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30" r:id="rId2"/>
    <p:sldMasterId id="2147483853" r:id="rId3"/>
    <p:sldMasterId id="2147483876" r:id="rId4"/>
    <p:sldMasterId id="2147483888" r:id="rId5"/>
  </p:sldMasterIdLst>
  <p:notesMasterIdLst>
    <p:notesMasterId r:id="rId54"/>
  </p:notesMasterIdLst>
  <p:handoutMasterIdLst>
    <p:handoutMasterId r:id="rId55"/>
  </p:handoutMasterIdLst>
  <p:sldIdLst>
    <p:sldId id="841" r:id="rId6"/>
    <p:sldId id="907" r:id="rId7"/>
    <p:sldId id="904" r:id="rId8"/>
    <p:sldId id="870" r:id="rId9"/>
    <p:sldId id="909" r:id="rId10"/>
    <p:sldId id="928" r:id="rId11"/>
    <p:sldId id="871" r:id="rId12"/>
    <p:sldId id="926" r:id="rId13"/>
    <p:sldId id="795" r:id="rId14"/>
    <p:sldId id="887" r:id="rId15"/>
    <p:sldId id="889" r:id="rId16"/>
    <p:sldId id="886" r:id="rId17"/>
    <p:sldId id="934" r:id="rId18"/>
    <p:sldId id="890" r:id="rId19"/>
    <p:sldId id="847" r:id="rId20"/>
    <p:sldId id="892" r:id="rId21"/>
    <p:sldId id="872" r:id="rId22"/>
    <p:sldId id="893" r:id="rId23"/>
    <p:sldId id="873" r:id="rId24"/>
    <p:sldId id="874" r:id="rId25"/>
    <p:sldId id="875" r:id="rId26"/>
    <p:sldId id="897" r:id="rId27"/>
    <p:sldId id="911" r:id="rId28"/>
    <p:sldId id="910" r:id="rId29"/>
    <p:sldId id="912" r:id="rId30"/>
    <p:sldId id="913" r:id="rId31"/>
    <p:sldId id="914" r:id="rId32"/>
    <p:sldId id="915" r:id="rId33"/>
    <p:sldId id="916" r:id="rId34"/>
    <p:sldId id="877" r:id="rId35"/>
    <p:sldId id="917" r:id="rId36"/>
    <p:sldId id="895" r:id="rId37"/>
    <p:sldId id="896" r:id="rId38"/>
    <p:sldId id="898" r:id="rId39"/>
    <p:sldId id="900" r:id="rId40"/>
    <p:sldId id="902" r:id="rId41"/>
    <p:sldId id="840" r:id="rId42"/>
    <p:sldId id="879" r:id="rId43"/>
    <p:sldId id="942" r:id="rId44"/>
    <p:sldId id="845" r:id="rId45"/>
    <p:sldId id="940" r:id="rId46"/>
    <p:sldId id="941" r:id="rId47"/>
    <p:sldId id="918" r:id="rId48"/>
    <p:sldId id="919" r:id="rId49"/>
    <p:sldId id="939" r:id="rId50"/>
    <p:sldId id="920" r:id="rId51"/>
    <p:sldId id="921" r:id="rId52"/>
    <p:sldId id="929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6C657670-FB53-3343-967B-6C409A7B0F2F}">
          <p14:sldIdLst>
            <p14:sldId id="841"/>
            <p14:sldId id="907"/>
            <p14:sldId id="904"/>
            <p14:sldId id="870"/>
            <p14:sldId id="909"/>
            <p14:sldId id="928"/>
            <p14:sldId id="871"/>
            <p14:sldId id="926"/>
            <p14:sldId id="795"/>
            <p14:sldId id="887"/>
            <p14:sldId id="889"/>
            <p14:sldId id="886"/>
            <p14:sldId id="934"/>
            <p14:sldId id="890"/>
            <p14:sldId id="847"/>
            <p14:sldId id="892"/>
            <p14:sldId id="872"/>
            <p14:sldId id="893"/>
            <p14:sldId id="873"/>
            <p14:sldId id="874"/>
            <p14:sldId id="875"/>
            <p14:sldId id="897"/>
            <p14:sldId id="911"/>
            <p14:sldId id="910"/>
            <p14:sldId id="912"/>
            <p14:sldId id="913"/>
            <p14:sldId id="914"/>
            <p14:sldId id="915"/>
            <p14:sldId id="916"/>
            <p14:sldId id="877"/>
            <p14:sldId id="917"/>
            <p14:sldId id="895"/>
            <p14:sldId id="896"/>
            <p14:sldId id="898"/>
            <p14:sldId id="900"/>
            <p14:sldId id="902"/>
            <p14:sldId id="840"/>
            <p14:sldId id="879"/>
            <p14:sldId id="942"/>
            <p14:sldId id="845"/>
          </p14:sldIdLst>
        </p14:section>
        <p14:section name="backup" id="{D8A0AFE3-3AB0-B54B-B14E-62F823B72D1B}">
          <p14:sldIdLst>
            <p14:sldId id="940"/>
            <p14:sldId id="941"/>
            <p14:sldId id="918"/>
            <p14:sldId id="919"/>
            <p14:sldId id="939"/>
            <p14:sldId id="920"/>
            <p14:sldId id="921"/>
            <p14:sldId id="9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A99"/>
    <a:srgbClr val="C32A2E"/>
    <a:srgbClr val="8000FF"/>
    <a:srgbClr val="FF0080"/>
    <a:srgbClr val="FF00FF"/>
    <a:srgbClr val="6666FF"/>
    <a:srgbClr val="CC4B44"/>
    <a:srgbClr val="919191"/>
    <a:srgbClr val="B8B8B8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6" autoAdjust="0"/>
    <p:restoredTop sz="89067" autoAdjust="0"/>
  </p:normalViewPr>
  <p:slideViewPr>
    <p:cSldViewPr snapToObjects="1">
      <p:cViewPr varScale="1">
        <p:scale>
          <a:sx n="120" d="100"/>
          <a:sy n="120" d="100"/>
        </p:scale>
        <p:origin x="-1616" y="-112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26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gonzal:Desktop:Old%20Desktop:NIPS%20Expenses:facebook_siz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63316350162"/>
          <c:y val="0.109570385865619"/>
          <c:w val="0.82334864391951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11437908496732"/>
                  <c:y val="-0.0041114949643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Naïve Spark</c:v>
                </c:pt>
                <c:pt idx="2">
                  <c:v>Mahout/Hadoop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22.0</c:v>
                </c:pt>
                <c:pt idx="1">
                  <c:v>354.0</c:v>
                </c:pt>
                <c:pt idx="2">
                  <c:v>1340.0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8116552"/>
        <c:axId val="-2108185144"/>
      </c:barChart>
      <c:catAx>
        <c:axId val="-2108116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8185144"/>
        <c:crosses val="autoZero"/>
        <c:auto val="1"/>
        <c:lblAlgn val="ctr"/>
        <c:lblOffset val="100"/>
        <c:noMultiLvlLbl val="0"/>
      </c:catAx>
      <c:valAx>
        <c:axId val="-21081851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Runtime (in seconds, PageRank for 10</a:t>
                </a:r>
                <a:r>
                  <a:rPr lang="en-US" baseline="0" dirty="0" smtClean="0"/>
                  <a:t> iterations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64898872935"/>
              <c:y val="0.851405761596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-2108116552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Connected Components on Twitter Graph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7270.4</c:v>
                </c:pt>
                <c:pt idx="1">
                  <c:v>7782.4</c:v>
                </c:pt>
                <c:pt idx="2">
                  <c:v>5632.0</c:v>
                </c:pt>
                <c:pt idx="3">
                  <c:v>5222.4</c:v>
                </c:pt>
                <c:pt idx="4">
                  <c:v>3077.8</c:v>
                </c:pt>
                <c:pt idx="5">
                  <c:v>396.3</c:v>
                </c:pt>
                <c:pt idx="6">
                  <c:v>8.299512</c:v>
                </c:pt>
                <c:pt idx="7">
                  <c:v>0.435156</c:v>
                </c:pt>
                <c:pt idx="8">
                  <c:v>0.25247</c:v>
                </c:pt>
                <c:pt idx="9">
                  <c:v>0.243672</c:v>
                </c:pt>
                <c:pt idx="10">
                  <c:v>0.243074</c:v>
                </c:pt>
                <c:pt idx="11">
                  <c:v>0.242883</c:v>
                </c:pt>
                <c:pt idx="12">
                  <c:v>0.24257</c:v>
                </c:pt>
                <c:pt idx="13">
                  <c:v>0.242513</c:v>
                </c:pt>
                <c:pt idx="14">
                  <c:v>0.242395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550840"/>
        <c:axId val="-2090545304"/>
      </c:scatterChart>
      <c:valAx>
        <c:axId val="-2090550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Iteration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545304"/>
        <c:crossesAt val="0.0"/>
        <c:crossBetween val="midCat"/>
      </c:valAx>
      <c:valAx>
        <c:axId val="-2090545304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Network Comm.</a:t>
                </a:r>
                <a:r>
                  <a:rPr lang="en-US" baseline="0" dirty="0" smtClean="0"/>
                  <a:t> (MB)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71604938271605"/>
              <c:y val="0.224939009685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905508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Connected Components on Twitter Graph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Scan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xVal>
          <c:yVal>
            <c:numRef>
              <c:f>Sheet1!$F$2:$F$16</c:f>
              <c:numCache>
                <c:formatCode>General</c:formatCode>
                <c:ptCount val="15"/>
                <c:pt idx="0">
                  <c:v>24.2</c:v>
                </c:pt>
                <c:pt idx="1">
                  <c:v>22.6</c:v>
                </c:pt>
                <c:pt idx="2">
                  <c:v>21.0</c:v>
                </c:pt>
                <c:pt idx="3">
                  <c:v>15.8</c:v>
                </c:pt>
                <c:pt idx="4">
                  <c:v>12.4</c:v>
                </c:pt>
                <c:pt idx="5">
                  <c:v>11.8</c:v>
                </c:pt>
                <c:pt idx="6">
                  <c:v>11.8</c:v>
                </c:pt>
                <c:pt idx="7">
                  <c:v>11.8</c:v>
                </c:pt>
                <c:pt idx="8">
                  <c:v>11.6</c:v>
                </c:pt>
                <c:pt idx="9">
                  <c:v>11.8</c:v>
                </c:pt>
                <c:pt idx="10">
                  <c:v>11.6</c:v>
                </c:pt>
                <c:pt idx="11">
                  <c:v>11.2</c:v>
                </c:pt>
                <c:pt idx="12">
                  <c:v>11.8</c:v>
                </c:pt>
                <c:pt idx="13">
                  <c:v>11.4</c:v>
                </c:pt>
                <c:pt idx="14">
                  <c:v>11.4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Indexed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xVal>
          <c:yVal>
            <c:numRef>
              <c:f>Sheet1!$H$2:$H$16</c:f>
              <c:numCache>
                <c:formatCode>General</c:formatCode>
                <c:ptCount val="15"/>
                <c:pt idx="0">
                  <c:v>25.6</c:v>
                </c:pt>
                <c:pt idx="1">
                  <c:v>23.8</c:v>
                </c:pt>
                <c:pt idx="2">
                  <c:v>23.0</c:v>
                </c:pt>
                <c:pt idx="3">
                  <c:v>14.8</c:v>
                </c:pt>
                <c:pt idx="4">
                  <c:v>4.2</c:v>
                </c:pt>
                <c:pt idx="5">
                  <c:v>2.4</c:v>
                </c:pt>
                <c:pt idx="6">
                  <c:v>2.6</c:v>
                </c:pt>
                <c:pt idx="7">
                  <c:v>4.0</c:v>
                </c:pt>
                <c:pt idx="8">
                  <c:v>2.4</c:v>
                </c:pt>
                <c:pt idx="9">
                  <c:v>2.6</c:v>
                </c:pt>
                <c:pt idx="10">
                  <c:v>2.4</c:v>
                </c:pt>
                <c:pt idx="11">
                  <c:v>2.2</c:v>
                </c:pt>
                <c:pt idx="12">
                  <c:v>2.8</c:v>
                </c:pt>
                <c:pt idx="13">
                  <c:v>2.4</c:v>
                </c:pt>
                <c:pt idx="14">
                  <c:v>2.2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215816"/>
        <c:axId val="-2091233000"/>
      </c:scatterChart>
      <c:valAx>
        <c:axId val="-2091215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Iteration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1233000"/>
        <c:crossesAt val="0.0"/>
        <c:crossBetween val="midCat"/>
      </c:valAx>
      <c:valAx>
        <c:axId val="-2091233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Runtime (Seconds)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771604938271605"/>
              <c:y val="0.224939009685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91215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186983571498"/>
          <c:y val="0.163691419566461"/>
          <c:w val="0.18275128803344"/>
          <c:h val="0.206035210209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PageRank on Twitter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Three Way Join</c:v>
                </c:pt>
              </c:strCache>
            </c:strRef>
          </c:tx>
          <c:xVal>
            <c:numRef>
              <c:f>Sheet1!$A$2:$A$19</c:f>
              <c:numCache>
                <c:formatCode>General</c:formatCode>
                <c:ptCount val="1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3363.0</c:v>
                </c:pt>
                <c:pt idx="1">
                  <c:v>7782.0</c:v>
                </c:pt>
                <c:pt idx="2">
                  <c:v>11264.0</c:v>
                </c:pt>
                <c:pt idx="3">
                  <c:v>12390.0</c:v>
                </c:pt>
                <c:pt idx="4">
                  <c:v>11366.0</c:v>
                </c:pt>
                <c:pt idx="5">
                  <c:v>11571.0</c:v>
                </c:pt>
                <c:pt idx="6">
                  <c:v>11059.0</c:v>
                </c:pt>
                <c:pt idx="7">
                  <c:v>10956.0</c:v>
                </c:pt>
                <c:pt idx="8">
                  <c:v>10752.0</c:v>
                </c:pt>
                <c:pt idx="9">
                  <c:v>10649.0</c:v>
                </c:pt>
                <c:pt idx="10">
                  <c:v>10444.0</c:v>
                </c:pt>
                <c:pt idx="11">
                  <c:v>10240.0</c:v>
                </c:pt>
                <c:pt idx="12">
                  <c:v>10035.0</c:v>
                </c:pt>
                <c:pt idx="13">
                  <c:v>9932.0</c:v>
                </c:pt>
                <c:pt idx="14">
                  <c:v>9625.0</c:v>
                </c:pt>
                <c:pt idx="15">
                  <c:v>9318.0</c:v>
                </c:pt>
                <c:pt idx="16">
                  <c:v>9113.0</c:v>
                </c:pt>
                <c:pt idx="17">
                  <c:v>8806.0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Join Elimination</c:v>
                </c:pt>
              </c:strCache>
            </c:strRef>
          </c:tx>
          <c:xVal>
            <c:numRef>
              <c:f>Sheet1!$A$2:$A$19</c:f>
              <c:numCache>
                <c:formatCode>General</c:formatCode>
                <c:ptCount val="1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3363.0</c:v>
                </c:pt>
                <c:pt idx="1">
                  <c:v>5476.0</c:v>
                </c:pt>
                <c:pt idx="2">
                  <c:v>5573.0</c:v>
                </c:pt>
                <c:pt idx="3">
                  <c:v>5841.0</c:v>
                </c:pt>
                <c:pt idx="4">
                  <c:v>5580.0</c:v>
                </c:pt>
                <c:pt idx="5">
                  <c:v>5582.0</c:v>
                </c:pt>
                <c:pt idx="6">
                  <c:v>5448.0</c:v>
                </c:pt>
                <c:pt idx="7">
                  <c:v>5437.0</c:v>
                </c:pt>
                <c:pt idx="8">
                  <c:v>5318.0</c:v>
                </c:pt>
                <c:pt idx="9">
                  <c:v>5307.0</c:v>
                </c:pt>
                <c:pt idx="10">
                  <c:v>5192.0</c:v>
                </c:pt>
                <c:pt idx="11">
                  <c:v>5079.0</c:v>
                </c:pt>
                <c:pt idx="12">
                  <c:v>4965.0</c:v>
                </c:pt>
                <c:pt idx="13">
                  <c:v>4955.0</c:v>
                </c:pt>
                <c:pt idx="14">
                  <c:v>4842.0</c:v>
                </c:pt>
                <c:pt idx="15">
                  <c:v>4627.0</c:v>
                </c:pt>
                <c:pt idx="16">
                  <c:v>4515.0</c:v>
                </c:pt>
                <c:pt idx="17">
                  <c:v>4403.0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022824"/>
        <c:axId val="-2092098152"/>
      </c:scatterChart>
      <c:valAx>
        <c:axId val="-2092022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2098152"/>
        <c:crosses val="autoZero"/>
        <c:crossBetween val="midCat"/>
      </c:valAx>
      <c:valAx>
        <c:axId val="-2092098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Communication (MB)</a:t>
                </a:r>
              </a:p>
            </c:rich>
          </c:tx>
          <c:layout>
            <c:manualLayout>
              <c:xMode val="edge"/>
              <c:yMode val="edge"/>
              <c:x val="0.0148351648351648"/>
              <c:y val="0.18438101012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92022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3377128731001"/>
          <c:y val="0.0422172338784219"/>
          <c:w val="0.314151902887139"/>
          <c:h val="0.22665554517549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63316350162"/>
          <c:y val="0.109570385865619"/>
          <c:w val="0.82334864391951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11437908496732"/>
                  <c:y val="-0.0041114949643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GraphLab</c:v>
                </c:pt>
                <c:pt idx="1">
                  <c:v>GraphX</c:v>
                </c:pt>
                <c:pt idx="2">
                  <c:v>Giraph</c:v>
                </c:pt>
                <c:pt idx="3">
                  <c:v>Naïve Spark</c:v>
                </c:pt>
                <c:pt idx="4">
                  <c:v>Mahout/Hadoop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22.0</c:v>
                </c:pt>
                <c:pt idx="1">
                  <c:v>68.0</c:v>
                </c:pt>
                <c:pt idx="2">
                  <c:v>207.0</c:v>
                </c:pt>
                <c:pt idx="3">
                  <c:v>354.0</c:v>
                </c:pt>
                <c:pt idx="4">
                  <c:v>1340.0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90504872"/>
        <c:axId val="-2090502056"/>
      </c:barChart>
      <c:catAx>
        <c:axId val="-2090504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0502056"/>
        <c:crosses val="autoZero"/>
        <c:auto val="1"/>
        <c:lblAlgn val="ctr"/>
        <c:lblOffset val="100"/>
        <c:noMultiLvlLbl val="0"/>
      </c:catAx>
      <c:valAx>
        <c:axId val="-20905020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Runtime (in seconds, PageRank for 10</a:t>
                </a:r>
                <a:r>
                  <a:rPr lang="en-US" baseline="0" dirty="0" smtClean="0"/>
                  <a:t> iterations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64898872935"/>
              <c:y val="0.851405761596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-2090504872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63316350162"/>
          <c:y val="0.109570385865619"/>
          <c:w val="0.82334864391951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11437908496732"/>
                  <c:y val="-0.0041114949643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GraphX</c:v>
                </c:pt>
                <c:pt idx="2">
                  <c:v>Giraph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203.0</c:v>
                </c:pt>
                <c:pt idx="1">
                  <c:v>451.0</c:v>
                </c:pt>
                <c:pt idx="2">
                  <c:v>749.0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94224280"/>
        <c:axId val="-2094330104"/>
      </c:barChart>
      <c:catAx>
        <c:axId val="-2094224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4330104"/>
        <c:crosses val="autoZero"/>
        <c:auto val="1"/>
        <c:lblAlgn val="ctr"/>
        <c:lblOffset val="100"/>
        <c:noMultiLvlLbl val="0"/>
      </c:catAx>
      <c:valAx>
        <c:axId val="-2094330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Runtime (in seconds, PageRank for 10</a:t>
                </a:r>
                <a:r>
                  <a:rPr lang="en-US" baseline="0" dirty="0" smtClean="0"/>
                  <a:t> iterations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64898872935"/>
              <c:y val="0.851405761596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-2094224280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82270598528"/>
          <c:y val="0.163015709206175"/>
          <c:w val="0.692629689671144"/>
          <c:h val="0.5051276340630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996732026143791"/>
                  <c:y val="-0.00411142120300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57843137254902"/>
                  <c:y val="0.0126130152518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Spark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342.0</c:v>
                </c:pt>
                <c:pt idx="3">
                  <c:v>1492.0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Spark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315.0</c:v>
                </c:pt>
                <c:pt idx="2">
                  <c:v>315.0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Cmpute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Spark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43.0</c:v>
                </c:pt>
                <c:pt idx="2">
                  <c:v>275.0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Summarize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Spark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17.0</c:v>
                </c:pt>
                <c:pt idx="2">
                  <c:v>17.0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090296968"/>
        <c:axId val="-2090293880"/>
      </c:barChart>
      <c:catAx>
        <c:axId val="-2090296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0293880"/>
        <c:crosses val="autoZero"/>
        <c:auto val="1"/>
        <c:lblAlgn val="ctr"/>
        <c:lblOffset val="100"/>
        <c:noMultiLvlLbl val="0"/>
      </c:catAx>
      <c:valAx>
        <c:axId val="-20902938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Total Runtime (in Seconds)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43091194483042"/>
              <c:y val="0.8144052203458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-2090296968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Facebook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Edges/Vertices</c:v>
                </c:pt>
              </c:strCache>
            </c:strRef>
          </c:tx>
          <c:xVal>
            <c:numRef>
              <c:f>Sheet1!$A$4:$A$8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xVal>
          <c:yVal>
            <c:numRef>
              <c:f>Sheet1!$D$4:$D$8</c:f>
              <c:numCache>
                <c:formatCode>General</c:formatCode>
                <c:ptCount val="5"/>
                <c:pt idx="0">
                  <c:v>76.1459947807722</c:v>
                </c:pt>
                <c:pt idx="1">
                  <c:v>88.67880119279022</c:v>
                </c:pt>
                <c:pt idx="2">
                  <c:v>112.9988275079592</c:v>
                </c:pt>
                <c:pt idx="3">
                  <c:v>169.029874389064</c:v>
                </c:pt>
                <c:pt idx="4">
                  <c:v>190.43827794086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161784"/>
        <c:axId val="-2090156328"/>
      </c:scatterChart>
      <c:valAx>
        <c:axId val="-2090161784"/>
        <c:scaling>
          <c:orientation val="minMax"/>
          <c:max val="2012.0"/>
          <c:min val="200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156328"/>
        <c:crosses val="autoZero"/>
        <c:crossBetween val="midCat"/>
      </c:valAx>
      <c:valAx>
        <c:axId val="-2090156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Ratio of Edges to Vertices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161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Sheet1!$A$2:$A$65</c:f>
              <c:numCache>
                <c:formatCode>General</c:formatCode>
                <c:ptCount val="6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</c:numCache>
            </c:numRef>
          </c:xVal>
          <c:yVal>
            <c:numRef>
              <c:f>Sheet1!$B$2:$B$65</c:f>
              <c:numCache>
                <c:formatCode>General</c:formatCode>
                <c:ptCount val="64"/>
                <c:pt idx="0">
                  <c:v>1.2862217E7</c:v>
                </c:pt>
                <c:pt idx="1">
                  <c:v>666804.0</c:v>
                </c:pt>
                <c:pt idx="2">
                  <c:v>159879.0</c:v>
                </c:pt>
                <c:pt idx="3">
                  <c:v>93991.0</c:v>
                </c:pt>
                <c:pt idx="4">
                  <c:v>111466.0</c:v>
                </c:pt>
                <c:pt idx="5">
                  <c:v>133899.0</c:v>
                </c:pt>
                <c:pt idx="6">
                  <c:v>137839.0</c:v>
                </c:pt>
                <c:pt idx="7">
                  <c:v>154630.0</c:v>
                </c:pt>
                <c:pt idx="8">
                  <c:v>173874.0</c:v>
                </c:pt>
                <c:pt idx="9">
                  <c:v>208319.0</c:v>
                </c:pt>
                <c:pt idx="10">
                  <c:v>272781.0</c:v>
                </c:pt>
                <c:pt idx="11">
                  <c:v>310416.0</c:v>
                </c:pt>
                <c:pt idx="12">
                  <c:v>372840.0</c:v>
                </c:pt>
                <c:pt idx="13">
                  <c:v>885289.0</c:v>
                </c:pt>
                <c:pt idx="14">
                  <c:v>676474.0</c:v>
                </c:pt>
                <c:pt idx="15">
                  <c:v>604419.0</c:v>
                </c:pt>
                <c:pt idx="16">
                  <c:v>633925.0</c:v>
                </c:pt>
                <c:pt idx="17">
                  <c:v>653573.0</c:v>
                </c:pt>
                <c:pt idx="18">
                  <c:v>662725.0</c:v>
                </c:pt>
                <c:pt idx="19">
                  <c:v>677578.0</c:v>
                </c:pt>
                <c:pt idx="20">
                  <c:v>685395.0</c:v>
                </c:pt>
                <c:pt idx="21">
                  <c:v>635978.0</c:v>
                </c:pt>
                <c:pt idx="22">
                  <c:v>603023.0</c:v>
                </c:pt>
                <c:pt idx="23">
                  <c:v>548655.0</c:v>
                </c:pt>
                <c:pt idx="24">
                  <c:v>556559.0</c:v>
                </c:pt>
                <c:pt idx="25">
                  <c:v>443679.0</c:v>
                </c:pt>
                <c:pt idx="26">
                  <c:v>396303.0</c:v>
                </c:pt>
                <c:pt idx="27">
                  <c:v>279793.0</c:v>
                </c:pt>
                <c:pt idx="28">
                  <c:v>245435.0</c:v>
                </c:pt>
                <c:pt idx="29">
                  <c:v>224772.0</c:v>
                </c:pt>
                <c:pt idx="30">
                  <c:v>174282.0</c:v>
                </c:pt>
                <c:pt idx="31">
                  <c:v>79238.0</c:v>
                </c:pt>
                <c:pt idx="32">
                  <c:v>89700.0</c:v>
                </c:pt>
                <c:pt idx="33">
                  <c:v>30371.0</c:v>
                </c:pt>
                <c:pt idx="34">
                  <c:v>17897.0</c:v>
                </c:pt>
                <c:pt idx="35">
                  <c:v>11786.0</c:v>
                </c:pt>
                <c:pt idx="36">
                  <c:v>8049.0</c:v>
                </c:pt>
                <c:pt idx="37">
                  <c:v>5281.0</c:v>
                </c:pt>
                <c:pt idx="38">
                  <c:v>3657.0</c:v>
                </c:pt>
                <c:pt idx="39">
                  <c:v>2312.0</c:v>
                </c:pt>
                <c:pt idx="40">
                  <c:v>1569.0</c:v>
                </c:pt>
                <c:pt idx="41">
                  <c:v>1069.0</c:v>
                </c:pt>
                <c:pt idx="42">
                  <c:v>805.0</c:v>
                </c:pt>
                <c:pt idx="43">
                  <c:v>571.0</c:v>
                </c:pt>
                <c:pt idx="44">
                  <c:v>396.0</c:v>
                </c:pt>
                <c:pt idx="45">
                  <c:v>261.0</c:v>
                </c:pt>
                <c:pt idx="46">
                  <c:v>161.0</c:v>
                </c:pt>
                <c:pt idx="47">
                  <c:v>127.0</c:v>
                </c:pt>
                <c:pt idx="48">
                  <c:v>89.0</c:v>
                </c:pt>
                <c:pt idx="49">
                  <c:v>62.0</c:v>
                </c:pt>
                <c:pt idx="50">
                  <c:v>40.0</c:v>
                </c:pt>
                <c:pt idx="51">
                  <c:v>28.0</c:v>
                </c:pt>
                <c:pt idx="52">
                  <c:v>21.0</c:v>
                </c:pt>
                <c:pt idx="53">
                  <c:v>16.0</c:v>
                </c:pt>
                <c:pt idx="54">
                  <c:v>9.0</c:v>
                </c:pt>
                <c:pt idx="55">
                  <c:v>4.0</c:v>
                </c:pt>
                <c:pt idx="56">
                  <c:v>2.0</c:v>
                </c:pt>
                <c:pt idx="57">
                  <c:v>4.0</c:v>
                </c:pt>
                <c:pt idx="58">
                  <c:v>3.0</c:v>
                </c:pt>
                <c:pt idx="59">
                  <c:v>3.0</c:v>
                </c:pt>
                <c:pt idx="60">
                  <c:v>0.0</c:v>
                </c:pt>
                <c:pt idx="61">
                  <c:v>1.0</c:v>
                </c:pt>
                <c:pt idx="62">
                  <c:v>0.0</c:v>
                </c:pt>
                <c:pt idx="6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319496"/>
        <c:axId val="-2091313656"/>
      </c:scatterChart>
      <c:valAx>
        <c:axId val="-2091319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Gill Sans Light"/>
                    <a:cs typeface="Gill Sans Light"/>
                  </a:defRPr>
                </a:pPr>
                <a:r>
                  <a:rPr lang="en-US" sz="2400" dirty="0" smtClean="0">
                    <a:latin typeface="Gill Sans Light"/>
                    <a:cs typeface="Gill Sans Light"/>
                  </a:rPr>
                  <a:t>Number of Updates</a:t>
                </a:r>
                <a:endParaRPr lang="en-US" sz="2400" dirty="0">
                  <a:latin typeface="Gill Sans Light"/>
                  <a:cs typeface="Gill Sans Ligh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Gill Sans Light"/>
                <a:cs typeface="Gill Sans Light"/>
              </a:defRPr>
            </a:pPr>
            <a:endParaRPr lang="en-US"/>
          </a:p>
        </c:txPr>
        <c:crossAx val="-2091313656"/>
        <c:crosses val="autoZero"/>
        <c:crossBetween val="midCat"/>
      </c:valAx>
      <c:valAx>
        <c:axId val="-209131365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Gill Sans Light"/>
                    <a:cs typeface="Gill Sans Light"/>
                  </a:defRPr>
                </a:pPr>
                <a:r>
                  <a:rPr lang="en-US" sz="2400" dirty="0" smtClean="0">
                    <a:latin typeface="Gill Sans Light"/>
                    <a:cs typeface="Gill Sans Light"/>
                  </a:rPr>
                  <a:t>Num</a:t>
                </a:r>
                <a:r>
                  <a:rPr lang="en-US" sz="2400" baseline="0" dirty="0" smtClean="0">
                    <a:latin typeface="Gill Sans Light"/>
                    <a:cs typeface="Gill Sans Light"/>
                  </a:rPr>
                  <a:t>-Vertices</a:t>
                </a:r>
                <a:endParaRPr lang="en-US" sz="2400" dirty="0">
                  <a:latin typeface="Gill Sans Light"/>
                  <a:cs typeface="Gill Sans Ligh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Gill Sans Light"/>
                <a:cs typeface="Gill Sans Light"/>
              </a:defRPr>
            </a:pPr>
            <a:endParaRPr lang="en-US"/>
          </a:p>
        </c:txPr>
        <c:crossAx val="-2091319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5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mrTriplets</a:t>
            </a:r>
            <a:r>
              <a:rPr lang="en-US" dirty="0" smtClean="0"/>
              <a:t> more visible.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1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1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Split Hash Table</a:t>
            </a:r>
            <a:r>
              <a:rPr lang="en-US" dirty="0" smtClean="0"/>
              <a:t>: reuse </a:t>
            </a:r>
            <a:r>
              <a:rPr lang="en-US" dirty="0" smtClean="0">
                <a:solidFill>
                  <a:srgbClr val="3366FF"/>
                </a:solidFill>
              </a:rPr>
              <a:t>key sets </a:t>
            </a:r>
            <a:r>
              <a:rPr lang="en-US" dirty="0" smtClean="0"/>
              <a:t>across hash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2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faster in human time</a:t>
            </a:r>
            <a:r>
              <a:rPr lang="en-US" baseline="0" dirty="0" smtClean="0"/>
              <a:t> but it is hard to measure.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D470-C10E-414C-905E-BBE6EFAB880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2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(1/5/14 14:58) -----</a:t>
            </a:r>
          </a:p>
          <a:p>
            <a:r>
              <a:rPr lang="en-US"/>
              <a:t>Spark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and </a:t>
            </a:r>
            <a:br>
              <a:rPr lang="en-US" sz="1200" dirty="0" smtClean="0"/>
            </a:br>
            <a:r>
              <a:rPr lang="en-US" sz="1200" dirty="0" smtClean="0"/>
              <a:t>users can move between views </a:t>
            </a:r>
            <a:br>
              <a:rPr lang="en-US" sz="1200" dirty="0" smtClean="0"/>
            </a:br>
            <a:r>
              <a:rPr lang="en-US" sz="1200" dirty="0" smtClean="0">
                <a:solidFill>
                  <a:srgbClr val="3366FF"/>
                </a:solidFill>
              </a:rPr>
              <a:t>without copying or moving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Gill Sans Ligh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24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64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46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300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318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05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2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53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682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187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57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686469" y="6248400"/>
            <a:ext cx="2381331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30000"/>
                </a:solidFill>
                <a:latin typeface="Times" pitchFamily="-64" charset="0"/>
                <a:ea typeface="+mn-ea"/>
                <a:cs typeface="+mn-cs"/>
              </a:rPr>
              <a:t>Carnegie </a:t>
            </a:r>
            <a:r>
              <a:rPr lang="en-US" b="1" dirty="0" smtClean="0">
                <a:solidFill>
                  <a:srgbClr val="630000"/>
                </a:solidFill>
                <a:latin typeface="Times" pitchFamily="-64" charset="0"/>
                <a:ea typeface="+mn-ea"/>
                <a:cs typeface="+mn-cs"/>
              </a:rPr>
              <a:t>Mellon</a:t>
            </a:r>
            <a:endParaRPr lang="en-US" b="1" dirty="0">
              <a:solidFill>
                <a:srgbClr val="630000"/>
              </a:solidFill>
              <a:latin typeface="Times" pitchFamily="-6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1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6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3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79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53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3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6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13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0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13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277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722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1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8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334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09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69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079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259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600-CE42-284C-B68B-E98CBB983D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773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49F-A33D-5846-8282-504E749389D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168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ACAD-EC17-2C42-87C5-443B5AF1D6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247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43E1-ABE7-F545-B9F3-AABF7B89CFB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82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3C9-E4DA-D44A-90CE-8513435885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492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8A90-93F9-9041-97B1-EFA7F41DC98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117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B7D7-B2EF-754D-B707-A5E5102E05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503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38C-8248-994D-9596-6EACF594CB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487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F48-275C-8940-9BE7-A703BDF787D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604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843-1A55-6545-A4AE-1B3E439757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67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9C6-F84A-A44C-9CE2-975624A94C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35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1EFADD-4D95-B349-B669-8766603912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9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5" descr="logo3"/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89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1EFADD-4D95-B349-B669-8766603912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7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BC38385-D190-884D-8200-9913D531FD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2/11/14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0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egonzal@eecs.berkeley.edu" TargetMode="External"/><Relationship Id="rId4" Type="http://schemas.openxmlformats.org/officeDocument/2006/relationships/hyperlink" Target="mailto:rxin@eecs.berkeley.edu" TargetMode="External"/><Relationship Id="rId5" Type="http://schemas.openxmlformats.org/officeDocument/2006/relationships/hyperlink" Target="http://amplab.github.io/graphx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crankshaw@eecs.berkeley.edu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Relationship Id="rId3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05800" cy="1692475"/>
          </a:xfrm>
        </p:spPr>
        <p:txBody>
          <a:bodyPr/>
          <a:lstStyle/>
          <a:p>
            <a:pPr algn="l"/>
            <a:r>
              <a:rPr lang="en-US" sz="5400" dirty="0" err="1" smtClean="0">
                <a:ea typeface="ＭＳ Ｐゴシック" charset="-128"/>
                <a:cs typeface="ＭＳ Ｐゴシック" charset="-128"/>
              </a:rPr>
              <a:t>GraphX</a:t>
            </a:r>
            <a:r>
              <a:rPr lang="en-US" sz="5400" dirty="0" smtClean="0">
                <a:ea typeface="ＭＳ Ｐゴシック" charset="-128"/>
                <a:cs typeface="ＭＳ Ｐゴシック" charset="-128"/>
              </a:rPr>
              <a:t>:</a:t>
            </a:r>
            <a:br>
              <a:rPr lang="en-US" sz="5400" dirty="0" smtClean="0">
                <a:ea typeface="ＭＳ Ｐゴシック" charset="-128"/>
                <a:cs typeface="ＭＳ Ｐゴシック" charset="-128"/>
              </a:rPr>
            </a:br>
            <a:r>
              <a:rPr lang="en-US" sz="5400" i="1" dirty="0" smtClean="0">
                <a:ea typeface="ＭＳ Ｐゴシック" charset="-128"/>
                <a:cs typeface="ＭＳ Ｐゴシック" charset="-128"/>
              </a:rPr>
              <a:t>Unifying Data-Parallel and Graph-Parallel Analytics </a:t>
            </a:r>
          </a:p>
        </p:txBody>
      </p:sp>
      <p:sp>
        <p:nvSpPr>
          <p:cNvPr id="16388" name="Rectangle 30"/>
          <p:cNvSpPr>
            <a:spLocks noChangeArrowheads="1"/>
          </p:cNvSpPr>
          <p:nvPr/>
        </p:nvSpPr>
        <p:spPr bwMode="auto">
          <a:xfrm>
            <a:off x="460664" y="3810000"/>
            <a:ext cx="8302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Presented by Joseph Gonzalez</a:t>
            </a:r>
          </a:p>
          <a:p>
            <a:r>
              <a:rPr lang="en-US" sz="2600" dirty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en-US" sz="2600" dirty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</a:b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Joint work with </a:t>
            </a:r>
            <a:r>
              <a:rPr lang="en-US" sz="26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Reynold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en-US" sz="2600" dirty="0" err="1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Xin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, Daniel </a:t>
            </a:r>
            <a:r>
              <a:rPr lang="en-US" sz="2600" dirty="0" err="1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Crankshaw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, </a:t>
            </a:r>
            <a:r>
              <a:rPr lang="en-US" sz="2600" dirty="0" err="1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Ankur</a:t>
            </a:r>
            <a:r>
              <a:rPr lang="en-US" sz="2600" dirty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 Dave, 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Michael Franklin, and Ion </a:t>
            </a:r>
            <a:r>
              <a:rPr lang="en-US" sz="26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Stoica</a:t>
            </a:r>
            <a:endParaRPr lang="en-US" sz="2600" dirty="0" smtClean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  <a:p>
            <a:endParaRPr lang="en-US" sz="2000" dirty="0" smtClean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  <a:p>
            <a:r>
              <a:rPr lang="en-US" sz="20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Strata 2014</a:t>
            </a:r>
            <a:endParaRPr lang="en-US" sz="2000" dirty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6596390"/>
            <a:ext cx="3537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ill Sans Light"/>
                <a:cs typeface="Gill Sans Light"/>
              </a:rPr>
              <a:t>*These slides are best viewed in </a:t>
            </a:r>
            <a:r>
              <a:rPr lang="en-US" sz="1100" dirty="0">
                <a:latin typeface="Gill Sans Light"/>
                <a:cs typeface="Gill Sans Light"/>
              </a:rPr>
              <a:t>P</a:t>
            </a:r>
            <a:r>
              <a:rPr lang="en-US" sz="1100" dirty="0" smtClean="0">
                <a:latin typeface="Gill Sans Light"/>
                <a:cs typeface="Gill Sans Light"/>
              </a:rPr>
              <a:t>owerPoint with animation.</a:t>
            </a:r>
          </a:p>
        </p:txBody>
      </p:sp>
    </p:spTree>
    <p:extLst>
      <p:ext uri="{BB962C8B-B14F-4D97-AF65-F5344CB8AC3E}">
        <p14:creationId xmlns:p14="http://schemas.microsoft.com/office/powerpoint/2010/main" val="300546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971799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Gill Sans Light"/>
                <a:cs typeface="Gill Sans Light"/>
              </a:rPr>
              <a:t>Having separate systems </a:t>
            </a:r>
            <a:br>
              <a:rPr lang="en-US" sz="6000" i="1" dirty="0" smtClean="0">
                <a:latin typeface="Gill Sans Light"/>
                <a:cs typeface="Gill Sans Light"/>
              </a:rPr>
            </a:br>
            <a:r>
              <a:rPr lang="en-US" sz="6000" i="1" dirty="0" smtClean="0">
                <a:latin typeface="Gill Sans Light"/>
                <a:cs typeface="Gill Sans Light"/>
              </a:rPr>
              <a:t>for each view is </a:t>
            </a:r>
            <a:br>
              <a:rPr lang="en-US" sz="6000" i="1" dirty="0" smtClean="0">
                <a:latin typeface="Gill Sans Light"/>
                <a:cs typeface="Gill Sans Light"/>
              </a:rPr>
            </a:br>
            <a:r>
              <a:rPr lang="en-US" sz="60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difficult to use </a:t>
            </a:r>
            <a:r>
              <a:rPr lang="en-US" sz="6000" i="1" dirty="0" smtClean="0">
                <a:latin typeface="Gill Sans Light"/>
                <a:cs typeface="Gill Sans Light"/>
              </a:rPr>
              <a:t>and </a:t>
            </a:r>
            <a:r>
              <a:rPr lang="en-US" sz="60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inefficient</a:t>
            </a:r>
            <a:endParaRPr lang="en-US" sz="6000" i="1" dirty="0">
              <a:solidFill>
                <a:srgbClr val="3366FF"/>
              </a:solidFill>
              <a:latin typeface="Gill Sans Light"/>
              <a:cs typeface="Gill Sans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64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Difficult to Program and Use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Gill Sans Light"/>
                <a:cs typeface="Gill Sans Light"/>
              </a:rPr>
              <a:t>Users must </a:t>
            </a:r>
            <a:r>
              <a:rPr lang="en-US" sz="3600" b="1" i="1" dirty="0">
                <a:solidFill>
                  <a:srgbClr val="3366FF"/>
                </a:solidFill>
                <a:latin typeface="Gill Sans Light"/>
                <a:cs typeface="Gill Sans Light"/>
              </a:rPr>
              <a:t>Learn</a:t>
            </a:r>
            <a:r>
              <a:rPr lang="en-US" sz="3600" dirty="0">
                <a:latin typeface="Gill Sans Light"/>
                <a:cs typeface="Gill Sans Light"/>
              </a:rPr>
              <a:t>, </a:t>
            </a:r>
            <a:r>
              <a:rPr lang="en-US" sz="3600" b="1" i="1" dirty="0">
                <a:solidFill>
                  <a:srgbClr val="3366FF"/>
                </a:solidFill>
                <a:latin typeface="Gill Sans Light"/>
                <a:cs typeface="Gill Sans Light"/>
              </a:rPr>
              <a:t>Deploy</a:t>
            </a:r>
            <a:r>
              <a:rPr lang="en-US" sz="3600" dirty="0">
                <a:latin typeface="Gill Sans Light"/>
                <a:cs typeface="Gill Sans Light"/>
              </a:rPr>
              <a:t>, and </a:t>
            </a:r>
            <a:r>
              <a:rPr lang="en-US" sz="3600" b="1" i="1" dirty="0">
                <a:solidFill>
                  <a:srgbClr val="3366FF"/>
                </a:solidFill>
                <a:latin typeface="Gill Sans Light"/>
                <a:cs typeface="Gill Sans Light"/>
              </a:rPr>
              <a:t>Manage</a:t>
            </a:r>
            <a:r>
              <a:rPr lang="en-US" sz="3600" dirty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smtClean="0">
                <a:latin typeface="Gill Sans Light"/>
                <a:cs typeface="Gill Sans Light"/>
              </a:rPr>
              <a:t>multiple systems</a:t>
            </a:r>
          </a:p>
          <a:p>
            <a:pPr marL="0" indent="0" algn="ctr">
              <a:buNone/>
            </a:pPr>
            <a:endParaRPr lang="en-US" sz="3600" dirty="0">
              <a:latin typeface="Gill Sans Light"/>
              <a:cs typeface="Gill Sans Light"/>
            </a:endParaRPr>
          </a:p>
          <a:p>
            <a:pPr marL="0" indent="0" algn="ctr">
              <a:buNone/>
            </a:pPr>
            <a:endParaRPr lang="en-US" sz="3600" dirty="0" smtClean="0">
              <a:latin typeface="Gill Sans Light"/>
              <a:cs typeface="Gill Sans Light"/>
            </a:endParaRPr>
          </a:p>
          <a:p>
            <a:pPr marL="0" indent="0" algn="ctr">
              <a:buNone/>
            </a:pPr>
            <a:endParaRPr lang="en-US" sz="3600" dirty="0" smtClean="0">
              <a:latin typeface="Gill Sans Light"/>
              <a:cs typeface="Gill Sans Light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Gill Sans Light"/>
                <a:cs typeface="Gill Sans Light"/>
              </a:rPr>
              <a:t>Leads to brittle and often </a:t>
            </a:r>
            <a:br>
              <a:rPr lang="en-US" sz="3600" dirty="0" smtClean="0">
                <a:latin typeface="Gill Sans Light"/>
                <a:cs typeface="Gill Sans Light"/>
              </a:rPr>
            </a:br>
            <a:r>
              <a:rPr lang="en-US" sz="3600" dirty="0" smtClean="0">
                <a:latin typeface="Gill Sans Light"/>
                <a:cs typeface="Gill Sans Light"/>
              </a:rPr>
              <a:t>complex interfaces</a:t>
            </a:r>
            <a:endParaRPr lang="en-US" sz="3600" dirty="0">
              <a:latin typeface="Gill Sans Light"/>
              <a:cs typeface="Gill Sans Light"/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3200400"/>
            <a:ext cx="7848601" cy="1225566"/>
            <a:chOff x="533400" y="2306555"/>
            <a:chExt cx="7848601" cy="1225566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655" y="2306555"/>
              <a:ext cx="1015278" cy="97466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2308299"/>
              <a:ext cx="985270" cy="9952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1" y="2412380"/>
              <a:ext cx="2362200" cy="864220"/>
            </a:xfrm>
            <a:prstGeom prst="rect">
              <a:avLst/>
            </a:prstGeom>
          </p:spPr>
        </p:pic>
        <p:pic>
          <p:nvPicPr>
            <p:cNvPr id="115" name="Picture 114" descr="ApacheGiraph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147" y="2358622"/>
              <a:ext cx="974667" cy="11734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l="4467" t="4266" r="29708" b="26840"/>
            <a:stretch/>
          </p:blipFill>
          <p:spPr>
            <a:xfrm>
              <a:off x="2935918" y="2379089"/>
              <a:ext cx="1707244" cy="8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97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ill Sans Light"/>
                <a:cs typeface="Gill Sans Light"/>
              </a:rPr>
              <a:t>Inefficient</a:t>
            </a:r>
            <a:endParaRPr lang="en-US" sz="5400" dirty="0">
              <a:latin typeface="Gill Sans Light"/>
              <a:cs typeface="Gill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6" name="Title 8"/>
          <p:cNvSpPr txBox="1">
            <a:spLocks/>
          </p:cNvSpPr>
          <p:nvPr/>
        </p:nvSpPr>
        <p:spPr>
          <a:xfrm>
            <a:off x="0" y="117381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Gill Sans Light"/>
                <a:cs typeface="Gill Sans Light"/>
              </a:rPr>
              <a:t>Extensive 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data </a:t>
            </a:r>
            <a:r>
              <a:rPr lang="en-US" sz="3200" dirty="0">
                <a:solidFill>
                  <a:srgbClr val="3366FF"/>
                </a:solidFill>
                <a:latin typeface="Gill Sans Light"/>
                <a:cs typeface="Gill Sans Light"/>
              </a:rPr>
              <a:t>m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ovement </a:t>
            </a:r>
            <a:r>
              <a:rPr lang="en-US" sz="3200" dirty="0" smtClean="0">
                <a:latin typeface="Gill Sans Light"/>
                <a:cs typeface="Gill Sans Light"/>
              </a:rPr>
              <a:t>and </a:t>
            </a:r>
            <a:r>
              <a:rPr lang="en-US" sz="3200" dirty="0">
                <a:solidFill>
                  <a:srgbClr val="3366FF"/>
                </a:solidFill>
                <a:latin typeface="Gill Sans Light"/>
                <a:cs typeface="Gill Sans Light"/>
              </a:rPr>
              <a:t>d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uplication</a:t>
            </a:r>
            <a:r>
              <a:rPr lang="en-US" sz="3200" dirty="0" smtClean="0">
                <a:latin typeface="Gill Sans Light"/>
                <a:cs typeface="Gill Sans Light"/>
              </a:rPr>
              <a:t> across </a:t>
            </a:r>
            <a:br>
              <a:rPr lang="en-US" sz="3200" dirty="0" smtClean="0">
                <a:latin typeface="Gill Sans Light"/>
                <a:cs typeface="Gill Sans Light"/>
              </a:rPr>
            </a:br>
            <a:r>
              <a:rPr lang="en-US" sz="3200" dirty="0" smtClean="0">
                <a:latin typeface="Gill Sans Light"/>
                <a:cs typeface="Gill Sans Light"/>
              </a:rPr>
              <a:t>the network and file </a:t>
            </a:r>
            <a:r>
              <a:rPr lang="en-US" sz="3200" dirty="0">
                <a:latin typeface="Gill Sans Light"/>
                <a:cs typeface="Gill Sans Light"/>
              </a:rPr>
              <a:t>s</a:t>
            </a:r>
            <a:r>
              <a:rPr lang="en-US" sz="3200" dirty="0" smtClean="0">
                <a:latin typeface="Gill Sans Light"/>
                <a:cs typeface="Gill Sans Light"/>
              </a:rPr>
              <a:t>ystem</a:t>
            </a:r>
            <a:endParaRPr lang="en-US" sz="3200" dirty="0">
              <a:latin typeface="Gill Sans Light"/>
              <a:cs typeface="Gill Sans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3541" y="2601487"/>
            <a:ext cx="8289459" cy="2580113"/>
            <a:chOff x="473541" y="2525287"/>
            <a:chExt cx="8289459" cy="2580113"/>
          </a:xfrm>
        </p:grpSpPr>
        <p:grpSp>
          <p:nvGrpSpPr>
            <p:cNvPr id="6" name="Group 5"/>
            <p:cNvGrpSpPr/>
            <p:nvPr/>
          </p:nvGrpSpPr>
          <p:grpSpPr>
            <a:xfrm>
              <a:off x="473541" y="2678640"/>
              <a:ext cx="978006" cy="978006"/>
              <a:chOff x="473540" y="2519906"/>
              <a:chExt cx="1166725" cy="1166725"/>
            </a:xfrm>
          </p:grpSpPr>
          <p:sp>
            <p:nvSpPr>
              <p:cNvPr id="32" name="Folded Corner 31"/>
              <p:cNvSpPr/>
              <p:nvPr/>
            </p:nvSpPr>
            <p:spPr>
              <a:xfrm>
                <a:off x="473540" y="2519906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3" name="Folded Corner 32"/>
              <p:cNvSpPr/>
              <p:nvPr/>
            </p:nvSpPr>
            <p:spPr>
              <a:xfrm>
                <a:off x="587323" y="2633689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4" name="Folded Corner 33"/>
              <p:cNvSpPr/>
              <p:nvPr/>
            </p:nvSpPr>
            <p:spPr>
              <a:xfrm>
                <a:off x="701106" y="2747472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105" y="3385784"/>
                <a:ext cx="711594" cy="2918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XML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034670" y="2525287"/>
              <a:ext cx="1009637" cy="1284713"/>
              <a:chOff x="6490911" y="2213026"/>
              <a:chExt cx="1361000" cy="1731805"/>
            </a:xfrm>
          </p:grpSpPr>
          <p:cxnSp>
            <p:nvCxnSpPr>
              <p:cNvPr id="63" name="Straight Connector 62"/>
              <p:cNvCxnSpPr>
                <a:stCxn id="69" idx="5"/>
                <a:endCxn id="70" idx="1"/>
              </p:cNvCxnSpPr>
              <p:nvPr/>
            </p:nvCxnSpPr>
            <p:spPr>
              <a:xfrm>
                <a:off x="7160342" y="2912117"/>
                <a:ext cx="132322" cy="2138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71" idx="3"/>
                <a:endCxn id="70" idx="7"/>
              </p:cNvCxnSpPr>
              <p:nvPr/>
            </p:nvCxnSpPr>
            <p:spPr>
              <a:xfrm flipH="1">
                <a:off x="7453644" y="2961614"/>
                <a:ext cx="203949" cy="16435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73" idx="1"/>
                <a:endCxn id="70" idx="5"/>
              </p:cNvCxnSpPr>
              <p:nvPr/>
            </p:nvCxnSpPr>
            <p:spPr>
              <a:xfrm flipH="1" flipV="1">
                <a:off x="7453643" y="3286943"/>
                <a:ext cx="123461" cy="4635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8" idx="5"/>
                <a:endCxn id="72" idx="1"/>
              </p:cNvCxnSpPr>
              <p:nvPr/>
            </p:nvCxnSpPr>
            <p:spPr>
              <a:xfrm>
                <a:off x="6685229" y="3139774"/>
                <a:ext cx="275846" cy="3573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0" idx="3"/>
                <a:endCxn id="72" idx="7"/>
              </p:cNvCxnSpPr>
              <p:nvPr/>
            </p:nvCxnSpPr>
            <p:spPr>
              <a:xfrm flipH="1">
                <a:off x="7122053" y="3286943"/>
                <a:ext cx="170612" cy="210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490911" y="2945456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66024" y="2717798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259325" y="3092625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624253" y="2767295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927735" y="3463807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543764" y="3717173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160342" y="2213026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75" name="Straight Connector 74"/>
              <p:cNvCxnSpPr>
                <a:stCxn id="74" idx="5"/>
                <a:endCxn id="71" idx="1"/>
              </p:cNvCxnSpPr>
              <p:nvPr/>
            </p:nvCxnSpPr>
            <p:spPr>
              <a:xfrm>
                <a:off x="7354660" y="2407344"/>
                <a:ext cx="302933" cy="3932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2" idx="6"/>
                <a:endCxn id="73" idx="2"/>
              </p:cNvCxnSpPr>
              <p:nvPr/>
            </p:nvCxnSpPr>
            <p:spPr>
              <a:xfrm>
                <a:off x="7155393" y="3577636"/>
                <a:ext cx="388371" cy="2533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5988580" y="2525287"/>
              <a:ext cx="1009637" cy="1284713"/>
              <a:chOff x="6490911" y="2213026"/>
              <a:chExt cx="1361000" cy="1731805"/>
            </a:xfrm>
          </p:grpSpPr>
          <p:cxnSp>
            <p:nvCxnSpPr>
              <p:cNvPr id="78" name="Straight Connector 77"/>
              <p:cNvCxnSpPr>
                <a:stCxn id="84" idx="5"/>
                <a:endCxn id="85" idx="1"/>
              </p:cNvCxnSpPr>
              <p:nvPr/>
            </p:nvCxnSpPr>
            <p:spPr>
              <a:xfrm>
                <a:off x="7160342" y="2912117"/>
                <a:ext cx="132322" cy="2138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86" idx="3"/>
                <a:endCxn id="85" idx="7"/>
              </p:cNvCxnSpPr>
              <p:nvPr/>
            </p:nvCxnSpPr>
            <p:spPr>
              <a:xfrm flipH="1">
                <a:off x="7453644" y="2961614"/>
                <a:ext cx="203949" cy="16435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88" idx="1"/>
                <a:endCxn id="85" idx="5"/>
              </p:cNvCxnSpPr>
              <p:nvPr/>
            </p:nvCxnSpPr>
            <p:spPr>
              <a:xfrm flipH="1" flipV="1">
                <a:off x="7453643" y="3286943"/>
                <a:ext cx="123461" cy="4635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83" idx="5"/>
                <a:endCxn id="87" idx="1"/>
              </p:cNvCxnSpPr>
              <p:nvPr/>
            </p:nvCxnSpPr>
            <p:spPr>
              <a:xfrm>
                <a:off x="6685229" y="3139774"/>
                <a:ext cx="275846" cy="3573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5" idx="3"/>
                <a:endCxn id="87" idx="7"/>
              </p:cNvCxnSpPr>
              <p:nvPr/>
            </p:nvCxnSpPr>
            <p:spPr>
              <a:xfrm flipH="1">
                <a:off x="7122053" y="3286943"/>
                <a:ext cx="170612" cy="210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6490911" y="2945456"/>
                <a:ext cx="227658" cy="22765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966024" y="2717798"/>
                <a:ext cx="227658" cy="2276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259325" y="3092625"/>
                <a:ext cx="227658" cy="2276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624253" y="2767295"/>
                <a:ext cx="227658" cy="22765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927735" y="3463807"/>
                <a:ext cx="227658" cy="2276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543764" y="3717173"/>
                <a:ext cx="227658" cy="22765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160342" y="2213026"/>
                <a:ext cx="227658" cy="22765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90" name="Straight Connector 89"/>
              <p:cNvCxnSpPr>
                <a:stCxn id="89" idx="5"/>
                <a:endCxn id="86" idx="1"/>
              </p:cNvCxnSpPr>
              <p:nvPr/>
            </p:nvCxnSpPr>
            <p:spPr>
              <a:xfrm>
                <a:off x="7354660" y="2407344"/>
                <a:ext cx="302933" cy="3932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6"/>
                <a:endCxn id="88" idx="2"/>
              </p:cNvCxnSpPr>
              <p:nvPr/>
            </p:nvCxnSpPr>
            <p:spPr>
              <a:xfrm>
                <a:off x="7155393" y="3577636"/>
                <a:ext cx="388371" cy="2533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2133600" y="2525287"/>
              <a:ext cx="1036376" cy="1284713"/>
              <a:chOff x="2013099" y="2147633"/>
              <a:chExt cx="1339701" cy="1660721"/>
            </a:xfrm>
          </p:grpSpPr>
          <p:cxnSp>
            <p:nvCxnSpPr>
              <p:cNvPr id="39" name="Straight Connector 38"/>
              <p:cNvCxnSpPr>
                <a:stCxn id="53" idx="5"/>
                <a:endCxn id="54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55" idx="3"/>
                <a:endCxn id="54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7" idx="1"/>
                <a:endCxn id="54" idx="5"/>
              </p:cNvCxnSpPr>
              <p:nvPr/>
            </p:nvCxnSpPr>
            <p:spPr>
              <a:xfrm flipH="1" flipV="1">
                <a:off x="2936314" y="3177470"/>
                <a:ext cx="118393" cy="44454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3" idx="4"/>
                <a:endCxn id="56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2" idx="5"/>
                <a:endCxn id="56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53" idx="2"/>
                <a:endCxn id="52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54" idx="3"/>
                <a:endCxn id="56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2736" y="3590040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9" name="Straight Connector 58"/>
              <p:cNvCxnSpPr>
                <a:stCxn id="58" idx="3"/>
                <a:endCxn id="53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8" idx="5"/>
                <a:endCxn id="55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6" idx="6"/>
                <a:endCxn id="57" idx="2"/>
              </p:cNvCxnSpPr>
              <p:nvPr/>
            </p:nvCxnSpPr>
            <p:spPr>
              <a:xfrm>
                <a:off x="2650306" y="3456231"/>
                <a:ext cx="372430" cy="2429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99" name="Straight Connector 98"/>
              <p:cNvCxnSpPr>
                <a:stCxn id="98" idx="6"/>
                <a:endCxn id="55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55" idx="4"/>
                <a:endCxn id="97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8" idx="3"/>
                <a:endCxn id="52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98" idx="5"/>
                <a:endCxn id="53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7828556" y="2626247"/>
              <a:ext cx="858244" cy="1082792"/>
              <a:chOff x="4673759" y="4955940"/>
              <a:chExt cx="1563771" cy="1565259"/>
            </a:xfrm>
          </p:grpSpPr>
          <p:sp>
            <p:nvSpPr>
              <p:cNvPr id="106" name="Folded Corner 105"/>
              <p:cNvSpPr/>
              <p:nvPr/>
            </p:nvSpPr>
            <p:spPr>
              <a:xfrm>
                <a:off x="4673759" y="4957428"/>
                <a:ext cx="1563771" cy="1563771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4673759" y="5519259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673759" y="5821083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673759" y="6122907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4673759" y="4955940"/>
                <a:ext cx="1563771" cy="3362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flipV="1">
                <a:off x="5167336" y="4957428"/>
                <a:ext cx="0" cy="1563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755521" y="4957428"/>
                <a:ext cx="0" cy="1563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3210" y="3765859"/>
              <a:ext cx="797265" cy="80531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9610" y="3908320"/>
              <a:ext cx="1422417" cy="520397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2010" y="3765859"/>
              <a:ext cx="797265" cy="805318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25727" y="3766627"/>
              <a:ext cx="837273" cy="80378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066800" y="4263003"/>
              <a:ext cx="983819" cy="842397"/>
              <a:chOff x="1225981" y="3196203"/>
              <a:chExt cx="983819" cy="842397"/>
            </a:xfrm>
          </p:grpSpPr>
          <p:sp>
            <p:nvSpPr>
              <p:cNvPr id="101" name="Can 100"/>
              <p:cNvSpPr/>
              <p:nvPr/>
            </p:nvSpPr>
            <p:spPr>
              <a:xfrm>
                <a:off x="1225981" y="3505200"/>
                <a:ext cx="983819" cy="533400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HDFS</a:t>
                </a:r>
                <a:endParaRPr lang="en-US" dirty="0"/>
              </a:p>
            </p:txBody>
          </p:sp>
          <p:sp>
            <p:nvSpPr>
              <p:cNvPr id="115" name="Bent Arrow 114"/>
              <p:cNvSpPr/>
              <p:nvPr/>
            </p:nvSpPr>
            <p:spPr>
              <a:xfrm>
                <a:off x="1781982" y="3196203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006410" y="4263003"/>
              <a:ext cx="983819" cy="842397"/>
              <a:chOff x="2852532" y="3196203"/>
              <a:chExt cx="983819" cy="842397"/>
            </a:xfrm>
          </p:grpSpPr>
          <p:sp>
            <p:nvSpPr>
              <p:cNvPr id="116" name="Can 115"/>
              <p:cNvSpPr/>
              <p:nvPr/>
            </p:nvSpPr>
            <p:spPr>
              <a:xfrm>
                <a:off x="2852532" y="3505200"/>
                <a:ext cx="983819" cy="533400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HDFS</a:t>
                </a:r>
                <a:endParaRPr lang="en-US" dirty="0"/>
              </a:p>
            </p:txBody>
          </p:sp>
          <p:sp>
            <p:nvSpPr>
              <p:cNvPr id="118" name="Bent Arrow 117"/>
              <p:cNvSpPr/>
              <p:nvPr/>
            </p:nvSpPr>
            <p:spPr>
              <a:xfrm rot="5400000">
                <a:off x="2952769" y="3207503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Bent Arrow 118"/>
              <p:cNvSpPr/>
              <p:nvPr/>
            </p:nvSpPr>
            <p:spPr>
              <a:xfrm>
                <a:off x="3408533" y="3196203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35210" y="4263003"/>
              <a:ext cx="983819" cy="842397"/>
              <a:chOff x="4495800" y="3244412"/>
              <a:chExt cx="983819" cy="842397"/>
            </a:xfrm>
          </p:grpSpPr>
          <p:sp>
            <p:nvSpPr>
              <p:cNvPr id="122" name="Can 121"/>
              <p:cNvSpPr/>
              <p:nvPr/>
            </p:nvSpPr>
            <p:spPr>
              <a:xfrm>
                <a:off x="4495800" y="3553409"/>
                <a:ext cx="983819" cy="533400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HDFS</a:t>
                </a:r>
                <a:endParaRPr lang="en-US" dirty="0"/>
              </a:p>
            </p:txBody>
          </p:sp>
          <p:sp>
            <p:nvSpPr>
              <p:cNvPr id="124" name="Bent Arrow 123"/>
              <p:cNvSpPr/>
              <p:nvPr/>
            </p:nvSpPr>
            <p:spPr>
              <a:xfrm rot="5400000">
                <a:off x="4596037" y="3255712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Bent Arrow 125"/>
              <p:cNvSpPr/>
              <p:nvPr/>
            </p:nvSpPr>
            <p:spPr>
              <a:xfrm>
                <a:off x="5051801" y="3244412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093381" y="4263003"/>
              <a:ext cx="983819" cy="842397"/>
              <a:chOff x="5934174" y="3333279"/>
              <a:chExt cx="983819" cy="842397"/>
            </a:xfrm>
          </p:grpSpPr>
          <p:sp>
            <p:nvSpPr>
              <p:cNvPr id="128" name="Can 127"/>
              <p:cNvSpPr/>
              <p:nvPr/>
            </p:nvSpPr>
            <p:spPr>
              <a:xfrm>
                <a:off x="5934174" y="3642276"/>
                <a:ext cx="983819" cy="533400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HDFS</a:t>
                </a:r>
                <a:endParaRPr lang="en-US" dirty="0"/>
              </a:p>
            </p:txBody>
          </p:sp>
          <p:sp>
            <p:nvSpPr>
              <p:cNvPr id="129" name="Bent Arrow 128"/>
              <p:cNvSpPr/>
              <p:nvPr/>
            </p:nvSpPr>
            <p:spPr>
              <a:xfrm rot="5400000">
                <a:off x="6034411" y="3344579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Bent Arrow 129"/>
              <p:cNvSpPr/>
              <p:nvPr/>
            </p:nvSpPr>
            <p:spPr>
              <a:xfrm>
                <a:off x="6490175" y="3333279"/>
                <a:ext cx="358399" cy="380999"/>
              </a:xfrm>
              <a:prstGeom prst="bentArrow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1" name="Straight Arrow Connector 130"/>
            <p:cNvCxnSpPr/>
            <p:nvPr/>
          </p:nvCxnSpPr>
          <p:spPr>
            <a:xfrm>
              <a:off x="1600200" y="3167643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3429000" y="3167643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5334000" y="3167643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7222887" y="3167643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tle 8"/>
          <p:cNvSpPr txBox="1">
            <a:spLocks/>
          </p:cNvSpPr>
          <p:nvPr/>
        </p:nvSpPr>
        <p:spPr>
          <a:xfrm>
            <a:off x="0" y="5410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Gill Sans Light"/>
                <a:cs typeface="Gill Sans Light"/>
              </a:rPr>
              <a:t>Limited reuse internal data-structures </a:t>
            </a:r>
            <a:br>
              <a:rPr lang="en-US" sz="3200" dirty="0" smtClean="0">
                <a:latin typeface="Gill Sans Light"/>
                <a:cs typeface="Gill Sans Light"/>
              </a:rPr>
            </a:br>
            <a:r>
              <a:rPr lang="en-US" sz="3200" dirty="0" smtClean="0">
                <a:latin typeface="Gill Sans Light"/>
                <a:cs typeface="Gill Sans Light"/>
              </a:rPr>
              <a:t>across stages</a:t>
            </a:r>
            <a:endParaRPr lang="en-US" sz="3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582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i="1" dirty="0" smtClean="0"/>
              <a:t>Solution</a:t>
            </a:r>
            <a:r>
              <a:rPr lang="en-US" sz="4000" dirty="0" smtClean="0"/>
              <a:t>: The </a:t>
            </a:r>
            <a:r>
              <a:rPr lang="en-US" sz="4000" dirty="0" err="1" smtClean="0"/>
              <a:t>GraphX</a:t>
            </a:r>
            <a:r>
              <a:rPr lang="en-US" sz="4000" dirty="0" smtClean="0"/>
              <a:t> Unified Approach</a:t>
            </a:r>
            <a:endParaRPr lang="en-US" sz="4000" dirty="0"/>
          </a:p>
        </p:txBody>
      </p:sp>
      <p:sp>
        <p:nvSpPr>
          <p:cNvPr id="95" name="Title 13"/>
          <p:cNvSpPr txBox="1">
            <a:spLocks/>
          </p:cNvSpPr>
          <p:nvPr/>
        </p:nvSpPr>
        <p:spPr bwMode="auto">
          <a:xfrm>
            <a:off x="0" y="487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000" dirty="0" smtClean="0">
                <a:solidFill>
                  <a:prstClr val="black"/>
                </a:solidFill>
              </a:rPr>
              <a:t>Enabling users to </a:t>
            </a:r>
            <a:r>
              <a:rPr lang="en-US" sz="4000" dirty="0" smtClean="0">
                <a:solidFill>
                  <a:srgbClr val="3366FF"/>
                </a:solidFill>
              </a:rPr>
              <a:t>easily</a:t>
            </a:r>
            <a:r>
              <a:rPr lang="en-US" sz="4000" dirty="0" smtClean="0">
                <a:solidFill>
                  <a:prstClr val="black"/>
                </a:solidFill>
              </a:rPr>
              <a:t> and </a:t>
            </a:r>
            <a:r>
              <a:rPr lang="en-US" sz="4000" dirty="0" smtClean="0">
                <a:solidFill>
                  <a:srgbClr val="3366FF"/>
                </a:solidFill>
              </a:rPr>
              <a:t>efficiently</a:t>
            </a:r>
            <a:r>
              <a:rPr lang="en-US" sz="4000" dirty="0" smtClean="0">
                <a:solidFill>
                  <a:prstClr val="black"/>
                </a:solidFill>
              </a:rPr>
              <a:t> express the entire graph analytics pipeline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1295400"/>
            <a:ext cx="3999271" cy="3276600"/>
            <a:chOff x="533400" y="1295400"/>
            <a:chExt cx="3999271" cy="3276600"/>
          </a:xfrm>
        </p:grpSpPr>
        <p:grpSp>
          <p:nvGrpSpPr>
            <p:cNvPr id="11" name="Group 10"/>
            <p:cNvGrpSpPr/>
            <p:nvPr/>
          </p:nvGrpSpPr>
          <p:grpSpPr>
            <a:xfrm>
              <a:off x="1409952" y="2971800"/>
              <a:ext cx="2246167" cy="1600200"/>
              <a:chOff x="1335233" y="2971800"/>
              <a:chExt cx="2246167" cy="16002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335233" y="3050051"/>
                <a:ext cx="1273220" cy="1447800"/>
                <a:chOff x="6748405" y="2362200"/>
                <a:chExt cx="1273220" cy="1447800"/>
              </a:xfrm>
            </p:grpSpPr>
            <p:sp>
              <p:nvSpPr>
                <p:cNvPr id="110" name="Folded Corner 109"/>
                <p:cNvSpPr/>
                <p:nvPr/>
              </p:nvSpPr>
              <p:spPr>
                <a:xfrm>
                  <a:off x="6749847" y="2362200"/>
                  <a:ext cx="1271778" cy="1447800"/>
                </a:xfrm>
                <a:prstGeom prst="foldedCorner">
                  <a:avLst>
                    <a:gd name="adj" fmla="val 1334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6749848" y="2798119"/>
                  <a:ext cx="331619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081467" y="2798119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7394853" y="2798119"/>
                  <a:ext cx="313386" cy="25495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708239" y="2798119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748405" y="2537530"/>
                  <a:ext cx="331619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080024" y="2537530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393410" y="2537530"/>
                  <a:ext cx="313386" cy="25495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706796" y="2537530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748405" y="3044579"/>
                  <a:ext cx="331619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7080024" y="3044579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93410" y="3044579"/>
                  <a:ext cx="313386" cy="2549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706796" y="3044579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749848" y="3291834"/>
                  <a:ext cx="331619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7081467" y="3291834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394853" y="3291834"/>
                  <a:ext cx="313386" cy="254951"/>
                </a:xfrm>
                <a:prstGeom prst="rect">
                  <a:avLst/>
                </a:prstGeom>
                <a:solidFill>
                  <a:srgbClr val="FC9A99"/>
                </a:solidFill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7708239" y="3291834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748405" y="3555049"/>
                  <a:ext cx="331619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080024" y="3555049"/>
                  <a:ext cx="313386" cy="25495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393410" y="3555049"/>
                  <a:ext cx="313386" cy="25495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6749849" y="2368737"/>
                  <a:ext cx="1270334" cy="168793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ectangle 97"/>
              <p:cNvSpPr/>
              <p:nvPr/>
            </p:nvSpPr>
            <p:spPr>
              <a:xfrm>
                <a:off x="2303162" y="2971800"/>
                <a:ext cx="457200" cy="16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82000"/>
                    </a:schemeClr>
                  </a:gs>
                  <a:gs pos="81000">
                    <a:schemeClr val="bg1"/>
                  </a:gs>
                </a:gsLst>
                <a:lin ang="0" scaled="1"/>
                <a:tileRect/>
              </a:gradFill>
              <a:ln>
                <a:noFill/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118" idx="1"/>
                <a:endCxn id="104" idx="1"/>
              </p:cNvCxnSpPr>
              <p:nvPr/>
            </p:nvCxnSpPr>
            <p:spPr>
              <a:xfrm>
                <a:off x="2293624" y="3352857"/>
                <a:ext cx="692537" cy="28236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5" idx="4"/>
                <a:endCxn id="104" idx="7"/>
              </p:cNvCxnSpPr>
              <p:nvPr/>
            </p:nvCxnSpPr>
            <p:spPr>
              <a:xfrm flipH="1">
                <a:off x="3141506" y="3376644"/>
                <a:ext cx="146867" cy="25857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07" idx="1"/>
                <a:endCxn id="104" idx="5"/>
              </p:cNvCxnSpPr>
              <p:nvPr/>
            </p:nvCxnSpPr>
            <p:spPr>
              <a:xfrm flipH="1" flipV="1">
                <a:off x="3141506" y="3790564"/>
                <a:ext cx="252376" cy="21632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125" idx="3"/>
                <a:endCxn id="106" idx="1"/>
              </p:cNvCxnSpPr>
              <p:nvPr/>
            </p:nvCxnSpPr>
            <p:spPr>
              <a:xfrm>
                <a:off x="2295067" y="4107161"/>
                <a:ext cx="563462" cy="20317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4" idx="3"/>
                <a:endCxn id="106" idx="0"/>
              </p:cNvCxnSpPr>
              <p:nvPr/>
            </p:nvCxnSpPr>
            <p:spPr>
              <a:xfrm flipH="1">
                <a:off x="2936202" y="3790564"/>
                <a:ext cx="49959" cy="4875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2953988" y="3603046"/>
                <a:ext cx="219691" cy="2196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178527" y="3156953"/>
                <a:ext cx="219691" cy="219691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6356" y="4278160"/>
                <a:ext cx="219691" cy="21969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61709" y="3974714"/>
                <a:ext cx="219691" cy="219691"/>
              </a:xfrm>
              <a:prstGeom prst="ellipse">
                <a:avLst/>
              </a:prstGeom>
              <a:solidFill>
                <a:srgbClr val="9BBB5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08" name="Straight Connector 107"/>
              <p:cNvCxnSpPr>
                <a:stCxn id="122" idx="1"/>
                <a:endCxn id="105" idx="2"/>
              </p:cNvCxnSpPr>
              <p:nvPr/>
            </p:nvCxnSpPr>
            <p:spPr>
              <a:xfrm flipV="1">
                <a:off x="2293624" y="3266799"/>
                <a:ext cx="884903" cy="59310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6"/>
                <a:endCxn id="107" idx="2"/>
              </p:cNvCxnSpPr>
              <p:nvPr/>
            </p:nvCxnSpPr>
            <p:spPr>
              <a:xfrm flipV="1">
                <a:off x="3046047" y="4084560"/>
                <a:ext cx="315662" cy="3034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5" name="Rectangle 134"/>
            <p:cNvSpPr/>
            <p:nvPr/>
          </p:nvSpPr>
          <p:spPr>
            <a:xfrm>
              <a:off x="533400" y="1295400"/>
              <a:ext cx="3999271" cy="1429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dirty="0" smtClean="0">
                  <a:solidFill>
                    <a:schemeClr val="accent2"/>
                  </a:solidFill>
                  <a:latin typeface="Gill Sans Light"/>
                  <a:cs typeface="Gill Sans Light"/>
                </a:rPr>
                <a:t>New API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i="1" dirty="0" smtClean="0">
                  <a:latin typeface="Gill Sans Light"/>
                  <a:cs typeface="Gill Sans Light"/>
                </a:rPr>
                <a:t>Blurs the distinction between Tables and Graphs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1" y="1295400"/>
            <a:ext cx="4038600" cy="3440004"/>
            <a:chOff x="4572001" y="1295400"/>
            <a:chExt cx="4038600" cy="3440004"/>
          </a:xfrm>
        </p:grpSpPr>
        <p:grpSp>
          <p:nvGrpSpPr>
            <p:cNvPr id="7" name="Group 6"/>
            <p:cNvGrpSpPr/>
            <p:nvPr/>
          </p:nvGrpSpPr>
          <p:grpSpPr>
            <a:xfrm>
              <a:off x="5090739" y="2895600"/>
              <a:ext cx="3001125" cy="1839804"/>
              <a:chOff x="6096000" y="2630906"/>
              <a:chExt cx="3001125" cy="1839804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00800" y="3606490"/>
                <a:ext cx="2362200" cy="864220"/>
              </a:xfrm>
              <a:prstGeom prst="rect">
                <a:avLst/>
              </a:prstGeom>
            </p:spPr>
          </p:pic>
          <p:pic>
            <p:nvPicPr>
              <p:cNvPr id="133" name="Picture 132" descr="ApacheGirap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2714878"/>
                <a:ext cx="974667" cy="1173499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4"/>
              <a:srcRect l="4467" t="4266" r="29708" b="26840"/>
              <a:stretch/>
            </p:blipFill>
            <p:spPr>
              <a:xfrm>
                <a:off x="7389881" y="2630906"/>
                <a:ext cx="1707244" cy="897511"/>
              </a:xfrm>
              <a:prstGeom prst="rect">
                <a:avLst/>
              </a:prstGeom>
            </p:spPr>
          </p:pic>
        </p:grpSp>
        <p:sp>
          <p:nvSpPr>
            <p:cNvPr id="136" name="Rectangle 135"/>
            <p:cNvSpPr/>
            <p:nvPr/>
          </p:nvSpPr>
          <p:spPr>
            <a:xfrm>
              <a:off x="4572001" y="1295400"/>
              <a:ext cx="4038600" cy="1429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dirty="0" smtClean="0">
                  <a:solidFill>
                    <a:srgbClr val="C0504D"/>
                  </a:solidFill>
                  <a:latin typeface="Gill Sans Light"/>
                  <a:cs typeface="Gill Sans Light"/>
                </a:rPr>
                <a:t>New System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i="1" dirty="0" smtClean="0">
                  <a:latin typeface="Gill Sans Light"/>
                  <a:cs typeface="Gill Sans Light"/>
                </a:rPr>
                <a:t>Combines Data-Parallel Graph-Parallel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0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/>
          <a:lstStyle/>
          <a:p>
            <a:r>
              <a:rPr lang="en-US" sz="4400" dirty="0" smtClean="0"/>
              <a:t>Tables and Graphs are </a:t>
            </a:r>
            <a:r>
              <a:rPr lang="en-US" sz="4400" dirty="0" err="1" smtClean="0">
                <a:solidFill>
                  <a:srgbClr val="3366FF"/>
                </a:solidFill>
              </a:rPr>
              <a:t>composable</a:t>
            </a:r>
            <a:r>
              <a:rPr lang="en-US" sz="4400" dirty="0" smtClean="0">
                <a:solidFill>
                  <a:srgbClr val="3366FF"/>
                </a:solidFill>
              </a:rPr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i="1" dirty="0" smtClean="0">
                <a:solidFill>
                  <a:srgbClr val="3366FF"/>
                </a:solidFill>
              </a:rPr>
              <a:t>views</a:t>
            </a:r>
            <a:r>
              <a:rPr lang="en-US" sz="4400" dirty="0" smtClean="0">
                <a:solidFill>
                  <a:srgbClr val="3366FF"/>
                </a:solidFill>
              </a:rPr>
              <a:t> </a:t>
            </a:r>
            <a:r>
              <a:rPr lang="en-US" sz="4400" dirty="0" smtClean="0"/>
              <a:t>of the </a:t>
            </a:r>
            <a:r>
              <a:rPr lang="en-US" sz="4400" i="1" dirty="0" smtClean="0"/>
              <a:t>same physical </a:t>
            </a:r>
            <a:r>
              <a:rPr lang="en-US" sz="4400" dirty="0" smtClean="0"/>
              <a:t>data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3200400" y="3166279"/>
            <a:ext cx="2743200" cy="1474151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Gill Sans Light"/>
                <a:cs typeface="Gill Sans Light"/>
              </a:rPr>
              <a:t>GraphX</a:t>
            </a:r>
            <a:r>
              <a:rPr lang="en-US" sz="2800" dirty="0" smtClean="0">
                <a:latin typeface="Gill Sans Light"/>
                <a:cs typeface="Gill Sans Light"/>
              </a:rPr>
              <a:t> Unified</a:t>
            </a:r>
            <a:endParaRPr lang="en-US" sz="2800" dirty="0">
              <a:latin typeface="Gill Sans Light"/>
              <a:cs typeface="Gill Sans Light"/>
            </a:endParaRP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Representation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0" y="2030259"/>
            <a:ext cx="1313374" cy="1398741"/>
            <a:chOff x="6490911" y="2293515"/>
            <a:chExt cx="1361000" cy="1449463"/>
          </a:xfrm>
        </p:grpSpPr>
        <p:cxnSp>
          <p:nvCxnSpPr>
            <p:cNvPr id="10" name="Straight Connector 9"/>
            <p:cNvCxnSpPr>
              <a:stCxn id="16" idx="5"/>
              <a:endCxn id="17" idx="1"/>
            </p:cNvCxnSpPr>
            <p:nvPr/>
          </p:nvCxnSpPr>
          <p:spPr>
            <a:xfrm>
              <a:off x="7160342" y="2912117"/>
              <a:ext cx="132322" cy="21384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8" idx="3"/>
              <a:endCxn id="17" idx="7"/>
            </p:cNvCxnSpPr>
            <p:nvPr/>
          </p:nvCxnSpPr>
          <p:spPr>
            <a:xfrm flipH="1">
              <a:off x="7453644" y="2961614"/>
              <a:ext cx="203949" cy="164351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1"/>
              <a:endCxn id="17" idx="5"/>
            </p:cNvCxnSpPr>
            <p:nvPr/>
          </p:nvCxnSpPr>
          <p:spPr>
            <a:xfrm flipH="1" flipV="1">
              <a:off x="7453643" y="3286943"/>
              <a:ext cx="142686" cy="261716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5" idx="5"/>
              <a:endCxn id="19" idx="1"/>
            </p:cNvCxnSpPr>
            <p:nvPr/>
          </p:nvCxnSpPr>
          <p:spPr>
            <a:xfrm>
              <a:off x="6685229" y="3139774"/>
              <a:ext cx="275846" cy="357373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7" idx="3"/>
              <a:endCxn id="19" idx="7"/>
            </p:cNvCxnSpPr>
            <p:nvPr/>
          </p:nvCxnSpPr>
          <p:spPr>
            <a:xfrm flipH="1">
              <a:off x="7122053" y="3286943"/>
              <a:ext cx="170612" cy="210204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490911" y="2945456"/>
              <a:ext cx="227658" cy="22765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966024" y="2717798"/>
              <a:ext cx="227658" cy="2276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259325" y="3092625"/>
              <a:ext cx="227658" cy="22765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24253" y="2767295"/>
              <a:ext cx="227658" cy="22765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927735" y="3463807"/>
              <a:ext cx="227658" cy="2276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62990" y="3515320"/>
              <a:ext cx="227658" cy="227658"/>
            </a:xfrm>
            <a:prstGeom prst="ellipse">
              <a:avLst/>
            </a:prstGeom>
            <a:solidFill>
              <a:srgbClr val="9BBB59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927735" y="2293515"/>
              <a:ext cx="227658" cy="22765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22" name="Straight Connector 21"/>
            <p:cNvCxnSpPr>
              <a:stCxn id="21" idx="5"/>
              <a:endCxn id="18" idx="1"/>
            </p:cNvCxnSpPr>
            <p:nvPr/>
          </p:nvCxnSpPr>
          <p:spPr>
            <a:xfrm>
              <a:off x="7122053" y="2487833"/>
              <a:ext cx="535540" cy="31280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6"/>
              <a:endCxn id="20" idx="2"/>
            </p:cNvCxnSpPr>
            <p:nvPr/>
          </p:nvCxnSpPr>
          <p:spPr>
            <a:xfrm>
              <a:off x="7155392" y="3577637"/>
              <a:ext cx="407597" cy="51513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473377" y="3502463"/>
            <a:ext cx="2082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Graph View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339" y="3502463"/>
            <a:ext cx="18902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Table View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932859" y="1981200"/>
            <a:ext cx="1273220" cy="1447800"/>
            <a:chOff x="6748405" y="2362200"/>
            <a:chExt cx="1273220" cy="1447800"/>
          </a:xfrm>
        </p:grpSpPr>
        <p:sp>
          <p:nvSpPr>
            <p:cNvPr id="25" name="Folded Corner 24"/>
            <p:cNvSpPr/>
            <p:nvPr/>
          </p:nvSpPr>
          <p:spPr>
            <a:xfrm>
              <a:off x="6749847" y="2362200"/>
              <a:ext cx="1271778" cy="1447800"/>
            </a:xfrm>
            <a:prstGeom prst="foldedCorner">
              <a:avLst>
                <a:gd name="adj" fmla="val 1334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49848" y="2798119"/>
              <a:ext cx="331619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1467" y="2798119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4853" y="2798119"/>
              <a:ext cx="313386" cy="2549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08239" y="2798119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48405" y="2537530"/>
              <a:ext cx="331619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80024" y="2537530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93410" y="2537530"/>
              <a:ext cx="313386" cy="25495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06796" y="2537530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48405" y="3044579"/>
              <a:ext cx="331619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80024" y="3044579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93410" y="3044579"/>
              <a:ext cx="313386" cy="2549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06796" y="3044579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49848" y="3291834"/>
              <a:ext cx="331619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81467" y="3291834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94853" y="3291834"/>
              <a:ext cx="313386" cy="254951"/>
            </a:xfrm>
            <a:prstGeom prst="rect">
              <a:avLst/>
            </a:prstGeom>
            <a:solidFill>
              <a:srgbClr val="FC9A99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08239" y="3291834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48405" y="3555049"/>
              <a:ext cx="331619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80024" y="3555049"/>
              <a:ext cx="313386" cy="254951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93410" y="3555049"/>
              <a:ext cx="313386" cy="25495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49849" y="2368737"/>
              <a:ext cx="1270334" cy="1687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71801" y="2209800"/>
            <a:ext cx="3190552" cy="1135230"/>
            <a:chOff x="3581400" y="3341571"/>
            <a:chExt cx="2286000" cy="1916229"/>
          </a:xfrm>
        </p:grpSpPr>
        <p:sp>
          <p:nvSpPr>
            <p:cNvPr id="62" name="Bent Arrow 61"/>
            <p:cNvSpPr/>
            <p:nvPr/>
          </p:nvSpPr>
          <p:spPr>
            <a:xfrm>
              <a:off x="4837120" y="3341571"/>
              <a:ext cx="1030280" cy="1911962"/>
            </a:xfrm>
            <a:prstGeom prst="ben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Bent Arrow 62"/>
            <p:cNvSpPr/>
            <p:nvPr/>
          </p:nvSpPr>
          <p:spPr>
            <a:xfrm flipH="1">
              <a:off x="3581400" y="3345838"/>
              <a:ext cx="1037334" cy="1911962"/>
            </a:xfrm>
            <a:prstGeom prst="ben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1" name="Title 5"/>
          <p:cNvSpPr txBox="1">
            <a:spLocks/>
          </p:cNvSpPr>
          <p:nvPr/>
        </p:nvSpPr>
        <p:spPr bwMode="auto">
          <a:xfrm>
            <a:off x="0" y="4876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000" dirty="0" smtClean="0"/>
              <a:t>Each view has its own </a:t>
            </a:r>
            <a:r>
              <a:rPr lang="en-US" sz="4000" dirty="0" smtClean="0">
                <a:solidFill>
                  <a:srgbClr val="3366FF"/>
                </a:solidFill>
              </a:rPr>
              <a:t>operators </a:t>
            </a:r>
            <a:r>
              <a:rPr lang="en-US" sz="4000" dirty="0" smtClean="0"/>
              <a:t>that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3366FF"/>
                </a:solidFill>
              </a:rPr>
              <a:t>exploit the semantics </a:t>
            </a:r>
            <a:r>
              <a:rPr lang="en-US" sz="4000" dirty="0" smtClean="0"/>
              <a:t>of the view </a:t>
            </a:r>
          </a:p>
          <a:p>
            <a:r>
              <a:rPr lang="en-US" sz="4000" dirty="0" smtClean="0"/>
              <a:t>to achieve </a:t>
            </a:r>
            <a:r>
              <a:rPr lang="en-US" sz="4000" dirty="0" smtClean="0">
                <a:solidFill>
                  <a:srgbClr val="3366FF"/>
                </a:solidFill>
              </a:rPr>
              <a:t>efficient execution</a:t>
            </a:r>
          </a:p>
        </p:txBody>
      </p:sp>
    </p:spTree>
    <p:extLst>
      <p:ext uri="{BB962C8B-B14F-4D97-AF65-F5344CB8AC3E}">
        <p14:creationId xmlns:p14="http://schemas.microsoft.com/office/powerpoint/2010/main" val="199233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View a Graph as a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46648"/>
              </p:ext>
            </p:extLst>
          </p:nvPr>
        </p:nvGraphicFramePr>
        <p:xfrm>
          <a:off x="4896425" y="1894820"/>
          <a:ext cx="1357777" cy="1981200"/>
        </p:xfrm>
        <a:graphic>
          <a:graphicData uri="http://schemas.openxmlformats.org/drawingml/2006/table">
            <a:tbl>
              <a:tblPr firstRow="1" bandRow="1"/>
              <a:tblGrid>
                <a:gridCol w="1357777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Istoica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48942"/>
              </p:ext>
            </p:extLst>
          </p:nvPr>
        </p:nvGraphicFramePr>
        <p:xfrm>
          <a:off x="4591625" y="4495800"/>
          <a:ext cx="2381250" cy="1981200"/>
        </p:xfrm>
        <a:graphic>
          <a:graphicData uri="http://schemas.openxmlformats.org/drawingml/2006/table">
            <a:tbl>
              <a:tblPr firstRow="1" bandRow="1"/>
              <a:tblGrid>
                <a:gridCol w="1096634"/>
                <a:gridCol w="12846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SrcId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DstId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istoica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67626"/>
              </p:ext>
            </p:extLst>
          </p:nvPr>
        </p:nvGraphicFramePr>
        <p:xfrm>
          <a:off x="7009374" y="4495800"/>
          <a:ext cx="1809750" cy="1981200"/>
        </p:xfrm>
        <a:graphic>
          <a:graphicData uri="http://schemas.openxmlformats.org/drawingml/2006/table">
            <a:tbl>
              <a:tblPr firstRow="1" bandRow="1"/>
              <a:tblGrid>
                <a:gridCol w="1809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Property (E)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Friend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Advisor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Coworker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PI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78429"/>
              </p:ext>
            </p:extLst>
          </p:nvPr>
        </p:nvGraphicFramePr>
        <p:xfrm>
          <a:off x="6293903" y="1894820"/>
          <a:ext cx="2183922" cy="1981200"/>
        </p:xfrm>
        <a:graphic>
          <a:graphicData uri="http://schemas.openxmlformats.org/drawingml/2006/table">
            <a:tbl>
              <a:tblPr firstRow="1" bandRow="1"/>
              <a:tblGrid>
                <a:gridCol w="2183922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Property (V)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(Stu.,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.)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PstDoc</a:t>
                      </a:r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.)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(Prof.,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(Prof.,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685800" y="1766220"/>
            <a:ext cx="3087203" cy="3541931"/>
            <a:chOff x="5370997" y="1334869"/>
            <a:chExt cx="3087203" cy="3541931"/>
          </a:xfrm>
        </p:grpSpPr>
        <p:sp>
          <p:nvSpPr>
            <p:cNvPr id="6" name="Oval 5"/>
            <p:cNvSpPr/>
            <p:nvPr/>
          </p:nvSpPr>
          <p:spPr>
            <a:xfrm>
              <a:off x="5791200" y="23241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91200" y="43434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22941" y="23241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620000" y="43434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016859" y="2546691"/>
              <a:ext cx="1831741" cy="1857655"/>
              <a:chOff x="6030145" y="1792483"/>
              <a:chExt cx="1831741" cy="1857655"/>
            </a:xfrm>
          </p:grpSpPr>
          <p:cxnSp>
            <p:nvCxnSpPr>
              <p:cNvPr id="11" name="Straight Arrow Connector 10"/>
              <p:cNvCxnSpPr>
                <a:stCxn id="6" idx="4"/>
                <a:endCxn id="7" idx="0"/>
              </p:cNvCxnSpPr>
              <p:nvPr/>
            </p:nvCxnSpPr>
            <p:spPr>
              <a:xfrm>
                <a:off x="6030145" y="2021083"/>
                <a:ext cx="0" cy="15621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2"/>
                <a:endCxn id="6" idx="6"/>
              </p:cNvCxnSpPr>
              <p:nvPr/>
            </p:nvCxnSpPr>
            <p:spPr>
              <a:xfrm flipH="1">
                <a:off x="6258745" y="1792483"/>
                <a:ext cx="137454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0"/>
                <a:endCxn id="8" idx="4"/>
              </p:cNvCxnSpPr>
              <p:nvPr/>
            </p:nvCxnSpPr>
            <p:spPr>
              <a:xfrm flipV="1">
                <a:off x="7858945" y="2021083"/>
                <a:ext cx="2941" cy="15621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8" idx="3"/>
                <a:endCxn id="7" idx="7"/>
              </p:cNvCxnSpPr>
              <p:nvPr/>
            </p:nvCxnSpPr>
            <p:spPr>
              <a:xfrm flipH="1">
                <a:off x="6191790" y="1954128"/>
                <a:ext cx="1508451" cy="16960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910122" y="2467255"/>
              <a:ext cx="2048155" cy="1152245"/>
              <a:chOff x="6135781" y="3305455"/>
              <a:chExt cx="2048155" cy="1152245"/>
            </a:xfrm>
          </p:grpSpPr>
          <p:sp>
            <p:nvSpPr>
              <p:cNvPr id="23" name="Can 22"/>
              <p:cNvSpPr/>
              <p:nvPr/>
            </p:nvSpPr>
            <p:spPr>
              <a:xfrm>
                <a:off x="7062298" y="33054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7964581" y="42960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6135781" y="42960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7062298" y="42960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175141" y="2680230"/>
              <a:ext cx="2057400" cy="2196570"/>
              <a:chOff x="6400800" y="3518430"/>
              <a:chExt cx="2057400" cy="2196570"/>
            </a:xfrm>
          </p:grpSpPr>
          <p:sp>
            <p:nvSpPr>
              <p:cNvPr id="28" name="Can 27"/>
              <p:cNvSpPr/>
              <p:nvPr/>
            </p:nvSpPr>
            <p:spPr>
              <a:xfrm>
                <a:off x="6410045" y="351843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8238845" y="351843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6400800" y="5553355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8229600" y="5553355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370997" y="1334869"/>
              <a:ext cx="3087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Gill Sans Light"/>
                  <a:cs typeface="Gill Sans Light"/>
                </a:rPr>
                <a:t>Property Graph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909699" y="1371600"/>
            <a:ext cx="338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Vertex Property Table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7540" y="3962400"/>
            <a:ext cx="300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Edge Property Table</a:t>
            </a:r>
          </a:p>
        </p:txBody>
      </p:sp>
    </p:spTree>
    <p:extLst>
      <p:ext uri="{BB962C8B-B14F-4D97-AF65-F5344CB8AC3E}">
        <p14:creationId xmlns:p14="http://schemas.microsoft.com/office/powerpoint/2010/main" val="18004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Table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80617"/>
          </a:xfrm>
        </p:spPr>
        <p:txBody>
          <a:bodyPr/>
          <a:lstStyle/>
          <a:p>
            <a:r>
              <a:rPr lang="en-US" dirty="0" smtClean="0"/>
              <a:t>Table (RDD) operators are inherited from Spark: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83E74-89E2-C64C-9005-6CEB91907F0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0" y="1999816"/>
            <a:ext cx="4038600" cy="46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sort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leftOuterJoin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3810000" y="1999816"/>
            <a:ext cx="4038600" cy="462958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reduce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count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fold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reduceByKey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groupByKey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cogroup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cross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zip</a:t>
            </a:r>
            <a:endParaRPr lang="en-US" sz="2200" dirty="0" smtClean="0">
              <a:latin typeface="Lucida Console"/>
              <a:cs typeface="Lucida Console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6553200" y="1999816"/>
            <a:ext cx="2743200" cy="46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first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partitionBy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mapWith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save</a:t>
            </a:r>
          </a:p>
          <a:p>
            <a:pPr>
              <a:spcBef>
                <a:spcPts val="1600"/>
              </a:spcBef>
            </a:pPr>
            <a:r>
              <a:rPr lang="en-US" sz="2200" b="1" dirty="0" smtClean="0">
                <a:latin typeface="Lucida Console"/>
                <a:cs typeface="Lucida Console"/>
              </a:rPr>
              <a:t>...</a:t>
            </a:r>
            <a:endParaRPr lang="en-US" sz="2200" b="1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5900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53489"/>
            <a:ext cx="929640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class </a:t>
            </a:r>
            <a:r>
              <a:rPr lang="en-US" sz="1800" b="1" dirty="0"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 [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 ] </a:t>
            </a:r>
            <a:r>
              <a:rPr lang="en-US" sz="1800" dirty="0" smtClean="0">
                <a:latin typeface="Lucida Console"/>
                <a:cs typeface="Lucida Console"/>
              </a:rPr>
              <a:t>{</a:t>
            </a:r>
          </a:p>
          <a:p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dirty="0" smtClean="0">
                <a:latin typeface="Lucida Console"/>
                <a:cs typeface="Lucida Console"/>
              </a:rPr>
              <a:t>  </a:t>
            </a:r>
            <a:r>
              <a:rPr lang="en-US" sz="1800" dirty="0" err="1" smtClean="0">
                <a:latin typeface="Lucida Console"/>
                <a:cs typeface="Lucida Console"/>
              </a:rPr>
              <a:t>def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vertices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>
                <a:latin typeface="Lucida Console"/>
                <a:cs typeface="Lucida Console"/>
              </a:rPr>
              <a:t>[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</a:t>
            </a:r>
            <a:r>
              <a:rPr lang="en-US" sz="1800" dirty="0" smtClean="0">
                <a:latin typeface="Lucida Console"/>
                <a:cs typeface="Lucida Console"/>
              </a:rPr>
              <a:t>], </a:t>
            </a:r>
          </a:p>
          <a:p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            edges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>
                <a:latin typeface="Lucida Console"/>
                <a:cs typeface="Lucida Console"/>
              </a:rPr>
              <a:t>[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) 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Table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Views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endParaRPr lang="en-US" sz="1800" dirty="0" smtClean="0">
              <a:latin typeface="Lucida Console"/>
              <a:cs typeface="Lucida Console"/>
            </a:endParaRPr>
          </a:p>
          <a:p>
            <a:r>
              <a:rPr lang="en-US" sz="1800" dirty="0" smtClean="0">
                <a:latin typeface="Lucida Console"/>
                <a:cs typeface="Lucida Console"/>
              </a:rPr>
              <a:t>	</a:t>
            </a:r>
            <a:r>
              <a:rPr lang="en-US" sz="1800" dirty="0" err="1" smtClean="0">
                <a:latin typeface="Lucida Console"/>
                <a:cs typeface="Lucida Console"/>
              </a:rPr>
              <a:t>def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vertices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edges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 smtClean="0">
                <a:latin typeface="Lucida Console"/>
                <a:cs typeface="Lucida Console"/>
              </a:rPr>
              <a:t>[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triplets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 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Transformations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reverse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subgraph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pV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Boolean, </a:t>
            </a:r>
          </a:p>
          <a:p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               </a:t>
            </a:r>
            <a:r>
              <a:rPr lang="en-US" sz="1800" dirty="0" err="1" smtClean="0">
                <a:latin typeface="Lucida Console"/>
                <a:cs typeface="Lucida Console"/>
              </a:rPr>
              <a:t>pE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Boolean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mapV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mapE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Joins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joinV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 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 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joinE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 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T)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  <a:endParaRPr lang="en-US" sz="1800" i="1" dirty="0">
              <a:solidFill>
                <a:schemeClr val="accent6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Computation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---------------------------------</a:t>
            </a:r>
          </a:p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mrTriplets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mapF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,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]) =</a:t>
            </a:r>
            <a:r>
              <a:rPr lang="en-US" sz="1800" dirty="0">
                <a:latin typeface="Lucida Console"/>
                <a:cs typeface="Lucida Console"/>
              </a:rPr>
              <a:t>&gt;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List</a:t>
            </a:r>
            <a:r>
              <a:rPr lang="en-US" sz="1800" dirty="0" smtClean="0">
                <a:latin typeface="Lucida Console"/>
                <a:cs typeface="Lucida Console"/>
              </a:rPr>
              <a:t>[(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)],</a:t>
            </a:r>
            <a:r>
              <a:rPr lang="en-US" sz="1800" dirty="0">
                <a:latin typeface="Lucida Console"/>
                <a:cs typeface="Lucida Console"/>
              </a:rPr>
              <a:t/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					 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 err="1" smtClean="0">
                <a:latin typeface="Lucida Console"/>
                <a:cs typeface="Lucida Console"/>
              </a:rPr>
              <a:t>reduceF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):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}</a:t>
            </a:r>
          </a:p>
          <a:p>
            <a:endParaRPr lang="en-US" sz="1800" dirty="0">
              <a:latin typeface="Lucida Console"/>
              <a:cs typeface="Lucida Consol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57750"/>
            <a:ext cx="228600" cy="7282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133600"/>
            <a:ext cx="228600" cy="11430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60" y="3200400"/>
            <a:ext cx="231340" cy="16763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800600"/>
            <a:ext cx="228600" cy="9144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2133600"/>
            <a:ext cx="7620000" cy="1143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276601"/>
            <a:ext cx="8153400" cy="16001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3769" y="4876800"/>
            <a:ext cx="8153400" cy="8382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2060" y="152400"/>
            <a:ext cx="8613340" cy="990600"/>
          </a:xfrm>
        </p:spPr>
        <p:txBody>
          <a:bodyPr/>
          <a:lstStyle/>
          <a:p>
            <a:r>
              <a:rPr lang="en-US" dirty="0" smtClean="0"/>
              <a:t>Graph Operators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83E74-89E2-C64C-9005-6CEB91907F0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5638800"/>
            <a:ext cx="228600" cy="9144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3769" y="5715000"/>
            <a:ext cx="7615831" cy="8382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Triplets Join Vertices and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3366FF"/>
                </a:solidFill>
              </a:rPr>
              <a:t>triplets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operator joins vertices and edges: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96020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i="1" dirty="0" err="1" smtClean="0">
                <a:solidFill>
                  <a:srgbClr val="3366FF"/>
                </a:solidFill>
              </a:rPr>
              <a:t>mrTriplets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/>
              <a:t>operator sums adjacent triplets.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6460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 </a:t>
            </a:r>
            <a:r>
              <a:rPr lang="en-US" dirty="0" err="1" smtClean="0"/>
              <a:t>t.dstId</a:t>
            </a:r>
            <a:r>
              <a:rPr lang="en-US" dirty="0"/>
              <a:t>, </a:t>
            </a:r>
            <a:r>
              <a:rPr lang="en-US" i="1" dirty="0" err="1" smtClean="0"/>
              <a:t>reduceUDF</a:t>
            </a:r>
            <a:r>
              <a:rPr lang="en-US" dirty="0" smtClean="0"/>
              <a:t>( </a:t>
            </a:r>
            <a:r>
              <a:rPr lang="en-US" i="1" dirty="0" err="1" smtClean="0"/>
              <a:t>mapUDF</a:t>
            </a: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) ) </a:t>
            </a:r>
            <a:r>
              <a:rPr lang="en-US" b="1" dirty="0"/>
              <a:t>AS </a:t>
            </a:r>
            <a:r>
              <a:rPr lang="en-US" dirty="0"/>
              <a:t>sum </a:t>
            </a:r>
            <a:endParaRPr lang="en-US" dirty="0" smtClean="0"/>
          </a:p>
          <a:p>
            <a:r>
              <a:rPr lang="en-US" b="1" dirty="0" smtClean="0"/>
              <a:t>FROM </a:t>
            </a:r>
            <a:r>
              <a:rPr lang="en-US" dirty="0"/>
              <a:t>triplets </a:t>
            </a:r>
            <a:r>
              <a:rPr lang="en-US" b="1" dirty="0"/>
              <a:t>AS </a:t>
            </a:r>
            <a:r>
              <a:rPr lang="en-US" dirty="0"/>
              <a:t>t </a:t>
            </a:r>
            <a:r>
              <a:rPr lang="en-US" b="1" dirty="0"/>
              <a:t>GROUPBY</a:t>
            </a:r>
            <a:r>
              <a:rPr lang="en-US" dirty="0"/>
              <a:t> </a:t>
            </a:r>
            <a:r>
              <a:rPr lang="en-US" dirty="0" err="1" smtClean="0"/>
              <a:t>t.dstId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68836" y="2209800"/>
            <a:ext cx="106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Triplets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9200" y="22098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Vertices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40133" y="2209800"/>
            <a:ext cx="88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Edges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565168" y="3238790"/>
            <a:ext cx="464150" cy="446397"/>
            <a:chOff x="2057400" y="3476935"/>
            <a:chExt cx="654785" cy="629741"/>
          </a:xfrm>
        </p:grpSpPr>
        <p:sp>
          <p:nvSpPr>
            <p:cNvPr id="26" name="Oval 25"/>
            <p:cNvSpPr/>
            <p:nvPr/>
          </p:nvSpPr>
          <p:spPr>
            <a:xfrm>
              <a:off x="2057400" y="3476935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latin typeface="Gill Sans Light"/>
                  <a:cs typeface="Gill Sans Light"/>
                </a:rPr>
                <a:t>B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27" name="Can 26"/>
            <p:cNvSpPr/>
            <p:nvPr/>
          </p:nvSpPr>
          <p:spPr>
            <a:xfrm>
              <a:off x="2438400" y="3904921"/>
              <a:ext cx="273785" cy="20175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565168" y="2732061"/>
            <a:ext cx="464150" cy="446397"/>
            <a:chOff x="5181600" y="3713659"/>
            <a:chExt cx="654785" cy="629741"/>
          </a:xfrm>
        </p:grpSpPr>
        <p:sp>
          <p:nvSpPr>
            <p:cNvPr id="30" name="Oval 29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latin typeface="Gill Sans Light"/>
                  <a:cs typeface="Gill Sans Light"/>
                </a:rPr>
                <a:t>A</a:t>
              </a:r>
            </a:p>
          </p:txBody>
        </p:sp>
        <p:sp>
          <p:nvSpPr>
            <p:cNvPr id="31" name="Can 30"/>
            <p:cNvSpPr/>
            <p:nvPr/>
          </p:nvSpPr>
          <p:spPr>
            <a:xfrm>
              <a:off x="5562600" y="4141645"/>
              <a:ext cx="273785" cy="20175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565168" y="3745518"/>
            <a:ext cx="464150" cy="446397"/>
            <a:chOff x="2057400" y="3476935"/>
            <a:chExt cx="654785" cy="629741"/>
          </a:xfrm>
        </p:grpSpPr>
        <p:sp>
          <p:nvSpPr>
            <p:cNvPr id="43" name="Oval 42"/>
            <p:cNvSpPr/>
            <p:nvPr/>
          </p:nvSpPr>
          <p:spPr>
            <a:xfrm>
              <a:off x="2057400" y="3476935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latin typeface="Gill Sans Light"/>
                  <a:cs typeface="Gill Sans Light"/>
                </a:rPr>
                <a:t>C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44" name="Can 43"/>
            <p:cNvSpPr/>
            <p:nvPr/>
          </p:nvSpPr>
          <p:spPr>
            <a:xfrm>
              <a:off x="2438400" y="3904921"/>
              <a:ext cx="273785" cy="20175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565168" y="4252247"/>
            <a:ext cx="464150" cy="446397"/>
            <a:chOff x="2057400" y="3476935"/>
            <a:chExt cx="654785" cy="629741"/>
          </a:xfrm>
        </p:grpSpPr>
        <p:sp>
          <p:nvSpPr>
            <p:cNvPr id="49" name="Oval 48"/>
            <p:cNvSpPr/>
            <p:nvPr/>
          </p:nvSpPr>
          <p:spPr>
            <a:xfrm>
              <a:off x="2057400" y="3476935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latin typeface="Gill Sans Light"/>
                  <a:cs typeface="Gill Sans Light"/>
                </a:rPr>
                <a:t>D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50" name="Can 49"/>
            <p:cNvSpPr/>
            <p:nvPr/>
          </p:nvSpPr>
          <p:spPr>
            <a:xfrm>
              <a:off x="2438400" y="3904921"/>
              <a:ext cx="273785" cy="20175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36221" y="2783743"/>
            <a:ext cx="1487993" cy="397753"/>
            <a:chOff x="5181600" y="3713659"/>
            <a:chExt cx="2126717" cy="568490"/>
          </a:xfrm>
        </p:grpSpPr>
        <p:cxnSp>
          <p:nvCxnSpPr>
            <p:cNvPr id="33" name="Straight Arrow Connector 32"/>
            <p:cNvCxnSpPr>
              <a:stCxn id="34" idx="6"/>
              <a:endCxn id="35" idx="2"/>
            </p:cNvCxnSpPr>
            <p:nvPr/>
          </p:nvCxnSpPr>
          <p:spPr>
            <a:xfrm>
              <a:off x="5750089" y="3997905"/>
              <a:ext cx="9897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ill Sans Light"/>
                  <a:cs typeface="Gill Sans Light"/>
                </a:rPr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739828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B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36" name="Can 35"/>
            <p:cNvSpPr/>
            <p:nvPr/>
          </p:nvSpPr>
          <p:spPr>
            <a:xfrm>
              <a:off x="6032286" y="3821730"/>
              <a:ext cx="478513" cy="342692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36221" y="3298045"/>
            <a:ext cx="1487993" cy="397753"/>
            <a:chOff x="5181600" y="3713659"/>
            <a:chExt cx="2126717" cy="568490"/>
          </a:xfrm>
        </p:grpSpPr>
        <p:cxnSp>
          <p:nvCxnSpPr>
            <p:cNvPr id="52" name="Straight Arrow Connector 51"/>
            <p:cNvCxnSpPr>
              <a:stCxn id="53" idx="6"/>
              <a:endCxn id="54" idx="2"/>
            </p:cNvCxnSpPr>
            <p:nvPr/>
          </p:nvCxnSpPr>
          <p:spPr>
            <a:xfrm>
              <a:off x="5750089" y="3997905"/>
              <a:ext cx="9897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ill Sans Light"/>
                  <a:cs typeface="Gill Sans Light"/>
                </a:rPr>
                <a:t>A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739828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6032286" y="3821730"/>
              <a:ext cx="478513" cy="342692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36221" y="3812346"/>
            <a:ext cx="1487993" cy="397753"/>
            <a:chOff x="5181600" y="3713659"/>
            <a:chExt cx="2126717" cy="568490"/>
          </a:xfrm>
        </p:grpSpPr>
        <p:cxnSp>
          <p:nvCxnSpPr>
            <p:cNvPr id="57" name="Straight Arrow Connector 56"/>
            <p:cNvCxnSpPr>
              <a:stCxn id="58" idx="6"/>
              <a:endCxn id="59" idx="2"/>
            </p:cNvCxnSpPr>
            <p:nvPr/>
          </p:nvCxnSpPr>
          <p:spPr>
            <a:xfrm>
              <a:off x="5750089" y="3997905"/>
              <a:ext cx="9897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B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739828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6032286" y="3821730"/>
              <a:ext cx="478513" cy="342692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36221" y="4326647"/>
            <a:ext cx="1487993" cy="397753"/>
            <a:chOff x="5181600" y="3713659"/>
            <a:chExt cx="2126717" cy="568490"/>
          </a:xfrm>
        </p:grpSpPr>
        <p:cxnSp>
          <p:nvCxnSpPr>
            <p:cNvPr id="62" name="Straight Arrow Connector 61"/>
            <p:cNvCxnSpPr>
              <a:stCxn id="63" idx="6"/>
              <a:endCxn id="64" idx="2"/>
            </p:cNvCxnSpPr>
            <p:nvPr/>
          </p:nvCxnSpPr>
          <p:spPr>
            <a:xfrm>
              <a:off x="5750089" y="3997905"/>
              <a:ext cx="9897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739828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65" name="Can 64"/>
            <p:cNvSpPr/>
            <p:nvPr/>
          </p:nvSpPr>
          <p:spPr>
            <a:xfrm>
              <a:off x="6032286" y="3821730"/>
              <a:ext cx="478513" cy="342692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40925" y="2783743"/>
            <a:ext cx="1487993" cy="397753"/>
            <a:chOff x="5181600" y="3713659"/>
            <a:chExt cx="2126717" cy="568490"/>
          </a:xfrm>
        </p:grpSpPr>
        <p:cxnSp>
          <p:nvCxnSpPr>
            <p:cNvPr id="67" name="Straight Arrow Connector 66"/>
            <p:cNvCxnSpPr>
              <a:stCxn id="68" idx="6"/>
              <a:endCxn id="69" idx="2"/>
            </p:cNvCxnSpPr>
            <p:nvPr/>
          </p:nvCxnSpPr>
          <p:spPr>
            <a:xfrm>
              <a:off x="5750089" y="3997905"/>
              <a:ext cx="9897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ill Sans Light"/>
                  <a:cs typeface="Gill Sans Light"/>
                </a:rPr>
                <a:t>A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6739828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B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70" name="Can 69"/>
            <p:cNvSpPr/>
            <p:nvPr/>
          </p:nvSpPr>
          <p:spPr>
            <a:xfrm>
              <a:off x="6032286" y="3821730"/>
              <a:ext cx="478513" cy="342692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1565029" y="2733793"/>
            <a:ext cx="464150" cy="446397"/>
            <a:chOff x="5181600" y="3713659"/>
            <a:chExt cx="654785" cy="629741"/>
          </a:xfrm>
        </p:grpSpPr>
        <p:sp>
          <p:nvSpPr>
            <p:cNvPr id="72" name="Oval 71"/>
            <p:cNvSpPr/>
            <p:nvPr/>
          </p:nvSpPr>
          <p:spPr>
            <a:xfrm>
              <a:off x="5181600" y="3713659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latin typeface="Gill Sans Light"/>
                  <a:cs typeface="Gill Sans Light"/>
                </a:rPr>
                <a:t>A</a:t>
              </a:r>
            </a:p>
          </p:txBody>
        </p:sp>
        <p:sp>
          <p:nvSpPr>
            <p:cNvPr id="73" name="Can 72"/>
            <p:cNvSpPr/>
            <p:nvPr/>
          </p:nvSpPr>
          <p:spPr>
            <a:xfrm>
              <a:off x="5562600" y="4141645"/>
              <a:ext cx="273785" cy="20175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Can 73"/>
          <p:cNvSpPr/>
          <p:nvPr/>
        </p:nvSpPr>
        <p:spPr>
          <a:xfrm>
            <a:off x="3733800" y="3091061"/>
            <a:ext cx="213483" cy="157318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1565029" y="3238972"/>
            <a:ext cx="464150" cy="446397"/>
            <a:chOff x="2057400" y="3476935"/>
            <a:chExt cx="654785" cy="629741"/>
          </a:xfrm>
        </p:grpSpPr>
        <p:sp>
          <p:nvSpPr>
            <p:cNvPr id="81" name="Oval 80"/>
            <p:cNvSpPr/>
            <p:nvPr/>
          </p:nvSpPr>
          <p:spPr>
            <a:xfrm>
              <a:off x="2057400" y="3476935"/>
              <a:ext cx="568489" cy="56849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latin typeface="Gill Sans Light"/>
                  <a:cs typeface="Gill Sans Light"/>
                </a:rPr>
                <a:t>B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82" name="Can 81"/>
            <p:cNvSpPr/>
            <p:nvPr/>
          </p:nvSpPr>
          <p:spPr>
            <a:xfrm>
              <a:off x="2438400" y="3904921"/>
              <a:ext cx="273785" cy="20175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Can 82"/>
          <p:cNvSpPr/>
          <p:nvPr/>
        </p:nvSpPr>
        <p:spPr>
          <a:xfrm>
            <a:off x="4800600" y="3119282"/>
            <a:ext cx="213483" cy="157318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62343" y="3327182"/>
            <a:ext cx="1566857" cy="1494905"/>
            <a:chOff x="3462343" y="3327182"/>
            <a:chExt cx="1566857" cy="1494905"/>
          </a:xfrm>
        </p:grpSpPr>
        <p:grpSp>
          <p:nvGrpSpPr>
            <p:cNvPr id="94" name="Group 93"/>
            <p:cNvGrpSpPr/>
            <p:nvPr/>
          </p:nvGrpSpPr>
          <p:grpSpPr>
            <a:xfrm>
              <a:off x="3462343" y="3327182"/>
              <a:ext cx="1487993" cy="397753"/>
              <a:chOff x="5181600" y="3713659"/>
              <a:chExt cx="2126717" cy="568490"/>
            </a:xfrm>
          </p:grpSpPr>
          <p:cxnSp>
            <p:nvCxnSpPr>
              <p:cNvPr id="95" name="Straight Arrow Connector 94"/>
              <p:cNvCxnSpPr>
                <a:stCxn id="96" idx="6"/>
                <a:endCxn id="97" idx="2"/>
              </p:cNvCxnSpPr>
              <p:nvPr/>
            </p:nvCxnSpPr>
            <p:spPr>
              <a:xfrm>
                <a:off x="5750089" y="3997905"/>
                <a:ext cx="9897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5181600" y="3713659"/>
                <a:ext cx="568489" cy="56849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ill Sans Light"/>
                    <a:cs typeface="Gill Sans Light"/>
                  </a:rPr>
                  <a:t>A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739828" y="3713659"/>
                <a:ext cx="568489" cy="56849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 Light"/>
                    <a:cs typeface="Gill Sans Light"/>
                  </a:rPr>
                  <a:t>C</a:t>
                </a:r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98" name="Can 97"/>
              <p:cNvSpPr/>
              <p:nvPr/>
            </p:nvSpPr>
            <p:spPr>
              <a:xfrm>
                <a:off x="6032286" y="3821730"/>
                <a:ext cx="478513" cy="342692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462343" y="3841483"/>
              <a:ext cx="1487993" cy="397753"/>
              <a:chOff x="5181600" y="3713659"/>
              <a:chExt cx="2126717" cy="568490"/>
            </a:xfrm>
          </p:grpSpPr>
          <p:cxnSp>
            <p:nvCxnSpPr>
              <p:cNvPr id="100" name="Straight Arrow Connector 99"/>
              <p:cNvCxnSpPr>
                <a:stCxn id="101" idx="6"/>
                <a:endCxn id="102" idx="2"/>
              </p:cNvCxnSpPr>
              <p:nvPr/>
            </p:nvCxnSpPr>
            <p:spPr>
              <a:xfrm>
                <a:off x="5750089" y="3997905"/>
                <a:ext cx="9897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5181600" y="3713659"/>
                <a:ext cx="568489" cy="56849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 Light"/>
                    <a:cs typeface="Gill Sans Light"/>
                  </a:rPr>
                  <a:t>B</a:t>
                </a:r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739828" y="3713659"/>
                <a:ext cx="568489" cy="56849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 Light"/>
                    <a:cs typeface="Gill Sans Light"/>
                  </a:rPr>
                  <a:t>C</a:t>
                </a:r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03" name="Can 102"/>
              <p:cNvSpPr/>
              <p:nvPr/>
            </p:nvSpPr>
            <p:spPr>
              <a:xfrm>
                <a:off x="6032286" y="3821730"/>
                <a:ext cx="478513" cy="342692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462343" y="4355784"/>
              <a:ext cx="1487993" cy="397753"/>
              <a:chOff x="5181600" y="3713659"/>
              <a:chExt cx="2126717" cy="568490"/>
            </a:xfrm>
          </p:grpSpPr>
          <p:cxnSp>
            <p:nvCxnSpPr>
              <p:cNvPr id="105" name="Straight Arrow Connector 104"/>
              <p:cNvCxnSpPr>
                <a:stCxn id="106" idx="6"/>
                <a:endCxn id="107" idx="2"/>
              </p:cNvCxnSpPr>
              <p:nvPr/>
            </p:nvCxnSpPr>
            <p:spPr>
              <a:xfrm>
                <a:off x="5750089" y="3997905"/>
                <a:ext cx="9897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5181600" y="3713659"/>
                <a:ext cx="568489" cy="56849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 Light"/>
                    <a:cs typeface="Gill Sans Light"/>
                  </a:rPr>
                  <a:t>C</a:t>
                </a:r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739828" y="3713659"/>
                <a:ext cx="568489" cy="56849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 Light"/>
                    <a:cs typeface="Gill Sans Light"/>
                  </a:rPr>
                  <a:t>D</a:t>
                </a:r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08" name="Can 107"/>
              <p:cNvSpPr/>
              <p:nvPr/>
            </p:nvSpPr>
            <p:spPr>
              <a:xfrm>
                <a:off x="6032286" y="3821730"/>
                <a:ext cx="478513" cy="342692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109" name="Can 108"/>
            <p:cNvSpPr/>
            <p:nvPr/>
          </p:nvSpPr>
          <p:spPr>
            <a:xfrm>
              <a:off x="3748917" y="3641769"/>
              <a:ext cx="213483" cy="15731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an 109"/>
            <p:cNvSpPr/>
            <p:nvPr/>
          </p:nvSpPr>
          <p:spPr>
            <a:xfrm>
              <a:off x="4815717" y="3655028"/>
              <a:ext cx="213483" cy="15731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an 110"/>
            <p:cNvSpPr/>
            <p:nvPr/>
          </p:nvSpPr>
          <p:spPr>
            <a:xfrm>
              <a:off x="3748917" y="4173588"/>
              <a:ext cx="213483" cy="15731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an 111"/>
            <p:cNvSpPr/>
            <p:nvPr/>
          </p:nvSpPr>
          <p:spPr>
            <a:xfrm>
              <a:off x="4815717" y="4192674"/>
              <a:ext cx="213483" cy="15731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an 112"/>
            <p:cNvSpPr/>
            <p:nvPr/>
          </p:nvSpPr>
          <p:spPr>
            <a:xfrm>
              <a:off x="4815717" y="4662270"/>
              <a:ext cx="213483" cy="15731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an 113"/>
            <p:cNvSpPr/>
            <p:nvPr/>
          </p:nvSpPr>
          <p:spPr>
            <a:xfrm>
              <a:off x="3748917" y="4664769"/>
              <a:ext cx="213483" cy="15731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93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3 3.703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20868 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L 0.32847 -0.068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4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4" idx="6"/>
            <a:endCxn id="7" idx="2"/>
          </p:cNvCxnSpPr>
          <p:nvPr/>
        </p:nvCxnSpPr>
        <p:spPr>
          <a:xfrm>
            <a:off x="5981700" y="2171700"/>
            <a:ext cx="19431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705600" y="57912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248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0"/>
            <a:endCxn id="4" idx="4"/>
          </p:cNvCxnSpPr>
          <p:nvPr/>
        </p:nvCxnSpPr>
        <p:spPr>
          <a:xfrm flipV="1">
            <a:off x="57150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7" idx="4"/>
          </p:cNvCxnSpPr>
          <p:nvPr/>
        </p:nvCxnSpPr>
        <p:spPr>
          <a:xfrm flipV="1">
            <a:off x="81915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3" idx="0"/>
          </p:cNvCxnSpPr>
          <p:nvPr/>
        </p:nvCxnSpPr>
        <p:spPr>
          <a:xfrm>
            <a:off x="6972300" y="3734052"/>
            <a:ext cx="0" cy="2057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1"/>
            <a:endCxn id="5" idx="5"/>
          </p:cNvCxnSpPr>
          <p:nvPr/>
        </p:nvCxnSpPr>
        <p:spPr>
          <a:xfrm flipH="1" flipV="1">
            <a:off x="5903585" y="4951085"/>
            <a:ext cx="8801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7"/>
            <a:endCxn id="8" idx="3"/>
          </p:cNvCxnSpPr>
          <p:nvPr/>
        </p:nvCxnSpPr>
        <p:spPr>
          <a:xfrm flipV="1">
            <a:off x="7160885" y="4951085"/>
            <a:ext cx="8420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5867400" y="49437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8315045" y="49437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7086600" y="62391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5605322" y="34197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/>
          <p:cNvSpPr/>
          <p:nvPr/>
        </p:nvSpPr>
        <p:spPr>
          <a:xfrm>
            <a:off x="8086445" y="3429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6858000" y="47244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6257645" y="5334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467600" y="5334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6858000" y="20574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Map Reduce Triplets</a:t>
            </a:r>
            <a:endParaRPr lang="en-US" dirty="0"/>
          </a:p>
        </p:txBody>
      </p:sp>
      <p:sp>
        <p:nvSpPr>
          <p:cNvPr id="42" name="Vertical Text Placeholder 41"/>
          <p:cNvSpPr>
            <a:spLocks noGrp="1"/>
          </p:cNvSpPr>
          <p:nvPr>
            <p:ph type="body" orient="vert" idx="1"/>
          </p:nvPr>
        </p:nvSpPr>
        <p:spPr>
          <a:xfrm>
            <a:off x="304800" y="1951039"/>
            <a:ext cx="5410200" cy="715962"/>
          </a:xfrm>
        </p:spPr>
        <p:txBody>
          <a:bodyPr/>
          <a:lstStyle/>
          <a:p>
            <a:r>
              <a:rPr lang="en-US" i="1" dirty="0" smtClean="0"/>
              <a:t>Map-Reduce</a:t>
            </a:r>
            <a:r>
              <a:rPr lang="en-US" dirty="0" smtClean="0"/>
              <a:t> for each vertex</a:t>
            </a:r>
          </a:p>
        </p:txBody>
      </p:sp>
      <p:sp>
        <p:nvSpPr>
          <p:cNvPr id="5" name="Oval 4"/>
          <p:cNvSpPr/>
          <p:nvPr/>
        </p:nvSpPr>
        <p:spPr>
          <a:xfrm>
            <a:off x="54483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1752600"/>
            <a:ext cx="3276600" cy="4800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483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05600" y="3200652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248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5903585" y="2360285"/>
            <a:ext cx="8801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6" idx="7"/>
          </p:cNvCxnSpPr>
          <p:nvPr/>
        </p:nvCxnSpPr>
        <p:spPr>
          <a:xfrm flipH="1">
            <a:off x="7160885" y="2360285"/>
            <a:ext cx="8420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5867400" y="23148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8315045" y="23148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7086600" y="36483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467600" y="27432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6257645" y="27432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91033" y="2895600"/>
            <a:ext cx="3162645" cy="1600200"/>
            <a:chOff x="591033" y="2895600"/>
            <a:chExt cx="3162645" cy="1600200"/>
          </a:xfrm>
        </p:grpSpPr>
        <p:sp>
          <p:nvSpPr>
            <p:cNvPr id="62" name="Rectangle 61"/>
            <p:cNvSpPr/>
            <p:nvPr/>
          </p:nvSpPr>
          <p:spPr>
            <a:xfrm>
              <a:off x="591033" y="2895600"/>
              <a:ext cx="3162645" cy="5316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ts val="2000"/>
                </a:spcBef>
              </a:pP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mapF</a:t>
              </a: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(               )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848678" y="3058448"/>
              <a:ext cx="1620078" cy="461684"/>
              <a:chOff x="1418945" y="5067300"/>
              <a:chExt cx="1770481" cy="504545"/>
            </a:xfrm>
          </p:grpSpPr>
          <p:cxnSp>
            <p:nvCxnSpPr>
              <p:cNvPr id="45" name="Straight Arrow Connector 44"/>
              <p:cNvCxnSpPr>
                <a:stCxn id="47" idx="6"/>
                <a:endCxn id="48" idx="2"/>
              </p:cNvCxnSpPr>
              <p:nvPr/>
            </p:nvCxnSpPr>
            <p:spPr>
              <a:xfrm>
                <a:off x="1874416" y="5295036"/>
                <a:ext cx="7925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418945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/>
                  <a:t>A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67000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B</a:t>
                </a:r>
                <a:endParaRPr lang="en-US" sz="2000" dirty="0"/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1676400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2970071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2209800" y="5219700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591033" y="3871268"/>
              <a:ext cx="3162645" cy="5316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ts val="2000"/>
                </a:spcBef>
              </a:pP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mapF</a:t>
              </a: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(               )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848678" y="4034116"/>
              <a:ext cx="1620078" cy="461684"/>
              <a:chOff x="1418945" y="5067300"/>
              <a:chExt cx="1770481" cy="504545"/>
            </a:xfrm>
          </p:grpSpPr>
          <p:cxnSp>
            <p:nvCxnSpPr>
              <p:cNvPr id="75" name="Straight Arrow Connector 74"/>
              <p:cNvCxnSpPr>
                <a:stCxn id="76" idx="6"/>
                <a:endCxn id="77" idx="2"/>
              </p:cNvCxnSpPr>
              <p:nvPr/>
            </p:nvCxnSpPr>
            <p:spPr>
              <a:xfrm>
                <a:off x="1874416" y="5295036"/>
                <a:ext cx="7925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1418945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/>
                  <a:t>A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667000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C</a:t>
                </a:r>
                <a:endParaRPr lang="en-US" sz="2000" dirty="0"/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1676400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Can 78"/>
              <p:cNvSpPr/>
              <p:nvPr/>
            </p:nvSpPr>
            <p:spPr>
              <a:xfrm>
                <a:off x="2970071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an 79"/>
              <p:cNvSpPr/>
              <p:nvPr/>
            </p:nvSpPr>
            <p:spPr>
              <a:xfrm>
                <a:off x="2209800" y="5219700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753678" y="2996595"/>
            <a:ext cx="894522" cy="1427492"/>
            <a:chOff x="3753678" y="2996595"/>
            <a:chExt cx="894522" cy="1427492"/>
          </a:xfrm>
        </p:grpSpPr>
        <p:sp>
          <p:nvSpPr>
            <p:cNvPr id="58" name="Can 57"/>
            <p:cNvSpPr/>
            <p:nvPr/>
          </p:nvSpPr>
          <p:spPr>
            <a:xfrm flipH="1">
              <a:off x="4210878" y="2996595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3753678" y="3148995"/>
              <a:ext cx="304800" cy="147913"/>
            </a:xfrm>
            <a:prstGeom prst="righ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an 80"/>
            <p:cNvSpPr/>
            <p:nvPr/>
          </p:nvSpPr>
          <p:spPr>
            <a:xfrm flipH="1">
              <a:off x="4210878" y="3972263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3753678" y="4124663"/>
              <a:ext cx="304800" cy="147913"/>
            </a:xfrm>
            <a:prstGeom prst="righ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09600" y="5282624"/>
            <a:ext cx="3156834" cy="584776"/>
            <a:chOff x="457200" y="5229837"/>
            <a:chExt cx="3156834" cy="584776"/>
          </a:xfrm>
        </p:grpSpPr>
        <p:sp>
          <p:nvSpPr>
            <p:cNvPr id="83" name="Rectangle 82"/>
            <p:cNvSpPr/>
            <p:nvPr/>
          </p:nvSpPr>
          <p:spPr>
            <a:xfrm>
              <a:off x="457200" y="5229837"/>
              <a:ext cx="315683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ts val="2000"/>
                </a:spcBef>
              </a:pP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reduceF</a:t>
              </a:r>
              <a:r>
                <a:rPr lang="en-US" sz="3200" dirty="0" smtClean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(     ,      </a:t>
              </a: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)</a:t>
              </a:r>
            </a:p>
          </p:txBody>
        </p:sp>
        <p:sp>
          <p:nvSpPr>
            <p:cNvPr id="84" name="Can 83"/>
            <p:cNvSpPr/>
            <p:nvPr/>
          </p:nvSpPr>
          <p:spPr>
            <a:xfrm flipH="1">
              <a:off x="2161641" y="5339376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85" name="Can 84"/>
            <p:cNvSpPr/>
            <p:nvPr/>
          </p:nvSpPr>
          <p:spPr>
            <a:xfrm flipH="1">
              <a:off x="2839278" y="5339376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66434" y="5334000"/>
            <a:ext cx="1034166" cy="533400"/>
            <a:chOff x="3766434" y="5334000"/>
            <a:chExt cx="1034166" cy="533400"/>
          </a:xfrm>
        </p:grpSpPr>
        <p:sp>
          <p:nvSpPr>
            <p:cNvPr id="87" name="Right Arrow 86"/>
            <p:cNvSpPr/>
            <p:nvPr/>
          </p:nvSpPr>
          <p:spPr>
            <a:xfrm>
              <a:off x="3766434" y="5567087"/>
              <a:ext cx="304800" cy="147913"/>
            </a:xfrm>
            <a:prstGeom prst="righ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0878" y="5334000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Can 88"/>
            <p:cNvSpPr/>
            <p:nvPr/>
          </p:nvSpPr>
          <p:spPr>
            <a:xfrm flipH="1">
              <a:off x="4581939" y="5715000"/>
              <a:ext cx="218661" cy="146242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2440E-5BFE-874C-9227-F4E3288434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sz="4400" dirty="0" smtClean="0"/>
              <a:t>Graphs are Central to Analytics</a:t>
            </a:r>
            <a:endParaRPr lang="en-US" sz="4400" dirty="0"/>
          </a:p>
        </p:txBody>
      </p:sp>
      <p:grpSp>
        <p:nvGrpSpPr>
          <p:cNvPr id="420" name="Group 419"/>
          <p:cNvGrpSpPr/>
          <p:nvPr/>
        </p:nvGrpSpPr>
        <p:grpSpPr>
          <a:xfrm>
            <a:off x="178699" y="1905000"/>
            <a:ext cx="1399392" cy="1905000"/>
            <a:chOff x="178699" y="1905000"/>
            <a:chExt cx="1399392" cy="1905000"/>
          </a:xfrm>
        </p:grpSpPr>
        <p:sp>
          <p:nvSpPr>
            <p:cNvPr id="6" name="TextBox 5"/>
            <p:cNvSpPr txBox="1"/>
            <p:nvPr/>
          </p:nvSpPr>
          <p:spPr>
            <a:xfrm>
              <a:off x="178699" y="1905000"/>
              <a:ext cx="1399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Raw 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Wikipedia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9392" y="2831994"/>
              <a:ext cx="978006" cy="978006"/>
              <a:chOff x="473540" y="2519906"/>
              <a:chExt cx="1166725" cy="1166725"/>
            </a:xfrm>
          </p:grpSpPr>
          <p:sp>
            <p:nvSpPr>
              <p:cNvPr id="8" name="Folded Corner 7"/>
              <p:cNvSpPr/>
              <p:nvPr/>
            </p:nvSpPr>
            <p:spPr>
              <a:xfrm>
                <a:off x="473540" y="2519906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9" name="Folded Corner 8"/>
              <p:cNvSpPr/>
              <p:nvPr/>
            </p:nvSpPr>
            <p:spPr>
              <a:xfrm>
                <a:off x="587323" y="2633689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0" name="Folded Corner 9"/>
              <p:cNvSpPr/>
              <p:nvPr/>
            </p:nvSpPr>
            <p:spPr>
              <a:xfrm>
                <a:off x="701106" y="2747472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1105" y="3385784"/>
                <a:ext cx="711594" cy="2918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XML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409" name="Group 408"/>
          <p:cNvGrpSpPr/>
          <p:nvPr/>
        </p:nvGrpSpPr>
        <p:grpSpPr>
          <a:xfrm>
            <a:off x="3352800" y="1228288"/>
            <a:ext cx="1916471" cy="1794463"/>
            <a:chOff x="3352800" y="1228288"/>
            <a:chExt cx="1916471" cy="1794463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3352800" y="2705947"/>
              <a:ext cx="457200" cy="3168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808865" y="1228288"/>
              <a:ext cx="146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Hyperlinks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020880" y="1727186"/>
              <a:ext cx="1036376" cy="1096758"/>
              <a:chOff x="2013099" y="2147633"/>
              <a:chExt cx="1339701" cy="1417755"/>
            </a:xfrm>
          </p:grpSpPr>
          <p:cxnSp>
            <p:nvCxnSpPr>
              <p:cNvPr id="40" name="Straight Connector 39"/>
              <p:cNvCxnSpPr>
                <a:stCxn id="47" idx="5"/>
                <a:endCxn id="48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9" idx="3"/>
                <a:endCxn id="48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7" idx="4"/>
                <a:endCxn id="50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6" idx="5"/>
                <a:endCxn id="50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7" idx="2"/>
                <a:endCxn id="46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8" idx="3"/>
                <a:endCxn id="50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2" name="Straight Connector 51"/>
              <p:cNvCxnSpPr>
                <a:stCxn id="51" idx="3"/>
                <a:endCxn id="47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1" idx="5"/>
                <a:endCxn id="49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6"/>
                <a:endCxn id="55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7" name="Straight Connector 56"/>
              <p:cNvCxnSpPr>
                <a:stCxn id="56" idx="6"/>
                <a:endCxn id="49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9" idx="4"/>
                <a:endCxn id="55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3"/>
                <a:endCxn id="46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6" idx="5"/>
                <a:endCxn id="47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8" name="Group 407"/>
          <p:cNvGrpSpPr/>
          <p:nvPr/>
        </p:nvGrpSpPr>
        <p:grpSpPr>
          <a:xfrm>
            <a:off x="5181600" y="1228288"/>
            <a:ext cx="1821962" cy="1595656"/>
            <a:chOff x="5181600" y="1228288"/>
            <a:chExt cx="1821962" cy="1595656"/>
          </a:xfrm>
        </p:grpSpPr>
        <p:sp>
          <p:nvSpPr>
            <p:cNvPr id="64" name="TextBox 63"/>
            <p:cNvSpPr txBox="1"/>
            <p:nvPr/>
          </p:nvSpPr>
          <p:spPr>
            <a:xfrm>
              <a:off x="5651910" y="1228288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PageRank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809548" y="1727186"/>
              <a:ext cx="1036376" cy="1096758"/>
              <a:chOff x="2013099" y="2147633"/>
              <a:chExt cx="1339701" cy="1417755"/>
            </a:xfrm>
          </p:grpSpPr>
          <p:cxnSp>
            <p:nvCxnSpPr>
              <p:cNvPr id="66" name="Straight Connector 65"/>
              <p:cNvCxnSpPr>
                <a:stCxn id="73" idx="5"/>
                <a:endCxn id="74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5" idx="3"/>
                <a:endCxn id="74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73" idx="4"/>
                <a:endCxn id="76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2" idx="5"/>
                <a:endCxn id="76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73" idx="2"/>
                <a:endCxn id="72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74" idx="3"/>
                <a:endCxn id="76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rgbClr val="9BBB5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78" name="Straight Connector 77"/>
              <p:cNvCxnSpPr>
                <a:stCxn id="77" idx="3"/>
                <a:endCxn id="73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7" idx="5"/>
                <a:endCxn id="75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6"/>
                <a:endCxn id="81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83" name="Straight Connector 82"/>
              <p:cNvCxnSpPr>
                <a:stCxn id="82" idx="6"/>
                <a:endCxn id="75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5" idx="4"/>
                <a:endCxn id="81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2" idx="3"/>
                <a:endCxn id="72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2" idx="5"/>
                <a:endCxn id="73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Arrow Connector 113"/>
            <p:cNvCxnSpPr/>
            <p:nvPr/>
          </p:nvCxnSpPr>
          <p:spPr>
            <a:xfrm>
              <a:off x="5181600" y="2275565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/>
          <p:cNvGrpSpPr/>
          <p:nvPr/>
        </p:nvGrpSpPr>
        <p:grpSpPr>
          <a:xfrm>
            <a:off x="7239000" y="1228288"/>
            <a:ext cx="1905000" cy="1498808"/>
            <a:chOff x="7239000" y="1228288"/>
            <a:chExt cx="1905000" cy="1498808"/>
          </a:xfrm>
        </p:grpSpPr>
        <p:sp>
          <p:nvSpPr>
            <p:cNvPr id="89" name="TextBox 88"/>
            <p:cNvSpPr txBox="1"/>
            <p:nvPr/>
          </p:nvSpPr>
          <p:spPr>
            <a:xfrm>
              <a:off x="7353726" y="1228288"/>
              <a:ext cx="179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Top 20 Pages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7239000" y="2275565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/>
            <p:cNvGrpSpPr/>
            <p:nvPr/>
          </p:nvGrpSpPr>
          <p:grpSpPr>
            <a:xfrm>
              <a:off x="7791663" y="1824035"/>
              <a:ext cx="914400" cy="903061"/>
              <a:chOff x="7848600" y="2449739"/>
              <a:chExt cx="914400" cy="903061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Title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PR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0" name="Straight Connector 189"/>
                <p:cNvCxnSpPr>
                  <a:stCxn id="189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6" name="Rectangle 195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0" name="Group 409"/>
          <p:cNvGrpSpPr/>
          <p:nvPr/>
        </p:nvGrpSpPr>
        <p:grpSpPr>
          <a:xfrm>
            <a:off x="1562100" y="1905000"/>
            <a:ext cx="1531197" cy="1809621"/>
            <a:chOff x="1562100" y="1905000"/>
            <a:chExt cx="1531197" cy="180962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562100" y="33528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231104" y="1905000"/>
              <a:ext cx="8099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Text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Table</a:t>
              </a: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2178897" y="2811560"/>
              <a:ext cx="914400" cy="903061"/>
              <a:chOff x="8001000" y="2602139"/>
              <a:chExt cx="914400" cy="903061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8001000" y="2602139"/>
                <a:ext cx="914400" cy="903061"/>
                <a:chOff x="7848600" y="2085074"/>
                <a:chExt cx="914400" cy="903061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Title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Body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2" name="Straight Connector 211"/>
                <p:cNvCxnSpPr>
                  <a:stCxn id="211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Rectangle 212"/>
              <p:cNvSpPr/>
              <p:nvPr/>
            </p:nvSpPr>
            <p:spPr>
              <a:xfrm>
                <a:off x="80010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80010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80010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80010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84582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84582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84582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84582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2" name="Group 411"/>
          <p:cNvGrpSpPr/>
          <p:nvPr/>
        </p:nvGrpSpPr>
        <p:grpSpPr>
          <a:xfrm>
            <a:off x="5181600" y="2895600"/>
            <a:ext cx="1987472" cy="1843613"/>
            <a:chOff x="5181600" y="2895600"/>
            <a:chExt cx="1987472" cy="1843613"/>
          </a:xfrm>
        </p:grpSpPr>
        <p:cxnSp>
          <p:nvCxnSpPr>
            <p:cNvPr id="165" name="Straight Arrow Connector 164"/>
            <p:cNvCxnSpPr/>
            <p:nvPr/>
          </p:nvCxnSpPr>
          <p:spPr>
            <a:xfrm>
              <a:off x="5181600" y="4248109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5486400" y="2895600"/>
              <a:ext cx="1682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Topic Model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(LDA)</a:t>
              </a: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699356" y="3757006"/>
              <a:ext cx="1256760" cy="982207"/>
              <a:chOff x="5764677" y="4199393"/>
              <a:chExt cx="1256760" cy="982207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6040445" y="4199393"/>
                <a:ext cx="706364" cy="982207"/>
                <a:chOff x="4038600" y="3429000"/>
                <a:chExt cx="706364" cy="982207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038600" y="342900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cxnSp>
              <p:nvCxnSpPr>
                <p:cNvPr id="170" name="Straight Connector 169"/>
                <p:cNvCxnSpPr>
                  <a:stCxn id="169" idx="6"/>
                  <a:endCxn id="171" idx="2"/>
                </p:cNvCxnSpPr>
                <p:nvPr/>
              </p:nvCxnSpPr>
              <p:spPr>
                <a:xfrm>
                  <a:off x="4207484" y="3513443"/>
                  <a:ext cx="368596" cy="7718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val 170"/>
                <p:cNvSpPr/>
                <p:nvPr/>
              </p:nvSpPr>
              <p:spPr>
                <a:xfrm>
                  <a:off x="4576080" y="350618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038600" y="3700107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576080" y="381801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4038600" y="3971214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576080" y="412984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4038600" y="4242322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cxnSp>
              <p:nvCxnSpPr>
                <p:cNvPr id="177" name="Straight Connector 176"/>
                <p:cNvCxnSpPr>
                  <a:stCxn id="172" idx="6"/>
                  <a:endCxn id="171" idx="3"/>
                </p:cNvCxnSpPr>
                <p:nvPr/>
              </p:nvCxnSpPr>
              <p:spPr>
                <a:xfrm flipV="1">
                  <a:off x="4207484" y="3650332"/>
                  <a:ext cx="393328" cy="13421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74" idx="7"/>
                  <a:endCxn id="171" idx="4"/>
                </p:cNvCxnSpPr>
                <p:nvPr/>
              </p:nvCxnSpPr>
              <p:spPr>
                <a:xfrm flipV="1">
                  <a:off x="4182752" y="3675065"/>
                  <a:ext cx="477770" cy="320882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69" idx="5"/>
                  <a:endCxn id="173" idx="1"/>
                </p:cNvCxnSpPr>
                <p:nvPr/>
              </p:nvCxnSpPr>
              <p:spPr>
                <a:xfrm>
                  <a:off x="4182752" y="3573152"/>
                  <a:ext cx="418060" cy="26959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>
                  <a:stCxn id="176" idx="7"/>
                  <a:endCxn id="173" idx="3"/>
                </p:cNvCxnSpPr>
                <p:nvPr/>
              </p:nvCxnSpPr>
              <p:spPr>
                <a:xfrm flipV="1">
                  <a:off x="4182752" y="3962162"/>
                  <a:ext cx="418060" cy="30489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>
                  <a:stCxn id="175" idx="1"/>
                  <a:endCxn id="172" idx="5"/>
                </p:cNvCxnSpPr>
                <p:nvPr/>
              </p:nvCxnSpPr>
              <p:spPr>
                <a:xfrm flipH="1" flipV="1">
                  <a:off x="4182752" y="3844259"/>
                  <a:ext cx="418060" cy="31031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>
                  <a:stCxn id="175" idx="2"/>
                  <a:endCxn id="174" idx="5"/>
                </p:cNvCxnSpPr>
                <p:nvPr/>
              </p:nvCxnSpPr>
              <p:spPr>
                <a:xfrm flipH="1" flipV="1">
                  <a:off x="4182752" y="4115366"/>
                  <a:ext cx="393328" cy="98917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>
                  <a:stCxn id="173" idx="2"/>
                  <a:endCxn id="174" idx="6"/>
                </p:cNvCxnSpPr>
                <p:nvPr/>
              </p:nvCxnSpPr>
              <p:spPr>
                <a:xfrm flipH="1">
                  <a:off x="4207484" y="3902453"/>
                  <a:ext cx="368596" cy="15320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>
                  <a:stCxn id="176" idx="6"/>
                  <a:endCxn id="175" idx="3"/>
                </p:cNvCxnSpPr>
                <p:nvPr/>
              </p:nvCxnSpPr>
              <p:spPr>
                <a:xfrm flipV="1">
                  <a:off x="4207484" y="4273992"/>
                  <a:ext cx="393328" cy="5277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Rectangle 184"/>
              <p:cNvSpPr/>
              <p:nvPr/>
            </p:nvSpPr>
            <p:spPr>
              <a:xfrm>
                <a:off x="5764677" y="4247913"/>
                <a:ext cx="228594" cy="84444"/>
              </a:xfrm>
              <a:prstGeom prst="rect">
                <a:avLst/>
              </a:prstGeom>
              <a:solidFill>
                <a:srgbClr val="E46C0A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764677" y="4512589"/>
                <a:ext cx="228594" cy="8444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764677" y="4777265"/>
                <a:ext cx="228594" cy="8444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764677" y="5041941"/>
                <a:ext cx="228594" cy="84444"/>
              </a:xfrm>
              <a:prstGeom prst="rect">
                <a:avLst/>
              </a:prstGeom>
              <a:solidFill>
                <a:srgbClr val="FF008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792843" y="4332357"/>
                <a:ext cx="228594" cy="8444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792843" y="4638556"/>
                <a:ext cx="228594" cy="8444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792843" y="4944756"/>
                <a:ext cx="228594" cy="844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3" name="Group 412"/>
          <p:cNvGrpSpPr/>
          <p:nvPr/>
        </p:nvGrpSpPr>
        <p:grpSpPr>
          <a:xfrm>
            <a:off x="7239000" y="3264932"/>
            <a:ext cx="1860442" cy="1434708"/>
            <a:chOff x="7239000" y="3264932"/>
            <a:chExt cx="1860442" cy="1434708"/>
          </a:xfrm>
        </p:grpSpPr>
        <p:sp>
          <p:nvSpPr>
            <p:cNvPr id="350" name="TextBox 349"/>
            <p:cNvSpPr txBox="1"/>
            <p:nvPr/>
          </p:nvSpPr>
          <p:spPr>
            <a:xfrm>
              <a:off x="7398285" y="3264932"/>
              <a:ext cx="170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Word Topics</a:t>
              </a:r>
            </a:p>
          </p:txBody>
        </p:sp>
        <p:grpSp>
          <p:nvGrpSpPr>
            <p:cNvPr id="351" name="Group 350"/>
            <p:cNvGrpSpPr/>
            <p:nvPr/>
          </p:nvGrpSpPr>
          <p:grpSpPr>
            <a:xfrm>
              <a:off x="7791663" y="3796579"/>
              <a:ext cx="914400" cy="903061"/>
              <a:chOff x="7848600" y="2449739"/>
              <a:chExt cx="914400" cy="903061"/>
            </a:xfrm>
          </p:grpSpPr>
          <p:grpSp>
            <p:nvGrpSpPr>
              <p:cNvPr id="352" name="Group 351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361" name="Rectangle 360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Word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Topic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4" name="Straight Connector 363"/>
                <p:cNvCxnSpPr>
                  <a:stCxn id="363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3" name="Rectangle 352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0" name="Straight Arrow Connector 379"/>
            <p:cNvCxnSpPr/>
            <p:nvPr/>
          </p:nvCxnSpPr>
          <p:spPr>
            <a:xfrm>
              <a:off x="7239000" y="4248109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/>
          <p:cNvGrpSpPr/>
          <p:nvPr/>
        </p:nvGrpSpPr>
        <p:grpSpPr>
          <a:xfrm>
            <a:off x="1533707" y="5246132"/>
            <a:ext cx="2063726" cy="1459468"/>
            <a:chOff x="1533707" y="5246132"/>
            <a:chExt cx="2063726" cy="1459468"/>
          </a:xfrm>
        </p:grpSpPr>
        <p:sp>
          <p:nvSpPr>
            <p:cNvPr id="267" name="TextBox 266"/>
            <p:cNvSpPr txBox="1"/>
            <p:nvPr/>
          </p:nvSpPr>
          <p:spPr>
            <a:xfrm>
              <a:off x="1828800" y="5246132"/>
              <a:ext cx="1768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Editor Graph</a:t>
              </a: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>
              <a:off x="1533707" y="6229297"/>
              <a:ext cx="4377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" name="Group 328"/>
            <p:cNvGrpSpPr/>
            <p:nvPr/>
          </p:nvGrpSpPr>
          <p:grpSpPr>
            <a:xfrm>
              <a:off x="2117909" y="5752994"/>
              <a:ext cx="1036376" cy="952606"/>
              <a:chOff x="3999766" y="5601492"/>
              <a:chExt cx="1036376" cy="952606"/>
            </a:xfrm>
          </p:grpSpPr>
          <p:cxnSp>
            <p:nvCxnSpPr>
              <p:cNvPr id="269" name="Straight Connector 268"/>
              <p:cNvCxnSpPr>
                <a:stCxn id="276" idx="7"/>
                <a:endCxn id="278" idx="3"/>
              </p:cNvCxnSpPr>
              <p:nvPr/>
            </p:nvCxnSpPr>
            <p:spPr>
              <a:xfrm flipV="1">
                <a:off x="4673411" y="5993688"/>
                <a:ext cx="191840" cy="1511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276" idx="3"/>
                <a:endCxn id="279" idx="0"/>
              </p:cNvCxnSpPr>
              <p:nvPr/>
            </p:nvCxnSpPr>
            <p:spPr>
              <a:xfrm flipH="1">
                <a:off x="4383136" y="6264253"/>
                <a:ext cx="170855" cy="12096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>
                <a:stCxn id="276" idx="2"/>
                <a:endCxn id="275" idx="6"/>
              </p:cNvCxnSpPr>
              <p:nvPr/>
            </p:nvCxnSpPr>
            <p:spPr>
              <a:xfrm flipH="1">
                <a:off x="4168650" y="6204544"/>
                <a:ext cx="360609" cy="2473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5" name="Oval 274"/>
              <p:cNvSpPr/>
              <p:nvPr/>
            </p:nvSpPr>
            <p:spPr>
              <a:xfrm>
                <a:off x="3999766" y="6144835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529259" y="6120101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4840519" y="5849536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4298694" y="6385213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4496373" y="5601492"/>
                <a:ext cx="168884" cy="1688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81" name="Straight Connector 280"/>
              <p:cNvCxnSpPr>
                <a:stCxn id="280" idx="4"/>
                <a:endCxn id="276" idx="0"/>
              </p:cNvCxnSpPr>
              <p:nvPr/>
            </p:nvCxnSpPr>
            <p:spPr>
              <a:xfrm>
                <a:off x="4580815" y="5770377"/>
                <a:ext cx="32886" cy="3497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79" idx="6"/>
                <a:endCxn id="284" idx="3"/>
              </p:cNvCxnSpPr>
              <p:nvPr/>
            </p:nvCxnSpPr>
            <p:spPr>
              <a:xfrm flipV="1">
                <a:off x="4467578" y="6395361"/>
                <a:ext cx="424412" cy="7429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4867258" y="6251209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4084208" y="5661201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86" name="Straight Connector 285"/>
              <p:cNvCxnSpPr>
                <a:stCxn id="285" idx="6"/>
                <a:endCxn id="280" idx="2"/>
              </p:cNvCxnSpPr>
              <p:nvPr/>
            </p:nvCxnSpPr>
            <p:spPr>
              <a:xfrm flipV="1">
                <a:off x="4253092" y="5685935"/>
                <a:ext cx="243281" cy="5970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78" idx="4"/>
                <a:endCxn id="284" idx="0"/>
              </p:cNvCxnSpPr>
              <p:nvPr/>
            </p:nvCxnSpPr>
            <p:spPr>
              <a:xfrm>
                <a:off x="4924961" y="6018421"/>
                <a:ext cx="26739" cy="23278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285" idx="3"/>
                <a:endCxn id="275" idx="1"/>
              </p:cNvCxnSpPr>
              <p:nvPr/>
            </p:nvCxnSpPr>
            <p:spPr>
              <a:xfrm flipH="1">
                <a:off x="4024498" y="5805354"/>
                <a:ext cx="84442" cy="36421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stCxn id="275" idx="7"/>
                <a:endCxn id="280" idx="3"/>
              </p:cNvCxnSpPr>
              <p:nvPr/>
            </p:nvCxnSpPr>
            <p:spPr>
              <a:xfrm flipV="1">
                <a:off x="4143918" y="5745644"/>
                <a:ext cx="377187" cy="4239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285" idx="5"/>
                <a:endCxn id="276" idx="1"/>
              </p:cNvCxnSpPr>
              <p:nvPr/>
            </p:nvCxnSpPr>
            <p:spPr>
              <a:xfrm>
                <a:off x="4228360" y="5805353"/>
                <a:ext cx="325631" cy="33948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276" idx="6"/>
                <a:endCxn id="284" idx="1"/>
              </p:cNvCxnSpPr>
              <p:nvPr/>
            </p:nvCxnSpPr>
            <p:spPr>
              <a:xfrm>
                <a:off x="4698143" y="6204544"/>
                <a:ext cx="193847" cy="7139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6" name="Group 415"/>
          <p:cNvGrpSpPr/>
          <p:nvPr/>
        </p:nvGrpSpPr>
        <p:grpSpPr>
          <a:xfrm>
            <a:off x="3516614" y="4876800"/>
            <a:ext cx="1827723" cy="1828800"/>
            <a:chOff x="3516614" y="4876800"/>
            <a:chExt cx="1827723" cy="1828800"/>
          </a:xfrm>
        </p:grpSpPr>
        <p:sp>
          <p:nvSpPr>
            <p:cNvPr id="349" name="TextBox 348"/>
            <p:cNvSpPr txBox="1"/>
            <p:nvPr/>
          </p:nvSpPr>
          <p:spPr>
            <a:xfrm>
              <a:off x="3733800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Community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Detection</a:t>
              </a:r>
            </a:p>
          </p:txBody>
        </p:sp>
        <p:cxnSp>
          <p:nvCxnSpPr>
            <p:cNvPr id="318" name="Straight Arrow Connector 317"/>
            <p:cNvCxnSpPr/>
            <p:nvPr/>
          </p:nvCxnSpPr>
          <p:spPr>
            <a:xfrm>
              <a:off x="3516614" y="6241116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Group 329"/>
            <p:cNvGrpSpPr/>
            <p:nvPr/>
          </p:nvGrpSpPr>
          <p:grpSpPr>
            <a:xfrm>
              <a:off x="4020880" y="5752994"/>
              <a:ext cx="1036376" cy="952606"/>
              <a:chOff x="3999766" y="5601492"/>
              <a:chExt cx="1036376" cy="952606"/>
            </a:xfrm>
          </p:grpSpPr>
          <p:cxnSp>
            <p:nvCxnSpPr>
              <p:cNvPr id="331" name="Straight Connector 330"/>
              <p:cNvCxnSpPr>
                <a:stCxn id="335" idx="7"/>
                <a:endCxn id="336" idx="3"/>
              </p:cNvCxnSpPr>
              <p:nvPr/>
            </p:nvCxnSpPr>
            <p:spPr>
              <a:xfrm flipV="1">
                <a:off x="4673411" y="5993688"/>
                <a:ext cx="191840" cy="1511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335" idx="3"/>
                <a:endCxn id="337" idx="0"/>
              </p:cNvCxnSpPr>
              <p:nvPr/>
            </p:nvCxnSpPr>
            <p:spPr>
              <a:xfrm flipH="1">
                <a:off x="4383136" y="6264253"/>
                <a:ext cx="170855" cy="12096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stCxn id="335" idx="2"/>
                <a:endCxn id="334" idx="6"/>
              </p:cNvCxnSpPr>
              <p:nvPr/>
            </p:nvCxnSpPr>
            <p:spPr>
              <a:xfrm flipH="1">
                <a:off x="4168650" y="6204544"/>
                <a:ext cx="360609" cy="2473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4" name="Oval 333"/>
              <p:cNvSpPr/>
              <p:nvPr/>
            </p:nvSpPr>
            <p:spPr>
              <a:xfrm>
                <a:off x="3999766" y="6144835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4529259" y="6120101"/>
                <a:ext cx="168884" cy="1688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4840519" y="5849536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4298694" y="6385213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4496373" y="5601492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339" name="Straight Connector 338"/>
              <p:cNvCxnSpPr>
                <a:stCxn id="338" idx="4"/>
                <a:endCxn id="335" idx="0"/>
              </p:cNvCxnSpPr>
              <p:nvPr/>
            </p:nvCxnSpPr>
            <p:spPr>
              <a:xfrm>
                <a:off x="4580815" y="5770377"/>
                <a:ext cx="32886" cy="3497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7" idx="6"/>
                <a:endCxn id="341" idx="3"/>
              </p:cNvCxnSpPr>
              <p:nvPr/>
            </p:nvCxnSpPr>
            <p:spPr>
              <a:xfrm flipV="1">
                <a:off x="4467578" y="6395361"/>
                <a:ext cx="424412" cy="7429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1" name="Oval 340"/>
              <p:cNvSpPr/>
              <p:nvPr/>
            </p:nvSpPr>
            <p:spPr>
              <a:xfrm>
                <a:off x="4867258" y="6251209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4084208" y="5661201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343" name="Straight Connector 342"/>
              <p:cNvCxnSpPr>
                <a:stCxn id="342" idx="6"/>
                <a:endCxn id="338" idx="2"/>
              </p:cNvCxnSpPr>
              <p:nvPr/>
            </p:nvCxnSpPr>
            <p:spPr>
              <a:xfrm flipV="1">
                <a:off x="4253092" y="5685935"/>
                <a:ext cx="243281" cy="5970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36" idx="4"/>
                <a:endCxn id="341" idx="0"/>
              </p:cNvCxnSpPr>
              <p:nvPr/>
            </p:nvCxnSpPr>
            <p:spPr>
              <a:xfrm>
                <a:off x="4924961" y="6018421"/>
                <a:ext cx="26739" cy="23278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2" idx="3"/>
                <a:endCxn id="334" idx="1"/>
              </p:cNvCxnSpPr>
              <p:nvPr/>
            </p:nvCxnSpPr>
            <p:spPr>
              <a:xfrm flipH="1">
                <a:off x="4024498" y="5805354"/>
                <a:ext cx="84442" cy="36421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34" idx="7"/>
                <a:endCxn id="338" idx="3"/>
              </p:cNvCxnSpPr>
              <p:nvPr/>
            </p:nvCxnSpPr>
            <p:spPr>
              <a:xfrm flipV="1">
                <a:off x="4143918" y="5745644"/>
                <a:ext cx="377187" cy="4239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42" idx="5"/>
                <a:endCxn id="335" idx="1"/>
              </p:cNvCxnSpPr>
              <p:nvPr/>
            </p:nvCxnSpPr>
            <p:spPr>
              <a:xfrm>
                <a:off x="4228360" y="5805353"/>
                <a:ext cx="325631" cy="33948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35" idx="6"/>
                <a:endCxn id="341" idx="1"/>
              </p:cNvCxnSpPr>
              <p:nvPr/>
            </p:nvCxnSpPr>
            <p:spPr>
              <a:xfrm>
                <a:off x="4698143" y="6204544"/>
                <a:ext cx="193847" cy="7139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7" name="Group 416"/>
          <p:cNvGrpSpPr/>
          <p:nvPr/>
        </p:nvGrpSpPr>
        <p:grpSpPr>
          <a:xfrm>
            <a:off x="5181600" y="4876800"/>
            <a:ext cx="1951405" cy="1804028"/>
            <a:chOff x="5181600" y="4876800"/>
            <a:chExt cx="1951405" cy="1804028"/>
          </a:xfrm>
        </p:grpSpPr>
        <p:sp>
          <p:nvSpPr>
            <p:cNvPr id="365" name="TextBox 364"/>
            <p:cNvSpPr txBox="1"/>
            <p:nvPr/>
          </p:nvSpPr>
          <p:spPr>
            <a:xfrm>
              <a:off x="5522468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User 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Community</a:t>
              </a:r>
            </a:p>
          </p:txBody>
        </p:sp>
        <p:grpSp>
          <p:nvGrpSpPr>
            <p:cNvPr id="366" name="Group 365"/>
            <p:cNvGrpSpPr/>
            <p:nvPr/>
          </p:nvGrpSpPr>
          <p:grpSpPr>
            <a:xfrm>
              <a:off x="5870536" y="5777767"/>
              <a:ext cx="914400" cy="903061"/>
              <a:chOff x="7848600" y="2449739"/>
              <a:chExt cx="914400" cy="903061"/>
            </a:xfrm>
          </p:grpSpPr>
          <p:grpSp>
            <p:nvGrpSpPr>
              <p:cNvPr id="367" name="Group 366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376" name="Rectangle 375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User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Com.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9" name="Straight Connector 378"/>
                <p:cNvCxnSpPr>
                  <a:stCxn id="378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8" name="Rectangle 367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1" name="Straight Arrow Connector 380"/>
            <p:cNvCxnSpPr/>
            <p:nvPr/>
          </p:nvCxnSpPr>
          <p:spPr>
            <a:xfrm>
              <a:off x="5181600" y="6229297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" name="Group 410"/>
          <p:cNvGrpSpPr/>
          <p:nvPr/>
        </p:nvGrpSpPr>
        <p:grpSpPr>
          <a:xfrm>
            <a:off x="3352800" y="2895600"/>
            <a:ext cx="1903923" cy="1843613"/>
            <a:chOff x="3352800" y="2895600"/>
            <a:chExt cx="1903923" cy="1843613"/>
          </a:xfrm>
        </p:grpSpPr>
        <p:grpSp>
          <p:nvGrpSpPr>
            <p:cNvPr id="160" name="Group 159"/>
            <p:cNvGrpSpPr/>
            <p:nvPr/>
          </p:nvGrpSpPr>
          <p:grpSpPr>
            <a:xfrm>
              <a:off x="4185886" y="3757006"/>
              <a:ext cx="706364" cy="982207"/>
              <a:chOff x="4038600" y="3429000"/>
              <a:chExt cx="706364" cy="98220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038600" y="342900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21" name="Straight Connector 120"/>
              <p:cNvCxnSpPr>
                <a:stCxn id="120" idx="6"/>
                <a:endCxn id="122" idx="2"/>
              </p:cNvCxnSpPr>
              <p:nvPr/>
            </p:nvCxnSpPr>
            <p:spPr>
              <a:xfrm>
                <a:off x="4207484" y="3513443"/>
                <a:ext cx="368596" cy="771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4576080" y="350618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38600" y="3700107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576080" y="381801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38600" y="3971214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576080" y="412984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038600" y="4242322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32" name="Straight Connector 131"/>
              <p:cNvCxnSpPr>
                <a:stCxn id="124" idx="6"/>
                <a:endCxn id="122" idx="3"/>
              </p:cNvCxnSpPr>
              <p:nvPr/>
            </p:nvCxnSpPr>
            <p:spPr>
              <a:xfrm flipV="1">
                <a:off x="4207484" y="3650332"/>
                <a:ext cx="393328" cy="13421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6" idx="7"/>
                <a:endCxn id="122" idx="4"/>
              </p:cNvCxnSpPr>
              <p:nvPr/>
            </p:nvCxnSpPr>
            <p:spPr>
              <a:xfrm flipV="1">
                <a:off x="4182752" y="3675065"/>
                <a:ext cx="477770" cy="32088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0" idx="5"/>
                <a:endCxn id="125" idx="1"/>
              </p:cNvCxnSpPr>
              <p:nvPr/>
            </p:nvCxnSpPr>
            <p:spPr>
              <a:xfrm>
                <a:off x="4182752" y="3573152"/>
                <a:ext cx="418060" cy="2695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28" idx="7"/>
                <a:endCxn id="125" idx="3"/>
              </p:cNvCxnSpPr>
              <p:nvPr/>
            </p:nvCxnSpPr>
            <p:spPr>
              <a:xfrm flipV="1">
                <a:off x="4182752" y="3962162"/>
                <a:ext cx="418060" cy="30489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7" idx="1"/>
                <a:endCxn id="124" idx="5"/>
              </p:cNvCxnSpPr>
              <p:nvPr/>
            </p:nvCxnSpPr>
            <p:spPr>
              <a:xfrm flipH="1" flipV="1">
                <a:off x="4182752" y="3844259"/>
                <a:ext cx="418060" cy="31031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27" idx="2"/>
                <a:endCxn id="126" idx="5"/>
              </p:cNvCxnSpPr>
              <p:nvPr/>
            </p:nvCxnSpPr>
            <p:spPr>
              <a:xfrm flipH="1" flipV="1">
                <a:off x="4182752" y="4115366"/>
                <a:ext cx="393328" cy="9891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25" idx="2"/>
                <a:endCxn id="126" idx="6"/>
              </p:cNvCxnSpPr>
              <p:nvPr/>
            </p:nvCxnSpPr>
            <p:spPr>
              <a:xfrm flipH="1">
                <a:off x="4207484" y="3902453"/>
                <a:ext cx="368596" cy="153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28" idx="6"/>
                <a:endCxn id="127" idx="3"/>
              </p:cNvCxnSpPr>
              <p:nvPr/>
            </p:nvCxnSpPr>
            <p:spPr>
              <a:xfrm flipV="1">
                <a:off x="4207484" y="4273992"/>
                <a:ext cx="393328" cy="527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161"/>
            <p:cNvSpPr txBox="1"/>
            <p:nvPr/>
          </p:nvSpPr>
          <p:spPr>
            <a:xfrm>
              <a:off x="3821414" y="2895600"/>
              <a:ext cx="14353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Term-Doc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Graph</a:t>
              </a:r>
            </a:p>
          </p:txBody>
        </p:sp>
        <p:cxnSp>
          <p:nvCxnSpPr>
            <p:cNvPr id="401" name="Straight Arrow Connector 400"/>
            <p:cNvCxnSpPr/>
            <p:nvPr/>
          </p:nvCxnSpPr>
          <p:spPr>
            <a:xfrm>
              <a:off x="3352800" y="3721796"/>
              <a:ext cx="457200" cy="3168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4" name="Group 413"/>
          <p:cNvGrpSpPr/>
          <p:nvPr/>
        </p:nvGrpSpPr>
        <p:grpSpPr>
          <a:xfrm>
            <a:off x="152400" y="4128493"/>
            <a:ext cx="1451990" cy="2552335"/>
            <a:chOff x="152400" y="4128493"/>
            <a:chExt cx="1451990" cy="2552335"/>
          </a:xfrm>
        </p:grpSpPr>
        <p:sp>
          <p:nvSpPr>
            <p:cNvPr id="230" name="TextBox 229"/>
            <p:cNvSpPr txBox="1"/>
            <p:nvPr/>
          </p:nvSpPr>
          <p:spPr>
            <a:xfrm>
              <a:off x="152400" y="4953000"/>
              <a:ext cx="14519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Discussion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Table</a:t>
              </a: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421195" y="5777767"/>
              <a:ext cx="914400" cy="903061"/>
              <a:chOff x="8001000" y="2602139"/>
              <a:chExt cx="914400" cy="903061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8001000" y="2602139"/>
                <a:ext cx="914400" cy="903061"/>
                <a:chOff x="7848600" y="2085074"/>
                <a:chExt cx="914400" cy="903061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User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Disc.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4" name="Straight Connector 243"/>
                <p:cNvCxnSpPr>
                  <a:stCxn id="243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3" name="Rectangle 232"/>
              <p:cNvSpPr/>
              <p:nvPr/>
            </p:nvSpPr>
            <p:spPr>
              <a:xfrm>
                <a:off x="80010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80010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80010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80010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84582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84582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84582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84582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2" name="Straight Arrow Connector 401"/>
            <p:cNvCxnSpPr/>
            <p:nvPr/>
          </p:nvCxnSpPr>
          <p:spPr>
            <a:xfrm flipH="1">
              <a:off x="860688" y="4128493"/>
              <a:ext cx="12624" cy="9331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Group 418"/>
          <p:cNvGrpSpPr/>
          <p:nvPr/>
        </p:nvGrpSpPr>
        <p:grpSpPr>
          <a:xfrm>
            <a:off x="6980605" y="4800600"/>
            <a:ext cx="2073527" cy="1880228"/>
            <a:chOff x="6980605" y="4800600"/>
            <a:chExt cx="2073527" cy="1880228"/>
          </a:xfrm>
        </p:grpSpPr>
        <p:sp>
          <p:nvSpPr>
            <p:cNvPr id="382" name="TextBox 381"/>
            <p:cNvSpPr txBox="1"/>
            <p:nvPr/>
          </p:nvSpPr>
          <p:spPr>
            <a:xfrm>
              <a:off x="7443595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Community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Topic</a:t>
              </a:r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7791663" y="5777767"/>
              <a:ext cx="914400" cy="903061"/>
              <a:chOff x="7848600" y="2449739"/>
              <a:chExt cx="914400" cy="903061"/>
            </a:xfrm>
          </p:grpSpPr>
          <p:grpSp>
            <p:nvGrpSpPr>
              <p:cNvPr id="384" name="Group 383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Topic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latin typeface="Gill Sans Light"/>
                      <a:cs typeface="Gill Sans Light"/>
                    </a:rPr>
                    <a:t>Com.</a:t>
                  </a:r>
                  <a:endParaRPr lang="en-US" sz="1400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6" name="Straight Connector 395"/>
                <p:cNvCxnSpPr>
                  <a:stCxn id="395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5" name="Rectangle 384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7" name="Straight Arrow Connector 396"/>
            <p:cNvCxnSpPr/>
            <p:nvPr/>
          </p:nvCxnSpPr>
          <p:spPr>
            <a:xfrm>
              <a:off x="7239000" y="6229297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/>
            <p:nvPr/>
          </p:nvCxnSpPr>
          <p:spPr>
            <a:xfrm>
              <a:off x="6980605" y="4800600"/>
              <a:ext cx="486995" cy="58917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onut 1"/>
          <p:cNvSpPr/>
          <p:nvPr/>
        </p:nvSpPr>
        <p:spPr>
          <a:xfrm>
            <a:off x="-1371600" y="-5867400"/>
            <a:ext cx="15355131" cy="15812331"/>
          </a:xfrm>
          <a:prstGeom prst="donut">
            <a:avLst>
              <a:gd name="adj" fmla="val 45075"/>
            </a:avLst>
          </a:prstGeom>
          <a:solidFill>
            <a:schemeClr val="bg1">
              <a:alpha val="9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4" idx="6"/>
            <a:endCxn id="7" idx="2"/>
          </p:cNvCxnSpPr>
          <p:nvPr/>
        </p:nvCxnSpPr>
        <p:spPr>
          <a:xfrm>
            <a:off x="6210300" y="2171700"/>
            <a:ext cx="19431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934200" y="57912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534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0"/>
            <a:endCxn id="4" idx="4"/>
          </p:cNvCxnSpPr>
          <p:nvPr/>
        </p:nvCxnSpPr>
        <p:spPr>
          <a:xfrm flipV="1">
            <a:off x="59436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7" idx="4"/>
          </p:cNvCxnSpPr>
          <p:nvPr/>
        </p:nvCxnSpPr>
        <p:spPr>
          <a:xfrm flipV="1">
            <a:off x="84201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3" idx="0"/>
          </p:cNvCxnSpPr>
          <p:nvPr/>
        </p:nvCxnSpPr>
        <p:spPr>
          <a:xfrm>
            <a:off x="7200900" y="3734052"/>
            <a:ext cx="0" cy="2057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1"/>
            <a:endCxn id="5" idx="5"/>
          </p:cNvCxnSpPr>
          <p:nvPr/>
        </p:nvCxnSpPr>
        <p:spPr>
          <a:xfrm flipH="1" flipV="1">
            <a:off x="6132185" y="4951085"/>
            <a:ext cx="8801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7"/>
            <a:endCxn id="8" idx="3"/>
          </p:cNvCxnSpPr>
          <p:nvPr/>
        </p:nvCxnSpPr>
        <p:spPr>
          <a:xfrm flipV="1">
            <a:off x="7389485" y="4951085"/>
            <a:ext cx="8420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Example: Oldest Follower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769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69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934200" y="3200652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1534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6132185" y="2360285"/>
            <a:ext cx="8801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6" idx="7"/>
          </p:cNvCxnSpPr>
          <p:nvPr/>
        </p:nvCxnSpPr>
        <p:spPr>
          <a:xfrm flipH="1">
            <a:off x="7389485" y="2360285"/>
            <a:ext cx="8420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Vertical Text Placeholder 41"/>
          <p:cNvSpPr>
            <a:spLocks noGrp="1"/>
          </p:cNvSpPr>
          <p:nvPr>
            <p:ph type="body" orient="vert" idx="1"/>
          </p:nvPr>
        </p:nvSpPr>
        <p:spPr>
          <a:xfrm>
            <a:off x="304799" y="1951038"/>
            <a:ext cx="5827385" cy="4288117"/>
          </a:xfrm>
        </p:spPr>
        <p:txBody>
          <a:bodyPr/>
          <a:lstStyle/>
          <a:p>
            <a:r>
              <a:rPr lang="en-US" i="1" dirty="0" smtClean="0"/>
              <a:t>What is the age of the oldest follower for each user?</a:t>
            </a:r>
          </a:p>
          <a:p>
            <a:r>
              <a:rPr lang="en-US" sz="2000" dirty="0" err="1" smtClean="0">
                <a:latin typeface="Lucida Console"/>
                <a:cs typeface="Lucida Console"/>
              </a:rPr>
              <a:t>val</a:t>
            </a:r>
            <a:r>
              <a:rPr lang="en-US" sz="2000" dirty="0" smtClean="0">
                <a:latin typeface="Lucida Console"/>
                <a:cs typeface="Lucida Console"/>
              </a:rPr>
              <a:t> </a:t>
            </a:r>
            <a:r>
              <a:rPr lang="en-US" sz="2000" dirty="0" err="1" smtClean="0">
                <a:latin typeface="Lucida Console"/>
                <a:cs typeface="Lucida Console"/>
              </a:rPr>
              <a:t>oldestFollowerAge</a:t>
            </a:r>
            <a:r>
              <a:rPr lang="en-US" sz="2000" dirty="0" smtClean="0">
                <a:latin typeface="Lucida Console"/>
                <a:cs typeface="Lucida Console"/>
              </a:rPr>
              <a:t> = graph</a:t>
            </a:r>
            <a:br>
              <a:rPr lang="en-US" sz="2000" dirty="0" smtClean="0">
                <a:latin typeface="Lucida Console"/>
                <a:cs typeface="Lucida Console"/>
              </a:rPr>
            </a:br>
            <a:r>
              <a:rPr lang="en-US" sz="2000" dirty="0" smtClean="0">
                <a:latin typeface="Lucida Console"/>
                <a:cs typeface="Lucida Console"/>
              </a:rPr>
              <a:t>  .</a:t>
            </a:r>
            <a:r>
              <a:rPr lang="en-US" sz="2000" b="1" i="1" dirty="0" err="1" smtClean="0">
                <a:latin typeface="Lucida Console"/>
                <a:cs typeface="Lucida Console"/>
              </a:rPr>
              <a:t>mrTriplets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br>
              <a:rPr lang="en-US" sz="2000" dirty="0" smtClean="0">
                <a:latin typeface="Lucida Console"/>
                <a:cs typeface="Lucida Console"/>
              </a:rPr>
            </a:br>
            <a:r>
              <a:rPr lang="en-US" sz="2000" dirty="0" smtClean="0">
                <a:latin typeface="Lucida Console"/>
                <a:cs typeface="Lucida Console"/>
              </a:rPr>
              <a:t>    e=&gt; (</a:t>
            </a:r>
            <a:r>
              <a:rPr lang="en-US" sz="2000" dirty="0" err="1" smtClean="0">
                <a:latin typeface="Lucida Console"/>
                <a:cs typeface="Lucida Console"/>
              </a:rPr>
              <a:t>e.dst.id</a:t>
            </a:r>
            <a:r>
              <a:rPr lang="en-US" sz="2000" dirty="0" smtClean="0">
                <a:latin typeface="Lucida Console"/>
                <a:cs typeface="Lucida Console"/>
              </a:rPr>
              <a:t>, </a:t>
            </a:r>
            <a:r>
              <a:rPr lang="en-US" sz="2000" dirty="0" err="1" smtClean="0">
                <a:latin typeface="Lucida Console"/>
                <a:cs typeface="Lucida Console"/>
              </a:rPr>
              <a:t>e.src.age</a:t>
            </a:r>
            <a:r>
              <a:rPr lang="en-US" sz="2000" dirty="0" smtClean="0">
                <a:latin typeface="Lucida Console"/>
                <a:cs typeface="Lucida Console"/>
              </a:rPr>
              <a:t>),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//Map</a:t>
            </a:r>
            <a:r>
              <a:rPr lang="en-US" sz="2000" dirty="0" smtClean="0">
                <a:latin typeface="Lucida Console"/>
                <a:cs typeface="Lucida Console"/>
              </a:rPr>
              <a:t>     </a:t>
            </a:r>
            <a:br>
              <a:rPr lang="en-US" sz="2000" dirty="0" smtClean="0">
                <a:latin typeface="Lucida Console"/>
                <a:cs typeface="Lucida Console"/>
              </a:rPr>
            </a:br>
            <a:r>
              <a:rPr lang="en-US" sz="2000" dirty="0" smtClean="0">
                <a:latin typeface="Lucida Console"/>
                <a:cs typeface="Lucida Console"/>
              </a:rPr>
              <a:t>    (</a:t>
            </a:r>
            <a:r>
              <a:rPr lang="en-US" sz="2000" dirty="0" err="1" smtClean="0">
                <a:latin typeface="Lucida Console"/>
                <a:cs typeface="Lucida Console"/>
              </a:rPr>
              <a:t>a,b</a:t>
            </a:r>
            <a:r>
              <a:rPr lang="en-US" sz="2000" dirty="0" smtClean="0">
                <a:latin typeface="Lucida Console"/>
                <a:cs typeface="Lucida Console"/>
              </a:rPr>
              <a:t>)=&gt; max(a, </a:t>
            </a:r>
            <a:r>
              <a:rPr lang="en-US" sz="2000" dirty="0">
                <a:latin typeface="Lucida Console"/>
                <a:cs typeface="Lucida Console"/>
              </a:rPr>
              <a:t>b</a:t>
            </a:r>
            <a:r>
              <a:rPr lang="en-US" sz="2000" dirty="0" smtClean="0">
                <a:latin typeface="Lucida Console"/>
                <a:cs typeface="Lucida Console"/>
              </a:rPr>
              <a:t>)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//Reduce</a:t>
            </a:r>
            <a:r>
              <a:rPr lang="en-US" sz="2000" dirty="0" smtClean="0">
                <a:latin typeface="Lucida Console"/>
                <a:cs typeface="Lucida Console"/>
              </a:rPr>
              <a:t> </a:t>
            </a:r>
            <a:br>
              <a:rPr lang="en-US" sz="2000" dirty="0" smtClean="0">
                <a:latin typeface="Lucida Console"/>
                <a:cs typeface="Lucida Console"/>
              </a:rPr>
            </a:br>
            <a:r>
              <a:rPr lang="en-US" sz="2000" dirty="0" smtClean="0">
                <a:latin typeface="Lucida Console"/>
                <a:cs typeface="Lucida Console"/>
              </a:rPr>
              <a:t>  )</a:t>
            </a:r>
            <a:br>
              <a:rPr lang="en-US" sz="2000" dirty="0" smtClean="0">
                <a:latin typeface="Lucida Console"/>
                <a:cs typeface="Lucida Console"/>
              </a:rPr>
            </a:br>
            <a:r>
              <a:rPr lang="en-US" sz="2000" dirty="0" smtClean="0">
                <a:latin typeface="Lucida Console"/>
                <a:cs typeface="Lucida Console"/>
              </a:rPr>
              <a:t>  .</a:t>
            </a:r>
            <a:r>
              <a:rPr lang="en-US" sz="2000" b="1" i="1" dirty="0" smtClean="0">
                <a:latin typeface="Lucida Console"/>
                <a:cs typeface="Lucida Console"/>
              </a:rPr>
              <a:t>vertices</a:t>
            </a:r>
          </a:p>
          <a:p>
            <a:endParaRPr lang="en-US" sz="2400" dirty="0" smtClean="0">
              <a:latin typeface="Lucida Console"/>
              <a:cs typeface="Lucida Conso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23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66502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42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2819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2200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19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52302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75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91400" y="6031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2440E-5BFE-874C-9227-F4E3288434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981200"/>
          </a:xfrm>
        </p:spPr>
        <p:txBody>
          <a:bodyPr/>
          <a:lstStyle/>
          <a:p>
            <a:r>
              <a:rPr lang="en-US" sz="3600" dirty="0" smtClean="0"/>
              <a:t>We express the </a:t>
            </a:r>
            <a:r>
              <a:rPr lang="en-US" sz="3600" dirty="0" err="1" smtClean="0"/>
              <a:t>Pregel</a:t>
            </a:r>
            <a:r>
              <a:rPr lang="en-US" sz="3600" dirty="0" smtClean="0"/>
              <a:t> and </a:t>
            </a:r>
            <a:r>
              <a:rPr lang="en-US" sz="3600" dirty="0" err="1" smtClean="0"/>
              <a:t>GraphLab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abstractions using the </a:t>
            </a:r>
            <a:r>
              <a:rPr lang="en-US" sz="3600" dirty="0" err="1" smtClean="0"/>
              <a:t>GraphX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3366FF"/>
                </a:solidFill>
              </a:rPr>
              <a:t>operators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less than </a:t>
            </a:r>
            <a:r>
              <a:rPr lang="en-US" sz="3600" dirty="0" smtClean="0">
                <a:solidFill>
                  <a:srgbClr val="3366FF"/>
                </a:solidFill>
              </a:rPr>
              <a:t>50 lines of code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8D69-7854-5743-8814-6FD6FB500D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925" y="35814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600" dirty="0" smtClean="0"/>
              <a:t>By composing these operators we can</a:t>
            </a:r>
            <a:br>
              <a:rPr lang="en-US" sz="3600" dirty="0" smtClean="0"/>
            </a:br>
            <a:r>
              <a:rPr lang="en-US" sz="3600" dirty="0" smtClean="0"/>
              <a:t>construct </a:t>
            </a:r>
            <a:r>
              <a:rPr lang="en-US" sz="3600" dirty="0">
                <a:solidFill>
                  <a:srgbClr val="3366FF"/>
                </a:solidFill>
              </a:rPr>
              <a:t>entire graph-analytics pipelines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49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996" y="228600"/>
            <a:ext cx="8229600" cy="1143000"/>
          </a:xfrm>
        </p:spPr>
        <p:txBody>
          <a:bodyPr/>
          <a:lstStyle/>
          <a:p>
            <a:r>
              <a:rPr lang="en-US" sz="6000" dirty="0" smtClean="0"/>
              <a:t>DIY Demo this Afternoon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71" y="1524000"/>
            <a:ext cx="5078829" cy="489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9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 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1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ounded Rectangle 321"/>
          <p:cNvSpPr/>
          <p:nvPr/>
        </p:nvSpPr>
        <p:spPr>
          <a:xfrm>
            <a:off x="152400" y="4520194"/>
            <a:ext cx="3755833" cy="21092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Part. 2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152400" y="1853194"/>
            <a:ext cx="3755833" cy="21092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dirty="0" smtClean="0">
                <a:latin typeface="Gill Sans Light"/>
                <a:cs typeface="Gill Sans Light"/>
              </a:rPr>
              <a:t>Part. 1</a:t>
            </a:r>
            <a:endParaRPr lang="en-US" dirty="0">
              <a:latin typeface="Gill Sans Light"/>
              <a:cs typeface="Gill Sans Light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4191000" y="990600"/>
            <a:ext cx="1295400" cy="5791052"/>
            <a:chOff x="4191000" y="1138090"/>
            <a:chExt cx="1752600" cy="5567510"/>
          </a:xfrm>
        </p:grpSpPr>
        <p:sp>
          <p:nvSpPr>
            <p:cNvPr id="227" name="Rectangle 226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191000" y="1138090"/>
              <a:ext cx="1752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Vertex Table 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228600" y="2435052"/>
            <a:ext cx="3459480" cy="1756352"/>
            <a:chOff x="457200" y="2287562"/>
            <a:chExt cx="3459480" cy="1756352"/>
          </a:xfrm>
        </p:grpSpPr>
        <p:cxnSp>
          <p:nvCxnSpPr>
            <p:cNvPr id="137" name="Straight Connector 136"/>
            <p:cNvCxnSpPr/>
            <p:nvPr/>
          </p:nvCxnSpPr>
          <p:spPr>
            <a:xfrm flipH="1" flipV="1">
              <a:off x="762000" y="2619510"/>
              <a:ext cx="762000" cy="13352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1600200" y="2619510"/>
              <a:ext cx="914400" cy="13352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62000" y="2619510"/>
              <a:ext cx="175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514600" y="2619510"/>
              <a:ext cx="1066800" cy="13352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457200" y="2287562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Gill Sans Light"/>
                  <a:cs typeface="Gill Sans Light"/>
                </a:rPr>
                <a:t>B</a:t>
              </a:r>
              <a:endParaRPr lang="en-US" sz="2800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2209800" y="2287562"/>
              <a:ext cx="640080" cy="64008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Gill Sans Light"/>
                  <a:cs typeface="Gill Sans Light"/>
                </a:rPr>
                <a:t>C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1234440" y="3723874"/>
              <a:ext cx="640080" cy="320040"/>
            </a:xfrm>
            <a:custGeom>
              <a:avLst/>
              <a:gdLst>
                <a:gd name="connsiteX0" fmla="*/ 0 w 640080"/>
                <a:gd name="connsiteY0" fmla="*/ 320040 h 640080"/>
                <a:gd name="connsiteX1" fmla="*/ 320040 w 640080"/>
                <a:gd name="connsiteY1" fmla="*/ 0 h 640080"/>
                <a:gd name="connsiteX2" fmla="*/ 640080 w 640080"/>
                <a:gd name="connsiteY2" fmla="*/ 320040 h 640080"/>
                <a:gd name="connsiteX3" fmla="*/ 320040 w 640080"/>
                <a:gd name="connsiteY3" fmla="*/ 640080 h 640080"/>
                <a:gd name="connsiteX4" fmla="*/ 0 w 640080"/>
                <a:gd name="connsiteY4" fmla="*/ 320040 h 640080"/>
                <a:gd name="connsiteX0" fmla="*/ 0 w 640080"/>
                <a:gd name="connsiteY0" fmla="*/ 320040 h 320040"/>
                <a:gd name="connsiteX1" fmla="*/ 320040 w 640080"/>
                <a:gd name="connsiteY1" fmla="*/ 0 h 320040"/>
                <a:gd name="connsiteX2" fmla="*/ 640080 w 640080"/>
                <a:gd name="connsiteY2" fmla="*/ 320040 h 320040"/>
                <a:gd name="connsiteX3" fmla="*/ 0 w 640080"/>
                <a:gd name="connsiteY3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20040">
                  <a:moveTo>
                    <a:pt x="0" y="320040"/>
                  </a:moveTo>
                  <a:cubicBezTo>
                    <a:pt x="0" y="143287"/>
                    <a:pt x="143287" y="0"/>
                    <a:pt x="320040" y="0"/>
                  </a:cubicBezTo>
                  <a:cubicBezTo>
                    <a:pt x="496793" y="0"/>
                    <a:pt x="640080" y="143287"/>
                    <a:pt x="640080" y="320040"/>
                  </a:cubicBezTo>
                  <a:cubicBezTo>
                    <a:pt x="586740" y="373380"/>
                    <a:pt x="53340" y="373380"/>
                    <a:pt x="0" y="32004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A</a:t>
              </a:r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9" name="Oval 166"/>
            <p:cNvSpPr/>
            <p:nvPr/>
          </p:nvSpPr>
          <p:spPr>
            <a:xfrm>
              <a:off x="3276600" y="3723874"/>
              <a:ext cx="640080" cy="320040"/>
            </a:xfrm>
            <a:custGeom>
              <a:avLst/>
              <a:gdLst>
                <a:gd name="connsiteX0" fmla="*/ 0 w 640080"/>
                <a:gd name="connsiteY0" fmla="*/ 320040 h 640080"/>
                <a:gd name="connsiteX1" fmla="*/ 320040 w 640080"/>
                <a:gd name="connsiteY1" fmla="*/ 0 h 640080"/>
                <a:gd name="connsiteX2" fmla="*/ 640080 w 640080"/>
                <a:gd name="connsiteY2" fmla="*/ 320040 h 640080"/>
                <a:gd name="connsiteX3" fmla="*/ 320040 w 640080"/>
                <a:gd name="connsiteY3" fmla="*/ 640080 h 640080"/>
                <a:gd name="connsiteX4" fmla="*/ 0 w 640080"/>
                <a:gd name="connsiteY4" fmla="*/ 320040 h 640080"/>
                <a:gd name="connsiteX0" fmla="*/ 0 w 640080"/>
                <a:gd name="connsiteY0" fmla="*/ 320040 h 320040"/>
                <a:gd name="connsiteX1" fmla="*/ 320040 w 640080"/>
                <a:gd name="connsiteY1" fmla="*/ 0 h 320040"/>
                <a:gd name="connsiteX2" fmla="*/ 640080 w 640080"/>
                <a:gd name="connsiteY2" fmla="*/ 320040 h 320040"/>
                <a:gd name="connsiteX3" fmla="*/ 0 w 640080"/>
                <a:gd name="connsiteY3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20040">
                  <a:moveTo>
                    <a:pt x="0" y="320040"/>
                  </a:moveTo>
                  <a:cubicBezTo>
                    <a:pt x="0" y="143287"/>
                    <a:pt x="143287" y="0"/>
                    <a:pt x="320040" y="0"/>
                  </a:cubicBezTo>
                  <a:cubicBezTo>
                    <a:pt x="496793" y="0"/>
                    <a:pt x="640080" y="143287"/>
                    <a:pt x="640080" y="320040"/>
                  </a:cubicBezTo>
                  <a:cubicBezTo>
                    <a:pt x="586740" y="373380"/>
                    <a:pt x="53340" y="373380"/>
                    <a:pt x="0" y="32004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D</a:t>
              </a:r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1" name="Can 170"/>
            <p:cNvSpPr/>
            <p:nvPr/>
          </p:nvSpPr>
          <p:spPr>
            <a:xfrm>
              <a:off x="1447800" y="2474194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2" name="Can 171"/>
            <p:cNvSpPr/>
            <p:nvPr/>
          </p:nvSpPr>
          <p:spPr>
            <a:xfrm>
              <a:off x="944880" y="3160445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3" name="Can 172"/>
            <p:cNvSpPr/>
            <p:nvPr/>
          </p:nvSpPr>
          <p:spPr>
            <a:xfrm>
              <a:off x="1905000" y="3160445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7" name="Can 176"/>
            <p:cNvSpPr/>
            <p:nvPr/>
          </p:nvSpPr>
          <p:spPr>
            <a:xfrm>
              <a:off x="2967642" y="3160445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28600" y="4186090"/>
            <a:ext cx="3460552" cy="1862296"/>
            <a:chOff x="457200" y="4038600"/>
            <a:chExt cx="3460552" cy="1862296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2514600" y="4181074"/>
              <a:ext cx="1066800" cy="14020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600200" y="4181074"/>
              <a:ext cx="914400" cy="14020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762000" y="4181074"/>
              <a:ext cx="762000" cy="14630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62000" y="5583154"/>
              <a:ext cx="175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457200" y="5260816"/>
              <a:ext cx="640080" cy="64008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F</a:t>
              </a:r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2209800" y="5260816"/>
              <a:ext cx="640080" cy="6400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E</a:t>
              </a:r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232360" y="4038600"/>
              <a:ext cx="648976" cy="320040"/>
            </a:xfrm>
            <a:custGeom>
              <a:avLst/>
              <a:gdLst>
                <a:gd name="connsiteX0" fmla="*/ 0 w 640080"/>
                <a:gd name="connsiteY0" fmla="*/ 320040 h 640080"/>
                <a:gd name="connsiteX1" fmla="*/ 320040 w 640080"/>
                <a:gd name="connsiteY1" fmla="*/ 0 h 640080"/>
                <a:gd name="connsiteX2" fmla="*/ 640080 w 640080"/>
                <a:gd name="connsiteY2" fmla="*/ 320040 h 640080"/>
                <a:gd name="connsiteX3" fmla="*/ 320040 w 640080"/>
                <a:gd name="connsiteY3" fmla="*/ 640080 h 640080"/>
                <a:gd name="connsiteX4" fmla="*/ 0 w 640080"/>
                <a:gd name="connsiteY4" fmla="*/ 320040 h 640080"/>
                <a:gd name="connsiteX0" fmla="*/ 0 w 648976"/>
                <a:gd name="connsiteY0" fmla="*/ 0 h 320040"/>
                <a:gd name="connsiteX1" fmla="*/ 640080 w 648976"/>
                <a:gd name="connsiteY1" fmla="*/ 0 h 320040"/>
                <a:gd name="connsiteX2" fmla="*/ 320040 w 648976"/>
                <a:gd name="connsiteY2" fmla="*/ 320040 h 320040"/>
                <a:gd name="connsiteX3" fmla="*/ 0 w 648976"/>
                <a:gd name="connsiteY3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976" h="320040">
                  <a:moveTo>
                    <a:pt x="0" y="0"/>
                  </a:moveTo>
                  <a:cubicBezTo>
                    <a:pt x="53340" y="-53340"/>
                    <a:pt x="586740" y="-53340"/>
                    <a:pt x="640080" y="0"/>
                  </a:cubicBezTo>
                  <a:cubicBezTo>
                    <a:pt x="693420" y="53340"/>
                    <a:pt x="496793" y="320040"/>
                    <a:pt x="320040" y="320040"/>
                  </a:cubicBezTo>
                  <a:cubicBezTo>
                    <a:pt x="143287" y="320040"/>
                    <a:pt x="0" y="17675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A</a:t>
              </a:r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0" name="Oval 167"/>
            <p:cNvSpPr/>
            <p:nvPr/>
          </p:nvSpPr>
          <p:spPr>
            <a:xfrm>
              <a:off x="3268776" y="4051266"/>
              <a:ext cx="648976" cy="320040"/>
            </a:xfrm>
            <a:custGeom>
              <a:avLst/>
              <a:gdLst>
                <a:gd name="connsiteX0" fmla="*/ 0 w 640080"/>
                <a:gd name="connsiteY0" fmla="*/ 320040 h 640080"/>
                <a:gd name="connsiteX1" fmla="*/ 320040 w 640080"/>
                <a:gd name="connsiteY1" fmla="*/ 0 h 640080"/>
                <a:gd name="connsiteX2" fmla="*/ 640080 w 640080"/>
                <a:gd name="connsiteY2" fmla="*/ 320040 h 640080"/>
                <a:gd name="connsiteX3" fmla="*/ 320040 w 640080"/>
                <a:gd name="connsiteY3" fmla="*/ 640080 h 640080"/>
                <a:gd name="connsiteX4" fmla="*/ 0 w 640080"/>
                <a:gd name="connsiteY4" fmla="*/ 320040 h 640080"/>
                <a:gd name="connsiteX0" fmla="*/ 0 w 648976"/>
                <a:gd name="connsiteY0" fmla="*/ 0 h 320040"/>
                <a:gd name="connsiteX1" fmla="*/ 640080 w 648976"/>
                <a:gd name="connsiteY1" fmla="*/ 0 h 320040"/>
                <a:gd name="connsiteX2" fmla="*/ 320040 w 648976"/>
                <a:gd name="connsiteY2" fmla="*/ 320040 h 320040"/>
                <a:gd name="connsiteX3" fmla="*/ 0 w 648976"/>
                <a:gd name="connsiteY3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976" h="320040">
                  <a:moveTo>
                    <a:pt x="0" y="0"/>
                  </a:moveTo>
                  <a:cubicBezTo>
                    <a:pt x="53340" y="-53340"/>
                    <a:pt x="586740" y="-53340"/>
                    <a:pt x="640080" y="0"/>
                  </a:cubicBezTo>
                  <a:cubicBezTo>
                    <a:pt x="693420" y="53340"/>
                    <a:pt x="496793" y="320040"/>
                    <a:pt x="320040" y="320040"/>
                  </a:cubicBezTo>
                  <a:cubicBezTo>
                    <a:pt x="143287" y="320040"/>
                    <a:pt x="0" y="17675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D</a:t>
              </a:r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4" name="Can 173"/>
            <p:cNvSpPr/>
            <p:nvPr/>
          </p:nvSpPr>
          <p:spPr>
            <a:xfrm>
              <a:off x="1427867" y="5477712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5" name="Can 174"/>
            <p:cNvSpPr/>
            <p:nvPr/>
          </p:nvSpPr>
          <p:spPr>
            <a:xfrm>
              <a:off x="990600" y="4762500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6" name="Can 175"/>
            <p:cNvSpPr/>
            <p:nvPr/>
          </p:nvSpPr>
          <p:spPr>
            <a:xfrm>
              <a:off x="1905000" y="4762500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78" name="Can 177"/>
            <p:cNvSpPr/>
            <p:nvPr/>
          </p:nvSpPr>
          <p:spPr>
            <a:xfrm>
              <a:off x="2967642" y="4762500"/>
              <a:ext cx="304800" cy="228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4400" dirty="0" smtClean="0"/>
              <a:t>Distributed Graphs as Tables (RDDs)</a:t>
            </a:r>
            <a:endParaRPr lang="en-US" sz="4400" dirty="0"/>
          </a:p>
        </p:txBody>
      </p:sp>
      <p:sp>
        <p:nvSpPr>
          <p:cNvPr id="130" name="Oval 129"/>
          <p:cNvSpPr/>
          <p:nvPr/>
        </p:nvSpPr>
        <p:spPr>
          <a:xfrm>
            <a:off x="3048000" y="3871364"/>
            <a:ext cx="640080" cy="64008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Gill Sans Light"/>
                <a:cs typeface="Gill Sans Light"/>
              </a:rPr>
              <a:t>D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44221" y="1219200"/>
            <a:ext cx="2119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Property Graph</a:t>
            </a:r>
            <a:endParaRPr lang="en-US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228600" y="2432094"/>
            <a:ext cx="685800" cy="695437"/>
            <a:chOff x="5334000" y="1751701"/>
            <a:chExt cx="685800" cy="695437"/>
          </a:xfrm>
        </p:grpSpPr>
        <p:sp>
          <p:nvSpPr>
            <p:cNvPr id="189" name="Oval 188"/>
            <p:cNvSpPr/>
            <p:nvPr/>
          </p:nvSpPr>
          <p:spPr>
            <a:xfrm>
              <a:off x="5334000" y="1751701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0" name="Can 189"/>
            <p:cNvSpPr/>
            <p:nvPr/>
          </p:nvSpPr>
          <p:spPr>
            <a:xfrm>
              <a:off x="5715000" y="2218538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981200" y="2435057"/>
            <a:ext cx="685800" cy="695437"/>
            <a:chOff x="5334000" y="1751701"/>
            <a:chExt cx="685800" cy="695437"/>
          </a:xfrm>
        </p:grpSpPr>
        <p:sp>
          <p:nvSpPr>
            <p:cNvPr id="192" name="Oval 191"/>
            <p:cNvSpPr/>
            <p:nvPr/>
          </p:nvSpPr>
          <p:spPr>
            <a:xfrm>
              <a:off x="5334000" y="1751701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3" name="Can 192"/>
            <p:cNvSpPr/>
            <p:nvPr/>
          </p:nvSpPr>
          <p:spPr>
            <a:xfrm>
              <a:off x="5715000" y="2218538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057316" y="3873662"/>
            <a:ext cx="685800" cy="695437"/>
            <a:chOff x="5334000" y="1751701"/>
            <a:chExt cx="685800" cy="695437"/>
          </a:xfrm>
        </p:grpSpPr>
        <p:sp>
          <p:nvSpPr>
            <p:cNvPr id="195" name="Oval 194"/>
            <p:cNvSpPr/>
            <p:nvPr/>
          </p:nvSpPr>
          <p:spPr>
            <a:xfrm>
              <a:off x="5334000" y="1751701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6" name="Can 195"/>
            <p:cNvSpPr/>
            <p:nvPr/>
          </p:nvSpPr>
          <p:spPr>
            <a:xfrm>
              <a:off x="5715000" y="2218538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981200" y="5408306"/>
            <a:ext cx="685800" cy="695437"/>
            <a:chOff x="5334000" y="1751701"/>
            <a:chExt cx="685800" cy="695437"/>
          </a:xfrm>
        </p:grpSpPr>
        <p:sp>
          <p:nvSpPr>
            <p:cNvPr id="198" name="Oval 197"/>
            <p:cNvSpPr/>
            <p:nvPr/>
          </p:nvSpPr>
          <p:spPr>
            <a:xfrm>
              <a:off x="5334000" y="1751701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9" name="Can 198"/>
            <p:cNvSpPr/>
            <p:nvPr/>
          </p:nvSpPr>
          <p:spPr>
            <a:xfrm>
              <a:off x="5715000" y="2218538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01" name="Oval 200"/>
          <p:cNvSpPr/>
          <p:nvPr/>
        </p:nvSpPr>
        <p:spPr>
          <a:xfrm>
            <a:off x="1003760" y="3866050"/>
            <a:ext cx="640080" cy="64008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</a:t>
            </a:r>
            <a:endParaRPr lang="en-US" sz="28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000305" y="3866050"/>
            <a:ext cx="685800" cy="695437"/>
            <a:chOff x="5334000" y="1751701"/>
            <a:chExt cx="685800" cy="695437"/>
          </a:xfrm>
        </p:grpSpPr>
        <p:sp>
          <p:nvSpPr>
            <p:cNvPr id="186" name="Oval 185"/>
            <p:cNvSpPr/>
            <p:nvPr/>
          </p:nvSpPr>
          <p:spPr>
            <a:xfrm>
              <a:off x="5334000" y="1751701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87" name="Can 186"/>
            <p:cNvSpPr/>
            <p:nvPr/>
          </p:nvSpPr>
          <p:spPr>
            <a:xfrm>
              <a:off x="5715000" y="2218538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28600" y="5408306"/>
            <a:ext cx="685800" cy="695437"/>
            <a:chOff x="5334000" y="1751701"/>
            <a:chExt cx="685800" cy="695437"/>
          </a:xfrm>
        </p:grpSpPr>
        <p:sp>
          <p:nvSpPr>
            <p:cNvPr id="203" name="Oval 202"/>
            <p:cNvSpPr/>
            <p:nvPr/>
          </p:nvSpPr>
          <p:spPr>
            <a:xfrm>
              <a:off x="5334000" y="1751701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04" name="Can 203"/>
            <p:cNvSpPr/>
            <p:nvPr/>
          </p:nvSpPr>
          <p:spPr>
            <a:xfrm>
              <a:off x="5715000" y="2218538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267200" y="2281090"/>
            <a:ext cx="1143000" cy="4424510"/>
            <a:chOff x="4495800" y="2133600"/>
            <a:chExt cx="1143000" cy="4424510"/>
          </a:xfrm>
        </p:grpSpPr>
        <p:sp>
          <p:nvSpPr>
            <p:cNvPr id="226" name="Rounded Rectangle 225"/>
            <p:cNvSpPr/>
            <p:nvPr/>
          </p:nvSpPr>
          <p:spPr>
            <a:xfrm>
              <a:off x="4495800" y="2133600"/>
              <a:ext cx="1143000" cy="2181078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95800" y="4424510"/>
              <a:ext cx="1143000" cy="2133600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 rot="20321068" flipH="1">
            <a:off x="3711664" y="3779337"/>
            <a:ext cx="113443" cy="478708"/>
            <a:chOff x="2622553" y="5181600"/>
            <a:chExt cx="144462" cy="609600"/>
          </a:xfrm>
        </p:grpSpPr>
        <p:sp>
          <p:nvSpPr>
            <p:cNvPr id="75" name="Right Triangle 74"/>
            <p:cNvSpPr/>
            <p:nvPr/>
          </p:nvSpPr>
          <p:spPr>
            <a:xfrm rot="10800000" flipH="1">
              <a:off x="2622553" y="5599113"/>
              <a:ext cx="144462" cy="192087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2651126" y="5181600"/>
              <a:ext cx="76198" cy="457200"/>
            </a:xfrm>
            <a:prstGeom prst="can">
              <a:avLst>
                <a:gd name="adj" fmla="val 4583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391400" y="990600"/>
            <a:ext cx="1600200" cy="5779852"/>
            <a:chOff x="7391400" y="990600"/>
            <a:chExt cx="1600200" cy="5779852"/>
          </a:xfrm>
        </p:grpSpPr>
        <p:grpSp>
          <p:nvGrpSpPr>
            <p:cNvPr id="240" name="Group 239"/>
            <p:cNvGrpSpPr/>
            <p:nvPr/>
          </p:nvGrpSpPr>
          <p:grpSpPr>
            <a:xfrm>
              <a:off x="7391400" y="990600"/>
              <a:ext cx="1600200" cy="5779852"/>
              <a:chOff x="4191000" y="1143000"/>
              <a:chExt cx="1752600" cy="5562600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4191000" y="1143000"/>
                <a:ext cx="1752600" cy="5562600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4191000" y="1220272"/>
                <a:ext cx="175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Edge Table 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(RDD)</a:t>
                </a:r>
                <a:endParaRPr lang="en-US" dirty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96" name="Rounded Rectangle 295"/>
            <p:cNvSpPr/>
            <p:nvPr/>
          </p:nvSpPr>
          <p:spPr>
            <a:xfrm>
              <a:off x="7487492" y="1924484"/>
              <a:ext cx="1408016" cy="2337806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87492" y="4367794"/>
              <a:ext cx="1408016" cy="2337806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7561997" y="1981200"/>
              <a:ext cx="1259006" cy="4648200"/>
              <a:chOff x="7581878" y="1981200"/>
              <a:chExt cx="1259006" cy="4648200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7581878" y="1981200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46" name="Straight Connector 245"/>
                <p:cNvCxnSpPr>
                  <a:stCxn id="256" idx="6"/>
                  <a:endCxn id="257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Can 251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A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B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7581878" y="2563342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62" name="Straight Connector 261"/>
                <p:cNvCxnSpPr>
                  <a:stCxn id="264" idx="6"/>
                  <a:endCxn id="265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Can 262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A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C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7581878" y="3727626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67" name="Straight Connector 266"/>
                <p:cNvCxnSpPr>
                  <a:stCxn id="269" idx="6"/>
                  <a:endCxn id="270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8" name="Can 267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C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D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7581878" y="3145484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72" name="Straight Connector 271"/>
                <p:cNvCxnSpPr>
                  <a:stCxn id="274" idx="6"/>
                  <a:endCxn id="275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Can 272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B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C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7581878" y="4462168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77" name="Straight Connector 276"/>
                <p:cNvCxnSpPr>
                  <a:stCxn id="279" idx="6"/>
                  <a:endCxn id="280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Can 277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A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E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7581878" y="5044310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82" name="Straight Connector 281"/>
                <p:cNvCxnSpPr>
                  <a:stCxn id="284" idx="6"/>
                  <a:endCxn id="285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Can 282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A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F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7581878" y="6208593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87" name="Straight Connector 286"/>
                <p:cNvCxnSpPr>
                  <a:stCxn id="289" idx="6"/>
                  <a:endCxn id="290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Can 287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E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F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7581878" y="5626452"/>
                <a:ext cx="1259006" cy="420807"/>
                <a:chOff x="7656394" y="2057400"/>
                <a:chExt cx="1259006" cy="420807"/>
              </a:xfrm>
            </p:grpSpPr>
            <p:cxnSp>
              <p:nvCxnSpPr>
                <p:cNvPr id="292" name="Straight Connector 291"/>
                <p:cNvCxnSpPr>
                  <a:stCxn id="294" idx="6"/>
                  <a:endCxn id="295" idx="2"/>
                </p:cNvCxnSpPr>
                <p:nvPr/>
              </p:nvCxnSpPr>
              <p:spPr>
                <a:xfrm>
                  <a:off x="8077200" y="2267804"/>
                  <a:ext cx="41739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Can 292"/>
                <p:cNvSpPr/>
                <p:nvPr/>
              </p:nvSpPr>
              <p:spPr>
                <a:xfrm>
                  <a:off x="8153400" y="2166790"/>
                  <a:ext cx="228600" cy="228600"/>
                </a:xfrm>
                <a:prstGeom prst="can">
                  <a:avLst>
                    <a:gd name="adj" fmla="val 28451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76563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E</a:t>
                  </a:r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8494594" y="2057400"/>
                  <a:ext cx="420806" cy="42080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Gill Sans Light"/>
                      <a:cs typeface="Gill Sans Light"/>
                    </a:rPr>
                    <a:t>D</a:t>
                  </a:r>
                  <a:endPara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grpSp>
        <p:nvGrpSpPr>
          <p:cNvPr id="224" name="Group 223"/>
          <p:cNvGrpSpPr/>
          <p:nvPr/>
        </p:nvGrpSpPr>
        <p:grpSpPr>
          <a:xfrm>
            <a:off x="4615571" y="2357290"/>
            <a:ext cx="450864" cy="4284613"/>
            <a:chOff x="4844171" y="2209800"/>
            <a:chExt cx="450864" cy="4284613"/>
          </a:xfrm>
        </p:grpSpPr>
        <p:sp>
          <p:nvSpPr>
            <p:cNvPr id="207" name="Oval 206"/>
            <p:cNvSpPr/>
            <p:nvPr/>
          </p:nvSpPr>
          <p:spPr>
            <a:xfrm>
              <a:off x="4844171" y="297528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08" name="Can 207"/>
            <p:cNvSpPr/>
            <p:nvPr/>
          </p:nvSpPr>
          <p:spPr>
            <a:xfrm>
              <a:off x="5094651" y="328219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4844171" y="3740766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1" name="Can 210"/>
            <p:cNvSpPr/>
            <p:nvPr/>
          </p:nvSpPr>
          <p:spPr>
            <a:xfrm>
              <a:off x="5094651" y="4047678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4844171" y="450624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4" name="Can 213"/>
            <p:cNvSpPr/>
            <p:nvPr/>
          </p:nvSpPr>
          <p:spPr>
            <a:xfrm>
              <a:off x="5094651" y="4813161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4844171" y="5271732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7" name="Can 216"/>
            <p:cNvSpPr/>
            <p:nvPr/>
          </p:nvSpPr>
          <p:spPr>
            <a:xfrm>
              <a:off x="5094651" y="5578644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844171" y="220980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0" name="Can 219"/>
            <p:cNvSpPr/>
            <p:nvPr/>
          </p:nvSpPr>
          <p:spPr>
            <a:xfrm>
              <a:off x="5094651" y="2516712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4844171" y="603721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3" name="Can 222"/>
            <p:cNvSpPr/>
            <p:nvPr/>
          </p:nvSpPr>
          <p:spPr>
            <a:xfrm>
              <a:off x="5094651" y="634412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5791200" y="995707"/>
            <a:ext cx="1295400" cy="5791052"/>
            <a:chOff x="5791200" y="990600"/>
            <a:chExt cx="1295400" cy="5791052"/>
          </a:xfrm>
        </p:grpSpPr>
        <p:grpSp>
          <p:nvGrpSpPr>
            <p:cNvPr id="356" name="Group 355"/>
            <p:cNvGrpSpPr/>
            <p:nvPr/>
          </p:nvGrpSpPr>
          <p:grpSpPr>
            <a:xfrm>
              <a:off x="5791200" y="990600"/>
              <a:ext cx="1295400" cy="5791052"/>
              <a:chOff x="4191000" y="1138090"/>
              <a:chExt cx="1752600" cy="5567510"/>
            </a:xfrm>
          </p:grpSpPr>
          <p:sp>
            <p:nvSpPr>
              <p:cNvPr id="357" name="Rectangle 356"/>
              <p:cNvSpPr/>
              <p:nvPr/>
            </p:nvSpPr>
            <p:spPr>
              <a:xfrm>
                <a:off x="4191000" y="1143000"/>
                <a:ext cx="1752600" cy="5562600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4191000" y="1138090"/>
                <a:ext cx="1752600" cy="115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Routing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able (RDD)</a:t>
                </a:r>
                <a:endParaRPr lang="en-US" dirty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5867400" y="2281090"/>
              <a:ext cx="1143000" cy="4424510"/>
              <a:chOff x="4495800" y="2133600"/>
              <a:chExt cx="1143000" cy="4424510"/>
            </a:xfrm>
          </p:grpSpPr>
          <p:sp>
            <p:nvSpPr>
              <p:cNvPr id="360" name="Rounded Rectangle 359"/>
              <p:cNvSpPr/>
              <p:nvPr/>
            </p:nvSpPr>
            <p:spPr>
              <a:xfrm>
                <a:off x="4495800" y="2133600"/>
                <a:ext cx="1143000" cy="2181078"/>
              </a:xfrm>
              <a:prstGeom prst="roundRect">
                <a:avLst>
                  <a:gd name="adj" fmla="val 12081"/>
                </a:avLst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ounded Rectangle 360"/>
              <p:cNvSpPr/>
              <p:nvPr/>
            </p:nvSpPr>
            <p:spPr>
              <a:xfrm>
                <a:off x="4495800" y="4424510"/>
                <a:ext cx="1143000" cy="2133600"/>
              </a:xfrm>
              <a:prstGeom prst="roundRect">
                <a:avLst>
                  <a:gd name="adj" fmla="val 12081"/>
                </a:avLst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3" name="Oval 362"/>
            <p:cNvSpPr/>
            <p:nvPr/>
          </p:nvSpPr>
          <p:spPr>
            <a:xfrm>
              <a:off x="5979994" y="312277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5979994" y="3888256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5979994" y="465373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5979994" y="5419222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5979994" y="235729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5979994" y="618470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453336" y="3180101"/>
              <a:ext cx="228600" cy="3250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>
                  <a:latin typeface="Corbel"/>
                  <a:cs typeface="Corbel"/>
                </a:rPr>
                <a:t>1</a:t>
              </a:r>
              <a:endParaRPr lang="en-US" dirty="0">
                <a:latin typeface="Corbel"/>
                <a:cs typeface="Corbel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6453336" y="5466101"/>
              <a:ext cx="228600" cy="3250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>
                  <a:latin typeface="Corbel"/>
                  <a:cs typeface="Corbel"/>
                </a:rPr>
                <a:t>2</a:t>
              </a:r>
            </a:p>
          </p:txBody>
        </p:sp>
        <p:grpSp>
          <p:nvGrpSpPr>
            <p:cNvPr id="381" name="Group 380"/>
            <p:cNvGrpSpPr/>
            <p:nvPr/>
          </p:nvGrpSpPr>
          <p:grpSpPr>
            <a:xfrm>
              <a:off x="6453336" y="2418101"/>
              <a:ext cx="480864" cy="325099"/>
              <a:chOff x="9653736" y="3827467"/>
              <a:chExt cx="480864" cy="325099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9653736" y="3827467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 smtClean="0">
                    <a:latin typeface="Corbel"/>
                    <a:cs typeface="Corbel"/>
                  </a:rPr>
                  <a:t>1</a:t>
                </a:r>
                <a:endParaRPr lang="en-US" dirty="0">
                  <a:latin typeface="Corbel"/>
                  <a:cs typeface="Corbel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9906000" y="3827467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>
                    <a:latin typeface="Corbel"/>
                    <a:cs typeface="Corbel"/>
                  </a:rPr>
                  <a:t>2</a:t>
                </a:r>
              </a:p>
            </p:txBody>
          </p:sp>
        </p:grpSp>
        <p:grpSp>
          <p:nvGrpSpPr>
            <p:cNvPr id="384" name="Group 383"/>
            <p:cNvGrpSpPr/>
            <p:nvPr/>
          </p:nvGrpSpPr>
          <p:grpSpPr>
            <a:xfrm>
              <a:off x="6453336" y="4708929"/>
              <a:ext cx="480864" cy="325099"/>
              <a:chOff x="9653736" y="3827467"/>
              <a:chExt cx="480864" cy="325099"/>
            </a:xfrm>
          </p:grpSpPr>
          <p:sp>
            <p:nvSpPr>
              <p:cNvPr id="385" name="Rectangle 384"/>
              <p:cNvSpPr/>
              <p:nvPr/>
            </p:nvSpPr>
            <p:spPr>
              <a:xfrm>
                <a:off x="9653736" y="3827467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 smtClean="0">
                    <a:latin typeface="Corbel"/>
                    <a:cs typeface="Corbel"/>
                  </a:rPr>
                  <a:t>1</a:t>
                </a:r>
                <a:endParaRPr lang="en-US" dirty="0">
                  <a:latin typeface="Corbel"/>
                  <a:cs typeface="Corbel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9906000" y="3827467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>
                    <a:latin typeface="Corbel"/>
                    <a:cs typeface="Corbel"/>
                  </a:rPr>
                  <a:t>2</a:t>
                </a:r>
              </a:p>
            </p:txBody>
          </p:sp>
        </p:grpSp>
        <p:sp>
          <p:nvSpPr>
            <p:cNvPr id="387" name="Rectangle 386"/>
            <p:cNvSpPr/>
            <p:nvPr/>
          </p:nvSpPr>
          <p:spPr>
            <a:xfrm>
              <a:off x="6453336" y="3937191"/>
              <a:ext cx="228600" cy="3250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>
                  <a:latin typeface="Corbel"/>
                  <a:cs typeface="Corbel"/>
                </a:rPr>
                <a:t>1</a:t>
              </a:r>
              <a:endParaRPr lang="en-US" dirty="0">
                <a:latin typeface="Corbel"/>
                <a:cs typeface="Corbel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453336" y="6248400"/>
              <a:ext cx="228600" cy="3250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>
                  <a:latin typeface="Corbel"/>
                  <a:cs typeface="Corbel"/>
                </a:rPr>
                <a:t>2</a:t>
              </a: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5066435" y="2621684"/>
            <a:ext cx="2421057" cy="3797313"/>
            <a:chOff x="5066435" y="2621684"/>
            <a:chExt cx="2421057" cy="3797313"/>
          </a:xfrm>
        </p:grpSpPr>
        <p:cxnSp>
          <p:nvCxnSpPr>
            <p:cNvPr id="326" name="Straight Arrow Connector 325"/>
            <p:cNvCxnSpPr/>
            <p:nvPr/>
          </p:nvCxnSpPr>
          <p:spPr>
            <a:xfrm>
              <a:off x="5066435" y="2850284"/>
              <a:ext cx="2421057" cy="23034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V="1">
              <a:off x="5066435" y="2850284"/>
              <a:ext cx="2421057" cy="5056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>
              <a:endCxn id="296" idx="1"/>
            </p:cNvCxnSpPr>
            <p:nvPr/>
          </p:nvCxnSpPr>
          <p:spPr>
            <a:xfrm flipV="1">
              <a:off x="5066435" y="3093387"/>
              <a:ext cx="2421057" cy="97222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>
              <a:off x="5066435" y="2621684"/>
              <a:ext cx="24210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>
              <a:off x="5066435" y="4876800"/>
              <a:ext cx="2421057" cy="5055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5066435" y="3355888"/>
              <a:ext cx="2421057" cy="13685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5071971" y="5626452"/>
              <a:ext cx="24155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 flipV="1">
              <a:off x="5071971" y="5853802"/>
              <a:ext cx="2415521" cy="5651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TextBox 389"/>
          <p:cNvSpPr txBox="1"/>
          <p:nvPr/>
        </p:nvSpPr>
        <p:spPr>
          <a:xfrm>
            <a:off x="313121" y="4000503"/>
            <a:ext cx="3131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2D Vertex Cut Heuristic</a:t>
            </a:r>
          </a:p>
        </p:txBody>
      </p:sp>
    </p:spTree>
    <p:extLst>
      <p:ext uri="{BB962C8B-B14F-4D97-AF65-F5344CB8AC3E}">
        <p14:creationId xmlns:p14="http://schemas.microsoft.com/office/powerpoint/2010/main" val="281184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459E-6 1.34321E-6 L 0.3782 -0.237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0" y="-11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639E-6 -4.06207E-6 L 0.46258 0.08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9" y="41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848E-6 2.76054E-6 L 0.27088 0.19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4" y="96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387E-6 3.39972E-6 L 0.15316 0.09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8" y="47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848E-6 -2.8717E-6 L 0.27921 -0.017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61" y="-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639E-6 -2.8717E-6 L 0.46258 0.09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9" y="4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25421E-7 -2.59379E-6 L -0.39278 -2.593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134E-6 -3.75174E-7 L -3.31134E-6 0.07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252E-6 -6.54006E-6 L 4.50252E-6 -0.06693 " pathEditMode="relative" ptsTypes="AA">
                                      <p:cBhvr>
                                        <p:cTn id="5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1" grpId="0" animBg="1"/>
      <p:bldP spid="130" grpId="0" animBg="1"/>
      <p:bldP spid="201" grpId="0" animBg="1"/>
      <p:bldP spid="3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/>
          <p:cNvGrpSpPr/>
          <p:nvPr/>
        </p:nvGrpSpPr>
        <p:grpSpPr>
          <a:xfrm>
            <a:off x="1143000" y="990600"/>
            <a:ext cx="1295400" cy="5791052"/>
            <a:chOff x="4191000" y="1138090"/>
            <a:chExt cx="1752600" cy="5567510"/>
          </a:xfrm>
        </p:grpSpPr>
        <p:sp>
          <p:nvSpPr>
            <p:cNvPr id="227" name="Rectangle 226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191000" y="1138090"/>
              <a:ext cx="1752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Vertex Table 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4000" dirty="0" smtClean="0"/>
              <a:t>Caching for Iterative </a:t>
            </a:r>
            <a:r>
              <a:rPr lang="en-US" sz="4000" dirty="0" err="1" smtClean="0"/>
              <a:t>mrTriplets</a:t>
            </a:r>
            <a:endParaRPr lang="en-US" sz="4000" dirty="0"/>
          </a:p>
        </p:txBody>
      </p:sp>
      <p:grpSp>
        <p:nvGrpSpPr>
          <p:cNvPr id="236" name="Group 235"/>
          <p:cNvGrpSpPr/>
          <p:nvPr/>
        </p:nvGrpSpPr>
        <p:grpSpPr>
          <a:xfrm>
            <a:off x="1219200" y="2281090"/>
            <a:ext cx="1143000" cy="4424510"/>
            <a:chOff x="4495800" y="2133600"/>
            <a:chExt cx="1143000" cy="4424510"/>
          </a:xfrm>
        </p:grpSpPr>
        <p:sp>
          <p:nvSpPr>
            <p:cNvPr id="226" name="Rounded Rectangle 225"/>
            <p:cNvSpPr/>
            <p:nvPr/>
          </p:nvSpPr>
          <p:spPr>
            <a:xfrm>
              <a:off x="4495800" y="2133600"/>
              <a:ext cx="1143000" cy="2181078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95800" y="4424510"/>
              <a:ext cx="1143000" cy="2133600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105400" y="990600"/>
            <a:ext cx="3124200" cy="5779852"/>
            <a:chOff x="4191000" y="1143000"/>
            <a:chExt cx="1752600" cy="5562600"/>
          </a:xfrm>
        </p:grpSpPr>
        <p:sp>
          <p:nvSpPr>
            <p:cNvPr id="242" name="Rectangle 241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191000" y="1220272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Edge Table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96" name="Rounded Rectangle 295"/>
          <p:cNvSpPr/>
          <p:nvPr/>
        </p:nvSpPr>
        <p:spPr>
          <a:xfrm>
            <a:off x="5257800" y="1924484"/>
            <a:ext cx="2875708" cy="23378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>
            <a:off x="5257800" y="4367794"/>
            <a:ext cx="2875708" cy="23378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/>
          <p:cNvGrpSpPr/>
          <p:nvPr/>
        </p:nvGrpSpPr>
        <p:grpSpPr>
          <a:xfrm>
            <a:off x="6799997" y="1981200"/>
            <a:ext cx="1259006" cy="4648200"/>
            <a:chOff x="7581878" y="1981200"/>
            <a:chExt cx="1259006" cy="4648200"/>
          </a:xfrm>
        </p:grpSpPr>
        <p:grpSp>
          <p:nvGrpSpPr>
            <p:cNvPr id="260" name="Group 259"/>
            <p:cNvGrpSpPr/>
            <p:nvPr/>
          </p:nvGrpSpPr>
          <p:grpSpPr>
            <a:xfrm>
              <a:off x="7581878" y="1981200"/>
              <a:ext cx="1259006" cy="420807"/>
              <a:chOff x="7656394" y="2057400"/>
              <a:chExt cx="1259006" cy="420807"/>
            </a:xfrm>
          </p:grpSpPr>
          <p:cxnSp>
            <p:nvCxnSpPr>
              <p:cNvPr id="246" name="Straight Connector 245"/>
              <p:cNvCxnSpPr>
                <a:stCxn id="256" idx="6"/>
                <a:endCxn id="257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Can 251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7581878" y="2563342"/>
              <a:ext cx="1259006" cy="420807"/>
              <a:chOff x="7656394" y="2057400"/>
              <a:chExt cx="1259006" cy="420807"/>
            </a:xfrm>
          </p:grpSpPr>
          <p:cxnSp>
            <p:nvCxnSpPr>
              <p:cNvPr id="262" name="Straight Connector 261"/>
              <p:cNvCxnSpPr>
                <a:stCxn id="264" idx="6"/>
                <a:endCxn id="26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Can 26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7581878" y="3727626"/>
              <a:ext cx="1259006" cy="420807"/>
              <a:chOff x="7656394" y="2057400"/>
              <a:chExt cx="1259006" cy="420807"/>
            </a:xfrm>
          </p:grpSpPr>
          <p:cxnSp>
            <p:nvCxnSpPr>
              <p:cNvPr id="267" name="Straight Connector 266"/>
              <p:cNvCxnSpPr>
                <a:stCxn id="269" idx="6"/>
                <a:endCxn id="27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8" name="Can 26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581878" y="3145484"/>
              <a:ext cx="1259006" cy="420807"/>
              <a:chOff x="7656394" y="2057400"/>
              <a:chExt cx="1259006" cy="420807"/>
            </a:xfrm>
          </p:grpSpPr>
          <p:cxnSp>
            <p:nvCxnSpPr>
              <p:cNvPr id="272" name="Straight Connector 271"/>
              <p:cNvCxnSpPr>
                <a:stCxn id="274" idx="6"/>
                <a:endCxn id="27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3" name="Can 27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7581878" y="4462168"/>
              <a:ext cx="1259006" cy="420807"/>
              <a:chOff x="7656394" y="2057400"/>
              <a:chExt cx="1259006" cy="420807"/>
            </a:xfrm>
          </p:grpSpPr>
          <p:cxnSp>
            <p:nvCxnSpPr>
              <p:cNvPr id="277" name="Straight Connector 276"/>
              <p:cNvCxnSpPr>
                <a:stCxn id="279" idx="6"/>
                <a:endCxn id="28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8" name="Can 27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7581878" y="5044310"/>
              <a:ext cx="1259006" cy="420807"/>
              <a:chOff x="7656394" y="2057400"/>
              <a:chExt cx="1259006" cy="420807"/>
            </a:xfrm>
          </p:grpSpPr>
          <p:cxnSp>
            <p:nvCxnSpPr>
              <p:cNvPr id="282" name="Straight Connector 281"/>
              <p:cNvCxnSpPr>
                <a:stCxn id="284" idx="6"/>
                <a:endCxn id="28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3" name="Can 28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7581878" y="6208593"/>
              <a:ext cx="1259006" cy="420807"/>
              <a:chOff x="7656394" y="2057400"/>
              <a:chExt cx="1259006" cy="420807"/>
            </a:xfrm>
          </p:grpSpPr>
          <p:cxnSp>
            <p:nvCxnSpPr>
              <p:cNvPr id="287" name="Straight Connector 286"/>
              <p:cNvCxnSpPr>
                <a:stCxn id="289" idx="6"/>
                <a:endCxn id="29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8" name="Can 28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7581878" y="5626452"/>
              <a:ext cx="1259006" cy="420807"/>
              <a:chOff x="7656394" y="2057400"/>
              <a:chExt cx="1259006" cy="420807"/>
            </a:xfrm>
          </p:grpSpPr>
          <p:cxnSp>
            <p:nvCxnSpPr>
              <p:cNvPr id="292" name="Straight Connector 291"/>
              <p:cNvCxnSpPr>
                <a:stCxn id="294" idx="6"/>
                <a:endCxn id="29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Can 29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5410200" y="2514600"/>
            <a:ext cx="838200" cy="16338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47815" y="19050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Mirror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2600" y="2563342"/>
            <a:ext cx="533400" cy="1502662"/>
            <a:chOff x="7467600" y="3249169"/>
            <a:chExt cx="533400" cy="1502662"/>
          </a:xfrm>
        </p:grpSpPr>
        <p:grpSp>
          <p:nvGrpSpPr>
            <p:cNvPr id="6" name="Group 5"/>
            <p:cNvGrpSpPr/>
            <p:nvPr/>
          </p:nvGrpSpPr>
          <p:grpSpPr>
            <a:xfrm>
              <a:off x="7467600" y="3639313"/>
              <a:ext cx="533400" cy="332231"/>
              <a:chOff x="7467600" y="3491582"/>
              <a:chExt cx="533400" cy="33223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7467600" y="3491582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4" name="Can 73"/>
              <p:cNvSpPr/>
              <p:nvPr/>
            </p:nvSpPr>
            <p:spPr>
              <a:xfrm>
                <a:off x="7842795" y="3625634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467600" y="4029457"/>
              <a:ext cx="533400" cy="332231"/>
              <a:chOff x="7467600" y="4095938"/>
              <a:chExt cx="533400" cy="332231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7467600" y="4095938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6" name="Can 75"/>
              <p:cNvSpPr/>
              <p:nvPr/>
            </p:nvSpPr>
            <p:spPr>
              <a:xfrm>
                <a:off x="7842795" y="4229990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467600" y="4419600"/>
              <a:ext cx="533400" cy="332231"/>
              <a:chOff x="7467600" y="4700294"/>
              <a:chExt cx="533400" cy="332231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7467600" y="4700294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7842795" y="4834346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467600" y="3249169"/>
              <a:ext cx="533400" cy="332231"/>
              <a:chOff x="7467600" y="2887226"/>
              <a:chExt cx="533400" cy="332231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467600" y="2887226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0" name="Can 79"/>
              <p:cNvSpPr/>
              <p:nvPr/>
            </p:nvSpPr>
            <p:spPr>
              <a:xfrm>
                <a:off x="7842795" y="3021278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410200" y="4953000"/>
            <a:ext cx="838200" cy="16338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447815" y="43434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Mirror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562600" y="5001742"/>
            <a:ext cx="533400" cy="1502662"/>
            <a:chOff x="7467600" y="3249169"/>
            <a:chExt cx="533400" cy="1502662"/>
          </a:xfrm>
        </p:grpSpPr>
        <p:grpSp>
          <p:nvGrpSpPr>
            <p:cNvPr id="92" name="Group 91"/>
            <p:cNvGrpSpPr/>
            <p:nvPr/>
          </p:nvGrpSpPr>
          <p:grpSpPr>
            <a:xfrm>
              <a:off x="7467600" y="3639313"/>
              <a:ext cx="533400" cy="332231"/>
              <a:chOff x="7467600" y="3491582"/>
              <a:chExt cx="533400" cy="332231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7467600" y="3491582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3" name="Can 102"/>
              <p:cNvSpPr/>
              <p:nvPr/>
            </p:nvSpPr>
            <p:spPr>
              <a:xfrm>
                <a:off x="7842795" y="3625634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467600" y="4029457"/>
              <a:ext cx="533400" cy="332231"/>
              <a:chOff x="7467600" y="4095938"/>
              <a:chExt cx="533400" cy="332231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7467600" y="4095938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1" name="Can 100"/>
              <p:cNvSpPr/>
              <p:nvPr/>
            </p:nvSpPr>
            <p:spPr>
              <a:xfrm>
                <a:off x="7842795" y="4229990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467600" y="4419600"/>
              <a:ext cx="533400" cy="332231"/>
              <a:chOff x="7467600" y="4700294"/>
              <a:chExt cx="533400" cy="332231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7467600" y="4700294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9" name="Can 98"/>
              <p:cNvSpPr/>
              <p:nvPr/>
            </p:nvSpPr>
            <p:spPr>
              <a:xfrm>
                <a:off x="7842795" y="4834346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467600" y="3249169"/>
              <a:ext cx="533400" cy="332231"/>
              <a:chOff x="7467600" y="2887226"/>
              <a:chExt cx="533400" cy="332231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7467600" y="2887226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7" name="Can 96"/>
              <p:cNvSpPr/>
              <p:nvPr/>
            </p:nvSpPr>
            <p:spPr>
              <a:xfrm>
                <a:off x="7842795" y="3021278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1606536" y="2346536"/>
            <a:ext cx="450864" cy="4284613"/>
            <a:chOff x="4844171" y="2209800"/>
            <a:chExt cx="450864" cy="4284613"/>
          </a:xfrm>
        </p:grpSpPr>
        <p:sp>
          <p:nvSpPr>
            <p:cNvPr id="141" name="Oval 140"/>
            <p:cNvSpPr/>
            <p:nvPr/>
          </p:nvSpPr>
          <p:spPr>
            <a:xfrm>
              <a:off x="4844171" y="297528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2" name="Can 141"/>
            <p:cNvSpPr/>
            <p:nvPr/>
          </p:nvSpPr>
          <p:spPr>
            <a:xfrm>
              <a:off x="5094651" y="328219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4844171" y="3740766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4" name="Can 143"/>
            <p:cNvSpPr/>
            <p:nvPr/>
          </p:nvSpPr>
          <p:spPr>
            <a:xfrm>
              <a:off x="5094651" y="4047678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4844171" y="450624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6" name="Can 145"/>
            <p:cNvSpPr/>
            <p:nvPr/>
          </p:nvSpPr>
          <p:spPr>
            <a:xfrm>
              <a:off x="5094651" y="4813161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4844171" y="5271732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8" name="Can 147"/>
            <p:cNvSpPr/>
            <p:nvPr/>
          </p:nvSpPr>
          <p:spPr>
            <a:xfrm>
              <a:off x="5094651" y="5578644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4844171" y="220980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0" name="Can 149"/>
            <p:cNvSpPr/>
            <p:nvPr/>
          </p:nvSpPr>
          <p:spPr>
            <a:xfrm>
              <a:off x="5094651" y="2516712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4844171" y="603721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2" name="Can 151"/>
            <p:cNvSpPr/>
            <p:nvPr/>
          </p:nvSpPr>
          <p:spPr>
            <a:xfrm>
              <a:off x="5094651" y="634412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67571" y="3122773"/>
            <a:ext cx="450864" cy="457200"/>
            <a:chOff x="1491371" y="3122773"/>
            <a:chExt cx="450864" cy="457200"/>
          </a:xfrm>
        </p:grpSpPr>
        <p:sp>
          <p:nvSpPr>
            <p:cNvPr id="207" name="Oval 206"/>
            <p:cNvSpPr/>
            <p:nvPr/>
          </p:nvSpPr>
          <p:spPr>
            <a:xfrm>
              <a:off x="1491371" y="312277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08" name="Can 207"/>
            <p:cNvSpPr/>
            <p:nvPr/>
          </p:nvSpPr>
          <p:spPr>
            <a:xfrm>
              <a:off x="1741851" y="342968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7571" y="3888256"/>
            <a:ext cx="450864" cy="457200"/>
            <a:chOff x="1491371" y="3888256"/>
            <a:chExt cx="450864" cy="457200"/>
          </a:xfrm>
        </p:grpSpPr>
        <p:sp>
          <p:nvSpPr>
            <p:cNvPr id="210" name="Oval 209"/>
            <p:cNvSpPr/>
            <p:nvPr/>
          </p:nvSpPr>
          <p:spPr>
            <a:xfrm>
              <a:off x="1491371" y="3888256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1" name="Can 210"/>
            <p:cNvSpPr/>
            <p:nvPr/>
          </p:nvSpPr>
          <p:spPr>
            <a:xfrm>
              <a:off x="1741851" y="4195168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67571" y="4653739"/>
            <a:ext cx="450864" cy="457200"/>
            <a:chOff x="1491371" y="4653739"/>
            <a:chExt cx="450864" cy="457200"/>
          </a:xfrm>
        </p:grpSpPr>
        <p:sp>
          <p:nvSpPr>
            <p:cNvPr id="213" name="Oval 212"/>
            <p:cNvSpPr/>
            <p:nvPr/>
          </p:nvSpPr>
          <p:spPr>
            <a:xfrm>
              <a:off x="1491371" y="465373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4" name="Can 213"/>
            <p:cNvSpPr/>
            <p:nvPr/>
          </p:nvSpPr>
          <p:spPr>
            <a:xfrm>
              <a:off x="1741851" y="4960651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67571" y="5419222"/>
            <a:ext cx="450864" cy="457200"/>
            <a:chOff x="1491371" y="5419222"/>
            <a:chExt cx="450864" cy="457200"/>
          </a:xfrm>
        </p:grpSpPr>
        <p:sp>
          <p:nvSpPr>
            <p:cNvPr id="216" name="Oval 215"/>
            <p:cNvSpPr/>
            <p:nvPr/>
          </p:nvSpPr>
          <p:spPr>
            <a:xfrm>
              <a:off x="1491371" y="5419222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7" name="Can 216"/>
            <p:cNvSpPr/>
            <p:nvPr/>
          </p:nvSpPr>
          <p:spPr>
            <a:xfrm>
              <a:off x="1741851" y="5726134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7571" y="2357290"/>
            <a:ext cx="450864" cy="457200"/>
            <a:chOff x="1491371" y="2357290"/>
            <a:chExt cx="450864" cy="457200"/>
          </a:xfrm>
        </p:grpSpPr>
        <p:sp>
          <p:nvSpPr>
            <p:cNvPr id="219" name="Oval 218"/>
            <p:cNvSpPr/>
            <p:nvPr/>
          </p:nvSpPr>
          <p:spPr>
            <a:xfrm>
              <a:off x="1491371" y="235729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0" name="Can 219"/>
            <p:cNvSpPr/>
            <p:nvPr/>
          </p:nvSpPr>
          <p:spPr>
            <a:xfrm>
              <a:off x="1741851" y="2664202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67571" y="6184703"/>
            <a:ext cx="450864" cy="457200"/>
            <a:chOff x="1491371" y="6184703"/>
            <a:chExt cx="450864" cy="457200"/>
          </a:xfrm>
        </p:grpSpPr>
        <p:sp>
          <p:nvSpPr>
            <p:cNvPr id="222" name="Oval 221"/>
            <p:cNvSpPr/>
            <p:nvPr/>
          </p:nvSpPr>
          <p:spPr>
            <a:xfrm>
              <a:off x="1491371" y="618470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3" name="Can 222"/>
            <p:cNvSpPr/>
            <p:nvPr/>
          </p:nvSpPr>
          <p:spPr>
            <a:xfrm>
              <a:off x="1741851" y="649161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6536" y="2362200"/>
            <a:ext cx="450864" cy="457200"/>
            <a:chOff x="1491371" y="2357290"/>
            <a:chExt cx="450864" cy="457200"/>
          </a:xfrm>
        </p:grpSpPr>
        <p:sp>
          <p:nvSpPr>
            <p:cNvPr id="111" name="Oval 110"/>
            <p:cNvSpPr/>
            <p:nvPr/>
          </p:nvSpPr>
          <p:spPr>
            <a:xfrm>
              <a:off x="1491371" y="235729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12" name="Can 111"/>
            <p:cNvSpPr/>
            <p:nvPr/>
          </p:nvSpPr>
          <p:spPr>
            <a:xfrm>
              <a:off x="1741851" y="2664202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6536" y="4648200"/>
            <a:ext cx="450864" cy="457200"/>
            <a:chOff x="1491371" y="4653739"/>
            <a:chExt cx="450864" cy="457200"/>
          </a:xfrm>
        </p:grpSpPr>
        <p:sp>
          <p:nvSpPr>
            <p:cNvPr id="114" name="Oval 113"/>
            <p:cNvSpPr/>
            <p:nvPr/>
          </p:nvSpPr>
          <p:spPr>
            <a:xfrm>
              <a:off x="1491371" y="465373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15" name="Can 114"/>
            <p:cNvSpPr/>
            <p:nvPr/>
          </p:nvSpPr>
          <p:spPr>
            <a:xfrm>
              <a:off x="1741851" y="4960651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5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9337E-7 -3.74247E-6 L 0.42924 -0.033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62" y="-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9337E-7 5.04863E-7 L 0.42942 -0.08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62" y="-44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9337E-7 4.7522E-6 L 0.42959 -0.14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9" y="-72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9337E-7 -2.58916E-6 L 0.42994 0.043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1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9337E-7 2.01019E-6 L 0.42976 0.38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9" y="19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9337E-7 1.65818E-6 L 0.42924 -0.012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62" y="-6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077E-6 -2.75591E-6 L 0.42473 0.022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6" y="11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077E-6 -4.81704E-7 L 0.42542 0.10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1" y="500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/>
          <p:cNvGrpSpPr/>
          <p:nvPr/>
        </p:nvGrpSpPr>
        <p:grpSpPr>
          <a:xfrm>
            <a:off x="1143000" y="990600"/>
            <a:ext cx="1295400" cy="5791052"/>
            <a:chOff x="4191000" y="1138090"/>
            <a:chExt cx="1752600" cy="5567510"/>
          </a:xfrm>
        </p:grpSpPr>
        <p:sp>
          <p:nvSpPr>
            <p:cNvPr id="227" name="Rectangle 226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191000" y="1138090"/>
              <a:ext cx="1752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Vertex Table 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219200" y="2281090"/>
            <a:ext cx="1143000" cy="4424510"/>
            <a:chOff x="4495800" y="2133600"/>
            <a:chExt cx="1143000" cy="4424510"/>
          </a:xfrm>
        </p:grpSpPr>
        <p:sp>
          <p:nvSpPr>
            <p:cNvPr id="226" name="Rounded Rectangle 225"/>
            <p:cNvSpPr/>
            <p:nvPr/>
          </p:nvSpPr>
          <p:spPr>
            <a:xfrm>
              <a:off x="4495800" y="2133600"/>
              <a:ext cx="1143000" cy="2181078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95800" y="4424510"/>
              <a:ext cx="1143000" cy="2133600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105400" y="990600"/>
            <a:ext cx="3124200" cy="5779852"/>
            <a:chOff x="4191000" y="1143000"/>
            <a:chExt cx="1752600" cy="5562600"/>
          </a:xfrm>
        </p:grpSpPr>
        <p:sp>
          <p:nvSpPr>
            <p:cNvPr id="242" name="Rectangle 241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191000" y="1220272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Edge Table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96" name="Rounded Rectangle 295"/>
          <p:cNvSpPr/>
          <p:nvPr/>
        </p:nvSpPr>
        <p:spPr>
          <a:xfrm>
            <a:off x="5257800" y="1924484"/>
            <a:ext cx="2875708" cy="23378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>
            <a:off x="5257800" y="4367794"/>
            <a:ext cx="2875708" cy="23378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/>
          <p:cNvGrpSpPr/>
          <p:nvPr/>
        </p:nvGrpSpPr>
        <p:grpSpPr>
          <a:xfrm>
            <a:off x="6799997" y="1981200"/>
            <a:ext cx="1259006" cy="4648200"/>
            <a:chOff x="7581878" y="1981200"/>
            <a:chExt cx="1259006" cy="4648200"/>
          </a:xfrm>
        </p:grpSpPr>
        <p:grpSp>
          <p:nvGrpSpPr>
            <p:cNvPr id="260" name="Group 259"/>
            <p:cNvGrpSpPr/>
            <p:nvPr/>
          </p:nvGrpSpPr>
          <p:grpSpPr>
            <a:xfrm>
              <a:off x="7581878" y="1981200"/>
              <a:ext cx="1259006" cy="420807"/>
              <a:chOff x="7656394" y="2057400"/>
              <a:chExt cx="1259006" cy="420807"/>
            </a:xfrm>
          </p:grpSpPr>
          <p:cxnSp>
            <p:nvCxnSpPr>
              <p:cNvPr id="246" name="Straight Connector 245"/>
              <p:cNvCxnSpPr>
                <a:stCxn id="256" idx="6"/>
                <a:endCxn id="257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Can 251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7581878" y="2563342"/>
              <a:ext cx="1259006" cy="420807"/>
              <a:chOff x="7656394" y="2057400"/>
              <a:chExt cx="1259006" cy="420807"/>
            </a:xfrm>
          </p:grpSpPr>
          <p:cxnSp>
            <p:nvCxnSpPr>
              <p:cNvPr id="262" name="Straight Connector 261"/>
              <p:cNvCxnSpPr>
                <a:stCxn id="264" idx="6"/>
                <a:endCxn id="26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Can 26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7581878" y="3727626"/>
              <a:ext cx="1259006" cy="420807"/>
              <a:chOff x="7656394" y="2057400"/>
              <a:chExt cx="1259006" cy="420807"/>
            </a:xfrm>
          </p:grpSpPr>
          <p:cxnSp>
            <p:nvCxnSpPr>
              <p:cNvPr id="267" name="Straight Connector 266"/>
              <p:cNvCxnSpPr>
                <a:stCxn id="269" idx="6"/>
                <a:endCxn id="27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8" name="Can 26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581878" y="3145484"/>
              <a:ext cx="1259006" cy="420807"/>
              <a:chOff x="7656394" y="2057400"/>
              <a:chExt cx="1259006" cy="420807"/>
            </a:xfrm>
          </p:grpSpPr>
          <p:cxnSp>
            <p:nvCxnSpPr>
              <p:cNvPr id="272" name="Straight Connector 271"/>
              <p:cNvCxnSpPr>
                <a:stCxn id="274" idx="6"/>
                <a:endCxn id="27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3" name="Can 27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7581878" y="4462168"/>
              <a:ext cx="1259006" cy="420807"/>
              <a:chOff x="7656394" y="2057400"/>
              <a:chExt cx="1259006" cy="420807"/>
            </a:xfrm>
          </p:grpSpPr>
          <p:cxnSp>
            <p:nvCxnSpPr>
              <p:cNvPr id="277" name="Straight Connector 276"/>
              <p:cNvCxnSpPr>
                <a:stCxn id="279" idx="6"/>
                <a:endCxn id="28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8" name="Can 27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7581878" y="5044310"/>
              <a:ext cx="1259006" cy="420807"/>
              <a:chOff x="7656394" y="2057400"/>
              <a:chExt cx="1259006" cy="420807"/>
            </a:xfrm>
          </p:grpSpPr>
          <p:cxnSp>
            <p:nvCxnSpPr>
              <p:cNvPr id="282" name="Straight Connector 281"/>
              <p:cNvCxnSpPr>
                <a:stCxn id="284" idx="6"/>
                <a:endCxn id="28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3" name="Can 28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7581878" y="6208593"/>
              <a:ext cx="1259006" cy="420807"/>
              <a:chOff x="7656394" y="2057400"/>
              <a:chExt cx="1259006" cy="420807"/>
            </a:xfrm>
          </p:grpSpPr>
          <p:cxnSp>
            <p:nvCxnSpPr>
              <p:cNvPr id="287" name="Straight Connector 286"/>
              <p:cNvCxnSpPr>
                <a:stCxn id="289" idx="6"/>
                <a:endCxn id="29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8" name="Can 28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7581878" y="5626452"/>
              <a:ext cx="1259006" cy="420807"/>
              <a:chOff x="7656394" y="2057400"/>
              <a:chExt cx="1259006" cy="420807"/>
            </a:xfrm>
          </p:grpSpPr>
          <p:cxnSp>
            <p:nvCxnSpPr>
              <p:cNvPr id="292" name="Straight Connector 291"/>
              <p:cNvCxnSpPr>
                <a:stCxn id="294" idx="6"/>
                <a:endCxn id="29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Can 29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5410200" y="2514600"/>
            <a:ext cx="838200" cy="16338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47815" y="19050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Mirror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2600" y="2563342"/>
            <a:ext cx="533400" cy="1502662"/>
            <a:chOff x="7467600" y="3249169"/>
            <a:chExt cx="533400" cy="1502662"/>
          </a:xfrm>
        </p:grpSpPr>
        <p:grpSp>
          <p:nvGrpSpPr>
            <p:cNvPr id="6" name="Group 5"/>
            <p:cNvGrpSpPr/>
            <p:nvPr/>
          </p:nvGrpSpPr>
          <p:grpSpPr>
            <a:xfrm>
              <a:off x="7467600" y="3639313"/>
              <a:ext cx="533400" cy="332231"/>
              <a:chOff x="7467600" y="3491582"/>
              <a:chExt cx="533400" cy="33223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7467600" y="3491582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4" name="Can 73"/>
              <p:cNvSpPr/>
              <p:nvPr/>
            </p:nvSpPr>
            <p:spPr>
              <a:xfrm>
                <a:off x="7842795" y="3625634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467600" y="4029457"/>
              <a:ext cx="533400" cy="332231"/>
              <a:chOff x="7467600" y="4095938"/>
              <a:chExt cx="533400" cy="332231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7467600" y="4095938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6" name="Can 75"/>
              <p:cNvSpPr/>
              <p:nvPr/>
            </p:nvSpPr>
            <p:spPr>
              <a:xfrm>
                <a:off x="7842795" y="4229990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467600" y="4419600"/>
              <a:ext cx="533400" cy="332231"/>
              <a:chOff x="7467600" y="4700294"/>
              <a:chExt cx="533400" cy="332231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7467600" y="4700294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7842795" y="4834346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467600" y="3249169"/>
              <a:ext cx="533400" cy="332231"/>
              <a:chOff x="7467600" y="2887226"/>
              <a:chExt cx="533400" cy="332231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467600" y="2887226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0" name="Can 79"/>
              <p:cNvSpPr/>
              <p:nvPr/>
            </p:nvSpPr>
            <p:spPr>
              <a:xfrm>
                <a:off x="7842795" y="3021278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410200" y="4953000"/>
            <a:ext cx="838200" cy="16338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447815" y="43434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Mirror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562600" y="5001742"/>
            <a:ext cx="533400" cy="1502662"/>
            <a:chOff x="7467600" y="3249169"/>
            <a:chExt cx="533400" cy="1502662"/>
          </a:xfrm>
        </p:grpSpPr>
        <p:grpSp>
          <p:nvGrpSpPr>
            <p:cNvPr id="92" name="Group 91"/>
            <p:cNvGrpSpPr/>
            <p:nvPr/>
          </p:nvGrpSpPr>
          <p:grpSpPr>
            <a:xfrm>
              <a:off x="7467600" y="3639313"/>
              <a:ext cx="533400" cy="332231"/>
              <a:chOff x="7467600" y="3491582"/>
              <a:chExt cx="533400" cy="332231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7467600" y="3491582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3" name="Can 102"/>
              <p:cNvSpPr/>
              <p:nvPr/>
            </p:nvSpPr>
            <p:spPr>
              <a:xfrm>
                <a:off x="7842795" y="3625634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467600" y="4029457"/>
              <a:ext cx="533400" cy="332231"/>
              <a:chOff x="7467600" y="4095938"/>
              <a:chExt cx="533400" cy="332231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7467600" y="4095938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1" name="Can 100"/>
              <p:cNvSpPr/>
              <p:nvPr/>
            </p:nvSpPr>
            <p:spPr>
              <a:xfrm>
                <a:off x="7842795" y="4229990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467600" y="4419600"/>
              <a:ext cx="533400" cy="332231"/>
              <a:chOff x="7467600" y="4700294"/>
              <a:chExt cx="533400" cy="332231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7467600" y="4700294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9" name="Can 98"/>
              <p:cNvSpPr/>
              <p:nvPr/>
            </p:nvSpPr>
            <p:spPr>
              <a:xfrm>
                <a:off x="7842795" y="4834346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467600" y="3249169"/>
              <a:ext cx="533400" cy="332231"/>
              <a:chOff x="7467600" y="2887226"/>
              <a:chExt cx="533400" cy="332231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7467600" y="2887226"/>
                <a:ext cx="332230" cy="3322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18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7" name="Can 96"/>
              <p:cNvSpPr/>
              <p:nvPr/>
            </p:nvSpPr>
            <p:spPr>
              <a:xfrm>
                <a:off x="7842795" y="3021278"/>
                <a:ext cx="158205" cy="118654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139" name="Can 138"/>
          <p:cNvSpPr/>
          <p:nvPr/>
        </p:nvSpPr>
        <p:spPr>
          <a:xfrm>
            <a:off x="5926754" y="2697394"/>
            <a:ext cx="264237" cy="198178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3" name="Can 152"/>
          <p:cNvSpPr/>
          <p:nvPr/>
        </p:nvSpPr>
        <p:spPr>
          <a:xfrm>
            <a:off x="5926754" y="5135795"/>
            <a:ext cx="264237" cy="198178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4" name="Can 153"/>
          <p:cNvSpPr/>
          <p:nvPr/>
        </p:nvSpPr>
        <p:spPr>
          <a:xfrm>
            <a:off x="5926754" y="5916082"/>
            <a:ext cx="264237" cy="198178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5" name="Title 1"/>
          <p:cNvSpPr txBox="1">
            <a:spLocks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000" dirty="0" smtClean="0"/>
              <a:t>Incremental Updates for Iterative </a:t>
            </a:r>
            <a:r>
              <a:rPr lang="en-US" sz="4000" dirty="0" err="1" smtClean="0"/>
              <a:t>mrTriplets</a:t>
            </a:r>
            <a:endParaRPr lang="en-US" sz="4000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1606536" y="2346536"/>
            <a:ext cx="450864" cy="4284613"/>
            <a:chOff x="4844171" y="2209800"/>
            <a:chExt cx="450864" cy="4284613"/>
          </a:xfrm>
        </p:grpSpPr>
        <p:sp>
          <p:nvSpPr>
            <p:cNvPr id="157" name="Oval 156"/>
            <p:cNvSpPr/>
            <p:nvPr/>
          </p:nvSpPr>
          <p:spPr>
            <a:xfrm>
              <a:off x="4844171" y="297528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8" name="Can 157"/>
            <p:cNvSpPr/>
            <p:nvPr/>
          </p:nvSpPr>
          <p:spPr>
            <a:xfrm>
              <a:off x="5094651" y="328219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844171" y="3740766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0" name="Can 159"/>
            <p:cNvSpPr/>
            <p:nvPr/>
          </p:nvSpPr>
          <p:spPr>
            <a:xfrm>
              <a:off x="5094651" y="4047678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844171" y="450624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2" name="Can 161"/>
            <p:cNvSpPr/>
            <p:nvPr/>
          </p:nvSpPr>
          <p:spPr>
            <a:xfrm>
              <a:off x="5094651" y="4813161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844171" y="5271732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4" name="Can 163"/>
            <p:cNvSpPr/>
            <p:nvPr/>
          </p:nvSpPr>
          <p:spPr>
            <a:xfrm>
              <a:off x="5094651" y="5578644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4844171" y="220980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6" name="Can 165"/>
            <p:cNvSpPr/>
            <p:nvPr/>
          </p:nvSpPr>
          <p:spPr>
            <a:xfrm>
              <a:off x="5094651" y="2516712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4844171" y="603721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8" name="Can 167"/>
            <p:cNvSpPr/>
            <p:nvPr/>
          </p:nvSpPr>
          <p:spPr>
            <a:xfrm>
              <a:off x="5094651" y="634412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2346628"/>
            <a:ext cx="2021112" cy="550221"/>
            <a:chOff x="152400" y="2346628"/>
            <a:chExt cx="2021112" cy="550221"/>
          </a:xfrm>
        </p:grpSpPr>
        <p:grpSp>
          <p:nvGrpSpPr>
            <p:cNvPr id="19" name="Group 18"/>
            <p:cNvGrpSpPr/>
            <p:nvPr/>
          </p:nvGrpSpPr>
          <p:grpSpPr>
            <a:xfrm>
              <a:off x="152400" y="2346628"/>
              <a:ext cx="1295400" cy="369332"/>
              <a:chOff x="152400" y="2346628"/>
              <a:chExt cx="1295400" cy="3693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2400" y="2346628"/>
                <a:ext cx="874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Gill Sans Light"/>
                    <a:cs typeface="Gill Sans Light"/>
                  </a:rPr>
                  <a:t>Change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990600" y="2569547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Can 168"/>
            <p:cNvSpPr/>
            <p:nvPr/>
          </p:nvSpPr>
          <p:spPr>
            <a:xfrm>
              <a:off x="1850679" y="2654724"/>
              <a:ext cx="322833" cy="242125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6536" y="2364189"/>
            <a:ext cx="573312" cy="549036"/>
            <a:chOff x="2743200" y="2522265"/>
            <a:chExt cx="573312" cy="549036"/>
          </a:xfrm>
        </p:grpSpPr>
        <p:sp>
          <p:nvSpPr>
            <p:cNvPr id="129" name="Oval 128"/>
            <p:cNvSpPr/>
            <p:nvPr/>
          </p:nvSpPr>
          <p:spPr>
            <a:xfrm>
              <a:off x="2743200" y="2522265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0" name="Can 129"/>
            <p:cNvSpPr/>
            <p:nvPr/>
          </p:nvSpPr>
          <p:spPr>
            <a:xfrm>
              <a:off x="2993679" y="2829176"/>
              <a:ext cx="322833" cy="242125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600200" y="2362200"/>
            <a:ext cx="573312" cy="549036"/>
            <a:chOff x="2743200" y="2522265"/>
            <a:chExt cx="573312" cy="549036"/>
          </a:xfrm>
        </p:grpSpPr>
        <p:sp>
          <p:nvSpPr>
            <p:cNvPr id="137" name="Oval 136"/>
            <p:cNvSpPr/>
            <p:nvPr/>
          </p:nvSpPr>
          <p:spPr>
            <a:xfrm>
              <a:off x="2743200" y="2522265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8" name="Can 137"/>
            <p:cNvSpPr/>
            <p:nvPr/>
          </p:nvSpPr>
          <p:spPr>
            <a:xfrm>
              <a:off x="2993679" y="2829176"/>
              <a:ext cx="322833" cy="242125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5421868"/>
            <a:ext cx="2030022" cy="528056"/>
            <a:chOff x="152400" y="5421868"/>
            <a:chExt cx="2030022" cy="528056"/>
          </a:xfrm>
        </p:grpSpPr>
        <p:grpSp>
          <p:nvGrpSpPr>
            <p:cNvPr id="126" name="Group 125"/>
            <p:cNvGrpSpPr/>
            <p:nvPr/>
          </p:nvGrpSpPr>
          <p:grpSpPr>
            <a:xfrm>
              <a:off x="152400" y="5421868"/>
              <a:ext cx="1295400" cy="369332"/>
              <a:chOff x="152400" y="2346628"/>
              <a:chExt cx="1295400" cy="369332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152400" y="2346628"/>
                <a:ext cx="874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Gill Sans Light"/>
                    <a:cs typeface="Gill Sans Light"/>
                  </a:rPr>
                  <a:t>Change</a:t>
                </a: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990600" y="2569547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Can 169"/>
            <p:cNvSpPr/>
            <p:nvPr/>
          </p:nvSpPr>
          <p:spPr>
            <a:xfrm>
              <a:off x="1859589" y="5707799"/>
              <a:ext cx="322833" cy="242125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6536" y="5424279"/>
            <a:ext cx="573312" cy="549036"/>
            <a:chOff x="1758936" y="5560868"/>
            <a:chExt cx="573312" cy="549036"/>
          </a:xfrm>
        </p:grpSpPr>
        <p:sp>
          <p:nvSpPr>
            <p:cNvPr id="132" name="Oval 131"/>
            <p:cNvSpPr/>
            <p:nvPr/>
          </p:nvSpPr>
          <p:spPr>
            <a:xfrm>
              <a:off x="1758936" y="5560868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3" name="Can 132"/>
            <p:cNvSpPr/>
            <p:nvPr/>
          </p:nvSpPr>
          <p:spPr>
            <a:xfrm>
              <a:off x="2009415" y="5867779"/>
              <a:ext cx="322833" cy="242125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6248400" y="2346536"/>
            <a:ext cx="551597" cy="457200"/>
            <a:chOff x="6248400" y="2346536"/>
            <a:chExt cx="551597" cy="4572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248400" y="2346536"/>
              <a:ext cx="551597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6248400" y="2784996"/>
              <a:ext cx="5515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>
            <a:off x="6248400" y="4800158"/>
            <a:ext cx="551597" cy="1618839"/>
            <a:chOff x="6248400" y="4800158"/>
            <a:chExt cx="551597" cy="1618839"/>
          </a:xfrm>
        </p:grpSpPr>
        <p:cxnSp>
          <p:nvCxnSpPr>
            <p:cNvPr id="172" name="Straight Arrow Connector 171"/>
            <p:cNvCxnSpPr/>
            <p:nvPr/>
          </p:nvCxnSpPr>
          <p:spPr>
            <a:xfrm flipV="1">
              <a:off x="6248400" y="4800158"/>
              <a:ext cx="551597" cy="4397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6248400" y="5254714"/>
              <a:ext cx="5515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endCxn id="294" idx="2"/>
            </p:cNvCxnSpPr>
            <p:nvPr/>
          </p:nvCxnSpPr>
          <p:spPr>
            <a:xfrm flipV="1">
              <a:off x="6248400" y="5836856"/>
              <a:ext cx="551597" cy="2104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endCxn id="289" idx="2"/>
            </p:cNvCxnSpPr>
            <p:nvPr/>
          </p:nvCxnSpPr>
          <p:spPr>
            <a:xfrm>
              <a:off x="6248400" y="6047259"/>
              <a:ext cx="551597" cy="3717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ight Arrow 244"/>
          <p:cNvSpPr/>
          <p:nvPr/>
        </p:nvSpPr>
        <p:spPr>
          <a:xfrm rot="5400000">
            <a:off x="5564137" y="5405122"/>
            <a:ext cx="1898384" cy="384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0"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Scan</a:t>
            </a:r>
            <a:endParaRPr lang="en-US" sz="18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378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538E-7 -4.1686E-7 L 0.41813 0.371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6" y="185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538E-7 -3.42751E-6 L 0.41813 0.035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6" y="17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49E-6 1.17184E-6 L 0.42715 0.015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8" y="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53" grpId="0" animBg="1"/>
      <p:bldP spid="154" grpId="0" animBg="1"/>
      <p:bldP spid="2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/>
          <p:cNvGrpSpPr/>
          <p:nvPr/>
        </p:nvGrpSpPr>
        <p:grpSpPr>
          <a:xfrm>
            <a:off x="1143000" y="990600"/>
            <a:ext cx="1295400" cy="5791052"/>
            <a:chOff x="4191000" y="1138090"/>
            <a:chExt cx="1752600" cy="5567510"/>
          </a:xfrm>
        </p:grpSpPr>
        <p:sp>
          <p:nvSpPr>
            <p:cNvPr id="227" name="Rectangle 226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191000" y="1138090"/>
              <a:ext cx="1752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Vertex Table 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219200" y="2281090"/>
            <a:ext cx="1143000" cy="4424510"/>
            <a:chOff x="4495800" y="2133600"/>
            <a:chExt cx="1143000" cy="4424510"/>
          </a:xfrm>
        </p:grpSpPr>
        <p:sp>
          <p:nvSpPr>
            <p:cNvPr id="226" name="Rounded Rectangle 225"/>
            <p:cNvSpPr/>
            <p:nvPr/>
          </p:nvSpPr>
          <p:spPr>
            <a:xfrm>
              <a:off x="4495800" y="2133600"/>
              <a:ext cx="1143000" cy="2181078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4495800" y="4424510"/>
              <a:ext cx="1143000" cy="2133600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105400" y="990600"/>
            <a:ext cx="3124200" cy="5779852"/>
            <a:chOff x="4191000" y="1143000"/>
            <a:chExt cx="1752600" cy="5562600"/>
          </a:xfrm>
        </p:grpSpPr>
        <p:sp>
          <p:nvSpPr>
            <p:cNvPr id="242" name="Rectangle 241"/>
            <p:cNvSpPr/>
            <p:nvPr/>
          </p:nvSpPr>
          <p:spPr>
            <a:xfrm>
              <a:off x="4191000" y="1143000"/>
              <a:ext cx="1752600" cy="55626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191000" y="1220272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Edge Table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(RDD)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96" name="Rounded Rectangle 295"/>
          <p:cNvSpPr/>
          <p:nvPr/>
        </p:nvSpPr>
        <p:spPr>
          <a:xfrm>
            <a:off x="5257800" y="1924484"/>
            <a:ext cx="2875708" cy="23378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>
            <a:off x="5257800" y="4367794"/>
            <a:ext cx="2875708" cy="2337806"/>
          </a:xfrm>
          <a:prstGeom prst="roundRect">
            <a:avLst>
              <a:gd name="adj" fmla="val 120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/>
          <p:cNvGrpSpPr/>
          <p:nvPr/>
        </p:nvGrpSpPr>
        <p:grpSpPr>
          <a:xfrm>
            <a:off x="6799997" y="1981200"/>
            <a:ext cx="1259006" cy="4648200"/>
            <a:chOff x="7581878" y="1981200"/>
            <a:chExt cx="1259006" cy="4648200"/>
          </a:xfrm>
        </p:grpSpPr>
        <p:grpSp>
          <p:nvGrpSpPr>
            <p:cNvPr id="260" name="Group 259"/>
            <p:cNvGrpSpPr/>
            <p:nvPr/>
          </p:nvGrpSpPr>
          <p:grpSpPr>
            <a:xfrm>
              <a:off x="7581878" y="1981200"/>
              <a:ext cx="1259006" cy="420807"/>
              <a:chOff x="7656394" y="2057400"/>
              <a:chExt cx="1259006" cy="420807"/>
            </a:xfrm>
          </p:grpSpPr>
          <p:cxnSp>
            <p:nvCxnSpPr>
              <p:cNvPr id="246" name="Straight Connector 245"/>
              <p:cNvCxnSpPr>
                <a:stCxn id="256" idx="6"/>
                <a:endCxn id="257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Can 251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7581878" y="2563342"/>
              <a:ext cx="1259006" cy="420807"/>
              <a:chOff x="7656394" y="2057400"/>
              <a:chExt cx="1259006" cy="420807"/>
            </a:xfrm>
          </p:grpSpPr>
          <p:cxnSp>
            <p:nvCxnSpPr>
              <p:cNvPr id="262" name="Straight Connector 261"/>
              <p:cNvCxnSpPr>
                <a:stCxn id="264" idx="6"/>
                <a:endCxn id="26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Can 26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7581878" y="3727626"/>
              <a:ext cx="1259006" cy="420807"/>
              <a:chOff x="7656394" y="2057400"/>
              <a:chExt cx="1259006" cy="420807"/>
            </a:xfrm>
          </p:grpSpPr>
          <p:cxnSp>
            <p:nvCxnSpPr>
              <p:cNvPr id="267" name="Straight Connector 266"/>
              <p:cNvCxnSpPr>
                <a:stCxn id="269" idx="6"/>
                <a:endCxn id="27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8" name="Can 26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581878" y="3145484"/>
              <a:ext cx="1259006" cy="420807"/>
              <a:chOff x="7656394" y="2057400"/>
              <a:chExt cx="1259006" cy="420807"/>
            </a:xfrm>
          </p:grpSpPr>
          <p:cxnSp>
            <p:nvCxnSpPr>
              <p:cNvPr id="272" name="Straight Connector 271"/>
              <p:cNvCxnSpPr>
                <a:stCxn id="274" idx="6"/>
                <a:endCxn id="27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3" name="Can 27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7581878" y="4462168"/>
              <a:ext cx="1259006" cy="420807"/>
              <a:chOff x="7656394" y="2057400"/>
              <a:chExt cx="1259006" cy="420807"/>
            </a:xfrm>
          </p:grpSpPr>
          <p:cxnSp>
            <p:nvCxnSpPr>
              <p:cNvPr id="277" name="Straight Connector 276"/>
              <p:cNvCxnSpPr>
                <a:stCxn id="279" idx="6"/>
                <a:endCxn id="28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8" name="Can 27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7581878" y="5044310"/>
              <a:ext cx="1259006" cy="420807"/>
              <a:chOff x="7656394" y="2057400"/>
              <a:chExt cx="1259006" cy="420807"/>
            </a:xfrm>
          </p:grpSpPr>
          <p:cxnSp>
            <p:nvCxnSpPr>
              <p:cNvPr id="282" name="Straight Connector 281"/>
              <p:cNvCxnSpPr>
                <a:stCxn id="284" idx="6"/>
                <a:endCxn id="28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3" name="Can 28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7581878" y="6208593"/>
              <a:ext cx="1259006" cy="420807"/>
              <a:chOff x="7656394" y="2057400"/>
              <a:chExt cx="1259006" cy="420807"/>
            </a:xfrm>
          </p:grpSpPr>
          <p:cxnSp>
            <p:nvCxnSpPr>
              <p:cNvPr id="287" name="Straight Connector 286"/>
              <p:cNvCxnSpPr>
                <a:stCxn id="289" idx="6"/>
                <a:endCxn id="290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8" name="Can 287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7581878" y="5626452"/>
              <a:ext cx="1259006" cy="420807"/>
              <a:chOff x="7656394" y="2057400"/>
              <a:chExt cx="1259006" cy="420807"/>
            </a:xfrm>
          </p:grpSpPr>
          <p:cxnSp>
            <p:nvCxnSpPr>
              <p:cNvPr id="292" name="Straight Connector 291"/>
              <p:cNvCxnSpPr>
                <a:stCxn id="294" idx="6"/>
                <a:endCxn id="295" idx="2"/>
              </p:cNvCxnSpPr>
              <p:nvPr/>
            </p:nvCxnSpPr>
            <p:spPr>
              <a:xfrm>
                <a:off x="8077200" y="2267804"/>
                <a:ext cx="4173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Can 292"/>
              <p:cNvSpPr/>
              <p:nvPr/>
            </p:nvSpPr>
            <p:spPr>
              <a:xfrm>
                <a:off x="8153400" y="2166790"/>
                <a:ext cx="2286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76563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E</a:t>
                </a: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8494594" y="2057400"/>
                <a:ext cx="420806" cy="42080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5410200" y="2514600"/>
            <a:ext cx="838200" cy="16338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47815" y="19050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Mirror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62600" y="2953486"/>
            <a:ext cx="533400" cy="332231"/>
            <a:chOff x="7467600" y="3491582"/>
            <a:chExt cx="533400" cy="332231"/>
          </a:xfrm>
        </p:grpSpPr>
        <p:sp>
          <p:nvSpPr>
            <p:cNvPr id="73" name="Oval 72"/>
            <p:cNvSpPr/>
            <p:nvPr/>
          </p:nvSpPr>
          <p:spPr>
            <a:xfrm>
              <a:off x="7467600" y="3491582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4" name="Can 73"/>
            <p:cNvSpPr/>
            <p:nvPr/>
          </p:nvSpPr>
          <p:spPr>
            <a:xfrm>
              <a:off x="7842795" y="3625634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62600" y="3343630"/>
            <a:ext cx="533400" cy="332231"/>
            <a:chOff x="7467600" y="4095938"/>
            <a:chExt cx="533400" cy="332231"/>
          </a:xfrm>
        </p:grpSpPr>
        <p:sp>
          <p:nvSpPr>
            <p:cNvPr id="75" name="Oval 74"/>
            <p:cNvSpPr/>
            <p:nvPr/>
          </p:nvSpPr>
          <p:spPr>
            <a:xfrm>
              <a:off x="7467600" y="4095938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7842795" y="4229990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2600" y="3733773"/>
            <a:ext cx="533400" cy="332231"/>
            <a:chOff x="7467600" y="4700294"/>
            <a:chExt cx="533400" cy="332231"/>
          </a:xfrm>
        </p:grpSpPr>
        <p:sp>
          <p:nvSpPr>
            <p:cNvPr id="77" name="Oval 76"/>
            <p:cNvSpPr/>
            <p:nvPr/>
          </p:nvSpPr>
          <p:spPr>
            <a:xfrm>
              <a:off x="7467600" y="4700294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7842795" y="4834346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2600" y="2563342"/>
            <a:ext cx="533400" cy="332231"/>
            <a:chOff x="7467600" y="2887226"/>
            <a:chExt cx="533400" cy="332231"/>
          </a:xfrm>
        </p:grpSpPr>
        <p:sp>
          <p:nvSpPr>
            <p:cNvPr id="79" name="Oval 78"/>
            <p:cNvSpPr/>
            <p:nvPr/>
          </p:nvSpPr>
          <p:spPr>
            <a:xfrm>
              <a:off x="7467600" y="2887226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80" name="Can 79"/>
            <p:cNvSpPr/>
            <p:nvPr/>
          </p:nvSpPr>
          <p:spPr>
            <a:xfrm>
              <a:off x="7842795" y="3021278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5410200" y="4953000"/>
            <a:ext cx="838200" cy="163383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447815" y="43434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Mirror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562600" y="5391886"/>
            <a:ext cx="533400" cy="332231"/>
            <a:chOff x="7467600" y="3491582"/>
            <a:chExt cx="533400" cy="332231"/>
          </a:xfrm>
        </p:grpSpPr>
        <p:sp>
          <p:nvSpPr>
            <p:cNvPr id="102" name="Oval 101"/>
            <p:cNvSpPr/>
            <p:nvPr/>
          </p:nvSpPr>
          <p:spPr>
            <a:xfrm>
              <a:off x="7467600" y="3491582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3" name="Can 102"/>
            <p:cNvSpPr/>
            <p:nvPr/>
          </p:nvSpPr>
          <p:spPr>
            <a:xfrm>
              <a:off x="7842795" y="3625634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562600" y="5782030"/>
            <a:ext cx="533400" cy="332231"/>
            <a:chOff x="7467600" y="4095938"/>
            <a:chExt cx="533400" cy="332231"/>
          </a:xfrm>
        </p:grpSpPr>
        <p:sp>
          <p:nvSpPr>
            <p:cNvPr id="100" name="Oval 99"/>
            <p:cNvSpPr/>
            <p:nvPr/>
          </p:nvSpPr>
          <p:spPr>
            <a:xfrm>
              <a:off x="7467600" y="4095938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1" name="Can 100"/>
            <p:cNvSpPr/>
            <p:nvPr/>
          </p:nvSpPr>
          <p:spPr>
            <a:xfrm>
              <a:off x="7842795" y="4229990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562600" y="6172173"/>
            <a:ext cx="533400" cy="332231"/>
            <a:chOff x="7467600" y="4700294"/>
            <a:chExt cx="533400" cy="332231"/>
          </a:xfrm>
        </p:grpSpPr>
        <p:sp>
          <p:nvSpPr>
            <p:cNvPr id="98" name="Oval 97"/>
            <p:cNvSpPr/>
            <p:nvPr/>
          </p:nvSpPr>
          <p:spPr>
            <a:xfrm>
              <a:off x="7467600" y="4700294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99" name="Can 98"/>
            <p:cNvSpPr/>
            <p:nvPr/>
          </p:nvSpPr>
          <p:spPr>
            <a:xfrm>
              <a:off x="7842795" y="4834346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562600" y="5001742"/>
            <a:ext cx="533400" cy="332231"/>
            <a:chOff x="7467600" y="2887226"/>
            <a:chExt cx="533400" cy="332231"/>
          </a:xfrm>
        </p:grpSpPr>
        <p:sp>
          <p:nvSpPr>
            <p:cNvPr id="96" name="Oval 95"/>
            <p:cNvSpPr/>
            <p:nvPr/>
          </p:nvSpPr>
          <p:spPr>
            <a:xfrm>
              <a:off x="7467600" y="2887226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97" name="Can 96"/>
            <p:cNvSpPr/>
            <p:nvPr/>
          </p:nvSpPr>
          <p:spPr>
            <a:xfrm>
              <a:off x="7842795" y="3021278"/>
              <a:ext cx="158205" cy="118654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139" name="Can 138"/>
          <p:cNvSpPr/>
          <p:nvPr/>
        </p:nvSpPr>
        <p:spPr>
          <a:xfrm>
            <a:off x="5926754" y="2697394"/>
            <a:ext cx="264237" cy="198178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3" name="Can 152"/>
          <p:cNvSpPr/>
          <p:nvPr/>
        </p:nvSpPr>
        <p:spPr>
          <a:xfrm>
            <a:off x="5926754" y="5135795"/>
            <a:ext cx="264237" cy="198178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4" name="Can 153"/>
          <p:cNvSpPr/>
          <p:nvPr/>
        </p:nvSpPr>
        <p:spPr>
          <a:xfrm>
            <a:off x="5926754" y="5916082"/>
            <a:ext cx="264237" cy="198178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5" name="Title 1"/>
          <p:cNvSpPr txBox="1">
            <a:spLocks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000" dirty="0" smtClean="0"/>
              <a:t>Aggregation for Iterative </a:t>
            </a:r>
            <a:r>
              <a:rPr lang="en-US" sz="4000" dirty="0" err="1" smtClean="0"/>
              <a:t>mrTriplets</a:t>
            </a:r>
            <a:endParaRPr lang="en-US" sz="4000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1606536" y="2346536"/>
            <a:ext cx="450864" cy="4284613"/>
            <a:chOff x="4844171" y="2209800"/>
            <a:chExt cx="450864" cy="4284613"/>
          </a:xfrm>
        </p:grpSpPr>
        <p:sp>
          <p:nvSpPr>
            <p:cNvPr id="157" name="Oval 156"/>
            <p:cNvSpPr/>
            <p:nvPr/>
          </p:nvSpPr>
          <p:spPr>
            <a:xfrm>
              <a:off x="4844171" y="297528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8" name="Can 157"/>
            <p:cNvSpPr/>
            <p:nvPr/>
          </p:nvSpPr>
          <p:spPr>
            <a:xfrm>
              <a:off x="5094651" y="328219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844171" y="3740766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0" name="Can 159"/>
            <p:cNvSpPr/>
            <p:nvPr/>
          </p:nvSpPr>
          <p:spPr>
            <a:xfrm>
              <a:off x="5094651" y="4047678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844171" y="4506249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2" name="Can 161"/>
            <p:cNvSpPr/>
            <p:nvPr/>
          </p:nvSpPr>
          <p:spPr>
            <a:xfrm>
              <a:off x="5094651" y="4813161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844171" y="5271732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4" name="Can 163"/>
            <p:cNvSpPr/>
            <p:nvPr/>
          </p:nvSpPr>
          <p:spPr>
            <a:xfrm>
              <a:off x="5094651" y="5578644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4844171" y="2209800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A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6" name="Can 165"/>
            <p:cNvSpPr/>
            <p:nvPr/>
          </p:nvSpPr>
          <p:spPr>
            <a:xfrm>
              <a:off x="5094651" y="2516712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4844171" y="6037213"/>
              <a:ext cx="420806" cy="420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20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8" name="Can 167"/>
            <p:cNvSpPr/>
            <p:nvPr/>
          </p:nvSpPr>
          <p:spPr>
            <a:xfrm>
              <a:off x="5094651" y="6344125"/>
              <a:ext cx="200384" cy="150288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2346628"/>
            <a:ext cx="1295400" cy="369332"/>
            <a:chOff x="152400" y="2346628"/>
            <a:chExt cx="1295400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2346628"/>
              <a:ext cx="87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Change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990600" y="2569547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Can 168"/>
          <p:cNvSpPr/>
          <p:nvPr/>
        </p:nvSpPr>
        <p:spPr>
          <a:xfrm>
            <a:off x="1850679" y="2654724"/>
            <a:ext cx="322833" cy="242125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52400" y="5421868"/>
            <a:ext cx="1295400" cy="369332"/>
            <a:chOff x="152400" y="2346628"/>
            <a:chExt cx="1295400" cy="369332"/>
          </a:xfrm>
        </p:grpSpPr>
        <p:sp>
          <p:nvSpPr>
            <p:cNvPr id="127" name="TextBox 126"/>
            <p:cNvSpPr txBox="1"/>
            <p:nvPr/>
          </p:nvSpPr>
          <p:spPr>
            <a:xfrm>
              <a:off x="152400" y="2346628"/>
              <a:ext cx="87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Change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990600" y="2569547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Can 169"/>
          <p:cNvSpPr/>
          <p:nvPr/>
        </p:nvSpPr>
        <p:spPr>
          <a:xfrm>
            <a:off x="1859589" y="5707799"/>
            <a:ext cx="322833" cy="242125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6248400" y="2346536"/>
            <a:ext cx="551597" cy="457200"/>
            <a:chOff x="6248400" y="2346536"/>
            <a:chExt cx="551597" cy="4572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248400" y="2346536"/>
              <a:ext cx="551597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6248400" y="2784996"/>
              <a:ext cx="5515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ight Arrow 244"/>
          <p:cNvSpPr/>
          <p:nvPr/>
        </p:nvSpPr>
        <p:spPr>
          <a:xfrm rot="5400000">
            <a:off x="5564137" y="5405122"/>
            <a:ext cx="1898384" cy="384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0"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Scan</a:t>
            </a:r>
            <a:endParaRPr lang="en-US" sz="18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152" name="Can 151"/>
          <p:cNvSpPr/>
          <p:nvPr/>
        </p:nvSpPr>
        <p:spPr>
          <a:xfrm>
            <a:off x="1850679" y="3401697"/>
            <a:ext cx="322833" cy="242125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75" name="Can 174"/>
          <p:cNvSpPr/>
          <p:nvPr/>
        </p:nvSpPr>
        <p:spPr>
          <a:xfrm>
            <a:off x="1850679" y="4125669"/>
            <a:ext cx="322833" cy="242125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76" name="Can 175"/>
          <p:cNvSpPr/>
          <p:nvPr/>
        </p:nvSpPr>
        <p:spPr>
          <a:xfrm>
            <a:off x="1859589" y="4911575"/>
            <a:ext cx="322833" cy="242125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78" name="Can 177"/>
          <p:cNvSpPr/>
          <p:nvPr/>
        </p:nvSpPr>
        <p:spPr>
          <a:xfrm>
            <a:off x="1850572" y="6450305"/>
            <a:ext cx="322833" cy="242125"/>
          </a:xfrm>
          <a:prstGeom prst="can">
            <a:avLst>
              <a:gd name="adj" fmla="val 28451"/>
            </a:avLst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152400" y="3135868"/>
            <a:ext cx="1295400" cy="369332"/>
            <a:chOff x="152400" y="2346628"/>
            <a:chExt cx="1295400" cy="369332"/>
          </a:xfrm>
        </p:grpSpPr>
        <p:sp>
          <p:nvSpPr>
            <p:cNvPr id="180" name="TextBox 179"/>
            <p:cNvSpPr txBox="1"/>
            <p:nvPr/>
          </p:nvSpPr>
          <p:spPr>
            <a:xfrm>
              <a:off x="152400" y="2346628"/>
              <a:ext cx="87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Change</a:t>
              </a: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>
              <a:off x="990600" y="2569547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52400" y="3897868"/>
            <a:ext cx="1295400" cy="369332"/>
            <a:chOff x="152400" y="2346628"/>
            <a:chExt cx="1295400" cy="369332"/>
          </a:xfrm>
        </p:grpSpPr>
        <p:sp>
          <p:nvSpPr>
            <p:cNvPr id="183" name="TextBox 182"/>
            <p:cNvSpPr txBox="1"/>
            <p:nvPr/>
          </p:nvSpPr>
          <p:spPr>
            <a:xfrm>
              <a:off x="152400" y="2346628"/>
              <a:ext cx="87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Change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>
              <a:off x="990600" y="2569547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152400" y="4659868"/>
            <a:ext cx="1295400" cy="369332"/>
            <a:chOff x="152400" y="2346628"/>
            <a:chExt cx="1295400" cy="369332"/>
          </a:xfrm>
        </p:grpSpPr>
        <p:sp>
          <p:nvSpPr>
            <p:cNvPr id="186" name="TextBox 185"/>
            <p:cNvSpPr txBox="1"/>
            <p:nvPr/>
          </p:nvSpPr>
          <p:spPr>
            <a:xfrm>
              <a:off x="152400" y="2346628"/>
              <a:ext cx="87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Change</a:t>
              </a: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>
              <a:off x="990600" y="2569547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152400" y="6172200"/>
            <a:ext cx="1295400" cy="369332"/>
            <a:chOff x="152400" y="2346628"/>
            <a:chExt cx="1295400" cy="369332"/>
          </a:xfrm>
        </p:grpSpPr>
        <p:sp>
          <p:nvSpPr>
            <p:cNvPr id="189" name="TextBox 188"/>
            <p:cNvSpPr txBox="1"/>
            <p:nvPr/>
          </p:nvSpPr>
          <p:spPr>
            <a:xfrm>
              <a:off x="152400" y="2346628"/>
              <a:ext cx="87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Change</a:t>
              </a: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990600" y="2569547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352800" y="2819400"/>
            <a:ext cx="1752600" cy="762000"/>
            <a:chOff x="3352800" y="2819400"/>
            <a:chExt cx="1752600" cy="762000"/>
          </a:xfrm>
        </p:grpSpPr>
        <p:sp>
          <p:nvSpPr>
            <p:cNvPr id="192" name="TextBox 191"/>
            <p:cNvSpPr txBox="1"/>
            <p:nvPr/>
          </p:nvSpPr>
          <p:spPr>
            <a:xfrm>
              <a:off x="3352800" y="2819400"/>
              <a:ext cx="1100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latin typeface="Gill Sans Light"/>
                  <a:cs typeface="Gill Sans Light"/>
                </a:rPr>
                <a:t>Local</a:t>
              </a:r>
            </a:p>
            <a:p>
              <a:pPr algn="r"/>
              <a:r>
                <a:rPr lang="en-US" sz="1800" dirty="0" smtClean="0">
                  <a:latin typeface="Gill Sans Light"/>
                  <a:cs typeface="Gill Sans Light"/>
                </a:rPr>
                <a:t>Aggregate</a:t>
              </a:r>
            </a:p>
          </p:txBody>
        </p:sp>
        <p:cxnSp>
          <p:nvCxnSpPr>
            <p:cNvPr id="193" name="Straight Arrow Connector 192"/>
            <p:cNvCxnSpPr/>
            <p:nvPr/>
          </p:nvCxnSpPr>
          <p:spPr>
            <a:xfrm>
              <a:off x="4419600" y="3150272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701710" y="3150977"/>
              <a:ext cx="403690" cy="430423"/>
            </a:xfrm>
            <a:custGeom>
              <a:avLst/>
              <a:gdLst>
                <a:gd name="connsiteX0" fmla="*/ 0 w 403690"/>
                <a:gd name="connsiteY0" fmla="*/ 0 h 487830"/>
                <a:gd name="connsiteX1" fmla="*/ 0 w 403690"/>
                <a:gd name="connsiteY1" fmla="*/ 487830 h 487830"/>
                <a:gd name="connsiteX2" fmla="*/ 403690 w 403690"/>
                <a:gd name="connsiteY2" fmla="*/ 487830 h 48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690" h="487830">
                  <a:moveTo>
                    <a:pt x="0" y="0"/>
                  </a:moveTo>
                  <a:lnTo>
                    <a:pt x="0" y="487830"/>
                  </a:lnTo>
                  <a:lnTo>
                    <a:pt x="403690" y="487830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52800" y="5257800"/>
            <a:ext cx="1752600" cy="1137319"/>
            <a:chOff x="3352800" y="5257800"/>
            <a:chExt cx="1752600" cy="1137319"/>
          </a:xfrm>
        </p:grpSpPr>
        <p:sp>
          <p:nvSpPr>
            <p:cNvPr id="195" name="TextBox 194"/>
            <p:cNvSpPr txBox="1"/>
            <p:nvPr/>
          </p:nvSpPr>
          <p:spPr>
            <a:xfrm>
              <a:off x="3352800" y="5257800"/>
              <a:ext cx="1100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latin typeface="Gill Sans Light"/>
                  <a:cs typeface="Gill Sans Light"/>
                </a:rPr>
                <a:t>Local</a:t>
              </a:r>
            </a:p>
            <a:p>
              <a:pPr algn="r"/>
              <a:r>
                <a:rPr lang="en-US" sz="1800" dirty="0" smtClean="0">
                  <a:latin typeface="Gill Sans Light"/>
                  <a:cs typeface="Gill Sans Light"/>
                </a:rPr>
                <a:t>Aggregate</a:t>
              </a:r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>
              <a:off x="4419600" y="5588672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Freeform 199"/>
            <p:cNvSpPr/>
            <p:nvPr/>
          </p:nvSpPr>
          <p:spPr>
            <a:xfrm>
              <a:off x="4701710" y="5588672"/>
              <a:ext cx="403690" cy="806447"/>
            </a:xfrm>
            <a:custGeom>
              <a:avLst/>
              <a:gdLst>
                <a:gd name="connsiteX0" fmla="*/ 0 w 403690"/>
                <a:gd name="connsiteY0" fmla="*/ 0 h 487830"/>
                <a:gd name="connsiteX1" fmla="*/ 0 w 403690"/>
                <a:gd name="connsiteY1" fmla="*/ 487830 h 487830"/>
                <a:gd name="connsiteX2" fmla="*/ 403690 w 403690"/>
                <a:gd name="connsiteY2" fmla="*/ 487830 h 48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690" h="487830">
                  <a:moveTo>
                    <a:pt x="0" y="0"/>
                  </a:moveTo>
                  <a:lnTo>
                    <a:pt x="0" y="487830"/>
                  </a:lnTo>
                  <a:lnTo>
                    <a:pt x="403690" y="487830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800" y="2953486"/>
            <a:ext cx="637030" cy="332231"/>
            <a:chOff x="5257800" y="2953486"/>
            <a:chExt cx="637030" cy="332231"/>
          </a:xfrm>
        </p:grpSpPr>
        <p:sp>
          <p:nvSpPr>
            <p:cNvPr id="142" name="Can 141"/>
            <p:cNvSpPr/>
            <p:nvPr/>
          </p:nvSpPr>
          <p:spPr>
            <a:xfrm>
              <a:off x="5257800" y="3056411"/>
              <a:ext cx="264237" cy="198178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5562600" y="2953486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B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7800" y="3332292"/>
            <a:ext cx="637030" cy="332231"/>
            <a:chOff x="5257800" y="3332292"/>
            <a:chExt cx="637030" cy="332231"/>
          </a:xfrm>
        </p:grpSpPr>
        <p:sp>
          <p:nvSpPr>
            <p:cNvPr id="143" name="Can 142"/>
            <p:cNvSpPr/>
            <p:nvPr/>
          </p:nvSpPr>
          <p:spPr>
            <a:xfrm>
              <a:off x="5257800" y="3406373"/>
              <a:ext cx="264237" cy="198178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5562600" y="3332292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C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7800" y="5408468"/>
            <a:ext cx="637030" cy="332231"/>
            <a:chOff x="5257800" y="5408468"/>
            <a:chExt cx="637030" cy="332231"/>
          </a:xfrm>
        </p:grpSpPr>
        <p:sp>
          <p:nvSpPr>
            <p:cNvPr id="145" name="Can 144"/>
            <p:cNvSpPr/>
            <p:nvPr/>
          </p:nvSpPr>
          <p:spPr>
            <a:xfrm>
              <a:off x="5257800" y="5483281"/>
              <a:ext cx="264237" cy="198178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5562600" y="5408468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D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6172200"/>
            <a:ext cx="637030" cy="332231"/>
            <a:chOff x="5257800" y="6172200"/>
            <a:chExt cx="637030" cy="332231"/>
          </a:xfrm>
        </p:grpSpPr>
        <p:sp>
          <p:nvSpPr>
            <p:cNvPr id="146" name="Can 145"/>
            <p:cNvSpPr/>
            <p:nvPr/>
          </p:nvSpPr>
          <p:spPr>
            <a:xfrm>
              <a:off x="5257800" y="6278723"/>
              <a:ext cx="264237" cy="198178"/>
            </a:xfrm>
            <a:prstGeom prst="can">
              <a:avLst>
                <a:gd name="adj" fmla="val 28451"/>
              </a:avLst>
            </a:prstGeom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5562600" y="6172200"/>
              <a:ext cx="332230" cy="3322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F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41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484E-6 -1.7925E-6 L -0.4098 0.034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0" y="16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484E-6 9.72673E-8 L -0.4098 0.090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0" y="44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484E-6 2.07967E-6 L -0.4098 -0.10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0" y="-50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484E-6 -2.0843E-6 L -0.4098 0.009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0" y="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75" grpId="0" animBg="1"/>
      <p:bldP spid="176" grpId="0" animBg="1"/>
      <p:bldP spid="1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in Communication Due to Cached Updates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504806"/>
              </p:ext>
            </p:extLst>
          </p:nvPr>
        </p:nvGraphicFramePr>
        <p:xfrm>
          <a:off x="457200" y="2209800"/>
          <a:ext cx="8229600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4648200"/>
            <a:ext cx="304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Most vertices are within 8 hops</a:t>
            </a:r>
            <a:br>
              <a:rPr lang="en-US" sz="1800" dirty="0" smtClean="0">
                <a:latin typeface="Gill Sans Light"/>
                <a:cs typeface="Gill Sans Light"/>
              </a:rPr>
            </a:br>
            <a:r>
              <a:rPr lang="en-US" sz="1800" dirty="0" smtClean="0">
                <a:latin typeface="Gill Sans Light"/>
                <a:cs typeface="Gill Sans Light"/>
              </a:rPr>
              <a:t>of all vertices in their comp.</a:t>
            </a:r>
          </a:p>
        </p:txBody>
      </p:sp>
    </p:spTree>
    <p:extLst>
      <p:ext uri="{BB962C8B-B14F-4D97-AF65-F5344CB8AC3E}">
        <p14:creationId xmlns:p14="http://schemas.microsoft.com/office/powerpoint/2010/main" val="192834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Indexing </a:t>
            </a:r>
            <a:r>
              <a:rPr lang="en-US" i="1" dirty="0" smtClean="0"/>
              <a:t>Active</a:t>
            </a:r>
            <a:r>
              <a:rPr lang="en-US" dirty="0" smtClean="0"/>
              <a:t> Edges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66869"/>
              </p:ext>
            </p:extLst>
          </p:nvPr>
        </p:nvGraphicFramePr>
        <p:xfrm>
          <a:off x="457200" y="1905000"/>
          <a:ext cx="8229600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0" y="3733800"/>
            <a:ext cx="190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ill Sans Light"/>
                <a:cs typeface="Gill Sans Light"/>
              </a:rPr>
              <a:t>Scan All 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1704" y="4495800"/>
            <a:ext cx="297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Gill Sans Light"/>
                <a:cs typeface="Gill Sans Light"/>
              </a:rPr>
              <a:t>Index of “Active” Edges</a:t>
            </a:r>
          </a:p>
        </p:txBody>
      </p:sp>
    </p:spTree>
    <p:extLst>
      <p:ext uri="{BB962C8B-B14F-4D97-AF65-F5344CB8AC3E}">
        <p14:creationId xmlns:p14="http://schemas.microsoft.com/office/powerpoint/2010/main" val="194685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3820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Update ranks in parallel </a:t>
            </a:r>
          </a:p>
          <a:p>
            <a:pPr marL="0" indent="0">
              <a:buNone/>
            </a:pPr>
            <a:r>
              <a:rPr lang="en-US" dirty="0" smtClean="0"/>
              <a:t>Iterate until convergence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62000" y="2971800"/>
            <a:ext cx="1828800" cy="990600"/>
          </a:xfrm>
          <a:prstGeom prst="wedgeRectCallout">
            <a:avLst>
              <a:gd name="adj1" fmla="val 29861"/>
              <a:gd name="adj2" fmla="val -730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Rank of user </a:t>
            </a:r>
            <a:r>
              <a:rPr lang="en-US" sz="2800" i="1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i</a:t>
            </a:r>
            <a:endParaRPr lang="en-US" sz="2800" i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5486400" y="3276600"/>
            <a:ext cx="3352800" cy="1066800"/>
          </a:xfrm>
          <a:prstGeom prst="wedgeRectCallout">
            <a:avLst>
              <a:gd name="adj1" fmla="val -21053"/>
              <a:gd name="adj2" fmla="val -918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Weighted sum of neighbors’ ranks</a:t>
            </a:r>
            <a:endParaRPr lang="en-US" sz="2800" i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cs typeface="Gill Sans Light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cs typeface="Gill Sans Ligh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905000"/>
            <a:ext cx="5791200" cy="1092200"/>
          </a:xfrm>
          <a:prstGeom prst="rect">
            <a:avLst/>
          </a:prstGeom>
        </p:spPr>
      </p:pic>
      <p:sp>
        <p:nvSpPr>
          <p:cNvPr id="10" name="Title 7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/>
              <a:t>PageRank: Identifying Leaders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0929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/>
          <a:p>
            <a:r>
              <a:rPr lang="en-US" dirty="0" smtClean="0"/>
              <a:t>Join Elimination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77962"/>
            <a:ext cx="8229600" cy="1401762"/>
          </a:xfrm>
        </p:spPr>
        <p:txBody>
          <a:bodyPr/>
          <a:lstStyle/>
          <a:p>
            <a:pPr marL="0" lvl="1" indent="0">
              <a:lnSpc>
                <a:spcPct val="120000"/>
              </a:lnSpc>
              <a:spcBef>
                <a:spcPts val="2000"/>
              </a:spcBef>
              <a:buSzTx/>
              <a:buNone/>
            </a:pPr>
            <a:r>
              <a:rPr lang="en-US" sz="3200" dirty="0"/>
              <a:t>Identify and bypass joins for unused triplets </a:t>
            </a:r>
            <a:r>
              <a:rPr lang="en-US" sz="3200" dirty="0" smtClean="0"/>
              <a:t>fields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Example:</a:t>
            </a:r>
            <a:r>
              <a:rPr lang="en-US" dirty="0" smtClean="0"/>
              <a:t> PageRank only accesses source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2440E-5BFE-874C-9227-F4E3288434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14452736"/>
              </p:ext>
            </p:extLst>
          </p:nvPr>
        </p:nvGraphicFramePr>
        <p:xfrm>
          <a:off x="838200" y="3022877"/>
          <a:ext cx="6934200" cy="373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5498068"/>
            <a:ext cx="378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504D"/>
                </a:solidFill>
                <a:latin typeface="Gill Sans Light"/>
                <a:cs typeface="Gill Sans Light"/>
              </a:rPr>
              <a:t>Factor of 2 reduction in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5511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dirty="0" smtClean="0"/>
              <a:t>Additional Query Optimizations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8229600" cy="46640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Indexing </a:t>
            </a:r>
            <a:r>
              <a:rPr lang="en-US" dirty="0"/>
              <a:t>and Bitmaps: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3366FF"/>
                </a:solidFill>
              </a:rPr>
              <a:t>accelerate joins </a:t>
            </a:r>
            <a:r>
              <a:rPr lang="en-US" dirty="0" smtClean="0"/>
              <a:t>across graphs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To efficiently </a:t>
            </a:r>
            <a:r>
              <a:rPr lang="en-US" dirty="0" smtClean="0">
                <a:solidFill>
                  <a:srgbClr val="3366FF"/>
                </a:solidFill>
              </a:rPr>
              <a:t>construct sub-graphs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Substantial Index and Data Reuse: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Reuse </a:t>
            </a:r>
            <a:r>
              <a:rPr lang="en-US" dirty="0" smtClean="0">
                <a:solidFill>
                  <a:srgbClr val="3366FF"/>
                </a:solidFill>
              </a:rPr>
              <a:t>routing tables </a:t>
            </a:r>
            <a:r>
              <a:rPr lang="en-US" dirty="0" smtClean="0"/>
              <a:t>across graphs and sub-graphs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Reuse edge </a:t>
            </a:r>
            <a:r>
              <a:rPr lang="en-US" dirty="0" smtClean="0">
                <a:solidFill>
                  <a:srgbClr val="3366FF"/>
                </a:solidFill>
              </a:rPr>
              <a:t>adjacency information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66FF"/>
                </a:solidFill>
              </a:rPr>
              <a:t>indices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2440E-5BFE-874C-9227-F4E3288434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r>
              <a:rPr lang="en-US" sz="4800" dirty="0" smtClean="0"/>
              <a:t>Performance Comparisons</a:t>
            </a:r>
            <a:endParaRPr lang="en-US" sz="48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19509692"/>
              </p:ext>
            </p:extLst>
          </p:nvPr>
        </p:nvGraphicFramePr>
        <p:xfrm>
          <a:off x="685800" y="1981200"/>
          <a:ext cx="77724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562600"/>
            <a:ext cx="7345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Gill Sans Light"/>
                <a:cs typeface="Gill Sans Light"/>
              </a:rPr>
              <a:t>GraphX</a:t>
            </a:r>
            <a:r>
              <a:rPr lang="en-US" sz="3200" dirty="0" smtClean="0">
                <a:latin typeface="Gill Sans Light"/>
                <a:cs typeface="Gill Sans Light"/>
              </a:rPr>
              <a:t> is roughly </a:t>
            </a:r>
            <a:r>
              <a:rPr lang="en-US" sz="3200" dirty="0">
                <a:solidFill>
                  <a:srgbClr val="3366FF"/>
                </a:solidFill>
                <a:latin typeface="Gill Sans Light"/>
                <a:cs typeface="Gill Sans Light"/>
              </a:rPr>
              <a:t>3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x slower</a:t>
            </a:r>
            <a:r>
              <a:rPr lang="en-US" sz="3200" dirty="0" smtClean="0">
                <a:latin typeface="Gill Sans Light"/>
                <a:cs typeface="Gill Sans Light"/>
              </a:rPr>
              <a:t> than </a:t>
            </a:r>
            <a:r>
              <a:rPr lang="en-US" sz="3200" dirty="0" err="1" smtClean="0">
                <a:latin typeface="Gill Sans Light"/>
                <a:cs typeface="Gill Sans Light"/>
              </a:rPr>
              <a:t>GraphLab</a:t>
            </a:r>
            <a:endParaRPr lang="en-US" sz="3200" dirty="0" smtClean="0"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058" y="1748135"/>
            <a:ext cx="366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Live-Journal: 69 Million Edges</a:t>
            </a:r>
          </a:p>
        </p:txBody>
      </p:sp>
    </p:spTree>
    <p:extLst>
      <p:ext uri="{BB962C8B-B14F-4D97-AF65-F5344CB8AC3E}">
        <p14:creationId xmlns:p14="http://schemas.microsoft.com/office/powerpoint/2010/main" val="19330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 scales to larger graphs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67392654"/>
              </p:ext>
            </p:extLst>
          </p:nvPr>
        </p:nvGraphicFramePr>
        <p:xfrm>
          <a:off x="685800" y="1981200"/>
          <a:ext cx="7772400" cy="308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4808" y="5029200"/>
            <a:ext cx="799449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Gill Sans Light"/>
                <a:cs typeface="Gill Sans Light"/>
              </a:rPr>
              <a:t>GraphX</a:t>
            </a:r>
            <a:r>
              <a:rPr lang="en-US" sz="3200" dirty="0" smtClean="0">
                <a:latin typeface="Gill Sans Light"/>
                <a:cs typeface="Gill Sans Light"/>
              </a:rPr>
              <a:t> is roughly 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2x slower</a:t>
            </a:r>
            <a:r>
              <a:rPr lang="en-US" sz="3200" dirty="0" smtClean="0">
                <a:latin typeface="Gill Sans Light"/>
                <a:cs typeface="Gill Sans Light"/>
              </a:rPr>
              <a:t> than </a:t>
            </a:r>
            <a:r>
              <a:rPr lang="en-US" sz="3200" dirty="0" err="1" smtClean="0">
                <a:latin typeface="Gill Sans Light"/>
                <a:cs typeface="Gill Sans Light"/>
              </a:rPr>
              <a:t>GraphLab</a:t>
            </a:r>
            <a:endParaRPr lang="en-US" sz="3200" dirty="0" smtClean="0">
              <a:latin typeface="Gill Sans Light"/>
              <a:cs typeface="Gill Sans Light"/>
            </a:endParaRPr>
          </a:p>
          <a:p>
            <a:pPr lvl="1" indent="-228600" eaLnBrk="0" hangingPunct="0">
              <a:buSzPct val="100000"/>
              <a:buFont typeface="Lucida Grande" charset="0"/>
              <a:buChar char="»"/>
            </a:pPr>
            <a:r>
              <a:rPr lang="en-US" sz="2700" dirty="0" err="1" smtClean="0">
                <a:solidFill>
                  <a:prstClr val="black"/>
                </a:solidFill>
                <a:latin typeface="Gill Sans Light"/>
                <a:ea typeface="ＭＳ Ｐゴシック" pitchFamily="-65" charset="-128"/>
                <a:cs typeface="Gill Sans Light"/>
              </a:rPr>
              <a:t>Scala</a:t>
            </a:r>
            <a:r>
              <a:rPr lang="en-US" sz="2700" dirty="0" smtClean="0">
                <a:solidFill>
                  <a:prstClr val="black"/>
                </a:solidFill>
                <a:latin typeface="Gill Sans Light"/>
                <a:ea typeface="ＭＳ Ｐゴシック" pitchFamily="-65" charset="-128"/>
                <a:cs typeface="Gill Sans Light"/>
              </a:rPr>
              <a:t> + Java overhead: Lambdas, GC time, …</a:t>
            </a:r>
          </a:p>
          <a:p>
            <a:pPr lvl="1" indent="-228600" eaLnBrk="0" hangingPunct="0">
              <a:buSzPct val="100000"/>
              <a:buFont typeface="Lucida Grande" charset="0"/>
              <a:buChar char="»"/>
            </a:pPr>
            <a:r>
              <a:rPr lang="en-US" sz="2700" dirty="0" smtClean="0">
                <a:solidFill>
                  <a:prstClr val="black"/>
                </a:solidFill>
                <a:latin typeface="Gill Sans Light"/>
                <a:ea typeface="ＭＳ Ｐゴシック" pitchFamily="-65" charset="-128"/>
                <a:cs typeface="Gill Sans Light"/>
              </a:rPr>
              <a:t>No shared memory parallelism: </a:t>
            </a:r>
            <a:r>
              <a:rPr lang="en-US" sz="2700" dirty="0" smtClean="0">
                <a:solidFill>
                  <a:srgbClr val="3366FF"/>
                </a:solidFill>
                <a:latin typeface="Gill Sans Light"/>
                <a:ea typeface="ＭＳ Ｐゴシック" pitchFamily="-65" charset="-128"/>
                <a:cs typeface="Gill Sans Light"/>
              </a:rPr>
              <a:t>2x increase </a:t>
            </a:r>
            <a:r>
              <a:rPr lang="en-US" sz="2700" dirty="0" smtClean="0">
                <a:solidFill>
                  <a:prstClr val="black"/>
                </a:solidFill>
                <a:latin typeface="Gill Sans Light"/>
                <a:ea typeface="ＭＳ Ｐゴシック" pitchFamily="-65" charset="-128"/>
                <a:cs typeface="Gill Sans Light"/>
              </a:rPr>
              <a:t>in comm.</a:t>
            </a:r>
            <a:endParaRPr lang="en-US" sz="2700" dirty="0">
              <a:solidFill>
                <a:prstClr val="black"/>
              </a:solidFill>
              <a:latin typeface="Gill Sans Light"/>
              <a:ea typeface="ＭＳ Ｐゴシック" pitchFamily="-65" charset="-128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625024"/>
            <a:ext cx="5200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Light"/>
                <a:cs typeface="Gill Sans Light"/>
              </a:rPr>
              <a:t>Twitter Graph: 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1.5 Billion </a:t>
            </a:r>
            <a:r>
              <a:rPr lang="en-US" sz="3200" dirty="0" smtClean="0">
                <a:latin typeface="Gill Sans Light"/>
                <a:cs typeface="Gill Sans Light"/>
              </a:rPr>
              <a:t>Edges</a:t>
            </a:r>
          </a:p>
        </p:txBody>
      </p:sp>
    </p:spTree>
    <p:extLst>
      <p:ext uri="{BB962C8B-B14F-4D97-AF65-F5344CB8AC3E}">
        <p14:creationId xmlns:p14="http://schemas.microsoft.com/office/powerpoint/2010/main" val="40087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667000"/>
          </a:xfrm>
        </p:spPr>
        <p:txBody>
          <a:bodyPr/>
          <a:lstStyle/>
          <a:p>
            <a:r>
              <a:rPr lang="en-US" dirty="0" smtClean="0"/>
              <a:t>PageRank is just one stage….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What about a </a:t>
            </a:r>
            <a:r>
              <a:rPr lang="en-US" dirty="0" smtClean="0">
                <a:solidFill>
                  <a:srgbClr val="3366FF"/>
                </a:solidFill>
              </a:rPr>
              <a:t>pipeline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53787" y="2302931"/>
            <a:ext cx="7733013" cy="1278469"/>
            <a:chOff x="953787" y="2302931"/>
            <a:chExt cx="7733013" cy="1278469"/>
          </a:xfrm>
        </p:grpSpPr>
        <p:sp>
          <p:nvSpPr>
            <p:cNvPr id="124" name="Can 123"/>
            <p:cNvSpPr/>
            <p:nvPr/>
          </p:nvSpPr>
          <p:spPr>
            <a:xfrm>
              <a:off x="6422324" y="2319868"/>
              <a:ext cx="894882" cy="533400"/>
            </a:xfrm>
            <a:prstGeom prst="can">
              <a:avLst>
                <a:gd name="adj" fmla="val 3611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Gill Sans Light"/>
                  <a:cs typeface="Gill Sans Light"/>
                </a:rPr>
                <a:t>HDFS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3" name="Can 2"/>
            <p:cNvSpPr/>
            <p:nvPr/>
          </p:nvSpPr>
          <p:spPr>
            <a:xfrm>
              <a:off x="4180934" y="2302931"/>
              <a:ext cx="894882" cy="533400"/>
            </a:xfrm>
            <a:prstGeom prst="can">
              <a:avLst>
                <a:gd name="adj" fmla="val 37698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Gill Sans Light"/>
                  <a:cs typeface="Gill Sans Light"/>
                </a:rPr>
                <a:t>HDFS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724399" y="2895600"/>
              <a:ext cx="2125377" cy="685800"/>
            </a:xfrm>
            <a:prstGeom prst="rightArrow">
              <a:avLst>
                <a:gd name="adj1" fmla="val 52470"/>
                <a:gd name="adj2" fmla="val 38889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Compute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8" name="Right Arrow 127"/>
            <p:cNvSpPr/>
            <p:nvPr/>
          </p:nvSpPr>
          <p:spPr>
            <a:xfrm>
              <a:off x="953787" y="2895600"/>
              <a:ext cx="3770613" cy="685800"/>
            </a:xfrm>
            <a:prstGeom prst="rightArrow">
              <a:avLst>
                <a:gd name="adj1" fmla="val 52470"/>
                <a:gd name="adj2" fmla="val 38889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Spark Preprocess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9" name="Right Arrow 128"/>
            <p:cNvSpPr/>
            <p:nvPr/>
          </p:nvSpPr>
          <p:spPr>
            <a:xfrm>
              <a:off x="6849777" y="2895600"/>
              <a:ext cx="1837023" cy="685800"/>
            </a:xfrm>
            <a:prstGeom prst="rightArrow">
              <a:avLst>
                <a:gd name="adj1" fmla="val 52470"/>
                <a:gd name="adj2" fmla="val 38889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Spark Post.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dirty="0" smtClean="0"/>
              <a:t>A Small Pipeline in </a:t>
            </a:r>
            <a:r>
              <a:rPr lang="en-US" dirty="0" err="1" smtClean="0"/>
              <a:t>GraphX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0446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Timed end-to-end </a:t>
            </a:r>
            <a:r>
              <a:rPr lang="en-US" sz="3200" dirty="0" err="1" smtClean="0">
                <a:latin typeface="Gill Sans Light"/>
                <a:cs typeface="Gill Sans Light"/>
              </a:rPr>
              <a:t>GraphX</a:t>
            </a:r>
            <a:r>
              <a:rPr lang="en-US" sz="3200" dirty="0" smtClean="0">
                <a:latin typeface="Gill Sans Light"/>
                <a:cs typeface="Gill Sans Light"/>
              </a:rPr>
              <a:t> is </a:t>
            </a:r>
            <a:r>
              <a:rPr lang="en-US" sz="32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faster</a:t>
            </a:r>
            <a:r>
              <a:rPr lang="en-US" sz="3200" i="1" dirty="0" smtClean="0">
                <a:latin typeface="Gill Sans Light"/>
                <a:cs typeface="Gill Sans Light"/>
              </a:rPr>
              <a:t> </a:t>
            </a:r>
            <a:r>
              <a:rPr lang="en-US" sz="3200" dirty="0" smtClean="0">
                <a:latin typeface="Gill Sans Light"/>
                <a:cs typeface="Gill Sans Light"/>
              </a:rPr>
              <a:t>than </a:t>
            </a:r>
            <a:r>
              <a:rPr lang="en-US" sz="3200" dirty="0" err="1" smtClean="0">
                <a:latin typeface="Gill Sans Light"/>
                <a:cs typeface="Gill Sans Light"/>
              </a:rPr>
              <a:t>GraphLab</a:t>
            </a:r>
            <a:endParaRPr lang="en-US" sz="3200" dirty="0" smtClean="0">
              <a:latin typeface="Gill Sans Light"/>
              <a:cs typeface="Gill Sans Light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81000" y="1371600"/>
            <a:ext cx="1975120" cy="1481448"/>
            <a:chOff x="381000" y="1371600"/>
            <a:chExt cx="1975120" cy="1481448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371600"/>
              <a:ext cx="1975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Raw Wikipedia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58409" y="1875042"/>
              <a:ext cx="978006" cy="978006"/>
              <a:chOff x="473540" y="2519906"/>
              <a:chExt cx="1166725" cy="1166725"/>
            </a:xfrm>
          </p:grpSpPr>
          <p:sp>
            <p:nvSpPr>
              <p:cNvPr id="10" name="Folded Corner 9"/>
              <p:cNvSpPr/>
              <p:nvPr/>
            </p:nvSpPr>
            <p:spPr>
              <a:xfrm>
                <a:off x="473540" y="2519906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1" name="Folded Corner 10"/>
              <p:cNvSpPr/>
              <p:nvPr/>
            </p:nvSpPr>
            <p:spPr>
              <a:xfrm>
                <a:off x="587323" y="2633689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2" name="Folded Corner 11"/>
              <p:cNvSpPr/>
              <p:nvPr/>
            </p:nvSpPr>
            <p:spPr>
              <a:xfrm>
                <a:off x="701106" y="2747472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1105" y="3385784"/>
                <a:ext cx="711594" cy="2918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XML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819400" y="1371600"/>
            <a:ext cx="1460406" cy="1600200"/>
            <a:chOff x="2648314" y="1371600"/>
            <a:chExt cx="1460406" cy="1600200"/>
          </a:xfrm>
        </p:grpSpPr>
        <p:sp>
          <p:nvSpPr>
            <p:cNvPr id="67" name="TextBox 66"/>
            <p:cNvSpPr txBox="1"/>
            <p:nvPr/>
          </p:nvSpPr>
          <p:spPr>
            <a:xfrm>
              <a:off x="2648314" y="1371600"/>
              <a:ext cx="146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Hyperlinks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819400" y="1875042"/>
              <a:ext cx="1036376" cy="1096758"/>
              <a:chOff x="2013099" y="2147633"/>
              <a:chExt cx="1339701" cy="1417755"/>
            </a:xfrm>
          </p:grpSpPr>
          <p:cxnSp>
            <p:nvCxnSpPr>
              <p:cNvPr id="69" name="Straight Connector 68"/>
              <p:cNvCxnSpPr>
                <a:stCxn id="77" idx="5"/>
                <a:endCxn id="78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79" idx="3"/>
                <a:endCxn id="78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77" idx="4"/>
                <a:endCxn id="80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6" idx="5"/>
                <a:endCxn id="80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7" idx="2"/>
                <a:endCxn id="76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8" idx="3"/>
                <a:endCxn id="80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83" name="Straight Connector 82"/>
              <p:cNvCxnSpPr>
                <a:stCxn id="82" idx="3"/>
                <a:endCxn id="77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5"/>
                <a:endCxn id="79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0" idx="6"/>
                <a:endCxn id="86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88" name="Straight Connector 87"/>
              <p:cNvCxnSpPr>
                <a:stCxn id="87" idx="6"/>
                <a:endCxn id="79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79" idx="4"/>
                <a:endCxn id="86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3"/>
                <a:endCxn id="76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5"/>
                <a:endCxn id="77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5019558" y="1371600"/>
            <a:ext cx="1351652" cy="1600200"/>
            <a:chOff x="4248514" y="1371600"/>
            <a:chExt cx="1351652" cy="1600200"/>
          </a:xfrm>
        </p:grpSpPr>
        <p:sp>
          <p:nvSpPr>
            <p:cNvPr id="92" name="TextBox 91"/>
            <p:cNvSpPr txBox="1"/>
            <p:nvPr/>
          </p:nvSpPr>
          <p:spPr>
            <a:xfrm>
              <a:off x="4248514" y="1371600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PageRank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419600" y="1875042"/>
              <a:ext cx="1036376" cy="1096758"/>
              <a:chOff x="2013099" y="2147633"/>
              <a:chExt cx="1339701" cy="1417755"/>
            </a:xfrm>
          </p:grpSpPr>
          <p:cxnSp>
            <p:nvCxnSpPr>
              <p:cNvPr id="94" name="Straight Connector 93"/>
              <p:cNvCxnSpPr>
                <a:stCxn id="101" idx="5"/>
                <a:endCxn id="102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103" idx="3"/>
                <a:endCxn id="102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101" idx="4"/>
                <a:endCxn id="104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0" idx="5"/>
                <a:endCxn id="104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1" idx="2"/>
                <a:endCxn id="100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02" idx="3"/>
                <a:endCxn id="104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rgbClr val="9BBB5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06" name="Straight Connector 105"/>
              <p:cNvCxnSpPr>
                <a:stCxn id="105" idx="3"/>
                <a:endCxn id="101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5" idx="5"/>
                <a:endCxn id="103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4" idx="6"/>
                <a:endCxn id="109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11" name="Straight Connector 110"/>
              <p:cNvCxnSpPr>
                <a:stCxn id="110" idx="6"/>
                <a:endCxn id="103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3" idx="4"/>
                <a:endCxn id="109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3"/>
                <a:endCxn id="100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0" idx="5"/>
                <a:endCxn id="101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7048926" y="1371600"/>
            <a:ext cx="1790274" cy="1456573"/>
            <a:chOff x="6052246" y="1371600"/>
            <a:chExt cx="1790274" cy="1456573"/>
          </a:xfrm>
        </p:grpSpPr>
        <p:grpSp>
          <p:nvGrpSpPr>
            <p:cNvPr id="44" name="Group 43"/>
            <p:cNvGrpSpPr/>
            <p:nvPr/>
          </p:nvGrpSpPr>
          <p:grpSpPr>
            <a:xfrm>
              <a:off x="6528283" y="1875042"/>
              <a:ext cx="838200" cy="953131"/>
              <a:chOff x="5181600" y="3312504"/>
              <a:chExt cx="1273220" cy="1447800"/>
            </a:xfrm>
          </p:grpSpPr>
          <p:sp>
            <p:nvSpPr>
              <p:cNvPr id="46" name="Folded Corner 45"/>
              <p:cNvSpPr/>
              <p:nvPr/>
            </p:nvSpPr>
            <p:spPr>
              <a:xfrm>
                <a:off x="5183042" y="3312504"/>
                <a:ext cx="1271778" cy="1447800"/>
              </a:xfrm>
              <a:prstGeom prst="foldedCorner">
                <a:avLst>
                  <a:gd name="adj" fmla="val 1334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83043" y="3748423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514662" y="374842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28048" y="374842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141434" y="374842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181600" y="3487834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513219" y="3487834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26605" y="3487834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39991" y="3487834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181600" y="3994883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513219" y="399488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826605" y="399488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139991" y="399488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83043" y="4242138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514662" y="4242138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828048" y="4242138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141434" y="4242138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181600" y="4495800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13219" y="4495800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826605" y="4495800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83044" y="3319041"/>
                <a:ext cx="1270334" cy="16879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6052246" y="1371600"/>
              <a:ext cx="179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Top 20 Pages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3151590"/>
            <a:ext cx="7772400" cy="3020610"/>
            <a:chOff x="685800" y="3151590"/>
            <a:chExt cx="7772400" cy="3020610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839504189"/>
                </p:ext>
              </p:extLst>
            </p:nvPr>
          </p:nvGraphicFramePr>
          <p:xfrm>
            <a:off x="685800" y="3151590"/>
            <a:ext cx="7772400" cy="3020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4803085" y="40386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605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97460" y="48006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375</a:t>
              </a:r>
            </a:p>
          </p:txBody>
        </p:sp>
      </p:grpSp>
      <p:sp>
        <p:nvSpPr>
          <p:cNvPr id="118" name="Right Arrow 117"/>
          <p:cNvSpPr/>
          <p:nvPr/>
        </p:nvSpPr>
        <p:spPr>
          <a:xfrm>
            <a:off x="2209800" y="2324100"/>
            <a:ext cx="457200" cy="156899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>
            <a:off x="4375900" y="2324100"/>
            <a:ext cx="457200" cy="156899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>
            <a:off x="6629400" y="2324100"/>
            <a:ext cx="457200" cy="156899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/>
          <a:lstStyle/>
          <a:p>
            <a:r>
              <a:rPr lang="en-US" sz="5000" dirty="0" smtClean="0"/>
              <a:t>The </a:t>
            </a:r>
            <a:r>
              <a:rPr lang="en-US" sz="5000" dirty="0" err="1" smtClean="0"/>
              <a:t>GraphX</a:t>
            </a:r>
            <a:r>
              <a:rPr lang="en-US" sz="5000" dirty="0" smtClean="0"/>
              <a:t> Stack</a:t>
            </a:r>
            <a:br>
              <a:rPr lang="en-US" sz="5000" dirty="0" smtClean="0"/>
            </a:br>
            <a:r>
              <a:rPr lang="en-US" sz="5000" dirty="0" smtClean="0"/>
              <a:t>(Lines of Code)</a:t>
            </a:r>
            <a:endParaRPr lang="en-US" sz="5000" dirty="0"/>
          </a:p>
        </p:txBody>
      </p:sp>
      <p:sp>
        <p:nvSpPr>
          <p:cNvPr id="5" name="Rectangle 4"/>
          <p:cNvSpPr/>
          <p:nvPr/>
        </p:nvSpPr>
        <p:spPr>
          <a:xfrm>
            <a:off x="304800" y="4419601"/>
            <a:ext cx="8610600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GraphX</a:t>
            </a:r>
            <a:r>
              <a:rPr lang="en-US" sz="2200" dirty="0" smtClean="0">
                <a:latin typeface="Gill Sans Light"/>
              </a:rPr>
              <a:t> (3575)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147054"/>
            <a:ext cx="8610599" cy="577580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Spark</a:t>
            </a:r>
            <a:endParaRPr lang="en-US" sz="1700" dirty="0" smtClean="0">
              <a:latin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657601"/>
            <a:ext cx="6476999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Pregel</a:t>
            </a:r>
            <a:r>
              <a:rPr lang="en-US" sz="2200" dirty="0" smtClean="0">
                <a:latin typeface="Gill Sans Light"/>
              </a:rPr>
              <a:t> (28) + </a:t>
            </a:r>
            <a:r>
              <a:rPr lang="en-US" sz="2200" dirty="0" err="1" smtClean="0">
                <a:latin typeface="Gill Sans Light"/>
              </a:rPr>
              <a:t>GraphLab</a:t>
            </a:r>
            <a:r>
              <a:rPr lang="en-US" sz="2200" dirty="0" smtClean="0">
                <a:latin typeface="Gill Sans Light"/>
              </a:rPr>
              <a:t> (50)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2" y="2362201"/>
            <a:ext cx="1066798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PageRank (5)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2475" y="2362201"/>
            <a:ext cx="1416322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Connected Comp. (10)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9672" y="2362201"/>
            <a:ext cx="990600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Shortest Path (10)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7822" y="2362201"/>
            <a:ext cx="685800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ALS</a:t>
            </a:r>
          </a:p>
          <a:p>
            <a:pPr algn="ctr"/>
            <a:r>
              <a:rPr lang="en-US" sz="2000" dirty="0" smtClean="0">
                <a:latin typeface="Gill Sans Light"/>
              </a:rPr>
              <a:t>(40)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01000" y="2362200"/>
            <a:ext cx="914400" cy="188071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LDA</a:t>
            </a:r>
          </a:p>
          <a:p>
            <a:pPr algn="ctr"/>
            <a:r>
              <a:rPr lang="en-US" sz="2200" dirty="0" smtClean="0">
                <a:latin typeface="Gill Sans Light"/>
              </a:rPr>
              <a:t>(120)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4935" y="2362201"/>
            <a:ext cx="1219201" cy="11429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K-core</a:t>
            </a:r>
          </a:p>
          <a:p>
            <a:pPr algn="ctr"/>
            <a:r>
              <a:rPr lang="en-US" sz="2200" dirty="0" smtClean="0">
                <a:latin typeface="Gill Sans Light"/>
              </a:rPr>
              <a:t>(51)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4575" y="2362201"/>
            <a:ext cx="995550" cy="188071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Triangle</a:t>
            </a:r>
          </a:p>
          <a:p>
            <a:pPr algn="ctr"/>
            <a:r>
              <a:rPr lang="en-US" sz="2200" dirty="0" smtClean="0">
                <a:latin typeface="Gill Sans Light"/>
              </a:rPr>
              <a:t>Count</a:t>
            </a:r>
          </a:p>
          <a:p>
            <a:pPr algn="ctr"/>
            <a:r>
              <a:rPr lang="en-US" sz="2200" dirty="0" smtClean="0">
                <a:latin typeface="Gill Sans Light"/>
              </a:rPr>
              <a:t>(45)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51147" y="2355566"/>
            <a:ext cx="685800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SVD</a:t>
            </a:r>
          </a:p>
          <a:p>
            <a:pPr algn="ctr"/>
            <a:r>
              <a:rPr lang="en-US" sz="2000" dirty="0" smtClean="0">
                <a:latin typeface="Gill Sans Light"/>
              </a:rPr>
              <a:t>(40)</a:t>
            </a:r>
          </a:p>
        </p:txBody>
      </p:sp>
    </p:spTree>
    <p:extLst>
      <p:ext uri="{BB962C8B-B14F-4D97-AF65-F5344CB8AC3E}">
        <p14:creationId xmlns:p14="http://schemas.microsoft.com/office/powerpoint/2010/main" val="328162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817"/>
            <a:ext cx="8229600" cy="1143000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583"/>
            <a:ext cx="8229600" cy="5809817"/>
          </a:xfrm>
        </p:spPr>
        <p:txBody>
          <a:bodyPr/>
          <a:lstStyle/>
          <a:p>
            <a:r>
              <a:rPr lang="en-US" dirty="0" smtClean="0"/>
              <a:t>Alpha release as part of Spark 0.9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Seeking collaborators and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101"/>
          <a:stretch/>
        </p:blipFill>
        <p:spPr>
          <a:xfrm>
            <a:off x="2057400" y="1600200"/>
            <a:ext cx="5486400" cy="417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8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6075"/>
          </a:xfrm>
        </p:spPr>
        <p:txBody>
          <a:bodyPr/>
          <a:lstStyle/>
          <a:p>
            <a:r>
              <a:rPr lang="en-US" dirty="0"/>
              <a:t>Domain specific views:  </a:t>
            </a:r>
            <a:r>
              <a:rPr lang="en-US" i="1" dirty="0"/>
              <a:t>Tables</a:t>
            </a:r>
            <a:r>
              <a:rPr lang="en-US" dirty="0"/>
              <a:t> and </a:t>
            </a:r>
            <a:r>
              <a:rPr lang="en-US" i="1" dirty="0"/>
              <a:t>Graphs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tables and graphs are first-class </a:t>
            </a:r>
            <a:r>
              <a:rPr lang="en-US" dirty="0" err="1">
                <a:solidFill>
                  <a:prstClr val="black"/>
                </a:solidFill>
              </a:rPr>
              <a:t>composable</a:t>
            </a:r>
            <a:r>
              <a:rPr lang="en-US" dirty="0">
                <a:solidFill>
                  <a:prstClr val="black"/>
                </a:solidFill>
              </a:rPr>
              <a:t> objects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specialized operators which exploit view </a:t>
            </a:r>
            <a:r>
              <a:rPr lang="en-US" dirty="0" smtClean="0">
                <a:solidFill>
                  <a:prstClr val="black"/>
                </a:solidFill>
              </a:rPr>
              <a:t>semantics</a:t>
            </a:r>
            <a:endParaRPr lang="en-US" dirty="0" smtClean="0"/>
          </a:p>
          <a:p>
            <a:r>
              <a:rPr lang="en-US" dirty="0" smtClean="0"/>
              <a:t>Single system that efficiently spans the pipeline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inimize data movement and duplication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liminates need to learn and manage multiple systems</a:t>
            </a:r>
            <a:endParaRPr lang="en-US" dirty="0" smtClean="0"/>
          </a:p>
          <a:p>
            <a:r>
              <a:rPr lang="en-US" dirty="0" smtClean="0"/>
              <a:t>Graphs through the lens of database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  <a:p>
            <a:pPr lvl="1"/>
            <a:r>
              <a:rPr lang="en-US" dirty="0" smtClean="0"/>
              <a:t>Graph-Parallel Pattern </a:t>
            </a:r>
            <a:r>
              <a:rPr lang="en-US" dirty="0" smtClean="0">
                <a:sym typeface="Wingdings"/>
              </a:rPr>
              <a:t> Triplet joins in </a:t>
            </a:r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elational </a:t>
            </a:r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lg.</a:t>
            </a:r>
            <a:endParaRPr lang="en-US" dirty="0"/>
          </a:p>
          <a:p>
            <a:pPr lvl="1"/>
            <a:r>
              <a:rPr lang="en-US" dirty="0" smtClean="0">
                <a:sym typeface="Wingdings"/>
              </a:rPr>
              <a:t>Graph Systems  Distributed join </a:t>
            </a:r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ptimizations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3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Active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45074"/>
          </a:xfrm>
        </p:spPr>
        <p:txBody>
          <a:bodyPr/>
          <a:lstStyle/>
          <a:p>
            <a:r>
              <a:rPr lang="en-US" dirty="0" smtClean="0"/>
              <a:t>Static Data </a:t>
            </a:r>
            <a:r>
              <a:rPr lang="en-US" dirty="0" smtClean="0">
                <a:sym typeface="Wingdings"/>
              </a:rPr>
              <a:t> Dynamic Data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Apply </a:t>
            </a:r>
            <a:r>
              <a:rPr lang="en-US" dirty="0" err="1" smtClean="0">
                <a:solidFill>
                  <a:prstClr val="black"/>
                </a:solidFill>
              </a:rPr>
              <a:t>GraphX</a:t>
            </a:r>
            <a:r>
              <a:rPr lang="en-US" dirty="0" smtClean="0">
                <a:solidFill>
                  <a:prstClr val="black"/>
                </a:solidFill>
              </a:rPr>
              <a:t> unified approach to time evolving data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Model and analyze relationships over time</a:t>
            </a:r>
          </a:p>
          <a:p>
            <a:endParaRPr lang="en-US" dirty="0" smtClean="0"/>
          </a:p>
          <a:p>
            <a:r>
              <a:rPr lang="en-US" dirty="0" smtClean="0"/>
              <a:t>Serving Graph Structured Data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Allow external systems to interact with </a:t>
            </a:r>
            <a:r>
              <a:rPr lang="en-US" dirty="0" err="1" smtClean="0">
                <a:solidFill>
                  <a:prstClr val="black"/>
                </a:solidFill>
              </a:rPr>
              <a:t>GraphX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Unify distributed graph databases with relational database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48302" y="1350627"/>
            <a:ext cx="3704539" cy="2797900"/>
            <a:chOff x="5248302" y="1198227"/>
            <a:chExt cx="3704539" cy="2797900"/>
          </a:xfrm>
        </p:grpSpPr>
        <p:sp>
          <p:nvSpPr>
            <p:cNvPr id="3" name="Freeform 2"/>
            <p:cNvSpPr/>
            <p:nvPr/>
          </p:nvSpPr>
          <p:spPr>
            <a:xfrm>
              <a:off x="5248302" y="1198227"/>
              <a:ext cx="3704539" cy="2797900"/>
            </a:xfrm>
            <a:custGeom>
              <a:avLst/>
              <a:gdLst>
                <a:gd name="connsiteX0" fmla="*/ 2766001 w 3581805"/>
                <a:gd name="connsiteY0" fmla="*/ 1006 h 2685790"/>
                <a:gd name="connsiteX1" fmla="*/ 1434474 w 3581805"/>
                <a:gd name="connsiteY1" fmla="*/ 246803 h 2685790"/>
                <a:gd name="connsiteX2" fmla="*/ 277071 w 3581805"/>
                <a:gd name="connsiteY2" fmla="*/ 349219 h 2685790"/>
                <a:gd name="connsiteX3" fmla="*/ 21008 w 3581805"/>
                <a:gd name="connsiteY3" fmla="*/ 973953 h 2685790"/>
                <a:gd name="connsiteX4" fmla="*/ 666286 w 3581805"/>
                <a:gd name="connsiteY4" fmla="*/ 1373374 h 2685790"/>
                <a:gd name="connsiteX5" fmla="*/ 2223148 w 3581805"/>
                <a:gd name="connsiteY5" fmla="*/ 963712 h 2685790"/>
                <a:gd name="connsiteX6" fmla="*/ 2602120 w 3581805"/>
                <a:gd name="connsiteY6" fmla="*/ 1885451 h 2685790"/>
                <a:gd name="connsiteX7" fmla="*/ 3196186 w 3581805"/>
                <a:gd name="connsiteY7" fmla="*/ 2684293 h 2685790"/>
                <a:gd name="connsiteX8" fmla="*/ 3564916 w 3581805"/>
                <a:gd name="connsiteY8" fmla="*/ 2059558 h 2685790"/>
                <a:gd name="connsiteX9" fmla="*/ 3319096 w 3581805"/>
                <a:gd name="connsiteY9" fmla="*/ 1158301 h 2685790"/>
                <a:gd name="connsiteX10" fmla="*/ 3564916 w 3581805"/>
                <a:gd name="connsiteY10" fmla="*/ 349219 h 2685790"/>
                <a:gd name="connsiteX11" fmla="*/ 2766001 w 3581805"/>
                <a:gd name="connsiteY11" fmla="*/ 1006 h 2685790"/>
                <a:gd name="connsiteX0" fmla="*/ 2766001 w 3637508"/>
                <a:gd name="connsiteY0" fmla="*/ 1006 h 2686228"/>
                <a:gd name="connsiteX1" fmla="*/ 1434474 w 3637508"/>
                <a:gd name="connsiteY1" fmla="*/ 246803 h 2686228"/>
                <a:gd name="connsiteX2" fmla="*/ 277071 w 3637508"/>
                <a:gd name="connsiteY2" fmla="*/ 349219 h 2686228"/>
                <a:gd name="connsiteX3" fmla="*/ 21008 w 3637508"/>
                <a:gd name="connsiteY3" fmla="*/ 973953 h 2686228"/>
                <a:gd name="connsiteX4" fmla="*/ 666286 w 3637508"/>
                <a:gd name="connsiteY4" fmla="*/ 1373374 h 2686228"/>
                <a:gd name="connsiteX5" fmla="*/ 2223148 w 3637508"/>
                <a:gd name="connsiteY5" fmla="*/ 963712 h 2686228"/>
                <a:gd name="connsiteX6" fmla="*/ 2602120 w 3637508"/>
                <a:gd name="connsiteY6" fmla="*/ 1885451 h 2686228"/>
                <a:gd name="connsiteX7" fmla="*/ 3196186 w 3637508"/>
                <a:gd name="connsiteY7" fmla="*/ 2684293 h 2686228"/>
                <a:gd name="connsiteX8" fmla="*/ 3636614 w 3637508"/>
                <a:gd name="connsiteY8" fmla="*/ 2080041 h 2686228"/>
                <a:gd name="connsiteX9" fmla="*/ 3319096 w 3637508"/>
                <a:gd name="connsiteY9" fmla="*/ 1158301 h 2686228"/>
                <a:gd name="connsiteX10" fmla="*/ 3564916 w 3637508"/>
                <a:gd name="connsiteY10" fmla="*/ 349219 h 2686228"/>
                <a:gd name="connsiteX11" fmla="*/ 2766001 w 3637508"/>
                <a:gd name="connsiteY11" fmla="*/ 1006 h 2686228"/>
                <a:gd name="connsiteX0" fmla="*/ 2766001 w 3637508"/>
                <a:gd name="connsiteY0" fmla="*/ 1006 h 2692438"/>
                <a:gd name="connsiteX1" fmla="*/ 1434474 w 3637508"/>
                <a:gd name="connsiteY1" fmla="*/ 246803 h 2692438"/>
                <a:gd name="connsiteX2" fmla="*/ 277071 w 3637508"/>
                <a:gd name="connsiteY2" fmla="*/ 349219 h 2692438"/>
                <a:gd name="connsiteX3" fmla="*/ 21008 w 3637508"/>
                <a:gd name="connsiteY3" fmla="*/ 973953 h 2692438"/>
                <a:gd name="connsiteX4" fmla="*/ 666286 w 3637508"/>
                <a:gd name="connsiteY4" fmla="*/ 1373374 h 2692438"/>
                <a:gd name="connsiteX5" fmla="*/ 2223148 w 3637508"/>
                <a:gd name="connsiteY5" fmla="*/ 963712 h 2692438"/>
                <a:gd name="connsiteX6" fmla="*/ 2694303 w 3637508"/>
                <a:gd name="connsiteY6" fmla="*/ 2325838 h 2692438"/>
                <a:gd name="connsiteX7" fmla="*/ 3196186 w 3637508"/>
                <a:gd name="connsiteY7" fmla="*/ 2684293 h 2692438"/>
                <a:gd name="connsiteX8" fmla="*/ 3636614 w 3637508"/>
                <a:gd name="connsiteY8" fmla="*/ 2080041 h 2692438"/>
                <a:gd name="connsiteX9" fmla="*/ 3319096 w 3637508"/>
                <a:gd name="connsiteY9" fmla="*/ 1158301 h 2692438"/>
                <a:gd name="connsiteX10" fmla="*/ 3564916 w 3637508"/>
                <a:gd name="connsiteY10" fmla="*/ 349219 h 2692438"/>
                <a:gd name="connsiteX11" fmla="*/ 2766001 w 3637508"/>
                <a:gd name="connsiteY11" fmla="*/ 1006 h 2692438"/>
                <a:gd name="connsiteX0" fmla="*/ 2766001 w 3637508"/>
                <a:gd name="connsiteY0" fmla="*/ 1006 h 2691924"/>
                <a:gd name="connsiteX1" fmla="*/ 1434474 w 3637508"/>
                <a:gd name="connsiteY1" fmla="*/ 246803 h 2691924"/>
                <a:gd name="connsiteX2" fmla="*/ 277071 w 3637508"/>
                <a:gd name="connsiteY2" fmla="*/ 349219 h 2691924"/>
                <a:gd name="connsiteX3" fmla="*/ 21008 w 3637508"/>
                <a:gd name="connsiteY3" fmla="*/ 973953 h 2691924"/>
                <a:gd name="connsiteX4" fmla="*/ 666286 w 3637508"/>
                <a:gd name="connsiteY4" fmla="*/ 1373374 h 2691924"/>
                <a:gd name="connsiteX5" fmla="*/ 2335815 w 3637508"/>
                <a:gd name="connsiteY5" fmla="*/ 1035403 h 2691924"/>
                <a:gd name="connsiteX6" fmla="*/ 2694303 w 3637508"/>
                <a:gd name="connsiteY6" fmla="*/ 2325838 h 2691924"/>
                <a:gd name="connsiteX7" fmla="*/ 3196186 w 3637508"/>
                <a:gd name="connsiteY7" fmla="*/ 2684293 h 2691924"/>
                <a:gd name="connsiteX8" fmla="*/ 3636614 w 3637508"/>
                <a:gd name="connsiteY8" fmla="*/ 2080041 h 2691924"/>
                <a:gd name="connsiteX9" fmla="*/ 3319096 w 3637508"/>
                <a:gd name="connsiteY9" fmla="*/ 1158301 h 2691924"/>
                <a:gd name="connsiteX10" fmla="*/ 3564916 w 3637508"/>
                <a:gd name="connsiteY10" fmla="*/ 349219 h 2691924"/>
                <a:gd name="connsiteX11" fmla="*/ 2766001 w 3637508"/>
                <a:gd name="connsiteY11" fmla="*/ 1006 h 2691924"/>
                <a:gd name="connsiteX0" fmla="*/ 2763302 w 3634809"/>
                <a:gd name="connsiteY0" fmla="*/ 1006 h 2691924"/>
                <a:gd name="connsiteX1" fmla="*/ 1431775 w 3634809"/>
                <a:gd name="connsiteY1" fmla="*/ 246803 h 2691924"/>
                <a:gd name="connsiteX2" fmla="*/ 274372 w 3634809"/>
                <a:gd name="connsiteY2" fmla="*/ 349219 h 2691924"/>
                <a:gd name="connsiteX3" fmla="*/ 18309 w 3634809"/>
                <a:gd name="connsiteY3" fmla="*/ 973953 h 2691924"/>
                <a:gd name="connsiteX4" fmla="*/ 622617 w 3634809"/>
                <a:gd name="connsiteY4" fmla="*/ 1270958 h 2691924"/>
                <a:gd name="connsiteX5" fmla="*/ 2333116 w 3634809"/>
                <a:gd name="connsiteY5" fmla="*/ 1035403 h 2691924"/>
                <a:gd name="connsiteX6" fmla="*/ 2691604 w 3634809"/>
                <a:gd name="connsiteY6" fmla="*/ 2325838 h 2691924"/>
                <a:gd name="connsiteX7" fmla="*/ 3193487 w 3634809"/>
                <a:gd name="connsiteY7" fmla="*/ 2684293 h 2691924"/>
                <a:gd name="connsiteX8" fmla="*/ 3633915 w 3634809"/>
                <a:gd name="connsiteY8" fmla="*/ 2080041 h 2691924"/>
                <a:gd name="connsiteX9" fmla="*/ 3316397 w 3634809"/>
                <a:gd name="connsiteY9" fmla="*/ 1158301 h 2691924"/>
                <a:gd name="connsiteX10" fmla="*/ 3562217 w 3634809"/>
                <a:gd name="connsiteY10" fmla="*/ 349219 h 2691924"/>
                <a:gd name="connsiteX11" fmla="*/ 2763302 w 3634809"/>
                <a:gd name="connsiteY11" fmla="*/ 1006 h 2691924"/>
                <a:gd name="connsiteX0" fmla="*/ 2771584 w 3643091"/>
                <a:gd name="connsiteY0" fmla="*/ 604 h 2691522"/>
                <a:gd name="connsiteX1" fmla="*/ 1808787 w 3643091"/>
                <a:gd name="connsiteY1" fmla="*/ 266884 h 2691522"/>
                <a:gd name="connsiteX2" fmla="*/ 282654 w 3643091"/>
                <a:gd name="connsiteY2" fmla="*/ 348817 h 2691522"/>
                <a:gd name="connsiteX3" fmla="*/ 26591 w 3643091"/>
                <a:gd name="connsiteY3" fmla="*/ 973551 h 2691522"/>
                <a:gd name="connsiteX4" fmla="*/ 630899 w 3643091"/>
                <a:gd name="connsiteY4" fmla="*/ 1270556 h 2691522"/>
                <a:gd name="connsiteX5" fmla="*/ 2341398 w 3643091"/>
                <a:gd name="connsiteY5" fmla="*/ 1035001 h 2691522"/>
                <a:gd name="connsiteX6" fmla="*/ 2699886 w 3643091"/>
                <a:gd name="connsiteY6" fmla="*/ 2325436 h 2691522"/>
                <a:gd name="connsiteX7" fmla="*/ 3201769 w 3643091"/>
                <a:gd name="connsiteY7" fmla="*/ 2683891 h 2691522"/>
                <a:gd name="connsiteX8" fmla="*/ 3642197 w 3643091"/>
                <a:gd name="connsiteY8" fmla="*/ 2079639 h 2691522"/>
                <a:gd name="connsiteX9" fmla="*/ 3324679 w 3643091"/>
                <a:gd name="connsiteY9" fmla="*/ 1157899 h 2691522"/>
                <a:gd name="connsiteX10" fmla="*/ 3570499 w 3643091"/>
                <a:gd name="connsiteY10" fmla="*/ 348817 h 2691522"/>
                <a:gd name="connsiteX11" fmla="*/ 2771584 w 3643091"/>
                <a:gd name="connsiteY11" fmla="*/ 604 h 2691522"/>
                <a:gd name="connsiteX0" fmla="*/ 2771584 w 3643091"/>
                <a:gd name="connsiteY0" fmla="*/ 35 h 2690953"/>
                <a:gd name="connsiteX1" fmla="*/ 1808787 w 3643091"/>
                <a:gd name="connsiteY1" fmla="*/ 266315 h 2690953"/>
                <a:gd name="connsiteX2" fmla="*/ 282654 w 3643091"/>
                <a:gd name="connsiteY2" fmla="*/ 348248 h 2690953"/>
                <a:gd name="connsiteX3" fmla="*/ 26591 w 3643091"/>
                <a:gd name="connsiteY3" fmla="*/ 972982 h 2690953"/>
                <a:gd name="connsiteX4" fmla="*/ 630899 w 3643091"/>
                <a:gd name="connsiteY4" fmla="*/ 1269987 h 2690953"/>
                <a:gd name="connsiteX5" fmla="*/ 2341398 w 3643091"/>
                <a:gd name="connsiteY5" fmla="*/ 1034432 h 2690953"/>
                <a:gd name="connsiteX6" fmla="*/ 2699886 w 3643091"/>
                <a:gd name="connsiteY6" fmla="*/ 2324867 h 2690953"/>
                <a:gd name="connsiteX7" fmla="*/ 3201769 w 3643091"/>
                <a:gd name="connsiteY7" fmla="*/ 2683322 h 2690953"/>
                <a:gd name="connsiteX8" fmla="*/ 3642197 w 3643091"/>
                <a:gd name="connsiteY8" fmla="*/ 2079070 h 2690953"/>
                <a:gd name="connsiteX9" fmla="*/ 3324679 w 3643091"/>
                <a:gd name="connsiteY9" fmla="*/ 1157330 h 2690953"/>
                <a:gd name="connsiteX10" fmla="*/ 3416862 w 3643091"/>
                <a:gd name="connsiteY10" fmla="*/ 256074 h 2690953"/>
                <a:gd name="connsiteX11" fmla="*/ 2771584 w 3643091"/>
                <a:gd name="connsiteY11" fmla="*/ 35 h 2690953"/>
                <a:gd name="connsiteX0" fmla="*/ 2771584 w 3704413"/>
                <a:gd name="connsiteY0" fmla="*/ 35 h 2686554"/>
                <a:gd name="connsiteX1" fmla="*/ 1808787 w 3704413"/>
                <a:gd name="connsiteY1" fmla="*/ 266315 h 2686554"/>
                <a:gd name="connsiteX2" fmla="*/ 282654 w 3704413"/>
                <a:gd name="connsiteY2" fmla="*/ 348248 h 2686554"/>
                <a:gd name="connsiteX3" fmla="*/ 26591 w 3704413"/>
                <a:gd name="connsiteY3" fmla="*/ 972982 h 2686554"/>
                <a:gd name="connsiteX4" fmla="*/ 630899 w 3704413"/>
                <a:gd name="connsiteY4" fmla="*/ 1269987 h 2686554"/>
                <a:gd name="connsiteX5" fmla="*/ 2341398 w 3704413"/>
                <a:gd name="connsiteY5" fmla="*/ 1034432 h 2686554"/>
                <a:gd name="connsiteX6" fmla="*/ 2699886 w 3704413"/>
                <a:gd name="connsiteY6" fmla="*/ 2324867 h 2686554"/>
                <a:gd name="connsiteX7" fmla="*/ 3201769 w 3704413"/>
                <a:gd name="connsiteY7" fmla="*/ 2683322 h 2686554"/>
                <a:gd name="connsiteX8" fmla="*/ 3703652 w 3704413"/>
                <a:gd name="connsiteY8" fmla="*/ 2181486 h 2686554"/>
                <a:gd name="connsiteX9" fmla="*/ 3324679 w 3704413"/>
                <a:gd name="connsiteY9" fmla="*/ 1157330 h 2686554"/>
                <a:gd name="connsiteX10" fmla="*/ 3416862 w 3704413"/>
                <a:gd name="connsiteY10" fmla="*/ 256074 h 2686554"/>
                <a:gd name="connsiteX11" fmla="*/ 2771584 w 3704413"/>
                <a:gd name="connsiteY11" fmla="*/ 35 h 2686554"/>
                <a:gd name="connsiteX0" fmla="*/ 2771584 w 3704539"/>
                <a:gd name="connsiteY0" fmla="*/ 35 h 2797900"/>
                <a:gd name="connsiteX1" fmla="*/ 1808787 w 3704539"/>
                <a:gd name="connsiteY1" fmla="*/ 266315 h 2797900"/>
                <a:gd name="connsiteX2" fmla="*/ 282654 w 3704539"/>
                <a:gd name="connsiteY2" fmla="*/ 348248 h 2797900"/>
                <a:gd name="connsiteX3" fmla="*/ 26591 w 3704539"/>
                <a:gd name="connsiteY3" fmla="*/ 972982 h 2797900"/>
                <a:gd name="connsiteX4" fmla="*/ 630899 w 3704539"/>
                <a:gd name="connsiteY4" fmla="*/ 1269987 h 2797900"/>
                <a:gd name="connsiteX5" fmla="*/ 2341398 w 3704539"/>
                <a:gd name="connsiteY5" fmla="*/ 1034432 h 2797900"/>
                <a:gd name="connsiteX6" fmla="*/ 2699886 w 3704539"/>
                <a:gd name="connsiteY6" fmla="*/ 2324867 h 2797900"/>
                <a:gd name="connsiteX7" fmla="*/ 3191526 w 3704539"/>
                <a:gd name="connsiteY7" fmla="*/ 2795979 h 2797900"/>
                <a:gd name="connsiteX8" fmla="*/ 3703652 w 3704539"/>
                <a:gd name="connsiteY8" fmla="*/ 2181486 h 2797900"/>
                <a:gd name="connsiteX9" fmla="*/ 3324679 w 3704539"/>
                <a:gd name="connsiteY9" fmla="*/ 1157330 h 2797900"/>
                <a:gd name="connsiteX10" fmla="*/ 3416862 w 3704539"/>
                <a:gd name="connsiteY10" fmla="*/ 256074 h 2797900"/>
                <a:gd name="connsiteX11" fmla="*/ 2771584 w 3704539"/>
                <a:gd name="connsiteY11" fmla="*/ 35 h 2797900"/>
                <a:gd name="connsiteX0" fmla="*/ 2771584 w 3704539"/>
                <a:gd name="connsiteY0" fmla="*/ 35 h 2797900"/>
                <a:gd name="connsiteX1" fmla="*/ 1808787 w 3704539"/>
                <a:gd name="connsiteY1" fmla="*/ 266315 h 2797900"/>
                <a:gd name="connsiteX2" fmla="*/ 282654 w 3704539"/>
                <a:gd name="connsiteY2" fmla="*/ 276557 h 2797900"/>
                <a:gd name="connsiteX3" fmla="*/ 26591 w 3704539"/>
                <a:gd name="connsiteY3" fmla="*/ 972982 h 2797900"/>
                <a:gd name="connsiteX4" fmla="*/ 630899 w 3704539"/>
                <a:gd name="connsiteY4" fmla="*/ 1269987 h 2797900"/>
                <a:gd name="connsiteX5" fmla="*/ 2341398 w 3704539"/>
                <a:gd name="connsiteY5" fmla="*/ 1034432 h 2797900"/>
                <a:gd name="connsiteX6" fmla="*/ 2699886 w 3704539"/>
                <a:gd name="connsiteY6" fmla="*/ 2324867 h 2797900"/>
                <a:gd name="connsiteX7" fmla="*/ 3191526 w 3704539"/>
                <a:gd name="connsiteY7" fmla="*/ 2795979 h 2797900"/>
                <a:gd name="connsiteX8" fmla="*/ 3703652 w 3704539"/>
                <a:gd name="connsiteY8" fmla="*/ 2181486 h 2797900"/>
                <a:gd name="connsiteX9" fmla="*/ 3324679 w 3704539"/>
                <a:gd name="connsiteY9" fmla="*/ 1157330 h 2797900"/>
                <a:gd name="connsiteX10" fmla="*/ 3416862 w 3704539"/>
                <a:gd name="connsiteY10" fmla="*/ 256074 h 2797900"/>
                <a:gd name="connsiteX11" fmla="*/ 2771584 w 3704539"/>
                <a:gd name="connsiteY11" fmla="*/ 35 h 279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4539" h="2797900">
                  <a:moveTo>
                    <a:pt x="2771584" y="35"/>
                  </a:moveTo>
                  <a:cubicBezTo>
                    <a:pt x="2503572" y="1742"/>
                    <a:pt x="2223608" y="220228"/>
                    <a:pt x="1808787" y="266315"/>
                  </a:cubicBezTo>
                  <a:cubicBezTo>
                    <a:pt x="1393966" y="312402"/>
                    <a:pt x="579687" y="158779"/>
                    <a:pt x="282654" y="276557"/>
                  </a:cubicBezTo>
                  <a:cubicBezTo>
                    <a:pt x="-14379" y="394335"/>
                    <a:pt x="-31450" y="807410"/>
                    <a:pt x="26591" y="972982"/>
                  </a:cubicBezTo>
                  <a:cubicBezTo>
                    <a:pt x="84632" y="1138554"/>
                    <a:pt x="245098" y="1259745"/>
                    <a:pt x="630899" y="1269987"/>
                  </a:cubicBezTo>
                  <a:cubicBezTo>
                    <a:pt x="1016700" y="1280229"/>
                    <a:pt x="1996567" y="858619"/>
                    <a:pt x="2341398" y="1034432"/>
                  </a:cubicBezTo>
                  <a:cubicBezTo>
                    <a:pt x="2686229" y="1210245"/>
                    <a:pt x="2558198" y="2031276"/>
                    <a:pt x="2699886" y="2324867"/>
                  </a:cubicBezTo>
                  <a:cubicBezTo>
                    <a:pt x="2841574" y="2618458"/>
                    <a:pt x="3024232" y="2819876"/>
                    <a:pt x="3191526" y="2795979"/>
                  </a:cubicBezTo>
                  <a:cubicBezTo>
                    <a:pt x="3358820" y="2772082"/>
                    <a:pt x="3681460" y="2454594"/>
                    <a:pt x="3703652" y="2181486"/>
                  </a:cubicBezTo>
                  <a:cubicBezTo>
                    <a:pt x="3725844" y="1908378"/>
                    <a:pt x="3324679" y="1442386"/>
                    <a:pt x="3324679" y="1157330"/>
                  </a:cubicBezTo>
                  <a:cubicBezTo>
                    <a:pt x="3324679" y="872274"/>
                    <a:pt x="3512459" y="452370"/>
                    <a:pt x="3416862" y="256074"/>
                  </a:cubicBezTo>
                  <a:cubicBezTo>
                    <a:pt x="3321265" y="59778"/>
                    <a:pt x="3039596" y="-1672"/>
                    <a:pt x="2771584" y="3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487841" y="1394677"/>
              <a:ext cx="1079306" cy="997974"/>
              <a:chOff x="5387451" y="3459726"/>
              <a:chExt cx="1079306" cy="997974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617864" y="3459726"/>
                <a:ext cx="848893" cy="848893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" name="Straight Arrow Connector 53"/>
              <p:cNvCxnSpPr>
                <a:endCxn id="53" idx="3"/>
              </p:cNvCxnSpPr>
              <p:nvPr/>
            </p:nvCxnSpPr>
            <p:spPr>
              <a:xfrm flipV="1">
                <a:off x="5387451" y="4184301"/>
                <a:ext cx="354731" cy="2733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8" name="Freeform 237"/>
          <p:cNvSpPr/>
          <p:nvPr/>
        </p:nvSpPr>
        <p:spPr>
          <a:xfrm>
            <a:off x="2773715" y="1636287"/>
            <a:ext cx="6108472" cy="4579515"/>
          </a:xfrm>
          <a:custGeom>
            <a:avLst/>
            <a:gdLst>
              <a:gd name="connsiteX0" fmla="*/ 2849422 w 6108472"/>
              <a:gd name="connsiteY0" fmla="*/ 2100409 h 4579267"/>
              <a:gd name="connsiteX1" fmla="*/ 2665057 w 6108472"/>
              <a:gd name="connsiteY1" fmla="*/ 564176 h 4579267"/>
              <a:gd name="connsiteX2" fmla="*/ 3033788 w 6108472"/>
              <a:gd name="connsiteY2" fmla="*/ 890 h 4579267"/>
              <a:gd name="connsiteX3" fmla="*/ 3443488 w 6108472"/>
              <a:gd name="connsiteY3" fmla="*/ 472002 h 4579267"/>
              <a:gd name="connsiteX4" fmla="*/ 3627853 w 6108472"/>
              <a:gd name="connsiteY4" fmla="*/ 1813645 h 4579267"/>
              <a:gd name="connsiteX5" fmla="*/ 5430535 w 6108472"/>
              <a:gd name="connsiteY5" fmla="*/ 1414225 h 4579267"/>
              <a:gd name="connsiteX6" fmla="*/ 6096298 w 6108472"/>
              <a:gd name="connsiteY6" fmla="*/ 1680505 h 4579267"/>
              <a:gd name="connsiteX7" fmla="*/ 5727568 w 6108472"/>
              <a:gd name="connsiteY7" fmla="*/ 2335964 h 4579267"/>
              <a:gd name="connsiteX8" fmla="*/ 4170706 w 6108472"/>
              <a:gd name="connsiteY8" fmla="*/ 2540795 h 4579267"/>
              <a:gd name="connsiteX9" fmla="*/ 5696840 w 6108472"/>
              <a:gd name="connsiteY9" fmla="*/ 3718574 h 4579267"/>
              <a:gd name="connsiteX10" fmla="*/ 5512475 w 6108472"/>
              <a:gd name="connsiteY10" fmla="*/ 4527657 h 4579267"/>
              <a:gd name="connsiteX11" fmla="*/ 4775014 w 6108472"/>
              <a:gd name="connsiteY11" fmla="*/ 4343309 h 4579267"/>
              <a:gd name="connsiteX12" fmla="*/ 3423003 w 6108472"/>
              <a:gd name="connsiteY12" fmla="*/ 3093839 h 4579267"/>
              <a:gd name="connsiteX13" fmla="*/ 637041 w 6108472"/>
              <a:gd name="connsiteY13" fmla="*/ 2919733 h 4579267"/>
              <a:gd name="connsiteX14" fmla="*/ 2005 w 6108472"/>
              <a:gd name="connsiteY14" fmla="*/ 2387172 h 4579267"/>
              <a:gd name="connsiteX15" fmla="*/ 739466 w 6108472"/>
              <a:gd name="connsiteY15" fmla="*/ 2028718 h 4579267"/>
              <a:gd name="connsiteX16" fmla="*/ 2849422 w 6108472"/>
              <a:gd name="connsiteY16" fmla="*/ 2100409 h 4579267"/>
              <a:gd name="connsiteX0" fmla="*/ 2849422 w 6108472"/>
              <a:gd name="connsiteY0" fmla="*/ 2100409 h 4579267"/>
              <a:gd name="connsiteX1" fmla="*/ 2583117 w 6108472"/>
              <a:gd name="connsiteY1" fmla="*/ 564176 h 4579267"/>
              <a:gd name="connsiteX2" fmla="*/ 3033788 w 6108472"/>
              <a:gd name="connsiteY2" fmla="*/ 890 h 4579267"/>
              <a:gd name="connsiteX3" fmla="*/ 3443488 w 6108472"/>
              <a:gd name="connsiteY3" fmla="*/ 472002 h 4579267"/>
              <a:gd name="connsiteX4" fmla="*/ 3627853 w 6108472"/>
              <a:gd name="connsiteY4" fmla="*/ 1813645 h 4579267"/>
              <a:gd name="connsiteX5" fmla="*/ 5430535 w 6108472"/>
              <a:gd name="connsiteY5" fmla="*/ 1414225 h 4579267"/>
              <a:gd name="connsiteX6" fmla="*/ 6096298 w 6108472"/>
              <a:gd name="connsiteY6" fmla="*/ 1680505 h 4579267"/>
              <a:gd name="connsiteX7" fmla="*/ 5727568 w 6108472"/>
              <a:gd name="connsiteY7" fmla="*/ 2335964 h 4579267"/>
              <a:gd name="connsiteX8" fmla="*/ 4170706 w 6108472"/>
              <a:gd name="connsiteY8" fmla="*/ 2540795 h 4579267"/>
              <a:gd name="connsiteX9" fmla="*/ 5696840 w 6108472"/>
              <a:gd name="connsiteY9" fmla="*/ 3718574 h 4579267"/>
              <a:gd name="connsiteX10" fmla="*/ 5512475 w 6108472"/>
              <a:gd name="connsiteY10" fmla="*/ 4527657 h 4579267"/>
              <a:gd name="connsiteX11" fmla="*/ 4775014 w 6108472"/>
              <a:gd name="connsiteY11" fmla="*/ 4343309 h 4579267"/>
              <a:gd name="connsiteX12" fmla="*/ 3423003 w 6108472"/>
              <a:gd name="connsiteY12" fmla="*/ 3093839 h 4579267"/>
              <a:gd name="connsiteX13" fmla="*/ 637041 w 6108472"/>
              <a:gd name="connsiteY13" fmla="*/ 2919733 h 4579267"/>
              <a:gd name="connsiteX14" fmla="*/ 2005 w 6108472"/>
              <a:gd name="connsiteY14" fmla="*/ 2387172 h 4579267"/>
              <a:gd name="connsiteX15" fmla="*/ 739466 w 6108472"/>
              <a:gd name="connsiteY15" fmla="*/ 2028718 h 4579267"/>
              <a:gd name="connsiteX16" fmla="*/ 2849422 w 6108472"/>
              <a:gd name="connsiteY16" fmla="*/ 2100409 h 4579267"/>
              <a:gd name="connsiteX0" fmla="*/ 2849422 w 6108472"/>
              <a:gd name="connsiteY0" fmla="*/ 2100657 h 4579515"/>
              <a:gd name="connsiteX1" fmla="*/ 2583117 w 6108472"/>
              <a:gd name="connsiteY1" fmla="*/ 564424 h 4579515"/>
              <a:gd name="connsiteX2" fmla="*/ 3033788 w 6108472"/>
              <a:gd name="connsiteY2" fmla="*/ 1138 h 4579515"/>
              <a:gd name="connsiteX3" fmla="*/ 3525428 w 6108472"/>
              <a:gd name="connsiteY3" fmla="*/ 462008 h 4579515"/>
              <a:gd name="connsiteX4" fmla="*/ 3627853 w 6108472"/>
              <a:gd name="connsiteY4" fmla="*/ 1813893 h 4579515"/>
              <a:gd name="connsiteX5" fmla="*/ 5430535 w 6108472"/>
              <a:gd name="connsiteY5" fmla="*/ 1414473 h 4579515"/>
              <a:gd name="connsiteX6" fmla="*/ 6096298 w 6108472"/>
              <a:gd name="connsiteY6" fmla="*/ 1680753 h 4579515"/>
              <a:gd name="connsiteX7" fmla="*/ 5727568 w 6108472"/>
              <a:gd name="connsiteY7" fmla="*/ 2336212 h 4579515"/>
              <a:gd name="connsiteX8" fmla="*/ 4170706 w 6108472"/>
              <a:gd name="connsiteY8" fmla="*/ 2541043 h 4579515"/>
              <a:gd name="connsiteX9" fmla="*/ 5696840 w 6108472"/>
              <a:gd name="connsiteY9" fmla="*/ 3718822 h 4579515"/>
              <a:gd name="connsiteX10" fmla="*/ 5512475 w 6108472"/>
              <a:gd name="connsiteY10" fmla="*/ 4527905 h 4579515"/>
              <a:gd name="connsiteX11" fmla="*/ 4775014 w 6108472"/>
              <a:gd name="connsiteY11" fmla="*/ 4343557 h 4579515"/>
              <a:gd name="connsiteX12" fmla="*/ 3423003 w 6108472"/>
              <a:gd name="connsiteY12" fmla="*/ 3094087 h 4579515"/>
              <a:gd name="connsiteX13" fmla="*/ 637041 w 6108472"/>
              <a:gd name="connsiteY13" fmla="*/ 2919981 h 4579515"/>
              <a:gd name="connsiteX14" fmla="*/ 2005 w 6108472"/>
              <a:gd name="connsiteY14" fmla="*/ 2387420 h 4579515"/>
              <a:gd name="connsiteX15" fmla="*/ 739466 w 6108472"/>
              <a:gd name="connsiteY15" fmla="*/ 2028966 h 4579515"/>
              <a:gd name="connsiteX16" fmla="*/ 2849422 w 6108472"/>
              <a:gd name="connsiteY16" fmla="*/ 2100657 h 4579515"/>
              <a:gd name="connsiteX0" fmla="*/ 2726512 w 6108472"/>
              <a:gd name="connsiteY0" fmla="*/ 2018725 h 4579515"/>
              <a:gd name="connsiteX1" fmla="*/ 2583117 w 6108472"/>
              <a:gd name="connsiteY1" fmla="*/ 564424 h 4579515"/>
              <a:gd name="connsiteX2" fmla="*/ 3033788 w 6108472"/>
              <a:gd name="connsiteY2" fmla="*/ 1138 h 4579515"/>
              <a:gd name="connsiteX3" fmla="*/ 3525428 w 6108472"/>
              <a:gd name="connsiteY3" fmla="*/ 462008 h 4579515"/>
              <a:gd name="connsiteX4" fmla="*/ 3627853 w 6108472"/>
              <a:gd name="connsiteY4" fmla="*/ 1813893 h 4579515"/>
              <a:gd name="connsiteX5" fmla="*/ 5430535 w 6108472"/>
              <a:gd name="connsiteY5" fmla="*/ 1414473 h 4579515"/>
              <a:gd name="connsiteX6" fmla="*/ 6096298 w 6108472"/>
              <a:gd name="connsiteY6" fmla="*/ 1680753 h 4579515"/>
              <a:gd name="connsiteX7" fmla="*/ 5727568 w 6108472"/>
              <a:gd name="connsiteY7" fmla="*/ 2336212 h 4579515"/>
              <a:gd name="connsiteX8" fmla="*/ 4170706 w 6108472"/>
              <a:gd name="connsiteY8" fmla="*/ 2541043 h 4579515"/>
              <a:gd name="connsiteX9" fmla="*/ 5696840 w 6108472"/>
              <a:gd name="connsiteY9" fmla="*/ 3718822 h 4579515"/>
              <a:gd name="connsiteX10" fmla="*/ 5512475 w 6108472"/>
              <a:gd name="connsiteY10" fmla="*/ 4527905 h 4579515"/>
              <a:gd name="connsiteX11" fmla="*/ 4775014 w 6108472"/>
              <a:gd name="connsiteY11" fmla="*/ 4343557 h 4579515"/>
              <a:gd name="connsiteX12" fmla="*/ 3423003 w 6108472"/>
              <a:gd name="connsiteY12" fmla="*/ 3094087 h 4579515"/>
              <a:gd name="connsiteX13" fmla="*/ 637041 w 6108472"/>
              <a:gd name="connsiteY13" fmla="*/ 2919981 h 4579515"/>
              <a:gd name="connsiteX14" fmla="*/ 2005 w 6108472"/>
              <a:gd name="connsiteY14" fmla="*/ 2387420 h 4579515"/>
              <a:gd name="connsiteX15" fmla="*/ 739466 w 6108472"/>
              <a:gd name="connsiteY15" fmla="*/ 2028966 h 4579515"/>
              <a:gd name="connsiteX16" fmla="*/ 2726512 w 6108472"/>
              <a:gd name="connsiteY16" fmla="*/ 2018725 h 45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08472" h="4579515">
                <a:moveTo>
                  <a:pt x="2726512" y="2018725"/>
                </a:moveTo>
                <a:cubicBezTo>
                  <a:pt x="3033787" y="1774635"/>
                  <a:pt x="2531904" y="900688"/>
                  <a:pt x="2583117" y="564424"/>
                </a:cubicBezTo>
                <a:cubicBezTo>
                  <a:pt x="2634330" y="228160"/>
                  <a:pt x="2876736" y="18207"/>
                  <a:pt x="3033788" y="1138"/>
                </a:cubicBezTo>
                <a:cubicBezTo>
                  <a:pt x="3190840" y="-15931"/>
                  <a:pt x="3426417" y="159882"/>
                  <a:pt x="3525428" y="462008"/>
                </a:cubicBezTo>
                <a:cubicBezTo>
                  <a:pt x="3624439" y="764134"/>
                  <a:pt x="3310335" y="1655149"/>
                  <a:pt x="3627853" y="1813893"/>
                </a:cubicBezTo>
                <a:cubicBezTo>
                  <a:pt x="3945371" y="1972637"/>
                  <a:pt x="5019128" y="1436663"/>
                  <a:pt x="5430535" y="1414473"/>
                </a:cubicBezTo>
                <a:cubicBezTo>
                  <a:pt x="5841943" y="1392283"/>
                  <a:pt x="6046793" y="1527130"/>
                  <a:pt x="6096298" y="1680753"/>
                </a:cubicBezTo>
                <a:cubicBezTo>
                  <a:pt x="6145803" y="1834376"/>
                  <a:pt x="6048500" y="2192830"/>
                  <a:pt x="5727568" y="2336212"/>
                </a:cubicBezTo>
                <a:cubicBezTo>
                  <a:pt x="5406636" y="2479594"/>
                  <a:pt x="4175827" y="2310608"/>
                  <a:pt x="4170706" y="2541043"/>
                </a:cubicBezTo>
                <a:cubicBezTo>
                  <a:pt x="4165585" y="2771478"/>
                  <a:pt x="5473212" y="3387678"/>
                  <a:pt x="5696840" y="3718822"/>
                </a:cubicBezTo>
                <a:cubicBezTo>
                  <a:pt x="5920468" y="4049966"/>
                  <a:pt x="5666113" y="4423782"/>
                  <a:pt x="5512475" y="4527905"/>
                </a:cubicBezTo>
                <a:cubicBezTo>
                  <a:pt x="5358837" y="4632028"/>
                  <a:pt x="5123259" y="4582527"/>
                  <a:pt x="4775014" y="4343557"/>
                </a:cubicBezTo>
                <a:cubicBezTo>
                  <a:pt x="4426769" y="4104587"/>
                  <a:pt x="4112665" y="3331350"/>
                  <a:pt x="3423003" y="3094087"/>
                </a:cubicBezTo>
                <a:cubicBezTo>
                  <a:pt x="2733341" y="2856824"/>
                  <a:pt x="1207207" y="3037759"/>
                  <a:pt x="637041" y="2919981"/>
                </a:cubicBezTo>
                <a:cubicBezTo>
                  <a:pt x="66875" y="2802203"/>
                  <a:pt x="-15066" y="2535922"/>
                  <a:pt x="2005" y="2387420"/>
                </a:cubicBezTo>
                <a:cubicBezTo>
                  <a:pt x="19076" y="2238918"/>
                  <a:pt x="285382" y="2090415"/>
                  <a:pt x="739466" y="2028966"/>
                </a:cubicBezTo>
                <a:cubicBezTo>
                  <a:pt x="1193550" y="1967517"/>
                  <a:pt x="2419237" y="2262815"/>
                  <a:pt x="2726512" y="201872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5387451" y="3612126"/>
            <a:ext cx="1079306" cy="997974"/>
            <a:chOff x="5387451" y="3459726"/>
            <a:chExt cx="1079306" cy="997974"/>
          </a:xfrm>
        </p:grpSpPr>
        <p:sp>
          <p:nvSpPr>
            <p:cNvPr id="239" name="Oval 238"/>
            <p:cNvSpPr/>
            <p:nvPr/>
          </p:nvSpPr>
          <p:spPr>
            <a:xfrm>
              <a:off x="5617864" y="3459726"/>
              <a:ext cx="848893" cy="84889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1" name="Straight Arrow Connector 240"/>
            <p:cNvCxnSpPr>
              <a:endCxn id="239" idx="3"/>
            </p:cNvCxnSpPr>
            <p:nvPr/>
          </p:nvCxnSpPr>
          <p:spPr>
            <a:xfrm flipV="1">
              <a:off x="5387451" y="4184301"/>
              <a:ext cx="354731" cy="2733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>
            <a:stCxn id="9" idx="0"/>
            <a:endCxn id="8" idx="4"/>
          </p:cNvCxnSpPr>
          <p:nvPr/>
        </p:nvCxnSpPr>
        <p:spPr>
          <a:xfrm flipH="1" flipV="1">
            <a:off x="5818607" y="2354551"/>
            <a:ext cx="216458" cy="1492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9" idx="2"/>
          </p:cNvCxnSpPr>
          <p:nvPr/>
        </p:nvCxnSpPr>
        <p:spPr>
          <a:xfrm flipV="1">
            <a:off x="3628609" y="4037864"/>
            <a:ext cx="2215956" cy="557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5" idx="2"/>
          </p:cNvCxnSpPr>
          <p:nvPr/>
        </p:nvCxnSpPr>
        <p:spPr>
          <a:xfrm flipV="1">
            <a:off x="6225565" y="3469508"/>
            <a:ext cx="1936318" cy="5683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1" idx="1"/>
          </p:cNvCxnSpPr>
          <p:nvPr/>
        </p:nvCxnSpPr>
        <p:spPr>
          <a:xfrm>
            <a:off x="6169769" y="4172568"/>
            <a:ext cx="1644538" cy="1377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The Graph-Parallel Pattern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61883" y="3279008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47609" y="390316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28107" y="1973551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44565" y="3847364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58511" y="5493915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Connector 21"/>
          <p:cNvCxnSpPr>
            <a:stCxn id="10" idx="6"/>
            <a:endCxn id="11" idx="2"/>
          </p:cNvCxnSpPr>
          <p:nvPr/>
        </p:nvCxnSpPr>
        <p:spPr>
          <a:xfrm>
            <a:off x="5273151" y="5549711"/>
            <a:ext cx="2485360" cy="134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2"/>
            <a:endCxn id="6" idx="7"/>
          </p:cNvCxnSpPr>
          <p:nvPr/>
        </p:nvCxnSpPr>
        <p:spPr>
          <a:xfrm flipH="1">
            <a:off x="4205742" y="2164051"/>
            <a:ext cx="1422365" cy="246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1"/>
            <a:endCxn id="7" idx="4"/>
          </p:cNvCxnSpPr>
          <p:nvPr/>
        </p:nvCxnSpPr>
        <p:spPr>
          <a:xfrm flipH="1" flipV="1">
            <a:off x="3438109" y="4284160"/>
            <a:ext cx="1509838" cy="1130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3"/>
            <a:endCxn id="7" idx="0"/>
          </p:cNvCxnSpPr>
          <p:nvPr/>
        </p:nvCxnSpPr>
        <p:spPr>
          <a:xfrm flipH="1">
            <a:off x="3438109" y="2679755"/>
            <a:ext cx="498225" cy="12234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  <a:endCxn id="5" idx="4"/>
          </p:cNvCxnSpPr>
          <p:nvPr/>
        </p:nvCxnSpPr>
        <p:spPr>
          <a:xfrm flipV="1">
            <a:off x="7949011" y="3660008"/>
            <a:ext cx="403372" cy="18339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2"/>
            <a:endCxn id="8" idx="6"/>
          </p:cNvCxnSpPr>
          <p:nvPr/>
        </p:nvCxnSpPr>
        <p:spPr>
          <a:xfrm flipH="1">
            <a:off x="6009107" y="1943100"/>
            <a:ext cx="1947662" cy="220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4"/>
            <a:endCxn id="5" idx="0"/>
          </p:cNvCxnSpPr>
          <p:nvPr/>
        </p:nvCxnSpPr>
        <p:spPr>
          <a:xfrm>
            <a:off x="8147269" y="2133600"/>
            <a:ext cx="205114" cy="1145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8" idx="5"/>
            <a:endCxn id="5" idx="1"/>
          </p:cNvCxnSpPr>
          <p:nvPr/>
        </p:nvCxnSpPr>
        <p:spPr>
          <a:xfrm>
            <a:off x="5953311" y="2298755"/>
            <a:ext cx="2264368" cy="10360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80538" y="2354551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92151" y="5359211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56769" y="1752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Can 213"/>
          <p:cNvSpPr/>
          <p:nvPr/>
        </p:nvSpPr>
        <p:spPr>
          <a:xfrm>
            <a:off x="762000" y="2377577"/>
            <a:ext cx="1822558" cy="134295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Model / Alg.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State</a:t>
            </a:r>
            <a:endParaRPr lang="en-US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3514309" y="2219847"/>
            <a:ext cx="5096291" cy="3663286"/>
            <a:chOff x="3514309" y="2067447"/>
            <a:chExt cx="5096291" cy="3663286"/>
          </a:xfrm>
        </p:grpSpPr>
        <p:sp>
          <p:nvSpPr>
            <p:cNvPr id="216" name="Can 215"/>
            <p:cNvSpPr/>
            <p:nvPr/>
          </p:nvSpPr>
          <p:spPr>
            <a:xfrm>
              <a:off x="3514309" y="4020168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Can 216"/>
            <p:cNvSpPr/>
            <p:nvPr/>
          </p:nvSpPr>
          <p:spPr>
            <a:xfrm>
              <a:off x="5844565" y="2067447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Can 217"/>
            <p:cNvSpPr/>
            <p:nvPr/>
          </p:nvSpPr>
          <p:spPr>
            <a:xfrm>
              <a:off x="6055469" y="3980714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Can 219"/>
            <p:cNvSpPr/>
            <p:nvPr/>
          </p:nvSpPr>
          <p:spPr>
            <a:xfrm>
              <a:off x="7989079" y="5540233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Can 221"/>
            <p:cNvSpPr/>
            <p:nvPr/>
          </p:nvSpPr>
          <p:spPr>
            <a:xfrm>
              <a:off x="8382000" y="3261312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Can 225"/>
            <p:cNvSpPr/>
            <p:nvPr/>
          </p:nvSpPr>
          <p:spPr>
            <a:xfrm>
              <a:off x="4663551" y="3811967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8" name="Can 227"/>
            <p:cNvSpPr/>
            <p:nvPr/>
          </p:nvSpPr>
          <p:spPr>
            <a:xfrm>
              <a:off x="5816153" y="2896654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Can 230"/>
            <p:cNvSpPr/>
            <p:nvPr/>
          </p:nvSpPr>
          <p:spPr>
            <a:xfrm>
              <a:off x="7048500" y="3507889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Can 232"/>
            <p:cNvSpPr/>
            <p:nvPr/>
          </p:nvSpPr>
          <p:spPr>
            <a:xfrm>
              <a:off x="6858000" y="4572000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3591533" y="1916401"/>
            <a:ext cx="4798950" cy="3863264"/>
            <a:chOff x="3591533" y="1764001"/>
            <a:chExt cx="4798950" cy="3863264"/>
          </a:xfrm>
        </p:grpSpPr>
        <p:sp>
          <p:nvSpPr>
            <p:cNvPr id="215" name="Can 214"/>
            <p:cNvSpPr/>
            <p:nvPr/>
          </p:nvSpPr>
          <p:spPr>
            <a:xfrm>
              <a:off x="4147238" y="2439516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Can 218"/>
            <p:cNvSpPr/>
            <p:nvPr/>
          </p:nvSpPr>
          <p:spPr>
            <a:xfrm>
              <a:off x="5158851" y="5436765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Can 222"/>
            <p:cNvSpPr/>
            <p:nvPr/>
          </p:nvSpPr>
          <p:spPr>
            <a:xfrm>
              <a:off x="8161883" y="1764001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Can 223"/>
            <p:cNvSpPr/>
            <p:nvPr/>
          </p:nvSpPr>
          <p:spPr>
            <a:xfrm>
              <a:off x="4777851" y="2038350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Can 224"/>
            <p:cNvSpPr/>
            <p:nvPr/>
          </p:nvSpPr>
          <p:spPr>
            <a:xfrm>
              <a:off x="3591533" y="2991904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Can 226"/>
            <p:cNvSpPr/>
            <p:nvPr/>
          </p:nvSpPr>
          <p:spPr>
            <a:xfrm>
              <a:off x="6934200" y="1781246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Can 228"/>
            <p:cNvSpPr/>
            <p:nvPr/>
          </p:nvSpPr>
          <p:spPr>
            <a:xfrm>
              <a:off x="6972300" y="2534766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Can 229"/>
            <p:cNvSpPr/>
            <p:nvPr/>
          </p:nvSpPr>
          <p:spPr>
            <a:xfrm>
              <a:off x="8103379" y="2392651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Can 231"/>
            <p:cNvSpPr/>
            <p:nvPr/>
          </p:nvSpPr>
          <p:spPr>
            <a:xfrm>
              <a:off x="8047583" y="4267200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Can 233"/>
            <p:cNvSpPr/>
            <p:nvPr/>
          </p:nvSpPr>
          <p:spPr>
            <a:xfrm>
              <a:off x="6324600" y="5341515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5" name="Can 234"/>
            <p:cNvSpPr/>
            <p:nvPr/>
          </p:nvSpPr>
          <p:spPr>
            <a:xfrm>
              <a:off x="4157897" y="4667250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49" name="Rounded Rectangle 248"/>
          <p:cNvSpPr/>
          <p:nvPr/>
        </p:nvSpPr>
        <p:spPr>
          <a:xfrm>
            <a:off x="462863" y="5111561"/>
            <a:ext cx="3575737" cy="13654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Computation depends only on the </a:t>
            </a:r>
            <a:r>
              <a:rPr lang="en-US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neighbors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11317" y="1752600"/>
            <a:ext cx="2370683" cy="1526408"/>
            <a:chOff x="6019800" y="1600200"/>
            <a:chExt cx="2370683" cy="1526408"/>
          </a:xfrm>
        </p:grpSpPr>
        <p:grpSp>
          <p:nvGrpSpPr>
            <p:cNvPr id="14" name="Group 13"/>
            <p:cNvGrpSpPr/>
            <p:nvPr/>
          </p:nvGrpSpPr>
          <p:grpSpPr>
            <a:xfrm>
              <a:off x="6019800" y="1600200"/>
              <a:ext cx="2343276" cy="1526408"/>
              <a:chOff x="6019800" y="1600200"/>
              <a:chExt cx="2343276" cy="1526408"/>
            </a:xfrm>
          </p:grpSpPr>
          <p:cxnSp>
            <p:nvCxnSpPr>
              <p:cNvPr id="57" name="Straight Connector 56"/>
              <p:cNvCxnSpPr>
                <a:stCxn id="59" idx="2"/>
              </p:cNvCxnSpPr>
              <p:nvPr/>
            </p:nvCxnSpPr>
            <p:spPr>
              <a:xfrm flipH="1">
                <a:off x="6019800" y="1790700"/>
                <a:ext cx="1947662" cy="2209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9" idx="4"/>
              </p:cNvCxnSpPr>
              <p:nvPr/>
            </p:nvCxnSpPr>
            <p:spPr>
              <a:xfrm>
                <a:off x="8157962" y="1981200"/>
                <a:ext cx="205114" cy="114540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7967462" y="1600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1" name="Can 60"/>
            <p:cNvSpPr/>
            <p:nvPr/>
          </p:nvSpPr>
          <p:spPr>
            <a:xfrm>
              <a:off x="8161883" y="1752600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Can 61"/>
            <p:cNvSpPr/>
            <p:nvPr/>
          </p:nvSpPr>
          <p:spPr>
            <a:xfrm>
              <a:off x="6934200" y="1769845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an 62"/>
            <p:cNvSpPr/>
            <p:nvPr/>
          </p:nvSpPr>
          <p:spPr>
            <a:xfrm>
              <a:off x="8103379" y="2381250"/>
              <a:ext cx="228600" cy="1905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68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14" grpId="0" animBg="1"/>
      <p:bldP spid="2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3878" y="3600272"/>
            <a:ext cx="43843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ill Sans Light"/>
                <a:cs typeface="Gill Sans Light"/>
                <a:hlinkClick r:id="rId2"/>
              </a:rPr>
              <a:t>ankurd@eecs.berkeley.edu</a:t>
            </a:r>
          </a:p>
          <a:p>
            <a:pPr algn="ctr"/>
            <a:r>
              <a:rPr lang="en-US" sz="2800" dirty="0">
                <a:latin typeface="Gill Sans Light"/>
                <a:cs typeface="Gill Sans Light"/>
                <a:hlinkClick r:id="rId2"/>
              </a:rPr>
              <a:t>crankshaw@</a:t>
            </a:r>
            <a:r>
              <a:rPr lang="en-US" sz="2800" dirty="0" smtClean="0">
                <a:latin typeface="Gill Sans Light"/>
                <a:cs typeface="Gill Sans Light"/>
                <a:hlinkClick r:id="rId2"/>
              </a:rPr>
              <a:t>eecs.berkeley.edu</a:t>
            </a:r>
            <a:endParaRPr lang="en-US" sz="2800" dirty="0" smtClean="0">
              <a:latin typeface="Gill Sans Light"/>
              <a:cs typeface="Gill Sans Light"/>
              <a:hlinkClick r:id="rId3"/>
            </a:endParaRPr>
          </a:p>
          <a:p>
            <a:pPr algn="ctr"/>
            <a:r>
              <a:rPr lang="en-US" sz="2800" dirty="0" smtClean="0">
                <a:latin typeface="Gill Sans Light"/>
                <a:cs typeface="Gill Sans Light"/>
                <a:hlinkClick r:id="rId4"/>
              </a:rPr>
              <a:t>rxin@eecs.berkeley.edu</a:t>
            </a:r>
            <a:endParaRPr lang="en-US" sz="2800" dirty="0" smtClean="0">
              <a:latin typeface="Gill Sans Light"/>
              <a:cs typeface="Gill Sans Light"/>
            </a:endParaRPr>
          </a:p>
          <a:p>
            <a:pPr algn="ctr"/>
            <a:r>
              <a:rPr lang="en-US" sz="2800" dirty="0">
                <a:latin typeface="Gill Sans Light"/>
                <a:cs typeface="Gill Sans Light"/>
                <a:hlinkClick r:id="rId3"/>
              </a:rPr>
              <a:t>jegonzal@</a:t>
            </a:r>
            <a:r>
              <a:rPr lang="en-US" sz="2800" dirty="0" smtClean="0">
                <a:latin typeface="Gill Sans Light"/>
                <a:cs typeface="Gill Sans Light"/>
                <a:hlinkClick r:id="rId3"/>
              </a:rPr>
              <a:t>eecs.berkeley.edu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http://amplab.github.io/graphx/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01"/>
            <a:ext cx="8229600" cy="1143000"/>
          </a:xfrm>
        </p:spPr>
        <p:txBody>
          <a:bodyPr/>
          <a:lstStyle/>
          <a:p>
            <a:r>
              <a:rPr lang="en-US" dirty="0" smtClean="0"/>
              <a:t>Graph Property 1</a:t>
            </a:r>
            <a:br>
              <a:rPr lang="en-US" dirty="0" smtClean="0"/>
            </a:br>
            <a:r>
              <a:rPr lang="en-US" dirty="0" smtClean="0"/>
              <a:t>Real-World Graphs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yahoodeg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" b="5598"/>
          <a:stretch/>
        </p:blipFill>
        <p:spPr>
          <a:xfrm>
            <a:off x="667798" y="2623776"/>
            <a:ext cx="4608955" cy="35633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01704" y="3540112"/>
            <a:ext cx="2536300" cy="2647073"/>
            <a:chOff x="5086874" y="3304181"/>
            <a:chExt cx="3599926" cy="3757150"/>
          </a:xfrm>
        </p:grpSpPr>
        <p:sp>
          <p:nvSpPr>
            <p:cNvPr id="6" name="TextBox 5"/>
            <p:cNvSpPr txBox="1"/>
            <p:nvPr/>
          </p:nvSpPr>
          <p:spPr>
            <a:xfrm>
              <a:off x="5086874" y="3304181"/>
              <a:ext cx="3599926" cy="144159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 1% of vertices are adjacent to</a:t>
              </a:r>
            </a:p>
            <a:p>
              <a:pPr algn="ctr" defTabSz="914400"/>
              <a:r>
                <a:rPr lang="en-US" sz="20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50% </a:t>
              </a:r>
              <a:r>
                <a:rPr lang="en-US" sz="2000" b="1" dirty="0">
                  <a:solidFill>
                    <a:prstClr val="black"/>
                  </a:solidFill>
                  <a:latin typeface="Gill Sans Light"/>
                  <a:cs typeface="Gill Sans Light"/>
                </a:rPr>
                <a:t>of the edges!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289929" y="6153127"/>
              <a:ext cx="1752600" cy="908204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7" idx="0"/>
            </p:cNvCxnSpPr>
            <p:nvPr/>
          </p:nvCxnSpPr>
          <p:spPr bwMode="auto">
            <a:xfrm>
              <a:off x="6886837" y="4745773"/>
              <a:ext cx="279393" cy="140735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1" name="TextBox 10"/>
          <p:cNvSpPr txBox="1"/>
          <p:nvPr/>
        </p:nvSpPr>
        <p:spPr>
          <a:xfrm rot="16200000">
            <a:off x="-773119" y="4012423"/>
            <a:ext cx="22328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Number of  Vertices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835" y="2373052"/>
            <a:ext cx="4216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AltaVista WebGraph1.4B Vertices, 6.6B Edges</a:t>
            </a:r>
            <a:endParaRPr lang="en-US" sz="1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0416" y="6192239"/>
            <a:ext cx="147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Degree</a:t>
            </a:r>
            <a:endParaRPr lang="en-US" sz="2400" dirty="0">
              <a:latin typeface="Gill Sans Light"/>
              <a:cs typeface="Gill Sans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8368" y="2742095"/>
            <a:ext cx="4160673" cy="707887"/>
            <a:chOff x="6286500" y="5120941"/>
            <a:chExt cx="5905500" cy="1004748"/>
          </a:xfrm>
        </p:grpSpPr>
        <p:sp>
          <p:nvSpPr>
            <p:cNvPr id="15" name="TextBox 14"/>
            <p:cNvSpPr txBox="1"/>
            <p:nvPr/>
          </p:nvSpPr>
          <p:spPr>
            <a:xfrm>
              <a:off x="8153401" y="5120941"/>
              <a:ext cx="4038599" cy="100474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More than 10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8</a:t>
              </a:r>
              <a:r>
                <a:rPr lang="en-US" sz="20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 vertices </a:t>
              </a:r>
              <a:br>
                <a:rPr lang="en-US" sz="20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</a:br>
              <a:r>
                <a:rPr lang="en-US" sz="20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have one neighbor.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286500" y="5715000"/>
              <a:ext cx="304800" cy="3048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17" name="Straight Arrow Connector 16"/>
            <p:cNvCxnSpPr>
              <a:stCxn id="15" idx="1"/>
              <a:endCxn id="16" idx="6"/>
            </p:cNvCxnSpPr>
            <p:nvPr/>
          </p:nvCxnSpPr>
          <p:spPr bwMode="auto">
            <a:xfrm flipH="1">
              <a:off x="6591299" y="5623316"/>
              <a:ext cx="1562101" cy="24408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71968" y="3039783"/>
            <a:ext cx="1746632" cy="2742290"/>
            <a:chOff x="2161688" y="1885865"/>
            <a:chExt cx="2479102" cy="38923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161688" y="2590799"/>
              <a:ext cx="2479102" cy="3187366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3052225">
              <a:off x="2054524" y="2880242"/>
              <a:ext cx="251197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ill Sans Light"/>
                  <a:cs typeface="Gill Sans Light"/>
                </a:rPr>
                <a:t>-Slope  = </a:t>
              </a:r>
              <a:r>
                <a:rPr lang="el-GR" sz="2800" b="1" dirty="0" smtClean="0">
                  <a:latin typeface="Gill Sans Light"/>
                  <a:cs typeface="Gill Sans Light"/>
                </a:rPr>
                <a:t>α</a:t>
              </a:r>
              <a:r>
                <a:rPr lang="en-US" sz="2800" dirty="0" smtClean="0">
                  <a:latin typeface="Gill Sans Light"/>
                  <a:cs typeface="Gill Sans Light"/>
                </a:rPr>
                <a:t> </a:t>
              </a:r>
              <a:r>
                <a:rPr lang="en-US" sz="2800" i="1" dirty="0" smtClean="0">
                  <a:latin typeface="Gill Sans Light"/>
                  <a:cs typeface="Gill Sans Light"/>
                </a:rPr>
                <a:t>≈ 2</a:t>
              </a:r>
              <a:r>
                <a:rPr lang="en-US" sz="2800" dirty="0" smtClean="0">
                  <a:latin typeface="Gill Sans Light"/>
                  <a:cs typeface="Gill Sans Light"/>
                </a:rPr>
                <a:t> 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</p:grp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031269"/>
              </p:ext>
            </p:extLst>
          </p:nvPr>
        </p:nvGraphicFramePr>
        <p:xfrm>
          <a:off x="5276754" y="2402083"/>
          <a:ext cx="3892090" cy="412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91183" y="1707999"/>
            <a:ext cx="465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Gill Sans Light"/>
                <a:cs typeface="Gill Sans Light"/>
              </a:rPr>
              <a:t>Power-Law Degree Distribution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4098" y="1707999"/>
            <a:ext cx="2752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Gill Sans Light"/>
                <a:cs typeface="Gill Sans Light"/>
              </a:rPr>
              <a:t>Edges &gt;&gt; Vertices</a:t>
            </a:r>
          </a:p>
        </p:txBody>
      </p:sp>
    </p:spTree>
    <p:extLst>
      <p:ext uri="{BB962C8B-B14F-4D97-AF65-F5344CB8AC3E}">
        <p14:creationId xmlns:p14="http://schemas.microsoft.com/office/powerpoint/2010/main" val="301858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Graph Property 2</a:t>
            </a:r>
            <a:br>
              <a:rPr lang="en-US" dirty="0" smtClean="0"/>
            </a:br>
            <a:r>
              <a:rPr lang="en-US" dirty="0" smtClean="0"/>
              <a:t>Active Vertices</a:t>
            </a:r>
            <a:endParaRPr lang="en-US" dirty="0"/>
          </a:p>
        </p:txBody>
      </p:sp>
      <p:grpSp>
        <p:nvGrpSpPr>
          <p:cNvPr id="4" name="Group 17"/>
          <p:cNvGrpSpPr/>
          <p:nvPr/>
        </p:nvGrpSpPr>
        <p:grpSpPr>
          <a:xfrm>
            <a:off x="457200" y="1828800"/>
            <a:ext cx="8305800" cy="4800600"/>
            <a:chOff x="457200" y="4343400"/>
            <a:chExt cx="8305800" cy="2514600"/>
          </a:xfrm>
        </p:grpSpPr>
        <p:graphicFrame>
          <p:nvGraphicFramePr>
            <p:cNvPr id="5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487633"/>
                </p:ext>
              </p:extLst>
            </p:nvPr>
          </p:nvGraphicFramePr>
          <p:xfrm>
            <a:off x="457200" y="4343400"/>
            <a:ext cx="8305800" cy="2514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282176" y="4415135"/>
              <a:ext cx="4566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C0504D"/>
                  </a:solidFill>
                  <a:latin typeface="Gill Sans Light"/>
                  <a:ea typeface="ＭＳ Ｐゴシック" charset="-128"/>
                  <a:cs typeface="Gill Sans Light"/>
                </a:rPr>
                <a:t>51% </a:t>
              </a:r>
              <a:r>
                <a:rPr lang="en-US" sz="3600" dirty="0">
                  <a:solidFill>
                    <a:srgbClr val="C0504D"/>
                  </a:solidFill>
                  <a:latin typeface="Gill Sans Light"/>
                  <a:ea typeface="ＭＳ Ｐゴシック" charset="-128"/>
                  <a:cs typeface="Gill Sans Light"/>
                </a:rPr>
                <a:t>updated only</a:t>
              </a:r>
              <a:r>
                <a:rPr lang="en-US" sz="3600" b="1" dirty="0">
                  <a:solidFill>
                    <a:srgbClr val="C0504D"/>
                  </a:solidFill>
                  <a:latin typeface="Gill Sans Light"/>
                  <a:ea typeface="ＭＳ Ｐゴシック" charset="-128"/>
                  <a:cs typeface="Gill Sans Light"/>
                </a:rPr>
                <a:t> once!</a:t>
              </a:r>
            </a:p>
          </p:txBody>
        </p:sp>
        <p:cxnSp>
          <p:nvCxnSpPr>
            <p:cNvPr id="7" name="Straight Arrow Connector 6"/>
            <p:cNvCxnSpPr>
              <a:stCxn id="6" idx="1"/>
              <a:endCxn id="8" idx="6"/>
            </p:cNvCxnSpPr>
            <p:nvPr/>
          </p:nvCxnSpPr>
          <p:spPr bwMode="auto">
            <a:xfrm flipH="1">
              <a:off x="2696165" y="4584412"/>
              <a:ext cx="586011" cy="7519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 bwMode="auto">
            <a:xfrm>
              <a:off x="2362200" y="4574969"/>
              <a:ext cx="333965" cy="169277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00600" y="1537226"/>
            <a:ext cx="324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Gill Sans Light"/>
                <a:ea typeface="ＭＳ Ｐゴシック" charset="-128"/>
                <a:cs typeface="Gill Sans Light"/>
              </a:rPr>
              <a:t>PageRank on Web Graph</a:t>
            </a:r>
          </a:p>
        </p:txBody>
      </p:sp>
    </p:spTree>
    <p:extLst>
      <p:ext uri="{BB962C8B-B14F-4D97-AF65-F5344CB8AC3E}">
        <p14:creationId xmlns:p14="http://schemas.microsoft.com/office/powerpoint/2010/main" val="228365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are Essential to Data Mining and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51038"/>
            <a:ext cx="8153400" cy="42211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influential people and information</a:t>
            </a:r>
          </a:p>
          <a:p>
            <a:r>
              <a:rPr lang="en-US" dirty="0" smtClean="0"/>
              <a:t>Find communities</a:t>
            </a:r>
          </a:p>
          <a:p>
            <a:r>
              <a:rPr lang="en-US" dirty="0" smtClean="0"/>
              <a:t>Understand people’s shared interests</a:t>
            </a:r>
          </a:p>
          <a:p>
            <a:r>
              <a:rPr lang="en-US" dirty="0" smtClean="0"/>
              <a:t>Model complex data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1881820" y="2470874"/>
            <a:ext cx="5305340" cy="2659932"/>
            <a:chOff x="1881820" y="2470874"/>
            <a:chExt cx="5305340" cy="2659932"/>
          </a:xfrm>
        </p:grpSpPr>
        <p:cxnSp>
          <p:nvCxnSpPr>
            <p:cNvPr id="28" name="Straight Connector 27"/>
            <p:cNvCxnSpPr>
              <a:stCxn id="9" idx="3"/>
              <a:endCxn id="25" idx="1"/>
            </p:cNvCxnSpPr>
            <p:nvPr/>
          </p:nvCxnSpPr>
          <p:spPr>
            <a:xfrm>
              <a:off x="1893407" y="2470874"/>
              <a:ext cx="5293753" cy="265993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3"/>
              <a:endCxn id="19" idx="1"/>
            </p:cNvCxnSpPr>
            <p:nvPr/>
          </p:nvCxnSpPr>
          <p:spPr>
            <a:xfrm>
              <a:off x="1893407" y="2470874"/>
              <a:ext cx="5293753" cy="94409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  <a:endCxn id="19" idx="1"/>
            </p:cNvCxnSpPr>
            <p:nvPr/>
          </p:nvCxnSpPr>
          <p:spPr>
            <a:xfrm>
              <a:off x="1881820" y="3402118"/>
              <a:ext cx="5305340" cy="128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7" idx="3"/>
              <a:endCxn id="24" idx="1"/>
            </p:cNvCxnSpPr>
            <p:nvPr/>
          </p:nvCxnSpPr>
          <p:spPr>
            <a:xfrm flipV="1">
              <a:off x="1881820" y="2599602"/>
              <a:ext cx="5305340" cy="80251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893407" y="2599602"/>
            <a:ext cx="5293753" cy="3540506"/>
            <a:chOff x="1893407" y="2599602"/>
            <a:chExt cx="5293753" cy="3540506"/>
          </a:xfrm>
        </p:grpSpPr>
        <p:cxnSp>
          <p:nvCxnSpPr>
            <p:cNvPr id="45" name="Straight Connector 44"/>
            <p:cNvCxnSpPr>
              <a:stCxn id="12" idx="3"/>
              <a:endCxn id="24" idx="1"/>
            </p:cNvCxnSpPr>
            <p:nvPr/>
          </p:nvCxnSpPr>
          <p:spPr>
            <a:xfrm flipV="1">
              <a:off x="1897012" y="2599602"/>
              <a:ext cx="5290148" cy="262517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2" idx="3"/>
              <a:endCxn id="25" idx="1"/>
            </p:cNvCxnSpPr>
            <p:nvPr/>
          </p:nvCxnSpPr>
          <p:spPr>
            <a:xfrm flipV="1">
              <a:off x="1897012" y="5130806"/>
              <a:ext cx="5290148" cy="9397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6" idx="3"/>
              <a:endCxn id="23" idx="1"/>
            </p:cNvCxnSpPr>
            <p:nvPr/>
          </p:nvCxnSpPr>
          <p:spPr>
            <a:xfrm flipV="1">
              <a:off x="1893407" y="4250057"/>
              <a:ext cx="5293753" cy="189005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4" idx="3"/>
              <a:endCxn id="26" idx="1"/>
            </p:cNvCxnSpPr>
            <p:nvPr/>
          </p:nvCxnSpPr>
          <p:spPr>
            <a:xfrm>
              <a:off x="1893407" y="4311731"/>
              <a:ext cx="5293753" cy="162329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6" idx="3"/>
              <a:endCxn id="25" idx="1"/>
            </p:cNvCxnSpPr>
            <p:nvPr/>
          </p:nvCxnSpPr>
          <p:spPr>
            <a:xfrm flipV="1">
              <a:off x="1893407" y="5130806"/>
              <a:ext cx="5293753" cy="10093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" idx="3"/>
              <a:endCxn id="23" idx="1"/>
            </p:cNvCxnSpPr>
            <p:nvPr/>
          </p:nvCxnSpPr>
          <p:spPr>
            <a:xfrm flipV="1">
              <a:off x="1893407" y="4250057"/>
              <a:ext cx="5293753" cy="6167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2754316" y="2456232"/>
            <a:ext cx="4236578" cy="3240809"/>
            <a:chOff x="2754316" y="2456232"/>
            <a:chExt cx="4236578" cy="3240809"/>
          </a:xfrm>
        </p:grpSpPr>
        <p:grpSp>
          <p:nvGrpSpPr>
            <p:cNvPr id="145" name="Group 144"/>
            <p:cNvGrpSpPr/>
            <p:nvPr/>
          </p:nvGrpSpPr>
          <p:grpSpPr>
            <a:xfrm>
              <a:off x="2765806" y="2456232"/>
              <a:ext cx="3241293" cy="896568"/>
              <a:chOff x="2765806" y="2456232"/>
              <a:chExt cx="3241293" cy="896568"/>
            </a:xfrm>
          </p:grpSpPr>
          <p:grpSp>
            <p:nvGrpSpPr>
              <p:cNvPr id="75" name="Group 74"/>
              <p:cNvGrpSpPr/>
              <p:nvPr/>
            </p:nvGrpSpPr>
            <p:grpSpPr>
              <a:xfrm rot="661342">
                <a:off x="2765806" y="2456232"/>
                <a:ext cx="1143000" cy="207536"/>
                <a:chOff x="2667000" y="2144132"/>
                <a:chExt cx="1143000" cy="207536"/>
              </a:xfrm>
            </p:grpSpPr>
            <p:sp>
              <p:nvSpPr>
                <p:cNvPr id="70" name="5-Point Star 69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71" name="5-Point Star 70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72" name="5-Point Star 71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73" name="5-Point Star 72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74" name="5-Point Star 73"/>
                <p:cNvSpPr/>
                <p:nvPr/>
              </p:nvSpPr>
              <p:spPr>
                <a:xfrm>
                  <a:off x="3602464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 rot="1544849">
                <a:off x="2830957" y="2803368"/>
                <a:ext cx="675268" cy="207536"/>
                <a:chOff x="2667000" y="2144132"/>
                <a:chExt cx="675268" cy="207536"/>
              </a:xfrm>
            </p:grpSpPr>
            <p:sp>
              <p:nvSpPr>
                <p:cNvPr id="77" name="5-Point Star 76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78" name="5-Point Star 77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79" name="5-Point Star 78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 rot="21054667">
                <a:off x="5097965" y="2579089"/>
                <a:ext cx="909134" cy="207536"/>
                <a:chOff x="2667000" y="2144132"/>
                <a:chExt cx="909134" cy="207536"/>
              </a:xfrm>
            </p:grpSpPr>
            <p:sp>
              <p:nvSpPr>
                <p:cNvPr id="83" name="5-Point Star 82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84" name="5-Point Star 83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85" name="5-Point Star 84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86" name="5-Point Star 85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4419600" y="3145264"/>
                <a:ext cx="675268" cy="207536"/>
                <a:chOff x="3134732" y="2144132"/>
                <a:chExt cx="675268" cy="207536"/>
              </a:xfrm>
            </p:grpSpPr>
            <p:sp>
              <p:nvSpPr>
                <p:cNvPr id="91" name="5-Point Star 90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92" name="5-Point Star 91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93" name="5-Point Star 92"/>
                <p:cNvSpPr/>
                <p:nvPr/>
              </p:nvSpPr>
              <p:spPr>
                <a:xfrm>
                  <a:off x="3602464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</p:grpSp>
        <p:grpSp>
          <p:nvGrpSpPr>
            <p:cNvPr id="146" name="Group 145"/>
            <p:cNvGrpSpPr/>
            <p:nvPr/>
          </p:nvGrpSpPr>
          <p:grpSpPr>
            <a:xfrm>
              <a:off x="2754316" y="3831064"/>
              <a:ext cx="4236578" cy="1865977"/>
              <a:chOff x="2754316" y="3831064"/>
              <a:chExt cx="4236578" cy="1865977"/>
            </a:xfrm>
          </p:grpSpPr>
          <p:grpSp>
            <p:nvGrpSpPr>
              <p:cNvPr id="106" name="Group 105"/>
              <p:cNvGrpSpPr/>
              <p:nvPr/>
            </p:nvGrpSpPr>
            <p:grpSpPr>
              <a:xfrm rot="19966592">
                <a:off x="3878975" y="3831064"/>
                <a:ext cx="441402" cy="207536"/>
                <a:chOff x="2667000" y="2144132"/>
                <a:chExt cx="441402" cy="207536"/>
              </a:xfrm>
            </p:grpSpPr>
            <p:sp>
              <p:nvSpPr>
                <p:cNvPr id="107" name="5-Point Star 106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08" name="5-Point Star 107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 rot="1004958">
                <a:off x="6315626" y="5489505"/>
                <a:ext cx="675268" cy="207536"/>
                <a:chOff x="2667000" y="2144132"/>
                <a:chExt cx="675268" cy="207536"/>
              </a:xfrm>
            </p:grpSpPr>
            <p:sp>
              <p:nvSpPr>
                <p:cNvPr id="113" name="5-Point Star 112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14" name="5-Point Star 113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15" name="5-Point Star 114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2754316" y="4953874"/>
                <a:ext cx="441402" cy="207536"/>
                <a:chOff x="2667000" y="2144132"/>
                <a:chExt cx="441402" cy="207536"/>
              </a:xfrm>
            </p:grpSpPr>
            <p:sp>
              <p:nvSpPr>
                <p:cNvPr id="119" name="5-Point Star 118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20" name="5-Point Star 119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sp>
            <p:nvSpPr>
              <p:cNvPr id="123" name="5-Point Star 122"/>
              <p:cNvSpPr/>
              <p:nvPr/>
            </p:nvSpPr>
            <p:spPr>
              <a:xfrm rot="20449853">
                <a:off x="5057872" y="4717144"/>
                <a:ext cx="207536" cy="207536"/>
              </a:xfrm>
              <a:prstGeom prst="star5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Helvetica Neue Light"/>
                  <a:cs typeface="Helvetica Neue Light"/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 rot="21036911">
                <a:off x="3955869" y="5374387"/>
                <a:ext cx="909134" cy="207536"/>
                <a:chOff x="2667000" y="2144132"/>
                <a:chExt cx="909134" cy="207536"/>
              </a:xfrm>
            </p:grpSpPr>
            <p:sp>
              <p:nvSpPr>
                <p:cNvPr id="126" name="5-Point Star 125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27" name="5-Point Star 126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28" name="5-Point Star 127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29" name="5-Point Star 128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5562600" y="3983464"/>
                <a:ext cx="1143000" cy="207536"/>
                <a:chOff x="2667000" y="2144132"/>
                <a:chExt cx="1143000" cy="207536"/>
              </a:xfrm>
            </p:grpSpPr>
            <p:sp>
              <p:nvSpPr>
                <p:cNvPr id="131" name="5-Point Star 130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32" name="5-Point Star 131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33" name="5-Point Star 132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34" name="5-Point Star 133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  <p:sp>
              <p:nvSpPr>
                <p:cNvPr id="135" name="5-Point Star 134"/>
                <p:cNvSpPr/>
                <p:nvPr/>
              </p:nvSpPr>
              <p:spPr>
                <a:xfrm>
                  <a:off x="3602464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</p:grpSp>
      </p:grpSp>
      <p:sp>
        <p:nvSpPr>
          <p:cNvPr id="143" name="Content Placeholder 2"/>
          <p:cNvSpPr txBox="1">
            <a:spLocks/>
          </p:cNvSpPr>
          <p:nvPr/>
        </p:nvSpPr>
        <p:spPr bwMode="auto">
          <a:xfrm>
            <a:off x="3581400" y="1414700"/>
            <a:ext cx="20915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latin typeface="Helvetica Neue Light"/>
                <a:cs typeface="Helvetica Neue Light"/>
              </a:rPr>
              <a:t>Ratings</a:t>
            </a:r>
            <a:endParaRPr lang="en-US" dirty="0">
              <a:solidFill>
                <a:srgbClr val="F79646">
                  <a:lumMod val="50000"/>
                </a:srgb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828800" y="2076360"/>
            <a:ext cx="5638800" cy="44006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7010400" y="1371600"/>
            <a:ext cx="1219200" cy="4953000"/>
            <a:chOff x="7010400" y="1371600"/>
            <a:chExt cx="1219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7010400" y="13716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0" fontAlgn="base" hangingPunct="0">
                <a:spcBef>
                  <a:spcPts val="2000"/>
                </a:spcBef>
                <a:spcAft>
                  <a:spcPct val="0"/>
                </a:spcAft>
                <a:buNone/>
                <a:defRPr sz="32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1pPr>
              <a:lvl2pPr marL="457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7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2pPr>
              <a:lvl3pPr marL="77724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Items</a:t>
              </a:r>
              <a:endParaRPr lang="en-US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160" y="3037075"/>
              <a:ext cx="871721" cy="755782"/>
            </a:xfrm>
            <a:prstGeom prst="rect">
              <a:avLst/>
            </a:prstGeom>
          </p:spPr>
        </p:pic>
        <p:pic>
          <p:nvPicPr>
            <p:cNvPr id="23" name="Picture 22" descr="LS018321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160" y="3945257"/>
              <a:ext cx="714222" cy="609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160" y="2154664"/>
              <a:ext cx="883781" cy="8898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160" y="4783457"/>
              <a:ext cx="1041526" cy="69469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160" y="5545457"/>
              <a:ext cx="1042440" cy="779143"/>
            </a:xfrm>
            <a:prstGeom prst="rect">
              <a:avLst/>
            </a:prstGeom>
          </p:spPr>
        </p:pic>
      </p:grpSp>
      <p:grpSp>
        <p:nvGrpSpPr>
          <p:cNvPr id="158" name="Group 157"/>
          <p:cNvGrpSpPr/>
          <p:nvPr/>
        </p:nvGrpSpPr>
        <p:grpSpPr>
          <a:xfrm>
            <a:off x="1905000" y="2438400"/>
            <a:ext cx="5293753" cy="2659932"/>
            <a:chOff x="1893407" y="2470874"/>
            <a:chExt cx="5293753" cy="2659932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1893407" y="2470874"/>
              <a:ext cx="5293753" cy="2659932"/>
            </a:xfrm>
            <a:prstGeom prst="line">
              <a:avLst/>
            </a:prstGeom>
            <a:ln w="76200" cmpd="sng">
              <a:solidFill>
                <a:srgbClr val="F79646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893407" y="2470874"/>
              <a:ext cx="5293753" cy="944092"/>
            </a:xfrm>
            <a:prstGeom prst="line">
              <a:avLst/>
            </a:prstGeom>
            <a:ln w="76200" cmpd="sng">
              <a:solidFill>
                <a:srgbClr val="F79646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1881820" y="3402118"/>
            <a:ext cx="5305340" cy="2737990"/>
            <a:chOff x="1881820" y="3402118"/>
            <a:chExt cx="5305340" cy="2737990"/>
          </a:xfrm>
        </p:grpSpPr>
        <p:cxnSp>
          <p:nvCxnSpPr>
            <p:cNvPr id="161" name="Straight Connector 160"/>
            <p:cNvCxnSpPr>
              <a:stCxn id="12" idx="3"/>
            </p:cNvCxnSpPr>
            <p:nvPr/>
          </p:nvCxnSpPr>
          <p:spPr>
            <a:xfrm flipV="1">
              <a:off x="1897012" y="5098332"/>
              <a:ext cx="5290148" cy="126444"/>
            </a:xfrm>
            <a:prstGeom prst="line">
              <a:avLst/>
            </a:prstGeom>
            <a:ln w="76200" cmpd="sng">
              <a:solidFill>
                <a:schemeClr val="accent6"/>
              </a:solidFill>
              <a:headEnd type="triangl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7" idx="3"/>
              <a:endCxn id="19" idx="1"/>
            </p:cNvCxnSpPr>
            <p:nvPr/>
          </p:nvCxnSpPr>
          <p:spPr>
            <a:xfrm>
              <a:off x="1881820" y="3402118"/>
              <a:ext cx="5305340" cy="12848"/>
            </a:xfrm>
            <a:prstGeom prst="line">
              <a:avLst/>
            </a:prstGeom>
            <a:ln w="76200" cmpd="sng">
              <a:solidFill>
                <a:schemeClr val="accent6"/>
              </a:solidFill>
              <a:headEnd type="triangl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" idx="3"/>
              <a:endCxn id="25" idx="1"/>
            </p:cNvCxnSpPr>
            <p:nvPr/>
          </p:nvCxnSpPr>
          <p:spPr>
            <a:xfrm flipV="1">
              <a:off x="1893407" y="5130806"/>
              <a:ext cx="5293753" cy="1009302"/>
            </a:xfrm>
            <a:prstGeom prst="line">
              <a:avLst/>
            </a:prstGeom>
            <a:ln w="76200" cmpd="sng">
              <a:solidFill>
                <a:schemeClr val="accent6"/>
              </a:solidFill>
              <a:headEnd type="triangl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1893407" y="2599602"/>
            <a:ext cx="5293753" cy="3540506"/>
            <a:chOff x="1893407" y="2599602"/>
            <a:chExt cx="5293753" cy="3540506"/>
          </a:xfrm>
        </p:grpSpPr>
        <p:cxnSp>
          <p:nvCxnSpPr>
            <p:cNvPr id="178" name="Straight Connector 177"/>
            <p:cNvCxnSpPr>
              <a:endCxn id="24" idx="1"/>
            </p:cNvCxnSpPr>
            <p:nvPr/>
          </p:nvCxnSpPr>
          <p:spPr>
            <a:xfrm flipV="1">
              <a:off x="1905000" y="2599602"/>
              <a:ext cx="5282160" cy="815364"/>
            </a:xfrm>
            <a:prstGeom prst="line">
              <a:avLst/>
            </a:prstGeom>
            <a:ln w="76200" cmpd="sng">
              <a:solidFill>
                <a:srgbClr val="F79646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2" idx="3"/>
            </p:cNvCxnSpPr>
            <p:nvPr/>
          </p:nvCxnSpPr>
          <p:spPr>
            <a:xfrm flipV="1">
              <a:off x="1897012" y="2636981"/>
              <a:ext cx="5290148" cy="2587795"/>
            </a:xfrm>
            <a:prstGeom prst="line">
              <a:avLst/>
            </a:prstGeom>
            <a:ln w="76200" cmpd="sng">
              <a:solidFill>
                <a:srgbClr val="F79646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6" idx="3"/>
              <a:endCxn id="23" idx="1"/>
            </p:cNvCxnSpPr>
            <p:nvPr/>
          </p:nvCxnSpPr>
          <p:spPr>
            <a:xfrm flipV="1">
              <a:off x="1893407" y="4250057"/>
              <a:ext cx="5293753" cy="1890051"/>
            </a:xfrm>
            <a:prstGeom prst="line">
              <a:avLst/>
            </a:prstGeom>
            <a:ln w="76200" cmpd="sng">
              <a:solidFill>
                <a:srgbClr val="F79646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ectangle 187"/>
          <p:cNvSpPr/>
          <p:nvPr/>
        </p:nvSpPr>
        <p:spPr>
          <a:xfrm>
            <a:off x="6858000" y="2057400"/>
            <a:ext cx="1524000" cy="987140"/>
          </a:xfrm>
          <a:prstGeom prst="rect">
            <a:avLst/>
          </a:prstGeom>
          <a:ln w="5715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89" name="Title 7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sz="4400" i="1" smtClean="0">
                <a:latin typeface="Helvetica Neue Light"/>
                <a:cs typeface="Helvetica Neue Light"/>
              </a:rPr>
              <a:t>Recommending </a:t>
            </a:r>
            <a:r>
              <a:rPr lang="en-US" sz="4400" i="1" dirty="0" smtClean="0">
                <a:latin typeface="Helvetica Neue Light"/>
                <a:cs typeface="Helvetica Neue Light"/>
              </a:rPr>
              <a:t>Products</a:t>
            </a:r>
            <a:endParaRPr lang="en-US" sz="4400" i="1" dirty="0">
              <a:latin typeface="Helvetica Neue Light"/>
              <a:cs typeface="Helvetica Neue Light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914400" y="1371600"/>
            <a:ext cx="1371600" cy="5086440"/>
            <a:chOff x="914400" y="1371600"/>
            <a:chExt cx="1371600" cy="50864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767" y="2133600"/>
              <a:ext cx="548640" cy="6745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8372" y="4856277"/>
              <a:ext cx="548640" cy="7369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767" y="3996087"/>
              <a:ext cx="548640" cy="6312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767" y="5822176"/>
              <a:ext cx="548640" cy="6358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3180" y="3037050"/>
              <a:ext cx="548640" cy="7301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8" name="Content Placeholder 2"/>
            <p:cNvSpPr txBox="1">
              <a:spLocks/>
            </p:cNvSpPr>
            <p:nvPr/>
          </p:nvSpPr>
          <p:spPr bwMode="auto">
            <a:xfrm>
              <a:off x="914400" y="137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0" fontAlgn="base" hangingPunct="0">
                <a:spcBef>
                  <a:spcPts val="2000"/>
                </a:spcBef>
                <a:spcAft>
                  <a:spcPct val="0"/>
                </a:spcAft>
                <a:buNone/>
                <a:defRPr sz="32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1pPr>
              <a:lvl2pPr marL="457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7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2pPr>
              <a:lvl3pPr marL="77724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Users</a:t>
              </a:r>
              <a:endParaRPr lang="en-US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5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6" grpId="0" animBg="1"/>
      <p:bldP spid="18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406"/>
            <a:ext cx="8229600" cy="12023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Low-Rank Matrix Factorization: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  <a:cs typeface="Gill Sans Light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cs typeface="Gill Sans Light"/>
            </a:endParaRPr>
          </a:p>
        </p:txBody>
      </p:sp>
      <p:grpSp>
        <p:nvGrpSpPr>
          <p:cNvPr id="5" name="Group 177"/>
          <p:cNvGrpSpPr/>
          <p:nvPr/>
        </p:nvGrpSpPr>
        <p:grpSpPr>
          <a:xfrm>
            <a:off x="5591121" y="1905000"/>
            <a:ext cx="3360289" cy="2771000"/>
            <a:chOff x="4977705" y="4343400"/>
            <a:chExt cx="2910721" cy="2281535"/>
          </a:xfrm>
        </p:grpSpPr>
        <p:grpSp>
          <p:nvGrpSpPr>
            <p:cNvPr id="6" name="Group 39"/>
            <p:cNvGrpSpPr/>
            <p:nvPr/>
          </p:nvGrpSpPr>
          <p:grpSpPr>
            <a:xfrm>
              <a:off x="5369290" y="4343400"/>
              <a:ext cx="2242202" cy="2281535"/>
              <a:chOff x="838200" y="3890665"/>
              <a:chExt cx="2242202" cy="228153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914400" y="4805065"/>
                <a:ext cx="5334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smtClean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362200" y="4347865"/>
                <a:ext cx="5334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smtClean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362200" y="5262265"/>
                <a:ext cx="5334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smtClean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362200" y="6019800"/>
                <a:ext cx="5334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smtClean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914400" y="5715000"/>
                <a:ext cx="5334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smtClean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4" name="Straight Connector 13"/>
              <p:cNvCxnSpPr>
                <a:stCxn id="9" idx="3"/>
                <a:endCxn id="10" idx="1"/>
              </p:cNvCxnSpPr>
              <p:nvPr/>
            </p:nvCxnSpPr>
            <p:spPr bwMode="auto">
              <a:xfrm flipV="1">
                <a:off x="1447800" y="4424065"/>
                <a:ext cx="91440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>
                <a:stCxn id="9" idx="3"/>
                <a:endCxn id="11" idx="1"/>
              </p:cNvCxnSpPr>
              <p:nvPr/>
            </p:nvCxnSpPr>
            <p:spPr bwMode="auto">
              <a:xfrm>
                <a:off x="1447800" y="4881265"/>
                <a:ext cx="91440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3" idx="3"/>
                <a:endCxn id="12" idx="1"/>
              </p:cNvCxnSpPr>
              <p:nvPr/>
            </p:nvCxnSpPr>
            <p:spPr bwMode="auto">
              <a:xfrm>
                <a:off x="1447800" y="5791200"/>
                <a:ext cx="914400" cy="3048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3" idx="3"/>
                <a:endCxn id="11" idx="1"/>
              </p:cNvCxnSpPr>
              <p:nvPr/>
            </p:nvCxnSpPr>
            <p:spPr bwMode="auto">
              <a:xfrm flipV="1">
                <a:off x="1447800" y="5338465"/>
                <a:ext cx="914400" cy="452735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1676400" y="4119265"/>
                <a:ext cx="449600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r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13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52600" y="4652665"/>
                <a:ext cx="449600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r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14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00200" y="5105400"/>
                <a:ext cx="449427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r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24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52600" y="5562600"/>
                <a:ext cx="449427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r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25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38200" y="4343400"/>
                <a:ext cx="565802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f(1)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38200" y="5257800"/>
                <a:ext cx="565802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f(2)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14600" y="3890665"/>
                <a:ext cx="565802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f(3)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14600" y="4805065"/>
                <a:ext cx="565802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f(4)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4600" y="5562600"/>
                <a:ext cx="565802" cy="38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 smtClean="0">
                    <a:solidFill>
                      <a:prstClr val="black"/>
                    </a:solidFill>
                    <a:latin typeface="Gill Sans Light"/>
                    <a:ea typeface="+mn-ea"/>
                    <a:cs typeface="Gill Sans Light"/>
                  </a:rPr>
                  <a:t>f(5)</a:t>
                </a:r>
                <a:endParaRPr lang="en-US" i="1" baseline="-250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4430959" y="5523258"/>
              <a:ext cx="1413412" cy="319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User Factors (U)</a:t>
              </a:r>
              <a:endParaRPr lang="en-US" sz="18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6963341" y="5470778"/>
              <a:ext cx="1530250" cy="319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Movie Factors (M)</a:t>
              </a:r>
              <a:endParaRPr lang="en-US" sz="18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381000" y="2403430"/>
            <a:ext cx="4972111" cy="1924110"/>
            <a:chOff x="666689" y="4648200"/>
            <a:chExt cx="4972111" cy="1924110"/>
          </a:xfrm>
        </p:grpSpPr>
        <p:sp>
          <p:nvSpPr>
            <p:cNvPr id="28" name="Cube 27"/>
            <p:cNvSpPr/>
            <p:nvPr/>
          </p:nvSpPr>
          <p:spPr bwMode="auto">
            <a:xfrm>
              <a:off x="1123889" y="4648200"/>
              <a:ext cx="1619311" cy="1505521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dirty="0" smtClean="0">
                <a:solidFill>
                  <a:srgbClr val="000000"/>
                </a:solidFill>
                <a:latin typeface="Gill Sans Light"/>
                <a:ea typeface="ＭＳ Ｐゴシック" pitchFamily="-111" charset="-128"/>
                <a:cs typeface="Gill Sans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447644" y="4965903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Gill Sans Light"/>
                  <a:ea typeface="+mn-ea"/>
                  <a:cs typeface="Gill Sans Light"/>
                </a:rPr>
                <a:t>Users</a:t>
              </a:r>
              <a:endParaRPr lang="en-US" sz="2000" dirty="0">
                <a:solidFill>
                  <a:srgbClr val="000000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123889" y="5674009"/>
              <a:ext cx="1619311" cy="6344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latin typeface="Gill Sans Light"/>
                <a:ea typeface="ＭＳ Ｐゴシック" pitchFamily="-111" charset="-128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458254" y="4648201"/>
              <a:ext cx="56989" cy="150552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latin typeface="Gill Sans Light"/>
                <a:ea typeface="ＭＳ Ｐゴシック" pitchFamily="-111" charset="-128"/>
                <a:cs typeface="Gill Sans Light"/>
              </a:endParaRPr>
            </a:p>
          </p:txBody>
        </p:sp>
        <p:grpSp>
          <p:nvGrpSpPr>
            <p:cNvPr id="33" name="Group 181"/>
            <p:cNvGrpSpPr/>
            <p:nvPr/>
          </p:nvGrpSpPr>
          <p:grpSpPr>
            <a:xfrm>
              <a:off x="4019489" y="4648200"/>
              <a:ext cx="1619311" cy="400110"/>
              <a:chOff x="762000" y="6194657"/>
              <a:chExt cx="1619311" cy="40011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762000" y="6243901"/>
                <a:ext cx="1619311" cy="33175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Gill Sans Light"/>
                  <a:ea typeface="ＭＳ Ｐゴシック" pitchFamily="-111" charset="-128"/>
                  <a:cs typeface="Gill Sans Ligh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52465" y="6194657"/>
                <a:ext cx="95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ea typeface="+mn-ea"/>
                    <a:cs typeface="Gill Sans Light"/>
                  </a:rPr>
                  <a:t>Movies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096365" y="6243900"/>
                <a:ext cx="45719" cy="331757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Gill Sans Light"/>
                  <a:ea typeface="ＭＳ Ｐゴシック" pitchFamily="-111" charset="-128"/>
                  <a:cs typeface="Gill Sans Light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686585" y="5674008"/>
              <a:ext cx="366792" cy="5698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latin typeface="Gill Sans Light"/>
                <a:ea typeface="ＭＳ Ｐゴシック" pitchFamily="-111" charset="-128"/>
                <a:cs typeface="Gill Sans Ligh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23889" y="4899257"/>
              <a:ext cx="1323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latin typeface="Gill Sans Light"/>
                  <a:ea typeface="ＭＳ Ｐゴシック" pitchFamily="-111" charset="-128"/>
                  <a:cs typeface="Gill Sans Light"/>
                </a:rPr>
                <a:t>Netflix</a:t>
              </a:r>
            </a:p>
          </p:txBody>
        </p:sp>
        <p:grpSp>
          <p:nvGrpSpPr>
            <p:cNvPr id="36" name="Group 182"/>
            <p:cNvGrpSpPr/>
            <p:nvPr/>
          </p:nvGrpSpPr>
          <p:grpSpPr>
            <a:xfrm>
              <a:off x="3314578" y="4724400"/>
              <a:ext cx="400110" cy="1488981"/>
              <a:chOff x="2952689" y="4724400"/>
              <a:chExt cx="400110" cy="1488981"/>
            </a:xfrm>
          </p:grpSpPr>
          <p:sp>
            <p:nvSpPr>
              <p:cNvPr id="43" name="Rectangle 42"/>
              <p:cNvSpPr/>
              <p:nvPr/>
            </p:nvSpPr>
            <p:spPr bwMode="auto">
              <a:xfrm rot="16200000">
                <a:off x="2409845" y="5286355"/>
                <a:ext cx="1488981" cy="3650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Gill Sans Light"/>
                  <a:ea typeface="ＭＳ Ｐゴシック" pitchFamily="-111" charset="-128"/>
                  <a:cs typeface="Gill Sans Ligh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2733644" y="5032387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ea typeface="+mn-ea"/>
                    <a:cs typeface="Gill Sans Light"/>
                  </a:rPr>
                  <a:t>Users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972585" y="5740492"/>
                <a:ext cx="366792" cy="56989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Gill Sans Light"/>
                  <a:ea typeface="ＭＳ Ｐゴシック" pitchFamily="-111" charset="-128"/>
                  <a:cs typeface="Gill Sans Light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724089" y="4911804"/>
              <a:ext cx="53181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6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≈</a:t>
              </a:r>
              <a:endParaRPr lang="en-US" sz="66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14689" y="4800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x</a:t>
              </a:r>
              <a:endParaRPr lang="en-US" sz="20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grpSp>
          <p:nvGrpSpPr>
            <p:cNvPr id="39" name="Group 185"/>
            <p:cNvGrpSpPr/>
            <p:nvPr/>
          </p:nvGrpSpPr>
          <p:grpSpPr>
            <a:xfrm>
              <a:off x="1314354" y="6172200"/>
              <a:ext cx="1189619" cy="400110"/>
              <a:chOff x="952465" y="6194657"/>
              <a:chExt cx="1189619" cy="40011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52465" y="6194657"/>
                <a:ext cx="95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Light"/>
                    <a:ea typeface="+mn-ea"/>
                    <a:cs typeface="Gill Sans Light"/>
                  </a:rPr>
                  <a:t>Movies</a:t>
                </a:r>
                <a:endParaRPr lang="en-US" sz="2000" dirty="0">
                  <a:solidFill>
                    <a:srgbClr val="000000"/>
                  </a:solidFill>
                  <a:latin typeface="Gill Sans Light"/>
                  <a:ea typeface="+mn-ea"/>
                  <a:cs typeface="Gill Sans Ligh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096365" y="6243900"/>
                <a:ext cx="45719" cy="331757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Gill Sans Light"/>
                  <a:ea typeface="ＭＳ Ｐゴシック" pitchFamily="-111" charset="-128"/>
                  <a:cs typeface="Gill Sans Light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3429000" y="3241630"/>
            <a:ext cx="53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f(</a:t>
            </a:r>
            <a:r>
              <a:rPr lang="en-US" b="1" i="1" dirty="0" err="1" smtClean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i</a:t>
            </a:r>
            <a:r>
              <a:rPr lang="en-US" b="1" i="1" dirty="0" smtClean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)</a:t>
            </a:r>
            <a:endParaRPr lang="en-US" b="1" i="1" baseline="-25000" dirty="0">
              <a:solidFill>
                <a:prstClr val="black"/>
              </a:solidFill>
              <a:latin typeface="Gill Sans Light"/>
              <a:ea typeface="+mn-ea"/>
              <a:cs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7525" y="2703765"/>
            <a:ext cx="53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f(j)</a:t>
            </a:r>
            <a:endParaRPr lang="en-US" b="1" i="1" baseline="-25000" dirty="0">
              <a:solidFill>
                <a:prstClr val="black"/>
              </a:solidFill>
              <a:latin typeface="Gill Sans Light"/>
              <a:ea typeface="+mn-ea"/>
              <a:cs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511" y="4812268"/>
            <a:ext cx="8357806" cy="1512332"/>
            <a:chOff x="325511" y="4812268"/>
            <a:chExt cx="8357806" cy="1512332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325511" y="4812268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Iterate:</a:t>
              </a:r>
              <a:endParaRPr lang="en-US" sz="18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117" y="5337744"/>
              <a:ext cx="8077200" cy="986856"/>
            </a:xfrm>
            <a:prstGeom prst="rect">
              <a:avLst/>
            </a:prstGeom>
          </p:spPr>
        </p:pic>
      </p:grpSp>
      <p:sp>
        <p:nvSpPr>
          <p:cNvPr id="56" name="Title 7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/>
              <a:t>Recommending Products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05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453" y="2657559"/>
            <a:ext cx="1085850" cy="1085850"/>
          </a:xfrm>
          <a:prstGeom prst="rect">
            <a:avLst/>
          </a:prstGeom>
          <a:noFill/>
        </p:spPr>
      </p:pic>
      <p:pic>
        <p:nvPicPr>
          <p:cNvPr id="13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195" y="2657559"/>
            <a:ext cx="1085850" cy="1085850"/>
          </a:xfrm>
          <a:prstGeom prst="rect">
            <a:avLst/>
          </a:prstGeom>
          <a:noFill/>
        </p:spPr>
      </p:pic>
      <p:sp>
        <p:nvSpPr>
          <p:cNvPr id="132" name="Cloud Callout 131"/>
          <p:cNvSpPr/>
          <p:nvPr/>
        </p:nvSpPr>
        <p:spPr>
          <a:xfrm>
            <a:off x="774204" y="1609809"/>
            <a:ext cx="2278341" cy="914400"/>
          </a:xfrm>
          <a:prstGeom prst="cloudCallout">
            <a:avLst>
              <a:gd name="adj1" fmla="val 31237"/>
              <a:gd name="adj2" fmla="val 72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Gill Sans"/>
                <a:cs typeface="Gill Sans"/>
              </a:rPr>
              <a:t>Liberal</a:t>
            </a:r>
            <a:endParaRPr lang="en-US" sz="20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33" name="Cloud Callout 132"/>
          <p:cNvSpPr/>
          <p:nvPr/>
        </p:nvSpPr>
        <p:spPr>
          <a:xfrm>
            <a:off x="6077752" y="1609809"/>
            <a:ext cx="2278341" cy="914400"/>
          </a:xfrm>
          <a:prstGeom prst="cloudCallout">
            <a:avLst>
              <a:gd name="adj1" fmla="val -21152"/>
              <a:gd name="adj2" fmla="val 72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Gill Sans"/>
                <a:cs typeface="Gill Sans"/>
              </a:rPr>
              <a:t>Conservative</a:t>
            </a:r>
            <a:endParaRPr lang="en-US" sz="20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102181" y="3987179"/>
            <a:ext cx="719794" cy="1988996"/>
            <a:chOff x="6102181" y="3987179"/>
            <a:chExt cx="719794" cy="1988996"/>
          </a:xfrm>
        </p:grpSpPr>
        <p:sp>
          <p:nvSpPr>
            <p:cNvPr id="137" name="Folded Corner 136"/>
            <p:cNvSpPr/>
            <p:nvPr/>
          </p:nvSpPr>
          <p:spPr>
            <a:xfrm>
              <a:off x="6102181" y="3987179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8" name="Folded Corner 137"/>
            <p:cNvSpPr/>
            <p:nvPr/>
          </p:nvSpPr>
          <p:spPr>
            <a:xfrm>
              <a:off x="6102181" y="4523178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4" name="Folded Corner 143"/>
            <p:cNvSpPr/>
            <p:nvPr/>
          </p:nvSpPr>
          <p:spPr>
            <a:xfrm>
              <a:off x="6102181" y="5059177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6" name="Folded Corner 145"/>
            <p:cNvSpPr/>
            <p:nvPr/>
          </p:nvSpPr>
          <p:spPr>
            <a:xfrm>
              <a:off x="6102181" y="5595175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71077" y="3987179"/>
            <a:ext cx="719794" cy="1988996"/>
            <a:chOff x="2471077" y="3987179"/>
            <a:chExt cx="719794" cy="1988996"/>
          </a:xfrm>
        </p:grpSpPr>
        <p:sp>
          <p:nvSpPr>
            <p:cNvPr id="140" name="Folded Corner 139"/>
            <p:cNvSpPr/>
            <p:nvPr/>
          </p:nvSpPr>
          <p:spPr>
            <a:xfrm>
              <a:off x="2471077" y="3987179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2" name="Folded Corner 141"/>
            <p:cNvSpPr/>
            <p:nvPr/>
          </p:nvSpPr>
          <p:spPr>
            <a:xfrm>
              <a:off x="2471077" y="4523178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8" name="Folded Corner 147"/>
            <p:cNvSpPr/>
            <p:nvPr/>
          </p:nvSpPr>
          <p:spPr>
            <a:xfrm>
              <a:off x="2471077" y="5059177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0" name="Folded Corner 149"/>
            <p:cNvSpPr/>
            <p:nvPr/>
          </p:nvSpPr>
          <p:spPr>
            <a:xfrm>
              <a:off x="2471077" y="5595175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latin typeface="Helvetica Neue Light"/>
                <a:cs typeface="Helvetica Neue Light"/>
              </a:rPr>
              <a:t>Predicting User Behavior</a:t>
            </a:r>
            <a:endParaRPr lang="en-US" i="1" dirty="0">
              <a:latin typeface="Helvetica Neue Light"/>
              <a:cs typeface="Helvetica Neue Light"/>
            </a:endParaRPr>
          </a:p>
        </p:txBody>
      </p:sp>
      <p:sp>
        <p:nvSpPr>
          <p:cNvPr id="154" name="Folded Corner 153"/>
          <p:cNvSpPr/>
          <p:nvPr/>
        </p:nvSpPr>
        <p:spPr>
          <a:xfrm>
            <a:off x="2471077" y="3987179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2471077" y="5059177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471077" y="5595175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6102181" y="3987179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6102181" y="4523178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6102181" y="5059177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pic>
        <p:nvPicPr>
          <p:cNvPr id="2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112" y="2741928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082" y="4259136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60" y="5044040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45" y="6072253"/>
            <a:ext cx="457200" cy="457200"/>
          </a:xfrm>
          <a:prstGeom prst="rect">
            <a:avLst/>
          </a:prstGeom>
          <a:noFill/>
        </p:spPr>
      </p:pic>
      <p:pic>
        <p:nvPicPr>
          <p:cNvPr id="3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871" y="2147346"/>
            <a:ext cx="457200" cy="457200"/>
          </a:xfrm>
          <a:prstGeom prst="rect">
            <a:avLst/>
          </a:prstGeom>
          <a:noFill/>
        </p:spPr>
      </p:pic>
      <p:pic>
        <p:nvPicPr>
          <p:cNvPr id="34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04" y="5027634"/>
            <a:ext cx="457200" cy="457200"/>
          </a:xfrm>
          <a:prstGeom prst="rect">
            <a:avLst/>
          </a:prstGeom>
          <a:noFill/>
        </p:spPr>
      </p:pic>
      <p:pic>
        <p:nvPicPr>
          <p:cNvPr id="35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041" y="6183786"/>
            <a:ext cx="457200" cy="457200"/>
          </a:xfrm>
          <a:prstGeom prst="rect">
            <a:avLst/>
          </a:prstGeom>
          <a:noFill/>
        </p:spPr>
      </p:pic>
      <p:pic>
        <p:nvPicPr>
          <p:cNvPr id="36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548" y="6039123"/>
            <a:ext cx="457200" cy="457200"/>
          </a:xfrm>
          <a:prstGeom prst="rect">
            <a:avLst/>
          </a:prstGeom>
          <a:noFill/>
        </p:spPr>
      </p:pic>
      <p:pic>
        <p:nvPicPr>
          <p:cNvPr id="3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835" y="4863307"/>
            <a:ext cx="457200" cy="457200"/>
          </a:xfrm>
          <a:prstGeom prst="rect">
            <a:avLst/>
          </a:prstGeom>
          <a:noFill/>
        </p:spPr>
      </p:pic>
      <p:pic>
        <p:nvPicPr>
          <p:cNvPr id="39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903" y="5308762"/>
            <a:ext cx="457200" cy="457200"/>
          </a:xfrm>
          <a:prstGeom prst="rect">
            <a:avLst/>
          </a:prstGeom>
          <a:noFill/>
        </p:spPr>
      </p:pic>
      <p:pic>
        <p:nvPicPr>
          <p:cNvPr id="4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594" y="4966792"/>
            <a:ext cx="457200" cy="457200"/>
          </a:xfrm>
          <a:prstGeom prst="rect">
            <a:avLst/>
          </a:prstGeom>
          <a:noFill/>
        </p:spPr>
      </p:pic>
      <p:pic>
        <p:nvPicPr>
          <p:cNvPr id="41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319231"/>
            <a:ext cx="457200" cy="457200"/>
          </a:xfrm>
          <a:prstGeom prst="rect">
            <a:avLst/>
          </a:prstGeom>
          <a:noFill/>
        </p:spPr>
      </p:pic>
      <p:pic>
        <p:nvPicPr>
          <p:cNvPr id="42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876" y="6197923"/>
            <a:ext cx="457200" cy="457200"/>
          </a:xfrm>
          <a:prstGeom prst="rect">
            <a:avLst/>
          </a:prstGeom>
          <a:noFill/>
        </p:spPr>
      </p:pic>
      <p:pic>
        <p:nvPicPr>
          <p:cNvPr id="4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477" y="6300853"/>
            <a:ext cx="457200" cy="457200"/>
          </a:xfrm>
          <a:prstGeom prst="rect">
            <a:avLst/>
          </a:prstGeom>
          <a:noFill/>
        </p:spPr>
      </p:pic>
      <p:pic>
        <p:nvPicPr>
          <p:cNvPr id="6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04" y="1609809"/>
            <a:ext cx="457200" cy="457200"/>
          </a:xfrm>
          <a:prstGeom prst="rect">
            <a:avLst/>
          </a:prstGeom>
          <a:noFill/>
        </p:spPr>
      </p:pic>
      <p:pic>
        <p:nvPicPr>
          <p:cNvPr id="61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018" y="1591790"/>
            <a:ext cx="457200" cy="457200"/>
          </a:xfrm>
          <a:prstGeom prst="rect">
            <a:avLst/>
          </a:prstGeom>
          <a:noFill/>
        </p:spPr>
      </p:pic>
      <p:pic>
        <p:nvPicPr>
          <p:cNvPr id="62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435" y="4394293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302" y="6033592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703" y="5945028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312" y="3405553"/>
            <a:ext cx="457200" cy="457200"/>
          </a:xfrm>
          <a:prstGeom prst="rect">
            <a:avLst/>
          </a:prstGeom>
          <a:noFill/>
        </p:spPr>
      </p:pic>
      <p:pic>
        <p:nvPicPr>
          <p:cNvPr id="66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88" y="2492616"/>
            <a:ext cx="457200" cy="457200"/>
          </a:xfrm>
          <a:prstGeom prst="rect">
            <a:avLst/>
          </a:prstGeom>
          <a:noFill/>
        </p:spPr>
      </p:pic>
      <p:pic>
        <p:nvPicPr>
          <p:cNvPr id="67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748" y="3436581"/>
            <a:ext cx="457200" cy="457200"/>
          </a:xfrm>
          <a:prstGeom prst="rect">
            <a:avLst/>
          </a:prstGeom>
          <a:noFill/>
        </p:spPr>
      </p:pic>
      <p:pic>
        <p:nvPicPr>
          <p:cNvPr id="6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519" y="5998255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46" y="5233269"/>
            <a:ext cx="457200" cy="457200"/>
          </a:xfrm>
          <a:prstGeom prst="rect">
            <a:avLst/>
          </a:prstGeom>
          <a:noFill/>
        </p:spPr>
      </p:pic>
      <p:pic>
        <p:nvPicPr>
          <p:cNvPr id="7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682" y="5173798"/>
            <a:ext cx="457200" cy="457200"/>
          </a:xfrm>
          <a:prstGeom prst="rect">
            <a:avLst/>
          </a:prstGeom>
          <a:noFill/>
        </p:spPr>
      </p:pic>
      <p:pic>
        <p:nvPicPr>
          <p:cNvPr id="71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293" y="5170647"/>
            <a:ext cx="457200" cy="457200"/>
          </a:xfrm>
          <a:prstGeom prst="rect">
            <a:avLst/>
          </a:prstGeom>
          <a:noFill/>
        </p:spPr>
      </p:pic>
      <p:pic>
        <p:nvPicPr>
          <p:cNvPr id="72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003" y="2200359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604" y="2705983"/>
            <a:ext cx="457200" cy="457200"/>
          </a:xfrm>
          <a:prstGeom prst="rect">
            <a:avLst/>
          </a:prstGeom>
          <a:noFill/>
        </p:spPr>
      </p:pic>
      <p:pic>
        <p:nvPicPr>
          <p:cNvPr id="74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276" y="3436463"/>
            <a:ext cx="457200" cy="457200"/>
          </a:xfrm>
          <a:prstGeom prst="rect">
            <a:avLst/>
          </a:prstGeom>
          <a:noFill/>
        </p:spPr>
      </p:pic>
      <p:pic>
        <p:nvPicPr>
          <p:cNvPr id="75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710962"/>
            <a:ext cx="457200" cy="4572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774204" y="2776431"/>
            <a:ext cx="636676" cy="1147869"/>
            <a:chOff x="774204" y="2776431"/>
            <a:chExt cx="636676" cy="1147869"/>
          </a:xfrm>
        </p:grpSpPr>
        <p:pic>
          <p:nvPicPr>
            <p:cNvPr id="25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04" y="3151578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4" name="Folded Corner 43"/>
            <p:cNvSpPr/>
            <p:nvPr/>
          </p:nvSpPr>
          <p:spPr>
            <a:xfrm>
              <a:off x="951084" y="3800483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Cloud Callout 75"/>
            <p:cNvSpPr/>
            <p:nvPr/>
          </p:nvSpPr>
          <p:spPr>
            <a:xfrm>
              <a:off x="970943" y="2776431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1051" y="3694695"/>
            <a:ext cx="690094" cy="1145458"/>
            <a:chOff x="221051" y="3694695"/>
            <a:chExt cx="690094" cy="1145458"/>
          </a:xfrm>
        </p:grpSpPr>
        <p:pic>
          <p:nvPicPr>
            <p:cNvPr id="27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5" y="4063379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7" name="Folded Corner 46"/>
            <p:cNvSpPr/>
            <p:nvPr/>
          </p:nvSpPr>
          <p:spPr>
            <a:xfrm>
              <a:off x="451217" y="4716336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Cloud Callout 76"/>
            <p:cNvSpPr/>
            <p:nvPr/>
          </p:nvSpPr>
          <p:spPr>
            <a:xfrm>
              <a:off x="221051" y="3694695"/>
              <a:ext cx="439937" cy="314241"/>
            </a:xfrm>
            <a:prstGeom prst="cloudCallout">
              <a:avLst>
                <a:gd name="adj1" fmla="val 31158"/>
                <a:gd name="adj2" fmla="val 9020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8813" y="4594344"/>
            <a:ext cx="702998" cy="1101161"/>
            <a:chOff x="3635512" y="4024750"/>
            <a:chExt cx="702998" cy="1101161"/>
          </a:xfrm>
        </p:grpSpPr>
        <p:pic>
          <p:nvPicPr>
            <p:cNvPr id="32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12" y="4357708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5" name="Folded Corner 44"/>
            <p:cNvSpPr/>
            <p:nvPr/>
          </p:nvSpPr>
          <p:spPr>
            <a:xfrm>
              <a:off x="3864561" y="5002094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Cloud Callout 80"/>
            <p:cNvSpPr/>
            <p:nvPr/>
          </p:nvSpPr>
          <p:spPr>
            <a:xfrm>
              <a:off x="3898573" y="4024750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87463" y="3761178"/>
            <a:ext cx="618378" cy="1123341"/>
            <a:chOff x="4587463" y="3761178"/>
            <a:chExt cx="618378" cy="1123341"/>
          </a:xfrm>
        </p:grpSpPr>
        <p:pic>
          <p:nvPicPr>
            <p:cNvPr id="31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463" y="4119366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9" name="Folded Corner 48"/>
            <p:cNvSpPr/>
            <p:nvPr/>
          </p:nvSpPr>
          <p:spPr>
            <a:xfrm>
              <a:off x="4779861" y="4760702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Cloud Callout 81"/>
            <p:cNvSpPr/>
            <p:nvPr/>
          </p:nvSpPr>
          <p:spPr>
            <a:xfrm>
              <a:off x="4765904" y="3761178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7332" y="2222445"/>
            <a:ext cx="691527" cy="1345989"/>
            <a:chOff x="4647332" y="2222445"/>
            <a:chExt cx="691527" cy="1345989"/>
          </a:xfrm>
        </p:grpSpPr>
        <p:pic>
          <p:nvPicPr>
            <p:cNvPr id="33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332" y="2627983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50" name="Folded Corner 49"/>
            <p:cNvSpPr/>
            <p:nvPr/>
          </p:nvSpPr>
          <p:spPr>
            <a:xfrm>
              <a:off x="4843906" y="3266233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olded Corner 50"/>
            <p:cNvSpPr/>
            <p:nvPr/>
          </p:nvSpPr>
          <p:spPr>
            <a:xfrm>
              <a:off x="4843906" y="3444617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Cloud Callout 82"/>
            <p:cNvSpPr/>
            <p:nvPr/>
          </p:nvSpPr>
          <p:spPr>
            <a:xfrm>
              <a:off x="4898922" y="2222445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19503" y="2776431"/>
            <a:ext cx="685804" cy="1134746"/>
            <a:chOff x="7519503" y="2776431"/>
            <a:chExt cx="685804" cy="1134746"/>
          </a:xfrm>
        </p:grpSpPr>
        <p:pic>
          <p:nvPicPr>
            <p:cNvPr id="24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503" y="3163183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8" name="Folded Corner 47"/>
            <p:cNvSpPr/>
            <p:nvPr/>
          </p:nvSpPr>
          <p:spPr>
            <a:xfrm>
              <a:off x="7652486" y="3787360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Cloud Callout 84"/>
            <p:cNvSpPr/>
            <p:nvPr/>
          </p:nvSpPr>
          <p:spPr>
            <a:xfrm>
              <a:off x="7765370" y="2776431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0" y="3287496"/>
            <a:ext cx="609600" cy="1212942"/>
            <a:chOff x="8382000" y="3287496"/>
            <a:chExt cx="609600" cy="1212942"/>
          </a:xfrm>
        </p:grpSpPr>
        <p:pic>
          <p:nvPicPr>
            <p:cNvPr id="37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3725346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6" name="Folded Corner 45"/>
            <p:cNvSpPr/>
            <p:nvPr/>
          </p:nvSpPr>
          <p:spPr>
            <a:xfrm>
              <a:off x="8566886" y="4376621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Cloud Callout 86"/>
            <p:cNvSpPr/>
            <p:nvPr/>
          </p:nvSpPr>
          <p:spPr>
            <a:xfrm>
              <a:off x="8534403" y="3287496"/>
              <a:ext cx="439937" cy="314241"/>
            </a:xfrm>
            <a:prstGeom prst="cloudCallout">
              <a:avLst>
                <a:gd name="adj1" fmla="val -6496"/>
                <a:gd name="adj2" fmla="val 9372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1385" y="220082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92382" y="243703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94782" y="315379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69953" y="398349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4074" y="495181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43500" y="475367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00748" y="489962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0459" y="579150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57267" y="574387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47348" y="6020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88813" y="243703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4147" y="132583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53807" y="590392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709134" y="571524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74416" y="485169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3765" y="470650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94761" y="592569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62436" y="314700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18902" y="191547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57056" y="133571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194160" y="183019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 rot="10800000">
            <a:off x="4035366" y="313595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227874" y="453814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068888" y="341882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829783" y="407195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33934" y="2036945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87681" y="503635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08492" y="565837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11867" y="5751675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597759" y="466215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-8836" y="1325831"/>
            <a:ext cx="9170450" cy="55321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410459" y="1830193"/>
            <a:ext cx="8324327" cy="4699260"/>
            <a:chOff x="410459" y="1830193"/>
            <a:chExt cx="8324327" cy="469926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10459" y="2741928"/>
              <a:ext cx="649715" cy="76336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060174" y="2949816"/>
              <a:ext cx="850348" cy="55547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060174" y="3505292"/>
              <a:ext cx="850348" cy="22005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060174" y="3516334"/>
              <a:ext cx="533508" cy="98410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35703" y="3505292"/>
              <a:ext cx="524471" cy="88900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910522" y="2949816"/>
              <a:ext cx="789155" cy="33768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1910522" y="3266234"/>
              <a:ext cx="789155" cy="45911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1593682" y="3287496"/>
              <a:ext cx="1105995" cy="121294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1822282" y="3287496"/>
              <a:ext cx="877395" cy="211819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699677" y="1830193"/>
              <a:ext cx="966758" cy="145730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699677" y="2949816"/>
              <a:ext cx="966758" cy="31641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2699677" y="3287496"/>
              <a:ext cx="1494484" cy="40720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699677" y="3287496"/>
              <a:ext cx="1145759" cy="202126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060174" y="3523128"/>
              <a:ext cx="0" cy="174582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410459" y="4394293"/>
              <a:ext cx="125244" cy="101139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35703" y="4394293"/>
              <a:ext cx="524471" cy="92685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1469954" y="4523178"/>
              <a:ext cx="123728" cy="175007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535703" y="6273253"/>
              <a:ext cx="934250" cy="2760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469953" y="6273254"/>
              <a:ext cx="1001124" cy="256199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699677" y="3287496"/>
              <a:ext cx="966758" cy="320882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4326995" y="2406277"/>
              <a:ext cx="673768" cy="543539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2699677" y="2949816"/>
              <a:ext cx="2301086" cy="33768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926493" y="3725346"/>
              <a:ext cx="569383" cy="79783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926493" y="4523178"/>
              <a:ext cx="569383" cy="78558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4926493" y="3418827"/>
              <a:ext cx="1489768" cy="111932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3851874" y="5308762"/>
              <a:ext cx="857260" cy="131415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4843906" y="5335648"/>
              <a:ext cx="651970" cy="95938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5724476" y="3444617"/>
              <a:ext cx="691785" cy="305170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5000763" y="1830193"/>
              <a:ext cx="0" cy="111962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5724476" y="2437036"/>
              <a:ext cx="691785" cy="96851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000763" y="2949816"/>
              <a:ext cx="1415498" cy="46901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6416261" y="3418827"/>
              <a:ext cx="811613" cy="56835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6416261" y="3418827"/>
              <a:ext cx="1371420" cy="14960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7765370" y="2627983"/>
              <a:ext cx="969416" cy="94324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416261" y="3405553"/>
              <a:ext cx="892231" cy="1768245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633934" y="4168162"/>
              <a:ext cx="100852" cy="106510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787681" y="3568434"/>
              <a:ext cx="104633" cy="1104545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227874" y="3983496"/>
              <a:ext cx="664440" cy="155340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765370" y="3568434"/>
              <a:ext cx="868564" cy="59972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 flipV="1">
              <a:off x="6416261" y="3444617"/>
              <a:ext cx="1003714" cy="275330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8205307" y="4168162"/>
              <a:ext cx="428627" cy="218216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4675453" y="3420768"/>
            <a:ext cx="1740001" cy="3045903"/>
            <a:chOff x="4675453" y="3420768"/>
            <a:chExt cx="1740001" cy="3045903"/>
          </a:xfrm>
        </p:grpSpPr>
        <p:cxnSp>
          <p:nvCxnSpPr>
            <p:cNvPr id="286" name="Straight Connector 285"/>
            <p:cNvCxnSpPr/>
            <p:nvPr/>
          </p:nvCxnSpPr>
          <p:spPr>
            <a:xfrm flipV="1">
              <a:off x="4925686" y="3727287"/>
              <a:ext cx="569383" cy="79783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4925686" y="4525119"/>
              <a:ext cx="569383" cy="78558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4925686" y="3420768"/>
              <a:ext cx="1489768" cy="111932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4843099" y="5337589"/>
              <a:ext cx="651970" cy="95938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4745858" y="4368179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5326312" y="3553469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5286055" y="5146826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4675453" y="6138918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253497" y="1681464"/>
            <a:ext cx="4746459" cy="5029709"/>
            <a:chOff x="253497" y="1681464"/>
            <a:chExt cx="4746459" cy="5029709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409652" y="2743869"/>
              <a:ext cx="649715" cy="76336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1059367" y="2951757"/>
              <a:ext cx="850348" cy="55547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1059367" y="3507233"/>
              <a:ext cx="850348" cy="22005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1059367" y="3518275"/>
              <a:ext cx="533508" cy="98410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534896" y="3507233"/>
              <a:ext cx="524471" cy="88900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1909715" y="2951757"/>
              <a:ext cx="789155" cy="33768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1909715" y="3268175"/>
              <a:ext cx="789155" cy="45911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1592875" y="3289437"/>
              <a:ext cx="1105995" cy="121294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1821475" y="3289437"/>
              <a:ext cx="877395" cy="211819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2698870" y="1832134"/>
              <a:ext cx="966758" cy="145730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>
              <a:off x="2698870" y="2951757"/>
              <a:ext cx="966758" cy="31641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 flipV="1">
              <a:off x="2698870" y="3289437"/>
              <a:ext cx="1494484" cy="40720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 flipV="1">
              <a:off x="2698870" y="3289437"/>
              <a:ext cx="1145759" cy="202126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1059367" y="3525069"/>
              <a:ext cx="0" cy="174582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409652" y="4396234"/>
              <a:ext cx="125244" cy="101139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H="1" flipV="1">
              <a:off x="534896" y="4396234"/>
              <a:ext cx="524471" cy="92685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1469147" y="4525119"/>
              <a:ext cx="123728" cy="175007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534896" y="6275194"/>
              <a:ext cx="934250" cy="2760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469146" y="6275195"/>
              <a:ext cx="1001124" cy="256199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698870" y="3289437"/>
              <a:ext cx="966758" cy="320882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2698870" y="2951757"/>
              <a:ext cx="2301086" cy="33768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3851067" y="5310703"/>
              <a:ext cx="857260" cy="131415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2471077" y="3024760"/>
              <a:ext cx="477532" cy="4775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3531041" y="2771866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3504147" y="1681464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4032185" y="3535000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3687997" y="5123011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4545257" y="5257966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3496770" y="6334387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410880" y="4334397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664624" y="5245523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754227" y="2806368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1758378" y="3575555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262956" y="2579992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912141" y="3371111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363292" y="4277413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53497" y="5257966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95490" y="5112424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321143" y="6127702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343230" y="6136976"/>
              <a:ext cx="327753" cy="32775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2306393" y="6383420"/>
              <a:ext cx="327753" cy="32775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4999956" y="2231357"/>
            <a:ext cx="1415498" cy="1189411"/>
            <a:chOff x="4999956" y="2231357"/>
            <a:chExt cx="1415498" cy="1189411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4999956" y="2951757"/>
              <a:ext cx="1415498" cy="46901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5723669" y="2438977"/>
              <a:ext cx="691785" cy="96851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5568356" y="2231357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5560845" y="3446558"/>
            <a:ext cx="854609" cy="3208110"/>
            <a:chOff x="5560845" y="3446558"/>
            <a:chExt cx="854609" cy="3208110"/>
          </a:xfrm>
        </p:grpSpPr>
        <p:cxnSp>
          <p:nvCxnSpPr>
            <p:cNvPr id="291" name="Straight Connector 290"/>
            <p:cNvCxnSpPr/>
            <p:nvPr/>
          </p:nvCxnSpPr>
          <p:spPr>
            <a:xfrm flipH="1">
              <a:off x="5723669" y="3446558"/>
              <a:ext cx="691785" cy="305170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8" name="Oval 317"/>
            <p:cNvSpPr/>
            <p:nvPr/>
          </p:nvSpPr>
          <p:spPr>
            <a:xfrm>
              <a:off x="5560845" y="6326915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163118" y="1693661"/>
            <a:ext cx="996415" cy="1421972"/>
            <a:chOff x="4163118" y="1693661"/>
            <a:chExt cx="996415" cy="1421972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4326188" y="2408218"/>
              <a:ext cx="673768" cy="543539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4999956" y="1832134"/>
              <a:ext cx="0" cy="111962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>
              <a:off x="4831780" y="2787880"/>
              <a:ext cx="327753" cy="3277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4797533" y="1693661"/>
              <a:ext cx="327753" cy="3277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4163118" y="2244341"/>
              <a:ext cx="327753" cy="3277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6177495" y="2455004"/>
            <a:ext cx="2746035" cy="4059196"/>
            <a:chOff x="6177495" y="2455004"/>
            <a:chExt cx="2746035" cy="4059196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6415454" y="3420768"/>
              <a:ext cx="811613" cy="56835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415454" y="3420768"/>
              <a:ext cx="1371420" cy="14960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7764563" y="2629924"/>
              <a:ext cx="969416" cy="94324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415454" y="3407494"/>
              <a:ext cx="892231" cy="1768245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633127" y="4170103"/>
              <a:ext cx="100852" cy="106510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786874" y="3570375"/>
              <a:ext cx="104633" cy="1104545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7227067" y="3985437"/>
              <a:ext cx="664440" cy="155340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764563" y="3570375"/>
              <a:ext cx="868564" cy="59972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 flipV="1">
              <a:off x="6415454" y="3446558"/>
              <a:ext cx="1003714" cy="275330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8204500" y="4170103"/>
              <a:ext cx="428627" cy="218216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6177495" y="3177160"/>
              <a:ext cx="477532" cy="4775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7586864" y="3433425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7065331" y="3819619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7727630" y="5362716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7144615" y="5015605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7266088" y="6040339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747039" y="4513043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595777" y="2455004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471939" y="3983296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570102" y="5096239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055383" y="6186447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E5EB-FB30-6D42-92F7-56862BADE3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5520987" cy="120032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Helvetica Light"/>
                <a:cs typeface="Helvetica Light"/>
              </a:rPr>
              <a:t>Conditional Random Field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Helvetica Light"/>
                <a:cs typeface="Helvetica Light"/>
              </a:rPr>
              <a:t>Belief Propagation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90"/>
    </mc:Choice>
    <mc:Fallback xmlns="">
      <p:transition xmlns:p14="http://schemas.microsoft.com/office/powerpoint/2010/main" spd="slow" advTm="720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9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0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3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6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2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5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54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7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26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320"/>
            <a:ext cx="8229600" cy="4221162"/>
          </a:xfrm>
        </p:spPr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Count triangles passing through each vertex:</a:t>
            </a:r>
          </a:p>
          <a:p>
            <a:r>
              <a:rPr lang="en-US" dirty="0">
                <a:latin typeface="Helvetica Neue Light"/>
                <a:cs typeface="Helvetica Neue Light"/>
              </a:rPr>
              <a:t/>
            </a:r>
            <a:br>
              <a:rPr lang="en-US" dirty="0">
                <a:latin typeface="Helvetica Neue Light"/>
                <a:cs typeface="Helvetica Neue Light"/>
              </a:rPr>
            </a:br>
            <a:endParaRPr lang="en-US" dirty="0" smtClean="0">
              <a:latin typeface="Helvetica Neue Light"/>
              <a:cs typeface="Helvetica Neue Light"/>
            </a:endParaRPr>
          </a:p>
          <a:p>
            <a:endParaRPr lang="en-US" dirty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Measures “cohesiveness” of local community</a:t>
            </a:r>
            <a:endParaRPr lang="en-US" dirty="0">
              <a:latin typeface="Helvetica Neue Light"/>
              <a:cs typeface="Helvetica Neue Ligh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7606" y="4869682"/>
            <a:ext cx="2249334" cy="1746179"/>
            <a:chOff x="4388211" y="2922929"/>
            <a:chExt cx="3556890" cy="2761246"/>
          </a:xfrm>
        </p:grpSpPr>
        <p:cxnSp>
          <p:nvCxnSpPr>
            <p:cNvPr id="28" name="Straight Connector 27"/>
            <p:cNvCxnSpPr>
              <a:stCxn id="43" idx="1"/>
              <a:endCxn id="49" idx="6"/>
            </p:cNvCxnSpPr>
            <p:nvPr/>
          </p:nvCxnSpPr>
          <p:spPr>
            <a:xfrm flipH="1">
              <a:off x="5061363" y="3949290"/>
              <a:ext cx="1255863" cy="6068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9" idx="6"/>
              <a:endCxn id="53" idx="6"/>
            </p:cNvCxnSpPr>
            <p:nvPr/>
          </p:nvCxnSpPr>
          <p:spPr>
            <a:xfrm flipH="1">
              <a:off x="5296933" y="3936134"/>
              <a:ext cx="463823" cy="2761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3" idx="6"/>
              <a:endCxn id="49" idx="6"/>
            </p:cNvCxnSpPr>
            <p:nvPr/>
          </p:nvCxnSpPr>
          <p:spPr>
            <a:xfrm flipH="1">
              <a:off x="5061363" y="4212237"/>
              <a:ext cx="235570" cy="3438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5" idx="8"/>
              <a:endCxn id="51" idx="8"/>
            </p:cNvCxnSpPr>
            <p:nvPr/>
          </p:nvCxnSpPr>
          <p:spPr>
            <a:xfrm>
              <a:off x="6730866" y="4180310"/>
              <a:ext cx="353988" cy="3091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57" idx="8"/>
              <a:endCxn id="59" idx="6"/>
            </p:cNvCxnSpPr>
            <p:nvPr/>
          </p:nvCxnSpPr>
          <p:spPr>
            <a:xfrm flipH="1" flipV="1">
              <a:off x="5760756" y="3936134"/>
              <a:ext cx="549932" cy="303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7" idx="6"/>
              <a:endCxn id="49" idx="6"/>
            </p:cNvCxnSpPr>
            <p:nvPr/>
          </p:nvCxnSpPr>
          <p:spPr>
            <a:xfrm flipH="1" flipV="1">
              <a:off x="5061363" y="4556098"/>
              <a:ext cx="984204" cy="50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6"/>
              <a:endCxn id="51" idx="8"/>
            </p:cNvCxnSpPr>
            <p:nvPr/>
          </p:nvCxnSpPr>
          <p:spPr>
            <a:xfrm flipV="1">
              <a:off x="6045567" y="4489464"/>
              <a:ext cx="1039287" cy="1174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7" idx="6"/>
              <a:endCxn id="59" idx="6"/>
            </p:cNvCxnSpPr>
            <p:nvPr/>
          </p:nvCxnSpPr>
          <p:spPr>
            <a:xfrm flipH="1" flipV="1">
              <a:off x="5760756" y="3936134"/>
              <a:ext cx="284811" cy="6707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7" idx="6"/>
              <a:endCxn id="53" idx="6"/>
            </p:cNvCxnSpPr>
            <p:nvPr/>
          </p:nvCxnSpPr>
          <p:spPr>
            <a:xfrm flipH="1" flipV="1">
              <a:off x="5296933" y="4212237"/>
              <a:ext cx="748634" cy="3946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435248" y="292292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8" name="Oval 5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5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144511" y="2955188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6" name="Oval 5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5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64689" y="3169025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4" name="Oval 53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55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71425" y="3199032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2" name="Oval 51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53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918677" y="347817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0" name="Oval 49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51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35855" y="3542893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48" name="Oval 4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4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6022258" y="3949290"/>
              <a:ext cx="721032" cy="663678"/>
            </a:xfrm>
            <a:custGeom>
              <a:avLst/>
              <a:gdLst>
                <a:gd name="connsiteX0" fmla="*/ 0 w 721032"/>
                <a:gd name="connsiteY0" fmla="*/ 663678 h 663678"/>
                <a:gd name="connsiteX1" fmla="*/ 294968 w 721032"/>
                <a:gd name="connsiteY1" fmla="*/ 0 h 663678"/>
                <a:gd name="connsiteX2" fmla="*/ 721032 w 721032"/>
                <a:gd name="connsiteY2" fmla="*/ 229420 h 663678"/>
                <a:gd name="connsiteX3" fmla="*/ 0 w 721032"/>
                <a:gd name="connsiteY3" fmla="*/ 663678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032" h="663678">
                  <a:moveTo>
                    <a:pt x="0" y="663678"/>
                  </a:moveTo>
                  <a:lnTo>
                    <a:pt x="294968" y="0"/>
                  </a:lnTo>
                  <a:lnTo>
                    <a:pt x="721032" y="229420"/>
                  </a:lnTo>
                  <a:lnTo>
                    <a:pt x="0" y="66367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720059" y="3593687"/>
              <a:ext cx="462156" cy="1013205"/>
              <a:chOff x="3953558" y="579521"/>
              <a:chExt cx="2779560" cy="6093752"/>
            </a:xfrm>
            <a:solidFill>
              <a:schemeClr val="accent2"/>
            </a:solidFill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46" name="Oval 4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4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388211" y="4662127"/>
              <a:ext cx="3556890" cy="102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More Triangles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Stronger Community</a:t>
              </a:r>
              <a:endParaRPr lang="en-US" sz="1800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87418" y="4884435"/>
            <a:ext cx="2146742" cy="1744965"/>
            <a:chOff x="701261" y="2924849"/>
            <a:chExt cx="3394660" cy="2759326"/>
          </a:xfrm>
        </p:grpSpPr>
        <p:cxnSp>
          <p:nvCxnSpPr>
            <p:cNvPr id="61" name="Straight Connector 60"/>
            <p:cNvCxnSpPr>
              <a:stCxn id="81" idx="6"/>
              <a:endCxn id="77" idx="6"/>
            </p:cNvCxnSpPr>
            <p:nvPr/>
          </p:nvCxnSpPr>
          <p:spPr>
            <a:xfrm flipH="1" flipV="1">
              <a:off x="1574189" y="4558018"/>
              <a:ext cx="984204" cy="50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1" idx="6"/>
              <a:endCxn id="85" idx="8"/>
            </p:cNvCxnSpPr>
            <p:nvPr/>
          </p:nvCxnSpPr>
          <p:spPr>
            <a:xfrm flipV="1">
              <a:off x="2558393" y="4182230"/>
              <a:ext cx="685299" cy="4265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81" idx="6"/>
              <a:endCxn id="79" idx="8"/>
            </p:cNvCxnSpPr>
            <p:nvPr/>
          </p:nvCxnSpPr>
          <p:spPr>
            <a:xfrm flipV="1">
              <a:off x="2558393" y="4491384"/>
              <a:ext cx="1039287" cy="1174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87" idx="8"/>
            </p:cNvCxnSpPr>
            <p:nvPr/>
          </p:nvCxnSpPr>
          <p:spPr>
            <a:xfrm flipV="1">
              <a:off x="2573751" y="3968393"/>
              <a:ext cx="249763" cy="640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1" idx="6"/>
              <a:endCxn id="89" idx="6"/>
            </p:cNvCxnSpPr>
            <p:nvPr/>
          </p:nvCxnSpPr>
          <p:spPr>
            <a:xfrm flipH="1" flipV="1">
              <a:off x="2273582" y="3938054"/>
              <a:ext cx="284811" cy="6707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1" idx="6"/>
              <a:endCxn id="83" idx="6"/>
            </p:cNvCxnSpPr>
            <p:nvPr/>
          </p:nvCxnSpPr>
          <p:spPr>
            <a:xfrm flipH="1" flipV="1">
              <a:off x="1809759" y="4214157"/>
              <a:ext cx="748634" cy="3946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948074" y="292484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8" name="Oval 8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8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657337" y="2957108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6" name="Oval 8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8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077515" y="3170945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4" name="Oval 83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85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484251" y="3200952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2" name="Oval 81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83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232885" y="3595607"/>
              <a:ext cx="462156" cy="1013205"/>
              <a:chOff x="3953558" y="579521"/>
              <a:chExt cx="2779560" cy="6093752"/>
            </a:xfrm>
            <a:solidFill>
              <a:schemeClr val="accent4">
                <a:lumMod val="75000"/>
              </a:schemeClr>
            </a:solidFill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0" name="Oval 79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81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31503" y="348009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78" name="Oval 7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248681" y="3544813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76" name="Oval 7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Light"/>
                  <a:cs typeface="Helvetica Neue Light"/>
                </a:endParaRPr>
              </a:p>
            </p:txBody>
          </p:sp>
        </p:grpSp>
        <p:cxnSp>
          <p:nvCxnSpPr>
            <p:cNvPr id="74" name="Straight Connector 73"/>
            <p:cNvCxnSpPr>
              <a:stCxn id="85" idx="8"/>
              <a:endCxn id="79" idx="8"/>
            </p:cNvCxnSpPr>
            <p:nvPr/>
          </p:nvCxnSpPr>
          <p:spPr>
            <a:xfrm>
              <a:off x="3243692" y="4182230"/>
              <a:ext cx="353988" cy="3091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01261" y="4662127"/>
              <a:ext cx="3394660" cy="102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Fewer Triangles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Weaker Community</a:t>
              </a:r>
              <a:endParaRPr lang="en-US" sz="1800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31180" y="2281849"/>
            <a:ext cx="1181932" cy="1409702"/>
            <a:chOff x="1676400" y="3810000"/>
            <a:chExt cx="1181932" cy="1409702"/>
          </a:xfrm>
        </p:grpSpPr>
        <p:sp>
          <p:nvSpPr>
            <p:cNvPr id="108" name="Isosceles Triangle 107"/>
            <p:cNvSpPr/>
            <p:nvPr/>
          </p:nvSpPr>
          <p:spPr>
            <a:xfrm rot="5400000">
              <a:off x="1562515" y="3923885"/>
              <a:ext cx="1409702" cy="1181932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05000" y="430951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1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924985" y="2286821"/>
            <a:ext cx="2404071" cy="713918"/>
            <a:chOff x="993755" y="4495800"/>
            <a:chExt cx="2404071" cy="713918"/>
          </a:xfrm>
        </p:grpSpPr>
        <p:sp>
          <p:nvSpPr>
            <p:cNvPr id="111" name="Isosceles Triangle 110"/>
            <p:cNvSpPr/>
            <p:nvPr/>
          </p:nvSpPr>
          <p:spPr>
            <a:xfrm rot="10800000">
              <a:off x="993755" y="4495800"/>
              <a:ext cx="2404071" cy="713918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049294" y="4552890"/>
              <a:ext cx="327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31795" y="2285638"/>
            <a:ext cx="2404071" cy="713918"/>
            <a:chOff x="2167929" y="4314410"/>
            <a:chExt cx="2404071" cy="713918"/>
          </a:xfrm>
        </p:grpSpPr>
        <p:sp>
          <p:nvSpPr>
            <p:cNvPr id="114" name="Isosceles Triangle 113"/>
            <p:cNvSpPr/>
            <p:nvPr/>
          </p:nvSpPr>
          <p:spPr>
            <a:xfrm>
              <a:off x="2167929" y="4314410"/>
              <a:ext cx="2404071" cy="713918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200400" y="44958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181747" y="2996218"/>
            <a:ext cx="2404071" cy="713918"/>
            <a:chOff x="2133009" y="4437454"/>
            <a:chExt cx="2404071" cy="713918"/>
          </a:xfrm>
        </p:grpSpPr>
        <p:sp>
          <p:nvSpPr>
            <p:cNvPr id="117" name="Isosceles Triangle 116"/>
            <p:cNvSpPr/>
            <p:nvPr/>
          </p:nvSpPr>
          <p:spPr>
            <a:xfrm rot="10800000">
              <a:off x="2133009" y="4437454"/>
              <a:ext cx="2404071" cy="713918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19812" y="455289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4</a:t>
              </a:r>
              <a:endParaRPr lang="en-US" sz="2000" dirty="0" smtClean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9400" y="2172520"/>
            <a:ext cx="3805056" cy="1656887"/>
            <a:chOff x="766944" y="2754364"/>
            <a:chExt cx="3805056" cy="1656887"/>
          </a:xfrm>
        </p:grpSpPr>
        <p:sp>
          <p:nvSpPr>
            <p:cNvPr id="120" name="Isosceles Triangle 119"/>
            <p:cNvSpPr/>
            <p:nvPr/>
          </p:nvSpPr>
          <p:spPr>
            <a:xfrm rot="5400000">
              <a:off x="767359" y="2982549"/>
              <a:ext cx="1409702" cy="1181932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1" name="Isosceles Triangle 120"/>
            <p:cNvSpPr/>
            <p:nvPr/>
          </p:nvSpPr>
          <p:spPr>
            <a:xfrm rot="10800000">
              <a:off x="881242" y="2868664"/>
              <a:ext cx="2404071" cy="713918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 rot="10800000">
              <a:off x="2123097" y="3582583"/>
              <a:ext cx="2404071" cy="713918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2083278" y="2868664"/>
              <a:ext cx="2404071" cy="713918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967191" y="34676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66944" y="27543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66944" y="4164066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211964" y="4182651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169630" y="27543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4343400" y="34676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130" name="Isosceles Triangle 129"/>
          <p:cNvSpPr/>
          <p:nvPr/>
        </p:nvSpPr>
        <p:spPr>
          <a:xfrm rot="10800000">
            <a:off x="2924985" y="2285637"/>
            <a:ext cx="2404071" cy="713918"/>
          </a:xfrm>
          <a:prstGeom prst="triangl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017495" y="2883054"/>
            <a:ext cx="228600" cy="228600"/>
          </a:xfrm>
          <a:prstGeom prst="ellipse">
            <a:avLst/>
          </a:prstGeom>
          <a:ln>
            <a:headEnd type="none" w="med" len="med"/>
            <a:tailEnd type="none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94" name="Title 7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sz="4400" i="1" dirty="0" smtClean="0">
                <a:latin typeface="Helvetica Neue Light"/>
                <a:cs typeface="Helvetica Neue Light"/>
              </a:rPr>
              <a:t>Finding Communities</a:t>
            </a:r>
            <a:endParaRPr lang="en-US" sz="4400" i="1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67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6399" y="971490"/>
            <a:ext cx="4881009" cy="5091629"/>
            <a:chOff x="286399" y="971490"/>
            <a:chExt cx="4881009" cy="5091629"/>
          </a:xfrm>
        </p:grpSpPr>
        <p:sp>
          <p:nvSpPr>
            <p:cNvPr id="10" name="Rectangle 9"/>
            <p:cNvSpPr/>
            <p:nvPr/>
          </p:nvSpPr>
          <p:spPr>
            <a:xfrm>
              <a:off x="304800" y="1295401"/>
              <a:ext cx="4862608" cy="47677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399" y="971490"/>
              <a:ext cx="1582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Preprocessing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67408" y="971490"/>
            <a:ext cx="1919192" cy="5091629"/>
            <a:chOff x="5167408" y="971490"/>
            <a:chExt cx="1919192" cy="5091629"/>
          </a:xfrm>
        </p:grpSpPr>
        <p:sp>
          <p:nvSpPr>
            <p:cNvPr id="128" name="Rectangle 127"/>
            <p:cNvSpPr/>
            <p:nvPr/>
          </p:nvSpPr>
          <p:spPr>
            <a:xfrm>
              <a:off x="5181601" y="1295401"/>
              <a:ext cx="1904999" cy="47677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167408" y="971490"/>
              <a:ext cx="1151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Compute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6656" y="971490"/>
            <a:ext cx="1828744" cy="5091628"/>
            <a:chOff x="7086656" y="971490"/>
            <a:chExt cx="1828744" cy="5091628"/>
          </a:xfrm>
        </p:grpSpPr>
        <p:sp>
          <p:nvSpPr>
            <p:cNvPr id="129" name="Rectangle 128"/>
            <p:cNvSpPr/>
            <p:nvPr/>
          </p:nvSpPr>
          <p:spPr>
            <a:xfrm>
              <a:off x="7086656" y="1295400"/>
              <a:ext cx="1828744" cy="47677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111205" y="971490"/>
              <a:ext cx="11949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Post Proc.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Gill Sans Light"/>
                <a:cs typeface="Gill Sans Light"/>
              </a:rPr>
              <a:t>Example Graph Analytics Pipeline</a:t>
            </a:r>
            <a:endParaRPr lang="en-US" sz="4800" dirty="0">
              <a:latin typeface="Gill Sans Light"/>
              <a:cs typeface="Gill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3540" y="2519906"/>
            <a:ext cx="1166725" cy="1166725"/>
            <a:chOff x="2152952" y="1572381"/>
            <a:chExt cx="1562705" cy="1562705"/>
          </a:xfrm>
        </p:grpSpPr>
        <p:sp>
          <p:nvSpPr>
            <p:cNvPr id="32" name="Folded Corner 31"/>
            <p:cNvSpPr/>
            <p:nvPr/>
          </p:nvSpPr>
          <p:spPr>
            <a:xfrm>
              <a:off x="2152952" y="1572381"/>
              <a:ext cx="1257905" cy="125790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&lt; / &gt;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2305352" y="1724781"/>
              <a:ext cx="1257905" cy="125790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&lt; / &gt;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2457752" y="1877181"/>
              <a:ext cx="1257905" cy="125790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&lt; / &gt;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57751" y="2732133"/>
              <a:ext cx="953105" cy="3908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XML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3400" y="4071501"/>
            <a:ext cx="962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Raw</a:t>
            </a:r>
          </a:p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Data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741453" y="4153821"/>
            <a:ext cx="1564586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ETL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3341652" y="4158857"/>
            <a:ext cx="1825756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Slice</a:t>
            </a:r>
          </a:p>
        </p:txBody>
      </p:sp>
      <p:sp>
        <p:nvSpPr>
          <p:cNvPr id="104" name="Right Arrow 103"/>
          <p:cNvSpPr/>
          <p:nvPr/>
        </p:nvSpPr>
        <p:spPr>
          <a:xfrm>
            <a:off x="5167408" y="4158857"/>
            <a:ext cx="1908044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Compute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35459" y="4615318"/>
            <a:ext cx="5816390" cy="2093165"/>
            <a:chOff x="2783059" y="4724399"/>
            <a:chExt cx="5816390" cy="2093165"/>
          </a:xfrm>
        </p:grpSpPr>
        <p:sp>
          <p:nvSpPr>
            <p:cNvPr id="101" name="U-Turn Arrow 100"/>
            <p:cNvSpPr/>
            <p:nvPr/>
          </p:nvSpPr>
          <p:spPr>
            <a:xfrm flipH="1" flipV="1">
              <a:off x="2783059" y="4724399"/>
              <a:ext cx="5816390" cy="2093165"/>
            </a:xfrm>
            <a:prstGeom prst="uturnArrow">
              <a:avLst>
                <a:gd name="adj1" fmla="val 21765"/>
                <a:gd name="adj2" fmla="val 19328"/>
                <a:gd name="adj3" fmla="val 21759"/>
                <a:gd name="adj4" fmla="val 25836"/>
                <a:gd name="adj5" fmla="val 4725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800" dirty="0">
                <a:latin typeface="Gill Sans Light"/>
                <a:cs typeface="Gill Sans Light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105400" y="6319441"/>
              <a:ext cx="1179129" cy="475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dirty="0" smtClean="0">
                  <a:solidFill>
                    <a:prstClr val="white"/>
                  </a:solidFill>
                  <a:latin typeface="Gill Sans Light"/>
                  <a:ea typeface="+mn-ea"/>
                  <a:cs typeface="Gill Sans Light"/>
                </a:rPr>
                <a:t>Repeat</a:t>
              </a:r>
              <a:endParaRPr lang="en-US" sz="2800" dirty="0">
                <a:solidFill>
                  <a:prstClr val="white"/>
                </a:solidFill>
                <a:latin typeface="Gill Sans Light"/>
                <a:ea typeface="+mn-ea"/>
                <a:cs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12253" y="1371601"/>
            <a:ext cx="1658199" cy="4377574"/>
            <a:chOff x="3359853" y="947282"/>
            <a:chExt cx="1658199" cy="4377574"/>
          </a:xfrm>
        </p:grpSpPr>
        <p:grpSp>
          <p:nvGrpSpPr>
            <p:cNvPr id="62" name="Group 61"/>
            <p:cNvGrpSpPr/>
            <p:nvPr/>
          </p:nvGrpSpPr>
          <p:grpSpPr>
            <a:xfrm>
              <a:off x="3408116" y="1848589"/>
              <a:ext cx="1305136" cy="1660721"/>
              <a:chOff x="6490911" y="2213026"/>
              <a:chExt cx="1361000" cy="1731805"/>
            </a:xfrm>
          </p:grpSpPr>
          <p:cxnSp>
            <p:nvCxnSpPr>
              <p:cNvPr id="63" name="Straight Connector 62"/>
              <p:cNvCxnSpPr>
                <a:stCxn id="69" idx="5"/>
                <a:endCxn id="70" idx="1"/>
              </p:cNvCxnSpPr>
              <p:nvPr/>
            </p:nvCxnSpPr>
            <p:spPr>
              <a:xfrm>
                <a:off x="7160342" y="2912117"/>
                <a:ext cx="132322" cy="2138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71" idx="3"/>
                <a:endCxn id="70" idx="7"/>
              </p:cNvCxnSpPr>
              <p:nvPr/>
            </p:nvCxnSpPr>
            <p:spPr>
              <a:xfrm flipH="1">
                <a:off x="7453644" y="2961614"/>
                <a:ext cx="203949" cy="16435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73" idx="1"/>
                <a:endCxn id="70" idx="5"/>
              </p:cNvCxnSpPr>
              <p:nvPr/>
            </p:nvCxnSpPr>
            <p:spPr>
              <a:xfrm flipH="1" flipV="1">
                <a:off x="7453643" y="3286943"/>
                <a:ext cx="123461" cy="4635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8" idx="5"/>
                <a:endCxn id="72" idx="1"/>
              </p:cNvCxnSpPr>
              <p:nvPr/>
            </p:nvCxnSpPr>
            <p:spPr>
              <a:xfrm>
                <a:off x="6685229" y="3139774"/>
                <a:ext cx="275846" cy="3573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0" idx="3"/>
                <a:endCxn id="72" idx="7"/>
              </p:cNvCxnSpPr>
              <p:nvPr/>
            </p:nvCxnSpPr>
            <p:spPr>
              <a:xfrm flipH="1">
                <a:off x="7122053" y="3286943"/>
                <a:ext cx="170612" cy="210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490911" y="2945456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66024" y="2717798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259325" y="3092625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624253" y="2767295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927735" y="3463807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543764" y="3717173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160342" y="2213026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75" name="Straight Connector 74"/>
              <p:cNvCxnSpPr>
                <a:stCxn id="74" idx="5"/>
                <a:endCxn id="71" idx="1"/>
              </p:cNvCxnSpPr>
              <p:nvPr/>
            </p:nvCxnSpPr>
            <p:spPr>
              <a:xfrm>
                <a:off x="7354660" y="2407344"/>
                <a:ext cx="302933" cy="3932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2" idx="6"/>
                <a:endCxn id="73" idx="2"/>
              </p:cNvCxnSpPr>
              <p:nvPr/>
            </p:nvCxnSpPr>
            <p:spPr>
              <a:xfrm>
                <a:off x="7155393" y="3577636"/>
                <a:ext cx="388371" cy="2533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3359853" y="4561582"/>
              <a:ext cx="1506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Gill Sans Light"/>
                  <a:cs typeface="Gill Sans Light"/>
                </a:rPr>
                <a:t>Subgraph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50180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8535" y="947282"/>
              <a:ext cx="797265" cy="8053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181600" y="1385557"/>
            <a:ext cx="1954778" cy="4363618"/>
            <a:chOff x="5029200" y="961237"/>
            <a:chExt cx="1954778" cy="4363619"/>
          </a:xfrm>
        </p:grpSpPr>
        <p:grpSp>
          <p:nvGrpSpPr>
            <p:cNvPr id="77" name="Group 76"/>
            <p:cNvGrpSpPr/>
            <p:nvPr/>
          </p:nvGrpSpPr>
          <p:grpSpPr>
            <a:xfrm>
              <a:off x="5324264" y="1848589"/>
              <a:ext cx="1305136" cy="1660721"/>
              <a:chOff x="6490911" y="2213026"/>
              <a:chExt cx="1361000" cy="1731805"/>
            </a:xfrm>
          </p:grpSpPr>
          <p:cxnSp>
            <p:nvCxnSpPr>
              <p:cNvPr id="78" name="Straight Connector 77"/>
              <p:cNvCxnSpPr>
                <a:stCxn id="84" idx="5"/>
                <a:endCxn id="85" idx="1"/>
              </p:cNvCxnSpPr>
              <p:nvPr/>
            </p:nvCxnSpPr>
            <p:spPr>
              <a:xfrm>
                <a:off x="7160342" y="2912117"/>
                <a:ext cx="132322" cy="2138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86" idx="3"/>
                <a:endCxn id="85" idx="7"/>
              </p:cNvCxnSpPr>
              <p:nvPr/>
            </p:nvCxnSpPr>
            <p:spPr>
              <a:xfrm flipH="1">
                <a:off x="7453644" y="2961614"/>
                <a:ext cx="203949" cy="16435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88" idx="1"/>
                <a:endCxn id="85" idx="5"/>
              </p:cNvCxnSpPr>
              <p:nvPr/>
            </p:nvCxnSpPr>
            <p:spPr>
              <a:xfrm flipH="1" flipV="1">
                <a:off x="7453643" y="3286943"/>
                <a:ext cx="123461" cy="4635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83" idx="5"/>
                <a:endCxn id="87" idx="1"/>
              </p:cNvCxnSpPr>
              <p:nvPr/>
            </p:nvCxnSpPr>
            <p:spPr>
              <a:xfrm>
                <a:off x="6685229" y="3139774"/>
                <a:ext cx="275846" cy="3573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5" idx="3"/>
                <a:endCxn id="87" idx="7"/>
              </p:cNvCxnSpPr>
              <p:nvPr/>
            </p:nvCxnSpPr>
            <p:spPr>
              <a:xfrm flipH="1">
                <a:off x="7122053" y="3286943"/>
                <a:ext cx="170612" cy="210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6490911" y="2945456"/>
                <a:ext cx="227658" cy="22765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966024" y="2717798"/>
                <a:ext cx="227658" cy="2276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259325" y="3092625"/>
                <a:ext cx="227658" cy="2276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624253" y="2767295"/>
                <a:ext cx="227658" cy="22765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927735" y="3463807"/>
                <a:ext cx="227658" cy="2276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543764" y="3717173"/>
                <a:ext cx="227658" cy="22765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160342" y="2213026"/>
                <a:ext cx="227658" cy="22765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90" name="Straight Connector 89"/>
              <p:cNvCxnSpPr>
                <a:stCxn id="89" idx="5"/>
                <a:endCxn id="86" idx="1"/>
              </p:cNvCxnSpPr>
              <p:nvPr/>
            </p:nvCxnSpPr>
            <p:spPr>
              <a:xfrm>
                <a:off x="7354660" y="2407344"/>
                <a:ext cx="302933" cy="3932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6"/>
                <a:endCxn id="88" idx="2"/>
              </p:cNvCxnSpPr>
              <p:nvPr/>
            </p:nvCxnSpPr>
            <p:spPr>
              <a:xfrm>
                <a:off x="7155393" y="3577636"/>
                <a:ext cx="388371" cy="2533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5190432" y="4561582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PageRank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V="1">
              <a:off x="69230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961237"/>
              <a:ext cx="1954778" cy="71516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41452" y="1371601"/>
            <a:ext cx="1600200" cy="4568407"/>
            <a:chOff x="1589052" y="947282"/>
            <a:chExt cx="1600200" cy="4568407"/>
          </a:xfrm>
        </p:grpSpPr>
        <p:sp>
          <p:nvSpPr>
            <p:cNvPr id="93" name="TextBox 92"/>
            <p:cNvSpPr txBox="1"/>
            <p:nvPr/>
          </p:nvSpPr>
          <p:spPr>
            <a:xfrm>
              <a:off x="1805672" y="4561582"/>
              <a:ext cx="10837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Initial </a:t>
              </a:r>
            </a:p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Graph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741452" y="1848589"/>
              <a:ext cx="1339701" cy="1660721"/>
              <a:chOff x="2013099" y="2147633"/>
              <a:chExt cx="1339701" cy="1660721"/>
            </a:xfrm>
          </p:grpSpPr>
          <p:cxnSp>
            <p:nvCxnSpPr>
              <p:cNvPr id="39" name="Straight Connector 38"/>
              <p:cNvCxnSpPr>
                <a:stCxn id="53" idx="5"/>
                <a:endCxn id="54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55" idx="3"/>
                <a:endCxn id="54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7" idx="1"/>
                <a:endCxn id="54" idx="5"/>
              </p:cNvCxnSpPr>
              <p:nvPr/>
            </p:nvCxnSpPr>
            <p:spPr>
              <a:xfrm flipH="1" flipV="1">
                <a:off x="2936314" y="3177470"/>
                <a:ext cx="118393" cy="44454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3" idx="4"/>
                <a:endCxn id="56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2" idx="5"/>
                <a:endCxn id="56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53" idx="2"/>
                <a:endCxn id="52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54" idx="3"/>
                <a:endCxn id="56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22736" y="3590040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9" name="Straight Connector 58"/>
              <p:cNvCxnSpPr>
                <a:stCxn id="58" idx="3"/>
                <a:endCxn id="53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8" idx="5"/>
                <a:endCxn id="55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6" idx="6"/>
                <a:endCxn id="57" idx="2"/>
              </p:cNvCxnSpPr>
              <p:nvPr/>
            </p:nvCxnSpPr>
            <p:spPr>
              <a:xfrm>
                <a:off x="2650306" y="3456231"/>
                <a:ext cx="372430" cy="2429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99" name="Straight Connector 98"/>
              <p:cNvCxnSpPr>
                <a:stCxn id="98" idx="6"/>
                <a:endCxn id="55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55" idx="4"/>
                <a:endCxn id="97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8" idx="3"/>
                <a:endCxn id="52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98" idx="5"/>
                <a:endCxn id="53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>
            <a:xfrm flipV="1">
              <a:off x="15890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1892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7781" y="947282"/>
              <a:ext cx="797265" cy="805318"/>
            </a:xfrm>
            <a:prstGeom prst="rect">
              <a:avLst/>
            </a:prstGeom>
          </p:spPr>
        </p:pic>
      </p:grpSp>
      <p:sp>
        <p:nvSpPr>
          <p:cNvPr id="117" name="Right Arrow 116"/>
          <p:cNvSpPr/>
          <p:nvPr/>
        </p:nvSpPr>
        <p:spPr>
          <a:xfrm>
            <a:off x="7086656" y="4153821"/>
            <a:ext cx="1665196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Analyze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20721" y="1447801"/>
            <a:ext cx="1323989" cy="4492207"/>
            <a:chOff x="7068321" y="1023482"/>
            <a:chExt cx="1323989" cy="4492207"/>
          </a:xfrm>
        </p:grpSpPr>
        <p:grpSp>
          <p:nvGrpSpPr>
            <p:cNvPr id="105" name="Group 104"/>
            <p:cNvGrpSpPr/>
            <p:nvPr/>
          </p:nvGrpSpPr>
          <p:grpSpPr>
            <a:xfrm>
              <a:off x="7151652" y="1896320"/>
              <a:ext cx="1240658" cy="1565259"/>
              <a:chOff x="4673759" y="4955940"/>
              <a:chExt cx="1563771" cy="1565259"/>
            </a:xfrm>
          </p:grpSpPr>
          <p:sp>
            <p:nvSpPr>
              <p:cNvPr id="106" name="Folded Corner 105"/>
              <p:cNvSpPr/>
              <p:nvPr/>
            </p:nvSpPr>
            <p:spPr>
              <a:xfrm>
                <a:off x="4673759" y="4957428"/>
                <a:ext cx="1563771" cy="1563771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4673759" y="5519259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673759" y="5821083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673759" y="6122907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4673759" y="4955940"/>
                <a:ext cx="1563771" cy="3362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flipV="1">
                <a:off x="5167336" y="4957428"/>
                <a:ext cx="0" cy="1563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755521" y="4957428"/>
                <a:ext cx="0" cy="1563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7068321" y="4561582"/>
              <a:ext cx="9955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Top</a:t>
              </a:r>
            </a:p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Users</a:t>
              </a: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97850" y="1023482"/>
              <a:ext cx="837273" cy="803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2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2" grpId="0" animBg="1"/>
      <p:bldP spid="104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Many Graph-Parallel Algorithms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 numCol="2">
            <a:no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Collaborative Filtering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Alternating Least Squares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Stochastic Gradient Descent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Tensor Factorization</a:t>
            </a:r>
          </a:p>
          <a:p>
            <a:r>
              <a:rPr lang="en-US" sz="2800" dirty="0" smtClean="0">
                <a:latin typeface="Gill Sans Light"/>
                <a:cs typeface="Gill Sans Light"/>
              </a:rPr>
              <a:t>Structured Prediction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Loopy Belief Propagation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Max-Product Linear Programs</a:t>
            </a:r>
            <a:endParaRPr lang="en-US" sz="2400" dirty="0"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Gibbs Sampling</a:t>
            </a:r>
          </a:p>
          <a:p>
            <a:r>
              <a:rPr lang="en-US" sz="2800" dirty="0" smtClean="0">
                <a:latin typeface="Gill Sans Light"/>
                <a:cs typeface="Gill Sans Light"/>
              </a:rPr>
              <a:t>Semi-supervised M</a:t>
            </a:r>
            <a:r>
              <a:rPr lang="en-US" dirty="0" smtClean="0">
                <a:latin typeface="Gill Sans Light"/>
                <a:cs typeface="Gill Sans Light"/>
              </a:rPr>
              <a:t>L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Graph SSL </a:t>
            </a:r>
          </a:p>
          <a:p>
            <a:pPr lvl="1"/>
            <a:r>
              <a:rPr lang="en-US" sz="2400" dirty="0" err="1" smtClean="0">
                <a:latin typeface="Gill Sans Light"/>
                <a:cs typeface="Gill Sans Light"/>
              </a:rPr>
              <a:t>CoEM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800" dirty="0" smtClean="0">
                <a:latin typeface="Gill Sans Light"/>
                <a:cs typeface="Gill Sans Light"/>
              </a:rPr>
              <a:t>Community Detection</a:t>
            </a:r>
          </a:p>
          <a:p>
            <a:pPr lvl="1"/>
            <a:r>
              <a:rPr lang="en-US" sz="2400" dirty="0">
                <a:latin typeface="Gill Sans Light"/>
                <a:cs typeface="Gill Sans Light"/>
              </a:rPr>
              <a:t>Triangle-Counting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K</a:t>
            </a:r>
            <a:r>
              <a:rPr lang="en-US" sz="2400" dirty="0">
                <a:latin typeface="Gill Sans Light"/>
                <a:cs typeface="Gill Sans Light"/>
              </a:rPr>
              <a:t>-core </a:t>
            </a:r>
            <a:r>
              <a:rPr lang="en-US" sz="2400" dirty="0" smtClean="0">
                <a:latin typeface="Gill Sans Light"/>
                <a:cs typeface="Gill Sans Light"/>
              </a:rPr>
              <a:t>Decomposition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K-Truss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800" dirty="0" smtClean="0">
                <a:latin typeface="Gill Sans Light"/>
                <a:cs typeface="Gill Sans Light"/>
              </a:rPr>
              <a:t>Graph Analytics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PageRank</a:t>
            </a:r>
          </a:p>
          <a:p>
            <a:pPr lvl="1"/>
            <a:r>
              <a:rPr lang="en-US" sz="2400" dirty="0">
                <a:latin typeface="Gill Sans Light"/>
                <a:cs typeface="Gill Sans Light"/>
              </a:rPr>
              <a:t>Personalized </a:t>
            </a:r>
            <a:r>
              <a:rPr lang="en-US" sz="2400" dirty="0" smtClean="0">
                <a:latin typeface="Gill Sans Light"/>
                <a:cs typeface="Gill Sans Light"/>
              </a:rPr>
              <a:t>PageRank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Shortest Path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Graph Coloring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800" dirty="0" smtClean="0">
                <a:latin typeface="Gill Sans Light"/>
                <a:cs typeface="Gill Sans Light"/>
              </a:rPr>
              <a:t>Classification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Neural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latin typeface="Gill Sans Light"/>
                <a:cs typeface="Gill Sans Light"/>
              </a:rPr>
              <a:pPr/>
              <a:t>5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82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Graph-Parallel Systems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Light"/>
                <a:cs typeface="Gill Sans Light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Light"/>
              <a:cs typeface="Gill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65847"/>
            <a:ext cx="3657600" cy="1338146"/>
          </a:xfrm>
          <a:prstGeom prst="rect">
            <a:avLst/>
          </a:prstGeom>
        </p:spPr>
      </p:pic>
      <p:pic>
        <p:nvPicPr>
          <p:cNvPr id="7" name="Picture 6" descr="ApacheGirap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1600200" cy="19266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9888" y="2002840"/>
            <a:ext cx="2408833" cy="1048137"/>
            <a:chOff x="549888" y="2002840"/>
            <a:chExt cx="2408833" cy="1048137"/>
          </a:xfrm>
        </p:grpSpPr>
        <p:sp>
          <p:nvSpPr>
            <p:cNvPr id="8" name="TextBox 7"/>
            <p:cNvSpPr txBox="1"/>
            <p:nvPr/>
          </p:nvSpPr>
          <p:spPr>
            <a:xfrm>
              <a:off x="549888" y="2002840"/>
              <a:ext cx="24088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0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3366FF"/>
                  </a:solidFill>
                </a:rPr>
                <a:t>P</a:t>
              </a:r>
              <a:r>
                <a:rPr lang="en-US" sz="60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FF0000"/>
                  </a:solidFill>
                </a:rPr>
                <a:t>r</a:t>
              </a:r>
              <a:r>
                <a:rPr lang="en-US" sz="60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FADA2C"/>
                  </a:solidFill>
                </a:rPr>
                <a:t>e</a:t>
              </a:r>
              <a:r>
                <a:rPr lang="en-US" sz="60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3366FF"/>
                  </a:solidFill>
                </a:rPr>
                <a:t>g</a:t>
              </a:r>
              <a:r>
                <a:rPr lang="en-US" sz="60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FF0000"/>
                  </a:solidFill>
                </a:rPr>
                <a:t>e</a:t>
              </a:r>
              <a:r>
                <a:rPr lang="en-US" sz="60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56B656"/>
                  </a:solidFill>
                </a:rPr>
                <a:t>l</a:t>
              </a:r>
              <a:endParaRPr lang="en-US" sz="6000" dirty="0">
                <a:solidFill>
                  <a:srgbClr val="8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33600" y="2743200"/>
              <a:ext cx="62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oogle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495" y="3581400"/>
            <a:ext cx="7586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ill Sans Light"/>
                <a:cs typeface="Gill Sans Light"/>
              </a:rPr>
              <a:t>Expose </a:t>
            </a:r>
            <a:r>
              <a:rPr lang="en-US" sz="32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specialized APIs</a:t>
            </a:r>
            <a:r>
              <a:rPr lang="en-US" sz="3200" i="1" dirty="0" smtClean="0">
                <a:latin typeface="Gill Sans Light"/>
                <a:cs typeface="Gill Sans Light"/>
              </a:rPr>
              <a:t> to simplify graph programming.</a:t>
            </a:r>
          </a:p>
          <a:p>
            <a:pPr algn="ctr"/>
            <a:endParaRPr lang="en-US" sz="3200" i="1" dirty="0">
              <a:latin typeface="Gill Sans Light"/>
              <a:cs typeface="Gill Sans Light"/>
            </a:endParaRPr>
          </a:p>
          <a:p>
            <a:pPr algn="ctr"/>
            <a:r>
              <a:rPr lang="en-US" sz="3200" i="1" dirty="0" smtClean="0">
                <a:latin typeface="Gill Sans Light"/>
                <a:cs typeface="Gill Sans Light"/>
              </a:rPr>
              <a:t>Exploit graph structure to achieve </a:t>
            </a:r>
            <a:r>
              <a:rPr lang="en-US" sz="32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orders-of-magnitude performance gains</a:t>
            </a:r>
            <a:r>
              <a:rPr lang="en-US" sz="3200" i="1" dirty="0" smtClean="0">
                <a:latin typeface="Gill Sans Light"/>
                <a:cs typeface="Gill Sans Light"/>
              </a:rPr>
              <a:t> over more general </a:t>
            </a:r>
            <a:br>
              <a:rPr lang="en-US" sz="3200" i="1" dirty="0" smtClean="0">
                <a:latin typeface="Gill Sans Light"/>
                <a:cs typeface="Gill Sans Light"/>
              </a:rPr>
            </a:br>
            <a:r>
              <a:rPr lang="en-US" sz="3200" i="1" dirty="0" smtClean="0">
                <a:latin typeface="Gill Sans Light"/>
                <a:cs typeface="Gill Sans Light"/>
              </a:rPr>
              <a:t>data-parallel systems.</a:t>
            </a:r>
            <a:endParaRPr lang="en-US" sz="3200" i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861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42784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600" dirty="0" smtClean="0"/>
              <a:t>PageRank on the Live-Journal Graph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55126453"/>
              </p:ext>
            </p:extLst>
          </p:nvPr>
        </p:nvGraphicFramePr>
        <p:xfrm>
          <a:off x="685800" y="1676400"/>
          <a:ext cx="7772400" cy="308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5105400"/>
            <a:ext cx="6805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Gill Sans Light"/>
                <a:cs typeface="Gill Sans Light"/>
              </a:rPr>
              <a:t>GraphLab</a:t>
            </a:r>
            <a:r>
              <a:rPr lang="en-US" sz="3600" dirty="0" smtClean="0">
                <a:latin typeface="Gill Sans Light"/>
                <a:cs typeface="Gill Sans Light"/>
              </a:rPr>
              <a:t> is </a:t>
            </a:r>
            <a:r>
              <a:rPr lang="en-US" sz="36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60x faster</a:t>
            </a:r>
            <a:r>
              <a:rPr lang="en-US" sz="3600" i="1" dirty="0" smtClean="0">
                <a:latin typeface="Gill Sans Light"/>
                <a:cs typeface="Gill Sans Light"/>
              </a:rPr>
              <a:t> </a:t>
            </a:r>
            <a:r>
              <a:rPr lang="en-US" sz="3600" dirty="0" smtClean="0">
                <a:latin typeface="Gill Sans Light"/>
                <a:cs typeface="Gill Sans Light"/>
              </a:rPr>
              <a:t>than </a:t>
            </a:r>
            <a:r>
              <a:rPr lang="en-US" sz="3600" dirty="0" err="1" smtClean="0">
                <a:latin typeface="Gill Sans Light"/>
                <a:cs typeface="Gill Sans Light"/>
              </a:rPr>
              <a:t>Hadoop</a:t>
            </a:r>
            <a:endParaRPr lang="en-US" sz="3600" dirty="0" smtClean="0">
              <a:latin typeface="Gill Sans Light"/>
              <a:cs typeface="Gill Sans Light"/>
            </a:endParaRPr>
          </a:p>
          <a:p>
            <a:pPr algn="ctr"/>
            <a:r>
              <a:rPr lang="en-US" sz="3600" dirty="0" err="1">
                <a:latin typeface="Gill Sans Light"/>
                <a:cs typeface="Gill Sans Light"/>
              </a:rPr>
              <a:t>GraphLab</a:t>
            </a:r>
            <a:r>
              <a:rPr lang="en-US" sz="3600" dirty="0">
                <a:latin typeface="Gill Sans Light"/>
                <a:cs typeface="Gill Sans Light"/>
              </a:rPr>
              <a:t> is </a:t>
            </a:r>
            <a:r>
              <a:rPr lang="en-US" sz="36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16x </a:t>
            </a:r>
            <a:r>
              <a:rPr lang="en-US" sz="3600" i="1" dirty="0">
                <a:solidFill>
                  <a:srgbClr val="3366FF"/>
                </a:solidFill>
                <a:latin typeface="Gill Sans Light"/>
                <a:cs typeface="Gill Sans Light"/>
              </a:rPr>
              <a:t>faster</a:t>
            </a:r>
            <a:r>
              <a:rPr lang="en-US" sz="3600" i="1" dirty="0">
                <a:latin typeface="Gill Sans Light"/>
                <a:cs typeface="Gill Sans Light"/>
              </a:rPr>
              <a:t> </a:t>
            </a:r>
            <a:r>
              <a:rPr lang="en-US" sz="3600" dirty="0">
                <a:latin typeface="Gill Sans Light"/>
                <a:cs typeface="Gill Sans Light"/>
              </a:rPr>
              <a:t>than </a:t>
            </a:r>
            <a:r>
              <a:rPr lang="en-US" sz="3600" dirty="0" smtClean="0">
                <a:latin typeface="Gill Sans Light"/>
                <a:cs typeface="Gill Sans Light"/>
              </a:rPr>
              <a:t>Spark</a:t>
            </a:r>
            <a:endParaRPr lang="en-US" sz="36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905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sz="4400" dirty="0" smtClean="0"/>
              <a:t>Graphs are Central to Analytics</a:t>
            </a:r>
            <a:endParaRPr lang="en-US" sz="4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8699" y="1905000"/>
            <a:ext cx="1399392" cy="1905000"/>
            <a:chOff x="178699" y="1905000"/>
            <a:chExt cx="1399392" cy="1905000"/>
          </a:xfrm>
        </p:grpSpPr>
        <p:sp>
          <p:nvSpPr>
            <p:cNvPr id="6" name="TextBox 5"/>
            <p:cNvSpPr txBox="1"/>
            <p:nvPr/>
          </p:nvSpPr>
          <p:spPr>
            <a:xfrm>
              <a:off x="178699" y="1905000"/>
              <a:ext cx="1399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Raw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Wikipedia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9392" y="2831994"/>
              <a:ext cx="978006" cy="978006"/>
              <a:chOff x="473540" y="2519906"/>
              <a:chExt cx="1166725" cy="1166725"/>
            </a:xfrm>
          </p:grpSpPr>
          <p:sp>
            <p:nvSpPr>
              <p:cNvPr id="8" name="Folded Corner 7"/>
              <p:cNvSpPr/>
              <p:nvPr/>
            </p:nvSpPr>
            <p:spPr>
              <a:xfrm>
                <a:off x="473540" y="2519906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Helvetica"/>
                    <a:cs typeface="Helvetica"/>
                  </a:rPr>
                  <a:t>&lt; / &gt;</a:t>
                </a:r>
                <a:endParaRPr lang="en-US" sz="2000" dirty="0">
                  <a:solidFill>
                    <a:prstClr val="black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9" name="Folded Corner 8"/>
              <p:cNvSpPr/>
              <p:nvPr/>
            </p:nvSpPr>
            <p:spPr>
              <a:xfrm>
                <a:off x="587323" y="2633689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Helvetica"/>
                    <a:cs typeface="Helvetica"/>
                  </a:rPr>
                  <a:t>&lt; / &gt;</a:t>
                </a:r>
                <a:endParaRPr lang="en-US" sz="2000" dirty="0">
                  <a:solidFill>
                    <a:prstClr val="black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0" name="Folded Corner 9"/>
              <p:cNvSpPr/>
              <p:nvPr/>
            </p:nvSpPr>
            <p:spPr>
              <a:xfrm>
                <a:off x="701106" y="2747472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Helvetica"/>
                    <a:cs typeface="Helvetica"/>
                  </a:rPr>
                  <a:t>&lt; / &gt;</a:t>
                </a:r>
                <a:endParaRPr lang="en-US" sz="2000" dirty="0">
                  <a:solidFill>
                    <a:prstClr val="black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1105" y="3385784"/>
                <a:ext cx="711594" cy="2918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prstClr val="white"/>
                    </a:solidFill>
                    <a:latin typeface="Helvetica"/>
                    <a:cs typeface="Helvetica"/>
                  </a:rPr>
                  <a:t>XML</a:t>
                </a:r>
                <a:endParaRPr lang="en-US" sz="1200" dirty="0">
                  <a:solidFill>
                    <a:prstClr val="white"/>
                  </a:solidFill>
                  <a:latin typeface="Helvetica"/>
                  <a:cs typeface="Helvetica"/>
                </a:endParaRP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>
          <a:xfrm flipV="1">
            <a:off x="3352800" y="2705947"/>
            <a:ext cx="457200" cy="31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08865" y="1228288"/>
            <a:ext cx="1460406" cy="1595656"/>
            <a:chOff x="3808865" y="1228288"/>
            <a:chExt cx="1460406" cy="1595656"/>
          </a:xfrm>
        </p:grpSpPr>
        <p:sp>
          <p:nvSpPr>
            <p:cNvPr id="38" name="TextBox 37"/>
            <p:cNvSpPr txBox="1"/>
            <p:nvPr/>
          </p:nvSpPr>
          <p:spPr>
            <a:xfrm>
              <a:off x="3808865" y="1228288"/>
              <a:ext cx="146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Hyperlinks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020880" y="1727186"/>
              <a:ext cx="1036376" cy="1096758"/>
              <a:chOff x="2013099" y="2147633"/>
              <a:chExt cx="1339701" cy="1417755"/>
            </a:xfrm>
          </p:grpSpPr>
          <p:cxnSp>
            <p:nvCxnSpPr>
              <p:cNvPr id="40" name="Straight Connector 39"/>
              <p:cNvCxnSpPr>
                <a:stCxn id="47" idx="5"/>
                <a:endCxn id="48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9" idx="3"/>
                <a:endCxn id="48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7" idx="4"/>
                <a:endCxn id="50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6" idx="5"/>
                <a:endCxn id="50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7" idx="2"/>
                <a:endCxn id="46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8" idx="3"/>
                <a:endCxn id="50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2" name="Straight Connector 51"/>
              <p:cNvCxnSpPr>
                <a:stCxn id="51" idx="3"/>
                <a:endCxn id="47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1" idx="5"/>
                <a:endCxn id="49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6"/>
                <a:endCxn id="55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7" name="Straight Connector 56"/>
              <p:cNvCxnSpPr>
                <a:stCxn id="56" idx="6"/>
                <a:endCxn id="49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9" idx="4"/>
                <a:endCxn id="55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3"/>
                <a:endCxn id="46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6" idx="5"/>
                <a:endCxn id="47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5651910" y="1228288"/>
            <a:ext cx="1351652" cy="1595656"/>
            <a:chOff x="5651910" y="1228288"/>
            <a:chExt cx="1351652" cy="1595656"/>
          </a:xfrm>
        </p:grpSpPr>
        <p:sp>
          <p:nvSpPr>
            <p:cNvPr id="64" name="TextBox 63"/>
            <p:cNvSpPr txBox="1"/>
            <p:nvPr/>
          </p:nvSpPr>
          <p:spPr>
            <a:xfrm>
              <a:off x="5651910" y="1228288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PageRank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809548" y="1727186"/>
              <a:ext cx="1036376" cy="1096758"/>
              <a:chOff x="2013099" y="2147633"/>
              <a:chExt cx="1339701" cy="1417755"/>
            </a:xfrm>
          </p:grpSpPr>
          <p:cxnSp>
            <p:nvCxnSpPr>
              <p:cNvPr id="66" name="Straight Connector 65"/>
              <p:cNvCxnSpPr>
                <a:stCxn id="73" idx="5"/>
                <a:endCxn id="74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5" idx="3"/>
                <a:endCxn id="74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73" idx="4"/>
                <a:endCxn id="76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2" idx="5"/>
                <a:endCxn id="76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73" idx="2"/>
                <a:endCxn id="72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74" idx="3"/>
                <a:endCxn id="76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rgbClr val="9BBB5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78" name="Straight Connector 77"/>
              <p:cNvCxnSpPr>
                <a:stCxn id="77" idx="3"/>
                <a:endCxn id="73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7" idx="5"/>
                <a:endCxn id="75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6"/>
                <a:endCxn id="81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83" name="Straight Connector 82"/>
              <p:cNvCxnSpPr>
                <a:stCxn id="82" idx="6"/>
                <a:endCxn id="75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5" idx="4"/>
                <a:endCxn id="81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2" idx="3"/>
                <a:endCxn id="72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2" idx="5"/>
                <a:endCxn id="73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/>
          <p:nvPr/>
        </p:nvCxnSpPr>
        <p:spPr>
          <a:xfrm>
            <a:off x="5181600" y="227556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239000" y="227556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353726" y="1228288"/>
            <a:ext cx="1790274" cy="1498808"/>
            <a:chOff x="7353726" y="1228288"/>
            <a:chExt cx="1790274" cy="1498808"/>
          </a:xfrm>
        </p:grpSpPr>
        <p:sp>
          <p:nvSpPr>
            <p:cNvPr id="89" name="TextBox 88"/>
            <p:cNvSpPr txBox="1"/>
            <p:nvPr/>
          </p:nvSpPr>
          <p:spPr>
            <a:xfrm>
              <a:off x="7353726" y="1228288"/>
              <a:ext cx="179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 20 Pages</a:t>
              </a: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7791663" y="1824035"/>
              <a:ext cx="914400" cy="903061"/>
              <a:chOff x="7848600" y="2449739"/>
              <a:chExt cx="914400" cy="903061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Title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PR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190" name="Straight Connector 189"/>
                <p:cNvCxnSpPr>
                  <a:stCxn id="189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6" name="Rectangle 195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13" name="Straight Arrow Connector 12"/>
          <p:cNvCxnSpPr/>
          <p:nvPr/>
        </p:nvCxnSpPr>
        <p:spPr>
          <a:xfrm>
            <a:off x="1562100" y="3352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78897" y="1905000"/>
            <a:ext cx="914400" cy="1809621"/>
            <a:chOff x="2178897" y="1905000"/>
            <a:chExt cx="914400" cy="1809621"/>
          </a:xfrm>
        </p:grpSpPr>
        <p:sp>
          <p:nvSpPr>
            <p:cNvPr id="34" name="TextBox 33"/>
            <p:cNvSpPr txBox="1"/>
            <p:nvPr/>
          </p:nvSpPr>
          <p:spPr>
            <a:xfrm>
              <a:off x="2231104" y="1905000"/>
              <a:ext cx="8099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Text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Table</a:t>
              </a: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2178897" y="2811560"/>
              <a:ext cx="914400" cy="903061"/>
              <a:chOff x="8001000" y="2602139"/>
              <a:chExt cx="914400" cy="903061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8001000" y="2602139"/>
                <a:ext cx="914400" cy="903061"/>
                <a:chOff x="7848600" y="2085074"/>
                <a:chExt cx="914400" cy="903061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Title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Body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212" name="Straight Connector 211"/>
                <p:cNvCxnSpPr>
                  <a:stCxn id="211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Rectangle 212"/>
              <p:cNvSpPr/>
              <p:nvPr/>
            </p:nvSpPr>
            <p:spPr>
              <a:xfrm>
                <a:off x="80010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80010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80010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80010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84582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84582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84582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84582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165" name="Straight Arrow Connector 164"/>
          <p:cNvCxnSpPr/>
          <p:nvPr/>
        </p:nvCxnSpPr>
        <p:spPr>
          <a:xfrm>
            <a:off x="5181600" y="4248109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486400" y="2895600"/>
            <a:ext cx="1682672" cy="1843613"/>
            <a:chOff x="5486400" y="2895600"/>
            <a:chExt cx="1682672" cy="1843613"/>
          </a:xfrm>
        </p:grpSpPr>
        <p:sp>
          <p:nvSpPr>
            <p:cNvPr id="168" name="TextBox 167"/>
            <p:cNvSpPr txBox="1"/>
            <p:nvPr/>
          </p:nvSpPr>
          <p:spPr>
            <a:xfrm>
              <a:off x="5486400" y="2895600"/>
              <a:ext cx="1682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Topic Model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(LDA)</a:t>
              </a: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699356" y="3757006"/>
              <a:ext cx="1256760" cy="982207"/>
              <a:chOff x="5764677" y="4199393"/>
              <a:chExt cx="1256760" cy="982207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6040445" y="4199393"/>
                <a:ext cx="706364" cy="982207"/>
                <a:chOff x="4038600" y="3429000"/>
                <a:chExt cx="706364" cy="982207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038600" y="342900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cxnSp>
              <p:nvCxnSpPr>
                <p:cNvPr id="170" name="Straight Connector 169"/>
                <p:cNvCxnSpPr>
                  <a:stCxn id="169" idx="6"/>
                  <a:endCxn id="171" idx="2"/>
                </p:cNvCxnSpPr>
                <p:nvPr/>
              </p:nvCxnSpPr>
              <p:spPr>
                <a:xfrm>
                  <a:off x="4207484" y="3513443"/>
                  <a:ext cx="368596" cy="7718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val 170"/>
                <p:cNvSpPr/>
                <p:nvPr/>
              </p:nvSpPr>
              <p:spPr>
                <a:xfrm>
                  <a:off x="4576080" y="350618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038600" y="3700107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576080" y="381801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4038600" y="3971214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576080" y="412984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4038600" y="4242322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cxnSp>
              <p:nvCxnSpPr>
                <p:cNvPr id="177" name="Straight Connector 176"/>
                <p:cNvCxnSpPr>
                  <a:stCxn id="172" idx="6"/>
                  <a:endCxn id="171" idx="3"/>
                </p:cNvCxnSpPr>
                <p:nvPr/>
              </p:nvCxnSpPr>
              <p:spPr>
                <a:xfrm flipV="1">
                  <a:off x="4207484" y="3650332"/>
                  <a:ext cx="393328" cy="13421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74" idx="7"/>
                  <a:endCxn id="171" idx="4"/>
                </p:cNvCxnSpPr>
                <p:nvPr/>
              </p:nvCxnSpPr>
              <p:spPr>
                <a:xfrm flipV="1">
                  <a:off x="4182752" y="3675065"/>
                  <a:ext cx="477770" cy="320882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69" idx="5"/>
                  <a:endCxn id="173" idx="1"/>
                </p:cNvCxnSpPr>
                <p:nvPr/>
              </p:nvCxnSpPr>
              <p:spPr>
                <a:xfrm>
                  <a:off x="4182752" y="3573152"/>
                  <a:ext cx="418060" cy="26959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>
                  <a:stCxn id="176" idx="7"/>
                  <a:endCxn id="173" idx="3"/>
                </p:cNvCxnSpPr>
                <p:nvPr/>
              </p:nvCxnSpPr>
              <p:spPr>
                <a:xfrm flipV="1">
                  <a:off x="4182752" y="3962162"/>
                  <a:ext cx="418060" cy="30489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>
                  <a:stCxn id="175" idx="1"/>
                  <a:endCxn id="172" idx="5"/>
                </p:cNvCxnSpPr>
                <p:nvPr/>
              </p:nvCxnSpPr>
              <p:spPr>
                <a:xfrm flipH="1" flipV="1">
                  <a:off x="4182752" y="3844259"/>
                  <a:ext cx="418060" cy="31031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>
                  <a:stCxn id="175" idx="2"/>
                  <a:endCxn id="174" idx="5"/>
                </p:cNvCxnSpPr>
                <p:nvPr/>
              </p:nvCxnSpPr>
              <p:spPr>
                <a:xfrm flipH="1" flipV="1">
                  <a:off x="4182752" y="4115366"/>
                  <a:ext cx="393328" cy="98917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>
                  <a:stCxn id="173" idx="2"/>
                  <a:endCxn id="174" idx="6"/>
                </p:cNvCxnSpPr>
                <p:nvPr/>
              </p:nvCxnSpPr>
              <p:spPr>
                <a:xfrm flipH="1">
                  <a:off x="4207484" y="3902453"/>
                  <a:ext cx="368596" cy="15320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>
                  <a:stCxn id="176" idx="6"/>
                  <a:endCxn id="175" idx="3"/>
                </p:cNvCxnSpPr>
                <p:nvPr/>
              </p:nvCxnSpPr>
              <p:spPr>
                <a:xfrm flipV="1">
                  <a:off x="4207484" y="4273992"/>
                  <a:ext cx="393328" cy="5277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Rectangle 184"/>
              <p:cNvSpPr/>
              <p:nvPr/>
            </p:nvSpPr>
            <p:spPr>
              <a:xfrm>
                <a:off x="5764677" y="4247913"/>
                <a:ext cx="228594" cy="84444"/>
              </a:xfrm>
              <a:prstGeom prst="rect">
                <a:avLst/>
              </a:prstGeom>
              <a:solidFill>
                <a:srgbClr val="E46C0A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764677" y="4512589"/>
                <a:ext cx="228594" cy="8444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764677" y="4777265"/>
                <a:ext cx="228594" cy="8444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764677" y="5041941"/>
                <a:ext cx="228594" cy="84444"/>
              </a:xfrm>
              <a:prstGeom prst="rect">
                <a:avLst/>
              </a:prstGeom>
              <a:solidFill>
                <a:srgbClr val="FF008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792843" y="4332357"/>
                <a:ext cx="228594" cy="8444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792843" y="4638556"/>
                <a:ext cx="228594" cy="8444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792843" y="4944756"/>
                <a:ext cx="228594" cy="844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398285" y="3264932"/>
            <a:ext cx="1701157" cy="1434708"/>
            <a:chOff x="7398285" y="3264932"/>
            <a:chExt cx="1701157" cy="1434708"/>
          </a:xfrm>
        </p:grpSpPr>
        <p:sp>
          <p:nvSpPr>
            <p:cNvPr id="350" name="TextBox 349"/>
            <p:cNvSpPr txBox="1"/>
            <p:nvPr/>
          </p:nvSpPr>
          <p:spPr>
            <a:xfrm>
              <a:off x="7398285" y="3264932"/>
              <a:ext cx="170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Word Topics</a:t>
              </a:r>
            </a:p>
          </p:txBody>
        </p:sp>
        <p:grpSp>
          <p:nvGrpSpPr>
            <p:cNvPr id="351" name="Group 350"/>
            <p:cNvGrpSpPr/>
            <p:nvPr/>
          </p:nvGrpSpPr>
          <p:grpSpPr>
            <a:xfrm>
              <a:off x="7791663" y="3796579"/>
              <a:ext cx="914400" cy="903061"/>
              <a:chOff x="7848600" y="2449739"/>
              <a:chExt cx="914400" cy="903061"/>
            </a:xfrm>
          </p:grpSpPr>
          <p:grpSp>
            <p:nvGrpSpPr>
              <p:cNvPr id="352" name="Group 351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361" name="Rectangle 360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Word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Topic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364" name="Straight Connector 363"/>
                <p:cNvCxnSpPr>
                  <a:stCxn id="363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3" name="Rectangle 352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380" name="Straight Arrow Connector 379"/>
          <p:cNvCxnSpPr/>
          <p:nvPr/>
        </p:nvCxnSpPr>
        <p:spPr>
          <a:xfrm>
            <a:off x="7239000" y="4248109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1533707" y="6229297"/>
            <a:ext cx="43778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828800" y="5246132"/>
            <a:ext cx="1768633" cy="1459468"/>
            <a:chOff x="1828800" y="5246132"/>
            <a:chExt cx="1768633" cy="1459468"/>
          </a:xfrm>
        </p:grpSpPr>
        <p:sp>
          <p:nvSpPr>
            <p:cNvPr id="267" name="TextBox 266"/>
            <p:cNvSpPr txBox="1"/>
            <p:nvPr/>
          </p:nvSpPr>
          <p:spPr>
            <a:xfrm>
              <a:off x="1828800" y="5246132"/>
              <a:ext cx="1768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Editor Graph</a:t>
              </a:r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117909" y="5752994"/>
              <a:ext cx="1036376" cy="952606"/>
              <a:chOff x="3999766" y="5601492"/>
              <a:chExt cx="1036376" cy="952606"/>
            </a:xfrm>
          </p:grpSpPr>
          <p:cxnSp>
            <p:nvCxnSpPr>
              <p:cNvPr id="269" name="Straight Connector 268"/>
              <p:cNvCxnSpPr>
                <a:stCxn id="276" idx="7"/>
                <a:endCxn id="278" idx="3"/>
              </p:cNvCxnSpPr>
              <p:nvPr/>
            </p:nvCxnSpPr>
            <p:spPr>
              <a:xfrm flipV="1">
                <a:off x="4673411" y="5993688"/>
                <a:ext cx="191840" cy="1511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276" idx="3"/>
                <a:endCxn id="279" idx="0"/>
              </p:cNvCxnSpPr>
              <p:nvPr/>
            </p:nvCxnSpPr>
            <p:spPr>
              <a:xfrm flipH="1">
                <a:off x="4383136" y="6264253"/>
                <a:ext cx="170855" cy="12096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>
                <a:stCxn id="276" idx="2"/>
                <a:endCxn id="275" idx="6"/>
              </p:cNvCxnSpPr>
              <p:nvPr/>
            </p:nvCxnSpPr>
            <p:spPr>
              <a:xfrm flipH="1">
                <a:off x="4168650" y="6204544"/>
                <a:ext cx="360609" cy="2473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5" name="Oval 274"/>
              <p:cNvSpPr/>
              <p:nvPr/>
            </p:nvSpPr>
            <p:spPr>
              <a:xfrm>
                <a:off x="3999766" y="6144835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529259" y="6120101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4840519" y="5849536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4298694" y="6385213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4496373" y="5601492"/>
                <a:ext cx="168884" cy="1688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81" name="Straight Connector 280"/>
              <p:cNvCxnSpPr>
                <a:stCxn id="280" idx="4"/>
                <a:endCxn id="276" idx="0"/>
              </p:cNvCxnSpPr>
              <p:nvPr/>
            </p:nvCxnSpPr>
            <p:spPr>
              <a:xfrm>
                <a:off x="4580815" y="5770377"/>
                <a:ext cx="32886" cy="3497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79" idx="6"/>
                <a:endCxn id="284" idx="3"/>
              </p:cNvCxnSpPr>
              <p:nvPr/>
            </p:nvCxnSpPr>
            <p:spPr>
              <a:xfrm flipV="1">
                <a:off x="4467578" y="6395361"/>
                <a:ext cx="424412" cy="7429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4867258" y="6251209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4084208" y="5661201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86" name="Straight Connector 285"/>
              <p:cNvCxnSpPr>
                <a:stCxn id="285" idx="6"/>
                <a:endCxn id="280" idx="2"/>
              </p:cNvCxnSpPr>
              <p:nvPr/>
            </p:nvCxnSpPr>
            <p:spPr>
              <a:xfrm flipV="1">
                <a:off x="4253092" y="5685935"/>
                <a:ext cx="243281" cy="5970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78" idx="4"/>
                <a:endCxn id="284" idx="0"/>
              </p:cNvCxnSpPr>
              <p:nvPr/>
            </p:nvCxnSpPr>
            <p:spPr>
              <a:xfrm>
                <a:off x="4924961" y="6018421"/>
                <a:ext cx="26739" cy="23278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285" idx="3"/>
                <a:endCxn id="275" idx="1"/>
              </p:cNvCxnSpPr>
              <p:nvPr/>
            </p:nvCxnSpPr>
            <p:spPr>
              <a:xfrm flipH="1">
                <a:off x="4024498" y="5805354"/>
                <a:ext cx="84442" cy="36421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stCxn id="275" idx="7"/>
                <a:endCxn id="280" idx="3"/>
              </p:cNvCxnSpPr>
              <p:nvPr/>
            </p:nvCxnSpPr>
            <p:spPr>
              <a:xfrm flipV="1">
                <a:off x="4143918" y="5745644"/>
                <a:ext cx="377187" cy="4239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285" idx="5"/>
                <a:endCxn id="276" idx="1"/>
              </p:cNvCxnSpPr>
              <p:nvPr/>
            </p:nvCxnSpPr>
            <p:spPr>
              <a:xfrm>
                <a:off x="4228360" y="5805353"/>
                <a:ext cx="325631" cy="33948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276" idx="6"/>
                <a:endCxn id="284" idx="1"/>
              </p:cNvCxnSpPr>
              <p:nvPr/>
            </p:nvCxnSpPr>
            <p:spPr>
              <a:xfrm>
                <a:off x="4698143" y="6204544"/>
                <a:ext cx="193847" cy="7139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8" name="Straight Arrow Connector 317"/>
          <p:cNvCxnSpPr/>
          <p:nvPr/>
        </p:nvCxnSpPr>
        <p:spPr>
          <a:xfrm>
            <a:off x="3516614" y="6241116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733800" y="4876800"/>
            <a:ext cx="1610537" cy="1828800"/>
            <a:chOff x="3733800" y="4876800"/>
            <a:chExt cx="1610537" cy="1828800"/>
          </a:xfrm>
        </p:grpSpPr>
        <p:sp>
          <p:nvSpPr>
            <p:cNvPr id="349" name="TextBox 348"/>
            <p:cNvSpPr txBox="1"/>
            <p:nvPr/>
          </p:nvSpPr>
          <p:spPr>
            <a:xfrm>
              <a:off x="3733800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Community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Detection</a:t>
              </a:r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4020880" y="5752994"/>
              <a:ext cx="1036376" cy="952606"/>
              <a:chOff x="3999766" y="5601492"/>
              <a:chExt cx="1036376" cy="952606"/>
            </a:xfrm>
          </p:grpSpPr>
          <p:cxnSp>
            <p:nvCxnSpPr>
              <p:cNvPr id="331" name="Straight Connector 330"/>
              <p:cNvCxnSpPr>
                <a:stCxn id="335" idx="7"/>
                <a:endCxn id="336" idx="3"/>
              </p:cNvCxnSpPr>
              <p:nvPr/>
            </p:nvCxnSpPr>
            <p:spPr>
              <a:xfrm flipV="1">
                <a:off x="4673411" y="5993688"/>
                <a:ext cx="191840" cy="1511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335" idx="3"/>
                <a:endCxn id="337" idx="0"/>
              </p:cNvCxnSpPr>
              <p:nvPr/>
            </p:nvCxnSpPr>
            <p:spPr>
              <a:xfrm flipH="1">
                <a:off x="4383136" y="6264253"/>
                <a:ext cx="170855" cy="12096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stCxn id="335" idx="2"/>
                <a:endCxn id="334" idx="6"/>
              </p:cNvCxnSpPr>
              <p:nvPr/>
            </p:nvCxnSpPr>
            <p:spPr>
              <a:xfrm flipH="1">
                <a:off x="4168650" y="6204544"/>
                <a:ext cx="360609" cy="2473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4" name="Oval 333"/>
              <p:cNvSpPr/>
              <p:nvPr/>
            </p:nvSpPr>
            <p:spPr>
              <a:xfrm>
                <a:off x="3999766" y="6144835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4529259" y="6120101"/>
                <a:ext cx="168884" cy="1688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4840519" y="5849536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4298694" y="6385213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4496373" y="5601492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339" name="Straight Connector 338"/>
              <p:cNvCxnSpPr>
                <a:stCxn id="338" idx="4"/>
                <a:endCxn id="335" idx="0"/>
              </p:cNvCxnSpPr>
              <p:nvPr/>
            </p:nvCxnSpPr>
            <p:spPr>
              <a:xfrm>
                <a:off x="4580815" y="5770377"/>
                <a:ext cx="32886" cy="3497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7" idx="6"/>
                <a:endCxn id="341" idx="3"/>
              </p:cNvCxnSpPr>
              <p:nvPr/>
            </p:nvCxnSpPr>
            <p:spPr>
              <a:xfrm flipV="1">
                <a:off x="4467578" y="6395361"/>
                <a:ext cx="424412" cy="7429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1" name="Oval 340"/>
              <p:cNvSpPr/>
              <p:nvPr/>
            </p:nvSpPr>
            <p:spPr>
              <a:xfrm>
                <a:off x="4867258" y="6251209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4084208" y="5661201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343" name="Straight Connector 342"/>
              <p:cNvCxnSpPr>
                <a:stCxn id="342" idx="6"/>
                <a:endCxn id="338" idx="2"/>
              </p:cNvCxnSpPr>
              <p:nvPr/>
            </p:nvCxnSpPr>
            <p:spPr>
              <a:xfrm flipV="1">
                <a:off x="4253092" y="5685935"/>
                <a:ext cx="243281" cy="5970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36" idx="4"/>
                <a:endCxn id="341" idx="0"/>
              </p:cNvCxnSpPr>
              <p:nvPr/>
            </p:nvCxnSpPr>
            <p:spPr>
              <a:xfrm>
                <a:off x="4924961" y="6018421"/>
                <a:ext cx="26739" cy="23278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2" idx="3"/>
                <a:endCxn id="334" idx="1"/>
              </p:cNvCxnSpPr>
              <p:nvPr/>
            </p:nvCxnSpPr>
            <p:spPr>
              <a:xfrm flipH="1">
                <a:off x="4024498" y="5805354"/>
                <a:ext cx="84442" cy="36421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34" idx="7"/>
                <a:endCxn id="338" idx="3"/>
              </p:cNvCxnSpPr>
              <p:nvPr/>
            </p:nvCxnSpPr>
            <p:spPr>
              <a:xfrm flipV="1">
                <a:off x="4143918" y="5745644"/>
                <a:ext cx="377187" cy="4239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42" idx="5"/>
                <a:endCxn id="335" idx="1"/>
              </p:cNvCxnSpPr>
              <p:nvPr/>
            </p:nvCxnSpPr>
            <p:spPr>
              <a:xfrm>
                <a:off x="4228360" y="5805353"/>
                <a:ext cx="325631" cy="33948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35" idx="6"/>
                <a:endCxn id="341" idx="1"/>
              </p:cNvCxnSpPr>
              <p:nvPr/>
            </p:nvCxnSpPr>
            <p:spPr>
              <a:xfrm>
                <a:off x="4698143" y="6204544"/>
                <a:ext cx="193847" cy="7139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5522468" y="4876800"/>
            <a:ext cx="1610537" cy="1804028"/>
            <a:chOff x="5522468" y="4876800"/>
            <a:chExt cx="1610537" cy="1804028"/>
          </a:xfrm>
        </p:grpSpPr>
        <p:sp>
          <p:nvSpPr>
            <p:cNvPr id="365" name="TextBox 364"/>
            <p:cNvSpPr txBox="1"/>
            <p:nvPr/>
          </p:nvSpPr>
          <p:spPr>
            <a:xfrm>
              <a:off x="5522468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User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Community</a:t>
              </a:r>
            </a:p>
          </p:txBody>
        </p:sp>
        <p:grpSp>
          <p:nvGrpSpPr>
            <p:cNvPr id="366" name="Group 365"/>
            <p:cNvGrpSpPr/>
            <p:nvPr/>
          </p:nvGrpSpPr>
          <p:grpSpPr>
            <a:xfrm>
              <a:off x="5870536" y="5777767"/>
              <a:ext cx="914400" cy="903061"/>
              <a:chOff x="7848600" y="2449739"/>
              <a:chExt cx="914400" cy="903061"/>
            </a:xfrm>
          </p:grpSpPr>
          <p:grpSp>
            <p:nvGrpSpPr>
              <p:cNvPr id="367" name="Group 366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376" name="Rectangle 375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User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Com.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379" name="Straight Connector 378"/>
                <p:cNvCxnSpPr>
                  <a:stCxn id="378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8" name="Rectangle 367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381" name="Straight Arrow Connector 380"/>
          <p:cNvCxnSpPr/>
          <p:nvPr/>
        </p:nvCxnSpPr>
        <p:spPr>
          <a:xfrm>
            <a:off x="5181600" y="6229297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821414" y="2895600"/>
            <a:ext cx="1435309" cy="1843613"/>
            <a:chOff x="3821414" y="2895600"/>
            <a:chExt cx="1435309" cy="1843613"/>
          </a:xfrm>
        </p:grpSpPr>
        <p:grpSp>
          <p:nvGrpSpPr>
            <p:cNvPr id="160" name="Group 159"/>
            <p:cNvGrpSpPr/>
            <p:nvPr/>
          </p:nvGrpSpPr>
          <p:grpSpPr>
            <a:xfrm>
              <a:off x="4185886" y="3757006"/>
              <a:ext cx="706364" cy="982207"/>
              <a:chOff x="4038600" y="3429000"/>
              <a:chExt cx="706364" cy="98220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038600" y="342900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21" name="Straight Connector 120"/>
              <p:cNvCxnSpPr>
                <a:stCxn id="120" idx="6"/>
                <a:endCxn id="122" idx="2"/>
              </p:cNvCxnSpPr>
              <p:nvPr/>
            </p:nvCxnSpPr>
            <p:spPr>
              <a:xfrm>
                <a:off x="4207484" y="3513443"/>
                <a:ext cx="368596" cy="771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4576080" y="350618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38600" y="3700107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576080" y="381801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38600" y="3971214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576080" y="412984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038600" y="4242322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32" name="Straight Connector 131"/>
              <p:cNvCxnSpPr>
                <a:stCxn id="124" idx="6"/>
                <a:endCxn id="122" idx="3"/>
              </p:cNvCxnSpPr>
              <p:nvPr/>
            </p:nvCxnSpPr>
            <p:spPr>
              <a:xfrm flipV="1">
                <a:off x="4207484" y="3650332"/>
                <a:ext cx="393328" cy="13421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6" idx="7"/>
                <a:endCxn id="122" idx="4"/>
              </p:cNvCxnSpPr>
              <p:nvPr/>
            </p:nvCxnSpPr>
            <p:spPr>
              <a:xfrm flipV="1">
                <a:off x="4182752" y="3675065"/>
                <a:ext cx="477770" cy="32088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0" idx="5"/>
                <a:endCxn id="125" idx="1"/>
              </p:cNvCxnSpPr>
              <p:nvPr/>
            </p:nvCxnSpPr>
            <p:spPr>
              <a:xfrm>
                <a:off x="4182752" y="3573152"/>
                <a:ext cx="418060" cy="2695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28" idx="7"/>
                <a:endCxn id="125" idx="3"/>
              </p:cNvCxnSpPr>
              <p:nvPr/>
            </p:nvCxnSpPr>
            <p:spPr>
              <a:xfrm flipV="1">
                <a:off x="4182752" y="3962162"/>
                <a:ext cx="418060" cy="30489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7" idx="1"/>
                <a:endCxn id="124" idx="5"/>
              </p:cNvCxnSpPr>
              <p:nvPr/>
            </p:nvCxnSpPr>
            <p:spPr>
              <a:xfrm flipH="1" flipV="1">
                <a:off x="4182752" y="3844259"/>
                <a:ext cx="418060" cy="31031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27" idx="2"/>
                <a:endCxn id="126" idx="5"/>
              </p:cNvCxnSpPr>
              <p:nvPr/>
            </p:nvCxnSpPr>
            <p:spPr>
              <a:xfrm flipH="1" flipV="1">
                <a:off x="4182752" y="4115366"/>
                <a:ext cx="393328" cy="9891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25" idx="2"/>
                <a:endCxn id="126" idx="6"/>
              </p:cNvCxnSpPr>
              <p:nvPr/>
            </p:nvCxnSpPr>
            <p:spPr>
              <a:xfrm flipH="1">
                <a:off x="4207484" y="3902453"/>
                <a:ext cx="368596" cy="153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28" idx="6"/>
                <a:endCxn id="127" idx="3"/>
              </p:cNvCxnSpPr>
              <p:nvPr/>
            </p:nvCxnSpPr>
            <p:spPr>
              <a:xfrm flipV="1">
                <a:off x="4207484" y="4273992"/>
                <a:ext cx="393328" cy="527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161"/>
            <p:cNvSpPr txBox="1"/>
            <p:nvPr/>
          </p:nvSpPr>
          <p:spPr>
            <a:xfrm>
              <a:off x="3821414" y="2895600"/>
              <a:ext cx="14353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Term-Doc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Graph</a:t>
              </a:r>
            </a:p>
          </p:txBody>
        </p:sp>
      </p:grpSp>
      <p:cxnSp>
        <p:nvCxnSpPr>
          <p:cNvPr id="401" name="Straight Arrow Connector 400"/>
          <p:cNvCxnSpPr/>
          <p:nvPr/>
        </p:nvCxnSpPr>
        <p:spPr>
          <a:xfrm>
            <a:off x="3352800" y="3721796"/>
            <a:ext cx="457200" cy="31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52400" y="4953000"/>
            <a:ext cx="1451990" cy="1727828"/>
            <a:chOff x="152400" y="4953000"/>
            <a:chExt cx="1451990" cy="1727828"/>
          </a:xfrm>
        </p:grpSpPr>
        <p:sp>
          <p:nvSpPr>
            <p:cNvPr id="230" name="TextBox 229"/>
            <p:cNvSpPr txBox="1"/>
            <p:nvPr/>
          </p:nvSpPr>
          <p:spPr>
            <a:xfrm>
              <a:off x="152400" y="4953000"/>
              <a:ext cx="14519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Discussion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Table</a:t>
              </a: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421195" y="5777767"/>
              <a:ext cx="914400" cy="903061"/>
              <a:chOff x="8001000" y="2602139"/>
              <a:chExt cx="914400" cy="903061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8001000" y="2602139"/>
                <a:ext cx="914400" cy="903061"/>
                <a:chOff x="7848600" y="2085074"/>
                <a:chExt cx="914400" cy="903061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User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Disc.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244" name="Straight Connector 243"/>
                <p:cNvCxnSpPr>
                  <a:stCxn id="243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3" name="Rectangle 232"/>
              <p:cNvSpPr/>
              <p:nvPr/>
            </p:nvSpPr>
            <p:spPr>
              <a:xfrm>
                <a:off x="80010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80010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80010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80010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84582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84582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84582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84582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402" name="Straight Arrow Connector 401"/>
          <p:cNvCxnSpPr/>
          <p:nvPr/>
        </p:nvCxnSpPr>
        <p:spPr>
          <a:xfrm flipH="1">
            <a:off x="860688" y="4128493"/>
            <a:ext cx="12624" cy="9331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443595" y="4876800"/>
            <a:ext cx="1610537" cy="1804028"/>
            <a:chOff x="7443595" y="4876800"/>
            <a:chExt cx="1610537" cy="1804028"/>
          </a:xfrm>
        </p:grpSpPr>
        <p:sp>
          <p:nvSpPr>
            <p:cNvPr id="382" name="TextBox 381"/>
            <p:cNvSpPr txBox="1"/>
            <p:nvPr/>
          </p:nvSpPr>
          <p:spPr>
            <a:xfrm>
              <a:off x="7443595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Community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Topic</a:t>
              </a:r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7791663" y="5777767"/>
              <a:ext cx="914400" cy="903061"/>
              <a:chOff x="7848600" y="2449739"/>
              <a:chExt cx="914400" cy="903061"/>
            </a:xfrm>
          </p:grpSpPr>
          <p:grpSp>
            <p:nvGrpSpPr>
              <p:cNvPr id="384" name="Group 383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Topic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Com.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396" name="Straight Connector 395"/>
                <p:cNvCxnSpPr>
                  <a:stCxn id="395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5" name="Rectangle 384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397" name="Straight Arrow Connector 396"/>
          <p:cNvCxnSpPr/>
          <p:nvPr/>
        </p:nvCxnSpPr>
        <p:spPr>
          <a:xfrm>
            <a:off x="7239000" y="6229297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/>
          <p:nvPr/>
        </p:nvCxnSpPr>
        <p:spPr>
          <a:xfrm>
            <a:off x="6980605" y="4800600"/>
            <a:ext cx="486995" cy="5891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8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Gill Sans Light"/>
                <a:cs typeface="Gill Sans Light"/>
              </a:rPr>
              <a:t>Separate</a:t>
            </a:r>
            <a:r>
              <a:rPr lang="en-US" dirty="0" smtClean="0">
                <a:latin typeface="Gill Sans Light"/>
                <a:cs typeface="Gill Sans Light"/>
              </a:rPr>
              <a:t> Systems to Support Each View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0" y="117005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Table View</a:t>
            </a:r>
            <a:endParaRPr lang="en-US" sz="4000" dirty="0">
              <a:latin typeface="Gill Sans Light"/>
              <a:cs typeface="Gill Sans Ligh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572000" y="1170057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Graph View</a:t>
            </a:r>
            <a:endParaRPr lang="en-US" sz="4000" dirty="0">
              <a:latin typeface="Gill Sans Light"/>
              <a:cs typeface="Gill Sans Light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572000" y="1524000"/>
            <a:ext cx="0" cy="508795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797190" y="2000321"/>
            <a:ext cx="4118210" cy="4324279"/>
            <a:chOff x="4797190" y="2000321"/>
            <a:chExt cx="4118210" cy="4324279"/>
          </a:xfrm>
        </p:grpSpPr>
        <p:sp>
          <p:nvSpPr>
            <p:cNvPr id="175" name="Rectangle 174"/>
            <p:cNvSpPr/>
            <p:nvPr/>
          </p:nvSpPr>
          <p:spPr>
            <a:xfrm>
              <a:off x="5334000" y="3048000"/>
              <a:ext cx="3048000" cy="3276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Dependency Graph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5412017" y="3649647"/>
              <a:ext cx="1752501" cy="2522553"/>
              <a:chOff x="5640617" y="3597015"/>
              <a:chExt cx="1752501" cy="2522553"/>
            </a:xfrm>
          </p:grpSpPr>
          <p:sp>
            <p:nvSpPr>
              <p:cNvPr id="177" name="Freeform 176"/>
              <p:cNvSpPr/>
              <p:nvPr/>
            </p:nvSpPr>
            <p:spPr>
              <a:xfrm>
                <a:off x="5640617" y="3597015"/>
                <a:ext cx="1752501" cy="2522553"/>
              </a:xfrm>
              <a:custGeom>
                <a:avLst/>
                <a:gdLst>
                  <a:gd name="connsiteX0" fmla="*/ 31632 w 1797847"/>
                  <a:gd name="connsiteY0" fmla="*/ 812586 h 2552203"/>
                  <a:gd name="connsiteX1" fmla="*/ 650368 w 1797847"/>
                  <a:gd name="connsiteY1" fmla="*/ 96119 h 2552203"/>
                  <a:gd name="connsiteX2" fmla="*/ 1073714 w 1797847"/>
                  <a:gd name="connsiteY2" fmla="*/ 52697 h 2552203"/>
                  <a:gd name="connsiteX3" fmla="*/ 1106279 w 1797847"/>
                  <a:gd name="connsiteY3" fmla="*/ 519486 h 2552203"/>
                  <a:gd name="connsiteX4" fmla="*/ 834904 w 1797847"/>
                  <a:gd name="connsiteY4" fmla="*/ 682320 h 2552203"/>
                  <a:gd name="connsiteX5" fmla="*/ 1214829 w 1797847"/>
                  <a:gd name="connsiteY5" fmla="*/ 671464 h 2552203"/>
                  <a:gd name="connsiteX6" fmla="*/ 1464495 w 1797847"/>
                  <a:gd name="connsiteY6" fmla="*/ 552053 h 2552203"/>
                  <a:gd name="connsiteX7" fmla="*/ 1735871 w 1797847"/>
                  <a:gd name="connsiteY7" fmla="*/ 725742 h 2552203"/>
                  <a:gd name="connsiteX8" fmla="*/ 1768436 w 1797847"/>
                  <a:gd name="connsiteY8" fmla="*/ 1094831 h 2552203"/>
                  <a:gd name="connsiteX9" fmla="*/ 1377655 w 1797847"/>
                  <a:gd name="connsiteY9" fmla="*/ 1235953 h 2552203"/>
                  <a:gd name="connsiteX10" fmla="*/ 1095424 w 1797847"/>
                  <a:gd name="connsiteY10" fmla="*/ 1116542 h 2552203"/>
                  <a:gd name="connsiteX11" fmla="*/ 552673 w 1797847"/>
                  <a:gd name="connsiteY11" fmla="*/ 1170820 h 2552203"/>
                  <a:gd name="connsiteX12" fmla="*/ 726353 w 1797847"/>
                  <a:gd name="connsiteY12" fmla="*/ 2093542 h 2552203"/>
                  <a:gd name="connsiteX13" fmla="*/ 672078 w 1797847"/>
                  <a:gd name="connsiteY13" fmla="*/ 2527765 h 2552203"/>
                  <a:gd name="connsiteX14" fmla="*/ 237877 w 1797847"/>
                  <a:gd name="connsiteY14" fmla="*/ 2462631 h 2552203"/>
                  <a:gd name="connsiteX15" fmla="*/ 107617 w 1797847"/>
                  <a:gd name="connsiteY15" fmla="*/ 2169531 h 2552203"/>
                  <a:gd name="connsiteX16" fmla="*/ 31632 w 1797847"/>
                  <a:gd name="connsiteY16" fmla="*/ 812586 h 2552203"/>
                  <a:gd name="connsiteX0" fmla="*/ 31632 w 1797847"/>
                  <a:gd name="connsiteY0" fmla="*/ 806135 h 2545752"/>
                  <a:gd name="connsiteX1" fmla="*/ 650368 w 1797847"/>
                  <a:gd name="connsiteY1" fmla="*/ 89668 h 2545752"/>
                  <a:gd name="connsiteX2" fmla="*/ 1073714 w 1797847"/>
                  <a:gd name="connsiteY2" fmla="*/ 46246 h 2545752"/>
                  <a:gd name="connsiteX3" fmla="*/ 1106279 w 1797847"/>
                  <a:gd name="connsiteY3" fmla="*/ 415335 h 2545752"/>
                  <a:gd name="connsiteX4" fmla="*/ 834904 w 1797847"/>
                  <a:gd name="connsiteY4" fmla="*/ 675869 h 2545752"/>
                  <a:gd name="connsiteX5" fmla="*/ 1214829 w 1797847"/>
                  <a:gd name="connsiteY5" fmla="*/ 665013 h 2545752"/>
                  <a:gd name="connsiteX6" fmla="*/ 1464495 w 1797847"/>
                  <a:gd name="connsiteY6" fmla="*/ 545602 h 2545752"/>
                  <a:gd name="connsiteX7" fmla="*/ 1735871 w 1797847"/>
                  <a:gd name="connsiteY7" fmla="*/ 719291 h 2545752"/>
                  <a:gd name="connsiteX8" fmla="*/ 1768436 w 1797847"/>
                  <a:gd name="connsiteY8" fmla="*/ 1088380 h 2545752"/>
                  <a:gd name="connsiteX9" fmla="*/ 1377655 w 1797847"/>
                  <a:gd name="connsiteY9" fmla="*/ 1229502 h 2545752"/>
                  <a:gd name="connsiteX10" fmla="*/ 1095424 w 1797847"/>
                  <a:gd name="connsiteY10" fmla="*/ 1110091 h 2545752"/>
                  <a:gd name="connsiteX11" fmla="*/ 552673 w 1797847"/>
                  <a:gd name="connsiteY11" fmla="*/ 1164369 h 2545752"/>
                  <a:gd name="connsiteX12" fmla="*/ 726353 w 1797847"/>
                  <a:gd name="connsiteY12" fmla="*/ 2087091 h 2545752"/>
                  <a:gd name="connsiteX13" fmla="*/ 672078 w 1797847"/>
                  <a:gd name="connsiteY13" fmla="*/ 2521314 h 2545752"/>
                  <a:gd name="connsiteX14" fmla="*/ 237877 w 1797847"/>
                  <a:gd name="connsiteY14" fmla="*/ 2456180 h 2545752"/>
                  <a:gd name="connsiteX15" fmla="*/ 107617 w 1797847"/>
                  <a:gd name="connsiteY15" fmla="*/ 2163080 h 2545752"/>
                  <a:gd name="connsiteX16" fmla="*/ 31632 w 1797847"/>
                  <a:gd name="connsiteY16" fmla="*/ 806135 h 2545752"/>
                  <a:gd name="connsiteX0" fmla="*/ 31632 w 1797847"/>
                  <a:gd name="connsiteY0" fmla="*/ 806135 h 2545752"/>
                  <a:gd name="connsiteX1" fmla="*/ 650368 w 1797847"/>
                  <a:gd name="connsiteY1" fmla="*/ 89668 h 2545752"/>
                  <a:gd name="connsiteX2" fmla="*/ 1073714 w 1797847"/>
                  <a:gd name="connsiteY2" fmla="*/ 46246 h 2545752"/>
                  <a:gd name="connsiteX3" fmla="*/ 1106279 w 1797847"/>
                  <a:gd name="connsiteY3" fmla="*/ 415335 h 2545752"/>
                  <a:gd name="connsiteX4" fmla="*/ 834904 w 1797847"/>
                  <a:gd name="connsiteY4" fmla="*/ 675869 h 2545752"/>
                  <a:gd name="connsiteX5" fmla="*/ 1464495 w 1797847"/>
                  <a:gd name="connsiteY5" fmla="*/ 545602 h 2545752"/>
                  <a:gd name="connsiteX6" fmla="*/ 1735871 w 1797847"/>
                  <a:gd name="connsiteY6" fmla="*/ 719291 h 2545752"/>
                  <a:gd name="connsiteX7" fmla="*/ 1768436 w 1797847"/>
                  <a:gd name="connsiteY7" fmla="*/ 1088380 h 2545752"/>
                  <a:gd name="connsiteX8" fmla="*/ 1377655 w 1797847"/>
                  <a:gd name="connsiteY8" fmla="*/ 1229502 h 2545752"/>
                  <a:gd name="connsiteX9" fmla="*/ 1095424 w 1797847"/>
                  <a:gd name="connsiteY9" fmla="*/ 1110091 h 2545752"/>
                  <a:gd name="connsiteX10" fmla="*/ 552673 w 1797847"/>
                  <a:gd name="connsiteY10" fmla="*/ 1164369 h 2545752"/>
                  <a:gd name="connsiteX11" fmla="*/ 726353 w 1797847"/>
                  <a:gd name="connsiteY11" fmla="*/ 2087091 h 2545752"/>
                  <a:gd name="connsiteX12" fmla="*/ 672078 w 1797847"/>
                  <a:gd name="connsiteY12" fmla="*/ 2521314 h 2545752"/>
                  <a:gd name="connsiteX13" fmla="*/ 237877 w 1797847"/>
                  <a:gd name="connsiteY13" fmla="*/ 2456180 h 2545752"/>
                  <a:gd name="connsiteX14" fmla="*/ 107617 w 1797847"/>
                  <a:gd name="connsiteY14" fmla="*/ 2163080 h 2545752"/>
                  <a:gd name="connsiteX15" fmla="*/ 31632 w 1797847"/>
                  <a:gd name="connsiteY15" fmla="*/ 806135 h 2545752"/>
                  <a:gd name="connsiteX0" fmla="*/ 31632 w 1797847"/>
                  <a:gd name="connsiteY0" fmla="*/ 806135 h 2545752"/>
                  <a:gd name="connsiteX1" fmla="*/ 650368 w 1797847"/>
                  <a:gd name="connsiteY1" fmla="*/ 89668 h 2545752"/>
                  <a:gd name="connsiteX2" fmla="*/ 1073714 w 1797847"/>
                  <a:gd name="connsiteY2" fmla="*/ 46246 h 2545752"/>
                  <a:gd name="connsiteX3" fmla="*/ 1106279 w 1797847"/>
                  <a:gd name="connsiteY3" fmla="*/ 415335 h 2545752"/>
                  <a:gd name="connsiteX4" fmla="*/ 900034 w 1797847"/>
                  <a:gd name="connsiteY4" fmla="*/ 697580 h 2545752"/>
                  <a:gd name="connsiteX5" fmla="*/ 1464495 w 1797847"/>
                  <a:gd name="connsiteY5" fmla="*/ 545602 h 2545752"/>
                  <a:gd name="connsiteX6" fmla="*/ 1735871 w 1797847"/>
                  <a:gd name="connsiteY6" fmla="*/ 719291 h 2545752"/>
                  <a:gd name="connsiteX7" fmla="*/ 1768436 w 1797847"/>
                  <a:gd name="connsiteY7" fmla="*/ 1088380 h 2545752"/>
                  <a:gd name="connsiteX8" fmla="*/ 1377655 w 1797847"/>
                  <a:gd name="connsiteY8" fmla="*/ 1229502 h 2545752"/>
                  <a:gd name="connsiteX9" fmla="*/ 1095424 w 1797847"/>
                  <a:gd name="connsiteY9" fmla="*/ 1110091 h 2545752"/>
                  <a:gd name="connsiteX10" fmla="*/ 552673 w 1797847"/>
                  <a:gd name="connsiteY10" fmla="*/ 1164369 h 2545752"/>
                  <a:gd name="connsiteX11" fmla="*/ 726353 w 1797847"/>
                  <a:gd name="connsiteY11" fmla="*/ 2087091 h 2545752"/>
                  <a:gd name="connsiteX12" fmla="*/ 672078 w 1797847"/>
                  <a:gd name="connsiteY12" fmla="*/ 2521314 h 2545752"/>
                  <a:gd name="connsiteX13" fmla="*/ 237877 w 1797847"/>
                  <a:gd name="connsiteY13" fmla="*/ 2456180 h 2545752"/>
                  <a:gd name="connsiteX14" fmla="*/ 107617 w 1797847"/>
                  <a:gd name="connsiteY14" fmla="*/ 2163080 h 2545752"/>
                  <a:gd name="connsiteX15" fmla="*/ 31632 w 1797847"/>
                  <a:gd name="connsiteY15" fmla="*/ 806135 h 2545752"/>
                  <a:gd name="connsiteX0" fmla="*/ 31632 w 1736862"/>
                  <a:gd name="connsiteY0" fmla="*/ 806135 h 2545752"/>
                  <a:gd name="connsiteX1" fmla="*/ 650368 w 1736862"/>
                  <a:gd name="connsiteY1" fmla="*/ 89668 h 2545752"/>
                  <a:gd name="connsiteX2" fmla="*/ 1073714 w 1736862"/>
                  <a:gd name="connsiteY2" fmla="*/ 46246 h 2545752"/>
                  <a:gd name="connsiteX3" fmla="*/ 1106279 w 1736862"/>
                  <a:gd name="connsiteY3" fmla="*/ 415335 h 2545752"/>
                  <a:gd name="connsiteX4" fmla="*/ 900034 w 1736862"/>
                  <a:gd name="connsiteY4" fmla="*/ 697580 h 2545752"/>
                  <a:gd name="connsiteX5" fmla="*/ 1464495 w 1736862"/>
                  <a:gd name="connsiteY5" fmla="*/ 545602 h 2545752"/>
                  <a:gd name="connsiteX6" fmla="*/ 1735871 w 1736862"/>
                  <a:gd name="connsiteY6" fmla="*/ 719291 h 2545752"/>
                  <a:gd name="connsiteX7" fmla="*/ 1377655 w 1736862"/>
                  <a:gd name="connsiteY7" fmla="*/ 1229502 h 2545752"/>
                  <a:gd name="connsiteX8" fmla="*/ 1095424 w 1736862"/>
                  <a:gd name="connsiteY8" fmla="*/ 1110091 h 2545752"/>
                  <a:gd name="connsiteX9" fmla="*/ 552673 w 1736862"/>
                  <a:gd name="connsiteY9" fmla="*/ 1164369 h 2545752"/>
                  <a:gd name="connsiteX10" fmla="*/ 726353 w 1736862"/>
                  <a:gd name="connsiteY10" fmla="*/ 2087091 h 2545752"/>
                  <a:gd name="connsiteX11" fmla="*/ 672078 w 1736862"/>
                  <a:gd name="connsiteY11" fmla="*/ 2521314 h 2545752"/>
                  <a:gd name="connsiteX12" fmla="*/ 237877 w 1736862"/>
                  <a:gd name="connsiteY12" fmla="*/ 2456180 h 2545752"/>
                  <a:gd name="connsiteX13" fmla="*/ 107617 w 1736862"/>
                  <a:gd name="connsiteY13" fmla="*/ 2163080 h 2545752"/>
                  <a:gd name="connsiteX14" fmla="*/ 31632 w 1736862"/>
                  <a:gd name="connsiteY14" fmla="*/ 806135 h 2545752"/>
                  <a:gd name="connsiteX0" fmla="*/ 31632 w 1769283"/>
                  <a:gd name="connsiteY0" fmla="*/ 806135 h 2545752"/>
                  <a:gd name="connsiteX1" fmla="*/ 650368 w 1769283"/>
                  <a:gd name="connsiteY1" fmla="*/ 89668 h 2545752"/>
                  <a:gd name="connsiteX2" fmla="*/ 1073714 w 1769283"/>
                  <a:gd name="connsiteY2" fmla="*/ 46246 h 2545752"/>
                  <a:gd name="connsiteX3" fmla="*/ 1106279 w 1769283"/>
                  <a:gd name="connsiteY3" fmla="*/ 415335 h 2545752"/>
                  <a:gd name="connsiteX4" fmla="*/ 900034 w 1769283"/>
                  <a:gd name="connsiteY4" fmla="*/ 697580 h 2545752"/>
                  <a:gd name="connsiteX5" fmla="*/ 1464495 w 1769283"/>
                  <a:gd name="connsiteY5" fmla="*/ 545602 h 2545752"/>
                  <a:gd name="connsiteX6" fmla="*/ 1768436 w 1769283"/>
                  <a:gd name="connsiteY6" fmla="*/ 903836 h 2545752"/>
                  <a:gd name="connsiteX7" fmla="*/ 1377655 w 1769283"/>
                  <a:gd name="connsiteY7" fmla="*/ 1229502 h 2545752"/>
                  <a:gd name="connsiteX8" fmla="*/ 1095424 w 1769283"/>
                  <a:gd name="connsiteY8" fmla="*/ 1110091 h 2545752"/>
                  <a:gd name="connsiteX9" fmla="*/ 552673 w 1769283"/>
                  <a:gd name="connsiteY9" fmla="*/ 1164369 h 2545752"/>
                  <a:gd name="connsiteX10" fmla="*/ 726353 w 1769283"/>
                  <a:gd name="connsiteY10" fmla="*/ 2087091 h 2545752"/>
                  <a:gd name="connsiteX11" fmla="*/ 672078 w 1769283"/>
                  <a:gd name="connsiteY11" fmla="*/ 2521314 h 2545752"/>
                  <a:gd name="connsiteX12" fmla="*/ 237877 w 1769283"/>
                  <a:gd name="connsiteY12" fmla="*/ 2456180 h 2545752"/>
                  <a:gd name="connsiteX13" fmla="*/ 107617 w 1769283"/>
                  <a:gd name="connsiteY13" fmla="*/ 2163080 h 2545752"/>
                  <a:gd name="connsiteX14" fmla="*/ 31632 w 1769283"/>
                  <a:gd name="connsiteY14" fmla="*/ 806135 h 2545752"/>
                  <a:gd name="connsiteX0" fmla="*/ 31632 w 1769283"/>
                  <a:gd name="connsiteY0" fmla="*/ 806135 h 2545752"/>
                  <a:gd name="connsiteX1" fmla="*/ 650368 w 1769283"/>
                  <a:gd name="connsiteY1" fmla="*/ 89668 h 2545752"/>
                  <a:gd name="connsiteX2" fmla="*/ 1073714 w 1769283"/>
                  <a:gd name="connsiteY2" fmla="*/ 46246 h 2545752"/>
                  <a:gd name="connsiteX3" fmla="*/ 1106279 w 1769283"/>
                  <a:gd name="connsiteY3" fmla="*/ 415335 h 2545752"/>
                  <a:gd name="connsiteX4" fmla="*/ 900034 w 1769283"/>
                  <a:gd name="connsiteY4" fmla="*/ 697580 h 2545752"/>
                  <a:gd name="connsiteX5" fmla="*/ 1464495 w 1769283"/>
                  <a:gd name="connsiteY5" fmla="*/ 545602 h 2545752"/>
                  <a:gd name="connsiteX6" fmla="*/ 1768436 w 1769283"/>
                  <a:gd name="connsiteY6" fmla="*/ 903836 h 2545752"/>
                  <a:gd name="connsiteX7" fmla="*/ 1377655 w 1769283"/>
                  <a:gd name="connsiteY7" fmla="*/ 1229502 h 2545752"/>
                  <a:gd name="connsiteX8" fmla="*/ 552673 w 1769283"/>
                  <a:gd name="connsiteY8" fmla="*/ 1164369 h 2545752"/>
                  <a:gd name="connsiteX9" fmla="*/ 726353 w 1769283"/>
                  <a:gd name="connsiteY9" fmla="*/ 2087091 h 2545752"/>
                  <a:gd name="connsiteX10" fmla="*/ 672078 w 1769283"/>
                  <a:gd name="connsiteY10" fmla="*/ 2521314 h 2545752"/>
                  <a:gd name="connsiteX11" fmla="*/ 237877 w 1769283"/>
                  <a:gd name="connsiteY11" fmla="*/ 2456180 h 2545752"/>
                  <a:gd name="connsiteX12" fmla="*/ 107617 w 1769283"/>
                  <a:gd name="connsiteY12" fmla="*/ 2163080 h 2545752"/>
                  <a:gd name="connsiteX13" fmla="*/ 31632 w 1769283"/>
                  <a:gd name="connsiteY13" fmla="*/ 806135 h 2545752"/>
                  <a:gd name="connsiteX0" fmla="*/ 16022 w 1753673"/>
                  <a:gd name="connsiteY0" fmla="*/ 806135 h 2545752"/>
                  <a:gd name="connsiteX1" fmla="*/ 634758 w 1753673"/>
                  <a:gd name="connsiteY1" fmla="*/ 89668 h 2545752"/>
                  <a:gd name="connsiteX2" fmla="*/ 1058104 w 1753673"/>
                  <a:gd name="connsiteY2" fmla="*/ 46246 h 2545752"/>
                  <a:gd name="connsiteX3" fmla="*/ 1090669 w 1753673"/>
                  <a:gd name="connsiteY3" fmla="*/ 415335 h 2545752"/>
                  <a:gd name="connsiteX4" fmla="*/ 884424 w 1753673"/>
                  <a:gd name="connsiteY4" fmla="*/ 697580 h 2545752"/>
                  <a:gd name="connsiteX5" fmla="*/ 1448885 w 1753673"/>
                  <a:gd name="connsiteY5" fmla="*/ 545602 h 2545752"/>
                  <a:gd name="connsiteX6" fmla="*/ 1752826 w 1753673"/>
                  <a:gd name="connsiteY6" fmla="*/ 903836 h 2545752"/>
                  <a:gd name="connsiteX7" fmla="*/ 1362045 w 1753673"/>
                  <a:gd name="connsiteY7" fmla="*/ 1229502 h 2545752"/>
                  <a:gd name="connsiteX8" fmla="*/ 537063 w 1753673"/>
                  <a:gd name="connsiteY8" fmla="*/ 1164369 h 2545752"/>
                  <a:gd name="connsiteX9" fmla="*/ 710743 w 1753673"/>
                  <a:gd name="connsiteY9" fmla="*/ 2087091 h 2545752"/>
                  <a:gd name="connsiteX10" fmla="*/ 656468 w 1753673"/>
                  <a:gd name="connsiteY10" fmla="*/ 2521314 h 2545752"/>
                  <a:gd name="connsiteX11" fmla="*/ 222267 w 1753673"/>
                  <a:gd name="connsiteY11" fmla="*/ 2456180 h 2545752"/>
                  <a:gd name="connsiteX12" fmla="*/ 16022 w 1753673"/>
                  <a:gd name="connsiteY12" fmla="*/ 806135 h 2545752"/>
                  <a:gd name="connsiteX0" fmla="*/ 22512 w 1760163"/>
                  <a:gd name="connsiteY0" fmla="*/ 806135 h 2536601"/>
                  <a:gd name="connsiteX1" fmla="*/ 641248 w 1760163"/>
                  <a:gd name="connsiteY1" fmla="*/ 89668 h 2536601"/>
                  <a:gd name="connsiteX2" fmla="*/ 1064594 w 1760163"/>
                  <a:gd name="connsiteY2" fmla="*/ 46246 h 2536601"/>
                  <a:gd name="connsiteX3" fmla="*/ 1097159 w 1760163"/>
                  <a:gd name="connsiteY3" fmla="*/ 415335 h 2536601"/>
                  <a:gd name="connsiteX4" fmla="*/ 890914 w 1760163"/>
                  <a:gd name="connsiteY4" fmla="*/ 697580 h 2536601"/>
                  <a:gd name="connsiteX5" fmla="*/ 1455375 w 1760163"/>
                  <a:gd name="connsiteY5" fmla="*/ 545602 h 2536601"/>
                  <a:gd name="connsiteX6" fmla="*/ 1759316 w 1760163"/>
                  <a:gd name="connsiteY6" fmla="*/ 903836 h 2536601"/>
                  <a:gd name="connsiteX7" fmla="*/ 1368535 w 1760163"/>
                  <a:gd name="connsiteY7" fmla="*/ 1229502 h 2536601"/>
                  <a:gd name="connsiteX8" fmla="*/ 543553 w 1760163"/>
                  <a:gd name="connsiteY8" fmla="*/ 1164369 h 2536601"/>
                  <a:gd name="connsiteX9" fmla="*/ 717233 w 1760163"/>
                  <a:gd name="connsiteY9" fmla="*/ 2087091 h 2536601"/>
                  <a:gd name="connsiteX10" fmla="*/ 662958 w 1760163"/>
                  <a:gd name="connsiteY10" fmla="*/ 2521314 h 2536601"/>
                  <a:gd name="connsiteX11" fmla="*/ 185337 w 1760163"/>
                  <a:gd name="connsiteY11" fmla="*/ 2412758 h 2536601"/>
                  <a:gd name="connsiteX12" fmla="*/ 22512 w 1760163"/>
                  <a:gd name="connsiteY12" fmla="*/ 806135 h 2536601"/>
                  <a:gd name="connsiteX0" fmla="*/ 22512 w 1760163"/>
                  <a:gd name="connsiteY0" fmla="*/ 806135 h 2517435"/>
                  <a:gd name="connsiteX1" fmla="*/ 641248 w 1760163"/>
                  <a:gd name="connsiteY1" fmla="*/ 89668 h 2517435"/>
                  <a:gd name="connsiteX2" fmla="*/ 1064594 w 1760163"/>
                  <a:gd name="connsiteY2" fmla="*/ 46246 h 2517435"/>
                  <a:gd name="connsiteX3" fmla="*/ 1097159 w 1760163"/>
                  <a:gd name="connsiteY3" fmla="*/ 415335 h 2517435"/>
                  <a:gd name="connsiteX4" fmla="*/ 890914 w 1760163"/>
                  <a:gd name="connsiteY4" fmla="*/ 697580 h 2517435"/>
                  <a:gd name="connsiteX5" fmla="*/ 1455375 w 1760163"/>
                  <a:gd name="connsiteY5" fmla="*/ 545602 h 2517435"/>
                  <a:gd name="connsiteX6" fmla="*/ 1759316 w 1760163"/>
                  <a:gd name="connsiteY6" fmla="*/ 903836 h 2517435"/>
                  <a:gd name="connsiteX7" fmla="*/ 1368535 w 1760163"/>
                  <a:gd name="connsiteY7" fmla="*/ 1229502 h 2517435"/>
                  <a:gd name="connsiteX8" fmla="*/ 543553 w 1760163"/>
                  <a:gd name="connsiteY8" fmla="*/ 1164369 h 2517435"/>
                  <a:gd name="connsiteX9" fmla="*/ 717233 w 1760163"/>
                  <a:gd name="connsiteY9" fmla="*/ 2087091 h 2517435"/>
                  <a:gd name="connsiteX10" fmla="*/ 619538 w 1760163"/>
                  <a:gd name="connsiteY10" fmla="*/ 2499603 h 2517435"/>
                  <a:gd name="connsiteX11" fmla="*/ 185337 w 1760163"/>
                  <a:gd name="connsiteY11" fmla="*/ 2412758 h 2517435"/>
                  <a:gd name="connsiteX12" fmla="*/ 22512 w 1760163"/>
                  <a:gd name="connsiteY12" fmla="*/ 806135 h 2517435"/>
                  <a:gd name="connsiteX0" fmla="*/ 30153 w 1767804"/>
                  <a:gd name="connsiteY0" fmla="*/ 806135 h 2540057"/>
                  <a:gd name="connsiteX1" fmla="*/ 648889 w 1767804"/>
                  <a:gd name="connsiteY1" fmla="*/ 89668 h 2540057"/>
                  <a:gd name="connsiteX2" fmla="*/ 1072235 w 1767804"/>
                  <a:gd name="connsiteY2" fmla="*/ 46246 h 2540057"/>
                  <a:gd name="connsiteX3" fmla="*/ 1104800 w 1767804"/>
                  <a:gd name="connsiteY3" fmla="*/ 415335 h 2540057"/>
                  <a:gd name="connsiteX4" fmla="*/ 898555 w 1767804"/>
                  <a:gd name="connsiteY4" fmla="*/ 697580 h 2540057"/>
                  <a:gd name="connsiteX5" fmla="*/ 1463016 w 1767804"/>
                  <a:gd name="connsiteY5" fmla="*/ 545602 h 2540057"/>
                  <a:gd name="connsiteX6" fmla="*/ 1766957 w 1767804"/>
                  <a:gd name="connsiteY6" fmla="*/ 903836 h 2540057"/>
                  <a:gd name="connsiteX7" fmla="*/ 1376176 w 1767804"/>
                  <a:gd name="connsiteY7" fmla="*/ 1229502 h 2540057"/>
                  <a:gd name="connsiteX8" fmla="*/ 551194 w 1767804"/>
                  <a:gd name="connsiteY8" fmla="*/ 1164369 h 2540057"/>
                  <a:gd name="connsiteX9" fmla="*/ 724874 w 1767804"/>
                  <a:gd name="connsiteY9" fmla="*/ 2087091 h 2540057"/>
                  <a:gd name="connsiteX10" fmla="*/ 627179 w 1767804"/>
                  <a:gd name="connsiteY10" fmla="*/ 2499603 h 2540057"/>
                  <a:gd name="connsiteX11" fmla="*/ 192978 w 1767804"/>
                  <a:gd name="connsiteY11" fmla="*/ 2412758 h 2540057"/>
                  <a:gd name="connsiteX12" fmla="*/ 106138 w 1767804"/>
                  <a:gd name="connsiteY12" fmla="*/ 1511747 h 2540057"/>
                  <a:gd name="connsiteX13" fmla="*/ 30153 w 1767804"/>
                  <a:gd name="connsiteY13" fmla="*/ 806135 h 2540057"/>
                  <a:gd name="connsiteX0" fmla="*/ 14850 w 1752501"/>
                  <a:gd name="connsiteY0" fmla="*/ 788631 h 2522553"/>
                  <a:gd name="connsiteX1" fmla="*/ 405631 w 1752501"/>
                  <a:gd name="connsiteY1" fmla="*/ 452109 h 2522553"/>
                  <a:gd name="connsiteX2" fmla="*/ 633586 w 1752501"/>
                  <a:gd name="connsiteY2" fmla="*/ 72164 h 2522553"/>
                  <a:gd name="connsiteX3" fmla="*/ 1056932 w 1752501"/>
                  <a:gd name="connsiteY3" fmla="*/ 28742 h 2522553"/>
                  <a:gd name="connsiteX4" fmla="*/ 1089497 w 1752501"/>
                  <a:gd name="connsiteY4" fmla="*/ 397831 h 2522553"/>
                  <a:gd name="connsiteX5" fmla="*/ 883252 w 1752501"/>
                  <a:gd name="connsiteY5" fmla="*/ 680076 h 2522553"/>
                  <a:gd name="connsiteX6" fmla="*/ 1447713 w 1752501"/>
                  <a:gd name="connsiteY6" fmla="*/ 528098 h 2522553"/>
                  <a:gd name="connsiteX7" fmla="*/ 1751654 w 1752501"/>
                  <a:gd name="connsiteY7" fmla="*/ 886332 h 2522553"/>
                  <a:gd name="connsiteX8" fmla="*/ 1360873 w 1752501"/>
                  <a:gd name="connsiteY8" fmla="*/ 1211998 h 2522553"/>
                  <a:gd name="connsiteX9" fmla="*/ 535891 w 1752501"/>
                  <a:gd name="connsiteY9" fmla="*/ 1146865 h 2522553"/>
                  <a:gd name="connsiteX10" fmla="*/ 709571 w 1752501"/>
                  <a:gd name="connsiteY10" fmla="*/ 2069587 h 2522553"/>
                  <a:gd name="connsiteX11" fmla="*/ 611876 w 1752501"/>
                  <a:gd name="connsiteY11" fmla="*/ 2482099 h 2522553"/>
                  <a:gd name="connsiteX12" fmla="*/ 177675 w 1752501"/>
                  <a:gd name="connsiteY12" fmla="*/ 2395254 h 2522553"/>
                  <a:gd name="connsiteX13" fmla="*/ 90835 w 1752501"/>
                  <a:gd name="connsiteY13" fmla="*/ 1494243 h 2522553"/>
                  <a:gd name="connsiteX14" fmla="*/ 14850 w 1752501"/>
                  <a:gd name="connsiteY14" fmla="*/ 788631 h 252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2501" h="2522553">
                    <a:moveTo>
                      <a:pt x="14850" y="788631"/>
                    </a:moveTo>
                    <a:cubicBezTo>
                      <a:pt x="67316" y="614942"/>
                      <a:pt x="302508" y="571520"/>
                      <a:pt x="405631" y="452109"/>
                    </a:cubicBezTo>
                    <a:cubicBezTo>
                      <a:pt x="508754" y="332698"/>
                      <a:pt x="525036" y="142725"/>
                      <a:pt x="633586" y="72164"/>
                    </a:cubicBezTo>
                    <a:cubicBezTo>
                      <a:pt x="742136" y="1603"/>
                      <a:pt x="980947" y="-25536"/>
                      <a:pt x="1056932" y="28742"/>
                    </a:cubicBezTo>
                    <a:cubicBezTo>
                      <a:pt x="1132917" y="83020"/>
                      <a:pt x="1118444" y="289275"/>
                      <a:pt x="1089497" y="397831"/>
                    </a:cubicBezTo>
                    <a:cubicBezTo>
                      <a:pt x="1060550" y="506387"/>
                      <a:pt x="823549" y="658365"/>
                      <a:pt x="883252" y="680076"/>
                    </a:cubicBezTo>
                    <a:cubicBezTo>
                      <a:pt x="942955" y="701787"/>
                      <a:pt x="1302979" y="493722"/>
                      <a:pt x="1447713" y="528098"/>
                    </a:cubicBezTo>
                    <a:cubicBezTo>
                      <a:pt x="1592447" y="562474"/>
                      <a:pt x="1766127" y="772349"/>
                      <a:pt x="1751654" y="886332"/>
                    </a:cubicBezTo>
                    <a:cubicBezTo>
                      <a:pt x="1737181" y="1000315"/>
                      <a:pt x="1563500" y="1168576"/>
                      <a:pt x="1360873" y="1211998"/>
                    </a:cubicBezTo>
                    <a:cubicBezTo>
                      <a:pt x="1158246" y="1255420"/>
                      <a:pt x="644441" y="1003934"/>
                      <a:pt x="535891" y="1146865"/>
                    </a:cubicBezTo>
                    <a:cubicBezTo>
                      <a:pt x="427341" y="1289797"/>
                      <a:pt x="696907" y="1847048"/>
                      <a:pt x="709571" y="2069587"/>
                    </a:cubicBezTo>
                    <a:cubicBezTo>
                      <a:pt x="722235" y="2292126"/>
                      <a:pt x="700525" y="2427821"/>
                      <a:pt x="611876" y="2482099"/>
                    </a:cubicBezTo>
                    <a:cubicBezTo>
                      <a:pt x="523227" y="2536377"/>
                      <a:pt x="280798" y="2559897"/>
                      <a:pt x="177675" y="2395254"/>
                    </a:cubicBezTo>
                    <a:cubicBezTo>
                      <a:pt x="74552" y="2230611"/>
                      <a:pt x="117972" y="1762013"/>
                      <a:pt x="90835" y="1494243"/>
                    </a:cubicBezTo>
                    <a:cubicBezTo>
                      <a:pt x="63698" y="1226473"/>
                      <a:pt x="-37616" y="962320"/>
                      <a:pt x="14850" y="788631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671580" y="4212712"/>
                <a:ext cx="5334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5502763" y="4166832"/>
              <a:ext cx="2778301" cy="1997546"/>
              <a:chOff x="5731363" y="4114200"/>
              <a:chExt cx="2778301" cy="1997546"/>
            </a:xfrm>
          </p:grpSpPr>
          <p:sp>
            <p:nvSpPr>
              <p:cNvPr id="185" name="Freeform 184"/>
              <p:cNvSpPr/>
              <p:nvPr/>
            </p:nvSpPr>
            <p:spPr>
              <a:xfrm>
                <a:off x="5731363" y="4114200"/>
                <a:ext cx="2778301" cy="1997546"/>
              </a:xfrm>
              <a:custGeom>
                <a:avLst/>
                <a:gdLst>
                  <a:gd name="connsiteX0" fmla="*/ 1395586 w 2902853"/>
                  <a:gd name="connsiteY0" fmla="*/ 2051860 h 2051860"/>
                  <a:gd name="connsiteX1" fmla="*/ 1156775 w 2902853"/>
                  <a:gd name="connsiteY1" fmla="*/ 1921593 h 2051860"/>
                  <a:gd name="connsiteX2" fmla="*/ 559749 w 2902853"/>
                  <a:gd name="connsiteY2" fmla="*/ 1986727 h 2051860"/>
                  <a:gd name="connsiteX3" fmla="*/ 168968 w 2902853"/>
                  <a:gd name="connsiteY3" fmla="*/ 2019293 h 2051860"/>
                  <a:gd name="connsiteX4" fmla="*/ 6143 w 2902853"/>
                  <a:gd name="connsiteY4" fmla="*/ 1693627 h 2051860"/>
                  <a:gd name="connsiteX5" fmla="*/ 364359 w 2902853"/>
                  <a:gd name="connsiteY5" fmla="*/ 1411382 h 2051860"/>
                  <a:gd name="connsiteX6" fmla="*/ 809415 w 2902853"/>
                  <a:gd name="connsiteY6" fmla="*/ 1509082 h 2051860"/>
                  <a:gd name="connsiteX7" fmla="*/ 1211051 w 2902853"/>
                  <a:gd name="connsiteY7" fmla="*/ 1454804 h 2051860"/>
                  <a:gd name="connsiteX8" fmla="*/ 1297891 w 2902853"/>
                  <a:gd name="connsiteY8" fmla="*/ 1053149 h 2051860"/>
                  <a:gd name="connsiteX9" fmla="*/ 1145920 w 2902853"/>
                  <a:gd name="connsiteY9" fmla="*/ 618926 h 2051860"/>
                  <a:gd name="connsiteX10" fmla="*/ 1069935 w 2902853"/>
                  <a:gd name="connsiteY10" fmla="*/ 336682 h 2051860"/>
                  <a:gd name="connsiteX11" fmla="*/ 1439006 w 2902853"/>
                  <a:gd name="connsiteY11" fmla="*/ 159 h 2051860"/>
                  <a:gd name="connsiteX12" fmla="*/ 1742947 w 2902853"/>
                  <a:gd name="connsiteY12" fmla="*/ 380104 h 2051860"/>
                  <a:gd name="connsiteX13" fmla="*/ 1612686 w 2902853"/>
                  <a:gd name="connsiteY13" fmla="*/ 792615 h 2051860"/>
                  <a:gd name="connsiteX14" fmla="*/ 1547556 w 2902853"/>
                  <a:gd name="connsiteY14" fmla="*/ 1335393 h 2051860"/>
                  <a:gd name="connsiteX15" fmla="*/ 2242278 w 2902853"/>
                  <a:gd name="connsiteY15" fmla="*/ 608071 h 2051860"/>
                  <a:gd name="connsiteX16" fmla="*/ 2318263 w 2902853"/>
                  <a:gd name="connsiteY16" fmla="*/ 152137 h 2051860"/>
                  <a:gd name="connsiteX17" fmla="*/ 2850159 w 2902853"/>
                  <a:gd name="connsiteY17" fmla="*/ 152137 h 2051860"/>
                  <a:gd name="connsiteX18" fmla="*/ 2839304 w 2902853"/>
                  <a:gd name="connsiteY18" fmla="*/ 694915 h 2051860"/>
                  <a:gd name="connsiteX19" fmla="*/ 2459378 w 2902853"/>
                  <a:gd name="connsiteY19" fmla="*/ 836037 h 2051860"/>
                  <a:gd name="connsiteX20" fmla="*/ 1851497 w 2902853"/>
                  <a:gd name="connsiteY20" fmla="*/ 1476515 h 2051860"/>
                  <a:gd name="connsiteX21" fmla="*/ 2459378 w 2902853"/>
                  <a:gd name="connsiteY21" fmla="*/ 1367960 h 2051860"/>
                  <a:gd name="connsiteX22" fmla="*/ 2730754 w 2902853"/>
                  <a:gd name="connsiteY22" fmla="*/ 1639349 h 2051860"/>
                  <a:gd name="connsiteX23" fmla="*/ 2578783 w 2902853"/>
                  <a:gd name="connsiteY23" fmla="*/ 2019293 h 2051860"/>
                  <a:gd name="connsiteX24" fmla="*/ 1992612 w 2902853"/>
                  <a:gd name="connsiteY24" fmla="*/ 1943305 h 2051860"/>
                  <a:gd name="connsiteX25" fmla="*/ 1471571 w 2902853"/>
                  <a:gd name="connsiteY25" fmla="*/ 2051860 h 2051860"/>
                  <a:gd name="connsiteX0" fmla="*/ 1395586 w 2902853"/>
                  <a:gd name="connsiteY0" fmla="*/ 2051860 h 2051860"/>
                  <a:gd name="connsiteX1" fmla="*/ 1156775 w 2902853"/>
                  <a:gd name="connsiteY1" fmla="*/ 1921593 h 2051860"/>
                  <a:gd name="connsiteX2" fmla="*/ 559749 w 2902853"/>
                  <a:gd name="connsiteY2" fmla="*/ 1986727 h 2051860"/>
                  <a:gd name="connsiteX3" fmla="*/ 168968 w 2902853"/>
                  <a:gd name="connsiteY3" fmla="*/ 2019293 h 2051860"/>
                  <a:gd name="connsiteX4" fmla="*/ 6143 w 2902853"/>
                  <a:gd name="connsiteY4" fmla="*/ 1693627 h 2051860"/>
                  <a:gd name="connsiteX5" fmla="*/ 364359 w 2902853"/>
                  <a:gd name="connsiteY5" fmla="*/ 1411382 h 2051860"/>
                  <a:gd name="connsiteX6" fmla="*/ 809415 w 2902853"/>
                  <a:gd name="connsiteY6" fmla="*/ 1509082 h 2051860"/>
                  <a:gd name="connsiteX7" fmla="*/ 1211051 w 2902853"/>
                  <a:gd name="connsiteY7" fmla="*/ 1454804 h 2051860"/>
                  <a:gd name="connsiteX8" fmla="*/ 1297891 w 2902853"/>
                  <a:gd name="connsiteY8" fmla="*/ 1053149 h 2051860"/>
                  <a:gd name="connsiteX9" fmla="*/ 1145920 w 2902853"/>
                  <a:gd name="connsiteY9" fmla="*/ 618926 h 2051860"/>
                  <a:gd name="connsiteX10" fmla="*/ 1069935 w 2902853"/>
                  <a:gd name="connsiteY10" fmla="*/ 336682 h 2051860"/>
                  <a:gd name="connsiteX11" fmla="*/ 1439006 w 2902853"/>
                  <a:gd name="connsiteY11" fmla="*/ 159 h 2051860"/>
                  <a:gd name="connsiteX12" fmla="*/ 1742947 w 2902853"/>
                  <a:gd name="connsiteY12" fmla="*/ 380104 h 2051860"/>
                  <a:gd name="connsiteX13" fmla="*/ 1612686 w 2902853"/>
                  <a:gd name="connsiteY13" fmla="*/ 792615 h 2051860"/>
                  <a:gd name="connsiteX14" fmla="*/ 1547556 w 2902853"/>
                  <a:gd name="connsiteY14" fmla="*/ 1335393 h 2051860"/>
                  <a:gd name="connsiteX15" fmla="*/ 2242278 w 2902853"/>
                  <a:gd name="connsiteY15" fmla="*/ 608071 h 2051860"/>
                  <a:gd name="connsiteX16" fmla="*/ 2318263 w 2902853"/>
                  <a:gd name="connsiteY16" fmla="*/ 152137 h 2051860"/>
                  <a:gd name="connsiteX17" fmla="*/ 2850159 w 2902853"/>
                  <a:gd name="connsiteY17" fmla="*/ 152137 h 2051860"/>
                  <a:gd name="connsiteX18" fmla="*/ 2839304 w 2902853"/>
                  <a:gd name="connsiteY18" fmla="*/ 694915 h 2051860"/>
                  <a:gd name="connsiteX19" fmla="*/ 2459378 w 2902853"/>
                  <a:gd name="connsiteY19" fmla="*/ 836037 h 2051860"/>
                  <a:gd name="connsiteX20" fmla="*/ 1851497 w 2902853"/>
                  <a:gd name="connsiteY20" fmla="*/ 1476515 h 2051860"/>
                  <a:gd name="connsiteX21" fmla="*/ 2459378 w 2902853"/>
                  <a:gd name="connsiteY21" fmla="*/ 1367960 h 2051860"/>
                  <a:gd name="connsiteX22" fmla="*/ 2730754 w 2902853"/>
                  <a:gd name="connsiteY22" fmla="*/ 1639349 h 2051860"/>
                  <a:gd name="connsiteX23" fmla="*/ 2578783 w 2902853"/>
                  <a:gd name="connsiteY23" fmla="*/ 2019293 h 2051860"/>
                  <a:gd name="connsiteX24" fmla="*/ 1992612 w 2902853"/>
                  <a:gd name="connsiteY24" fmla="*/ 1943305 h 2051860"/>
                  <a:gd name="connsiteX25" fmla="*/ 1471571 w 2902853"/>
                  <a:gd name="connsiteY25" fmla="*/ 2051860 h 2051860"/>
                  <a:gd name="connsiteX26" fmla="*/ 1395586 w 2902853"/>
                  <a:gd name="connsiteY26" fmla="*/ 2051860 h 2051860"/>
                  <a:gd name="connsiteX0" fmla="*/ 1395586 w 2902853"/>
                  <a:gd name="connsiteY0" fmla="*/ 2051860 h 2051860"/>
                  <a:gd name="connsiteX1" fmla="*/ 1156775 w 2902853"/>
                  <a:gd name="connsiteY1" fmla="*/ 1921593 h 2051860"/>
                  <a:gd name="connsiteX2" fmla="*/ 559749 w 2902853"/>
                  <a:gd name="connsiteY2" fmla="*/ 1986727 h 2051860"/>
                  <a:gd name="connsiteX3" fmla="*/ 168968 w 2902853"/>
                  <a:gd name="connsiteY3" fmla="*/ 2019293 h 2051860"/>
                  <a:gd name="connsiteX4" fmla="*/ 6143 w 2902853"/>
                  <a:gd name="connsiteY4" fmla="*/ 1693627 h 2051860"/>
                  <a:gd name="connsiteX5" fmla="*/ 364359 w 2902853"/>
                  <a:gd name="connsiteY5" fmla="*/ 1411382 h 2051860"/>
                  <a:gd name="connsiteX6" fmla="*/ 809415 w 2902853"/>
                  <a:gd name="connsiteY6" fmla="*/ 1509082 h 2051860"/>
                  <a:gd name="connsiteX7" fmla="*/ 1211051 w 2902853"/>
                  <a:gd name="connsiteY7" fmla="*/ 1454804 h 2051860"/>
                  <a:gd name="connsiteX8" fmla="*/ 1297891 w 2902853"/>
                  <a:gd name="connsiteY8" fmla="*/ 1053149 h 2051860"/>
                  <a:gd name="connsiteX9" fmla="*/ 1145920 w 2902853"/>
                  <a:gd name="connsiteY9" fmla="*/ 618926 h 2051860"/>
                  <a:gd name="connsiteX10" fmla="*/ 1069935 w 2902853"/>
                  <a:gd name="connsiteY10" fmla="*/ 336682 h 2051860"/>
                  <a:gd name="connsiteX11" fmla="*/ 1439006 w 2902853"/>
                  <a:gd name="connsiteY11" fmla="*/ 159 h 2051860"/>
                  <a:gd name="connsiteX12" fmla="*/ 1742947 w 2902853"/>
                  <a:gd name="connsiteY12" fmla="*/ 380104 h 2051860"/>
                  <a:gd name="connsiteX13" fmla="*/ 1612686 w 2902853"/>
                  <a:gd name="connsiteY13" fmla="*/ 792615 h 2051860"/>
                  <a:gd name="connsiteX14" fmla="*/ 1547556 w 2902853"/>
                  <a:gd name="connsiteY14" fmla="*/ 1335393 h 2051860"/>
                  <a:gd name="connsiteX15" fmla="*/ 2242278 w 2902853"/>
                  <a:gd name="connsiteY15" fmla="*/ 608071 h 2051860"/>
                  <a:gd name="connsiteX16" fmla="*/ 2318263 w 2902853"/>
                  <a:gd name="connsiteY16" fmla="*/ 152137 h 2051860"/>
                  <a:gd name="connsiteX17" fmla="*/ 2850159 w 2902853"/>
                  <a:gd name="connsiteY17" fmla="*/ 152137 h 2051860"/>
                  <a:gd name="connsiteX18" fmla="*/ 2839304 w 2902853"/>
                  <a:gd name="connsiteY18" fmla="*/ 694915 h 2051860"/>
                  <a:gd name="connsiteX19" fmla="*/ 2459378 w 2902853"/>
                  <a:gd name="connsiteY19" fmla="*/ 836037 h 2051860"/>
                  <a:gd name="connsiteX20" fmla="*/ 1851497 w 2902853"/>
                  <a:gd name="connsiteY20" fmla="*/ 1476515 h 2051860"/>
                  <a:gd name="connsiteX21" fmla="*/ 2459378 w 2902853"/>
                  <a:gd name="connsiteY21" fmla="*/ 1367960 h 2051860"/>
                  <a:gd name="connsiteX22" fmla="*/ 2730754 w 2902853"/>
                  <a:gd name="connsiteY22" fmla="*/ 1639349 h 2051860"/>
                  <a:gd name="connsiteX23" fmla="*/ 2578783 w 2902853"/>
                  <a:gd name="connsiteY23" fmla="*/ 2019293 h 2051860"/>
                  <a:gd name="connsiteX24" fmla="*/ 1992612 w 2902853"/>
                  <a:gd name="connsiteY24" fmla="*/ 1943305 h 2051860"/>
                  <a:gd name="connsiteX25" fmla="*/ 1677817 w 2902853"/>
                  <a:gd name="connsiteY25" fmla="*/ 2041004 h 2051860"/>
                  <a:gd name="connsiteX26" fmla="*/ 1395586 w 2902853"/>
                  <a:gd name="connsiteY26" fmla="*/ 2051860 h 2051860"/>
                  <a:gd name="connsiteX0" fmla="*/ 1395586 w 2902853"/>
                  <a:gd name="connsiteY0" fmla="*/ 2051860 h 2051949"/>
                  <a:gd name="connsiteX1" fmla="*/ 1156775 w 2902853"/>
                  <a:gd name="connsiteY1" fmla="*/ 1921593 h 2051949"/>
                  <a:gd name="connsiteX2" fmla="*/ 559749 w 2902853"/>
                  <a:gd name="connsiteY2" fmla="*/ 1986727 h 2051949"/>
                  <a:gd name="connsiteX3" fmla="*/ 168968 w 2902853"/>
                  <a:gd name="connsiteY3" fmla="*/ 2019293 h 2051949"/>
                  <a:gd name="connsiteX4" fmla="*/ 6143 w 2902853"/>
                  <a:gd name="connsiteY4" fmla="*/ 1693627 h 2051949"/>
                  <a:gd name="connsiteX5" fmla="*/ 364359 w 2902853"/>
                  <a:gd name="connsiteY5" fmla="*/ 1411382 h 2051949"/>
                  <a:gd name="connsiteX6" fmla="*/ 809415 w 2902853"/>
                  <a:gd name="connsiteY6" fmla="*/ 1509082 h 2051949"/>
                  <a:gd name="connsiteX7" fmla="*/ 1211051 w 2902853"/>
                  <a:gd name="connsiteY7" fmla="*/ 1454804 h 2051949"/>
                  <a:gd name="connsiteX8" fmla="*/ 1297891 w 2902853"/>
                  <a:gd name="connsiteY8" fmla="*/ 1053149 h 2051949"/>
                  <a:gd name="connsiteX9" fmla="*/ 1145920 w 2902853"/>
                  <a:gd name="connsiteY9" fmla="*/ 618926 h 2051949"/>
                  <a:gd name="connsiteX10" fmla="*/ 1069935 w 2902853"/>
                  <a:gd name="connsiteY10" fmla="*/ 336682 h 2051949"/>
                  <a:gd name="connsiteX11" fmla="*/ 1439006 w 2902853"/>
                  <a:gd name="connsiteY11" fmla="*/ 159 h 2051949"/>
                  <a:gd name="connsiteX12" fmla="*/ 1742947 w 2902853"/>
                  <a:gd name="connsiteY12" fmla="*/ 380104 h 2051949"/>
                  <a:gd name="connsiteX13" fmla="*/ 1612686 w 2902853"/>
                  <a:gd name="connsiteY13" fmla="*/ 792615 h 2051949"/>
                  <a:gd name="connsiteX14" fmla="*/ 1547556 w 2902853"/>
                  <a:gd name="connsiteY14" fmla="*/ 1335393 h 2051949"/>
                  <a:gd name="connsiteX15" fmla="*/ 2242278 w 2902853"/>
                  <a:gd name="connsiteY15" fmla="*/ 608071 h 2051949"/>
                  <a:gd name="connsiteX16" fmla="*/ 2318263 w 2902853"/>
                  <a:gd name="connsiteY16" fmla="*/ 152137 h 2051949"/>
                  <a:gd name="connsiteX17" fmla="*/ 2850159 w 2902853"/>
                  <a:gd name="connsiteY17" fmla="*/ 152137 h 2051949"/>
                  <a:gd name="connsiteX18" fmla="*/ 2839304 w 2902853"/>
                  <a:gd name="connsiteY18" fmla="*/ 694915 h 2051949"/>
                  <a:gd name="connsiteX19" fmla="*/ 2459378 w 2902853"/>
                  <a:gd name="connsiteY19" fmla="*/ 836037 h 2051949"/>
                  <a:gd name="connsiteX20" fmla="*/ 1851497 w 2902853"/>
                  <a:gd name="connsiteY20" fmla="*/ 1476515 h 2051949"/>
                  <a:gd name="connsiteX21" fmla="*/ 2459378 w 2902853"/>
                  <a:gd name="connsiteY21" fmla="*/ 1367960 h 2051949"/>
                  <a:gd name="connsiteX22" fmla="*/ 2730754 w 2902853"/>
                  <a:gd name="connsiteY22" fmla="*/ 1639349 h 2051949"/>
                  <a:gd name="connsiteX23" fmla="*/ 2578783 w 2902853"/>
                  <a:gd name="connsiteY23" fmla="*/ 2019293 h 2051949"/>
                  <a:gd name="connsiteX24" fmla="*/ 1992612 w 2902853"/>
                  <a:gd name="connsiteY24" fmla="*/ 1943305 h 2051949"/>
                  <a:gd name="connsiteX25" fmla="*/ 1395586 w 2902853"/>
                  <a:gd name="connsiteY25" fmla="*/ 2051860 h 2051949"/>
                  <a:gd name="connsiteX0" fmla="*/ 1395586 w 2902853"/>
                  <a:gd name="connsiteY0" fmla="*/ 2051860 h 2051949"/>
                  <a:gd name="connsiteX1" fmla="*/ 1156775 w 2902853"/>
                  <a:gd name="connsiteY1" fmla="*/ 1921593 h 2051949"/>
                  <a:gd name="connsiteX2" fmla="*/ 559749 w 2902853"/>
                  <a:gd name="connsiteY2" fmla="*/ 1986727 h 2051949"/>
                  <a:gd name="connsiteX3" fmla="*/ 168968 w 2902853"/>
                  <a:gd name="connsiteY3" fmla="*/ 2019293 h 2051949"/>
                  <a:gd name="connsiteX4" fmla="*/ 6143 w 2902853"/>
                  <a:gd name="connsiteY4" fmla="*/ 1693627 h 2051949"/>
                  <a:gd name="connsiteX5" fmla="*/ 364359 w 2902853"/>
                  <a:gd name="connsiteY5" fmla="*/ 1411382 h 2051949"/>
                  <a:gd name="connsiteX6" fmla="*/ 809415 w 2902853"/>
                  <a:gd name="connsiteY6" fmla="*/ 1509082 h 2051949"/>
                  <a:gd name="connsiteX7" fmla="*/ 1211051 w 2902853"/>
                  <a:gd name="connsiteY7" fmla="*/ 1454804 h 2051949"/>
                  <a:gd name="connsiteX8" fmla="*/ 1297891 w 2902853"/>
                  <a:gd name="connsiteY8" fmla="*/ 1053149 h 2051949"/>
                  <a:gd name="connsiteX9" fmla="*/ 1145920 w 2902853"/>
                  <a:gd name="connsiteY9" fmla="*/ 618926 h 2051949"/>
                  <a:gd name="connsiteX10" fmla="*/ 1069935 w 2902853"/>
                  <a:gd name="connsiteY10" fmla="*/ 336682 h 2051949"/>
                  <a:gd name="connsiteX11" fmla="*/ 1439006 w 2902853"/>
                  <a:gd name="connsiteY11" fmla="*/ 159 h 2051949"/>
                  <a:gd name="connsiteX12" fmla="*/ 1742947 w 2902853"/>
                  <a:gd name="connsiteY12" fmla="*/ 380104 h 2051949"/>
                  <a:gd name="connsiteX13" fmla="*/ 1612686 w 2902853"/>
                  <a:gd name="connsiteY13" fmla="*/ 792615 h 2051949"/>
                  <a:gd name="connsiteX14" fmla="*/ 1547556 w 2902853"/>
                  <a:gd name="connsiteY14" fmla="*/ 1335393 h 2051949"/>
                  <a:gd name="connsiteX15" fmla="*/ 2242278 w 2902853"/>
                  <a:gd name="connsiteY15" fmla="*/ 608071 h 2051949"/>
                  <a:gd name="connsiteX16" fmla="*/ 2318263 w 2902853"/>
                  <a:gd name="connsiteY16" fmla="*/ 152137 h 2051949"/>
                  <a:gd name="connsiteX17" fmla="*/ 2850159 w 2902853"/>
                  <a:gd name="connsiteY17" fmla="*/ 152137 h 2051949"/>
                  <a:gd name="connsiteX18" fmla="*/ 2839304 w 2902853"/>
                  <a:gd name="connsiteY18" fmla="*/ 694915 h 2051949"/>
                  <a:gd name="connsiteX19" fmla="*/ 2459378 w 2902853"/>
                  <a:gd name="connsiteY19" fmla="*/ 836037 h 2051949"/>
                  <a:gd name="connsiteX20" fmla="*/ 1851497 w 2902853"/>
                  <a:gd name="connsiteY20" fmla="*/ 1476515 h 2051949"/>
                  <a:gd name="connsiteX21" fmla="*/ 2459378 w 2902853"/>
                  <a:gd name="connsiteY21" fmla="*/ 1367960 h 2051949"/>
                  <a:gd name="connsiteX22" fmla="*/ 2730754 w 2902853"/>
                  <a:gd name="connsiteY22" fmla="*/ 1639349 h 2051949"/>
                  <a:gd name="connsiteX23" fmla="*/ 2578783 w 2902853"/>
                  <a:gd name="connsiteY23" fmla="*/ 2019293 h 2051949"/>
                  <a:gd name="connsiteX24" fmla="*/ 1732092 w 2902853"/>
                  <a:gd name="connsiteY24" fmla="*/ 1943305 h 2051949"/>
                  <a:gd name="connsiteX25" fmla="*/ 1395586 w 2902853"/>
                  <a:gd name="connsiteY25" fmla="*/ 2051860 h 2051949"/>
                  <a:gd name="connsiteX0" fmla="*/ 1482426 w 2902853"/>
                  <a:gd name="connsiteY0" fmla="*/ 2073571 h 2073648"/>
                  <a:gd name="connsiteX1" fmla="*/ 1156775 w 2902853"/>
                  <a:gd name="connsiteY1" fmla="*/ 1921593 h 2073648"/>
                  <a:gd name="connsiteX2" fmla="*/ 559749 w 2902853"/>
                  <a:gd name="connsiteY2" fmla="*/ 1986727 h 2073648"/>
                  <a:gd name="connsiteX3" fmla="*/ 168968 w 2902853"/>
                  <a:gd name="connsiteY3" fmla="*/ 2019293 h 2073648"/>
                  <a:gd name="connsiteX4" fmla="*/ 6143 w 2902853"/>
                  <a:gd name="connsiteY4" fmla="*/ 1693627 h 2073648"/>
                  <a:gd name="connsiteX5" fmla="*/ 364359 w 2902853"/>
                  <a:gd name="connsiteY5" fmla="*/ 1411382 h 2073648"/>
                  <a:gd name="connsiteX6" fmla="*/ 809415 w 2902853"/>
                  <a:gd name="connsiteY6" fmla="*/ 1509082 h 2073648"/>
                  <a:gd name="connsiteX7" fmla="*/ 1211051 w 2902853"/>
                  <a:gd name="connsiteY7" fmla="*/ 1454804 h 2073648"/>
                  <a:gd name="connsiteX8" fmla="*/ 1297891 w 2902853"/>
                  <a:gd name="connsiteY8" fmla="*/ 1053149 h 2073648"/>
                  <a:gd name="connsiteX9" fmla="*/ 1145920 w 2902853"/>
                  <a:gd name="connsiteY9" fmla="*/ 618926 h 2073648"/>
                  <a:gd name="connsiteX10" fmla="*/ 1069935 w 2902853"/>
                  <a:gd name="connsiteY10" fmla="*/ 336682 h 2073648"/>
                  <a:gd name="connsiteX11" fmla="*/ 1439006 w 2902853"/>
                  <a:gd name="connsiteY11" fmla="*/ 159 h 2073648"/>
                  <a:gd name="connsiteX12" fmla="*/ 1742947 w 2902853"/>
                  <a:gd name="connsiteY12" fmla="*/ 380104 h 2073648"/>
                  <a:gd name="connsiteX13" fmla="*/ 1612686 w 2902853"/>
                  <a:gd name="connsiteY13" fmla="*/ 792615 h 2073648"/>
                  <a:gd name="connsiteX14" fmla="*/ 1547556 w 2902853"/>
                  <a:gd name="connsiteY14" fmla="*/ 1335393 h 2073648"/>
                  <a:gd name="connsiteX15" fmla="*/ 2242278 w 2902853"/>
                  <a:gd name="connsiteY15" fmla="*/ 608071 h 2073648"/>
                  <a:gd name="connsiteX16" fmla="*/ 2318263 w 2902853"/>
                  <a:gd name="connsiteY16" fmla="*/ 152137 h 2073648"/>
                  <a:gd name="connsiteX17" fmla="*/ 2850159 w 2902853"/>
                  <a:gd name="connsiteY17" fmla="*/ 152137 h 2073648"/>
                  <a:gd name="connsiteX18" fmla="*/ 2839304 w 2902853"/>
                  <a:gd name="connsiteY18" fmla="*/ 694915 h 2073648"/>
                  <a:gd name="connsiteX19" fmla="*/ 2459378 w 2902853"/>
                  <a:gd name="connsiteY19" fmla="*/ 836037 h 2073648"/>
                  <a:gd name="connsiteX20" fmla="*/ 1851497 w 2902853"/>
                  <a:gd name="connsiteY20" fmla="*/ 1476515 h 2073648"/>
                  <a:gd name="connsiteX21" fmla="*/ 2459378 w 2902853"/>
                  <a:gd name="connsiteY21" fmla="*/ 1367960 h 2073648"/>
                  <a:gd name="connsiteX22" fmla="*/ 2730754 w 2902853"/>
                  <a:gd name="connsiteY22" fmla="*/ 1639349 h 2073648"/>
                  <a:gd name="connsiteX23" fmla="*/ 2578783 w 2902853"/>
                  <a:gd name="connsiteY23" fmla="*/ 2019293 h 2073648"/>
                  <a:gd name="connsiteX24" fmla="*/ 1732092 w 2902853"/>
                  <a:gd name="connsiteY24" fmla="*/ 1943305 h 2073648"/>
                  <a:gd name="connsiteX25" fmla="*/ 1482426 w 2902853"/>
                  <a:gd name="connsiteY25" fmla="*/ 2073571 h 2073648"/>
                  <a:gd name="connsiteX0" fmla="*/ 1482426 w 2902853"/>
                  <a:gd name="connsiteY0" fmla="*/ 2073571 h 2073648"/>
                  <a:gd name="connsiteX1" fmla="*/ 1069935 w 2902853"/>
                  <a:gd name="connsiteY1" fmla="*/ 1954159 h 2073648"/>
                  <a:gd name="connsiteX2" fmla="*/ 559749 w 2902853"/>
                  <a:gd name="connsiteY2" fmla="*/ 1986727 h 2073648"/>
                  <a:gd name="connsiteX3" fmla="*/ 168968 w 2902853"/>
                  <a:gd name="connsiteY3" fmla="*/ 2019293 h 2073648"/>
                  <a:gd name="connsiteX4" fmla="*/ 6143 w 2902853"/>
                  <a:gd name="connsiteY4" fmla="*/ 1693627 h 2073648"/>
                  <a:gd name="connsiteX5" fmla="*/ 364359 w 2902853"/>
                  <a:gd name="connsiteY5" fmla="*/ 1411382 h 2073648"/>
                  <a:gd name="connsiteX6" fmla="*/ 809415 w 2902853"/>
                  <a:gd name="connsiteY6" fmla="*/ 1509082 h 2073648"/>
                  <a:gd name="connsiteX7" fmla="*/ 1211051 w 2902853"/>
                  <a:gd name="connsiteY7" fmla="*/ 1454804 h 2073648"/>
                  <a:gd name="connsiteX8" fmla="*/ 1297891 w 2902853"/>
                  <a:gd name="connsiteY8" fmla="*/ 1053149 h 2073648"/>
                  <a:gd name="connsiteX9" fmla="*/ 1145920 w 2902853"/>
                  <a:gd name="connsiteY9" fmla="*/ 618926 h 2073648"/>
                  <a:gd name="connsiteX10" fmla="*/ 1069935 w 2902853"/>
                  <a:gd name="connsiteY10" fmla="*/ 336682 h 2073648"/>
                  <a:gd name="connsiteX11" fmla="*/ 1439006 w 2902853"/>
                  <a:gd name="connsiteY11" fmla="*/ 159 h 2073648"/>
                  <a:gd name="connsiteX12" fmla="*/ 1742947 w 2902853"/>
                  <a:gd name="connsiteY12" fmla="*/ 380104 h 2073648"/>
                  <a:gd name="connsiteX13" fmla="*/ 1612686 w 2902853"/>
                  <a:gd name="connsiteY13" fmla="*/ 792615 h 2073648"/>
                  <a:gd name="connsiteX14" fmla="*/ 1547556 w 2902853"/>
                  <a:gd name="connsiteY14" fmla="*/ 1335393 h 2073648"/>
                  <a:gd name="connsiteX15" fmla="*/ 2242278 w 2902853"/>
                  <a:gd name="connsiteY15" fmla="*/ 608071 h 2073648"/>
                  <a:gd name="connsiteX16" fmla="*/ 2318263 w 2902853"/>
                  <a:gd name="connsiteY16" fmla="*/ 152137 h 2073648"/>
                  <a:gd name="connsiteX17" fmla="*/ 2850159 w 2902853"/>
                  <a:gd name="connsiteY17" fmla="*/ 152137 h 2073648"/>
                  <a:gd name="connsiteX18" fmla="*/ 2839304 w 2902853"/>
                  <a:gd name="connsiteY18" fmla="*/ 694915 h 2073648"/>
                  <a:gd name="connsiteX19" fmla="*/ 2459378 w 2902853"/>
                  <a:gd name="connsiteY19" fmla="*/ 836037 h 2073648"/>
                  <a:gd name="connsiteX20" fmla="*/ 1851497 w 2902853"/>
                  <a:gd name="connsiteY20" fmla="*/ 1476515 h 2073648"/>
                  <a:gd name="connsiteX21" fmla="*/ 2459378 w 2902853"/>
                  <a:gd name="connsiteY21" fmla="*/ 1367960 h 2073648"/>
                  <a:gd name="connsiteX22" fmla="*/ 2730754 w 2902853"/>
                  <a:gd name="connsiteY22" fmla="*/ 1639349 h 2073648"/>
                  <a:gd name="connsiteX23" fmla="*/ 2578783 w 2902853"/>
                  <a:gd name="connsiteY23" fmla="*/ 2019293 h 2073648"/>
                  <a:gd name="connsiteX24" fmla="*/ 1732092 w 2902853"/>
                  <a:gd name="connsiteY24" fmla="*/ 1943305 h 2073648"/>
                  <a:gd name="connsiteX25" fmla="*/ 1482426 w 2902853"/>
                  <a:gd name="connsiteY25" fmla="*/ 2073571 h 2073648"/>
                  <a:gd name="connsiteX0" fmla="*/ 1489514 w 2909941"/>
                  <a:gd name="connsiteY0" fmla="*/ 2073571 h 2073648"/>
                  <a:gd name="connsiteX1" fmla="*/ 1077023 w 2909941"/>
                  <a:gd name="connsiteY1" fmla="*/ 1954159 h 2073648"/>
                  <a:gd name="connsiteX2" fmla="*/ 176056 w 2909941"/>
                  <a:gd name="connsiteY2" fmla="*/ 2019293 h 2073648"/>
                  <a:gd name="connsiteX3" fmla="*/ 13231 w 2909941"/>
                  <a:gd name="connsiteY3" fmla="*/ 1693627 h 2073648"/>
                  <a:gd name="connsiteX4" fmla="*/ 371447 w 2909941"/>
                  <a:gd name="connsiteY4" fmla="*/ 1411382 h 2073648"/>
                  <a:gd name="connsiteX5" fmla="*/ 816503 w 2909941"/>
                  <a:gd name="connsiteY5" fmla="*/ 1509082 h 2073648"/>
                  <a:gd name="connsiteX6" fmla="*/ 1218139 w 2909941"/>
                  <a:gd name="connsiteY6" fmla="*/ 1454804 h 2073648"/>
                  <a:gd name="connsiteX7" fmla="*/ 1304979 w 2909941"/>
                  <a:gd name="connsiteY7" fmla="*/ 1053149 h 2073648"/>
                  <a:gd name="connsiteX8" fmla="*/ 1153008 w 2909941"/>
                  <a:gd name="connsiteY8" fmla="*/ 618926 h 2073648"/>
                  <a:gd name="connsiteX9" fmla="*/ 1077023 w 2909941"/>
                  <a:gd name="connsiteY9" fmla="*/ 336682 h 2073648"/>
                  <a:gd name="connsiteX10" fmla="*/ 1446094 w 2909941"/>
                  <a:gd name="connsiteY10" fmla="*/ 159 h 2073648"/>
                  <a:gd name="connsiteX11" fmla="*/ 1750035 w 2909941"/>
                  <a:gd name="connsiteY11" fmla="*/ 380104 h 2073648"/>
                  <a:gd name="connsiteX12" fmla="*/ 1619774 w 2909941"/>
                  <a:gd name="connsiteY12" fmla="*/ 792615 h 2073648"/>
                  <a:gd name="connsiteX13" fmla="*/ 1554644 w 2909941"/>
                  <a:gd name="connsiteY13" fmla="*/ 1335393 h 2073648"/>
                  <a:gd name="connsiteX14" fmla="*/ 2249366 w 2909941"/>
                  <a:gd name="connsiteY14" fmla="*/ 608071 h 2073648"/>
                  <a:gd name="connsiteX15" fmla="*/ 2325351 w 2909941"/>
                  <a:gd name="connsiteY15" fmla="*/ 152137 h 2073648"/>
                  <a:gd name="connsiteX16" fmla="*/ 2857247 w 2909941"/>
                  <a:gd name="connsiteY16" fmla="*/ 152137 h 2073648"/>
                  <a:gd name="connsiteX17" fmla="*/ 2846392 w 2909941"/>
                  <a:gd name="connsiteY17" fmla="*/ 694915 h 2073648"/>
                  <a:gd name="connsiteX18" fmla="*/ 2466466 w 2909941"/>
                  <a:gd name="connsiteY18" fmla="*/ 836037 h 2073648"/>
                  <a:gd name="connsiteX19" fmla="*/ 1858585 w 2909941"/>
                  <a:gd name="connsiteY19" fmla="*/ 1476515 h 2073648"/>
                  <a:gd name="connsiteX20" fmla="*/ 2466466 w 2909941"/>
                  <a:gd name="connsiteY20" fmla="*/ 1367960 h 2073648"/>
                  <a:gd name="connsiteX21" fmla="*/ 2737842 w 2909941"/>
                  <a:gd name="connsiteY21" fmla="*/ 1639349 h 2073648"/>
                  <a:gd name="connsiteX22" fmla="*/ 2585871 w 2909941"/>
                  <a:gd name="connsiteY22" fmla="*/ 2019293 h 2073648"/>
                  <a:gd name="connsiteX23" fmla="*/ 1739180 w 2909941"/>
                  <a:gd name="connsiteY23" fmla="*/ 1943305 h 2073648"/>
                  <a:gd name="connsiteX24" fmla="*/ 1489514 w 2909941"/>
                  <a:gd name="connsiteY24" fmla="*/ 2073571 h 2073648"/>
                  <a:gd name="connsiteX0" fmla="*/ 1476343 w 2896770"/>
                  <a:gd name="connsiteY0" fmla="*/ 2073571 h 2073648"/>
                  <a:gd name="connsiteX1" fmla="*/ 1063852 w 2896770"/>
                  <a:gd name="connsiteY1" fmla="*/ 1954159 h 2073648"/>
                  <a:gd name="connsiteX2" fmla="*/ 336566 w 2896770"/>
                  <a:gd name="connsiteY2" fmla="*/ 2008438 h 2073648"/>
                  <a:gd name="connsiteX3" fmla="*/ 60 w 2896770"/>
                  <a:gd name="connsiteY3" fmla="*/ 1693627 h 2073648"/>
                  <a:gd name="connsiteX4" fmla="*/ 358276 w 2896770"/>
                  <a:gd name="connsiteY4" fmla="*/ 1411382 h 2073648"/>
                  <a:gd name="connsiteX5" fmla="*/ 803332 w 2896770"/>
                  <a:gd name="connsiteY5" fmla="*/ 1509082 h 2073648"/>
                  <a:gd name="connsiteX6" fmla="*/ 1204968 w 2896770"/>
                  <a:gd name="connsiteY6" fmla="*/ 1454804 h 2073648"/>
                  <a:gd name="connsiteX7" fmla="*/ 1291808 w 2896770"/>
                  <a:gd name="connsiteY7" fmla="*/ 1053149 h 2073648"/>
                  <a:gd name="connsiteX8" fmla="*/ 1139837 w 2896770"/>
                  <a:gd name="connsiteY8" fmla="*/ 618926 h 2073648"/>
                  <a:gd name="connsiteX9" fmla="*/ 1063852 w 2896770"/>
                  <a:gd name="connsiteY9" fmla="*/ 336682 h 2073648"/>
                  <a:gd name="connsiteX10" fmla="*/ 1432923 w 2896770"/>
                  <a:gd name="connsiteY10" fmla="*/ 159 h 2073648"/>
                  <a:gd name="connsiteX11" fmla="*/ 1736864 w 2896770"/>
                  <a:gd name="connsiteY11" fmla="*/ 380104 h 2073648"/>
                  <a:gd name="connsiteX12" fmla="*/ 1606603 w 2896770"/>
                  <a:gd name="connsiteY12" fmla="*/ 792615 h 2073648"/>
                  <a:gd name="connsiteX13" fmla="*/ 1541473 w 2896770"/>
                  <a:gd name="connsiteY13" fmla="*/ 1335393 h 2073648"/>
                  <a:gd name="connsiteX14" fmla="*/ 2236195 w 2896770"/>
                  <a:gd name="connsiteY14" fmla="*/ 608071 h 2073648"/>
                  <a:gd name="connsiteX15" fmla="*/ 2312180 w 2896770"/>
                  <a:gd name="connsiteY15" fmla="*/ 152137 h 2073648"/>
                  <a:gd name="connsiteX16" fmla="*/ 2844076 w 2896770"/>
                  <a:gd name="connsiteY16" fmla="*/ 152137 h 2073648"/>
                  <a:gd name="connsiteX17" fmla="*/ 2833221 w 2896770"/>
                  <a:gd name="connsiteY17" fmla="*/ 694915 h 2073648"/>
                  <a:gd name="connsiteX18" fmla="*/ 2453295 w 2896770"/>
                  <a:gd name="connsiteY18" fmla="*/ 836037 h 2073648"/>
                  <a:gd name="connsiteX19" fmla="*/ 1845414 w 2896770"/>
                  <a:gd name="connsiteY19" fmla="*/ 1476515 h 2073648"/>
                  <a:gd name="connsiteX20" fmla="*/ 2453295 w 2896770"/>
                  <a:gd name="connsiteY20" fmla="*/ 1367960 h 2073648"/>
                  <a:gd name="connsiteX21" fmla="*/ 2724671 w 2896770"/>
                  <a:gd name="connsiteY21" fmla="*/ 1639349 h 2073648"/>
                  <a:gd name="connsiteX22" fmla="*/ 2572700 w 2896770"/>
                  <a:gd name="connsiteY22" fmla="*/ 2019293 h 2073648"/>
                  <a:gd name="connsiteX23" fmla="*/ 1726009 w 2896770"/>
                  <a:gd name="connsiteY23" fmla="*/ 1943305 h 2073648"/>
                  <a:gd name="connsiteX24" fmla="*/ 1476343 w 2896770"/>
                  <a:gd name="connsiteY24" fmla="*/ 2073571 h 2073648"/>
                  <a:gd name="connsiteX0" fmla="*/ 1400394 w 2820821"/>
                  <a:gd name="connsiteY0" fmla="*/ 2073571 h 2073648"/>
                  <a:gd name="connsiteX1" fmla="*/ 987903 w 2820821"/>
                  <a:gd name="connsiteY1" fmla="*/ 1954159 h 2073648"/>
                  <a:gd name="connsiteX2" fmla="*/ 260617 w 2820821"/>
                  <a:gd name="connsiteY2" fmla="*/ 2008438 h 2073648"/>
                  <a:gd name="connsiteX3" fmla="*/ 96 w 2820821"/>
                  <a:gd name="connsiteY3" fmla="*/ 1693627 h 2073648"/>
                  <a:gd name="connsiteX4" fmla="*/ 282327 w 2820821"/>
                  <a:gd name="connsiteY4" fmla="*/ 1411382 h 2073648"/>
                  <a:gd name="connsiteX5" fmla="*/ 727383 w 2820821"/>
                  <a:gd name="connsiteY5" fmla="*/ 1509082 h 2073648"/>
                  <a:gd name="connsiteX6" fmla="*/ 1129019 w 2820821"/>
                  <a:gd name="connsiteY6" fmla="*/ 1454804 h 2073648"/>
                  <a:gd name="connsiteX7" fmla="*/ 1215859 w 2820821"/>
                  <a:gd name="connsiteY7" fmla="*/ 1053149 h 2073648"/>
                  <a:gd name="connsiteX8" fmla="*/ 1063888 w 2820821"/>
                  <a:gd name="connsiteY8" fmla="*/ 618926 h 2073648"/>
                  <a:gd name="connsiteX9" fmla="*/ 987903 w 2820821"/>
                  <a:gd name="connsiteY9" fmla="*/ 336682 h 2073648"/>
                  <a:gd name="connsiteX10" fmla="*/ 1356974 w 2820821"/>
                  <a:gd name="connsiteY10" fmla="*/ 159 h 2073648"/>
                  <a:gd name="connsiteX11" fmla="*/ 1660915 w 2820821"/>
                  <a:gd name="connsiteY11" fmla="*/ 380104 h 2073648"/>
                  <a:gd name="connsiteX12" fmla="*/ 1530654 w 2820821"/>
                  <a:gd name="connsiteY12" fmla="*/ 792615 h 2073648"/>
                  <a:gd name="connsiteX13" fmla="*/ 1465524 w 2820821"/>
                  <a:gd name="connsiteY13" fmla="*/ 1335393 h 2073648"/>
                  <a:gd name="connsiteX14" fmla="*/ 2160246 w 2820821"/>
                  <a:gd name="connsiteY14" fmla="*/ 608071 h 2073648"/>
                  <a:gd name="connsiteX15" fmla="*/ 2236231 w 2820821"/>
                  <a:gd name="connsiteY15" fmla="*/ 152137 h 2073648"/>
                  <a:gd name="connsiteX16" fmla="*/ 2768127 w 2820821"/>
                  <a:gd name="connsiteY16" fmla="*/ 152137 h 2073648"/>
                  <a:gd name="connsiteX17" fmla="*/ 2757272 w 2820821"/>
                  <a:gd name="connsiteY17" fmla="*/ 694915 h 2073648"/>
                  <a:gd name="connsiteX18" fmla="*/ 2377346 w 2820821"/>
                  <a:gd name="connsiteY18" fmla="*/ 836037 h 2073648"/>
                  <a:gd name="connsiteX19" fmla="*/ 1769465 w 2820821"/>
                  <a:gd name="connsiteY19" fmla="*/ 1476515 h 2073648"/>
                  <a:gd name="connsiteX20" fmla="*/ 2377346 w 2820821"/>
                  <a:gd name="connsiteY20" fmla="*/ 1367960 h 2073648"/>
                  <a:gd name="connsiteX21" fmla="*/ 2648722 w 2820821"/>
                  <a:gd name="connsiteY21" fmla="*/ 1639349 h 2073648"/>
                  <a:gd name="connsiteX22" fmla="*/ 2496751 w 2820821"/>
                  <a:gd name="connsiteY22" fmla="*/ 2019293 h 2073648"/>
                  <a:gd name="connsiteX23" fmla="*/ 1650060 w 2820821"/>
                  <a:gd name="connsiteY23" fmla="*/ 1943305 h 2073648"/>
                  <a:gd name="connsiteX24" fmla="*/ 1400394 w 2820821"/>
                  <a:gd name="connsiteY24" fmla="*/ 2073571 h 2073648"/>
                  <a:gd name="connsiteX0" fmla="*/ 1400394 w 2820821"/>
                  <a:gd name="connsiteY0" fmla="*/ 2073637 h 2073714"/>
                  <a:gd name="connsiteX1" fmla="*/ 987903 w 2820821"/>
                  <a:gd name="connsiteY1" fmla="*/ 1954225 h 2073714"/>
                  <a:gd name="connsiteX2" fmla="*/ 260617 w 2820821"/>
                  <a:gd name="connsiteY2" fmla="*/ 2008504 h 2073714"/>
                  <a:gd name="connsiteX3" fmla="*/ 96 w 2820821"/>
                  <a:gd name="connsiteY3" fmla="*/ 1693693 h 2073714"/>
                  <a:gd name="connsiteX4" fmla="*/ 282327 w 2820821"/>
                  <a:gd name="connsiteY4" fmla="*/ 1411448 h 2073714"/>
                  <a:gd name="connsiteX5" fmla="*/ 727383 w 2820821"/>
                  <a:gd name="connsiteY5" fmla="*/ 1509148 h 2073714"/>
                  <a:gd name="connsiteX6" fmla="*/ 1129019 w 2820821"/>
                  <a:gd name="connsiteY6" fmla="*/ 1454870 h 2073714"/>
                  <a:gd name="connsiteX7" fmla="*/ 1215859 w 2820821"/>
                  <a:gd name="connsiteY7" fmla="*/ 1053215 h 2073714"/>
                  <a:gd name="connsiteX8" fmla="*/ 987903 w 2820821"/>
                  <a:gd name="connsiteY8" fmla="*/ 336748 h 2073714"/>
                  <a:gd name="connsiteX9" fmla="*/ 1356974 w 2820821"/>
                  <a:gd name="connsiteY9" fmla="*/ 225 h 2073714"/>
                  <a:gd name="connsiteX10" fmla="*/ 1660915 w 2820821"/>
                  <a:gd name="connsiteY10" fmla="*/ 380170 h 2073714"/>
                  <a:gd name="connsiteX11" fmla="*/ 1530654 w 2820821"/>
                  <a:gd name="connsiteY11" fmla="*/ 792681 h 2073714"/>
                  <a:gd name="connsiteX12" fmla="*/ 1465524 w 2820821"/>
                  <a:gd name="connsiteY12" fmla="*/ 1335459 h 2073714"/>
                  <a:gd name="connsiteX13" fmla="*/ 2160246 w 2820821"/>
                  <a:gd name="connsiteY13" fmla="*/ 608137 h 2073714"/>
                  <a:gd name="connsiteX14" fmla="*/ 2236231 w 2820821"/>
                  <a:gd name="connsiteY14" fmla="*/ 152203 h 2073714"/>
                  <a:gd name="connsiteX15" fmla="*/ 2768127 w 2820821"/>
                  <a:gd name="connsiteY15" fmla="*/ 152203 h 2073714"/>
                  <a:gd name="connsiteX16" fmla="*/ 2757272 w 2820821"/>
                  <a:gd name="connsiteY16" fmla="*/ 694981 h 2073714"/>
                  <a:gd name="connsiteX17" fmla="*/ 2377346 w 2820821"/>
                  <a:gd name="connsiteY17" fmla="*/ 836103 h 2073714"/>
                  <a:gd name="connsiteX18" fmla="*/ 1769465 w 2820821"/>
                  <a:gd name="connsiteY18" fmla="*/ 1476581 h 2073714"/>
                  <a:gd name="connsiteX19" fmla="*/ 2377346 w 2820821"/>
                  <a:gd name="connsiteY19" fmla="*/ 1368026 h 2073714"/>
                  <a:gd name="connsiteX20" fmla="*/ 2648722 w 2820821"/>
                  <a:gd name="connsiteY20" fmla="*/ 1639415 h 2073714"/>
                  <a:gd name="connsiteX21" fmla="*/ 2496751 w 2820821"/>
                  <a:gd name="connsiteY21" fmla="*/ 2019359 h 2073714"/>
                  <a:gd name="connsiteX22" fmla="*/ 1650060 w 2820821"/>
                  <a:gd name="connsiteY22" fmla="*/ 1943371 h 2073714"/>
                  <a:gd name="connsiteX23" fmla="*/ 1400394 w 2820821"/>
                  <a:gd name="connsiteY23" fmla="*/ 2073637 h 2073714"/>
                  <a:gd name="connsiteX0" fmla="*/ 1400394 w 2820821"/>
                  <a:gd name="connsiteY0" fmla="*/ 2073451 h 2073528"/>
                  <a:gd name="connsiteX1" fmla="*/ 987903 w 2820821"/>
                  <a:gd name="connsiteY1" fmla="*/ 1954039 h 2073528"/>
                  <a:gd name="connsiteX2" fmla="*/ 260617 w 2820821"/>
                  <a:gd name="connsiteY2" fmla="*/ 2008318 h 2073528"/>
                  <a:gd name="connsiteX3" fmla="*/ 96 w 2820821"/>
                  <a:gd name="connsiteY3" fmla="*/ 1693507 h 2073528"/>
                  <a:gd name="connsiteX4" fmla="*/ 282327 w 2820821"/>
                  <a:gd name="connsiteY4" fmla="*/ 1411262 h 2073528"/>
                  <a:gd name="connsiteX5" fmla="*/ 727383 w 2820821"/>
                  <a:gd name="connsiteY5" fmla="*/ 1508962 h 2073528"/>
                  <a:gd name="connsiteX6" fmla="*/ 1129019 w 2820821"/>
                  <a:gd name="connsiteY6" fmla="*/ 1454684 h 2073528"/>
                  <a:gd name="connsiteX7" fmla="*/ 1215859 w 2820821"/>
                  <a:gd name="connsiteY7" fmla="*/ 1053029 h 2073528"/>
                  <a:gd name="connsiteX8" fmla="*/ 987903 w 2820821"/>
                  <a:gd name="connsiteY8" fmla="*/ 401695 h 2073528"/>
                  <a:gd name="connsiteX9" fmla="*/ 1356974 w 2820821"/>
                  <a:gd name="connsiteY9" fmla="*/ 39 h 2073528"/>
                  <a:gd name="connsiteX10" fmla="*/ 1660915 w 2820821"/>
                  <a:gd name="connsiteY10" fmla="*/ 379984 h 2073528"/>
                  <a:gd name="connsiteX11" fmla="*/ 1530654 w 2820821"/>
                  <a:gd name="connsiteY11" fmla="*/ 792495 h 2073528"/>
                  <a:gd name="connsiteX12" fmla="*/ 1465524 w 2820821"/>
                  <a:gd name="connsiteY12" fmla="*/ 1335273 h 2073528"/>
                  <a:gd name="connsiteX13" fmla="*/ 2160246 w 2820821"/>
                  <a:gd name="connsiteY13" fmla="*/ 607951 h 2073528"/>
                  <a:gd name="connsiteX14" fmla="*/ 2236231 w 2820821"/>
                  <a:gd name="connsiteY14" fmla="*/ 152017 h 2073528"/>
                  <a:gd name="connsiteX15" fmla="*/ 2768127 w 2820821"/>
                  <a:gd name="connsiteY15" fmla="*/ 152017 h 2073528"/>
                  <a:gd name="connsiteX16" fmla="*/ 2757272 w 2820821"/>
                  <a:gd name="connsiteY16" fmla="*/ 694795 h 2073528"/>
                  <a:gd name="connsiteX17" fmla="*/ 2377346 w 2820821"/>
                  <a:gd name="connsiteY17" fmla="*/ 835917 h 2073528"/>
                  <a:gd name="connsiteX18" fmla="*/ 1769465 w 2820821"/>
                  <a:gd name="connsiteY18" fmla="*/ 1476395 h 2073528"/>
                  <a:gd name="connsiteX19" fmla="*/ 2377346 w 2820821"/>
                  <a:gd name="connsiteY19" fmla="*/ 1367840 h 2073528"/>
                  <a:gd name="connsiteX20" fmla="*/ 2648722 w 2820821"/>
                  <a:gd name="connsiteY20" fmla="*/ 1639229 h 2073528"/>
                  <a:gd name="connsiteX21" fmla="*/ 2496751 w 2820821"/>
                  <a:gd name="connsiteY21" fmla="*/ 2019173 h 2073528"/>
                  <a:gd name="connsiteX22" fmla="*/ 1650060 w 2820821"/>
                  <a:gd name="connsiteY22" fmla="*/ 1943185 h 2073528"/>
                  <a:gd name="connsiteX23" fmla="*/ 1400394 w 2820821"/>
                  <a:gd name="connsiteY23" fmla="*/ 2073451 h 2073528"/>
                  <a:gd name="connsiteX0" fmla="*/ 1400394 w 2820821"/>
                  <a:gd name="connsiteY0" fmla="*/ 1997475 h 1997552"/>
                  <a:gd name="connsiteX1" fmla="*/ 987903 w 2820821"/>
                  <a:gd name="connsiteY1" fmla="*/ 1878063 h 1997552"/>
                  <a:gd name="connsiteX2" fmla="*/ 260617 w 2820821"/>
                  <a:gd name="connsiteY2" fmla="*/ 1932342 h 1997552"/>
                  <a:gd name="connsiteX3" fmla="*/ 96 w 2820821"/>
                  <a:gd name="connsiteY3" fmla="*/ 1617531 h 1997552"/>
                  <a:gd name="connsiteX4" fmla="*/ 282327 w 2820821"/>
                  <a:gd name="connsiteY4" fmla="*/ 1335286 h 1997552"/>
                  <a:gd name="connsiteX5" fmla="*/ 727383 w 2820821"/>
                  <a:gd name="connsiteY5" fmla="*/ 1432986 h 1997552"/>
                  <a:gd name="connsiteX6" fmla="*/ 1129019 w 2820821"/>
                  <a:gd name="connsiteY6" fmla="*/ 1378708 h 1997552"/>
                  <a:gd name="connsiteX7" fmla="*/ 1215859 w 2820821"/>
                  <a:gd name="connsiteY7" fmla="*/ 977053 h 1997552"/>
                  <a:gd name="connsiteX8" fmla="*/ 987903 w 2820821"/>
                  <a:gd name="connsiteY8" fmla="*/ 325719 h 1997552"/>
                  <a:gd name="connsiteX9" fmla="*/ 1346119 w 2820821"/>
                  <a:gd name="connsiteY9" fmla="*/ 52 h 1997552"/>
                  <a:gd name="connsiteX10" fmla="*/ 1660915 w 2820821"/>
                  <a:gd name="connsiteY10" fmla="*/ 304008 h 1997552"/>
                  <a:gd name="connsiteX11" fmla="*/ 1530654 w 2820821"/>
                  <a:gd name="connsiteY11" fmla="*/ 716519 h 1997552"/>
                  <a:gd name="connsiteX12" fmla="*/ 1465524 w 2820821"/>
                  <a:gd name="connsiteY12" fmla="*/ 1259297 h 1997552"/>
                  <a:gd name="connsiteX13" fmla="*/ 2160246 w 2820821"/>
                  <a:gd name="connsiteY13" fmla="*/ 531975 h 1997552"/>
                  <a:gd name="connsiteX14" fmla="*/ 2236231 w 2820821"/>
                  <a:gd name="connsiteY14" fmla="*/ 76041 h 1997552"/>
                  <a:gd name="connsiteX15" fmla="*/ 2768127 w 2820821"/>
                  <a:gd name="connsiteY15" fmla="*/ 76041 h 1997552"/>
                  <a:gd name="connsiteX16" fmla="*/ 2757272 w 2820821"/>
                  <a:gd name="connsiteY16" fmla="*/ 618819 h 1997552"/>
                  <a:gd name="connsiteX17" fmla="*/ 2377346 w 2820821"/>
                  <a:gd name="connsiteY17" fmla="*/ 759941 h 1997552"/>
                  <a:gd name="connsiteX18" fmla="*/ 1769465 w 2820821"/>
                  <a:gd name="connsiteY18" fmla="*/ 1400419 h 1997552"/>
                  <a:gd name="connsiteX19" fmla="*/ 2377346 w 2820821"/>
                  <a:gd name="connsiteY19" fmla="*/ 1291864 h 1997552"/>
                  <a:gd name="connsiteX20" fmla="*/ 2648722 w 2820821"/>
                  <a:gd name="connsiteY20" fmla="*/ 1563253 h 1997552"/>
                  <a:gd name="connsiteX21" fmla="*/ 2496751 w 2820821"/>
                  <a:gd name="connsiteY21" fmla="*/ 1943197 h 1997552"/>
                  <a:gd name="connsiteX22" fmla="*/ 1650060 w 2820821"/>
                  <a:gd name="connsiteY22" fmla="*/ 1867209 h 1997552"/>
                  <a:gd name="connsiteX23" fmla="*/ 1400394 w 2820821"/>
                  <a:gd name="connsiteY23" fmla="*/ 1997475 h 1997552"/>
                  <a:gd name="connsiteX0" fmla="*/ 1400394 w 2820821"/>
                  <a:gd name="connsiteY0" fmla="*/ 1997646 h 1997723"/>
                  <a:gd name="connsiteX1" fmla="*/ 987903 w 2820821"/>
                  <a:gd name="connsiteY1" fmla="*/ 1878234 h 1997723"/>
                  <a:gd name="connsiteX2" fmla="*/ 260617 w 2820821"/>
                  <a:gd name="connsiteY2" fmla="*/ 1932513 h 1997723"/>
                  <a:gd name="connsiteX3" fmla="*/ 96 w 2820821"/>
                  <a:gd name="connsiteY3" fmla="*/ 1617702 h 1997723"/>
                  <a:gd name="connsiteX4" fmla="*/ 282327 w 2820821"/>
                  <a:gd name="connsiteY4" fmla="*/ 1335457 h 1997723"/>
                  <a:gd name="connsiteX5" fmla="*/ 727383 w 2820821"/>
                  <a:gd name="connsiteY5" fmla="*/ 1433157 h 1997723"/>
                  <a:gd name="connsiteX6" fmla="*/ 1129019 w 2820821"/>
                  <a:gd name="connsiteY6" fmla="*/ 1378879 h 1997723"/>
                  <a:gd name="connsiteX7" fmla="*/ 1215859 w 2820821"/>
                  <a:gd name="connsiteY7" fmla="*/ 977224 h 1997723"/>
                  <a:gd name="connsiteX8" fmla="*/ 987903 w 2820821"/>
                  <a:gd name="connsiteY8" fmla="*/ 325890 h 1997723"/>
                  <a:gd name="connsiteX9" fmla="*/ 1346119 w 2820821"/>
                  <a:gd name="connsiteY9" fmla="*/ 223 h 1997723"/>
                  <a:gd name="connsiteX10" fmla="*/ 1660915 w 2820821"/>
                  <a:gd name="connsiteY10" fmla="*/ 369312 h 1997723"/>
                  <a:gd name="connsiteX11" fmla="*/ 1530654 w 2820821"/>
                  <a:gd name="connsiteY11" fmla="*/ 716690 h 1997723"/>
                  <a:gd name="connsiteX12" fmla="*/ 1465524 w 2820821"/>
                  <a:gd name="connsiteY12" fmla="*/ 1259468 h 1997723"/>
                  <a:gd name="connsiteX13" fmla="*/ 2160246 w 2820821"/>
                  <a:gd name="connsiteY13" fmla="*/ 532146 h 1997723"/>
                  <a:gd name="connsiteX14" fmla="*/ 2236231 w 2820821"/>
                  <a:gd name="connsiteY14" fmla="*/ 76212 h 1997723"/>
                  <a:gd name="connsiteX15" fmla="*/ 2768127 w 2820821"/>
                  <a:gd name="connsiteY15" fmla="*/ 76212 h 1997723"/>
                  <a:gd name="connsiteX16" fmla="*/ 2757272 w 2820821"/>
                  <a:gd name="connsiteY16" fmla="*/ 618990 h 1997723"/>
                  <a:gd name="connsiteX17" fmla="*/ 2377346 w 2820821"/>
                  <a:gd name="connsiteY17" fmla="*/ 760112 h 1997723"/>
                  <a:gd name="connsiteX18" fmla="*/ 1769465 w 2820821"/>
                  <a:gd name="connsiteY18" fmla="*/ 1400590 h 1997723"/>
                  <a:gd name="connsiteX19" fmla="*/ 2377346 w 2820821"/>
                  <a:gd name="connsiteY19" fmla="*/ 1292035 h 1997723"/>
                  <a:gd name="connsiteX20" fmla="*/ 2648722 w 2820821"/>
                  <a:gd name="connsiteY20" fmla="*/ 1563424 h 1997723"/>
                  <a:gd name="connsiteX21" fmla="*/ 2496751 w 2820821"/>
                  <a:gd name="connsiteY21" fmla="*/ 1943368 h 1997723"/>
                  <a:gd name="connsiteX22" fmla="*/ 1650060 w 2820821"/>
                  <a:gd name="connsiteY22" fmla="*/ 1867380 h 1997723"/>
                  <a:gd name="connsiteX23" fmla="*/ 1400394 w 2820821"/>
                  <a:gd name="connsiteY23" fmla="*/ 1997646 h 1997723"/>
                  <a:gd name="connsiteX0" fmla="*/ 1400394 w 2820821"/>
                  <a:gd name="connsiteY0" fmla="*/ 1997481 h 1997558"/>
                  <a:gd name="connsiteX1" fmla="*/ 987903 w 2820821"/>
                  <a:gd name="connsiteY1" fmla="*/ 1878069 h 1997558"/>
                  <a:gd name="connsiteX2" fmla="*/ 260617 w 2820821"/>
                  <a:gd name="connsiteY2" fmla="*/ 1932348 h 1997558"/>
                  <a:gd name="connsiteX3" fmla="*/ 96 w 2820821"/>
                  <a:gd name="connsiteY3" fmla="*/ 1617537 h 1997558"/>
                  <a:gd name="connsiteX4" fmla="*/ 282327 w 2820821"/>
                  <a:gd name="connsiteY4" fmla="*/ 1335292 h 1997558"/>
                  <a:gd name="connsiteX5" fmla="*/ 727383 w 2820821"/>
                  <a:gd name="connsiteY5" fmla="*/ 1432992 h 1997558"/>
                  <a:gd name="connsiteX6" fmla="*/ 1129019 w 2820821"/>
                  <a:gd name="connsiteY6" fmla="*/ 1378714 h 1997558"/>
                  <a:gd name="connsiteX7" fmla="*/ 1215859 w 2820821"/>
                  <a:gd name="connsiteY7" fmla="*/ 977059 h 1997558"/>
                  <a:gd name="connsiteX8" fmla="*/ 987903 w 2820821"/>
                  <a:gd name="connsiteY8" fmla="*/ 325725 h 1997558"/>
                  <a:gd name="connsiteX9" fmla="*/ 1346119 w 2820821"/>
                  <a:gd name="connsiteY9" fmla="*/ 58 h 1997558"/>
                  <a:gd name="connsiteX10" fmla="*/ 1628350 w 2820821"/>
                  <a:gd name="connsiteY10" fmla="*/ 347436 h 1997558"/>
                  <a:gd name="connsiteX11" fmla="*/ 1530654 w 2820821"/>
                  <a:gd name="connsiteY11" fmla="*/ 716525 h 1997558"/>
                  <a:gd name="connsiteX12" fmla="*/ 1465524 w 2820821"/>
                  <a:gd name="connsiteY12" fmla="*/ 1259303 h 1997558"/>
                  <a:gd name="connsiteX13" fmla="*/ 2160246 w 2820821"/>
                  <a:gd name="connsiteY13" fmla="*/ 531981 h 1997558"/>
                  <a:gd name="connsiteX14" fmla="*/ 2236231 w 2820821"/>
                  <a:gd name="connsiteY14" fmla="*/ 76047 h 1997558"/>
                  <a:gd name="connsiteX15" fmla="*/ 2768127 w 2820821"/>
                  <a:gd name="connsiteY15" fmla="*/ 76047 h 1997558"/>
                  <a:gd name="connsiteX16" fmla="*/ 2757272 w 2820821"/>
                  <a:gd name="connsiteY16" fmla="*/ 618825 h 1997558"/>
                  <a:gd name="connsiteX17" fmla="*/ 2377346 w 2820821"/>
                  <a:gd name="connsiteY17" fmla="*/ 759947 h 1997558"/>
                  <a:gd name="connsiteX18" fmla="*/ 1769465 w 2820821"/>
                  <a:gd name="connsiteY18" fmla="*/ 1400425 h 1997558"/>
                  <a:gd name="connsiteX19" fmla="*/ 2377346 w 2820821"/>
                  <a:gd name="connsiteY19" fmla="*/ 1291870 h 1997558"/>
                  <a:gd name="connsiteX20" fmla="*/ 2648722 w 2820821"/>
                  <a:gd name="connsiteY20" fmla="*/ 1563259 h 1997558"/>
                  <a:gd name="connsiteX21" fmla="*/ 2496751 w 2820821"/>
                  <a:gd name="connsiteY21" fmla="*/ 1943203 h 1997558"/>
                  <a:gd name="connsiteX22" fmla="*/ 1650060 w 2820821"/>
                  <a:gd name="connsiteY22" fmla="*/ 1867215 h 1997558"/>
                  <a:gd name="connsiteX23" fmla="*/ 1400394 w 2820821"/>
                  <a:gd name="connsiteY23" fmla="*/ 1997481 h 1997558"/>
                  <a:gd name="connsiteX0" fmla="*/ 1400394 w 2820821"/>
                  <a:gd name="connsiteY0" fmla="*/ 1997481 h 1997558"/>
                  <a:gd name="connsiteX1" fmla="*/ 987903 w 2820821"/>
                  <a:gd name="connsiteY1" fmla="*/ 1878069 h 1997558"/>
                  <a:gd name="connsiteX2" fmla="*/ 260617 w 2820821"/>
                  <a:gd name="connsiteY2" fmla="*/ 1932348 h 1997558"/>
                  <a:gd name="connsiteX3" fmla="*/ 96 w 2820821"/>
                  <a:gd name="connsiteY3" fmla="*/ 1617537 h 1997558"/>
                  <a:gd name="connsiteX4" fmla="*/ 282327 w 2820821"/>
                  <a:gd name="connsiteY4" fmla="*/ 1335292 h 1997558"/>
                  <a:gd name="connsiteX5" fmla="*/ 727383 w 2820821"/>
                  <a:gd name="connsiteY5" fmla="*/ 1432992 h 1997558"/>
                  <a:gd name="connsiteX6" fmla="*/ 1129019 w 2820821"/>
                  <a:gd name="connsiteY6" fmla="*/ 1378714 h 1997558"/>
                  <a:gd name="connsiteX7" fmla="*/ 1215859 w 2820821"/>
                  <a:gd name="connsiteY7" fmla="*/ 977059 h 1997558"/>
                  <a:gd name="connsiteX8" fmla="*/ 987903 w 2820821"/>
                  <a:gd name="connsiteY8" fmla="*/ 325725 h 1997558"/>
                  <a:gd name="connsiteX9" fmla="*/ 1346119 w 2820821"/>
                  <a:gd name="connsiteY9" fmla="*/ 58 h 1997558"/>
                  <a:gd name="connsiteX10" fmla="*/ 1628350 w 2820821"/>
                  <a:gd name="connsiteY10" fmla="*/ 347436 h 1997558"/>
                  <a:gd name="connsiteX11" fmla="*/ 1465524 w 2820821"/>
                  <a:gd name="connsiteY11" fmla="*/ 1259303 h 1997558"/>
                  <a:gd name="connsiteX12" fmla="*/ 2160246 w 2820821"/>
                  <a:gd name="connsiteY12" fmla="*/ 531981 h 1997558"/>
                  <a:gd name="connsiteX13" fmla="*/ 2236231 w 2820821"/>
                  <a:gd name="connsiteY13" fmla="*/ 76047 h 1997558"/>
                  <a:gd name="connsiteX14" fmla="*/ 2768127 w 2820821"/>
                  <a:gd name="connsiteY14" fmla="*/ 76047 h 1997558"/>
                  <a:gd name="connsiteX15" fmla="*/ 2757272 w 2820821"/>
                  <a:gd name="connsiteY15" fmla="*/ 618825 h 1997558"/>
                  <a:gd name="connsiteX16" fmla="*/ 2377346 w 2820821"/>
                  <a:gd name="connsiteY16" fmla="*/ 759947 h 1997558"/>
                  <a:gd name="connsiteX17" fmla="*/ 1769465 w 2820821"/>
                  <a:gd name="connsiteY17" fmla="*/ 1400425 h 1997558"/>
                  <a:gd name="connsiteX18" fmla="*/ 2377346 w 2820821"/>
                  <a:gd name="connsiteY18" fmla="*/ 1291870 h 1997558"/>
                  <a:gd name="connsiteX19" fmla="*/ 2648722 w 2820821"/>
                  <a:gd name="connsiteY19" fmla="*/ 1563259 h 1997558"/>
                  <a:gd name="connsiteX20" fmla="*/ 2496751 w 2820821"/>
                  <a:gd name="connsiteY20" fmla="*/ 1943203 h 1997558"/>
                  <a:gd name="connsiteX21" fmla="*/ 1650060 w 2820821"/>
                  <a:gd name="connsiteY21" fmla="*/ 1867215 h 1997558"/>
                  <a:gd name="connsiteX22" fmla="*/ 1400394 w 2820821"/>
                  <a:gd name="connsiteY22" fmla="*/ 1997481 h 1997558"/>
                  <a:gd name="connsiteX0" fmla="*/ 1400394 w 2820821"/>
                  <a:gd name="connsiteY0" fmla="*/ 1997481 h 1997558"/>
                  <a:gd name="connsiteX1" fmla="*/ 987903 w 2820821"/>
                  <a:gd name="connsiteY1" fmla="*/ 1878069 h 1997558"/>
                  <a:gd name="connsiteX2" fmla="*/ 260617 w 2820821"/>
                  <a:gd name="connsiteY2" fmla="*/ 1932348 h 1997558"/>
                  <a:gd name="connsiteX3" fmla="*/ 96 w 2820821"/>
                  <a:gd name="connsiteY3" fmla="*/ 1617537 h 1997558"/>
                  <a:gd name="connsiteX4" fmla="*/ 282327 w 2820821"/>
                  <a:gd name="connsiteY4" fmla="*/ 1335292 h 1997558"/>
                  <a:gd name="connsiteX5" fmla="*/ 727383 w 2820821"/>
                  <a:gd name="connsiteY5" fmla="*/ 1432992 h 1997558"/>
                  <a:gd name="connsiteX6" fmla="*/ 1129019 w 2820821"/>
                  <a:gd name="connsiteY6" fmla="*/ 1378714 h 1997558"/>
                  <a:gd name="connsiteX7" fmla="*/ 1215859 w 2820821"/>
                  <a:gd name="connsiteY7" fmla="*/ 977059 h 1997558"/>
                  <a:gd name="connsiteX8" fmla="*/ 987903 w 2820821"/>
                  <a:gd name="connsiteY8" fmla="*/ 325725 h 1997558"/>
                  <a:gd name="connsiteX9" fmla="*/ 1346119 w 2820821"/>
                  <a:gd name="connsiteY9" fmla="*/ 58 h 1997558"/>
                  <a:gd name="connsiteX10" fmla="*/ 1628350 w 2820821"/>
                  <a:gd name="connsiteY10" fmla="*/ 347436 h 1997558"/>
                  <a:gd name="connsiteX11" fmla="*/ 1465524 w 2820821"/>
                  <a:gd name="connsiteY11" fmla="*/ 1259303 h 1997558"/>
                  <a:gd name="connsiteX12" fmla="*/ 2008275 w 2820821"/>
                  <a:gd name="connsiteY12" fmla="*/ 662247 h 1997558"/>
                  <a:gd name="connsiteX13" fmla="*/ 2236231 w 2820821"/>
                  <a:gd name="connsiteY13" fmla="*/ 76047 h 1997558"/>
                  <a:gd name="connsiteX14" fmla="*/ 2768127 w 2820821"/>
                  <a:gd name="connsiteY14" fmla="*/ 76047 h 1997558"/>
                  <a:gd name="connsiteX15" fmla="*/ 2757272 w 2820821"/>
                  <a:gd name="connsiteY15" fmla="*/ 618825 h 1997558"/>
                  <a:gd name="connsiteX16" fmla="*/ 2377346 w 2820821"/>
                  <a:gd name="connsiteY16" fmla="*/ 759947 h 1997558"/>
                  <a:gd name="connsiteX17" fmla="*/ 1769465 w 2820821"/>
                  <a:gd name="connsiteY17" fmla="*/ 1400425 h 1997558"/>
                  <a:gd name="connsiteX18" fmla="*/ 2377346 w 2820821"/>
                  <a:gd name="connsiteY18" fmla="*/ 1291870 h 1997558"/>
                  <a:gd name="connsiteX19" fmla="*/ 2648722 w 2820821"/>
                  <a:gd name="connsiteY19" fmla="*/ 1563259 h 1997558"/>
                  <a:gd name="connsiteX20" fmla="*/ 2496751 w 2820821"/>
                  <a:gd name="connsiteY20" fmla="*/ 1943203 h 1997558"/>
                  <a:gd name="connsiteX21" fmla="*/ 1650060 w 2820821"/>
                  <a:gd name="connsiteY21" fmla="*/ 1867215 h 1997558"/>
                  <a:gd name="connsiteX22" fmla="*/ 1400394 w 2820821"/>
                  <a:gd name="connsiteY22" fmla="*/ 1997481 h 1997558"/>
                  <a:gd name="connsiteX0" fmla="*/ 1400394 w 2825584"/>
                  <a:gd name="connsiteY0" fmla="*/ 1997481 h 1997558"/>
                  <a:gd name="connsiteX1" fmla="*/ 987903 w 2825584"/>
                  <a:gd name="connsiteY1" fmla="*/ 1878069 h 1997558"/>
                  <a:gd name="connsiteX2" fmla="*/ 260617 w 2825584"/>
                  <a:gd name="connsiteY2" fmla="*/ 1932348 h 1997558"/>
                  <a:gd name="connsiteX3" fmla="*/ 96 w 2825584"/>
                  <a:gd name="connsiteY3" fmla="*/ 1617537 h 1997558"/>
                  <a:gd name="connsiteX4" fmla="*/ 282327 w 2825584"/>
                  <a:gd name="connsiteY4" fmla="*/ 1335292 h 1997558"/>
                  <a:gd name="connsiteX5" fmla="*/ 727383 w 2825584"/>
                  <a:gd name="connsiteY5" fmla="*/ 1432992 h 1997558"/>
                  <a:gd name="connsiteX6" fmla="*/ 1129019 w 2825584"/>
                  <a:gd name="connsiteY6" fmla="*/ 1378714 h 1997558"/>
                  <a:gd name="connsiteX7" fmla="*/ 1215859 w 2825584"/>
                  <a:gd name="connsiteY7" fmla="*/ 977059 h 1997558"/>
                  <a:gd name="connsiteX8" fmla="*/ 987903 w 2825584"/>
                  <a:gd name="connsiteY8" fmla="*/ 325725 h 1997558"/>
                  <a:gd name="connsiteX9" fmla="*/ 1346119 w 2825584"/>
                  <a:gd name="connsiteY9" fmla="*/ 58 h 1997558"/>
                  <a:gd name="connsiteX10" fmla="*/ 1628350 w 2825584"/>
                  <a:gd name="connsiteY10" fmla="*/ 347436 h 1997558"/>
                  <a:gd name="connsiteX11" fmla="*/ 1465524 w 2825584"/>
                  <a:gd name="connsiteY11" fmla="*/ 1259303 h 1997558"/>
                  <a:gd name="connsiteX12" fmla="*/ 2008275 w 2825584"/>
                  <a:gd name="connsiteY12" fmla="*/ 662247 h 1997558"/>
                  <a:gd name="connsiteX13" fmla="*/ 2236231 w 2825584"/>
                  <a:gd name="connsiteY13" fmla="*/ 76047 h 1997558"/>
                  <a:gd name="connsiteX14" fmla="*/ 2768127 w 2825584"/>
                  <a:gd name="connsiteY14" fmla="*/ 76047 h 1997558"/>
                  <a:gd name="connsiteX15" fmla="*/ 2757272 w 2825584"/>
                  <a:gd name="connsiteY15" fmla="*/ 618825 h 1997558"/>
                  <a:gd name="connsiteX16" fmla="*/ 2290506 w 2825584"/>
                  <a:gd name="connsiteY16" fmla="*/ 879359 h 1997558"/>
                  <a:gd name="connsiteX17" fmla="*/ 1769465 w 2825584"/>
                  <a:gd name="connsiteY17" fmla="*/ 1400425 h 1997558"/>
                  <a:gd name="connsiteX18" fmla="*/ 2377346 w 2825584"/>
                  <a:gd name="connsiteY18" fmla="*/ 1291870 h 1997558"/>
                  <a:gd name="connsiteX19" fmla="*/ 2648722 w 2825584"/>
                  <a:gd name="connsiteY19" fmla="*/ 1563259 h 1997558"/>
                  <a:gd name="connsiteX20" fmla="*/ 2496751 w 2825584"/>
                  <a:gd name="connsiteY20" fmla="*/ 1943203 h 1997558"/>
                  <a:gd name="connsiteX21" fmla="*/ 1650060 w 2825584"/>
                  <a:gd name="connsiteY21" fmla="*/ 1867215 h 1997558"/>
                  <a:gd name="connsiteX22" fmla="*/ 1400394 w 2825584"/>
                  <a:gd name="connsiteY22" fmla="*/ 1997481 h 1997558"/>
                  <a:gd name="connsiteX0" fmla="*/ 1400394 w 2802192"/>
                  <a:gd name="connsiteY0" fmla="*/ 1997481 h 1997558"/>
                  <a:gd name="connsiteX1" fmla="*/ 987903 w 2802192"/>
                  <a:gd name="connsiteY1" fmla="*/ 1878069 h 1997558"/>
                  <a:gd name="connsiteX2" fmla="*/ 260617 w 2802192"/>
                  <a:gd name="connsiteY2" fmla="*/ 1932348 h 1997558"/>
                  <a:gd name="connsiteX3" fmla="*/ 96 w 2802192"/>
                  <a:gd name="connsiteY3" fmla="*/ 1617537 h 1997558"/>
                  <a:gd name="connsiteX4" fmla="*/ 282327 w 2802192"/>
                  <a:gd name="connsiteY4" fmla="*/ 1335292 h 1997558"/>
                  <a:gd name="connsiteX5" fmla="*/ 727383 w 2802192"/>
                  <a:gd name="connsiteY5" fmla="*/ 1432992 h 1997558"/>
                  <a:gd name="connsiteX6" fmla="*/ 1129019 w 2802192"/>
                  <a:gd name="connsiteY6" fmla="*/ 1378714 h 1997558"/>
                  <a:gd name="connsiteX7" fmla="*/ 1215859 w 2802192"/>
                  <a:gd name="connsiteY7" fmla="*/ 977059 h 1997558"/>
                  <a:gd name="connsiteX8" fmla="*/ 987903 w 2802192"/>
                  <a:gd name="connsiteY8" fmla="*/ 325725 h 1997558"/>
                  <a:gd name="connsiteX9" fmla="*/ 1346119 w 2802192"/>
                  <a:gd name="connsiteY9" fmla="*/ 58 h 1997558"/>
                  <a:gd name="connsiteX10" fmla="*/ 1628350 w 2802192"/>
                  <a:gd name="connsiteY10" fmla="*/ 347436 h 1997558"/>
                  <a:gd name="connsiteX11" fmla="*/ 1465524 w 2802192"/>
                  <a:gd name="connsiteY11" fmla="*/ 1259303 h 1997558"/>
                  <a:gd name="connsiteX12" fmla="*/ 2008275 w 2802192"/>
                  <a:gd name="connsiteY12" fmla="*/ 662247 h 1997558"/>
                  <a:gd name="connsiteX13" fmla="*/ 2236231 w 2802192"/>
                  <a:gd name="connsiteY13" fmla="*/ 76047 h 1997558"/>
                  <a:gd name="connsiteX14" fmla="*/ 2724707 w 2802192"/>
                  <a:gd name="connsiteY14" fmla="*/ 130325 h 1997558"/>
                  <a:gd name="connsiteX15" fmla="*/ 2757272 w 2802192"/>
                  <a:gd name="connsiteY15" fmla="*/ 618825 h 1997558"/>
                  <a:gd name="connsiteX16" fmla="*/ 2290506 w 2802192"/>
                  <a:gd name="connsiteY16" fmla="*/ 879359 h 1997558"/>
                  <a:gd name="connsiteX17" fmla="*/ 1769465 w 2802192"/>
                  <a:gd name="connsiteY17" fmla="*/ 1400425 h 1997558"/>
                  <a:gd name="connsiteX18" fmla="*/ 2377346 w 2802192"/>
                  <a:gd name="connsiteY18" fmla="*/ 1291870 h 1997558"/>
                  <a:gd name="connsiteX19" fmla="*/ 2648722 w 2802192"/>
                  <a:gd name="connsiteY19" fmla="*/ 1563259 h 1997558"/>
                  <a:gd name="connsiteX20" fmla="*/ 2496751 w 2802192"/>
                  <a:gd name="connsiteY20" fmla="*/ 1943203 h 1997558"/>
                  <a:gd name="connsiteX21" fmla="*/ 1650060 w 2802192"/>
                  <a:gd name="connsiteY21" fmla="*/ 1867215 h 1997558"/>
                  <a:gd name="connsiteX22" fmla="*/ 1400394 w 2802192"/>
                  <a:gd name="connsiteY22" fmla="*/ 1997481 h 1997558"/>
                  <a:gd name="connsiteX0" fmla="*/ 1400394 w 2782424"/>
                  <a:gd name="connsiteY0" fmla="*/ 1997481 h 1997558"/>
                  <a:gd name="connsiteX1" fmla="*/ 987903 w 2782424"/>
                  <a:gd name="connsiteY1" fmla="*/ 1878069 h 1997558"/>
                  <a:gd name="connsiteX2" fmla="*/ 260617 w 2782424"/>
                  <a:gd name="connsiteY2" fmla="*/ 1932348 h 1997558"/>
                  <a:gd name="connsiteX3" fmla="*/ 96 w 2782424"/>
                  <a:gd name="connsiteY3" fmla="*/ 1617537 h 1997558"/>
                  <a:gd name="connsiteX4" fmla="*/ 282327 w 2782424"/>
                  <a:gd name="connsiteY4" fmla="*/ 1335292 h 1997558"/>
                  <a:gd name="connsiteX5" fmla="*/ 727383 w 2782424"/>
                  <a:gd name="connsiteY5" fmla="*/ 1432992 h 1997558"/>
                  <a:gd name="connsiteX6" fmla="*/ 1129019 w 2782424"/>
                  <a:gd name="connsiteY6" fmla="*/ 1378714 h 1997558"/>
                  <a:gd name="connsiteX7" fmla="*/ 1215859 w 2782424"/>
                  <a:gd name="connsiteY7" fmla="*/ 977059 h 1997558"/>
                  <a:gd name="connsiteX8" fmla="*/ 987903 w 2782424"/>
                  <a:gd name="connsiteY8" fmla="*/ 325725 h 1997558"/>
                  <a:gd name="connsiteX9" fmla="*/ 1346119 w 2782424"/>
                  <a:gd name="connsiteY9" fmla="*/ 58 h 1997558"/>
                  <a:gd name="connsiteX10" fmla="*/ 1628350 w 2782424"/>
                  <a:gd name="connsiteY10" fmla="*/ 347436 h 1997558"/>
                  <a:gd name="connsiteX11" fmla="*/ 1465524 w 2782424"/>
                  <a:gd name="connsiteY11" fmla="*/ 1259303 h 1997558"/>
                  <a:gd name="connsiteX12" fmla="*/ 2008275 w 2782424"/>
                  <a:gd name="connsiteY12" fmla="*/ 662247 h 1997558"/>
                  <a:gd name="connsiteX13" fmla="*/ 2236231 w 2782424"/>
                  <a:gd name="connsiteY13" fmla="*/ 76047 h 1997558"/>
                  <a:gd name="connsiteX14" fmla="*/ 2724707 w 2782424"/>
                  <a:gd name="connsiteY14" fmla="*/ 130325 h 1997558"/>
                  <a:gd name="connsiteX15" fmla="*/ 2724707 w 2782424"/>
                  <a:gd name="connsiteY15" fmla="*/ 575403 h 1997558"/>
                  <a:gd name="connsiteX16" fmla="*/ 2290506 w 2782424"/>
                  <a:gd name="connsiteY16" fmla="*/ 879359 h 1997558"/>
                  <a:gd name="connsiteX17" fmla="*/ 1769465 w 2782424"/>
                  <a:gd name="connsiteY17" fmla="*/ 1400425 h 1997558"/>
                  <a:gd name="connsiteX18" fmla="*/ 2377346 w 2782424"/>
                  <a:gd name="connsiteY18" fmla="*/ 1291870 h 1997558"/>
                  <a:gd name="connsiteX19" fmla="*/ 2648722 w 2782424"/>
                  <a:gd name="connsiteY19" fmla="*/ 1563259 h 1997558"/>
                  <a:gd name="connsiteX20" fmla="*/ 2496751 w 2782424"/>
                  <a:gd name="connsiteY20" fmla="*/ 1943203 h 1997558"/>
                  <a:gd name="connsiteX21" fmla="*/ 1650060 w 2782424"/>
                  <a:gd name="connsiteY21" fmla="*/ 1867215 h 1997558"/>
                  <a:gd name="connsiteX22" fmla="*/ 1400394 w 2782424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77346 w 2778306"/>
                  <a:gd name="connsiteY18" fmla="*/ 1291870 h 1997558"/>
                  <a:gd name="connsiteX19" fmla="*/ 2648722 w 2778306"/>
                  <a:gd name="connsiteY19" fmla="*/ 1563259 h 1997558"/>
                  <a:gd name="connsiteX20" fmla="*/ 2496751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77346 w 2778306"/>
                  <a:gd name="connsiteY18" fmla="*/ 1291870 h 1997558"/>
                  <a:gd name="connsiteX19" fmla="*/ 2648722 w 2778306"/>
                  <a:gd name="connsiteY19" fmla="*/ 1563259 h 1997558"/>
                  <a:gd name="connsiteX20" fmla="*/ 2355636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44781 w 2778306"/>
                  <a:gd name="connsiteY18" fmla="*/ 1346148 h 1997558"/>
                  <a:gd name="connsiteX19" fmla="*/ 2648722 w 2778306"/>
                  <a:gd name="connsiteY19" fmla="*/ 1563259 h 1997558"/>
                  <a:gd name="connsiteX20" fmla="*/ 2355636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44781 w 2778306"/>
                  <a:gd name="connsiteY18" fmla="*/ 1346148 h 1997558"/>
                  <a:gd name="connsiteX19" fmla="*/ 2594447 w 2778306"/>
                  <a:gd name="connsiteY19" fmla="*/ 1639248 h 1997558"/>
                  <a:gd name="connsiteX20" fmla="*/ 2355636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46"/>
                  <a:gd name="connsiteX1" fmla="*/ 987903 w 2778306"/>
                  <a:gd name="connsiteY1" fmla="*/ 1878069 h 1997546"/>
                  <a:gd name="connsiteX2" fmla="*/ 260617 w 2778306"/>
                  <a:gd name="connsiteY2" fmla="*/ 1932348 h 1997546"/>
                  <a:gd name="connsiteX3" fmla="*/ 96 w 2778306"/>
                  <a:gd name="connsiteY3" fmla="*/ 1617537 h 1997546"/>
                  <a:gd name="connsiteX4" fmla="*/ 282327 w 2778306"/>
                  <a:gd name="connsiteY4" fmla="*/ 1335292 h 1997546"/>
                  <a:gd name="connsiteX5" fmla="*/ 727383 w 2778306"/>
                  <a:gd name="connsiteY5" fmla="*/ 1432992 h 1997546"/>
                  <a:gd name="connsiteX6" fmla="*/ 1129019 w 2778306"/>
                  <a:gd name="connsiteY6" fmla="*/ 1378714 h 1997546"/>
                  <a:gd name="connsiteX7" fmla="*/ 1215859 w 2778306"/>
                  <a:gd name="connsiteY7" fmla="*/ 977059 h 1997546"/>
                  <a:gd name="connsiteX8" fmla="*/ 987903 w 2778306"/>
                  <a:gd name="connsiteY8" fmla="*/ 325725 h 1997546"/>
                  <a:gd name="connsiteX9" fmla="*/ 1346119 w 2778306"/>
                  <a:gd name="connsiteY9" fmla="*/ 58 h 1997546"/>
                  <a:gd name="connsiteX10" fmla="*/ 1628350 w 2778306"/>
                  <a:gd name="connsiteY10" fmla="*/ 347436 h 1997546"/>
                  <a:gd name="connsiteX11" fmla="*/ 1465524 w 2778306"/>
                  <a:gd name="connsiteY11" fmla="*/ 1259303 h 1997546"/>
                  <a:gd name="connsiteX12" fmla="*/ 2008275 w 2778306"/>
                  <a:gd name="connsiteY12" fmla="*/ 662247 h 1997546"/>
                  <a:gd name="connsiteX13" fmla="*/ 2301361 w 2778306"/>
                  <a:gd name="connsiteY13" fmla="*/ 152036 h 1997546"/>
                  <a:gd name="connsiteX14" fmla="*/ 2724707 w 2778306"/>
                  <a:gd name="connsiteY14" fmla="*/ 130325 h 1997546"/>
                  <a:gd name="connsiteX15" fmla="*/ 2724707 w 2778306"/>
                  <a:gd name="connsiteY15" fmla="*/ 575403 h 1997546"/>
                  <a:gd name="connsiteX16" fmla="*/ 2290506 w 2778306"/>
                  <a:gd name="connsiteY16" fmla="*/ 879359 h 1997546"/>
                  <a:gd name="connsiteX17" fmla="*/ 1769465 w 2778306"/>
                  <a:gd name="connsiteY17" fmla="*/ 1400425 h 1997546"/>
                  <a:gd name="connsiteX18" fmla="*/ 2344781 w 2778306"/>
                  <a:gd name="connsiteY18" fmla="*/ 1346148 h 1997546"/>
                  <a:gd name="connsiteX19" fmla="*/ 2594447 w 2778306"/>
                  <a:gd name="connsiteY19" fmla="*/ 1639248 h 1997546"/>
                  <a:gd name="connsiteX20" fmla="*/ 2355636 w 2778306"/>
                  <a:gd name="connsiteY20" fmla="*/ 1943203 h 1997546"/>
                  <a:gd name="connsiteX21" fmla="*/ 1758610 w 2778306"/>
                  <a:gd name="connsiteY21" fmla="*/ 1845504 h 1997546"/>
                  <a:gd name="connsiteX22" fmla="*/ 1400394 w 2778306"/>
                  <a:gd name="connsiteY22" fmla="*/ 1997481 h 1997546"/>
                  <a:gd name="connsiteX0" fmla="*/ 1400389 w 2778301"/>
                  <a:gd name="connsiteY0" fmla="*/ 1997481 h 1997546"/>
                  <a:gd name="connsiteX1" fmla="*/ 955333 w 2778301"/>
                  <a:gd name="connsiteY1" fmla="*/ 1845502 h 1997546"/>
                  <a:gd name="connsiteX2" fmla="*/ 260612 w 2778301"/>
                  <a:gd name="connsiteY2" fmla="*/ 1932348 h 1997546"/>
                  <a:gd name="connsiteX3" fmla="*/ 91 w 2778301"/>
                  <a:gd name="connsiteY3" fmla="*/ 1617537 h 1997546"/>
                  <a:gd name="connsiteX4" fmla="*/ 282322 w 2778301"/>
                  <a:gd name="connsiteY4" fmla="*/ 1335292 h 1997546"/>
                  <a:gd name="connsiteX5" fmla="*/ 727378 w 2778301"/>
                  <a:gd name="connsiteY5" fmla="*/ 1432992 h 1997546"/>
                  <a:gd name="connsiteX6" fmla="*/ 1129014 w 2778301"/>
                  <a:gd name="connsiteY6" fmla="*/ 1378714 h 1997546"/>
                  <a:gd name="connsiteX7" fmla="*/ 1215854 w 2778301"/>
                  <a:gd name="connsiteY7" fmla="*/ 977059 h 1997546"/>
                  <a:gd name="connsiteX8" fmla="*/ 987898 w 2778301"/>
                  <a:gd name="connsiteY8" fmla="*/ 325725 h 1997546"/>
                  <a:gd name="connsiteX9" fmla="*/ 1346114 w 2778301"/>
                  <a:gd name="connsiteY9" fmla="*/ 58 h 1997546"/>
                  <a:gd name="connsiteX10" fmla="*/ 1628345 w 2778301"/>
                  <a:gd name="connsiteY10" fmla="*/ 347436 h 1997546"/>
                  <a:gd name="connsiteX11" fmla="*/ 1465519 w 2778301"/>
                  <a:gd name="connsiteY11" fmla="*/ 1259303 h 1997546"/>
                  <a:gd name="connsiteX12" fmla="*/ 2008270 w 2778301"/>
                  <a:gd name="connsiteY12" fmla="*/ 662247 h 1997546"/>
                  <a:gd name="connsiteX13" fmla="*/ 2301356 w 2778301"/>
                  <a:gd name="connsiteY13" fmla="*/ 152036 h 1997546"/>
                  <a:gd name="connsiteX14" fmla="*/ 2724702 w 2778301"/>
                  <a:gd name="connsiteY14" fmla="*/ 130325 h 1997546"/>
                  <a:gd name="connsiteX15" fmla="*/ 2724702 w 2778301"/>
                  <a:gd name="connsiteY15" fmla="*/ 575403 h 1997546"/>
                  <a:gd name="connsiteX16" fmla="*/ 2290501 w 2778301"/>
                  <a:gd name="connsiteY16" fmla="*/ 879359 h 1997546"/>
                  <a:gd name="connsiteX17" fmla="*/ 1769460 w 2778301"/>
                  <a:gd name="connsiteY17" fmla="*/ 1400425 h 1997546"/>
                  <a:gd name="connsiteX18" fmla="*/ 2344776 w 2778301"/>
                  <a:gd name="connsiteY18" fmla="*/ 1346148 h 1997546"/>
                  <a:gd name="connsiteX19" fmla="*/ 2594442 w 2778301"/>
                  <a:gd name="connsiteY19" fmla="*/ 1639248 h 1997546"/>
                  <a:gd name="connsiteX20" fmla="*/ 2355631 w 2778301"/>
                  <a:gd name="connsiteY20" fmla="*/ 1943203 h 1997546"/>
                  <a:gd name="connsiteX21" fmla="*/ 1758605 w 2778301"/>
                  <a:gd name="connsiteY21" fmla="*/ 1845504 h 1997546"/>
                  <a:gd name="connsiteX22" fmla="*/ 1400389 w 2778301"/>
                  <a:gd name="connsiteY22" fmla="*/ 1997481 h 1997546"/>
                  <a:gd name="connsiteX0" fmla="*/ 1346114 w 2778301"/>
                  <a:gd name="connsiteY0" fmla="*/ 1997481 h 1997546"/>
                  <a:gd name="connsiteX1" fmla="*/ 955333 w 2778301"/>
                  <a:gd name="connsiteY1" fmla="*/ 1845502 h 1997546"/>
                  <a:gd name="connsiteX2" fmla="*/ 260612 w 2778301"/>
                  <a:gd name="connsiteY2" fmla="*/ 1932348 h 1997546"/>
                  <a:gd name="connsiteX3" fmla="*/ 91 w 2778301"/>
                  <a:gd name="connsiteY3" fmla="*/ 1617537 h 1997546"/>
                  <a:gd name="connsiteX4" fmla="*/ 282322 w 2778301"/>
                  <a:gd name="connsiteY4" fmla="*/ 1335292 h 1997546"/>
                  <a:gd name="connsiteX5" fmla="*/ 727378 w 2778301"/>
                  <a:gd name="connsiteY5" fmla="*/ 1432992 h 1997546"/>
                  <a:gd name="connsiteX6" fmla="*/ 1129014 w 2778301"/>
                  <a:gd name="connsiteY6" fmla="*/ 1378714 h 1997546"/>
                  <a:gd name="connsiteX7" fmla="*/ 1215854 w 2778301"/>
                  <a:gd name="connsiteY7" fmla="*/ 977059 h 1997546"/>
                  <a:gd name="connsiteX8" fmla="*/ 987898 w 2778301"/>
                  <a:gd name="connsiteY8" fmla="*/ 325725 h 1997546"/>
                  <a:gd name="connsiteX9" fmla="*/ 1346114 w 2778301"/>
                  <a:gd name="connsiteY9" fmla="*/ 58 h 1997546"/>
                  <a:gd name="connsiteX10" fmla="*/ 1628345 w 2778301"/>
                  <a:gd name="connsiteY10" fmla="*/ 347436 h 1997546"/>
                  <a:gd name="connsiteX11" fmla="*/ 1465519 w 2778301"/>
                  <a:gd name="connsiteY11" fmla="*/ 1259303 h 1997546"/>
                  <a:gd name="connsiteX12" fmla="*/ 2008270 w 2778301"/>
                  <a:gd name="connsiteY12" fmla="*/ 662247 h 1997546"/>
                  <a:gd name="connsiteX13" fmla="*/ 2301356 w 2778301"/>
                  <a:gd name="connsiteY13" fmla="*/ 152036 h 1997546"/>
                  <a:gd name="connsiteX14" fmla="*/ 2724702 w 2778301"/>
                  <a:gd name="connsiteY14" fmla="*/ 130325 h 1997546"/>
                  <a:gd name="connsiteX15" fmla="*/ 2724702 w 2778301"/>
                  <a:gd name="connsiteY15" fmla="*/ 575403 h 1997546"/>
                  <a:gd name="connsiteX16" fmla="*/ 2290501 w 2778301"/>
                  <a:gd name="connsiteY16" fmla="*/ 879359 h 1997546"/>
                  <a:gd name="connsiteX17" fmla="*/ 1769460 w 2778301"/>
                  <a:gd name="connsiteY17" fmla="*/ 1400425 h 1997546"/>
                  <a:gd name="connsiteX18" fmla="*/ 2344776 w 2778301"/>
                  <a:gd name="connsiteY18" fmla="*/ 1346148 h 1997546"/>
                  <a:gd name="connsiteX19" fmla="*/ 2594442 w 2778301"/>
                  <a:gd name="connsiteY19" fmla="*/ 1639248 h 1997546"/>
                  <a:gd name="connsiteX20" fmla="*/ 2355631 w 2778301"/>
                  <a:gd name="connsiteY20" fmla="*/ 1943203 h 1997546"/>
                  <a:gd name="connsiteX21" fmla="*/ 1758605 w 2778301"/>
                  <a:gd name="connsiteY21" fmla="*/ 1845504 h 1997546"/>
                  <a:gd name="connsiteX22" fmla="*/ 1346114 w 2778301"/>
                  <a:gd name="connsiteY22" fmla="*/ 1997481 h 199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78301" h="1997546">
                    <a:moveTo>
                      <a:pt x="1346114" y="1997481"/>
                    </a:moveTo>
                    <a:cubicBezTo>
                      <a:pt x="1206808" y="1993862"/>
                      <a:pt x="1136250" y="1856358"/>
                      <a:pt x="955333" y="1845502"/>
                    </a:cubicBezTo>
                    <a:cubicBezTo>
                      <a:pt x="774416" y="1834647"/>
                      <a:pt x="419819" y="1970342"/>
                      <a:pt x="260612" y="1932348"/>
                    </a:cubicBezTo>
                    <a:cubicBezTo>
                      <a:pt x="101405" y="1894354"/>
                      <a:pt x="-3527" y="1717046"/>
                      <a:pt x="91" y="1617537"/>
                    </a:cubicBezTo>
                    <a:cubicBezTo>
                      <a:pt x="3709" y="1518028"/>
                      <a:pt x="161108" y="1366049"/>
                      <a:pt x="282322" y="1335292"/>
                    </a:cubicBezTo>
                    <a:cubicBezTo>
                      <a:pt x="403536" y="1304535"/>
                      <a:pt x="586263" y="1425755"/>
                      <a:pt x="727378" y="1432992"/>
                    </a:cubicBezTo>
                    <a:cubicBezTo>
                      <a:pt x="868493" y="1440229"/>
                      <a:pt x="1047601" y="1454703"/>
                      <a:pt x="1129014" y="1378714"/>
                    </a:cubicBezTo>
                    <a:cubicBezTo>
                      <a:pt x="1210427" y="1302725"/>
                      <a:pt x="1239373" y="1152557"/>
                      <a:pt x="1215854" y="977059"/>
                    </a:cubicBezTo>
                    <a:cubicBezTo>
                      <a:pt x="1192335" y="801561"/>
                      <a:pt x="966188" y="488558"/>
                      <a:pt x="987898" y="325725"/>
                    </a:cubicBezTo>
                    <a:cubicBezTo>
                      <a:pt x="1009608" y="162892"/>
                      <a:pt x="1239373" y="-3560"/>
                      <a:pt x="1346114" y="58"/>
                    </a:cubicBezTo>
                    <a:cubicBezTo>
                      <a:pt x="1452855" y="3676"/>
                      <a:pt x="1608444" y="137562"/>
                      <a:pt x="1628345" y="347436"/>
                    </a:cubicBezTo>
                    <a:cubicBezTo>
                      <a:pt x="1648246" y="557310"/>
                      <a:pt x="1402198" y="1206835"/>
                      <a:pt x="1465519" y="1259303"/>
                    </a:cubicBezTo>
                    <a:cubicBezTo>
                      <a:pt x="1528840" y="1311771"/>
                      <a:pt x="1868964" y="846792"/>
                      <a:pt x="2008270" y="662247"/>
                    </a:cubicBezTo>
                    <a:cubicBezTo>
                      <a:pt x="2147576" y="477703"/>
                      <a:pt x="2181951" y="240690"/>
                      <a:pt x="2301356" y="152036"/>
                    </a:cubicBezTo>
                    <a:cubicBezTo>
                      <a:pt x="2420761" y="63382"/>
                      <a:pt x="2654144" y="59764"/>
                      <a:pt x="2724702" y="130325"/>
                    </a:cubicBezTo>
                    <a:cubicBezTo>
                      <a:pt x="2795260" y="200886"/>
                      <a:pt x="2797069" y="450564"/>
                      <a:pt x="2724702" y="575403"/>
                    </a:cubicBezTo>
                    <a:cubicBezTo>
                      <a:pt x="2652335" y="700242"/>
                      <a:pt x="2449708" y="741855"/>
                      <a:pt x="2290501" y="879359"/>
                    </a:cubicBezTo>
                    <a:cubicBezTo>
                      <a:pt x="2131294" y="1016863"/>
                      <a:pt x="1760414" y="1322627"/>
                      <a:pt x="1769460" y="1400425"/>
                    </a:cubicBezTo>
                    <a:cubicBezTo>
                      <a:pt x="1778506" y="1478223"/>
                      <a:pt x="2207279" y="1306344"/>
                      <a:pt x="2344776" y="1346148"/>
                    </a:cubicBezTo>
                    <a:cubicBezTo>
                      <a:pt x="2482273" y="1385952"/>
                      <a:pt x="2592633" y="1539739"/>
                      <a:pt x="2594442" y="1639248"/>
                    </a:cubicBezTo>
                    <a:cubicBezTo>
                      <a:pt x="2596251" y="1738757"/>
                      <a:pt x="2494937" y="1908827"/>
                      <a:pt x="2355631" y="1943203"/>
                    </a:cubicBezTo>
                    <a:cubicBezTo>
                      <a:pt x="2216325" y="1977579"/>
                      <a:pt x="1926858" y="1836458"/>
                      <a:pt x="1758605" y="1845504"/>
                    </a:cubicBezTo>
                    <a:cubicBezTo>
                      <a:pt x="1590352" y="1854550"/>
                      <a:pt x="1485420" y="2001100"/>
                      <a:pt x="1346114" y="1997481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803725" y="5486400"/>
                <a:ext cx="5334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5524500" y="3725472"/>
              <a:ext cx="2689860" cy="2270760"/>
              <a:chOff x="5753100" y="3672840"/>
              <a:chExt cx="2689860" cy="2270760"/>
            </a:xfrm>
          </p:grpSpPr>
          <p:cxnSp>
            <p:nvCxnSpPr>
              <p:cNvPr id="55" name="Straight Connector 54"/>
              <p:cNvCxnSpPr>
                <a:stCxn id="42" idx="2"/>
                <a:endCxn id="47" idx="6"/>
              </p:cNvCxnSpPr>
              <p:nvPr/>
            </p:nvCxnSpPr>
            <p:spPr>
              <a:xfrm flipH="1">
                <a:off x="6118860" y="4472940"/>
                <a:ext cx="19583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40" idx="4"/>
                <a:endCxn id="51" idx="0"/>
              </p:cNvCxnSpPr>
              <p:nvPr/>
            </p:nvCxnSpPr>
            <p:spPr>
              <a:xfrm>
                <a:off x="7063740" y="4655820"/>
                <a:ext cx="0" cy="922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0" idx="7"/>
                <a:endCxn id="52" idx="3"/>
              </p:cNvCxnSpPr>
              <p:nvPr/>
            </p:nvCxnSpPr>
            <p:spPr>
              <a:xfrm flipV="1">
                <a:off x="7193056" y="3985036"/>
                <a:ext cx="427168" cy="358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2" idx="1"/>
                <a:endCxn id="52" idx="5"/>
              </p:cNvCxnSpPr>
              <p:nvPr/>
            </p:nvCxnSpPr>
            <p:spPr>
              <a:xfrm flipH="1" flipV="1">
                <a:off x="7878856" y="3985036"/>
                <a:ext cx="251908" cy="358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40" idx="1"/>
                <a:endCxn id="54" idx="5"/>
              </p:cNvCxnSpPr>
              <p:nvPr/>
            </p:nvCxnSpPr>
            <p:spPr>
              <a:xfrm flipH="1" flipV="1">
                <a:off x="6598696" y="3992656"/>
                <a:ext cx="335728" cy="3509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42" idx="3"/>
                <a:endCxn id="51" idx="7"/>
              </p:cNvCxnSpPr>
              <p:nvPr/>
            </p:nvCxnSpPr>
            <p:spPr>
              <a:xfrm flipH="1">
                <a:off x="7193056" y="4602256"/>
                <a:ext cx="937708" cy="10291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47" idx="7"/>
                <a:endCxn id="54" idx="3"/>
              </p:cNvCxnSpPr>
              <p:nvPr/>
            </p:nvCxnSpPr>
            <p:spPr>
              <a:xfrm flipV="1">
                <a:off x="6065296" y="3992656"/>
                <a:ext cx="274768" cy="3509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58" idx="6"/>
                <a:endCxn id="51" idx="2"/>
              </p:cNvCxnSpPr>
              <p:nvPr/>
            </p:nvCxnSpPr>
            <p:spPr>
              <a:xfrm>
                <a:off x="6240780" y="5753100"/>
                <a:ext cx="640080" cy="76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58" idx="0"/>
                <a:endCxn id="47" idx="4"/>
              </p:cNvCxnSpPr>
              <p:nvPr/>
            </p:nvCxnSpPr>
            <p:spPr>
              <a:xfrm flipH="1" flipV="1">
                <a:off x="5935980" y="4655820"/>
                <a:ext cx="121920" cy="9144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51" idx="6"/>
                <a:endCxn id="143" idx="2"/>
              </p:cNvCxnSpPr>
              <p:nvPr/>
            </p:nvCxnSpPr>
            <p:spPr>
              <a:xfrm flipV="1">
                <a:off x="7246620" y="5753100"/>
                <a:ext cx="609600" cy="76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43" idx="0"/>
                <a:endCxn id="42" idx="4"/>
              </p:cNvCxnSpPr>
              <p:nvPr/>
            </p:nvCxnSpPr>
            <p:spPr>
              <a:xfrm flipV="1">
                <a:off x="8039100" y="4655820"/>
                <a:ext cx="220980" cy="9144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6880860" y="42900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077200" y="42900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53100" y="42900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80860" y="557784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66660" y="367284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86500" y="36804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875020" y="557022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856220" y="557022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97190" y="2000321"/>
              <a:ext cx="4118210" cy="895279"/>
              <a:chOff x="4644790" y="5650480"/>
              <a:chExt cx="4118210" cy="895279"/>
            </a:xfrm>
          </p:grpSpPr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860" y="5650480"/>
                <a:ext cx="2348701" cy="801394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644790" y="5911304"/>
                <a:ext cx="1222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3366FF"/>
                    </a:solidFill>
                  </a:rPr>
                  <a:t>P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FF0000"/>
                    </a:solidFill>
                  </a:rPr>
                  <a:t>r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FADA2C"/>
                    </a:solidFill>
                  </a:rPr>
                  <a:t>e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3366FF"/>
                    </a:solidFill>
                  </a:rPr>
                  <a:t>g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FF0000"/>
                    </a:solidFill>
                  </a:rPr>
                  <a:t>e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56B656"/>
                    </a:solidFill>
                  </a:rPr>
                  <a:t>l</a:t>
                </a:r>
                <a:endParaRPr lang="en-US" sz="3600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53" name="Picture 52" descr="ApacheGirap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2623" y="5654345"/>
                <a:ext cx="740377" cy="891414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228600" y="1828800"/>
            <a:ext cx="4114800" cy="4495800"/>
            <a:chOff x="228600" y="1828800"/>
            <a:chExt cx="4114800" cy="4495800"/>
          </a:xfrm>
        </p:grpSpPr>
        <p:grpSp>
          <p:nvGrpSpPr>
            <p:cNvPr id="48" name="Group 47"/>
            <p:cNvGrpSpPr/>
            <p:nvPr/>
          </p:nvGrpSpPr>
          <p:grpSpPr>
            <a:xfrm>
              <a:off x="2525660" y="3886200"/>
              <a:ext cx="750939" cy="2057400"/>
              <a:chOff x="2743201" y="3048000"/>
              <a:chExt cx="609600" cy="20574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2019301" y="3771900"/>
                <a:ext cx="2057400" cy="60960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Plus 36"/>
              <p:cNvSpPr/>
              <p:nvPr/>
            </p:nvSpPr>
            <p:spPr>
              <a:xfrm>
                <a:off x="2884540" y="3962400"/>
                <a:ext cx="304800" cy="304800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85800" y="3048000"/>
              <a:ext cx="1317523" cy="3276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Table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773061" y="3505200"/>
              <a:ext cx="1752600" cy="2819400"/>
              <a:chOff x="773061" y="2895600"/>
              <a:chExt cx="1752600" cy="2819400"/>
            </a:xfrm>
          </p:grpSpPr>
          <p:sp>
            <p:nvSpPr>
              <p:cNvPr id="29" name="Right Arrow 28"/>
              <p:cNvSpPr/>
              <p:nvPr/>
            </p:nvSpPr>
            <p:spPr>
              <a:xfrm>
                <a:off x="773061" y="28956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773061" y="35814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773061" y="42672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773061" y="49530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3276600" y="4648200"/>
              <a:ext cx="1066800" cy="533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Result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49262" y="37338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49262" y="44196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49262" y="51054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49262" y="57912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1828800"/>
              <a:ext cx="2471169" cy="5844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4467" t="4266" r="29708" b="26840"/>
            <a:stretch/>
          </p:blipFill>
          <p:spPr>
            <a:xfrm>
              <a:off x="2590800" y="2074289"/>
              <a:ext cx="1707244" cy="8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3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1|5.5|2.9|2.7|5.8|13.3|6.9"/>
</p:tagLst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109935</TotalTime>
  <Words>1798</Words>
  <Application>Microsoft Macintosh PowerPoint</Application>
  <PresentationFormat>On-screen Show (4:3)</PresentationFormat>
  <Paragraphs>821</Paragraphs>
  <Slides>48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Office Theme</vt:lpstr>
      <vt:lpstr>1_Office Theme</vt:lpstr>
      <vt:lpstr>3_select-template</vt:lpstr>
      <vt:lpstr>3_Office Theme</vt:lpstr>
      <vt:lpstr>6_Office Theme</vt:lpstr>
      <vt:lpstr>GraphX: Unifying Data-Parallel and Graph-Parallel Analytics </vt:lpstr>
      <vt:lpstr>Graphs are Central to Analytics</vt:lpstr>
      <vt:lpstr>PageRank: Identifying Leaders</vt:lpstr>
      <vt:lpstr>The Graph-Parallel Pattern</vt:lpstr>
      <vt:lpstr>Many Graph-Parallel Algorithms</vt:lpstr>
      <vt:lpstr>Graph-Parallel Systems</vt:lpstr>
      <vt:lpstr>PowerPoint Presentation</vt:lpstr>
      <vt:lpstr>Graphs are Central to Analytics</vt:lpstr>
      <vt:lpstr>Separate Systems to Support Each View</vt:lpstr>
      <vt:lpstr>Having separate systems  for each view is  difficult to use and inefficient</vt:lpstr>
      <vt:lpstr>Difficult to Program and Use</vt:lpstr>
      <vt:lpstr>Inefficient</vt:lpstr>
      <vt:lpstr>Solution: The GraphX Unified Approach</vt:lpstr>
      <vt:lpstr>Tables and Graphs are composable  views of the same physical data</vt:lpstr>
      <vt:lpstr>View a Graph as a Table</vt:lpstr>
      <vt:lpstr>Table Operators</vt:lpstr>
      <vt:lpstr>Graph Operators</vt:lpstr>
      <vt:lpstr>Triplets Join Vertices and Edges</vt:lpstr>
      <vt:lpstr>Map Reduce Triplets</vt:lpstr>
      <vt:lpstr>Example: Oldest Follower</vt:lpstr>
      <vt:lpstr>We express the Pregel and GraphLab  abstractions using the GraphX operators in less than 50 lines of code!</vt:lpstr>
      <vt:lpstr>DIY Demo this Afternoon</vt:lpstr>
      <vt:lpstr>GraphX System Design</vt:lpstr>
      <vt:lpstr>Distributed Graphs as Tables (RDDs)</vt:lpstr>
      <vt:lpstr>Caching for Iterative mrTriplets</vt:lpstr>
      <vt:lpstr>PowerPoint Presentation</vt:lpstr>
      <vt:lpstr>PowerPoint Presentation</vt:lpstr>
      <vt:lpstr>Reduction in Communication Due to Cached Updates</vt:lpstr>
      <vt:lpstr>Benefit of Indexing Active Edges</vt:lpstr>
      <vt:lpstr>Join Elimination</vt:lpstr>
      <vt:lpstr>Additional Query Optimizations</vt:lpstr>
      <vt:lpstr>Performance Comparisons</vt:lpstr>
      <vt:lpstr>GraphX scales to larger graphs</vt:lpstr>
      <vt:lpstr>PageRank is just one stage….            What about a pipeline?</vt:lpstr>
      <vt:lpstr>A Small Pipeline in GraphX</vt:lpstr>
      <vt:lpstr>The GraphX Stack (Lines of Code)</vt:lpstr>
      <vt:lpstr>Status</vt:lpstr>
      <vt:lpstr>Conclusion and Observations</vt:lpstr>
      <vt:lpstr>Active Research</vt:lpstr>
      <vt:lpstr>Thanks!</vt:lpstr>
      <vt:lpstr>Graph Property 1 Real-World Graphs</vt:lpstr>
      <vt:lpstr>Graph Property 2 Active Vertices</vt:lpstr>
      <vt:lpstr>Graphs are Essential to Data Mining and Machine Learning</vt:lpstr>
      <vt:lpstr>Recommending Products</vt:lpstr>
      <vt:lpstr>Recommending Products</vt:lpstr>
      <vt:lpstr>Predicting User Behavior</vt:lpstr>
      <vt:lpstr>Finding Communities</vt:lpstr>
      <vt:lpstr>Example Graph Analytics Pipeline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Joseph Gonzalez</cp:lastModifiedBy>
  <cp:revision>5906</cp:revision>
  <cp:lastPrinted>2013-02-11T05:20:40Z</cp:lastPrinted>
  <dcterms:created xsi:type="dcterms:W3CDTF">2010-06-28T20:28:41Z</dcterms:created>
  <dcterms:modified xsi:type="dcterms:W3CDTF">2014-02-12T19:48:12Z</dcterms:modified>
</cp:coreProperties>
</file>