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444" r:id="rId2"/>
    <p:sldId id="463" r:id="rId3"/>
    <p:sldId id="528" r:id="rId4"/>
    <p:sldId id="535" r:id="rId5"/>
    <p:sldId id="539" r:id="rId6"/>
    <p:sldId id="540" r:id="rId7"/>
    <p:sldId id="495" r:id="rId8"/>
    <p:sldId id="498" r:id="rId9"/>
    <p:sldId id="536" r:id="rId10"/>
    <p:sldId id="537" r:id="rId11"/>
    <p:sldId id="467" r:id="rId12"/>
    <p:sldId id="541" r:id="rId13"/>
    <p:sldId id="542" r:id="rId14"/>
    <p:sldId id="543" r:id="rId15"/>
    <p:sldId id="544" r:id="rId16"/>
    <p:sldId id="545" r:id="rId17"/>
    <p:sldId id="546" r:id="rId18"/>
    <p:sldId id="520" r:id="rId19"/>
    <p:sldId id="470" r:id="rId20"/>
    <p:sldId id="505" r:id="rId21"/>
    <p:sldId id="506" r:id="rId22"/>
    <p:sldId id="507" r:id="rId23"/>
    <p:sldId id="480" r:id="rId24"/>
    <p:sldId id="482" r:id="rId25"/>
    <p:sldId id="538" r:id="rId26"/>
    <p:sldId id="508" r:id="rId27"/>
    <p:sldId id="503" r:id="rId28"/>
    <p:sldId id="490" r:id="rId29"/>
    <p:sldId id="488" r:id="rId30"/>
    <p:sldId id="489"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24"/>
    <a:srgbClr val="E49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6" autoAdjust="0"/>
    <p:restoredTop sz="92006" autoAdjust="0"/>
  </p:normalViewPr>
  <p:slideViewPr>
    <p:cSldViewPr snapToGrid="0" snapToObjects="1">
      <p:cViewPr varScale="1">
        <p:scale>
          <a:sx n="101" d="100"/>
          <a:sy n="101" d="100"/>
        </p:scale>
        <p:origin x="-1944" y="-112"/>
      </p:cViewPr>
      <p:guideLst>
        <p:guide orient="horz" pos="2160"/>
        <p:guide pos="2880"/>
      </p:guideLst>
    </p:cSldViewPr>
  </p:slideViewPr>
  <p:outlineViewPr>
    <p:cViewPr>
      <p:scale>
        <a:sx n="33" d="100"/>
        <a:sy n="33" d="100"/>
      </p:scale>
      <p:origin x="0" y="107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F0C853D-9147-479C-8F10-71F8992BAAE2}" type="datetimeFigureOut">
              <a:rPr lang="en-US"/>
              <a:pPr>
                <a:defRPr/>
              </a:pPr>
              <a:t>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CB796-FBF8-4737-8716-4737B690A59E}" type="slidenum">
              <a:rPr lang="en-US"/>
              <a:pPr>
                <a:defRPr/>
              </a:pPr>
              <a:t>‹#›</a:t>
            </a:fld>
            <a:endParaRPr lang="en-US"/>
          </a:p>
        </p:txBody>
      </p:sp>
    </p:spTree>
    <p:extLst>
      <p:ext uri="{BB962C8B-B14F-4D97-AF65-F5344CB8AC3E}">
        <p14:creationId xmlns:p14="http://schemas.microsoft.com/office/powerpoint/2010/main" val="1387292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Good</a:t>
            </a:r>
            <a:r>
              <a:rPr lang="en-US" baseline="0" dirty="0" smtClean="0"/>
              <a:t> morning everyone. My name is Haoyuan, you can call me HY. I’m going to present Tachyon. This is a join work with…</a:t>
            </a:r>
          </a:p>
          <a:p>
            <a:pPr>
              <a:spcBef>
                <a:spcPct val="0"/>
              </a:spcBef>
            </a:pPr>
            <a:r>
              <a:rPr lang="en-US" baseline="0" dirty="0" smtClean="0"/>
              <a:t>In this talk, I’m going to give an quick overview of Tachyon at the beginning, and then shows the progress have been made since the last retreat. In the end, I’m going to present the system’s roadmap.</a:t>
            </a: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E0DD34-F670-42E5-8C0C-CD992FB6987E}"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409023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13</a:t>
            </a:fld>
            <a:endParaRPr lang="en-US"/>
          </a:p>
        </p:txBody>
      </p:sp>
    </p:spTree>
    <p:extLst>
      <p:ext uri="{BB962C8B-B14F-4D97-AF65-F5344CB8AC3E}">
        <p14:creationId xmlns:p14="http://schemas.microsoft.com/office/powerpoint/2010/main" val="2493928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14</a:t>
            </a:fld>
            <a:endParaRPr lang="en-US"/>
          </a:p>
        </p:txBody>
      </p:sp>
    </p:spTree>
    <p:extLst>
      <p:ext uri="{BB962C8B-B14F-4D97-AF65-F5344CB8AC3E}">
        <p14:creationId xmlns:p14="http://schemas.microsoft.com/office/powerpoint/2010/main" val="249392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(1/5/14 18:59) -----</a:t>
            </a:r>
          </a:p>
          <a:p>
            <a:r>
              <a:rPr lang="en-US"/>
              <a:t>Remove "Many framework"</a:t>
            </a: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15</a:t>
            </a:fld>
            <a:endParaRPr lang="en-US"/>
          </a:p>
        </p:txBody>
      </p:sp>
    </p:spTree>
    <p:extLst>
      <p:ext uri="{BB962C8B-B14F-4D97-AF65-F5344CB8AC3E}">
        <p14:creationId xmlns:p14="http://schemas.microsoft.com/office/powerpoint/2010/main" val="244902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(1/5/14 18:59) -----</a:t>
            </a:r>
          </a:p>
          <a:p>
            <a:r>
              <a:rPr lang="en-US"/>
              <a:t>Remove "Many framework"</a:t>
            </a: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16</a:t>
            </a:fld>
            <a:endParaRPr lang="en-US"/>
          </a:p>
        </p:txBody>
      </p:sp>
    </p:spTree>
    <p:extLst>
      <p:ext uri="{BB962C8B-B14F-4D97-AF65-F5344CB8AC3E}">
        <p14:creationId xmlns:p14="http://schemas.microsoft.com/office/powerpoint/2010/main" val="244902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BLOW</a:t>
            </a:r>
            <a:r>
              <a:rPr lang="en-US" baseline="0" dirty="0" smtClean="0"/>
              <a:t> UP</a:t>
            </a:r>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21</a:t>
            </a:fld>
            <a:endParaRPr lang="en-US"/>
          </a:p>
        </p:txBody>
      </p:sp>
    </p:spTree>
    <p:extLst>
      <p:ext uri="{BB962C8B-B14F-4D97-AF65-F5344CB8AC3E}">
        <p14:creationId xmlns:p14="http://schemas.microsoft.com/office/powerpoint/2010/main" val="183453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aseline="0"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CB1508-A4F3-4748-A28A-3E0DF4442262}"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305007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manually</a:t>
            </a:r>
            <a:r>
              <a:rPr lang="en-US" baseline="0" dirty="0" smtClean="0"/>
              <a:t> install Tachyon</a:t>
            </a:r>
          </a:p>
          <a:p>
            <a:r>
              <a:rPr lang="en-US" baseline="0" dirty="0" smtClean="0"/>
              <a:t>Just do “apt-get install tachyon” and it will automatically be installed!</a:t>
            </a:r>
          </a:p>
          <a:p>
            <a:endParaRPr lang="en-US" baseline="0" dirty="0" smtClean="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26</a:t>
            </a:fld>
            <a:endParaRPr lang="en-US"/>
          </a:p>
        </p:txBody>
      </p:sp>
    </p:spTree>
    <p:extLst>
      <p:ext uri="{BB962C8B-B14F-4D97-AF65-F5344CB8AC3E}">
        <p14:creationId xmlns:p14="http://schemas.microsoft.com/office/powerpoint/2010/main" val="161708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(1/5/14 18:59) -----</a:t>
            </a:r>
          </a:p>
          <a:p>
            <a:r>
              <a:rPr lang="en-US"/>
              <a:t>Storeage Level, RMDA, SSD, HDD</a:t>
            </a: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27</a:t>
            </a:fld>
            <a:endParaRPr lang="en-US"/>
          </a:p>
        </p:txBody>
      </p:sp>
    </p:spTree>
    <p:extLst>
      <p:ext uri="{BB962C8B-B14F-4D97-AF65-F5344CB8AC3E}">
        <p14:creationId xmlns:p14="http://schemas.microsoft.com/office/powerpoint/2010/main" val="4227673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 Meeting Notes (1/5/14 18:59) -----</a:t>
            </a:r>
          </a:p>
          <a:p>
            <a:pPr>
              <a:spcBef>
                <a:spcPct val="0"/>
              </a:spcBef>
            </a:pPr>
            <a:r>
              <a:rPr lang="en-US" dirty="0" smtClean="0"/>
              <a:t>Put this to the end.</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36A1D9A-D007-40C8-8AC6-6DAF93681032}"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23318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Spark is one example.</a:t>
            </a:r>
            <a:r>
              <a:rPr lang="en-US" baseline="0" dirty="0" smtClean="0"/>
              <a:t> It uses RDD concept to do fast in memory computation. As we have heard a lot about it here, it has been applied in many companies with great performance. However, there are still several problems.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3</a:t>
            </a:fld>
            <a:endParaRPr lang="en-US"/>
          </a:p>
        </p:txBody>
      </p:sp>
    </p:spTree>
    <p:extLst>
      <p:ext uri="{BB962C8B-B14F-4D97-AF65-F5344CB8AC3E}">
        <p14:creationId xmlns:p14="http://schemas.microsoft.com/office/powerpoint/2010/main" val="80466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replication, no going to disk!</a:t>
            </a:r>
            <a:r>
              <a:rPr lang="en-US" baseline="0" dirty="0" smtClean="0"/>
              <a:t> And this is what makes Spark *fast*</a:t>
            </a:r>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4</a:t>
            </a:fld>
            <a:endParaRPr lang="en-US"/>
          </a:p>
        </p:txBody>
      </p:sp>
    </p:spTree>
    <p:extLst>
      <p:ext uri="{BB962C8B-B14F-4D97-AF65-F5344CB8AC3E}">
        <p14:creationId xmlns:p14="http://schemas.microsoft.com/office/powerpoint/2010/main" val="226836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5</a:t>
            </a:fld>
            <a:endParaRPr lang="en-US"/>
          </a:p>
        </p:txBody>
      </p:sp>
    </p:spTree>
    <p:extLst>
      <p:ext uri="{BB962C8B-B14F-4D97-AF65-F5344CB8AC3E}">
        <p14:creationId xmlns:p14="http://schemas.microsoft.com/office/powerpoint/2010/main" val="249392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6</a:t>
            </a:fld>
            <a:endParaRPr lang="en-US"/>
          </a:p>
        </p:txBody>
      </p:sp>
    </p:spTree>
    <p:extLst>
      <p:ext uri="{BB962C8B-B14F-4D97-AF65-F5344CB8AC3E}">
        <p14:creationId xmlns:p14="http://schemas.microsoft.com/office/powerpoint/2010/main" val="249392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(1/5/14 18:59) -----</a:t>
            </a:r>
          </a:p>
          <a:p>
            <a:r>
              <a:rPr lang="en-US"/>
              <a:t>Remove "Many framework"</a:t>
            </a: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8</a:t>
            </a:fld>
            <a:endParaRPr lang="en-US"/>
          </a:p>
        </p:txBody>
      </p:sp>
    </p:spTree>
    <p:extLst>
      <p:ext uri="{BB962C8B-B14F-4D97-AF65-F5344CB8AC3E}">
        <p14:creationId xmlns:p14="http://schemas.microsoft.com/office/powerpoint/2010/main" val="244902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(1/5/14 18:59) -----</a:t>
            </a:r>
          </a:p>
          <a:p>
            <a:r>
              <a:rPr lang="en-US"/>
              <a:t>Remove "Many framework"</a:t>
            </a: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9</a:t>
            </a:fld>
            <a:endParaRPr lang="en-US"/>
          </a:p>
        </p:txBody>
      </p:sp>
    </p:spTree>
    <p:extLst>
      <p:ext uri="{BB962C8B-B14F-4D97-AF65-F5344CB8AC3E}">
        <p14:creationId xmlns:p14="http://schemas.microsoft.com/office/powerpoint/2010/main" val="244902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(1/5/14 18:59) -----</a:t>
            </a:r>
          </a:p>
          <a:p>
            <a:r>
              <a:rPr lang="en-US"/>
              <a:t>Remove "Many framework"</a:t>
            </a: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10</a:t>
            </a:fld>
            <a:endParaRPr lang="en-US"/>
          </a:p>
        </p:txBody>
      </p:sp>
    </p:spTree>
    <p:extLst>
      <p:ext uri="{BB962C8B-B14F-4D97-AF65-F5344CB8AC3E}">
        <p14:creationId xmlns:p14="http://schemas.microsoft.com/office/powerpoint/2010/main" val="244902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12</a:t>
            </a:fld>
            <a:endParaRPr lang="en-US"/>
          </a:p>
        </p:txBody>
      </p:sp>
    </p:spTree>
    <p:extLst>
      <p:ext uri="{BB962C8B-B14F-4D97-AF65-F5344CB8AC3E}">
        <p14:creationId xmlns:p14="http://schemas.microsoft.com/office/powerpoint/2010/main" val="249392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88BAD7A-B279-4E7C-9A56-5DA1CFDF2C04}" type="datetimeFigureOut">
              <a:rPr lang="en-US" smtClean="0"/>
              <a:pPr>
                <a:defRPr/>
              </a:pPr>
              <a:t>2/10/14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C7CEA2-D010-42E1-8189-235347EB101A}" type="slidenum">
              <a:rPr lang="en-US" smtClean="0"/>
              <a:pPr>
                <a:defRPr/>
              </a:pPr>
              <a:t>‹#›</a:t>
            </a:fld>
            <a:endParaRPr lang="en-US"/>
          </a:p>
        </p:txBody>
      </p:sp>
    </p:spTree>
    <p:extLst>
      <p:ext uri="{BB962C8B-B14F-4D97-AF65-F5344CB8AC3E}">
        <p14:creationId xmlns:p14="http://schemas.microsoft.com/office/powerpoint/2010/main" val="366059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F650B1-50A7-426E-9991-963B00394CCD}" type="datetimeFigureOut">
              <a:rPr lang="en-US" smtClean="0"/>
              <a:pPr>
                <a:defRPr/>
              </a:pPr>
              <a:t>2/10/14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8C44BF-783D-45B1-8FBD-E2D41976B9E6}" type="slidenum">
              <a:rPr lang="en-US" smtClean="0"/>
              <a:pPr>
                <a:defRPr/>
              </a:pPr>
              <a:t>‹#›</a:t>
            </a:fld>
            <a:endParaRPr lang="en-US"/>
          </a:p>
        </p:txBody>
      </p:sp>
    </p:spTree>
    <p:extLst>
      <p:ext uri="{BB962C8B-B14F-4D97-AF65-F5344CB8AC3E}">
        <p14:creationId xmlns:p14="http://schemas.microsoft.com/office/powerpoint/2010/main" val="38745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CA7137E-A479-41BB-A141-8539CA8058BB}" type="datetimeFigureOut">
              <a:rPr lang="en-US" smtClean="0"/>
              <a:pPr>
                <a:defRPr/>
              </a:pPr>
              <a:t>2/10/14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A78A1F-6EA5-4C75-A2B9-53F0761EBA90}" type="slidenum">
              <a:rPr lang="en-US" smtClean="0"/>
              <a:pPr>
                <a:defRPr/>
              </a:pPr>
              <a:t>‹#›</a:t>
            </a:fld>
            <a:endParaRPr lang="en-US"/>
          </a:p>
        </p:txBody>
      </p:sp>
    </p:spTree>
    <p:extLst>
      <p:ext uri="{BB962C8B-B14F-4D97-AF65-F5344CB8AC3E}">
        <p14:creationId xmlns:p14="http://schemas.microsoft.com/office/powerpoint/2010/main" val="31146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202A85F-EF8D-4116-A244-D700C486C43C}" type="datetimeFigureOut">
              <a:rPr lang="en-US" smtClean="0"/>
              <a:pPr>
                <a:defRPr/>
              </a:pPr>
              <a:t>2/10/14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B5A637-FF5F-485F-A560-1E2DB273A82C}" type="slidenum">
              <a:rPr lang="en-US" smtClean="0"/>
              <a:pPr>
                <a:defRPr/>
              </a:pPr>
              <a:t>‹#›</a:t>
            </a:fld>
            <a:endParaRPr lang="en-US"/>
          </a:p>
        </p:txBody>
      </p:sp>
    </p:spTree>
    <p:extLst>
      <p:ext uri="{BB962C8B-B14F-4D97-AF65-F5344CB8AC3E}">
        <p14:creationId xmlns:p14="http://schemas.microsoft.com/office/powerpoint/2010/main" val="223128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8E48AFC-FAE1-428F-8848-114A5F2653F6}" type="datetimeFigureOut">
              <a:rPr lang="en-US" smtClean="0"/>
              <a:pPr>
                <a:defRPr/>
              </a:pPr>
              <a:t>2/10/14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40A838-3B9C-4354-A958-D4D2FFB9A767}" type="slidenum">
              <a:rPr lang="en-US" smtClean="0"/>
              <a:pPr>
                <a:defRPr/>
              </a:pPr>
              <a:t>‹#›</a:t>
            </a:fld>
            <a:endParaRPr lang="en-US"/>
          </a:p>
        </p:txBody>
      </p:sp>
    </p:spTree>
    <p:extLst>
      <p:ext uri="{BB962C8B-B14F-4D97-AF65-F5344CB8AC3E}">
        <p14:creationId xmlns:p14="http://schemas.microsoft.com/office/powerpoint/2010/main" val="42214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339A804-099F-4F0D-96A9-D9DB22748BA7}" type="datetimeFigureOut">
              <a:rPr lang="en-US" smtClean="0"/>
              <a:pPr>
                <a:defRPr/>
              </a:pPr>
              <a:t>2/10/14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5AEE0E-8073-4B84-9E8C-BC307EEDA10D}" type="slidenum">
              <a:rPr lang="en-US" smtClean="0"/>
              <a:pPr>
                <a:defRPr/>
              </a:pPr>
              <a:t>‹#›</a:t>
            </a:fld>
            <a:endParaRPr lang="en-US"/>
          </a:p>
        </p:txBody>
      </p:sp>
    </p:spTree>
    <p:extLst>
      <p:ext uri="{BB962C8B-B14F-4D97-AF65-F5344CB8AC3E}">
        <p14:creationId xmlns:p14="http://schemas.microsoft.com/office/powerpoint/2010/main" val="293843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C0D0032-51BB-4826-B39A-8D562ECA76F5}" type="datetimeFigureOut">
              <a:rPr lang="en-US" smtClean="0"/>
              <a:pPr>
                <a:defRPr/>
              </a:pPr>
              <a:t>2/10/14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9EB6CF0-5A91-455A-BA3A-4D56A4BA4887}" type="slidenum">
              <a:rPr lang="en-US" smtClean="0"/>
              <a:pPr>
                <a:defRPr/>
              </a:pPr>
              <a:t>‹#›</a:t>
            </a:fld>
            <a:endParaRPr lang="en-US"/>
          </a:p>
        </p:txBody>
      </p:sp>
    </p:spTree>
    <p:extLst>
      <p:ext uri="{BB962C8B-B14F-4D97-AF65-F5344CB8AC3E}">
        <p14:creationId xmlns:p14="http://schemas.microsoft.com/office/powerpoint/2010/main" val="188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74DDC30-8283-46BB-9B6F-2D0F49D4DEC1}" type="datetimeFigureOut">
              <a:rPr lang="en-US" smtClean="0"/>
              <a:pPr>
                <a:defRPr/>
              </a:pPr>
              <a:t>2/10/14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274A516-816F-47E5-9E8C-2ADC112F566A}" type="slidenum">
              <a:rPr lang="en-US" smtClean="0"/>
              <a:pPr>
                <a:defRPr/>
              </a:pPr>
              <a:t>‹#›</a:t>
            </a:fld>
            <a:endParaRPr lang="en-US"/>
          </a:p>
        </p:txBody>
      </p:sp>
    </p:spTree>
    <p:extLst>
      <p:ext uri="{BB962C8B-B14F-4D97-AF65-F5344CB8AC3E}">
        <p14:creationId xmlns:p14="http://schemas.microsoft.com/office/powerpoint/2010/main" val="356542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79E6CD-F5C0-4FCE-A23C-3CBD45C10F19}" type="datetimeFigureOut">
              <a:rPr lang="en-US" smtClean="0"/>
              <a:pPr>
                <a:defRPr/>
              </a:pPr>
              <a:t>2/10/14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B51A0C-F6A4-4570-9587-4684AD8B3D1F}" type="slidenum">
              <a:rPr lang="en-US" smtClean="0"/>
              <a:pPr>
                <a:defRPr/>
              </a:pPr>
              <a:t>‹#›</a:t>
            </a:fld>
            <a:endParaRPr lang="en-US"/>
          </a:p>
        </p:txBody>
      </p:sp>
    </p:spTree>
    <p:extLst>
      <p:ext uri="{BB962C8B-B14F-4D97-AF65-F5344CB8AC3E}">
        <p14:creationId xmlns:p14="http://schemas.microsoft.com/office/powerpoint/2010/main" val="252641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05D7496-A334-4E61-A435-EDB5B0E27130}" type="datetimeFigureOut">
              <a:rPr lang="en-US" smtClean="0"/>
              <a:pPr>
                <a:defRPr/>
              </a:pPr>
              <a:t>2/10/14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5AA5E6-08A1-4A84-A2D3-32D62E576715}" type="slidenum">
              <a:rPr lang="en-US" smtClean="0"/>
              <a:pPr>
                <a:defRPr/>
              </a:pPr>
              <a:t>‹#›</a:t>
            </a:fld>
            <a:endParaRPr lang="en-US"/>
          </a:p>
        </p:txBody>
      </p:sp>
    </p:spTree>
    <p:extLst>
      <p:ext uri="{BB962C8B-B14F-4D97-AF65-F5344CB8AC3E}">
        <p14:creationId xmlns:p14="http://schemas.microsoft.com/office/powerpoint/2010/main" val="338569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CF5C2D4-CC1E-4EF2-AE2A-D35B536944E7}" type="datetimeFigureOut">
              <a:rPr lang="en-US" smtClean="0"/>
              <a:pPr>
                <a:defRPr/>
              </a:pPr>
              <a:t>2/10/14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5CB5C9-5023-4E96-B4F2-B680D33948B1}" type="slidenum">
              <a:rPr lang="en-US" smtClean="0"/>
              <a:pPr>
                <a:defRPr/>
              </a:pPr>
              <a:t>‹#›</a:t>
            </a:fld>
            <a:endParaRPr lang="en-US"/>
          </a:p>
        </p:txBody>
      </p:sp>
    </p:spTree>
    <p:extLst>
      <p:ext uri="{BB962C8B-B14F-4D97-AF65-F5344CB8AC3E}">
        <p14:creationId xmlns:p14="http://schemas.microsoft.com/office/powerpoint/2010/main" val="1504138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1281FF-B370-49FB-9B3A-46A311C1D35E}" type="datetimeFigureOut">
              <a:rPr lang="en-US" smtClean="0"/>
              <a:pPr>
                <a:defRPr/>
              </a:pPr>
              <a:t>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5B0DCC-9456-4782-A4E7-50B00887705D}" type="slidenum">
              <a:rPr lang="en-US" smtClean="0"/>
              <a:pPr>
                <a:defRPr/>
              </a:pPr>
              <a:t>‹#›</a:t>
            </a:fld>
            <a:endParaRPr lang="en-US"/>
          </a:p>
        </p:txBody>
      </p:sp>
    </p:spTree>
    <p:extLst>
      <p:ext uri="{BB962C8B-B14F-4D97-AF65-F5344CB8AC3E}">
        <p14:creationId xmlns:p14="http://schemas.microsoft.com/office/powerpoint/2010/main" val="4250402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jpeg"/><Relationship Id="rId10"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chyon-projec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241300" y="1654630"/>
            <a:ext cx="8754654" cy="4542970"/>
          </a:xfrm>
        </p:spPr>
        <p:txBody>
          <a:bodyPr>
            <a:normAutofit fontScale="90000"/>
          </a:bodyPr>
          <a:lstStyle/>
          <a:p>
            <a:pPr algn="l"/>
            <a:r>
              <a:rPr lang="en-US" sz="5900" b="1" dirty="0" smtClean="0">
                <a:latin typeface="Garamond" pitchFamily="18" charset="0"/>
                <a:ea typeface="Garamond" pitchFamily="18" charset="0"/>
                <a:cs typeface="Garamond" pitchFamily="18" charset="0"/>
              </a:rPr>
              <a:t>Tachyon: </a:t>
            </a:r>
            <a:r>
              <a:rPr lang="en-US" sz="5900" b="1" dirty="0" smtClean="0">
                <a:latin typeface="Garamond" pitchFamily="18" charset="0"/>
                <a:ea typeface="Garamond" pitchFamily="18" charset="0"/>
                <a:cs typeface="Garamond" pitchFamily="18" charset="0"/>
              </a:rPr>
              <a:t/>
            </a:r>
            <a:br>
              <a:rPr lang="en-US" sz="5900" b="1" dirty="0" smtClean="0">
                <a:latin typeface="Garamond" pitchFamily="18" charset="0"/>
                <a:ea typeface="Garamond" pitchFamily="18" charset="0"/>
                <a:cs typeface="Garamond" pitchFamily="18" charset="0"/>
              </a:rPr>
            </a:br>
            <a:r>
              <a:rPr lang="en-US" sz="5900" b="1" dirty="0" smtClean="0">
                <a:latin typeface="Garamond" pitchFamily="18" charset="0"/>
                <a:ea typeface="Garamond" pitchFamily="18" charset="0"/>
                <a:cs typeface="Garamond" pitchFamily="18" charset="0"/>
              </a:rPr>
              <a:t>memory-speed data sharing </a:t>
            </a:r>
            <a:r>
              <a:rPr lang="en-US" sz="5900" b="1" dirty="0" smtClean="0">
                <a:latin typeface="Garamond" pitchFamily="18" charset="0"/>
                <a:ea typeface="Garamond" pitchFamily="18" charset="0"/>
                <a:cs typeface="Garamond" pitchFamily="18" charset="0"/>
              </a:rPr>
              <a:t/>
            </a:r>
            <a:br>
              <a:rPr lang="en-US" sz="5900" b="1" dirty="0" smtClean="0">
                <a:latin typeface="Garamond" pitchFamily="18" charset="0"/>
                <a:ea typeface="Garamond" pitchFamily="18" charset="0"/>
                <a:cs typeface="Garamond" pitchFamily="18" charset="0"/>
              </a:rPr>
            </a:br>
            <a:r>
              <a:rPr lang="en-US" sz="3600" b="1" dirty="0" smtClean="0">
                <a:latin typeface="Garamond" pitchFamily="18" charset="0"/>
                <a:ea typeface="Garamond" pitchFamily="18" charset="0"/>
                <a:cs typeface="Garamond" pitchFamily="18" charset="0"/>
              </a:rPr>
              <a:t/>
            </a:r>
            <a:br>
              <a:rPr lang="en-US" sz="3600" b="1" dirty="0" smtClean="0">
                <a:latin typeface="Garamond" pitchFamily="18" charset="0"/>
                <a:ea typeface="Garamond" pitchFamily="18" charset="0"/>
                <a:cs typeface="Garamond" pitchFamily="18" charset="0"/>
              </a:rPr>
            </a:br>
            <a:r>
              <a:rPr lang="en-US" sz="3600" b="1" dirty="0" smtClean="0">
                <a:latin typeface="Garamond" pitchFamily="18" charset="0"/>
                <a:ea typeface="Garamond" pitchFamily="18" charset="0"/>
                <a:cs typeface="Garamond" pitchFamily="18" charset="0"/>
              </a:rPr>
              <a:t/>
            </a:r>
            <a:br>
              <a:rPr lang="en-US" sz="3600" b="1" dirty="0" smtClean="0">
                <a:latin typeface="Garamond" pitchFamily="18" charset="0"/>
                <a:ea typeface="Garamond" pitchFamily="18" charset="0"/>
                <a:cs typeface="Garamond" pitchFamily="18" charset="0"/>
              </a:rPr>
            </a:br>
            <a:r>
              <a:rPr lang="en-US" sz="3600" dirty="0" smtClean="0">
                <a:latin typeface="Garamond" pitchFamily="18" charset="0"/>
              </a:rPr>
              <a:t>Haoyuan (HY) Li, </a:t>
            </a:r>
            <a:r>
              <a:rPr lang="en-US" sz="3600" b="1" dirty="0" smtClean="0">
                <a:latin typeface="Garamond" pitchFamily="18" charset="0"/>
              </a:rPr>
              <a:t>Ali Ghodsi</a:t>
            </a:r>
            <a:r>
              <a:rPr lang="en-US" sz="3600" dirty="0" smtClean="0">
                <a:latin typeface="Garamond" pitchFamily="18" charset="0"/>
              </a:rPr>
              <a:t>, </a:t>
            </a:r>
            <a:br>
              <a:rPr lang="en-US" sz="3600" dirty="0" smtClean="0">
                <a:latin typeface="Garamond" pitchFamily="18" charset="0"/>
              </a:rPr>
            </a:br>
            <a:r>
              <a:rPr lang="en-US" sz="3600" dirty="0" err="1" smtClean="0">
                <a:latin typeface="Garamond" pitchFamily="18" charset="0"/>
              </a:rPr>
              <a:t>Matei</a:t>
            </a:r>
            <a:r>
              <a:rPr lang="en-US" sz="3600" dirty="0" smtClean="0">
                <a:latin typeface="Garamond" pitchFamily="18" charset="0"/>
              </a:rPr>
              <a:t> </a:t>
            </a:r>
            <a:r>
              <a:rPr lang="en-US" sz="3600" dirty="0" err="1" smtClean="0">
                <a:latin typeface="Garamond" pitchFamily="18" charset="0"/>
              </a:rPr>
              <a:t>Zaharia</a:t>
            </a:r>
            <a:r>
              <a:rPr lang="en-US" sz="3600" dirty="0" smtClean="0">
                <a:latin typeface="Garamond" pitchFamily="18" charset="0"/>
              </a:rPr>
              <a:t>, Scott </a:t>
            </a:r>
            <a:r>
              <a:rPr lang="en-US" sz="3600" dirty="0" err="1" smtClean="0">
                <a:latin typeface="Garamond" pitchFamily="18" charset="0"/>
              </a:rPr>
              <a:t>Shenker</a:t>
            </a:r>
            <a:r>
              <a:rPr lang="en-US" sz="3600" dirty="0" smtClean="0">
                <a:latin typeface="Garamond" pitchFamily="18" charset="0"/>
              </a:rPr>
              <a:t>, Ion </a:t>
            </a:r>
            <a:r>
              <a:rPr lang="en-US" sz="3600" dirty="0" err="1" smtClean="0">
                <a:latin typeface="Garamond" pitchFamily="18" charset="0"/>
              </a:rPr>
              <a:t>Stoica</a:t>
            </a:r>
            <a:r>
              <a:rPr lang="en-US" sz="3600" dirty="0" smtClean="0">
                <a:latin typeface="Garamond" pitchFamily="18" charset="0"/>
              </a:rPr>
              <a:t/>
            </a:r>
            <a:br>
              <a:rPr lang="en-US" sz="3600" dirty="0" smtClean="0">
                <a:latin typeface="Garamond" pitchFamily="18" charset="0"/>
              </a:rPr>
            </a:br>
            <a:r>
              <a:rPr lang="en-US" sz="3600" dirty="0" smtClean="0">
                <a:solidFill>
                  <a:srgbClr val="3366FF"/>
                </a:solidFill>
                <a:latin typeface="Garamond" pitchFamily="18" charset="0"/>
              </a:rPr>
              <a:t/>
            </a:r>
            <a:br>
              <a:rPr lang="en-US" sz="3600" dirty="0" smtClean="0">
                <a:solidFill>
                  <a:srgbClr val="3366FF"/>
                </a:solidFill>
                <a:latin typeface="Garamond" pitchFamily="18" charset="0"/>
              </a:rPr>
            </a:br>
            <a:endParaRPr lang="en-US" sz="3600" b="1" dirty="0">
              <a:latin typeface="Garamond" pitchFamily="18" charset="0"/>
              <a:ea typeface="Garamond" pitchFamily="18" charset="0"/>
              <a:cs typeface="Garamond" pitchFamily="18" charset="0"/>
            </a:endParaRPr>
          </a:p>
        </p:txBody>
      </p:sp>
      <p:grpSp>
        <p:nvGrpSpPr>
          <p:cNvPr id="7" name="Group 6"/>
          <p:cNvGrpSpPr>
            <a:grpSpLocks noChangeAspect="1"/>
          </p:cNvGrpSpPr>
          <p:nvPr/>
        </p:nvGrpSpPr>
        <p:grpSpPr bwMode="auto">
          <a:xfrm>
            <a:off x="5459673" y="5415865"/>
            <a:ext cx="3585401" cy="1327082"/>
            <a:chOff x="4630057" y="5252349"/>
            <a:chExt cx="3998106" cy="1481216"/>
          </a:xfrm>
        </p:grpSpPr>
        <p:pic>
          <p:nvPicPr>
            <p:cNvPr id="8" name="Picture 7" descr="amplab_hir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0057" y="5252349"/>
              <a:ext cx="3998106" cy="13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6389310" y="6252633"/>
              <a:ext cx="1963863" cy="48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2200" dirty="0" smtClean="0">
                  <a:solidFill>
                    <a:srgbClr val="47485F"/>
                  </a:solidFill>
                  <a:latin typeface="Corbel" pitchFamily="34" charset="0"/>
                  <a:ea typeface="Corbel" pitchFamily="34" charset="0"/>
                  <a:cs typeface="Corbel" pitchFamily="34" charset="0"/>
                </a:rPr>
                <a:t>UC Berkeley</a:t>
              </a:r>
              <a:endParaRPr lang="en-US" sz="2200" dirty="0">
                <a:solidFill>
                  <a:srgbClr val="47485F"/>
                </a:solidFill>
                <a:latin typeface="Corbel" pitchFamily="34" charset="0"/>
                <a:ea typeface="Corbel" pitchFamily="34" charset="0"/>
                <a:cs typeface="Corbel" pitchFamily="34" charset="0"/>
              </a:endParaRPr>
            </a:p>
          </p:txBody>
        </p:sp>
      </p:grpSp>
    </p:spTree>
    <p:extLst>
      <p:ext uri="{BB962C8B-B14F-4D97-AF65-F5344CB8AC3E}">
        <p14:creationId xmlns:p14="http://schemas.microsoft.com/office/powerpoint/2010/main" val="31709636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Challenge 3</a:t>
            </a:r>
            <a:endParaRPr lang="en-US" dirty="0"/>
          </a:p>
        </p:txBody>
      </p:sp>
      <p:sp>
        <p:nvSpPr>
          <p:cNvPr id="7" name="Title 3"/>
          <p:cNvSpPr txBox="1">
            <a:spLocks/>
          </p:cNvSpPr>
          <p:nvPr/>
        </p:nvSpPr>
        <p:spPr bwMode="auto">
          <a:xfrm>
            <a:off x="457200" y="1016826"/>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500" i="1" dirty="0" smtClean="0">
                <a:solidFill>
                  <a:srgbClr val="FF0000"/>
                </a:solidFill>
              </a:rPr>
              <a:t>Different frameworks share data: </a:t>
            </a:r>
            <a:br>
              <a:rPr lang="en-US" sz="4500" i="1" dirty="0" smtClean="0">
                <a:solidFill>
                  <a:srgbClr val="FF0000"/>
                </a:solidFill>
              </a:rPr>
            </a:br>
            <a:r>
              <a:rPr lang="en-US" sz="4500" i="1" dirty="0" smtClean="0">
                <a:solidFill>
                  <a:srgbClr val="FF0000"/>
                </a:solidFill>
              </a:rPr>
              <a:t>Slow writes </a:t>
            </a:r>
            <a:r>
              <a:rPr lang="en-US" sz="4500" i="1" dirty="0" smtClean="0">
                <a:solidFill>
                  <a:srgbClr val="FF0000"/>
                </a:solidFill>
              </a:rPr>
              <a:t>to disk</a:t>
            </a:r>
            <a:endParaRPr lang="en-US" sz="4500" i="1" dirty="0">
              <a:solidFill>
                <a:srgbClr val="FF0000"/>
              </a:solidFill>
            </a:endParaRPr>
          </a:p>
        </p:txBody>
      </p:sp>
      <p:sp>
        <p:nvSpPr>
          <p:cNvPr id="11" name="Rectangle 10"/>
          <p:cNvSpPr/>
          <p:nvPr/>
        </p:nvSpPr>
        <p:spPr>
          <a:xfrm>
            <a:off x="3262318"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12" name="Rectangle 11"/>
          <p:cNvSpPr/>
          <p:nvPr/>
        </p:nvSpPr>
        <p:spPr>
          <a:xfrm>
            <a:off x="3262318" y="3867596"/>
            <a:ext cx="2465438"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a:p>
            <a:pPr algn="ctr"/>
            <a:r>
              <a:rPr lang="en-US" dirty="0" smtClean="0"/>
              <a:t>                block manager</a:t>
            </a:r>
            <a:endParaRPr lang="en-US" dirty="0"/>
          </a:p>
        </p:txBody>
      </p:sp>
      <p:sp>
        <p:nvSpPr>
          <p:cNvPr id="13" name="Rectangle 12"/>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14" name="Rectangle 13"/>
          <p:cNvSpPr/>
          <p:nvPr/>
        </p:nvSpPr>
        <p:spPr>
          <a:xfrm>
            <a:off x="3324005"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3</a:t>
            </a:r>
            <a:endParaRPr lang="en-US" sz="1600" dirty="0">
              <a:solidFill>
                <a:schemeClr val="tx1"/>
              </a:solidFill>
            </a:endParaRPr>
          </a:p>
        </p:txBody>
      </p:sp>
      <p:sp>
        <p:nvSpPr>
          <p:cNvPr id="15" name="Rectangle 14"/>
          <p:cNvSpPr/>
          <p:nvPr/>
        </p:nvSpPr>
        <p:spPr>
          <a:xfrm>
            <a:off x="5880156"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t>Hadoop</a:t>
            </a:r>
            <a:r>
              <a:rPr lang="en-US" sz="2400" b="1" dirty="0" smtClean="0"/>
              <a:t> MR</a:t>
            </a:r>
            <a:endParaRPr lang="en-US" sz="2400" b="1" dirty="0"/>
          </a:p>
        </p:txBody>
      </p:sp>
      <p:sp>
        <p:nvSpPr>
          <p:cNvPr id="16" name="Rectangle 15"/>
          <p:cNvSpPr/>
          <p:nvPr/>
        </p:nvSpPr>
        <p:spPr>
          <a:xfrm>
            <a:off x="5880156" y="3867596"/>
            <a:ext cx="2465438"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YARN</a:t>
            </a:r>
            <a:endParaRPr lang="en-US" dirty="0"/>
          </a:p>
        </p:txBody>
      </p:sp>
      <p:sp>
        <p:nvSpPr>
          <p:cNvPr id="19" name="Rectangle 1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HDFS</a:t>
            </a:r>
          </a:p>
          <a:p>
            <a:pPr algn="ctr"/>
            <a:r>
              <a:rPr lang="en-US" sz="2400" dirty="0" smtClean="0"/>
              <a:t>disk</a:t>
            </a:r>
            <a:endParaRPr lang="en-US" dirty="0"/>
          </a:p>
        </p:txBody>
      </p:sp>
      <p:sp>
        <p:nvSpPr>
          <p:cNvPr id="20" name="Rectangle 1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21" name="Rectangle 2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3</a:t>
            </a:r>
            <a:endParaRPr lang="en-US" sz="1600" dirty="0">
              <a:solidFill>
                <a:schemeClr val="tx1"/>
              </a:solidFill>
            </a:endParaRPr>
          </a:p>
        </p:txBody>
      </p:sp>
      <p:sp>
        <p:nvSpPr>
          <p:cNvPr id="22" name="Rectangle 2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2</a:t>
            </a:r>
            <a:endParaRPr lang="en-US" sz="1600" dirty="0">
              <a:solidFill>
                <a:schemeClr val="tx1"/>
              </a:solidFill>
            </a:endParaRPr>
          </a:p>
        </p:txBody>
      </p:sp>
      <p:sp>
        <p:nvSpPr>
          <p:cNvPr id="23" name="Rectangle 2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4</a:t>
            </a:r>
            <a:endParaRPr lang="en-US" sz="1600" dirty="0">
              <a:solidFill>
                <a:schemeClr val="tx1"/>
              </a:solidFill>
            </a:endParaRPr>
          </a:p>
        </p:txBody>
      </p:sp>
      <p:sp>
        <p:nvSpPr>
          <p:cNvPr id="24" name="Left Brace 2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TextBox 24"/>
          <p:cNvSpPr txBox="1"/>
          <p:nvPr/>
        </p:nvSpPr>
        <p:spPr>
          <a:xfrm>
            <a:off x="457200" y="3113543"/>
            <a:ext cx="3019383" cy="1508105"/>
          </a:xfrm>
          <a:prstGeom prst="rect">
            <a:avLst/>
          </a:prstGeom>
          <a:noFill/>
        </p:spPr>
        <p:txBody>
          <a:bodyPr wrap="square" rtlCol="0">
            <a:spAutoFit/>
          </a:bodyPr>
          <a:lstStyle/>
          <a:p>
            <a:r>
              <a:rPr lang="en-US" sz="2300" dirty="0">
                <a:latin typeface="Cambria"/>
                <a:cs typeface="Cambria"/>
              </a:rPr>
              <a:t>s</a:t>
            </a:r>
            <a:r>
              <a:rPr lang="en-US" sz="2300" dirty="0" smtClean="0">
                <a:latin typeface="Cambria"/>
                <a:cs typeface="Cambria"/>
              </a:rPr>
              <a:t>torage engine &amp; </a:t>
            </a:r>
          </a:p>
          <a:p>
            <a:r>
              <a:rPr lang="en-US" sz="2300" dirty="0">
                <a:latin typeface="Cambria"/>
                <a:cs typeface="Cambria"/>
              </a:rPr>
              <a:t>e</a:t>
            </a:r>
            <a:r>
              <a:rPr lang="en-US" sz="2300" dirty="0" smtClean="0">
                <a:latin typeface="Cambria"/>
                <a:cs typeface="Cambria"/>
              </a:rPr>
              <a:t>xecution engine</a:t>
            </a:r>
          </a:p>
          <a:p>
            <a:r>
              <a:rPr lang="en-US" sz="2300" dirty="0">
                <a:latin typeface="Cambria"/>
                <a:cs typeface="Cambria"/>
              </a:rPr>
              <a:t>s</a:t>
            </a:r>
            <a:r>
              <a:rPr lang="en-US" sz="2300" dirty="0" smtClean="0">
                <a:latin typeface="Cambria"/>
                <a:cs typeface="Cambria"/>
              </a:rPr>
              <a:t>ame JVM process</a:t>
            </a:r>
          </a:p>
          <a:p>
            <a:r>
              <a:rPr lang="en-US" sz="2300" dirty="0" smtClean="0">
                <a:latin typeface="Cambria"/>
                <a:cs typeface="Cambria"/>
              </a:rPr>
              <a:t>(slow writes)</a:t>
            </a:r>
            <a:endParaRPr lang="en-US" sz="2300" dirty="0">
              <a:latin typeface="Cambria"/>
              <a:cs typeface="Cambria"/>
            </a:endParaRPr>
          </a:p>
        </p:txBody>
      </p:sp>
      <p:cxnSp>
        <p:nvCxnSpPr>
          <p:cNvPr id="26" name="Straight Arrow Connector 25"/>
          <p:cNvCxnSpPr/>
          <p:nvPr/>
        </p:nvCxnSpPr>
        <p:spPr>
          <a:xfrm>
            <a:off x="4624414" y="4654030"/>
            <a:ext cx="0" cy="275578"/>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981198" y="4630063"/>
            <a:ext cx="0" cy="287563"/>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2050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lstStyle/>
          <a:p>
            <a:r>
              <a:rPr lang="en-US" dirty="0" smtClean="0"/>
              <a:t>Tachyon</a:t>
            </a:r>
            <a:endParaRPr lang="en-US" dirty="0"/>
          </a:p>
        </p:txBody>
      </p:sp>
      <p:sp>
        <p:nvSpPr>
          <p:cNvPr id="3" name="Content Placeholder 2"/>
          <p:cNvSpPr>
            <a:spLocks noGrp="1"/>
          </p:cNvSpPr>
          <p:nvPr>
            <p:ph idx="1"/>
          </p:nvPr>
        </p:nvSpPr>
        <p:spPr>
          <a:xfrm>
            <a:off x="457200" y="1288668"/>
            <a:ext cx="8229600" cy="4525963"/>
          </a:xfrm>
        </p:spPr>
        <p:txBody>
          <a:bodyPr/>
          <a:lstStyle/>
          <a:p>
            <a:endParaRPr lang="en-US" sz="3500" b="1" i="1" dirty="0" smtClean="0">
              <a:solidFill>
                <a:srgbClr val="000000"/>
              </a:solidFill>
            </a:endParaRPr>
          </a:p>
          <a:p>
            <a:pPr marL="0" indent="0">
              <a:buNone/>
            </a:pPr>
            <a:endParaRPr lang="en-US" sz="3500" b="1" i="1" dirty="0">
              <a:solidFill>
                <a:srgbClr val="000000"/>
              </a:solidFill>
            </a:endParaRPr>
          </a:p>
          <a:p>
            <a:pPr marL="0" indent="0" algn="ctr">
              <a:buNone/>
            </a:pPr>
            <a:r>
              <a:rPr lang="en-US" sz="3500" b="1" i="1" dirty="0" smtClean="0">
                <a:solidFill>
                  <a:srgbClr val="000000"/>
                </a:solidFill>
              </a:rPr>
              <a:t>Reliable</a:t>
            </a:r>
            <a:r>
              <a:rPr lang="en-US" dirty="0" smtClean="0">
                <a:solidFill>
                  <a:srgbClr val="000000"/>
                </a:solidFill>
              </a:rPr>
              <a:t> data sharing </a:t>
            </a:r>
            <a:r>
              <a:rPr lang="en-US" dirty="0">
                <a:solidFill>
                  <a:srgbClr val="000000"/>
                </a:solidFill>
              </a:rPr>
              <a:t>at </a:t>
            </a:r>
            <a:r>
              <a:rPr lang="en-US" sz="3500" b="1" i="1" dirty="0">
                <a:solidFill>
                  <a:srgbClr val="FF0000"/>
                </a:solidFill>
              </a:rPr>
              <a:t>memory-speed</a:t>
            </a:r>
            <a:r>
              <a:rPr lang="en-US" sz="3500" dirty="0">
                <a:solidFill>
                  <a:srgbClr val="FF0000"/>
                </a:solidFill>
              </a:rPr>
              <a:t> </a:t>
            </a:r>
            <a:r>
              <a:rPr lang="en-US" sz="3500" b="1" i="1" dirty="0" smtClean="0">
                <a:solidFill>
                  <a:srgbClr val="000000"/>
                </a:solidFill>
              </a:rPr>
              <a:t>within and </a:t>
            </a:r>
            <a:r>
              <a:rPr lang="en-US" sz="3500" b="1" i="1" dirty="0" smtClean="0">
                <a:solidFill>
                  <a:srgbClr val="000000"/>
                </a:solidFill>
              </a:rPr>
              <a:t>across</a:t>
            </a:r>
            <a:r>
              <a:rPr lang="en-US" dirty="0" smtClean="0">
                <a:solidFill>
                  <a:srgbClr val="000000"/>
                </a:solidFill>
              </a:rPr>
              <a:t> </a:t>
            </a:r>
            <a:r>
              <a:rPr lang="en-US" dirty="0">
                <a:solidFill>
                  <a:srgbClr val="000000"/>
                </a:solidFill>
              </a:rPr>
              <a:t>cluster frameworks/</a:t>
            </a:r>
            <a:r>
              <a:rPr lang="en-US" dirty="0" smtClean="0">
                <a:solidFill>
                  <a:srgbClr val="000000"/>
                </a:solidFill>
              </a:rPr>
              <a:t>jobs</a:t>
            </a:r>
          </a:p>
          <a:p>
            <a:pPr marL="0" indent="0">
              <a:buNone/>
            </a:pPr>
            <a:endParaRPr lang="en-US" dirty="0" smtClean="0">
              <a:solidFill>
                <a:srgbClr val="000000"/>
              </a:solidFill>
            </a:endParaRPr>
          </a:p>
        </p:txBody>
      </p:sp>
    </p:spTree>
    <p:extLst>
      <p:ext uri="{BB962C8B-B14F-4D97-AF65-F5344CB8AC3E}">
        <p14:creationId xmlns:p14="http://schemas.microsoft.com/office/powerpoint/2010/main" val="19082595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 1 revisited</a:t>
            </a:r>
            <a:endParaRPr lang="en-US" dirty="0"/>
          </a:p>
        </p:txBody>
      </p:sp>
      <p:sp>
        <p:nvSpPr>
          <p:cNvPr id="21" name="Rectangle 20"/>
          <p:cNvSpPr/>
          <p:nvPr/>
        </p:nvSpPr>
        <p:spPr>
          <a:xfrm>
            <a:off x="3262318" y="3035191"/>
            <a:ext cx="5083276"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Spark Task</a:t>
            </a:r>
            <a:endParaRPr lang="en-US" sz="2400" dirty="0">
              <a:latin typeface="Cambria"/>
              <a:cs typeface="Cambria"/>
            </a:endParaRPr>
          </a:p>
        </p:txBody>
      </p:sp>
      <p:sp>
        <p:nvSpPr>
          <p:cNvPr id="22" name="Rectangle 21"/>
          <p:cNvSpPr/>
          <p:nvPr/>
        </p:nvSpPr>
        <p:spPr>
          <a:xfrm>
            <a:off x="3262318" y="3867596"/>
            <a:ext cx="5083276"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Spark memory</a:t>
            </a:r>
          </a:p>
          <a:p>
            <a:pPr algn="ctr"/>
            <a:r>
              <a:rPr lang="en-US" dirty="0" smtClean="0">
                <a:latin typeface="Cambria"/>
                <a:cs typeface="Cambria"/>
              </a:rPr>
              <a:t>block manager</a:t>
            </a:r>
            <a:endParaRPr lang="en-US" dirty="0">
              <a:latin typeface="Cambria"/>
              <a:cs typeface="Cambria"/>
            </a:endParaRPr>
          </a:p>
        </p:txBody>
      </p:sp>
      <p:sp>
        <p:nvSpPr>
          <p:cNvPr id="23" name="Rectangle 22"/>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grpSp>
        <p:nvGrpSpPr>
          <p:cNvPr id="4" name="Group 3"/>
          <p:cNvGrpSpPr/>
          <p:nvPr/>
        </p:nvGrpSpPr>
        <p:grpSpPr>
          <a:xfrm>
            <a:off x="3262318" y="4877719"/>
            <a:ext cx="5083276" cy="832405"/>
            <a:chOff x="3262318" y="4877719"/>
            <a:chExt cx="5083276" cy="832405"/>
          </a:xfrm>
        </p:grpSpPr>
        <p:sp>
          <p:nvSpPr>
            <p:cNvPr id="29" name="Rectangle 2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30" name="Rectangle 2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1" name="Rectangle 3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2" name="Rectangle 3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3" name="Rectangle 3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sp>
        <p:nvSpPr>
          <p:cNvPr id="34" name="Left Brace 3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sp>
        <p:nvSpPr>
          <p:cNvPr id="35" name="TextBox 34"/>
          <p:cNvSpPr txBox="1"/>
          <p:nvPr/>
        </p:nvSpPr>
        <p:spPr>
          <a:xfrm>
            <a:off x="457200" y="3251641"/>
            <a:ext cx="3019383" cy="1154162"/>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endParaRPr lang="en-US" sz="2300" dirty="0">
              <a:latin typeface="Cambria"/>
              <a:cs typeface="Cambria"/>
            </a:endParaRPr>
          </a:p>
        </p:txBody>
      </p:sp>
      <p:grpSp>
        <p:nvGrpSpPr>
          <p:cNvPr id="16" name="Group 15"/>
          <p:cNvGrpSpPr/>
          <p:nvPr/>
        </p:nvGrpSpPr>
        <p:grpSpPr>
          <a:xfrm>
            <a:off x="3262318" y="4877719"/>
            <a:ext cx="5083276" cy="832405"/>
            <a:chOff x="3262318" y="4877719"/>
            <a:chExt cx="5083276" cy="832405"/>
          </a:xfrm>
        </p:grpSpPr>
        <p:sp>
          <p:nvSpPr>
            <p:cNvPr id="17" name="Rectangle 16"/>
            <p:cNvSpPr/>
            <p:nvPr/>
          </p:nvSpPr>
          <p:spPr>
            <a:xfrm>
              <a:off x="3262318" y="4877719"/>
              <a:ext cx="5083276" cy="832405"/>
            </a:xfrm>
            <a:prstGeom prst="rect">
              <a:avLst/>
            </a:prstGeom>
            <a:solidFill>
              <a:schemeClr val="accent6">
                <a:lumMod val="20000"/>
                <a:lumOff val="80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mbria"/>
                  <a:cs typeface="Cambria"/>
                </a:rPr>
                <a:t>Tachyon</a:t>
              </a:r>
              <a:br>
                <a:rPr lang="en-US" sz="2400" dirty="0" smtClean="0">
                  <a:solidFill>
                    <a:schemeClr val="tx1"/>
                  </a:solidFill>
                  <a:latin typeface="Cambria"/>
                  <a:cs typeface="Cambria"/>
                </a:rPr>
              </a:br>
              <a:r>
                <a:rPr lang="en-US" dirty="0" smtClean="0">
                  <a:solidFill>
                    <a:schemeClr val="tx1"/>
                  </a:solidFill>
                  <a:latin typeface="Cambria"/>
                  <a:cs typeface="Cambria"/>
                </a:rPr>
                <a:t>in-memory</a:t>
              </a:r>
              <a:endParaRPr lang="en-US" dirty="0">
                <a:solidFill>
                  <a:schemeClr val="tx1"/>
                </a:solidFill>
                <a:latin typeface="Cambria"/>
                <a:cs typeface="Cambria"/>
              </a:endParaRPr>
            </a:p>
          </p:txBody>
        </p:sp>
        <p:sp>
          <p:nvSpPr>
            <p:cNvPr id="18" name="Rectangle 17"/>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19" name="Rectangle 18"/>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25" name="Rectangle 24"/>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spTree>
    <p:extLst>
      <p:ext uri="{BB962C8B-B14F-4D97-AF65-F5344CB8AC3E}">
        <p14:creationId xmlns:p14="http://schemas.microsoft.com/office/powerpoint/2010/main" val="2328568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0982E-6 1.6906E-6 L -1.80982E-6 0.14822 " pathEditMode="relative" rAng="0" ptsTypes="AA">
                                      <p:cBhvr>
                                        <p:cTn id="6" dur="1000" fill="hold"/>
                                        <p:tgtEl>
                                          <p:spTgt spid="4"/>
                                        </p:tgtEl>
                                        <p:attrNameLst>
                                          <p:attrName>ppt_x</p:attrName>
                                          <p:attrName>ppt_y</p:attrName>
                                        </p:attrNameLst>
                                      </p:cBhvr>
                                      <p:rCtr x="0" y="7411"/>
                                    </p:animMotion>
                                  </p:childTnLst>
                                </p:cTn>
                              </p:par>
                            </p:childTnLst>
                          </p:cTn>
                        </p:par>
                        <p:par>
                          <p:cTn id="7" fill="hold">
                            <p:stCondLst>
                              <p:cond delay="1000"/>
                            </p:stCondLst>
                            <p:childTnLst>
                              <p:par>
                                <p:cTn id="8" presetID="12" presetClass="entr" presetSubtype="4"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p:tgtEl>
                                          <p:spTgt spid="16"/>
                                        </p:tgtEl>
                                        <p:attrNameLst>
                                          <p:attrName>ppt_y</p:attrName>
                                        </p:attrNameLst>
                                      </p:cBhvr>
                                      <p:tavLst>
                                        <p:tav tm="0">
                                          <p:val>
                                            <p:strVal val="#ppt_y+#ppt_h*1.125000"/>
                                          </p:val>
                                        </p:tav>
                                        <p:tav tm="100000">
                                          <p:val>
                                            <p:strVal val="#ppt_y"/>
                                          </p:val>
                                        </p:tav>
                                      </p:tavLst>
                                    </p:anim>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 1 revisited</a:t>
            </a:r>
            <a:endParaRPr lang="en-US" dirty="0"/>
          </a:p>
        </p:txBody>
      </p:sp>
      <p:sp>
        <p:nvSpPr>
          <p:cNvPr id="22" name="Rectangle 21"/>
          <p:cNvSpPr/>
          <p:nvPr/>
        </p:nvSpPr>
        <p:spPr>
          <a:xfrm>
            <a:off x="3262318" y="3867596"/>
            <a:ext cx="5083276"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Spark memory</a:t>
            </a:r>
          </a:p>
          <a:p>
            <a:pPr algn="ctr"/>
            <a:r>
              <a:rPr lang="en-US" dirty="0" smtClean="0">
                <a:latin typeface="Cambria"/>
                <a:cs typeface="Cambria"/>
              </a:rPr>
              <a:t>block manager</a:t>
            </a:r>
            <a:endParaRPr lang="en-US" dirty="0">
              <a:latin typeface="Cambria"/>
              <a:cs typeface="Cambria"/>
            </a:endParaRPr>
          </a:p>
        </p:txBody>
      </p:sp>
      <p:sp>
        <p:nvSpPr>
          <p:cNvPr id="23" name="Rectangle 22"/>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grpSp>
        <p:nvGrpSpPr>
          <p:cNvPr id="4" name="Group 3"/>
          <p:cNvGrpSpPr/>
          <p:nvPr/>
        </p:nvGrpSpPr>
        <p:grpSpPr>
          <a:xfrm>
            <a:off x="3262318" y="4877719"/>
            <a:ext cx="5083276" cy="832405"/>
            <a:chOff x="3262318" y="4877719"/>
            <a:chExt cx="5083276" cy="832405"/>
          </a:xfrm>
        </p:grpSpPr>
        <p:sp>
          <p:nvSpPr>
            <p:cNvPr id="29" name="Rectangle 2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30" name="Rectangle 2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1" name="Rectangle 3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2" name="Rectangle 3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3" name="Rectangle 3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sp>
        <p:nvSpPr>
          <p:cNvPr id="34" name="Left Brace 3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sp>
        <p:nvSpPr>
          <p:cNvPr id="35" name="TextBox 34"/>
          <p:cNvSpPr txBox="1"/>
          <p:nvPr/>
        </p:nvSpPr>
        <p:spPr>
          <a:xfrm>
            <a:off x="457200" y="3251641"/>
            <a:ext cx="3019383" cy="1154162"/>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endParaRPr lang="en-US" sz="2300" dirty="0">
              <a:latin typeface="Cambria"/>
              <a:cs typeface="Cambria"/>
            </a:endParaRPr>
          </a:p>
        </p:txBody>
      </p:sp>
      <p:grpSp>
        <p:nvGrpSpPr>
          <p:cNvPr id="16" name="Group 15"/>
          <p:cNvGrpSpPr/>
          <p:nvPr/>
        </p:nvGrpSpPr>
        <p:grpSpPr>
          <a:xfrm>
            <a:off x="3262318" y="4877719"/>
            <a:ext cx="5083276" cy="832405"/>
            <a:chOff x="3262318" y="4877719"/>
            <a:chExt cx="5083276" cy="832405"/>
          </a:xfrm>
        </p:grpSpPr>
        <p:sp>
          <p:nvSpPr>
            <p:cNvPr id="17" name="Rectangle 16"/>
            <p:cNvSpPr/>
            <p:nvPr/>
          </p:nvSpPr>
          <p:spPr>
            <a:xfrm>
              <a:off x="3262318" y="4877719"/>
              <a:ext cx="5083276" cy="832405"/>
            </a:xfrm>
            <a:prstGeom prst="rect">
              <a:avLst/>
            </a:prstGeom>
            <a:solidFill>
              <a:schemeClr val="accent6">
                <a:lumMod val="20000"/>
                <a:lumOff val="80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mbria"/>
                  <a:cs typeface="Cambria"/>
                </a:rPr>
                <a:t>Tachyon</a:t>
              </a:r>
              <a:br>
                <a:rPr lang="en-US" sz="2400" dirty="0" smtClean="0">
                  <a:solidFill>
                    <a:schemeClr val="tx1"/>
                  </a:solidFill>
                  <a:latin typeface="Cambria"/>
                  <a:cs typeface="Cambria"/>
                </a:rPr>
              </a:br>
              <a:r>
                <a:rPr lang="en-US" dirty="0" smtClean="0">
                  <a:solidFill>
                    <a:schemeClr val="tx1"/>
                  </a:solidFill>
                  <a:latin typeface="Cambria"/>
                  <a:cs typeface="Cambria"/>
                </a:rPr>
                <a:t>in-memory	</a:t>
              </a:r>
              <a:endParaRPr lang="en-US" dirty="0">
                <a:solidFill>
                  <a:schemeClr val="tx1"/>
                </a:solidFill>
                <a:latin typeface="Cambria"/>
                <a:cs typeface="Cambria"/>
              </a:endParaRPr>
            </a:p>
          </p:txBody>
        </p:sp>
        <p:sp>
          <p:nvSpPr>
            <p:cNvPr id="18" name="Rectangle 17"/>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19" name="Rectangle 18"/>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25" name="Rectangle 24"/>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sp>
        <p:nvSpPr>
          <p:cNvPr id="20" name="Rectangle 19"/>
          <p:cNvSpPr/>
          <p:nvPr/>
        </p:nvSpPr>
        <p:spPr>
          <a:xfrm>
            <a:off x="3262318" y="3036117"/>
            <a:ext cx="5083276" cy="8324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crash</a:t>
            </a:r>
            <a:endParaRPr lang="en-US" sz="2400" dirty="0">
              <a:latin typeface="Cambria"/>
              <a:cs typeface="Cambria"/>
            </a:endParaRPr>
          </a:p>
        </p:txBody>
      </p:sp>
      <p:sp>
        <p:nvSpPr>
          <p:cNvPr id="26" name="Rectangle 25"/>
          <p:cNvSpPr/>
          <p:nvPr/>
        </p:nvSpPr>
        <p:spPr>
          <a:xfrm>
            <a:off x="3262318" y="5893748"/>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27" name="Rectangle 26"/>
          <p:cNvSpPr/>
          <p:nvPr/>
        </p:nvSpPr>
        <p:spPr>
          <a:xfrm>
            <a:off x="3318676" y="594745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28" name="Rectangle 27"/>
          <p:cNvSpPr/>
          <p:nvPr/>
        </p:nvSpPr>
        <p:spPr>
          <a:xfrm>
            <a:off x="3315568" y="633309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6" name="Rectangle 35"/>
          <p:cNvSpPr/>
          <p:nvPr/>
        </p:nvSpPr>
        <p:spPr>
          <a:xfrm>
            <a:off x="4225431" y="594745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7" name="Rectangle 36"/>
          <p:cNvSpPr/>
          <p:nvPr/>
        </p:nvSpPr>
        <p:spPr>
          <a:xfrm>
            <a:off x="4222323" y="633309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spTree>
    <p:extLst>
      <p:ext uri="{BB962C8B-B14F-4D97-AF65-F5344CB8AC3E}">
        <p14:creationId xmlns:p14="http://schemas.microsoft.com/office/powerpoint/2010/main" val="27582774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 1 revisited</a:t>
            </a:r>
            <a:endParaRPr lang="en-US" dirty="0"/>
          </a:p>
        </p:txBody>
      </p:sp>
      <p:grpSp>
        <p:nvGrpSpPr>
          <p:cNvPr id="4" name="Group 3"/>
          <p:cNvGrpSpPr/>
          <p:nvPr/>
        </p:nvGrpSpPr>
        <p:grpSpPr>
          <a:xfrm>
            <a:off x="3262318" y="4877719"/>
            <a:ext cx="5083276" cy="832405"/>
            <a:chOff x="3262318" y="4877719"/>
            <a:chExt cx="5083276" cy="832405"/>
          </a:xfrm>
        </p:grpSpPr>
        <p:sp>
          <p:nvSpPr>
            <p:cNvPr id="29" name="Rectangle 2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30" name="Rectangle 2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1" name="Rectangle 3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2" name="Rectangle 3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3" name="Rectangle 3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sp>
        <p:nvSpPr>
          <p:cNvPr id="34" name="Left Brace 3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sp>
        <p:nvSpPr>
          <p:cNvPr id="35" name="TextBox 34"/>
          <p:cNvSpPr txBox="1"/>
          <p:nvPr/>
        </p:nvSpPr>
        <p:spPr>
          <a:xfrm>
            <a:off x="457200" y="3251641"/>
            <a:ext cx="3019383" cy="1154162"/>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endParaRPr lang="en-US" sz="2300" dirty="0">
              <a:latin typeface="Cambria"/>
              <a:cs typeface="Cambria"/>
            </a:endParaRPr>
          </a:p>
        </p:txBody>
      </p:sp>
      <p:grpSp>
        <p:nvGrpSpPr>
          <p:cNvPr id="16" name="Group 15"/>
          <p:cNvGrpSpPr/>
          <p:nvPr/>
        </p:nvGrpSpPr>
        <p:grpSpPr>
          <a:xfrm>
            <a:off x="3262318" y="4877719"/>
            <a:ext cx="5083276" cy="832405"/>
            <a:chOff x="3262318" y="4877719"/>
            <a:chExt cx="5083276" cy="832405"/>
          </a:xfrm>
        </p:grpSpPr>
        <p:sp>
          <p:nvSpPr>
            <p:cNvPr id="17" name="Rectangle 16"/>
            <p:cNvSpPr/>
            <p:nvPr/>
          </p:nvSpPr>
          <p:spPr>
            <a:xfrm>
              <a:off x="3262318" y="4877719"/>
              <a:ext cx="5083276" cy="832405"/>
            </a:xfrm>
            <a:prstGeom prst="rect">
              <a:avLst/>
            </a:prstGeom>
            <a:solidFill>
              <a:schemeClr val="accent6">
                <a:lumMod val="20000"/>
                <a:lumOff val="80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mbria"/>
                  <a:cs typeface="Cambria"/>
                </a:rPr>
                <a:t>Tachyon</a:t>
              </a:r>
              <a:br>
                <a:rPr lang="en-US" sz="2400" dirty="0" smtClean="0">
                  <a:solidFill>
                    <a:schemeClr val="tx1"/>
                  </a:solidFill>
                  <a:latin typeface="Cambria"/>
                  <a:cs typeface="Cambria"/>
                </a:rPr>
              </a:br>
              <a:r>
                <a:rPr lang="en-US" dirty="0" smtClean="0">
                  <a:solidFill>
                    <a:schemeClr val="tx1"/>
                  </a:solidFill>
                  <a:latin typeface="Cambria"/>
                  <a:cs typeface="Cambria"/>
                </a:rPr>
                <a:t>in-memory	</a:t>
              </a:r>
              <a:endParaRPr lang="en-US" dirty="0">
                <a:solidFill>
                  <a:schemeClr val="tx1"/>
                </a:solidFill>
                <a:latin typeface="Cambria"/>
                <a:cs typeface="Cambria"/>
              </a:endParaRPr>
            </a:p>
          </p:txBody>
        </p:sp>
        <p:sp>
          <p:nvSpPr>
            <p:cNvPr id="18" name="Rectangle 17"/>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19" name="Rectangle 18"/>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25" name="Rectangle 24"/>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sp>
        <p:nvSpPr>
          <p:cNvPr id="20" name="Rectangle 19"/>
          <p:cNvSpPr/>
          <p:nvPr/>
        </p:nvSpPr>
        <p:spPr>
          <a:xfrm>
            <a:off x="3262318" y="3036117"/>
            <a:ext cx="5083276" cy="166388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crash</a:t>
            </a:r>
            <a:endParaRPr lang="en-US" sz="2400" dirty="0">
              <a:latin typeface="Cambria"/>
              <a:cs typeface="Cambria"/>
            </a:endParaRPr>
          </a:p>
        </p:txBody>
      </p:sp>
      <p:sp>
        <p:nvSpPr>
          <p:cNvPr id="26" name="Rectangle 25"/>
          <p:cNvSpPr/>
          <p:nvPr/>
        </p:nvSpPr>
        <p:spPr>
          <a:xfrm>
            <a:off x="3262318" y="5893748"/>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27" name="Rectangle 26"/>
          <p:cNvSpPr/>
          <p:nvPr/>
        </p:nvSpPr>
        <p:spPr>
          <a:xfrm>
            <a:off x="3318676" y="594745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28" name="Rectangle 27"/>
          <p:cNvSpPr/>
          <p:nvPr/>
        </p:nvSpPr>
        <p:spPr>
          <a:xfrm>
            <a:off x="3315568" y="633309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6" name="Rectangle 35"/>
          <p:cNvSpPr/>
          <p:nvPr/>
        </p:nvSpPr>
        <p:spPr>
          <a:xfrm>
            <a:off x="4225431" y="594745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7" name="Rectangle 36"/>
          <p:cNvSpPr/>
          <p:nvPr/>
        </p:nvSpPr>
        <p:spPr>
          <a:xfrm>
            <a:off x="4222323" y="633309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sp>
        <p:nvSpPr>
          <p:cNvPr id="38" name="Title 3"/>
          <p:cNvSpPr txBox="1">
            <a:spLocks/>
          </p:cNvSpPr>
          <p:nvPr/>
        </p:nvSpPr>
        <p:spPr bwMode="auto">
          <a:xfrm>
            <a:off x="457200" y="1352322"/>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800" i="1" dirty="0" smtClean="0">
                <a:solidFill>
                  <a:srgbClr val="FF0000"/>
                </a:solidFill>
              </a:rPr>
              <a:t>JVM crash: </a:t>
            </a:r>
            <a:r>
              <a:rPr lang="en-US" sz="4800" i="1" dirty="0" smtClean="0">
                <a:solidFill>
                  <a:srgbClr val="FF0000"/>
                </a:solidFill>
              </a:rPr>
              <a:t>keep memory-cache</a:t>
            </a:r>
            <a:endParaRPr lang="en-US" sz="4800" i="1" dirty="0">
              <a:solidFill>
                <a:srgbClr val="FF0000"/>
              </a:solidFill>
            </a:endParaRPr>
          </a:p>
        </p:txBody>
      </p:sp>
    </p:spTree>
    <p:extLst>
      <p:ext uri="{BB962C8B-B14F-4D97-AF65-F5344CB8AC3E}">
        <p14:creationId xmlns:p14="http://schemas.microsoft.com/office/powerpoint/2010/main" val="28456987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Challenge </a:t>
            </a:r>
            <a:r>
              <a:rPr lang="en-US" dirty="0" smtClean="0"/>
              <a:t>2 revisited</a:t>
            </a:r>
            <a:endParaRPr lang="en-US" dirty="0"/>
          </a:p>
        </p:txBody>
      </p:sp>
      <p:sp>
        <p:nvSpPr>
          <p:cNvPr id="7" name="Title 3"/>
          <p:cNvSpPr txBox="1">
            <a:spLocks/>
          </p:cNvSpPr>
          <p:nvPr/>
        </p:nvSpPr>
        <p:spPr bwMode="auto">
          <a:xfrm>
            <a:off x="457200" y="1016826"/>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800" i="1" dirty="0" smtClean="0">
                <a:solidFill>
                  <a:srgbClr val="FF0000"/>
                </a:solidFill>
              </a:rPr>
              <a:t>Off-heap memory storage</a:t>
            </a:r>
            <a:endParaRPr lang="en-US" sz="4800" i="1" dirty="0" smtClean="0">
              <a:solidFill>
                <a:srgbClr val="FF0000"/>
              </a:solidFill>
            </a:endParaRPr>
          </a:p>
          <a:p>
            <a:pPr algn="ctr"/>
            <a:r>
              <a:rPr lang="en-US" sz="4800" i="1" dirty="0" smtClean="0">
                <a:solidFill>
                  <a:srgbClr val="FF0000"/>
                </a:solidFill>
              </a:rPr>
              <a:t>No GC &amp; one memory copy</a:t>
            </a:r>
            <a:endParaRPr lang="en-US" sz="4800" i="1" dirty="0">
              <a:solidFill>
                <a:srgbClr val="FF0000"/>
              </a:solidFill>
            </a:endParaRPr>
          </a:p>
        </p:txBody>
      </p:sp>
      <p:sp>
        <p:nvSpPr>
          <p:cNvPr id="8" name="Rectangle 7"/>
          <p:cNvSpPr/>
          <p:nvPr/>
        </p:nvSpPr>
        <p:spPr>
          <a:xfrm>
            <a:off x="3262318"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15" name="Rectangle 14"/>
          <p:cNvSpPr/>
          <p:nvPr/>
        </p:nvSpPr>
        <p:spPr>
          <a:xfrm>
            <a:off x="3262318" y="3867596"/>
            <a:ext cx="2465438" cy="475803"/>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p:txBody>
      </p:sp>
      <p:sp>
        <p:nvSpPr>
          <p:cNvPr id="17" name="Rectangle 16"/>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19" name="Rectangle 18"/>
          <p:cNvSpPr/>
          <p:nvPr/>
        </p:nvSpPr>
        <p:spPr>
          <a:xfrm>
            <a:off x="5880156"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20" name="Rectangle 19"/>
          <p:cNvSpPr/>
          <p:nvPr/>
        </p:nvSpPr>
        <p:spPr>
          <a:xfrm>
            <a:off x="5880156" y="3867596"/>
            <a:ext cx="2465438" cy="475803"/>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p:txBody>
      </p:sp>
      <p:sp>
        <p:nvSpPr>
          <p:cNvPr id="21" name="Rectangle 20"/>
          <p:cNvSpPr/>
          <p:nvPr/>
        </p:nvSpPr>
        <p:spPr>
          <a:xfrm>
            <a:off x="5944951"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4</a:t>
            </a:r>
            <a:endParaRPr lang="en-US" sz="1600" dirty="0">
              <a:solidFill>
                <a:schemeClr val="tx1"/>
              </a:solidFill>
            </a:endParaRPr>
          </a:p>
        </p:txBody>
      </p:sp>
      <p:sp>
        <p:nvSpPr>
          <p:cNvPr id="23" name="Rectangle 22"/>
          <p:cNvSpPr/>
          <p:nvPr/>
        </p:nvSpPr>
        <p:spPr>
          <a:xfrm>
            <a:off x="3262318" y="5558107"/>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HDFS</a:t>
            </a:r>
          </a:p>
          <a:p>
            <a:pPr algn="ctr"/>
            <a:r>
              <a:rPr lang="en-US" sz="2400" dirty="0" smtClean="0"/>
              <a:t>disk</a:t>
            </a:r>
            <a:endParaRPr lang="en-US" dirty="0"/>
          </a:p>
        </p:txBody>
      </p:sp>
      <p:sp>
        <p:nvSpPr>
          <p:cNvPr id="24" name="Rectangle 23"/>
          <p:cNvSpPr/>
          <p:nvPr/>
        </p:nvSpPr>
        <p:spPr>
          <a:xfrm>
            <a:off x="3324005" y="56099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25" name="Rectangle 24"/>
          <p:cNvSpPr/>
          <p:nvPr/>
        </p:nvSpPr>
        <p:spPr>
          <a:xfrm>
            <a:off x="3320897" y="5995583"/>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3</a:t>
            </a:r>
            <a:endParaRPr lang="en-US" sz="1600" dirty="0">
              <a:solidFill>
                <a:schemeClr val="tx1"/>
              </a:solidFill>
            </a:endParaRPr>
          </a:p>
        </p:txBody>
      </p:sp>
      <p:sp>
        <p:nvSpPr>
          <p:cNvPr id="26" name="Rectangle 25"/>
          <p:cNvSpPr/>
          <p:nvPr/>
        </p:nvSpPr>
        <p:spPr>
          <a:xfrm>
            <a:off x="4230760" y="56099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2</a:t>
            </a:r>
            <a:endParaRPr lang="en-US" sz="1600" dirty="0">
              <a:solidFill>
                <a:schemeClr val="tx1"/>
              </a:solidFill>
            </a:endParaRPr>
          </a:p>
        </p:txBody>
      </p:sp>
      <p:sp>
        <p:nvSpPr>
          <p:cNvPr id="27" name="Rectangle 26"/>
          <p:cNvSpPr/>
          <p:nvPr/>
        </p:nvSpPr>
        <p:spPr>
          <a:xfrm>
            <a:off x="4227652" y="5995583"/>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4</a:t>
            </a:r>
            <a:endParaRPr lang="en-US" sz="1600" dirty="0">
              <a:solidFill>
                <a:schemeClr val="tx1"/>
              </a:solidFill>
            </a:endParaRPr>
          </a:p>
        </p:txBody>
      </p:sp>
      <p:sp>
        <p:nvSpPr>
          <p:cNvPr id="28" name="Left Brace 27"/>
          <p:cNvSpPr/>
          <p:nvPr/>
        </p:nvSpPr>
        <p:spPr>
          <a:xfrm>
            <a:off x="2941631" y="3035191"/>
            <a:ext cx="233258" cy="1308208"/>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TextBox 28"/>
          <p:cNvSpPr txBox="1"/>
          <p:nvPr/>
        </p:nvSpPr>
        <p:spPr>
          <a:xfrm>
            <a:off x="215256" y="2862059"/>
            <a:ext cx="3019383" cy="1508105"/>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p>
          <a:p>
            <a:r>
              <a:rPr lang="en-US" sz="2300" dirty="0" smtClean="0">
                <a:latin typeface="Cambria"/>
                <a:cs typeface="Cambria"/>
              </a:rPr>
              <a:t>(no GC &amp; duplication)</a:t>
            </a:r>
            <a:endParaRPr lang="en-US" sz="2300" dirty="0">
              <a:latin typeface="Cambria"/>
              <a:cs typeface="Cambria"/>
            </a:endParaRPr>
          </a:p>
        </p:txBody>
      </p:sp>
      <p:grpSp>
        <p:nvGrpSpPr>
          <p:cNvPr id="30" name="Group 29"/>
          <p:cNvGrpSpPr/>
          <p:nvPr/>
        </p:nvGrpSpPr>
        <p:grpSpPr>
          <a:xfrm>
            <a:off x="3262318" y="4542147"/>
            <a:ext cx="5083276" cy="832405"/>
            <a:chOff x="3262318" y="4877719"/>
            <a:chExt cx="5083276" cy="832405"/>
          </a:xfrm>
        </p:grpSpPr>
        <p:sp>
          <p:nvSpPr>
            <p:cNvPr id="31" name="Rectangle 30"/>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32" name="Rectangle 31"/>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3" name="Rectangle 32"/>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4" name="Rectangle 33"/>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5" name="Rectangle 34"/>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grpSp>
        <p:nvGrpSpPr>
          <p:cNvPr id="36" name="Group 35"/>
          <p:cNvGrpSpPr/>
          <p:nvPr/>
        </p:nvGrpSpPr>
        <p:grpSpPr>
          <a:xfrm>
            <a:off x="3262318" y="4542147"/>
            <a:ext cx="5083276" cy="832405"/>
            <a:chOff x="3262318" y="4877719"/>
            <a:chExt cx="5083276" cy="832405"/>
          </a:xfrm>
        </p:grpSpPr>
        <p:sp>
          <p:nvSpPr>
            <p:cNvPr id="37" name="Rectangle 36"/>
            <p:cNvSpPr/>
            <p:nvPr/>
          </p:nvSpPr>
          <p:spPr>
            <a:xfrm>
              <a:off x="3262318" y="4877719"/>
              <a:ext cx="5083276" cy="832405"/>
            </a:xfrm>
            <a:prstGeom prst="rect">
              <a:avLst/>
            </a:prstGeom>
            <a:solidFill>
              <a:schemeClr val="accent6">
                <a:lumMod val="20000"/>
                <a:lumOff val="80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mbria"/>
                  <a:cs typeface="Cambria"/>
                </a:rPr>
                <a:t>Tachyon</a:t>
              </a:r>
              <a:br>
                <a:rPr lang="en-US" sz="2400" dirty="0" smtClean="0">
                  <a:solidFill>
                    <a:schemeClr val="tx1"/>
                  </a:solidFill>
                  <a:latin typeface="Cambria"/>
                  <a:cs typeface="Cambria"/>
                </a:rPr>
              </a:br>
              <a:r>
                <a:rPr lang="en-US" dirty="0" smtClean="0">
                  <a:solidFill>
                    <a:schemeClr val="tx1"/>
                  </a:solidFill>
                  <a:latin typeface="Cambria"/>
                  <a:cs typeface="Cambria"/>
                </a:rPr>
                <a:t>in-memory</a:t>
              </a:r>
              <a:endParaRPr lang="en-US" dirty="0">
                <a:solidFill>
                  <a:schemeClr val="tx1"/>
                </a:solidFill>
                <a:latin typeface="Cambria"/>
                <a:cs typeface="Cambria"/>
              </a:endParaRPr>
            </a:p>
          </p:txBody>
        </p:sp>
        <p:sp>
          <p:nvSpPr>
            <p:cNvPr id="38" name="Rectangle 37"/>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9" name="Rectangle 38"/>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40" name="Rectangle 39"/>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cxnSp>
        <p:nvCxnSpPr>
          <p:cNvPr id="41" name="Straight Arrow Connector 40"/>
          <p:cNvCxnSpPr/>
          <p:nvPr/>
        </p:nvCxnSpPr>
        <p:spPr>
          <a:xfrm>
            <a:off x="4624414" y="3759029"/>
            <a:ext cx="0" cy="855495"/>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6981198" y="3759029"/>
            <a:ext cx="0" cy="803694"/>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801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ppt_y</p:attrName>
                                        </p:attrNameLst>
                                      </p:cBhvr>
                                      <p:tavLst>
                                        <p:tav tm="0">
                                          <p:val>
                                            <p:strVal val="#ppt_y-#ppt_h*1.125000"/>
                                          </p:val>
                                        </p:tav>
                                        <p:tav tm="100000">
                                          <p:val>
                                            <p:strVal val="#ppt_y"/>
                                          </p:val>
                                        </p:tav>
                                      </p:tavLst>
                                    </p:anim>
                                    <p:animEffect transition="in" filter="wipe(down)">
                                      <p:cBhvr>
                                        <p:cTn id="8" dur="500"/>
                                        <p:tgtEl>
                                          <p:spTgt spid="4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p:tgtEl>
                                          <p:spTgt spid="42"/>
                                        </p:tgtEl>
                                        <p:attrNameLst>
                                          <p:attrName>ppt_y</p:attrName>
                                        </p:attrNameLst>
                                      </p:cBhvr>
                                      <p:tavLst>
                                        <p:tav tm="0">
                                          <p:val>
                                            <p:strVal val="#ppt_y+#ppt_h*1.125000"/>
                                          </p:val>
                                        </p:tav>
                                        <p:tav tm="100000">
                                          <p:val>
                                            <p:strVal val="#ppt_y"/>
                                          </p:val>
                                        </p:tav>
                                      </p:tavLst>
                                    </p:anim>
                                    <p:animEffect transition="in" filter="wipe(up)">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Challenge 3</a:t>
            </a:r>
            <a:r>
              <a:rPr lang="en-US" dirty="0" smtClean="0"/>
              <a:t> revisited</a:t>
            </a:r>
            <a:endParaRPr lang="en-US" dirty="0"/>
          </a:p>
        </p:txBody>
      </p:sp>
      <p:sp>
        <p:nvSpPr>
          <p:cNvPr id="7" name="Title 3"/>
          <p:cNvSpPr txBox="1">
            <a:spLocks/>
          </p:cNvSpPr>
          <p:nvPr/>
        </p:nvSpPr>
        <p:spPr bwMode="auto">
          <a:xfrm>
            <a:off x="457200" y="1016826"/>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800" i="1" dirty="0" smtClean="0">
                <a:solidFill>
                  <a:srgbClr val="FF0000"/>
                </a:solidFill>
              </a:rPr>
              <a:t>Different frameworks share</a:t>
            </a:r>
          </a:p>
          <a:p>
            <a:pPr algn="ctr"/>
            <a:r>
              <a:rPr lang="en-US" sz="4800" i="1" dirty="0" smtClean="0">
                <a:solidFill>
                  <a:srgbClr val="FF0000"/>
                </a:solidFill>
              </a:rPr>
              <a:t>at memory-speed</a:t>
            </a:r>
            <a:endParaRPr lang="en-US" sz="4800" i="1" dirty="0" smtClean="0">
              <a:solidFill>
                <a:srgbClr val="FF0000"/>
              </a:solidFill>
            </a:endParaRPr>
          </a:p>
        </p:txBody>
      </p:sp>
      <p:sp>
        <p:nvSpPr>
          <p:cNvPr id="29" name="TextBox 28"/>
          <p:cNvSpPr txBox="1"/>
          <p:nvPr/>
        </p:nvSpPr>
        <p:spPr>
          <a:xfrm>
            <a:off x="457200" y="2849848"/>
            <a:ext cx="3019383" cy="1508105"/>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p>
          <a:p>
            <a:r>
              <a:rPr lang="en-US" sz="2300" dirty="0" smtClean="0">
                <a:latin typeface="Cambria"/>
                <a:cs typeface="Cambria"/>
              </a:rPr>
              <a:t>(fast writes)</a:t>
            </a:r>
            <a:endParaRPr lang="en-US" sz="2300" dirty="0">
              <a:latin typeface="Cambria"/>
              <a:cs typeface="Cambria"/>
            </a:endParaRPr>
          </a:p>
        </p:txBody>
      </p:sp>
      <p:sp>
        <p:nvSpPr>
          <p:cNvPr id="43" name="Rectangle 42"/>
          <p:cNvSpPr/>
          <p:nvPr/>
        </p:nvSpPr>
        <p:spPr>
          <a:xfrm>
            <a:off x="3262318"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44" name="Rectangle 43"/>
          <p:cNvSpPr/>
          <p:nvPr/>
        </p:nvSpPr>
        <p:spPr>
          <a:xfrm>
            <a:off x="3262318" y="3867596"/>
            <a:ext cx="2465438" cy="475803"/>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p:txBody>
      </p:sp>
      <p:sp>
        <p:nvSpPr>
          <p:cNvPr id="45" name="Rectangle 44"/>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46" name="Rectangle 45"/>
          <p:cNvSpPr/>
          <p:nvPr/>
        </p:nvSpPr>
        <p:spPr>
          <a:xfrm>
            <a:off x="5880156"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t>Hadoop</a:t>
            </a:r>
            <a:r>
              <a:rPr lang="en-US" sz="2400" b="1" dirty="0" smtClean="0"/>
              <a:t> MR</a:t>
            </a:r>
            <a:endParaRPr lang="en-US" sz="2400" b="1" dirty="0"/>
          </a:p>
        </p:txBody>
      </p:sp>
      <p:sp>
        <p:nvSpPr>
          <p:cNvPr id="47" name="Rectangle 46"/>
          <p:cNvSpPr/>
          <p:nvPr/>
        </p:nvSpPr>
        <p:spPr>
          <a:xfrm>
            <a:off x="5880156" y="3867596"/>
            <a:ext cx="2465438" cy="475803"/>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YARN</a:t>
            </a:r>
          </a:p>
        </p:txBody>
      </p:sp>
      <p:sp>
        <p:nvSpPr>
          <p:cNvPr id="49" name="Rectangle 48"/>
          <p:cNvSpPr/>
          <p:nvPr/>
        </p:nvSpPr>
        <p:spPr>
          <a:xfrm>
            <a:off x="3262318" y="5558107"/>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HDFS</a:t>
            </a:r>
          </a:p>
          <a:p>
            <a:pPr algn="ctr"/>
            <a:r>
              <a:rPr lang="en-US" sz="2400" dirty="0" smtClean="0"/>
              <a:t>disk</a:t>
            </a:r>
            <a:endParaRPr lang="en-US" dirty="0"/>
          </a:p>
        </p:txBody>
      </p:sp>
      <p:sp>
        <p:nvSpPr>
          <p:cNvPr id="50" name="Rectangle 49"/>
          <p:cNvSpPr/>
          <p:nvPr/>
        </p:nvSpPr>
        <p:spPr>
          <a:xfrm>
            <a:off x="3324005" y="56099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51" name="Rectangle 50"/>
          <p:cNvSpPr/>
          <p:nvPr/>
        </p:nvSpPr>
        <p:spPr>
          <a:xfrm>
            <a:off x="3320897" y="5995583"/>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3</a:t>
            </a:r>
            <a:endParaRPr lang="en-US" sz="1600" dirty="0">
              <a:solidFill>
                <a:schemeClr val="tx1"/>
              </a:solidFill>
            </a:endParaRPr>
          </a:p>
        </p:txBody>
      </p:sp>
      <p:sp>
        <p:nvSpPr>
          <p:cNvPr id="52" name="Rectangle 51"/>
          <p:cNvSpPr/>
          <p:nvPr/>
        </p:nvSpPr>
        <p:spPr>
          <a:xfrm>
            <a:off x="4230760" y="56099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2</a:t>
            </a:r>
            <a:endParaRPr lang="en-US" sz="1600" dirty="0">
              <a:solidFill>
                <a:schemeClr val="tx1"/>
              </a:solidFill>
            </a:endParaRPr>
          </a:p>
        </p:txBody>
      </p:sp>
      <p:sp>
        <p:nvSpPr>
          <p:cNvPr id="53" name="Rectangle 52"/>
          <p:cNvSpPr/>
          <p:nvPr/>
        </p:nvSpPr>
        <p:spPr>
          <a:xfrm>
            <a:off x="4227652" y="5995583"/>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4</a:t>
            </a:r>
            <a:endParaRPr lang="en-US" sz="1600" dirty="0">
              <a:solidFill>
                <a:schemeClr val="tx1"/>
              </a:solidFill>
            </a:endParaRPr>
          </a:p>
        </p:txBody>
      </p:sp>
      <p:sp>
        <p:nvSpPr>
          <p:cNvPr id="54" name="Left Brace 53"/>
          <p:cNvSpPr/>
          <p:nvPr/>
        </p:nvSpPr>
        <p:spPr>
          <a:xfrm>
            <a:off x="2941631" y="3035191"/>
            <a:ext cx="233258" cy="1308208"/>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55" name="Group 54"/>
          <p:cNvGrpSpPr/>
          <p:nvPr/>
        </p:nvGrpSpPr>
        <p:grpSpPr>
          <a:xfrm>
            <a:off x="3262318" y="4542147"/>
            <a:ext cx="5083276" cy="832405"/>
            <a:chOff x="3262318" y="4877719"/>
            <a:chExt cx="5083276" cy="832405"/>
          </a:xfrm>
        </p:grpSpPr>
        <p:sp>
          <p:nvSpPr>
            <p:cNvPr id="56" name="Rectangle 55"/>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57" name="Rectangle 56"/>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58" name="Rectangle 57"/>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59" name="Rectangle 58"/>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60" name="Rectangle 59"/>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grpSp>
        <p:nvGrpSpPr>
          <p:cNvPr id="61" name="Group 60"/>
          <p:cNvGrpSpPr/>
          <p:nvPr/>
        </p:nvGrpSpPr>
        <p:grpSpPr>
          <a:xfrm>
            <a:off x="3262318" y="4542147"/>
            <a:ext cx="5083276" cy="832405"/>
            <a:chOff x="3262318" y="4877719"/>
            <a:chExt cx="5083276" cy="832405"/>
          </a:xfrm>
        </p:grpSpPr>
        <p:sp>
          <p:nvSpPr>
            <p:cNvPr id="62" name="Rectangle 61"/>
            <p:cNvSpPr/>
            <p:nvPr/>
          </p:nvSpPr>
          <p:spPr>
            <a:xfrm>
              <a:off x="3262318" y="4877719"/>
              <a:ext cx="5083276" cy="832405"/>
            </a:xfrm>
            <a:prstGeom prst="rect">
              <a:avLst/>
            </a:prstGeom>
            <a:solidFill>
              <a:schemeClr val="accent6">
                <a:lumMod val="20000"/>
                <a:lumOff val="80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mbria"/>
                  <a:cs typeface="Cambria"/>
                </a:rPr>
                <a:t>Tachyon</a:t>
              </a:r>
              <a:br>
                <a:rPr lang="en-US" sz="2400" dirty="0" smtClean="0">
                  <a:solidFill>
                    <a:schemeClr val="tx1"/>
                  </a:solidFill>
                  <a:latin typeface="Cambria"/>
                  <a:cs typeface="Cambria"/>
                </a:rPr>
              </a:br>
              <a:r>
                <a:rPr lang="en-US" dirty="0" smtClean="0">
                  <a:solidFill>
                    <a:schemeClr val="tx1"/>
                  </a:solidFill>
                  <a:latin typeface="Cambria"/>
                  <a:cs typeface="Cambria"/>
                </a:rPr>
                <a:t>in-memory</a:t>
              </a:r>
              <a:endParaRPr lang="en-US" dirty="0">
                <a:solidFill>
                  <a:schemeClr val="tx1"/>
                </a:solidFill>
                <a:latin typeface="Cambria"/>
                <a:cs typeface="Cambria"/>
              </a:endParaRPr>
            </a:p>
          </p:txBody>
        </p:sp>
        <p:sp>
          <p:nvSpPr>
            <p:cNvPr id="63" name="Rectangle 62"/>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64" name="Rectangle 63"/>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65" name="Rectangle 64"/>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grpSp>
      <p:cxnSp>
        <p:nvCxnSpPr>
          <p:cNvPr id="66" name="Straight Arrow Connector 65"/>
          <p:cNvCxnSpPr/>
          <p:nvPr/>
        </p:nvCxnSpPr>
        <p:spPr>
          <a:xfrm>
            <a:off x="4624414" y="3759029"/>
            <a:ext cx="0" cy="855495"/>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6981198" y="3759029"/>
            <a:ext cx="0" cy="803694"/>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84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ppt_y</p:attrName>
                                        </p:attrNameLst>
                                      </p:cBhvr>
                                      <p:tavLst>
                                        <p:tav tm="0">
                                          <p:val>
                                            <p:strVal val="#ppt_y-#ppt_h*1.125000"/>
                                          </p:val>
                                        </p:tav>
                                        <p:tav tm="100000">
                                          <p:val>
                                            <p:strVal val="#ppt_y"/>
                                          </p:val>
                                        </p:tav>
                                      </p:tavLst>
                                    </p:anim>
                                    <p:animEffect transition="in" filter="wipe(down)">
                                      <p:cBhvr>
                                        <p:cTn id="8" dur="500"/>
                                        <p:tgtEl>
                                          <p:spTgt spid="66"/>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p:tgtEl>
                                          <p:spTgt spid="67"/>
                                        </p:tgtEl>
                                        <p:attrNameLst>
                                          <p:attrName>ppt_y</p:attrName>
                                        </p:attrNameLst>
                                      </p:cBhvr>
                                      <p:tavLst>
                                        <p:tav tm="0">
                                          <p:val>
                                            <p:strVal val="#ppt_y+#ppt_h*1.125000"/>
                                          </p:val>
                                        </p:tav>
                                        <p:tav tm="100000">
                                          <p:val>
                                            <p:strVal val="#ppt_y"/>
                                          </p:val>
                                        </p:tav>
                                      </p:tavLst>
                                    </p:anim>
                                    <p:animEffect transition="in" filter="wipe(up)">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Tachyon and Spark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Spark’s of </a:t>
            </a:r>
            <a:r>
              <a:rPr lang="en-US" b="1" dirty="0" smtClean="0"/>
              <a:t>off-JVM-heap </a:t>
            </a:r>
            <a:r>
              <a:rPr lang="en-US" b="1" dirty="0" smtClean="0">
                <a:solidFill>
                  <a:srgbClr val="FF0000"/>
                </a:solidFill>
              </a:rPr>
              <a:t>RDD-store</a:t>
            </a:r>
            <a:endParaRPr lang="en-US" b="1" dirty="0" smtClean="0">
              <a:solidFill>
                <a:srgbClr val="FF0000"/>
              </a:solidFill>
            </a:endParaRPr>
          </a:p>
          <a:p>
            <a:r>
              <a:rPr lang="en-US" dirty="0"/>
              <a:t>I</a:t>
            </a:r>
            <a:r>
              <a:rPr lang="en-US" dirty="0" smtClean="0"/>
              <a:t>n-memory RDDs (serialized)</a:t>
            </a:r>
          </a:p>
          <a:p>
            <a:r>
              <a:rPr lang="en-US" dirty="0" smtClean="0"/>
              <a:t>Fault-tolerant cache</a:t>
            </a:r>
          </a:p>
          <a:p>
            <a:endParaRPr lang="en-US" dirty="0" smtClean="0"/>
          </a:p>
          <a:p>
            <a:pPr marL="0" indent="0">
              <a:buNone/>
            </a:pPr>
            <a:r>
              <a:rPr lang="en-US" dirty="0" smtClean="0"/>
              <a:t>Enables</a:t>
            </a:r>
            <a:endParaRPr lang="en-US" dirty="0"/>
          </a:p>
          <a:p>
            <a:r>
              <a:rPr lang="en-US" dirty="0"/>
              <a:t>a</a:t>
            </a:r>
            <a:r>
              <a:rPr lang="en-US" dirty="0" smtClean="0"/>
              <a:t>voiding GC </a:t>
            </a:r>
            <a:r>
              <a:rPr lang="en-US" dirty="0"/>
              <a:t>overhead</a:t>
            </a:r>
          </a:p>
          <a:p>
            <a:r>
              <a:rPr lang="en-US" dirty="0" smtClean="0"/>
              <a:t>fine</a:t>
            </a:r>
            <a:r>
              <a:rPr lang="en-US" dirty="0"/>
              <a:t>-grained executors</a:t>
            </a:r>
          </a:p>
          <a:p>
            <a:r>
              <a:rPr lang="en-US" dirty="0"/>
              <a:t>f</a:t>
            </a:r>
            <a:r>
              <a:rPr lang="en-US" dirty="0" smtClean="0"/>
              <a:t>ast RDD sharing</a:t>
            </a:r>
          </a:p>
          <a:p>
            <a:pPr marL="0" indent="0">
              <a:buNone/>
            </a:pPr>
            <a:endParaRPr lang="en-US" dirty="0" smtClean="0"/>
          </a:p>
        </p:txBody>
      </p:sp>
    </p:spTree>
    <p:extLst>
      <p:ext uri="{BB962C8B-B14F-4D97-AF65-F5344CB8AC3E}">
        <p14:creationId xmlns:p14="http://schemas.microsoft.com/office/powerpoint/2010/main" val="13840461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Tachyon research vision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Vision</a:t>
            </a:r>
            <a:endParaRPr lang="en-US" b="1" dirty="0" smtClean="0"/>
          </a:p>
          <a:p>
            <a:r>
              <a:rPr lang="en-US" dirty="0" smtClean="0"/>
              <a:t>Push </a:t>
            </a:r>
            <a:r>
              <a:rPr lang="en-US" dirty="0" smtClean="0">
                <a:solidFill>
                  <a:srgbClr val="FF0000"/>
                </a:solidFill>
              </a:rPr>
              <a:t>lineage</a:t>
            </a:r>
            <a:r>
              <a:rPr lang="en-US" dirty="0" smtClean="0"/>
              <a:t> down to storage layer</a:t>
            </a:r>
          </a:p>
          <a:p>
            <a:r>
              <a:rPr lang="en-US" dirty="0" smtClean="0"/>
              <a:t>Use memory aggressively</a:t>
            </a:r>
          </a:p>
          <a:p>
            <a:endParaRPr lang="en-US" dirty="0"/>
          </a:p>
          <a:p>
            <a:pPr marL="0" indent="0">
              <a:buNone/>
            </a:pPr>
            <a:endParaRPr lang="en-US" dirty="0"/>
          </a:p>
          <a:p>
            <a:pPr marL="0" indent="0">
              <a:buNone/>
            </a:pPr>
            <a:r>
              <a:rPr lang="en-US" b="1" dirty="0" smtClean="0"/>
              <a:t>Approach</a:t>
            </a:r>
            <a:endParaRPr lang="en-US" dirty="0" smtClean="0"/>
          </a:p>
          <a:p>
            <a:r>
              <a:rPr lang="en-US" dirty="0" smtClean="0"/>
              <a:t>One in-memory copy</a:t>
            </a:r>
          </a:p>
          <a:p>
            <a:r>
              <a:rPr lang="en-US" dirty="0" smtClean="0"/>
              <a:t>Rely on </a:t>
            </a:r>
            <a:r>
              <a:rPr lang="en-US" dirty="0" err="1" smtClean="0"/>
              <a:t>recomputation</a:t>
            </a:r>
            <a:r>
              <a:rPr lang="en-US" dirty="0" smtClean="0"/>
              <a:t> for fault-tolerance</a:t>
            </a:r>
            <a:endParaRPr lang="en-US" dirty="0"/>
          </a:p>
          <a:p>
            <a:endParaRPr lang="en-US" dirty="0"/>
          </a:p>
        </p:txBody>
      </p:sp>
    </p:spTree>
    <p:extLst>
      <p:ext uri="{BB962C8B-B14F-4D97-AF65-F5344CB8AC3E}">
        <p14:creationId xmlns:p14="http://schemas.microsoft.com/office/powerpoint/2010/main" val="2454289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lstStyle/>
          <a:p>
            <a:r>
              <a:rPr lang="en-US" dirty="0" smtClean="0"/>
              <a:t>Architecture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816" y="1741334"/>
            <a:ext cx="6862563" cy="459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2595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92"/>
            <a:ext cx="8229600" cy="1143000"/>
          </a:xfrm>
        </p:spPr>
        <p:txBody>
          <a:bodyPr>
            <a:normAutofit/>
          </a:bodyPr>
          <a:lstStyle/>
          <a:p>
            <a:r>
              <a:rPr lang="en-US" b="1" dirty="0"/>
              <a:t>Memory </a:t>
            </a:r>
            <a:r>
              <a:rPr lang="en-US" b="1" dirty="0" smtClean="0"/>
              <a:t>trumps everything else</a:t>
            </a:r>
            <a:endParaRPr lang="en-US" b="1" dirty="0">
              <a:solidFill>
                <a:srgbClr val="FF0000"/>
              </a:solidFill>
            </a:endParaRPr>
          </a:p>
        </p:txBody>
      </p:sp>
      <p:sp>
        <p:nvSpPr>
          <p:cNvPr id="3" name="Content Placeholder 2"/>
          <p:cNvSpPr>
            <a:spLocks noGrp="1"/>
          </p:cNvSpPr>
          <p:nvPr>
            <p:ph idx="1"/>
          </p:nvPr>
        </p:nvSpPr>
        <p:spPr>
          <a:xfrm>
            <a:off x="209031" y="1389984"/>
            <a:ext cx="8666725" cy="5468016"/>
          </a:xfrm>
        </p:spPr>
        <p:txBody>
          <a:bodyPr>
            <a:normAutofit/>
          </a:bodyPr>
          <a:lstStyle/>
          <a:p>
            <a:r>
              <a:rPr lang="en-US" dirty="0" smtClean="0"/>
              <a:t>RAM </a:t>
            </a:r>
            <a:r>
              <a:rPr lang="en-US" dirty="0"/>
              <a:t>throughput increasing </a:t>
            </a:r>
            <a:r>
              <a:rPr lang="en-US" dirty="0" smtClean="0">
                <a:solidFill>
                  <a:srgbClr val="FF0000"/>
                </a:solidFill>
              </a:rPr>
              <a:t>exponentially</a:t>
            </a:r>
          </a:p>
          <a:p>
            <a:r>
              <a:rPr lang="en-US" dirty="0"/>
              <a:t>Disk throughput increasing </a:t>
            </a:r>
            <a:r>
              <a:rPr lang="en-US" dirty="0" smtClean="0">
                <a:solidFill>
                  <a:srgbClr val="FF0000"/>
                </a:solidFill>
              </a:rPr>
              <a:t>slowly</a:t>
            </a:r>
            <a:endParaRPr lang="en-US" dirty="0">
              <a:solidFill>
                <a:srgbClr val="FF0000"/>
              </a:solidFill>
            </a:endParaRPr>
          </a:p>
          <a:p>
            <a:endParaRPr lang="en-US" dirty="0" smtClean="0">
              <a:latin typeface="Garamond" pitchFamily="18" charset="0"/>
            </a:endParaRPr>
          </a:p>
          <a:p>
            <a:endParaRPr lang="en-US" dirty="0">
              <a:latin typeface="Garamond" pitchFamily="18" charset="0"/>
            </a:endParaRPr>
          </a:p>
          <a:p>
            <a:endParaRPr lang="en-US" dirty="0" smtClean="0">
              <a:latin typeface="Garamond" pitchFamily="18" charset="0"/>
            </a:endParaRPr>
          </a:p>
          <a:p>
            <a:pPr marL="0" indent="0">
              <a:buNone/>
            </a:pPr>
            <a:endParaRPr lang="en-US" dirty="0">
              <a:latin typeface="Garamond" pitchFamily="18" charset="0"/>
            </a:endParaRPr>
          </a:p>
        </p:txBody>
      </p:sp>
      <p:pic>
        <p:nvPicPr>
          <p:cNvPr id="4" name="Picture 2" descr="http://regmedia.co.uk/2009/05/26/ddr_memory_data_rate.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031" y="2872065"/>
            <a:ext cx="429190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0936" y="2872065"/>
            <a:ext cx="4515874" cy="305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280276" y="6104759"/>
            <a:ext cx="8513379" cy="630620"/>
          </a:xfrm>
          <a:prstGeom prst="roundRect">
            <a:avLst/>
          </a:prstGeom>
          <a:noFill/>
          <a:ln w="381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tIns="0" bIns="91440" rtlCol="0" anchor="ctr"/>
          <a:lstStyle/>
          <a:p>
            <a:pPr algn="ctr"/>
            <a:r>
              <a:rPr lang="en-US" sz="3000" dirty="0">
                <a:solidFill>
                  <a:srgbClr val="FF0000"/>
                </a:solidFill>
              </a:rPr>
              <a:t>Memory-locality </a:t>
            </a:r>
            <a:r>
              <a:rPr lang="en-US" sz="3000" dirty="0">
                <a:solidFill>
                  <a:schemeClr val="tx1"/>
                </a:solidFill>
              </a:rPr>
              <a:t>key to interactive response </a:t>
            </a:r>
            <a:r>
              <a:rPr lang="en-US" sz="3000" dirty="0" smtClean="0">
                <a:solidFill>
                  <a:schemeClr val="tx1"/>
                </a:solidFill>
              </a:rPr>
              <a:t>time</a:t>
            </a:r>
            <a:endParaRPr lang="en-US" sz="3000" dirty="0">
              <a:solidFill>
                <a:schemeClr val="tx1"/>
              </a:solidFill>
              <a:latin typeface="Garamond" pitchFamily="18" charset="0"/>
            </a:endParaRPr>
          </a:p>
        </p:txBody>
      </p:sp>
    </p:spTree>
    <p:extLst>
      <p:ext uri="{BB962C8B-B14F-4D97-AF65-F5344CB8AC3E}">
        <p14:creationId xmlns:p14="http://schemas.microsoft.com/office/powerpoint/2010/main" val="1276746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r>
              <a:rPr lang="en-US" dirty="0"/>
              <a:t>with in Memory HDFS </a:t>
            </a:r>
          </a:p>
        </p:txBody>
      </p:sp>
      <p:pic>
        <p:nvPicPr>
          <p:cNvPr id="4" name="Picture 3" descr="Screen Shot 2014-01-05 at 4.58.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800"/>
            <a:ext cx="9144000" cy="4053122"/>
          </a:xfrm>
          <a:prstGeom prst="rect">
            <a:avLst/>
          </a:prstGeom>
        </p:spPr>
      </p:pic>
    </p:spTree>
    <p:extLst>
      <p:ext uri="{BB962C8B-B14F-4D97-AF65-F5344CB8AC3E}">
        <p14:creationId xmlns:p14="http://schemas.microsoft.com/office/powerpoint/2010/main" val="3037775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fontScale="90000"/>
          </a:bodyPr>
          <a:lstStyle/>
          <a:p>
            <a:r>
              <a:rPr lang="en-US" dirty="0" smtClean="0"/>
              <a:t>Further Improve Spark’s Performance</a:t>
            </a:r>
            <a:endParaRPr lang="en-US" dirty="0"/>
          </a:p>
        </p:txBody>
      </p:sp>
      <p:pic>
        <p:nvPicPr>
          <p:cNvPr id="3" name="Picture 2" descr="Screen Shot 2014-01-06 at 2.5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2513"/>
            <a:ext cx="9144000" cy="766833"/>
          </a:xfrm>
          <a:prstGeom prst="rect">
            <a:avLst/>
          </a:prstGeom>
        </p:spPr>
      </p:pic>
      <p:pic>
        <p:nvPicPr>
          <p:cNvPr id="4" name="Picture 3" descr="Screen Shot 2014-01-06 at 2.55.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2448" y="1973978"/>
            <a:ext cx="5673490" cy="4834731"/>
          </a:xfrm>
          <a:prstGeom prst="rect">
            <a:avLst/>
          </a:prstGeom>
        </p:spPr>
      </p:pic>
      <p:sp>
        <p:nvSpPr>
          <p:cNvPr id="6" name="TextBox 5"/>
          <p:cNvSpPr txBox="1"/>
          <p:nvPr/>
        </p:nvSpPr>
        <p:spPr>
          <a:xfrm>
            <a:off x="335770" y="3985602"/>
            <a:ext cx="966693" cy="553998"/>
          </a:xfrm>
          <a:prstGeom prst="rect">
            <a:avLst/>
          </a:prstGeom>
          <a:noFill/>
        </p:spPr>
        <p:txBody>
          <a:bodyPr wrap="none" rtlCol="0">
            <a:spAutoFit/>
          </a:bodyPr>
          <a:lstStyle/>
          <a:p>
            <a:r>
              <a:rPr lang="en-US" sz="3000" b="1" dirty="0" err="1" smtClean="0"/>
              <a:t>Grep</a:t>
            </a:r>
            <a:endParaRPr lang="en-US" sz="3000" b="1" dirty="0"/>
          </a:p>
        </p:txBody>
      </p:sp>
      <p:sp>
        <p:nvSpPr>
          <p:cNvPr id="5" name="Rectangle 4"/>
          <p:cNvSpPr/>
          <p:nvPr/>
        </p:nvSpPr>
        <p:spPr>
          <a:xfrm>
            <a:off x="1599818" y="4273848"/>
            <a:ext cx="6582459" cy="2234611"/>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7454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208"/>
            <a:ext cx="8229600" cy="1143000"/>
          </a:xfrm>
        </p:spPr>
        <p:txBody>
          <a:bodyPr>
            <a:normAutofit/>
          </a:bodyPr>
          <a:lstStyle/>
          <a:p>
            <a:r>
              <a:rPr lang="en-US" dirty="0" smtClean="0"/>
              <a:t>Master Faster Recovery</a:t>
            </a:r>
            <a:endParaRPr lang="en-US" dirty="0"/>
          </a:p>
        </p:txBody>
      </p:sp>
      <p:pic>
        <p:nvPicPr>
          <p:cNvPr id="2" name="Picture 1" descr="Screen Shot 2014-01-05 at 5.0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5160"/>
            <a:ext cx="9144000" cy="4241289"/>
          </a:xfrm>
          <a:prstGeom prst="rect">
            <a:avLst/>
          </a:prstGeom>
        </p:spPr>
      </p:pic>
    </p:spTree>
    <p:extLst>
      <p:ext uri="{BB962C8B-B14F-4D97-AF65-F5344CB8AC3E}">
        <p14:creationId xmlns:p14="http://schemas.microsoft.com/office/powerpoint/2010/main" val="14996593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lstStyle/>
          <a:p>
            <a:r>
              <a:rPr lang="en-US" dirty="0" smtClean="0"/>
              <a:t>Open Source Status</a:t>
            </a:r>
            <a:endParaRPr lang="en-US" dirty="0"/>
          </a:p>
        </p:txBody>
      </p:sp>
      <p:sp>
        <p:nvSpPr>
          <p:cNvPr id="3" name="Content Placeholder 2"/>
          <p:cNvSpPr>
            <a:spLocks noGrp="1"/>
          </p:cNvSpPr>
          <p:nvPr>
            <p:ph idx="1"/>
          </p:nvPr>
        </p:nvSpPr>
        <p:spPr/>
        <p:txBody>
          <a:bodyPr/>
          <a:lstStyle/>
          <a:p>
            <a:r>
              <a:rPr lang="en-US" sz="3000" dirty="0" smtClean="0">
                <a:latin typeface="Garamond" pitchFamily="18" charset="0"/>
              </a:rPr>
              <a:t>New release</a:t>
            </a:r>
            <a:endParaRPr lang="en-US" sz="3000" dirty="0" smtClean="0">
              <a:latin typeface="Garamond" pitchFamily="18" charset="0"/>
            </a:endParaRPr>
          </a:p>
          <a:p>
            <a:pPr lvl="1"/>
            <a:r>
              <a:rPr lang="en-US" sz="2400" dirty="0" smtClean="0">
                <a:latin typeface="Garamond" pitchFamily="18" charset="0"/>
              </a:rPr>
              <a:t>V0.4.0 (Feb 2014)</a:t>
            </a:r>
            <a:endParaRPr lang="en-US" sz="2400" dirty="0" smtClean="0">
              <a:latin typeface="Garamond" pitchFamily="18" charset="0"/>
            </a:endParaRPr>
          </a:p>
          <a:p>
            <a:pPr lvl="1"/>
            <a:r>
              <a:rPr lang="en-US" sz="2400" dirty="0" smtClean="0">
                <a:latin typeface="Garamond" pitchFamily="18" charset="0"/>
              </a:rPr>
              <a:t>20 </a:t>
            </a:r>
            <a:r>
              <a:rPr lang="en-US" sz="2400" dirty="0" smtClean="0">
                <a:latin typeface="Garamond" pitchFamily="18" charset="0"/>
              </a:rPr>
              <a:t>Developers (</a:t>
            </a:r>
            <a:r>
              <a:rPr lang="en-US" sz="2400" dirty="0" smtClean="0">
                <a:latin typeface="Garamond" pitchFamily="18" charset="0"/>
              </a:rPr>
              <a:t>7 from Berkeley, 13 from outside)</a:t>
            </a:r>
          </a:p>
          <a:p>
            <a:pPr lvl="1"/>
            <a:r>
              <a:rPr lang="en-US" sz="2400" dirty="0" smtClean="0">
                <a:latin typeface="Garamond" pitchFamily="18" charset="0"/>
              </a:rPr>
              <a:t>11 Companies</a:t>
            </a:r>
          </a:p>
          <a:p>
            <a:pPr lvl="1"/>
            <a:r>
              <a:rPr lang="en-US" sz="2400" dirty="0" smtClean="0">
                <a:latin typeface="Garamond" pitchFamily="18" charset="0"/>
              </a:rPr>
              <a:t>Writes </a:t>
            </a:r>
            <a:r>
              <a:rPr lang="en-US" sz="2400" dirty="0">
                <a:latin typeface="Garamond" pitchFamily="18" charset="0"/>
              </a:rPr>
              <a:t>go synchronously to </a:t>
            </a:r>
            <a:r>
              <a:rPr lang="en-US" sz="2400" dirty="0" smtClean="0">
                <a:latin typeface="Garamond" pitchFamily="18" charset="0"/>
              </a:rPr>
              <a:t>under </a:t>
            </a:r>
            <a:r>
              <a:rPr lang="en-US" sz="2400" dirty="0" err="1" smtClean="0">
                <a:latin typeface="Garamond" pitchFamily="18" charset="0"/>
              </a:rPr>
              <a:t>filesystem</a:t>
            </a:r>
            <a:r>
              <a:rPr lang="en-US" sz="2400" dirty="0" smtClean="0">
                <a:latin typeface="Garamond" pitchFamily="18" charset="0"/>
              </a:rPr>
              <a:t> </a:t>
            </a:r>
            <a:br>
              <a:rPr lang="en-US" sz="2400" dirty="0" smtClean="0">
                <a:latin typeface="Garamond" pitchFamily="18" charset="0"/>
              </a:rPr>
            </a:br>
            <a:r>
              <a:rPr lang="en-US" sz="2400" dirty="0" smtClean="0">
                <a:latin typeface="Garamond" pitchFamily="18" charset="0"/>
              </a:rPr>
              <a:t>(</a:t>
            </a:r>
            <a:r>
              <a:rPr lang="en-US" sz="2400" dirty="0">
                <a:latin typeface="Garamond" pitchFamily="18" charset="0"/>
              </a:rPr>
              <a:t>No lineage information in Developer Preview release)</a:t>
            </a:r>
          </a:p>
          <a:p>
            <a:pPr lvl="1"/>
            <a:r>
              <a:rPr lang="en-US" sz="2400" dirty="0" err="1">
                <a:latin typeface="Garamond" pitchFamily="18" charset="0"/>
              </a:rPr>
              <a:t>MapReduce</a:t>
            </a:r>
            <a:r>
              <a:rPr lang="en-US" sz="2400" dirty="0">
                <a:latin typeface="Garamond" pitchFamily="18" charset="0"/>
              </a:rPr>
              <a:t> and Spark can run without any code change </a:t>
            </a:r>
            <a:r>
              <a:rPr lang="en-US" sz="2400" dirty="0" smtClean="0">
                <a:latin typeface="Garamond" pitchFamily="18" charset="0"/>
              </a:rPr>
              <a:t/>
            </a:r>
            <a:br>
              <a:rPr lang="en-US" sz="2400" dirty="0" smtClean="0">
                <a:latin typeface="Garamond" pitchFamily="18" charset="0"/>
              </a:rPr>
            </a:br>
            <a:r>
              <a:rPr lang="en-US" sz="2400" dirty="0" smtClean="0">
                <a:latin typeface="Garamond" pitchFamily="18" charset="0"/>
              </a:rPr>
              <a:t>(</a:t>
            </a:r>
            <a:r>
              <a:rPr lang="en-US" sz="2400" dirty="0" err="1">
                <a:latin typeface="Garamond" pitchFamily="18" charset="0"/>
              </a:rPr>
              <a:t>ser</a:t>
            </a:r>
            <a:r>
              <a:rPr lang="en-US" sz="2400" dirty="0">
                <a:latin typeface="Garamond" pitchFamily="18" charset="0"/>
              </a:rPr>
              <a:t>/de becomes the new bottleneck</a:t>
            </a:r>
            <a:r>
              <a:rPr lang="en-US" sz="2400" dirty="0" smtClean="0">
                <a:latin typeface="Garamond" pitchFamily="18" charset="0"/>
              </a:rPr>
              <a:t>)</a:t>
            </a:r>
            <a:endParaRPr lang="en-US" dirty="0"/>
          </a:p>
        </p:txBody>
      </p:sp>
    </p:spTree>
    <p:extLst>
      <p:ext uri="{BB962C8B-B14F-4D97-AF65-F5344CB8AC3E}">
        <p14:creationId xmlns:p14="http://schemas.microsoft.com/office/powerpoint/2010/main" val="28312354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Autofit/>
          </a:bodyPr>
          <a:lstStyle/>
          <a:p>
            <a:r>
              <a:rPr lang="en-US" sz="3500" dirty="0"/>
              <a:t>Using HDFS </a:t>
            </a:r>
            <a:r>
              <a:rPr lang="en-US" sz="3500" dirty="0" err="1"/>
              <a:t>vs</a:t>
            </a:r>
            <a:r>
              <a:rPr lang="en-US" sz="3500" dirty="0"/>
              <a:t> Tachyon</a:t>
            </a:r>
            <a:endParaRPr lang="en-US" sz="3500" dirty="0"/>
          </a:p>
        </p:txBody>
      </p:sp>
      <p:sp>
        <p:nvSpPr>
          <p:cNvPr id="3" name="Content Placeholder 2"/>
          <p:cNvSpPr>
            <a:spLocks noGrp="1"/>
          </p:cNvSpPr>
          <p:nvPr>
            <p:ph idx="1"/>
          </p:nvPr>
        </p:nvSpPr>
        <p:spPr/>
        <p:txBody>
          <a:bodyPr>
            <a:normAutofit/>
          </a:bodyPr>
          <a:lstStyle/>
          <a:p>
            <a:r>
              <a:rPr lang="en-US" dirty="0" smtClean="0"/>
              <a:t>Spark</a:t>
            </a:r>
          </a:p>
          <a:p>
            <a:pPr marL="457200" lvl="1" indent="0">
              <a:buNone/>
            </a:pPr>
            <a:r>
              <a:rPr lang="en-US" sz="2000" dirty="0" err="1" smtClean="0">
                <a:latin typeface="Courier"/>
                <a:cs typeface="Courier"/>
              </a:rPr>
              <a:t>val</a:t>
            </a:r>
            <a:r>
              <a:rPr lang="en-US" sz="2000" dirty="0" smtClean="0">
                <a:latin typeface="Courier"/>
                <a:cs typeface="Courier"/>
              </a:rPr>
              <a:t> </a:t>
            </a:r>
            <a:r>
              <a:rPr lang="en-US" sz="2000" dirty="0">
                <a:latin typeface="Courier"/>
                <a:cs typeface="Courier"/>
              </a:rPr>
              <a:t>file = </a:t>
            </a:r>
            <a:r>
              <a:rPr lang="en-US" sz="2000" dirty="0" err="1">
                <a:latin typeface="Courier"/>
                <a:cs typeface="Courier"/>
              </a:rPr>
              <a:t>sc.textFile</a:t>
            </a:r>
            <a:r>
              <a:rPr lang="en-US" sz="2000" dirty="0">
                <a:latin typeface="Courier"/>
                <a:cs typeface="Courier"/>
              </a:rPr>
              <a:t>(“</a:t>
            </a:r>
            <a:r>
              <a:rPr lang="en-US" sz="2000" dirty="0" err="1">
                <a:latin typeface="Courier"/>
                <a:cs typeface="Courier"/>
              </a:rPr>
              <a:t>hdfs</a:t>
            </a:r>
            <a:r>
              <a:rPr lang="en-US" sz="2000" dirty="0">
                <a:latin typeface="Courier"/>
                <a:cs typeface="Courier"/>
              </a:rPr>
              <a:t>://</a:t>
            </a:r>
            <a:r>
              <a:rPr lang="en-US" sz="2000" dirty="0" err="1">
                <a:latin typeface="Courier"/>
                <a:cs typeface="Courier"/>
              </a:rPr>
              <a:t>ip:port</a:t>
            </a:r>
            <a:r>
              <a:rPr lang="en-US" sz="2000" dirty="0">
                <a:latin typeface="Courier"/>
                <a:cs typeface="Courier"/>
              </a:rPr>
              <a:t>/path</a:t>
            </a:r>
            <a:r>
              <a:rPr lang="en-US" sz="2000" dirty="0" smtClean="0">
                <a:latin typeface="Courier"/>
                <a:cs typeface="Courier"/>
              </a:rPr>
              <a:t>”</a:t>
            </a:r>
            <a:r>
              <a:rPr lang="en-US" sz="2000" dirty="0" smtClean="0">
                <a:latin typeface="Courier"/>
                <a:cs typeface="Courier"/>
              </a:rPr>
              <a:t>)</a:t>
            </a:r>
          </a:p>
          <a:p>
            <a:pPr lvl="1"/>
            <a:endParaRPr lang="en-US" sz="2600" dirty="0" smtClean="0"/>
          </a:p>
          <a:p>
            <a:r>
              <a:rPr lang="en-US" dirty="0" smtClean="0"/>
              <a:t>Shark</a:t>
            </a:r>
          </a:p>
          <a:p>
            <a:pPr marL="457200" lvl="1" indent="0">
              <a:buNone/>
            </a:pPr>
            <a:r>
              <a:rPr lang="en-US" sz="2000" dirty="0" smtClean="0">
                <a:latin typeface="Courier"/>
                <a:cs typeface="Courier"/>
              </a:rPr>
              <a:t>CREATE </a:t>
            </a:r>
            <a:r>
              <a:rPr lang="en-US" sz="2000" dirty="0">
                <a:latin typeface="Courier"/>
                <a:cs typeface="Courier"/>
              </a:rPr>
              <a:t>TABLE </a:t>
            </a:r>
            <a:r>
              <a:rPr lang="en-US" sz="2000" dirty="0" err="1">
                <a:latin typeface="Courier"/>
                <a:cs typeface="Courier"/>
              </a:rPr>
              <a:t>orders_cached</a:t>
            </a:r>
            <a:r>
              <a:rPr lang="en-US" sz="2000" dirty="0">
                <a:latin typeface="Courier"/>
                <a:cs typeface="Courier"/>
              </a:rPr>
              <a:t> AS SELECT * FROM orders</a:t>
            </a:r>
            <a:r>
              <a:rPr lang="en-US" sz="2000" dirty="0" smtClean="0">
                <a:latin typeface="Courier"/>
                <a:cs typeface="Courier"/>
              </a:rPr>
              <a:t>;</a:t>
            </a:r>
          </a:p>
          <a:p>
            <a:pPr lvl="1"/>
            <a:endParaRPr lang="en-US" sz="2600" dirty="0">
              <a:latin typeface="Garamond" pitchFamily="18" charset="0"/>
              <a:cs typeface="Calibri"/>
            </a:endParaRPr>
          </a:p>
          <a:p>
            <a:r>
              <a:rPr lang="en-US" dirty="0" err="1" smtClean="0"/>
              <a:t>Hadoop</a:t>
            </a:r>
            <a:r>
              <a:rPr lang="en-US" dirty="0" smtClean="0"/>
              <a:t> </a:t>
            </a:r>
            <a:r>
              <a:rPr lang="en-US" dirty="0" err="1" smtClean="0"/>
              <a:t>MapReduce</a:t>
            </a:r>
            <a:endParaRPr lang="en-US" dirty="0" smtClean="0"/>
          </a:p>
          <a:p>
            <a:pPr marL="457200" lvl="1" indent="0">
              <a:buNone/>
            </a:pPr>
            <a:r>
              <a:rPr lang="en-US" sz="2000" dirty="0" err="1" smtClean="0">
                <a:latin typeface="Courier"/>
                <a:cs typeface="Courier"/>
              </a:rPr>
              <a:t>hadoop</a:t>
            </a:r>
            <a:r>
              <a:rPr lang="en-US" sz="2000" dirty="0" smtClean="0">
                <a:latin typeface="Courier"/>
                <a:cs typeface="Courier"/>
              </a:rPr>
              <a:t> </a:t>
            </a:r>
            <a:r>
              <a:rPr lang="en-US" sz="2000" dirty="0">
                <a:latin typeface="Courier"/>
                <a:cs typeface="Courier"/>
              </a:rPr>
              <a:t>jar </a:t>
            </a:r>
            <a:r>
              <a:rPr lang="en-US" sz="2000" dirty="0" err="1" smtClean="0">
                <a:latin typeface="Courier"/>
                <a:cs typeface="Courier"/>
              </a:rPr>
              <a:t>examples.jar</a:t>
            </a:r>
            <a:r>
              <a:rPr lang="en-US" sz="2000" dirty="0" smtClean="0">
                <a:latin typeface="Courier"/>
                <a:cs typeface="Courier"/>
              </a:rPr>
              <a:t> </a:t>
            </a:r>
            <a:r>
              <a:rPr lang="en-US" sz="2000" dirty="0" err="1">
                <a:latin typeface="Courier"/>
                <a:cs typeface="Courier"/>
              </a:rPr>
              <a:t>wordcount</a:t>
            </a:r>
            <a:r>
              <a:rPr lang="en-US" sz="2000" dirty="0">
                <a:latin typeface="Courier"/>
                <a:cs typeface="Courier"/>
              </a:rPr>
              <a:t> </a:t>
            </a:r>
            <a:r>
              <a:rPr lang="en-US" sz="2000" dirty="0" smtClean="0">
                <a:latin typeface="Courier"/>
                <a:cs typeface="Courier"/>
              </a:rPr>
              <a:t>hdfs://</a:t>
            </a:r>
            <a:r>
              <a:rPr lang="en-US" sz="2000" dirty="0" err="1" smtClean="0">
                <a:latin typeface="Courier"/>
                <a:cs typeface="Courier"/>
              </a:rPr>
              <a:t>localhost</a:t>
            </a:r>
            <a:r>
              <a:rPr lang="en-US" sz="2000" dirty="0" smtClean="0">
                <a:latin typeface="Courier"/>
                <a:cs typeface="Courier"/>
              </a:rPr>
              <a:t>/</a:t>
            </a:r>
            <a:r>
              <a:rPr lang="en-US" sz="2000" dirty="0" smtClean="0">
                <a:latin typeface="Courier"/>
                <a:cs typeface="Courier"/>
              </a:rPr>
              <a:t>input hdfs://</a:t>
            </a:r>
            <a:r>
              <a:rPr lang="en-US" sz="2000" dirty="0" err="1" smtClean="0">
                <a:latin typeface="Courier"/>
                <a:cs typeface="Courier"/>
              </a:rPr>
              <a:t>localhost</a:t>
            </a:r>
            <a:r>
              <a:rPr lang="en-US" sz="2000" dirty="0" smtClean="0">
                <a:latin typeface="Courier"/>
                <a:cs typeface="Courier"/>
              </a:rPr>
              <a:t>/</a:t>
            </a:r>
            <a:r>
              <a:rPr lang="en-US" sz="2000" dirty="0" smtClean="0">
                <a:latin typeface="Courier"/>
                <a:cs typeface="Courier"/>
              </a:rPr>
              <a:t>output</a:t>
            </a:r>
            <a:endParaRPr lang="en-US" sz="2000" dirty="0">
              <a:latin typeface="Courier"/>
              <a:cs typeface="Courier"/>
            </a:endParaRPr>
          </a:p>
          <a:p>
            <a:endParaRPr lang="en-US" dirty="0"/>
          </a:p>
          <a:p>
            <a:endParaRPr lang="en-US" dirty="0"/>
          </a:p>
        </p:txBody>
      </p:sp>
    </p:spTree>
    <p:extLst>
      <p:ext uri="{BB962C8B-B14F-4D97-AF65-F5344CB8AC3E}">
        <p14:creationId xmlns:p14="http://schemas.microsoft.com/office/powerpoint/2010/main" val="28312354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Autofit/>
          </a:bodyPr>
          <a:lstStyle/>
          <a:p>
            <a:r>
              <a:rPr lang="en-US" sz="3500" dirty="0" smtClean="0"/>
              <a:t>Using HDFS </a:t>
            </a:r>
            <a:r>
              <a:rPr lang="en-US" sz="3500" dirty="0" err="1" smtClean="0"/>
              <a:t>vs</a:t>
            </a:r>
            <a:r>
              <a:rPr lang="en-US" sz="3500" dirty="0" smtClean="0"/>
              <a:t> Tachyon</a:t>
            </a:r>
            <a:endParaRPr lang="en-US" sz="3500" dirty="0"/>
          </a:p>
        </p:txBody>
      </p:sp>
      <p:sp>
        <p:nvSpPr>
          <p:cNvPr id="3" name="Content Placeholder 2"/>
          <p:cNvSpPr>
            <a:spLocks noGrp="1"/>
          </p:cNvSpPr>
          <p:nvPr>
            <p:ph idx="1"/>
          </p:nvPr>
        </p:nvSpPr>
        <p:spPr/>
        <p:txBody>
          <a:bodyPr>
            <a:normAutofit/>
          </a:bodyPr>
          <a:lstStyle/>
          <a:p>
            <a:r>
              <a:rPr lang="en-US" dirty="0" smtClean="0"/>
              <a:t>Spark</a:t>
            </a:r>
          </a:p>
          <a:p>
            <a:pPr marL="457200" lvl="1" indent="0">
              <a:buNone/>
            </a:pPr>
            <a:r>
              <a:rPr lang="en-US" sz="2000" dirty="0" err="1" smtClean="0">
                <a:latin typeface="Courier"/>
                <a:cs typeface="Courier"/>
              </a:rPr>
              <a:t>val</a:t>
            </a:r>
            <a:r>
              <a:rPr lang="en-US" sz="2000" dirty="0" smtClean="0">
                <a:latin typeface="Courier"/>
                <a:cs typeface="Courier"/>
              </a:rPr>
              <a:t> </a:t>
            </a:r>
            <a:r>
              <a:rPr lang="en-US" sz="2000" dirty="0">
                <a:latin typeface="Courier"/>
                <a:cs typeface="Courier"/>
              </a:rPr>
              <a:t>file = </a:t>
            </a:r>
            <a:r>
              <a:rPr lang="en-US" sz="2000" dirty="0" err="1">
                <a:latin typeface="Courier"/>
                <a:cs typeface="Courier"/>
              </a:rPr>
              <a:t>sc.textFile</a:t>
            </a:r>
            <a:r>
              <a:rPr lang="en-US" sz="2000" dirty="0">
                <a:latin typeface="Courier"/>
                <a:cs typeface="Courier"/>
              </a:rPr>
              <a:t>(</a:t>
            </a:r>
            <a:r>
              <a:rPr lang="en-US" sz="2000" dirty="0" smtClean="0">
                <a:latin typeface="Courier"/>
                <a:cs typeface="Courier"/>
              </a:rPr>
              <a:t>“</a:t>
            </a:r>
            <a:r>
              <a:rPr lang="en-US" sz="2000" dirty="0" smtClean="0">
                <a:solidFill>
                  <a:srgbClr val="FF0000"/>
                </a:solidFill>
                <a:latin typeface="Courier"/>
                <a:cs typeface="Courier"/>
              </a:rPr>
              <a:t>tachyon</a:t>
            </a:r>
            <a:r>
              <a:rPr lang="en-US" sz="2000" dirty="0" smtClean="0">
                <a:latin typeface="Courier"/>
                <a:cs typeface="Courier"/>
              </a:rPr>
              <a:t>:</a:t>
            </a:r>
            <a:r>
              <a:rPr lang="en-US" sz="2000" dirty="0">
                <a:latin typeface="Courier"/>
                <a:cs typeface="Courier"/>
              </a:rPr>
              <a:t>//</a:t>
            </a:r>
            <a:r>
              <a:rPr lang="en-US" sz="2000" dirty="0" err="1">
                <a:latin typeface="Courier"/>
                <a:cs typeface="Courier"/>
              </a:rPr>
              <a:t>ip:port</a:t>
            </a:r>
            <a:r>
              <a:rPr lang="en-US" sz="2000" dirty="0">
                <a:latin typeface="Courier"/>
                <a:cs typeface="Courier"/>
              </a:rPr>
              <a:t>/path</a:t>
            </a:r>
            <a:r>
              <a:rPr lang="en-US" sz="2000" dirty="0" smtClean="0">
                <a:latin typeface="Courier"/>
                <a:cs typeface="Courier"/>
              </a:rPr>
              <a:t>”</a:t>
            </a:r>
            <a:r>
              <a:rPr lang="en-US" sz="2000" dirty="0" smtClean="0">
                <a:latin typeface="Courier"/>
                <a:cs typeface="Courier"/>
              </a:rPr>
              <a:t>)</a:t>
            </a:r>
          </a:p>
          <a:p>
            <a:pPr lvl="1"/>
            <a:endParaRPr lang="en-US" sz="2600" dirty="0" smtClean="0"/>
          </a:p>
          <a:p>
            <a:r>
              <a:rPr lang="en-US" dirty="0" smtClean="0"/>
              <a:t>Shark</a:t>
            </a:r>
          </a:p>
          <a:p>
            <a:pPr marL="457200" lvl="1" indent="0">
              <a:buNone/>
            </a:pPr>
            <a:r>
              <a:rPr lang="en-US" sz="2000" dirty="0" smtClean="0">
                <a:latin typeface="Courier"/>
                <a:cs typeface="Courier"/>
              </a:rPr>
              <a:t>CREATE </a:t>
            </a:r>
            <a:r>
              <a:rPr lang="en-US" sz="2000" dirty="0">
                <a:latin typeface="Courier"/>
                <a:cs typeface="Courier"/>
              </a:rPr>
              <a:t>TABLE </a:t>
            </a:r>
            <a:r>
              <a:rPr lang="en-US" sz="2000" dirty="0" err="1" smtClean="0">
                <a:latin typeface="Courier"/>
                <a:cs typeface="Courier"/>
              </a:rPr>
              <a:t>orders_</a:t>
            </a:r>
            <a:r>
              <a:rPr lang="en-US" sz="2000" dirty="0" err="1" smtClean="0">
                <a:solidFill>
                  <a:srgbClr val="FF0000"/>
                </a:solidFill>
                <a:latin typeface="Courier"/>
                <a:cs typeface="Courier"/>
              </a:rPr>
              <a:t>tachyon</a:t>
            </a:r>
            <a:r>
              <a:rPr lang="en-US" sz="2000" dirty="0" smtClean="0">
                <a:latin typeface="Courier"/>
                <a:cs typeface="Courier"/>
              </a:rPr>
              <a:t> AS </a:t>
            </a:r>
            <a:r>
              <a:rPr lang="en-US" sz="2000" dirty="0">
                <a:latin typeface="Courier"/>
                <a:cs typeface="Courier"/>
              </a:rPr>
              <a:t>SELECT * FROM orders</a:t>
            </a:r>
            <a:r>
              <a:rPr lang="en-US" sz="2000" dirty="0" smtClean="0">
                <a:latin typeface="Courier"/>
                <a:cs typeface="Courier"/>
              </a:rPr>
              <a:t>;</a:t>
            </a:r>
          </a:p>
          <a:p>
            <a:pPr lvl="1"/>
            <a:endParaRPr lang="en-US" sz="2600" dirty="0">
              <a:latin typeface="Garamond" pitchFamily="18" charset="0"/>
              <a:cs typeface="Calibri"/>
            </a:endParaRPr>
          </a:p>
          <a:p>
            <a:r>
              <a:rPr lang="en-US" dirty="0" err="1" smtClean="0"/>
              <a:t>Hadoop</a:t>
            </a:r>
            <a:r>
              <a:rPr lang="en-US" dirty="0" smtClean="0"/>
              <a:t> </a:t>
            </a:r>
            <a:r>
              <a:rPr lang="en-US" dirty="0" err="1" smtClean="0"/>
              <a:t>MapReduce</a:t>
            </a:r>
            <a:endParaRPr lang="en-US" dirty="0" smtClean="0"/>
          </a:p>
          <a:p>
            <a:pPr marL="457200" lvl="1" indent="0">
              <a:buNone/>
            </a:pPr>
            <a:r>
              <a:rPr lang="en-US" sz="2000" dirty="0" err="1" smtClean="0">
                <a:latin typeface="Courier"/>
                <a:cs typeface="Courier"/>
              </a:rPr>
              <a:t>hadoop</a:t>
            </a:r>
            <a:r>
              <a:rPr lang="en-US" sz="2000" dirty="0" smtClean="0">
                <a:latin typeface="Courier"/>
                <a:cs typeface="Courier"/>
              </a:rPr>
              <a:t> </a:t>
            </a:r>
            <a:r>
              <a:rPr lang="en-US" sz="2000" dirty="0">
                <a:latin typeface="Courier"/>
                <a:cs typeface="Courier"/>
              </a:rPr>
              <a:t>jar </a:t>
            </a:r>
            <a:r>
              <a:rPr lang="en-US" sz="2000" dirty="0" err="1" smtClean="0">
                <a:latin typeface="Courier"/>
                <a:cs typeface="Courier"/>
              </a:rPr>
              <a:t>examples.jar</a:t>
            </a:r>
            <a:r>
              <a:rPr lang="en-US" sz="2000" dirty="0" smtClean="0">
                <a:latin typeface="Courier"/>
                <a:cs typeface="Courier"/>
              </a:rPr>
              <a:t> </a:t>
            </a:r>
            <a:r>
              <a:rPr lang="en-US" sz="2000" dirty="0" err="1">
                <a:latin typeface="Courier"/>
                <a:cs typeface="Courier"/>
              </a:rPr>
              <a:t>wordcount</a:t>
            </a:r>
            <a:r>
              <a:rPr lang="en-US" sz="2000" dirty="0">
                <a:latin typeface="Courier"/>
                <a:cs typeface="Courier"/>
              </a:rPr>
              <a:t> </a:t>
            </a:r>
            <a:r>
              <a:rPr lang="en-US" sz="2000" dirty="0" smtClean="0">
                <a:solidFill>
                  <a:srgbClr val="FF0000"/>
                </a:solidFill>
                <a:latin typeface="Courier"/>
                <a:cs typeface="Courier"/>
              </a:rPr>
              <a:t>tachyon</a:t>
            </a:r>
            <a:r>
              <a:rPr lang="en-US" sz="2000" dirty="0" smtClean="0">
                <a:latin typeface="Courier"/>
                <a:cs typeface="Courier"/>
              </a:rPr>
              <a:t>:</a:t>
            </a:r>
            <a:r>
              <a:rPr lang="en-US" sz="2000" dirty="0" smtClean="0">
                <a:latin typeface="Courier"/>
                <a:cs typeface="Courier"/>
              </a:rPr>
              <a:t>//</a:t>
            </a:r>
            <a:r>
              <a:rPr lang="en-US" sz="2000" dirty="0" err="1" smtClean="0">
                <a:latin typeface="Courier"/>
                <a:cs typeface="Courier"/>
              </a:rPr>
              <a:t>localhost</a:t>
            </a:r>
            <a:r>
              <a:rPr lang="en-US" sz="2000" dirty="0" smtClean="0">
                <a:latin typeface="Courier"/>
                <a:cs typeface="Courier"/>
              </a:rPr>
              <a:t>/</a:t>
            </a:r>
            <a:r>
              <a:rPr lang="en-US" sz="2000" dirty="0" smtClean="0">
                <a:latin typeface="Courier"/>
                <a:cs typeface="Courier"/>
              </a:rPr>
              <a:t>input </a:t>
            </a:r>
            <a:r>
              <a:rPr lang="en-US" sz="2000" dirty="0" smtClean="0">
                <a:solidFill>
                  <a:srgbClr val="FF0000"/>
                </a:solidFill>
                <a:latin typeface="Courier"/>
                <a:cs typeface="Courier"/>
              </a:rPr>
              <a:t>tachyon</a:t>
            </a:r>
            <a:r>
              <a:rPr lang="en-US" sz="2000" dirty="0" smtClean="0">
                <a:latin typeface="Courier"/>
                <a:cs typeface="Courier"/>
              </a:rPr>
              <a:t>:</a:t>
            </a:r>
            <a:r>
              <a:rPr lang="en-US" sz="2000" dirty="0" smtClean="0">
                <a:latin typeface="Courier"/>
                <a:cs typeface="Courier"/>
              </a:rPr>
              <a:t>//</a:t>
            </a:r>
            <a:r>
              <a:rPr lang="en-US" sz="2000" dirty="0" err="1" smtClean="0">
                <a:latin typeface="Courier"/>
                <a:cs typeface="Courier"/>
              </a:rPr>
              <a:t>localhost</a:t>
            </a:r>
            <a:r>
              <a:rPr lang="en-US" sz="2000" dirty="0" smtClean="0">
                <a:latin typeface="Courier"/>
                <a:cs typeface="Courier"/>
              </a:rPr>
              <a:t>/</a:t>
            </a:r>
            <a:r>
              <a:rPr lang="en-US" sz="2000" dirty="0" smtClean="0">
                <a:latin typeface="Courier"/>
                <a:cs typeface="Courier"/>
              </a:rPr>
              <a:t>output</a:t>
            </a:r>
            <a:endParaRPr lang="en-US" sz="2000" dirty="0">
              <a:latin typeface="Courier"/>
              <a:cs typeface="Courier"/>
            </a:endParaRPr>
          </a:p>
          <a:p>
            <a:endParaRPr lang="en-US" dirty="0"/>
          </a:p>
          <a:p>
            <a:endParaRPr lang="en-US" dirty="0"/>
          </a:p>
        </p:txBody>
      </p:sp>
    </p:spTree>
    <p:extLst>
      <p:ext uri="{BB962C8B-B14F-4D97-AF65-F5344CB8AC3E}">
        <p14:creationId xmlns:p14="http://schemas.microsoft.com/office/powerpoint/2010/main" val="28741638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5020"/>
          </a:xfrm>
          <a:prstGeom prst="rect">
            <a:avLst/>
          </a:prstGeom>
          <a:solidFill>
            <a:srgbClr val="C0504D"/>
          </a:solidFill>
        </p:spPr>
      </p:pic>
      <p:sp>
        <p:nvSpPr>
          <p:cNvPr id="8" name="TextBox 7"/>
          <p:cNvSpPr txBox="1"/>
          <p:nvPr/>
        </p:nvSpPr>
        <p:spPr>
          <a:xfrm>
            <a:off x="5460984" y="6112933"/>
            <a:ext cx="3588229" cy="630942"/>
          </a:xfrm>
          <a:prstGeom prst="rect">
            <a:avLst/>
          </a:prstGeom>
          <a:noFill/>
        </p:spPr>
        <p:txBody>
          <a:bodyPr wrap="none" rtlCol="0">
            <a:spAutoFit/>
          </a:bodyPr>
          <a:lstStyle/>
          <a:p>
            <a:r>
              <a:rPr lang="en-US" sz="3500" b="1" dirty="0" smtClean="0">
                <a:solidFill>
                  <a:schemeClr val="bg1"/>
                </a:solidFill>
              </a:rPr>
              <a:t>Thanks to </a:t>
            </a:r>
            <a:r>
              <a:rPr lang="en-US" sz="3500" b="1" dirty="0" err="1" smtClean="0">
                <a:solidFill>
                  <a:schemeClr val="bg1"/>
                </a:solidFill>
              </a:rPr>
              <a:t>Redhat</a:t>
            </a:r>
            <a:r>
              <a:rPr lang="en-US" sz="3500" b="1" dirty="0" smtClean="0">
                <a:solidFill>
                  <a:schemeClr val="bg1"/>
                </a:solidFill>
              </a:rPr>
              <a:t>!</a:t>
            </a:r>
            <a:endParaRPr lang="en-US" sz="3500" b="1" dirty="0">
              <a:solidFill>
                <a:schemeClr val="bg1"/>
              </a:solidFill>
            </a:endParaRPr>
          </a:p>
        </p:txBody>
      </p:sp>
    </p:spTree>
    <p:extLst>
      <p:ext uri="{BB962C8B-B14F-4D97-AF65-F5344CB8AC3E}">
        <p14:creationId xmlns:p14="http://schemas.microsoft.com/office/powerpoint/2010/main" val="41141042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p>
            <a:r>
              <a:rPr lang="en-US" sz="3500" dirty="0" smtClean="0"/>
              <a:t>Future Research Focus</a:t>
            </a:r>
            <a:endParaRPr lang="en-US" sz="3500"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a:t>Integration with HDFS caching</a:t>
            </a:r>
          </a:p>
          <a:p>
            <a:endParaRPr lang="en-US" dirty="0" smtClean="0"/>
          </a:p>
          <a:p>
            <a:r>
              <a:rPr lang="en-US" dirty="0" smtClean="0"/>
              <a:t>Memory </a:t>
            </a:r>
            <a:r>
              <a:rPr lang="en-US" dirty="0" smtClean="0"/>
              <a:t>Fair Sharing</a:t>
            </a:r>
          </a:p>
          <a:p>
            <a:endParaRPr lang="en-US" dirty="0" smtClean="0"/>
          </a:p>
          <a:p>
            <a:r>
              <a:rPr lang="en-US" dirty="0" smtClean="0"/>
              <a:t>Random Access Abstraction</a:t>
            </a:r>
          </a:p>
          <a:p>
            <a:endParaRPr lang="en-US" dirty="0"/>
          </a:p>
          <a:p>
            <a:r>
              <a:rPr lang="en-US" dirty="0" smtClean="0"/>
              <a:t>Mutable Data Support</a:t>
            </a:r>
          </a:p>
          <a:p>
            <a:pPr marL="0" indent="0">
              <a:buNone/>
            </a:pPr>
            <a:endParaRPr lang="en-US" dirty="0"/>
          </a:p>
        </p:txBody>
      </p:sp>
    </p:spTree>
    <p:extLst>
      <p:ext uri="{BB962C8B-B14F-4D97-AF65-F5344CB8AC3E}">
        <p14:creationId xmlns:p14="http://schemas.microsoft.com/office/powerpoint/2010/main" val="29127447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208"/>
            <a:ext cx="8229600" cy="1143000"/>
          </a:xfrm>
        </p:spPr>
        <p:txBody>
          <a:bodyPr>
            <a:normAutofit/>
          </a:bodyPr>
          <a:lstStyle/>
          <a:p>
            <a:r>
              <a:rPr lang="en-US" dirty="0" smtClean="0"/>
              <a:t>Acknowledgments</a:t>
            </a:r>
            <a:endParaRPr lang="en-US" dirty="0"/>
          </a:p>
        </p:txBody>
      </p:sp>
      <p:sp>
        <p:nvSpPr>
          <p:cNvPr id="4" name="Content Placeholder 3"/>
          <p:cNvSpPr>
            <a:spLocks noGrp="1"/>
          </p:cNvSpPr>
          <p:nvPr>
            <p:ph idx="1"/>
          </p:nvPr>
        </p:nvSpPr>
        <p:spPr>
          <a:xfrm>
            <a:off x="457199" y="1366616"/>
            <a:ext cx="8536155" cy="4525963"/>
          </a:xfrm>
        </p:spPr>
        <p:txBody>
          <a:bodyPr>
            <a:normAutofit/>
          </a:bodyPr>
          <a:lstStyle/>
          <a:p>
            <a:pPr marL="0" indent="0" algn="ctr">
              <a:buFont typeface="Wingdings" pitchFamily="2" charset="2"/>
              <a:buNone/>
              <a:defRPr/>
            </a:pPr>
            <a:r>
              <a:rPr lang="en-US" sz="2800" dirty="0" smtClean="0">
                <a:latin typeface="Garamond" pitchFamily="18" charset="0"/>
                <a:cs typeface="Calibri"/>
              </a:rPr>
              <a:t>Calvin </a:t>
            </a:r>
            <a:r>
              <a:rPr lang="en-US" sz="2800" dirty="0" err="1">
                <a:latin typeface="Garamond" pitchFamily="18" charset="0"/>
                <a:cs typeface="Calibri"/>
              </a:rPr>
              <a:t>Jia</a:t>
            </a:r>
            <a:r>
              <a:rPr lang="en-US" sz="2800" dirty="0">
                <a:latin typeface="Garamond" pitchFamily="18" charset="0"/>
                <a:cs typeface="Calibri"/>
              </a:rPr>
              <a:t>, Nick Lanham</a:t>
            </a:r>
            <a:r>
              <a:rPr lang="en-US" sz="2800" dirty="0" smtClean="0">
                <a:latin typeface="Garamond" pitchFamily="18" charset="0"/>
                <a:cs typeface="Calibri"/>
              </a:rPr>
              <a:t>, </a:t>
            </a:r>
            <a:r>
              <a:rPr lang="en-US" sz="2800" dirty="0">
                <a:latin typeface="Garamond" pitchFamily="18" charset="0"/>
                <a:cs typeface="Calibri"/>
              </a:rPr>
              <a:t>Grace Huang, </a:t>
            </a:r>
            <a:r>
              <a:rPr lang="en-US" sz="2800" dirty="0" smtClean="0">
                <a:latin typeface="Garamond" pitchFamily="18" charset="0"/>
                <a:cs typeface="Calibri"/>
              </a:rPr>
              <a:t>Mark </a:t>
            </a:r>
            <a:r>
              <a:rPr lang="en-US" sz="2800" dirty="0" err="1">
                <a:latin typeface="Garamond" pitchFamily="18" charset="0"/>
                <a:cs typeface="Calibri"/>
              </a:rPr>
              <a:t>Hamstra</a:t>
            </a:r>
            <a:r>
              <a:rPr lang="en-US" sz="2800" dirty="0">
                <a:latin typeface="Garamond" pitchFamily="18" charset="0"/>
                <a:cs typeface="Calibri"/>
              </a:rPr>
              <a:t>, </a:t>
            </a:r>
            <a:r>
              <a:rPr lang="en-US" sz="2800" dirty="0" smtClean="0">
                <a:latin typeface="Garamond" pitchFamily="18" charset="0"/>
                <a:cs typeface="Calibri"/>
              </a:rPr>
              <a:t/>
            </a:r>
            <a:br>
              <a:rPr lang="en-US" sz="2800" dirty="0" smtClean="0">
                <a:latin typeface="Garamond" pitchFamily="18" charset="0"/>
                <a:cs typeface="Calibri"/>
              </a:rPr>
            </a:br>
            <a:r>
              <a:rPr lang="en-US" sz="2800" dirty="0" smtClean="0">
                <a:latin typeface="Garamond" pitchFamily="18" charset="0"/>
                <a:cs typeface="Calibri"/>
              </a:rPr>
              <a:t>Bill </a:t>
            </a:r>
            <a:r>
              <a:rPr lang="en-US" sz="2800" dirty="0" smtClean="0">
                <a:latin typeface="Garamond" pitchFamily="18" charset="0"/>
                <a:cs typeface="Calibri"/>
              </a:rPr>
              <a:t>Zhao, </a:t>
            </a:r>
            <a:r>
              <a:rPr lang="en-US" sz="2800" dirty="0" err="1">
                <a:latin typeface="Garamond" pitchFamily="18" charset="0"/>
                <a:cs typeface="Calibri"/>
              </a:rPr>
              <a:t>Rong</a:t>
            </a:r>
            <a:r>
              <a:rPr lang="en-US" sz="2800" dirty="0">
                <a:latin typeface="Garamond" pitchFamily="18" charset="0"/>
                <a:cs typeface="Calibri"/>
              </a:rPr>
              <a:t> </a:t>
            </a:r>
            <a:r>
              <a:rPr lang="en-US" sz="2800" dirty="0" err="1">
                <a:latin typeface="Garamond" pitchFamily="18" charset="0"/>
                <a:cs typeface="Calibri"/>
              </a:rPr>
              <a:t>Gu</a:t>
            </a:r>
            <a:r>
              <a:rPr lang="en-US" sz="2800" dirty="0">
                <a:latin typeface="Garamond" pitchFamily="18" charset="0"/>
                <a:cs typeface="Calibri"/>
              </a:rPr>
              <a:t>, </a:t>
            </a:r>
            <a:r>
              <a:rPr lang="en-US" sz="2800" dirty="0" err="1">
                <a:latin typeface="Garamond" pitchFamily="18" charset="0"/>
                <a:cs typeface="Calibri"/>
              </a:rPr>
              <a:t>Hobin</a:t>
            </a:r>
            <a:r>
              <a:rPr lang="en-US" sz="2800" dirty="0">
                <a:latin typeface="Garamond" pitchFamily="18" charset="0"/>
                <a:cs typeface="Calibri"/>
              </a:rPr>
              <a:t> Yoon, </a:t>
            </a:r>
            <a:r>
              <a:rPr lang="en-US" sz="2800" dirty="0" err="1">
                <a:latin typeface="Garamond" pitchFamily="18" charset="0"/>
                <a:cs typeface="Calibri"/>
              </a:rPr>
              <a:t>Vamsi</a:t>
            </a:r>
            <a:r>
              <a:rPr lang="en-US" sz="2800" dirty="0">
                <a:latin typeface="Garamond" pitchFamily="18" charset="0"/>
                <a:cs typeface="Calibri"/>
              </a:rPr>
              <a:t> Chitters, </a:t>
            </a:r>
            <a:r>
              <a:rPr lang="en-US" sz="2800" dirty="0" smtClean="0">
                <a:latin typeface="Garamond" pitchFamily="18" charset="0"/>
                <a:cs typeface="Calibri"/>
              </a:rPr>
              <a:t/>
            </a:r>
            <a:br>
              <a:rPr lang="en-US" sz="2800" dirty="0" smtClean="0">
                <a:latin typeface="Garamond" pitchFamily="18" charset="0"/>
                <a:cs typeface="Calibri"/>
              </a:rPr>
            </a:br>
            <a:r>
              <a:rPr lang="en-US" sz="2800" dirty="0" smtClean="0">
                <a:latin typeface="Garamond" pitchFamily="18" charset="0"/>
                <a:cs typeface="Calibri"/>
              </a:rPr>
              <a:t>Joseph </a:t>
            </a:r>
            <a:r>
              <a:rPr lang="en-US" sz="2800" dirty="0">
                <a:latin typeface="Garamond" pitchFamily="18" charset="0"/>
                <a:cs typeface="Calibri"/>
              </a:rPr>
              <a:t>Jin-</a:t>
            </a:r>
            <a:r>
              <a:rPr lang="en-US" sz="2800" dirty="0" err="1">
                <a:latin typeface="Garamond" pitchFamily="18" charset="0"/>
                <a:cs typeface="Calibri"/>
              </a:rPr>
              <a:t>Chuan</a:t>
            </a:r>
            <a:r>
              <a:rPr lang="en-US" sz="2800" dirty="0">
                <a:latin typeface="Garamond" pitchFamily="18" charset="0"/>
                <a:cs typeface="Calibri"/>
              </a:rPr>
              <a:t> Tang, </a:t>
            </a:r>
            <a:r>
              <a:rPr lang="en-US" sz="2800" dirty="0" smtClean="0">
                <a:latin typeface="Garamond" pitchFamily="18" charset="0"/>
                <a:cs typeface="Calibri"/>
              </a:rPr>
              <a:t>Xi Liu, </a:t>
            </a:r>
            <a:r>
              <a:rPr lang="en-US" sz="2800" dirty="0" err="1" smtClean="0">
                <a:latin typeface="Garamond" pitchFamily="18" charset="0"/>
                <a:cs typeface="Calibri"/>
              </a:rPr>
              <a:t>Qifan</a:t>
            </a:r>
            <a:r>
              <a:rPr lang="en-US" sz="2800" dirty="0" smtClean="0">
                <a:latin typeface="Garamond" pitchFamily="18" charset="0"/>
                <a:cs typeface="Calibri"/>
              </a:rPr>
              <a:t> </a:t>
            </a:r>
            <a:r>
              <a:rPr lang="en-US" sz="2800" dirty="0" err="1" smtClean="0">
                <a:latin typeface="Garamond" pitchFamily="18" charset="0"/>
                <a:cs typeface="Calibri"/>
              </a:rPr>
              <a:t>Pu</a:t>
            </a:r>
            <a:r>
              <a:rPr lang="en-US" sz="2800" dirty="0" smtClean="0">
                <a:latin typeface="Garamond" pitchFamily="18" charset="0"/>
                <a:cs typeface="Calibri"/>
              </a:rPr>
              <a:t>, </a:t>
            </a:r>
            <a:r>
              <a:rPr lang="en-US" sz="2800" dirty="0" err="1" smtClean="0">
                <a:latin typeface="Garamond" pitchFamily="18" charset="0"/>
                <a:cs typeface="Calibri"/>
              </a:rPr>
              <a:t>Aslan</a:t>
            </a:r>
            <a:r>
              <a:rPr lang="en-US" sz="2800" dirty="0" smtClean="0">
                <a:latin typeface="Garamond" pitchFamily="18" charset="0"/>
                <a:cs typeface="Calibri"/>
              </a:rPr>
              <a:t> </a:t>
            </a:r>
            <a:r>
              <a:rPr lang="en-US" sz="2800" dirty="0" err="1" smtClean="0">
                <a:latin typeface="Garamond" pitchFamily="18" charset="0"/>
                <a:cs typeface="Calibri"/>
              </a:rPr>
              <a:t>Bekirov</a:t>
            </a:r>
            <a:r>
              <a:rPr lang="en-US" sz="2800" dirty="0" smtClean="0">
                <a:latin typeface="Garamond" pitchFamily="18" charset="0"/>
                <a:cs typeface="Calibri"/>
              </a:rPr>
              <a:t>, </a:t>
            </a:r>
            <a:r>
              <a:rPr lang="en-US" sz="2800" dirty="0" err="1" smtClean="0">
                <a:latin typeface="Garamond" pitchFamily="18" charset="0"/>
                <a:cs typeface="Calibri"/>
              </a:rPr>
              <a:t>Reynold</a:t>
            </a:r>
            <a:r>
              <a:rPr lang="en-US" sz="2800" dirty="0" smtClean="0">
                <a:latin typeface="Garamond" pitchFamily="18" charset="0"/>
                <a:cs typeface="Calibri"/>
              </a:rPr>
              <a:t> </a:t>
            </a:r>
            <a:r>
              <a:rPr lang="en-US" sz="2800" dirty="0" err="1">
                <a:latin typeface="Garamond" pitchFamily="18" charset="0"/>
                <a:cs typeface="Calibri"/>
              </a:rPr>
              <a:t>Xin</a:t>
            </a:r>
            <a:r>
              <a:rPr lang="en-US" sz="2800" dirty="0">
                <a:latin typeface="Garamond" pitchFamily="18" charset="0"/>
                <a:cs typeface="Calibri"/>
              </a:rPr>
              <a:t>, </a:t>
            </a:r>
            <a:r>
              <a:rPr lang="en-US" sz="2800" dirty="0" err="1" smtClean="0">
                <a:latin typeface="Garamond" pitchFamily="18" charset="0"/>
                <a:cs typeface="Calibri"/>
              </a:rPr>
              <a:t>Xiaomin</a:t>
            </a:r>
            <a:r>
              <a:rPr lang="en-US" sz="2800" dirty="0" smtClean="0">
                <a:latin typeface="Garamond" pitchFamily="18" charset="0"/>
                <a:cs typeface="Calibri"/>
              </a:rPr>
              <a:t> Zhang, </a:t>
            </a:r>
            <a:r>
              <a:rPr lang="en-US" sz="2800" dirty="0" err="1" smtClean="0">
                <a:latin typeface="Garamond" pitchFamily="18" charset="0"/>
                <a:cs typeface="Calibri"/>
              </a:rPr>
              <a:t>Achal</a:t>
            </a:r>
            <a:r>
              <a:rPr lang="en-US" sz="2800" dirty="0" smtClean="0">
                <a:latin typeface="Garamond" pitchFamily="18" charset="0"/>
                <a:cs typeface="Calibri"/>
              </a:rPr>
              <a:t> </a:t>
            </a:r>
            <a:r>
              <a:rPr lang="en-US" sz="2800" dirty="0" err="1">
                <a:latin typeface="Garamond" pitchFamily="18" charset="0"/>
                <a:cs typeface="Calibri"/>
              </a:rPr>
              <a:t>Soni</a:t>
            </a:r>
            <a:r>
              <a:rPr lang="en-US" sz="2800" dirty="0">
                <a:latin typeface="Garamond" pitchFamily="18" charset="0"/>
                <a:cs typeface="Calibri"/>
              </a:rPr>
              <a:t>, </a:t>
            </a:r>
            <a:r>
              <a:rPr lang="en-US" sz="2800" dirty="0" smtClean="0">
                <a:latin typeface="Garamond" pitchFamily="18" charset="0"/>
                <a:cs typeface="Calibri"/>
              </a:rPr>
              <a:t>Xiang </a:t>
            </a:r>
            <a:r>
              <a:rPr lang="en-US" sz="2800" dirty="0" err="1" smtClean="0">
                <a:latin typeface="Garamond" pitchFamily="18" charset="0"/>
                <a:cs typeface="Calibri"/>
              </a:rPr>
              <a:t>Zhong</a:t>
            </a:r>
            <a:r>
              <a:rPr lang="en-US" sz="2800" dirty="0" smtClean="0">
                <a:latin typeface="Garamond" pitchFamily="18" charset="0"/>
                <a:cs typeface="Calibri"/>
              </a:rPr>
              <a:t>, </a:t>
            </a:r>
            <a:r>
              <a:rPr lang="en-US" sz="2800" dirty="0" err="1" smtClean="0">
                <a:latin typeface="Garamond" pitchFamily="18" charset="0"/>
                <a:cs typeface="Calibri"/>
              </a:rPr>
              <a:t>Dilip</a:t>
            </a:r>
            <a:r>
              <a:rPr lang="en-US" sz="2800" dirty="0" smtClean="0">
                <a:latin typeface="Garamond" pitchFamily="18" charset="0"/>
                <a:cs typeface="Calibri"/>
              </a:rPr>
              <a:t> </a:t>
            </a:r>
            <a:r>
              <a:rPr lang="en-US" sz="2800" dirty="0">
                <a:latin typeface="Garamond" pitchFamily="18" charset="0"/>
                <a:cs typeface="Calibri"/>
              </a:rPr>
              <a:t>Joseph</a:t>
            </a:r>
            <a:r>
              <a:rPr lang="en-US" sz="2800" dirty="0" smtClean="0">
                <a:latin typeface="Garamond" pitchFamily="18" charset="0"/>
                <a:cs typeface="Calibri"/>
              </a:rPr>
              <a:t>, </a:t>
            </a:r>
            <a:r>
              <a:rPr lang="en-US" sz="2800" dirty="0" err="1" smtClean="0">
                <a:latin typeface="Garamond" pitchFamily="18" charset="0"/>
                <a:cs typeface="Calibri"/>
              </a:rPr>
              <a:t>Srinivas</a:t>
            </a:r>
            <a:r>
              <a:rPr lang="en-US" sz="2800" dirty="0" smtClean="0">
                <a:latin typeface="Garamond" pitchFamily="18" charset="0"/>
                <a:cs typeface="Calibri"/>
              </a:rPr>
              <a:t> </a:t>
            </a:r>
            <a:r>
              <a:rPr lang="en-US" sz="2800" dirty="0" err="1">
                <a:latin typeface="Garamond" pitchFamily="18" charset="0"/>
                <a:cs typeface="Calibri"/>
              </a:rPr>
              <a:t>Parayya</a:t>
            </a:r>
            <a:r>
              <a:rPr lang="en-US" sz="2800" dirty="0">
                <a:latin typeface="Garamond" pitchFamily="18" charset="0"/>
                <a:cs typeface="Calibri"/>
              </a:rPr>
              <a:t>, Tim </a:t>
            </a:r>
            <a:r>
              <a:rPr lang="en-US" sz="2800" dirty="0" smtClean="0">
                <a:latin typeface="Garamond" pitchFamily="18" charset="0"/>
                <a:cs typeface="Calibri"/>
              </a:rPr>
              <a:t>St. </a:t>
            </a:r>
            <a:r>
              <a:rPr lang="en-US" sz="2800" dirty="0">
                <a:latin typeface="Garamond" pitchFamily="18" charset="0"/>
                <a:cs typeface="Calibri"/>
              </a:rPr>
              <a:t>Clair, </a:t>
            </a:r>
            <a:r>
              <a:rPr lang="en-US" sz="2800" dirty="0" smtClean="0">
                <a:latin typeface="Garamond" pitchFamily="18" charset="0"/>
                <a:cs typeface="Calibri"/>
              </a:rPr>
              <a:t/>
            </a:r>
            <a:br>
              <a:rPr lang="en-US" sz="2800" dirty="0" smtClean="0">
                <a:latin typeface="Garamond" pitchFamily="18" charset="0"/>
                <a:cs typeface="Calibri"/>
              </a:rPr>
            </a:br>
            <a:r>
              <a:rPr lang="en-US" sz="2800" dirty="0" err="1" smtClean="0">
                <a:latin typeface="Garamond" pitchFamily="18" charset="0"/>
                <a:cs typeface="Calibri"/>
              </a:rPr>
              <a:t>Shivaram</a:t>
            </a:r>
            <a:r>
              <a:rPr lang="en-US" sz="2800" dirty="0" smtClean="0">
                <a:latin typeface="Garamond" pitchFamily="18" charset="0"/>
                <a:cs typeface="Calibri"/>
              </a:rPr>
              <a:t> </a:t>
            </a:r>
            <a:r>
              <a:rPr lang="en-US" sz="2800" dirty="0" err="1" smtClean="0">
                <a:latin typeface="Garamond" pitchFamily="18" charset="0"/>
                <a:cs typeface="Calibri"/>
              </a:rPr>
              <a:t>Venkataraman</a:t>
            </a:r>
            <a:r>
              <a:rPr lang="en-US" sz="2800" dirty="0">
                <a:latin typeface="Garamond" pitchFamily="18" charset="0"/>
                <a:cs typeface="Calibri"/>
              </a:rPr>
              <a:t>, Andrew Ash</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7" y="4592496"/>
            <a:ext cx="1895963" cy="51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88" y="5441828"/>
            <a:ext cx="1030754" cy="96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580" y="4404307"/>
            <a:ext cx="1638036" cy="69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009" y="4557071"/>
            <a:ext cx="23907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2818" y="5629753"/>
            <a:ext cx="851925" cy="87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692" y="5655479"/>
            <a:ext cx="807267" cy="101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descr="http://www.extremetech.com/wp-content/uploads/2011/08/intel-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7952" y="4412827"/>
            <a:ext cx="1336638" cy="8825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acm.uiuc.edu/archives/membership-l/pngQ4i16La4t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5925" y="5889006"/>
            <a:ext cx="2004945" cy="581434"/>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descr="data:image/jpeg;base64,/9j/4AAQSkZJRgABAQAAAQABAAD/2wCEAAkGBwgHBgkIBwgKCgkLDRYPDQwMDRsUFRAWIB0iIiAdHx8kKDQsJCYxJx8fLT0tMTU3Ojo6Iys/RD84QzQ5OjcBCgoKDQwNGg8PGjclHyU3Nzc3Nzc3Nzc3Nzc3Nzc3Nzc3Nzc3Nzc3Nzc3Nzc3Nzc3Nzc3Nzc3Nzc3Nzc3Nzc3N//AABEIAJcAlwMBIgACEQEDEQH/xAAcAAEAAgIDAQAAAAAAAAAAAAAABgcFCAIDBAH/xAA8EAABBAECBAMGAwQKAwAAAAABAAIDBAUGEQcSITETQVEUImFxgaFCUpEyM3KxCDQ1NmJzdJKTshYjJP/EABoBAQACAwEAAAAAAAAAAAAAAAAEBQECBgP/xAAhEQEAAgIBBAMBAAAAAAAAAAAAAQIDEQQFEjFBITKxUf/aAAwDAQACEQMRAD8AvFERAREQEREBERAREQEREBERAREQEREBERAREQEREBERAREQEREBERAREQEREBERAREQEREBERAREQEREBERAREQEREBERAREQEREBRzVutcFpSIOy1wCZw3ZXj96R/08h8SsVxU1y3R2DHs3K7J2t21WO6hu3d5HoP57LWYT2MvlTYvzPnsTyc0sjzuXLEzqNtqUm9orHtbuS4+yeLti8C3wh+KzOdz9Gjp+pXXU4+XRIDd0/A6HfqYZy0j9QVX4dXcTH7K7dh2I8PcBd0ldp25Nmjzbt0KjTyYifmF3Xodrxul4lf+juJOntVPEFawa10j+rWdmuP8J7O+imW60vykBpXGvh3aDs5hB25T8Cr74M8RJNQwHCZmXmycLOaGU952Dvv/AIh9wpFbRaNwp82K2HJOO/mFrIiLZ5CIiAiIgIvnMgKD6iIgIiICIiDVviPk2ag4j3zYfvDWPs0Q36bM36f7uZYqeiImB9KNjZmHcfH4LHaoLm6szBBIIvz9fT/2OUj09h87lcBZzEVIzUau4fK1w5iAN3EN89h3UfNS++6q66ZyOLWs4s0amfFv4wzcx4Z5bVd7HfBZKKRssbZGHcO7Lg19e2zdpZK0/Zc44mRDkjbsB5BQck1mPGpdPxK56z85IvX08eVqG3HGxuwcHdCfkvDhbtrTOoKGR5XNfWmbJ0/E38X2JH1Wd2KwWoLEchZFGQS3qSFI42S2+30qet8LD2zn3q363EglbNEyVhBY9ocPkVxtWq9SMSWp4oWE7B0rw0E+m5Xg0uySPTeJZN+9bShD9/zcg3UC/pE/3Hr/AOvZ/wBXqc5RY78jTZPDA+3XbNN+6jdIA6T+Eb9UvZKljmB9+5BWYezppA0H9VUugtE//HQ17nMnYmuxQe0xws25GxNYeVvUfl9FDMBlNM6ozWRzPEjJylz37VagMnK1vzYOgA2G3TzJQbI1Lde7F4tSxFPEez4nhw/ULjdvVKEXi3bUFaPtzzSBg+6oXQmXx2E4qQ47SV+SxgMl7ron83uu5SfxDuCO/oVxx9CxxW4kZIZa1K3FUC/liY7blYHcrWt9CepJQSHj5lnMw+FuYbIFp9pkAnqT7fh7czSprLmrtTKaPpRva6HIwSe0l43c4tjYQd/mSqc4x6Gp6RjpS4eaYULL3A1ZJC4MkA/aG/qFYuqqD8nlNAUmWJIGSwzCZ0TuVxj8KPmaD3G46bj1QT6PMY2W46nHkaj7Q7wNmaXj6b7r1ySsijMkj2sY0blzjsAPmotn9E4KfT89etja1WSGJz688DOSSF4G4cHDruvuImo6i0DjbupmV5IJKsc9jxzswuA7u8tt+vogztPM4y9K6GjkadmVv7UcM7XuH0BWPz2qaeGu46o+SF8ly0K795mt8EcpdzOH0+6gOuM1pMYf23TsTmZLHubLTt0qTwwbEdPEDeUsI6EE7LOa6w+ItZrTFqTGVHyXcmxs73wtLpW+G7Zrjt1HbognNW5WttL6liGdrTsTE8OAPp0X1dGNxOPxMb48XRrVGSO5ntgiDA47bbkDz2RBC8jwf03k8/Yy9x9x7p5TI+ASBsZJ79hv91ktNaLOlszYdhbYjwlpvNJQlaXGOQdOZjt+gPnupgiCC624ZYnVU0dtsr8feYA0z12D32jycPP5qHQ8NdPtyrMQdYXDkQ7Z1fw2czuhPugjsNup6hXWvNdDooJLFesJ7LGHw29AXH03PYLExE+YelMuSn1tMNYeKODZpLMQ4utkrNpzofFldIGt23J5QAPgFgdHYV+e1JRoOY7wXP553Fp2bE3q4n6D7hbGaZ0FDFkpNQ6lLb+esbulJPNDCD2YxpHYAAblTNlWux/OyCNr9tuZrADt6JERHhi+S9/vO3TirtbIUIbNFxdXe33C5padh07FV1/SHBdoiuACT7ezoP4Xqz2MZG0NjaGtHYNGwR8bJABIxrgOo5hustEX0LWbb4bYerISGzYxkbvhuzZU5p2zBw2y97Ea00+y3Skk5obZrteenQFpPQtI8t9wVsY1oaAGgADsAuuatBOzkniZI38r2hw+6CutHas0bqHUMdPBYARysjMrbfsbGBjh5bjqDsoDBcu8JuIeRmyFKabFXnP5ZGj9thdzNLT23HYj5rYOCtBXby14Y4h6MaB/JJ60FlnJYhjlZ+WRocPug1z4uasm1nRqWsdjLEWEqylotTt2Msrh2A9NgrSu+9qHh84Dp7PPv/wxqdCtAIxGImCNvZoaNh9FyMbCQeUe726dvkg6Mj/Z9r/Jf/IqrInRQ6I0BYyjC7CwPY+8OUljfcd4bnj8ofyk+StzYLiYmFnh8o5NtuXbogrbiRqrFZDReSx+n5o8nLJB74pEPZBH5ue4dGj4d/gsnrmVtSppnKzbinRyEUtiQDcRsLC3mPw3I6qZQ060DHMgrxRtd3axgAP6LsdGx7Sx7WuYRsWkbjZBh/8AyzBGCKeHIw2IZXuY2SufEbzAAkbt39R+qLJx0qsTGsirQsY07hrYwAD6r6g70REBERAREQEREBERAREQEREBERAREQEREBERAREQEREBERAREQEREBERAREQEREBERAREQEREBERAREQEREBERAREQ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wgHBgkIBwgKCgkLDRYPDQwMDRsUFRAWIB0iIiAdHx8kKDQsJCYxJx8fLT0tMTU3Ojo6Iys/RD84QzQ5OjcBCgoKDQwNGg8PGjclHyU3Nzc3Nzc3Nzc3Nzc3Nzc3Nzc3Nzc3Nzc3Nzc3Nzc3Nzc3Nzc3Nzc3Nzc3Nzc3Nzc3N//AABEIAJcAlwMBIgACEQEDEQH/xAAcAAEAAgIDAQAAAAAAAAAAAAAABgcFCAIDBAH/xAA8EAABBAECBAMGAwQKAwAAAAABAAIDBAUGEQcSITETQVEUImFxgaFCUpEyM3KxCDQ1NmJzdJKTshYjJP/EABoBAQACAwEAAAAAAAAAAAAAAAAEBQECBgP/xAAhEQEAAgIBBAMBAAAAAAAAAAAAAQIDEQQFEjFBITKxUf/aAAwDAQACEQMRAD8AvFERAREQEREBERAREQEREBERAREQEREBERAREQEREBERAREQEREBERAREQEREBERAREQEREBERAREQEREBERAREQEREBERAREQEREBRzVutcFpSIOy1wCZw3ZXj96R/08h8SsVxU1y3R2DHs3K7J2t21WO6hu3d5HoP57LWYT2MvlTYvzPnsTyc0sjzuXLEzqNtqUm9orHtbuS4+yeLti8C3wh+KzOdz9Gjp+pXXU4+XRIDd0/A6HfqYZy0j9QVX4dXcTH7K7dh2I8PcBd0ldp25Nmjzbt0KjTyYifmF3Xodrxul4lf+juJOntVPEFawa10j+rWdmuP8J7O+imW60vykBpXGvh3aDs5hB25T8Cr74M8RJNQwHCZmXmycLOaGU952Dvv/AIh9wpFbRaNwp82K2HJOO/mFrIiLZ5CIiAiIgIvnMgKD6iIgIiICIiDVviPk2ag4j3zYfvDWPs0Q36bM36f7uZYqeiImB9KNjZmHcfH4LHaoLm6szBBIIvz9fT/2OUj09h87lcBZzEVIzUau4fK1w5iAN3EN89h3UfNS++6q66ZyOLWs4s0amfFv4wzcx4Z5bVd7HfBZKKRssbZGHcO7Lg19e2zdpZK0/Zc44mRDkjbsB5BQck1mPGpdPxK56z85IvX08eVqG3HGxuwcHdCfkvDhbtrTOoKGR5XNfWmbJ0/E38X2JH1Wd2KwWoLEchZFGQS3qSFI42S2+30qet8LD2zn3q363EglbNEyVhBY9ocPkVxtWq9SMSWp4oWE7B0rw0E+m5Xg0uySPTeJZN+9bShD9/zcg3UC/pE/3Hr/AOvZ/wBXqc5RY78jTZPDA+3XbNN+6jdIA6T+Eb9UvZKljmB9+5BWYezppA0H9VUugtE//HQ17nMnYmuxQe0xws25GxNYeVvUfl9FDMBlNM6ozWRzPEjJylz37VagMnK1vzYOgA2G3TzJQbI1Lde7F4tSxFPEez4nhw/ULjdvVKEXi3bUFaPtzzSBg+6oXQmXx2E4qQ47SV+SxgMl7ron83uu5SfxDuCO/oVxx9CxxW4kZIZa1K3FUC/liY7blYHcrWt9CepJQSHj5lnMw+FuYbIFp9pkAnqT7fh7czSprLmrtTKaPpRva6HIwSe0l43c4tjYQd/mSqc4x6Gp6RjpS4eaYULL3A1ZJC4MkA/aG/qFYuqqD8nlNAUmWJIGSwzCZ0TuVxj8KPmaD3G46bj1QT6PMY2W46nHkaj7Q7wNmaXj6b7r1ySsijMkj2sY0blzjsAPmotn9E4KfT89etja1WSGJz688DOSSF4G4cHDruvuImo6i0DjbupmV5IJKsc9jxzswuA7u8tt+vogztPM4y9K6GjkadmVv7UcM7XuH0BWPz2qaeGu46o+SF8ly0K795mt8EcpdzOH0+6gOuM1pMYf23TsTmZLHubLTt0qTwwbEdPEDeUsI6EE7LOa6w+ItZrTFqTGVHyXcmxs73wtLpW+G7Zrjt1HbognNW5WttL6liGdrTsTE8OAPp0X1dGNxOPxMb48XRrVGSO5ntgiDA47bbkDz2RBC8jwf03k8/Yy9x9x7p5TI+ASBsZJ79hv91ktNaLOlszYdhbYjwlpvNJQlaXGOQdOZjt+gPnupgiCC624ZYnVU0dtsr8feYA0z12D32jycPP5qHQ8NdPtyrMQdYXDkQ7Z1fw2czuhPugjsNup6hXWvNdDooJLFesJ7LGHw29AXH03PYLExE+YelMuSn1tMNYeKODZpLMQ4utkrNpzofFldIGt23J5QAPgFgdHYV+e1JRoOY7wXP553Fp2bE3q4n6D7hbGaZ0FDFkpNQ6lLb+esbulJPNDCD2YxpHYAAblTNlWux/OyCNr9tuZrADt6JERHhi+S9/vO3TirtbIUIbNFxdXe33C5padh07FV1/SHBdoiuACT7ezoP4Xqz2MZG0NjaGtHYNGwR8bJABIxrgOo5hustEX0LWbb4bYerISGzYxkbvhuzZU5p2zBw2y97Ea00+y3Skk5obZrteenQFpPQtI8t9wVsY1oaAGgADsAuuatBOzkniZI38r2hw+6CutHas0bqHUMdPBYARysjMrbfsbGBjh5bjqDsoDBcu8JuIeRmyFKabFXnP5ZGj9thdzNLT23HYj5rYOCtBXby14Y4h6MaB/JJ60FlnJYhjlZ+WRocPug1z4uasm1nRqWsdjLEWEqylotTt2Msrh2A9NgrSu+9qHh84Dp7PPv/wxqdCtAIxGImCNvZoaNh9FyMbCQeUe726dvkg6Mj/Z9r/Jf/IqrInRQ6I0BYyjC7CwPY+8OUljfcd4bnj8ofyk+StzYLiYmFnh8o5NtuXbogrbiRqrFZDReSx+n5o8nLJB74pEPZBH5ue4dGj4d/gsnrmVtSppnKzbinRyEUtiQDcRsLC3mPw3I6qZQ060DHMgrxRtd3axgAP6LsdGx7Sx7WuYRsWkbjZBh/8AyzBGCKeHIw2IZXuY2SufEbzAAkbt39R+qLJx0qsTGsirQsY07hrYwAD6r6g70REBERAREQEREBERAREQEREBERAREQEREBERAREQEREBERAREQEREBERAREQEREBERAREQEREBERAREQEREBERAREQEREBERAREQEREBERAREQEREBERA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www.logomojo.com/sites/default/themes/custom/lm/images/Red-Hat-logo-desig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7801" y="5461687"/>
            <a:ext cx="1262541" cy="9414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atabricks.com/img/logo-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5994" y="5190800"/>
            <a:ext cx="2212976" cy="6153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3757171" y="5116095"/>
            <a:ext cx="2344020" cy="462497"/>
          </a:xfrm>
          <a:prstGeom prst="rect">
            <a:avLst/>
          </a:prstGeom>
        </p:spPr>
      </p:pic>
      <p:pic>
        <p:nvPicPr>
          <p:cNvPr id="2" name="Picture 1" descr="Screen Shot 2014-01-06 at 5.34.26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94741" y="5547425"/>
            <a:ext cx="1023482" cy="905671"/>
          </a:xfrm>
          <a:prstGeom prst="rect">
            <a:avLst/>
          </a:prstGeom>
        </p:spPr>
      </p:pic>
    </p:spTree>
    <p:extLst>
      <p:ext uri="{BB962C8B-B14F-4D97-AF65-F5344CB8AC3E}">
        <p14:creationId xmlns:p14="http://schemas.microsoft.com/office/powerpoint/2010/main" val="16787734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lstStyle/>
          <a:p>
            <a:r>
              <a:rPr lang="en-US" dirty="0" smtClean="0"/>
              <a:t>Tachyon Summary</a:t>
            </a:r>
            <a:endParaRPr lang="en-US" dirty="0"/>
          </a:p>
        </p:txBody>
      </p:sp>
      <p:sp>
        <p:nvSpPr>
          <p:cNvPr id="3" name="Content Placeholder 2"/>
          <p:cNvSpPr>
            <a:spLocks noGrp="1"/>
          </p:cNvSpPr>
          <p:nvPr>
            <p:ph idx="1"/>
          </p:nvPr>
        </p:nvSpPr>
        <p:spPr/>
        <p:txBody>
          <a:bodyPr/>
          <a:lstStyle/>
          <a:p>
            <a:r>
              <a:rPr lang="en-US" dirty="0">
                <a:latin typeface="Garamond" pitchFamily="18" charset="0"/>
                <a:cs typeface="Calibri"/>
              </a:rPr>
              <a:t>High-throughput, fault-tolerant in-memory storage</a:t>
            </a:r>
          </a:p>
          <a:p>
            <a:r>
              <a:rPr lang="en-US" dirty="0">
                <a:latin typeface="Garamond" pitchFamily="18" charset="0"/>
                <a:cs typeface="Calibri"/>
              </a:rPr>
              <a:t>Interface compatible to HDFS</a:t>
            </a:r>
          </a:p>
          <a:p>
            <a:r>
              <a:rPr lang="en-US" dirty="0">
                <a:latin typeface="Garamond" pitchFamily="18" charset="0"/>
                <a:cs typeface="Calibri"/>
              </a:rPr>
              <a:t>Further improve performance for Spark, Shark, and </a:t>
            </a:r>
            <a:r>
              <a:rPr lang="en-US" dirty="0" err="1">
                <a:latin typeface="Garamond" pitchFamily="18" charset="0"/>
                <a:cs typeface="Calibri"/>
              </a:rPr>
              <a:t>Hadoop</a:t>
            </a:r>
            <a:endParaRPr lang="en-US" dirty="0">
              <a:latin typeface="Garamond" pitchFamily="18" charset="0"/>
              <a:cs typeface="Calibri"/>
            </a:endParaRPr>
          </a:p>
          <a:p>
            <a:r>
              <a:rPr lang="en-US" dirty="0">
                <a:latin typeface="Garamond" pitchFamily="18" charset="0"/>
                <a:cs typeface="Calibri"/>
              </a:rPr>
              <a:t>Growing community with </a:t>
            </a:r>
            <a:r>
              <a:rPr lang="en-US" dirty="0" smtClean="0">
                <a:latin typeface="Garamond" pitchFamily="18" charset="0"/>
                <a:cs typeface="Calibri"/>
              </a:rPr>
              <a:t>10+ </a:t>
            </a:r>
            <a:r>
              <a:rPr lang="en-US" dirty="0">
                <a:latin typeface="Garamond" pitchFamily="18" charset="0"/>
                <a:cs typeface="Calibri"/>
              </a:rPr>
              <a:t>organizations </a:t>
            </a:r>
            <a:r>
              <a:rPr lang="en-US" dirty="0" smtClean="0">
                <a:latin typeface="Garamond" pitchFamily="18" charset="0"/>
                <a:cs typeface="Calibri"/>
              </a:rPr>
              <a:t>contributing</a:t>
            </a:r>
            <a:endParaRPr lang="en-US" dirty="0">
              <a:latin typeface="Garamond" pitchFamily="18" charset="0"/>
              <a:cs typeface="Calibri"/>
            </a:endParaRPr>
          </a:p>
        </p:txBody>
      </p:sp>
    </p:spTree>
    <p:extLst>
      <p:ext uri="{BB962C8B-B14F-4D97-AF65-F5344CB8AC3E}">
        <p14:creationId xmlns:p14="http://schemas.microsoft.com/office/powerpoint/2010/main" val="1507408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p>
            <a:r>
              <a:rPr lang="en-US" dirty="0" smtClean="0"/>
              <a:t>Realized by many…</a:t>
            </a:r>
            <a:endParaRPr lang="en-US" dirty="0"/>
          </a:p>
        </p:txBody>
      </p:sp>
      <p:sp>
        <p:nvSpPr>
          <p:cNvPr id="3" name="Content Placeholder 2"/>
          <p:cNvSpPr>
            <a:spLocks noGrp="1"/>
          </p:cNvSpPr>
          <p:nvPr>
            <p:ph idx="1"/>
          </p:nvPr>
        </p:nvSpPr>
        <p:spPr/>
        <p:txBody>
          <a:bodyPr/>
          <a:lstStyle/>
          <a:p>
            <a:r>
              <a:rPr lang="en-US" sz="2800" dirty="0" smtClean="0"/>
              <a:t>Frameworks </a:t>
            </a:r>
            <a:r>
              <a:rPr lang="en-US" sz="2800" dirty="0">
                <a:solidFill>
                  <a:srgbClr val="000000"/>
                </a:solidFill>
              </a:rPr>
              <a:t>already </a:t>
            </a:r>
            <a:r>
              <a:rPr lang="en-US" sz="2800" dirty="0"/>
              <a:t>leverage memory</a:t>
            </a:r>
          </a:p>
          <a:p>
            <a:pPr lvl="1"/>
            <a:r>
              <a:rPr lang="en-US" sz="2400" dirty="0"/>
              <a:t>e.g. Spark, </a:t>
            </a:r>
            <a:r>
              <a:rPr lang="en-US" sz="2400" dirty="0" smtClean="0"/>
              <a:t>Shark, </a:t>
            </a:r>
            <a:r>
              <a:rPr lang="en-US" sz="2400" dirty="0" err="1" smtClean="0"/>
              <a:t>GraphX</a:t>
            </a:r>
            <a:r>
              <a:rPr lang="en-US" sz="2400" dirty="0" smtClean="0"/>
              <a:t>, </a:t>
            </a:r>
            <a:r>
              <a:rPr lang="en-US" sz="2400" dirty="0" smtClean="0"/>
              <a:t>…</a:t>
            </a:r>
            <a:endParaRPr lang="en-US" sz="2400" dirty="0" smtClean="0"/>
          </a:p>
          <a:p>
            <a:pPr marL="457200" lvl="1" indent="0">
              <a:buNone/>
            </a:pPr>
            <a:endParaRPr lang="en-US" sz="2400" dirty="0"/>
          </a:p>
        </p:txBody>
      </p:sp>
      <p:pic>
        <p:nvPicPr>
          <p:cNvPr id="6" name="Picture 5"/>
          <p:cNvPicPr>
            <a:picLocks noChangeAspect="1"/>
          </p:cNvPicPr>
          <p:nvPr/>
        </p:nvPicPr>
        <p:blipFill>
          <a:blip r:embed="rId3"/>
          <a:stretch>
            <a:fillRect/>
          </a:stretch>
        </p:blipFill>
        <p:spPr>
          <a:xfrm>
            <a:off x="4352161" y="2814216"/>
            <a:ext cx="2637221" cy="1625528"/>
          </a:xfrm>
          <a:prstGeom prst="rect">
            <a:avLst/>
          </a:prstGeom>
        </p:spPr>
      </p:pic>
      <p:pic>
        <p:nvPicPr>
          <p:cNvPr id="7" name="Picture 6"/>
          <p:cNvPicPr>
            <a:picLocks noChangeAspect="1"/>
          </p:cNvPicPr>
          <p:nvPr/>
        </p:nvPicPr>
        <p:blipFill>
          <a:blip r:embed="rId4"/>
          <a:stretch>
            <a:fillRect/>
          </a:stretch>
        </p:blipFill>
        <p:spPr>
          <a:xfrm>
            <a:off x="4860161" y="4652340"/>
            <a:ext cx="2637221" cy="1441272"/>
          </a:xfrm>
          <a:prstGeom prst="rect">
            <a:avLst/>
          </a:prstGeom>
        </p:spPr>
      </p:pic>
      <p:pic>
        <p:nvPicPr>
          <p:cNvPr id="8" name="Picture 7"/>
          <p:cNvPicPr>
            <a:picLocks noChangeAspect="1"/>
          </p:cNvPicPr>
          <p:nvPr/>
        </p:nvPicPr>
        <p:blipFill>
          <a:blip r:embed="rId5"/>
          <a:stretch>
            <a:fillRect/>
          </a:stretch>
        </p:blipFill>
        <p:spPr>
          <a:xfrm>
            <a:off x="1837121" y="3033182"/>
            <a:ext cx="2247325" cy="2184400"/>
          </a:xfrm>
          <a:prstGeom prst="rect">
            <a:avLst/>
          </a:prstGeom>
        </p:spPr>
      </p:pic>
      <p:pic>
        <p:nvPicPr>
          <p:cNvPr id="9" name="Picture 8"/>
          <p:cNvPicPr>
            <a:picLocks noChangeAspect="1"/>
          </p:cNvPicPr>
          <p:nvPr/>
        </p:nvPicPr>
        <p:blipFill>
          <a:blip r:embed="rId6"/>
          <a:stretch>
            <a:fillRect/>
          </a:stretch>
        </p:blipFill>
        <p:spPr>
          <a:xfrm>
            <a:off x="1624724" y="5372976"/>
            <a:ext cx="2885092" cy="1627192"/>
          </a:xfrm>
          <a:prstGeom prst="rect">
            <a:avLst/>
          </a:prstGeom>
        </p:spPr>
      </p:pic>
    </p:spTree>
    <p:extLst>
      <p:ext uri="{BB962C8B-B14F-4D97-AF65-F5344CB8AC3E}">
        <p14:creationId xmlns:p14="http://schemas.microsoft.com/office/powerpoint/2010/main" val="1318598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7207"/>
            <a:ext cx="8517467" cy="4419028"/>
          </a:xfrm>
        </p:spPr>
        <p:txBody>
          <a:bodyPr>
            <a:noAutofit/>
          </a:bodyPr>
          <a:lstStyle/>
          <a:p>
            <a:r>
              <a:rPr lang="en-US" sz="16600" i="1" dirty="0" smtClean="0"/>
              <a:t>Thanks!</a:t>
            </a:r>
            <a:endParaRPr lang="en-US" sz="16600" i="1" dirty="0"/>
          </a:p>
        </p:txBody>
      </p:sp>
      <p:sp>
        <p:nvSpPr>
          <p:cNvPr id="3" name="Content Placeholder 2"/>
          <p:cNvSpPr>
            <a:spLocks noGrp="1"/>
          </p:cNvSpPr>
          <p:nvPr>
            <p:ph idx="1"/>
          </p:nvPr>
        </p:nvSpPr>
        <p:spPr>
          <a:xfrm>
            <a:off x="457200" y="4055533"/>
            <a:ext cx="8229600" cy="2201333"/>
          </a:xfrm>
        </p:spPr>
        <p:txBody>
          <a:bodyPr>
            <a:normAutofit/>
          </a:bodyPr>
          <a:lstStyle/>
          <a:p>
            <a:endParaRPr lang="en-US" dirty="0" smtClean="0"/>
          </a:p>
          <a:p>
            <a:r>
              <a:rPr lang="en-US" dirty="0" smtClean="0"/>
              <a:t>More: </a:t>
            </a:r>
            <a:r>
              <a:rPr lang="en-US" dirty="0">
                <a:solidFill>
                  <a:srgbClr val="000000"/>
                </a:solidFill>
                <a:latin typeface="Garamond" panose="02020404030301010803" pitchFamily="18" charset="0"/>
                <a:hlinkClick r:id="rId2"/>
              </a:rPr>
              <a:t>https://</a:t>
            </a:r>
            <a:r>
              <a:rPr lang="en-US" dirty="0" smtClean="0">
                <a:solidFill>
                  <a:srgbClr val="000000"/>
                </a:solidFill>
                <a:latin typeface="Garamond" panose="02020404030301010803" pitchFamily="18" charset="0"/>
                <a:hlinkClick r:id="rId2"/>
              </a:rPr>
              <a:t>github.com/amplab/tachyon</a:t>
            </a:r>
          </a:p>
        </p:txBody>
      </p:sp>
    </p:spTree>
    <p:extLst>
      <p:ext uri="{BB962C8B-B14F-4D97-AF65-F5344CB8AC3E}">
        <p14:creationId xmlns:p14="http://schemas.microsoft.com/office/powerpoint/2010/main" val="15074088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endParaRPr lang="en-US" dirty="0"/>
          </a:p>
        </p:txBody>
      </p:sp>
      <p:sp>
        <p:nvSpPr>
          <p:cNvPr id="3" name="Content Placeholder 2"/>
          <p:cNvSpPr>
            <a:spLocks noGrp="1"/>
          </p:cNvSpPr>
          <p:nvPr>
            <p:ph idx="1"/>
          </p:nvPr>
        </p:nvSpPr>
        <p:spPr/>
        <p:txBody>
          <a:bodyPr/>
          <a:lstStyle/>
          <a:p>
            <a:r>
              <a:rPr lang="en-US" dirty="0" smtClean="0"/>
              <a:t>Fast in-memory data </a:t>
            </a:r>
            <a:r>
              <a:rPr lang="en-US" dirty="0" smtClean="0"/>
              <a:t>processing within </a:t>
            </a:r>
            <a:r>
              <a:rPr lang="en-US" dirty="0" smtClean="0"/>
              <a:t>a job</a:t>
            </a:r>
          </a:p>
          <a:p>
            <a:pPr lvl="1"/>
            <a:r>
              <a:rPr lang="en-US" dirty="0" smtClean="0"/>
              <a:t>Keep only </a:t>
            </a:r>
            <a:r>
              <a:rPr lang="en-US" dirty="0" smtClean="0">
                <a:solidFill>
                  <a:srgbClr val="008000"/>
                </a:solidFill>
              </a:rPr>
              <a:t>one</a:t>
            </a:r>
            <a:r>
              <a:rPr lang="en-US" dirty="0" smtClean="0"/>
              <a:t> </a:t>
            </a:r>
            <a:r>
              <a:rPr lang="en-US" dirty="0" smtClean="0"/>
              <a:t>copy in</a:t>
            </a:r>
            <a:r>
              <a:rPr lang="en-US" dirty="0" smtClean="0"/>
              <a:t>-memory copy </a:t>
            </a:r>
            <a:r>
              <a:rPr lang="en-US" dirty="0" smtClean="0"/>
              <a:t>JVM</a:t>
            </a:r>
            <a:endParaRPr lang="en-US" dirty="0" smtClean="0"/>
          </a:p>
          <a:p>
            <a:pPr lvl="1"/>
            <a:r>
              <a:rPr lang="en-US" dirty="0" smtClean="0"/>
              <a:t>Track </a:t>
            </a:r>
            <a:r>
              <a:rPr lang="en-US" dirty="0" smtClean="0">
                <a:solidFill>
                  <a:srgbClr val="FF0000"/>
                </a:solidFill>
              </a:rPr>
              <a:t>lineage</a:t>
            </a:r>
            <a:r>
              <a:rPr lang="en-US" dirty="0" smtClean="0"/>
              <a:t> of operations used to derive data</a:t>
            </a:r>
          </a:p>
          <a:p>
            <a:pPr lvl="1"/>
            <a:r>
              <a:rPr lang="en-US" dirty="0" smtClean="0"/>
              <a:t>Upon failure, use lineage to </a:t>
            </a:r>
            <a:r>
              <a:rPr lang="en-US" dirty="0" smtClean="0"/>
              <a:t>re-compute </a:t>
            </a:r>
            <a:r>
              <a:rPr lang="en-US" dirty="0" smtClean="0"/>
              <a:t>data</a:t>
            </a:r>
          </a:p>
          <a:p>
            <a:pPr lvl="1"/>
            <a:endParaRPr lang="en-US" dirty="0" smtClean="0"/>
          </a:p>
        </p:txBody>
      </p:sp>
      <p:pic>
        <p:nvPicPr>
          <p:cNvPr id="5" name="Picture 4" descr="Screen Shot 2014-01-06 at 1.33.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13" y="123533"/>
            <a:ext cx="2081905" cy="1107802"/>
          </a:xfrm>
          <a:prstGeom prst="rect">
            <a:avLst/>
          </a:prstGeom>
        </p:spPr>
      </p:pic>
      <p:grpSp>
        <p:nvGrpSpPr>
          <p:cNvPr id="4" name="Group 3"/>
          <p:cNvGrpSpPr/>
          <p:nvPr/>
        </p:nvGrpSpPr>
        <p:grpSpPr>
          <a:xfrm>
            <a:off x="1749131" y="4337370"/>
            <a:ext cx="5570860" cy="2105414"/>
            <a:chOff x="1749131" y="4337370"/>
            <a:chExt cx="5570860" cy="2105414"/>
          </a:xfrm>
        </p:grpSpPr>
        <p:sp>
          <p:nvSpPr>
            <p:cNvPr id="8" name="Rounded Rectangle 7"/>
            <p:cNvSpPr/>
            <p:nvPr/>
          </p:nvSpPr>
          <p:spPr>
            <a:xfrm>
              <a:off x="1749131" y="4792678"/>
              <a:ext cx="886545" cy="575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map</a:t>
              </a:r>
            </a:p>
          </p:txBody>
        </p:sp>
        <p:sp>
          <p:nvSpPr>
            <p:cNvPr id="9" name="Rounded Rectangle 8"/>
            <p:cNvSpPr/>
            <p:nvPr/>
          </p:nvSpPr>
          <p:spPr>
            <a:xfrm>
              <a:off x="1749131" y="5867666"/>
              <a:ext cx="886545" cy="575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filter</a:t>
              </a:r>
              <a:endParaRPr lang="en-US" dirty="0"/>
            </a:p>
          </p:txBody>
        </p:sp>
        <p:sp>
          <p:nvSpPr>
            <p:cNvPr id="10" name="Rounded Rectangle 9"/>
            <p:cNvSpPr/>
            <p:nvPr/>
          </p:nvSpPr>
          <p:spPr>
            <a:xfrm>
              <a:off x="3147487" y="5867666"/>
              <a:ext cx="886545" cy="575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map</a:t>
              </a:r>
            </a:p>
          </p:txBody>
        </p:sp>
        <p:sp>
          <p:nvSpPr>
            <p:cNvPr id="11" name="Rounded Rectangle 10"/>
            <p:cNvSpPr/>
            <p:nvPr/>
          </p:nvSpPr>
          <p:spPr>
            <a:xfrm>
              <a:off x="4716913" y="5316512"/>
              <a:ext cx="886545" cy="575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join</a:t>
              </a:r>
              <a:endParaRPr lang="en-US" dirty="0"/>
            </a:p>
          </p:txBody>
        </p:sp>
        <p:sp>
          <p:nvSpPr>
            <p:cNvPr id="12" name="Rounded Rectangle 11"/>
            <p:cNvSpPr/>
            <p:nvPr/>
          </p:nvSpPr>
          <p:spPr>
            <a:xfrm>
              <a:off x="6433446" y="5316512"/>
              <a:ext cx="886545" cy="575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cxnSp>
          <p:nvCxnSpPr>
            <p:cNvPr id="14" name="Straight Arrow Connector 13"/>
            <p:cNvCxnSpPr>
              <a:stCxn id="9" idx="3"/>
              <a:endCxn id="10" idx="1"/>
            </p:cNvCxnSpPr>
            <p:nvPr/>
          </p:nvCxnSpPr>
          <p:spPr>
            <a:xfrm>
              <a:off x="2635676" y="6155225"/>
              <a:ext cx="5118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3"/>
              <a:endCxn id="11" idx="1"/>
            </p:cNvCxnSpPr>
            <p:nvPr/>
          </p:nvCxnSpPr>
          <p:spPr>
            <a:xfrm flipV="1">
              <a:off x="4034032" y="5604071"/>
              <a:ext cx="682881" cy="5511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034032" y="5080237"/>
              <a:ext cx="670079" cy="5178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635676" y="5080237"/>
              <a:ext cx="1398356" cy="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3"/>
              <a:endCxn id="12" idx="1"/>
            </p:cNvCxnSpPr>
            <p:nvPr/>
          </p:nvCxnSpPr>
          <p:spPr>
            <a:xfrm>
              <a:off x="5603458" y="5604071"/>
              <a:ext cx="8299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378448" y="4337370"/>
              <a:ext cx="2372110" cy="461665"/>
            </a:xfrm>
            <a:prstGeom prst="rect">
              <a:avLst/>
            </a:prstGeom>
            <a:noFill/>
          </p:spPr>
          <p:txBody>
            <a:bodyPr wrap="square" rtlCol="0">
              <a:spAutoFit/>
            </a:bodyPr>
            <a:lstStyle/>
            <a:p>
              <a:pPr algn="ctr"/>
              <a:r>
                <a:rPr lang="en-US" sz="2400" dirty="0" smtClean="0"/>
                <a:t>Lineage Tracking</a:t>
              </a:r>
              <a:endParaRPr lang="en-US" sz="2400" dirty="0"/>
            </a:p>
          </p:txBody>
        </p:sp>
      </p:grpSp>
      <p:grpSp>
        <p:nvGrpSpPr>
          <p:cNvPr id="36" name="Group 35"/>
          <p:cNvGrpSpPr/>
          <p:nvPr/>
        </p:nvGrpSpPr>
        <p:grpSpPr>
          <a:xfrm>
            <a:off x="1665268" y="4648882"/>
            <a:ext cx="1126153" cy="949194"/>
            <a:chOff x="1665268" y="4648882"/>
            <a:chExt cx="1126153" cy="949194"/>
          </a:xfrm>
        </p:grpSpPr>
        <p:cxnSp>
          <p:nvCxnSpPr>
            <p:cNvPr id="31" name="Straight Connector 30"/>
            <p:cNvCxnSpPr/>
            <p:nvPr/>
          </p:nvCxnSpPr>
          <p:spPr>
            <a:xfrm>
              <a:off x="1665268" y="4648882"/>
              <a:ext cx="1126153" cy="949194"/>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665268" y="4648882"/>
              <a:ext cx="1126153" cy="949194"/>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47067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 1</a:t>
            </a:r>
            <a:endParaRPr lang="en-US" dirty="0"/>
          </a:p>
        </p:txBody>
      </p:sp>
      <p:sp>
        <p:nvSpPr>
          <p:cNvPr id="21" name="Rectangle 20"/>
          <p:cNvSpPr/>
          <p:nvPr/>
        </p:nvSpPr>
        <p:spPr>
          <a:xfrm>
            <a:off x="3262318" y="3035191"/>
            <a:ext cx="5083276"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Spark Task</a:t>
            </a:r>
            <a:endParaRPr lang="en-US" sz="2400" dirty="0">
              <a:latin typeface="Cambria"/>
              <a:cs typeface="Cambria"/>
            </a:endParaRPr>
          </a:p>
        </p:txBody>
      </p:sp>
      <p:sp>
        <p:nvSpPr>
          <p:cNvPr id="22" name="Rectangle 21"/>
          <p:cNvSpPr/>
          <p:nvPr/>
        </p:nvSpPr>
        <p:spPr>
          <a:xfrm>
            <a:off x="3262318" y="3867596"/>
            <a:ext cx="5083276"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Spark memory</a:t>
            </a:r>
          </a:p>
          <a:p>
            <a:pPr algn="ctr"/>
            <a:r>
              <a:rPr lang="en-US" dirty="0" smtClean="0">
                <a:latin typeface="Cambria"/>
                <a:cs typeface="Cambria"/>
              </a:rPr>
              <a:t>block manager</a:t>
            </a:r>
            <a:endParaRPr lang="en-US" dirty="0">
              <a:latin typeface="Cambria"/>
              <a:cs typeface="Cambria"/>
            </a:endParaRPr>
          </a:p>
        </p:txBody>
      </p:sp>
      <p:sp>
        <p:nvSpPr>
          <p:cNvPr id="23" name="Rectangle 22"/>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24" name="Rectangle 23"/>
          <p:cNvSpPr/>
          <p:nvPr/>
        </p:nvSpPr>
        <p:spPr>
          <a:xfrm>
            <a:off x="3324005"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29" name="Rectangle 2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30" name="Rectangle 2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1" name="Rectangle 3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2" name="Rectangle 3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3" name="Rectangle 3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sp>
        <p:nvSpPr>
          <p:cNvPr id="34" name="Left Brace 3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sp>
        <p:nvSpPr>
          <p:cNvPr id="35" name="TextBox 34"/>
          <p:cNvSpPr txBox="1"/>
          <p:nvPr/>
        </p:nvSpPr>
        <p:spPr>
          <a:xfrm>
            <a:off x="457200" y="3251641"/>
            <a:ext cx="3019383" cy="1154162"/>
          </a:xfrm>
          <a:prstGeom prst="rect">
            <a:avLst/>
          </a:prstGeom>
          <a:noFill/>
        </p:spPr>
        <p:txBody>
          <a:bodyPr wrap="square" rtlCol="0">
            <a:spAutoFit/>
          </a:bodyPr>
          <a:lstStyle/>
          <a:p>
            <a:r>
              <a:rPr lang="en-US" sz="2300" dirty="0">
                <a:latin typeface="Cambria"/>
                <a:cs typeface="Cambria"/>
              </a:rPr>
              <a:t>e</a:t>
            </a:r>
            <a:r>
              <a:rPr lang="en-US" sz="2300" dirty="0" smtClean="0">
                <a:latin typeface="Cambria"/>
                <a:cs typeface="Cambria"/>
              </a:rPr>
              <a:t>xecution engine &amp; </a:t>
            </a:r>
            <a:br>
              <a:rPr lang="en-US" sz="2300" dirty="0" smtClean="0">
                <a:latin typeface="Cambria"/>
                <a:cs typeface="Cambria"/>
              </a:rPr>
            </a:br>
            <a:r>
              <a:rPr lang="en-US" sz="2300" dirty="0" smtClean="0">
                <a:latin typeface="Cambria"/>
                <a:cs typeface="Cambria"/>
              </a:rPr>
              <a:t>storage engine</a:t>
            </a:r>
          </a:p>
          <a:p>
            <a:r>
              <a:rPr lang="en-US" sz="2300" dirty="0">
                <a:latin typeface="Cambria"/>
                <a:cs typeface="Cambria"/>
              </a:rPr>
              <a:t>s</a:t>
            </a:r>
            <a:r>
              <a:rPr lang="en-US" sz="2300" dirty="0" smtClean="0">
                <a:latin typeface="Cambria"/>
                <a:cs typeface="Cambria"/>
              </a:rPr>
              <a:t>ame JVM process</a:t>
            </a:r>
          </a:p>
        </p:txBody>
      </p:sp>
    </p:spTree>
    <p:extLst>
      <p:ext uri="{BB962C8B-B14F-4D97-AF65-F5344CB8AC3E}">
        <p14:creationId xmlns:p14="http://schemas.microsoft.com/office/powerpoint/2010/main" val="1223761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 1</a:t>
            </a:r>
            <a:endParaRPr lang="en-US" dirty="0"/>
          </a:p>
        </p:txBody>
      </p:sp>
      <p:sp>
        <p:nvSpPr>
          <p:cNvPr id="21" name="Rectangle 20"/>
          <p:cNvSpPr/>
          <p:nvPr/>
        </p:nvSpPr>
        <p:spPr>
          <a:xfrm>
            <a:off x="3262318" y="3035191"/>
            <a:ext cx="5083276" cy="83240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crash</a:t>
            </a:r>
            <a:endParaRPr lang="en-US" sz="2400" dirty="0">
              <a:latin typeface="Cambria"/>
              <a:cs typeface="Cambria"/>
            </a:endParaRPr>
          </a:p>
        </p:txBody>
      </p:sp>
      <p:sp>
        <p:nvSpPr>
          <p:cNvPr id="22" name="Rectangle 21"/>
          <p:cNvSpPr/>
          <p:nvPr/>
        </p:nvSpPr>
        <p:spPr>
          <a:xfrm>
            <a:off x="3262318" y="3867596"/>
            <a:ext cx="5083276"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Spark memory</a:t>
            </a:r>
          </a:p>
          <a:p>
            <a:pPr algn="ctr"/>
            <a:r>
              <a:rPr lang="en-US" dirty="0" smtClean="0">
                <a:latin typeface="Cambria"/>
                <a:cs typeface="Cambria"/>
              </a:rPr>
              <a:t>block manager</a:t>
            </a:r>
            <a:endParaRPr lang="en-US" dirty="0">
              <a:latin typeface="Cambria"/>
              <a:cs typeface="Cambria"/>
            </a:endParaRPr>
          </a:p>
        </p:txBody>
      </p:sp>
      <p:sp>
        <p:nvSpPr>
          <p:cNvPr id="23" name="Rectangle 22"/>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24" name="Rectangle 23"/>
          <p:cNvSpPr/>
          <p:nvPr/>
        </p:nvSpPr>
        <p:spPr>
          <a:xfrm>
            <a:off x="3324005"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29" name="Rectangle 2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30" name="Rectangle 2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31" name="Rectangle 3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32" name="Rectangle 3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33" name="Rectangle 3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sp>
        <p:nvSpPr>
          <p:cNvPr id="34" name="Left Brace 3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sp>
        <p:nvSpPr>
          <p:cNvPr id="35" name="TextBox 34"/>
          <p:cNvSpPr txBox="1"/>
          <p:nvPr/>
        </p:nvSpPr>
        <p:spPr>
          <a:xfrm>
            <a:off x="457200" y="3251641"/>
            <a:ext cx="3019383" cy="1154162"/>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p>
        </p:txBody>
      </p:sp>
    </p:spTree>
    <p:extLst>
      <p:ext uri="{BB962C8B-B14F-4D97-AF65-F5344CB8AC3E}">
        <p14:creationId xmlns:p14="http://schemas.microsoft.com/office/powerpoint/2010/main" val="1205844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Challenge 1</a:t>
            </a:r>
            <a:endParaRPr lang="en-US" dirty="0"/>
          </a:p>
        </p:txBody>
      </p:sp>
      <p:sp>
        <p:nvSpPr>
          <p:cNvPr id="7" name="Title 3"/>
          <p:cNvSpPr txBox="1">
            <a:spLocks/>
          </p:cNvSpPr>
          <p:nvPr/>
        </p:nvSpPr>
        <p:spPr bwMode="auto">
          <a:xfrm>
            <a:off x="457200" y="1352322"/>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800" i="1" dirty="0" smtClean="0">
                <a:solidFill>
                  <a:srgbClr val="FF0000"/>
                </a:solidFill>
              </a:rPr>
              <a:t>JVM crash: </a:t>
            </a:r>
            <a:r>
              <a:rPr lang="en-US" sz="4800" i="1" dirty="0">
                <a:solidFill>
                  <a:srgbClr val="FF0000"/>
                </a:solidFill>
              </a:rPr>
              <a:t>l</a:t>
            </a:r>
            <a:r>
              <a:rPr lang="en-US" sz="4800" i="1" dirty="0" smtClean="0">
                <a:solidFill>
                  <a:srgbClr val="FF0000"/>
                </a:solidFill>
              </a:rPr>
              <a:t>ose all </a:t>
            </a:r>
            <a:r>
              <a:rPr lang="en-US" sz="4800" i="1" dirty="0" smtClean="0">
                <a:solidFill>
                  <a:srgbClr val="FF0000"/>
                </a:solidFill>
              </a:rPr>
              <a:t>cache</a:t>
            </a:r>
            <a:endParaRPr lang="en-US" sz="4800" i="1" dirty="0" smtClean="0">
              <a:solidFill>
                <a:srgbClr val="FF0000"/>
              </a:solidFill>
            </a:endParaRPr>
          </a:p>
        </p:txBody>
      </p:sp>
      <p:sp>
        <p:nvSpPr>
          <p:cNvPr id="11" name="Rectangle 10"/>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HDFS</a:t>
            </a:r>
          </a:p>
          <a:p>
            <a:pPr algn="ctr"/>
            <a:r>
              <a:rPr lang="en-US" sz="2400" dirty="0" smtClean="0">
                <a:latin typeface="Cambria"/>
                <a:cs typeface="Cambria"/>
              </a:rPr>
              <a:t>disk</a:t>
            </a:r>
            <a:endParaRPr lang="en-US" dirty="0">
              <a:latin typeface="Cambria"/>
              <a:cs typeface="Cambria"/>
            </a:endParaRPr>
          </a:p>
        </p:txBody>
      </p:sp>
      <p:sp>
        <p:nvSpPr>
          <p:cNvPr id="12" name="Rectangle 11"/>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1</a:t>
            </a:r>
            <a:endParaRPr lang="en-US" sz="1600" dirty="0">
              <a:solidFill>
                <a:schemeClr val="tx1"/>
              </a:solidFill>
              <a:latin typeface="Cambria"/>
              <a:cs typeface="Cambria"/>
            </a:endParaRPr>
          </a:p>
        </p:txBody>
      </p:sp>
      <p:sp>
        <p:nvSpPr>
          <p:cNvPr id="13" name="Rectangle 12"/>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3</a:t>
            </a:r>
            <a:endParaRPr lang="en-US" sz="1600" dirty="0">
              <a:solidFill>
                <a:schemeClr val="tx1"/>
              </a:solidFill>
              <a:latin typeface="Cambria"/>
              <a:cs typeface="Cambria"/>
            </a:endParaRPr>
          </a:p>
        </p:txBody>
      </p:sp>
      <p:sp>
        <p:nvSpPr>
          <p:cNvPr id="14" name="Rectangle 13"/>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latin typeface="Cambria"/>
                <a:cs typeface="Cambria"/>
              </a:rPr>
              <a:t>b</a:t>
            </a:r>
            <a:r>
              <a:rPr lang="en-US" sz="1600" dirty="0" smtClean="0">
                <a:solidFill>
                  <a:schemeClr val="tx1"/>
                </a:solidFill>
                <a:latin typeface="Cambria"/>
                <a:cs typeface="Cambria"/>
              </a:rPr>
              <a:t>lock 2</a:t>
            </a:r>
            <a:endParaRPr lang="en-US" sz="1600" dirty="0">
              <a:solidFill>
                <a:schemeClr val="tx1"/>
              </a:solidFill>
              <a:latin typeface="Cambria"/>
              <a:cs typeface="Cambria"/>
            </a:endParaRPr>
          </a:p>
        </p:txBody>
      </p:sp>
      <p:sp>
        <p:nvSpPr>
          <p:cNvPr id="15" name="Rectangle 14"/>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latin typeface="Cambria"/>
                <a:cs typeface="Cambria"/>
              </a:rPr>
              <a:t>block 4</a:t>
            </a:r>
            <a:endParaRPr lang="en-US" sz="1600" dirty="0">
              <a:solidFill>
                <a:schemeClr val="tx1"/>
              </a:solidFill>
              <a:latin typeface="Cambria"/>
              <a:cs typeface="Cambria"/>
            </a:endParaRPr>
          </a:p>
        </p:txBody>
      </p:sp>
      <p:sp>
        <p:nvSpPr>
          <p:cNvPr id="16" name="Left Brace 15"/>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sp>
        <p:nvSpPr>
          <p:cNvPr id="17" name="TextBox 16"/>
          <p:cNvSpPr txBox="1"/>
          <p:nvPr/>
        </p:nvSpPr>
        <p:spPr>
          <a:xfrm>
            <a:off x="457200" y="3251641"/>
            <a:ext cx="3019383" cy="1154162"/>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p>
        </p:txBody>
      </p:sp>
      <p:sp>
        <p:nvSpPr>
          <p:cNvPr id="5" name="Rectangle 4"/>
          <p:cNvSpPr/>
          <p:nvPr/>
        </p:nvSpPr>
        <p:spPr>
          <a:xfrm>
            <a:off x="3262318" y="3035191"/>
            <a:ext cx="5083276" cy="16648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mbria"/>
                <a:cs typeface="Cambria"/>
              </a:rPr>
              <a:t>crash</a:t>
            </a:r>
            <a:endParaRPr lang="en-US" sz="2400" dirty="0">
              <a:latin typeface="Cambria"/>
              <a:cs typeface="Cambria"/>
            </a:endParaRPr>
          </a:p>
        </p:txBody>
      </p:sp>
    </p:spTree>
    <p:extLst>
      <p:ext uri="{BB962C8B-B14F-4D97-AF65-F5344CB8AC3E}">
        <p14:creationId xmlns:p14="http://schemas.microsoft.com/office/powerpoint/2010/main" val="185249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Challenge </a:t>
            </a:r>
            <a:r>
              <a:rPr lang="en-US" dirty="0" smtClean="0"/>
              <a:t>2</a:t>
            </a:r>
            <a:endParaRPr lang="en-US" dirty="0"/>
          </a:p>
        </p:txBody>
      </p:sp>
      <p:sp>
        <p:nvSpPr>
          <p:cNvPr id="7" name="Title 3"/>
          <p:cNvSpPr txBox="1">
            <a:spLocks/>
          </p:cNvSpPr>
          <p:nvPr/>
        </p:nvSpPr>
        <p:spPr bwMode="auto">
          <a:xfrm>
            <a:off x="457200" y="1016826"/>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800" i="1" dirty="0" smtClean="0">
                <a:solidFill>
                  <a:srgbClr val="FF0000"/>
                </a:solidFill>
              </a:rPr>
              <a:t>JVM heap overhead:</a:t>
            </a:r>
            <a:endParaRPr lang="en-US" sz="4800" i="1" dirty="0" smtClean="0">
              <a:solidFill>
                <a:srgbClr val="FF0000"/>
              </a:solidFill>
            </a:endParaRPr>
          </a:p>
          <a:p>
            <a:pPr algn="ctr"/>
            <a:r>
              <a:rPr lang="en-US" sz="4800" i="1" dirty="0" smtClean="0">
                <a:solidFill>
                  <a:srgbClr val="FF0000"/>
                </a:solidFill>
              </a:rPr>
              <a:t>GC &amp; duplicate memory pe</a:t>
            </a:r>
            <a:r>
              <a:rPr lang="en-US" sz="4800" i="1" dirty="0" smtClean="0">
                <a:solidFill>
                  <a:srgbClr val="FF0000"/>
                </a:solidFill>
              </a:rPr>
              <a:t>r job</a:t>
            </a:r>
            <a:endParaRPr lang="en-US" sz="4800" i="1" dirty="0">
              <a:solidFill>
                <a:srgbClr val="FF0000"/>
              </a:solidFill>
            </a:endParaRPr>
          </a:p>
        </p:txBody>
      </p:sp>
      <p:sp>
        <p:nvSpPr>
          <p:cNvPr id="8" name="Rectangle 7"/>
          <p:cNvSpPr/>
          <p:nvPr/>
        </p:nvSpPr>
        <p:spPr>
          <a:xfrm>
            <a:off x="3262318"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15" name="Rectangle 14"/>
          <p:cNvSpPr/>
          <p:nvPr/>
        </p:nvSpPr>
        <p:spPr>
          <a:xfrm>
            <a:off x="3262318" y="3867596"/>
            <a:ext cx="2465438"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a:p>
            <a:pPr algn="ctr"/>
            <a:r>
              <a:rPr lang="en-US" dirty="0" smtClean="0"/>
              <a:t>                block manager</a:t>
            </a:r>
            <a:endParaRPr lang="en-US" dirty="0"/>
          </a:p>
        </p:txBody>
      </p:sp>
      <p:sp>
        <p:nvSpPr>
          <p:cNvPr id="17" name="Rectangle 16"/>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18" name="Rectangle 17"/>
          <p:cNvSpPr/>
          <p:nvPr/>
        </p:nvSpPr>
        <p:spPr>
          <a:xfrm>
            <a:off x="3324005"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3</a:t>
            </a:r>
            <a:endParaRPr lang="en-US" sz="1600" dirty="0">
              <a:solidFill>
                <a:schemeClr val="tx1"/>
              </a:solidFill>
            </a:endParaRPr>
          </a:p>
        </p:txBody>
      </p:sp>
      <p:sp>
        <p:nvSpPr>
          <p:cNvPr id="19" name="Rectangle 18"/>
          <p:cNvSpPr/>
          <p:nvPr/>
        </p:nvSpPr>
        <p:spPr>
          <a:xfrm>
            <a:off x="5880156"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20" name="Rectangle 19"/>
          <p:cNvSpPr/>
          <p:nvPr/>
        </p:nvSpPr>
        <p:spPr>
          <a:xfrm>
            <a:off x="5880156" y="3867596"/>
            <a:ext cx="2465438"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a:p>
            <a:pPr algn="ctr"/>
            <a:r>
              <a:rPr lang="en-US" dirty="0" smtClean="0"/>
              <a:t>            </a:t>
            </a:r>
            <a:r>
              <a:rPr lang="en-US" dirty="0"/>
              <a:t> </a:t>
            </a:r>
            <a:r>
              <a:rPr lang="en-US" dirty="0" smtClean="0"/>
              <a:t>   block manager</a:t>
            </a:r>
            <a:endParaRPr lang="en-US" dirty="0"/>
          </a:p>
        </p:txBody>
      </p:sp>
      <p:sp>
        <p:nvSpPr>
          <p:cNvPr id="21" name="Rectangle 20"/>
          <p:cNvSpPr/>
          <p:nvPr/>
        </p:nvSpPr>
        <p:spPr>
          <a:xfrm>
            <a:off x="5944951"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3</a:t>
            </a:r>
            <a:endParaRPr lang="en-US" sz="1600" dirty="0">
              <a:solidFill>
                <a:schemeClr val="tx1"/>
              </a:solidFill>
            </a:endParaRPr>
          </a:p>
        </p:txBody>
      </p:sp>
      <p:sp>
        <p:nvSpPr>
          <p:cNvPr id="22" name="Rectangle 21"/>
          <p:cNvSpPr/>
          <p:nvPr/>
        </p:nvSpPr>
        <p:spPr>
          <a:xfrm>
            <a:off x="5941843"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1</a:t>
            </a:r>
            <a:endParaRPr lang="en-US" sz="1600" dirty="0">
              <a:solidFill>
                <a:schemeClr val="tx1"/>
              </a:solidFill>
            </a:endParaRPr>
          </a:p>
        </p:txBody>
      </p:sp>
      <p:sp>
        <p:nvSpPr>
          <p:cNvPr id="23" name="Rectangle 22"/>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HDFS</a:t>
            </a:r>
          </a:p>
          <a:p>
            <a:pPr algn="ctr"/>
            <a:r>
              <a:rPr lang="en-US" sz="2400" dirty="0" smtClean="0"/>
              <a:t>disk</a:t>
            </a:r>
            <a:endParaRPr lang="en-US" dirty="0"/>
          </a:p>
        </p:txBody>
      </p:sp>
      <p:sp>
        <p:nvSpPr>
          <p:cNvPr id="24" name="Rectangle 23"/>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25" name="Rectangle 24"/>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3</a:t>
            </a:r>
            <a:endParaRPr lang="en-US" sz="1600" dirty="0">
              <a:solidFill>
                <a:schemeClr val="tx1"/>
              </a:solidFill>
            </a:endParaRPr>
          </a:p>
        </p:txBody>
      </p:sp>
      <p:sp>
        <p:nvSpPr>
          <p:cNvPr id="26" name="Rectangle 25"/>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2</a:t>
            </a:r>
            <a:endParaRPr lang="en-US" sz="1600" dirty="0">
              <a:solidFill>
                <a:schemeClr val="tx1"/>
              </a:solidFill>
            </a:endParaRPr>
          </a:p>
        </p:txBody>
      </p:sp>
      <p:sp>
        <p:nvSpPr>
          <p:cNvPr id="27" name="Rectangle 26"/>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block 4</a:t>
            </a:r>
            <a:endParaRPr lang="en-US" sz="1600" dirty="0">
              <a:solidFill>
                <a:schemeClr val="tx1"/>
              </a:solidFill>
            </a:endParaRPr>
          </a:p>
        </p:txBody>
      </p:sp>
      <p:sp>
        <p:nvSpPr>
          <p:cNvPr id="28" name="Left Brace 27"/>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TextBox 28"/>
          <p:cNvSpPr txBox="1"/>
          <p:nvPr/>
        </p:nvSpPr>
        <p:spPr>
          <a:xfrm>
            <a:off x="457200" y="3113543"/>
            <a:ext cx="3019383" cy="1508105"/>
          </a:xfrm>
          <a:prstGeom prst="rect">
            <a:avLst/>
          </a:prstGeom>
          <a:noFill/>
        </p:spPr>
        <p:txBody>
          <a:bodyPr wrap="square" rtlCol="0">
            <a:spAutoFit/>
          </a:bodyPr>
          <a:lstStyle/>
          <a:p>
            <a:r>
              <a:rPr lang="en-US" sz="2300" dirty="0">
                <a:latin typeface="Cambria"/>
                <a:cs typeface="Cambria"/>
              </a:rPr>
              <a:t>execution engine &amp; </a:t>
            </a:r>
            <a:br>
              <a:rPr lang="en-US" sz="2300" dirty="0">
                <a:latin typeface="Cambria"/>
                <a:cs typeface="Cambria"/>
              </a:rPr>
            </a:br>
            <a:r>
              <a:rPr lang="en-US" sz="2300" dirty="0">
                <a:latin typeface="Cambria"/>
                <a:cs typeface="Cambria"/>
              </a:rPr>
              <a:t>storage engine</a:t>
            </a:r>
          </a:p>
          <a:p>
            <a:r>
              <a:rPr lang="en-US" sz="2300" dirty="0">
                <a:latin typeface="Cambria"/>
                <a:cs typeface="Cambria"/>
              </a:rPr>
              <a:t>same JVM process</a:t>
            </a:r>
          </a:p>
          <a:p>
            <a:r>
              <a:rPr lang="en-US" sz="2300" dirty="0" smtClean="0">
                <a:latin typeface="Cambria"/>
                <a:cs typeface="Cambria"/>
              </a:rPr>
              <a:t>(GC &amp; duplication)</a:t>
            </a:r>
            <a:endParaRPr lang="en-US" sz="2300" dirty="0">
              <a:latin typeface="Cambria"/>
              <a:cs typeface="Cambria"/>
            </a:endParaRPr>
          </a:p>
        </p:txBody>
      </p:sp>
    </p:spTree>
    <p:extLst>
      <p:ext uri="{BB962C8B-B14F-4D97-AF65-F5344CB8AC3E}">
        <p14:creationId xmlns:p14="http://schemas.microsoft.com/office/powerpoint/2010/main" val="527028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Challenge </a:t>
            </a:r>
            <a:r>
              <a:rPr lang="en-US" dirty="0" smtClean="0"/>
              <a:t>3</a:t>
            </a:r>
            <a:endParaRPr lang="en-US" dirty="0"/>
          </a:p>
        </p:txBody>
      </p:sp>
      <p:sp>
        <p:nvSpPr>
          <p:cNvPr id="7" name="Title 3"/>
          <p:cNvSpPr txBox="1">
            <a:spLocks/>
          </p:cNvSpPr>
          <p:nvPr/>
        </p:nvSpPr>
        <p:spPr bwMode="auto">
          <a:xfrm>
            <a:off x="457200" y="1016826"/>
            <a:ext cx="8208236" cy="7715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algn="l" rtl="0" eaLnBrk="1" fontAlgn="base" hangingPunct="1">
              <a:spcBef>
                <a:spcPct val="0"/>
              </a:spcBef>
              <a:spcAft>
                <a:spcPct val="0"/>
              </a:spcAft>
              <a:defRPr sz="3200" b="1" kern="1200">
                <a:solidFill>
                  <a:schemeClr val="accent1"/>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a:lstStyle>
          <a:p>
            <a:pPr algn="ctr"/>
            <a:r>
              <a:rPr lang="en-US" sz="4500" i="1" dirty="0" smtClean="0">
                <a:solidFill>
                  <a:srgbClr val="FF0000"/>
                </a:solidFill>
              </a:rPr>
              <a:t>Different jobs share data:</a:t>
            </a:r>
            <a:br>
              <a:rPr lang="en-US" sz="4500" i="1" dirty="0" smtClean="0">
                <a:solidFill>
                  <a:srgbClr val="FF0000"/>
                </a:solidFill>
              </a:rPr>
            </a:br>
            <a:r>
              <a:rPr lang="en-US" sz="4500" i="1" dirty="0">
                <a:solidFill>
                  <a:srgbClr val="FF0000"/>
                </a:solidFill>
              </a:rPr>
              <a:t>Slow writes to disk</a:t>
            </a:r>
            <a:endParaRPr lang="en-US" sz="4500" i="1" dirty="0">
              <a:solidFill>
                <a:srgbClr val="FF0000"/>
              </a:solidFill>
            </a:endParaRPr>
          </a:p>
        </p:txBody>
      </p:sp>
      <p:sp>
        <p:nvSpPr>
          <p:cNvPr id="9" name="Rectangle 8"/>
          <p:cNvSpPr/>
          <p:nvPr/>
        </p:nvSpPr>
        <p:spPr>
          <a:xfrm>
            <a:off x="3262318"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10" name="Rectangle 9"/>
          <p:cNvSpPr/>
          <p:nvPr/>
        </p:nvSpPr>
        <p:spPr>
          <a:xfrm>
            <a:off x="3262318" y="3867596"/>
            <a:ext cx="2465438"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a:p>
            <a:pPr algn="ctr"/>
            <a:r>
              <a:rPr lang="en-US" dirty="0" smtClean="0"/>
              <a:t>                block manager</a:t>
            </a:r>
            <a:endParaRPr lang="en-US" dirty="0"/>
          </a:p>
        </p:txBody>
      </p:sp>
      <p:sp>
        <p:nvSpPr>
          <p:cNvPr id="11" name="Rectangle 10"/>
          <p:cNvSpPr/>
          <p:nvPr/>
        </p:nvSpPr>
        <p:spPr>
          <a:xfrm>
            <a:off x="3327113"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14" name="Rectangle 13"/>
          <p:cNvSpPr/>
          <p:nvPr/>
        </p:nvSpPr>
        <p:spPr>
          <a:xfrm>
            <a:off x="3324005"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3</a:t>
            </a:r>
            <a:endParaRPr lang="en-US" sz="1600" dirty="0">
              <a:solidFill>
                <a:schemeClr val="tx1"/>
              </a:solidFill>
            </a:endParaRPr>
          </a:p>
        </p:txBody>
      </p:sp>
      <p:sp>
        <p:nvSpPr>
          <p:cNvPr id="15" name="Rectangle 14"/>
          <p:cNvSpPr/>
          <p:nvPr/>
        </p:nvSpPr>
        <p:spPr>
          <a:xfrm>
            <a:off x="5880156" y="3035191"/>
            <a:ext cx="2465438" cy="832405"/>
          </a:xfrm>
          <a:prstGeom prst="rect">
            <a:avLst/>
          </a:prstGeom>
          <a:gradFill>
            <a:gsLst>
              <a:gs pos="32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Spark Task</a:t>
            </a:r>
            <a:endParaRPr lang="en-US" sz="2400" b="1" dirty="0"/>
          </a:p>
        </p:txBody>
      </p:sp>
      <p:sp>
        <p:nvSpPr>
          <p:cNvPr id="16" name="Rectangle 15"/>
          <p:cNvSpPr/>
          <p:nvPr/>
        </p:nvSpPr>
        <p:spPr>
          <a:xfrm>
            <a:off x="5880156" y="3867596"/>
            <a:ext cx="2465438" cy="832405"/>
          </a:xfrm>
          <a:prstGeom prst="rect">
            <a:avLst/>
          </a:prstGeom>
          <a:solidFill>
            <a:schemeClr val="accent4">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            Spark </a:t>
            </a:r>
            <a:r>
              <a:rPr lang="en-US" sz="2400" dirty="0" err="1" smtClean="0"/>
              <a:t>mem</a:t>
            </a:r>
            <a:endParaRPr lang="en-US" sz="2400" dirty="0" smtClean="0"/>
          </a:p>
          <a:p>
            <a:pPr algn="ctr"/>
            <a:r>
              <a:rPr lang="en-US" dirty="0" smtClean="0"/>
              <a:t>            </a:t>
            </a:r>
            <a:r>
              <a:rPr lang="en-US" dirty="0"/>
              <a:t> </a:t>
            </a:r>
            <a:r>
              <a:rPr lang="en-US" dirty="0" smtClean="0"/>
              <a:t>   block manager</a:t>
            </a:r>
            <a:endParaRPr lang="en-US" dirty="0"/>
          </a:p>
        </p:txBody>
      </p:sp>
      <p:sp>
        <p:nvSpPr>
          <p:cNvPr id="17" name="Rectangle 16"/>
          <p:cNvSpPr/>
          <p:nvPr/>
        </p:nvSpPr>
        <p:spPr>
          <a:xfrm>
            <a:off x="5944951" y="3926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3</a:t>
            </a:r>
            <a:endParaRPr lang="en-US" sz="1600" dirty="0">
              <a:solidFill>
                <a:schemeClr val="tx1"/>
              </a:solidFill>
            </a:endParaRPr>
          </a:p>
        </p:txBody>
      </p:sp>
      <p:sp>
        <p:nvSpPr>
          <p:cNvPr id="18" name="Rectangle 17"/>
          <p:cNvSpPr/>
          <p:nvPr/>
        </p:nvSpPr>
        <p:spPr>
          <a:xfrm>
            <a:off x="5941843" y="4311839"/>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a:t>
            </a:r>
            <a:r>
              <a:rPr lang="en-US" sz="1600" dirty="0">
                <a:solidFill>
                  <a:schemeClr val="tx1"/>
                </a:solidFill>
              </a:rPr>
              <a:t>1</a:t>
            </a:r>
          </a:p>
        </p:txBody>
      </p:sp>
      <p:sp>
        <p:nvSpPr>
          <p:cNvPr id="19" name="Rectangle 18"/>
          <p:cNvSpPr/>
          <p:nvPr/>
        </p:nvSpPr>
        <p:spPr>
          <a:xfrm>
            <a:off x="3262318" y="4877719"/>
            <a:ext cx="5083276" cy="832405"/>
          </a:xfrm>
          <a:prstGeom prst="rect">
            <a:avLst/>
          </a:prstGeom>
          <a:solidFill>
            <a:schemeClr val="accent2">
              <a:lumMod val="75000"/>
            </a:schemeClr>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HDFS</a:t>
            </a:r>
          </a:p>
          <a:p>
            <a:pPr algn="ctr"/>
            <a:r>
              <a:rPr lang="en-US" sz="2400" dirty="0" smtClean="0"/>
              <a:t>disk</a:t>
            </a:r>
            <a:endParaRPr lang="en-US" dirty="0"/>
          </a:p>
        </p:txBody>
      </p:sp>
      <p:sp>
        <p:nvSpPr>
          <p:cNvPr id="20" name="Rectangle 19"/>
          <p:cNvSpPr/>
          <p:nvPr/>
        </p:nvSpPr>
        <p:spPr>
          <a:xfrm>
            <a:off x="3324005"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1</a:t>
            </a:r>
            <a:endParaRPr lang="en-US" sz="1600" dirty="0">
              <a:solidFill>
                <a:schemeClr val="tx1"/>
              </a:solidFill>
            </a:endParaRPr>
          </a:p>
        </p:txBody>
      </p:sp>
      <p:sp>
        <p:nvSpPr>
          <p:cNvPr id="21" name="Rectangle 20"/>
          <p:cNvSpPr/>
          <p:nvPr/>
        </p:nvSpPr>
        <p:spPr>
          <a:xfrm>
            <a:off x="3320897"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3</a:t>
            </a:r>
            <a:endParaRPr lang="en-US" sz="1600" dirty="0">
              <a:solidFill>
                <a:schemeClr val="tx1"/>
              </a:solidFill>
            </a:endParaRPr>
          </a:p>
        </p:txBody>
      </p:sp>
      <p:sp>
        <p:nvSpPr>
          <p:cNvPr id="22" name="Rectangle 21"/>
          <p:cNvSpPr/>
          <p:nvPr/>
        </p:nvSpPr>
        <p:spPr>
          <a:xfrm>
            <a:off x="4230760" y="4929551"/>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2</a:t>
            </a:r>
            <a:endParaRPr lang="en-US" sz="1600" dirty="0">
              <a:solidFill>
                <a:schemeClr val="tx1"/>
              </a:solidFill>
            </a:endParaRPr>
          </a:p>
        </p:txBody>
      </p:sp>
      <p:sp>
        <p:nvSpPr>
          <p:cNvPr id="23" name="Rectangle 22"/>
          <p:cNvSpPr/>
          <p:nvPr/>
        </p:nvSpPr>
        <p:spPr>
          <a:xfrm>
            <a:off x="4227652" y="5315195"/>
            <a:ext cx="809826" cy="33790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lock 4</a:t>
            </a:r>
            <a:endParaRPr lang="en-US" sz="1600" dirty="0">
              <a:solidFill>
                <a:schemeClr val="tx1"/>
              </a:solidFill>
            </a:endParaRPr>
          </a:p>
        </p:txBody>
      </p:sp>
      <p:sp>
        <p:nvSpPr>
          <p:cNvPr id="24" name="Left Brace 23"/>
          <p:cNvSpPr/>
          <p:nvPr/>
        </p:nvSpPr>
        <p:spPr>
          <a:xfrm>
            <a:off x="2941631" y="3035191"/>
            <a:ext cx="233258" cy="1664810"/>
          </a:xfrm>
          <a:prstGeom prst="leftBrace">
            <a:avLst>
              <a:gd name="adj1" fmla="val 23995"/>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TextBox 24"/>
          <p:cNvSpPr txBox="1"/>
          <p:nvPr/>
        </p:nvSpPr>
        <p:spPr>
          <a:xfrm>
            <a:off x="457200" y="3113543"/>
            <a:ext cx="3019383" cy="1508105"/>
          </a:xfrm>
          <a:prstGeom prst="rect">
            <a:avLst/>
          </a:prstGeom>
          <a:noFill/>
        </p:spPr>
        <p:txBody>
          <a:bodyPr wrap="square" rtlCol="0">
            <a:spAutoFit/>
          </a:bodyPr>
          <a:lstStyle/>
          <a:p>
            <a:r>
              <a:rPr lang="en-US" sz="2300" dirty="0">
                <a:latin typeface="Cambria"/>
                <a:cs typeface="Cambria"/>
              </a:rPr>
              <a:t>s</a:t>
            </a:r>
            <a:r>
              <a:rPr lang="en-US" sz="2300" dirty="0" smtClean="0">
                <a:latin typeface="Cambria"/>
                <a:cs typeface="Cambria"/>
              </a:rPr>
              <a:t>torage engine &amp; </a:t>
            </a:r>
          </a:p>
          <a:p>
            <a:r>
              <a:rPr lang="en-US" sz="2300" dirty="0">
                <a:latin typeface="Cambria"/>
                <a:cs typeface="Cambria"/>
              </a:rPr>
              <a:t>e</a:t>
            </a:r>
            <a:r>
              <a:rPr lang="en-US" sz="2300" dirty="0" smtClean="0">
                <a:latin typeface="Cambria"/>
                <a:cs typeface="Cambria"/>
              </a:rPr>
              <a:t>xecution engine</a:t>
            </a:r>
          </a:p>
          <a:p>
            <a:r>
              <a:rPr lang="en-US" sz="2300" dirty="0">
                <a:latin typeface="Cambria"/>
                <a:cs typeface="Cambria"/>
              </a:rPr>
              <a:t>s</a:t>
            </a:r>
            <a:r>
              <a:rPr lang="en-US" sz="2300" dirty="0" smtClean="0">
                <a:latin typeface="Cambria"/>
                <a:cs typeface="Cambria"/>
              </a:rPr>
              <a:t>ame JVM process</a:t>
            </a:r>
          </a:p>
          <a:p>
            <a:r>
              <a:rPr lang="en-US" sz="2300" dirty="0" smtClean="0">
                <a:latin typeface="Cambria"/>
                <a:cs typeface="Cambria"/>
              </a:rPr>
              <a:t>(slow writes)</a:t>
            </a:r>
            <a:endParaRPr lang="en-US" sz="2300" dirty="0">
              <a:latin typeface="Cambria"/>
              <a:cs typeface="Cambria"/>
            </a:endParaRPr>
          </a:p>
        </p:txBody>
      </p:sp>
      <p:cxnSp>
        <p:nvCxnSpPr>
          <p:cNvPr id="26" name="Straight Arrow Connector 25"/>
          <p:cNvCxnSpPr/>
          <p:nvPr/>
        </p:nvCxnSpPr>
        <p:spPr>
          <a:xfrm>
            <a:off x="4624414" y="4654030"/>
            <a:ext cx="0" cy="275578"/>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981198" y="4630063"/>
            <a:ext cx="0" cy="287563"/>
          </a:xfrm>
          <a:prstGeom prst="straightConnector1">
            <a:avLst/>
          </a:prstGeom>
          <a:ln w="50800">
            <a:solidFill>
              <a:srgbClr val="FF0000"/>
            </a:solidFill>
            <a:tailEnd type="arrow" w="sm" len="sm"/>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285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2000"/>
                                        <p:tgtEl>
                                          <p:spTgt spid="26"/>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edge">
                                      <p:cBhvr>
                                        <p:cTn id="1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8941</TotalTime>
  <Words>1190</Words>
  <Application>Microsoft Macintosh PowerPoint</Application>
  <PresentationFormat>On-screen Show (4:3)</PresentationFormat>
  <Paragraphs>357</Paragraphs>
  <Slides>30</Slides>
  <Notes>18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Tachyon:  memory-speed data sharing    Haoyuan (HY) Li, Ali Ghodsi,  Matei Zaharia, Scott Shenker, Ion Stoica  </vt:lpstr>
      <vt:lpstr>Memory trumps everything else</vt:lpstr>
      <vt:lpstr>Realized by many…</vt:lpstr>
      <vt:lpstr>Example:                -    </vt:lpstr>
      <vt:lpstr>Challenge 1</vt:lpstr>
      <vt:lpstr>Challenge 1</vt:lpstr>
      <vt:lpstr>Challenge 1</vt:lpstr>
      <vt:lpstr>Challenge 2</vt:lpstr>
      <vt:lpstr>Challenge 3</vt:lpstr>
      <vt:lpstr>Challenge 3</vt:lpstr>
      <vt:lpstr>Tachyon</vt:lpstr>
      <vt:lpstr>Challenge 1 revisited</vt:lpstr>
      <vt:lpstr>Challenge 1 revisited</vt:lpstr>
      <vt:lpstr>Challenge 1 revisited</vt:lpstr>
      <vt:lpstr>Challenge 2 revisited</vt:lpstr>
      <vt:lpstr>Challenge 3 revisited</vt:lpstr>
      <vt:lpstr>Tachyon and Spark</vt:lpstr>
      <vt:lpstr>Tachyon research vision</vt:lpstr>
      <vt:lpstr>Architecture</vt:lpstr>
      <vt:lpstr>Comparison with in Memory HDFS </vt:lpstr>
      <vt:lpstr>Further Improve Spark’s Performance</vt:lpstr>
      <vt:lpstr>Master Faster Recovery</vt:lpstr>
      <vt:lpstr>Open Source Status</vt:lpstr>
      <vt:lpstr>Using HDFS vs Tachyon</vt:lpstr>
      <vt:lpstr>Using HDFS vs Tachyon</vt:lpstr>
      <vt:lpstr>PowerPoint Presentation</vt:lpstr>
      <vt:lpstr>Future Research Focus</vt:lpstr>
      <vt:lpstr>Acknowledgments</vt:lpstr>
      <vt:lpstr>Tachyon Summary</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 Wong</dc:creator>
  <cp:lastModifiedBy>Ali Ghodsi</cp:lastModifiedBy>
  <cp:revision>5646</cp:revision>
  <dcterms:created xsi:type="dcterms:W3CDTF">2012-08-16T02:11:21Z</dcterms:created>
  <dcterms:modified xsi:type="dcterms:W3CDTF">2014-02-11T21:15:48Z</dcterms:modified>
</cp:coreProperties>
</file>