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  <p:sldId id="263" r:id="rId9"/>
    <p:sldId id="268" r:id="rId10"/>
    <p:sldId id="265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9/3/2008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Source Code Auditing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Jared DeMott</a:t>
            </a:r>
          </a:p>
          <a:p>
            <a:r>
              <a:rPr lang="en-US" dirty="0" smtClean="0"/>
              <a:t>Crucial Security, Inc.</a:t>
            </a:r>
          </a:p>
          <a:p>
            <a:r>
              <a:rPr lang="en-US" dirty="0" smtClean="0"/>
              <a:t>Black Hat 2008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90134" y="6248400"/>
            <a:ext cx="7285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Special thanks to ISE for smoking me with this test once upon an interview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0"/>
            <a:ext cx="9144000" cy="6857999"/>
          </a:xfrm>
          <a:prstGeom prst="rect">
            <a:avLst/>
          </a:prstGeom>
        </p:spPr>
        <p:txBody>
          <a:bodyPr numCol="3">
            <a:no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stdarg.h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stdio.h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stdlib.h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string.h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unistd.h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BUFLEN 16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WORDSIZE 2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DWORDSIZE WORDSIZE+WORDSIZE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kind,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(LOG_USER | kind,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&lt; BUFLEN - 1)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while(*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 =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'\x00';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main(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argc,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[]){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buf1[16];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buf2[16];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buf3[BUFLEN];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*buf4;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*buf5;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buf6[16];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*buf7;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if(argc != 12)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exit(0);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atoi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[2]);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 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 16)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(buf2,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else 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snprintf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len+20, "String too long: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(LOG_ERR,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[4]);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[5],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(buf3)-1);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if(fork()){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de-DE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execl("/bin/ls", "/bin/ls", argv[6], 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// filter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metacharacters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*p;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'&amp;'))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'`'))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'|'))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 &lt; 1024){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buf4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(20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(buf4, "/bin/cat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system(buf4);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buf5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 + 2);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(buf6,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buf7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(4 *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for(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=0;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&lt;4;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(buf7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[11]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printf("\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nGot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%s, (%d) %s, %s, %s, %s, %s, %s\n", 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buf2,buf3, buf4, buf5, buf6, buf7);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rot="5400000">
            <a:off x="-381795" y="3429000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>
            <a:off x="2667794" y="3428206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667000" y="304800"/>
            <a:ext cx="838200" cy="304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Yup that’s bug number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46304">
              <a:buNone/>
            </a:pPr>
            <a:r>
              <a:rPr lang="en-US" dirty="0" smtClean="0"/>
              <a:t>	</a:t>
            </a:r>
            <a:r>
              <a:rPr lang="en-US" dirty="0" err="1" smtClean="0"/>
              <a:t>strncpy</a:t>
            </a:r>
            <a:r>
              <a:rPr lang="en-US" dirty="0" smtClean="0"/>
              <a:t>(buf1, </a:t>
            </a:r>
            <a:r>
              <a:rPr lang="en-US" dirty="0" err="1" smtClean="0"/>
              <a:t>argv</a:t>
            </a:r>
            <a:r>
              <a:rPr lang="en-US" dirty="0" smtClean="0"/>
              <a:t>[1], </a:t>
            </a:r>
            <a:r>
              <a:rPr lang="en-US" dirty="0" err="1" smtClean="0"/>
              <a:t>sizeof</a:t>
            </a:r>
            <a:r>
              <a:rPr lang="en-US" dirty="0" smtClean="0"/>
              <a:t>(buf1));</a:t>
            </a:r>
          </a:p>
          <a:p>
            <a:pPr lvl="1"/>
            <a:r>
              <a:rPr lang="en-US" dirty="0" smtClean="0"/>
              <a:t>No null termination, if string is larger than 16</a:t>
            </a:r>
          </a:p>
          <a:p>
            <a:pPr lvl="2"/>
            <a:r>
              <a:rPr lang="en-US" dirty="0" smtClean="0"/>
              <a:t>This is ugly, since </a:t>
            </a:r>
            <a:r>
              <a:rPr lang="en-US" i="1" dirty="0" err="1" smtClean="0"/>
              <a:t>strncat</a:t>
            </a:r>
            <a:r>
              <a:rPr lang="en-US" i="1" dirty="0" smtClean="0"/>
              <a:t>()</a:t>
            </a:r>
            <a:r>
              <a:rPr lang="en-US" dirty="0" smtClean="0"/>
              <a:t> is the opposite – it’s the culprit of many off-by-ones since it’ll go one byte beyond the boundary.</a:t>
            </a:r>
          </a:p>
          <a:p>
            <a:pPr lvl="1"/>
            <a:r>
              <a:rPr lang="en-US" dirty="0" err="1" smtClean="0"/>
              <a:t>Strncpy</a:t>
            </a:r>
            <a:r>
              <a:rPr lang="en-US" dirty="0" smtClean="0"/>
              <a:t>() works by copying the specified number of bytes (from </a:t>
            </a:r>
            <a:r>
              <a:rPr lang="en-US" dirty="0" err="1" smtClean="0"/>
              <a:t>src</a:t>
            </a:r>
            <a:r>
              <a:rPr lang="en-US" dirty="0" smtClean="0"/>
              <a:t> -&gt; </a:t>
            </a:r>
            <a:r>
              <a:rPr lang="en-US" dirty="0" err="1" smtClean="0"/>
              <a:t>dst</a:t>
            </a:r>
            <a:r>
              <a:rPr lang="en-US" dirty="0" smtClean="0"/>
              <a:t>), or up until the first null, since it’s a string based operation</a:t>
            </a:r>
          </a:p>
          <a:p>
            <a:pPr lvl="1"/>
            <a:r>
              <a:rPr lang="en-US" dirty="0" smtClean="0"/>
              <a:t>This could cause various errors depending on how buf1 is later used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0"/>
            <a:ext cx="9144000" cy="6857999"/>
          </a:xfrm>
          <a:prstGeom prst="rect">
            <a:avLst/>
          </a:prstGeom>
        </p:spPr>
        <p:txBody>
          <a:bodyPr numCol="3">
            <a:no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stdarg.h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stdio.h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stdlib.h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string.h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unistd.h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BUFLEN 16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WORDSIZE 2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DWORDSIZE WORDSIZE+WORDSIZE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kind,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(LOG_USER | kind,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&lt; BUFLEN - 1)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while(*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 =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'\x00';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main(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argc,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[]){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buf1[16];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buf2[16];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buf3[BUFLEN];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*buf4;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*buf5;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buf6[16];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*buf7;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if(argc != 12)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exit(0);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atoi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[2]);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 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 16)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(buf2,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else 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snprintf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len+20, "String too long: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(LOG_ERR,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[4]);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[5],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(buf3)-1);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if(fork()){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de-DE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execl("/bin/ls", "/bin/ls", argv[6], 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// filter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metacharacters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*p;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'&amp;'))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'`'))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'|'))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 &lt; 1024){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buf4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(20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(buf4, "/bin/cat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system(buf4);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buf5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 + 2);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(buf6,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buf7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(4 *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for(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=0;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&lt;4;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(buf7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[11]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printf("\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nGot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%s, (%d) %s, %s, %s, %s, %s, %s\n", 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buf2,buf3, buf4, buf5, buf6, buf7);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rot="5400000">
            <a:off x="-381795" y="3429000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>
            <a:off x="2667794" y="3428206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971800" y="1295400"/>
            <a:ext cx="7620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That’s bug number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382000" cy="5082809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  <a:defRPr/>
            </a:pPr>
            <a:r>
              <a:rPr lang="en-US" dirty="0" smtClean="0"/>
              <a:t>if (</a:t>
            </a:r>
            <a:r>
              <a:rPr lang="en-US" dirty="0" err="1" smtClean="0"/>
              <a:t>len</a:t>
            </a:r>
            <a:r>
              <a:rPr lang="en-US" dirty="0" smtClean="0"/>
              <a:t> &lt; 16)</a:t>
            </a:r>
          </a:p>
          <a:p>
            <a:pPr lvl="0">
              <a:buNone/>
              <a:defRPr/>
            </a:pPr>
            <a:r>
              <a:rPr lang="en-US" dirty="0" smtClean="0"/>
              <a:t>                </a:t>
            </a:r>
            <a:r>
              <a:rPr lang="en-US" dirty="0" err="1" smtClean="0"/>
              <a:t>memcpy</a:t>
            </a:r>
            <a:r>
              <a:rPr lang="en-US" dirty="0" smtClean="0"/>
              <a:t>(buf2, </a:t>
            </a:r>
            <a:r>
              <a:rPr lang="en-US" dirty="0" err="1" smtClean="0"/>
              <a:t>argv</a:t>
            </a:r>
            <a:r>
              <a:rPr lang="en-US" dirty="0" smtClean="0"/>
              <a:t>[3], </a:t>
            </a:r>
            <a:r>
              <a:rPr lang="en-US" dirty="0" err="1" smtClean="0"/>
              <a:t>len</a:t>
            </a:r>
            <a:r>
              <a:rPr lang="en-US" dirty="0" smtClean="0"/>
              <a:t>);</a:t>
            </a:r>
          </a:p>
          <a:p>
            <a:endParaRPr lang="en-US" dirty="0" smtClean="0"/>
          </a:p>
          <a:p>
            <a:r>
              <a:rPr lang="en-US" dirty="0" smtClean="0"/>
              <a:t>Why you ask?</a:t>
            </a:r>
          </a:p>
          <a:p>
            <a:pPr lvl="1"/>
            <a:r>
              <a:rPr lang="en-US" dirty="0" smtClean="0"/>
              <a:t>Try putting in a </a:t>
            </a:r>
            <a:r>
              <a:rPr lang="en-US" dirty="0" err="1" smtClean="0"/>
              <a:t>len</a:t>
            </a:r>
            <a:r>
              <a:rPr lang="en-US" dirty="0" smtClean="0"/>
              <a:t> of -4</a:t>
            </a:r>
          </a:p>
          <a:p>
            <a:pPr lvl="1"/>
            <a:r>
              <a:rPr lang="en-US" dirty="0" smtClean="0"/>
              <a:t>Why would this cause a problem?</a:t>
            </a:r>
          </a:p>
          <a:p>
            <a:pPr lvl="2"/>
            <a:r>
              <a:rPr lang="en-US" dirty="0" smtClean="0"/>
              <a:t>That’s right, because in the ‘if’ statement we perform a signed comparison since </a:t>
            </a:r>
            <a:r>
              <a:rPr lang="en-US" i="1" dirty="0" err="1" smtClean="0"/>
              <a:t>len</a:t>
            </a:r>
            <a:r>
              <a:rPr lang="en-US" dirty="0" smtClean="0"/>
              <a:t> is defined as type “</a:t>
            </a:r>
            <a:r>
              <a:rPr lang="en-US" dirty="0" err="1" smtClean="0"/>
              <a:t>int</a:t>
            </a:r>
            <a:r>
              <a:rPr lang="en-US" dirty="0" smtClean="0"/>
              <a:t>”, but according to the </a:t>
            </a:r>
            <a:r>
              <a:rPr lang="en-US" dirty="0" err="1" smtClean="0"/>
              <a:t>memcpy</a:t>
            </a:r>
            <a:r>
              <a:rPr lang="en-US" dirty="0" smtClean="0"/>
              <a:t> prototype: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void *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memcpy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(void *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s1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const void *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s2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size_t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); </a:t>
            </a:r>
          </a:p>
          <a:p>
            <a:pPr lvl="2"/>
            <a:r>
              <a:rPr lang="en-US" dirty="0" smtClean="0"/>
              <a:t>We note that the size is “size_t”.  Well, what’s that?</a:t>
            </a:r>
          </a:p>
          <a:p>
            <a:pPr lvl="3"/>
            <a:r>
              <a:rPr lang="en-US" dirty="0" smtClean="0"/>
              <a:t>That’s an “unsigned </a:t>
            </a:r>
            <a:r>
              <a:rPr lang="en-US" dirty="0" err="1" smtClean="0"/>
              <a:t>int</a:t>
            </a:r>
            <a:r>
              <a:rPr lang="en-US" dirty="0" smtClean="0"/>
              <a:t>” on most all systems, so -4 = 4294967292 in decimal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0"/>
            <a:ext cx="9144000" cy="6857999"/>
          </a:xfrm>
          <a:prstGeom prst="rect">
            <a:avLst/>
          </a:prstGeom>
        </p:spPr>
        <p:txBody>
          <a:bodyPr numCol="3">
            <a:no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stdarg.h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stdio.h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stdlib.h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string.h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unistd.h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BUFLEN 16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WORDSIZE 2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DWORDSIZE WORDSIZE+WORDSIZE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kind,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(LOG_USER | kind,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&lt; BUFLEN - 1)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while(*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 =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'\x00';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main(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argc,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[]){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buf1[16];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buf2[16];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buf3[BUFLEN];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*buf4;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*buf5;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buf6[16];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*buf7;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if(argc != 12)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exit(0);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atoi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[2]);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 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 16)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(buf2,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else 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snprintf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len+20, "String too long: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(LOG_ERR,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[4]);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[5],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(buf3)-1);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if(fork()){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de-DE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execl("/bin/ls", "/bin/ls", argv[6], 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// filter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metacharacters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*p;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'&amp;'))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'`'))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'|'))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 &lt; 1024){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buf4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(20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(buf4, "/bin/cat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system(buf4);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buf5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 + 2);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(buf6,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buf7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(4 *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for(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=0;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&lt;4;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(buf7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[11]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printf("\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nGot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%s, (%d) %s, %s, %s, %s, %s, %s\n", 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buf2,buf3, buf4, buf5, buf6, buf7);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rot="5400000">
            <a:off x="-381795" y="3429000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>
            <a:off x="2667794" y="3428206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276600" y="2209800"/>
            <a:ext cx="7620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close … and no bug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5105400"/>
          </a:xfrm>
        </p:spPr>
        <p:txBody>
          <a:bodyPr>
            <a:normAutofit fontScale="92500"/>
          </a:bodyPr>
          <a:lstStyle/>
          <a:p>
            <a:pPr lvl="0">
              <a:buNone/>
              <a:defRPr/>
            </a:pPr>
            <a:r>
              <a:rPr lang="en-US" sz="2800" dirty="0" err="1" smtClean="0"/>
              <a:t>len</a:t>
            </a:r>
            <a:r>
              <a:rPr lang="en-US" sz="2800" dirty="0" smtClean="0"/>
              <a:t> = </a:t>
            </a:r>
            <a:r>
              <a:rPr lang="en-US" sz="2800" dirty="0" err="1" smtClean="0"/>
              <a:t>atoi</a:t>
            </a:r>
            <a:r>
              <a:rPr lang="en-US" sz="2800" dirty="0" smtClean="0"/>
              <a:t>(</a:t>
            </a:r>
            <a:r>
              <a:rPr lang="en-US" sz="2800" dirty="0" err="1" smtClean="0"/>
              <a:t>argv</a:t>
            </a:r>
            <a:r>
              <a:rPr lang="en-US" sz="2800" dirty="0" smtClean="0"/>
              <a:t>[2]);		       	//Could be +/- 2147483647</a:t>
            </a:r>
          </a:p>
          <a:p>
            <a:pPr lvl="0">
              <a:buNone/>
              <a:defRPr/>
            </a:pPr>
            <a:r>
              <a:rPr lang="en-US" sz="2800" dirty="0" smtClean="0"/>
              <a:t>if (</a:t>
            </a:r>
            <a:r>
              <a:rPr lang="en-US" sz="2800" dirty="0" err="1" smtClean="0"/>
              <a:t>len</a:t>
            </a:r>
            <a:r>
              <a:rPr lang="en-US" sz="2800" dirty="0" smtClean="0"/>
              <a:t> &lt; 16)</a:t>
            </a:r>
          </a:p>
          <a:p>
            <a:pPr lvl="0">
              <a:buNone/>
              <a:defRPr/>
            </a:pPr>
            <a:r>
              <a:rPr lang="en-US" sz="2800" dirty="0" smtClean="0"/>
              <a:t>                </a:t>
            </a:r>
            <a:r>
              <a:rPr lang="en-US" sz="2800" dirty="0" err="1" smtClean="0"/>
              <a:t>memcpy</a:t>
            </a:r>
            <a:r>
              <a:rPr lang="en-US" sz="2800" dirty="0" smtClean="0"/>
              <a:t>(buf2, </a:t>
            </a:r>
            <a:r>
              <a:rPr lang="en-US" sz="2800" dirty="0" err="1" smtClean="0"/>
              <a:t>argv</a:t>
            </a:r>
            <a:r>
              <a:rPr lang="en-US" sz="2800" dirty="0" smtClean="0"/>
              <a:t>[3], </a:t>
            </a:r>
            <a:r>
              <a:rPr lang="en-US" sz="2800" dirty="0" err="1" smtClean="0"/>
              <a:t>len</a:t>
            </a:r>
            <a:r>
              <a:rPr lang="en-US" sz="2800" dirty="0" smtClean="0"/>
              <a:t>);	//but if negative go here</a:t>
            </a:r>
          </a:p>
          <a:p>
            <a:pPr lvl="0">
              <a:buNone/>
              <a:defRPr/>
            </a:pPr>
            <a:r>
              <a:rPr lang="en-US" sz="2800" dirty="0" smtClean="0"/>
              <a:t>        else {					//else if positive go here</a:t>
            </a:r>
            <a:endParaRPr lang="en-US" sz="2700" dirty="0" smtClean="0"/>
          </a:p>
          <a:p>
            <a:pPr lvl="0">
              <a:buNone/>
              <a:defRPr/>
            </a:pPr>
            <a:r>
              <a:rPr lang="en-US" sz="2700" dirty="0" smtClean="0"/>
              <a:t>                   char *</a:t>
            </a:r>
            <a:r>
              <a:rPr lang="en-US" sz="2700" dirty="0" err="1" smtClean="0"/>
              <a:t>buf</a:t>
            </a:r>
            <a:r>
              <a:rPr lang="en-US" sz="2700" dirty="0" smtClean="0"/>
              <a:t> = </a:t>
            </a:r>
            <a:r>
              <a:rPr lang="en-US" sz="2700" dirty="0" err="1" smtClean="0"/>
              <a:t>malloc</a:t>
            </a:r>
            <a:r>
              <a:rPr lang="en-US" sz="2700" dirty="0" smtClean="0"/>
              <a:t>(</a:t>
            </a:r>
            <a:r>
              <a:rPr lang="en-US" sz="2700" dirty="0" err="1" smtClean="0"/>
              <a:t>len</a:t>
            </a:r>
            <a:r>
              <a:rPr lang="en-US" sz="2700" dirty="0" smtClean="0"/>
              <a:t> + 20);</a:t>
            </a:r>
          </a:p>
          <a:p>
            <a:pPr lvl="0">
              <a:buNone/>
              <a:defRPr/>
            </a:pPr>
            <a:r>
              <a:rPr lang="en-US" sz="2700" dirty="0" smtClean="0"/>
              <a:t>                   if(</a:t>
            </a:r>
            <a:r>
              <a:rPr lang="en-US" sz="2700" dirty="0" err="1" smtClean="0"/>
              <a:t>buf</a:t>
            </a:r>
            <a:r>
              <a:rPr lang="en-US" sz="2700" dirty="0" smtClean="0"/>
              <a:t>){</a:t>
            </a:r>
          </a:p>
          <a:p>
            <a:pPr lvl="0">
              <a:buNone/>
              <a:defRPr/>
            </a:pPr>
            <a:r>
              <a:rPr lang="en-US" sz="2700" dirty="0" smtClean="0"/>
              <a:t>                        </a:t>
            </a:r>
            <a:r>
              <a:rPr lang="en-US" sz="2700" dirty="0" err="1" smtClean="0"/>
              <a:t>snprintf</a:t>
            </a:r>
            <a:r>
              <a:rPr lang="en-US" sz="2700" dirty="0" smtClean="0"/>
              <a:t>(</a:t>
            </a:r>
            <a:r>
              <a:rPr lang="en-US" sz="2700" dirty="0" err="1" smtClean="0"/>
              <a:t>buf</a:t>
            </a:r>
            <a:r>
              <a:rPr lang="en-US" sz="2700" dirty="0" smtClean="0"/>
              <a:t>, len+20, "String too long: %s", </a:t>
            </a:r>
            <a:r>
              <a:rPr lang="en-US" sz="2700" dirty="0" err="1" smtClean="0"/>
              <a:t>argv</a:t>
            </a:r>
            <a:r>
              <a:rPr lang="en-US" sz="2700" dirty="0" smtClean="0"/>
              <a:t>[3]);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You might be tempted to see an overflow here, but not so…</a:t>
            </a:r>
          </a:p>
          <a:p>
            <a:pPr lvl="1"/>
            <a:r>
              <a:rPr lang="en-US" dirty="0" smtClean="0"/>
              <a:t>And as a real treat, we even check to see if </a:t>
            </a:r>
            <a:r>
              <a:rPr lang="en-US" dirty="0" err="1" smtClean="0"/>
              <a:t>malloc</a:t>
            </a:r>
            <a:r>
              <a:rPr lang="en-US" dirty="0" smtClean="0"/>
              <a:t> failed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0"/>
            <a:ext cx="9144000" cy="6857999"/>
          </a:xfrm>
          <a:prstGeom prst="rect">
            <a:avLst/>
          </a:prstGeom>
        </p:spPr>
        <p:txBody>
          <a:bodyPr numCol="3">
            <a:no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stdarg.h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stdio.h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stdlib.h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string.h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unistd.h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BUFLEN 16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WORDSIZE 2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DWORDSIZE WORDSIZE+WORDSIZE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kind,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(LOG_USER | kind,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&lt; BUFLEN - 1)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while(*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 =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'\x00';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main(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argc,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[]){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buf1[16];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buf2[16];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buf3[BUFLEN];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*buf4;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*buf5;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buf6[16];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*buf7;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if(argc != 12)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exit(0);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atoi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[2]);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 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 16)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(buf2,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else 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snprintf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len+20, "String too long: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(LOG_ERR,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[4]);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[5],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(buf3)-1);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if(fork()){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de-DE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execl("/bin/ls", "/bin/ls", argv[6], 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// filter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metacharacters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*p;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'&amp;'))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'`'))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'|'))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 &lt; 1024){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buf4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(20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(buf4, "/bin/cat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system(buf4);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buf5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 + 2);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(buf6,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buf7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(4 *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for(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=0;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&lt;4;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(buf7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[11]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printf("\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nGot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%s, (%d) %s, %s, %s, %s, %s, %s\n", 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buf2,buf3, buf4, buf5, buf6, buf7);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rot="5400000">
            <a:off x="-381795" y="3429000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>
            <a:off x="2667794" y="3428206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276600" y="2667000"/>
            <a:ext cx="7620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That’s bug number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void </a:t>
            </a:r>
            <a:r>
              <a:rPr lang="en-US" dirty="0" err="1" smtClean="0"/>
              <a:t>mylog</a:t>
            </a:r>
            <a:r>
              <a:rPr lang="en-US" dirty="0" smtClean="0"/>
              <a:t>(</a:t>
            </a:r>
            <a:r>
              <a:rPr lang="en-US" dirty="0" err="1" smtClean="0"/>
              <a:t>int</a:t>
            </a:r>
            <a:r>
              <a:rPr lang="en-US" dirty="0" smtClean="0"/>
              <a:t> kind, char *</a:t>
            </a:r>
            <a:r>
              <a:rPr lang="en-US" dirty="0" err="1" smtClean="0"/>
              <a:t>msg</a:t>
            </a:r>
            <a:r>
              <a:rPr lang="en-US" dirty="0" smtClean="0"/>
              <a:t>){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syslog</a:t>
            </a:r>
            <a:r>
              <a:rPr lang="en-US" dirty="0" smtClean="0"/>
              <a:t>(LOG_USER | kind, </a:t>
            </a:r>
            <a:r>
              <a:rPr lang="en-US" dirty="0" err="1" smtClean="0"/>
              <a:t>msg</a:t>
            </a:r>
            <a:r>
              <a:rPr lang="en-US" dirty="0" smtClean="0"/>
              <a:t>);  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r>
              <a:rPr lang="en-US" dirty="0" err="1" smtClean="0"/>
              <a:t>mylog</a:t>
            </a:r>
            <a:r>
              <a:rPr lang="en-US" dirty="0" smtClean="0"/>
              <a:t>(LOG_ERR, </a:t>
            </a:r>
            <a:r>
              <a:rPr lang="en-US" dirty="0" err="1" smtClean="0"/>
              <a:t>buf</a:t>
            </a:r>
            <a:r>
              <a:rPr lang="en-US" dirty="0" smtClean="0"/>
              <a:t>);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Strait up format string </a:t>
            </a:r>
            <a:r>
              <a:rPr lang="en-US" dirty="0" err="1" smtClean="0"/>
              <a:t>buf</a:t>
            </a:r>
            <a:endParaRPr lang="en-US" dirty="0" smtClean="0"/>
          </a:p>
          <a:p>
            <a:pPr lvl="1"/>
            <a:r>
              <a:rPr lang="en-US" dirty="0" smtClean="0"/>
              <a:t>Should be </a:t>
            </a:r>
            <a:r>
              <a:rPr lang="en-US" dirty="0" err="1" smtClean="0"/>
              <a:t>syslog</a:t>
            </a:r>
            <a:r>
              <a:rPr lang="en-US" dirty="0" smtClean="0"/>
              <a:t>(LOG_USER | kind, "%s", </a:t>
            </a:r>
            <a:r>
              <a:rPr lang="en-US" dirty="0" err="1" smtClean="0"/>
              <a:t>msg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Enter something like %</a:t>
            </a:r>
            <a:r>
              <a:rPr lang="en-US" dirty="0" err="1" smtClean="0"/>
              <a:t>n%n%n%n</a:t>
            </a:r>
            <a:r>
              <a:rPr lang="en-US" dirty="0" smtClean="0"/>
              <a:t> to trigger the bug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0"/>
            <a:ext cx="9144000" cy="6857999"/>
          </a:xfrm>
          <a:prstGeom prst="rect">
            <a:avLst/>
          </a:prstGeom>
        </p:spPr>
        <p:txBody>
          <a:bodyPr numCol="3">
            <a:no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stdarg.h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stdio.h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stdlib.h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string.h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unistd.h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BUFLEN 16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WORDSIZE 2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DWORDSIZE WORDSIZE+WORDSIZE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kind,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(LOG_USER | kind,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&lt; BUFLEN - 1)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while(*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 =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'\x00';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main(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argc,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[]){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buf1[16];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buf2[16];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buf3[BUFLEN];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*buf4;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*buf5;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buf6[16];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*buf7;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if(argc != 12)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exit(0);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atoi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[2]);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 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 16)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(buf2,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else 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snprintf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len+20, "String too long: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(LOG_ERR,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[4]);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[5],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(buf3)-1);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if(fork()){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de-DE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execl("/bin/ls", "/bin/ls", argv[6], 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// filter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metacharacters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*p;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'&amp;'))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'`'))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'|'))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 &lt; 1024){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buf4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(20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(buf4, "/bin/cat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system(buf4);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buf5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 + 2);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(buf6,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buf7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(4 *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for(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=0;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&lt;4;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(buf7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[11]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printf("\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nGot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%s, (%d) %s, %s, %s, %s, %s, %s\n", 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buf2,buf3, buf4, buf5, buf6, buf7);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rot="5400000">
            <a:off x="-381795" y="3429000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>
            <a:off x="2667794" y="3428206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743200" y="3352800"/>
            <a:ext cx="7620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Nope, we’re ok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  <a:defRPr/>
            </a:pPr>
            <a:r>
              <a:rPr lang="en-US" dirty="0" smtClean="0"/>
              <a:t>#define BUFLEN 16</a:t>
            </a:r>
          </a:p>
          <a:p>
            <a:pPr lvl="0">
              <a:buNone/>
              <a:defRPr/>
            </a:pPr>
            <a:r>
              <a:rPr lang="en-US" dirty="0" smtClean="0"/>
              <a:t>void </a:t>
            </a:r>
            <a:r>
              <a:rPr lang="en-US" dirty="0" err="1" smtClean="0"/>
              <a:t>mycpy</a:t>
            </a:r>
            <a:r>
              <a:rPr lang="en-US" dirty="0" smtClean="0"/>
              <a:t>(char *</a:t>
            </a:r>
            <a:r>
              <a:rPr lang="en-US" dirty="0" err="1" smtClean="0"/>
              <a:t>dst</a:t>
            </a:r>
            <a:r>
              <a:rPr lang="en-US" dirty="0" smtClean="0"/>
              <a:t>, char *</a:t>
            </a:r>
            <a:r>
              <a:rPr lang="en-US" dirty="0" err="1" smtClean="0"/>
              <a:t>src</a:t>
            </a:r>
            <a:r>
              <a:rPr lang="en-US" dirty="0" smtClean="0"/>
              <a:t>){</a:t>
            </a:r>
          </a:p>
          <a:p>
            <a:pPr lvl="0">
              <a:buNone/>
              <a:defRPr/>
            </a:pPr>
            <a:r>
              <a:rPr lang="en-US" dirty="0" smtClean="0"/>
              <a:t>        if(</a:t>
            </a:r>
            <a:r>
              <a:rPr lang="en-US" dirty="0" err="1" smtClean="0"/>
              <a:t>strlen</a:t>
            </a:r>
            <a:r>
              <a:rPr lang="en-US" dirty="0" smtClean="0"/>
              <a:t>(</a:t>
            </a:r>
            <a:r>
              <a:rPr lang="en-US" dirty="0" err="1" smtClean="0"/>
              <a:t>src</a:t>
            </a:r>
            <a:r>
              <a:rPr lang="en-US" dirty="0" smtClean="0"/>
              <a:t>) &lt; BUFLEN - 1)</a:t>
            </a:r>
          </a:p>
          <a:p>
            <a:pPr lvl="0">
              <a:buNone/>
              <a:defRPr/>
            </a:pPr>
            <a:r>
              <a:rPr lang="en-US" dirty="0" smtClean="0"/>
              <a:t>                while(*</a:t>
            </a:r>
            <a:r>
              <a:rPr lang="en-US" dirty="0" err="1" smtClean="0"/>
              <a:t>src</a:t>
            </a:r>
            <a:r>
              <a:rPr lang="en-US" dirty="0" smtClean="0"/>
              <a:t>)</a:t>
            </a:r>
          </a:p>
          <a:p>
            <a:pPr lvl="0">
              <a:buNone/>
              <a:defRPr/>
            </a:pPr>
            <a:r>
              <a:rPr lang="en-US" dirty="0" smtClean="0"/>
              <a:t>                        *</a:t>
            </a:r>
            <a:r>
              <a:rPr lang="en-US" dirty="0" err="1" smtClean="0"/>
              <a:t>dst</a:t>
            </a:r>
            <a:r>
              <a:rPr lang="en-US" dirty="0" smtClean="0"/>
              <a:t>++ = *</a:t>
            </a:r>
            <a:r>
              <a:rPr lang="en-US" dirty="0" err="1" smtClean="0"/>
              <a:t>src</a:t>
            </a:r>
            <a:r>
              <a:rPr lang="en-US" dirty="0" smtClean="0"/>
              <a:t>++;</a:t>
            </a:r>
          </a:p>
          <a:p>
            <a:pPr lvl="0">
              <a:buNone/>
              <a:defRPr/>
            </a:pPr>
            <a:r>
              <a:rPr lang="en-US" dirty="0" smtClean="0"/>
              <a:t>        *</a:t>
            </a:r>
            <a:r>
              <a:rPr lang="en-US" dirty="0" err="1" smtClean="0"/>
              <a:t>dst</a:t>
            </a:r>
            <a:r>
              <a:rPr lang="en-US" dirty="0" smtClean="0"/>
              <a:t> = '\x00';</a:t>
            </a:r>
          </a:p>
          <a:p>
            <a:pPr lvl="0">
              <a:buNone/>
              <a:defRPr/>
            </a:pPr>
            <a:r>
              <a:rPr lang="en-US" dirty="0" smtClean="0"/>
              <a:t>}</a:t>
            </a:r>
          </a:p>
          <a:p>
            <a:pPr>
              <a:buNone/>
            </a:pPr>
            <a:r>
              <a:rPr lang="en-US" dirty="0" err="1" smtClean="0"/>
              <a:t>mycpy</a:t>
            </a:r>
            <a:r>
              <a:rPr lang="en-US" dirty="0" smtClean="0"/>
              <a:t>(buf3, </a:t>
            </a:r>
            <a:r>
              <a:rPr lang="en-US" dirty="0" err="1" smtClean="0"/>
              <a:t>argv</a:t>
            </a:r>
            <a:r>
              <a:rPr lang="en-US" dirty="0" smtClean="0"/>
              <a:t>[4]);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 don’t blame you for thinking twice on this one</a:t>
            </a:r>
          </a:p>
          <a:p>
            <a:pPr lvl="1"/>
            <a:r>
              <a:rPr lang="en-US" dirty="0" smtClean="0"/>
              <a:t>Homegrown copies are always suspect</a:t>
            </a:r>
          </a:p>
          <a:p>
            <a:pPr lvl="1"/>
            <a:r>
              <a:rPr lang="en-US" dirty="0" smtClean="0"/>
              <a:t>Particularly since BUFLEN is globally defined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Code Auditing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To make software better, or to hack software</a:t>
            </a:r>
          </a:p>
          <a:p>
            <a:r>
              <a:rPr lang="en-US" dirty="0" smtClean="0"/>
              <a:t>How?</a:t>
            </a:r>
          </a:p>
          <a:p>
            <a:pPr lvl="1"/>
            <a:r>
              <a:rPr lang="en-US" dirty="0" smtClean="0"/>
              <a:t>With automated tools and/or manually</a:t>
            </a:r>
          </a:p>
          <a:p>
            <a:r>
              <a:rPr lang="en-US" dirty="0" smtClean="0"/>
              <a:t>Who?</a:t>
            </a:r>
          </a:p>
          <a:p>
            <a:pPr lvl="1"/>
            <a:r>
              <a:rPr lang="en-US" dirty="0" smtClean="0"/>
              <a:t>Hackers, researchers, security consultants, software QA engineers, etc.</a:t>
            </a:r>
          </a:p>
          <a:p>
            <a:r>
              <a:rPr lang="en-US" dirty="0" smtClean="0"/>
              <a:t>Where?</a:t>
            </a:r>
          </a:p>
          <a:p>
            <a:pPr lvl="1"/>
            <a:r>
              <a:rPr lang="en-US" dirty="0" smtClean="0"/>
              <a:t>Do you find out about this … right here. </a:t>
            </a:r>
            <a:r>
              <a:rPr lang="en-US" dirty="0" smtClean="0">
                <a:sym typeface="Wingdings" pitchFamily="2" charset="2"/>
              </a:rPr>
              <a:t>  And in a great book called: “The Art of Software Security Assessment”, by Dowd, McDonald, and </a:t>
            </a:r>
            <a:r>
              <a:rPr lang="en-US" dirty="0" err="1" smtClean="0">
                <a:sym typeface="Wingdings" pitchFamily="2" charset="2"/>
              </a:rPr>
              <a:t>Schuh</a:t>
            </a:r>
            <a:endParaRPr lang="en-US" dirty="0" smtClean="0"/>
          </a:p>
          <a:p>
            <a:r>
              <a:rPr lang="en-US" dirty="0" smtClean="0"/>
              <a:t>When?</a:t>
            </a:r>
          </a:p>
          <a:p>
            <a:pPr lvl="1"/>
            <a:r>
              <a:rPr lang="en-US" dirty="0" smtClean="0"/>
              <a:t>People have been doing this with varying degrees of success for a long time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0"/>
            <a:ext cx="9144000" cy="6857999"/>
          </a:xfrm>
          <a:prstGeom prst="rect">
            <a:avLst/>
          </a:prstGeom>
        </p:spPr>
        <p:txBody>
          <a:bodyPr numCol="3">
            <a:no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stdarg.h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stdio.h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stdlib.h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string.h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unistd.h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BUFLEN 16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WORDSIZE 2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DWORDSIZE WORDSIZE+WORDSIZE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kind,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(LOG_USER | kind,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&lt; BUFLEN - 1)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while(*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 =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'\x00';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main(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argc,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[]){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buf1[16];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buf2[16];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buf3[BUFLEN];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*buf4;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*buf5;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buf6[16];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*buf7;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if(argc != 12)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exit(0);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atoi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[2]);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 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 16)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(buf2,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else 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snprintf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len+20, "String too long: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(LOG_ERR,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[4]);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[5],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(buf3)-1);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if(fork()){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de-DE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execl("/bin/ls", "/bin/ls", argv[6], 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// filter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metacharacters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*p;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'&amp;'))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'`'))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'|'))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 &lt; 1024){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buf4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(20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(buf4, "/bin/cat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system(buf4);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buf5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 + 2);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(buf6,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buf7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(4 *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for(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=0;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&lt;4;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(buf7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[11]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printf("\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nGot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%s, (%d) %s, %s, %s, %s, %s, %s\n", 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buf2,buf3, buf4, buf5, buf6, buf7);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rot="5400000">
            <a:off x="-381795" y="3429000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>
            <a:off x="2667794" y="3428206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743200" y="3581400"/>
            <a:ext cx="7620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Yikes! Here’s bug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err="1" smtClean="0"/>
              <a:t>mycpy</a:t>
            </a:r>
            <a:r>
              <a:rPr lang="en-US" dirty="0" smtClean="0"/>
              <a:t>(buf3, </a:t>
            </a:r>
            <a:r>
              <a:rPr lang="en-US" dirty="0" err="1" smtClean="0"/>
              <a:t>argv</a:t>
            </a:r>
            <a:r>
              <a:rPr lang="en-US" dirty="0" smtClean="0"/>
              <a:t>[4]); //was ok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strncat</a:t>
            </a:r>
            <a:r>
              <a:rPr lang="en-US" dirty="0" smtClean="0"/>
              <a:t>(buf3, </a:t>
            </a:r>
            <a:r>
              <a:rPr lang="en-US" dirty="0" err="1" smtClean="0"/>
              <a:t>argv</a:t>
            </a:r>
            <a:r>
              <a:rPr lang="en-US" dirty="0" smtClean="0"/>
              <a:t>[5], </a:t>
            </a:r>
            <a:r>
              <a:rPr lang="en-US" dirty="0" err="1" smtClean="0"/>
              <a:t>sizeof</a:t>
            </a:r>
            <a:r>
              <a:rPr lang="en-US" dirty="0" smtClean="0"/>
              <a:t>(buf3)-1); //bad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You’ve got to lookout for </a:t>
            </a:r>
            <a:r>
              <a:rPr lang="en-US" dirty="0" err="1" smtClean="0"/>
              <a:t>strncat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Seems ok, </a:t>
            </a:r>
            <a:r>
              <a:rPr lang="en-US" dirty="0" err="1" smtClean="0"/>
              <a:t>sorta</a:t>
            </a:r>
            <a:r>
              <a:rPr lang="en-US" dirty="0" smtClean="0"/>
              <a:t> like </a:t>
            </a:r>
            <a:r>
              <a:rPr lang="en-US" dirty="0" err="1" smtClean="0"/>
              <a:t>strncpy</a:t>
            </a:r>
            <a:r>
              <a:rPr lang="en-US" dirty="0" smtClean="0"/>
              <a:t>() would be ok here</a:t>
            </a:r>
          </a:p>
          <a:p>
            <a:pPr lvl="1"/>
            <a:r>
              <a:rPr lang="en-US" dirty="0" smtClean="0"/>
              <a:t>But </a:t>
            </a:r>
            <a:r>
              <a:rPr lang="en-US" dirty="0" err="1" smtClean="0"/>
              <a:t>strcats</a:t>
            </a:r>
            <a:r>
              <a:rPr lang="en-US" dirty="0" smtClean="0"/>
              <a:t> begin where the last string left off</a:t>
            </a:r>
          </a:p>
          <a:p>
            <a:pPr lvl="2"/>
            <a:r>
              <a:rPr lang="en-US" dirty="0" err="1" smtClean="0"/>
              <a:t>i.e</a:t>
            </a:r>
            <a:r>
              <a:rPr lang="en-US" dirty="0" smtClean="0"/>
              <a:t> begin at the location of the terminating NULL byte</a:t>
            </a:r>
          </a:p>
          <a:p>
            <a:pPr lvl="1"/>
            <a:r>
              <a:rPr lang="en-US" dirty="0" smtClean="0"/>
              <a:t>So the </a:t>
            </a:r>
            <a:r>
              <a:rPr lang="en-US" dirty="0" err="1" smtClean="0"/>
              <a:t>mycpy</a:t>
            </a:r>
            <a:r>
              <a:rPr lang="en-US" dirty="0" smtClean="0"/>
              <a:t> was ok by itself, but a </a:t>
            </a:r>
            <a:r>
              <a:rPr lang="en-US" dirty="0" err="1" smtClean="0"/>
              <a:t>strncat</a:t>
            </a:r>
            <a:r>
              <a:rPr lang="en-US" dirty="0" smtClean="0"/>
              <a:t> to the same buffer right after will cause a buffer overflow with the right sized inputs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0"/>
            <a:ext cx="9144000" cy="6857999"/>
          </a:xfrm>
          <a:prstGeom prst="rect">
            <a:avLst/>
          </a:prstGeom>
        </p:spPr>
        <p:txBody>
          <a:bodyPr numCol="3">
            <a:no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stdarg.h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stdio.h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stdlib.h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string.h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unistd.h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BUFLEN 16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WORDSIZE 2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DWORDSIZE WORDSIZE+WORDSIZE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kind,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(LOG_USER | kind,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&lt; BUFLEN - 1)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while(*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 =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'\x00';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main(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argc,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[]){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buf1[16];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buf2[16];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buf3[BUFLEN];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*buf4;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*buf5;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buf6[16];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*buf7;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if(argc != 12)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exit(0);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atoi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[2]);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 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 16)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(buf2,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else 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snprintf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len+20, "String too long: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(LOG_ERR,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[4]);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[5],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(buf3)-1);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if(fork()){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de-DE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execl("/bin/ls", "/bin/ls", argv[6], 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// filter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metacharacters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*p;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'&amp;'))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'`'))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'|'))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 &lt; 1024){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buf4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(20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(buf4, "/bin/cat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system(buf4);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buf5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 + 2);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(buf6,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buf7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(4 *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for(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=0;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&lt;4;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(buf7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[11]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printf("\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nGot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%s, (%d) %s, %s, %s, %s, %s, %s\n", 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buf2,buf3, buf4, buf5, buf6, buf7);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rot="5400000">
            <a:off x="-381795" y="3429000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>
            <a:off x="2667794" y="3428206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048000" y="4267200"/>
            <a:ext cx="7620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Tricky, but it’s 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de-DE" dirty="0" smtClean="0"/>
              <a:t>execl("/bin/ls", "/bin/ls", argv[6], 0);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 know what you might have been thinking, because I was too … when you see code getting launched from inside a program, which includes user input for parameters, you’re thinking command injection</a:t>
            </a:r>
          </a:p>
          <a:p>
            <a:pPr lvl="1"/>
            <a:r>
              <a:rPr lang="en-US" dirty="0" smtClean="0"/>
              <a:t>But because </a:t>
            </a:r>
            <a:r>
              <a:rPr lang="en-US" dirty="0" err="1" smtClean="0"/>
              <a:t>argv</a:t>
            </a:r>
            <a:r>
              <a:rPr lang="en-US" dirty="0" smtClean="0"/>
              <a:t>[6] is used directly in an </a:t>
            </a:r>
            <a:r>
              <a:rPr lang="en-US" dirty="0" err="1" smtClean="0"/>
              <a:t>execl</a:t>
            </a:r>
            <a:r>
              <a:rPr lang="en-US" dirty="0" smtClean="0"/>
              <a:t>() typical shell escape tricks such as “; cat /etc/</a:t>
            </a:r>
            <a:r>
              <a:rPr lang="en-US" dirty="0" err="1" smtClean="0"/>
              <a:t>passwd</a:t>
            </a:r>
            <a:r>
              <a:rPr lang="en-US" dirty="0" smtClean="0"/>
              <a:t>” won’t 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0"/>
            <a:ext cx="9144000" cy="6857999"/>
          </a:xfrm>
          <a:prstGeom prst="rect">
            <a:avLst/>
          </a:prstGeom>
        </p:spPr>
        <p:txBody>
          <a:bodyPr numCol="3">
            <a:no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stdarg.h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stdio.h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stdlib.h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string.h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unistd.h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BUFLEN 16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WORDSIZE 2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DWORDSIZE WORDSIZE+WORDSIZE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kind,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(LOG_USER | kind,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&lt; BUFLEN - 1)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while(*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 =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'\x00';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main(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argc,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[]){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buf1[16];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buf2[16];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buf3[BUFLEN];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*buf4;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*buf5;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buf6[16];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*buf7;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if(argc != 12)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exit(0);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atoi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[2]);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 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 16)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(buf2,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else 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snprintf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len+20, "String too long: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(LOG_ERR,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[4]);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[5],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(buf3)-1);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if(fork()){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de-DE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execl("/bin/ls", "/bin/ls", argv[6], 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// filter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metacharacters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*p;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'&amp;'))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'`'))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'|'))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 &lt; 1024){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buf4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(20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(buf4, "/bin/cat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system(buf4);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buf5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 + 2);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(buf6,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buf7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(4 *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for(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=0;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&lt;4;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(buf7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[11]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printf("\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nGot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%s, (%d) %s, %s, %s, %s, %s, %s\n", 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buf2,buf3, buf4, buf5, buf6, buf7);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rot="5400000">
            <a:off x="-381795" y="3429000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>
            <a:off x="2667794" y="3428206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019800" y="1295400"/>
            <a:ext cx="7620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  <a:defRPr/>
            </a:pPr>
            <a:r>
              <a:rPr lang="en-US" dirty="0" smtClean="0"/>
              <a:t>if(</a:t>
            </a:r>
            <a:r>
              <a:rPr lang="en-US" dirty="0" err="1" smtClean="0"/>
              <a:t>strlen</a:t>
            </a:r>
            <a:r>
              <a:rPr lang="en-US" dirty="0" smtClean="0"/>
              <a:t>(</a:t>
            </a:r>
            <a:r>
              <a:rPr lang="en-US" dirty="0" err="1" smtClean="0"/>
              <a:t>argv</a:t>
            </a:r>
            <a:r>
              <a:rPr lang="en-US" dirty="0" smtClean="0"/>
              <a:t>[7]) &lt; 1024){</a:t>
            </a:r>
          </a:p>
          <a:p>
            <a:pPr lvl="0">
              <a:buNone/>
              <a:defRPr/>
            </a:pPr>
            <a:r>
              <a:rPr lang="en-US" dirty="0" smtClean="0"/>
              <a:t>                buf4 = </a:t>
            </a:r>
            <a:r>
              <a:rPr lang="en-US" dirty="0" err="1" smtClean="0"/>
              <a:t>malloc</a:t>
            </a:r>
            <a:r>
              <a:rPr lang="en-US" dirty="0" smtClean="0"/>
              <a:t>(20 + </a:t>
            </a:r>
            <a:r>
              <a:rPr lang="en-US" dirty="0" err="1" smtClean="0"/>
              <a:t>strlen</a:t>
            </a:r>
            <a:r>
              <a:rPr lang="en-US" dirty="0" smtClean="0"/>
              <a:t>(</a:t>
            </a:r>
            <a:r>
              <a:rPr lang="en-US" dirty="0" err="1" smtClean="0"/>
              <a:t>argv</a:t>
            </a:r>
            <a:r>
              <a:rPr lang="en-US" dirty="0" smtClean="0"/>
              <a:t>[7]));</a:t>
            </a:r>
          </a:p>
          <a:p>
            <a:pPr lvl="0">
              <a:buNone/>
              <a:defRPr/>
            </a:pPr>
            <a:r>
              <a:rPr lang="en-US" dirty="0" smtClean="0"/>
              <a:t>                </a:t>
            </a:r>
            <a:r>
              <a:rPr lang="en-US" dirty="0" err="1" smtClean="0"/>
              <a:t>sprintf</a:t>
            </a:r>
            <a:r>
              <a:rPr lang="en-US" dirty="0" smtClean="0"/>
              <a:t>(buf4, "/bin/cat %s", </a:t>
            </a:r>
            <a:r>
              <a:rPr lang="en-US" dirty="0" err="1" smtClean="0"/>
              <a:t>argv</a:t>
            </a:r>
            <a:r>
              <a:rPr lang="en-US" dirty="0" smtClean="0"/>
              <a:t>[7]);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Again, assuming </a:t>
            </a:r>
            <a:r>
              <a:rPr lang="en-US" dirty="0" err="1" smtClean="0"/>
              <a:t>malloc</a:t>
            </a:r>
            <a:r>
              <a:rPr lang="en-US" dirty="0" smtClean="0"/>
              <a:t> doesn’t fail and return 0, we’ll receive a big enough buffer.</a:t>
            </a:r>
          </a:p>
          <a:p>
            <a:r>
              <a:rPr lang="en-US" dirty="0" err="1" smtClean="0"/>
              <a:t>Strlen</a:t>
            </a:r>
            <a:r>
              <a:rPr lang="en-US" dirty="0" smtClean="0"/>
              <a:t> can’t be negative and can’t be larger than 1024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0"/>
            <a:ext cx="9144000" cy="6857999"/>
          </a:xfrm>
          <a:prstGeom prst="rect">
            <a:avLst/>
          </a:prstGeom>
        </p:spPr>
        <p:txBody>
          <a:bodyPr numCol="3">
            <a:no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stdarg.h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stdio.h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stdlib.h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string.h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unistd.h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BUFLEN 16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WORDSIZE 2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DWORDSIZE WORDSIZE+WORDSIZE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kind,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(LOG_USER | kind,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&lt; BUFLEN - 1)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while(*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 =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'\x00';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main(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argc,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[]){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buf1[16];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buf2[16];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buf3[BUFLEN];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*buf4;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*buf5;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buf6[16];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*buf7;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if(argc != 12)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exit(0);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atoi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[2]);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 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 16)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(buf2,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else 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snprintf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len+20, "String too long: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(LOG_ERR,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[4]);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[5],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(buf3)-1);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if(fork()){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de-DE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execl("/bin/ls", "/bin/ls", argv[6], 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// filter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metacharacters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*p;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'&amp;'))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'`'))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'|'))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 &lt; 1024){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buf4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(20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(buf4, "/bin/cat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system(buf4);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buf5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 + 2);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(buf6,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buf7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(4 *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for(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=0;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&lt;4;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(buf7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[11]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printf("\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nGot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%s, (%d) %s, %s, %s, %s, %s, %s\n", 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buf2,buf3, buf4, buf5, buf6, buf7);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rot="5400000">
            <a:off x="-381795" y="3429000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>
            <a:off x="2667794" y="3428206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019800" y="1752600"/>
            <a:ext cx="7620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Ah! There you are bug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5257799"/>
          </a:xfrm>
        </p:spPr>
        <p:txBody>
          <a:bodyPr>
            <a:normAutofit fontScale="62500" lnSpcReduction="20000"/>
          </a:bodyPr>
          <a:lstStyle/>
          <a:p>
            <a:pPr lvl="0">
              <a:buNone/>
              <a:defRPr/>
            </a:pPr>
            <a:r>
              <a:rPr lang="en-US" dirty="0" smtClean="0"/>
              <a:t>char *p;</a:t>
            </a:r>
          </a:p>
          <a:p>
            <a:pPr lvl="0">
              <a:buNone/>
              <a:defRPr/>
            </a:pPr>
            <a:r>
              <a:rPr lang="en-US" dirty="0" smtClean="0"/>
              <a:t>        if(p = </a:t>
            </a:r>
            <a:r>
              <a:rPr lang="en-US" dirty="0" err="1" smtClean="0"/>
              <a:t>strchr</a:t>
            </a:r>
            <a:r>
              <a:rPr lang="en-US" dirty="0" smtClean="0"/>
              <a:t>(</a:t>
            </a:r>
            <a:r>
              <a:rPr lang="en-US" dirty="0" err="1" smtClean="0"/>
              <a:t>argv</a:t>
            </a:r>
            <a:r>
              <a:rPr lang="en-US" dirty="0" smtClean="0"/>
              <a:t>[7], '&amp;'))</a:t>
            </a:r>
          </a:p>
          <a:p>
            <a:pPr lvl="0">
              <a:buNone/>
              <a:defRPr/>
            </a:pPr>
            <a:r>
              <a:rPr lang="en-US" dirty="0" smtClean="0"/>
              <a:t>                *p = 0;</a:t>
            </a:r>
          </a:p>
          <a:p>
            <a:pPr lvl="0">
              <a:buNone/>
              <a:defRPr/>
            </a:pPr>
            <a:r>
              <a:rPr lang="en-US" dirty="0" smtClean="0"/>
              <a:t>        if(p = </a:t>
            </a:r>
            <a:r>
              <a:rPr lang="en-US" dirty="0" err="1" smtClean="0"/>
              <a:t>strchr</a:t>
            </a:r>
            <a:r>
              <a:rPr lang="en-US" dirty="0" smtClean="0"/>
              <a:t>(</a:t>
            </a:r>
            <a:r>
              <a:rPr lang="en-US" dirty="0" err="1" smtClean="0"/>
              <a:t>argv</a:t>
            </a:r>
            <a:r>
              <a:rPr lang="en-US" dirty="0" smtClean="0"/>
              <a:t>[7], '`'))</a:t>
            </a:r>
          </a:p>
          <a:p>
            <a:pPr lvl="0">
              <a:buNone/>
              <a:defRPr/>
            </a:pPr>
            <a:r>
              <a:rPr lang="en-US" dirty="0" smtClean="0"/>
              <a:t>                *p = 0;</a:t>
            </a:r>
          </a:p>
          <a:p>
            <a:pPr lvl="0">
              <a:buNone/>
              <a:defRPr/>
            </a:pPr>
            <a:r>
              <a:rPr lang="en-US" dirty="0" smtClean="0"/>
              <a:t>        if(p = </a:t>
            </a:r>
            <a:r>
              <a:rPr lang="en-US" dirty="0" err="1" smtClean="0"/>
              <a:t>strchr</a:t>
            </a:r>
            <a:r>
              <a:rPr lang="en-US" dirty="0" smtClean="0"/>
              <a:t>(</a:t>
            </a:r>
            <a:r>
              <a:rPr lang="en-US" dirty="0" err="1" smtClean="0"/>
              <a:t>argv</a:t>
            </a:r>
            <a:r>
              <a:rPr lang="en-US" dirty="0" smtClean="0"/>
              <a:t>[7], ';'))</a:t>
            </a:r>
          </a:p>
          <a:p>
            <a:pPr lvl="0">
              <a:buNone/>
              <a:defRPr/>
            </a:pPr>
            <a:r>
              <a:rPr lang="en-US" dirty="0" smtClean="0"/>
              <a:t>                *p = 0;</a:t>
            </a:r>
          </a:p>
          <a:p>
            <a:pPr lvl="0">
              <a:buNone/>
              <a:defRPr/>
            </a:pPr>
            <a:r>
              <a:rPr lang="en-US" dirty="0" smtClean="0"/>
              <a:t>        if(p = </a:t>
            </a:r>
            <a:r>
              <a:rPr lang="en-US" dirty="0" err="1" smtClean="0"/>
              <a:t>strchr</a:t>
            </a:r>
            <a:r>
              <a:rPr lang="en-US" dirty="0" smtClean="0"/>
              <a:t>(</a:t>
            </a:r>
            <a:r>
              <a:rPr lang="en-US" dirty="0" err="1" smtClean="0"/>
              <a:t>argv</a:t>
            </a:r>
            <a:r>
              <a:rPr lang="en-US" dirty="0" smtClean="0"/>
              <a:t>[7], '|'))</a:t>
            </a:r>
          </a:p>
          <a:p>
            <a:pPr lvl="0">
              <a:buNone/>
              <a:defRPr/>
            </a:pPr>
            <a:r>
              <a:rPr lang="en-US" dirty="0" smtClean="0"/>
              <a:t>                *p = 0;</a:t>
            </a:r>
          </a:p>
          <a:p>
            <a:pPr lvl="0">
              <a:buNone/>
              <a:defRPr/>
            </a:pPr>
            <a:r>
              <a:rPr lang="en-US" dirty="0" smtClean="0"/>
              <a:t>        if(</a:t>
            </a:r>
            <a:r>
              <a:rPr lang="en-US" dirty="0" err="1" smtClean="0"/>
              <a:t>strlen</a:t>
            </a:r>
            <a:r>
              <a:rPr lang="en-US" dirty="0" smtClean="0"/>
              <a:t>(</a:t>
            </a:r>
            <a:r>
              <a:rPr lang="en-US" dirty="0" err="1" smtClean="0"/>
              <a:t>argv</a:t>
            </a:r>
            <a:r>
              <a:rPr lang="en-US" dirty="0" smtClean="0"/>
              <a:t>[7]) &lt; 1024){</a:t>
            </a:r>
          </a:p>
          <a:p>
            <a:pPr lvl="0">
              <a:buNone/>
              <a:defRPr/>
            </a:pPr>
            <a:r>
              <a:rPr lang="en-US" dirty="0" smtClean="0"/>
              <a:t>                buf4 = </a:t>
            </a:r>
            <a:r>
              <a:rPr lang="en-US" dirty="0" err="1" smtClean="0"/>
              <a:t>malloc</a:t>
            </a:r>
            <a:r>
              <a:rPr lang="en-US" dirty="0" smtClean="0"/>
              <a:t>(20 + </a:t>
            </a:r>
            <a:r>
              <a:rPr lang="en-US" dirty="0" err="1" smtClean="0"/>
              <a:t>strlen</a:t>
            </a:r>
            <a:r>
              <a:rPr lang="en-US" dirty="0" smtClean="0"/>
              <a:t>(</a:t>
            </a:r>
            <a:r>
              <a:rPr lang="en-US" dirty="0" err="1" smtClean="0"/>
              <a:t>argv</a:t>
            </a:r>
            <a:r>
              <a:rPr lang="en-US" dirty="0" smtClean="0"/>
              <a:t>[7]));</a:t>
            </a:r>
          </a:p>
          <a:p>
            <a:pPr lvl="0">
              <a:buNone/>
              <a:defRPr/>
            </a:pPr>
            <a:r>
              <a:rPr lang="en-US" dirty="0" smtClean="0"/>
              <a:t>                </a:t>
            </a:r>
            <a:r>
              <a:rPr lang="en-US" dirty="0" err="1" smtClean="0"/>
              <a:t>sprintf</a:t>
            </a:r>
            <a:r>
              <a:rPr lang="en-US" dirty="0" smtClean="0"/>
              <a:t>(buf4, "/bin/cat %s", </a:t>
            </a:r>
            <a:r>
              <a:rPr lang="en-US" dirty="0" err="1" smtClean="0"/>
              <a:t>argv</a:t>
            </a:r>
            <a:r>
              <a:rPr lang="en-US" dirty="0" smtClean="0"/>
              <a:t>[7]);</a:t>
            </a:r>
          </a:p>
          <a:p>
            <a:pPr lvl="0">
              <a:buNone/>
              <a:defRPr/>
            </a:pPr>
            <a:r>
              <a:rPr lang="en-US" dirty="0" smtClean="0"/>
              <a:t>                system(buf4);</a:t>
            </a:r>
          </a:p>
          <a:p>
            <a:pPr lvl="0">
              <a:buNone/>
              <a:defRPr/>
            </a:pPr>
            <a:r>
              <a:rPr lang="en-US" dirty="0" smtClean="0"/>
              <a:t>        }</a:t>
            </a:r>
          </a:p>
          <a:p>
            <a:pPr lvl="0"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Why you ask?  Similar to the </a:t>
            </a:r>
            <a:r>
              <a:rPr lang="en-US" dirty="0" err="1" smtClean="0"/>
              <a:t>execl</a:t>
            </a:r>
            <a:r>
              <a:rPr lang="en-US" dirty="0" smtClean="0"/>
              <a:t>(), except with system we now have a problem.  System executes in a shell of it’s own and therefore shell escape characters will work.  We filtered for some, but black-listing is never as good as white-listing</a:t>
            </a:r>
          </a:p>
          <a:p>
            <a:pPr>
              <a:defRPr/>
            </a:pPr>
            <a:r>
              <a:rPr lang="en-US" dirty="0" smtClean="0"/>
              <a:t>Something like “  </a:t>
            </a:r>
            <a:r>
              <a:rPr lang="en-US" dirty="0" err="1" smtClean="0"/>
              <a:t>mypasswdfile</a:t>
            </a:r>
            <a:r>
              <a:rPr lang="en-US" dirty="0" smtClean="0"/>
              <a:t> &gt; /etc/</a:t>
            </a:r>
            <a:r>
              <a:rPr lang="en-US" dirty="0" err="1" smtClean="0"/>
              <a:t>passwd</a:t>
            </a:r>
            <a:r>
              <a:rPr lang="en-US" dirty="0" smtClean="0"/>
              <a:t>” proves the point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0"/>
            <a:ext cx="9144000" cy="6857999"/>
          </a:xfrm>
          <a:prstGeom prst="rect">
            <a:avLst/>
          </a:prstGeom>
        </p:spPr>
        <p:txBody>
          <a:bodyPr numCol="3">
            <a:no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stdarg.h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stdio.h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stdlib.h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string.h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unistd.h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BUFLEN 16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WORDSIZE 2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DWORDSIZE WORDSIZE+WORDSIZE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kind,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(LOG_USER | kind,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&lt; BUFLEN - 1)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while(*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 =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'\x00';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main(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argc,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[]){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buf1[16];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buf2[16];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buf3[BUFLEN];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*buf4;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*buf5;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buf6[16];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*buf7;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if(argc != 12)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exit(0);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atoi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[2]);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 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 16)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(buf2,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else 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snprintf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len+20, "String too long: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(LOG_ERR,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[4]);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[5],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(buf3)-1);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if(fork()){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de-DE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execl("/bin/ls", "/bin/ls", argv[6], 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// filter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metacharacters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*p;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'&amp;'))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'`'))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'|'))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 &lt; 1024){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buf4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(20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(buf4, "/bin/cat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system(buf4);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buf5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 + 2);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(buf6,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buf7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(4 *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for(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=0;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&lt;4;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(buf7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[11]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printf("\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nGot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%s, (%d) %s, %s, %s, %s, %s, %s\n", 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buf2,buf3, buf4, buf5, buf6, buf7);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rot="5400000">
            <a:off x="-381795" y="3429000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>
            <a:off x="2667794" y="3428206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715000" y="2895600"/>
            <a:ext cx="7620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Um… are we ok here?  Lets see 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  <a:defRPr/>
            </a:pPr>
            <a:r>
              <a:rPr lang="en-US" sz="3000" dirty="0" smtClean="0"/>
              <a:t>buf5 = </a:t>
            </a:r>
            <a:r>
              <a:rPr lang="en-US" sz="3000" dirty="0" err="1" smtClean="0"/>
              <a:t>malloc</a:t>
            </a:r>
            <a:r>
              <a:rPr lang="en-US" sz="3000" dirty="0" smtClean="0"/>
              <a:t>(</a:t>
            </a:r>
            <a:r>
              <a:rPr lang="en-US" sz="3000" dirty="0" err="1" smtClean="0"/>
              <a:t>strlen</a:t>
            </a:r>
            <a:r>
              <a:rPr lang="en-US" sz="3000" dirty="0" smtClean="0"/>
              <a:t>(</a:t>
            </a:r>
            <a:r>
              <a:rPr lang="en-US" sz="3000" dirty="0" err="1" smtClean="0"/>
              <a:t>argv</a:t>
            </a:r>
            <a:r>
              <a:rPr lang="en-US" sz="3000" dirty="0" smtClean="0"/>
              <a:t>[8]) + </a:t>
            </a:r>
            <a:r>
              <a:rPr lang="en-US" sz="3000" dirty="0" err="1" smtClean="0"/>
              <a:t>strlen</a:t>
            </a:r>
            <a:r>
              <a:rPr lang="en-US" sz="3000" dirty="0" smtClean="0"/>
              <a:t>(</a:t>
            </a:r>
            <a:r>
              <a:rPr lang="en-US" sz="3000" dirty="0" err="1" smtClean="0"/>
              <a:t>argv</a:t>
            </a:r>
            <a:r>
              <a:rPr lang="en-US" sz="3000" dirty="0" smtClean="0"/>
              <a:t>[9]) + 2);</a:t>
            </a:r>
          </a:p>
          <a:p>
            <a:pPr lvl="0">
              <a:buNone/>
              <a:defRPr/>
            </a:pPr>
            <a:r>
              <a:rPr lang="en-US" dirty="0" err="1" smtClean="0"/>
              <a:t>strcpy</a:t>
            </a:r>
            <a:r>
              <a:rPr lang="en-US" dirty="0" smtClean="0"/>
              <a:t>(buf5, </a:t>
            </a:r>
            <a:r>
              <a:rPr lang="en-US" dirty="0" err="1" smtClean="0"/>
              <a:t>argv</a:t>
            </a:r>
            <a:r>
              <a:rPr lang="en-US" dirty="0" smtClean="0"/>
              <a:t>[8]);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Buf5 was dynamically allocated via user input</a:t>
            </a:r>
          </a:p>
          <a:p>
            <a:pPr lvl="1"/>
            <a:r>
              <a:rPr lang="en-US" dirty="0" smtClean="0"/>
              <a:t>Often fishy</a:t>
            </a:r>
          </a:p>
          <a:p>
            <a:pPr lvl="1"/>
            <a:r>
              <a:rPr lang="en-US" dirty="0" smtClean="0"/>
              <a:t>Also, again, we don’t check to see if </a:t>
            </a:r>
            <a:r>
              <a:rPr lang="en-US" dirty="0" err="1" smtClean="0"/>
              <a:t>malloc</a:t>
            </a:r>
            <a:r>
              <a:rPr lang="en-US" smtClean="0"/>
              <a:t>() </a:t>
            </a:r>
            <a:r>
              <a:rPr lang="en-US" dirty="0" smtClean="0"/>
              <a:t>returned a </a:t>
            </a:r>
            <a:r>
              <a:rPr lang="en-US" smtClean="0"/>
              <a:t>valid pointer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Only God is Perfect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Anything designed by humans has a likelihood to contain errors</a:t>
            </a:r>
          </a:p>
          <a:p>
            <a:r>
              <a:rPr lang="en-US" dirty="0" smtClean="0"/>
              <a:t>The amount, magnitude, and repercussion of said errors varies greatly by problem</a:t>
            </a:r>
          </a:p>
          <a:p>
            <a:r>
              <a:rPr lang="en-US" dirty="0" smtClean="0"/>
              <a:t>If a bridge fails, people die.</a:t>
            </a:r>
          </a:p>
          <a:p>
            <a:r>
              <a:rPr lang="en-US" dirty="0" smtClean="0"/>
              <a:t>If a little .bat file you wrote doesn’t work well, you might not care too much</a:t>
            </a:r>
          </a:p>
          <a:p>
            <a:r>
              <a:rPr lang="en-US" dirty="0" smtClean="0"/>
              <a:t>If mission critical server software fails, and hackers steal credit card info from your clients, your company looses money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0"/>
            <a:ext cx="9144000" cy="6857999"/>
          </a:xfrm>
          <a:prstGeom prst="rect">
            <a:avLst/>
          </a:prstGeom>
        </p:spPr>
        <p:txBody>
          <a:bodyPr numCol="3">
            <a:no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stdarg.h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stdio.h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stdlib.h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string.h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unistd.h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BUFLEN 16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WORDSIZE 2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DWORDSIZE WORDSIZE+WORDSIZE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kind,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(LOG_USER | kind,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&lt; BUFLEN - 1)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while(*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 =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'\x00';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main(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argc,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[]){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buf1[16];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buf2[16];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buf3[BUFLEN];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*buf4;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*buf5;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buf6[16];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*buf7;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if(argc != 12)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exit(0);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atoi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[2]);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 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 16)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(buf2,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else 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snprintf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len+20, "String too long: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(LOG_ERR,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[4]);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[5],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(buf3)-1);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if(fork()){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de-DE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execl("/bin/ls", "/bin/ls", argv[6], 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// filter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metacharacters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*p;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'&amp;'))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'`'))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'|'))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 &lt; 1024){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buf4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(20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(buf4, "/bin/cat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system(buf4);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buf5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 + 2);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(buf6,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buf7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(4 *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for(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=0;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&lt;4;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(buf7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[11]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printf("\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nGot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%s, (%d) %s, %s, %s, %s, %s, %s\n", 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buf2,buf3, buf4, buf5, buf6, buf7);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rot="5400000">
            <a:off x="-381795" y="3429000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>
            <a:off x="2667794" y="3428206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715000" y="3124200"/>
            <a:ext cx="7620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BUG 6!  An Integer overflow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915400" cy="5029199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  <a:defRPr/>
            </a:pPr>
            <a:r>
              <a:rPr lang="en-US" dirty="0" smtClean="0"/>
              <a:t>buf5 = </a:t>
            </a:r>
            <a:r>
              <a:rPr lang="en-US" dirty="0" err="1" smtClean="0"/>
              <a:t>malloc</a:t>
            </a:r>
            <a:r>
              <a:rPr lang="en-US" dirty="0" smtClean="0"/>
              <a:t>(</a:t>
            </a:r>
            <a:r>
              <a:rPr lang="en-US" dirty="0" err="1" smtClean="0"/>
              <a:t>strlen</a:t>
            </a:r>
            <a:r>
              <a:rPr lang="en-US" dirty="0" smtClean="0"/>
              <a:t>(</a:t>
            </a:r>
            <a:r>
              <a:rPr lang="en-US" dirty="0" err="1" smtClean="0"/>
              <a:t>argv</a:t>
            </a:r>
            <a:r>
              <a:rPr lang="en-US" dirty="0" smtClean="0"/>
              <a:t>[8]) + </a:t>
            </a:r>
            <a:r>
              <a:rPr lang="en-US" dirty="0" err="1" smtClean="0"/>
              <a:t>strlen</a:t>
            </a:r>
            <a:r>
              <a:rPr lang="en-US" dirty="0" smtClean="0"/>
              <a:t>(</a:t>
            </a:r>
            <a:r>
              <a:rPr lang="en-US" dirty="0" err="1" smtClean="0"/>
              <a:t>argv</a:t>
            </a:r>
            <a:r>
              <a:rPr lang="en-US" dirty="0" smtClean="0"/>
              <a:t>[9]) + 2);</a:t>
            </a:r>
          </a:p>
          <a:p>
            <a:pPr lvl="0">
              <a:buNone/>
              <a:defRPr/>
            </a:pPr>
            <a:r>
              <a:rPr lang="en-US" dirty="0" smtClean="0"/>
              <a:t>        </a:t>
            </a:r>
            <a:r>
              <a:rPr lang="en-US" dirty="0" err="1" smtClean="0"/>
              <a:t>strcpy</a:t>
            </a:r>
            <a:r>
              <a:rPr lang="en-US" dirty="0" smtClean="0"/>
              <a:t>(buf5, </a:t>
            </a:r>
            <a:r>
              <a:rPr lang="en-US" dirty="0" err="1" smtClean="0"/>
              <a:t>argv</a:t>
            </a:r>
            <a:r>
              <a:rPr lang="en-US" dirty="0" smtClean="0"/>
              <a:t>[8]);</a:t>
            </a:r>
          </a:p>
          <a:p>
            <a:pPr lvl="0">
              <a:buNone/>
              <a:defRPr/>
            </a:pPr>
            <a:r>
              <a:rPr lang="en-US" dirty="0" smtClean="0"/>
              <a:t>        </a:t>
            </a:r>
            <a:r>
              <a:rPr lang="en-US" dirty="0" err="1" smtClean="0"/>
              <a:t>strcat</a:t>
            </a:r>
            <a:r>
              <a:rPr lang="en-US" dirty="0" smtClean="0"/>
              <a:t>(buf5, </a:t>
            </a:r>
            <a:r>
              <a:rPr lang="en-US" dirty="0" err="1" smtClean="0"/>
              <a:t>argv</a:t>
            </a:r>
            <a:r>
              <a:rPr lang="en-US" dirty="0" smtClean="0"/>
              <a:t>[9]);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Could have exploited the previous copy as well</a:t>
            </a:r>
          </a:p>
          <a:p>
            <a:r>
              <a:rPr lang="en-US" dirty="0" smtClean="0"/>
              <a:t>Granted this bug would be a bit tricky to deliver and exploit</a:t>
            </a:r>
          </a:p>
          <a:p>
            <a:pPr lvl="1"/>
            <a:r>
              <a:rPr lang="en-US" dirty="0" smtClean="0"/>
              <a:t>In this case we’re not getting the size of argv8/9 from a input number, but rather by calculating the </a:t>
            </a:r>
            <a:r>
              <a:rPr lang="en-US" dirty="0" err="1" smtClean="0"/>
              <a:t>strlen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For example, if strings are of size \x7fffffff + \x7fffffff +2 = 0</a:t>
            </a:r>
          </a:p>
          <a:p>
            <a:pPr lvl="2"/>
            <a:r>
              <a:rPr lang="en-US" dirty="0" smtClean="0"/>
              <a:t>No memory gets allocated and we have the worlds hugest buffer overflow, with either of the copy operations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0"/>
            <a:ext cx="9144000" cy="6857999"/>
          </a:xfrm>
          <a:prstGeom prst="rect">
            <a:avLst/>
          </a:prstGeom>
        </p:spPr>
        <p:txBody>
          <a:bodyPr numCol="3">
            <a:no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stdarg.h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stdio.h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stdlib.h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string.h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unistd.h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BUFLEN 16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WORDSIZE 2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DWORDSIZE WORDSIZE+WORDSIZE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kind,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(LOG_USER | kind,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&lt; BUFLEN - 1)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while(*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 =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'\x00';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main(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argc,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[]){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buf1[16];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buf2[16];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buf3[BUFLEN];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*buf4;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*buf5;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buf6[16];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*buf7;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if(argc != 12)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exit(0);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atoi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[2]);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 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 16)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(buf2,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else 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snprintf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len+20, "String too long: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(LOG_ERR,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[4]);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[5],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(buf3)-1);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if(fork()){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de-DE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execl("/bin/ls", "/bin/ls", argv[6], 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// filter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metacharacters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*p;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'&amp;'))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'`'))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'|'))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 &lt; 1024){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buf4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(20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(buf4, "/bin/cat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system(buf4);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buf5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 + 2);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(buf6,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buf7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(4 *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for(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=0;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&lt;4;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(buf7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[11]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printf("\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nGot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%s, (%d) %s, %s, %s, %s, %s, %s\n", 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buf2,buf3, buf4, buf5, buf6, buf7);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rot="5400000">
            <a:off x="-381795" y="3429000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>
            <a:off x="2667794" y="3428206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715000" y="3352800"/>
            <a:ext cx="7620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Ok, this one was easy. Bug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char buf6[16];</a:t>
            </a:r>
          </a:p>
          <a:p>
            <a:pPr>
              <a:buNone/>
            </a:pPr>
            <a:r>
              <a:rPr lang="en-US" dirty="0" err="1" smtClean="0"/>
              <a:t>memcpy</a:t>
            </a:r>
            <a:r>
              <a:rPr lang="en-US" dirty="0" smtClean="0"/>
              <a:t>(buf6, </a:t>
            </a:r>
            <a:r>
              <a:rPr lang="en-US" dirty="0" err="1" smtClean="0"/>
              <a:t>argv</a:t>
            </a:r>
            <a:r>
              <a:rPr lang="en-US" dirty="0" smtClean="0"/>
              <a:t>[10], </a:t>
            </a:r>
            <a:r>
              <a:rPr lang="en-US" dirty="0" err="1" smtClean="0"/>
              <a:t>strlen</a:t>
            </a:r>
            <a:r>
              <a:rPr lang="en-US" dirty="0" smtClean="0"/>
              <a:t>(</a:t>
            </a:r>
            <a:r>
              <a:rPr lang="en-US" dirty="0" err="1" smtClean="0"/>
              <a:t>argv</a:t>
            </a:r>
            <a:r>
              <a:rPr lang="en-US" dirty="0" smtClean="0"/>
              <a:t>[10]));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Strait up overflow here</a:t>
            </a:r>
          </a:p>
          <a:p>
            <a:pPr lvl="1"/>
            <a:r>
              <a:rPr lang="en-US" dirty="0" smtClean="0"/>
              <a:t>Any string bigger than 16 will begin clobbering bytes on the stacked, like the stored EBP and EIP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0"/>
            <a:ext cx="9144000" cy="6857999"/>
          </a:xfrm>
          <a:prstGeom prst="rect">
            <a:avLst/>
          </a:prstGeom>
        </p:spPr>
        <p:txBody>
          <a:bodyPr numCol="3">
            <a:no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stdarg.h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stdio.h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stdlib.h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string.h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#include &lt;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unistd.h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BUFLEN 16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WORDSIZE 2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#define DWORDSIZE WORDSIZE+WORDSIZE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kind,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(LOG_USER | kind,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&lt; BUFLEN - 1)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while(*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 =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dst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'\x00';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main(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argc,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[]){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buf1[16];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buf2[16];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buf3[BUFLEN];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*buf4;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*buf5;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buf6[16];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*buf7;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if(argc != 12)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exit(0);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(buf1));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atoi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[2]);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 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 16)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(buf2,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else 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char *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snprintf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len+20, "String too long: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[3]);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mylog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(LOG_ERR,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[4]);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strncat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[5],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(buf3)-1);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if(fork()){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de-DE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execl("/bin/ls", "/bin/ls", argv[6], 0);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// filter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metacharacters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char *p;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'&amp;'))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'`'))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';'))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if(p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strchr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[7], '|'))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*p = 0;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if(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 &lt; 1024){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buf4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(20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sprintf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(buf4, "/bin/cat %s",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system(buf4);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buf5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 +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 + 2);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[8]);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strcat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(buf5,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[9]);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(buf6,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[10]));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buf7 =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malloc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(4 *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for(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=0;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&lt;4;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++){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memcpy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(buf7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  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argv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[11] + 4 *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DWORDSIZE);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printf("\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nGot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%s, (%d) %s, %s, %s, %s, %s, %s\n", buf1,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buf2,buf3, buf4, buf5, buf6, buf7);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rot="5400000">
            <a:off x="-381795" y="3429000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>
            <a:off x="2667794" y="3428206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019800" y="4267200"/>
            <a:ext cx="7620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best for last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None/>
              <a:defRPr/>
            </a:pPr>
            <a:r>
              <a:rPr lang="en-US" dirty="0" smtClean="0"/>
              <a:t>#define WORDSIZE 2</a:t>
            </a:r>
          </a:p>
          <a:p>
            <a:pPr lvl="0">
              <a:buNone/>
              <a:defRPr/>
            </a:pPr>
            <a:r>
              <a:rPr lang="en-US" dirty="0" smtClean="0"/>
              <a:t>#define DWORDSIZE WORDSIZE+WORDSIZE</a:t>
            </a:r>
          </a:p>
          <a:p>
            <a:pPr lvl="0">
              <a:buNone/>
              <a:defRPr/>
            </a:pPr>
            <a:endParaRPr lang="en-US" dirty="0" smtClean="0"/>
          </a:p>
          <a:p>
            <a:pPr lvl="0">
              <a:buNone/>
              <a:defRPr/>
            </a:pPr>
            <a:r>
              <a:rPr lang="en-US" dirty="0" smtClean="0"/>
              <a:t>buf7 = </a:t>
            </a:r>
            <a:r>
              <a:rPr lang="en-US" dirty="0" err="1" smtClean="0"/>
              <a:t>malloc</a:t>
            </a:r>
            <a:r>
              <a:rPr lang="en-US" dirty="0" smtClean="0"/>
              <a:t>(4 * DWORDSIZE);</a:t>
            </a:r>
          </a:p>
          <a:p>
            <a:pPr lvl="0">
              <a:buNone/>
              <a:defRPr/>
            </a:pPr>
            <a:r>
              <a:rPr lang="en-US" dirty="0" smtClean="0"/>
              <a:t>        for(</a:t>
            </a:r>
            <a:r>
              <a:rPr lang="en-US" dirty="0" err="1" smtClean="0"/>
              <a:t>i</a:t>
            </a:r>
            <a:r>
              <a:rPr lang="en-US" dirty="0" smtClean="0"/>
              <a:t>=0; </a:t>
            </a:r>
            <a:r>
              <a:rPr lang="en-US" dirty="0" err="1" smtClean="0"/>
              <a:t>i</a:t>
            </a:r>
            <a:r>
              <a:rPr lang="en-US" dirty="0" smtClean="0"/>
              <a:t>&lt;4; </a:t>
            </a:r>
            <a:r>
              <a:rPr lang="en-US" dirty="0" err="1" smtClean="0"/>
              <a:t>i</a:t>
            </a:r>
            <a:r>
              <a:rPr lang="en-US" dirty="0" smtClean="0"/>
              <a:t>++){</a:t>
            </a:r>
          </a:p>
          <a:p>
            <a:pPr lvl="0">
              <a:buNone/>
              <a:defRPr/>
            </a:pPr>
            <a:r>
              <a:rPr lang="en-US" dirty="0" smtClean="0"/>
              <a:t>                </a:t>
            </a:r>
            <a:r>
              <a:rPr lang="en-US" dirty="0" err="1" smtClean="0"/>
              <a:t>memcpy</a:t>
            </a:r>
            <a:r>
              <a:rPr lang="en-US" dirty="0" smtClean="0"/>
              <a:t>(buf7 + 4 * </a:t>
            </a:r>
            <a:r>
              <a:rPr lang="en-US" dirty="0" err="1" smtClean="0"/>
              <a:t>i</a:t>
            </a:r>
            <a:r>
              <a:rPr lang="en-US" dirty="0" smtClean="0"/>
              <a:t>,     </a:t>
            </a:r>
            <a:r>
              <a:rPr lang="en-US" dirty="0" err="1" smtClean="0"/>
              <a:t>argv</a:t>
            </a:r>
            <a:r>
              <a:rPr lang="en-US" dirty="0" smtClean="0"/>
              <a:t>[11] + 4 * </a:t>
            </a:r>
            <a:r>
              <a:rPr lang="en-US" dirty="0" err="1" smtClean="0"/>
              <a:t>i</a:t>
            </a:r>
            <a:r>
              <a:rPr lang="en-US" dirty="0" smtClean="0"/>
              <a:t>, DWORDSIZE);</a:t>
            </a:r>
          </a:p>
          <a:p>
            <a:pPr lvl="0">
              <a:buNone/>
              <a:defRPr/>
            </a:pPr>
            <a:r>
              <a:rPr lang="en-US" dirty="0" smtClean="0"/>
              <a:t>        }</a:t>
            </a:r>
          </a:p>
          <a:p>
            <a:pPr lvl="0"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I love this one, so I’ll give you a hint…</a:t>
            </a:r>
          </a:p>
          <a:p>
            <a:pPr lvl="1">
              <a:defRPr/>
            </a:pPr>
            <a:r>
              <a:rPr lang="en-US" dirty="0" smtClean="0"/>
              <a:t>The problem lies in how MACROs work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Bug 8: The MAC daddy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So let’s calculate the memory allocated</a:t>
            </a:r>
          </a:p>
          <a:p>
            <a:pPr lvl="1">
              <a:buNone/>
            </a:pPr>
            <a:r>
              <a:rPr lang="en-US" sz="2400" dirty="0" smtClean="0"/>
              <a:t>#define WORDSIZE 2</a:t>
            </a:r>
          </a:p>
          <a:p>
            <a:pPr lvl="1">
              <a:buNone/>
            </a:pPr>
            <a:r>
              <a:rPr lang="en-US" sz="2400" dirty="0" smtClean="0"/>
              <a:t>#define DWORDSIZE WORDSIZE+WORDSIZE</a:t>
            </a:r>
          </a:p>
          <a:p>
            <a:pPr lvl="1">
              <a:buNone/>
            </a:pPr>
            <a:r>
              <a:rPr lang="en-US" sz="2400" dirty="0" smtClean="0"/>
              <a:t>buf7 = </a:t>
            </a:r>
            <a:r>
              <a:rPr lang="en-US" sz="2400" dirty="0" err="1" smtClean="0"/>
              <a:t>malloc</a:t>
            </a:r>
            <a:r>
              <a:rPr lang="en-US" sz="2400" dirty="0" smtClean="0"/>
              <a:t>(4 * DWORDSIZE);</a:t>
            </a:r>
          </a:p>
          <a:p>
            <a:pPr lvl="1"/>
            <a:r>
              <a:rPr lang="en-US" dirty="0" smtClean="0"/>
              <a:t>4*2+2=10</a:t>
            </a:r>
          </a:p>
          <a:p>
            <a:r>
              <a:rPr lang="en-US" dirty="0" smtClean="0"/>
              <a:t>Now let’s calculate the memory used</a:t>
            </a:r>
          </a:p>
          <a:p>
            <a:pPr lvl="1">
              <a:buNone/>
            </a:pPr>
            <a:r>
              <a:rPr lang="nn-NO" sz="2400" dirty="0" smtClean="0"/>
              <a:t>for(i=0; i&lt;4; i++){</a:t>
            </a:r>
          </a:p>
          <a:p>
            <a:pPr lvl="1">
              <a:buNone/>
            </a:pPr>
            <a:r>
              <a:rPr lang="nn-NO" sz="2400" dirty="0" smtClean="0"/>
              <a:t>	memcpy(buf7 + 4 * i,     argv[11] + 4 * i, DWORDSIZE);</a:t>
            </a:r>
          </a:p>
          <a:p>
            <a:pPr lvl="1">
              <a:buNone/>
            </a:pPr>
            <a:r>
              <a:rPr lang="nn-NO" sz="2400" dirty="0" smtClean="0"/>
              <a:t>}</a:t>
            </a:r>
          </a:p>
          <a:p>
            <a:pPr lvl="1"/>
            <a:r>
              <a:rPr lang="nn-NO" dirty="0" smtClean="0"/>
              <a:t>DWORDSIZE = 2 + 2 = 4</a:t>
            </a:r>
          </a:p>
          <a:p>
            <a:pPr lvl="1"/>
            <a:r>
              <a:rPr lang="nn-NO" dirty="0" smtClean="0"/>
              <a:t>4+4+4+4=16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So, who thinks they’re cut out to audit source code all day for a living?</a:t>
            </a:r>
          </a:p>
          <a:p>
            <a:pPr lvl="1"/>
            <a:r>
              <a:rPr lang="en-US" dirty="0" smtClean="0"/>
              <a:t>Fear not, it really becomes much more fun as you get better at it, and the pay is quite nice if you are good at it. </a:t>
            </a:r>
            <a:r>
              <a:rPr lang="en-US" dirty="0" smtClean="0">
                <a:sym typeface="Wingdings" pitchFamily="2" charset="2"/>
              </a:rPr>
              <a:t> 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 love the security field: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Always changing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Always in need of new talent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Getting harder all the time, as system security gets better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Rather you’re a hacker, or a network security engineer trying to keep bad guys out, security is relevant</a:t>
            </a:r>
            <a:r>
              <a:rPr lang="en-US" smtClean="0">
                <a:sym typeface="Wingdings" pitchFamily="2" charset="2"/>
              </a:rPr>
              <a:t>, often required </a:t>
            </a:r>
            <a:r>
              <a:rPr lang="en-US" dirty="0" smtClean="0">
                <a:sym typeface="Wingdings" pitchFamily="2" charset="2"/>
              </a:rPr>
              <a:t>(HIPPA), and fascinating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Bug Hunting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When you’re bug hunting there’s three general methodologies</a:t>
            </a:r>
          </a:p>
          <a:p>
            <a:pPr lvl="1"/>
            <a:r>
              <a:rPr lang="en-US" dirty="0" smtClean="0"/>
              <a:t>Reverse Engineering</a:t>
            </a:r>
          </a:p>
          <a:p>
            <a:pPr lvl="1"/>
            <a:r>
              <a:rPr lang="en-US" dirty="0" smtClean="0"/>
              <a:t>Source Code Auditing</a:t>
            </a:r>
          </a:p>
          <a:p>
            <a:pPr lvl="1"/>
            <a:r>
              <a:rPr lang="en-US" dirty="0" smtClean="0"/>
              <a:t>Fuzzing</a:t>
            </a:r>
          </a:p>
          <a:p>
            <a:r>
              <a:rPr lang="en-US" dirty="0" smtClean="0"/>
              <a:t>We’re talking about code auditing here, which makes one big assumption … you have access to the source code.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Which means that QA engineers or 3</a:t>
            </a:r>
            <a:r>
              <a:rPr lang="en-US" baseline="30000" dirty="0" smtClean="0">
                <a:sym typeface="Wingdings" pitchFamily="2" charset="2"/>
              </a:rPr>
              <a:t>rd</a:t>
            </a:r>
            <a:r>
              <a:rPr lang="en-US" dirty="0" smtClean="0">
                <a:sym typeface="Wingdings" pitchFamily="2" charset="2"/>
              </a:rPr>
              <a:t> party contractors do this a bit more than hackers.  Hackers focus more on RE and fuzzing, which the exception of open source software.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or not?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Free </a:t>
            </a:r>
            <a:r>
              <a:rPr lang="en-US" dirty="0" smtClean="0">
                <a:sym typeface="Wingdings" pitchFamily="2" charset="2"/>
              </a:rPr>
              <a:t>&lt;-&gt;</a:t>
            </a:r>
            <a:r>
              <a:rPr lang="en-US" dirty="0" smtClean="0"/>
              <a:t> Expensive tools can be used to audit source code</a:t>
            </a:r>
          </a:p>
          <a:p>
            <a:pPr lvl="1"/>
            <a:r>
              <a:rPr lang="en-US" dirty="0" smtClean="0"/>
              <a:t>This can be done to varying degrees and at varying stages of the development lifecycle</a:t>
            </a:r>
          </a:p>
          <a:p>
            <a:pPr lvl="2"/>
            <a:r>
              <a:rPr lang="en-US" dirty="0" smtClean="0"/>
              <a:t>For example, some checks are standard at compile time.  Both GCC and Visual Studio will warn against the use of dangerous API calls such as </a:t>
            </a:r>
            <a:r>
              <a:rPr lang="en-US" i="1" dirty="0" err="1" smtClean="0"/>
              <a:t>strcpy</a:t>
            </a:r>
            <a:r>
              <a:rPr lang="en-US" i="1" dirty="0" smtClean="0"/>
              <a:t>()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Other tools can work against the completed code base without compiling it</a:t>
            </a:r>
          </a:p>
          <a:p>
            <a:pPr lvl="1"/>
            <a:r>
              <a:rPr lang="en-US" dirty="0" smtClean="0"/>
              <a:t>RATS and Fortify are examples of automated tools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Auditors often specialize in particular languages</a:t>
            </a:r>
          </a:p>
          <a:p>
            <a:r>
              <a:rPr lang="en-US" dirty="0" smtClean="0"/>
              <a:t>Auditing C, C++, C#, python, </a:t>
            </a:r>
            <a:r>
              <a:rPr lang="en-US" dirty="0" err="1" smtClean="0"/>
              <a:t>perl</a:t>
            </a:r>
            <a:r>
              <a:rPr lang="en-US" dirty="0" smtClean="0"/>
              <a:t>, PHP, Java, Ruby, Visual Basic, etc…</a:t>
            </a:r>
          </a:p>
          <a:p>
            <a:pPr lvl="1"/>
            <a:r>
              <a:rPr lang="en-US" dirty="0" smtClean="0"/>
              <a:t>They’re each quite different</a:t>
            </a:r>
          </a:p>
          <a:p>
            <a:pPr lvl="1"/>
            <a:r>
              <a:rPr lang="en-US" dirty="0" smtClean="0"/>
              <a:t>Strong knowledge of how to code in that language is required</a:t>
            </a:r>
          </a:p>
          <a:p>
            <a:pPr lvl="1"/>
            <a:r>
              <a:rPr lang="en-US" dirty="0" smtClean="0"/>
              <a:t>Strong knowledge of typical bug classes are required</a:t>
            </a:r>
          </a:p>
          <a:p>
            <a:pPr lvl="2"/>
            <a:r>
              <a:rPr lang="en-US" dirty="0" smtClean="0"/>
              <a:t>For that language and in general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From my personal experience it seems that you really only find two types of software auditing contractors out there if you’re looking</a:t>
            </a:r>
          </a:p>
          <a:p>
            <a:pPr lvl="1"/>
            <a:r>
              <a:rPr lang="en-US" dirty="0" smtClean="0"/>
              <a:t>Those that specialize in Web Application code</a:t>
            </a:r>
          </a:p>
          <a:p>
            <a:pPr lvl="2"/>
            <a:r>
              <a:rPr lang="en-US" dirty="0" smtClean="0"/>
              <a:t>PHP, Java, .ASP, etc.</a:t>
            </a:r>
          </a:p>
          <a:p>
            <a:pPr lvl="1"/>
            <a:r>
              <a:rPr lang="en-US" dirty="0" smtClean="0"/>
              <a:t>And those that specialize in traditional application code</a:t>
            </a:r>
          </a:p>
          <a:p>
            <a:pPr lvl="2"/>
            <a:r>
              <a:rPr lang="en-US" dirty="0" smtClean="0"/>
              <a:t>C, C++</a:t>
            </a:r>
          </a:p>
          <a:p>
            <a:pPr lvl="1"/>
            <a:r>
              <a:rPr lang="en-US" dirty="0" smtClean="0"/>
              <a:t>Either would probably tackle a </a:t>
            </a:r>
            <a:r>
              <a:rPr lang="en-US" dirty="0" err="1" smtClean="0"/>
              <a:t>perl</a:t>
            </a:r>
            <a:r>
              <a:rPr lang="en-US" dirty="0" smtClean="0"/>
              <a:t> or python job as well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Today we’re just going to focus on one small area of all of that which was just mentioned</a:t>
            </a:r>
          </a:p>
          <a:p>
            <a:pPr lvl="1"/>
            <a:r>
              <a:rPr lang="en-US" dirty="0" smtClean="0"/>
              <a:t>We’re going to do a manual audit of some intentionally buggy and tricky C code</a:t>
            </a:r>
          </a:p>
          <a:p>
            <a:pPr lvl="1"/>
            <a:r>
              <a:rPr lang="en-US" dirty="0" smtClean="0"/>
              <a:t>It’s tricky in the sense that areas that may seem like bugs (use of dangerous API) might be ok in this case</a:t>
            </a:r>
          </a:p>
          <a:p>
            <a:pPr lvl="2"/>
            <a:r>
              <a:rPr lang="en-US" dirty="0" smtClean="0"/>
              <a:t>yet other subtle bugs that seem ok might be dangerous</a:t>
            </a:r>
          </a:p>
          <a:p>
            <a:pPr lvl="1"/>
            <a:r>
              <a:rPr lang="en-US" dirty="0" smtClean="0"/>
              <a:t>This is realistic, because much of the low-hanging fruit has already been plucked from modern production quality C programs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fun little game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I’ll point to each section of code</a:t>
            </a:r>
          </a:p>
          <a:p>
            <a:r>
              <a:rPr lang="en-US" dirty="0" smtClean="0"/>
              <a:t>I need someone to raise a hand (or both) and tell me why this section of code is or isn’t vulnerable</a:t>
            </a:r>
          </a:p>
          <a:p>
            <a:r>
              <a:rPr lang="en-US" dirty="0" smtClean="0"/>
              <a:t>Using Google, wiki, or testing on your Linux box right now are all fair!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 lvl="1"/>
            <a:r>
              <a:rPr lang="en-US" dirty="0" smtClean="0"/>
              <a:t>There are 8 total bugs in this </a:t>
            </a:r>
            <a:r>
              <a:rPr lang="en-US" dirty="0" smtClean="0"/>
              <a:t>code</a:t>
            </a:r>
          </a:p>
          <a:p>
            <a:pPr lvl="1"/>
            <a:r>
              <a:rPr lang="en-US" dirty="0" smtClean="0"/>
              <a:t>Please note that the problems in this sample may not be present in all platforms/compilers.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596</TotalTime>
  <Words>7261</Words>
  <Application>Microsoft Office PowerPoint</Application>
  <PresentationFormat>On-screen Show (4:3)</PresentationFormat>
  <Paragraphs>1153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Module</vt:lpstr>
      <vt:lpstr>Source Code Auditing</vt:lpstr>
      <vt:lpstr>Source Code Auditing</vt:lpstr>
      <vt:lpstr>Only God is Perfect</vt:lpstr>
      <vt:lpstr>Bug Hunting</vt:lpstr>
      <vt:lpstr>Automated or not?</vt:lpstr>
      <vt:lpstr>Language Differences</vt:lpstr>
      <vt:lpstr>In Practice</vt:lpstr>
      <vt:lpstr>Today’s learning</vt:lpstr>
      <vt:lpstr>A fun little game</vt:lpstr>
      <vt:lpstr>Slide 10</vt:lpstr>
      <vt:lpstr>Yup that’s bug number 1</vt:lpstr>
      <vt:lpstr>Slide 12</vt:lpstr>
      <vt:lpstr>That’s bug number 2</vt:lpstr>
      <vt:lpstr>Slide 14</vt:lpstr>
      <vt:lpstr>Looking close … and no bug here</vt:lpstr>
      <vt:lpstr>Slide 16</vt:lpstr>
      <vt:lpstr>That’s bug number 3</vt:lpstr>
      <vt:lpstr>Slide 18</vt:lpstr>
      <vt:lpstr>Nope, we’re ok here</vt:lpstr>
      <vt:lpstr>Slide 20</vt:lpstr>
      <vt:lpstr>Yikes! Here’s bug 4</vt:lpstr>
      <vt:lpstr>Slide 22</vt:lpstr>
      <vt:lpstr>Tricky, but it’s ok</vt:lpstr>
      <vt:lpstr>Slide 24</vt:lpstr>
      <vt:lpstr>Ok here</vt:lpstr>
      <vt:lpstr>Slide 26</vt:lpstr>
      <vt:lpstr>Ah! There you are bug 5</vt:lpstr>
      <vt:lpstr>Slide 28</vt:lpstr>
      <vt:lpstr>Um… are we ok here?  Lets see next</vt:lpstr>
      <vt:lpstr>Slide 30</vt:lpstr>
      <vt:lpstr>BUG 6!  An Integer overflow</vt:lpstr>
      <vt:lpstr>Slide 32</vt:lpstr>
      <vt:lpstr>Ok, this one was easy. Bug 7</vt:lpstr>
      <vt:lpstr>Slide 34</vt:lpstr>
      <vt:lpstr>The best for last</vt:lpstr>
      <vt:lpstr>Bug 8: The MAC daddy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Code Auditing</dc:title>
  <dc:creator>jared</dc:creator>
  <cp:lastModifiedBy>jared</cp:lastModifiedBy>
  <cp:revision>66</cp:revision>
  <dcterms:created xsi:type="dcterms:W3CDTF">2006-08-16T00:00:00Z</dcterms:created>
  <dcterms:modified xsi:type="dcterms:W3CDTF">2008-09-03T18:31:23Z</dcterms:modified>
</cp:coreProperties>
</file>