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0" r:id="rId5"/>
    <p:sldId id="261" r:id="rId6"/>
    <p:sldId id="259" r:id="rId7"/>
    <p:sldId id="260" r:id="rId8"/>
    <p:sldId id="262" r:id="rId9"/>
    <p:sldId id="264" r:id="rId10"/>
    <p:sldId id="265" r:id="rId11"/>
    <p:sldId id="266" r:id="rId12"/>
    <p:sldId id="289" r:id="rId13"/>
    <p:sldId id="268" r:id="rId14"/>
    <p:sldId id="269" r:id="rId15"/>
    <p:sldId id="272" r:id="rId16"/>
    <p:sldId id="271" r:id="rId17"/>
    <p:sldId id="273" r:id="rId18"/>
    <p:sldId id="277" r:id="rId19"/>
    <p:sldId id="275" r:id="rId20"/>
    <p:sldId id="274" r:id="rId21"/>
    <p:sldId id="276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8/6/2008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Exploitation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3685032"/>
            <a:ext cx="8763000" cy="1801368"/>
          </a:xfrm>
        </p:spPr>
        <p:txBody>
          <a:bodyPr>
            <a:normAutofit/>
          </a:bodyPr>
          <a:lstStyle/>
          <a:p>
            <a:r>
              <a:rPr lang="en-US" dirty="0" smtClean="0"/>
              <a:t>Jared DeMott</a:t>
            </a:r>
          </a:p>
          <a:p>
            <a:r>
              <a:rPr lang="en-US" dirty="0" smtClean="0"/>
              <a:t>Crucial Security, Inc.</a:t>
            </a:r>
          </a:p>
          <a:p>
            <a:r>
              <a:rPr lang="en-US" smtClean="0"/>
              <a:t>Black Hat 2008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638800"/>
            <a:ext cx="8183880" cy="762000"/>
          </a:xfrm>
        </p:spPr>
        <p:txBody>
          <a:bodyPr/>
          <a:lstStyle/>
          <a:p>
            <a:r>
              <a:rPr lang="en-US" dirty="0" smtClean="0"/>
              <a:t>Assuming we have skillz 1-4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57200"/>
            <a:ext cx="795528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are “exploit tools and techniques”</a:t>
            </a:r>
          </a:p>
          <a:p>
            <a:pPr lvl="1"/>
            <a:r>
              <a:rPr lang="en-US" dirty="0" smtClean="0"/>
              <a:t>Since each exploit is usually a bit different the emphasis here is on techniques</a:t>
            </a:r>
          </a:p>
          <a:p>
            <a:pPr lvl="1"/>
            <a:r>
              <a:rPr lang="en-US" dirty="0" smtClean="0"/>
              <a:t>But there are common classes of bugs for which similar packaging/development tools can apply</a:t>
            </a:r>
          </a:p>
          <a:p>
            <a:pPr lvl="1"/>
            <a:r>
              <a:rPr lang="en-US" dirty="0" smtClean="0"/>
              <a:t>Plus common tools such as debuggers are a must</a:t>
            </a:r>
          </a:p>
          <a:p>
            <a:pPr lvl="2"/>
            <a:r>
              <a:rPr lang="en-US" dirty="0" smtClean="0"/>
              <a:t>Gdb for *NIX, Immdbg/Ollydbg/</a:t>
            </a:r>
            <a:r>
              <a:rPr lang="en-US" dirty="0" err="1" smtClean="0"/>
              <a:t>WinDbg</a:t>
            </a:r>
            <a:r>
              <a:rPr lang="en-US" dirty="0" smtClean="0"/>
              <a:t>/</a:t>
            </a:r>
            <a:r>
              <a:rPr lang="en-US" dirty="0" err="1" smtClean="0"/>
              <a:t>softice</a:t>
            </a:r>
            <a:r>
              <a:rPr lang="en-US" dirty="0" smtClean="0"/>
              <a:t> for Windows</a:t>
            </a:r>
          </a:p>
          <a:p>
            <a:pPr lvl="1"/>
            <a:r>
              <a:rPr lang="en-US" dirty="0" smtClean="0"/>
              <a:t>Network programming and </a:t>
            </a:r>
            <a:r>
              <a:rPr lang="en-US" dirty="0" err="1" smtClean="0"/>
              <a:t>Shellcoding</a:t>
            </a:r>
            <a:r>
              <a:rPr lang="en-US" dirty="0" smtClean="0"/>
              <a:t> will also be required</a:t>
            </a:r>
          </a:p>
          <a:p>
            <a:pPr lvl="2"/>
            <a:r>
              <a:rPr lang="en-US" dirty="0" smtClean="0"/>
              <a:t>Shellcode (SC) is a separate talk.  In short, it is the attack code (payload) you wish to have execute via the discovered software hole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Bug class clarification for this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260080" cy="457504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Again, in this talk we’re not focusing on Web or managed code, we’re talking </a:t>
            </a:r>
            <a:r>
              <a:rPr lang="en-US" b="1" dirty="0" smtClean="0"/>
              <a:t>memory corruption in a language like C/C</a:t>
            </a:r>
            <a:r>
              <a:rPr lang="en-US" b="1" dirty="0" smtClean="0"/>
              <a:t>++</a:t>
            </a:r>
          </a:p>
          <a:p>
            <a:r>
              <a:rPr lang="en-US" dirty="0" smtClean="0"/>
              <a:t>Most boil down to the user being able to perform an </a:t>
            </a:r>
            <a:r>
              <a:rPr lang="en-US" smtClean="0"/>
              <a:t>sunintended</a:t>
            </a:r>
            <a:r>
              <a:rPr lang="en-US" dirty="0" smtClean="0"/>
              <a:t> </a:t>
            </a:r>
            <a:r>
              <a:rPr lang="en-US" dirty="0" smtClean="0"/>
              <a:t>memory modification, which could result in unintended code being executed</a:t>
            </a:r>
          </a:p>
          <a:p>
            <a:pPr lvl="1"/>
            <a:r>
              <a:rPr lang="en-US" dirty="0" smtClean="0"/>
              <a:t>Again, for the slides to come, we assume we’ve already found this bug somehow (RE, Fuzzing, etc.), and we’re trying to make the crash/exception into an exploit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" y="5715000"/>
            <a:ext cx="8183880" cy="670560"/>
          </a:xfrm>
        </p:spPr>
        <p:txBody>
          <a:bodyPr/>
          <a:lstStyle/>
          <a:p>
            <a:r>
              <a:rPr lang="en-US" dirty="0" smtClean="0"/>
              <a:t>Some of the Bug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8464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Traditional Stack Overflow</a:t>
            </a:r>
          </a:p>
          <a:p>
            <a:r>
              <a:rPr lang="en-US" dirty="0" smtClean="0"/>
              <a:t>Function pointer Overwrite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Traditional Heap Overflow</a:t>
            </a:r>
          </a:p>
          <a:p>
            <a:r>
              <a:rPr lang="en-US" dirty="0" smtClean="0"/>
              <a:t>Off-by-ones</a:t>
            </a:r>
          </a:p>
          <a:p>
            <a:r>
              <a:rPr lang="en-US" dirty="0" smtClean="0"/>
              <a:t>Format String Exceptions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Newer Stack Overflows</a:t>
            </a:r>
          </a:p>
          <a:p>
            <a:pPr lvl="1"/>
            <a:r>
              <a:rPr lang="en-US" dirty="0" smtClean="0"/>
              <a:t>Return to libc</a:t>
            </a:r>
          </a:p>
          <a:p>
            <a:pPr lvl="1"/>
            <a:r>
              <a:rPr lang="en-US" dirty="0" smtClean="0"/>
              <a:t>SEH overwrite</a:t>
            </a:r>
          </a:p>
          <a:p>
            <a:r>
              <a:rPr lang="en-US" dirty="0" smtClean="0"/>
              <a:t>Uninitialized variables</a:t>
            </a:r>
          </a:p>
          <a:p>
            <a:pPr lvl="1"/>
            <a:r>
              <a:rPr lang="en-US" dirty="0" smtClean="0"/>
              <a:t>Stack or heap</a:t>
            </a:r>
          </a:p>
          <a:p>
            <a:r>
              <a:rPr lang="en-US" dirty="0" smtClean="0"/>
              <a:t>Integer Errors</a:t>
            </a:r>
          </a:p>
          <a:p>
            <a:pPr lvl="1"/>
            <a:r>
              <a:rPr lang="en-US" dirty="0" smtClean="0"/>
              <a:t>Conversions or overflows</a:t>
            </a:r>
          </a:p>
          <a:p>
            <a:r>
              <a:rPr lang="en-US" dirty="0" smtClean="0"/>
              <a:t>Summary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00800" y="914400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Exploitation  lecture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00800" y="4126468"/>
            <a:ext cx="2654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Exploitation lecture 3</a:t>
            </a:r>
            <a:endParaRPr lang="en-US" dirty="0"/>
          </a:p>
        </p:txBody>
      </p:sp>
      <p:sp>
        <p:nvSpPr>
          <p:cNvPr id="10" name="Right Brace 9"/>
          <p:cNvSpPr/>
          <p:nvPr/>
        </p:nvSpPr>
        <p:spPr>
          <a:xfrm>
            <a:off x="5613349" y="1905000"/>
            <a:ext cx="76200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00800" y="2221468"/>
            <a:ext cx="2654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Exploitation lecture 2</a:t>
            </a:r>
            <a:endParaRPr lang="en-US" dirty="0"/>
          </a:p>
        </p:txBody>
      </p:sp>
      <p:sp>
        <p:nvSpPr>
          <p:cNvPr id="12" name="Right Brace 11"/>
          <p:cNvSpPr/>
          <p:nvPr/>
        </p:nvSpPr>
        <p:spPr>
          <a:xfrm>
            <a:off x="5638800" y="3200400"/>
            <a:ext cx="762000" cy="2209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Brace 12"/>
          <p:cNvSpPr/>
          <p:nvPr/>
        </p:nvSpPr>
        <p:spPr>
          <a:xfrm>
            <a:off x="5562600" y="685800"/>
            <a:ext cx="76200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Traditional stack overflow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void </a:t>
            </a:r>
            <a:r>
              <a:rPr lang="en-US" dirty="0" err="1" smtClean="0"/>
              <a:t>foo</a:t>
            </a:r>
            <a:r>
              <a:rPr lang="en-US" dirty="0" smtClean="0"/>
              <a:t> (char *bar)</a:t>
            </a:r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r>
              <a:rPr lang="en-US" dirty="0" smtClean="0"/>
              <a:t>   char  c[12];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strcpy</a:t>
            </a:r>
            <a:r>
              <a:rPr lang="en-US" dirty="0" smtClean="0"/>
              <a:t>(c, bar);  // no bounds checking...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main (</a:t>
            </a:r>
            <a:r>
              <a:rPr lang="en-US" dirty="0" err="1" smtClean="0"/>
              <a:t>int</a:t>
            </a:r>
            <a:r>
              <a:rPr lang="en-US" dirty="0" smtClean="0"/>
              <a:t> argc, char **</a:t>
            </a:r>
            <a:r>
              <a:rPr lang="en-US" dirty="0" err="1" smtClean="0"/>
              <a:t>argv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foo</a:t>
            </a:r>
            <a:r>
              <a:rPr lang="en-US" dirty="0" smtClean="0"/>
              <a:t>(</a:t>
            </a:r>
            <a:r>
              <a:rPr lang="en-US" dirty="0" err="1" smtClean="0"/>
              <a:t>argv</a:t>
            </a:r>
            <a:r>
              <a:rPr lang="en-US" dirty="0" smtClean="0"/>
              <a:t>[1]); </a:t>
            </a:r>
          </a:p>
          <a:p>
            <a:pPr>
              <a:buNone/>
            </a:pPr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727448"/>
          </a:xfrm>
        </p:spPr>
        <p:txBody>
          <a:bodyPr>
            <a:normAutofit/>
          </a:bodyPr>
          <a:lstStyle/>
          <a:p>
            <a:r>
              <a:rPr lang="en-US" dirty="0" smtClean="0"/>
              <a:t>Occurs when a program writes to a memory address on the program's call stack outside of the intended data structure; usually a fixed length buffer</a:t>
            </a:r>
          </a:p>
          <a:p>
            <a:r>
              <a:rPr lang="en-US" dirty="0" smtClean="0"/>
              <a:t>The canonical method for exploiting a stack based buffer overflow is to overwrite the function return address with a pointer to attacker-controlled data (usually on the stack itself)</a:t>
            </a:r>
          </a:p>
          <a:p>
            <a:pPr lvl="1"/>
            <a:r>
              <a:rPr lang="en-US" dirty="0" smtClean="0"/>
              <a:t>This is illustrated by the following slides.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/>
              <a:t>Traditional stack overflow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9411" y="0"/>
            <a:ext cx="4432389" cy="6338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79120" y="5943600"/>
            <a:ext cx="8183880" cy="670560"/>
          </a:xfrm>
        </p:spPr>
        <p:txBody>
          <a:bodyPr>
            <a:normAutofit/>
          </a:bodyPr>
          <a:lstStyle/>
          <a:p>
            <a:r>
              <a:rPr lang="en-US" dirty="0" smtClean="0"/>
              <a:t>x86 stack frame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0"/>
            <a:ext cx="4419600" cy="6320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79120" y="5943600"/>
            <a:ext cx="8183880" cy="670560"/>
          </a:xfrm>
        </p:spPr>
        <p:txBody>
          <a:bodyPr>
            <a:normAutofit/>
          </a:bodyPr>
          <a:lstStyle/>
          <a:p>
            <a:r>
              <a:rPr lang="en-US" dirty="0" smtClean="0"/>
              <a:t>Bounded growth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-76200"/>
            <a:ext cx="5257800" cy="6223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79120" y="5943600"/>
            <a:ext cx="8183880" cy="670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Unchecked growth; UNIX attack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Windows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575048"/>
          </a:xfrm>
        </p:spPr>
        <p:txBody>
          <a:bodyPr>
            <a:normAutofit/>
          </a:bodyPr>
          <a:lstStyle/>
          <a:p>
            <a:r>
              <a:rPr lang="en-US" dirty="0" smtClean="0"/>
              <a:t>Can’t return directly to the stack since the location is unknown as the stack locations change for each run</a:t>
            </a:r>
          </a:p>
          <a:p>
            <a:r>
              <a:rPr lang="en-US" dirty="0" smtClean="0"/>
              <a:t>“Spring board” technique bounces off a .</a:t>
            </a:r>
            <a:r>
              <a:rPr lang="en-US" dirty="0" err="1" smtClean="0"/>
              <a:t>dll</a:t>
            </a:r>
            <a:r>
              <a:rPr lang="en-US" dirty="0" smtClean="0"/>
              <a:t> at a fixed location</a:t>
            </a:r>
          </a:p>
          <a:p>
            <a:r>
              <a:rPr lang="en-US" dirty="0" smtClean="0"/>
              <a:t>For example, if the start of SC is in </a:t>
            </a:r>
            <a:r>
              <a:rPr lang="en-US" dirty="0" err="1" smtClean="0"/>
              <a:t>eax</a:t>
            </a:r>
            <a:r>
              <a:rPr lang="en-US" dirty="0" smtClean="0"/>
              <a:t>, use </a:t>
            </a:r>
            <a:r>
              <a:rPr lang="en-US" dirty="0" err="1" smtClean="0"/>
              <a:t>metasploit</a:t>
            </a:r>
            <a:r>
              <a:rPr lang="en-US" dirty="0" smtClean="0"/>
              <a:t> to search .</a:t>
            </a:r>
            <a:r>
              <a:rPr lang="en-US" dirty="0" err="1" smtClean="0"/>
              <a:t>ntdll</a:t>
            </a:r>
            <a:r>
              <a:rPr lang="en-US" dirty="0" smtClean="0"/>
              <a:t> for a ‘call </a:t>
            </a:r>
            <a:r>
              <a:rPr lang="en-US" dirty="0" err="1" smtClean="0"/>
              <a:t>eax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Use the address of that ‘call </a:t>
            </a:r>
            <a:r>
              <a:rPr lang="en-US" dirty="0" err="1" smtClean="0"/>
              <a:t>eax</a:t>
            </a:r>
            <a:r>
              <a:rPr lang="en-US" dirty="0" smtClean="0"/>
              <a:t>’ when you clobber the stored return address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</a:t>
            </a:r>
            <a:r>
              <a:rPr lang="en-US" smtClean="0"/>
              <a:t>OS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0352"/>
            <a:ext cx="8183880" cy="480364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number of platforms have subtle differences in their implementation of the call stack that can affect the way a stack overflow exploit will work</a:t>
            </a:r>
          </a:p>
          <a:p>
            <a:r>
              <a:rPr lang="en-US" dirty="0" smtClean="0"/>
              <a:t>Some architectures store the top level return address of the call stack in a register</a:t>
            </a:r>
          </a:p>
          <a:p>
            <a:pPr lvl="1"/>
            <a:r>
              <a:rPr lang="en-US" dirty="0" smtClean="0"/>
              <a:t>This means that any overwritten return address will not be used until a later unwinding of the call stack</a:t>
            </a:r>
          </a:p>
          <a:p>
            <a:r>
              <a:rPr lang="en-US" dirty="0" smtClean="0"/>
              <a:t>Most RISC style machine architectures will not allow unaligned access to memory</a:t>
            </a:r>
          </a:p>
          <a:p>
            <a:pPr lvl="1"/>
            <a:r>
              <a:rPr lang="en-US" dirty="0" smtClean="0"/>
              <a:t>Combined with a fixed length for machine opcodes this machine limitation can make the jump to ESP technique almost impossible to implement</a:t>
            </a:r>
          </a:p>
          <a:p>
            <a:pPr lvl="2"/>
            <a:r>
              <a:rPr lang="en-US" dirty="0" smtClean="0"/>
              <a:t>Except when the program actually contains the unlikely code to explicitly jump to the stack register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Exploitation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798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For security or not… probably more on the not</a:t>
            </a:r>
          </a:p>
          <a:p>
            <a:r>
              <a:rPr lang="en-US" dirty="0" smtClean="0"/>
              <a:t>How?</a:t>
            </a:r>
          </a:p>
          <a:p>
            <a:pPr lvl="1"/>
            <a:r>
              <a:rPr lang="en-US" dirty="0" smtClean="0"/>
              <a:t>Not easily any more, on modern </a:t>
            </a:r>
            <a:r>
              <a:rPr lang="en-US" dirty="0" err="1" smtClean="0"/>
              <a:t>OSes</a:t>
            </a:r>
            <a:endParaRPr lang="en-US" dirty="0" smtClean="0"/>
          </a:p>
          <a:p>
            <a:r>
              <a:rPr lang="en-US" dirty="0" smtClean="0"/>
              <a:t>Who?</a:t>
            </a:r>
          </a:p>
          <a:p>
            <a:pPr lvl="1"/>
            <a:r>
              <a:rPr lang="en-US" dirty="0" smtClean="0"/>
              <a:t>Hackers, researchers, security consultants, Nation States, etc</a:t>
            </a:r>
          </a:p>
          <a:p>
            <a:r>
              <a:rPr lang="en-US" dirty="0" smtClean="0"/>
              <a:t>What?</a:t>
            </a:r>
          </a:p>
          <a:p>
            <a:pPr lvl="1"/>
            <a:r>
              <a:rPr lang="en-US" dirty="0" smtClean="0"/>
              <a:t>Things are required? An 0-day of sorts…</a:t>
            </a:r>
          </a:p>
          <a:p>
            <a:r>
              <a:rPr lang="en-US" dirty="0" smtClean="0"/>
              <a:t>Where?</a:t>
            </a:r>
          </a:p>
          <a:p>
            <a:pPr lvl="1"/>
            <a:r>
              <a:rPr lang="en-US" dirty="0" smtClean="0"/>
              <a:t>Do you find out about this … right here.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r>
              <a:rPr lang="en-US" dirty="0" smtClean="0"/>
              <a:t>When?</a:t>
            </a:r>
          </a:p>
          <a:p>
            <a:pPr lvl="1"/>
            <a:r>
              <a:rPr lang="en-US" dirty="0" smtClean="0"/>
              <a:t>It’s happening right now somewhere in the world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775960"/>
            <a:ext cx="8183880" cy="701040"/>
          </a:xfrm>
        </p:spPr>
        <p:txBody>
          <a:bodyPr/>
          <a:lstStyle/>
          <a:p>
            <a:r>
              <a:rPr lang="en-US" dirty="0" smtClean="0"/>
              <a:t>Stack overflow defense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57504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Stack canaries</a:t>
            </a:r>
          </a:p>
          <a:p>
            <a:pPr lvl="1"/>
            <a:r>
              <a:rPr lang="en-US" dirty="0" smtClean="0"/>
              <a:t>Places an integer, randomly chosen at program start, in memory just before the stack return address</a:t>
            </a:r>
          </a:p>
          <a:p>
            <a:pPr lvl="1"/>
            <a:r>
              <a:rPr lang="en-US" dirty="0" smtClean="0"/>
              <a:t>Most buffer overflows overwrite memory from lower to higher memory addresses</a:t>
            </a:r>
          </a:p>
          <a:p>
            <a:pPr lvl="2"/>
            <a:r>
              <a:rPr lang="en-US" dirty="0" smtClean="0"/>
              <a:t>in order to overwrite the return pointer (and thus take control of the process) the canary value must also be overwritten</a:t>
            </a:r>
          </a:p>
          <a:p>
            <a:pPr lvl="1"/>
            <a:r>
              <a:rPr lang="en-US" dirty="0" smtClean="0"/>
              <a:t>This value is checked to make sure it has not changed before a routine uses the return pointer on the stack</a:t>
            </a:r>
          </a:p>
          <a:p>
            <a:pPr lvl="2"/>
            <a:r>
              <a:rPr lang="en-US" dirty="0" smtClean="0"/>
              <a:t>Greatly increases the difficulty of exploiting a stack overflow because it forces the attacker to gain control of the instruction pointer by some nontraditional means such as corrupting other important variables on the stack</a:t>
            </a:r>
          </a:p>
          <a:p>
            <a:pPr lvl="1"/>
            <a:r>
              <a:rPr lang="en-US" dirty="0" smtClean="0"/>
              <a:t>Modern versions of Windows and *NIX include this (OSX does not)</a:t>
            </a:r>
          </a:p>
          <a:p>
            <a:pPr lvl="2"/>
            <a:r>
              <a:rPr lang="en-US" dirty="0" smtClean="0"/>
              <a:t>Called the /GS flag in Windows Visual Studio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928360"/>
            <a:ext cx="8183880" cy="548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Stack overflow defense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260080" cy="533704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Nonexecutable stack</a:t>
            </a:r>
          </a:p>
          <a:p>
            <a:pPr lvl="1"/>
            <a:r>
              <a:rPr lang="en-US" dirty="0" smtClean="0"/>
              <a:t>Disallow execution from the stack</a:t>
            </a:r>
          </a:p>
          <a:p>
            <a:pPr lvl="1"/>
            <a:r>
              <a:rPr lang="en-US" dirty="0" smtClean="0"/>
              <a:t>To execute SC, an attacker must either find a way to disable the execution protection, or find a way to put his SC payload in a non-protected region of memory</a:t>
            </a:r>
          </a:p>
          <a:p>
            <a:pPr lvl="1"/>
            <a:r>
              <a:rPr lang="en-US" dirty="0" smtClean="0"/>
              <a:t>Not a perfect solution:</a:t>
            </a:r>
          </a:p>
          <a:p>
            <a:pPr lvl="2"/>
            <a:r>
              <a:rPr lang="en-US" dirty="0" smtClean="0"/>
              <a:t>Store SC in unprotected memory regions like the </a:t>
            </a:r>
            <a:r>
              <a:rPr lang="en-US" b="1" dirty="0" smtClean="0"/>
              <a:t>heap</a:t>
            </a:r>
            <a:r>
              <a:rPr lang="en-US" dirty="0" smtClean="0"/>
              <a:t>, and so very little need change in the way of exploitation (excepting knowing addr in heap)</a:t>
            </a:r>
          </a:p>
          <a:p>
            <a:pPr lvl="2"/>
            <a:r>
              <a:rPr lang="en-US" dirty="0" smtClean="0"/>
              <a:t>“</a:t>
            </a:r>
            <a:r>
              <a:rPr lang="en-US" b="1" dirty="0" smtClean="0"/>
              <a:t>Return to libc</a:t>
            </a:r>
            <a:r>
              <a:rPr lang="en-US" dirty="0" smtClean="0"/>
              <a:t>” method for SC creation</a:t>
            </a:r>
          </a:p>
          <a:p>
            <a:pPr lvl="3"/>
            <a:r>
              <a:rPr lang="en-US" dirty="0" smtClean="0"/>
              <a:t>Malicious payload will load the stack not with SC, but with a proper call stack so that execution is vectored to a chain of standard library calls, often with the effect of disabling execute protections and allowing SC to run as normal</a:t>
            </a:r>
          </a:p>
          <a:p>
            <a:pPr lvl="3"/>
            <a:r>
              <a:rPr lang="en-US" dirty="0" smtClean="0"/>
              <a:t>Works because execution never actually vectors to the stack itself</a:t>
            </a:r>
          </a:p>
          <a:p>
            <a:pPr lvl="3"/>
            <a:r>
              <a:rPr lang="en-US" dirty="0" smtClean="0"/>
              <a:t>If used in conjunction with </a:t>
            </a:r>
            <a:r>
              <a:rPr lang="en-US" b="1" dirty="0" smtClean="0"/>
              <a:t>ASLR</a:t>
            </a:r>
            <a:r>
              <a:rPr lang="en-US" dirty="0" smtClean="0"/>
              <a:t>, nonexecutable stack can be somewhat resistant to return to libc attacks and thus can greatly improve the security of an application.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pointer Overwrites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4988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a given </a:t>
            </a:r>
            <a:r>
              <a:rPr lang="en-US" dirty="0" err="1" smtClean="0"/>
              <a:t>func</a:t>
            </a:r>
            <a:r>
              <a:rPr lang="en-US" dirty="0" smtClean="0"/>
              <a:t> </a:t>
            </a:r>
            <a:r>
              <a:rPr lang="en-US" dirty="0" err="1" smtClean="0"/>
              <a:t>ptr</a:t>
            </a:r>
            <a:r>
              <a:rPr lang="en-US" dirty="0" smtClean="0"/>
              <a:t> is </a:t>
            </a:r>
            <a:r>
              <a:rPr lang="en-US" dirty="0" err="1" smtClean="0"/>
              <a:t>dereferenced</a:t>
            </a:r>
            <a:r>
              <a:rPr lang="en-US" dirty="0" smtClean="0"/>
              <a:t> to call another </a:t>
            </a:r>
            <a:r>
              <a:rPr lang="en-US" dirty="0" err="1" smtClean="0"/>
              <a:t>func</a:t>
            </a:r>
            <a:endParaRPr lang="en-US" dirty="0" smtClean="0"/>
          </a:p>
          <a:p>
            <a:pPr lvl="1"/>
            <a:r>
              <a:rPr lang="en-US" dirty="0" smtClean="0"/>
              <a:t>Could be a problem if user can clobber</a:t>
            </a:r>
          </a:p>
          <a:p>
            <a:r>
              <a:rPr lang="en-US" dirty="0" err="1" smtClean="0"/>
              <a:t>Func</a:t>
            </a:r>
            <a:r>
              <a:rPr lang="en-US" dirty="0" smtClean="0"/>
              <a:t> </a:t>
            </a:r>
            <a:r>
              <a:rPr lang="en-US" dirty="0" err="1" smtClean="0"/>
              <a:t>ptrs</a:t>
            </a:r>
            <a:r>
              <a:rPr lang="en-US" dirty="0" smtClean="0"/>
              <a:t> are used for a lot of reasons</a:t>
            </a:r>
          </a:p>
          <a:p>
            <a:pPr lvl="1"/>
            <a:r>
              <a:rPr lang="en-US" dirty="0" smtClean="0"/>
              <a:t>Index into an array of functions based on dynamic user input</a:t>
            </a:r>
          </a:p>
          <a:p>
            <a:r>
              <a:rPr lang="en-US" dirty="0" smtClean="0"/>
              <a:t>If we can overwrite a function pointer, we can call any function in our virtual address memory space</a:t>
            </a:r>
          </a:p>
          <a:p>
            <a:pPr lvl="1"/>
            <a:r>
              <a:rPr lang="en-US" b="1" dirty="0" smtClean="0"/>
              <a:t>Exploitation is generally application specific</a:t>
            </a:r>
          </a:p>
          <a:p>
            <a:pPr lvl="1"/>
            <a:r>
              <a:rPr lang="en-US" dirty="0" smtClean="0"/>
              <a:t>For example, you can call the </a:t>
            </a:r>
            <a:r>
              <a:rPr lang="en-US" i="1" dirty="0" err="1" smtClean="0"/>
              <a:t>loggedin</a:t>
            </a:r>
            <a:r>
              <a:rPr lang="en-US" i="1" dirty="0" smtClean="0"/>
              <a:t>()</a:t>
            </a:r>
            <a:r>
              <a:rPr lang="en-US" dirty="0" smtClean="0"/>
              <a:t> routine to perhaps bypass the </a:t>
            </a:r>
            <a:r>
              <a:rPr lang="en-US" i="1" dirty="0" smtClean="0"/>
              <a:t>login()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Code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0352"/>
            <a:ext cx="8686800" cy="4879848"/>
          </a:xfrm>
        </p:spPr>
        <p:txBody>
          <a:bodyPr numCol="2"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 static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my_function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 a)</a:t>
            </a:r>
          </a:p>
          <a:p>
            <a:pPr>
              <a:buNone/>
            </a:pP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/>
              <a:t>     printf("</a:t>
            </a:r>
            <a:r>
              <a:rPr lang="en-US" dirty="0" err="1" smtClean="0"/>
              <a:t>my_function</a:t>
            </a:r>
            <a:r>
              <a:rPr lang="en-US" dirty="0" smtClean="0"/>
              <a:t>: %d\n", a);</a:t>
            </a:r>
          </a:p>
          <a:p>
            <a:pPr>
              <a:buNone/>
            </a:pPr>
            <a:r>
              <a:rPr lang="en-US" dirty="0" smtClean="0"/>
              <a:t>     return (2*a + 3);</a:t>
            </a:r>
          </a:p>
          <a:p>
            <a:pPr>
              <a:buNone/>
            </a:pPr>
            <a:r>
              <a:rPr lang="en-US" dirty="0" smtClean="0"/>
              <a:t> 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 main(void)</a:t>
            </a:r>
          </a:p>
          <a:p>
            <a:pPr>
              <a:buNone/>
            </a:pP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int</a:t>
            </a:r>
            <a:r>
              <a:rPr lang="en-US" dirty="0" smtClean="0"/>
              <a:t> (*</a:t>
            </a:r>
            <a:r>
              <a:rPr lang="en-US" dirty="0" err="1" smtClean="0"/>
              <a:t>new_function</a:t>
            </a:r>
            <a:r>
              <a:rPr lang="en-US" dirty="0" smtClean="0"/>
              <a:t>)(</a:t>
            </a:r>
            <a:r>
              <a:rPr lang="en-US" dirty="0" err="1" smtClean="0"/>
              <a:t>int</a:t>
            </a:r>
            <a:r>
              <a:rPr lang="en-US" dirty="0" smtClean="0"/>
              <a:t>) = </a:t>
            </a:r>
            <a:r>
              <a:rPr lang="en-US" dirty="0" err="1" smtClean="0"/>
              <a:t>my_function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int</a:t>
            </a:r>
            <a:r>
              <a:rPr lang="en-US" dirty="0" smtClean="0"/>
              <a:t>  x;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x = (*</a:t>
            </a:r>
            <a:r>
              <a:rPr lang="en-US" dirty="0" err="1" smtClean="0"/>
              <a:t>new_function</a:t>
            </a:r>
            <a:r>
              <a:rPr lang="en-US" dirty="0" smtClean="0"/>
              <a:t>)(10);</a:t>
            </a:r>
          </a:p>
          <a:p>
            <a:pPr>
              <a:buNone/>
            </a:pPr>
            <a:r>
              <a:rPr lang="en-US" dirty="0" smtClean="0"/>
              <a:t>     printf("main: %d\n", x);</a:t>
            </a:r>
          </a:p>
          <a:p>
            <a:pPr>
              <a:buNone/>
            </a:pPr>
            <a:r>
              <a:rPr lang="en-US" dirty="0" smtClean="0"/>
              <a:t>     return 0;</a:t>
            </a:r>
          </a:p>
          <a:p>
            <a:pPr>
              <a:buNone/>
            </a:pPr>
            <a:r>
              <a:rPr lang="en-US" dirty="0" smtClean="0"/>
              <a:t> 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static void function(</a:t>
            </a:r>
            <a:r>
              <a:rPr lang="en-US" dirty="0" err="1" smtClean="0"/>
              <a:t>int</a:t>
            </a:r>
            <a:r>
              <a:rPr lang="en-US" dirty="0" smtClean="0"/>
              <a:t> a)</a:t>
            </a:r>
          </a:p>
          <a:p>
            <a:pPr>
              <a:buNone/>
            </a:pP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/>
              <a:t>     printf("</a:t>
            </a:r>
            <a:r>
              <a:rPr lang="en-US" dirty="0" err="1" smtClean="0"/>
              <a:t>my_function</a:t>
            </a:r>
            <a:r>
              <a:rPr lang="en-US" dirty="0" smtClean="0"/>
              <a:t>: %d\n", a);</a:t>
            </a:r>
          </a:p>
          <a:p>
            <a:pPr>
              <a:buNone/>
            </a:pPr>
            <a:r>
              <a:rPr lang="en-US" dirty="0" smtClean="0"/>
              <a:t> 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static void caller(void (*</a:t>
            </a:r>
            <a:r>
              <a:rPr lang="en-US" dirty="0" err="1" smtClean="0"/>
              <a:t>new_function</a:t>
            </a:r>
            <a:r>
              <a:rPr lang="en-US" dirty="0" smtClean="0"/>
              <a:t>)(</a:t>
            </a:r>
            <a:r>
              <a:rPr lang="en-US" dirty="0" err="1" smtClean="0"/>
              <a:t>int</a:t>
            </a:r>
            <a:r>
              <a:rPr lang="en-US" dirty="0" smtClean="0"/>
              <a:t>), </a:t>
            </a:r>
            <a:r>
              <a:rPr lang="en-US" dirty="0" err="1" smtClean="0"/>
              <a:t>int</a:t>
            </a:r>
            <a:r>
              <a:rPr lang="en-US" dirty="0" smtClean="0"/>
              <a:t> p)</a:t>
            </a:r>
          </a:p>
          <a:p>
            <a:pPr>
              <a:buNone/>
            </a:pP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new_function</a:t>
            </a:r>
            <a:r>
              <a:rPr lang="en-US" dirty="0" smtClean="0"/>
              <a:t>(p);</a:t>
            </a:r>
          </a:p>
          <a:p>
            <a:pPr>
              <a:buNone/>
            </a:pPr>
            <a:r>
              <a:rPr lang="en-US" dirty="0" smtClean="0"/>
              <a:t> 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 main(void)</a:t>
            </a:r>
          </a:p>
          <a:p>
            <a:pPr>
              <a:buNone/>
            </a:pP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/>
              <a:t>     caller(function, 10);</a:t>
            </a:r>
          </a:p>
          <a:p>
            <a:pPr>
              <a:buNone/>
            </a:pPr>
            <a:r>
              <a:rPr lang="en-US" dirty="0" smtClean="0"/>
              <a:t>     return 0;</a:t>
            </a:r>
          </a:p>
          <a:p>
            <a:pPr>
              <a:buNone/>
            </a:pPr>
            <a:r>
              <a:rPr lang="en-US" dirty="0" smtClean="0"/>
              <a:t> }</a:t>
            </a:r>
          </a:p>
        </p:txBody>
      </p:sp>
      <p:cxnSp>
        <p:nvCxnSpPr>
          <p:cNvPr id="5" name="Straight Connector 4"/>
          <p:cNvCxnSpPr>
            <a:stCxn id="3" idx="0"/>
            <a:endCxn id="3" idx="2"/>
          </p:cNvCxnSpPr>
          <p:nvPr/>
        </p:nvCxnSpPr>
        <p:spPr>
          <a:xfrm rot="16200000" flipH="1">
            <a:off x="2208276" y="2970276"/>
            <a:ext cx="48798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720" y="5394960"/>
            <a:ext cx="8183880" cy="701040"/>
          </a:xfrm>
        </p:spPr>
        <p:txBody>
          <a:bodyPr>
            <a:normAutofit/>
          </a:bodyPr>
          <a:lstStyle/>
          <a:p>
            <a:r>
              <a:rPr lang="en-US" dirty="0" smtClean="0"/>
              <a:t>Funny Little Guessing 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381000"/>
            <a:ext cx="8183880" cy="495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err="1" smtClean="0"/>
              <a:t>int</a:t>
            </a:r>
            <a:r>
              <a:rPr lang="en-US" sz="1600" dirty="0" smtClean="0"/>
              <a:t> game(</a:t>
            </a:r>
            <a:r>
              <a:rPr lang="en-US" sz="1600" dirty="0" err="1" smtClean="0"/>
              <a:t>int</a:t>
            </a:r>
            <a:r>
              <a:rPr lang="en-US" sz="1600" dirty="0" smtClean="0"/>
              <a:t>);</a:t>
            </a:r>
          </a:p>
          <a:p>
            <a:pPr>
              <a:buNone/>
            </a:pPr>
            <a:r>
              <a:rPr lang="en-US" sz="1600" dirty="0" err="1" smtClean="0"/>
              <a:t>int</a:t>
            </a:r>
            <a:r>
              <a:rPr lang="en-US" sz="1600" dirty="0" smtClean="0"/>
              <a:t> jackpot();</a:t>
            </a:r>
          </a:p>
          <a:p>
            <a:pPr>
              <a:buNone/>
            </a:pPr>
            <a:r>
              <a:rPr lang="en-US" sz="1600" dirty="0" smtClean="0"/>
              <a:t>void </a:t>
            </a:r>
            <a:r>
              <a:rPr lang="en-US" sz="1600" dirty="0" err="1" smtClean="0"/>
              <a:t>foo</a:t>
            </a:r>
            <a:r>
              <a:rPr lang="en-US" sz="1600" dirty="0" smtClean="0"/>
              <a:t>(char *);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int</a:t>
            </a:r>
            <a:r>
              <a:rPr lang="en-US" sz="1600" dirty="0" smtClean="0"/>
              <a:t> main(</a:t>
            </a:r>
            <a:r>
              <a:rPr lang="en-US" sz="1600" dirty="0" err="1" smtClean="0"/>
              <a:t>int</a:t>
            </a:r>
            <a:r>
              <a:rPr lang="en-US" sz="1600" dirty="0" smtClean="0"/>
              <a:t> argc, char *</a:t>
            </a:r>
            <a:r>
              <a:rPr lang="en-US" sz="1600" dirty="0" err="1" smtClean="0"/>
              <a:t>argv</a:t>
            </a:r>
            <a:r>
              <a:rPr lang="en-US" sz="1600" dirty="0" smtClean="0"/>
              <a:t>[])</a:t>
            </a:r>
          </a:p>
          <a:p>
            <a:pPr>
              <a:buNone/>
            </a:pPr>
            <a:r>
              <a:rPr lang="en-US" sz="1600" dirty="0" smtClean="0"/>
              <a:t>{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   if(argc &lt; 2)</a:t>
            </a:r>
          </a:p>
          <a:p>
            <a:pPr>
              <a:buNone/>
            </a:pPr>
            <a:r>
              <a:rPr lang="en-US" sz="1600" dirty="0" smtClean="0"/>
              <a:t>   {</a:t>
            </a:r>
          </a:p>
          <a:p>
            <a:pPr>
              <a:buNone/>
            </a:pPr>
            <a:r>
              <a:rPr lang="en-US" sz="1600" dirty="0" smtClean="0"/>
              <a:t>      printf("Usage: %s &lt;a number 1 - 32000&gt;\n", </a:t>
            </a:r>
            <a:r>
              <a:rPr lang="en-US" sz="1600" dirty="0" err="1" smtClean="0"/>
              <a:t>argv</a:t>
            </a:r>
            <a:r>
              <a:rPr lang="en-US" sz="1600" dirty="0" smtClean="0"/>
              <a:t>[0]);</a:t>
            </a:r>
          </a:p>
          <a:p>
            <a:pPr>
              <a:buNone/>
            </a:pPr>
            <a:r>
              <a:rPr lang="en-US" sz="1600" dirty="0" smtClean="0"/>
              <a:t>      printf("use %s help or %s -h for more help.\n", </a:t>
            </a:r>
            <a:r>
              <a:rPr lang="en-US" sz="1600" dirty="0" err="1" smtClean="0"/>
              <a:t>argv</a:t>
            </a:r>
            <a:r>
              <a:rPr lang="en-US" sz="1600" dirty="0" smtClean="0"/>
              <a:t>[0], </a:t>
            </a:r>
            <a:r>
              <a:rPr lang="en-US" sz="1600" dirty="0" err="1" smtClean="0"/>
              <a:t>argv</a:t>
            </a:r>
            <a:r>
              <a:rPr lang="en-US" sz="1600" dirty="0" smtClean="0"/>
              <a:t>[0]);</a:t>
            </a:r>
          </a:p>
          <a:p>
            <a:pPr>
              <a:buNone/>
            </a:pPr>
            <a:r>
              <a:rPr lang="en-US" sz="1600" dirty="0" smtClean="0"/>
              <a:t>      exit(0);</a:t>
            </a:r>
          </a:p>
          <a:p>
            <a:pPr>
              <a:buNone/>
            </a:pPr>
            <a:r>
              <a:rPr lang="en-US" sz="1600" dirty="0" smtClean="0"/>
              <a:t>   }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  </a:t>
            </a:r>
            <a:r>
              <a:rPr lang="en-US" sz="1600" dirty="0" err="1" smtClean="0"/>
              <a:t>foo</a:t>
            </a:r>
            <a:r>
              <a:rPr lang="en-US" sz="1600" dirty="0" smtClean="0"/>
              <a:t>(</a:t>
            </a:r>
            <a:r>
              <a:rPr lang="en-US" sz="1600" dirty="0" err="1" smtClean="0"/>
              <a:t>argv</a:t>
            </a:r>
            <a:r>
              <a:rPr lang="en-US" sz="1600" dirty="0" smtClean="0"/>
              <a:t>[1]);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   return 0;</a:t>
            </a:r>
          </a:p>
          <a:p>
            <a:pPr>
              <a:buNone/>
            </a:pPr>
            <a:r>
              <a:rPr lang="en-US" sz="1600" dirty="0" smtClean="0"/>
              <a:t>}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7044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void </a:t>
            </a:r>
            <a:r>
              <a:rPr lang="en-US" dirty="0" err="1" smtClean="0"/>
              <a:t>foo</a:t>
            </a:r>
            <a:r>
              <a:rPr lang="en-US" dirty="0" smtClean="0"/>
              <a:t>(char * input)</a:t>
            </a:r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int</a:t>
            </a:r>
            <a:r>
              <a:rPr lang="en-US" dirty="0" smtClean="0"/>
              <a:t> (*</a:t>
            </a:r>
            <a:r>
              <a:rPr lang="en-US" dirty="0" err="1" smtClean="0"/>
              <a:t>function_ptr</a:t>
            </a:r>
            <a:r>
              <a:rPr lang="en-US" dirty="0" smtClean="0"/>
              <a:t>)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user_pick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   char buffer[20];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srand</a:t>
            </a:r>
            <a:r>
              <a:rPr lang="en-US" dirty="0" smtClean="0"/>
              <a:t>(time(NULL));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// Set the function pointer to point to the game function.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function_ptr</a:t>
            </a:r>
            <a:r>
              <a:rPr lang="en-US" dirty="0" smtClean="0"/>
              <a:t> = game;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strcpy</a:t>
            </a:r>
            <a:r>
              <a:rPr lang="en-US" dirty="0" smtClean="0"/>
              <a:t>(buffer, input); </a:t>
            </a:r>
            <a:r>
              <a:rPr lang="en-US" dirty="0" smtClean="0">
                <a:sym typeface="Wingdings" pitchFamily="2" charset="2"/>
              </a:rPr>
              <a:t>buffer overflow!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// If the first argument is "help" or "-h" display a help message</a:t>
            </a:r>
          </a:p>
          <a:p>
            <a:pPr>
              <a:buNone/>
            </a:pPr>
            <a:r>
              <a:rPr lang="en-US" dirty="0" smtClean="0"/>
              <a:t>   if((!</a:t>
            </a:r>
            <a:r>
              <a:rPr lang="en-US" dirty="0" err="1" smtClean="0"/>
              <a:t>strcmp</a:t>
            </a:r>
            <a:r>
              <a:rPr lang="en-US" dirty="0" smtClean="0"/>
              <a:t>(buffer, "help")) || (!</a:t>
            </a:r>
            <a:r>
              <a:rPr lang="en-US" dirty="0" err="1" smtClean="0"/>
              <a:t>strcmp</a:t>
            </a:r>
            <a:r>
              <a:rPr lang="en-US" dirty="0" smtClean="0"/>
              <a:t>(buffer, "-h")))</a:t>
            </a:r>
          </a:p>
          <a:p>
            <a:pPr>
              <a:buNone/>
            </a:pPr>
            <a:r>
              <a:rPr lang="en-US" dirty="0" smtClean="0"/>
              <a:t>   {</a:t>
            </a:r>
          </a:p>
          <a:p>
            <a:pPr>
              <a:buNone/>
            </a:pPr>
            <a:r>
              <a:rPr lang="en-US" dirty="0" smtClean="0"/>
              <a:t>      printf("Help Text:\n\n");</a:t>
            </a:r>
          </a:p>
          <a:p>
            <a:pPr>
              <a:buNone/>
            </a:pPr>
            <a:r>
              <a:rPr lang="en-US" dirty="0" smtClean="0"/>
              <a:t>      printf("This is a game of chance.\n");</a:t>
            </a:r>
          </a:p>
          <a:p>
            <a:pPr>
              <a:buNone/>
            </a:pPr>
            <a:r>
              <a:rPr lang="en-US" dirty="0" smtClean="0"/>
              <a:t>      printf("To play, simply guess a number 1 through 32000\n");</a:t>
            </a:r>
          </a:p>
          <a:p>
            <a:pPr>
              <a:buNone/>
            </a:pPr>
            <a:r>
              <a:rPr lang="en-US" dirty="0" smtClean="0"/>
              <a:t>      printf("If you guess the number I am thinking of you win.\n");</a:t>
            </a:r>
          </a:p>
          <a:p>
            <a:pPr>
              <a:buNone/>
            </a:pPr>
            <a:r>
              <a:rPr lang="en-US" dirty="0" smtClean="0"/>
              <a:t>   }</a:t>
            </a:r>
          </a:p>
          <a:p>
            <a:pPr>
              <a:buNone/>
            </a:pPr>
            <a:r>
              <a:rPr lang="en-US" dirty="0" smtClean="0"/>
              <a:t>   else</a:t>
            </a:r>
          </a:p>
          <a:p>
            <a:pPr>
              <a:buNone/>
            </a:pPr>
            <a:r>
              <a:rPr lang="en-US" dirty="0" smtClean="0"/>
              <a:t>	   </a:t>
            </a:r>
            <a:r>
              <a:rPr lang="en-US" dirty="0" err="1" smtClean="0"/>
              <a:t>function_ptr</a:t>
            </a:r>
            <a:r>
              <a:rPr lang="en-US" dirty="0" smtClean="0"/>
              <a:t>(</a:t>
            </a:r>
            <a:r>
              <a:rPr lang="en-US" dirty="0" err="1" smtClean="0"/>
              <a:t>atoi</a:t>
            </a:r>
            <a:r>
              <a:rPr lang="en-US" dirty="0" smtClean="0"/>
              <a:t>(buffer));</a:t>
            </a:r>
          </a:p>
          <a:p>
            <a:pPr>
              <a:buNone/>
            </a:pPr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02284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game(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user_pick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rand_pick</a:t>
            </a:r>
            <a:r>
              <a:rPr lang="en-US" dirty="0" smtClean="0"/>
              <a:t>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if((</a:t>
            </a:r>
            <a:r>
              <a:rPr lang="en-US" dirty="0" err="1" smtClean="0"/>
              <a:t>user_pick</a:t>
            </a:r>
            <a:r>
              <a:rPr lang="en-US" dirty="0" smtClean="0"/>
              <a:t> &lt; 1) || (</a:t>
            </a:r>
            <a:r>
              <a:rPr lang="en-US" dirty="0" err="1" smtClean="0"/>
              <a:t>user_pick</a:t>
            </a:r>
            <a:r>
              <a:rPr lang="en-US" dirty="0" smtClean="0"/>
              <a:t> &gt; 32000))</a:t>
            </a:r>
          </a:p>
          <a:p>
            <a:pPr>
              <a:buNone/>
            </a:pPr>
            <a:r>
              <a:rPr lang="en-US" dirty="0" smtClean="0"/>
              <a:t>   {</a:t>
            </a:r>
          </a:p>
          <a:p>
            <a:pPr>
              <a:buNone/>
            </a:pPr>
            <a:r>
              <a:rPr lang="en-US" dirty="0" smtClean="0"/>
              <a:t>      printf("You must pick a value from 1 - 32000\n");</a:t>
            </a:r>
          </a:p>
          <a:p>
            <a:pPr>
              <a:buNone/>
            </a:pPr>
            <a:r>
              <a:rPr lang="en-US" dirty="0" smtClean="0"/>
              <a:t>      printf("Use help or -h for help\n");</a:t>
            </a:r>
          </a:p>
          <a:p>
            <a:pPr>
              <a:buNone/>
            </a:pPr>
            <a:r>
              <a:rPr lang="en-US" dirty="0" smtClean="0"/>
              <a:t>      return 0;</a:t>
            </a:r>
          </a:p>
          <a:p>
            <a:pPr>
              <a:buNone/>
            </a:pPr>
            <a:r>
              <a:rPr lang="en-US" dirty="0" smtClean="0"/>
              <a:t>   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printf("Playing the game of chance..\n");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rand_pick</a:t>
            </a:r>
            <a:r>
              <a:rPr lang="en-US" dirty="0" smtClean="0"/>
              <a:t> = (rand()% 32000) + 1;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printf("You picked: %d\n", </a:t>
            </a:r>
            <a:r>
              <a:rPr lang="en-US" dirty="0" err="1" smtClean="0"/>
              <a:t>user_pick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   printf("Random Value: %d\n", </a:t>
            </a:r>
            <a:r>
              <a:rPr lang="en-US" dirty="0" err="1" smtClean="0"/>
              <a:t>rand_pick</a:t>
            </a:r>
            <a:r>
              <a:rPr lang="en-US" dirty="0" smtClean="0"/>
              <a:t>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if(</a:t>
            </a:r>
            <a:r>
              <a:rPr lang="en-US" dirty="0" err="1" smtClean="0"/>
              <a:t>user_pick</a:t>
            </a:r>
            <a:r>
              <a:rPr lang="en-US" dirty="0" smtClean="0"/>
              <a:t> == </a:t>
            </a:r>
            <a:r>
              <a:rPr lang="en-US" dirty="0" err="1" smtClean="0"/>
              <a:t>rand_pick</a:t>
            </a:r>
            <a:r>
              <a:rPr lang="en-US" dirty="0" smtClean="0"/>
              <a:t>) // HAHA, YOU CAN’T WIN!</a:t>
            </a:r>
          </a:p>
          <a:p>
            <a:pPr>
              <a:buNone/>
            </a:pPr>
            <a:r>
              <a:rPr lang="en-US" dirty="0" smtClean="0"/>
              <a:t>      jackpot();</a:t>
            </a:r>
          </a:p>
          <a:p>
            <a:pPr>
              <a:buNone/>
            </a:pPr>
            <a:r>
              <a:rPr lang="en-US" dirty="0" smtClean="0"/>
              <a:t>   else</a:t>
            </a:r>
          </a:p>
          <a:p>
            <a:pPr>
              <a:buNone/>
            </a:pPr>
            <a:r>
              <a:rPr lang="en-US" dirty="0" smtClean="0"/>
              <a:t>      printf("Sorry, you didn't win this time..\n");      </a:t>
            </a:r>
          </a:p>
          <a:p>
            <a:pPr>
              <a:buNone/>
            </a:pPr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Unless you can call this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jackpot()</a:t>
            </a:r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r>
              <a:rPr lang="en-US" dirty="0" smtClean="0"/>
              <a:t>   printf("You just won!\n");</a:t>
            </a:r>
          </a:p>
          <a:p>
            <a:pPr>
              <a:buNone/>
            </a:pPr>
            <a:r>
              <a:rPr lang="en-US" dirty="0" smtClean="0"/>
              <a:t>   printf("Congratulations!\n");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return 0;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“attacker” can use gdb to find the address of jackpot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the win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0352"/>
            <a:ext cx="8610600" cy="4422648"/>
          </a:xfrm>
        </p:spPr>
        <p:txBody>
          <a:bodyPr/>
          <a:lstStyle/>
          <a:p>
            <a:r>
              <a:rPr lang="en-US" dirty="0" smtClean="0"/>
              <a:t>In gdb type “print jackpot”</a:t>
            </a:r>
          </a:p>
          <a:p>
            <a:pPr lvl="1"/>
            <a:r>
              <a:rPr lang="en-US" dirty="0" smtClean="0"/>
              <a:t>0x08048744 is the result</a:t>
            </a:r>
          </a:p>
          <a:p>
            <a:r>
              <a:rPr lang="en-US" dirty="0" smtClean="0"/>
              <a:t>In this case, simply executing the program as follows will “win” the game:</a:t>
            </a:r>
          </a:p>
          <a:p>
            <a:r>
              <a:rPr lang="en-US" sz="2000" dirty="0" smtClean="0"/>
              <a:t>./game `printf “01234567890123456789\x44\x87\x04\x08”`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“You just won!</a:t>
            </a:r>
          </a:p>
          <a:p>
            <a:pPr lvl="1">
              <a:buNone/>
            </a:pPr>
            <a:r>
              <a:rPr lang="en-US" dirty="0" smtClean="0"/>
              <a:t>Congratulations!”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03648"/>
          </a:xfrm>
        </p:spPr>
        <p:txBody>
          <a:bodyPr>
            <a:normAutofit/>
          </a:bodyPr>
          <a:lstStyle/>
          <a:p>
            <a:r>
              <a:rPr lang="en-US" dirty="0" smtClean="0"/>
              <a:t>In the past, most important system code was written in C.  Win/Unix kernel still written in C/C++</a:t>
            </a:r>
          </a:p>
          <a:p>
            <a:r>
              <a:rPr lang="en-US" dirty="0" smtClean="0"/>
              <a:t>Few/No protections were in place</a:t>
            </a:r>
          </a:p>
          <a:p>
            <a:r>
              <a:rPr lang="en-US" dirty="0" smtClean="0"/>
              <a:t>Systems are better protected today</a:t>
            </a:r>
          </a:p>
          <a:p>
            <a:r>
              <a:rPr lang="en-US" dirty="0" smtClean="0"/>
              <a:t>However, that means what working 0days are still being discovered and used, have moved further underground due to the value of </a:t>
            </a:r>
            <a:r>
              <a:rPr lang="en-US" smtClean="0"/>
              <a:t>such attacks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could be hacked/exploited?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0364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Most common</a:t>
            </a:r>
          </a:p>
          <a:p>
            <a:pPr lvl="1"/>
            <a:r>
              <a:rPr lang="en-US" dirty="0" smtClean="0"/>
              <a:t>Desktops, laptops, Network servers, web servers</a:t>
            </a:r>
          </a:p>
          <a:p>
            <a:pPr lvl="2"/>
            <a:r>
              <a:rPr lang="en-US" dirty="0" smtClean="0"/>
              <a:t>Windows, Linux, Unix, Solaris, etc</a:t>
            </a:r>
          </a:p>
          <a:p>
            <a:r>
              <a:rPr lang="en-US" dirty="0" smtClean="0"/>
              <a:t>Mainframes, Minicomputers, etc</a:t>
            </a:r>
          </a:p>
          <a:p>
            <a:r>
              <a:rPr lang="en-US" dirty="0" smtClean="0"/>
              <a:t>Embedded systems</a:t>
            </a:r>
          </a:p>
          <a:p>
            <a:pPr lvl="1"/>
            <a:r>
              <a:rPr lang="en-US" dirty="0" smtClean="0"/>
              <a:t>Cameras, Cell phones, IP Phones, iPhone, etc</a:t>
            </a:r>
          </a:p>
          <a:p>
            <a:r>
              <a:rPr lang="en-US" dirty="0" smtClean="0"/>
              <a:t>Network Security</a:t>
            </a:r>
          </a:p>
          <a:p>
            <a:pPr lvl="1"/>
            <a:r>
              <a:rPr lang="en-US" dirty="0" smtClean="0"/>
              <a:t>Routers, Firewalls</a:t>
            </a:r>
          </a:p>
          <a:p>
            <a:r>
              <a:rPr lang="en-US" dirty="0" smtClean="0"/>
              <a:t>SOHO Stuff</a:t>
            </a:r>
          </a:p>
          <a:p>
            <a:pPr lvl="1"/>
            <a:r>
              <a:rPr lang="en-US" dirty="0" smtClean="0"/>
              <a:t>Cable modems, DSL, etc</a:t>
            </a:r>
          </a:p>
          <a:p>
            <a:r>
              <a:rPr lang="en-US" dirty="0" smtClean="0"/>
              <a:t>Industrial control networks</a:t>
            </a:r>
          </a:p>
          <a:p>
            <a:pPr lvl="1"/>
            <a:r>
              <a:rPr lang="en-US" dirty="0" smtClean="0"/>
              <a:t>Why might they be connected to the Internet?</a:t>
            </a:r>
          </a:p>
          <a:p>
            <a:pPr lvl="1"/>
            <a:r>
              <a:rPr lang="en-US" dirty="0" smtClean="0"/>
              <a:t>SCADA Networks</a:t>
            </a:r>
          </a:p>
          <a:p>
            <a:pPr lvl="2"/>
            <a:r>
              <a:rPr lang="en-US" dirty="0" smtClean="0"/>
              <a:t>This one is very scary…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036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If the exploited process is remote to the attacker, or is locally running at a higher access privilege … this is interesting because the attacker is crossing a “privilege boundary”.</a:t>
            </a:r>
          </a:p>
          <a:p>
            <a:r>
              <a:rPr lang="en-US" dirty="0" smtClean="0"/>
              <a:t>The attacker ends up with “elevated privileges” to perform actions he should not be able to</a:t>
            </a:r>
          </a:p>
          <a:p>
            <a:r>
              <a:rPr lang="en-US" dirty="0" smtClean="0"/>
              <a:t>0days have real monetary value</a:t>
            </a:r>
          </a:p>
          <a:p>
            <a:pPr lvl="1"/>
            <a:r>
              <a:rPr lang="en-US" dirty="0" smtClean="0"/>
              <a:t>Just look at the iDefense website if you don’t believe me</a:t>
            </a:r>
          </a:p>
          <a:p>
            <a:pPr lvl="1"/>
            <a:r>
              <a:rPr lang="en-US" dirty="0" smtClean="0"/>
              <a:t>In private circles, value is higher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Activates relating to exploitation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412480" cy="50322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Network/host vulnerability scan/sweep/test</a:t>
            </a:r>
          </a:p>
          <a:p>
            <a:pPr lvl="1"/>
            <a:r>
              <a:rPr lang="en-US" dirty="0" smtClean="0"/>
              <a:t>Often involves running Nessus or Retina</a:t>
            </a:r>
          </a:p>
          <a:p>
            <a:r>
              <a:rPr lang="en-US" dirty="0" smtClean="0"/>
              <a:t>Penetration Test</a:t>
            </a:r>
          </a:p>
          <a:p>
            <a:pPr lvl="1"/>
            <a:r>
              <a:rPr lang="en-US" dirty="0" smtClean="0"/>
              <a:t>Often involves using pre-packaged exploits from a tools like Metasploit or Canvas</a:t>
            </a:r>
          </a:p>
          <a:p>
            <a:r>
              <a:rPr lang="en-US" dirty="0" smtClean="0"/>
              <a:t>Software testing</a:t>
            </a:r>
          </a:p>
          <a:p>
            <a:pPr lvl="1"/>
            <a:r>
              <a:rPr lang="en-US" dirty="0" smtClean="0"/>
              <a:t>Software companies should test their software for robustness and security</a:t>
            </a:r>
          </a:p>
          <a:p>
            <a:pPr lvl="2"/>
            <a:r>
              <a:rPr lang="en-US" dirty="0" smtClean="0"/>
              <a:t>Often lack hacking expertise</a:t>
            </a:r>
          </a:p>
          <a:p>
            <a:r>
              <a:rPr lang="en-US" dirty="0" smtClean="0"/>
              <a:t>0day hunting</a:t>
            </a:r>
          </a:p>
          <a:p>
            <a:pPr lvl="1"/>
            <a:r>
              <a:rPr lang="en-US" dirty="0" smtClean="0"/>
              <a:t>Security research, hacking, Nations, etc.</a:t>
            </a:r>
          </a:p>
          <a:p>
            <a:pPr lvl="1"/>
            <a:r>
              <a:rPr lang="en-US" dirty="0" smtClean="0"/>
              <a:t>Focus of this talk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320" y="5257800"/>
            <a:ext cx="8183880" cy="746760"/>
          </a:xfrm>
        </p:spPr>
        <p:txBody>
          <a:bodyPr>
            <a:normAutofit/>
          </a:bodyPr>
          <a:lstStyle/>
          <a:p>
            <a:r>
              <a:rPr lang="en-US" dirty="0" smtClean="0"/>
              <a:t>Some methods of exploitation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412480" cy="49560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Supply chain type embedded backdoors</a:t>
            </a:r>
          </a:p>
          <a:p>
            <a:pPr lvl="1"/>
            <a:r>
              <a:rPr lang="en-US" dirty="0" smtClean="0"/>
              <a:t>Difficult to defend against</a:t>
            </a:r>
          </a:p>
          <a:p>
            <a:r>
              <a:rPr lang="en-US" dirty="0" smtClean="0"/>
              <a:t>Social Engineering</a:t>
            </a:r>
          </a:p>
          <a:p>
            <a:pPr lvl="1"/>
            <a:r>
              <a:rPr lang="en-US" dirty="0" smtClean="0"/>
              <a:t>Often combined with technical attack</a:t>
            </a:r>
          </a:p>
          <a:p>
            <a:pPr lvl="1"/>
            <a:r>
              <a:rPr lang="en-US" dirty="0" smtClean="0"/>
              <a:t>Sometimes combined with a physical breach as well</a:t>
            </a:r>
          </a:p>
          <a:p>
            <a:pPr lvl="1"/>
            <a:r>
              <a:rPr lang="en-US" dirty="0" smtClean="0"/>
              <a:t>Employee training to defend against</a:t>
            </a:r>
          </a:p>
          <a:p>
            <a:r>
              <a:rPr lang="en-US" dirty="0" smtClean="0"/>
              <a:t>Unknown software vulnerabilities</a:t>
            </a:r>
          </a:p>
          <a:p>
            <a:pPr lvl="1"/>
            <a:r>
              <a:rPr lang="en-US" dirty="0" smtClean="0"/>
              <a:t>Could be local or remote</a:t>
            </a:r>
          </a:p>
          <a:p>
            <a:pPr lvl="2"/>
            <a:r>
              <a:rPr lang="en-US" dirty="0" smtClean="0"/>
              <a:t>Often both</a:t>
            </a:r>
          </a:p>
          <a:p>
            <a:pPr lvl="2"/>
            <a:r>
              <a:rPr lang="en-US" dirty="0" smtClean="0"/>
              <a:t>The focus of this talk</a:t>
            </a:r>
          </a:p>
          <a:p>
            <a:pPr lvl="1"/>
            <a:r>
              <a:rPr lang="en-US" dirty="0" smtClean="0"/>
              <a:t>Often called CNE or Computer Network Exploitation</a:t>
            </a:r>
          </a:p>
          <a:p>
            <a:pPr lvl="1"/>
            <a:r>
              <a:rPr lang="en-US" dirty="0" smtClean="0"/>
              <a:t>The step after CNE, is CNO (operations), and hopefully your company is performing CND (defense)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336280" cy="480364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Complex and rapidly evolving field</a:t>
            </a:r>
          </a:p>
          <a:p>
            <a:r>
              <a:rPr lang="en-US" dirty="0" smtClean="0"/>
              <a:t>People and companies tend to specialize</a:t>
            </a:r>
          </a:p>
          <a:p>
            <a:pPr lvl="1"/>
            <a:r>
              <a:rPr lang="en-US" dirty="0" smtClean="0"/>
              <a:t>I.e. Forensic companies, e-discovery firms, pen-test labs, etc.</a:t>
            </a:r>
          </a:p>
          <a:p>
            <a:r>
              <a:rPr lang="en-US" dirty="0" smtClean="0"/>
              <a:t>For new software bug hunting we often see three main sub fields:</a:t>
            </a:r>
          </a:p>
          <a:p>
            <a:r>
              <a:rPr lang="en-US" dirty="0" smtClean="0"/>
              <a:t>(1) Web auditing</a:t>
            </a:r>
          </a:p>
          <a:p>
            <a:pPr lvl="1"/>
            <a:r>
              <a:rPr lang="en-US" dirty="0" smtClean="0"/>
              <a:t>Source code review</a:t>
            </a:r>
          </a:p>
          <a:p>
            <a:pPr lvl="2"/>
            <a:r>
              <a:rPr lang="en-US" dirty="0" smtClean="0"/>
              <a:t>PHP, Java, </a:t>
            </a:r>
            <a:r>
              <a:rPr lang="en-US" dirty="0" err="1" smtClean="0"/>
              <a:t>perl</a:t>
            </a:r>
            <a:r>
              <a:rPr lang="en-US" dirty="0" smtClean="0"/>
              <a:t>, </a:t>
            </a:r>
            <a:r>
              <a:rPr lang="en-US" dirty="0" err="1" smtClean="0"/>
              <a:t>sql</a:t>
            </a:r>
            <a:r>
              <a:rPr lang="en-US" dirty="0" smtClean="0"/>
              <a:t>, asp, etc.</a:t>
            </a:r>
          </a:p>
          <a:p>
            <a:pPr lvl="1"/>
            <a:r>
              <a:rPr lang="en-US" dirty="0" smtClean="0"/>
              <a:t>Live pen-test</a:t>
            </a:r>
          </a:p>
          <a:p>
            <a:pPr lvl="2"/>
            <a:r>
              <a:rPr lang="en-US" dirty="0" smtClean="0"/>
              <a:t>Tend to be looking for things like lack of input sanitization (</a:t>
            </a:r>
            <a:r>
              <a:rPr lang="en-US" dirty="0" err="1" smtClean="0"/>
              <a:t>sql</a:t>
            </a:r>
            <a:r>
              <a:rPr lang="en-US" dirty="0" smtClean="0"/>
              <a:t> injection), bad page permissions, etc.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specialization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260080" cy="442264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(2) Application Review</a:t>
            </a:r>
          </a:p>
          <a:p>
            <a:pPr lvl="1"/>
            <a:r>
              <a:rPr lang="en-US" dirty="0" smtClean="0"/>
              <a:t>Source code review</a:t>
            </a:r>
          </a:p>
          <a:p>
            <a:pPr lvl="2"/>
            <a:r>
              <a:rPr lang="en-US" dirty="0" smtClean="0"/>
              <a:t>C/C++, and more</a:t>
            </a:r>
          </a:p>
          <a:p>
            <a:pPr lvl="2"/>
            <a:r>
              <a:rPr lang="en-US" dirty="0" smtClean="0"/>
              <a:t>I have a talk on auditing C code</a:t>
            </a:r>
          </a:p>
          <a:p>
            <a:pPr lvl="1"/>
            <a:r>
              <a:rPr lang="en-US" dirty="0" smtClean="0"/>
              <a:t>Black box testing like Fuzzing</a:t>
            </a:r>
          </a:p>
          <a:p>
            <a:r>
              <a:rPr lang="en-US" dirty="0" smtClean="0"/>
              <a:t>(3) Pure 0day hunting</a:t>
            </a:r>
          </a:p>
          <a:p>
            <a:pPr lvl="1"/>
            <a:r>
              <a:rPr lang="en-US" dirty="0" smtClean="0"/>
              <a:t>No/limited source code</a:t>
            </a:r>
          </a:p>
          <a:p>
            <a:pPr lvl="1"/>
            <a:r>
              <a:rPr lang="en-US" dirty="0" smtClean="0"/>
              <a:t>Usually involved reverse engineering and fuzzing</a:t>
            </a:r>
          </a:p>
          <a:p>
            <a:pPr lvl="2"/>
            <a:r>
              <a:rPr lang="en-US" dirty="0" smtClean="0"/>
              <a:t>Method on next slide</a:t>
            </a:r>
          </a:p>
          <a:p>
            <a:pPr lvl="2"/>
            <a:r>
              <a:rPr lang="en-US" dirty="0" smtClean="0"/>
              <a:t>I have a talk on fuzzing</a:t>
            </a:r>
          </a:p>
          <a:p>
            <a:pPr lvl="1"/>
            <a:r>
              <a:rPr lang="en-US" dirty="0" smtClean="0"/>
              <a:t>Exploit development if a potential bug is discovered</a:t>
            </a:r>
          </a:p>
          <a:p>
            <a:pPr lvl="2"/>
            <a:r>
              <a:rPr lang="en-US" dirty="0" smtClean="0"/>
              <a:t>The focus of this talk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2200" dirty="0" smtClean="0"/>
              <a:t>Note: some people do all 3</a:t>
            </a:r>
            <a:endParaRPr lang="en-US" sz="2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4864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Assume we’ve now found a bug</a:t>
            </a:r>
            <a:br>
              <a:rPr lang="en-US" dirty="0" smtClean="0"/>
            </a:br>
            <a:r>
              <a:rPr lang="en-US" dirty="0" smtClean="0"/>
              <a:t>What do I know need to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336280" cy="4879848"/>
          </a:xfrm>
        </p:spPr>
        <p:txBody>
          <a:bodyPr>
            <a:normAutofit/>
          </a:bodyPr>
          <a:lstStyle/>
          <a:p>
            <a:r>
              <a:rPr lang="en-US" dirty="0" smtClean="0"/>
              <a:t>Bug </a:t>
            </a:r>
            <a:r>
              <a:rPr lang="en-US" dirty="0" smtClean="0">
                <a:sym typeface="Wingdings" pitchFamily="2" charset="2"/>
              </a:rPr>
              <a:t> Proof of Concept (POC)  exploit</a:t>
            </a:r>
          </a:p>
          <a:p>
            <a:r>
              <a:rPr lang="en-US" dirty="0" smtClean="0">
                <a:sym typeface="Wingdings" pitchFamily="2" charset="2"/>
              </a:rPr>
              <a:t>What knowledge is required to do this?</a:t>
            </a:r>
          </a:p>
          <a:p>
            <a:pPr marL="804672" lvl="1" indent="-457200">
              <a:buClrTx/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Operating System</a:t>
            </a:r>
          </a:p>
          <a:p>
            <a:pPr lvl="2">
              <a:buClrTx/>
            </a:pPr>
            <a:r>
              <a:rPr lang="en-US" dirty="0" smtClean="0">
                <a:sym typeface="Wingdings" pitchFamily="2" charset="2"/>
              </a:rPr>
              <a:t>Win/Linux most common</a:t>
            </a:r>
          </a:p>
          <a:p>
            <a:pPr marL="804672" lvl="1" indent="-457200">
              <a:buClrTx/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Architecture</a:t>
            </a:r>
          </a:p>
          <a:p>
            <a:pPr lvl="2">
              <a:buClrTx/>
            </a:pPr>
            <a:r>
              <a:rPr lang="en-US" dirty="0" smtClean="0">
                <a:sym typeface="Wingdings" pitchFamily="2" charset="2"/>
              </a:rPr>
              <a:t>x86 is most common</a:t>
            </a:r>
          </a:p>
          <a:p>
            <a:pPr marL="804672" lvl="1" indent="-457200">
              <a:buClrTx/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Software development</a:t>
            </a:r>
          </a:p>
          <a:p>
            <a:pPr lvl="2">
              <a:buClrTx/>
            </a:pPr>
            <a:r>
              <a:rPr lang="en-US" dirty="0" smtClean="0">
                <a:sym typeface="Wingdings" pitchFamily="2" charset="2"/>
              </a:rPr>
              <a:t>In order to RE/understand the bug, one must have a clue as to how it was written/compiled</a:t>
            </a:r>
          </a:p>
          <a:p>
            <a:pPr marL="804672" lvl="1" indent="-457200">
              <a:buClrTx/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Reverse Engineering (RE) techniques/tools</a:t>
            </a:r>
          </a:p>
          <a:p>
            <a:pPr lvl="2">
              <a:buClrTx/>
            </a:pPr>
            <a:r>
              <a:rPr lang="en-US" dirty="0" smtClean="0">
                <a:sym typeface="Wingdings" pitchFamily="2" charset="2"/>
              </a:rPr>
              <a:t>IDA pro is your friend here.</a:t>
            </a:r>
          </a:p>
          <a:p>
            <a:pPr marL="804672" lvl="1" indent="-457200">
              <a:buClrTx/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Exploit development tools and techniques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1720</TotalTime>
  <Words>2145</Words>
  <Application>Microsoft Office PowerPoint</Application>
  <PresentationFormat>On-screen Show (4:3)</PresentationFormat>
  <Paragraphs>309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Aspect</vt:lpstr>
      <vt:lpstr>Exploitation 1</vt:lpstr>
      <vt:lpstr>Exploitation 1</vt:lpstr>
      <vt:lpstr>What could be hacked/exploited?</vt:lpstr>
      <vt:lpstr>So what?</vt:lpstr>
      <vt:lpstr>Activates relating to exploitation</vt:lpstr>
      <vt:lpstr>Some methods of exploitation</vt:lpstr>
      <vt:lpstr>Specialization</vt:lpstr>
      <vt:lpstr>More on specialization</vt:lpstr>
      <vt:lpstr>Assume we’ve now found a bug What do I know need to know?</vt:lpstr>
      <vt:lpstr>Assuming we have skillz 1-4</vt:lpstr>
      <vt:lpstr>Bug class clarification for this talk</vt:lpstr>
      <vt:lpstr>Some of the Bug classes</vt:lpstr>
      <vt:lpstr>Traditional stack overflow</vt:lpstr>
      <vt:lpstr>Traditional stack overflow</vt:lpstr>
      <vt:lpstr>x86 stack frame</vt:lpstr>
      <vt:lpstr>Bounded growth</vt:lpstr>
      <vt:lpstr>Unchecked growth; UNIX attack</vt:lpstr>
      <vt:lpstr>Traditional Windows</vt:lpstr>
      <vt:lpstr>Other OS differences</vt:lpstr>
      <vt:lpstr>Stack overflow defense 1</vt:lpstr>
      <vt:lpstr>Stack overflow defense 2</vt:lpstr>
      <vt:lpstr>Function pointer Overwrites</vt:lpstr>
      <vt:lpstr>Two Code examples</vt:lpstr>
      <vt:lpstr>Funny Little Guessing Game</vt:lpstr>
      <vt:lpstr>Slide 25</vt:lpstr>
      <vt:lpstr>Slide 26</vt:lpstr>
      <vt:lpstr>Unless you can call this function</vt:lpstr>
      <vt:lpstr>For the win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Rainbows</dc:title>
  <dc:creator>jared</dc:creator>
  <cp:lastModifiedBy>jared</cp:lastModifiedBy>
  <cp:revision>120</cp:revision>
  <dcterms:created xsi:type="dcterms:W3CDTF">2006-08-16T00:00:00Z</dcterms:created>
  <dcterms:modified xsi:type="dcterms:W3CDTF">2008-08-06T07:15:29Z</dcterms:modified>
</cp:coreProperties>
</file>