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2" r:id="rId3"/>
    <p:sldId id="278" r:id="rId4"/>
    <p:sldId id="300" r:id="rId5"/>
    <p:sldId id="301" r:id="rId6"/>
    <p:sldId id="279" r:id="rId7"/>
    <p:sldId id="299" r:id="rId8"/>
    <p:sldId id="282" r:id="rId9"/>
    <p:sldId id="284" r:id="rId10"/>
    <p:sldId id="285" r:id="rId11"/>
    <p:sldId id="302" r:id="rId12"/>
    <p:sldId id="286" r:id="rId13"/>
    <p:sldId id="303" r:id="rId14"/>
    <p:sldId id="304" r:id="rId15"/>
    <p:sldId id="283" r:id="rId16"/>
    <p:sldId id="281" r:id="rId17"/>
    <p:sldId id="293" r:id="rId18"/>
    <p:sldId id="294" r:id="rId19"/>
    <p:sldId id="295" r:id="rId20"/>
    <p:sldId id="290" r:id="rId21"/>
    <p:sldId id="297" r:id="rId22"/>
    <p:sldId id="298" r:id="rId23"/>
    <p:sldId id="296"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8/4/2008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8/4/2008</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Exploitation 2</a:t>
            </a:r>
            <a:endParaRPr lang="en-US" dirty="0"/>
          </a:p>
        </p:txBody>
      </p:sp>
      <p:sp>
        <p:nvSpPr>
          <p:cNvPr id="3" name="Subtitle 2"/>
          <p:cNvSpPr>
            <a:spLocks noGrp="1"/>
          </p:cNvSpPr>
          <p:nvPr>
            <p:ph type="subTitle" idx="1"/>
          </p:nvPr>
        </p:nvSpPr>
        <p:spPr>
          <a:xfrm>
            <a:off x="76200" y="3685032"/>
            <a:ext cx="8763000" cy="1801368"/>
          </a:xfrm>
        </p:spPr>
        <p:txBody>
          <a:bodyPr>
            <a:normAutofit/>
          </a:bodyPr>
          <a:lstStyle/>
          <a:p>
            <a:r>
              <a:rPr lang="en-US" dirty="0" smtClean="0"/>
              <a:t>Jared DeMott</a:t>
            </a:r>
          </a:p>
          <a:p>
            <a:r>
              <a:rPr lang="en-US" dirty="0" smtClean="0"/>
              <a:t>Crucial Security, Inc.</a:t>
            </a:r>
          </a:p>
          <a:p>
            <a:r>
              <a:rPr lang="en-US" smtClean="0"/>
              <a:t>Black Hat 2008</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Generic Header Overwrite</a:t>
            </a:r>
            <a:endParaRPr lang="en-US" dirty="0"/>
          </a:p>
        </p:txBody>
      </p:sp>
      <p:sp>
        <p:nvSpPr>
          <p:cNvPr id="3" name="Content Placeholder 2"/>
          <p:cNvSpPr>
            <a:spLocks noGrp="1"/>
          </p:cNvSpPr>
          <p:nvPr>
            <p:ph idx="1"/>
          </p:nvPr>
        </p:nvSpPr>
        <p:spPr>
          <a:xfrm>
            <a:off x="502920" y="530352"/>
            <a:ext cx="8183880" cy="3432048"/>
          </a:xfrm>
        </p:spPr>
        <p:txBody>
          <a:bodyPr/>
          <a:lstStyle/>
          <a:p>
            <a:r>
              <a:rPr lang="en-US" dirty="0" smtClean="0"/>
              <a:t>Each control field must be modified to represent a certain field</a:t>
            </a:r>
          </a:p>
          <a:p>
            <a:r>
              <a:rPr lang="en-US" dirty="0" smtClean="0"/>
              <a:t>The general key here is to create a fake free chunk that will get coalesced (combined) with the adjacent free chunk</a:t>
            </a:r>
          </a:p>
          <a:p>
            <a:r>
              <a:rPr lang="en-US" dirty="0" smtClean="0"/>
              <a:t>Control headers have a form something like:</a:t>
            </a:r>
            <a:endParaRPr lang="en-US" dirty="0"/>
          </a:p>
        </p:txBody>
      </p:sp>
      <p:sp>
        <p:nvSpPr>
          <p:cNvPr id="4" name="Rectangle 3"/>
          <p:cNvSpPr/>
          <p:nvPr/>
        </p:nvSpPr>
        <p:spPr>
          <a:xfrm>
            <a:off x="1371600" y="4267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Size of chunk/8</a:t>
            </a:r>
            <a:endParaRPr lang="en-US" dirty="0"/>
          </a:p>
        </p:txBody>
      </p:sp>
      <p:sp>
        <p:nvSpPr>
          <p:cNvPr id="6" name="Rectangle 5"/>
          <p:cNvSpPr/>
          <p:nvPr/>
        </p:nvSpPr>
        <p:spPr>
          <a:xfrm>
            <a:off x="5486400" y="4267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field_X|Flags</a:t>
            </a:r>
            <a:endParaRPr lang="en-US" dirty="0"/>
          </a:p>
        </p:txBody>
      </p:sp>
      <p:sp>
        <p:nvSpPr>
          <p:cNvPr id="7" name="Rectangle 6"/>
          <p:cNvSpPr/>
          <p:nvPr/>
        </p:nvSpPr>
        <p:spPr>
          <a:xfrm>
            <a:off x="3429000" y="4267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Size of </a:t>
            </a:r>
            <a:r>
              <a:rPr lang="en-US" dirty="0" err="1" smtClean="0"/>
              <a:t>prev</a:t>
            </a:r>
            <a:r>
              <a:rPr lang="en-US" dirty="0" smtClean="0"/>
              <a:t>/8</a:t>
            </a:r>
          </a:p>
        </p:txBody>
      </p:sp>
      <p:sp>
        <p:nvSpPr>
          <p:cNvPr id="8" name="Right Brace 7"/>
          <p:cNvSpPr/>
          <p:nvPr/>
        </p:nvSpPr>
        <p:spPr>
          <a:xfrm rot="-5400000">
            <a:off x="6324600" y="3048000"/>
            <a:ext cx="381000" cy="1905000"/>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3429000"/>
            <a:ext cx="981359" cy="369332"/>
          </a:xfrm>
          <a:prstGeom prst="rect">
            <a:avLst/>
          </a:prstGeom>
          <a:noFill/>
        </p:spPr>
        <p:txBody>
          <a:bodyPr wrap="none" rtlCol="0">
            <a:spAutoFit/>
          </a:bodyPr>
          <a:lstStyle/>
          <a:p>
            <a:r>
              <a:rPr lang="en-US" dirty="0" smtClean="0"/>
              <a:t>16 bits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562600"/>
            <a:ext cx="8183880" cy="472440"/>
          </a:xfrm>
        </p:spPr>
        <p:txBody>
          <a:bodyPr>
            <a:normAutofit fontScale="90000"/>
          </a:bodyPr>
          <a:lstStyle/>
          <a:p>
            <a:r>
              <a:rPr lang="en-US" dirty="0" smtClean="0"/>
              <a:t>A more concrete example: Win2k</a:t>
            </a:r>
            <a:endParaRPr lang="en-US" dirty="0"/>
          </a:p>
        </p:txBody>
      </p:sp>
      <p:sp>
        <p:nvSpPr>
          <p:cNvPr id="3" name="Content Placeholder 2"/>
          <p:cNvSpPr>
            <a:spLocks noGrp="1"/>
          </p:cNvSpPr>
          <p:nvPr>
            <p:ph idx="1"/>
          </p:nvPr>
        </p:nvSpPr>
        <p:spPr>
          <a:xfrm>
            <a:off x="502920" y="530352"/>
            <a:ext cx="8183880" cy="3965448"/>
          </a:xfrm>
        </p:spPr>
        <p:txBody>
          <a:bodyPr>
            <a:normAutofit fontScale="92500" lnSpcReduction="20000"/>
          </a:bodyPr>
          <a:lstStyle/>
          <a:p>
            <a:r>
              <a:rPr lang="en-US" dirty="0" smtClean="0"/>
              <a:t>Reverse engineering ntdll.dll in Windows 2000 revealed the following useful tidbits as it pertains to exploitation:</a:t>
            </a:r>
          </a:p>
          <a:p>
            <a:pPr lvl="1">
              <a:lnSpc>
                <a:spcPct val="90000"/>
              </a:lnSpc>
            </a:pPr>
            <a:r>
              <a:rPr lang="en-US" dirty="0" smtClean="0"/>
              <a:t>Bit 0 of Flags must be set</a:t>
            </a:r>
          </a:p>
          <a:p>
            <a:pPr lvl="1">
              <a:lnSpc>
                <a:spcPct val="90000"/>
              </a:lnSpc>
            </a:pPr>
            <a:r>
              <a:rPr lang="en-US" dirty="0" smtClean="0"/>
              <a:t>Bit 3 of Flags must be set</a:t>
            </a:r>
          </a:p>
          <a:p>
            <a:pPr lvl="1">
              <a:lnSpc>
                <a:spcPct val="90000"/>
              </a:lnSpc>
            </a:pPr>
            <a:r>
              <a:rPr lang="en-US" dirty="0" err="1" smtClean="0"/>
              <a:t>Field_X</a:t>
            </a:r>
            <a:r>
              <a:rPr lang="en-US" dirty="0" smtClean="0"/>
              <a:t> must be smaller than 0x40</a:t>
            </a:r>
          </a:p>
          <a:p>
            <a:pPr lvl="1">
              <a:lnSpc>
                <a:spcPct val="90000"/>
              </a:lnSpc>
            </a:pPr>
            <a:r>
              <a:rPr lang="en-US" dirty="0" smtClean="0"/>
              <a:t>The first field (own size) must be larger than 0x80</a:t>
            </a:r>
          </a:p>
          <a:p>
            <a:pPr>
              <a:lnSpc>
                <a:spcPct val="90000"/>
              </a:lnSpc>
              <a:buFontTx/>
              <a:buNone/>
            </a:pPr>
            <a:endParaRPr lang="en-US" dirty="0" smtClean="0"/>
          </a:p>
          <a:p>
            <a:pPr>
              <a:lnSpc>
                <a:spcPct val="90000"/>
              </a:lnSpc>
            </a:pPr>
            <a:r>
              <a:rPr lang="en-US" dirty="0" smtClean="0"/>
              <a:t>Figure out a number (such as one with 0x9’s in it) that helps us meet the requirements, and allows us to proceed in the unlink and coalesce</a:t>
            </a:r>
          </a:p>
          <a:p>
            <a:pPr>
              <a:lnSpc>
                <a:spcPct val="90000"/>
              </a:lnSpc>
            </a:pPr>
            <a:r>
              <a:rPr lang="en-US" dirty="0" smtClean="0"/>
              <a:t>10011001</a:t>
            </a:r>
          </a:p>
          <a:p>
            <a:pPr lvl="1">
              <a:lnSpc>
                <a:spcPct val="90000"/>
              </a:lnSpc>
              <a:buNone/>
            </a:pPr>
            <a:endParaRPr lang="en-US" dirty="0" smtClean="0"/>
          </a:p>
        </p:txBody>
      </p:sp>
      <p:cxnSp>
        <p:nvCxnSpPr>
          <p:cNvPr id="7" name="Straight Arrow Connector 6"/>
          <p:cNvCxnSpPr/>
          <p:nvPr/>
        </p:nvCxnSpPr>
        <p:spPr>
          <a:xfrm rot="10800000">
            <a:off x="2644696" y="4431268"/>
            <a:ext cx="609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254296" y="4736068"/>
            <a:ext cx="631904" cy="369332"/>
          </a:xfrm>
          <a:prstGeom prst="rect">
            <a:avLst/>
          </a:prstGeom>
          <a:noFill/>
        </p:spPr>
        <p:txBody>
          <a:bodyPr wrap="none" rtlCol="0">
            <a:spAutoFit/>
          </a:bodyPr>
          <a:lstStyle/>
          <a:p>
            <a:r>
              <a:rPr lang="en-US" dirty="0" smtClean="0"/>
              <a:t>bit0</a:t>
            </a:r>
            <a:endParaRPr lang="en-US" dirty="0"/>
          </a:p>
        </p:txBody>
      </p:sp>
      <p:sp>
        <p:nvSpPr>
          <p:cNvPr id="10" name="TextBox 9"/>
          <p:cNvSpPr txBox="1"/>
          <p:nvPr/>
        </p:nvSpPr>
        <p:spPr>
          <a:xfrm>
            <a:off x="1905001" y="5029200"/>
            <a:ext cx="631904" cy="369332"/>
          </a:xfrm>
          <a:prstGeom prst="rect">
            <a:avLst/>
          </a:prstGeom>
          <a:noFill/>
        </p:spPr>
        <p:txBody>
          <a:bodyPr wrap="square" rtlCol="0">
            <a:spAutoFit/>
          </a:bodyPr>
          <a:lstStyle/>
          <a:p>
            <a:r>
              <a:rPr lang="en-US" dirty="0" smtClean="0"/>
              <a:t>bit3</a:t>
            </a:r>
            <a:endParaRPr lang="en-US" dirty="0"/>
          </a:p>
        </p:txBody>
      </p:sp>
      <p:cxnSp>
        <p:nvCxnSpPr>
          <p:cNvPr id="12" name="Straight Arrow Connector 11"/>
          <p:cNvCxnSpPr>
            <a:stCxn id="10" idx="0"/>
          </p:cNvCxnSpPr>
          <p:nvPr/>
        </p:nvCxnSpPr>
        <p:spPr>
          <a:xfrm rot="16200000" flipV="1">
            <a:off x="1834377" y="4642623"/>
            <a:ext cx="533400" cy="239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How Free() works</a:t>
            </a:r>
            <a:endParaRPr lang="en-US" dirty="0"/>
          </a:p>
        </p:txBody>
      </p:sp>
      <p:sp>
        <p:nvSpPr>
          <p:cNvPr id="3" name="Content Placeholder 2"/>
          <p:cNvSpPr>
            <a:spLocks noGrp="1"/>
          </p:cNvSpPr>
          <p:nvPr>
            <p:ph idx="1"/>
          </p:nvPr>
        </p:nvSpPr>
        <p:spPr>
          <a:xfrm>
            <a:off x="502920" y="530352"/>
            <a:ext cx="8183880" cy="2746248"/>
          </a:xfrm>
        </p:spPr>
        <p:txBody>
          <a:bodyPr/>
          <a:lstStyle/>
          <a:p>
            <a:r>
              <a:rPr lang="en-US" dirty="0" smtClean="0"/>
              <a:t>Additional to the control header, once a chunk has been </a:t>
            </a:r>
            <a:r>
              <a:rPr lang="en-US" i="1" dirty="0" err="1" smtClean="0"/>
              <a:t>free’ed</a:t>
            </a:r>
            <a:r>
              <a:rPr lang="en-US" i="1" dirty="0" smtClean="0"/>
              <a:t>() </a:t>
            </a:r>
            <a:r>
              <a:rPr lang="en-US" dirty="0" smtClean="0"/>
              <a:t>a previous and a next pointer (in the linked list) get put into the “free” memory area to be used if/when coalesce takes place:</a:t>
            </a:r>
            <a:endParaRPr lang="en-US" i="1" dirty="0"/>
          </a:p>
        </p:txBody>
      </p:sp>
      <p:sp>
        <p:nvSpPr>
          <p:cNvPr id="4" name="Rectangle 3"/>
          <p:cNvSpPr/>
          <p:nvPr/>
        </p:nvSpPr>
        <p:spPr>
          <a:xfrm>
            <a:off x="457200" y="3505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p>
          <a:p>
            <a:pPr algn="ctr"/>
            <a:r>
              <a:rPr lang="en-US" dirty="0" smtClean="0"/>
              <a:t>-marked free</a:t>
            </a:r>
            <a:endParaRPr lang="en-US" dirty="0"/>
          </a:p>
        </p:txBody>
      </p:sp>
      <p:sp>
        <p:nvSpPr>
          <p:cNvPr id="5" name="Rectangle 4"/>
          <p:cNvSpPr/>
          <p:nvPr/>
        </p:nvSpPr>
        <p:spPr>
          <a:xfrm>
            <a:off x="6629400" y="3505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6" name="Rectangle 5"/>
          <p:cNvSpPr/>
          <p:nvPr/>
        </p:nvSpPr>
        <p:spPr>
          <a:xfrm>
            <a:off x="4572000" y="3505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p>
          <a:p>
            <a:pPr algn="ctr"/>
            <a:r>
              <a:rPr lang="en-US" dirty="0" smtClean="0"/>
              <a:t>-marked in-use</a:t>
            </a:r>
            <a:endParaRPr lang="en-US" dirty="0"/>
          </a:p>
        </p:txBody>
      </p:sp>
      <p:sp>
        <p:nvSpPr>
          <p:cNvPr id="7" name="Rectangle 6"/>
          <p:cNvSpPr/>
          <p:nvPr/>
        </p:nvSpPr>
        <p:spPr>
          <a:xfrm>
            <a:off x="2514600" y="3505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r>
              <a:rPr lang="en-US" dirty="0" err="1" smtClean="0"/>
              <a:t>Prev</a:t>
            </a:r>
            <a:endParaRPr lang="en-US" dirty="0" smtClean="0"/>
          </a:p>
          <a:p>
            <a:pPr algn="r"/>
            <a:r>
              <a:rPr lang="en-US" dirty="0" smtClean="0"/>
              <a:t> next</a:t>
            </a:r>
            <a:endParaRPr lang="en-US" dirty="0"/>
          </a:p>
        </p:txBody>
      </p:sp>
      <p:sp>
        <p:nvSpPr>
          <p:cNvPr id="8" name="TextBox 7"/>
          <p:cNvSpPr txBox="1"/>
          <p:nvPr/>
        </p:nvSpPr>
        <p:spPr>
          <a:xfrm>
            <a:off x="1828800" y="4419600"/>
            <a:ext cx="1542410" cy="646331"/>
          </a:xfrm>
          <a:prstGeom prst="rect">
            <a:avLst/>
          </a:prstGeom>
          <a:noFill/>
        </p:spPr>
        <p:txBody>
          <a:bodyPr wrap="none" rtlCol="0">
            <a:spAutoFit/>
          </a:bodyPr>
          <a:lstStyle/>
          <a:p>
            <a:r>
              <a:rPr lang="en-US" dirty="0" smtClean="0"/>
              <a:t>Free(ptr1);</a:t>
            </a:r>
          </a:p>
          <a:p>
            <a:endParaRPr lang="en-US" dirty="0"/>
          </a:p>
        </p:txBody>
      </p:sp>
      <p:cxnSp>
        <p:nvCxnSpPr>
          <p:cNvPr id="10" name="Straight Connector 9"/>
          <p:cNvCxnSpPr/>
          <p:nvPr/>
        </p:nvCxnSpPr>
        <p:spPr>
          <a:xfrm rot="16200000" flipH="1">
            <a:off x="2934495" y="3924300"/>
            <a:ext cx="838200" cy="1588"/>
          </a:xfrm>
          <a:prstGeom prst="line">
            <a:avLst/>
          </a:prstGeom>
          <a:ln w="22225">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3542505" y="3923506"/>
            <a:ext cx="838200" cy="1588"/>
          </a:xfrm>
          <a:prstGeom prst="line">
            <a:avLst/>
          </a:prstGeom>
          <a:ln w="22225">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791200"/>
            <a:ext cx="8183880" cy="762000"/>
          </a:xfrm>
        </p:spPr>
        <p:txBody>
          <a:bodyPr/>
          <a:lstStyle/>
          <a:p>
            <a:r>
              <a:rPr lang="en-US" dirty="0" smtClean="0"/>
              <a:t>Unlinking a doubly-linked list</a:t>
            </a:r>
            <a:endParaRPr lang="en-US" dirty="0"/>
          </a:p>
        </p:txBody>
      </p:sp>
      <p:grpSp>
        <p:nvGrpSpPr>
          <p:cNvPr id="77" name="Group 76"/>
          <p:cNvGrpSpPr/>
          <p:nvPr/>
        </p:nvGrpSpPr>
        <p:grpSpPr>
          <a:xfrm>
            <a:off x="1447800" y="228600"/>
            <a:ext cx="1752600" cy="5410200"/>
            <a:chOff x="1447800" y="228600"/>
            <a:chExt cx="1752600" cy="5410200"/>
          </a:xfrm>
        </p:grpSpPr>
        <p:grpSp>
          <p:nvGrpSpPr>
            <p:cNvPr id="11" name="Group 10"/>
            <p:cNvGrpSpPr/>
            <p:nvPr/>
          </p:nvGrpSpPr>
          <p:grpSpPr>
            <a:xfrm>
              <a:off x="1447800" y="609600"/>
              <a:ext cx="1295400" cy="1295400"/>
              <a:chOff x="1447800" y="914400"/>
              <a:chExt cx="1295400" cy="1295400"/>
            </a:xfrm>
          </p:grpSpPr>
          <p:sp>
            <p:nvSpPr>
              <p:cNvPr id="4" name="Rectangle 3"/>
              <p:cNvSpPr/>
              <p:nvPr/>
            </p:nvSpPr>
            <p:spPr>
              <a:xfrm>
                <a:off x="1447800" y="914400"/>
                <a:ext cx="1295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447800" y="1600200"/>
                <a:ext cx="1295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prev</a:t>
                </a:r>
                <a:endParaRPr lang="en-US" dirty="0"/>
              </a:p>
            </p:txBody>
          </p:sp>
          <p:sp>
            <p:nvSpPr>
              <p:cNvPr id="7" name="Rectangle 6"/>
              <p:cNvSpPr/>
              <p:nvPr/>
            </p:nvSpPr>
            <p:spPr>
              <a:xfrm>
                <a:off x="1447800" y="1905000"/>
                <a:ext cx="1295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grpSp>
        <p:grpSp>
          <p:nvGrpSpPr>
            <p:cNvPr id="12" name="Group 11"/>
            <p:cNvGrpSpPr/>
            <p:nvPr/>
          </p:nvGrpSpPr>
          <p:grpSpPr>
            <a:xfrm>
              <a:off x="1447800" y="2286000"/>
              <a:ext cx="1295400" cy="1295400"/>
              <a:chOff x="1447800" y="914400"/>
              <a:chExt cx="1295400" cy="1295400"/>
            </a:xfrm>
          </p:grpSpPr>
          <p:sp>
            <p:nvSpPr>
              <p:cNvPr id="13" name="Rectangle 12"/>
              <p:cNvSpPr/>
              <p:nvPr/>
            </p:nvSpPr>
            <p:spPr>
              <a:xfrm>
                <a:off x="1447800" y="914400"/>
                <a:ext cx="1295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447800" y="1600200"/>
                <a:ext cx="1295400" cy="304800"/>
              </a:xfrm>
              <a:prstGeom prst="rect">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prev</a:t>
                </a:r>
                <a:endParaRPr lang="en-US" dirty="0"/>
              </a:p>
            </p:txBody>
          </p:sp>
          <p:sp>
            <p:nvSpPr>
              <p:cNvPr id="15" name="Rectangle 14"/>
              <p:cNvSpPr/>
              <p:nvPr/>
            </p:nvSpPr>
            <p:spPr>
              <a:xfrm>
                <a:off x="1447800" y="1905000"/>
                <a:ext cx="1295400" cy="304800"/>
              </a:xfrm>
              <a:prstGeom prst="rect">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grpSp>
        <p:grpSp>
          <p:nvGrpSpPr>
            <p:cNvPr id="16" name="Group 15"/>
            <p:cNvGrpSpPr/>
            <p:nvPr/>
          </p:nvGrpSpPr>
          <p:grpSpPr>
            <a:xfrm>
              <a:off x="1447800" y="3962400"/>
              <a:ext cx="1295400" cy="1295400"/>
              <a:chOff x="1447800" y="914400"/>
              <a:chExt cx="1295400" cy="1295400"/>
            </a:xfrm>
          </p:grpSpPr>
          <p:sp>
            <p:nvSpPr>
              <p:cNvPr id="17" name="Rectangle 16"/>
              <p:cNvSpPr/>
              <p:nvPr/>
            </p:nvSpPr>
            <p:spPr>
              <a:xfrm>
                <a:off x="1447800" y="914400"/>
                <a:ext cx="1295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447800" y="1600200"/>
                <a:ext cx="1295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prev</a:t>
                </a:r>
                <a:endParaRPr lang="en-US" dirty="0"/>
              </a:p>
            </p:txBody>
          </p:sp>
          <p:sp>
            <p:nvSpPr>
              <p:cNvPr id="19" name="Rectangle 18"/>
              <p:cNvSpPr/>
              <p:nvPr/>
            </p:nvSpPr>
            <p:spPr>
              <a:xfrm>
                <a:off x="1447800" y="1905000"/>
                <a:ext cx="1295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grpSp>
        <p:cxnSp>
          <p:nvCxnSpPr>
            <p:cNvPr id="21" name="Straight Arrow Connector 20"/>
            <p:cNvCxnSpPr>
              <a:stCxn id="7" idx="2"/>
              <a:endCxn id="13" idx="0"/>
            </p:cNvCxnSpPr>
            <p:nvPr/>
          </p:nvCxnSpPr>
          <p:spPr>
            <a:xfrm rot="5400000">
              <a:off x="1905000" y="2095500"/>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1867694" y="54475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1942306" y="4183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743200" y="609600"/>
              <a:ext cx="381794" cy="2516188"/>
              <a:chOff x="2743200" y="609600"/>
              <a:chExt cx="381794" cy="2516188"/>
            </a:xfrm>
          </p:grpSpPr>
          <p:cxnSp>
            <p:nvCxnSpPr>
              <p:cNvPr id="26" name="Straight Connector 25"/>
              <p:cNvCxnSpPr>
                <a:stCxn id="14" idx="3"/>
              </p:cNvCxnSpPr>
              <p:nvPr/>
            </p:nvCxnSpPr>
            <p:spPr>
              <a:xfrm>
                <a:off x="2743200" y="3124200"/>
                <a:ext cx="381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1867694" y="1866900"/>
                <a:ext cx="2513806" cy="79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2819400" y="609600"/>
                <a:ext cx="3048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36" name="Straight Connector 35"/>
            <p:cNvCxnSpPr>
              <a:stCxn id="18" idx="3"/>
            </p:cNvCxnSpPr>
            <p:nvPr/>
          </p:nvCxnSpPr>
          <p:spPr>
            <a:xfrm>
              <a:off x="2743200" y="4800600"/>
              <a:ext cx="456406"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flipH="1" flipV="1">
              <a:off x="1943100" y="3543300"/>
              <a:ext cx="2513806" cy="79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a:off x="2819400" y="2286000"/>
              <a:ext cx="380206"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79" name="Group 78"/>
          <p:cNvGrpSpPr/>
          <p:nvPr/>
        </p:nvGrpSpPr>
        <p:grpSpPr>
          <a:xfrm>
            <a:off x="5867400" y="304800"/>
            <a:ext cx="1677194" cy="5410200"/>
            <a:chOff x="5867400" y="304800"/>
            <a:chExt cx="1677194" cy="5410200"/>
          </a:xfrm>
        </p:grpSpPr>
        <p:grpSp>
          <p:nvGrpSpPr>
            <p:cNvPr id="44" name="Group 43"/>
            <p:cNvGrpSpPr/>
            <p:nvPr/>
          </p:nvGrpSpPr>
          <p:grpSpPr>
            <a:xfrm>
              <a:off x="5867400" y="685800"/>
              <a:ext cx="1295400" cy="1295400"/>
              <a:chOff x="1447800" y="914400"/>
              <a:chExt cx="1295400" cy="1295400"/>
            </a:xfrm>
          </p:grpSpPr>
          <p:sp>
            <p:nvSpPr>
              <p:cNvPr id="45" name="Rectangle 44"/>
              <p:cNvSpPr/>
              <p:nvPr/>
            </p:nvSpPr>
            <p:spPr>
              <a:xfrm>
                <a:off x="1447800" y="914400"/>
                <a:ext cx="1295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1447800" y="1600200"/>
                <a:ext cx="1295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prev</a:t>
                </a:r>
                <a:endParaRPr lang="en-US" dirty="0"/>
              </a:p>
            </p:txBody>
          </p:sp>
          <p:sp>
            <p:nvSpPr>
              <p:cNvPr id="47" name="Rectangle 46"/>
              <p:cNvSpPr/>
              <p:nvPr/>
            </p:nvSpPr>
            <p:spPr>
              <a:xfrm>
                <a:off x="1447800" y="1905000"/>
                <a:ext cx="1295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grpSp>
        <p:grpSp>
          <p:nvGrpSpPr>
            <p:cNvPr id="52" name="Group 51"/>
            <p:cNvGrpSpPr/>
            <p:nvPr/>
          </p:nvGrpSpPr>
          <p:grpSpPr>
            <a:xfrm>
              <a:off x="5867400" y="4038600"/>
              <a:ext cx="1295400" cy="1295400"/>
              <a:chOff x="1447800" y="914400"/>
              <a:chExt cx="1295400" cy="1295400"/>
            </a:xfrm>
          </p:grpSpPr>
          <p:sp>
            <p:nvSpPr>
              <p:cNvPr id="53" name="Rectangle 52"/>
              <p:cNvSpPr/>
              <p:nvPr/>
            </p:nvSpPr>
            <p:spPr>
              <a:xfrm>
                <a:off x="1447800" y="914400"/>
                <a:ext cx="1295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447800" y="1600200"/>
                <a:ext cx="1295400" cy="304800"/>
              </a:xfrm>
              <a:prstGeom prst="rect">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prev</a:t>
                </a:r>
                <a:endParaRPr lang="en-US" dirty="0"/>
              </a:p>
            </p:txBody>
          </p:sp>
          <p:sp>
            <p:nvSpPr>
              <p:cNvPr id="55" name="Rectangle 54"/>
              <p:cNvSpPr/>
              <p:nvPr/>
            </p:nvSpPr>
            <p:spPr>
              <a:xfrm>
                <a:off x="1447800" y="1905000"/>
                <a:ext cx="1295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grpSp>
        <p:cxnSp>
          <p:nvCxnSpPr>
            <p:cNvPr id="56" name="Straight Arrow Connector 55"/>
            <p:cNvCxnSpPr>
              <a:endCxn id="53" idx="0"/>
            </p:cNvCxnSpPr>
            <p:nvPr/>
          </p:nvCxnSpPr>
          <p:spPr>
            <a:xfrm rot="5400000">
              <a:off x="5487194" y="3009900"/>
              <a:ext cx="2056606" cy="79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5400000">
              <a:off x="6287294" y="55237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5400000">
              <a:off x="6361906" y="4945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7162800" y="685800"/>
              <a:ext cx="381794" cy="4191000"/>
              <a:chOff x="2743200" y="609600"/>
              <a:chExt cx="381794" cy="2516188"/>
            </a:xfrm>
          </p:grpSpPr>
          <p:cxnSp>
            <p:nvCxnSpPr>
              <p:cNvPr id="68" name="Straight Connector 67"/>
              <p:cNvCxnSpPr/>
              <p:nvPr/>
            </p:nvCxnSpPr>
            <p:spPr>
              <a:xfrm>
                <a:off x="2743200" y="3124200"/>
                <a:ext cx="381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flipH="1" flipV="1">
                <a:off x="1867694" y="1866900"/>
                <a:ext cx="2513806" cy="79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0800000">
                <a:off x="2819400" y="609600"/>
                <a:ext cx="3048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76" name="Group 75"/>
          <p:cNvGrpSpPr/>
          <p:nvPr/>
        </p:nvGrpSpPr>
        <p:grpSpPr>
          <a:xfrm>
            <a:off x="838200" y="1981200"/>
            <a:ext cx="2667000" cy="1828800"/>
            <a:chOff x="838200" y="1981200"/>
            <a:chExt cx="2667000" cy="1828800"/>
          </a:xfrm>
        </p:grpSpPr>
        <p:cxnSp>
          <p:nvCxnSpPr>
            <p:cNvPr id="72" name="Straight Connector 71"/>
            <p:cNvCxnSpPr/>
            <p:nvPr/>
          </p:nvCxnSpPr>
          <p:spPr>
            <a:xfrm rot="10800000" flipV="1">
              <a:off x="914400" y="1981200"/>
              <a:ext cx="2590800" cy="1752600"/>
            </a:xfrm>
            <a:prstGeom prst="line">
              <a:avLst/>
            </a:prstGeom>
            <a:ln w="25400">
              <a:solidFill>
                <a:srgbClr val="FF0000">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838200" y="2057400"/>
              <a:ext cx="2514600" cy="1752600"/>
            </a:xfrm>
            <a:prstGeom prst="line">
              <a:avLst/>
            </a:prstGeom>
            <a:ln w="25400">
              <a:solidFill>
                <a:srgbClr val="FF0000">
                  <a:alpha val="50000"/>
                </a:srgbClr>
              </a:solidFill>
            </a:ln>
          </p:spPr>
          <p:style>
            <a:lnRef idx="1">
              <a:schemeClr val="accent1"/>
            </a:lnRef>
            <a:fillRef idx="0">
              <a:schemeClr val="accent1"/>
            </a:fillRef>
            <a:effectRef idx="0">
              <a:schemeClr val="accent1"/>
            </a:effectRef>
            <a:fontRef idx="minor">
              <a:schemeClr val="tx1"/>
            </a:fontRef>
          </p:style>
        </p:cxnSp>
      </p:grpSp>
      <p:sp>
        <p:nvSpPr>
          <p:cNvPr id="75" name="Right Arrow 74"/>
          <p:cNvSpPr/>
          <p:nvPr/>
        </p:nvSpPr>
        <p:spPr>
          <a:xfrm>
            <a:off x="3810000" y="2667000"/>
            <a:ext cx="1295400" cy="762000"/>
          </a:xfrm>
          <a:prstGeom prst="right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9" name="Group 88"/>
          <p:cNvGrpSpPr/>
          <p:nvPr/>
        </p:nvGrpSpPr>
        <p:grpSpPr>
          <a:xfrm>
            <a:off x="1066006" y="3427412"/>
            <a:ext cx="381794" cy="1374776"/>
            <a:chOff x="1066006" y="3427412"/>
            <a:chExt cx="381794" cy="1374776"/>
          </a:xfrm>
        </p:grpSpPr>
        <p:cxnSp>
          <p:nvCxnSpPr>
            <p:cNvPr id="80" name="Straight Connector 79"/>
            <p:cNvCxnSpPr/>
            <p:nvPr/>
          </p:nvCxnSpPr>
          <p:spPr>
            <a:xfrm>
              <a:off x="1066800" y="3427412"/>
              <a:ext cx="381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flipH="1" flipV="1">
              <a:off x="381000" y="4114800"/>
              <a:ext cx="13716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endCxn id="18" idx="1"/>
            </p:cNvCxnSpPr>
            <p:nvPr/>
          </p:nvCxnSpPr>
          <p:spPr>
            <a:xfrm>
              <a:off x="1066800" y="4800600"/>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1066800" y="1749424"/>
            <a:ext cx="381794" cy="1374776"/>
            <a:chOff x="1066006" y="3427412"/>
            <a:chExt cx="381794" cy="1374776"/>
          </a:xfrm>
        </p:grpSpPr>
        <p:cxnSp>
          <p:nvCxnSpPr>
            <p:cNvPr id="91" name="Straight Connector 90"/>
            <p:cNvCxnSpPr/>
            <p:nvPr/>
          </p:nvCxnSpPr>
          <p:spPr>
            <a:xfrm>
              <a:off x="1066800" y="3427412"/>
              <a:ext cx="381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flipH="1" flipV="1">
              <a:off x="381000" y="4114800"/>
              <a:ext cx="13716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1066800" y="4800600"/>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checkerboard(across)">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diamond(in)">
                                      <p:cBhvr>
                                        <p:cTn id="12" dur="2000"/>
                                        <p:tgtEl>
                                          <p:spTgt spid="79"/>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diamond(in)">
                                      <p:cBhvr>
                                        <p:cTn id="15" dur="2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free four byte write</a:t>
            </a:r>
            <a:endParaRPr lang="en-US" dirty="0"/>
          </a:p>
        </p:txBody>
      </p:sp>
      <p:sp>
        <p:nvSpPr>
          <p:cNvPr id="3" name="Content Placeholder 2"/>
          <p:cNvSpPr>
            <a:spLocks noGrp="1"/>
          </p:cNvSpPr>
          <p:nvPr>
            <p:ph idx="1"/>
          </p:nvPr>
        </p:nvSpPr>
        <p:spPr/>
        <p:txBody>
          <a:bodyPr/>
          <a:lstStyle/>
          <a:p>
            <a:r>
              <a:rPr lang="en-US" dirty="0" smtClean="0"/>
              <a:t>So if we control the contents of a “</a:t>
            </a:r>
            <a:r>
              <a:rPr lang="en-US" dirty="0" err="1" smtClean="0"/>
              <a:t>prev</a:t>
            </a:r>
            <a:r>
              <a:rPr lang="en-US" dirty="0" smtClean="0"/>
              <a:t>” pointer, and the location at which it will be placed (the “next” </a:t>
            </a:r>
            <a:r>
              <a:rPr lang="en-US" dirty="0" err="1" smtClean="0"/>
              <a:t>ptr</a:t>
            </a:r>
            <a:r>
              <a:rPr lang="en-US" dirty="0" smtClean="0"/>
              <a:t>), we get a free 4 byte write anywhere to memory (that’s in our virtual address space)</a:t>
            </a:r>
          </a:p>
          <a:p>
            <a:r>
              <a:rPr lang="en-US" dirty="0" smtClean="0"/>
              <a:t>Viola!  Now we can overwrite a GOT pointer or a return address on the stack and we’re well on our way toward exploitation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7720" y="5775960"/>
            <a:ext cx="8183880" cy="701040"/>
          </a:xfrm>
        </p:spPr>
        <p:txBody>
          <a:bodyPr/>
          <a:lstStyle/>
          <a:p>
            <a:r>
              <a:rPr lang="en-US" dirty="0" smtClean="0"/>
              <a:t>Heap Exploitation Notes</a:t>
            </a:r>
            <a:endParaRPr lang="en-US" dirty="0"/>
          </a:p>
        </p:txBody>
      </p:sp>
      <p:sp>
        <p:nvSpPr>
          <p:cNvPr id="3" name="Content Placeholder 2"/>
          <p:cNvSpPr>
            <a:spLocks noGrp="1"/>
          </p:cNvSpPr>
          <p:nvPr>
            <p:ph idx="1"/>
          </p:nvPr>
        </p:nvSpPr>
        <p:spPr>
          <a:xfrm>
            <a:off x="502920" y="530352"/>
            <a:ext cx="8183880" cy="4879848"/>
          </a:xfrm>
        </p:spPr>
        <p:txBody>
          <a:bodyPr>
            <a:normAutofit fontScale="92500"/>
          </a:bodyPr>
          <a:lstStyle/>
          <a:p>
            <a:r>
              <a:rPr lang="en-US" dirty="0" smtClean="0"/>
              <a:t>Heap overflows are known to be delicate, touchy, very platform dependant, and frankly a bit of a challenge to reliably exploit</a:t>
            </a:r>
          </a:p>
          <a:p>
            <a:pPr lvl="1"/>
            <a:r>
              <a:rPr lang="en-US" dirty="0" smtClean="0"/>
              <a:t>This is due to the dynamic nature/layout of the heap.  It’s sometimes difficult to predict if there will be neighbors to properly coalesce with</a:t>
            </a:r>
          </a:p>
          <a:p>
            <a:r>
              <a:rPr lang="en-US" dirty="0" smtClean="0"/>
              <a:t>Some exploits may have to be run multiple times, or with “staging” packets to setup/configure the heap layout to be in a known exploitable </a:t>
            </a:r>
            <a:r>
              <a:rPr lang="en-US" dirty="0" smtClean="0"/>
              <a:t>state</a:t>
            </a:r>
          </a:p>
          <a:p>
            <a:r>
              <a:rPr lang="en-US" dirty="0" smtClean="0"/>
              <a:t>Java Heap tricks are also a bonus for client-side attacks (lecture 4)</a:t>
            </a: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Heap protection examples</a:t>
            </a:r>
            <a:endParaRPr lang="en-US" dirty="0"/>
          </a:p>
        </p:txBody>
      </p:sp>
      <p:sp>
        <p:nvSpPr>
          <p:cNvPr id="3" name="Content Placeholder 2"/>
          <p:cNvSpPr>
            <a:spLocks noGrp="1"/>
          </p:cNvSpPr>
          <p:nvPr>
            <p:ph idx="1"/>
          </p:nvPr>
        </p:nvSpPr>
        <p:spPr>
          <a:xfrm>
            <a:off x="502920" y="530352"/>
            <a:ext cx="8183880" cy="4803648"/>
          </a:xfrm>
        </p:spPr>
        <p:txBody>
          <a:bodyPr>
            <a:normAutofit/>
          </a:bodyPr>
          <a:lstStyle/>
          <a:p>
            <a:r>
              <a:rPr lang="en-US" dirty="0" smtClean="0"/>
              <a:t>Heap integrity checking	</a:t>
            </a:r>
          </a:p>
          <a:p>
            <a:pPr lvl="1"/>
            <a:r>
              <a:rPr lang="en-US" dirty="0" smtClean="0"/>
              <a:t>Recent releases of GNU libc (which incorporate the Doug Lea allocator) can detect heap overflows after the fact</a:t>
            </a:r>
          </a:p>
          <a:p>
            <a:pPr lvl="2"/>
            <a:r>
              <a:rPr lang="en-US" dirty="0" smtClean="0"/>
              <a:t>Abort program execution if detected</a:t>
            </a:r>
          </a:p>
          <a:p>
            <a:r>
              <a:rPr lang="en-US" dirty="0" smtClean="0"/>
              <a:t>Since XPSP2 heap protection</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Off-by-one</a:t>
            </a:r>
            <a:endParaRPr lang="en-US" dirty="0"/>
          </a:p>
        </p:txBody>
      </p:sp>
      <p:sp>
        <p:nvSpPr>
          <p:cNvPr id="3" name="Content Placeholder 2"/>
          <p:cNvSpPr>
            <a:spLocks noGrp="1"/>
          </p:cNvSpPr>
          <p:nvPr>
            <p:ph idx="1"/>
          </p:nvPr>
        </p:nvSpPr>
        <p:spPr/>
        <p:txBody>
          <a:bodyPr/>
          <a:lstStyle/>
          <a:p>
            <a:r>
              <a:rPr lang="en-US" dirty="0" smtClean="0"/>
              <a:t>Also known as a frame pointer overwrite</a:t>
            </a:r>
          </a:p>
          <a:p>
            <a:r>
              <a:rPr lang="en-US" dirty="0" smtClean="0"/>
              <a:t>Special case of stack overflow</a:t>
            </a:r>
          </a:p>
          <a:p>
            <a:pPr lvl="1"/>
            <a:r>
              <a:rPr lang="en-US" dirty="0" smtClean="0"/>
              <a:t>Only clobbers the LSB of EBP</a:t>
            </a:r>
          </a:p>
          <a:p>
            <a:r>
              <a:rPr lang="en-US" dirty="0" smtClean="0"/>
              <a:t>Was typically exploitable on x86</a:t>
            </a:r>
          </a:p>
          <a:p>
            <a:r>
              <a:rPr lang="en-US" dirty="0" smtClean="0"/>
              <a:t>The gist is that the stack pointer slides back up into user supplied data during the return address unwind due to the shorted base pointer</a:t>
            </a:r>
          </a:p>
          <a:p>
            <a:pPr lvl="1"/>
            <a:r>
              <a:rPr lang="en-US" dirty="0" smtClean="0"/>
              <a:t>Code and Diagram on next slides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257800"/>
            <a:ext cx="8183880" cy="777240"/>
          </a:xfrm>
        </p:spPr>
        <p:txBody>
          <a:bodyPr/>
          <a:lstStyle/>
          <a:p>
            <a:r>
              <a:rPr lang="en-US" dirty="0" smtClean="0"/>
              <a:t>Code snippet</a:t>
            </a:r>
            <a:endParaRPr lang="en-US" dirty="0"/>
          </a:p>
        </p:txBody>
      </p:sp>
      <p:sp>
        <p:nvSpPr>
          <p:cNvPr id="3" name="Content Placeholder 2"/>
          <p:cNvSpPr>
            <a:spLocks noGrp="1"/>
          </p:cNvSpPr>
          <p:nvPr>
            <p:ph idx="1"/>
          </p:nvPr>
        </p:nvSpPr>
        <p:spPr>
          <a:xfrm>
            <a:off x="457200" y="457200"/>
            <a:ext cx="8382000" cy="4724400"/>
          </a:xfrm>
        </p:spPr>
        <p:txBody>
          <a:bodyPr>
            <a:normAutofit fontScale="92500"/>
          </a:bodyPr>
          <a:lstStyle/>
          <a:p>
            <a:pPr>
              <a:buNone/>
            </a:pPr>
            <a:r>
              <a:rPr lang="en-US" dirty="0" smtClean="0"/>
              <a:t>void </a:t>
            </a:r>
            <a:r>
              <a:rPr lang="en-US" dirty="0" err="1" smtClean="0"/>
              <a:t>foo</a:t>
            </a:r>
            <a:r>
              <a:rPr lang="en-US" dirty="0" smtClean="0"/>
              <a:t> (char *s) {</a:t>
            </a:r>
          </a:p>
          <a:p>
            <a:pPr>
              <a:buNone/>
            </a:pPr>
            <a:r>
              <a:rPr lang="en-US" dirty="0" smtClean="0"/>
              <a:t>     char </a:t>
            </a:r>
            <a:r>
              <a:rPr lang="en-US" dirty="0" err="1" smtClean="0"/>
              <a:t>buf</a:t>
            </a:r>
            <a:r>
              <a:rPr lang="en-US" dirty="0" smtClean="0"/>
              <a:t>[15];</a:t>
            </a:r>
          </a:p>
          <a:p>
            <a:pPr>
              <a:buNone/>
            </a:pPr>
            <a:r>
              <a:rPr lang="en-US" dirty="0" smtClean="0"/>
              <a:t>     </a:t>
            </a:r>
            <a:r>
              <a:rPr lang="en-US" dirty="0" err="1" smtClean="0"/>
              <a:t>memset</a:t>
            </a:r>
            <a:r>
              <a:rPr lang="en-US" dirty="0" smtClean="0"/>
              <a:t>(</a:t>
            </a:r>
            <a:r>
              <a:rPr lang="en-US" dirty="0" err="1" smtClean="0"/>
              <a:t>buf</a:t>
            </a:r>
            <a:r>
              <a:rPr lang="en-US" dirty="0" smtClean="0"/>
              <a:t>, 0, </a:t>
            </a:r>
            <a:r>
              <a:rPr lang="en-US" dirty="0" err="1" smtClean="0"/>
              <a:t>sizeof</a:t>
            </a:r>
            <a:r>
              <a:rPr lang="en-US" dirty="0" smtClean="0"/>
              <a:t>(</a:t>
            </a:r>
            <a:r>
              <a:rPr lang="en-US" dirty="0" err="1" smtClean="0"/>
              <a:t>buf</a:t>
            </a:r>
            <a:r>
              <a:rPr lang="en-US" dirty="0" smtClean="0"/>
              <a:t>));</a:t>
            </a:r>
          </a:p>
          <a:p>
            <a:pPr>
              <a:buNone/>
            </a:pPr>
            <a:r>
              <a:rPr lang="en-US" dirty="0" smtClean="0"/>
              <a:t>     </a:t>
            </a:r>
            <a:r>
              <a:rPr lang="en-US" dirty="0" err="1" smtClean="0"/>
              <a:t>strncat</a:t>
            </a:r>
            <a:r>
              <a:rPr lang="en-US" dirty="0" smtClean="0"/>
              <a:t>(</a:t>
            </a:r>
            <a:r>
              <a:rPr lang="en-US" dirty="0" err="1" smtClean="0"/>
              <a:t>buf</a:t>
            </a:r>
            <a:r>
              <a:rPr lang="en-US" dirty="0" smtClean="0"/>
              <a:t>, s, </a:t>
            </a:r>
            <a:r>
              <a:rPr lang="en-US" dirty="0" err="1" smtClean="0"/>
              <a:t>sizeof</a:t>
            </a:r>
            <a:r>
              <a:rPr lang="en-US" dirty="0" smtClean="0"/>
              <a:t>(</a:t>
            </a:r>
            <a:r>
              <a:rPr lang="en-US" dirty="0" err="1" smtClean="0"/>
              <a:t>buf</a:t>
            </a:r>
            <a:r>
              <a:rPr lang="en-US" dirty="0" smtClean="0"/>
              <a:t>)); </a:t>
            </a:r>
            <a:r>
              <a:rPr lang="en-US" sz="1400" dirty="0" smtClean="0"/>
              <a:t>//should be: </a:t>
            </a:r>
            <a:r>
              <a:rPr lang="en-US" sz="1400" dirty="0" err="1" smtClean="0"/>
              <a:t>sizeof</a:t>
            </a:r>
            <a:r>
              <a:rPr lang="en-US" sz="1400" dirty="0" smtClean="0"/>
              <a:t>(</a:t>
            </a:r>
            <a:r>
              <a:rPr lang="en-US" sz="1400" dirty="0" err="1" smtClean="0"/>
              <a:t>buf</a:t>
            </a:r>
            <a:r>
              <a:rPr lang="en-US" sz="1400" dirty="0" smtClean="0"/>
              <a:t>)-1</a:t>
            </a:r>
          </a:p>
          <a:p>
            <a:pPr>
              <a:buNone/>
            </a:pPr>
            <a:r>
              <a:rPr lang="en-US" dirty="0" smtClean="0"/>
              <a:t>     return;</a:t>
            </a:r>
          </a:p>
          <a:p>
            <a:pPr>
              <a:buNone/>
            </a:pPr>
            <a:r>
              <a:rPr lang="en-US" dirty="0" smtClean="0"/>
              <a:t> }</a:t>
            </a:r>
          </a:p>
          <a:p>
            <a:pPr>
              <a:buNone/>
            </a:pPr>
            <a:endParaRPr lang="en-US" dirty="0" smtClean="0"/>
          </a:p>
          <a:p>
            <a:r>
              <a:rPr lang="en-US" i="1" dirty="0" err="1" smtClean="0"/>
              <a:t>strncat</a:t>
            </a:r>
            <a:r>
              <a:rPr lang="en-US" i="1" dirty="0" smtClean="0"/>
              <a:t>()</a:t>
            </a:r>
            <a:r>
              <a:rPr lang="en-US" dirty="0" smtClean="0"/>
              <a:t> is a frequent culprit because the usage of the ‘n’ style function feels safe</a:t>
            </a:r>
          </a:p>
          <a:p>
            <a:pPr lvl="1"/>
            <a:r>
              <a:rPr lang="en-US" dirty="0" smtClean="0"/>
              <a:t>But actually </a:t>
            </a:r>
            <a:r>
              <a:rPr lang="en-US" i="1" dirty="0" err="1" smtClean="0"/>
              <a:t>strncat</a:t>
            </a:r>
            <a:r>
              <a:rPr lang="en-US" dirty="0" smtClean="0"/>
              <a:t> will add the null byte one beyond the boundary of </a:t>
            </a:r>
            <a:r>
              <a:rPr lang="en-US" dirty="0" err="1" smtClean="0"/>
              <a:t>buf</a:t>
            </a:r>
            <a:r>
              <a:rPr lang="en-US" dirty="0" smtClean="0"/>
              <a:t>, creating the off-by-one overflow</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eft Brace 18"/>
          <p:cNvSpPr/>
          <p:nvPr/>
        </p:nvSpPr>
        <p:spPr>
          <a:xfrm>
            <a:off x="2209800" y="1600200"/>
            <a:ext cx="609600" cy="3276600"/>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a:xfrm>
            <a:off x="502920" y="5577840"/>
            <a:ext cx="8183880" cy="1051560"/>
          </a:xfrm>
        </p:spPr>
        <p:txBody>
          <a:bodyPr/>
          <a:lstStyle/>
          <a:p>
            <a:r>
              <a:rPr lang="en-US" dirty="0" smtClean="0"/>
              <a:t>Picture of off-by-one</a:t>
            </a:r>
            <a:endParaRPr lang="en-US" dirty="0"/>
          </a:p>
        </p:txBody>
      </p:sp>
      <p:sp>
        <p:nvSpPr>
          <p:cNvPr id="4" name="Rectangle 3"/>
          <p:cNvSpPr/>
          <p:nvPr/>
        </p:nvSpPr>
        <p:spPr>
          <a:xfrm>
            <a:off x="2971800" y="7620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Static Buff</a:t>
            </a:r>
            <a:endParaRPr lang="en-US" dirty="0"/>
          </a:p>
        </p:txBody>
      </p:sp>
      <p:sp>
        <p:nvSpPr>
          <p:cNvPr id="5" name="Rectangle 4"/>
          <p:cNvSpPr/>
          <p:nvPr/>
        </p:nvSpPr>
        <p:spPr>
          <a:xfrm>
            <a:off x="2971800" y="41148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Function args</a:t>
            </a:r>
            <a:endParaRPr lang="en-US" dirty="0"/>
          </a:p>
        </p:txBody>
      </p:sp>
      <p:sp>
        <p:nvSpPr>
          <p:cNvPr id="6" name="Rectangle 5"/>
          <p:cNvSpPr/>
          <p:nvPr/>
        </p:nvSpPr>
        <p:spPr>
          <a:xfrm>
            <a:off x="2971800" y="1600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Static buff</a:t>
            </a:r>
            <a:endParaRPr lang="en-US" dirty="0"/>
          </a:p>
        </p:txBody>
      </p:sp>
      <p:sp>
        <p:nvSpPr>
          <p:cNvPr id="7" name="Rectangle 6"/>
          <p:cNvSpPr/>
          <p:nvPr/>
        </p:nvSpPr>
        <p:spPr>
          <a:xfrm>
            <a:off x="2971800" y="24384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EBP</a:t>
            </a:r>
            <a:endParaRPr lang="en-US" dirty="0"/>
          </a:p>
        </p:txBody>
      </p:sp>
      <p:sp>
        <p:nvSpPr>
          <p:cNvPr id="8" name="Rectangle 7"/>
          <p:cNvSpPr/>
          <p:nvPr/>
        </p:nvSpPr>
        <p:spPr>
          <a:xfrm>
            <a:off x="2971800" y="3276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Saved EIP</a:t>
            </a:r>
            <a:endParaRPr lang="en-US" dirty="0"/>
          </a:p>
        </p:txBody>
      </p:sp>
      <p:sp>
        <p:nvSpPr>
          <p:cNvPr id="9" name="Down Arrow 8"/>
          <p:cNvSpPr/>
          <p:nvPr/>
        </p:nvSpPr>
        <p:spPr>
          <a:xfrm>
            <a:off x="5181600" y="76200"/>
            <a:ext cx="381000" cy="2514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overflow</a:t>
            </a:r>
            <a:endParaRPr lang="en-US" dirty="0"/>
          </a:p>
        </p:txBody>
      </p:sp>
      <p:cxnSp>
        <p:nvCxnSpPr>
          <p:cNvPr id="11" name="Straight Connector 10"/>
          <p:cNvCxnSpPr>
            <a:stCxn id="7" idx="0"/>
            <a:endCxn id="8" idx="0"/>
          </p:cNvCxnSpPr>
          <p:nvPr/>
        </p:nvCxnSpPr>
        <p:spPr>
          <a:xfrm rot="16200000" flipH="1">
            <a:off x="3581400" y="2857500"/>
            <a:ext cx="838200" cy="1588"/>
          </a:xfrm>
          <a:prstGeom prst="line">
            <a:avLst/>
          </a:prstGeom>
          <a:ln w="1270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4075906" y="2856706"/>
            <a:ext cx="838200" cy="1588"/>
          </a:xfrm>
          <a:prstGeom prst="line">
            <a:avLst/>
          </a:prstGeom>
          <a:ln w="1270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3085305" y="2856706"/>
            <a:ext cx="838200" cy="1588"/>
          </a:xfrm>
          <a:prstGeom prst="line">
            <a:avLst/>
          </a:prstGeom>
          <a:ln w="1270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5-Point Star 13"/>
          <p:cNvSpPr/>
          <p:nvPr/>
        </p:nvSpPr>
        <p:spPr>
          <a:xfrm>
            <a:off x="4648200" y="2667000"/>
            <a:ext cx="3048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152400" y="1447800"/>
            <a:ext cx="2514600" cy="762000"/>
          </a:xfrm>
          <a:prstGeom prst="rightArrow">
            <a:avLst>
              <a:gd name="adj1" fmla="val 18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ESP to HIGH</a:t>
            </a:r>
          </a:p>
          <a:p>
            <a:pPr algn="ctr"/>
            <a:r>
              <a:rPr lang="en-US" b="1" dirty="0" smtClean="0"/>
              <a:t>On 2</a:t>
            </a:r>
            <a:r>
              <a:rPr lang="en-US" b="1" baseline="30000" dirty="0" smtClean="0"/>
              <a:t>nd</a:t>
            </a:r>
            <a:r>
              <a:rPr lang="en-US" b="1" dirty="0" smtClean="0"/>
              <a:t> RET</a:t>
            </a:r>
            <a:endParaRPr lang="en-US" b="1" dirty="0"/>
          </a:p>
        </p:txBody>
      </p:sp>
      <p:sp>
        <p:nvSpPr>
          <p:cNvPr id="16" name="TextBox 15"/>
          <p:cNvSpPr txBox="1"/>
          <p:nvPr/>
        </p:nvSpPr>
        <p:spPr>
          <a:xfrm>
            <a:off x="6400800" y="2590800"/>
            <a:ext cx="2494850" cy="3477875"/>
          </a:xfrm>
          <a:prstGeom prst="rect">
            <a:avLst/>
          </a:prstGeom>
          <a:noFill/>
        </p:spPr>
        <p:txBody>
          <a:bodyPr wrap="none" rtlCol="0">
            <a:spAutoFit/>
          </a:bodyPr>
          <a:lstStyle/>
          <a:p>
            <a:r>
              <a:rPr lang="en-US" sz="2200" dirty="0" smtClean="0"/>
              <a:t>Stack unwind 1:</a:t>
            </a:r>
          </a:p>
          <a:p>
            <a:r>
              <a:rPr lang="en-US" sz="2200" dirty="0" err="1" smtClean="0"/>
              <a:t>mov</a:t>
            </a:r>
            <a:r>
              <a:rPr lang="en-US" sz="2200" dirty="0" smtClean="0"/>
              <a:t> </a:t>
            </a:r>
            <a:r>
              <a:rPr lang="en-US" sz="2200" dirty="0" err="1" smtClean="0"/>
              <a:t>esp</a:t>
            </a:r>
            <a:r>
              <a:rPr lang="en-US" sz="2200" dirty="0" smtClean="0"/>
              <a:t>, </a:t>
            </a:r>
            <a:r>
              <a:rPr lang="en-US" sz="2200" dirty="0" err="1" smtClean="0"/>
              <a:t>ebp</a:t>
            </a:r>
            <a:endParaRPr lang="en-US" sz="2200" dirty="0" smtClean="0"/>
          </a:p>
          <a:p>
            <a:r>
              <a:rPr lang="en-US" sz="2200" dirty="0" smtClean="0"/>
              <a:t>pop </a:t>
            </a:r>
            <a:r>
              <a:rPr lang="en-US" sz="2200" dirty="0" err="1" smtClean="0"/>
              <a:t>ebp</a:t>
            </a:r>
            <a:endParaRPr lang="en-US" sz="2200" dirty="0" smtClean="0"/>
          </a:p>
          <a:p>
            <a:r>
              <a:rPr lang="en-US" sz="2200" dirty="0" smtClean="0"/>
              <a:t>ret  </a:t>
            </a:r>
            <a:r>
              <a:rPr lang="en-US" sz="2200" dirty="0" smtClean="0">
                <a:sym typeface="Wingdings" pitchFamily="2" charset="2"/>
              </a:rPr>
              <a:t>ok</a:t>
            </a:r>
            <a:endParaRPr lang="en-US" sz="2200" dirty="0" smtClean="0"/>
          </a:p>
          <a:p>
            <a:endParaRPr lang="en-US" sz="2200" dirty="0" smtClean="0"/>
          </a:p>
          <a:p>
            <a:r>
              <a:rPr lang="en-US" sz="2200" dirty="0" smtClean="0"/>
              <a:t>Stack unwind2:</a:t>
            </a:r>
          </a:p>
          <a:p>
            <a:r>
              <a:rPr lang="en-US" sz="2200" dirty="0" err="1" smtClean="0"/>
              <a:t>mov</a:t>
            </a:r>
            <a:r>
              <a:rPr lang="en-US" sz="2200" dirty="0" smtClean="0"/>
              <a:t> </a:t>
            </a:r>
            <a:r>
              <a:rPr lang="en-US" sz="2200" dirty="0" err="1" smtClean="0"/>
              <a:t>esp</a:t>
            </a:r>
            <a:r>
              <a:rPr lang="en-US" sz="2200" dirty="0" smtClean="0"/>
              <a:t>, </a:t>
            </a:r>
            <a:r>
              <a:rPr lang="en-US" sz="2200" dirty="0" err="1" smtClean="0"/>
              <a:t>ebp</a:t>
            </a:r>
            <a:endParaRPr lang="en-US" sz="2200" dirty="0" smtClean="0"/>
          </a:p>
          <a:p>
            <a:r>
              <a:rPr lang="en-US" sz="2200" dirty="0" smtClean="0"/>
              <a:t>pop </a:t>
            </a:r>
            <a:r>
              <a:rPr lang="en-US" sz="2200" dirty="0" err="1" smtClean="0"/>
              <a:t>ebp</a:t>
            </a:r>
            <a:endParaRPr lang="en-US" sz="2200" dirty="0" smtClean="0"/>
          </a:p>
          <a:p>
            <a:r>
              <a:rPr lang="en-US" sz="2200" dirty="0" smtClean="0"/>
              <a:t>Ret </a:t>
            </a:r>
            <a:r>
              <a:rPr lang="en-US" sz="2200" dirty="0" smtClean="0">
                <a:sym typeface="Wingdings" pitchFamily="2" charset="2"/>
              </a:rPr>
              <a:t> </a:t>
            </a:r>
            <a:r>
              <a:rPr lang="en-US" sz="2200" dirty="0" err="1" smtClean="0">
                <a:sym typeface="Wingdings" pitchFamily="2" charset="2"/>
              </a:rPr>
              <a:t>pwn’ed</a:t>
            </a:r>
            <a:endParaRPr lang="en-US" sz="2200" dirty="0" smtClean="0"/>
          </a:p>
          <a:p>
            <a:endParaRPr lang="en-US" sz="2200" dirty="0" smtClean="0"/>
          </a:p>
        </p:txBody>
      </p:sp>
      <p:sp>
        <p:nvSpPr>
          <p:cNvPr id="17" name="Rectangle 16"/>
          <p:cNvSpPr/>
          <p:nvPr/>
        </p:nvSpPr>
        <p:spPr>
          <a:xfrm>
            <a:off x="2971800" y="49530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Another frame</a:t>
            </a:r>
            <a:endParaRPr lang="en-US" dirty="0"/>
          </a:p>
        </p:txBody>
      </p:sp>
      <p:sp>
        <p:nvSpPr>
          <p:cNvPr id="20" name="TextBox 19"/>
          <p:cNvSpPr txBox="1"/>
          <p:nvPr/>
        </p:nvSpPr>
        <p:spPr>
          <a:xfrm>
            <a:off x="1143000" y="3048000"/>
            <a:ext cx="1140825" cy="369332"/>
          </a:xfrm>
          <a:prstGeom prst="rect">
            <a:avLst/>
          </a:prstGeom>
          <a:noFill/>
        </p:spPr>
        <p:txBody>
          <a:bodyPr wrap="none" rtlCol="0">
            <a:spAutoFit/>
          </a:bodyPr>
          <a:lstStyle/>
          <a:p>
            <a:r>
              <a:rPr lang="en-US" dirty="0" smtClean="0"/>
              <a:t>Frame 1</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120" y="5715000"/>
            <a:ext cx="8183880" cy="670560"/>
          </a:xfrm>
        </p:spPr>
        <p:txBody>
          <a:bodyPr/>
          <a:lstStyle/>
          <a:p>
            <a:r>
              <a:rPr lang="en-US" dirty="0" smtClean="0"/>
              <a:t>Some of the Bug classes</a:t>
            </a:r>
            <a:endParaRPr lang="en-US" dirty="0"/>
          </a:p>
        </p:txBody>
      </p:sp>
      <p:sp>
        <p:nvSpPr>
          <p:cNvPr id="3" name="Content Placeholder 2"/>
          <p:cNvSpPr>
            <a:spLocks noGrp="1"/>
          </p:cNvSpPr>
          <p:nvPr>
            <p:ph idx="1"/>
          </p:nvPr>
        </p:nvSpPr>
        <p:spPr>
          <a:xfrm>
            <a:off x="502920" y="530352"/>
            <a:ext cx="8183880" cy="5184648"/>
          </a:xfrm>
        </p:spPr>
        <p:txBody>
          <a:bodyPr>
            <a:normAutofit fontScale="85000" lnSpcReduction="20000"/>
          </a:bodyPr>
          <a:lstStyle/>
          <a:p>
            <a:r>
              <a:rPr lang="en-US" dirty="0" smtClean="0"/>
              <a:t>Introduction</a:t>
            </a:r>
          </a:p>
          <a:p>
            <a:r>
              <a:rPr lang="en-US" dirty="0" smtClean="0"/>
              <a:t>Traditional Stack Overflow</a:t>
            </a:r>
          </a:p>
          <a:p>
            <a:r>
              <a:rPr lang="en-US" dirty="0" smtClean="0"/>
              <a:t>Function pointer Overwrite</a:t>
            </a:r>
          </a:p>
          <a:p>
            <a:pPr lvl="1">
              <a:buNone/>
            </a:pPr>
            <a:endParaRPr lang="en-US" dirty="0" smtClean="0"/>
          </a:p>
          <a:p>
            <a:r>
              <a:rPr lang="en-US" dirty="0" smtClean="0"/>
              <a:t>Traditional Heap Overflow</a:t>
            </a:r>
          </a:p>
          <a:p>
            <a:r>
              <a:rPr lang="en-US" dirty="0" smtClean="0"/>
              <a:t>Off-by-ones</a:t>
            </a:r>
          </a:p>
          <a:p>
            <a:r>
              <a:rPr lang="en-US" dirty="0" smtClean="0"/>
              <a:t>Format String Exceptions</a:t>
            </a:r>
          </a:p>
          <a:p>
            <a:pPr lvl="1">
              <a:buNone/>
            </a:pPr>
            <a:endParaRPr lang="en-US" dirty="0" smtClean="0"/>
          </a:p>
          <a:p>
            <a:r>
              <a:rPr lang="en-US" dirty="0" smtClean="0"/>
              <a:t>Newer Stack Overflows</a:t>
            </a:r>
          </a:p>
          <a:p>
            <a:pPr lvl="1"/>
            <a:r>
              <a:rPr lang="en-US" dirty="0" smtClean="0"/>
              <a:t>Return to libc</a:t>
            </a:r>
          </a:p>
          <a:p>
            <a:pPr lvl="1"/>
            <a:r>
              <a:rPr lang="en-US" dirty="0" smtClean="0"/>
              <a:t>SEH overwrite</a:t>
            </a:r>
          </a:p>
          <a:p>
            <a:r>
              <a:rPr lang="en-US" dirty="0" smtClean="0"/>
              <a:t>Uninitialized variables</a:t>
            </a:r>
          </a:p>
          <a:p>
            <a:pPr lvl="1"/>
            <a:r>
              <a:rPr lang="en-US" dirty="0" smtClean="0"/>
              <a:t>Stack or heap</a:t>
            </a:r>
          </a:p>
          <a:p>
            <a:r>
              <a:rPr lang="en-US" dirty="0" smtClean="0"/>
              <a:t>Integer Errors</a:t>
            </a:r>
          </a:p>
          <a:p>
            <a:pPr lvl="1"/>
            <a:r>
              <a:rPr lang="en-US" dirty="0" smtClean="0"/>
              <a:t>Conversions or overflows</a:t>
            </a:r>
          </a:p>
          <a:p>
            <a:r>
              <a:rPr lang="en-US" dirty="0" smtClean="0"/>
              <a:t>Summary</a:t>
            </a:r>
          </a:p>
        </p:txBody>
      </p:sp>
      <p:sp>
        <p:nvSpPr>
          <p:cNvPr id="6" name="TextBox 5"/>
          <p:cNvSpPr txBox="1"/>
          <p:nvPr/>
        </p:nvSpPr>
        <p:spPr>
          <a:xfrm>
            <a:off x="6400800" y="914400"/>
            <a:ext cx="1778051" cy="369332"/>
          </a:xfrm>
          <a:prstGeom prst="rect">
            <a:avLst/>
          </a:prstGeom>
          <a:noFill/>
        </p:spPr>
        <p:txBody>
          <a:bodyPr wrap="none" rtlCol="0">
            <a:spAutoFit/>
          </a:bodyPr>
          <a:lstStyle/>
          <a:p>
            <a:r>
              <a:rPr lang="en-US" dirty="0" smtClean="0"/>
              <a:t>Exploitation 1</a:t>
            </a:r>
            <a:endParaRPr lang="en-US" dirty="0"/>
          </a:p>
        </p:txBody>
      </p:sp>
      <p:sp>
        <p:nvSpPr>
          <p:cNvPr id="9" name="TextBox 8"/>
          <p:cNvSpPr txBox="1"/>
          <p:nvPr/>
        </p:nvSpPr>
        <p:spPr>
          <a:xfrm>
            <a:off x="6451549" y="4126468"/>
            <a:ext cx="1778051" cy="369332"/>
          </a:xfrm>
          <a:prstGeom prst="rect">
            <a:avLst/>
          </a:prstGeom>
          <a:noFill/>
        </p:spPr>
        <p:txBody>
          <a:bodyPr wrap="none" rtlCol="0">
            <a:spAutoFit/>
          </a:bodyPr>
          <a:lstStyle/>
          <a:p>
            <a:r>
              <a:rPr lang="en-US" dirty="0" smtClean="0"/>
              <a:t>Exploitation 3</a:t>
            </a:r>
            <a:endParaRPr lang="en-US" dirty="0"/>
          </a:p>
        </p:txBody>
      </p:sp>
      <p:sp>
        <p:nvSpPr>
          <p:cNvPr id="10" name="Right Brace 9"/>
          <p:cNvSpPr/>
          <p:nvPr/>
        </p:nvSpPr>
        <p:spPr>
          <a:xfrm>
            <a:off x="5613349" y="1905000"/>
            <a:ext cx="762000"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6400800" y="2221468"/>
            <a:ext cx="1778051" cy="369332"/>
          </a:xfrm>
          <a:prstGeom prst="rect">
            <a:avLst/>
          </a:prstGeom>
          <a:noFill/>
        </p:spPr>
        <p:txBody>
          <a:bodyPr wrap="none" rtlCol="0">
            <a:spAutoFit/>
          </a:bodyPr>
          <a:lstStyle/>
          <a:p>
            <a:r>
              <a:rPr lang="en-US" dirty="0" smtClean="0"/>
              <a:t>Exploitation 2</a:t>
            </a:r>
            <a:endParaRPr lang="en-US" dirty="0"/>
          </a:p>
        </p:txBody>
      </p:sp>
      <p:sp>
        <p:nvSpPr>
          <p:cNvPr id="12" name="Right Brace 11"/>
          <p:cNvSpPr/>
          <p:nvPr/>
        </p:nvSpPr>
        <p:spPr>
          <a:xfrm>
            <a:off x="5638800" y="3200400"/>
            <a:ext cx="762000" cy="2209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p:cNvSpPr/>
          <p:nvPr/>
        </p:nvSpPr>
        <p:spPr>
          <a:xfrm>
            <a:off x="5562600" y="685800"/>
            <a:ext cx="762000"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String Exceptions</a:t>
            </a:r>
            <a:endParaRPr lang="en-US" dirty="0"/>
          </a:p>
        </p:txBody>
      </p:sp>
      <p:sp>
        <p:nvSpPr>
          <p:cNvPr id="3" name="Content Placeholder 2"/>
          <p:cNvSpPr>
            <a:spLocks noGrp="1"/>
          </p:cNvSpPr>
          <p:nvPr>
            <p:ph idx="1"/>
          </p:nvPr>
        </p:nvSpPr>
        <p:spPr/>
        <p:txBody>
          <a:bodyPr>
            <a:normAutofit lnSpcReduction="10000"/>
          </a:bodyPr>
          <a:lstStyle/>
          <a:p>
            <a:r>
              <a:rPr lang="en-US" smtClean="0"/>
              <a:t>W</a:t>
            </a:r>
            <a:r>
              <a:rPr lang="en-US" smtClean="0"/>
              <a:t>hen </a:t>
            </a:r>
            <a:r>
              <a:rPr lang="en-US" dirty="0" smtClean="0"/>
              <a:t>user input is directly passed to a </a:t>
            </a:r>
            <a:r>
              <a:rPr lang="en-US" i="1" dirty="0" smtClean="0"/>
              <a:t>printf</a:t>
            </a:r>
            <a:r>
              <a:rPr lang="en-US" dirty="0" smtClean="0"/>
              <a:t> style function without a “format string”</a:t>
            </a:r>
          </a:p>
          <a:p>
            <a:pPr lvl="1"/>
            <a:r>
              <a:rPr lang="en-US" dirty="0" smtClean="0"/>
              <a:t>Could be used for data leak or exploitation</a:t>
            </a:r>
          </a:p>
          <a:p>
            <a:r>
              <a:rPr lang="en-US" dirty="0" smtClean="0"/>
              <a:t>Example of good call:</a:t>
            </a:r>
          </a:p>
          <a:p>
            <a:pPr lvl="1"/>
            <a:r>
              <a:rPr lang="en-US" dirty="0" smtClean="0"/>
              <a:t>printf(“%s”, </a:t>
            </a:r>
            <a:r>
              <a:rPr lang="en-US" dirty="0" err="1" smtClean="0"/>
              <a:t>user_supplied_buffer</a:t>
            </a:r>
            <a:r>
              <a:rPr lang="en-US" dirty="0" smtClean="0"/>
              <a:t>);</a:t>
            </a:r>
          </a:p>
          <a:p>
            <a:r>
              <a:rPr lang="en-US" dirty="0" smtClean="0"/>
              <a:t>Example of bad call:</a:t>
            </a:r>
          </a:p>
          <a:p>
            <a:pPr lvl="1"/>
            <a:r>
              <a:rPr lang="en-US" dirty="0" smtClean="0"/>
              <a:t>printf(</a:t>
            </a:r>
            <a:r>
              <a:rPr lang="en-US" dirty="0" err="1" smtClean="0"/>
              <a:t>user_supplied_buffer</a:t>
            </a:r>
            <a:r>
              <a:rPr lang="en-US" dirty="0" smtClean="0"/>
              <a:t>);</a:t>
            </a:r>
          </a:p>
          <a:p>
            <a:r>
              <a:rPr lang="en-US" dirty="0" smtClean="0"/>
              <a:t>No registers/buffers are </a:t>
            </a:r>
            <a:r>
              <a:rPr lang="en-US" dirty="0" err="1" smtClean="0"/>
              <a:t>overflown</a:t>
            </a:r>
            <a:r>
              <a:rPr lang="en-US" dirty="0" smtClean="0"/>
              <a:t> so immune to stack canaries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Example Code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err="1" smtClean="0"/>
              <a:t>int</a:t>
            </a:r>
            <a:r>
              <a:rPr lang="en-US" dirty="0" smtClean="0"/>
              <a:t> main(</a:t>
            </a:r>
            <a:r>
              <a:rPr lang="en-US" dirty="0" err="1" smtClean="0"/>
              <a:t>int</a:t>
            </a:r>
            <a:r>
              <a:rPr lang="en-US" dirty="0" smtClean="0"/>
              <a:t> argc, char * </a:t>
            </a:r>
            <a:r>
              <a:rPr lang="en-US" dirty="0" err="1" smtClean="0"/>
              <a:t>argv</a:t>
            </a:r>
            <a:r>
              <a:rPr lang="en-US" dirty="0" smtClean="0"/>
              <a:t>[])</a:t>
            </a:r>
          </a:p>
          <a:p>
            <a:pPr>
              <a:buNone/>
            </a:pPr>
            <a:r>
              <a:rPr lang="en-US" dirty="0" smtClean="0"/>
              <a:t>{</a:t>
            </a:r>
          </a:p>
          <a:p>
            <a:pPr>
              <a:buNone/>
            </a:pPr>
            <a:r>
              <a:rPr lang="en-US" dirty="0" smtClean="0"/>
              <a:t>	if( argc !=2 )</a:t>
            </a:r>
          </a:p>
          <a:p>
            <a:pPr>
              <a:buNone/>
            </a:pPr>
            <a:r>
              <a:rPr lang="en-US" dirty="0" smtClean="0"/>
              <a:t>	{</a:t>
            </a:r>
          </a:p>
          <a:p>
            <a:pPr>
              <a:buNone/>
            </a:pPr>
            <a:r>
              <a:rPr lang="en-US" dirty="0" smtClean="0"/>
              <a:t>		printf("Not </a:t>
            </a:r>
            <a:r>
              <a:rPr lang="en-US" dirty="0" err="1" smtClean="0"/>
              <a:t>enougy</a:t>
            </a:r>
            <a:r>
              <a:rPr lang="en-US" dirty="0" smtClean="0"/>
              <a:t> args, got:\r\n");</a:t>
            </a:r>
          </a:p>
          <a:p>
            <a:pPr>
              <a:buNone/>
            </a:pPr>
            <a:r>
              <a:rPr lang="en-US" dirty="0" smtClean="0"/>
              <a:t>		printf(</a:t>
            </a:r>
            <a:r>
              <a:rPr lang="en-US" dirty="0" err="1" smtClean="0"/>
              <a:t>argv</a:t>
            </a:r>
            <a:r>
              <a:rPr lang="en-US" dirty="0" smtClean="0"/>
              <a:t>[1]);</a:t>
            </a:r>
          </a:p>
          <a:p>
            <a:pPr>
              <a:buNone/>
            </a:pPr>
            <a:r>
              <a:rPr lang="en-US" dirty="0" smtClean="0"/>
              <a:t>		exit(-1);</a:t>
            </a:r>
          </a:p>
          <a:p>
            <a:pPr>
              <a:buNone/>
            </a:pPr>
            <a:r>
              <a:rPr lang="en-US" dirty="0" smtClean="0"/>
              <a:t>	}</a:t>
            </a:r>
          </a:p>
          <a:p>
            <a:pPr>
              <a:buNone/>
            </a:pPr>
            <a:endParaRPr lang="en-US" dirty="0" smtClean="0"/>
          </a:p>
          <a:p>
            <a:pPr>
              <a:buNone/>
            </a:pPr>
            <a:r>
              <a:rPr lang="en-US" dirty="0" smtClean="0"/>
              <a:t>	printf("Doing something useful here.\r\n");</a:t>
            </a:r>
          </a:p>
          <a:p>
            <a:pPr>
              <a:buNone/>
            </a:pPr>
            <a:r>
              <a:rPr lang="en-US" dirty="0" smtClean="0"/>
              <a: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example output</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52401" y="76200"/>
            <a:ext cx="8915399" cy="3546222"/>
          </a:xfrm>
          <a:prstGeom prst="rect">
            <a:avLst/>
          </a:prstGeom>
          <a:noFill/>
          <a:ln w="9525">
            <a:noFill/>
            <a:miter lim="800000"/>
            <a:headEnd/>
            <a:tailEnd/>
          </a:ln>
        </p:spPr>
      </p:pic>
      <p:sp>
        <p:nvSpPr>
          <p:cNvPr id="5" name="TextBox 4"/>
          <p:cNvSpPr txBox="1"/>
          <p:nvPr/>
        </p:nvSpPr>
        <p:spPr>
          <a:xfrm>
            <a:off x="3962400" y="3810000"/>
            <a:ext cx="4419600" cy="1477328"/>
          </a:xfrm>
          <a:prstGeom prst="rect">
            <a:avLst/>
          </a:prstGeom>
          <a:noFill/>
        </p:spPr>
        <p:txBody>
          <a:bodyPr wrap="square" rtlCol="0">
            <a:spAutoFit/>
          </a:bodyPr>
          <a:lstStyle/>
          <a:p>
            <a:r>
              <a:rPr lang="en-US" dirty="0" smtClean="0"/>
              <a:t>As these are changed varying information could be extracted off the stack or even modified if the %n is used.  Could be used to overwrite a GOT pointer or return address</a:t>
            </a:r>
            <a:endParaRPr lang="en-US" dirty="0"/>
          </a:p>
        </p:txBody>
      </p:sp>
      <p:cxnSp>
        <p:nvCxnSpPr>
          <p:cNvPr id="7" name="Straight Arrow Connector 6"/>
          <p:cNvCxnSpPr/>
          <p:nvPr/>
        </p:nvCxnSpPr>
        <p:spPr>
          <a:xfrm rot="5400000" flipH="1" flipV="1">
            <a:off x="6019800" y="2514600"/>
            <a:ext cx="1981200" cy="762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Defense</a:t>
            </a:r>
            <a:endParaRPr lang="en-US" dirty="0"/>
          </a:p>
        </p:txBody>
      </p:sp>
      <p:sp>
        <p:nvSpPr>
          <p:cNvPr id="3" name="Content Placeholder 2"/>
          <p:cNvSpPr>
            <a:spLocks noGrp="1"/>
          </p:cNvSpPr>
          <p:nvPr>
            <p:ph idx="1"/>
          </p:nvPr>
        </p:nvSpPr>
        <p:spPr/>
        <p:txBody>
          <a:bodyPr/>
          <a:lstStyle/>
          <a:p>
            <a:r>
              <a:rPr lang="en-US" dirty="0" smtClean="0"/>
              <a:t>Easy for static source code auditing tools to find</a:t>
            </a:r>
          </a:p>
          <a:p>
            <a:pPr lvl="1"/>
            <a:r>
              <a:rPr lang="en-US" dirty="0" smtClean="0"/>
              <a:t>They have been nearly hunted to extinction already</a:t>
            </a:r>
          </a:p>
          <a:p>
            <a:r>
              <a:rPr lang="en-US" dirty="0" smtClean="0"/>
              <a:t>Plus other defenses like ASLR/NX would make them difficult to exploit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502920" y="530352"/>
            <a:ext cx="8183880" cy="4803648"/>
          </a:xfrm>
        </p:spPr>
        <p:txBody>
          <a:bodyPr>
            <a:normAutofit lnSpcReduction="10000"/>
          </a:bodyPr>
          <a:lstStyle/>
          <a:p>
            <a:r>
              <a:rPr lang="en-US" dirty="0" smtClean="0"/>
              <a:t>In the past, most important system code was written in C.  Win/Unix kernel still written in C/C++</a:t>
            </a:r>
          </a:p>
          <a:p>
            <a:r>
              <a:rPr lang="en-US" dirty="0" smtClean="0"/>
              <a:t>Few/No protections were in place</a:t>
            </a:r>
          </a:p>
          <a:p>
            <a:r>
              <a:rPr lang="en-US" dirty="0" smtClean="0"/>
              <a:t>Systems are better protected today</a:t>
            </a:r>
          </a:p>
          <a:p>
            <a:r>
              <a:rPr lang="en-US" dirty="0" smtClean="0"/>
              <a:t>However, that means what working 0days are still being discovered and used, have moved further underground due to the value of such attacks</a:t>
            </a:r>
            <a:endParaRPr lang="en-US" dirty="0"/>
          </a:p>
          <a:p>
            <a:pPr lvl="1"/>
            <a:r>
              <a:rPr lang="en-US" dirty="0" smtClean="0"/>
              <a:t>Very determined hackers can often still find a way even in the midst of solid protections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Heap/Stack background</a:t>
            </a:r>
            <a:endParaRPr lang="en-US" dirty="0"/>
          </a:p>
        </p:txBody>
      </p:sp>
      <p:sp>
        <p:nvSpPr>
          <p:cNvPr id="3" name="Content Placeholder 2"/>
          <p:cNvSpPr>
            <a:spLocks noGrp="1"/>
          </p:cNvSpPr>
          <p:nvPr>
            <p:ph idx="1"/>
          </p:nvPr>
        </p:nvSpPr>
        <p:spPr>
          <a:xfrm>
            <a:off x="502920" y="530352"/>
            <a:ext cx="8183880" cy="4651248"/>
          </a:xfrm>
        </p:spPr>
        <p:txBody>
          <a:bodyPr>
            <a:normAutofit/>
          </a:bodyPr>
          <a:lstStyle/>
          <a:p>
            <a:r>
              <a:rPr lang="en-US" dirty="0" smtClean="0"/>
              <a:t>Overflow buffer on the heap, not the stack</a:t>
            </a:r>
          </a:p>
          <a:p>
            <a:pPr lvl="1"/>
            <a:r>
              <a:rPr lang="en-US" dirty="0" smtClean="0"/>
              <a:t>Heap is memory returned from </a:t>
            </a:r>
            <a:r>
              <a:rPr lang="en-US" i="1" dirty="0" err="1" smtClean="0"/>
              <a:t>malloc</a:t>
            </a:r>
            <a:r>
              <a:rPr lang="en-US" i="1" dirty="0" smtClean="0"/>
              <a:t>()</a:t>
            </a:r>
            <a:r>
              <a:rPr lang="en-US" dirty="0" smtClean="0"/>
              <a:t> style system calls</a:t>
            </a:r>
          </a:p>
          <a:p>
            <a:pPr lvl="2"/>
            <a:r>
              <a:rPr lang="en-US" dirty="0" smtClean="0"/>
              <a:t>E.g. char * </a:t>
            </a:r>
            <a:r>
              <a:rPr lang="en-US" dirty="0" err="1" smtClean="0"/>
              <a:t>ptr</a:t>
            </a:r>
            <a:r>
              <a:rPr lang="en-US" dirty="0" smtClean="0"/>
              <a:t> = </a:t>
            </a:r>
            <a:r>
              <a:rPr lang="en-US" dirty="0" err="1" smtClean="0"/>
              <a:t>malloc</a:t>
            </a:r>
            <a:r>
              <a:rPr lang="en-US" dirty="0" smtClean="0"/>
              <a:t>(100);</a:t>
            </a:r>
          </a:p>
          <a:p>
            <a:pPr lvl="1"/>
            <a:r>
              <a:rPr lang="en-US" dirty="0" smtClean="0"/>
              <a:t>Heap memory is dynamically allocated and </a:t>
            </a:r>
            <a:r>
              <a:rPr lang="en-US" i="1" dirty="0" smtClean="0"/>
              <a:t>free()</a:t>
            </a:r>
            <a:r>
              <a:rPr lang="en-US" dirty="0" smtClean="0"/>
              <a:t>’</a:t>
            </a:r>
            <a:r>
              <a:rPr lang="en-US" dirty="0" err="1" smtClean="0"/>
              <a:t>ed</a:t>
            </a:r>
            <a:r>
              <a:rPr lang="en-US" dirty="0" smtClean="0"/>
              <a:t> as the program executes</a:t>
            </a:r>
          </a:p>
          <a:p>
            <a:pPr lvl="1"/>
            <a:r>
              <a:rPr lang="en-US" dirty="0" smtClean="0"/>
              <a:t>Whereas, Stack memory is a result of local variables</a:t>
            </a:r>
          </a:p>
          <a:p>
            <a:pPr lvl="2"/>
            <a:r>
              <a:rPr lang="en-US" dirty="0" smtClean="0"/>
              <a:t>E.g. char </a:t>
            </a:r>
            <a:r>
              <a:rPr lang="en-US" dirty="0" err="1" smtClean="0"/>
              <a:t>buf</a:t>
            </a:r>
            <a:r>
              <a:rPr lang="en-US" dirty="0" smtClean="0"/>
              <a:t>[100];</a:t>
            </a:r>
          </a:p>
          <a:p>
            <a:pPr lvl="2"/>
            <a:r>
              <a:rPr lang="en-US" dirty="0" smtClean="0"/>
              <a:t>Stack memory is “allocated” upon entrance (call) of function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Heap Allocation</a:t>
            </a:r>
            <a:endParaRPr lang="en-US" dirty="0"/>
          </a:p>
        </p:txBody>
      </p:sp>
      <p:sp>
        <p:nvSpPr>
          <p:cNvPr id="5" name="Rectangle 4"/>
          <p:cNvSpPr/>
          <p:nvPr/>
        </p:nvSpPr>
        <p:spPr>
          <a:xfrm>
            <a:off x="4572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endParaRPr lang="en-US" dirty="0"/>
          </a:p>
        </p:txBody>
      </p:sp>
      <p:sp>
        <p:nvSpPr>
          <p:cNvPr id="6" name="Rectangle 5"/>
          <p:cNvSpPr/>
          <p:nvPr/>
        </p:nvSpPr>
        <p:spPr>
          <a:xfrm>
            <a:off x="66294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7" name="Rectangle 6"/>
          <p:cNvSpPr/>
          <p:nvPr/>
        </p:nvSpPr>
        <p:spPr>
          <a:xfrm>
            <a:off x="45720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endParaRPr lang="en-US" dirty="0"/>
          </a:p>
        </p:txBody>
      </p:sp>
      <p:sp>
        <p:nvSpPr>
          <p:cNvPr id="8" name="Rectangle 7"/>
          <p:cNvSpPr/>
          <p:nvPr/>
        </p:nvSpPr>
        <p:spPr>
          <a:xfrm>
            <a:off x="25146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10" name="TextBox 9"/>
          <p:cNvSpPr txBox="1"/>
          <p:nvPr/>
        </p:nvSpPr>
        <p:spPr>
          <a:xfrm>
            <a:off x="1752600" y="3886200"/>
            <a:ext cx="2523448" cy="646331"/>
          </a:xfrm>
          <a:prstGeom prst="rect">
            <a:avLst/>
          </a:prstGeom>
          <a:noFill/>
        </p:spPr>
        <p:txBody>
          <a:bodyPr wrap="none" rtlCol="0">
            <a:spAutoFit/>
          </a:bodyPr>
          <a:lstStyle/>
          <a:p>
            <a:r>
              <a:rPr lang="en-US" dirty="0" smtClean="0"/>
              <a:t>ptr1= </a:t>
            </a:r>
            <a:r>
              <a:rPr lang="en-US" dirty="0" err="1" smtClean="0"/>
              <a:t>malloc</a:t>
            </a:r>
            <a:r>
              <a:rPr lang="en-US" dirty="0" smtClean="0"/>
              <a:t>(100);</a:t>
            </a:r>
          </a:p>
          <a:p>
            <a:r>
              <a:rPr lang="en-US" dirty="0" smtClean="0"/>
              <a:t>ptr2 = </a:t>
            </a:r>
            <a:r>
              <a:rPr lang="en-US" dirty="0" err="1" smtClean="0"/>
              <a:t>malloc</a:t>
            </a:r>
            <a:r>
              <a:rPr lang="en-US" dirty="0" smtClean="0"/>
              <a:t>(100);</a:t>
            </a:r>
            <a:endParaRPr lang="en-US" dirty="0"/>
          </a:p>
        </p:txBody>
      </p:sp>
      <p:cxnSp>
        <p:nvCxnSpPr>
          <p:cNvPr id="12" name="Straight Arrow Connector 11"/>
          <p:cNvCxnSpPr>
            <a:stCxn id="10" idx="0"/>
          </p:cNvCxnSpPr>
          <p:nvPr/>
        </p:nvCxnSpPr>
        <p:spPr>
          <a:xfrm rot="5400000" flipH="1" flipV="1">
            <a:off x="2764462" y="3374062"/>
            <a:ext cx="762000" cy="26227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267200" y="3124200"/>
            <a:ext cx="2819400" cy="12954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90456" y="609600"/>
            <a:ext cx="8020144" cy="369332"/>
          </a:xfrm>
          <a:prstGeom prst="rect">
            <a:avLst/>
          </a:prstGeom>
          <a:noFill/>
        </p:spPr>
        <p:txBody>
          <a:bodyPr wrap="none" rtlCol="0">
            <a:spAutoFit/>
          </a:bodyPr>
          <a:lstStyle/>
          <a:p>
            <a:r>
              <a:rPr lang="en-US" b="1" dirty="0" smtClean="0"/>
              <a:t>Heap memory is stored in a doubly-linked list data </a:t>
            </a:r>
            <a:r>
              <a:rPr lang="en-US" b="1" dirty="0" smtClean="0"/>
              <a:t>structure</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Heap Free</a:t>
            </a:r>
            <a:endParaRPr lang="en-US" dirty="0"/>
          </a:p>
        </p:txBody>
      </p:sp>
      <p:sp>
        <p:nvSpPr>
          <p:cNvPr id="5" name="Rectangle 4"/>
          <p:cNvSpPr/>
          <p:nvPr/>
        </p:nvSpPr>
        <p:spPr>
          <a:xfrm>
            <a:off x="457200" y="5334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p>
          <a:p>
            <a:pPr algn="ctr"/>
            <a:r>
              <a:rPr lang="en-US" dirty="0" smtClean="0"/>
              <a:t>-marked free</a:t>
            </a:r>
            <a:endParaRPr lang="en-US" dirty="0"/>
          </a:p>
        </p:txBody>
      </p:sp>
      <p:sp>
        <p:nvSpPr>
          <p:cNvPr id="6" name="Rectangle 5"/>
          <p:cNvSpPr/>
          <p:nvPr/>
        </p:nvSpPr>
        <p:spPr>
          <a:xfrm>
            <a:off x="6629400" y="5334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7" name="Rectangle 6"/>
          <p:cNvSpPr/>
          <p:nvPr/>
        </p:nvSpPr>
        <p:spPr>
          <a:xfrm>
            <a:off x="4572000" y="5334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p>
          <a:p>
            <a:pPr algn="ctr"/>
            <a:r>
              <a:rPr lang="en-US" dirty="0" smtClean="0"/>
              <a:t>-marked in-use</a:t>
            </a:r>
            <a:endParaRPr lang="en-US" dirty="0"/>
          </a:p>
        </p:txBody>
      </p:sp>
      <p:sp>
        <p:nvSpPr>
          <p:cNvPr id="8" name="Rectangle 7"/>
          <p:cNvSpPr/>
          <p:nvPr/>
        </p:nvSpPr>
        <p:spPr>
          <a:xfrm>
            <a:off x="2514600" y="5334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10" name="TextBox 9"/>
          <p:cNvSpPr txBox="1"/>
          <p:nvPr/>
        </p:nvSpPr>
        <p:spPr>
          <a:xfrm>
            <a:off x="1752600" y="3276600"/>
            <a:ext cx="1484702" cy="369332"/>
          </a:xfrm>
          <a:prstGeom prst="rect">
            <a:avLst/>
          </a:prstGeom>
          <a:noFill/>
        </p:spPr>
        <p:txBody>
          <a:bodyPr wrap="none" rtlCol="0">
            <a:spAutoFit/>
          </a:bodyPr>
          <a:lstStyle/>
          <a:p>
            <a:r>
              <a:rPr lang="en-US" dirty="0" smtClean="0"/>
              <a:t>Free(ptr2);</a:t>
            </a:r>
            <a:endParaRPr lang="en-US" dirty="0"/>
          </a:p>
        </p:txBody>
      </p:sp>
      <p:sp>
        <p:nvSpPr>
          <p:cNvPr id="11" name="Rectangle 10"/>
          <p:cNvSpPr/>
          <p:nvPr/>
        </p:nvSpPr>
        <p:spPr>
          <a:xfrm>
            <a:off x="457200" y="2362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p>
          <a:p>
            <a:pPr algn="ctr"/>
            <a:r>
              <a:rPr lang="en-US" dirty="0" smtClean="0"/>
              <a:t>-marked free</a:t>
            </a:r>
            <a:endParaRPr lang="en-US" dirty="0"/>
          </a:p>
        </p:txBody>
      </p:sp>
      <p:sp>
        <p:nvSpPr>
          <p:cNvPr id="13" name="Rectangle 12"/>
          <p:cNvSpPr/>
          <p:nvPr/>
        </p:nvSpPr>
        <p:spPr>
          <a:xfrm>
            <a:off x="6629400" y="2362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14" name="Rectangle 13"/>
          <p:cNvSpPr/>
          <p:nvPr/>
        </p:nvSpPr>
        <p:spPr>
          <a:xfrm>
            <a:off x="4572000" y="2362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p>
          <a:p>
            <a:pPr algn="ctr"/>
            <a:r>
              <a:rPr lang="en-US" dirty="0" smtClean="0"/>
              <a:t>-marked free</a:t>
            </a:r>
            <a:endParaRPr lang="en-US" dirty="0"/>
          </a:p>
        </p:txBody>
      </p:sp>
      <p:sp>
        <p:nvSpPr>
          <p:cNvPr id="15" name="Rectangle 14"/>
          <p:cNvSpPr/>
          <p:nvPr/>
        </p:nvSpPr>
        <p:spPr>
          <a:xfrm>
            <a:off x="2514600" y="2362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16" name="TextBox 15"/>
          <p:cNvSpPr txBox="1"/>
          <p:nvPr/>
        </p:nvSpPr>
        <p:spPr>
          <a:xfrm>
            <a:off x="1828800" y="1447800"/>
            <a:ext cx="1542410" cy="646331"/>
          </a:xfrm>
          <a:prstGeom prst="rect">
            <a:avLst/>
          </a:prstGeom>
          <a:noFill/>
        </p:spPr>
        <p:txBody>
          <a:bodyPr wrap="none" rtlCol="0">
            <a:spAutoFit/>
          </a:bodyPr>
          <a:lstStyle/>
          <a:p>
            <a:r>
              <a:rPr lang="en-US" dirty="0" smtClean="0"/>
              <a:t>Free(ptr1);</a:t>
            </a:r>
          </a:p>
          <a:p>
            <a:endParaRPr lang="en-US" dirty="0"/>
          </a:p>
        </p:txBody>
      </p:sp>
      <p:sp>
        <p:nvSpPr>
          <p:cNvPr id="17" name="Rectangle 16"/>
          <p:cNvSpPr/>
          <p:nvPr/>
        </p:nvSpPr>
        <p:spPr>
          <a:xfrm>
            <a:off x="762000" y="42672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p>
          <a:p>
            <a:pPr algn="ctr"/>
            <a:r>
              <a:rPr lang="en-US" dirty="0" smtClean="0"/>
              <a:t>-marked free</a:t>
            </a:r>
            <a:endParaRPr lang="en-US" dirty="0"/>
          </a:p>
        </p:txBody>
      </p:sp>
      <p:sp>
        <p:nvSpPr>
          <p:cNvPr id="20" name="Rectangle 19"/>
          <p:cNvSpPr/>
          <p:nvPr/>
        </p:nvSpPr>
        <p:spPr>
          <a:xfrm>
            <a:off x="2819400" y="4267200"/>
            <a:ext cx="60960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208 bytes</a:t>
            </a:r>
            <a:endParaRPr lang="en-US" dirty="0"/>
          </a:p>
        </p:txBody>
      </p:sp>
      <p:sp>
        <p:nvSpPr>
          <p:cNvPr id="22" name="Down Arrow 21"/>
          <p:cNvSpPr/>
          <p:nvPr/>
        </p:nvSpPr>
        <p:spPr>
          <a:xfrm rot="20384962">
            <a:off x="4724400" y="33528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5410200" y="3429000"/>
            <a:ext cx="1439818" cy="369332"/>
          </a:xfrm>
          <a:prstGeom prst="rect">
            <a:avLst/>
          </a:prstGeom>
          <a:noFill/>
        </p:spPr>
        <p:txBody>
          <a:bodyPr wrap="none" rtlCol="0">
            <a:spAutoFit/>
          </a:bodyPr>
          <a:lstStyle/>
          <a:p>
            <a:r>
              <a:rPr lang="en-US" dirty="0" smtClean="0"/>
              <a:t>Coalesced!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10200"/>
            <a:ext cx="8260080" cy="990600"/>
          </a:xfrm>
        </p:spPr>
        <p:txBody>
          <a:bodyPr>
            <a:normAutofit/>
          </a:bodyPr>
          <a:lstStyle/>
          <a:p>
            <a:r>
              <a:rPr lang="en-US" dirty="0" smtClean="0"/>
              <a:t>Traditional Heap Overflow</a:t>
            </a:r>
            <a:endParaRPr lang="en-US" dirty="0"/>
          </a:p>
        </p:txBody>
      </p:sp>
      <p:sp>
        <p:nvSpPr>
          <p:cNvPr id="3" name="Content Placeholder 2"/>
          <p:cNvSpPr>
            <a:spLocks noGrp="1"/>
          </p:cNvSpPr>
          <p:nvPr>
            <p:ph idx="1"/>
          </p:nvPr>
        </p:nvSpPr>
        <p:spPr>
          <a:xfrm>
            <a:off x="502920" y="530352"/>
            <a:ext cx="8183880" cy="4727448"/>
          </a:xfrm>
        </p:spPr>
        <p:txBody>
          <a:bodyPr>
            <a:normAutofit fontScale="92500" lnSpcReduction="10000"/>
          </a:bodyPr>
          <a:lstStyle/>
          <a:p>
            <a:r>
              <a:rPr lang="en-US" dirty="0" smtClean="0"/>
              <a:t>If an application copies data without first checking to see if it fits into the chunk (blocks of data in the heap), the attacker could supply the application with data that is too large, overwriting heap management information (metadata or </a:t>
            </a:r>
            <a:r>
              <a:rPr lang="en-US" i="1" dirty="0" smtClean="0"/>
              <a:t>control information</a:t>
            </a:r>
            <a:r>
              <a:rPr lang="en-US" dirty="0" smtClean="0"/>
              <a:t>) between it and the next chunk</a:t>
            </a:r>
          </a:p>
          <a:p>
            <a:r>
              <a:rPr lang="en-US" dirty="0" smtClean="0"/>
              <a:t>This allows an attacker to overwrite an arbitrary memory location with four bytes of data</a:t>
            </a:r>
          </a:p>
          <a:p>
            <a:r>
              <a:rPr lang="en-US" dirty="0" smtClean="0"/>
              <a:t>In traditional environments, this could allow the attacker control over program execution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Heap Overflow Picture</a:t>
            </a:r>
            <a:endParaRPr lang="en-US" dirty="0"/>
          </a:p>
        </p:txBody>
      </p:sp>
      <p:sp>
        <p:nvSpPr>
          <p:cNvPr id="5" name="Rectangle 4"/>
          <p:cNvSpPr/>
          <p:nvPr/>
        </p:nvSpPr>
        <p:spPr>
          <a:xfrm>
            <a:off x="4572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endParaRPr lang="en-US" dirty="0"/>
          </a:p>
        </p:txBody>
      </p:sp>
      <p:sp>
        <p:nvSpPr>
          <p:cNvPr id="6" name="Rectangle 5"/>
          <p:cNvSpPr/>
          <p:nvPr/>
        </p:nvSpPr>
        <p:spPr>
          <a:xfrm>
            <a:off x="66294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7" name="Rectangle 6"/>
          <p:cNvSpPr/>
          <p:nvPr/>
        </p:nvSpPr>
        <p:spPr>
          <a:xfrm>
            <a:off x="45720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 header</a:t>
            </a:r>
            <a:endParaRPr lang="en-US" dirty="0"/>
          </a:p>
        </p:txBody>
      </p:sp>
      <p:sp>
        <p:nvSpPr>
          <p:cNvPr id="8" name="Rectangle 7"/>
          <p:cNvSpPr/>
          <p:nvPr/>
        </p:nvSpPr>
        <p:spPr>
          <a:xfrm>
            <a:off x="2514600" y="21336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Chunk</a:t>
            </a:r>
          </a:p>
          <a:p>
            <a:pPr algn="ctr"/>
            <a:r>
              <a:rPr lang="en-US" dirty="0" smtClean="0"/>
              <a:t>104 bytes</a:t>
            </a:r>
            <a:endParaRPr lang="en-US" dirty="0"/>
          </a:p>
        </p:txBody>
      </p:sp>
      <p:sp>
        <p:nvSpPr>
          <p:cNvPr id="9" name="Right Arrow 8"/>
          <p:cNvSpPr/>
          <p:nvPr/>
        </p:nvSpPr>
        <p:spPr>
          <a:xfrm>
            <a:off x="3733800" y="1447800"/>
            <a:ext cx="3200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Overflow</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349240"/>
            <a:ext cx="8183880" cy="1051560"/>
          </a:xfrm>
        </p:spPr>
        <p:txBody>
          <a:bodyPr>
            <a:normAutofit/>
          </a:bodyPr>
          <a:lstStyle/>
          <a:p>
            <a:r>
              <a:rPr lang="en-US" dirty="0" smtClean="0"/>
              <a:t>Attacking Heap Algorithms</a:t>
            </a:r>
            <a:endParaRPr lang="en-US" sz="2200" dirty="0"/>
          </a:p>
        </p:txBody>
      </p:sp>
      <p:sp>
        <p:nvSpPr>
          <p:cNvPr id="3" name="Content Placeholder 2"/>
          <p:cNvSpPr>
            <a:spLocks noGrp="1"/>
          </p:cNvSpPr>
          <p:nvPr>
            <p:ph idx="1"/>
          </p:nvPr>
        </p:nvSpPr>
        <p:spPr>
          <a:xfrm>
            <a:off x="502920" y="530352"/>
            <a:ext cx="8183880" cy="5260848"/>
          </a:xfrm>
        </p:spPr>
        <p:txBody>
          <a:bodyPr>
            <a:normAutofit fontScale="92500" lnSpcReduction="10000"/>
          </a:bodyPr>
          <a:lstStyle/>
          <a:p>
            <a:r>
              <a:rPr lang="en-US" dirty="0" smtClean="0"/>
              <a:t>Heap Algorithms are somewhat complex</a:t>
            </a:r>
          </a:p>
          <a:p>
            <a:pPr lvl="1"/>
            <a:r>
              <a:rPr lang="en-US" dirty="0" smtClean="0"/>
              <a:t>Goals are to minimize search time and minimize fragmentation</a:t>
            </a:r>
          </a:p>
          <a:p>
            <a:pPr lvl="1"/>
            <a:r>
              <a:rPr lang="en-US" dirty="0" smtClean="0"/>
              <a:t>Details vary by platform</a:t>
            </a:r>
          </a:p>
          <a:p>
            <a:r>
              <a:rPr lang="en-US" dirty="0" smtClean="0"/>
              <a:t>The general gist of an attack:</a:t>
            </a:r>
          </a:p>
          <a:p>
            <a:pPr lvl="1">
              <a:buNone/>
            </a:pPr>
            <a:r>
              <a:rPr lang="en-US" dirty="0" smtClean="0"/>
              <a:t>1. Chunks are allocated</a:t>
            </a:r>
          </a:p>
          <a:p>
            <a:pPr lvl="1">
              <a:buNone/>
            </a:pPr>
            <a:r>
              <a:rPr lang="en-US" dirty="0" smtClean="0"/>
              <a:t>2. Control info is “meaningfully” clobbered</a:t>
            </a:r>
          </a:p>
          <a:p>
            <a:pPr lvl="1">
              <a:buNone/>
            </a:pPr>
            <a:r>
              <a:rPr lang="en-US" dirty="0" smtClean="0"/>
              <a:t>3. Free() must be called at least once</a:t>
            </a:r>
          </a:p>
          <a:p>
            <a:pPr lvl="2"/>
            <a:r>
              <a:rPr lang="en-US" dirty="0" smtClean="0"/>
              <a:t>This causes “unlinking and coalescation”</a:t>
            </a:r>
          </a:p>
          <a:p>
            <a:pPr lvl="3"/>
            <a:r>
              <a:rPr lang="en-US" dirty="0" smtClean="0"/>
              <a:t>That is where the aforementioned 4 byte overwrite takes place</a:t>
            </a:r>
          </a:p>
          <a:p>
            <a:pPr lvl="3"/>
            <a:endParaRPr lang="en-US" dirty="0" smtClean="0"/>
          </a:p>
          <a:p>
            <a:pPr lvl="1"/>
            <a:r>
              <a:rPr lang="en-US" dirty="0" smtClean="0"/>
              <a:t>References for detailed examination:</a:t>
            </a:r>
          </a:p>
          <a:p>
            <a:pPr lvl="2"/>
            <a:r>
              <a:rPr lang="en-US" dirty="0" smtClean="0"/>
              <a:t>@</a:t>
            </a:r>
            <a:r>
              <a:rPr lang="en-US" dirty="0" err="1" smtClean="0"/>
              <a:t>tlas’s</a:t>
            </a:r>
            <a:r>
              <a:rPr lang="en-US" dirty="0" smtClean="0"/>
              <a:t> 2007 </a:t>
            </a:r>
            <a:r>
              <a:rPr lang="en-US" dirty="0" err="1" smtClean="0"/>
              <a:t>defcon</a:t>
            </a:r>
            <a:r>
              <a:rPr lang="en-US" dirty="0" smtClean="0"/>
              <a:t> talk for older Unix exploitation</a:t>
            </a:r>
          </a:p>
          <a:p>
            <a:pPr lvl="2"/>
            <a:r>
              <a:rPr lang="en-US" dirty="0" smtClean="0"/>
              <a:t>Immunity white paper on reliable Win32 Exploitation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Allocation</a:t>
            </a:r>
            <a:endParaRPr lang="en-US" dirty="0"/>
          </a:p>
        </p:txBody>
      </p:sp>
      <p:sp>
        <p:nvSpPr>
          <p:cNvPr id="3" name="Content Placeholder 2"/>
          <p:cNvSpPr>
            <a:spLocks noGrp="1"/>
          </p:cNvSpPr>
          <p:nvPr>
            <p:ph idx="1"/>
          </p:nvPr>
        </p:nvSpPr>
        <p:spPr/>
        <p:txBody>
          <a:bodyPr/>
          <a:lstStyle/>
          <a:p>
            <a:r>
              <a:rPr lang="en-US" dirty="0" smtClean="0"/>
              <a:t>Normally to be vulnerable we need an allocation/overwrite/free pattern something like this:</a:t>
            </a:r>
          </a:p>
          <a:p>
            <a:pPr lvl="1"/>
            <a:r>
              <a:rPr lang="en-US" dirty="0" smtClean="0"/>
              <a:t>First = </a:t>
            </a:r>
            <a:r>
              <a:rPr lang="en-US" dirty="0" err="1" smtClean="0"/>
              <a:t>AllocChunk</a:t>
            </a:r>
            <a:r>
              <a:rPr lang="en-US" dirty="0" smtClean="0"/>
              <a:t>(size)</a:t>
            </a:r>
          </a:p>
          <a:p>
            <a:pPr lvl="1"/>
            <a:r>
              <a:rPr lang="en-US" dirty="0" smtClean="0"/>
              <a:t>Second = </a:t>
            </a:r>
            <a:r>
              <a:rPr lang="en-US" dirty="0" err="1" smtClean="0"/>
              <a:t>AllocChunk</a:t>
            </a:r>
            <a:r>
              <a:rPr lang="en-US" dirty="0" smtClean="0"/>
              <a:t>(size)</a:t>
            </a:r>
          </a:p>
          <a:p>
            <a:pPr lvl="1"/>
            <a:r>
              <a:rPr lang="en-US" dirty="0" smtClean="0"/>
              <a:t>Third = </a:t>
            </a:r>
            <a:r>
              <a:rPr lang="en-US" dirty="0" err="1" smtClean="0"/>
              <a:t>AllocChunk</a:t>
            </a:r>
            <a:r>
              <a:rPr lang="en-US" dirty="0" smtClean="0"/>
              <a:t>(size)</a:t>
            </a:r>
          </a:p>
          <a:p>
            <a:pPr lvl="1"/>
            <a:r>
              <a:rPr lang="en-US" dirty="0" smtClean="0"/>
              <a:t>Free(First)</a:t>
            </a:r>
          </a:p>
          <a:p>
            <a:pPr lvl="1"/>
            <a:r>
              <a:rPr lang="en-US" dirty="0" err="1" smtClean="0"/>
              <a:t>AllocOverwrite</a:t>
            </a:r>
            <a:r>
              <a:rPr lang="en-US" dirty="0" smtClean="0"/>
              <a:t>(size)</a:t>
            </a:r>
          </a:p>
          <a:p>
            <a:pPr lvl="1"/>
            <a:r>
              <a:rPr lang="en-US" dirty="0" smtClean="0"/>
              <a:t>Free(Third)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2265</TotalTime>
  <Words>1215</Words>
  <Application>Microsoft Office PowerPoint</Application>
  <PresentationFormat>On-screen Show (4:3)</PresentationFormat>
  <Paragraphs>223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Aspect</vt:lpstr>
      <vt:lpstr>Exploitation 2</vt:lpstr>
      <vt:lpstr>Some of the Bug classes</vt:lpstr>
      <vt:lpstr>Heap/Stack background</vt:lpstr>
      <vt:lpstr>Normal Heap Allocation</vt:lpstr>
      <vt:lpstr>Normal Heap Free</vt:lpstr>
      <vt:lpstr>Traditional Heap Overflow</vt:lpstr>
      <vt:lpstr>Heap Overflow Picture</vt:lpstr>
      <vt:lpstr>Attacking Heap Algorithms</vt:lpstr>
      <vt:lpstr>1. Allocation</vt:lpstr>
      <vt:lpstr>2. Generic Header Overwrite</vt:lpstr>
      <vt:lpstr>A more concrete example: Win2k</vt:lpstr>
      <vt:lpstr>3. How Free() works</vt:lpstr>
      <vt:lpstr>Unlinking a doubly-linked list</vt:lpstr>
      <vt:lpstr>A free four byte write</vt:lpstr>
      <vt:lpstr>Heap Exploitation Notes</vt:lpstr>
      <vt:lpstr>Heap protection examples</vt:lpstr>
      <vt:lpstr>Off-by-one</vt:lpstr>
      <vt:lpstr>Code snippet</vt:lpstr>
      <vt:lpstr>Picture of off-by-one</vt:lpstr>
      <vt:lpstr>Format String Exceptions</vt:lpstr>
      <vt:lpstr>Format Example Code</vt:lpstr>
      <vt:lpstr>Format example output</vt:lpstr>
      <vt:lpstr>Format Defense</vt:lpstr>
      <vt:lpstr>Summary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Rainbows</dc:title>
  <dc:creator>jared</dc:creator>
  <cp:lastModifiedBy>jared</cp:lastModifiedBy>
  <cp:revision>152</cp:revision>
  <dcterms:created xsi:type="dcterms:W3CDTF">2006-08-16T00:00:00Z</dcterms:created>
  <dcterms:modified xsi:type="dcterms:W3CDTF">2008-08-05T04:31:44Z</dcterms:modified>
</cp:coreProperties>
</file>