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67" r:id="rId3"/>
    <p:sldId id="290" r:id="rId4"/>
    <p:sldId id="292" r:id="rId5"/>
    <p:sldId id="291" r:id="rId6"/>
    <p:sldId id="293" r:id="rId7"/>
    <p:sldId id="295" r:id="rId8"/>
    <p:sldId id="294" r:id="rId9"/>
    <p:sldId id="297" r:id="rId10"/>
    <p:sldId id="298" r:id="rId11"/>
    <p:sldId id="301" r:id="rId12"/>
    <p:sldId id="302" r:id="rId13"/>
    <p:sldId id="303" r:id="rId14"/>
    <p:sldId id="304" r:id="rId15"/>
    <p:sldId id="28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2F7B73-5C1D-4DAC-AADD-B6FD9B1C366B}" type="datetimeFigureOut">
              <a:rPr lang="en-US" smtClean="0"/>
              <a:pPr/>
              <a:t>8/6/2008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1466BA-484A-4B7F-8BF1-5B899814B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8/6/2008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8/6/2008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8/6/2008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8/6/2008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8/6/2008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8/6/2008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8/6/2008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8/6/2008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Exploitation 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3685032"/>
            <a:ext cx="8763000" cy="1801368"/>
          </a:xfrm>
        </p:spPr>
        <p:txBody>
          <a:bodyPr>
            <a:normAutofit/>
          </a:bodyPr>
          <a:lstStyle/>
          <a:p>
            <a:r>
              <a:rPr lang="en-US" dirty="0" smtClean="0"/>
              <a:t>Jared DeMott</a:t>
            </a:r>
          </a:p>
          <a:p>
            <a:r>
              <a:rPr lang="en-US" dirty="0" smtClean="0"/>
              <a:t>Crucial Security, Inc.</a:t>
            </a:r>
          </a:p>
          <a:p>
            <a:r>
              <a:rPr lang="en-US" smtClean="0"/>
              <a:t>Black Hat 2008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699760"/>
            <a:ext cx="8183880" cy="777240"/>
          </a:xfrm>
        </p:spPr>
        <p:txBody>
          <a:bodyPr/>
          <a:lstStyle/>
          <a:p>
            <a:r>
              <a:rPr lang="en-US" dirty="0" smtClean="0"/>
              <a:t>Uninitialized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108448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Code should never use a variable that hasn’t been set to a value … otherwise, what is the value?</a:t>
            </a:r>
          </a:p>
          <a:p>
            <a:pPr lvl="1"/>
            <a:r>
              <a:rPr lang="en-US" dirty="0" smtClean="0"/>
              <a:t>The value could be stale data, left on the stack from prior functions… </a:t>
            </a:r>
            <a:r>
              <a:rPr lang="en-US" dirty="0" err="1" smtClean="0"/>
              <a:t>hrm</a:t>
            </a:r>
            <a:r>
              <a:rPr lang="en-US" dirty="0" smtClean="0"/>
              <a:t>…</a:t>
            </a:r>
          </a:p>
          <a:p>
            <a:pPr lvl="1"/>
            <a:r>
              <a:rPr lang="en-US" dirty="0" smtClean="0"/>
              <a:t>Resulting in application specific bugs that can give the ability to modify control flow, and thus execution flow</a:t>
            </a:r>
          </a:p>
          <a:p>
            <a:pPr lvl="2"/>
            <a:r>
              <a:rPr lang="en-US" dirty="0" smtClean="0"/>
              <a:t>Not clobbering a return address, but an integer, string, etc</a:t>
            </a:r>
          </a:p>
          <a:p>
            <a:pPr lvl="2"/>
            <a:r>
              <a:rPr lang="en-US" dirty="0" smtClean="0"/>
              <a:t>Much reverse engineering is typically required to determine exploitability, thus difficultly is increased</a:t>
            </a:r>
          </a:p>
          <a:p>
            <a:pPr lvl="2"/>
            <a:r>
              <a:rPr lang="en-US" dirty="0" smtClean="0"/>
              <a:t>However, because of this specificity the effectiveness of protections are limited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Integer Errors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class of bugs is commonly referred to as an Integer overflow, but this label isn’t completely descriptive</a:t>
            </a:r>
          </a:p>
          <a:p>
            <a:r>
              <a:rPr lang="en-US" dirty="0" smtClean="0"/>
              <a:t>Numerical wrapping, field truncation, or </a:t>
            </a:r>
            <a:r>
              <a:rPr lang="en-US" dirty="0" err="1" smtClean="0"/>
              <a:t>signedness</a:t>
            </a:r>
            <a:r>
              <a:rPr lang="en-US" dirty="0" smtClean="0"/>
              <a:t> problems might be more descriptive terms</a:t>
            </a:r>
          </a:p>
          <a:p>
            <a:r>
              <a:rPr lang="en-US" dirty="0" smtClean="0"/>
              <a:t>Boils down to integers being interpreted in unintended ways</a:t>
            </a:r>
          </a:p>
          <a:p>
            <a:pPr lvl="1"/>
            <a:r>
              <a:rPr lang="en-US" dirty="0" smtClean="0"/>
              <a:t>Review the code on the following two slides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381000"/>
            <a:ext cx="8183880" cy="64770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dirty="0" err="1" smtClean="0"/>
              <a:t>int</a:t>
            </a:r>
            <a:r>
              <a:rPr lang="en-US" dirty="0" smtClean="0"/>
              <a:t> main(</a:t>
            </a:r>
            <a:r>
              <a:rPr lang="en-US" dirty="0" err="1" smtClean="0"/>
              <a:t>int</a:t>
            </a:r>
            <a:r>
              <a:rPr lang="en-US" dirty="0" smtClean="0"/>
              <a:t> argc, char *</a:t>
            </a:r>
            <a:r>
              <a:rPr lang="en-US" dirty="0" err="1" smtClean="0"/>
              <a:t>argv</a:t>
            </a:r>
            <a:r>
              <a:rPr lang="en-US" dirty="0" smtClean="0"/>
              <a:t>[])</a:t>
            </a:r>
          </a:p>
          <a:p>
            <a:pPr>
              <a:buNone/>
            </a:pPr>
            <a:r>
              <a:rPr lang="en-US" dirty="0" smtClean="0"/>
              <a:t>{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;</a:t>
            </a:r>
          </a:p>
          <a:p>
            <a:pPr>
              <a:buNone/>
            </a:pPr>
            <a:r>
              <a:rPr lang="en-US" dirty="0" smtClean="0"/>
              <a:t>	char </a:t>
            </a:r>
            <a:r>
              <a:rPr lang="en-US" dirty="0" err="1" smtClean="0"/>
              <a:t>buf</a:t>
            </a:r>
            <a:r>
              <a:rPr lang="en-US" dirty="0" smtClean="0"/>
              <a:t>[10];			//static </a:t>
            </a:r>
            <a:r>
              <a:rPr lang="en-US" dirty="0" err="1" smtClean="0"/>
              <a:t>buf</a:t>
            </a:r>
            <a:r>
              <a:rPr lang="en-US" dirty="0" smtClean="0"/>
              <a:t> == bad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 smtClean="0"/>
              <a:t>	if(argc != 3)</a:t>
            </a:r>
          </a:p>
          <a:p>
            <a:pPr>
              <a:buNone/>
            </a:pPr>
            <a:r>
              <a:rPr lang="en-US" dirty="0" smtClean="0"/>
              <a:t>	{</a:t>
            </a:r>
          </a:p>
          <a:p>
            <a:pPr>
              <a:buNone/>
            </a:pPr>
            <a:r>
              <a:rPr lang="en-US" dirty="0" smtClean="0"/>
              <a:t>		printf("Bad args\r\n");</a:t>
            </a:r>
          </a:p>
          <a:p>
            <a:pPr>
              <a:buNone/>
            </a:pPr>
            <a:r>
              <a:rPr lang="en-US" dirty="0" smtClean="0"/>
              <a:t>		return -1;</a:t>
            </a:r>
          </a:p>
          <a:p>
            <a:pPr>
              <a:buNone/>
            </a:pPr>
            <a:r>
              <a:rPr lang="en-US" dirty="0" smtClean="0"/>
              <a:t>	}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i</a:t>
            </a:r>
            <a:r>
              <a:rPr lang="en-US" dirty="0" smtClean="0"/>
              <a:t> = </a:t>
            </a:r>
            <a:r>
              <a:rPr lang="en-US" dirty="0" err="1" smtClean="0"/>
              <a:t>atoi</a:t>
            </a:r>
            <a:r>
              <a:rPr lang="en-US" dirty="0" smtClean="0"/>
              <a:t>(</a:t>
            </a:r>
            <a:r>
              <a:rPr lang="en-US" dirty="0" err="1" smtClean="0"/>
              <a:t>argv</a:t>
            </a:r>
            <a:r>
              <a:rPr lang="en-US" dirty="0" smtClean="0"/>
              <a:t>[1]);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if( check(</a:t>
            </a:r>
            <a:r>
              <a:rPr lang="en-US" dirty="0" err="1" smtClean="0"/>
              <a:t>i</a:t>
            </a:r>
            <a:r>
              <a:rPr lang="en-US" dirty="0" smtClean="0"/>
              <a:t>) == -1)</a:t>
            </a:r>
          </a:p>
          <a:p>
            <a:pPr>
              <a:buNone/>
            </a:pPr>
            <a:r>
              <a:rPr lang="en-US" dirty="0" smtClean="0"/>
              <a:t>	{</a:t>
            </a:r>
          </a:p>
          <a:p>
            <a:pPr>
              <a:buNone/>
            </a:pPr>
            <a:r>
              <a:rPr lang="en-US" dirty="0" smtClean="0"/>
              <a:t>		printf("Oh no you don't!\n");</a:t>
            </a:r>
          </a:p>
          <a:p>
            <a:pPr>
              <a:buNone/>
            </a:pPr>
            <a:r>
              <a:rPr lang="en-US" dirty="0" smtClean="0"/>
              <a:t>		return -1;</a:t>
            </a:r>
          </a:p>
          <a:p>
            <a:pPr>
              <a:buNone/>
            </a:pPr>
            <a:r>
              <a:rPr lang="en-US" dirty="0" smtClean="0"/>
              <a:t>	}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memcpy</a:t>
            </a:r>
            <a:r>
              <a:rPr lang="en-US" dirty="0" smtClean="0"/>
              <a:t>(</a:t>
            </a:r>
            <a:r>
              <a:rPr lang="en-US" dirty="0" err="1" smtClean="0"/>
              <a:t>buf</a:t>
            </a:r>
            <a:r>
              <a:rPr lang="en-US" dirty="0" smtClean="0"/>
              <a:t>, </a:t>
            </a:r>
            <a:r>
              <a:rPr lang="en-US" dirty="0" err="1" smtClean="0"/>
              <a:t>argv</a:t>
            </a:r>
            <a:r>
              <a:rPr lang="en-US" dirty="0" smtClean="0"/>
              <a:t>[2], </a:t>
            </a:r>
            <a:r>
              <a:rPr lang="en-US" dirty="0" err="1" smtClean="0"/>
              <a:t>i</a:t>
            </a:r>
            <a:r>
              <a:rPr lang="en-US" dirty="0" smtClean="0"/>
              <a:t>);	//using the </a:t>
            </a:r>
            <a:r>
              <a:rPr lang="en-US" dirty="0" err="1" smtClean="0"/>
              <a:t>int</a:t>
            </a:r>
            <a:r>
              <a:rPr lang="en-US" dirty="0" smtClean="0"/>
              <a:t> version of the </a:t>
            </a:r>
            <a:r>
              <a:rPr lang="en-US" dirty="0" err="1" smtClean="0"/>
              <a:t>len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buf</a:t>
            </a:r>
            <a:r>
              <a:rPr lang="en-US" dirty="0" smtClean="0"/>
              <a:t>[</a:t>
            </a:r>
            <a:r>
              <a:rPr lang="en-US" dirty="0" err="1" smtClean="0"/>
              <a:t>i</a:t>
            </a:r>
            <a:r>
              <a:rPr lang="en-US" dirty="0" smtClean="0"/>
              <a:t>] = '\0';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 smtClean="0"/>
              <a:t>	printf("%s\n", </a:t>
            </a:r>
            <a:r>
              <a:rPr lang="en-US" dirty="0" err="1" smtClean="0"/>
              <a:t>buf</a:t>
            </a:r>
            <a:r>
              <a:rPr lang="en-US" dirty="0" smtClean="0"/>
              <a:t>);</a:t>
            </a:r>
          </a:p>
          <a:p>
            <a:pPr>
              <a:buNone/>
            </a:pPr>
            <a:r>
              <a:rPr lang="en-US" dirty="0" smtClean="0"/>
              <a:t>	return 0;</a:t>
            </a:r>
          </a:p>
          <a:p>
            <a:pPr>
              <a:buNone/>
            </a:pPr>
            <a:r>
              <a:rPr lang="en-US" dirty="0" smtClean="0"/>
              <a:t>}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Implicit cast to short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err="1" smtClean="0"/>
              <a:t>int</a:t>
            </a:r>
            <a:r>
              <a:rPr lang="en-US" dirty="0" smtClean="0"/>
              <a:t> check(unsigned short </a:t>
            </a:r>
            <a:r>
              <a:rPr lang="en-US" dirty="0" err="1" smtClean="0"/>
              <a:t>len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{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if(</a:t>
            </a:r>
            <a:r>
              <a:rPr lang="en-US" dirty="0" err="1" smtClean="0"/>
              <a:t>len</a:t>
            </a:r>
            <a:r>
              <a:rPr lang="en-US" dirty="0" smtClean="0"/>
              <a:t> &gt;= 10)</a:t>
            </a:r>
          </a:p>
          <a:p>
            <a:pPr>
              <a:buNone/>
            </a:pPr>
            <a:r>
              <a:rPr lang="en-US" dirty="0" smtClean="0"/>
              <a:t>		return -1;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printf</a:t>
            </a:r>
            <a:r>
              <a:rPr lang="en-US" smtClean="0"/>
              <a:t>(“Length of %d ok.\n</a:t>
            </a:r>
            <a:r>
              <a:rPr lang="en-US" dirty="0" smtClean="0"/>
              <a:t>", </a:t>
            </a:r>
            <a:r>
              <a:rPr lang="en-US" dirty="0" err="1" smtClean="0"/>
              <a:t>len</a:t>
            </a:r>
            <a:r>
              <a:rPr lang="en-US" dirty="0" smtClean="0"/>
              <a:t>);</a:t>
            </a:r>
          </a:p>
          <a:p>
            <a:pPr>
              <a:buNone/>
            </a:pPr>
            <a:r>
              <a:rPr lang="en-US" dirty="0" smtClean="0"/>
              <a:t>	return 0;</a:t>
            </a:r>
          </a:p>
          <a:p>
            <a:pPr>
              <a:buNone/>
            </a:pPr>
            <a:r>
              <a:rPr lang="en-US" dirty="0" smtClean="0"/>
              <a:t>}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Screen Shot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755" y="609600"/>
            <a:ext cx="8967046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Straight Arrow Connector 4"/>
          <p:cNvCxnSpPr/>
          <p:nvPr/>
        </p:nvCxnSpPr>
        <p:spPr>
          <a:xfrm rot="16200000" flipV="1">
            <a:off x="3695700" y="3695700"/>
            <a:ext cx="1600200" cy="7620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876800" y="4876800"/>
            <a:ext cx="2096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That’s </a:t>
            </a:r>
            <a:r>
              <a:rPr lang="en-US" b="1" dirty="0" smtClean="0"/>
              <a:t>0x10000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80364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 the past, most important system code was written in C.  Win/Unix kernel still written in C/C++</a:t>
            </a:r>
          </a:p>
          <a:p>
            <a:r>
              <a:rPr lang="en-US" dirty="0" smtClean="0"/>
              <a:t>Few/No protections were in place</a:t>
            </a:r>
          </a:p>
          <a:p>
            <a:r>
              <a:rPr lang="en-US" dirty="0" smtClean="0"/>
              <a:t>Systems are better protected today</a:t>
            </a:r>
          </a:p>
          <a:p>
            <a:r>
              <a:rPr lang="en-US" dirty="0" smtClean="0"/>
              <a:t>However, that means what working 0days are still being discovered and used, have moved further underground due to the value of such attacks</a:t>
            </a:r>
            <a:endParaRPr lang="en-US" dirty="0"/>
          </a:p>
          <a:p>
            <a:pPr lvl="1"/>
            <a:r>
              <a:rPr lang="en-US" dirty="0" smtClean="0"/>
              <a:t>Very determined hackers can often still find a way even in the midst of solid protections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120" y="5715000"/>
            <a:ext cx="8183880" cy="670560"/>
          </a:xfrm>
        </p:spPr>
        <p:txBody>
          <a:bodyPr/>
          <a:lstStyle/>
          <a:p>
            <a:r>
              <a:rPr lang="en-US" dirty="0" smtClean="0"/>
              <a:t>Some of the Bug classes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18464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Traditional Stack Overflow</a:t>
            </a:r>
          </a:p>
          <a:p>
            <a:r>
              <a:rPr lang="en-US" dirty="0" smtClean="0"/>
              <a:t>Function pointer Overwrite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Traditional Heap Overflow</a:t>
            </a:r>
          </a:p>
          <a:p>
            <a:r>
              <a:rPr lang="en-US" dirty="0" smtClean="0"/>
              <a:t>Off-by-ones</a:t>
            </a:r>
          </a:p>
          <a:p>
            <a:r>
              <a:rPr lang="en-US" dirty="0" smtClean="0"/>
              <a:t>Format String Exceptions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Newer Stack Overflows</a:t>
            </a:r>
          </a:p>
          <a:p>
            <a:pPr lvl="1"/>
            <a:r>
              <a:rPr lang="en-US" dirty="0" smtClean="0"/>
              <a:t>Return to libc</a:t>
            </a:r>
          </a:p>
          <a:p>
            <a:pPr lvl="1"/>
            <a:r>
              <a:rPr lang="en-US" dirty="0" smtClean="0"/>
              <a:t>SEH overwrite</a:t>
            </a:r>
          </a:p>
          <a:p>
            <a:r>
              <a:rPr lang="en-US" dirty="0" smtClean="0"/>
              <a:t>Uninitialized variables</a:t>
            </a:r>
          </a:p>
          <a:p>
            <a:pPr lvl="1"/>
            <a:r>
              <a:rPr lang="en-US" dirty="0" smtClean="0"/>
              <a:t>Stack or heap</a:t>
            </a:r>
          </a:p>
          <a:p>
            <a:r>
              <a:rPr lang="en-US" dirty="0" smtClean="0"/>
              <a:t>Integer Errors</a:t>
            </a:r>
          </a:p>
          <a:p>
            <a:pPr lvl="1"/>
            <a:r>
              <a:rPr lang="en-US" dirty="0" smtClean="0"/>
              <a:t>Conversions or overflows</a:t>
            </a:r>
          </a:p>
          <a:p>
            <a:r>
              <a:rPr lang="en-US" dirty="0" smtClean="0"/>
              <a:t>Summary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400800" y="914400"/>
            <a:ext cx="1778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Exploitation 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451549" y="4126468"/>
            <a:ext cx="1778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Exploitation 3</a:t>
            </a:r>
            <a:endParaRPr lang="en-US" dirty="0"/>
          </a:p>
        </p:txBody>
      </p:sp>
      <p:sp>
        <p:nvSpPr>
          <p:cNvPr id="10" name="Right Brace 9"/>
          <p:cNvSpPr/>
          <p:nvPr/>
        </p:nvSpPr>
        <p:spPr>
          <a:xfrm>
            <a:off x="5613349" y="1905000"/>
            <a:ext cx="762000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400800" y="2221468"/>
            <a:ext cx="1778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Exploitation 2</a:t>
            </a:r>
            <a:endParaRPr lang="en-US" dirty="0"/>
          </a:p>
        </p:txBody>
      </p:sp>
      <p:sp>
        <p:nvSpPr>
          <p:cNvPr id="12" name="Right Brace 11"/>
          <p:cNvSpPr/>
          <p:nvPr/>
        </p:nvSpPr>
        <p:spPr>
          <a:xfrm>
            <a:off x="5638800" y="3200400"/>
            <a:ext cx="762000" cy="22098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Brace 12"/>
          <p:cNvSpPr/>
          <p:nvPr/>
        </p:nvSpPr>
        <p:spPr>
          <a:xfrm>
            <a:off x="5562600" y="685800"/>
            <a:ext cx="762000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Return to libc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956048"/>
          </a:xfrm>
        </p:spPr>
        <p:txBody>
          <a:bodyPr>
            <a:normAutofit/>
          </a:bodyPr>
          <a:lstStyle/>
          <a:p>
            <a:r>
              <a:rPr lang="en-US" dirty="0" smtClean="0"/>
              <a:t>An attack that was developed to circumvent NX stack protection</a:t>
            </a:r>
          </a:p>
          <a:p>
            <a:pPr lvl="1"/>
            <a:r>
              <a:rPr lang="en-US" dirty="0" smtClean="0"/>
              <a:t>The overflow does not put SC on the stack since it won’t be able to execute it</a:t>
            </a:r>
          </a:p>
          <a:p>
            <a:pPr lvl="1"/>
            <a:r>
              <a:rPr lang="en-US" dirty="0" smtClean="0"/>
              <a:t>Works using the overflow to “set up” the stack call for an available library or other application specific function call.</a:t>
            </a:r>
          </a:p>
          <a:p>
            <a:pPr lvl="1"/>
            <a:r>
              <a:rPr lang="en-US" dirty="0" smtClean="0"/>
              <a:t>Called ‘return to libc’ since libc functions are almost always present</a:t>
            </a:r>
          </a:p>
          <a:p>
            <a:pPr lvl="1"/>
            <a:r>
              <a:rPr lang="en-US" dirty="0" smtClean="0"/>
              <a:t>Works well against local (</a:t>
            </a:r>
            <a:r>
              <a:rPr lang="en-US" dirty="0" err="1" smtClean="0"/>
              <a:t>priv’ed</a:t>
            </a:r>
            <a:r>
              <a:rPr lang="en-US" dirty="0" smtClean="0"/>
              <a:t>) programs</a:t>
            </a:r>
          </a:p>
          <a:p>
            <a:pPr lvl="2"/>
            <a:r>
              <a:rPr lang="en-US" dirty="0" smtClean="0"/>
              <a:t>Setup to call </a:t>
            </a:r>
            <a:r>
              <a:rPr lang="en-US" i="1" dirty="0" err="1" smtClean="0"/>
              <a:t>execv</a:t>
            </a:r>
            <a:r>
              <a:rPr lang="en-US" dirty="0" smtClean="0"/>
              <a:t> or </a:t>
            </a:r>
            <a:r>
              <a:rPr lang="en-US" i="1" dirty="0" smtClean="0"/>
              <a:t>system</a:t>
            </a:r>
            <a:r>
              <a:rPr lang="en-US" dirty="0" smtClean="0"/>
              <a:t> with “/bin/</a:t>
            </a:r>
            <a:r>
              <a:rPr lang="en-US" dirty="0" err="1" smtClean="0"/>
              <a:t>sh</a:t>
            </a:r>
            <a:r>
              <a:rPr lang="en-US" dirty="0" smtClean="0"/>
              <a:t>”</a:t>
            </a:r>
          </a:p>
          <a:p>
            <a:pPr lvl="2"/>
            <a:r>
              <a:rPr lang="en-US" dirty="0" smtClean="0"/>
              <a:t>Use environment variable to hold string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57504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err="1" smtClean="0"/>
              <a:t>int</a:t>
            </a:r>
            <a:r>
              <a:rPr lang="en-US" dirty="0" smtClean="0"/>
              <a:t> main(</a:t>
            </a:r>
            <a:r>
              <a:rPr lang="en-US" dirty="0" err="1" smtClean="0"/>
              <a:t>int</a:t>
            </a:r>
            <a:r>
              <a:rPr lang="en-US" dirty="0" smtClean="0"/>
              <a:t> argc, char **</a:t>
            </a:r>
            <a:r>
              <a:rPr lang="en-US" dirty="0" err="1" smtClean="0"/>
              <a:t>argv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{</a:t>
            </a:r>
          </a:p>
          <a:p>
            <a:pPr>
              <a:buNone/>
            </a:pPr>
            <a:r>
              <a:rPr lang="en-US" dirty="0" smtClean="0"/>
              <a:t>   char buff[5];</a:t>
            </a:r>
          </a:p>
          <a:p>
            <a:pPr>
              <a:buNone/>
            </a:pPr>
            <a:r>
              <a:rPr lang="en-US" dirty="0" smtClean="0"/>
              <a:t>   if(argc != 2) {</a:t>
            </a:r>
          </a:p>
          <a:p>
            <a:pPr>
              <a:buNone/>
            </a:pPr>
            <a:r>
              <a:rPr lang="en-US" dirty="0" smtClean="0"/>
              <a:t>      puts("Need an argument!");</a:t>
            </a:r>
          </a:p>
          <a:p>
            <a:pPr>
              <a:buNone/>
            </a:pPr>
            <a:r>
              <a:rPr lang="en-US" dirty="0" smtClean="0"/>
              <a:t>      exit(-1);</a:t>
            </a:r>
          </a:p>
          <a:p>
            <a:pPr>
              <a:buNone/>
            </a:pPr>
            <a:r>
              <a:rPr lang="en-US" dirty="0" smtClean="0"/>
              <a:t>    }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printf("Exploiting via return into libc function\n");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dirty="0" err="1" smtClean="0"/>
              <a:t>strcpy</a:t>
            </a:r>
            <a:r>
              <a:rPr lang="en-US" dirty="0" smtClean="0"/>
              <a:t>(buff, </a:t>
            </a:r>
            <a:r>
              <a:rPr lang="en-US" dirty="0" err="1" smtClean="0"/>
              <a:t>argv</a:t>
            </a:r>
            <a:r>
              <a:rPr lang="en-US" dirty="0" smtClean="0"/>
              <a:t>[1]);</a:t>
            </a:r>
          </a:p>
          <a:p>
            <a:pPr>
              <a:buNone/>
            </a:pPr>
            <a:r>
              <a:rPr lang="en-US" dirty="0" smtClean="0"/>
              <a:t>   printf("\</a:t>
            </a:r>
            <a:r>
              <a:rPr lang="en-US" dirty="0" err="1" smtClean="0"/>
              <a:t>nYou</a:t>
            </a:r>
            <a:r>
              <a:rPr lang="en-US" dirty="0" smtClean="0"/>
              <a:t> entered [%s]\n\n", buff);</a:t>
            </a:r>
          </a:p>
          <a:p>
            <a:pPr>
              <a:buNone/>
            </a:pPr>
            <a:r>
              <a:rPr lang="en-US" dirty="0" smtClean="0"/>
              <a:t>}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Stack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505200" y="762000"/>
            <a:ext cx="2057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505200" y="4114800"/>
            <a:ext cx="2057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Addr of string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505200" y="1600200"/>
            <a:ext cx="2057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Long string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505200" y="2438400"/>
            <a:ext cx="2057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Clobbered ret addr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505200" y="3276600"/>
            <a:ext cx="2057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Set up addr to go to after call</a:t>
            </a:r>
            <a:endParaRPr lang="en-US" dirty="0"/>
          </a:p>
        </p:txBody>
      </p:sp>
      <p:sp>
        <p:nvSpPr>
          <p:cNvPr id="10" name="Down Arrow 9"/>
          <p:cNvSpPr/>
          <p:nvPr/>
        </p:nvSpPr>
        <p:spPr>
          <a:xfrm>
            <a:off x="6019800" y="1295400"/>
            <a:ext cx="381000" cy="2514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overflow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Attack string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investigation with gdb</a:t>
            </a:r>
          </a:p>
          <a:p>
            <a:r>
              <a:rPr lang="en-US" dirty="0" smtClean="0"/>
              <a:t>Supply something like this:</a:t>
            </a:r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r>
              <a:rPr lang="en-US" i="1" dirty="0" smtClean="0"/>
              <a:t>./</a:t>
            </a:r>
            <a:r>
              <a:rPr lang="en-US" i="1" dirty="0" err="1" smtClean="0"/>
              <a:t>lamecode</a:t>
            </a:r>
            <a:r>
              <a:rPr lang="en-US" i="1" dirty="0" smtClean="0"/>
              <a:t> `</a:t>
            </a:r>
            <a:r>
              <a:rPr lang="en-US" i="1" dirty="0" err="1" smtClean="0"/>
              <a:t>perl</a:t>
            </a:r>
            <a:r>
              <a:rPr lang="en-US" i="1" dirty="0" smtClean="0"/>
              <a:t> -e 'printf "A" x 28 . "\x60\x52\x08\x28AAAA\x25\</a:t>
            </a:r>
            <a:r>
              <a:rPr lang="en-US" i="1" dirty="0" err="1" smtClean="0"/>
              <a:t>xfe</a:t>
            </a:r>
            <a:r>
              <a:rPr lang="en-US" i="1" dirty="0" smtClean="0"/>
              <a:t>\</a:t>
            </a:r>
            <a:r>
              <a:rPr lang="en-US" i="1" dirty="0" err="1" smtClean="0"/>
              <a:t>xbf</a:t>
            </a:r>
            <a:r>
              <a:rPr lang="en-US" i="1" dirty="0" smtClean="0"/>
              <a:t>\</a:t>
            </a:r>
            <a:r>
              <a:rPr lang="en-US" i="1" dirty="0" err="1" smtClean="0"/>
              <a:t>xbf</a:t>
            </a:r>
            <a:r>
              <a:rPr lang="en-US" i="1" dirty="0" smtClean="0"/>
              <a:t>";‘`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Return to libc defenses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Address Space Layout Randomization (ASLR) makes this type of attack extremely unlikely to succeed on 64-bit machines, as the locations of all functions in memory are random</a:t>
            </a:r>
          </a:p>
          <a:p>
            <a:r>
              <a:rPr lang="en-US" dirty="0" smtClean="0"/>
              <a:t>However, </a:t>
            </a:r>
            <a:r>
              <a:rPr lang="en-US" dirty="0" err="1" smtClean="0"/>
              <a:t>Shacham</a:t>
            </a:r>
            <a:r>
              <a:rPr lang="en-US" dirty="0" smtClean="0"/>
              <a:t> et al. show that on 32-bit machines ASLR provides much less benefit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SEH overwrite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65124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SEH stands for structured exception handling</a:t>
            </a:r>
          </a:p>
          <a:p>
            <a:pPr lvl="1"/>
            <a:r>
              <a:rPr lang="en-US" dirty="0" smtClean="0"/>
              <a:t>Overflowing a special function pointer; an exception handler pointer</a:t>
            </a:r>
          </a:p>
          <a:p>
            <a:pPr lvl="1"/>
            <a:r>
              <a:rPr lang="en-US" dirty="0" smtClean="0"/>
              <a:t>When the exception is triggered the SC is run</a:t>
            </a:r>
          </a:p>
          <a:p>
            <a:r>
              <a:rPr lang="en-US" dirty="0" smtClean="0"/>
              <a:t>Protections such as the /GS canaries on Windows had slowed down exploitation</a:t>
            </a:r>
          </a:p>
          <a:p>
            <a:r>
              <a:rPr lang="en-US" dirty="0" smtClean="0"/>
              <a:t>When the SEH overwrite hit the scene (~2005?) exploitation spiked again</a:t>
            </a:r>
          </a:p>
          <a:p>
            <a:pPr lvl="1"/>
            <a:r>
              <a:rPr lang="en-US" dirty="0" smtClean="0"/>
              <a:t>Is particularly effective against IE</a:t>
            </a:r>
          </a:p>
          <a:p>
            <a:pPr lvl="1"/>
            <a:r>
              <a:rPr lang="en-US" dirty="0" smtClean="0"/>
              <a:t>Has now slowed a bit again as hardened code and further protections have come into play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SEH Defenses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Visual studio now includes /SAFESEH which forces all exception handlers to be registered</a:t>
            </a:r>
          </a:p>
          <a:p>
            <a:pPr lvl="1"/>
            <a:r>
              <a:rPr lang="en-US" dirty="0" smtClean="0"/>
              <a:t>Thus it is not possible to supply an arbitrary value for an exception pointer, assuming each .</a:t>
            </a:r>
            <a:r>
              <a:rPr lang="en-US" dirty="0" err="1" smtClean="0"/>
              <a:t>dll</a:t>
            </a:r>
            <a:r>
              <a:rPr lang="en-US" dirty="0" smtClean="0"/>
              <a:t> was compiled with /SAFESEH</a:t>
            </a:r>
          </a:p>
          <a:p>
            <a:pPr lvl="1"/>
            <a:r>
              <a:rPr lang="en-US" dirty="0" smtClean="0"/>
              <a:t>If </a:t>
            </a:r>
            <a:r>
              <a:rPr lang="en-US" dirty="0" err="1" smtClean="0"/>
              <a:t>thrid</a:t>
            </a:r>
            <a:r>
              <a:rPr lang="en-US" dirty="0" smtClean="0"/>
              <a:t> party .</a:t>
            </a:r>
            <a:r>
              <a:rPr lang="en-US" dirty="0" err="1" smtClean="0"/>
              <a:t>dlls</a:t>
            </a:r>
            <a:r>
              <a:rPr lang="en-US" dirty="0" smtClean="0"/>
              <a:t> (not protected with /SAFESEG) are used in the vulnerable application, it may still be possible to use one of those .</a:t>
            </a:r>
            <a:r>
              <a:rPr lang="en-US" dirty="0" err="1" smtClean="0"/>
              <a:t>dlls</a:t>
            </a:r>
            <a:r>
              <a:rPr lang="en-US" dirty="0" smtClean="0"/>
              <a:t> as a “spring board” to bounce to SC location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2069</TotalTime>
  <Words>706</Words>
  <Application>Microsoft Office PowerPoint</Application>
  <PresentationFormat>On-screen Show (4:3)</PresentationFormat>
  <Paragraphs>125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Aspect</vt:lpstr>
      <vt:lpstr>Exploitation 3</vt:lpstr>
      <vt:lpstr>Some of the Bug classes</vt:lpstr>
      <vt:lpstr>Return to libc</vt:lpstr>
      <vt:lpstr>Simple program</vt:lpstr>
      <vt:lpstr>Example Stack</vt:lpstr>
      <vt:lpstr>Attack string</vt:lpstr>
      <vt:lpstr>Return to libc defenses</vt:lpstr>
      <vt:lpstr>SEH overwrite</vt:lpstr>
      <vt:lpstr>SEH Defenses</vt:lpstr>
      <vt:lpstr>Uninitialized Variables</vt:lpstr>
      <vt:lpstr>Integer Errors</vt:lpstr>
      <vt:lpstr>Slide 12</vt:lpstr>
      <vt:lpstr>Implicit cast to short</vt:lpstr>
      <vt:lpstr>Screen Shot</vt:lpstr>
      <vt:lpstr>Summary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Rainbows</dc:title>
  <dc:creator>jared</dc:creator>
  <cp:lastModifiedBy>jared</cp:lastModifiedBy>
  <cp:revision>135</cp:revision>
  <dcterms:created xsi:type="dcterms:W3CDTF">2006-08-16T00:00:00Z</dcterms:created>
  <dcterms:modified xsi:type="dcterms:W3CDTF">2008-08-06T07:31:30Z</dcterms:modified>
</cp:coreProperties>
</file>