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94" r:id="rId2"/>
    <p:sldId id="306" r:id="rId3"/>
    <p:sldId id="331" r:id="rId4"/>
    <p:sldId id="257" r:id="rId5"/>
    <p:sldId id="265" r:id="rId6"/>
    <p:sldId id="266" r:id="rId7"/>
    <p:sldId id="274" r:id="rId8"/>
    <p:sldId id="328" r:id="rId9"/>
    <p:sldId id="332" r:id="rId10"/>
    <p:sldId id="333" r:id="rId11"/>
    <p:sldId id="334" r:id="rId12"/>
    <p:sldId id="321" r:id="rId13"/>
    <p:sldId id="322" r:id="rId14"/>
    <p:sldId id="329" r:id="rId15"/>
    <p:sldId id="335" r:id="rId16"/>
    <p:sldId id="336" r:id="rId17"/>
    <p:sldId id="337" r:id="rId18"/>
    <p:sldId id="338" r:id="rId19"/>
    <p:sldId id="339" r:id="rId20"/>
    <p:sldId id="327" r:id="rId21"/>
    <p:sldId id="330" r:id="rId22"/>
    <p:sldId id="323" r:id="rId23"/>
    <p:sldId id="325" r:id="rId24"/>
    <p:sldId id="292" r:id="rId25"/>
    <p:sldId id="326" r:id="rId26"/>
    <p:sldId id="301" r:id="rId27"/>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CD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591" autoAdjust="0"/>
    <p:restoredTop sz="86891" autoAdjust="0"/>
  </p:normalViewPr>
  <p:slideViewPr>
    <p:cSldViewPr snapToGrid="0">
      <p:cViewPr varScale="1">
        <p:scale>
          <a:sx n="111" d="100"/>
          <a:sy n="111" d="100"/>
        </p:scale>
        <p:origin x="-1576" y="-112"/>
      </p:cViewPr>
      <p:guideLst>
        <p:guide orient="horz"/>
        <p:guide pos="5759"/>
      </p:guideLst>
    </p:cSldViewPr>
  </p:slideViewPr>
  <p:outlineViewPr>
    <p:cViewPr>
      <p:scale>
        <a:sx n="33" d="100"/>
        <a:sy n="33" d="100"/>
      </p:scale>
      <p:origin x="54"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4" d="100"/>
          <a:sy n="74" d="100"/>
        </p:scale>
        <p:origin x="-1330" y="-62"/>
      </p:cViewPr>
      <p:guideLst>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sz="quarter" idx="1"/>
          </p:nvPr>
        </p:nvSpPr>
        <p:spPr>
          <a:xfrm>
            <a:off x="3956550" y="0"/>
            <a:ext cx="3026833" cy="464185"/>
          </a:xfrm>
          <a:prstGeom prst="rect">
            <a:avLst/>
          </a:prstGeom>
        </p:spPr>
        <p:txBody>
          <a:bodyPr vert="horz" lIns="92958" tIns="46479" rIns="92958" bIns="46479" rtlCol="0"/>
          <a:lstStyle>
            <a:lvl1pPr algn="r">
              <a:defRPr sz="1200"/>
            </a:lvl1pPr>
          </a:lstStyle>
          <a:p>
            <a:fld id="{111B0A2C-A263-5B47-8505-EC8DDCEF40F8}" type="datetime1">
              <a:rPr lang="en-US" smtClean="0"/>
              <a:t>7/25/13</a:t>
            </a:fld>
            <a:endParaRPr lang="en-US"/>
          </a:p>
        </p:txBody>
      </p:sp>
      <p:sp>
        <p:nvSpPr>
          <p:cNvPr id="4" name="Footer Placeholder 3"/>
          <p:cNvSpPr>
            <a:spLocks noGrp="1"/>
          </p:cNvSpPr>
          <p:nvPr>
            <p:ph type="ftr" sz="quarter" idx="2"/>
          </p:nvPr>
        </p:nvSpPr>
        <p:spPr>
          <a:xfrm>
            <a:off x="0" y="8817904"/>
            <a:ext cx="3026833" cy="464185"/>
          </a:xfrm>
          <a:prstGeom prst="rect">
            <a:avLst/>
          </a:prstGeom>
        </p:spPr>
        <p:txBody>
          <a:bodyPr vert="horz" lIns="92958" tIns="46479" rIns="92958" bIns="46479" rtlCol="0" anchor="b"/>
          <a:lstStyle>
            <a:lvl1pPr algn="l">
              <a:defRPr sz="1200"/>
            </a:lvl1pPr>
          </a:lstStyle>
          <a:p>
            <a:endParaRPr lang="en-US"/>
          </a:p>
        </p:txBody>
      </p:sp>
      <p:sp>
        <p:nvSpPr>
          <p:cNvPr id="5" name="Slide Number Placeholder 4"/>
          <p:cNvSpPr>
            <a:spLocks noGrp="1"/>
          </p:cNvSpPr>
          <p:nvPr>
            <p:ph type="sldNum" sz="quarter" idx="3"/>
          </p:nvPr>
        </p:nvSpPr>
        <p:spPr>
          <a:xfrm>
            <a:off x="3956550" y="8817904"/>
            <a:ext cx="3026833" cy="464185"/>
          </a:xfrm>
          <a:prstGeom prst="rect">
            <a:avLst/>
          </a:prstGeom>
        </p:spPr>
        <p:txBody>
          <a:bodyPr vert="horz" lIns="92958" tIns="46479" rIns="92958" bIns="46479" rtlCol="0" anchor="b"/>
          <a:lstStyle>
            <a:lvl1pPr algn="r">
              <a:defRPr sz="1200"/>
            </a:lvl1pPr>
          </a:lstStyle>
          <a:p>
            <a:fld id="{A5BFFE62-8B6F-4B6C-87A1-15BE8E6B70A8}" type="slidenum">
              <a:rPr lang="en-US" smtClean="0"/>
              <a:t>‹#›</a:t>
            </a:fld>
            <a:endParaRPr lang="en-US"/>
          </a:p>
        </p:txBody>
      </p:sp>
    </p:spTree>
    <p:extLst>
      <p:ext uri="{BB962C8B-B14F-4D97-AF65-F5344CB8AC3E}">
        <p14:creationId xmlns:p14="http://schemas.microsoft.com/office/powerpoint/2010/main" val="24165614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idx="1"/>
          </p:nvPr>
        </p:nvSpPr>
        <p:spPr>
          <a:xfrm>
            <a:off x="3956550" y="0"/>
            <a:ext cx="3026833" cy="464185"/>
          </a:xfrm>
          <a:prstGeom prst="rect">
            <a:avLst/>
          </a:prstGeom>
        </p:spPr>
        <p:txBody>
          <a:bodyPr vert="horz" lIns="92958" tIns="46479" rIns="92958" bIns="46479" rtlCol="0"/>
          <a:lstStyle>
            <a:lvl1pPr algn="r">
              <a:defRPr sz="1200"/>
            </a:lvl1pPr>
          </a:lstStyle>
          <a:p>
            <a:fld id="{5B8E73F3-A934-3840-8CAD-2EA49C8CE34D}" type="datetime1">
              <a:rPr lang="en-US" smtClean="0"/>
              <a:t>7/25/13</a:t>
            </a:fld>
            <a:endParaRPr lang="en-US"/>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2958" tIns="46479" rIns="92958" bIns="46479" rtlCol="0" anchor="ctr"/>
          <a:lstStyle/>
          <a:p>
            <a:endParaRPr lang="en-US"/>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58" tIns="46479" rIns="92958" bIns="4647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26833" cy="464185"/>
          </a:xfrm>
          <a:prstGeom prst="rect">
            <a:avLst/>
          </a:prstGeom>
        </p:spPr>
        <p:txBody>
          <a:bodyPr vert="horz" lIns="92958" tIns="46479" rIns="92958" bIns="46479" rtlCol="0" anchor="b"/>
          <a:lstStyle>
            <a:lvl1pPr algn="l">
              <a:defRPr sz="1200"/>
            </a:lvl1pPr>
          </a:lstStyle>
          <a:p>
            <a:endParaRPr lang="en-US"/>
          </a:p>
        </p:txBody>
      </p:sp>
      <p:sp>
        <p:nvSpPr>
          <p:cNvPr id="7" name="Slide Number Placeholder 6"/>
          <p:cNvSpPr>
            <a:spLocks noGrp="1"/>
          </p:cNvSpPr>
          <p:nvPr>
            <p:ph type="sldNum" sz="quarter" idx="5"/>
          </p:nvPr>
        </p:nvSpPr>
        <p:spPr>
          <a:xfrm>
            <a:off x="3956550" y="8817904"/>
            <a:ext cx="3026833" cy="464185"/>
          </a:xfrm>
          <a:prstGeom prst="rect">
            <a:avLst/>
          </a:prstGeom>
        </p:spPr>
        <p:txBody>
          <a:bodyPr vert="horz" lIns="92958" tIns="46479" rIns="92958" bIns="46479" rtlCol="0" anchor="b"/>
          <a:lstStyle>
            <a:lvl1pPr algn="r">
              <a:defRPr sz="1200"/>
            </a:lvl1pPr>
          </a:lstStyle>
          <a:p>
            <a:fld id="{6FCCDFB8-CE1E-4CEA-A9A7-0392F69410F3}" type="slidenum">
              <a:rPr lang="en-US" smtClean="0"/>
              <a:t>‹#›</a:t>
            </a:fld>
            <a:endParaRPr lang="en-US"/>
          </a:p>
        </p:txBody>
      </p:sp>
    </p:spTree>
    <p:extLst>
      <p:ext uri="{BB962C8B-B14F-4D97-AF65-F5344CB8AC3E}">
        <p14:creationId xmlns:p14="http://schemas.microsoft.com/office/powerpoint/2010/main" val="405486889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FCCDFB8-CE1E-4CEA-A9A7-0392F69410F3}" type="slidenum">
              <a:rPr lang="en-US" smtClean="0"/>
              <a:t>1</a:t>
            </a:fld>
            <a:endParaRPr lang="en-US"/>
          </a:p>
        </p:txBody>
      </p:sp>
    </p:spTree>
    <p:extLst>
      <p:ext uri="{BB962C8B-B14F-4D97-AF65-F5344CB8AC3E}">
        <p14:creationId xmlns:p14="http://schemas.microsoft.com/office/powerpoint/2010/main" val="2972016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Compare two of the same machines over time, and show correlation to the UEFI flash </a:t>
            </a:r>
            <a:r>
              <a:rPr lang="en-US" i="1" dirty="0" err="1" smtClean="0"/>
              <a:t>filesystem</a:t>
            </a:r>
            <a:r>
              <a:rPr lang="en-US" i="1" dirty="0" smtClean="0"/>
              <a:t>.</a:t>
            </a:r>
          </a:p>
          <a:p>
            <a:r>
              <a:rPr lang="en-US" i="1" dirty="0" smtClean="0"/>
              <a:t>Show one example which is "natural" changes between runs/reboots</a:t>
            </a:r>
          </a:p>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14</a:t>
            </a:fld>
            <a:endParaRPr lang="en-US"/>
          </a:p>
        </p:txBody>
      </p:sp>
    </p:spTree>
    <p:extLst>
      <p:ext uri="{BB962C8B-B14F-4D97-AF65-F5344CB8AC3E}">
        <p14:creationId xmlns:p14="http://schemas.microsoft.com/office/powerpoint/2010/main" val="34121820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http://cdn3.iconfinder.com/data/icons/humano2/128x128/stock/</a:t>
            </a:r>
            <a:r>
              <a:rPr lang="en-US" dirty="0" err="1" smtClean="0"/>
              <a:t>stock_lock-open.png</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20</a:t>
            </a:fld>
            <a:endParaRPr lang="en-US"/>
          </a:p>
        </p:txBody>
      </p:sp>
    </p:spTree>
    <p:extLst>
      <p:ext uri="{BB962C8B-B14F-4D97-AF65-F5344CB8AC3E}">
        <p14:creationId xmlns:p14="http://schemas.microsoft.com/office/powerpoint/2010/main" val="2271394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Compare two of the same machines over time, and show correlation to the UEFI flash </a:t>
            </a:r>
            <a:r>
              <a:rPr lang="en-US" i="1" dirty="0" err="1" smtClean="0"/>
              <a:t>filesystem</a:t>
            </a:r>
            <a:r>
              <a:rPr lang="en-US" i="1" dirty="0" smtClean="0"/>
              <a:t>.</a:t>
            </a:r>
          </a:p>
          <a:p>
            <a:r>
              <a:rPr lang="en-US" i="1" dirty="0" smtClean="0"/>
              <a:t>Show one example which is "natural" changes between runs/reboots</a:t>
            </a:r>
          </a:p>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21</a:t>
            </a:fld>
            <a:endParaRPr lang="en-US"/>
          </a:p>
        </p:txBody>
      </p:sp>
    </p:spTree>
    <p:extLst>
      <p:ext uri="{BB962C8B-B14F-4D97-AF65-F5344CB8AC3E}">
        <p14:creationId xmlns:p14="http://schemas.microsoft.com/office/powerpoint/2010/main" val="3412182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this also shows how when you upgrade to a high</a:t>
            </a:r>
            <a:r>
              <a:rPr lang="en-US" baseline="0" dirty="0" smtClean="0"/>
              <a:t> enough BIOS revision, the BIOS stops being </a:t>
            </a:r>
            <a:r>
              <a:rPr lang="en-US" baseline="0" smtClean="0"/>
              <a:t>vulnerable.</a:t>
            </a:r>
            <a:endParaRPr lang="en-US" baseline="0" dirty="0" smtClean="0"/>
          </a:p>
        </p:txBody>
      </p:sp>
      <p:sp>
        <p:nvSpPr>
          <p:cNvPr id="4" name="Slide Number Placeholder 3"/>
          <p:cNvSpPr>
            <a:spLocks noGrp="1"/>
          </p:cNvSpPr>
          <p:nvPr>
            <p:ph type="sldNum" sz="quarter" idx="10"/>
          </p:nvPr>
        </p:nvSpPr>
        <p:spPr/>
        <p:txBody>
          <a:bodyPr/>
          <a:lstStyle/>
          <a:p>
            <a:fld id="{6FCCDFB8-CE1E-4CEA-A9A7-0392F69410F3}" type="slidenum">
              <a:rPr lang="en-US" smtClean="0"/>
              <a:t>22</a:t>
            </a:fld>
            <a:endParaRPr lang="en-US"/>
          </a:p>
        </p:txBody>
      </p:sp>
    </p:spTree>
    <p:extLst>
      <p:ext uri="{BB962C8B-B14F-4D97-AF65-F5344CB8AC3E}">
        <p14:creationId xmlns:p14="http://schemas.microsoft.com/office/powerpoint/2010/main" val="16686119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www.iconfinder.com</a:t>
            </a:r>
            <a:r>
              <a:rPr lang="en-US" dirty="0" smtClean="0"/>
              <a:t>/</a:t>
            </a:r>
            <a:r>
              <a:rPr lang="en-US" dirty="0" err="1" smtClean="0"/>
              <a:t>icondetails</a:t>
            </a:r>
            <a:r>
              <a:rPr lang="en-US" dirty="0" smtClean="0"/>
              <a:t>/115716/128/</a:t>
            </a:r>
            <a:r>
              <a:rPr lang="en-US" dirty="0" err="1" smtClean="0"/>
              <a:t>lock_password_secure_security_unlock_icon</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23</a:t>
            </a:fld>
            <a:endParaRPr lang="en-US"/>
          </a:p>
        </p:txBody>
      </p:sp>
    </p:spTree>
    <p:extLst>
      <p:ext uri="{BB962C8B-B14F-4D97-AF65-F5344CB8AC3E}">
        <p14:creationId xmlns:p14="http://schemas.microsoft.com/office/powerpoint/2010/main" val="436093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Because we like you.  </a:t>
            </a:r>
          </a:p>
        </p:txBody>
      </p:sp>
      <p:sp>
        <p:nvSpPr>
          <p:cNvPr id="4" name="Slide Number Placeholder 3"/>
          <p:cNvSpPr>
            <a:spLocks noGrp="1"/>
          </p:cNvSpPr>
          <p:nvPr>
            <p:ph type="sldNum" sz="quarter" idx="10"/>
          </p:nvPr>
        </p:nvSpPr>
        <p:spPr/>
        <p:txBody>
          <a:bodyPr/>
          <a:lstStyle/>
          <a:p>
            <a:fld id="{6FCCDFB8-CE1E-4CEA-A9A7-0392F69410F3}" type="slidenum">
              <a:rPr lang="en-US" smtClean="0"/>
              <a:t>2</a:t>
            </a:fld>
            <a:endParaRPr lang="en-US"/>
          </a:p>
        </p:txBody>
      </p:sp>
    </p:spTree>
    <p:extLst>
      <p:ext uri="{BB962C8B-B14F-4D97-AF65-F5344CB8AC3E}">
        <p14:creationId xmlns:p14="http://schemas.microsoft.com/office/powerpoint/2010/main" val="8100480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Because we like you.  </a:t>
            </a:r>
          </a:p>
        </p:txBody>
      </p:sp>
      <p:sp>
        <p:nvSpPr>
          <p:cNvPr id="4" name="Slide Number Placeholder 3"/>
          <p:cNvSpPr>
            <a:spLocks noGrp="1"/>
          </p:cNvSpPr>
          <p:nvPr>
            <p:ph type="sldNum" sz="quarter" idx="10"/>
          </p:nvPr>
        </p:nvSpPr>
        <p:spPr/>
        <p:txBody>
          <a:bodyPr/>
          <a:lstStyle/>
          <a:p>
            <a:fld id="{6FCCDFB8-CE1E-4CEA-A9A7-0392F69410F3}" type="slidenum">
              <a:rPr lang="en-US" smtClean="0"/>
              <a:t>3</a:t>
            </a:fld>
            <a:endParaRPr lang="en-US"/>
          </a:p>
        </p:txBody>
      </p:sp>
    </p:spTree>
    <p:extLst>
      <p:ext uri="{BB962C8B-B14F-4D97-AF65-F5344CB8AC3E}">
        <p14:creationId xmlns:p14="http://schemas.microsoft.com/office/powerpoint/2010/main" val="810048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through this fairly slow,</a:t>
            </a:r>
            <a:r>
              <a:rPr lang="en-US" baseline="0" dirty="0" smtClean="0"/>
              <a:t> because it's going to be way new for most of the audience.</a:t>
            </a:r>
            <a:endParaRPr lang="en-US" dirty="0" smtClean="0"/>
          </a:p>
          <a:p>
            <a:endParaRPr lang="en-US" dirty="0" smtClean="0"/>
          </a:p>
          <a:p>
            <a:r>
              <a:rPr lang="en-US" dirty="0" err="1" smtClean="0"/>
              <a:t>www.intel.com</a:t>
            </a:r>
            <a:r>
              <a:rPr lang="en-US" dirty="0"/>
              <a:t>/.../</a:t>
            </a:r>
            <a:r>
              <a:rPr lang="en-US" b="1" dirty="0"/>
              <a:t>datasheet</a:t>
            </a:r>
            <a:r>
              <a:rPr lang="en-US" dirty="0"/>
              <a:t>/</a:t>
            </a:r>
            <a:r>
              <a:rPr lang="en-US" b="1" dirty="0"/>
              <a:t>io</a:t>
            </a:r>
            <a:r>
              <a:rPr lang="en-US" dirty="0"/>
              <a:t>-</a:t>
            </a:r>
            <a:r>
              <a:rPr lang="en-US" b="1" dirty="0"/>
              <a:t>controller</a:t>
            </a:r>
            <a:r>
              <a:rPr lang="en-US" dirty="0"/>
              <a:t>-</a:t>
            </a:r>
            <a:r>
              <a:rPr lang="en-US" b="1" dirty="0"/>
              <a:t>hub</a:t>
            </a:r>
            <a:r>
              <a:rPr lang="en-US" dirty="0"/>
              <a:t>-</a:t>
            </a:r>
            <a:r>
              <a:rPr lang="en-US" b="1" dirty="0"/>
              <a:t>9</a:t>
            </a:r>
            <a:r>
              <a:rPr lang="en-US" dirty="0"/>
              <a:t>-</a:t>
            </a:r>
            <a:r>
              <a:rPr lang="en-US" b="1" dirty="0"/>
              <a:t>datasheet</a:t>
            </a:r>
            <a:r>
              <a:rPr lang="en-US" dirty="0"/>
              <a:t>.pdf</a:t>
            </a:r>
          </a:p>
          <a:p>
            <a:endParaRPr lang="en-US" dirty="0" smtClean="0"/>
          </a:p>
          <a:p>
            <a:r>
              <a:rPr lang="en-US" dirty="0" smtClean="0"/>
              <a:t>Modified slightly by moving the </a:t>
            </a:r>
            <a:r>
              <a:rPr lang="en-US" baseline="0" dirty="0" smtClean="0"/>
              <a:t>TPM to a more visible location  (removed the clocks – hey who needs those!)</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4</a:t>
            </a:fld>
            <a:endParaRPr lang="en-US"/>
          </a:p>
        </p:txBody>
      </p:sp>
    </p:spTree>
    <p:extLst>
      <p:ext uri="{BB962C8B-B14F-4D97-AF65-F5344CB8AC3E}">
        <p14:creationId xmlns:p14="http://schemas.microsoft.com/office/powerpoint/2010/main" val="2120912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6FCCDFB8-CE1E-4CEA-A9A7-0392F69410F3}" type="slidenum">
              <a:rPr lang="en-US" smtClean="0"/>
              <a:t>5</a:t>
            </a:fld>
            <a:endParaRPr lang="en-US"/>
          </a:p>
        </p:txBody>
      </p:sp>
    </p:spTree>
    <p:extLst>
      <p:ext uri="{BB962C8B-B14F-4D97-AF65-F5344CB8AC3E}">
        <p14:creationId xmlns:p14="http://schemas.microsoft.com/office/powerpoint/2010/main" val="2120912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6</a:t>
            </a:fld>
            <a:endParaRPr lang="en-US"/>
          </a:p>
        </p:txBody>
      </p:sp>
    </p:spTree>
    <p:extLst>
      <p:ext uri="{BB962C8B-B14F-4D97-AF65-F5344CB8AC3E}">
        <p14:creationId xmlns:p14="http://schemas.microsoft.com/office/powerpoint/2010/main" val="21209126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31A7FE-6751-F24F-AB27-431C6328B0DC}"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2903097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Compare two of the same machines over time, and show correlation to the UEFI flash </a:t>
            </a:r>
            <a:r>
              <a:rPr lang="en-US" i="1" dirty="0" err="1" smtClean="0"/>
              <a:t>filesystem</a:t>
            </a:r>
            <a:r>
              <a:rPr lang="en-US" i="1" dirty="0" smtClean="0"/>
              <a:t>.</a:t>
            </a:r>
          </a:p>
          <a:p>
            <a:r>
              <a:rPr lang="en-US" i="1" dirty="0" smtClean="0"/>
              <a:t>Show one example which is "natural" changes between runs/reboots</a:t>
            </a:r>
          </a:p>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8</a:t>
            </a:fld>
            <a:endParaRPr lang="en-US"/>
          </a:p>
        </p:txBody>
      </p:sp>
    </p:spTree>
    <p:extLst>
      <p:ext uri="{BB962C8B-B14F-4D97-AF65-F5344CB8AC3E}">
        <p14:creationId xmlns:p14="http://schemas.microsoft.com/office/powerpoint/2010/main" val="34121820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Compare two of the same machines over time, and show correlation to the UEFI flash </a:t>
            </a:r>
            <a:r>
              <a:rPr lang="en-US" i="1" dirty="0" err="1" smtClean="0"/>
              <a:t>filesystem</a:t>
            </a:r>
            <a:r>
              <a:rPr lang="en-US" i="1" dirty="0" smtClean="0"/>
              <a:t>.</a:t>
            </a:r>
          </a:p>
          <a:p>
            <a:r>
              <a:rPr lang="en-US" i="1" dirty="0" smtClean="0"/>
              <a:t>Show one example which is "natural" changes between runs/reboots</a:t>
            </a:r>
          </a:p>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12</a:t>
            </a:fld>
            <a:endParaRPr lang="en-US"/>
          </a:p>
        </p:txBody>
      </p:sp>
    </p:spTree>
    <p:extLst>
      <p:ext uri="{BB962C8B-B14F-4D97-AF65-F5344CB8AC3E}">
        <p14:creationId xmlns:p14="http://schemas.microsoft.com/office/powerpoint/2010/main" val="3412182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Text Box 34"/>
          <p:cNvSpPr txBox="1">
            <a:spLocks noChangeArrowheads="1"/>
          </p:cNvSpPr>
          <p:nvPr userDrawn="1"/>
        </p:nvSpPr>
        <p:spPr bwMode="auto">
          <a:xfrm>
            <a:off x="3645530" y="6533104"/>
            <a:ext cx="5219548" cy="215444"/>
          </a:xfrm>
          <a:prstGeom prst="rect">
            <a:avLst/>
          </a:prstGeom>
          <a:noFill/>
          <a:ln w="9525">
            <a:noFill/>
            <a:miter lim="800000"/>
            <a:headEnd/>
            <a:tailEnd/>
          </a:ln>
          <a:effectLst/>
        </p:spPr>
        <p:txBody>
          <a:bodyPr wrap="none">
            <a:spAutoFit/>
          </a:bodyPr>
          <a:lstStyle/>
          <a:p>
            <a:pPr algn="r">
              <a:lnSpc>
                <a:spcPct val="100000"/>
              </a:lnSpc>
              <a:spcAft>
                <a:spcPct val="0"/>
              </a:spcAft>
              <a:buClrTx/>
            </a:pPr>
            <a:r>
              <a:rPr lang="en-US" altLang="en-US" sz="800" b="0" dirty="0" smtClean="0">
                <a:solidFill>
                  <a:schemeClr val="tx1">
                    <a:lumMod val="50000"/>
                    <a:lumOff val="50000"/>
                  </a:schemeClr>
                </a:solidFill>
                <a:latin typeface="Arial" pitchFamily="34" charset="0"/>
                <a:cs typeface="Arial" pitchFamily="34" charset="0"/>
              </a:rPr>
              <a:t>© 2013</a:t>
            </a:r>
            <a:r>
              <a:rPr lang="en-US" altLang="en-US" sz="800" b="0" baseline="0" dirty="0" smtClean="0">
                <a:solidFill>
                  <a:schemeClr val="tx1">
                    <a:lumMod val="50000"/>
                    <a:lumOff val="50000"/>
                  </a:schemeClr>
                </a:solidFill>
                <a:latin typeface="Arial" pitchFamily="34" charset="0"/>
                <a:cs typeface="Arial" pitchFamily="34" charset="0"/>
              </a:rPr>
              <a:t> </a:t>
            </a:r>
            <a:r>
              <a:rPr lang="en-US" altLang="en-US" sz="800" b="0" dirty="0" smtClean="0">
                <a:solidFill>
                  <a:schemeClr val="tx1">
                    <a:lumMod val="50000"/>
                    <a:lumOff val="50000"/>
                  </a:schemeClr>
                </a:solidFill>
                <a:latin typeface="Arial" pitchFamily="34" charset="0"/>
                <a:cs typeface="Arial" pitchFamily="34" charset="0"/>
              </a:rPr>
              <a:t>The MITRE Corporation. All rights reserved. Approved</a:t>
            </a:r>
            <a:r>
              <a:rPr lang="en-US" altLang="en-US" sz="800" b="0" baseline="0" dirty="0" smtClean="0">
                <a:solidFill>
                  <a:schemeClr val="tx1">
                    <a:lumMod val="50000"/>
                    <a:lumOff val="50000"/>
                  </a:schemeClr>
                </a:solidFill>
                <a:latin typeface="Arial" pitchFamily="34" charset="0"/>
                <a:cs typeface="Arial" pitchFamily="34" charset="0"/>
              </a:rPr>
              <a:t> for p</a:t>
            </a:r>
            <a:r>
              <a:rPr lang="en-US" altLang="en-US" sz="800" b="0" dirty="0" smtClean="0">
                <a:solidFill>
                  <a:schemeClr val="tx1">
                    <a:lumMod val="50000"/>
                    <a:lumOff val="50000"/>
                  </a:schemeClr>
                </a:solidFill>
                <a:latin typeface="Arial" pitchFamily="34" charset="0"/>
                <a:cs typeface="Arial" pitchFamily="34" charset="0"/>
              </a:rPr>
              <a:t>ublic </a:t>
            </a:r>
            <a:r>
              <a:rPr lang="en-US" altLang="en-US" sz="800" b="0" dirty="0" smtClean="0">
                <a:solidFill>
                  <a:schemeClr val="tx1">
                    <a:lumMod val="50000"/>
                    <a:lumOff val="50000"/>
                  </a:schemeClr>
                </a:solidFill>
                <a:latin typeface="Arial" pitchFamily="34" charset="0"/>
                <a:cs typeface="Arial" pitchFamily="34" charset="0"/>
              </a:rPr>
              <a:t>release. Distribution unlimited </a:t>
            </a:r>
            <a:r>
              <a:rPr lang="en-US" altLang="en-US" sz="800" b="0" dirty="0" smtClean="0">
                <a:solidFill>
                  <a:schemeClr val="tx1">
                    <a:lumMod val="50000"/>
                    <a:lumOff val="50000"/>
                  </a:schemeClr>
                </a:solidFill>
                <a:latin typeface="Arial" pitchFamily="34" charset="0"/>
                <a:cs typeface="Arial" pitchFamily="34" charset="0"/>
              </a:rPr>
              <a:t>13-2687 </a:t>
            </a:r>
            <a:endParaRPr lang="en-US" altLang="en-US" sz="800" b="0" dirty="0">
              <a:solidFill>
                <a:schemeClr val="tx1">
                  <a:lumMod val="50000"/>
                  <a:lumOff val="50000"/>
                </a:schemeClr>
              </a:solidFill>
              <a:latin typeface="Arial" pitchFamily="34" charset="0"/>
              <a:cs typeface="Arial" pitchFamily="34" charset="0"/>
            </a:endParaRPr>
          </a:p>
        </p:txBody>
      </p:sp>
      <p:sp>
        <p:nvSpPr>
          <p:cNvPr id="8" name="Rectangle 4"/>
          <p:cNvSpPr>
            <a:spLocks noGrp="1" noChangeArrowheads="1"/>
          </p:cNvSpPr>
          <p:nvPr>
            <p:ph type="subTitle" idx="1" hasCustomPrompt="1"/>
          </p:nvPr>
        </p:nvSpPr>
        <p:spPr>
          <a:xfrm>
            <a:off x="783116" y="2568939"/>
            <a:ext cx="4602163" cy="389922"/>
          </a:xfrm>
        </p:spPr>
        <p:txBody>
          <a:bodyPr/>
          <a:lstStyle>
            <a:lvl1pPr marL="0" indent="0">
              <a:buFont typeface="Wingdings" pitchFamily="2" charset="2"/>
              <a:buNone/>
              <a:defRPr b="1" spc="300" baseline="0">
                <a:solidFill>
                  <a:schemeClr val="tx2"/>
                </a:solidFill>
                <a:latin typeface="Arial" pitchFamily="34" charset="0"/>
                <a:cs typeface="Arial" pitchFamily="34" charset="0"/>
              </a:defRPr>
            </a:lvl1pPr>
          </a:lstStyle>
          <a:p>
            <a:r>
              <a:rPr lang="en-US" altLang="en-US" dirty="0" smtClean="0"/>
              <a:t>Author</a:t>
            </a:r>
            <a:endParaRPr lang="en-US" altLang="en-US" dirty="0"/>
          </a:p>
        </p:txBody>
      </p:sp>
      <p:sp>
        <p:nvSpPr>
          <p:cNvPr id="9" name="Rectangle 9"/>
          <p:cNvSpPr>
            <a:spLocks noGrp="1" noChangeArrowheads="1"/>
          </p:cNvSpPr>
          <p:nvPr>
            <p:ph type="ctrTitle" sz="quarter" hasCustomPrompt="1"/>
          </p:nvPr>
        </p:nvSpPr>
        <p:spPr>
          <a:xfrm>
            <a:off x="757146" y="368932"/>
            <a:ext cx="7246620" cy="1981200"/>
          </a:xfrm>
        </p:spPr>
        <p:txBody>
          <a:bodyPr anchor="b" anchorCtr="0">
            <a:normAutofit/>
          </a:bodyPr>
          <a:lstStyle>
            <a:lvl1pPr algn="l">
              <a:lnSpc>
                <a:spcPts val="4400"/>
              </a:lnSpc>
              <a:defRPr sz="4000" b="1">
                <a:solidFill>
                  <a:schemeClr val="tx2"/>
                </a:solidFill>
                <a:latin typeface="Arial" pitchFamily="34" charset="0"/>
                <a:cs typeface="Arial" pitchFamily="34" charset="0"/>
              </a:defRPr>
            </a:lvl1pPr>
          </a:lstStyle>
          <a:p>
            <a:r>
              <a:rPr lang="en-US" dirty="0" smtClean="0"/>
              <a:t>Title here</a:t>
            </a:r>
            <a:endParaRPr lang="en-US" dirty="0"/>
          </a:p>
        </p:txBody>
      </p:sp>
      <p:sp>
        <p:nvSpPr>
          <p:cNvPr id="12" name="Rectangle 11"/>
          <p:cNvSpPr/>
          <p:nvPr userDrawn="1"/>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cxnSp>
        <p:nvCxnSpPr>
          <p:cNvPr id="15" name="Straight Connector 14"/>
          <p:cNvCxnSpPr/>
          <p:nvPr userDrawn="1"/>
        </p:nvCxnSpPr>
        <p:spPr bwMode="auto">
          <a:xfrm>
            <a:off x="823649" y="2448468"/>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4" name="Rectangle 13"/>
          <p:cNvSpPr/>
          <p:nvPr userDrawn="1"/>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cxnSp>
        <p:nvCxnSpPr>
          <p:cNvPr id="16" name="Straight Connector 15"/>
          <p:cNvCxnSpPr/>
          <p:nvPr userDrawn="1"/>
        </p:nvCxnSpPr>
        <p:spPr bwMode="auto">
          <a:xfrm>
            <a:off x="823649" y="6534227"/>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00433" y="6250820"/>
            <a:ext cx="670505" cy="243820"/>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274638"/>
            <a:ext cx="8229600" cy="868362"/>
          </a:xfrm>
          <a:prstGeom prst="rect">
            <a:avLst/>
          </a:prstGeom>
        </p:spPr>
        <p:txBody>
          <a:bodyPr vert="horz" lIns="91440" tIns="45720" rIns="91440" bIns="45720" rtlCol="0" anchor="ctr" anchorCtr="0">
            <a:normAutofit/>
          </a:bodyPr>
          <a:lstStyle>
            <a:lvl1pPr>
              <a:lnSpc>
                <a:spcPts val="3200"/>
              </a:lnSpc>
              <a:defRPr lang="en-US"/>
            </a:lvl1pPr>
          </a:lstStyle>
          <a:p>
            <a:r>
              <a:rPr lang="en-US" smtClean="0"/>
              <a:t>Click to edit Master title style</a:t>
            </a:r>
            <a:endParaRPr lang="en-US"/>
          </a:p>
        </p:txBody>
      </p:sp>
      <p:sp>
        <p:nvSpPr>
          <p:cNvPr id="8" name="Text Placeholder 2"/>
          <p:cNvSpPr>
            <a:spLocks noGrp="1"/>
          </p:cNvSpPr>
          <p:nvPr>
            <p:ph idx="1"/>
          </p:nvPr>
        </p:nvSpPr>
        <p:spPr>
          <a:xfrm>
            <a:off x="609600" y="1447800"/>
            <a:ext cx="8229600" cy="4678363"/>
          </a:xfrm>
          <a:prstGeom prst="rect">
            <a:avLst/>
          </a:prstGeom>
        </p:spPr>
        <p:txBody>
          <a:bodyPr vert="horz" lIns="91440" tIns="45720" rIns="91440" bIns="45720" rtlCol="0">
            <a:normAutofit/>
          </a:bodyPr>
          <a:lstStyle>
            <a:lvl1pPr>
              <a:spcAft>
                <a:spcPts val="600"/>
              </a:spcAft>
              <a:defRPr lang="en-US" smtClean="0"/>
            </a:lvl1pPr>
            <a:lvl2pPr>
              <a:spcAft>
                <a:spcPts val="600"/>
              </a:spcAft>
              <a:defRPr lang="en-US" smtClean="0"/>
            </a:lvl2pPr>
            <a:lvl3pPr>
              <a:spcAft>
                <a:spcPts val="600"/>
              </a:spcAft>
              <a:defRPr lang="en-US" smtClean="0"/>
            </a:lvl3pPr>
            <a:lvl4pPr marL="1027113" indent="-280988">
              <a:buClr>
                <a:schemeClr val="tx2"/>
              </a:buClr>
              <a:defRPr lang="en-US" smtClean="0"/>
            </a:lvl4pPr>
            <a:lvl5pPr marL="1319213" indent="-228600">
              <a:buClr>
                <a:schemeClr val="tx2"/>
              </a:buClr>
              <a:buSzPct val="60000"/>
              <a:buFont typeface="Wingdings" pitchFamily="2" charset="2"/>
              <a:buChar char="q"/>
              <a:tabLst/>
              <a:defRPr lang="en-US" smtClean="0"/>
            </a:lvl5pPr>
            <a:lvl6pPr marL="1608138" indent="-228600">
              <a:buClr>
                <a:schemeClr val="tx2"/>
              </a:buClr>
              <a:buFont typeface="Helvetica LT Std" pitchFamily="34" charset="0"/>
              <a:buChar char="–"/>
              <a:tabLst/>
              <a:defRPr lang="en-US" smtClean="0"/>
            </a:lvl6pPr>
          </a:lstStyle>
          <a:p>
            <a:pPr lvl="0"/>
            <a:r>
              <a:rPr lang="en-US" smtClean="0"/>
              <a:t>Click to edit Master text styles</a:t>
            </a:r>
          </a:p>
        </p:txBody>
      </p:sp>
      <p:sp>
        <p:nvSpPr>
          <p:cNvPr id="9" name="Footer Placeholder 4"/>
          <p:cNvSpPr>
            <a:spLocks noGrp="1"/>
          </p:cNvSpPr>
          <p:nvPr>
            <p:ph type="ftr" sz="quarter" idx="3"/>
          </p:nvPr>
        </p:nvSpPr>
        <p:spPr>
          <a:xfrm>
            <a:off x="620486" y="6594600"/>
            <a:ext cx="5832560" cy="221835"/>
          </a:xfrm>
          <a:prstGeom prst="rect">
            <a:avLst/>
          </a:prstGeom>
        </p:spPr>
        <p:txBody>
          <a:bodyPr vert="horz" lIns="91440" tIns="45720" rIns="91440" bIns="45720" rtlCol="0" anchor="b"/>
          <a:lstStyle>
            <a:lvl1pPr algn="ctr" defTabSz="914400">
              <a:lnSpc>
                <a:spcPts val="1300"/>
              </a:lnSpc>
              <a:spcAft>
                <a:spcPct val="0"/>
              </a:spcAft>
              <a:defRPr sz="800">
                <a:solidFill>
                  <a:schemeClr val="tx1">
                    <a:tint val="75000"/>
                  </a:schemeClr>
                </a:solidFill>
                <a:latin typeface="Arial" pitchFamily="34" charset="0"/>
              </a:defRPr>
            </a:lvl1pPr>
          </a:lstStyle>
          <a:p>
            <a:pPr algn="l"/>
            <a:r>
              <a:rPr lang="en-US" smtClean="0">
                <a:solidFill>
                  <a:schemeClr val="tx1">
                    <a:lumMod val="50000"/>
                    <a:lumOff val="50000"/>
                  </a:schemeClr>
                </a:solidFill>
              </a:rPr>
              <a:t>UNCLASSIFIED</a:t>
            </a:r>
            <a:endParaRPr lang="en-US" dirty="0">
              <a:solidFill>
                <a:schemeClr val="tx1">
                  <a:lumMod val="50000"/>
                  <a:lumOff val="50000"/>
                </a:schemeClr>
              </a:solidFil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lternate_Title_Slide">
    <p:spTree>
      <p:nvGrpSpPr>
        <p:cNvPr id="1" name=""/>
        <p:cNvGrpSpPr/>
        <p:nvPr/>
      </p:nvGrpSpPr>
      <p:grpSpPr>
        <a:xfrm>
          <a:off x="0" y="0"/>
          <a:ext cx="0" cy="0"/>
          <a:chOff x="0" y="0"/>
          <a:chExt cx="0" cy="0"/>
        </a:xfrm>
      </p:grpSpPr>
      <p:sp>
        <p:nvSpPr>
          <p:cNvPr id="17" name="Rectangle 16"/>
          <p:cNvSpPr/>
          <p:nvPr userDrawn="1"/>
        </p:nvSpPr>
        <p:spPr>
          <a:xfrm>
            <a:off x="824245" y="4025438"/>
            <a:ext cx="7946694" cy="1371600"/>
          </a:xfrm>
          <a:prstGeom prst="rect">
            <a:avLst/>
          </a:prstGeom>
          <a:noFill/>
          <a:ln w="6350">
            <a:solidFill>
              <a:schemeClr val="tx1">
                <a:lumMod val="75000"/>
                <a:lumOff val="2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29" name="Rectangle 28"/>
          <p:cNvSpPr/>
          <p:nvPr userDrawn="1"/>
        </p:nvSpPr>
        <p:spPr>
          <a:xfrm>
            <a:off x="7443293"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4" name="Rectangle 3"/>
          <p:cNvSpPr/>
          <p:nvPr userDrawn="1"/>
        </p:nvSpPr>
        <p:spPr>
          <a:xfrm>
            <a:off x="874246"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25" name="Rectangle 24"/>
          <p:cNvSpPr/>
          <p:nvPr userDrawn="1"/>
        </p:nvSpPr>
        <p:spPr>
          <a:xfrm>
            <a:off x="2188055"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26" name="Rectangle 25"/>
          <p:cNvSpPr/>
          <p:nvPr userDrawn="1"/>
        </p:nvSpPr>
        <p:spPr>
          <a:xfrm>
            <a:off x="3501864"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27" name="Rectangle 26"/>
          <p:cNvSpPr/>
          <p:nvPr userDrawn="1"/>
        </p:nvSpPr>
        <p:spPr>
          <a:xfrm>
            <a:off x="4815673"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28" name="Rectangle 27"/>
          <p:cNvSpPr/>
          <p:nvPr userDrawn="1"/>
        </p:nvSpPr>
        <p:spPr>
          <a:xfrm>
            <a:off x="6129482"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7" name="Text Box 34"/>
          <p:cNvSpPr txBox="1">
            <a:spLocks noChangeArrowheads="1"/>
          </p:cNvSpPr>
          <p:nvPr userDrawn="1"/>
        </p:nvSpPr>
        <p:spPr bwMode="auto">
          <a:xfrm>
            <a:off x="6283922" y="6541093"/>
            <a:ext cx="2581156" cy="215444"/>
          </a:xfrm>
          <a:prstGeom prst="rect">
            <a:avLst/>
          </a:prstGeom>
          <a:noFill/>
          <a:ln w="9525">
            <a:noFill/>
            <a:miter lim="800000"/>
            <a:headEnd/>
            <a:tailEnd/>
          </a:ln>
          <a:effectLst/>
        </p:spPr>
        <p:txBody>
          <a:bodyPr wrap="none">
            <a:spAutoFit/>
          </a:bodyPr>
          <a:lstStyle/>
          <a:p>
            <a:pPr algn="r">
              <a:lnSpc>
                <a:spcPct val="100000"/>
              </a:lnSpc>
              <a:spcAft>
                <a:spcPct val="0"/>
              </a:spcAft>
              <a:buClrTx/>
            </a:pPr>
            <a:r>
              <a:rPr lang="en-US" altLang="en-US" sz="800" b="0" smtClean="0">
                <a:solidFill>
                  <a:schemeClr val="tx1">
                    <a:lumMod val="50000"/>
                    <a:lumOff val="50000"/>
                  </a:schemeClr>
                </a:solidFill>
                <a:latin typeface="Arial" pitchFamily="34" charset="0"/>
              </a:rPr>
              <a:t>© 2013</a:t>
            </a:r>
            <a:r>
              <a:rPr lang="en-US" altLang="en-US" sz="800" b="0" baseline="0" smtClean="0">
                <a:solidFill>
                  <a:schemeClr val="tx1">
                    <a:lumMod val="50000"/>
                    <a:lumOff val="50000"/>
                  </a:schemeClr>
                </a:solidFill>
                <a:latin typeface="Arial" pitchFamily="34" charset="0"/>
              </a:rPr>
              <a:t> </a:t>
            </a:r>
            <a:r>
              <a:rPr lang="en-US" altLang="en-US" sz="800" b="0" smtClean="0">
                <a:solidFill>
                  <a:schemeClr val="tx1">
                    <a:lumMod val="50000"/>
                    <a:lumOff val="50000"/>
                  </a:schemeClr>
                </a:solidFill>
                <a:latin typeface="Arial" pitchFamily="34" charset="0"/>
              </a:rPr>
              <a:t>The </a:t>
            </a:r>
            <a:r>
              <a:rPr lang="en-US" altLang="en-US" sz="800" b="0" dirty="0" smtClean="0">
                <a:solidFill>
                  <a:schemeClr val="tx1">
                    <a:lumMod val="50000"/>
                    <a:lumOff val="50000"/>
                  </a:schemeClr>
                </a:solidFill>
                <a:latin typeface="Arial" pitchFamily="34" charset="0"/>
              </a:rPr>
              <a:t>MITRE Corporation. All </a:t>
            </a:r>
            <a:r>
              <a:rPr lang="en-US" altLang="en-US" sz="800" b="0" smtClean="0">
                <a:solidFill>
                  <a:schemeClr val="tx1">
                    <a:lumMod val="50000"/>
                    <a:lumOff val="50000"/>
                  </a:schemeClr>
                </a:solidFill>
                <a:latin typeface="Arial" pitchFamily="34" charset="0"/>
              </a:rPr>
              <a:t>rights reserved</a:t>
            </a:r>
            <a:r>
              <a:rPr lang="en-US" altLang="en-US" sz="800" b="0" dirty="0" smtClean="0">
                <a:solidFill>
                  <a:schemeClr val="tx1">
                    <a:lumMod val="50000"/>
                    <a:lumOff val="50000"/>
                  </a:schemeClr>
                </a:solidFill>
                <a:latin typeface="Arial" pitchFamily="34" charset="0"/>
              </a:rPr>
              <a:t>.</a:t>
            </a:r>
            <a:endParaRPr lang="en-US" altLang="en-US" sz="800" b="0" dirty="0">
              <a:solidFill>
                <a:schemeClr val="tx1">
                  <a:lumMod val="50000"/>
                  <a:lumOff val="50000"/>
                </a:schemeClr>
              </a:solidFill>
              <a:latin typeface="Arial" pitchFamily="34" charset="0"/>
            </a:endParaRPr>
          </a:p>
        </p:txBody>
      </p:sp>
      <p:sp>
        <p:nvSpPr>
          <p:cNvPr id="8" name="Rectangle 4"/>
          <p:cNvSpPr>
            <a:spLocks noGrp="1" noChangeArrowheads="1"/>
          </p:cNvSpPr>
          <p:nvPr>
            <p:ph type="subTitle" idx="1" hasCustomPrompt="1"/>
          </p:nvPr>
        </p:nvSpPr>
        <p:spPr>
          <a:xfrm>
            <a:off x="783116" y="2568939"/>
            <a:ext cx="4602163" cy="389922"/>
          </a:xfrm>
        </p:spPr>
        <p:txBody>
          <a:bodyPr/>
          <a:lstStyle>
            <a:lvl1pPr marL="0" indent="0">
              <a:buFont typeface="Wingdings" pitchFamily="2" charset="2"/>
              <a:buNone/>
              <a:defRPr b="1" spc="0" baseline="0">
                <a:solidFill>
                  <a:schemeClr val="tx2"/>
                </a:solidFill>
                <a:latin typeface="Arial" pitchFamily="34" charset="0"/>
                <a:cs typeface="Calibri" pitchFamily="34" charset="0"/>
              </a:defRPr>
            </a:lvl1pPr>
          </a:lstStyle>
          <a:p>
            <a:r>
              <a:rPr lang="en-US" altLang="en-US" dirty="0" smtClean="0"/>
              <a:t>Author</a:t>
            </a:r>
            <a:endParaRPr lang="en-US" altLang="en-US" dirty="0"/>
          </a:p>
        </p:txBody>
      </p:sp>
      <p:sp>
        <p:nvSpPr>
          <p:cNvPr id="9" name="Rectangle 9"/>
          <p:cNvSpPr>
            <a:spLocks noGrp="1" noChangeArrowheads="1"/>
          </p:cNvSpPr>
          <p:nvPr>
            <p:ph type="ctrTitle" sz="quarter" hasCustomPrompt="1"/>
          </p:nvPr>
        </p:nvSpPr>
        <p:spPr>
          <a:xfrm>
            <a:off x="757146" y="368932"/>
            <a:ext cx="7246620" cy="1981200"/>
          </a:xfrm>
        </p:spPr>
        <p:txBody>
          <a:bodyPr anchor="b" anchorCtr="0">
            <a:noAutofit/>
          </a:bodyPr>
          <a:lstStyle>
            <a:lvl1pPr algn="l">
              <a:lnSpc>
                <a:spcPts val="4400"/>
              </a:lnSpc>
              <a:defRPr sz="4000" b="1">
                <a:solidFill>
                  <a:schemeClr val="tx2"/>
                </a:solidFill>
                <a:latin typeface="Arial" pitchFamily="34" charset="0"/>
                <a:cs typeface="Times New Roman" pitchFamily="18" charset="0"/>
              </a:defRPr>
            </a:lvl1pPr>
          </a:lstStyle>
          <a:p>
            <a:r>
              <a:rPr lang="en-US" dirty="0" smtClean="0"/>
              <a:t>Title here</a:t>
            </a:r>
            <a:endParaRPr lang="en-US" dirty="0"/>
          </a:p>
        </p:txBody>
      </p:sp>
      <p:sp>
        <p:nvSpPr>
          <p:cNvPr id="12" name="Rectangle 11"/>
          <p:cNvSpPr/>
          <p:nvPr userDrawn="1"/>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cxnSp>
        <p:nvCxnSpPr>
          <p:cNvPr id="15" name="Straight Connector 14"/>
          <p:cNvCxnSpPr/>
          <p:nvPr userDrawn="1"/>
        </p:nvCxnSpPr>
        <p:spPr bwMode="auto">
          <a:xfrm>
            <a:off x="823649" y="2448468"/>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4" name="Rectangle 13"/>
          <p:cNvSpPr/>
          <p:nvPr userDrawn="1"/>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cxnSp>
        <p:nvCxnSpPr>
          <p:cNvPr id="16" name="Straight Connector 15"/>
          <p:cNvCxnSpPr/>
          <p:nvPr userDrawn="1"/>
        </p:nvCxnSpPr>
        <p:spPr bwMode="auto">
          <a:xfrm>
            <a:off x="823649" y="6534227"/>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00433" y="6250820"/>
            <a:ext cx="670505" cy="243820"/>
          </a:xfrm>
          <a:prstGeom prst="rect">
            <a:avLst/>
          </a:prstGeom>
        </p:spPr>
      </p:pic>
      <p:sp>
        <p:nvSpPr>
          <p:cNvPr id="13" name="TextBox 12"/>
          <p:cNvSpPr txBox="1"/>
          <p:nvPr userDrawn="1"/>
        </p:nvSpPr>
        <p:spPr>
          <a:xfrm>
            <a:off x="740520" y="106913"/>
            <a:ext cx="8030418" cy="184666"/>
          </a:xfrm>
          <a:prstGeom prst="rect">
            <a:avLst/>
          </a:prstGeom>
          <a:noFill/>
        </p:spPr>
        <p:txBody>
          <a:bodyPr wrap="square" lIns="91440" tIns="0" rIns="0" bIns="0" rtlCol="0">
            <a:spAutoFit/>
          </a:bodyPr>
          <a:lstStyle/>
          <a:p>
            <a:pPr algn="r">
              <a:spcAft>
                <a:spcPts val="600"/>
              </a:spcAft>
            </a:pPr>
            <a:r>
              <a:rPr lang="en-US" sz="1200" i="0" smtClean="0">
                <a:solidFill>
                  <a:schemeClr val="tx2"/>
                </a:solidFill>
                <a:latin typeface="Arial" pitchFamily="34" charset="0"/>
                <a:ea typeface="Verdana" pitchFamily="34" charset="0"/>
                <a:cs typeface="Verdana" pitchFamily="34" charset="0"/>
              </a:rPr>
              <a:t>Center or Organization Name Here</a:t>
            </a:r>
            <a:endParaRPr lang="en-US" sz="1200" i="0">
              <a:solidFill>
                <a:schemeClr val="tx2"/>
              </a:solidFill>
              <a:latin typeface="Arial" pitchFamily="34" charset="0"/>
              <a:ea typeface="Verdana" pitchFamily="34" charset="0"/>
              <a:cs typeface="Verdana" pitchFamily="34" charset="0"/>
            </a:endParaRPr>
          </a:p>
        </p:txBody>
      </p:sp>
      <p:sp>
        <p:nvSpPr>
          <p:cNvPr id="5" name="TextBox 4"/>
          <p:cNvSpPr txBox="1"/>
          <p:nvPr userDrawn="1"/>
        </p:nvSpPr>
        <p:spPr>
          <a:xfrm>
            <a:off x="1062045"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35" name="TextBox 34"/>
          <p:cNvSpPr txBox="1"/>
          <p:nvPr userDrawn="1"/>
        </p:nvSpPr>
        <p:spPr>
          <a:xfrm>
            <a:off x="2372959"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36" name="TextBox 35"/>
          <p:cNvSpPr txBox="1"/>
          <p:nvPr userDrawn="1"/>
        </p:nvSpPr>
        <p:spPr>
          <a:xfrm>
            <a:off x="3683873"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37" name="TextBox 36"/>
          <p:cNvSpPr txBox="1"/>
          <p:nvPr userDrawn="1"/>
        </p:nvSpPr>
        <p:spPr>
          <a:xfrm>
            <a:off x="4994787"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38" name="TextBox 37"/>
          <p:cNvSpPr txBox="1"/>
          <p:nvPr userDrawn="1"/>
        </p:nvSpPr>
        <p:spPr>
          <a:xfrm>
            <a:off x="6305701"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39" name="TextBox 38"/>
          <p:cNvSpPr txBox="1"/>
          <p:nvPr userDrawn="1"/>
        </p:nvSpPr>
        <p:spPr>
          <a:xfrm>
            <a:off x="7616615"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Tree>
    <p:extLst>
      <p:ext uri="{BB962C8B-B14F-4D97-AF65-F5344CB8AC3E}">
        <p14:creationId xmlns:p14="http://schemas.microsoft.com/office/powerpoint/2010/main" val="1314947211"/>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Layout">
    <p:spTree>
      <p:nvGrpSpPr>
        <p:cNvPr id="1" name=""/>
        <p:cNvGrpSpPr/>
        <p:nvPr/>
      </p:nvGrpSpPr>
      <p:grpSpPr>
        <a:xfrm>
          <a:off x="0" y="0"/>
          <a:ext cx="0" cy="0"/>
          <a:chOff x="0" y="0"/>
          <a:chExt cx="0" cy="0"/>
        </a:xfrm>
      </p:grpSpPr>
      <p:cxnSp>
        <p:nvCxnSpPr>
          <p:cNvPr id="10" name="Straight Connector 9"/>
          <p:cNvCxnSpPr/>
          <p:nvPr userDrawn="1"/>
        </p:nvCxnSpPr>
        <p:spPr bwMode="auto">
          <a:xfrm>
            <a:off x="838200" y="3276600"/>
            <a:ext cx="77800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5" name="Text Box 34"/>
          <p:cNvSpPr txBox="1">
            <a:spLocks noChangeArrowheads="1"/>
          </p:cNvSpPr>
          <p:nvPr userDrawn="1"/>
        </p:nvSpPr>
        <p:spPr bwMode="auto">
          <a:xfrm>
            <a:off x="6288502" y="6590252"/>
            <a:ext cx="2550698" cy="215444"/>
          </a:xfrm>
          <a:prstGeom prst="rect">
            <a:avLst/>
          </a:prstGeom>
          <a:noFill/>
          <a:ln w="9525">
            <a:noFill/>
            <a:miter lim="800000"/>
            <a:headEnd/>
            <a:tailEnd/>
          </a:ln>
          <a:effectLst/>
        </p:spPr>
        <p:txBody>
          <a:bodyPr wrap="none">
            <a:spAutoFit/>
          </a:bodyPr>
          <a:lstStyle/>
          <a:p>
            <a:pPr algn="r">
              <a:lnSpc>
                <a:spcPct val="100000"/>
              </a:lnSpc>
              <a:spcAft>
                <a:spcPct val="0"/>
              </a:spcAft>
              <a:buClrTx/>
            </a:pPr>
            <a:r>
              <a:rPr lang="en-US" altLang="en-US" sz="800" b="0" smtClean="0">
                <a:solidFill>
                  <a:schemeClr val="tx1">
                    <a:lumMod val="50000"/>
                    <a:lumOff val="50000"/>
                  </a:schemeClr>
                </a:solidFill>
                <a:latin typeface="+mn-lt"/>
              </a:rPr>
              <a:t>© 2013</a:t>
            </a:r>
            <a:r>
              <a:rPr lang="en-US" altLang="en-US" sz="800" b="0" baseline="0" smtClean="0">
                <a:solidFill>
                  <a:schemeClr val="tx1">
                    <a:lumMod val="50000"/>
                    <a:lumOff val="50000"/>
                  </a:schemeClr>
                </a:solidFill>
                <a:latin typeface="+mn-lt"/>
              </a:rPr>
              <a:t> </a:t>
            </a:r>
            <a:r>
              <a:rPr lang="en-US" altLang="en-US" sz="800" b="0" dirty="0" smtClean="0">
                <a:solidFill>
                  <a:schemeClr val="tx1">
                    <a:lumMod val="50000"/>
                    <a:lumOff val="50000"/>
                  </a:schemeClr>
                </a:solidFill>
                <a:latin typeface="+mn-lt"/>
              </a:rPr>
              <a:t>The MITRE Corporation. All </a:t>
            </a:r>
            <a:r>
              <a:rPr lang="en-US" altLang="en-US" sz="800" b="0" smtClean="0">
                <a:solidFill>
                  <a:schemeClr val="tx1">
                    <a:lumMod val="50000"/>
                    <a:lumOff val="50000"/>
                  </a:schemeClr>
                </a:solidFill>
                <a:latin typeface="+mn-lt"/>
              </a:rPr>
              <a:t>rights reserved</a:t>
            </a:r>
            <a:r>
              <a:rPr lang="en-US" altLang="en-US" sz="800" b="0" dirty="0" smtClean="0">
                <a:solidFill>
                  <a:schemeClr val="tx1">
                    <a:lumMod val="50000"/>
                    <a:lumOff val="50000"/>
                  </a:schemeClr>
                </a:solidFill>
                <a:latin typeface="+mn-lt"/>
              </a:rPr>
              <a:t>.</a:t>
            </a:r>
            <a:endParaRPr lang="en-US" altLang="en-US" sz="800" b="0" dirty="0">
              <a:solidFill>
                <a:schemeClr val="tx1">
                  <a:lumMod val="50000"/>
                  <a:lumOff val="50000"/>
                </a:schemeClr>
              </a:solidFill>
              <a:latin typeface="+mn-lt"/>
            </a:endParaRPr>
          </a:p>
        </p:txBody>
      </p:sp>
      <p:sp>
        <p:nvSpPr>
          <p:cNvPr id="17" name="Rectangle 16"/>
          <p:cNvSpPr/>
          <p:nvPr userDrawn="1"/>
        </p:nvSpPr>
        <p:spPr bwMode="auto">
          <a:xfrm>
            <a:off x="0" y="0"/>
            <a:ext cx="407324" cy="31242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18" name="Rectangle 17"/>
          <p:cNvSpPr/>
          <p:nvPr userDrawn="1"/>
        </p:nvSpPr>
        <p:spPr bwMode="auto">
          <a:xfrm>
            <a:off x="0" y="3352800"/>
            <a:ext cx="407324" cy="35052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cxnSp>
        <p:nvCxnSpPr>
          <p:cNvPr id="12" name="Straight Connector 11"/>
          <p:cNvCxnSpPr/>
          <p:nvPr userDrawn="1"/>
        </p:nvCxnSpPr>
        <p:spPr bwMode="auto">
          <a:xfrm>
            <a:off x="823649" y="6534227"/>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19" name="Picture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3649" y="6250820"/>
            <a:ext cx="670505" cy="243820"/>
          </a:xfrm>
          <a:prstGeom prst="rect">
            <a:avLst/>
          </a:prstGeom>
        </p:spPr>
      </p:pic>
      <p:sp>
        <p:nvSpPr>
          <p:cNvPr id="13" name="Rectangle 4"/>
          <p:cNvSpPr>
            <a:spLocks noGrp="1" noChangeArrowheads="1"/>
          </p:cNvSpPr>
          <p:nvPr>
            <p:ph type="subTitle" idx="1" hasCustomPrompt="1"/>
          </p:nvPr>
        </p:nvSpPr>
        <p:spPr>
          <a:xfrm>
            <a:off x="823649" y="3463137"/>
            <a:ext cx="4602163" cy="389922"/>
          </a:xfrm>
        </p:spPr>
        <p:txBody>
          <a:bodyPr/>
          <a:lstStyle>
            <a:lvl1pPr marL="0" indent="0">
              <a:buFont typeface="Wingdings" pitchFamily="2" charset="2"/>
              <a:buNone/>
              <a:defRPr b="1" spc="300" baseline="0">
                <a:solidFill>
                  <a:schemeClr val="tx2"/>
                </a:solidFill>
                <a:latin typeface="Arial" pitchFamily="34" charset="0"/>
                <a:cs typeface="Calibri" pitchFamily="34" charset="0"/>
              </a:defRPr>
            </a:lvl1pPr>
          </a:lstStyle>
          <a:p>
            <a:r>
              <a:rPr lang="en-US" altLang="en-US" smtClean="0"/>
              <a:t>Subtitle</a:t>
            </a:r>
            <a:endParaRPr lang="en-US" altLang="en-US" dirty="0"/>
          </a:p>
        </p:txBody>
      </p:sp>
      <p:sp>
        <p:nvSpPr>
          <p:cNvPr id="21" name="Rectangle 9"/>
          <p:cNvSpPr>
            <a:spLocks noGrp="1" noChangeArrowheads="1"/>
          </p:cNvSpPr>
          <p:nvPr>
            <p:ph type="ctrTitle" sz="quarter" hasCustomPrompt="1"/>
          </p:nvPr>
        </p:nvSpPr>
        <p:spPr>
          <a:xfrm>
            <a:off x="762000" y="1041287"/>
            <a:ext cx="7246620" cy="1981200"/>
          </a:xfrm>
        </p:spPr>
        <p:txBody>
          <a:bodyPr anchor="b" anchorCtr="0">
            <a:noAutofit/>
          </a:bodyPr>
          <a:lstStyle>
            <a:lvl1pPr algn="l">
              <a:lnSpc>
                <a:spcPts val="4400"/>
              </a:lnSpc>
              <a:defRPr sz="4000" b="1">
                <a:solidFill>
                  <a:schemeClr val="tx2"/>
                </a:solidFill>
                <a:latin typeface="Arial" pitchFamily="34" charset="0"/>
                <a:cs typeface="Times New Roman" pitchFamily="18" charset="0"/>
              </a:defRPr>
            </a:lvl1pPr>
          </a:lstStyle>
          <a:p>
            <a:r>
              <a:rPr lang="en-US" smtClean="0"/>
              <a:t>Section Title</a:t>
            </a:r>
            <a:endParaRPr lang="en-US" dirty="0"/>
          </a:p>
        </p:txBody>
      </p:sp>
      <p:sp>
        <p:nvSpPr>
          <p:cNvPr id="14" name="TextBox 13"/>
          <p:cNvSpPr txBox="1"/>
          <p:nvPr userDrawn="1"/>
        </p:nvSpPr>
        <p:spPr>
          <a:xfrm>
            <a:off x="7252242" y="64168"/>
            <a:ext cx="1604210" cy="246221"/>
          </a:xfrm>
          <a:prstGeom prst="rect">
            <a:avLst/>
          </a:prstGeom>
          <a:noFill/>
        </p:spPr>
        <p:txBody>
          <a:bodyPr wrap="square" rtlCol="0">
            <a:spAutoFit/>
          </a:bodyPr>
          <a:lstStyle/>
          <a:p>
            <a:pPr marL="0" marR="0" indent="0" algn="r" defTabSz="914400" rtl="0" eaLnBrk="1" fontAlgn="auto" latinLnBrk="0" hangingPunct="1">
              <a:lnSpc>
                <a:spcPct val="100000"/>
              </a:lnSpc>
              <a:spcBef>
                <a:spcPts val="0"/>
              </a:spcBef>
              <a:spcAft>
                <a:spcPts val="600"/>
              </a:spcAft>
              <a:buClrTx/>
              <a:buSzTx/>
              <a:buFontTx/>
              <a:buNone/>
              <a:tabLst/>
              <a:defRPr/>
            </a:pPr>
            <a:r>
              <a:rPr lang="en-US" sz="1000" smtClean="0">
                <a:solidFill>
                  <a:srgbClr val="C1CD23"/>
                </a:solidFill>
                <a:latin typeface="Arial" pitchFamily="34" charset="0"/>
              </a:rPr>
              <a:t>|</a:t>
            </a:r>
            <a:r>
              <a:rPr lang="en-US" sz="1000" smtClean="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400" rtl="0" eaLnBrk="1" fontAlgn="auto" latinLnBrk="0" hangingPunct="1">
                <a:lnSpc>
                  <a:spcPct val="100000"/>
                </a:lnSpc>
                <a:spcBef>
                  <a:spcPts val="0"/>
                </a:spcBef>
                <a:spcAft>
                  <a:spcPts val="600"/>
                </a:spcAft>
                <a:buClrTx/>
                <a:buSzTx/>
                <a:buFontTx/>
                <a:buNone/>
                <a:tabLst/>
                <a:defRPr/>
              </a:pPr>
              <a:t>‹#›</a:t>
            </a:fld>
            <a:r>
              <a:rPr lang="en-US" sz="1000" smtClean="0">
                <a:latin typeface="Arial" pitchFamily="34" charset="0"/>
              </a:rPr>
              <a:t> </a:t>
            </a:r>
            <a:r>
              <a:rPr lang="en-US" sz="1000" smtClean="0">
                <a:solidFill>
                  <a:srgbClr val="C1CD23"/>
                </a:solidFill>
                <a:latin typeface="Arial" pitchFamily="34" charset="0"/>
              </a:rPr>
              <a:t>|</a:t>
            </a:r>
            <a:r>
              <a:rPr lang="en-US" sz="1000" smtClean="0">
                <a:ea typeface="Verdana" pitchFamily="34" charset="0"/>
                <a:cs typeface="Verdana" pitchFamily="34" charset="0"/>
              </a:rPr>
              <a:t> </a:t>
            </a:r>
            <a:endParaRPr lang="en-US" sz="1000">
              <a:ea typeface="Verdana" pitchFamily="34" charset="0"/>
              <a:cs typeface="Verdana" pitchFamily="34" charset="0"/>
            </a:endParaRPr>
          </a:p>
        </p:txBody>
      </p:sp>
    </p:spTree>
    <p:extLst>
      <p:ext uri="{BB962C8B-B14F-4D97-AF65-F5344CB8AC3E}">
        <p14:creationId xmlns:p14="http://schemas.microsoft.com/office/powerpoint/2010/main" val="995634160"/>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498596"/>
            <a:ext cx="4038600" cy="4525963"/>
          </a:xfrm>
        </p:spPr>
        <p:txBody>
          <a:bodyPr>
            <a:noAutofit/>
          </a:bodyPr>
          <a:lstStyle>
            <a:lvl1pPr>
              <a:defRPr sz="2000">
                <a:latin typeface="Arial" pitchFamily="34" charset="0"/>
              </a:defRPr>
            </a:lvl1pPr>
            <a:lvl2pPr>
              <a:defRPr sz="2000">
                <a:latin typeface="Arial" pitchFamily="34" charset="0"/>
              </a:defRPr>
            </a:lvl2pPr>
            <a:lvl3pPr>
              <a:defRPr sz="1800">
                <a:latin typeface="Arial" pitchFamily="34" charset="0"/>
              </a:defRPr>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4" name="Content Placeholder 3"/>
          <p:cNvSpPr>
            <a:spLocks noGrp="1"/>
          </p:cNvSpPr>
          <p:nvPr>
            <p:ph sz="half" idx="2"/>
          </p:nvPr>
        </p:nvSpPr>
        <p:spPr>
          <a:xfrm>
            <a:off x="4800600" y="1498596"/>
            <a:ext cx="4038600" cy="4525963"/>
          </a:xfrm>
        </p:spPr>
        <p:txBody>
          <a:bodyPr>
            <a:noAutofit/>
          </a:bodyPr>
          <a:lstStyle>
            <a:lvl1pPr>
              <a:defRPr sz="2000">
                <a:latin typeface="Arial" pitchFamily="34" charset="0"/>
              </a:defRPr>
            </a:lvl1pPr>
            <a:lvl2pPr>
              <a:defRPr sz="2000">
                <a:latin typeface="Arial" pitchFamily="34" charset="0"/>
              </a:defRPr>
            </a:lvl2pPr>
            <a:lvl3pPr>
              <a:defRPr sz="1800">
                <a:latin typeface="Arial" pitchFamily="34" charset="0"/>
              </a:defRPr>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9" name="Footer Placeholder 4"/>
          <p:cNvSpPr>
            <a:spLocks noGrp="1"/>
          </p:cNvSpPr>
          <p:nvPr>
            <p:ph type="ftr" sz="quarter" idx="3"/>
          </p:nvPr>
        </p:nvSpPr>
        <p:spPr>
          <a:xfrm>
            <a:off x="620486" y="6594600"/>
            <a:ext cx="5832560" cy="221835"/>
          </a:xfrm>
          <a:prstGeom prst="rect">
            <a:avLst/>
          </a:prstGeom>
        </p:spPr>
        <p:txBody>
          <a:bodyPr vert="horz" lIns="91440" tIns="45720" rIns="91440" bIns="45720" rtlCol="0" anchor="b"/>
          <a:lstStyle>
            <a:lvl1pPr algn="l" defTabSz="914400">
              <a:lnSpc>
                <a:spcPts val="1300"/>
              </a:lnSpc>
              <a:spcAft>
                <a:spcPct val="0"/>
              </a:spcAft>
              <a:defRPr sz="800">
                <a:solidFill>
                  <a:schemeClr val="tx1">
                    <a:tint val="75000"/>
                  </a:schemeClr>
                </a:solidFill>
                <a:latin typeface="Arial" pitchFamily="34" charset="0"/>
              </a:defRPr>
            </a:lvl1pPr>
          </a:lstStyle>
          <a:p>
            <a:r>
              <a:rPr lang="en-US" smtClean="0">
                <a:solidFill>
                  <a:schemeClr val="tx1">
                    <a:lumMod val="50000"/>
                    <a:lumOff val="50000"/>
                  </a:schemeClr>
                </a:solidFill>
              </a:rPr>
              <a:t>UNCLASSIFIED</a:t>
            </a:r>
            <a:endParaRPr lang="en-US" dirty="0">
              <a:solidFill>
                <a:schemeClr val="tx1">
                  <a:lumMod val="50000"/>
                  <a:lumOff val="50000"/>
                </a:scheme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783771" y="6613071"/>
            <a:ext cx="5669280" cy="203364"/>
          </a:xfrm>
          <a:prstGeom prst="rect">
            <a:avLst/>
          </a:prstGeom>
        </p:spPr>
        <p:txBody>
          <a:bodyPr vert="horz" lIns="91440" tIns="45720" rIns="91440" bIns="45720" rtlCol="0" anchor="b"/>
          <a:lstStyle>
            <a:lvl1pPr algn="l" defTabSz="914400">
              <a:lnSpc>
                <a:spcPts val="1300"/>
              </a:lnSpc>
              <a:spcAft>
                <a:spcPct val="0"/>
              </a:spcAft>
              <a:defRPr sz="800">
                <a:solidFill>
                  <a:schemeClr val="tx1">
                    <a:tint val="75000"/>
                  </a:schemeClr>
                </a:solidFill>
                <a:latin typeface="+mn-lt"/>
              </a:defRPr>
            </a:lvl1pPr>
          </a:lstStyle>
          <a:p>
            <a:r>
              <a:rPr lang="en-US" smtClean="0">
                <a:solidFill>
                  <a:schemeClr val="tx1">
                    <a:lumMod val="50000"/>
                    <a:lumOff val="50000"/>
                  </a:schemeClr>
                </a:solidFill>
              </a:rPr>
              <a:t>UNCLASSIFIED</a:t>
            </a:r>
            <a:endParaRPr lang="en-US" dirty="0">
              <a:solidFill>
                <a:schemeClr val="tx1">
                  <a:lumMod val="50000"/>
                  <a:lumOff val="50000"/>
                </a:scheme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8229600" cy="868362"/>
          </a:xfrm>
          <a:prstGeom prst="rect">
            <a:avLst/>
          </a:prstGeom>
        </p:spPr>
        <p:txBody>
          <a:bodyPr vert="horz" lIns="91440" tIns="45720" rIns="91440" bIns="45720" rtlCol="0" anchor="ctr" anchorCtr="0">
            <a:noAutofit/>
          </a:bodyPr>
          <a:lstStyle/>
          <a:p>
            <a:r>
              <a:rPr lang="en-US" smtClean="0"/>
              <a:t>Click to edit Master title style</a:t>
            </a:r>
            <a:endParaRPr lang="en-US"/>
          </a:p>
        </p:txBody>
      </p:sp>
      <p:sp>
        <p:nvSpPr>
          <p:cNvPr id="3" name="Text Placeholder 2"/>
          <p:cNvSpPr>
            <a:spLocks noGrp="1"/>
          </p:cNvSpPr>
          <p:nvPr>
            <p:ph type="body" idx="1"/>
          </p:nvPr>
        </p:nvSpPr>
        <p:spPr>
          <a:xfrm>
            <a:off x="609600" y="1447800"/>
            <a:ext cx="8229600" cy="4678363"/>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Footer Placeholder 4"/>
          <p:cNvSpPr>
            <a:spLocks noGrp="1"/>
          </p:cNvSpPr>
          <p:nvPr>
            <p:ph type="ftr" sz="quarter" idx="3"/>
          </p:nvPr>
        </p:nvSpPr>
        <p:spPr>
          <a:xfrm>
            <a:off x="618308" y="6594600"/>
            <a:ext cx="5834738" cy="221835"/>
          </a:xfrm>
          <a:prstGeom prst="rect">
            <a:avLst/>
          </a:prstGeom>
        </p:spPr>
        <p:txBody>
          <a:bodyPr vert="horz" lIns="91440" tIns="45720" rIns="91440" bIns="45720" rtlCol="0" anchor="b"/>
          <a:lstStyle>
            <a:lvl1pPr algn="l" defTabSz="914400">
              <a:lnSpc>
                <a:spcPts val="1300"/>
              </a:lnSpc>
              <a:spcAft>
                <a:spcPct val="0"/>
              </a:spcAft>
              <a:tabLst>
                <a:tab pos="3600450" algn="l"/>
              </a:tabLst>
              <a:defRPr sz="800">
                <a:solidFill>
                  <a:schemeClr val="tx1">
                    <a:tint val="75000"/>
                  </a:schemeClr>
                </a:solidFill>
                <a:latin typeface="Arial" pitchFamily="34" charset="0"/>
              </a:defRPr>
            </a:lvl1pPr>
          </a:lstStyle>
          <a:p>
            <a:r>
              <a:rPr lang="en-US" altLang="en-US" smtClean="0">
                <a:solidFill>
                  <a:schemeClr val="tx1">
                    <a:lumMod val="50000"/>
                    <a:lumOff val="50000"/>
                  </a:schemeClr>
                </a:solidFill>
              </a:rPr>
              <a:t>UNCLASSIFIED</a:t>
            </a:r>
            <a:endParaRPr lang="en-US" dirty="0">
              <a:solidFill>
                <a:schemeClr val="tx1">
                  <a:lumMod val="50000"/>
                  <a:lumOff val="50000"/>
                </a:schemeClr>
              </a:solidFill>
            </a:endParaRPr>
          </a:p>
        </p:txBody>
      </p:sp>
      <p:cxnSp>
        <p:nvCxnSpPr>
          <p:cNvPr id="9" name="Straight Connector 8"/>
          <p:cNvCxnSpPr/>
          <p:nvPr/>
        </p:nvCxnSpPr>
        <p:spPr bwMode="auto">
          <a:xfrm>
            <a:off x="618308" y="1295400"/>
            <a:ext cx="8220892"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0" name="Rectangle 9"/>
          <p:cNvSpPr/>
          <p:nvPr/>
        </p:nvSpPr>
        <p:spPr bwMode="auto">
          <a:xfrm>
            <a:off x="0" y="1"/>
            <a:ext cx="407324" cy="12192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11" name="Rectangle 10"/>
          <p:cNvSpPr/>
          <p:nvPr/>
        </p:nvSpPr>
        <p:spPr bwMode="auto">
          <a:xfrm>
            <a:off x="0" y="1371601"/>
            <a:ext cx="407324" cy="54864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185947" y="6540145"/>
            <a:ext cx="670505" cy="243820"/>
          </a:xfrm>
          <a:prstGeom prst="rect">
            <a:avLst/>
          </a:prstGeom>
        </p:spPr>
      </p:pic>
      <p:sp>
        <p:nvSpPr>
          <p:cNvPr id="13" name="TextBox 12"/>
          <p:cNvSpPr txBox="1"/>
          <p:nvPr/>
        </p:nvSpPr>
        <p:spPr>
          <a:xfrm>
            <a:off x="7324431" y="64168"/>
            <a:ext cx="1604210" cy="246221"/>
          </a:xfrm>
          <a:prstGeom prst="rect">
            <a:avLst/>
          </a:prstGeom>
          <a:noFill/>
        </p:spPr>
        <p:txBody>
          <a:bodyPr wrap="square" rtlCol="0">
            <a:spAutoFit/>
          </a:bodyPr>
          <a:lstStyle/>
          <a:p>
            <a:pPr marL="0" marR="0" indent="0" algn="r" defTabSz="914400" rtl="0" eaLnBrk="1" fontAlgn="auto" latinLnBrk="0" hangingPunct="1">
              <a:lnSpc>
                <a:spcPct val="100000"/>
              </a:lnSpc>
              <a:spcBef>
                <a:spcPts val="0"/>
              </a:spcBef>
              <a:spcAft>
                <a:spcPts val="600"/>
              </a:spcAft>
              <a:buClrTx/>
              <a:buSzTx/>
              <a:buFontTx/>
              <a:buNone/>
              <a:tabLst/>
              <a:defRPr/>
            </a:pPr>
            <a:r>
              <a:rPr lang="en-US" sz="1000" smtClean="0">
                <a:solidFill>
                  <a:srgbClr val="C1CD23"/>
                </a:solidFill>
                <a:latin typeface="Arial" pitchFamily="34" charset="0"/>
              </a:rPr>
              <a:t>|</a:t>
            </a:r>
            <a:r>
              <a:rPr lang="en-US" sz="1000" smtClean="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400" rtl="0" eaLnBrk="1" fontAlgn="auto" latinLnBrk="0" hangingPunct="1">
                <a:lnSpc>
                  <a:spcPct val="100000"/>
                </a:lnSpc>
                <a:spcBef>
                  <a:spcPts val="0"/>
                </a:spcBef>
                <a:spcAft>
                  <a:spcPts val="600"/>
                </a:spcAft>
                <a:buClrTx/>
                <a:buSzTx/>
                <a:buFontTx/>
                <a:buNone/>
                <a:tabLst/>
                <a:defRPr/>
              </a:pPr>
              <a:t>‹#›</a:t>
            </a:fld>
            <a:r>
              <a:rPr lang="en-US" sz="1000" smtClean="0">
                <a:latin typeface="Arial" pitchFamily="34" charset="0"/>
              </a:rPr>
              <a:t> </a:t>
            </a:r>
            <a:r>
              <a:rPr lang="en-US" sz="1000" smtClean="0">
                <a:solidFill>
                  <a:srgbClr val="C1CD23"/>
                </a:solidFill>
                <a:latin typeface="Arial" pitchFamily="34" charset="0"/>
              </a:rPr>
              <a:t>|</a:t>
            </a:r>
            <a:r>
              <a:rPr lang="en-US" sz="1000" smtClean="0">
                <a:ea typeface="Verdana" pitchFamily="34" charset="0"/>
                <a:cs typeface="Verdana" pitchFamily="34" charset="0"/>
              </a:rPr>
              <a:t> </a:t>
            </a:r>
            <a:endParaRPr lang="en-US" sz="1000">
              <a:ea typeface="Verdana" pitchFamily="34" charset="0"/>
              <a:cs typeface="Verdana"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58" r:id="rId4"/>
    <p:sldLayoutId id="2147483652" r:id="rId5"/>
    <p:sldLayoutId id="2147483655" r:id="rId6"/>
  </p:sldLayoutIdLst>
  <p:timing>
    <p:tnLst>
      <p:par>
        <p:cTn xmlns:p14="http://schemas.microsoft.com/office/powerpoint/2010/main" id="1" dur="indefinite" restart="never" nodeType="tmRoot"/>
      </p:par>
    </p:tnLst>
  </p:timing>
  <p:hf sldNum="0" hdr="0" ftr="0" dt="0"/>
  <p:txStyles>
    <p:titleStyle>
      <a:lvl1pPr algn="l" defTabSz="914400" rtl="0" eaLnBrk="1" latinLnBrk="0" hangingPunct="1">
        <a:lnSpc>
          <a:spcPts val="3200"/>
        </a:lnSpc>
        <a:spcBef>
          <a:spcPct val="0"/>
        </a:spcBef>
        <a:buNone/>
        <a:defRPr lang="en-US" sz="3200" b="1" kern="1200">
          <a:solidFill>
            <a:schemeClr val="tx2"/>
          </a:solidFill>
          <a:latin typeface="Arial" pitchFamily="34" charset="0"/>
          <a:ea typeface="Verdana" pitchFamily="34" charset="0"/>
          <a:cs typeface="Arial" pitchFamily="34" charset="0"/>
        </a:defRPr>
      </a:lvl1pPr>
    </p:titleStyle>
    <p:bodyStyle>
      <a:lvl1pPr marL="231775" indent="-231775" algn="l" defTabSz="914400" rtl="0" eaLnBrk="1" latinLnBrk="0" hangingPunct="1">
        <a:spcBef>
          <a:spcPts val="0"/>
        </a:spcBef>
        <a:spcAft>
          <a:spcPts val="600"/>
        </a:spcAft>
        <a:buClr>
          <a:schemeClr val="tx2"/>
        </a:buClr>
        <a:buSzPct val="120000"/>
        <a:buFont typeface="Wingdings" pitchFamily="2" charset="2"/>
        <a:buChar char="§"/>
        <a:defRPr sz="2000" b="1" kern="1200">
          <a:solidFill>
            <a:schemeClr val="tx1"/>
          </a:solidFill>
          <a:latin typeface="Arial" pitchFamily="34" charset="0"/>
          <a:ea typeface="+mn-ea"/>
          <a:cs typeface="Arial" pitchFamily="34" charset="0"/>
        </a:defRPr>
      </a:lvl1pPr>
      <a:lvl2pPr marL="515938" indent="-228600" algn="l" defTabSz="914400" rtl="0" eaLnBrk="1" latinLnBrk="0" hangingPunct="1">
        <a:spcBef>
          <a:spcPts val="0"/>
        </a:spcBef>
        <a:spcAft>
          <a:spcPts val="600"/>
        </a:spcAft>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747713" indent="-231775" algn="l" defTabSz="914400" rtl="0" eaLnBrk="1" latinLnBrk="0" hangingPunct="1">
        <a:spcBef>
          <a:spcPts val="0"/>
        </a:spcBef>
        <a:spcAft>
          <a:spcPts val="600"/>
        </a:spcAft>
        <a:buClr>
          <a:schemeClr val="tx2"/>
        </a:buClr>
        <a:buSzPct val="110000"/>
        <a:buFont typeface="Wingdings" pitchFamily="2" charset="2"/>
        <a:buChar char="§"/>
        <a:defRPr sz="1800" kern="1200">
          <a:solidFill>
            <a:schemeClr val="tx1"/>
          </a:solidFill>
          <a:latin typeface="Arial" pitchFamily="34" charset="0"/>
          <a:ea typeface="+mn-ea"/>
          <a:cs typeface="Arial" pitchFamily="34" charset="0"/>
        </a:defRPr>
      </a:lvl3pPr>
      <a:lvl4pPr marL="1030288" indent="-228600" algn="l" defTabSz="914400" rtl="0" eaLnBrk="1" latinLnBrk="0" hangingPunct="1">
        <a:spcBef>
          <a:spcPts val="0"/>
        </a:spcBef>
        <a:spcAft>
          <a:spcPts val="600"/>
        </a:spcAft>
        <a:buClr>
          <a:schemeClr val="tx2"/>
        </a:buClr>
        <a:buFont typeface="Arial" pitchFamily="34" charset="0"/>
        <a:buChar char="–"/>
        <a:defRPr sz="1800" kern="1200">
          <a:solidFill>
            <a:schemeClr val="tx1"/>
          </a:solidFill>
          <a:latin typeface="Arial" pitchFamily="34" charset="0"/>
          <a:ea typeface="+mn-ea"/>
          <a:cs typeface="Arial" pitchFamily="34" charset="0"/>
        </a:defRPr>
      </a:lvl4pPr>
      <a:lvl5pPr marL="1319213" indent="-228600" algn="l" defTabSz="914400" rtl="0" eaLnBrk="1" latinLnBrk="0" hangingPunct="1">
        <a:spcBef>
          <a:spcPts val="0"/>
        </a:spcBef>
        <a:spcAft>
          <a:spcPts val="600"/>
        </a:spcAft>
        <a:buClr>
          <a:schemeClr val="tx2"/>
        </a:buClr>
        <a:buSzPct val="60000"/>
        <a:buFont typeface="Wingdings" pitchFamily="2" charset="2"/>
        <a:buChar char="q"/>
        <a:defRPr sz="1800" kern="1200">
          <a:solidFill>
            <a:schemeClr val="tx1"/>
          </a:solidFill>
          <a:latin typeface="Arial" pitchFamily="34" charset="0"/>
          <a:ea typeface="+mn-ea"/>
          <a:cs typeface="Arial" pitchFamily="34" charset="0"/>
        </a:defRPr>
      </a:lvl5pPr>
      <a:lvl6pPr marL="1608138" indent="-228600" algn="l" defTabSz="914400" rtl="0" eaLnBrk="1" latinLnBrk="0" hangingPunct="1">
        <a:spcBef>
          <a:spcPts val="0"/>
        </a:spcBef>
        <a:spcAft>
          <a:spcPts val="600"/>
        </a:spcAft>
        <a:buClr>
          <a:schemeClr val="tx2"/>
        </a:buClr>
        <a:buFont typeface="Helvetica LT Std" pitchFamily="34" charset="0"/>
        <a:buChar char="–"/>
        <a:defRPr sz="1800" kern="1200">
          <a:solidFill>
            <a:schemeClr val="tx1"/>
          </a:solidFill>
          <a:latin typeface="Arial" pitchFamily="34" charset="0"/>
          <a:ea typeface="+mn-ea"/>
          <a:cs typeface="Arial" pitchFamily="34" charset="0"/>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hyperlink" Target="http://youtu.be/XaeMrL1LqPo" TargetMode="External"/><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youtu.be/R-5UO6jLkEI"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hyperlink" Target="http://youtu.be/KhwKN0868FI" TargetMode="External"/><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scornwell@mitre.org" TargetMode="External"/><Relationship Id="rId3" Type="http://schemas.openxmlformats.org/officeDocument/2006/relationships/hyperlink" Target="mailto:xkovah@mitre.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youtu.be/zZe88jW9Pu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783116" y="2568939"/>
            <a:ext cx="8060610" cy="389922"/>
          </a:xfrm>
        </p:spPr>
        <p:txBody>
          <a:bodyPr/>
          <a:lstStyle/>
          <a:p>
            <a:r>
              <a:rPr lang="en-US" dirty="0" smtClean="0"/>
              <a:t>Sam Cornwell, John Butterworth, Xeno Kovah</a:t>
            </a:r>
            <a:r>
              <a:rPr lang="en-US" dirty="0"/>
              <a:t>, Corey Kallenberg</a:t>
            </a:r>
            <a:r>
              <a:rPr lang="en-US" dirty="0" smtClean="0"/>
              <a:t>, Amy Herzog</a:t>
            </a:r>
            <a:endParaRPr lang="en-US" dirty="0"/>
          </a:p>
        </p:txBody>
      </p:sp>
      <p:sp>
        <p:nvSpPr>
          <p:cNvPr id="3" name="Title 2"/>
          <p:cNvSpPr>
            <a:spLocks noGrp="1"/>
          </p:cNvSpPr>
          <p:nvPr>
            <p:ph type="ctrTitle" sz="quarter"/>
          </p:nvPr>
        </p:nvSpPr>
        <p:spPr>
          <a:xfrm>
            <a:off x="757146" y="368932"/>
            <a:ext cx="7583374" cy="1981200"/>
          </a:xfrm>
        </p:spPr>
        <p:txBody>
          <a:bodyPr/>
          <a:lstStyle/>
          <a:p>
            <a:r>
              <a:rPr lang="en-US" dirty="0" smtClean="0"/>
              <a:t>Copernicus:</a:t>
            </a:r>
            <a:br>
              <a:rPr lang="en-US" dirty="0" smtClean="0"/>
            </a:br>
            <a:r>
              <a:rPr lang="en-US" dirty="0" smtClean="0"/>
              <a:t>"Question your assumptions"</a:t>
            </a:r>
            <a:endParaRPr lang="en-US" dirty="0"/>
          </a:p>
        </p:txBody>
      </p:sp>
    </p:spTree>
    <p:extLst>
      <p:ext uri="{BB962C8B-B14F-4D97-AF65-F5344CB8AC3E}">
        <p14:creationId xmlns:p14="http://schemas.microsoft.com/office/powerpoint/2010/main" val="106968943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340477"/>
            <a:ext cx="9144000" cy="1569203"/>
          </a:xfrm>
          <a:prstGeom prst="rect">
            <a:avLst/>
          </a:prstGeom>
        </p:spPr>
      </p:pic>
      <p:pic>
        <p:nvPicPr>
          <p:cNvPr id="5" name="Picture 4"/>
          <p:cNvPicPr>
            <a:picLocks noChangeAspect="1"/>
          </p:cNvPicPr>
          <p:nvPr/>
        </p:nvPicPr>
        <p:blipFill rotWithShape="1">
          <a:blip r:embed="rId3"/>
          <a:srcRect t="54273"/>
          <a:stretch/>
        </p:blipFill>
        <p:spPr>
          <a:xfrm>
            <a:off x="0" y="2896547"/>
            <a:ext cx="9144000" cy="614429"/>
          </a:xfrm>
          <a:prstGeom prst="rect">
            <a:avLst/>
          </a:prstGeom>
        </p:spPr>
      </p:pic>
      <p:pic>
        <p:nvPicPr>
          <p:cNvPr id="6" name="Picture 5"/>
          <p:cNvPicPr>
            <a:picLocks noChangeAspect="1"/>
          </p:cNvPicPr>
          <p:nvPr/>
        </p:nvPicPr>
        <p:blipFill>
          <a:blip r:embed="rId4"/>
          <a:stretch>
            <a:fillRect/>
          </a:stretch>
        </p:blipFill>
        <p:spPr>
          <a:xfrm>
            <a:off x="0" y="3511439"/>
            <a:ext cx="9144000" cy="586357"/>
          </a:xfrm>
          <a:prstGeom prst="rect">
            <a:avLst/>
          </a:prstGeom>
        </p:spPr>
      </p:pic>
      <p:sp>
        <p:nvSpPr>
          <p:cNvPr id="7" name="Title 1"/>
          <p:cNvSpPr>
            <a:spLocks noGrp="1"/>
          </p:cNvSpPr>
          <p:nvPr>
            <p:ph type="title"/>
          </p:nvPr>
        </p:nvSpPr>
        <p:spPr>
          <a:xfrm>
            <a:off x="609600" y="0"/>
            <a:ext cx="8229600" cy="868362"/>
          </a:xfrm>
        </p:spPr>
        <p:txBody>
          <a:bodyPr/>
          <a:lstStyle/>
          <a:p>
            <a:r>
              <a:rPr lang="en-US" dirty="0" smtClean="0"/>
              <a:t>Running Copernicus 3 – .</a:t>
            </a:r>
            <a:r>
              <a:rPr lang="en-US" dirty="0" err="1" smtClean="0"/>
              <a:t>csv</a:t>
            </a:r>
            <a:r>
              <a:rPr lang="en-US" dirty="0" smtClean="0"/>
              <a:t> output</a:t>
            </a:r>
            <a:endParaRPr lang="en-US" dirty="0"/>
          </a:p>
        </p:txBody>
      </p:sp>
    </p:spTree>
    <p:extLst>
      <p:ext uri="{BB962C8B-B14F-4D97-AF65-F5344CB8AC3E}">
        <p14:creationId xmlns:p14="http://schemas.microsoft.com/office/powerpoint/2010/main" val="1250019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394888"/>
          </a:xfrm>
          <a:prstGeom prst="rect">
            <a:avLst/>
          </a:prstGeom>
        </p:spPr>
      </p:pic>
      <p:sp>
        <p:nvSpPr>
          <p:cNvPr id="5" name="Title 1"/>
          <p:cNvSpPr>
            <a:spLocks noGrp="1"/>
          </p:cNvSpPr>
          <p:nvPr>
            <p:ph type="title"/>
          </p:nvPr>
        </p:nvSpPr>
        <p:spPr>
          <a:xfrm>
            <a:off x="432749" y="6166463"/>
            <a:ext cx="8229600" cy="868362"/>
          </a:xfrm>
        </p:spPr>
        <p:txBody>
          <a:bodyPr/>
          <a:lstStyle/>
          <a:p>
            <a:r>
              <a:rPr lang="en-US" dirty="0" smtClean="0"/>
              <a:t>Running Copernicus 4 – .log output</a:t>
            </a:r>
            <a:endParaRPr lang="en-US" dirty="0"/>
          </a:p>
        </p:txBody>
      </p:sp>
    </p:spTree>
    <p:extLst>
      <p:ext uri="{BB962C8B-B14F-4D97-AF65-F5344CB8AC3E}">
        <p14:creationId xmlns:p14="http://schemas.microsoft.com/office/powerpoint/2010/main" val="1295781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BIOS Change Detection Video</a:t>
            </a:r>
            <a:endParaRPr lang="en-US" dirty="0"/>
          </a:p>
        </p:txBody>
      </p:sp>
      <p:sp>
        <p:nvSpPr>
          <p:cNvPr id="3" name="Content Placeholder 2"/>
          <p:cNvSpPr>
            <a:spLocks noGrp="1"/>
          </p:cNvSpPr>
          <p:nvPr>
            <p:ph idx="1"/>
          </p:nvPr>
        </p:nvSpPr>
        <p:spPr/>
        <p:txBody>
          <a:bodyPr/>
          <a:lstStyle/>
          <a:p>
            <a:r>
              <a:rPr lang="en-US" dirty="0" err="1" smtClean="0"/>
              <a:t>bios_diff.py</a:t>
            </a:r>
            <a:endParaRPr lang="en-US" dirty="0"/>
          </a:p>
          <a:p>
            <a:r>
              <a:rPr lang="en-US" dirty="0">
                <a:hlinkClick r:id="rId3"/>
              </a:rPr>
              <a:t>http://youtu.be/</a:t>
            </a:r>
            <a:r>
              <a:rPr lang="en-US" dirty="0" smtClean="0">
                <a:hlinkClick r:id="rId3"/>
              </a:rPr>
              <a:t>XaeMrL1LqPo</a:t>
            </a:r>
            <a:endParaRPr lang="en-US" dirty="0" smtClean="0"/>
          </a:p>
          <a:p>
            <a:endParaRPr lang="en-US" i="1" dirty="0" smtClean="0"/>
          </a:p>
        </p:txBody>
      </p:sp>
      <p:pic>
        <p:nvPicPr>
          <p:cNvPr id="6" name="Picture 5"/>
          <p:cNvPicPr>
            <a:picLocks noChangeAspect="1"/>
          </p:cNvPicPr>
          <p:nvPr/>
        </p:nvPicPr>
        <p:blipFill>
          <a:blip r:embed="rId4"/>
          <a:stretch>
            <a:fillRect/>
          </a:stretch>
        </p:blipFill>
        <p:spPr>
          <a:xfrm>
            <a:off x="0" y="2451100"/>
            <a:ext cx="9144000" cy="1948405"/>
          </a:xfrm>
          <a:prstGeom prst="rect">
            <a:avLst/>
          </a:prstGeom>
        </p:spPr>
      </p:pic>
    </p:spTree>
    <p:extLst>
      <p:ext uri="{BB962C8B-B14F-4D97-AF65-F5344CB8AC3E}">
        <p14:creationId xmlns:p14="http://schemas.microsoft.com/office/powerpoint/2010/main" val="175843775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PCR Change Response with Copernicus</a:t>
            </a:r>
            <a:endParaRPr lang="en-US" dirty="0"/>
          </a:p>
        </p:txBody>
      </p:sp>
      <p:sp>
        <p:nvSpPr>
          <p:cNvPr id="3" name="Content Placeholder 2"/>
          <p:cNvSpPr>
            <a:spLocks noGrp="1"/>
          </p:cNvSpPr>
          <p:nvPr>
            <p:ph idx="1"/>
          </p:nvPr>
        </p:nvSpPr>
        <p:spPr/>
        <p:txBody>
          <a:bodyPr/>
          <a:lstStyle/>
          <a:p>
            <a:r>
              <a:rPr lang="en-US" dirty="0" smtClean="0"/>
              <a:t>Now when a BIOS change is found it can be in detail, and most importantly it is now </a:t>
            </a:r>
            <a:r>
              <a:rPr lang="en-US" i="1" dirty="0" smtClean="0"/>
              <a:t>actionable.</a:t>
            </a:r>
          </a:p>
          <a:p>
            <a:endParaRPr lang="en-US" dirty="0"/>
          </a:p>
          <a:p>
            <a:endParaRPr lang="en-US" dirty="0" smtClean="0"/>
          </a:p>
          <a:p>
            <a:r>
              <a:rPr lang="en-US" dirty="0" smtClean="0"/>
              <a:t>UEFI firmware is compiled from C code into Microsoft's Portable Executable format. </a:t>
            </a:r>
          </a:p>
          <a:p>
            <a:r>
              <a:rPr lang="en-US" dirty="0" smtClean="0"/>
              <a:t>Therefore Windows reverse engineering skills from other people (such as malware analysts) can be reused to understand UEFI changes. </a:t>
            </a:r>
          </a:p>
          <a:p>
            <a:pPr lvl="1"/>
            <a:r>
              <a:rPr lang="en-US" dirty="0" smtClean="0"/>
              <a:t>"Just" need to read some UEFI specs</a:t>
            </a:r>
          </a:p>
          <a:p>
            <a:r>
              <a:rPr lang="en-US" dirty="0" smtClean="0"/>
              <a:t>We will be making classes to help existing reverse engineers be able to understand UEFI binaries, and posting them to </a:t>
            </a:r>
            <a:r>
              <a:rPr lang="en-US" dirty="0" err="1" smtClean="0"/>
              <a:t>OpenSecurityTraining.info</a:t>
            </a:r>
            <a:r>
              <a:rPr lang="en-US" dirty="0" smtClean="0"/>
              <a:t> in the future</a:t>
            </a:r>
            <a:endParaRPr lang="en-US" dirty="0"/>
          </a:p>
        </p:txBody>
      </p:sp>
    </p:spTree>
    <p:extLst>
      <p:ext uri="{BB962C8B-B14F-4D97-AF65-F5344CB8AC3E}">
        <p14:creationId xmlns:p14="http://schemas.microsoft.com/office/powerpoint/2010/main" val="361324256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BIOS Static Analysis in IDA Video</a:t>
            </a:r>
            <a:endParaRPr lang="en-US" dirty="0"/>
          </a:p>
        </p:txBody>
      </p:sp>
      <p:sp>
        <p:nvSpPr>
          <p:cNvPr id="3" name="Content Placeholder 2"/>
          <p:cNvSpPr>
            <a:spLocks noGrp="1"/>
          </p:cNvSpPr>
          <p:nvPr>
            <p:ph idx="1"/>
          </p:nvPr>
        </p:nvSpPr>
        <p:spPr/>
        <p:txBody>
          <a:bodyPr/>
          <a:lstStyle/>
          <a:p>
            <a:r>
              <a:rPr lang="en-US" dirty="0" smtClean="0"/>
              <a:t>IDA Pro</a:t>
            </a:r>
          </a:p>
          <a:p>
            <a:r>
              <a:rPr lang="en-US" dirty="0">
                <a:hlinkClick r:id="rId3"/>
              </a:rPr>
              <a:t>http://youtu.be/R-</a:t>
            </a:r>
            <a:r>
              <a:rPr lang="en-US" dirty="0" smtClean="0">
                <a:hlinkClick r:id="rId3"/>
              </a:rPr>
              <a:t>5UO6jLkEI</a:t>
            </a:r>
            <a:endParaRPr lang="en-US" dirty="0" smtClean="0"/>
          </a:p>
          <a:p>
            <a:endParaRPr lang="en-US" dirty="0"/>
          </a:p>
        </p:txBody>
      </p:sp>
    </p:spTree>
    <p:extLst>
      <p:ext uri="{BB962C8B-B14F-4D97-AF65-F5344CB8AC3E}">
        <p14:creationId xmlns:p14="http://schemas.microsoft.com/office/powerpoint/2010/main" val="322607105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98831" y="2237402"/>
            <a:ext cx="3505200" cy="2959100"/>
          </a:xfrm>
          <a:prstGeom prst="rect">
            <a:avLst/>
          </a:prstGeom>
        </p:spPr>
      </p:pic>
      <p:pic>
        <p:nvPicPr>
          <p:cNvPr id="5" name="Picture 4"/>
          <p:cNvPicPr>
            <a:picLocks noChangeAspect="1"/>
          </p:cNvPicPr>
          <p:nvPr/>
        </p:nvPicPr>
        <p:blipFill>
          <a:blip r:embed="rId3"/>
          <a:stretch>
            <a:fillRect/>
          </a:stretch>
        </p:blipFill>
        <p:spPr>
          <a:xfrm>
            <a:off x="5783246" y="2223970"/>
            <a:ext cx="2273300" cy="1003300"/>
          </a:xfrm>
          <a:prstGeom prst="rect">
            <a:avLst/>
          </a:prstGeom>
        </p:spPr>
      </p:pic>
      <p:sp>
        <p:nvSpPr>
          <p:cNvPr id="6" name="TextBox 5"/>
          <p:cNvSpPr txBox="1"/>
          <p:nvPr/>
        </p:nvSpPr>
        <p:spPr>
          <a:xfrm>
            <a:off x="898331" y="1595424"/>
            <a:ext cx="3499576"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Clean BIOS TPM module entry point</a:t>
            </a:r>
            <a:endParaRPr lang="en-US" sz="1600" dirty="0">
              <a:ea typeface="Verdana" pitchFamily="34" charset="0"/>
              <a:cs typeface="Verdana" pitchFamily="34" charset="0"/>
            </a:endParaRPr>
          </a:p>
        </p:txBody>
      </p:sp>
      <p:sp>
        <p:nvSpPr>
          <p:cNvPr id="7" name="TextBox 6"/>
          <p:cNvSpPr txBox="1"/>
          <p:nvPr/>
        </p:nvSpPr>
        <p:spPr>
          <a:xfrm>
            <a:off x="5031265" y="1592929"/>
            <a:ext cx="3762568"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Attacked BIOS TPM module entry point</a:t>
            </a:r>
            <a:endParaRPr lang="en-US" sz="1600" dirty="0">
              <a:ea typeface="Verdana" pitchFamily="34" charset="0"/>
              <a:cs typeface="Verdana" pitchFamily="34" charset="0"/>
            </a:endParaRPr>
          </a:p>
        </p:txBody>
      </p:sp>
      <p:sp>
        <p:nvSpPr>
          <p:cNvPr id="8" name="Title 1"/>
          <p:cNvSpPr>
            <a:spLocks noGrp="1"/>
          </p:cNvSpPr>
          <p:nvPr>
            <p:ph type="title"/>
          </p:nvPr>
        </p:nvSpPr>
        <p:spPr>
          <a:xfrm>
            <a:off x="609600" y="274638"/>
            <a:ext cx="8229600" cy="868362"/>
          </a:xfrm>
        </p:spPr>
        <p:txBody>
          <a:bodyPr/>
          <a:lstStyle/>
          <a:p>
            <a:r>
              <a:rPr lang="en-US" dirty="0" smtClean="0"/>
              <a:t>BIOS Static Analysis in IDA 2</a:t>
            </a:r>
            <a:endParaRPr lang="en-US" dirty="0"/>
          </a:p>
        </p:txBody>
      </p:sp>
      <p:sp>
        <p:nvSpPr>
          <p:cNvPr id="9" name="TextBox 8"/>
          <p:cNvSpPr txBox="1"/>
          <p:nvPr/>
        </p:nvSpPr>
        <p:spPr>
          <a:xfrm>
            <a:off x="2555597" y="5762114"/>
            <a:ext cx="4305792" cy="830997"/>
          </a:xfrm>
          <a:prstGeom prst="rect">
            <a:avLst/>
          </a:prstGeom>
          <a:noFill/>
        </p:spPr>
        <p:txBody>
          <a:bodyPr wrap="square" rtlCol="0">
            <a:spAutoFit/>
          </a:bodyPr>
          <a:lstStyle/>
          <a:p>
            <a:pPr>
              <a:spcAft>
                <a:spcPts val="600"/>
              </a:spcAft>
            </a:pPr>
            <a:r>
              <a:rPr lang="en-US" sz="1600" dirty="0" smtClean="0">
                <a:ea typeface="Verdana" pitchFamily="34" charset="0"/>
                <a:cs typeface="Verdana" pitchFamily="34" charset="0"/>
              </a:rPr>
              <a:t>A single byte change means the TPM module will immediately return, and never initialize the TPM for early-system use</a:t>
            </a:r>
            <a:endParaRPr lang="en-US" sz="1600" dirty="0">
              <a:ea typeface="Verdana" pitchFamily="34" charset="0"/>
              <a:cs typeface="Verdana" pitchFamily="34" charset="0"/>
            </a:endParaRPr>
          </a:p>
        </p:txBody>
      </p:sp>
    </p:spTree>
    <p:extLst>
      <p:ext uri="{BB962C8B-B14F-4D97-AF65-F5344CB8AC3E}">
        <p14:creationId xmlns:p14="http://schemas.microsoft.com/office/powerpoint/2010/main" val="3449016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09600" y="274638"/>
            <a:ext cx="8229600" cy="868362"/>
          </a:xfrm>
        </p:spPr>
        <p:txBody>
          <a:bodyPr/>
          <a:lstStyle/>
          <a:p>
            <a:r>
              <a:rPr lang="en-US" dirty="0" smtClean="0"/>
              <a:t>BIOS Static Analysis in IDA 3</a:t>
            </a:r>
            <a:endParaRPr lang="en-US" dirty="0"/>
          </a:p>
        </p:txBody>
      </p:sp>
      <p:pic>
        <p:nvPicPr>
          <p:cNvPr id="6" name="Picture 5"/>
          <p:cNvPicPr>
            <a:picLocks noChangeAspect="1"/>
          </p:cNvPicPr>
          <p:nvPr/>
        </p:nvPicPr>
        <p:blipFill>
          <a:blip r:embed="rId2"/>
          <a:stretch>
            <a:fillRect/>
          </a:stretch>
        </p:blipFill>
        <p:spPr>
          <a:xfrm>
            <a:off x="0" y="1322564"/>
            <a:ext cx="3314700" cy="2540000"/>
          </a:xfrm>
          <a:prstGeom prst="rect">
            <a:avLst/>
          </a:prstGeom>
        </p:spPr>
      </p:pic>
      <p:pic>
        <p:nvPicPr>
          <p:cNvPr id="5" name="Picture 4"/>
          <p:cNvPicPr>
            <a:picLocks noChangeAspect="1"/>
          </p:cNvPicPr>
          <p:nvPr/>
        </p:nvPicPr>
        <p:blipFill>
          <a:blip r:embed="rId3"/>
          <a:stretch>
            <a:fillRect/>
          </a:stretch>
        </p:blipFill>
        <p:spPr>
          <a:xfrm>
            <a:off x="3136900" y="3279533"/>
            <a:ext cx="6007100" cy="2857500"/>
          </a:xfrm>
          <a:prstGeom prst="rect">
            <a:avLst/>
          </a:prstGeom>
        </p:spPr>
      </p:pic>
      <p:sp>
        <p:nvSpPr>
          <p:cNvPr id="7" name="TextBox 6"/>
          <p:cNvSpPr txBox="1"/>
          <p:nvPr/>
        </p:nvSpPr>
        <p:spPr>
          <a:xfrm>
            <a:off x="3308360" y="1300537"/>
            <a:ext cx="5694963" cy="1323439"/>
          </a:xfrm>
          <a:prstGeom prst="rect">
            <a:avLst/>
          </a:prstGeom>
          <a:noFill/>
        </p:spPr>
        <p:txBody>
          <a:bodyPr wrap="square" rtlCol="0">
            <a:spAutoFit/>
          </a:bodyPr>
          <a:lstStyle/>
          <a:p>
            <a:pPr>
              <a:spcAft>
                <a:spcPts val="600"/>
              </a:spcAft>
            </a:pPr>
            <a:r>
              <a:rPr lang="en-US" sz="2000" dirty="0" smtClean="0">
                <a:ea typeface="Verdana" pitchFamily="34" charset="0"/>
                <a:cs typeface="Verdana" pitchFamily="34" charset="0"/>
              </a:rPr>
              <a:t>UEFI </a:t>
            </a:r>
            <a:r>
              <a:rPr lang="en-US" sz="2000" dirty="0" err="1" smtClean="0">
                <a:ea typeface="Verdana" pitchFamily="34" charset="0"/>
                <a:cs typeface="Verdana" pitchFamily="34" charset="0"/>
              </a:rPr>
              <a:t>BIOSes</a:t>
            </a:r>
            <a:r>
              <a:rPr lang="en-US" sz="2000" dirty="0" smtClean="0">
                <a:ea typeface="Verdana" pitchFamily="34" charset="0"/>
                <a:cs typeface="Verdana" pitchFamily="34" charset="0"/>
              </a:rPr>
              <a:t> make use of a number of specified data structures. Snare extracted some of these structures into "</a:t>
            </a:r>
            <a:r>
              <a:rPr lang="en-US" sz="2000" dirty="0" err="1" smtClean="0">
                <a:ea typeface="Verdana" pitchFamily="34" charset="0"/>
                <a:cs typeface="Verdana" pitchFamily="34" charset="0"/>
              </a:rPr>
              <a:t>behemoth.h</a:t>
            </a:r>
            <a:r>
              <a:rPr lang="en-US" sz="2000" dirty="0" smtClean="0">
                <a:ea typeface="Verdana" pitchFamily="34" charset="0"/>
                <a:cs typeface="Verdana" pitchFamily="34" charset="0"/>
              </a:rPr>
              <a:t>", which can then be imported into IDA</a:t>
            </a:r>
            <a:endParaRPr lang="en-US" sz="2000" dirty="0">
              <a:ea typeface="Verdana" pitchFamily="34" charset="0"/>
              <a:cs typeface="Verdana" pitchFamily="34" charset="0"/>
            </a:endParaRPr>
          </a:p>
        </p:txBody>
      </p:sp>
    </p:spTree>
    <p:extLst>
      <p:ext uri="{BB962C8B-B14F-4D97-AF65-F5344CB8AC3E}">
        <p14:creationId xmlns:p14="http://schemas.microsoft.com/office/powerpoint/2010/main" val="3606816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756787"/>
            <a:ext cx="9144000" cy="692258"/>
          </a:xfrm>
          <a:prstGeom prst="rect">
            <a:avLst/>
          </a:prstGeom>
        </p:spPr>
      </p:pic>
      <p:pic>
        <p:nvPicPr>
          <p:cNvPr id="5" name="Picture 4"/>
          <p:cNvPicPr>
            <a:picLocks noChangeAspect="1"/>
          </p:cNvPicPr>
          <p:nvPr/>
        </p:nvPicPr>
        <p:blipFill>
          <a:blip r:embed="rId3"/>
          <a:stretch>
            <a:fillRect/>
          </a:stretch>
        </p:blipFill>
        <p:spPr>
          <a:xfrm>
            <a:off x="0" y="3806195"/>
            <a:ext cx="9144000" cy="582884"/>
          </a:xfrm>
          <a:prstGeom prst="rect">
            <a:avLst/>
          </a:prstGeom>
        </p:spPr>
      </p:pic>
      <p:sp>
        <p:nvSpPr>
          <p:cNvPr id="6" name="Up Arrow 5"/>
          <p:cNvSpPr/>
          <p:nvPr/>
        </p:nvSpPr>
        <p:spPr>
          <a:xfrm>
            <a:off x="7558369" y="4278362"/>
            <a:ext cx="449165" cy="449197"/>
          </a:xfrm>
          <a:prstGeom prst="upArrow">
            <a:avLst/>
          </a:prstGeom>
          <a:solidFill>
            <a:srgbClr val="F7901E"/>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7" name="TextBox 6"/>
          <p:cNvSpPr txBox="1"/>
          <p:nvPr/>
        </p:nvSpPr>
        <p:spPr>
          <a:xfrm>
            <a:off x="462667" y="1316612"/>
            <a:ext cx="8681333" cy="400110"/>
          </a:xfrm>
          <a:prstGeom prst="rect">
            <a:avLst/>
          </a:prstGeom>
          <a:noFill/>
        </p:spPr>
        <p:txBody>
          <a:bodyPr wrap="none" rtlCol="0">
            <a:spAutoFit/>
          </a:bodyPr>
          <a:lstStyle/>
          <a:p>
            <a:pPr>
              <a:spcAft>
                <a:spcPts val="600"/>
              </a:spcAft>
            </a:pPr>
            <a:r>
              <a:rPr lang="en-US" sz="2000" dirty="0" smtClean="0">
                <a:ea typeface="Verdana" pitchFamily="34" charset="0"/>
                <a:cs typeface="Verdana" pitchFamily="34" charset="0"/>
              </a:rPr>
              <a:t>Because the BIOS is written in 32 bit C, </a:t>
            </a:r>
            <a:r>
              <a:rPr lang="en-US" sz="2000" dirty="0" err="1" smtClean="0">
                <a:ea typeface="Verdana" pitchFamily="34" charset="0"/>
                <a:cs typeface="Verdana" pitchFamily="34" charset="0"/>
              </a:rPr>
              <a:t>Hexrays</a:t>
            </a:r>
            <a:r>
              <a:rPr lang="en-US" sz="2000" dirty="0" smtClean="0">
                <a:ea typeface="Verdana" pitchFamily="34" charset="0"/>
                <a:cs typeface="Verdana" pitchFamily="34" charset="0"/>
              </a:rPr>
              <a:t> can be used to decompile</a:t>
            </a:r>
            <a:endParaRPr lang="en-US" sz="2000" dirty="0">
              <a:ea typeface="Verdana" pitchFamily="34" charset="0"/>
              <a:cs typeface="Verdana" pitchFamily="34" charset="0"/>
            </a:endParaRPr>
          </a:p>
        </p:txBody>
      </p:sp>
      <p:sp>
        <p:nvSpPr>
          <p:cNvPr id="8" name="TextBox 7"/>
          <p:cNvSpPr txBox="1"/>
          <p:nvPr/>
        </p:nvSpPr>
        <p:spPr>
          <a:xfrm>
            <a:off x="1061105" y="3084609"/>
            <a:ext cx="7347355" cy="707886"/>
          </a:xfrm>
          <a:prstGeom prst="rect">
            <a:avLst/>
          </a:prstGeom>
          <a:noFill/>
        </p:spPr>
        <p:txBody>
          <a:bodyPr wrap="square" rtlCol="0">
            <a:spAutoFit/>
          </a:bodyPr>
          <a:lstStyle/>
          <a:p>
            <a:pPr>
              <a:spcAft>
                <a:spcPts val="600"/>
              </a:spcAft>
            </a:pPr>
            <a:r>
              <a:rPr lang="en-US" sz="2000" dirty="0" smtClean="0">
                <a:ea typeface="Verdana" pitchFamily="34" charset="0"/>
                <a:cs typeface="Verdana" pitchFamily="34" charset="0"/>
              </a:rPr>
              <a:t>When we apply structure definitions from </a:t>
            </a:r>
            <a:r>
              <a:rPr lang="en-US" sz="2000" dirty="0" err="1" smtClean="0">
                <a:ea typeface="Verdana" pitchFamily="34" charset="0"/>
                <a:cs typeface="Verdana" pitchFamily="34" charset="0"/>
              </a:rPr>
              <a:t>behemoth.h</a:t>
            </a:r>
            <a:r>
              <a:rPr lang="en-US" sz="2000" dirty="0" smtClean="0">
                <a:ea typeface="Verdana" pitchFamily="34" charset="0"/>
                <a:cs typeface="Verdana" pitchFamily="34" charset="0"/>
              </a:rPr>
              <a:t>, we now know the function which is being called; in this case, </a:t>
            </a:r>
            <a:r>
              <a:rPr lang="en-US" sz="2000" dirty="0" err="1" smtClean="0">
                <a:ea typeface="Verdana" pitchFamily="34" charset="0"/>
                <a:cs typeface="Verdana" pitchFamily="34" charset="0"/>
              </a:rPr>
              <a:t>InstallPpi</a:t>
            </a:r>
            <a:r>
              <a:rPr lang="en-US" sz="2000" dirty="0" smtClean="0">
                <a:ea typeface="Verdana" pitchFamily="34" charset="0"/>
                <a:cs typeface="Verdana" pitchFamily="34" charset="0"/>
              </a:rPr>
              <a:t>()</a:t>
            </a:r>
            <a:endParaRPr lang="en-US" sz="2000" dirty="0">
              <a:ea typeface="Verdana" pitchFamily="34" charset="0"/>
              <a:cs typeface="Verdana" pitchFamily="34" charset="0"/>
            </a:endParaRPr>
          </a:p>
        </p:txBody>
      </p:sp>
      <p:sp>
        <p:nvSpPr>
          <p:cNvPr id="9" name="Title 1"/>
          <p:cNvSpPr>
            <a:spLocks noGrp="1"/>
          </p:cNvSpPr>
          <p:nvPr>
            <p:ph type="title"/>
          </p:nvPr>
        </p:nvSpPr>
        <p:spPr>
          <a:xfrm>
            <a:off x="609600" y="274638"/>
            <a:ext cx="8229600" cy="868362"/>
          </a:xfrm>
        </p:spPr>
        <p:txBody>
          <a:bodyPr/>
          <a:lstStyle/>
          <a:p>
            <a:r>
              <a:rPr lang="en-US" dirty="0" smtClean="0"/>
              <a:t>BIOS Static Analysis in IDA 4</a:t>
            </a:r>
            <a:endParaRPr lang="en-US" dirty="0"/>
          </a:p>
        </p:txBody>
      </p:sp>
    </p:spTree>
    <p:extLst>
      <p:ext uri="{BB962C8B-B14F-4D97-AF65-F5344CB8AC3E}">
        <p14:creationId xmlns:p14="http://schemas.microsoft.com/office/powerpoint/2010/main" val="6864655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915650"/>
            <a:ext cx="9144000" cy="1658033"/>
          </a:xfrm>
          <a:prstGeom prst="rect">
            <a:avLst/>
          </a:prstGeom>
        </p:spPr>
      </p:pic>
      <p:sp>
        <p:nvSpPr>
          <p:cNvPr id="5" name="TextBox 4"/>
          <p:cNvSpPr txBox="1"/>
          <p:nvPr/>
        </p:nvSpPr>
        <p:spPr>
          <a:xfrm>
            <a:off x="450167" y="3651241"/>
            <a:ext cx="7827784" cy="3093154"/>
          </a:xfrm>
          <a:prstGeom prst="rect">
            <a:avLst/>
          </a:prstGeom>
          <a:noFill/>
        </p:spPr>
        <p:txBody>
          <a:bodyPr wrap="none" rtlCol="0">
            <a:spAutoFit/>
          </a:bodyPr>
          <a:lstStyle/>
          <a:p>
            <a:pPr>
              <a:spcAft>
                <a:spcPts val="600"/>
              </a:spcAft>
            </a:pPr>
            <a:r>
              <a:rPr lang="en-US" sz="2000" dirty="0" smtClean="0">
                <a:ea typeface="Verdana" pitchFamily="34" charset="0"/>
                <a:cs typeface="Verdana" pitchFamily="34" charset="0"/>
              </a:rPr>
              <a:t>This translates to </a:t>
            </a:r>
          </a:p>
          <a:p>
            <a:pPr>
              <a:spcAft>
                <a:spcPts val="600"/>
              </a:spcAft>
            </a:pPr>
            <a:r>
              <a:rPr lang="en-US" sz="2000" dirty="0" smtClean="0">
                <a:ea typeface="Verdana" pitchFamily="34" charset="0"/>
                <a:cs typeface="Verdana" pitchFamily="34" charset="0"/>
              </a:rPr>
              <a:t>If(</a:t>
            </a:r>
            <a:r>
              <a:rPr lang="en-US" sz="2000" dirty="0" err="1" smtClean="0">
                <a:ea typeface="Verdana" pitchFamily="34" charset="0"/>
                <a:cs typeface="Verdana" pitchFamily="34" charset="0"/>
              </a:rPr>
              <a:t>LocatePpi</a:t>
            </a:r>
            <a:r>
              <a:rPr lang="en-US" sz="2000" dirty="0" smtClean="0">
                <a:ea typeface="Verdana" pitchFamily="34" charset="0"/>
                <a:cs typeface="Verdana" pitchFamily="34" charset="0"/>
              </a:rPr>
              <a:t>() succeeds){</a:t>
            </a:r>
          </a:p>
          <a:p>
            <a:pPr>
              <a:spcAft>
                <a:spcPts val="600"/>
              </a:spcAft>
            </a:pPr>
            <a:r>
              <a:rPr lang="en-US" sz="2000" dirty="0" smtClean="0">
                <a:ea typeface="Verdana" pitchFamily="34" charset="0"/>
                <a:cs typeface="Verdana" pitchFamily="34" charset="0"/>
              </a:rPr>
              <a:t>    </a:t>
            </a:r>
            <a:r>
              <a:rPr lang="en-US" sz="2000" dirty="0" err="1" smtClean="0">
                <a:ea typeface="Verdana" pitchFamily="34" charset="0"/>
                <a:cs typeface="Verdana" pitchFamily="34" charset="0"/>
              </a:rPr>
              <a:t>GetBootMode</a:t>
            </a:r>
            <a:r>
              <a:rPr lang="en-US" sz="2000" dirty="0" smtClean="0">
                <a:ea typeface="Verdana" pitchFamily="34" charset="0"/>
                <a:cs typeface="Verdana" pitchFamily="34" charset="0"/>
              </a:rPr>
              <a:t>()</a:t>
            </a:r>
          </a:p>
          <a:p>
            <a:pPr>
              <a:spcAft>
                <a:spcPts val="600"/>
              </a:spcAft>
            </a:pPr>
            <a:r>
              <a:rPr lang="en-US" sz="2000" dirty="0">
                <a:ea typeface="Verdana" pitchFamily="34" charset="0"/>
                <a:cs typeface="Verdana" pitchFamily="34" charset="0"/>
              </a:rPr>
              <a:t> </a:t>
            </a:r>
            <a:r>
              <a:rPr lang="en-US" sz="2000" dirty="0" smtClean="0">
                <a:ea typeface="Verdana" pitchFamily="34" charset="0"/>
                <a:cs typeface="Verdana" pitchFamily="34" charset="0"/>
              </a:rPr>
              <a:t>   do some other functions</a:t>
            </a:r>
          </a:p>
          <a:p>
            <a:pPr>
              <a:spcAft>
                <a:spcPts val="600"/>
              </a:spcAft>
            </a:pPr>
            <a:r>
              <a:rPr lang="en-US" sz="2000" dirty="0">
                <a:ea typeface="Verdana" pitchFamily="34" charset="0"/>
                <a:cs typeface="Verdana" pitchFamily="34" charset="0"/>
              </a:rPr>
              <a:t> </a:t>
            </a:r>
            <a:r>
              <a:rPr lang="en-US" sz="2000" dirty="0" smtClean="0">
                <a:ea typeface="Verdana" pitchFamily="34" charset="0"/>
                <a:cs typeface="Verdana" pitchFamily="34" charset="0"/>
              </a:rPr>
              <a:t>   </a:t>
            </a:r>
            <a:r>
              <a:rPr lang="en-US" sz="2000" dirty="0" err="1" smtClean="0">
                <a:ea typeface="Verdana" pitchFamily="34" charset="0"/>
                <a:cs typeface="Verdana" pitchFamily="34" charset="0"/>
              </a:rPr>
              <a:t>InstallPpi</a:t>
            </a:r>
            <a:r>
              <a:rPr lang="en-US" sz="2000" dirty="0" smtClean="0">
                <a:ea typeface="Verdana" pitchFamily="34" charset="0"/>
                <a:cs typeface="Verdana" pitchFamily="34" charset="0"/>
              </a:rPr>
              <a:t>()</a:t>
            </a:r>
          </a:p>
          <a:p>
            <a:pPr>
              <a:spcAft>
                <a:spcPts val="600"/>
              </a:spcAft>
            </a:pPr>
            <a:r>
              <a:rPr lang="en-US" sz="2000" dirty="0" smtClean="0">
                <a:ea typeface="Verdana" pitchFamily="34" charset="0"/>
                <a:cs typeface="Verdana" pitchFamily="34" charset="0"/>
              </a:rPr>
              <a:t>    </a:t>
            </a:r>
            <a:r>
              <a:rPr lang="en-US" sz="2000" dirty="0" err="1" smtClean="0">
                <a:ea typeface="Verdana" pitchFamily="34" charset="0"/>
                <a:cs typeface="Verdana" pitchFamily="34" charset="0"/>
              </a:rPr>
              <a:t>etc</a:t>
            </a:r>
            <a:endParaRPr lang="en-US" sz="2000" dirty="0">
              <a:ea typeface="Verdana" pitchFamily="34" charset="0"/>
              <a:cs typeface="Verdana" pitchFamily="34" charset="0"/>
            </a:endParaRPr>
          </a:p>
          <a:p>
            <a:pPr>
              <a:spcAft>
                <a:spcPts val="600"/>
              </a:spcAft>
            </a:pPr>
            <a:r>
              <a:rPr lang="en-US" sz="2000" dirty="0" smtClean="0">
                <a:ea typeface="Verdana" pitchFamily="34" charset="0"/>
                <a:cs typeface="Verdana" pitchFamily="34" charset="0"/>
              </a:rPr>
              <a:t>}</a:t>
            </a:r>
          </a:p>
          <a:p>
            <a:pPr>
              <a:spcAft>
                <a:spcPts val="600"/>
              </a:spcAft>
            </a:pPr>
            <a:r>
              <a:rPr lang="en-US" sz="2000" dirty="0" smtClean="0">
                <a:ea typeface="Verdana" pitchFamily="34" charset="0"/>
                <a:cs typeface="Verdana" pitchFamily="34" charset="0"/>
              </a:rPr>
              <a:t>Which is much easier to read than a bunch of </a:t>
            </a:r>
            <a:r>
              <a:rPr lang="en-US" sz="2000" dirty="0" err="1" smtClean="0">
                <a:ea typeface="Verdana" pitchFamily="34" charset="0"/>
                <a:cs typeface="Verdana" pitchFamily="34" charset="0"/>
              </a:rPr>
              <a:t>handcoded</a:t>
            </a:r>
            <a:r>
              <a:rPr lang="en-US" sz="2000" dirty="0" smtClean="0">
                <a:ea typeface="Verdana" pitchFamily="34" charset="0"/>
                <a:cs typeface="Verdana" pitchFamily="34" charset="0"/>
              </a:rPr>
              <a:t> assembly</a:t>
            </a:r>
            <a:endParaRPr lang="en-US" sz="2000" dirty="0">
              <a:ea typeface="Verdana" pitchFamily="34" charset="0"/>
              <a:cs typeface="Verdana" pitchFamily="34" charset="0"/>
            </a:endParaRPr>
          </a:p>
        </p:txBody>
      </p:sp>
      <p:sp>
        <p:nvSpPr>
          <p:cNvPr id="6" name="TextBox 5"/>
          <p:cNvSpPr txBox="1"/>
          <p:nvPr/>
        </p:nvSpPr>
        <p:spPr>
          <a:xfrm>
            <a:off x="390657" y="1446751"/>
            <a:ext cx="8753343" cy="400110"/>
          </a:xfrm>
          <a:prstGeom prst="rect">
            <a:avLst/>
          </a:prstGeom>
          <a:noFill/>
        </p:spPr>
        <p:txBody>
          <a:bodyPr wrap="none" rtlCol="0">
            <a:spAutoFit/>
          </a:bodyPr>
          <a:lstStyle/>
          <a:p>
            <a:pPr>
              <a:spcAft>
                <a:spcPts val="600"/>
              </a:spcAft>
            </a:pPr>
            <a:r>
              <a:rPr lang="en-US" sz="2000" dirty="0" smtClean="0">
                <a:ea typeface="Verdana" pitchFamily="34" charset="0"/>
                <a:cs typeface="Verdana" pitchFamily="34" charset="0"/>
              </a:rPr>
              <a:t>Some other </a:t>
            </a:r>
            <a:r>
              <a:rPr lang="en-US" sz="2000" dirty="0" err="1" smtClean="0">
                <a:ea typeface="Verdana" pitchFamily="34" charset="0"/>
                <a:cs typeface="Verdana" pitchFamily="34" charset="0"/>
              </a:rPr>
              <a:t>pseudocode</a:t>
            </a:r>
            <a:r>
              <a:rPr lang="en-US" sz="2000" dirty="0" smtClean="0">
                <a:ea typeface="Verdana" pitchFamily="34" charset="0"/>
                <a:cs typeface="Verdana" pitchFamily="34" charset="0"/>
              </a:rPr>
              <a:t> made more readable thanks to applying structures</a:t>
            </a:r>
            <a:endParaRPr lang="en-US" sz="2000" dirty="0">
              <a:ea typeface="Verdana" pitchFamily="34" charset="0"/>
              <a:cs typeface="Verdana" pitchFamily="34" charset="0"/>
            </a:endParaRPr>
          </a:p>
        </p:txBody>
      </p:sp>
      <p:sp>
        <p:nvSpPr>
          <p:cNvPr id="7" name="Title 1"/>
          <p:cNvSpPr>
            <a:spLocks noGrp="1"/>
          </p:cNvSpPr>
          <p:nvPr>
            <p:ph type="title"/>
          </p:nvPr>
        </p:nvSpPr>
        <p:spPr>
          <a:xfrm>
            <a:off x="609600" y="274638"/>
            <a:ext cx="8229600" cy="868362"/>
          </a:xfrm>
        </p:spPr>
        <p:txBody>
          <a:bodyPr/>
          <a:lstStyle/>
          <a:p>
            <a:r>
              <a:rPr lang="en-US" dirty="0" smtClean="0"/>
              <a:t>BIOS Static Analysis in IDA 5</a:t>
            </a:r>
            <a:endParaRPr lang="en-US" dirty="0"/>
          </a:p>
        </p:txBody>
      </p:sp>
    </p:spTree>
    <p:extLst>
      <p:ext uri="{BB962C8B-B14F-4D97-AF65-F5344CB8AC3E}">
        <p14:creationId xmlns:p14="http://schemas.microsoft.com/office/powerpoint/2010/main" val="4942366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43690" y="2197625"/>
            <a:ext cx="8128000" cy="1016000"/>
          </a:xfrm>
          <a:prstGeom prst="rect">
            <a:avLst/>
          </a:prstGeom>
        </p:spPr>
      </p:pic>
      <p:pic>
        <p:nvPicPr>
          <p:cNvPr id="5" name="Picture 4"/>
          <p:cNvPicPr>
            <a:picLocks noChangeAspect="1"/>
          </p:cNvPicPr>
          <p:nvPr/>
        </p:nvPicPr>
        <p:blipFill>
          <a:blip r:embed="rId3"/>
          <a:stretch>
            <a:fillRect/>
          </a:stretch>
        </p:blipFill>
        <p:spPr>
          <a:xfrm>
            <a:off x="520700" y="4280000"/>
            <a:ext cx="8102600" cy="355600"/>
          </a:xfrm>
          <a:prstGeom prst="rect">
            <a:avLst/>
          </a:prstGeom>
        </p:spPr>
      </p:pic>
      <p:sp>
        <p:nvSpPr>
          <p:cNvPr id="6" name="TextBox 5"/>
          <p:cNvSpPr txBox="1"/>
          <p:nvPr/>
        </p:nvSpPr>
        <p:spPr>
          <a:xfrm>
            <a:off x="450166" y="1639651"/>
            <a:ext cx="7839631" cy="400110"/>
          </a:xfrm>
          <a:prstGeom prst="rect">
            <a:avLst/>
          </a:prstGeom>
          <a:noFill/>
        </p:spPr>
        <p:txBody>
          <a:bodyPr wrap="none" rtlCol="0">
            <a:spAutoFit/>
          </a:bodyPr>
          <a:lstStyle/>
          <a:p>
            <a:pPr>
              <a:spcAft>
                <a:spcPts val="600"/>
              </a:spcAft>
            </a:pPr>
            <a:r>
              <a:rPr lang="en-US" sz="2000" dirty="0" smtClean="0">
                <a:ea typeface="Verdana" pitchFamily="34" charset="0"/>
                <a:cs typeface="Verdana" pitchFamily="34" charset="0"/>
              </a:rPr>
              <a:t>If we have data locations which the structures say are UEFI_GUIDs</a:t>
            </a:r>
            <a:endParaRPr lang="en-US" sz="2000" dirty="0">
              <a:ea typeface="Verdana" pitchFamily="34" charset="0"/>
              <a:cs typeface="Verdana" pitchFamily="34" charset="0"/>
            </a:endParaRPr>
          </a:p>
        </p:txBody>
      </p:sp>
      <p:sp>
        <p:nvSpPr>
          <p:cNvPr id="7" name="TextBox 6"/>
          <p:cNvSpPr txBox="1"/>
          <p:nvPr/>
        </p:nvSpPr>
        <p:spPr>
          <a:xfrm>
            <a:off x="506102" y="3512077"/>
            <a:ext cx="8159596" cy="707886"/>
          </a:xfrm>
          <a:prstGeom prst="rect">
            <a:avLst/>
          </a:prstGeom>
          <a:noFill/>
        </p:spPr>
        <p:txBody>
          <a:bodyPr wrap="square" rtlCol="0">
            <a:spAutoFit/>
          </a:bodyPr>
          <a:lstStyle/>
          <a:p>
            <a:pPr>
              <a:spcAft>
                <a:spcPts val="600"/>
              </a:spcAft>
            </a:pPr>
            <a:r>
              <a:rPr lang="en-US" sz="2000" dirty="0" smtClean="0">
                <a:ea typeface="Verdana" pitchFamily="34" charset="0"/>
                <a:cs typeface="Verdana" pitchFamily="34" charset="0"/>
              </a:rPr>
              <a:t>We can look the GUID up in a list of GUIDs extracted from the UEFI reference implementation and see if it's a well-known GUID</a:t>
            </a:r>
            <a:endParaRPr lang="en-US" sz="2000" dirty="0">
              <a:ea typeface="Verdana" pitchFamily="34" charset="0"/>
              <a:cs typeface="Verdana" pitchFamily="34" charset="0"/>
            </a:endParaRPr>
          </a:p>
        </p:txBody>
      </p:sp>
      <p:sp>
        <p:nvSpPr>
          <p:cNvPr id="8" name="TextBox 7"/>
          <p:cNvSpPr txBox="1"/>
          <p:nvPr/>
        </p:nvSpPr>
        <p:spPr>
          <a:xfrm>
            <a:off x="481651" y="4934402"/>
            <a:ext cx="8159596" cy="1015663"/>
          </a:xfrm>
          <a:prstGeom prst="rect">
            <a:avLst/>
          </a:prstGeom>
          <a:noFill/>
        </p:spPr>
        <p:txBody>
          <a:bodyPr wrap="square" rtlCol="0">
            <a:spAutoFit/>
          </a:bodyPr>
          <a:lstStyle/>
          <a:p>
            <a:pPr>
              <a:spcAft>
                <a:spcPts val="600"/>
              </a:spcAft>
            </a:pPr>
            <a:r>
              <a:rPr lang="en-US" sz="2000" dirty="0" smtClean="0">
                <a:ea typeface="Verdana" pitchFamily="34" charset="0"/>
                <a:cs typeface="Verdana" pitchFamily="34" charset="0"/>
              </a:rPr>
              <a:t>In this case, if we didn't already suspect this module had to do with the TPM, the fact that it's installing a PPI named "TPM_INITIALIZED" would be a dead giveaway.</a:t>
            </a:r>
            <a:endParaRPr lang="en-US" sz="2000" dirty="0">
              <a:ea typeface="Verdana" pitchFamily="34" charset="0"/>
              <a:cs typeface="Verdana" pitchFamily="34" charset="0"/>
            </a:endParaRPr>
          </a:p>
        </p:txBody>
      </p:sp>
      <p:sp>
        <p:nvSpPr>
          <p:cNvPr id="9" name="Title 1"/>
          <p:cNvSpPr>
            <a:spLocks noGrp="1"/>
          </p:cNvSpPr>
          <p:nvPr>
            <p:ph type="title"/>
          </p:nvPr>
        </p:nvSpPr>
        <p:spPr>
          <a:xfrm>
            <a:off x="609600" y="274638"/>
            <a:ext cx="8229600" cy="868362"/>
          </a:xfrm>
        </p:spPr>
        <p:txBody>
          <a:bodyPr/>
          <a:lstStyle/>
          <a:p>
            <a:r>
              <a:rPr lang="en-US" dirty="0" smtClean="0"/>
              <a:t>BIOS Static Analysis in IDA 6</a:t>
            </a:r>
            <a:endParaRPr lang="en-US" dirty="0"/>
          </a:p>
        </p:txBody>
      </p:sp>
    </p:spTree>
    <p:extLst>
      <p:ext uri="{BB962C8B-B14F-4D97-AF65-F5344CB8AC3E}">
        <p14:creationId xmlns:p14="http://schemas.microsoft.com/office/powerpoint/2010/main" val="1366944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Motivations</a:t>
            </a:r>
            <a:endParaRPr lang="en-US" dirty="0"/>
          </a:p>
        </p:txBody>
      </p:sp>
      <p:sp>
        <p:nvSpPr>
          <p:cNvPr id="3" name="Content Placeholder 2"/>
          <p:cNvSpPr>
            <a:spLocks noGrp="1"/>
          </p:cNvSpPr>
          <p:nvPr>
            <p:ph idx="1"/>
          </p:nvPr>
        </p:nvSpPr>
        <p:spPr>
          <a:xfrm>
            <a:off x="609600" y="1447800"/>
            <a:ext cx="8229600" cy="4899212"/>
          </a:xfrm>
        </p:spPr>
        <p:txBody>
          <a:bodyPr>
            <a:normAutofit/>
          </a:bodyPr>
          <a:lstStyle/>
          <a:p>
            <a:r>
              <a:rPr lang="en-US" dirty="0"/>
              <a:t>The BIOS is the first code to execute on your CPU. It's security-critical, and if it's damaged, the system won't boot (</a:t>
            </a:r>
            <a:r>
              <a:rPr lang="en-US" dirty="0" err="1"/>
              <a:t>DoS</a:t>
            </a:r>
            <a:r>
              <a:rPr lang="en-US" dirty="0"/>
              <a:t>)</a:t>
            </a:r>
          </a:p>
          <a:p>
            <a:r>
              <a:rPr lang="en-US" dirty="0"/>
              <a:t>Because no one is looking at the BIOS, it is a great place to persist indefinitely without fear of detection</a:t>
            </a:r>
          </a:p>
          <a:p>
            <a:r>
              <a:rPr lang="en-US" dirty="0"/>
              <a:t>Measurement leveraging a trusted platform module (TPM) is a good first step, but we don't know how good measurement implementations are without analyzing them</a:t>
            </a:r>
          </a:p>
          <a:p>
            <a:pPr lvl="1"/>
            <a:r>
              <a:rPr lang="en-US" dirty="0"/>
              <a:t>An implementation we've looked at was not good.</a:t>
            </a:r>
          </a:p>
          <a:p>
            <a:pPr lvl="1"/>
            <a:r>
              <a:rPr lang="en-US" dirty="0"/>
              <a:t>We will talk about that at </a:t>
            </a:r>
            <a:r>
              <a:rPr lang="en-US" dirty="0" err="1" smtClean="0"/>
              <a:t>BlackHat</a:t>
            </a:r>
            <a:r>
              <a:rPr lang="en-US" dirty="0" smtClean="0"/>
              <a:t> Las Vegas 2013</a:t>
            </a:r>
            <a:endParaRPr lang="en-US" dirty="0"/>
          </a:p>
        </p:txBody>
      </p:sp>
    </p:spTree>
    <p:extLst>
      <p:ext uri="{BB962C8B-B14F-4D97-AF65-F5344CB8AC3E}">
        <p14:creationId xmlns:p14="http://schemas.microsoft.com/office/powerpoint/2010/main" val="285695522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BIOS Access Control Checking</a:t>
            </a:r>
            <a:endParaRPr lang="en-US" dirty="0"/>
          </a:p>
        </p:txBody>
      </p:sp>
      <p:sp>
        <p:nvSpPr>
          <p:cNvPr id="3" name="Content Placeholder 2"/>
          <p:cNvSpPr>
            <a:spLocks noGrp="1"/>
          </p:cNvSpPr>
          <p:nvPr>
            <p:ph idx="1"/>
          </p:nvPr>
        </p:nvSpPr>
        <p:spPr/>
        <p:txBody>
          <a:bodyPr>
            <a:normAutofit/>
          </a:bodyPr>
          <a:lstStyle/>
          <a:p>
            <a:r>
              <a:rPr lang="en-US" dirty="0" smtClean="0"/>
              <a:t>Besides being able to detect potential BIOS implants, we would like to know how vulnerable a BIOS is to being written</a:t>
            </a:r>
          </a:p>
          <a:p>
            <a:r>
              <a:rPr lang="en-US" dirty="0" smtClean="0"/>
              <a:t>BIOS makers are supposed to set certain access control bits that are scattered around a number of hardware registers. These bits should make it so that no one can write to the BIOS flash chip until next reboot.</a:t>
            </a:r>
          </a:p>
          <a:p>
            <a:r>
              <a:rPr lang="en-US" dirty="0" smtClean="0"/>
              <a:t>Unfortunately vendors don't always set these bits correctly, and the BIOS can therefore be written to directly by anyone with admin privileges</a:t>
            </a:r>
          </a:p>
          <a:p>
            <a:endParaRPr lang="en-US" dirty="0"/>
          </a:p>
          <a:p>
            <a:r>
              <a:rPr lang="en-US" dirty="0" smtClean="0"/>
              <a:t>Copernicus checks these bits and reports whether a BIOS flash chip is open for modification</a:t>
            </a:r>
          </a:p>
        </p:txBody>
      </p:sp>
      <p:pic>
        <p:nvPicPr>
          <p:cNvPr id="4" name="Picture 3"/>
          <p:cNvPicPr>
            <a:picLocks noChangeAspect="1"/>
          </p:cNvPicPr>
          <p:nvPr/>
        </p:nvPicPr>
        <p:blipFill>
          <a:blip r:embed="rId3"/>
          <a:stretch>
            <a:fillRect/>
          </a:stretch>
        </p:blipFill>
        <p:spPr>
          <a:xfrm>
            <a:off x="4065211" y="5232400"/>
            <a:ext cx="1625600" cy="1625600"/>
          </a:xfrm>
          <a:prstGeom prst="rect">
            <a:avLst/>
          </a:prstGeom>
        </p:spPr>
      </p:pic>
    </p:spTree>
    <p:extLst>
      <p:ext uri="{BB962C8B-B14F-4D97-AF65-F5344CB8AC3E}">
        <p14:creationId xmlns:p14="http://schemas.microsoft.com/office/powerpoint/2010/main" val="247394808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BIOS/SMRAM </a:t>
            </a:r>
            <a:r>
              <a:rPr lang="en-US" dirty="0" err="1" smtClean="0"/>
              <a:t>Writability</a:t>
            </a:r>
            <a:r>
              <a:rPr lang="en-US" dirty="0" smtClean="0"/>
              <a:t> Analysis Video</a:t>
            </a:r>
            <a:endParaRPr lang="en-US" dirty="0"/>
          </a:p>
        </p:txBody>
      </p:sp>
      <p:sp>
        <p:nvSpPr>
          <p:cNvPr id="3" name="Content Placeholder 2"/>
          <p:cNvSpPr>
            <a:spLocks noGrp="1"/>
          </p:cNvSpPr>
          <p:nvPr>
            <p:ph idx="1"/>
          </p:nvPr>
        </p:nvSpPr>
        <p:spPr/>
        <p:txBody>
          <a:bodyPr/>
          <a:lstStyle/>
          <a:p>
            <a:r>
              <a:rPr lang="en-US" dirty="0" err="1" smtClean="0"/>
              <a:t>protections.py</a:t>
            </a:r>
            <a:endParaRPr lang="en-US" dirty="0"/>
          </a:p>
          <a:p>
            <a:r>
              <a:rPr lang="en-US" dirty="0">
                <a:hlinkClick r:id="rId3"/>
              </a:rPr>
              <a:t>http://youtu.be/</a:t>
            </a:r>
            <a:r>
              <a:rPr lang="en-US" dirty="0" smtClean="0">
                <a:hlinkClick r:id="rId3"/>
              </a:rPr>
              <a:t>KhwKN0868FI</a:t>
            </a:r>
            <a:endParaRPr lang="en-US" dirty="0" smtClean="0"/>
          </a:p>
          <a:p>
            <a:endParaRPr lang="en-US" dirty="0"/>
          </a:p>
        </p:txBody>
      </p:sp>
      <p:pic>
        <p:nvPicPr>
          <p:cNvPr id="6" name="Picture 5"/>
          <p:cNvPicPr>
            <a:picLocks noChangeAspect="1"/>
          </p:cNvPicPr>
          <p:nvPr/>
        </p:nvPicPr>
        <p:blipFill>
          <a:blip r:embed="rId4"/>
          <a:stretch>
            <a:fillRect/>
          </a:stretch>
        </p:blipFill>
        <p:spPr>
          <a:xfrm>
            <a:off x="0" y="2438400"/>
            <a:ext cx="9144000" cy="1972414"/>
          </a:xfrm>
          <a:prstGeom prst="rect">
            <a:avLst/>
          </a:prstGeom>
        </p:spPr>
      </p:pic>
    </p:spTree>
    <p:extLst>
      <p:ext uri="{BB962C8B-B14F-4D97-AF65-F5344CB8AC3E}">
        <p14:creationId xmlns:p14="http://schemas.microsoft.com/office/powerpoint/2010/main" val="35395594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Analysis Results</a:t>
            </a:r>
            <a:endParaRPr lang="en-US" dirty="0"/>
          </a:p>
        </p:txBody>
      </p:sp>
      <p:sp>
        <p:nvSpPr>
          <p:cNvPr id="3" name="Content Placeholder 2"/>
          <p:cNvSpPr>
            <a:spLocks noGrp="1"/>
          </p:cNvSpPr>
          <p:nvPr>
            <p:ph idx="1"/>
          </p:nvPr>
        </p:nvSpPr>
        <p:spPr>
          <a:xfrm>
            <a:off x="609600" y="1447800"/>
            <a:ext cx="8534400" cy="4678363"/>
          </a:xfrm>
        </p:spPr>
        <p:txBody>
          <a:bodyPr/>
          <a:lstStyle/>
          <a:p>
            <a:r>
              <a:rPr lang="en-US" dirty="0" smtClean="0"/>
              <a:t>We've tested on ~3700 machines from various organizations so far</a:t>
            </a:r>
          </a:p>
          <a:p>
            <a:r>
              <a:rPr lang="en-US" dirty="0" smtClean="0"/>
              <a:t>~38% have </a:t>
            </a:r>
            <a:r>
              <a:rPr lang="en-US" dirty="0"/>
              <a:t>unlocked </a:t>
            </a:r>
            <a:r>
              <a:rPr lang="en-US" dirty="0" smtClean="0"/>
              <a:t>BIOS</a:t>
            </a:r>
            <a:endParaRPr lang="en-US" i="1" dirty="0" smtClean="0"/>
          </a:p>
          <a:p>
            <a:pPr marL="0" indent="0">
              <a:buNone/>
            </a:pPr>
            <a:endParaRPr lang="en-US" i="1" dirty="0" smtClean="0"/>
          </a:p>
        </p:txBody>
      </p:sp>
      <p:graphicFrame>
        <p:nvGraphicFramePr>
          <p:cNvPr id="6" name="Table 5"/>
          <p:cNvGraphicFramePr>
            <a:graphicFrameLocks noGrp="1"/>
          </p:cNvGraphicFramePr>
          <p:nvPr>
            <p:extLst>
              <p:ext uri="{D42A27DB-BD31-4B8C-83A1-F6EECF244321}">
                <p14:modId xmlns:p14="http://schemas.microsoft.com/office/powerpoint/2010/main" val="2679855232"/>
              </p:ext>
            </p:extLst>
          </p:nvPr>
        </p:nvGraphicFramePr>
        <p:xfrm>
          <a:off x="490027" y="2935611"/>
          <a:ext cx="8483600" cy="3263896"/>
        </p:xfrm>
        <a:graphic>
          <a:graphicData uri="http://schemas.openxmlformats.org/drawingml/2006/table">
            <a:tbl>
              <a:tblPr/>
              <a:tblGrid>
                <a:gridCol w="656119"/>
                <a:gridCol w="1400513"/>
                <a:gridCol w="1635553"/>
                <a:gridCol w="1542472"/>
                <a:gridCol w="1719769"/>
                <a:gridCol w="1529174"/>
              </a:tblGrid>
              <a:tr h="407987">
                <a:tc>
                  <a:txBody>
                    <a:bodyPr/>
                    <a:lstStyle/>
                    <a:p>
                      <a:pPr algn="l" fontAlgn="b"/>
                      <a:r>
                        <a:rPr lang="en-US" sz="1600" b="0" i="0" u="none" strike="noStrike" dirty="0">
                          <a:solidFill>
                            <a:srgbClr val="000000"/>
                          </a:solidFill>
                          <a:effectLst/>
                          <a:latin typeface="Calibri"/>
                        </a:rPr>
                        <a:t>COUNT</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BIOS_VENDOR</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PRODUCT_NAME</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BIOS_VERSION</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SMRAM_UNLOCKED</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BIOS_UNLOCKED</a:t>
                      </a:r>
                    </a:p>
                  </a:txBody>
                  <a:tcPr marL="9525" marR="9525" marT="9525" marB="0" anchor="b">
                    <a:lnL>
                      <a:noFill/>
                    </a:lnL>
                    <a:lnR>
                      <a:noFill/>
                    </a:lnR>
                    <a:lnT>
                      <a:noFill/>
                    </a:lnT>
                    <a:lnB>
                      <a:noFill/>
                    </a:lnB>
                  </a:tcPr>
                </a:tc>
              </a:tr>
              <a:tr h="407987">
                <a:tc>
                  <a:txBody>
                    <a:bodyPr/>
                    <a:lstStyle/>
                    <a:p>
                      <a:pPr algn="l" fontAlgn="b"/>
                      <a:r>
                        <a:rPr lang="en-US" sz="1600" b="0" i="0" u="none" strike="noStrike" dirty="0">
                          <a:solidFill>
                            <a:srgbClr val="000000"/>
                          </a:solidFill>
                          <a:effectLst/>
                          <a:latin typeface="Calibri"/>
                        </a:rPr>
                        <a:t>7</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Dell Inc.</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Latitude E6400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A25</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7</a:t>
                      </a:r>
                    </a:p>
                  </a:txBody>
                  <a:tcPr marL="9525" marR="9525" marT="9525" marB="0" anchor="b">
                    <a:lnL>
                      <a:noFill/>
                    </a:lnL>
                    <a:lnR>
                      <a:noFill/>
                    </a:lnR>
                    <a:lnT>
                      <a:noFill/>
                    </a:lnT>
                    <a:lnB>
                      <a:noFill/>
                    </a:lnB>
                  </a:tcPr>
                </a:tc>
              </a:tr>
              <a:tr h="407987">
                <a:tc>
                  <a:txBody>
                    <a:bodyPr/>
                    <a:lstStyle/>
                    <a:p>
                      <a:pPr algn="l" fontAlgn="b"/>
                      <a:r>
                        <a:rPr lang="en-US" sz="1600" b="0" i="0" u="none" strike="noStrike" dirty="0">
                          <a:solidFill>
                            <a:srgbClr val="000000"/>
                          </a:solidFill>
                          <a:effectLst/>
                          <a:latin typeface="Calibri"/>
                        </a:rPr>
                        <a:t>3</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Dell Inc.</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Latitude E6400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A27</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3</a:t>
                      </a:r>
                    </a:p>
                  </a:txBody>
                  <a:tcPr marL="9525" marR="9525" marT="9525" marB="0" anchor="b">
                    <a:lnL>
                      <a:noFill/>
                    </a:lnL>
                    <a:lnR>
                      <a:noFill/>
                    </a:lnR>
                    <a:lnT>
                      <a:noFill/>
                    </a:lnT>
                    <a:lnB>
                      <a:noFill/>
                    </a:lnB>
                  </a:tcPr>
                </a:tc>
              </a:tr>
              <a:tr h="407987">
                <a:tc>
                  <a:txBody>
                    <a:bodyPr/>
                    <a:lstStyle/>
                    <a:p>
                      <a:pPr algn="l" fontAlgn="b"/>
                      <a:r>
                        <a:rPr lang="en-US" sz="1600" b="0" i="0" u="none" strike="noStrike" dirty="0">
                          <a:solidFill>
                            <a:srgbClr val="000000"/>
                          </a:solidFill>
                          <a:effectLst/>
                          <a:latin typeface="Calibri"/>
                        </a:rPr>
                        <a:t>10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Dell Inc.</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Latitude E6400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A29</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10</a:t>
                      </a:r>
                    </a:p>
                  </a:txBody>
                  <a:tcPr marL="9525" marR="9525" marT="9525" marB="0" anchor="b">
                    <a:lnL>
                      <a:noFill/>
                    </a:lnL>
                    <a:lnR>
                      <a:noFill/>
                    </a:lnR>
                    <a:lnT>
                      <a:noFill/>
                    </a:lnT>
                    <a:lnB>
                      <a:noFill/>
                    </a:lnB>
                  </a:tcPr>
                </a:tc>
              </a:tr>
              <a:tr h="407987">
                <a:tc>
                  <a:txBody>
                    <a:bodyPr/>
                    <a:lstStyle/>
                    <a:p>
                      <a:pPr algn="l" fontAlgn="b"/>
                      <a:r>
                        <a:rPr lang="en-US" sz="1600" b="0" i="0" u="none" strike="noStrike" dirty="0">
                          <a:solidFill>
                            <a:srgbClr val="000000"/>
                          </a:solidFill>
                          <a:effectLst/>
                          <a:latin typeface="Calibri"/>
                        </a:rPr>
                        <a:t>7</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Dell Inc.</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Latitude E6400</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A30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0</a:t>
                      </a:r>
                    </a:p>
                  </a:txBody>
                  <a:tcPr marL="9525" marR="9525" marT="9525" marB="0" anchor="b">
                    <a:lnL>
                      <a:noFill/>
                    </a:lnL>
                    <a:lnR>
                      <a:noFill/>
                    </a:lnR>
                    <a:lnT>
                      <a:noFill/>
                    </a:lnT>
                    <a:lnB>
                      <a:noFill/>
                    </a:lnB>
                  </a:tcPr>
                </a:tc>
              </a:tr>
              <a:tr h="407987">
                <a:tc>
                  <a:txBody>
                    <a:bodyPr/>
                    <a:lstStyle/>
                    <a:p>
                      <a:pPr algn="l" fontAlgn="b"/>
                      <a:r>
                        <a:rPr lang="en-US" sz="1600" b="0" i="0" u="none" strike="noStrike" dirty="0">
                          <a:solidFill>
                            <a:srgbClr val="000000"/>
                          </a:solidFill>
                          <a:effectLst/>
                          <a:latin typeface="Calibri"/>
                        </a:rPr>
                        <a:t>1</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Dell Inc.</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Latitude E6400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A31</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0</a:t>
                      </a:r>
                    </a:p>
                  </a:txBody>
                  <a:tcPr marL="9525" marR="9525" marT="9525" marB="0" anchor="b">
                    <a:lnL>
                      <a:noFill/>
                    </a:lnL>
                    <a:lnR>
                      <a:noFill/>
                    </a:lnR>
                    <a:lnT>
                      <a:noFill/>
                    </a:lnT>
                    <a:lnB>
                      <a:noFill/>
                    </a:lnB>
                  </a:tcPr>
                </a:tc>
              </a:tr>
              <a:tr h="407987">
                <a:tc>
                  <a:txBody>
                    <a:bodyPr/>
                    <a:lstStyle/>
                    <a:p>
                      <a:pPr algn="l" fontAlgn="b"/>
                      <a:r>
                        <a:rPr lang="en-US" sz="1600" b="0" i="0" u="none" strike="noStrike" dirty="0">
                          <a:solidFill>
                            <a:srgbClr val="000000"/>
                          </a:solidFill>
                          <a:effectLst/>
                          <a:latin typeface="Calibri"/>
                        </a:rPr>
                        <a:t>2</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Dell Inc.</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Latitude E6400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A32</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0</a:t>
                      </a:r>
                    </a:p>
                  </a:txBody>
                  <a:tcPr marL="9525" marR="9525" marT="9525" marB="0" anchor="b">
                    <a:lnL>
                      <a:noFill/>
                    </a:lnL>
                    <a:lnR>
                      <a:noFill/>
                    </a:lnR>
                    <a:lnT>
                      <a:noFill/>
                    </a:lnT>
                    <a:lnB>
                      <a:noFill/>
                    </a:lnB>
                  </a:tcPr>
                </a:tc>
              </a:tr>
              <a:tr h="407987">
                <a:tc>
                  <a:txBody>
                    <a:bodyPr/>
                    <a:lstStyle/>
                    <a:p>
                      <a:pPr algn="l" fontAlgn="b"/>
                      <a:r>
                        <a:rPr lang="en-US" sz="1600" b="0" i="0" u="none" strike="noStrike" dirty="0">
                          <a:solidFill>
                            <a:srgbClr val="000000"/>
                          </a:solidFill>
                          <a:effectLst/>
                          <a:latin typeface="Calibri"/>
                        </a:rPr>
                        <a:t>1</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Dell Inc.</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Latitude E6400</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A33</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0</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0</a:t>
                      </a: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232068598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Defenses</a:t>
            </a:r>
            <a:endParaRPr lang="en-US" dirty="0"/>
          </a:p>
        </p:txBody>
      </p:sp>
      <p:sp>
        <p:nvSpPr>
          <p:cNvPr id="3" name="Content Placeholder 2"/>
          <p:cNvSpPr>
            <a:spLocks noGrp="1"/>
          </p:cNvSpPr>
          <p:nvPr>
            <p:ph idx="1"/>
          </p:nvPr>
        </p:nvSpPr>
        <p:spPr/>
        <p:txBody>
          <a:bodyPr/>
          <a:lstStyle/>
          <a:p>
            <a:r>
              <a:rPr lang="en-US" dirty="0" smtClean="0"/>
              <a:t>For some machines (such as the Dell E6400), newer BIOS updates have the access controls set</a:t>
            </a:r>
          </a:p>
          <a:p>
            <a:pPr lvl="1"/>
            <a:r>
              <a:rPr lang="en-US" dirty="0" smtClean="0"/>
              <a:t>Rev A29 is open &amp; vulnerable, Rev A30 and newer aren't</a:t>
            </a:r>
          </a:p>
          <a:p>
            <a:endParaRPr lang="en-US" dirty="0"/>
          </a:p>
          <a:p>
            <a:r>
              <a:rPr lang="en-US" dirty="0" smtClean="0"/>
              <a:t>We are collecting a more comprehensive matrix of which models and BIOS revisions are secure</a:t>
            </a:r>
          </a:p>
          <a:p>
            <a:r>
              <a:rPr lang="en-US" dirty="0" smtClean="0"/>
              <a:t>This can be the basis for determining whether to perform enterprise-wide BIOS updates</a:t>
            </a:r>
          </a:p>
          <a:p>
            <a:r>
              <a:rPr lang="en-US" dirty="0" smtClean="0"/>
              <a:t>When we find enough machines for which there is no BIOS update fix, we can go to the vendor and ask them to fix this</a:t>
            </a:r>
          </a:p>
        </p:txBody>
      </p:sp>
      <p:pic>
        <p:nvPicPr>
          <p:cNvPr id="6" name="Picture 5"/>
          <p:cNvPicPr>
            <a:picLocks noChangeAspect="1"/>
          </p:cNvPicPr>
          <p:nvPr/>
        </p:nvPicPr>
        <p:blipFill>
          <a:blip r:embed="rId3"/>
          <a:stretch>
            <a:fillRect/>
          </a:stretch>
        </p:blipFill>
        <p:spPr>
          <a:xfrm>
            <a:off x="3805101" y="5232400"/>
            <a:ext cx="1625600" cy="1625600"/>
          </a:xfrm>
          <a:prstGeom prst="rect">
            <a:avLst/>
          </a:prstGeom>
        </p:spPr>
      </p:pic>
    </p:spTree>
    <p:extLst>
      <p:ext uri="{BB962C8B-B14F-4D97-AF65-F5344CB8AC3E}">
        <p14:creationId xmlns:p14="http://schemas.microsoft.com/office/powerpoint/2010/main" val="425783220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 Transfer</a:t>
            </a:r>
            <a:endParaRPr lang="en-US" dirty="0"/>
          </a:p>
        </p:txBody>
      </p:sp>
      <p:sp>
        <p:nvSpPr>
          <p:cNvPr id="3" name="Content Placeholder 2"/>
          <p:cNvSpPr>
            <a:spLocks noGrp="1"/>
          </p:cNvSpPr>
          <p:nvPr>
            <p:ph idx="1"/>
          </p:nvPr>
        </p:nvSpPr>
        <p:spPr>
          <a:xfrm>
            <a:off x="609600" y="1447800"/>
            <a:ext cx="8229600" cy="5115685"/>
          </a:xfrm>
        </p:spPr>
        <p:txBody>
          <a:bodyPr>
            <a:normAutofit fontScale="92500"/>
          </a:bodyPr>
          <a:lstStyle/>
          <a:p>
            <a:r>
              <a:rPr lang="en-US" sz="2400" dirty="0"/>
              <a:t>Also looking for government entities interested in knowing whether their </a:t>
            </a:r>
            <a:r>
              <a:rPr lang="en-US" sz="2400" dirty="0" err="1"/>
              <a:t>BIOSes</a:t>
            </a:r>
            <a:r>
              <a:rPr lang="en-US" sz="2400" dirty="0"/>
              <a:t> are currently open and vulnerable</a:t>
            </a:r>
          </a:p>
          <a:p>
            <a:pPr lvl="1"/>
            <a:r>
              <a:rPr lang="en-US" sz="2400" dirty="0"/>
              <a:t>We already have an installer that runs through HBSS for easy deployment in </a:t>
            </a:r>
            <a:r>
              <a:rPr lang="en-US" sz="2400" dirty="0" err="1"/>
              <a:t>DoD</a:t>
            </a:r>
            <a:r>
              <a:rPr lang="en-US" sz="2400" dirty="0"/>
              <a:t> </a:t>
            </a:r>
            <a:r>
              <a:rPr lang="en-US" sz="2400" dirty="0" smtClean="0"/>
              <a:t>environments</a:t>
            </a:r>
          </a:p>
          <a:p>
            <a:endParaRPr lang="en-US" sz="2400" dirty="0"/>
          </a:p>
          <a:p>
            <a:r>
              <a:rPr lang="en-US" sz="2400" dirty="0" smtClean="0"/>
              <a:t>We are looking for vendors to incorporate the capabilities into their agent-based security software</a:t>
            </a:r>
          </a:p>
          <a:p>
            <a:pPr lvl="1"/>
            <a:r>
              <a:rPr lang="en-US" sz="2400" dirty="0" smtClean="0"/>
              <a:t>The licensing will be "we give you code, you tell us how many machines you've seen that have writable BIOS"</a:t>
            </a:r>
          </a:p>
          <a:p>
            <a:pPr lvl="1"/>
            <a:r>
              <a:rPr lang="en-US" sz="2400" dirty="0" smtClean="0"/>
              <a:t>Already talking with McAfee, Wave, and </a:t>
            </a:r>
            <a:r>
              <a:rPr lang="en-US" sz="2400" dirty="0" err="1" smtClean="0"/>
              <a:t>Crowdstrike</a:t>
            </a:r>
            <a:endParaRPr lang="en-US" sz="2400" dirty="0" smtClean="0"/>
          </a:p>
          <a:p>
            <a:pPr lvl="2"/>
            <a:r>
              <a:rPr lang="en-US" sz="2200" dirty="0" smtClean="0"/>
              <a:t>You don't want to fall behind them do you? </a:t>
            </a:r>
            <a:r>
              <a:rPr lang="en-US" sz="2200" dirty="0" smtClean="0">
                <a:sym typeface="Wingdings"/>
              </a:rPr>
              <a:t>:)</a:t>
            </a:r>
            <a:endParaRPr lang="en-US" dirty="0" smtClean="0"/>
          </a:p>
          <a:p>
            <a:endParaRPr lang="en-US" dirty="0" smtClean="0"/>
          </a:p>
          <a:p>
            <a:r>
              <a:rPr lang="en-US" dirty="0" smtClean="0"/>
              <a:t>Contact Xeno if interested in piloting/licensing Copernicus</a:t>
            </a:r>
            <a:endParaRPr lang="en-US" dirty="0"/>
          </a:p>
        </p:txBody>
      </p:sp>
    </p:spTree>
    <p:extLst>
      <p:ext uri="{BB962C8B-B14F-4D97-AF65-F5344CB8AC3E}">
        <p14:creationId xmlns:p14="http://schemas.microsoft.com/office/powerpoint/2010/main" val="237737476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r>
              <a:rPr lang="en-US" sz="2400" dirty="0"/>
              <a:t>The raw BIOS </a:t>
            </a:r>
            <a:r>
              <a:rPr lang="en-US" sz="2400" dirty="0" smtClean="0"/>
              <a:t>dumping capability gives more detailed and actionable information about BIOS changes</a:t>
            </a:r>
          </a:p>
          <a:p>
            <a:r>
              <a:rPr lang="en-US" sz="2400" dirty="0" smtClean="0"/>
              <a:t>Configuration data helps to determine writable (vulnerable) BIOS configurations</a:t>
            </a:r>
          </a:p>
          <a:p>
            <a:r>
              <a:rPr lang="en-US" sz="2400" dirty="0"/>
              <a:t>We're enabling the collection of this data, but we need to find more hosts to deploy to</a:t>
            </a:r>
          </a:p>
          <a:p>
            <a:r>
              <a:rPr lang="en-US" sz="2400" dirty="0" smtClean="0"/>
              <a:t>No one knows how common writable </a:t>
            </a:r>
            <a:r>
              <a:rPr lang="en-US" sz="2400" dirty="0" err="1" smtClean="0"/>
              <a:t>BIOSes</a:t>
            </a:r>
            <a:r>
              <a:rPr lang="en-US" sz="2400" dirty="0" smtClean="0"/>
              <a:t> are in the wild</a:t>
            </a:r>
          </a:p>
          <a:p>
            <a:r>
              <a:rPr lang="en-US" sz="2400" dirty="0" smtClean="0"/>
              <a:t>We think it's going to turn out that </a:t>
            </a:r>
            <a:r>
              <a:rPr lang="en-US" sz="2400" dirty="0" err="1" smtClean="0"/>
              <a:t>BIOSes</a:t>
            </a:r>
            <a:r>
              <a:rPr lang="en-US" sz="2400" dirty="0" smtClean="0"/>
              <a:t> are much more vulnerable than people have assumed</a:t>
            </a:r>
          </a:p>
        </p:txBody>
      </p:sp>
    </p:spTree>
    <p:extLst>
      <p:ext uri="{BB962C8B-B14F-4D97-AF65-F5344CB8AC3E}">
        <p14:creationId xmlns:p14="http://schemas.microsoft.com/office/powerpoint/2010/main" val="328629532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hlinkClick r:id="rId2"/>
              </a:rPr>
              <a:t>scornwell@mitre.org</a:t>
            </a:r>
            <a:endParaRPr lang="en-US" dirty="0" smtClean="0"/>
          </a:p>
          <a:p>
            <a:r>
              <a:rPr lang="en-US" dirty="0" smtClean="0">
                <a:hlinkClick r:id="rId3"/>
              </a:rPr>
              <a:t>xkovah@mitre.org</a:t>
            </a:r>
            <a:endParaRPr lang="en-US" dirty="0" smtClean="0"/>
          </a:p>
          <a:p>
            <a:endParaRPr lang="en-US" dirty="0"/>
          </a:p>
          <a:p>
            <a:r>
              <a:rPr lang="en-US" dirty="0" smtClean="0"/>
              <a:t>P.s. to learn more about TPMs, reverse engineering, and in the future, BIOS, check out the free and open source classes at </a:t>
            </a:r>
            <a:r>
              <a:rPr lang="en-US" dirty="0" err="1" smtClean="0"/>
              <a:t>OpenSecurityTraining.info</a:t>
            </a:r>
            <a:endParaRPr lang="en-US" dirty="0" smtClean="0"/>
          </a:p>
          <a:p>
            <a:r>
              <a:rPr lang="en-US" dirty="0" smtClean="0"/>
              <a:t>If you already know the classes, take the material and teach!</a:t>
            </a:r>
          </a:p>
          <a:p>
            <a:endParaRPr lang="en-US" dirty="0"/>
          </a:p>
        </p:txBody>
      </p:sp>
    </p:spTree>
    <p:extLst>
      <p:ext uri="{BB962C8B-B14F-4D97-AF65-F5344CB8AC3E}">
        <p14:creationId xmlns:p14="http://schemas.microsoft.com/office/powerpoint/2010/main" val="220581035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Motivations 2</a:t>
            </a:r>
            <a:endParaRPr lang="en-US" dirty="0"/>
          </a:p>
        </p:txBody>
      </p:sp>
      <p:sp>
        <p:nvSpPr>
          <p:cNvPr id="3" name="Content Placeholder 2"/>
          <p:cNvSpPr>
            <a:spLocks noGrp="1"/>
          </p:cNvSpPr>
          <p:nvPr>
            <p:ph idx="1"/>
          </p:nvPr>
        </p:nvSpPr>
        <p:spPr>
          <a:xfrm>
            <a:off x="609600" y="1447800"/>
            <a:ext cx="8229600" cy="4899212"/>
          </a:xfrm>
        </p:spPr>
        <p:txBody>
          <a:bodyPr>
            <a:normAutofit/>
          </a:bodyPr>
          <a:lstStyle/>
          <a:p>
            <a:r>
              <a:rPr lang="en-US" dirty="0" smtClean="0"/>
              <a:t>When TPM measurements say something changed unexpectedly, we'd like to know more specifically what changed in which component, and ideally what the security implications are</a:t>
            </a:r>
          </a:p>
          <a:p>
            <a:r>
              <a:rPr lang="en-US" dirty="0" smtClean="0"/>
              <a:t>We'd also like to know proactively if a given system is vulnerable to malicious BIOS modification, and if there are any updates that correct the configuration and increase the protection</a:t>
            </a:r>
          </a:p>
          <a:p>
            <a:endParaRPr lang="en-US" dirty="0" smtClean="0"/>
          </a:p>
        </p:txBody>
      </p:sp>
    </p:spTree>
    <p:extLst>
      <p:ext uri="{BB962C8B-B14F-4D97-AF65-F5344CB8AC3E}">
        <p14:creationId xmlns:p14="http://schemas.microsoft.com/office/powerpoint/2010/main" val="32912883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4865615" y="4268499"/>
            <a:ext cx="1862356" cy="2274914"/>
          </a:xfrm>
          <a:prstGeom prst="rect">
            <a:avLst/>
          </a:prstGeom>
          <a:solidFill>
            <a:schemeClr val="bg1">
              <a:lumMod val="75000"/>
              <a:alpha val="5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16" name="Rectangle 15"/>
          <p:cNvSpPr/>
          <p:nvPr/>
        </p:nvSpPr>
        <p:spPr>
          <a:xfrm>
            <a:off x="4865615" y="3653156"/>
            <a:ext cx="1862356" cy="289025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12" name="Title 11"/>
          <p:cNvSpPr>
            <a:spLocks noGrp="1"/>
          </p:cNvSpPr>
          <p:nvPr>
            <p:ph type="title"/>
          </p:nvPr>
        </p:nvSpPr>
        <p:spPr/>
        <p:txBody>
          <a:bodyPr/>
          <a:lstStyle/>
          <a:p>
            <a:r>
              <a:rPr lang="en-US" dirty="0"/>
              <a:t>x</a:t>
            </a:r>
            <a:r>
              <a:rPr lang="en-US" dirty="0" smtClean="0"/>
              <a:t>86 Architecture Overview</a:t>
            </a:r>
            <a:endParaRPr lang="en-US" dirty="0"/>
          </a:p>
        </p:txBody>
      </p:sp>
      <p:pic>
        <p:nvPicPr>
          <p:cNvPr id="1029" name="Picture 5" descr="C:\Projects\SMAC\Slides\NSC\pics\Q35 Chipset Plai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9644" y="1525337"/>
            <a:ext cx="3733800" cy="47434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Projects\SMAC\Slides\NSC\pics\Q35 Chipset Plain Stripped Minima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482" y="1525338"/>
            <a:ext cx="2234298" cy="4743450"/>
          </a:xfrm>
          <a:prstGeom prst="rect">
            <a:avLst/>
          </a:prstGeom>
          <a:noFill/>
          <a:extLst>
            <a:ext uri="{909E8E84-426E-40dd-AFC4-6F175D3DCCD1}">
              <a14:hiddenFill xmlns:a14="http://schemas.microsoft.com/office/drawing/2010/main">
                <a:solidFill>
                  <a:srgbClr val="FFFFFF"/>
                </a:solidFill>
              </a14:hiddenFill>
            </a:ext>
          </a:extLst>
        </p:spPr>
      </p:pic>
      <p:sp>
        <p:nvSpPr>
          <p:cNvPr id="15" name="Rounded Rectangle 14"/>
          <p:cNvSpPr/>
          <p:nvPr/>
        </p:nvSpPr>
        <p:spPr>
          <a:xfrm>
            <a:off x="2093496" y="2038525"/>
            <a:ext cx="6723334" cy="998289"/>
          </a:xfrm>
          <a:prstGeom prst="round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17" name="Straight Connector 16"/>
          <p:cNvCxnSpPr/>
          <p:nvPr/>
        </p:nvCxnSpPr>
        <p:spPr>
          <a:xfrm>
            <a:off x="1484851" y="5355819"/>
            <a:ext cx="33807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588003" y="5310231"/>
            <a:ext cx="107273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SPI Flash</a:t>
            </a:r>
            <a:endParaRPr lang="en-US" sz="1600" dirty="0">
              <a:ea typeface="Verdana" pitchFamily="34" charset="0"/>
              <a:cs typeface="Verdana" pitchFamily="34" charset="0"/>
            </a:endParaRPr>
          </a:p>
        </p:txBody>
      </p:sp>
      <p:sp>
        <p:nvSpPr>
          <p:cNvPr id="19" name="TextBox 18"/>
          <p:cNvSpPr txBox="1"/>
          <p:nvPr/>
        </p:nvSpPr>
        <p:spPr>
          <a:xfrm>
            <a:off x="2466363" y="3053593"/>
            <a:ext cx="138211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System RAM</a:t>
            </a:r>
            <a:endParaRPr lang="en-US" sz="1600" dirty="0">
              <a:ea typeface="Verdana" pitchFamily="34" charset="0"/>
              <a:cs typeface="Verdana" pitchFamily="34" charset="0"/>
            </a:endParaRPr>
          </a:p>
        </p:txBody>
      </p:sp>
      <p:sp>
        <p:nvSpPr>
          <p:cNvPr id="20" name="Rectangle 19"/>
          <p:cNvSpPr/>
          <p:nvPr/>
        </p:nvSpPr>
        <p:spPr>
          <a:xfrm>
            <a:off x="4521666" y="3833769"/>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1" name="Rectangle 20"/>
          <p:cNvSpPr/>
          <p:nvPr/>
        </p:nvSpPr>
        <p:spPr>
          <a:xfrm>
            <a:off x="4521666" y="461534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2" name="Rectangle 21"/>
          <p:cNvSpPr/>
          <p:nvPr/>
        </p:nvSpPr>
        <p:spPr>
          <a:xfrm>
            <a:off x="4513828" y="542150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3" name="Rectangle 22"/>
          <p:cNvSpPr/>
          <p:nvPr/>
        </p:nvSpPr>
        <p:spPr>
          <a:xfrm>
            <a:off x="4521666" y="605477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4" name="Rectangle 23"/>
          <p:cNvSpPr/>
          <p:nvPr/>
        </p:nvSpPr>
        <p:spPr>
          <a:xfrm>
            <a:off x="6727971" y="3833769"/>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5" name="Rectangle 24"/>
          <p:cNvSpPr/>
          <p:nvPr/>
        </p:nvSpPr>
        <p:spPr>
          <a:xfrm>
            <a:off x="6727971" y="461534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6" name="Rectangle 25"/>
          <p:cNvSpPr/>
          <p:nvPr/>
        </p:nvSpPr>
        <p:spPr>
          <a:xfrm>
            <a:off x="6720133" y="542150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7" name="Rectangle 26"/>
          <p:cNvSpPr/>
          <p:nvPr/>
        </p:nvSpPr>
        <p:spPr>
          <a:xfrm>
            <a:off x="6727971" y="605477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28" name="Straight Connector 27"/>
          <p:cNvCxnSpPr/>
          <p:nvPr/>
        </p:nvCxnSpPr>
        <p:spPr>
          <a:xfrm flipH="1">
            <a:off x="4865615" y="4268499"/>
            <a:ext cx="186235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786692" y="4138388"/>
            <a:ext cx="1515158" cy="276999"/>
          </a:xfrm>
          <a:prstGeom prst="rect">
            <a:avLst/>
          </a:prstGeom>
          <a:noFill/>
        </p:spPr>
        <p:txBody>
          <a:bodyPr wrap="none" rtlCol="0">
            <a:spAutoFit/>
          </a:bodyPr>
          <a:lstStyle/>
          <a:p>
            <a:pPr>
              <a:spcAft>
                <a:spcPts val="600"/>
              </a:spcAft>
            </a:pPr>
            <a:r>
              <a:rPr lang="en-US" sz="1200" dirty="0" smtClean="0">
                <a:ea typeface="Verdana" pitchFamily="34" charset="0"/>
                <a:cs typeface="Verdana" pitchFamily="34" charset="0"/>
              </a:rPr>
              <a:t>BIOS Region Begin</a:t>
            </a:r>
            <a:endParaRPr lang="en-US" sz="1200" dirty="0">
              <a:ea typeface="Verdana" pitchFamily="34" charset="0"/>
              <a:cs typeface="Verdana" pitchFamily="34" charset="0"/>
            </a:endParaRPr>
          </a:p>
        </p:txBody>
      </p:sp>
      <p:sp>
        <p:nvSpPr>
          <p:cNvPr id="3" name="Rectangle 2"/>
          <p:cNvSpPr/>
          <p:nvPr/>
        </p:nvSpPr>
        <p:spPr>
          <a:xfrm>
            <a:off x="4274049" y="1566433"/>
            <a:ext cx="873304" cy="313737"/>
          </a:xfrm>
          <a:prstGeom prst="rect">
            <a:avLst/>
          </a:prstGeom>
          <a:solidFill>
            <a:schemeClr val="accent5">
              <a:lumMod val="50000"/>
              <a:alpha val="3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1" name="Rectangle 30"/>
          <p:cNvSpPr/>
          <p:nvPr/>
        </p:nvSpPr>
        <p:spPr>
          <a:xfrm>
            <a:off x="4333112" y="2253089"/>
            <a:ext cx="765450" cy="1301769"/>
          </a:xfrm>
          <a:prstGeom prst="rect">
            <a:avLst/>
          </a:prstGeom>
          <a:solidFill>
            <a:schemeClr val="accent5">
              <a:lumMod val="50000"/>
              <a:alpha val="3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2" name="Rectangle 31"/>
          <p:cNvSpPr/>
          <p:nvPr/>
        </p:nvSpPr>
        <p:spPr>
          <a:xfrm>
            <a:off x="4356826" y="3946589"/>
            <a:ext cx="728299" cy="1570633"/>
          </a:xfrm>
          <a:prstGeom prst="rect">
            <a:avLst/>
          </a:prstGeom>
          <a:solidFill>
            <a:schemeClr val="accent5">
              <a:lumMod val="50000"/>
              <a:alpha val="3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5" name="Rectangle 34"/>
          <p:cNvSpPr/>
          <p:nvPr/>
        </p:nvSpPr>
        <p:spPr>
          <a:xfrm>
            <a:off x="5782078" y="2570567"/>
            <a:ext cx="621696" cy="871276"/>
          </a:xfrm>
          <a:prstGeom prst="rect">
            <a:avLst/>
          </a:prstGeom>
          <a:solidFill>
            <a:schemeClr val="accent5">
              <a:lumMod val="50000"/>
              <a:alpha val="3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3" name="Rectangle 32"/>
          <p:cNvSpPr/>
          <p:nvPr/>
        </p:nvSpPr>
        <p:spPr>
          <a:xfrm>
            <a:off x="5608560" y="4967871"/>
            <a:ext cx="494289" cy="202214"/>
          </a:xfrm>
          <a:prstGeom prst="rect">
            <a:avLst/>
          </a:prstGeom>
          <a:solidFill>
            <a:schemeClr val="accent5">
              <a:lumMod val="50000"/>
              <a:alpha val="3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4" name="Rectangle 33"/>
          <p:cNvSpPr/>
          <p:nvPr/>
        </p:nvSpPr>
        <p:spPr>
          <a:xfrm>
            <a:off x="5398907" y="4195596"/>
            <a:ext cx="728095" cy="202214"/>
          </a:xfrm>
          <a:prstGeom prst="rect">
            <a:avLst/>
          </a:prstGeom>
          <a:solidFill>
            <a:schemeClr val="accent5">
              <a:lumMod val="50000"/>
              <a:alpha val="3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 name="TextBox 1"/>
          <p:cNvSpPr txBox="1"/>
          <p:nvPr/>
        </p:nvSpPr>
        <p:spPr>
          <a:xfrm>
            <a:off x="2019381" y="1766877"/>
            <a:ext cx="284052" cy="307777"/>
          </a:xfrm>
          <a:prstGeom prst="rect">
            <a:avLst/>
          </a:prstGeom>
          <a:noFill/>
        </p:spPr>
        <p:txBody>
          <a:bodyPr wrap="none" rtlCol="0">
            <a:spAutoFit/>
          </a:bodyPr>
          <a:lstStyle/>
          <a:p>
            <a:pPr>
              <a:spcAft>
                <a:spcPts val="600"/>
              </a:spcAft>
            </a:pPr>
            <a:r>
              <a:rPr lang="en-US" sz="1400" b="1" dirty="0" smtClean="0">
                <a:ea typeface="Verdana" pitchFamily="34" charset="0"/>
                <a:cs typeface="Verdana" pitchFamily="34" charset="0"/>
              </a:rPr>
              <a:t>0</a:t>
            </a:r>
            <a:endParaRPr lang="en-US" sz="1400" b="1" dirty="0">
              <a:ea typeface="Verdana" pitchFamily="34" charset="0"/>
              <a:cs typeface="Verdana" pitchFamily="34" charset="0"/>
            </a:endParaRPr>
          </a:p>
        </p:txBody>
      </p:sp>
      <p:sp>
        <p:nvSpPr>
          <p:cNvPr id="39" name="TextBox 38"/>
          <p:cNvSpPr txBox="1"/>
          <p:nvPr/>
        </p:nvSpPr>
        <p:spPr>
          <a:xfrm>
            <a:off x="8563181" y="1722425"/>
            <a:ext cx="580819" cy="307777"/>
          </a:xfrm>
          <a:prstGeom prst="rect">
            <a:avLst/>
          </a:prstGeom>
          <a:noFill/>
        </p:spPr>
        <p:txBody>
          <a:bodyPr wrap="square" rtlCol="0">
            <a:spAutoFit/>
          </a:bodyPr>
          <a:lstStyle/>
          <a:p>
            <a:pPr>
              <a:spcAft>
                <a:spcPts val="600"/>
              </a:spcAft>
            </a:pPr>
            <a:r>
              <a:rPr lang="en-US" sz="1400" b="1" dirty="0" smtClean="0">
                <a:ea typeface="Verdana" pitchFamily="34" charset="0"/>
                <a:cs typeface="Verdana" pitchFamily="34" charset="0"/>
              </a:rPr>
              <a:t>4GB</a:t>
            </a:r>
            <a:endParaRPr lang="en-US" sz="1400" b="1" dirty="0">
              <a:ea typeface="Verdana" pitchFamily="34" charset="0"/>
              <a:cs typeface="Verdana" pitchFamily="34" charset="0"/>
            </a:endParaRPr>
          </a:p>
        </p:txBody>
      </p:sp>
      <p:sp>
        <p:nvSpPr>
          <p:cNvPr id="4" name="Rectangle 3"/>
          <p:cNvSpPr/>
          <p:nvPr/>
        </p:nvSpPr>
        <p:spPr>
          <a:xfrm>
            <a:off x="370780" y="6596390"/>
            <a:ext cx="4572000" cy="261610"/>
          </a:xfrm>
          <a:prstGeom prst="rect">
            <a:avLst/>
          </a:prstGeom>
        </p:spPr>
        <p:txBody>
          <a:bodyPr>
            <a:spAutoFit/>
          </a:bodyPr>
          <a:lstStyle/>
          <a:p>
            <a:r>
              <a:rPr lang="en-US" sz="1100" dirty="0"/>
              <a:t>www.intel.com/.../</a:t>
            </a:r>
            <a:r>
              <a:rPr lang="en-US" sz="1100" b="1" dirty="0"/>
              <a:t>datasheet</a:t>
            </a:r>
            <a:r>
              <a:rPr lang="en-US" sz="1100" dirty="0"/>
              <a:t>/</a:t>
            </a:r>
            <a:r>
              <a:rPr lang="en-US" sz="1100" b="1" dirty="0"/>
              <a:t>io</a:t>
            </a:r>
            <a:r>
              <a:rPr lang="en-US" sz="1100" dirty="0"/>
              <a:t>-</a:t>
            </a:r>
            <a:r>
              <a:rPr lang="en-US" sz="1100" b="1" dirty="0"/>
              <a:t>controller</a:t>
            </a:r>
            <a:r>
              <a:rPr lang="en-US" sz="1100" dirty="0"/>
              <a:t>-</a:t>
            </a:r>
            <a:r>
              <a:rPr lang="en-US" sz="1100" b="1" dirty="0"/>
              <a:t>hub</a:t>
            </a:r>
            <a:r>
              <a:rPr lang="en-US" sz="1100" dirty="0"/>
              <a:t>-</a:t>
            </a:r>
            <a:r>
              <a:rPr lang="en-US" sz="1100" b="1" dirty="0"/>
              <a:t>9</a:t>
            </a:r>
            <a:r>
              <a:rPr lang="en-US" sz="1100" dirty="0"/>
              <a:t>-</a:t>
            </a:r>
            <a:r>
              <a:rPr lang="en-US" sz="1100" b="1" dirty="0"/>
              <a:t>datasheet</a:t>
            </a:r>
            <a:r>
              <a:rPr lang="en-US" sz="1100" dirty="0"/>
              <a:t>.pdf</a:t>
            </a:r>
          </a:p>
        </p:txBody>
      </p:sp>
    </p:spTree>
    <p:extLst>
      <p:ext uri="{BB962C8B-B14F-4D97-AF65-F5344CB8AC3E}">
        <p14:creationId xmlns:p14="http://schemas.microsoft.com/office/powerpoint/2010/main" val="13992268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31"/>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32"/>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grpId="2"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35"/>
                                        </p:tgtEl>
                                        <p:attrNameLst>
                                          <p:attrName>style.visibility</p:attrName>
                                        </p:attrNameLst>
                                      </p:cBhvr>
                                      <p:to>
                                        <p:strVal val="hidden"/>
                                      </p:to>
                                    </p:set>
                                  </p:childTnLst>
                                </p:cTn>
                              </p:par>
                              <p:par>
                                <p:cTn id="31" presetID="1" presetClass="exit" presetSubtype="0" fill="hold" grpId="3" nodeType="withEffect">
                                  <p:stCondLst>
                                    <p:cond delay="0"/>
                                  </p:stCondLst>
                                  <p:childTnLst>
                                    <p:set>
                                      <p:cBhvr>
                                        <p:cTn id="32" dur="1" fill="hold">
                                          <p:stCondLst>
                                            <p:cond delay="0"/>
                                          </p:stCondLst>
                                        </p:cTn>
                                        <p:tgtEl>
                                          <p:spTgt spid="31"/>
                                        </p:tgtEl>
                                        <p:attrNameLst>
                                          <p:attrName>style.visibility</p:attrName>
                                        </p:attrNameLst>
                                      </p:cBhvr>
                                      <p:to>
                                        <p:strVal val="hidden"/>
                                      </p:to>
                                    </p:set>
                                  </p:childTnLst>
                                </p:cTn>
                              </p:par>
                              <p:par>
                                <p:cTn id="33" presetID="1"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par>
                                <p:cTn id="35" presetID="1" presetClass="entr" presetSubtype="0" fill="hold" grpId="2" nodeType="withEffect">
                                  <p:stCondLst>
                                    <p:cond delay="0"/>
                                  </p:stCondLst>
                                  <p:childTnLst>
                                    <p:set>
                                      <p:cBhvr>
                                        <p:cTn id="36" dur="1" fill="hold">
                                          <p:stCondLst>
                                            <p:cond delay="0"/>
                                          </p:stCondLst>
                                        </p:cTn>
                                        <p:tgtEl>
                                          <p:spTgt spid="3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33"/>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34"/>
                                        </p:tgtEl>
                                        <p:attrNameLst>
                                          <p:attrName>style.visibility</p:attrName>
                                        </p:attrNameLst>
                                      </p:cBhvr>
                                      <p:to>
                                        <p:strVal val="hidden"/>
                                      </p:to>
                                    </p:set>
                                  </p:childTnLst>
                                </p:cTn>
                              </p:par>
                              <p:par>
                                <p:cTn id="47" presetID="1" presetClass="exit" presetSubtype="0" fill="hold" grpId="3" nodeType="withEffect">
                                  <p:stCondLst>
                                    <p:cond delay="0"/>
                                  </p:stCondLst>
                                  <p:childTnLst>
                                    <p:set>
                                      <p:cBhvr>
                                        <p:cTn id="48" dur="1" fill="hold">
                                          <p:stCondLst>
                                            <p:cond delay="0"/>
                                          </p:stCondLst>
                                        </p:cTn>
                                        <p:tgtEl>
                                          <p:spTgt spid="32"/>
                                        </p:tgtEl>
                                        <p:attrNameLst>
                                          <p:attrName>style.visibility</p:attrName>
                                        </p:attrNameLst>
                                      </p:cBhvr>
                                      <p:to>
                                        <p:strVal val="hidden"/>
                                      </p:to>
                                    </p:set>
                                  </p:childTnLst>
                                </p:cTn>
                              </p:par>
                              <p:par>
                                <p:cTn id="49" presetID="35" presetClass="path" presetSubtype="0" accel="50000" decel="50000" fill="hold" nodeType="withEffect">
                                  <p:stCondLst>
                                    <p:cond delay="0"/>
                                  </p:stCondLst>
                                  <p:childTnLst>
                                    <p:animMotion origin="layout" path="M -8.33333E-7 -2.66713E-6 L -0.40156 -2.66713E-6 " pathEditMode="relative" rAng="0" ptsTypes="AA">
                                      <p:cBhvr>
                                        <p:cTn id="50" dur="500" fill="hold"/>
                                        <p:tgtEl>
                                          <p:spTgt spid="1029"/>
                                        </p:tgtEl>
                                        <p:attrNameLst>
                                          <p:attrName>ppt_x</p:attrName>
                                          <p:attrName>ppt_y</p:attrName>
                                        </p:attrNameLst>
                                      </p:cBhvr>
                                      <p:rCtr x="-20087" y="0"/>
                                    </p:animMotion>
                                  </p:childTnLst>
                                </p:cTn>
                              </p:par>
                            </p:childTnLst>
                          </p:cTn>
                        </p:par>
                        <p:par>
                          <p:cTn id="51" fill="hold">
                            <p:stCondLst>
                              <p:cond delay="500"/>
                            </p:stCondLst>
                            <p:childTnLst>
                              <p:par>
                                <p:cTn id="52" presetID="10" presetClass="exit" presetSubtype="0" fill="hold" nodeType="afterEffect">
                                  <p:stCondLst>
                                    <p:cond delay="0"/>
                                  </p:stCondLst>
                                  <p:childTnLst>
                                    <p:animEffect transition="out" filter="fade">
                                      <p:cBhvr>
                                        <p:cTn id="53" dur="500"/>
                                        <p:tgtEl>
                                          <p:spTgt spid="1029"/>
                                        </p:tgtEl>
                                      </p:cBhvr>
                                    </p:animEffect>
                                    <p:set>
                                      <p:cBhvr>
                                        <p:cTn id="54" dur="1" fill="hold">
                                          <p:stCondLst>
                                            <p:cond delay="499"/>
                                          </p:stCondLst>
                                        </p:cTn>
                                        <p:tgtEl>
                                          <p:spTgt spid="1029"/>
                                        </p:tgtEl>
                                        <p:attrNameLst>
                                          <p:attrName>style.visibility</p:attrName>
                                        </p:attrNameLst>
                                      </p:cBhvr>
                                      <p:to>
                                        <p:strVal val="hidden"/>
                                      </p:to>
                                    </p:set>
                                  </p:childTnLst>
                                </p:cTn>
                              </p:par>
                              <p:par>
                                <p:cTn id="55" presetID="10" presetClass="entr" presetSubtype="0" fill="hold" nodeType="withEffect">
                                  <p:stCondLst>
                                    <p:cond delay="0"/>
                                  </p:stCondLst>
                                  <p:childTnLst>
                                    <p:set>
                                      <p:cBhvr>
                                        <p:cTn id="56" dur="1" fill="hold">
                                          <p:stCondLst>
                                            <p:cond delay="0"/>
                                          </p:stCondLst>
                                        </p:cTn>
                                        <p:tgtEl>
                                          <p:spTgt spid="1030"/>
                                        </p:tgtEl>
                                        <p:attrNameLst>
                                          <p:attrName>style.visibility</p:attrName>
                                        </p:attrNameLst>
                                      </p:cBhvr>
                                      <p:to>
                                        <p:strVal val="visible"/>
                                      </p:to>
                                    </p:set>
                                    <p:animEffect transition="in" filter="fade">
                                      <p:cBhvr>
                                        <p:cTn id="57" dur="500"/>
                                        <p:tgtEl>
                                          <p:spTgt spid="1030"/>
                                        </p:tgtEl>
                                      </p:cBhvr>
                                    </p:animEffect>
                                  </p:childTnLst>
                                </p:cTn>
                              </p:par>
                              <p:par>
                                <p:cTn id="58" presetID="10" presetClass="entr" presetSubtype="0" fill="hold" grpId="0" nodeType="withEffect">
                                  <p:stCondLst>
                                    <p:cond delay="5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par>
                                <p:cTn id="64" presetID="10" presetClass="entr" presetSubtype="0" fill="hold" grpId="0" nodeType="withEffect">
                                  <p:stCondLst>
                                    <p:cond delay="50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cTn>
                              </p:par>
                              <p:par>
                                <p:cTn id="67" presetID="10" presetClass="entr" presetSubtype="0" fill="hold" grpId="0" nodeType="withEffect">
                                  <p:stCondLst>
                                    <p:cond delay="5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par>
                                <p:cTn id="73" presetID="10" presetClass="entr" presetSubtype="0" fill="hold" grpId="0" nodeType="withEffect">
                                  <p:stCondLst>
                                    <p:cond delay="50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childTnLst>
                                </p:cTn>
                              </p:par>
                              <p:par>
                                <p:cTn id="76" presetID="10" presetClass="entr" presetSubtype="0" fill="hold" grpId="0" nodeType="withEffect">
                                  <p:stCondLst>
                                    <p:cond delay="50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par>
                                <p:cTn id="79" presetID="10" presetClass="entr" presetSubtype="0" fill="hold" grpId="0" nodeType="withEffect">
                                  <p:stCondLst>
                                    <p:cond delay="50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500"/>
                                        <p:tgtEl>
                                          <p:spTgt spid="24"/>
                                        </p:tgtEl>
                                      </p:cBhvr>
                                    </p:animEffect>
                                  </p:childTnLst>
                                </p:cTn>
                              </p:par>
                              <p:par>
                                <p:cTn id="82" presetID="10" presetClass="entr" presetSubtype="0" fill="hold" grpId="0" nodeType="withEffect">
                                  <p:stCondLst>
                                    <p:cond delay="500"/>
                                  </p:stCondLst>
                                  <p:childTnLst>
                                    <p:set>
                                      <p:cBhvr>
                                        <p:cTn id="83" dur="1" fill="hold">
                                          <p:stCondLst>
                                            <p:cond delay="0"/>
                                          </p:stCondLst>
                                        </p:cTn>
                                        <p:tgtEl>
                                          <p:spTgt spid="13"/>
                                        </p:tgtEl>
                                        <p:attrNameLst>
                                          <p:attrName>style.visibility</p:attrName>
                                        </p:attrNameLst>
                                      </p:cBhvr>
                                      <p:to>
                                        <p:strVal val="visible"/>
                                      </p:to>
                                    </p:set>
                                    <p:animEffect transition="in" filter="fade">
                                      <p:cBhvr>
                                        <p:cTn id="84" dur="500"/>
                                        <p:tgtEl>
                                          <p:spTgt spid="13"/>
                                        </p:tgtEl>
                                      </p:cBhvr>
                                    </p:animEffect>
                                  </p:childTnLst>
                                </p:cTn>
                              </p:par>
                              <p:par>
                                <p:cTn id="85" presetID="10" presetClass="entr" presetSubtype="0" fill="hold" grpId="0" nodeType="withEffect">
                                  <p:stCondLst>
                                    <p:cond delay="500"/>
                                  </p:stCondLst>
                                  <p:childTnLst>
                                    <p:set>
                                      <p:cBhvr>
                                        <p:cTn id="86" dur="1" fill="hold">
                                          <p:stCondLst>
                                            <p:cond delay="0"/>
                                          </p:stCondLst>
                                        </p:cTn>
                                        <p:tgtEl>
                                          <p:spTgt spid="15"/>
                                        </p:tgtEl>
                                        <p:attrNameLst>
                                          <p:attrName>style.visibility</p:attrName>
                                        </p:attrNameLst>
                                      </p:cBhvr>
                                      <p:to>
                                        <p:strVal val="visible"/>
                                      </p:to>
                                    </p:set>
                                    <p:animEffect transition="in" filter="fade">
                                      <p:cBhvr>
                                        <p:cTn id="87" dur="500"/>
                                        <p:tgtEl>
                                          <p:spTgt spid="15"/>
                                        </p:tgtEl>
                                      </p:cBhvr>
                                    </p:animEffect>
                                  </p:childTnLst>
                                </p:cTn>
                              </p:par>
                              <p:par>
                                <p:cTn id="88" presetID="1" presetClass="entr" presetSubtype="0" fill="hold" grpId="0" nodeType="withEffect">
                                  <p:stCondLst>
                                    <p:cond delay="500"/>
                                  </p:stCondLst>
                                  <p:childTnLst>
                                    <p:set>
                                      <p:cBhvr>
                                        <p:cTn id="89" dur="1" fill="hold">
                                          <p:stCondLst>
                                            <p:cond delay="0"/>
                                          </p:stCondLst>
                                        </p:cTn>
                                        <p:tgtEl>
                                          <p:spTgt spid="39"/>
                                        </p:tgtEl>
                                        <p:attrNameLst>
                                          <p:attrName>style.visibility</p:attrName>
                                        </p:attrNameLst>
                                      </p:cBhvr>
                                      <p:to>
                                        <p:strVal val="visible"/>
                                      </p:to>
                                    </p:set>
                                  </p:childTnLst>
                                </p:cTn>
                              </p:par>
                              <p:par>
                                <p:cTn id="90" presetID="1" presetClass="entr" presetSubtype="0" fill="hold" grpId="0" nodeType="withEffect">
                                  <p:stCondLst>
                                    <p:cond delay="500"/>
                                  </p:stCondLst>
                                  <p:childTnLst>
                                    <p:set>
                                      <p:cBhvr>
                                        <p:cTn id="91" dur="1" fill="hold">
                                          <p:stCondLst>
                                            <p:cond delay="0"/>
                                          </p:stCondLst>
                                        </p:cTn>
                                        <p:tgtEl>
                                          <p:spTgt spid="2"/>
                                        </p:tgtEl>
                                        <p:attrNameLst>
                                          <p:attrName>style.visibility</p:attrName>
                                        </p:attrNameLst>
                                      </p:cBhvr>
                                      <p:to>
                                        <p:strVal val="visible"/>
                                      </p:to>
                                    </p:set>
                                  </p:childTnLst>
                                </p:cTn>
                              </p:par>
                              <p:par>
                                <p:cTn id="92" presetID="10" presetClass="entr" presetSubtype="0" fill="hold" grpId="0" nodeType="withEffect">
                                  <p:stCondLst>
                                    <p:cond delay="500"/>
                                  </p:stCondLst>
                                  <p:childTnLst>
                                    <p:set>
                                      <p:cBhvr>
                                        <p:cTn id="93" dur="1" fill="hold">
                                          <p:stCondLst>
                                            <p:cond delay="0"/>
                                          </p:stCondLst>
                                        </p:cTn>
                                        <p:tgtEl>
                                          <p:spTgt spid="16"/>
                                        </p:tgtEl>
                                        <p:attrNameLst>
                                          <p:attrName>style.visibility</p:attrName>
                                        </p:attrNameLst>
                                      </p:cBhvr>
                                      <p:to>
                                        <p:strVal val="visible"/>
                                      </p:to>
                                    </p:set>
                                    <p:animEffect transition="in" filter="fade">
                                      <p:cBhvr>
                                        <p:cTn id="94" dur="500"/>
                                        <p:tgtEl>
                                          <p:spTgt spid="16"/>
                                        </p:tgtEl>
                                      </p:cBhvr>
                                    </p:animEffect>
                                  </p:childTnLst>
                                </p:cTn>
                              </p:par>
                              <p:par>
                                <p:cTn id="95" presetID="10" presetClass="entr" presetSubtype="0" fill="hold" nodeType="withEffect">
                                  <p:stCondLst>
                                    <p:cond delay="500"/>
                                  </p:stCondLst>
                                  <p:childTnLst>
                                    <p:set>
                                      <p:cBhvr>
                                        <p:cTn id="96" dur="1" fill="hold">
                                          <p:stCondLst>
                                            <p:cond delay="0"/>
                                          </p:stCondLst>
                                        </p:cTn>
                                        <p:tgtEl>
                                          <p:spTgt spid="17"/>
                                        </p:tgtEl>
                                        <p:attrNameLst>
                                          <p:attrName>style.visibility</p:attrName>
                                        </p:attrNameLst>
                                      </p:cBhvr>
                                      <p:to>
                                        <p:strVal val="visible"/>
                                      </p:to>
                                    </p:set>
                                    <p:animEffect transition="in" filter="fade">
                                      <p:cBhvr>
                                        <p:cTn id="97" dur="500"/>
                                        <p:tgtEl>
                                          <p:spTgt spid="17"/>
                                        </p:tgtEl>
                                      </p:cBhvr>
                                    </p:animEffect>
                                  </p:childTnLst>
                                </p:cTn>
                              </p:par>
                              <p:par>
                                <p:cTn id="98" presetID="10" presetClass="entr" presetSubtype="0" fill="hold" grpId="0" nodeType="withEffect">
                                  <p:stCondLst>
                                    <p:cond delay="500"/>
                                  </p:stCondLst>
                                  <p:childTnLst>
                                    <p:set>
                                      <p:cBhvr>
                                        <p:cTn id="99" dur="1" fill="hold">
                                          <p:stCondLst>
                                            <p:cond delay="0"/>
                                          </p:stCondLst>
                                        </p:cTn>
                                        <p:tgtEl>
                                          <p:spTgt spid="18"/>
                                        </p:tgtEl>
                                        <p:attrNameLst>
                                          <p:attrName>style.visibility</p:attrName>
                                        </p:attrNameLst>
                                      </p:cBhvr>
                                      <p:to>
                                        <p:strVal val="visible"/>
                                      </p:to>
                                    </p:set>
                                    <p:animEffect transition="in" filter="fade">
                                      <p:cBhvr>
                                        <p:cTn id="100" dur="500"/>
                                        <p:tgtEl>
                                          <p:spTgt spid="18"/>
                                        </p:tgtEl>
                                      </p:cBhvr>
                                    </p:animEffect>
                                  </p:childTnLst>
                                </p:cTn>
                              </p:par>
                              <p:par>
                                <p:cTn id="101" presetID="10" presetClass="entr" presetSubtype="0" fill="hold" grpId="0" nodeType="withEffect">
                                  <p:stCondLst>
                                    <p:cond delay="500"/>
                                  </p:stCondLst>
                                  <p:childTnLst>
                                    <p:set>
                                      <p:cBhvr>
                                        <p:cTn id="102" dur="1" fill="hold">
                                          <p:stCondLst>
                                            <p:cond delay="0"/>
                                          </p:stCondLst>
                                        </p:cTn>
                                        <p:tgtEl>
                                          <p:spTgt spid="19"/>
                                        </p:tgtEl>
                                        <p:attrNameLst>
                                          <p:attrName>style.visibility</p:attrName>
                                        </p:attrNameLst>
                                      </p:cBhvr>
                                      <p:to>
                                        <p:strVal val="visible"/>
                                      </p:to>
                                    </p:set>
                                    <p:animEffect transition="in" filter="fade">
                                      <p:cBhvr>
                                        <p:cTn id="103" dur="500"/>
                                        <p:tgtEl>
                                          <p:spTgt spid="19"/>
                                        </p:tgtEl>
                                      </p:cBhvr>
                                    </p:animEffect>
                                  </p:childTnLst>
                                </p:cTn>
                              </p:par>
                              <p:par>
                                <p:cTn id="104" presetID="10" presetClass="entr" presetSubtype="0" fill="hold" nodeType="withEffect">
                                  <p:stCondLst>
                                    <p:cond delay="500"/>
                                  </p:stCondLst>
                                  <p:childTnLst>
                                    <p:set>
                                      <p:cBhvr>
                                        <p:cTn id="105" dur="1" fill="hold">
                                          <p:stCondLst>
                                            <p:cond delay="0"/>
                                          </p:stCondLst>
                                        </p:cTn>
                                        <p:tgtEl>
                                          <p:spTgt spid="28"/>
                                        </p:tgtEl>
                                        <p:attrNameLst>
                                          <p:attrName>style.visibility</p:attrName>
                                        </p:attrNameLst>
                                      </p:cBhvr>
                                      <p:to>
                                        <p:strVal val="visible"/>
                                      </p:to>
                                    </p:set>
                                    <p:animEffect transition="in" filter="fade">
                                      <p:cBhvr>
                                        <p:cTn id="106" dur="500"/>
                                        <p:tgtEl>
                                          <p:spTgt spid="28"/>
                                        </p:tgtEl>
                                      </p:cBhvr>
                                    </p:animEffect>
                                  </p:childTnLst>
                                </p:cTn>
                              </p:par>
                              <p:par>
                                <p:cTn id="107" presetID="10" presetClass="entr" presetSubtype="0" fill="hold" grpId="0" nodeType="withEffect">
                                  <p:stCondLst>
                                    <p:cond delay="500"/>
                                  </p:stCondLst>
                                  <p:childTnLst>
                                    <p:set>
                                      <p:cBhvr>
                                        <p:cTn id="108" dur="1" fill="hold">
                                          <p:stCondLst>
                                            <p:cond delay="0"/>
                                          </p:stCondLst>
                                        </p:cTn>
                                        <p:tgtEl>
                                          <p:spTgt spid="29"/>
                                        </p:tgtEl>
                                        <p:attrNameLst>
                                          <p:attrName>style.visibility</p:attrName>
                                        </p:attrNameLst>
                                      </p:cBhvr>
                                      <p:to>
                                        <p:strVal val="visible"/>
                                      </p:to>
                                    </p:set>
                                    <p:animEffect transition="in" filter="fade">
                                      <p:cBhvr>
                                        <p:cTn id="10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15" grpId="0" animBg="1"/>
      <p:bldP spid="18" grpId="0"/>
      <p:bldP spid="19" grpId="0"/>
      <p:bldP spid="20" grpId="0" animBg="1"/>
      <p:bldP spid="21" grpId="0" animBg="1"/>
      <p:bldP spid="22" grpId="0" animBg="1"/>
      <p:bldP spid="23" grpId="0" animBg="1"/>
      <p:bldP spid="24" grpId="0" animBg="1"/>
      <p:bldP spid="25" grpId="0" animBg="1"/>
      <p:bldP spid="26" grpId="0" animBg="1"/>
      <p:bldP spid="27" grpId="0" animBg="1"/>
      <p:bldP spid="29" grpId="0"/>
      <p:bldP spid="3" grpId="0" animBg="1"/>
      <p:bldP spid="3" grpId="1" animBg="1"/>
      <p:bldP spid="31" grpId="0" animBg="1"/>
      <p:bldP spid="31" grpId="1" animBg="1"/>
      <p:bldP spid="31" grpId="2" animBg="1"/>
      <p:bldP spid="31" grpId="3" animBg="1"/>
      <p:bldP spid="32" grpId="0" animBg="1"/>
      <p:bldP spid="32" grpId="1" animBg="1"/>
      <p:bldP spid="32" grpId="2" animBg="1"/>
      <p:bldP spid="32" grpId="3" animBg="1"/>
      <p:bldP spid="35" grpId="0" animBg="1"/>
      <p:bldP spid="35" grpId="1" animBg="1"/>
      <p:bldP spid="33" grpId="0" animBg="1"/>
      <p:bldP spid="33" grpId="1" animBg="1"/>
      <p:bldP spid="34" grpId="0" animBg="1"/>
      <p:bldP spid="34" grpId="1" animBg="1"/>
      <p:bldP spid="2" grpId="0"/>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6" descr="C:\Projects\SMAC\Slides\NSC\pics\Q35 Chipset Plain Stripped Minim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482" y="1525338"/>
            <a:ext cx="2234298" cy="474345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865615" y="4268499"/>
            <a:ext cx="1862356" cy="2274914"/>
          </a:xfrm>
          <a:prstGeom prst="rect">
            <a:avLst/>
          </a:prstGeom>
          <a:solidFill>
            <a:schemeClr val="bg1">
              <a:lumMod val="75000"/>
              <a:alpha val="5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12" name="Title 11"/>
          <p:cNvSpPr>
            <a:spLocks noGrp="1"/>
          </p:cNvSpPr>
          <p:nvPr>
            <p:ph type="title"/>
          </p:nvPr>
        </p:nvSpPr>
        <p:spPr/>
        <p:txBody>
          <a:bodyPr/>
          <a:lstStyle/>
          <a:p>
            <a:r>
              <a:rPr lang="en-US" dirty="0" smtClean="0"/>
              <a:t>Boot Sequence</a:t>
            </a:r>
            <a:endParaRPr lang="en-US" dirty="0"/>
          </a:p>
        </p:txBody>
      </p:sp>
      <p:sp>
        <p:nvSpPr>
          <p:cNvPr id="9" name="Rectangle 8"/>
          <p:cNvSpPr/>
          <p:nvPr/>
        </p:nvSpPr>
        <p:spPr>
          <a:xfrm>
            <a:off x="4865615" y="3653156"/>
            <a:ext cx="1862356" cy="289025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4" name="Rectangle 3"/>
          <p:cNvSpPr/>
          <p:nvPr/>
        </p:nvSpPr>
        <p:spPr>
          <a:xfrm>
            <a:off x="4865615" y="5956182"/>
            <a:ext cx="1862356" cy="587231"/>
          </a:xfrm>
          <a:prstGeom prst="rect">
            <a:avLst/>
          </a:prstGeom>
          <a:solidFill>
            <a:schemeClr val="accent4">
              <a:lumMod val="75000"/>
              <a:alpha val="68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Boot Block</a:t>
            </a:r>
          </a:p>
        </p:txBody>
      </p:sp>
      <p:sp>
        <p:nvSpPr>
          <p:cNvPr id="5" name="TextBox 4"/>
          <p:cNvSpPr txBox="1"/>
          <p:nvPr/>
        </p:nvSpPr>
        <p:spPr>
          <a:xfrm>
            <a:off x="2588003" y="5310231"/>
            <a:ext cx="107273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SPI Flash</a:t>
            </a:r>
            <a:endParaRPr lang="en-US" sz="1600" dirty="0">
              <a:ea typeface="Verdana" pitchFamily="34" charset="0"/>
              <a:cs typeface="Verdana" pitchFamily="34" charset="0"/>
            </a:endParaRPr>
          </a:p>
        </p:txBody>
      </p:sp>
      <p:sp>
        <p:nvSpPr>
          <p:cNvPr id="6" name="TextBox 5"/>
          <p:cNvSpPr txBox="1"/>
          <p:nvPr/>
        </p:nvSpPr>
        <p:spPr>
          <a:xfrm>
            <a:off x="2466363" y="3053593"/>
            <a:ext cx="138211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System RAM</a:t>
            </a:r>
            <a:endParaRPr lang="en-US" sz="1600" dirty="0">
              <a:ea typeface="Verdana" pitchFamily="34" charset="0"/>
              <a:cs typeface="Verdana" pitchFamily="34" charset="0"/>
            </a:endParaRPr>
          </a:p>
        </p:txBody>
      </p:sp>
      <p:sp>
        <p:nvSpPr>
          <p:cNvPr id="21" name="Rectangle 20"/>
          <p:cNvSpPr/>
          <p:nvPr/>
        </p:nvSpPr>
        <p:spPr>
          <a:xfrm>
            <a:off x="4865615" y="4672668"/>
            <a:ext cx="1862356" cy="176169"/>
          </a:xfrm>
          <a:prstGeom prst="rect">
            <a:avLst/>
          </a:prstGeom>
          <a:solidFill>
            <a:schemeClr val="accent2">
              <a:lumMod val="75000"/>
              <a:alpha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4" name="Rectangle 23"/>
          <p:cNvSpPr/>
          <p:nvPr/>
        </p:nvSpPr>
        <p:spPr>
          <a:xfrm>
            <a:off x="4867013" y="4850235"/>
            <a:ext cx="1862356" cy="176169"/>
          </a:xfrm>
          <a:prstGeom prst="rect">
            <a:avLst/>
          </a:prstGeom>
          <a:solidFill>
            <a:schemeClr val="bg1">
              <a:alpha val="7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p:txBody>
      </p:sp>
      <p:sp>
        <p:nvSpPr>
          <p:cNvPr id="25" name="Rectangle 24"/>
          <p:cNvSpPr/>
          <p:nvPr/>
        </p:nvSpPr>
        <p:spPr>
          <a:xfrm>
            <a:off x="4857597" y="5029199"/>
            <a:ext cx="1862356" cy="176169"/>
          </a:xfrm>
          <a:prstGeom prst="rect">
            <a:avLst/>
          </a:prstGeom>
          <a:solidFill>
            <a:schemeClr val="tx2">
              <a:lumMod val="75000"/>
              <a:alpha val="7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3" name="Curved Left Arrow 22"/>
          <p:cNvSpPr/>
          <p:nvPr/>
        </p:nvSpPr>
        <p:spPr>
          <a:xfrm rot="10800000">
            <a:off x="4060272" y="4589848"/>
            <a:ext cx="731520" cy="1724586"/>
          </a:xfrm>
          <a:prstGeom prst="curvedLeftArrow">
            <a:avLst/>
          </a:prstGeom>
          <a:solidFill>
            <a:schemeClr val="accent3">
              <a:lumMod val="75000"/>
              <a:alpha val="70000"/>
            </a:schemeClr>
          </a:solidFill>
          <a:ln w="63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43" name="Straight Connector 42"/>
          <p:cNvCxnSpPr/>
          <p:nvPr/>
        </p:nvCxnSpPr>
        <p:spPr>
          <a:xfrm flipH="1">
            <a:off x="4865615" y="4268499"/>
            <a:ext cx="186235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101281" y="4584842"/>
            <a:ext cx="1095172" cy="538609"/>
          </a:xfrm>
          <a:prstGeom prst="rect">
            <a:avLst/>
          </a:prstGeom>
          <a:noFill/>
        </p:spPr>
        <p:txBody>
          <a:bodyPr wrap="none" rtlCol="0">
            <a:spAutoFit/>
          </a:bodyPr>
          <a:lstStyle/>
          <a:p>
            <a:pPr>
              <a:spcAft>
                <a:spcPts val="600"/>
              </a:spcAft>
            </a:pPr>
            <a:r>
              <a:rPr lang="en-US" sz="1200" dirty="0" smtClean="0">
                <a:ea typeface="Verdana" pitchFamily="34" charset="0"/>
                <a:cs typeface="Verdana" pitchFamily="34" charset="0"/>
              </a:rPr>
              <a:t>Configuration</a:t>
            </a:r>
          </a:p>
          <a:p>
            <a:pPr algn="ctr">
              <a:spcAft>
                <a:spcPts val="600"/>
              </a:spcAft>
            </a:pPr>
            <a:r>
              <a:rPr lang="en-US" sz="1200" dirty="0" smtClean="0">
                <a:ea typeface="Verdana" pitchFamily="34" charset="0"/>
                <a:cs typeface="Verdana" pitchFamily="34" charset="0"/>
              </a:rPr>
              <a:t> Modules</a:t>
            </a:r>
            <a:endParaRPr lang="en-US" sz="1200" dirty="0">
              <a:ea typeface="Verdana" pitchFamily="34" charset="0"/>
              <a:cs typeface="Verdana" pitchFamily="34" charset="0"/>
            </a:endParaRPr>
          </a:p>
        </p:txBody>
      </p:sp>
      <p:sp>
        <p:nvSpPr>
          <p:cNvPr id="46" name="Right Brace 45"/>
          <p:cNvSpPr/>
          <p:nvPr/>
        </p:nvSpPr>
        <p:spPr>
          <a:xfrm>
            <a:off x="6769914" y="4503489"/>
            <a:ext cx="326069" cy="71026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nvSpPr>
        <p:spPr>
          <a:xfrm>
            <a:off x="5627516" y="4760752"/>
            <a:ext cx="338554" cy="276999"/>
          </a:xfrm>
          <a:prstGeom prst="rect">
            <a:avLst/>
          </a:prstGeom>
          <a:noFill/>
        </p:spPr>
        <p:txBody>
          <a:bodyPr wrap="none" rtlCol="0">
            <a:spAutoFit/>
          </a:bodyPr>
          <a:lstStyle/>
          <a:p>
            <a:pPr>
              <a:spcAft>
                <a:spcPts val="600"/>
              </a:spcAft>
            </a:pPr>
            <a:r>
              <a:rPr lang="en-US" sz="1200" b="1" dirty="0" smtClean="0">
                <a:ea typeface="Verdana" pitchFamily="34" charset="0"/>
                <a:cs typeface="Verdana" pitchFamily="34" charset="0"/>
              </a:rPr>
              <a:t>…</a:t>
            </a:r>
            <a:endParaRPr lang="en-US" sz="1600" b="1" dirty="0">
              <a:ea typeface="Verdana" pitchFamily="34" charset="0"/>
              <a:cs typeface="Verdana" pitchFamily="34" charset="0"/>
            </a:endParaRPr>
          </a:p>
        </p:txBody>
      </p:sp>
      <p:sp>
        <p:nvSpPr>
          <p:cNvPr id="28" name="Rectangle 27"/>
          <p:cNvSpPr/>
          <p:nvPr/>
        </p:nvSpPr>
        <p:spPr>
          <a:xfrm>
            <a:off x="4521666" y="3833769"/>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9" name="Rectangle 28"/>
          <p:cNvSpPr/>
          <p:nvPr/>
        </p:nvSpPr>
        <p:spPr>
          <a:xfrm>
            <a:off x="4514107" y="542150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0" name="Rectangle 29"/>
          <p:cNvSpPr/>
          <p:nvPr/>
        </p:nvSpPr>
        <p:spPr>
          <a:xfrm>
            <a:off x="4521666" y="605477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3" name="Rectangle 32"/>
          <p:cNvSpPr/>
          <p:nvPr/>
        </p:nvSpPr>
        <p:spPr>
          <a:xfrm>
            <a:off x="6727971" y="3833769"/>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4" name="Rectangle 33"/>
          <p:cNvSpPr/>
          <p:nvPr/>
        </p:nvSpPr>
        <p:spPr>
          <a:xfrm>
            <a:off x="6727971" y="461534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5" name="Rectangle 34"/>
          <p:cNvSpPr/>
          <p:nvPr/>
        </p:nvSpPr>
        <p:spPr>
          <a:xfrm>
            <a:off x="6720412" y="542150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6" name="Rectangle 35"/>
          <p:cNvSpPr/>
          <p:nvPr/>
        </p:nvSpPr>
        <p:spPr>
          <a:xfrm>
            <a:off x="6727971" y="605477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7" name="Rectangle 36"/>
          <p:cNvSpPr/>
          <p:nvPr/>
        </p:nvSpPr>
        <p:spPr>
          <a:xfrm>
            <a:off x="4521665" y="4605556"/>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40" name="Straight Connector 39"/>
          <p:cNvCxnSpPr/>
          <p:nvPr/>
        </p:nvCxnSpPr>
        <p:spPr>
          <a:xfrm>
            <a:off x="1484851" y="5355819"/>
            <a:ext cx="33807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ounded Rectangle 40"/>
          <p:cNvSpPr/>
          <p:nvPr/>
        </p:nvSpPr>
        <p:spPr>
          <a:xfrm>
            <a:off x="2093496" y="2038525"/>
            <a:ext cx="6723334" cy="998289"/>
          </a:xfrm>
          <a:prstGeom prst="round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8" name="TextBox 7"/>
          <p:cNvSpPr txBox="1"/>
          <p:nvPr/>
        </p:nvSpPr>
        <p:spPr>
          <a:xfrm>
            <a:off x="3849333" y="6403016"/>
            <a:ext cx="1016625" cy="276999"/>
          </a:xfrm>
          <a:prstGeom prst="rect">
            <a:avLst/>
          </a:prstGeom>
          <a:noFill/>
        </p:spPr>
        <p:txBody>
          <a:bodyPr wrap="none" rtlCol="0">
            <a:spAutoFit/>
          </a:bodyPr>
          <a:lstStyle/>
          <a:p>
            <a:pPr>
              <a:spcAft>
                <a:spcPts val="600"/>
              </a:spcAft>
            </a:pPr>
            <a:r>
              <a:rPr lang="en-US" sz="1200" b="1" dirty="0" smtClean="0">
                <a:ea typeface="Verdana" pitchFamily="34" charset="0"/>
                <a:cs typeface="Verdana" pitchFamily="34" charset="0"/>
              </a:rPr>
              <a:t>FFFF_FFF0</a:t>
            </a:r>
            <a:endParaRPr lang="en-US" sz="1200" b="1" dirty="0">
              <a:ea typeface="Verdana" pitchFamily="34" charset="0"/>
              <a:cs typeface="Verdana" pitchFamily="34" charset="0"/>
            </a:endParaRPr>
          </a:p>
        </p:txBody>
      </p:sp>
      <p:sp>
        <p:nvSpPr>
          <p:cNvPr id="42" name="TextBox 41"/>
          <p:cNvSpPr txBox="1"/>
          <p:nvPr/>
        </p:nvSpPr>
        <p:spPr>
          <a:xfrm>
            <a:off x="2019381" y="1766877"/>
            <a:ext cx="284052" cy="307777"/>
          </a:xfrm>
          <a:prstGeom prst="rect">
            <a:avLst/>
          </a:prstGeom>
          <a:noFill/>
        </p:spPr>
        <p:txBody>
          <a:bodyPr wrap="none" rtlCol="0">
            <a:spAutoFit/>
          </a:bodyPr>
          <a:lstStyle/>
          <a:p>
            <a:pPr>
              <a:spcAft>
                <a:spcPts val="600"/>
              </a:spcAft>
            </a:pPr>
            <a:r>
              <a:rPr lang="en-US" sz="1400" b="1" dirty="0" smtClean="0">
                <a:ea typeface="Verdana" pitchFamily="34" charset="0"/>
                <a:cs typeface="Verdana" pitchFamily="34" charset="0"/>
              </a:rPr>
              <a:t>0</a:t>
            </a:r>
            <a:endParaRPr lang="en-US" sz="1400" b="1" dirty="0">
              <a:ea typeface="Verdana" pitchFamily="34" charset="0"/>
              <a:cs typeface="Verdana" pitchFamily="34" charset="0"/>
            </a:endParaRPr>
          </a:p>
        </p:txBody>
      </p:sp>
      <p:sp>
        <p:nvSpPr>
          <p:cNvPr id="47" name="TextBox 46"/>
          <p:cNvSpPr txBox="1"/>
          <p:nvPr/>
        </p:nvSpPr>
        <p:spPr>
          <a:xfrm>
            <a:off x="8563181" y="1722425"/>
            <a:ext cx="580819" cy="307777"/>
          </a:xfrm>
          <a:prstGeom prst="rect">
            <a:avLst/>
          </a:prstGeom>
          <a:noFill/>
        </p:spPr>
        <p:txBody>
          <a:bodyPr wrap="square" rtlCol="0">
            <a:spAutoFit/>
          </a:bodyPr>
          <a:lstStyle/>
          <a:p>
            <a:pPr>
              <a:spcAft>
                <a:spcPts val="600"/>
              </a:spcAft>
            </a:pPr>
            <a:r>
              <a:rPr lang="en-US" sz="1400" b="1" dirty="0" smtClean="0">
                <a:ea typeface="Verdana" pitchFamily="34" charset="0"/>
                <a:cs typeface="Verdana" pitchFamily="34" charset="0"/>
              </a:rPr>
              <a:t>4GB</a:t>
            </a:r>
            <a:endParaRPr lang="en-US" sz="1400" b="1" dirty="0">
              <a:ea typeface="Verdana" pitchFamily="34" charset="0"/>
              <a:cs typeface="Verdana" pitchFamily="34" charset="0"/>
            </a:endParaRPr>
          </a:p>
        </p:txBody>
      </p:sp>
      <p:sp>
        <p:nvSpPr>
          <p:cNvPr id="48" name="TextBox 47"/>
          <p:cNvSpPr txBox="1"/>
          <p:nvPr/>
        </p:nvSpPr>
        <p:spPr>
          <a:xfrm>
            <a:off x="6786692" y="4138388"/>
            <a:ext cx="1515158" cy="276999"/>
          </a:xfrm>
          <a:prstGeom prst="rect">
            <a:avLst/>
          </a:prstGeom>
          <a:noFill/>
        </p:spPr>
        <p:txBody>
          <a:bodyPr wrap="none" rtlCol="0">
            <a:spAutoFit/>
          </a:bodyPr>
          <a:lstStyle/>
          <a:p>
            <a:pPr>
              <a:spcAft>
                <a:spcPts val="600"/>
              </a:spcAft>
            </a:pPr>
            <a:r>
              <a:rPr lang="en-US" sz="1200" dirty="0" smtClean="0">
                <a:ea typeface="Verdana" pitchFamily="34" charset="0"/>
                <a:cs typeface="Verdana" pitchFamily="34" charset="0"/>
              </a:rPr>
              <a:t>BIOS Region Begin</a:t>
            </a:r>
            <a:endParaRPr lang="en-US" sz="1200" dirty="0">
              <a:ea typeface="Verdana" pitchFamily="34" charset="0"/>
              <a:cs typeface="Verdana" pitchFamily="34" charset="0"/>
            </a:endParaRPr>
          </a:p>
        </p:txBody>
      </p:sp>
      <p:grpSp>
        <p:nvGrpSpPr>
          <p:cNvPr id="10" name="Group 9"/>
          <p:cNvGrpSpPr/>
          <p:nvPr/>
        </p:nvGrpSpPr>
        <p:grpSpPr>
          <a:xfrm>
            <a:off x="6540700" y="2041563"/>
            <a:ext cx="2274914" cy="1003037"/>
            <a:chOff x="6540700" y="2041563"/>
            <a:chExt cx="2274914" cy="1003037"/>
          </a:xfrm>
        </p:grpSpPr>
        <p:grpSp>
          <p:nvGrpSpPr>
            <p:cNvPr id="3" name="Group 2"/>
            <p:cNvGrpSpPr/>
            <p:nvPr/>
          </p:nvGrpSpPr>
          <p:grpSpPr>
            <a:xfrm rot="16200000">
              <a:off x="7176638" y="1405625"/>
              <a:ext cx="1003037" cy="2274914"/>
              <a:chOff x="5522934" y="1988279"/>
              <a:chExt cx="1862356" cy="2274914"/>
            </a:xfrm>
          </p:grpSpPr>
          <p:sp>
            <p:nvSpPr>
              <p:cNvPr id="49" name="Rectangle 48"/>
              <p:cNvSpPr/>
              <p:nvPr/>
            </p:nvSpPr>
            <p:spPr>
              <a:xfrm>
                <a:off x="5522934" y="1988279"/>
                <a:ext cx="1862356" cy="2274914"/>
              </a:xfrm>
              <a:prstGeom prst="rect">
                <a:avLst/>
              </a:prstGeom>
              <a:solidFill>
                <a:schemeClr val="bg1">
                  <a:lumMod val="75000"/>
                  <a:alpha val="5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50" name="Rectangle 49"/>
              <p:cNvSpPr/>
              <p:nvPr/>
            </p:nvSpPr>
            <p:spPr>
              <a:xfrm>
                <a:off x="5522934" y="3675962"/>
                <a:ext cx="1862356" cy="587231"/>
              </a:xfrm>
              <a:prstGeom prst="rect">
                <a:avLst/>
              </a:prstGeom>
              <a:solidFill>
                <a:schemeClr val="accent4">
                  <a:lumMod val="75000"/>
                  <a:alpha val="68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Boot Block</a:t>
                </a:r>
              </a:p>
            </p:txBody>
          </p:sp>
        </p:grpSp>
        <p:grpSp>
          <p:nvGrpSpPr>
            <p:cNvPr id="7" name="Group 6"/>
            <p:cNvGrpSpPr/>
            <p:nvPr/>
          </p:nvGrpSpPr>
          <p:grpSpPr>
            <a:xfrm rot="16200000">
              <a:off x="6692679" y="2270402"/>
              <a:ext cx="985099" cy="532700"/>
              <a:chOff x="5178303" y="1474478"/>
              <a:chExt cx="1871772" cy="532700"/>
            </a:xfrm>
          </p:grpSpPr>
          <p:sp>
            <p:nvSpPr>
              <p:cNvPr id="51" name="Rectangle 50"/>
              <p:cNvSpPr/>
              <p:nvPr/>
            </p:nvSpPr>
            <p:spPr>
              <a:xfrm>
                <a:off x="5186321" y="1474478"/>
                <a:ext cx="1862356" cy="176169"/>
              </a:xfrm>
              <a:prstGeom prst="rect">
                <a:avLst/>
              </a:prstGeom>
              <a:solidFill>
                <a:schemeClr val="accent2">
                  <a:lumMod val="75000"/>
                  <a:alpha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52" name="Rectangle 51"/>
              <p:cNvSpPr/>
              <p:nvPr/>
            </p:nvSpPr>
            <p:spPr>
              <a:xfrm>
                <a:off x="5187719" y="1652045"/>
                <a:ext cx="1862356" cy="176169"/>
              </a:xfrm>
              <a:prstGeom prst="rect">
                <a:avLst/>
              </a:prstGeom>
              <a:solidFill>
                <a:schemeClr val="bg1">
                  <a:alpha val="7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p:txBody>
          </p:sp>
          <p:sp>
            <p:nvSpPr>
              <p:cNvPr id="53" name="Rectangle 52"/>
              <p:cNvSpPr/>
              <p:nvPr/>
            </p:nvSpPr>
            <p:spPr>
              <a:xfrm>
                <a:off x="5178303" y="1831009"/>
                <a:ext cx="1862356" cy="176169"/>
              </a:xfrm>
              <a:prstGeom prst="rect">
                <a:avLst/>
              </a:prstGeom>
              <a:solidFill>
                <a:schemeClr val="tx2">
                  <a:lumMod val="75000"/>
                  <a:alpha val="7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grpSp>
      </p:grpSp>
      <p:sp>
        <p:nvSpPr>
          <p:cNvPr id="13" name="TextBox 12"/>
          <p:cNvSpPr txBox="1"/>
          <p:nvPr/>
        </p:nvSpPr>
        <p:spPr>
          <a:xfrm>
            <a:off x="7022959" y="1713543"/>
            <a:ext cx="1550324"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High "Memory"</a:t>
            </a:r>
            <a:endParaRPr lang="en-US" sz="1600" dirty="0">
              <a:ea typeface="Verdana" pitchFamily="34" charset="0"/>
              <a:cs typeface="Verdana" pitchFamily="34" charset="0"/>
            </a:endParaRPr>
          </a:p>
        </p:txBody>
      </p:sp>
    </p:spTree>
    <p:extLst>
      <p:ext uri="{BB962C8B-B14F-4D97-AF65-F5344CB8AC3E}">
        <p14:creationId xmlns:p14="http://schemas.microsoft.com/office/powerpoint/2010/main" val="2586128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8"/>
                                        </p:tgtEl>
                                      </p:cBhvr>
                                    </p:animEffect>
                                    <p:set>
                                      <p:cBhvr>
                                        <p:cTn id="7" dur="1" fill="hold">
                                          <p:stCondLst>
                                            <p:cond delay="499"/>
                                          </p:stCondLst>
                                        </p:cTn>
                                        <p:tgtEl>
                                          <p:spTgt spid="28"/>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9"/>
                                        </p:tgtEl>
                                      </p:cBhvr>
                                    </p:animEffect>
                                    <p:set>
                                      <p:cBhvr>
                                        <p:cTn id="10" dur="1" fill="hold">
                                          <p:stCondLst>
                                            <p:cond delay="499"/>
                                          </p:stCondLst>
                                        </p:cTn>
                                        <p:tgtEl>
                                          <p:spTgt spid="29"/>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30"/>
                                        </p:tgtEl>
                                      </p:cBhvr>
                                    </p:animEffect>
                                    <p:set>
                                      <p:cBhvr>
                                        <p:cTn id="13" dur="1" fill="hold">
                                          <p:stCondLst>
                                            <p:cond delay="499"/>
                                          </p:stCondLst>
                                        </p:cTn>
                                        <p:tgtEl>
                                          <p:spTgt spid="30"/>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36"/>
                                        </p:tgtEl>
                                      </p:cBhvr>
                                    </p:animEffect>
                                    <p:set>
                                      <p:cBhvr>
                                        <p:cTn id="16" dur="1" fill="hold">
                                          <p:stCondLst>
                                            <p:cond delay="499"/>
                                          </p:stCondLst>
                                        </p:cTn>
                                        <p:tgtEl>
                                          <p:spTgt spid="36"/>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35"/>
                                        </p:tgtEl>
                                      </p:cBhvr>
                                    </p:animEffect>
                                    <p:set>
                                      <p:cBhvr>
                                        <p:cTn id="19" dur="1" fill="hold">
                                          <p:stCondLst>
                                            <p:cond delay="499"/>
                                          </p:stCondLst>
                                        </p:cTn>
                                        <p:tgtEl>
                                          <p:spTgt spid="35"/>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34"/>
                                        </p:tgtEl>
                                      </p:cBhvr>
                                    </p:animEffect>
                                    <p:set>
                                      <p:cBhvr>
                                        <p:cTn id="22" dur="1" fill="hold">
                                          <p:stCondLst>
                                            <p:cond delay="499"/>
                                          </p:stCondLst>
                                        </p:cTn>
                                        <p:tgtEl>
                                          <p:spTgt spid="34"/>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33"/>
                                        </p:tgtEl>
                                      </p:cBhvr>
                                    </p:animEffect>
                                    <p:set>
                                      <p:cBhvr>
                                        <p:cTn id="25" dur="1" fill="hold">
                                          <p:stCondLst>
                                            <p:cond delay="499"/>
                                          </p:stCondLst>
                                        </p:cTn>
                                        <p:tgtEl>
                                          <p:spTgt spid="33"/>
                                        </p:tgtEl>
                                        <p:attrNameLst>
                                          <p:attrName>style.visibility</p:attrName>
                                        </p:attrNameLst>
                                      </p:cBhvr>
                                      <p:to>
                                        <p:strVal val="hidden"/>
                                      </p:to>
                                    </p:set>
                                  </p:childTnLst>
                                </p:cTn>
                              </p:par>
                              <p:par>
                                <p:cTn id="26" presetID="10" presetClass="exit" presetSubtype="0" fill="hold" grpId="0" nodeType="withEffect">
                                  <p:stCondLst>
                                    <p:cond delay="0"/>
                                  </p:stCondLst>
                                  <p:childTnLst>
                                    <p:animEffect transition="out" filter="fade">
                                      <p:cBhvr>
                                        <p:cTn id="27" dur="500"/>
                                        <p:tgtEl>
                                          <p:spTgt spid="37"/>
                                        </p:tgtEl>
                                      </p:cBhvr>
                                    </p:animEffect>
                                    <p:set>
                                      <p:cBhvr>
                                        <p:cTn id="28" dur="1" fill="hold">
                                          <p:stCondLst>
                                            <p:cond delay="499"/>
                                          </p:stCondLst>
                                        </p:cTn>
                                        <p:tgtEl>
                                          <p:spTgt spid="37"/>
                                        </p:tgtEl>
                                        <p:attrNameLst>
                                          <p:attrName>style.visibility</p:attrName>
                                        </p:attrNameLst>
                                      </p:cBhvr>
                                      <p:to>
                                        <p:strVal val="hidden"/>
                                      </p:to>
                                    </p:set>
                                  </p:childTnLst>
                                </p:cTn>
                              </p:par>
                              <p:par>
                                <p:cTn id="29" presetID="22" presetClass="entr" presetSubtype="4"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down)">
                                      <p:cBhvr>
                                        <p:cTn id="31" dur="250"/>
                                        <p:tgtEl>
                                          <p:spTgt spid="23"/>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46"/>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4" grpId="0" animBg="1"/>
      <p:bldP spid="25" grpId="0" animBg="1"/>
      <p:bldP spid="23" grpId="0" animBg="1"/>
      <p:bldP spid="45" grpId="0"/>
      <p:bldP spid="46" grpId="0" animBg="1"/>
      <p:bldP spid="11" grpId="0"/>
      <p:bldP spid="28" grpId="0" animBg="1"/>
      <p:bldP spid="29" grpId="0" animBg="1"/>
      <p:bldP spid="30" grpId="0" animBg="1"/>
      <p:bldP spid="33" grpId="0" animBg="1"/>
      <p:bldP spid="34" grpId="0" animBg="1"/>
      <p:bldP spid="35" grpId="0" animBg="1"/>
      <p:bldP spid="36" grpId="0" animBg="1"/>
      <p:bldP spid="3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6" descr="C:\Projects\SMAC\Slides\NSC\pics\Q35 Chipset Plain Stripped Minim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482" y="1525338"/>
            <a:ext cx="2234298" cy="4743450"/>
          </a:xfrm>
          <a:prstGeom prst="rect">
            <a:avLst/>
          </a:prstGeom>
          <a:noFill/>
          <a:extLst>
            <a:ext uri="{909E8E84-426E-40dd-AFC4-6F175D3DCCD1}">
              <a14:hiddenFill xmlns:a14="http://schemas.microsoft.com/office/drawing/2010/main">
                <a:solidFill>
                  <a:srgbClr val="FFFFFF"/>
                </a:solidFill>
              </a14:hiddenFill>
            </a:ext>
          </a:extLst>
        </p:spPr>
      </p:pic>
      <p:sp>
        <p:nvSpPr>
          <p:cNvPr id="44" name="Rectangle 43"/>
          <p:cNvSpPr/>
          <p:nvPr/>
        </p:nvSpPr>
        <p:spPr>
          <a:xfrm>
            <a:off x="4865615" y="4268499"/>
            <a:ext cx="1862356" cy="2274914"/>
          </a:xfrm>
          <a:prstGeom prst="rect">
            <a:avLst/>
          </a:prstGeom>
          <a:solidFill>
            <a:schemeClr val="bg1">
              <a:lumMod val="75000"/>
              <a:alpha val="5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12" name="Title 11"/>
          <p:cNvSpPr>
            <a:spLocks noGrp="1"/>
          </p:cNvSpPr>
          <p:nvPr>
            <p:ph type="title"/>
          </p:nvPr>
        </p:nvSpPr>
        <p:spPr/>
        <p:txBody>
          <a:bodyPr/>
          <a:lstStyle/>
          <a:p>
            <a:r>
              <a:rPr lang="en-US" dirty="0" smtClean="0"/>
              <a:t>TPM Measurement</a:t>
            </a:r>
            <a:endParaRPr lang="en-US" dirty="0"/>
          </a:p>
        </p:txBody>
      </p:sp>
      <p:sp>
        <p:nvSpPr>
          <p:cNvPr id="9" name="Rectangle 8"/>
          <p:cNvSpPr/>
          <p:nvPr/>
        </p:nvSpPr>
        <p:spPr>
          <a:xfrm>
            <a:off x="4865615" y="3653156"/>
            <a:ext cx="1862356" cy="289025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4" name="Rectangle 3"/>
          <p:cNvSpPr/>
          <p:nvPr/>
        </p:nvSpPr>
        <p:spPr>
          <a:xfrm>
            <a:off x="4865615" y="5956182"/>
            <a:ext cx="1862356" cy="587231"/>
          </a:xfrm>
          <a:prstGeom prst="rect">
            <a:avLst/>
          </a:prstGeom>
          <a:solidFill>
            <a:schemeClr val="accent4">
              <a:lumMod val="75000"/>
              <a:alpha val="68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Boot Block</a:t>
            </a:r>
          </a:p>
        </p:txBody>
      </p:sp>
      <p:sp>
        <p:nvSpPr>
          <p:cNvPr id="5" name="TextBox 4"/>
          <p:cNvSpPr txBox="1"/>
          <p:nvPr/>
        </p:nvSpPr>
        <p:spPr>
          <a:xfrm>
            <a:off x="2588003" y="5310231"/>
            <a:ext cx="107273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SPI Flash</a:t>
            </a:r>
            <a:endParaRPr lang="en-US" sz="1600" dirty="0">
              <a:ea typeface="Verdana" pitchFamily="34" charset="0"/>
              <a:cs typeface="Verdana" pitchFamily="34" charset="0"/>
            </a:endParaRPr>
          </a:p>
        </p:txBody>
      </p:sp>
      <p:sp>
        <p:nvSpPr>
          <p:cNvPr id="6" name="TextBox 5"/>
          <p:cNvSpPr txBox="1"/>
          <p:nvPr/>
        </p:nvSpPr>
        <p:spPr>
          <a:xfrm>
            <a:off x="2466363" y="3053593"/>
            <a:ext cx="138211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System RAM</a:t>
            </a:r>
            <a:endParaRPr lang="en-US" sz="1600" dirty="0">
              <a:ea typeface="Verdana" pitchFamily="34" charset="0"/>
              <a:cs typeface="Verdana" pitchFamily="34" charset="0"/>
            </a:endParaRPr>
          </a:p>
        </p:txBody>
      </p:sp>
      <p:sp>
        <p:nvSpPr>
          <p:cNvPr id="21" name="Rectangle 20"/>
          <p:cNvSpPr/>
          <p:nvPr/>
        </p:nvSpPr>
        <p:spPr>
          <a:xfrm>
            <a:off x="4865615" y="4672668"/>
            <a:ext cx="1862356" cy="176169"/>
          </a:xfrm>
          <a:prstGeom prst="rect">
            <a:avLst/>
          </a:prstGeom>
          <a:solidFill>
            <a:schemeClr val="accent2">
              <a:lumMod val="75000"/>
              <a:alpha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3" name="Curved Left Arrow 22"/>
          <p:cNvSpPr/>
          <p:nvPr/>
        </p:nvSpPr>
        <p:spPr>
          <a:xfrm rot="10800000">
            <a:off x="4060272" y="4588778"/>
            <a:ext cx="731520" cy="1725658"/>
          </a:xfrm>
          <a:prstGeom prst="curvedLeftArrow">
            <a:avLst/>
          </a:prstGeom>
          <a:solidFill>
            <a:schemeClr val="accent3">
              <a:lumMod val="75000"/>
              <a:alpha val="70000"/>
            </a:schemeClr>
          </a:solidFill>
          <a:ln w="63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0" name="Rectangle 29"/>
          <p:cNvSpPr/>
          <p:nvPr/>
        </p:nvSpPr>
        <p:spPr>
          <a:xfrm>
            <a:off x="1628139" y="4190686"/>
            <a:ext cx="878082" cy="204846"/>
          </a:xfrm>
          <a:prstGeom prst="rect">
            <a:avLst/>
          </a:prstGeom>
          <a:solidFill>
            <a:schemeClr val="accent2">
              <a:lumMod val="75000"/>
              <a:alpha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 name="Right Arrow 1"/>
          <p:cNvSpPr/>
          <p:nvPr/>
        </p:nvSpPr>
        <p:spPr>
          <a:xfrm>
            <a:off x="3456264" y="4024685"/>
            <a:ext cx="1335528" cy="484632"/>
          </a:xfrm>
          <a:prstGeom prst="rightArrow">
            <a:avLst/>
          </a:prstGeom>
          <a:solidFill>
            <a:schemeClr val="accent2">
              <a:lumMod val="75000"/>
              <a:alpha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42" name="Straight Connector 41"/>
          <p:cNvCxnSpPr/>
          <p:nvPr/>
        </p:nvCxnSpPr>
        <p:spPr>
          <a:xfrm flipH="1">
            <a:off x="4865615" y="4268499"/>
            <a:ext cx="186235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4867013" y="4850235"/>
            <a:ext cx="1862356" cy="17616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46" name="Rectangle 45"/>
          <p:cNvSpPr/>
          <p:nvPr/>
        </p:nvSpPr>
        <p:spPr>
          <a:xfrm>
            <a:off x="4857597" y="5029199"/>
            <a:ext cx="1862356" cy="176169"/>
          </a:xfrm>
          <a:prstGeom prst="rect">
            <a:avLst/>
          </a:prstGeom>
          <a:solidFill>
            <a:schemeClr val="tx2">
              <a:lumMod val="75000"/>
              <a:alpha val="7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47" name="TextBox 46"/>
          <p:cNvSpPr txBox="1"/>
          <p:nvPr/>
        </p:nvSpPr>
        <p:spPr>
          <a:xfrm>
            <a:off x="5627516" y="4760752"/>
            <a:ext cx="338554" cy="276999"/>
          </a:xfrm>
          <a:prstGeom prst="rect">
            <a:avLst/>
          </a:prstGeom>
          <a:noFill/>
        </p:spPr>
        <p:txBody>
          <a:bodyPr wrap="none" rtlCol="0">
            <a:spAutoFit/>
          </a:bodyPr>
          <a:lstStyle/>
          <a:p>
            <a:pPr>
              <a:spcAft>
                <a:spcPts val="600"/>
              </a:spcAft>
            </a:pPr>
            <a:r>
              <a:rPr lang="en-US" sz="1200" b="1" dirty="0" smtClean="0">
                <a:ea typeface="Verdana" pitchFamily="34" charset="0"/>
                <a:cs typeface="Verdana" pitchFamily="34" charset="0"/>
              </a:rPr>
              <a:t>…</a:t>
            </a:r>
            <a:endParaRPr lang="en-US" sz="1600" b="1" dirty="0">
              <a:ea typeface="Verdana" pitchFamily="34" charset="0"/>
              <a:cs typeface="Verdana" pitchFamily="34" charset="0"/>
            </a:endParaRPr>
          </a:p>
        </p:txBody>
      </p:sp>
      <p:sp>
        <p:nvSpPr>
          <p:cNvPr id="11" name="TextBox 10"/>
          <p:cNvSpPr txBox="1"/>
          <p:nvPr/>
        </p:nvSpPr>
        <p:spPr>
          <a:xfrm>
            <a:off x="3456264" y="4139825"/>
            <a:ext cx="1192882" cy="261610"/>
          </a:xfrm>
          <a:prstGeom prst="rect">
            <a:avLst/>
          </a:prstGeom>
          <a:noFill/>
        </p:spPr>
        <p:txBody>
          <a:bodyPr wrap="square" rtlCol="0">
            <a:spAutoFit/>
          </a:bodyPr>
          <a:lstStyle/>
          <a:p>
            <a:pPr algn="ctr">
              <a:spcAft>
                <a:spcPts val="600"/>
              </a:spcAft>
            </a:pPr>
            <a:r>
              <a:rPr lang="en-US" sz="1100" dirty="0" smtClean="0">
                <a:ea typeface="Verdana" pitchFamily="34" charset="0"/>
                <a:cs typeface="Verdana" pitchFamily="34" charset="0"/>
              </a:rPr>
              <a:t>hashing</a:t>
            </a:r>
            <a:endParaRPr lang="en-US" sz="1100" dirty="0">
              <a:ea typeface="Verdana" pitchFamily="34" charset="0"/>
              <a:cs typeface="Verdana" pitchFamily="34" charset="0"/>
            </a:endParaRPr>
          </a:p>
        </p:txBody>
      </p:sp>
      <p:sp>
        <p:nvSpPr>
          <p:cNvPr id="15" name="TextBox 14"/>
          <p:cNvSpPr txBox="1"/>
          <p:nvPr/>
        </p:nvSpPr>
        <p:spPr>
          <a:xfrm>
            <a:off x="6736359" y="4629947"/>
            <a:ext cx="1625766" cy="261610"/>
          </a:xfrm>
          <a:prstGeom prst="rect">
            <a:avLst/>
          </a:prstGeom>
          <a:noFill/>
        </p:spPr>
        <p:txBody>
          <a:bodyPr wrap="none" rtlCol="0">
            <a:spAutoFit/>
          </a:bodyPr>
          <a:lstStyle/>
          <a:p>
            <a:pPr>
              <a:spcAft>
                <a:spcPts val="600"/>
              </a:spcAft>
            </a:pPr>
            <a:r>
              <a:rPr lang="en-US" sz="1100" b="1" dirty="0" smtClean="0">
                <a:ea typeface="Verdana" pitchFamily="34" charset="0"/>
                <a:cs typeface="Verdana" pitchFamily="34" charset="0"/>
              </a:rPr>
              <a:t>TCG Measure (SRTM)</a:t>
            </a:r>
            <a:endParaRPr lang="en-US" sz="1100" b="1" dirty="0">
              <a:ea typeface="Verdana" pitchFamily="34" charset="0"/>
              <a:cs typeface="Verdana" pitchFamily="34" charset="0"/>
            </a:endParaRPr>
          </a:p>
        </p:txBody>
      </p:sp>
      <p:sp>
        <p:nvSpPr>
          <p:cNvPr id="10" name="Down Arrow 9"/>
          <p:cNvSpPr/>
          <p:nvPr/>
        </p:nvSpPr>
        <p:spPr>
          <a:xfrm rot="8391391">
            <a:off x="2590929" y="4137507"/>
            <a:ext cx="484632" cy="2450131"/>
          </a:xfrm>
          <a:prstGeom prst="downArrow">
            <a:avLst/>
          </a:prstGeom>
          <a:solidFill>
            <a:schemeClr val="accent3">
              <a:lumMod val="75000"/>
              <a:alpha val="7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solidFill>
                  <a:schemeClr val="tx1"/>
                </a:solidFill>
              </a:rPr>
              <a:t> PCR Extend (hash)</a:t>
            </a:r>
          </a:p>
        </p:txBody>
      </p:sp>
      <p:cxnSp>
        <p:nvCxnSpPr>
          <p:cNvPr id="27" name="Straight Connector 26"/>
          <p:cNvCxnSpPr/>
          <p:nvPr/>
        </p:nvCxnSpPr>
        <p:spPr>
          <a:xfrm>
            <a:off x="1484851" y="5355819"/>
            <a:ext cx="33807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Rounded Rectangle 27"/>
          <p:cNvSpPr/>
          <p:nvPr/>
        </p:nvSpPr>
        <p:spPr>
          <a:xfrm>
            <a:off x="2093496" y="2038525"/>
            <a:ext cx="6723334" cy="998289"/>
          </a:xfrm>
          <a:prstGeom prst="round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4" name="TextBox 23"/>
          <p:cNvSpPr txBox="1"/>
          <p:nvPr/>
        </p:nvSpPr>
        <p:spPr>
          <a:xfrm>
            <a:off x="2019381" y="1766877"/>
            <a:ext cx="284052" cy="307777"/>
          </a:xfrm>
          <a:prstGeom prst="rect">
            <a:avLst/>
          </a:prstGeom>
          <a:noFill/>
        </p:spPr>
        <p:txBody>
          <a:bodyPr wrap="none" rtlCol="0">
            <a:spAutoFit/>
          </a:bodyPr>
          <a:lstStyle/>
          <a:p>
            <a:pPr>
              <a:spcAft>
                <a:spcPts val="600"/>
              </a:spcAft>
            </a:pPr>
            <a:r>
              <a:rPr lang="en-US" sz="1400" b="1" dirty="0" smtClean="0">
                <a:ea typeface="Verdana" pitchFamily="34" charset="0"/>
                <a:cs typeface="Verdana" pitchFamily="34" charset="0"/>
              </a:rPr>
              <a:t>0</a:t>
            </a:r>
            <a:endParaRPr lang="en-US" sz="1400" b="1" dirty="0">
              <a:ea typeface="Verdana" pitchFamily="34" charset="0"/>
              <a:cs typeface="Verdana" pitchFamily="34" charset="0"/>
            </a:endParaRPr>
          </a:p>
        </p:txBody>
      </p:sp>
      <p:sp>
        <p:nvSpPr>
          <p:cNvPr id="26" name="TextBox 25"/>
          <p:cNvSpPr txBox="1"/>
          <p:nvPr/>
        </p:nvSpPr>
        <p:spPr>
          <a:xfrm>
            <a:off x="8563181" y="1722425"/>
            <a:ext cx="580819" cy="307777"/>
          </a:xfrm>
          <a:prstGeom prst="rect">
            <a:avLst/>
          </a:prstGeom>
          <a:noFill/>
        </p:spPr>
        <p:txBody>
          <a:bodyPr wrap="square" rtlCol="0">
            <a:spAutoFit/>
          </a:bodyPr>
          <a:lstStyle/>
          <a:p>
            <a:pPr>
              <a:spcAft>
                <a:spcPts val="600"/>
              </a:spcAft>
            </a:pPr>
            <a:r>
              <a:rPr lang="en-US" sz="1400" b="1" dirty="0" smtClean="0">
                <a:ea typeface="Verdana" pitchFamily="34" charset="0"/>
                <a:cs typeface="Verdana" pitchFamily="34" charset="0"/>
              </a:rPr>
              <a:t>4GB</a:t>
            </a:r>
            <a:endParaRPr lang="en-US" sz="1400" b="1" dirty="0">
              <a:ea typeface="Verdana" pitchFamily="34" charset="0"/>
              <a:cs typeface="Verdana" pitchFamily="34" charset="0"/>
            </a:endParaRPr>
          </a:p>
        </p:txBody>
      </p:sp>
      <p:sp>
        <p:nvSpPr>
          <p:cNvPr id="31" name="TextBox 30"/>
          <p:cNvSpPr txBox="1"/>
          <p:nvPr/>
        </p:nvSpPr>
        <p:spPr>
          <a:xfrm>
            <a:off x="1968195" y="3915571"/>
            <a:ext cx="2124299" cy="307777"/>
          </a:xfrm>
          <a:prstGeom prst="rect">
            <a:avLst/>
          </a:prstGeom>
          <a:solidFill>
            <a:srgbClr val="92D050"/>
          </a:solidFill>
          <a:ln>
            <a:solidFill>
              <a:schemeClr val="tx1"/>
            </a:solidFill>
          </a:ln>
        </p:spPr>
        <p:txBody>
          <a:bodyPr wrap="none" rtlCol="0">
            <a:spAutoFit/>
          </a:bodyPr>
          <a:lstStyle/>
          <a:p>
            <a:r>
              <a:rPr lang="en-US" sz="1400" dirty="0" smtClean="0"/>
              <a:t>PCR0=SHA1(0</a:t>
            </a:r>
            <a:r>
              <a:rPr lang="en-US" sz="1400" baseline="-25000" dirty="0" smtClean="0"/>
              <a:t>20</a:t>
            </a:r>
            <a:r>
              <a:rPr lang="en-US" sz="1400" dirty="0" smtClean="0"/>
              <a:t> | hash)</a:t>
            </a:r>
            <a:endParaRPr lang="en-US" sz="1400" dirty="0"/>
          </a:p>
        </p:txBody>
      </p:sp>
      <p:grpSp>
        <p:nvGrpSpPr>
          <p:cNvPr id="32" name="Group 31"/>
          <p:cNvGrpSpPr/>
          <p:nvPr/>
        </p:nvGrpSpPr>
        <p:grpSpPr>
          <a:xfrm>
            <a:off x="6540700" y="2041563"/>
            <a:ext cx="2274914" cy="1003037"/>
            <a:chOff x="6540700" y="2041563"/>
            <a:chExt cx="2274914" cy="1003037"/>
          </a:xfrm>
        </p:grpSpPr>
        <p:grpSp>
          <p:nvGrpSpPr>
            <p:cNvPr id="33" name="Group 32"/>
            <p:cNvGrpSpPr/>
            <p:nvPr/>
          </p:nvGrpSpPr>
          <p:grpSpPr>
            <a:xfrm rot="16200000">
              <a:off x="7176638" y="1405625"/>
              <a:ext cx="1003037" cy="2274914"/>
              <a:chOff x="5522934" y="1988279"/>
              <a:chExt cx="1862356" cy="2274914"/>
            </a:xfrm>
          </p:grpSpPr>
          <p:sp>
            <p:nvSpPr>
              <p:cNvPr id="38" name="Rectangle 37"/>
              <p:cNvSpPr/>
              <p:nvPr/>
            </p:nvSpPr>
            <p:spPr>
              <a:xfrm>
                <a:off x="5522934" y="1988279"/>
                <a:ext cx="1862356" cy="2274914"/>
              </a:xfrm>
              <a:prstGeom prst="rect">
                <a:avLst/>
              </a:prstGeom>
              <a:solidFill>
                <a:schemeClr val="bg1">
                  <a:lumMod val="75000"/>
                  <a:alpha val="5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9" name="Rectangle 38"/>
              <p:cNvSpPr/>
              <p:nvPr/>
            </p:nvSpPr>
            <p:spPr>
              <a:xfrm>
                <a:off x="5522934" y="3675962"/>
                <a:ext cx="1862356" cy="587231"/>
              </a:xfrm>
              <a:prstGeom prst="rect">
                <a:avLst/>
              </a:prstGeom>
              <a:solidFill>
                <a:schemeClr val="accent4">
                  <a:lumMod val="75000"/>
                  <a:alpha val="68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Boot Block</a:t>
                </a:r>
              </a:p>
            </p:txBody>
          </p:sp>
        </p:grpSp>
        <p:grpSp>
          <p:nvGrpSpPr>
            <p:cNvPr id="34" name="Group 33"/>
            <p:cNvGrpSpPr/>
            <p:nvPr/>
          </p:nvGrpSpPr>
          <p:grpSpPr>
            <a:xfrm rot="16200000">
              <a:off x="6692679" y="2270402"/>
              <a:ext cx="985099" cy="532700"/>
              <a:chOff x="5178303" y="1474478"/>
              <a:chExt cx="1871772" cy="532700"/>
            </a:xfrm>
          </p:grpSpPr>
          <p:sp>
            <p:nvSpPr>
              <p:cNvPr id="35" name="Rectangle 34"/>
              <p:cNvSpPr/>
              <p:nvPr/>
            </p:nvSpPr>
            <p:spPr>
              <a:xfrm>
                <a:off x="5186321" y="1474478"/>
                <a:ext cx="1862356" cy="176169"/>
              </a:xfrm>
              <a:prstGeom prst="rect">
                <a:avLst/>
              </a:prstGeom>
              <a:solidFill>
                <a:schemeClr val="accent2">
                  <a:lumMod val="75000"/>
                  <a:alpha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6" name="Rectangle 35"/>
              <p:cNvSpPr/>
              <p:nvPr/>
            </p:nvSpPr>
            <p:spPr>
              <a:xfrm>
                <a:off x="5187719" y="1652045"/>
                <a:ext cx="1862356" cy="176169"/>
              </a:xfrm>
              <a:prstGeom prst="rect">
                <a:avLst/>
              </a:prstGeom>
              <a:solidFill>
                <a:schemeClr val="bg1">
                  <a:alpha val="7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p:txBody>
          </p:sp>
          <p:sp>
            <p:nvSpPr>
              <p:cNvPr id="37" name="Rectangle 36"/>
              <p:cNvSpPr/>
              <p:nvPr/>
            </p:nvSpPr>
            <p:spPr>
              <a:xfrm>
                <a:off x="5178303" y="1831009"/>
                <a:ext cx="1862356" cy="176169"/>
              </a:xfrm>
              <a:prstGeom prst="rect">
                <a:avLst/>
              </a:prstGeom>
              <a:solidFill>
                <a:schemeClr val="tx2">
                  <a:lumMod val="75000"/>
                  <a:alpha val="7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grpSp>
      </p:grpSp>
      <p:sp>
        <p:nvSpPr>
          <p:cNvPr id="40" name="TextBox 39"/>
          <p:cNvSpPr txBox="1"/>
          <p:nvPr/>
        </p:nvSpPr>
        <p:spPr>
          <a:xfrm>
            <a:off x="7022959" y="1713543"/>
            <a:ext cx="1550324"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High "Memory"</a:t>
            </a:r>
            <a:endParaRPr lang="en-US" sz="1600" dirty="0">
              <a:ea typeface="Verdana" pitchFamily="34" charset="0"/>
              <a:cs typeface="Verdana" pitchFamily="34" charset="0"/>
            </a:endParaRPr>
          </a:p>
        </p:txBody>
      </p:sp>
    </p:spTree>
    <p:extLst>
      <p:ext uri="{BB962C8B-B14F-4D97-AF65-F5344CB8AC3E}">
        <p14:creationId xmlns:p14="http://schemas.microsoft.com/office/powerpoint/2010/main" val="9517027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1" nodeType="clickEffect">
                                  <p:stCondLst>
                                    <p:cond delay="0"/>
                                  </p:stCondLst>
                                  <p:childTnLst>
                                    <p:set>
                                      <p:cBhvr>
                                        <p:cTn id="6" dur="1" fill="hold">
                                          <p:stCondLst>
                                            <p:cond delay="0"/>
                                          </p:stCondLst>
                                        </p:cTn>
                                        <p:tgtEl>
                                          <p:spTgt spid="23"/>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grpId="1" nodeType="clickEffect">
                                  <p:stCondLst>
                                    <p:cond delay="0"/>
                                  </p:stCondLst>
                                  <p:childTnLst>
                                    <p:animMotion origin="layout" path="M 8.33333E-7 -3.065E-6 L 0.00295 0.32732 " pathEditMode="relative" rAng="0" ptsTypes="AA">
                                      <p:cBhvr>
                                        <p:cTn id="16" dur="1000" fill="hold"/>
                                        <p:tgtEl>
                                          <p:spTgt spid="11"/>
                                        </p:tgtEl>
                                        <p:attrNameLst>
                                          <p:attrName>ppt_x</p:attrName>
                                          <p:attrName>ppt_y</p:attrName>
                                        </p:attrNameLst>
                                      </p:cBhvr>
                                      <p:rCtr x="139" y="16354"/>
                                    </p:animMotion>
                                  </p:childTnLst>
                                </p:cTn>
                              </p:par>
                              <p:par>
                                <p:cTn id="17" presetID="42" presetClass="path" presetSubtype="0" accel="50000" decel="50000" fill="hold" grpId="1" nodeType="withEffect">
                                  <p:stCondLst>
                                    <p:cond delay="0"/>
                                  </p:stCondLst>
                                  <p:childTnLst>
                                    <p:animMotion origin="layout" path="M 1.94444E-6 -2.22222E-6 L 0.00087 0.32894 " pathEditMode="relative" rAng="0" ptsTypes="AA">
                                      <p:cBhvr>
                                        <p:cTn id="18" dur="1000" fill="hold"/>
                                        <p:tgtEl>
                                          <p:spTgt spid="2"/>
                                        </p:tgtEl>
                                        <p:attrNameLst>
                                          <p:attrName>ppt_x</p:attrName>
                                          <p:attrName>ppt_y</p:attrName>
                                        </p:attrNameLst>
                                      </p:cBhvr>
                                      <p:rCtr x="35" y="16435"/>
                                    </p:animMotion>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1" animBg="1"/>
      <p:bldP spid="2" grpId="0" animBg="1"/>
      <p:bldP spid="2" grpId="1" animBg="1"/>
      <p:bldP spid="11" grpId="0"/>
      <p:bldP spid="11" grpId="1"/>
      <p:bldP spid="10" grpId="0" animBg="1"/>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a PCR Changes?</a:t>
            </a:r>
            <a:endParaRPr lang="en-US" dirty="0"/>
          </a:p>
        </p:txBody>
      </p:sp>
      <p:sp>
        <p:nvSpPr>
          <p:cNvPr id="3" name="Content Placeholder 2"/>
          <p:cNvSpPr>
            <a:spLocks noGrp="1"/>
          </p:cNvSpPr>
          <p:nvPr>
            <p:ph idx="1"/>
          </p:nvPr>
        </p:nvSpPr>
        <p:spPr>
          <a:xfrm>
            <a:off x="685800" y="1295400"/>
            <a:ext cx="7696200" cy="4977394"/>
          </a:xfrm>
        </p:spPr>
        <p:txBody>
          <a:bodyPr>
            <a:normAutofit/>
          </a:bodyPr>
          <a:lstStyle/>
          <a:p>
            <a:pPr lvl="0"/>
            <a:r>
              <a:rPr lang="en-US" dirty="0" smtClean="0">
                <a:solidFill>
                  <a:srgbClr val="000000"/>
                </a:solidFill>
              </a:rPr>
              <a:t>If a difference is found, now what are you going to do?</a:t>
            </a:r>
          </a:p>
          <a:p>
            <a:r>
              <a:rPr lang="en-US" dirty="0" smtClean="0">
                <a:solidFill>
                  <a:srgbClr val="000000"/>
                </a:solidFill>
              </a:rPr>
              <a:t>We want to be able to attribute changes in a hash to specific locations in the BIOS image that changed.</a:t>
            </a:r>
          </a:p>
          <a:p>
            <a:r>
              <a:rPr lang="en-US" dirty="0" smtClean="0">
                <a:solidFill>
                  <a:srgbClr val="000000"/>
                </a:solidFill>
              </a:rPr>
              <a:t>We need to be able to compare the before and after raw BIOS dumps.  We can then say something about the purpose of the location where the change occurred, and whether it's expected or not.</a:t>
            </a:r>
          </a:p>
          <a:p>
            <a:pPr lvl="1"/>
            <a:r>
              <a:rPr lang="en-US" dirty="0" smtClean="0">
                <a:solidFill>
                  <a:srgbClr val="000000"/>
                </a:solidFill>
              </a:rPr>
              <a:t>This helps tamp down false positives</a:t>
            </a:r>
          </a:p>
          <a:p>
            <a:endParaRPr lang="en-US" dirty="0" smtClean="0">
              <a:solidFill>
                <a:srgbClr val="000000"/>
              </a:solidFill>
            </a:endParaRPr>
          </a:p>
          <a:p>
            <a:r>
              <a:rPr lang="en-US" dirty="0" smtClean="0">
                <a:solidFill>
                  <a:srgbClr val="000000"/>
                </a:solidFill>
              </a:rPr>
              <a:t>Copernicus gives us BIOS dump capability!</a:t>
            </a:r>
            <a:endParaRPr lang="en-US" dirty="0">
              <a:solidFill>
                <a:srgbClr val="000000"/>
              </a:solidFill>
            </a:endParaRPr>
          </a:p>
          <a:p>
            <a:pPr marL="0" indent="0">
              <a:buNone/>
            </a:pPr>
            <a:endParaRPr lang="en-US" dirty="0" smtClean="0"/>
          </a:p>
        </p:txBody>
      </p:sp>
    </p:spTree>
    <p:extLst>
      <p:ext uri="{BB962C8B-B14F-4D97-AF65-F5344CB8AC3E}">
        <p14:creationId xmlns:p14="http://schemas.microsoft.com/office/powerpoint/2010/main" val="328750459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Copernicus Video</a:t>
            </a:r>
            <a:endParaRPr lang="en-US" dirty="0"/>
          </a:p>
        </p:txBody>
      </p:sp>
      <p:sp>
        <p:nvSpPr>
          <p:cNvPr id="3" name="Content Placeholder 2"/>
          <p:cNvSpPr>
            <a:spLocks noGrp="1"/>
          </p:cNvSpPr>
          <p:nvPr>
            <p:ph idx="1"/>
          </p:nvPr>
        </p:nvSpPr>
        <p:spPr/>
        <p:txBody>
          <a:bodyPr/>
          <a:lstStyle/>
          <a:p>
            <a:r>
              <a:rPr lang="en-US" dirty="0" err="1" smtClean="0"/>
              <a:t>standalone.bat</a:t>
            </a:r>
            <a:endParaRPr lang="en-US" dirty="0" smtClean="0"/>
          </a:p>
          <a:p>
            <a:r>
              <a:rPr lang="en-US" dirty="0">
                <a:hlinkClick r:id="rId3"/>
              </a:rPr>
              <a:t>http://youtu.be/</a:t>
            </a:r>
            <a:r>
              <a:rPr lang="en-US" dirty="0" smtClean="0">
                <a:hlinkClick r:id="rId3"/>
              </a:rPr>
              <a:t>zZe88jW9PuE</a:t>
            </a:r>
            <a:endParaRPr lang="en-US" dirty="0" smtClean="0"/>
          </a:p>
          <a:p>
            <a:endParaRPr lang="en-US" dirty="0" smtClean="0"/>
          </a:p>
        </p:txBody>
      </p:sp>
    </p:spTree>
    <p:extLst>
      <p:ext uri="{BB962C8B-B14F-4D97-AF65-F5344CB8AC3E}">
        <p14:creationId xmlns:p14="http://schemas.microsoft.com/office/powerpoint/2010/main" val="222577319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609600"/>
            <a:ext cx="9144000" cy="5623723"/>
          </a:xfrm>
          <a:prstGeom prst="rect">
            <a:avLst/>
          </a:prstGeom>
        </p:spPr>
      </p:pic>
      <p:sp>
        <p:nvSpPr>
          <p:cNvPr id="5" name="Title 1"/>
          <p:cNvSpPr>
            <a:spLocks noGrp="1"/>
          </p:cNvSpPr>
          <p:nvPr>
            <p:ph type="title"/>
          </p:nvPr>
        </p:nvSpPr>
        <p:spPr>
          <a:xfrm>
            <a:off x="609600" y="-193056"/>
            <a:ext cx="8229600" cy="868362"/>
          </a:xfrm>
        </p:spPr>
        <p:txBody>
          <a:bodyPr/>
          <a:lstStyle/>
          <a:p>
            <a:r>
              <a:rPr lang="en-US" dirty="0" smtClean="0"/>
              <a:t>Running Copernicus 2</a:t>
            </a:r>
            <a:endParaRPr lang="en-US" dirty="0"/>
          </a:p>
        </p:txBody>
      </p:sp>
    </p:spTree>
    <p:extLst>
      <p:ext uri="{BB962C8B-B14F-4D97-AF65-F5344CB8AC3E}">
        <p14:creationId xmlns:p14="http://schemas.microsoft.com/office/powerpoint/2010/main" val="3698088051"/>
      </p:ext>
    </p:extLst>
  </p:cSld>
  <p:clrMapOvr>
    <a:masterClrMapping/>
  </p:clrMapOvr>
</p:sld>
</file>

<file path=ppt/theme/theme1.xml><?xml version="1.0" encoding="utf-8"?>
<a:theme xmlns:a="http://schemas.openxmlformats.org/drawingml/2006/main" name="mitrebriefing_2013">
  <a:themeElements>
    <a:clrScheme name="MITRE Corporate Colors">
      <a:dk1>
        <a:sysClr val="windowText" lastClr="000000"/>
      </a:dk1>
      <a:lt1>
        <a:sysClr val="window" lastClr="FFFFFF"/>
      </a:lt1>
      <a:dk2>
        <a:srgbClr val="005F9E"/>
      </a:dk2>
      <a:lt2>
        <a:srgbClr val="FFFFFF"/>
      </a:lt2>
      <a:accent1>
        <a:srgbClr val="00B3DC"/>
      </a:accent1>
      <a:accent2>
        <a:srgbClr val="F7901E"/>
      </a:accent2>
      <a:accent3>
        <a:srgbClr val="FFE23C"/>
      </a:accent3>
      <a:accent4>
        <a:srgbClr val="C1CD23"/>
      </a:accent4>
      <a:accent5>
        <a:srgbClr val="C6401D"/>
      </a:accent5>
      <a:accent6>
        <a:srgbClr val="FFFFFF"/>
      </a:accent6>
      <a:hlink>
        <a:srgbClr val="005F9E"/>
      </a:hlink>
      <a:folHlink>
        <a:srgbClr val="800080"/>
      </a:folHlink>
    </a:clrScheme>
    <a:fontScheme name="MITRE Corpor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a:solidFill>
            <a:schemeClr val="tx1">
              <a:lumMod val="50000"/>
              <a:lumOff val="50000"/>
            </a:schemeClr>
          </a:solidFill>
        </a:ln>
      </a:spPr>
      <a:bodyPr rtlCol="0" anchor="ctr"/>
      <a:lstStyle>
        <a:defPPr algn="ctr">
          <a:defRPr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spcAft>
            <a:spcPts val="600"/>
          </a:spcAft>
          <a:defRPr sz="1600">
            <a:ea typeface="Verdana" pitchFamily="34" charset="0"/>
            <a:cs typeface="Verdana"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16844</TotalTime>
  <Words>1544</Words>
  <Application>Microsoft Macintosh PowerPoint</Application>
  <PresentationFormat>On-screen Show (4:3)</PresentationFormat>
  <Paragraphs>215</Paragraphs>
  <Slides>26</Slides>
  <Notes>14</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mitrebriefing_2013</vt:lpstr>
      <vt:lpstr>Copernicus: "Question your assumptions"</vt:lpstr>
      <vt:lpstr>Motivations</vt:lpstr>
      <vt:lpstr>Motivations 2</vt:lpstr>
      <vt:lpstr>x86 Architecture Overview</vt:lpstr>
      <vt:lpstr>Boot Sequence</vt:lpstr>
      <vt:lpstr>TPM Measurement</vt:lpstr>
      <vt:lpstr>What If a PCR Changes?</vt:lpstr>
      <vt:lpstr>Running Copernicus Video</vt:lpstr>
      <vt:lpstr>Running Copernicus 2</vt:lpstr>
      <vt:lpstr>Running Copernicus 3 – .csv output</vt:lpstr>
      <vt:lpstr>Running Copernicus 4 – .log output</vt:lpstr>
      <vt:lpstr>BIOS Change Detection Video</vt:lpstr>
      <vt:lpstr>PCR Change Response with Copernicus</vt:lpstr>
      <vt:lpstr>BIOS Static Analysis in IDA Video</vt:lpstr>
      <vt:lpstr>BIOS Static Analysis in IDA 2</vt:lpstr>
      <vt:lpstr>BIOS Static Analysis in IDA 3</vt:lpstr>
      <vt:lpstr>BIOS Static Analysis in IDA 4</vt:lpstr>
      <vt:lpstr>BIOS Static Analysis in IDA 5</vt:lpstr>
      <vt:lpstr>BIOS Static Analysis in IDA 6</vt:lpstr>
      <vt:lpstr>BIOS Access Control Checking</vt:lpstr>
      <vt:lpstr>BIOS/SMRAM Writability Analysis Video</vt:lpstr>
      <vt:lpstr>Example Analysis Results</vt:lpstr>
      <vt:lpstr>Possible Defenses</vt:lpstr>
      <vt:lpstr>Tech Transfer</vt:lpstr>
      <vt:lpstr>Conclusion</vt:lpstr>
      <vt:lpstr>Questions?</vt:lpstr>
    </vt:vector>
  </TitlesOfParts>
  <Company>The MITRE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Butterworth, John W.</dc:creator>
  <dc:description>For internal MITRE use</dc:description>
  <cp:lastModifiedBy>bla</cp:lastModifiedBy>
  <cp:revision>922</cp:revision>
  <cp:lastPrinted>2013-05-06T22:29:06Z</cp:lastPrinted>
  <dcterms:created xsi:type="dcterms:W3CDTF">2013-04-23T14:15:29Z</dcterms:created>
  <dcterms:modified xsi:type="dcterms:W3CDTF">2013-07-25T17:49:46Z</dcterms:modified>
</cp:coreProperties>
</file>