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39"/>
  </p:handoutMasterIdLst>
  <p:sldIdLst>
    <p:sldId id="256" r:id="rId3"/>
    <p:sldId id="1087" r:id="rId4"/>
    <p:sldId id="1088" r:id="rId5"/>
    <p:sldId id="1089" r:id="rId6"/>
    <p:sldId id="1090" r:id="rId7"/>
    <p:sldId id="1091" r:id="rId8"/>
    <p:sldId id="1092" r:id="rId9"/>
    <p:sldId id="1093" r:id="rId10"/>
    <p:sldId id="1104" r:id="rId11"/>
    <p:sldId id="1075" r:id="rId12"/>
    <p:sldId id="1077" r:id="rId13"/>
    <p:sldId id="1086" r:id="rId15"/>
    <p:sldId id="1085" r:id="rId16"/>
    <p:sldId id="1079" r:id="rId17"/>
    <p:sldId id="1078" r:id="rId18"/>
    <p:sldId id="1080" r:id="rId19"/>
    <p:sldId id="1105" r:id="rId20"/>
    <p:sldId id="1081" r:id="rId21"/>
    <p:sldId id="1106" r:id="rId22"/>
    <p:sldId id="1107" r:id="rId23"/>
    <p:sldId id="1108" r:id="rId24"/>
    <p:sldId id="1109" r:id="rId25"/>
    <p:sldId id="1110" r:id="rId26"/>
    <p:sldId id="1111" r:id="rId27"/>
    <p:sldId id="1112" r:id="rId28"/>
    <p:sldId id="1113" r:id="rId29"/>
    <p:sldId id="1114" r:id="rId30"/>
    <p:sldId id="1115" r:id="rId31"/>
    <p:sldId id="1116" r:id="rId32"/>
    <p:sldId id="1117" r:id="rId33"/>
    <p:sldId id="1118" r:id="rId34"/>
    <p:sldId id="1119" r:id="rId35"/>
    <p:sldId id="1120" r:id="rId36"/>
    <p:sldId id="1121" r:id="rId37"/>
    <p:sldId id="1023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34AC27-7782-493A-8C43-FC71E5E5F47A}">
          <p14:sldIdLst>
            <p14:sldId id="256"/>
            <p14:sldId id="1087"/>
            <p14:sldId id="1088"/>
            <p14:sldId id="1089"/>
            <p14:sldId id="1090"/>
            <p14:sldId id="1091"/>
            <p14:sldId id="1092"/>
            <p14:sldId id="1093"/>
            <p14:sldId id="1104"/>
            <p14:sldId id="1075"/>
            <p14:sldId id="1077"/>
            <p14:sldId id="1086"/>
            <p14:sldId id="1085"/>
            <p14:sldId id="1079"/>
            <p14:sldId id="1078"/>
            <p14:sldId id="1080"/>
            <p14:sldId id="1105"/>
            <p14:sldId id="1023"/>
            <p14:sldId id="1081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3919397@qq.com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78AD5"/>
    <a:srgbClr val="5541B5"/>
    <a:srgbClr val="FD992F"/>
    <a:srgbClr val="831D0D"/>
    <a:srgbClr val="B32C16"/>
    <a:srgbClr val="B06039"/>
    <a:srgbClr val="CC3300"/>
    <a:srgbClr val="405F7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6357" autoAdjust="0"/>
  </p:normalViewPr>
  <p:slideViewPr>
    <p:cSldViewPr snapToGrid="0">
      <p:cViewPr varScale="1">
        <p:scale>
          <a:sx n="158" d="100"/>
          <a:sy n="158" d="100"/>
        </p:scale>
        <p:origin x="16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22AC4-DB55-44D3-A4E2-AF08AEE620FE}" type="doc">
      <dgm:prSet loTypeId="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B350F3-40B1-4866-BD73-C199EA103683}">
      <dgm:prSet phldrT="[文本]" custT="1"/>
      <dgm:spPr/>
      <dgm:t>
        <a:bodyPr/>
        <a:lstStyle/>
        <a:p>
          <a:pPr>
            <a:spcAft>
              <a:spcPts val="600"/>
            </a:spcAft>
          </a:pPr>
          <a:r>
            <a: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认知</a:t>
          </a:r>
          <a:endParaRPr lang="en-US" altLang="zh-CN" sz="4800" dirty="0" smtClean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  <a:p>
          <a:pPr>
            <a:spcAft>
              <a:spcPts val="600"/>
            </a:spcAft>
          </a:pPr>
          <a:r>
            <a: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刷新</a:t>
          </a:r>
          <a:endParaRPr lang="zh-CN" altLang="en-US" sz="4800" dirty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C98505D3-028C-48BC-B477-55EF9A18C22E}" cxnId="{8E39B9DA-F2DC-430D-9434-C85CD9836263}" type="parTrans">
      <dgm:prSet/>
      <dgm:spPr/>
      <dgm:t>
        <a:bodyPr/>
        <a:lstStyle/>
        <a:p>
          <a:endParaRPr lang="zh-CN" altLang="en-US" sz="120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2A1CEFA1-E4C3-4435-952E-A291E95E5F78}" cxnId="{8E39B9DA-F2DC-430D-9434-C85CD9836263}" type="sibTrans">
      <dgm:prSet/>
      <dgm:spPr/>
      <dgm:t>
        <a:bodyPr/>
        <a:lstStyle/>
        <a:p>
          <a:endParaRPr lang="zh-CN" altLang="en-US" sz="120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F5FB49F6-5867-4061-9797-8AC3D1F66BA1}">
      <dgm:prSet phldrT="[文本]" custT="1"/>
      <dgm:spPr/>
      <dgm:t>
        <a:bodyPr/>
        <a:lstStyle/>
        <a:p>
          <a:pPr>
            <a:spcAft>
              <a:spcPts val="600"/>
            </a:spcAft>
          </a:pPr>
          <a:r>
            <a: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价值</a:t>
          </a:r>
          <a:endParaRPr lang="en-US" altLang="zh-CN" sz="4800" dirty="0" smtClean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  <a:p>
          <a:pPr>
            <a:spcAft>
              <a:spcPts val="600"/>
            </a:spcAft>
          </a:pPr>
          <a:r>
            <a:rPr lang="zh-CN" altLang="en-US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倍增</a:t>
          </a:r>
          <a:endParaRPr lang="zh-CN" altLang="en-US" sz="4800" dirty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0A0E67E8-3228-4AF4-8392-1D8D727F27A2}" cxnId="{9262C423-0979-4643-A5E7-A5884ECCE12C}" type="parTrans">
      <dgm:prSet/>
      <dgm:spPr/>
      <dgm:t>
        <a:bodyPr/>
        <a:lstStyle/>
        <a:p>
          <a:endParaRPr lang="zh-CN" altLang="en-US" sz="120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8995D6DA-02D3-48C8-B751-044467829F45}" cxnId="{9262C423-0979-4643-A5E7-A5884ECCE12C}" type="sibTrans">
      <dgm:prSet/>
      <dgm:spPr/>
      <dgm:t>
        <a:bodyPr/>
        <a:lstStyle/>
        <a:p>
          <a:endParaRPr lang="zh-CN" altLang="en-US" sz="120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gm:t>
    </dgm:pt>
    <dgm:pt modelId="{1C69C23A-7B4B-40A4-8D65-082DEB2974E2}" type="pres">
      <dgm:prSet presAssocID="{91222AC4-DB55-44D3-A4E2-AF08AEE620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19891A9-C43D-4E40-B5FC-9F6CFC25F096}" type="pres">
      <dgm:prSet presAssocID="{A0B350F3-40B1-4866-BD73-C199EA103683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94CCA-D918-4F5B-97E4-BDB36D34B9B5}" type="pres">
      <dgm:prSet presAssocID="{2A1CEFA1-E4C3-4435-952E-A291E95E5F78}" presName="space" presStyleCnt="0"/>
      <dgm:spPr/>
    </dgm:pt>
    <dgm:pt modelId="{93C5DB4F-8158-45B8-9E0D-22A18B22E379}" type="pres">
      <dgm:prSet presAssocID="{F5FB49F6-5867-4061-9797-8AC3D1F66BA1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D0ACF5-CAA8-42E0-BD77-32C882A7C46B}" type="presOf" srcId="{91222AC4-DB55-44D3-A4E2-AF08AEE620FE}" destId="{1C69C23A-7B4B-40A4-8D65-082DEB2974E2}" srcOrd="0" destOrd="0" presId="urn:microsoft.com/office/officeart/2005/8/layout/venn3"/>
    <dgm:cxn modelId="{8E39B9DA-F2DC-430D-9434-C85CD9836263}" srcId="{91222AC4-DB55-44D3-A4E2-AF08AEE620FE}" destId="{A0B350F3-40B1-4866-BD73-C199EA103683}" srcOrd="0" destOrd="0" parTransId="{C98505D3-028C-48BC-B477-55EF9A18C22E}" sibTransId="{2A1CEFA1-E4C3-4435-952E-A291E95E5F78}"/>
    <dgm:cxn modelId="{19D7ED86-C584-4004-AD0A-555828A080B4}" type="presOf" srcId="{F5FB49F6-5867-4061-9797-8AC3D1F66BA1}" destId="{93C5DB4F-8158-45B8-9E0D-22A18B22E379}" srcOrd="0" destOrd="0" presId="urn:microsoft.com/office/officeart/2005/8/layout/venn3"/>
    <dgm:cxn modelId="{9262C423-0979-4643-A5E7-A5884ECCE12C}" srcId="{91222AC4-DB55-44D3-A4E2-AF08AEE620FE}" destId="{F5FB49F6-5867-4061-9797-8AC3D1F66BA1}" srcOrd="1" destOrd="0" parTransId="{0A0E67E8-3228-4AF4-8392-1D8D727F27A2}" sibTransId="{8995D6DA-02D3-48C8-B751-044467829F45}"/>
    <dgm:cxn modelId="{76CED83D-65F5-440A-B801-F25B678FE6F7}" type="presOf" srcId="{A0B350F3-40B1-4866-BD73-C199EA103683}" destId="{719891A9-C43D-4E40-B5FC-9F6CFC25F096}" srcOrd="0" destOrd="0" presId="urn:microsoft.com/office/officeart/2005/8/layout/venn3"/>
    <dgm:cxn modelId="{354F8D26-F10A-4914-B74B-FEBED45A7485}" type="presParOf" srcId="{1C69C23A-7B4B-40A4-8D65-082DEB2974E2}" destId="{719891A9-C43D-4E40-B5FC-9F6CFC25F096}" srcOrd="0" destOrd="0" presId="urn:microsoft.com/office/officeart/2005/8/layout/venn3"/>
    <dgm:cxn modelId="{635704F7-E5D0-4761-8DFC-3DEB620AC37F}" type="presParOf" srcId="{1C69C23A-7B4B-40A4-8D65-082DEB2974E2}" destId="{BAC94CCA-D918-4F5B-97E4-BDB36D34B9B5}" srcOrd="1" destOrd="0" presId="urn:microsoft.com/office/officeart/2005/8/layout/venn3"/>
    <dgm:cxn modelId="{287A9A56-C6D6-4D53-B4A0-1B980389FDD8}" type="presParOf" srcId="{1C69C23A-7B4B-40A4-8D65-082DEB2974E2}" destId="{93C5DB4F-8158-45B8-9E0D-22A18B22E37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891A9-C43D-4E40-B5FC-9F6CFC25F096}">
      <dsp:nvSpPr>
        <dsp:cNvPr id="0" name=""/>
        <dsp:cNvSpPr/>
      </dsp:nvSpPr>
      <dsp:spPr>
        <a:xfrm>
          <a:off x="4395" y="120089"/>
          <a:ext cx="3120768" cy="31207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746" tIns="60960" rIns="171746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4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认知</a:t>
          </a:r>
          <a:endParaRPr lang="en-US" altLang="zh-CN" sz="4800" kern="1200" dirty="0" smtClean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4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刷新</a:t>
          </a:r>
          <a:endParaRPr lang="zh-CN" altLang="en-US" sz="4800" kern="1200" dirty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461421" y="577115"/>
        <a:ext cx="2206716" cy="2206716"/>
      </dsp:txXfrm>
    </dsp:sp>
    <dsp:sp modelId="{93C5DB4F-8158-45B8-9E0D-22A18B22E379}">
      <dsp:nvSpPr>
        <dsp:cNvPr id="0" name=""/>
        <dsp:cNvSpPr/>
      </dsp:nvSpPr>
      <dsp:spPr>
        <a:xfrm>
          <a:off x="2501010" y="120089"/>
          <a:ext cx="3120768" cy="31207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746" tIns="60960" rIns="171746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4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价值</a:t>
          </a:r>
          <a:endParaRPr lang="en-US" altLang="zh-CN" sz="4800" kern="1200" dirty="0" smtClean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4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rPr>
            <a:t>倍增</a:t>
          </a:r>
          <a:endParaRPr lang="zh-CN" altLang="en-US" sz="4800" kern="1200" dirty="0">
            <a:solidFill>
              <a:schemeClr val="tx1">
                <a:lumMod val="65000"/>
                <a:lumOff val="35000"/>
              </a:schemeClr>
            </a:solidFill>
            <a:latin typeface="等线" panose="02010600030101010101" pitchFamily="2" charset="-122"/>
            <a:ea typeface="等线" panose="02010600030101010101" pitchFamily="2" charset="-122"/>
          </a:endParaRPr>
        </a:p>
      </dsp:txBody>
      <dsp:txXfrm>
        <a:off x="2958036" y="577115"/>
        <a:ext cx="2206716" cy="2206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5" y="2606040"/>
            <a:ext cx="12207875" cy="21247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84885" y="2737485"/>
            <a:ext cx="10515600" cy="186182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511040" y="6402070"/>
            <a:ext cx="3169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rgbClr val="405F7D"/>
                </a:solidFill>
                <a:sym typeface="+mn-ea"/>
              </a:rPr>
              <a:t>Copyright </a:t>
            </a:r>
            <a:r>
              <a:rPr lang="en-US" altLang="zh-CN" sz="1200">
                <a:solidFill>
                  <a:srgbClr val="405F7D"/>
                </a:solidFill>
                <a:latin typeface="Arial" panose="020B0604020202090204" pitchFamily="34" charset="0"/>
                <a:sym typeface="+mn-ea"/>
              </a:rPr>
              <a:t>© </a:t>
            </a:r>
            <a:r>
              <a:rPr lang="zh-CN" altLang="en-US" sz="1200">
                <a:solidFill>
                  <a:srgbClr val="405F7D"/>
                </a:solidFill>
                <a:latin typeface="Arial" panose="020B0604020202090204" pitchFamily="34" charset="0"/>
                <a:sym typeface="+mn-ea"/>
              </a:rPr>
              <a:t>创意区块学院</a:t>
            </a:r>
            <a:endParaRPr lang="zh-CN" altLang="en-US" sz="1200">
              <a:solidFill>
                <a:srgbClr val="405F7D"/>
              </a:solidFill>
              <a:latin typeface="Arial" panose="020B0604020202090204" pitchFamily="34" charset="0"/>
              <a:sym typeface="+mn-ea"/>
            </a:endParaRPr>
          </a:p>
        </p:txBody>
      </p:sp>
      <p:pic>
        <p:nvPicPr>
          <p:cNvPr id="3" name="图片 2" descr="/Users/zhangbin/Downloads/WechatIMG938.pngWechatIMG93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19130" y="173990"/>
            <a:ext cx="1202055" cy="6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35" y="2606040"/>
            <a:ext cx="12176760" cy="212471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84885" y="2737485"/>
            <a:ext cx="10515600" cy="186182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Thank You!</a:t>
            </a:r>
            <a:endParaRPr lang="zh-CN" altLang="en-US"/>
          </a:p>
        </p:txBody>
      </p:sp>
      <p:pic>
        <p:nvPicPr>
          <p:cNvPr id="8" name="图片 7" descr="/Users/zhangbin/Downloads/WechatIMG938.pngWechatIMG93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19130" y="173990"/>
            <a:ext cx="1202055" cy="6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946B-9F8A-4208-A681-3EE58FD625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BE30-B129-4FD9-8B3C-AA481715B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3CC7-9BDF-4A9C-BA37-B1218551FB3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501C2D-6494-48CE-A525-48394699693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Picture 2" descr="Image result for csdn 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92732"/>
            <a:ext cx="1089687" cy="4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4459" y="97140"/>
            <a:ext cx="1675823" cy="57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11127740" y="6570980"/>
            <a:ext cx="1058400" cy="28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76965" y="6508115"/>
            <a:ext cx="76263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416810" y="485140"/>
            <a:ext cx="7347600" cy="36195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054590" y="520505"/>
            <a:ext cx="1944014" cy="63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10173157" y="174625"/>
            <a:ext cx="1706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打造创意协作基础协议</a:t>
            </a:r>
            <a:endParaRPr lang="zh-CN" altLang="en-US" sz="1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6350" y="6570980"/>
            <a:ext cx="11064875" cy="288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175" y="-6985"/>
            <a:ext cx="224155" cy="528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6350" y="581660"/>
            <a:ext cx="224155" cy="27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/Users/zhangbin/Downloads/WechatIMG938.pngWechatIMG93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33730" y="161925"/>
            <a:ext cx="1055370" cy="605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9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9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9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9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9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2737485"/>
            <a:ext cx="10515600" cy="1861820"/>
          </a:xfrm>
          <a:effectLst/>
        </p:spPr>
        <p:txBody>
          <a:bodyPr/>
          <a:lstStyle/>
          <a:p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区块链技术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786505" y="1263015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区块链技术分类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4995" y="48361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公链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5920" y="483616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联盟链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53245" y="48361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私链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9" name="图片 8" descr="搭建私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1790" y="3386455"/>
            <a:ext cx="1215390" cy="1215390"/>
          </a:xfrm>
          <a:prstGeom prst="rect">
            <a:avLst/>
          </a:prstGeom>
        </p:spPr>
      </p:pic>
      <p:pic>
        <p:nvPicPr>
          <p:cNvPr id="10" name="图片 9" descr="联盟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3386455"/>
            <a:ext cx="1207770" cy="1207770"/>
          </a:xfrm>
          <a:prstGeom prst="rect">
            <a:avLst/>
          </a:prstGeom>
        </p:spPr>
      </p:pic>
      <p:pic>
        <p:nvPicPr>
          <p:cNvPr id="11" name="图片 10" descr="icn_公链_gre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5" y="3380105"/>
            <a:ext cx="1214120" cy="121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830955" y="98171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公链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4995" y="48361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经典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9120" y="48361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新生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53245" y="48361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国内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4745" y="2454910"/>
            <a:ext cx="2252980" cy="215328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969510" y="2454910"/>
            <a:ext cx="2252980" cy="215328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22995" y="2454910"/>
            <a:ext cx="2252980" cy="215328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BT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2698750"/>
            <a:ext cx="732790" cy="732790"/>
          </a:xfrm>
          <a:prstGeom prst="rect">
            <a:avLst/>
          </a:prstGeom>
        </p:spPr>
      </p:pic>
      <p:pic>
        <p:nvPicPr>
          <p:cNvPr id="11" name="图片 10" descr="E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40" y="2698750"/>
            <a:ext cx="764540" cy="764540"/>
          </a:xfrm>
          <a:prstGeom prst="rect">
            <a:avLst/>
          </a:prstGeom>
        </p:spPr>
      </p:pic>
      <p:pic>
        <p:nvPicPr>
          <p:cNvPr id="12" name="图片 11" descr="EO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995" y="3644900"/>
            <a:ext cx="744220" cy="744220"/>
          </a:xfrm>
          <a:prstGeom prst="rect">
            <a:avLst/>
          </a:prstGeom>
        </p:spPr>
      </p:pic>
      <p:pic>
        <p:nvPicPr>
          <p:cNvPr id="13" name="图片 12" descr="cosmos(ATOM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15" y="2967990"/>
            <a:ext cx="961390" cy="961390"/>
          </a:xfrm>
          <a:prstGeom prst="rect">
            <a:avLst/>
          </a:prstGeom>
        </p:spPr>
      </p:pic>
      <p:pic>
        <p:nvPicPr>
          <p:cNvPr id="14" name="图片 13" descr="polkawor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5" y="2983230"/>
            <a:ext cx="932180" cy="932180"/>
          </a:xfrm>
          <a:prstGeom prst="rect">
            <a:avLst/>
          </a:prstGeom>
        </p:spPr>
      </p:pic>
      <p:pic>
        <p:nvPicPr>
          <p:cNvPr id="15" name="图片 14" descr="nervo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2055" y="2952750"/>
            <a:ext cx="976630" cy="976630"/>
          </a:xfrm>
          <a:prstGeom prst="rect">
            <a:avLst/>
          </a:prstGeom>
        </p:spPr>
      </p:pic>
      <p:pic>
        <p:nvPicPr>
          <p:cNvPr id="16" name="图片 15" descr="conflu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280" y="2952750"/>
            <a:ext cx="995680" cy="9956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37150" y="3962400"/>
            <a:ext cx="8058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cosmos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22035" y="3962400"/>
            <a:ext cx="10521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polkaworld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50975" y="3431540"/>
            <a:ext cx="5289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BTC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07615" y="3431540"/>
            <a:ext cx="5187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ETH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57475" y="3863340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EOS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52230" y="3962400"/>
            <a:ext cx="71691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nervos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011410" y="3962400"/>
            <a:ext cx="7569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conflux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9675" y="1813560"/>
            <a:ext cx="7232015" cy="407098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9076055" y="2305685"/>
            <a:ext cx="1242060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1952625" y="3665220"/>
            <a:ext cx="1391285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21360" y="412940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区块记录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62565" y="287020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统计面板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830955" y="98171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公链示例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830955" y="98171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区块链类别区分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aphicFrame>
        <p:nvGraphicFramePr>
          <p:cNvPr id="23" name="表格 22"/>
          <p:cNvGraphicFramePr/>
          <p:nvPr/>
        </p:nvGraphicFramePr>
        <p:xfrm>
          <a:off x="1296670" y="2021205"/>
          <a:ext cx="9687560" cy="383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635"/>
                <a:gridCol w="2569210"/>
                <a:gridCol w="2459990"/>
                <a:gridCol w="2371725"/>
              </a:tblGrid>
              <a:tr h="52832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 b="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 b="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 b="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 b="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462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4883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4883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44831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  <a:tr h="44831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bg1"/>
                        </a:solidFill>
                        <a:effectLst/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45635" y="212407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公有链</a:t>
            </a:r>
            <a:endParaRPr lang="zh-CN" altLang="en-US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6900" y="212407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联盟链</a:t>
            </a:r>
            <a:endParaRPr lang="zh-CN" altLang="en-US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5145" y="212407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私有链</a:t>
            </a:r>
            <a:endParaRPr lang="zh-CN" altLang="en-US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11350" y="260477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参与者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97050" y="30632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共识机制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11350" y="354901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记账人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97050" y="40462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激励机制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82750" y="452628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中心化程度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97050" y="499491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核心价值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97050" y="54432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适用场景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88435" y="261239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任何人自由进出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32600" y="260477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联盟成员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57945" y="260477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个体或公司内部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15410" y="3063240"/>
            <a:ext cx="1929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POW/POS/DPOS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17035" y="354901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所有参与者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59935" y="40462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需要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31335" y="452628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去中心化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02735" y="499491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信用的自建立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31335" y="54432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虚拟货币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89700" y="306324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分布式一致算法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75400" y="354901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联盟成员协商确定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61200" y="40462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可选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46900" y="452628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多中心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89700" y="499491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效率和成本优化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18300" y="544322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支付、结算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57945" y="306324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分布式一致算法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15145" y="354901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自定义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415145" y="404622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不需要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57945" y="452628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多中心或中心化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72245" y="499491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透明和可追溯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86545" y="544322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审计、发行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514725" y="858520"/>
            <a:ext cx="6574155" cy="752475"/>
          </a:xfrm>
          <a:effectLst/>
        </p:spPr>
        <p:txBody>
          <a:bodyPr>
            <a:normAutofit/>
          </a:bodyPr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联盟链</a:t>
            </a:r>
            <a:r>
              <a:rPr lang="en-US" altLang="zh-CN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-</a:t>
            </a:r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腾讯区块链生态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60905" y="1513205"/>
            <a:ext cx="9380855" cy="145415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160905" y="3009900"/>
            <a:ext cx="9380855" cy="61341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60905" y="3739515"/>
            <a:ext cx="9380855" cy="112268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160905" y="4972685"/>
            <a:ext cx="9380855" cy="140589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99665" y="5321935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腾讯云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基础设施能力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0710" y="3793490"/>
            <a:ext cx="119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服务平台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0710" y="3026410"/>
            <a:ext cx="1198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解决方案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21680" y="3595370"/>
            <a:ext cx="3119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腾讯区块链服务（</a:t>
            </a:r>
            <a:r>
              <a:rPr lang="en-US" altLang="zh-CN" sz="2000">
                <a:latin typeface="汉仪中简黑简" panose="00020600040101010101" charset="-122"/>
                <a:ea typeface="汉仪中简黑简" panose="00020600040101010101" charset="-122"/>
              </a:rPr>
              <a:t>TBaaS</a:t>
            </a: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en-US" altLang="zh-CN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9665" y="3089275"/>
            <a:ext cx="2237105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atin typeface="汉仪中简黑简" panose="00020600040101010101" charset="-122"/>
                <a:ea typeface="汉仪中简黑简" panose="00020600040101010101" charset="-122"/>
              </a:rPr>
              <a:t> </a:t>
            </a: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供应链金融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32780" y="3089275"/>
            <a:ext cx="2237105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可信数据交换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89390" y="3089275"/>
            <a:ext cx="2237105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可信存证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99665" y="4231005"/>
            <a:ext cx="8908415" cy="513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汉仪中简黑简" panose="00020600040101010101" charset="-122"/>
                <a:ea typeface="汉仪中简黑简" panose="00020600040101010101" charset="-122"/>
              </a:rPr>
              <a:t> </a:t>
            </a:r>
            <a:endParaRPr lang="en-US" altLang="zh-CN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0710" y="203073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行业应用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23703" y="5138420"/>
            <a:ext cx="1571625" cy="749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662170" y="5165725"/>
            <a:ext cx="808355" cy="721360"/>
            <a:chOff x="6666" y="8135"/>
            <a:chExt cx="1273" cy="1136"/>
          </a:xfrm>
        </p:grpSpPr>
        <p:pic>
          <p:nvPicPr>
            <p:cNvPr id="4" name="图片 3" descr="腾讯云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47" y="8135"/>
              <a:ext cx="1193" cy="85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666" y="8741"/>
              <a:ext cx="12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腾讯云</a:t>
              </a:r>
              <a:endParaRPr lang="zh-CN" altLang="en-US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078855" y="5138420"/>
            <a:ext cx="1571625" cy="749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133465" y="5181600"/>
            <a:ext cx="808355" cy="721360"/>
            <a:chOff x="6666" y="8135"/>
            <a:chExt cx="1273" cy="1136"/>
          </a:xfrm>
        </p:grpSpPr>
        <p:pic>
          <p:nvPicPr>
            <p:cNvPr id="37" name="图片 36" descr="腾讯云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47" y="8135"/>
              <a:ext cx="1193" cy="852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6666" y="8741"/>
              <a:ext cx="12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腾讯云</a:t>
              </a:r>
              <a:endParaRPr lang="zh-CN" altLang="en-US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967220" y="5254625"/>
            <a:ext cx="0" cy="4965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7016750" y="5335270"/>
            <a:ext cx="481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FC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07655" y="5138420"/>
            <a:ext cx="1571625" cy="749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7948930" y="5181600"/>
            <a:ext cx="808355" cy="721360"/>
            <a:chOff x="6666" y="8135"/>
            <a:chExt cx="1273" cy="1136"/>
          </a:xfrm>
        </p:grpSpPr>
        <p:pic>
          <p:nvPicPr>
            <p:cNvPr id="48" name="图片 47" descr="腾讯云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47" y="8135"/>
              <a:ext cx="1193" cy="852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6666" y="8741"/>
              <a:ext cx="12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腾讯云</a:t>
              </a:r>
              <a:endParaRPr lang="zh-CN" altLang="en-US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8782685" y="5254625"/>
            <a:ext cx="0" cy="4965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8832215" y="5335270"/>
            <a:ext cx="564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IDC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736455" y="5138420"/>
            <a:ext cx="1571625" cy="749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804400" y="5181600"/>
            <a:ext cx="808355" cy="721360"/>
            <a:chOff x="6666" y="8135"/>
            <a:chExt cx="1273" cy="1136"/>
          </a:xfrm>
        </p:grpSpPr>
        <p:pic>
          <p:nvPicPr>
            <p:cNvPr id="54" name="图片 53" descr="腾讯云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747" y="8135"/>
              <a:ext cx="1193" cy="852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6666" y="8741"/>
              <a:ext cx="12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腾讯云</a:t>
              </a:r>
              <a:endParaRPr lang="zh-CN" altLang="en-US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10638155" y="5254625"/>
            <a:ext cx="0" cy="4965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0687685" y="5335270"/>
            <a:ext cx="513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HC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37075" y="5920105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公有云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92545" y="5903595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金融云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221345" y="5903595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私有云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049510" y="5903595"/>
            <a:ext cx="94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混合云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465705" y="4204970"/>
            <a:ext cx="1163955" cy="506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底层引擎</a:t>
            </a:r>
            <a:endParaRPr lang="zh-CN" altLang="en-US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106545" y="4204970"/>
            <a:ext cx="2286635" cy="506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 Hyperledger  Fabric</a:t>
            </a:r>
            <a:endParaRPr lang="en-US" altLang="zh-CN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066915" y="4204970"/>
            <a:ext cx="1609725" cy="506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FISCO BCOS </a:t>
            </a:r>
            <a:endParaRPr lang="en-US" altLang="zh-CN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221470" y="4197985"/>
            <a:ext cx="2162175" cy="506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TencentTrustSQL</a:t>
            </a:r>
            <a:endParaRPr lang="en-US" altLang="zh-CN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399665" y="1600835"/>
            <a:ext cx="1410970" cy="33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银行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935095" y="1600835"/>
            <a:ext cx="1410970" cy="33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保险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470525" y="1600835"/>
            <a:ext cx="1410970" cy="33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证券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005955" y="1600835"/>
            <a:ext cx="1410970" cy="33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政务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541385" y="1600835"/>
            <a:ext cx="1410970" cy="33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医疗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076815" y="1600835"/>
            <a:ext cx="1410970" cy="33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零售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392045" y="2007870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汉仪中简黑简" panose="00020600040101010101" charset="-122"/>
                <a:ea typeface="汉仪中简黑简" panose="00020600040101010101" charset="-122"/>
              </a:rPr>
              <a:t> </a:t>
            </a:r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供应链金融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399665" y="2454275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数字资产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713605" y="2032635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防伪溯源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721225" y="2479040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跨境交易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967220" y="2032635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存证与保全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974840" y="2479040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跨境支付与结算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311640" y="2032635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数据共享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319260" y="2479040"/>
            <a:ext cx="1988820" cy="415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汉仪中简黑简" panose="00020600040101010101" charset="-122"/>
                <a:ea typeface="汉仪中简黑简" panose="00020600040101010101" charset="-122"/>
              </a:rPr>
              <a:t>……</a:t>
            </a:r>
            <a:endParaRPr lang="en-US" altLang="zh-CN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/>
        </p:nvSpPr>
        <p:spPr>
          <a:xfrm>
            <a:off x="4316095" y="5253990"/>
            <a:ext cx="2584450" cy="563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514725" y="858520"/>
            <a:ext cx="6574155" cy="752475"/>
          </a:xfrm>
          <a:effectLst/>
        </p:spPr>
        <p:txBody>
          <a:bodyPr>
            <a:normAutofit/>
          </a:bodyPr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联盟链</a:t>
            </a:r>
            <a:r>
              <a:rPr lang="en-US" altLang="zh-CN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-</a:t>
            </a:r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阿里巴巴区块链生态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6945" y="1610995"/>
            <a:ext cx="9380855" cy="112649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26945" y="2943860"/>
            <a:ext cx="9380855" cy="61341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26945" y="3706495"/>
            <a:ext cx="9380855" cy="112268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26945" y="5072380"/>
            <a:ext cx="9380855" cy="91694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2750" y="4921250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阿里云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可信基础设施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82135" y="533400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阿里云可信基础设施</a:t>
            </a:r>
            <a:endParaRPr lang="zh-CN" altLang="en-US" sz="2000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92210" y="5187950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敏捷版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专有云、多云支撑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18" name="图片 17" descr="阿里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865" y="5338445"/>
            <a:ext cx="1282700" cy="377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2750" y="3760470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信任基础设施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催化、连接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6750" y="2960370"/>
            <a:ext cx="1198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价值创新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87403" y="3595370"/>
            <a:ext cx="20593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区块链服务</a:t>
            </a:r>
            <a:r>
              <a:rPr lang="en-US" altLang="zh-CN" sz="2000">
                <a:latin typeface="汉仪中简黑简" panose="00020600040101010101" charset="-122"/>
                <a:ea typeface="汉仪中简黑简" panose="00020600040101010101" charset="-122"/>
              </a:rPr>
              <a:t>BaaS</a:t>
            </a:r>
            <a:endParaRPr lang="en-US" altLang="zh-CN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65705" y="3023235"/>
            <a:ext cx="2237105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atin typeface="汉仪中简黑简" panose="00020600040101010101" charset="-122"/>
                <a:ea typeface="汉仪中简黑简" panose="00020600040101010101" charset="-122"/>
              </a:rPr>
              <a:t>AI</a:t>
            </a:r>
            <a:endParaRPr lang="en-US" altLang="zh-CN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98820" y="3023235"/>
            <a:ext cx="2237105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atin typeface="汉仪中简黑简" panose="00020600040101010101" charset="-122"/>
                <a:ea typeface="汉仪中简黑简" panose="00020600040101010101" charset="-122"/>
              </a:rPr>
              <a:t> </a:t>
            </a: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大数据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55430" y="3023235"/>
            <a:ext cx="2237105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汉仪中简黑简" panose="00020600040101010101" charset="-122"/>
                <a:ea typeface="汉仪中简黑简" panose="00020600040101010101" charset="-122"/>
              </a:rPr>
              <a:t>l OT</a:t>
            </a:r>
            <a:endParaRPr 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65705" y="4197985"/>
            <a:ext cx="2517775" cy="513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汉仪中简黑简" panose="00020600040101010101" charset="-122"/>
                <a:ea typeface="汉仪中简黑简" panose="00020600040101010101" charset="-122"/>
              </a:rPr>
              <a:t> Hyperledger  Fabric </a:t>
            </a:r>
            <a:endParaRPr lang="en-US" altLang="zh-CN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58485" y="4197985"/>
            <a:ext cx="2517775" cy="513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蚂蚁区块链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874760" y="4197985"/>
            <a:ext cx="2517775" cy="513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企业以太坊</a:t>
            </a:r>
            <a:r>
              <a:rPr lang="en-US" altLang="zh-CN">
                <a:latin typeface="汉仪中简黑简" panose="00020600040101010101" charset="-122"/>
                <a:ea typeface="汉仪中简黑简" panose="00020600040101010101" charset="-122"/>
              </a:rPr>
              <a:t>Quorum</a:t>
            </a:r>
            <a:endParaRPr lang="en-US" altLang="zh-CN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2750" y="1666875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借助合作伙伴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生态合作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业务创新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65705" y="1826260"/>
            <a:ext cx="1412240" cy="69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新制造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（工业互联网）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68750" y="1826260"/>
            <a:ext cx="1412240" cy="69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新商业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（溯源业务清算）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71795" y="1826260"/>
            <a:ext cx="1412240" cy="69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新金融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（供应链金融）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74840" y="1826260"/>
            <a:ext cx="1412240" cy="69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数字新经济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（资产交易）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77885" y="1826260"/>
            <a:ext cx="1412240" cy="69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大健康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（电子医疗存证）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980930" y="1826260"/>
            <a:ext cx="1412240" cy="6965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政府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（电子发票存证）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514725" y="858520"/>
            <a:ext cx="6574155" cy="752475"/>
          </a:xfrm>
          <a:effectLst/>
        </p:spPr>
        <p:txBody>
          <a:bodyPr>
            <a:normAutofit/>
          </a:bodyPr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联盟链</a:t>
            </a:r>
            <a:r>
              <a:rPr lang="en-US" altLang="zh-CN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-</a:t>
            </a:r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百度区块链生态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2490" y="2417445"/>
            <a:ext cx="9380855" cy="297497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142490" y="5601970"/>
            <a:ext cx="9381490" cy="435610"/>
            <a:chOff x="6615" y="8196"/>
            <a:chExt cx="14774" cy="686"/>
          </a:xfrm>
        </p:grpSpPr>
        <p:sp>
          <p:nvSpPr>
            <p:cNvPr id="22" name="矩形 21"/>
            <p:cNvSpPr/>
            <p:nvPr/>
          </p:nvSpPr>
          <p:spPr>
            <a:xfrm>
              <a:off x="6615" y="8196"/>
              <a:ext cx="4070" cy="6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96" y="8274"/>
              <a:ext cx="290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百度云 </a:t>
              </a:r>
              <a:r>
                <a:rPr lang="en-US" altLang="zh-CN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ABS  Stack</a:t>
              </a:r>
              <a:endParaRPr lang="en-US" altLang="zh-CN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967" y="8196"/>
              <a:ext cx="4070" cy="6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578" y="8274"/>
              <a:ext cx="284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百度区块链实验室</a:t>
              </a:r>
              <a:endParaRPr lang="zh-CN" altLang="en-US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319" y="8196"/>
              <a:ext cx="4070" cy="6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928" y="8274"/>
              <a:ext cx="2851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00">
                  <a:solidFill>
                    <a:schemeClr val="bg1"/>
                  </a:solidFill>
                  <a:latin typeface="汉仪中简黑简" panose="00020600040101010101" charset="-122"/>
                  <a:ea typeface="汉仪中简黑简" panose="00020600040101010101" charset="-122"/>
                </a:rPr>
                <a:t>xchain.baidu.com</a:t>
              </a:r>
              <a:endParaRPr lang="en-US" altLang="zh-CN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308225" y="4833620"/>
            <a:ext cx="904938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百度云高性能集群资源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8225" y="4331335"/>
            <a:ext cx="904938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百度云区块链技术框架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08225" y="3829050"/>
            <a:ext cx="904938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百度云区块链产品体系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08225" y="3326765"/>
            <a:ext cx="904938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汉仪中简黑简" panose="00020600040101010101" charset="-122"/>
                <a:ea typeface="汉仪中简黑简" panose="00020600040101010101" charset="-122"/>
              </a:rPr>
              <a:t>区块链商业化生态系统</a:t>
            </a:r>
            <a:endParaRPr lang="zh-CN" altLang="en-US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08225" y="2581275"/>
            <a:ext cx="1440000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公有链托管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31410" y="2581275"/>
            <a:ext cx="143954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私有链输出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54140" y="2581275"/>
            <a:ext cx="143954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联盟链构建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76870" y="2581275"/>
            <a:ext cx="143954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超级节点托管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399600" y="2581275"/>
            <a:ext cx="143954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合约应用开发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922330" y="2581275"/>
            <a:ext cx="1439545" cy="435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通证激励体系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08225" y="1786255"/>
            <a:ext cx="1440180" cy="518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度小满金融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097020" y="1786255"/>
            <a:ext cx="1627505" cy="518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人工智能物联网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73140" y="1786255"/>
            <a:ext cx="1010285" cy="518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游戏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432040" y="1786255"/>
            <a:ext cx="1075690" cy="518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版权保护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856345" y="1786255"/>
            <a:ext cx="1075690" cy="518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溯源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280650" y="1786255"/>
            <a:ext cx="1075690" cy="5187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存证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8480" y="4254500"/>
            <a:ext cx="1452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百度区块链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商业化体系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65480" y="1864360"/>
            <a:ext cx="1198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应用场景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514725" y="858520"/>
            <a:ext cx="6574155" cy="752475"/>
          </a:xfrm>
          <a:effectLst/>
        </p:spPr>
        <p:txBody>
          <a:bodyPr>
            <a:normAutofit/>
          </a:bodyPr>
          <a:p>
            <a:pPr algn="ctr"/>
            <a:r>
              <a:rPr lang="zh-CN" altLang="en-US" dirty="0">
                <a:latin typeface="汉仪中简黑简" panose="00020600040101010101" charset="-122"/>
                <a:ea typeface="汉仪中简黑简" panose="00020600040101010101" charset="-122"/>
              </a:rPr>
              <a:t>区块链思维下其它经济形态</a:t>
            </a:r>
            <a:endParaRPr lang="zh-CN" altLang="en-US" dirty="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2233930"/>
            <a:ext cx="747395" cy="735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34185" y="237172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趣头条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7730" y="3130550"/>
            <a:ext cx="55048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将产品的广告收益，返回给对广告收益产生做出贡献的用户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pic>
        <p:nvPicPr>
          <p:cNvPr id="8" name="图片 7" descr="金币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90" y="2150110"/>
            <a:ext cx="901065" cy="9010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357485" y="2235835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C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趣头条</a:t>
            </a:r>
            <a:endParaRPr lang="zh-CN" altLang="en-US" sz="2000">
              <a:solidFill>
                <a:srgbClr val="C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广告收入</a:t>
            </a:r>
            <a:endParaRPr lang="zh-CN" altLang="en-US" sz="2000">
              <a:solidFill>
                <a:srgbClr val="C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72350" y="3080385"/>
            <a:ext cx="760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金币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cxnSp>
        <p:nvCxnSpPr>
          <p:cNvPr id="12" name="直接箭头连接符 11"/>
          <p:cNvCxnSpPr>
            <a:stCxn id="8" idx="3"/>
            <a:endCxn id="10" idx="1"/>
          </p:cNvCxnSpPr>
          <p:nvPr/>
        </p:nvCxnSpPr>
        <p:spPr>
          <a:xfrm flipV="1">
            <a:off x="8148955" y="2573020"/>
            <a:ext cx="2208530" cy="1143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921750" y="2183130"/>
            <a:ext cx="5943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C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锚定</a:t>
            </a:r>
            <a:endParaRPr lang="zh-CN" altLang="en-US" sz="1600">
              <a:solidFill>
                <a:srgbClr val="C00000"/>
              </a:solidFill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" y="4469765"/>
            <a:ext cx="698500" cy="6985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7730" y="5332730"/>
            <a:ext cx="58527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用蓝晶记录每一个参与者的贡献，分享整个经济体的成长价值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34185" y="458914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蓝晶社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17" name="图片 16" descr="波奇水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4403725"/>
            <a:ext cx="782320" cy="8305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405370" y="5287645"/>
            <a:ext cx="760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蓝晶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57485" y="4589145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C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渠道</a:t>
            </a:r>
            <a:endParaRPr lang="zh-CN" altLang="en-US" sz="2000">
              <a:solidFill>
                <a:srgbClr val="C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2000">
                <a:solidFill>
                  <a:srgbClr val="C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分销利润</a:t>
            </a:r>
            <a:endParaRPr lang="zh-CN" altLang="en-US" sz="2000">
              <a:solidFill>
                <a:srgbClr val="C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8148955" y="4895850"/>
            <a:ext cx="2208530" cy="1143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956040" y="4535805"/>
            <a:ext cx="5943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rgbClr val="C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锚定</a:t>
            </a:r>
            <a:endParaRPr lang="zh-CN" altLang="en-US" sz="1600">
              <a:solidFill>
                <a:srgbClr val="C00000"/>
              </a:solidFill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7730" y="3479165"/>
            <a:ext cx="55048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2016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年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6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月上线，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2018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年上市，10个月时间内实现了用户从0到600W+的爆发增长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7730" y="5686425"/>
            <a:ext cx="55048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半年内完成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100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万用户积累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2808605" y="985520"/>
            <a:ext cx="6574155" cy="752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以太坊智能合约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296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23890" y="2370630"/>
            <a:ext cx="4839480" cy="3504600"/>
          </a:xfrm>
          <a:prstGeom prst="rect">
            <a:avLst/>
          </a:prstGeom>
          <a:ln>
            <a:noFill/>
          </a:ln>
        </p:spPr>
      </p:pic>
      <p:cxnSp>
        <p:nvCxnSpPr>
          <p:cNvPr id="9" name="直接箭头连接符 8"/>
          <p:cNvCxnSpPr/>
          <p:nvPr/>
        </p:nvCxnSpPr>
        <p:spPr>
          <a:xfrm flipH="1">
            <a:off x="4416425" y="2569210"/>
            <a:ext cx="33528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09625" y="3105150"/>
            <a:ext cx="5694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以太坊为去中心应用（</a:t>
            </a:r>
            <a:r>
              <a:rPr lang="en-US" altLang="zh-CN" sz="28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Dapp</a:t>
            </a:r>
            <a:r>
              <a:rPr lang="zh-CN" altLang="en-US" sz="28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）而生</a:t>
            </a:r>
            <a:endParaRPr lang="zh-CN" altLang="en-US" sz="28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9625" y="3760470"/>
            <a:ext cx="547687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ETH</a:t>
            </a:r>
            <a:r>
              <a:rPr lang="zh-CN" altLang="en-US" sz="28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：可用于支付或将其作为价值</a:t>
            </a:r>
            <a:endParaRPr lang="zh-CN" altLang="en-US" sz="28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存储或抵押品</a:t>
            </a:r>
            <a:endParaRPr lang="zh-CN" altLang="en-US" sz="28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2808605" y="1112520"/>
            <a:ext cx="6574155" cy="752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智能合约和传统合约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aphicFrame>
        <p:nvGraphicFramePr>
          <p:cNvPr id="299" name="Table 3"/>
          <p:cNvGraphicFramePr/>
          <p:nvPr/>
        </p:nvGraphicFramePr>
        <p:xfrm>
          <a:off x="1798955" y="2311400"/>
          <a:ext cx="8594725" cy="3663315"/>
        </p:xfrm>
        <a:graphic>
          <a:graphicData uri="http://schemas.openxmlformats.org/drawingml/2006/table">
            <a:tbl>
              <a:tblPr/>
              <a:tblGrid>
                <a:gridCol w="2863850"/>
                <a:gridCol w="2864470"/>
                <a:gridCol w="2866680"/>
              </a:tblGrid>
              <a:tr h="512445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比较维度</a:t>
                      </a:r>
                      <a:endParaRPr lang="en-US" sz="18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智能合约</a:t>
                      </a:r>
                      <a:endParaRPr lang="en-US" sz="18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传统合约</a:t>
                      </a:r>
                      <a:endParaRPr lang="en-US" sz="18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25240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自动化维度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自动判断触发条件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人工判断触发条件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25240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主客观维度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适合客观性的请求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适合主观性的请求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5240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成本维度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低成本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高成本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25240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执行时间维度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事前预防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事后预防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5240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违约惩罚维度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依赖于抵押资产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依赖于刑罚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24520"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适用范围维度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全球范围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ctr"/>
                      <a:r>
                        <a:rPr lang="en-US" sz="1800" b="0" strike="noStrike" spc="-1"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受限于具体辖区</a:t>
                      </a:r>
                      <a:endParaRPr lang="en-US" sz="1800" b="0" strike="noStrike" spc="-1"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marL="90000" marR="90000" marT="46800" marB="468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28" name="CustomShape 2"/>
          <p:cNvSpPr/>
          <p:nvPr/>
        </p:nvSpPr>
        <p:spPr>
          <a:xfrm>
            <a:off x="5498480" y="2548115"/>
            <a:ext cx="119507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导言</a:t>
            </a:r>
            <a:endParaRPr lang="en-US" sz="40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pSp>
        <p:nvGrpSpPr>
          <p:cNvPr id="230" name="Group 4"/>
          <p:cNvGrpSpPr/>
          <p:nvPr/>
        </p:nvGrpSpPr>
        <p:grpSpPr>
          <a:xfrm>
            <a:off x="945000" y="2050200"/>
            <a:ext cx="10156320" cy="0"/>
            <a:chOff x="945000" y="2050200"/>
            <a:chExt cx="10156320" cy="0"/>
          </a:xfrm>
        </p:grpSpPr>
        <p:sp>
          <p:nvSpPr>
            <p:cNvPr id="231" name="Line 5"/>
            <p:cNvSpPr/>
            <p:nvPr/>
          </p:nvSpPr>
          <p:spPr>
            <a:xfrm>
              <a:off x="945000" y="2050200"/>
              <a:ext cx="37231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" name="Line 6"/>
            <p:cNvSpPr/>
            <p:nvPr/>
          </p:nvSpPr>
          <p:spPr>
            <a:xfrm>
              <a:off x="7378560" y="2050200"/>
              <a:ext cx="372276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7"/>
          <p:cNvGrpSpPr/>
          <p:nvPr/>
        </p:nvGrpSpPr>
        <p:grpSpPr>
          <a:xfrm>
            <a:off x="5618880" y="1553760"/>
            <a:ext cx="808560" cy="820440"/>
            <a:chOff x="5618880" y="1553760"/>
            <a:chExt cx="808560" cy="820440"/>
          </a:xfrm>
          <a:solidFill>
            <a:srgbClr val="C00000"/>
          </a:solidFill>
        </p:grpSpPr>
        <p:sp>
          <p:nvSpPr>
            <p:cNvPr id="234" name="CustomShape 8"/>
            <p:cNvSpPr/>
            <p:nvPr/>
          </p:nvSpPr>
          <p:spPr>
            <a:xfrm>
              <a:off x="5618880" y="1553760"/>
              <a:ext cx="542520" cy="542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" name="CustomShape 9"/>
            <p:cNvSpPr/>
            <p:nvPr/>
          </p:nvSpPr>
          <p:spPr>
            <a:xfrm>
              <a:off x="5766480" y="1713240"/>
              <a:ext cx="660960" cy="660960"/>
            </a:xfrm>
            <a:prstGeom prst="rect">
              <a:avLst/>
            </a:prstGeom>
            <a:grpFill/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lang="en-US" sz="3200" b="0" strike="noStrike" spc="-1">
                  <a:solidFill>
                    <a:srgbClr val="FFFFFF"/>
                  </a:solidFill>
                  <a:latin typeface="微软雅黑 Light"/>
                  <a:ea typeface="微软雅黑 Light"/>
                </a:rPr>
                <a:t>1</a:t>
              </a:r>
              <a:endParaRPr lang="en-US" sz="3200" b="0" strike="noStrike" spc="-1">
                <a:latin typeface="Arial" panose="020B0604020202090204"/>
              </a:endParaRPr>
            </a:p>
          </p:txBody>
        </p:sp>
      </p:grpSp>
      <p:sp>
        <p:nvSpPr>
          <p:cNvPr id="246" name="CustomShape 3"/>
          <p:cNvSpPr/>
          <p:nvPr/>
        </p:nvSpPr>
        <p:spPr>
          <a:xfrm>
            <a:off x="2503170" y="4555490"/>
            <a:ext cx="3110230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1.1 </a:t>
            </a:r>
            <a:r>
              <a:rPr lang="zh-CN" alt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什么是</a:t>
            </a: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endParaRPr 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6947535" y="4555490"/>
            <a:ext cx="232981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1.2 </a:t>
            </a:r>
            <a:r>
              <a:rPr lang="zh-CN" alt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课程目标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4683125" y="2569210"/>
            <a:ext cx="3009900" cy="1854200"/>
          </a:xfrm>
          <a:prstGeom prst="roundRect">
            <a:avLst>
              <a:gd name="adj" fmla="val 5333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2808605" y="1112520"/>
            <a:ext cx="6574155" cy="752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智能合约模型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7425" y="2683510"/>
            <a:ext cx="812800" cy="1041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预置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响应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条件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53225" y="2683510"/>
            <a:ext cx="812800" cy="1041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预置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响应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条件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610225" y="2899410"/>
            <a:ext cx="1092200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610225" y="3521710"/>
            <a:ext cx="1092200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168525" y="2899410"/>
            <a:ext cx="2620645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797425" y="3938905"/>
            <a:ext cx="1257300" cy="3956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合约状态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6025" y="3938905"/>
            <a:ext cx="1270000" cy="3956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合约值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7566025" y="2899410"/>
            <a:ext cx="2133600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566025" y="3597910"/>
            <a:ext cx="2171700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2"/>
          </p:cNvCxnSpPr>
          <p:nvPr/>
        </p:nvCxnSpPr>
        <p:spPr>
          <a:xfrm>
            <a:off x="6188075" y="4423410"/>
            <a:ext cx="0" cy="63500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176780" y="3636010"/>
            <a:ext cx="2620645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176780" y="5299710"/>
            <a:ext cx="1779270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956050" y="5102225"/>
            <a:ext cx="1003935" cy="3956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区块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85790" y="5102225"/>
            <a:ext cx="1003935" cy="3956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区块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cxnSp>
        <p:nvCxnSpPr>
          <p:cNvPr id="26" name="直接箭头连接符 25"/>
          <p:cNvCxnSpPr>
            <a:stCxn id="24" idx="3"/>
            <a:endCxn id="25" idx="1"/>
          </p:cNvCxnSpPr>
          <p:nvPr/>
        </p:nvCxnSpPr>
        <p:spPr>
          <a:xfrm>
            <a:off x="4959985" y="5300345"/>
            <a:ext cx="725805" cy="0"/>
          </a:xfrm>
          <a:prstGeom prst="straightConnector1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463790" y="5102225"/>
            <a:ext cx="1003935" cy="3956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区块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cxnSp>
        <p:nvCxnSpPr>
          <p:cNvPr id="28" name="直接箭头连接符 27"/>
          <p:cNvCxnSpPr>
            <a:stCxn id="25" idx="3"/>
            <a:endCxn id="27" idx="1"/>
          </p:cNvCxnSpPr>
          <p:nvPr/>
        </p:nvCxnSpPr>
        <p:spPr>
          <a:xfrm>
            <a:off x="6689725" y="5300345"/>
            <a:ext cx="77406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7" idx="3"/>
          </p:cNvCxnSpPr>
          <p:nvPr/>
        </p:nvCxnSpPr>
        <p:spPr>
          <a:xfrm>
            <a:off x="8467725" y="5300345"/>
            <a:ext cx="139001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786380" y="25495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外部输入数据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86380" y="32861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外部输入事件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18425" y="2562225"/>
            <a:ext cx="7023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动作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1</a:t>
            </a:r>
            <a:endParaRPr lang="en-US" alt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18425" y="3273425"/>
            <a:ext cx="73596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动作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N</a:t>
            </a:r>
            <a:endParaRPr lang="en-US" alt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1790" y="1864995"/>
            <a:ext cx="1956435" cy="20447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74010"/>
            <a:ext cx="3048000" cy="7239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2700" dist="635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405" y="4328160"/>
            <a:ext cx="7285355" cy="183261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5" name="标题 2"/>
          <p:cNvSpPr>
            <a:spLocks noGrp="1"/>
          </p:cNvSpPr>
          <p:nvPr/>
        </p:nvSpPr>
        <p:spPr>
          <a:xfrm>
            <a:off x="2808605" y="1112520"/>
            <a:ext cx="6574155" cy="7524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智能合约代码生成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2549525" y="3826510"/>
            <a:ext cx="483870" cy="4699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直角上箭头 16"/>
          <p:cNvSpPr/>
          <p:nvPr/>
        </p:nvSpPr>
        <p:spPr>
          <a:xfrm>
            <a:off x="9458325" y="3953510"/>
            <a:ext cx="1104900" cy="1066800"/>
          </a:xfrm>
          <a:prstGeom prst="bentUp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左箭头 20"/>
          <p:cNvSpPr/>
          <p:nvPr/>
        </p:nvSpPr>
        <p:spPr>
          <a:xfrm>
            <a:off x="7908925" y="2874010"/>
            <a:ext cx="1181100" cy="457200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287645" y="287083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汉仪中简黑简" panose="00020600040101010101" charset="-122"/>
                <a:ea typeface="汉仪中简黑简" panose="00020600040101010101" charset="-122"/>
              </a:rPr>
              <a:t>编译、验证和执行</a:t>
            </a:r>
            <a:endParaRPr lang="zh-CN" altLang="en-US" sz="2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01" name="CustomShape 2"/>
          <p:cNvSpPr/>
          <p:nvPr/>
        </p:nvSpPr>
        <p:spPr>
          <a:xfrm>
            <a:off x="1424090" y="1110320"/>
            <a:ext cx="93434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构建智慧型契约社会</a:t>
            </a:r>
            <a:endParaRPr lang="en-US" sz="40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2349500" y="2453640"/>
            <a:ext cx="7963535" cy="304355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457200" indent="-456565">
              <a:lnSpc>
                <a:spcPct val="200000"/>
              </a:lnSpc>
              <a:buClr>
                <a:srgbClr val="40404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404040"/>
                </a:solidFill>
                <a:latin typeface="等线"/>
                <a:ea typeface="等线"/>
              </a:rPr>
              <a:t>是条款，以计算机语言，而非法律语言记录</a:t>
            </a:r>
            <a:endParaRPr lang="en-US" sz="2400" b="0" strike="noStrike" spc="-1">
              <a:latin typeface="Arial" panose="020B0604020202090204"/>
            </a:endParaRPr>
          </a:p>
          <a:p>
            <a:pPr marL="457200" indent="-456565">
              <a:lnSpc>
                <a:spcPct val="200000"/>
              </a:lnSpc>
              <a:buClr>
                <a:srgbClr val="40404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404040"/>
                </a:solidFill>
                <a:latin typeface="等线"/>
                <a:ea typeface="等线"/>
              </a:rPr>
              <a:t>是可编程货币、可编程金融的技术基础</a:t>
            </a:r>
            <a:endParaRPr lang="en-US" sz="2400" b="0" strike="noStrike" spc="-1">
              <a:latin typeface="Arial" panose="020B0604020202090204"/>
            </a:endParaRPr>
          </a:p>
          <a:p>
            <a:pPr marL="457200" indent="-456565">
              <a:lnSpc>
                <a:spcPct val="200000"/>
              </a:lnSpc>
              <a:buClr>
                <a:srgbClr val="40404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404040"/>
                </a:solidFill>
                <a:latin typeface="等线"/>
                <a:ea typeface="等线"/>
              </a:rPr>
              <a:t>自动化，从传统契约社会过渡到智慧型自动社会</a:t>
            </a:r>
            <a:endParaRPr lang="en-US" sz="2400" b="0" strike="noStrike" spc="-1">
              <a:latin typeface="Arial" panose="020B0604020202090204"/>
            </a:endParaRPr>
          </a:p>
          <a:p>
            <a:pPr marL="457200" indent="-456565">
              <a:lnSpc>
                <a:spcPct val="200000"/>
              </a:lnSpc>
              <a:buClr>
                <a:srgbClr val="40404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404040"/>
                </a:solidFill>
                <a:latin typeface="等线"/>
                <a:ea typeface="等线"/>
              </a:rPr>
              <a:t>文明进化，从“身份社会”进化到“契约社会”</a:t>
            </a:r>
            <a:endParaRPr lang="en-US" sz="2400" b="0" strike="noStrike" spc="-1">
              <a:latin typeface="Arial" panose="020B060402020209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05" name="CustomShape 2"/>
          <p:cNvSpPr/>
          <p:nvPr/>
        </p:nvSpPr>
        <p:spPr>
          <a:xfrm>
            <a:off x="3469405" y="2486520"/>
            <a:ext cx="525907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>
              <a:shade val="90000"/>
              <a:hueOff val="-480000"/>
              <a:satOff val="3137"/>
              <a:lumOff val="24706"/>
              <a:alpha val="100000"/>
            </a:schemeClr>
          </a:lnRef>
          <a:fillRef idx="1">
            <a:schemeClr val="accent2">
              <a:shade val="90000"/>
              <a:hueOff val="-480000"/>
              <a:satOff val="3137"/>
              <a:lumOff val="24706"/>
              <a:alpha val="100000"/>
            </a:schemeClr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区块链应用及解决方案</a:t>
            </a:r>
            <a:endParaRPr lang="en-US" sz="40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pSp>
        <p:nvGrpSpPr>
          <p:cNvPr id="307" name="Group 4"/>
          <p:cNvGrpSpPr/>
          <p:nvPr/>
        </p:nvGrpSpPr>
        <p:grpSpPr>
          <a:xfrm>
            <a:off x="945000" y="2050200"/>
            <a:ext cx="10156320" cy="0"/>
            <a:chOff x="945000" y="2050200"/>
            <a:chExt cx="10156320" cy="0"/>
          </a:xfrm>
        </p:grpSpPr>
        <p:sp>
          <p:nvSpPr>
            <p:cNvPr id="308" name="Line 5"/>
            <p:cNvSpPr/>
            <p:nvPr/>
          </p:nvSpPr>
          <p:spPr>
            <a:xfrm>
              <a:off x="945000" y="2050200"/>
              <a:ext cx="3723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" name="Line 6"/>
            <p:cNvSpPr/>
            <p:nvPr/>
          </p:nvSpPr>
          <p:spPr>
            <a:xfrm>
              <a:off x="7378560" y="2050200"/>
              <a:ext cx="372276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10" name="Group 7"/>
          <p:cNvGrpSpPr/>
          <p:nvPr/>
        </p:nvGrpSpPr>
        <p:grpSpPr>
          <a:xfrm>
            <a:off x="5618880" y="1553760"/>
            <a:ext cx="808560" cy="820440"/>
            <a:chOff x="5618880" y="1553760"/>
            <a:chExt cx="808560" cy="820440"/>
          </a:xfrm>
          <a:solidFill>
            <a:srgbClr val="C00000"/>
          </a:solidFill>
        </p:grpSpPr>
        <p:sp>
          <p:nvSpPr>
            <p:cNvPr id="311" name="CustomShape 8"/>
            <p:cNvSpPr/>
            <p:nvPr/>
          </p:nvSpPr>
          <p:spPr>
            <a:xfrm>
              <a:off x="5618880" y="1553760"/>
              <a:ext cx="542520" cy="542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" name="CustomShape 9"/>
            <p:cNvSpPr/>
            <p:nvPr/>
          </p:nvSpPr>
          <p:spPr>
            <a:xfrm>
              <a:off x="5766480" y="1713240"/>
              <a:ext cx="660960" cy="660960"/>
            </a:xfrm>
            <a:prstGeom prst="rect">
              <a:avLst/>
            </a:prstGeom>
            <a:grpFill/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lang="en-US" sz="3200" b="0" strike="noStrike" spc="-1">
                  <a:solidFill>
                    <a:srgbClr val="FFFFFF"/>
                  </a:solidFill>
                  <a:latin typeface="微软雅黑 Light"/>
                  <a:ea typeface="微软雅黑 Light"/>
                </a:rPr>
                <a:t>3</a:t>
              </a:r>
              <a:endParaRPr lang="en-US" sz="3200" b="0" strike="noStrike" spc="-1">
                <a:latin typeface="Arial" panose="020B0604020202090204"/>
              </a:endParaRPr>
            </a:p>
          </p:txBody>
        </p:sp>
      </p:grpSp>
      <p:sp>
        <p:nvSpPr>
          <p:cNvPr id="246" name="CustomShape 3"/>
          <p:cNvSpPr/>
          <p:nvPr/>
        </p:nvSpPr>
        <p:spPr>
          <a:xfrm>
            <a:off x="2307590" y="4621530"/>
            <a:ext cx="30092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2.1 区块链</a:t>
            </a:r>
            <a:r>
              <a:rPr lang="zh-CN" alt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行业应用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7091680" y="4621530"/>
            <a:ext cx="28949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2.3 </a:t>
            </a:r>
            <a:r>
              <a:rPr lang="zh-CN" alt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区块链解决方案</a:t>
            </a: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 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16" name="CustomShape 2"/>
          <p:cNvSpPr/>
          <p:nvPr/>
        </p:nvSpPr>
        <p:spPr>
          <a:xfrm>
            <a:off x="2660040" y="14101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区块链与实体产业的融合</a:t>
            </a:r>
            <a:endParaRPr 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835150" y="3017520"/>
            <a:ext cx="1443990" cy="27171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50000"/>
              </a:lnSpc>
            </a:pPr>
            <a:r>
              <a:rPr lang="en-US" sz="1400" b="0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金融领域（加密数字货币、跨境支付、票据管理、供应链金融）</a:t>
            </a:r>
            <a:endParaRPr lang="en-US" sz="14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1637900" y="2790000"/>
            <a:ext cx="378720" cy="44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135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1</a:t>
            </a:r>
            <a:endParaRPr lang="en-US" sz="135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3627755" y="3016250"/>
            <a:ext cx="1443990" cy="271843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50000"/>
              </a:lnSpc>
            </a:pPr>
            <a:r>
              <a:rPr lang="en-US" sz="1400" b="0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专项试点（农业、能源、物流、制造等领域以产品溯源、确权认证、供应链管理）</a:t>
            </a:r>
            <a:endParaRPr lang="en-US" sz="14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3437900" y="2790000"/>
            <a:ext cx="378720" cy="44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135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2</a:t>
            </a:r>
            <a:endParaRPr lang="en-US" sz="135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1" name="CustomShape 7"/>
          <p:cNvSpPr/>
          <p:nvPr/>
        </p:nvSpPr>
        <p:spPr>
          <a:xfrm>
            <a:off x="5427980" y="3016250"/>
            <a:ext cx="1443990" cy="271843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50000"/>
              </a:lnSpc>
            </a:pPr>
            <a:r>
              <a:rPr lang="en-US" sz="1400" b="0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民生服务、社会治理领域开展区域性示范工程，培育社会服务和管理的新模式、新手段</a:t>
            </a:r>
            <a:endParaRPr lang="en-US" sz="14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2" name="CustomShape 8"/>
          <p:cNvSpPr/>
          <p:nvPr/>
        </p:nvSpPr>
        <p:spPr>
          <a:xfrm>
            <a:off x="5238260" y="2790000"/>
            <a:ext cx="378720" cy="44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135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3</a:t>
            </a:r>
            <a:endParaRPr lang="en-US" sz="135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3" name="CustomShape 9"/>
          <p:cNvSpPr/>
          <p:nvPr/>
        </p:nvSpPr>
        <p:spPr>
          <a:xfrm>
            <a:off x="7228205" y="3016250"/>
            <a:ext cx="1443990" cy="271843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50000"/>
              </a:lnSpc>
            </a:pPr>
            <a:r>
              <a:rPr lang="en-US" sz="1400" b="0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面向数据开放与交易、权利运行与监督、个人隐私与保护等场景，实施具有代表性的区块链技术应用工程</a:t>
            </a:r>
            <a:endParaRPr lang="en-US" sz="14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4" name="CustomShape 10"/>
          <p:cNvSpPr/>
          <p:nvPr/>
        </p:nvSpPr>
        <p:spPr>
          <a:xfrm>
            <a:off x="7038620" y="2790000"/>
            <a:ext cx="378720" cy="44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135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4</a:t>
            </a:r>
            <a:endParaRPr lang="en-US" sz="135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5" name="CustomShape 11"/>
          <p:cNvSpPr/>
          <p:nvPr/>
        </p:nvSpPr>
        <p:spPr>
          <a:xfrm>
            <a:off x="9028430" y="2992120"/>
            <a:ext cx="1443990" cy="27419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50000"/>
              </a:lnSpc>
            </a:pPr>
            <a:r>
              <a:rPr lang="en-US" sz="1400" b="0" strike="noStrike" spc="-1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行业龙头企业加强区块链技术与既有产品与服务的融合创新，构建成熟的区块链应用产品体系及行业解决方案</a:t>
            </a:r>
            <a:endParaRPr lang="en-US" sz="1400" b="0" strike="noStrike" spc="-1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6" name="CustomShape 12"/>
          <p:cNvSpPr/>
          <p:nvPr/>
        </p:nvSpPr>
        <p:spPr>
          <a:xfrm>
            <a:off x="8838980" y="2765880"/>
            <a:ext cx="378720" cy="443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400" tIns="34200" rIns="68400" bIns="342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135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5</a:t>
            </a:r>
            <a:endParaRPr lang="en-US" sz="135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16" name="CustomShape 2"/>
          <p:cNvSpPr/>
          <p:nvPr/>
        </p:nvSpPr>
        <p:spPr>
          <a:xfrm>
            <a:off x="2660040" y="14101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在金融领域应用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1280160" y="4780440"/>
            <a:ext cx="9875520" cy="133540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5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1、法定数字货币：货币是金融的基础，是所有基于价值交换的经济活动的通用介质。</a:t>
            </a:r>
            <a:endParaRPr lang="en-US" sz="18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2、数字身份：基于区块链的数字身份可以作为实现数字普惠金融的基础性协议。</a:t>
            </a:r>
            <a:endParaRPr lang="en-US" sz="18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3、更广泛的金融安全（监管）基础架构：这是一种开放式的、主动的全局强监管，</a:t>
            </a:r>
            <a:endParaRPr lang="en-US" sz="18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1292225" y="2668270"/>
            <a:ext cx="1653540" cy="1691640"/>
          </a:xfrm>
          <a:prstGeom prst="rect">
            <a:avLst/>
          </a:prstGeom>
          <a:solidFill>
            <a:srgbClr val="C00000"/>
          </a:solidFill>
          <a:ln>
            <a:round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加密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数字货币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3266440" y="2668270"/>
            <a:ext cx="1653540" cy="1691640"/>
          </a:xfrm>
          <a:prstGeom prst="rect">
            <a:avLst/>
          </a:prstGeom>
          <a:solidFill>
            <a:srgbClr val="C00000"/>
          </a:solidFill>
          <a:ln>
            <a:round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供应链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金融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7199630" y="2668270"/>
            <a:ext cx="1653540" cy="1691640"/>
          </a:xfrm>
          <a:prstGeom prst="rect">
            <a:avLst/>
          </a:prstGeom>
          <a:solidFill>
            <a:srgbClr val="C00000"/>
          </a:solidFill>
          <a:ln>
            <a:round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资产管理</a:t>
            </a:r>
            <a:endParaRPr lang="en-US" sz="240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9158605" y="2668270"/>
            <a:ext cx="1653540" cy="1691640"/>
          </a:xfrm>
          <a:prstGeom prst="rect">
            <a:avLst/>
          </a:prstGeom>
          <a:solidFill>
            <a:srgbClr val="C00000"/>
          </a:solidFill>
          <a:ln>
            <a:round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票据管理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...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335" name="CustomShape 7"/>
          <p:cNvSpPr/>
          <p:nvPr/>
        </p:nvSpPr>
        <p:spPr>
          <a:xfrm>
            <a:off x="5225415" y="2668270"/>
            <a:ext cx="1653540" cy="1691640"/>
          </a:xfrm>
          <a:prstGeom prst="rect">
            <a:avLst/>
          </a:prstGeom>
          <a:solidFill>
            <a:srgbClr val="C00000"/>
          </a:solidFill>
          <a:ln>
            <a:round/>
          </a:ln>
          <a:effectLst>
            <a:outerShdw blurRad="50800" dist="2484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汉仪中简黑简" panose="00020600040101010101" charset="-122"/>
                <a:ea typeface="汉仪中简黑简" panose="00020600040101010101" charset="-122"/>
              </a:rPr>
              <a:t>跨境支付与汇款</a:t>
            </a:r>
            <a:endParaRPr lang="en-US" sz="2400" b="0" strike="noStrike" spc="-1">
              <a:solidFill>
                <a:srgbClr val="FFFFFF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6750" y="2670175"/>
            <a:ext cx="510476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6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供应链管理是企业最重要的核心竞争力</a:t>
            </a:r>
            <a:endParaRPr lang="en-US" sz="16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6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整体架构：供应链、供应链管理、供应链金融</a:t>
            </a:r>
            <a:endParaRPr lang="en-US" sz="16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6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传统金融：与之相比，供应链具有的优势和特点</a:t>
            </a:r>
            <a:endParaRPr lang="en-US" sz="16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6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区块链：联盟链、私有链，降低成本、追溯交易、可信免信任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660040" y="12323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解决方案之供应链金融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75350" y="2655570"/>
            <a:ext cx="58553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400" spc="-1">
                <a:solidFill>
                  <a:srgbClr val="000000"/>
                </a:solidFill>
                <a:latin typeface="等线 Light"/>
                <a:ea typeface="等线 Light"/>
                <a:sym typeface="+mn-ea"/>
              </a:rPr>
              <a:t>特点：</a:t>
            </a:r>
            <a:endParaRPr lang="en-US" sz="1400" spc="-1">
              <a:solidFill>
                <a:srgbClr val="000000"/>
              </a:solidFill>
              <a:latin typeface="等线 Light"/>
              <a:ea typeface="等线 Light"/>
              <a:sym typeface="+mn-ea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400" spc="-1">
                <a:solidFill>
                  <a:srgbClr val="000000"/>
                </a:solidFill>
                <a:latin typeface="等线 Light"/>
                <a:ea typeface="等线 Light"/>
                <a:sym typeface="+mn-ea"/>
              </a:rPr>
              <a:t>真实性：不完全依靠企业基本面来判断，而是以真实贸易背景出发。</a:t>
            </a:r>
            <a:endParaRPr lang="en-US" sz="1400" spc="-1">
              <a:solidFill>
                <a:srgbClr val="000000"/>
              </a:solidFill>
              <a:latin typeface="等线 Light"/>
              <a:ea typeface="等线 Light"/>
              <a:sym typeface="+mn-ea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400" spc="-1">
                <a:solidFill>
                  <a:srgbClr val="000000"/>
                </a:solidFill>
                <a:latin typeface="等线 Light"/>
                <a:ea typeface="等线 Light"/>
                <a:sym typeface="+mn-ea"/>
              </a:rPr>
              <a:t>自偿性：金融机构将借款企业销售收入作为还款来源，自动归还借款。</a:t>
            </a:r>
            <a:endParaRPr lang="en-US" sz="1400" spc="-1">
              <a:solidFill>
                <a:srgbClr val="000000"/>
              </a:solidFill>
              <a:latin typeface="等线 Light"/>
              <a:ea typeface="等线 Light"/>
              <a:sym typeface="+mn-ea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400" spc="-1">
                <a:solidFill>
                  <a:srgbClr val="000000"/>
                </a:solidFill>
                <a:latin typeface="等线 Light"/>
                <a:ea typeface="等线 Light"/>
                <a:sym typeface="+mn-ea"/>
              </a:rPr>
              <a:t>闭环性：注入资金使用限制在可控范围之内，按照合同预定模式流转。</a:t>
            </a:r>
            <a:endParaRPr lang="en-US" sz="1400" spc="-1">
              <a:solidFill>
                <a:srgbClr val="000000"/>
              </a:solidFill>
              <a:latin typeface="等线 Light"/>
              <a:ea typeface="等线 Light"/>
              <a:sym typeface="+mn-ea"/>
            </a:endParaRPr>
          </a:p>
          <a:p>
            <a:pPr marL="635" indent="0">
              <a:lnSpc>
                <a:spcPct val="20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1400" spc="-1">
                <a:solidFill>
                  <a:srgbClr val="000000"/>
                </a:solidFill>
                <a:latin typeface="等线 Light"/>
                <a:ea typeface="等线 Light"/>
                <a:sym typeface="+mn-ea"/>
              </a:rPr>
              <a:t>灵活性：可获得流程及系统内部多个主体信息，个性化服务，优化管理。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解决方案之供应链金融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3115" y="2399030"/>
            <a:ext cx="7239635" cy="894080"/>
          </a:xfrm>
          <a:prstGeom prst="rect">
            <a:avLst/>
          </a:prstGeom>
          <a:solidFill>
            <a:srgbClr val="FD9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33115" y="3339465"/>
            <a:ext cx="7252335" cy="1539875"/>
          </a:xfrm>
          <a:prstGeom prst="rect">
            <a:avLst/>
          </a:prstGeom>
          <a:solidFill>
            <a:srgbClr val="FD9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33115" y="4926330"/>
            <a:ext cx="7252335" cy="1414145"/>
          </a:xfrm>
          <a:prstGeom prst="rect">
            <a:avLst/>
          </a:prstGeom>
          <a:solidFill>
            <a:srgbClr val="FD9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88360" y="2792095"/>
            <a:ext cx="7125335" cy="45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35375" y="287147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应收账款融资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97220" y="287147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库存融资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1865" y="287147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预付账款融资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63710" y="287147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信用融资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02070" y="2429510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供应链金融</a:t>
            </a:r>
            <a:endParaRPr lang="zh-CN" altLang="en-US" sz="1600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90265" y="3663315"/>
            <a:ext cx="7125335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35375" y="3712210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客户关系管理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35375" y="4093210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制造流程管理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35375" y="4474210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信息技术管理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05195" y="3715385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需求管理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05195" y="4096385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库存管理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05195" y="4477385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物流管理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66125" y="3715385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采购管理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66125" y="4096385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供应商管理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66125" y="4477385"/>
            <a:ext cx="1891665" cy="304800"/>
          </a:xfrm>
          <a:prstGeom prst="rect">
            <a:avLst/>
          </a:prstGeom>
          <a:solidFill>
            <a:srgbClr val="554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回收管理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38525" y="5258435"/>
            <a:ext cx="7042150" cy="102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 descr="供应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3340" y="5508625"/>
            <a:ext cx="444500" cy="444500"/>
          </a:xfrm>
          <a:prstGeom prst="rect">
            <a:avLst/>
          </a:prstGeom>
        </p:spPr>
      </p:pic>
      <p:pic>
        <p:nvPicPr>
          <p:cNvPr id="32" name="图片 31" descr="/Users/zhangbin/Downloads/核心企业.png核心企业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73750" y="5508625"/>
            <a:ext cx="444500" cy="444500"/>
          </a:xfrm>
          <a:prstGeom prst="rect">
            <a:avLst/>
          </a:prstGeom>
        </p:spPr>
      </p:pic>
      <p:pic>
        <p:nvPicPr>
          <p:cNvPr id="33" name="图片 32" descr="/Users/zhangbin/Downloads/icon_主承销商.pngicon_主承销商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00950" y="5508625"/>
            <a:ext cx="444500" cy="444500"/>
          </a:xfrm>
          <a:prstGeom prst="rect">
            <a:avLst/>
          </a:prstGeom>
        </p:spPr>
      </p:pic>
      <p:pic>
        <p:nvPicPr>
          <p:cNvPr id="34" name="图片 33" descr="/Users/zhangbin/Downloads/客户 (2).png客户 (2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63710" y="5508625"/>
            <a:ext cx="444500" cy="444500"/>
          </a:xfrm>
          <a:prstGeom prst="rect">
            <a:avLst/>
          </a:prstGeom>
        </p:spPr>
      </p:pic>
      <p:cxnSp>
        <p:nvCxnSpPr>
          <p:cNvPr id="35" name="直接箭头连接符 34"/>
          <p:cNvCxnSpPr>
            <a:stCxn id="29" idx="3"/>
            <a:endCxn id="32" idx="1"/>
          </p:cNvCxnSpPr>
          <p:nvPr/>
        </p:nvCxnSpPr>
        <p:spPr>
          <a:xfrm>
            <a:off x="4307840" y="5743575"/>
            <a:ext cx="1565910" cy="0"/>
          </a:xfrm>
          <a:prstGeom prst="straightConnector1">
            <a:avLst/>
          </a:prstGeom>
          <a:ln>
            <a:solidFill>
              <a:srgbClr val="5541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8108950" y="5730875"/>
            <a:ext cx="1152525" cy="0"/>
          </a:xfrm>
          <a:prstGeom prst="straightConnector1">
            <a:avLst/>
          </a:prstGeom>
          <a:ln>
            <a:solidFill>
              <a:srgbClr val="5541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2" idx="3"/>
            <a:endCxn id="33" idx="1"/>
          </p:cNvCxnSpPr>
          <p:nvPr/>
        </p:nvCxnSpPr>
        <p:spPr>
          <a:xfrm>
            <a:off x="6318250" y="5743575"/>
            <a:ext cx="1282700" cy="0"/>
          </a:xfrm>
          <a:prstGeom prst="straightConnector1">
            <a:avLst/>
          </a:prstGeom>
          <a:ln>
            <a:solidFill>
              <a:srgbClr val="5541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601460" y="495173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供应链</a:t>
            </a:r>
            <a:endParaRPr lang="zh-CN" altLang="en-US" sz="1400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65570" y="333946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汉仪中简黑简" panose="00020600040101010101" charset="-122"/>
                <a:ea typeface="汉仪中简黑简" panose="00020600040101010101" charset="-122"/>
              </a:rPr>
              <a:t>供应链管理</a:t>
            </a:r>
            <a:endParaRPr lang="zh-CN" altLang="en-US" sz="1400">
              <a:solidFill>
                <a:schemeClr val="bg1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98440" y="5973445"/>
            <a:ext cx="325310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spc="5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商流</a:t>
            </a:r>
            <a:r>
              <a:rPr lang="en-US" altLang="zh-CN" sz="1400" spc="5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+</a:t>
            </a:r>
            <a:r>
              <a:rPr lang="zh-CN" altLang="en-US" sz="1400" spc="8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信息流</a:t>
            </a:r>
            <a:r>
              <a:rPr lang="en-US" altLang="zh-CN" sz="1400" spc="5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+</a:t>
            </a:r>
            <a:r>
              <a:rPr lang="zh-CN" altLang="en-US" sz="1400" spc="5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物流</a:t>
            </a:r>
            <a:r>
              <a:rPr lang="en-US" altLang="zh-CN" sz="1400" spc="5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+</a:t>
            </a:r>
            <a:r>
              <a:rPr lang="zh-CN" altLang="en-US" sz="1400" spc="500">
                <a:solidFill>
                  <a:srgbClr val="5541B5"/>
                </a:solidFill>
                <a:uFillTx/>
                <a:latin typeface="汉仪中简黑简" panose="00020600040101010101" charset="-122"/>
                <a:ea typeface="汉仪中简黑简" panose="00020600040101010101" charset="-122"/>
              </a:rPr>
              <a:t>资金流</a:t>
            </a:r>
            <a:endParaRPr lang="zh-CN" altLang="en-US" sz="1400" spc="500">
              <a:solidFill>
                <a:srgbClr val="5541B5"/>
              </a:solidFill>
              <a:uFillTx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222750" y="534543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供应商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65850" y="534162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核心企业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09560" y="534543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承销商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665335" y="534543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最终客户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5" name="上箭头 44"/>
          <p:cNvSpPr/>
          <p:nvPr/>
        </p:nvSpPr>
        <p:spPr>
          <a:xfrm>
            <a:off x="2867025" y="2454910"/>
            <a:ext cx="330200" cy="3886200"/>
          </a:xfrm>
          <a:prstGeom prst="upArrow">
            <a:avLst/>
          </a:prstGeom>
          <a:solidFill>
            <a:srgbClr val="978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288540" y="6034405"/>
            <a:ext cx="5092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Low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288540" y="2459990"/>
            <a:ext cx="5581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High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36725" y="2921635"/>
            <a:ext cx="551815" cy="2834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汉仪中简黑简" panose="00020600040101010101" charset="-122"/>
                <a:ea typeface="汉仪中简黑简" panose="00020600040101010101" charset="-122"/>
              </a:rPr>
              <a:t>协同度要求逐渐提升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13070" y="1936750"/>
            <a:ext cx="297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供应链长期发展整体架构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传统金融与供应金融对比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0" y="1955800"/>
            <a:ext cx="7835900" cy="431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区块链与供应链金融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347" name="图片 346"/>
          <p:cNvPicPr/>
          <p:nvPr/>
        </p:nvPicPr>
        <p:blipFill>
          <a:blip r:embed="rId1"/>
          <a:stretch>
            <a:fillRect/>
          </a:stretch>
        </p:blipFill>
        <p:spPr>
          <a:xfrm>
            <a:off x="1778635" y="1694815"/>
            <a:ext cx="8721090" cy="48133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39" name="CustomShape 3"/>
          <p:cNvSpPr/>
          <p:nvPr/>
        </p:nvSpPr>
        <p:spPr>
          <a:xfrm>
            <a:off x="925195" y="1996440"/>
            <a:ext cx="4892040" cy="27203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>
              <a:lnSpc>
                <a:spcPct val="150000"/>
              </a:lnSpc>
            </a:pPr>
            <a:r>
              <a:rPr lang="en-US" sz="240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愿景:</a:t>
            </a:r>
            <a:endParaRPr lang="en-US" sz="240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去中心化、共识机制、代码即法律、互信社会</a:t>
            </a:r>
            <a:endParaRPr lang="en-US" sz="16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范式:</a:t>
            </a:r>
            <a:endParaRPr lang="en-US" sz="18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区块链不仅仅是一套调解和记录支付行为的系统，事实上它还是个功能强大、用途广泛的商品账本</a:t>
            </a:r>
            <a:r>
              <a:rPr lang="en-US" sz="1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。</a:t>
            </a:r>
            <a:endParaRPr lang="en-US" sz="14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786505" y="114681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925195" y="5061585"/>
            <a:ext cx="4892040" cy="10121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>
              <a:lnSpc>
                <a:spcPct val="150000"/>
              </a:lnSpc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形态:</a:t>
            </a:r>
            <a:endParaRPr lang="en-US" sz="240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16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公有链、联盟链、私有链</a:t>
            </a:r>
            <a:endParaRPr lang="en-US" sz="16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6467475" y="2830830"/>
            <a:ext cx="4892040" cy="11963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>
              <a:lnSpc>
                <a:spcPct val="150000"/>
              </a:lnSpc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架构: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 1.0、2.0、3.0</a:t>
            </a:r>
            <a:endParaRPr lang="en-US" sz="16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6467475" y="4207510"/>
            <a:ext cx="4892040" cy="138112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>
              <a:lnSpc>
                <a:spcPct val="150000"/>
              </a:lnSpc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赋能: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sz="16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  <a:sym typeface="+mn-ea"/>
              </a:rPr>
              <a:t>传统行业、数字资产、智能合约、全球交易、行业应用、解决方案</a:t>
            </a:r>
            <a:endParaRPr lang="en-US" sz="1600" b="0" strike="noStrike" spc="-1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供应链金融发展趋势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pic>
        <p:nvPicPr>
          <p:cNvPr id="349" name="图片 348"/>
          <p:cNvPicPr/>
          <p:nvPr/>
        </p:nvPicPr>
        <p:blipFill>
          <a:blip r:embed="rId1"/>
          <a:stretch>
            <a:fillRect/>
          </a:stretch>
        </p:blipFill>
        <p:spPr>
          <a:xfrm>
            <a:off x="1997710" y="1856740"/>
            <a:ext cx="8305800" cy="47351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05" name="CustomShape 2"/>
          <p:cNvSpPr/>
          <p:nvPr/>
        </p:nvSpPr>
        <p:spPr>
          <a:xfrm>
            <a:off x="3469405" y="2486520"/>
            <a:ext cx="525907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>
              <a:shade val="90000"/>
              <a:hueOff val="-480000"/>
              <a:satOff val="3137"/>
              <a:lumOff val="24706"/>
              <a:alpha val="100000"/>
            </a:schemeClr>
          </a:lnRef>
          <a:fillRef idx="1">
            <a:schemeClr val="accent2">
              <a:shade val="90000"/>
              <a:hueOff val="-480000"/>
              <a:satOff val="3137"/>
              <a:lumOff val="24706"/>
              <a:alpha val="100000"/>
            </a:schemeClr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zh-CN" altLang="en-US" sz="40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常见概念和观点</a:t>
            </a:r>
            <a:endParaRPr lang="zh-CN" altLang="en-US" sz="40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pSp>
        <p:nvGrpSpPr>
          <p:cNvPr id="307" name="Group 4"/>
          <p:cNvGrpSpPr/>
          <p:nvPr/>
        </p:nvGrpSpPr>
        <p:grpSpPr>
          <a:xfrm>
            <a:off x="945000" y="2050200"/>
            <a:ext cx="10156320" cy="0"/>
            <a:chOff x="945000" y="2050200"/>
            <a:chExt cx="10156320" cy="0"/>
          </a:xfrm>
        </p:grpSpPr>
        <p:sp>
          <p:nvSpPr>
            <p:cNvPr id="308" name="Line 5"/>
            <p:cNvSpPr/>
            <p:nvPr/>
          </p:nvSpPr>
          <p:spPr>
            <a:xfrm>
              <a:off x="945000" y="2050200"/>
              <a:ext cx="37231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" name="Line 6"/>
            <p:cNvSpPr/>
            <p:nvPr/>
          </p:nvSpPr>
          <p:spPr>
            <a:xfrm>
              <a:off x="7378560" y="2050200"/>
              <a:ext cx="372276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10" name="Group 7"/>
          <p:cNvGrpSpPr/>
          <p:nvPr/>
        </p:nvGrpSpPr>
        <p:grpSpPr>
          <a:xfrm>
            <a:off x="5618880" y="1553760"/>
            <a:ext cx="808560" cy="820440"/>
            <a:chOff x="5618880" y="1553760"/>
            <a:chExt cx="808560" cy="820440"/>
          </a:xfrm>
          <a:solidFill>
            <a:srgbClr val="C00000"/>
          </a:solidFill>
        </p:grpSpPr>
        <p:sp>
          <p:nvSpPr>
            <p:cNvPr id="311" name="CustomShape 8"/>
            <p:cNvSpPr/>
            <p:nvPr/>
          </p:nvSpPr>
          <p:spPr>
            <a:xfrm>
              <a:off x="5618880" y="1553760"/>
              <a:ext cx="542520" cy="542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" name="CustomShape 9"/>
            <p:cNvSpPr/>
            <p:nvPr/>
          </p:nvSpPr>
          <p:spPr>
            <a:xfrm>
              <a:off x="5766480" y="1713240"/>
              <a:ext cx="660960" cy="660960"/>
            </a:xfrm>
            <a:prstGeom prst="rect">
              <a:avLst/>
            </a:prstGeom>
            <a:grpFill/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lang="en-US" sz="3200" b="0" strike="noStrike" spc="-1">
                  <a:solidFill>
                    <a:schemeClr val="bg1"/>
                  </a:solidFill>
                  <a:latin typeface="Arial" panose="020B0604020202090204"/>
                </a:rPr>
                <a:t>4</a:t>
              </a:r>
              <a:endParaRPr lang="en-US" sz="3200" b="0" strike="noStrike" spc="-1">
                <a:solidFill>
                  <a:schemeClr val="bg1"/>
                </a:solidFill>
                <a:latin typeface="Arial" panose="020B0604020202090204"/>
              </a:endParaRPr>
            </a:p>
          </p:txBody>
        </p:sp>
      </p:grpSp>
      <p:sp>
        <p:nvSpPr>
          <p:cNvPr id="246" name="CustomShape 3"/>
          <p:cNvSpPr/>
          <p:nvPr/>
        </p:nvSpPr>
        <p:spPr>
          <a:xfrm>
            <a:off x="2307590" y="4621530"/>
            <a:ext cx="30092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4.1 </a:t>
            </a:r>
            <a:r>
              <a:rPr lang="zh-CN" alt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多一些认知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7091680" y="4621530"/>
            <a:ext cx="28949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4.2 </a:t>
            </a:r>
            <a:r>
              <a:rPr lang="zh-CN" alt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多一些常识</a:t>
            </a:r>
            <a:endParaRPr lang="zh-CN" altLang="en-US" sz="2400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区块链的一些原理和原则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aphicFrame>
        <p:nvGraphicFramePr>
          <p:cNvPr id="360" name="Table 2"/>
          <p:cNvGraphicFramePr/>
          <p:nvPr/>
        </p:nvGraphicFramePr>
        <p:xfrm>
          <a:off x="1519555" y="1793240"/>
          <a:ext cx="9152890" cy="4422775"/>
        </p:xfrm>
        <a:graphic>
          <a:graphicData uri="http://schemas.openxmlformats.org/drawingml/2006/table">
            <a:tbl>
              <a:tblPr/>
              <a:tblGrid>
                <a:gridCol w="1988185"/>
                <a:gridCol w="7164705"/>
              </a:tblGrid>
              <a:tr h="68199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去中心化原则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分布式系统，P2P网络，平等协作，无单点控制。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6400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信任原则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通过密码学建立共识系统，通过为数据加时间戳的方式来验证价值的唯一性。两个节点之间能够互相信任，可以直接进行价值交换。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60769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劳有所得原则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激励机制使每个为网络发展付出的人都能得到价值回报。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3022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安全性原则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非对称加密技术为数据提供了一个公匙和一个私匙，只有用户的私匙才能具有对数据的支配权。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66357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隐私保护原则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在区块链中，没有身份认证，用户不需要提供个人信息。别人并不知道某条数据的归属人是谁。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63500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权利保护原则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通过代码编写智能合约可以将规则或者法律数字化，代码化，用户利用自己的私匙对合约进行签署，只有满足了对应的条件才会执行合约的内容。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66421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包容性原则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在区块链网络中，每个节点的权利都是平等的，所有人都必须遵守同样的规则，这是一场全人类都可以参与的事业。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一些观点和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aphicFrame>
        <p:nvGraphicFramePr>
          <p:cNvPr id="363" name="Table 2"/>
          <p:cNvGraphicFramePr/>
          <p:nvPr/>
        </p:nvGraphicFramePr>
        <p:xfrm>
          <a:off x="1518920" y="1805305"/>
          <a:ext cx="9153525" cy="4547870"/>
        </p:xfrm>
        <a:graphic>
          <a:graphicData uri="http://schemas.openxmlformats.org/drawingml/2006/table">
            <a:tbl>
              <a:tblPr/>
              <a:tblGrid>
                <a:gridCol w="1627505"/>
                <a:gridCol w="7526020"/>
              </a:tblGrid>
              <a:tr h="6400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有关货币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要成为货币，就必须是难以生产的，否则借便宜生产手段渔利的诱惑会破坏储蓄者的财富，并破坏人们存储该货币的动力。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1084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有关数学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数学是信任的基石，人会说谎，但数字不会骗人。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924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人类文明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人类文明的繁荣通常出现在健全货币被广泛接受的时代和地区，与之对应的，非健全货币通常意味着文明的消亡和崩溃。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924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有关共识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没有一种共识机制是完美的。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924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代码币值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代码即法律，币值即权力，法律的本质是“合约”。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924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互联网和区块链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互联网是在混乱中产生秩序，而区块链是在秩序中连接混乱。互联网的用户越多越不安全，而区块链的节点越多则越稳定。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9248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区块链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促进了社会价值的创造与交易，使互联网从信息互联网向价值互联网转变。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49392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Token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区块链技术的进步，让每一个自然人都可以发行基于自我信用背书的Token。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4" name="CustomShape 2"/>
          <p:cNvSpPr/>
          <p:nvPr/>
        </p:nvSpPr>
        <p:spPr>
          <a:xfrm>
            <a:off x="2660040" y="991020"/>
            <a:ext cx="700524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4000" b="0" strike="noStrike" spc="-1">
                <a:solidFill>
                  <a:srgbClr val="40404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一些技术名词及概念</a:t>
            </a:r>
            <a:endParaRPr lang="zh-CN" altLang="en-US" sz="4000" b="0" strike="noStrike" spc="-1">
              <a:solidFill>
                <a:srgbClr val="40404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aphicFrame>
        <p:nvGraphicFramePr>
          <p:cNvPr id="366" name="Table 2"/>
          <p:cNvGraphicFramePr/>
          <p:nvPr/>
        </p:nvGraphicFramePr>
        <p:xfrm>
          <a:off x="1527175" y="2132965"/>
          <a:ext cx="9145905" cy="4249420"/>
        </p:xfrm>
        <a:graphic>
          <a:graphicData uri="http://schemas.openxmlformats.org/drawingml/2006/table">
            <a:tbl>
              <a:tblPr/>
              <a:tblGrid>
                <a:gridCol w="1801495"/>
                <a:gridCol w="7344410"/>
              </a:tblGrid>
              <a:tr h="54165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共识机制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PoW（工作量证明）、PoS（权益证明）、DPoS（ 股份授权证明）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4229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一些名词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挖矿、分叉、时间戳、UTXO、哈希函数(SHA256)、P2P网络、加密算法（ECC/Secp256K1）、DAO、DApp、DeFi 、金本位、币本位、拜占庭...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1752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数字签名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验证信息是否被篡改，保证信息是真实的，真实二字在当前很贵。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4165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智能合约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确保合同契约按照程序自动执行，杜绝老赖。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2959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治理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链上治理依靠共识机制来运转，而链下治理一般由基金会运作。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53720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节点和选举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</a:rPr>
                        <a:t>这点和公民选举也很类似，节点都是平等的，都可参与网络选举。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  <a:tr h="504825">
                <a:tc>
                  <a:txBody>
                    <a:bodyPr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Token代币通证</a:t>
                      </a:r>
                      <a:endParaRPr lang="en-US" sz="16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r>
                        <a:rPr lang="en-US" sz="1400" b="0" strike="noStrike" spc="-1">
                          <a:solidFill>
                            <a:schemeClr val="bg1"/>
                          </a:solidFill>
                          <a:latin typeface="汉仪中简黑简" panose="00020600040101010101" charset="-122"/>
                          <a:ea typeface="汉仪中简黑简" panose="00020600040101010101" charset="-122"/>
                          <a:cs typeface="汉仪中简黑简" panose="00020600040101010101" charset="-122"/>
                        </a:rPr>
                        <a:t>Token可以代表任何权益和价值，Token三要素：信用、价值、流通。</a:t>
                      </a:r>
                      <a:endParaRPr lang="en-US" sz="1400" b="0" strike="noStrike" spc="-1">
                        <a:solidFill>
                          <a:schemeClr val="bg1"/>
                        </a:solidFill>
                        <a:latin typeface="汉仪中简黑简" panose="00020600040101010101" charset="-122"/>
                        <a:ea typeface="汉仪中简黑简" panose="00020600040101010101" charset="-122"/>
                        <a:cs typeface="汉仪中简黑简" panose="00020600040101010101" charset="-122"/>
                      </a:endParaRPr>
                    </a:p>
                  </a:txBody>
                  <a:tcPr anchor="ctr" anchorCtr="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latin typeface="汉仪中简黑简" panose="00020600040101010101" charset="-122"/>
                <a:ea typeface="汉仪中简黑简" panose="00020600040101010101" charset="-122"/>
              </a:rPr>
              <a:t>Thank You!</a:t>
            </a:r>
            <a:endParaRPr lang="en-US" altLang="zh-CN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786505" y="115316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endParaRPr lang="zh-CN" altLang="en-US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graphicFrame>
        <p:nvGraphicFramePr>
          <p:cNvPr id="7" name="Diagram1"/>
          <p:cNvGraphicFramePr/>
          <p:nvPr/>
        </p:nvGraphicFramePr>
        <p:xfrm>
          <a:off x="889000" y="2484120"/>
          <a:ext cx="4400550" cy="280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43" name="CustomShape 4"/>
          <p:cNvSpPr/>
          <p:nvPr/>
        </p:nvSpPr>
        <p:spPr>
          <a:xfrm>
            <a:off x="2919420" y="3567245"/>
            <a:ext cx="338400" cy="642620"/>
          </a:xfrm>
          <a:prstGeom prst="rect">
            <a:avLst/>
          </a:prstGeom>
          <a:noFill/>
          <a:ln>
            <a:noFill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chemeClr val="bg1">
                    <a:lumMod val="95000"/>
                  </a:schemeClr>
                </a:solidFill>
                <a:latin typeface="等线"/>
                <a:ea typeface="等线"/>
              </a:rPr>
              <a:t>技术</a:t>
            </a:r>
            <a:endParaRPr lang="en-US" sz="1800" b="1" strike="noStrike" spc="-1">
              <a:solidFill>
                <a:schemeClr val="bg1">
                  <a:lumMod val="95000"/>
                </a:schemeClr>
              </a:solidFill>
              <a:latin typeface="等线"/>
              <a:ea typeface="等线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6468110" y="2182495"/>
            <a:ext cx="4808855" cy="341249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285750" indent="-285115">
              <a:lnSpc>
                <a:spcPct val="150000"/>
              </a:lnSpc>
              <a:buClr>
                <a:srgbClr val="00000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了解区块链的一些技术概念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285750" indent="-285115">
              <a:lnSpc>
                <a:spcPct val="150000"/>
              </a:lnSpc>
              <a:buClr>
                <a:srgbClr val="00000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理解区块链不仅仅只有比特币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285750" indent="-285115">
              <a:lnSpc>
                <a:spcPct val="150000"/>
              </a:lnSpc>
              <a:buClr>
                <a:srgbClr val="00000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了解比特币、以太坊等主流公链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285750" indent="-285115">
              <a:lnSpc>
                <a:spcPct val="150000"/>
              </a:lnSpc>
              <a:buClr>
                <a:srgbClr val="00000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了解区块链架构演变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285750" indent="-285115">
              <a:lnSpc>
                <a:spcPct val="150000"/>
              </a:lnSpc>
              <a:buClr>
                <a:srgbClr val="00000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知道一些密码学、共识常识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marL="285750" indent="-285115">
              <a:lnSpc>
                <a:spcPct val="150000"/>
              </a:lnSpc>
              <a:buClr>
                <a:srgbClr val="000000"/>
              </a:buClr>
              <a:buFont typeface="Arial" panose="020B0604020202090204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了解区块链常见应用和解决方案</a:t>
            </a:r>
            <a:endParaRPr lang="en-US" sz="2400" b="0" strike="noStrike" spc="-1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grpSp>
        <p:nvGrpSpPr>
          <p:cNvPr id="230" name="Group 4"/>
          <p:cNvGrpSpPr/>
          <p:nvPr/>
        </p:nvGrpSpPr>
        <p:grpSpPr>
          <a:xfrm>
            <a:off x="945000" y="2050200"/>
            <a:ext cx="10156320" cy="0"/>
            <a:chOff x="945000" y="2050200"/>
            <a:chExt cx="10156320" cy="0"/>
          </a:xfrm>
        </p:grpSpPr>
        <p:sp>
          <p:nvSpPr>
            <p:cNvPr id="231" name="Line 5"/>
            <p:cNvSpPr/>
            <p:nvPr/>
          </p:nvSpPr>
          <p:spPr>
            <a:xfrm>
              <a:off x="945000" y="2050200"/>
              <a:ext cx="372312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" name="Line 6"/>
            <p:cNvSpPr/>
            <p:nvPr/>
          </p:nvSpPr>
          <p:spPr>
            <a:xfrm>
              <a:off x="7378560" y="2050200"/>
              <a:ext cx="372276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7"/>
          <p:cNvGrpSpPr/>
          <p:nvPr/>
        </p:nvGrpSpPr>
        <p:grpSpPr>
          <a:xfrm>
            <a:off x="5618880" y="1553760"/>
            <a:ext cx="808560" cy="820440"/>
            <a:chOff x="5618880" y="1553760"/>
            <a:chExt cx="808560" cy="820440"/>
          </a:xfrm>
          <a:solidFill>
            <a:srgbClr val="C00000"/>
          </a:solidFill>
        </p:grpSpPr>
        <p:sp>
          <p:nvSpPr>
            <p:cNvPr id="234" name="CustomShape 8"/>
            <p:cNvSpPr/>
            <p:nvPr/>
          </p:nvSpPr>
          <p:spPr>
            <a:xfrm>
              <a:off x="5618880" y="1553760"/>
              <a:ext cx="542520" cy="542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" name="CustomShape 9"/>
            <p:cNvSpPr/>
            <p:nvPr/>
          </p:nvSpPr>
          <p:spPr>
            <a:xfrm>
              <a:off x="5766480" y="1713240"/>
              <a:ext cx="660960" cy="660960"/>
            </a:xfrm>
            <a:prstGeom prst="rect">
              <a:avLst/>
            </a:prstGeom>
            <a:grpFill/>
            <a:ln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lang="en-US" sz="3200" b="0" strike="noStrike" spc="-1">
                  <a:solidFill>
                    <a:schemeClr val="bg1">
                      <a:lumMod val="95000"/>
                    </a:schemeClr>
                  </a:solidFill>
                  <a:latin typeface="Arial" panose="020B0604020202090204"/>
                </a:rPr>
                <a:t>2</a:t>
              </a:r>
              <a:endParaRPr lang="en-US" sz="3200" b="0" strike="noStrike" spc="-1">
                <a:solidFill>
                  <a:schemeClr val="bg1">
                    <a:lumMod val="95000"/>
                  </a:schemeClr>
                </a:solidFill>
                <a:latin typeface="Arial" panose="020B0604020202090204"/>
              </a:endParaRPr>
            </a:p>
          </p:txBody>
        </p:sp>
      </p:grpSp>
      <p:sp>
        <p:nvSpPr>
          <p:cNvPr id="245" name="CustomShape 2"/>
          <p:cNvSpPr/>
          <p:nvPr/>
        </p:nvSpPr>
        <p:spPr>
          <a:xfrm>
            <a:off x="5243795" y="2491600"/>
            <a:ext cx="1703070" cy="7042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endParaRPr lang="en-US" sz="40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1367790" y="4621530"/>
            <a:ext cx="30092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2.1 区块链</a:t>
            </a:r>
            <a:r>
              <a:rPr lang="zh-CN" altLang="en-US" sz="2400" b="0" strike="noStrike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</a:rPr>
              <a:t>的定义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4285615" y="4621530"/>
            <a:ext cx="34283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2.2 </a:t>
            </a:r>
            <a:r>
              <a:rPr lang="zh-CN" alt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区块链的演进及分类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8018780" y="4621530"/>
            <a:ext cx="2894965" cy="6426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p>
            <a:pPr marL="635" indent="0">
              <a:lnSpc>
                <a:spcPct val="150000"/>
              </a:lnSpc>
              <a:buClr>
                <a:srgbClr val="000000"/>
              </a:buClr>
              <a:buFont typeface="Arial" panose="020B0604020202090204"/>
              <a:buNone/>
            </a:pPr>
            <a:r>
              <a:rPr 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2.3 以太坊</a:t>
            </a:r>
            <a:r>
              <a:rPr lang="zh-CN" altLang="en-US" sz="2400" spc="-1">
                <a:solidFill>
                  <a:srgbClr val="000000"/>
                </a:solidFill>
                <a:latin typeface="汉仪中简黑简" panose="00020600040101010101" charset="-122"/>
                <a:ea typeface="汉仪中简黑简" panose="00020600040101010101" charset="-122"/>
                <a:sym typeface="+mn-ea"/>
              </a:rPr>
              <a:t>智能合约</a:t>
            </a:r>
            <a:endParaRPr lang="zh-CN" altLang="en-US" sz="2400" b="0" strike="noStrike" spc="-1">
              <a:solidFill>
                <a:srgbClr val="000000"/>
              </a:solidFill>
              <a:latin typeface="汉仪中简黑简" panose="00020600040101010101" charset="-122"/>
              <a:ea typeface="汉仪中简黑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56785" y="2226945"/>
            <a:ext cx="6652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区块链是一套大规模协作关系系统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56785" y="3844925"/>
            <a:ext cx="6113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区块链的本质是一套治理架构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282065" y="2226945"/>
            <a:ext cx="2637155" cy="2637155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WechatIMG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3044825"/>
            <a:ext cx="1741170" cy="100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01115" y="1826895"/>
            <a:ext cx="8535035" cy="145415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9525" y="3417570"/>
            <a:ext cx="9565640" cy="283337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885440" y="1990090"/>
            <a:ext cx="188976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移动钱包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Mobile Wallet</a:t>
            </a:r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5440" y="2587625"/>
            <a:ext cx="188976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命令行接口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(Bitcoin-cli)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24755" y="1990090"/>
            <a:ext cx="188976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桌面钱包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Dsktop Wallet</a:t>
            </a:r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4755" y="2587625"/>
            <a:ext cx="188976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浏览器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(Explorer)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24725" y="1990090"/>
            <a:ext cx="197231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HTTP/JSON RP CAPI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客户端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24725" y="2587625"/>
            <a:ext cx="197231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图形界面开发工具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(QT)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2740" y="2101850"/>
            <a:ext cx="675005" cy="904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前端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5440" y="3682365"/>
            <a:ext cx="16122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区块链管理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85440" y="4295775"/>
            <a:ext cx="16122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邻节点管理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85440" y="4909185"/>
            <a:ext cx="16122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密码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Crypto</a:t>
            </a:r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85440" y="5522595"/>
            <a:ext cx="161163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HTTP/JSON RPC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服务器（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RPC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02740" y="4035425"/>
            <a:ext cx="675005" cy="171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节点后台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96765" y="3682365"/>
            <a:ext cx="212153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交易验证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96765" y="4295775"/>
            <a:ext cx="212153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共识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Consensus</a:t>
            </a:r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96765" y="4909185"/>
            <a:ext cx="212153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数字签名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Sec256kl</a:t>
            </a:r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96765" y="5522595"/>
            <a:ext cx="212153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数据库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LeveIDB-BerkeleyDB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11010" y="3682365"/>
            <a:ext cx="161290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内存池管理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11010" y="4295775"/>
            <a:ext cx="161290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规则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Policy</a:t>
            </a:r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11010" y="4909185"/>
            <a:ext cx="161290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脚本引擎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Crypto</a:t>
            </a:r>
            <a:r>
              <a:rPr lang="zh-CN" sz="16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11010" y="5522595"/>
            <a:ext cx="16122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>
                <a:latin typeface="汉仪中简黑简" panose="00020600040101010101" charset="-122"/>
                <a:ea typeface="汉仪中简黑简" panose="00020600040101010101" charset="-122"/>
              </a:rPr>
              <a:t>P2P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网络管理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141460" y="3563620"/>
            <a:ext cx="1410970" cy="471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CPU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挖矿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Cpuminter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41460" y="4075430"/>
            <a:ext cx="1410970" cy="471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GPU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挖矿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Cgminter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41460" y="4598670"/>
            <a:ext cx="1410970" cy="471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600">
                <a:latin typeface="汉仪中简黑简" panose="00020600040101010101" charset="-122"/>
                <a:ea typeface="汉仪中简黑简" panose="00020600040101010101" charset="-122"/>
              </a:rPr>
              <a:t>ASIC</a:t>
            </a:r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挖矿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Bfgminter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41460" y="5100320"/>
            <a:ext cx="1410970" cy="471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矿池挖矿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Bitminer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32240" y="3469640"/>
            <a:ext cx="1615440" cy="216916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141460" y="5705475"/>
            <a:ext cx="1410970" cy="4711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latin typeface="汉仪中简黑简" panose="00020600040101010101" charset="-122"/>
                <a:ea typeface="汉仪中简黑简" panose="00020600040101010101" charset="-122"/>
              </a:rPr>
              <a:t>队列管理</a:t>
            </a:r>
            <a:endParaRPr lang="zh-CN" altLang="en-US" sz="16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ZMQ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42020" y="3805555"/>
            <a:ext cx="490220" cy="110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2000">
                <a:latin typeface="汉仪中简黑简" panose="00020600040101010101" charset="-122"/>
                <a:ea typeface="汉仪中简黑简" panose="00020600040101010101" charset="-122"/>
              </a:rPr>
              <a:t>挖矿节点</a:t>
            </a:r>
            <a:endParaRPr lang="zh-CN" altLang="en-US" sz="2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3804285" y="107442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en-US" altLang="zh-CN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1.0</a:t>
            </a:r>
            <a:endParaRPr lang="en-US" altLang="zh-CN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96415" y="1826895"/>
            <a:ext cx="8535035" cy="145415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74825" y="3417570"/>
            <a:ext cx="8557260" cy="283337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380740" y="1990090"/>
            <a:ext cx="182372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去中心化应用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Dapp</a:t>
            </a:r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80740" y="2587625"/>
            <a:ext cx="1823720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智能合约开发工具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(Mix IDE)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7175" y="1990090"/>
            <a:ext cx="156019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浏览器钱包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Dsktop Wallet</a:t>
            </a:r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7175" y="2587625"/>
            <a:ext cx="156019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命令行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(CMD)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0085" y="1990090"/>
            <a:ext cx="15106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移动钱包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Light Client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0085" y="2587625"/>
            <a:ext cx="15106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控制台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Consle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98040" y="2101850"/>
            <a:ext cx="675005" cy="904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前端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98040" y="4035425"/>
            <a:ext cx="675005" cy="171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节点后台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3804285" y="107442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en-US" altLang="zh-CN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2.0</a:t>
            </a:r>
            <a:endParaRPr lang="en-US" altLang="zh-CN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3465" y="1990090"/>
            <a:ext cx="15106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桌面钱包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Etherwall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74100" y="2587625"/>
            <a:ext cx="1510665" cy="530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JS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框架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Web3js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02660" y="3729990"/>
            <a:ext cx="1304925" cy="2609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汉仪中简黑简" panose="00020600040101010101" charset="-122"/>
                <a:ea typeface="汉仪中简黑简" panose="00020600040101010101" charset="-122"/>
              </a:rPr>
              <a:t>Solidity</a:t>
            </a:r>
            <a:endParaRPr 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80740" y="3447415"/>
            <a:ext cx="3082290" cy="86400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048885" y="3729990"/>
            <a:ext cx="1304925" cy="2609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汉仪中简黑简" panose="00020600040101010101" charset="-122"/>
                <a:ea typeface="汉仪中简黑简" panose="00020600040101010101" charset="-122"/>
              </a:rPr>
              <a:t>Serpent</a:t>
            </a:r>
            <a:endParaRPr 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02660" y="4022725"/>
            <a:ext cx="2851150" cy="2609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Arial" panose="020B0604020202090204" pitchFamily="34" charset="0"/>
                <a:ea typeface="汉仪中简黑简" panose="00020600040101010101" charset="-122"/>
                <a:cs typeface="Arial" panose="020B0604020202090204" pitchFamily="34" charset="0"/>
              </a:rPr>
              <a:t>LLL</a:t>
            </a:r>
            <a:endParaRPr lang="en-US" sz="1200">
              <a:latin typeface="Arial" panose="020B0604020202090204" pitchFamily="34" charset="0"/>
              <a:ea typeface="汉仪中简黑简" panose="00020600040101010101" charset="-122"/>
              <a:cs typeface="Arial" panose="020B060402020209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67455" y="3423285"/>
            <a:ext cx="2320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智能合约（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Smart contract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496310" y="4391025"/>
            <a:ext cx="2851150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>
                <a:latin typeface="Arial" panose="020B0604020202090204" pitchFamily="34" charset="0"/>
                <a:ea typeface="汉仪中简黑简" panose="00020600040101010101" charset="-122"/>
                <a:cs typeface="Arial" panose="020B0604020202090204" pitchFamily="34" charset="0"/>
              </a:rPr>
              <a:t>EVM</a:t>
            </a:r>
            <a:endParaRPr lang="en-US" sz="1600">
              <a:latin typeface="Arial" panose="020B0604020202090204" pitchFamily="34" charset="0"/>
              <a:ea typeface="汉仪中简黑简" panose="00020600040101010101" charset="-122"/>
              <a:cs typeface="Arial" panose="020B060402020209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80585" y="4761230"/>
            <a:ext cx="1050925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递归长度前缀编码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80585" y="5124450"/>
            <a:ext cx="1050925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节点管理（</a:t>
            </a:r>
            <a:r>
              <a:rPr lang="en-US" altLang="zh-CN" sz="1000">
                <a:latin typeface="汉仪中简黑简" panose="00020600040101010101" charset="-122"/>
                <a:ea typeface="汉仪中简黑简" panose="00020600040101010101" charset="-122"/>
              </a:rPr>
              <a:t>Node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80585" y="5487670"/>
            <a:ext cx="1050925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P2P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网络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80585" y="5850890"/>
            <a:ext cx="1050925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Whisper</a:t>
            </a:r>
            <a:endParaRPr 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489960" y="5850255"/>
            <a:ext cx="975360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HTTPClient</a:t>
            </a:r>
            <a:endParaRPr 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489960" y="5487670"/>
            <a:ext cx="975360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容器支持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89960" y="5142865"/>
            <a:ext cx="975360" cy="2609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汉仪中简黑简" panose="00020600040101010101" charset="-122"/>
                <a:ea typeface="汉仪中简黑简" panose="00020600040101010101" charset="-122"/>
              </a:rPr>
              <a:t>Solidity</a:t>
            </a:r>
            <a:endParaRPr 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489960" y="4826635"/>
            <a:ext cx="975360" cy="2609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汉仪中简黑简" panose="00020600040101010101" charset="-122"/>
                <a:ea typeface="汉仪中简黑简" panose="00020600040101010101" charset="-122"/>
              </a:rPr>
              <a:t>Secp256k1</a:t>
            </a:r>
            <a:endParaRPr 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81375" y="4761230"/>
            <a:ext cx="1169035" cy="68961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3065145" y="4751705"/>
            <a:ext cx="367030" cy="701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密码模块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614160" y="3469640"/>
            <a:ext cx="1266190" cy="345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>
                <a:latin typeface="汉仪中简黑简" panose="00020600040101010101" charset="-122"/>
                <a:ea typeface="汉仪中简黑简" panose="00020600040101010101" charset="-122"/>
              </a:rPr>
              <a:t>账户管理</a:t>
            </a:r>
            <a:endParaRPr lang="zh-CN" sz="12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zh-CN" sz="1200">
                <a:latin typeface="汉仪中简黑简" panose="00020600040101010101" charset="-122"/>
                <a:ea typeface="汉仪中简黑简" panose="00020600040101010101" charset="-122"/>
              </a:rPr>
              <a:t>（</a:t>
            </a:r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Aecount</a:t>
            </a:r>
            <a:r>
              <a:rPr lang="zh-CN" sz="12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614795" y="3921125"/>
            <a:ext cx="1266190" cy="345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POW</a:t>
            </a:r>
            <a:endParaRPr lang="zh-CN" sz="1200">
              <a:latin typeface="汉仪中简黑简" panose="00020600040101010101" charset="-122"/>
              <a:ea typeface="汉仪中简黑简" panose="00020600040101010101" charset="-122"/>
            </a:endParaRPr>
          </a:p>
          <a:p>
            <a:pPr algn="ctr"/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(Ethash</a:t>
            </a:r>
            <a:r>
              <a:rPr lang="zh-CN" sz="12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614160" y="4372610"/>
            <a:ext cx="1266190" cy="345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汉仪中简黑简" panose="00020600040101010101" charset="-122"/>
                <a:ea typeface="汉仪中简黑简" panose="00020600040101010101" charset="-122"/>
              </a:rPr>
              <a:t>POS</a:t>
            </a:r>
            <a:endParaRPr 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982335" y="5011420"/>
            <a:ext cx="835660" cy="3263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P2P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网络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941185" y="5011420"/>
            <a:ext cx="835660" cy="3263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P2P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网络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075680" y="4717415"/>
            <a:ext cx="1569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挖矿模块（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Miner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）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982335" y="5379085"/>
            <a:ext cx="1793875" cy="3263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矿池挖矿（</a:t>
            </a:r>
            <a:r>
              <a:rPr lang="en-US" altLang="zh-CN" sz="1000">
                <a:latin typeface="汉仪中简黑简" panose="00020600040101010101" charset="-122"/>
                <a:ea typeface="汉仪中简黑简" panose="00020600040101010101" charset="-122"/>
              </a:rPr>
              <a:t>Mining pool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906135" y="4751705"/>
            <a:ext cx="1974850" cy="100076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906135" y="5850255"/>
            <a:ext cx="1974850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HTTP/JSON RPC/IPC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服务端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94650" y="3469640"/>
            <a:ext cx="2190115" cy="345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区块链管理（</a:t>
            </a:r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Blockchain</a:t>
            </a:r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94650" y="3860800"/>
            <a:ext cx="2188845" cy="102240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087360" y="4511675"/>
            <a:ext cx="932815" cy="345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>
                <a:latin typeface="汉仪中简黑简" panose="00020600040101010101" charset="-122"/>
                <a:ea typeface="汉仪中简黑简" panose="00020600040101010101" charset="-122"/>
              </a:rPr>
              <a:t>Merkle</a:t>
            </a:r>
            <a:endParaRPr 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54160" y="4511675"/>
            <a:ext cx="932815" cy="345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交易池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87360" y="4119880"/>
            <a:ext cx="932815" cy="345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区块校验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54160" y="4119880"/>
            <a:ext cx="932815" cy="3454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交易校验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87360" y="4933315"/>
            <a:ext cx="932815" cy="403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事件（</a:t>
            </a:r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Event</a:t>
            </a:r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154160" y="4933950"/>
            <a:ext cx="932815" cy="403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数据库（</a:t>
            </a:r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Ethdb</a:t>
            </a:r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99830" y="3828415"/>
            <a:ext cx="5797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校验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87360" y="5403215"/>
            <a:ext cx="932815" cy="403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日志（</a:t>
            </a:r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Logger</a:t>
            </a:r>
            <a:r>
              <a:rPr lang="zh-CN" altLang="en-US" sz="12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54160" y="5403850"/>
            <a:ext cx="932815" cy="4038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>
                <a:latin typeface="汉仪中简黑简" panose="00020600040101010101" charset="-122"/>
                <a:ea typeface="汉仪中简黑简" panose="00020600040101010101" charset="-122"/>
              </a:rPr>
              <a:t>LEVEIDB</a:t>
            </a:r>
            <a:endParaRPr lang="en-US" altLang="zh-CN" sz="1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12125" y="5850255"/>
            <a:ext cx="1974850" cy="3263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000">
                <a:latin typeface="汉仪中简黑简" panose="00020600040101010101" charset="-122"/>
                <a:ea typeface="汉仪中简黑简" panose="00020600040101010101" charset="-122"/>
              </a:rPr>
              <a:t>P2P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存储（</a:t>
            </a:r>
            <a:r>
              <a:rPr lang="en-US" altLang="zh-CN" sz="1000">
                <a:latin typeface="汉仪中简黑简" panose="00020600040101010101" charset="-122"/>
                <a:ea typeface="汉仪中简黑简" panose="00020600040101010101" charset="-122"/>
              </a:rPr>
              <a:t>Swarm</a:t>
            </a:r>
            <a:r>
              <a:rPr lang="zh-CN" altLang="en-US" sz="1000">
                <a:latin typeface="汉仪中简黑简" panose="00020600040101010101" charset="-122"/>
                <a:ea typeface="汉仪中简黑简" panose="00020600040101010101" charset="-122"/>
              </a:rPr>
              <a:t>）</a:t>
            </a:r>
            <a:endParaRPr lang="zh-CN" altLang="en-US" sz="10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96415" y="1826895"/>
            <a:ext cx="8535035" cy="72009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74825" y="2680970"/>
            <a:ext cx="8557260" cy="3569970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380740" y="1990090"/>
            <a:ext cx="1823720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桌面客户端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7175" y="1990090"/>
            <a:ext cx="156019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移动客户端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0085" y="1990090"/>
            <a:ext cx="151066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浏览器客户端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98040" y="4035425"/>
            <a:ext cx="675005" cy="1717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节点后台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5" name="标题 34"/>
          <p:cNvSpPr>
            <a:spLocks noGrp="1"/>
          </p:cNvSpPr>
          <p:nvPr>
            <p:ph type="ctrTitle"/>
          </p:nvPr>
        </p:nvSpPr>
        <p:spPr>
          <a:xfrm>
            <a:off x="3804285" y="1074420"/>
            <a:ext cx="4618990" cy="752475"/>
          </a:xfrm>
          <a:effectLst/>
        </p:spPr>
        <p:txBody>
          <a:bodyPr/>
          <a:p>
            <a:pPr algn="ctr"/>
            <a:r>
              <a:rPr lang="zh-CN" altLang="en-US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en-US" altLang="zh-CN" dirty="0">
                <a:effectLst/>
                <a:latin typeface="汉仪中简黑简" panose="00020600040101010101" charset="-122"/>
                <a:ea typeface="汉仪中简黑简" panose="00020600040101010101" charset="-122"/>
              </a:rPr>
              <a:t>3.0</a:t>
            </a:r>
            <a:endParaRPr lang="en-US" altLang="zh-CN" dirty="0">
              <a:effectLst/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3465" y="1990090"/>
            <a:ext cx="151066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400">
                <a:latin typeface="汉仪中简黑简" panose="00020600040101010101" charset="-122"/>
                <a:ea typeface="汉仪中简黑简" panose="00020600040101010101" charset="-122"/>
              </a:rPr>
              <a:t>API</a:t>
            </a:r>
            <a:endParaRPr 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88820" y="196342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汉仪中简黑简" panose="00020600040101010101" charset="-122"/>
                <a:ea typeface="汉仪中简黑简" panose="00020600040101010101" charset="-122"/>
              </a:rPr>
              <a:t>前端</a:t>
            </a:r>
            <a:endParaRPr lang="zh-CN" altLang="en-US" sz="32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80740" y="2866390"/>
            <a:ext cx="6803390" cy="3670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接入网关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80740" y="3286760"/>
            <a:ext cx="12401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注册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71390" y="3286760"/>
            <a:ext cx="12401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认证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62040" y="3286760"/>
            <a:ext cx="12401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授权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52690" y="3286760"/>
            <a:ext cx="12401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监控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43340" y="3286760"/>
            <a:ext cx="12401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审计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80740" y="3729990"/>
            <a:ext cx="6803390" cy="3670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区块链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3.0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应用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381375" y="4199890"/>
            <a:ext cx="2553335" cy="146113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038850" y="4199890"/>
            <a:ext cx="2384425" cy="146113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541385" y="4199890"/>
            <a:ext cx="1642745" cy="1461135"/>
          </a:xfrm>
          <a:prstGeom prst="rect">
            <a:avLst/>
          </a:prstGeom>
          <a:noFill/>
          <a:ln w="3175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505200" y="4493260"/>
            <a:ext cx="230568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智能合约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05200" y="4874260"/>
            <a:ext cx="230568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图灵完备高级语言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505200" y="5255895"/>
            <a:ext cx="230568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合约容器</a:t>
            </a:r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/</a:t>
            </a:r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虚拟机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497580" y="4199890"/>
            <a:ext cx="2320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链上程序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03620" y="4608195"/>
            <a:ext cx="10877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账户管理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266940" y="4608195"/>
            <a:ext cx="10877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区块链管理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076950" y="4199890"/>
            <a:ext cx="2320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区块链管理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103620" y="5103495"/>
            <a:ext cx="10877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区块校验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266940" y="5103495"/>
            <a:ext cx="108775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交易校验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604250" y="4199890"/>
            <a:ext cx="15176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  <a:cs typeface="汉仪中简黑简" panose="00020600040101010101" charset="-122"/>
              </a:rPr>
              <a:t>可插拔共识模块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  <a:cs typeface="汉仪中简黑简" panose="00020600040101010101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593455" y="4595495"/>
            <a:ext cx="731520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POW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390380" y="4595495"/>
            <a:ext cx="731520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POS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593455" y="5090795"/>
            <a:ext cx="731520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PBFT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390380" y="5090795"/>
            <a:ext cx="731520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汉仪中简黑简" panose="00020600040101010101" charset="-122"/>
                <a:ea typeface="汉仪中简黑简" panose="00020600040101010101" charset="-122"/>
              </a:rPr>
              <a:t>RAFT</a:t>
            </a:r>
            <a:endParaRPr lang="en-US" alt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505200" y="5752465"/>
            <a:ext cx="150939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汉仪中简黑简" panose="00020600040101010101" charset="-122"/>
                <a:ea typeface="汉仪中简黑简" panose="00020600040101010101" charset="-122"/>
              </a:rPr>
              <a:t>分布式计算平台</a:t>
            </a:r>
            <a:endParaRPr lang="zh-CN" altLang="en-US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201285" y="5752465"/>
            <a:ext cx="150939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分布式数据库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897370" y="5752465"/>
            <a:ext cx="150939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分布式存储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93455" y="5752465"/>
            <a:ext cx="1509395" cy="367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>
                <a:latin typeface="汉仪中简黑简" panose="00020600040101010101" charset="-122"/>
                <a:ea typeface="汉仪中简黑简" panose="00020600040101010101" charset="-122"/>
              </a:rPr>
              <a:t>分布式网络</a:t>
            </a:r>
            <a:endParaRPr lang="zh-CN" sz="1400">
              <a:latin typeface="汉仪中简黑简" panose="00020600040101010101" charset="-122"/>
              <a:ea typeface="汉仪中简黑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凸显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4245</Words>
  <Application>WPS 演示</Application>
  <PresentationFormat>宽屏</PresentationFormat>
  <Paragraphs>974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0" baseType="lpstr">
      <vt:lpstr>Arial</vt:lpstr>
      <vt:lpstr>方正书宋_GBK</vt:lpstr>
      <vt:lpstr>Wingdings</vt:lpstr>
      <vt:lpstr>微软雅黑 Light</vt:lpstr>
      <vt:lpstr>苹方-简</vt:lpstr>
      <vt:lpstr>微软雅黑</vt:lpstr>
      <vt:lpstr>汉仪中简黑简</vt:lpstr>
      <vt:lpstr>微软雅黑 Light</vt:lpstr>
      <vt:lpstr>Arial</vt:lpstr>
      <vt:lpstr>等线</vt:lpstr>
      <vt:lpstr>汉仪中等线KW</vt:lpstr>
      <vt:lpstr>等线</vt:lpstr>
      <vt:lpstr>Century Schoolbook</vt:lpstr>
      <vt:lpstr>宋体</vt:lpstr>
      <vt:lpstr>汉仪书宋二KW</vt:lpstr>
      <vt:lpstr>Arial Unicode MS</vt:lpstr>
      <vt:lpstr>Calibri</vt:lpstr>
      <vt:lpstr>Helvetica Neue</vt:lpstr>
      <vt:lpstr>华文楷体</vt:lpstr>
      <vt:lpstr>华康魏碑W7</vt:lpstr>
      <vt:lpstr>Century Schoolbook</vt:lpstr>
      <vt:lpstr>DejaVu Sans</vt:lpstr>
      <vt:lpstr>Thonburi</vt:lpstr>
      <vt:lpstr>等线 Light</vt:lpstr>
      <vt:lpstr>凸显</vt:lpstr>
      <vt:lpstr>区块链技术应用基础</vt:lpstr>
      <vt:lpstr>PowerPoint 演示文稿</vt:lpstr>
      <vt:lpstr>区块链</vt:lpstr>
      <vt:lpstr>区块链</vt:lpstr>
      <vt:lpstr>PowerPoint 演示文稿</vt:lpstr>
      <vt:lpstr>PowerPoint 演示文稿</vt:lpstr>
      <vt:lpstr>区块链1.0</vt:lpstr>
      <vt:lpstr>区块链1.0</vt:lpstr>
      <vt:lpstr>区块链2.0</vt:lpstr>
      <vt:lpstr>区块链技术分类</vt:lpstr>
      <vt:lpstr>公链</vt:lpstr>
      <vt:lpstr>公链</vt:lpstr>
      <vt:lpstr>区块链区分</vt:lpstr>
      <vt:lpstr>联盟链-腾讯区块链生态</vt:lpstr>
      <vt:lpstr>联盟链-阿里巴巴区块链生态</vt:lpstr>
      <vt:lpstr>联盟链-百度区块链生态</vt:lpstr>
      <vt:lpstr>区块链思维下其它经济形态</vt:lpstr>
      <vt:lpstr>联盟链-百度区块链生态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suber</dc:creator>
  <cp:lastModifiedBy>zhangbin</cp:lastModifiedBy>
  <cp:revision>807</cp:revision>
  <dcterms:created xsi:type="dcterms:W3CDTF">2019-12-28T09:03:25Z</dcterms:created>
  <dcterms:modified xsi:type="dcterms:W3CDTF">2019-12-28T09:03:25Z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2052-1.8.2.2861</vt:lpwstr>
  </property>
</Properties>
</file>