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5" r:id="rId1"/>
  </p:sldMasterIdLst>
  <p:notesMasterIdLst>
    <p:notesMasterId r:id="rId35"/>
  </p:notesMasterIdLst>
  <p:sldIdLst>
    <p:sldId id="256" r:id="rId2"/>
    <p:sldId id="297" r:id="rId3"/>
    <p:sldId id="257" r:id="rId4"/>
    <p:sldId id="261" r:id="rId5"/>
    <p:sldId id="291" r:id="rId6"/>
    <p:sldId id="300" r:id="rId7"/>
    <p:sldId id="263" r:id="rId8"/>
    <p:sldId id="279" r:id="rId9"/>
    <p:sldId id="298" r:id="rId10"/>
    <p:sldId id="292" r:id="rId11"/>
    <p:sldId id="287" r:id="rId12"/>
    <p:sldId id="262" r:id="rId13"/>
    <p:sldId id="264" r:id="rId14"/>
    <p:sldId id="270" r:id="rId15"/>
    <p:sldId id="271" r:id="rId16"/>
    <p:sldId id="299" r:id="rId17"/>
    <p:sldId id="293" r:id="rId18"/>
    <p:sldId id="289" r:id="rId19"/>
    <p:sldId id="266" r:id="rId20"/>
    <p:sldId id="277" r:id="rId21"/>
    <p:sldId id="294" r:id="rId22"/>
    <p:sldId id="295" r:id="rId23"/>
    <p:sldId id="288" r:id="rId24"/>
    <p:sldId id="296" r:id="rId25"/>
    <p:sldId id="301" r:id="rId26"/>
    <p:sldId id="280" r:id="rId27"/>
    <p:sldId id="290" r:id="rId28"/>
    <p:sldId id="281" r:id="rId29"/>
    <p:sldId id="283" r:id="rId30"/>
    <p:sldId id="282" r:id="rId31"/>
    <p:sldId id="284" r:id="rId32"/>
    <p:sldId id="286" r:id="rId33"/>
    <p:sldId id="285"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996" autoAdjust="0"/>
  </p:normalViewPr>
  <p:slideViewPr>
    <p:cSldViewPr snapToGrid="0">
      <p:cViewPr varScale="1">
        <p:scale>
          <a:sx n="64" d="100"/>
          <a:sy n="64" d="100"/>
        </p:scale>
        <p:origin x="95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FB92D8-55CC-40F2-B4BE-C65DF63AB8CB}" type="datetimeFigureOut">
              <a:rPr lang="en-US" smtClean="0"/>
              <a:t>8/17/2017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2E3873-EEA9-4AD5-9FE7-5DA9F1EB2C7F}" type="slidenum">
              <a:rPr lang="en-US" smtClean="0"/>
              <a:t>‹#›</a:t>
            </a:fld>
            <a:endParaRPr lang="en-US"/>
          </a:p>
        </p:txBody>
      </p:sp>
    </p:spTree>
    <p:extLst>
      <p:ext uri="{BB962C8B-B14F-4D97-AF65-F5344CB8AC3E}">
        <p14:creationId xmlns:p14="http://schemas.microsoft.com/office/powerpoint/2010/main" val="4216440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first, let’s talk about the User model. It’s the core of Django’s authentication system. It</a:t>
            </a:r>
            <a:r>
              <a:rPr lang="en-US" baseline="0" dirty="0" smtClean="0"/>
              <a:t> represents the people who will be using your app.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2</a:t>
            </a:fld>
            <a:endParaRPr lang="en-US"/>
          </a:p>
        </p:txBody>
      </p:sp>
    </p:spTree>
    <p:extLst>
      <p:ext uri="{BB962C8B-B14F-4D97-AF65-F5344CB8AC3E}">
        <p14:creationId xmlns:p14="http://schemas.microsoft.com/office/powerpoint/2010/main" val="3574584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is where option 1 comes in,</a:t>
            </a:r>
            <a:r>
              <a:rPr lang="en-US" baseline="0" dirty="0" smtClean="0"/>
              <a:t> which is to use a proxy model. </a:t>
            </a:r>
            <a:r>
              <a:rPr lang="en-US" dirty="0" smtClean="0"/>
              <a:t>So</a:t>
            </a:r>
            <a:r>
              <a:rPr lang="en-US" baseline="0" dirty="0" smtClean="0"/>
              <a:t> what is a proxy model, exactly? It’s a way of creating an alias for an existing model that you can add methods to without adding anything to the database.  </a:t>
            </a:r>
          </a:p>
        </p:txBody>
      </p:sp>
      <p:sp>
        <p:nvSpPr>
          <p:cNvPr id="4" name="Slide Number Placeholder 3"/>
          <p:cNvSpPr>
            <a:spLocks noGrp="1"/>
          </p:cNvSpPr>
          <p:nvPr>
            <p:ph type="sldNum" sz="quarter" idx="10"/>
          </p:nvPr>
        </p:nvSpPr>
        <p:spPr/>
        <p:txBody>
          <a:bodyPr/>
          <a:lstStyle/>
          <a:p>
            <a:fld id="{E12E3873-EEA9-4AD5-9FE7-5DA9F1EB2C7F}" type="slidenum">
              <a:rPr lang="en-US" smtClean="0"/>
              <a:t>11</a:t>
            </a:fld>
            <a:endParaRPr lang="en-US"/>
          </a:p>
        </p:txBody>
      </p:sp>
    </p:spTree>
    <p:extLst>
      <p:ext uri="{BB962C8B-B14F-4D97-AF65-F5344CB8AC3E}">
        <p14:creationId xmlns:p14="http://schemas.microsoft.com/office/powerpoint/2010/main" val="25797278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By creating a proxy for the User model, we can have a copy of the User model that we can add additional methods to. But because the proxy model doesn’t actually create a new database table, we can’t actually add anything to our proxy model that would require database migrations, which is why it’s limited to just adding methods. On the other hand, it’s really convenient that we can customize the user model without having to make database migrations.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 going back to our example, if we added a </a:t>
            </a:r>
            <a:r>
              <a:rPr lang="en-US" baseline="0" dirty="0" err="1" smtClean="0"/>
              <a:t>dunder</a:t>
            </a:r>
            <a:r>
              <a:rPr lang="en-US" baseline="0" dirty="0" smtClean="0"/>
              <a:t> string method to our User proxy model, we could change the default behavior of how our users are displayed so that it shows the user’s name instead of their username.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Let’s take a look at how it’s implemented.</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12</a:t>
            </a:fld>
            <a:endParaRPr lang="en-US"/>
          </a:p>
        </p:txBody>
      </p:sp>
    </p:spTree>
    <p:extLst>
      <p:ext uri="{BB962C8B-B14F-4D97-AF65-F5344CB8AC3E}">
        <p14:creationId xmlns:p14="http://schemas.microsoft.com/office/powerpoint/2010/main" val="42945941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set up a proxy for</a:t>
            </a:r>
            <a:r>
              <a:rPr lang="en-US" baseline="0" dirty="0" smtClean="0"/>
              <a:t> the user model, the first thing that we do is create a new model that inherits the user model. Then all we do is add a meta class where we set proxy to True. </a:t>
            </a:r>
          </a:p>
          <a:p>
            <a:r>
              <a:rPr lang="en-US" baseline="0" dirty="0" smtClean="0"/>
              <a:t>This tells Django the Author model is actually another name for the User model. All Authors will actually be treated as regular Users</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13</a:t>
            </a:fld>
            <a:endParaRPr lang="en-US"/>
          </a:p>
        </p:txBody>
      </p:sp>
    </p:spTree>
    <p:extLst>
      <p:ext uri="{BB962C8B-B14F-4D97-AF65-F5344CB8AC3E}">
        <p14:creationId xmlns:p14="http://schemas.microsoft.com/office/powerpoint/2010/main" val="3654586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we</a:t>
            </a:r>
            <a:r>
              <a:rPr lang="en-US" baseline="0" dirty="0" smtClean="0"/>
              <a:t> can add additional functions to our proxy model. By adding a </a:t>
            </a:r>
            <a:r>
              <a:rPr lang="en-US" baseline="0" dirty="0" err="1" smtClean="0"/>
              <a:t>dunder</a:t>
            </a:r>
            <a:r>
              <a:rPr lang="en-US" baseline="0" dirty="0" smtClean="0"/>
              <a:t> string function, we can have the Author model (which is actually the User model) display the person’s name by default instead of their username. This saves a lot of typing! </a:t>
            </a:r>
          </a:p>
          <a:p>
            <a:r>
              <a:rPr lang="en-US" baseline="0" dirty="0" smtClean="0"/>
              <a:t>Of course, we could also add other methods here, as well as model managers. </a:t>
            </a:r>
          </a:p>
          <a:p>
            <a:endParaRPr lang="en-US" baseline="0" dirty="0" smtClean="0"/>
          </a:p>
          <a:p>
            <a:r>
              <a:rPr lang="en-US" baseline="0" dirty="0" smtClean="0"/>
              <a:t>(pause)</a:t>
            </a:r>
          </a:p>
          <a:p>
            <a:endParaRPr lang="en-US" baseline="0" dirty="0" smtClean="0"/>
          </a:p>
          <a:p>
            <a:r>
              <a:rPr lang="en-US" baseline="0" dirty="0" smtClean="0"/>
              <a:t>So now that we have this set up, let’s look at our app again. </a:t>
            </a:r>
          </a:p>
          <a:p>
            <a:endParaRPr lang="en-US" baseline="0"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14</a:t>
            </a:fld>
            <a:endParaRPr lang="en-US"/>
          </a:p>
        </p:txBody>
      </p:sp>
    </p:spTree>
    <p:extLst>
      <p:ext uri="{BB962C8B-B14F-4D97-AF65-F5344CB8AC3E}">
        <p14:creationId xmlns:p14="http://schemas.microsoft.com/office/powerpoint/2010/main" val="1692789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Going back to our blog post, we can see that by default, our app is showing the user’s name instead of their username! Now</a:t>
            </a:r>
            <a:r>
              <a:rPr lang="en-US" baseline="0" dirty="0" smtClean="0"/>
              <a:t> we can see who exactly posted on our blog without having to type out all of the user’s attributes.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15</a:t>
            </a:fld>
            <a:endParaRPr lang="en-US"/>
          </a:p>
        </p:txBody>
      </p:sp>
    </p:spTree>
    <p:extLst>
      <p:ext uri="{BB962C8B-B14F-4D97-AF65-F5344CB8AC3E}">
        <p14:creationId xmlns:p14="http://schemas.microsoft.com/office/powerpoint/2010/main" val="40381280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 obviously the proxy model option can be a bit limited,</a:t>
            </a:r>
            <a:r>
              <a:rPr lang="en-US" baseline="0" dirty="0" smtClean="0"/>
              <a:t> even though it is useful in certain situations. So let’s talk about another scenario where we might need more.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Say we want to have user profiles for our blog app. What if we want to build a profile?</a:t>
            </a:r>
            <a:endParaRPr lang="en-US"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16</a:t>
            </a:fld>
            <a:endParaRPr lang="en-US"/>
          </a:p>
        </p:txBody>
      </p:sp>
    </p:spTree>
    <p:extLst>
      <p:ext uri="{BB962C8B-B14F-4D97-AF65-F5344CB8AC3E}">
        <p14:creationId xmlns:p14="http://schemas.microsoft.com/office/powerpoint/2010/main" val="32030085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here’s my profile on our blogging website. </a:t>
            </a:r>
          </a:p>
          <a:p>
            <a:endParaRPr lang="en-US" baseline="0" dirty="0" smtClean="0"/>
          </a:p>
          <a:p>
            <a:r>
              <a:rPr lang="en-US" dirty="0" smtClean="0"/>
              <a:t>As</a:t>
            </a:r>
            <a:r>
              <a:rPr lang="en-US" baseline="0" dirty="0" smtClean="0"/>
              <a:t> you can see, w</a:t>
            </a:r>
            <a:r>
              <a:rPr lang="en-US" dirty="0" smtClean="0"/>
              <a:t>ith</a:t>
            </a:r>
            <a:r>
              <a:rPr lang="en-US" baseline="0" dirty="0" smtClean="0"/>
              <a:t> just the basic attributes Django provides us, we wouldn’t have a very interesting profile. What if we want our users to be able to add their location or a description about themselves? Fortunately, there are ways of adding attributes to the User model.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17</a:t>
            </a:fld>
            <a:endParaRPr lang="en-US"/>
          </a:p>
        </p:txBody>
      </p:sp>
    </p:spTree>
    <p:extLst>
      <p:ext uri="{BB962C8B-B14F-4D97-AF65-F5344CB8AC3E}">
        <p14:creationId xmlns:p14="http://schemas.microsoft.com/office/powerpoint/2010/main" val="19094271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For this, we would use option 2, which is to set up a 1-1 relationship.</a:t>
            </a:r>
            <a:r>
              <a:rPr lang="en-US" baseline="0" dirty="0" smtClean="0"/>
              <a:t>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18</a:t>
            </a:fld>
            <a:endParaRPr lang="en-US"/>
          </a:p>
        </p:txBody>
      </p:sp>
    </p:spTree>
    <p:extLst>
      <p:ext uri="{BB962C8B-B14F-4D97-AF65-F5344CB8AC3E}">
        <p14:creationId xmlns:p14="http://schemas.microsoft.com/office/powerpoint/2010/main" val="5422500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This will do everything the proxy model did in addition to allowing us to add custom fields</a:t>
            </a:r>
            <a:r>
              <a:rPr lang="en-US" baseline="0" smtClean="0"/>
              <a:t>.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With this option, though, we are actually going to be creating a new table in the database to store our additional attributes, so it has a few more steps than the proxy model did. In </a:t>
            </a:r>
            <a:r>
              <a:rPr lang="en-US" dirty="0" smtClean="0"/>
              <a:t>my own experience, I’ve found this to</a:t>
            </a:r>
            <a:r>
              <a:rPr lang="en-US" baseline="0" dirty="0" smtClean="0"/>
              <a:t> be the one of the most useful ways to customize the User model, especially if we want to create a user profile.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19</a:t>
            </a:fld>
            <a:endParaRPr lang="en-US"/>
          </a:p>
        </p:txBody>
      </p:sp>
    </p:spTree>
    <p:extLst>
      <p:ext uri="{BB962C8B-B14F-4D97-AF65-F5344CB8AC3E}">
        <p14:creationId xmlns:p14="http://schemas.microsoft.com/office/powerpoint/2010/main" val="23625967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 how do we set up this relationship? We start by creating a new model, which we will call Profile.  When we create our new Profile model, we will make user one of its attributes, linked to the User model itself. This relationship means that every profile will be associated with one user, and every user will have one profile. </a:t>
            </a:r>
            <a:endParaRPr lang="en-US"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20</a:t>
            </a:fld>
            <a:endParaRPr lang="en-US"/>
          </a:p>
        </p:txBody>
      </p:sp>
    </p:spTree>
    <p:extLst>
      <p:ext uri="{BB962C8B-B14F-4D97-AF65-F5344CB8AC3E}">
        <p14:creationId xmlns:p14="http://schemas.microsoft.com/office/powerpoint/2010/main" val="1562588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Out of the box, it has many useful attributes and methods for managing a standard user base. Users can interact with your app in many different ways, and Django has it mostly covered.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3</a:t>
            </a:fld>
            <a:endParaRPr lang="en-US"/>
          </a:p>
        </p:txBody>
      </p:sp>
    </p:spTree>
    <p:extLst>
      <p:ext uri="{BB962C8B-B14F-4D97-AF65-F5344CB8AC3E}">
        <p14:creationId xmlns:p14="http://schemas.microsoft.com/office/powerpoint/2010/main" val="3311097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With that set up, we can now add our additional attributes that we want on the User model. With this set up, we now have a model that will hold additional attributes for the User model. </a:t>
            </a:r>
            <a:endParaRPr lang="en-US"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21</a:t>
            </a:fld>
            <a:endParaRPr lang="en-US"/>
          </a:p>
        </p:txBody>
      </p:sp>
    </p:spTree>
    <p:extLst>
      <p:ext uri="{BB962C8B-B14F-4D97-AF65-F5344CB8AC3E}">
        <p14:creationId xmlns:p14="http://schemas.microsoft.com/office/powerpoint/2010/main" val="30110490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Accessing</a:t>
            </a:r>
            <a:r>
              <a:rPr lang="en-US" baseline="0" dirty="0" smtClean="0"/>
              <a:t> these additional attributes is similar to accessing the user model’s attributes. Instead of doing user dot attribute, we do user dot profile dot attribute for the extras.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22</a:t>
            </a:fld>
            <a:endParaRPr lang="en-US"/>
          </a:p>
        </p:txBody>
      </p:sp>
    </p:spTree>
    <p:extLst>
      <p:ext uri="{BB962C8B-B14F-4D97-AF65-F5344CB8AC3E}">
        <p14:creationId xmlns:p14="http://schemas.microsoft.com/office/powerpoint/2010/main" val="17428687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our Profile model to work smoothly, we’ll need to consider a few additional steps. When the User model is saved or updated, we’ll also want to save our profile model, since they are linked. Similarly, we’ll also need to handle creation and deletion – when a user is deleted, we’ll want to delete their profile object, and if a new user is created, we’ll want to have a profile created for them. These are common situations, and Django has some documentation on how this can be set up.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It’s also possible to add the additional profile attributes to the Django admin User form with just a few lines of code, which are also provided on the Django docs. </a:t>
            </a:r>
          </a:p>
        </p:txBody>
      </p:sp>
      <p:sp>
        <p:nvSpPr>
          <p:cNvPr id="4" name="Slide Number Placeholder 3"/>
          <p:cNvSpPr>
            <a:spLocks noGrp="1"/>
          </p:cNvSpPr>
          <p:nvPr>
            <p:ph type="sldNum" sz="quarter" idx="10"/>
          </p:nvPr>
        </p:nvSpPr>
        <p:spPr/>
        <p:txBody>
          <a:bodyPr/>
          <a:lstStyle/>
          <a:p>
            <a:fld id="{E12E3873-EEA9-4AD5-9FE7-5DA9F1EB2C7F}" type="slidenum">
              <a:rPr lang="en-US" smtClean="0"/>
              <a:t>23</a:t>
            </a:fld>
            <a:endParaRPr lang="en-US"/>
          </a:p>
        </p:txBody>
      </p:sp>
    </p:spTree>
    <p:extLst>
      <p:ext uri="{BB962C8B-B14F-4D97-AF65-F5344CB8AC3E}">
        <p14:creationId xmlns:p14="http://schemas.microsoft.com/office/powerpoint/2010/main" val="21110011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here’s our improved user</a:t>
            </a:r>
            <a:r>
              <a:rPr lang="en-US" baseline="0" dirty="0" smtClean="0"/>
              <a:t> profile, now with more interesting attributes which are saved along with the User model itself!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24</a:t>
            </a:fld>
            <a:endParaRPr lang="en-US"/>
          </a:p>
        </p:txBody>
      </p:sp>
    </p:spTree>
    <p:extLst>
      <p:ext uri="{BB962C8B-B14F-4D97-AF65-F5344CB8AC3E}">
        <p14:creationId xmlns:p14="http://schemas.microsoft.com/office/powerpoint/2010/main" val="22218056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a:t>
            </a:r>
            <a:r>
              <a:rPr lang="en-US" baseline="0" dirty="0" smtClean="0"/>
              <a:t> we’ve had some complaints from our users. When they go to log in, they can’t remember the username they used to sign up. To fix this, we decided that it would be best if users were identified with their email address instead of their username.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But the user model customization options</a:t>
            </a:r>
            <a:r>
              <a:rPr lang="en-US" baseline="0" dirty="0" smtClean="0"/>
              <a:t> we’ve tried so far can’t do that. </a:t>
            </a:r>
            <a:r>
              <a:rPr lang="en-US" dirty="0" smtClean="0"/>
              <a:t>We need to customize even more. </a:t>
            </a:r>
          </a:p>
        </p:txBody>
      </p:sp>
      <p:sp>
        <p:nvSpPr>
          <p:cNvPr id="4" name="Slide Number Placeholder 3"/>
          <p:cNvSpPr>
            <a:spLocks noGrp="1"/>
          </p:cNvSpPr>
          <p:nvPr>
            <p:ph type="sldNum" sz="quarter" idx="10"/>
          </p:nvPr>
        </p:nvSpPr>
        <p:spPr/>
        <p:txBody>
          <a:bodyPr/>
          <a:lstStyle/>
          <a:p>
            <a:fld id="{E12E3873-EEA9-4AD5-9FE7-5DA9F1EB2C7F}" type="slidenum">
              <a:rPr lang="en-US" smtClean="0"/>
              <a:t>25</a:t>
            </a:fld>
            <a:endParaRPr lang="en-US"/>
          </a:p>
        </p:txBody>
      </p:sp>
    </p:spTree>
    <p:extLst>
      <p:ext uri="{BB962C8B-B14F-4D97-AF65-F5344CB8AC3E}">
        <p14:creationId xmlns:p14="http://schemas.microsoft.com/office/powerpoint/2010/main" val="32597509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Now</a:t>
            </a:r>
            <a:r>
              <a:rPr lang="en-US" baseline="0" dirty="0" smtClean="0"/>
              <a:t> it’s time for option 3, which is to create our own, custom user model that would replace the one Django provided us.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26</a:t>
            </a:fld>
            <a:endParaRPr lang="en-US"/>
          </a:p>
        </p:txBody>
      </p:sp>
    </p:spTree>
    <p:extLst>
      <p:ext uri="{BB962C8B-B14F-4D97-AF65-F5344CB8AC3E}">
        <p14:creationId xmlns:p14="http://schemas.microsoft.com/office/powerpoint/2010/main" val="13394005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Fortunately, Django has</a:t>
            </a:r>
            <a:r>
              <a:rPr lang="en-US" baseline="0" dirty="0" smtClean="0"/>
              <a:t> left us a nice way to create a custom user model. We can inherit from Django’s </a:t>
            </a:r>
            <a:r>
              <a:rPr lang="en-US" baseline="0" dirty="0" err="1" smtClean="0"/>
              <a:t>AbstractBaseUser</a:t>
            </a:r>
            <a:r>
              <a:rPr lang="en-US" baseline="0" dirty="0" smtClean="0"/>
              <a:t> model to create our own custom user model so we don’t have to start from scratch. This provides basic user implementation and password handling. We just have to fill in the missing parts. </a:t>
            </a:r>
            <a:endParaRPr lang="en-US"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27</a:t>
            </a:fld>
            <a:endParaRPr lang="en-US"/>
          </a:p>
        </p:txBody>
      </p:sp>
    </p:spTree>
    <p:extLst>
      <p:ext uri="{BB962C8B-B14F-4D97-AF65-F5344CB8AC3E}">
        <p14:creationId xmlns:p14="http://schemas.microsoft.com/office/powerpoint/2010/main" val="10127902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Here is our basic setup for a custom user model. All</a:t>
            </a:r>
            <a:r>
              <a:rPr lang="en-US" baseline="0" dirty="0" smtClean="0"/>
              <a:t> we need to do is inherit from the </a:t>
            </a:r>
            <a:r>
              <a:rPr lang="en-US" baseline="0" dirty="0" err="1" smtClean="0"/>
              <a:t>AbstractBaseUser</a:t>
            </a:r>
            <a:r>
              <a:rPr lang="en-US" baseline="0" dirty="0" smtClean="0"/>
              <a:t> class and we can start setting up our model’s attributes. </a:t>
            </a:r>
            <a:endParaRPr lang="en-US"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28</a:t>
            </a:fld>
            <a:endParaRPr lang="en-US"/>
          </a:p>
        </p:txBody>
      </p:sp>
    </p:spTree>
    <p:extLst>
      <p:ext uri="{BB962C8B-B14F-4D97-AF65-F5344CB8AC3E}">
        <p14:creationId xmlns:p14="http://schemas.microsoft.com/office/powerpoint/2010/main" val="13795291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USERNAME_FIELD</a:t>
            </a:r>
            <a:r>
              <a:rPr lang="en-US" baseline="0" dirty="0" smtClean="0"/>
              <a:t> attribute of the</a:t>
            </a:r>
            <a:r>
              <a:rPr lang="en-US" dirty="0" smtClean="0"/>
              <a:t> Abstract User class lets us specify what we want to use as the User</a:t>
            </a:r>
            <a:r>
              <a:rPr lang="en-US" baseline="0" dirty="0" smtClean="0"/>
              <a:t> Model’s unique identifier. This will allow us to make email address the unique identifier for our custom User model, and allow users to log in with email addresses instead of usernames.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29</a:t>
            </a:fld>
            <a:endParaRPr lang="en-US"/>
          </a:p>
        </p:txBody>
      </p:sp>
    </p:spTree>
    <p:extLst>
      <p:ext uri="{BB962C8B-B14F-4D97-AF65-F5344CB8AC3E}">
        <p14:creationId xmlns:p14="http://schemas.microsoft.com/office/powerpoint/2010/main" val="15139818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a:t>
            </a:r>
            <a:r>
              <a:rPr lang="en-US" baseline="0" dirty="0" smtClean="0"/>
              <a:t> also need to let Django know that we overrode the User model in settings.py. To do this, we only need to set a single attribute in settings.py. </a:t>
            </a:r>
            <a:endParaRPr lang="en-US" dirty="0" smtClean="0"/>
          </a:p>
        </p:txBody>
      </p:sp>
      <p:sp>
        <p:nvSpPr>
          <p:cNvPr id="4" name="Slide Number Placeholder 3"/>
          <p:cNvSpPr>
            <a:spLocks noGrp="1"/>
          </p:cNvSpPr>
          <p:nvPr>
            <p:ph type="sldNum" sz="quarter" idx="10"/>
          </p:nvPr>
        </p:nvSpPr>
        <p:spPr/>
        <p:txBody>
          <a:bodyPr/>
          <a:lstStyle/>
          <a:p>
            <a:fld id="{E12E3873-EEA9-4AD5-9FE7-5DA9F1EB2C7F}" type="slidenum">
              <a:rPr lang="en-US" smtClean="0"/>
              <a:t>30</a:t>
            </a:fld>
            <a:endParaRPr lang="en-US"/>
          </a:p>
        </p:txBody>
      </p:sp>
    </p:spTree>
    <p:extLst>
      <p:ext uri="{BB962C8B-B14F-4D97-AF65-F5344CB8AC3E}">
        <p14:creationId xmlns:p14="http://schemas.microsoft.com/office/powerpoint/2010/main" val="1622559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But although Django provides some great things out of the box, there will always be situations when we want more. </a:t>
            </a:r>
          </a:p>
          <a:p>
            <a:endParaRPr lang="en-US" baseline="0" dirty="0" smtClean="0"/>
          </a:p>
          <a:p>
            <a:r>
              <a:rPr lang="en-US" baseline="0" dirty="0" smtClean="0"/>
              <a:t>Slide list</a:t>
            </a:r>
          </a:p>
          <a:p>
            <a:endParaRPr lang="en-US" baseline="0" dirty="0" smtClean="0"/>
          </a:p>
          <a:p>
            <a:r>
              <a:rPr lang="en-US" baseline="0" dirty="0" smtClean="0"/>
              <a:t>These are all things we can customize, but depending on what we want to customize, there are different ways of implementation. </a:t>
            </a:r>
          </a:p>
          <a:p>
            <a:endParaRPr lang="en-US" baseline="0" dirty="0" smtClean="0"/>
          </a:p>
          <a:p>
            <a:r>
              <a:rPr lang="en-US" baseline="0" dirty="0" smtClean="0"/>
              <a:t>Let’s start by looking at an example app to see why we would need more from the User model.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4</a:t>
            </a:fld>
            <a:endParaRPr lang="en-US"/>
          </a:p>
        </p:txBody>
      </p:sp>
    </p:spTree>
    <p:extLst>
      <p:ext uri="{BB962C8B-B14F-4D97-AF65-F5344CB8AC3E}">
        <p14:creationId xmlns:p14="http://schemas.microsoft.com/office/powerpoint/2010/main" val="30011746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 although the </a:t>
            </a:r>
            <a:r>
              <a:rPr lang="en-US" dirty="0" err="1" smtClean="0"/>
              <a:t>AbstractBaseUser</a:t>
            </a:r>
            <a:r>
              <a:rPr lang="en-US" baseline="0" dirty="0" smtClean="0"/>
              <a:t> sets up a lot of nice things for us, it leaves a few things for us to set up as well. Mostly, these things include setting up a user manager in models.py. This will allow you to define functions for how users and </a:t>
            </a:r>
            <a:r>
              <a:rPr lang="en-US" baseline="0" dirty="0" err="1" smtClean="0"/>
              <a:t>superusers</a:t>
            </a:r>
            <a:r>
              <a:rPr lang="en-US" baseline="0" dirty="0" smtClean="0"/>
              <a:t> are created. We’ll also need to set up a form to edit our custom user model in the Django admin. Fortunately, these things are spelled out in the Django docs with fully implemented examples that can be customized.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But once you take care of all of these things, you’ll have your own customized user model.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31</a:t>
            </a:fld>
            <a:endParaRPr lang="en-US"/>
          </a:p>
        </p:txBody>
      </p:sp>
    </p:spTree>
    <p:extLst>
      <p:ext uri="{BB962C8B-B14F-4D97-AF65-F5344CB8AC3E}">
        <p14:creationId xmlns:p14="http://schemas.microsoft.com/office/powerpoint/2010/main" val="32492351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 now that we have been through the</a:t>
            </a:r>
            <a:r>
              <a:rPr lang="en-US" baseline="0" dirty="0" smtClean="0"/>
              <a:t> three options, hopefully you now have an idea about which to use in what situation.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Just to recap....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Proxy model is good for adding methods, and does not require any changes to the database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1-1 relationship is good for adding fields, and does create a new table in the database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 custom user model will replace the default user model for full customization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32</a:t>
            </a:fld>
            <a:endParaRPr lang="en-US"/>
          </a:p>
        </p:txBody>
      </p:sp>
    </p:spTree>
    <p:extLst>
      <p:ext uri="{BB962C8B-B14F-4D97-AF65-F5344CB8AC3E}">
        <p14:creationId xmlns:p14="http://schemas.microsoft.com/office/powerpoint/2010/main" val="18588194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basic code</a:t>
            </a:r>
            <a:r>
              <a:rPr lang="en-US" baseline="0" dirty="0" smtClean="0"/>
              <a:t> snippets on these three options, feel free to take a look at my </a:t>
            </a:r>
            <a:r>
              <a:rPr lang="en-US" baseline="0" dirty="0" err="1" smtClean="0"/>
              <a:t>github</a:t>
            </a:r>
            <a:r>
              <a:rPr lang="en-US" baseline="0" dirty="0" smtClean="0"/>
              <a:t> repository. I’ve also provided links there to the Django documentation I’ve mentioned throughout the presentation. </a:t>
            </a:r>
          </a:p>
          <a:p>
            <a:endParaRPr lang="en-US" baseline="0" dirty="0" smtClean="0"/>
          </a:p>
          <a:p>
            <a:r>
              <a:rPr lang="en-US" baseline="0" dirty="0" smtClean="0"/>
              <a:t>Thank you!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33</a:t>
            </a:fld>
            <a:endParaRPr lang="en-US"/>
          </a:p>
        </p:txBody>
      </p:sp>
    </p:spTree>
    <p:extLst>
      <p:ext uri="{BB962C8B-B14F-4D97-AF65-F5344CB8AC3E}">
        <p14:creationId xmlns:p14="http://schemas.microsoft.com/office/powerpoint/2010/main" val="2881723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here is our example app – A blog where users can make posts and leave comments. Because</a:t>
            </a:r>
            <a:r>
              <a:rPr lang="en-US" baseline="0" dirty="0" smtClean="0"/>
              <a:t> Users are a very important part to how this app works, we’ll need to do some customization on the User model to make things go smoothly.  Let’s look at our options.</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5</a:t>
            </a:fld>
            <a:endParaRPr lang="en-US"/>
          </a:p>
        </p:txBody>
      </p:sp>
    </p:spTree>
    <p:extLst>
      <p:ext uri="{BB962C8B-B14F-4D97-AF65-F5344CB8AC3E}">
        <p14:creationId xmlns:p14="http://schemas.microsoft.com/office/powerpoint/2010/main" val="3151117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first option is to create a Proxy</a:t>
            </a:r>
            <a:r>
              <a:rPr lang="en-US" baseline="0" dirty="0" smtClean="0"/>
              <a:t> model, and is done by extending the User model. With this, we are just tacking on some extra stuff to Django’s user model without changing the database.</a:t>
            </a:r>
            <a:r>
              <a:rPr lang="en-US" dirty="0" smtClean="0"/>
              <a:t> </a:t>
            </a:r>
            <a:r>
              <a:rPr lang="en-US" baseline="0" dirty="0" smtClean="0"/>
              <a:t>This is simpler to implement, but only good if you need to customize a few things.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6</a:t>
            </a:fld>
            <a:endParaRPr lang="en-US"/>
          </a:p>
        </p:txBody>
      </p:sp>
    </p:spTree>
    <p:extLst>
      <p:ext uri="{BB962C8B-B14F-4D97-AF65-F5344CB8AC3E}">
        <p14:creationId xmlns:p14="http://schemas.microsoft.com/office/powerpoint/2010/main" val="3294351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option 2 is to create a new model that has a 1-1 relationship with the User model. This allows us to add additional attributes to the User model. Even though these first two options have their limits, they’re often exactly what we need to do to make our app better.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7</a:t>
            </a:fld>
            <a:endParaRPr lang="en-US"/>
          </a:p>
        </p:txBody>
      </p:sp>
    </p:spTree>
    <p:extLst>
      <p:ext uri="{BB962C8B-B14F-4D97-AF65-F5344CB8AC3E}">
        <p14:creationId xmlns:p14="http://schemas.microsoft.com/office/powerpoint/2010/main" val="22153971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third</a:t>
            </a:r>
            <a:r>
              <a:rPr lang="en-US" baseline="0" dirty="0" smtClean="0"/>
              <a:t> option is to create our own, custom User model. </a:t>
            </a:r>
            <a:r>
              <a:rPr lang="en-US" dirty="0" smtClean="0"/>
              <a:t>Doing it this way is more complicated,</a:t>
            </a:r>
            <a:r>
              <a:rPr lang="en-US" baseline="0" dirty="0" smtClean="0"/>
              <a:t> but it allows us more freedom with customization. It’s good for if we want a different required field, such as email instead of username, when we want to add custom permissions for the user model, or if we wanted to add validators to our User model fields. </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8</a:t>
            </a:fld>
            <a:endParaRPr lang="en-US"/>
          </a:p>
        </p:txBody>
      </p:sp>
    </p:spTree>
    <p:extLst>
      <p:ext uri="{BB962C8B-B14F-4D97-AF65-F5344CB8AC3E}">
        <p14:creationId xmlns:p14="http://schemas.microsoft.com/office/powerpoint/2010/main" val="848035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 now let’s go through some examples for when to use each option. Let’s look at our app again for a scenario.</a:t>
            </a:r>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9</a:t>
            </a:fld>
            <a:endParaRPr lang="en-US"/>
          </a:p>
        </p:txBody>
      </p:sp>
    </p:spTree>
    <p:extLst>
      <p:ext uri="{BB962C8B-B14F-4D97-AF65-F5344CB8AC3E}">
        <p14:creationId xmlns:p14="http://schemas.microsoft.com/office/powerpoint/2010/main" val="32972003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Here is a post from our popular</a:t>
            </a:r>
            <a:r>
              <a:rPr lang="en-US" baseline="0" dirty="0" smtClean="0"/>
              <a:t> blog app. If we look at the ‘posted by’ section, we can see (that things aren’t quite how we want them to be). By default, when users are displayed on a template, Django shows their username. In order to show a user’s real name, we would have to type </a:t>
            </a:r>
            <a:r>
              <a:rPr lang="en-US" baseline="0" dirty="0" err="1" smtClean="0"/>
              <a:t>user.first_name</a:t>
            </a:r>
            <a:r>
              <a:rPr lang="en-US" baseline="0" dirty="0" smtClean="0"/>
              <a:t> and </a:t>
            </a:r>
            <a:r>
              <a:rPr lang="en-US" baseline="0" dirty="0" err="1" smtClean="0"/>
              <a:t>user.last_name</a:t>
            </a:r>
            <a:r>
              <a:rPr lang="en-US" baseline="0" dirty="0" smtClean="0"/>
              <a:t> each time we wanted it displayed. This can be cumbersome. Who wants to type all that out everywhere in the app? This is where we can customize the user model to our advantage .</a:t>
            </a:r>
            <a:endParaRPr lang="en-US" dirty="0" smtClean="0"/>
          </a:p>
          <a:p>
            <a:endParaRPr lang="en-US" dirty="0"/>
          </a:p>
        </p:txBody>
      </p:sp>
      <p:sp>
        <p:nvSpPr>
          <p:cNvPr id="4" name="Slide Number Placeholder 3"/>
          <p:cNvSpPr>
            <a:spLocks noGrp="1"/>
          </p:cNvSpPr>
          <p:nvPr>
            <p:ph type="sldNum" sz="quarter" idx="10"/>
          </p:nvPr>
        </p:nvSpPr>
        <p:spPr/>
        <p:txBody>
          <a:bodyPr/>
          <a:lstStyle/>
          <a:p>
            <a:fld id="{E12E3873-EEA9-4AD5-9FE7-5DA9F1EB2C7F}" type="slidenum">
              <a:rPr lang="en-US" smtClean="0"/>
              <a:t>10</a:t>
            </a:fld>
            <a:endParaRPr lang="en-US"/>
          </a:p>
        </p:txBody>
      </p:sp>
    </p:spTree>
    <p:extLst>
      <p:ext uri="{BB962C8B-B14F-4D97-AF65-F5344CB8AC3E}">
        <p14:creationId xmlns:p14="http://schemas.microsoft.com/office/powerpoint/2010/main" val="3589974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26F92C3-FB80-4E3B-90E8-7006172949D4}"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600A-0394-40F4-8CC6-10CA220E335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4253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6F92C3-FB80-4E3B-90E8-7006172949D4}"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600A-0394-40F4-8CC6-10CA220E335A}" type="slidenum">
              <a:rPr lang="en-US" smtClean="0"/>
              <a:t>‹#›</a:t>
            </a:fld>
            <a:endParaRPr lang="en-US"/>
          </a:p>
        </p:txBody>
      </p:sp>
    </p:spTree>
    <p:extLst>
      <p:ext uri="{BB962C8B-B14F-4D97-AF65-F5344CB8AC3E}">
        <p14:creationId xmlns:p14="http://schemas.microsoft.com/office/powerpoint/2010/main" val="126756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6F92C3-FB80-4E3B-90E8-7006172949D4}"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600A-0394-40F4-8CC6-10CA220E335A}" type="slidenum">
              <a:rPr lang="en-US" smtClean="0"/>
              <a:t>‹#›</a:t>
            </a:fld>
            <a:endParaRPr lang="en-US"/>
          </a:p>
        </p:txBody>
      </p:sp>
    </p:spTree>
    <p:extLst>
      <p:ext uri="{BB962C8B-B14F-4D97-AF65-F5344CB8AC3E}">
        <p14:creationId xmlns:p14="http://schemas.microsoft.com/office/powerpoint/2010/main" val="475081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6F92C3-FB80-4E3B-90E8-7006172949D4}"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600A-0394-40F4-8CC6-10CA220E335A}" type="slidenum">
              <a:rPr lang="en-US" smtClean="0"/>
              <a:t>‹#›</a:t>
            </a:fld>
            <a:endParaRPr lang="en-US"/>
          </a:p>
        </p:txBody>
      </p:sp>
    </p:spTree>
    <p:extLst>
      <p:ext uri="{BB962C8B-B14F-4D97-AF65-F5344CB8AC3E}">
        <p14:creationId xmlns:p14="http://schemas.microsoft.com/office/powerpoint/2010/main" val="382114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6F92C3-FB80-4E3B-90E8-7006172949D4}"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600A-0394-40F4-8CC6-10CA220E335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2398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6F92C3-FB80-4E3B-90E8-7006172949D4}"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FA600A-0394-40F4-8CC6-10CA220E335A}" type="slidenum">
              <a:rPr lang="en-US" smtClean="0"/>
              <a:t>‹#›</a:t>
            </a:fld>
            <a:endParaRPr lang="en-US"/>
          </a:p>
        </p:txBody>
      </p:sp>
    </p:spTree>
    <p:extLst>
      <p:ext uri="{BB962C8B-B14F-4D97-AF65-F5344CB8AC3E}">
        <p14:creationId xmlns:p14="http://schemas.microsoft.com/office/powerpoint/2010/main" val="1447013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26F92C3-FB80-4E3B-90E8-7006172949D4}" type="datetimeFigureOut">
              <a:rPr lang="en-US" smtClean="0"/>
              <a:t>8/17/2017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FA600A-0394-40F4-8CC6-10CA220E335A}" type="slidenum">
              <a:rPr lang="en-US" smtClean="0"/>
              <a:t>‹#›</a:t>
            </a:fld>
            <a:endParaRPr lang="en-US"/>
          </a:p>
        </p:txBody>
      </p:sp>
    </p:spTree>
    <p:extLst>
      <p:ext uri="{BB962C8B-B14F-4D97-AF65-F5344CB8AC3E}">
        <p14:creationId xmlns:p14="http://schemas.microsoft.com/office/powerpoint/2010/main" val="3187480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26F92C3-FB80-4E3B-90E8-7006172949D4}" type="datetimeFigureOut">
              <a:rPr lang="en-US" smtClean="0"/>
              <a:t>8/17/2017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FA600A-0394-40F4-8CC6-10CA220E335A}" type="slidenum">
              <a:rPr lang="en-US" smtClean="0"/>
              <a:t>‹#›</a:t>
            </a:fld>
            <a:endParaRPr lang="en-US"/>
          </a:p>
        </p:txBody>
      </p:sp>
    </p:spTree>
    <p:extLst>
      <p:ext uri="{BB962C8B-B14F-4D97-AF65-F5344CB8AC3E}">
        <p14:creationId xmlns:p14="http://schemas.microsoft.com/office/powerpoint/2010/main" val="3004532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26F92C3-FB80-4E3B-90E8-7006172949D4}" type="datetimeFigureOut">
              <a:rPr lang="en-US" smtClean="0"/>
              <a:t>8/17/2017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BFA600A-0394-40F4-8CC6-10CA220E335A}" type="slidenum">
              <a:rPr lang="en-US" smtClean="0"/>
              <a:t>‹#›</a:t>
            </a:fld>
            <a:endParaRPr lang="en-US"/>
          </a:p>
        </p:txBody>
      </p:sp>
    </p:spTree>
    <p:extLst>
      <p:ext uri="{BB962C8B-B14F-4D97-AF65-F5344CB8AC3E}">
        <p14:creationId xmlns:p14="http://schemas.microsoft.com/office/powerpoint/2010/main" val="403978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26F92C3-FB80-4E3B-90E8-7006172949D4}" type="datetimeFigureOut">
              <a:rPr lang="en-US" smtClean="0"/>
              <a:t>8/17/2017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BFA600A-0394-40F4-8CC6-10CA220E335A}" type="slidenum">
              <a:rPr lang="en-US" smtClean="0"/>
              <a:t>‹#›</a:t>
            </a:fld>
            <a:endParaRPr lang="en-US"/>
          </a:p>
        </p:txBody>
      </p:sp>
    </p:spTree>
    <p:extLst>
      <p:ext uri="{BB962C8B-B14F-4D97-AF65-F5344CB8AC3E}">
        <p14:creationId xmlns:p14="http://schemas.microsoft.com/office/powerpoint/2010/main" val="2629151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6F92C3-FB80-4E3B-90E8-7006172949D4}"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FA600A-0394-40F4-8CC6-10CA220E335A}" type="slidenum">
              <a:rPr lang="en-US" smtClean="0"/>
              <a:t>‹#›</a:t>
            </a:fld>
            <a:endParaRPr lang="en-US"/>
          </a:p>
        </p:txBody>
      </p:sp>
    </p:spTree>
    <p:extLst>
      <p:ext uri="{BB962C8B-B14F-4D97-AF65-F5344CB8AC3E}">
        <p14:creationId xmlns:p14="http://schemas.microsoft.com/office/powerpoint/2010/main" val="1353563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26F92C3-FB80-4E3B-90E8-7006172949D4}" type="datetimeFigureOut">
              <a:rPr lang="en-US" smtClean="0"/>
              <a:t>8/17/2017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BFA600A-0394-40F4-8CC6-10CA220E335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1892094"/>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github.com/jlooney"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mailto:Julia.m.looney@gmail.com" TargetMode="External"/><Relationship Id="rId4" Type="http://schemas.openxmlformats.org/officeDocument/2006/relationships/hyperlink" Target="mailto:jlooney@utexas.edu"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Getting the Most out of Django’s User Model</a:t>
            </a:r>
            <a:endParaRPr lang="en-US" dirty="0"/>
          </a:p>
        </p:txBody>
      </p:sp>
      <p:sp>
        <p:nvSpPr>
          <p:cNvPr id="3" name="Subtitle 2"/>
          <p:cNvSpPr>
            <a:spLocks noGrp="1"/>
          </p:cNvSpPr>
          <p:nvPr>
            <p:ph type="subTitle" idx="1"/>
          </p:nvPr>
        </p:nvSpPr>
        <p:spPr/>
        <p:txBody>
          <a:bodyPr/>
          <a:lstStyle/>
          <a:p>
            <a:r>
              <a:rPr lang="en-US" dirty="0" smtClean="0"/>
              <a:t>Julia Looney</a:t>
            </a:r>
          </a:p>
        </p:txBody>
      </p:sp>
    </p:spTree>
    <p:extLst>
      <p:ext uri="{BB962C8B-B14F-4D97-AF65-F5344CB8AC3E}">
        <p14:creationId xmlns:p14="http://schemas.microsoft.com/office/powerpoint/2010/main" val="3250770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780617" y="355950"/>
            <a:ext cx="7850271" cy="5719631"/>
          </a:xfrm>
          <a:prstGeom prst="rect">
            <a:avLst/>
          </a:prstGeom>
          <a:solidFill>
            <a:srgbClr val="FFFFFF">
              <a:shade val="85000"/>
            </a:srgbClr>
          </a:solidFill>
          <a:ln w="19050" cap="sq">
            <a:solidFill>
              <a:schemeClr val="tx1"/>
            </a:solidFill>
            <a:miter lim="800000"/>
          </a:ln>
          <a:effectLst>
            <a:outerShdw blurRad="55000" dist="18000" dir="5400000" algn="tl" rotWithShape="0">
              <a:srgbClr val="000000">
                <a:alpha val="40000"/>
              </a:srgbClr>
            </a:outerShdw>
          </a:effectLst>
        </p:spPr>
      </p:pic>
      <p:sp>
        <p:nvSpPr>
          <p:cNvPr id="2" name="Oval 1"/>
          <p:cNvSpPr/>
          <p:nvPr/>
        </p:nvSpPr>
        <p:spPr>
          <a:xfrm>
            <a:off x="1780617" y="873463"/>
            <a:ext cx="3367144" cy="912307"/>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19410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882856" y="2291937"/>
            <a:ext cx="10058400" cy="4022725"/>
          </a:xfrm>
        </p:spPr>
        <p:txBody>
          <a:bodyPr>
            <a:normAutofit/>
          </a:bodyPr>
          <a:lstStyle/>
          <a:p>
            <a:r>
              <a:rPr lang="en-US" sz="4800" dirty="0"/>
              <a:t>Option </a:t>
            </a:r>
            <a:r>
              <a:rPr lang="en-US" sz="4800" dirty="0" smtClean="0"/>
              <a:t>1</a:t>
            </a:r>
            <a:r>
              <a:rPr lang="en-US" sz="4800" dirty="0"/>
              <a:t>: </a:t>
            </a:r>
            <a:r>
              <a:rPr lang="en-US" sz="4800" dirty="0" smtClean="0"/>
              <a:t>Using a Proxy Model</a:t>
            </a:r>
          </a:p>
          <a:p>
            <a:endParaRPr lang="en-US" sz="4800" dirty="0"/>
          </a:p>
        </p:txBody>
      </p:sp>
    </p:spTree>
    <p:extLst>
      <p:ext uri="{BB962C8B-B14F-4D97-AF65-F5344CB8AC3E}">
        <p14:creationId xmlns:p14="http://schemas.microsoft.com/office/powerpoint/2010/main" val="24876773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Option 1: Using a Proxy Model</a:t>
            </a:r>
            <a:endParaRPr lang="en-US" sz="6000" dirty="0"/>
          </a:p>
        </p:txBody>
      </p:sp>
      <p:sp>
        <p:nvSpPr>
          <p:cNvPr id="3" name="Content Placeholder 2"/>
          <p:cNvSpPr>
            <a:spLocks noGrp="1"/>
          </p:cNvSpPr>
          <p:nvPr>
            <p:ph idx="1"/>
          </p:nvPr>
        </p:nvSpPr>
        <p:spPr>
          <a:xfrm>
            <a:off x="1097280" y="1845734"/>
            <a:ext cx="10058400" cy="4413176"/>
          </a:xfrm>
        </p:spPr>
        <p:txBody>
          <a:bodyPr>
            <a:noAutofit/>
          </a:bodyPr>
          <a:lstStyle/>
          <a:p>
            <a:pPr marL="292608" lvl="1" indent="0">
              <a:buNone/>
            </a:pPr>
            <a:r>
              <a:rPr lang="en-US" sz="4800" dirty="0" smtClean="0"/>
              <a:t>Good for:</a:t>
            </a:r>
          </a:p>
          <a:p>
            <a:pPr marL="978408" lvl="1" indent="-685800">
              <a:buFont typeface="Arial" panose="020B0604020202020204" pitchFamily="34" charset="0"/>
              <a:buChar char="•"/>
            </a:pPr>
            <a:r>
              <a:rPr lang="en-US" sz="4800" dirty="0" smtClean="0"/>
              <a:t>Using a custom model manager </a:t>
            </a:r>
          </a:p>
          <a:p>
            <a:pPr marL="978408" lvl="1" indent="-685800">
              <a:buFont typeface="Arial" panose="020B0604020202020204" pitchFamily="34" charset="0"/>
              <a:buChar char="•"/>
            </a:pPr>
            <a:r>
              <a:rPr lang="en-US" sz="4800" dirty="0" smtClean="0"/>
              <a:t>Using custom model methods</a:t>
            </a:r>
          </a:p>
          <a:p>
            <a:pPr marL="292608" lvl="1" indent="0">
              <a:buNone/>
            </a:pPr>
            <a:r>
              <a:rPr lang="en-US" sz="4800" dirty="0" smtClean="0"/>
              <a:t>Limitations:</a:t>
            </a:r>
            <a:endParaRPr lang="en-US" sz="4800" dirty="0"/>
          </a:p>
          <a:p>
            <a:pPr marL="978408" lvl="1" indent="-685800">
              <a:buFont typeface="Arial" panose="020B0604020202020204" pitchFamily="34" charset="0"/>
              <a:buChar char="•"/>
            </a:pPr>
            <a:r>
              <a:rPr lang="en-US" sz="4800" dirty="0" smtClean="0"/>
              <a:t>Can’t add additional attributes</a:t>
            </a:r>
          </a:p>
          <a:p>
            <a:pPr marL="978408" lvl="1" indent="-685800">
              <a:buFont typeface="Arial" panose="020B0604020202020204" pitchFamily="34" charset="0"/>
              <a:buChar char="•"/>
            </a:pPr>
            <a:r>
              <a:rPr lang="en-US" sz="4800" dirty="0" smtClean="0"/>
              <a:t>Can’t change the database</a:t>
            </a:r>
            <a:endParaRPr lang="en-US" sz="4800" dirty="0"/>
          </a:p>
        </p:txBody>
      </p:sp>
    </p:spTree>
    <p:extLst>
      <p:ext uri="{BB962C8B-B14F-4D97-AF65-F5344CB8AC3E}">
        <p14:creationId xmlns:p14="http://schemas.microsoft.com/office/powerpoint/2010/main" val="12763578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1: Using a Proxy Model</a:t>
            </a:r>
          </a:p>
        </p:txBody>
      </p:sp>
      <p:sp>
        <p:nvSpPr>
          <p:cNvPr id="3" name="Content Placeholder 2"/>
          <p:cNvSpPr>
            <a:spLocks noGrp="1"/>
          </p:cNvSpPr>
          <p:nvPr>
            <p:ph idx="1"/>
          </p:nvPr>
        </p:nvSpPr>
        <p:spPr>
          <a:xfrm>
            <a:off x="337382" y="2209800"/>
            <a:ext cx="11578196" cy="4413176"/>
          </a:xfrm>
        </p:spPr>
        <p:txBody>
          <a:bodyPr>
            <a:noAutofit/>
          </a:bodyPr>
          <a:lstStyle/>
          <a:p>
            <a:pPr marL="292608" lvl="1" indent="0">
              <a:buNone/>
            </a:pPr>
            <a:r>
              <a:rPr lang="en-US" sz="4400" dirty="0" smtClean="0">
                <a:solidFill>
                  <a:schemeClr val="bg2">
                    <a:lumMod val="50000"/>
                  </a:schemeClr>
                </a:solidFill>
                <a:latin typeface="Monospac821 BT" panose="020B0609020202020204" pitchFamily="49" charset="0"/>
              </a:rPr>
              <a:t>Author</a:t>
            </a:r>
            <a:r>
              <a:rPr lang="en-US" sz="4400" dirty="0" smtClean="0">
                <a:latin typeface="Monospac821 BT" panose="020B0609020202020204" pitchFamily="49" charset="0"/>
              </a:rPr>
              <a:t>(User):</a:t>
            </a:r>
          </a:p>
          <a:p>
            <a:pPr marL="292608" lvl="1" indent="0">
              <a:buNone/>
            </a:pPr>
            <a:endParaRPr lang="en-US" sz="4400" dirty="0" smtClean="0">
              <a:latin typeface="Consolas" panose="020B0609020204030204" pitchFamily="49" charset="0"/>
              <a:cs typeface="Consolas" panose="020B0609020204030204" pitchFamily="49" charset="0"/>
            </a:endParaRPr>
          </a:p>
          <a:p>
            <a:pPr marL="292608" lvl="1" indent="0">
              <a:buNone/>
            </a:pPr>
            <a:r>
              <a:rPr lang="en-US" sz="4400" dirty="0" smtClean="0">
                <a:latin typeface="Monospac821 BT" panose="020B0609020202020204" pitchFamily="49" charset="0"/>
              </a:rPr>
              <a:t>    </a:t>
            </a:r>
            <a:r>
              <a:rPr lang="en-US" sz="4400" dirty="0" smtClean="0">
                <a:solidFill>
                  <a:schemeClr val="bg2">
                    <a:lumMod val="50000"/>
                  </a:schemeClr>
                </a:solidFill>
                <a:latin typeface="Monospac821 BT" panose="020B0609020202020204" pitchFamily="49" charset="0"/>
              </a:rPr>
              <a:t>class</a:t>
            </a:r>
            <a:r>
              <a:rPr lang="en-US" sz="4400" dirty="0" smtClean="0">
                <a:latin typeface="Monospac821 BT" panose="020B0609020202020204" pitchFamily="49" charset="0"/>
              </a:rPr>
              <a:t> Meta:</a:t>
            </a:r>
          </a:p>
          <a:p>
            <a:pPr marL="292608" lvl="1" indent="0">
              <a:buNone/>
            </a:pPr>
            <a:r>
              <a:rPr lang="en-US" sz="4400" dirty="0">
                <a:latin typeface="Monospac821 BT" panose="020B0609020202020204" pitchFamily="49" charset="0"/>
              </a:rPr>
              <a:t> </a:t>
            </a:r>
            <a:r>
              <a:rPr lang="en-US" sz="4400" dirty="0" smtClean="0">
                <a:latin typeface="Monospac821 BT" panose="020B0609020202020204" pitchFamily="49" charset="0"/>
              </a:rPr>
              <a:t>       proxy </a:t>
            </a:r>
            <a:r>
              <a:rPr lang="en-US" sz="4400" dirty="0">
                <a:latin typeface="Monospac821 BT" panose="020B0609020202020204" pitchFamily="49" charset="0"/>
              </a:rPr>
              <a:t>= </a:t>
            </a:r>
            <a:r>
              <a:rPr lang="en-US" sz="4400" dirty="0">
                <a:solidFill>
                  <a:schemeClr val="accent5">
                    <a:lumMod val="75000"/>
                  </a:schemeClr>
                </a:solidFill>
                <a:latin typeface="Monospac821 BT" panose="020B0609020202020204" pitchFamily="49" charset="0"/>
              </a:rPr>
              <a:t>True</a:t>
            </a:r>
          </a:p>
          <a:p>
            <a:pPr marL="292608" lvl="1" indent="0">
              <a:buNone/>
            </a:pPr>
            <a:endParaRPr lang="en-US" sz="4800" dirty="0">
              <a:latin typeface="Monospac821 BT" panose="020B0609020202020204" pitchFamily="49" charset="0"/>
            </a:endParaRPr>
          </a:p>
          <a:p>
            <a:pPr marL="292608" lvl="1" indent="0">
              <a:buNone/>
            </a:pPr>
            <a:endParaRPr lang="en-US" sz="4800" dirty="0" smtClean="0">
              <a:latin typeface="Monospac821 BT" panose="020B0609020202020204" pitchFamily="49" charset="0"/>
            </a:endParaRPr>
          </a:p>
        </p:txBody>
      </p:sp>
    </p:spTree>
    <p:extLst>
      <p:ext uri="{BB962C8B-B14F-4D97-AF65-F5344CB8AC3E}">
        <p14:creationId xmlns:p14="http://schemas.microsoft.com/office/powerpoint/2010/main" val="3184739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1: Using a Proxy Model</a:t>
            </a:r>
          </a:p>
        </p:txBody>
      </p:sp>
      <p:sp>
        <p:nvSpPr>
          <p:cNvPr id="3" name="Content Placeholder 2"/>
          <p:cNvSpPr>
            <a:spLocks noGrp="1"/>
          </p:cNvSpPr>
          <p:nvPr>
            <p:ph idx="1"/>
          </p:nvPr>
        </p:nvSpPr>
        <p:spPr>
          <a:xfrm>
            <a:off x="337382" y="1737360"/>
            <a:ext cx="11578196" cy="4413176"/>
          </a:xfrm>
        </p:spPr>
        <p:txBody>
          <a:bodyPr>
            <a:noAutofit/>
          </a:bodyPr>
          <a:lstStyle/>
          <a:p>
            <a:pPr marL="292608" lvl="1" indent="0">
              <a:buNone/>
            </a:pPr>
            <a:r>
              <a:rPr lang="en-US" sz="4200" dirty="0" smtClean="0">
                <a:solidFill>
                  <a:schemeClr val="bg2">
                    <a:lumMod val="50000"/>
                  </a:schemeClr>
                </a:solidFill>
                <a:latin typeface="Monospac821 BT" panose="020B0609020202020204" pitchFamily="49" charset="0"/>
              </a:rPr>
              <a:t>Author</a:t>
            </a:r>
            <a:r>
              <a:rPr lang="en-US" sz="4200" dirty="0" smtClean="0">
                <a:latin typeface="Monospac821 BT" panose="020B0609020202020204" pitchFamily="49" charset="0"/>
              </a:rPr>
              <a:t>(User):</a:t>
            </a:r>
          </a:p>
          <a:p>
            <a:pPr marL="292608" lvl="1" indent="0">
              <a:buNone/>
            </a:pPr>
            <a:endParaRPr lang="en-US" sz="4200" dirty="0" smtClean="0">
              <a:latin typeface="Consolas" panose="020B0609020204030204" pitchFamily="49" charset="0"/>
              <a:cs typeface="Consolas" panose="020B0609020204030204" pitchFamily="49" charset="0"/>
            </a:endParaRPr>
          </a:p>
          <a:p>
            <a:pPr marL="292608" lvl="1" indent="0">
              <a:buNone/>
            </a:pPr>
            <a:r>
              <a:rPr lang="en-US" sz="4200" dirty="0" smtClean="0">
                <a:latin typeface="Monospac821 BT" panose="020B0609020202020204" pitchFamily="49" charset="0"/>
              </a:rPr>
              <a:t>    </a:t>
            </a:r>
            <a:r>
              <a:rPr lang="en-US" sz="4200" dirty="0" smtClean="0">
                <a:solidFill>
                  <a:schemeClr val="bg2">
                    <a:lumMod val="50000"/>
                  </a:schemeClr>
                </a:solidFill>
                <a:latin typeface="Monospac821 BT" panose="020B0609020202020204" pitchFamily="49" charset="0"/>
              </a:rPr>
              <a:t>class</a:t>
            </a:r>
            <a:r>
              <a:rPr lang="en-US" sz="4200" dirty="0" smtClean="0">
                <a:latin typeface="Monospac821 BT" panose="020B0609020202020204" pitchFamily="49" charset="0"/>
              </a:rPr>
              <a:t> Meta:</a:t>
            </a:r>
          </a:p>
          <a:p>
            <a:pPr marL="292608" lvl="1" indent="0">
              <a:buNone/>
            </a:pPr>
            <a:r>
              <a:rPr lang="en-US" sz="4200" dirty="0">
                <a:latin typeface="Monospac821 BT" panose="020B0609020202020204" pitchFamily="49" charset="0"/>
              </a:rPr>
              <a:t> </a:t>
            </a:r>
            <a:r>
              <a:rPr lang="en-US" sz="4200" dirty="0" smtClean="0">
                <a:latin typeface="Monospac821 BT" panose="020B0609020202020204" pitchFamily="49" charset="0"/>
              </a:rPr>
              <a:t>			</a:t>
            </a:r>
            <a:r>
              <a:rPr lang="en-US" sz="4000" dirty="0" smtClean="0">
                <a:latin typeface="Monospac821 BT" panose="020B0609020202020204" pitchFamily="49" charset="0"/>
              </a:rPr>
              <a:t>proxy </a:t>
            </a:r>
            <a:r>
              <a:rPr lang="en-US" sz="4000" dirty="0">
                <a:latin typeface="Monospac821 BT" panose="020B0609020202020204" pitchFamily="49" charset="0"/>
              </a:rPr>
              <a:t>= </a:t>
            </a:r>
            <a:r>
              <a:rPr lang="en-US" sz="4000" dirty="0">
                <a:solidFill>
                  <a:schemeClr val="accent5">
                    <a:lumMod val="75000"/>
                  </a:schemeClr>
                </a:solidFill>
                <a:latin typeface="Monospac821 BT" panose="020B0609020202020204" pitchFamily="49" charset="0"/>
              </a:rPr>
              <a:t>True</a:t>
            </a:r>
            <a:endParaRPr lang="en-US" sz="4200" dirty="0">
              <a:latin typeface="Monospac821 BT" panose="020B0609020202020204" pitchFamily="49" charset="0"/>
            </a:endParaRPr>
          </a:p>
          <a:p>
            <a:pPr marL="292608" lvl="1" indent="0">
              <a:buNone/>
            </a:pPr>
            <a:endParaRPr lang="en-US" sz="4200" dirty="0">
              <a:latin typeface="Monospac821 BT" panose="020B0609020202020204" pitchFamily="49" charset="0"/>
            </a:endParaRPr>
          </a:p>
          <a:p>
            <a:pPr marL="292608" lvl="1" indent="0">
              <a:buNone/>
            </a:pPr>
            <a:r>
              <a:rPr lang="en-US" sz="4200" dirty="0" smtClean="0">
                <a:latin typeface="Monospac821 BT" panose="020B0609020202020204" pitchFamily="49" charset="0"/>
              </a:rPr>
              <a:t>    </a:t>
            </a:r>
            <a:r>
              <a:rPr lang="en-US" sz="4200" dirty="0" err="1" smtClean="0">
                <a:solidFill>
                  <a:schemeClr val="bg2">
                    <a:lumMod val="50000"/>
                  </a:schemeClr>
                </a:solidFill>
                <a:latin typeface="Monospac821 BT" panose="020B0609020202020204" pitchFamily="49" charset="0"/>
              </a:rPr>
              <a:t>def</a:t>
            </a:r>
            <a:r>
              <a:rPr lang="en-US" sz="4200" dirty="0" smtClean="0">
                <a:latin typeface="Monospac821 BT" panose="020B0609020202020204" pitchFamily="49" charset="0"/>
              </a:rPr>
              <a:t> </a:t>
            </a:r>
            <a:r>
              <a:rPr lang="en-US" sz="4200" dirty="0">
                <a:solidFill>
                  <a:schemeClr val="accent5">
                    <a:lumMod val="75000"/>
                  </a:schemeClr>
                </a:solidFill>
                <a:latin typeface="Monospac821 BT" panose="020B0609020202020204" pitchFamily="49" charset="0"/>
              </a:rPr>
              <a:t>__</a:t>
            </a:r>
            <a:r>
              <a:rPr lang="en-US" sz="4200" dirty="0" err="1">
                <a:solidFill>
                  <a:schemeClr val="accent5">
                    <a:lumMod val="75000"/>
                  </a:schemeClr>
                </a:solidFill>
                <a:latin typeface="Monospac821 BT" panose="020B0609020202020204" pitchFamily="49" charset="0"/>
              </a:rPr>
              <a:t>str</a:t>
            </a:r>
            <a:r>
              <a:rPr lang="en-US" sz="4200" dirty="0">
                <a:solidFill>
                  <a:schemeClr val="accent5">
                    <a:lumMod val="75000"/>
                  </a:schemeClr>
                </a:solidFill>
                <a:latin typeface="Monospac821 BT" panose="020B0609020202020204" pitchFamily="49" charset="0"/>
              </a:rPr>
              <a:t>__</a:t>
            </a:r>
            <a:r>
              <a:rPr lang="en-US" sz="4200" dirty="0">
                <a:latin typeface="Monospac821 BT" panose="020B0609020202020204" pitchFamily="49" charset="0"/>
              </a:rPr>
              <a:t>(self):</a:t>
            </a:r>
          </a:p>
          <a:p>
            <a:pPr marL="292608" lvl="1" indent="0">
              <a:buNone/>
            </a:pPr>
            <a:r>
              <a:rPr lang="en-US" sz="4200" dirty="0">
                <a:latin typeface="Monospac821 BT" panose="020B0609020202020204" pitchFamily="49" charset="0"/>
              </a:rPr>
              <a:t> </a:t>
            </a:r>
            <a:r>
              <a:rPr lang="en-US" sz="4200" dirty="0" smtClean="0">
                <a:latin typeface="Monospac821 BT" panose="020B0609020202020204" pitchFamily="49" charset="0"/>
              </a:rPr>
              <a:t>       </a:t>
            </a:r>
            <a:r>
              <a:rPr lang="en-US" sz="4200" dirty="0" smtClean="0">
                <a:solidFill>
                  <a:schemeClr val="bg2">
                    <a:lumMod val="50000"/>
                  </a:schemeClr>
                </a:solidFill>
                <a:latin typeface="Monospac821 BT" panose="020B0609020202020204" pitchFamily="49" charset="0"/>
              </a:rPr>
              <a:t>return</a:t>
            </a:r>
            <a:r>
              <a:rPr lang="en-US" sz="4200" dirty="0" smtClean="0">
                <a:latin typeface="Monospac821 BT" panose="020B0609020202020204" pitchFamily="49" charset="0"/>
              </a:rPr>
              <a:t> </a:t>
            </a:r>
            <a:r>
              <a:rPr lang="en-US" sz="4200" dirty="0" err="1" smtClean="0">
                <a:latin typeface="Monospac821 BT" panose="020B0609020202020204" pitchFamily="49" charset="0"/>
              </a:rPr>
              <a:t>self.first_name</a:t>
            </a:r>
            <a:endParaRPr lang="en-US" sz="4200" dirty="0" smtClean="0">
              <a:latin typeface="Monospac821 BT" panose="020B0609020202020204" pitchFamily="49" charset="0"/>
            </a:endParaRPr>
          </a:p>
        </p:txBody>
      </p:sp>
    </p:spTree>
    <p:extLst>
      <p:ext uri="{BB962C8B-B14F-4D97-AF65-F5344CB8AC3E}">
        <p14:creationId xmlns:p14="http://schemas.microsoft.com/office/powerpoint/2010/main" val="30229739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1792308" y="215859"/>
            <a:ext cx="8386374" cy="5959310"/>
          </a:xfrm>
          <a:prstGeom prst="rect">
            <a:avLst/>
          </a:prstGeom>
          <a:solidFill>
            <a:srgbClr val="FFFFFF">
              <a:shade val="85000"/>
            </a:srgbClr>
          </a:solidFill>
          <a:ln w="19050" cap="sq">
            <a:solidFill>
              <a:schemeClr val="tx1"/>
            </a:solidFill>
            <a:miter lim="800000"/>
          </a:ln>
          <a:effectLst/>
          <a:scene3d>
            <a:camera prst="orthographicFront"/>
            <a:lightRig rig="twoPt" dir="t">
              <a:rot lat="0" lon="0" rev="7200000"/>
            </a:lightRig>
          </a:scene3d>
          <a:sp3d>
            <a:contourClr>
              <a:srgbClr val="FFFFFF"/>
            </a:contourClr>
          </a:sp3d>
        </p:spPr>
      </p:pic>
      <p:sp>
        <p:nvSpPr>
          <p:cNvPr id="3" name="Oval 2"/>
          <p:cNvSpPr/>
          <p:nvPr/>
        </p:nvSpPr>
        <p:spPr>
          <a:xfrm>
            <a:off x="1780617" y="873464"/>
            <a:ext cx="2640776" cy="74018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01049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152720" y="2507090"/>
            <a:ext cx="10058400" cy="4022725"/>
          </a:xfrm>
        </p:spPr>
        <p:txBody>
          <a:bodyPr>
            <a:normAutofit/>
          </a:bodyPr>
          <a:lstStyle/>
          <a:p>
            <a:r>
              <a:rPr lang="en-US" sz="4800" dirty="0" smtClean="0"/>
              <a:t>Scenario 2</a:t>
            </a:r>
          </a:p>
          <a:p>
            <a:endParaRPr lang="en-US" sz="4800" dirty="0"/>
          </a:p>
        </p:txBody>
      </p:sp>
    </p:spTree>
    <p:extLst>
      <p:ext uri="{BB962C8B-B14F-4D97-AF65-F5344CB8AC3E}">
        <p14:creationId xmlns:p14="http://schemas.microsoft.com/office/powerpoint/2010/main" val="18046162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3952874" y="752474"/>
            <a:ext cx="4676776" cy="4912086"/>
          </a:xfrm>
          <a:prstGeom prst="rect">
            <a:avLst/>
          </a:prstGeom>
        </p:spPr>
      </p:pic>
      <p:sp>
        <p:nvSpPr>
          <p:cNvPr id="4" name="Rectangle 3"/>
          <p:cNvSpPr/>
          <p:nvPr/>
        </p:nvSpPr>
        <p:spPr>
          <a:xfrm>
            <a:off x="3086100" y="438150"/>
            <a:ext cx="6400800" cy="5638800"/>
          </a:xfrm>
          <a:prstGeom prst="rect">
            <a:avLst/>
          </a:prstGeom>
          <a:noFill/>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501314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930357" y="1994423"/>
            <a:ext cx="10058400" cy="4022725"/>
          </a:xfrm>
        </p:spPr>
        <p:txBody>
          <a:bodyPr>
            <a:normAutofit/>
          </a:bodyPr>
          <a:lstStyle/>
          <a:p>
            <a:r>
              <a:rPr lang="en-US" sz="4800" dirty="0"/>
              <a:t>Option </a:t>
            </a:r>
            <a:r>
              <a:rPr lang="en-US" sz="4800" dirty="0" smtClean="0"/>
              <a:t>2: Using a 1-1 relationship </a:t>
            </a:r>
            <a:endParaRPr lang="en-US" sz="4800" dirty="0"/>
          </a:p>
        </p:txBody>
      </p:sp>
    </p:spTree>
    <p:extLst>
      <p:ext uri="{BB962C8B-B14F-4D97-AF65-F5344CB8AC3E}">
        <p14:creationId xmlns:p14="http://schemas.microsoft.com/office/powerpoint/2010/main" val="84032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Option 2:  1-1 Relationship</a:t>
            </a:r>
            <a:endParaRPr lang="en-US" sz="6000" dirty="0"/>
          </a:p>
        </p:txBody>
      </p:sp>
      <p:sp>
        <p:nvSpPr>
          <p:cNvPr id="3" name="Content Placeholder 2"/>
          <p:cNvSpPr>
            <a:spLocks noGrp="1"/>
          </p:cNvSpPr>
          <p:nvPr>
            <p:ph idx="1"/>
          </p:nvPr>
        </p:nvSpPr>
        <p:spPr>
          <a:xfrm>
            <a:off x="1097280" y="1845734"/>
            <a:ext cx="10058400" cy="4413176"/>
          </a:xfrm>
        </p:spPr>
        <p:txBody>
          <a:bodyPr>
            <a:noAutofit/>
          </a:bodyPr>
          <a:lstStyle/>
          <a:p>
            <a:pPr marL="292608" lvl="1" indent="0">
              <a:buNone/>
            </a:pPr>
            <a:r>
              <a:rPr lang="en-US" sz="4800" dirty="0"/>
              <a:t>Good for:</a:t>
            </a:r>
          </a:p>
          <a:p>
            <a:pPr marL="978408" lvl="1" indent="-685800">
              <a:buFont typeface="Arial" panose="020B0604020202020204" pitchFamily="34" charset="0"/>
              <a:buChar char="•"/>
            </a:pPr>
            <a:r>
              <a:rPr lang="en-US" sz="4800" dirty="0" smtClean="0"/>
              <a:t>Adding custom fields</a:t>
            </a:r>
          </a:p>
          <a:p>
            <a:pPr marL="292608" lvl="1" indent="0">
              <a:buNone/>
            </a:pPr>
            <a:r>
              <a:rPr lang="en-US" sz="4800" dirty="0" smtClean="0"/>
              <a:t>Down Side:</a:t>
            </a:r>
            <a:endParaRPr lang="en-US" sz="4800" dirty="0"/>
          </a:p>
          <a:p>
            <a:pPr marL="978408" lvl="1" indent="-685800">
              <a:buFont typeface="Arial" panose="020B0604020202020204" pitchFamily="34" charset="0"/>
              <a:buChar char="•"/>
            </a:pPr>
            <a:r>
              <a:rPr lang="en-US" sz="4800" dirty="0" smtClean="0"/>
              <a:t>Need to keep track of another model</a:t>
            </a:r>
            <a:endParaRPr lang="en-US" sz="4800" dirty="0"/>
          </a:p>
          <a:p>
            <a:pPr marL="978408" lvl="1" indent="-685800">
              <a:buFont typeface="Arial" panose="020B0604020202020204" pitchFamily="34" charset="0"/>
              <a:buChar char="•"/>
            </a:pPr>
            <a:r>
              <a:rPr lang="en-US" sz="4800" dirty="0" smtClean="0"/>
              <a:t>Requires additional steps</a:t>
            </a:r>
            <a:endParaRPr lang="en-US" sz="4800" dirty="0"/>
          </a:p>
          <a:p>
            <a:pPr marL="292608" lvl="1" indent="0">
              <a:buNone/>
            </a:pPr>
            <a:endParaRPr lang="en-US" sz="4800" dirty="0"/>
          </a:p>
          <a:p>
            <a:pPr marL="292608" lvl="1" indent="0">
              <a:buNone/>
            </a:pPr>
            <a:endParaRPr lang="en-US" sz="4800" dirty="0" smtClean="0">
              <a:latin typeface="Monospac821 BT" panose="020B0609020202020204" pitchFamily="49" charset="0"/>
            </a:endParaRPr>
          </a:p>
        </p:txBody>
      </p:sp>
    </p:spTree>
    <p:extLst>
      <p:ext uri="{BB962C8B-B14F-4D97-AF65-F5344CB8AC3E}">
        <p14:creationId xmlns:p14="http://schemas.microsoft.com/office/powerpoint/2010/main" val="6170746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The User Model</a:t>
            </a:r>
            <a:endParaRPr lang="en-US" sz="6000" dirty="0"/>
          </a:p>
        </p:txBody>
      </p:sp>
      <p:sp>
        <p:nvSpPr>
          <p:cNvPr id="3" name="Content Placeholder 2"/>
          <p:cNvSpPr>
            <a:spLocks noGrp="1"/>
          </p:cNvSpPr>
          <p:nvPr>
            <p:ph idx="1"/>
          </p:nvPr>
        </p:nvSpPr>
        <p:spPr/>
        <p:txBody>
          <a:bodyPr>
            <a:normAutofit/>
          </a:bodyPr>
          <a:lstStyle/>
          <a:p>
            <a:endParaRPr lang="en-US" sz="4800" dirty="0" smtClean="0"/>
          </a:p>
          <a:p>
            <a:r>
              <a:rPr lang="en-US" sz="4800" dirty="0" err="1" smtClean="0"/>
              <a:t>django.contrib.auth.models.User</a:t>
            </a:r>
            <a:endParaRPr lang="en-US" sz="4800" dirty="0" smtClean="0"/>
          </a:p>
          <a:p>
            <a:endParaRPr lang="en-US" sz="4800" dirty="0"/>
          </a:p>
          <a:p>
            <a:endParaRPr lang="en-US" sz="4800" dirty="0" smtClean="0"/>
          </a:p>
          <a:p>
            <a:pPr lvl="1"/>
            <a:endParaRPr lang="en-US" sz="3600" dirty="0"/>
          </a:p>
        </p:txBody>
      </p:sp>
    </p:spTree>
    <p:extLst>
      <p:ext uri="{BB962C8B-B14F-4D97-AF65-F5344CB8AC3E}">
        <p14:creationId xmlns:p14="http://schemas.microsoft.com/office/powerpoint/2010/main" val="2538729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2:  1-1 Relationship</a:t>
            </a:r>
          </a:p>
        </p:txBody>
      </p:sp>
      <p:sp>
        <p:nvSpPr>
          <p:cNvPr id="3" name="Content Placeholder 2"/>
          <p:cNvSpPr>
            <a:spLocks noGrp="1"/>
          </p:cNvSpPr>
          <p:nvPr>
            <p:ph idx="1"/>
          </p:nvPr>
        </p:nvSpPr>
        <p:spPr>
          <a:xfrm>
            <a:off x="204953" y="2353384"/>
            <a:ext cx="11987047" cy="4413176"/>
          </a:xfrm>
        </p:spPr>
        <p:txBody>
          <a:bodyPr>
            <a:noAutofit/>
          </a:bodyPr>
          <a:lstStyle/>
          <a:p>
            <a:pPr marL="292608" lvl="1" indent="0">
              <a:buNone/>
            </a:pPr>
            <a:r>
              <a:rPr lang="en-US" sz="4400" dirty="0">
                <a:solidFill>
                  <a:schemeClr val="bg2">
                    <a:lumMod val="25000"/>
                  </a:schemeClr>
                </a:solidFill>
                <a:latin typeface="Consolas" panose="020B0609020204030204" pitchFamily="49" charset="0"/>
                <a:cs typeface="Consolas" panose="020B0609020204030204" pitchFamily="49" charset="0"/>
              </a:rPr>
              <a:t>class</a:t>
            </a:r>
            <a:r>
              <a:rPr lang="en-US" sz="4400" dirty="0">
                <a:latin typeface="Consolas" panose="020B0609020204030204" pitchFamily="49" charset="0"/>
                <a:cs typeface="Consolas" panose="020B0609020204030204" pitchFamily="49" charset="0"/>
              </a:rPr>
              <a:t> </a:t>
            </a:r>
            <a:r>
              <a:rPr lang="en-US" sz="4400" dirty="0" smtClean="0">
                <a:latin typeface="Consolas" panose="020B0609020204030204" pitchFamily="49" charset="0"/>
                <a:cs typeface="Consolas" panose="020B0609020204030204" pitchFamily="49" charset="0"/>
              </a:rPr>
              <a:t>Profile(</a:t>
            </a:r>
            <a:r>
              <a:rPr lang="en-US" sz="4400" dirty="0" err="1" smtClean="0">
                <a:latin typeface="Consolas" panose="020B0609020204030204" pitchFamily="49" charset="0"/>
                <a:cs typeface="Consolas" panose="020B0609020204030204" pitchFamily="49" charset="0"/>
              </a:rPr>
              <a:t>models.Model</a:t>
            </a:r>
            <a:r>
              <a:rPr lang="en-US" sz="4400" dirty="0">
                <a:latin typeface="Consolas" panose="020B0609020204030204" pitchFamily="49" charset="0"/>
                <a:cs typeface="Consolas" panose="020B0609020204030204" pitchFamily="49" charset="0"/>
              </a:rPr>
              <a:t>):</a:t>
            </a:r>
          </a:p>
          <a:p>
            <a:pPr marL="292608" lvl="1" indent="0">
              <a:buNone/>
            </a:pPr>
            <a:endParaRPr lang="en-US" sz="4400" dirty="0">
              <a:latin typeface="Consolas" panose="020B0609020204030204" pitchFamily="49" charset="0"/>
              <a:cs typeface="Consolas" panose="020B0609020204030204" pitchFamily="49" charset="0"/>
            </a:endParaRPr>
          </a:p>
          <a:p>
            <a:pPr marL="292608" lvl="1" indent="0">
              <a:buNone/>
            </a:pPr>
            <a:r>
              <a:rPr lang="en-US" sz="4400" dirty="0">
                <a:latin typeface="Consolas" panose="020B0609020204030204" pitchFamily="49" charset="0"/>
                <a:cs typeface="Consolas" panose="020B0609020204030204" pitchFamily="49" charset="0"/>
              </a:rPr>
              <a:t> </a:t>
            </a:r>
            <a:r>
              <a:rPr lang="en-US" sz="4400" dirty="0" smtClean="0">
                <a:latin typeface="Consolas" panose="020B0609020204030204" pitchFamily="49" charset="0"/>
                <a:cs typeface="Consolas" panose="020B0609020204030204" pitchFamily="49" charset="0"/>
              </a:rPr>
              <a:t>  </a:t>
            </a:r>
            <a:r>
              <a:rPr lang="en-US" sz="4400" dirty="0" smtClean="0">
                <a:solidFill>
                  <a:schemeClr val="accent5">
                    <a:lumMod val="50000"/>
                  </a:schemeClr>
                </a:solidFill>
                <a:latin typeface="Consolas" panose="020B0609020204030204" pitchFamily="49" charset="0"/>
                <a:cs typeface="Consolas" panose="020B0609020204030204" pitchFamily="49" charset="0"/>
              </a:rPr>
              <a:t>user</a:t>
            </a:r>
            <a:r>
              <a:rPr lang="en-US" sz="4400" dirty="0" smtClean="0">
                <a:latin typeface="Consolas" panose="020B0609020204030204" pitchFamily="49" charset="0"/>
                <a:cs typeface="Consolas" panose="020B0609020204030204" pitchFamily="49" charset="0"/>
              </a:rPr>
              <a:t> </a:t>
            </a:r>
            <a:r>
              <a:rPr lang="en-US" sz="4400" dirty="0">
                <a:latin typeface="Consolas" panose="020B0609020204030204" pitchFamily="49" charset="0"/>
                <a:cs typeface="Consolas" panose="020B0609020204030204" pitchFamily="49" charset="0"/>
              </a:rPr>
              <a:t>= </a:t>
            </a:r>
            <a:r>
              <a:rPr lang="en-US" sz="4400" dirty="0" err="1" smtClean="0">
                <a:latin typeface="Consolas" panose="020B0609020204030204" pitchFamily="49" charset="0"/>
                <a:cs typeface="Consolas" panose="020B0609020204030204" pitchFamily="49" charset="0"/>
              </a:rPr>
              <a:t>models.OneToOneField</a:t>
            </a:r>
            <a:r>
              <a:rPr lang="en-US" sz="4400" dirty="0" smtClean="0">
                <a:latin typeface="Consolas" panose="020B0609020204030204" pitchFamily="49" charset="0"/>
                <a:cs typeface="Consolas" panose="020B0609020204030204" pitchFamily="49" charset="0"/>
              </a:rPr>
              <a:t>(User)</a:t>
            </a:r>
            <a:endParaRPr lang="en-US" sz="4400" dirty="0">
              <a:latin typeface="Consolas" panose="020B0609020204030204" pitchFamily="49" charset="0"/>
              <a:cs typeface="Consolas" panose="020B0609020204030204" pitchFamily="49" charset="0"/>
            </a:endParaRPr>
          </a:p>
          <a:p>
            <a:pPr marL="292608" lvl="1" indent="0">
              <a:buNone/>
            </a:pPr>
            <a:endParaRPr lang="en-US" sz="4800" dirty="0" smtClean="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7218553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2:  1-1 Relationship</a:t>
            </a:r>
          </a:p>
        </p:txBody>
      </p:sp>
      <p:sp>
        <p:nvSpPr>
          <p:cNvPr id="3" name="Content Placeholder 2"/>
          <p:cNvSpPr>
            <a:spLocks noGrp="1"/>
          </p:cNvSpPr>
          <p:nvPr>
            <p:ph idx="1"/>
          </p:nvPr>
        </p:nvSpPr>
        <p:spPr>
          <a:xfrm>
            <a:off x="204953" y="2353384"/>
            <a:ext cx="11987047" cy="4413176"/>
          </a:xfrm>
        </p:spPr>
        <p:txBody>
          <a:bodyPr>
            <a:noAutofit/>
          </a:bodyPr>
          <a:lstStyle/>
          <a:p>
            <a:pPr marL="292608" lvl="1" indent="0">
              <a:buNone/>
            </a:pPr>
            <a:r>
              <a:rPr lang="en-US" sz="4400">
                <a:solidFill>
                  <a:schemeClr val="bg2">
                    <a:lumMod val="25000"/>
                  </a:schemeClr>
                </a:solidFill>
                <a:latin typeface="Consolas" panose="020B0609020204030204" pitchFamily="49" charset="0"/>
                <a:cs typeface="Consolas" panose="020B0609020204030204" pitchFamily="49" charset="0"/>
              </a:rPr>
              <a:t>class</a:t>
            </a:r>
            <a:r>
              <a:rPr lang="en-US" sz="4400">
                <a:latin typeface="Consolas" panose="020B0609020204030204" pitchFamily="49" charset="0"/>
                <a:cs typeface="Consolas" panose="020B0609020204030204" pitchFamily="49" charset="0"/>
              </a:rPr>
              <a:t> </a:t>
            </a:r>
            <a:r>
              <a:rPr lang="en-US" sz="4400" smtClean="0">
                <a:latin typeface="Consolas" panose="020B0609020204030204" pitchFamily="49" charset="0"/>
                <a:cs typeface="Consolas" panose="020B0609020204030204" pitchFamily="49" charset="0"/>
              </a:rPr>
              <a:t>Profile(</a:t>
            </a:r>
            <a:r>
              <a:rPr lang="en-US" sz="4400" dirty="0" err="1" smtClean="0">
                <a:latin typeface="Consolas" panose="020B0609020204030204" pitchFamily="49" charset="0"/>
                <a:cs typeface="Consolas" panose="020B0609020204030204" pitchFamily="49" charset="0"/>
              </a:rPr>
              <a:t>models.Model</a:t>
            </a:r>
            <a:r>
              <a:rPr lang="en-US" sz="4400" dirty="0">
                <a:latin typeface="Consolas" panose="020B0609020204030204" pitchFamily="49" charset="0"/>
                <a:cs typeface="Consolas" panose="020B0609020204030204" pitchFamily="49" charset="0"/>
              </a:rPr>
              <a:t>):</a:t>
            </a:r>
          </a:p>
          <a:p>
            <a:pPr marL="292608" lvl="1" indent="0">
              <a:buNone/>
            </a:pPr>
            <a:endParaRPr lang="en-US" sz="4400" dirty="0">
              <a:latin typeface="Consolas" panose="020B0609020204030204" pitchFamily="49" charset="0"/>
              <a:cs typeface="Consolas" panose="020B0609020204030204" pitchFamily="49" charset="0"/>
            </a:endParaRPr>
          </a:p>
          <a:p>
            <a:pPr marL="292608" lvl="1" indent="0">
              <a:buNone/>
            </a:pPr>
            <a:r>
              <a:rPr lang="en-US" sz="4400" dirty="0">
                <a:latin typeface="Consolas" panose="020B0609020204030204" pitchFamily="49" charset="0"/>
                <a:cs typeface="Consolas" panose="020B0609020204030204" pitchFamily="49" charset="0"/>
              </a:rPr>
              <a:t> </a:t>
            </a:r>
            <a:r>
              <a:rPr lang="en-US" sz="4400" dirty="0" smtClean="0">
                <a:latin typeface="Consolas" panose="020B0609020204030204" pitchFamily="49" charset="0"/>
                <a:cs typeface="Consolas" panose="020B0609020204030204" pitchFamily="49" charset="0"/>
              </a:rPr>
              <a:t>   </a:t>
            </a:r>
            <a:r>
              <a:rPr lang="en-US" sz="4400" dirty="0" smtClean="0">
                <a:solidFill>
                  <a:schemeClr val="accent5">
                    <a:lumMod val="50000"/>
                  </a:schemeClr>
                </a:solidFill>
                <a:latin typeface="Consolas" panose="020B0609020204030204" pitchFamily="49" charset="0"/>
                <a:cs typeface="Consolas" panose="020B0609020204030204" pitchFamily="49" charset="0"/>
              </a:rPr>
              <a:t>user</a:t>
            </a:r>
            <a:r>
              <a:rPr lang="en-US" sz="4400" dirty="0" smtClean="0">
                <a:latin typeface="Consolas" panose="020B0609020204030204" pitchFamily="49" charset="0"/>
                <a:cs typeface="Consolas" panose="020B0609020204030204" pitchFamily="49" charset="0"/>
              </a:rPr>
              <a:t> </a:t>
            </a:r>
            <a:r>
              <a:rPr lang="en-US" sz="4400" dirty="0">
                <a:latin typeface="Consolas" panose="020B0609020204030204" pitchFamily="49" charset="0"/>
                <a:cs typeface="Consolas" panose="020B0609020204030204" pitchFamily="49" charset="0"/>
              </a:rPr>
              <a:t>= </a:t>
            </a:r>
            <a:r>
              <a:rPr lang="en-US" sz="4400" dirty="0" err="1" smtClean="0">
                <a:latin typeface="Consolas" panose="020B0609020204030204" pitchFamily="49" charset="0"/>
                <a:cs typeface="Consolas" panose="020B0609020204030204" pitchFamily="49" charset="0"/>
              </a:rPr>
              <a:t>models.OneToOneField</a:t>
            </a:r>
            <a:r>
              <a:rPr lang="en-US" sz="4400" dirty="0" smtClean="0">
                <a:latin typeface="Consolas" panose="020B0609020204030204" pitchFamily="49" charset="0"/>
                <a:cs typeface="Consolas" panose="020B0609020204030204" pitchFamily="49" charset="0"/>
              </a:rPr>
              <a:t>(User)</a:t>
            </a:r>
          </a:p>
          <a:p>
            <a:pPr marL="292608" lvl="1" indent="0">
              <a:buNone/>
            </a:pPr>
            <a:r>
              <a:rPr lang="en-US" sz="4400" dirty="0">
                <a:latin typeface="Consolas" panose="020B0609020204030204" pitchFamily="49" charset="0"/>
                <a:cs typeface="Consolas" panose="020B0609020204030204" pitchFamily="49" charset="0"/>
              </a:rPr>
              <a:t> </a:t>
            </a:r>
            <a:r>
              <a:rPr lang="en-US" sz="4400" dirty="0" smtClean="0">
                <a:latin typeface="Consolas" panose="020B0609020204030204" pitchFamily="49" charset="0"/>
                <a:cs typeface="Consolas" panose="020B0609020204030204" pitchFamily="49" charset="0"/>
              </a:rPr>
              <a:t>   location = ... </a:t>
            </a:r>
          </a:p>
          <a:p>
            <a:pPr marL="292608" lvl="1" indent="0">
              <a:buNone/>
            </a:pPr>
            <a:r>
              <a:rPr lang="en-US" sz="4400" dirty="0">
                <a:latin typeface="Consolas" panose="020B0609020204030204" pitchFamily="49" charset="0"/>
                <a:cs typeface="Consolas" panose="020B0609020204030204" pitchFamily="49" charset="0"/>
              </a:rPr>
              <a:t> </a:t>
            </a:r>
            <a:r>
              <a:rPr lang="en-US" sz="4400" dirty="0" smtClean="0">
                <a:latin typeface="Consolas" panose="020B0609020204030204" pitchFamily="49" charset="0"/>
                <a:cs typeface="Consolas" panose="020B0609020204030204" pitchFamily="49" charset="0"/>
              </a:rPr>
              <a:t>   bio = ... </a:t>
            </a:r>
          </a:p>
          <a:p>
            <a:pPr marL="292608" lvl="1" indent="0">
              <a:buNone/>
            </a:pPr>
            <a:r>
              <a:rPr lang="en-US" sz="4400" dirty="0">
                <a:latin typeface="Consolas" panose="020B0609020204030204" pitchFamily="49" charset="0"/>
                <a:cs typeface="Consolas" panose="020B0609020204030204" pitchFamily="49" charset="0"/>
              </a:rPr>
              <a:t> </a:t>
            </a:r>
            <a:r>
              <a:rPr lang="en-US" sz="4400" dirty="0" smtClean="0">
                <a:latin typeface="Consolas" panose="020B0609020204030204" pitchFamily="49" charset="0"/>
                <a:cs typeface="Consolas" panose="020B0609020204030204" pitchFamily="49" charset="0"/>
              </a:rPr>
              <a:t>   ...</a:t>
            </a:r>
            <a:endParaRPr lang="en-US" sz="4800" dirty="0" smtClean="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3502780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2:  1-1 Relationship</a:t>
            </a:r>
          </a:p>
        </p:txBody>
      </p:sp>
      <p:sp>
        <p:nvSpPr>
          <p:cNvPr id="3" name="Content Placeholder 2"/>
          <p:cNvSpPr>
            <a:spLocks noGrp="1"/>
          </p:cNvSpPr>
          <p:nvPr>
            <p:ph idx="1"/>
          </p:nvPr>
        </p:nvSpPr>
        <p:spPr>
          <a:xfrm>
            <a:off x="488731" y="2099734"/>
            <a:ext cx="11177752" cy="4413176"/>
          </a:xfrm>
        </p:spPr>
        <p:txBody>
          <a:bodyPr>
            <a:noAutofit/>
          </a:bodyPr>
          <a:lstStyle/>
          <a:p>
            <a:pPr marL="292608" lvl="1" indent="0">
              <a:buNone/>
            </a:pPr>
            <a:r>
              <a:rPr lang="en-US" sz="4600" dirty="0" smtClean="0">
                <a:latin typeface="Monospac821 BT" panose="020B0609020202020204" pitchFamily="49" charset="0"/>
              </a:rPr>
              <a:t>print(</a:t>
            </a:r>
            <a:r>
              <a:rPr lang="en-US" sz="4600" dirty="0" err="1" smtClean="0">
                <a:latin typeface="Monospac821 BT" panose="020B0609020202020204" pitchFamily="49" charset="0"/>
              </a:rPr>
              <a:t>user.first_name</a:t>
            </a:r>
            <a:r>
              <a:rPr lang="en-US" sz="4600" dirty="0" smtClean="0">
                <a:latin typeface="Monospac821 BT" panose="020B0609020202020204" pitchFamily="49" charset="0"/>
              </a:rPr>
              <a:t>)</a:t>
            </a:r>
            <a:endParaRPr lang="en-US" sz="4600" dirty="0">
              <a:latin typeface="Monospac821 BT" panose="020B0609020202020204" pitchFamily="49" charset="0"/>
            </a:endParaRPr>
          </a:p>
          <a:p>
            <a:pPr marL="292608" lvl="1" indent="0">
              <a:buNone/>
            </a:pPr>
            <a:r>
              <a:rPr lang="en-US" sz="4600" dirty="0">
                <a:latin typeface="Monospac821 BT" panose="020B0609020202020204" pitchFamily="49" charset="0"/>
              </a:rPr>
              <a:t>&gt;&gt;&gt; </a:t>
            </a:r>
            <a:r>
              <a:rPr lang="en-US" sz="4600" dirty="0" smtClean="0">
                <a:latin typeface="Monospac821 BT" panose="020B0609020202020204" pitchFamily="49" charset="0"/>
              </a:rPr>
              <a:t>Julia</a:t>
            </a:r>
            <a:endParaRPr lang="en-US" sz="4600" dirty="0">
              <a:latin typeface="Monospac821 BT" panose="020B0609020202020204" pitchFamily="49" charset="0"/>
            </a:endParaRPr>
          </a:p>
          <a:p>
            <a:pPr marL="292608" lvl="1" indent="0">
              <a:buNone/>
            </a:pPr>
            <a:endParaRPr lang="en-US" sz="4600" dirty="0">
              <a:latin typeface="Monospac821 BT" panose="020B0609020202020204" pitchFamily="49" charset="0"/>
            </a:endParaRPr>
          </a:p>
          <a:p>
            <a:pPr marL="292608" lvl="1" indent="0">
              <a:buNone/>
            </a:pPr>
            <a:r>
              <a:rPr lang="en-US" sz="4600" dirty="0" smtClean="0">
                <a:latin typeface="Monospac821 BT" panose="020B0609020202020204" pitchFamily="49" charset="0"/>
              </a:rPr>
              <a:t>print(</a:t>
            </a:r>
            <a:r>
              <a:rPr lang="en-US" sz="4600" dirty="0" err="1" smtClean="0">
                <a:latin typeface="Monospac821 BT" panose="020B0609020202020204" pitchFamily="49" charset="0"/>
              </a:rPr>
              <a:t>user.profile.location</a:t>
            </a:r>
            <a:r>
              <a:rPr lang="en-US" sz="4600" dirty="0" smtClean="0">
                <a:latin typeface="Monospac821 BT" panose="020B0609020202020204" pitchFamily="49" charset="0"/>
              </a:rPr>
              <a:t>)</a:t>
            </a:r>
            <a:endParaRPr lang="en-US" sz="4600" dirty="0">
              <a:latin typeface="Monospac821 BT" panose="020B0609020202020204" pitchFamily="49" charset="0"/>
            </a:endParaRPr>
          </a:p>
          <a:p>
            <a:pPr marL="292608" lvl="1" indent="0">
              <a:buNone/>
            </a:pPr>
            <a:r>
              <a:rPr lang="en-US" sz="4600" dirty="0" smtClean="0">
                <a:latin typeface="Monospac821 BT" panose="020B0609020202020204" pitchFamily="49" charset="0"/>
              </a:rPr>
              <a:t>&gt;&gt;&gt; Austin</a:t>
            </a:r>
            <a:endParaRPr lang="en-US" sz="4800" dirty="0" smtClean="0">
              <a:latin typeface="Monospac821 BT" panose="020B0609020202020204" pitchFamily="49" charset="0"/>
            </a:endParaRPr>
          </a:p>
        </p:txBody>
      </p:sp>
    </p:spTree>
    <p:extLst>
      <p:ext uri="{BB962C8B-B14F-4D97-AF65-F5344CB8AC3E}">
        <p14:creationId xmlns:p14="http://schemas.microsoft.com/office/powerpoint/2010/main" val="13146626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2:  1-1 Relationship</a:t>
            </a:r>
          </a:p>
        </p:txBody>
      </p:sp>
      <p:sp>
        <p:nvSpPr>
          <p:cNvPr id="3" name="Content Placeholder 2"/>
          <p:cNvSpPr>
            <a:spLocks noGrp="1"/>
          </p:cNvSpPr>
          <p:nvPr>
            <p:ph idx="1"/>
          </p:nvPr>
        </p:nvSpPr>
        <p:spPr>
          <a:xfrm>
            <a:off x="1097280" y="1845734"/>
            <a:ext cx="10058400" cy="4413176"/>
          </a:xfrm>
        </p:spPr>
        <p:txBody>
          <a:bodyPr>
            <a:noAutofit/>
          </a:bodyPr>
          <a:lstStyle/>
          <a:p>
            <a:pPr marL="292608" lvl="1" indent="0">
              <a:buNone/>
            </a:pPr>
            <a:r>
              <a:rPr lang="en-US" sz="4800" dirty="0" smtClean="0"/>
              <a:t>Additional Steps:</a:t>
            </a:r>
          </a:p>
          <a:p>
            <a:pPr marL="978408" lvl="1" indent="-685800">
              <a:buFont typeface="Arial" panose="020B0604020202020204" pitchFamily="34" charset="0"/>
              <a:buChar char="•"/>
            </a:pPr>
            <a:r>
              <a:rPr lang="en-US" sz="4400" dirty="0" smtClean="0"/>
              <a:t>Handling User saves &amp; updates </a:t>
            </a:r>
          </a:p>
          <a:p>
            <a:pPr marL="978408" lvl="1" indent="-685800">
              <a:buFont typeface="Arial" panose="020B0604020202020204" pitchFamily="34" charset="0"/>
              <a:buChar char="•"/>
            </a:pPr>
            <a:r>
              <a:rPr lang="en-US" sz="4400" dirty="0" smtClean="0"/>
              <a:t>Handling deletion</a:t>
            </a:r>
          </a:p>
          <a:p>
            <a:pPr marL="978408" lvl="1" indent="-685800">
              <a:buFont typeface="Arial" panose="020B0604020202020204" pitchFamily="34" charset="0"/>
              <a:buChar char="•"/>
            </a:pPr>
            <a:r>
              <a:rPr lang="en-US" sz="4400" dirty="0" smtClean="0"/>
              <a:t>Handling Profile creation upon User creation </a:t>
            </a:r>
          </a:p>
          <a:p>
            <a:pPr marL="978408" lvl="1" indent="-685800">
              <a:buFont typeface="Arial" panose="020B0604020202020204" pitchFamily="34" charset="0"/>
              <a:buChar char="•"/>
            </a:pPr>
            <a:r>
              <a:rPr lang="en-US" sz="4400" dirty="0" smtClean="0"/>
              <a:t>Include in Django Admin</a:t>
            </a:r>
            <a:endParaRPr lang="en-US" sz="4400" dirty="0"/>
          </a:p>
          <a:p>
            <a:pPr marL="292608" lvl="1" indent="0">
              <a:buNone/>
            </a:pPr>
            <a:endParaRPr lang="en-US" sz="4800" dirty="0" smtClean="0">
              <a:latin typeface="Monospac821 BT" panose="020B0609020202020204" pitchFamily="49" charset="0"/>
            </a:endParaRPr>
          </a:p>
        </p:txBody>
      </p:sp>
    </p:spTree>
    <p:extLst>
      <p:ext uri="{BB962C8B-B14F-4D97-AF65-F5344CB8AC3E}">
        <p14:creationId xmlns:p14="http://schemas.microsoft.com/office/powerpoint/2010/main" val="3888717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3729037" y="252412"/>
            <a:ext cx="4733925" cy="6010275"/>
          </a:xfrm>
          <a:prstGeom prst="rect">
            <a:avLst/>
          </a:prstGeom>
          <a:ln w="19050">
            <a:solidFill>
              <a:schemeClr val="tx1"/>
            </a:solidFill>
          </a:ln>
        </p:spPr>
      </p:pic>
    </p:spTree>
    <p:extLst>
      <p:ext uri="{BB962C8B-B14F-4D97-AF65-F5344CB8AC3E}">
        <p14:creationId xmlns:p14="http://schemas.microsoft.com/office/powerpoint/2010/main" val="5302504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87293" y="217381"/>
            <a:ext cx="10058400" cy="4022725"/>
          </a:xfrm>
        </p:spPr>
        <p:txBody>
          <a:bodyPr>
            <a:normAutofit/>
          </a:bodyPr>
          <a:lstStyle/>
          <a:p>
            <a:r>
              <a:rPr lang="en-US" sz="4800" dirty="0" smtClean="0"/>
              <a:t>Scenario 3</a:t>
            </a:r>
            <a:endParaRPr lang="en-US" sz="4800" dirty="0"/>
          </a:p>
        </p:txBody>
      </p:sp>
      <p:pic>
        <p:nvPicPr>
          <p:cNvPr id="2" name="Picture 1"/>
          <p:cNvPicPr>
            <a:picLocks noChangeAspect="1"/>
          </p:cNvPicPr>
          <p:nvPr/>
        </p:nvPicPr>
        <p:blipFill>
          <a:blip r:embed="rId3"/>
          <a:stretch>
            <a:fillRect/>
          </a:stretch>
        </p:blipFill>
        <p:spPr>
          <a:xfrm>
            <a:off x="3642956" y="1730991"/>
            <a:ext cx="5124450" cy="3505200"/>
          </a:xfrm>
          <a:prstGeom prst="rect">
            <a:avLst/>
          </a:prstGeom>
          <a:ln>
            <a:solidFill>
              <a:schemeClr val="tx1"/>
            </a:solidFill>
          </a:ln>
        </p:spPr>
      </p:pic>
    </p:spTree>
    <p:extLst>
      <p:ext uri="{BB962C8B-B14F-4D97-AF65-F5344CB8AC3E}">
        <p14:creationId xmlns:p14="http://schemas.microsoft.com/office/powerpoint/2010/main" val="42336755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093076" y="1972388"/>
            <a:ext cx="10058400" cy="4022725"/>
          </a:xfrm>
        </p:spPr>
        <p:txBody>
          <a:bodyPr>
            <a:normAutofit/>
          </a:bodyPr>
          <a:lstStyle/>
          <a:p>
            <a:r>
              <a:rPr lang="en-US" sz="4800" dirty="0"/>
              <a:t>Option </a:t>
            </a:r>
            <a:r>
              <a:rPr lang="en-US" sz="4800" dirty="0" smtClean="0"/>
              <a:t>3: </a:t>
            </a:r>
            <a:r>
              <a:rPr lang="en-US" sz="4800" dirty="0"/>
              <a:t>Create a custom User Model</a:t>
            </a:r>
          </a:p>
        </p:txBody>
      </p:sp>
    </p:spTree>
    <p:extLst>
      <p:ext uri="{BB962C8B-B14F-4D97-AF65-F5344CB8AC3E}">
        <p14:creationId xmlns:p14="http://schemas.microsoft.com/office/powerpoint/2010/main" val="6745595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Option 3: Custom User Model</a:t>
            </a:r>
            <a:endParaRPr lang="en-US" sz="5000" dirty="0"/>
          </a:p>
        </p:txBody>
      </p:sp>
      <p:sp>
        <p:nvSpPr>
          <p:cNvPr id="3" name="Content Placeholder 2"/>
          <p:cNvSpPr>
            <a:spLocks noGrp="1"/>
          </p:cNvSpPr>
          <p:nvPr>
            <p:ph idx="1"/>
          </p:nvPr>
        </p:nvSpPr>
        <p:spPr>
          <a:xfrm>
            <a:off x="1097280" y="1845734"/>
            <a:ext cx="10058400" cy="4413176"/>
          </a:xfrm>
        </p:spPr>
        <p:txBody>
          <a:bodyPr>
            <a:noAutofit/>
          </a:bodyPr>
          <a:lstStyle/>
          <a:p>
            <a:pPr marL="292608" lvl="1" indent="0">
              <a:buNone/>
            </a:pPr>
            <a:endParaRPr lang="en-US" sz="4800" dirty="0" smtClean="0"/>
          </a:p>
          <a:p>
            <a:pPr marL="292608" lvl="1" indent="0">
              <a:buNone/>
            </a:pPr>
            <a:r>
              <a:rPr lang="en-US" sz="4800" dirty="0" smtClean="0"/>
              <a:t>Django’s </a:t>
            </a:r>
            <a:r>
              <a:rPr lang="en-US" sz="4800" dirty="0" err="1" smtClean="0"/>
              <a:t>AbstractBaseUser</a:t>
            </a:r>
            <a:endParaRPr lang="en-US" sz="4800" dirty="0"/>
          </a:p>
          <a:p>
            <a:pPr marL="978408" lvl="1" indent="-685800">
              <a:buFont typeface="Arial" panose="020B0604020202020204" pitchFamily="34" charset="0"/>
              <a:buChar char="•"/>
            </a:pPr>
            <a:r>
              <a:rPr lang="en-US" sz="4800" dirty="0" smtClean="0"/>
              <a:t>Provides basic User implementation and password handling</a:t>
            </a:r>
            <a:r>
              <a:rPr lang="en-US" sz="4000" dirty="0" smtClean="0"/>
              <a:t>	</a:t>
            </a:r>
          </a:p>
        </p:txBody>
      </p:sp>
    </p:spTree>
    <p:extLst>
      <p:ext uri="{BB962C8B-B14F-4D97-AF65-F5344CB8AC3E}">
        <p14:creationId xmlns:p14="http://schemas.microsoft.com/office/powerpoint/2010/main" val="25319678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3: Custom User Model</a:t>
            </a:r>
          </a:p>
        </p:txBody>
      </p:sp>
      <p:sp>
        <p:nvSpPr>
          <p:cNvPr id="3" name="Content Placeholder 2"/>
          <p:cNvSpPr>
            <a:spLocks noGrp="1"/>
          </p:cNvSpPr>
          <p:nvPr>
            <p:ph idx="1"/>
          </p:nvPr>
        </p:nvSpPr>
        <p:spPr>
          <a:xfrm>
            <a:off x="1097280" y="1845734"/>
            <a:ext cx="10828020" cy="4413176"/>
          </a:xfrm>
        </p:spPr>
        <p:txBody>
          <a:bodyPr>
            <a:noAutofit/>
          </a:bodyPr>
          <a:lstStyle/>
          <a:p>
            <a:pPr marL="292608" lvl="1" indent="0">
              <a:buNone/>
            </a:pPr>
            <a:r>
              <a:rPr lang="en-US" sz="4800" dirty="0" smtClean="0">
                <a:solidFill>
                  <a:schemeClr val="bg2">
                    <a:lumMod val="25000"/>
                  </a:schemeClr>
                </a:solidFill>
                <a:latin typeface="Consolas" panose="020B0609020204030204" pitchFamily="49" charset="0"/>
                <a:cs typeface="Consolas" panose="020B0609020204030204" pitchFamily="49" charset="0"/>
              </a:rPr>
              <a:t>class</a:t>
            </a:r>
            <a:r>
              <a:rPr lang="en-US" sz="4800" dirty="0" smtClean="0">
                <a:latin typeface="Consolas" panose="020B0609020204030204" pitchFamily="49" charset="0"/>
                <a:cs typeface="Consolas" panose="020B0609020204030204" pitchFamily="49" charset="0"/>
              </a:rPr>
              <a:t> </a:t>
            </a:r>
            <a:r>
              <a:rPr lang="en-US" sz="4800" dirty="0" err="1" smtClean="0">
                <a:latin typeface="Consolas" panose="020B0609020204030204" pitchFamily="49" charset="0"/>
                <a:cs typeface="Consolas" panose="020B0609020204030204" pitchFamily="49" charset="0"/>
              </a:rPr>
              <a:t>MyUser</a:t>
            </a:r>
            <a:r>
              <a:rPr lang="en-US" sz="4800" dirty="0" smtClean="0">
                <a:latin typeface="Consolas" panose="020B0609020204030204" pitchFamily="49" charset="0"/>
                <a:cs typeface="Consolas" panose="020B0609020204030204" pitchFamily="49" charset="0"/>
              </a:rPr>
              <a:t>(</a:t>
            </a:r>
            <a:r>
              <a:rPr lang="en-US" sz="4800" dirty="0" err="1" smtClean="0">
                <a:latin typeface="Consolas" panose="020B0609020204030204" pitchFamily="49" charset="0"/>
                <a:cs typeface="Consolas" panose="020B0609020204030204" pitchFamily="49" charset="0"/>
              </a:rPr>
              <a:t>AbstractBaseUser</a:t>
            </a:r>
            <a:r>
              <a:rPr lang="en-US" sz="4800" dirty="0" smtClean="0">
                <a:latin typeface="Consolas" panose="020B0609020204030204" pitchFamily="49" charset="0"/>
                <a:cs typeface="Consolas" panose="020B0609020204030204" pitchFamily="49" charset="0"/>
              </a:rPr>
              <a:t>):</a:t>
            </a:r>
          </a:p>
          <a:p>
            <a:pPr marL="292608" lvl="1" indent="0">
              <a:buNone/>
            </a:pPr>
            <a:r>
              <a:rPr lang="en-US" sz="4800" dirty="0">
                <a:latin typeface="Consolas" panose="020B0609020204030204" pitchFamily="49" charset="0"/>
                <a:cs typeface="Consolas" panose="020B0609020204030204" pitchFamily="49" charset="0"/>
              </a:rPr>
              <a:t> </a:t>
            </a:r>
            <a:r>
              <a:rPr lang="en-US" sz="4800" dirty="0" smtClean="0">
                <a:latin typeface="Consolas" panose="020B0609020204030204" pitchFamily="49" charset="0"/>
                <a:cs typeface="Consolas" panose="020B0609020204030204" pitchFamily="49" charset="0"/>
              </a:rPr>
              <a:t>   </a:t>
            </a:r>
            <a:r>
              <a:rPr lang="en-US" sz="4800" dirty="0" smtClean="0">
                <a:solidFill>
                  <a:schemeClr val="accent5">
                    <a:lumMod val="50000"/>
                  </a:schemeClr>
                </a:solidFill>
                <a:latin typeface="Consolas" panose="020B0609020204030204" pitchFamily="49" charset="0"/>
                <a:cs typeface="Consolas" panose="020B0609020204030204" pitchFamily="49" charset="0"/>
              </a:rPr>
              <a:t>email</a:t>
            </a:r>
            <a:r>
              <a:rPr lang="en-US" sz="4800" dirty="0" smtClean="0">
                <a:latin typeface="Consolas" panose="020B0609020204030204" pitchFamily="49" charset="0"/>
                <a:cs typeface="Consolas" panose="020B0609020204030204" pitchFamily="49" charset="0"/>
              </a:rPr>
              <a:t> = ...</a:t>
            </a:r>
          </a:p>
          <a:p>
            <a:pPr marL="292608" lvl="1" indent="0">
              <a:buNone/>
            </a:pPr>
            <a:r>
              <a:rPr lang="en-US" sz="4800" dirty="0" smtClean="0">
                <a:latin typeface="Consolas" panose="020B0609020204030204" pitchFamily="49" charset="0"/>
                <a:cs typeface="Consolas" panose="020B0609020204030204" pitchFamily="49" charset="0"/>
              </a:rPr>
              <a:t>    </a:t>
            </a:r>
            <a:r>
              <a:rPr lang="en-US" sz="4800" dirty="0" err="1" smtClean="0">
                <a:solidFill>
                  <a:schemeClr val="accent5">
                    <a:lumMod val="50000"/>
                  </a:schemeClr>
                </a:solidFill>
                <a:latin typeface="Consolas" panose="020B0609020204030204" pitchFamily="49" charset="0"/>
                <a:cs typeface="Consolas" panose="020B0609020204030204" pitchFamily="49" charset="0"/>
              </a:rPr>
              <a:t>fav_type</a:t>
            </a:r>
            <a:r>
              <a:rPr lang="en-US" sz="4800" dirty="0" smtClean="0">
                <a:latin typeface="Consolas" panose="020B0609020204030204" pitchFamily="49" charset="0"/>
                <a:cs typeface="Consolas" panose="020B0609020204030204" pitchFamily="49" charset="0"/>
              </a:rPr>
              <a:t> = ...</a:t>
            </a:r>
          </a:p>
          <a:p>
            <a:pPr marL="292608" lvl="1" indent="0">
              <a:buNone/>
            </a:pPr>
            <a:r>
              <a:rPr lang="en-US" sz="4800" dirty="0">
                <a:latin typeface="Consolas" panose="020B0609020204030204" pitchFamily="49" charset="0"/>
                <a:cs typeface="Consolas" panose="020B0609020204030204" pitchFamily="49" charset="0"/>
              </a:rPr>
              <a:t> </a:t>
            </a:r>
            <a:r>
              <a:rPr lang="en-US" sz="4800" dirty="0" smtClean="0">
                <a:latin typeface="Consolas" panose="020B0609020204030204" pitchFamily="49" charset="0"/>
                <a:cs typeface="Consolas" panose="020B0609020204030204" pitchFamily="49" charset="0"/>
              </a:rPr>
              <a:t>    </a:t>
            </a:r>
          </a:p>
          <a:p>
            <a:pPr marL="292608" lvl="1" indent="0">
              <a:buNone/>
            </a:pPr>
            <a:endParaRPr lang="en-US" sz="4800" dirty="0" smtClean="0">
              <a:latin typeface="Monospac821 BT" panose="020B0609020202020204" pitchFamily="49" charset="0"/>
            </a:endParaRPr>
          </a:p>
        </p:txBody>
      </p:sp>
    </p:spTree>
    <p:extLst>
      <p:ext uri="{BB962C8B-B14F-4D97-AF65-F5344CB8AC3E}">
        <p14:creationId xmlns:p14="http://schemas.microsoft.com/office/powerpoint/2010/main" val="39411860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3: Custom User Model</a:t>
            </a:r>
          </a:p>
        </p:txBody>
      </p:sp>
      <p:sp>
        <p:nvSpPr>
          <p:cNvPr id="3" name="Content Placeholder 2"/>
          <p:cNvSpPr>
            <a:spLocks noGrp="1"/>
          </p:cNvSpPr>
          <p:nvPr>
            <p:ph idx="1"/>
          </p:nvPr>
        </p:nvSpPr>
        <p:spPr>
          <a:xfrm>
            <a:off x="1097280" y="1845734"/>
            <a:ext cx="10885170" cy="4413176"/>
          </a:xfrm>
        </p:spPr>
        <p:txBody>
          <a:bodyPr>
            <a:noAutofit/>
          </a:bodyPr>
          <a:lstStyle/>
          <a:p>
            <a:pPr marL="292608" lvl="1" indent="0">
              <a:buNone/>
            </a:pPr>
            <a:r>
              <a:rPr lang="en-US" sz="4800" dirty="0" smtClean="0">
                <a:solidFill>
                  <a:schemeClr val="bg2">
                    <a:lumMod val="25000"/>
                  </a:schemeClr>
                </a:solidFill>
                <a:latin typeface="Consolas" panose="020B0609020204030204" pitchFamily="49" charset="0"/>
                <a:cs typeface="Consolas" panose="020B0609020204030204" pitchFamily="49" charset="0"/>
              </a:rPr>
              <a:t>class</a:t>
            </a:r>
            <a:r>
              <a:rPr lang="en-US" sz="4800" dirty="0" smtClean="0">
                <a:latin typeface="Consolas" panose="020B0609020204030204" pitchFamily="49" charset="0"/>
                <a:cs typeface="Consolas" panose="020B0609020204030204" pitchFamily="49" charset="0"/>
              </a:rPr>
              <a:t> </a:t>
            </a:r>
            <a:r>
              <a:rPr lang="en-US" sz="4800" dirty="0" err="1" smtClean="0">
                <a:latin typeface="Consolas" panose="020B0609020204030204" pitchFamily="49" charset="0"/>
                <a:cs typeface="Consolas" panose="020B0609020204030204" pitchFamily="49" charset="0"/>
              </a:rPr>
              <a:t>MyUser</a:t>
            </a:r>
            <a:r>
              <a:rPr lang="en-US" sz="4800" dirty="0" smtClean="0">
                <a:latin typeface="Consolas" panose="020B0609020204030204" pitchFamily="49" charset="0"/>
                <a:cs typeface="Consolas" panose="020B0609020204030204" pitchFamily="49" charset="0"/>
              </a:rPr>
              <a:t>(</a:t>
            </a:r>
            <a:r>
              <a:rPr lang="en-US" sz="4800" dirty="0" err="1" smtClean="0">
                <a:latin typeface="Consolas" panose="020B0609020204030204" pitchFamily="49" charset="0"/>
                <a:cs typeface="Consolas" panose="020B0609020204030204" pitchFamily="49" charset="0"/>
              </a:rPr>
              <a:t>AbstractBaseUser</a:t>
            </a:r>
            <a:r>
              <a:rPr lang="en-US" sz="4800" dirty="0" smtClean="0">
                <a:latin typeface="Consolas" panose="020B0609020204030204" pitchFamily="49" charset="0"/>
                <a:cs typeface="Consolas" panose="020B0609020204030204" pitchFamily="49" charset="0"/>
              </a:rPr>
              <a:t>):</a:t>
            </a:r>
          </a:p>
          <a:p>
            <a:pPr marL="292608" lvl="1" indent="0">
              <a:buNone/>
            </a:pPr>
            <a:r>
              <a:rPr lang="en-US" sz="4800" dirty="0">
                <a:latin typeface="Consolas" panose="020B0609020204030204" pitchFamily="49" charset="0"/>
                <a:cs typeface="Consolas" panose="020B0609020204030204" pitchFamily="49" charset="0"/>
              </a:rPr>
              <a:t> </a:t>
            </a:r>
            <a:r>
              <a:rPr lang="en-US" sz="4800" dirty="0" smtClean="0">
                <a:latin typeface="Consolas" panose="020B0609020204030204" pitchFamily="49" charset="0"/>
                <a:cs typeface="Consolas" panose="020B0609020204030204" pitchFamily="49" charset="0"/>
              </a:rPr>
              <a:t>   </a:t>
            </a:r>
            <a:r>
              <a:rPr lang="en-US" sz="4800" dirty="0" smtClean="0">
                <a:solidFill>
                  <a:schemeClr val="accent5">
                    <a:lumMod val="50000"/>
                  </a:schemeClr>
                </a:solidFill>
                <a:latin typeface="Consolas" panose="020B0609020204030204" pitchFamily="49" charset="0"/>
                <a:cs typeface="Consolas" panose="020B0609020204030204" pitchFamily="49" charset="0"/>
              </a:rPr>
              <a:t>email</a:t>
            </a:r>
            <a:r>
              <a:rPr lang="en-US" sz="4800" dirty="0" smtClean="0">
                <a:latin typeface="Consolas" panose="020B0609020204030204" pitchFamily="49" charset="0"/>
                <a:cs typeface="Consolas" panose="020B0609020204030204" pitchFamily="49" charset="0"/>
              </a:rPr>
              <a:t> = ...</a:t>
            </a:r>
          </a:p>
          <a:p>
            <a:pPr marL="292608" lvl="1" indent="0">
              <a:buNone/>
            </a:pPr>
            <a:r>
              <a:rPr lang="en-US" sz="4800" dirty="0" smtClean="0">
                <a:latin typeface="Consolas" panose="020B0609020204030204" pitchFamily="49" charset="0"/>
                <a:cs typeface="Consolas" panose="020B0609020204030204" pitchFamily="49" charset="0"/>
              </a:rPr>
              <a:t>    </a:t>
            </a:r>
            <a:r>
              <a:rPr lang="en-US" sz="4800" dirty="0" err="1" smtClean="0">
                <a:solidFill>
                  <a:schemeClr val="accent5">
                    <a:lumMod val="50000"/>
                  </a:schemeClr>
                </a:solidFill>
                <a:latin typeface="Consolas" panose="020B0609020204030204" pitchFamily="49" charset="0"/>
                <a:cs typeface="Consolas" panose="020B0609020204030204" pitchFamily="49" charset="0"/>
              </a:rPr>
              <a:t>fav_type</a:t>
            </a:r>
            <a:r>
              <a:rPr lang="en-US" sz="4800" dirty="0" smtClean="0">
                <a:latin typeface="Consolas" panose="020B0609020204030204" pitchFamily="49" charset="0"/>
                <a:cs typeface="Consolas" panose="020B0609020204030204" pitchFamily="49" charset="0"/>
              </a:rPr>
              <a:t> = ...</a:t>
            </a:r>
          </a:p>
          <a:p>
            <a:pPr marL="292608" lvl="1" indent="0">
              <a:buNone/>
            </a:pPr>
            <a:endParaRPr lang="en-US" sz="4800" dirty="0" smtClean="0">
              <a:latin typeface="Consolas" panose="020B0609020204030204" pitchFamily="49" charset="0"/>
              <a:cs typeface="Consolas" panose="020B0609020204030204" pitchFamily="49" charset="0"/>
            </a:endParaRPr>
          </a:p>
          <a:p>
            <a:pPr marL="292608" lvl="1" indent="0">
              <a:buNone/>
            </a:pPr>
            <a:r>
              <a:rPr lang="en-US" sz="4800" dirty="0" smtClean="0">
                <a:latin typeface="Consolas" panose="020B0609020204030204" pitchFamily="49" charset="0"/>
                <a:cs typeface="Consolas" panose="020B0609020204030204" pitchFamily="49" charset="0"/>
              </a:rPr>
              <a:t>    </a:t>
            </a:r>
            <a:r>
              <a:rPr lang="en-US" sz="4800" dirty="0" smtClean="0">
                <a:solidFill>
                  <a:schemeClr val="accent5">
                    <a:lumMod val="50000"/>
                  </a:schemeClr>
                </a:solidFill>
                <a:latin typeface="Consolas" panose="020B0609020204030204" pitchFamily="49" charset="0"/>
                <a:cs typeface="Consolas" panose="020B0609020204030204" pitchFamily="49" charset="0"/>
              </a:rPr>
              <a:t>USERNAME_FIELD</a:t>
            </a:r>
            <a:r>
              <a:rPr lang="en-US" sz="4800" dirty="0" smtClean="0">
                <a:latin typeface="Consolas" panose="020B0609020204030204" pitchFamily="49" charset="0"/>
                <a:cs typeface="Consolas" panose="020B0609020204030204" pitchFamily="49" charset="0"/>
              </a:rPr>
              <a:t> = ‘email’  </a:t>
            </a:r>
          </a:p>
          <a:p>
            <a:pPr marL="292608" lvl="1" indent="0">
              <a:buNone/>
            </a:pPr>
            <a:endParaRPr lang="en-US" sz="4800" dirty="0" smtClean="0">
              <a:latin typeface="Monospac821 BT" panose="020B0609020202020204" pitchFamily="49" charset="0"/>
            </a:endParaRPr>
          </a:p>
        </p:txBody>
      </p:sp>
    </p:spTree>
    <p:extLst>
      <p:ext uri="{BB962C8B-B14F-4D97-AF65-F5344CB8AC3E}">
        <p14:creationId xmlns:p14="http://schemas.microsoft.com/office/powerpoint/2010/main" val="3214833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The User Model</a:t>
            </a:r>
            <a:endParaRPr lang="en-US" sz="6000" dirty="0"/>
          </a:p>
        </p:txBody>
      </p:sp>
      <p:sp>
        <p:nvSpPr>
          <p:cNvPr id="3" name="Content Placeholder 2"/>
          <p:cNvSpPr>
            <a:spLocks noGrp="1"/>
          </p:cNvSpPr>
          <p:nvPr>
            <p:ph idx="1"/>
          </p:nvPr>
        </p:nvSpPr>
        <p:spPr>
          <a:xfrm>
            <a:off x="1097280" y="1845734"/>
            <a:ext cx="10058400" cy="4413176"/>
          </a:xfrm>
        </p:spPr>
        <p:txBody>
          <a:bodyPr>
            <a:noAutofit/>
          </a:bodyPr>
          <a:lstStyle/>
          <a:p>
            <a:pPr marL="292608" lvl="1" indent="0">
              <a:buNone/>
            </a:pPr>
            <a:r>
              <a:rPr lang="en-US" sz="4800" dirty="0" smtClean="0"/>
              <a:t>Attributes:</a:t>
            </a:r>
          </a:p>
          <a:p>
            <a:pPr marL="978408" lvl="1" indent="-685800">
              <a:buFont typeface="Arial" panose="020B0604020202020204" pitchFamily="34" charset="0"/>
              <a:buChar char="•"/>
            </a:pPr>
            <a:r>
              <a:rPr lang="en-US" sz="4800" dirty="0"/>
              <a:t>u</a:t>
            </a:r>
            <a:r>
              <a:rPr lang="en-US" sz="4800" dirty="0" smtClean="0"/>
              <a:t>sername (primary key)</a:t>
            </a:r>
            <a:endParaRPr lang="en-US" sz="4800" dirty="0"/>
          </a:p>
          <a:p>
            <a:pPr marL="978408" lvl="1" indent="-685800">
              <a:buFont typeface="Arial" panose="020B0604020202020204" pitchFamily="34" charset="0"/>
              <a:buChar char="•"/>
            </a:pPr>
            <a:r>
              <a:rPr lang="en-US" sz="4800" dirty="0"/>
              <a:t>password</a:t>
            </a:r>
          </a:p>
          <a:p>
            <a:pPr marL="978408" lvl="1" indent="-685800">
              <a:buFont typeface="Arial" panose="020B0604020202020204" pitchFamily="34" charset="0"/>
              <a:buChar char="•"/>
            </a:pPr>
            <a:r>
              <a:rPr lang="en-US" sz="4800" dirty="0"/>
              <a:t>email</a:t>
            </a:r>
          </a:p>
          <a:p>
            <a:pPr marL="978408" lvl="1" indent="-685800">
              <a:buFont typeface="Arial" panose="020B0604020202020204" pitchFamily="34" charset="0"/>
              <a:buChar char="•"/>
            </a:pPr>
            <a:r>
              <a:rPr lang="en-US" sz="4800" dirty="0" err="1"/>
              <a:t>first_name</a:t>
            </a:r>
            <a:endParaRPr lang="en-US" sz="4800" dirty="0"/>
          </a:p>
          <a:p>
            <a:pPr marL="978408" lvl="1" indent="-685800">
              <a:buFont typeface="Arial" panose="020B0604020202020204" pitchFamily="34" charset="0"/>
              <a:buChar char="•"/>
            </a:pPr>
            <a:r>
              <a:rPr lang="en-US" sz="4800" dirty="0" err="1"/>
              <a:t>last_name</a:t>
            </a:r>
            <a:endParaRPr lang="en-US" sz="4800" dirty="0"/>
          </a:p>
        </p:txBody>
      </p:sp>
    </p:spTree>
    <p:extLst>
      <p:ext uri="{BB962C8B-B14F-4D97-AF65-F5344CB8AC3E}">
        <p14:creationId xmlns:p14="http://schemas.microsoft.com/office/powerpoint/2010/main" val="12207574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3: Custom User Model</a:t>
            </a:r>
          </a:p>
        </p:txBody>
      </p:sp>
      <p:sp>
        <p:nvSpPr>
          <p:cNvPr id="3" name="Content Placeholder 2"/>
          <p:cNvSpPr>
            <a:spLocks noGrp="1"/>
          </p:cNvSpPr>
          <p:nvPr>
            <p:ph idx="1"/>
          </p:nvPr>
        </p:nvSpPr>
        <p:spPr>
          <a:xfrm>
            <a:off x="364183" y="2444824"/>
            <a:ext cx="11524594" cy="4413176"/>
          </a:xfrm>
        </p:spPr>
        <p:txBody>
          <a:bodyPr>
            <a:noAutofit/>
          </a:bodyPr>
          <a:lstStyle/>
          <a:p>
            <a:pPr marL="292608" lvl="1" indent="0">
              <a:buNone/>
            </a:pPr>
            <a:r>
              <a:rPr lang="en-US" sz="4800" i="1" dirty="0" smtClean="0">
                <a:solidFill>
                  <a:schemeClr val="accent5">
                    <a:lumMod val="50000"/>
                  </a:schemeClr>
                </a:solidFill>
                <a:latin typeface="Consolas" panose="020B0609020204030204" pitchFamily="49" charset="0"/>
                <a:cs typeface="Consolas" panose="020B0609020204030204" pitchFamily="49" charset="0"/>
              </a:rPr>
              <a:t>settings.py</a:t>
            </a:r>
            <a:r>
              <a:rPr lang="en-US" sz="4800" dirty="0" smtClean="0">
                <a:solidFill>
                  <a:schemeClr val="accent5">
                    <a:lumMod val="50000"/>
                  </a:schemeClr>
                </a:solidFill>
                <a:latin typeface="Consolas" panose="020B0609020204030204" pitchFamily="49" charset="0"/>
                <a:cs typeface="Consolas" panose="020B0609020204030204" pitchFamily="49" charset="0"/>
              </a:rPr>
              <a:t> </a:t>
            </a:r>
          </a:p>
          <a:p>
            <a:pPr marL="292608" lvl="1" indent="0">
              <a:buNone/>
            </a:pPr>
            <a:endParaRPr lang="en-US" sz="4800" dirty="0" smtClean="0">
              <a:solidFill>
                <a:schemeClr val="accent5">
                  <a:lumMod val="50000"/>
                </a:schemeClr>
              </a:solidFill>
              <a:latin typeface="Consolas" panose="020B0609020204030204" pitchFamily="49" charset="0"/>
              <a:cs typeface="Consolas" panose="020B0609020204030204" pitchFamily="49" charset="0"/>
            </a:endParaRPr>
          </a:p>
          <a:p>
            <a:pPr marL="292608" lvl="1" indent="0">
              <a:buNone/>
            </a:pPr>
            <a:r>
              <a:rPr lang="en-US" sz="4800" dirty="0" smtClean="0">
                <a:solidFill>
                  <a:schemeClr val="accent5">
                    <a:lumMod val="50000"/>
                  </a:schemeClr>
                </a:solidFill>
                <a:latin typeface="Consolas" panose="020B0609020204030204" pitchFamily="49" charset="0"/>
                <a:cs typeface="Consolas" panose="020B0609020204030204" pitchFamily="49" charset="0"/>
              </a:rPr>
              <a:t>AUTH_USER_MODEL</a:t>
            </a:r>
            <a:r>
              <a:rPr lang="en-US" sz="4800" dirty="0" smtClean="0">
                <a:latin typeface="Consolas" panose="020B0609020204030204" pitchFamily="49" charset="0"/>
                <a:cs typeface="Consolas" panose="020B0609020204030204" pitchFamily="49" charset="0"/>
              </a:rPr>
              <a:t> = ‘</a:t>
            </a:r>
            <a:r>
              <a:rPr lang="en-US" sz="4800" dirty="0" err="1" smtClean="0">
                <a:latin typeface="Consolas" panose="020B0609020204030204" pitchFamily="49" charset="0"/>
                <a:cs typeface="Consolas" panose="020B0609020204030204" pitchFamily="49" charset="0"/>
              </a:rPr>
              <a:t>my_app.MyUser</a:t>
            </a:r>
            <a:r>
              <a:rPr lang="en-US" sz="4800" dirty="0" smtClean="0">
                <a:latin typeface="Consolas" panose="020B0609020204030204" pitchFamily="49" charset="0"/>
                <a:cs typeface="Consolas" panose="020B0609020204030204" pitchFamily="49" charset="0"/>
              </a:rPr>
              <a:t>’</a:t>
            </a:r>
            <a:endParaRPr lang="en-US" sz="480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8645817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Option 3: Custom User Model</a:t>
            </a:r>
          </a:p>
        </p:txBody>
      </p:sp>
      <p:sp>
        <p:nvSpPr>
          <p:cNvPr id="3" name="Content Placeholder 2"/>
          <p:cNvSpPr>
            <a:spLocks noGrp="1"/>
          </p:cNvSpPr>
          <p:nvPr>
            <p:ph idx="1"/>
          </p:nvPr>
        </p:nvSpPr>
        <p:spPr>
          <a:xfrm>
            <a:off x="1097280" y="1845734"/>
            <a:ext cx="10058400" cy="4413176"/>
          </a:xfrm>
        </p:spPr>
        <p:txBody>
          <a:bodyPr>
            <a:noAutofit/>
          </a:bodyPr>
          <a:lstStyle/>
          <a:p>
            <a:pPr marL="292608" lvl="1" indent="0">
              <a:buNone/>
            </a:pPr>
            <a:r>
              <a:rPr lang="en-US" sz="4800" dirty="0" smtClean="0"/>
              <a:t>Additional Steps:</a:t>
            </a:r>
            <a:endParaRPr lang="en-US" sz="4800" dirty="0"/>
          </a:p>
          <a:p>
            <a:pPr marL="978408" lvl="1" indent="-685800">
              <a:buFont typeface="Arial" panose="020B0604020202020204" pitchFamily="34" charset="0"/>
              <a:buChar char="•"/>
            </a:pPr>
            <a:r>
              <a:rPr lang="en-US" sz="4800" dirty="0" smtClean="0"/>
              <a:t>Set up User Manager</a:t>
            </a:r>
            <a:endParaRPr lang="en-US" sz="4400" dirty="0" smtClean="0"/>
          </a:p>
          <a:p>
            <a:pPr marL="978408" lvl="1" indent="-685800">
              <a:buFont typeface="Arial" panose="020B0604020202020204" pitchFamily="34" charset="0"/>
              <a:buChar char="•"/>
            </a:pPr>
            <a:r>
              <a:rPr lang="en-US" sz="4800" dirty="0" smtClean="0"/>
              <a:t>Set up Django Admin Forms</a:t>
            </a:r>
          </a:p>
          <a:p>
            <a:pPr marL="978408" lvl="1" indent="-685800">
              <a:buFont typeface="Arial" panose="020B0604020202020204" pitchFamily="34" charset="0"/>
              <a:buChar char="•"/>
            </a:pPr>
            <a:endParaRPr lang="en-US" sz="4800" dirty="0"/>
          </a:p>
        </p:txBody>
      </p:sp>
    </p:spTree>
    <p:extLst>
      <p:ext uri="{BB962C8B-B14F-4D97-AF65-F5344CB8AC3E}">
        <p14:creationId xmlns:p14="http://schemas.microsoft.com/office/powerpoint/2010/main" val="12327001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Recap</a:t>
            </a:r>
            <a:endParaRPr lang="en-US" sz="6000" dirty="0"/>
          </a:p>
        </p:txBody>
      </p:sp>
      <p:sp>
        <p:nvSpPr>
          <p:cNvPr id="3" name="Content Placeholder 2"/>
          <p:cNvSpPr>
            <a:spLocks noGrp="1"/>
          </p:cNvSpPr>
          <p:nvPr>
            <p:ph idx="1"/>
          </p:nvPr>
        </p:nvSpPr>
        <p:spPr>
          <a:xfrm>
            <a:off x="1097280" y="1845734"/>
            <a:ext cx="10058400" cy="4413176"/>
          </a:xfrm>
        </p:spPr>
        <p:txBody>
          <a:bodyPr>
            <a:noAutofit/>
          </a:bodyPr>
          <a:lstStyle/>
          <a:p>
            <a:pPr marL="978408" lvl="1" indent="-685800">
              <a:buFont typeface="Arial" panose="020B0604020202020204" pitchFamily="34" charset="0"/>
              <a:buChar char="•"/>
            </a:pPr>
            <a:r>
              <a:rPr lang="en-US" sz="4800" dirty="0" smtClean="0"/>
              <a:t>Proxy model for adding methods</a:t>
            </a:r>
          </a:p>
          <a:p>
            <a:pPr marL="978408" lvl="1" indent="-685800">
              <a:buFont typeface="Arial" panose="020B0604020202020204" pitchFamily="34" charset="0"/>
              <a:buChar char="•"/>
            </a:pPr>
            <a:r>
              <a:rPr lang="en-US" sz="4800" dirty="0" smtClean="0"/>
              <a:t>1-1 Relationship for adding fields</a:t>
            </a:r>
          </a:p>
          <a:p>
            <a:pPr marL="978408" lvl="1" indent="-685800">
              <a:buFont typeface="Arial" panose="020B0604020202020204" pitchFamily="34" charset="0"/>
              <a:buChar char="•"/>
            </a:pPr>
            <a:r>
              <a:rPr lang="en-US" sz="4800" dirty="0" smtClean="0"/>
              <a:t>Custom User for full customization </a:t>
            </a:r>
            <a:endParaRPr lang="en-US" sz="4800" dirty="0"/>
          </a:p>
          <a:p>
            <a:pPr marL="292608" lvl="1" indent="0">
              <a:buNone/>
            </a:pPr>
            <a:endParaRPr lang="en-US" sz="4800" dirty="0" smtClean="0">
              <a:latin typeface="Monospac821 BT" panose="020B0609020202020204" pitchFamily="49" charset="0"/>
            </a:endParaRPr>
          </a:p>
        </p:txBody>
      </p:sp>
    </p:spTree>
    <p:extLst>
      <p:ext uri="{BB962C8B-B14F-4D97-AF65-F5344CB8AC3E}">
        <p14:creationId xmlns:p14="http://schemas.microsoft.com/office/powerpoint/2010/main" val="38972839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fontScale="77500" lnSpcReduction="20000"/>
          </a:bodyPr>
          <a:lstStyle/>
          <a:p>
            <a:r>
              <a:rPr lang="en-US" sz="6000" dirty="0">
                <a:hlinkClick r:id="rId3"/>
              </a:rPr>
              <a:t>https://</a:t>
            </a:r>
            <a:r>
              <a:rPr lang="en-US" sz="6000" dirty="0" smtClean="0">
                <a:hlinkClick r:id="rId3"/>
              </a:rPr>
              <a:t>github.com/jlooney</a:t>
            </a:r>
            <a:endParaRPr lang="en-US" sz="6000" dirty="0" smtClean="0"/>
          </a:p>
          <a:p>
            <a:endParaRPr lang="en-US" sz="6000" dirty="0"/>
          </a:p>
          <a:p>
            <a:r>
              <a:rPr lang="en-US" sz="6000" dirty="0" smtClean="0">
                <a:hlinkClick r:id="rId4"/>
              </a:rPr>
              <a:t>jlooney@utexas.edu</a:t>
            </a:r>
            <a:r>
              <a:rPr lang="en-US" sz="6000" dirty="0" smtClean="0"/>
              <a:t>  </a:t>
            </a:r>
            <a:endParaRPr lang="en-US" sz="6000" dirty="0" smtClean="0"/>
          </a:p>
          <a:p>
            <a:r>
              <a:rPr lang="en-US" sz="6000" smtClean="0"/>
              <a:t>Or </a:t>
            </a:r>
            <a:r>
              <a:rPr lang="en-US" sz="6000" smtClean="0">
                <a:hlinkClick r:id="rId5"/>
              </a:rPr>
              <a:t>Julia.m.looney@gmail.com</a:t>
            </a:r>
            <a:r>
              <a:rPr lang="en-US" sz="6000" smtClean="0"/>
              <a:t> </a:t>
            </a:r>
            <a:endParaRPr lang="en-US" sz="6000" dirty="0" smtClean="0"/>
          </a:p>
          <a:p>
            <a:endParaRPr lang="en-US" sz="6000" dirty="0"/>
          </a:p>
          <a:p>
            <a:r>
              <a:rPr lang="en-US" sz="6000" dirty="0" smtClean="0"/>
              <a:t>@</a:t>
            </a:r>
            <a:r>
              <a:rPr lang="en-US" sz="6000" dirty="0" err="1" smtClean="0"/>
              <a:t>looneydev</a:t>
            </a:r>
            <a:endParaRPr lang="en-US" sz="6000" dirty="0" smtClean="0"/>
          </a:p>
          <a:p>
            <a:endParaRPr lang="en-US" dirty="0"/>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flipH="1">
            <a:off x="11903830" y="5571321"/>
            <a:ext cx="947737" cy="895350"/>
          </a:xfrm>
          <a:prstGeom prst="rect">
            <a:avLst/>
          </a:prstGeom>
        </p:spPr>
      </p:pic>
    </p:spTree>
    <p:extLst>
      <p:ext uri="{BB962C8B-B14F-4D97-AF65-F5344CB8AC3E}">
        <p14:creationId xmlns:p14="http://schemas.microsoft.com/office/powerpoint/2010/main" val="6473548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What if we want more?</a:t>
            </a:r>
            <a:endParaRPr lang="en-US" sz="6000" dirty="0"/>
          </a:p>
        </p:txBody>
      </p:sp>
      <p:sp>
        <p:nvSpPr>
          <p:cNvPr id="3" name="Content Placeholder 2"/>
          <p:cNvSpPr>
            <a:spLocks noGrp="1"/>
          </p:cNvSpPr>
          <p:nvPr>
            <p:ph idx="1"/>
          </p:nvPr>
        </p:nvSpPr>
        <p:spPr>
          <a:xfrm>
            <a:off x="1097280" y="1845734"/>
            <a:ext cx="10058400" cy="4413176"/>
          </a:xfrm>
        </p:spPr>
        <p:txBody>
          <a:bodyPr>
            <a:noAutofit/>
          </a:bodyPr>
          <a:lstStyle/>
          <a:p>
            <a:pPr marL="978408" lvl="1" indent="-685800">
              <a:buFont typeface="Arial" panose="020B0604020202020204" pitchFamily="34" charset="0"/>
              <a:buChar char="•"/>
            </a:pPr>
            <a:r>
              <a:rPr lang="en-US" sz="4800" dirty="0" smtClean="0"/>
              <a:t>Custom fields</a:t>
            </a:r>
            <a:endParaRPr lang="en-US" sz="4400" dirty="0"/>
          </a:p>
          <a:p>
            <a:pPr marL="978408" lvl="1" indent="-685800">
              <a:buFont typeface="Arial" panose="020B0604020202020204" pitchFamily="34" charset="0"/>
              <a:buChar char="•"/>
            </a:pPr>
            <a:r>
              <a:rPr lang="en-US" sz="4800" dirty="0" smtClean="0"/>
              <a:t>Custom permissions</a:t>
            </a:r>
          </a:p>
          <a:p>
            <a:pPr marL="978408" lvl="1" indent="-685800">
              <a:buFont typeface="Arial" panose="020B0604020202020204" pitchFamily="34" charset="0"/>
              <a:buChar char="•"/>
            </a:pPr>
            <a:r>
              <a:rPr lang="en-US" sz="4800" dirty="0" smtClean="0"/>
              <a:t>Custom model manager</a:t>
            </a:r>
            <a:endParaRPr lang="en-US" sz="4800" dirty="0"/>
          </a:p>
          <a:p>
            <a:pPr marL="978408" lvl="1" indent="-685800">
              <a:buFont typeface="Arial" panose="020B0604020202020204" pitchFamily="34" charset="0"/>
              <a:buChar char="•"/>
            </a:pPr>
            <a:r>
              <a:rPr lang="en-US" sz="4800" dirty="0" smtClean="0"/>
              <a:t>Alternative identifier to ‘username’</a:t>
            </a:r>
          </a:p>
        </p:txBody>
      </p:sp>
    </p:spTree>
    <p:extLst>
      <p:ext uri="{BB962C8B-B14F-4D97-AF65-F5344CB8AC3E}">
        <p14:creationId xmlns:p14="http://schemas.microsoft.com/office/powerpoint/2010/main" val="10594006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3147" y="106878"/>
            <a:ext cx="10450286" cy="6222670"/>
          </a:xfrm>
          <a:prstGeom prst="rect">
            <a:avLst/>
          </a:prstGeom>
        </p:spPr>
      </p:pic>
    </p:spTree>
    <p:extLst>
      <p:ext uri="{BB962C8B-B14F-4D97-AF65-F5344CB8AC3E}">
        <p14:creationId xmlns:p14="http://schemas.microsoft.com/office/powerpoint/2010/main" val="2344777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Option 1</a:t>
            </a:r>
            <a:r>
              <a:rPr lang="en-US" sz="5400" dirty="0"/>
              <a:t>: Proxy </a:t>
            </a:r>
            <a:r>
              <a:rPr lang="en-US" sz="5400" dirty="0" smtClean="0"/>
              <a:t>model</a:t>
            </a:r>
            <a:endParaRPr lang="en-US" sz="5400" dirty="0"/>
          </a:p>
        </p:txBody>
      </p:sp>
      <p:sp>
        <p:nvSpPr>
          <p:cNvPr id="3" name="Content Placeholder 2"/>
          <p:cNvSpPr>
            <a:spLocks noGrp="1"/>
          </p:cNvSpPr>
          <p:nvPr>
            <p:ph idx="1"/>
          </p:nvPr>
        </p:nvSpPr>
        <p:spPr>
          <a:xfrm>
            <a:off x="1097280" y="1845734"/>
            <a:ext cx="10058400" cy="4413176"/>
          </a:xfrm>
        </p:spPr>
        <p:txBody>
          <a:bodyPr>
            <a:noAutofit/>
          </a:bodyPr>
          <a:lstStyle/>
          <a:p>
            <a:pPr marL="978408" lvl="1" indent="-685800">
              <a:buFont typeface="Arial" panose="020B0604020202020204" pitchFamily="34" charset="0"/>
              <a:buChar char="•"/>
            </a:pPr>
            <a:r>
              <a:rPr lang="en-US" sz="4800" dirty="0" smtClean="0"/>
              <a:t>Requires the least amount of steps </a:t>
            </a:r>
          </a:p>
          <a:p>
            <a:pPr marL="978408" lvl="1" indent="-685800">
              <a:buFont typeface="Arial" panose="020B0604020202020204" pitchFamily="34" charset="0"/>
              <a:buChar char="•"/>
            </a:pPr>
            <a:r>
              <a:rPr lang="en-US" sz="4800" dirty="0" smtClean="0"/>
              <a:t>Good for when you only need to customize a few things</a:t>
            </a:r>
          </a:p>
        </p:txBody>
      </p:sp>
    </p:spTree>
    <p:extLst>
      <p:ext uri="{BB962C8B-B14F-4D97-AF65-F5344CB8AC3E}">
        <p14:creationId xmlns:p14="http://schemas.microsoft.com/office/powerpoint/2010/main" val="1398872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000" dirty="0" smtClean="0"/>
              <a:t>Option 2: One-to-one Relationship</a:t>
            </a:r>
            <a:endParaRPr lang="en-US" sz="6000" dirty="0"/>
          </a:p>
        </p:txBody>
      </p:sp>
      <p:sp>
        <p:nvSpPr>
          <p:cNvPr id="3" name="Content Placeholder 2"/>
          <p:cNvSpPr>
            <a:spLocks noGrp="1"/>
          </p:cNvSpPr>
          <p:nvPr>
            <p:ph idx="1"/>
          </p:nvPr>
        </p:nvSpPr>
        <p:spPr>
          <a:xfrm>
            <a:off x="1097280" y="1845734"/>
            <a:ext cx="10058400" cy="4413176"/>
          </a:xfrm>
        </p:spPr>
        <p:txBody>
          <a:bodyPr>
            <a:noAutofit/>
          </a:bodyPr>
          <a:lstStyle/>
          <a:p>
            <a:pPr marL="978408" lvl="1" indent="-685800">
              <a:buFont typeface="Arial" panose="020B0604020202020204" pitchFamily="34" charset="0"/>
              <a:buChar char="•"/>
            </a:pPr>
            <a:r>
              <a:rPr lang="en-US" sz="4800" dirty="0" smtClean="0"/>
              <a:t>Requires only a few more steps</a:t>
            </a:r>
          </a:p>
          <a:p>
            <a:pPr marL="978408" lvl="1" indent="-685800">
              <a:buFont typeface="Arial" panose="020B0604020202020204" pitchFamily="34" charset="0"/>
              <a:buChar char="•"/>
            </a:pPr>
            <a:r>
              <a:rPr lang="en-US" sz="4800" dirty="0" smtClean="0"/>
              <a:t>Good for when you need more attributes</a:t>
            </a:r>
            <a:r>
              <a:rPr lang="en-US" sz="4400" dirty="0" smtClean="0"/>
              <a:t>	</a:t>
            </a:r>
          </a:p>
        </p:txBody>
      </p:sp>
    </p:spTree>
    <p:extLst>
      <p:ext uri="{BB962C8B-B14F-4D97-AF65-F5344CB8AC3E}">
        <p14:creationId xmlns:p14="http://schemas.microsoft.com/office/powerpoint/2010/main" val="3834128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Option 3: Custom User Model</a:t>
            </a:r>
            <a:endParaRPr lang="en-US" sz="5400" dirty="0"/>
          </a:p>
        </p:txBody>
      </p:sp>
      <p:sp>
        <p:nvSpPr>
          <p:cNvPr id="3" name="Content Placeholder 2"/>
          <p:cNvSpPr>
            <a:spLocks noGrp="1"/>
          </p:cNvSpPr>
          <p:nvPr>
            <p:ph idx="1"/>
          </p:nvPr>
        </p:nvSpPr>
        <p:spPr>
          <a:xfrm>
            <a:off x="1097280" y="1845734"/>
            <a:ext cx="10058400" cy="4413176"/>
          </a:xfrm>
        </p:spPr>
        <p:txBody>
          <a:bodyPr>
            <a:noAutofit/>
          </a:bodyPr>
          <a:lstStyle/>
          <a:p>
            <a:pPr marL="978408" lvl="1" indent="-685800">
              <a:buFont typeface="Arial" panose="020B0604020202020204" pitchFamily="34" charset="0"/>
              <a:buChar char="•"/>
            </a:pPr>
            <a:r>
              <a:rPr lang="en-US" sz="4800" dirty="0" smtClean="0"/>
              <a:t>More steps, but more freedom </a:t>
            </a:r>
          </a:p>
          <a:p>
            <a:pPr marL="978408" lvl="1" indent="-685800">
              <a:buFont typeface="Arial" panose="020B0604020202020204" pitchFamily="34" charset="0"/>
              <a:buChar char="•"/>
            </a:pPr>
            <a:r>
              <a:rPr lang="en-US" sz="4800" dirty="0" smtClean="0"/>
              <a:t>Good for when:</a:t>
            </a:r>
          </a:p>
          <a:p>
            <a:pPr marL="1694360" lvl="5" indent="-685800">
              <a:buFont typeface="Wingdings" panose="05000000000000000000" pitchFamily="2" charset="2"/>
              <a:buChar char="§"/>
            </a:pPr>
            <a:r>
              <a:rPr lang="en-US" sz="4800" dirty="0" smtClean="0"/>
              <a:t>you </a:t>
            </a:r>
            <a:r>
              <a:rPr lang="en-US" sz="4800" dirty="0"/>
              <a:t>need different required fields</a:t>
            </a:r>
          </a:p>
          <a:p>
            <a:pPr marL="1694360" lvl="5" indent="-685800">
              <a:buFont typeface="Wingdings" panose="05000000000000000000" pitchFamily="2" charset="2"/>
              <a:buChar char="§"/>
            </a:pPr>
            <a:r>
              <a:rPr lang="en-US" sz="4800" dirty="0" smtClean="0"/>
              <a:t>you </a:t>
            </a:r>
            <a:r>
              <a:rPr lang="en-US" sz="4800" dirty="0"/>
              <a:t>need custom permissions </a:t>
            </a:r>
            <a:endParaRPr lang="en-US" sz="4800" dirty="0" smtClean="0"/>
          </a:p>
          <a:p>
            <a:pPr marL="1694360" lvl="5" indent="-685800">
              <a:buFont typeface="Wingdings" panose="05000000000000000000" pitchFamily="2" charset="2"/>
              <a:buChar char="§"/>
            </a:pPr>
            <a:r>
              <a:rPr lang="en-US" sz="4800" dirty="0"/>
              <a:t>y</a:t>
            </a:r>
            <a:r>
              <a:rPr lang="en-US" sz="4800" dirty="0" smtClean="0"/>
              <a:t>ou want to add validators</a:t>
            </a:r>
            <a:r>
              <a:rPr lang="en-US" sz="4400" dirty="0" smtClean="0"/>
              <a:t>	</a:t>
            </a:r>
          </a:p>
        </p:txBody>
      </p:sp>
    </p:spTree>
    <p:extLst>
      <p:ext uri="{BB962C8B-B14F-4D97-AF65-F5344CB8AC3E}">
        <p14:creationId xmlns:p14="http://schemas.microsoft.com/office/powerpoint/2010/main" val="37839044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152720" y="2507090"/>
            <a:ext cx="10058400" cy="4022725"/>
          </a:xfrm>
        </p:spPr>
        <p:txBody>
          <a:bodyPr>
            <a:normAutofit/>
          </a:bodyPr>
          <a:lstStyle/>
          <a:p>
            <a:r>
              <a:rPr lang="en-US" sz="4800" dirty="0" smtClean="0"/>
              <a:t>Scenario 1</a:t>
            </a:r>
          </a:p>
          <a:p>
            <a:endParaRPr lang="en-US" sz="4800" dirty="0"/>
          </a:p>
        </p:txBody>
      </p:sp>
    </p:spTree>
    <p:extLst>
      <p:ext uri="{BB962C8B-B14F-4D97-AF65-F5344CB8AC3E}">
        <p14:creationId xmlns:p14="http://schemas.microsoft.com/office/powerpoint/2010/main" val="10840961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4460</TotalTime>
  <Words>2352</Words>
  <Application>Microsoft Office PowerPoint</Application>
  <PresentationFormat>Widescreen</PresentationFormat>
  <Paragraphs>215</Paragraphs>
  <Slides>33</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Calibri Light</vt:lpstr>
      <vt:lpstr>Consolas</vt:lpstr>
      <vt:lpstr>Monospac821 BT</vt:lpstr>
      <vt:lpstr>Wingdings</vt:lpstr>
      <vt:lpstr>Retrospect</vt:lpstr>
      <vt:lpstr>Getting the Most out of Django’s User Model</vt:lpstr>
      <vt:lpstr>The User Model</vt:lpstr>
      <vt:lpstr>The User Model</vt:lpstr>
      <vt:lpstr>What if we want more?</vt:lpstr>
      <vt:lpstr>PowerPoint Presentation</vt:lpstr>
      <vt:lpstr>Option 1: Proxy model</vt:lpstr>
      <vt:lpstr>Option 2: One-to-one Relationship</vt:lpstr>
      <vt:lpstr>Option 3: Custom User Model</vt:lpstr>
      <vt:lpstr>PowerPoint Presentation</vt:lpstr>
      <vt:lpstr>PowerPoint Presentation</vt:lpstr>
      <vt:lpstr>PowerPoint Presentation</vt:lpstr>
      <vt:lpstr>Option 1: Using a Proxy Model</vt:lpstr>
      <vt:lpstr>Option 1: Using a Proxy Model</vt:lpstr>
      <vt:lpstr>Option 1: Using a Proxy Model</vt:lpstr>
      <vt:lpstr>PowerPoint Presentation</vt:lpstr>
      <vt:lpstr>PowerPoint Presentation</vt:lpstr>
      <vt:lpstr>PowerPoint Presentation</vt:lpstr>
      <vt:lpstr>PowerPoint Presentation</vt:lpstr>
      <vt:lpstr>Option 2:  1-1 Relationship</vt:lpstr>
      <vt:lpstr>Option 2:  1-1 Relationship</vt:lpstr>
      <vt:lpstr>Option 2:  1-1 Relationship</vt:lpstr>
      <vt:lpstr>Option 2:  1-1 Relationship</vt:lpstr>
      <vt:lpstr>Option 2:  1-1 Relationship</vt:lpstr>
      <vt:lpstr>PowerPoint Presentation</vt:lpstr>
      <vt:lpstr>PowerPoint Presentation</vt:lpstr>
      <vt:lpstr>PowerPoint Presentation</vt:lpstr>
      <vt:lpstr>Option 3: Custom User Model</vt:lpstr>
      <vt:lpstr>Option 3: Custom User Model</vt:lpstr>
      <vt:lpstr>Option 3: Custom User Model</vt:lpstr>
      <vt:lpstr>Option 3: Custom User Model</vt:lpstr>
      <vt:lpstr>Option 3: Custom User Model</vt:lpstr>
      <vt:lpstr>Recap</vt:lpstr>
      <vt:lpstr>Resources</vt:lpstr>
    </vt:vector>
  </TitlesOfParts>
  <Company>The University of Texas at Austin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the Most out of Django’s User Model</dc:title>
  <dc:creator>Looney, Julia M</dc:creator>
  <cp:lastModifiedBy>Looney, Julia M</cp:lastModifiedBy>
  <cp:revision>257</cp:revision>
  <dcterms:created xsi:type="dcterms:W3CDTF">2017-06-02T15:20:43Z</dcterms:created>
  <dcterms:modified xsi:type="dcterms:W3CDTF">2017-08-17T18:01:41Z</dcterms:modified>
</cp:coreProperties>
</file>