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5"/>
  </p:notesMasterIdLst>
  <p:sldIdLst>
    <p:sldId id="303" r:id="rId2"/>
    <p:sldId id="361" r:id="rId3"/>
    <p:sldId id="257" r:id="rId4"/>
    <p:sldId id="317" r:id="rId5"/>
    <p:sldId id="319" r:id="rId6"/>
    <p:sldId id="345" r:id="rId7"/>
    <p:sldId id="374" r:id="rId8"/>
    <p:sldId id="291" r:id="rId9"/>
    <p:sldId id="286" r:id="rId10"/>
    <p:sldId id="288" r:id="rId11"/>
    <p:sldId id="332" r:id="rId12"/>
    <p:sldId id="289" r:id="rId13"/>
    <p:sldId id="354" r:id="rId14"/>
    <p:sldId id="355" r:id="rId15"/>
    <p:sldId id="312" r:id="rId16"/>
    <p:sldId id="265" r:id="rId17"/>
    <p:sldId id="313" r:id="rId18"/>
    <p:sldId id="373" r:id="rId19"/>
    <p:sldId id="267" r:id="rId20"/>
    <p:sldId id="349" r:id="rId21"/>
    <p:sldId id="322" r:id="rId22"/>
    <p:sldId id="333" r:id="rId23"/>
    <p:sldId id="369" r:id="rId24"/>
    <p:sldId id="370" r:id="rId25"/>
    <p:sldId id="371" r:id="rId26"/>
    <p:sldId id="372" r:id="rId27"/>
    <p:sldId id="337" r:id="rId28"/>
    <p:sldId id="300" r:id="rId29"/>
    <p:sldId id="341" r:id="rId30"/>
    <p:sldId id="358" r:id="rId31"/>
    <p:sldId id="359" r:id="rId32"/>
    <p:sldId id="360" r:id="rId33"/>
    <p:sldId id="352" r:id="rId34"/>
    <p:sldId id="351" r:id="rId35"/>
    <p:sldId id="342" r:id="rId36"/>
    <p:sldId id="348" r:id="rId37"/>
    <p:sldId id="316" r:id="rId38"/>
    <p:sldId id="335" r:id="rId39"/>
    <p:sldId id="297" r:id="rId40"/>
    <p:sldId id="285" r:id="rId41"/>
    <p:sldId id="353" r:id="rId42"/>
    <p:sldId id="357" r:id="rId43"/>
    <p:sldId id="36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10">
          <p15:clr>
            <a:srgbClr val="A4A3A4"/>
          </p15:clr>
        </p15:guide>
        <p15:guide id="4" pos="4464">
          <p15:clr>
            <a:srgbClr val="A4A3A4"/>
          </p15:clr>
        </p15:guide>
        <p15:guide id="5" orient="horz" pos="2052">
          <p15:clr>
            <a:srgbClr val="A4A3A4"/>
          </p15:clr>
        </p15:guide>
        <p15:guide id="6" pos="37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A0D"/>
    <a:srgbClr val="B32623"/>
    <a:srgbClr val="621874"/>
    <a:srgbClr val="FCD904"/>
    <a:srgbClr val="E1E72A"/>
    <a:srgbClr val="45B42B"/>
    <a:srgbClr val="632EB2"/>
    <a:srgbClr val="FFCC00"/>
    <a:srgbClr val="2CB44C"/>
    <a:srgbClr val="D12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88185" autoAdjust="0"/>
  </p:normalViewPr>
  <p:slideViewPr>
    <p:cSldViewPr snapToGrid="0" showGuides="1">
      <p:cViewPr>
        <p:scale>
          <a:sx n="110" d="100"/>
          <a:sy n="110" d="100"/>
        </p:scale>
        <p:origin x="-552" y="-72"/>
      </p:cViewPr>
      <p:guideLst>
        <p:guide orient="horz" pos="2160"/>
        <p:guide orient="horz" pos="1796"/>
        <p:guide orient="horz" pos="2052"/>
        <p:guide pos="2880"/>
        <p:guide pos="4464"/>
        <p:guide pos="37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5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B0CE8-6F0C-48CE-9B0C-2729634A3EF3}" type="datetimeFigureOut">
              <a:rPr lang="en-US" smtClean="0"/>
              <a:pPr/>
              <a:t>6/8/2014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7B188-5D9A-4CA8-8848-0CDA841DBCCA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9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0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6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17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20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2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ockercon14_ppt_background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4" y="-84665"/>
            <a:ext cx="9313333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81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ckercon14_ppt_transition.bmp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8" y="-110065"/>
            <a:ext cx="9347200" cy="7010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8002" y="33819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4648200"/>
            <a:ext cx="8229600" cy="5334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5190062"/>
            <a:ext cx="8229600" cy="11938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857581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sf\Home\Desktop\Graphic Tank\op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71" r="15046" b="89480"/>
          <a:stretch/>
        </p:blipFill>
        <p:spPr bwMode="auto">
          <a:xfrm>
            <a:off x="7365534" y="0"/>
            <a:ext cx="1744912" cy="7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45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0.168\TomaWork\Projects\dockerCan\7183\dockercon14_ppt-wil_background_templa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2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ckercon14_ppt_transitio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8" y="-110065"/>
            <a:ext cx="9347200" cy="7010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8002" y="33819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4648200"/>
            <a:ext cx="8229600" cy="533400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5190062"/>
            <a:ext cx="8229600" cy="1193800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857581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41204" y="1388118"/>
            <a:ext cx="2907587" cy="434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6927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30820" y="77491"/>
            <a:ext cx="7590408" cy="64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5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2778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6014906" y="1778466"/>
            <a:ext cx="2827090" cy="3791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819" y="140555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555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30820" y="77491"/>
            <a:ext cx="7590408" cy="64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9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819" y="142308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819" y="2062847"/>
            <a:ext cx="4040188" cy="36163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2308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62847"/>
            <a:ext cx="4041775" cy="36163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30820" y="77491"/>
            <a:ext cx="7590408" cy="64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73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230820" y="77491"/>
            <a:ext cx="7590408" cy="64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61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sf\Home\Desktop\Graphic Tank\op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820" y="77491"/>
            <a:ext cx="7590408" cy="64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819" y="12984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1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5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60" r:id="rId1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26333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64B0C3"/>
        </a:buClr>
        <a:buFont typeface="Arial"/>
        <a:buChar char="•"/>
        <a:defRPr sz="3200" kern="1200">
          <a:solidFill>
            <a:srgbClr val="263338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64B0C3"/>
        </a:buClr>
        <a:buFont typeface="Arial"/>
        <a:buChar char="–"/>
        <a:defRPr sz="2800" kern="1200">
          <a:solidFill>
            <a:srgbClr val="263338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4B0C3"/>
        </a:buClr>
        <a:buFont typeface="Arial"/>
        <a:buChar char="•"/>
        <a:defRPr sz="2400" kern="1200">
          <a:solidFill>
            <a:srgbClr val="263338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64B0C3"/>
        </a:buClr>
        <a:buFont typeface="Arial"/>
        <a:buChar char="–"/>
        <a:defRPr sz="2000" kern="1200">
          <a:solidFill>
            <a:srgbClr val="263338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64B0C3"/>
        </a:buClr>
        <a:buFont typeface="Arial"/>
        <a:buChar char="»"/>
        <a:defRPr sz="2000" kern="1200">
          <a:solidFill>
            <a:srgbClr val="26333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0.jpeg"/><Relationship Id="rId21" Type="http://schemas.openxmlformats.org/officeDocument/2006/relationships/image" Target="../media/image68.png"/><Relationship Id="rId7" Type="http://schemas.openxmlformats.org/officeDocument/2006/relationships/image" Target="../media/image54.emf"/><Relationship Id="rId12" Type="http://schemas.openxmlformats.org/officeDocument/2006/relationships/image" Target="../media/image59.emf"/><Relationship Id="rId17" Type="http://schemas.openxmlformats.org/officeDocument/2006/relationships/image" Target="../media/image64.jpeg"/><Relationship Id="rId2" Type="http://schemas.openxmlformats.org/officeDocument/2006/relationships/image" Target="../media/image49.png"/><Relationship Id="rId16" Type="http://schemas.openxmlformats.org/officeDocument/2006/relationships/image" Target="../media/image63.jpeg"/><Relationship Id="rId20" Type="http://schemas.openxmlformats.org/officeDocument/2006/relationships/image" Target="../media/image6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emf"/><Relationship Id="rId11" Type="http://schemas.openxmlformats.org/officeDocument/2006/relationships/image" Target="../media/image58.emf"/><Relationship Id="rId5" Type="http://schemas.openxmlformats.org/officeDocument/2006/relationships/image" Target="../media/image52.emf"/><Relationship Id="rId15" Type="http://schemas.openxmlformats.org/officeDocument/2006/relationships/image" Target="../media/image62.emf"/><Relationship Id="rId23" Type="http://schemas.openxmlformats.org/officeDocument/2006/relationships/image" Target="../media/image70.png"/><Relationship Id="rId10" Type="http://schemas.openxmlformats.org/officeDocument/2006/relationships/image" Target="../media/image57.emf"/><Relationship Id="rId19" Type="http://schemas.openxmlformats.org/officeDocument/2006/relationships/image" Target="../media/image66.jpeg"/><Relationship Id="rId4" Type="http://schemas.openxmlformats.org/officeDocument/2006/relationships/image" Target="../media/image51.emf"/><Relationship Id="rId9" Type="http://schemas.openxmlformats.org/officeDocument/2006/relationships/image" Target="../media/image56.emf"/><Relationship Id="rId14" Type="http://schemas.openxmlformats.org/officeDocument/2006/relationships/image" Target="../media/image61.jpeg"/><Relationship Id="rId22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76.png"/><Relationship Id="rId18" Type="http://schemas.openxmlformats.org/officeDocument/2006/relationships/image" Target="../media/image81.jpeg"/><Relationship Id="rId3" Type="http://schemas.openxmlformats.org/officeDocument/2006/relationships/image" Target="../media/image73.png"/><Relationship Id="rId21" Type="http://schemas.openxmlformats.org/officeDocument/2006/relationships/image" Target="../media/image84.png"/><Relationship Id="rId7" Type="http://schemas.openxmlformats.org/officeDocument/2006/relationships/image" Target="../media/image52.emf"/><Relationship Id="rId12" Type="http://schemas.openxmlformats.org/officeDocument/2006/relationships/image" Target="../media/image58.emf"/><Relationship Id="rId17" Type="http://schemas.openxmlformats.org/officeDocument/2006/relationships/image" Target="../media/image80.jpeg"/><Relationship Id="rId2" Type="http://schemas.openxmlformats.org/officeDocument/2006/relationships/image" Target="../media/image72.png"/><Relationship Id="rId16" Type="http://schemas.openxmlformats.org/officeDocument/2006/relationships/image" Target="../media/image79.png"/><Relationship Id="rId20" Type="http://schemas.openxmlformats.org/officeDocument/2006/relationships/image" Target="../media/image83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emf"/><Relationship Id="rId11" Type="http://schemas.openxmlformats.org/officeDocument/2006/relationships/image" Target="../media/image57.emf"/><Relationship Id="rId24" Type="http://schemas.openxmlformats.org/officeDocument/2006/relationships/image" Target="../media/image87.png"/><Relationship Id="rId5" Type="http://schemas.openxmlformats.org/officeDocument/2006/relationships/image" Target="../media/image75.png"/><Relationship Id="rId15" Type="http://schemas.openxmlformats.org/officeDocument/2006/relationships/image" Target="../media/image78.png"/><Relationship Id="rId23" Type="http://schemas.openxmlformats.org/officeDocument/2006/relationships/image" Target="../media/image86.tiff"/><Relationship Id="rId10" Type="http://schemas.openxmlformats.org/officeDocument/2006/relationships/image" Target="../media/image56.emf"/><Relationship Id="rId19" Type="http://schemas.openxmlformats.org/officeDocument/2006/relationships/image" Target="../media/image82.jpeg"/><Relationship Id="rId4" Type="http://schemas.openxmlformats.org/officeDocument/2006/relationships/image" Target="../media/image74.png"/><Relationship Id="rId9" Type="http://schemas.openxmlformats.org/officeDocument/2006/relationships/image" Target="../media/image55.emf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google.com/url?sa=i&amp;rct=j&amp;q=&amp;esrc=s&amp;source=images&amp;cd=&amp;cad=rja&amp;uact=8&amp;docid=EYetFNl_OtxeMM&amp;tbnid=sHJWMPa7X89ONM:&amp;ved=0CAUQjRw&amp;url=http://www.gilt.com/company/bio/michael-bryzek&amp;ei=PGOQU_mkMuHLsQSanIF4&amp;bvm=bv.68235269,d.cWc&amp;psig=AFQjCNFqeSQI__L0IppNSGHYC--ILCVqUw&amp;ust=1402057907568864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hyperlink" Target="http://www.google.com/url?sa=i&amp;rct=j&amp;q=&amp;esrc=s&amp;source=images&amp;cd=&amp;cad=rja&amp;uact=8&amp;docid=juxCPgGMD9_DgM&amp;tbnid=m2YTDneJx605TM:&amp;ved=0CAUQjRw&amp;url=http://www.privco.com/featured-private-company-of-the-week-gilt-groupe-inc-amidst-recent-layoffs-gilt-looks-to-double-down-on-core-flash-sales-business-gilt-ipo-planned-for-early-2013-ch-robinson-acquires-phoenix-international-freight-services-for-635m&amp;ei=42OQU8ajGeblsASgzoDICg&amp;bvm=bv.68235269,d.cWc&amp;psig=AFQjCNE1099N_N7lH8GEGr9-v-VduQcJGw&amp;ust=140205806027441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www.google.com/url?sa=i&amp;rct=j&amp;q=&amp;esrc=s&amp;source=images&amp;cd=&amp;cad=rja&amp;uact=8&amp;docid=cpS55jVWnXNiVM&amp;tbnid=cW73g_9Ahxv_tM:&amp;ved=0CAUQjRw&amp;url=http://toybook.com/mgm-to-bring-classic-medias-waldo-to-the-big-screen/&amp;ei=n2SQU-XUEY_isATgxIKgCQ&amp;bvm=bv.68235269,d.cWc&amp;psig=AFQjCNFnxCFlm-K3eGq1p4LUTw3Xr9seYw&amp;ust=1402058266160137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s.gov/research_room/research_topics/american_cities/images/american_cities_069.jpg" TargetMode="External"/><Relationship Id="rId2" Type="http://schemas.openxmlformats.org/officeDocument/2006/relationships/hyperlink" Target="http://en.wikipedia.org/wiki/Lewis_Hine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google.com/url?sa=i&amp;source=images&amp;cd=&amp;cad=rja&amp;uact=8&amp;docid=drWODHxTAWeEjM&amp;tbnid=w8MukFXOaEbR2M&amp;ved=0CAgQjRw&amp;url=http://www.alexjosesilva.com/&amp;ei=LyuOU_meEMLKsQSaoIGgBA&amp;psig=AFQjCNGcYFnvy2psGKUlpixMM6GPuQZL0g&amp;ust=1401912495324689" TargetMode="External"/><Relationship Id="rId18" Type="http://schemas.openxmlformats.org/officeDocument/2006/relationships/image" Target="../media/image110.png"/><Relationship Id="rId26" Type="http://schemas.openxmlformats.org/officeDocument/2006/relationships/hyperlink" Target="https://www.google.com/url?sa=i&amp;rct=j&amp;q=&amp;esrc=s&amp;source=images&amp;cd=&amp;cad=rja&amp;uact=8&amp;docid=PI6QHKduTP1GAM&amp;tbnid=eWRXr_7PijJbNM:&amp;ved=0CAUQjRw&amp;url=https://wiki.jenkins-ci.org/display/JENKINS/Logo&amp;ei=5caQU6mYDJSvsASM5oH4CQ&amp;bvm=bv.68445247,d.cWc&amp;psig=AFQjCNEQVmtM6w1Dw-1k_QERdKujMGGLUg&amp;ust=1402083424038663" TargetMode="External"/><Relationship Id="rId39" Type="http://schemas.openxmlformats.org/officeDocument/2006/relationships/image" Target="../media/image122.png"/><Relationship Id="rId21" Type="http://schemas.openxmlformats.org/officeDocument/2006/relationships/image" Target="../media/image112.png"/><Relationship Id="rId34" Type="http://schemas.openxmlformats.org/officeDocument/2006/relationships/hyperlink" Target="http://www.google.com/url?sa=i&amp;rct=j&amp;q=&amp;esrc=s&amp;source=images&amp;cd=&amp;cad=rja&amp;uact=8&amp;docid=JlVFKGX6I2Ak5M&amp;tbnid=pB7I3XvrEzQFHM:&amp;ved=0CAUQjRw&amp;url=http://cloudtimes.org/2011/05/18/cloud-database-provider-mongolab-raises-3m/&amp;ei=PqaRU9HhArfUsASNkICoCA&amp;bvm=bv.68445247,d.cWc&amp;psig=AFQjCNHwS-prXaazbVVMWWrpr703b7RJJw&amp;ust=1402140601274640" TargetMode="External"/><Relationship Id="rId42" Type="http://schemas.openxmlformats.org/officeDocument/2006/relationships/image" Target="../media/image124.png"/><Relationship Id="rId47" Type="http://schemas.openxmlformats.org/officeDocument/2006/relationships/image" Target="../media/image127.jpeg"/><Relationship Id="rId50" Type="http://schemas.openxmlformats.org/officeDocument/2006/relationships/hyperlink" Target="http://www.google.com/url?sa=i&amp;rct=j&amp;q=&amp;esrc=s&amp;source=images&amp;cd=&amp;cad=rja&amp;uact=8&amp;docid=xAeWvL88Ax7vmM&amp;tbnid=DG1Cu6d5nDZ0mM:&amp;ved=0CAUQjRw&amp;url=http://www.seedcamp.com/events/seedcamp-london-7-august-apply-now/softlayer-web-ne&amp;ei=s8iQU76UPKrlsASu8IC4DQ&amp;bvm=bv.68445247,d.cWc&amp;psig=AFQjCNGOMDZ6LjgJAppU_sTD4ELbigsjkg&amp;ust=1402083890162393" TargetMode="External"/><Relationship Id="rId55" Type="http://schemas.openxmlformats.org/officeDocument/2006/relationships/image" Target="../media/image131.png"/><Relationship Id="rId7" Type="http://schemas.openxmlformats.org/officeDocument/2006/relationships/hyperlink" Target="http://www.google.com/url?sa=i&amp;source=images&amp;cd=&amp;cad=rja&amp;uact=8&amp;docid=jFWoaTeXv3ut0M&amp;tbnid=WfixqAwnGm__GM&amp;ved=0CAgQjRw&amp;url=http://www.juliandunn.net/2012/01/13/chef-devops-and-the-death-of-system-administration/&amp;ei=NyOOU8PXGuausATlmIAI&amp;psig=AFQjCNE55HYQiyB2C5bnsTfVsiY0vq7AqA&amp;ust=1401910455520253" TargetMode="External"/><Relationship Id="rId2" Type="http://schemas.openxmlformats.org/officeDocument/2006/relationships/image" Target="../media/image100.png"/><Relationship Id="rId16" Type="http://schemas.openxmlformats.org/officeDocument/2006/relationships/image" Target="../media/image109.png"/><Relationship Id="rId29" Type="http://schemas.openxmlformats.org/officeDocument/2006/relationships/image" Target="../media/image116.png"/><Relationship Id="rId11" Type="http://schemas.openxmlformats.org/officeDocument/2006/relationships/hyperlink" Target="http://www.google.com/url?sa=i&amp;rct=j&amp;q=&amp;esrc=s&amp;source=images&amp;cd=&amp;cad=rja&amp;uact=8&amp;docid=fTCzNVxJnhINXM&amp;tbnid=0OQXSigFkf5_VM:&amp;ved=0CAUQjRw&amp;url=http://www.securethelock.com/2014/01/09/12-steps-for-hardening-mysql-from-attackers/&amp;ei=dSiOU6yMJMLfsASCzYLIAg&amp;bvm=bv.68191837,d.b2k&amp;psig=AFQjCNEbvidgnhDCU97XdUPp8ZhxAnN0yQ&amp;ust=1401911795777129" TargetMode="External"/><Relationship Id="rId24" Type="http://schemas.openxmlformats.org/officeDocument/2006/relationships/hyperlink" Target="http://www.google.com/url?sa=i&amp;rct=j&amp;q=&amp;esrc=s&amp;source=images&amp;cd=&amp;cad=rja&amp;uact=8&amp;docid=A6sEIvNbt9tCCM&amp;tbnid=FFHxtzLAnwhJLM:&amp;ved=0CAUQjRw&amp;url=http://checkthis.com/logodesign&amp;ei=NcaQU6XxAurlsASaxoCYBw&amp;bvm=bv.68445247,d.cWc&amp;psig=AFQjCNGbyG4Q4nSbQDvsg2h_PdPx7MRomg&amp;ust=1402083240322561" TargetMode="External"/><Relationship Id="rId32" Type="http://schemas.openxmlformats.org/officeDocument/2006/relationships/hyperlink" Target="http://www.google.com/url?sa=i&amp;rct=j&amp;q=&amp;esrc=s&amp;source=images&amp;cd=&amp;cad=rja&amp;uact=8&amp;docid=gA66vhxoDM4rFM&amp;tbnid=RACBRM6IBQcPyM:&amp;ved=0CAUQjRw&amp;url=http://www.slideshare.net/tomasbart/introduction-to-apache-mesos&amp;ei=SKWRU7XAFsXisATHiYHQBg&amp;bvm=bv.68445247,d.cWc&amp;psig=AFQjCNHYdSKt5HKmjpfpae8krsKpLrnV_g&amp;ust=1402140350464821" TargetMode="External"/><Relationship Id="rId37" Type="http://schemas.openxmlformats.org/officeDocument/2006/relationships/image" Target="../media/image120.jpeg"/><Relationship Id="rId40" Type="http://schemas.openxmlformats.org/officeDocument/2006/relationships/image" Target="../media/image123.jpeg"/><Relationship Id="rId45" Type="http://schemas.openxmlformats.org/officeDocument/2006/relationships/hyperlink" Target="http://www.google.com/url?sa=i&amp;rct=j&amp;q=&amp;esrc=s&amp;source=images&amp;cd=&amp;cad=rja&amp;uact=8&amp;docid=h2VBxc7tolurFM&amp;tbnid=QPP_gD-irSUs9M:&amp;ved=0CAUQjRw&amp;url=http://mdcc.cx/~joostvb/plaatjes/stuff/debian/2.html&amp;ei=CimOU_y1GKezsAS-jYGICg&amp;bvm=bv.68191837,d.b2k&amp;psig=AFQjCNH96ttAtiW90Pvuu2lkbYHfKr1sDw&amp;ust=1401911931636872" TargetMode="External"/><Relationship Id="rId53" Type="http://schemas.openxmlformats.org/officeDocument/2006/relationships/image" Target="../media/image130.png"/><Relationship Id="rId58" Type="http://schemas.openxmlformats.org/officeDocument/2006/relationships/image" Target="../media/image133.jpeg"/><Relationship Id="rId5" Type="http://schemas.openxmlformats.org/officeDocument/2006/relationships/image" Target="../media/image103.png"/><Relationship Id="rId61" Type="http://schemas.openxmlformats.org/officeDocument/2006/relationships/image" Target="../media/image136.jpeg"/><Relationship Id="rId19" Type="http://schemas.openxmlformats.org/officeDocument/2006/relationships/hyperlink" Target="https://www.google.com/url?sa=i&amp;rct=j&amp;q=&amp;esrc=s&amp;source=images&amp;cd=&amp;cad=rja&amp;uact=8&amp;docid=LKqFcpCfKHEQNM&amp;tbnid=_UpCK_t0wF6FSM:&amp;ved=0CAUQjRw&amp;url=https://www.openshift.com/blogs/wercker-increases-developer-velocity-with-continuous-delivery-on-openshift&amp;ei=ebaQU9_FNc6zsATw9YD4Cw&amp;bvm=bv.68235269,d.cWc&amp;psig=AFQjCNGVQoBJbLYNm-3Vky03_z1GqAw3Fg&amp;ust=1402079216472427" TargetMode="External"/><Relationship Id="rId14" Type="http://schemas.openxmlformats.org/officeDocument/2006/relationships/image" Target="../media/image108.jpeg"/><Relationship Id="rId22" Type="http://schemas.openxmlformats.org/officeDocument/2006/relationships/hyperlink" Target="https://www.google.com/url?sa=i&amp;rct=j&amp;q=&amp;esrc=s&amp;source=images&amp;cd=&amp;cad=rja&amp;uact=8&amp;docid=aHqWG9PHMZAdNM&amp;tbnid=fhIqMESCjEmd6M:&amp;ved=0CAUQjRw&amp;url=https://angel.co/drone-io&amp;ei=7sWQU9GhCsHgsAT944LQCw&amp;bvm=bv.68445247,d.cWc&amp;psig=AFQjCNEX5vjvcoNLtaTzjmkKTjFou-QmYg&amp;ust=1402083180700003" TargetMode="External"/><Relationship Id="rId27" Type="http://schemas.openxmlformats.org/officeDocument/2006/relationships/image" Target="../media/image115.png"/><Relationship Id="rId30" Type="http://schemas.openxmlformats.org/officeDocument/2006/relationships/hyperlink" Target="http://www.google.com/url?sa=i&amp;rct=j&amp;q=&amp;esrc=s&amp;source=images&amp;cd=&amp;cad=rja&amp;uact=8&amp;docid=Z09BrSp3tcq4XM&amp;tbnid=CQwdsStib_hRJM:&amp;ved=0CAUQjRw&amp;url=http://www.socallinuxexpo.org/scale12x/sponsor/ansible.html&amp;ei=eceQU4vVC6K_sQT1gYHwAg&amp;bvm=bv.68445247,d.cWc&amp;psig=AFQjCNH7xOLSKiyjVCcmTSLPKNxXHU5Oqw&amp;ust=1402083573761756" TargetMode="External"/><Relationship Id="rId35" Type="http://schemas.openxmlformats.org/officeDocument/2006/relationships/image" Target="../media/image119.png"/><Relationship Id="rId43" Type="http://schemas.openxmlformats.org/officeDocument/2006/relationships/hyperlink" Target="http://www.google.com/url?sa=i&amp;rct=j&amp;q=&amp;esrc=s&amp;source=images&amp;cd=&amp;cad=rja&amp;uact=8&amp;docid=AK4ef_kmDg3o-M&amp;tbnid=W36rWj6PCY3GJM:&amp;ved=0CAUQjRw&amp;url=http://design.ubuntu.com/downloads?metadata=element-logo+brand-ubuntu&amp;ei=FiaOU42_NbDnsASN_4GYBQ&amp;bvm=bv.68191837,d.b2k&amp;psig=AFQjCNHPyl9TlDJxMG67rTRztE2H6yIdQQ&amp;ust=1401911158343419" TargetMode="External"/><Relationship Id="rId48" Type="http://schemas.openxmlformats.org/officeDocument/2006/relationships/hyperlink" Target="http://www.google.com/url?sa=i&amp;rct=j&amp;q=&amp;esrc=s&amp;source=images&amp;cd=&amp;cad=rja&amp;uact=8&amp;docid=L6pnygcEVEsaLM&amp;tbnid=n8BpxLAsmi3dBM:&amp;ved=0CAUQjRw&amp;url=http://www.opencloudconf.com/workshops.php&amp;ei=xMeQU56_HZXLsQT9n4GIBQ&amp;bvm=bv.68445247,d.cWc&amp;psig=AFQjCNFM6xH9XBuTb1Gr3vtURx5YMYb8Nw&amp;ust=1402083649831737" TargetMode="External"/><Relationship Id="rId56" Type="http://schemas.openxmlformats.org/officeDocument/2006/relationships/hyperlink" Target="http://www.google.com/url?sa=i&amp;rct=j&amp;q=&amp;esrc=s&amp;source=images&amp;cd=&amp;cad=rja&amp;uact=8&amp;docid=tfx0P35QMmGM8M&amp;tbnid=T_YIKQBuC_VNRM:&amp;ved=0CAUQjRw&amp;url=http://blog.deimos.fr/&amp;ei=b8mQU-2lG-HKsQT49IHYBg&amp;bvm=bv.68445247,d.cWc&amp;psig=AFQjCNGP7G_StWBPIQCwSJ7qf3ySC6ggJg&amp;ust=1402084077471771" TargetMode="External"/><Relationship Id="rId8" Type="http://schemas.openxmlformats.org/officeDocument/2006/relationships/image" Target="../media/image105.jpeg"/><Relationship Id="rId51" Type="http://schemas.openxmlformats.org/officeDocument/2006/relationships/image" Target="../media/image129.jpeg"/><Relationship Id="rId3" Type="http://schemas.openxmlformats.org/officeDocument/2006/relationships/image" Target="../media/image101.png"/><Relationship Id="rId12" Type="http://schemas.openxmlformats.org/officeDocument/2006/relationships/image" Target="../media/image107.png"/><Relationship Id="rId17" Type="http://schemas.openxmlformats.org/officeDocument/2006/relationships/hyperlink" Target="https://www.google.com/url?sa=i&amp;rct=j&amp;q=&amp;esrc=s&amp;source=images&amp;cd=&amp;cad=rja&amp;uact=8&amp;docid=CuWDIEkb2GEZvM&amp;tbnid=nZ-UYDsLKRoa7M:&amp;ved=0CAUQjRw&amp;url=https://www.heroku.com/logos&amp;ei=R7aQU-nHB6-gsQTNp4CACg&amp;bvm=bv.68235269,d.cWc&amp;psig=AFQjCNEaA0joxOw670QaKvJAWiDx24haTg&amp;ust=1402079168446498" TargetMode="External"/><Relationship Id="rId25" Type="http://schemas.openxmlformats.org/officeDocument/2006/relationships/image" Target="../media/image114.png"/><Relationship Id="rId33" Type="http://schemas.openxmlformats.org/officeDocument/2006/relationships/image" Target="../media/image118.jpeg"/><Relationship Id="rId38" Type="http://schemas.openxmlformats.org/officeDocument/2006/relationships/image" Target="../media/image121.jpeg"/><Relationship Id="rId46" Type="http://schemas.openxmlformats.org/officeDocument/2006/relationships/image" Target="../media/image126.gif"/><Relationship Id="rId59" Type="http://schemas.openxmlformats.org/officeDocument/2006/relationships/image" Target="../media/image134.png"/><Relationship Id="rId20" Type="http://schemas.openxmlformats.org/officeDocument/2006/relationships/image" Target="../media/image111.png"/><Relationship Id="rId41" Type="http://schemas.openxmlformats.org/officeDocument/2006/relationships/hyperlink" Target="http://www.google.com/url?sa=i&amp;rct=j&amp;q=&amp;esrc=s&amp;source=images&amp;cd=&amp;cad=rja&amp;uact=8&amp;docid=MNsOqARY4afajM&amp;tbnid=s7KAugSB1vvgcM:&amp;ved=0CAUQjRw&amp;url=http://www.yoyoclouds.com/p/blog-page_11.html&amp;ei=xCWOU5_iF_SssAS4_4BQ&amp;bvm=bv.68191837,d.b2k&amp;psig=AFQjCNHZ6ecZ3ydQ5iKyA9xc0xDs-iUfBA&amp;ust=1401911098754218" TargetMode="External"/><Relationship Id="rId54" Type="http://schemas.openxmlformats.org/officeDocument/2006/relationships/hyperlink" Target="https://www.google.com/url?sa=i&amp;rct=j&amp;q=&amp;esrc=s&amp;source=images&amp;cd=&amp;cad=rja&amp;uact=8&amp;docid=2VQMwdLx8TL3VM&amp;tbnid=LhFBa1UgdzdMbM:&amp;ved=0CAUQjRw&amp;url=https://www.openshift.com/blogs/openshift-welcomes-centos-to-the-red-hat-family-origin-adds-centos-support&amp;ei=TcmQU43OAYmjsQSns4CwBg&amp;bvm=bv.68445247,d.cWc&amp;psig=AFQjCNEinkbZl-oSQaYGSRzmSnL1vr0IQw&amp;ust=1402084041267432" TargetMode="External"/><Relationship Id="rId62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15" Type="http://schemas.openxmlformats.org/officeDocument/2006/relationships/hyperlink" Target="http://www.google.com/url?sa=i&amp;rct=j&amp;q=&amp;esrc=s&amp;source=images&amp;cd=&amp;cad=rja&amp;uact=8&amp;docid=5cJJ6-eUnG_W0M&amp;tbnid=IGkgdazoEyC-1M:&amp;ved=0CAUQjRw&amp;url=http://www.hashicorp.com/blog/a-new-look-for-vagrant.html&amp;ei=ELaQU56vMoamsAS5nICABw&amp;bvm=bv.68235269,d.cWc&amp;psig=AFQjCNGsJv3ZuVpgB0l5H9J3oIOKhrQVeA&amp;ust=1402079114367581" TargetMode="External"/><Relationship Id="rId23" Type="http://schemas.openxmlformats.org/officeDocument/2006/relationships/image" Target="../media/image113.jpeg"/><Relationship Id="rId28" Type="http://schemas.openxmlformats.org/officeDocument/2006/relationships/hyperlink" Target="http://www.google.com/url?sa=i&amp;rct=j&amp;q=&amp;esrc=s&amp;source=images&amp;cd=&amp;cad=rja&amp;uact=8&amp;docid=oEabGjQEICwudM&amp;tbnid=VPaXP3oehv0-KM:&amp;ved=0CAUQjRw&amp;url=http://capistranorb.com/&amp;ei=IMeQU7LaCLPjsATy-4HgDw&amp;bvm=bv.68445247,d.cWc&amp;psig=AFQjCNHSUi0koJHV2ZQTKVYYm4nbfhGqxQ&amp;ust=1402083484743595" TargetMode="External"/><Relationship Id="rId36" Type="http://schemas.openxmlformats.org/officeDocument/2006/relationships/hyperlink" Target="http://www.google.com/url?sa=i&amp;rct=j&amp;q=&amp;esrc=s&amp;source=images&amp;cd=&amp;cad=rja&amp;uact=8&amp;docid=NJSQf2PeoZJnpM&amp;tbnid=3KtV-Txa48FXyM:&amp;ved=0CAUQjRw&amp;url=http://fontslogo.com/wordpress-logo-font/&amp;ei=ZqaRU_j1G-_KsQT-tYGoBw&amp;bvm=bv.68445247,d.cWc&amp;psig=AFQjCNHytq_0ioE5vwR1NcSTPTx7SuA5Hw&amp;ust=1402140643059092" TargetMode="External"/><Relationship Id="rId49" Type="http://schemas.openxmlformats.org/officeDocument/2006/relationships/image" Target="../media/image128.png"/><Relationship Id="rId57" Type="http://schemas.openxmlformats.org/officeDocument/2006/relationships/image" Target="../media/image132.png"/><Relationship Id="rId10" Type="http://schemas.openxmlformats.org/officeDocument/2006/relationships/image" Target="../media/image106.png"/><Relationship Id="rId31" Type="http://schemas.openxmlformats.org/officeDocument/2006/relationships/image" Target="../media/image117.png"/><Relationship Id="rId44" Type="http://schemas.openxmlformats.org/officeDocument/2006/relationships/image" Target="../media/image125.png"/><Relationship Id="rId52" Type="http://schemas.openxmlformats.org/officeDocument/2006/relationships/hyperlink" Target="http://www.google.com/url?sa=i&amp;rct=j&amp;q=&amp;esrc=s&amp;source=images&amp;cd=&amp;cad=rja&amp;uact=8&amp;docid=RYnSEj-7HgW3JM&amp;tbnid=_gmEGPGsKdajaM:&amp;ved=0CAUQjRw&amp;url=http://fedoraproject.org/wiki/Logo&amp;ei=I8mQU47EPPXFsATK8YGICQ&amp;bvm=bv.68445247,d.cWc&amp;psig=AFQjCNGL_7vC9GMBejDaB3aQTi3XSj5sug&amp;ust=1402084001079536" TargetMode="External"/><Relationship Id="rId60" Type="http://schemas.openxmlformats.org/officeDocument/2006/relationships/image" Target="../media/image135.jpeg"/><Relationship Id="rId4" Type="http://schemas.openxmlformats.org/officeDocument/2006/relationships/image" Target="../media/image102.jpeg"/><Relationship Id="rId9" Type="http://schemas.openxmlformats.org/officeDocument/2006/relationships/hyperlink" Target="http://www.google.com/url?sa=i&amp;rct=j&amp;q=&amp;esrc=s&amp;source=images&amp;cd=&amp;cad=rja&amp;uact=8&amp;docid=52ouTrxsABt0UM&amp;tbnid=Qo1JhHjV78mdFM:&amp;ved=0CAUQjRw&amp;url=http://siliconangle.com/blog/2010/10/07/puppet-labs-appropriately-acquires-the-marionette-collective-growing-the-open-cloud/puppet-labs-logo/&amp;ei=hSWOU8_sBtW_sQTwnoDIBQ&amp;bvm=bv.68191837,d.b2k&amp;psig=AFQjCNFfA0ar3rtJK6xi7dasdOzPQDg4pQ&amp;ust=140191097217681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45.jpeg"/><Relationship Id="rId7" Type="http://schemas.openxmlformats.org/officeDocument/2006/relationships/image" Target="../media/image94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147.jpeg"/><Relationship Id="rId4" Type="http://schemas.openxmlformats.org/officeDocument/2006/relationships/image" Target="../media/image146.jpeg"/><Relationship Id="rId9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44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png"/><Relationship Id="rId11" Type="http://schemas.openxmlformats.org/officeDocument/2006/relationships/image" Target="../media/image172.gif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84.png"/><Relationship Id="rId7" Type="http://schemas.openxmlformats.org/officeDocument/2006/relationships/image" Target="../media/image180.pn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10" Type="http://schemas.openxmlformats.org/officeDocument/2006/relationships/image" Target="../media/image188.png"/><Relationship Id="rId4" Type="http://schemas.openxmlformats.org/officeDocument/2006/relationships/image" Target="../media/image185.png"/><Relationship Id="rId9" Type="http://schemas.openxmlformats.org/officeDocument/2006/relationships/image" Target="../media/image1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0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189.png"/><Relationship Id="rId9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docid=a5WYS_SmNPQyjM&amp;tbnid=sMqjv3ibjz3l0M:&amp;ved=0CAUQjRw&amp;url=http://www.forbes.com/sites/danwoods/2011/12/06/open-cloud-visionaries-john-engates-cto-of-rackspace/&amp;ei=LMKQU-b0PIbLsQStqIJY&amp;bvm=bv.68445247,d.cWc&amp;psig=AFQjCNHzr_X9RtULQ37QZmc_72mvGFZdcA&amp;ust=1402082189411034" TargetMode="External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hyperlink" Target="http://www.google.com/url?sa=i&amp;rct=j&amp;q=&amp;esrc=s&amp;source=images&amp;cd=&amp;cad=rja&amp;uact=8&amp;docid=yidBefe7NS5IyM&amp;tbnid=7j6LqxERmnbv8M:&amp;ved=0CAUQjRw&amp;url=http://www.redhat.com/about/company/management/bios/management-team-brian-stevens-bio&amp;ei=x8GQU7eAI8mksQSEv4HYBg&amp;bvm=bv.68445247,d.cWc&amp;psig=AFQjCNF1AGIYk4tEMrq8y3JJeD0h6BIO-w&amp;ust=1402082115940802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4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203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8.png"/><Relationship Id="rId11" Type="http://schemas.openxmlformats.org/officeDocument/2006/relationships/image" Target="../media/image202.png"/><Relationship Id="rId5" Type="http://schemas.openxmlformats.org/officeDocument/2006/relationships/image" Target="../media/image197.png"/><Relationship Id="rId10" Type="http://schemas.openxmlformats.org/officeDocument/2006/relationships/image" Target="../media/image201.png"/><Relationship Id="rId4" Type="http://schemas.openxmlformats.org/officeDocument/2006/relationships/image" Target="../media/image196.png"/><Relationship Id="rId9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17" Type="http://schemas.openxmlformats.org/officeDocument/2006/relationships/image" Target="../media/image36.jpe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7365" y="3262575"/>
            <a:ext cx="8229600" cy="1242237"/>
          </a:xfrm>
        </p:spPr>
        <p:txBody>
          <a:bodyPr>
            <a:noAutofit/>
          </a:bodyPr>
          <a:lstStyle/>
          <a:p>
            <a:r>
              <a:rPr lang="en-US" sz="4800" dirty="0" smtClean="0"/>
              <a:t>Ben Golub		Solomon </a:t>
            </a:r>
            <a:r>
              <a:rPr lang="en-US" sz="4800" dirty="0" err="1" smtClean="0"/>
              <a:t>Hykes</a:t>
            </a:r>
            <a:endParaRPr lang="en-US" sz="4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896" y="4304167"/>
            <a:ext cx="8229600" cy="119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CEO, Docker			CTO, Founder, Chief 									Maintainer…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81144" y="2168271"/>
            <a:ext cx="3913632" cy="2843784"/>
          </a:xfrm>
          <a:prstGeom prst="roundRect">
            <a:avLst>
              <a:gd name="adj" fmla="val 3457"/>
            </a:avLst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4577" y="2605659"/>
            <a:ext cx="3471672" cy="196900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 smtClean="0"/>
              <a:t>To all those </a:t>
            </a:r>
            <a:r>
              <a:rPr lang="en-US" sz="2800" b="1" dirty="0" smtClean="0">
                <a:solidFill>
                  <a:schemeClr val="accent4"/>
                </a:solidFill>
              </a:rPr>
              <a:t>brave</a:t>
            </a:r>
            <a:r>
              <a:rPr lang="en-US" sz="2400" dirty="0" smtClean="0"/>
              <a:t> enough to cheerfully ignore our warnings about </a:t>
            </a:r>
            <a:r>
              <a:rPr lang="en-US" sz="2800" b="1" dirty="0">
                <a:solidFill>
                  <a:schemeClr val="accent4"/>
                </a:solidFill>
              </a:rPr>
              <a:t>using us </a:t>
            </a:r>
            <a:r>
              <a:rPr lang="en-US" sz="2400" dirty="0" smtClean="0"/>
              <a:t>in production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Thank You to the Brave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574074" y="1435265"/>
            <a:ext cx="1527048" cy="1295762"/>
            <a:chOff x="1623025" y="1435265"/>
            <a:chExt cx="1527048" cy="129576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187" y="1529905"/>
              <a:ext cx="1482725" cy="120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Isosceles Triangle 21"/>
            <p:cNvSpPr/>
            <p:nvPr/>
          </p:nvSpPr>
          <p:spPr>
            <a:xfrm>
              <a:off x="1623025" y="1435265"/>
              <a:ext cx="1527048" cy="1243584"/>
            </a:xfrm>
            <a:prstGeom prst="triangle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3657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5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5992" y="2927702"/>
            <a:ext cx="3243212" cy="2287440"/>
            <a:chOff x="715992" y="2927702"/>
            <a:chExt cx="3243212" cy="2287440"/>
          </a:xfrm>
        </p:grpSpPr>
        <p:sp>
          <p:nvSpPr>
            <p:cNvPr id="4" name="Rounded Rectangle 3"/>
            <p:cNvSpPr/>
            <p:nvPr/>
          </p:nvSpPr>
          <p:spPr>
            <a:xfrm>
              <a:off x="715992" y="2927702"/>
              <a:ext cx="1039393" cy="721897"/>
            </a:xfrm>
            <a:prstGeom prst="roundRect">
              <a:avLst>
                <a:gd name="adj" fmla="val 13096"/>
              </a:avLst>
            </a:prstGeom>
            <a:solidFill>
              <a:srgbClr val="FFCC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000" b="1" dirty="0">
                  <a:solidFill>
                    <a:prstClr val="black"/>
                  </a:solidFill>
                </a:rPr>
                <a:t>CAUTION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810972" y="2927702"/>
              <a:ext cx="1039393" cy="721897"/>
            </a:xfrm>
            <a:prstGeom prst="roundRect">
              <a:avLst>
                <a:gd name="adj" fmla="val 13096"/>
              </a:avLst>
            </a:prstGeom>
            <a:solidFill>
              <a:srgbClr val="FFCC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ACHTUNG!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19811" y="2927702"/>
              <a:ext cx="1039393" cy="721897"/>
            </a:xfrm>
            <a:prstGeom prst="roundRect">
              <a:avLst>
                <a:gd name="adj" fmla="val 13096"/>
              </a:avLst>
            </a:prstGeom>
            <a:solidFill>
              <a:srgbClr val="FFCC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CUIDADO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15992" y="3708327"/>
              <a:ext cx="1039393" cy="721897"/>
            </a:xfrm>
            <a:prstGeom prst="roundRect">
              <a:avLst>
                <a:gd name="adj" fmla="val 13096"/>
              </a:avLst>
            </a:prstGeom>
            <a:solidFill>
              <a:srgbClr val="FFCC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UWAGA!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810972" y="3708327"/>
              <a:ext cx="1039393" cy="721897"/>
            </a:xfrm>
            <a:prstGeom prst="roundRect">
              <a:avLst>
                <a:gd name="adj" fmla="val 13096"/>
              </a:avLst>
            </a:prstGeom>
            <a:solidFill>
              <a:srgbClr val="FFCC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POZOR!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19811" y="3710473"/>
              <a:ext cx="1039393" cy="721897"/>
            </a:xfrm>
            <a:prstGeom prst="roundRect">
              <a:avLst>
                <a:gd name="adj" fmla="val 13096"/>
              </a:avLst>
            </a:prstGeom>
            <a:solidFill>
              <a:srgbClr val="FFCC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VIGYAZAT!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15992" y="4493245"/>
              <a:ext cx="1039393" cy="721897"/>
            </a:xfrm>
            <a:prstGeom prst="roundRect">
              <a:avLst>
                <a:gd name="adj" fmla="val 13096"/>
              </a:avLst>
            </a:prstGeom>
            <a:solidFill>
              <a:srgbClr val="FFCC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000" b="1" dirty="0">
                  <a:solidFill>
                    <a:schemeClr val="tx1"/>
                  </a:solidFill>
                </a:rPr>
                <a:t>谨慎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810972" y="4493245"/>
              <a:ext cx="1039393" cy="721897"/>
            </a:xfrm>
            <a:prstGeom prst="roundRect">
              <a:avLst>
                <a:gd name="adj" fmla="val 13096"/>
              </a:avLst>
            </a:prstGeom>
            <a:solidFill>
              <a:srgbClr val="FFCC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ВНИМАНИЕ</a:t>
              </a:r>
              <a:r>
                <a:rPr lang="en-US" sz="1000" b="1" dirty="0">
                  <a:solidFill>
                    <a:schemeClr val="tx1"/>
                  </a:solidFill>
                </a:rPr>
                <a:t>!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919811" y="4493245"/>
              <a:ext cx="1039393" cy="721897"/>
            </a:xfrm>
            <a:prstGeom prst="roundRect">
              <a:avLst>
                <a:gd name="adj" fmla="val 13096"/>
              </a:avLst>
            </a:prstGeom>
            <a:solidFill>
              <a:srgbClr val="FFCC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FORSIGTIG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03207" y="1703012"/>
            <a:ext cx="3336018" cy="3999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\\psf\Home\Desktop\Picture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92" y="2030962"/>
            <a:ext cx="3529292" cy="11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psf\Home\Desktop\Picture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40449"/>
            <a:ext cx="4608195" cy="224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Thank You Partner </a:t>
            </a:r>
            <a:r>
              <a:rPr lang="en-US" sz="2800" dirty="0"/>
              <a:t>Ecosystem</a:t>
            </a:r>
          </a:p>
        </p:txBody>
      </p:sp>
      <p:sp>
        <p:nvSpPr>
          <p:cNvPr id="5" name="Oval 4"/>
          <p:cNvSpPr/>
          <p:nvPr/>
        </p:nvSpPr>
        <p:spPr>
          <a:xfrm>
            <a:off x="4010866" y="2915763"/>
            <a:ext cx="1439186" cy="143918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Picture 8" descr="\\psf\Home\Desktop\Picture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0" y="4536356"/>
            <a:ext cx="3242804" cy="153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9" descr="\\psf\Home\Desktop\Picture2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3" y="3402256"/>
            <a:ext cx="3126990" cy="10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1" descr="\\psf\Home\Desktop\Picture3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326" y="1038923"/>
            <a:ext cx="3736539" cy="103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3" descr="\\psf\Home\Desktop\Picture3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86" y="3114998"/>
            <a:ext cx="2974602" cy="72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4" descr="\\psf\Home\Desktop\Picture3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71" y="3811324"/>
            <a:ext cx="3230613" cy="79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5" descr="\\psf\Home\Desktop\Picture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25" y="4543214"/>
            <a:ext cx="4474094" cy="7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6" descr="\\psf\Home\Desktop\Picture3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25" y="5297173"/>
            <a:ext cx="4407044" cy="95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sf\Home\Desktop\Graphic Tank\vector_v-trans-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67" y="3113271"/>
            <a:ext cx="1102244" cy="92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7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Thank You Our Sponsors</a:t>
            </a:r>
            <a:endParaRPr lang="en-US" sz="2800" dirty="0"/>
          </a:p>
        </p:txBody>
      </p:sp>
      <p:sp>
        <p:nvSpPr>
          <p:cNvPr id="4098" name="AutoShape 2" descr="data:image/jpeg;base64,/9j/4AAQSkZJRgABAQAAAQABAAD/2wCEAAkGBxASEhUUEhQUFRQVFhUUFBUVGBsUGBUUFxcYFxQXFxQYHyggGB0nHRQUITEhJSkrLy4uFyAzODMsNygtLi0BCgoKDg0OGxAQGzQkICQyLC8sLCw2NCwsLSwsLSwsLCwsLCw3LCwsLCwsLCwsLCwsLCwsLCwsLCwsLCwsLCwsLP/AABEIAMIBAwMBEQACEQEDEQH/xAAbAAEAAgMBAQAAAAAAAAAAAAAABAYBAwUCB//EAFUQAAIBAgIDBhAJCQYGAwEAAAECAwAEBREGEiETFjFUkZMHFBciMzVBUVJVc3Sys9HTFSMyNFNhcpLScXWBsbTCw+PkQkSUoaKjJCVDYsHEZIOEgv/EABsBAQACAwEBAAAAAAAAAAAAAAADBAECBQYH/8QAShEAAQICBgMKCwgBBAAHAAAAAQACAxEEBRITIVExQXEVMjNSU2GRobHRFCI0NVRygaKywfAGFiNCQ4LS4eJFYmODJCVEkpOjwv/aAAwDAQACEQMRAD8A+i4viRia5kkneOKAgnVCkKu5RsdmoWO1jy156tKdS4VKZBo5HjAYSGmbtZ2KaGxpaS5VY9E/C/GE3NP7mordeZD3FmUFOqhhfjGbmn9zS3XmQ9xJQU6qGF+MZuaf3NLdeZD3ElBTqoYX4xm5p/c0t15kPcSUFOqhhfjGbmn9zS3XmQ9xJQU6qGF+MZuaf3NLdeZD3ElBTqoYX4xm5p/c0t15kPcSUFOqhhfjGbmn9zS3XmQ9xJQV6i6JmGMQoxCbMkAfFMNp2DaYtlYMSvAJyHuJKCrxgsshllRpGdVSJhrauwsZAdqgeCK6NT0uLSqOYkUzIcRolhJp1bStIrQ10gq/imkiWsSzXV3LGruUXKNH646xCgLETwKeHvVy306sYlKiQaPI2SdQ0Ay1qSwwNBK5HVQw3xjPzH9PW9uush7vesWYadVDDfGM/Mf09Lyush7velmGnVQw3xjPzH9PS8rrIe73pZhp1UMN8Yz8x/T0vK6yHu96WYadVDDfGM/Mf09Lyush7velmGnVQw3xjPzH9PS8rrIe73pZhp1UMN8Yz8x/T0vK6yHu96WYadVDDfGM/Mf09Ldd5D3e9LMNSsL0+srmVIYb+ZpJCQi7iFzIBJ65oABsB7tRxqRXEFhe8AAad78igbDJkrIl7N0qzboS4uNyDkLnqm5EXAF1c9U96uyKU8UDwjS6xa5pymo7It2Vwce0zt7OQR3N/JG5UOF3JX60kgHNISB8k1y6PWVZUhluFCaRo1jtcpTDhgyJXN6qGHeMpOY/kVP4TW/It+v3LFiFmnVPw/xlJzH8inhNb8i36/clmFmnVPw/xlJzH8inhNb8i36/clmFmnVPw/xlJzH8inhNb8i36/clmFmnVPw/xlJzH8inhNb8i36/clmFmnVPw/xlJzH8inhNb8i36/clmFmnVPw/xlJzH8inhNb8i36/clmFmnVPw/xlJzH8inhNb8i36/clmFmulhmlqXUcz2l68phUswMaLt1WZcw0QJB1TwVE6s6wgxYbI8NoDyBrzAP5jml2wgkFX/Vr0SgXz3oifNMU+x/BhrzlYedYGwdrlYh8GV1MFhQ28Oar2GLuDwFry9Ic69djrParLQJKbuCeCvIKituzWZBNwTwV5BS27NJBNwTwV5BS27NJBNwTwV5BS27NJBNwTwV5BS27NJBNwTwV5BS27NJBNwTwV5BS27NJBVLopRKMPchQDutvwAD/AKyV1KncTShjqd8JUcUCSueBdnm8lB6U1eg+zvkjvXPwtVePvhsXz7T0dbhf5xt/SaudBP8A4qmbInat3bxqvhhTwV5BXnLbs1ZkFjcU8FeQUtuzSQTcU8FeQUtuzSQTcU8FeQUtuzSQTcU8FeQUtuzSQTcU8FeQUtuzSQTcU8FeQUtuzSQTcU8FeQUtuzSQVN0rQDFcIyAHX3XAMv8AprXWoRJoVJnk3tUMQeMFbE+aN54P21a9EfNH/X8lXPCqsogOOSAgEdIRHaAf+s3frzZcRVokfznsCsynEVr6Wj8BPur7K5dt+Z6VJZbknS8fgJ91fZS27M9KWG5J0vH4CfdX2UtuzPSlhuSdLx+An3V9lLbsz0pYbknS8fgJ91fZS27M9KWG5J0vH4CfdX2UtuzPSlhuSdLx+An3V9lLbsz0pYbknS8fgJ91fZS2/M9KWG5Kj4coGIY2AABuNvsGwfNT3BXdmTBoc+MfjCgIkXL65XtFVXzvoi/NMU+x/BhrzdY+dYGwdrlYh8GV2ME+bQeRi9WteWpHCv2ntVpuhTahWUoiURKIlESiJRFUeip2ufytt65K6lT+VDY74SoouhXDAuzzeSg9KavRfZ3yR3rn4WqvH3w2BfPtPPk4X+crf0mrmwvKqZsidq3dvGq/mvNhWkoiURKIlESiJREoipelvbXCPt3Xq1rsULyGk7G9qhib5qtSfNG88H7ateh/0j/r+SrHhFW4u3snmEXrmrzTvNo9c9itDhFbq5alSiJREoiURKIlESiKh2HbDG/I2/7Ka7w4Gh+sfjCrnS761L63XtVUXzvoi/NMU+x/BhrzdY+dYGwdrlYh8GV2ME+bQeRi9WteWpHCv2ntVpuhQsYxSZZ4ra3WMyyq8paXPUjijKhiVUguSXAABHdJqaBAhmE6NFJkJCQ0kmeeiUtK0c4zkFpxnHpLVbYSKjySP8fueerHCuyWZdY55KXi4c+HLvVJAojY5eWEgDez0knQDtkVq55bKaXOOyLLfIFTK1gjmQ7euZ0kYhtvBnGODvmjaG0shOJPjuIPNIgYdKzbMzzLnTY9iG62aJ0oBexu6aySkpucKysGyfrsy2Wzg+up20SjWIrja/DIBxGM3SyWtt+HOt6aR3DO8KRxGbptrZCdYRqiQJNJI4z1my1mAAyz2bRtNamhQmtERxNmzaOeLiABq26UvHaFovdMJbcZTw5tHdCCYwhmBhaB51mjQnWGQUFlOeQVtp2GtmVayLjDdgWzE8MbQbIn24HBL0jSu7geKm4M/wAnVjmMaMm0OmojK2ee3PX7lUqTR7mxmRMz1GZEupSMdOa4vRU7XP5W39clWqn8qGx3wlaxdCuGBdnm8lB6U1ei+zvkjvXPwtVePvhsC+faefJwv85W/pNXNheVUzZE7Vu7eNV+kcKCScgMyT3gNpNecaCcArM5BVa10xD2bXAiJk3VYUgByLNKym2zY/JDRyRuT3Mz3sq6b6ts0gQrWEpl2ydroIIUQi+LNSLrG57ZYmvBaxiSdYmdJG1EjMbtrFpFXI6ygbdhz7nBWjKLCjucIFoybORAmTMYYT1fWtZL3DfKFc6WStFdzWi200VozFmMrZSRrAkxKMgYFsy65bBsG2pGVexr4bIxc0vlhLQbRGM5YaFqYhxI1KfaYvdCe3huI4FM6zuDC7uAsSxFflqu0mQ8gqJ9HgmE+JDJNmyMQBiSciclkPdMArnQ6cASQrNHqpLNeQmRSSI+l5UiRnz+SrFwCe4SO5U7qrmxxY6ZAYZZ2gSQOcSwzWBGzWy20qnmCRwxRbu5uid0cpFFDbzGEuxALEkletGXd2itX0CHCm57jZFnQMSXNnIas8UvCdCnW+NymW0jYQnd0umkaFzMimDUC6kmQzB19uY2HZ3M6hfRWCHEeCfFLZTEj409IxywxWweZgLlaW9tcI+3derWrNC8ipOxvasRN8Fak+aN54P21a9D/pH/AF/JVjwircXb2TzCL1zV5p3m0euexWhwis99dJFG8shySNGkc5Z5KilmOQ4dgNc6Gx0R4Y3SSANpwUhMhNcCfSK6jtZLuS2jWJYTPGu7NupB1SiyJuWSEqSTkzZEZfXV9tDgujtgNeS6cjhhtBnjjowE1FbdZtSUvHceNuZQIw+52/THytXWO6amr8k5d/P/ACqGjUURg3GU3WdHNOf9LYvIUa90kmjkmJgU29vOkEsgl+MXWSJ903EpkVG7ID1+fDsqVlChva0W/HcCQJYYEiU5z1ZLUxCDowU0Y8nTvSmqc9z190/smTYTEP8Au3Mh+HgPJD4I7wa/nrlLXLPZPBbXnjWVz8M0nmkMTSW6rDNNNAkiS7oyvE0ijdIyi6obcXyKlu5nlU8WgsaHBj5uaASCJYGWgzOiY0gLURDrCWulEp6XlktwltdSLHDIJC8gMmZgaWLUARXyHAxyLLnw0fQWC21r5vYCSJSGG+kZ4y2BBEOBIwKs9c1TKh2HbDG/I2/7Ka7w4Gh+sfjCrnS761L63XtVUXzvoi/NMU+x/BhrzdY+dYGwdrlYh8GV2ME+bQeRi9WteWpHCv2ntVpuhR8XwcyyRzRSmGaJXRXCq4ZHy1kdG4RmqkcGRFSQKTdsdDc200yMtGI0EHqWrmTMwoF5ofFOxa5mnmJh3DYxhGoWLPmISoYMSvWnZ1i8PDU7KyfCEoTQ3GfGxlIb6cpZ6cStLqekrxNokxDat1KplgjtrhtVWaVI1ZFcFuxyEOcyM+/kKyKxAlOGDJxc0ahMgy5xhoS6Oa6E+ARma0lDMos1lSNOEMskQiyYnbsCioG0xwhxWETvJEnYZ9a3sYg5KLNosNZ5I5njlNy12jhVIV2iWJkKnY6FV4NhqVlPIAa5oLbNkjMTnOeorUwtc16tdGVVlkaV3lFz01I5CjXbcXhCao2KgV9g28H11q+nEgta0BtmyBliHTnnMIIalaP4FDZrIkOyOSVpQncTWChlH1ZqSO8Dl3KjpVLfSS1z9IEp5862YyzoXG6Kna5/K2/rkq1U/lQ2O+ErWLoVwwLs83koPSmr0X2d8kd65+Fqrx98NgXz7Tz5OF/nK39Jq5sLyqmbInat3bxquGPYebiCSEPqCQajtkT8WSN0UZEZFl1lz7mfdrhUWMIMQRJTliNuroOKnc20JLiTaEx5yhJpkWQQsNZ2meOeB9aKVXlZtmWSlSMiAOCrja0d4tpgJE9UgWuGIkJbQVHcqaMGuJDEbmdJDFMswCwiNcljdCoGsTtLgkkng2AVD4TCaHCEwiYIxMzpBy5pLewTpKS6Ogx36BwOnQw+T2LWt1g4Aeu+Trdzhy+ugpnjwXEcH1+MT7NMtaxd4HnWzF8GeRoJYZRFNbh1Qsm6IyyKqyK6ayn+wpBDDLKsQKU1jXsiNm10tBkQRokcc8llzCSCFBtND41MWu+6Kq3gmVlA3ZrtlaQ7DkoBU7Mj3KnfWbnWrIkTYlI6LEwNq1EGWla7HQ426Ri2n1JIjcKrSJuqvBPLuhilTWBbLJOuDDaufdyrMSshFc69ZMGzoMiHNEpg/KSXRAwKm4No6bcQBZFIiNyXAiVdc3Da+SZH4pVb+yM8wFHcqGkUwRi8lumzLE4WcMcyRrWRDIkuTpb21wj7d16tas0HyGk7G9qxE3zVak+aN54P21a9F/pH/X8lWPCKtxdvZPMIvXNXmnebR657FaHCKz31qk0UkT7UkR43AORKupVsj3NhNc6FEdDeHt0ggj2KQiYkuEdHrl7d7We5R4WgaBSsJSXgAR3cyEMQBtyUA51e8MhNiiNDYQ6c9MxzgCWHSZKKw6UiVi50cuJln3e4RpJYBbqY4SiIusWLMpclmJPhAbOCstpsKGWXbCAHWsTMk6NMhLoS7cZzK9XWjcskkwacC2nnS4kiWPKRiiRJuZlLkah3FSclz4RnWrKaxjWkM8doLQZ4YkmcpacTrlzLJhknmWqPREhxN0w+79NdNFgCI9vWagiz2Dcfi88z3/qrc1iLNix4tmzz5zn62OhYujpnivWGaLyRtEJLgPDDLNPFGkZjJeV5G+Ncu2uF3Z8gAv151iLTmOBLWSc4AEkzwAAwEhKchPTzIIZniV5sdFpVFvFLcCS3tHWSBBGUkJjzEAlk1yHCA8AVcyoPcpEp7CXvYyT3iRM5jHfSEsJ7ThNBDOAJwCtFc1TKh2HbDG/I2/7Ka7w4Gh+sfjCrnS761L63XtVUXzvoi/NMU+x/BhrzdY+dYGwdrlYh8GV2ME+bQeRi9WteWpHCv2ntVpuhTahWUoiURKIlESiJRFUeip2ufytt65K6lT+VDY74SoouhXDAuzzeSg9KavRfZ3yR3rn4WqvH3w2BfPtPPk4X+crf0mrmwvKqZsidq3dvGq/mvNhWkoiURKIlESiJREoipelvbXCPt3Xq1rsULyGk7G9qhib5qtSfNG88H7ateh/0j/r+SrHhFW4u3snmEXrmrzTvNo9c9gVocIrdXLUqURKIlESiJREoiURUOw7YY35G3/ZTXeHA0P1j8YVc6XfWpfW69qqi+d9ET5pin2P4MNebrDzrA2DtcrEPgio2FacYWkEStdwhlijUjM7CEAPc74rix6spZiOIhnEntUwislpUrf7hPHIeVvZUW5VM5MrN8zNN/uE8ch5W9lNyqZyZS+Zmm/3CeOQ8reym5VM5MpfMzTf7hPHIeVvZTcqmcmUvmZpv9wnjkPK3spuVTOTKXzM03+4TxyHlb2U3KpnJlL5mab/cJ45Dyt7KblUzkyl8zNVvohaWYfcWTRQ3MckjSQEKueZylUnhHezroVZV9JhUgPewgSdj7Co4kRrhgvpWBdnm8lB6U1db7O+SO9c/C1RR98Ni+ddEWdI4sNdyFRMQhdmPAqqXLE/kAqhR2F9MpbW6SIkulbO3jV3zp7hPHIeVvZXI3Kpg/TKnvmZpv9wnjkP+r2U3KpnJlL1mab/cJ45Dyt7KxuVTOTKXzM03+4TxyHlb2VtuTTeSKXzM03+4TxyHlb2VjcqmcmUvmZpv9wnjkPK3srG5VM5MpfMzTf7hPHIf9XsrO5VM5MpeszTf7hPHIf8AV7KblUzkyl6zNV3FcftLvFcL6WmSXUe519XPZrRjLPMDwTXQgUSNAoVIvWkTA08xUTnhzhJXxPmjeeD9tWuz/pH/AF/JQnhFTb/F7a2xp3uJUiU2MSgucgTurHIfoFcGHRosargIbZm2dGwKwXBr8V2t/eFccg+8fZVPcumcmVveszTf1hXHIOU+ym5dM5MpeszTf1hXHIOU+ym5dM5MpeszTf1hXHIOU+ym5dM5MpeszTf1hXHIOU+ym5dM5MpeszTf1hXHIOU+ym5dM5MpeszTf1hXHIOU+ym5dM5MpeszTf3hXHIOU+ym5dM5MpeszVdwC/invMZkhdZI2hg1XU5g5W7Kcv0gj9FdSJBfCh0NrxIh2j94UU52iF9jr2CqrgXmEys8pAhdJSCVkJ4NzVCpXVII6z/OuPWFVGlxmxREskCWiegkznMZqVkSyJSmudvQj4nh/wBwe6qvuJSPSndB/ks3reKm9CPieH/cX3VNxKR6U7oP8kvW8VN6EfE8P+4vuqbiUj0p3Qf5Jet4qb0I+J4f9xfdU3EpHpTug/yS9bxU3oR8Tw/7i+6puJSPSndB/kl63ipvQj4nh/3F91TcSkelO6D/ACS9bxU3oR8Tw/7i+6puJSPSndB/kl63ipvQj4nh/wBxfdU3EpHpTug/yS9bxV6TRJAQRaWAIIIIQAgjaCDuWw51g1HHP/qXdB/kl63irs4VYyRySPJqdesagISctQucySBw6/8AlXSq6g+BQTCtWpmc5S0gDM5LSI+2ZrnfBE+rqNFbyKCSNeRtu05HVMJAO3vmuVHqKJEjvisiytEnRmZy0hSCMAACFpfAyOG2svvfyK03ApHL9R/ks3wyXg4P/wDGs+X+TWzahjDTHJ6e9L8ZLz8Cni9ry/yamFTRRoi9vetb4ZJ8DHi9ry/yazuRH5bt70vRknwMeL2vL/JpuPH5bt70vRkgwU8XtOX+TWpqWKf1e3vWb4ZL2MH/APjWfL/IqE1BSNUfqP8AJZvxktnwA3FbL738itdwKRy/Uf5JfjJe4sEkQ6y29opHAVcqR+kQVg/Z+ORIx5+w/wAkvhkpHwZMLYp1m6GYTZax1eziXV1iufAMs8uGu34GTQ/BrX5bM5c0pyUVrxrShXmj5mOtLZ2kjAZBpCrnLvZtETltPLXIZUFIhiTKRIc0x81KYzTpao+9KLxdYcie5rfcWl+lH3u9YvWcVN6UXi6w5E9zTcWl+lH3u9L1nFTelF4usORPc03FpfpR97vS9ZxU3pReLrDkT3NNxaX6Ufe70vWcVN6UXi6w5E9zTcWl+lH3u9L1nFTelF4usORPc03FpfpR97vS9ZxU3pReLrDkT3NNxaX6Ufe70vWcVN6UXi6w5E9zTcWl+lH3u9L1nFW1dHpEjkSG2tod1UqxjYJwgqCQsQ1stY0bUUa8ZEiR7Vkg4g6iDhM4TS9bIgBWzbXoVAq1jNwqPO8kkixwornUeRQqhCznVjO07D3Ca87W9NpcKksg0d0rQGEm6SSPzAqeExpaS5VROiDhhAImvSDtBAujs/LnUBdXIMrwe53Lb8LLtWd/+G/S3vJde2sW645Qe53JKFl2pv8A8N+lveS69tLdccoPc7klCy7U3/4b9Le8l17aW645Qe53JKFl2pv/AMN+lveS69tLdccoPc7klCy7U3/4b9Le8l17aW645Qe53JKFl2pv/wAN+lveS69tLdccoPc7klCy7U3/AOG/S3vJde2luuOUHudyShZdq8ydELDFGZmvABwki6A5c6y01y4yEQe53J+Fl2q8YJ2RwGdlMcbDXd34WfaNcnLYBV2pKZHpIiXzpkS1AZz0ALSK0NlJcPFsSSGOWeeaZESWRSVeTJRuxijARP8A+RsH11FSKVTjTnQILsMJCTeKCcSNqy1rLEyuEdOMP4xdfdufw1LOtcx7ix+H9TWN++HcYuvu3P4aTrXMe4n4f1NYOnWGjhubr7tz+GtS+tB+Ye4syh/U0394Zxq5+7dfhrUxazzHuJKH9TWN/eG8Zufu3X4aCLWeY9xJQ/qayNOcO7lzdfdufw1uDWh1j3ElD+prO/fDuMXX3bn8NZnWmY9xY/D+pr2mnOHcZu8vs3Q/drR+6xHiuH/1rIuvqa9xac4YzKguroF2VF1umVGsxyUEkZD9NVXRK6AJJGGP5O5bSg/U1bIZHW3u8pHzRm1GZi7L8TE2wtn3WJ210avpkaNQnRohm4WtQ1DDASUcRoD5BcTSHSe1sWVbq8njLgsoyL5gHInrIzlXKotY1tSQTCkZacGjtUjmQm6VyOqZhXjGfm5PdVava8yHQxaygrPVMwrxjPzcnuqXteZDoYkoKdUzCvGM/Nye6pe15kOhiSgp1TMK8Yz83J7ql7XmQ6GJKCnVMwrxjPzcnuqXteZDoYkoKdUzCvGM/Nye6pe15kOhiSgp1TMK8Yz83J7ql7XmQ6GJKCnVMwrxjPzcnuqXteZDoYkoK6eCaVWt6XW1vZpGRNdhkUyHAD18Yz21XpNYVvRmh0WQB5mnsWWshO0K9WRLRoScyUUk/WQM69cq6qOmvYcR82b1L15StvOMD9vxFWYXBn6yTQ0n4Ps9p+a2/qlrz9P8qi+s7tKnhjxQuxrHvmqq2kE1j3zRJBNY980SQTWPfNEkE1j3zRJBNY980SQTWPfNEkFWOiax+C7vyf7610ap8sh7VHFHilWTCJMnPfMMP63rufZv9XaPmoY+pUrojH/lt15f/wB0VYb53P1+mtf01abUZqv2V/UK4ERwaSSrAClJEBw1QiR3OwGhbhoXvKoFmSxmPqrYNcdATBZGVCCNKSCZVgOI0JILTJFlwVchR7WDlqWrXVhaqo9E4/8AD231X9qfTq7VzPxXuHEd8lHE0BXRvm979o/s8NXao82RP39iji78KrYsoONWgIBHStzsO3+0K4kEkVfElxm9inPCBWnpdPBXkFc227NSyCz0ungryClt2aSCdLp4K8gpbdmkgnS6eCvIKW3ZpIJ0ungryClt2aSCdLp4K8gpbdmkgnS6eCvIKW3ZpIJ0ungryClt2aSCqUKAYzcZAD/l8fAMv+o1dKISaubPjnsUP5yvo+Hdij+wnoivoCpqpaa9hxHzZvUvXla284wP2/GVZhcGfb8ljQ3tfZ+a2/qlrz9P8qi+s7tKnh70LsVVW6URKIlESiJREoirHRM7V3fk/wB9a6NU+WQ9vyUcXeld/Cmzc+Ri/W1eg+z7LN57Pmq8fUqf0Ru1l15f/wB1akZ53P1+msfpq42SZIv2V/UK8jSIlp5GqattGC3M2VRNaXGQWy0NITV5kFrVoSvFSrVKItiSEVA+A12jArYFbgc6puaWmRW60ypltq1Ai2vFOlaOCqPRG7Bb+e2379duq+Ef6jvkoIupW/PO3vftH9nhq3VbbNXRB6/YtIu/CrGJ9u7TzW59IVwYPm6J6zexTnhArbXLUyURKIlESiJREoiURVBO3Vx+b4vWNXTf5ub67uxQfqFfRcO7FH9hPRFfQlTCqWmvYcR82b1L15StvOMD9vxlWYXBn2/JY0N7X2fmtv6pa8/T/KovrO7Sp4e9CzpPiUlvFG8eWbXFvEdYZ9bJKqN+nIms0OC2K8tdqa49AmsRHEDBc7GMdnhmly1Nxgey3XMHMQzmRJX1hwap1G/Irfono9FhxIbdNpwfLa2RA9uI2kLVzyComGaWy3EiRKqIzXUnDtzw9FMizcOwsNVc9ozJNTRquZCYXkzAaP8A5DhZ9mlaiKTh9SSHTbVtrueSMfFATW6g9lt5m3O1cnLZrOrZ90bM6OqucaHCad9g45OGLh7B0rIi4FdSzxCSF5EvLm3ZkhM7RxxtGY1XbIwZmOsgBUZnI1WiQWRGh0BhAJsgkzmdWwrIcRviuYuk12+HXEyxBLuIjKJlPyZCkkWaE557lKAf+5W71WDQoLaWyGXTYdc8pg47R0ELW8Jac1cq5CsBVnokjPDLryY9Na6VTidNhbVHG3hXcwf5Z8jF+tq9HUm+i+z5qtG1Km9E/tTeeVP7YtazlW/1yYT9L6zV3tOxp9hfRFePib87SrjdC8k5kd7OrkNlhvOtHFfOMH0quxbrOzNOotpZp9aHc0ikXsQWVQA2seFdpyBOdejj0GDeGHKz4wDZGZI1zGMtuhVw8ymrHGl3HJFE9yZOmo5cm3JAYJVQOGjAGRTaRk+t3MyeCuU6PR3Nc5kOVgjWfGE5SPPslsW8nT06VCtr+63J5Fn3RZbmK2tXlRFAGsUknyRRrAnX1QTt1VPdqdxo94GFki1pc4CZ5w3En27SsTdJasbxO6tlmi3ZnZelXSbc0MoWa4EUimNV1XOWeWS57csjU9HgwY5a8NkDaEpmWDZgzJmOfFYcS3Bb8Nxe5aEsJCy9PQQRytGqPJDukazCSLLJCCZEzyU7OAVDSaJBtyLZGw4kAzAMjKR6DpI2rIe6XtV1yrzcyCrSpnRHGUNv57bfv16SqHWnuP8Asd8lWi6lbFP/AA14Prb1MVdKgeb37H9iiib9VrE+3dp5rc+kK85B83RPWb2KweEC62P4jJbm3cZbk06Qz5jaqy5pG4OYyAkMYPDsaq1Fgti22nfWSW7RiR0T9oW0RxbIrh76pk1JpAu4SG+kVQvXm3t0G5HPwmIZvyMB3Ku+AQ3Tht3wsDmtOOPsGjrUYiHSpVjfXjbmJbm2Sa5hZ4YRCx1WK66ZOX68KA2sCBnkcsqjiwoDbRZDcWsIBMxonI4Swnq0oHOzXrBdIpJt0lkXcYLaJluQw64XSDOZVY/2EVeEfKLjvGsUihNhWWNNpzz4vqnQdp6llrycclH0dv5GtJmJSzmSV5rgujSBVkUThmDvnnuboDt2FCAMgBW9KgtbHaBN7SAGyIGjxdQzE9GM8Vhpm06ln4bvVsI5WVGu7hsreNlEWxiWQOpJyIiVmIz4dn108Go7qU5gmIbd8dOjTL2mQ6UtOsc5Xm7xi6eSza3uIhDe5lA0Gu0aiDdNrboNY5hhwDLP6qMo8FrIoisNqHp8aU8ZZYLM3GUjpXYwi5uGuLmOUqyRC3VGC6mszRa0pyzOwkjLvbRtqrSGQhCY5gxNqeycgt2kzIK5Efbq4/N8XrGqd/m5vru7Fp+oV9Fw7sUf2E9EV9CVMKpaa9hxHzZvUvXlK284wP2/GVZhcGfb8ljQ3tfZ+a2/qlrz9P8AKovrO7Sp4e9Cl4xhiXMRjcsBmrqyHJkdGDo6kgjMMoO0EVHR47oD7befA6CDgQVlzbQkufHozHuVzHLLNM10mpNLIV1tUIUQIqqFTVDEjreE51YdTnXjHMaGhhmAJ5zxxmZ9i0u8DNYm0VtySyF436U6RV4yAUhB2auYOTDgzo2nxQJGRFq3jrPdzJdBa95dkD1qFEML28kak6ssTZZB+7mpUkEEZZmtt06RrMzMOByPNt1zS6C1yaHq4ImurqbOMwDdDFmIWeN3XNYxmW3FQWOZyzyy4a2FYlkiyG1uM8J6QCAdOqZIGaxdZlSd60KmUwtJBu0aRuIypGaMWVwHVuuyYr3sstndqPw+IQ0PAdZJInz6sCMNec1m6Gpd01RUoVa6JPay68n+8tdWpPLoe1RRt4V28H+WfIxfravQVJvovs+arxtSp3RP7UXvlf8A3RULz/5yB9cGFn9L6zV0gPxS/YX9Qry7RON7SrX5V4Bq8tFHw7B4I7YW4XOEIY9RiWzRs8wSeHhNQUqlxHx7yeM5zGeay1gDZKJZ6KW8etk1w5MbxI0kzyNDG4yZIWJ+L4BtG3YNuykSnxXkYAYgmQAmRrOftw5lgQgsQ6JWqxGHOdoyEVUeeVxHqEGMxazfFsuQyK5ZZVh1YRi+3gDjiGgTnpnIYg86zdiUkj0UthG6kyyM7Ru8ssrSSuYmDxgueAAjYBkKlZWcYPBwAExICQE8Dh81i6El7fB4tZ2G6JukiTOEcoDIhHXZDv6qhvCyGdWhSXyAMjIECeOB7tWWpa2AuvC2yuVSGydPNTN0Kp9EwfE2/ntt+/XXqI+PEH+13yUEfUrID8Rd/lb1MVdmgeb37H9ihib9V7E+3dp5rc+kK85B83RPWb2KweECsWL4dHcwyQSZ6kqMjZbCARwgkEZg5EbDtFUYEZ0GI2I3SDNSObaElHbA4M4NhC26PFGgy1SjxiMqwyzPWqMsiK38LiePji4gk65gzwWtgYKJhui0cLxMJrmRYNfcIpXVki11ZNhCB2yVmUazHIGpYtOdEa4WGgulMgYmRBzliRjIBYEOR0rbLo3C0M0JaTUuJmnl2rmS7KzoOt+QdXLLacidtatpr2xGxABNokPZr29XMsmGJSUS80LtX3YIZIFnSJJUh3NVYROXQlWRszt1TnmCuzKpYdZxm2bUnWSSCZzxEjoI2jXPFamEFIOjMTtG1xLNc7nuhRZ9zKguFBOrHGoJAU5E8Gu3f2aCnPaHCG0MnKZbOeHOSdOvYFm7GtLTReCMwajSgW8s0sK5rqruwYNHlq56g1zqjPMd81h9PiPD5geMACdZlr06TLE9SCGAulBZ6sskmu53TcwUJGomoCOsAGYzzzOZO0Dgqu6LahtZICU8dZnn9BbhsiSq0nbq4/N8XrGq8/zc313dii/OV9Fw7sUf2E9EV9CVMKpaa9hxHzZvUvXlK284wP2/GVZhcGfb8ljQ3tfZ+a2/qlrz9P8AKovrO7Sp4e9C7FVVulESiJREoiURKIq10Se1l15P95a6tSYU6HtUUbeFdvB/lnyMX62r0FSb6L7Pmq8bUqf0Tu1F75X/AN0VC/zyPr9MLP6X1mrlD2Jfsr+oV5hhlG9pVr8q8VdWikx8ArmxN+VKEkbIVmEy06RWCZLUshz21afAaW4BagrfVFbqNJwmujCM2BRnSvcB21FSR4oKy1Vbomdgt/Pbf9+uhUXCxPUd8lHH0BWP/o3f5W9RHXboPm9+x/YoYm/VexPt3aea3PpCvOQfN0T1m9inPCBW2uWpkoiURKIlESiJREoiqCdurj83xesaum/zc313dig/UK+i4d2KP7CeiK+hKmFUtNewYj5s3qHrytbecoH7fiKswuDP1kqxoxp9hcVnaxvcqrpbwo6kNsZY1VhsXvg1QplU0t9IiOazAuJGjNbsitDQF0+qPhPGk+6/4arbj0zidi3vW5p1R8J40n3X/DTcemcTsS9bmnVHwnjSfdf8NNx6ZxOxL1uadUfCeNJ91/w03HpnE7EvW5p1R8J40n3X/DTcemcTsS9bmnVHwnjSfdf8NNx6ZxOxL1uadUfCeNJ91/w03HpnE7EvW5rhacacYbPYXEUVwjSOmSqAwzOsO+Kv1XVtKhUuG97JAHFRxYjS0iav2D/LPkYv1tXTqTfRdo7Soo2pU3ooH/lN55X/ANxa1szrf65MJ+l9ZroQaf4SEUG7jzCqD8rhyGf9muA6qqZbJEM6eZTiKySwNOsL7l1F/q9lXxVtKIndla3rM1sTT/CgNt1H/q9lVY1TUwm0IZWwjMzWW0/wkj53H/q/DWsGqKcHA3ZQxmZrSdO8L41F/q9lXDVlLAndla3rc1u6oWE8bj5G/DXO3JpnJlb3rc1rbTvCz/eov9Xsq+yqqWGgXZWhitzWU09wocN3H/q9lRUiq6WWgCGVkRW5rg6a6VWN1Hbx286SOLu3bVGeeQLAnaB3WHLV2qaBSIBiPiMIFlwWkV7XSkr+o+IvD9r1MVXqB5vfsf2KOJv1UdJ8TgtsXtJJ5FjQWtwNZuDMuABsrg0OBEjUCI2GJm03sUznAPBK6m/3CeOQ8reyqu5dM5Mre+Zms7/cJ45Dyn2U3LpnJlL5mab/AHCeOQ8p9lNy6ZyZS+Zmm/3CeOQ8p9lNy6ZyZS+Zmm/3CeOQ8p9lNy6ZyZS+Zmm/3CeOQ8p9lNy6ZyZS+Zmm/wBwnjkPKfZTcumcmUvmZpv9wnjkPKfZTcumcmUvmZrjYNisFzi1xJbyLInSMa6y8GsJGzG38oq3SaPEgVexsRsjbOnYtGuDnkhfUsO7FH9hPRFe7VQKBd4VK0jujxgOFzDIW+SCOEMNm3vVxqwqkUyIHl8pCWieuealZFsiUlp+BZvCt+aP4qo/dwcqej+1tfnJPgWbwrfmj+Kn3cHKno/tPCDknwLN4VvzR/FT7uDlT0f2nhByT4Fm8K35o/ip93Byp6P7Twg5J8CzeFb80fxU+7g5U9H9p4Qck+BZvCt+aP4qfdwcqej+08IOSfAs3hW/NH8VPu4OVPR/aeEHJPgWbwrfmj+Kn3cHKno/tPCDknwLN4VvzR/FWfu4OVPR/aX5yS0sJI3YuynNVUaqleAsczmTn8r/ACrq0CgeC2vGnOWqWhRvfaURsNlzbJoirO7ZMpPymL5Hbkci3+VQ0mqhHiui25TlqyAGYyWzYpAlJbo8KmPdt+bb21Q+7beVPR/a2vzkstgkx7tvzbe2pGVBY0Rj0f2l+clqbBJx9AfyIfbUm4n/ACno/tYvjksDBp+9D9w+2m4n/Kej+0vjktyYJMO7b82fbUb6htiV6ej+1m/OSxLhMwHDb82fbUY+zjZ8Kej+0vzko/wXL34PuH21Y3E/5T0f2sXxyW+LBpss/wDh/wBMZ9tRxPs+HnGKej+1kRzktTYZLnnnBw9xCP8AzWzKhDRK9PR/awYxOpToMKl6XnRmTXlzIIBCrnGiAHaSfkZ/prowKEIVHdBtTnPGWajc6bpqHeYBJKQZYrSTLPV3QF9XPhy1kOWeQ5BXKZ9njDwZHI2CX/6Upjz0hR96Q4rYc2Pd1vuHF9Jd0f5LF8OKm9IcVsObHu6bhxfSXdH+SXw4qb0hxWw5se7puHF9Jd0f5JfDipvSHFbDmx7um4cX0l3R/kl8OKm9IcVsObHu6bhxfSXdH+SXw4qb0hxWw5se7puHF9Jd0f5JfDipvSHFbDmx7um4cX0l3R/kl8OKm9IcVsObHu6bhxfSXdH+SXw4q3W+j0kYbcorOMsMmMYKZjblnqoM+GtIn2fMQSfHJ2jvcs3wH5VYraMoirw6qquffyGVeiUC4WL30iyy/HPFHFCkh1VjPCZS5OujE7EGwd6uHXFNj0d8JsGU3T07QB2qWEwOBJVJTop2xGYmxAg8BFvCQf07nUTjWwMi5nUs/hrPVRtvpsR/w0Pu61t1rx2dSShp1Ubb6bEf8ND7us26147OpJQ06qNt9NiP+Gh93S3WvHZ1JKGnVRtvpsR/w0Pu6W6147OpJQ06qNt9NiP+Gh93S3WvHZ1JKGnVRtvpsR/w0Pu6W6147OpJQ06qNt9NiP8Ahofd0t1rx2dSShry/RTtgCTNiAA2km3hH+e51lrq1JlaZ1J+Grngt68zIwmeWOSATJrqinJipUjVRSOtfgNWaopceOYrY8psIGH7p9ixEaBIjWo+J4g0e7u8zxxREE5KhCqIo2PChY7WPfrSm02kMpNzCljKW0rLGNLZlV1eiNYjgvph/wDQfcVtOteKOrvWPw1sHRLsO7f3H+H/AKeq7zXQ0Naf/b3rb8NeD0UcN8ZTcx/T1pbrriDq70lDWOqlhnjKbmP6eluuuIOrvT8JbB0TMPI2YhOf/wA/9PWzXV0fyt93vT8Na26I1ieG+mP/ANB9xVida8UdXetfw/qa8N0ScNHyr+UflgPuKw99bAYNHV3rIu1sXonYcdi4hMT3tw7n+HqGG6uSfGaJezvWTdLwvRHw7WCm/lBOQGcB7pyHDBUsSJWrWzDB1d6wBDVwa8nWO6+NZikKvGxCZqx3UEjVQA/IU7QakqqmxaTRnxIkpgkYczQfmsRGAOAC5uLY8lqwW4xFoiwJUOIBmAciR8VXJgVvWMcEw2AyyB71KYcMaSoG/ez8bL/se5qbw+tuSHQe9YsQs0372fjZf9j3NPD625IdB70sQs0372fjZf8AY9zTw+tuSHQe9LELNN+9n42X/Y9zTw+tuSHQe9LELNN+9n42X/Y9zTw+tuSHQe9LELNN+9n42X/Y9zTw+tuSHQe9LELNN+9n42X/AGPc08Prbkh0HvSxCzTfvZ+Nl/2Pc08Prbkh0HvSxCzUrDtI47gstviRldVLlUEBIUbM8ty4MyOWoo1bVlBbaiwwBzg6elZEOGdBVytHZo0Y8JVSeDhIBNetVVVjSn+++Zj0bmvN195RRtp+Jqng71y5nQ2Y/Bdp5L95q4FbeWRNvyU8EeKFZdY981zpKWQTWPfNZkkgmse+aSSQTWPfNJJIJrHvmkkkE1j3zSSSCax75pJJBV7ohMfg282nsD1eqvyyHtCjijxCpPQ97DZfm6D0Ya9TU/lFK9cdr1Wi71qh6fr/AMJiZ7yt+zw1WpEWVbsaf9vzWzeDKlYREhghOqvYo+4PAFcyM43jsdZUjRgpe4p4K8gqK07NbSCxuCeCvIKWjmkgs7ingryCsJJNwTwV5BWbTs0kF6S2U/2V5BUcSPYGlZDQVvFtH4K/dFUXRXuMySt7IXl7VD/ZX7oreHHcyawWgqrdFGBBhsuSqCJLfaAAezx92r9UxHOpYmdTvhKjigBqsk/Y7vzZP49dqofI4vrO+Fqhi78exVXSGNWxywVgGBt7rMMAQdjdw1x6K4tq6MRm35KU8IFa/g23+hi5tfZXMv4nGPSVNZCfBlv9DFza+yl/E4x6SlkLPwZb/Qxc2vspfxOMekpZCx8GW/0MXNr7KX8TjHpKWQnwZb/Qxc2vspfxOMekpZCz8GW/0MXNr7KX8TjHpKWQsfBlv9DFza+yl/E4x6SlkLPwZb/Qxc2vspfxOMekpZCp0UKpjsoVVUfBoOSgKOyjuCupEeXVUJmfj/IqED8Qr6lh3Yo/sJ6Ir3apKr6U/wB98zHo3Near7yijbT8TVPB3jly+ht2rtPJfvNXArXyyJt+SsQd4FZa56lSiJRJpREoiURKIq90Qu1t55B//FXqs8sh7QtIu8KldD3sNl+boPQhr1FT+UUr1x2vVWLvWqJp/wDM8U+y37PBVCm+eGft+a2bwRXSwRAbaDyMXoLXBjRHNjPlme1WWgSClmHvVltJzCWV53I1J4QxYslBEawaQ3Ulkr2sQ7tROpDjowWwatlQaVlKwiURVLop9rZfKW/r466dT+Vt2O+EqKNvVYZ+x3fmyfx67tQ+RxfWd8LVBF349iq+OdvbDze6/U9cWj+bY21vyUp4QK6VyVOlESiJREoiURKIlEVIPb6X82j1orru81D1z2FQjhCvpuH9ij+wnoiveqiqxpT/AH3zMejc15qvvKKNtPxNU8HeOXL6G3au08l+81cCtfLIm35KxB3gVlrnqVKIqZj+L3cNvcSo0w1Xldd2SCJoRGA+oqtsuImB2FeuyzGtrcHZo1HgxIrGOA0AYFxBmZT/ANpHPhrlJVy4yJXrHMfvksxNHEiSBgrHWjmQsdRVGSvmNZ3yGWsRl9YrWjUSjOj3b3THtB1k6tQHMEc90sFA0S0hv5bncpNZ0IL5PHHFIELarMTr/JUumQUEngqem0Oisgl7MDowJInlo0mR0rDHOnJfQK4KspRFXuiF2tvPIP8A+KvVZ5ZD2haRd4VK6HvYbL83QehDXqKn8opXrjteqsXetUTT/wCZ4p9lv2eCqFN88M/b81s3gyuLfaXvaLBEscLAWEdyTJIY2fIrHuUQCtrOcxkO6e9lVOFVzaQXvJI8ctwEwMJzOOga1uYhbgulf6ZxQvdpIYY2gijkhSWVY3mZ4jIU1T3jqjrc+Gq8KrHxGw3NmQ4kEgTAkZT+eK2vZTmsNpkEFy0kWyCO2dFQl3laeFpSgXLZlqnb3gScsjW25losDHb4uBnoAaZTn7enAaVi9kMUGmkauqSqFPwcMQYg5gZbWjHdOwEj6q13McWlzTP8Sx/aze9k17vdMEjs7a6KZ9MCNtQE9ampulww2ZkIiyHg25Dv0h1c59IfBnvZ45mcmj2kjYhiyaCpd5pPBDcvDNJDEogSZHkkVN0LM6lVDZA5BQdmfDULKDEiQREhguMyCAJywB1TzWTEkVHstKwyK8iaoNna3WSEuzSXLSKsKL/aYmMADhJapIlXkOLWmfjubjok2XjHIY47FgRM+Zc6PTaV2gVY7SNp7eOcC4uDD10jsgiTrDrkZDvVYNVsaHuLnENcR4rZ6BOZxwCxelR+iNfu9pdwuqruRsGBBJzMsoLcPcBTIVvVkFrY0N4Om31D+1iI4kS2K5T9ju/Nk/j11Kh8ji+s74WqOLvx7FV8c7e2Hm91+p64tH82xtrfkpTwgXV0qxt7YwBDAu6u6s8+tqqFjLj5BzzOWVQUKitjh5cCZAYNlPEy1raI8giS1Ji95I6Qwi2aTcBcvKd03HUkZlgCKDrEtqkkk5ADu51saNAY0xH2pTsgYWpiVqZ0YT9vNJYtuOAXGvtPJQIiEt4S0E8rpcuQTNBMYXgjZSNYllbLYScuDuVbhVSwlwJc7xgAWjU4TDjPVnj7VqYxXVttI5pLqOHVig1o4JRHcFhLKsgzlERHWlk4MtpzB4BVZ9ChsgmJMukXCbZSEtE9cjnh7Vm8JK04ZpTcXCRCNIVlfph5HctuUUMEzRaxAOszHIbMwOE57Mq3jUCHBc4uJLRZAA0kuE5ZYd2CCI46FjENIbxIoJYzYyJNLDblo2klXdZJChZXUgFRkNnDnmM9lZhUOA572PtgtBdiADICejPnQxHSmFtutJZ4WljljjeRI7XVERZQ81zNJEi5tmVTNUzOWfDw7KjZQocRrXscQCXTnjINaCdGk6f6QxHDArqYPfSs8kc0lo0iBCVt3JdNYHWEkbZlf7OTZ7c+Ad2vHgsa1r2BwBni4YHYdfPlmVuxxmQVXj2+l/No9aKuO81D1z2FajhCvpuH9ij+wnoiveqiqxpT/ffMx6NzXmq+8oo20/E1Twd45cvobdq7TyX7zVwK18sibfkrEHeBWWuepUoiqON6Iy3KzhpLdzO0h1poDK0KlQkQg+MAjZVzJbaSxz+qutR6whwSwhrhZA0OlM6TawMwTq1BQGESt50cmMG4Z2caaxcrBbGFSwUGI6u6HVIkVWLDaQoAy4aj8MhiLeScTom50zz6hqMgNXOl26Ulo0c0XuIJFleRNddZDm0lyzwvkzqZZNUqddEK5DIAHPWz2SUunworCxrcDjqbIjAYCc8Jz6pa8thuBnNW6uSpkoir3RC7W3nkH/8AFXqs8sh7QtIu8KldD3sNl+boPQhr1FT+UUr1x2vVWLvWqJp/8zxT7Dfs8FUKb54Z+35rZvBlc7e3LOIJo5kjDYelo6vFuvWPquzLm4AbYANYEcOw1zxTWQrcNzSZPtCRliMBPCcthCkuycQVNh0SVEuUWTMTQQ28ZddZo9yhMIdmzGsTsOzLgqN1YlzmOLd64kyOBm6cubLWthC0rymhyZ3Ds+s81utvGSOtiC2+4s4XPax2nPZs2d/MayMmACQa60efxpy5h88cpYEJa95YYIJJc9R7NlKrqZpbRhGjbrsyH648OzMcOW3bdORJa3SH6TPFxmCNmCXR1rMWhSEqJpZGijWdIkjaSFlWeZpGVnR+uXU3NNXLLJPyAHVmQCWNAcbJJIB3oloIzmZ86xc5lScE0aaFg0somYW0drmUyOUbuVc5s23VZQfrUnu5CKkU0RBJjbPjF2nMDDQNY6FkQjrXnDNE0ikhkdy7QWcFoi5ZJrRboN2K5nrspCB4ILbTnszGrAva5rRK05zjnjLxdmGOeGSyIWMyoVpojcwGEwXMQMVrHakyW5kz1GZtdRug1TtGzbwVM+sIUS0IjDi4uwdLTIS0YrW6cNBUbok2brZXMjMh3Q2K5BNVgY5lBJbWOsCWJAyGX11tVURro7GAaLevNuXasRGkCZ5lbp+x3fmyfx669Q+RxfWd8LVHF349iq+OdvbDze6/U9cWj+bY21vyUp4QKzX2HCSWCTWI3BnYDLPW14ymR73DnVCFHsMeyW+A6jNSObMgqJiWCu0wuIJ2gl3IQP1okVowxdesbYGUs2R/7jUsGlNbDuojbQnMYyM5SOI1HDDmWDDmZgyXPXQa2yRCzsiW8lvk2RYtJKJjPr9yTXBYHLYTVg1rFmSAAS4O5sBKzLKWC1uVJn0fllMAnuDIkLQy5bkgdpoSCr7pmSutqjWy4c2yyBqNlMZDtmGyRdMaTKTtUtctU+tZuydJWi20RMSxbhcOksW7jXKKyyJPIZWSSI7CASMiCOCt3ViIjnXjAQ6zhMggtEpg9qxdS0FbU0VQQRQ7ox3O6W7LaqjWcTNMV1RsUEtl9VamsDeuiWdLbOwSlNZusJTWzFNGUneZ2kdTKkCgpkDG9u7yRyKTwnWYbCMtlaQKc6E1rQBgXe0OABB9iOhzJK24TgjxzyXEs26yyRpFmI1iUIjMwOS55tm5251rHpTYkMQmtkASdM9I51lrCDMlcE9vpfzaPWirbvNQ9c9hWg4Qr6bh/Yo/sJ6Ir3qpKsaU/wB98zHo3Near7yijbT8TVPB3jly+ht2rtPJfvNXArXyyJt+SsQd6FZa56lSiJREoiURKIlEVe6IXa288g//AIq9VnlkPaFpF3hUroe9hsvzdB6ENeoqfyileuO16qxd61RNP/meKfYb9ngqhTfPDP2/NbN4IrqYF82g8jF6C156kcM/ae1WW6Ap1QrZKIlESiJREoiURVPoqdrZfKW/r466dT+Vt2O+EqKNvVYJ+x3fmyfx67tQ+RxfWd8LVBF349iq+OdvbDze6/U9cWj+bY21vyUp4QK6VyVOlESiJRErMiiVhEoiURUg9vpfzaPWiuu7zUPXPYVCOEK+m4f2KP7CeiK96qKrGlA23nmY9G4rzdfeUUbafiarEHeuVD0K6IOF29hbwzT6siR6rLucjZHWY8KqR3ao1hVFLi0l72NmCcMQpIURobIrt9VHB+MnmpfwVT3DpvE6x3qS+YnVRwfjJ5qX8FNw6bxOsd6XzE6qOD8ZPNS/gpuHTeJ1jvS+YnVRwfjJ5qX8FNw6bxOsd6XzE6qOD8ZPNS/gpuHTeJ1jvS+YnVRwfjJ5qX8FNw6bxOsd6XzE6qOD8ZPNS/gpuHTeJ1jvS+YuPph0Q8LnsbmGKfWkkiZUG5yLmx4BmVyFW6DVFLhUlj3twBxxC0iRWlpAV06H4IiswdhGHwgjvdbDXVqfh6V647XqGLvWqHp/8zxT7Lfs8FUKZ54Z+35rZvBFQ8H02wtIIVa7hDLFGrDM7CEAI4O+K5seq6WYriIZ0lStitlpUzf3hPHIeU+yotyqZyZW18zNN/eE8ch5T7KblUzkyl8zNN/eE8ch5T7KblUzkyl8zNN/eE8ch5T7KblUzkyl8zNN/eE8ch5T7KblUzkyl8zNN/eE8ch5T7KblUzkyl8zNN/eE8ch5T7KblUzkyl8zNVvohaV4fcWLxQXMUkjSQaqKSScpkJy2d4Gr9WUCkwqSHvYQAHY+wqOJEaRgrzcnKO6HdNsg/ynNdKo2ubQ4ocJeM74GqOIfHHsVX0hcLjdizHVVbe51idgGYYDM9zaRXJokCI+r4zGtJNpuEjPVq0qQuAeCrDBpHYuSEurdiNpCyKxH5QDsqhufS+Sd0FS3jM1iDSSwfPUurdshmdWVGyHfOR2Cm59L5J3QUvG5pPpLYIQHurdCRmA0qKSO+ATwU3PpXJO6Cl43NbUx2zOWVxCc11lAdSWXYNZRntG0bRWwq2lmf4bug9yXjM1HutJLFG666gBTLWUyINXPgJzOzPNeHLgH5Kv0ejR2w5GG4ftOPUo3OaTpW6HHbQqD0xDtXWzDqRq98HPaNvDVB9X0q0ZQnS9U9ykERua8waR2L56l1btqjNtWVGyHfOR2VrufS+Sd0FLxua077cN47a89H+Ksbn0rk3dBWbxuarFjiEM+OSvDJHKnwdlrRsHXMSrmM1OWe0bK6MeDEhVWBEaQbevDUVCHAxDJfV8P7FH9hPRFe4VNc2+sJzM0kYjYMka5O7IQUMh7iNn8sclcitKsNOLCHWbM9U5zlzjJTQ4ljUtHwdc/Q23Ot7muX93InLdR/kt74ZLPwdc/Q23Ot7mn3cict1H+SXwyT4OufobbnW9zT7uROW6j/JL4ZJ8HXP0Ntzre5p93InLdR/kl8Mk+Drn6G251vc0+7kTluo/yS+GSfB1z9Dbc63uafdyJy3Uf5JfDJPg65+htudb3NPu5E5bqP8AJL4ZJ8HXP0Ntzre5p93InLdR/kl8Mk+Drn6G251vc0+7kTluo/yS+GSkYbYzrNukgjUbmUAR2fMlgczmi5fJ+vhrq1XVxoQeC61alqlonznNRxIluS03WGTM83WQvHKwOTuwzG5RxsrLubAjrD3eA1Vp9TRKTSL5kSzo1HVzzC2ZFDRKS529CPiOH8i+4qHcWmekH3u9bXreKm9CPiOH8i+4rG4tM9IPX3rF6zipvQj4jh/IvuKbi0z0g9fel6zipvQj4jh/IvuKbi0z0g9fel6zipvQj4jh/IvuKbi0z0g9fel6zipvQj4jh/IvuKbi0z0g9fel6zipvQj4jh/IvuKbi0z0g9fel6zipvQj4jh/IvuKbi0z0g9fel6zir1FooisCLKwBBBBAGYIOYI+I4RW8Op6W1wJjk9PehityU63wyQbp1oGsgGeZOswDjMnLMk6+05HgrqUGhvo0JzHOtTJOjRMAS6lG91ozUNsDkdQZbe3LDIglt1OeRPXBotuROfCdoqhBqmkQZ2Y2kz0HvW5iNOpaI9GEAJFlbZ62twANI3cZ/iuHM8O2ttzKZZl4QZz049GlLxs96vUejIDZrZWgzlLsRqrmBrZM2UW05nZw/ord1XUkkyjnSDr0Zadaxbbktb6LRvqbpY2bAbo3XKr5axBGQMXCcuCtX1ZSnCQpBGM/wA2jLSsiI3ir2mi6kszWVoC2e3rWfVzBC9i4Ng2Z1l1W0q253hBkRgPGw59KxeNlvVrfRSMhssPssmZNhC5sq+H8Ue9mOHucFY3MpUiBSDoHG0jTr1rN43ireuj20f8Ja9lLbSPkjWAJG5d7VyH5OCtnVdSpkiOdIOvCWkadaxbbktUWjCqma2dqhzZgEVcyxA64jchk+QIz25Z1nc+lAGUfWTja1+3UltuS07zocxnh2HnM9cSgY9w56xg28LZk1C2qaVLxqQfeHzWbxvFW6xwEw5mGytIiw1WaIbmSOtz+TEDltfYe8KxEqV8XCJFLhz2jLpKCKBoCtlmpWNAeEKoP5QADXfUKk1lEoiURKIlESiJREoiURKIlESiJREoiURKIlESiJREoiURKIlESiJREoiURKIlESiJREoiUR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data:image/jpeg;base64,/9j/4AAQSkZJRgABAQAAAQABAAD/2wCEAAkGBxAPEBISEBASFRAUEhQVFRcQFxYVFBEQFRgWFhYVFBMYHSggGBolHRgZITciJyk3MC8wGSAzODMsNygtLisBCgoKDg0OGhAQGzcmICQsLCwsLiwsNCwsLC4sNCwsLCwsLCw3LCwsLCw0LDQsNCwsLCwsLDQsLy0sLC8sLiwsLP/AABEIANIA8AMBEQACEQEDEQH/xAAcAAEAAgIDAQAAAAAAAAAAAAAABgcFCAEDBAL/xAA/EAABAwIDBAcFBgQGAwAAAAABAAIDBBEFEiEGBzFBE1FUYXGS0xUyQoGRIiMkQ1KCCBShsTNTYmNywYOywv/EABsBAQABBQEAAAAAAAAAAAAAAAAEAQIDBgcF/8QAOhEBAAEDAQILBwMEAQUAAAAAAAECAxEEBTEGEhMWIUFRYWKR4RQiMnGBscFCodEjcvDxUiQzNYLC/9oADAMBAAIRAxEAPwC8UBAQEBAQEBAQEBAQEGNx/HKaghdPVStjjbzdxc6xIaxvFzjbgEFfw7a45iAEmHYfBDTG5ZJXuJdK3gLMYQRfjzHf1+fqtq6TTVcW7X09kZmY+eF9NFVW6H07araGj+8q8PpqmD4hQOcJYxzdlcSXacgOXELHY21or9fEor6e+Jj74Jt1RvhNdk9qaXFIBNSyXGmdjrCSJx+GRoJsdD3HkSvUWM2gICAgICAgICAgICAgICAgICAgICAgICAg4cbBJFPw22ixSSokGfCqFxigY6xjqaj45HN1Dm8/Do+twWv7e2lOlsxbtziurziO35stqjjTmVjAWXO66pmZmZS3KtiZVV1tNCcDro8VpmkUsjxHXxR6NLXWDZgwaZr31/Vb9ZW/8Htq1X6Z092c1RumZ6Zjrj6fZFvUY6YW3BM17WvY4OY5oc0jUOaRcEHqIWzsDsQEBAQEBAQEBAQEBAQEBAQEBAQEBAQEBBX+9nH5WRR4dRn8dXno22Nuip+EkhNjYWu2/IZiPdWO7dptW6rlW6IzKsRnoZTZ3B4qGlip4vcjYBe1i93Fzz3k3PzXKtoaurVX6r1XX1dkdUJ1FPFjDJKEuEHmxKhjqYZIZW5o5GFjhwu0ixseR71n016qxdpu0b4nKlUZjCL7qMSkpZJ8GqnEy0xL6ZztOmo3HS3he9uQNvhXVtJqaNTZpvUbqv2nrhBqpxOFlqStEBAQEBAQEBAQEBAQEBAQEBAQEBAQEHlxOvjpoZJ5nBsUbHPeTya0XPie7mgrHd/Sy11RPjNU0iSouymYfyaNugtyubD6E/GtL4T7QicaWjq6avn1R+ZSLNH6k+WnTKSKgICQIPvKwuRghxSkH4ygd0htp0tKLmRjjxIALjx4F/Wtq4NbS5O77PXOKat393qwXqMxmFgbN4zFX0sNTCfu5WBwB4tdwcx3e1wLT4LfEVkkBAQEBAQEBAQEBAQEBAQEBAQEBAQEFV7x6t2K18OCwuIhbaevc3S0bbOZFfrNweB1dGfhKg7R1tOj09V2rfujvnqXUU8acJtTwtjY1jGhrGNDWtaLBrWiwaByAAsuV3btd2qa65zM9Mp0Rh2LGq+JJGtF3EAdbiAPqVfRRNW6MqZIpWvF2uBF7XaQRfquFWu3NO+CJfaxquCFfRVxZzCiB7IznBMVfhzzahrS6akJ92Kf4oQeAB4W/wCHNy6fsnX+26aK/wBUdFXz9d6FXTxZwtdeosEBAQEBAQEBAQEBAQEBAQEBAQEBBH9udpY8Lopal9i4DLG0m3STOvkb/cnuBTGRGN3Ozz6SnfNUkurqt/T1DnWvndchhtppcnxc7lZc62/tKNVf4lE+5T0R3z1z+Eu1RxYylq15mRneDtU3CqMygB0z3ZImngZCCczrfC0C5+Q0uvY2Ns6dbf4k9FMdM/LsjvljuV8WGtuNY3U1shkqZnyO5Zj9lvcxvBo7gF0mzp7VimKbVMRHchzMzvcYPjNRRyCSmmfG+4vkNg63APbwcO46Kt+xav08S7TFUd5EzG5sdu62wbi1MXua1tRGQ2ZjfdBNy17b65XWOh4EEcrrnG29l+w3cU9NNXwz198T3wl26+NCVrxGVGt4GzntCjcyM5amMiWneNC2ZmoAcNRmta/IkHkvZ2JtGNHqIqq+Geif5+jHco40Mtu62oGJ0TJH6VMZ6KoYRlcydujiW8geNvEcl03KElKAgICAgICAgICAgICAgICAgICAkipJpvb2M5r5sNwx1mfoqK3m4Hg4NI79Gt5PXh7e186XT8Wifeq6PlHXP8MlqjjSsELm0700VIFJ/wAQjndNRC4ydHNYa3Di5mY9XAN+hW9cFOLyVzG/MZ/H5Rb++FRLbGAQWv8Aw/OP83VC5t0DSRyJDxY2+Z+pWrcLY/6e3/d+GexvleS0JKEyK9xOb2Fi7K4WbQV7mw1QGgiqNS2b/wBnH/ydYXQ+Du0faLHI1z71G7PXT6bvJEvUYnMLbButjYXKAgICAgICAgICAgICAgICAgIILvX2ikpqZlJS3NdXO6GENJDmNdo+S/w2BsDfQuv8JVtddNFM1Vbo6Z+g9GyeAx4dSRU0dvsNu91rdJKdXvPifoAByXK9p66rWX5uz9I7ITqKeLGGYXnrxI3in/4hoHGOhf8AC187T13eIiNP2FbpwTuR/Vo6+ifujX+pSy3JHEFv/wAPTR0taba9HCL8wCZLi/yH0Wp8Lp/o2o75+zPY3yupaKlCDHbQYRFXU0tPL7kjCNOLXcWvHe1wB+SmaHWV6W9Tdo6vt1wtqp40YYjdJjkropcNrNK2gIjP+7TcIntJtcAWF7cMh5rq1q7Rdoi5ROYmMwgzGJxKwlkUEBAQEBAQEBAQEBAQEBAQEHTWVTIY3yyODY42Oe9x4NY0XJPgAgqrYiN+KVs2NVDSGuzQ0THWvFTsJaX+JJcPEv5ELUOE+0OLTGlp39E1fiPz5M9mj9SwVpEpQgIKv3/xA0NO7mKrLbudHIf/AJC2zgnP9e5Hh/KPf3Qocre5RnCoLn/h4YbV7rHKTTAG2hIE1wD1i4+oWm8L5/7P/t/8pGn61xLS0kQEgQHeBSyUNRBjNK0mSnIZUsH51G7Q37xc625g/Ctz4M7QxM6Svr6afn1x+Y+qNeo/Us7DK6OphjmhcHRSMa9jhza4XHz7luaO9SAgICAgICAgICAgICAgICCsN5+ISV9TBgtM4jpbS1j2/lUoIOW+up46/wCgcHFRNbq6NJYqvV9X7z1QuppmqcQl9FSshjZFG0NjjY1jQODWtFgPoFym/dqu1zXXOZmczKdEYjDuWJUQEFe784s2FXy3y1ERvb3RZ7b93G3zWycFqpjWzHbTP4Yb/wALXkroSI4QXr/D8w/ydS62hqAB4hjSf7haNwtqjlrdPXiZ859Emxulai1JIEBB11EDZGOY9ocx7S1zXC4c1wsQRzBBWWzcqt1xXROJjdKkxnolCt3FY7C66bBZnExOLp6FzjfNE67nxeIs4+LXnmF1PZ+tp1enpuxv6+6etBqp4s4WmFOWiAgICAgICAgICAgICAgw+1uPx4bRzVUvCNv2W3sZJDoxg8TYd3HkghW7bBZY4pK2rN66ud00pOhYw6xxgctDe3K4Hwhc+4RbR9ou8jRPuU/vV1z9NyXZo4sZlM1rTMICAghW+SO+DVJv7roT4/fRt/7Xu8G68bQojtiY/aZ/DFe+BrYV0lDcIL/3CwluGyuNrOqnkfJkY1+i0HhXP/VU/wBv5lKsfCspauziAgJAiO8bApKmnZPTXFdRu6aAt94lti6MDnmDRpzIA5lbFwf2j7Pf5Oufdr6J7p6p/EsN2jMZSvYnaOPFKGGqZoXNtI3/AC5m6Pb4X1HWCDzXRERnUBAQEBAQEBAQEBAQEBBUuNy+3cZFOPtYbhpzS82T1uoDL31A4ftf+oLyNtbQ9j0+aJ9+roj8z9PuyW6ONKwFzGZymioCAgIIvvOhD8IrQ4XAizc+LHNeDp1EA/JevsGqadfamO2Y84mGO78EtXyunoThBsXuRhy4Sw39+aV3hqGW7/dv81zzhRcirWzHZEfz+Uux8KfLXGYQEBAVYnAr/D5PYOMlt8uG4m7T9FPXeJNgHXPVo4cmLpWwdoe1aaIq+KjET39k/wAoV2jiytpe2xiAgICAgICAgICAgIIbvR2ndQUeSnN66qd0FM0e90j7NLx/xvp/qLVSZiIzO4dOxWzrMNo44BYyaulePzJ3e869tQOA7gFy/a20J1momud0dEfL13ptFHFjDPLymQQEBAQYfbKIvw6taLXNLONeH+G5ehsqcay1Pij7rLnwy1PK6sguEGyu52MDBqUj4jOT49NI3T6Lm/CT/wAhX8qftCZZ+BNF4LKICAgIMJtjs+zEqOWmfYFwvG4/lyt1Y7wvoe4lensvWzo9RTd6t098Tv8ALf8ANZXRxow43V7TvrqV0NRpXUbzBUA+8XNu1sh8cpB/1Nd3LqNFUV0xVTunpj5SgpsrgQEBAQEBAQEBAQfE0rWNc95Aa0FzidA1oFySeoBBU+yubGMSmxaQH+WivBQNd+gEh8uXkTr83EfCFqnCbaHJ0Rpqd9XTPy6o+v2+bPZozOVghaJKUICAgICDx4zCJKadhJAdDI0242cwg2+qkaS5Nu9RVHVMLatzUNdeQHCDaHdhEGYRRBosOiLv3Pc5zj9SVy/blc1a+7ntx5RCbaj3ISheSyCAgICAgr7a/NhGIwYxE37l+Wnrmi5vE4gNlsOYsB4tYOZW98GNfNyidNXPTT00/Lrj6b/9It6jHvQteCZsjWvY4OY5oc1zdQ5pFwQeohbWwOxAQEBAQEBAQEBBWm9fFJKp8ODUjrT1VnVDxc9BSNNyXWOma3DmBb4go+p1NGmtVXbm6P8AIiFYjM4hJ8MoI6aGOGFuWKNgY0cbNHWeZ71ynVX6792ble+ZynUxiMPUo64QEBAQEAq+3OKolSWnU8RY4tcLOaS0jqcDYhdjzE9MPPdaDavYNoGF0IAt+FhOnWWAn+q5Xtec627/AHSnW/hhnl5q8QEBAQEHmxKijqIZIZWh0cjS1wPNp/7UjTaiuxdpuUb4nPp9VsxmMItunxKWlknwardeWl+3TPOnT0jjcWGvu3Btc2DsvwLq2k1NGps03qN0/t3INUYnErMUhQQEBAQEBAQEGN2jxmKgpZqmY/dxMLj1uPBrR3kkAeKCAbuMKlf02J1g/GVxz2I1hpvy2A8QCA35NZzC0PhJtLlbvs9ufdp399Xp98pVmjEZlN1qrOICAgICAgKsDUjaSLJWVTL3y1Ezb9dpHC66/ppzZonwx9nnzvY1ZlG2+zTSKKlBFiKaEEHSxEbdLLkuvmfabuf+U/eU+jdDJKGuEBAQEBAQQfeRhUrehxOkH4yhdns3jNTfmRu5kAFxt1OeOa2rg1tLkrns9yfdq3d1Xr/DBeozGVgbOYzFX0sNVCbxytzC/Fp4Oae8OBHyW+IrJICAgICAgICCptrZvbmKtw9jr0FC4S1ZaQWy1FyGwnw1adf182heXtbXxotPNcfFPRTH5+i+ijjSnwFlzCqqaumU1yrFRAQEBAQEBVgaqbeQ5MTrm2t+KmIBvwc8kHXkb3+a6xs6qatJamf+MfZAr+KWBU1a3Do2lsbAeIY0HuIAXH9RVFVyqY3Zn7p9O53LCuEBAQEBAQCrqKsTlRAdj5jgmKvw5+lDWudNRnlHP8cN/wCnyj/UV1HZOvjW6aK5+KOir59v1Qq6eLOFsBemsEBAQEBAQRTeTtT7MonPj+1VSkRU7AC4unfwOUccoue/Qcwgxuwezfs6kax5zVEh6WoeSXF87uP2jqQOH1PElcx2ztH2zUTMfDT0U/Lt+qbbo4sJGvHZBAQEBAQEBASBrlviwSaDEpZ3tPQ1Ba6N4BykhrQ5hPJwI4dVjzXTthai3d0dFNM9NMYmOz/fahXYmKkY2cwGfEKhkEDSXOIzOAJbFHcB0jzyaL/2HEhelqdRb01ubl2cRH790d6yImZxDbQLkMp4rVRAQEBAQEBBGtvtnPaFI5rNKmI9LTuBsWzs1AvyzcO64PJexsTaHseoiavhnoq+Xb9GO7RxoZbdztQMToWSP0qY/uqhpFi2dmjjl5B3vd17cl03KElKqCAgICDhzrC5Nh3oKjwWT25ismIOBNDRkw0QPCSX45rfQ6jmzm0rWuEe0OQs8hT8Ve/uj13ebNZozOVhrn0pYgICAgICAgICD4mia8FrgHNPEOAIPiCslF6uic0zie5SYiXVR0EMDcsMUcbf0xMaxvlaAFkvau9emZuVTOe1SKYjc9CjrhAQEBAQEBAQFWJwK8xWX2Fi8dcDagr3CGrHwxTi5ZNb6u5/m/qC6Fwd2jy9nkK596n96fTd5Il6jE5W4CtjYXKAgICCud7eNSObDhNIfxdccryLHoaT8xzhxsQHDwa/qCw6i/TYtVXa91MZ/wA+e5WIzOGewTCoqOnip4RaOJuUdZ5uce8kknvJXKtbq69Vfqu1Tvn9uqE6mnixh7lEXCAgICAgICAgFVpjIiO0m8bDaAlj5elmabGOns9zSDYhzrhrSOom+hXuaTYGr1OJ4vFjtq6P23sVV2mHhwXezhlS/I90lO4kAGpADCT/ALjSQ3xdYLNqeDWrsxxqcVx3b/L+M/JSm9TO9O2m4utdqpmJxLK5VFRAQEBAQEBAQY7aDB466mlppfclYW3HFruLXDvDgD8lN0Osr0l6m9R1dXbHXCyqnjRiWJ3TY9K+OXDas/jaF3Rm/Gam4RyC+pFrC/UWH4l1W1dpu0RconMTGYQpjE4WCsiggIPFjOJxUdPLUTOyxRML3HuHIDmTwA6yEFb7uqKWqfPi9W21RVn7lpN+goxbI1txpe3zAB5laRwm2jFVcaaieiPi+fVH0+6TZo/VKdrUJSBAQEBAQEBAQEEE3xbROoqDLE8tmqHdG0t0c2MC8jh8rNvyz8lsXBvRU39Vx64zTRGfr1fz9GG9Vinoa5OK6LKIBUF67i9pHTwSUcr7vgAdFmOvQHQtHMhrreAcAtI4U6GKKo1FEfF0T8+qfr+EmxV1StNagkCAgICAgICAgJAgO8GlloZ4MZpG3fTHJUsbp09I7Q368tyOBtcH4FuXBnaMRM6Wrr6afzH539qNeo/Us/Da6OphjmhcHRSMa9hHNrhcfNbojvSgIKo29qnYxiUWExE/ytOWz1zheziLFkF9Osczq69vuyvO2prqdHp6rmfe3Ux2z6b19FPGnCdxMDQAAAAAABoABwAHUuW3K6q6pqqnMz0psRh9KxUQEBAQEBAQEBBVu/zCXS0kFQ25FPI5rhyDJsozH9zGD9y27gpqYi9XZn9URMfT/aPfjoyohbwjCC2twGGPNRU1JuGMi6EdTnvc15A8AweYLVuFl+KbFFrrqnPl/tnsR0zK71oSUICAgICAgICAg66iFsjHMe0OY5pa5rhcOaRYgjqIWSzcqt1xXTOJjdKkxlCt29YcLrpsFmcejdmqKFzjxhcSXReIs4+LZOsLqmz9bTrNPF2n5T3T1/52INVPFnC01OWo3t/tOMLoZJ7AzH7uBhF+kqH3yC1xcDVxA5NKCP7u9nn0NKXTkurKh5nqXO1d0r9cpPPLc/uLjzXN9vbQ9rv4p+Gnojv7Z+v2TLVHFhKl4LKICAgICAgICAgIOiuo4543xSsD43tLXNdwc06ELPpr9di5Fy3OJjphSYzGJUttDuWna4uoZmSR30ZOckje7OBld46cVvOk4T2LmKb0cWe2OmP5iP3+aLVZmNzzYLuXrZHA1UsUDBxyHpZD4AWaBx1zaaaFZdVwk0lqMW/fnu6I85/hSmzVO9dOB4PBRQMgp2ZY2DxLieLnHm49a0bW6y5qrs3bm+f27kqmmKYxDIKGuEBAQEBAQEBAQEiREN5GAyVNOyem0rqN4ngI4ktIc6MDnewIHMtA5lbDwe2lOmv8nXPuVdE56p6p/DDdozGUs2J2jjxShhqmCxe20jf8uZuj2+F+HWCDzXRURC9vPxG0GE0z9Yo4paix4OlAeWkjrBiBv4ry9s3arehuVU78Y85iJX24zVCbrlqcICAgICAgICAgICAgICZBAQEBAQEBAQEBAQEAq6icKIXuwHQYtjVKz/BEkMzWjRrHyNJfYd9wP2hdV2Xdqu6O3XVvx9uhBrjFUvve5SPpZKPGIm5jRyZJ2ji6llOUm/cXEfvvyKzazTRqbFdqf1R/r91KZxOUqoquOeNksTw+N7Q5rmm4c09RXKL2nrs1zRXGJhPiYmMu9YsKiYBMAmATAJgEwCYBMAmATAJgEwCYBMAmATAJgEwCYBMAmATAJgEwCYHkxbEYqWGSed4ZFG0lxP8AQDrJNgBzJAUjS6a5fuRatxmZ/wA6e5bVMRGZR7c7QSSMqsTnblkxCXOxvHJTRlwjGovrc+Ia0rq+nsU2LVNqndTGEGZzOVg1VOyVjo5GtfG9pa5rwC17SLEOB4grMorOXd9iGGuc7BKwdC5xJpa4l0Tb3P3bxqOQ5HTVxUHWbN02rj+rT09sdE+f8rqa5p3OM21nY8M80nqry54MaLxefoyctUZtrOx4Z5pPV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fazseGeaT1VWODGij/l5+hy9Tso93dXXyMmx2qbKxjrspaa7YAeF3u0Lv799tF6uj2fp9JTi1Tjtnrn6sdVc1b1lwxNY0Na0Na0ANDQAGtGgAA4AKatfa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data:image/jpeg;base64,/9j/4AAQSkZJRgABAQAAAQABAAD/2wCEAAkGBxAPEBISEBASFRAUEhQVFRcQFxYVFBEQFRgWFhYVFBMYHSggGBolHRgZITciJyk3MC8wGSAzODMsNygtLisBCgoKDg0OGhAQGzcmICQsLCwsLiwsNCwsLC4sNCwsLCwsLCw3LCwsLCw0LDQsNCwsLCwsLDQsLy0sLC8sLiwsLP/AABEIANIA8AMBEQACEQEDEQH/xAAcAAEAAgIDAQAAAAAAAAAAAAAABgcFCAEDBAL/xAA/EAABAwIDBAcFBgQGAwAAAAABAAIDBBEFEiEGBzFBE1FUYXGS0xUyQoGRIiMkQ1KCCBShsTNTYmNywYOywv/EABsBAQABBQEAAAAAAAAAAAAAAAAEAQIDBgcF/8QAOhEBAAEDAQILBwMEAQUAAAAAAAECAxEEBTEGEhMWIUFRYWKR4RQiMnGBscFCodEjcvDxUiQzNYLC/9oADAMBAAIRAxEAPwC8UBAQEBAQEBAQEBAQEGNx/HKaghdPVStjjbzdxc6xIaxvFzjbgEFfw7a45iAEmHYfBDTG5ZJXuJdK3gLMYQRfjzHf1+fqtq6TTVcW7X09kZmY+eF9NFVW6H07araGj+8q8PpqmD4hQOcJYxzdlcSXacgOXELHY21or9fEor6e+Jj74Jt1RvhNdk9qaXFIBNSyXGmdjrCSJx+GRoJsdD3HkSvUWM2gICAgICAgICAgICAgICAgICAgICAgICAg4cbBJFPw22ixSSokGfCqFxigY6xjqaj45HN1Dm8/Do+twWv7e2lOlsxbtziurziO35stqjjTmVjAWXO66pmZmZS3KtiZVV1tNCcDro8VpmkUsjxHXxR6NLXWDZgwaZr31/Vb9ZW/8Htq1X6Z092c1RumZ6Zjrj6fZFvUY6YW3BM17WvY4OY5oc0jUOaRcEHqIWzsDsQEBAQEBAQEBAQEBAQEBAQEBAQEBAQEBBX+9nH5WRR4dRn8dXno22Nuip+EkhNjYWu2/IZiPdWO7dptW6rlW6IzKsRnoZTZ3B4qGlip4vcjYBe1i93Fzz3k3PzXKtoaurVX6r1XX1dkdUJ1FPFjDJKEuEHmxKhjqYZIZW5o5GFjhwu0ixseR71n016qxdpu0b4nKlUZjCL7qMSkpZJ8GqnEy0xL6ZztOmo3HS3he9uQNvhXVtJqaNTZpvUbqv2nrhBqpxOFlqStEBAQEBAQEBAQEBAQEBAQEBAQEBAQEHlxOvjpoZJ5nBsUbHPeTya0XPie7mgrHd/Sy11RPjNU0iSouymYfyaNugtyubD6E/GtL4T7QicaWjq6avn1R+ZSLNH6k+WnTKSKgICQIPvKwuRghxSkH4ygd0htp0tKLmRjjxIALjx4F/Wtq4NbS5O77PXOKat393qwXqMxmFgbN4zFX0sNTCfu5WBwB4tdwcx3e1wLT4LfEVkkBAQEBAQEBAQEBAQEBAQEBAQEBAQEFV7x6t2K18OCwuIhbaevc3S0bbOZFfrNweB1dGfhKg7R1tOj09V2rfujvnqXUU8acJtTwtjY1jGhrGNDWtaLBrWiwaByAAsuV3btd2qa65zM9Mp0Rh2LGq+JJGtF3EAdbiAPqVfRRNW6MqZIpWvF2uBF7XaQRfquFWu3NO+CJfaxquCFfRVxZzCiB7IznBMVfhzzahrS6akJ92Kf4oQeAB4W/wCHNy6fsnX+26aK/wBUdFXz9d6FXTxZwtdeosEBAQEBAQEBAQEBAQEBAQEBAQEBBH9udpY8Lopal9i4DLG0m3STOvkb/cnuBTGRGN3Ozz6SnfNUkurqt/T1DnWvndchhtppcnxc7lZc62/tKNVf4lE+5T0R3z1z+Eu1RxYylq15mRneDtU3CqMygB0z3ZImngZCCczrfC0C5+Q0uvY2Ns6dbf4k9FMdM/LsjvljuV8WGtuNY3U1shkqZnyO5Zj9lvcxvBo7gF0mzp7VimKbVMRHchzMzvcYPjNRRyCSmmfG+4vkNg63APbwcO46Kt+xav08S7TFUd5EzG5sdu62wbi1MXua1tRGQ2ZjfdBNy17b65XWOh4EEcrrnG29l+w3cU9NNXwz198T3wl26+NCVrxGVGt4GzntCjcyM5amMiWneNC2ZmoAcNRmta/IkHkvZ2JtGNHqIqq+Geif5+jHco40Mtu62oGJ0TJH6VMZ6KoYRlcydujiW8geNvEcl03KElKAgICAgICAgICAgICAgICAgICAkipJpvb2M5r5sNwx1mfoqK3m4Hg4NI79Gt5PXh7e186XT8Wifeq6PlHXP8MlqjjSsELm0700VIFJ/wAQjndNRC4ydHNYa3Di5mY9XAN+hW9cFOLyVzG/MZ/H5Rb++FRLbGAQWv8Aw/OP83VC5t0DSRyJDxY2+Z+pWrcLY/6e3/d+GexvleS0JKEyK9xOb2Fi7K4WbQV7mw1QGgiqNS2b/wBnH/ydYXQ+Du0faLHI1z71G7PXT6bvJEvUYnMLbButjYXKAgICAgICAgICAgICAgICAgIILvX2ikpqZlJS3NdXO6GENJDmNdo+S/w2BsDfQuv8JVtddNFM1Vbo6Z+g9GyeAx4dSRU0dvsNu91rdJKdXvPifoAByXK9p66rWX5uz9I7ITqKeLGGYXnrxI3in/4hoHGOhf8AC187T13eIiNP2FbpwTuR/Vo6+ifujX+pSy3JHEFv/wAPTR0taba9HCL8wCZLi/yH0Wp8Lp/o2o75+zPY3yupaKlCDHbQYRFXU0tPL7kjCNOLXcWvHe1wB+SmaHWV6W9Tdo6vt1wtqp40YYjdJjkropcNrNK2gIjP+7TcIntJtcAWF7cMh5rq1q7Rdoi5ROYmMwgzGJxKwlkUEBAQEBAQEBAQEBAQEBAQEHTWVTIY3yyODY42Oe9x4NY0XJPgAgqrYiN+KVs2NVDSGuzQ0THWvFTsJaX+JJcPEv5ELUOE+0OLTGlp39E1fiPz5M9mj9SwVpEpQgIKv3/xA0NO7mKrLbudHIf/AJC2zgnP9e5Hh/KPf3Qocre5RnCoLn/h4YbV7rHKTTAG2hIE1wD1i4+oWm8L5/7P/t/8pGn61xLS0kQEgQHeBSyUNRBjNK0mSnIZUsH51G7Q37xc625g/Ctz4M7QxM6Svr6afn1x+Y+qNeo/Us7DK6OphjmhcHRSMa9jhza4XHz7luaO9SAgICAgICAgICAgICAgICCsN5+ISV9TBgtM4jpbS1j2/lUoIOW+up46/wCgcHFRNbq6NJYqvV9X7z1QuppmqcQl9FSshjZFG0NjjY1jQODWtFgPoFym/dqu1zXXOZmczKdEYjDuWJUQEFe784s2FXy3y1ERvb3RZ7b93G3zWycFqpjWzHbTP4Yb/wALXkroSI4QXr/D8w/ydS62hqAB4hjSf7haNwtqjlrdPXiZ859Emxulai1JIEBB11EDZGOY9ocx7S1zXC4c1wsQRzBBWWzcqt1xXROJjdKkxnolCt3FY7C66bBZnExOLp6FzjfNE67nxeIs4+LXnmF1PZ+tp1enpuxv6+6etBqp4s4WmFOWiAgICAgICAgICAgICAgw+1uPx4bRzVUvCNv2W3sZJDoxg8TYd3HkghW7bBZY4pK2rN66ud00pOhYw6xxgctDe3K4Hwhc+4RbR9ou8jRPuU/vV1z9NyXZo4sZlM1rTMICAghW+SO+DVJv7roT4/fRt/7Xu8G68bQojtiY/aZ/DFe+BrYV0lDcIL/3CwluGyuNrOqnkfJkY1+i0HhXP/VU/wBv5lKsfCspauziAgJAiO8bApKmnZPTXFdRu6aAt94lti6MDnmDRpzIA5lbFwf2j7Pf5Oufdr6J7p6p/EsN2jMZSvYnaOPFKGGqZoXNtI3/AC5m6Pb4X1HWCDzXRERnUBAQEBAQEBAQEBAQEBBUuNy+3cZFOPtYbhpzS82T1uoDL31A4ftf+oLyNtbQ9j0+aJ9+roj8z9PuyW6ONKwFzGZymioCAgIIvvOhD8IrQ4XAizc+LHNeDp1EA/JevsGqadfamO2Y84mGO78EtXyunoThBsXuRhy4Sw39+aV3hqGW7/dv81zzhRcirWzHZEfz+Uux8KfLXGYQEBAVYnAr/D5PYOMlt8uG4m7T9FPXeJNgHXPVo4cmLpWwdoe1aaIq+KjET39k/wAoV2jiytpe2xiAgICAgICAgICAgIIbvR2ndQUeSnN66qd0FM0e90j7NLx/xvp/qLVSZiIzO4dOxWzrMNo44BYyaulePzJ3e869tQOA7gFy/a20J1momud0dEfL13ptFHFjDPLymQQEBAQYfbKIvw6taLXNLONeH+G5ehsqcay1Pij7rLnwy1PK6sguEGyu52MDBqUj4jOT49NI3T6Lm/CT/wAhX8qftCZZ+BNF4LKICAgIMJtjs+zEqOWmfYFwvG4/lyt1Y7wvoe4lensvWzo9RTd6t098Tv8ALf8ANZXRxow43V7TvrqV0NRpXUbzBUA+8XNu1sh8cpB/1Nd3LqNFUV0xVTunpj5SgpsrgQEBAQEBAQEBAQfE0rWNc95Aa0FzidA1oFySeoBBU+yubGMSmxaQH+WivBQNd+gEh8uXkTr83EfCFqnCbaHJ0Rpqd9XTPy6o+v2+bPZozOVghaJKUICAgICDx4zCJKadhJAdDI0242cwg2+qkaS5Nu9RVHVMLatzUNdeQHCDaHdhEGYRRBosOiLv3Pc5zj9SVy/blc1a+7ntx5RCbaj3ISheSyCAgICAgr7a/NhGIwYxE37l+Wnrmi5vE4gNlsOYsB4tYOZW98GNfNyidNXPTT00/Lrj6b/9It6jHvQteCZsjWvY4OY5oc1zdQ5pFwQeohbWwOxAQEBAQEBAQEBBWm9fFJKp8ODUjrT1VnVDxc9BSNNyXWOma3DmBb4go+p1NGmtVXbm6P8AIiFYjM4hJ8MoI6aGOGFuWKNgY0cbNHWeZ71ynVX6792ble+ZynUxiMPUo64QEBAQEAq+3OKolSWnU8RY4tcLOaS0jqcDYhdjzE9MPPdaDavYNoGF0IAt+FhOnWWAn+q5Xtec627/AHSnW/hhnl5q8QEBAQEHmxKijqIZIZWh0cjS1wPNp/7UjTaiuxdpuUb4nPp9VsxmMItunxKWlknwardeWl+3TPOnT0jjcWGvu3Btc2DsvwLq2k1NGps03qN0/t3INUYnErMUhQQEBAQEBAQEGN2jxmKgpZqmY/dxMLj1uPBrR3kkAeKCAbuMKlf02J1g/GVxz2I1hpvy2A8QCA35NZzC0PhJtLlbvs9ufdp399Xp98pVmjEZlN1qrOICAgICAgKsDUjaSLJWVTL3y1Ezb9dpHC66/ppzZonwx9nnzvY1ZlG2+zTSKKlBFiKaEEHSxEbdLLkuvmfabuf+U/eU+jdDJKGuEBAQEBAQQfeRhUrehxOkH4yhdns3jNTfmRu5kAFxt1OeOa2rg1tLkrns9yfdq3d1Xr/DBeozGVgbOYzFX0sNVCbxytzC/Fp4Oae8OBHyW+IrJICAgICAgICCptrZvbmKtw9jr0FC4S1ZaQWy1FyGwnw1adf182heXtbXxotPNcfFPRTH5+i+ijjSnwFlzCqqaumU1yrFRAQEBAQEBVgaqbeQ5MTrm2t+KmIBvwc8kHXkb3+a6xs6qatJamf+MfZAr+KWBU1a3Do2lsbAeIY0HuIAXH9RVFVyqY3Zn7p9O53LCuEBAQEBAQCrqKsTlRAdj5jgmKvw5+lDWudNRnlHP8cN/wCnyj/UV1HZOvjW6aK5+KOir59v1Qq6eLOFsBemsEBAQEBAQRTeTtT7MonPj+1VSkRU7AC4unfwOUccoue/Qcwgxuwezfs6kax5zVEh6WoeSXF87uP2jqQOH1PElcx2ztH2zUTMfDT0U/Lt+qbbo4sJGvHZBAQEBAQEBASBrlviwSaDEpZ3tPQ1Ba6N4BykhrQ5hPJwI4dVjzXTthai3d0dFNM9NMYmOz/fahXYmKkY2cwGfEKhkEDSXOIzOAJbFHcB0jzyaL/2HEhelqdRb01ubl2cRH790d6yImZxDbQLkMp4rVRAQEBAQEBBGtvtnPaFI5rNKmI9LTuBsWzs1AvyzcO64PJexsTaHseoiavhnoq+Xb9GO7RxoZbdztQMToWSP0qY/uqhpFi2dmjjl5B3vd17cl03KElKqCAgICDhzrC5Nh3oKjwWT25ismIOBNDRkw0QPCSX45rfQ6jmzm0rWuEe0OQs8hT8Ve/uj13ebNZozOVhrn0pYgICAgICAgICD4mia8FrgHNPEOAIPiCslF6uic0zie5SYiXVR0EMDcsMUcbf0xMaxvlaAFkvau9emZuVTOe1SKYjc9CjrhAQEBAQEBAQFWJwK8xWX2Fi8dcDagr3CGrHwxTi5ZNb6u5/m/qC6Fwd2jy9nkK596n96fTd5Il6jE5W4CtjYXKAgICCud7eNSObDhNIfxdccryLHoaT8xzhxsQHDwa/qCw6i/TYtVXa91MZ/wA+e5WIzOGewTCoqOnip4RaOJuUdZ5uce8kknvJXKtbq69Vfqu1Tvn9uqE6mnixh7lEXCAgICAgICAgFVpjIiO0m8bDaAlj5elmabGOns9zSDYhzrhrSOom+hXuaTYGr1OJ4vFjtq6P23sVV2mHhwXezhlS/I90lO4kAGpADCT/ALjSQ3xdYLNqeDWrsxxqcVx3b/L+M/JSm9TO9O2m4utdqpmJxLK5VFRAQEBAQEBAQY7aDB466mlppfclYW3HFruLXDvDgD8lN0Osr0l6m9R1dXbHXCyqnjRiWJ3TY9K+OXDas/jaF3Rm/Gam4RyC+pFrC/UWH4l1W1dpu0RconMTGYQpjE4WCsiggIPFjOJxUdPLUTOyxRML3HuHIDmTwA6yEFb7uqKWqfPi9W21RVn7lpN+goxbI1txpe3zAB5laRwm2jFVcaaieiPi+fVH0+6TZo/VKdrUJSBAQEBAQEBAQEEE3xbROoqDLE8tmqHdG0t0c2MC8jh8rNvyz8lsXBvRU39Vx64zTRGfr1fz9GG9Vinoa5OK6LKIBUF67i9pHTwSUcr7vgAdFmOvQHQtHMhrreAcAtI4U6GKKo1FEfF0T8+qfr+EmxV1StNagkCAgICAgICAgJAgO8GlloZ4MZpG3fTHJUsbp09I7Q368tyOBtcH4FuXBnaMRM6Wrr6afzH539qNeo/Us/Da6OphjmhcHRSMa9hHNrhcfNbojvSgIKo29qnYxiUWExE/ytOWz1zheziLFkF9Osczq69vuyvO2prqdHp6rmfe3Ux2z6b19FPGnCdxMDQAAAAAABoABwAHUuW3K6q6pqqnMz0psRh9KxUQEBAQEBAQEBBVu/zCXS0kFQ25FPI5rhyDJsozH9zGD9y27gpqYi9XZn9URMfT/aPfjoyohbwjCC2twGGPNRU1JuGMi6EdTnvc15A8AweYLVuFl+KbFFrrqnPl/tnsR0zK71oSUICAgICAgICAg66iFsjHMe0OY5pa5rhcOaRYgjqIWSzcqt1xXTOJjdKkxlCt29YcLrpsFmcejdmqKFzjxhcSXReIs4+LZOsLqmz9bTrNPF2n5T3T1/52INVPFnC01OWo3t/tOMLoZJ7AzH7uBhF+kqH3yC1xcDVxA5NKCP7u9nn0NKXTkurKh5nqXO1d0r9cpPPLc/uLjzXN9vbQ9rv4p+Gnojv7Z+v2TLVHFhKl4LKICAgICAgICAgIOiuo4543xSsD43tLXNdwc06ELPpr9di5Fy3OJjphSYzGJUttDuWna4uoZmSR30ZOckje7OBld46cVvOk4T2LmKb0cWe2OmP5iP3+aLVZmNzzYLuXrZHA1UsUDBxyHpZD4AWaBx1zaaaFZdVwk0lqMW/fnu6I85/hSmzVO9dOB4PBRQMgp2ZY2DxLieLnHm49a0bW6y5qrs3bm+f27kqmmKYxDIKGuEBAQEBAQEBAQEiREN5GAyVNOyem0rqN4ngI4ktIc6MDnewIHMtA5lbDwe2lOmv8nXPuVdE56p6p/DDdozGUs2J2jjxShhqmCxe20jf8uZuj2+F+HWCDzXRURC9vPxG0GE0z9Yo4paix4OlAeWkjrBiBv4ry9s3arehuVU78Y85iJX24zVCbrlqcICAgICAgICAgICAgICZBAQEBAQEBAQEBAQEAq6icKIXuwHQYtjVKz/BEkMzWjRrHyNJfYd9wP2hdV2Xdqu6O3XVvx9uhBrjFUvve5SPpZKPGIm5jRyZJ2ji6llOUm/cXEfvvyKzazTRqbFdqf1R/r91KZxOUqoquOeNksTw+N7Q5rmm4c09RXKL2nrs1zRXGJhPiYmMu9YsKiYBMAmATAJgEwCYBMAmATAJgEwCYBMAmATAJgEwCYBMAmATAJgEwCYHkxbEYqWGSed4ZFG0lxP8AQDrJNgBzJAUjS6a5fuRatxmZ/wA6e5bVMRGZR7c7QSSMqsTnblkxCXOxvHJTRlwjGovrc+Ia0rq+nsU2LVNqndTGEGZzOVg1VOyVjo5GtfG9pa5rwC17SLEOB4grMorOXd9iGGuc7BKwdC5xJpa4l0Tb3P3bxqOQ5HTVxUHWbN02rj+rT09sdE+f8rqa5p3OM21nY8M80nqry54MaLxefoyctUZtrOx4Z5pPV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fazseGeaT1VWODGij/l5+hy9Tso93dXXyMmx2qbKxjrspaa7YAeF3u0Lv799tF6uj2fp9JTi1Tjtnrn6sdVc1b1lwxNY0Na0Na0ANDQAGtGgAA4AKatfa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 descr="viewer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13118" r="5203" b="21935"/>
          <a:stretch/>
        </p:blipFill>
        <p:spPr>
          <a:xfrm>
            <a:off x="7123176" y="3897544"/>
            <a:ext cx="1517904" cy="384048"/>
          </a:xfrm>
          <a:prstGeom prst="rect">
            <a:avLst/>
          </a:prstGeom>
        </p:spPr>
      </p:pic>
      <p:pic>
        <p:nvPicPr>
          <p:cNvPr id="9" name="Picture 8" descr="Rackspace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4" y="1366693"/>
            <a:ext cx="1377779" cy="500593"/>
          </a:xfrm>
          <a:prstGeom prst="rect">
            <a:avLst/>
          </a:prstGeom>
        </p:spPr>
      </p:pic>
      <p:pic>
        <p:nvPicPr>
          <p:cNvPr id="10" name="Picture 9" descr="Red Hat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72" y="1411784"/>
            <a:ext cx="1273238" cy="410410"/>
          </a:xfrm>
          <a:prstGeom prst="rect">
            <a:avLst/>
          </a:prstGeom>
        </p:spPr>
      </p:pic>
      <p:pic>
        <p:nvPicPr>
          <p:cNvPr id="11" name="Picture 10" descr="Vizuri-logo-large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954" y="3906856"/>
            <a:ext cx="938292" cy="365425"/>
          </a:xfrm>
          <a:prstGeom prst="rect">
            <a:avLst/>
          </a:prstGeom>
        </p:spPr>
      </p:pic>
      <p:pic>
        <p:nvPicPr>
          <p:cNvPr id="12" name="Picture 11" descr="DataDog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97" y="2749367"/>
            <a:ext cx="757178" cy="979877"/>
          </a:xfrm>
          <a:prstGeom prst="rect">
            <a:avLst/>
          </a:prstGeom>
        </p:spPr>
      </p:pic>
      <p:pic>
        <p:nvPicPr>
          <p:cNvPr id="13" name="Picture 12" descr="logoAtlassian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5" y="2302353"/>
            <a:ext cx="1151517" cy="244788"/>
          </a:xfrm>
          <a:prstGeom prst="rect">
            <a:avLst/>
          </a:prstGeom>
        </p:spPr>
      </p:pic>
      <p:pic>
        <p:nvPicPr>
          <p:cNvPr id="14" name="Picture 13" descr="PL_logo_horizontal_RGB.ep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05" y="1439457"/>
            <a:ext cx="1219875" cy="355064"/>
          </a:xfrm>
          <a:prstGeom prst="rect">
            <a:avLst/>
          </a:prstGeom>
        </p:spPr>
      </p:pic>
      <p:pic>
        <p:nvPicPr>
          <p:cNvPr id="15" name="Picture 14" descr="shippable_logo.ep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65" y="3922330"/>
            <a:ext cx="1281463" cy="334477"/>
          </a:xfrm>
          <a:prstGeom prst="rect">
            <a:avLst/>
          </a:prstGeom>
        </p:spPr>
      </p:pic>
      <p:pic>
        <p:nvPicPr>
          <p:cNvPr id="16" name="Picture 15" descr="zenoss-logo-black-tagline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0" y="3076201"/>
            <a:ext cx="1077250" cy="326209"/>
          </a:xfrm>
          <a:prstGeom prst="rect">
            <a:avLst/>
          </a:prstGeom>
        </p:spPr>
      </p:pic>
      <p:pic>
        <p:nvPicPr>
          <p:cNvPr id="17" name="Picture 16" descr="Chef_Horizontal_Without_Reg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43" y="2290401"/>
            <a:ext cx="1231986" cy="268692"/>
          </a:xfrm>
          <a:prstGeom prst="rect">
            <a:avLst/>
          </a:prstGeom>
        </p:spPr>
      </p:pic>
      <p:pic>
        <p:nvPicPr>
          <p:cNvPr id="22" name="Picture 21" descr="Relevance Lab Logo.e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53" y="3792595"/>
            <a:ext cx="1386882" cy="593947"/>
          </a:xfrm>
          <a:prstGeom prst="rect">
            <a:avLst/>
          </a:prstGeom>
        </p:spPr>
      </p:pic>
      <p:pic>
        <p:nvPicPr>
          <p:cNvPr id="23" name="Picture 22" descr="CF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1" y="3087278"/>
            <a:ext cx="1117465" cy="304055"/>
          </a:xfrm>
          <a:prstGeom prst="rect">
            <a:avLst/>
          </a:prstGeom>
        </p:spPr>
      </p:pic>
      <p:pic>
        <p:nvPicPr>
          <p:cNvPr id="24" name="Picture 23" descr="Shadow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38" y="2266311"/>
            <a:ext cx="1363686" cy="316873"/>
          </a:xfrm>
          <a:prstGeom prst="rect">
            <a:avLst/>
          </a:prstGeom>
        </p:spPr>
      </p:pic>
      <p:pic>
        <p:nvPicPr>
          <p:cNvPr id="25" name="Picture 24" descr="elasticbox-square-black.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3" y="3827390"/>
            <a:ext cx="970060" cy="524357"/>
          </a:xfrm>
          <a:prstGeom prst="rect">
            <a:avLst/>
          </a:prstGeom>
        </p:spPr>
      </p:pic>
      <p:pic>
        <p:nvPicPr>
          <p:cNvPr id="26" name="Picture 25" descr="active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75" y="1376869"/>
            <a:ext cx="1347542" cy="480241"/>
          </a:xfrm>
          <a:prstGeom prst="rect">
            <a:avLst/>
          </a:prstGeom>
        </p:spPr>
      </p:pic>
      <p:pic>
        <p:nvPicPr>
          <p:cNvPr id="28" name="Picture 27" descr="Google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45" y="2128427"/>
            <a:ext cx="918594" cy="592641"/>
          </a:xfrm>
          <a:prstGeom prst="rect">
            <a:avLst/>
          </a:prstGeom>
        </p:spPr>
      </p:pic>
      <p:pic>
        <p:nvPicPr>
          <p:cNvPr id="29" name="Picture 28" descr="union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58" y="3845592"/>
            <a:ext cx="500466" cy="487952"/>
          </a:xfrm>
          <a:prstGeom prst="rect">
            <a:avLst/>
          </a:prstGeom>
        </p:spPr>
      </p:pic>
      <p:pic>
        <p:nvPicPr>
          <p:cNvPr id="30" name="Picture 29" descr="ibm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99" y="1364884"/>
            <a:ext cx="829787" cy="504210"/>
          </a:xfrm>
          <a:prstGeom prst="rect">
            <a:avLst/>
          </a:prstGeom>
        </p:spPr>
      </p:pic>
      <p:pic>
        <p:nvPicPr>
          <p:cNvPr id="31" name="Picture 30" descr="hde-logo.pd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00" y="3057839"/>
            <a:ext cx="1019472" cy="362932"/>
          </a:xfrm>
          <a:prstGeom prst="rect">
            <a:avLst/>
          </a:prstGeom>
        </p:spPr>
      </p:pic>
      <p:pic>
        <p:nvPicPr>
          <p:cNvPr id="32" name="Picture 31" descr="SaltStack logo - black on white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26" y="2957603"/>
            <a:ext cx="899654" cy="563405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56616" y="4709160"/>
            <a:ext cx="8485632" cy="1033272"/>
          </a:xfrm>
          <a:prstGeom prst="roundRect">
            <a:avLst>
              <a:gd name="adj" fmla="val 10403"/>
            </a:avLst>
          </a:prstGeom>
          <a:solidFill>
            <a:srgbClr val="E6E6E6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408" y="4864608"/>
            <a:ext cx="7979664" cy="6949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chemeClr val="accent4"/>
                </a:solidFill>
              </a:rPr>
              <a:t>Without you, this conference wouldn’t have happened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(or… we would have served ramen and pizza)</a:t>
            </a:r>
            <a:endParaRPr lang="en-US" sz="2000" dirty="0"/>
          </a:p>
        </p:txBody>
      </p:sp>
      <p:pic>
        <p:nvPicPr>
          <p:cNvPr id="9218" name="Picture 2" descr="\\192.168.10.168\TomaWork\Projects\dockerCan\7183 DockerCon\DO_Logo_Horizontal_Blue-a2b16fb8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227" y="2274147"/>
            <a:ext cx="1901920" cy="3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192.168.10.168\TomaWork\Projects\dockerCan\7183 DockerCon\altiscale_logo FINAL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75" y="3112691"/>
            <a:ext cx="1230626" cy="25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Thank You: NASCAR</a:t>
            </a:r>
            <a:endParaRPr lang="en-US" sz="2800" dirty="0"/>
          </a:p>
        </p:txBody>
      </p:sp>
      <p:sp>
        <p:nvSpPr>
          <p:cNvPr id="4098" name="AutoShape 2" descr="data:image/jpeg;base64,/9j/4AAQSkZJRgABAQAAAQABAAD/2wCEAAkGBxASEhUUEhQUFRQVFhUUFBUVGBsUGBUUFxcYFxQXFxQYHyggGB0nHRQUITEhJSkrLy4uFyAzODMsNygtLi0BCgoKDg0OGxAQGzQkICQyLC8sLCw2NCwsLSwsLSwsLCwsLCw3LCwsLCwsLCwsLCwsLCwsLCwsLCwsLCwsLCwsLP/AABEIAMIBAwMBEQACEQEDEQH/xAAbAAEAAgMBAQAAAAAAAAAAAAAABAYBAwUCB//EAFUQAAIBAgIDBhAJCQYGAwEAAAECAwAEBREGEiETFjFUkZMHFBciMzVBUVJVc3Sys9HTFSMyNFNhcpLScXWBsbTCw+PkQkSUoaKjJCVDYsHEZIOEgv/EABsBAQACAwEBAAAAAAAAAAAAAAADBAECBQYH/8QAShEAAQICBgMKCwgBBAAHAAAAAQACAxEEBRITIVExQXEVMjNSU2GRobHRFCI0NVRygaKywfAGFiNCQ4LS4eJFYmODJCVEkpOjwv/aAAwDAQACEQMRAD8A+i4viRia5kkneOKAgnVCkKu5RsdmoWO1jy156tKdS4VKZBo5HjAYSGmbtZ2KaGxpaS5VY9E/C/GE3NP7mordeZD3FmUFOqhhfjGbmn9zS3XmQ9xJQU6qGF+MZuaf3NLdeZD3ElBTqoYX4xm5p/c0t15kPcSUFOqhhfjGbmn9zS3XmQ9xJQU6qGF+MZuaf3NLdeZD3ElBTqoYX4xm5p/c0t15kPcSUFOqhhfjGbmn9zS3XmQ9xJQV6i6JmGMQoxCbMkAfFMNp2DaYtlYMSvAJyHuJKCrxgsshllRpGdVSJhrauwsZAdqgeCK6NT0uLSqOYkUzIcRolhJp1bStIrQ10gq/imkiWsSzXV3LGruUXKNH646xCgLETwKeHvVy306sYlKiQaPI2SdQ0Ay1qSwwNBK5HVQw3xjPzH9PW9uush7vesWYadVDDfGM/Mf09Lyush7velmGnVQw3xjPzH9PS8rrIe73pZhp1UMN8Yz8x/T0vK6yHu96WYadVDDfGM/Mf09Lyush7velmGnVQw3xjPzH9PS8rrIe73pZhp1UMN8Yz8x/T0vK6yHu96WYadVDDfGM/Mf09Ldd5D3e9LMNSsL0+srmVIYb+ZpJCQi7iFzIBJ65oABsB7tRxqRXEFhe8AAad78igbDJkrIl7N0qzboS4uNyDkLnqm5EXAF1c9U96uyKU8UDwjS6xa5pymo7It2Vwce0zt7OQR3N/JG5UOF3JX60kgHNISB8k1y6PWVZUhluFCaRo1jtcpTDhgyJXN6qGHeMpOY/kVP4TW/It+v3LFiFmnVPw/xlJzH8inhNb8i36/clmFmnVPw/xlJzH8inhNb8i36/clmFmnVPw/xlJzH8inhNb8i36/clmFmnVPw/xlJzH8inhNb8i36/clmFmnVPw/xlJzH8inhNb8i36/clmFmnVPw/xlJzH8inhNb8i36/clmFmnVPw/xlJzH8inhNb8i36/clmFmulhmlqXUcz2l68phUswMaLt1WZcw0QJB1TwVE6s6wgxYbI8NoDyBrzAP5jml2wgkFX/Vr0SgXz3oifNMU+x/BhrzlYedYGwdrlYh8GV1MFhQ28Oar2GLuDwFry9Ic69djrParLQJKbuCeCvIKituzWZBNwTwV5BS27NJBNwTwV5BS27NJBNwTwV5BS27NJBNwTwV5BS27NJBNwTwV5BS27NJBNwTwV5BS27NJBVLopRKMPchQDutvwAD/AKyV1KncTShjqd8JUcUCSueBdnm8lB6U1eg+zvkjvXPwtVePvhsXz7T0dbhf5xt/SaudBP8A4qmbInat3bxqvhhTwV5BXnLbs1ZkFjcU8FeQUtuzSQTcU8FeQUtuzSQTcU8FeQUtuzSQTcU8FeQUtuzSQTcU8FeQUtuzSQTcU8FeQUtuzSQTcU8FeQUtuzSQVN0rQDFcIyAHX3XAMv8AprXWoRJoVJnk3tUMQeMFbE+aN54P21a9EfNH/X8lXPCqsogOOSAgEdIRHaAf+s3frzZcRVokfznsCsynEVr6Wj8BPur7K5dt+Z6VJZbknS8fgJ91fZS27M9KWG5J0vH4CfdX2UtuzPSlhuSdLx+An3V9lLbsz0pYbknS8fgJ91fZS27M9KWG5J0vH4CfdX2UtuzPSlhuSdLx+An3V9lLbsz0pYbknS8fgJ91fZS2/M9KWG5Kj4coGIY2AABuNvsGwfNT3BXdmTBoc+MfjCgIkXL65XtFVXzvoi/NMU+x/BhrzdY+dYGwdrlYh8GV2ME+bQeRi9WteWpHCv2ntVpuhTahWUoiURKIlESiJRFUeip2ufytt65K6lT+VDY74SoouhXDAuzzeSg9KavRfZ3yR3rn4WqvH3w2BfPtPPk4X+crf0mrmwvKqZsidq3dvGq/mvNhWkoiURKIlESiJREoipelvbXCPt3Xq1rsULyGk7G9qhib5qtSfNG88H7ateh/0j/r+SrHhFW4u3snmEXrmrzTvNo9c9itDhFbq5alSiJREoiURKIlESiKh2HbDG/I2/7Ka7w4Gh+sfjCrnS761L63XtVUXzvoi/NMU+x/BhrzdY+dYGwdrlYh8GV2ME+bQeRi9WteWpHCv2ntVpuhQsYxSZZ4ra3WMyyq8paXPUjijKhiVUguSXAABHdJqaBAhmE6NFJkJCQ0kmeeiUtK0c4zkFpxnHpLVbYSKjySP8fueerHCuyWZdY55KXi4c+HLvVJAojY5eWEgDez0knQDtkVq55bKaXOOyLLfIFTK1gjmQ7euZ0kYhtvBnGODvmjaG0shOJPjuIPNIgYdKzbMzzLnTY9iG62aJ0oBexu6aySkpucKysGyfrsy2Wzg+up20SjWIrja/DIBxGM3SyWtt+HOt6aR3DO8KRxGbptrZCdYRqiQJNJI4z1my1mAAyz2bRtNamhQmtERxNmzaOeLiABq26UvHaFovdMJbcZTw5tHdCCYwhmBhaB51mjQnWGQUFlOeQVtp2GtmVayLjDdgWzE8MbQbIn24HBL0jSu7geKm4M/wAnVjmMaMm0OmojK2ee3PX7lUqTR7mxmRMz1GZEupSMdOa4vRU7XP5W39clWqn8qGx3wlaxdCuGBdnm8lB6U1ei+zvkjvXPwtVePvhsC+faefJwv85W/pNXNheVUzZE7Vu7eNV+kcKCScgMyT3gNpNecaCcArM5BVa10xD2bXAiJk3VYUgByLNKym2zY/JDRyRuT3Mz3sq6b6ts0gQrWEpl2ydroIIUQi+LNSLrG57ZYmvBaxiSdYmdJG1EjMbtrFpFXI6ygbdhz7nBWjKLCjucIFoybORAmTMYYT1fWtZL3DfKFc6WStFdzWi200VozFmMrZSRrAkxKMgYFsy65bBsG2pGVexr4bIxc0vlhLQbRGM5YaFqYhxI1KfaYvdCe3huI4FM6zuDC7uAsSxFflqu0mQ8gqJ9HgmE+JDJNmyMQBiSciclkPdMArnQ6cASQrNHqpLNeQmRSSI+l5UiRnz+SrFwCe4SO5U7qrmxxY6ZAYZZ2gSQOcSwzWBGzWy20qnmCRwxRbu5uid0cpFFDbzGEuxALEkletGXd2itX0CHCm57jZFnQMSXNnIas8UvCdCnW+NymW0jYQnd0umkaFzMimDUC6kmQzB19uY2HZ3M6hfRWCHEeCfFLZTEj409IxywxWweZgLlaW9tcI+3derWrNC8ipOxvasRN8Fak+aN54P21a9D/pH/AF/JVjwircXb2TzCL1zV5p3m0euexWhwis99dJFG8shySNGkc5Z5KilmOQ4dgNc6Gx0R4Y3SSANpwUhMhNcCfSK6jtZLuS2jWJYTPGu7NupB1SiyJuWSEqSTkzZEZfXV9tDgujtgNeS6cjhhtBnjjowE1FbdZtSUvHceNuZQIw+52/THytXWO6amr8k5d/P/ACqGjUURg3GU3WdHNOf9LYvIUa90kmjkmJgU29vOkEsgl+MXWSJ903EpkVG7ID1+fDsqVlChva0W/HcCQJYYEiU5z1ZLUxCDowU0Y8nTvSmqc9z190/smTYTEP8Au3Mh+HgPJD4I7wa/nrlLXLPZPBbXnjWVz8M0nmkMTSW6rDNNNAkiS7oyvE0ijdIyi6obcXyKlu5nlU8WgsaHBj5uaASCJYGWgzOiY0gLURDrCWulEp6XlktwltdSLHDIJC8gMmZgaWLUARXyHAxyLLnw0fQWC21r5vYCSJSGG+kZ4y2BBEOBIwKs9c1TKh2HbDG/I2/7Ka7w4Gh+sfjCrnS761L63XtVUXzvoi/NMU+x/BhrzdY+dYGwdrlYh8GV2ME+bQeRi9WteWpHCv2ntVpuhR8XwcyyRzRSmGaJXRXCq4ZHy1kdG4RmqkcGRFSQKTdsdDc200yMtGI0EHqWrmTMwoF5ofFOxa5mnmJh3DYxhGoWLPmISoYMSvWnZ1i8PDU7KyfCEoTQ3GfGxlIb6cpZ6cStLqekrxNokxDat1KplgjtrhtVWaVI1ZFcFuxyEOcyM+/kKyKxAlOGDJxc0ahMgy5xhoS6Oa6E+ARma0lDMos1lSNOEMskQiyYnbsCioG0xwhxWETvJEnYZ9a3sYg5KLNosNZ5I5njlNy12jhVIV2iWJkKnY6FV4NhqVlPIAa5oLbNkjMTnOeorUwtc16tdGVVlkaV3lFz01I5CjXbcXhCao2KgV9g28H11q+nEgta0BtmyBliHTnnMIIalaP4FDZrIkOyOSVpQncTWChlH1ZqSO8Dl3KjpVLfSS1z9IEp5862YyzoXG6Kna5/K2/rkq1U/lQ2O+ErWLoVwwLs83koPSmr0X2d8kd65+Fqrx98NgXz7Tz5OF/nK39Jq5sLyqmbInat3bxquGPYebiCSEPqCQajtkT8WSN0UZEZFl1lz7mfdrhUWMIMQRJTliNuroOKnc20JLiTaEx5yhJpkWQQsNZ2meOeB9aKVXlZtmWSlSMiAOCrja0d4tpgJE9UgWuGIkJbQVHcqaMGuJDEbmdJDFMswCwiNcljdCoGsTtLgkkng2AVD4TCaHCEwiYIxMzpBy5pLewTpKS6Ogx36BwOnQw+T2LWt1g4Aeu+Trdzhy+ugpnjwXEcH1+MT7NMtaxd4HnWzF8GeRoJYZRFNbh1Qsm6IyyKqyK6ayn+wpBDDLKsQKU1jXsiNm10tBkQRokcc8llzCSCFBtND41MWu+6Kq3gmVlA3ZrtlaQ7DkoBU7Mj3KnfWbnWrIkTYlI6LEwNq1EGWla7HQ426Ri2n1JIjcKrSJuqvBPLuhilTWBbLJOuDDaufdyrMSshFc69ZMGzoMiHNEpg/KSXRAwKm4No6bcQBZFIiNyXAiVdc3Da+SZH4pVb+yM8wFHcqGkUwRi8lumzLE4WcMcyRrWRDIkuTpb21wj7d16tas0HyGk7G9qxE3zVak+aN54P21a9F/pH/X8lWPCKtxdvZPMIvXNXmnebR657FaHCKz31qk0UkT7UkR43AORKupVsj3NhNc6FEdDeHt0ggj2KQiYkuEdHrl7d7We5R4WgaBSsJSXgAR3cyEMQBtyUA51e8MhNiiNDYQ6c9MxzgCWHSZKKw6UiVi50cuJln3e4RpJYBbqY4SiIusWLMpclmJPhAbOCstpsKGWXbCAHWsTMk6NMhLoS7cZzK9XWjcskkwacC2nnS4kiWPKRiiRJuZlLkah3FSclz4RnWrKaxjWkM8doLQZ4YkmcpacTrlzLJhknmWqPREhxN0w+79NdNFgCI9vWagiz2Dcfi88z3/qrc1iLNix4tmzz5zn62OhYujpnivWGaLyRtEJLgPDDLNPFGkZjJeV5G+Ncu2uF3Z8gAv151iLTmOBLWSc4AEkzwAAwEhKchPTzIIZniV5sdFpVFvFLcCS3tHWSBBGUkJjzEAlk1yHCA8AVcyoPcpEp7CXvYyT3iRM5jHfSEsJ7ThNBDOAJwCtFc1TKh2HbDG/I2/7Ka7w4Gh+sfjCrnS761L63XtVUXzvoi/NMU+x/BhrzdY+dYGwdrlYh8GV2ME+bQeRi9WteWpHCv2ntVpuhTahWUoiURKIlESiJRFUeip2ufytt65K6lT+VDY74SoouhXDAuzzeSg9KavRfZ3yR3rn4WqvH3w2BfPtPPk4X+crf0mrmwvKqZsidq3dvGq/mvNhWkoiURKIlESiJREoipelvbXCPt3Xq1rsULyGk7G9qhib5qtSfNG88H7ateh/0j/r+SrHhFW4u3snmEXrmrzTvNo9c9gVocIrdXLUqURKIlESiJREoiURUOw7YY35G3/ZTXeHA0P1j8YVc6XfWpfW69qqi+d9ET5pin2P4MNebrDzrA2DtcrEPgio2FacYWkEStdwhlijUjM7CEAPc74rix6spZiOIhnEntUwislpUrf7hPHIeVvZUW5VM5MrN8zNN/uE8ch5W9lNyqZyZS+Zmm/3CeOQ8reym5VM5MpfMzTf7hPHIeVvZTcqmcmUvmZpv9wnjkPK3spuVTOTKXzM03+4TxyHlb2U3KpnJlL5mab/cJ45Dyt7KblUzkyl8zNVvohaWYfcWTRQ3MckjSQEKueZylUnhHezroVZV9JhUgPewgSdj7Co4kRrhgvpWBdnm8lB6U1db7O+SO9c/C1RR98Ni+ddEWdI4sNdyFRMQhdmPAqqXLE/kAqhR2F9MpbW6SIkulbO3jV3zp7hPHIeVvZXI3Kpg/TKnvmZpv9wnjkP+r2U3KpnJlL1mab/cJ45Dyt7KxuVTOTKXzM03+4TxyHlb2VtuTTeSKXzM03+4TxyHlb2VjcqmcmUvmZpv9wnjkPK3srG5VM5MpfMzTf7hPHIf9XsrO5VM5MpeszTf7hPHIf8AV7KblUzkyl6zNV3FcftLvFcL6WmSXUe519XPZrRjLPMDwTXQgUSNAoVIvWkTA08xUTnhzhJXxPmjeeD9tWuz/pH/AF/JQnhFTb/F7a2xp3uJUiU2MSgucgTurHIfoFcGHRosargIbZm2dGwKwXBr8V2t/eFccg+8fZVPcumcmVveszTf1hXHIOU+ym5dM5MpeszTf1hXHIOU+ym5dM5MpeszTf1hXHIOU+ym5dM5MpeszTf1hXHIOU+ym5dM5MpeszTf1hXHIOU+ym5dM5MpeszTf1hXHIOU+ym5dM5MpeszTf3hXHIOU+ym5dM5MpeszVdwC/invMZkhdZI2hg1XU5g5W7Kcv0gj9FdSJBfCh0NrxIh2j94UU52iF9jr2CqrgXmEys8pAhdJSCVkJ4NzVCpXVII6z/OuPWFVGlxmxREskCWiegkznMZqVkSyJSmudvQj4nh/wBwe6qvuJSPSndB/ks3reKm9CPieH/cX3VNxKR6U7oP8kvW8VN6EfE8P+4vuqbiUj0p3Qf5Jet4qb0I+J4f9xfdU3EpHpTug/yS9bxU3oR8Tw/7i+6puJSPSndB/kl63ipvQj4nh/3F91TcSkelO6D/ACS9bxU3oR8Tw/7i+6puJSPSndB/kl63ipvQj4nh/wBxfdU3EpHpTug/yS9bxV6TRJAQRaWAIIIIQAgjaCDuWw51g1HHP/qXdB/kl63irs4VYyRySPJqdesagISctQucySBw6/8AlXSq6g+BQTCtWpmc5S0gDM5LSI+2ZrnfBE+rqNFbyKCSNeRtu05HVMJAO3vmuVHqKJEjvisiytEnRmZy0hSCMAACFpfAyOG2svvfyK03ApHL9R/ks3wyXg4P/wDGs+X+TWzahjDTHJ6e9L8ZLz8Cni9ry/yamFTRRoi9vetb4ZJ8DHi9ry/yazuRH5bt70vRknwMeL2vL/JpuPH5bt70vRkgwU8XtOX+TWpqWKf1e3vWb4ZL2MH/APjWfL/IqE1BSNUfqP8AJZvxktnwA3FbL738itdwKRy/Uf5JfjJe4sEkQ6y29opHAVcqR+kQVg/Z+ORIx5+w/wAkvhkpHwZMLYp1m6GYTZax1eziXV1iufAMs8uGu34GTQ/BrX5bM5c0pyUVrxrShXmj5mOtLZ2kjAZBpCrnLvZtETltPLXIZUFIhiTKRIc0x81KYzTpao+9KLxdYcie5rfcWl+lH3u9YvWcVN6UXi6w5E9zTcWl+lH3u9L1nFTelF4usORPc03FpfpR97vS9ZxU3pReLrDkT3NNxaX6Ufe70vWcVN6UXi6w5E9zTcWl+lH3u9L1nFTelF4usORPc03FpfpR97vS9ZxU3pReLrDkT3NNxaX6Ufe70vWcVN6UXi6w5E9zTcWl+lH3u9L1nFW1dHpEjkSG2tod1UqxjYJwgqCQsQ1stY0bUUa8ZEiR7Vkg4g6iDhM4TS9bIgBWzbXoVAq1jNwqPO8kkixwornUeRQqhCznVjO07D3Ca87W9NpcKksg0d0rQGEm6SSPzAqeExpaS5VROiDhhAImvSDtBAujs/LnUBdXIMrwe53Lb8LLtWd/+G/S3vJde2sW645Qe53JKFl2pv8A8N+lveS69tLdccoPc7klCy7U3/4b9Le8l17aW645Qe53JKFl2pv/AMN+lveS69tLdccoPc7klCy7U3/4b9Le8l17aW645Qe53JKFl2pv/wAN+lveS69tLdccoPc7klCy7U3/AOG/S3vJde2luuOUHudyShZdq8ydELDFGZmvABwki6A5c6y01y4yEQe53J+Fl2q8YJ2RwGdlMcbDXd34WfaNcnLYBV2pKZHpIiXzpkS1AZz0ALSK0NlJcPFsSSGOWeeaZESWRSVeTJRuxijARP8A+RsH11FSKVTjTnQILsMJCTeKCcSNqy1rLEyuEdOMP4xdfdufw1LOtcx7ix+H9TWN++HcYuvu3P4aTrXMe4n4f1NYOnWGjhubr7tz+GtS+tB+Ye4syh/U0394Zxq5+7dfhrUxazzHuJKH9TWN/eG8Zufu3X4aCLWeY9xJQ/qayNOcO7lzdfdufw1uDWh1j3ElD+prO/fDuMXX3bn8NZnWmY9xY/D+pr2mnOHcZu8vs3Q/drR+6xHiuH/1rIuvqa9xac4YzKguroF2VF1umVGsxyUEkZD9NVXRK6AJJGGP5O5bSg/U1bIZHW3u8pHzRm1GZi7L8TE2wtn3WJ210avpkaNQnRohm4WtQ1DDASUcRoD5BcTSHSe1sWVbq8njLgsoyL5gHInrIzlXKotY1tSQTCkZacGjtUjmQm6VyOqZhXjGfm5PdVava8yHQxaygrPVMwrxjPzcnuqXteZDoYkoKdUzCvGM/Nye6pe15kOhiSgp1TMK8Yz83J7ql7XmQ6GJKCnVMwrxjPzcnuqXteZDoYkoKdUzCvGM/Nye6pe15kOhiSgp1TMK8Yz83J7ql7XmQ6GJKCnVMwrxjPzcnuqXteZDoYkoK6eCaVWt6XW1vZpGRNdhkUyHAD18Yz21XpNYVvRmh0WQB5mnsWWshO0K9WRLRoScyUUk/WQM69cq6qOmvYcR82b1L15StvOMD9vxFWYXBn6yTQ0n4Ps9p+a2/qlrz9P8qi+s7tKnhjxQuxrHvmqq2kE1j3zRJBNY980SQTWPfNEkE1j3zRJBNY980SQTWPfNEkFWOiax+C7vyf7610ap8sh7VHFHilWTCJMnPfMMP63rufZv9XaPmoY+pUrojH/lt15f/wB0VYb53P1+mtf01abUZqv2V/UK4ERwaSSrAClJEBw1QiR3OwGhbhoXvKoFmSxmPqrYNcdATBZGVCCNKSCZVgOI0JILTJFlwVchR7WDlqWrXVhaqo9E4/8AD231X9qfTq7VzPxXuHEd8lHE0BXRvm979o/s8NXao82RP39iji78KrYsoONWgIBHStzsO3+0K4kEkVfElxm9inPCBWnpdPBXkFc227NSyCz0ungryClt2aSCdLp4K8gpbdmkgnS6eCvIKW3ZpIJ0ungryClt2aSCdLp4K8gpbdmkgnS6eCvIKW3ZpIJ0ungryClt2aSCqUKAYzcZAD/l8fAMv+o1dKISaubPjnsUP5yvo+Hdij+wnoivoCpqpaa9hxHzZvUvXla284wP2/GVZhcGfb8ljQ3tfZ+a2/qlrz9P8qi+s7tKnh70LsVVW6URKIlESiJREoirHRM7V3fk/wB9a6NU+WQ9vyUcXeld/Cmzc+Ri/W1eg+z7LN57Pmq8fUqf0Ru1l15f/wB1akZ53P1+msfpq42SZIv2V/UK8jSIlp5GqattGC3M2VRNaXGQWy0NITV5kFrVoSvFSrVKItiSEVA+A12jArYFbgc6puaWmRW60ypltq1Ai2vFOlaOCqPRG7Bb+e2379duq+Ef6jvkoIupW/PO3vftH9nhq3VbbNXRB6/YtIu/CrGJ9u7TzW59IVwYPm6J6zexTnhArbXLUyURKIlESiJREoiURVBO3Vx+b4vWNXTf5ub67uxQfqFfRcO7FH9hPRFfQlTCqWmvYcR82b1L15StvOMD9vxlWYXBn2/JY0N7X2fmtv6pa8/T/KovrO7Sp4e9CzpPiUlvFG8eWbXFvEdYZ9bJKqN+nIms0OC2K8tdqa49AmsRHEDBc7GMdnhmly1Nxgey3XMHMQzmRJX1hwap1G/Irfono9FhxIbdNpwfLa2RA9uI2kLVzyComGaWy3EiRKqIzXUnDtzw9FMizcOwsNVc9ozJNTRquZCYXkzAaP8A5DhZ9mlaiKTh9SSHTbVtrueSMfFATW6g9lt5m3O1cnLZrOrZ90bM6OqucaHCad9g45OGLh7B0rIi4FdSzxCSF5EvLm3ZkhM7RxxtGY1XbIwZmOsgBUZnI1WiQWRGh0BhAJsgkzmdWwrIcRviuYuk12+HXEyxBLuIjKJlPyZCkkWaE557lKAf+5W71WDQoLaWyGXTYdc8pg47R0ELW8Jac1cq5CsBVnokjPDLryY9Na6VTidNhbVHG3hXcwf5Z8jF+tq9HUm+i+z5qtG1Km9E/tTeeVP7YtazlW/1yYT9L6zV3tOxp9hfRFePib87SrjdC8k5kd7OrkNlhvOtHFfOMH0quxbrOzNOotpZp9aHc0ikXsQWVQA2seFdpyBOdejj0GDeGHKz4wDZGZI1zGMtuhVw8ymrHGl3HJFE9yZOmo5cm3JAYJVQOGjAGRTaRk+t3MyeCuU6PR3Nc5kOVgjWfGE5SPPslsW8nT06VCtr+63J5Fn3RZbmK2tXlRFAGsUknyRRrAnX1QTt1VPdqdxo94GFki1pc4CZ5w3En27SsTdJasbxO6tlmi3ZnZelXSbc0MoWa4EUimNV1XOWeWS57csjU9HgwY5a8NkDaEpmWDZgzJmOfFYcS3Bb8Nxe5aEsJCy9PQQRytGqPJDukazCSLLJCCZEzyU7OAVDSaJBtyLZGw4kAzAMjKR6DpI2rIe6XtV1yrzcyCrSpnRHGUNv57bfv16SqHWnuP8Asd8lWi6lbFP/AA14Prb1MVdKgeb37H9iiib9VrE+3dp5rc+kK85B83RPWb2KweEC62P4jJbm3cZbk06Qz5jaqy5pG4OYyAkMYPDsaq1Fgti22nfWSW7RiR0T9oW0RxbIrh76pk1JpAu4SG+kVQvXm3t0G5HPwmIZvyMB3Ku+AQ3Tht3wsDmtOOPsGjrUYiHSpVjfXjbmJbm2Sa5hZ4YRCx1WK66ZOX68KA2sCBnkcsqjiwoDbRZDcWsIBMxonI4Swnq0oHOzXrBdIpJt0lkXcYLaJluQw64XSDOZVY/2EVeEfKLjvGsUihNhWWNNpzz4vqnQdp6llrycclH0dv5GtJmJSzmSV5rgujSBVkUThmDvnnuboDt2FCAMgBW9KgtbHaBN7SAGyIGjxdQzE9GM8Vhpm06ln4bvVsI5WVGu7hsreNlEWxiWQOpJyIiVmIz4dn108Go7qU5gmIbd8dOjTL2mQ6UtOsc5Xm7xi6eSza3uIhDe5lA0Gu0aiDdNrboNY5hhwDLP6qMo8FrIoisNqHp8aU8ZZYLM3GUjpXYwi5uGuLmOUqyRC3VGC6mszRa0pyzOwkjLvbRtqrSGQhCY5gxNqeycgt2kzIK5Efbq4/N8XrGqd/m5vru7Fp+oV9Fw7sUf2E9EV9CVMKpaa9hxHzZvUvXlK284wP2/GVZhcGfb8ljQ3tfZ+a2/qlrz9P8AKovrO7Sp4e9Cl4xhiXMRjcsBmrqyHJkdGDo6kgjMMoO0EVHR47oD7befA6CDgQVlzbQkufHozHuVzHLLNM10mpNLIV1tUIUQIqqFTVDEjreE51YdTnXjHMaGhhmAJ5zxxmZ9i0u8DNYm0VtySyF436U6RV4yAUhB2auYOTDgzo2nxQJGRFq3jrPdzJdBa95dkD1qFEML28kak6ssTZZB+7mpUkEEZZmtt06RrMzMOByPNt1zS6C1yaHq4ImurqbOMwDdDFmIWeN3XNYxmW3FQWOZyzyy4a2FYlkiyG1uM8J6QCAdOqZIGaxdZlSd60KmUwtJBu0aRuIypGaMWVwHVuuyYr3sstndqPw+IQ0PAdZJInz6sCMNec1m6Gpd01RUoVa6JPay68n+8tdWpPLoe1RRt4V28H+WfIxfravQVJvovs+arxtSp3RP7UXvlf8A3RULz/5yB9cGFn9L6zV0gPxS/YX9Qry7RON7SrX5V4Bq8tFHw7B4I7YW4XOEIY9RiWzRs8wSeHhNQUqlxHx7yeM5zGeay1gDZKJZ6KW8etk1w5MbxI0kzyNDG4yZIWJ+L4BtG3YNuykSnxXkYAYgmQAmRrOftw5lgQgsQ6JWqxGHOdoyEVUeeVxHqEGMxazfFsuQyK5ZZVh1YRi+3gDjiGgTnpnIYg86zdiUkj0UthG6kyyM7Ru8ssrSSuYmDxgueAAjYBkKlZWcYPBwAExICQE8Dh81i6El7fB4tZ2G6JukiTOEcoDIhHXZDv6qhvCyGdWhSXyAMjIECeOB7tWWpa2AuvC2yuVSGydPNTN0Kp9EwfE2/ntt+/XXqI+PEH+13yUEfUrID8Rd/lb1MVdmgeb37H9ihib9V7E+3dp5rc+kK85B83RPWb2KweECsWL4dHcwyQSZ6kqMjZbCARwgkEZg5EbDtFUYEZ0GI2I3SDNSObaElHbA4M4NhC26PFGgy1SjxiMqwyzPWqMsiK38LiePji4gk65gzwWtgYKJhui0cLxMJrmRYNfcIpXVki11ZNhCB2yVmUazHIGpYtOdEa4WGgulMgYmRBzliRjIBYEOR0rbLo3C0M0JaTUuJmnl2rmS7KzoOt+QdXLLacidtatpr2xGxABNokPZr29XMsmGJSUS80LtX3YIZIFnSJJUh3NVYROXQlWRszt1TnmCuzKpYdZxm2bUnWSSCZzxEjoI2jXPFamEFIOjMTtG1xLNc7nuhRZ9zKguFBOrHGoJAU5E8Gu3f2aCnPaHCG0MnKZbOeHOSdOvYFm7GtLTReCMwajSgW8s0sK5rqruwYNHlq56g1zqjPMd81h9PiPD5geMACdZlr06TLE9SCGAulBZ6sskmu53TcwUJGomoCOsAGYzzzOZO0Dgqu6LahtZICU8dZnn9BbhsiSq0nbq4/N8XrGq8/zc313dii/OV9Fw7sUf2E9EV9CVMKpaa9hxHzZvUvXlK284wP2/GVZhcGfb8ljQ3tfZ+a2/qlrz9P8AKovrO7Sp4e9C7FVVulESiJREoiURKIq10Se1l15P95a6tSYU6HtUUbeFdvB/lnyMX62r0FSb6L7Pmq8bUqf0Tu1F75X/AN0VC/zyPr9MLP6X1mrlD2Jfsr+oV5hhlG9pVr8q8VdWikx8ArmxN+VKEkbIVmEy06RWCZLUshz21afAaW4BagrfVFbqNJwmujCM2BRnSvcB21FSR4oKy1Vbomdgt/Pbf9+uhUXCxPUd8lHH0BWP/o3f5W9RHXboPm9+x/YoYm/VexPt3aea3PpCvOQfN0T1m9inPCBW2uWpkoiURKIlESiJREoiqCdurj83xesaum/zc313dig/UK+i4d2KP7CeiK+hKmFUtNewYj5s3qHrytbecoH7fiKswuDP1kqxoxp9hcVnaxvcqrpbwo6kNsZY1VhsXvg1QplU0t9IiOazAuJGjNbsitDQF0+qPhPGk+6/4arbj0zidi3vW5p1R8J40n3X/DTcemcTsS9bmnVHwnjSfdf8NNx6ZxOxL1uadUfCeNJ91/w03HpnE7EvW5p1R8J40n3X/DTcemcTsS9bmnVHwnjSfdf8NNx6ZxOxL1uadUfCeNJ91/w03HpnE7EvW5rhacacYbPYXEUVwjSOmSqAwzOsO+Kv1XVtKhUuG97JAHFRxYjS0iav2D/LPkYv1tXTqTfRdo7Soo2pU3ooH/lN55X/ANxa1szrf65MJ+l9ZroQaf4SEUG7jzCqD8rhyGf9muA6qqZbJEM6eZTiKySwNOsL7l1F/q9lXxVtKIndla3rM1sTT/CgNt1H/q9lVY1TUwm0IZWwjMzWW0/wkj53H/q/DWsGqKcHA3ZQxmZrSdO8L41F/q9lXDVlLAndla3rc1u6oWE8bj5G/DXO3JpnJlb3rc1rbTvCz/eov9Xsq+yqqWGgXZWhitzWU09wocN3H/q9lRUiq6WWgCGVkRW5rg6a6VWN1Hbx286SOLu3bVGeeQLAnaB3WHLV2qaBSIBiPiMIFlwWkV7XSkr+o+IvD9r1MVXqB5vfsf2KOJv1UdJ8TgtsXtJJ5FjQWtwNZuDMuABsrg0OBEjUCI2GJm03sUznAPBK6m/3CeOQ8reyqu5dM5Mre+Zms7/cJ45Dyn2U3LpnJlL5mab/AHCeOQ8p9lNy6ZyZS+Zmm/3CeOQ8p9lNy6ZyZS+Zmm/3CeOQ8p9lNy6ZyZS+Zmm/3CeOQ8p9lNy6ZyZS+Zmm/wBwnjkPKfZTcumcmUvmZpv9wnjkPKfZTcumcmUvmZrjYNisFzi1xJbyLInSMa6y8GsJGzG38oq3SaPEgVexsRsjbOnYtGuDnkhfUsO7FH9hPRFe7VQKBd4VK0jujxgOFzDIW+SCOEMNm3vVxqwqkUyIHl8pCWieuealZFsiUlp+BZvCt+aP4qo/dwcqej+1tfnJPgWbwrfmj+Kn3cHKno/tPCDknwLN4VvzR/FT7uDlT0f2nhByT4Fm8K35o/ip93Byp6P7Twg5J8CzeFb80fxU+7g5U9H9p4Qck+BZvCt+aP4qfdwcqej+08IOSfAs3hW/NH8VPu4OVPR/aeEHJPgWbwrfmj+Kn3cHKno/tPCDknwLN4VvzR/FWfu4OVPR/aX5yS0sJI3YuynNVUaqleAsczmTn8r/ACrq0CgeC2vGnOWqWhRvfaURsNlzbJoirO7ZMpPymL5Hbkci3+VQ0mqhHiui25TlqyAGYyWzYpAlJbo8KmPdt+bb21Q+7beVPR/a2vzkstgkx7tvzbe2pGVBY0Rj0f2l+clqbBJx9AfyIfbUm4n/ACno/tYvjksDBp+9D9w+2m4n/Kej+0vjktyYJMO7b82fbUb6htiV6ej+1m/OSxLhMwHDb82fbUY+zjZ8Kej+0vzko/wXL34PuH21Y3E/5T0f2sXxyW+LBpss/wDh/wBMZ9tRxPs+HnGKej+1kRzktTYZLnnnBw9xCP8AzWzKhDRK9PR/awYxOpToMKl6XnRmTXlzIIBCrnGiAHaSfkZ/prowKEIVHdBtTnPGWajc6bpqHeYBJKQZYrSTLPV3QF9XPhy1kOWeQ5BXKZ9njDwZHI2CX/6Upjz0hR96Q4rYc2Pd1vuHF9Jd0f5LF8OKm9IcVsObHu6bhxfSXdH+SXw4qb0hxWw5se7puHF9Jd0f5JfDipvSHFbDmx7um4cX0l3R/kl8OKm9IcVsObHu6bhxfSXdH+SXw4qb0hxWw5se7puHF9Jd0f5JfDipvSHFbDmx7um4cX0l3R/kl8OKm9IcVsObHu6bhxfSXdH+SXw4q3W+j0kYbcorOMsMmMYKZjblnqoM+GtIn2fMQSfHJ2jvcs3wH5VYraMoirw6qquffyGVeiUC4WL30iyy/HPFHFCkh1VjPCZS5OujE7EGwd6uHXFNj0d8JsGU3T07QB2qWEwOBJVJTop2xGYmxAg8BFvCQf07nUTjWwMi5nUs/hrPVRtvpsR/w0Pu61t1rx2dSShp1Ubb6bEf8ND7us26147OpJQ06qNt9NiP+Gh93S3WvHZ1JKGnVRtvpsR/w0Pu6W6147OpJQ06qNt9NiP+Gh93S3WvHZ1JKGnVRtvpsR/w0Pu6W6147OpJQ06qNt9NiP8Ahofd0t1rx2dSShry/RTtgCTNiAA2km3hH+e51lrq1JlaZ1J+Grngt68zIwmeWOSATJrqinJipUjVRSOtfgNWaopceOYrY8psIGH7p9ixEaBIjWo+J4g0e7u8zxxREE5KhCqIo2PChY7WPfrSm02kMpNzCljKW0rLGNLZlV1eiNYjgvph/wDQfcVtOteKOrvWPw1sHRLsO7f3H+H/AKeq7zXQ0Naf/b3rb8NeD0UcN8ZTcx/T1pbrriDq70lDWOqlhnjKbmP6eluuuIOrvT8JbB0TMPI2YhOf/wA/9PWzXV0fyt93vT8Na26I1ieG+mP/ANB9xVida8UdXetfw/qa8N0ScNHyr+UflgPuKw99bAYNHV3rIu1sXonYcdi4hMT3tw7n+HqGG6uSfGaJezvWTdLwvRHw7WCm/lBOQGcB7pyHDBUsSJWrWzDB1d6wBDVwa8nWO6+NZikKvGxCZqx3UEjVQA/IU7QakqqmxaTRnxIkpgkYczQfmsRGAOAC5uLY8lqwW4xFoiwJUOIBmAciR8VXJgVvWMcEw2AyyB71KYcMaSoG/ez8bL/se5qbw+tuSHQe9YsQs0372fjZf9j3NPD625IdB70sQs0372fjZf8AY9zTw+tuSHQe9LELNN+9n42X/Y9zTw+tuSHQe9LELNN+9n42X/Y9zTw+tuSHQe9LELNN+9n42X/Y9zTw+tuSHQe9LELNN+9n42X/AGPc08Prbkh0HvSxCzTfvZ+Nl/2Pc08Prbkh0HvSxCzUrDtI47gstviRldVLlUEBIUbM8ty4MyOWoo1bVlBbaiwwBzg6elZEOGdBVytHZo0Y8JVSeDhIBNetVVVjSn+++Zj0bmvN195RRtp+Jqng71y5nQ2Y/Bdp5L95q4FbeWRNvyU8EeKFZdY981zpKWQTWPfNZkkgmse+aSSQTWPfNJJIJrHvmkkkE1j3zSSSCax75pJJBV7ohMfg282nsD1eqvyyHtCjijxCpPQ97DZfm6D0Ya9TU/lFK9cdr1Wi71qh6fr/AMJiZ7yt+zw1WpEWVbsaf9vzWzeDKlYREhghOqvYo+4PAFcyM43jsdZUjRgpe4p4K8gqK07NbSCxuCeCvIKWjmkgs7ingryCsJJNwTwV5BWbTs0kF6S2U/2V5BUcSPYGlZDQVvFtH4K/dFUXRXuMySt7IXl7VD/ZX7oreHHcyawWgqrdFGBBhsuSqCJLfaAAezx92r9UxHOpYmdTvhKjigBqsk/Y7vzZP49dqofI4vrO+Fqhi78exVXSGNWxywVgGBt7rMMAQdjdw1x6K4tq6MRm35KU8IFa/g23+hi5tfZXMv4nGPSVNZCfBlv9DFza+yl/E4x6SlkLPwZb/Qxc2vspfxOMekpZCx8GW/0MXNr7KX8TjHpKWQnwZb/Qxc2vspfxOMekpZCz8GW/0MXNr7KX8TjHpKWQsfBlv9DFza+yl/E4x6SlkLPwZb/Qxc2vspfxOMekpZCp0UKpjsoVVUfBoOSgKOyjuCupEeXVUJmfj/IqED8Qr6lh3Yo/sJ6Ir3apKr6U/wB98zHo3Near7yijbT8TVPB3jly+ht2rtPJfvNXArXyyJt+SsQd4FZa56lSiJRJpREoiURKIq90Qu1t55B//FXqs8sh7QtIu8KldD3sNl+boPQhr1FT+UUr1x2vVWLvWqJp/wDM8U+y37PBVCm+eGft+a2bwRXSwRAbaDyMXoLXBjRHNjPlme1WWgSClmHvVltJzCWV53I1J4QxYslBEawaQ3Ulkr2sQ7tROpDjowWwatlQaVlKwiURVLop9rZfKW/r466dT+Vt2O+EqKNvVYZ+x3fmyfx67tQ+RxfWd8LVBF349iq+OdvbDze6/U9cWj+bY21vyUp4QK6VyVOlESiJREoiURKIlEVIPb6X82j1orru81D1z2FQjhCvpuH9ij+wnoiveqiqxpT/AH3zMejc15qvvKKNtPxNU8HeOXL6G3au08l+81cCtfLIm35KxB3gVlrnqVKIqZj+L3cNvcSo0w1Xldd2SCJoRGA+oqtsuImB2FeuyzGtrcHZo1HgxIrGOA0AYFxBmZT/ANpHPhrlJVy4yJXrHMfvksxNHEiSBgrHWjmQsdRVGSvmNZ3yGWsRl9YrWjUSjOj3b3THtB1k6tQHMEc90sFA0S0hv5bncpNZ0IL5PHHFIELarMTr/JUumQUEngqem0Oisgl7MDowJInlo0mR0rDHOnJfQK4KspRFXuiF2tvPIP8A+KvVZ5ZD2haRd4VK6HvYbL83QehDXqKn8opXrjteqsXetUTT/wCZ4p9lv2eCqFN88M/b81s3gyuLfaXvaLBEscLAWEdyTJIY2fIrHuUQCtrOcxkO6e9lVOFVzaQXvJI8ctwEwMJzOOga1uYhbgulf6ZxQvdpIYY2gijkhSWVY3mZ4jIU1T3jqjrc+Gq8KrHxGw3NmQ4kEgTAkZT+eK2vZTmsNpkEFy0kWyCO2dFQl3laeFpSgXLZlqnb3gScsjW25losDHb4uBnoAaZTn7enAaVi9kMUGmkauqSqFPwcMQYg5gZbWjHdOwEj6q13McWlzTP8Sx/aze9k17vdMEjs7a6KZ9MCNtQE9ampulww2ZkIiyHg25Dv0h1c59IfBnvZ45mcmj2kjYhiyaCpd5pPBDcvDNJDEogSZHkkVN0LM6lVDZA5BQdmfDULKDEiQREhguMyCAJywB1TzWTEkVHstKwyK8iaoNna3WSEuzSXLSKsKL/aYmMADhJapIlXkOLWmfjubjok2XjHIY47FgRM+Zc6PTaV2gVY7SNp7eOcC4uDD10jsgiTrDrkZDvVYNVsaHuLnENcR4rZ6BOZxwCxelR+iNfu9pdwuqruRsGBBJzMsoLcPcBTIVvVkFrY0N4Om31D+1iI4kS2K5T9ju/Nk/j11Kh8ji+s74WqOLvx7FV8c7e2Hm91+p64tH82xtrfkpTwgXV0qxt7YwBDAu6u6s8+tqqFjLj5BzzOWVQUKitjh5cCZAYNlPEy1raI8giS1Ji95I6Qwi2aTcBcvKd03HUkZlgCKDrEtqkkk5ADu51saNAY0xH2pTsgYWpiVqZ0YT9vNJYtuOAXGvtPJQIiEt4S0E8rpcuQTNBMYXgjZSNYllbLYScuDuVbhVSwlwJc7xgAWjU4TDjPVnj7VqYxXVttI5pLqOHVig1o4JRHcFhLKsgzlERHWlk4MtpzB4BVZ9ChsgmJMukXCbZSEtE9cjnh7Vm8JK04ZpTcXCRCNIVlfph5HctuUUMEzRaxAOszHIbMwOE57Mq3jUCHBc4uJLRZAA0kuE5ZYd2CCI46FjENIbxIoJYzYyJNLDblo2klXdZJChZXUgFRkNnDnmM9lZhUOA572PtgtBdiADICejPnQxHSmFtutJZ4WljljjeRI7XVERZQ81zNJEi5tmVTNUzOWfDw7KjZQocRrXscQCXTnjINaCdGk6f6QxHDArqYPfSs8kc0lo0iBCVt3JdNYHWEkbZlf7OTZ7c+Ad2vHgsa1r2BwBni4YHYdfPlmVuxxmQVXj2+l/No9aKuO81D1z2FajhCvpuH9ij+wnoiveqiqxpT/ffMx6NzXmq+8oo20/E1Twd45cvobdq7TyX7zVwK18sibfkrEHeBWWuepUoiqON6Iy3KzhpLdzO0h1poDK0KlQkQg+MAjZVzJbaSxz+qutR6whwSwhrhZA0OlM6TawMwTq1BQGESt50cmMG4Z2caaxcrBbGFSwUGI6u6HVIkVWLDaQoAy4aj8MhiLeScTom50zz6hqMgNXOl26Ulo0c0XuIJFleRNddZDm0lyzwvkzqZZNUqddEK5DIAHPWz2SUunworCxrcDjqbIjAYCc8Jz6pa8thuBnNW6uSpkoir3RC7W3nkH/8AFXqs8sh7QtIu8KldD3sNl+boPQhr1FT+UUr1x2vVWLvWqJp/8zxT7Dfs8FUKb54Z+35rZvBlc7e3LOIJo5kjDYelo6vFuvWPquzLm4AbYANYEcOw1zxTWQrcNzSZPtCRliMBPCcthCkuycQVNh0SVEuUWTMTQQ28ZddZo9yhMIdmzGsTsOzLgqN1YlzmOLd64kyOBm6cubLWthC0rymhyZ3Ds+s81utvGSOtiC2+4s4XPax2nPZs2d/MayMmACQa60efxpy5h88cpYEJa95YYIJJc9R7NlKrqZpbRhGjbrsyH648OzMcOW3bdORJa3SH6TPFxmCNmCXR1rMWhSEqJpZGijWdIkjaSFlWeZpGVnR+uXU3NNXLLJPyAHVmQCWNAcbJJIB3oloIzmZ86xc5lScE0aaFg0somYW0drmUyOUbuVc5s23VZQfrUnu5CKkU0RBJjbPjF2nMDDQNY6FkQjrXnDNE0ikhkdy7QWcFoi5ZJrRboN2K5nrspCB4ILbTnszGrAva5rRK05zjnjLxdmGOeGSyIWMyoVpojcwGEwXMQMVrHakyW5kz1GZtdRug1TtGzbwVM+sIUS0IjDi4uwdLTIS0YrW6cNBUbok2brZXMjMh3Q2K5BNVgY5lBJbWOsCWJAyGX11tVURro7GAaLevNuXasRGkCZ5lbp+x3fmyfx669Q+RxfWd8LVHF349iq+OdvbDze6/U9cWj+bY21vyUp4QKzX2HCSWCTWI3BnYDLPW14ymR73DnVCFHsMeyW+A6jNSObMgqJiWCu0wuIJ2gl3IQP1okVowxdesbYGUs2R/7jUsGlNbDuojbQnMYyM5SOI1HDDmWDDmZgyXPXQa2yRCzsiW8lvk2RYtJKJjPr9yTXBYHLYTVg1rFmSAAS4O5sBKzLKWC1uVJn0fllMAnuDIkLQy5bkgdpoSCr7pmSutqjWy4c2yyBqNlMZDtmGyRdMaTKTtUtctU+tZuydJWi20RMSxbhcOksW7jXKKyyJPIZWSSI7CASMiCOCt3ViIjnXjAQ6zhMggtEpg9qxdS0FbU0VQQRQ7ox3O6W7LaqjWcTNMV1RsUEtl9VamsDeuiWdLbOwSlNZusJTWzFNGUneZ2kdTKkCgpkDG9u7yRyKTwnWYbCMtlaQKc6E1rQBgXe0OABB9iOhzJK24TgjxzyXEs26yyRpFmI1iUIjMwOS55tm5251rHpTYkMQmtkASdM9I51lrCDMlcE9vpfzaPWirbvNQ9c9hWg4Qr6bh/Yo/sJ6Ir3qpKsaU/wB98zHo3Near7yijbT8TVPB3jly+ht2rtPJfvNXArXyyJt+SsQd6FZa56lSiJREoiURKIlEVe6IXa288g//AIq9VnlkPaFpF3hUroe9hsvzdB6ENeoqfyileuO16qxd61RNP/meKfYb9ngqhTfPDP2/NbN4IrqYF82g8jF6C156kcM/ae1WW6Ap1QrZKIlESiJREoiURVPoqdrZfKW/r466dT+Vt2O+EqKNvVYJ+x3fmyfx67tQ+RxfWd8LVBF349iq+OdvbDze6/U9cWj+bY21vyUp4QK6VyVOlESiJRErMiiVhEoiURUg9vpfzaPWiuu7zUPXPYVCOEK+m4f2KP7CeiK96qKrGlA23nmY9G4rzdfeUUbafiarEHeuVD0K6IOF29hbwzT6siR6rLucjZHWY8KqR3ao1hVFLi0l72NmCcMQpIURobIrt9VHB+MnmpfwVT3DpvE6x3qS+YnVRwfjJ5qX8FNw6bxOsd6XzE6qOD8ZPNS/gpuHTeJ1jvS+YnVRwfjJ5qX8FNw6bxOsd6XzE6qOD8ZPNS/gpuHTeJ1jvS+YnVRwfjJ5qX8FNw6bxOsd6XzE6qOD8ZPNS/gpuHTeJ1jvS+YuPph0Q8LnsbmGKfWkkiZUG5yLmx4BmVyFW6DVFLhUlj3twBxxC0iRWlpAV06H4IiswdhGHwgjvdbDXVqfh6V647XqGLvWqHp/8zxT7Lfs8FUKZ54Z+35rZvBFQ8H02wtIIVa7hDLFGrDM7CEAI4O+K5seq6WYriIZ0lStitlpUzf3hPHIeU+yotyqZyZW18zNN/eE8ch5T7KblUzkyl8zNN/eE8ch5T7KblUzkyl8zNN/eE8ch5T7KblUzkyl8zNN/eE8ch5T7KblUzkyl8zNN/eE8ch5T7KblUzkyl8zNN/eE8ch5T7KblUzkyl8zNVvohaV4fcWLxQXMUkjSQaqKSScpkJy2d4Gr9WUCkwqSHvYQAHY+wqOJEaRgrzcnKO6HdNsg/ynNdKo2ubQ4ocJeM74GqOIfHHsVX0hcLjdizHVVbe51idgGYYDM9zaRXJokCI+r4zGtJNpuEjPVq0qQuAeCrDBpHYuSEurdiNpCyKxH5QDsqhufS+Sd0FS3jM1iDSSwfPUurdshmdWVGyHfOR2Cm59L5J3QUvG5pPpLYIQHurdCRmA0qKSO+ATwU3PpXJO6Cl43NbUx2zOWVxCc11lAdSWXYNZRntG0bRWwq2lmf4bug9yXjM1HutJLFG666gBTLWUyINXPgJzOzPNeHLgH5Kv0ejR2w5GG4ftOPUo3OaTpW6HHbQqD0xDtXWzDqRq98HPaNvDVB9X0q0ZQnS9U9ykERua8waR2L56l1btqjNtWVGyHfOR2VrufS+Sd0FLxua077cN47a89H+Ksbn0rk3dBWbxuarFjiEM+OSvDJHKnwdlrRsHXMSrmM1OWe0bK6MeDEhVWBEaQbevDUVCHAxDJfV8P7FH9hPRFe4VNc2+sJzM0kYjYMka5O7IQUMh7iNn8sclcitKsNOLCHWbM9U5zlzjJTQ4ljUtHwdc/Q23Ot7muX93InLdR/kt74ZLPwdc/Q23Ot7mn3cict1H+SXwyT4OufobbnW9zT7uROW6j/JL4ZJ8HXP0Ntzre5p93InLdR/kl8Mk+Drn6G251vc0+7kTluo/yS+GSfB1z9Dbc63uafdyJy3Uf5JfDJPg65+htudb3NPu5E5bqP8AJL4ZJ8HXP0Ntzre5p93InLdR/kl8Mk+Drn6G251vc0+7kTluo/yS+GSkYbYzrNukgjUbmUAR2fMlgczmi5fJ+vhrq1XVxoQeC61alqlonznNRxIluS03WGTM83WQvHKwOTuwzG5RxsrLubAjrD3eA1Vp9TRKTSL5kSzo1HVzzC2ZFDRKS529CPiOH8i+4qHcWmekH3u9bXreKm9CPiOH8i+4rG4tM9IPX3rF6zipvQj4jh/IvuKbi0z0g9fel6zipvQj4jh/IvuKbi0z0g9fel6zipvQj4jh/IvuKbi0z0g9fel6zipvQj4jh/IvuKbi0z0g9fel6zipvQj4jh/IvuKbi0z0g9fel6zipvQj4jh/IvuKbi0z0g9fel6zir1FooisCLKwBBBBAGYIOYI+I4RW8Op6W1wJjk9PehityU63wyQbp1oGsgGeZOswDjMnLMk6+05HgrqUGhvo0JzHOtTJOjRMAS6lG91ozUNsDkdQZbe3LDIglt1OeRPXBotuROfCdoqhBqmkQZ2Y2kz0HvW5iNOpaI9GEAJFlbZ62twANI3cZ/iuHM8O2ttzKZZl4QZz049GlLxs96vUejIDZrZWgzlLsRqrmBrZM2UW05nZw/ord1XUkkyjnSDr0Zadaxbbktb6LRvqbpY2bAbo3XKr5axBGQMXCcuCtX1ZSnCQpBGM/wA2jLSsiI3ir2mi6kszWVoC2e3rWfVzBC9i4Ng2Z1l1W0q253hBkRgPGw59KxeNlvVrfRSMhssPssmZNhC5sq+H8Ue9mOHucFY3MpUiBSDoHG0jTr1rN43ireuj20f8Ja9lLbSPkjWAJG5d7VyH5OCtnVdSpkiOdIOvCWkadaxbbktUWjCqma2dqhzZgEVcyxA64jchk+QIz25Z1nc+lAGUfWTja1+3UltuS07zocxnh2HnM9cSgY9w56xg28LZk1C2qaVLxqQfeHzWbxvFW6xwEw5mGytIiw1WaIbmSOtz+TEDltfYe8KxEqV8XCJFLhz2jLpKCKBoCtlmpWNAeEKoP5QADXfUKk1lEoiURKIlESiJREoiURKIlESiJREoiURKIlESiJREoiURKIlESiJREoiURKIlESiJREoiUR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data:image/jpeg;base64,/9j/4AAQSkZJRgABAQAAAQABAAD/2wCEAAkGBxAPEBISEBASFRAUEhQVFRcQFxYVFBEQFRgWFhYVFBMYHSggGBolHRgZITciJyk3MC8wGSAzODMsNygtLisBCgoKDg0OGhAQGzcmICQsLCwsLiwsNCwsLC4sNCwsLCwsLCw3LCwsLCw0LDQsNCwsLCwsLDQsLy0sLC8sLiwsLP/AABEIANIA8AMBEQACEQEDEQH/xAAcAAEAAgIDAQAAAAAAAAAAAAAABgcFCAEDBAL/xAA/EAABAwIDBAcFBgQGAwAAAAABAAIDBBEFEiEGBzFBE1FUYXGS0xUyQoGRIiMkQ1KCCBShsTNTYmNywYOywv/EABsBAQABBQEAAAAAAAAAAAAAAAAEAQIDBgcF/8QAOhEBAAEDAQILBwMEAQUAAAAAAAECAxEEBTEGEhMWIUFRYWKR4RQiMnGBscFCodEjcvDxUiQzNYLC/9oADAMBAAIRAxEAPwC8UBAQEBAQEBAQEBAQEGNx/HKaghdPVStjjbzdxc6xIaxvFzjbgEFfw7a45iAEmHYfBDTG5ZJXuJdK3gLMYQRfjzHf1+fqtq6TTVcW7X09kZmY+eF9NFVW6H07araGj+8q8PpqmD4hQOcJYxzdlcSXacgOXELHY21or9fEor6e+Jj74Jt1RvhNdk9qaXFIBNSyXGmdjrCSJx+GRoJsdD3HkSvUWM2gICAgICAgICAgICAgICAgICAgICAgICAg4cbBJFPw22ixSSokGfCqFxigY6xjqaj45HN1Dm8/Do+twWv7e2lOlsxbtziurziO35stqjjTmVjAWXO66pmZmZS3KtiZVV1tNCcDro8VpmkUsjxHXxR6NLXWDZgwaZr31/Vb9ZW/8Htq1X6Z092c1RumZ6Zjrj6fZFvUY6YW3BM17WvY4OY5oc0jUOaRcEHqIWzsDsQEBAQEBAQEBAQEBAQEBAQEBAQEBAQEBBX+9nH5WRR4dRn8dXno22Nuip+EkhNjYWu2/IZiPdWO7dptW6rlW6IzKsRnoZTZ3B4qGlip4vcjYBe1i93Fzz3k3PzXKtoaurVX6r1XX1dkdUJ1FPFjDJKEuEHmxKhjqYZIZW5o5GFjhwu0ixseR71n016qxdpu0b4nKlUZjCL7qMSkpZJ8GqnEy0xL6ZztOmo3HS3he9uQNvhXVtJqaNTZpvUbqv2nrhBqpxOFlqStEBAQEBAQEBAQEBAQEBAQEBAQEBAQEHlxOvjpoZJ5nBsUbHPeTya0XPie7mgrHd/Sy11RPjNU0iSouymYfyaNugtyubD6E/GtL4T7QicaWjq6avn1R+ZSLNH6k+WnTKSKgICQIPvKwuRghxSkH4ygd0htp0tKLmRjjxIALjx4F/Wtq4NbS5O77PXOKat393qwXqMxmFgbN4zFX0sNTCfu5WBwB4tdwcx3e1wLT4LfEVkkBAQEBAQEBAQEBAQEBAQEBAQEBAQEFV7x6t2K18OCwuIhbaevc3S0bbOZFfrNweB1dGfhKg7R1tOj09V2rfujvnqXUU8acJtTwtjY1jGhrGNDWtaLBrWiwaByAAsuV3btd2qa65zM9Mp0Rh2LGq+JJGtF3EAdbiAPqVfRRNW6MqZIpWvF2uBF7XaQRfquFWu3NO+CJfaxquCFfRVxZzCiB7IznBMVfhzzahrS6akJ92Kf4oQeAB4W/wCHNy6fsnX+26aK/wBUdFXz9d6FXTxZwtdeosEBAQEBAQEBAQEBAQEBAQEBAQEBBH9udpY8Lopal9i4DLG0m3STOvkb/cnuBTGRGN3Ozz6SnfNUkurqt/T1DnWvndchhtppcnxc7lZc62/tKNVf4lE+5T0R3z1z+Eu1RxYylq15mRneDtU3CqMygB0z3ZImngZCCczrfC0C5+Q0uvY2Ns6dbf4k9FMdM/LsjvljuV8WGtuNY3U1shkqZnyO5Zj9lvcxvBo7gF0mzp7VimKbVMRHchzMzvcYPjNRRyCSmmfG+4vkNg63APbwcO46Kt+xav08S7TFUd5EzG5sdu62wbi1MXua1tRGQ2ZjfdBNy17b65XWOh4EEcrrnG29l+w3cU9NNXwz198T3wl26+NCVrxGVGt4GzntCjcyM5amMiWneNC2ZmoAcNRmta/IkHkvZ2JtGNHqIqq+Geif5+jHco40Mtu62oGJ0TJH6VMZ6KoYRlcydujiW8geNvEcl03KElKAgICAgICAgICAgICAgICAgICAkipJpvb2M5r5sNwx1mfoqK3m4Hg4NI79Gt5PXh7e186XT8Wifeq6PlHXP8MlqjjSsELm0700VIFJ/wAQjndNRC4ydHNYa3Di5mY9XAN+hW9cFOLyVzG/MZ/H5Rb++FRLbGAQWv8Aw/OP83VC5t0DSRyJDxY2+Z+pWrcLY/6e3/d+GexvleS0JKEyK9xOb2Fi7K4WbQV7mw1QGgiqNS2b/wBnH/ydYXQ+Du0faLHI1z71G7PXT6bvJEvUYnMLbButjYXKAgICAgICAgICAgICAgICAgIILvX2ikpqZlJS3NdXO6GENJDmNdo+S/w2BsDfQuv8JVtddNFM1Vbo6Z+g9GyeAx4dSRU0dvsNu91rdJKdXvPifoAByXK9p66rWX5uz9I7ITqKeLGGYXnrxI3in/4hoHGOhf8AC187T13eIiNP2FbpwTuR/Vo6+ifujX+pSy3JHEFv/wAPTR0taba9HCL8wCZLi/yH0Wp8Lp/o2o75+zPY3yupaKlCDHbQYRFXU0tPL7kjCNOLXcWvHe1wB+SmaHWV6W9Tdo6vt1wtqp40YYjdJjkropcNrNK2gIjP+7TcIntJtcAWF7cMh5rq1q7Rdoi5ROYmMwgzGJxKwlkUEBAQEBAQEBAQEBAQEBAQEHTWVTIY3yyODY42Oe9x4NY0XJPgAgqrYiN+KVs2NVDSGuzQ0THWvFTsJaX+JJcPEv5ELUOE+0OLTGlp39E1fiPz5M9mj9SwVpEpQgIKv3/xA0NO7mKrLbudHIf/AJC2zgnP9e5Hh/KPf3Qocre5RnCoLn/h4YbV7rHKTTAG2hIE1wD1i4+oWm8L5/7P/t/8pGn61xLS0kQEgQHeBSyUNRBjNK0mSnIZUsH51G7Q37xc625g/Ctz4M7QxM6Svr6afn1x+Y+qNeo/Us7DK6OphjmhcHRSMa9jhza4XHz7luaO9SAgICAgICAgICAgICAgICCsN5+ISV9TBgtM4jpbS1j2/lUoIOW+up46/wCgcHFRNbq6NJYqvV9X7z1QuppmqcQl9FSshjZFG0NjjY1jQODWtFgPoFym/dqu1zXXOZmczKdEYjDuWJUQEFe784s2FXy3y1ERvb3RZ7b93G3zWycFqpjWzHbTP4Yb/wALXkroSI4QXr/D8w/ydS62hqAB4hjSf7haNwtqjlrdPXiZ859Emxulai1JIEBB11EDZGOY9ocx7S1zXC4c1wsQRzBBWWzcqt1xXROJjdKkxnolCt3FY7C66bBZnExOLp6FzjfNE67nxeIs4+LXnmF1PZ+tp1enpuxv6+6etBqp4s4WmFOWiAgICAgICAgICAgICAgw+1uPx4bRzVUvCNv2W3sZJDoxg8TYd3HkghW7bBZY4pK2rN66ud00pOhYw6xxgctDe3K4Hwhc+4RbR9ou8jRPuU/vV1z9NyXZo4sZlM1rTMICAghW+SO+DVJv7roT4/fRt/7Xu8G68bQojtiY/aZ/DFe+BrYV0lDcIL/3CwluGyuNrOqnkfJkY1+i0HhXP/VU/wBv5lKsfCspauziAgJAiO8bApKmnZPTXFdRu6aAt94lti6MDnmDRpzIA5lbFwf2j7Pf5Oufdr6J7p6p/EsN2jMZSvYnaOPFKGGqZoXNtI3/AC5m6Pb4X1HWCDzXRERnUBAQEBAQEBAQEBAQEBBUuNy+3cZFOPtYbhpzS82T1uoDL31A4ftf+oLyNtbQ9j0+aJ9+roj8z9PuyW6ONKwFzGZymioCAgIIvvOhD8IrQ4XAizc+LHNeDp1EA/JevsGqadfamO2Y84mGO78EtXyunoThBsXuRhy4Sw39+aV3hqGW7/dv81zzhRcirWzHZEfz+Uux8KfLXGYQEBAVYnAr/D5PYOMlt8uG4m7T9FPXeJNgHXPVo4cmLpWwdoe1aaIq+KjET39k/wAoV2jiytpe2xiAgICAgICAgICAgIIbvR2ndQUeSnN66qd0FM0e90j7NLx/xvp/qLVSZiIzO4dOxWzrMNo44BYyaulePzJ3e869tQOA7gFy/a20J1momud0dEfL13ptFHFjDPLymQQEBAQYfbKIvw6taLXNLONeH+G5ehsqcay1Pij7rLnwy1PK6sguEGyu52MDBqUj4jOT49NI3T6Lm/CT/wAhX8qftCZZ+BNF4LKICAgIMJtjs+zEqOWmfYFwvG4/lyt1Y7wvoe4lensvWzo9RTd6t098Tv8ALf8ANZXRxow43V7TvrqV0NRpXUbzBUA+8XNu1sh8cpB/1Nd3LqNFUV0xVTunpj5SgpsrgQEBAQEBAQEBAQfE0rWNc95Aa0FzidA1oFySeoBBU+yubGMSmxaQH+WivBQNd+gEh8uXkTr83EfCFqnCbaHJ0Rpqd9XTPy6o+v2+bPZozOVghaJKUICAgICDx4zCJKadhJAdDI0242cwg2+qkaS5Nu9RVHVMLatzUNdeQHCDaHdhEGYRRBosOiLv3Pc5zj9SVy/blc1a+7ntx5RCbaj3ISheSyCAgICAgr7a/NhGIwYxE37l+Wnrmi5vE4gNlsOYsB4tYOZW98GNfNyidNXPTT00/Lrj6b/9It6jHvQteCZsjWvY4OY5oc1zdQ5pFwQeohbWwOxAQEBAQEBAQEBBWm9fFJKp8ODUjrT1VnVDxc9BSNNyXWOma3DmBb4go+p1NGmtVXbm6P8AIiFYjM4hJ8MoI6aGOGFuWKNgY0cbNHWeZ71ynVX6792ble+ZynUxiMPUo64QEBAQEAq+3OKolSWnU8RY4tcLOaS0jqcDYhdjzE9MPPdaDavYNoGF0IAt+FhOnWWAn+q5Xtec627/AHSnW/hhnl5q8QEBAQEHmxKijqIZIZWh0cjS1wPNp/7UjTaiuxdpuUb4nPp9VsxmMItunxKWlknwardeWl+3TPOnT0jjcWGvu3Btc2DsvwLq2k1NGps03qN0/t3INUYnErMUhQQEBAQEBAQEGN2jxmKgpZqmY/dxMLj1uPBrR3kkAeKCAbuMKlf02J1g/GVxz2I1hpvy2A8QCA35NZzC0PhJtLlbvs9ufdp399Xp98pVmjEZlN1qrOICAgICAgKsDUjaSLJWVTL3y1Ezb9dpHC66/ppzZonwx9nnzvY1ZlG2+zTSKKlBFiKaEEHSxEbdLLkuvmfabuf+U/eU+jdDJKGuEBAQEBAQQfeRhUrehxOkH4yhdns3jNTfmRu5kAFxt1OeOa2rg1tLkrns9yfdq3d1Xr/DBeozGVgbOYzFX0sNVCbxytzC/Fp4Oae8OBHyW+IrJICAgICAgICCptrZvbmKtw9jr0FC4S1ZaQWy1FyGwnw1adf182heXtbXxotPNcfFPRTH5+i+ijjSnwFlzCqqaumU1yrFRAQEBAQEBVgaqbeQ5MTrm2t+KmIBvwc8kHXkb3+a6xs6qatJamf+MfZAr+KWBU1a3Do2lsbAeIY0HuIAXH9RVFVyqY3Zn7p9O53LCuEBAQEBAQCrqKsTlRAdj5jgmKvw5+lDWudNRnlHP8cN/wCnyj/UV1HZOvjW6aK5+KOir59v1Qq6eLOFsBemsEBAQEBAQRTeTtT7MonPj+1VSkRU7AC4unfwOUccoue/Qcwgxuwezfs6kax5zVEh6WoeSXF87uP2jqQOH1PElcx2ztH2zUTMfDT0U/Lt+qbbo4sJGvHZBAQEBAQEBASBrlviwSaDEpZ3tPQ1Ba6N4BykhrQ5hPJwI4dVjzXTthai3d0dFNM9NMYmOz/fahXYmKkY2cwGfEKhkEDSXOIzOAJbFHcB0jzyaL/2HEhelqdRb01ubl2cRH790d6yImZxDbQLkMp4rVRAQEBAQEBBGtvtnPaFI5rNKmI9LTuBsWzs1AvyzcO64PJexsTaHseoiavhnoq+Xb9GO7RxoZbdztQMToWSP0qY/uqhpFi2dmjjl5B3vd17cl03KElKqCAgICDhzrC5Nh3oKjwWT25ismIOBNDRkw0QPCSX45rfQ6jmzm0rWuEe0OQs8hT8Ve/uj13ebNZozOVhrn0pYgICAgICAgICD4mia8FrgHNPEOAIPiCslF6uic0zie5SYiXVR0EMDcsMUcbf0xMaxvlaAFkvau9emZuVTOe1SKYjc9CjrhAQEBAQEBAQFWJwK8xWX2Fi8dcDagr3CGrHwxTi5ZNb6u5/m/qC6Fwd2jy9nkK596n96fTd5Il6jE5W4CtjYXKAgICCud7eNSObDhNIfxdccryLHoaT8xzhxsQHDwa/qCw6i/TYtVXa91MZ/wA+e5WIzOGewTCoqOnip4RaOJuUdZ5uce8kknvJXKtbq69Vfqu1Tvn9uqE6mnixh7lEXCAgICAgICAgFVpjIiO0m8bDaAlj5elmabGOns9zSDYhzrhrSOom+hXuaTYGr1OJ4vFjtq6P23sVV2mHhwXezhlS/I90lO4kAGpADCT/ALjSQ3xdYLNqeDWrsxxqcVx3b/L+M/JSm9TO9O2m4utdqpmJxLK5VFRAQEBAQEBAQY7aDB466mlppfclYW3HFruLXDvDgD8lN0Osr0l6m9R1dXbHXCyqnjRiWJ3TY9K+OXDas/jaF3Rm/Gam4RyC+pFrC/UWH4l1W1dpu0RconMTGYQpjE4WCsiggIPFjOJxUdPLUTOyxRML3HuHIDmTwA6yEFb7uqKWqfPi9W21RVn7lpN+goxbI1txpe3zAB5laRwm2jFVcaaieiPi+fVH0+6TZo/VKdrUJSBAQEBAQEBAQEEE3xbROoqDLE8tmqHdG0t0c2MC8jh8rNvyz8lsXBvRU39Vx64zTRGfr1fz9GG9Vinoa5OK6LKIBUF67i9pHTwSUcr7vgAdFmOvQHQtHMhrreAcAtI4U6GKKo1FEfF0T8+qfr+EmxV1StNagkCAgICAgICAgJAgO8GlloZ4MZpG3fTHJUsbp09I7Q368tyOBtcH4FuXBnaMRM6Wrr6afzH539qNeo/Us/Da6OphjmhcHRSMa9hHNrhcfNbojvSgIKo29qnYxiUWExE/ytOWz1zheziLFkF9Osczq69vuyvO2prqdHp6rmfe3Ux2z6b19FPGnCdxMDQAAAAAABoABwAHUuW3K6q6pqqnMz0psRh9KxUQEBAQEBAQEBBVu/zCXS0kFQ25FPI5rhyDJsozH9zGD9y27gpqYi9XZn9URMfT/aPfjoyohbwjCC2twGGPNRU1JuGMi6EdTnvc15A8AweYLVuFl+KbFFrrqnPl/tnsR0zK71oSUICAgICAgICAg66iFsjHMe0OY5pa5rhcOaRYgjqIWSzcqt1xXTOJjdKkxlCt29YcLrpsFmcejdmqKFzjxhcSXReIs4+LZOsLqmz9bTrNPF2n5T3T1/52INVPFnC01OWo3t/tOMLoZJ7AzH7uBhF+kqH3yC1xcDVxA5NKCP7u9nn0NKXTkurKh5nqXO1d0r9cpPPLc/uLjzXN9vbQ9rv4p+Gnojv7Z+v2TLVHFhKl4LKICAgICAgICAgIOiuo4543xSsD43tLXNdwc06ELPpr9di5Fy3OJjphSYzGJUttDuWna4uoZmSR30ZOckje7OBld46cVvOk4T2LmKb0cWe2OmP5iP3+aLVZmNzzYLuXrZHA1UsUDBxyHpZD4AWaBx1zaaaFZdVwk0lqMW/fnu6I85/hSmzVO9dOB4PBRQMgp2ZY2DxLieLnHm49a0bW6y5qrs3bm+f27kqmmKYxDIKGuEBAQEBAQEBAQEiREN5GAyVNOyem0rqN4ngI4ktIc6MDnewIHMtA5lbDwe2lOmv8nXPuVdE56p6p/DDdozGUs2J2jjxShhqmCxe20jf8uZuj2+F+HWCDzXRURC9vPxG0GE0z9Yo4paix4OlAeWkjrBiBv4ry9s3arehuVU78Y85iJX24zVCbrlqcICAgICAgICAgICAgICZBAQEBAQEBAQEBAQEAq6icKIXuwHQYtjVKz/BEkMzWjRrHyNJfYd9wP2hdV2Xdqu6O3XVvx9uhBrjFUvve5SPpZKPGIm5jRyZJ2ji6llOUm/cXEfvvyKzazTRqbFdqf1R/r91KZxOUqoquOeNksTw+N7Q5rmm4c09RXKL2nrs1zRXGJhPiYmMu9YsKiYBMAmATAJgEwCYBMAmATAJgEwCYBMAmATAJgEwCYBMAmATAJgEwCYHkxbEYqWGSed4ZFG0lxP8AQDrJNgBzJAUjS6a5fuRatxmZ/wA6e5bVMRGZR7c7QSSMqsTnblkxCXOxvHJTRlwjGovrc+Ia0rq+nsU2LVNqndTGEGZzOVg1VOyVjo5GtfG9pa5rwC17SLEOB4grMorOXd9iGGuc7BKwdC5xJpa4l0Tb3P3bxqOQ5HTVxUHWbN02rj+rT09sdE+f8rqa5p3OM21nY8M80nqry54MaLxefoyctUZtrOx4Z5pPV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fazseGeaT1VWODGij/l5+hy9Tso93dXXyMmx2qbKxjrspaa7YAeF3u0Lv799tF6uj2fp9JTi1Tjtnrn6sdVc1b1lwxNY0Na0Na0ANDQAGtGgAA4AKatfa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data:image/jpeg;base64,/9j/4AAQSkZJRgABAQAAAQABAAD/2wCEAAkGBxAPEBISEBASFRAUEhQVFRcQFxYVFBEQFRgWFhYVFBMYHSggGBolHRgZITciJyk3MC8wGSAzODMsNygtLisBCgoKDg0OGhAQGzcmICQsLCwsLiwsNCwsLC4sNCwsLCwsLCw3LCwsLCw0LDQsNCwsLCwsLDQsLy0sLC8sLiwsLP/AABEIANIA8AMBEQACEQEDEQH/xAAcAAEAAgIDAQAAAAAAAAAAAAAABgcFCAEDBAL/xAA/EAABAwIDBAcFBgQGAwAAAAABAAIDBBEFEiEGBzFBE1FUYXGS0xUyQoGRIiMkQ1KCCBShsTNTYmNywYOywv/EABsBAQABBQEAAAAAAAAAAAAAAAAEAQIDBgcF/8QAOhEBAAEDAQILBwMEAQUAAAAAAAECAxEEBTEGEhMWIUFRYWKR4RQiMnGBscFCodEjcvDxUiQzNYLC/9oADAMBAAIRAxEAPwC8UBAQEBAQEBAQEBAQEGNx/HKaghdPVStjjbzdxc6xIaxvFzjbgEFfw7a45iAEmHYfBDTG5ZJXuJdK3gLMYQRfjzHf1+fqtq6TTVcW7X09kZmY+eF9NFVW6H07araGj+8q8PpqmD4hQOcJYxzdlcSXacgOXELHY21or9fEor6e+Jj74Jt1RvhNdk9qaXFIBNSyXGmdjrCSJx+GRoJsdD3HkSvUWM2gICAgICAgICAgICAgICAgICAgICAgICAg4cbBJFPw22ixSSokGfCqFxigY6xjqaj45HN1Dm8/Do+twWv7e2lOlsxbtziurziO35stqjjTmVjAWXO66pmZmZS3KtiZVV1tNCcDro8VpmkUsjxHXxR6NLXWDZgwaZr31/Vb9ZW/8Htq1X6Z092c1RumZ6Zjrj6fZFvUY6YW3BM17WvY4OY5oc0jUOaRcEHqIWzsDsQEBAQEBAQEBAQEBAQEBAQEBAQEBAQEBBX+9nH5WRR4dRn8dXno22Nuip+EkhNjYWu2/IZiPdWO7dptW6rlW6IzKsRnoZTZ3B4qGlip4vcjYBe1i93Fzz3k3PzXKtoaurVX6r1XX1dkdUJ1FPFjDJKEuEHmxKhjqYZIZW5o5GFjhwu0ixseR71n016qxdpu0b4nKlUZjCL7qMSkpZJ8GqnEy0xL6ZztOmo3HS3he9uQNvhXVtJqaNTZpvUbqv2nrhBqpxOFlqStEBAQEBAQEBAQEBAQEBAQEBAQEBAQEHlxOvjpoZJ5nBsUbHPeTya0XPie7mgrHd/Sy11RPjNU0iSouymYfyaNugtyubD6E/GtL4T7QicaWjq6avn1R+ZSLNH6k+WnTKSKgICQIPvKwuRghxSkH4ygd0htp0tKLmRjjxIALjx4F/Wtq4NbS5O77PXOKat393qwXqMxmFgbN4zFX0sNTCfu5WBwB4tdwcx3e1wLT4LfEVkkBAQEBAQEBAQEBAQEBAQEBAQEBAQEFV7x6t2K18OCwuIhbaevc3S0bbOZFfrNweB1dGfhKg7R1tOj09V2rfujvnqXUU8acJtTwtjY1jGhrGNDWtaLBrWiwaByAAsuV3btd2qa65zM9Mp0Rh2LGq+JJGtF3EAdbiAPqVfRRNW6MqZIpWvF2uBF7XaQRfquFWu3NO+CJfaxquCFfRVxZzCiB7IznBMVfhzzahrS6akJ92Kf4oQeAB4W/wCHNy6fsnX+26aK/wBUdFXz9d6FXTxZwtdeosEBAQEBAQEBAQEBAQEBAQEBAQEBBH9udpY8Lopal9i4DLG0m3STOvkb/cnuBTGRGN3Ozz6SnfNUkurqt/T1DnWvndchhtppcnxc7lZc62/tKNVf4lE+5T0R3z1z+Eu1RxYylq15mRneDtU3CqMygB0z3ZImngZCCczrfC0C5+Q0uvY2Ns6dbf4k9FMdM/LsjvljuV8WGtuNY3U1shkqZnyO5Zj9lvcxvBo7gF0mzp7VimKbVMRHchzMzvcYPjNRRyCSmmfG+4vkNg63APbwcO46Kt+xav08S7TFUd5EzG5sdu62wbi1MXua1tRGQ2ZjfdBNy17b65XWOh4EEcrrnG29l+w3cU9NNXwz198T3wl26+NCVrxGVGt4GzntCjcyM5amMiWneNC2ZmoAcNRmta/IkHkvZ2JtGNHqIqq+Geif5+jHco40Mtu62oGJ0TJH6VMZ6KoYRlcydujiW8geNvEcl03KElKAgICAgICAgICAgICAgICAgICAkipJpvb2M5r5sNwx1mfoqK3m4Hg4NI79Gt5PXh7e186XT8Wifeq6PlHXP8MlqjjSsELm0700VIFJ/wAQjndNRC4ydHNYa3Di5mY9XAN+hW9cFOLyVzG/MZ/H5Rb++FRLbGAQWv8Aw/OP83VC5t0DSRyJDxY2+Z+pWrcLY/6e3/d+GexvleS0JKEyK9xOb2Fi7K4WbQV7mw1QGgiqNS2b/wBnH/ydYXQ+Du0faLHI1z71G7PXT6bvJEvUYnMLbButjYXKAgICAgICAgICAgICAgICAgIILvX2ikpqZlJS3NdXO6GENJDmNdo+S/w2BsDfQuv8JVtddNFM1Vbo6Z+g9GyeAx4dSRU0dvsNu91rdJKdXvPifoAByXK9p66rWX5uz9I7ITqKeLGGYXnrxI3in/4hoHGOhf8AC187T13eIiNP2FbpwTuR/Vo6+ifujX+pSy3JHEFv/wAPTR0taba9HCL8wCZLi/yH0Wp8Lp/o2o75+zPY3yupaKlCDHbQYRFXU0tPL7kjCNOLXcWvHe1wB+SmaHWV6W9Tdo6vt1wtqp40YYjdJjkropcNrNK2gIjP+7TcIntJtcAWF7cMh5rq1q7Rdoi5ROYmMwgzGJxKwlkUEBAQEBAQEBAQEBAQEBAQEHTWVTIY3yyODY42Oe9x4NY0XJPgAgqrYiN+KVs2NVDSGuzQ0THWvFTsJaX+JJcPEv5ELUOE+0OLTGlp39E1fiPz5M9mj9SwVpEpQgIKv3/xA0NO7mKrLbudHIf/AJC2zgnP9e5Hh/KPf3Qocre5RnCoLn/h4YbV7rHKTTAG2hIE1wD1i4+oWm8L5/7P/t/8pGn61xLS0kQEgQHeBSyUNRBjNK0mSnIZUsH51G7Q37xc625g/Ctz4M7QxM6Svr6afn1x+Y+qNeo/Us7DK6OphjmhcHRSMa9jhza4XHz7luaO9SAgICAgICAgICAgICAgICCsN5+ISV9TBgtM4jpbS1j2/lUoIOW+up46/wCgcHFRNbq6NJYqvV9X7z1QuppmqcQl9FSshjZFG0NjjY1jQODWtFgPoFym/dqu1zXXOZmczKdEYjDuWJUQEFe784s2FXy3y1ERvb3RZ7b93G3zWycFqpjWzHbTP4Yb/wALXkroSI4QXr/D8w/ydS62hqAB4hjSf7haNwtqjlrdPXiZ859Emxulai1JIEBB11EDZGOY9ocx7S1zXC4c1wsQRzBBWWzcqt1xXROJjdKkxnolCt3FY7C66bBZnExOLp6FzjfNE67nxeIs4+LXnmF1PZ+tp1enpuxv6+6etBqp4s4WmFOWiAgICAgICAgICAgICAgw+1uPx4bRzVUvCNv2W3sZJDoxg8TYd3HkghW7bBZY4pK2rN66ud00pOhYw6xxgctDe3K4Hwhc+4RbR9ou8jRPuU/vV1z9NyXZo4sZlM1rTMICAghW+SO+DVJv7roT4/fRt/7Xu8G68bQojtiY/aZ/DFe+BrYV0lDcIL/3CwluGyuNrOqnkfJkY1+i0HhXP/VU/wBv5lKsfCspauziAgJAiO8bApKmnZPTXFdRu6aAt94lti6MDnmDRpzIA5lbFwf2j7Pf5Oufdr6J7p6p/EsN2jMZSvYnaOPFKGGqZoXNtI3/AC5m6Pb4X1HWCDzXRERnUBAQEBAQEBAQEBAQEBBUuNy+3cZFOPtYbhpzS82T1uoDL31A4ftf+oLyNtbQ9j0+aJ9+roj8z9PuyW6ONKwFzGZymioCAgIIvvOhD8IrQ4XAizc+LHNeDp1EA/JevsGqadfamO2Y84mGO78EtXyunoThBsXuRhy4Sw39+aV3hqGW7/dv81zzhRcirWzHZEfz+Uux8KfLXGYQEBAVYnAr/D5PYOMlt8uG4m7T9FPXeJNgHXPVo4cmLpWwdoe1aaIq+KjET39k/wAoV2jiytpe2xiAgICAgICAgICAgIIbvR2ndQUeSnN66qd0FM0e90j7NLx/xvp/qLVSZiIzO4dOxWzrMNo44BYyaulePzJ3e869tQOA7gFy/a20J1momud0dEfL13ptFHFjDPLymQQEBAQYfbKIvw6taLXNLONeH+G5ehsqcay1Pij7rLnwy1PK6sguEGyu52MDBqUj4jOT49NI3T6Lm/CT/wAhX8qftCZZ+BNF4LKICAgIMJtjs+zEqOWmfYFwvG4/lyt1Y7wvoe4lensvWzo9RTd6t098Tv8ALf8ANZXRxow43V7TvrqV0NRpXUbzBUA+8XNu1sh8cpB/1Nd3LqNFUV0xVTunpj5SgpsrgQEBAQEBAQEBAQfE0rWNc95Aa0FzidA1oFySeoBBU+yubGMSmxaQH+WivBQNd+gEh8uXkTr83EfCFqnCbaHJ0Rpqd9XTPy6o+v2+bPZozOVghaJKUICAgICDx4zCJKadhJAdDI0242cwg2+qkaS5Nu9RVHVMLatzUNdeQHCDaHdhEGYRRBosOiLv3Pc5zj9SVy/blc1a+7ntx5RCbaj3ISheSyCAgICAgr7a/NhGIwYxE37l+Wnrmi5vE4gNlsOYsB4tYOZW98GNfNyidNXPTT00/Lrj6b/9It6jHvQteCZsjWvY4OY5oc1zdQ5pFwQeohbWwOxAQEBAQEBAQEBBWm9fFJKp8ODUjrT1VnVDxc9BSNNyXWOma3DmBb4go+p1NGmtVXbm6P8AIiFYjM4hJ8MoI6aGOGFuWKNgY0cbNHWeZ71ynVX6792ble+ZynUxiMPUo64QEBAQEAq+3OKolSWnU8RY4tcLOaS0jqcDYhdjzE9MPPdaDavYNoGF0IAt+FhOnWWAn+q5Xtec627/AHSnW/hhnl5q8QEBAQEHmxKijqIZIZWh0cjS1wPNp/7UjTaiuxdpuUb4nPp9VsxmMItunxKWlknwardeWl+3TPOnT0jjcWGvu3Btc2DsvwLq2k1NGps03qN0/t3INUYnErMUhQQEBAQEBAQEGN2jxmKgpZqmY/dxMLj1uPBrR3kkAeKCAbuMKlf02J1g/GVxz2I1hpvy2A8QCA35NZzC0PhJtLlbvs9ufdp399Xp98pVmjEZlN1qrOICAgICAgKsDUjaSLJWVTL3y1Ezb9dpHC66/ppzZonwx9nnzvY1ZlG2+zTSKKlBFiKaEEHSxEbdLLkuvmfabuf+U/eU+jdDJKGuEBAQEBAQQfeRhUrehxOkH4yhdns3jNTfmRu5kAFxt1OeOa2rg1tLkrns9yfdq3d1Xr/DBeozGVgbOYzFX0sNVCbxytzC/Fp4Oae8OBHyW+IrJICAgICAgICCptrZvbmKtw9jr0FC4S1ZaQWy1FyGwnw1adf182heXtbXxotPNcfFPRTH5+i+ijjSnwFlzCqqaumU1yrFRAQEBAQEBVgaqbeQ5MTrm2t+KmIBvwc8kHXkb3+a6xs6qatJamf+MfZAr+KWBU1a3Do2lsbAeIY0HuIAXH9RVFVyqY3Zn7p9O53LCuEBAQEBAQCrqKsTlRAdj5jgmKvw5+lDWudNRnlHP8cN/wCnyj/UV1HZOvjW6aK5+KOir59v1Qq6eLOFsBemsEBAQEBAQRTeTtT7MonPj+1VSkRU7AC4unfwOUccoue/Qcwgxuwezfs6kax5zVEh6WoeSXF87uP2jqQOH1PElcx2ztH2zUTMfDT0U/Lt+qbbo4sJGvHZBAQEBAQEBASBrlviwSaDEpZ3tPQ1Ba6N4BykhrQ5hPJwI4dVjzXTthai3d0dFNM9NMYmOz/fahXYmKkY2cwGfEKhkEDSXOIzOAJbFHcB0jzyaL/2HEhelqdRb01ubl2cRH790d6yImZxDbQLkMp4rVRAQEBAQEBBGtvtnPaFI5rNKmI9LTuBsWzs1AvyzcO64PJexsTaHseoiavhnoq+Xb9GO7RxoZbdztQMToWSP0qY/uqhpFi2dmjjl5B3vd17cl03KElKqCAgICDhzrC5Nh3oKjwWT25ismIOBNDRkw0QPCSX45rfQ6jmzm0rWuEe0OQs8hT8Ve/uj13ebNZozOVhrn0pYgICAgICAgICD4mia8FrgHNPEOAIPiCslF6uic0zie5SYiXVR0EMDcsMUcbf0xMaxvlaAFkvau9emZuVTOe1SKYjc9CjrhAQEBAQEBAQFWJwK8xWX2Fi8dcDagr3CGrHwxTi5ZNb6u5/m/qC6Fwd2jy9nkK596n96fTd5Il6jE5W4CtjYXKAgICCud7eNSObDhNIfxdccryLHoaT8xzhxsQHDwa/qCw6i/TYtVXa91MZ/wA+e5WIzOGewTCoqOnip4RaOJuUdZ5uce8kknvJXKtbq69Vfqu1Tvn9uqE6mnixh7lEXCAgICAgICAgFVpjIiO0m8bDaAlj5elmabGOns9zSDYhzrhrSOom+hXuaTYGr1OJ4vFjtq6P23sVV2mHhwXezhlS/I90lO4kAGpADCT/ALjSQ3xdYLNqeDWrsxxqcVx3b/L+M/JSm9TO9O2m4utdqpmJxLK5VFRAQEBAQEBAQY7aDB466mlppfclYW3HFruLXDvDgD8lN0Osr0l6m9R1dXbHXCyqnjRiWJ3TY9K+OXDas/jaF3Rm/Gam4RyC+pFrC/UWH4l1W1dpu0RconMTGYQpjE4WCsiggIPFjOJxUdPLUTOyxRML3HuHIDmTwA6yEFb7uqKWqfPi9W21RVn7lpN+goxbI1txpe3zAB5laRwm2jFVcaaieiPi+fVH0+6TZo/VKdrUJSBAQEBAQEBAQEEE3xbROoqDLE8tmqHdG0t0c2MC8jh8rNvyz8lsXBvRU39Vx64zTRGfr1fz9GG9Vinoa5OK6LKIBUF67i9pHTwSUcr7vgAdFmOvQHQtHMhrreAcAtI4U6GKKo1FEfF0T8+qfr+EmxV1StNagkCAgICAgICAgJAgO8GlloZ4MZpG3fTHJUsbp09I7Q368tyOBtcH4FuXBnaMRM6Wrr6afzH539qNeo/Us/Da6OphjmhcHRSMa9hHNrhcfNbojvSgIKo29qnYxiUWExE/ytOWz1zheziLFkF9Osczq69vuyvO2prqdHp6rmfe3Ux2z6b19FPGnCdxMDQAAAAAABoABwAHUuW3K6q6pqqnMz0psRh9KxUQEBAQEBAQEBBVu/zCXS0kFQ25FPI5rhyDJsozH9zGD9y27gpqYi9XZn9URMfT/aPfjoyohbwjCC2twGGPNRU1JuGMi6EdTnvc15A8AweYLVuFl+KbFFrrqnPl/tnsR0zK71oSUICAgICAgICAg66iFsjHMe0OY5pa5rhcOaRYgjqIWSzcqt1xXTOJjdKkxlCt29YcLrpsFmcejdmqKFzjxhcSXReIs4+LZOsLqmz9bTrNPF2n5T3T1/52INVPFnC01OWo3t/tOMLoZJ7AzH7uBhF+kqH3yC1xcDVxA5NKCP7u9nn0NKXTkurKh5nqXO1d0r9cpPPLc/uLjzXN9vbQ9rv4p+Gnojv7Z+v2TLVHFhKl4LKICAgICAgICAgIOiuo4543xSsD43tLXNdwc06ELPpr9di5Fy3OJjphSYzGJUttDuWna4uoZmSR30ZOckje7OBld46cVvOk4T2LmKb0cWe2OmP5iP3+aLVZmNzzYLuXrZHA1UsUDBxyHpZD4AWaBx1zaaaFZdVwk0lqMW/fnu6I85/hSmzVO9dOB4PBRQMgp2ZY2DxLieLnHm49a0bW6y5qrs3bm+f27kqmmKYxDIKGuEBAQEBAQEBAQEiREN5GAyVNOyem0rqN4ngI4ktIc6MDnewIHMtA5lbDwe2lOmv8nXPuVdE56p6p/DDdozGUs2J2jjxShhqmCxe20jf8uZuj2+F+HWCDzXRURC9vPxG0GE0z9Yo4paix4OlAeWkjrBiBv4ry9s3arehuVU78Y85iJX24zVCbrlqcICAgICAgICAgICAgICZBAQEBAQEBAQEBAQEAq6icKIXuwHQYtjVKz/BEkMzWjRrHyNJfYd9wP2hdV2Xdqu6O3XVvx9uhBrjFUvve5SPpZKPGIm5jRyZJ2ji6llOUm/cXEfvvyKzazTRqbFdqf1R/r91KZxOUqoquOeNksTw+N7Q5rmm4c09RXKL2nrs1zRXGJhPiYmMu9YsKiYBMAmATAJgEwCYBMAmATAJgEwCYBMAmATAJgEwCYBMAmATAJgEwCYHkxbEYqWGSed4ZFG0lxP8AQDrJNgBzJAUjS6a5fuRatxmZ/wA6e5bVMRGZR7c7QSSMqsTnblkxCXOxvHJTRlwjGovrc+Ia0rq+nsU2LVNqndTGEGZzOVg1VOyVjo5GtfG9pa5rwC17SLEOB4grMorOXd9iGGuc7BKwdC5xJpa4l0Tb3P3bxqOQ5HTVxUHWbN02rj+rT09sdE+f8rqa5p3OM21nY8M80nqry54MaLxefoyctUZtrOx4Z5pPV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fazseGeaT1VWODGij/l5+hy9Tso93dXXyMmx2qbKxjrspaa7YAeF3u0Lv799tF6uj2fp9JTi1Tjtnrn6sdVc1b1lwxNY0Na0Na0ANDQAGtGgAA4AKatfa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56616" y="5070764"/>
            <a:ext cx="8485632" cy="671668"/>
          </a:xfrm>
          <a:prstGeom prst="roundRect">
            <a:avLst>
              <a:gd name="adj" fmla="val 10403"/>
            </a:avLst>
          </a:prstGeom>
          <a:solidFill>
            <a:srgbClr val="E6E6E6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408" y="5143500"/>
            <a:ext cx="7979664" cy="4160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chemeClr val="accent4"/>
                </a:solidFill>
              </a:rPr>
              <a:t>For inspiring the design of the last several slides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7" b="9065"/>
          <a:stretch/>
        </p:blipFill>
        <p:spPr>
          <a:xfrm>
            <a:off x="356616" y="1226127"/>
            <a:ext cx="8415425" cy="3679551"/>
          </a:xfrm>
          <a:prstGeom prst="rect">
            <a:avLst/>
          </a:prstGeom>
          <a:ln>
            <a:noFill/>
          </a:ln>
          <a:effectLst>
            <a:outerShdw blurRad="38100" dist="508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0" y="6012957"/>
            <a:ext cx="29161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Image credit: </a:t>
            </a:r>
            <a:r>
              <a:rPr lang="en-US" sz="900" dirty="0" err="1">
                <a:solidFill>
                  <a:schemeClr val="tx2"/>
                </a:solidFill>
              </a:rPr>
              <a:t>Beelde</a:t>
            </a:r>
            <a:r>
              <a:rPr lang="en-US" sz="900" dirty="0">
                <a:solidFill>
                  <a:schemeClr val="tx2"/>
                </a:solidFill>
              </a:rPr>
              <a:t> Photography /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17073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Our New Logo</a:t>
            </a:r>
            <a:endParaRPr lang="en-US" sz="2800" dirty="0"/>
          </a:p>
        </p:txBody>
      </p:sp>
      <p:sp>
        <p:nvSpPr>
          <p:cNvPr id="4098" name="AutoShape 2" descr="data:image/jpeg;base64,/9j/4AAQSkZJRgABAQAAAQABAAD/2wCEAAkGBxASEhUUEhQUFRQVFhUUFBUVGBsUGBUUFxcYFxQXFxQYHyggGB0nHRQUITEhJSkrLy4uFyAzODMsNygtLi0BCgoKDg0OGxAQGzQkICQyLC8sLCw2NCwsLSwsLSwsLCwsLCw3LCwsLCwsLCwsLCwsLCwsLCwsLCwsLCwsLCwsLP/AABEIAMIBAwMBEQACEQEDEQH/xAAbAAEAAgMBAQAAAAAAAAAAAAAABAYBAwUCB//EAFUQAAIBAgIDBhAJCQYGAwEAAAECAwAEBREGEiETFjFUkZMHFBciMzVBUVJVc3Sys9HTFSMyNFNhcpLScXWBsbTCw+PkQkSUoaKjJCVDYsHEZIOEgv/EABsBAQACAwEBAAAAAAAAAAAAAAADBAECBQYH/8QAShEAAQICBgMKCwgBBAAHAAAAAQACAxEEBRITIVExQXEVMjNSU2GRobHRFCI0NVRygaKywfAGFiNCQ4LS4eJFYmODJCVEkpOjwv/aAAwDAQACEQMRAD8A+i4viRia5kkneOKAgnVCkKu5RsdmoWO1jy156tKdS4VKZBo5HjAYSGmbtZ2KaGxpaS5VY9E/C/GE3NP7mordeZD3FmUFOqhhfjGbmn9zS3XmQ9xJQU6qGF+MZuaf3NLdeZD3ElBTqoYX4xm5p/c0t15kPcSUFOqhhfjGbmn9zS3XmQ9xJQU6qGF+MZuaf3NLdeZD3ElBTqoYX4xm5p/c0t15kPcSUFOqhhfjGbmn9zS3XmQ9xJQV6i6JmGMQoxCbMkAfFMNp2DaYtlYMSvAJyHuJKCrxgsshllRpGdVSJhrauwsZAdqgeCK6NT0uLSqOYkUzIcRolhJp1bStIrQ10gq/imkiWsSzXV3LGruUXKNH646xCgLETwKeHvVy306sYlKiQaPI2SdQ0Ay1qSwwNBK5HVQw3xjPzH9PW9uush7vesWYadVDDfGM/Mf09Lyush7velmGnVQw3xjPzH9PS8rrIe73pZhp1UMN8Yz8x/T0vK6yHu96WYadVDDfGM/Mf09Lyush7velmGnVQw3xjPzH9PS8rrIe73pZhp1UMN8Yz8x/T0vK6yHu96WYadVDDfGM/Mf09Ldd5D3e9LMNSsL0+srmVIYb+ZpJCQi7iFzIBJ65oABsB7tRxqRXEFhe8AAad78igbDJkrIl7N0qzboS4uNyDkLnqm5EXAF1c9U96uyKU8UDwjS6xa5pymo7It2Vwce0zt7OQR3N/JG5UOF3JX60kgHNISB8k1y6PWVZUhluFCaRo1jtcpTDhgyJXN6qGHeMpOY/kVP4TW/It+v3LFiFmnVPw/xlJzH8inhNb8i36/clmFmnVPw/xlJzH8inhNb8i36/clmFmnVPw/xlJzH8inhNb8i36/clmFmnVPw/xlJzH8inhNb8i36/clmFmnVPw/xlJzH8inhNb8i36/clmFmnVPw/xlJzH8inhNb8i36/clmFmnVPw/xlJzH8inhNb8i36/clmFmulhmlqXUcz2l68phUswMaLt1WZcw0QJB1TwVE6s6wgxYbI8NoDyBrzAP5jml2wgkFX/Vr0SgXz3oifNMU+x/BhrzlYedYGwdrlYh8GV1MFhQ28Oar2GLuDwFry9Ic69djrParLQJKbuCeCvIKituzWZBNwTwV5BS27NJBNwTwV5BS27NJBNwTwV5BS27NJBNwTwV5BS27NJBNwTwV5BS27NJBNwTwV5BS27NJBVLopRKMPchQDutvwAD/AKyV1KncTShjqd8JUcUCSueBdnm8lB6U1eg+zvkjvXPwtVePvhsXz7T0dbhf5xt/SaudBP8A4qmbInat3bxqvhhTwV5BXnLbs1ZkFjcU8FeQUtuzSQTcU8FeQUtuzSQTcU8FeQUtuzSQTcU8FeQUtuzSQTcU8FeQUtuzSQTcU8FeQUtuzSQTcU8FeQUtuzSQVN0rQDFcIyAHX3XAMv8AprXWoRJoVJnk3tUMQeMFbE+aN54P21a9EfNH/X8lXPCqsogOOSAgEdIRHaAf+s3frzZcRVokfznsCsynEVr6Wj8BPur7K5dt+Z6VJZbknS8fgJ91fZS27M9KWG5J0vH4CfdX2UtuzPSlhuSdLx+An3V9lLbsz0pYbknS8fgJ91fZS27M9KWG5J0vH4CfdX2UtuzPSlhuSdLx+An3V9lLbsz0pYbknS8fgJ91fZS2/M9KWG5Kj4coGIY2AABuNvsGwfNT3BXdmTBoc+MfjCgIkXL65XtFVXzvoi/NMU+x/BhrzdY+dYGwdrlYh8GV2ME+bQeRi9WteWpHCv2ntVpuhTahWUoiURKIlESiJRFUeip2ufytt65K6lT+VDY74SoouhXDAuzzeSg9KavRfZ3yR3rn4WqvH3w2BfPtPPk4X+crf0mrmwvKqZsidq3dvGq/mvNhWkoiURKIlESiJREoipelvbXCPt3Xq1rsULyGk7G9qhib5qtSfNG88H7ateh/0j/r+SrHhFW4u3snmEXrmrzTvNo9c9itDhFbq5alSiJREoiURKIlESiKh2HbDG/I2/7Ka7w4Gh+sfjCrnS761L63XtVUXzvoi/NMU+x/BhrzdY+dYGwdrlYh8GV2ME+bQeRi9WteWpHCv2ntVpuhQsYxSZZ4ra3WMyyq8paXPUjijKhiVUguSXAABHdJqaBAhmE6NFJkJCQ0kmeeiUtK0c4zkFpxnHpLVbYSKjySP8fueerHCuyWZdY55KXi4c+HLvVJAojY5eWEgDez0knQDtkVq55bKaXOOyLLfIFTK1gjmQ7euZ0kYhtvBnGODvmjaG0shOJPjuIPNIgYdKzbMzzLnTY9iG62aJ0oBexu6aySkpucKysGyfrsy2Wzg+up20SjWIrja/DIBxGM3SyWtt+HOt6aR3DO8KRxGbptrZCdYRqiQJNJI4z1my1mAAyz2bRtNamhQmtERxNmzaOeLiABq26UvHaFovdMJbcZTw5tHdCCYwhmBhaB51mjQnWGQUFlOeQVtp2GtmVayLjDdgWzE8MbQbIn24HBL0jSu7geKm4M/wAnVjmMaMm0OmojK2ee3PX7lUqTR7mxmRMz1GZEupSMdOa4vRU7XP5W39clWqn8qGx3wlaxdCuGBdnm8lB6U1ei+zvkjvXPwtVePvhsC+faefJwv85W/pNXNheVUzZE7Vu7eNV+kcKCScgMyT3gNpNecaCcArM5BVa10xD2bXAiJk3VYUgByLNKym2zY/JDRyRuT3Mz3sq6b6ts0gQrWEpl2ydroIIUQi+LNSLrG57ZYmvBaxiSdYmdJG1EjMbtrFpFXI6ygbdhz7nBWjKLCjucIFoybORAmTMYYT1fWtZL3DfKFc6WStFdzWi200VozFmMrZSRrAkxKMgYFsy65bBsG2pGVexr4bIxc0vlhLQbRGM5YaFqYhxI1KfaYvdCe3huI4FM6zuDC7uAsSxFflqu0mQ8gqJ9HgmE+JDJNmyMQBiSciclkPdMArnQ6cASQrNHqpLNeQmRSSI+l5UiRnz+SrFwCe4SO5U7qrmxxY6ZAYZZ2gSQOcSwzWBGzWy20qnmCRwxRbu5uid0cpFFDbzGEuxALEkletGXd2itX0CHCm57jZFnQMSXNnIas8UvCdCnW+NymW0jYQnd0umkaFzMimDUC6kmQzB19uY2HZ3M6hfRWCHEeCfFLZTEj409IxywxWweZgLlaW9tcI+3derWrNC8ipOxvasRN8Fak+aN54P21a9D/pH/AF/JVjwircXb2TzCL1zV5p3m0euexWhwis99dJFG8shySNGkc5Z5KilmOQ4dgNc6Gx0R4Y3SSANpwUhMhNcCfSK6jtZLuS2jWJYTPGu7NupB1SiyJuWSEqSTkzZEZfXV9tDgujtgNeS6cjhhtBnjjowE1FbdZtSUvHceNuZQIw+52/THytXWO6amr8k5d/P/ACqGjUURg3GU3WdHNOf9LYvIUa90kmjkmJgU29vOkEsgl+MXWSJ903EpkVG7ID1+fDsqVlChva0W/HcCQJYYEiU5z1ZLUxCDowU0Y8nTvSmqc9z190/smTYTEP8Au3Mh+HgPJD4I7wa/nrlLXLPZPBbXnjWVz8M0nmkMTSW6rDNNNAkiS7oyvE0ijdIyi6obcXyKlu5nlU8WgsaHBj5uaASCJYGWgzOiY0gLURDrCWulEp6XlktwltdSLHDIJC8gMmZgaWLUARXyHAxyLLnw0fQWC21r5vYCSJSGG+kZ4y2BBEOBIwKs9c1TKh2HbDG/I2/7Ka7w4Gh+sfjCrnS761L63XtVUXzvoi/NMU+x/BhrzdY+dYGwdrlYh8GV2ME+bQeRi9WteWpHCv2ntVpuhR8XwcyyRzRSmGaJXRXCq4ZHy1kdG4RmqkcGRFSQKTdsdDc200yMtGI0EHqWrmTMwoF5ofFOxa5mnmJh3DYxhGoWLPmISoYMSvWnZ1i8PDU7KyfCEoTQ3GfGxlIb6cpZ6cStLqekrxNokxDat1KplgjtrhtVWaVI1ZFcFuxyEOcyM+/kKyKxAlOGDJxc0ahMgy5xhoS6Oa6E+ARma0lDMos1lSNOEMskQiyYnbsCioG0xwhxWETvJEnYZ9a3sYg5KLNosNZ5I5njlNy12jhVIV2iWJkKnY6FV4NhqVlPIAa5oLbNkjMTnOeorUwtc16tdGVVlkaV3lFz01I5CjXbcXhCao2KgV9g28H11q+nEgta0BtmyBliHTnnMIIalaP4FDZrIkOyOSVpQncTWChlH1ZqSO8Dl3KjpVLfSS1z9IEp5862YyzoXG6Kna5/K2/rkq1U/lQ2O+ErWLoVwwLs83koPSmr0X2d8kd65+Fqrx98NgXz7Tz5OF/nK39Jq5sLyqmbInat3bxquGPYebiCSEPqCQajtkT8WSN0UZEZFl1lz7mfdrhUWMIMQRJTliNuroOKnc20JLiTaEx5yhJpkWQQsNZ2meOeB9aKVXlZtmWSlSMiAOCrja0d4tpgJE9UgWuGIkJbQVHcqaMGuJDEbmdJDFMswCwiNcljdCoGsTtLgkkng2AVD4TCaHCEwiYIxMzpBy5pLewTpKS6Ogx36BwOnQw+T2LWt1g4Aeu+Trdzhy+ugpnjwXEcH1+MT7NMtaxd4HnWzF8GeRoJYZRFNbh1Qsm6IyyKqyK6ayn+wpBDDLKsQKU1jXsiNm10tBkQRokcc8llzCSCFBtND41MWu+6Kq3gmVlA3ZrtlaQ7DkoBU7Mj3KnfWbnWrIkTYlI6LEwNq1EGWla7HQ426Ri2n1JIjcKrSJuqvBPLuhilTWBbLJOuDDaufdyrMSshFc69ZMGzoMiHNEpg/KSXRAwKm4No6bcQBZFIiNyXAiVdc3Da+SZH4pVb+yM8wFHcqGkUwRi8lumzLE4WcMcyRrWRDIkuTpb21wj7d16tas0HyGk7G9qxE3zVak+aN54P21a9F/pH/X8lWPCKtxdvZPMIvXNXmnebR657FaHCKz31qk0UkT7UkR43AORKupVsj3NhNc6FEdDeHt0ggj2KQiYkuEdHrl7d7We5R4WgaBSsJSXgAR3cyEMQBtyUA51e8MhNiiNDYQ6c9MxzgCWHSZKKw6UiVi50cuJln3e4RpJYBbqY4SiIusWLMpclmJPhAbOCstpsKGWXbCAHWsTMk6NMhLoS7cZzK9XWjcskkwacC2nnS4kiWPKRiiRJuZlLkah3FSclz4RnWrKaxjWkM8doLQZ4YkmcpacTrlzLJhknmWqPREhxN0w+79NdNFgCI9vWagiz2Dcfi88z3/qrc1iLNix4tmzz5zn62OhYujpnivWGaLyRtEJLgPDDLNPFGkZjJeV5G+Ncu2uF3Z8gAv151iLTmOBLWSc4AEkzwAAwEhKchPTzIIZniV5sdFpVFvFLcCS3tHWSBBGUkJjzEAlk1yHCA8AVcyoPcpEp7CXvYyT3iRM5jHfSEsJ7ThNBDOAJwCtFc1TKh2HbDG/I2/7Ka7w4Gh+sfjCrnS761L63XtVUXzvoi/NMU+x/BhrzdY+dYGwdrlYh8GV2ME+bQeRi9WteWpHCv2ntVpuhTahWUoiURKIlESiJRFUeip2ufytt65K6lT+VDY74SoouhXDAuzzeSg9KavRfZ3yR3rn4WqvH3w2BfPtPPk4X+crf0mrmwvKqZsidq3dvGq/mvNhWkoiURKIlESiJREoipelvbXCPt3Xq1rsULyGk7G9qhib5qtSfNG88H7ateh/0j/r+SrHhFW4u3snmEXrmrzTvNo9c9gVocIrdXLUqURKIlESiJREoiURUOw7YY35G3/ZTXeHA0P1j8YVc6XfWpfW69qqi+d9ET5pin2P4MNebrDzrA2DtcrEPgio2FacYWkEStdwhlijUjM7CEAPc74rix6spZiOIhnEntUwislpUrf7hPHIeVvZUW5VM5MrN8zNN/uE8ch5W9lNyqZyZS+Zmm/3CeOQ8reym5VM5MpfMzTf7hPHIeVvZTcqmcmUvmZpv9wnjkPK3spuVTOTKXzM03+4TxyHlb2U3KpnJlL5mab/cJ45Dyt7KblUzkyl8zNVvohaWYfcWTRQ3MckjSQEKueZylUnhHezroVZV9JhUgPewgSdj7Co4kRrhgvpWBdnm8lB6U1db7O+SO9c/C1RR98Ni+ddEWdI4sNdyFRMQhdmPAqqXLE/kAqhR2F9MpbW6SIkulbO3jV3zp7hPHIeVvZXI3Kpg/TKnvmZpv9wnjkP+r2U3KpnJlL1mab/cJ45Dyt7KxuVTOTKXzM03+4TxyHlb2VtuTTeSKXzM03+4TxyHlb2VjcqmcmUvmZpv9wnjkPK3srG5VM5MpfMzTf7hPHIf9XsrO5VM5MpeszTf7hPHIf8AV7KblUzkyl6zNV3FcftLvFcL6WmSXUe519XPZrRjLPMDwTXQgUSNAoVIvWkTA08xUTnhzhJXxPmjeeD9tWuz/pH/AF/JQnhFTb/F7a2xp3uJUiU2MSgucgTurHIfoFcGHRosargIbZm2dGwKwXBr8V2t/eFccg+8fZVPcumcmVveszTf1hXHIOU+ym5dM5MpeszTf1hXHIOU+ym5dM5MpeszTf1hXHIOU+ym5dM5MpeszTf1hXHIOU+ym5dM5MpeszTf1hXHIOU+ym5dM5MpeszTf1hXHIOU+ym5dM5MpeszTf3hXHIOU+ym5dM5MpeszVdwC/invMZkhdZI2hg1XU5g5W7Kcv0gj9FdSJBfCh0NrxIh2j94UU52iF9jr2CqrgXmEys8pAhdJSCVkJ4NzVCpXVII6z/OuPWFVGlxmxREskCWiegkznMZqVkSyJSmudvQj4nh/wBwe6qvuJSPSndB/ks3reKm9CPieH/cX3VNxKR6U7oP8kvW8VN6EfE8P+4vuqbiUj0p3Qf5Jet4qb0I+J4f9xfdU3EpHpTug/yS9bxU3oR8Tw/7i+6puJSPSndB/kl63ipvQj4nh/3F91TcSkelO6D/ACS9bxU3oR8Tw/7i+6puJSPSndB/kl63ipvQj4nh/wBxfdU3EpHpTug/yS9bxV6TRJAQRaWAIIIIQAgjaCDuWw51g1HHP/qXdB/kl63irs4VYyRySPJqdesagISctQucySBw6/8AlXSq6g+BQTCtWpmc5S0gDM5LSI+2ZrnfBE+rqNFbyKCSNeRtu05HVMJAO3vmuVHqKJEjvisiytEnRmZy0hSCMAACFpfAyOG2svvfyK03ApHL9R/ks3wyXg4P/wDGs+X+TWzahjDTHJ6e9L8ZLz8Cni9ry/yamFTRRoi9vetb4ZJ8DHi9ry/yazuRH5bt70vRknwMeL2vL/JpuPH5bt70vRkgwU8XtOX+TWpqWKf1e3vWb4ZL2MH/APjWfL/IqE1BSNUfqP8AJZvxktnwA3FbL738itdwKRy/Uf5JfjJe4sEkQ6y29opHAVcqR+kQVg/Z+ORIx5+w/wAkvhkpHwZMLYp1m6GYTZax1eziXV1iufAMs8uGu34GTQ/BrX5bM5c0pyUVrxrShXmj5mOtLZ2kjAZBpCrnLvZtETltPLXIZUFIhiTKRIc0x81KYzTpao+9KLxdYcie5rfcWl+lH3u9YvWcVN6UXi6w5E9zTcWl+lH3u9L1nFTelF4usORPc03FpfpR97vS9ZxU3pReLrDkT3NNxaX6Ufe70vWcVN6UXi6w5E9zTcWl+lH3u9L1nFTelF4usORPc03FpfpR97vS9ZxU3pReLrDkT3NNxaX6Ufe70vWcVN6UXi6w5E9zTcWl+lH3u9L1nFW1dHpEjkSG2tod1UqxjYJwgqCQsQ1stY0bUUa8ZEiR7Vkg4g6iDhM4TS9bIgBWzbXoVAq1jNwqPO8kkixwornUeRQqhCznVjO07D3Ca87W9NpcKksg0d0rQGEm6SSPzAqeExpaS5VROiDhhAImvSDtBAujs/LnUBdXIMrwe53Lb8LLtWd/+G/S3vJde2sW645Qe53JKFl2pv8A8N+lveS69tLdccoPc7klCy7U3/4b9Le8l17aW645Qe53JKFl2pv/AMN+lveS69tLdccoPc7klCy7U3/4b9Le8l17aW645Qe53JKFl2pv/wAN+lveS69tLdccoPc7klCy7U3/AOG/S3vJde2luuOUHudyShZdq8ydELDFGZmvABwki6A5c6y01y4yEQe53J+Fl2q8YJ2RwGdlMcbDXd34WfaNcnLYBV2pKZHpIiXzpkS1AZz0ALSK0NlJcPFsSSGOWeeaZESWRSVeTJRuxijARP8A+RsH11FSKVTjTnQILsMJCTeKCcSNqy1rLEyuEdOMP4xdfdufw1LOtcx7ix+H9TWN++HcYuvu3P4aTrXMe4n4f1NYOnWGjhubr7tz+GtS+tB+Ye4syh/U0394Zxq5+7dfhrUxazzHuJKH9TWN/eG8Zufu3X4aCLWeY9xJQ/qayNOcO7lzdfdufw1uDWh1j3ElD+prO/fDuMXX3bn8NZnWmY9xY/D+pr2mnOHcZu8vs3Q/drR+6xHiuH/1rIuvqa9xac4YzKguroF2VF1umVGsxyUEkZD9NVXRK6AJJGGP5O5bSg/U1bIZHW3u8pHzRm1GZi7L8TE2wtn3WJ210avpkaNQnRohm4WtQ1DDASUcRoD5BcTSHSe1sWVbq8njLgsoyL5gHInrIzlXKotY1tSQTCkZacGjtUjmQm6VyOqZhXjGfm5PdVava8yHQxaygrPVMwrxjPzcnuqXteZDoYkoKdUzCvGM/Nye6pe15kOhiSgp1TMK8Yz83J7ql7XmQ6GJKCnVMwrxjPzcnuqXteZDoYkoKdUzCvGM/Nye6pe15kOhiSgp1TMK8Yz83J7ql7XmQ6GJKCnVMwrxjPzcnuqXteZDoYkoK6eCaVWt6XW1vZpGRNdhkUyHAD18Yz21XpNYVvRmh0WQB5mnsWWshO0K9WRLRoScyUUk/WQM69cq6qOmvYcR82b1L15StvOMD9vxFWYXBn6yTQ0n4Ps9p+a2/qlrz9P8qi+s7tKnhjxQuxrHvmqq2kE1j3zRJBNY980SQTWPfNEkE1j3zRJBNY980SQTWPfNEkFWOiax+C7vyf7610ap8sh7VHFHilWTCJMnPfMMP63rufZv9XaPmoY+pUrojH/lt15f/wB0VYb53P1+mtf01abUZqv2V/UK4ERwaSSrAClJEBw1QiR3OwGhbhoXvKoFmSxmPqrYNcdATBZGVCCNKSCZVgOI0JILTJFlwVchR7WDlqWrXVhaqo9E4/8AD231X9qfTq7VzPxXuHEd8lHE0BXRvm979o/s8NXao82RP39iji78KrYsoONWgIBHStzsO3+0K4kEkVfElxm9inPCBWnpdPBXkFc227NSyCz0ungryClt2aSCdLp4K8gpbdmkgnS6eCvIKW3ZpIJ0ungryClt2aSCdLp4K8gpbdmkgnS6eCvIKW3ZpIJ0ungryClt2aSCqUKAYzcZAD/l8fAMv+o1dKISaubPjnsUP5yvo+Hdij+wnoivoCpqpaa9hxHzZvUvXla284wP2/GVZhcGfb8ljQ3tfZ+a2/qlrz9P8qi+s7tKnh70LsVVW6URKIlESiJREoirHRM7V3fk/wB9a6NU+WQ9vyUcXeld/Cmzc+Ri/W1eg+z7LN57Pmq8fUqf0Ru1l15f/wB1akZ53P1+msfpq42SZIv2V/UK8jSIlp5GqattGC3M2VRNaXGQWy0NITV5kFrVoSvFSrVKItiSEVA+A12jArYFbgc6puaWmRW60ypltq1Ai2vFOlaOCqPRG7Bb+e2379duq+Ef6jvkoIupW/PO3vftH9nhq3VbbNXRB6/YtIu/CrGJ9u7TzW59IVwYPm6J6zexTnhArbXLUyURKIlESiJREoiURVBO3Vx+b4vWNXTf5ub67uxQfqFfRcO7FH9hPRFfQlTCqWmvYcR82b1L15StvOMD9vxlWYXBn2/JY0N7X2fmtv6pa8/T/KovrO7Sp4e9CzpPiUlvFG8eWbXFvEdYZ9bJKqN+nIms0OC2K8tdqa49AmsRHEDBc7GMdnhmly1Nxgey3XMHMQzmRJX1hwap1G/Irfono9FhxIbdNpwfLa2RA9uI2kLVzyComGaWy3EiRKqIzXUnDtzw9FMizcOwsNVc9ozJNTRquZCYXkzAaP8A5DhZ9mlaiKTh9SSHTbVtrueSMfFATW6g9lt5m3O1cnLZrOrZ90bM6OqucaHCad9g45OGLh7B0rIi4FdSzxCSF5EvLm3ZkhM7RxxtGY1XbIwZmOsgBUZnI1WiQWRGh0BhAJsgkzmdWwrIcRviuYuk12+HXEyxBLuIjKJlPyZCkkWaE557lKAf+5W71WDQoLaWyGXTYdc8pg47R0ELW8Jac1cq5CsBVnokjPDLryY9Na6VTidNhbVHG3hXcwf5Z8jF+tq9HUm+i+z5qtG1Km9E/tTeeVP7YtazlW/1yYT9L6zV3tOxp9hfRFePib87SrjdC8k5kd7OrkNlhvOtHFfOMH0quxbrOzNOotpZp9aHc0ikXsQWVQA2seFdpyBOdejj0GDeGHKz4wDZGZI1zGMtuhVw8ymrHGl3HJFE9yZOmo5cm3JAYJVQOGjAGRTaRk+t3MyeCuU6PR3Nc5kOVgjWfGE5SPPslsW8nT06VCtr+63J5Fn3RZbmK2tXlRFAGsUknyRRrAnX1QTt1VPdqdxo94GFki1pc4CZ5w3En27SsTdJasbxO6tlmi3ZnZelXSbc0MoWa4EUimNV1XOWeWS57csjU9HgwY5a8NkDaEpmWDZgzJmOfFYcS3Bb8Nxe5aEsJCy9PQQRytGqPJDukazCSLLJCCZEzyU7OAVDSaJBtyLZGw4kAzAMjKR6DpI2rIe6XtV1yrzcyCrSpnRHGUNv57bfv16SqHWnuP8Asd8lWi6lbFP/AA14Prb1MVdKgeb37H9iiib9VrE+3dp5rc+kK85B83RPWb2KweEC62P4jJbm3cZbk06Qz5jaqy5pG4OYyAkMYPDsaq1Fgti22nfWSW7RiR0T9oW0RxbIrh76pk1JpAu4SG+kVQvXm3t0G5HPwmIZvyMB3Ku+AQ3Tht3wsDmtOOPsGjrUYiHSpVjfXjbmJbm2Sa5hZ4YRCx1WK66ZOX68KA2sCBnkcsqjiwoDbRZDcWsIBMxonI4Swnq0oHOzXrBdIpJt0lkXcYLaJluQw64XSDOZVY/2EVeEfKLjvGsUihNhWWNNpzz4vqnQdp6llrycclH0dv5GtJmJSzmSV5rgujSBVkUThmDvnnuboDt2FCAMgBW9KgtbHaBN7SAGyIGjxdQzE9GM8Vhpm06ln4bvVsI5WVGu7hsreNlEWxiWQOpJyIiVmIz4dn108Go7qU5gmIbd8dOjTL2mQ6UtOsc5Xm7xi6eSza3uIhDe5lA0Gu0aiDdNrboNY5hhwDLP6qMo8FrIoisNqHp8aU8ZZYLM3GUjpXYwi5uGuLmOUqyRC3VGC6mszRa0pyzOwkjLvbRtqrSGQhCY5gxNqeycgt2kzIK5Efbq4/N8XrGqd/m5vru7Fp+oV9Fw7sUf2E9EV9CVMKpaa9hxHzZvUvXlK284wP2/GVZhcGfb8ljQ3tfZ+a2/qlrz9P8AKovrO7Sp4e9Cl4xhiXMRjcsBmrqyHJkdGDo6kgjMMoO0EVHR47oD7befA6CDgQVlzbQkufHozHuVzHLLNM10mpNLIV1tUIUQIqqFTVDEjreE51YdTnXjHMaGhhmAJ5zxxmZ9i0u8DNYm0VtySyF436U6RV4yAUhB2auYOTDgzo2nxQJGRFq3jrPdzJdBa95dkD1qFEML28kak6ssTZZB+7mpUkEEZZmtt06RrMzMOByPNt1zS6C1yaHq4ImurqbOMwDdDFmIWeN3XNYxmW3FQWOZyzyy4a2FYlkiyG1uM8J6QCAdOqZIGaxdZlSd60KmUwtJBu0aRuIypGaMWVwHVuuyYr3sstndqPw+IQ0PAdZJInz6sCMNec1m6Gpd01RUoVa6JPay68n+8tdWpPLoe1RRt4V28H+WfIxfravQVJvovs+arxtSp3RP7UXvlf8A3RULz/5yB9cGFn9L6zV0gPxS/YX9Qry7RON7SrX5V4Bq8tFHw7B4I7YW4XOEIY9RiWzRs8wSeHhNQUqlxHx7yeM5zGeay1gDZKJZ6KW8etk1w5MbxI0kzyNDG4yZIWJ+L4BtG3YNuykSnxXkYAYgmQAmRrOftw5lgQgsQ6JWqxGHOdoyEVUeeVxHqEGMxazfFsuQyK5ZZVh1YRi+3gDjiGgTnpnIYg86zdiUkj0UthG6kyyM7Ru8ssrSSuYmDxgueAAjYBkKlZWcYPBwAExICQE8Dh81i6El7fB4tZ2G6JukiTOEcoDIhHXZDv6qhvCyGdWhSXyAMjIECeOB7tWWpa2AuvC2yuVSGydPNTN0Kp9EwfE2/ntt+/XXqI+PEH+13yUEfUrID8Rd/lb1MVdmgeb37H9ihib9V7E+3dp5rc+kK85B83RPWb2KweECsWL4dHcwyQSZ6kqMjZbCARwgkEZg5EbDtFUYEZ0GI2I3SDNSObaElHbA4M4NhC26PFGgy1SjxiMqwyzPWqMsiK38LiePji4gk65gzwWtgYKJhui0cLxMJrmRYNfcIpXVki11ZNhCB2yVmUazHIGpYtOdEa4WGgulMgYmRBzliRjIBYEOR0rbLo3C0M0JaTUuJmnl2rmS7KzoOt+QdXLLacidtatpr2xGxABNokPZr29XMsmGJSUS80LtX3YIZIFnSJJUh3NVYROXQlWRszt1TnmCuzKpYdZxm2bUnWSSCZzxEjoI2jXPFamEFIOjMTtG1xLNc7nuhRZ9zKguFBOrHGoJAU5E8Gu3f2aCnPaHCG0MnKZbOeHOSdOvYFm7GtLTReCMwajSgW8s0sK5rqruwYNHlq56g1zqjPMd81h9PiPD5geMACdZlr06TLE9SCGAulBZ6sskmu53TcwUJGomoCOsAGYzzzOZO0Dgqu6LahtZICU8dZnn9BbhsiSq0nbq4/N8XrGq8/zc313dii/OV9Fw7sUf2E9EV9CVMKpaa9hxHzZvUvXlK284wP2/GVZhcGfb8ljQ3tfZ+a2/qlrz9P8AKovrO7Sp4e9C7FVVulESiJREoiURKIq10Se1l15P95a6tSYU6HtUUbeFdvB/lnyMX62r0FSb6L7Pmq8bUqf0Tu1F75X/AN0VC/zyPr9MLP6X1mrlD2Jfsr+oV5hhlG9pVr8q8VdWikx8ArmxN+VKEkbIVmEy06RWCZLUshz21afAaW4BagrfVFbqNJwmujCM2BRnSvcB21FSR4oKy1Vbomdgt/Pbf9+uhUXCxPUd8lHH0BWP/o3f5W9RHXboPm9+x/YoYm/VexPt3aea3PpCvOQfN0T1m9inPCBW2uWpkoiURKIlESiJREoiqCdurj83xesaum/zc313dig/UK+i4d2KP7CeiK+hKmFUtNewYj5s3qHrytbecoH7fiKswuDP1kqxoxp9hcVnaxvcqrpbwo6kNsZY1VhsXvg1QplU0t9IiOazAuJGjNbsitDQF0+qPhPGk+6/4arbj0zidi3vW5p1R8J40n3X/DTcemcTsS9bmnVHwnjSfdf8NNx6ZxOxL1uadUfCeNJ91/w03HpnE7EvW5p1R8J40n3X/DTcemcTsS9bmnVHwnjSfdf8NNx6ZxOxL1uadUfCeNJ91/w03HpnE7EvW5rhacacYbPYXEUVwjSOmSqAwzOsO+Kv1XVtKhUuG97JAHFRxYjS0iav2D/LPkYv1tXTqTfRdo7Soo2pU3ooH/lN55X/ANxa1szrf65MJ+l9ZroQaf4SEUG7jzCqD8rhyGf9muA6qqZbJEM6eZTiKySwNOsL7l1F/q9lXxVtKIndla3rM1sTT/CgNt1H/q9lVY1TUwm0IZWwjMzWW0/wkj53H/q/DWsGqKcHA3ZQxmZrSdO8L41F/q9lXDVlLAndla3rc1u6oWE8bj5G/DXO3JpnJlb3rc1rbTvCz/eov9Xsq+yqqWGgXZWhitzWU09wocN3H/q9lRUiq6WWgCGVkRW5rg6a6VWN1Hbx286SOLu3bVGeeQLAnaB3WHLV2qaBSIBiPiMIFlwWkV7XSkr+o+IvD9r1MVXqB5vfsf2KOJv1UdJ8TgtsXtJJ5FjQWtwNZuDMuABsrg0OBEjUCI2GJm03sUznAPBK6m/3CeOQ8reyqu5dM5Mre+Zms7/cJ45Dyn2U3LpnJlL5mab/AHCeOQ8p9lNy6ZyZS+Zmm/3CeOQ8p9lNy6ZyZS+Zmm/3CeOQ8p9lNy6ZyZS+Zmm/3CeOQ8p9lNy6ZyZS+Zmm/wBwnjkPKfZTcumcmUvmZpv9wnjkPKfZTcumcmUvmZrjYNisFzi1xJbyLInSMa6y8GsJGzG38oq3SaPEgVexsRsjbOnYtGuDnkhfUsO7FH9hPRFe7VQKBd4VK0jujxgOFzDIW+SCOEMNm3vVxqwqkUyIHl8pCWieuealZFsiUlp+BZvCt+aP4qo/dwcqej+1tfnJPgWbwrfmj+Kn3cHKno/tPCDknwLN4VvzR/FT7uDlT0f2nhByT4Fm8K35o/ip93Byp6P7Twg5J8CzeFb80fxU+7g5U9H9p4Qck+BZvCt+aP4qfdwcqej+08IOSfAs3hW/NH8VPu4OVPR/aeEHJPgWbwrfmj+Kn3cHKno/tPCDknwLN4VvzR/FWfu4OVPR/aX5yS0sJI3YuynNVUaqleAsczmTn8r/ACrq0CgeC2vGnOWqWhRvfaURsNlzbJoirO7ZMpPymL5Hbkci3+VQ0mqhHiui25TlqyAGYyWzYpAlJbo8KmPdt+bb21Q+7beVPR/a2vzkstgkx7tvzbe2pGVBY0Rj0f2l+clqbBJx9AfyIfbUm4n/ACno/tYvjksDBp+9D9w+2m4n/Kej+0vjktyYJMO7b82fbUb6htiV6ej+1m/OSxLhMwHDb82fbUY+zjZ8Kej+0vzko/wXL34PuH21Y3E/5T0f2sXxyW+LBpss/wDh/wBMZ9tRxPs+HnGKej+1kRzktTYZLnnnBw9xCP8AzWzKhDRK9PR/awYxOpToMKl6XnRmTXlzIIBCrnGiAHaSfkZ/prowKEIVHdBtTnPGWajc6bpqHeYBJKQZYrSTLPV3QF9XPhy1kOWeQ5BXKZ9njDwZHI2CX/6Upjz0hR96Q4rYc2Pd1vuHF9Jd0f5LF8OKm9IcVsObHu6bhxfSXdH+SXw4qb0hxWw5se7puHF9Jd0f5JfDipvSHFbDmx7um4cX0l3R/kl8OKm9IcVsObHu6bhxfSXdH+SXw4qb0hxWw5se7puHF9Jd0f5JfDipvSHFbDmx7um4cX0l3R/kl8OKm9IcVsObHu6bhxfSXdH+SXw4q3W+j0kYbcorOMsMmMYKZjblnqoM+GtIn2fMQSfHJ2jvcs3wH5VYraMoirw6qquffyGVeiUC4WL30iyy/HPFHFCkh1VjPCZS5OujE7EGwd6uHXFNj0d8JsGU3T07QB2qWEwOBJVJTop2xGYmxAg8BFvCQf07nUTjWwMi5nUs/hrPVRtvpsR/w0Pu61t1rx2dSShp1Ubb6bEf8ND7us26147OpJQ06qNt9NiP+Gh93S3WvHZ1JKGnVRtvpsR/w0Pu6W6147OpJQ06qNt9NiP+Gh93S3WvHZ1JKGnVRtvpsR/w0Pu6W6147OpJQ06qNt9NiP8Ahofd0t1rx2dSShry/RTtgCTNiAA2km3hH+e51lrq1JlaZ1J+Grngt68zIwmeWOSATJrqinJipUjVRSOtfgNWaopceOYrY8psIGH7p9ixEaBIjWo+J4g0e7u8zxxREE5KhCqIo2PChY7WPfrSm02kMpNzCljKW0rLGNLZlV1eiNYjgvph/wDQfcVtOteKOrvWPw1sHRLsO7f3H+H/AKeq7zXQ0Naf/b3rb8NeD0UcN8ZTcx/T1pbrriDq70lDWOqlhnjKbmP6eluuuIOrvT8JbB0TMPI2YhOf/wA/9PWzXV0fyt93vT8Na26I1ieG+mP/ANB9xVida8UdXetfw/qa8N0ScNHyr+UflgPuKw99bAYNHV3rIu1sXonYcdi4hMT3tw7n+HqGG6uSfGaJezvWTdLwvRHw7WCm/lBOQGcB7pyHDBUsSJWrWzDB1d6wBDVwa8nWO6+NZikKvGxCZqx3UEjVQA/IU7QakqqmxaTRnxIkpgkYczQfmsRGAOAC5uLY8lqwW4xFoiwJUOIBmAciR8VXJgVvWMcEw2AyyB71KYcMaSoG/ez8bL/se5qbw+tuSHQe9YsQs0372fjZf9j3NPD625IdB70sQs0372fjZf8AY9zTw+tuSHQe9LELNN+9n42X/Y9zTw+tuSHQe9LELNN+9n42X/Y9zTw+tuSHQe9LELNN+9n42X/Y9zTw+tuSHQe9LELNN+9n42X/AGPc08Prbkh0HvSxCzTfvZ+Nl/2Pc08Prbkh0HvSxCzUrDtI47gstviRldVLlUEBIUbM8ty4MyOWoo1bVlBbaiwwBzg6elZEOGdBVytHZo0Y8JVSeDhIBNetVVVjSn+++Zj0bmvN195RRtp+Jqng71y5nQ2Y/Bdp5L95q4FbeWRNvyU8EeKFZdY981zpKWQTWPfNZkkgmse+aSSQTWPfNJJIJrHvmkkkE1j3zSSSCax75pJJBV7ohMfg282nsD1eqvyyHtCjijxCpPQ97DZfm6D0Ya9TU/lFK9cdr1Wi71qh6fr/AMJiZ7yt+zw1WpEWVbsaf9vzWzeDKlYREhghOqvYo+4PAFcyM43jsdZUjRgpe4p4K8gqK07NbSCxuCeCvIKWjmkgs7ingryCsJJNwTwV5BWbTs0kF6S2U/2V5BUcSPYGlZDQVvFtH4K/dFUXRXuMySt7IXl7VD/ZX7oreHHcyawWgqrdFGBBhsuSqCJLfaAAezx92r9UxHOpYmdTvhKjigBqsk/Y7vzZP49dqofI4vrO+Fqhi78exVXSGNWxywVgGBt7rMMAQdjdw1x6K4tq6MRm35KU8IFa/g23+hi5tfZXMv4nGPSVNZCfBlv9DFza+yl/E4x6SlkLPwZb/Qxc2vspfxOMekpZCx8GW/0MXNr7KX8TjHpKWQnwZb/Qxc2vspfxOMekpZCz8GW/0MXNr7KX8TjHpKWQsfBlv9DFza+yl/E4x6SlkLPwZb/Qxc2vspfxOMekpZCp0UKpjsoVVUfBoOSgKOyjuCupEeXVUJmfj/IqED8Qr6lh3Yo/sJ6Ir3apKr6U/wB98zHo3Near7yijbT8TVPB3jly+ht2rtPJfvNXArXyyJt+SsQd4FZa56lSiJRJpREoiURKIq90Qu1t55B//FXqs8sh7QtIu8KldD3sNl+boPQhr1FT+UUr1x2vVWLvWqJp/wDM8U+y37PBVCm+eGft+a2bwRXSwRAbaDyMXoLXBjRHNjPlme1WWgSClmHvVltJzCWV53I1J4QxYslBEawaQ3Ulkr2sQ7tROpDjowWwatlQaVlKwiURVLop9rZfKW/r466dT+Vt2O+EqKNvVYZ+x3fmyfx67tQ+RxfWd8LVBF349iq+OdvbDze6/U9cWj+bY21vyUp4QK6VyVOlESiJREoiURKIlEVIPb6X82j1orru81D1z2FQjhCvpuH9ij+wnoiveqiqxpT/AH3zMejc15qvvKKNtPxNU8HeOXL6G3au08l+81cCtfLIm35KxB3gVlrnqVKIqZj+L3cNvcSo0w1Xldd2SCJoRGA+oqtsuImB2FeuyzGtrcHZo1HgxIrGOA0AYFxBmZT/ANpHPhrlJVy4yJXrHMfvksxNHEiSBgrHWjmQsdRVGSvmNZ3yGWsRl9YrWjUSjOj3b3THtB1k6tQHMEc90sFA0S0hv5bncpNZ0IL5PHHFIELarMTr/JUumQUEngqem0Oisgl7MDowJInlo0mR0rDHOnJfQK4KspRFXuiF2tvPIP8A+KvVZ5ZD2haRd4VK6HvYbL83QehDXqKn8opXrjteqsXetUTT/wCZ4p9lv2eCqFN88M/b81s3gyuLfaXvaLBEscLAWEdyTJIY2fIrHuUQCtrOcxkO6e9lVOFVzaQXvJI8ctwEwMJzOOga1uYhbgulf6ZxQvdpIYY2gijkhSWVY3mZ4jIU1T3jqjrc+Gq8KrHxGw3NmQ4kEgTAkZT+eK2vZTmsNpkEFy0kWyCO2dFQl3laeFpSgXLZlqnb3gScsjW25losDHb4uBnoAaZTn7enAaVi9kMUGmkauqSqFPwcMQYg5gZbWjHdOwEj6q13McWlzTP8Sx/aze9k17vdMEjs7a6KZ9MCNtQE9ampulww2ZkIiyHg25Dv0h1c59IfBnvZ45mcmj2kjYhiyaCpd5pPBDcvDNJDEogSZHkkVN0LM6lVDZA5BQdmfDULKDEiQREhguMyCAJywB1TzWTEkVHstKwyK8iaoNna3WSEuzSXLSKsKL/aYmMADhJapIlXkOLWmfjubjok2XjHIY47FgRM+Zc6PTaV2gVY7SNp7eOcC4uDD10jsgiTrDrkZDvVYNVsaHuLnENcR4rZ6BOZxwCxelR+iNfu9pdwuqruRsGBBJzMsoLcPcBTIVvVkFrY0N4Om31D+1iI4kS2K5T9ju/Nk/j11Kh8ji+s74WqOLvx7FV8c7e2Hm91+p64tH82xtrfkpTwgXV0qxt7YwBDAu6u6s8+tqqFjLj5BzzOWVQUKitjh5cCZAYNlPEy1raI8giS1Ji95I6Qwi2aTcBcvKd03HUkZlgCKDrEtqkkk5ADu51saNAY0xH2pTsgYWpiVqZ0YT9vNJYtuOAXGvtPJQIiEt4S0E8rpcuQTNBMYXgjZSNYllbLYScuDuVbhVSwlwJc7xgAWjU4TDjPVnj7VqYxXVttI5pLqOHVig1o4JRHcFhLKsgzlERHWlk4MtpzB4BVZ9ChsgmJMukXCbZSEtE9cjnh7Vm8JK04ZpTcXCRCNIVlfph5HctuUUMEzRaxAOszHIbMwOE57Mq3jUCHBc4uJLRZAA0kuE5ZYd2CCI46FjENIbxIoJYzYyJNLDblo2klXdZJChZXUgFRkNnDnmM9lZhUOA572PtgtBdiADICejPnQxHSmFtutJZ4WljljjeRI7XVERZQ81zNJEi5tmVTNUzOWfDw7KjZQocRrXscQCXTnjINaCdGk6f6QxHDArqYPfSs8kc0lo0iBCVt3JdNYHWEkbZlf7OTZ7c+Ad2vHgsa1r2BwBni4YHYdfPlmVuxxmQVXj2+l/No9aKuO81D1z2FajhCvpuH9ij+wnoiveqiqxpT/ffMx6NzXmq+8oo20/E1Twd45cvobdq7TyX7zVwK18sibfkrEHeBWWuepUoiqON6Iy3KzhpLdzO0h1poDK0KlQkQg+MAjZVzJbaSxz+qutR6whwSwhrhZA0OlM6TawMwTq1BQGESt50cmMG4Z2caaxcrBbGFSwUGI6u6HVIkVWLDaQoAy4aj8MhiLeScTom50zz6hqMgNXOl26Ulo0c0XuIJFleRNddZDm0lyzwvkzqZZNUqddEK5DIAHPWz2SUunworCxrcDjqbIjAYCc8Jz6pa8thuBnNW6uSpkoir3RC7W3nkH/8AFXqs8sh7QtIu8KldD3sNl+boPQhr1FT+UUr1x2vVWLvWqJp/8zxT7Dfs8FUKb54Z+35rZvBlc7e3LOIJo5kjDYelo6vFuvWPquzLm4AbYANYEcOw1zxTWQrcNzSZPtCRliMBPCcthCkuycQVNh0SVEuUWTMTQQ28ZddZo9yhMIdmzGsTsOzLgqN1YlzmOLd64kyOBm6cubLWthC0rymhyZ3Ds+s81utvGSOtiC2+4s4XPax2nPZs2d/MayMmACQa60efxpy5h88cpYEJa95YYIJJc9R7NlKrqZpbRhGjbrsyH648OzMcOW3bdORJa3SH6TPFxmCNmCXR1rMWhSEqJpZGijWdIkjaSFlWeZpGVnR+uXU3NNXLLJPyAHVmQCWNAcbJJIB3oloIzmZ86xc5lScE0aaFg0somYW0drmUyOUbuVc5s23VZQfrUnu5CKkU0RBJjbPjF2nMDDQNY6FkQjrXnDNE0ikhkdy7QWcFoi5ZJrRboN2K5nrspCB4ILbTnszGrAva5rRK05zjnjLxdmGOeGSyIWMyoVpojcwGEwXMQMVrHakyW5kz1GZtdRug1TtGzbwVM+sIUS0IjDi4uwdLTIS0YrW6cNBUbok2brZXMjMh3Q2K5BNVgY5lBJbWOsCWJAyGX11tVURro7GAaLevNuXasRGkCZ5lbp+x3fmyfx669Q+RxfWd8LVHF349iq+OdvbDze6/U9cWj+bY21vyUp4QKzX2HCSWCTWI3BnYDLPW14ymR73DnVCFHsMeyW+A6jNSObMgqJiWCu0wuIJ2gl3IQP1okVowxdesbYGUs2R/7jUsGlNbDuojbQnMYyM5SOI1HDDmWDDmZgyXPXQa2yRCzsiW8lvk2RYtJKJjPr9yTXBYHLYTVg1rFmSAAS4O5sBKzLKWC1uVJn0fllMAnuDIkLQy5bkgdpoSCr7pmSutqjWy4c2yyBqNlMZDtmGyRdMaTKTtUtctU+tZuydJWi20RMSxbhcOksW7jXKKyyJPIZWSSI7CASMiCOCt3ViIjnXjAQ6zhMggtEpg9qxdS0FbU0VQQRQ7ox3O6W7LaqjWcTNMV1RsUEtl9VamsDeuiWdLbOwSlNZusJTWzFNGUneZ2kdTKkCgpkDG9u7yRyKTwnWYbCMtlaQKc6E1rQBgXe0OABB9iOhzJK24TgjxzyXEs26yyRpFmI1iUIjMwOS55tm5251rHpTYkMQmtkASdM9I51lrCDMlcE9vpfzaPWirbvNQ9c9hWg4Qr6bh/Yo/sJ6Ir3qpKsaU/wB98zHo3Near7yijbT8TVPB3jly+ht2rtPJfvNXArXyyJt+SsQd6FZa56lSiJREoiURKIlEVe6IXa288g//AIq9VnlkPaFpF3hUroe9hsvzdB6ENeoqfyileuO16qxd61RNP/meKfYb9ngqhTfPDP2/NbN4IrqYF82g8jF6C156kcM/ae1WW6Ap1QrZKIlESiJREoiURVPoqdrZfKW/r466dT+Vt2O+EqKNvVYJ+x3fmyfx67tQ+RxfWd8LVBF349iq+OdvbDze6/U9cWj+bY21vyUp4QK6VyVOlESiJRErMiiVhEoiURUg9vpfzaPWiuu7zUPXPYVCOEK+m4f2KP7CeiK96qKrGlA23nmY9G4rzdfeUUbafiarEHeuVD0K6IOF29hbwzT6siR6rLucjZHWY8KqR3ao1hVFLi0l72NmCcMQpIURobIrt9VHB+MnmpfwVT3DpvE6x3qS+YnVRwfjJ5qX8FNw6bxOsd6XzE6qOD8ZPNS/gpuHTeJ1jvS+YnVRwfjJ5qX8FNw6bxOsd6XzE6qOD8ZPNS/gpuHTeJ1jvS+YnVRwfjJ5qX8FNw6bxOsd6XzE6qOD8ZPNS/gpuHTeJ1jvS+YuPph0Q8LnsbmGKfWkkiZUG5yLmx4BmVyFW6DVFLhUlj3twBxxC0iRWlpAV06H4IiswdhGHwgjvdbDXVqfh6V647XqGLvWqHp/8zxT7Lfs8FUKZ54Z+35rZvBFQ8H02wtIIVa7hDLFGrDM7CEAI4O+K5seq6WYriIZ0lStitlpUzf3hPHIeU+yotyqZyZW18zNN/eE8ch5T7KblUzkyl8zNN/eE8ch5T7KblUzkyl8zNN/eE8ch5T7KblUzkyl8zNN/eE8ch5T7KblUzkyl8zNN/eE8ch5T7KblUzkyl8zNN/eE8ch5T7KblUzkyl8zNVvohaV4fcWLxQXMUkjSQaqKSScpkJy2d4Gr9WUCkwqSHvYQAHY+wqOJEaRgrzcnKO6HdNsg/ynNdKo2ubQ4ocJeM74GqOIfHHsVX0hcLjdizHVVbe51idgGYYDM9zaRXJokCI+r4zGtJNpuEjPVq0qQuAeCrDBpHYuSEurdiNpCyKxH5QDsqhufS+Sd0FS3jM1iDSSwfPUurdshmdWVGyHfOR2Cm59L5J3QUvG5pPpLYIQHurdCRmA0qKSO+ATwU3PpXJO6Cl43NbUx2zOWVxCc11lAdSWXYNZRntG0bRWwq2lmf4bug9yXjM1HutJLFG666gBTLWUyINXPgJzOzPNeHLgH5Kv0ejR2w5GG4ftOPUo3OaTpW6HHbQqD0xDtXWzDqRq98HPaNvDVB9X0q0ZQnS9U9ykERua8waR2L56l1btqjNtWVGyHfOR2VrufS+Sd0FLxua077cN47a89H+Ksbn0rk3dBWbxuarFjiEM+OSvDJHKnwdlrRsHXMSrmM1OWe0bK6MeDEhVWBEaQbevDUVCHAxDJfV8P7FH9hPRFe4VNc2+sJzM0kYjYMka5O7IQUMh7iNn8sclcitKsNOLCHWbM9U5zlzjJTQ4ljUtHwdc/Q23Ot7muX93InLdR/kt74ZLPwdc/Q23Ot7mn3cict1H+SXwyT4OufobbnW9zT7uROW6j/JL4ZJ8HXP0Ntzre5p93InLdR/kl8Mk+Drn6G251vc0+7kTluo/yS+GSfB1z9Dbc63uafdyJy3Uf5JfDJPg65+htudb3NPu5E5bqP8AJL4ZJ8HXP0Ntzre5p93InLdR/kl8Mk+Drn6G251vc0+7kTluo/yS+GSkYbYzrNukgjUbmUAR2fMlgczmi5fJ+vhrq1XVxoQeC61alqlonznNRxIluS03WGTM83WQvHKwOTuwzG5RxsrLubAjrD3eA1Vp9TRKTSL5kSzo1HVzzC2ZFDRKS529CPiOH8i+4qHcWmekH3u9bXreKm9CPiOH8i+4rG4tM9IPX3rF6zipvQj4jh/IvuKbi0z0g9fel6zipvQj4jh/IvuKbi0z0g9fel6zipvQj4jh/IvuKbi0z0g9fel6zipvQj4jh/IvuKbi0z0g9fel6zipvQj4jh/IvuKbi0z0g9fel6zipvQj4jh/IvuKbi0z0g9fel6zir1FooisCLKwBBBBAGYIOYI+I4RW8Op6W1wJjk9PehityU63wyQbp1oGsgGeZOswDjMnLMk6+05HgrqUGhvo0JzHOtTJOjRMAS6lG91ozUNsDkdQZbe3LDIglt1OeRPXBotuROfCdoqhBqmkQZ2Y2kz0HvW5iNOpaI9GEAJFlbZ62twANI3cZ/iuHM8O2ttzKZZl4QZz049GlLxs96vUejIDZrZWgzlLsRqrmBrZM2UW05nZw/ord1XUkkyjnSDr0Zadaxbbktb6LRvqbpY2bAbo3XKr5axBGQMXCcuCtX1ZSnCQpBGM/wA2jLSsiI3ir2mi6kszWVoC2e3rWfVzBC9i4Ng2Z1l1W0q253hBkRgPGw59KxeNlvVrfRSMhssPssmZNhC5sq+H8Ue9mOHucFY3MpUiBSDoHG0jTr1rN43ireuj20f8Ja9lLbSPkjWAJG5d7VyH5OCtnVdSpkiOdIOvCWkadaxbbktUWjCqma2dqhzZgEVcyxA64jchk+QIz25Z1nc+lAGUfWTja1+3UltuS07zocxnh2HnM9cSgY9w56xg28LZk1C2qaVLxqQfeHzWbxvFW6xwEw5mGytIiw1WaIbmSOtz+TEDltfYe8KxEqV8XCJFLhz2jLpKCKBoCtlmpWNAeEKoP5QADXfUKk1lEoiURKIlESiJREoiURKIlESiJREoiURKIlESiJREoiURKIlESiJREoiURKIlESiJREoiUR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data:image/jpeg;base64,/9j/4AAQSkZJRgABAQAAAQABAAD/2wCEAAkGBxAPEBISEBASFRAUEhQVFRcQFxYVFBEQFRgWFhYVFBMYHSggGBolHRgZITciJyk3MC8wGSAzODMsNygtLisBCgoKDg0OGhAQGzcmICQsLCwsLiwsNCwsLC4sNCwsLCwsLCw3LCwsLCw0LDQsNCwsLCwsLDQsLy0sLC8sLiwsLP/AABEIANIA8AMBEQACEQEDEQH/xAAcAAEAAgIDAQAAAAAAAAAAAAAABgcFCAEDBAL/xAA/EAABAwIDBAcFBgQGAwAAAAABAAIDBBEFEiEGBzFBE1FUYXGS0xUyQoGRIiMkQ1KCCBShsTNTYmNywYOywv/EABsBAQABBQEAAAAAAAAAAAAAAAAEAQIDBgcF/8QAOhEBAAEDAQILBwMEAQUAAAAAAAECAxEEBTEGEhMWIUFRYWKR4RQiMnGBscFCodEjcvDxUiQzNYLC/9oADAMBAAIRAxEAPwC8UBAQEBAQEBAQEBAQEGNx/HKaghdPVStjjbzdxc6xIaxvFzjbgEFfw7a45iAEmHYfBDTG5ZJXuJdK3gLMYQRfjzHf1+fqtq6TTVcW7X09kZmY+eF9NFVW6H07araGj+8q8PpqmD4hQOcJYxzdlcSXacgOXELHY21or9fEor6e+Jj74Jt1RvhNdk9qaXFIBNSyXGmdjrCSJx+GRoJsdD3HkSvUWM2gICAgICAgICAgICAgICAgICAgICAgICAg4cbBJFPw22ixSSokGfCqFxigY6xjqaj45HN1Dm8/Do+twWv7e2lOlsxbtziurziO35stqjjTmVjAWXO66pmZmZS3KtiZVV1tNCcDro8VpmkUsjxHXxR6NLXWDZgwaZr31/Vb9ZW/8Htq1X6Z092c1RumZ6Zjrj6fZFvUY6YW3BM17WvY4OY5oc0jUOaRcEHqIWzsDsQEBAQEBAQEBAQEBAQEBAQEBAQEBAQEBBX+9nH5WRR4dRn8dXno22Nuip+EkhNjYWu2/IZiPdWO7dptW6rlW6IzKsRnoZTZ3B4qGlip4vcjYBe1i93Fzz3k3PzXKtoaurVX6r1XX1dkdUJ1FPFjDJKEuEHmxKhjqYZIZW5o5GFjhwu0ixseR71n016qxdpu0b4nKlUZjCL7qMSkpZJ8GqnEy0xL6ZztOmo3HS3he9uQNvhXVtJqaNTZpvUbqv2nrhBqpxOFlqStEBAQEBAQEBAQEBAQEBAQEBAQEBAQEHlxOvjpoZJ5nBsUbHPeTya0XPie7mgrHd/Sy11RPjNU0iSouymYfyaNugtyubD6E/GtL4T7QicaWjq6avn1R+ZSLNH6k+WnTKSKgICQIPvKwuRghxSkH4ygd0htp0tKLmRjjxIALjx4F/Wtq4NbS5O77PXOKat393qwXqMxmFgbN4zFX0sNTCfu5WBwB4tdwcx3e1wLT4LfEVkkBAQEBAQEBAQEBAQEBAQEBAQEBAQEFV7x6t2K18OCwuIhbaevc3S0bbOZFfrNweB1dGfhKg7R1tOj09V2rfujvnqXUU8acJtTwtjY1jGhrGNDWtaLBrWiwaByAAsuV3btd2qa65zM9Mp0Rh2LGq+JJGtF3EAdbiAPqVfRRNW6MqZIpWvF2uBF7XaQRfquFWu3NO+CJfaxquCFfRVxZzCiB7IznBMVfhzzahrS6akJ92Kf4oQeAB4W/wCHNy6fsnX+26aK/wBUdFXz9d6FXTxZwtdeosEBAQEBAQEBAQEBAQEBAQEBAQEBBH9udpY8Lopal9i4DLG0m3STOvkb/cnuBTGRGN3Ozz6SnfNUkurqt/T1DnWvndchhtppcnxc7lZc62/tKNVf4lE+5T0R3z1z+Eu1RxYylq15mRneDtU3CqMygB0z3ZImngZCCczrfC0C5+Q0uvY2Ns6dbf4k9FMdM/LsjvljuV8WGtuNY3U1shkqZnyO5Zj9lvcxvBo7gF0mzp7VimKbVMRHchzMzvcYPjNRRyCSmmfG+4vkNg63APbwcO46Kt+xav08S7TFUd5EzG5sdu62wbi1MXua1tRGQ2ZjfdBNy17b65XWOh4EEcrrnG29l+w3cU9NNXwz198T3wl26+NCVrxGVGt4GzntCjcyM5amMiWneNC2ZmoAcNRmta/IkHkvZ2JtGNHqIqq+Geif5+jHco40Mtu62oGJ0TJH6VMZ6KoYRlcydujiW8geNvEcl03KElKAgICAgICAgICAgICAgICAgICAkipJpvb2M5r5sNwx1mfoqK3m4Hg4NI79Gt5PXh7e186XT8Wifeq6PlHXP8MlqjjSsELm0700VIFJ/wAQjndNRC4ydHNYa3Di5mY9XAN+hW9cFOLyVzG/MZ/H5Rb++FRLbGAQWv8Aw/OP83VC5t0DSRyJDxY2+Z+pWrcLY/6e3/d+GexvleS0JKEyK9xOb2Fi7K4WbQV7mw1QGgiqNS2b/wBnH/ydYXQ+Du0faLHI1z71G7PXT6bvJEvUYnMLbButjYXKAgICAgICAgICAgICAgICAgIILvX2ikpqZlJS3NdXO6GENJDmNdo+S/w2BsDfQuv8JVtddNFM1Vbo6Z+g9GyeAx4dSRU0dvsNu91rdJKdXvPifoAByXK9p66rWX5uz9I7ITqKeLGGYXnrxI3in/4hoHGOhf8AC187T13eIiNP2FbpwTuR/Vo6+ifujX+pSy3JHEFv/wAPTR0taba9HCL8wCZLi/yH0Wp8Lp/o2o75+zPY3yupaKlCDHbQYRFXU0tPL7kjCNOLXcWvHe1wB+SmaHWV6W9Tdo6vt1wtqp40YYjdJjkropcNrNK2gIjP+7TcIntJtcAWF7cMh5rq1q7Rdoi5ROYmMwgzGJxKwlkUEBAQEBAQEBAQEBAQEBAQEHTWVTIY3yyODY42Oe9x4NY0XJPgAgqrYiN+KVs2NVDSGuzQ0THWvFTsJaX+JJcPEv5ELUOE+0OLTGlp39E1fiPz5M9mj9SwVpEpQgIKv3/xA0NO7mKrLbudHIf/AJC2zgnP9e5Hh/KPf3Qocre5RnCoLn/h4YbV7rHKTTAG2hIE1wD1i4+oWm8L5/7P/t/8pGn61xLS0kQEgQHeBSyUNRBjNK0mSnIZUsH51G7Q37xc625g/Ctz4M7QxM6Svr6afn1x+Y+qNeo/Us7DK6OphjmhcHRSMa9jhza4XHz7luaO9SAgICAgICAgICAgICAgICCsN5+ISV9TBgtM4jpbS1j2/lUoIOW+up46/wCgcHFRNbq6NJYqvV9X7z1QuppmqcQl9FSshjZFG0NjjY1jQODWtFgPoFym/dqu1zXXOZmczKdEYjDuWJUQEFe784s2FXy3y1ERvb3RZ7b93G3zWycFqpjWzHbTP4Yb/wALXkroSI4QXr/D8w/ydS62hqAB4hjSf7haNwtqjlrdPXiZ859Emxulai1JIEBB11EDZGOY9ocx7S1zXC4c1wsQRzBBWWzcqt1xXROJjdKkxnolCt3FY7C66bBZnExOLp6FzjfNE67nxeIs4+LXnmF1PZ+tp1enpuxv6+6etBqp4s4WmFOWiAgICAgICAgICAgICAgw+1uPx4bRzVUvCNv2W3sZJDoxg8TYd3HkghW7bBZY4pK2rN66ud00pOhYw6xxgctDe3K4Hwhc+4RbR9ou8jRPuU/vV1z9NyXZo4sZlM1rTMICAghW+SO+DVJv7roT4/fRt/7Xu8G68bQojtiY/aZ/DFe+BrYV0lDcIL/3CwluGyuNrOqnkfJkY1+i0HhXP/VU/wBv5lKsfCspauziAgJAiO8bApKmnZPTXFdRu6aAt94lti6MDnmDRpzIA5lbFwf2j7Pf5Oufdr6J7p6p/EsN2jMZSvYnaOPFKGGqZoXNtI3/AC5m6Pb4X1HWCDzXRERnUBAQEBAQEBAQEBAQEBBUuNy+3cZFOPtYbhpzS82T1uoDL31A4ftf+oLyNtbQ9j0+aJ9+roj8z9PuyW6ONKwFzGZymioCAgIIvvOhD8IrQ4XAizc+LHNeDp1EA/JevsGqadfamO2Y84mGO78EtXyunoThBsXuRhy4Sw39+aV3hqGW7/dv81zzhRcirWzHZEfz+Uux8KfLXGYQEBAVYnAr/D5PYOMlt8uG4m7T9FPXeJNgHXPVo4cmLpWwdoe1aaIq+KjET39k/wAoV2jiytpe2xiAgICAgICAgICAgIIbvR2ndQUeSnN66qd0FM0e90j7NLx/xvp/qLVSZiIzO4dOxWzrMNo44BYyaulePzJ3e869tQOA7gFy/a20J1momud0dEfL13ptFHFjDPLymQQEBAQYfbKIvw6taLXNLONeH+G5ehsqcay1Pij7rLnwy1PK6sguEGyu52MDBqUj4jOT49NI3T6Lm/CT/wAhX8qftCZZ+BNF4LKICAgIMJtjs+zEqOWmfYFwvG4/lyt1Y7wvoe4lensvWzo9RTd6t098Tv8ALf8ANZXRxow43V7TvrqV0NRpXUbzBUA+8XNu1sh8cpB/1Nd3LqNFUV0xVTunpj5SgpsrgQEBAQEBAQEBAQfE0rWNc95Aa0FzidA1oFySeoBBU+yubGMSmxaQH+WivBQNd+gEh8uXkTr83EfCFqnCbaHJ0Rpqd9XTPy6o+v2+bPZozOVghaJKUICAgICDx4zCJKadhJAdDI0242cwg2+qkaS5Nu9RVHVMLatzUNdeQHCDaHdhEGYRRBosOiLv3Pc5zj9SVy/blc1a+7ntx5RCbaj3ISheSyCAgICAgr7a/NhGIwYxE37l+Wnrmi5vE4gNlsOYsB4tYOZW98GNfNyidNXPTT00/Lrj6b/9It6jHvQteCZsjWvY4OY5oc1zdQ5pFwQeohbWwOxAQEBAQEBAQEBBWm9fFJKp8ODUjrT1VnVDxc9BSNNyXWOma3DmBb4go+p1NGmtVXbm6P8AIiFYjM4hJ8MoI6aGOGFuWKNgY0cbNHWeZ71ynVX6792ble+ZynUxiMPUo64QEBAQEAq+3OKolSWnU8RY4tcLOaS0jqcDYhdjzE9MPPdaDavYNoGF0IAt+FhOnWWAn+q5Xtec627/AHSnW/hhnl5q8QEBAQEHmxKijqIZIZWh0cjS1wPNp/7UjTaiuxdpuUb4nPp9VsxmMItunxKWlknwardeWl+3TPOnT0jjcWGvu3Btc2DsvwLq2k1NGps03qN0/t3INUYnErMUhQQEBAQEBAQEGN2jxmKgpZqmY/dxMLj1uPBrR3kkAeKCAbuMKlf02J1g/GVxz2I1hpvy2A8QCA35NZzC0PhJtLlbvs9ufdp399Xp98pVmjEZlN1qrOICAgICAgKsDUjaSLJWVTL3y1Ezb9dpHC66/ppzZonwx9nnzvY1ZlG2+zTSKKlBFiKaEEHSxEbdLLkuvmfabuf+U/eU+jdDJKGuEBAQEBAQQfeRhUrehxOkH4yhdns3jNTfmRu5kAFxt1OeOa2rg1tLkrns9yfdq3d1Xr/DBeozGVgbOYzFX0sNVCbxytzC/Fp4Oae8OBHyW+IrJICAgICAgICCptrZvbmKtw9jr0FC4S1ZaQWy1FyGwnw1adf182heXtbXxotPNcfFPRTH5+i+ijjSnwFlzCqqaumU1yrFRAQEBAQEBVgaqbeQ5MTrm2t+KmIBvwc8kHXkb3+a6xs6qatJamf+MfZAr+KWBU1a3Do2lsbAeIY0HuIAXH9RVFVyqY3Zn7p9O53LCuEBAQEBAQCrqKsTlRAdj5jgmKvw5+lDWudNRnlHP8cN/wCnyj/UV1HZOvjW6aK5+KOir59v1Qq6eLOFsBemsEBAQEBAQRTeTtT7MonPj+1VSkRU7AC4unfwOUccoue/Qcwgxuwezfs6kax5zVEh6WoeSXF87uP2jqQOH1PElcx2ztH2zUTMfDT0U/Lt+qbbo4sJGvHZBAQEBAQEBASBrlviwSaDEpZ3tPQ1Ba6N4BykhrQ5hPJwI4dVjzXTthai3d0dFNM9NMYmOz/fahXYmKkY2cwGfEKhkEDSXOIzOAJbFHcB0jzyaL/2HEhelqdRb01ubl2cRH790d6yImZxDbQLkMp4rVRAQEBAQEBBGtvtnPaFI5rNKmI9LTuBsWzs1AvyzcO64PJexsTaHseoiavhnoq+Xb9GO7RxoZbdztQMToWSP0qY/uqhpFi2dmjjl5B3vd17cl03KElKqCAgICDhzrC5Nh3oKjwWT25ismIOBNDRkw0QPCSX45rfQ6jmzm0rWuEe0OQs8hT8Ve/uj13ebNZozOVhrn0pYgICAgICAgICD4mia8FrgHNPEOAIPiCslF6uic0zie5SYiXVR0EMDcsMUcbf0xMaxvlaAFkvau9emZuVTOe1SKYjc9CjrhAQEBAQEBAQFWJwK8xWX2Fi8dcDagr3CGrHwxTi5ZNb6u5/m/qC6Fwd2jy9nkK596n96fTd5Il6jE5W4CtjYXKAgICCud7eNSObDhNIfxdccryLHoaT8xzhxsQHDwa/qCw6i/TYtVXa91MZ/wA+e5WIzOGewTCoqOnip4RaOJuUdZ5uce8kknvJXKtbq69Vfqu1Tvn9uqE6mnixh7lEXCAgICAgICAgFVpjIiO0m8bDaAlj5elmabGOns9zSDYhzrhrSOom+hXuaTYGr1OJ4vFjtq6P23sVV2mHhwXezhlS/I90lO4kAGpADCT/ALjSQ3xdYLNqeDWrsxxqcVx3b/L+M/JSm9TO9O2m4utdqpmJxLK5VFRAQEBAQEBAQY7aDB466mlppfclYW3HFruLXDvDgD8lN0Osr0l6m9R1dXbHXCyqnjRiWJ3TY9K+OXDas/jaF3Rm/Gam4RyC+pFrC/UWH4l1W1dpu0RconMTGYQpjE4WCsiggIPFjOJxUdPLUTOyxRML3HuHIDmTwA6yEFb7uqKWqfPi9W21RVn7lpN+goxbI1txpe3zAB5laRwm2jFVcaaieiPi+fVH0+6TZo/VKdrUJSBAQEBAQEBAQEEE3xbROoqDLE8tmqHdG0t0c2MC8jh8rNvyz8lsXBvRU39Vx64zTRGfr1fz9GG9Vinoa5OK6LKIBUF67i9pHTwSUcr7vgAdFmOvQHQtHMhrreAcAtI4U6GKKo1FEfF0T8+qfr+EmxV1StNagkCAgICAgICAgJAgO8GlloZ4MZpG3fTHJUsbp09I7Q368tyOBtcH4FuXBnaMRM6Wrr6afzH539qNeo/Us/Da6OphjmhcHRSMa9hHNrhcfNbojvSgIKo29qnYxiUWExE/ytOWz1zheziLFkF9Osczq69vuyvO2prqdHp6rmfe3Ux2z6b19FPGnCdxMDQAAAAAABoABwAHUuW3K6q6pqqnMz0psRh9KxUQEBAQEBAQEBBVu/zCXS0kFQ25FPI5rhyDJsozH9zGD9y27gpqYi9XZn9URMfT/aPfjoyohbwjCC2twGGPNRU1JuGMi6EdTnvc15A8AweYLVuFl+KbFFrrqnPl/tnsR0zK71oSUICAgICAgICAg66iFsjHMe0OY5pa5rhcOaRYgjqIWSzcqt1xXTOJjdKkxlCt29YcLrpsFmcejdmqKFzjxhcSXReIs4+LZOsLqmz9bTrNPF2n5T3T1/52INVPFnC01OWo3t/tOMLoZJ7AzH7uBhF+kqH3yC1xcDVxA5NKCP7u9nn0NKXTkurKh5nqXO1d0r9cpPPLc/uLjzXN9vbQ9rv4p+Gnojv7Z+v2TLVHFhKl4LKICAgICAgICAgIOiuo4543xSsD43tLXNdwc06ELPpr9di5Fy3OJjphSYzGJUttDuWna4uoZmSR30ZOckje7OBld46cVvOk4T2LmKb0cWe2OmP5iP3+aLVZmNzzYLuXrZHA1UsUDBxyHpZD4AWaBx1zaaaFZdVwk0lqMW/fnu6I85/hSmzVO9dOB4PBRQMgp2ZY2DxLieLnHm49a0bW6y5qrs3bm+f27kqmmKYxDIKGuEBAQEBAQEBAQEiREN5GAyVNOyem0rqN4ngI4ktIc6MDnewIHMtA5lbDwe2lOmv8nXPuVdE56p6p/DDdozGUs2J2jjxShhqmCxe20jf8uZuj2+F+HWCDzXRURC9vPxG0GE0z9Yo4paix4OlAeWkjrBiBv4ry9s3arehuVU78Y85iJX24zVCbrlqcICAgICAgICAgICAgICZBAQEBAQEBAQEBAQEAq6icKIXuwHQYtjVKz/BEkMzWjRrHyNJfYd9wP2hdV2Xdqu6O3XVvx9uhBrjFUvve5SPpZKPGIm5jRyZJ2ji6llOUm/cXEfvvyKzazTRqbFdqf1R/r91KZxOUqoquOeNksTw+N7Q5rmm4c09RXKL2nrs1zRXGJhPiYmMu9YsKiYBMAmATAJgEwCYBMAmATAJgEwCYBMAmATAJgEwCYBMAmATAJgEwCYHkxbEYqWGSed4ZFG0lxP8AQDrJNgBzJAUjS6a5fuRatxmZ/wA6e5bVMRGZR7c7QSSMqsTnblkxCXOxvHJTRlwjGovrc+Ia0rq+nsU2LVNqndTGEGZzOVg1VOyVjo5GtfG9pa5rwC17SLEOB4grMorOXd9iGGuc7BKwdC5xJpa4l0Tb3P3bxqOQ5HTVxUHWbN02rj+rT09sdE+f8rqa5p3OM21nY8M80nqry54MaLxefoyctUZtrOx4Z5pPV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fazseGeaT1VWODGij/l5+hy9Tso93dXXyMmx2qbKxjrspaa7YAeF3u0Lv799tF6uj2fp9JTi1Tjtnrn6sdVc1b1lwxNY0Na0Na0ANDQAGtGgAA4AKatfa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data:image/jpeg;base64,/9j/4AAQSkZJRgABAQAAAQABAAD/2wCEAAkGBxAPEBISEBASFRAUEhQVFRcQFxYVFBEQFRgWFhYVFBMYHSggGBolHRgZITciJyk3MC8wGSAzODMsNygtLisBCgoKDg0OGhAQGzcmICQsLCwsLiwsNCwsLC4sNCwsLCwsLCw3LCwsLCw0LDQsNCwsLCwsLDQsLy0sLC8sLiwsLP/AABEIANIA8AMBEQACEQEDEQH/xAAcAAEAAgIDAQAAAAAAAAAAAAAABgcFCAEDBAL/xAA/EAABAwIDBAcFBgQGAwAAAAABAAIDBBEFEiEGBzFBE1FUYXGS0xUyQoGRIiMkQ1KCCBShsTNTYmNywYOywv/EABsBAQABBQEAAAAAAAAAAAAAAAAEAQIDBgcF/8QAOhEBAAEDAQILBwMEAQUAAAAAAAECAxEEBTEGEhMWIUFRYWKR4RQiMnGBscFCodEjcvDxUiQzNYLC/9oADAMBAAIRAxEAPwC8UBAQEBAQEBAQEBAQEGNx/HKaghdPVStjjbzdxc6xIaxvFzjbgEFfw7a45iAEmHYfBDTG5ZJXuJdK3gLMYQRfjzHf1+fqtq6TTVcW7X09kZmY+eF9NFVW6H07araGj+8q8PpqmD4hQOcJYxzdlcSXacgOXELHY21or9fEor6e+Jj74Jt1RvhNdk9qaXFIBNSyXGmdjrCSJx+GRoJsdD3HkSvUWM2gICAgICAgICAgICAgICAgICAgICAgICAg4cbBJFPw22ixSSokGfCqFxigY6xjqaj45HN1Dm8/Do+twWv7e2lOlsxbtziurziO35stqjjTmVjAWXO66pmZmZS3KtiZVV1tNCcDro8VpmkUsjxHXxR6NLXWDZgwaZr31/Vb9ZW/8Htq1X6Z092c1RumZ6Zjrj6fZFvUY6YW3BM17WvY4OY5oc0jUOaRcEHqIWzsDsQEBAQEBAQEBAQEBAQEBAQEBAQEBAQEBBX+9nH5WRR4dRn8dXno22Nuip+EkhNjYWu2/IZiPdWO7dptW6rlW6IzKsRnoZTZ3B4qGlip4vcjYBe1i93Fzz3k3PzXKtoaurVX6r1XX1dkdUJ1FPFjDJKEuEHmxKhjqYZIZW5o5GFjhwu0ixseR71n016qxdpu0b4nKlUZjCL7qMSkpZJ8GqnEy0xL6ZztOmo3HS3he9uQNvhXVtJqaNTZpvUbqv2nrhBqpxOFlqStEBAQEBAQEBAQEBAQEBAQEBAQEBAQEHlxOvjpoZJ5nBsUbHPeTya0XPie7mgrHd/Sy11RPjNU0iSouymYfyaNugtyubD6E/GtL4T7QicaWjq6avn1R+ZSLNH6k+WnTKSKgICQIPvKwuRghxSkH4ygd0htp0tKLmRjjxIALjx4F/Wtq4NbS5O77PXOKat393qwXqMxmFgbN4zFX0sNTCfu5WBwB4tdwcx3e1wLT4LfEVkkBAQEBAQEBAQEBAQEBAQEBAQEBAQEFV7x6t2K18OCwuIhbaevc3S0bbOZFfrNweB1dGfhKg7R1tOj09V2rfujvnqXUU8acJtTwtjY1jGhrGNDWtaLBrWiwaByAAsuV3btd2qa65zM9Mp0Rh2LGq+JJGtF3EAdbiAPqVfRRNW6MqZIpWvF2uBF7XaQRfquFWu3NO+CJfaxquCFfRVxZzCiB7IznBMVfhzzahrS6akJ92Kf4oQeAB4W/wCHNy6fsnX+26aK/wBUdFXz9d6FXTxZwtdeosEBAQEBAQEBAQEBAQEBAQEBAQEBBH9udpY8Lopal9i4DLG0m3STOvkb/cnuBTGRGN3Ozz6SnfNUkurqt/T1DnWvndchhtppcnxc7lZc62/tKNVf4lE+5T0R3z1z+Eu1RxYylq15mRneDtU3CqMygB0z3ZImngZCCczrfC0C5+Q0uvY2Ns6dbf4k9FMdM/LsjvljuV8WGtuNY3U1shkqZnyO5Zj9lvcxvBo7gF0mzp7VimKbVMRHchzMzvcYPjNRRyCSmmfG+4vkNg63APbwcO46Kt+xav08S7TFUd5EzG5sdu62wbi1MXua1tRGQ2ZjfdBNy17b65XWOh4EEcrrnG29l+w3cU9NNXwz198T3wl26+NCVrxGVGt4GzntCjcyM5amMiWneNC2ZmoAcNRmta/IkHkvZ2JtGNHqIqq+Geif5+jHco40Mtu62oGJ0TJH6VMZ6KoYRlcydujiW8geNvEcl03KElKAgICAgICAgICAgICAgICAgICAkipJpvb2M5r5sNwx1mfoqK3m4Hg4NI79Gt5PXh7e186XT8Wifeq6PlHXP8MlqjjSsELm0700VIFJ/wAQjndNRC4ydHNYa3Di5mY9XAN+hW9cFOLyVzG/MZ/H5Rb++FRLbGAQWv8Aw/OP83VC5t0DSRyJDxY2+Z+pWrcLY/6e3/d+GexvleS0JKEyK9xOb2Fi7K4WbQV7mw1QGgiqNS2b/wBnH/ydYXQ+Du0faLHI1z71G7PXT6bvJEvUYnMLbButjYXKAgICAgICAgICAgICAgICAgIILvX2ikpqZlJS3NdXO6GENJDmNdo+S/w2BsDfQuv8JVtddNFM1Vbo6Z+g9GyeAx4dSRU0dvsNu91rdJKdXvPifoAByXK9p66rWX5uz9I7ITqKeLGGYXnrxI3in/4hoHGOhf8AC187T13eIiNP2FbpwTuR/Vo6+ifujX+pSy3JHEFv/wAPTR0taba9HCL8wCZLi/yH0Wp8Lp/o2o75+zPY3yupaKlCDHbQYRFXU0tPL7kjCNOLXcWvHe1wB+SmaHWV6W9Tdo6vt1wtqp40YYjdJjkropcNrNK2gIjP+7TcIntJtcAWF7cMh5rq1q7Rdoi5ROYmMwgzGJxKwlkUEBAQEBAQEBAQEBAQEBAQEHTWVTIY3yyODY42Oe9x4NY0XJPgAgqrYiN+KVs2NVDSGuzQ0THWvFTsJaX+JJcPEv5ELUOE+0OLTGlp39E1fiPz5M9mj9SwVpEpQgIKv3/xA0NO7mKrLbudHIf/AJC2zgnP9e5Hh/KPf3Qocre5RnCoLn/h4YbV7rHKTTAG2hIE1wD1i4+oWm8L5/7P/t/8pGn61xLS0kQEgQHeBSyUNRBjNK0mSnIZUsH51G7Q37xc625g/Ctz4M7QxM6Svr6afn1x+Y+qNeo/Us7DK6OphjmhcHRSMa9jhza4XHz7luaO9SAgICAgICAgICAgICAgICCsN5+ISV9TBgtM4jpbS1j2/lUoIOW+up46/wCgcHFRNbq6NJYqvV9X7z1QuppmqcQl9FSshjZFG0NjjY1jQODWtFgPoFym/dqu1zXXOZmczKdEYjDuWJUQEFe784s2FXy3y1ERvb3RZ7b93G3zWycFqpjWzHbTP4Yb/wALXkroSI4QXr/D8w/ydS62hqAB4hjSf7haNwtqjlrdPXiZ859Emxulai1JIEBB11EDZGOY9ocx7S1zXC4c1wsQRzBBWWzcqt1xXROJjdKkxnolCt3FY7C66bBZnExOLp6FzjfNE67nxeIs4+LXnmF1PZ+tp1enpuxv6+6etBqp4s4WmFOWiAgICAgICAgICAgICAgw+1uPx4bRzVUvCNv2W3sZJDoxg8TYd3HkghW7bBZY4pK2rN66ud00pOhYw6xxgctDe3K4Hwhc+4RbR9ou8jRPuU/vV1z9NyXZo4sZlM1rTMICAghW+SO+DVJv7roT4/fRt/7Xu8G68bQojtiY/aZ/DFe+BrYV0lDcIL/3CwluGyuNrOqnkfJkY1+i0HhXP/VU/wBv5lKsfCspauziAgJAiO8bApKmnZPTXFdRu6aAt94lti6MDnmDRpzIA5lbFwf2j7Pf5Oufdr6J7p6p/EsN2jMZSvYnaOPFKGGqZoXNtI3/AC5m6Pb4X1HWCDzXRERnUBAQEBAQEBAQEBAQEBBUuNy+3cZFOPtYbhpzS82T1uoDL31A4ftf+oLyNtbQ9j0+aJ9+roj8z9PuyW6ONKwFzGZymioCAgIIvvOhD8IrQ4XAizc+LHNeDp1EA/JevsGqadfamO2Y84mGO78EtXyunoThBsXuRhy4Sw39+aV3hqGW7/dv81zzhRcirWzHZEfz+Uux8KfLXGYQEBAVYnAr/D5PYOMlt8uG4m7T9FPXeJNgHXPVo4cmLpWwdoe1aaIq+KjET39k/wAoV2jiytpe2xiAgICAgICAgICAgIIbvR2ndQUeSnN66qd0FM0e90j7NLx/xvp/qLVSZiIzO4dOxWzrMNo44BYyaulePzJ3e869tQOA7gFy/a20J1momud0dEfL13ptFHFjDPLymQQEBAQYfbKIvw6taLXNLONeH+G5ehsqcay1Pij7rLnwy1PK6sguEGyu52MDBqUj4jOT49NI3T6Lm/CT/wAhX8qftCZZ+BNF4LKICAgIMJtjs+zEqOWmfYFwvG4/lyt1Y7wvoe4lensvWzo9RTd6t098Tv8ALf8ANZXRxow43V7TvrqV0NRpXUbzBUA+8XNu1sh8cpB/1Nd3LqNFUV0xVTunpj5SgpsrgQEBAQEBAQEBAQfE0rWNc95Aa0FzidA1oFySeoBBU+yubGMSmxaQH+WivBQNd+gEh8uXkTr83EfCFqnCbaHJ0Rpqd9XTPy6o+v2+bPZozOVghaJKUICAgICDx4zCJKadhJAdDI0242cwg2+qkaS5Nu9RVHVMLatzUNdeQHCDaHdhEGYRRBosOiLv3Pc5zj9SVy/blc1a+7ntx5RCbaj3ISheSyCAgICAgr7a/NhGIwYxE37l+Wnrmi5vE4gNlsOYsB4tYOZW98GNfNyidNXPTT00/Lrj6b/9It6jHvQteCZsjWvY4OY5oc1zdQ5pFwQeohbWwOxAQEBAQEBAQEBBWm9fFJKp8ODUjrT1VnVDxc9BSNNyXWOma3DmBb4go+p1NGmtVXbm6P8AIiFYjM4hJ8MoI6aGOGFuWKNgY0cbNHWeZ71ynVX6792ble+ZynUxiMPUo64QEBAQEAq+3OKolSWnU8RY4tcLOaS0jqcDYhdjzE9MPPdaDavYNoGF0IAt+FhOnWWAn+q5Xtec627/AHSnW/hhnl5q8QEBAQEHmxKijqIZIZWh0cjS1wPNp/7UjTaiuxdpuUb4nPp9VsxmMItunxKWlknwardeWl+3TPOnT0jjcWGvu3Btc2DsvwLq2k1NGps03qN0/t3INUYnErMUhQQEBAQEBAQEGN2jxmKgpZqmY/dxMLj1uPBrR3kkAeKCAbuMKlf02J1g/GVxz2I1hpvy2A8QCA35NZzC0PhJtLlbvs9ufdp399Xp98pVmjEZlN1qrOICAgICAgKsDUjaSLJWVTL3y1Ezb9dpHC66/ppzZonwx9nnzvY1ZlG2+zTSKKlBFiKaEEHSxEbdLLkuvmfabuf+U/eU+jdDJKGuEBAQEBAQQfeRhUrehxOkH4yhdns3jNTfmRu5kAFxt1OeOa2rg1tLkrns9yfdq3d1Xr/DBeozGVgbOYzFX0sNVCbxytzC/Fp4Oae8OBHyW+IrJICAgICAgICCptrZvbmKtw9jr0FC4S1ZaQWy1FyGwnw1adf182heXtbXxotPNcfFPRTH5+i+ijjSnwFlzCqqaumU1yrFRAQEBAQEBVgaqbeQ5MTrm2t+KmIBvwc8kHXkb3+a6xs6qatJamf+MfZAr+KWBU1a3Do2lsbAeIY0HuIAXH9RVFVyqY3Zn7p9O53LCuEBAQEBAQCrqKsTlRAdj5jgmKvw5+lDWudNRnlHP8cN/wCnyj/UV1HZOvjW6aK5+KOir59v1Qq6eLOFsBemsEBAQEBAQRTeTtT7MonPj+1VSkRU7AC4unfwOUccoue/Qcwgxuwezfs6kax5zVEh6WoeSXF87uP2jqQOH1PElcx2ztH2zUTMfDT0U/Lt+qbbo4sJGvHZBAQEBAQEBASBrlviwSaDEpZ3tPQ1Ba6N4BykhrQ5hPJwI4dVjzXTthai3d0dFNM9NMYmOz/fahXYmKkY2cwGfEKhkEDSXOIzOAJbFHcB0jzyaL/2HEhelqdRb01ubl2cRH790d6yImZxDbQLkMp4rVRAQEBAQEBBGtvtnPaFI5rNKmI9LTuBsWzs1AvyzcO64PJexsTaHseoiavhnoq+Xb9GO7RxoZbdztQMToWSP0qY/uqhpFi2dmjjl5B3vd17cl03KElKqCAgICDhzrC5Nh3oKjwWT25ismIOBNDRkw0QPCSX45rfQ6jmzm0rWuEe0OQs8hT8Ve/uj13ebNZozOVhrn0pYgICAgICAgICD4mia8FrgHNPEOAIPiCslF6uic0zie5SYiXVR0EMDcsMUcbf0xMaxvlaAFkvau9emZuVTOe1SKYjc9CjrhAQEBAQEBAQFWJwK8xWX2Fi8dcDagr3CGrHwxTi5ZNb6u5/m/qC6Fwd2jy9nkK596n96fTd5Il6jE5W4CtjYXKAgICCud7eNSObDhNIfxdccryLHoaT8xzhxsQHDwa/qCw6i/TYtVXa91MZ/wA+e5WIzOGewTCoqOnip4RaOJuUdZ5uce8kknvJXKtbq69Vfqu1Tvn9uqE6mnixh7lEXCAgICAgICAgFVpjIiO0m8bDaAlj5elmabGOns9zSDYhzrhrSOom+hXuaTYGr1OJ4vFjtq6P23sVV2mHhwXezhlS/I90lO4kAGpADCT/ALjSQ3xdYLNqeDWrsxxqcVx3b/L+M/JSm9TO9O2m4utdqpmJxLK5VFRAQEBAQEBAQY7aDB466mlppfclYW3HFruLXDvDgD8lN0Osr0l6m9R1dXbHXCyqnjRiWJ3TY9K+OXDas/jaF3Rm/Gam4RyC+pFrC/UWH4l1W1dpu0RconMTGYQpjE4WCsiggIPFjOJxUdPLUTOyxRML3HuHIDmTwA6yEFb7uqKWqfPi9W21RVn7lpN+goxbI1txpe3zAB5laRwm2jFVcaaieiPi+fVH0+6TZo/VKdrUJSBAQEBAQEBAQEEE3xbROoqDLE8tmqHdG0t0c2MC8jh8rNvyz8lsXBvRU39Vx64zTRGfr1fz9GG9Vinoa5OK6LKIBUF67i9pHTwSUcr7vgAdFmOvQHQtHMhrreAcAtI4U6GKKo1FEfF0T8+qfr+EmxV1StNagkCAgICAgICAgJAgO8GlloZ4MZpG3fTHJUsbp09I7Q368tyOBtcH4FuXBnaMRM6Wrr6afzH539qNeo/Us/Da6OphjmhcHRSMa9hHNrhcfNbojvSgIKo29qnYxiUWExE/ytOWz1zheziLFkF9Osczq69vuyvO2prqdHp6rmfe3Ux2z6b19FPGnCdxMDQAAAAAABoABwAHUuW3K6q6pqqnMz0psRh9KxUQEBAQEBAQEBBVu/zCXS0kFQ25FPI5rhyDJsozH9zGD9y27gpqYi9XZn9URMfT/aPfjoyohbwjCC2twGGPNRU1JuGMi6EdTnvc15A8AweYLVuFl+KbFFrrqnPl/tnsR0zK71oSUICAgICAgICAg66iFsjHMe0OY5pa5rhcOaRYgjqIWSzcqt1xXTOJjdKkxlCt29YcLrpsFmcejdmqKFzjxhcSXReIs4+LZOsLqmz9bTrNPF2n5T3T1/52INVPFnC01OWo3t/tOMLoZJ7AzH7uBhF+kqH3yC1xcDVxA5NKCP7u9nn0NKXTkurKh5nqXO1d0r9cpPPLc/uLjzXN9vbQ9rv4p+Gnojv7Z+v2TLVHFhKl4LKICAgICAgICAgIOiuo4543xSsD43tLXNdwc06ELPpr9di5Fy3OJjphSYzGJUttDuWna4uoZmSR30ZOckje7OBld46cVvOk4T2LmKb0cWe2OmP5iP3+aLVZmNzzYLuXrZHA1UsUDBxyHpZD4AWaBx1zaaaFZdVwk0lqMW/fnu6I85/hSmzVO9dOB4PBRQMgp2ZY2DxLieLnHm49a0bW6y5qrs3bm+f27kqmmKYxDIKGuEBAQEBAQEBAQEiREN5GAyVNOyem0rqN4ngI4ktIc6MDnewIHMtA5lbDwe2lOmv8nXPuVdE56p6p/DDdozGUs2J2jjxShhqmCxe20jf8uZuj2+F+HWCDzXRURC9vPxG0GE0z9Yo4paix4OlAeWkjrBiBv4ry9s3arehuVU78Y85iJX24zVCbrlqcICAgICAgICAgICAgICZBAQEBAQEBAQEBAQEAq6icKIXuwHQYtjVKz/BEkMzWjRrHyNJfYd9wP2hdV2Xdqu6O3XVvx9uhBrjFUvve5SPpZKPGIm5jRyZJ2ji6llOUm/cXEfvvyKzazTRqbFdqf1R/r91KZxOUqoquOeNksTw+N7Q5rmm4c09RXKL2nrs1zRXGJhPiYmMu9YsKiYBMAmATAJgEwCYBMAmATAJgEwCYBMAmATAJgEwCYBMAmATAJgEwCYHkxbEYqWGSed4ZFG0lxP8AQDrJNgBzJAUjS6a5fuRatxmZ/wA6e5bVMRGZR7c7QSSMqsTnblkxCXOxvHJTRlwjGovrc+Ia0rq+nsU2LVNqndTGEGZzOVg1VOyVjo5GtfG9pa5rwC17SLEOB4grMorOXd9iGGuc7BKwdC5xJpa4l0Tb3P3bxqOQ5HTVxUHWbN02rj+rT09sdE+f8rqa5p3OM21nY8M80nqry54MaLxefoyctUZtrOx4Z5pPV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fazseGeaT1VWODGij/l5+hy9Tso93dXXyMmx2qbKxjrspaa7YAeF3u0Lv799tF6uj2fp9JTi1Tjtnrn6sdVc1b1lwxNY0Na0Na0ANDQAGtGgAA4AKatfa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r="525" b="37273"/>
          <a:stretch/>
        </p:blipFill>
        <p:spPr>
          <a:xfrm>
            <a:off x="-715769" y="1350819"/>
            <a:ext cx="10305525" cy="4481370"/>
          </a:xfrm>
          <a:prstGeom prst="rect">
            <a:avLst/>
          </a:prstGeom>
        </p:spPr>
      </p:pic>
      <p:pic>
        <p:nvPicPr>
          <p:cNvPr id="20" name="Picture 4" descr="C:\Users\julien\Desktop\logoAtlassian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15" y="3645077"/>
            <a:ext cx="919540" cy="2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collegespring.org/cswp/cs-content/uploads/groupon-logo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69" y="4422156"/>
            <a:ext cx="729265" cy="32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8" descr="http://www.auto.com/assets/logo/auto-logo-200x1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00" y="5081710"/>
            <a:ext cx="673585" cy="33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Red Hat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9" y="3591504"/>
            <a:ext cx="1022143" cy="329473"/>
          </a:xfrm>
          <a:prstGeom prst="rect">
            <a:avLst/>
          </a:prstGeom>
        </p:spPr>
      </p:pic>
      <p:pic>
        <p:nvPicPr>
          <p:cNvPr id="35" name="Picture 34" descr="Vizuri-logo-large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95" y="4855038"/>
            <a:ext cx="938292" cy="365425"/>
          </a:xfrm>
          <a:prstGeom prst="rect">
            <a:avLst/>
          </a:prstGeom>
        </p:spPr>
      </p:pic>
      <p:pic>
        <p:nvPicPr>
          <p:cNvPr id="36" name="Picture 35" descr="DataDog.pdf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77"/>
          <a:stretch/>
        </p:blipFill>
        <p:spPr>
          <a:xfrm>
            <a:off x="3015827" y="2832727"/>
            <a:ext cx="577332" cy="529144"/>
          </a:xfrm>
          <a:prstGeom prst="rect">
            <a:avLst/>
          </a:prstGeom>
        </p:spPr>
      </p:pic>
      <p:pic>
        <p:nvPicPr>
          <p:cNvPr id="38" name="Picture 37" descr="PL_logo_horizontal_RGB.ep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31" y="4243312"/>
            <a:ext cx="1219875" cy="355064"/>
          </a:xfrm>
          <a:prstGeom prst="rect">
            <a:avLst/>
          </a:prstGeom>
        </p:spPr>
      </p:pic>
      <p:pic>
        <p:nvPicPr>
          <p:cNvPr id="39" name="Picture 38" descr="shippable_logo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22" y="4162322"/>
            <a:ext cx="1136422" cy="296620"/>
          </a:xfrm>
          <a:prstGeom prst="rect">
            <a:avLst/>
          </a:prstGeom>
        </p:spPr>
      </p:pic>
      <p:pic>
        <p:nvPicPr>
          <p:cNvPr id="40" name="Picture 39" descr="zenoss-logo-black-tagline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55" y="4679229"/>
            <a:ext cx="872793" cy="264296"/>
          </a:xfrm>
          <a:prstGeom prst="rect">
            <a:avLst/>
          </a:prstGeom>
        </p:spPr>
      </p:pic>
      <p:pic>
        <p:nvPicPr>
          <p:cNvPr id="41" name="Picture 40" descr="Chef_Horizontal_Without_Reg.e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02" y="3070034"/>
            <a:ext cx="951006" cy="207411"/>
          </a:xfrm>
          <a:prstGeom prst="rect">
            <a:avLst/>
          </a:prstGeom>
        </p:spPr>
      </p:pic>
      <p:pic>
        <p:nvPicPr>
          <p:cNvPr id="52" name="Picture 2" descr="\\192.168.10.168\TomaWork\Projects\dockerCan\7183 DockerCon\DO_Logo_Horizontal_Blue-a2b16fb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30" y="3669703"/>
            <a:ext cx="1092867" cy="17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HB\Desktop\logo_ibm.png"/>
          <p:cNvPicPr>
            <a:picLocks noChangeAspect="1" noChangeArrowheads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15" y="4426080"/>
            <a:ext cx="738838" cy="38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982312" y="2284328"/>
            <a:ext cx="644361" cy="465853"/>
            <a:chOff x="-644361" y="1543672"/>
            <a:chExt cx="644361" cy="465853"/>
          </a:xfrm>
        </p:grpSpPr>
        <p:pic>
          <p:nvPicPr>
            <p:cNvPr id="32" name="Picture 31" descr="\\psf\Home\Desktop\cloudplatform_verticallockup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575"/>
            <a:stretch/>
          </p:blipFill>
          <p:spPr bwMode="auto">
            <a:xfrm>
              <a:off x="-644359" y="1543672"/>
              <a:ext cx="644359" cy="313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descr="\\psf\Home\Desktop\cloudplatform_verticallockup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803"/>
            <a:stretch/>
          </p:blipFill>
          <p:spPr bwMode="auto">
            <a:xfrm>
              <a:off x="-644361" y="1868795"/>
              <a:ext cx="644359" cy="140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9" name="Picture 3" descr="\\psf\Home\Desktop\gilt-group-logo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36" y="2460027"/>
            <a:ext cx="568366" cy="1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59460" y="3061497"/>
            <a:ext cx="523259" cy="290143"/>
            <a:chOff x="-3017257" y="2322596"/>
            <a:chExt cx="3784092" cy="2098248"/>
          </a:xfrm>
        </p:grpSpPr>
        <p:sp>
          <p:nvSpPr>
            <p:cNvPr id="6" name="Freeform 5"/>
            <p:cNvSpPr/>
            <p:nvPr/>
          </p:nvSpPr>
          <p:spPr>
            <a:xfrm>
              <a:off x="-1830171" y="2460027"/>
              <a:ext cx="1402080" cy="1425303"/>
            </a:xfrm>
            <a:custGeom>
              <a:avLst/>
              <a:gdLst>
                <a:gd name="connsiteX0" fmla="*/ 609600 w 1402080"/>
                <a:gd name="connsiteY0" fmla="*/ 26126 h 1425303"/>
                <a:gd name="connsiteX1" fmla="*/ 8708 w 1402080"/>
                <a:gd name="connsiteY1" fmla="*/ 374469 h 1425303"/>
                <a:gd name="connsiteX2" fmla="*/ 0 w 1402080"/>
                <a:gd name="connsiteY2" fmla="*/ 1079863 h 1425303"/>
                <a:gd name="connsiteX3" fmla="*/ 612502 w 1402080"/>
                <a:gd name="connsiteY3" fmla="*/ 1425303 h 1425303"/>
                <a:gd name="connsiteX4" fmla="*/ 1230811 w 1402080"/>
                <a:gd name="connsiteY4" fmla="*/ 1079863 h 1425303"/>
                <a:gd name="connsiteX5" fmla="*/ 1210491 w 1402080"/>
                <a:gd name="connsiteY5" fmla="*/ 699589 h 1425303"/>
                <a:gd name="connsiteX6" fmla="*/ 1402080 w 1402080"/>
                <a:gd name="connsiteY6" fmla="*/ 583475 h 1425303"/>
                <a:gd name="connsiteX7" fmla="*/ 1396274 w 1402080"/>
                <a:gd name="connsiteY7" fmla="*/ 194492 h 1425303"/>
                <a:gd name="connsiteX8" fmla="*/ 1074057 w 1402080"/>
                <a:gd name="connsiteY8" fmla="*/ 0 h 1425303"/>
                <a:gd name="connsiteX9" fmla="*/ 821508 w 1402080"/>
                <a:gd name="connsiteY9" fmla="*/ 153852 h 1425303"/>
                <a:gd name="connsiteX10" fmla="*/ 609600 w 1402080"/>
                <a:gd name="connsiteY10" fmla="*/ 26126 h 14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080" h="1425303">
                  <a:moveTo>
                    <a:pt x="609600" y="26126"/>
                  </a:moveTo>
                  <a:lnTo>
                    <a:pt x="8708" y="374469"/>
                  </a:lnTo>
                  <a:lnTo>
                    <a:pt x="0" y="1079863"/>
                  </a:lnTo>
                  <a:lnTo>
                    <a:pt x="612502" y="1425303"/>
                  </a:lnTo>
                  <a:lnTo>
                    <a:pt x="1230811" y="1079863"/>
                  </a:lnTo>
                  <a:lnTo>
                    <a:pt x="1210491" y="699589"/>
                  </a:lnTo>
                  <a:lnTo>
                    <a:pt x="1402080" y="583475"/>
                  </a:lnTo>
                  <a:cubicBezTo>
                    <a:pt x="1400145" y="453814"/>
                    <a:pt x="1398209" y="324153"/>
                    <a:pt x="1396274" y="194492"/>
                  </a:cubicBezTo>
                  <a:lnTo>
                    <a:pt x="1074057" y="0"/>
                  </a:lnTo>
                  <a:lnTo>
                    <a:pt x="821508" y="153852"/>
                  </a:lnTo>
                  <a:lnTo>
                    <a:pt x="609600" y="26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03" name="Picture 7" descr="\\psf\Home\Desktop\saltstack_logo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60"/>
            <a:stretch/>
          </p:blipFill>
          <p:spPr bwMode="auto">
            <a:xfrm>
              <a:off x="-3017257" y="2322596"/>
              <a:ext cx="3669792" cy="160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7" descr="\\psf\Home\Desktop\saltstack_logo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60" b="8668"/>
            <a:stretch/>
          </p:blipFill>
          <p:spPr bwMode="auto">
            <a:xfrm>
              <a:off x="-2902957" y="3998619"/>
              <a:ext cx="3669792" cy="42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2" descr="DataDog.pdf"/>
          <p:cNvPicPr>
            <a:picLocks noChangeAspect="1"/>
          </p:cNvPicPr>
          <p:nvPr/>
        </p:nvPicPr>
        <p:blipFill rotWithShape="1"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3" t="71363" r="2033" b="15863"/>
          <a:stretch/>
        </p:blipFill>
        <p:spPr>
          <a:xfrm>
            <a:off x="3015827" y="3361871"/>
            <a:ext cx="577332" cy="95444"/>
          </a:xfrm>
          <a:prstGeom prst="rect">
            <a:avLst/>
          </a:prstGeom>
        </p:spPr>
      </p:pic>
      <p:pic>
        <p:nvPicPr>
          <p:cNvPr id="9" name="Picture 8" descr="\\psf\Home\Desktop\Graphic Tank\sp logo.tif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08" y="2391507"/>
            <a:ext cx="560653" cy="2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\\psf\Home\Desktop\mailgun-by-rackspace-logo-small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97" y="3089513"/>
            <a:ext cx="917616" cy="2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\\psf\Home\Desktop\racksp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63" y="1718646"/>
            <a:ext cx="549263" cy="1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\\psf\Home\Desktop\Graphic Tank\host.tif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48" y="1849346"/>
            <a:ext cx="270338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\\psf\Home\Desktop\Graphic Tank\Opentable-02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04" y="3082993"/>
            <a:ext cx="570383" cy="27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5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psf\Home\Desktop\Graphic Tank\vector_v-trans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56" y="2913682"/>
            <a:ext cx="2401522" cy="136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Arrow Connector 70"/>
          <p:cNvCxnSpPr/>
          <p:nvPr/>
        </p:nvCxnSpPr>
        <p:spPr>
          <a:xfrm flipV="1">
            <a:off x="2000708" y="3430828"/>
            <a:ext cx="0" cy="380389"/>
          </a:xfrm>
          <a:prstGeom prst="straightConnector1">
            <a:avLst/>
          </a:prstGeom>
          <a:ln w="57150">
            <a:solidFill>
              <a:srgbClr val="28A8D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Agenda</a:t>
            </a:r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7015276" y="3306469"/>
            <a:ext cx="0" cy="360579"/>
          </a:xfrm>
          <a:prstGeom prst="straightConnector1">
            <a:avLst/>
          </a:prstGeom>
          <a:ln w="57150">
            <a:solidFill>
              <a:srgbClr val="28A8D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1925119" y="1572769"/>
            <a:ext cx="5199886" cy="4169663"/>
            <a:chOff x="3592374" y="2084832"/>
            <a:chExt cx="2099462" cy="2099462"/>
          </a:xfrm>
        </p:grpSpPr>
        <p:sp>
          <p:nvSpPr>
            <p:cNvPr id="61" name="Arc 60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12438329"/>
                <a:gd name="adj2" fmla="val 14297971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6520206"/>
                <a:gd name="adj2" fmla="val 8700790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918491"/>
                <a:gd name="adj2" fmla="val 3367204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16200000"/>
                <a:gd name="adj2" fmla="val 19081489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5943600" y="213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872067" y="213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3386667" y="467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3386667" y="1380067"/>
            <a:ext cx="2370666" cy="1295400"/>
          </a:xfrm>
          <a:prstGeom prst="roundRect">
            <a:avLst>
              <a:gd name="adj" fmla="val 6209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872067" y="3674534"/>
            <a:ext cx="2370666" cy="1295400"/>
          </a:xfrm>
          <a:prstGeom prst="roundRect">
            <a:avLst>
              <a:gd name="adj" fmla="val 6863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5943600" y="3674534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414288" y="4933971"/>
            <a:ext cx="2252540" cy="243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Official Repos &amp; 14K + </a:t>
            </a:r>
            <a:r>
              <a:rPr lang="en-US" sz="900" dirty="0" err="1" smtClean="0">
                <a:solidFill>
                  <a:schemeClr val="bg1">
                    <a:lumMod val="65000"/>
                  </a:schemeClr>
                </a:solidFill>
              </a:rPr>
              <a:t>Dockerized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 Apps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52806" y="2156688"/>
            <a:ext cx="91242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Partners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401568" y="4708431"/>
            <a:ext cx="859531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Content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925922" y="2156688"/>
            <a:ext cx="683200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Users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520439" y="1465176"/>
            <a:ext cx="2031797" cy="1197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Community</a:t>
            </a:r>
          </a:p>
          <a:p>
            <a:pPr marL="0" indent="0">
              <a:lnSpc>
                <a:spcPts val="1300"/>
              </a:lnSpc>
              <a:spcBef>
                <a:spcPts val="600"/>
              </a:spcBef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460+ Contributors</a:t>
            </a: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250+ </a:t>
            </a:r>
            <a:r>
              <a:rPr lang="en-US" sz="1050" dirty="0" err="1" smtClean="0">
                <a:solidFill>
                  <a:schemeClr val="bg1"/>
                </a:solidFill>
              </a:rPr>
              <a:t>Meetups</a:t>
            </a:r>
            <a:r>
              <a:rPr lang="en-US" sz="1050" dirty="0" smtClean="0">
                <a:solidFill>
                  <a:schemeClr val="bg1"/>
                </a:solidFill>
              </a:rPr>
              <a:t> on </a:t>
            </a:r>
            <a:r>
              <a:rPr lang="en-US" sz="1050" dirty="0" err="1" smtClean="0">
                <a:solidFill>
                  <a:schemeClr val="bg1"/>
                </a:solidFill>
              </a:rPr>
              <a:t>Docker</a:t>
            </a:r>
            <a:endParaRPr lang="en-US" sz="105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2.75M Downloads</a:t>
            </a: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6.7K Projects on </a:t>
            </a:r>
            <a:r>
              <a:rPr lang="en-US" sz="1050" dirty="0" err="1" smtClean="0">
                <a:solidFill>
                  <a:schemeClr val="bg1"/>
                </a:solidFill>
              </a:rPr>
              <a:t>GitHub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918302" y="3717948"/>
            <a:ext cx="2446002" cy="123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300"/>
              </a:lnSpc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Support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spcBef>
                <a:spcPts val="600"/>
              </a:spcBef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Enterprise Support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Robust </a:t>
            </a:r>
            <a:r>
              <a:rPr lang="en-US" sz="1050" dirty="0">
                <a:solidFill>
                  <a:schemeClr val="bg1"/>
                </a:solidFill>
              </a:rPr>
              <a:t>Documentation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Implementation</a:t>
            </a:r>
            <a:r>
              <a:rPr lang="en-US" sz="1050" dirty="0">
                <a:solidFill>
                  <a:schemeClr val="bg1"/>
                </a:solidFill>
              </a:rPr>
              <a:t>, </a:t>
            </a:r>
            <a:r>
              <a:rPr lang="en-US" sz="1050" dirty="0" smtClean="0">
                <a:solidFill>
                  <a:schemeClr val="bg1"/>
                </a:solidFill>
              </a:rPr>
              <a:t>Integration,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smtClean="0">
                <a:solidFill>
                  <a:schemeClr val="bg1"/>
                </a:solidFill>
              </a:rPr>
              <a:t>Training </a:t>
            </a:r>
            <a:endParaRPr 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Network </a:t>
            </a:r>
            <a:r>
              <a:rPr lang="en-US" sz="1050" dirty="0">
                <a:solidFill>
                  <a:schemeClr val="bg1"/>
                </a:solidFill>
              </a:rPr>
              <a:t>of </a:t>
            </a:r>
            <a:r>
              <a:rPr lang="en-US" sz="1050" dirty="0" smtClean="0">
                <a:solidFill>
                  <a:schemeClr val="bg1"/>
                </a:solidFill>
              </a:rPr>
              <a:t>Partners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010592" y="3717948"/>
            <a:ext cx="2232356" cy="1044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300"/>
              </a:lnSpc>
              <a:spcBef>
                <a:spcPts val="0"/>
              </a:spcBef>
              <a:buClrTx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The </a:t>
            </a:r>
            <a:r>
              <a:rPr lang="en-US" sz="1400" b="1" dirty="0" err="1" smtClean="0">
                <a:solidFill>
                  <a:schemeClr val="bg1"/>
                </a:solidFill>
              </a:rPr>
              <a:t>Docker</a:t>
            </a:r>
            <a:r>
              <a:rPr lang="en-US" sz="1400" b="1" dirty="0" smtClean="0">
                <a:solidFill>
                  <a:schemeClr val="bg1"/>
                </a:solidFill>
              </a:rPr>
              <a:t> Platform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spcBef>
                <a:spcPts val="1200"/>
              </a:spcBef>
              <a:buNone/>
            </a:pPr>
            <a:r>
              <a:rPr lang="en-US" sz="1050" dirty="0" err="1" smtClean="0">
                <a:solidFill>
                  <a:schemeClr val="bg1"/>
                </a:solidFill>
              </a:rPr>
              <a:t>Docker</a:t>
            </a:r>
            <a:r>
              <a:rPr lang="en-US" sz="1050" dirty="0" smtClean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</a:rPr>
              <a:t>Engine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err="1" smtClean="0">
                <a:solidFill>
                  <a:schemeClr val="bg1"/>
                </a:solidFill>
              </a:rPr>
              <a:t>Docker</a:t>
            </a:r>
            <a:r>
              <a:rPr lang="en-US" sz="1050" dirty="0" smtClean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</a:rPr>
              <a:t>Hub </a:t>
            </a:r>
            <a:endParaRPr lang="en-US" sz="105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endParaRPr 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Build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smtClean="0">
                <a:solidFill>
                  <a:schemeClr val="bg1"/>
                </a:solidFill>
              </a:rPr>
              <a:t>Ship</a:t>
            </a:r>
            <a:r>
              <a:rPr lang="en-US" sz="1200" b="1" dirty="0">
                <a:solidFill>
                  <a:schemeClr val="bg1"/>
                </a:solidFill>
              </a:rPr>
              <a:t>, and </a:t>
            </a:r>
            <a:r>
              <a:rPr lang="en-US" sz="1200" b="1" dirty="0" smtClean="0">
                <a:solidFill>
                  <a:schemeClr val="bg1"/>
                </a:solidFill>
              </a:rPr>
              <a:t>Run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1" name="Picture 2" descr="\\psf\Home\Desktop\Picture1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75" y="2235452"/>
            <a:ext cx="2206570" cy="115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\\psf\Home\Desktop\Pictur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77" y="2205275"/>
            <a:ext cx="2224856" cy="11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\\psf\Home\Desktop\Picture3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07" y="4746531"/>
            <a:ext cx="2176092" cy="117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5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ilt.com/company/files/450Mike_Bryzek_Envro_079_0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r="3105" b="1014"/>
          <a:stretch/>
        </p:blipFill>
        <p:spPr bwMode="auto">
          <a:xfrm>
            <a:off x="871498" y="1366648"/>
            <a:ext cx="2618692" cy="3957892"/>
          </a:xfrm>
          <a:prstGeom prst="rect">
            <a:avLst/>
          </a:prstGeom>
          <a:ln>
            <a:noFill/>
          </a:ln>
          <a:effectLst>
            <a:outerShdw blurRad="381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User Case Study: GILT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90575" y="5462337"/>
            <a:ext cx="292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Michael </a:t>
            </a:r>
            <a:r>
              <a:rPr lang="en-US" sz="2800" b="1" dirty="0" err="1" smtClean="0"/>
              <a:t>Bryzek</a:t>
            </a:r>
            <a:endParaRPr lang="en-US" sz="2800" b="1" dirty="0"/>
          </a:p>
        </p:txBody>
      </p:sp>
      <p:pic>
        <p:nvPicPr>
          <p:cNvPr id="1028" name="Picture 4" descr="http://action.aac.org/images/content/pagebuilder/gilt-groupe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86" y="2399391"/>
            <a:ext cx="4242689" cy="21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5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Agenda</a:t>
            </a:r>
            <a:endParaRPr lang="en-US" sz="28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000708" y="3430828"/>
            <a:ext cx="0" cy="380389"/>
          </a:xfrm>
          <a:prstGeom prst="straightConnector1">
            <a:avLst/>
          </a:prstGeom>
          <a:ln w="57150">
            <a:solidFill>
              <a:srgbClr val="28A8D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015276" y="3306469"/>
            <a:ext cx="0" cy="360579"/>
          </a:xfrm>
          <a:prstGeom prst="straightConnector1">
            <a:avLst/>
          </a:prstGeom>
          <a:ln w="57150">
            <a:solidFill>
              <a:srgbClr val="28A8D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925119" y="1572769"/>
            <a:ext cx="5199886" cy="4169663"/>
            <a:chOff x="3592374" y="2084832"/>
            <a:chExt cx="2099462" cy="2099462"/>
          </a:xfrm>
        </p:grpSpPr>
        <p:sp>
          <p:nvSpPr>
            <p:cNvPr id="33" name="Arc 32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12438329"/>
                <a:gd name="adj2" fmla="val 14297971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6520206"/>
                <a:gd name="adj2" fmla="val 8700790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918491"/>
                <a:gd name="adj2" fmla="val 3367204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16200000"/>
                <a:gd name="adj2" fmla="val 19081489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5943600" y="213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872067" y="213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386667" y="467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386667" y="1380067"/>
            <a:ext cx="2370666" cy="1295400"/>
          </a:xfrm>
          <a:prstGeom prst="roundRect">
            <a:avLst>
              <a:gd name="adj" fmla="val 6209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872067" y="3674534"/>
            <a:ext cx="2370666" cy="1295400"/>
          </a:xfrm>
          <a:prstGeom prst="roundRect">
            <a:avLst>
              <a:gd name="adj" fmla="val 6863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943600" y="3674534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414288" y="4933971"/>
            <a:ext cx="2252540" cy="243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Official Repos &amp; 14K + </a:t>
            </a:r>
            <a:r>
              <a:rPr lang="en-US" sz="900" dirty="0" err="1" smtClean="0">
                <a:solidFill>
                  <a:schemeClr val="bg1">
                    <a:lumMod val="65000"/>
                  </a:schemeClr>
                </a:solidFill>
              </a:rPr>
              <a:t>Dockerized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 Apps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52806" y="2156688"/>
            <a:ext cx="91242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Partners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401568" y="4708431"/>
            <a:ext cx="859531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Content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925922" y="2156688"/>
            <a:ext cx="683200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Users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520439" y="1465176"/>
            <a:ext cx="2031797" cy="1197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Community</a:t>
            </a:r>
          </a:p>
          <a:p>
            <a:pPr marL="0" indent="0">
              <a:lnSpc>
                <a:spcPts val="1300"/>
              </a:lnSpc>
              <a:spcBef>
                <a:spcPts val="600"/>
              </a:spcBef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460+ Contributors</a:t>
            </a: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250+ </a:t>
            </a:r>
            <a:r>
              <a:rPr lang="en-US" sz="1050" dirty="0" err="1" smtClean="0">
                <a:solidFill>
                  <a:schemeClr val="bg1"/>
                </a:solidFill>
              </a:rPr>
              <a:t>Meetups</a:t>
            </a:r>
            <a:r>
              <a:rPr lang="en-US" sz="1050" dirty="0" smtClean="0">
                <a:solidFill>
                  <a:schemeClr val="bg1"/>
                </a:solidFill>
              </a:rPr>
              <a:t> on </a:t>
            </a:r>
            <a:r>
              <a:rPr lang="en-US" sz="1050" dirty="0" err="1" smtClean="0">
                <a:solidFill>
                  <a:schemeClr val="bg1"/>
                </a:solidFill>
              </a:rPr>
              <a:t>Docker</a:t>
            </a:r>
            <a:endParaRPr lang="en-US" sz="105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2.75M Downloads</a:t>
            </a: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6.7K Projects on </a:t>
            </a:r>
            <a:r>
              <a:rPr lang="en-US" sz="1050" dirty="0" err="1" smtClean="0">
                <a:solidFill>
                  <a:schemeClr val="bg1"/>
                </a:solidFill>
              </a:rPr>
              <a:t>GitHub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918302" y="3717948"/>
            <a:ext cx="2446002" cy="123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300"/>
              </a:lnSpc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Support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spcBef>
                <a:spcPts val="600"/>
              </a:spcBef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Enterprise Support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Robust </a:t>
            </a:r>
            <a:r>
              <a:rPr lang="en-US" sz="1050" dirty="0">
                <a:solidFill>
                  <a:schemeClr val="bg1"/>
                </a:solidFill>
              </a:rPr>
              <a:t>Documentation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Implementation</a:t>
            </a:r>
            <a:r>
              <a:rPr lang="en-US" sz="1050" dirty="0">
                <a:solidFill>
                  <a:schemeClr val="bg1"/>
                </a:solidFill>
              </a:rPr>
              <a:t>, </a:t>
            </a:r>
            <a:r>
              <a:rPr lang="en-US" sz="1050" dirty="0" smtClean="0">
                <a:solidFill>
                  <a:schemeClr val="bg1"/>
                </a:solidFill>
              </a:rPr>
              <a:t>Integration,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smtClean="0">
                <a:solidFill>
                  <a:schemeClr val="bg1"/>
                </a:solidFill>
              </a:rPr>
              <a:t>Training </a:t>
            </a:r>
            <a:endParaRPr 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Network </a:t>
            </a:r>
            <a:r>
              <a:rPr lang="en-US" sz="1050" dirty="0">
                <a:solidFill>
                  <a:schemeClr val="bg1"/>
                </a:solidFill>
              </a:rPr>
              <a:t>of </a:t>
            </a:r>
            <a:r>
              <a:rPr lang="en-US" sz="1050" dirty="0" smtClean="0">
                <a:solidFill>
                  <a:schemeClr val="bg1"/>
                </a:solidFill>
              </a:rPr>
              <a:t>Partners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010592" y="3717948"/>
            <a:ext cx="2232356" cy="1044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300"/>
              </a:lnSpc>
              <a:spcBef>
                <a:spcPts val="0"/>
              </a:spcBef>
              <a:buClrTx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The </a:t>
            </a:r>
            <a:r>
              <a:rPr lang="en-US" sz="1400" b="1" dirty="0" err="1" smtClean="0">
                <a:solidFill>
                  <a:schemeClr val="bg1"/>
                </a:solidFill>
              </a:rPr>
              <a:t>Docker</a:t>
            </a:r>
            <a:r>
              <a:rPr lang="en-US" sz="1400" b="1" dirty="0" smtClean="0">
                <a:solidFill>
                  <a:schemeClr val="bg1"/>
                </a:solidFill>
              </a:rPr>
              <a:t> Platform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spcBef>
                <a:spcPts val="1200"/>
              </a:spcBef>
              <a:buNone/>
            </a:pPr>
            <a:r>
              <a:rPr lang="en-US" sz="1050" dirty="0" err="1" smtClean="0">
                <a:solidFill>
                  <a:schemeClr val="bg1"/>
                </a:solidFill>
              </a:rPr>
              <a:t>Docker</a:t>
            </a:r>
            <a:r>
              <a:rPr lang="en-US" sz="1050" dirty="0" smtClean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</a:rPr>
              <a:t>Engine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err="1" smtClean="0">
                <a:solidFill>
                  <a:schemeClr val="bg1"/>
                </a:solidFill>
              </a:rPr>
              <a:t>Docker</a:t>
            </a:r>
            <a:r>
              <a:rPr lang="en-US" sz="1050" dirty="0" smtClean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</a:rPr>
              <a:t>Hub </a:t>
            </a:r>
            <a:endParaRPr lang="en-US" sz="105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endParaRPr 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Build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smtClean="0">
                <a:solidFill>
                  <a:schemeClr val="bg1"/>
                </a:solidFill>
              </a:rPr>
              <a:t>Ship</a:t>
            </a:r>
            <a:r>
              <a:rPr lang="en-US" sz="1200" b="1" dirty="0">
                <a:solidFill>
                  <a:schemeClr val="bg1"/>
                </a:solidFill>
              </a:rPr>
              <a:t>, and </a:t>
            </a:r>
            <a:r>
              <a:rPr lang="en-US" sz="1200" b="1" dirty="0" smtClean="0">
                <a:solidFill>
                  <a:schemeClr val="bg1"/>
                </a:solidFill>
              </a:rPr>
              <a:t>Run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0" name="Picture 2" descr="\\psf\Home\Desktop\Picture1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75" y="2235452"/>
            <a:ext cx="2206570" cy="115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\\psf\Home\Desktop\Picture2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77" y="2205275"/>
            <a:ext cx="2224856" cy="115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\\psf\Home\Desktop\Picture3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07" y="4746531"/>
            <a:ext cx="2176092" cy="117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\\psf\Home\Desktop\Graphic Tank\vector_v-trans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56" y="2913682"/>
            <a:ext cx="2401522" cy="136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19450" y="2324101"/>
            <a:ext cx="5394198" cy="2038350"/>
          </a:xfrm>
          <a:prstGeom prst="roundRect">
            <a:avLst>
              <a:gd name="adj" fmla="val 4205"/>
            </a:avLst>
          </a:prstGeom>
          <a:solidFill>
            <a:srgbClr val="E6E6E6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899" y="2552700"/>
            <a:ext cx="5114441" cy="2121408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 smtClean="0"/>
              <a:t>There are </a:t>
            </a:r>
            <a:r>
              <a:rPr lang="en-US" sz="2800" b="1" dirty="0" smtClean="0">
                <a:solidFill>
                  <a:schemeClr val="accent2"/>
                </a:solidFill>
              </a:rPr>
              <a:t>four major </a:t>
            </a:r>
            <a:r>
              <a:rPr lang="en-US" sz="2000" dirty="0" smtClean="0"/>
              <a:t>announcements in the next few slides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800" b="1" dirty="0">
                <a:solidFill>
                  <a:schemeClr val="accent2"/>
                </a:solidFill>
              </a:rPr>
              <a:t>See if you can spot them all</a:t>
            </a:r>
            <a:r>
              <a:rPr lang="en-US" sz="2800" b="1" dirty="0" smtClean="0">
                <a:solidFill>
                  <a:schemeClr val="accent2"/>
                </a:solidFill>
              </a:rPr>
              <a:t>!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http://toybook.com/wp-content/uploads/2011/11/Wheres-Waldo_hero-ar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4" y="1341437"/>
            <a:ext cx="1857375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012957"/>
            <a:ext cx="19992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Image </a:t>
            </a:r>
            <a:r>
              <a:rPr lang="en-US" sz="900" dirty="0">
                <a:solidFill>
                  <a:schemeClr val="tx2"/>
                </a:solidFill>
              </a:rPr>
              <a:t>courtesy of Waldo.wikia.com</a:t>
            </a:r>
          </a:p>
        </p:txBody>
      </p:sp>
    </p:spTree>
    <p:extLst>
      <p:ext uri="{BB962C8B-B14F-4D97-AF65-F5344CB8AC3E}">
        <p14:creationId xmlns:p14="http://schemas.microsoft.com/office/powerpoint/2010/main" val="378384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/>
        </p:nvSpPr>
        <p:spPr>
          <a:xfrm>
            <a:off x="342898" y="2076451"/>
            <a:ext cx="8410575" cy="624148"/>
          </a:xfrm>
          <a:prstGeom prst="round2Same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9947707"/>
              </p:ext>
            </p:extLst>
          </p:nvPr>
        </p:nvGraphicFramePr>
        <p:xfrm>
          <a:off x="339090" y="2066886"/>
          <a:ext cx="8421624" cy="2717228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4210812"/>
                <a:gridCol w="4210812"/>
              </a:tblGrid>
              <a:tr h="6257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~2000</a:t>
                      </a:r>
                      <a:endParaRPr lang="en-US" sz="2800" dirty="0"/>
                    </a:p>
                  </a:txBody>
                  <a:tcPr marL="27432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2014</a:t>
                      </a:r>
                      <a:endParaRPr lang="en-US" sz="2800" dirty="0"/>
                    </a:p>
                  </a:txBody>
                  <a:tcPr marL="27432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656882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Long lived</a:t>
                      </a:r>
                      <a:endParaRPr lang="en-US" sz="1800" dirty="0"/>
                    </a:p>
                  </a:txBody>
                  <a:tcPr marL="27432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Development is iterative and constant</a:t>
                      </a:r>
                      <a:endParaRPr lang="en-US" sz="1800" dirty="0"/>
                    </a:p>
                  </a:txBody>
                  <a:tcPr marL="1828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E6E6"/>
                    </a:solidFill>
                  </a:tcPr>
                </a:tc>
              </a:tr>
              <a:tr h="745287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Monolithic and built on a single stack</a:t>
                      </a:r>
                      <a:endParaRPr lang="en-US" sz="1800" dirty="0"/>
                    </a:p>
                  </a:txBody>
                  <a:tcPr marL="27432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Built </a:t>
                      </a:r>
                      <a:r>
                        <a:rPr lang="en-US" sz="1800" baseline="0" dirty="0" smtClean="0"/>
                        <a:t>from loosely coupled components</a:t>
                      </a:r>
                      <a:endParaRPr lang="en-US" sz="1800" dirty="0"/>
                    </a:p>
                  </a:txBody>
                  <a:tcPr marL="1828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932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Deployed to a single</a:t>
                      </a:r>
                      <a:r>
                        <a:rPr lang="en-US" sz="1800" baseline="0" dirty="0" smtClean="0"/>
                        <a:t> server</a:t>
                      </a:r>
                      <a:endParaRPr lang="en-US" sz="1800" dirty="0"/>
                    </a:p>
                  </a:txBody>
                  <a:tcPr marL="27432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 smtClean="0"/>
                        <a:t>Deployed to a multitude of servers</a:t>
                      </a:r>
                      <a:endParaRPr lang="en-US" sz="1800" dirty="0"/>
                    </a:p>
                  </a:txBody>
                  <a:tcPr marL="1828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Apps Have Fundamentally Changed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75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786342" y="2228890"/>
            <a:ext cx="4160520" cy="3251160"/>
          </a:xfrm>
          <a:prstGeom prst="roundRect">
            <a:avLst>
              <a:gd name="adj" fmla="val 3630"/>
            </a:avLst>
          </a:prstGeom>
          <a:solidFill>
            <a:srgbClr val="E6E6E6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786342" y="1617351"/>
            <a:ext cx="4160520" cy="547245"/>
          </a:xfrm>
          <a:prstGeom prst="roundRect">
            <a:avLst>
              <a:gd name="adj" fmla="val 17358"/>
            </a:avLst>
          </a:prstGeom>
          <a:solidFill>
            <a:schemeClr val="accent2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  Today’s </a:t>
            </a:r>
            <a:r>
              <a:rPr lang="en-US" sz="2000" b="1" dirty="0">
                <a:solidFill>
                  <a:schemeClr val="tx1"/>
                </a:solidFill>
              </a:rPr>
              <a:t>highlights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8328" y="2228890"/>
            <a:ext cx="4160520" cy="3251160"/>
          </a:xfrm>
          <a:prstGeom prst="roundRect">
            <a:avLst>
              <a:gd name="adj" fmla="val 3630"/>
            </a:avLst>
          </a:prstGeom>
          <a:solidFill>
            <a:srgbClr val="E6E6E6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38328" y="1617351"/>
            <a:ext cx="4160520" cy="547245"/>
          </a:xfrm>
          <a:prstGeom prst="roundRect">
            <a:avLst>
              <a:gd name="adj" fmla="val 15942"/>
            </a:avLst>
          </a:prstGeom>
          <a:solidFill>
            <a:schemeClr val="accent2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283" y="1723732"/>
            <a:ext cx="3883981" cy="37563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 smtClean="0"/>
              <a:t>Overall</a:t>
            </a:r>
          </a:p>
          <a:p>
            <a:pPr marL="228600" indent="-228600">
              <a:spcBef>
                <a:spcPts val="1800"/>
              </a:spcBef>
            </a:pPr>
            <a:r>
              <a:rPr lang="en-US" sz="2000" b="1" dirty="0" smtClean="0">
                <a:solidFill>
                  <a:schemeClr val="accent4"/>
                </a:solidFill>
              </a:rPr>
              <a:t>6</a:t>
            </a:r>
            <a:r>
              <a:rPr lang="en-US" sz="1800" dirty="0" smtClean="0"/>
              <a:t> keynotes</a:t>
            </a:r>
          </a:p>
          <a:p>
            <a:pPr marL="228600" indent="-228600">
              <a:spcBef>
                <a:spcPts val="1800"/>
              </a:spcBef>
            </a:pPr>
            <a:r>
              <a:rPr lang="en-US" sz="2000" b="1" dirty="0">
                <a:solidFill>
                  <a:schemeClr val="accent4"/>
                </a:solidFill>
              </a:rPr>
              <a:t>30</a:t>
            </a:r>
            <a:r>
              <a:rPr lang="en-US" sz="1800" dirty="0" smtClean="0"/>
              <a:t> talks </a:t>
            </a:r>
            <a:r>
              <a:rPr lang="en-US" sz="1600" dirty="0" smtClean="0"/>
              <a:t>(over 150 submitted)</a:t>
            </a:r>
          </a:p>
          <a:p>
            <a:pPr marL="228600" indent="-228600">
              <a:spcBef>
                <a:spcPts val="1800"/>
              </a:spcBef>
            </a:pPr>
            <a:r>
              <a:rPr lang="en-US" sz="2000" b="1" dirty="0">
                <a:solidFill>
                  <a:schemeClr val="accent4"/>
                </a:solidFill>
              </a:rPr>
              <a:t>550</a:t>
            </a:r>
            <a:r>
              <a:rPr lang="en-US" sz="1800" dirty="0" smtClean="0"/>
              <a:t> attendees </a:t>
            </a:r>
            <a:r>
              <a:rPr lang="en-US" sz="1600" dirty="0" smtClean="0"/>
              <a:t>(400+ waiting list)</a:t>
            </a:r>
          </a:p>
          <a:p>
            <a:pPr marL="228600" indent="-228600">
              <a:spcBef>
                <a:spcPts val="1800"/>
              </a:spcBef>
            </a:pPr>
            <a:r>
              <a:rPr lang="en-US" sz="1800" dirty="0" err="1" smtClean="0"/>
              <a:t>Docker</a:t>
            </a:r>
            <a:r>
              <a:rPr lang="en-US" sz="1800" dirty="0" smtClean="0"/>
              <a:t> University</a:t>
            </a:r>
          </a:p>
          <a:p>
            <a:pPr marL="228600" indent="-228600">
              <a:spcBef>
                <a:spcPts val="1800"/>
              </a:spcBef>
            </a:pPr>
            <a:r>
              <a:rPr lang="en-US" sz="1800" dirty="0" err="1" smtClean="0"/>
              <a:t>Hackathon</a:t>
            </a:r>
            <a:endParaRPr lang="en-US" sz="1800" dirty="0" smtClean="0"/>
          </a:p>
          <a:p>
            <a:pPr marL="228600" indent="-228600">
              <a:spcBef>
                <a:spcPts val="1800"/>
              </a:spcBef>
            </a:pPr>
            <a:r>
              <a:rPr lang="en-US" sz="1800" dirty="0" smtClean="0"/>
              <a:t>Plumbers conference</a:t>
            </a:r>
          </a:p>
          <a:p>
            <a:pPr marL="228600" indent="-228600">
              <a:spcBef>
                <a:spcPts val="1800"/>
              </a:spcBef>
            </a:pPr>
            <a:r>
              <a:rPr lang="en-US" sz="1800" dirty="0" smtClean="0"/>
              <a:t>Multiple networking events</a:t>
            </a:r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35131" y="2288421"/>
            <a:ext cx="4024343" cy="3756317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1800"/>
              </a:spcBef>
            </a:pPr>
            <a:r>
              <a:rPr lang="en-US" sz="1800" dirty="0" smtClean="0"/>
              <a:t>John </a:t>
            </a:r>
            <a:r>
              <a:rPr lang="en-US" sz="1800" dirty="0" err="1" smtClean="0"/>
              <a:t>Engates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600" i="1" dirty="0" smtClean="0">
                <a:solidFill>
                  <a:schemeClr val="accent2"/>
                </a:solidFill>
              </a:rPr>
              <a:t>CTO</a:t>
            </a:r>
            <a:endParaRPr lang="en-US" sz="1800" i="1" dirty="0" smtClean="0">
              <a:solidFill>
                <a:schemeClr val="accent2"/>
              </a:solidFill>
            </a:endParaRPr>
          </a:p>
          <a:p>
            <a:pPr marL="228600" indent="-228600">
              <a:spcBef>
                <a:spcPts val="1800"/>
              </a:spcBef>
            </a:pPr>
            <a:r>
              <a:rPr lang="en-US" sz="1800" dirty="0" smtClean="0"/>
              <a:t>Brian Stevens </a:t>
            </a:r>
            <a:br>
              <a:rPr lang="en-US" sz="1800" dirty="0" smtClean="0"/>
            </a:br>
            <a:r>
              <a:rPr lang="en-US" sz="1600" i="1" dirty="0" smtClean="0">
                <a:solidFill>
                  <a:schemeClr val="accent2"/>
                </a:solidFill>
              </a:rPr>
              <a:t>EVP &amp; CTO</a:t>
            </a:r>
          </a:p>
          <a:p>
            <a:pPr marL="228600" indent="-228600">
              <a:spcBef>
                <a:spcPts val="1800"/>
              </a:spcBef>
            </a:pPr>
            <a:r>
              <a:rPr lang="en-US" sz="1800" dirty="0" smtClean="0"/>
              <a:t>Birds-of-a-Feather Lunch</a:t>
            </a:r>
          </a:p>
          <a:p>
            <a:pPr marL="228600" indent="-228600">
              <a:spcBef>
                <a:spcPts val="1800"/>
              </a:spcBef>
              <a:tabLst>
                <a:tab pos="1828800" algn="l"/>
              </a:tabLst>
            </a:pPr>
            <a:r>
              <a:rPr lang="en-US" sz="1800" dirty="0" smtClean="0"/>
              <a:t>Happy Hour: 	</a:t>
            </a:r>
            <a:r>
              <a:rPr lang="en-US" sz="1800" b="1" dirty="0" smtClean="0">
                <a:solidFill>
                  <a:schemeClr val="accent2"/>
                </a:solidFill>
              </a:rPr>
              <a:t>6:00pm - 7:00pm</a:t>
            </a:r>
          </a:p>
          <a:p>
            <a:pPr marL="228600" indent="-228600">
              <a:spcBef>
                <a:spcPts val="1800"/>
              </a:spcBef>
              <a:tabLst>
                <a:tab pos="1828800" algn="l"/>
              </a:tabLst>
            </a:pPr>
            <a:r>
              <a:rPr lang="en-US" sz="1800" dirty="0" smtClean="0"/>
              <a:t>After party: 	</a:t>
            </a:r>
            <a:r>
              <a:rPr lang="en-US" sz="1800" b="1" dirty="0" smtClean="0">
                <a:solidFill>
                  <a:schemeClr val="accent2"/>
                </a:solidFill>
              </a:rPr>
              <a:t>7:00pm - 11:42pm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Welcom</a:t>
            </a:r>
            <a:r>
              <a:rPr lang="en-US" sz="2800" dirty="0" smtClean="0"/>
              <a:t>e to </a:t>
            </a:r>
            <a:r>
              <a:rPr lang="en-US" sz="2800" dirty="0" err="1" smtClean="0"/>
              <a:t>DockerCon</a:t>
            </a:r>
            <a:r>
              <a:rPr lang="en-US" sz="2800" dirty="0" smtClean="0"/>
              <a:t> – Day 1</a:t>
            </a:r>
            <a:endParaRPr lang="en-US" sz="2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64949" y="2601455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4949" y="3077318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4949" y="3572231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949" y="4048094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4949" y="4504907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4949" y="4980768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15869" y="2925305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15869" y="3689693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15869" y="4209004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15869" y="4717166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HB\Desktop\redhat-logo-pngredhat-logopng-3hntlaq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92" y="3127735"/>
            <a:ext cx="1139237" cy="34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B\Desktop\rackspa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92" y="2413006"/>
            <a:ext cx="1334804" cy="3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6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flipV="1">
            <a:off x="329184" y="3776472"/>
            <a:ext cx="8522208" cy="2267712"/>
            <a:chOff x="1600200" y="1335024"/>
            <a:chExt cx="8522208" cy="2322576"/>
          </a:xfrm>
        </p:grpSpPr>
        <p:sp>
          <p:nvSpPr>
            <p:cNvPr id="82" name="Round Same Side Corner Rectangle 81"/>
            <p:cNvSpPr/>
            <p:nvPr/>
          </p:nvSpPr>
          <p:spPr>
            <a:xfrm>
              <a:off x="1600200" y="1335024"/>
              <a:ext cx="621792" cy="2322576"/>
            </a:xfrm>
            <a:prstGeom prst="round2SameRect">
              <a:avLst>
                <a:gd name="adj1" fmla="val 10785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 Same Side Corner Rectangle 82"/>
            <p:cNvSpPr/>
            <p:nvPr/>
          </p:nvSpPr>
          <p:spPr>
            <a:xfrm>
              <a:off x="9500616" y="1335024"/>
              <a:ext cx="621792" cy="2322576"/>
            </a:xfrm>
            <a:prstGeom prst="round2SameRect">
              <a:avLst>
                <a:gd name="adj1" fmla="val 10785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 Same Side Corner Rectangle 4"/>
          <p:cNvSpPr/>
          <p:nvPr/>
        </p:nvSpPr>
        <p:spPr>
          <a:xfrm>
            <a:off x="329184" y="1335024"/>
            <a:ext cx="621792" cy="2322576"/>
          </a:xfrm>
          <a:prstGeom prst="round2SameRect">
            <a:avLst>
              <a:gd name="adj1" fmla="val 10785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 Same Side Corner Rectangle 80"/>
          <p:cNvSpPr/>
          <p:nvPr/>
        </p:nvSpPr>
        <p:spPr>
          <a:xfrm>
            <a:off x="8229600" y="1335024"/>
            <a:ext cx="621792" cy="2322576"/>
          </a:xfrm>
          <a:prstGeom prst="round2SameRect">
            <a:avLst>
              <a:gd name="adj1" fmla="val 10785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1" name="Line 1"/>
          <p:cNvSpPr>
            <a:spLocks noChangeShapeType="1"/>
          </p:cNvSpPr>
          <p:nvPr/>
        </p:nvSpPr>
        <p:spPr bwMode="auto">
          <a:xfrm>
            <a:off x="-210311" y="3718893"/>
            <a:ext cx="9372599" cy="0"/>
          </a:xfrm>
          <a:prstGeom prst="line">
            <a:avLst/>
          </a:prstGeom>
          <a:noFill/>
          <a:ln w="19050" cap="flat">
            <a:solidFill>
              <a:schemeClr val="tx2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300"/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1364067" y="1681977"/>
            <a:ext cx="106760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 dirty="0">
                <a:ea typeface="Gill Sans" charset="0"/>
                <a:cs typeface="Gill Sans" charset="0"/>
              </a:rPr>
              <a:t>Static website</a:t>
            </a: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4186571" y="2460400"/>
            <a:ext cx="108369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 dirty="0">
                <a:ea typeface="Gill Sans" charset="0"/>
                <a:cs typeface="Gill Sans" charset="0"/>
              </a:rPr>
              <a:t>Web frontend </a:t>
            </a:r>
          </a:p>
        </p:txBody>
      </p:sp>
      <p:sp>
        <p:nvSpPr>
          <p:cNvPr id="25604" name="Rectangle 4"/>
          <p:cNvSpPr>
            <a:spLocks/>
          </p:cNvSpPr>
          <p:nvPr/>
        </p:nvSpPr>
        <p:spPr bwMode="auto">
          <a:xfrm>
            <a:off x="3291429" y="1457570"/>
            <a:ext cx="65402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 dirty="0">
                <a:ea typeface="Gill Sans" charset="0"/>
                <a:cs typeface="Gill Sans" charset="0"/>
              </a:rPr>
              <a:t>User DB</a:t>
            </a: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363500" y="1753707"/>
            <a:ext cx="5193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 dirty="0">
                <a:ea typeface="Gill Sans" charset="0"/>
                <a:cs typeface="Gill Sans" charset="0"/>
              </a:rPr>
              <a:t>Queue</a:t>
            </a:r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6866595" y="1434995"/>
            <a:ext cx="98103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 dirty="0">
                <a:ea typeface="Gill Sans" charset="0"/>
                <a:cs typeface="Gill Sans" charset="0"/>
              </a:rPr>
              <a:t>Analytics DB</a:t>
            </a:r>
          </a:p>
        </p:txBody>
      </p:sp>
      <p:sp>
        <p:nvSpPr>
          <p:cNvPr id="25607" name="Rectangle 7"/>
          <p:cNvSpPr>
            <a:spLocks/>
          </p:cNvSpPr>
          <p:nvPr/>
        </p:nvSpPr>
        <p:spPr bwMode="auto">
          <a:xfrm>
            <a:off x="1381645" y="2646315"/>
            <a:ext cx="157735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 dirty="0">
                <a:ea typeface="Gill Sans" charset="0"/>
                <a:cs typeface="Gill Sans" charset="0"/>
              </a:rPr>
              <a:t>Background workers</a:t>
            </a:r>
          </a:p>
        </p:txBody>
      </p:sp>
      <p:sp>
        <p:nvSpPr>
          <p:cNvPr id="25608" name="Rectangle 8"/>
          <p:cNvSpPr>
            <a:spLocks/>
          </p:cNvSpPr>
          <p:nvPr/>
        </p:nvSpPr>
        <p:spPr bwMode="auto">
          <a:xfrm>
            <a:off x="6096353" y="2765401"/>
            <a:ext cx="99065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 dirty="0">
                <a:ea typeface="Gill Sans" charset="0"/>
                <a:cs typeface="Gill Sans" charset="0"/>
              </a:rPr>
              <a:t>API endpoint</a:t>
            </a:r>
          </a:p>
        </p:txBody>
      </p:sp>
      <p:sp>
        <p:nvSpPr>
          <p:cNvPr id="25609" name="Rectangle 9"/>
          <p:cNvSpPr>
            <a:spLocks/>
          </p:cNvSpPr>
          <p:nvPr/>
        </p:nvSpPr>
        <p:spPr bwMode="auto">
          <a:xfrm>
            <a:off x="1364067" y="1878566"/>
            <a:ext cx="1663307" cy="35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>
            <a:lvl1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nginx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1.5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modsecurity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openssl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bootstrap 2</a:t>
            </a:r>
          </a:p>
        </p:txBody>
      </p:sp>
      <p:sp>
        <p:nvSpPr>
          <p:cNvPr id="25610" name="Rectangle 10"/>
          <p:cNvSpPr>
            <a:spLocks/>
          </p:cNvSpPr>
          <p:nvPr/>
        </p:nvSpPr>
        <p:spPr bwMode="auto">
          <a:xfrm>
            <a:off x="3291429" y="1652716"/>
            <a:ext cx="129041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t" anchorCtr="0">
            <a:spAutoFit/>
          </a:bodyPr>
          <a:lstStyle>
            <a:lvl1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postgresql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pgv8 + v8</a:t>
            </a:r>
          </a:p>
        </p:txBody>
      </p:sp>
      <p:sp>
        <p:nvSpPr>
          <p:cNvPr id="25611" name="Rectangle 11"/>
          <p:cNvSpPr>
            <a:spLocks/>
          </p:cNvSpPr>
          <p:nvPr/>
        </p:nvSpPr>
        <p:spPr bwMode="auto">
          <a:xfrm>
            <a:off x="6853475" y="1650946"/>
            <a:ext cx="1078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hadoop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hive + thrift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OpenJDK</a:t>
            </a:r>
            <a:endParaRPr lang="en-US" sz="1000" dirty="0">
              <a:solidFill>
                <a:srgbClr val="282828"/>
              </a:solidFill>
              <a:ea typeface="Gill Sans" charset="0"/>
              <a:cs typeface="Gill Sans" charset="0"/>
            </a:endParaRPr>
          </a:p>
        </p:txBody>
      </p:sp>
      <p:sp>
        <p:nvSpPr>
          <p:cNvPr id="25612" name="Rectangle 12"/>
          <p:cNvSpPr>
            <a:spLocks/>
          </p:cNvSpPr>
          <p:nvPr/>
        </p:nvSpPr>
        <p:spPr bwMode="auto">
          <a:xfrm>
            <a:off x="4186571" y="2664834"/>
            <a:ext cx="1574149" cy="38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>
            <a:lvl1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Ruby + Rails + sass + Unicorn</a:t>
            </a:r>
          </a:p>
        </p:txBody>
      </p:sp>
      <p:sp>
        <p:nvSpPr>
          <p:cNvPr id="25613" name="Rectangle 13"/>
          <p:cNvSpPr>
            <a:spLocks/>
          </p:cNvSpPr>
          <p:nvPr/>
        </p:nvSpPr>
        <p:spPr bwMode="auto">
          <a:xfrm>
            <a:off x="5383633" y="1952142"/>
            <a:ext cx="853828" cy="32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>
            <a:lvl1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Redis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redis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-sentinel</a:t>
            </a:r>
          </a:p>
        </p:txBody>
      </p:sp>
      <p:sp>
        <p:nvSpPr>
          <p:cNvPr id="25614" name="Rectangle 14"/>
          <p:cNvSpPr>
            <a:spLocks/>
          </p:cNvSpPr>
          <p:nvPr/>
        </p:nvSpPr>
        <p:spPr bwMode="auto">
          <a:xfrm>
            <a:off x="1381645" y="2869585"/>
            <a:ext cx="248604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>
            <a:lvl1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Python 3.0 + celery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pyredis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libcurl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ffmpeg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libopencv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nodejs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phantomjs</a:t>
            </a:r>
            <a:endParaRPr lang="en-US" sz="1000" dirty="0">
              <a:solidFill>
                <a:srgbClr val="282828"/>
              </a:solidFill>
              <a:ea typeface="Gill Sans" charset="0"/>
              <a:cs typeface="Gill Sans" charset="0"/>
            </a:endParaRPr>
          </a:p>
        </p:txBody>
      </p:sp>
      <p:sp>
        <p:nvSpPr>
          <p:cNvPr id="25615" name="Rectangle 15"/>
          <p:cNvSpPr>
            <a:spLocks/>
          </p:cNvSpPr>
          <p:nvPr/>
        </p:nvSpPr>
        <p:spPr bwMode="auto">
          <a:xfrm>
            <a:off x="6096353" y="2999412"/>
            <a:ext cx="204752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>
            <a:lvl1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Python 2.7 + Flask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pyredis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celery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psycopg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 + </a:t>
            </a:r>
            <a:r>
              <a:rPr lang="en-US" sz="1000" dirty="0" err="1">
                <a:solidFill>
                  <a:srgbClr val="282828"/>
                </a:solidFill>
                <a:ea typeface="Gill Sans" charset="0"/>
                <a:cs typeface="Gill Sans" charset="0"/>
              </a:rPr>
              <a:t>postgresql</a:t>
            </a:r>
            <a:r>
              <a:rPr lang="en-US" sz="1000" dirty="0">
                <a:solidFill>
                  <a:srgbClr val="282828"/>
                </a:solidFill>
                <a:ea typeface="Gill Sans" charset="0"/>
                <a:cs typeface="Gill Sans" charset="0"/>
              </a:rPr>
              <a:t>-client</a:t>
            </a:r>
          </a:p>
        </p:txBody>
      </p:sp>
      <p:sp>
        <p:nvSpPr>
          <p:cNvPr id="25616" name="Rectangle 16"/>
          <p:cNvSpPr>
            <a:spLocks/>
          </p:cNvSpPr>
          <p:nvPr/>
        </p:nvSpPr>
        <p:spPr bwMode="auto">
          <a:xfrm>
            <a:off x="1731119" y="4042744"/>
            <a:ext cx="11766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Development VM</a:t>
            </a:r>
          </a:p>
        </p:txBody>
      </p:sp>
      <p:sp>
        <p:nvSpPr>
          <p:cNvPr id="25617" name="Rectangle 17"/>
          <p:cNvSpPr>
            <a:spLocks/>
          </p:cNvSpPr>
          <p:nvPr/>
        </p:nvSpPr>
        <p:spPr bwMode="auto">
          <a:xfrm>
            <a:off x="2724802" y="4653622"/>
            <a:ext cx="70968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QA </a:t>
            </a:r>
            <a:r>
              <a:rPr lang="en-US" dirty="0" smtClean="0">
                <a:ea typeface="Gill Sans" charset="0"/>
                <a:cs typeface="Gill Sans" charset="0"/>
              </a:rPr>
              <a:t>Server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25618" name="Rectangle 18"/>
          <p:cNvSpPr>
            <a:spLocks/>
          </p:cNvSpPr>
          <p:nvPr/>
        </p:nvSpPr>
        <p:spPr bwMode="auto">
          <a:xfrm>
            <a:off x="4367841" y="4409396"/>
            <a:ext cx="85921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Public Cloud</a:t>
            </a:r>
          </a:p>
        </p:txBody>
      </p:sp>
      <p:sp>
        <p:nvSpPr>
          <p:cNvPr id="25619" name="Rectangle 19"/>
          <p:cNvSpPr>
            <a:spLocks/>
          </p:cNvSpPr>
          <p:nvPr/>
        </p:nvSpPr>
        <p:spPr bwMode="auto">
          <a:xfrm>
            <a:off x="3414287" y="5051846"/>
            <a:ext cx="1253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Disaster </a:t>
            </a:r>
            <a:r>
              <a:rPr lang="en-US" dirty="0" smtClean="0">
                <a:ea typeface="Gill Sans" charset="0"/>
                <a:cs typeface="Gill Sans" charset="0"/>
              </a:rPr>
              <a:t>Recovery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25621" name="Rectangle 21"/>
          <p:cNvSpPr>
            <a:spLocks/>
          </p:cNvSpPr>
          <p:nvPr/>
        </p:nvSpPr>
        <p:spPr bwMode="auto">
          <a:xfrm>
            <a:off x="6038610" y="5411018"/>
            <a:ext cx="13831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Contributor’s </a:t>
            </a:r>
            <a:r>
              <a:rPr lang="en-US" dirty="0" smtClean="0">
                <a:ea typeface="Gill Sans" charset="0"/>
                <a:cs typeface="Gill Sans" charset="0"/>
              </a:rPr>
              <a:t>Laptop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23" name="Rectangle 20"/>
          <p:cNvSpPr>
            <a:spLocks/>
          </p:cNvSpPr>
          <p:nvPr/>
        </p:nvSpPr>
        <p:spPr bwMode="auto">
          <a:xfrm>
            <a:off x="4262007" y="5406431"/>
            <a:ext cx="13048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Production Servers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378191" y="2377120"/>
            <a:ext cx="1989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Multiplicity of Stacks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483709" y="4660916"/>
            <a:ext cx="220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Multiplicity of </a:t>
            </a:r>
            <a:r>
              <a:rPr lang="en-US" sz="1400" b="1" dirty="0" smtClean="0">
                <a:solidFill>
                  <a:schemeClr val="bg1"/>
                </a:solidFill>
              </a:rPr>
              <a:t>Hardware Environments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Rectangle 20"/>
          <p:cNvSpPr>
            <a:spLocks/>
          </p:cNvSpPr>
          <p:nvPr/>
        </p:nvSpPr>
        <p:spPr bwMode="auto">
          <a:xfrm>
            <a:off x="6677289" y="3922901"/>
            <a:ext cx="12615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Production Cluster</a:t>
            </a:r>
          </a:p>
        </p:txBody>
      </p:sp>
      <p:sp>
        <p:nvSpPr>
          <p:cNvPr id="36" name="Rectangle 19"/>
          <p:cNvSpPr>
            <a:spLocks/>
          </p:cNvSpPr>
          <p:nvPr/>
        </p:nvSpPr>
        <p:spPr bwMode="auto">
          <a:xfrm>
            <a:off x="1491719" y="5634957"/>
            <a:ext cx="15356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Customer Data Center</a:t>
            </a:r>
          </a:p>
        </p:txBody>
      </p:sp>
      <p:sp>
        <p:nvSpPr>
          <p:cNvPr id="66" name="Freeform 65"/>
          <p:cNvSpPr/>
          <p:nvPr/>
        </p:nvSpPr>
        <p:spPr>
          <a:xfrm>
            <a:off x="4776043" y="2053415"/>
            <a:ext cx="128858" cy="71588"/>
          </a:xfrm>
          <a:custGeom>
            <a:avLst/>
            <a:gdLst>
              <a:gd name="connsiteX0" fmla="*/ 0 w 784997"/>
              <a:gd name="connsiteY0" fmla="*/ 0 h 436109"/>
              <a:gd name="connsiteX1" fmla="*/ 784997 w 784997"/>
              <a:gd name="connsiteY1" fmla="*/ 0 h 436109"/>
              <a:gd name="connsiteX2" fmla="*/ 784997 w 784997"/>
              <a:gd name="connsiteY2" fmla="*/ 436109 h 436109"/>
              <a:gd name="connsiteX3" fmla="*/ 0 w 784997"/>
              <a:gd name="connsiteY3" fmla="*/ 436109 h 436109"/>
              <a:gd name="connsiteX4" fmla="*/ 0 w 784997"/>
              <a:gd name="connsiteY4" fmla="*/ 0 h 43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997" h="436109">
                <a:moveTo>
                  <a:pt x="0" y="0"/>
                </a:moveTo>
                <a:lnTo>
                  <a:pt x="784997" y="0"/>
                </a:lnTo>
                <a:lnTo>
                  <a:pt x="784997" y="436109"/>
                </a:lnTo>
                <a:lnTo>
                  <a:pt x="0" y="43610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58646" y="2787858"/>
            <a:ext cx="271747" cy="321857"/>
            <a:chOff x="5871803" y="2870154"/>
            <a:chExt cx="271747" cy="321857"/>
          </a:xfrm>
        </p:grpSpPr>
        <p:sp>
          <p:nvSpPr>
            <p:cNvPr id="62" name="Freeform 61"/>
            <p:cNvSpPr/>
            <p:nvPr/>
          </p:nvSpPr>
          <p:spPr>
            <a:xfrm>
              <a:off x="5983910" y="2870154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5871803" y="2870154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5927641" y="2971426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0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6039748" y="2971426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5983910" y="3072699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4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5871803" y="3072699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83653" y="1693706"/>
            <a:ext cx="215909" cy="220584"/>
            <a:chOff x="1125355" y="1873811"/>
            <a:chExt cx="215909" cy="220584"/>
          </a:xfrm>
        </p:grpSpPr>
        <p:sp>
          <p:nvSpPr>
            <p:cNvPr id="71" name="Freeform 70"/>
            <p:cNvSpPr/>
            <p:nvPr/>
          </p:nvSpPr>
          <p:spPr>
            <a:xfrm>
              <a:off x="1181194" y="1873811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0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1237462" y="1975083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4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1125355" y="1975083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16737" y="1490017"/>
            <a:ext cx="215909" cy="220585"/>
            <a:chOff x="3635104" y="1575556"/>
            <a:chExt cx="215909" cy="220585"/>
          </a:xfrm>
        </p:grpSpPr>
        <p:sp>
          <p:nvSpPr>
            <p:cNvPr id="74" name="Freeform 73"/>
            <p:cNvSpPr/>
            <p:nvPr/>
          </p:nvSpPr>
          <p:spPr>
            <a:xfrm>
              <a:off x="3747211" y="1575556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3635104" y="1575556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3690942" y="1676829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0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86437" y="1444111"/>
            <a:ext cx="217469" cy="220902"/>
            <a:chOff x="6225202" y="1713406"/>
            <a:chExt cx="217469" cy="220902"/>
          </a:xfrm>
        </p:grpSpPr>
        <p:sp>
          <p:nvSpPr>
            <p:cNvPr id="89" name="Freeform 88"/>
            <p:cNvSpPr/>
            <p:nvPr/>
          </p:nvSpPr>
          <p:spPr>
            <a:xfrm>
              <a:off x="6338869" y="1814996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90" name="Freeform 89"/>
            <p:cNvSpPr/>
            <p:nvPr/>
          </p:nvSpPr>
          <p:spPr>
            <a:xfrm>
              <a:off x="6281040" y="1713406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6225202" y="1814679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4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01231" y="2686263"/>
            <a:ext cx="215908" cy="321857"/>
            <a:chOff x="1122827" y="2494821"/>
            <a:chExt cx="215908" cy="321857"/>
          </a:xfrm>
        </p:grpSpPr>
        <p:sp>
          <p:nvSpPr>
            <p:cNvPr id="95" name="Freeform 94"/>
            <p:cNvSpPr/>
            <p:nvPr/>
          </p:nvSpPr>
          <p:spPr>
            <a:xfrm>
              <a:off x="1179096" y="2494821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1122827" y="2596093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0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1234933" y="2596093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179096" y="2697366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4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99933" y="1798497"/>
            <a:ext cx="395687" cy="351497"/>
            <a:chOff x="5072416" y="1874778"/>
            <a:chExt cx="395687" cy="351497"/>
          </a:xfrm>
        </p:grpSpPr>
        <p:sp>
          <p:nvSpPr>
            <p:cNvPr id="63" name="Freeform 62"/>
            <p:cNvSpPr/>
            <p:nvPr/>
          </p:nvSpPr>
          <p:spPr>
            <a:xfrm>
              <a:off x="5072416" y="1952142"/>
              <a:ext cx="133153" cy="71588"/>
            </a:xfrm>
            <a:custGeom>
              <a:avLst/>
              <a:gdLst>
                <a:gd name="connsiteX0" fmla="*/ 0 w 811164"/>
                <a:gd name="connsiteY0" fmla="*/ 0 h 436109"/>
                <a:gd name="connsiteX1" fmla="*/ 811164 w 811164"/>
                <a:gd name="connsiteY1" fmla="*/ 0 h 436109"/>
                <a:gd name="connsiteX2" fmla="*/ 811164 w 811164"/>
                <a:gd name="connsiteY2" fmla="*/ 436109 h 436109"/>
                <a:gd name="connsiteX3" fmla="*/ 0 w 811164"/>
                <a:gd name="connsiteY3" fmla="*/ 436109 h 436109"/>
                <a:gd name="connsiteX4" fmla="*/ 0 w 811164"/>
                <a:gd name="connsiteY4" fmla="*/ 0 h 43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164" h="436109">
                  <a:moveTo>
                    <a:pt x="0" y="0"/>
                  </a:moveTo>
                  <a:lnTo>
                    <a:pt x="811164" y="0"/>
                  </a:lnTo>
                  <a:lnTo>
                    <a:pt x="811164" y="436109"/>
                  </a:lnTo>
                  <a:lnTo>
                    <a:pt x="0" y="436109"/>
                  </a:lnTo>
                  <a:lnTo>
                    <a:pt x="0" y="0"/>
                  </a:lnTo>
                  <a:close/>
                </a:path>
              </a:pathLst>
            </a:custGeom>
            <a:ln w="12700"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dirty="0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5072416" y="2154687"/>
              <a:ext cx="133153" cy="71588"/>
            </a:xfrm>
            <a:custGeom>
              <a:avLst/>
              <a:gdLst>
                <a:gd name="connsiteX0" fmla="*/ 0 w 811164"/>
                <a:gd name="connsiteY0" fmla="*/ 0 h 436109"/>
                <a:gd name="connsiteX1" fmla="*/ 811164 w 811164"/>
                <a:gd name="connsiteY1" fmla="*/ 0 h 436109"/>
                <a:gd name="connsiteX2" fmla="*/ 811164 w 811164"/>
                <a:gd name="connsiteY2" fmla="*/ 436109 h 436109"/>
                <a:gd name="connsiteX3" fmla="*/ 0 w 811164"/>
                <a:gd name="connsiteY3" fmla="*/ 436109 h 436109"/>
                <a:gd name="connsiteX4" fmla="*/ 0 w 811164"/>
                <a:gd name="connsiteY4" fmla="*/ 0 h 43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164" h="436109">
                  <a:moveTo>
                    <a:pt x="0" y="0"/>
                  </a:moveTo>
                  <a:lnTo>
                    <a:pt x="811164" y="0"/>
                  </a:lnTo>
                  <a:lnTo>
                    <a:pt x="811164" y="436109"/>
                  </a:lnTo>
                  <a:lnTo>
                    <a:pt x="0" y="436109"/>
                  </a:lnTo>
                  <a:lnTo>
                    <a:pt x="0" y="0"/>
                  </a:lnTo>
                  <a:close/>
                </a:path>
              </a:pathLst>
            </a:custGeom>
            <a:ln w="12700"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5364301" y="1874778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252194" y="1874778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308032" y="1976050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0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5364301" y="2077323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4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5252194" y="2077323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52224" y="2472063"/>
            <a:ext cx="271747" cy="220584"/>
            <a:chOff x="3824792" y="2472063"/>
            <a:chExt cx="271747" cy="220584"/>
          </a:xfrm>
        </p:grpSpPr>
        <p:sp>
          <p:nvSpPr>
            <p:cNvPr id="104" name="Freeform 103"/>
            <p:cNvSpPr/>
            <p:nvPr/>
          </p:nvSpPr>
          <p:spPr>
            <a:xfrm>
              <a:off x="3880630" y="2472063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0" bIns="116383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3992737" y="2472063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3936899" y="2573335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340" tIns="116383" rIns="105341" bIns="116384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3824792" y="2573335"/>
              <a:ext cx="103802" cy="119312"/>
            </a:xfrm>
            <a:custGeom>
              <a:avLst/>
              <a:gdLst>
                <a:gd name="connsiteX0" fmla="*/ 0 w 726849"/>
                <a:gd name="connsiteY0" fmla="*/ 316180 h 632359"/>
                <a:gd name="connsiteX1" fmla="*/ 158090 w 726849"/>
                <a:gd name="connsiteY1" fmla="*/ 0 h 632359"/>
                <a:gd name="connsiteX2" fmla="*/ 568759 w 726849"/>
                <a:gd name="connsiteY2" fmla="*/ 0 h 632359"/>
                <a:gd name="connsiteX3" fmla="*/ 726849 w 726849"/>
                <a:gd name="connsiteY3" fmla="*/ 316180 h 632359"/>
                <a:gd name="connsiteX4" fmla="*/ 568759 w 726849"/>
                <a:gd name="connsiteY4" fmla="*/ 632359 h 632359"/>
                <a:gd name="connsiteX5" fmla="*/ 158090 w 726849"/>
                <a:gd name="connsiteY5" fmla="*/ 632359 h 632359"/>
                <a:gd name="connsiteX6" fmla="*/ 0 w 726849"/>
                <a:gd name="connsiteY6" fmla="*/ 316180 h 6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49" h="632359">
                  <a:moveTo>
                    <a:pt x="363424" y="0"/>
                  </a:moveTo>
                  <a:lnTo>
                    <a:pt x="726849" y="137538"/>
                  </a:lnTo>
                  <a:lnTo>
                    <a:pt x="726849" y="494821"/>
                  </a:lnTo>
                  <a:lnTo>
                    <a:pt x="363424" y="632359"/>
                  </a:lnTo>
                  <a:lnTo>
                    <a:pt x="0" y="494821"/>
                  </a:lnTo>
                  <a:lnTo>
                    <a:pt x="0" y="137538"/>
                  </a:lnTo>
                  <a:lnTo>
                    <a:pt x="363424" y="0"/>
                  </a:lnTo>
                  <a:close/>
                </a:path>
              </a:pathLst>
            </a:custGeom>
            <a:ln w="127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907" tIns="84950" rIns="73907" bIns="84950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25"/>
            </a:p>
          </p:txBody>
        </p:sp>
      </p:grpSp>
      <p:sp>
        <p:nvSpPr>
          <p:cNvPr id="108" name="TextBox 107"/>
          <p:cNvSpPr txBox="1"/>
          <p:nvPr/>
        </p:nvSpPr>
        <p:spPr>
          <a:xfrm rot="5400000">
            <a:off x="7436481" y="2259780"/>
            <a:ext cx="219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Do services and apps interact appropriately?</a:t>
            </a:r>
          </a:p>
        </p:txBody>
      </p:sp>
      <p:sp>
        <p:nvSpPr>
          <p:cNvPr id="109" name="TextBox 108"/>
          <p:cNvSpPr txBox="1"/>
          <p:nvPr/>
        </p:nvSpPr>
        <p:spPr>
          <a:xfrm rot="5400000">
            <a:off x="7443389" y="4668893"/>
            <a:ext cx="218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Can I migrate smoothly and quickly?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51012" y="3152027"/>
            <a:ext cx="1133732" cy="1133732"/>
            <a:chOff x="5104426" y="2860581"/>
            <a:chExt cx="1511642" cy="1511642"/>
          </a:xfrm>
          <a:effectLst/>
        </p:grpSpPr>
        <p:cxnSp>
          <p:nvCxnSpPr>
            <p:cNvPr id="17" name="Straight Arrow Connector 16"/>
            <p:cNvCxnSpPr/>
            <p:nvPr/>
          </p:nvCxnSpPr>
          <p:spPr>
            <a:xfrm rot="2700000">
              <a:off x="5104426" y="3615142"/>
              <a:ext cx="1511642" cy="2519"/>
            </a:xfrm>
            <a:prstGeom prst="straightConnector1">
              <a:avLst/>
            </a:prstGeom>
            <a:ln w="69850">
              <a:solidFill>
                <a:schemeClr val="tx2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rot="-2700000">
              <a:off x="5104426" y="3615142"/>
              <a:ext cx="1511642" cy="2519"/>
            </a:xfrm>
            <a:prstGeom prst="straightConnector1">
              <a:avLst/>
            </a:prstGeom>
            <a:ln w="69850">
              <a:solidFill>
                <a:schemeClr val="tx2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4" name="Picture 1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9" b="32408"/>
          <a:stretch/>
        </p:blipFill>
        <p:spPr bwMode="auto">
          <a:xfrm>
            <a:off x="1733251" y="4574600"/>
            <a:ext cx="944504" cy="26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39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24" y="5486024"/>
            <a:ext cx="624326" cy="4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39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9507" y="4176181"/>
            <a:ext cx="532309" cy="731732"/>
          </a:xfrm>
          <a:prstGeom prst="rect">
            <a:avLst/>
          </a:prstGeom>
        </p:spPr>
      </p:pic>
      <p:pic>
        <p:nvPicPr>
          <p:cNvPr id="87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71" y="4596433"/>
            <a:ext cx="1044609" cy="62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39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" descr="\\psf\Home\Desktop\Graphic Tank\lapto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746" y="5357116"/>
            <a:ext cx="52777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itle 1"/>
          <p:cNvSpPr txBox="1">
            <a:spLocks/>
          </p:cNvSpPr>
          <p:nvPr/>
        </p:nvSpPr>
        <p:spPr>
          <a:xfrm>
            <a:off x="230820" y="77491"/>
            <a:ext cx="7590408" cy="64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633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Problem in 2014</a:t>
            </a:r>
          </a:p>
        </p:txBody>
      </p:sp>
      <p:pic>
        <p:nvPicPr>
          <p:cNvPr id="93" name="Picture 2" descr="\\psf\Home\Desktop\Graphic Tank\lapto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74" y="3920371"/>
            <a:ext cx="52777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3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Right Approach to Containers Matters</a:t>
            </a:r>
            <a:endParaRPr lang="en-US" sz="2800" dirty="0"/>
          </a:p>
        </p:txBody>
      </p:sp>
      <p:sp>
        <p:nvSpPr>
          <p:cNvPr id="7" name="Chevron 6"/>
          <p:cNvSpPr/>
          <p:nvPr/>
        </p:nvSpPr>
        <p:spPr>
          <a:xfrm>
            <a:off x="3749063" y="1577851"/>
            <a:ext cx="658368" cy="2553208"/>
          </a:xfrm>
          <a:prstGeom prst="chevron">
            <a:avLst>
              <a:gd name="adj" fmla="val 7168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26544" y="4290222"/>
            <a:ext cx="3883981" cy="15341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200" dirty="0"/>
              <a:t>Separation of concerns</a:t>
            </a:r>
          </a:p>
          <a:p>
            <a:pPr marL="228600" indent="-228600"/>
            <a:r>
              <a:rPr lang="en-US" sz="2200" dirty="0"/>
              <a:t>Automation</a:t>
            </a:r>
          </a:p>
          <a:p>
            <a:pPr marL="228600" indent="-228600"/>
            <a:r>
              <a:rPr lang="en-US" sz="2200" dirty="0"/>
              <a:t>Efficiency</a:t>
            </a:r>
          </a:p>
          <a:p>
            <a:pPr marL="228600" indent="-228600"/>
            <a:r>
              <a:rPr lang="en-US" sz="2200" dirty="0"/>
              <a:t>Broad ecosystem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012957"/>
            <a:ext cx="87767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Images courtesy of  </a:t>
            </a:r>
            <a:r>
              <a:rPr lang="en-US" sz="900" dirty="0" err="1">
                <a:solidFill>
                  <a:schemeClr val="tx2"/>
                </a:solidFill>
              </a:rPr>
              <a:t>PokkO</a:t>
            </a:r>
            <a:r>
              <a:rPr lang="en-US" sz="900" dirty="0">
                <a:solidFill>
                  <a:schemeClr val="tx2"/>
                </a:solidFill>
              </a:rPr>
              <a:t> / Shutterstock.com</a:t>
            </a:r>
            <a:r>
              <a:rPr lang="en-US" sz="900" b="1" dirty="0" smtClean="0">
                <a:solidFill>
                  <a:srgbClr val="E6E6E6"/>
                </a:solidFill>
              </a:rPr>
              <a:t>, </a:t>
            </a:r>
            <a:r>
              <a:rPr lang="en-US" sz="900" dirty="0">
                <a:solidFill>
                  <a:srgbClr val="E6E6E6"/>
                </a:solidFill>
                <a:hlinkClick r:id="rId2" tooltip="en:Lewis Hine"/>
              </a:rPr>
              <a:t>Lewis Hine</a:t>
            </a:r>
            <a:r>
              <a:rPr lang="en-US" sz="900" dirty="0">
                <a:solidFill>
                  <a:srgbClr val="E6E6E6"/>
                </a:solidFill>
              </a:rPr>
              <a:t> - </a:t>
            </a:r>
            <a:r>
              <a:rPr lang="en-US" sz="900" dirty="0">
                <a:solidFill>
                  <a:srgbClr val="E6E6E6"/>
                </a:solidFill>
                <a:hlinkClick r:id="rId3"/>
              </a:rPr>
              <a:t>http://</a:t>
            </a:r>
            <a:r>
              <a:rPr lang="en-US" sz="900" dirty="0" smtClean="0">
                <a:solidFill>
                  <a:srgbClr val="E6E6E6"/>
                </a:solidFill>
                <a:hlinkClick r:id="rId3"/>
              </a:rPr>
              <a:t>www.archives.gov/research_room/research_topics/american_cities/images/american_cities_069.jpg</a:t>
            </a:r>
            <a:endParaRPr lang="en-US" sz="900" dirty="0">
              <a:solidFill>
                <a:srgbClr val="E6E6E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25" y="1577851"/>
            <a:ext cx="4288417" cy="2553208"/>
          </a:xfrm>
          <a:prstGeom prst="rect">
            <a:avLst/>
          </a:prstGeom>
          <a:ln>
            <a:noFill/>
          </a:ln>
          <a:effectLst>
            <a:outerShdw blurRad="38100" dist="508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98" y="1577851"/>
            <a:ext cx="3242169" cy="2553208"/>
          </a:xfrm>
          <a:prstGeom prst="rect">
            <a:avLst/>
          </a:prstGeom>
          <a:ln>
            <a:noFill/>
          </a:ln>
          <a:effectLst>
            <a:outerShdw blurRad="38100" dist="508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0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sf\Home\Desktop\Graphic Tank\vector_v-tran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032" y="1505346"/>
            <a:ext cx="3449034" cy="289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63729" y="4855464"/>
            <a:ext cx="8366760" cy="850392"/>
          </a:xfrm>
          <a:prstGeom prst="roundRect">
            <a:avLst>
              <a:gd name="adj" fmla="val 9309"/>
            </a:avLst>
          </a:prstGeom>
          <a:solidFill>
            <a:srgbClr val="E6E6E6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3447" y="5030629"/>
            <a:ext cx="7807325" cy="50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6333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smtClean="0"/>
              <a:t>An Open Platform to </a:t>
            </a:r>
            <a:r>
              <a:rPr lang="en-US" sz="2000" b="1" smtClean="0">
                <a:solidFill>
                  <a:schemeClr val="accent4"/>
                </a:solidFill>
              </a:rPr>
              <a:t>Build</a:t>
            </a:r>
            <a:r>
              <a:rPr lang="en-US" sz="1800" b="1" smtClean="0"/>
              <a:t>, </a:t>
            </a:r>
            <a:r>
              <a:rPr lang="en-US" sz="2000" b="1" smtClean="0">
                <a:solidFill>
                  <a:schemeClr val="accent4"/>
                </a:solidFill>
              </a:rPr>
              <a:t>Ship</a:t>
            </a:r>
            <a:r>
              <a:rPr lang="en-US" sz="1800" b="1" smtClean="0"/>
              <a:t>, and </a:t>
            </a:r>
            <a:r>
              <a:rPr lang="en-US" sz="2000" b="1" smtClean="0">
                <a:solidFill>
                  <a:schemeClr val="accent4"/>
                </a:solidFill>
              </a:rPr>
              <a:t>Run</a:t>
            </a:r>
            <a:r>
              <a:rPr lang="en-US" sz="1800" b="1" smtClean="0"/>
              <a:t> Distributed Applications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735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Open Platform…</a:t>
            </a:r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3645" y="2762087"/>
            <a:ext cx="8699619" cy="2057742"/>
            <a:chOff x="1429198" y="2770632"/>
            <a:chExt cx="6355080" cy="2420112"/>
          </a:xfrm>
        </p:grpSpPr>
        <p:sp>
          <p:nvSpPr>
            <p:cNvPr id="15" name="Rounded Rectangle 14"/>
            <p:cNvSpPr/>
            <p:nvPr/>
          </p:nvSpPr>
          <p:spPr>
            <a:xfrm>
              <a:off x="1429198" y="2770632"/>
              <a:ext cx="6355080" cy="283464"/>
            </a:xfrm>
            <a:prstGeom prst="roundRect">
              <a:avLst>
                <a:gd name="adj" fmla="val 17776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API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429198" y="3099816"/>
              <a:ext cx="3136392" cy="1755648"/>
            </a:xfrm>
            <a:prstGeom prst="roundRect">
              <a:avLst>
                <a:gd name="adj" fmla="val 4998"/>
              </a:avLst>
            </a:prstGeom>
            <a:solidFill>
              <a:srgbClr val="2CB4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647886" y="3099816"/>
              <a:ext cx="3136392" cy="1755648"/>
            </a:xfrm>
            <a:prstGeom prst="roundRect">
              <a:avLst>
                <a:gd name="adj" fmla="val 4998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447919" y="3654518"/>
              <a:ext cx="186776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/>
                <a:t/>
              </a:r>
              <a:br>
                <a:rPr lang="en-US" sz="1350" dirty="0"/>
              </a:br>
              <a:endParaRPr lang="en-US" sz="135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77059" y="3224883"/>
              <a:ext cx="10406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Engine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67585" y="3224883"/>
              <a:ext cx="6848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Hub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561786" y="3742356"/>
              <a:ext cx="2871216" cy="629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open source software at the heart </a:t>
              </a:r>
              <a:r>
                <a:rPr lang="en-US" sz="1600" dirty="0" smtClean="0">
                  <a:solidFill>
                    <a:schemeClr val="bg1"/>
                  </a:solidFill>
                </a:rPr>
                <a:t/>
              </a:r>
              <a:br>
                <a:rPr lang="en-US" sz="1600" dirty="0" smtClean="0">
                  <a:solidFill>
                    <a:schemeClr val="bg1"/>
                  </a:solidFill>
                </a:rPr>
              </a:br>
              <a:r>
                <a:rPr lang="en-US" sz="1600" dirty="0" smtClean="0">
                  <a:solidFill>
                    <a:schemeClr val="bg1"/>
                  </a:solidFill>
                </a:rPr>
                <a:t>of </a:t>
              </a:r>
              <a:r>
                <a:rPr lang="en-US" sz="1600" dirty="0">
                  <a:solidFill>
                    <a:schemeClr val="bg1"/>
                  </a:solidFill>
                </a:rPr>
                <a:t>the </a:t>
              </a:r>
              <a:r>
                <a:rPr lang="en-US" sz="1600" dirty="0" err="1">
                  <a:solidFill>
                    <a:schemeClr val="bg1"/>
                  </a:solidFill>
                </a:rPr>
                <a:t>Docker</a:t>
              </a:r>
              <a:r>
                <a:rPr lang="en-US" sz="1600" dirty="0">
                  <a:solidFill>
                    <a:schemeClr val="bg1"/>
                  </a:solidFill>
                </a:rPr>
                <a:t> platform 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05798" y="3742356"/>
              <a:ext cx="3008376" cy="629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cloud-based platform </a:t>
              </a:r>
              <a:r>
                <a:rPr lang="en-US" sz="1600" dirty="0" smtClean="0">
                  <a:solidFill>
                    <a:schemeClr val="bg1"/>
                  </a:solidFill>
                </a:rPr>
                <a:t>services for </a:t>
              </a:r>
              <a:r>
                <a:rPr lang="en-US" sz="1600" dirty="0">
                  <a:solidFill>
                    <a:schemeClr val="bg1"/>
                  </a:solidFill>
                </a:rPr>
                <a:t>distributed </a:t>
              </a:r>
              <a:r>
                <a:rPr lang="en-US" sz="1600" dirty="0" smtClean="0">
                  <a:solidFill>
                    <a:schemeClr val="bg1"/>
                  </a:solidFill>
                </a:rPr>
                <a:t>applications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429198" y="4907280"/>
              <a:ext cx="6355080" cy="283464"/>
            </a:xfrm>
            <a:prstGeom prst="roundRect">
              <a:avLst>
                <a:gd name="adj" fmla="val 17776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API</a:t>
              </a:r>
            </a:p>
          </p:txBody>
        </p:sp>
      </p:grpSp>
      <p:sp>
        <p:nvSpPr>
          <p:cNvPr id="14" name="Left-Right Arrow 13"/>
          <p:cNvSpPr/>
          <p:nvPr/>
        </p:nvSpPr>
        <p:spPr>
          <a:xfrm>
            <a:off x="687215" y="4222060"/>
            <a:ext cx="7767786" cy="217730"/>
          </a:xfrm>
          <a:prstGeom prst="leftRightArrow">
            <a:avLst/>
          </a:prstGeom>
          <a:solidFill>
            <a:schemeClr val="bg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43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\\psf\Home\Desktop\7183 DockerCon\7183 LOGOS\PNG Logos\unnam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319" y="5631787"/>
            <a:ext cx="889377" cy="20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3" descr="\\psf\Home\Desktop\7183 DockerCon\7183 LOGOS\PNG Logos\Ruby_on_Rails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76" y="2248989"/>
            <a:ext cx="309490" cy="3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6" descr="\\psf\Home\Desktop\Graphic Tank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45" y="2291800"/>
            <a:ext cx="253538" cy="2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20" y="77491"/>
            <a:ext cx="7590408" cy="64317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 Open Platform…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30820" y="1354181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Any App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9926" y="4973973"/>
            <a:ext cx="2337189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Any infrastructure</a:t>
            </a:r>
          </a:p>
          <a:p>
            <a:pPr marL="228600" indent="-228600" defTabSz="457200">
              <a:spcBef>
                <a:spcPct val="20000"/>
              </a:spcBef>
              <a:buClr>
                <a:srgbClr val="64B0C3"/>
              </a:buClr>
              <a:buFont typeface="Arial"/>
              <a:buChar char="•"/>
            </a:pPr>
            <a:r>
              <a:rPr lang="en-US" dirty="0">
                <a:solidFill>
                  <a:srgbClr val="263338"/>
                </a:solidFill>
              </a:rPr>
              <a:t>Physical</a:t>
            </a:r>
          </a:p>
          <a:p>
            <a:pPr marL="228600" indent="-228600" defTabSz="457200">
              <a:spcBef>
                <a:spcPct val="20000"/>
              </a:spcBef>
              <a:buClr>
                <a:srgbClr val="64B0C3"/>
              </a:buClr>
              <a:buFont typeface="Arial"/>
              <a:buChar char="•"/>
            </a:pPr>
            <a:r>
              <a:rPr lang="en-US" dirty="0" smtClean="0">
                <a:solidFill>
                  <a:srgbClr val="263338"/>
                </a:solidFill>
              </a:rPr>
              <a:t>Virtual cloud</a:t>
            </a:r>
            <a:endParaRPr lang="en-US" dirty="0">
              <a:solidFill>
                <a:srgbClr val="263338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983" y="1720453"/>
            <a:ext cx="1538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+ 14K apps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+ 6K projects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3645" y="2762087"/>
            <a:ext cx="8699619" cy="2057742"/>
            <a:chOff x="1429198" y="2770632"/>
            <a:chExt cx="6355080" cy="2420112"/>
          </a:xfrm>
        </p:grpSpPr>
        <p:sp>
          <p:nvSpPr>
            <p:cNvPr id="32" name="Rounded Rectangle 31"/>
            <p:cNvSpPr/>
            <p:nvPr/>
          </p:nvSpPr>
          <p:spPr>
            <a:xfrm>
              <a:off x="1429198" y="2770632"/>
              <a:ext cx="6355080" cy="283464"/>
            </a:xfrm>
            <a:prstGeom prst="roundRect">
              <a:avLst>
                <a:gd name="adj" fmla="val 17776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API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429198" y="3099816"/>
              <a:ext cx="3136392" cy="1755648"/>
            </a:xfrm>
            <a:prstGeom prst="roundRect">
              <a:avLst>
                <a:gd name="adj" fmla="val 4998"/>
              </a:avLst>
            </a:prstGeom>
            <a:solidFill>
              <a:srgbClr val="2CB4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647886" y="3099816"/>
              <a:ext cx="3136392" cy="1755648"/>
            </a:xfrm>
            <a:prstGeom prst="roundRect">
              <a:avLst>
                <a:gd name="adj" fmla="val 4998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447919" y="3654518"/>
              <a:ext cx="186776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/>
                <a:t/>
              </a:r>
              <a:br>
                <a:rPr lang="en-US" sz="1350" dirty="0"/>
              </a:br>
              <a:endParaRPr lang="en-US" sz="1350" dirty="0"/>
            </a:p>
          </p:txBody>
        </p:sp>
        <p:sp>
          <p:nvSpPr>
            <p:cNvPr id="13" name="Left-Right Arrow 12"/>
            <p:cNvSpPr/>
            <p:nvPr/>
          </p:nvSpPr>
          <p:spPr>
            <a:xfrm>
              <a:off x="1775141" y="4487707"/>
              <a:ext cx="5674375" cy="256072"/>
            </a:xfrm>
            <a:prstGeom prst="leftRightArrow">
              <a:avLst/>
            </a:prstGeom>
            <a:solidFill>
              <a:schemeClr val="bg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2477059" y="3224883"/>
              <a:ext cx="10406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Engine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7585" y="3224883"/>
              <a:ext cx="6848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Hub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5798" y="3742356"/>
              <a:ext cx="300837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cloud-based platform services for distributed </a:t>
              </a:r>
              <a:r>
                <a:rPr lang="en-US" sz="1600" dirty="0" smtClean="0">
                  <a:solidFill>
                    <a:schemeClr val="bg1"/>
                  </a:solidFill>
                </a:rPr>
                <a:t>applications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429198" y="4907280"/>
              <a:ext cx="6355080" cy="283464"/>
            </a:xfrm>
            <a:prstGeom prst="roundRect">
              <a:avLst>
                <a:gd name="adj" fmla="val 17776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API</a:t>
              </a: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59624" t="69718" r="6903" b="5634"/>
          <a:stretch/>
        </p:blipFill>
        <p:spPr bwMode="auto">
          <a:xfrm>
            <a:off x="5108426" y="1594993"/>
            <a:ext cx="872749" cy="19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ight Triangle 26"/>
          <p:cNvSpPr/>
          <p:nvPr/>
        </p:nvSpPr>
        <p:spPr>
          <a:xfrm>
            <a:off x="7448153" y="1571858"/>
            <a:ext cx="718734" cy="35936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30" y="1864169"/>
            <a:ext cx="204181" cy="3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9" descr="http://t1.gstatic.com/images?q=tbn:ANd9GcRWrgneVXXBwqJbZEC4FvgI219eGDuXiCD1sVRS32KWmaL4gevP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09" y="1183777"/>
            <a:ext cx="338070" cy="26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5" descr="http://siliconangle.com/files/2010/10/puppet-labs-logo.pn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0" b="4741"/>
          <a:stretch/>
        </p:blipFill>
        <p:spPr bwMode="auto">
          <a:xfrm>
            <a:off x="5914384" y="1120444"/>
            <a:ext cx="319942" cy="39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7" descr="http://www.securethelock.com/wp-content/uploads/2014/01/MySQL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62" y="2288038"/>
            <a:ext cx="496590" cy="29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1" descr="http://t2.gstatic.com/images?q=tbn:ANd9GcRPHkLeMBVi4yktWxOfg30NAkBRjK_0YQTUo8l0v65tPWfZ8EDh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831" y="2291832"/>
            <a:ext cx="274437" cy="28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hashicorp.com/images/blog/a-new-look-for-vagrant/logo_wide-cab47086.pn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15" y="1211245"/>
            <a:ext cx="771142" cy="2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d1lpkba4w1baqt.cloudfront.net/heroku-logo-light-300x100.pn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40" y="1198869"/>
            <a:ext cx="709074" cy="2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openshift.com/sites/default/files/werckeropenshift_img1.png">
            <a:hlinkClick r:id="rId19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 r="57608"/>
          <a:stretch/>
        </p:blipFill>
        <p:spPr bwMode="auto">
          <a:xfrm>
            <a:off x="4814797" y="1120258"/>
            <a:ext cx="419704" cy="39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SaltStack logo - black on white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594" y="2275600"/>
            <a:ext cx="503048" cy="315032"/>
          </a:xfrm>
          <a:prstGeom prst="rect">
            <a:avLst/>
          </a:prstGeom>
        </p:spPr>
      </p:pic>
      <p:pic>
        <p:nvPicPr>
          <p:cNvPr id="6152" name="Picture 8" descr="https://s3.amazonaws.com/photos.angel.co/startups/i/166216-f08ab2f611acc033fc94c4dadf9759ea-medium_jpg.jpg?buster=1360303890">
            <a:hlinkClick r:id="rId22"/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0" b="37500"/>
          <a:stretch/>
        </p:blipFill>
        <p:spPr bwMode="auto">
          <a:xfrm>
            <a:off x="1974815" y="1582452"/>
            <a:ext cx="685703" cy="21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du5abruwvbky3.cloudfront.net/uploads/2013/02/19/256414771305b54d3b7cba794dfe2b41-990-251_size_640.png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88" y="1570556"/>
            <a:ext cx="947168" cy="23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wiki.jenkins-ci.org/download/attachments/2916393/logo-title.png?version=1&amp;modificationDate=1302753947000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62" y="1179439"/>
            <a:ext cx="856836" cy="27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capistranorb.com/images/CapistranoLogo.png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45" y="1579276"/>
            <a:ext cx="892897" cy="22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www.socallinuxexpo.org/scale12x-supporting/default/files/logos/AnsibleLogo_transparent_web.png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811" y="1520383"/>
            <a:ext cx="430273" cy="34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age.slidesharecdn.com/mesos-installfest2014-140302103909-phpapp02/95/slide-1-638.jpg?cb=1393778414">
            <a:hlinkClick r:id="rId32"/>
          </p:cNvPr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23133" b="30344"/>
          <a:stretch/>
        </p:blipFill>
        <p:spPr bwMode="auto">
          <a:xfrm>
            <a:off x="6367837" y="1918462"/>
            <a:ext cx="742466" cy="2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loudtimes.org/wp-content/uploads/2011/05/mongo-db-logo.png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66" y="1907739"/>
            <a:ext cx="873916" cy="2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ontslogo.com/wp-content/uploads/2013/02/wordpress-logo.jpg">
            <a:hlinkClick r:id="rId36"/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55" y="1907739"/>
            <a:ext cx="873920" cy="29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\\192.168.10.168\TomaWork\Projects\dockerCan\7183 DockerCon\logos\logos\AWS_LOGO_RGB_300px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021" y="5187501"/>
            <a:ext cx="658246" cy="26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\\192.168.10.168\TomaWork\Projects\dockerCan\7183 DockerCon\logos\logos\redhat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61" y="5210370"/>
            <a:ext cx="778763" cy="22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\\192.168.10.168\TomaWork\Projects\dockerCan\7183 DockerCon\logos\logos\GCP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92" y="5154871"/>
            <a:ext cx="515071" cy="33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7" descr="http://4.bp.blogspot.com/-iumttarucps/URisnpCL-JI/AAAAAAAAEZA/f8jJZ1_cEw0/s1600/openstack-logo512.png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27" y="5142049"/>
            <a:ext cx="358591" cy="35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9" descr="http://design.ubuntu.com/wp-content/uploads/logo-ubuntu_no%C2%AE-black_orange-hex.png">
            <a:hlinkClick r:id="rId43"/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5" y="5240318"/>
            <a:ext cx="720397" cy="16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9" descr="http://mdcc.cx/~joostvb/plaatjes/stuff/debian/debian-logo-horizontal.gif">
            <a:hlinkClick r:id="rId45"/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39" y="5644380"/>
            <a:ext cx="640552" cy="18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Rackspace_logo.jpg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95" y="5588894"/>
            <a:ext cx="802953" cy="291740"/>
          </a:xfrm>
          <a:prstGeom prst="rect">
            <a:avLst/>
          </a:prstGeom>
        </p:spPr>
      </p:pic>
      <p:pic>
        <p:nvPicPr>
          <p:cNvPr id="6162" name="Picture 18" descr="http://www.opencloudconf.com/images/openshift_logo.png">
            <a:hlinkClick r:id="rId48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667" y="5663316"/>
            <a:ext cx="931127" cy="14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http://www.seedcamp.com/main/wp-content/uploads/2012/06/SoftLayer-Web-NE-.jpg">
            <a:hlinkClick r:id="rId50"/>
          </p:cNvPr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7" b="40869"/>
          <a:stretch/>
        </p:blipFill>
        <p:spPr bwMode="auto">
          <a:xfrm>
            <a:off x="4513513" y="5259146"/>
            <a:ext cx="955184" cy="1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://fedoraproject.org/w/uploads/2/2d/Logo_fedoralogo.png">
            <a:hlinkClick r:id="rId52"/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29" y="5630785"/>
            <a:ext cx="686653" cy="2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https://www.openshift.com/sites/default/files/centoslogo.png">
            <a:hlinkClick r:id="rId54"/>
          </p:cNvPr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00" y="5605475"/>
            <a:ext cx="962790" cy="2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http://blog.deimos.fr/wp-content/uploads/2014/05/coreos-logo.png">
            <a:hlinkClick r:id="rId56"/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32" y="5167975"/>
            <a:ext cx="789399" cy="3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\\192.168.10.168\TomaWork\Projects\dockerCan\7183 DockerCon\0.docker_community_slides_k.jpg"/>
          <p:cNvPicPr>
            <a:picLocks noChangeAspect="1"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6677" y="5153490"/>
            <a:ext cx="533738" cy="33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631668" y="5230202"/>
            <a:ext cx="0" cy="678518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2" descr="\\192.168.10.168\TomaWork\Projects\dockerCan\7183 DockerCon\DO_Logo_Horizontal_Blue-a2b16fb8.png"/>
          <p:cNvPicPr>
            <a:picLocks noChangeAspect="1" noChangeArrowheads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06" r="68228" b="-1"/>
          <a:stretch/>
        </p:blipFill>
        <p:spPr bwMode="auto">
          <a:xfrm>
            <a:off x="5172565" y="5645173"/>
            <a:ext cx="339433" cy="1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95" descr="\\psf\Home\Desktop\Graphic Tank\12.jpg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47" y="2337520"/>
            <a:ext cx="677487" cy="1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96" descr="\\psf\Home\Desktop\Graphic Tank\13.jpg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13" y="2327129"/>
            <a:ext cx="523702" cy="2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1" descr="\\psf\Home\Desktop\7183 DockerCon\7183 LOGOS\PNG Logos\logo_nav-e332793d.png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858" y="1908576"/>
            <a:ext cx="197458" cy="29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395148" y="3588312"/>
            <a:ext cx="393047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</a:rPr>
              <a:t>open source software at the heart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of </a:t>
            </a:r>
            <a:r>
              <a:rPr lang="en-US" sz="1600" dirty="0">
                <a:solidFill>
                  <a:schemeClr val="bg1"/>
                </a:solidFill>
              </a:rPr>
              <a:t>the </a:t>
            </a:r>
            <a:r>
              <a:rPr lang="en-US" sz="1600" dirty="0" err="1">
                <a:solidFill>
                  <a:schemeClr val="bg1"/>
                </a:solidFill>
              </a:rPr>
              <a:t>Docker</a:t>
            </a:r>
            <a:r>
              <a:rPr lang="en-US" sz="1600" dirty="0">
                <a:solidFill>
                  <a:schemeClr val="bg1"/>
                </a:solidFill>
              </a:rPr>
              <a:t> platform </a:t>
            </a:r>
          </a:p>
        </p:txBody>
      </p:sp>
    </p:spTree>
    <p:extLst>
      <p:ext uri="{BB962C8B-B14F-4D97-AF65-F5344CB8AC3E}">
        <p14:creationId xmlns:p14="http://schemas.microsoft.com/office/powerpoint/2010/main" val="408241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…to Build, Ship, and Run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417787" y="2923429"/>
            <a:ext cx="856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Build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1059" y="2883843"/>
            <a:ext cx="770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Ship</a:t>
            </a:r>
          </a:p>
        </p:txBody>
      </p:sp>
      <p:sp>
        <p:nvSpPr>
          <p:cNvPr id="8" name="Rectangle 7"/>
          <p:cNvSpPr/>
          <p:nvPr/>
        </p:nvSpPr>
        <p:spPr>
          <a:xfrm>
            <a:off x="4176420" y="5074593"/>
            <a:ext cx="712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Run</a:t>
            </a:r>
          </a:p>
        </p:txBody>
      </p:sp>
      <p:sp>
        <p:nvSpPr>
          <p:cNvPr id="467" name="TextBox 466"/>
          <p:cNvSpPr txBox="1"/>
          <p:nvPr/>
        </p:nvSpPr>
        <p:spPr>
          <a:xfrm>
            <a:off x="358218" y="284278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Dev</a:t>
            </a:r>
            <a:endParaRPr lang="en-US" sz="1400" dirty="0"/>
          </a:p>
        </p:txBody>
      </p:sp>
      <p:sp>
        <p:nvSpPr>
          <p:cNvPr id="468" name="TextBox 467"/>
          <p:cNvSpPr txBox="1"/>
          <p:nvPr/>
        </p:nvSpPr>
        <p:spPr>
          <a:xfrm>
            <a:off x="358218" y="4057011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QA</a:t>
            </a:r>
            <a:endParaRPr lang="en-US" sz="1400" dirty="0"/>
          </a:p>
        </p:txBody>
      </p:sp>
      <p:sp>
        <p:nvSpPr>
          <p:cNvPr id="469" name="TextBox 468"/>
          <p:cNvSpPr txBox="1"/>
          <p:nvPr/>
        </p:nvSpPr>
        <p:spPr>
          <a:xfrm>
            <a:off x="358218" y="1628561"/>
            <a:ext cx="824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</a:t>
            </a:r>
            <a:endParaRPr lang="en-US" sz="1400" dirty="0"/>
          </a:p>
        </p:txBody>
      </p:sp>
      <p:sp>
        <p:nvSpPr>
          <p:cNvPr id="470" name="TextBox 469"/>
          <p:cNvSpPr txBox="1"/>
          <p:nvPr/>
        </p:nvSpPr>
        <p:spPr>
          <a:xfrm>
            <a:off x="358218" y="5271237"/>
            <a:ext cx="824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Staging</a:t>
            </a:r>
            <a:endParaRPr lang="en-US" sz="1400" dirty="0"/>
          </a:p>
        </p:txBody>
      </p:sp>
      <p:sp>
        <p:nvSpPr>
          <p:cNvPr id="471" name="TextBox 470"/>
          <p:cNvSpPr txBox="1"/>
          <p:nvPr/>
        </p:nvSpPr>
        <p:spPr>
          <a:xfrm>
            <a:off x="7696200" y="2390775"/>
            <a:ext cx="976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Physical</a:t>
            </a:r>
            <a:endParaRPr lang="en-US" sz="1400" dirty="0"/>
          </a:p>
        </p:txBody>
      </p:sp>
      <p:sp>
        <p:nvSpPr>
          <p:cNvPr id="472" name="TextBox 471"/>
          <p:cNvSpPr txBox="1"/>
          <p:nvPr/>
        </p:nvSpPr>
        <p:spPr>
          <a:xfrm>
            <a:off x="7696200" y="3938588"/>
            <a:ext cx="976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Virtual</a:t>
            </a:r>
            <a:endParaRPr lang="en-US" sz="1400" dirty="0"/>
          </a:p>
        </p:txBody>
      </p:sp>
      <p:sp>
        <p:nvSpPr>
          <p:cNvPr id="473" name="TextBox 472"/>
          <p:cNvSpPr txBox="1"/>
          <p:nvPr/>
        </p:nvSpPr>
        <p:spPr>
          <a:xfrm>
            <a:off x="7696200" y="5486400"/>
            <a:ext cx="976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Cloud</a:t>
            </a:r>
            <a:endParaRPr lang="en-US" sz="1400" dirty="0"/>
          </a:p>
        </p:txBody>
      </p:sp>
      <p:sp>
        <p:nvSpPr>
          <p:cNvPr id="530" name="Rectangle 529"/>
          <p:cNvSpPr/>
          <p:nvPr/>
        </p:nvSpPr>
        <p:spPr>
          <a:xfrm>
            <a:off x="6833561" y="2175356"/>
            <a:ext cx="1953265" cy="2037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/>
              <a:t>Infrastructure </a:t>
            </a:r>
            <a:r>
              <a:rPr lang="en-US" sz="700" dirty="0"/>
              <a:t>Management</a:t>
            </a:r>
          </a:p>
        </p:txBody>
      </p:sp>
      <p:sp>
        <p:nvSpPr>
          <p:cNvPr id="643" name="Rectangle 642"/>
          <p:cNvSpPr/>
          <p:nvPr/>
        </p:nvSpPr>
        <p:spPr>
          <a:xfrm>
            <a:off x="6833561" y="3699860"/>
            <a:ext cx="1953265" cy="1902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/>
              <a:t>Infrastructure Management</a:t>
            </a:r>
            <a:endParaRPr lang="en-US" sz="700" dirty="0"/>
          </a:p>
        </p:txBody>
      </p:sp>
      <p:grpSp>
        <p:nvGrpSpPr>
          <p:cNvPr id="690" name="Group 689"/>
          <p:cNvGrpSpPr/>
          <p:nvPr/>
        </p:nvGrpSpPr>
        <p:grpSpPr>
          <a:xfrm>
            <a:off x="1279114" y="1222546"/>
            <a:ext cx="798004" cy="989216"/>
            <a:chOff x="802570" y="2009718"/>
            <a:chExt cx="798004" cy="844091"/>
          </a:xfrm>
        </p:grpSpPr>
        <p:sp>
          <p:nvSpPr>
            <p:cNvPr id="691" name="Flowchart: Magnetic Disk 690"/>
            <p:cNvSpPr/>
            <p:nvPr/>
          </p:nvSpPr>
          <p:spPr>
            <a:xfrm>
              <a:off x="802570" y="2009718"/>
              <a:ext cx="798004" cy="844091"/>
            </a:xfrm>
            <a:prstGeom prst="flowChartMagneticDisk">
              <a:avLst/>
            </a:prstGeom>
            <a:solidFill>
              <a:schemeClr val="tx2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Freeform 691"/>
            <p:cNvSpPr/>
            <p:nvPr/>
          </p:nvSpPr>
          <p:spPr>
            <a:xfrm>
              <a:off x="964660" y="2505581"/>
              <a:ext cx="576861" cy="261802"/>
            </a:xfrm>
            <a:custGeom>
              <a:avLst/>
              <a:gdLst>
                <a:gd name="connsiteX0" fmla="*/ 349432 w 359229"/>
                <a:gd name="connsiteY0" fmla="*/ 235132 h 235132"/>
                <a:gd name="connsiteX1" fmla="*/ 0 w 359229"/>
                <a:gd name="connsiteY1" fmla="*/ 235132 h 235132"/>
                <a:gd name="connsiteX2" fmla="*/ 0 w 359229"/>
                <a:gd name="connsiteY2" fmla="*/ 0 h 235132"/>
                <a:gd name="connsiteX3" fmla="*/ 316774 w 359229"/>
                <a:gd name="connsiteY3" fmla="*/ 0 h 235132"/>
                <a:gd name="connsiteX4" fmla="*/ 359229 w 359229"/>
                <a:gd name="connsiteY4" fmla="*/ 42455 h 235132"/>
                <a:gd name="connsiteX5" fmla="*/ 349432 w 359229"/>
                <a:gd name="connsiteY5" fmla="*/ 235132 h 235132"/>
                <a:gd name="connsiteX0" fmla="*/ 358875 w 359229"/>
                <a:gd name="connsiteY0" fmla="*/ 235132 h 235132"/>
                <a:gd name="connsiteX1" fmla="*/ 0 w 359229"/>
                <a:gd name="connsiteY1" fmla="*/ 235132 h 235132"/>
                <a:gd name="connsiteX2" fmla="*/ 0 w 359229"/>
                <a:gd name="connsiteY2" fmla="*/ 0 h 235132"/>
                <a:gd name="connsiteX3" fmla="*/ 316774 w 359229"/>
                <a:gd name="connsiteY3" fmla="*/ 0 h 235132"/>
                <a:gd name="connsiteX4" fmla="*/ 359229 w 359229"/>
                <a:gd name="connsiteY4" fmla="*/ 42455 h 235132"/>
                <a:gd name="connsiteX5" fmla="*/ 358875 w 359229"/>
                <a:gd name="connsiteY5" fmla="*/ 235132 h 23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229" h="235132">
                  <a:moveTo>
                    <a:pt x="358875" y="235132"/>
                  </a:moveTo>
                  <a:lnTo>
                    <a:pt x="0" y="235132"/>
                  </a:lnTo>
                  <a:lnTo>
                    <a:pt x="0" y="0"/>
                  </a:lnTo>
                  <a:lnTo>
                    <a:pt x="316774" y="0"/>
                  </a:lnTo>
                  <a:lnTo>
                    <a:pt x="359229" y="42455"/>
                  </a:lnTo>
                  <a:lnTo>
                    <a:pt x="358875" y="235132"/>
                  </a:lnTo>
                  <a:close/>
                </a:path>
              </a:pathLst>
            </a:custGeom>
            <a:solidFill>
              <a:srgbClr val="2CB44C"/>
            </a:solidFill>
            <a:ln w="63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/>
                <a:t>DockerFile</a:t>
              </a:r>
              <a:endParaRPr lang="en-US" sz="600" dirty="0"/>
            </a:p>
          </p:txBody>
        </p:sp>
        <p:sp>
          <p:nvSpPr>
            <p:cNvPr id="693" name="TextBox 692"/>
            <p:cNvSpPr txBox="1"/>
            <p:nvPr/>
          </p:nvSpPr>
          <p:spPr>
            <a:xfrm>
              <a:off x="852067" y="2027722"/>
              <a:ext cx="7328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Source Code 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Repository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694" name="Circular Arrow 693"/>
          <p:cNvSpPr/>
          <p:nvPr/>
        </p:nvSpPr>
        <p:spPr>
          <a:xfrm rot="17577119">
            <a:off x="1312208" y="4840627"/>
            <a:ext cx="921998" cy="921998"/>
          </a:xfrm>
          <a:prstGeom prst="circularArrow">
            <a:avLst>
              <a:gd name="adj1" fmla="val 4561"/>
              <a:gd name="adj2" fmla="val 1142319"/>
              <a:gd name="adj3" fmla="val 20457678"/>
              <a:gd name="adj4" fmla="val 19032966"/>
              <a:gd name="adj5" fmla="val 5892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5" name="Circular Arrow 694"/>
          <p:cNvSpPr/>
          <p:nvPr/>
        </p:nvSpPr>
        <p:spPr>
          <a:xfrm rot="12982552">
            <a:off x="1312208" y="4840627"/>
            <a:ext cx="921998" cy="921998"/>
          </a:xfrm>
          <a:prstGeom prst="circularArrow">
            <a:avLst>
              <a:gd name="adj1" fmla="val 4561"/>
              <a:gd name="adj2" fmla="val 1142319"/>
              <a:gd name="adj3" fmla="val 20457678"/>
              <a:gd name="adj4" fmla="val 19032966"/>
              <a:gd name="adj5" fmla="val 5892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6" name="Circular Arrow 695"/>
          <p:cNvSpPr/>
          <p:nvPr/>
        </p:nvSpPr>
        <p:spPr>
          <a:xfrm rot="9390842">
            <a:off x="1312208" y="4840627"/>
            <a:ext cx="921998" cy="921998"/>
          </a:xfrm>
          <a:prstGeom prst="circularArrow">
            <a:avLst>
              <a:gd name="adj1" fmla="val 4561"/>
              <a:gd name="adj2" fmla="val 1142319"/>
              <a:gd name="adj3" fmla="val 20457678"/>
              <a:gd name="adj4" fmla="val 19032966"/>
              <a:gd name="adj5" fmla="val 5892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7" name="Circular Arrow 696"/>
          <p:cNvSpPr/>
          <p:nvPr/>
        </p:nvSpPr>
        <p:spPr>
          <a:xfrm rot="4360007">
            <a:off x="1230547" y="4801743"/>
            <a:ext cx="996387" cy="996386"/>
          </a:xfrm>
          <a:prstGeom prst="circularArrow">
            <a:avLst>
              <a:gd name="adj1" fmla="val 4561"/>
              <a:gd name="adj2" fmla="val 1142319"/>
              <a:gd name="adj3" fmla="val 20457678"/>
              <a:gd name="adj4" fmla="val 19032966"/>
              <a:gd name="adj5" fmla="val 5892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98" name="Group 697"/>
          <p:cNvGrpSpPr/>
          <p:nvPr/>
        </p:nvGrpSpPr>
        <p:grpSpPr>
          <a:xfrm>
            <a:off x="1131222" y="4801743"/>
            <a:ext cx="1249952" cy="1038408"/>
            <a:chOff x="1369347" y="4801743"/>
            <a:chExt cx="1249952" cy="1038408"/>
          </a:xfrm>
        </p:grpSpPr>
        <p:grpSp>
          <p:nvGrpSpPr>
            <p:cNvPr id="708" name="Group 707"/>
            <p:cNvGrpSpPr/>
            <p:nvPr/>
          </p:nvGrpSpPr>
          <p:grpSpPr>
            <a:xfrm>
              <a:off x="1904147" y="5378366"/>
              <a:ext cx="201007" cy="104410"/>
              <a:chOff x="9242425" y="3677697"/>
              <a:chExt cx="257175" cy="145701"/>
            </a:xfrm>
            <a:solidFill>
              <a:schemeClr val="accent2"/>
            </a:solidFill>
          </p:grpSpPr>
          <p:cxnSp>
            <p:nvCxnSpPr>
              <p:cNvPr id="709" name="Straight Connector 708"/>
              <p:cNvCxnSpPr/>
              <p:nvPr/>
            </p:nvCxnSpPr>
            <p:spPr>
              <a:xfrm>
                <a:off x="9352642" y="3677697"/>
                <a:ext cx="0" cy="145701"/>
              </a:xfrm>
              <a:prstGeom prst="line">
                <a:avLst/>
              </a:prstGeom>
              <a:grpFill/>
              <a:ln w="12700">
                <a:solidFill>
                  <a:srgbClr val="18587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Straight Connector 709"/>
              <p:cNvCxnSpPr/>
              <p:nvPr/>
            </p:nvCxnSpPr>
            <p:spPr>
              <a:xfrm>
                <a:off x="9279164" y="3677697"/>
                <a:ext cx="0" cy="145701"/>
              </a:xfrm>
              <a:prstGeom prst="line">
                <a:avLst/>
              </a:prstGeom>
              <a:grpFill/>
              <a:ln w="12700">
                <a:solidFill>
                  <a:srgbClr val="18587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Straight Connector 710"/>
              <p:cNvCxnSpPr/>
              <p:nvPr/>
            </p:nvCxnSpPr>
            <p:spPr>
              <a:xfrm>
                <a:off x="9426120" y="3677697"/>
                <a:ext cx="0" cy="145701"/>
              </a:xfrm>
              <a:prstGeom prst="line">
                <a:avLst/>
              </a:prstGeom>
              <a:grpFill/>
              <a:ln w="12700">
                <a:solidFill>
                  <a:srgbClr val="18587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Straight Connector 711"/>
              <p:cNvCxnSpPr/>
              <p:nvPr/>
            </p:nvCxnSpPr>
            <p:spPr>
              <a:xfrm>
                <a:off x="9499600" y="3677697"/>
                <a:ext cx="0" cy="145701"/>
              </a:xfrm>
              <a:prstGeom prst="line">
                <a:avLst/>
              </a:prstGeom>
              <a:grpFill/>
              <a:ln w="12700">
                <a:solidFill>
                  <a:srgbClr val="18587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Straight Connector 712"/>
              <p:cNvCxnSpPr/>
              <p:nvPr/>
            </p:nvCxnSpPr>
            <p:spPr>
              <a:xfrm>
                <a:off x="9315903" y="3677697"/>
                <a:ext cx="0" cy="145701"/>
              </a:xfrm>
              <a:prstGeom prst="line">
                <a:avLst/>
              </a:prstGeom>
              <a:grpFill/>
              <a:ln w="12700">
                <a:solidFill>
                  <a:srgbClr val="18587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/>
              <p:cNvCxnSpPr/>
              <p:nvPr/>
            </p:nvCxnSpPr>
            <p:spPr>
              <a:xfrm>
                <a:off x="9242425" y="3677697"/>
                <a:ext cx="0" cy="145701"/>
              </a:xfrm>
              <a:prstGeom prst="line">
                <a:avLst/>
              </a:prstGeom>
              <a:grpFill/>
              <a:ln w="12700">
                <a:solidFill>
                  <a:srgbClr val="18587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5" name="Straight Connector 714"/>
              <p:cNvCxnSpPr/>
              <p:nvPr/>
            </p:nvCxnSpPr>
            <p:spPr>
              <a:xfrm>
                <a:off x="9389381" y="3677697"/>
                <a:ext cx="0" cy="145701"/>
              </a:xfrm>
              <a:prstGeom prst="line">
                <a:avLst/>
              </a:prstGeom>
              <a:grpFill/>
              <a:ln w="12700">
                <a:solidFill>
                  <a:srgbClr val="18587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Straight Connector 715"/>
              <p:cNvCxnSpPr/>
              <p:nvPr/>
            </p:nvCxnSpPr>
            <p:spPr>
              <a:xfrm>
                <a:off x="9462859" y="3677697"/>
                <a:ext cx="0" cy="145701"/>
              </a:xfrm>
              <a:prstGeom prst="line">
                <a:avLst/>
              </a:prstGeom>
              <a:grpFill/>
              <a:ln w="12700">
                <a:solidFill>
                  <a:srgbClr val="18587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1" name="Circular Arrow 700"/>
            <p:cNvSpPr/>
            <p:nvPr/>
          </p:nvSpPr>
          <p:spPr>
            <a:xfrm rot="331479">
              <a:off x="1468672" y="4801743"/>
              <a:ext cx="996386" cy="996387"/>
            </a:xfrm>
            <a:prstGeom prst="circularArrow">
              <a:avLst>
                <a:gd name="adj1" fmla="val 4561"/>
                <a:gd name="adj2" fmla="val 1142319"/>
                <a:gd name="adj3" fmla="val 20457678"/>
                <a:gd name="adj4" fmla="val 19032966"/>
                <a:gd name="adj5" fmla="val 5892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2" name="TextBox 701"/>
            <p:cNvSpPr txBox="1"/>
            <p:nvPr/>
          </p:nvSpPr>
          <p:spPr>
            <a:xfrm>
              <a:off x="2017391" y="4872258"/>
              <a:ext cx="453728" cy="21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TEST</a:t>
              </a:r>
              <a:endParaRPr lang="en-US" sz="700" dirty="0"/>
            </a:p>
          </p:txBody>
        </p:sp>
        <p:sp>
          <p:nvSpPr>
            <p:cNvPr id="703" name="TextBox 702"/>
            <p:cNvSpPr txBox="1"/>
            <p:nvPr/>
          </p:nvSpPr>
          <p:spPr>
            <a:xfrm>
              <a:off x="1520730" y="4872258"/>
              <a:ext cx="453728" cy="21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TEST</a:t>
              </a:r>
              <a:endParaRPr lang="en-US" sz="700" dirty="0"/>
            </a:p>
          </p:txBody>
        </p:sp>
        <p:sp>
          <p:nvSpPr>
            <p:cNvPr id="704" name="TextBox 703"/>
            <p:cNvSpPr txBox="1"/>
            <p:nvPr/>
          </p:nvSpPr>
          <p:spPr>
            <a:xfrm>
              <a:off x="2165571" y="5315048"/>
              <a:ext cx="453728" cy="21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TEST</a:t>
              </a:r>
              <a:endParaRPr lang="en-US" sz="700" dirty="0"/>
            </a:p>
          </p:txBody>
        </p:sp>
        <p:sp>
          <p:nvSpPr>
            <p:cNvPr id="705" name="TextBox 704"/>
            <p:cNvSpPr txBox="1"/>
            <p:nvPr/>
          </p:nvSpPr>
          <p:spPr>
            <a:xfrm>
              <a:off x="1369347" y="5315048"/>
              <a:ext cx="453728" cy="21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TEST</a:t>
              </a:r>
              <a:endParaRPr lang="en-US" sz="700" dirty="0"/>
            </a:p>
          </p:txBody>
        </p:sp>
        <p:sp>
          <p:nvSpPr>
            <p:cNvPr id="706" name="TextBox 705"/>
            <p:cNvSpPr txBox="1"/>
            <p:nvPr/>
          </p:nvSpPr>
          <p:spPr>
            <a:xfrm>
              <a:off x="1743033" y="5623955"/>
              <a:ext cx="453728" cy="21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TEST</a:t>
              </a:r>
              <a:endParaRPr lang="en-US" sz="700" dirty="0"/>
            </a:p>
          </p:txBody>
        </p:sp>
      </p:grpSp>
      <p:sp>
        <p:nvSpPr>
          <p:cNvPr id="740" name="Cloud 739"/>
          <p:cNvSpPr/>
          <p:nvPr/>
        </p:nvSpPr>
        <p:spPr>
          <a:xfrm>
            <a:off x="6584167" y="5081783"/>
            <a:ext cx="618698" cy="378908"/>
          </a:xfrm>
          <a:prstGeom prst="cloud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/>
              <a:t>GCE</a:t>
            </a:r>
            <a:endParaRPr lang="en-US" sz="700" dirty="0"/>
          </a:p>
        </p:txBody>
      </p:sp>
      <p:sp>
        <p:nvSpPr>
          <p:cNvPr id="741" name="Cloud 740"/>
          <p:cNvSpPr/>
          <p:nvPr/>
        </p:nvSpPr>
        <p:spPr>
          <a:xfrm>
            <a:off x="7302119" y="5081783"/>
            <a:ext cx="618698" cy="378908"/>
          </a:xfrm>
          <a:prstGeom prst="cloud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/>
              <a:t>RAX</a:t>
            </a:r>
            <a:endParaRPr lang="en-US" sz="700" dirty="0"/>
          </a:p>
        </p:txBody>
      </p:sp>
      <p:sp>
        <p:nvSpPr>
          <p:cNvPr id="742" name="Cloud 741"/>
          <p:cNvSpPr/>
          <p:nvPr/>
        </p:nvSpPr>
        <p:spPr>
          <a:xfrm>
            <a:off x="8020072" y="5081783"/>
            <a:ext cx="618698" cy="378908"/>
          </a:xfrm>
          <a:prstGeom prst="cloud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/>
              <a:t>IBM</a:t>
            </a:r>
            <a:endParaRPr lang="en-US" sz="700" dirty="0"/>
          </a:p>
        </p:txBody>
      </p:sp>
      <p:sp>
        <p:nvSpPr>
          <p:cNvPr id="475" name="Rectangle 474"/>
          <p:cNvSpPr/>
          <p:nvPr/>
        </p:nvSpPr>
        <p:spPr>
          <a:xfrm>
            <a:off x="1303794" y="2958620"/>
            <a:ext cx="791706" cy="30318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/>
                </a:solidFill>
              </a:rPr>
              <a:t>Mac/Win </a:t>
            </a:r>
            <a:r>
              <a:rPr lang="en-US" sz="700" dirty="0" err="1" smtClean="0">
                <a:solidFill>
                  <a:schemeClr val="bg1"/>
                </a:solidFill>
              </a:rPr>
              <a:t>Dev</a:t>
            </a:r>
            <a:r>
              <a:rPr lang="en-US" sz="700" dirty="0" smtClean="0">
                <a:solidFill>
                  <a:schemeClr val="bg1"/>
                </a:solidFill>
              </a:rPr>
              <a:t> Machine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476" name="Rectangle 475"/>
          <p:cNvSpPr/>
          <p:nvPr/>
        </p:nvSpPr>
        <p:spPr>
          <a:xfrm>
            <a:off x="1303693" y="2847826"/>
            <a:ext cx="791706" cy="113406"/>
          </a:xfrm>
          <a:prstGeom prst="rect">
            <a:avLst/>
          </a:prstGeom>
          <a:solidFill>
            <a:srgbClr val="2CB44C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/>
                </a:solidFill>
              </a:rPr>
              <a:t>Boot2Docker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477" name="Rectangle 476"/>
          <p:cNvSpPr/>
          <p:nvPr/>
        </p:nvSpPr>
        <p:spPr>
          <a:xfrm rot="5400000">
            <a:off x="1741278" y="2496628"/>
            <a:ext cx="478441" cy="230002"/>
          </a:xfrm>
          <a:prstGeom prst="rect">
            <a:avLst/>
          </a:prstGeom>
          <a:solidFill>
            <a:srgbClr val="2CB44C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480" name="Rectangle 479"/>
          <p:cNvSpPr/>
          <p:nvPr/>
        </p:nvSpPr>
        <p:spPr>
          <a:xfrm rot="16200000">
            <a:off x="1731979" y="2522506"/>
            <a:ext cx="5100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Docker</a:t>
            </a:r>
          </a:p>
        </p:txBody>
      </p:sp>
      <p:grpSp>
        <p:nvGrpSpPr>
          <p:cNvPr id="813" name="Group 812"/>
          <p:cNvGrpSpPr/>
          <p:nvPr/>
        </p:nvGrpSpPr>
        <p:grpSpPr>
          <a:xfrm>
            <a:off x="2600325" y="1657350"/>
            <a:ext cx="3686175" cy="3686175"/>
            <a:chOff x="8458200" y="1943100"/>
            <a:chExt cx="2514600" cy="2514600"/>
          </a:xfrm>
        </p:grpSpPr>
        <p:sp>
          <p:nvSpPr>
            <p:cNvPr id="814" name="Arc 813"/>
            <p:cNvSpPr/>
            <p:nvPr/>
          </p:nvSpPr>
          <p:spPr>
            <a:xfrm>
              <a:off x="8458200" y="1943100"/>
              <a:ext cx="2514600" cy="2514600"/>
            </a:xfrm>
            <a:prstGeom prst="arc">
              <a:avLst>
                <a:gd name="adj1" fmla="val 6624541"/>
                <a:gd name="adj2" fmla="val 10842793"/>
              </a:avLst>
            </a:prstGeom>
            <a:ln w="69850" cap="rnd">
              <a:solidFill>
                <a:schemeClr val="accent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Arc 814"/>
            <p:cNvSpPr/>
            <p:nvPr/>
          </p:nvSpPr>
          <p:spPr>
            <a:xfrm>
              <a:off x="8458200" y="1943100"/>
              <a:ext cx="2514600" cy="2514600"/>
            </a:xfrm>
            <a:prstGeom prst="arc">
              <a:avLst>
                <a:gd name="adj1" fmla="val 12593852"/>
                <a:gd name="adj2" fmla="val 19887008"/>
              </a:avLst>
            </a:prstGeom>
            <a:ln w="69850" cap="rnd">
              <a:solidFill>
                <a:schemeClr val="accent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Arc 815"/>
            <p:cNvSpPr/>
            <p:nvPr/>
          </p:nvSpPr>
          <p:spPr>
            <a:xfrm>
              <a:off x="8458200" y="1943100"/>
              <a:ext cx="2514600" cy="2514600"/>
            </a:xfrm>
            <a:prstGeom prst="arc">
              <a:avLst>
                <a:gd name="adj1" fmla="val 21522445"/>
                <a:gd name="adj2" fmla="val 4539700"/>
              </a:avLst>
            </a:prstGeom>
            <a:ln w="69850" cap="rnd">
              <a:solidFill>
                <a:schemeClr val="accent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5" name="Rectangle 6"/>
          <p:cNvSpPr>
            <a:spLocks/>
          </p:cNvSpPr>
          <p:nvPr/>
        </p:nvSpPr>
        <p:spPr bwMode="auto">
          <a:xfrm>
            <a:off x="4026918" y="1215361"/>
            <a:ext cx="69069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Analytics</a:t>
            </a:r>
          </a:p>
          <a:p>
            <a:pPr>
              <a:lnSpc>
                <a:spcPts val="1300"/>
              </a:lnSpc>
            </a:pPr>
            <a:r>
              <a:rPr lang="en-US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DB</a:t>
            </a:r>
            <a:endParaRPr lang="en-US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05399" y="2703012"/>
            <a:ext cx="558904" cy="137160"/>
            <a:chOff x="3338920" y="1031310"/>
            <a:chExt cx="558904" cy="137160"/>
          </a:xfrm>
        </p:grpSpPr>
        <p:pic>
          <p:nvPicPr>
            <p:cNvPr id="466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920" y="1031310"/>
              <a:ext cx="272668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157" y="1031310"/>
              <a:ext cx="272667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826932" y="1417490"/>
            <a:ext cx="638763" cy="734924"/>
            <a:chOff x="1303693" y="3524402"/>
            <a:chExt cx="818241" cy="941420"/>
          </a:xfrm>
        </p:grpSpPr>
        <p:sp>
          <p:nvSpPr>
            <p:cNvPr id="502" name="Rectangle 501"/>
            <p:cNvSpPr/>
            <p:nvPr/>
          </p:nvSpPr>
          <p:spPr>
            <a:xfrm>
              <a:off x="1303794" y="4162633"/>
              <a:ext cx="791706" cy="3031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Prod Machine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1303693" y="4051839"/>
              <a:ext cx="791706" cy="11340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tx1"/>
                  </a:solidFill>
                </a:rPr>
                <a:t>Linux OS</a:t>
              </a:r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452" name="Rectangle 451"/>
            <p:cNvSpPr/>
            <p:nvPr/>
          </p:nvSpPr>
          <p:spPr>
            <a:xfrm rot="16200000">
              <a:off x="1685430" y="3696661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sp>
          <p:nvSpPr>
            <p:cNvPr id="490" name="Rectangle 489"/>
            <p:cNvSpPr/>
            <p:nvPr/>
          </p:nvSpPr>
          <p:spPr>
            <a:xfrm rot="5400000">
              <a:off x="1744620" y="3695963"/>
              <a:ext cx="478441" cy="223116"/>
            </a:xfrm>
            <a:prstGeom prst="rect">
              <a:avLst/>
            </a:prstGeom>
            <a:solidFill>
              <a:srgbClr val="2CB4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491" name="Rectangle 490"/>
            <p:cNvSpPr/>
            <p:nvPr/>
          </p:nvSpPr>
          <p:spPr>
            <a:xfrm rot="16200000">
              <a:off x="1693409" y="3697983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pic>
          <p:nvPicPr>
            <p:cNvPr id="493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184" y="3898902"/>
              <a:ext cx="272668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4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421" y="3898902"/>
              <a:ext cx="272667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5" name="Picture 3" descr="\\192.168.10.168\TomaWork\Projects\dockerCan\7183\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78" y="5373397"/>
            <a:ext cx="272668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72672" y="508178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++</a:t>
            </a:r>
            <a:endParaRPr lang="en-US" dirty="0"/>
          </a:p>
        </p:txBody>
      </p:sp>
      <p:grpSp>
        <p:nvGrpSpPr>
          <p:cNvPr id="861" name="Group 860"/>
          <p:cNvGrpSpPr/>
          <p:nvPr/>
        </p:nvGrpSpPr>
        <p:grpSpPr>
          <a:xfrm>
            <a:off x="6606034" y="4911776"/>
            <a:ext cx="558904" cy="137160"/>
            <a:chOff x="3338920" y="1031310"/>
            <a:chExt cx="558904" cy="137160"/>
          </a:xfrm>
        </p:grpSpPr>
        <p:pic>
          <p:nvPicPr>
            <p:cNvPr id="862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920" y="1031310"/>
              <a:ext cx="272668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3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157" y="1031310"/>
              <a:ext cx="272667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4" name="Group 863"/>
          <p:cNvGrpSpPr/>
          <p:nvPr/>
        </p:nvGrpSpPr>
        <p:grpSpPr>
          <a:xfrm>
            <a:off x="7361913" y="4914424"/>
            <a:ext cx="558904" cy="137160"/>
            <a:chOff x="3338920" y="1031310"/>
            <a:chExt cx="558904" cy="137160"/>
          </a:xfrm>
        </p:grpSpPr>
        <p:pic>
          <p:nvPicPr>
            <p:cNvPr id="865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920" y="1031310"/>
              <a:ext cx="272668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6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157" y="1031310"/>
              <a:ext cx="272667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7" name="Group 866"/>
          <p:cNvGrpSpPr/>
          <p:nvPr/>
        </p:nvGrpSpPr>
        <p:grpSpPr>
          <a:xfrm>
            <a:off x="8049969" y="4908170"/>
            <a:ext cx="558904" cy="137160"/>
            <a:chOff x="3338920" y="1031310"/>
            <a:chExt cx="558904" cy="137160"/>
          </a:xfrm>
        </p:grpSpPr>
        <p:pic>
          <p:nvPicPr>
            <p:cNvPr id="868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920" y="1031310"/>
              <a:ext cx="272668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9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157" y="1031310"/>
              <a:ext cx="272667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587752" y="2150745"/>
            <a:ext cx="1760203" cy="2705481"/>
            <a:chOff x="3840480" y="2203704"/>
            <a:chExt cx="1564625" cy="2404872"/>
          </a:xfrm>
        </p:grpSpPr>
        <p:sp>
          <p:nvSpPr>
            <p:cNvPr id="30" name="Rounded Rectangle 29"/>
            <p:cNvSpPr/>
            <p:nvPr/>
          </p:nvSpPr>
          <p:spPr>
            <a:xfrm>
              <a:off x="3843615" y="2203704"/>
              <a:ext cx="1561057" cy="1875424"/>
            </a:xfrm>
            <a:prstGeom prst="roundRect">
              <a:avLst>
                <a:gd name="adj" fmla="val 4985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909690" y="2483117"/>
              <a:ext cx="1412107" cy="484003"/>
              <a:chOff x="9139667" y="2239540"/>
              <a:chExt cx="1952462" cy="729908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9139667" y="2239540"/>
                <a:ext cx="961091" cy="350875"/>
              </a:xfrm>
              <a:prstGeom prst="roundRect">
                <a:avLst>
                  <a:gd name="adj" fmla="val 4985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800" dirty="0" smtClean="0"/>
                  <a:t>Users</a:t>
                </a:r>
                <a:endParaRPr lang="en-US" sz="800" dirty="0"/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10131038" y="2239540"/>
                <a:ext cx="961091" cy="350875"/>
              </a:xfrm>
              <a:prstGeom prst="roundRect">
                <a:avLst>
                  <a:gd name="adj" fmla="val 4985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800" dirty="0" err="1" smtClean="0"/>
                  <a:t>Collab</a:t>
                </a:r>
                <a:endParaRPr lang="en-US" sz="800" dirty="0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9139667" y="2618573"/>
                <a:ext cx="961091" cy="350875"/>
              </a:xfrm>
              <a:prstGeom prst="roundRect">
                <a:avLst>
                  <a:gd name="adj" fmla="val 4985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800" i="1" dirty="0" smtClean="0"/>
                  <a:t>Provenance</a:t>
                </a:r>
                <a:endParaRPr lang="en-US" sz="800" i="1" dirty="0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>
                <a:off x="10131038" y="2618573"/>
                <a:ext cx="961091" cy="350875"/>
              </a:xfrm>
              <a:prstGeom prst="roundRect">
                <a:avLst>
                  <a:gd name="adj" fmla="val 4985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800" i="1" dirty="0" smtClean="0"/>
                  <a:t>Policy</a:t>
                </a:r>
                <a:endParaRPr lang="en-US" sz="800" i="1" dirty="0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4165939" y="2218736"/>
              <a:ext cx="94128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1" dirty="0" err="1" smtClean="0">
                  <a:solidFill>
                    <a:schemeClr val="bg1"/>
                  </a:solidFill>
                </a:rPr>
                <a:t>Docker</a:t>
              </a:r>
              <a:r>
                <a:rPr lang="en-US" sz="1050" b="1" dirty="0" smtClean="0">
                  <a:solidFill>
                    <a:schemeClr val="bg1"/>
                  </a:solidFill>
                </a:rPr>
                <a:t> Hub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228636" y="2988271"/>
              <a:ext cx="767196" cy="2305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chemeClr val="bg1"/>
                  </a:solidFill>
                </a:rPr>
                <a:t>Registries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77848" y="3231897"/>
              <a:ext cx="46519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Public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353650" y="3231897"/>
              <a:ext cx="55175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Curated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99838" y="3231897"/>
              <a:ext cx="50526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Private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840480" y="3226022"/>
              <a:ext cx="1562662" cy="58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352502" y="3226874"/>
              <a:ext cx="0" cy="712949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886658" y="3226874"/>
              <a:ext cx="0" cy="712949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>
            <a:xfrm>
              <a:off x="3843615" y="3931068"/>
              <a:ext cx="1561057" cy="206813"/>
            </a:xfrm>
            <a:prstGeom prst="roundRect">
              <a:avLst>
                <a:gd name="adj" fmla="val 0"/>
              </a:avLst>
            </a:prstGeom>
            <a:solidFill>
              <a:srgbClr val="2CB4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err="1" smtClean="0"/>
                <a:t>Docker</a:t>
              </a:r>
              <a:r>
                <a:rPr lang="en-US" sz="900" b="1" dirty="0" smtClean="0"/>
                <a:t> Hub API</a:t>
              </a:r>
              <a:endParaRPr lang="en-US" sz="900" b="1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3843615" y="4365186"/>
              <a:ext cx="1561057" cy="243390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/>
                <a:t>Third Party Tools</a:t>
              </a:r>
              <a:endParaRPr lang="en-US" sz="900" b="1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4627065" y="4151043"/>
              <a:ext cx="0" cy="194029"/>
            </a:xfrm>
            <a:prstGeom prst="line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4999617" y="3483538"/>
              <a:ext cx="262944" cy="282936"/>
              <a:chOff x="4999617" y="3446134"/>
              <a:chExt cx="262944" cy="282936"/>
            </a:xfrm>
          </p:grpSpPr>
          <p:pic>
            <p:nvPicPr>
              <p:cNvPr id="876" name="Picture 3" descr="\\192.168.10.168\TomaWork\Projects\dockerCan\7183\red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7" y="3446134"/>
                <a:ext cx="262944" cy="137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\\192.168.10.168\TomaWork\Projects\dockerCan\7183\yellow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8" y="3591910"/>
                <a:ext cx="262943" cy="137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78" name="Group 877"/>
            <p:cNvGrpSpPr/>
            <p:nvPr/>
          </p:nvGrpSpPr>
          <p:grpSpPr>
            <a:xfrm>
              <a:off x="4487025" y="3477359"/>
              <a:ext cx="262944" cy="282936"/>
              <a:chOff x="4999617" y="3446134"/>
              <a:chExt cx="262944" cy="282936"/>
            </a:xfrm>
          </p:grpSpPr>
          <p:pic>
            <p:nvPicPr>
              <p:cNvPr id="879" name="Picture 3" descr="\\192.168.10.168\TomaWork\Projects\dockerCan\7183\red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7" y="3446134"/>
                <a:ext cx="262944" cy="137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\\192.168.10.168\TomaWork\Projects\dockerCan\7183\yellow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8" y="3591910"/>
                <a:ext cx="262943" cy="137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81" name="Group 880"/>
            <p:cNvGrpSpPr/>
            <p:nvPr/>
          </p:nvGrpSpPr>
          <p:grpSpPr>
            <a:xfrm>
              <a:off x="3976257" y="3487846"/>
              <a:ext cx="262944" cy="282936"/>
              <a:chOff x="4999617" y="3446134"/>
              <a:chExt cx="262944" cy="282936"/>
            </a:xfrm>
          </p:grpSpPr>
          <p:pic>
            <p:nvPicPr>
              <p:cNvPr id="882" name="Picture 3" descr="\\192.168.10.168\TomaWork\Projects\dockerCan\7183\red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7" y="3446134"/>
                <a:ext cx="262944" cy="137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\\192.168.10.168\TomaWork\Projects\dockerCan\7183\yellow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8" y="3591910"/>
                <a:ext cx="262943" cy="137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7" name="Group 106"/>
          <p:cNvGrpSpPr/>
          <p:nvPr/>
        </p:nvGrpSpPr>
        <p:grpSpPr>
          <a:xfrm>
            <a:off x="8170533" y="1417490"/>
            <a:ext cx="638763" cy="734924"/>
            <a:chOff x="1303693" y="3524402"/>
            <a:chExt cx="818241" cy="941420"/>
          </a:xfrm>
        </p:grpSpPr>
        <p:sp>
          <p:nvSpPr>
            <p:cNvPr id="108" name="Rectangle 107"/>
            <p:cNvSpPr/>
            <p:nvPr/>
          </p:nvSpPr>
          <p:spPr>
            <a:xfrm>
              <a:off x="1303794" y="4162633"/>
              <a:ext cx="791706" cy="3031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Prod Machine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303693" y="4051839"/>
              <a:ext cx="791706" cy="11340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tx1"/>
                  </a:solidFill>
                </a:rPr>
                <a:t>Linux OS</a:t>
              </a:r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 rot="16200000">
              <a:off x="1685430" y="3696661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 rot="5400000">
              <a:off x="1743496" y="3697086"/>
              <a:ext cx="478441" cy="220867"/>
            </a:xfrm>
            <a:prstGeom prst="rect">
              <a:avLst/>
            </a:prstGeom>
            <a:solidFill>
              <a:srgbClr val="2CB4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rot="16200000">
              <a:off x="1693409" y="3697983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pic>
          <p:nvPicPr>
            <p:cNvPr id="113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184" y="3898902"/>
              <a:ext cx="272668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421" y="3898902"/>
              <a:ext cx="272667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5" name="Group 114"/>
          <p:cNvGrpSpPr/>
          <p:nvPr/>
        </p:nvGrpSpPr>
        <p:grpSpPr>
          <a:xfrm>
            <a:off x="7498732" y="1417490"/>
            <a:ext cx="638763" cy="734924"/>
            <a:chOff x="1303693" y="3524402"/>
            <a:chExt cx="818241" cy="941420"/>
          </a:xfrm>
        </p:grpSpPr>
        <p:sp>
          <p:nvSpPr>
            <p:cNvPr id="116" name="Rectangle 115"/>
            <p:cNvSpPr/>
            <p:nvPr/>
          </p:nvSpPr>
          <p:spPr>
            <a:xfrm>
              <a:off x="1303794" y="4162633"/>
              <a:ext cx="791706" cy="3031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Prod Machine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303693" y="4051839"/>
              <a:ext cx="791706" cy="11340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tx1"/>
                  </a:solidFill>
                </a:rPr>
                <a:t>Linux OS</a:t>
              </a:r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 rot="16200000">
              <a:off x="1685430" y="3696661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 rot="5400000">
              <a:off x="1744620" y="3695963"/>
              <a:ext cx="478441" cy="223116"/>
            </a:xfrm>
            <a:prstGeom prst="rect">
              <a:avLst/>
            </a:prstGeom>
            <a:solidFill>
              <a:srgbClr val="2CB4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 rot="16200000">
              <a:off x="1693409" y="3697983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pic>
          <p:nvPicPr>
            <p:cNvPr id="121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184" y="3898902"/>
              <a:ext cx="272668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421" y="3898902"/>
              <a:ext cx="272667" cy="1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" name="Group 122"/>
          <p:cNvGrpSpPr/>
          <p:nvPr/>
        </p:nvGrpSpPr>
        <p:grpSpPr>
          <a:xfrm>
            <a:off x="6827010" y="2944734"/>
            <a:ext cx="638686" cy="734924"/>
            <a:chOff x="1303793" y="3524402"/>
            <a:chExt cx="818143" cy="941420"/>
          </a:xfrm>
        </p:grpSpPr>
        <p:sp>
          <p:nvSpPr>
            <p:cNvPr id="124" name="Rectangle 123"/>
            <p:cNvSpPr/>
            <p:nvPr/>
          </p:nvSpPr>
          <p:spPr>
            <a:xfrm>
              <a:off x="1303793" y="4162633"/>
              <a:ext cx="791706" cy="3031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VM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 rot="16200000">
              <a:off x="1685429" y="3696661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 rot="5400000">
              <a:off x="1744622" y="3804688"/>
              <a:ext cx="478441" cy="223114"/>
            </a:xfrm>
            <a:prstGeom prst="rect">
              <a:avLst/>
            </a:prstGeom>
            <a:solidFill>
              <a:srgbClr val="2CB4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 rot="16200000">
              <a:off x="1693411" y="3806708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pic>
          <p:nvPicPr>
            <p:cNvPr id="129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186" y="4007627"/>
              <a:ext cx="272668" cy="137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423" y="4007627"/>
              <a:ext cx="272668" cy="137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Group 150"/>
          <p:cNvGrpSpPr/>
          <p:nvPr/>
        </p:nvGrpSpPr>
        <p:grpSpPr>
          <a:xfrm>
            <a:off x="7497109" y="2944734"/>
            <a:ext cx="638686" cy="734924"/>
            <a:chOff x="1303793" y="3524402"/>
            <a:chExt cx="818143" cy="941420"/>
          </a:xfrm>
        </p:grpSpPr>
        <p:sp>
          <p:nvSpPr>
            <p:cNvPr id="152" name="Rectangle 151"/>
            <p:cNvSpPr/>
            <p:nvPr/>
          </p:nvSpPr>
          <p:spPr>
            <a:xfrm>
              <a:off x="1303793" y="4162633"/>
              <a:ext cx="791706" cy="3031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VM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 rot="16200000">
              <a:off x="1685429" y="3696661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sp>
          <p:nvSpPr>
            <p:cNvPr id="154" name="Rectangle 153"/>
            <p:cNvSpPr/>
            <p:nvPr/>
          </p:nvSpPr>
          <p:spPr>
            <a:xfrm rot="5400000">
              <a:off x="1744622" y="3804688"/>
              <a:ext cx="478441" cy="223114"/>
            </a:xfrm>
            <a:prstGeom prst="rect">
              <a:avLst/>
            </a:prstGeom>
            <a:solidFill>
              <a:srgbClr val="2CB4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 rot="16200000">
              <a:off x="1693411" y="3806708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pic>
          <p:nvPicPr>
            <p:cNvPr id="156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186" y="4007627"/>
              <a:ext cx="272668" cy="137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423" y="4007627"/>
              <a:ext cx="272668" cy="137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8" name="Group 157"/>
          <p:cNvGrpSpPr/>
          <p:nvPr/>
        </p:nvGrpSpPr>
        <p:grpSpPr>
          <a:xfrm>
            <a:off x="8167208" y="2944734"/>
            <a:ext cx="638686" cy="734924"/>
            <a:chOff x="1303793" y="3524402"/>
            <a:chExt cx="818143" cy="941420"/>
          </a:xfrm>
        </p:grpSpPr>
        <p:sp>
          <p:nvSpPr>
            <p:cNvPr id="159" name="Rectangle 158"/>
            <p:cNvSpPr/>
            <p:nvPr/>
          </p:nvSpPr>
          <p:spPr>
            <a:xfrm>
              <a:off x="1303793" y="4162633"/>
              <a:ext cx="791706" cy="30318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VM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 rot="16200000">
              <a:off x="1685429" y="3696661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 rot="5400000">
              <a:off x="1744622" y="3804688"/>
              <a:ext cx="478441" cy="223114"/>
            </a:xfrm>
            <a:prstGeom prst="rect">
              <a:avLst/>
            </a:prstGeom>
            <a:solidFill>
              <a:srgbClr val="2CB4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 rot="16200000">
              <a:off x="1693411" y="3806708"/>
              <a:ext cx="600784" cy="256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Docker</a:t>
              </a:r>
            </a:p>
          </p:txBody>
        </p:sp>
        <p:pic>
          <p:nvPicPr>
            <p:cNvPr id="163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186" y="4007627"/>
              <a:ext cx="272668" cy="137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423" y="4007627"/>
              <a:ext cx="272668" cy="137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8" name="Rectangle 137"/>
          <p:cNvSpPr/>
          <p:nvPr/>
        </p:nvSpPr>
        <p:spPr>
          <a:xfrm>
            <a:off x="1303794" y="4162633"/>
            <a:ext cx="791706" cy="30318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/>
                </a:solidFill>
              </a:rPr>
              <a:t>QA Machine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1303693" y="4051839"/>
            <a:ext cx="791706" cy="11340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Linux OS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 rot="16200000">
            <a:off x="1730785" y="3717072"/>
            <a:ext cx="5100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Docker</a:t>
            </a:r>
          </a:p>
        </p:txBody>
      </p:sp>
      <p:sp>
        <p:nvSpPr>
          <p:cNvPr id="145" name="Rectangle 144"/>
          <p:cNvSpPr/>
          <p:nvPr/>
        </p:nvSpPr>
        <p:spPr>
          <a:xfrm rot="5400000">
            <a:off x="1748063" y="3692518"/>
            <a:ext cx="478441" cy="230002"/>
          </a:xfrm>
          <a:prstGeom prst="rect">
            <a:avLst/>
          </a:prstGeom>
          <a:solidFill>
            <a:srgbClr val="2CB44C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 rot="16200000">
            <a:off x="1738764" y="3718396"/>
            <a:ext cx="5100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Docker</a:t>
            </a:r>
          </a:p>
        </p:txBody>
      </p:sp>
      <p:pic>
        <p:nvPicPr>
          <p:cNvPr id="147" name="Picture 3" descr="\\192.168.10.168\TomaWork\Projects\dockerCan\7183\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84" y="3898902"/>
            <a:ext cx="272668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\\192.168.10.168\TomaWork\Projects\dockerCan\7183\yell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21" y="3898902"/>
            <a:ext cx="272667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9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0.168\TomaWork\Projects\dockerCan\7183\yell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64" y="1812836"/>
            <a:ext cx="1254916" cy="6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10.168\TomaWork\Projects\dockerCan\7183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61" y="1436821"/>
            <a:ext cx="1254916" cy="6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192.168.10.168\TomaWork\Projects\dockerCan\7183\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7" y="2761419"/>
            <a:ext cx="1254916" cy="6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\\192.168.10.168\TomaWork\Projects\dockerCan\7183\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59" y="2385404"/>
            <a:ext cx="1254916" cy="6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4" descr="\\192.168.10.168\TomaWork\Projects\dockerCan\7183\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12" y="1820676"/>
            <a:ext cx="1254916" cy="6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3" descr="\\192.168.10.168\TomaWork\Projects\dockerCan\7183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746" y="1436821"/>
            <a:ext cx="1254916" cy="6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\\192.168.10.168\TomaWork\Projects\dockerCan\7183\yell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57" y="1342817"/>
            <a:ext cx="1254916" cy="6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\\192.168.10.168\TomaWork\Projects\dockerCan\7183\yell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957" y="2735782"/>
            <a:ext cx="1254916" cy="6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…Distributed Applications</a:t>
            </a:r>
            <a:endParaRPr lang="en-US" sz="2800" dirty="0"/>
          </a:p>
        </p:txBody>
      </p:sp>
      <p:sp>
        <p:nvSpPr>
          <p:cNvPr id="79" name="Rectangle 5"/>
          <p:cNvSpPr>
            <a:spLocks/>
          </p:cNvSpPr>
          <p:nvPr/>
        </p:nvSpPr>
        <p:spPr bwMode="auto">
          <a:xfrm>
            <a:off x="908384" y="2988517"/>
            <a:ext cx="323807" cy="1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Data</a:t>
            </a:r>
            <a:endParaRPr lang="en-US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526812" y="2930493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81" name="Freeform 80"/>
          <p:cNvSpPr/>
          <p:nvPr/>
        </p:nvSpPr>
        <p:spPr>
          <a:xfrm>
            <a:off x="582650" y="3031765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0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82" name="Freeform 81"/>
          <p:cNvSpPr/>
          <p:nvPr/>
        </p:nvSpPr>
        <p:spPr>
          <a:xfrm>
            <a:off x="526812" y="3133038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85" name="Rectangle 4"/>
          <p:cNvSpPr>
            <a:spLocks/>
          </p:cNvSpPr>
          <p:nvPr/>
        </p:nvSpPr>
        <p:spPr bwMode="auto">
          <a:xfrm>
            <a:off x="2760534" y="1548739"/>
            <a:ext cx="32380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User</a:t>
            </a:r>
          </a:p>
          <a:p>
            <a:pPr>
              <a:lnSpc>
                <a:spcPts val="1300"/>
              </a:lnSpc>
            </a:pPr>
            <a:r>
              <a:rPr lang="en-US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DB</a:t>
            </a:r>
            <a:endParaRPr lang="en-US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2379836" y="1589160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1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87" name="Freeform 86"/>
          <p:cNvSpPr/>
          <p:nvPr/>
        </p:nvSpPr>
        <p:spPr>
          <a:xfrm>
            <a:off x="2267729" y="1589160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88" name="Freeform 87"/>
          <p:cNvSpPr/>
          <p:nvPr/>
        </p:nvSpPr>
        <p:spPr>
          <a:xfrm>
            <a:off x="2323567" y="1690433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0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93" name="Rectangle 5"/>
          <p:cNvSpPr>
            <a:spLocks/>
          </p:cNvSpPr>
          <p:nvPr/>
        </p:nvSpPr>
        <p:spPr bwMode="auto">
          <a:xfrm>
            <a:off x="1031816" y="2014335"/>
            <a:ext cx="4600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dirty="0">
                <a:ea typeface="Gill Sans" charset="0"/>
                <a:cs typeface="Gill Sans" charset="0"/>
              </a:rPr>
              <a:t>Queue</a:t>
            </a:r>
          </a:p>
        </p:txBody>
      </p:sp>
      <p:sp>
        <p:nvSpPr>
          <p:cNvPr id="94" name="Freeform 93"/>
          <p:cNvSpPr/>
          <p:nvPr/>
        </p:nvSpPr>
        <p:spPr>
          <a:xfrm>
            <a:off x="830478" y="1965288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1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10" name="Freeform 109"/>
          <p:cNvSpPr/>
          <p:nvPr/>
        </p:nvSpPr>
        <p:spPr>
          <a:xfrm>
            <a:off x="718371" y="1965288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11" name="Freeform 110"/>
          <p:cNvSpPr/>
          <p:nvPr/>
        </p:nvSpPr>
        <p:spPr>
          <a:xfrm>
            <a:off x="774209" y="2066560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0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12" name="Freeform 111"/>
          <p:cNvSpPr/>
          <p:nvPr/>
        </p:nvSpPr>
        <p:spPr>
          <a:xfrm>
            <a:off x="830478" y="2167833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1" bIns="116384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13" name="Freeform 112"/>
          <p:cNvSpPr/>
          <p:nvPr/>
        </p:nvSpPr>
        <p:spPr>
          <a:xfrm>
            <a:off x="718371" y="2167833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17" name="Rectangle 6"/>
          <p:cNvSpPr>
            <a:spLocks/>
          </p:cNvSpPr>
          <p:nvPr/>
        </p:nvSpPr>
        <p:spPr bwMode="auto">
          <a:xfrm>
            <a:off x="7939752" y="1608270"/>
            <a:ext cx="61395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Analytics</a:t>
            </a:r>
          </a:p>
          <a:p>
            <a:pPr>
              <a:lnSpc>
                <a:spcPts val="1300"/>
              </a:lnSpc>
            </a:pPr>
            <a:r>
              <a:rPr lang="en-US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DB</a:t>
            </a:r>
            <a:endParaRPr lang="en-US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118" name="Freeform 117"/>
          <p:cNvSpPr/>
          <p:nvPr/>
        </p:nvSpPr>
        <p:spPr>
          <a:xfrm>
            <a:off x="7697122" y="1699362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1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19" name="Freeform 118"/>
          <p:cNvSpPr/>
          <p:nvPr/>
        </p:nvSpPr>
        <p:spPr>
          <a:xfrm>
            <a:off x="7639293" y="1597772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20" name="Freeform 119"/>
          <p:cNvSpPr/>
          <p:nvPr/>
        </p:nvSpPr>
        <p:spPr>
          <a:xfrm>
            <a:off x="7583455" y="1699045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1" bIns="116384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23" name="Rectangle 8"/>
          <p:cNvSpPr>
            <a:spLocks/>
          </p:cNvSpPr>
          <p:nvPr/>
        </p:nvSpPr>
        <p:spPr bwMode="auto">
          <a:xfrm>
            <a:off x="3188407" y="2517679"/>
            <a:ext cx="60433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dirty="0">
                <a:solidFill>
                  <a:schemeClr val="bg1"/>
                </a:solidFill>
                <a:ea typeface="Gill Sans" charset="0"/>
                <a:cs typeface="Gill Sans" charset="0"/>
              </a:rPr>
              <a:t>API </a:t>
            </a:r>
            <a:endParaRPr lang="en-US" dirty="0" smtClean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>
              <a:lnSpc>
                <a:spcPts val="1300"/>
              </a:lnSpc>
            </a:pPr>
            <a:r>
              <a:rPr lang="en-US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Endpoint</a:t>
            </a:r>
            <a:endParaRPr lang="en-US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2932753" y="2481847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1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25" name="Freeform 124"/>
          <p:cNvSpPr/>
          <p:nvPr/>
        </p:nvSpPr>
        <p:spPr>
          <a:xfrm>
            <a:off x="2820646" y="2481847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26" name="Freeform 125"/>
          <p:cNvSpPr/>
          <p:nvPr/>
        </p:nvSpPr>
        <p:spPr>
          <a:xfrm>
            <a:off x="2876484" y="2583119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0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27" name="Freeform 126"/>
          <p:cNvSpPr/>
          <p:nvPr/>
        </p:nvSpPr>
        <p:spPr>
          <a:xfrm>
            <a:off x="2988591" y="2583119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28" name="Freeform 127"/>
          <p:cNvSpPr/>
          <p:nvPr/>
        </p:nvSpPr>
        <p:spPr>
          <a:xfrm>
            <a:off x="2932753" y="2684392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1" bIns="116384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29" name="Freeform 128"/>
          <p:cNvSpPr/>
          <p:nvPr/>
        </p:nvSpPr>
        <p:spPr>
          <a:xfrm>
            <a:off x="2820646" y="2684392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32" name="Rectangle 3"/>
          <p:cNvSpPr>
            <a:spLocks/>
          </p:cNvSpPr>
          <p:nvPr/>
        </p:nvSpPr>
        <p:spPr bwMode="auto">
          <a:xfrm>
            <a:off x="4343310" y="1458175"/>
            <a:ext cx="6572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dirty="0" smtClean="0">
                <a:ea typeface="Gill Sans" charset="0"/>
                <a:cs typeface="Gill Sans" charset="0"/>
              </a:rPr>
              <a:t>Web</a:t>
            </a:r>
          </a:p>
          <a:p>
            <a:r>
              <a:rPr lang="en-US" dirty="0" smtClean="0">
                <a:ea typeface="Gill Sans" charset="0"/>
                <a:cs typeface="Gill Sans" charset="0"/>
              </a:rPr>
              <a:t>Frontend 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133" name="Freeform 132"/>
          <p:cNvSpPr/>
          <p:nvPr/>
        </p:nvSpPr>
        <p:spPr>
          <a:xfrm>
            <a:off x="3999130" y="1469275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0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34" name="Freeform 133"/>
          <p:cNvSpPr/>
          <p:nvPr/>
        </p:nvSpPr>
        <p:spPr>
          <a:xfrm>
            <a:off x="4111237" y="1469275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35" name="Freeform 134"/>
          <p:cNvSpPr/>
          <p:nvPr/>
        </p:nvSpPr>
        <p:spPr>
          <a:xfrm>
            <a:off x="4055399" y="1570547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1" bIns="116384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36" name="Freeform 135"/>
          <p:cNvSpPr/>
          <p:nvPr/>
        </p:nvSpPr>
        <p:spPr>
          <a:xfrm>
            <a:off x="3943292" y="1570547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39" name="Rectangle 5"/>
          <p:cNvSpPr>
            <a:spLocks/>
          </p:cNvSpPr>
          <p:nvPr/>
        </p:nvSpPr>
        <p:spPr bwMode="auto">
          <a:xfrm>
            <a:off x="7022046" y="2929007"/>
            <a:ext cx="32380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dirty="0" smtClean="0">
                <a:ea typeface="Gill Sans" charset="0"/>
                <a:cs typeface="Gill Sans" charset="0"/>
              </a:rPr>
              <a:t>Data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140" name="Freeform 139"/>
          <p:cNvSpPr/>
          <p:nvPr/>
        </p:nvSpPr>
        <p:spPr>
          <a:xfrm>
            <a:off x="6640474" y="2879960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41" name="Freeform 140"/>
          <p:cNvSpPr/>
          <p:nvPr/>
        </p:nvSpPr>
        <p:spPr>
          <a:xfrm>
            <a:off x="6696312" y="2981232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0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42" name="Freeform 141"/>
          <p:cNvSpPr/>
          <p:nvPr/>
        </p:nvSpPr>
        <p:spPr>
          <a:xfrm>
            <a:off x="6640474" y="3082505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45" name="Rectangle 7"/>
          <p:cNvSpPr>
            <a:spLocks/>
          </p:cNvSpPr>
          <p:nvPr/>
        </p:nvSpPr>
        <p:spPr bwMode="auto">
          <a:xfrm>
            <a:off x="5877941" y="1945893"/>
            <a:ext cx="81753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Background</a:t>
            </a:r>
          </a:p>
          <a:p>
            <a:pPr>
              <a:lnSpc>
                <a:spcPts val="1300"/>
              </a:lnSpc>
            </a:pPr>
            <a:r>
              <a:rPr lang="en-US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 Workers</a:t>
            </a:r>
            <a:endParaRPr lang="en-US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146" name="Freeform 145"/>
          <p:cNvSpPr/>
          <p:nvPr/>
        </p:nvSpPr>
        <p:spPr>
          <a:xfrm>
            <a:off x="5681706" y="1932109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1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47" name="Freeform 146"/>
          <p:cNvSpPr/>
          <p:nvPr/>
        </p:nvSpPr>
        <p:spPr>
          <a:xfrm>
            <a:off x="5625437" y="2033381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0" bIns="11638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148" name="Freeform 147"/>
          <p:cNvSpPr/>
          <p:nvPr/>
        </p:nvSpPr>
        <p:spPr>
          <a:xfrm>
            <a:off x="5737543" y="2033381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07" tIns="84950" rIns="73907" bIns="84950" numCol="1" spcCol="1270" anchor="ctr" anchorCtr="0">
            <a:no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25"/>
          </a:p>
        </p:txBody>
      </p:sp>
      <p:sp>
        <p:nvSpPr>
          <p:cNvPr id="149" name="Freeform 148"/>
          <p:cNvSpPr/>
          <p:nvPr/>
        </p:nvSpPr>
        <p:spPr>
          <a:xfrm>
            <a:off x="5681706" y="2134654"/>
            <a:ext cx="103802" cy="119312"/>
          </a:xfrm>
          <a:custGeom>
            <a:avLst/>
            <a:gdLst>
              <a:gd name="connsiteX0" fmla="*/ 0 w 726849"/>
              <a:gd name="connsiteY0" fmla="*/ 316180 h 632359"/>
              <a:gd name="connsiteX1" fmla="*/ 158090 w 726849"/>
              <a:gd name="connsiteY1" fmla="*/ 0 h 632359"/>
              <a:gd name="connsiteX2" fmla="*/ 568759 w 726849"/>
              <a:gd name="connsiteY2" fmla="*/ 0 h 632359"/>
              <a:gd name="connsiteX3" fmla="*/ 726849 w 726849"/>
              <a:gd name="connsiteY3" fmla="*/ 316180 h 632359"/>
              <a:gd name="connsiteX4" fmla="*/ 568759 w 726849"/>
              <a:gd name="connsiteY4" fmla="*/ 632359 h 632359"/>
              <a:gd name="connsiteX5" fmla="*/ 158090 w 726849"/>
              <a:gd name="connsiteY5" fmla="*/ 632359 h 632359"/>
              <a:gd name="connsiteX6" fmla="*/ 0 w 726849"/>
              <a:gd name="connsiteY6" fmla="*/ 316180 h 63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849" h="632359">
                <a:moveTo>
                  <a:pt x="363424" y="0"/>
                </a:moveTo>
                <a:lnTo>
                  <a:pt x="726849" y="137538"/>
                </a:lnTo>
                <a:lnTo>
                  <a:pt x="726849" y="494821"/>
                </a:lnTo>
                <a:lnTo>
                  <a:pt x="363424" y="632359"/>
                </a:lnTo>
                <a:lnTo>
                  <a:pt x="0" y="494821"/>
                </a:lnTo>
                <a:lnTo>
                  <a:pt x="0" y="137538"/>
                </a:lnTo>
                <a:lnTo>
                  <a:pt x="363424" y="0"/>
                </a:lnTo>
                <a:close/>
              </a:path>
            </a:pathLst>
          </a:custGeom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340" tIns="116383" rIns="105341" bIns="116384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/>
          </a:p>
        </p:txBody>
      </p:sp>
      <p:sp>
        <p:nvSpPr>
          <p:cNvPr id="90" name="Line 1"/>
          <p:cNvSpPr>
            <a:spLocks noChangeShapeType="1"/>
          </p:cNvSpPr>
          <p:nvPr/>
        </p:nvSpPr>
        <p:spPr bwMode="auto">
          <a:xfrm>
            <a:off x="0" y="3718892"/>
            <a:ext cx="9162288" cy="1"/>
          </a:xfrm>
          <a:prstGeom prst="line">
            <a:avLst/>
          </a:prstGeom>
          <a:noFill/>
          <a:ln w="19050" cap="flat">
            <a:solidFill>
              <a:schemeClr val="tx2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300"/>
          </a:p>
        </p:txBody>
      </p:sp>
      <p:grpSp>
        <p:nvGrpSpPr>
          <p:cNvPr id="91" name="Group 90"/>
          <p:cNvGrpSpPr/>
          <p:nvPr/>
        </p:nvGrpSpPr>
        <p:grpSpPr>
          <a:xfrm>
            <a:off x="3851012" y="3152027"/>
            <a:ext cx="1133732" cy="1133732"/>
            <a:chOff x="5104426" y="2860581"/>
            <a:chExt cx="1511642" cy="1511642"/>
          </a:xfrm>
          <a:effectLst/>
        </p:grpSpPr>
        <p:cxnSp>
          <p:nvCxnSpPr>
            <p:cNvPr id="95" name="Straight Arrow Connector 94"/>
            <p:cNvCxnSpPr/>
            <p:nvPr/>
          </p:nvCxnSpPr>
          <p:spPr>
            <a:xfrm rot="2700000">
              <a:off x="5104426" y="3615142"/>
              <a:ext cx="1511642" cy="2519"/>
            </a:xfrm>
            <a:prstGeom prst="straightConnector1">
              <a:avLst/>
            </a:prstGeom>
            <a:ln w="69850">
              <a:solidFill>
                <a:schemeClr val="tx2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rot="-2700000">
              <a:off x="5104426" y="3615142"/>
              <a:ext cx="1511642" cy="2519"/>
            </a:xfrm>
            <a:prstGeom prst="straightConnector1">
              <a:avLst/>
            </a:prstGeom>
            <a:ln w="69850">
              <a:solidFill>
                <a:schemeClr val="tx2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7" name="Rectangle 16"/>
          <p:cNvSpPr>
            <a:spLocks/>
          </p:cNvSpPr>
          <p:nvPr/>
        </p:nvSpPr>
        <p:spPr bwMode="auto">
          <a:xfrm>
            <a:off x="1731119" y="4042744"/>
            <a:ext cx="11766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Development VM</a:t>
            </a:r>
          </a:p>
        </p:txBody>
      </p:sp>
      <p:sp>
        <p:nvSpPr>
          <p:cNvPr id="168" name="Rectangle 17"/>
          <p:cNvSpPr>
            <a:spLocks/>
          </p:cNvSpPr>
          <p:nvPr/>
        </p:nvSpPr>
        <p:spPr bwMode="auto">
          <a:xfrm>
            <a:off x="2724802" y="4653622"/>
            <a:ext cx="70968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QA </a:t>
            </a:r>
            <a:r>
              <a:rPr lang="en-US" dirty="0" smtClean="0">
                <a:ea typeface="Gill Sans" charset="0"/>
                <a:cs typeface="Gill Sans" charset="0"/>
              </a:rPr>
              <a:t>Server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169" name="Rectangle 18"/>
          <p:cNvSpPr>
            <a:spLocks/>
          </p:cNvSpPr>
          <p:nvPr/>
        </p:nvSpPr>
        <p:spPr bwMode="auto">
          <a:xfrm>
            <a:off x="4367841" y="4409396"/>
            <a:ext cx="85921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Public Cloud</a:t>
            </a:r>
          </a:p>
        </p:txBody>
      </p:sp>
      <p:sp>
        <p:nvSpPr>
          <p:cNvPr id="170" name="Rectangle 19"/>
          <p:cNvSpPr>
            <a:spLocks/>
          </p:cNvSpPr>
          <p:nvPr/>
        </p:nvSpPr>
        <p:spPr bwMode="auto">
          <a:xfrm>
            <a:off x="3414287" y="5051846"/>
            <a:ext cx="1253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Disaster </a:t>
            </a:r>
            <a:r>
              <a:rPr lang="en-US" dirty="0" smtClean="0">
                <a:ea typeface="Gill Sans" charset="0"/>
                <a:cs typeface="Gill Sans" charset="0"/>
              </a:rPr>
              <a:t>Recovery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171" name="Rectangle 21"/>
          <p:cNvSpPr>
            <a:spLocks/>
          </p:cNvSpPr>
          <p:nvPr/>
        </p:nvSpPr>
        <p:spPr bwMode="auto">
          <a:xfrm>
            <a:off x="6038610" y="5411018"/>
            <a:ext cx="13831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Contributor’s </a:t>
            </a:r>
            <a:r>
              <a:rPr lang="en-US" dirty="0" smtClean="0">
                <a:ea typeface="Gill Sans" charset="0"/>
                <a:cs typeface="Gill Sans" charset="0"/>
              </a:rPr>
              <a:t>Laptop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172" name="Rectangle 20"/>
          <p:cNvSpPr>
            <a:spLocks/>
          </p:cNvSpPr>
          <p:nvPr/>
        </p:nvSpPr>
        <p:spPr bwMode="auto">
          <a:xfrm>
            <a:off x="4262007" y="5406431"/>
            <a:ext cx="13048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Production Servers</a:t>
            </a:r>
          </a:p>
        </p:txBody>
      </p:sp>
      <p:sp>
        <p:nvSpPr>
          <p:cNvPr id="173" name="Rectangle 20"/>
          <p:cNvSpPr>
            <a:spLocks/>
          </p:cNvSpPr>
          <p:nvPr/>
        </p:nvSpPr>
        <p:spPr bwMode="auto">
          <a:xfrm>
            <a:off x="6677289" y="3922901"/>
            <a:ext cx="12615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Production Cluster</a:t>
            </a:r>
          </a:p>
        </p:txBody>
      </p:sp>
      <p:sp>
        <p:nvSpPr>
          <p:cNvPr id="174" name="Rectangle 19"/>
          <p:cNvSpPr>
            <a:spLocks/>
          </p:cNvSpPr>
          <p:nvPr/>
        </p:nvSpPr>
        <p:spPr bwMode="auto">
          <a:xfrm>
            <a:off x="1491719" y="5634957"/>
            <a:ext cx="15356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>
                <a:ea typeface="Gill Sans" charset="0"/>
                <a:cs typeface="Gill Sans" charset="0"/>
              </a:rPr>
              <a:t>Customer Data Center</a:t>
            </a:r>
          </a:p>
        </p:txBody>
      </p:sp>
      <p:pic>
        <p:nvPicPr>
          <p:cNvPr id="68" name="Picture 1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9" b="32408"/>
          <a:stretch/>
        </p:blipFill>
        <p:spPr bwMode="auto">
          <a:xfrm>
            <a:off x="1591048" y="4594970"/>
            <a:ext cx="1075553" cy="30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39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55" y="5411018"/>
            <a:ext cx="745244" cy="57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39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11588" y="4233291"/>
            <a:ext cx="662638" cy="910887"/>
          </a:xfrm>
          <a:prstGeom prst="rect">
            <a:avLst/>
          </a:prstGeom>
        </p:spPr>
      </p:pic>
      <p:pic>
        <p:nvPicPr>
          <p:cNvPr id="71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636" y="4394640"/>
            <a:ext cx="1044609" cy="62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39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 descr="\\psf\Home\Desktop\Graphic Tank\lapto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74" y="3920371"/>
            <a:ext cx="52777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\\psf\Home\Desktop\Graphic Tank\lapto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621" y="5309388"/>
            <a:ext cx="616605" cy="46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0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6927"/>
            <a:ext cx="65151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Available today!</a:t>
            </a:r>
          </a:p>
          <a:p>
            <a:r>
              <a:rPr lang="en-US" sz="2000" b="1" dirty="0"/>
              <a:t>Quality</a:t>
            </a:r>
          </a:p>
          <a:p>
            <a:r>
              <a:rPr lang="en-US" sz="2000" dirty="0"/>
              <a:t>Stable core</a:t>
            </a:r>
          </a:p>
          <a:p>
            <a:r>
              <a:rPr lang="en-US" sz="2000" dirty="0"/>
              <a:t>All major Linux platforms</a:t>
            </a:r>
            <a:r>
              <a:rPr lang="en-US" sz="2000" dirty="0" smtClean="0"/>
              <a:t> and </a:t>
            </a:r>
            <a:r>
              <a:rPr lang="en-US" sz="2000" dirty="0"/>
              <a:t>distributions</a:t>
            </a:r>
          </a:p>
          <a:p>
            <a:r>
              <a:rPr lang="en-US" sz="2000" dirty="0"/>
              <a:t>Execution engine plug-ins: LXC, </a:t>
            </a:r>
            <a:r>
              <a:rPr lang="en-US" sz="2000" dirty="0" err="1"/>
              <a:t>libcontainer</a:t>
            </a:r>
            <a:endParaRPr lang="en-US" sz="2000" dirty="0"/>
          </a:p>
          <a:p>
            <a:r>
              <a:rPr lang="en-US" sz="2000" dirty="0" err="1"/>
              <a:t>Filesystem</a:t>
            </a:r>
            <a:r>
              <a:rPr lang="en-US" sz="2000" dirty="0"/>
              <a:t> plug-ins: AUFS, BTRFS, device mapper</a:t>
            </a:r>
          </a:p>
          <a:p>
            <a:r>
              <a:rPr lang="en-US" sz="2000" dirty="0"/>
              <a:t>Host networking, link hostnames</a:t>
            </a:r>
          </a:p>
          <a:p>
            <a:r>
              <a:rPr lang="en-US" sz="2000" dirty="0"/>
              <a:t>boot2docker: Mac OS X</a:t>
            </a:r>
            <a:r>
              <a:rPr lang="en-US" sz="2000" dirty="0" smtClean="0"/>
              <a:t> and </a:t>
            </a:r>
            <a:r>
              <a:rPr lang="en-US" sz="2000" dirty="0"/>
              <a:t>Windows</a:t>
            </a:r>
          </a:p>
          <a:p>
            <a:r>
              <a:rPr lang="en-US" sz="2000" dirty="0"/>
              <a:t>Support for </a:t>
            </a:r>
            <a:r>
              <a:rPr lang="en-US" sz="2000" dirty="0" err="1"/>
              <a:t>SELinux</a:t>
            </a:r>
            <a:r>
              <a:rPr lang="en-US" sz="2000" dirty="0"/>
              <a:t> and </a:t>
            </a:r>
            <a:r>
              <a:rPr lang="en-US" sz="2000" dirty="0" err="1"/>
              <a:t>AppArmor</a:t>
            </a:r>
            <a:endParaRPr lang="en-US" sz="2000" dirty="0"/>
          </a:p>
          <a:p>
            <a:r>
              <a:rPr lang="en-US" sz="2000" dirty="0"/>
              <a:t>TLS </a:t>
            </a:r>
            <a:r>
              <a:rPr lang="en-US" sz="2000" dirty="0" err="1"/>
              <a:t>auth</a:t>
            </a:r>
            <a:r>
              <a:rPr lang="en-US" sz="2000" dirty="0"/>
              <a:t>, </a:t>
            </a:r>
            <a:r>
              <a:rPr lang="en-US" sz="2000" dirty="0" err="1"/>
              <a:t>systemd</a:t>
            </a:r>
            <a:r>
              <a:rPr lang="en-US" sz="2000" dirty="0"/>
              <a:t> slices, release </a:t>
            </a:r>
            <a:r>
              <a:rPr lang="en-US" sz="2000" dirty="0" smtClean="0"/>
              <a:t>hashes</a:t>
            </a: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Announcing </a:t>
            </a:r>
            <a:r>
              <a:rPr lang="en-US" sz="2800" dirty="0" err="1" smtClean="0"/>
              <a:t>Docker</a:t>
            </a:r>
            <a:r>
              <a:rPr lang="en-US" sz="2800" dirty="0" smtClean="0"/>
              <a:t> Engine 1.0</a:t>
            </a:r>
            <a:endParaRPr lang="en-US" sz="2800" dirty="0"/>
          </a:p>
        </p:txBody>
      </p:sp>
      <p:grpSp>
        <p:nvGrpSpPr>
          <p:cNvPr id="139" name="Group 138"/>
          <p:cNvGrpSpPr/>
          <p:nvPr/>
        </p:nvGrpSpPr>
        <p:grpSpPr>
          <a:xfrm>
            <a:off x="7275036" y="1186511"/>
            <a:ext cx="1014123" cy="1257119"/>
            <a:chOff x="802570" y="2009718"/>
            <a:chExt cx="798004" cy="844091"/>
          </a:xfrm>
        </p:grpSpPr>
        <p:sp>
          <p:nvSpPr>
            <p:cNvPr id="140" name="Flowchart: Magnetic Disk 139"/>
            <p:cNvSpPr/>
            <p:nvPr/>
          </p:nvSpPr>
          <p:spPr>
            <a:xfrm>
              <a:off x="802570" y="2009718"/>
              <a:ext cx="798004" cy="844091"/>
            </a:xfrm>
            <a:prstGeom prst="flowChartMagneticDisk">
              <a:avLst/>
            </a:prstGeom>
            <a:solidFill>
              <a:schemeClr val="tx2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964660" y="2505581"/>
              <a:ext cx="576861" cy="261802"/>
            </a:xfrm>
            <a:custGeom>
              <a:avLst/>
              <a:gdLst>
                <a:gd name="connsiteX0" fmla="*/ 349432 w 359229"/>
                <a:gd name="connsiteY0" fmla="*/ 235132 h 235132"/>
                <a:gd name="connsiteX1" fmla="*/ 0 w 359229"/>
                <a:gd name="connsiteY1" fmla="*/ 235132 h 235132"/>
                <a:gd name="connsiteX2" fmla="*/ 0 w 359229"/>
                <a:gd name="connsiteY2" fmla="*/ 0 h 235132"/>
                <a:gd name="connsiteX3" fmla="*/ 316774 w 359229"/>
                <a:gd name="connsiteY3" fmla="*/ 0 h 235132"/>
                <a:gd name="connsiteX4" fmla="*/ 359229 w 359229"/>
                <a:gd name="connsiteY4" fmla="*/ 42455 h 235132"/>
                <a:gd name="connsiteX5" fmla="*/ 349432 w 359229"/>
                <a:gd name="connsiteY5" fmla="*/ 235132 h 235132"/>
                <a:gd name="connsiteX0" fmla="*/ 358875 w 359229"/>
                <a:gd name="connsiteY0" fmla="*/ 235132 h 235132"/>
                <a:gd name="connsiteX1" fmla="*/ 0 w 359229"/>
                <a:gd name="connsiteY1" fmla="*/ 235132 h 235132"/>
                <a:gd name="connsiteX2" fmla="*/ 0 w 359229"/>
                <a:gd name="connsiteY2" fmla="*/ 0 h 235132"/>
                <a:gd name="connsiteX3" fmla="*/ 316774 w 359229"/>
                <a:gd name="connsiteY3" fmla="*/ 0 h 235132"/>
                <a:gd name="connsiteX4" fmla="*/ 359229 w 359229"/>
                <a:gd name="connsiteY4" fmla="*/ 42455 h 235132"/>
                <a:gd name="connsiteX5" fmla="*/ 358875 w 359229"/>
                <a:gd name="connsiteY5" fmla="*/ 235132 h 23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229" h="235132">
                  <a:moveTo>
                    <a:pt x="358875" y="235132"/>
                  </a:moveTo>
                  <a:lnTo>
                    <a:pt x="0" y="235132"/>
                  </a:lnTo>
                  <a:lnTo>
                    <a:pt x="0" y="0"/>
                  </a:lnTo>
                  <a:lnTo>
                    <a:pt x="316774" y="0"/>
                  </a:lnTo>
                  <a:lnTo>
                    <a:pt x="359229" y="42455"/>
                  </a:lnTo>
                  <a:lnTo>
                    <a:pt x="358875" y="235132"/>
                  </a:lnTo>
                  <a:close/>
                </a:path>
              </a:pathLst>
            </a:custGeom>
            <a:solidFill>
              <a:srgbClr val="2CB44C"/>
            </a:solidFill>
            <a:ln w="63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DockerFile</a:t>
              </a:r>
              <a:endParaRPr lang="en-US" sz="800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52067" y="2027722"/>
              <a:ext cx="732893" cy="247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Source Code </a:t>
              </a:r>
              <a:br>
                <a:rPr lang="en-US" sz="900" dirty="0" smtClean="0">
                  <a:solidFill>
                    <a:schemeClr val="bg1"/>
                  </a:solidFill>
                </a:rPr>
              </a:br>
              <a:r>
                <a:rPr lang="en-US" sz="900" dirty="0" smtClean="0">
                  <a:solidFill>
                    <a:schemeClr val="bg1"/>
                  </a:solidFill>
                </a:rPr>
                <a:t>Repository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79301" y="2576974"/>
            <a:ext cx="1007301" cy="1155331"/>
            <a:chOff x="7303789" y="2966680"/>
            <a:chExt cx="1259642" cy="1444756"/>
          </a:xfrm>
        </p:grpSpPr>
        <p:sp>
          <p:nvSpPr>
            <p:cNvPr id="143" name="Rectangle 142"/>
            <p:cNvSpPr/>
            <p:nvPr/>
          </p:nvSpPr>
          <p:spPr>
            <a:xfrm>
              <a:off x="7303891" y="3929614"/>
              <a:ext cx="1258164" cy="48182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Mac/Win </a:t>
              </a:r>
              <a:r>
                <a:rPr lang="en-US" sz="900" dirty="0" err="1" smtClean="0">
                  <a:solidFill>
                    <a:schemeClr val="bg1"/>
                  </a:solidFill>
                </a:rPr>
                <a:t>Dev</a:t>
              </a:r>
              <a:r>
                <a:rPr lang="en-US" sz="900" dirty="0" smtClean="0">
                  <a:solidFill>
                    <a:schemeClr val="bg1"/>
                  </a:solidFill>
                </a:rPr>
                <a:t> Machine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303789" y="3752144"/>
              <a:ext cx="1258167" cy="180223"/>
            </a:xfrm>
            <a:prstGeom prst="rect">
              <a:avLst/>
            </a:prstGeom>
            <a:solidFill>
              <a:srgbClr val="2CB4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Boot2Docker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 rot="5400000">
              <a:off x="8000507" y="3189221"/>
              <a:ext cx="760331" cy="365516"/>
            </a:xfrm>
            <a:prstGeom prst="rect">
              <a:avLst/>
            </a:prstGeom>
            <a:solidFill>
              <a:srgbClr val="2CB4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 rot="16200000">
              <a:off x="7986322" y="3218030"/>
              <a:ext cx="810601" cy="307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Docker</a:t>
              </a: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7313764" y="3534173"/>
              <a:ext cx="888199" cy="217972"/>
              <a:chOff x="3338920" y="1031310"/>
              <a:chExt cx="558904" cy="137160"/>
            </a:xfrm>
          </p:grpSpPr>
          <p:pic>
            <p:nvPicPr>
              <p:cNvPr id="148" name="Picture 3" descr="\\192.168.10.168\TomaWork\Projects\dockerCan\7183\red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8920" y="1031310"/>
                <a:ext cx="272668" cy="137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\\192.168.10.168\TomaWork\Projects\dockerCan\7183\yellow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5157" y="1031310"/>
                <a:ext cx="272667" cy="137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7279989" y="3865650"/>
            <a:ext cx="1006201" cy="1150467"/>
            <a:chOff x="7236308" y="4562077"/>
            <a:chExt cx="1258266" cy="1438673"/>
          </a:xfrm>
        </p:grpSpPr>
        <p:sp>
          <p:nvSpPr>
            <p:cNvPr id="150" name="Rectangle 149"/>
            <p:cNvSpPr/>
            <p:nvPr/>
          </p:nvSpPr>
          <p:spPr>
            <a:xfrm>
              <a:off x="7236410" y="5518928"/>
              <a:ext cx="1258164" cy="48182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QA Machine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7236308" y="5322408"/>
              <a:ext cx="1258167" cy="1802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Linux OS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 rot="5400000">
              <a:off x="7931551" y="4759485"/>
              <a:ext cx="760331" cy="365516"/>
            </a:xfrm>
            <a:prstGeom prst="rect">
              <a:avLst/>
            </a:prstGeom>
            <a:solidFill>
              <a:srgbClr val="2CB44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 rot="16200000">
              <a:off x="7906416" y="4813428"/>
              <a:ext cx="810601" cy="307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Docker</a:t>
              </a:r>
            </a:p>
          </p:txBody>
        </p:sp>
        <p:pic>
          <p:nvPicPr>
            <p:cNvPr id="155" name="Picture 3" descr="\\192.168.10.168\TomaWork\Projects\dockerCan\7183\re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799" y="5092263"/>
              <a:ext cx="433319" cy="217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2" descr="\\192.168.10.168\TomaWork\Projects\dockerCan\7183\yellow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5384" y="5092263"/>
              <a:ext cx="433317" cy="217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-20661" y="5440454"/>
            <a:ext cx="9164661" cy="750815"/>
            <a:chOff x="-58479" y="3810000"/>
            <a:chExt cx="9250324" cy="2000250"/>
          </a:xfrm>
        </p:grpSpPr>
        <p:sp>
          <p:nvSpPr>
            <p:cNvPr id="30" name="Rectangle 29"/>
            <p:cNvSpPr/>
            <p:nvPr/>
          </p:nvSpPr>
          <p:spPr>
            <a:xfrm flipH="1">
              <a:off x="-58479" y="3810000"/>
              <a:ext cx="9250324" cy="200025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50000">
                  <a:schemeClr val="accent3">
                    <a:alpha val="51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-47847" y="3867371"/>
              <a:ext cx="9229060" cy="18855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2275669" y="558841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…</a:t>
            </a:r>
            <a:r>
              <a:rPr lang="en-US" sz="2400" b="1" i="1" dirty="0">
                <a:solidFill>
                  <a:schemeClr val="bg1"/>
                </a:solidFill>
              </a:rPr>
              <a:t>and a whole lot more!</a:t>
            </a:r>
          </a:p>
        </p:txBody>
      </p:sp>
    </p:spTree>
    <p:extLst>
      <p:ext uri="{BB962C8B-B14F-4D97-AF65-F5344CB8AC3E}">
        <p14:creationId xmlns:p14="http://schemas.microsoft.com/office/powerpoint/2010/main" val="10044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557414" y="1492975"/>
            <a:ext cx="2273457" cy="3495334"/>
            <a:chOff x="3840479" y="2203704"/>
            <a:chExt cx="1564191" cy="2404873"/>
          </a:xfrm>
        </p:grpSpPr>
        <p:sp>
          <p:nvSpPr>
            <p:cNvPr id="10" name="Rounded Rectangle 9"/>
            <p:cNvSpPr/>
            <p:nvPr/>
          </p:nvSpPr>
          <p:spPr>
            <a:xfrm>
              <a:off x="3843613" y="2203704"/>
              <a:ext cx="1561056" cy="1875424"/>
            </a:xfrm>
            <a:prstGeom prst="roundRect">
              <a:avLst>
                <a:gd name="adj" fmla="val 4985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909687" y="2483118"/>
              <a:ext cx="1412106" cy="484003"/>
              <a:chOff x="9139667" y="2239540"/>
              <a:chExt cx="1952462" cy="729908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9139667" y="2239540"/>
                <a:ext cx="961091" cy="350875"/>
              </a:xfrm>
              <a:prstGeom prst="roundRect">
                <a:avLst>
                  <a:gd name="adj" fmla="val 4985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 dirty="0" smtClean="0"/>
                  <a:t>Users</a:t>
                </a:r>
                <a:endParaRPr lang="en-US" sz="1200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0131038" y="2239540"/>
                <a:ext cx="961091" cy="350875"/>
              </a:xfrm>
              <a:prstGeom prst="roundRect">
                <a:avLst>
                  <a:gd name="adj" fmla="val 4985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 dirty="0" err="1" smtClean="0"/>
                  <a:t>Collab</a:t>
                </a:r>
                <a:endParaRPr lang="en-US" sz="1200" dirty="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9139667" y="2618573"/>
                <a:ext cx="961091" cy="350875"/>
              </a:xfrm>
              <a:prstGeom prst="roundRect">
                <a:avLst>
                  <a:gd name="adj" fmla="val 4985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 i="1" dirty="0" smtClean="0"/>
                  <a:t>Provenance</a:t>
                </a:r>
                <a:endParaRPr lang="en-US" sz="1200" i="1" dirty="0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10131038" y="2618573"/>
                <a:ext cx="961091" cy="350875"/>
              </a:xfrm>
              <a:prstGeom prst="roundRect">
                <a:avLst>
                  <a:gd name="adj" fmla="val 4985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 i="1" dirty="0" smtClean="0"/>
                  <a:t>Policy</a:t>
                </a:r>
                <a:endParaRPr lang="en-US" sz="1200" i="1" dirty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127478" y="2218737"/>
              <a:ext cx="1018201" cy="254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</a:rPr>
                <a:t>Docker</a:t>
              </a:r>
              <a:r>
                <a:rPr lang="en-US" b="1" dirty="0" smtClean="0">
                  <a:solidFill>
                    <a:schemeClr val="bg1"/>
                  </a:solidFill>
                </a:rPr>
                <a:t> Hub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4894" y="2988273"/>
              <a:ext cx="894676" cy="254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Registries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03538" y="3231899"/>
              <a:ext cx="413809" cy="190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Public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78502" y="3231899"/>
              <a:ext cx="502043" cy="190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Curated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24608" y="3231899"/>
              <a:ext cx="455720" cy="190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Private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840479" y="3226023"/>
              <a:ext cx="1562661" cy="58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352501" y="3226875"/>
              <a:ext cx="0" cy="712949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886656" y="3226875"/>
              <a:ext cx="0" cy="712949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3843615" y="3931068"/>
              <a:ext cx="1561057" cy="206813"/>
            </a:xfrm>
            <a:prstGeom prst="roundRect">
              <a:avLst>
                <a:gd name="adj" fmla="val 0"/>
              </a:avLst>
            </a:prstGeom>
            <a:solidFill>
              <a:srgbClr val="2CB4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/>
                <a:t>Docker</a:t>
              </a:r>
              <a:r>
                <a:rPr lang="en-US" sz="1400" b="1" dirty="0" smtClean="0"/>
                <a:t> Hub API</a:t>
              </a:r>
              <a:endParaRPr lang="en-US" sz="1400" b="1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843614" y="4365187"/>
              <a:ext cx="1561056" cy="243390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Third Party Tools</a:t>
              </a:r>
              <a:endParaRPr lang="en-US" sz="1400" b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627064" y="4151045"/>
              <a:ext cx="0" cy="194029"/>
            </a:xfrm>
            <a:prstGeom prst="line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4999614" y="3483540"/>
              <a:ext cx="262944" cy="282936"/>
              <a:chOff x="4999617" y="3446134"/>
              <a:chExt cx="262944" cy="282936"/>
            </a:xfrm>
          </p:grpSpPr>
          <p:pic>
            <p:nvPicPr>
              <p:cNvPr id="30" name="Picture 3" descr="\\192.168.10.168\TomaWork\Projects\dockerCan\7183\red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7" y="3446134"/>
                <a:ext cx="262944" cy="137160"/>
              </a:xfrm>
              <a:prstGeom prst="rect">
                <a:avLst/>
              </a:prstGeom>
              <a:solidFill>
                <a:srgbClr val="45B42B"/>
              </a:solidFill>
              <a:ln>
                <a:noFill/>
              </a:ln>
              <a:effectLst/>
              <a:extLst/>
            </p:spPr>
          </p:pic>
          <p:pic>
            <p:nvPicPr>
              <p:cNvPr id="31" name="Picture 2" descr="\\192.168.10.168\TomaWork\Projects\dockerCan\7183\yellow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8" y="3591910"/>
                <a:ext cx="262943" cy="137160"/>
              </a:xfrm>
              <a:prstGeom prst="rect">
                <a:avLst/>
              </a:prstGeom>
              <a:solidFill>
                <a:srgbClr val="45B42B"/>
              </a:solidFill>
              <a:ln>
                <a:noFill/>
              </a:ln>
              <a:effectLst/>
              <a:extLst/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4487024" y="3477359"/>
              <a:ext cx="262944" cy="282936"/>
              <a:chOff x="4999617" y="3446134"/>
              <a:chExt cx="262944" cy="282936"/>
            </a:xfrm>
          </p:grpSpPr>
          <p:pic>
            <p:nvPicPr>
              <p:cNvPr id="28" name="Picture 3" descr="\\192.168.10.168\TomaWork\Projects\dockerCan\7183\red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7" y="3446134"/>
                <a:ext cx="262944" cy="137160"/>
              </a:xfrm>
              <a:prstGeom prst="rect">
                <a:avLst/>
              </a:prstGeom>
              <a:solidFill>
                <a:srgbClr val="45B42B"/>
              </a:solidFill>
              <a:ln>
                <a:noFill/>
              </a:ln>
              <a:effectLst/>
              <a:extLst/>
            </p:spPr>
          </p:pic>
          <p:pic>
            <p:nvPicPr>
              <p:cNvPr id="29" name="Picture 2" descr="\\192.168.10.168\TomaWork\Projects\dockerCan\7183\yellow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8" y="3591910"/>
                <a:ext cx="262943" cy="137160"/>
              </a:xfrm>
              <a:prstGeom prst="rect">
                <a:avLst/>
              </a:prstGeom>
              <a:solidFill>
                <a:srgbClr val="45B42B"/>
              </a:solidFill>
              <a:ln>
                <a:noFill/>
              </a:ln>
              <a:effectLst/>
              <a:extLst/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3976257" y="3487846"/>
              <a:ext cx="262944" cy="282936"/>
              <a:chOff x="4999617" y="3446134"/>
              <a:chExt cx="262944" cy="282936"/>
            </a:xfrm>
          </p:grpSpPr>
          <p:pic>
            <p:nvPicPr>
              <p:cNvPr id="26" name="Picture 3" descr="\\192.168.10.168\TomaWork\Projects\dockerCan\7183\red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7" y="3446134"/>
                <a:ext cx="262944" cy="137160"/>
              </a:xfrm>
              <a:prstGeom prst="rect">
                <a:avLst/>
              </a:prstGeom>
              <a:solidFill>
                <a:srgbClr val="45B42B"/>
              </a:solidFill>
              <a:ln>
                <a:noFill/>
              </a:ln>
              <a:effectLst/>
              <a:extLst/>
            </p:spPr>
          </p:pic>
          <p:pic>
            <p:nvPicPr>
              <p:cNvPr id="27" name="Picture 2" descr="\\192.168.10.168\TomaWork\Projects\dockerCan\7183\yellow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618" y="3591910"/>
                <a:ext cx="262943" cy="137160"/>
              </a:xfrm>
              <a:prstGeom prst="rect">
                <a:avLst/>
              </a:prstGeom>
              <a:solidFill>
                <a:srgbClr val="45B42B"/>
              </a:solidFill>
              <a:ln>
                <a:noFill/>
              </a:ln>
              <a:effectLst/>
              <a:extLst/>
            </p:spPr>
          </p:pic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7767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000" dirty="0"/>
              <a:t>Available today!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Free accounts</a:t>
            </a:r>
          </a:p>
          <a:p>
            <a:pPr>
              <a:spcBef>
                <a:spcPts val="400"/>
              </a:spcBef>
            </a:pPr>
            <a:r>
              <a:rPr lang="en-US" sz="2000" dirty="0" smtClean="0"/>
              <a:t>Users can </a:t>
            </a:r>
            <a:r>
              <a:rPr lang="en-US" sz="2000" dirty="0"/>
              <a:t>create unlimited free repositories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Private repositories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Over 14K </a:t>
            </a:r>
            <a:r>
              <a:rPr lang="en-US" sz="2000" dirty="0" smtClean="0"/>
              <a:t>free </a:t>
            </a:r>
            <a:r>
              <a:rPr lang="en-US" sz="2000" dirty="0"/>
              <a:t>apps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Official</a:t>
            </a:r>
            <a:r>
              <a:rPr lang="en-US" sz="2000" dirty="0" smtClean="0"/>
              <a:t> Repos </a:t>
            </a:r>
            <a:r>
              <a:rPr lang="en-US" sz="2000" dirty="0"/>
              <a:t>and </a:t>
            </a:r>
            <a:r>
              <a:rPr lang="en-US" sz="2000" dirty="0" smtClean="0"/>
              <a:t>publisher </a:t>
            </a:r>
            <a:r>
              <a:rPr lang="en-US" sz="2000" dirty="0"/>
              <a:t>program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User tools – console, profile, </a:t>
            </a:r>
            <a:r>
              <a:rPr lang="en-US" sz="2000" dirty="0" err="1"/>
              <a:t>auth</a:t>
            </a:r>
            <a:endParaRPr lang="en-US" sz="2000" dirty="0"/>
          </a:p>
          <a:p>
            <a:pPr>
              <a:spcBef>
                <a:spcPts val="400"/>
              </a:spcBef>
            </a:pPr>
            <a:r>
              <a:rPr lang="en-US" sz="2000" dirty="0"/>
              <a:t>Collaboration – orgs, groups, activity feeds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Automated builds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Workflow automation with </a:t>
            </a:r>
            <a:r>
              <a:rPr lang="en-US" sz="2000" dirty="0" err="1"/>
              <a:t>webhooks</a:t>
            </a:r>
            <a:endParaRPr lang="en-US" sz="2000" dirty="0"/>
          </a:p>
          <a:p>
            <a:pPr>
              <a:spcBef>
                <a:spcPts val="400"/>
              </a:spcBef>
            </a:pPr>
            <a:r>
              <a:rPr lang="en-US" sz="2000" dirty="0"/>
              <a:t>Integration with </a:t>
            </a:r>
            <a:r>
              <a:rPr lang="en-US" sz="2000" dirty="0" err="1"/>
              <a:t>GitHub</a:t>
            </a:r>
            <a:r>
              <a:rPr lang="en-US" sz="2000" dirty="0"/>
              <a:t>, </a:t>
            </a:r>
            <a:r>
              <a:rPr lang="en-US" sz="2000" dirty="0" err="1"/>
              <a:t>Bitbucket</a:t>
            </a:r>
            <a:r>
              <a:rPr lang="en-US" sz="2000" dirty="0"/>
              <a:t>, and more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APIs for 3rd party tools and </a:t>
            </a:r>
            <a:r>
              <a:rPr lang="en-US" sz="2000" dirty="0" smtClean="0"/>
              <a:t>services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Announcing </a:t>
            </a:r>
            <a:r>
              <a:rPr lang="en-US" sz="2800" dirty="0" err="1"/>
              <a:t>Docker</a:t>
            </a:r>
            <a:r>
              <a:rPr lang="en-US" sz="2800" dirty="0"/>
              <a:t> Hub 1.0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20661" y="5440454"/>
            <a:ext cx="9164661" cy="750815"/>
            <a:chOff x="-58479" y="3810000"/>
            <a:chExt cx="9250324" cy="2000250"/>
          </a:xfrm>
        </p:grpSpPr>
        <p:sp>
          <p:nvSpPr>
            <p:cNvPr id="6" name="Rectangle 5"/>
            <p:cNvSpPr/>
            <p:nvPr/>
          </p:nvSpPr>
          <p:spPr>
            <a:xfrm flipH="1">
              <a:off x="-58479" y="3810000"/>
              <a:ext cx="9250324" cy="200025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50000">
                  <a:schemeClr val="accent3">
                    <a:alpha val="51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7847" y="3867371"/>
              <a:ext cx="9229060" cy="18855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2275669" y="558841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…</a:t>
            </a:r>
            <a:r>
              <a:rPr lang="en-US" sz="2400" b="1" i="1" dirty="0">
                <a:solidFill>
                  <a:schemeClr val="bg1"/>
                </a:solidFill>
              </a:rPr>
              <a:t>and a whole lot more!</a:t>
            </a:r>
          </a:p>
        </p:txBody>
      </p:sp>
    </p:spTree>
    <p:extLst>
      <p:ext uri="{BB962C8B-B14F-4D97-AF65-F5344CB8AC3E}">
        <p14:creationId xmlns:p14="http://schemas.microsoft.com/office/powerpoint/2010/main" val="161739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573152"/>
            <a:ext cx="4946073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/>
              <a:t>Available today!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Launching with 13 applications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Databases, web servers, </a:t>
            </a:r>
            <a:br>
              <a:rPr lang="en-US" sz="2000" dirty="0" smtClean="0"/>
            </a:br>
            <a:r>
              <a:rPr lang="en-US" sz="2000" dirty="0" err="1" smtClean="0"/>
              <a:t>OSes</a:t>
            </a:r>
            <a:r>
              <a:rPr lang="en-US" sz="2000" dirty="0" smtClean="0"/>
              <a:t> and more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Quality building blocks for your apps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Free on </a:t>
            </a:r>
            <a:r>
              <a:rPr lang="en-US" sz="2000" dirty="0" err="1" smtClean="0"/>
              <a:t>Docker</a:t>
            </a:r>
            <a:r>
              <a:rPr lang="en-US" sz="2000" dirty="0" smtClean="0"/>
              <a:t> Hub Registry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Optimized and tuned for </a:t>
            </a:r>
            <a:r>
              <a:rPr lang="en-US" sz="2000" dirty="0" err="1" smtClean="0"/>
              <a:t>Docker</a:t>
            </a:r>
            <a:endParaRPr lang="en-US" sz="2000" dirty="0" smtClean="0"/>
          </a:p>
          <a:p>
            <a:pPr>
              <a:spcBef>
                <a:spcPts val="1200"/>
              </a:spcBef>
            </a:pPr>
            <a:r>
              <a:rPr lang="en-US" sz="2000" dirty="0" smtClean="0"/>
              <a:t>Maintained and supported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Publisher program</a:t>
            </a:r>
          </a:p>
          <a:p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Announcing: Official Repositories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134" y="1971544"/>
            <a:ext cx="691379" cy="691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728" y="2534319"/>
            <a:ext cx="1037203" cy="588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263" y="2853282"/>
            <a:ext cx="945119" cy="487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290" y="3248201"/>
            <a:ext cx="1512078" cy="579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749" y="3952876"/>
            <a:ext cx="1177160" cy="5685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t="29754" b="21845"/>
          <a:stretch/>
        </p:blipFill>
        <p:spPr>
          <a:xfrm>
            <a:off x="5387348" y="5618193"/>
            <a:ext cx="1642951" cy="446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8547" y="1713793"/>
            <a:ext cx="879565" cy="694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3394" y="4759000"/>
            <a:ext cx="750858" cy="668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9571" y="4647081"/>
            <a:ext cx="677516" cy="805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9470" y="4184916"/>
            <a:ext cx="1124814" cy="383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2050" y="1113455"/>
            <a:ext cx="472559" cy="474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7174" y="5578536"/>
            <a:ext cx="1462311" cy="4309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9888" y="977887"/>
            <a:ext cx="430526" cy="803298"/>
          </a:xfrm>
          <a:prstGeom prst="rect">
            <a:avLst/>
          </a:prstGeom>
        </p:spPr>
      </p:pic>
      <p:pic>
        <p:nvPicPr>
          <p:cNvPr id="19" name="Picture 13" descr="\\psf\Home\Desktop\Picture32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7" t="60816" r="37716"/>
          <a:stretch/>
        </p:blipFill>
        <p:spPr bwMode="auto">
          <a:xfrm>
            <a:off x="5453455" y="3531347"/>
            <a:ext cx="1576844" cy="46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5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March 20, 2013: </a:t>
            </a:r>
            <a:r>
              <a:rPr lang="en-US" sz="2800" dirty="0" err="1" smtClean="0"/>
              <a:t>Docker</a:t>
            </a:r>
            <a:r>
              <a:rPr lang="en-US" sz="2800" dirty="0" smtClean="0"/>
              <a:t> Launches</a:t>
            </a:r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/>
          <a:stretch/>
        </p:blipFill>
        <p:spPr bwMode="auto">
          <a:xfrm>
            <a:off x="880217" y="1000664"/>
            <a:ext cx="7412052" cy="525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2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2221881"/>
            <a:ext cx="4960306" cy="4683744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800"/>
              </a:spcBef>
            </a:pPr>
            <a:r>
              <a:rPr lang="en-US" sz="2600" dirty="0" smtClean="0"/>
              <a:t>Long term support for 1.0</a:t>
            </a:r>
          </a:p>
          <a:p>
            <a:pPr>
              <a:lnSpc>
                <a:spcPts val="2600"/>
              </a:lnSpc>
              <a:spcBef>
                <a:spcPts val="1800"/>
              </a:spcBef>
            </a:pPr>
            <a:r>
              <a:rPr lang="en-US" sz="2600" dirty="0" smtClean="0"/>
              <a:t>Delivered directly…or</a:t>
            </a:r>
          </a:p>
          <a:p>
            <a:pPr>
              <a:lnSpc>
                <a:spcPts val="2600"/>
              </a:lnSpc>
              <a:spcBef>
                <a:spcPts val="1800"/>
              </a:spcBef>
            </a:pPr>
            <a:r>
              <a:rPr lang="en-US" sz="2600" dirty="0" smtClean="0"/>
              <a:t>Delivered through large network of providers</a:t>
            </a:r>
          </a:p>
          <a:p>
            <a:pPr>
              <a:lnSpc>
                <a:spcPts val="2600"/>
              </a:lnSpc>
              <a:spcBef>
                <a:spcPts val="1800"/>
              </a:spcBef>
            </a:pPr>
            <a:r>
              <a:rPr lang="en-US" sz="2600" dirty="0" smtClean="0"/>
              <a:t>Special POC starter package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Announcing: Commercial Support</a:t>
            </a:r>
            <a:endParaRPr lang="en-US" sz="2800" dirty="0"/>
          </a:p>
        </p:txBody>
      </p:sp>
      <p:sp>
        <p:nvSpPr>
          <p:cNvPr id="58370" name="AutoShape 2" descr="data:image/jpeg;base64,/9j/4AAQSkZJRgABAQAAAQABAAD/2wCEAAkGBhQSERUUExQUFRUUFBUUFxUUFBQUFRcUFBQVFBQUFBUXHCYeFxkjGhQUHy8gIycpLC0sFR4xNTAqNSYrLCkBCQoKDgwOGg8PGikkHCQpKSwsLSwsLywqKSwsKSkpKSwsLCwsLCwsKSksKSwsKSksKSwsLCwpLCwsKSkpLCksLP/AABEIAOAA4AMBIgACEQEDEQH/xAAcAAABBQEBAQAAAAAAAAAAAAAAAgMEBQYBBwj/xABBEAABAwIDBQQGCAQGAwEAAAABAAIDBBEFEiEGMUFRYSJxgZETMkKhscEHFCNSYnLR8EOCouEkM2OSsvEWU3MV/8QAGgEAAgMBAQAAAAAAAAAAAAAAAAMCBAUBBv/EACcRAAMAAgMAAQMDBQAAAAAAAAABAgMREiExBCJBcROR4UJRYaHw/9oADAMBAAIRAxEAPwD3FCEIAEIUesqxG258AuVSlbZ1Jt6Q3iNYGN3/AKqkZAZHXdw3D2R/dKc7MS+TRu8X08TyVViGPaWYckZ0z+2/pGPmsvLl5vb8L0Y+K0vS2qa9sZyt7Thv+63q48Piqx9S6Q9ixNtXnQAfh5BQoYdM8v2UY1DSe0erup63UeqxhzwRFZkY/iPFr9wI18UrlsZx0W3pWxN07Tjvcd5PIcgs1XY6Q85e08+Nhy6D99VDqcSe/sw3IPrSv3n8o4/DvTlHQ20bq72ibb+PBDolMiPQucbyG7j4hvfzP75KyjAY3hbluvzzFMPeGcbnpz/D+qhTZn9By3+aFk/sT/T36MV+Ii517zw6Dr0A/uqGoa+Y8Q29w3iT953M/BadmCF1rjduHfvPeVLjwcDguu39ic419zIQ4EDwTsuzfEBbBtAAlGnCjzok4lmQiwa3BKfs7mG5az6sEpsKkrZB40Yh+y7gok+EFh3L0htOLJmfC2u4J02xLxo84MJ00vdafApsj2jnbXvuE7ieCiMEgaKHhcJ1t/DcCO4kW+Ke63Ijjpnu0TbNAG4AAd1ktM0jrxsPNrT7gnlcKQIQhAAhCEACEIQAiWTKLlUMzXSOzvIA4Nv8U/isxe/ID2R6x+XeqWrxBlzaxtpc+qLfd4m3NZ2fJyevsi7ijS392SKyjzetJpuytaSPHh5qqkbDGcznPLvvOEIIHJtz2QsrtF9IkUIIZeQ7uyQ1nUdfestJ9JETxeaB1jpdkpG7hYCxSlhq+0ibyKemzd4ntJRxnM8l7huHpA89+UaDwVXLtXHL/lUr3n/UOVtut728bKio9r6PfHTEk8XnMO+58eHBTYMZmqXZY2NaPwgG3gdPIKf6KXqBXvwlx43KTlbCwEDgXWHmFYwunk0JDR+HQ+N7pzDcAnJs57jzJOnktTh+Chg11PMpLhPweuvShhwcnfcnrc/FTYcLstAIAE09iOCRPnsgMpV2WIWUpNSrp1FfIxMkKZKFFelsYN2XAEooAXUcHmJ1jU3GE80JsiqI2N02aB3MKhwWm7EvQAHrxHlYLT4g60LieAUfZqiJhkN95JuddzCxo9/uVheaKtPs3eFn7GP8jfgFKTNGy0bRyaB7k8rq8KL9BCELpwEIQgASZHWBPRKSXtuCFxgZXEJ7BwJ55jz6DovM9pcXdO4RxkhpOpGlwOXRejYjh7p3uYzcCG67tT2nHoACqfbXAYqTDJhDl9LlDzK4AvdkOchp9gGxGnv3rPxQtuq8RfttrjHrPO8Z2fhMQtcubuJ5cdAsb/8Al39KziWF7fzM1/43Wio8XMjATvsoF/tx/MPNrgtXS+xmba6ZRYEwukDOe7vvYr3bYbZ4Rt11PFeObHUeevjbwu4+Tb/JfR2B0QYwKhme60aOFanZNZABuCUWpZKbfNy3pXSGbbOOboosjEzV1Mw3AW8P1VJW7QysNjGdPwqNLYxPRcuCakVLSbXRv0Oh93mrMVIcLg3CS1odL2NyqM5PyOTDktjBBQ1Fl0BdRxj0aeaUwxPNTZFUM40+0FvvED9Vf4Hh2Snjj4usSemp+F/NZ+rHpKmGAC9rPcO86A+QW8pobG/Lsj3X+AVzHOyhlrTJAC6hCtFUEIQgAQhCABJkdohz1ArKpoBBJ8FCqSROIdMi12IMhaTpc+ZssRikE9ccgikfG85XutlaIzo7tOsL2uNFo6vaNjTbQHra6rn7TPN8t7cwqTtN9s18WKol6Xb+7PI9ptl5cMe1khY5ry4xlrgXFrSAC9vs3uPeqT03bB7z/Sf1W72n2go57RzOLpMx7bBfLfQNc7dy3bte5ef1joxI4ROc5jdA5wAPXd+9Fei9rsyskarSey7+jenzYgD+F3wA8N6+h4G2aB0Xif0P4f8A4h0pHs5R4m5+S9sjcqV1u2W5nUI7LuVdVOyi6sXJDmA71Fkl4YDE9vcj8jWFxvYAZnE9wAVDU/SiAe3C9o3fzbrEHduXp2M4Q2aOzTlcDma4aODhuLTwXk+0Gycwk7bGyDPnzC7TcknVoNjrdTmYfpGnfsnZMRgq3dkmKQ8SCATyNuvFWtFNPBoRmbb5ph76cQNjEcoe03Ehi1Dybk3F9/LkrjC6nO0W4aEciLXHdqo5J49LsZibrtrROpMQEg5dE+UhlHbUCy6FULR2yFBxKrLRoWjvKxWJY217i01TRws3N8RwU4h0Lu1JvZcUjZ6zh5qXh1ayVwDXA6rzzDcIgkdrUh3Rtr+ZJ+C1dVhcVJSSVDHOJjb2bkavJAaDYcyFYWNebEPI9bK3/wA0MVZLMzKQHZbO17O4WtrfKDuXtNPIHMa5vquAI7iLhfKtO4kX38+uXU/NfRH0b1pkw2nLr3a0xm/+m4tHuAV2J0jPuts0yEIUyAIQhAAhCEAQdbdo2HvVViGMNjByAJnG68saVUSVZgyyvHa3hptp39fgqV2aeLDvv3/AqXHTe9rn8oKj7Q107qXJ2o/rU1PTRkdkkyzN9I5vK0Ydr1W/oqhskbHt1D2hwPeLrG7bVoOIYfFwjM9Y4dYo/Rxf1yHyTpx8e9iLz8lxU6PIPpH2V+p1skTRaKQelh/KfWaO51x5LL00gvfK2zNbOF2k9RpdbT6Q9rnVUzGv3Rk5O87/ADtbyWbxfApYHsDm2E0YkbYh2ZpIIGnGx1HBSdKlsUpafZ65sbRtaxrmi2dodYcMwBt71tYzosts420cY/A3/iFp2O0Wf4zQfaJAK49t1xqHJgojTA8FUVQJ3i6uZiocjUpliFtFA+lvuCk0uHkcLdys2RKbFEhHa6IRpbMVXOywJWjrBZiz8+oK5S7CXtGF2gw+WTMAA5paRbNY3PHz+CzNLgxZKHTMewEBpcBnYAOIDRe/RemPptVIp2N4gJ8ZOK0IvErMriWGwVmRlJE9r2jWfIY2hoHqncXE/Jd27a+lwpsRcHF0jW6X3Na53HrlW8gc1oIaLXtfw3Lz/wCmKbs0kfN0jz3DIPkU1ZHdoRWNRDMfhkfY93na/wA/NfRWwFF6LD4G8S0uP8zif0XhWyuG+llYzhoXdBe5X0ZhkeWJgtbsjTpwV19FDe2SkIQokgQhCABCEIAxmMT9sdCDr0N1hscq3PeSXXuVs8fj1vy4c+i87rJy6WxaW8gsrJ6ej+MlwbPXtmpvRUEF9/oxbxufLVeYbQYqZcQqpBqI4o6ZvebzSHzI8l6G77GCNsmhbG1obwGVoDifEEea8XNdeGST2qiWWTwc8geFmhWclNTx/BkxKduvyZfFw+efJGLvcQB/2tKxs+Zscr85bZjTcluU7iy+7XfzKk4JgP1aRz6hp9I6Fskd9zRITq6245Ru6qdPFnaXN3tII7xqTbu+Cg7/AKfsTU/1G9oW5co/CPcFeRv0WepqsSMjkGgcBpyO4jwII8Fbwy6Ks+i0lsnteuOlUYyJiSpRyBQPyzqI+oUSet5KPcu3/wBkt1sckkT2VmthqrykjJAJWepBlc0ncDr3LUx1bSNCE/El62Izt60kQsTNgqEnQq2xSe6qHC7TbldFPbOwtQRjqnY2BQoJFOjKUmN0PxNXmX0jSmbEWxtF/RRtjsNe2+7j/wAgF6nRxZnADibeal4X9HEEVU6pc50sjnmQZw2zSd2g324dwV74y2+Rn/KrS4mP2C2Wex13tLcxFgd+UcxwXrgCbFK298ounVdb2Z6WgQhC4dBCEIAEIQgDF4oQd6xOMSj0zS65DXNJvyuL+5bmsiusztDhuduYDtN5G1ws211s28NpPTHtr8VJhlkHCORw6NDSQf3zVNsjsq4wxy2DhFECL+rmyg3PO2unNTMXpfSYPUykkOZGIi3rmY258HX8Vt8fcKXD3NjAGWPKNQNctrklTmHS51+Sndca4T+Dx/arFXukaXG5e7K524ADQD5LSbM0AIa8jQcPxHf+nisM1/pHZXWdci+umhvfvXp2GNDYmgdFVuvC1EkWjb6GWSD2bl8fcd4/f3XK5pZlV41Fezxo5moPT9+644p2jqcwB3cxyI0I80W+S5fv+f5Ox9L4/wDa/guXzaKsrpDbTiVJEl02+K5S9jTLYzi0tO5r8rXRm4dobg8NQtFRVYIbmGUloO++/qly4c14LXC4KRRw/VBIXZpGPaA0WBLLXu3qNU6JVenG9ed/4JpcOBUV1Xkde+X4FXc2zTHti9G6xcBdwNwRluSOHkqur2cma4Nac4N+m7ndMrDS8Fzmx19/3OSVwcBqEy6oABA1JFr8B3Jt2FytJuy1rXOntHKOPNVD8aLnFkLb2Lg6R47IymxyAHta8SoOaXbJ9V49kpzbG6nQPuq8FxuDqSN+73K8wLCzI4DgN55D9UuU6ekFUpnbLzZuh/iHcNB38StEkRRBoAAsALBLWtjjhOjGyXzrYIQhMFghCEACEIQAIQhAGYqGKpq4+Cu52qoqgs9mkumY3G5ZIqargALmzRGw45mEOYR5W8VqPpJrc+Gm3tsjd4OyH5qBilLmHUfsqJjVSZKCRrt7GZfBlsvuA8lFZGpcE7xp0r/c88w9tiF6PgtRmYF51S71tMAns1UrfZcldF5VFVrX+id+E/IfEDzA/DrKnmUeRwIsVyL0+/GcuNrr1FrDKDuU6ELHMrJIDdo9IzkPWHcP08grWj2vpzbM/ITpZ7SLEczuG9NWN+z2hX6iXVdM0AFlycaaeSjNxeE6CaO/528d1tdU49+lxqPcprcnVX9isbVuhkD4nljhfsnVpB3hzDpr0t3qZDtnUZ7vjicLWGRzmHgbm+byTE7Gu3jVNNom8Cmzl19xlTivup7O4piU9UXMNo43Zeyy5fZuti/TjruSmYa2MZWjcBf996k08IZu1Km0mHOldlHeTwA6op8/yJdTC0ukQcNw10j7Ade4cyt3h9C2JgaPE8yigw9sTcrfE8SeqlK3hw8O36ZubM8nS8BCEKwVwQhCABCEIAEIQgAQhcKAKGVVFWdVeyRaKoqYNVnUaS7KqRl1UV0NoagcPROPuI+a0LolXYhSl7JGt3uieB4jRKfo5P6TzClGq0WGy2VFTMVtSlVKLclu+oSPrCj5lxQJjxkUeooIpT9o03tbM02cPke4ocUkPUppy9pkLlUtNFLimB1bW9kOmjtYOj7RsLWu3e0jkqymxippnWa97D91wIB7wdCtvRV7ozcbuI4FXDcSjlFnZb8ngfNaE/L5LVrZn18NS9w9FfsxtIaprs7AHMtcj1Te/kdNyvWJhjAB2QAOgAHuTFTi0cIu92vBo1cfDh3lJppvaWixKanTe2WweGjM7nYDiSdwC0uzMtw7huXmOF4s+qnzHRrAbNG5t9B3nfqvTNlxoVY+Ou9lT5L+kv0IQtAzwQhCABCEIAEIQgAQhCABcXVxAFY86Kpq3qzlkVPVv1KzrNGEQ3vSqFgcZN3ZDRbjrc3/AKUxI5c2FPpJKx28GcMHdDExh/qLlzHPKiWWtSebz03o5XsPsvc3yJUqmatZt9suyIfWGGxc8Nc3mSCcw66arL040VHLDitMvYrVztDoXVxKASxghwSQncqQ4roHHOTEkiJHqNJIukTk05HEqvnkT0zk3BSule1jBdzjYfMnoEyULpmp2EpDkc7779O5ot8SV6ngAsFlMFw0RRtYPZAHeeJ87rV4ZoPJaeGdGXnrZdoSWPBFwlK2VAQhCABCEIAEIQgAQhCABcXVxAGaqJ9FVzS3TtXMoLnLKbNZIZxCtbFG+R3qsY557mglTdgaZ0EEOfR7wZJPzzOMjvLMB4Krq6L6xLFB7Ln+ll/+MJDi0/meY29xK1hbrfqrGFaWyrme60ed7YYtJNVPElw2N7msZwaAd/UnQ36qsi3LWfSPhAaY6hvt9h/5gLtd4gEeCyMSzc6at7NTA08a0PtTrQm2hLJShx1xUWVyfcUw9d0QI0ijvUxlK9+jGud+UEqTHspUv/h2/M5o917pkw34iFXK9ZQvW/2Q2aMTM8gtI/gd7W8B0J3nw5JWB7HMpyJZnBzxuHstPQb3HqrSrxEnRlwOJ4n9FexYuPdFHLm5dSSG1cbTYutY66G3mr+iPZuLf2WIczRarBHfZAfhHyVnG+ynk8JNJVFriL8SQrOkrg/oeX6KiFw66U48u8JyYo0qFEoKzMLH1h7+qlqRwEIQgAQhCABCEIAFxdXEAYGoco+ZdmcmxqVkM1y/wLDw0OlPrSBoHRjb2Hi5zj5clYxw3K7BFZrW8gB5BS6SK7r8FpzOkkZlVttkLafBPrFK+MetYOZ+durfPUeK8diC97cvFMZiDaqcAWAlk0/mKz/nQtqjQ+Db7kjhF1xcuqCNFg4q+wXZ4EB8o36tYeXN36JGz+D5iJHjT2QeP4j05LUNc0bz81dwYd/Uyjnza+mTkcNtALDkP0S57tAtvKUJ+Q80y4km5V9IznQ0YydTqU26AKQSmnLujmxh8F1eUXZj7m/JVrGqxv8AZnu/RSlEKewFTzXDOFBcV2OMkobBIssOms8O628FpFmYANAFaUVac2U7uHepSRZZIQhSAEIQgAQhCABcXVwoA81ken8KizSsHW/gNVDc9W2zre2Xchbz/wCll4lytI1Mj4w2aZh1U+Buiq45bm3VWrH6LVMsWV4xtK7/ABtRb/2u+V/evYp6gMaXO0DQXE9Gi59wXhE1YZHvkO+R7n/7nE/NZ3zn0kaPwF22O3VpgeCGY5naRg/7j90fMo2awA1Ds7riJp1O4uP3Wn4ngtg6VrQGsA0Fhb1WjoOKrYcHL6n4Wc+fj9M+jMxtZrdLb7cOQXI4kprE+xq0pky6o6xiS9qcDkl7kzQrZHcuWSyklc0d2dupkj/se+w9/wDZQQLqa7/LaOvwupI4yI1hKeLrBIc+yZD7lc0Gywpjx709HJdMs3HuSInqWiOzQ4bWZxY7x7wpqzVPOWODh+wr6KtY62up4HRdAfQhCDoIQhAAuLpXLoA8qzK9wrssB+9r8gs3GbkDqr6ObSw4C3kqGBd7L+d9aNDhrbnMrATcFS0NToFLZNqr6ZQaIP0g4n6Khk5y2iH8+rv6Q5ecbOYG+qfYaRt9d/Ichzcf7rb7WYQ+slhjJLIIgZJHcXOd2WsZ1ygm/DMpD3MhYIomhrRwHDqeZKpZcTy5NvxFzHmWLHpev/RyaRrGiKMZWtFgBwH6pljUhqW1PUld0ONTwTIKUHpyQpsUQkEJeZcKHIbGyEmyccutao6O7BrE5M+zR4pJcolRLfRS0R2ckfdKhbqk2TtMO0jQbJvAptoS3OTOYuNghgh30ifjud+g96j52t6uSo3krmjuy/oKy/ZO/geamrORyWNwdRqr+CXM0HmugmOIuhF0HQJSbocVy66c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2" name="AutoShape 4" descr="data:image/jpeg;base64,/9j/4AAQSkZJRgABAQAAAQABAAD/2wCEAAkGBhQSERUUExQUFRUUFBUUFxUUFBQUFRcUFBQVFBQUFBUXHCYeFxkjGhQUHy8gIycpLC0sFR4xNTAqNSYrLCkBCQoKDgwOGg8PGikkHCQpKSwsLSwsLywqKSwsKSkpKSwsLCwsLCwsKSksKSwsKSksKSwsLCwpLCwsKSkpLCksLP/AABEIAOAA4AMBIgACEQEDEQH/xAAcAAABBQEBAQAAAAAAAAAAAAAAAgMEBQYBBwj/xABBEAABAwIDBQQGCAQGAwEAAAABAAIDBBEFEiEGMUFRYSJxgZETMkKhscEHFCNSYnLR8EOCouEkM2OSsvEWU3MV/8QAGgEAAgMBAQAAAAAAAAAAAAAAAAMCBAUBBv/EACcRAAMAAgMAAQMDBQAAAAAAAAABAgMREiExBCJBcROR4UJRYaHw/9oADAMBAAIRAxEAPwD3FCEIAEIUesqxG258AuVSlbZ1Jt6Q3iNYGN3/AKqkZAZHXdw3D2R/dKc7MS+TRu8X08TyVViGPaWYckZ0z+2/pGPmsvLl5vb8L0Y+K0vS2qa9sZyt7Thv+63q48Piqx9S6Q9ixNtXnQAfh5BQoYdM8v2UY1DSe0erup63UeqxhzwRFZkY/iPFr9wI18UrlsZx0W3pWxN07Tjvcd5PIcgs1XY6Q85e08+Nhy6D99VDqcSe/sw3IPrSv3n8o4/DvTlHQ20bq72ibb+PBDolMiPQucbyG7j4hvfzP75KyjAY3hbluvzzFMPeGcbnpz/D+qhTZn9By3+aFk/sT/T36MV+Ii517zw6Dr0A/uqGoa+Y8Q29w3iT953M/BadmCF1rjduHfvPeVLjwcDguu39ic419zIQ4EDwTsuzfEBbBtAAlGnCjzok4lmQiwa3BKfs7mG5az6sEpsKkrZB40Yh+y7gok+EFh3L0htOLJmfC2u4J02xLxo84MJ00vdafApsj2jnbXvuE7ieCiMEgaKHhcJ1t/DcCO4kW+Ke63Ijjpnu0TbNAG4AAd1ktM0jrxsPNrT7gnlcKQIQhAAhCEACEIQAiWTKLlUMzXSOzvIA4Nv8U/isxe/ID2R6x+XeqWrxBlzaxtpc+qLfd4m3NZ2fJyevsi7ijS392SKyjzetJpuytaSPHh5qqkbDGcznPLvvOEIIHJtz2QsrtF9IkUIIZeQ7uyQ1nUdfestJ9JETxeaB1jpdkpG7hYCxSlhq+0ibyKemzd4ntJRxnM8l7huHpA89+UaDwVXLtXHL/lUr3n/UOVtut728bKio9r6PfHTEk8XnMO+58eHBTYMZmqXZY2NaPwgG3gdPIKf6KXqBXvwlx43KTlbCwEDgXWHmFYwunk0JDR+HQ+N7pzDcAnJs57jzJOnktTh+Chg11PMpLhPweuvShhwcnfcnrc/FTYcLstAIAE09iOCRPnsgMpV2WIWUpNSrp1FfIxMkKZKFFelsYN2XAEooAXUcHmJ1jU3GE80JsiqI2N02aB3MKhwWm7EvQAHrxHlYLT4g60LieAUfZqiJhkN95JuddzCxo9/uVheaKtPs3eFn7GP8jfgFKTNGy0bRyaB7k8rq8KL9BCELpwEIQgASZHWBPRKSXtuCFxgZXEJ7BwJ55jz6DovM9pcXdO4RxkhpOpGlwOXRejYjh7p3uYzcCG67tT2nHoACqfbXAYqTDJhDl9LlDzK4AvdkOchp9gGxGnv3rPxQtuq8RfttrjHrPO8Z2fhMQtcubuJ5cdAsb/8Al39KziWF7fzM1/43Wio8XMjATvsoF/tx/MPNrgtXS+xmba6ZRYEwukDOe7vvYr3bYbZ4Rt11PFeObHUeevjbwu4+Tb/JfR2B0QYwKhme60aOFanZNZABuCUWpZKbfNy3pXSGbbOOboosjEzV1Mw3AW8P1VJW7QysNjGdPwqNLYxPRcuCakVLSbXRv0Oh93mrMVIcLg3CS1odL2NyqM5PyOTDktjBBQ1Fl0BdRxj0aeaUwxPNTZFUM40+0FvvED9Vf4Hh2Snjj4usSemp+F/NZ+rHpKmGAC9rPcO86A+QW8pobG/Lsj3X+AVzHOyhlrTJAC6hCtFUEIQgAQhCABJkdohz1ArKpoBBJ8FCqSROIdMi12IMhaTpc+ZssRikE9ccgikfG85XutlaIzo7tOsL2uNFo6vaNjTbQHra6rn7TPN8t7cwqTtN9s18WKol6Xb+7PI9ptl5cMe1khY5ry4xlrgXFrSAC9vs3uPeqT03bB7z/Sf1W72n2go57RzOLpMx7bBfLfQNc7dy3bte5ef1joxI4ROc5jdA5wAPXd+9Fei9rsyskarSey7+jenzYgD+F3wA8N6+h4G2aB0Xif0P4f8A4h0pHs5R4m5+S9sjcqV1u2W5nUI7LuVdVOyi6sXJDmA71Fkl4YDE9vcj8jWFxvYAZnE9wAVDU/SiAe3C9o3fzbrEHduXp2M4Q2aOzTlcDma4aODhuLTwXk+0Gycwk7bGyDPnzC7TcknVoNjrdTmYfpGnfsnZMRgq3dkmKQ8SCATyNuvFWtFNPBoRmbb5ph76cQNjEcoe03Ehi1Dybk3F9/LkrjC6nO0W4aEciLXHdqo5J49LsZibrtrROpMQEg5dE+UhlHbUCy6FULR2yFBxKrLRoWjvKxWJY217i01TRws3N8RwU4h0Lu1JvZcUjZ6zh5qXh1ayVwDXA6rzzDcIgkdrUh3Rtr+ZJ+C1dVhcVJSSVDHOJjb2bkavJAaDYcyFYWNebEPI9bK3/wA0MVZLMzKQHZbO17O4WtrfKDuXtNPIHMa5vquAI7iLhfKtO4kX38+uXU/NfRH0b1pkw2nLr3a0xm/+m4tHuAV2J0jPuts0yEIUyAIQhAAhCEAQdbdo2HvVViGMNjByAJnG68saVUSVZgyyvHa3hptp39fgqV2aeLDvv3/AqXHTe9rn8oKj7Q107qXJ2o/rU1PTRkdkkyzN9I5vK0Ydr1W/oqhskbHt1D2hwPeLrG7bVoOIYfFwjM9Y4dYo/Rxf1yHyTpx8e9iLz8lxU6PIPpH2V+p1skTRaKQelh/KfWaO51x5LL00gvfK2zNbOF2k9RpdbT6Q9rnVUzGv3Rk5O87/ADtbyWbxfApYHsDm2E0YkbYh2ZpIIGnGx1HBSdKlsUpafZ65sbRtaxrmi2dodYcMwBt71tYzosts420cY/A3/iFp2O0Wf4zQfaJAK49t1xqHJgojTA8FUVQJ3i6uZiocjUpliFtFA+lvuCk0uHkcLdys2RKbFEhHa6IRpbMVXOywJWjrBZiz8+oK5S7CXtGF2gw+WTMAA5paRbNY3PHz+CzNLgxZKHTMewEBpcBnYAOIDRe/RemPptVIp2N4gJ8ZOK0IvErMriWGwVmRlJE9r2jWfIY2hoHqncXE/Jd27a+lwpsRcHF0jW6X3Na53HrlW8gc1oIaLXtfw3Lz/wCmKbs0kfN0jz3DIPkU1ZHdoRWNRDMfhkfY93na/wA/NfRWwFF6LD4G8S0uP8zif0XhWyuG+llYzhoXdBe5X0ZhkeWJgtbsjTpwV19FDe2SkIQokgQhCABCEIAxmMT9sdCDr0N1hscq3PeSXXuVs8fj1vy4c+i87rJy6WxaW8gsrJ6ej+MlwbPXtmpvRUEF9/oxbxufLVeYbQYqZcQqpBqI4o6ZvebzSHzI8l6G77GCNsmhbG1obwGVoDifEEea8XNdeGST2qiWWTwc8geFmhWclNTx/BkxKduvyZfFw+efJGLvcQB/2tKxs+Zscr85bZjTcluU7iy+7XfzKk4JgP1aRz6hp9I6Fskd9zRITq6245Ru6qdPFnaXN3tII7xqTbu+Cg7/AKfsTU/1G9oW5co/CPcFeRv0WepqsSMjkGgcBpyO4jwII8Fbwy6Ks+i0lsnteuOlUYyJiSpRyBQPyzqI+oUSet5KPcu3/wBkt1sckkT2VmthqrykjJAJWepBlc0ncDr3LUx1bSNCE/El62Izt60kQsTNgqEnQq2xSe6qHC7TbldFPbOwtQRjqnY2BQoJFOjKUmN0PxNXmX0jSmbEWxtF/RRtjsNe2+7j/wAgF6nRxZnADibeal4X9HEEVU6pc50sjnmQZw2zSd2g324dwV74y2+Rn/KrS4mP2C2Wex13tLcxFgd+UcxwXrgCbFK298ounVdb2Z6WgQhC4dBCEIAEIQgDF4oQd6xOMSj0zS65DXNJvyuL+5bmsiusztDhuduYDtN5G1ws211s28NpPTHtr8VJhlkHCORw6NDSQf3zVNsjsq4wxy2DhFECL+rmyg3PO2unNTMXpfSYPUykkOZGIi3rmY258HX8Vt8fcKXD3NjAGWPKNQNctrklTmHS51+Sndca4T+Dx/arFXukaXG5e7K524ADQD5LSbM0AIa8jQcPxHf+nisM1/pHZXWdci+umhvfvXp2GNDYmgdFVuvC1EkWjb6GWSD2bl8fcd4/f3XK5pZlV41Fezxo5moPT9+644p2jqcwB3cxyI0I80W+S5fv+f5Ox9L4/wDa/guXzaKsrpDbTiVJEl02+K5S9jTLYzi0tO5r8rXRm4dobg8NQtFRVYIbmGUloO++/qly4c14LXC4KRRw/VBIXZpGPaA0WBLLXu3qNU6JVenG9ed/4JpcOBUV1Xkde+X4FXc2zTHti9G6xcBdwNwRluSOHkqur2cma4Nac4N+m7ndMrDS8Fzmx19/3OSVwcBqEy6oABA1JFr8B3Jt2FytJuy1rXOntHKOPNVD8aLnFkLb2Lg6R47IymxyAHta8SoOaXbJ9V49kpzbG6nQPuq8FxuDqSN+73K8wLCzI4DgN55D9UuU6ekFUpnbLzZuh/iHcNB38StEkRRBoAAsALBLWtjjhOjGyXzrYIQhMFghCEACEIQAIQhAGYqGKpq4+Cu52qoqgs9mkumY3G5ZIqargALmzRGw45mEOYR5W8VqPpJrc+Gm3tsjd4OyH5qBilLmHUfsqJjVSZKCRrt7GZfBlsvuA8lFZGpcE7xp0r/c88w9tiF6PgtRmYF51S71tMAns1UrfZcldF5VFVrX+id+E/IfEDzA/DrKnmUeRwIsVyL0+/GcuNrr1FrDKDuU6ELHMrJIDdo9IzkPWHcP08grWj2vpzbM/ITpZ7SLEczuG9NWN+z2hX6iXVdM0AFlycaaeSjNxeE6CaO/528d1tdU49+lxqPcprcnVX9isbVuhkD4nljhfsnVpB3hzDpr0t3qZDtnUZ7vjicLWGRzmHgbm+byTE7Gu3jVNNom8Cmzl19xlTivup7O4piU9UXMNo43Zeyy5fZuti/TjruSmYa2MZWjcBf996k08IZu1Km0mHOldlHeTwA6op8/yJdTC0ukQcNw10j7Ade4cyt3h9C2JgaPE8yigw9sTcrfE8SeqlK3hw8O36ZubM8nS8BCEKwVwQhCABCEIAEIQgAQhcKAKGVVFWdVeyRaKoqYNVnUaS7KqRl1UV0NoagcPROPuI+a0LolXYhSl7JGt3uieB4jRKfo5P6TzClGq0WGy2VFTMVtSlVKLclu+oSPrCj5lxQJjxkUeooIpT9o03tbM02cPke4ocUkPUppy9pkLlUtNFLimB1bW9kOmjtYOj7RsLWu3e0jkqymxippnWa97D91wIB7wdCtvRV7ozcbuI4FXDcSjlFnZb8ngfNaE/L5LVrZn18NS9w9FfsxtIaprs7AHMtcj1Te/kdNyvWJhjAB2QAOgAHuTFTi0cIu92vBo1cfDh3lJppvaWixKanTe2WweGjM7nYDiSdwC0uzMtw7huXmOF4s+qnzHRrAbNG5t9B3nfqvTNlxoVY+Ou9lT5L+kv0IQtAzwQhCABCEIAEIQgAQhCABcXVxAFY86Kpq3qzlkVPVv1KzrNGEQ3vSqFgcZN3ZDRbjrc3/AKUxI5c2FPpJKx28GcMHdDExh/qLlzHPKiWWtSebz03o5XsPsvc3yJUqmatZt9suyIfWGGxc8Nc3mSCcw66arL040VHLDitMvYrVztDoXVxKASxghwSQncqQ4roHHOTEkiJHqNJIukTk05HEqvnkT0zk3BSule1jBdzjYfMnoEyULpmp2EpDkc7779O5ot8SV6ngAsFlMFw0RRtYPZAHeeJ87rV4ZoPJaeGdGXnrZdoSWPBFwlK2VAQhCABCEIAEIQgAQhCABcXVxAGaqJ9FVzS3TtXMoLnLKbNZIZxCtbFG+R3qsY557mglTdgaZ0EEOfR7wZJPzzOMjvLMB4Krq6L6xLFB7Ln+ll/+MJDi0/meY29xK1hbrfqrGFaWyrme60ed7YYtJNVPElw2N7msZwaAd/UnQ36qsi3LWfSPhAaY6hvt9h/5gLtd4gEeCyMSzc6at7NTA08a0PtTrQm2hLJShx1xUWVyfcUw9d0QI0ijvUxlK9+jGud+UEqTHspUv/h2/M5o917pkw34iFXK9ZQvW/2Q2aMTM8gtI/gd7W8B0J3nw5JWB7HMpyJZnBzxuHstPQb3HqrSrxEnRlwOJ4n9FexYuPdFHLm5dSSG1cbTYutY66G3mr+iPZuLf2WIczRarBHfZAfhHyVnG+ynk8JNJVFriL8SQrOkrg/oeX6KiFw66U48u8JyYo0qFEoKzMLH1h7+qlqRwEIQgAQhCABCEIAFxdXEAYGoco+ZdmcmxqVkM1y/wLDw0OlPrSBoHRjb2Hi5zj5clYxw3K7BFZrW8gB5BS6SK7r8FpzOkkZlVttkLafBPrFK+MetYOZ+durfPUeK8diC97cvFMZiDaqcAWAlk0/mKz/nQtqjQ+Db7kjhF1xcuqCNFg4q+wXZ4EB8o36tYeXN36JGz+D5iJHjT2QeP4j05LUNc0bz81dwYd/Uyjnza+mTkcNtALDkP0S57tAtvKUJ+Q80y4km5V9IznQ0YydTqU26AKQSmnLujmxh8F1eUXZj7m/JVrGqxv8AZnu/RSlEKewFTzXDOFBcV2OMkobBIssOms8O628FpFmYANAFaUVac2U7uHepSRZZIQhSAEIQgAQhCABcXVwoA81ken8KizSsHW/gNVDc9W2zre2Xchbz/wCll4lytI1Mj4w2aZh1U+Buiq45bm3VWrH6LVMsWV4xtK7/ABtRb/2u+V/evYp6gMaXO0DQXE9Gi59wXhE1YZHvkO+R7n/7nE/NZ3zn0kaPwF22O3VpgeCGY5naRg/7j90fMo2awA1Ds7riJp1O4uP3Wn4ngtg6VrQGsA0Fhb1WjoOKrYcHL6n4Wc+fj9M+jMxtZrdLb7cOQXI4kprE+xq0pky6o6xiS9qcDkl7kzQrZHcuWSyklc0d2dupkj/se+w9/wDZQQLqa7/LaOvwupI4yI1hKeLrBIc+yZD7lc0Gywpjx709HJdMs3HuSInqWiOzQ4bWZxY7x7wpqzVPOWODh+wr6KtY62up4HRdAfQhCDoIQhAAuLpXLoA8qzK9wrssB+9r8gs3GbkDqr6ObSw4C3kqGBd7L+d9aNDhrbnMrATcFS0NToFLZNqr6ZQaIP0g4n6Khk5y2iH8+rv6Q5ecbOYG+qfYaRt9d/Ichzcf7rb7WYQ+slhjJLIIgZJHcXOd2WsZ1ygm/DMpD3MhYIomhrRwHDqeZKpZcTy5NvxFzHmWLHpev/RyaRrGiKMZWtFgBwH6pljUhqW1PUld0ONTwTIKUHpyQpsUQkEJeZcKHIbGyEmyccutao6O7BrE5M+zR4pJcolRLfRS0R2ckfdKhbqk2TtMO0jQbJvAptoS3OTOYuNghgh30ifjud+g96j52t6uSo3krmjuy/oKy/ZO/geamrORyWNwdRqr+CXM0HmugmOIuhF0HQJSbocVy66c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:\Users\HB\Desktop\shutterstock_192299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883873"/>
            <a:ext cx="3924300" cy="536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0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Well, Actually…</a:t>
            </a:r>
            <a:endParaRPr lang="en-US" sz="2800" dirty="0"/>
          </a:p>
        </p:txBody>
      </p:sp>
      <p:sp>
        <p:nvSpPr>
          <p:cNvPr id="58370" name="AutoShape 2" descr="data:image/jpeg;base64,/9j/4AAQSkZJRgABAQAAAQABAAD/2wCEAAkGBhQSERUUExQUFRUUFBUUFxUUFBQUFRcUFBQVFBQUFBUXHCYeFxkjGhQUHy8gIycpLC0sFR4xNTAqNSYrLCkBCQoKDgwOGg8PGikkHCQpKSwsLSwsLywqKSwsKSkpKSwsLCwsLCwsKSksKSwsKSksKSwsLCwpLCwsKSkpLCksLP/AABEIAOAA4AMBIgACEQEDEQH/xAAcAAABBQEBAQAAAAAAAAAAAAAAAgMEBQYBBwj/xABBEAABAwIDBQQGCAQGAwEAAAABAAIDBBEFEiEGMUFRYSJxgZETMkKhscEHFCNSYnLR8EOCouEkM2OSsvEWU3MV/8QAGgEAAgMBAQAAAAAAAAAAAAAAAAMCBAUBBv/EACcRAAMAAgMAAQMDBQAAAAAAAAABAgMREiExBCJBcROR4UJRYaHw/9oADAMBAAIRAxEAPwD3FCEIAEIUesqxG258AuVSlbZ1Jt6Q3iNYGN3/AKqkZAZHXdw3D2R/dKc7MS+TRu8X08TyVViGPaWYckZ0z+2/pGPmsvLl5vb8L0Y+K0vS2qa9sZyt7Thv+63q48Piqx9S6Q9ixNtXnQAfh5BQoYdM8v2UY1DSe0erup63UeqxhzwRFZkY/iPFr9wI18UrlsZx0W3pWxN07Tjvcd5PIcgs1XY6Q85e08+Nhy6D99VDqcSe/sw3IPrSv3n8o4/DvTlHQ20bq72ibb+PBDolMiPQucbyG7j4hvfzP75KyjAY3hbluvzzFMPeGcbnpz/D+qhTZn9By3+aFk/sT/T36MV+Ii517zw6Dr0A/uqGoa+Y8Q29w3iT953M/BadmCF1rjduHfvPeVLjwcDguu39ic419zIQ4EDwTsuzfEBbBtAAlGnCjzok4lmQiwa3BKfs7mG5az6sEpsKkrZB40Yh+y7gok+EFh3L0htOLJmfC2u4J02xLxo84MJ00vdafApsj2jnbXvuE7ieCiMEgaKHhcJ1t/DcCO4kW+Ke63Ijjpnu0TbNAG4AAd1ktM0jrxsPNrT7gnlcKQIQhAAhCEACEIQAiWTKLlUMzXSOzvIA4Nv8U/isxe/ID2R6x+XeqWrxBlzaxtpc+qLfd4m3NZ2fJyevsi7ijS392SKyjzetJpuytaSPHh5qqkbDGcznPLvvOEIIHJtz2QsrtF9IkUIIZeQ7uyQ1nUdfestJ9JETxeaB1jpdkpG7hYCxSlhq+0ibyKemzd4ntJRxnM8l7huHpA89+UaDwVXLtXHL/lUr3n/UOVtut728bKio9r6PfHTEk8XnMO+58eHBTYMZmqXZY2NaPwgG3gdPIKf6KXqBXvwlx43KTlbCwEDgXWHmFYwunk0JDR+HQ+N7pzDcAnJs57jzJOnktTh+Chg11PMpLhPweuvShhwcnfcnrc/FTYcLstAIAE09iOCRPnsgMpV2WIWUpNSrp1FfIxMkKZKFFelsYN2XAEooAXUcHmJ1jU3GE80JsiqI2N02aB3MKhwWm7EvQAHrxHlYLT4g60LieAUfZqiJhkN95JuddzCxo9/uVheaKtPs3eFn7GP8jfgFKTNGy0bRyaB7k8rq8KL9BCELpwEIQgASZHWBPRKSXtuCFxgZXEJ7BwJ55jz6DovM9pcXdO4RxkhpOpGlwOXRejYjh7p3uYzcCG67tT2nHoACqfbXAYqTDJhDl9LlDzK4AvdkOchp9gGxGnv3rPxQtuq8RfttrjHrPO8Z2fhMQtcubuJ5cdAsb/8Al39KziWF7fzM1/43Wio8XMjATvsoF/tx/MPNrgtXS+xmba6ZRYEwukDOe7vvYr3bYbZ4Rt11PFeObHUeevjbwu4+Tb/JfR2B0QYwKhme60aOFanZNZABuCUWpZKbfNy3pXSGbbOOboosjEzV1Mw3AW8P1VJW7QysNjGdPwqNLYxPRcuCakVLSbXRv0Oh93mrMVIcLg3CS1odL2NyqM5PyOTDktjBBQ1Fl0BdRxj0aeaUwxPNTZFUM40+0FvvED9Vf4Hh2Snjj4usSemp+F/NZ+rHpKmGAC9rPcO86A+QW8pobG/Lsj3X+AVzHOyhlrTJAC6hCtFUEIQgAQhCABJkdohz1ArKpoBBJ8FCqSROIdMi12IMhaTpc+ZssRikE9ccgikfG85XutlaIzo7tOsL2uNFo6vaNjTbQHra6rn7TPN8t7cwqTtN9s18WKol6Xb+7PI9ptl5cMe1khY5ry4xlrgXFrSAC9vs3uPeqT03bB7z/Sf1W72n2go57RzOLpMx7bBfLfQNc7dy3bte5ef1joxI4ROc5jdA5wAPXd+9Fei9rsyskarSey7+jenzYgD+F3wA8N6+h4G2aB0Xif0P4f8A4h0pHs5R4m5+S9sjcqV1u2W5nUI7LuVdVOyi6sXJDmA71Fkl4YDE9vcj8jWFxvYAZnE9wAVDU/SiAe3C9o3fzbrEHduXp2M4Q2aOzTlcDma4aODhuLTwXk+0Gycwk7bGyDPnzC7TcknVoNjrdTmYfpGnfsnZMRgq3dkmKQ8SCATyNuvFWtFNPBoRmbb5ph76cQNjEcoe03Ehi1Dybk3F9/LkrjC6nO0W4aEciLXHdqo5J49LsZibrtrROpMQEg5dE+UhlHbUCy6FULR2yFBxKrLRoWjvKxWJY217i01TRws3N8RwU4h0Lu1JvZcUjZ6zh5qXh1ayVwDXA6rzzDcIgkdrUh3Rtr+ZJ+C1dVhcVJSSVDHOJjb2bkavJAaDYcyFYWNebEPI9bK3/wA0MVZLMzKQHZbO17O4WtrfKDuXtNPIHMa5vquAI7iLhfKtO4kX38+uXU/NfRH0b1pkw2nLr3a0xm/+m4tHuAV2J0jPuts0yEIUyAIQhAAhCEAQdbdo2HvVViGMNjByAJnG68saVUSVZgyyvHa3hptp39fgqV2aeLDvv3/AqXHTe9rn8oKj7Q107qXJ2o/rU1PTRkdkkyzN9I5vK0Ydr1W/oqhskbHt1D2hwPeLrG7bVoOIYfFwjM9Y4dYo/Rxf1yHyTpx8e9iLz8lxU6PIPpH2V+p1skTRaKQelh/KfWaO51x5LL00gvfK2zNbOF2k9RpdbT6Q9rnVUzGv3Rk5O87/ADtbyWbxfApYHsDm2E0YkbYh2ZpIIGnGx1HBSdKlsUpafZ65sbRtaxrmi2dodYcMwBt71tYzosts420cY/A3/iFp2O0Wf4zQfaJAK49t1xqHJgojTA8FUVQJ3i6uZiocjUpliFtFA+lvuCk0uHkcLdys2RKbFEhHa6IRpbMVXOywJWjrBZiz8+oK5S7CXtGF2gw+WTMAA5paRbNY3PHz+CzNLgxZKHTMewEBpcBnYAOIDRe/RemPptVIp2N4gJ8ZOK0IvErMriWGwVmRlJE9r2jWfIY2hoHqncXE/Jd27a+lwpsRcHF0jW6X3Na53HrlW8gc1oIaLXtfw3Lz/wCmKbs0kfN0jz3DIPkU1ZHdoRWNRDMfhkfY93na/wA/NfRWwFF6LD4G8S0uP8zif0XhWyuG+llYzhoXdBe5X0ZhkeWJgtbsjTpwV19FDe2SkIQokgQhCABCEIAxmMT9sdCDr0N1hscq3PeSXXuVs8fj1vy4c+i87rJy6WxaW8gsrJ6ej+MlwbPXtmpvRUEF9/oxbxufLVeYbQYqZcQqpBqI4o6ZvebzSHzI8l6G77GCNsmhbG1obwGVoDifEEea8XNdeGST2qiWWTwc8geFmhWclNTx/BkxKduvyZfFw+efJGLvcQB/2tKxs+Zscr85bZjTcluU7iy+7XfzKk4JgP1aRz6hp9I6Fskd9zRITq6245Ru6qdPFnaXN3tII7xqTbu+Cg7/AKfsTU/1G9oW5co/CPcFeRv0WepqsSMjkGgcBpyO4jwII8Fbwy6Ks+i0lsnteuOlUYyJiSpRyBQPyzqI+oUSet5KPcu3/wBkt1sckkT2VmthqrykjJAJWepBlc0ncDr3LUx1bSNCE/El62Izt60kQsTNgqEnQq2xSe6qHC7TbldFPbOwtQRjqnY2BQoJFOjKUmN0PxNXmX0jSmbEWxtF/RRtjsNe2+7j/wAgF6nRxZnADibeal4X9HEEVU6pc50sjnmQZw2zSd2g324dwV74y2+Rn/KrS4mP2C2Wex13tLcxFgd+UcxwXrgCbFK298ounVdb2Z6WgQhC4dBCEIAEIQgDF4oQd6xOMSj0zS65DXNJvyuL+5bmsiusztDhuduYDtN5G1ws211s28NpPTHtr8VJhlkHCORw6NDSQf3zVNsjsq4wxy2DhFECL+rmyg3PO2unNTMXpfSYPUykkOZGIi3rmY258HX8Vt8fcKXD3NjAGWPKNQNctrklTmHS51+Sndca4T+Dx/arFXukaXG5e7K524ADQD5LSbM0AIa8jQcPxHf+nisM1/pHZXWdci+umhvfvXp2GNDYmgdFVuvC1EkWjb6GWSD2bl8fcd4/f3XK5pZlV41Fezxo5moPT9+644p2jqcwB3cxyI0I80W+S5fv+f5Ox9L4/wDa/guXzaKsrpDbTiVJEl02+K5S9jTLYzi0tO5r8rXRm4dobg8NQtFRVYIbmGUloO++/qly4c14LXC4KRRw/VBIXZpGPaA0WBLLXu3qNU6JVenG9ed/4JpcOBUV1Xkde+X4FXc2zTHti9G6xcBdwNwRluSOHkqur2cma4Nac4N+m7ndMrDS8Fzmx19/3OSVwcBqEy6oABA1JFr8B3Jt2FytJuy1rXOntHKOPNVD8aLnFkLb2Lg6R47IymxyAHta8SoOaXbJ9V49kpzbG6nQPuq8FxuDqSN+73K8wLCzI4DgN55D9UuU6ekFUpnbLzZuh/iHcNB38StEkRRBoAAsALBLWtjjhOjGyXzrYIQhMFghCEACEIQAIQhAGYqGKpq4+Cu52qoqgs9mkumY3G5ZIqargALmzRGw45mEOYR5W8VqPpJrc+Gm3tsjd4OyH5qBilLmHUfsqJjVSZKCRrt7GZfBlsvuA8lFZGpcE7xp0r/c88w9tiF6PgtRmYF51S71tMAns1UrfZcldF5VFVrX+id+E/IfEDzA/DrKnmUeRwIsVyL0+/GcuNrr1FrDKDuU6ELHMrJIDdo9IzkPWHcP08grWj2vpzbM/ITpZ7SLEczuG9NWN+z2hX6iXVdM0AFlycaaeSjNxeE6CaO/528d1tdU49+lxqPcprcnVX9isbVuhkD4nljhfsnVpB3hzDpr0t3qZDtnUZ7vjicLWGRzmHgbm+byTE7Gu3jVNNom8Cmzl19xlTivup7O4piU9UXMNo43Zeyy5fZuti/TjruSmYa2MZWjcBf996k08IZu1Km0mHOldlHeTwA6op8/yJdTC0ukQcNw10j7Ade4cyt3h9C2JgaPE8yigw9sTcrfE8SeqlK3hw8O36ZubM8nS8BCEKwVwQhCABCEIAEIQgAQhcKAKGVVFWdVeyRaKoqYNVnUaS7KqRl1UV0NoagcPROPuI+a0LolXYhSl7JGt3uieB4jRKfo5P6TzClGq0WGy2VFTMVtSlVKLclu+oSPrCj5lxQJjxkUeooIpT9o03tbM02cPke4ocUkPUppy9pkLlUtNFLimB1bW9kOmjtYOj7RsLWu3e0jkqymxippnWa97D91wIB7wdCtvRV7ozcbuI4FXDcSjlFnZb8ngfNaE/L5LVrZn18NS9w9FfsxtIaprs7AHMtcj1Te/kdNyvWJhjAB2QAOgAHuTFTi0cIu92vBo1cfDh3lJppvaWixKanTe2WweGjM7nYDiSdwC0uzMtw7huXmOF4s+qnzHRrAbNG5t9B3nfqvTNlxoVY+Ou9lT5L+kv0IQtAzwQhCABCEIAEIQgAQhCABcXVxAFY86Kpq3qzlkVPVv1KzrNGEQ3vSqFgcZN3ZDRbjrc3/AKUxI5c2FPpJKx28GcMHdDExh/qLlzHPKiWWtSebz03o5XsPsvc3yJUqmatZt9suyIfWGGxc8Nc3mSCcw66arL040VHLDitMvYrVztDoXVxKASxghwSQncqQ4roHHOTEkiJHqNJIukTk05HEqvnkT0zk3BSule1jBdzjYfMnoEyULpmp2EpDkc7779O5ot8SV6ngAsFlMFw0RRtYPZAHeeJ87rV4ZoPJaeGdGXnrZdoSWPBFwlK2VAQhCABCEIAEIQgAQhCABcXVxAGaqJ9FVzS3TtXMoLnLKbNZIZxCtbFG+R3qsY557mglTdgaZ0EEOfR7wZJPzzOMjvLMB4Krq6L6xLFB7Ln+ll/+MJDi0/meY29xK1hbrfqrGFaWyrme60ed7YYtJNVPElw2N7msZwaAd/UnQ36qsi3LWfSPhAaY6hvt9h/5gLtd4gEeCyMSzc6at7NTA08a0PtTrQm2hLJShx1xUWVyfcUw9d0QI0ijvUxlK9+jGud+UEqTHspUv/h2/M5o917pkw34iFXK9ZQvW/2Q2aMTM8gtI/gd7W8B0J3nw5JWB7HMpyJZnBzxuHstPQb3HqrSrxEnRlwOJ4n9FexYuPdFHLm5dSSG1cbTYutY66G3mr+iPZuLf2WIczRarBHfZAfhHyVnG+ynk8JNJVFriL8SQrOkrg/oeX6KiFw66U48u8JyYo0qFEoKzMLH1h7+qlqRwEIQgAQhCABCEIAFxdXEAYGoco+ZdmcmxqVkM1y/wLDw0OlPrSBoHRjb2Hi5zj5clYxw3K7BFZrW8gB5BS6SK7r8FpzOkkZlVttkLafBPrFK+MetYOZ+durfPUeK8diC97cvFMZiDaqcAWAlk0/mKz/nQtqjQ+Db7kjhF1xcuqCNFg4q+wXZ4EB8o36tYeXN36JGz+D5iJHjT2QeP4j05LUNc0bz81dwYd/Uyjnza+mTkcNtALDkP0S57tAtvKUJ+Q80y4km5V9IznQ0YydTqU26AKQSmnLujmxh8F1eUXZj7m/JVrGqxv8AZnu/RSlEKewFTzXDOFBcV2OMkobBIssOms8O628FpFmYANAFaUVac2U7uHepSRZZIQhSAEIQgAQhCABcXVwoA81ken8KizSsHW/gNVDc9W2zre2Xchbz/wCll4lytI1Mj4w2aZh1U+Buiq45bm3VWrH6LVMsWV4xtK7/ABtRb/2u+V/evYp6gMaXO0DQXE9Gi59wXhE1YZHvkO+R7n/7nE/NZ3zn0kaPwF22O3VpgeCGY5naRg/7j90fMo2awA1Ds7riJp1O4uP3Wn4ngtg6VrQGsA0Fhb1WjoOKrYcHL6n4Wc+fj9M+jMxtZrdLb7cOQXI4kprE+xq0pky6o6xiS9qcDkl7kzQrZHcuWSyklc0d2dupkj/se+w9/wDZQQLqa7/LaOvwupI4yI1hKeLrBIc+yZD7lc0Gywpjx709HJdMs3HuSInqWiOzQ4bWZxY7x7wpqzVPOWODh+wr6KtY62up4HRdAfQhCDoIQhAAuLpXLoA8qzK9wrssB+9r8gs3GbkDqr6ObSw4C3kqGBd7L+d9aNDhrbnMrATcFS0NToFLZNqr6ZQaIP0g4n6Khk5y2iH8+rv6Q5ecbOYG+qfYaRt9d/Ichzcf7rb7WYQ+slhjJLIIgZJHcXOd2WsZ1ygm/DMpD3MhYIomhrRwHDqeZKpZcTy5NvxFzHmWLHpev/RyaRrGiKMZWtFgBwH6pljUhqW1PUld0ONTwTIKUHpyQpsUQkEJeZcKHIbGyEmyccutao6O7BrE5M+zR4pJcolRLfRS0R2ckfdKhbqk2TtMO0jQbJvAptoS3OTOYuNghgh30ifjud+g96j52t6uSo3krmjuy/oKy/ZO/geamrORyWNwdRqr+CXM0HmugmOIuhF0HQJSbocVy66c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2" name="AutoShape 4" descr="data:image/jpeg;base64,/9j/4AAQSkZJRgABAQAAAQABAAD/2wCEAAkGBhQSERUUExQUFRUUFBUUFxUUFBQUFRcUFBQVFBQUFBUXHCYeFxkjGhQUHy8gIycpLC0sFR4xNTAqNSYrLCkBCQoKDgwOGg8PGikkHCQpKSwsLSwsLywqKSwsKSkpKSwsLCwsLCwsKSksKSwsKSksKSwsLCwpLCwsKSkpLCksLP/AABEIAOAA4AMBIgACEQEDEQH/xAAcAAABBQEBAQAAAAAAAAAAAAAAAgMEBQYBBwj/xABBEAABAwIDBQQGCAQGAwEAAAABAAIDBBEFEiEGMUFRYSJxgZETMkKhscEHFCNSYnLR8EOCouEkM2OSsvEWU3MV/8QAGgEAAgMBAQAAAAAAAAAAAAAAAAMCBAUBBv/EACcRAAMAAgMAAQMDBQAAAAAAAAABAgMREiExBCJBcROR4UJRYaHw/9oADAMBAAIRAxEAPwD3FCEIAEIUesqxG258AuVSlbZ1Jt6Q3iNYGN3/AKqkZAZHXdw3D2R/dKc7MS+TRu8X08TyVViGPaWYckZ0z+2/pGPmsvLl5vb8L0Y+K0vS2qa9sZyt7Thv+63q48Piqx9S6Q9ixNtXnQAfh5BQoYdM8v2UY1DSe0erup63UeqxhzwRFZkY/iPFr9wI18UrlsZx0W3pWxN07Tjvcd5PIcgs1XY6Q85e08+Nhy6D99VDqcSe/sw3IPrSv3n8o4/DvTlHQ20bq72ibb+PBDolMiPQucbyG7j4hvfzP75KyjAY3hbluvzzFMPeGcbnpz/D+qhTZn9By3+aFk/sT/T36MV+Ii517zw6Dr0A/uqGoa+Y8Q29w3iT953M/BadmCF1rjduHfvPeVLjwcDguu39ic419zIQ4EDwTsuzfEBbBtAAlGnCjzok4lmQiwa3BKfs7mG5az6sEpsKkrZB40Yh+y7gok+EFh3L0htOLJmfC2u4J02xLxo84MJ00vdafApsj2jnbXvuE7ieCiMEgaKHhcJ1t/DcCO4kW+Ke63Ijjpnu0TbNAG4AAd1ktM0jrxsPNrT7gnlcKQIQhAAhCEACEIQAiWTKLlUMzXSOzvIA4Nv8U/isxe/ID2R6x+XeqWrxBlzaxtpc+qLfd4m3NZ2fJyevsi7ijS392SKyjzetJpuytaSPHh5qqkbDGcznPLvvOEIIHJtz2QsrtF9IkUIIZeQ7uyQ1nUdfestJ9JETxeaB1jpdkpG7hYCxSlhq+0ibyKemzd4ntJRxnM8l7huHpA89+UaDwVXLtXHL/lUr3n/UOVtut728bKio9r6PfHTEk8XnMO+58eHBTYMZmqXZY2NaPwgG3gdPIKf6KXqBXvwlx43KTlbCwEDgXWHmFYwunk0JDR+HQ+N7pzDcAnJs57jzJOnktTh+Chg11PMpLhPweuvShhwcnfcnrc/FTYcLstAIAE09iOCRPnsgMpV2WIWUpNSrp1FfIxMkKZKFFelsYN2XAEooAXUcHmJ1jU3GE80JsiqI2N02aB3MKhwWm7EvQAHrxHlYLT4g60LieAUfZqiJhkN95JuddzCxo9/uVheaKtPs3eFn7GP8jfgFKTNGy0bRyaB7k8rq8KL9BCELpwEIQgASZHWBPRKSXtuCFxgZXEJ7BwJ55jz6DovM9pcXdO4RxkhpOpGlwOXRejYjh7p3uYzcCG67tT2nHoACqfbXAYqTDJhDl9LlDzK4AvdkOchp9gGxGnv3rPxQtuq8RfttrjHrPO8Z2fhMQtcubuJ5cdAsb/8Al39KziWF7fzM1/43Wio8XMjATvsoF/tx/MPNrgtXS+xmba6ZRYEwukDOe7vvYr3bYbZ4Rt11PFeObHUeevjbwu4+Tb/JfR2B0QYwKhme60aOFanZNZABuCUWpZKbfNy3pXSGbbOOboosjEzV1Mw3AW8P1VJW7QysNjGdPwqNLYxPRcuCakVLSbXRv0Oh93mrMVIcLg3CS1odL2NyqM5PyOTDktjBBQ1Fl0BdRxj0aeaUwxPNTZFUM40+0FvvED9Vf4Hh2Snjj4usSemp+F/NZ+rHpKmGAC9rPcO86A+QW8pobG/Lsj3X+AVzHOyhlrTJAC6hCtFUEIQgAQhCABJkdohz1ArKpoBBJ8FCqSROIdMi12IMhaTpc+ZssRikE9ccgikfG85XutlaIzo7tOsL2uNFo6vaNjTbQHra6rn7TPN8t7cwqTtN9s18WKol6Xb+7PI9ptl5cMe1khY5ry4xlrgXFrSAC9vs3uPeqT03bB7z/Sf1W72n2go57RzOLpMx7bBfLfQNc7dy3bte5ef1joxI4ROc5jdA5wAPXd+9Fei9rsyskarSey7+jenzYgD+F3wA8N6+h4G2aB0Xif0P4f8A4h0pHs5R4m5+S9sjcqV1u2W5nUI7LuVdVOyi6sXJDmA71Fkl4YDE9vcj8jWFxvYAZnE9wAVDU/SiAe3C9o3fzbrEHduXp2M4Q2aOzTlcDma4aODhuLTwXk+0Gycwk7bGyDPnzC7TcknVoNjrdTmYfpGnfsnZMRgq3dkmKQ8SCATyNuvFWtFNPBoRmbb5ph76cQNjEcoe03Ehi1Dybk3F9/LkrjC6nO0W4aEciLXHdqo5J49LsZibrtrROpMQEg5dE+UhlHbUCy6FULR2yFBxKrLRoWjvKxWJY217i01TRws3N8RwU4h0Lu1JvZcUjZ6zh5qXh1ayVwDXA6rzzDcIgkdrUh3Rtr+ZJ+C1dVhcVJSSVDHOJjb2bkavJAaDYcyFYWNebEPI9bK3/wA0MVZLMzKQHZbO17O4WtrfKDuXtNPIHMa5vquAI7iLhfKtO4kX38+uXU/NfRH0b1pkw2nLr3a0xm/+m4tHuAV2J0jPuts0yEIUyAIQhAAhCEAQdbdo2HvVViGMNjByAJnG68saVUSVZgyyvHa3hptp39fgqV2aeLDvv3/AqXHTe9rn8oKj7Q107qXJ2o/rU1PTRkdkkyzN9I5vK0Ydr1W/oqhskbHt1D2hwPeLrG7bVoOIYfFwjM9Y4dYo/Rxf1yHyTpx8e9iLz8lxU6PIPpH2V+p1skTRaKQelh/KfWaO51x5LL00gvfK2zNbOF2k9RpdbT6Q9rnVUzGv3Rk5O87/ADtbyWbxfApYHsDm2E0YkbYh2ZpIIGnGx1HBSdKlsUpafZ65sbRtaxrmi2dodYcMwBt71tYzosts420cY/A3/iFp2O0Wf4zQfaJAK49t1xqHJgojTA8FUVQJ3i6uZiocjUpliFtFA+lvuCk0uHkcLdys2RKbFEhHa6IRpbMVXOywJWjrBZiz8+oK5S7CXtGF2gw+WTMAA5paRbNY3PHz+CzNLgxZKHTMewEBpcBnYAOIDRe/RemPptVIp2N4gJ8ZOK0IvErMriWGwVmRlJE9r2jWfIY2hoHqncXE/Jd27a+lwpsRcHF0jW6X3Na53HrlW8gc1oIaLXtfw3Lz/wCmKbs0kfN0jz3DIPkU1ZHdoRWNRDMfhkfY93na/wA/NfRWwFF6LD4G8S0uP8zif0XhWyuG+llYzhoXdBe5X0ZhkeWJgtbsjTpwV19FDe2SkIQokgQhCABCEIAxmMT9sdCDr0N1hscq3PeSXXuVs8fj1vy4c+i87rJy6WxaW8gsrJ6ej+MlwbPXtmpvRUEF9/oxbxufLVeYbQYqZcQqpBqI4o6ZvebzSHzI8l6G77GCNsmhbG1obwGVoDifEEea8XNdeGST2qiWWTwc8geFmhWclNTx/BkxKduvyZfFw+efJGLvcQB/2tKxs+Zscr85bZjTcluU7iy+7XfzKk4JgP1aRz6hp9I6Fskd9zRITq6245Ru6qdPFnaXN3tII7xqTbu+Cg7/AKfsTU/1G9oW5co/CPcFeRv0WepqsSMjkGgcBpyO4jwII8Fbwy6Ks+i0lsnteuOlUYyJiSpRyBQPyzqI+oUSet5KPcu3/wBkt1sckkT2VmthqrykjJAJWepBlc0ncDr3LUx1bSNCE/El62Izt60kQsTNgqEnQq2xSe6qHC7TbldFPbOwtQRjqnY2BQoJFOjKUmN0PxNXmX0jSmbEWxtF/RRtjsNe2+7j/wAgF6nRxZnADibeal4X9HEEVU6pc50sjnmQZw2zSd2g324dwV74y2+Rn/KrS4mP2C2Wex13tLcxFgd+UcxwXrgCbFK298ounVdb2Z6WgQhC4dBCEIAEIQgDF4oQd6xOMSj0zS65DXNJvyuL+5bmsiusztDhuduYDtN5G1ws211s28NpPTHtr8VJhlkHCORw6NDSQf3zVNsjsq4wxy2DhFECL+rmyg3PO2unNTMXpfSYPUykkOZGIi3rmY258HX8Vt8fcKXD3NjAGWPKNQNctrklTmHS51+Sndca4T+Dx/arFXukaXG5e7K524ADQD5LSbM0AIa8jQcPxHf+nisM1/pHZXWdci+umhvfvXp2GNDYmgdFVuvC1EkWjb6GWSD2bl8fcd4/f3XK5pZlV41Fezxo5moPT9+644p2jqcwB3cxyI0I80W+S5fv+f5Ox9L4/wDa/guXzaKsrpDbTiVJEl02+K5S9jTLYzi0tO5r8rXRm4dobg8NQtFRVYIbmGUloO++/qly4c14LXC4KRRw/VBIXZpGPaA0WBLLXu3qNU6JVenG9ed/4JpcOBUV1Xkde+X4FXc2zTHti9G6xcBdwNwRluSOHkqur2cma4Nac4N+m7ndMrDS8Fzmx19/3OSVwcBqEy6oABA1JFr8B3Jt2FytJuy1rXOntHKOPNVD8aLnFkLb2Lg6R47IymxyAHta8SoOaXbJ9V49kpzbG6nQPuq8FxuDqSN+73K8wLCzI4DgN55D9UuU6ekFUpnbLzZuh/iHcNB38StEkRRBoAAsALBLWtjjhOjGyXzrYIQhMFghCEACEIQAIQhAGYqGKpq4+Cu52qoqgs9mkumY3G5ZIqargALmzRGw45mEOYR5W8VqPpJrc+Gm3tsjd4OyH5qBilLmHUfsqJjVSZKCRrt7GZfBlsvuA8lFZGpcE7xp0r/c88w9tiF6PgtRmYF51S71tMAns1UrfZcldF5VFVrX+id+E/IfEDzA/DrKnmUeRwIsVyL0+/GcuNrr1FrDKDuU6ELHMrJIDdo9IzkPWHcP08grWj2vpzbM/ITpZ7SLEczuG9NWN+z2hX6iXVdM0AFlycaaeSjNxeE6CaO/528d1tdU49+lxqPcprcnVX9isbVuhkD4nljhfsnVpB3hzDpr0t3qZDtnUZ7vjicLWGRzmHgbm+byTE7Gu3jVNNom8Cmzl19xlTivup7O4piU9UXMNo43Zeyy5fZuti/TjruSmYa2MZWjcBf996k08IZu1Km0mHOldlHeTwA6op8/yJdTC0ukQcNw10j7Ade4cyt3h9C2JgaPE8yigw9sTcrfE8SeqlK3hw8O36ZubM8nS8BCEKwVwQhCABCEIAEIQgAQhcKAKGVVFWdVeyRaKoqYNVnUaS7KqRl1UV0NoagcPROPuI+a0LolXYhSl7JGt3uieB4jRKfo5P6TzClGq0WGy2VFTMVtSlVKLclu+oSPrCj5lxQJjxkUeooIpT9o03tbM02cPke4ocUkPUppy9pkLlUtNFLimB1bW9kOmjtYOj7RsLWu3e0jkqymxippnWa97D91wIB7wdCtvRV7ozcbuI4FXDcSjlFnZb8ngfNaE/L5LVrZn18NS9w9FfsxtIaprs7AHMtcj1Te/kdNyvWJhjAB2QAOgAHuTFTi0cIu92vBo1cfDh3lJppvaWixKanTe2WweGjM7nYDiSdwC0uzMtw7huXmOF4s+qnzHRrAbNG5t9B3nfqvTNlxoVY+Ou9lT5L+kv0IQtAzwQhCABCEIAEIQgAQhCABcXVxAFY86Kpq3qzlkVPVv1KzrNGEQ3vSqFgcZN3ZDRbjrc3/AKUxI5c2FPpJKx28GcMHdDExh/qLlzHPKiWWtSebz03o5XsPsvc3yJUqmatZt9suyIfWGGxc8Nc3mSCcw66arL040VHLDitMvYrVztDoXVxKASxghwSQncqQ4roHHOTEkiJHqNJIukTk05HEqvnkT0zk3BSule1jBdzjYfMnoEyULpmp2EpDkc7779O5ot8SV6ngAsFlMFw0RRtYPZAHeeJ87rV4ZoPJaeGdGXnrZdoSWPBFwlK2VAQhCABCEIAEIQgAQhCABcXVxAGaqJ9FVzS3TtXMoLnLKbNZIZxCtbFG+R3qsY557mglTdgaZ0EEOfR7wZJPzzOMjvLMB4Krq6L6xLFB7Ln+ll/+MJDi0/meY29xK1hbrfqrGFaWyrme60ed7YYtJNVPElw2N7msZwaAd/UnQ36qsi3LWfSPhAaY6hvt9h/5gLtd4gEeCyMSzc6at7NTA08a0PtTrQm2hLJShx1xUWVyfcUw9d0QI0ijvUxlK9+jGud+UEqTHspUv/h2/M5o917pkw34iFXK9ZQvW/2Q2aMTM8gtI/gd7W8B0J3nw5JWB7HMpyJZnBzxuHstPQb3HqrSrxEnRlwOJ4n9FexYuPdFHLm5dSSG1cbTYutY66G3mr+iPZuLf2WIczRarBHfZAfhHyVnG+ynk8JNJVFriL8SQrOkrg/oeX6KiFw66U48u8JyYo0qFEoKzMLH1h7+qlqRwEIQgAQhCABCEIAFxdXEAYGoco+ZdmcmxqVkM1y/wLDw0OlPrSBoHRjb2Hi5zj5clYxw3K7BFZrW8gB5BS6SK7r8FpzOkkZlVttkLafBPrFK+MetYOZ+durfPUeK8diC97cvFMZiDaqcAWAlk0/mKz/nQtqjQ+Db7kjhF1xcuqCNFg4q+wXZ4EB8o36tYeXN36JGz+D5iJHjT2QeP4j05LUNc0bz81dwYd/Uyjnza+mTkcNtALDkP0S57tAtvKUJ+Q80y4km5V9IznQ0YydTqU26AKQSmnLujmxh8F1eUXZj7m/JVrGqxv8AZnu/RSlEKewFTzXDOFBcV2OMkobBIssOms8O628FpFmYANAFaUVac2U7uHepSRZZIQhSAEIQgAQhCABcXVwoA81ken8KizSsHW/gNVDc9W2zre2Xchbz/wCll4lytI1Mj4w2aZh1U+Buiq45bm3VWrH6LVMsWV4xtK7/ABtRb/2u+V/evYp6gMaXO0DQXE9Gi59wXhE1YZHvkO+R7n/7nE/NZ3zn0kaPwF22O3VpgeCGY5naRg/7j90fMo2awA1Ds7riJp1O4uP3Wn4ngtg6VrQGsA0Fhb1WjoOKrYcHL6n4Wc+fj9M+jMxtZrdLb7cOQXI4kprE+xq0pky6o6xiS9qcDkl7kzQrZHcuWSyklc0d2dupkj/se+w9/wDZQQLqa7/LaOvwupI4yI1hKeLrBIc+yZD7lc0Gywpjx709HJdMs3HuSInqWiOzQ4bWZxY7x7wpqzVPOWODh+wr6KtY62up4HRdAfQhCDoIQhAAuLpXLoA8qzK9wrssB+9r8gs3GbkDqr6ObSw4C3kqGBd7L+d9aNDhrbnMrATcFS0NToFLZNqr6ZQaIP0g4n6Khk5y2iH8+rv6Q5ecbOYG+qfYaRt9d/Ichzcf7rb7WYQ+slhjJLIIgZJHcXOd2WsZ1ygm/DMpD3MhYIomhrRwHDqeZKpZcTy5NvxFzHmWLHpev/RyaRrGiKMZWtFgBwH6pljUhqW1PUld0ONTwTIKUHpyQpsUQkEJeZcKHIbGyEmyccutao6O7BrE5M+zR4pJcolRLfRS0R2ckfdKhbqk2TtMO0jQbJvAptoS3OTOYuNghgh30ifjud+g96j52t6uSo3krmjuy/oKy/ZO/geamrORyWNwdRqr+CXM0HmugmOIuhF0HQJSbocVy66c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3" descr="\\192.168.10.168\TomaWork\Projects\dockerCan\7183\James_Team_Bad_Boys2014@CURTYPHOTOGRAPHY.C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3" b="2662"/>
          <a:stretch/>
        </p:blipFill>
        <p:spPr bwMode="auto">
          <a:xfrm>
            <a:off x="5059664" y="1020404"/>
            <a:ext cx="3962607" cy="5094645"/>
          </a:xfrm>
          <a:prstGeom prst="rect">
            <a:avLst/>
          </a:prstGeom>
          <a:ln>
            <a:noFill/>
          </a:ln>
          <a:effectLst>
            <a:outerShdw blurRad="381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55575" y="2221881"/>
            <a:ext cx="4960306" cy="4683744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800"/>
              </a:spcBef>
            </a:pPr>
            <a:r>
              <a:rPr lang="en-US" sz="2600" dirty="0" smtClean="0"/>
              <a:t>Long term support for 1.0</a:t>
            </a:r>
          </a:p>
          <a:p>
            <a:pPr>
              <a:lnSpc>
                <a:spcPts val="2600"/>
              </a:lnSpc>
              <a:spcBef>
                <a:spcPts val="1800"/>
              </a:spcBef>
            </a:pPr>
            <a:r>
              <a:rPr lang="en-US" sz="2600" dirty="0" smtClean="0"/>
              <a:t>Delivered directly…or</a:t>
            </a:r>
          </a:p>
          <a:p>
            <a:pPr>
              <a:lnSpc>
                <a:spcPts val="2600"/>
              </a:lnSpc>
              <a:spcBef>
                <a:spcPts val="1800"/>
              </a:spcBef>
            </a:pPr>
            <a:r>
              <a:rPr lang="en-US" sz="2600" dirty="0" smtClean="0"/>
              <a:t>Delivered through large network of providers</a:t>
            </a:r>
          </a:p>
          <a:p>
            <a:pPr>
              <a:lnSpc>
                <a:spcPts val="2600"/>
              </a:lnSpc>
              <a:spcBef>
                <a:spcPts val="1800"/>
              </a:spcBef>
            </a:pPr>
            <a:r>
              <a:rPr lang="en-US" sz="2600" dirty="0" smtClean="0"/>
              <a:t>Special POC starter package</a:t>
            </a:r>
          </a:p>
        </p:txBody>
      </p:sp>
    </p:spTree>
    <p:extLst>
      <p:ext uri="{BB962C8B-B14F-4D97-AF65-F5344CB8AC3E}">
        <p14:creationId xmlns:p14="http://schemas.microsoft.com/office/powerpoint/2010/main" val="378249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Commercial Support Partners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45238" y="1178015"/>
            <a:ext cx="8553228" cy="784946"/>
            <a:chOff x="165573" y="4861208"/>
            <a:chExt cx="6708297" cy="615633"/>
          </a:xfrm>
        </p:grpSpPr>
        <p:sp>
          <p:nvSpPr>
            <p:cNvPr id="20" name="Rectangle 19"/>
            <p:cNvSpPr/>
            <p:nvPr/>
          </p:nvSpPr>
          <p:spPr>
            <a:xfrm>
              <a:off x="532333" y="4973829"/>
              <a:ext cx="6341537" cy="373053"/>
            </a:xfrm>
            <a:prstGeom prst="rect">
              <a:avLst/>
            </a:prstGeom>
            <a:gradFill flip="none" rotWithShape="1">
              <a:gsLst>
                <a:gs pos="61000">
                  <a:schemeClr val="accent5"/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  <a:lumMod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1" name="Picture 2" descr="\\psf\Home\Desktop\Graphic Tank\logo_notag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3" y="4861208"/>
              <a:ext cx="733520" cy="615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008868" y="5003417"/>
              <a:ext cx="1965310" cy="313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</a:rPr>
                <a:t>System </a:t>
              </a:r>
              <a:r>
                <a:rPr lang="en-US" sz="2000" b="1" dirty="0" smtClean="0">
                  <a:solidFill>
                    <a:schemeClr val="accent1"/>
                  </a:solidFill>
                </a:rPr>
                <a:t>Integrators</a:t>
              </a:r>
              <a:endParaRPr lang="en-US" sz="20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16256" y="2414744"/>
            <a:ext cx="7211205" cy="2874232"/>
            <a:chOff x="888070" y="1956987"/>
            <a:chExt cx="7211205" cy="2874232"/>
          </a:xfrm>
        </p:grpSpPr>
        <p:pic>
          <p:nvPicPr>
            <p:cNvPr id="9" name="Picture 14" descr="\\psf\Home\Desktop\7183 DockerCon\7183 LOGOS\PNG Logos\dev_9_logo_color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05" y="1956987"/>
              <a:ext cx="1289789" cy="1018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9" descr="\\psf\Home\Desktop\7183 DockerCon\7183 LOGOS\PNG Logos\FLux7Original_256 copy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51" b="29497"/>
            <a:stretch/>
          </p:blipFill>
          <p:spPr bwMode="auto">
            <a:xfrm>
              <a:off x="4036862" y="2229520"/>
              <a:ext cx="1624455" cy="473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0" descr="\\psf\Home\Desktop\7183 DockerCon\7183 LOGOS\PNG Logos\logo_30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763" y="2167725"/>
              <a:ext cx="878974" cy="596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4" descr="\\psf\Home\Desktop\7183 DockerCon\7183 LOGOS\PNG Logos\logo-blac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712" y="4535045"/>
              <a:ext cx="1974700" cy="237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2" descr="\\psf\Home\Desktop\7183 DockerCon\7183 LOGOS\PNG Logos\main_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70" y="4479809"/>
              <a:ext cx="2308057" cy="348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7" descr="\\psf\Home\Desktop\7183 DockerCon\7183 LOGOS\PNG Logos\Trademark InfoSiftr 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959" y="3344258"/>
              <a:ext cx="1218244" cy="512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1" descr="\\psf\Home\Desktop\Graphic Tank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985" y="2043469"/>
              <a:ext cx="1948290" cy="845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:\Users\HB\Desktop\index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243" y="3301238"/>
              <a:ext cx="1843756" cy="59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C:\Users\HB\Desktop\rh companyLogo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812" y="3244662"/>
              <a:ext cx="1933822" cy="71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C:\Users\HB\Desktop\Shadow-Soft Logo Live Open Save Hard_0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3756920" y="4476786"/>
              <a:ext cx="1714999" cy="354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27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622" y="2900218"/>
            <a:ext cx="7772400" cy="1362075"/>
          </a:xfrm>
        </p:spPr>
        <p:txBody>
          <a:bodyPr/>
          <a:lstStyle/>
          <a:p>
            <a:r>
              <a:rPr lang="en-US" dirty="0" smtClean="0"/>
              <a:t>DEMO </a:t>
            </a:r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3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May the Demo Gods Be Pleased…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39" y="1165152"/>
            <a:ext cx="4674523" cy="4652611"/>
          </a:xfrm>
          <a:prstGeom prst="rect">
            <a:avLst/>
          </a:prstGeom>
          <a:ln>
            <a:noFill/>
          </a:ln>
          <a:effectLst>
            <a:outerShdw blurRad="38100" dist="508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0" y="6012957"/>
            <a:ext cx="63337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Image in Public Domain: http://en.wikipedia.org/wiki/Animal_sacrifice#mediaviewer/File:Sacrifice_boar_Louvre_G112.jpg</a:t>
            </a:r>
          </a:p>
        </p:txBody>
      </p:sp>
    </p:spTree>
    <p:extLst>
      <p:ext uri="{BB962C8B-B14F-4D97-AF65-F5344CB8AC3E}">
        <p14:creationId xmlns:p14="http://schemas.microsoft.com/office/powerpoint/2010/main" val="217240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Demo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99101" y="1438077"/>
            <a:ext cx="8098094" cy="4065825"/>
            <a:chOff x="499101" y="1438077"/>
            <a:chExt cx="8098094" cy="40658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96" y="4610487"/>
              <a:ext cx="1420429" cy="893415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99101" y="3700258"/>
              <a:ext cx="22882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2"/>
                  </a:solidFill>
                </a:rPr>
                <a:t>Revision Control 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9709" y="1438077"/>
              <a:ext cx="2027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2"/>
                  </a:solidFill>
                </a:rPr>
                <a:t>Integration Tests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88506" y="1438077"/>
              <a:ext cx="150554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2"/>
                  </a:solidFill>
                </a:rPr>
                <a:t>Deployment</a:t>
              </a:r>
            </a:p>
            <a:p>
              <a:pPr algn="ctr"/>
              <a:r>
                <a:rPr lang="en-US" b="1" dirty="0" smtClean="0">
                  <a:solidFill>
                    <a:schemeClr val="accent2"/>
                  </a:solidFill>
                </a:rPr>
                <a:t>Platforms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pic>
          <p:nvPicPr>
            <p:cNvPr id="26" name="Picture 6" descr="C:\Users\HB\Desktop\Octoca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45" y="4395982"/>
              <a:ext cx="1095740" cy="910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C:\Users\HB\Desktop\amazon-web-service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642" y="2423415"/>
              <a:ext cx="1345969" cy="49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HB\Desktop\rackspac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642" y="3146543"/>
              <a:ext cx="1486553" cy="41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 descr="C:\Users\HB\Desktop\logo_ibm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642" y="3832430"/>
              <a:ext cx="1045306" cy="550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24946" y="2024413"/>
              <a:ext cx="636555" cy="877414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7088506" y="1438077"/>
              <a:ext cx="150554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2"/>
                  </a:solidFill>
                </a:rPr>
                <a:t>Deployment</a:t>
              </a:r>
            </a:p>
            <a:p>
              <a:pPr algn="ctr"/>
              <a:r>
                <a:rPr lang="en-US" b="1" dirty="0" smtClean="0">
                  <a:solidFill>
                    <a:schemeClr val="accent2"/>
                  </a:solidFill>
                </a:rPr>
                <a:t>Platforms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93332" y="4422334"/>
              <a:ext cx="818380" cy="81838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30167"/>
            <a:stretch/>
          </p:blipFill>
          <p:spPr>
            <a:xfrm>
              <a:off x="5373054" y="4422334"/>
              <a:ext cx="571504" cy="818380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3506826" y="2485679"/>
              <a:ext cx="22882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4"/>
                  </a:solidFill>
                </a:rPr>
                <a:t>Docker Hub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2337958" y="2707547"/>
              <a:ext cx="1332342" cy="657220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2337958" y="3930650"/>
              <a:ext cx="1386283" cy="578884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2337957" y="4811650"/>
              <a:ext cx="1386284" cy="0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5787784" y="2671578"/>
              <a:ext cx="1285473" cy="997188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5794084" y="3383310"/>
              <a:ext cx="1279173" cy="293099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5727749" y="3585478"/>
              <a:ext cx="182880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 flipV="1">
              <a:off x="5787784" y="3700259"/>
              <a:ext cx="1285473" cy="1218464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5778835" y="3679729"/>
              <a:ext cx="1294422" cy="406099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5627401" y="3748902"/>
              <a:ext cx="160383" cy="673851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943"/>
            <a:stretch/>
          </p:blipFill>
          <p:spPr>
            <a:xfrm>
              <a:off x="5846790" y="4542737"/>
              <a:ext cx="620386" cy="49758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63991" y="4973581"/>
              <a:ext cx="96051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boot2docker</a:t>
              </a:r>
              <a:endParaRPr lang="en-US" sz="105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2490357" y="2402746"/>
              <a:ext cx="1306943" cy="644690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 descr="\\psf\Home\Desktop\Graphic Tank\vector_v-trans-0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637" y="3008807"/>
              <a:ext cx="1858624" cy="105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461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0661" y="4670148"/>
            <a:ext cx="9164661" cy="1521121"/>
            <a:chOff x="-58479" y="3810000"/>
            <a:chExt cx="9250324" cy="2000250"/>
          </a:xfrm>
        </p:grpSpPr>
        <p:sp>
          <p:nvSpPr>
            <p:cNvPr id="6" name="Rectangle 5"/>
            <p:cNvSpPr/>
            <p:nvPr/>
          </p:nvSpPr>
          <p:spPr>
            <a:xfrm flipH="1">
              <a:off x="-58479" y="3810000"/>
              <a:ext cx="9250324" cy="200025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50000">
                  <a:schemeClr val="accent3">
                    <a:alpha val="51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7847" y="3867371"/>
              <a:ext cx="9229060" cy="18855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Demo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4697" y="4768989"/>
            <a:ext cx="8553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..and, that was just what we have today.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Tune in tomorrow to hear Solomon talk about the near future, including clustering, trust, orchestration, and more…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304622" y="1292649"/>
            <a:ext cx="6348150" cy="3180625"/>
            <a:chOff x="499101" y="1438077"/>
            <a:chExt cx="8114904" cy="406582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96" y="4610487"/>
              <a:ext cx="1420429" cy="89341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99101" y="3700258"/>
              <a:ext cx="2288247" cy="393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2"/>
                  </a:solidFill>
                </a:rPr>
                <a:t>Revision Control 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13655" y="1438077"/>
              <a:ext cx="2059135" cy="393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2"/>
                  </a:solidFill>
                </a:rPr>
                <a:t>Integration Tests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068547" y="1438077"/>
              <a:ext cx="1545458" cy="668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2"/>
                  </a:solidFill>
                </a:rPr>
                <a:t>Deployment</a:t>
              </a:r>
            </a:p>
            <a:p>
              <a:pPr algn="ctr"/>
              <a:r>
                <a:rPr lang="en-US" sz="1400" b="1" dirty="0" smtClean="0">
                  <a:solidFill>
                    <a:schemeClr val="accent2"/>
                  </a:solidFill>
                </a:rPr>
                <a:t>Platforms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pic>
          <p:nvPicPr>
            <p:cNvPr id="41" name="Picture 6" descr="C:\Users\HB\Desktop\Octoca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45" y="4395982"/>
              <a:ext cx="1095740" cy="910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C:\Users\HB\Desktop\amazon-web-service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642" y="2423415"/>
              <a:ext cx="1345969" cy="49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C:\Users\HB\Desktop\rackspac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642" y="3146543"/>
              <a:ext cx="1486553" cy="41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C:\Users\HB\Desktop\logo_ibm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642" y="3832430"/>
              <a:ext cx="1045306" cy="550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24946" y="2024413"/>
              <a:ext cx="636555" cy="877414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7068547" y="1438077"/>
              <a:ext cx="1545458" cy="668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2"/>
                  </a:solidFill>
                </a:rPr>
                <a:t>Deployment</a:t>
              </a:r>
            </a:p>
            <a:p>
              <a:pPr algn="ctr"/>
              <a:r>
                <a:rPr lang="en-US" sz="1400" b="1" dirty="0" smtClean="0">
                  <a:solidFill>
                    <a:schemeClr val="accent2"/>
                  </a:solidFill>
                </a:rPr>
                <a:t>Platforms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93332" y="4422334"/>
              <a:ext cx="818380" cy="81838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/>
            <a:srcRect l="30167"/>
            <a:stretch/>
          </p:blipFill>
          <p:spPr>
            <a:xfrm>
              <a:off x="5373054" y="4422334"/>
              <a:ext cx="571504" cy="818380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3506827" y="2485679"/>
              <a:ext cx="2288245" cy="472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4"/>
                  </a:solidFill>
                </a:rPr>
                <a:t>Docker Hub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 flipV="1">
              <a:off x="2337958" y="2707547"/>
              <a:ext cx="1332342" cy="657220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2337958" y="3930650"/>
              <a:ext cx="1386283" cy="578884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2337957" y="4811650"/>
              <a:ext cx="1386284" cy="0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5787784" y="2671578"/>
              <a:ext cx="1285473" cy="997188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5794084" y="3383310"/>
              <a:ext cx="1279173" cy="293099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5727749" y="3585478"/>
              <a:ext cx="182880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 flipV="1">
              <a:off x="5787784" y="3700259"/>
              <a:ext cx="1285473" cy="1218464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5778835" y="3679729"/>
              <a:ext cx="1294422" cy="406099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5627401" y="3748902"/>
              <a:ext cx="160383" cy="673851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943"/>
            <a:stretch/>
          </p:blipFill>
          <p:spPr>
            <a:xfrm>
              <a:off x="5846790" y="4542737"/>
              <a:ext cx="620386" cy="497581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5763991" y="4973581"/>
              <a:ext cx="1047518" cy="295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boot2docker</a:t>
              </a:r>
              <a:endParaRPr lang="en-US" sz="900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2490357" y="2402746"/>
              <a:ext cx="1306943" cy="644690"/>
            </a:xfrm>
            <a:prstGeom prst="straightConnector1">
              <a:avLst/>
            </a:prstGeom>
            <a:ln w="38100" cap="rnd">
              <a:solidFill>
                <a:schemeClr val="accent4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2" descr="\\psf\Home\Desktop\Graphic Tank\vector_v-trans-0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637" y="3008807"/>
              <a:ext cx="1858624" cy="105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902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Agenda</a:t>
            </a:r>
            <a:endParaRPr lang="en-US" sz="2800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000708" y="3430828"/>
            <a:ext cx="0" cy="380389"/>
          </a:xfrm>
          <a:prstGeom prst="straightConnector1">
            <a:avLst/>
          </a:prstGeom>
          <a:ln w="57150">
            <a:solidFill>
              <a:srgbClr val="28A8D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015276" y="3306469"/>
            <a:ext cx="0" cy="360579"/>
          </a:xfrm>
          <a:prstGeom prst="straightConnector1">
            <a:avLst/>
          </a:prstGeom>
          <a:ln w="57150">
            <a:solidFill>
              <a:srgbClr val="28A8D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925119" y="1572769"/>
            <a:ext cx="5199886" cy="4169663"/>
            <a:chOff x="3592374" y="2084832"/>
            <a:chExt cx="2099462" cy="2099462"/>
          </a:xfrm>
        </p:grpSpPr>
        <p:sp>
          <p:nvSpPr>
            <p:cNvPr id="33" name="Arc 32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12438329"/>
                <a:gd name="adj2" fmla="val 14297971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6520206"/>
                <a:gd name="adj2" fmla="val 8700790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918491"/>
                <a:gd name="adj2" fmla="val 3367204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16200000"/>
                <a:gd name="adj2" fmla="val 19081489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5943600" y="213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872067" y="213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386667" y="467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386667" y="1380067"/>
            <a:ext cx="2370666" cy="1295400"/>
          </a:xfrm>
          <a:prstGeom prst="roundRect">
            <a:avLst>
              <a:gd name="adj" fmla="val 6209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872067" y="3674534"/>
            <a:ext cx="2370666" cy="1295400"/>
          </a:xfrm>
          <a:prstGeom prst="roundRect">
            <a:avLst>
              <a:gd name="adj" fmla="val 6863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943600" y="3674534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414288" y="4933971"/>
            <a:ext cx="2252540" cy="243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Official Repos &amp; 14K + </a:t>
            </a:r>
            <a:r>
              <a:rPr lang="en-US" sz="900" dirty="0" err="1" smtClean="0">
                <a:solidFill>
                  <a:schemeClr val="bg1">
                    <a:lumMod val="65000"/>
                  </a:schemeClr>
                </a:solidFill>
              </a:rPr>
              <a:t>Dockerized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 Apps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52806" y="2156688"/>
            <a:ext cx="91242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chemeClr val="accent2"/>
                </a:solidFill>
              </a:rPr>
              <a:t>Partners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401568" y="4708431"/>
            <a:ext cx="859531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Content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925922" y="2156688"/>
            <a:ext cx="683200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Users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520439" y="1465176"/>
            <a:ext cx="2031797" cy="1197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Community</a:t>
            </a:r>
          </a:p>
          <a:p>
            <a:pPr marL="0" indent="0">
              <a:lnSpc>
                <a:spcPts val="1300"/>
              </a:lnSpc>
              <a:spcBef>
                <a:spcPts val="600"/>
              </a:spcBef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460+ Contributors</a:t>
            </a: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250+ </a:t>
            </a:r>
            <a:r>
              <a:rPr lang="en-US" sz="1050" dirty="0" err="1" smtClean="0">
                <a:solidFill>
                  <a:schemeClr val="bg1"/>
                </a:solidFill>
              </a:rPr>
              <a:t>Meetups</a:t>
            </a:r>
            <a:r>
              <a:rPr lang="en-US" sz="1050" dirty="0" smtClean="0">
                <a:solidFill>
                  <a:schemeClr val="bg1"/>
                </a:solidFill>
              </a:rPr>
              <a:t> on </a:t>
            </a:r>
            <a:r>
              <a:rPr lang="en-US" sz="1050" dirty="0" err="1" smtClean="0">
                <a:solidFill>
                  <a:schemeClr val="bg1"/>
                </a:solidFill>
              </a:rPr>
              <a:t>Docker</a:t>
            </a:r>
            <a:endParaRPr lang="en-US" sz="105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2.75M Downloads</a:t>
            </a: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6.7K Projects on </a:t>
            </a:r>
            <a:r>
              <a:rPr lang="en-US" sz="1050" dirty="0" err="1" smtClean="0">
                <a:solidFill>
                  <a:schemeClr val="bg1"/>
                </a:solidFill>
              </a:rPr>
              <a:t>GitHub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918302" y="3717948"/>
            <a:ext cx="2446002" cy="123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300"/>
              </a:lnSpc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Support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spcBef>
                <a:spcPts val="600"/>
              </a:spcBef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Enterprise Support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Robust </a:t>
            </a:r>
            <a:r>
              <a:rPr lang="en-US" sz="1050" dirty="0">
                <a:solidFill>
                  <a:schemeClr val="bg1"/>
                </a:solidFill>
              </a:rPr>
              <a:t>Documentation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Implementation</a:t>
            </a:r>
            <a:r>
              <a:rPr lang="en-US" sz="1050" dirty="0">
                <a:solidFill>
                  <a:schemeClr val="bg1"/>
                </a:solidFill>
              </a:rPr>
              <a:t>, </a:t>
            </a:r>
            <a:r>
              <a:rPr lang="en-US" sz="1050" dirty="0" smtClean="0">
                <a:solidFill>
                  <a:schemeClr val="bg1"/>
                </a:solidFill>
              </a:rPr>
              <a:t>Integration,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smtClean="0">
                <a:solidFill>
                  <a:schemeClr val="bg1"/>
                </a:solidFill>
              </a:rPr>
              <a:t>Training </a:t>
            </a:r>
            <a:endParaRPr 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Network </a:t>
            </a:r>
            <a:r>
              <a:rPr lang="en-US" sz="1050" dirty="0">
                <a:solidFill>
                  <a:schemeClr val="bg1"/>
                </a:solidFill>
              </a:rPr>
              <a:t>of </a:t>
            </a:r>
            <a:r>
              <a:rPr lang="en-US" sz="1050" dirty="0" smtClean="0">
                <a:solidFill>
                  <a:schemeClr val="bg1"/>
                </a:solidFill>
              </a:rPr>
              <a:t>Partners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6010592" y="3717948"/>
            <a:ext cx="2232356" cy="1044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300"/>
              </a:lnSpc>
              <a:spcBef>
                <a:spcPts val="0"/>
              </a:spcBef>
              <a:buClrTx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The </a:t>
            </a:r>
            <a:r>
              <a:rPr lang="en-US" sz="1400" b="1" dirty="0" err="1" smtClean="0">
                <a:solidFill>
                  <a:schemeClr val="bg1"/>
                </a:solidFill>
              </a:rPr>
              <a:t>Docker</a:t>
            </a:r>
            <a:r>
              <a:rPr lang="en-US" sz="1400" b="1" dirty="0" smtClean="0">
                <a:solidFill>
                  <a:schemeClr val="bg1"/>
                </a:solidFill>
              </a:rPr>
              <a:t> Platform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spcBef>
                <a:spcPts val="1200"/>
              </a:spcBef>
              <a:buNone/>
            </a:pPr>
            <a:r>
              <a:rPr lang="en-US" sz="1050" dirty="0" err="1" smtClean="0">
                <a:solidFill>
                  <a:schemeClr val="bg1"/>
                </a:solidFill>
              </a:rPr>
              <a:t>Docker</a:t>
            </a:r>
            <a:r>
              <a:rPr lang="en-US" sz="1050" dirty="0" smtClean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</a:rPr>
              <a:t>Engine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err="1" smtClean="0">
                <a:solidFill>
                  <a:schemeClr val="bg1"/>
                </a:solidFill>
              </a:rPr>
              <a:t>Docker</a:t>
            </a:r>
            <a:r>
              <a:rPr lang="en-US" sz="1050" dirty="0" smtClean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</a:rPr>
              <a:t>Hub </a:t>
            </a:r>
            <a:endParaRPr lang="en-US" sz="105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endParaRPr 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Build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smtClean="0">
                <a:solidFill>
                  <a:schemeClr val="bg1"/>
                </a:solidFill>
              </a:rPr>
              <a:t>Ship</a:t>
            </a:r>
            <a:r>
              <a:rPr lang="en-US" sz="1200" b="1" dirty="0">
                <a:solidFill>
                  <a:schemeClr val="bg1"/>
                </a:solidFill>
              </a:rPr>
              <a:t>, and </a:t>
            </a:r>
            <a:r>
              <a:rPr lang="en-US" sz="1200" b="1" dirty="0" smtClean="0">
                <a:solidFill>
                  <a:schemeClr val="bg1"/>
                </a:solidFill>
              </a:rPr>
              <a:t>Run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1" name="Picture 2" descr="\\psf\Home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75" y="2235452"/>
            <a:ext cx="2206570" cy="11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\\psf\Home\Desktop\Picture2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77" y="2205275"/>
            <a:ext cx="2224856" cy="115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\\psf\Home\Desktop\Picture3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07" y="4746531"/>
            <a:ext cx="2176092" cy="117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\\psf\Home\Desktop\Graphic Tank\vector_v-trans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56" y="2913682"/>
            <a:ext cx="2401522" cy="136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4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03207" y="1703012"/>
            <a:ext cx="3336018" cy="3999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Partner </a:t>
            </a:r>
            <a:r>
              <a:rPr lang="en-US" sz="2800" dirty="0"/>
              <a:t>Ecosystem</a:t>
            </a:r>
          </a:p>
        </p:txBody>
      </p:sp>
      <p:sp>
        <p:nvSpPr>
          <p:cNvPr id="5" name="Oval 4"/>
          <p:cNvSpPr/>
          <p:nvPr/>
        </p:nvSpPr>
        <p:spPr>
          <a:xfrm>
            <a:off x="4010866" y="2915763"/>
            <a:ext cx="1439186" cy="143918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Picture 8" descr="\\psf\Home\Desktop\Picture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0" y="4536356"/>
            <a:ext cx="3242804" cy="153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9" descr="\\psf\Home\Desktop\Picture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3" y="3402256"/>
            <a:ext cx="3126990" cy="10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0" descr="\\psf\Home\Desktop\Picture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40449"/>
            <a:ext cx="4364375" cy="224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1" descr="\\psf\Home\Desktop\Picture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326" y="1038923"/>
            <a:ext cx="3736539" cy="103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 descr="\\psf\Home\Desktop\Picture3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93" y="2030962"/>
            <a:ext cx="3529292" cy="117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3" descr="\\psf\Home\Desktop\Picture3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86" y="3114998"/>
            <a:ext cx="2974602" cy="72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4" descr="\\psf\Home\Desktop\Picture3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71" y="3811324"/>
            <a:ext cx="3230613" cy="79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5" descr="\\psf\Home\Desktop\Picture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25" y="4543214"/>
            <a:ext cx="4474094" cy="7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6" descr="\\psf\Home\Desktop\Picture3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25" y="5297173"/>
            <a:ext cx="4407044" cy="95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psf\Home\Desktop\Graphic Tank\vector_v-trans-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67" y="3113271"/>
            <a:ext cx="1102244" cy="92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6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B\Desktop\Rackspace-Hostin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4"/>
          <a:stretch/>
        </p:blipFill>
        <p:spPr bwMode="auto">
          <a:xfrm>
            <a:off x="4802909" y="2840668"/>
            <a:ext cx="3752995" cy="8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Keynote: Red Hat</a:t>
            </a:r>
            <a:endParaRPr lang="en-US" sz="2800" dirty="0"/>
          </a:p>
        </p:txBody>
      </p:sp>
      <p:pic>
        <p:nvPicPr>
          <p:cNvPr id="8194" name="Picture 2" descr="http://blogs-images.forbes.com/danwoods/files/2011/12/John-Engat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" y="1381125"/>
            <a:ext cx="2871787" cy="4057649"/>
          </a:xfrm>
          <a:prstGeom prst="rect">
            <a:avLst/>
          </a:prstGeom>
          <a:ln>
            <a:noFill/>
          </a:ln>
          <a:effectLst>
            <a:outerShdw blurRad="381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0513" y="5471863"/>
            <a:ext cx="2072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John </a:t>
            </a:r>
            <a:r>
              <a:rPr lang="en-US" sz="1600" b="1" dirty="0" err="1"/>
              <a:t>Engates</a:t>
            </a:r>
            <a:r>
              <a:rPr lang="en-US" sz="1600" b="1" dirty="0"/>
              <a:t>, </a:t>
            </a:r>
            <a:r>
              <a:rPr lang="en-US" sz="1600" dirty="0" smtClean="0"/>
              <a:t>CTO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38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/>
          <p:cNvCxnSpPr/>
          <p:nvPr/>
        </p:nvCxnSpPr>
        <p:spPr>
          <a:xfrm>
            <a:off x="7015276" y="3306469"/>
            <a:ext cx="0" cy="360579"/>
          </a:xfrm>
          <a:prstGeom prst="straightConnector1">
            <a:avLst/>
          </a:prstGeom>
          <a:ln w="57150">
            <a:solidFill>
              <a:srgbClr val="28A8D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925119" y="1572769"/>
            <a:ext cx="5199886" cy="4169663"/>
            <a:chOff x="3592374" y="2084832"/>
            <a:chExt cx="2099462" cy="2099462"/>
          </a:xfrm>
        </p:grpSpPr>
        <p:sp>
          <p:nvSpPr>
            <p:cNvPr id="8" name="Arc 7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12438329"/>
                <a:gd name="adj2" fmla="val 14297971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6520206"/>
                <a:gd name="adj2" fmla="val 8700790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918491"/>
                <a:gd name="adj2" fmla="val 3367204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16200000"/>
                <a:gd name="adj2" fmla="val 19081489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5943600" y="213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872067" y="213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386667" y="467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386667" y="1380067"/>
            <a:ext cx="2370666" cy="1295400"/>
          </a:xfrm>
          <a:prstGeom prst="roundRect">
            <a:avLst>
              <a:gd name="adj" fmla="val 6209"/>
            </a:avLst>
          </a:prstGeom>
          <a:solidFill>
            <a:srgbClr val="28A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72067" y="3674534"/>
            <a:ext cx="2370666" cy="1295400"/>
          </a:xfrm>
          <a:prstGeom prst="roundRect">
            <a:avLst>
              <a:gd name="adj" fmla="val 6863"/>
            </a:avLst>
          </a:prstGeom>
          <a:solidFill>
            <a:srgbClr val="28A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943600" y="3674534"/>
            <a:ext cx="2370666" cy="1295400"/>
          </a:xfrm>
          <a:prstGeom prst="roundRect">
            <a:avLst>
              <a:gd name="adj" fmla="val 4248"/>
            </a:avLst>
          </a:prstGeom>
          <a:solidFill>
            <a:srgbClr val="28A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000708" y="3430828"/>
            <a:ext cx="0" cy="380389"/>
          </a:xfrm>
          <a:prstGeom prst="straightConnector1">
            <a:avLst/>
          </a:prstGeom>
          <a:ln w="57150">
            <a:solidFill>
              <a:srgbClr val="28A8D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20" y="77491"/>
            <a:ext cx="7869384" cy="643179"/>
          </a:xfrm>
        </p:spPr>
        <p:txBody>
          <a:bodyPr>
            <a:noAutofit/>
          </a:bodyPr>
          <a:lstStyle/>
          <a:p>
            <a:r>
              <a:rPr lang="en-US" dirty="0" smtClean="0"/>
              <a:t>15 </a:t>
            </a:r>
            <a:r>
              <a:rPr lang="en-US" dirty="0"/>
              <a:t>Months Later</a:t>
            </a:r>
            <a:r>
              <a:rPr lang="en-US" dirty="0" smtClean="0"/>
              <a:t>: An Incredible </a:t>
            </a:r>
            <a:r>
              <a:rPr lang="en-US" dirty="0"/>
              <a:t>Platform and Ecosystem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414288" y="4981596"/>
            <a:ext cx="2329484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950" dirty="0" smtClean="0">
                <a:solidFill>
                  <a:srgbClr val="28A8D5"/>
                </a:solidFill>
              </a:rPr>
              <a:t>Official Repos &amp; 14K+ </a:t>
            </a:r>
            <a:r>
              <a:rPr lang="en-US" sz="950" dirty="0" err="1" smtClean="0">
                <a:solidFill>
                  <a:srgbClr val="28A8D5"/>
                </a:solidFill>
              </a:rPr>
              <a:t>Dockerized</a:t>
            </a:r>
            <a:r>
              <a:rPr lang="en-US" sz="950" dirty="0" smtClean="0">
                <a:solidFill>
                  <a:srgbClr val="28A8D5"/>
                </a:solidFill>
              </a:rPr>
              <a:t> Apps</a:t>
            </a:r>
            <a:endParaRPr lang="en-US" sz="950" dirty="0">
              <a:solidFill>
                <a:srgbClr val="28A8D5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477309" y="1482428"/>
            <a:ext cx="2031797" cy="1197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Community</a:t>
            </a:r>
          </a:p>
          <a:p>
            <a:pPr marL="0" indent="0">
              <a:lnSpc>
                <a:spcPts val="1300"/>
              </a:lnSpc>
              <a:spcBef>
                <a:spcPts val="600"/>
              </a:spcBef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460+ Contributors</a:t>
            </a: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250+ </a:t>
            </a:r>
            <a:r>
              <a:rPr lang="en-US" sz="1200" dirty="0" err="1" smtClean="0">
                <a:solidFill>
                  <a:schemeClr val="bg1"/>
                </a:solidFill>
              </a:rPr>
              <a:t>Meetups</a:t>
            </a:r>
            <a:r>
              <a:rPr lang="en-US" sz="1200" dirty="0" smtClean="0">
                <a:solidFill>
                  <a:schemeClr val="bg1"/>
                </a:solidFill>
              </a:rPr>
              <a:t> on </a:t>
            </a:r>
            <a:r>
              <a:rPr lang="en-US" sz="1200" dirty="0" err="1" smtClean="0">
                <a:solidFill>
                  <a:schemeClr val="bg1"/>
                </a:solidFill>
              </a:rPr>
              <a:t>Docker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2.75M Downloads</a:t>
            </a: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6.7K Projects on </a:t>
            </a:r>
            <a:r>
              <a:rPr lang="en-US" sz="1200" dirty="0" err="1" smtClean="0">
                <a:solidFill>
                  <a:schemeClr val="bg1"/>
                </a:solidFill>
              </a:rPr>
              <a:t>GitHub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845697" y="3772221"/>
            <a:ext cx="2624605" cy="123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300"/>
              </a:lnSpc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Support</a:t>
            </a:r>
            <a:endParaRPr lang="en-US" sz="11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spcBef>
                <a:spcPts val="600"/>
              </a:spcBef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Enterprise Support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Robust </a:t>
            </a:r>
            <a:r>
              <a:rPr lang="en-US" sz="1100" dirty="0">
                <a:solidFill>
                  <a:schemeClr val="bg1"/>
                </a:solidFill>
              </a:rPr>
              <a:t>Documentation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Implementation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dirty="0" smtClean="0">
                <a:solidFill>
                  <a:schemeClr val="bg1"/>
                </a:solidFill>
              </a:rPr>
              <a:t>Integration,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</a:rPr>
              <a:t>Training 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Network </a:t>
            </a:r>
            <a:r>
              <a:rPr lang="en-US" sz="1100" dirty="0">
                <a:solidFill>
                  <a:schemeClr val="bg1"/>
                </a:solidFill>
              </a:rPr>
              <a:t>of </a:t>
            </a:r>
            <a:r>
              <a:rPr lang="en-US" sz="1100" dirty="0" smtClean="0">
                <a:solidFill>
                  <a:schemeClr val="bg1"/>
                </a:solidFill>
              </a:rPr>
              <a:t>Partners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982406" y="3757702"/>
            <a:ext cx="2232356" cy="1044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300"/>
              </a:lnSpc>
              <a:spcBef>
                <a:spcPts val="0"/>
              </a:spcBef>
              <a:buClrTx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The </a:t>
            </a:r>
            <a:r>
              <a:rPr lang="en-US" sz="1400" b="1" dirty="0" err="1" smtClean="0">
                <a:solidFill>
                  <a:schemeClr val="bg1"/>
                </a:solidFill>
              </a:rPr>
              <a:t>Docker</a:t>
            </a:r>
            <a:r>
              <a:rPr lang="en-US" sz="1400" b="1" dirty="0" smtClean="0">
                <a:solidFill>
                  <a:schemeClr val="bg1"/>
                </a:solidFill>
              </a:rPr>
              <a:t> Platform</a:t>
            </a:r>
            <a:endParaRPr lang="en-US" sz="1200" dirty="0">
              <a:solidFill>
                <a:schemeClr val="bg1"/>
              </a:solidFill>
            </a:endParaRPr>
          </a:p>
          <a:p>
            <a:pPr marL="0" lvl="0" indent="0">
              <a:lnSpc>
                <a:spcPts val="1300"/>
              </a:lnSpc>
              <a:spcBef>
                <a:spcPts val="0"/>
              </a:spcBef>
              <a:buClrTx/>
              <a:buNone/>
            </a:pPr>
            <a:endParaRPr lang="en-US" sz="900" dirty="0" smtClean="0">
              <a:solidFill>
                <a:schemeClr val="bg1"/>
              </a:solidFill>
            </a:endParaRPr>
          </a:p>
          <a:p>
            <a:pPr marL="0" lvl="0" indent="0">
              <a:lnSpc>
                <a:spcPts val="1300"/>
              </a:lnSpc>
              <a:spcBef>
                <a:spcPts val="0"/>
              </a:spcBef>
              <a:buClrTx/>
              <a:buNone/>
            </a:pP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Docker</a:t>
            </a:r>
            <a:r>
              <a:rPr lang="en-US" sz="1400" dirty="0" smtClean="0">
                <a:solidFill>
                  <a:schemeClr val="bg1"/>
                </a:solidFill>
              </a:rPr>
              <a:t> Engine</a:t>
            </a:r>
            <a:endParaRPr lang="en-US" sz="10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Docker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Hub 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Build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smtClean="0">
                <a:solidFill>
                  <a:schemeClr val="bg1"/>
                </a:solidFill>
              </a:rPr>
              <a:t>Ship</a:t>
            </a:r>
            <a:r>
              <a:rPr lang="en-US" sz="1200" b="1" dirty="0">
                <a:solidFill>
                  <a:schemeClr val="bg1"/>
                </a:solidFill>
              </a:rPr>
              <a:t>, and </a:t>
            </a:r>
            <a:r>
              <a:rPr lang="en-US" sz="1200" b="1" dirty="0" smtClean="0">
                <a:solidFill>
                  <a:schemeClr val="bg1"/>
                </a:solidFill>
              </a:rPr>
              <a:t>Run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6606" y="2220486"/>
            <a:ext cx="1016625" cy="264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600" b="1" dirty="0" smtClean="0">
                <a:solidFill>
                  <a:srgbClr val="28A8D5"/>
                </a:solidFill>
              </a:rPr>
              <a:t>Partners</a:t>
            </a:r>
            <a:endParaRPr lang="en-US" sz="1400" b="1" dirty="0">
              <a:solidFill>
                <a:srgbClr val="28A8D5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01568" y="4746531"/>
            <a:ext cx="958917" cy="264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600" b="1" dirty="0" smtClean="0">
                <a:solidFill>
                  <a:srgbClr val="28A8D5"/>
                </a:solidFill>
              </a:rPr>
              <a:t>Content</a:t>
            </a:r>
            <a:endParaRPr lang="en-US" sz="1600" b="1" dirty="0">
              <a:solidFill>
                <a:srgbClr val="28A8D5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68454" y="2252983"/>
            <a:ext cx="825867" cy="269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b="1" dirty="0" smtClean="0">
                <a:solidFill>
                  <a:srgbClr val="28A8D5"/>
                </a:solidFill>
              </a:rPr>
              <a:t>Users</a:t>
            </a:r>
            <a:endParaRPr lang="en-US" sz="1400" b="1" dirty="0">
              <a:solidFill>
                <a:srgbClr val="28A8D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r="57386"/>
          <a:stretch/>
        </p:blipFill>
        <p:spPr>
          <a:xfrm>
            <a:off x="3253759" y="2476749"/>
            <a:ext cx="2498167" cy="2222513"/>
          </a:xfrm>
          <a:prstGeom prst="rect">
            <a:avLst/>
          </a:prstGeom>
        </p:spPr>
      </p:pic>
      <p:pic>
        <p:nvPicPr>
          <p:cNvPr id="40" name="Picture 3" descr="\\psf\Home\Desktop\Pictur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77" y="2205275"/>
            <a:ext cx="2224856" cy="11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\\psf\Home\Desktop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27" y="2235452"/>
            <a:ext cx="2206570" cy="11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\\psf\Home\Desktop\Picture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07" y="4746531"/>
            <a:ext cx="2176092" cy="117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redhat.com/rhecm/rest-rhecm/jcr/repository/collaboration/sites%20content/live/redhat/web-cabinet/static-files/images/BrianSteven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479550"/>
            <a:ext cx="3987800" cy="3987800"/>
          </a:xfrm>
          <a:prstGeom prst="rect">
            <a:avLst/>
          </a:prstGeom>
          <a:ln>
            <a:noFill/>
          </a:ln>
          <a:effectLst>
            <a:outerShdw blurRad="381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Keynote: Red Hat</a:t>
            </a:r>
            <a:endParaRPr lang="en-US" sz="2800" dirty="0"/>
          </a:p>
        </p:txBody>
      </p:sp>
      <p:pic>
        <p:nvPicPr>
          <p:cNvPr id="6" name="Picture 5" descr="Red Hat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2800350"/>
            <a:ext cx="3950138" cy="12732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8858" y="5471863"/>
            <a:ext cx="2764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Brian Stevens, </a:t>
            </a:r>
            <a:r>
              <a:rPr lang="en-US" sz="1600" dirty="0"/>
              <a:t>EVP &amp; CTO</a:t>
            </a:r>
          </a:p>
        </p:txBody>
      </p:sp>
    </p:spTree>
    <p:extLst>
      <p:ext uri="{BB962C8B-B14F-4D97-AF65-F5344CB8AC3E}">
        <p14:creationId xmlns:p14="http://schemas.microsoft.com/office/powerpoint/2010/main" val="37838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psf\Home\Desktop\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71" y="1436115"/>
            <a:ext cx="1434962" cy="4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0819" y="77491"/>
            <a:ext cx="7720463" cy="6431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It’s Hard to Overstate the Scope of Red Hat Commitment…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61" y="1350816"/>
            <a:ext cx="5272090" cy="631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61" y="2223919"/>
            <a:ext cx="5272092" cy="642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1" y="3108712"/>
            <a:ext cx="5272086" cy="607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61" y="3958435"/>
            <a:ext cx="5272090" cy="631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061" y="4831536"/>
            <a:ext cx="5272092" cy="642938"/>
          </a:xfrm>
          <a:prstGeom prst="rect">
            <a:avLst/>
          </a:prstGeom>
        </p:spPr>
      </p:pic>
      <p:pic>
        <p:nvPicPr>
          <p:cNvPr id="13" name="Picture 5" descr="C:\Users\HB\Desktop\atomic-ask-avatar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577"/>
          <a:stretch/>
        </p:blipFill>
        <p:spPr bwMode="auto">
          <a:xfrm>
            <a:off x="6286809" y="4768114"/>
            <a:ext cx="1746487" cy="76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359448" y="2317171"/>
            <a:ext cx="1601209" cy="431394"/>
            <a:chOff x="9563101" y="1678613"/>
            <a:chExt cx="2251843" cy="606686"/>
          </a:xfrm>
        </p:grpSpPr>
        <p:pic>
          <p:nvPicPr>
            <p:cNvPr id="5124" name="Picture 4" descr="\\psf\Home\Desktop\Centos-Logo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09" b="-1"/>
            <a:stretch/>
          </p:blipFill>
          <p:spPr bwMode="auto">
            <a:xfrm>
              <a:off x="10181461" y="1768402"/>
              <a:ext cx="1633483" cy="42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\\psf\Home\Desktop\Centos-Logo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6" r="36510" b="44372"/>
            <a:stretch/>
          </p:blipFill>
          <p:spPr bwMode="auto">
            <a:xfrm>
              <a:off x="9563101" y="1678613"/>
              <a:ext cx="584996" cy="606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5" name="Picture 5" descr="\\psf\Home\Desktop\Logo_fedora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22" y="3168971"/>
            <a:ext cx="1474860" cy="44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psf\Home\Desktop\openshift_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38" y="4036751"/>
            <a:ext cx="2026228" cy="3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66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/>
          <p:cNvCxnSpPr/>
          <p:nvPr/>
        </p:nvCxnSpPr>
        <p:spPr>
          <a:xfrm>
            <a:off x="7015276" y="3306469"/>
            <a:ext cx="0" cy="360579"/>
          </a:xfrm>
          <a:prstGeom prst="straightConnector1">
            <a:avLst/>
          </a:prstGeom>
          <a:ln w="57150">
            <a:solidFill>
              <a:srgbClr val="28A8D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925119" y="1572769"/>
            <a:ext cx="5199886" cy="4169663"/>
            <a:chOff x="3592374" y="2084832"/>
            <a:chExt cx="2099462" cy="2099462"/>
          </a:xfrm>
        </p:grpSpPr>
        <p:sp>
          <p:nvSpPr>
            <p:cNvPr id="8" name="Arc 7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12438329"/>
                <a:gd name="adj2" fmla="val 14297971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6520206"/>
                <a:gd name="adj2" fmla="val 8700790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918491"/>
                <a:gd name="adj2" fmla="val 3367204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>
              <a:off x="3592374" y="2084832"/>
              <a:ext cx="2099462" cy="2099462"/>
            </a:xfrm>
            <a:prstGeom prst="arc">
              <a:avLst>
                <a:gd name="adj1" fmla="val 16200000"/>
                <a:gd name="adj2" fmla="val 19081489"/>
              </a:avLst>
            </a:prstGeom>
            <a:ln w="57150">
              <a:solidFill>
                <a:srgbClr val="28A8D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5943600" y="213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872067" y="213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386667" y="4673600"/>
            <a:ext cx="2370666" cy="129540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386667" y="1380067"/>
            <a:ext cx="2370666" cy="1295400"/>
          </a:xfrm>
          <a:prstGeom prst="roundRect">
            <a:avLst>
              <a:gd name="adj" fmla="val 6209"/>
            </a:avLst>
          </a:prstGeom>
          <a:solidFill>
            <a:srgbClr val="28A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72067" y="3674534"/>
            <a:ext cx="2370666" cy="1295400"/>
          </a:xfrm>
          <a:prstGeom prst="roundRect">
            <a:avLst>
              <a:gd name="adj" fmla="val 6863"/>
            </a:avLst>
          </a:prstGeom>
          <a:solidFill>
            <a:srgbClr val="28A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943600" y="3674534"/>
            <a:ext cx="2370666" cy="1295400"/>
          </a:xfrm>
          <a:prstGeom prst="roundRect">
            <a:avLst>
              <a:gd name="adj" fmla="val 4248"/>
            </a:avLst>
          </a:prstGeom>
          <a:solidFill>
            <a:srgbClr val="28A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000708" y="3430828"/>
            <a:ext cx="0" cy="380389"/>
          </a:xfrm>
          <a:prstGeom prst="straightConnector1">
            <a:avLst/>
          </a:prstGeom>
          <a:ln w="57150">
            <a:solidFill>
              <a:srgbClr val="28A8D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Once Again…Thank You!</a:t>
            </a:r>
            <a:endParaRPr lang="en-US" sz="2800" dirty="0"/>
          </a:p>
        </p:txBody>
      </p:sp>
      <p:sp>
        <p:nvSpPr>
          <p:cNvPr id="55" name="Rectangle 54"/>
          <p:cNvSpPr/>
          <p:nvPr/>
        </p:nvSpPr>
        <p:spPr>
          <a:xfrm>
            <a:off x="3414288" y="4981596"/>
            <a:ext cx="2329484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950" dirty="0" smtClean="0">
                <a:solidFill>
                  <a:srgbClr val="28A8D5"/>
                </a:solidFill>
              </a:rPr>
              <a:t>Official Repos &amp; 14K+ </a:t>
            </a:r>
            <a:r>
              <a:rPr lang="en-US" sz="950" dirty="0" err="1" smtClean="0">
                <a:solidFill>
                  <a:srgbClr val="28A8D5"/>
                </a:solidFill>
              </a:rPr>
              <a:t>Dockerized</a:t>
            </a:r>
            <a:r>
              <a:rPr lang="en-US" sz="950" dirty="0" smtClean="0">
                <a:solidFill>
                  <a:srgbClr val="28A8D5"/>
                </a:solidFill>
              </a:rPr>
              <a:t> Apps</a:t>
            </a:r>
            <a:endParaRPr lang="en-US" sz="950" dirty="0">
              <a:solidFill>
                <a:srgbClr val="28A8D5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520439" y="1465176"/>
            <a:ext cx="2031797" cy="1197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Community</a:t>
            </a:r>
          </a:p>
          <a:p>
            <a:pPr marL="0" indent="0">
              <a:lnSpc>
                <a:spcPts val="1300"/>
              </a:lnSpc>
              <a:spcBef>
                <a:spcPts val="600"/>
              </a:spcBef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460+ Contributors</a:t>
            </a: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250+ </a:t>
            </a:r>
            <a:r>
              <a:rPr lang="en-US" sz="1050" dirty="0" err="1" smtClean="0">
                <a:solidFill>
                  <a:schemeClr val="bg1"/>
                </a:solidFill>
              </a:rPr>
              <a:t>Meetups</a:t>
            </a:r>
            <a:r>
              <a:rPr lang="en-US" sz="1050" dirty="0" smtClean="0">
                <a:solidFill>
                  <a:schemeClr val="bg1"/>
                </a:solidFill>
              </a:rPr>
              <a:t> on </a:t>
            </a:r>
            <a:r>
              <a:rPr lang="en-US" sz="1050" dirty="0" err="1" smtClean="0">
                <a:solidFill>
                  <a:schemeClr val="bg1"/>
                </a:solidFill>
              </a:rPr>
              <a:t>Docker</a:t>
            </a:r>
            <a:endParaRPr lang="en-US" sz="105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2.75M Downloads</a:t>
            </a:r>
          </a:p>
          <a:p>
            <a:pPr marL="0" indent="0">
              <a:lnSpc>
                <a:spcPts val="1300"/>
              </a:lnSpc>
              <a:buFont typeface="Arial"/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6.7K Projects on </a:t>
            </a:r>
            <a:r>
              <a:rPr lang="en-US" sz="1050" dirty="0" err="1" smtClean="0">
                <a:solidFill>
                  <a:schemeClr val="bg1"/>
                </a:solidFill>
              </a:rPr>
              <a:t>GitHub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880202" y="3772221"/>
            <a:ext cx="2446002" cy="123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300"/>
              </a:lnSpc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Support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spcBef>
                <a:spcPts val="600"/>
              </a:spcBef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Enterprise Support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Robust </a:t>
            </a:r>
            <a:r>
              <a:rPr lang="en-US" sz="1050" dirty="0">
                <a:solidFill>
                  <a:schemeClr val="bg1"/>
                </a:solidFill>
              </a:rPr>
              <a:t>Documentation</a:t>
            </a: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Implementation</a:t>
            </a:r>
            <a:r>
              <a:rPr lang="en-US" sz="1050" dirty="0">
                <a:solidFill>
                  <a:schemeClr val="bg1"/>
                </a:solidFill>
              </a:rPr>
              <a:t>, </a:t>
            </a:r>
            <a:r>
              <a:rPr lang="en-US" sz="1050" dirty="0" smtClean="0">
                <a:solidFill>
                  <a:schemeClr val="bg1"/>
                </a:solidFill>
              </a:rPr>
              <a:t>Integration,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smtClean="0">
                <a:solidFill>
                  <a:schemeClr val="bg1"/>
                </a:solidFill>
              </a:rPr>
              <a:t>Training </a:t>
            </a:r>
            <a:endParaRPr 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050" dirty="0" smtClean="0">
                <a:solidFill>
                  <a:schemeClr val="bg1"/>
                </a:solidFill>
              </a:rPr>
              <a:t>Network </a:t>
            </a:r>
            <a:r>
              <a:rPr lang="en-US" sz="1050" dirty="0">
                <a:solidFill>
                  <a:schemeClr val="bg1"/>
                </a:solidFill>
              </a:rPr>
              <a:t>of </a:t>
            </a:r>
            <a:r>
              <a:rPr lang="en-US" sz="1050" dirty="0" smtClean="0">
                <a:solidFill>
                  <a:schemeClr val="bg1"/>
                </a:solidFill>
              </a:rPr>
              <a:t>Partners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982406" y="3757702"/>
            <a:ext cx="2232356" cy="1044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32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 kern="1200">
                <a:solidFill>
                  <a:srgbClr val="2633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300"/>
              </a:lnSpc>
              <a:spcBef>
                <a:spcPts val="0"/>
              </a:spcBef>
              <a:buClrTx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The </a:t>
            </a:r>
            <a:r>
              <a:rPr lang="en-US" sz="1400" b="1" dirty="0" err="1" smtClean="0">
                <a:solidFill>
                  <a:schemeClr val="bg1"/>
                </a:solidFill>
              </a:rPr>
              <a:t>Docker</a:t>
            </a:r>
            <a:r>
              <a:rPr lang="en-US" sz="1400" b="1" dirty="0" smtClean="0">
                <a:solidFill>
                  <a:schemeClr val="bg1"/>
                </a:solidFill>
              </a:rPr>
              <a:t> Platform</a:t>
            </a:r>
            <a:endParaRPr lang="en-US" sz="1200" dirty="0">
              <a:solidFill>
                <a:schemeClr val="bg1"/>
              </a:solidFill>
            </a:endParaRPr>
          </a:p>
          <a:p>
            <a:pPr marL="0" lvl="0" indent="0">
              <a:lnSpc>
                <a:spcPts val="1300"/>
              </a:lnSpc>
              <a:spcBef>
                <a:spcPts val="0"/>
              </a:spcBef>
              <a:buClrTx/>
              <a:buNone/>
            </a:pPr>
            <a:endParaRPr lang="en-US" sz="900" dirty="0" smtClean="0">
              <a:solidFill>
                <a:schemeClr val="bg1"/>
              </a:solidFill>
            </a:endParaRPr>
          </a:p>
          <a:p>
            <a:pPr marL="0" lvl="0" indent="0">
              <a:lnSpc>
                <a:spcPts val="1300"/>
              </a:lnSpc>
              <a:spcBef>
                <a:spcPts val="0"/>
              </a:spcBef>
              <a:buClrTx/>
              <a:buNone/>
            </a:pP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Docker</a:t>
            </a:r>
            <a:r>
              <a:rPr lang="en-US" sz="1400" dirty="0" smtClean="0">
                <a:solidFill>
                  <a:schemeClr val="bg1"/>
                </a:solidFill>
              </a:rPr>
              <a:t> Engine</a:t>
            </a:r>
            <a:endParaRPr lang="en-US" sz="10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Docker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Hub 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>
              <a:lnSpc>
                <a:spcPts val="1300"/>
              </a:lnSpc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Build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smtClean="0">
                <a:solidFill>
                  <a:schemeClr val="bg1"/>
                </a:solidFill>
              </a:rPr>
              <a:t>Ship</a:t>
            </a:r>
            <a:r>
              <a:rPr lang="en-US" sz="1200" b="1" dirty="0">
                <a:solidFill>
                  <a:schemeClr val="bg1"/>
                </a:solidFill>
              </a:rPr>
              <a:t>, and </a:t>
            </a:r>
            <a:r>
              <a:rPr lang="en-US" sz="1200" b="1" dirty="0" smtClean="0">
                <a:solidFill>
                  <a:schemeClr val="bg1"/>
                </a:solidFill>
              </a:rPr>
              <a:t>Run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6606" y="2220486"/>
            <a:ext cx="91242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rgbClr val="28A8D5"/>
                </a:solidFill>
              </a:rPr>
              <a:t>Partners</a:t>
            </a:r>
            <a:endParaRPr lang="en-US" sz="1400" b="1" dirty="0">
              <a:solidFill>
                <a:srgbClr val="28A8D5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01568" y="4746531"/>
            <a:ext cx="859531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rgbClr val="28A8D5"/>
                </a:solidFill>
              </a:rPr>
              <a:t>Content</a:t>
            </a:r>
            <a:endParaRPr lang="en-US" sz="1400" b="1" dirty="0">
              <a:solidFill>
                <a:srgbClr val="28A8D5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68454" y="2209853"/>
            <a:ext cx="683200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400" b="1" dirty="0" smtClean="0">
                <a:solidFill>
                  <a:srgbClr val="28A8D5"/>
                </a:solidFill>
              </a:rPr>
              <a:t>Users</a:t>
            </a:r>
            <a:endParaRPr lang="en-US" sz="1400" b="1" dirty="0">
              <a:solidFill>
                <a:srgbClr val="28A8D5"/>
              </a:solidFill>
            </a:endParaRPr>
          </a:p>
        </p:txBody>
      </p:sp>
      <p:pic>
        <p:nvPicPr>
          <p:cNvPr id="5" name="Picture 2" descr="\\psf\Home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75" y="2235452"/>
            <a:ext cx="2206570" cy="11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psf\Home\Desktop\Pictur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77" y="2205275"/>
            <a:ext cx="2224856" cy="11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psf\Home\Desktop\Pictur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07" y="4746531"/>
            <a:ext cx="2176092" cy="117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\\psf\Home\Desktop\Graphic Tank\vector_v-trans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56" y="2913682"/>
            <a:ext cx="2401522" cy="136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8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786342" y="2228890"/>
            <a:ext cx="4160520" cy="3251160"/>
          </a:xfrm>
          <a:prstGeom prst="roundRect">
            <a:avLst>
              <a:gd name="adj" fmla="val 3630"/>
            </a:avLst>
          </a:prstGeom>
          <a:solidFill>
            <a:srgbClr val="E6E6E6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786342" y="1617351"/>
            <a:ext cx="4160520" cy="547245"/>
          </a:xfrm>
          <a:prstGeom prst="roundRect">
            <a:avLst>
              <a:gd name="adj" fmla="val 17358"/>
            </a:avLst>
          </a:prstGeom>
          <a:solidFill>
            <a:schemeClr val="accent2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  Today’s </a:t>
            </a:r>
            <a:r>
              <a:rPr lang="en-US" sz="2000" b="1" dirty="0">
                <a:solidFill>
                  <a:schemeClr val="tx1"/>
                </a:solidFill>
              </a:rPr>
              <a:t>highlights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8328" y="2228890"/>
            <a:ext cx="4160520" cy="3251160"/>
          </a:xfrm>
          <a:prstGeom prst="roundRect">
            <a:avLst>
              <a:gd name="adj" fmla="val 3630"/>
            </a:avLst>
          </a:prstGeom>
          <a:solidFill>
            <a:srgbClr val="E6E6E6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38328" y="1617351"/>
            <a:ext cx="4160520" cy="547245"/>
          </a:xfrm>
          <a:prstGeom prst="roundRect">
            <a:avLst>
              <a:gd name="adj" fmla="val 15942"/>
            </a:avLst>
          </a:prstGeom>
          <a:solidFill>
            <a:schemeClr val="accent2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283" y="1723732"/>
            <a:ext cx="3883981" cy="37563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 smtClean="0"/>
              <a:t>Overall</a:t>
            </a:r>
          </a:p>
          <a:p>
            <a:pPr marL="228600" indent="-228600">
              <a:spcBef>
                <a:spcPts val="1800"/>
              </a:spcBef>
            </a:pPr>
            <a:r>
              <a:rPr lang="en-US" sz="2000" b="1" dirty="0" smtClean="0">
                <a:solidFill>
                  <a:schemeClr val="accent4"/>
                </a:solidFill>
              </a:rPr>
              <a:t>6</a:t>
            </a:r>
            <a:r>
              <a:rPr lang="en-US" sz="1800" dirty="0" smtClean="0"/>
              <a:t> keynotes</a:t>
            </a:r>
          </a:p>
          <a:p>
            <a:pPr marL="228600" indent="-228600">
              <a:spcBef>
                <a:spcPts val="1800"/>
              </a:spcBef>
            </a:pPr>
            <a:r>
              <a:rPr lang="en-US" sz="2000" b="1" dirty="0">
                <a:solidFill>
                  <a:schemeClr val="accent4"/>
                </a:solidFill>
              </a:rPr>
              <a:t>30</a:t>
            </a:r>
            <a:r>
              <a:rPr lang="en-US" sz="1800" dirty="0" smtClean="0"/>
              <a:t> talks </a:t>
            </a:r>
            <a:r>
              <a:rPr lang="en-US" sz="1600" dirty="0" smtClean="0"/>
              <a:t>(over 150 submitted)</a:t>
            </a:r>
          </a:p>
          <a:p>
            <a:pPr marL="228600" indent="-228600">
              <a:spcBef>
                <a:spcPts val="1800"/>
              </a:spcBef>
            </a:pPr>
            <a:r>
              <a:rPr lang="en-US" sz="2000" b="1" dirty="0">
                <a:solidFill>
                  <a:schemeClr val="accent4"/>
                </a:solidFill>
              </a:rPr>
              <a:t>550</a:t>
            </a:r>
            <a:r>
              <a:rPr lang="en-US" sz="1800" dirty="0" smtClean="0"/>
              <a:t> attendees </a:t>
            </a:r>
            <a:r>
              <a:rPr lang="en-US" sz="1600" dirty="0" smtClean="0"/>
              <a:t>(400+ waiting list)</a:t>
            </a:r>
          </a:p>
          <a:p>
            <a:pPr marL="228600" indent="-228600">
              <a:spcBef>
                <a:spcPts val="1800"/>
              </a:spcBef>
            </a:pPr>
            <a:r>
              <a:rPr lang="en-US" sz="1800" dirty="0" err="1" smtClean="0"/>
              <a:t>Docker</a:t>
            </a:r>
            <a:r>
              <a:rPr lang="en-US" sz="1800" dirty="0" smtClean="0"/>
              <a:t> University</a:t>
            </a:r>
          </a:p>
          <a:p>
            <a:pPr marL="228600" indent="-228600">
              <a:spcBef>
                <a:spcPts val="1800"/>
              </a:spcBef>
            </a:pPr>
            <a:r>
              <a:rPr lang="en-US" sz="1800" dirty="0" err="1" smtClean="0"/>
              <a:t>Hackathon</a:t>
            </a:r>
            <a:endParaRPr lang="en-US" sz="1800" dirty="0" smtClean="0"/>
          </a:p>
          <a:p>
            <a:pPr marL="228600" indent="-228600">
              <a:spcBef>
                <a:spcPts val="1800"/>
              </a:spcBef>
            </a:pPr>
            <a:r>
              <a:rPr lang="en-US" sz="1800" dirty="0" smtClean="0"/>
              <a:t>Plumbers conference</a:t>
            </a:r>
          </a:p>
          <a:p>
            <a:pPr marL="228600" indent="-228600">
              <a:spcBef>
                <a:spcPts val="1800"/>
              </a:spcBef>
            </a:pPr>
            <a:r>
              <a:rPr lang="en-US" sz="1800" dirty="0" smtClean="0"/>
              <a:t>Multiple networking events</a:t>
            </a:r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35131" y="2288421"/>
            <a:ext cx="4024343" cy="3756317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1800"/>
              </a:spcBef>
            </a:pPr>
            <a:r>
              <a:rPr lang="en-US" sz="1800" dirty="0" smtClean="0"/>
              <a:t>John </a:t>
            </a:r>
            <a:r>
              <a:rPr lang="en-US" sz="1800" dirty="0" err="1" smtClean="0"/>
              <a:t>Engates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600" i="1" dirty="0" smtClean="0">
                <a:solidFill>
                  <a:schemeClr val="accent2"/>
                </a:solidFill>
              </a:rPr>
              <a:t>CTO</a:t>
            </a:r>
            <a:endParaRPr lang="en-US" sz="1800" i="1" dirty="0" smtClean="0">
              <a:solidFill>
                <a:schemeClr val="accent2"/>
              </a:solidFill>
            </a:endParaRPr>
          </a:p>
          <a:p>
            <a:pPr marL="228600" indent="-228600">
              <a:spcBef>
                <a:spcPts val="1800"/>
              </a:spcBef>
            </a:pPr>
            <a:r>
              <a:rPr lang="en-US" sz="1800" dirty="0" smtClean="0"/>
              <a:t>Brian Stevens </a:t>
            </a:r>
            <a:br>
              <a:rPr lang="en-US" sz="1800" dirty="0" smtClean="0"/>
            </a:br>
            <a:r>
              <a:rPr lang="en-US" sz="1600" i="1" dirty="0" smtClean="0">
                <a:solidFill>
                  <a:schemeClr val="accent2"/>
                </a:solidFill>
              </a:rPr>
              <a:t>EVP &amp; CTO</a:t>
            </a:r>
          </a:p>
          <a:p>
            <a:pPr marL="228600" indent="-228600">
              <a:spcBef>
                <a:spcPts val="1800"/>
              </a:spcBef>
            </a:pPr>
            <a:r>
              <a:rPr lang="en-US" sz="1800" dirty="0" smtClean="0"/>
              <a:t>Birds-of-a-Feather Lunch</a:t>
            </a:r>
          </a:p>
          <a:p>
            <a:pPr marL="228600" indent="-228600">
              <a:spcBef>
                <a:spcPts val="1800"/>
              </a:spcBef>
              <a:tabLst>
                <a:tab pos="1828800" algn="l"/>
              </a:tabLst>
            </a:pPr>
            <a:r>
              <a:rPr lang="en-US" sz="1800" dirty="0" smtClean="0"/>
              <a:t>Happy Hour: 	</a:t>
            </a:r>
            <a:r>
              <a:rPr lang="en-US" sz="1800" b="1" dirty="0" smtClean="0">
                <a:solidFill>
                  <a:schemeClr val="accent2"/>
                </a:solidFill>
              </a:rPr>
              <a:t>6:00pm - 7:00pm</a:t>
            </a:r>
          </a:p>
          <a:p>
            <a:pPr marL="228600" indent="-228600">
              <a:spcBef>
                <a:spcPts val="1800"/>
              </a:spcBef>
              <a:tabLst>
                <a:tab pos="1828800" algn="l"/>
              </a:tabLst>
            </a:pPr>
            <a:r>
              <a:rPr lang="en-US" sz="1800" dirty="0" smtClean="0"/>
              <a:t>After party: 	</a:t>
            </a:r>
            <a:r>
              <a:rPr lang="en-US" sz="1800" b="1" dirty="0" smtClean="0">
                <a:solidFill>
                  <a:schemeClr val="accent2"/>
                </a:solidFill>
              </a:rPr>
              <a:t>7:00pm - 11:42pm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Enjoy the 30+ Sessions </a:t>
            </a:r>
            <a:r>
              <a:rPr lang="en-US" sz="2800" dirty="0"/>
              <a:t>O</a:t>
            </a:r>
            <a:r>
              <a:rPr lang="en-US" sz="2800" dirty="0" smtClean="0"/>
              <a:t>ver the 2 Days! </a:t>
            </a:r>
            <a:endParaRPr lang="en-US" sz="2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64949" y="2601455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4949" y="3077318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4949" y="3572231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949" y="4048094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4949" y="4504907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4949" y="4980768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15869" y="2925305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15869" y="3689693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15869" y="4209004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15869" y="4717166"/>
            <a:ext cx="3843580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HB\Desktop\redhat-logo-pngredhat-logopng-3hntlaq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92" y="3127735"/>
            <a:ext cx="1139237" cy="34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B\Desktop\rackspa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92" y="2413006"/>
            <a:ext cx="1334804" cy="3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48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psf\Home\Desktop\Graphic Tank\metrics-dockerc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2540" y="88135"/>
            <a:ext cx="2879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4"/>
                </a:solidFill>
              </a:rPr>
              <a:t>THANK</a:t>
            </a:r>
            <a:endParaRPr lang="en-US" sz="6000" b="1" dirty="0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850" y="88135"/>
            <a:ext cx="2108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4"/>
                </a:solidFill>
              </a:rPr>
              <a:t>YOU!</a:t>
            </a:r>
            <a:endParaRPr lang="en-US" sz="6000" b="1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850" y="2262309"/>
            <a:ext cx="1578026" cy="847240"/>
          </a:xfrm>
          <a:prstGeom prst="rect">
            <a:avLst/>
          </a:prstGeom>
          <a:noFill/>
        </p:spPr>
        <p:txBody>
          <a:bodyPr wrap="none" tIns="91440" bIns="91440" rtlCol="0" anchor="ctr" anchorCtr="1">
            <a:noAutofit/>
          </a:bodyPr>
          <a:lstStyle/>
          <a:p>
            <a:pPr algn="ctr">
              <a:lnSpc>
                <a:spcPts val="2600"/>
              </a:lnSpc>
            </a:pPr>
            <a:r>
              <a:rPr lang="en-US" sz="66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6K+</a:t>
            </a:r>
          </a:p>
          <a:p>
            <a:pPr algn="ctr">
              <a:lnSpc>
                <a:spcPts val="2600"/>
              </a:lnSpc>
            </a:pPr>
            <a:r>
              <a:rPr lang="en-US" sz="20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pull requests</a:t>
            </a:r>
            <a:endParaRPr lang="en-US" sz="4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380" y="3480101"/>
            <a:ext cx="1838965" cy="847240"/>
          </a:xfrm>
          <a:prstGeom prst="rect">
            <a:avLst/>
          </a:prstGeom>
          <a:noFill/>
        </p:spPr>
        <p:txBody>
          <a:bodyPr wrap="none" tIns="91440" bIns="91440" rtlCol="0" anchor="ctr" anchorCtr="1">
            <a:noAutofit/>
          </a:bodyPr>
          <a:lstStyle/>
          <a:p>
            <a:pPr algn="ctr">
              <a:lnSpc>
                <a:spcPts val="2600"/>
              </a:lnSpc>
            </a:pPr>
            <a:r>
              <a:rPr lang="en-US" sz="66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12K+</a:t>
            </a:r>
          </a:p>
          <a:p>
            <a:pPr algn="ctr">
              <a:lnSpc>
                <a:spcPts val="2600"/>
              </a:lnSpc>
            </a:pPr>
            <a:r>
              <a:rPr lang="en-US" sz="20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stars</a:t>
            </a:r>
            <a:endParaRPr lang="en-US" sz="4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795" y="4738861"/>
            <a:ext cx="2036134" cy="847240"/>
          </a:xfrm>
          <a:prstGeom prst="rect">
            <a:avLst/>
          </a:prstGeom>
          <a:noFill/>
        </p:spPr>
        <p:txBody>
          <a:bodyPr wrap="none" tIns="91440" bIns="91440" rtlCol="0" anchor="ctr" anchorCtr="1">
            <a:noAutofit/>
          </a:bodyPr>
          <a:lstStyle/>
          <a:p>
            <a:pPr algn="ctr">
              <a:lnSpc>
                <a:spcPts val="2600"/>
              </a:lnSpc>
            </a:pPr>
            <a:r>
              <a:rPr lang="en-US" sz="66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6.7K+</a:t>
            </a:r>
          </a:p>
          <a:p>
            <a:pPr algn="ctr">
              <a:lnSpc>
                <a:spcPts val="2600"/>
              </a:lnSpc>
            </a:pPr>
            <a:r>
              <a:rPr lang="en-US" sz="20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projects</a:t>
            </a:r>
            <a:endParaRPr lang="en-US" sz="4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318" y="5931345"/>
            <a:ext cx="2153091" cy="847240"/>
          </a:xfrm>
          <a:prstGeom prst="rect">
            <a:avLst/>
          </a:prstGeom>
          <a:noFill/>
        </p:spPr>
        <p:txBody>
          <a:bodyPr wrap="none" tIns="91440" bIns="91440" rtlCol="0" anchor="ctr" anchorCtr="1">
            <a:noAutofit/>
          </a:bodyPr>
          <a:lstStyle/>
          <a:p>
            <a:pPr algn="ctr">
              <a:lnSpc>
                <a:spcPts val="2600"/>
              </a:lnSpc>
            </a:pPr>
            <a:r>
              <a:rPr lang="en-US" sz="66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8.5K+</a:t>
            </a:r>
            <a:br>
              <a:rPr lang="en-US" sz="66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</a:br>
            <a:r>
              <a:rPr lang="en-US" sz="20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commits</a:t>
            </a:r>
            <a:endParaRPr lang="en-US" sz="4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2580" y="2154315"/>
            <a:ext cx="2829771" cy="1237946"/>
          </a:xfrm>
          <a:prstGeom prst="rect">
            <a:avLst/>
          </a:prstGeom>
          <a:noFill/>
        </p:spPr>
        <p:txBody>
          <a:bodyPr wrap="none" tIns="91440" bIns="91440" rtlCol="0" anchor="ctr" anchorCtr="1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7200" b="1" dirty="0" smtClean="0">
                <a:ln w="19050">
                  <a:solidFill>
                    <a:schemeClr val="accent4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2.75M+</a:t>
            </a:r>
          </a:p>
          <a:p>
            <a:pPr algn="ctr">
              <a:lnSpc>
                <a:spcPts val="4000"/>
              </a:lnSpc>
            </a:pPr>
            <a:r>
              <a:rPr lang="en-US" sz="4400" b="1" dirty="0">
                <a:ln w="19050">
                  <a:solidFill>
                    <a:schemeClr val="accent4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d</a:t>
            </a:r>
            <a:r>
              <a:rPr lang="en-US" sz="4400" b="1" dirty="0" smtClean="0">
                <a:ln w="19050">
                  <a:solidFill>
                    <a:schemeClr val="accent4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ownloads</a:t>
            </a:r>
            <a:endParaRPr lang="en-US" sz="8800" b="1" dirty="0">
              <a:ln w="19050">
                <a:solidFill>
                  <a:schemeClr val="accent4"/>
                </a:solidFill>
              </a:ln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47483" y="5527708"/>
            <a:ext cx="2739803" cy="1237946"/>
          </a:xfrm>
          <a:prstGeom prst="rect">
            <a:avLst/>
          </a:prstGeom>
          <a:noFill/>
        </p:spPr>
        <p:txBody>
          <a:bodyPr wrap="none" tIns="91440" bIns="91440" rtlCol="0" anchor="ctr" anchorCtr="1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7200" b="1" dirty="0" smtClean="0">
                <a:ln w="19050">
                  <a:solidFill>
                    <a:schemeClr val="accent4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14K+</a:t>
            </a:r>
          </a:p>
          <a:p>
            <a:pPr algn="ctr">
              <a:lnSpc>
                <a:spcPts val="4000"/>
              </a:lnSpc>
            </a:pPr>
            <a:r>
              <a:rPr lang="en-US" sz="4400" b="1" dirty="0" err="1" smtClean="0">
                <a:ln w="19050">
                  <a:solidFill>
                    <a:schemeClr val="accent4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dockerized</a:t>
            </a:r>
            <a:endParaRPr lang="en-US" sz="4400" b="1" dirty="0">
              <a:ln w="19050">
                <a:solidFill>
                  <a:schemeClr val="accent4"/>
                </a:solidFill>
              </a:ln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1649" y="3967318"/>
            <a:ext cx="3091637" cy="1237946"/>
          </a:xfrm>
          <a:prstGeom prst="rect">
            <a:avLst/>
          </a:prstGeom>
          <a:noFill/>
        </p:spPr>
        <p:txBody>
          <a:bodyPr wrap="none" tIns="91440" bIns="91440" rtlCol="0" anchor="ctr" anchorCtr="1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9600" b="1" dirty="0" smtClean="0">
                <a:ln w="19050">
                  <a:solidFill>
                    <a:schemeClr val="accent4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460+</a:t>
            </a:r>
          </a:p>
          <a:p>
            <a:pPr algn="ctr">
              <a:lnSpc>
                <a:spcPts val="4000"/>
              </a:lnSpc>
            </a:pPr>
            <a:r>
              <a:rPr lang="en-US" sz="4400" b="1" dirty="0" smtClean="0">
                <a:ln w="19050">
                  <a:solidFill>
                    <a:schemeClr val="accent4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contributors</a:t>
            </a:r>
            <a:endParaRPr lang="en-US" sz="8800" b="1" dirty="0">
              <a:ln w="19050">
                <a:solidFill>
                  <a:schemeClr val="accent4"/>
                </a:solidFill>
              </a:ln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3666" y="2087751"/>
            <a:ext cx="2036635" cy="1227686"/>
          </a:xfrm>
          <a:prstGeom prst="rect">
            <a:avLst/>
          </a:prstGeom>
          <a:noFill/>
        </p:spPr>
        <p:txBody>
          <a:bodyPr wrap="none" tIns="91440" bIns="91440" rtlCol="0" anchor="ctr" anchorCtr="1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6600" b="1" dirty="0" smtClean="0">
                <a:ln w="19050">
                  <a:solidFill>
                    <a:schemeClr val="accent6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250+</a:t>
            </a:r>
          </a:p>
          <a:p>
            <a:pPr algn="ctr">
              <a:lnSpc>
                <a:spcPts val="4000"/>
              </a:lnSpc>
            </a:pPr>
            <a:r>
              <a:rPr lang="en-US" sz="4000" b="1" dirty="0" err="1" smtClean="0">
                <a:ln w="19050">
                  <a:solidFill>
                    <a:schemeClr val="accent6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meetups</a:t>
            </a:r>
            <a:endParaRPr lang="en-US" sz="8000" b="1" dirty="0">
              <a:ln w="19050">
                <a:solidFill>
                  <a:schemeClr val="accent6"/>
                </a:solidFill>
              </a:ln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6032" y="5892765"/>
            <a:ext cx="1711902" cy="872888"/>
          </a:xfrm>
          <a:prstGeom prst="rect">
            <a:avLst/>
          </a:prstGeom>
          <a:noFill/>
        </p:spPr>
        <p:txBody>
          <a:bodyPr wrap="none" tIns="91440" bIns="91440" rtlCol="0" anchor="ctr" anchorCtr="1">
            <a:noAutofit/>
          </a:bodyPr>
          <a:lstStyle/>
          <a:p>
            <a:pPr algn="ctr">
              <a:lnSpc>
                <a:spcPts val="2600"/>
              </a:lnSpc>
            </a:pPr>
            <a:r>
              <a:rPr lang="en-US" sz="6600" b="1" dirty="0" smtClean="0">
                <a:ln w="19050">
                  <a:solidFill>
                    <a:schemeClr val="accent6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30+</a:t>
            </a:r>
          </a:p>
          <a:p>
            <a:pPr algn="ctr">
              <a:lnSpc>
                <a:spcPts val="2600"/>
              </a:lnSpc>
            </a:pPr>
            <a:r>
              <a:rPr lang="en-US" sz="3000" b="1" dirty="0" smtClean="0">
                <a:ln w="19050">
                  <a:solidFill>
                    <a:schemeClr val="accent6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countries</a:t>
            </a:r>
            <a:endParaRPr lang="en-US" sz="3000" b="1" dirty="0">
              <a:ln w="19050">
                <a:solidFill>
                  <a:schemeClr val="accent6"/>
                </a:solidFill>
              </a:ln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57954" y="3888685"/>
            <a:ext cx="1548058" cy="1227686"/>
          </a:xfrm>
          <a:prstGeom prst="rect">
            <a:avLst/>
          </a:prstGeom>
          <a:noFill/>
        </p:spPr>
        <p:txBody>
          <a:bodyPr wrap="none" tIns="91440" bIns="91440" rtlCol="0" anchor="ctr" anchorCtr="1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6600" b="1" dirty="0">
                <a:ln w="19050">
                  <a:solidFill>
                    <a:schemeClr val="accent6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90+</a:t>
            </a:r>
          </a:p>
          <a:p>
            <a:pPr algn="ctr">
              <a:lnSpc>
                <a:spcPts val="4000"/>
              </a:lnSpc>
            </a:pPr>
            <a:r>
              <a:rPr lang="en-US" sz="4000" b="1" dirty="0">
                <a:ln w="19050">
                  <a:solidFill>
                    <a:schemeClr val="accent6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cities</a:t>
            </a:r>
          </a:p>
        </p:txBody>
      </p:sp>
      <p:pic>
        <p:nvPicPr>
          <p:cNvPr id="3077" name="Picture 5" descr="\\psf\Home\Desktop\Graphic Tank\logos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306" y="933709"/>
            <a:ext cx="1055643" cy="117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\\psf\Home\Desktop\Graphic Tank\logos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4162" y="890579"/>
            <a:ext cx="1055643" cy="117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psf\Home\Desktop\Graphic Tank\contributors_v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15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36264" y="3144549"/>
            <a:ext cx="4671472" cy="152862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16600" b="1" dirty="0" smtClean="0">
                <a:ln w="19050"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itchFamily="34" charset="0"/>
              </a:rPr>
              <a:t>460+</a:t>
            </a:r>
          </a:p>
          <a:p>
            <a:pPr algn="ctr">
              <a:lnSpc>
                <a:spcPts val="5600"/>
              </a:lnSpc>
            </a:pPr>
            <a:r>
              <a:rPr lang="en-US" sz="6600" b="1" dirty="0" smtClean="0">
                <a:ln w="19050"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itchFamily="34" charset="0"/>
              </a:rPr>
              <a:t>contributors</a:t>
            </a:r>
            <a:endParaRPr lang="en-US" sz="16600" b="1" dirty="0">
              <a:ln w="19050">
                <a:solidFill>
                  <a:schemeClr val="accent4"/>
                </a:solidFill>
              </a:ln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H="1">
            <a:off x="-58479" y="3810000"/>
            <a:ext cx="9250324" cy="200025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accent3">
                  <a:alpha val="51000"/>
                </a:schemeClr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47847" y="3867371"/>
            <a:ext cx="9229060" cy="188550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6" y="1394272"/>
            <a:ext cx="2128308" cy="1891853"/>
          </a:xfrm>
          <a:prstGeom prst="roundRect">
            <a:avLst>
              <a:gd name="adj" fmla="val 5445"/>
            </a:avLst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42 People and a Turtle</a:t>
            </a:r>
            <a:endParaRPr lang="en-US" sz="2800" dirty="0"/>
          </a:p>
        </p:txBody>
      </p:sp>
      <p:pic>
        <p:nvPicPr>
          <p:cNvPr id="47114" name="Picture 10" descr="http://www.wired.com/wiredenterprise/wp-content/uploads/2013/09/docker-turtle-660x456.jpg"/>
          <p:cNvPicPr>
            <a:picLocks noChangeAspect="1" noChangeArrowheads="1"/>
          </p:cNvPicPr>
          <p:nvPr/>
        </p:nvPicPr>
        <p:blipFill rotWithShape="1">
          <a:blip r:embed="rId2" cstate="print"/>
          <a:srcRect l="1217" t="44646" r="36377" b="1"/>
          <a:stretch/>
        </p:blipFill>
        <p:spPr bwMode="auto">
          <a:xfrm>
            <a:off x="6165770" y="3914775"/>
            <a:ext cx="2854405" cy="179339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753227" y="1555368"/>
            <a:ext cx="20806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Now up to </a:t>
            </a:r>
            <a:r>
              <a:rPr lang="en-US" sz="3200" b="1" dirty="0" smtClean="0">
                <a:solidFill>
                  <a:schemeClr val="accent4"/>
                </a:solidFill>
              </a:rPr>
              <a:t>42</a:t>
            </a:r>
            <a:r>
              <a:rPr lang="en-US" sz="2400" dirty="0" smtClean="0"/>
              <a:t> </a:t>
            </a:r>
            <a:r>
              <a:rPr lang="en-US" sz="2400" dirty="0"/>
              <a:t>people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i="1" dirty="0" smtClean="0"/>
              <a:t>(</a:t>
            </a:r>
            <a:r>
              <a:rPr lang="en-US" sz="2000" i="1" dirty="0"/>
              <a:t>and our pet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turtle, </a:t>
            </a:r>
            <a:r>
              <a:rPr lang="en-US" sz="2000" b="1" i="1" dirty="0" smtClean="0">
                <a:solidFill>
                  <a:schemeClr val="accent4"/>
                </a:solidFill>
              </a:rPr>
              <a:t>Gordon</a:t>
            </a:r>
            <a:r>
              <a:rPr lang="en-US" sz="2000" i="1" dirty="0"/>
              <a:t>)</a:t>
            </a:r>
          </a:p>
        </p:txBody>
      </p:sp>
      <p:pic>
        <p:nvPicPr>
          <p:cNvPr id="1027" name="Picture 3" descr="\\192.168.10.168\TomaWork\Projects\dockerCan\7183\James_Team_Bad_Boys2014@CURTYPHOTOGRAPHY.C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3" b="2662"/>
          <a:stretch/>
        </p:blipFill>
        <p:spPr bwMode="auto">
          <a:xfrm>
            <a:off x="365760" y="1600200"/>
            <a:ext cx="2732925" cy="351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51" y="1394272"/>
            <a:ext cx="6470174" cy="431389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5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65760" y="5241036"/>
            <a:ext cx="8549640" cy="685800"/>
          </a:xfrm>
          <a:prstGeom prst="roundRect">
            <a:avLst>
              <a:gd name="adj" fmla="val 11334"/>
            </a:avLst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0456" y="5329935"/>
            <a:ext cx="6568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We know we’re </a:t>
            </a:r>
            <a:r>
              <a:rPr lang="en-US" sz="2400" b="1" dirty="0">
                <a:solidFill>
                  <a:schemeClr val="accent4"/>
                </a:solidFill>
              </a:rPr>
              <a:t>riding</a:t>
            </a:r>
            <a:r>
              <a:rPr lang="en-US" sz="2000" dirty="0"/>
              <a:t> on your shoulders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Thank You to the Giants</a:t>
            </a:r>
            <a:endParaRPr lang="en-US" sz="2800" dirty="0"/>
          </a:p>
        </p:txBody>
      </p:sp>
      <p:sp>
        <p:nvSpPr>
          <p:cNvPr id="4102" name="AutoShape 6" descr="data:image/jpeg;base64,/9j/4AAQSkZJRgABAQAAAQABAAD/2wCEAAkGBxAPEBISEBASFRAUEhQVFRcQFxYVFBEQFRgWFhYVFBMYHSggGBolHRgZITciJyk3MC8wGSAzODMsNygtLisBCgoKDg0OGhAQGzcmICQsLCwsLiwsNCwsLC4sNCwsLCwsLCw3LCwsLCw0LDQsNCwsLCwsLDQsLy0sLC8sLiwsLP/AABEIANIA8AMBEQACEQEDEQH/xAAcAAEAAgIDAQAAAAAAAAAAAAAABgcFCAEDBAL/xAA/EAABAwIDBAcFBgQGAwAAAAABAAIDBBEFEiEGBzFBE1FUYXGS0xUyQoGRIiMkQ1KCCBShsTNTYmNywYOywv/EABsBAQABBQEAAAAAAAAAAAAAAAAEAQIDBgcF/8QAOhEBAAEDAQILBwMEAQUAAAAAAAECAxEEBTEGEhMWIUFRYWKR4RQiMnGBscFCodEjcvDxUiQzNYLC/9oADAMBAAIRAxEAPwC8UBAQEBAQEBAQEBAQEGNx/HKaghdPVStjjbzdxc6xIaxvFzjbgEFfw7a45iAEmHYfBDTG5ZJXuJdK3gLMYQRfjzHf1+fqtq6TTVcW7X09kZmY+eF9NFVW6H07araGj+8q8PpqmD4hQOcJYxzdlcSXacgOXELHY21or9fEor6e+Jj74Jt1RvhNdk9qaXFIBNSyXGmdjrCSJx+GRoJsdD3HkSvUWM2gICAgICAgICAgICAgICAgICAgICAgICAg4cbBJFPw22ixSSokGfCqFxigY6xjqaj45HN1Dm8/Do+twWv7e2lOlsxbtziurziO35stqjjTmVjAWXO66pmZmZS3KtiZVV1tNCcDro8VpmkUsjxHXxR6NLXWDZgwaZr31/Vb9ZW/8Htq1X6Z092c1RumZ6Zjrj6fZFvUY6YW3BM17WvY4OY5oc0jUOaRcEHqIWzsDsQEBAQEBAQEBAQEBAQEBAQEBAQEBAQEBBX+9nH5WRR4dRn8dXno22Nuip+EkhNjYWu2/IZiPdWO7dptW6rlW6IzKsRnoZTZ3B4qGlip4vcjYBe1i93Fzz3k3PzXKtoaurVX6r1XX1dkdUJ1FPFjDJKEuEHmxKhjqYZIZW5o5GFjhwu0ixseR71n016qxdpu0b4nKlUZjCL7qMSkpZJ8GqnEy0xL6ZztOmo3HS3he9uQNvhXVtJqaNTZpvUbqv2nrhBqpxOFlqStEBAQEBAQEBAQEBAQEBAQEBAQEBAQEHlxOvjpoZJ5nBsUbHPeTya0XPie7mgrHd/Sy11RPjNU0iSouymYfyaNugtyubD6E/GtL4T7QicaWjq6avn1R+ZSLNH6k+WnTKSKgICQIPvKwuRghxSkH4ygd0htp0tKLmRjjxIALjx4F/Wtq4NbS5O77PXOKat393qwXqMxmFgbN4zFX0sNTCfu5WBwB4tdwcx3e1wLT4LfEVkkBAQEBAQEBAQEBAQEBAQEBAQEBAQEFV7x6t2K18OCwuIhbaevc3S0bbOZFfrNweB1dGfhKg7R1tOj09V2rfujvnqXUU8acJtTwtjY1jGhrGNDWtaLBrWiwaByAAsuV3btd2qa65zM9Mp0Rh2LGq+JJGtF3EAdbiAPqVfRRNW6MqZIpWvF2uBF7XaQRfquFWu3NO+CJfaxquCFfRVxZzCiB7IznBMVfhzzahrS6akJ92Kf4oQeAB4W/wCHNy6fsnX+26aK/wBUdFXz9d6FXTxZwtdeosEBAQEBAQEBAQEBAQEBAQEBAQEBBH9udpY8Lopal9i4DLG0m3STOvkb/cnuBTGRGN3Ozz6SnfNUkurqt/T1DnWvndchhtppcnxc7lZc62/tKNVf4lE+5T0R3z1z+Eu1RxYylq15mRneDtU3CqMygB0z3ZImngZCCczrfC0C5+Q0uvY2Ns6dbf4k9FMdM/LsjvljuV8WGtuNY3U1shkqZnyO5Zj9lvcxvBo7gF0mzp7VimKbVMRHchzMzvcYPjNRRyCSmmfG+4vkNg63APbwcO46Kt+xav08S7TFUd5EzG5sdu62wbi1MXua1tRGQ2ZjfdBNy17b65XWOh4EEcrrnG29l+w3cU9NNXwz198T3wl26+NCVrxGVGt4GzntCjcyM5amMiWneNC2ZmoAcNRmta/IkHkvZ2JtGNHqIqq+Geif5+jHco40Mtu62oGJ0TJH6VMZ6KoYRlcydujiW8geNvEcl03KElKAgICAgICAgICAgICAgICAgICAkipJpvb2M5r5sNwx1mfoqK3m4Hg4NI79Gt5PXh7e186XT8Wifeq6PlHXP8MlqjjSsELm0700VIFJ/wAQjndNRC4ydHNYa3Di5mY9XAN+hW9cFOLyVzG/MZ/H5Rb++FRLbGAQWv8Aw/OP83VC5t0DSRyJDxY2+Z+pWrcLY/6e3/d+GexvleS0JKEyK9xOb2Fi7K4WbQV7mw1QGgiqNS2b/wBnH/ydYXQ+Du0faLHI1z71G7PXT6bvJEvUYnMLbButjYXKAgICAgICAgICAgICAgICAgIILvX2ikpqZlJS3NdXO6GENJDmNdo+S/w2BsDfQuv8JVtddNFM1Vbo6Z+g9GyeAx4dSRU0dvsNu91rdJKdXvPifoAByXK9p66rWX5uz9I7ITqKeLGGYXnrxI3in/4hoHGOhf8AC187T13eIiNP2FbpwTuR/Vo6+ifujX+pSy3JHEFv/wAPTR0taba9HCL8wCZLi/yH0Wp8Lp/o2o75+zPY3yupaKlCDHbQYRFXU0tPL7kjCNOLXcWvHe1wB+SmaHWV6W9Tdo6vt1wtqp40YYjdJjkropcNrNK2gIjP+7TcIntJtcAWF7cMh5rq1q7Rdoi5ROYmMwgzGJxKwlkUEBAQEBAQEBAQEBAQEBAQEHTWVTIY3yyODY42Oe9x4NY0XJPgAgqrYiN+KVs2NVDSGuzQ0THWvFTsJaX+JJcPEv5ELUOE+0OLTGlp39E1fiPz5M9mj9SwVpEpQgIKv3/xA0NO7mKrLbudHIf/AJC2zgnP9e5Hh/KPf3Qocre5RnCoLn/h4YbV7rHKTTAG2hIE1wD1i4+oWm8L5/7P/t/8pGn61xLS0kQEgQHeBSyUNRBjNK0mSnIZUsH51G7Q37xc625g/Ctz4M7QxM6Svr6afn1x+Y+qNeo/Us7DK6OphjmhcHRSMa9jhza4XHz7luaO9SAgICAgICAgICAgICAgICCsN5+ISV9TBgtM4jpbS1j2/lUoIOW+up46/wCgcHFRNbq6NJYqvV9X7z1QuppmqcQl9FSshjZFG0NjjY1jQODWtFgPoFym/dqu1zXXOZmczKdEYjDuWJUQEFe784s2FXy3y1ERvb3RZ7b93G3zWycFqpjWzHbTP4Yb/wALXkroSI4QXr/D8w/ydS62hqAB4hjSf7haNwtqjlrdPXiZ859Emxulai1JIEBB11EDZGOY9ocx7S1zXC4c1wsQRzBBWWzcqt1xXROJjdKkxnolCt3FY7C66bBZnExOLp6FzjfNE67nxeIs4+LXnmF1PZ+tp1enpuxv6+6etBqp4s4WmFOWiAgICAgICAgICAgICAgw+1uPx4bRzVUvCNv2W3sZJDoxg8TYd3HkghW7bBZY4pK2rN66ud00pOhYw6xxgctDe3K4Hwhc+4RbR9ou8jRPuU/vV1z9NyXZo4sZlM1rTMICAghW+SO+DVJv7roT4/fRt/7Xu8G68bQojtiY/aZ/DFe+BrYV0lDcIL/3CwluGyuNrOqnkfJkY1+i0HhXP/VU/wBv5lKsfCspauziAgJAiO8bApKmnZPTXFdRu6aAt94lti6MDnmDRpzIA5lbFwf2j7Pf5Oufdr6J7p6p/EsN2jMZSvYnaOPFKGGqZoXNtI3/AC5m6Pb4X1HWCDzXRERnUBAQEBAQEBAQEBAQEBBUuNy+3cZFOPtYbhpzS82T1uoDL31A4ftf+oLyNtbQ9j0+aJ9+roj8z9PuyW6ONKwFzGZymioCAgIIvvOhD8IrQ4XAizc+LHNeDp1EA/JevsGqadfamO2Y84mGO78EtXyunoThBsXuRhy4Sw39+aV3hqGW7/dv81zzhRcirWzHZEfz+Uux8KfLXGYQEBAVYnAr/D5PYOMlt8uG4m7T9FPXeJNgHXPVo4cmLpWwdoe1aaIq+KjET39k/wAoV2jiytpe2xiAgICAgICAgICAgIIbvR2ndQUeSnN66qd0FM0e90j7NLx/xvp/qLVSZiIzO4dOxWzrMNo44BYyaulePzJ3e869tQOA7gFy/a20J1momud0dEfL13ptFHFjDPLymQQEBAQYfbKIvw6taLXNLONeH+G5ehsqcay1Pij7rLnwy1PK6sguEGyu52MDBqUj4jOT49NI3T6Lm/CT/wAhX8qftCZZ+BNF4LKICAgIMJtjs+zEqOWmfYFwvG4/lyt1Y7wvoe4lensvWzo9RTd6t098Tv8ALf8ANZXRxow43V7TvrqV0NRpXUbzBUA+8XNu1sh8cpB/1Nd3LqNFUV0xVTunpj5SgpsrgQEBAQEBAQEBAQfE0rWNc95Aa0FzidA1oFySeoBBU+yubGMSmxaQH+WivBQNd+gEh8uXkTr83EfCFqnCbaHJ0Rpqd9XTPy6o+v2+bPZozOVghaJKUICAgICDx4zCJKadhJAdDI0242cwg2+qkaS5Nu9RVHVMLatzUNdeQHCDaHdhEGYRRBosOiLv3Pc5zj9SVy/blc1a+7ntx5RCbaj3ISheSyCAgICAgr7a/NhGIwYxE37l+Wnrmi5vE4gNlsOYsB4tYOZW98GNfNyidNXPTT00/Lrj6b/9It6jHvQteCZsjWvY4OY5oc1zdQ5pFwQeohbWwOxAQEBAQEBAQEBBWm9fFJKp8ODUjrT1VnVDxc9BSNNyXWOma3DmBb4go+p1NGmtVXbm6P8AIiFYjM4hJ8MoI6aGOGFuWKNgY0cbNHWeZ71ynVX6792ble+ZynUxiMPUo64QEBAQEAq+3OKolSWnU8RY4tcLOaS0jqcDYhdjzE9MPPdaDavYNoGF0IAt+FhOnWWAn+q5Xtec627/AHSnW/hhnl5q8QEBAQEHmxKijqIZIZWh0cjS1wPNp/7UjTaiuxdpuUb4nPp9VsxmMItunxKWlknwardeWl+3TPOnT0jjcWGvu3Btc2DsvwLq2k1NGps03qN0/t3INUYnErMUhQQEBAQEBAQEGN2jxmKgpZqmY/dxMLj1uPBrR3kkAeKCAbuMKlf02J1g/GVxz2I1hpvy2A8QCA35NZzC0PhJtLlbvs9ufdp399Xp98pVmjEZlN1qrOICAgICAgKsDUjaSLJWVTL3y1Ezb9dpHC66/ppzZonwx9nnzvY1ZlG2+zTSKKlBFiKaEEHSxEbdLLkuvmfabuf+U/eU+jdDJKGuEBAQEBAQQfeRhUrehxOkH4yhdns3jNTfmRu5kAFxt1OeOa2rg1tLkrns9yfdq3d1Xr/DBeozGVgbOYzFX0sNVCbxytzC/Fp4Oae8OBHyW+IrJICAgICAgICCptrZvbmKtw9jr0FC4S1ZaQWy1FyGwnw1adf182heXtbXxotPNcfFPRTH5+i+ijjSnwFlzCqqaumU1yrFRAQEBAQEBVgaqbeQ5MTrm2t+KmIBvwc8kHXkb3+a6xs6qatJamf+MfZAr+KWBU1a3Do2lsbAeIY0HuIAXH9RVFVyqY3Zn7p9O53LCuEBAQEBAQCrqKsTlRAdj5jgmKvw5+lDWudNRnlHP8cN/wCnyj/UV1HZOvjW6aK5+KOir59v1Qq6eLOFsBemsEBAQEBAQRTeTtT7MonPj+1VSkRU7AC4unfwOUccoue/Qcwgxuwezfs6kax5zVEh6WoeSXF87uP2jqQOH1PElcx2ztH2zUTMfDT0U/Lt+qbbo4sJGvHZBAQEBAQEBASBrlviwSaDEpZ3tPQ1Ba6N4BykhrQ5hPJwI4dVjzXTthai3d0dFNM9NMYmOz/fahXYmKkY2cwGfEKhkEDSXOIzOAJbFHcB0jzyaL/2HEhelqdRb01ubl2cRH790d6yImZxDbQLkMp4rVRAQEBAQEBBGtvtnPaFI5rNKmI9LTuBsWzs1AvyzcO64PJexsTaHseoiavhnoq+Xb9GO7RxoZbdztQMToWSP0qY/uqhpFi2dmjjl5B3vd17cl03KElKqCAgICDhzrC5Nh3oKjwWT25ismIOBNDRkw0QPCSX45rfQ6jmzm0rWuEe0OQs8hT8Ve/uj13ebNZozOVhrn0pYgICAgICAgICD4mia8FrgHNPEOAIPiCslF6uic0zie5SYiXVR0EMDcsMUcbf0xMaxvlaAFkvau9emZuVTOe1SKYjc9CjrhAQEBAQEBAQFWJwK8xWX2Fi8dcDagr3CGrHwxTi5ZNb6u5/m/qC6Fwd2jy9nkK596n96fTd5Il6jE5W4CtjYXKAgICCud7eNSObDhNIfxdccryLHoaT8xzhxsQHDwa/qCw6i/TYtVXa91MZ/wA+e5WIzOGewTCoqOnip4RaOJuUdZ5uce8kknvJXKtbq69Vfqu1Tvn9uqE6mnixh7lEXCAgICAgICAgFVpjIiO0m8bDaAlj5elmabGOns9zSDYhzrhrSOom+hXuaTYGr1OJ4vFjtq6P23sVV2mHhwXezhlS/I90lO4kAGpADCT/ALjSQ3xdYLNqeDWrsxxqcVx3b/L+M/JSm9TO9O2m4utdqpmJxLK5VFRAQEBAQEBAQY7aDB466mlppfclYW3HFruLXDvDgD8lN0Osr0l6m9R1dXbHXCyqnjRiWJ3TY9K+OXDas/jaF3Rm/Gam4RyC+pFrC/UWH4l1W1dpu0RconMTGYQpjE4WCsiggIPFjOJxUdPLUTOyxRML3HuHIDmTwA6yEFb7uqKWqfPi9W21RVn7lpN+goxbI1txpe3zAB5laRwm2jFVcaaieiPi+fVH0+6TZo/VKdrUJSBAQEBAQEBAQEEE3xbROoqDLE8tmqHdG0t0c2MC8jh8rNvyz8lsXBvRU39Vx64zTRGfr1fz9GG9Vinoa5OK6LKIBUF67i9pHTwSUcr7vgAdFmOvQHQtHMhrreAcAtI4U6GKKo1FEfF0T8+qfr+EmxV1StNagkCAgICAgICAgJAgO8GlloZ4MZpG3fTHJUsbp09I7Q368tyOBtcH4FuXBnaMRM6Wrr6afzH539qNeo/Us/Da6OphjmhcHRSMa9hHNrhcfNbojvSgIKo29qnYxiUWExE/ytOWz1zheziLFkF9Osczq69vuyvO2prqdHp6rmfe3Ux2z6b19FPGnCdxMDQAAAAAABoABwAHUuW3K6q6pqqnMz0psRh9KxUQEBAQEBAQEBBVu/zCXS0kFQ25FPI5rhyDJsozH9zGD9y27gpqYi9XZn9URMfT/aPfjoyohbwjCC2twGGPNRU1JuGMi6EdTnvc15A8AweYLVuFl+KbFFrrqnPl/tnsR0zK71oSUICAgICAgICAg66iFsjHMe0OY5pa5rhcOaRYgjqIWSzcqt1xXTOJjdKkxlCt29YcLrpsFmcejdmqKFzjxhcSXReIs4+LZOsLqmz9bTrNPF2n5T3T1/52INVPFnC01OWo3t/tOMLoZJ7AzH7uBhF+kqH3yC1xcDVxA5NKCP7u9nn0NKXTkurKh5nqXO1d0r9cpPPLc/uLjzXN9vbQ9rv4p+Gnojv7Z+v2TLVHFhKl4LKICAgICAgICAgIOiuo4543xSsD43tLXNdwc06ELPpr9di5Fy3OJjphSYzGJUttDuWna4uoZmSR30ZOckje7OBld46cVvOk4T2LmKb0cWe2OmP5iP3+aLVZmNzzYLuXrZHA1UsUDBxyHpZD4AWaBx1zaaaFZdVwk0lqMW/fnu6I85/hSmzVO9dOB4PBRQMgp2ZY2DxLieLnHm49a0bW6y5qrs3bm+f27kqmmKYxDIKGuEBAQEBAQEBAQEiREN5GAyVNOyem0rqN4ngI4ktIc6MDnewIHMtA5lbDwe2lOmv8nXPuVdE56p6p/DDdozGUs2J2jjxShhqmCxe20jf8uZuj2+F+HWCDzXRURC9vPxG0GE0z9Yo4paix4OlAeWkjrBiBv4ry9s3arehuVU78Y85iJX24zVCbrlqcICAgICAgICAgICAgICZBAQEBAQEBAQEBAQEAq6icKIXuwHQYtjVKz/BEkMzWjRrHyNJfYd9wP2hdV2Xdqu6O3XVvx9uhBrjFUvve5SPpZKPGIm5jRyZJ2ji6llOUm/cXEfvvyKzazTRqbFdqf1R/r91KZxOUqoquOeNksTw+N7Q5rmm4c09RXKL2nrs1zRXGJhPiYmMu9YsKiYBMAmATAJgEwCYBMAmATAJgEwCYBMAmATAJgEwCYBMAmATAJgEwCYHkxbEYqWGSed4ZFG0lxP8AQDrJNgBzJAUjS6a5fuRatxmZ/wA6e5bVMRGZR7c7QSSMqsTnblkxCXOxvHJTRlwjGovrc+Ia0rq+nsU2LVNqndTGEGZzOVg1VOyVjo5GtfG9pa5rwC17SLEOB4grMorOXd9iGGuc7BKwdC5xJpa4l0Tb3P3bxqOQ5HTVxUHWbN02rj+rT09sdE+f8rqa5p3OM21nY8M80nqry54MaLxefoyctUZtrOx4Z5pPV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fazseGeaT1VWODGij/l5+hy9Tso93dXXyMmx2qbKxjrspaa7YAeF3u0Lv799tF6uj2fp9JTi1Tjtnrn6sdVc1b1lwxNY0Na0Na0ANDQAGtGgAA4AKatfa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data:image/jpeg;base64,/9j/4AAQSkZJRgABAQAAAQABAAD/2wCEAAkGBxAPEBISEBASFRAUEhQVFRcQFxYVFBEQFRgWFhYVFBMYHSggGBolHRgZITciJyk3MC8wGSAzODMsNygtLisBCgoKDg0OGhAQGzcmICQsLCwsLiwsNCwsLC4sNCwsLCwsLCw3LCwsLCw0LDQsNCwsLCwsLDQsLy0sLC8sLiwsLP/AABEIANIA8AMBEQACEQEDEQH/xAAcAAEAAgIDAQAAAAAAAAAAAAAABgcFCAEDBAL/xAA/EAABAwIDBAcFBgQGAwAAAAABAAIDBBEFEiEGBzFBE1FUYXGS0xUyQoGRIiMkQ1KCCBShsTNTYmNywYOywv/EABsBAQABBQEAAAAAAAAAAAAAAAAEAQIDBgcF/8QAOhEBAAEDAQILBwMEAQUAAAAAAAECAxEEBTEGEhMWIUFRYWKR4RQiMnGBscFCodEjcvDxUiQzNYLC/9oADAMBAAIRAxEAPwC8UBAQEBAQEBAQEBAQEGNx/HKaghdPVStjjbzdxc6xIaxvFzjbgEFfw7a45iAEmHYfBDTG5ZJXuJdK3gLMYQRfjzHf1+fqtq6TTVcW7X09kZmY+eF9NFVW6H07araGj+8q8PpqmD4hQOcJYxzdlcSXacgOXELHY21or9fEor6e+Jj74Jt1RvhNdk9qaXFIBNSyXGmdjrCSJx+GRoJsdD3HkSvUWM2gICAgICAgICAgICAgICAgICAgICAgICAg4cbBJFPw22ixSSokGfCqFxigY6xjqaj45HN1Dm8/Do+twWv7e2lOlsxbtziurziO35stqjjTmVjAWXO66pmZmZS3KtiZVV1tNCcDro8VpmkUsjxHXxR6NLXWDZgwaZr31/Vb9ZW/8Htq1X6Z092c1RumZ6Zjrj6fZFvUY6YW3BM17WvY4OY5oc0jUOaRcEHqIWzsDsQEBAQEBAQEBAQEBAQEBAQEBAQEBAQEBBX+9nH5WRR4dRn8dXno22Nuip+EkhNjYWu2/IZiPdWO7dptW6rlW6IzKsRnoZTZ3B4qGlip4vcjYBe1i93Fzz3k3PzXKtoaurVX6r1XX1dkdUJ1FPFjDJKEuEHmxKhjqYZIZW5o5GFjhwu0ixseR71n016qxdpu0b4nKlUZjCL7qMSkpZJ8GqnEy0xL6ZztOmo3HS3he9uQNvhXVtJqaNTZpvUbqv2nrhBqpxOFlqStEBAQEBAQEBAQEBAQEBAQEBAQEBAQEHlxOvjpoZJ5nBsUbHPeTya0XPie7mgrHd/Sy11RPjNU0iSouymYfyaNugtyubD6E/GtL4T7QicaWjq6avn1R+ZSLNH6k+WnTKSKgICQIPvKwuRghxSkH4ygd0htp0tKLmRjjxIALjx4F/Wtq4NbS5O77PXOKat393qwXqMxmFgbN4zFX0sNTCfu5WBwB4tdwcx3e1wLT4LfEVkkBAQEBAQEBAQEBAQEBAQEBAQEBAQEFV7x6t2K18OCwuIhbaevc3S0bbOZFfrNweB1dGfhKg7R1tOj09V2rfujvnqXUU8acJtTwtjY1jGhrGNDWtaLBrWiwaByAAsuV3btd2qa65zM9Mp0Rh2LGq+JJGtF3EAdbiAPqVfRRNW6MqZIpWvF2uBF7XaQRfquFWu3NO+CJfaxquCFfRVxZzCiB7IznBMVfhzzahrS6akJ92Kf4oQeAB4W/wCHNy6fsnX+26aK/wBUdFXz9d6FXTxZwtdeosEBAQEBAQEBAQEBAQEBAQEBAQEBBH9udpY8Lopal9i4DLG0m3STOvkb/cnuBTGRGN3Ozz6SnfNUkurqt/T1DnWvndchhtppcnxc7lZc62/tKNVf4lE+5T0R3z1z+Eu1RxYylq15mRneDtU3CqMygB0z3ZImngZCCczrfC0C5+Q0uvY2Ns6dbf4k9FMdM/LsjvljuV8WGtuNY3U1shkqZnyO5Zj9lvcxvBo7gF0mzp7VimKbVMRHchzMzvcYPjNRRyCSmmfG+4vkNg63APbwcO46Kt+xav08S7TFUd5EzG5sdu62wbi1MXua1tRGQ2ZjfdBNy17b65XWOh4EEcrrnG29l+w3cU9NNXwz198T3wl26+NCVrxGVGt4GzntCjcyM5amMiWneNC2ZmoAcNRmta/IkHkvZ2JtGNHqIqq+Geif5+jHco40Mtu62oGJ0TJH6VMZ6KoYRlcydujiW8geNvEcl03KElKAgICAgICAgICAgICAgICAgICAkipJpvb2M5r5sNwx1mfoqK3m4Hg4NI79Gt5PXh7e186XT8Wifeq6PlHXP8MlqjjSsELm0700VIFJ/wAQjndNRC4ydHNYa3Di5mY9XAN+hW9cFOLyVzG/MZ/H5Rb++FRLbGAQWv8Aw/OP83VC5t0DSRyJDxY2+Z+pWrcLY/6e3/d+GexvleS0JKEyK9xOb2Fi7K4WbQV7mw1QGgiqNS2b/wBnH/ydYXQ+Du0faLHI1z71G7PXT6bvJEvUYnMLbButjYXKAgICAgICAgICAgICAgICAgIILvX2ikpqZlJS3NdXO6GENJDmNdo+S/w2BsDfQuv8JVtddNFM1Vbo6Z+g9GyeAx4dSRU0dvsNu91rdJKdXvPifoAByXK9p66rWX5uz9I7ITqKeLGGYXnrxI3in/4hoHGOhf8AC187T13eIiNP2FbpwTuR/Vo6+ifujX+pSy3JHEFv/wAPTR0taba9HCL8wCZLi/yH0Wp8Lp/o2o75+zPY3yupaKlCDHbQYRFXU0tPL7kjCNOLXcWvHe1wB+SmaHWV6W9Tdo6vt1wtqp40YYjdJjkropcNrNK2gIjP+7TcIntJtcAWF7cMh5rq1q7Rdoi5ROYmMwgzGJxKwlkUEBAQEBAQEBAQEBAQEBAQEHTWVTIY3yyODY42Oe9x4NY0XJPgAgqrYiN+KVs2NVDSGuzQ0THWvFTsJaX+JJcPEv5ELUOE+0OLTGlp39E1fiPz5M9mj9SwVpEpQgIKv3/xA0NO7mKrLbudHIf/AJC2zgnP9e5Hh/KPf3Qocre5RnCoLn/h4YbV7rHKTTAG2hIE1wD1i4+oWm8L5/7P/t/8pGn61xLS0kQEgQHeBSyUNRBjNK0mSnIZUsH51G7Q37xc625g/Ctz4M7QxM6Svr6afn1x+Y+qNeo/Us7DK6OphjmhcHRSMa9jhza4XHz7luaO9SAgICAgICAgICAgICAgICCsN5+ISV9TBgtM4jpbS1j2/lUoIOW+up46/wCgcHFRNbq6NJYqvV9X7z1QuppmqcQl9FSshjZFG0NjjY1jQODWtFgPoFym/dqu1zXXOZmczKdEYjDuWJUQEFe784s2FXy3y1ERvb3RZ7b93G3zWycFqpjWzHbTP4Yb/wALXkroSI4QXr/D8w/ydS62hqAB4hjSf7haNwtqjlrdPXiZ859Emxulai1JIEBB11EDZGOY9ocx7S1zXC4c1wsQRzBBWWzcqt1xXROJjdKkxnolCt3FY7C66bBZnExOLp6FzjfNE67nxeIs4+LXnmF1PZ+tp1enpuxv6+6etBqp4s4WmFOWiAgICAgICAgICAgICAgw+1uPx4bRzVUvCNv2W3sZJDoxg8TYd3HkghW7bBZY4pK2rN66ud00pOhYw6xxgctDe3K4Hwhc+4RbR9ou8jRPuU/vV1z9NyXZo4sZlM1rTMICAghW+SO+DVJv7roT4/fRt/7Xu8G68bQojtiY/aZ/DFe+BrYV0lDcIL/3CwluGyuNrOqnkfJkY1+i0HhXP/VU/wBv5lKsfCspauziAgJAiO8bApKmnZPTXFdRu6aAt94lti6MDnmDRpzIA5lbFwf2j7Pf5Oufdr6J7p6p/EsN2jMZSvYnaOPFKGGqZoXNtI3/AC5m6Pb4X1HWCDzXRERnUBAQEBAQEBAQEBAQEBBUuNy+3cZFOPtYbhpzS82T1uoDL31A4ftf+oLyNtbQ9j0+aJ9+roj8z9PuyW6ONKwFzGZymioCAgIIvvOhD8IrQ4XAizc+LHNeDp1EA/JevsGqadfamO2Y84mGO78EtXyunoThBsXuRhy4Sw39+aV3hqGW7/dv81zzhRcirWzHZEfz+Uux8KfLXGYQEBAVYnAr/D5PYOMlt8uG4m7T9FPXeJNgHXPVo4cmLpWwdoe1aaIq+KjET39k/wAoV2jiytpe2xiAgICAgICAgICAgIIbvR2ndQUeSnN66qd0FM0e90j7NLx/xvp/qLVSZiIzO4dOxWzrMNo44BYyaulePzJ3e869tQOA7gFy/a20J1momud0dEfL13ptFHFjDPLymQQEBAQYfbKIvw6taLXNLONeH+G5ehsqcay1Pij7rLnwy1PK6sguEGyu52MDBqUj4jOT49NI3T6Lm/CT/wAhX8qftCZZ+BNF4LKICAgIMJtjs+zEqOWmfYFwvG4/lyt1Y7wvoe4lensvWzo9RTd6t098Tv8ALf8ANZXRxow43V7TvrqV0NRpXUbzBUA+8XNu1sh8cpB/1Nd3LqNFUV0xVTunpj5SgpsrgQEBAQEBAQEBAQfE0rWNc95Aa0FzidA1oFySeoBBU+yubGMSmxaQH+WivBQNd+gEh8uXkTr83EfCFqnCbaHJ0Rpqd9XTPy6o+v2+bPZozOVghaJKUICAgICDx4zCJKadhJAdDI0242cwg2+qkaS5Nu9RVHVMLatzUNdeQHCDaHdhEGYRRBosOiLv3Pc5zj9SVy/blc1a+7ntx5RCbaj3ISheSyCAgICAgr7a/NhGIwYxE37l+Wnrmi5vE4gNlsOYsB4tYOZW98GNfNyidNXPTT00/Lrj6b/9It6jHvQteCZsjWvY4OY5oc1zdQ5pFwQeohbWwOxAQEBAQEBAQEBBWm9fFJKp8ODUjrT1VnVDxc9BSNNyXWOma3DmBb4go+p1NGmtVXbm6P8AIiFYjM4hJ8MoI6aGOGFuWKNgY0cbNHWeZ71ynVX6792ble+ZynUxiMPUo64QEBAQEAq+3OKolSWnU8RY4tcLOaS0jqcDYhdjzE9MPPdaDavYNoGF0IAt+FhOnWWAn+q5Xtec627/AHSnW/hhnl5q8QEBAQEHmxKijqIZIZWh0cjS1wPNp/7UjTaiuxdpuUb4nPp9VsxmMItunxKWlknwardeWl+3TPOnT0jjcWGvu3Btc2DsvwLq2k1NGps03qN0/t3INUYnErMUhQQEBAQEBAQEGN2jxmKgpZqmY/dxMLj1uPBrR3kkAeKCAbuMKlf02J1g/GVxz2I1hpvy2A8QCA35NZzC0PhJtLlbvs9ufdp399Xp98pVmjEZlN1qrOICAgICAgKsDUjaSLJWVTL3y1Ezb9dpHC66/ppzZonwx9nnzvY1ZlG2+zTSKKlBFiKaEEHSxEbdLLkuvmfabuf+U/eU+jdDJKGuEBAQEBAQQfeRhUrehxOkH4yhdns3jNTfmRu5kAFxt1OeOa2rg1tLkrns9yfdq3d1Xr/DBeozGVgbOYzFX0sNVCbxytzC/Fp4Oae8OBHyW+IrJICAgICAgICCptrZvbmKtw9jr0FC4S1ZaQWy1FyGwnw1adf182heXtbXxotPNcfFPRTH5+i+ijjSnwFlzCqqaumU1yrFRAQEBAQEBVgaqbeQ5MTrm2t+KmIBvwc8kHXkb3+a6xs6qatJamf+MfZAr+KWBU1a3Do2lsbAeIY0HuIAXH9RVFVyqY3Zn7p9O53LCuEBAQEBAQCrqKsTlRAdj5jgmKvw5+lDWudNRnlHP8cN/wCnyj/UV1HZOvjW6aK5+KOir59v1Qq6eLOFsBemsEBAQEBAQRTeTtT7MonPj+1VSkRU7AC4unfwOUccoue/Qcwgxuwezfs6kax5zVEh6WoeSXF87uP2jqQOH1PElcx2ztH2zUTMfDT0U/Lt+qbbo4sJGvHZBAQEBAQEBASBrlviwSaDEpZ3tPQ1Ba6N4BykhrQ5hPJwI4dVjzXTthai3d0dFNM9NMYmOz/fahXYmKkY2cwGfEKhkEDSXOIzOAJbFHcB0jzyaL/2HEhelqdRb01ubl2cRH790d6yImZxDbQLkMp4rVRAQEBAQEBBGtvtnPaFI5rNKmI9LTuBsWzs1AvyzcO64PJexsTaHseoiavhnoq+Xb9GO7RxoZbdztQMToWSP0qY/uqhpFi2dmjjl5B3vd17cl03KElKqCAgICDhzrC5Nh3oKjwWT25ismIOBNDRkw0QPCSX45rfQ6jmzm0rWuEe0OQs8hT8Ve/uj13ebNZozOVhrn0pYgICAgICAgICD4mia8FrgHNPEOAIPiCslF6uic0zie5SYiXVR0EMDcsMUcbf0xMaxvlaAFkvau9emZuVTOe1SKYjc9CjrhAQEBAQEBAQFWJwK8xWX2Fi8dcDagr3CGrHwxTi5ZNb6u5/m/qC6Fwd2jy9nkK596n96fTd5Il6jE5W4CtjYXKAgICCud7eNSObDhNIfxdccryLHoaT8xzhxsQHDwa/qCw6i/TYtVXa91MZ/wA+e5WIzOGewTCoqOnip4RaOJuUdZ5uce8kknvJXKtbq69Vfqu1Tvn9uqE6mnixh7lEXCAgICAgICAgFVpjIiO0m8bDaAlj5elmabGOns9zSDYhzrhrSOom+hXuaTYGr1OJ4vFjtq6P23sVV2mHhwXezhlS/I90lO4kAGpADCT/ALjSQ3xdYLNqeDWrsxxqcVx3b/L+M/JSm9TO9O2m4utdqpmJxLK5VFRAQEBAQEBAQY7aDB466mlppfclYW3HFruLXDvDgD8lN0Osr0l6m9R1dXbHXCyqnjRiWJ3TY9K+OXDas/jaF3Rm/Gam4RyC+pFrC/UWH4l1W1dpu0RconMTGYQpjE4WCsiggIPFjOJxUdPLUTOyxRML3HuHIDmTwA6yEFb7uqKWqfPi9W21RVn7lpN+goxbI1txpe3zAB5laRwm2jFVcaaieiPi+fVH0+6TZo/VKdrUJSBAQEBAQEBAQEEE3xbROoqDLE8tmqHdG0t0c2MC8jh8rNvyz8lsXBvRU39Vx64zTRGfr1fz9GG9Vinoa5OK6LKIBUF67i9pHTwSUcr7vgAdFmOvQHQtHMhrreAcAtI4U6GKKo1FEfF0T8+qfr+EmxV1StNagkCAgICAgICAgJAgO8GlloZ4MZpG3fTHJUsbp09I7Q368tyOBtcH4FuXBnaMRM6Wrr6afzH539qNeo/Us/Da6OphjmhcHRSMa9hHNrhcfNbojvSgIKo29qnYxiUWExE/ytOWz1zheziLFkF9Osczq69vuyvO2prqdHp6rmfe3Ux2z6b19FPGnCdxMDQAAAAAABoABwAHUuW3K6q6pqqnMz0psRh9KxUQEBAQEBAQEBBVu/zCXS0kFQ25FPI5rhyDJsozH9zGD9y27gpqYi9XZn9URMfT/aPfjoyohbwjCC2twGGPNRU1JuGMi6EdTnvc15A8AweYLVuFl+KbFFrrqnPl/tnsR0zK71oSUICAgICAgICAg66iFsjHMe0OY5pa5rhcOaRYgjqIWSzcqt1xXTOJjdKkxlCt29YcLrpsFmcejdmqKFzjxhcSXReIs4+LZOsLqmz9bTrNPF2n5T3T1/52INVPFnC01OWo3t/tOMLoZJ7AzH7uBhF+kqH3yC1xcDVxA5NKCP7u9nn0NKXTkurKh5nqXO1d0r9cpPPLc/uLjzXN9vbQ9rv4p+Gnojv7Z+v2TLVHFhKl4LKICAgICAgICAgIOiuo4543xSsD43tLXNdwc06ELPpr9di5Fy3OJjphSYzGJUttDuWna4uoZmSR30ZOckje7OBld46cVvOk4T2LmKb0cWe2OmP5iP3+aLVZmNzzYLuXrZHA1UsUDBxyHpZD4AWaBx1zaaaFZdVwk0lqMW/fnu6I85/hSmzVO9dOB4PBRQMgp2ZY2DxLieLnHm49a0bW6y5qrs3bm+f27kqmmKYxDIKGuEBAQEBAQEBAQEiREN5GAyVNOyem0rqN4ngI4ktIc6MDnewIHMtA5lbDwe2lOmv8nXPuVdE56p6p/DDdozGUs2J2jjxShhqmCxe20jf8uZuj2+F+HWCDzXRURC9vPxG0GE0z9Yo4paix4OlAeWkjrBiBv4ry9s3arehuVU78Y85iJX24zVCbrlqcICAgICAgICAgICAgICZBAQEBAQEBAQEBAQEAq6icKIXuwHQYtjVKz/BEkMzWjRrHyNJfYd9wP2hdV2Xdqu6O3XVvx9uhBrjFUvve5SPpZKPGIm5jRyZJ2ji6llOUm/cXEfvvyKzazTRqbFdqf1R/r91KZxOUqoquOeNksTw+N7Q5rmm4c09RXKL2nrs1zRXGJhPiYmMu9YsKiYBMAmATAJgEwCYBMAmATAJgEwCYBMAmATAJgEwCYBMAmATAJgEwCYHkxbEYqWGSed4ZFG0lxP8AQDrJNgBzJAUjS6a5fuRatxmZ/wA6e5bVMRGZR7c7QSSMqsTnblkxCXOxvHJTRlwjGovrc+Ia0rq+nsU2LVNqndTGEGZzOVg1VOyVjo5GtfG9pa5rwC17SLEOB4grMorOXd9iGGuc7BKwdC5xJpa4l0Tb3P3bxqOQ5HTVxUHWbN02rj+rT09sdE+f8rqa5p3OM21nY8M80nqry54MaLxefoyctUZtrOx4Z5pPV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m2s7Hhnmk9VOa+i8Xn6HL1GbazseGeaT1U5r6LxefocvUZtrOx4Z5pPVTmvovF5+hy9RfazseGeaT1VWODGij/l5+hy9Tso93dXXyMmx2qbKxjrspaa7YAeF3u0Lv799tF6uj2fp9JTi1Tjtnrn6sdVc1b1lwxNY0Na0Na0ANDQAGtGgAA4AKatfa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43500" y="1114425"/>
            <a:ext cx="3609975" cy="3397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000">
                <a:solidFill>
                  <a:srgbClr val="263338"/>
                </a:solidFill>
              </a:defRPr>
            </a:lvl1pPr>
            <a:lvl2pPr marL="742950" indent="-285750" defTabSz="457200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800">
                <a:solidFill>
                  <a:srgbClr val="263338"/>
                </a:solidFill>
              </a:defRPr>
            </a:lvl2pPr>
            <a:lvl3pPr marL="1143000" indent="-228600" defTabSz="457200">
              <a:spcBef>
                <a:spcPct val="20000"/>
              </a:spcBef>
              <a:buClr>
                <a:srgbClr val="64B0C3"/>
              </a:buClr>
              <a:buFont typeface="Arial"/>
              <a:buChar char="•"/>
              <a:defRPr sz="2400">
                <a:solidFill>
                  <a:srgbClr val="263338"/>
                </a:solidFill>
              </a:defRPr>
            </a:lvl3pPr>
            <a:lvl4pPr marL="1600200" indent="-228600" defTabSz="457200">
              <a:spcBef>
                <a:spcPct val="20000"/>
              </a:spcBef>
              <a:buClr>
                <a:srgbClr val="64B0C3"/>
              </a:buClr>
              <a:buFont typeface="Arial"/>
              <a:buChar char="–"/>
              <a:defRPr sz="2000">
                <a:solidFill>
                  <a:srgbClr val="263338"/>
                </a:solidFill>
              </a:defRPr>
            </a:lvl4pPr>
            <a:lvl5pPr marL="2057400" indent="-228600" defTabSz="457200">
              <a:spcBef>
                <a:spcPct val="20000"/>
              </a:spcBef>
              <a:buClr>
                <a:srgbClr val="64B0C3"/>
              </a:buClr>
              <a:buFont typeface="Arial"/>
              <a:buChar char="»"/>
              <a:defRPr sz="2000">
                <a:solidFill>
                  <a:srgbClr val="263338"/>
                </a:solidFill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228600" indent="-228600">
              <a:buSzPct val="120000"/>
            </a:pPr>
            <a:r>
              <a:rPr lang="en-US" sz="2400" dirty="0"/>
              <a:t>Namespaces (IBM)</a:t>
            </a:r>
          </a:p>
          <a:p>
            <a:pPr marL="228600" indent="-228600">
              <a:buSzPct val="120000"/>
            </a:pPr>
            <a:r>
              <a:rPr lang="en-US" sz="2400" dirty="0" err="1" smtClean="0"/>
              <a:t>C</a:t>
            </a:r>
            <a:r>
              <a:rPr lang="en-US" sz="2400" dirty="0" err="1"/>
              <a:t>g</a:t>
            </a:r>
            <a:r>
              <a:rPr lang="en-US" sz="2400" dirty="0" err="1" smtClean="0"/>
              <a:t>roups</a:t>
            </a:r>
            <a:r>
              <a:rPr lang="en-US" sz="2400" dirty="0" smtClean="0"/>
              <a:t> </a:t>
            </a:r>
            <a:r>
              <a:rPr lang="en-US" sz="2400" dirty="0"/>
              <a:t>(Google)</a:t>
            </a:r>
          </a:p>
          <a:p>
            <a:pPr marL="228600" indent="-228600">
              <a:buSzPct val="120000"/>
            </a:pPr>
            <a:r>
              <a:rPr lang="en-US" sz="2400" dirty="0"/>
              <a:t>LXC tools</a:t>
            </a:r>
          </a:p>
          <a:p>
            <a:pPr marL="228600" indent="-228600">
              <a:buSzPct val="120000"/>
            </a:pPr>
            <a:r>
              <a:rPr lang="en-US" sz="2400" dirty="0"/>
              <a:t>The Linux Kernel</a:t>
            </a:r>
          </a:p>
          <a:p>
            <a:pPr marL="228600" indent="-228600">
              <a:buSzPct val="120000"/>
            </a:pPr>
            <a:r>
              <a:rPr lang="en-US" sz="2400" dirty="0" err="1"/>
              <a:t>Git</a:t>
            </a:r>
            <a:endParaRPr lang="en-US" sz="2400" dirty="0"/>
          </a:p>
          <a:p>
            <a:pPr marL="228600" indent="-228600">
              <a:buSzPct val="120000"/>
            </a:pPr>
            <a:r>
              <a:rPr lang="en-US" sz="2400" dirty="0" err="1"/>
              <a:t>SELinux</a:t>
            </a:r>
            <a:r>
              <a:rPr lang="en-US" sz="2400" dirty="0"/>
              <a:t> (Red Hat)</a:t>
            </a:r>
          </a:p>
          <a:p>
            <a:pPr marL="228600" indent="-228600">
              <a:buSzPct val="120000"/>
            </a:pPr>
            <a:r>
              <a:rPr lang="en-US" sz="2400" dirty="0"/>
              <a:t>Solaris Zones</a:t>
            </a:r>
          </a:p>
          <a:p>
            <a:pPr marL="228600" indent="-228600">
              <a:buSzPct val="120000"/>
            </a:pPr>
            <a:r>
              <a:rPr lang="en-US" sz="2400" dirty="0"/>
              <a:t>BSD Jails</a:t>
            </a:r>
          </a:p>
          <a:p>
            <a:pPr marL="228600" indent="-228600">
              <a:buSzPct val="120000"/>
            </a:pPr>
            <a:r>
              <a:rPr lang="en-US" sz="2400" dirty="0" smtClean="0"/>
              <a:t>+++</a:t>
            </a:r>
            <a:endParaRPr lang="en-US" sz="2400" dirty="0"/>
          </a:p>
        </p:txBody>
      </p:sp>
      <p:pic>
        <p:nvPicPr>
          <p:cNvPr id="2051" name="Picture 3" descr="\\192.168.10.168\TomaWork\Projects\dockerCan\7183\SuperStock_1560R-2060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" y="1311775"/>
            <a:ext cx="4136496" cy="353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Thank You Users/Use Cases* </a:t>
            </a:r>
            <a:endParaRPr lang="en-US" sz="2800" dirty="0"/>
          </a:p>
        </p:txBody>
      </p:sp>
      <p:pic>
        <p:nvPicPr>
          <p:cNvPr id="4" name="Picture 20" descr="C:\Users\ju\Desktop\stackato-by-activestate_1000px_png_180x140_q85.PNG"/>
          <p:cNvPicPr>
            <a:picLocks noChangeAspect="1" noChangeArrowheads="1"/>
          </p:cNvPicPr>
          <p:nvPr/>
        </p:nvPicPr>
        <p:blipFill rotWithShape="1">
          <a:blip r:embed="rId2" cstate="print"/>
          <a:srcRect t="16291" b="31568"/>
          <a:stretch/>
        </p:blipFill>
        <p:spPr bwMode="auto">
          <a:xfrm>
            <a:off x="7012614" y="4509704"/>
            <a:ext cx="1309448" cy="512064"/>
          </a:xfrm>
          <a:prstGeom prst="rect">
            <a:avLst/>
          </a:prstGeom>
          <a:noFill/>
        </p:spPr>
      </p:pic>
      <p:pic>
        <p:nvPicPr>
          <p:cNvPr id="6" name="Picture 8" descr="C:\Users\ju\Desktop\Rackspace_Cloud_Company_Logo_clr_600x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424" y="1512978"/>
            <a:ext cx="1596291" cy="579985"/>
          </a:xfrm>
          <a:prstGeom prst="rect">
            <a:avLst/>
          </a:prstGeom>
          <a:noFill/>
        </p:spPr>
      </p:pic>
      <p:pic>
        <p:nvPicPr>
          <p:cNvPr id="8" name="Picture 10" descr="C:\Users\ju\Desktop\ebay-logo-01.jpg"/>
          <p:cNvPicPr>
            <a:picLocks noChangeAspect="1" noChangeArrowheads="1"/>
          </p:cNvPicPr>
          <p:nvPr/>
        </p:nvPicPr>
        <p:blipFill>
          <a:blip r:embed="rId4" cstate="print"/>
          <a:srcRect t="24007" b="25539"/>
          <a:stretch>
            <a:fillRect/>
          </a:stretch>
        </p:blipFill>
        <p:spPr bwMode="auto">
          <a:xfrm>
            <a:off x="2912114" y="2572897"/>
            <a:ext cx="1331547" cy="497148"/>
          </a:xfrm>
          <a:prstGeom prst="rect">
            <a:avLst/>
          </a:prstGeom>
          <a:noFill/>
        </p:spPr>
      </p:pic>
      <p:pic>
        <p:nvPicPr>
          <p:cNvPr id="11" name="Picture 13" descr="C:\Users\ju\Desktop\RelateIQ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5464" y="4518224"/>
            <a:ext cx="1532216" cy="495024"/>
          </a:xfrm>
          <a:prstGeom prst="rect">
            <a:avLst/>
          </a:prstGeom>
          <a:noFill/>
        </p:spPr>
      </p:pic>
      <p:pic>
        <p:nvPicPr>
          <p:cNvPr id="12" name="Picture 14" descr="C:\Users\ju\Desktop\spotify-logo-primary-horizontal-light-background-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2467" y="2561370"/>
            <a:ext cx="1338211" cy="520203"/>
          </a:xfrm>
          <a:prstGeom prst="rect">
            <a:avLst/>
          </a:prstGeom>
          <a:noFill/>
        </p:spPr>
      </p:pic>
      <p:pic>
        <p:nvPicPr>
          <p:cNvPr id="13" name="Picture 16" descr="C:\Users\ju\Desktop\mailgun_5F00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1132" y="4602191"/>
            <a:ext cx="1325508" cy="347588"/>
          </a:xfrm>
          <a:prstGeom prst="rect">
            <a:avLst/>
          </a:prstGeom>
          <a:noFill/>
        </p:spPr>
      </p:pic>
      <p:pic>
        <p:nvPicPr>
          <p:cNvPr id="17" name="Picture 3" descr="C:\Users\julien\Desktop\GC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543" y="1491534"/>
            <a:ext cx="963590" cy="6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julien\Desktop\logoAtlassian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46" y="3618925"/>
            <a:ext cx="1250385" cy="38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upload.wikimedia.org/wikipedia/commons/3/3e/Gilt_Log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5" b="29801"/>
          <a:stretch/>
        </p:blipFill>
        <p:spPr bwMode="auto">
          <a:xfrm>
            <a:off x="2984456" y="3664193"/>
            <a:ext cx="1186862" cy="29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beseen-marketing.co.uk/wp-content/uploads/2014/02/newrelic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14" y="2632936"/>
            <a:ext cx="1512248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://www.thenationaltriallawyers.org/wp-content/uploads/2014/02/ibm_logo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74" y="1576140"/>
            <a:ext cx="969426" cy="45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https://www.overseasvotefoundation.org/files/RedHat_rgbjp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187" y="1620613"/>
            <a:ext cx="1136770" cy="36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ttp://collegespring.org/cswp/cs-content/uploads/groupon-logo-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44" y="2603000"/>
            <a:ext cx="991651" cy="43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http://www.auto.com/assets/logo/auto-logo-200x10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0" y="3583619"/>
            <a:ext cx="915938" cy="45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julien\Desktop\logo-beta-a3a0a36b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82" y="4606446"/>
            <a:ext cx="1005174" cy="3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 descr="C:\Users\ju\Desktop\images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221132" y="2895884"/>
            <a:ext cx="1220261" cy="593640"/>
          </a:xfrm>
          <a:prstGeom prst="rect">
            <a:avLst/>
          </a:prstGeom>
          <a:noFill/>
        </p:spPr>
      </p:pic>
      <p:pic>
        <p:nvPicPr>
          <p:cNvPr id="28" name="Picture 8" descr="http://www.beseen-marketing.co.uk/wp-content/uploads/2014/02/newrelic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4557612"/>
            <a:ext cx="1669377" cy="4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http://www.pointit.com/wp-content/uploads/2014/03/Yelp-Log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74" y="3447948"/>
            <a:ext cx="1302304" cy="7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0" y="5830973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*A small subset of the 100s who are using and/or writing about us</a:t>
            </a:r>
          </a:p>
          <a:p>
            <a:r>
              <a:rPr lang="en-US" sz="900" dirty="0">
                <a:solidFill>
                  <a:schemeClr val="tx2"/>
                </a:solidFill>
              </a:rPr>
              <a:t>Thanks to those above for talking about their experiences at </a:t>
            </a:r>
            <a:r>
              <a:rPr lang="en-US" sz="900" dirty="0" err="1">
                <a:solidFill>
                  <a:schemeClr val="tx2"/>
                </a:solidFill>
              </a:rPr>
              <a:t>DockerCon</a:t>
            </a:r>
            <a:endParaRPr 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5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ckerCon Template and initial slides_v2a">
  <a:themeElements>
    <a:clrScheme name="Custom 8">
      <a:dk1>
        <a:sysClr val="windowText" lastClr="000000"/>
      </a:dk1>
      <a:lt1>
        <a:sysClr val="window" lastClr="FFFFFF"/>
      </a:lt1>
      <a:dk2>
        <a:srgbClr val="939DA7"/>
      </a:dk2>
      <a:lt2>
        <a:srgbClr val="DBDDDF"/>
      </a:lt2>
      <a:accent1>
        <a:srgbClr val="3B4D53"/>
      </a:accent1>
      <a:accent2>
        <a:srgbClr val="2B8CB4"/>
      </a:accent2>
      <a:accent3>
        <a:srgbClr val="44BAE7"/>
      </a:accent3>
      <a:accent4>
        <a:srgbClr val="2B8CB4"/>
      </a:accent4>
      <a:accent5>
        <a:srgbClr val="D4F0F8"/>
      </a:accent5>
      <a:accent6>
        <a:srgbClr val="F97F30"/>
      </a:accent6>
      <a:hlink>
        <a:srgbClr val="B2E4F6"/>
      </a:hlink>
      <a:folHlink>
        <a:srgbClr val="43495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DockerCon Template and initial slides_v2a</Template>
  <TotalTime>4400</TotalTime>
  <Words>1266</Words>
  <Application>Microsoft Office PowerPoint</Application>
  <PresentationFormat>Affichage à l'écran (4:3)</PresentationFormat>
  <Paragraphs>445</Paragraphs>
  <Slides>43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DockerCon Template and initial slides_v2a</vt:lpstr>
      <vt:lpstr>Présentation PowerPoint</vt:lpstr>
      <vt:lpstr>Welcome to DockerCon – Day 1</vt:lpstr>
      <vt:lpstr>March 20, 2013: Docker Launches</vt:lpstr>
      <vt:lpstr>15 Months Later: An Incredible Platform and Ecosystem</vt:lpstr>
      <vt:lpstr>Présentation PowerPoint</vt:lpstr>
      <vt:lpstr>Présentation PowerPoint</vt:lpstr>
      <vt:lpstr>42 People and a Turtle</vt:lpstr>
      <vt:lpstr>Thank You to the Giants</vt:lpstr>
      <vt:lpstr>Thank You Users/Use Cases* </vt:lpstr>
      <vt:lpstr>Thank You to the Brave</vt:lpstr>
      <vt:lpstr>Thank You Partner Ecosystem</vt:lpstr>
      <vt:lpstr>Thank You Our Sponsors</vt:lpstr>
      <vt:lpstr>Thank You: NASCAR</vt:lpstr>
      <vt:lpstr>Our New Logo</vt:lpstr>
      <vt:lpstr>Agenda</vt:lpstr>
      <vt:lpstr>User Case Study: GILT</vt:lpstr>
      <vt:lpstr>Agenda</vt:lpstr>
      <vt:lpstr>There are four major announcements in the next few slides  See if you can spot them all!</vt:lpstr>
      <vt:lpstr>Apps Have Fundamentally Changed</vt:lpstr>
      <vt:lpstr>Présentation PowerPoint</vt:lpstr>
      <vt:lpstr>The Right Approach to Containers Matters</vt:lpstr>
      <vt:lpstr>Présentation PowerPoint</vt:lpstr>
      <vt:lpstr>An Open Platform…</vt:lpstr>
      <vt:lpstr>An Open Platform…</vt:lpstr>
      <vt:lpstr>…to Build, Ship, and Run</vt:lpstr>
      <vt:lpstr>…Distributed Applications</vt:lpstr>
      <vt:lpstr>Announcing Docker Engine 1.0</vt:lpstr>
      <vt:lpstr>Announcing Docker Hub 1.0</vt:lpstr>
      <vt:lpstr>Announcing: Official Repositories</vt:lpstr>
      <vt:lpstr>Announcing: Commercial Support</vt:lpstr>
      <vt:lpstr>Well, Actually…</vt:lpstr>
      <vt:lpstr>Commercial Support Partners</vt:lpstr>
      <vt:lpstr>DEMO TIME</vt:lpstr>
      <vt:lpstr>May the Demo Gods Be Pleased…</vt:lpstr>
      <vt:lpstr>Demo</vt:lpstr>
      <vt:lpstr>Demo</vt:lpstr>
      <vt:lpstr>Agenda</vt:lpstr>
      <vt:lpstr>Partner Ecosystem</vt:lpstr>
      <vt:lpstr>Keynote: Red Hat</vt:lpstr>
      <vt:lpstr>Keynote: Red Hat</vt:lpstr>
      <vt:lpstr>It’s Hard to Overstate the Scope of Red Hat Commitment…</vt:lpstr>
      <vt:lpstr>Once Again…Thank You!</vt:lpstr>
      <vt:lpstr>Enjoy the 30+ Sessions Over the 2 Days!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 Golub</dc:creator>
  <cp:lastModifiedBy>julien</cp:lastModifiedBy>
  <cp:revision>243</cp:revision>
  <dcterms:created xsi:type="dcterms:W3CDTF">2014-06-08T15:42:31Z</dcterms:created>
  <dcterms:modified xsi:type="dcterms:W3CDTF">2014-06-09T02:10:37Z</dcterms:modified>
</cp:coreProperties>
</file>