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33"/>
  </p:notesMasterIdLst>
  <p:handoutMasterIdLst>
    <p:handoutMasterId r:id="rId34"/>
  </p:handoutMasterIdLst>
  <p:sldIdLst>
    <p:sldId id="466" r:id="rId4"/>
    <p:sldId id="509" r:id="rId5"/>
    <p:sldId id="510" r:id="rId6"/>
    <p:sldId id="508" r:id="rId7"/>
    <p:sldId id="512" r:id="rId8"/>
    <p:sldId id="513" r:id="rId9"/>
    <p:sldId id="519" r:id="rId10"/>
    <p:sldId id="515" r:id="rId11"/>
    <p:sldId id="516" r:id="rId12"/>
    <p:sldId id="517" r:id="rId13"/>
    <p:sldId id="520" r:id="rId14"/>
    <p:sldId id="521" r:id="rId15"/>
    <p:sldId id="522" r:id="rId16"/>
    <p:sldId id="523" r:id="rId17"/>
    <p:sldId id="524" r:id="rId18"/>
    <p:sldId id="525" r:id="rId19"/>
    <p:sldId id="530" r:id="rId20"/>
    <p:sldId id="526" r:id="rId21"/>
    <p:sldId id="531" r:id="rId22"/>
    <p:sldId id="529" r:id="rId23"/>
    <p:sldId id="536" r:id="rId24"/>
    <p:sldId id="532" r:id="rId25"/>
    <p:sldId id="533" r:id="rId26"/>
    <p:sldId id="528" r:id="rId27"/>
    <p:sldId id="534" r:id="rId28"/>
    <p:sldId id="527" r:id="rId29"/>
    <p:sldId id="535" r:id="rId30"/>
    <p:sldId id="537" r:id="rId31"/>
    <p:sldId id="507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Sansone" initials="TS" lastIdx="11" clrIdx="0"/>
  <p:cmAuthor id="1" name="Myshkin Retman" initials="M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5699" autoAdjust="0"/>
  </p:normalViewPr>
  <p:slideViewPr>
    <p:cSldViewPr snapToGrid="0" snapToObjects="1">
      <p:cViewPr varScale="1">
        <p:scale>
          <a:sx n="143" d="100"/>
          <a:sy n="143" d="100"/>
        </p:scale>
        <p:origin x="-1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-39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1EF2A5-7E28-6C42-80F7-09EE08AC2ED2}" type="datetimeFigureOut">
              <a:rPr lang="en-US" smtClean="0"/>
              <a:pPr/>
              <a:t>6/9/14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C53135-FA28-7C44-89BD-9B50151355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63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147B9E-0567-D645-8863-7BFEADEBF8E9}" type="datetimeFigureOut">
              <a:rPr lang="en-US" smtClean="0"/>
              <a:pPr/>
              <a:t>6/9/14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46CF2E-AEFD-654E-900A-F5D4DE52F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53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CF2E-AEFD-654E-900A-F5D4DE52FBA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CF2E-AEFD-654E-900A-F5D4DE52FBA0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C7D46-FF0A-4961-83E9-A4EE0B6F1AD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age_bg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1456270" y="296332"/>
            <a:ext cx="5589850" cy="1143000"/>
          </a:xfrm>
        </p:spPr>
        <p:txBody>
          <a:bodyPr anchor="t">
            <a:normAutofit/>
          </a:bodyPr>
          <a:lstStyle>
            <a:lvl1pPr algn="l">
              <a:defRPr sz="3000" b="1" i="0" spc="-150">
                <a:solidFill>
                  <a:schemeClr val="accent4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07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190067"/>
            <a:ext cx="9144000" cy="319088"/>
          </a:xfrm>
        </p:spPr>
        <p:txBody>
          <a:bodyPr/>
          <a:lstStyle>
            <a:lvl1pPr algn="ctr">
              <a:defRPr i="1">
                <a:solidFill>
                  <a:srgbClr val="272727"/>
                </a:solidFill>
                <a:latin typeface="Times New Roman"/>
                <a:cs typeface="Times New Roman"/>
              </a:defRPr>
            </a:lvl1pPr>
          </a:lstStyle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age_b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3"/>
          <p:cNvSpPr>
            <a:spLocks noGrp="1"/>
          </p:cNvSpPr>
          <p:nvPr userDrawn="1">
            <p:ph type="title"/>
          </p:nvPr>
        </p:nvSpPr>
        <p:spPr>
          <a:xfrm>
            <a:off x="1456270" y="296332"/>
            <a:ext cx="5589850" cy="1143000"/>
          </a:xfrm>
        </p:spPr>
        <p:txBody>
          <a:bodyPr anchor="t">
            <a:normAutofit/>
          </a:bodyPr>
          <a:lstStyle>
            <a:lvl1pPr algn="l">
              <a:defRPr sz="3000" b="1" i="0" spc="-150">
                <a:solidFill>
                  <a:schemeClr val="accent4"/>
                </a:solidFill>
                <a:latin typeface="Helvetica"/>
                <a:cs typeface="Helvetica"/>
              </a:defRPr>
            </a:lvl1pPr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CDF64-4EB6-D943-AA7F-ADE3C5AC09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839F-580A-4C4D-A4C4-BF973DDE7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827A-B47D-6541-89C2-78FE0470A8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mailto:mbryzek@gilt.com" TargetMode="External"/><Relationship Id="rId5" Type="http://schemas.openxmlformats.org/officeDocument/2006/relationships/hyperlink" Target="http://tech.gilt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mailto:mbryzek@gilt.com" TargetMode="External"/><Relationship Id="rId5" Type="http://schemas.openxmlformats.org/officeDocument/2006/relationships/hyperlink" Target="http://tech.gilt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cover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7376"/>
            <a:ext cx="1664208" cy="1603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2627376"/>
            <a:ext cx="64502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Immutable Infrastructure</a:t>
            </a:r>
          </a:p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With </a:t>
            </a:r>
            <a:r>
              <a:rPr lang="en-US" sz="3200" b="1" dirty="0" err="1" smtClean="0">
                <a:solidFill>
                  <a:schemeClr val="accent3"/>
                </a:solidFill>
                <a:latin typeface="Helvetica"/>
                <a:cs typeface="Helvetica"/>
              </a:rPr>
              <a:t>Docker</a:t>
            </a:r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 and EC2</a:t>
            </a:r>
          </a:p>
          <a:p>
            <a:endParaRPr lang="en-US" sz="2400" b="1" dirty="0" smtClean="0">
              <a:solidFill>
                <a:schemeClr val="accent3"/>
              </a:solidFill>
              <a:latin typeface="Helvetica"/>
              <a:cs typeface="Helvetica"/>
            </a:endParaRPr>
          </a:p>
          <a:p>
            <a:r>
              <a:rPr lang="en-US" sz="24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Docker</a:t>
            </a: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Helvetica"/>
                <a:cs typeface="Helvetica"/>
              </a:rPr>
              <a:t>Conf</a:t>
            </a: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 2014</a:t>
            </a:r>
          </a:p>
          <a:p>
            <a:endParaRPr lang="en-US" sz="2400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2400" b="1" spc="100" dirty="0">
                <a:solidFill>
                  <a:schemeClr val="accent4"/>
                </a:solidFill>
                <a:latin typeface="Helvetica"/>
                <a:cs typeface="Helvetica"/>
              </a:rPr>
              <a:t>Michael Bryzek</a:t>
            </a:r>
          </a:p>
          <a:p>
            <a:r>
              <a:rPr lang="en-US" sz="2400" spc="100" dirty="0">
                <a:solidFill>
                  <a:schemeClr val="accent4"/>
                </a:solidFill>
                <a:latin typeface="Helvetica"/>
                <a:cs typeface="Helvetica"/>
              </a:rPr>
              <a:t>CTO &amp; Co-Founder Gilt</a:t>
            </a:r>
          </a:p>
          <a:p>
            <a:endParaRPr lang="en-US" sz="2400" spc="100" dirty="0" smtClean="0">
              <a:solidFill>
                <a:schemeClr val="accent4"/>
              </a:solidFill>
              <a:latin typeface="Helvetica"/>
              <a:cs typeface="Helvetica"/>
              <a:hlinkClick r:id="rId4"/>
            </a:endParaRPr>
          </a:p>
          <a:p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  <a:hlinkClick r:id="rId4"/>
              </a:rPr>
              <a:t>michael@gilt.com</a:t>
            </a:r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</a:rPr>
              <a:t> / @</a:t>
            </a:r>
            <a:r>
              <a:rPr lang="en-US" sz="2400" spc="100" dirty="0" err="1" smtClean="0">
                <a:solidFill>
                  <a:schemeClr val="accent4"/>
                </a:solidFill>
                <a:latin typeface="Helvetica"/>
                <a:cs typeface="Helvetica"/>
              </a:rPr>
              <a:t>mbryzek</a:t>
            </a:r>
            <a:endParaRPr lang="en-US" sz="2400" spc="100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r>
              <a:rPr lang="en-US" sz="2400" spc="100" dirty="0">
                <a:solidFill>
                  <a:schemeClr val="accent4"/>
                </a:solidFill>
                <a:latin typeface="Helvetica"/>
                <a:cs typeface="Helvetica"/>
                <a:hlinkClick r:id="rId5"/>
              </a:rPr>
              <a:t>http://</a:t>
            </a:r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  <a:hlinkClick r:id="rId5"/>
              </a:rPr>
              <a:t>tech.gilt.com</a:t>
            </a:r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</a:rPr>
              <a:t> / @</a:t>
            </a:r>
            <a:r>
              <a:rPr lang="en-US" sz="2400" spc="100" dirty="0" err="1" smtClean="0">
                <a:solidFill>
                  <a:schemeClr val="accent4"/>
                </a:solidFill>
                <a:latin typeface="Helvetica"/>
                <a:cs typeface="Helvetica"/>
              </a:rPr>
              <a:t>gilttech</a:t>
            </a:r>
            <a:endParaRPr lang="en-US" sz="2400" spc="100" dirty="0">
              <a:solidFill>
                <a:schemeClr val="accent4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Defining Risk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 smtClean="0">
                <a:solidFill>
                  <a:schemeClr val="accent4"/>
                </a:solidFill>
              </a:rPr>
              <a:t>	Probability (event)</a:t>
            </a:r>
          </a:p>
          <a:p>
            <a:pPr>
              <a:lnSpc>
                <a:spcPct val="150000"/>
              </a:lnSpc>
            </a:pPr>
            <a:r>
              <a:rPr lang="en-US" sz="4200" b="1" dirty="0" smtClean="0">
                <a:solidFill>
                  <a:schemeClr val="accent4"/>
                </a:solidFill>
              </a:rPr>
              <a:t>	* Cost(event)</a:t>
            </a:r>
          </a:p>
          <a:p>
            <a:pPr>
              <a:lnSpc>
                <a:spcPct val="150000"/>
              </a:lnSpc>
            </a:pPr>
            <a:r>
              <a:rPr lang="en-US" sz="4200" b="1" dirty="0">
                <a:solidFill>
                  <a:schemeClr val="accent4"/>
                </a:solidFill>
              </a:rPr>
              <a:t>	</a:t>
            </a:r>
            <a:r>
              <a:rPr lang="en-US" sz="4200" b="1" dirty="0" smtClean="0">
                <a:solidFill>
                  <a:schemeClr val="accent4"/>
                </a:solidFill>
              </a:rPr>
              <a:t>* Number of occurrences</a:t>
            </a:r>
          </a:p>
          <a:p>
            <a:pPr>
              <a:lnSpc>
                <a:spcPct val="150000"/>
              </a:lnSpc>
            </a:pPr>
            <a:endParaRPr lang="en-US" sz="4200" b="1" dirty="0" smtClean="0">
              <a:solidFill>
                <a:schemeClr val="accent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4200" b="1" i="1" dirty="0" smtClean="0">
                <a:solidFill>
                  <a:srgbClr val="AE6E25"/>
                </a:solidFill>
              </a:rPr>
              <a:t>There is a risk to </a:t>
            </a:r>
            <a:r>
              <a:rPr lang="en-US" sz="4200" b="1" i="1" dirty="0" smtClean="0">
                <a:solidFill>
                  <a:srgbClr val="AE6E25"/>
                </a:solidFill>
              </a:rPr>
              <a:t>doing nothing</a:t>
            </a:r>
            <a:endParaRPr lang="en-US" sz="4200" b="1" i="1" dirty="0" smtClean="0">
              <a:solidFill>
                <a:srgbClr val="AE6E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6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Reducing Probability(event)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Testing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Manual or Automated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Prefer automated for long term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Not making changes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accent4"/>
                </a:solidFill>
              </a:rPr>
              <a:t>Peer </a:t>
            </a:r>
            <a:r>
              <a:rPr lang="en-US" sz="3200" dirty="0" smtClean="0">
                <a:solidFill>
                  <a:schemeClr val="accent4"/>
                </a:solidFill>
              </a:rPr>
              <a:t>review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Kaizen</a:t>
            </a:r>
            <a:endParaRPr lang="en-US" sz="3200" dirty="0">
              <a:solidFill>
                <a:schemeClr val="accent4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Immutability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Ownership / Pride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328515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Reducing Cost(event)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Small change sets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Verification in target environment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Incremental rollout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Automated rollout / rollback</a:t>
            </a:r>
          </a:p>
        </p:txBody>
      </p:sp>
    </p:spTree>
    <p:extLst>
      <p:ext uri="{BB962C8B-B14F-4D97-AF65-F5344CB8AC3E}">
        <p14:creationId xmlns:p14="http://schemas.microsoft.com/office/powerpoint/2010/main" val="185429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Reducing </a:t>
            </a:r>
            <a:r>
              <a:rPr lang="en-US" sz="3200" b="1" dirty="0" err="1" smtClean="0">
                <a:solidFill>
                  <a:schemeClr val="accent3"/>
                </a:solidFill>
                <a:latin typeface="Helvetica"/>
                <a:cs typeface="Helvetica"/>
              </a:rPr>
              <a:t>NumberOccurrences</a:t>
            </a:r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(event)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FF"/>
                </a:solidFill>
              </a:rPr>
              <a:t>Instant Rollback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Great Monitoring and Alerting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chemeClr val="accent4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9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Modern Software Deployment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Foundation of continuous delivery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Each deploy immutable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Incremental rollout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4"/>
                </a:solidFill>
              </a:rPr>
              <a:t>M</a:t>
            </a:r>
            <a:r>
              <a:rPr lang="en-US" sz="3200" dirty="0" smtClean="0">
                <a:solidFill>
                  <a:schemeClr val="accent4"/>
                </a:solidFill>
              </a:rPr>
              <a:t>etrics and alerting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chemeClr val="accent4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2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44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Continuous Delivery @ Gilt Pre </a:t>
            </a:r>
            <a:r>
              <a:rPr lang="en-US" sz="3200" b="1" dirty="0" err="1" smtClean="0">
                <a:solidFill>
                  <a:schemeClr val="accent3"/>
                </a:solidFill>
                <a:latin typeface="Helvetica"/>
                <a:cs typeface="Helvetica"/>
              </a:rPr>
              <a:t>Docker</a:t>
            </a:r>
            <a:endParaRPr lang="en-US" sz="3200" b="1" dirty="0" smtClean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accent4"/>
                </a:solidFill>
                <a:latin typeface="Consolas"/>
                <a:cs typeface="Consolas"/>
              </a:rPr>
              <a:t>sbt</a:t>
            </a:r>
            <a:r>
              <a:rPr lang="en-US" sz="3200" dirty="0" smtClean="0">
                <a:solidFill>
                  <a:schemeClr val="accent4"/>
                </a:solidFill>
                <a:latin typeface="Consolas"/>
                <a:cs typeface="Consolas"/>
              </a:rPr>
              <a:t> release-remote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Build an RPM in Jenkins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Deploy RPM to test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Run unit and integration tests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Deploy to one node in 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Run </a:t>
            </a:r>
            <a:r>
              <a:rPr lang="en-US" sz="3200" dirty="0" err="1" smtClean="0">
                <a:solidFill>
                  <a:schemeClr val="accent4"/>
                </a:solidFill>
              </a:rPr>
              <a:t>healthcheck</a:t>
            </a:r>
            <a:r>
              <a:rPr lang="en-US" sz="3200" dirty="0" smtClean="0">
                <a:solidFill>
                  <a:schemeClr val="accent4"/>
                </a:solidFill>
              </a:rPr>
              <a:t>, auto rollback if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Repeat 4-6 on remaining nodes</a:t>
            </a:r>
          </a:p>
          <a:p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45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Continuous Delivery @ Gilt w/ </a:t>
            </a:r>
            <a:r>
              <a:rPr lang="en-US" sz="3200" b="1" dirty="0" err="1" smtClean="0">
                <a:solidFill>
                  <a:schemeClr val="accent3"/>
                </a:solidFill>
                <a:latin typeface="Helvetica"/>
                <a:cs typeface="Helvetica"/>
              </a:rPr>
              <a:t>Docker</a:t>
            </a:r>
            <a:endParaRPr lang="en-US" sz="3200" b="1" dirty="0" smtClean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accent4"/>
                </a:solidFill>
                <a:latin typeface="Consolas"/>
                <a:cs typeface="Consolas"/>
              </a:rPr>
              <a:t>i</a:t>
            </a:r>
            <a:r>
              <a:rPr lang="en-US" sz="3000" dirty="0" err="1" smtClean="0">
                <a:solidFill>
                  <a:schemeClr val="accent4"/>
                </a:solidFill>
                <a:latin typeface="Consolas"/>
                <a:cs typeface="Consolas"/>
              </a:rPr>
              <a:t>onblaster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new </a:t>
            </a:r>
            <a:r>
              <a:rPr lang="en-US" sz="3000" dirty="0" err="1" smtClean="0">
                <a:solidFill>
                  <a:schemeClr val="accent4"/>
                </a:solidFill>
                <a:latin typeface="Consolas"/>
                <a:cs typeface="Consolas"/>
              </a:rPr>
              <a:t>api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1.2.3</a:t>
            </a:r>
          </a:p>
          <a:p>
            <a:endParaRPr lang="en-US" sz="3000" dirty="0" smtClean="0">
              <a:solidFill>
                <a:schemeClr val="accent4"/>
              </a:solidFill>
              <a:latin typeface="Consolas"/>
              <a:cs typeface="Consolas"/>
            </a:endParaRPr>
          </a:p>
          <a:p>
            <a:r>
              <a:rPr lang="en-US" sz="3000" dirty="0" err="1">
                <a:solidFill>
                  <a:schemeClr val="accent4"/>
                </a:solidFill>
                <a:latin typeface="Consolas"/>
                <a:cs typeface="Consolas"/>
              </a:rPr>
              <a:t>i</a:t>
            </a:r>
            <a:r>
              <a:rPr lang="en-US" sz="3000" dirty="0" err="1" smtClean="0">
                <a:solidFill>
                  <a:schemeClr val="accent4"/>
                </a:solidFill>
                <a:latin typeface="Consolas"/>
                <a:cs typeface="Consolas"/>
              </a:rPr>
              <a:t>onblaster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traffic </a:t>
            </a:r>
            <a:r>
              <a:rPr lang="en-US" sz="3000" dirty="0" err="1" smtClean="0">
                <a:solidFill>
                  <a:schemeClr val="accent4"/>
                </a:solidFill>
                <a:latin typeface="Consolas"/>
                <a:cs typeface="Consolas"/>
              </a:rPr>
              <a:t>api</a:t>
            </a:r>
            <a:endParaRPr lang="en-US" sz="3000" dirty="0">
              <a:solidFill>
                <a:schemeClr val="accent4"/>
              </a:solidFill>
              <a:latin typeface="Consolas"/>
              <a:cs typeface="Consolas"/>
            </a:endParaRPr>
          </a:p>
          <a:p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 1.2.2  90</a:t>
            </a:r>
          </a:p>
          <a:p>
            <a:r>
              <a:rPr lang="en-US" sz="3000" dirty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1.2.3 </a:t>
            </a:r>
            <a:r>
              <a:rPr lang="en-US" sz="3000" dirty="0" smtClean="0">
                <a:solidFill>
                  <a:schemeClr val="accent4"/>
                </a:solidFill>
                <a:latin typeface="Consolas"/>
                <a:cs typeface="Consolas"/>
              </a:rPr>
              <a:t> 10</a:t>
            </a:r>
            <a:endParaRPr lang="en-US" sz="3000" dirty="0" smtClean="0">
              <a:solidFill>
                <a:schemeClr val="accent4"/>
              </a:solidFill>
              <a:latin typeface="Consolas"/>
              <a:cs typeface="Consolas"/>
            </a:endParaRP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Build </a:t>
            </a:r>
            <a:r>
              <a:rPr lang="en-US" sz="3200" dirty="0" err="1" smtClean="0">
                <a:solidFill>
                  <a:schemeClr val="accent4"/>
                </a:solidFill>
              </a:rPr>
              <a:t>docker</a:t>
            </a:r>
            <a:r>
              <a:rPr lang="en-US" sz="3200" dirty="0" smtClean="0">
                <a:solidFill>
                  <a:schemeClr val="accent4"/>
                </a:solidFill>
              </a:rPr>
              <a:t> container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Create new “stack” of infrastructure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Run container on each node in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Assign DNS to new stack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chemeClr val="accent4"/>
                </a:solidFill>
              </a:rPr>
              <a:t>Manage traffic from old to new</a:t>
            </a:r>
          </a:p>
        </p:txBody>
      </p:sp>
    </p:spTree>
    <p:extLst>
      <p:ext uri="{BB962C8B-B14F-4D97-AF65-F5344CB8AC3E}">
        <p14:creationId xmlns:p14="http://schemas.microsoft.com/office/powerpoint/2010/main" val="218143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3"/>
                </a:solidFill>
                <a:latin typeface="Consolas"/>
                <a:cs typeface="Consolas"/>
              </a:rPr>
              <a:t>ionblaster</a:t>
            </a:r>
            <a:r>
              <a:rPr lang="en-US" sz="3200" dirty="0">
                <a:solidFill>
                  <a:schemeClr val="accent3"/>
                </a:solidFill>
                <a:latin typeface="Consolas"/>
                <a:cs typeface="Consolas"/>
              </a:rPr>
              <a:t> new </a:t>
            </a:r>
            <a:r>
              <a:rPr lang="en-US" sz="3200" dirty="0" err="1">
                <a:solidFill>
                  <a:schemeClr val="accent3"/>
                </a:solidFill>
                <a:latin typeface="Consolas"/>
                <a:cs typeface="Consolas"/>
              </a:rPr>
              <a:t>api</a:t>
            </a:r>
            <a:r>
              <a:rPr lang="en-US" sz="3200" dirty="0">
                <a:solidFill>
                  <a:schemeClr val="accent3"/>
                </a:solidFill>
                <a:latin typeface="Consolas"/>
                <a:cs typeface="Consolas"/>
              </a:rPr>
              <a:t> </a:t>
            </a:r>
            <a:r>
              <a:rPr lang="en-US" sz="3200" dirty="0" smtClean="0">
                <a:solidFill>
                  <a:schemeClr val="accent3"/>
                </a:solidFill>
                <a:latin typeface="Consolas"/>
                <a:cs typeface="Consolas"/>
              </a:rPr>
              <a:t>0.4.2</a:t>
            </a:r>
            <a:endParaRPr lang="en-US" sz="3200" dirty="0">
              <a:solidFill>
                <a:schemeClr val="accent3"/>
              </a:solidFill>
              <a:latin typeface="Consolas"/>
              <a:cs typeface="Consola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pic>
        <p:nvPicPr>
          <p:cNvPr id="2" name="Picture 1" descr="Screen Shot 2014-06-09 at 2.47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" y="1216629"/>
            <a:ext cx="9144000" cy="53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9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Immutable Infrastructure / </a:t>
            </a:r>
            <a:r>
              <a:rPr lang="en-US" sz="3200" b="1" dirty="0" err="1" smtClean="0">
                <a:solidFill>
                  <a:schemeClr val="accent3"/>
                </a:solidFill>
                <a:latin typeface="Helvetica"/>
                <a:cs typeface="Helvetica"/>
              </a:rPr>
              <a:t>Docker</a:t>
            </a:r>
            <a:endParaRPr lang="en-US" sz="3200" b="1" dirty="0" smtClean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4"/>
                </a:solidFill>
              </a:rPr>
              <a:t>Huge win w/ </a:t>
            </a:r>
            <a:r>
              <a:rPr lang="en-US" sz="3200" b="1" dirty="0" err="1" smtClean="0">
                <a:solidFill>
                  <a:schemeClr val="accent4"/>
                </a:solidFill>
              </a:rPr>
              <a:t>docker</a:t>
            </a:r>
            <a:endParaRPr lang="en-US" sz="3200" b="1" dirty="0">
              <a:solidFill>
                <a:schemeClr val="accent4"/>
              </a:solidFill>
            </a:endParaRP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Dependencies in </a:t>
            </a:r>
            <a:r>
              <a:rPr lang="en-US" sz="3200" dirty="0" err="1" smtClean="0">
                <a:solidFill>
                  <a:schemeClr val="accent4"/>
                </a:solidFill>
              </a:rPr>
              <a:t>Dockerfile</a:t>
            </a:r>
            <a:endParaRPr lang="en-US" sz="3200" dirty="0" smtClean="0">
              <a:solidFill>
                <a:schemeClr val="accent4"/>
              </a:solidFill>
            </a:endParaRP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Focus instead on cloud and new stacks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4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3"/>
                </a:solidFill>
                <a:latin typeface="Helvetica"/>
                <a:cs typeface="Helvetica"/>
              </a:rPr>
              <a:t>Docker</a:t>
            </a:r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 and Play Framework	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$ </a:t>
            </a:r>
            <a:r>
              <a:rPr lang="en-US" sz="3200" b="1" dirty="0" err="1" smtClean="0">
                <a:solidFill>
                  <a:schemeClr val="accent4"/>
                </a:solidFill>
              </a:rPr>
              <a:t>sbt</a:t>
            </a:r>
            <a:r>
              <a:rPr lang="en-US" sz="3200" b="1" dirty="0" smtClean="0">
                <a:solidFill>
                  <a:schemeClr val="accent4"/>
                </a:solidFill>
              </a:rPr>
              <a:t> stage</a:t>
            </a:r>
          </a:p>
          <a:p>
            <a:r>
              <a:rPr lang="en-US" sz="3200" b="1" dirty="0" smtClean="0">
                <a:solidFill>
                  <a:schemeClr val="accent4"/>
                </a:solidFill>
              </a:rPr>
              <a:t>$ more </a:t>
            </a:r>
            <a:r>
              <a:rPr lang="en-US" sz="3200" b="1" dirty="0" err="1">
                <a:solidFill>
                  <a:schemeClr val="accent4"/>
                </a:solidFill>
              </a:rPr>
              <a:t>api</a:t>
            </a:r>
            <a:r>
              <a:rPr lang="en-US" sz="3200" b="1" dirty="0">
                <a:solidFill>
                  <a:schemeClr val="accent4"/>
                </a:solidFill>
              </a:rPr>
              <a:t>/</a:t>
            </a:r>
            <a:r>
              <a:rPr lang="en-US" sz="3200" b="1" dirty="0" err="1" smtClean="0">
                <a:solidFill>
                  <a:schemeClr val="accent4"/>
                </a:solidFill>
              </a:rPr>
              <a:t>Dockerfile</a:t>
            </a:r>
            <a:endParaRPr lang="en-US" sz="3200" b="1" dirty="0" smtClean="0">
              <a:solidFill>
                <a:schemeClr val="accent4"/>
              </a:solidFill>
            </a:endParaRPr>
          </a:p>
          <a:p>
            <a:endParaRPr lang="en-US" sz="3200" b="1" dirty="0">
              <a:solidFill>
                <a:schemeClr val="accent4"/>
              </a:solidFill>
            </a:endParaRPr>
          </a:p>
          <a:p>
            <a:r>
              <a:rPr lang="en-US" sz="3200" b="1" dirty="0">
                <a:solidFill>
                  <a:schemeClr val="accent4"/>
                </a:solidFill>
              </a:rPr>
              <a:t>FROM </a:t>
            </a:r>
            <a:r>
              <a:rPr lang="en-US" sz="3200" b="1" dirty="0" err="1" smtClean="0">
                <a:solidFill>
                  <a:schemeClr val="accent4"/>
                </a:solidFill>
              </a:rPr>
              <a:t>giltarchitecture</a:t>
            </a:r>
            <a:r>
              <a:rPr lang="en-US" sz="3200" b="1" dirty="0" smtClean="0">
                <a:solidFill>
                  <a:schemeClr val="accent4"/>
                </a:solidFill>
              </a:rPr>
              <a:t>/</a:t>
            </a:r>
          </a:p>
          <a:p>
            <a:r>
              <a:rPr lang="en-US" sz="3200" b="1" dirty="0">
                <a:solidFill>
                  <a:schemeClr val="accent4"/>
                </a:solidFill>
              </a:rPr>
              <a:t> </a:t>
            </a:r>
            <a:r>
              <a:rPr lang="en-US" sz="3200" b="1" dirty="0" smtClean="0">
                <a:solidFill>
                  <a:schemeClr val="accent4"/>
                </a:solidFill>
              </a:rPr>
              <a:t>                    ubuntu</a:t>
            </a:r>
            <a:r>
              <a:rPr lang="en-US" sz="3200" b="1" dirty="0">
                <a:solidFill>
                  <a:schemeClr val="accent4"/>
                </a:solidFill>
              </a:rPr>
              <a:t>-openjdk-7-jre-headless:12.0.4</a:t>
            </a:r>
          </a:p>
          <a:p>
            <a:endParaRPr lang="en-US" sz="3200" b="1" dirty="0">
              <a:solidFill>
                <a:schemeClr val="accent4"/>
              </a:solidFill>
            </a:endParaRPr>
          </a:p>
          <a:p>
            <a:r>
              <a:rPr lang="en-US" sz="3200" b="1" dirty="0">
                <a:solidFill>
                  <a:schemeClr val="accent4"/>
                </a:solidFill>
              </a:rPr>
              <a:t>ADD . /</a:t>
            </a:r>
            <a:r>
              <a:rPr lang="en-US" sz="3200" b="1" dirty="0" err="1">
                <a:solidFill>
                  <a:schemeClr val="accent4"/>
                </a:solidFill>
              </a:rPr>
              <a:t>apidoc</a:t>
            </a:r>
            <a:endParaRPr lang="en-US" sz="3200" b="1" dirty="0">
              <a:solidFill>
                <a:schemeClr val="accent4"/>
              </a:solidFill>
            </a:endParaRPr>
          </a:p>
          <a:p>
            <a:endParaRPr lang="en-US" sz="3200" b="1" dirty="0">
              <a:solidFill>
                <a:schemeClr val="accent4"/>
              </a:solidFill>
            </a:endParaRPr>
          </a:p>
          <a:p>
            <a:r>
              <a:rPr lang="en-US" sz="3200" b="1" dirty="0">
                <a:solidFill>
                  <a:schemeClr val="accent4"/>
                </a:solidFill>
              </a:rPr>
              <a:t>ENTRYPOINT ["/</a:t>
            </a:r>
            <a:r>
              <a:rPr lang="en-US" sz="3200" b="1" dirty="0" err="1">
                <a:solidFill>
                  <a:schemeClr val="accent4"/>
                </a:solidFill>
              </a:rPr>
              <a:t>apidoc</a:t>
            </a:r>
            <a:r>
              <a:rPr lang="en-US" sz="3200" b="1" dirty="0">
                <a:solidFill>
                  <a:schemeClr val="accent4"/>
                </a:solidFill>
              </a:rPr>
              <a:t>/bin/</a:t>
            </a:r>
            <a:r>
              <a:rPr lang="en-US" sz="3200" b="1" dirty="0" err="1">
                <a:solidFill>
                  <a:schemeClr val="accent4"/>
                </a:solidFill>
              </a:rPr>
              <a:t>apidoc-api</a:t>
            </a:r>
            <a:r>
              <a:rPr lang="en-US" sz="3200" b="1" dirty="0">
                <a:solidFill>
                  <a:schemeClr val="accent4"/>
                </a:solidFill>
              </a:rPr>
              <a:t>"]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2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What is Gilt?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5221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4"/>
                </a:solidFill>
              </a:rPr>
              <a:t>Founded in 2007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4"/>
                </a:solidFill>
              </a:rPr>
              <a:t>World’s best brands and products at 50-70% off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4"/>
                </a:solidFill>
              </a:rPr>
              <a:t>N</a:t>
            </a:r>
            <a:r>
              <a:rPr lang="en-US" sz="3200" dirty="0" smtClean="0">
                <a:solidFill>
                  <a:schemeClr val="accent4"/>
                </a:solidFill>
              </a:rPr>
              <a:t>ew </a:t>
            </a:r>
            <a:r>
              <a:rPr lang="en-US" sz="3200" dirty="0" smtClean="0">
                <a:solidFill>
                  <a:schemeClr val="accent4"/>
                </a:solidFill>
              </a:rPr>
              <a:t>products </a:t>
            </a:r>
            <a:r>
              <a:rPr lang="en-US" sz="3200" dirty="0" smtClean="0">
                <a:solidFill>
                  <a:schemeClr val="accent4"/>
                </a:solidFill>
              </a:rPr>
              <a:t>launch at noon EST</a:t>
            </a:r>
            <a:endParaRPr lang="en-US" sz="3200" dirty="0" smtClean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4"/>
                </a:solidFill>
              </a:rPr>
              <a:t>Limited inventory – products constantly sell out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chemeClr val="accent4"/>
                </a:solidFill>
              </a:rPr>
              <a:t>Over 1000 employees</a:t>
            </a:r>
          </a:p>
          <a:p>
            <a:pPr>
              <a:lnSpc>
                <a:spcPct val="150000"/>
              </a:lnSpc>
            </a:pPr>
            <a:endParaRPr lang="en-US" sz="3200" dirty="0" smtClean="0">
              <a:solidFill>
                <a:schemeClr val="accent4"/>
              </a:solidFill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2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Sample command to start play container image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Consolas"/>
                <a:cs typeface="Consolas"/>
              </a:rPr>
              <a:t>-run </a:t>
            </a:r>
            <a:r>
              <a:rPr lang="en-US" sz="3200" b="1" dirty="0" smtClean="0">
                <a:solidFill>
                  <a:schemeClr val="accent4"/>
                </a:solidFill>
                <a:latin typeface="Consolas"/>
                <a:cs typeface="Consolas"/>
              </a:rPr>
              <a:t>“</a:t>
            </a:r>
          </a:p>
          <a:p>
            <a:r>
              <a:rPr lang="en-US" sz="3200" b="1" dirty="0" smtClean="0">
                <a:solidFill>
                  <a:schemeClr val="accent4"/>
                </a:solidFill>
                <a:latin typeface="Consolas"/>
                <a:cs typeface="Consolas"/>
              </a:rPr>
              <a:t>  -</a:t>
            </a:r>
            <a:r>
              <a:rPr lang="en-US" sz="3200" b="1" dirty="0">
                <a:solidFill>
                  <a:schemeClr val="accent4"/>
                </a:solidFill>
                <a:latin typeface="Consolas"/>
                <a:cs typeface="Consolas"/>
              </a:rPr>
              <a:t>-expose </a:t>
            </a:r>
            <a:r>
              <a:rPr lang="en-US" sz="3200" b="1" dirty="0" smtClean="0">
                <a:solidFill>
                  <a:schemeClr val="accent4"/>
                </a:solidFill>
                <a:latin typeface="Consolas"/>
                <a:cs typeface="Consolas"/>
              </a:rPr>
              <a:t>80</a:t>
            </a:r>
          </a:p>
          <a:p>
            <a:r>
              <a:rPr lang="en-US" sz="3200" b="1" dirty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200" b="1" dirty="0" smtClean="0">
                <a:solidFill>
                  <a:schemeClr val="accent4"/>
                </a:solidFill>
                <a:latin typeface="Consolas"/>
                <a:cs typeface="Consolas"/>
              </a:rPr>
              <a:t> -</a:t>
            </a:r>
            <a:r>
              <a:rPr lang="en-US" sz="3200" b="1" dirty="0">
                <a:solidFill>
                  <a:schemeClr val="accent4"/>
                </a:solidFill>
                <a:latin typeface="Consolas"/>
                <a:cs typeface="Consolas"/>
              </a:rPr>
              <a:t>p 9000:</a:t>
            </a:r>
            <a:r>
              <a:rPr lang="en-US" sz="3200" b="1" dirty="0" smtClean="0">
                <a:solidFill>
                  <a:schemeClr val="accent4"/>
                </a:solidFill>
                <a:latin typeface="Consolas"/>
                <a:cs typeface="Consolas"/>
              </a:rPr>
              <a:t>80</a:t>
            </a:r>
          </a:p>
          <a:p>
            <a:r>
              <a:rPr lang="en-US" sz="3200" b="1" dirty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200" b="1" dirty="0" smtClean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  <a:latin typeface="Consolas"/>
                <a:cs typeface="Consolas"/>
              </a:rPr>
              <a:t>giltarchitecture</a:t>
            </a:r>
            <a:r>
              <a:rPr lang="en-US" sz="3200" b="1" dirty="0" smtClean="0">
                <a:solidFill>
                  <a:schemeClr val="accent4"/>
                </a:solidFill>
                <a:latin typeface="Consolas"/>
                <a:cs typeface="Consolas"/>
              </a:rPr>
              <a:t>/apidoc-api-1-2-3</a:t>
            </a:r>
          </a:p>
          <a:p>
            <a:r>
              <a:rPr lang="en-US" sz="3200" b="1" dirty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200" b="1" dirty="0" smtClean="0">
                <a:solidFill>
                  <a:schemeClr val="accent4"/>
                </a:solidFill>
                <a:latin typeface="Consolas"/>
                <a:cs typeface="Consolas"/>
              </a:rPr>
              <a:t> –</a:t>
            </a:r>
            <a:r>
              <a:rPr lang="en-US" sz="3200" b="1" dirty="0" err="1" smtClean="0">
                <a:solidFill>
                  <a:schemeClr val="accent4"/>
                </a:solidFill>
                <a:latin typeface="Consolas"/>
                <a:cs typeface="Consolas"/>
              </a:rPr>
              <a:t>Dhttp.port</a:t>
            </a:r>
            <a:r>
              <a:rPr lang="en-US" sz="3200" b="1" dirty="0" smtClean="0">
                <a:solidFill>
                  <a:schemeClr val="accent4"/>
                </a:solidFill>
                <a:latin typeface="Consolas"/>
                <a:cs typeface="Consolas"/>
              </a:rPr>
              <a:t>=90</a:t>
            </a:r>
          </a:p>
          <a:p>
            <a:r>
              <a:rPr lang="en-US" sz="3200" b="1" dirty="0" smtClean="0">
                <a:solidFill>
                  <a:schemeClr val="accent4"/>
                </a:solidFill>
                <a:latin typeface="Consolas"/>
                <a:cs typeface="Consolas"/>
              </a:rPr>
              <a:t>  -</a:t>
            </a:r>
            <a:r>
              <a:rPr lang="en-US" sz="3200" b="1" dirty="0" err="1" smtClean="0">
                <a:solidFill>
                  <a:schemeClr val="accent4"/>
                </a:solidFill>
                <a:latin typeface="Consolas"/>
                <a:cs typeface="Consolas"/>
              </a:rPr>
              <a:t>Dconfig.resource</a:t>
            </a:r>
            <a:r>
              <a:rPr lang="en-US" sz="3200" b="1" dirty="0" smtClean="0">
                <a:solidFill>
                  <a:schemeClr val="accent4"/>
                </a:solidFill>
                <a:latin typeface="Consolas"/>
                <a:cs typeface="Consolas"/>
              </a:rPr>
              <a:t>=</a:t>
            </a:r>
            <a:r>
              <a:rPr lang="en-US" sz="3200" b="1" dirty="0" err="1" smtClean="0">
                <a:solidFill>
                  <a:schemeClr val="accent4"/>
                </a:solidFill>
                <a:latin typeface="Consolas"/>
                <a:cs typeface="Consolas"/>
              </a:rPr>
              <a:t>xxx.conf</a:t>
            </a:r>
            <a:endParaRPr lang="en-US" sz="3200" b="1" dirty="0" smtClean="0">
              <a:solidFill>
                <a:schemeClr val="accent4"/>
              </a:solidFill>
              <a:latin typeface="Consolas"/>
              <a:cs typeface="Consolas"/>
            </a:endParaRPr>
          </a:p>
          <a:p>
            <a:r>
              <a:rPr lang="en-US" sz="3200" b="1" dirty="0" smtClean="0">
                <a:solidFill>
                  <a:schemeClr val="accent4"/>
                </a:solidFill>
                <a:latin typeface="Consolas"/>
                <a:cs typeface="Consola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960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Immutability w/ </a:t>
            </a:r>
            <a:r>
              <a:rPr lang="en-US" sz="3200" b="1" dirty="0" err="1" smtClean="0">
                <a:solidFill>
                  <a:schemeClr val="accent3"/>
                </a:solidFill>
                <a:latin typeface="Helvetica"/>
                <a:cs typeface="Helvetica"/>
              </a:rPr>
              <a:t>Docker</a:t>
            </a:r>
            <a:endParaRPr lang="en-US" sz="3200" b="1" dirty="0" smtClean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617" y="1216635"/>
            <a:ext cx="8676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Immutability emerges naturally when using </a:t>
            </a:r>
            <a:r>
              <a:rPr lang="en-US" sz="3200" dirty="0" err="1" smtClean="0">
                <a:solidFill>
                  <a:schemeClr val="accent4"/>
                </a:solidFill>
              </a:rPr>
              <a:t>Docker</a:t>
            </a:r>
            <a:endParaRPr lang="en-US" sz="3200" dirty="0" smtClean="0">
              <a:solidFill>
                <a:schemeClr val="accent4"/>
              </a:solidFill>
            </a:endParaRP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Upgrade Java</a:t>
            </a:r>
            <a:r>
              <a:rPr lang="en-US" sz="3200" dirty="0" smtClean="0">
                <a:solidFill>
                  <a:schemeClr val="accent4"/>
                </a:solidFill>
              </a:rPr>
              <a:t>? New version, new infrastructure, new containers.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Security </a:t>
            </a:r>
            <a:r>
              <a:rPr lang="en-US" sz="3200" dirty="0" smtClean="0">
                <a:solidFill>
                  <a:schemeClr val="accent4"/>
                </a:solidFill>
              </a:rPr>
              <a:t>patch</a:t>
            </a:r>
            <a:r>
              <a:rPr lang="en-US" sz="3200" dirty="0">
                <a:solidFill>
                  <a:schemeClr val="accent4"/>
                </a:solidFill>
              </a:rPr>
              <a:t>? New version, new infrastructure, new containers.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Eliminate surprise for application owners.</a:t>
            </a:r>
          </a:p>
        </p:txBody>
      </p:sp>
    </p:spTree>
    <p:extLst>
      <p:ext uri="{BB962C8B-B14F-4D97-AF65-F5344CB8AC3E}">
        <p14:creationId xmlns:p14="http://schemas.microsoft.com/office/powerpoint/2010/main" val="3039056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Automate Incremental Rollout</a:t>
            </a:r>
            <a:endParaRPr lang="en-US" sz="3200" b="1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617" y="1216635"/>
            <a:ext cx="8676643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Core area of focus now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r>
              <a:rPr lang="en-US" sz="3200" dirty="0" err="1" smtClean="0">
                <a:solidFill>
                  <a:schemeClr val="accent4"/>
                </a:solidFill>
                <a:latin typeface="Consolas"/>
                <a:cs typeface="Consolas"/>
              </a:rPr>
              <a:t>ionroller</a:t>
            </a:r>
            <a:r>
              <a:rPr lang="en-US" sz="3200" dirty="0" smtClean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200" dirty="0" err="1" smtClean="0">
                <a:solidFill>
                  <a:schemeClr val="accent4"/>
                </a:solidFill>
                <a:latin typeface="Consolas"/>
                <a:cs typeface="Consolas"/>
              </a:rPr>
              <a:t>api</a:t>
            </a:r>
            <a:r>
              <a:rPr lang="en-US" sz="3200" dirty="0" smtClean="0">
                <a:solidFill>
                  <a:schemeClr val="accent4"/>
                </a:solidFill>
                <a:latin typeface="Consolas"/>
                <a:cs typeface="Consolas"/>
              </a:rPr>
              <a:t> 1.2.3 1.2.4 “24 hours”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Measure </a:t>
            </a:r>
            <a:r>
              <a:rPr lang="en-US" sz="3200" dirty="0" smtClean="0">
                <a:solidFill>
                  <a:schemeClr val="accent4"/>
                </a:solidFill>
              </a:rPr>
              <a:t>response time and status codes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  - </a:t>
            </a:r>
            <a:r>
              <a:rPr lang="en-US" sz="3200" dirty="0" smtClean="0">
                <a:solidFill>
                  <a:schemeClr val="accent4"/>
                </a:solidFill>
              </a:rPr>
              <a:t>triggers based on tolerance between versions</a:t>
            </a:r>
            <a:endParaRPr lang="en-US" sz="3200" dirty="0" smtClean="0">
              <a:solidFill>
                <a:schemeClr val="accent4"/>
              </a:solidFill>
            </a:endParaRPr>
          </a:p>
          <a:p>
            <a:endParaRPr lang="en-US" sz="3200" dirty="0">
              <a:solidFill>
                <a:schemeClr val="accent4"/>
              </a:solidFill>
            </a:endParaRP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endParaRPr lang="en-US" sz="32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0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Instant Rollback</a:t>
            </a:r>
            <a:endParaRPr lang="en-US" sz="3200" b="1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617" y="1216635"/>
            <a:ext cx="8676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If prior version around – just move traffic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r>
              <a:rPr lang="en-US" sz="3200" dirty="0" err="1" smtClean="0">
                <a:solidFill>
                  <a:schemeClr val="accent4"/>
                </a:solidFill>
                <a:latin typeface="Consolas"/>
                <a:cs typeface="Consolas"/>
              </a:rPr>
              <a:t>ionblaster</a:t>
            </a:r>
            <a:r>
              <a:rPr lang="en-US" sz="3200" dirty="0" smtClean="0">
                <a:solidFill>
                  <a:schemeClr val="accent4"/>
                </a:solidFill>
                <a:latin typeface="Consolas"/>
                <a:cs typeface="Consolas"/>
              </a:rPr>
              <a:t> traffic </a:t>
            </a:r>
            <a:r>
              <a:rPr lang="en-US" sz="3200" dirty="0" err="1" smtClean="0">
                <a:solidFill>
                  <a:schemeClr val="accent4"/>
                </a:solidFill>
                <a:latin typeface="Consolas"/>
                <a:cs typeface="Consolas"/>
              </a:rPr>
              <a:t>api</a:t>
            </a:r>
            <a:r>
              <a:rPr lang="en-US" sz="3200" dirty="0" smtClean="0">
                <a:solidFill>
                  <a:schemeClr val="accent4"/>
                </a:solidFill>
                <a:latin typeface="Consolas"/>
                <a:cs typeface="Consolas"/>
              </a:rPr>
              <a:t> </a:t>
            </a:r>
            <a:r>
              <a:rPr lang="en-US" sz="3200" dirty="0">
                <a:solidFill>
                  <a:schemeClr val="accent4"/>
                </a:solidFill>
                <a:latin typeface="Consolas"/>
                <a:cs typeface="Consolas"/>
              </a:rPr>
              <a:t>1.2.3 </a:t>
            </a:r>
            <a:r>
              <a:rPr lang="en-US" sz="3200" dirty="0" smtClean="0">
                <a:solidFill>
                  <a:schemeClr val="accent4"/>
                </a:solidFill>
                <a:latin typeface="Consolas"/>
                <a:cs typeface="Consolas"/>
              </a:rPr>
              <a:t>100</a:t>
            </a:r>
            <a:endParaRPr lang="en-US" sz="3200" dirty="0" smtClean="0">
              <a:solidFill>
                <a:schemeClr val="accent4"/>
              </a:solidFill>
            </a:endParaRP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If not, same as before - deploy version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But then can revise garbage collection policy for the app to decrease risk of a future event. (Kaizen)</a:t>
            </a:r>
            <a:endParaRPr lang="en-US" sz="3200" dirty="0">
              <a:solidFill>
                <a:schemeClr val="accent4"/>
              </a:solidFill>
            </a:endParaRPr>
          </a:p>
          <a:p>
            <a:endParaRPr lang="en-US" sz="32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592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Amazing Metrics and Alerting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Reporting and alerting is hard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Used </a:t>
            </a:r>
            <a:r>
              <a:rPr lang="en-US" sz="3200" dirty="0" err="1" smtClean="0">
                <a:solidFill>
                  <a:schemeClr val="accent4"/>
                </a:solidFill>
              </a:rPr>
              <a:t>nagios</a:t>
            </a:r>
            <a:r>
              <a:rPr lang="en-US" sz="3200" dirty="0" smtClean="0">
                <a:solidFill>
                  <a:schemeClr val="accent4"/>
                </a:solidFill>
              </a:rPr>
              <a:t>, graphite, open TSDB w/ limited success.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We are now building a REST API for alerting on top of </a:t>
            </a:r>
            <a:r>
              <a:rPr lang="en-US" sz="3200" dirty="0" err="1" smtClean="0">
                <a:solidFill>
                  <a:schemeClr val="accent4"/>
                </a:solidFill>
              </a:rPr>
              <a:t>influxdb</a:t>
            </a:r>
            <a:r>
              <a:rPr lang="en-US" sz="3200" dirty="0" smtClean="0">
                <a:solidFill>
                  <a:schemeClr val="accent4"/>
                </a:solidFill>
              </a:rPr>
              <a:t> (open source time series </a:t>
            </a:r>
            <a:r>
              <a:rPr lang="en-US" sz="3200" dirty="0" err="1" smtClean="0">
                <a:solidFill>
                  <a:schemeClr val="accent4"/>
                </a:solidFill>
              </a:rPr>
              <a:t>db</a:t>
            </a:r>
            <a:r>
              <a:rPr lang="en-US" sz="3200" dirty="0" smtClean="0">
                <a:solidFill>
                  <a:schemeClr val="accent4"/>
                </a:solidFill>
              </a:rPr>
              <a:t>). Plan to open source if successful.</a:t>
            </a:r>
          </a:p>
          <a:p>
            <a:endParaRPr lang="en-US" sz="32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62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Lessons Learned: Incremental Rollout</a:t>
            </a:r>
            <a:endParaRPr lang="en-US" sz="3200" b="1" dirty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617" y="1216635"/>
            <a:ext cx="8676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Minimize number of versions in production at any one time – e.g. “at most 2”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Garbage </a:t>
            </a:r>
            <a:r>
              <a:rPr lang="en-US" sz="3200" dirty="0">
                <a:solidFill>
                  <a:schemeClr val="accent4"/>
                </a:solidFill>
              </a:rPr>
              <a:t>collection </a:t>
            </a:r>
            <a:r>
              <a:rPr lang="en-US" sz="3200" dirty="0" smtClean="0">
                <a:solidFill>
                  <a:schemeClr val="accent4"/>
                </a:solidFill>
              </a:rPr>
              <a:t>important, but keep prior versions around for long enough (1 day? 1 week?)</a:t>
            </a:r>
            <a:endParaRPr lang="en-US" sz="3200" dirty="0">
              <a:solidFill>
                <a:schemeClr val="accent4"/>
              </a:solidFill>
            </a:endParaRP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Different apps have different requirements on rollout time – back to calculation of Risk and the Cost(event)</a:t>
            </a:r>
          </a:p>
        </p:txBody>
      </p:sp>
    </p:spTree>
    <p:extLst>
      <p:ext uri="{BB962C8B-B14F-4D97-AF65-F5344CB8AC3E}">
        <p14:creationId xmlns:p14="http://schemas.microsoft.com/office/powerpoint/2010/main" val="243038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Lessons Learned - PAAS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617" y="1216635"/>
            <a:ext cx="867664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You must have platform as a service; impossible to build well if not your core business.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It’s tempting to build out a PAAS; but the number of tools needed to make this work reliably at scale is large.</a:t>
            </a:r>
            <a:endParaRPr lang="en-US" sz="3200" dirty="0">
              <a:solidFill>
                <a:schemeClr val="accent4"/>
              </a:solidFill>
            </a:endParaRPr>
          </a:p>
          <a:p>
            <a:endParaRPr lang="en-US" sz="3200" dirty="0" smtClean="0">
              <a:solidFill>
                <a:schemeClr val="accent4"/>
              </a:solidFill>
            </a:endParaRPr>
          </a:p>
          <a:p>
            <a:endParaRPr lang="en-US" sz="32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Lessons Learned: Alerting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Core interface: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i="1" dirty="0" smtClean="0">
                <a:solidFill>
                  <a:schemeClr val="accent4"/>
                </a:solidFill>
              </a:rPr>
              <a:t>	Send me at most one alert every n hours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Core challenge always: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Signal to noise ratio critical and first class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Human tendency to ignore over time</a:t>
            </a:r>
          </a:p>
        </p:txBody>
      </p:sp>
    </p:spTree>
    <p:extLst>
      <p:ext uri="{BB962C8B-B14F-4D97-AF65-F5344CB8AC3E}">
        <p14:creationId xmlns:p14="http://schemas.microsoft.com/office/powerpoint/2010/main" val="184922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Helvetica"/>
                <a:cs typeface="Helvetica"/>
              </a:rPr>
              <a:t>Immutable </a:t>
            </a:r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Infra w/ </a:t>
            </a:r>
            <a:r>
              <a:rPr lang="en-US" sz="3200" b="1" dirty="0" err="1">
                <a:solidFill>
                  <a:schemeClr val="accent3"/>
                </a:solidFill>
                <a:latin typeface="Helvetica"/>
                <a:cs typeface="Helvetica"/>
              </a:rPr>
              <a:t>Docker</a:t>
            </a:r>
            <a:r>
              <a:rPr lang="en-US" sz="3200" b="1" dirty="0">
                <a:solidFill>
                  <a:schemeClr val="accent3"/>
                </a:solidFill>
                <a:latin typeface="Helvetica"/>
                <a:cs typeface="Helvetica"/>
              </a:rPr>
              <a:t> and EC2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000" b="1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16635"/>
            <a:ext cx="8676643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Decrease Probability(Event)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Immutability</a:t>
            </a:r>
          </a:p>
          <a:p>
            <a:pPr marL="457200" indent="-457200">
              <a:buFont typeface="Arial"/>
              <a:buChar char="•"/>
            </a:pPr>
            <a:endParaRPr lang="en-US" sz="3200" dirty="0" smtClean="0">
              <a:solidFill>
                <a:schemeClr val="accent4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Decrease Cost(Event)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Verification in target </a:t>
            </a:r>
            <a:r>
              <a:rPr lang="en-US" sz="3200" dirty="0" err="1" smtClean="0">
                <a:solidFill>
                  <a:schemeClr val="accent4"/>
                </a:solidFill>
              </a:rPr>
              <a:t>env</a:t>
            </a:r>
            <a:r>
              <a:rPr lang="en-US" sz="3200" dirty="0" smtClean="0">
                <a:solidFill>
                  <a:schemeClr val="accent4"/>
                </a:solidFill>
              </a:rPr>
              <a:t> w/ no user traffic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Incremental Rollout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Automated rollout/rollback</a:t>
            </a:r>
          </a:p>
          <a:p>
            <a:pPr marL="914400" lvl="1" indent="-457200">
              <a:buFont typeface="Arial"/>
              <a:buChar char="•"/>
            </a:pPr>
            <a:endParaRPr lang="en-US" sz="3200" dirty="0">
              <a:solidFill>
                <a:schemeClr val="accent4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Reduce </a:t>
            </a:r>
            <a:r>
              <a:rPr lang="en-US" sz="3200" dirty="0" err="1" smtClean="0">
                <a:solidFill>
                  <a:schemeClr val="accent4"/>
                </a:solidFill>
              </a:rPr>
              <a:t>NumberOccurrences</a:t>
            </a:r>
            <a:r>
              <a:rPr lang="en-US" sz="3200" dirty="0" smtClean="0">
                <a:solidFill>
                  <a:schemeClr val="accent4"/>
                </a:solidFill>
              </a:rPr>
              <a:t>(event)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Instant Rollback</a:t>
            </a:r>
          </a:p>
        </p:txBody>
      </p:sp>
    </p:spTree>
    <p:extLst>
      <p:ext uri="{BB962C8B-B14F-4D97-AF65-F5344CB8AC3E}">
        <p14:creationId xmlns:p14="http://schemas.microsoft.com/office/powerpoint/2010/main" val="241751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_cover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7376"/>
            <a:ext cx="1664208" cy="1603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2627376"/>
            <a:ext cx="645022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Thank You</a:t>
            </a:r>
          </a:p>
          <a:p>
            <a:endParaRPr lang="en-US" sz="2400" b="1" dirty="0" smtClean="0">
              <a:solidFill>
                <a:schemeClr val="accent3"/>
              </a:solidFill>
              <a:latin typeface="Helvetica"/>
              <a:cs typeface="Helvetica"/>
            </a:endParaRPr>
          </a:p>
          <a:p>
            <a:endParaRPr lang="en-US" sz="2400" b="1" dirty="0" smtClean="0">
              <a:solidFill>
                <a:schemeClr val="accent4"/>
              </a:solidFill>
              <a:latin typeface="Helvetica"/>
              <a:cs typeface="Helvetica"/>
            </a:endParaRPr>
          </a:p>
          <a:p>
            <a:endParaRPr lang="en-US" sz="2400" b="1" dirty="0">
              <a:solidFill>
                <a:srgbClr val="000000"/>
              </a:solidFill>
              <a:latin typeface="Helvetica"/>
              <a:cs typeface="Helvetica"/>
            </a:endParaRPr>
          </a:p>
          <a:p>
            <a:endParaRPr lang="en-US" sz="2400" b="1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r>
              <a:rPr lang="en-US" sz="2400" b="1" spc="100" dirty="0">
                <a:solidFill>
                  <a:schemeClr val="accent4"/>
                </a:solidFill>
                <a:latin typeface="Helvetica"/>
                <a:cs typeface="Helvetica"/>
              </a:rPr>
              <a:t>Michael Bryzek</a:t>
            </a:r>
          </a:p>
          <a:p>
            <a:r>
              <a:rPr lang="en-US" sz="2400" spc="100" dirty="0">
                <a:solidFill>
                  <a:schemeClr val="accent4"/>
                </a:solidFill>
                <a:latin typeface="Helvetica"/>
                <a:cs typeface="Helvetica"/>
              </a:rPr>
              <a:t>CTO &amp; Co-Founder Gilt</a:t>
            </a:r>
          </a:p>
          <a:p>
            <a:endParaRPr lang="en-US" sz="2400" spc="100" dirty="0">
              <a:solidFill>
                <a:schemeClr val="accent4"/>
              </a:solidFill>
              <a:latin typeface="Helvetica"/>
              <a:cs typeface="Helvetica"/>
              <a:hlinkClick r:id="rId4"/>
            </a:endParaRPr>
          </a:p>
          <a:p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  <a:hlinkClick r:id="rId4"/>
              </a:rPr>
              <a:t>michael@gilt.com</a:t>
            </a:r>
            <a:r>
              <a:rPr lang="en-US" sz="2400" spc="100" dirty="0" smtClean="0">
                <a:solidFill>
                  <a:schemeClr val="accent4"/>
                </a:solidFill>
                <a:latin typeface="Helvetica"/>
                <a:cs typeface="Helvetica"/>
              </a:rPr>
              <a:t> </a:t>
            </a:r>
            <a:r>
              <a:rPr lang="en-US" sz="2400" spc="100" dirty="0">
                <a:solidFill>
                  <a:schemeClr val="accent4"/>
                </a:solidFill>
                <a:latin typeface="Helvetica"/>
                <a:cs typeface="Helvetica"/>
              </a:rPr>
              <a:t>/ @</a:t>
            </a:r>
            <a:r>
              <a:rPr lang="en-US" sz="2400" spc="100" dirty="0" err="1">
                <a:solidFill>
                  <a:schemeClr val="accent4"/>
                </a:solidFill>
                <a:latin typeface="Helvetica"/>
                <a:cs typeface="Helvetica"/>
              </a:rPr>
              <a:t>mbryzek</a:t>
            </a:r>
            <a:endParaRPr lang="en-US" sz="2400" spc="100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r>
              <a:rPr lang="en-US" sz="2400" spc="100" dirty="0">
                <a:solidFill>
                  <a:schemeClr val="accent4"/>
                </a:solidFill>
                <a:latin typeface="Helvetica"/>
                <a:cs typeface="Helvetica"/>
                <a:hlinkClick r:id="rId5"/>
              </a:rPr>
              <a:t>http://tech.gilt.com</a:t>
            </a:r>
            <a:r>
              <a:rPr lang="en-US" sz="2400" spc="100" dirty="0">
                <a:solidFill>
                  <a:schemeClr val="accent4"/>
                </a:solidFill>
                <a:latin typeface="Helvetica"/>
                <a:cs typeface="Helvetica"/>
              </a:rPr>
              <a:t> / @</a:t>
            </a:r>
            <a:r>
              <a:rPr lang="en-US" sz="2400" spc="100" dirty="0" err="1">
                <a:solidFill>
                  <a:schemeClr val="accent4"/>
                </a:solidFill>
                <a:latin typeface="Helvetica"/>
                <a:cs typeface="Helvetica"/>
              </a:rPr>
              <a:t>gilttech</a:t>
            </a:r>
            <a:endParaRPr lang="en-US" sz="2400" spc="100" dirty="0">
              <a:solidFill>
                <a:schemeClr val="accent4"/>
              </a:solidFill>
              <a:latin typeface="Helvetica"/>
              <a:cs typeface="Helvetica"/>
            </a:endParaRPr>
          </a:p>
          <a:p>
            <a:endParaRPr lang="en-US" sz="2400" dirty="0" smtClean="0"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1803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Gilt Tech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~150 people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Strategy </a:t>
            </a:r>
            <a:r>
              <a:rPr lang="en-US" sz="3200" dirty="0" smtClean="0">
                <a:solidFill>
                  <a:schemeClr val="accent4"/>
                </a:solidFill>
              </a:rPr>
              <a:t>to attract </a:t>
            </a:r>
            <a:r>
              <a:rPr lang="en-US" sz="3200" dirty="0" smtClean="0">
                <a:solidFill>
                  <a:schemeClr val="accent4"/>
                </a:solidFill>
              </a:rPr>
              <a:t>great people </a:t>
            </a:r>
            <a:r>
              <a:rPr lang="en-US" sz="3200" dirty="0" smtClean="0">
                <a:solidFill>
                  <a:schemeClr val="accent4"/>
                </a:solidFill>
              </a:rPr>
              <a:t>and enable them to </a:t>
            </a:r>
            <a:r>
              <a:rPr lang="en-US" sz="3200" dirty="0" smtClean="0">
                <a:solidFill>
                  <a:schemeClr val="accent4"/>
                </a:solidFill>
              </a:rPr>
              <a:t>innovate</a:t>
            </a:r>
            <a:endParaRPr lang="en-US" sz="3200" dirty="0" smtClean="0">
              <a:solidFill>
                <a:schemeClr val="accent4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Lots of Small Teams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Micro services architecture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 300+ services</a:t>
            </a:r>
          </a:p>
          <a:p>
            <a:pPr marL="1371600" lvl="2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~1000 </a:t>
            </a:r>
            <a:r>
              <a:rPr lang="en-US" sz="3200" dirty="0" err="1" smtClean="0">
                <a:solidFill>
                  <a:schemeClr val="accent4"/>
                </a:solidFill>
              </a:rPr>
              <a:t>git</a:t>
            </a:r>
            <a:r>
              <a:rPr lang="en-US" sz="3200" dirty="0" smtClean="0">
                <a:solidFill>
                  <a:schemeClr val="accent4"/>
                </a:solidFill>
              </a:rPr>
              <a:t> repos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>
                <a:solidFill>
                  <a:schemeClr val="accent4"/>
                </a:solidFill>
              </a:rPr>
              <a:t>Busy days see &gt; 100 production releases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&gt; </a:t>
            </a:r>
            <a:r>
              <a:rPr lang="en-US" sz="3200" dirty="0" smtClean="0">
                <a:solidFill>
                  <a:schemeClr val="accent4"/>
                </a:solidFill>
              </a:rPr>
              <a:t>10k requests / second</a:t>
            </a:r>
          </a:p>
        </p:txBody>
      </p:sp>
    </p:spTree>
    <p:extLst>
      <p:ext uri="{BB962C8B-B14F-4D97-AF65-F5344CB8AC3E}">
        <p14:creationId xmlns:p14="http://schemas.microsoft.com/office/powerpoint/2010/main" val="397123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1" y="59628"/>
            <a:ext cx="827700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accent3"/>
                </a:solidFill>
                <a:latin typeface="Helvetica"/>
                <a:cs typeface="Helvetica"/>
              </a:rPr>
              <a:t>Immutable Infrastructure Why it Matters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17" y="1216635"/>
            <a:ext cx="86766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4"/>
                </a:solidFill>
              </a:rPr>
              <a:t>We believe innovation fuels growth.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Part of our strategy to accelerate innovation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Is to create </a:t>
            </a:r>
            <a:r>
              <a:rPr lang="en-US" sz="3200" dirty="0" smtClean="0">
                <a:solidFill>
                  <a:schemeClr val="accent4"/>
                </a:solidFill>
              </a:rPr>
              <a:t>truly autonomous teams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Supported by tooling and automated </a:t>
            </a:r>
            <a:r>
              <a:rPr lang="en-US" sz="3200" dirty="0" smtClean="0">
                <a:solidFill>
                  <a:schemeClr val="accent4"/>
                </a:solidFill>
              </a:rPr>
              <a:t>processes</a:t>
            </a:r>
          </a:p>
          <a:p>
            <a:endParaRPr lang="en-US" sz="3200" dirty="0">
              <a:solidFill>
                <a:schemeClr val="accent4"/>
              </a:solidFill>
            </a:endParaRPr>
          </a:p>
          <a:p>
            <a:r>
              <a:rPr lang="en-US" sz="3200" dirty="0" smtClean="0">
                <a:solidFill>
                  <a:schemeClr val="accent4"/>
                </a:solidFill>
              </a:rPr>
              <a:t>to </a:t>
            </a:r>
            <a:r>
              <a:rPr lang="en-US" sz="3200" b="1" dirty="0" smtClean="0">
                <a:solidFill>
                  <a:schemeClr val="accent3"/>
                </a:solidFill>
              </a:rPr>
              <a:t>relentlessly decrease risk</a:t>
            </a:r>
            <a:r>
              <a:rPr lang="en-US" sz="3200" dirty="0" smtClean="0">
                <a:solidFill>
                  <a:schemeClr val="accent4"/>
                </a:solidFill>
              </a:rPr>
              <a:t> of change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9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Lots of Small Applications (LOSA)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617" y="1207754"/>
            <a:ext cx="86766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Technology Strategy focused on: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Autonomy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Decentralization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Parallelism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Isolation</a:t>
            </a:r>
          </a:p>
          <a:p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7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182" y="59628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3"/>
                </a:solidFill>
                <a:latin typeface="Helvetica"/>
                <a:cs typeface="Helvetica"/>
              </a:rPr>
              <a:t>Teams and LOSA</a:t>
            </a:r>
            <a:endParaRPr lang="en-US" sz="3200" b="1" dirty="0" smtClean="0">
              <a:solidFill>
                <a:schemeClr val="accent3"/>
              </a:solidFill>
              <a:latin typeface="Helvetica"/>
              <a:cs typeface="Helvetic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617" y="1207754"/>
            <a:ext cx="86766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Lots of Small Teams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4-10 people / team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Have all “ingredients” to succeed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chemeClr val="accent4"/>
                </a:solidFill>
              </a:rPr>
              <a:t>Deliver across stack for most projects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6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7312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/>
                </a:solidFill>
                <a:latin typeface="Helvetica"/>
                <a:cs typeface="Helvetica"/>
              </a:rPr>
              <a:t>Defining Risk</a:t>
            </a:r>
          </a:p>
        </p:txBody>
      </p:sp>
    </p:spTree>
    <p:extLst>
      <p:ext uri="{BB962C8B-B14F-4D97-AF65-F5344CB8AC3E}">
        <p14:creationId xmlns:p14="http://schemas.microsoft.com/office/powerpoint/2010/main" val="1708886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ve-Fast-and-Break-Thing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07" y="861412"/>
            <a:ext cx="4588494" cy="559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7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73128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3"/>
                </a:solidFill>
                <a:latin typeface="Helvetica"/>
                <a:cs typeface="Helvetica"/>
              </a:rPr>
              <a:t>Move Fast</a:t>
            </a:r>
          </a:p>
          <a:p>
            <a:pPr algn="ctr"/>
            <a:r>
              <a:rPr lang="en-US" sz="6000" b="1" dirty="0" smtClean="0">
                <a:solidFill>
                  <a:schemeClr val="accent3"/>
                </a:solidFill>
                <a:latin typeface="Helvetica"/>
                <a:cs typeface="Helvetica"/>
              </a:rPr>
              <a:t>with</a:t>
            </a:r>
          </a:p>
          <a:p>
            <a:pPr algn="ctr"/>
            <a:r>
              <a:rPr lang="en-US" sz="6000" b="1" dirty="0" smtClean="0">
                <a:solidFill>
                  <a:schemeClr val="accent3"/>
                </a:solidFill>
                <a:latin typeface="Helvetica"/>
                <a:cs typeface="Helvetica"/>
              </a:rPr>
              <a:t>Minimal Risk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182" y="86271"/>
            <a:ext cx="774081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/>
                </a:solidFill>
                <a:latin typeface="Helvetica"/>
                <a:cs typeface="Helvetica"/>
              </a:rPr>
              <a:t>What that Actually Means</a:t>
            </a:r>
          </a:p>
        </p:txBody>
      </p:sp>
    </p:spTree>
    <p:extLst>
      <p:ext uri="{BB962C8B-B14F-4D97-AF65-F5344CB8AC3E}">
        <p14:creationId xmlns:p14="http://schemas.microsoft.com/office/powerpoint/2010/main" val="2908478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FFFFFE"/>
      </a:dk1>
      <a:lt1>
        <a:srgbClr val="D6D6CD"/>
      </a:lt1>
      <a:dk2>
        <a:srgbClr val="E6E5DD"/>
      </a:dk2>
      <a:lt2>
        <a:srgbClr val="838585"/>
      </a:lt2>
      <a:accent1>
        <a:srgbClr val="D6D6CD"/>
      </a:accent1>
      <a:accent2>
        <a:srgbClr val="E6E5DD"/>
      </a:accent2>
      <a:accent3>
        <a:srgbClr val="AE6E25"/>
      </a:accent3>
      <a:accent4>
        <a:srgbClr val="373734"/>
      </a:accent4>
      <a:accent5>
        <a:srgbClr val="595B57"/>
      </a:accent5>
      <a:accent6>
        <a:srgbClr val="86868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3">
      <a:dk1>
        <a:srgbClr val="FFFFFE"/>
      </a:dk1>
      <a:lt1>
        <a:srgbClr val="D6D6CD"/>
      </a:lt1>
      <a:dk2>
        <a:srgbClr val="E6E5DD"/>
      </a:dk2>
      <a:lt2>
        <a:srgbClr val="838585"/>
      </a:lt2>
      <a:accent1>
        <a:srgbClr val="D6D6CD"/>
      </a:accent1>
      <a:accent2>
        <a:srgbClr val="E6E5DD"/>
      </a:accent2>
      <a:accent3>
        <a:srgbClr val="B97421"/>
      </a:accent3>
      <a:accent4>
        <a:srgbClr val="373734"/>
      </a:accent4>
      <a:accent5>
        <a:srgbClr val="595B57"/>
      </a:accent5>
      <a:accent6>
        <a:srgbClr val="86868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21869</TotalTime>
  <Words>844</Words>
  <Application>Microsoft Macintosh PowerPoint</Application>
  <PresentationFormat>On-screen Show (4:3)</PresentationFormat>
  <Paragraphs>226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Gilt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Albrecht</dc:creator>
  <cp:lastModifiedBy>Michael Bryzek</cp:lastModifiedBy>
  <cp:revision>1163</cp:revision>
  <cp:lastPrinted>2011-02-03T16:51:04Z</cp:lastPrinted>
  <dcterms:created xsi:type="dcterms:W3CDTF">2013-10-27T17:49:22Z</dcterms:created>
  <dcterms:modified xsi:type="dcterms:W3CDTF">2014-06-09T23:12:51Z</dcterms:modified>
</cp:coreProperties>
</file>