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50" r:id="rId3"/>
    <p:sldId id="259" r:id="rId4"/>
    <p:sldId id="295" r:id="rId5"/>
    <p:sldId id="264" r:id="rId6"/>
    <p:sldId id="265" r:id="rId7"/>
    <p:sldId id="273" r:id="rId8"/>
    <p:sldId id="349" r:id="rId9"/>
    <p:sldId id="274" r:id="rId10"/>
    <p:sldId id="270" r:id="rId11"/>
    <p:sldId id="288" r:id="rId12"/>
    <p:sldId id="289" r:id="rId13"/>
    <p:sldId id="335" r:id="rId14"/>
    <p:sldId id="334" r:id="rId15"/>
    <p:sldId id="271" r:id="rId16"/>
    <p:sldId id="276" r:id="rId17"/>
    <p:sldId id="272" r:id="rId18"/>
    <p:sldId id="281" r:id="rId19"/>
    <p:sldId id="336" r:id="rId20"/>
    <p:sldId id="348" r:id="rId21"/>
    <p:sldId id="347" r:id="rId22"/>
    <p:sldId id="309" r:id="rId23"/>
    <p:sldId id="308" r:id="rId24"/>
    <p:sldId id="338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39" r:id="rId37"/>
    <p:sldId id="340" r:id="rId38"/>
    <p:sldId id="346" r:id="rId39"/>
    <p:sldId id="351" r:id="rId40"/>
    <p:sldId id="337" r:id="rId41"/>
    <p:sldId id="327" r:id="rId42"/>
    <p:sldId id="32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0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9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E89C5-6DC3-421C-B254-5D034D19E11B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A2D70-C088-423F-8518-452E86B6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1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Cabin" panose="020B0803050202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bin" panose="020B0803050202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bin" panose="020B0803050202020004" pitchFamily="34" charset="0"/>
              </a:defRPr>
            </a:lvl1pPr>
          </a:lstStyle>
          <a:p>
            <a:fld id="{49F3E739-D457-46E5-B626-C9B182A007EE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bin" panose="020B08030502020200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bin" panose="020B0803050202020004" pitchFamily="34" charset="0"/>
              </a:defRPr>
            </a:lvl1pPr>
          </a:lstStyle>
          <a:p>
            <a:fld id="{BCE7406B-BAC9-4C38-89ED-BD1EC7E28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0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E739-D457-46E5-B626-C9B182A007EE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406B-BAC9-4C38-89ED-BD1EC7E28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5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E739-D457-46E5-B626-C9B182A007EE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406B-BAC9-4C38-89ED-BD1EC7E28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3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214"/>
            <a:ext cx="10515600" cy="6676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E739-D457-46E5-B626-C9B182A007EE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406B-BAC9-4C38-89ED-BD1EC7E28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4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E739-D457-46E5-B626-C9B182A007EE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406B-BAC9-4C38-89ED-BD1EC7E28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E739-D457-46E5-B626-C9B182A007EE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406B-BAC9-4C38-89ED-BD1EC7E28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6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E739-D457-46E5-B626-C9B182A007EE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406B-BAC9-4C38-89ED-BD1EC7E28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2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E739-D457-46E5-B626-C9B182A007EE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406B-BAC9-4C38-89ED-BD1EC7E28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4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E739-D457-46E5-B626-C9B182A007EE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406B-BAC9-4C38-89ED-BD1EC7E28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9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E739-D457-46E5-B626-C9B182A007EE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406B-BAC9-4C38-89ED-BD1EC7E28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1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E739-D457-46E5-B626-C9B182A007EE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406B-BAC9-4C38-89ED-BD1EC7E28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8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67968"/>
            <a:ext cx="10515600" cy="4908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bin" panose="020B0803050202020004" pitchFamily="34" charset="0"/>
              </a:defRPr>
            </a:lvl1pPr>
          </a:lstStyle>
          <a:p>
            <a:fld id="{49F3E739-D457-46E5-B626-C9B182A007EE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bin" panose="020B08030502020200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bin" panose="020B0803050202020004" pitchFamily="34" charset="0"/>
              </a:defRPr>
            </a:lvl1pPr>
          </a:lstStyle>
          <a:p>
            <a:fld id="{BCE7406B-BAC9-4C38-89ED-BD1EC7E28B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011936"/>
            <a:ext cx="105156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62" y="6158602"/>
            <a:ext cx="870204" cy="67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5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bin" panose="020B0803050202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bin" panose="020B0803050202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bin" panose="020B0803050202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Cabin" panose="020B0803050202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bin" panose="020B0803050202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bin" panose="020B0803050202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asciinema.org/a/6244" TargetMode="External"/><Relationship Id="rId2" Type="http://schemas.openxmlformats.org/officeDocument/2006/relationships/hyperlink" Target="http://asciinema.org/a/624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ker.io/the-whole-story/" TargetMode="External"/><Relationship Id="rId2" Type="http://schemas.openxmlformats.org/officeDocument/2006/relationships/hyperlink" Target="http://www.docker.i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docker.com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ker.i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3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41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.png"/><Relationship Id="rId2" Type="http://schemas.openxmlformats.org/officeDocument/2006/relationships/image" Target="../media/image15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43.jpeg"/><Relationship Id="rId10" Type="http://schemas.openxmlformats.org/officeDocument/2006/relationships/image" Target="../media/image23.png"/><Relationship Id="rId4" Type="http://schemas.openxmlformats.org/officeDocument/2006/relationships/image" Target="../media/image42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9810" y="39417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OpenStack</a:t>
            </a:r>
            <a:r>
              <a:rPr lang="en-US" dirty="0" smtClean="0"/>
              <a:t> Summit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err="1" smtClean="0"/>
              <a:t>AsiaWorld</a:t>
            </a:r>
            <a:r>
              <a:rPr lang="en-US" sz="2000" b="1" dirty="0" smtClean="0"/>
              <a:t> Expo / November 2013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60" y="1052754"/>
            <a:ext cx="3392863" cy="2626042"/>
          </a:xfrm>
          <a:prstGeom prst="rect">
            <a:avLst/>
          </a:prstGeom>
        </p:spPr>
      </p:pic>
      <p:pic>
        <p:nvPicPr>
          <p:cNvPr id="1026" name="Picture 2" descr="http://www.openstack.org/assets/openstack-logo/openstack-cloud-software-vertical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675" y="5527674"/>
            <a:ext cx="1330325" cy="133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336516"/>
              </p:ext>
            </p:extLst>
          </p:nvPr>
        </p:nvGraphicFramePr>
        <p:xfrm>
          <a:off x="1771646" y="1247775"/>
          <a:ext cx="7791462" cy="4586778"/>
        </p:xfrm>
        <a:graphic>
          <a:graphicData uri="http://schemas.openxmlformats.org/drawingml/2006/table">
            <a:tbl>
              <a:tblPr/>
              <a:tblGrid>
                <a:gridCol w="1731436"/>
                <a:gridCol w="865718"/>
                <a:gridCol w="865718"/>
                <a:gridCol w="865718"/>
                <a:gridCol w="865718"/>
                <a:gridCol w="865718"/>
                <a:gridCol w="865718"/>
                <a:gridCol w="865718"/>
              </a:tblGrid>
              <a:tr h="655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Static website</a:t>
                      </a:r>
                    </a:p>
                  </a:txBody>
                  <a:tcPr marL="17591" marR="17591" marT="17591" marB="17591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Web frontend </a:t>
                      </a:r>
                    </a:p>
                  </a:txBody>
                  <a:tcPr marL="17591" marR="17591" marT="17591" marB="17591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Background workers</a:t>
                      </a:r>
                    </a:p>
                  </a:txBody>
                  <a:tcPr marL="17591" marR="17591" marT="17591" marB="17591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User DB</a:t>
                      </a:r>
                    </a:p>
                  </a:txBody>
                  <a:tcPr marL="17591" marR="17591" marT="17591" marB="17591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Analytics DB</a:t>
                      </a:r>
                    </a:p>
                  </a:txBody>
                  <a:tcPr marL="17591" marR="17591" marT="17591" marB="17591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Queue</a:t>
                      </a:r>
                    </a:p>
                  </a:txBody>
                  <a:tcPr marL="17591" marR="17591" marT="17591" marB="17591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Development VM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QA Server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Single Prod Server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Onsite Cluster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Public Cloud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Contributor’s laptop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Customer Servers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Freeform 7"/>
          <p:cNvSpPr/>
          <p:nvPr/>
        </p:nvSpPr>
        <p:spPr>
          <a:xfrm>
            <a:off x="1454748" y="1398996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9" name="Freeform 8"/>
          <p:cNvSpPr/>
          <p:nvPr/>
        </p:nvSpPr>
        <p:spPr>
          <a:xfrm>
            <a:off x="1529772" y="1534026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0" name="Freeform 9"/>
          <p:cNvSpPr/>
          <p:nvPr/>
        </p:nvSpPr>
        <p:spPr>
          <a:xfrm>
            <a:off x="1380297" y="1534026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1" name="Freeform 10"/>
          <p:cNvSpPr/>
          <p:nvPr/>
        </p:nvSpPr>
        <p:spPr>
          <a:xfrm>
            <a:off x="1396390" y="2118841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1545865" y="2118841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3" name="Freeform 12"/>
          <p:cNvSpPr/>
          <p:nvPr/>
        </p:nvSpPr>
        <p:spPr>
          <a:xfrm>
            <a:off x="1471414" y="2253871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1321939" y="2253871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5" name="Freeform 14"/>
          <p:cNvSpPr/>
          <p:nvPr/>
        </p:nvSpPr>
        <p:spPr>
          <a:xfrm>
            <a:off x="1403312" y="2664755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1328288" y="2799785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1477763" y="2799785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8" name="Freeform 17"/>
          <p:cNvSpPr/>
          <p:nvPr/>
        </p:nvSpPr>
        <p:spPr>
          <a:xfrm>
            <a:off x="1403312" y="2934815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1500592" y="4629747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1351117" y="4629747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21" name="Freeform 20"/>
          <p:cNvSpPr/>
          <p:nvPr/>
        </p:nvSpPr>
        <p:spPr>
          <a:xfrm>
            <a:off x="1425568" y="4764777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1500592" y="4899807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23" name="Freeform 22"/>
          <p:cNvSpPr/>
          <p:nvPr/>
        </p:nvSpPr>
        <p:spPr>
          <a:xfrm>
            <a:off x="1351117" y="4899807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24" name="Freeform 23"/>
          <p:cNvSpPr/>
          <p:nvPr/>
        </p:nvSpPr>
        <p:spPr>
          <a:xfrm>
            <a:off x="1393588" y="3968271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25" name="Freeform 24"/>
          <p:cNvSpPr/>
          <p:nvPr/>
        </p:nvSpPr>
        <p:spPr>
          <a:xfrm>
            <a:off x="1468039" y="4103301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26" name="Freeform 25"/>
          <p:cNvSpPr/>
          <p:nvPr/>
        </p:nvSpPr>
        <p:spPr>
          <a:xfrm>
            <a:off x="1393588" y="4238331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27" name="Freeform 26"/>
          <p:cNvSpPr/>
          <p:nvPr/>
        </p:nvSpPr>
        <p:spPr>
          <a:xfrm>
            <a:off x="1490869" y="3394331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28" name="Freeform 27"/>
          <p:cNvSpPr/>
          <p:nvPr/>
        </p:nvSpPr>
        <p:spPr>
          <a:xfrm>
            <a:off x="1341394" y="3394331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29" name="Freeform 28"/>
          <p:cNvSpPr/>
          <p:nvPr/>
        </p:nvSpPr>
        <p:spPr>
          <a:xfrm>
            <a:off x="1415845" y="3529361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pic>
        <p:nvPicPr>
          <p:cNvPr id="30" name="Picture 19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889" y="5981889"/>
            <a:ext cx="677831" cy="4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756" y="5883348"/>
            <a:ext cx="697515" cy="44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3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4908" y="5892873"/>
            <a:ext cx="479135" cy="64967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9808" y="5921448"/>
            <a:ext cx="596983" cy="820634"/>
          </a:xfrm>
          <a:prstGeom prst="rect">
            <a:avLst/>
          </a:prstGeom>
        </p:spPr>
      </p:pic>
      <p:pic>
        <p:nvPicPr>
          <p:cNvPr id="35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653" y="6061100"/>
            <a:ext cx="841760" cy="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3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33506" y="6108725"/>
            <a:ext cx="559882" cy="44583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25826" y="5966590"/>
            <a:ext cx="479135" cy="64967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39315" y="5966590"/>
            <a:ext cx="479135" cy="64967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65393" y="5971470"/>
            <a:ext cx="479135" cy="649674"/>
          </a:xfrm>
          <a:prstGeom prst="rect">
            <a:avLst/>
          </a:prstGeom>
        </p:spPr>
      </p:pic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828526" y="178125"/>
            <a:ext cx="10515600" cy="6676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Docker eliminates the matrix from Hell</a:t>
            </a:r>
            <a:endParaRPr lang="en-US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3565114" y="1441841"/>
            <a:ext cx="5986536" cy="390782"/>
            <a:chOff x="2312644" y="4445866"/>
            <a:chExt cx="7707525" cy="489275"/>
          </a:xfrm>
        </p:grpSpPr>
        <p:pic>
          <p:nvPicPr>
            <p:cNvPr id="122" name="Picture 198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2644" y="4445866"/>
              <a:ext cx="1038691" cy="48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" name="Picture 198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116" y="4445866"/>
              <a:ext cx="1038691" cy="48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Picture 198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588" y="4445866"/>
              <a:ext cx="1038691" cy="48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Picture 198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7060" y="4445866"/>
              <a:ext cx="1038691" cy="48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" name="Picture 198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532" y="4445866"/>
              <a:ext cx="1038691" cy="48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" name="Picture 198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0004" y="4445866"/>
              <a:ext cx="1038691" cy="48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" name="Picture 198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1478" y="4445866"/>
              <a:ext cx="1038691" cy="48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3" descr="C:\Users\ju\Desktop\docker-container-lin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43751" y="1409747"/>
            <a:ext cx="6010275" cy="409575"/>
          </a:xfrm>
          <a:prstGeom prst="rect">
            <a:avLst/>
          </a:prstGeom>
          <a:noFill/>
        </p:spPr>
      </p:pic>
      <p:pic>
        <p:nvPicPr>
          <p:cNvPr id="86" name="Picture 3" descr="C:\Users\ju\Desktop\docker-container-lin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46025" y="2067114"/>
            <a:ext cx="6010275" cy="409575"/>
          </a:xfrm>
          <a:prstGeom prst="rect">
            <a:avLst/>
          </a:prstGeom>
          <a:noFill/>
        </p:spPr>
      </p:pic>
      <p:pic>
        <p:nvPicPr>
          <p:cNvPr id="2053" name="Picture 5" descr="C:\Users\ju\Desktop\docker-container-lin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43322" y="2705574"/>
            <a:ext cx="6010275" cy="409575"/>
          </a:xfrm>
          <a:prstGeom prst="rect">
            <a:avLst/>
          </a:prstGeom>
          <a:noFill/>
        </p:spPr>
      </p:pic>
      <p:pic>
        <p:nvPicPr>
          <p:cNvPr id="88" name="Picture 5" descr="C:\Users\ju\Desktop\docker-container-lin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45597" y="3349293"/>
            <a:ext cx="6010275" cy="409575"/>
          </a:xfrm>
          <a:prstGeom prst="rect">
            <a:avLst/>
          </a:prstGeom>
          <a:noFill/>
        </p:spPr>
      </p:pic>
      <p:pic>
        <p:nvPicPr>
          <p:cNvPr id="129" name="Picture 5" descr="C:\Users\ju\Desktop\docker-container-lin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47872" y="4006660"/>
            <a:ext cx="6010275" cy="409575"/>
          </a:xfrm>
          <a:prstGeom prst="rect">
            <a:avLst/>
          </a:prstGeom>
          <a:noFill/>
        </p:spPr>
      </p:pic>
      <p:pic>
        <p:nvPicPr>
          <p:cNvPr id="130" name="Picture 5" descr="C:\Users\ju\Desktop\docker-container-lin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40621" y="4636730"/>
            <a:ext cx="6010275" cy="409575"/>
          </a:xfrm>
          <a:prstGeom prst="rect">
            <a:avLst/>
          </a:prstGeom>
          <a:noFill/>
        </p:spPr>
      </p:pic>
      <p:pic>
        <p:nvPicPr>
          <p:cNvPr id="49" name="Picture 2" descr="http://www.openstack.org/assets/openstack-logo/openstack-cloud-software-vertical-smal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4" y="6150330"/>
            <a:ext cx="755668" cy="7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36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Developers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2559"/>
            <a:ext cx="11103591" cy="4908995"/>
          </a:xfrm>
        </p:spPr>
        <p:txBody>
          <a:bodyPr>
            <a:normAutofit/>
          </a:bodyPr>
          <a:lstStyle/>
          <a:p>
            <a:pPr marL="341313" indent="-341313">
              <a:tabLst>
                <a:tab pos="627063" algn="l"/>
              </a:tabLst>
            </a:pPr>
            <a:r>
              <a:rPr lang="en-US" dirty="0" smtClean="0"/>
              <a:t>Build once…(finally) run anywhere*</a:t>
            </a:r>
          </a:p>
          <a:p>
            <a:pPr marL="798513" lvl="1" indent="-341313">
              <a:tabLst>
                <a:tab pos="627063" algn="l"/>
              </a:tabLst>
            </a:pPr>
            <a:r>
              <a:rPr lang="en-US" sz="2000" dirty="0" smtClean="0"/>
              <a:t>A </a:t>
            </a:r>
            <a:r>
              <a:rPr lang="en-US" sz="2000" dirty="0"/>
              <a:t>clean, </a:t>
            </a:r>
            <a:r>
              <a:rPr lang="en-US" sz="2000" dirty="0" smtClean="0"/>
              <a:t>safe, hygienic </a:t>
            </a:r>
            <a:r>
              <a:rPr lang="en-US" sz="2000" dirty="0"/>
              <a:t>and portable runtime environment for your </a:t>
            </a:r>
            <a:r>
              <a:rPr lang="en-US" sz="2000" dirty="0" smtClean="0"/>
              <a:t>app.</a:t>
            </a:r>
          </a:p>
          <a:p>
            <a:pPr marL="798513" lvl="1" indent="-341313">
              <a:tabLst>
                <a:tab pos="627063" algn="l"/>
              </a:tabLst>
            </a:pPr>
            <a:r>
              <a:rPr lang="en-US" sz="2000" dirty="0" smtClean="0"/>
              <a:t>No worries about missing dependencies, packages and other pain points during subsequent deployments.</a:t>
            </a:r>
          </a:p>
          <a:p>
            <a:pPr marL="798513" lvl="1" indent="-341313">
              <a:tabLst>
                <a:tab pos="627063" algn="l"/>
              </a:tabLst>
            </a:pPr>
            <a:r>
              <a:rPr lang="en-US" sz="2000" dirty="0" smtClean="0"/>
              <a:t>Run each </a:t>
            </a:r>
            <a:r>
              <a:rPr lang="en-US" sz="2000" dirty="0"/>
              <a:t>app </a:t>
            </a:r>
            <a:r>
              <a:rPr lang="en-US" sz="2000" dirty="0" smtClean="0"/>
              <a:t>in </a:t>
            </a:r>
            <a:r>
              <a:rPr lang="en-US" sz="2000" dirty="0"/>
              <a:t>its own isolated </a:t>
            </a:r>
            <a:r>
              <a:rPr lang="en-US" sz="2000" dirty="0" smtClean="0"/>
              <a:t>container,  </a:t>
            </a:r>
            <a:r>
              <a:rPr lang="en-US" sz="2000" dirty="0"/>
              <a:t>so you can </a:t>
            </a:r>
            <a:r>
              <a:rPr lang="en-US" sz="2000" dirty="0" smtClean="0"/>
              <a:t>run </a:t>
            </a:r>
            <a:r>
              <a:rPr lang="en-US" sz="2000" dirty="0"/>
              <a:t>various versions of libraries and other dependencies for each app without </a:t>
            </a:r>
            <a:r>
              <a:rPr lang="en-US" sz="2000" dirty="0" smtClean="0"/>
              <a:t>worrying</a:t>
            </a:r>
          </a:p>
          <a:p>
            <a:pPr marL="798513" lvl="1" indent="-341313">
              <a:tabLst>
                <a:tab pos="627063" algn="l"/>
              </a:tabLst>
            </a:pPr>
            <a:r>
              <a:rPr lang="en-US" sz="2000" dirty="0"/>
              <a:t>A</a:t>
            </a:r>
            <a:r>
              <a:rPr lang="en-US" sz="2000" dirty="0" smtClean="0"/>
              <a:t>utomate testing, integration, packaging…anything you can script </a:t>
            </a:r>
            <a:endParaRPr lang="en-US" sz="2000" dirty="0"/>
          </a:p>
          <a:p>
            <a:pPr marL="798513" lvl="1" indent="-341313">
              <a:tabLst>
                <a:tab pos="627063" algn="l"/>
              </a:tabLst>
            </a:pPr>
            <a:r>
              <a:rPr lang="en-US" sz="2000" dirty="0" smtClean="0"/>
              <a:t>Reduce/eliminate </a:t>
            </a:r>
            <a:r>
              <a:rPr lang="en-US" sz="2000" dirty="0"/>
              <a:t>concerns about compatibility on different platforms, either your own or your customers. </a:t>
            </a:r>
          </a:p>
          <a:p>
            <a:pPr marL="798513" lvl="1" indent="-341313">
              <a:tabLst>
                <a:tab pos="627063" algn="l"/>
              </a:tabLst>
            </a:pPr>
            <a:r>
              <a:rPr lang="en-US" sz="2000" dirty="0" smtClean="0"/>
              <a:t>Cheap, zero-penalty containers to deploy services? A VM without the overhead of a VM? Instant replay and reset of image snapshots? That’s the power of Docker</a:t>
            </a:r>
          </a:p>
          <a:p>
            <a:pPr marL="798513" lvl="1" indent="-341313">
              <a:tabLst>
                <a:tab pos="627063" algn="l"/>
              </a:tabLst>
            </a:pPr>
            <a:endParaRPr lang="en-US" sz="2000" dirty="0"/>
          </a:p>
          <a:p>
            <a:pPr marL="798513" lvl="1" indent="-341313">
              <a:tabLst>
                <a:tab pos="627063" algn="l"/>
              </a:tabLst>
            </a:pPr>
            <a:endParaRPr lang="en-US" sz="2000" dirty="0" smtClean="0"/>
          </a:p>
          <a:p>
            <a:pPr marL="798513" lvl="1" indent="-341313">
              <a:tabLst>
                <a:tab pos="627063" algn="l"/>
              </a:tabLst>
            </a:pPr>
            <a:endParaRPr lang="en-US" sz="2000" dirty="0"/>
          </a:p>
          <a:p>
            <a:pPr marL="798513" lvl="1" indent="-341313">
              <a:tabLst>
                <a:tab pos="627063" algn="l"/>
              </a:tabLst>
            </a:pPr>
            <a:r>
              <a:rPr lang="en-US" sz="1500" dirty="0" smtClean="0"/>
              <a:t>* With the 0.7 release, we will support any x86 server running a modern Linux kernel (2.6.32+)</a:t>
            </a:r>
          </a:p>
          <a:p>
            <a:pPr lvl="1"/>
            <a:endParaRPr lang="en-US" dirty="0"/>
          </a:p>
        </p:txBody>
      </p:sp>
      <p:pic>
        <p:nvPicPr>
          <p:cNvPr id="4" name="Picture 2" descr="http://www.openstack.org/assets/openstack-logo/openstack-cloud-software-vertical-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4" y="6150330"/>
            <a:ext cx="755668" cy="7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5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</a:t>
            </a:r>
            <a:r>
              <a:rPr lang="en-US" dirty="0" err="1" smtClean="0"/>
              <a:t>Devops</a:t>
            </a:r>
            <a:r>
              <a:rPr lang="en-US" dirty="0" smtClean="0"/>
              <a:t> Cares?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2559"/>
            <a:ext cx="11103591" cy="4908995"/>
          </a:xfrm>
        </p:spPr>
        <p:txBody>
          <a:bodyPr>
            <a:normAutofit/>
          </a:bodyPr>
          <a:lstStyle/>
          <a:p>
            <a:r>
              <a:rPr lang="en-US" dirty="0" smtClean="0"/>
              <a:t>Configure once…run anything</a:t>
            </a:r>
          </a:p>
          <a:p>
            <a:pPr lvl="1"/>
            <a:r>
              <a:rPr lang="en-US" sz="2000" dirty="0" smtClean="0"/>
              <a:t>Make </a:t>
            </a:r>
            <a:r>
              <a:rPr lang="en-US" sz="2000" dirty="0"/>
              <a:t>the entire lifecycle more efficient, consistent, and </a:t>
            </a:r>
            <a:r>
              <a:rPr lang="en-US" sz="2000" dirty="0" smtClean="0"/>
              <a:t>repeatable</a:t>
            </a:r>
          </a:p>
          <a:p>
            <a:pPr lvl="1"/>
            <a:r>
              <a:rPr lang="en-US" sz="2000" dirty="0" smtClean="0"/>
              <a:t>Increase </a:t>
            </a:r>
            <a:r>
              <a:rPr lang="en-US" sz="2000" dirty="0"/>
              <a:t>the quality of code produced by developers. </a:t>
            </a:r>
          </a:p>
          <a:p>
            <a:pPr lvl="1"/>
            <a:r>
              <a:rPr lang="en-US" sz="2000" dirty="0" smtClean="0"/>
              <a:t>Eliminate </a:t>
            </a:r>
            <a:r>
              <a:rPr lang="en-US" sz="2000" dirty="0"/>
              <a:t>inconsistencies between development, test, production, and customer environments</a:t>
            </a:r>
          </a:p>
          <a:p>
            <a:pPr lvl="1"/>
            <a:r>
              <a:rPr lang="en-US" sz="2000" dirty="0" smtClean="0"/>
              <a:t>Support </a:t>
            </a:r>
            <a:r>
              <a:rPr lang="en-US" sz="2000" dirty="0"/>
              <a:t>segregation of duties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ignificantly </a:t>
            </a:r>
            <a:r>
              <a:rPr lang="en-US" sz="2000" dirty="0"/>
              <a:t>improves the speed and reliability of continuous deployment and continuous integration systems</a:t>
            </a:r>
          </a:p>
          <a:p>
            <a:pPr lvl="1"/>
            <a:r>
              <a:rPr lang="en-US" sz="2000" dirty="0"/>
              <a:t>Because the containers are so lightweight, </a:t>
            </a:r>
            <a:r>
              <a:rPr lang="en-US" sz="2000" dirty="0" smtClean="0"/>
              <a:t>address </a:t>
            </a:r>
            <a:r>
              <a:rPr lang="en-US" sz="2000" dirty="0"/>
              <a:t>significant performance, costs, deployment, and </a:t>
            </a:r>
            <a:r>
              <a:rPr lang="en-US" sz="2000" dirty="0" smtClean="0"/>
              <a:t>portability </a:t>
            </a:r>
            <a:r>
              <a:rPr lang="en-US" sz="2000" dirty="0"/>
              <a:t>issues normally associated with VMs</a:t>
            </a:r>
          </a:p>
          <a:p>
            <a:pPr lvl="1"/>
            <a:endParaRPr lang="en-US" dirty="0"/>
          </a:p>
        </p:txBody>
      </p:sp>
      <p:pic>
        <p:nvPicPr>
          <p:cNvPr id="4" name="Picture 2" descr="http://www.openstack.org/assets/openstack-logo/openstack-cloud-software-vertical-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4" y="6150330"/>
            <a:ext cx="755668" cy="7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21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it works—separation of concerns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920" y="1829117"/>
            <a:ext cx="5943600" cy="42767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680" y="1440688"/>
            <a:ext cx="3317240" cy="213563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1400" dirty="0" smtClean="0"/>
              <a:t>Dan the Developer</a:t>
            </a:r>
          </a:p>
          <a:p>
            <a:pPr lvl="1"/>
            <a:r>
              <a:rPr lang="en-US" sz="1200" dirty="0" smtClean="0"/>
              <a:t>Worries about what’s “inside” the container</a:t>
            </a:r>
          </a:p>
          <a:p>
            <a:pPr lvl="2"/>
            <a:r>
              <a:rPr lang="en-US" sz="1100" dirty="0" smtClean="0"/>
              <a:t>His code</a:t>
            </a:r>
          </a:p>
          <a:p>
            <a:pPr lvl="2"/>
            <a:r>
              <a:rPr lang="en-US" sz="1100" dirty="0" smtClean="0"/>
              <a:t>His Libraries</a:t>
            </a:r>
          </a:p>
          <a:p>
            <a:pPr lvl="2"/>
            <a:r>
              <a:rPr lang="en-US" sz="1100" dirty="0" smtClean="0"/>
              <a:t>His Package Manager</a:t>
            </a:r>
          </a:p>
          <a:p>
            <a:pPr lvl="2"/>
            <a:r>
              <a:rPr lang="en-US" sz="1100" dirty="0" smtClean="0"/>
              <a:t>His Apps</a:t>
            </a:r>
          </a:p>
          <a:p>
            <a:pPr lvl="2"/>
            <a:r>
              <a:rPr lang="en-US" sz="1100" dirty="0" smtClean="0"/>
              <a:t>His Data</a:t>
            </a:r>
          </a:p>
          <a:p>
            <a:pPr lvl="1"/>
            <a:r>
              <a:rPr lang="en-US" sz="1200" dirty="0" smtClean="0"/>
              <a:t>All Linux servers look the same</a:t>
            </a:r>
            <a:endParaRPr lang="en-US" sz="1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50920" y="2661920"/>
            <a:ext cx="1021080" cy="1097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8483600" y="1552449"/>
            <a:ext cx="3317240" cy="1840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bin" panose="020B0803050202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Oscar the Ops Guy</a:t>
            </a:r>
          </a:p>
          <a:p>
            <a:pPr lvl="1"/>
            <a:r>
              <a:rPr lang="en-US" dirty="0" smtClean="0"/>
              <a:t>Worries about what’s “outside” the container</a:t>
            </a:r>
          </a:p>
          <a:p>
            <a:pPr lvl="2"/>
            <a:r>
              <a:rPr lang="en-US" dirty="0" smtClean="0"/>
              <a:t>Logging</a:t>
            </a:r>
          </a:p>
          <a:p>
            <a:pPr lvl="2"/>
            <a:r>
              <a:rPr lang="en-US" dirty="0" smtClean="0"/>
              <a:t>Remote access</a:t>
            </a:r>
          </a:p>
          <a:p>
            <a:pPr lvl="2"/>
            <a:r>
              <a:rPr lang="en-US" dirty="0" smtClean="0"/>
              <a:t>Monitoring</a:t>
            </a:r>
          </a:p>
          <a:p>
            <a:pPr lvl="2"/>
            <a:r>
              <a:rPr lang="en-US" dirty="0" smtClean="0"/>
              <a:t>Network </a:t>
            </a:r>
            <a:r>
              <a:rPr lang="en-US" dirty="0" err="1" smtClean="0"/>
              <a:t>config</a:t>
            </a:r>
            <a:endParaRPr lang="en-US" dirty="0" smtClean="0"/>
          </a:p>
          <a:p>
            <a:pPr lvl="1"/>
            <a:r>
              <a:rPr lang="en-US" dirty="0" smtClean="0"/>
              <a:t>All containers start, stop, copy, attach, migrate, etc. the same way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553960" y="2324708"/>
            <a:ext cx="858520" cy="296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openstack.org/assets/openstack-logo/openstack-cloud-software-vertical-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4" y="6150330"/>
            <a:ext cx="755668" cy="7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35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technical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2440" y="2141729"/>
            <a:ext cx="3784600" cy="206451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High Level—It’s a lightweight VM</a:t>
            </a:r>
          </a:p>
          <a:p>
            <a:pPr lvl="1"/>
            <a:r>
              <a:rPr lang="en-US" sz="1600" dirty="0" smtClean="0"/>
              <a:t>Own process space</a:t>
            </a:r>
          </a:p>
          <a:p>
            <a:pPr lvl="1"/>
            <a:r>
              <a:rPr lang="en-US" sz="1600" dirty="0" smtClean="0"/>
              <a:t>Own network interface</a:t>
            </a:r>
          </a:p>
          <a:p>
            <a:pPr lvl="1"/>
            <a:r>
              <a:rPr lang="en-US" sz="1600" dirty="0" smtClean="0"/>
              <a:t>Can run stuff as root</a:t>
            </a:r>
          </a:p>
          <a:p>
            <a:pPr lvl="1"/>
            <a:r>
              <a:rPr lang="en-US" sz="1600" dirty="0" smtClean="0"/>
              <a:t>Can have its own /</a:t>
            </a:r>
            <a:r>
              <a:rPr lang="en-US" sz="1600" dirty="0" err="1" smtClean="0"/>
              <a:t>sbin</a:t>
            </a:r>
            <a:r>
              <a:rPr lang="en-US" sz="1600" dirty="0" smtClean="0"/>
              <a:t>/</a:t>
            </a:r>
            <a:r>
              <a:rPr lang="en-US" sz="1600" dirty="0" err="1" smtClean="0"/>
              <a:t>init</a:t>
            </a:r>
            <a:r>
              <a:rPr lang="en-US" sz="1600" dirty="0" smtClean="0"/>
              <a:t> (different from host)</a:t>
            </a:r>
          </a:p>
          <a:p>
            <a:pPr lvl="1"/>
            <a:r>
              <a:rPr lang="en-US" sz="1600" dirty="0" smtClean="0"/>
              <a:t>&lt;&lt;machine container&gt;&gt;</a:t>
            </a:r>
            <a:endParaRPr lang="en-US" sz="1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22440" y="4376611"/>
            <a:ext cx="3784600" cy="2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bin" panose="020B0803050202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Low Level—It’s  </a:t>
            </a:r>
            <a:r>
              <a:rPr lang="en-US" sz="1800" dirty="0" err="1" smtClean="0"/>
              <a:t>chroot</a:t>
            </a:r>
            <a:r>
              <a:rPr lang="en-US" sz="1800" dirty="0" smtClean="0"/>
              <a:t> on steroids</a:t>
            </a:r>
          </a:p>
          <a:p>
            <a:pPr lvl="1"/>
            <a:r>
              <a:rPr lang="en-US" sz="1600" dirty="0" smtClean="0"/>
              <a:t>Can also </a:t>
            </a:r>
            <a:r>
              <a:rPr lang="en-US" sz="1600" i="1" dirty="0" smtClean="0"/>
              <a:t>not </a:t>
            </a:r>
            <a:r>
              <a:rPr lang="en-US" sz="1600" dirty="0" smtClean="0"/>
              <a:t>have its own /</a:t>
            </a:r>
            <a:r>
              <a:rPr lang="en-US" sz="1600" dirty="0" err="1" smtClean="0"/>
              <a:t>sbin</a:t>
            </a:r>
            <a:r>
              <a:rPr lang="en-US" sz="1600" dirty="0" smtClean="0"/>
              <a:t>/</a:t>
            </a:r>
            <a:r>
              <a:rPr lang="en-US" sz="1600" dirty="0" err="1" smtClean="0"/>
              <a:t>init</a:t>
            </a:r>
            <a:endParaRPr lang="en-US" sz="1600" dirty="0" smtClean="0"/>
          </a:p>
          <a:p>
            <a:pPr lvl="1"/>
            <a:r>
              <a:rPr lang="en-US" sz="1600" dirty="0" smtClean="0"/>
              <a:t>Container=isolated processes</a:t>
            </a:r>
          </a:p>
          <a:p>
            <a:pPr lvl="1"/>
            <a:r>
              <a:rPr lang="en-US" sz="1600" dirty="0" smtClean="0"/>
              <a:t>Share kernel with host</a:t>
            </a:r>
          </a:p>
          <a:p>
            <a:pPr lvl="1"/>
            <a:r>
              <a:rPr lang="en-US" sz="1600" dirty="0" smtClean="0"/>
              <a:t>No device emulation (neither HVM nor PV) from host)</a:t>
            </a:r>
          </a:p>
          <a:p>
            <a:pPr lvl="1"/>
            <a:r>
              <a:rPr lang="en-US" sz="1600" dirty="0" smtClean="0"/>
              <a:t>&lt;&lt;application container&gt;&gt;</a:t>
            </a: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95960" y="2182686"/>
            <a:ext cx="3784600" cy="4675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bin" panose="020B0803050202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Run everywhere</a:t>
            </a:r>
          </a:p>
          <a:p>
            <a:pPr lvl="1"/>
            <a:r>
              <a:rPr lang="en-US" sz="1600" dirty="0" smtClean="0"/>
              <a:t>Regardless of kernel version (2.6.32+)</a:t>
            </a:r>
          </a:p>
          <a:p>
            <a:pPr lvl="1"/>
            <a:r>
              <a:rPr lang="en-US" sz="1600" dirty="0" smtClean="0"/>
              <a:t>Regardless of host </a:t>
            </a:r>
            <a:r>
              <a:rPr lang="en-US" sz="1600" dirty="0" err="1" smtClean="0"/>
              <a:t>distro</a:t>
            </a:r>
            <a:endParaRPr lang="en-US" sz="1600" dirty="0"/>
          </a:p>
          <a:p>
            <a:pPr lvl="1"/>
            <a:r>
              <a:rPr lang="en-US" sz="1600" dirty="0" smtClean="0"/>
              <a:t>Physical or virtual, cloud or not</a:t>
            </a:r>
          </a:p>
          <a:p>
            <a:pPr lvl="1"/>
            <a:r>
              <a:rPr lang="en-US" sz="1600" dirty="0" smtClean="0"/>
              <a:t>Container and host architecture must match* </a:t>
            </a:r>
          </a:p>
          <a:p>
            <a:r>
              <a:rPr lang="en-US" sz="2000" dirty="0" smtClean="0"/>
              <a:t>Run anything</a:t>
            </a:r>
          </a:p>
          <a:p>
            <a:pPr lvl="1"/>
            <a:r>
              <a:rPr lang="en-US" sz="1600" dirty="0" smtClean="0"/>
              <a:t>If it can run on the host, it can run in the container</a:t>
            </a:r>
          </a:p>
          <a:p>
            <a:pPr lvl="1"/>
            <a:r>
              <a:rPr lang="en-US" sz="1600" dirty="0" smtClean="0"/>
              <a:t>i.e. if it can run on a Linux kernel, it can run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7680" y="1452880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65440" y="1554480"/>
            <a:ext cx="1212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</a:t>
            </a:r>
            <a:endParaRPr lang="en-US" dirty="0"/>
          </a:p>
        </p:txBody>
      </p:sp>
      <p:pic>
        <p:nvPicPr>
          <p:cNvPr id="9" name="Picture 2" descr="http://www.openstack.org/assets/openstack-logo/openstack-cloud-software-vertical-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4" y="6150330"/>
            <a:ext cx="755668" cy="7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8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18346" y="1261872"/>
            <a:ext cx="762400" cy="231626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 smtClean="0"/>
              <a:t>A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Containers vs. VMs </a:t>
            </a:r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1718346" y="4602269"/>
            <a:ext cx="3129640" cy="418650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Hypervisor (Type 2)</a:t>
            </a:r>
            <a:endParaRPr lang="en-US" dirty="0"/>
          </a:p>
        </p:txBody>
      </p:sp>
      <p:sp>
        <p:nvSpPr>
          <p:cNvPr id="26" name="Flowchart: Process 25"/>
          <p:cNvSpPr/>
          <p:nvPr/>
        </p:nvSpPr>
        <p:spPr>
          <a:xfrm>
            <a:off x="1718346" y="5024383"/>
            <a:ext cx="3129640" cy="418650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OS</a:t>
            </a:r>
            <a:endParaRPr lang="en-US" dirty="0"/>
          </a:p>
        </p:txBody>
      </p:sp>
      <p:sp>
        <p:nvSpPr>
          <p:cNvPr id="53" name="Flowchart: Process 52"/>
          <p:cNvSpPr/>
          <p:nvPr/>
        </p:nvSpPr>
        <p:spPr>
          <a:xfrm>
            <a:off x="1718346" y="5460563"/>
            <a:ext cx="3129640" cy="418650"/>
          </a:xfrm>
          <a:prstGeom prst="flowChartProcess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1718346" y="2725777"/>
            <a:ext cx="754116" cy="18589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Guest</a:t>
            </a:r>
          </a:p>
          <a:p>
            <a:pPr algn="ctr"/>
            <a:r>
              <a:rPr lang="en-US" dirty="0" smtClean="0"/>
              <a:t>OS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1718346" y="2098964"/>
            <a:ext cx="754116" cy="6523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Bins/</a:t>
            </a:r>
          </a:p>
          <a:p>
            <a:pPr algn="ctr"/>
            <a:r>
              <a:rPr lang="en-US" dirty="0" smtClean="0"/>
              <a:t>Libs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18346" y="1261872"/>
            <a:ext cx="760887" cy="33369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26263" y="1260139"/>
            <a:ext cx="762400" cy="2316269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 smtClean="0"/>
              <a:t>A’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2933034" y="2710888"/>
            <a:ext cx="754116" cy="83483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Guest</a:t>
            </a:r>
          </a:p>
          <a:p>
            <a:pPr algn="ctr"/>
            <a:r>
              <a:rPr lang="en-US" dirty="0" smtClean="0"/>
              <a:t>OS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2927776" y="2084075"/>
            <a:ext cx="754116" cy="6523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Bins/</a:t>
            </a:r>
          </a:p>
          <a:p>
            <a:pPr algn="ctr"/>
            <a:r>
              <a:rPr lang="en-US" dirty="0" smtClean="0"/>
              <a:t>Libs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926263" y="1246983"/>
            <a:ext cx="760887" cy="2298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081250" y="1244342"/>
            <a:ext cx="762400" cy="231626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/>
              <a:t>B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084276" y="2731033"/>
            <a:ext cx="754116" cy="83483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Guest</a:t>
            </a:r>
          </a:p>
          <a:p>
            <a:pPr algn="ctr"/>
            <a:r>
              <a:rPr lang="en-US" dirty="0" smtClean="0"/>
              <a:t>OS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4089178" y="2104220"/>
            <a:ext cx="754116" cy="65234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Bins/</a:t>
            </a:r>
          </a:p>
          <a:p>
            <a:pPr algn="ctr"/>
            <a:r>
              <a:rPr lang="en-US" dirty="0" smtClean="0"/>
              <a:t>Libs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7228555" y="3848099"/>
            <a:ext cx="372395" cy="96654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App A’</a:t>
            </a:r>
          </a:p>
        </p:txBody>
      </p:sp>
      <p:sp>
        <p:nvSpPr>
          <p:cNvPr id="65" name="Flowchart: Process 64"/>
          <p:cNvSpPr/>
          <p:nvPr/>
        </p:nvSpPr>
        <p:spPr>
          <a:xfrm rot="5400000">
            <a:off x="9158695" y="4318732"/>
            <a:ext cx="1055114" cy="418650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Docker</a:t>
            </a:r>
            <a:r>
              <a:rPr lang="en-US" dirty="0"/>
              <a:t> </a:t>
            </a:r>
          </a:p>
        </p:txBody>
      </p:sp>
      <p:sp>
        <p:nvSpPr>
          <p:cNvPr id="66" name="Flowchart: Process 65"/>
          <p:cNvSpPr/>
          <p:nvPr/>
        </p:nvSpPr>
        <p:spPr>
          <a:xfrm>
            <a:off x="6787932" y="5049783"/>
            <a:ext cx="3129640" cy="418650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OS</a:t>
            </a:r>
            <a:endParaRPr lang="en-US" dirty="0"/>
          </a:p>
        </p:txBody>
      </p:sp>
      <p:sp>
        <p:nvSpPr>
          <p:cNvPr id="67" name="Flowchart: Process 66"/>
          <p:cNvSpPr/>
          <p:nvPr/>
        </p:nvSpPr>
        <p:spPr>
          <a:xfrm>
            <a:off x="6787932" y="5485963"/>
            <a:ext cx="3129640" cy="418650"/>
          </a:xfrm>
          <a:prstGeom prst="flowChartProcess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6787931" y="4832173"/>
            <a:ext cx="822543" cy="22560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1200" dirty="0" smtClean="0"/>
              <a:t>Bins/Libs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6809455" y="3848099"/>
            <a:ext cx="372395" cy="96654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App A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658100" y="4811469"/>
            <a:ext cx="1781810" cy="25840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1200" dirty="0" smtClean="0"/>
              <a:t>Bins/Libs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7673055" y="3848099"/>
            <a:ext cx="372395" cy="96654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App B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137875" y="3844924"/>
            <a:ext cx="372395" cy="96654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App B’</a:t>
            </a:r>
          </a:p>
        </p:txBody>
      </p:sp>
      <p:sp>
        <p:nvSpPr>
          <p:cNvPr id="83" name="Rectangle 82"/>
          <p:cNvSpPr/>
          <p:nvPr/>
        </p:nvSpPr>
        <p:spPr>
          <a:xfrm>
            <a:off x="8602695" y="3848099"/>
            <a:ext cx="372395" cy="96654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App B’</a:t>
            </a:r>
          </a:p>
        </p:txBody>
      </p:sp>
      <p:sp>
        <p:nvSpPr>
          <p:cNvPr id="84" name="Rectangle 83"/>
          <p:cNvSpPr/>
          <p:nvPr/>
        </p:nvSpPr>
        <p:spPr>
          <a:xfrm>
            <a:off x="9067515" y="3844924"/>
            <a:ext cx="372395" cy="96654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App B’</a:t>
            </a:r>
          </a:p>
        </p:txBody>
      </p:sp>
      <p:sp>
        <p:nvSpPr>
          <p:cNvPr id="15" name="Left Brace 14"/>
          <p:cNvSpPr/>
          <p:nvPr/>
        </p:nvSpPr>
        <p:spPr>
          <a:xfrm>
            <a:off x="1327559" y="1260139"/>
            <a:ext cx="326028" cy="332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16219" y="271088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VM</a:t>
            </a:r>
            <a:endParaRPr lang="en-US" dirty="0"/>
          </a:p>
        </p:txBody>
      </p:sp>
      <p:sp>
        <p:nvSpPr>
          <p:cNvPr id="89" name="Left Brace 88"/>
          <p:cNvSpPr/>
          <p:nvPr/>
        </p:nvSpPr>
        <p:spPr>
          <a:xfrm>
            <a:off x="6420259" y="3848099"/>
            <a:ext cx="320968" cy="11969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5318375" y="4261901"/>
            <a:ext cx="110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43220" y="1242790"/>
            <a:ext cx="4118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Containers are isolated,</a:t>
            </a:r>
          </a:p>
          <a:p>
            <a:r>
              <a:rPr lang="en-US" sz="2800" dirty="0"/>
              <a:t>b</a:t>
            </a:r>
            <a:r>
              <a:rPr lang="en-US" sz="2800" dirty="0" smtClean="0"/>
              <a:t>ut share OS and, where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ppropriate, bins/libraries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2943642" y="2744065"/>
            <a:ext cx="754116" cy="18589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Guest</a:t>
            </a:r>
          </a:p>
          <a:p>
            <a:pPr algn="ctr"/>
            <a:r>
              <a:rPr lang="en-US" dirty="0" smtClean="0"/>
              <a:t>OS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083594" y="2737969"/>
            <a:ext cx="754116" cy="18589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Guest</a:t>
            </a:r>
          </a:p>
          <a:p>
            <a:pPr algn="ctr"/>
            <a:r>
              <a:rPr lang="en-US" dirty="0" smtClean="0"/>
              <a:t>OS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26263" y="1244342"/>
            <a:ext cx="755629" cy="3340397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719763" y="1257042"/>
            <a:ext cx="755629" cy="3340397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081963" y="1244342"/>
            <a:ext cx="755629" cy="3340397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572838" y="2651105"/>
            <a:ext cx="4118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…result is significantly faster deployment,  much less overhead, easier migration, faster restart</a:t>
            </a:r>
            <a:endParaRPr lang="en-US" dirty="0"/>
          </a:p>
        </p:txBody>
      </p:sp>
      <p:pic>
        <p:nvPicPr>
          <p:cNvPr id="40" name="Picture 2" descr="http://www.openstack.org/assets/openstack-logo/openstack-cloud-software-vertical-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4" y="6150330"/>
            <a:ext cx="755668" cy="7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4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Docker containers lightweight?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072044" y="2606714"/>
            <a:ext cx="754116" cy="6523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Bins/</a:t>
            </a:r>
          </a:p>
          <a:p>
            <a:pPr algn="ctr"/>
            <a:r>
              <a:rPr lang="en-US" dirty="0" smtClean="0"/>
              <a:t>Libs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064032" y="1810109"/>
            <a:ext cx="760887" cy="79660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02810" y="4414653"/>
            <a:ext cx="16656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Original App</a:t>
            </a:r>
          </a:p>
          <a:p>
            <a:r>
              <a:rPr lang="en-US" sz="1400" dirty="0" smtClean="0"/>
              <a:t>(No OS to take</a:t>
            </a:r>
          </a:p>
          <a:p>
            <a:r>
              <a:rPr lang="en-US" sz="1400" dirty="0"/>
              <a:t>u</a:t>
            </a:r>
            <a:r>
              <a:rPr lang="en-US" sz="1400" dirty="0" smtClean="0"/>
              <a:t>p space, resources,</a:t>
            </a:r>
          </a:p>
          <a:p>
            <a:r>
              <a:rPr lang="en-US" sz="1400" dirty="0"/>
              <a:t>o</a:t>
            </a:r>
            <a:r>
              <a:rPr lang="en-US" sz="1400" dirty="0" smtClean="0"/>
              <a:t>r require restart)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10214340" y="1825632"/>
            <a:ext cx="969094" cy="14542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5400000">
            <a:off x="10674175" y="2126259"/>
            <a:ext cx="803384" cy="1968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 </a:t>
            </a:r>
            <a:r>
              <a:rPr lang="el-GR" dirty="0" smtClean="0"/>
              <a:t>Δ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 rot="5400000">
            <a:off x="10743984" y="2859833"/>
            <a:ext cx="663766" cy="1968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Bins/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012732" y="1841500"/>
            <a:ext cx="762400" cy="2604903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 smtClean="0"/>
              <a:t>A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2014245" y="2678592"/>
            <a:ext cx="754116" cy="6523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Bins/</a:t>
            </a:r>
          </a:p>
          <a:p>
            <a:pPr algn="ctr"/>
            <a:r>
              <a:rPr lang="en-US" dirty="0" smtClean="0"/>
              <a:t>Libs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012732" y="1841500"/>
            <a:ext cx="760887" cy="3274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205663" y="1839767"/>
            <a:ext cx="762400" cy="2316269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 smtClean="0"/>
              <a:t>A’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212434" y="3290516"/>
            <a:ext cx="754116" cy="83483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Guest</a:t>
            </a:r>
          </a:p>
          <a:p>
            <a:pPr algn="ctr"/>
            <a:r>
              <a:rPr lang="en-US" dirty="0" smtClean="0"/>
              <a:t>OS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3207176" y="2663703"/>
            <a:ext cx="754116" cy="6523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Bins/</a:t>
            </a:r>
          </a:p>
          <a:p>
            <a:pPr algn="ctr"/>
            <a:r>
              <a:rPr lang="en-US" dirty="0" smtClean="0"/>
              <a:t>Libs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3205663" y="1826611"/>
            <a:ext cx="760887" cy="2298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9859591" y="4414653"/>
            <a:ext cx="196410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Modified App</a:t>
            </a:r>
          </a:p>
          <a:p>
            <a:endParaRPr lang="en-US" sz="1400" dirty="0"/>
          </a:p>
          <a:p>
            <a:r>
              <a:rPr lang="en-US" sz="1400" dirty="0" smtClean="0"/>
              <a:t>Copy on write allows</a:t>
            </a:r>
          </a:p>
          <a:p>
            <a:r>
              <a:rPr lang="en-US" sz="1400" dirty="0"/>
              <a:t>u</a:t>
            </a:r>
            <a:r>
              <a:rPr lang="en-US" sz="1400" dirty="0" smtClean="0"/>
              <a:t>s to only save the diffs</a:t>
            </a:r>
          </a:p>
          <a:p>
            <a:r>
              <a:rPr lang="en-US" sz="1400" dirty="0" smtClean="0"/>
              <a:t>Between container A and container</a:t>
            </a:r>
          </a:p>
          <a:p>
            <a:r>
              <a:rPr lang="en-US" sz="1400" dirty="0" smtClean="0"/>
              <a:t>A’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01289" y="5503410"/>
            <a:ext cx="30611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VMs</a:t>
            </a:r>
          </a:p>
          <a:p>
            <a:r>
              <a:rPr lang="en-US" sz="1400" dirty="0" smtClean="0"/>
              <a:t>Every app, every copy of an</a:t>
            </a:r>
          </a:p>
          <a:p>
            <a:r>
              <a:rPr lang="en-US" sz="1400" dirty="0"/>
              <a:t>a</a:t>
            </a:r>
            <a:r>
              <a:rPr lang="en-US" sz="1400" dirty="0" smtClean="0"/>
              <a:t>pp, and every slight modification</a:t>
            </a:r>
          </a:p>
          <a:p>
            <a:r>
              <a:rPr lang="en-US" sz="1400" dirty="0" smtClean="0"/>
              <a:t>of the app requires a new virtual server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69732" y="1854200"/>
            <a:ext cx="762400" cy="2604903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 smtClean="0"/>
              <a:t>A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876503" y="3318104"/>
            <a:ext cx="754116" cy="219369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Guest</a:t>
            </a:r>
          </a:p>
          <a:p>
            <a:pPr algn="ctr"/>
            <a:r>
              <a:rPr lang="en-US" dirty="0" smtClean="0"/>
              <a:t>OS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871245" y="2691292"/>
            <a:ext cx="754116" cy="6523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Bins/</a:t>
            </a:r>
          </a:p>
          <a:p>
            <a:pPr algn="ctr"/>
            <a:r>
              <a:rPr lang="en-US" dirty="0" smtClean="0"/>
              <a:t>Libs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869732" y="1854200"/>
            <a:ext cx="760887" cy="3274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030431" y="4436878"/>
            <a:ext cx="12554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Copy of</a:t>
            </a:r>
          </a:p>
          <a:p>
            <a:pPr algn="ctr"/>
            <a:r>
              <a:rPr lang="en-US" dirty="0" smtClean="0"/>
              <a:t>App</a:t>
            </a:r>
          </a:p>
          <a:p>
            <a:r>
              <a:rPr lang="en-US" sz="1400" dirty="0" smtClean="0"/>
              <a:t>No OS. Can</a:t>
            </a:r>
          </a:p>
          <a:p>
            <a:r>
              <a:rPr lang="en-US" sz="1400" dirty="0" smtClean="0"/>
              <a:t>Share bins/libs</a:t>
            </a:r>
            <a:endParaRPr lang="en-US" sz="1400" dirty="0"/>
          </a:p>
        </p:txBody>
      </p:sp>
      <p:sp>
        <p:nvSpPr>
          <p:cNvPr id="78" name="Rectangle 77"/>
          <p:cNvSpPr/>
          <p:nvPr/>
        </p:nvSpPr>
        <p:spPr>
          <a:xfrm>
            <a:off x="8179165" y="1844682"/>
            <a:ext cx="788879" cy="14542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8179165" y="1819321"/>
            <a:ext cx="788879" cy="79660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5" name="Lightning Bolt 4"/>
          <p:cNvSpPr/>
          <p:nvPr/>
        </p:nvSpPr>
        <p:spPr>
          <a:xfrm rot="18063561">
            <a:off x="765461" y="4414617"/>
            <a:ext cx="924560" cy="508000"/>
          </a:xfrm>
          <a:prstGeom prst="lightningBol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19503" y="3330804"/>
            <a:ext cx="754116" cy="219369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Guest</a:t>
            </a:r>
          </a:p>
          <a:p>
            <a:pPr algn="ctr"/>
            <a:r>
              <a:rPr lang="en-US" dirty="0" smtClean="0"/>
              <a:t>OS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9" name="Lightning Bolt 28"/>
          <p:cNvSpPr/>
          <p:nvPr/>
        </p:nvSpPr>
        <p:spPr>
          <a:xfrm rot="18063561">
            <a:off x="1908461" y="4427317"/>
            <a:ext cx="924560" cy="508000"/>
          </a:xfrm>
          <a:prstGeom prst="lightningBol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13303" y="3330804"/>
            <a:ext cx="754116" cy="219369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Guest</a:t>
            </a:r>
          </a:p>
          <a:p>
            <a:pPr algn="ctr"/>
            <a:r>
              <a:rPr lang="en-US" dirty="0" smtClean="0"/>
              <a:t>OS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1" name="Lightning Bolt 30"/>
          <p:cNvSpPr/>
          <p:nvPr/>
        </p:nvSpPr>
        <p:spPr>
          <a:xfrm rot="18063561">
            <a:off x="3102261" y="4427317"/>
            <a:ext cx="924560" cy="508000"/>
          </a:xfrm>
          <a:prstGeom prst="lightningBol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092700" y="1181100"/>
            <a:ext cx="63500" cy="5676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19503" y="1168491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VMs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7811568" y="1221614"/>
            <a:ext cx="152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Containers</a:t>
            </a:r>
            <a:endParaRPr lang="en-US" sz="2400" dirty="0"/>
          </a:p>
        </p:txBody>
      </p:sp>
      <p:pic>
        <p:nvPicPr>
          <p:cNvPr id="33" name="Picture 2" descr="http://www.openstack.org/assets/openstack-logo/openstack-cloud-software-vertical-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4" y="6150330"/>
            <a:ext cx="755668" cy="7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9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1399257" y="4333748"/>
            <a:ext cx="2790801" cy="1755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basics of the Docker system?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246175" y="3650726"/>
            <a:ext cx="1216865" cy="263619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Source Code Repository</a:t>
            </a:r>
            <a:endParaRPr lang="en-US" dirty="0"/>
          </a:p>
        </p:txBody>
      </p:sp>
      <p:sp>
        <p:nvSpPr>
          <p:cNvPr id="6" name="Flowchart: Document 5"/>
          <p:cNvSpPr/>
          <p:nvPr/>
        </p:nvSpPr>
        <p:spPr>
          <a:xfrm>
            <a:off x="356453" y="4105449"/>
            <a:ext cx="963493" cy="1034109"/>
          </a:xfrm>
          <a:prstGeom prst="flowChartDocumen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 err="1" smtClean="0"/>
              <a:t>Docker</a:t>
            </a:r>
            <a:r>
              <a:rPr lang="en-US" sz="1400" u="sng" dirty="0" err="1" smtClean="0"/>
              <a:t>file</a:t>
            </a:r>
            <a:endParaRPr lang="en-US" sz="1400" u="sng" dirty="0" smtClean="0"/>
          </a:p>
          <a:p>
            <a:pPr algn="ctr"/>
            <a:r>
              <a:rPr lang="en-US" sz="1400" b="1" dirty="0" smtClean="0"/>
              <a:t>For </a:t>
            </a:r>
          </a:p>
          <a:p>
            <a:pPr algn="ctr"/>
            <a:r>
              <a:rPr lang="en-US" sz="1400" b="1" dirty="0"/>
              <a:t>A</a:t>
            </a:r>
            <a:endParaRPr lang="en-US" sz="1400" b="1" dirty="0" smtClean="0"/>
          </a:p>
        </p:txBody>
      </p:sp>
      <p:sp>
        <p:nvSpPr>
          <p:cNvPr id="7" name="Flowchart: Process 6"/>
          <p:cNvSpPr/>
          <p:nvPr/>
        </p:nvSpPr>
        <p:spPr>
          <a:xfrm>
            <a:off x="3331074" y="5452558"/>
            <a:ext cx="1939047" cy="560359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Docker Engine</a:t>
            </a:r>
            <a:endParaRPr lang="en-US" dirty="0"/>
          </a:p>
        </p:txBody>
      </p:sp>
      <p:sp>
        <p:nvSpPr>
          <p:cNvPr id="12" name="Can 11"/>
          <p:cNvSpPr/>
          <p:nvPr/>
        </p:nvSpPr>
        <p:spPr>
          <a:xfrm>
            <a:off x="10588752" y="1030978"/>
            <a:ext cx="1172324" cy="187834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Docker</a:t>
            </a:r>
          </a:p>
          <a:p>
            <a:pPr algn="ctr"/>
            <a:r>
              <a:rPr lang="en-US" dirty="0" smtClean="0"/>
              <a:t>Container</a:t>
            </a:r>
          </a:p>
          <a:p>
            <a:pPr algn="ctr"/>
            <a:r>
              <a:rPr lang="en-US" dirty="0" smtClean="0"/>
              <a:t>Image Registry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190058" y="3438144"/>
            <a:ext cx="0" cy="2014414"/>
          </a:xfrm>
          <a:prstGeom prst="line">
            <a:avLst/>
          </a:prstGeom>
          <a:ln w="5715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60150" y="380757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Build</a:t>
            </a:r>
            <a:endParaRPr lang="en-US" i="1" dirty="0"/>
          </a:p>
        </p:txBody>
      </p:sp>
      <p:sp>
        <p:nvSpPr>
          <p:cNvPr id="25" name="Flowchart: Process 24"/>
          <p:cNvSpPr/>
          <p:nvPr/>
        </p:nvSpPr>
        <p:spPr>
          <a:xfrm rot="5400000">
            <a:off x="9884929" y="5261098"/>
            <a:ext cx="1415846" cy="418650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Docker </a:t>
            </a:r>
            <a:endParaRPr lang="en-US" dirty="0"/>
          </a:p>
        </p:txBody>
      </p:sp>
      <p:sp>
        <p:nvSpPr>
          <p:cNvPr id="26" name="Flowchart: Process 25"/>
          <p:cNvSpPr/>
          <p:nvPr/>
        </p:nvSpPr>
        <p:spPr>
          <a:xfrm>
            <a:off x="8437123" y="6185168"/>
            <a:ext cx="3155134" cy="418650"/>
          </a:xfrm>
          <a:prstGeom prst="flowChartProcess">
            <a:avLst/>
          </a:prstGeom>
          <a:solidFill>
            <a:srgbClr val="F40C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2 OS  (Linux)</a:t>
            </a:r>
            <a:endParaRPr lang="en-US" dirty="0"/>
          </a:p>
        </p:txBody>
      </p:sp>
      <p:sp>
        <p:nvSpPr>
          <p:cNvPr id="27" name="Cube 26"/>
          <p:cNvSpPr/>
          <p:nvPr/>
        </p:nvSpPr>
        <p:spPr>
          <a:xfrm>
            <a:off x="8437123" y="4803550"/>
            <a:ext cx="518971" cy="1397993"/>
          </a:xfrm>
          <a:prstGeom prst="cube">
            <a:avLst>
              <a:gd name="adj" fmla="val 27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Container A</a:t>
            </a:r>
            <a:endParaRPr lang="en-US" dirty="0"/>
          </a:p>
        </p:txBody>
      </p:sp>
      <p:sp>
        <p:nvSpPr>
          <p:cNvPr id="28" name="Cube 27"/>
          <p:cNvSpPr/>
          <p:nvPr/>
        </p:nvSpPr>
        <p:spPr>
          <a:xfrm>
            <a:off x="9077203" y="4836146"/>
            <a:ext cx="494587" cy="133167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Container B</a:t>
            </a:r>
            <a:endParaRPr lang="en-US" dirty="0"/>
          </a:p>
        </p:txBody>
      </p:sp>
      <p:sp>
        <p:nvSpPr>
          <p:cNvPr id="29" name="Cube 28"/>
          <p:cNvSpPr/>
          <p:nvPr/>
        </p:nvSpPr>
        <p:spPr>
          <a:xfrm>
            <a:off x="9692899" y="4843258"/>
            <a:ext cx="494587" cy="133167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Container C</a:t>
            </a:r>
            <a:endParaRPr lang="en-US" dirty="0"/>
          </a:p>
        </p:txBody>
      </p:sp>
      <p:sp>
        <p:nvSpPr>
          <p:cNvPr id="32" name="Cube 31"/>
          <p:cNvSpPr/>
          <p:nvPr/>
        </p:nvSpPr>
        <p:spPr>
          <a:xfrm>
            <a:off x="3990007" y="1160751"/>
            <a:ext cx="508841" cy="214418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Container A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991100" y="2281261"/>
            <a:ext cx="5552477" cy="4739"/>
          </a:xfrm>
          <a:prstGeom prst="line">
            <a:avLst/>
          </a:prstGeom>
          <a:ln w="5715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214202" y="1600819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Push</a:t>
            </a:r>
            <a:endParaRPr lang="en-US" i="1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11015257" y="2907330"/>
            <a:ext cx="21043" cy="3294213"/>
          </a:xfrm>
          <a:prstGeom prst="line">
            <a:avLst/>
          </a:prstGeom>
          <a:ln w="5715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1323954" y="2988218"/>
            <a:ext cx="29846" cy="3179600"/>
          </a:xfrm>
          <a:prstGeom prst="line">
            <a:avLst/>
          </a:prstGeom>
          <a:ln w="5715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021265" y="3133479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Search</a:t>
            </a:r>
            <a:endParaRPr lang="en-US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11387612" y="3254347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Pull</a:t>
            </a:r>
            <a:endParaRPr lang="en-US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11419682" y="3723741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Run</a:t>
            </a:r>
            <a:endParaRPr lang="en-US" i="1" dirty="0"/>
          </a:p>
        </p:txBody>
      </p:sp>
      <p:sp>
        <p:nvSpPr>
          <p:cNvPr id="38" name="Flowchart: Process 37"/>
          <p:cNvSpPr/>
          <p:nvPr/>
        </p:nvSpPr>
        <p:spPr>
          <a:xfrm>
            <a:off x="3331074" y="5981992"/>
            <a:ext cx="1939047" cy="418650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1  OS (Linux)</a:t>
            </a:r>
            <a:endParaRPr lang="en-US" dirty="0"/>
          </a:p>
        </p:txBody>
      </p:sp>
      <p:pic>
        <p:nvPicPr>
          <p:cNvPr id="24" name="Picture 2" descr="http://www.openstack.org/assets/openstack-logo/openstack-cloud-software-vertical-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4" y="6150330"/>
            <a:ext cx="755668" cy="7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07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5783079" y="1299657"/>
            <a:ext cx="788879" cy="14542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012" y="24402"/>
            <a:ext cx="10515600" cy="6676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Changes and Updates</a:t>
            </a:r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3332704" y="5887906"/>
            <a:ext cx="1939047" cy="382044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Docker Engine</a:t>
            </a:r>
            <a:endParaRPr lang="en-US" dirty="0"/>
          </a:p>
        </p:txBody>
      </p:sp>
      <p:sp>
        <p:nvSpPr>
          <p:cNvPr id="12" name="Can 11"/>
          <p:cNvSpPr/>
          <p:nvPr/>
        </p:nvSpPr>
        <p:spPr>
          <a:xfrm>
            <a:off x="10588752" y="1030978"/>
            <a:ext cx="1172324" cy="187834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Docker</a:t>
            </a:r>
          </a:p>
          <a:p>
            <a:pPr algn="ctr"/>
            <a:r>
              <a:rPr lang="en-US" dirty="0" smtClean="0"/>
              <a:t>Container</a:t>
            </a:r>
          </a:p>
          <a:p>
            <a:pPr algn="ctr"/>
            <a:r>
              <a:rPr lang="en-US" dirty="0" smtClean="0"/>
              <a:t>Image Registry</a:t>
            </a:r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8318554" y="5763054"/>
            <a:ext cx="3155134" cy="418650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Docker Engine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6598286" y="1717094"/>
            <a:ext cx="3839951" cy="24961"/>
          </a:xfrm>
          <a:prstGeom prst="line">
            <a:avLst/>
          </a:prstGeom>
          <a:ln w="5715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476726" y="131161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Push</a:t>
            </a:r>
            <a:endParaRPr lang="en-US" i="1" dirty="0"/>
          </a:p>
        </p:txBody>
      </p:sp>
      <p:cxnSp>
        <p:nvCxnSpPr>
          <p:cNvPr id="47" name="Straight Connector 46"/>
          <p:cNvCxnSpPr>
            <a:stCxn id="85" idx="3"/>
          </p:cNvCxnSpPr>
          <p:nvPr/>
        </p:nvCxnSpPr>
        <p:spPr>
          <a:xfrm flipV="1">
            <a:off x="9082584" y="2988220"/>
            <a:ext cx="2241370" cy="1721876"/>
          </a:xfrm>
          <a:prstGeom prst="line">
            <a:avLst/>
          </a:prstGeom>
          <a:ln w="5715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574850" y="3564366"/>
            <a:ext cx="873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Update</a:t>
            </a:r>
            <a:endParaRPr lang="en-US" i="1" dirty="0"/>
          </a:p>
        </p:txBody>
      </p:sp>
      <p:sp>
        <p:nvSpPr>
          <p:cNvPr id="39" name="Rectangle 38"/>
          <p:cNvSpPr/>
          <p:nvPr/>
        </p:nvSpPr>
        <p:spPr>
          <a:xfrm>
            <a:off x="1947719" y="2032039"/>
            <a:ext cx="754116" cy="6523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Bins/</a:t>
            </a:r>
          </a:p>
          <a:p>
            <a:pPr algn="ctr"/>
            <a:r>
              <a:rPr lang="en-US" dirty="0" smtClean="0"/>
              <a:t>Libs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1949232" y="1235434"/>
            <a:ext cx="760887" cy="79660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0128" y="1299657"/>
            <a:ext cx="969094" cy="14542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5400000">
            <a:off x="4273353" y="1620801"/>
            <a:ext cx="803384" cy="1968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 </a:t>
            </a:r>
            <a:r>
              <a:rPr lang="el-GR" dirty="0" smtClean="0"/>
              <a:t>Δ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 rot="5400000">
            <a:off x="6142555" y="2323539"/>
            <a:ext cx="663766" cy="1968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Bins/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772446" y="3133479"/>
            <a:ext cx="1104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Base </a:t>
            </a:r>
          </a:p>
          <a:p>
            <a:pPr algn="ctr"/>
            <a:r>
              <a:rPr lang="en-US" dirty="0" smtClean="0"/>
              <a:t>Container</a:t>
            </a:r>
          </a:p>
          <a:p>
            <a:pPr algn="ctr"/>
            <a:r>
              <a:rPr lang="en-US" dirty="0" smtClean="0"/>
              <a:t>Image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340296" y="6234229"/>
            <a:ext cx="274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Host is now running A’’</a:t>
            </a:r>
          </a:p>
          <a:p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5667482" y="3168920"/>
            <a:ext cx="131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Container Mod A’’</a:t>
            </a:r>
            <a:endParaRPr lang="en-US" sz="1400" dirty="0"/>
          </a:p>
        </p:txBody>
      </p:sp>
      <p:cxnSp>
        <p:nvCxnSpPr>
          <p:cNvPr id="75" name="Straight Connector 74"/>
          <p:cNvCxnSpPr/>
          <p:nvPr/>
        </p:nvCxnSpPr>
        <p:spPr>
          <a:xfrm flipH="1" flipV="1">
            <a:off x="2645984" y="2402106"/>
            <a:ext cx="1229995" cy="5442"/>
          </a:xfrm>
          <a:prstGeom prst="line">
            <a:avLst/>
          </a:prstGeom>
          <a:ln w="5715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4609823" y="2300543"/>
            <a:ext cx="1229995" cy="5442"/>
          </a:xfrm>
          <a:prstGeom prst="line">
            <a:avLst/>
          </a:prstGeom>
          <a:ln w="5715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9524105" y="3198976"/>
            <a:ext cx="969094" cy="14542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rot="5400000">
            <a:off x="9975966" y="3527574"/>
            <a:ext cx="803384" cy="1968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 </a:t>
            </a:r>
            <a:r>
              <a:rPr lang="el-GR" dirty="0" smtClean="0"/>
              <a:t>Δ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 rot="5400000">
            <a:off x="10058581" y="4259466"/>
            <a:ext cx="663766" cy="1968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Bins/</a:t>
            </a:r>
            <a:endParaRPr lang="en-US" dirty="0"/>
          </a:p>
        </p:txBody>
      </p:sp>
      <p:sp>
        <p:nvSpPr>
          <p:cNvPr id="13" name="Striped Right Arrow 12"/>
          <p:cNvSpPr/>
          <p:nvPr/>
        </p:nvSpPr>
        <p:spPr>
          <a:xfrm rot="10800000">
            <a:off x="6474438" y="5150486"/>
            <a:ext cx="754911" cy="63295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8320184" y="5108398"/>
            <a:ext cx="754116" cy="6523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Bins/</a:t>
            </a:r>
          </a:p>
          <a:p>
            <a:pPr algn="ctr"/>
            <a:r>
              <a:rPr lang="en-US" dirty="0" smtClean="0"/>
              <a:t>Libs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8321697" y="4311793"/>
            <a:ext cx="760887" cy="79660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346129" y="4423379"/>
            <a:ext cx="969094" cy="14542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 rot="5400000">
            <a:off x="3819988" y="4721381"/>
            <a:ext cx="803384" cy="1968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 rot="5400000">
            <a:off x="3877203" y="5463903"/>
            <a:ext cx="663766" cy="1968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Bins/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3340297" y="5217677"/>
            <a:ext cx="754116" cy="6523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Bins/</a:t>
            </a:r>
          </a:p>
          <a:p>
            <a:pPr algn="ctr"/>
            <a:r>
              <a:rPr lang="en-US" dirty="0" smtClean="0"/>
              <a:t>Libs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3345938" y="4421072"/>
            <a:ext cx="760887" cy="79660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 smtClean="0"/>
              <a:t>A’’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645400" y="6168779"/>
            <a:ext cx="3962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Host running A wants to upgrade to A’’. Requests update. Gets only diffs</a:t>
            </a:r>
          </a:p>
          <a:p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3848842" y="3168920"/>
            <a:ext cx="131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Container Mod A’</a:t>
            </a:r>
            <a:endParaRPr lang="en-US" sz="1400" dirty="0"/>
          </a:p>
        </p:txBody>
      </p:sp>
      <p:pic>
        <p:nvPicPr>
          <p:cNvPr id="35" name="Picture 2" descr="http://www.openstack.org/assets/openstack-logo/openstack-cloud-software-vertical-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4" y="6150330"/>
            <a:ext cx="755668" cy="7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80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Docker</a:t>
            </a:r>
            <a:r>
              <a:rPr lang="en-US" dirty="0" smtClean="0"/>
              <a:t> Registry Enables Multi-Cloud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Any</a:t>
            </a:r>
            <a:r>
              <a:rPr lang="en-US" dirty="0" smtClean="0"/>
              <a:t> </a:t>
            </a:r>
            <a:r>
              <a:rPr lang="en-US" dirty="0" err="1" smtClean="0"/>
              <a:t>Docker</a:t>
            </a:r>
            <a:r>
              <a:rPr lang="en-US" dirty="0" smtClean="0"/>
              <a:t> Image hosted on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/>
              <a:t>A</a:t>
            </a:r>
            <a:r>
              <a:rPr lang="en-US" b="1" dirty="0" smtClean="0"/>
              <a:t>ny</a:t>
            </a:r>
            <a:r>
              <a:rPr lang="en-US" dirty="0" smtClean="0"/>
              <a:t> </a:t>
            </a:r>
            <a:r>
              <a:rPr lang="en-US" dirty="0" err="1" smtClean="0"/>
              <a:t>Docker</a:t>
            </a:r>
            <a:r>
              <a:rPr lang="en-US" dirty="0" smtClean="0"/>
              <a:t> Registry can be run on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Any</a:t>
            </a:r>
            <a:r>
              <a:rPr lang="en-US" dirty="0" smtClean="0"/>
              <a:t> </a:t>
            </a:r>
            <a:r>
              <a:rPr lang="en-US" dirty="0" err="1" smtClean="0"/>
              <a:t>Docker</a:t>
            </a:r>
            <a:r>
              <a:rPr lang="en-US" dirty="0" smtClean="0"/>
              <a:t> Host in </a:t>
            </a:r>
            <a:r>
              <a:rPr lang="en-US" i="1" dirty="0" smtClean="0"/>
              <a:t>seconds</a:t>
            </a:r>
            <a:endParaRPr lang="en-US" b="1" dirty="0"/>
          </a:p>
        </p:txBody>
      </p:sp>
      <p:pic>
        <p:nvPicPr>
          <p:cNvPr id="4" name="Picture 2" descr="http://www.openstack.org/assets/openstack-logo/openstack-cloud-software-vertical-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4" y="6150330"/>
            <a:ext cx="755668" cy="7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3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Matrix from Hell and the need for containers</a:t>
            </a:r>
          </a:p>
          <a:p>
            <a:r>
              <a:rPr lang="en-US" dirty="0" smtClean="0"/>
              <a:t>Why Docker</a:t>
            </a:r>
          </a:p>
          <a:p>
            <a:r>
              <a:rPr lang="en-US" dirty="0" smtClean="0"/>
              <a:t>Docker Ecosystem</a:t>
            </a:r>
          </a:p>
          <a:p>
            <a:r>
              <a:rPr lang="en-US" dirty="0" smtClean="0"/>
              <a:t>Docker + </a:t>
            </a:r>
            <a:r>
              <a:rPr lang="en-US" dirty="0" err="1" smtClean="0"/>
              <a:t>OpenStack</a:t>
            </a:r>
            <a:endParaRPr lang="en-US" dirty="0" smtClean="0"/>
          </a:p>
          <a:p>
            <a:r>
              <a:rPr lang="en-US" dirty="0" smtClean="0"/>
              <a:t>Docker + Rackspace</a:t>
            </a:r>
          </a:p>
          <a:p>
            <a:r>
              <a:rPr lang="en-US" dirty="0" smtClean="0"/>
              <a:t>Docker 101</a:t>
            </a:r>
          </a:p>
          <a:p>
            <a:r>
              <a:rPr lang="en-US" dirty="0" smtClean="0"/>
              <a:t>Cross Cloud Deployment Demo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91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Docker</a:t>
            </a:r>
            <a:r>
              <a:rPr lang="en-US" sz="4800" dirty="0" smtClean="0"/>
              <a:t> Ecosystem / Community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openstack.org/assets/openstack-logo/openstack-cloud-software-vertical-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4" y="6150330"/>
            <a:ext cx="755668" cy="7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38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Docker</a:t>
            </a:r>
            <a:r>
              <a:rPr lang="en-US" dirty="0" smtClean="0"/>
              <a:t> Ecosystem Support</a:t>
            </a:r>
            <a:endParaRPr lang="en-US" dirty="0"/>
          </a:p>
        </p:txBody>
      </p:sp>
      <p:pic>
        <p:nvPicPr>
          <p:cNvPr id="13" name="Picture 2" descr="http://www.openstack.org/assets/openstack-logo/openstack-cloud-software-vertical-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4" y="6150330"/>
            <a:ext cx="755668" cy="7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518" y="1540239"/>
            <a:ext cx="7267575" cy="38766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47446" y="6079253"/>
            <a:ext cx="93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150K downloads, 15K trained users, 200+ contributors, 7K+ </a:t>
            </a:r>
            <a:r>
              <a:rPr lang="en-US" dirty="0" err="1" smtClean="0"/>
              <a:t>github</a:t>
            </a:r>
            <a:r>
              <a:rPr lang="en-US" dirty="0" smtClean="0"/>
              <a:t> stars, 1000’s of </a:t>
            </a:r>
            <a:r>
              <a:rPr lang="en-US" dirty="0" err="1" smtClean="0"/>
              <a:t>Dockerized</a:t>
            </a:r>
            <a:r>
              <a:rPr lang="en-US" dirty="0" smtClean="0"/>
              <a:t> 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Docker</a:t>
            </a:r>
            <a:r>
              <a:rPr lang="en-US" dirty="0" smtClean="0"/>
              <a:t> + </a:t>
            </a:r>
            <a:r>
              <a:rPr lang="en-US" dirty="0" err="1" smtClean="0"/>
              <a:t>OpenStack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hypervisor to enable Nova to deploy Linux containers</a:t>
            </a:r>
            <a:endParaRPr lang="en-US" dirty="0"/>
          </a:p>
        </p:txBody>
      </p:sp>
      <p:pic>
        <p:nvPicPr>
          <p:cNvPr id="4" name="Picture 2" descr="http://www.openstack.org/assets/openstack-logo/openstack-cloud-software-vertical-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4" y="6150330"/>
            <a:ext cx="755668" cy="7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7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Why Docker + </a:t>
            </a:r>
            <a:r>
              <a:rPr lang="en-US" sz="3600" dirty="0" err="1" smtClean="0"/>
              <a:t>OpenStack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Alternative to VMs within </a:t>
            </a:r>
            <a:r>
              <a:rPr lang="en-US" dirty="0" err="1" smtClean="0"/>
              <a:t>OpenStack</a:t>
            </a:r>
            <a:endParaRPr lang="en-US" dirty="0" smtClean="0"/>
          </a:p>
          <a:p>
            <a:r>
              <a:rPr lang="en-US" dirty="0" smtClean="0"/>
              <a:t>Easier deployment of </a:t>
            </a:r>
            <a:r>
              <a:rPr lang="en-US" dirty="0" err="1" smtClean="0"/>
              <a:t>OpenStack</a:t>
            </a:r>
            <a:r>
              <a:rPr lang="en-US" dirty="0" smtClean="0"/>
              <a:t> itself</a:t>
            </a:r>
          </a:p>
          <a:p>
            <a:r>
              <a:rPr lang="en-US" dirty="0" smtClean="0"/>
              <a:t>Cross Cloud </a:t>
            </a:r>
            <a:r>
              <a:rPr lang="en-US" dirty="0"/>
              <a:t>A</a:t>
            </a:r>
            <a:r>
              <a:rPr lang="en-US" dirty="0" smtClean="0"/>
              <a:t>pplication Deployment</a:t>
            </a:r>
          </a:p>
          <a:p>
            <a:r>
              <a:rPr lang="en-US" dirty="0" smtClean="0"/>
              <a:t>Containers Orchestration with </a:t>
            </a:r>
            <a:r>
              <a:rPr lang="en-US" dirty="0" err="1" smtClean="0"/>
              <a:t>OpenStack</a:t>
            </a:r>
            <a:r>
              <a:rPr lang="en-US" dirty="0" smtClean="0"/>
              <a:t> Heat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www.openstack.org/assets/openstack-logo/openstack-cloud-software-vertical-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4" y="6150330"/>
            <a:ext cx="755668" cy="7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3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Docker</a:t>
            </a:r>
            <a:r>
              <a:rPr lang="en-US" dirty="0" smtClean="0"/>
              <a:t> + Rackspace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Testimonials from a </a:t>
            </a:r>
            <a:r>
              <a:rPr lang="en-US" b="1" dirty="0" smtClean="0"/>
              <a:t>strong</a:t>
            </a:r>
            <a:r>
              <a:rPr lang="en-US" dirty="0" smtClean="0"/>
              <a:t> partnership</a:t>
            </a:r>
            <a:endParaRPr lang="en-US" dirty="0"/>
          </a:p>
        </p:txBody>
      </p:sp>
      <p:pic>
        <p:nvPicPr>
          <p:cNvPr id="4" name="Picture 2" descr="http://www.openstack.org/assets/openstack-logo/openstack-cloud-software-vertical-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4" y="6150330"/>
            <a:ext cx="755668" cy="7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88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0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60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3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43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30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81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7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47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0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7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Line 1"/>
          <p:cNvSpPr>
            <a:spLocks noChangeShapeType="1"/>
          </p:cNvSpPr>
          <p:nvPr/>
        </p:nvSpPr>
        <p:spPr bwMode="auto">
          <a:xfrm>
            <a:off x="555476" y="4115877"/>
            <a:ext cx="10788650" cy="794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400"/>
          </a:p>
        </p:txBody>
      </p:sp>
      <p:sp>
        <p:nvSpPr>
          <p:cNvPr id="25602" name="Rectangle 2"/>
          <p:cNvSpPr>
            <a:spLocks/>
          </p:cNvSpPr>
          <p:nvPr/>
        </p:nvSpPr>
        <p:spPr bwMode="auto">
          <a:xfrm>
            <a:off x="2163516" y="1640128"/>
            <a:ext cx="14234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 dirty="0">
                <a:ea typeface="Gill Sans" charset="0"/>
                <a:cs typeface="Gill Sans" charset="0"/>
              </a:rPr>
              <a:t>Static website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5655308" y="2474461"/>
            <a:ext cx="14449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>
                <a:ea typeface="Gill Sans" charset="0"/>
                <a:cs typeface="Gill Sans" charset="0"/>
              </a:rPr>
              <a:t>Web frontend </a:t>
            </a:r>
          </a:p>
        </p:txBody>
      </p:sp>
      <p:sp>
        <p:nvSpPr>
          <p:cNvPr id="25604" name="Rectangle 4"/>
          <p:cNvSpPr>
            <a:spLocks/>
          </p:cNvSpPr>
          <p:nvPr/>
        </p:nvSpPr>
        <p:spPr bwMode="auto">
          <a:xfrm>
            <a:off x="5283733" y="1287983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>
                <a:ea typeface="Gill Sans" charset="0"/>
                <a:cs typeface="Gill Sans" charset="0"/>
              </a:rPr>
              <a:t>User DB</a:t>
            </a:r>
          </a:p>
        </p:txBody>
      </p:sp>
      <p:sp>
        <p:nvSpPr>
          <p:cNvPr id="25605" name="Rectangle 5"/>
          <p:cNvSpPr>
            <a:spLocks/>
          </p:cNvSpPr>
          <p:nvPr/>
        </p:nvSpPr>
        <p:spPr bwMode="auto">
          <a:xfrm>
            <a:off x="7381311" y="1707064"/>
            <a:ext cx="6924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 dirty="0">
                <a:ea typeface="Gill Sans" charset="0"/>
                <a:cs typeface="Gill Sans" charset="0"/>
              </a:rPr>
              <a:t>Queue</a:t>
            </a:r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8759157" y="1710154"/>
            <a:ext cx="1308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 dirty="0">
                <a:ea typeface="Gill Sans" charset="0"/>
                <a:cs typeface="Gill Sans" charset="0"/>
              </a:rPr>
              <a:t>Analytics DB</a:t>
            </a:r>
          </a:p>
        </p:txBody>
      </p:sp>
      <p:sp>
        <p:nvSpPr>
          <p:cNvPr id="25607" name="Rectangle 7"/>
          <p:cNvSpPr>
            <a:spLocks/>
          </p:cNvSpPr>
          <p:nvPr/>
        </p:nvSpPr>
        <p:spPr bwMode="auto">
          <a:xfrm>
            <a:off x="1863592" y="2601204"/>
            <a:ext cx="21031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 dirty="0">
                <a:ea typeface="Gill Sans" charset="0"/>
                <a:cs typeface="Gill Sans" charset="0"/>
              </a:rPr>
              <a:t>Background workers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8413459" y="3088393"/>
            <a:ext cx="13208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 dirty="0">
                <a:ea typeface="Gill Sans" charset="0"/>
                <a:cs typeface="Gill Sans" charset="0"/>
              </a:rPr>
              <a:t>API endpoint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1074097" y="1841288"/>
            <a:ext cx="33210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nginx</a:t>
            </a:r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 1.5 + </a:t>
            </a:r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modsecurity</a:t>
            </a:r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 + </a:t>
            </a:r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openssl</a:t>
            </a:r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 + bootstrap 2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4973229" y="1679705"/>
            <a:ext cx="136415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postgresql</a:t>
            </a:r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 + pgv8 + v8</a:t>
            </a:r>
          </a:p>
        </p:txBody>
      </p:sp>
      <p:sp>
        <p:nvSpPr>
          <p:cNvPr id="25611" name="Rectangle 11"/>
          <p:cNvSpPr>
            <a:spLocks/>
          </p:cNvSpPr>
          <p:nvPr/>
        </p:nvSpPr>
        <p:spPr bwMode="auto">
          <a:xfrm>
            <a:off x="8621110" y="2052554"/>
            <a:ext cx="200375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hadoop</a:t>
            </a:r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 + hive + thrift + </a:t>
            </a:r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OpenJDK</a:t>
            </a:r>
            <a:endParaRPr lang="en-US" sz="1050" dirty="0">
              <a:solidFill>
                <a:srgbClr val="282828"/>
              </a:solidFill>
              <a:ea typeface="Gill Sans" charset="0"/>
              <a:cs typeface="Gill Sans" charset="0"/>
            </a:endParaRPr>
          </a:p>
        </p:txBody>
      </p:sp>
      <p:sp>
        <p:nvSpPr>
          <p:cNvPr id="25612" name="Rectangle 12"/>
          <p:cNvSpPr>
            <a:spLocks/>
          </p:cNvSpPr>
          <p:nvPr/>
        </p:nvSpPr>
        <p:spPr bwMode="auto">
          <a:xfrm>
            <a:off x="4716463" y="2820194"/>
            <a:ext cx="33210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Ruby + Rails + sass + Unicorn</a:t>
            </a:r>
          </a:p>
        </p:txBody>
      </p:sp>
      <p:sp>
        <p:nvSpPr>
          <p:cNvPr id="25613" name="Rectangle 13"/>
          <p:cNvSpPr>
            <a:spLocks/>
          </p:cNvSpPr>
          <p:nvPr/>
        </p:nvSpPr>
        <p:spPr bwMode="auto">
          <a:xfrm>
            <a:off x="6067035" y="2056990"/>
            <a:ext cx="33210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Redis</a:t>
            </a:r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 + </a:t>
            </a:r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redis</a:t>
            </a:r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-sentinel</a:t>
            </a: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857366" y="2898898"/>
            <a:ext cx="42608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Python 3.0 + celery + </a:t>
            </a:r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pyredis</a:t>
            </a:r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 + </a:t>
            </a:r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libcurl</a:t>
            </a:r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 + </a:t>
            </a:r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ffmpeg</a:t>
            </a:r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 + </a:t>
            </a:r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libopencv</a:t>
            </a:r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 + </a:t>
            </a:r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nodejs</a:t>
            </a:r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 + </a:t>
            </a:r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phantomjs</a:t>
            </a:r>
            <a:endParaRPr lang="en-US" sz="1050" dirty="0">
              <a:solidFill>
                <a:srgbClr val="282828"/>
              </a:solidFill>
              <a:ea typeface="Gill Sans" charset="0"/>
              <a:cs typeface="Gill Sans" charset="0"/>
            </a:endParaRP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7175283" y="3315065"/>
            <a:ext cx="42608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Python 2.7 + Flask + </a:t>
            </a:r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pyredis</a:t>
            </a:r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 + celery + </a:t>
            </a:r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psycopg</a:t>
            </a:r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 + </a:t>
            </a:r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postgresql</a:t>
            </a:r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-client</a:t>
            </a: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2283710" y="4547679"/>
            <a:ext cx="15725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600" dirty="0">
                <a:ea typeface="Gill Sans" charset="0"/>
                <a:cs typeface="Gill Sans" charset="0"/>
              </a:rPr>
              <a:t>Development VM</a:t>
            </a: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3736547" y="5146791"/>
            <a:ext cx="9135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600" dirty="0">
                <a:ea typeface="Gill Sans" charset="0"/>
                <a:cs typeface="Gill Sans" charset="0"/>
              </a:rPr>
              <a:t>QA server</a:t>
            </a:r>
          </a:p>
        </p:txBody>
      </p:sp>
      <p:sp>
        <p:nvSpPr>
          <p:cNvPr id="25618" name="Rectangle 18"/>
          <p:cNvSpPr>
            <a:spLocks/>
          </p:cNvSpPr>
          <p:nvPr/>
        </p:nvSpPr>
        <p:spPr bwMode="auto">
          <a:xfrm>
            <a:off x="5554495" y="4670789"/>
            <a:ext cx="11477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600" dirty="0">
                <a:ea typeface="Gill Sans" charset="0"/>
                <a:cs typeface="Gill Sans" charset="0"/>
              </a:rPr>
              <a:t>Public Cloud</a:t>
            </a:r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5578692" y="5503056"/>
            <a:ext cx="15965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600" dirty="0">
                <a:ea typeface="Gill Sans" charset="0"/>
                <a:cs typeface="Gill Sans" charset="0"/>
              </a:rPr>
              <a:t>Disaster recovery</a:t>
            </a:r>
          </a:p>
        </p:txBody>
      </p:sp>
      <p:sp>
        <p:nvSpPr>
          <p:cNvPr id="25621" name="Rectangle 21"/>
          <p:cNvSpPr>
            <a:spLocks/>
          </p:cNvSpPr>
          <p:nvPr/>
        </p:nvSpPr>
        <p:spPr bwMode="auto">
          <a:xfrm>
            <a:off x="8082749" y="5896556"/>
            <a:ext cx="17816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600" dirty="0">
                <a:ea typeface="Gill Sans" charset="0"/>
                <a:cs typeface="Gill Sans" charset="0"/>
              </a:rPr>
              <a:t>Contributor’s laptop</a:t>
            </a:r>
          </a:p>
        </p:txBody>
      </p:sp>
      <p:sp>
        <p:nvSpPr>
          <p:cNvPr id="23" name="Rectangle 20"/>
          <p:cNvSpPr>
            <a:spLocks/>
          </p:cNvSpPr>
          <p:nvPr/>
        </p:nvSpPr>
        <p:spPr bwMode="auto">
          <a:xfrm>
            <a:off x="5612803" y="6207433"/>
            <a:ext cx="17440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600" dirty="0">
                <a:ea typeface="Gill Sans" charset="0"/>
                <a:cs typeface="Gill Sans" charset="0"/>
              </a:rPr>
              <a:t>Production Servers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828526" y="178125"/>
            <a:ext cx="10515600" cy="6676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609096" y="2263663"/>
            <a:ext cx="218626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Multiplicity of Stacks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409799" y="4791374"/>
            <a:ext cx="1781178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Multiplicity of hardware environments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le 20"/>
          <p:cNvSpPr>
            <a:spLocks/>
          </p:cNvSpPr>
          <p:nvPr/>
        </p:nvSpPr>
        <p:spPr bwMode="auto">
          <a:xfrm>
            <a:off x="8401043" y="4387889"/>
            <a:ext cx="16863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600" dirty="0" smtClean="0">
                <a:ea typeface="Gill Sans" charset="0"/>
                <a:cs typeface="Gill Sans" charset="0"/>
              </a:rPr>
              <a:t>Production Cluster</a:t>
            </a:r>
            <a:endParaRPr lang="en-US" sz="1600" dirty="0">
              <a:ea typeface="Gill Sans" charset="0"/>
              <a:cs typeface="Gill Sans" charset="0"/>
            </a:endParaRPr>
          </a:p>
        </p:txBody>
      </p:sp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25" y="4950117"/>
            <a:ext cx="1077473" cy="69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3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19"/>
          <p:cNvSpPr>
            <a:spLocks/>
          </p:cNvSpPr>
          <p:nvPr/>
        </p:nvSpPr>
        <p:spPr bwMode="auto">
          <a:xfrm>
            <a:off x="1754371" y="5892147"/>
            <a:ext cx="20534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600" dirty="0" smtClean="0">
                <a:ea typeface="Gill Sans" charset="0"/>
                <a:cs typeface="Gill Sans" charset="0"/>
              </a:rPr>
              <a:t>Customer Data Center</a:t>
            </a:r>
            <a:endParaRPr lang="en-US" sz="1600" dirty="0">
              <a:ea typeface="Gill Sans" charset="0"/>
              <a:cs typeface="Gill Sans" charset="0"/>
            </a:endParaRPr>
          </a:p>
        </p:txBody>
      </p:sp>
      <p:pic>
        <p:nvPicPr>
          <p:cNvPr id="38" name="Picture 1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106" y="4520916"/>
            <a:ext cx="677831" cy="4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763" y="5882381"/>
            <a:ext cx="409763" cy="32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95" y="5872360"/>
            <a:ext cx="832434" cy="63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3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91960" y="4774008"/>
            <a:ext cx="542373" cy="745566"/>
          </a:xfrm>
          <a:prstGeom prst="rect">
            <a:avLst/>
          </a:prstGeom>
        </p:spPr>
      </p:pic>
      <p:pic>
        <p:nvPicPr>
          <p:cNvPr id="49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98" y="4621542"/>
            <a:ext cx="1392812" cy="83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3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Freeform 61"/>
          <p:cNvSpPr/>
          <p:nvPr/>
        </p:nvSpPr>
        <p:spPr>
          <a:xfrm>
            <a:off x="7978546" y="2984224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63" name="Freeform 62"/>
          <p:cNvSpPr/>
          <p:nvPr/>
        </p:nvSpPr>
        <p:spPr>
          <a:xfrm>
            <a:off x="6763221" y="1760210"/>
            <a:ext cx="177537" cy="95450"/>
          </a:xfrm>
          <a:custGeom>
            <a:avLst/>
            <a:gdLst>
              <a:gd name="connsiteX0" fmla="*/ 0 w 811164"/>
              <a:gd name="connsiteY0" fmla="*/ 0 h 436109"/>
              <a:gd name="connsiteX1" fmla="*/ 811164 w 811164"/>
              <a:gd name="connsiteY1" fmla="*/ 0 h 436109"/>
              <a:gd name="connsiteX2" fmla="*/ 811164 w 811164"/>
              <a:gd name="connsiteY2" fmla="*/ 436109 h 436109"/>
              <a:gd name="connsiteX3" fmla="*/ 0 w 811164"/>
              <a:gd name="connsiteY3" fmla="*/ 436109 h 436109"/>
              <a:gd name="connsiteX4" fmla="*/ 0 w 811164"/>
              <a:gd name="connsiteY4" fmla="*/ 0 h 43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164" h="436109">
                <a:moveTo>
                  <a:pt x="0" y="0"/>
                </a:moveTo>
                <a:lnTo>
                  <a:pt x="811164" y="0"/>
                </a:lnTo>
                <a:lnTo>
                  <a:pt x="811164" y="436109"/>
                </a:lnTo>
                <a:lnTo>
                  <a:pt x="0" y="4361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64" name="Freeform 63"/>
          <p:cNvSpPr/>
          <p:nvPr/>
        </p:nvSpPr>
        <p:spPr>
          <a:xfrm>
            <a:off x="7829071" y="2984224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65" name="Freeform 64"/>
          <p:cNvSpPr/>
          <p:nvPr/>
        </p:nvSpPr>
        <p:spPr>
          <a:xfrm>
            <a:off x="7903522" y="3119254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66" name="Freeform 65"/>
          <p:cNvSpPr/>
          <p:nvPr/>
        </p:nvSpPr>
        <p:spPr>
          <a:xfrm>
            <a:off x="6368058" y="1895240"/>
            <a:ext cx="171810" cy="95450"/>
          </a:xfrm>
          <a:custGeom>
            <a:avLst/>
            <a:gdLst>
              <a:gd name="connsiteX0" fmla="*/ 0 w 784997"/>
              <a:gd name="connsiteY0" fmla="*/ 0 h 436109"/>
              <a:gd name="connsiteX1" fmla="*/ 784997 w 784997"/>
              <a:gd name="connsiteY1" fmla="*/ 0 h 436109"/>
              <a:gd name="connsiteX2" fmla="*/ 784997 w 784997"/>
              <a:gd name="connsiteY2" fmla="*/ 436109 h 436109"/>
              <a:gd name="connsiteX3" fmla="*/ 0 w 784997"/>
              <a:gd name="connsiteY3" fmla="*/ 436109 h 436109"/>
              <a:gd name="connsiteX4" fmla="*/ 0 w 784997"/>
              <a:gd name="connsiteY4" fmla="*/ 0 h 43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997" h="436109">
                <a:moveTo>
                  <a:pt x="0" y="0"/>
                </a:moveTo>
                <a:lnTo>
                  <a:pt x="784997" y="0"/>
                </a:lnTo>
                <a:lnTo>
                  <a:pt x="784997" y="436109"/>
                </a:lnTo>
                <a:lnTo>
                  <a:pt x="0" y="4361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67" name="Freeform 66"/>
          <p:cNvSpPr/>
          <p:nvPr/>
        </p:nvSpPr>
        <p:spPr>
          <a:xfrm>
            <a:off x="8052997" y="3119254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68" name="Freeform 67"/>
          <p:cNvSpPr/>
          <p:nvPr/>
        </p:nvSpPr>
        <p:spPr>
          <a:xfrm>
            <a:off x="7978546" y="3254284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69" name="Freeform 68"/>
          <p:cNvSpPr/>
          <p:nvPr/>
        </p:nvSpPr>
        <p:spPr>
          <a:xfrm>
            <a:off x="6763221" y="2030269"/>
            <a:ext cx="177537" cy="95450"/>
          </a:xfrm>
          <a:custGeom>
            <a:avLst/>
            <a:gdLst>
              <a:gd name="connsiteX0" fmla="*/ 0 w 811164"/>
              <a:gd name="connsiteY0" fmla="*/ 0 h 436109"/>
              <a:gd name="connsiteX1" fmla="*/ 811164 w 811164"/>
              <a:gd name="connsiteY1" fmla="*/ 0 h 436109"/>
              <a:gd name="connsiteX2" fmla="*/ 811164 w 811164"/>
              <a:gd name="connsiteY2" fmla="*/ 436109 h 436109"/>
              <a:gd name="connsiteX3" fmla="*/ 0 w 811164"/>
              <a:gd name="connsiteY3" fmla="*/ 436109 h 436109"/>
              <a:gd name="connsiteX4" fmla="*/ 0 w 811164"/>
              <a:gd name="connsiteY4" fmla="*/ 0 h 43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164" h="436109">
                <a:moveTo>
                  <a:pt x="0" y="0"/>
                </a:moveTo>
                <a:lnTo>
                  <a:pt x="811164" y="0"/>
                </a:lnTo>
                <a:lnTo>
                  <a:pt x="811164" y="436109"/>
                </a:lnTo>
                <a:lnTo>
                  <a:pt x="0" y="4361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/>
          </a:p>
        </p:txBody>
      </p:sp>
      <p:sp>
        <p:nvSpPr>
          <p:cNvPr id="70" name="Freeform 69"/>
          <p:cNvSpPr/>
          <p:nvPr/>
        </p:nvSpPr>
        <p:spPr>
          <a:xfrm>
            <a:off x="7829071" y="3254284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71" name="Freeform 70"/>
          <p:cNvSpPr/>
          <p:nvPr/>
        </p:nvSpPr>
        <p:spPr>
          <a:xfrm>
            <a:off x="1574925" y="1655767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72" name="Freeform 71"/>
          <p:cNvSpPr/>
          <p:nvPr/>
        </p:nvSpPr>
        <p:spPr>
          <a:xfrm>
            <a:off x="1649949" y="1790797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73" name="Freeform 72"/>
          <p:cNvSpPr/>
          <p:nvPr/>
        </p:nvSpPr>
        <p:spPr>
          <a:xfrm>
            <a:off x="1500474" y="1790797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74" name="Freeform 73"/>
          <p:cNvSpPr/>
          <p:nvPr/>
        </p:nvSpPr>
        <p:spPr>
          <a:xfrm>
            <a:off x="4996280" y="1258094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75" name="Freeform 74"/>
          <p:cNvSpPr/>
          <p:nvPr/>
        </p:nvSpPr>
        <p:spPr>
          <a:xfrm>
            <a:off x="4846805" y="1258094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76" name="Freeform 75"/>
          <p:cNvSpPr/>
          <p:nvPr/>
        </p:nvSpPr>
        <p:spPr>
          <a:xfrm>
            <a:off x="4921256" y="1393124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89" name="Freeform 88"/>
          <p:cNvSpPr/>
          <p:nvPr/>
        </p:nvSpPr>
        <p:spPr>
          <a:xfrm>
            <a:off x="8451825" y="1577347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90" name="Freeform 89"/>
          <p:cNvSpPr/>
          <p:nvPr/>
        </p:nvSpPr>
        <p:spPr>
          <a:xfrm>
            <a:off x="8374720" y="1441894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91" name="Freeform 90"/>
          <p:cNvSpPr/>
          <p:nvPr/>
        </p:nvSpPr>
        <p:spPr>
          <a:xfrm>
            <a:off x="8300269" y="1576924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95" name="Freeform 94"/>
          <p:cNvSpPr/>
          <p:nvPr/>
        </p:nvSpPr>
        <p:spPr>
          <a:xfrm>
            <a:off x="1572127" y="2483780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96" name="Freeform 95"/>
          <p:cNvSpPr/>
          <p:nvPr/>
        </p:nvSpPr>
        <p:spPr>
          <a:xfrm>
            <a:off x="1497103" y="2618810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97" name="Freeform 96"/>
          <p:cNvSpPr/>
          <p:nvPr/>
        </p:nvSpPr>
        <p:spPr>
          <a:xfrm>
            <a:off x="1646578" y="2618810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98" name="Freeform 97"/>
          <p:cNvSpPr/>
          <p:nvPr/>
        </p:nvSpPr>
        <p:spPr>
          <a:xfrm>
            <a:off x="1572127" y="2753840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99" name="Freeform 98"/>
          <p:cNvSpPr/>
          <p:nvPr/>
        </p:nvSpPr>
        <p:spPr>
          <a:xfrm>
            <a:off x="7152400" y="1657056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00" name="Freeform 99"/>
          <p:cNvSpPr/>
          <p:nvPr/>
        </p:nvSpPr>
        <p:spPr>
          <a:xfrm>
            <a:off x="7002925" y="1657056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01" name="Freeform 100"/>
          <p:cNvSpPr/>
          <p:nvPr/>
        </p:nvSpPr>
        <p:spPr>
          <a:xfrm>
            <a:off x="7077376" y="1792086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02" name="Freeform 101"/>
          <p:cNvSpPr/>
          <p:nvPr/>
        </p:nvSpPr>
        <p:spPr>
          <a:xfrm>
            <a:off x="7152400" y="1927116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03" name="Freeform 102"/>
          <p:cNvSpPr/>
          <p:nvPr/>
        </p:nvSpPr>
        <p:spPr>
          <a:xfrm>
            <a:off x="7002925" y="1927116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04" name="Freeform 103"/>
          <p:cNvSpPr/>
          <p:nvPr/>
        </p:nvSpPr>
        <p:spPr>
          <a:xfrm>
            <a:off x="5174174" y="2453436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05" name="Freeform 104"/>
          <p:cNvSpPr/>
          <p:nvPr/>
        </p:nvSpPr>
        <p:spPr>
          <a:xfrm>
            <a:off x="5323649" y="2453436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06" name="Freeform 105"/>
          <p:cNvSpPr/>
          <p:nvPr/>
        </p:nvSpPr>
        <p:spPr>
          <a:xfrm>
            <a:off x="5249198" y="2588466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07" name="Freeform 106"/>
          <p:cNvSpPr/>
          <p:nvPr/>
        </p:nvSpPr>
        <p:spPr>
          <a:xfrm>
            <a:off x="5099723" y="2588466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08" name="TextBox 107"/>
          <p:cNvSpPr txBox="1"/>
          <p:nvPr/>
        </p:nvSpPr>
        <p:spPr>
          <a:xfrm rot="5400000">
            <a:off x="10428010" y="1847253"/>
            <a:ext cx="218626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Do services and apps interact appropriately?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 rot="5400000">
            <a:off x="10428010" y="5019356"/>
            <a:ext cx="218626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Can I migrate smoothly and quickly?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34683" y="3360056"/>
            <a:ext cx="1511642" cy="1511642"/>
            <a:chOff x="5104426" y="2860581"/>
            <a:chExt cx="1511642" cy="1511642"/>
          </a:xfrm>
        </p:grpSpPr>
        <p:cxnSp>
          <p:nvCxnSpPr>
            <p:cNvPr id="17" name="Straight Arrow Connector 16"/>
            <p:cNvCxnSpPr/>
            <p:nvPr/>
          </p:nvCxnSpPr>
          <p:spPr>
            <a:xfrm rot="2700000">
              <a:off x="5104426" y="3615142"/>
              <a:ext cx="1511642" cy="2519"/>
            </a:xfrm>
            <a:prstGeom prst="straightConnector1">
              <a:avLst/>
            </a:prstGeom>
            <a:ln w="69850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rot="-2700000">
              <a:off x="5104426" y="3615142"/>
              <a:ext cx="1511642" cy="2519"/>
            </a:xfrm>
            <a:prstGeom prst="straightConnector1">
              <a:avLst/>
            </a:prstGeom>
            <a:ln w="69850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7" name="Picture 2" descr="http://www.openstack.org/assets/openstack-logo/openstack-cloud-software-vertical-smal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4" y="6150330"/>
            <a:ext cx="755668" cy="7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51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3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58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3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34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0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2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266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71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14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15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3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83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Docker</a:t>
            </a:r>
            <a:r>
              <a:rPr lang="en-US" dirty="0" smtClean="0"/>
              <a:t>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to </a:t>
            </a:r>
            <a:r>
              <a:rPr lang="en-US" dirty="0" err="1" smtClean="0"/>
              <a:t>Docker</a:t>
            </a:r>
            <a:r>
              <a:rPr lang="en-US" dirty="0" smtClean="0"/>
              <a:t>? Let’s go through it.</a:t>
            </a:r>
            <a:endParaRPr lang="en-US" dirty="0"/>
          </a:p>
        </p:txBody>
      </p:sp>
      <p:pic>
        <p:nvPicPr>
          <p:cNvPr id="4" name="Picture 2" descr="http://www.openstack.org/assets/openstack-logo/openstack-cloud-software-vertical-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4" y="6150330"/>
            <a:ext cx="755668" cy="7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95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Put it all together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Real</a:t>
            </a:r>
            <a:r>
              <a:rPr lang="en-US" dirty="0" smtClean="0"/>
              <a:t> multi-cloud deployment via </a:t>
            </a:r>
            <a:r>
              <a:rPr lang="en-US" dirty="0" err="1" smtClean="0"/>
              <a:t>Docker</a:t>
            </a:r>
            <a:endParaRPr lang="en-US" b="1" dirty="0"/>
          </a:p>
        </p:txBody>
      </p:sp>
      <p:pic>
        <p:nvPicPr>
          <p:cNvPr id="4" name="Picture 2" descr="http://www.openstack.org/assets/openstack-logo/openstack-cloud-software-vertical-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4" y="6150330"/>
            <a:ext cx="755668" cy="7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1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Containerized from Source</a:t>
            </a:r>
          </a:p>
          <a:p>
            <a:r>
              <a:rPr lang="en-US" dirty="0" smtClean="0"/>
              <a:t>Application Goes Through Development Testing</a:t>
            </a:r>
          </a:p>
          <a:p>
            <a:r>
              <a:rPr lang="en-US" dirty="0" smtClean="0"/>
              <a:t>Push to Rackspace Cloud</a:t>
            </a:r>
          </a:p>
          <a:p>
            <a:r>
              <a:rPr lang="en-US" dirty="0" smtClean="0"/>
              <a:t>Provision via Horizon – Native Havana Nova Integration</a:t>
            </a:r>
          </a:p>
          <a:p>
            <a:r>
              <a:rPr lang="en-US" dirty="0">
                <a:hlinkClick r:id="rId2"/>
              </a:rPr>
              <a:t>http://asciinema.org/a/6243</a:t>
            </a:r>
            <a:r>
              <a:rPr lang="en-US" dirty="0"/>
              <a:t> - </a:t>
            </a:r>
            <a:r>
              <a:rPr lang="en-US" dirty="0" err="1"/>
              <a:t>Muti</a:t>
            </a:r>
            <a:r>
              <a:rPr lang="en-US" dirty="0"/>
              <a:t> cloud </a:t>
            </a:r>
            <a:r>
              <a:rPr lang="en-US" dirty="0" smtClean="0"/>
              <a:t>deployment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://asciinema.org/a/6244</a:t>
            </a:r>
            <a:r>
              <a:rPr lang="en-US" dirty="0"/>
              <a:t> - Nova list / Docker Ps after deployment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320119"/>
            <a:ext cx="6122158" cy="47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www.openstack.org/assets/openstack-logo/openstack-cloud-software-vertical-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4" y="6150330"/>
            <a:ext cx="755668" cy="7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5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261937"/>
            <a:ext cx="11020425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1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177314"/>
            <a:ext cx="10515600" cy="6676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/>
              <a:t>M</a:t>
            </a:r>
            <a:r>
              <a:rPr lang="en-US" dirty="0" smtClean="0"/>
              <a:t>atrix </a:t>
            </a:r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/>
              <a:t>H</a:t>
            </a:r>
            <a:r>
              <a:rPr lang="en-US" dirty="0" smtClean="0"/>
              <a:t>ell</a:t>
            </a:r>
            <a:endParaRPr lang="en-US" dirty="0"/>
          </a:p>
        </p:txBody>
      </p:sp>
      <p:graphicFrame>
        <p:nvGraphicFramePr>
          <p:cNvPr id="4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336516"/>
              </p:ext>
            </p:extLst>
          </p:nvPr>
        </p:nvGraphicFramePr>
        <p:xfrm>
          <a:off x="1771646" y="1247775"/>
          <a:ext cx="7791462" cy="4586778"/>
        </p:xfrm>
        <a:graphic>
          <a:graphicData uri="http://schemas.openxmlformats.org/drawingml/2006/table">
            <a:tbl>
              <a:tblPr/>
              <a:tblGrid>
                <a:gridCol w="1731436"/>
                <a:gridCol w="865718"/>
                <a:gridCol w="865718"/>
                <a:gridCol w="865718"/>
                <a:gridCol w="865718"/>
                <a:gridCol w="865718"/>
                <a:gridCol w="865718"/>
                <a:gridCol w="865718"/>
              </a:tblGrid>
              <a:tr h="655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Static website</a:t>
                      </a:r>
                    </a:p>
                  </a:txBody>
                  <a:tcPr marL="17591" marR="17591" marT="17591" marB="17591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Web frontend </a:t>
                      </a:r>
                    </a:p>
                  </a:txBody>
                  <a:tcPr marL="17591" marR="17591" marT="17591" marB="17591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Background workers</a:t>
                      </a:r>
                    </a:p>
                  </a:txBody>
                  <a:tcPr marL="17591" marR="17591" marT="17591" marB="17591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User DB</a:t>
                      </a:r>
                    </a:p>
                  </a:txBody>
                  <a:tcPr marL="17591" marR="17591" marT="17591" marB="17591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Analytics DB</a:t>
                      </a:r>
                    </a:p>
                  </a:txBody>
                  <a:tcPr marL="17591" marR="17591" marT="17591" marB="17591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Queue</a:t>
                      </a:r>
                    </a:p>
                  </a:txBody>
                  <a:tcPr marL="17591" marR="17591" marT="17591" marB="17591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Development VM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QA Server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Single Prod Server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Onsite Cluster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Public Cloud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Contributor’s laptop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Customer Servers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Freeform 4"/>
          <p:cNvSpPr/>
          <p:nvPr/>
        </p:nvSpPr>
        <p:spPr>
          <a:xfrm>
            <a:off x="1454748" y="1398996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6" name="Freeform 5"/>
          <p:cNvSpPr/>
          <p:nvPr/>
        </p:nvSpPr>
        <p:spPr>
          <a:xfrm>
            <a:off x="1529772" y="1534026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7" name="Freeform 6"/>
          <p:cNvSpPr/>
          <p:nvPr/>
        </p:nvSpPr>
        <p:spPr>
          <a:xfrm>
            <a:off x="1380297" y="1534026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8" name="Freeform 7"/>
          <p:cNvSpPr/>
          <p:nvPr/>
        </p:nvSpPr>
        <p:spPr>
          <a:xfrm>
            <a:off x="1396390" y="2118841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9" name="Freeform 8"/>
          <p:cNvSpPr/>
          <p:nvPr/>
        </p:nvSpPr>
        <p:spPr>
          <a:xfrm>
            <a:off x="1545865" y="2118841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0" name="Freeform 9"/>
          <p:cNvSpPr/>
          <p:nvPr/>
        </p:nvSpPr>
        <p:spPr>
          <a:xfrm>
            <a:off x="1471414" y="2253871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1321939" y="2253871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2" name="Freeform 11"/>
          <p:cNvSpPr/>
          <p:nvPr/>
        </p:nvSpPr>
        <p:spPr>
          <a:xfrm>
            <a:off x="1403312" y="2664755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1328288" y="2799785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1477763" y="2799785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5" name="Freeform 14"/>
          <p:cNvSpPr/>
          <p:nvPr/>
        </p:nvSpPr>
        <p:spPr>
          <a:xfrm>
            <a:off x="1403312" y="2934815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1500592" y="4629747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1351117" y="4629747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8" name="Freeform 17"/>
          <p:cNvSpPr/>
          <p:nvPr/>
        </p:nvSpPr>
        <p:spPr>
          <a:xfrm>
            <a:off x="1425568" y="4764777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1500592" y="4899807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1351117" y="4899807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21" name="Freeform 20"/>
          <p:cNvSpPr/>
          <p:nvPr/>
        </p:nvSpPr>
        <p:spPr>
          <a:xfrm>
            <a:off x="1393588" y="3968271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1468039" y="4103301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23" name="Freeform 22"/>
          <p:cNvSpPr/>
          <p:nvPr/>
        </p:nvSpPr>
        <p:spPr>
          <a:xfrm>
            <a:off x="1393588" y="4238331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24" name="Freeform 23"/>
          <p:cNvSpPr/>
          <p:nvPr/>
        </p:nvSpPr>
        <p:spPr>
          <a:xfrm>
            <a:off x="1490869" y="3394331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25" name="Freeform 24"/>
          <p:cNvSpPr/>
          <p:nvPr/>
        </p:nvSpPr>
        <p:spPr>
          <a:xfrm>
            <a:off x="1341394" y="3394331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26" name="Freeform 25"/>
          <p:cNvSpPr/>
          <p:nvPr/>
        </p:nvSpPr>
        <p:spPr>
          <a:xfrm>
            <a:off x="1415845" y="3529361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pic>
        <p:nvPicPr>
          <p:cNvPr id="27" name="Picture 19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889" y="5981889"/>
            <a:ext cx="677831" cy="4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756" y="5883348"/>
            <a:ext cx="697515" cy="44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3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4908" y="5892873"/>
            <a:ext cx="479135" cy="64967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9808" y="5921448"/>
            <a:ext cx="596983" cy="820634"/>
          </a:xfrm>
          <a:prstGeom prst="rect">
            <a:avLst/>
          </a:prstGeom>
        </p:spPr>
      </p:pic>
      <p:pic>
        <p:nvPicPr>
          <p:cNvPr id="31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653" y="6061100"/>
            <a:ext cx="841760" cy="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3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33506" y="6108725"/>
            <a:ext cx="559882" cy="4458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25826" y="5966590"/>
            <a:ext cx="479135" cy="64967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39315" y="5966590"/>
            <a:ext cx="479135" cy="64967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65393" y="5971470"/>
            <a:ext cx="479135" cy="649674"/>
          </a:xfrm>
          <a:prstGeom prst="rect">
            <a:avLst/>
          </a:prstGeom>
        </p:spPr>
      </p:pic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3519484" y="1243541"/>
          <a:ext cx="6034091" cy="3931524"/>
        </p:xfrm>
        <a:graphic>
          <a:graphicData uri="http://schemas.openxmlformats.org/drawingml/2006/table">
            <a:tbl>
              <a:tblPr/>
              <a:tblGrid>
                <a:gridCol w="862013"/>
                <a:gridCol w="862013"/>
                <a:gridCol w="862013"/>
                <a:gridCol w="862013"/>
                <a:gridCol w="862013"/>
                <a:gridCol w="862013"/>
                <a:gridCol w="862013"/>
              </a:tblGrid>
              <a:tr h="655254"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7" name="Picture 2" descr="http://www.openstack.org/assets/openstack-logo/openstack-cloud-software-vertical-smal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4" y="6150330"/>
            <a:ext cx="755668" cy="7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 / 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openstack.org/assets/openstack-logo/openstack-cloud-software-vertical-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4" y="6150330"/>
            <a:ext cx="755668" cy="7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3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Want to learn more: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hlinkClick r:id="rId2"/>
              </a:rPr>
              <a:t>www.docker.io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Getting started: interactive tutorial, installation instructions, getting started guide, </a:t>
            </a:r>
          </a:p>
          <a:p>
            <a:pPr lvl="1"/>
            <a:r>
              <a:rPr lang="en-US" dirty="0" smtClean="0"/>
              <a:t>About: Introductory whitepaper: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://www.docker.io/the-whole-story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www.docker.com</a:t>
            </a:r>
            <a:endParaRPr lang="en-US" dirty="0" smtClean="0"/>
          </a:p>
          <a:p>
            <a:pPr lvl="1"/>
            <a:r>
              <a:rPr lang="en-US" dirty="0" smtClean="0"/>
              <a:t>15+ use cases</a:t>
            </a:r>
          </a:p>
          <a:p>
            <a:pPr lvl="1"/>
            <a:r>
              <a:rPr lang="en-US" dirty="0" smtClean="0"/>
              <a:t>Ecosystem</a:t>
            </a:r>
          </a:p>
          <a:p>
            <a:pPr lvl="1"/>
            <a:r>
              <a:rPr lang="en-US" dirty="0" smtClean="0"/>
              <a:t>Partners</a:t>
            </a:r>
          </a:p>
          <a:p>
            <a:pPr lvl="1"/>
            <a:r>
              <a:rPr lang="en-US" dirty="0" smtClean="0"/>
              <a:t>Professional support &amp; services</a:t>
            </a:r>
          </a:p>
          <a:p>
            <a:r>
              <a:rPr lang="en-US" dirty="0" err="1" smtClean="0"/>
              <a:t>Github</a:t>
            </a:r>
            <a:r>
              <a:rPr lang="en-US" dirty="0" smtClean="0"/>
              <a:t>: </a:t>
            </a:r>
            <a:r>
              <a:rPr lang="en-US" dirty="0" err="1" smtClean="0"/>
              <a:t>dotcloud</a:t>
            </a:r>
            <a:r>
              <a:rPr lang="en-US" dirty="0" smtClean="0"/>
              <a:t>/</a:t>
            </a:r>
            <a:r>
              <a:rPr lang="en-US" dirty="0" err="1" smtClean="0"/>
              <a:t>docker</a:t>
            </a:r>
            <a:endParaRPr lang="en-US" dirty="0" smtClean="0"/>
          </a:p>
          <a:p>
            <a:r>
              <a:rPr lang="en-US" dirty="0" smtClean="0"/>
              <a:t>IRC</a:t>
            </a:r>
            <a:r>
              <a:rPr lang="en-US" dirty="0"/>
              <a:t>: </a:t>
            </a:r>
            <a:r>
              <a:rPr lang="en-US" dirty="0" err="1"/>
              <a:t>freenode</a:t>
            </a:r>
            <a:r>
              <a:rPr lang="en-US" dirty="0" smtClean="0"/>
              <a:t>/#</a:t>
            </a:r>
            <a:r>
              <a:rPr lang="en-US" dirty="0" err="1" smtClean="0"/>
              <a:t>docker</a:t>
            </a:r>
            <a:endParaRPr lang="en-US" dirty="0" smtClean="0"/>
          </a:p>
          <a:p>
            <a:r>
              <a:rPr lang="en-US" dirty="0"/>
              <a:t>Google groups: groups.google.com/forum/#!</a:t>
            </a:r>
            <a:r>
              <a:rPr lang="en-US" dirty="0" smtClean="0"/>
              <a:t>forum/</a:t>
            </a:r>
            <a:r>
              <a:rPr lang="en-US" dirty="0" err="1" smtClean="0"/>
              <a:t>docker</a:t>
            </a:r>
            <a:r>
              <a:rPr lang="en-US" dirty="0" smtClean="0"/>
              <a:t>-user</a:t>
            </a:r>
            <a:endParaRPr lang="en-US" dirty="0"/>
          </a:p>
          <a:p>
            <a:r>
              <a:rPr lang="en-US" dirty="0" smtClean="0"/>
              <a:t>Twitter: follow @</a:t>
            </a:r>
            <a:r>
              <a:rPr lang="en-US" dirty="0" err="1" smtClean="0"/>
              <a:t>docker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dirty="0" err="1" smtClean="0"/>
              <a:t>Meetups</a:t>
            </a:r>
            <a:r>
              <a:rPr lang="en-US" dirty="0" smtClean="0"/>
              <a:t>: Scheduled for Boston, San Francisco, Austin, London, Paris, Boulder…and Nairobi. Go to website for details</a:t>
            </a:r>
          </a:p>
        </p:txBody>
      </p:sp>
      <p:pic>
        <p:nvPicPr>
          <p:cNvPr id="4" name="Picture 2" descr="http://www.openstack.org/assets/openstack-logo/openstack-cloud-software-vertical-sma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4" y="6150330"/>
            <a:ext cx="755668" cy="7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3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169" y="378222"/>
            <a:ext cx="7562511" cy="585330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87906" y="3843930"/>
            <a:ext cx="9144000" cy="2387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hlinkClick r:id="rId3"/>
              </a:rPr>
              <a:t>www.docker.io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www.docker.com</a:t>
            </a:r>
            <a:endParaRPr lang="en-US" sz="2800" dirty="0"/>
          </a:p>
        </p:txBody>
      </p:sp>
      <p:pic>
        <p:nvPicPr>
          <p:cNvPr id="5" name="Picture 2" descr="http://www.openstack.org/assets/openstack-logo/openstack-cloud-software-vertical-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4" y="6150330"/>
            <a:ext cx="755668" cy="7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21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65" y="1479435"/>
            <a:ext cx="791269" cy="78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1859522"/>
            <a:ext cx="1444767" cy="119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065" y="1129932"/>
            <a:ext cx="1317359" cy="146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96" y="1081320"/>
            <a:ext cx="1633744" cy="108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2282486"/>
            <a:ext cx="1584975" cy="101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09" y="1237584"/>
            <a:ext cx="1316749" cy="101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724436" y="3593148"/>
            <a:ext cx="9995373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900"/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215" y="5544143"/>
            <a:ext cx="838818" cy="83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890" y="4158118"/>
            <a:ext cx="1346010" cy="85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73" y="5035493"/>
            <a:ext cx="1234452" cy="129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4298962"/>
            <a:ext cx="1346010" cy="73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416" y="4048600"/>
            <a:ext cx="832113" cy="95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836" y="4453929"/>
            <a:ext cx="1263104" cy="101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5611694"/>
            <a:ext cx="1648375" cy="96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095332" y="2152487"/>
            <a:ext cx="1276514" cy="12765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6200000">
            <a:off x="-466221" y="2149363"/>
            <a:ext cx="218626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Multiplicity of Goods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459942" y="4546463"/>
            <a:ext cx="218626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Multipilicity</a:t>
            </a:r>
            <a:r>
              <a:rPr lang="en-US" b="1" dirty="0" smtClean="0">
                <a:solidFill>
                  <a:schemeClr val="bg1"/>
                </a:solidFill>
              </a:rPr>
              <a:t> of methods for transporting/storing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10199410" y="1680180"/>
            <a:ext cx="2186264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Do I worry about how goods interact (e.g. coffee beans next to spices)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10143264" y="4700125"/>
            <a:ext cx="235342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Can I transport quickly and smoothly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(e.g. from boat to train to truck)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843488" y="2856378"/>
            <a:ext cx="1511642" cy="1511642"/>
            <a:chOff x="5104426" y="2860581"/>
            <a:chExt cx="1511642" cy="1511642"/>
          </a:xfrm>
        </p:grpSpPr>
        <p:cxnSp>
          <p:nvCxnSpPr>
            <p:cNvPr id="24" name="Straight Arrow Connector 23"/>
            <p:cNvCxnSpPr/>
            <p:nvPr/>
          </p:nvCxnSpPr>
          <p:spPr>
            <a:xfrm rot="2700000">
              <a:off x="5104426" y="3615142"/>
              <a:ext cx="1511642" cy="2519"/>
            </a:xfrm>
            <a:prstGeom prst="straightConnector1">
              <a:avLst/>
            </a:prstGeom>
            <a:ln w="69850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-2700000">
              <a:off x="5104426" y="3615142"/>
              <a:ext cx="1511642" cy="2519"/>
            </a:xfrm>
            <a:prstGeom prst="straightConnector1">
              <a:avLst/>
            </a:prstGeom>
            <a:ln w="69850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28526" y="178125"/>
            <a:ext cx="10515600" cy="6676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Cargo Transport Pre-1960</a:t>
            </a:r>
            <a:endParaRPr lang="en-US" dirty="0"/>
          </a:p>
        </p:txBody>
      </p:sp>
      <p:pic>
        <p:nvPicPr>
          <p:cNvPr id="27" name="Picture 2" descr="http://www.openstack.org/assets/openstack-logo/openstack-cloud-software-vertical-small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4" y="6150330"/>
            <a:ext cx="755668" cy="7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1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160928"/>
              </p:ext>
            </p:extLst>
          </p:nvPr>
        </p:nvGraphicFramePr>
        <p:xfrm>
          <a:off x="1119742" y="1500751"/>
          <a:ext cx="8881512" cy="4911669"/>
        </p:xfrm>
        <a:graphic>
          <a:graphicData uri="http://schemas.openxmlformats.org/drawingml/2006/table">
            <a:tbl>
              <a:tblPr/>
              <a:tblGrid>
                <a:gridCol w="1110189"/>
                <a:gridCol w="1110189"/>
                <a:gridCol w="1110189"/>
                <a:gridCol w="1110189"/>
                <a:gridCol w="1110189"/>
                <a:gridCol w="1110189"/>
                <a:gridCol w="1110189"/>
                <a:gridCol w="1110189"/>
              </a:tblGrid>
              <a:tr h="701667"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8837" marR="18837" marT="18837" marB="18837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67"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8837" marR="18837" marT="18837" marB="18837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67"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8837" marR="18837" marT="18837" marB="18837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67"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8837" marR="18837" marT="18837" marB="18837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67"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8837" marR="18837" marT="18837" marB="18837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67"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8837" marR="18837" marT="18837" marB="18837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67"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8837" marR="18837" marT="18837" marB="1883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905" name="Picture 1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76" y="2274484"/>
            <a:ext cx="557449" cy="55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6" name="Picture 1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19" y="3655054"/>
            <a:ext cx="762887" cy="63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7" name="Picture 18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76" y="4285496"/>
            <a:ext cx="543077" cy="60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8" name="Picture 1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83" y="1524120"/>
            <a:ext cx="916523" cy="60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9" name="Picture 1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72" y="3029841"/>
            <a:ext cx="861780" cy="55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1" name="Picture 19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951" y="5834507"/>
            <a:ext cx="642215" cy="63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2" name="Picture 19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276" y="5850930"/>
            <a:ext cx="789376" cy="50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3" name="Picture 19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371" y="5802761"/>
            <a:ext cx="655165" cy="68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4" name="Picture 19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981" y="5944584"/>
            <a:ext cx="765830" cy="41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5" name="Picture 19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38" y="5799627"/>
            <a:ext cx="583938" cy="66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6" name="Picture 19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771" y="5825527"/>
            <a:ext cx="768185" cy="61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7" name="Picture 19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438" y="5850930"/>
            <a:ext cx="817041" cy="47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53422" y="5040232"/>
            <a:ext cx="645018" cy="645018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28526" y="178125"/>
            <a:ext cx="10515600" cy="6676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Also a matrix from hell</a:t>
            </a:r>
            <a:endParaRPr lang="en-US" dirty="0"/>
          </a:p>
        </p:txBody>
      </p:sp>
      <p:pic>
        <p:nvPicPr>
          <p:cNvPr id="18" name="Picture 2" descr="http://www.openstack.org/assets/openstack-logo/openstack-cloud-software-vertical-small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4" y="6150330"/>
            <a:ext cx="755668" cy="7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22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74" y="1240729"/>
            <a:ext cx="791269" cy="78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554" y="1242151"/>
            <a:ext cx="1086049" cy="89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522" y="1112922"/>
            <a:ext cx="1064026" cy="118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71" y="1100370"/>
            <a:ext cx="1633744" cy="108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49" y="1098782"/>
            <a:ext cx="1584975" cy="101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09" y="1237584"/>
            <a:ext cx="1316749" cy="101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724436" y="3593148"/>
            <a:ext cx="9995373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900"/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987" y="5642149"/>
            <a:ext cx="838818" cy="83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889" y="5543523"/>
            <a:ext cx="1346010" cy="85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734" y="5185990"/>
            <a:ext cx="1234452" cy="129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07" y="5841975"/>
            <a:ext cx="1346010" cy="73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15" y="5582002"/>
            <a:ext cx="832113" cy="95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935" y="5615021"/>
            <a:ext cx="1263104" cy="101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97" y="5642149"/>
            <a:ext cx="1648375" cy="96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165634" y="1104690"/>
            <a:ext cx="1276514" cy="12765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6200000">
            <a:off x="-609096" y="2263663"/>
            <a:ext cx="218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Multiplicity of Goods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612342" y="4765538"/>
            <a:ext cx="218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Multiplicity of methods for transporting/storing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10428010" y="1708754"/>
            <a:ext cx="218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 I worry about how goods interact (e.g. coffee beans next to spices)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5400000">
            <a:off x="10322092" y="4616548"/>
            <a:ext cx="218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 I transport quickly and smoothly</a:t>
            </a:r>
          </a:p>
          <a:p>
            <a:pPr algn="ctr"/>
            <a:r>
              <a:rPr lang="en-US" dirty="0" smtClean="0"/>
              <a:t>(e.g. from boat to train to truck)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28526" y="178125"/>
            <a:ext cx="10515600" cy="6676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Solution: Intermodal Shipping Container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918526" y="3032185"/>
            <a:ext cx="3735397" cy="1760605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rot="18900000" flipV="1">
            <a:off x="6671416" y="2512557"/>
            <a:ext cx="1511642" cy="2519"/>
          </a:xfrm>
          <a:prstGeom prst="straightConnector1">
            <a:avLst/>
          </a:prstGeom>
          <a:ln w="698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2700000" flipV="1">
            <a:off x="3612175" y="2561074"/>
            <a:ext cx="1511642" cy="2519"/>
          </a:xfrm>
          <a:prstGeom prst="straightConnector1">
            <a:avLst/>
          </a:prstGeom>
          <a:ln w="698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323245" y="3713888"/>
            <a:ext cx="3400803" cy="132343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…in between, can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be loaded and unloaded, stacked, transported efficiently over long distances, and transferred from one mode of transport to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another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19151" y="2367640"/>
            <a:ext cx="306705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 standard container that is loaded with virtually any goods, and stays sealed until it reaches final delivery.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2700000">
            <a:off x="6367004" y="5039509"/>
            <a:ext cx="1511642" cy="2519"/>
          </a:xfrm>
          <a:prstGeom prst="straightConnector1">
            <a:avLst/>
          </a:prstGeom>
          <a:ln w="698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8900000">
            <a:off x="3797638" y="5089299"/>
            <a:ext cx="1511642" cy="2519"/>
          </a:xfrm>
          <a:prstGeom prst="straightConnector1">
            <a:avLst/>
          </a:prstGeom>
          <a:ln w="698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Picture 2" descr="http://www.openstack.org/assets/openstack-logo/openstack-cloud-software-vertical-sm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4" y="6150330"/>
            <a:ext cx="755668" cy="7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00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www.openstack.org/assets/openstack-logo/openstack-cloud-software-vertical-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4" y="6150330"/>
            <a:ext cx="755668" cy="7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inoshipnews.com/ckfinder/userfiles/images/qing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2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Line 1"/>
          <p:cNvSpPr>
            <a:spLocks noChangeShapeType="1"/>
          </p:cNvSpPr>
          <p:nvPr/>
        </p:nvSpPr>
        <p:spPr bwMode="auto">
          <a:xfrm>
            <a:off x="555476" y="4115877"/>
            <a:ext cx="10788650" cy="794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400"/>
          </a:p>
        </p:txBody>
      </p:sp>
      <p:sp>
        <p:nvSpPr>
          <p:cNvPr id="25602" name="Rectangle 2"/>
          <p:cNvSpPr>
            <a:spLocks/>
          </p:cNvSpPr>
          <p:nvPr/>
        </p:nvSpPr>
        <p:spPr bwMode="auto">
          <a:xfrm>
            <a:off x="1215987" y="1436467"/>
            <a:ext cx="14234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 dirty="0">
                <a:ea typeface="Gill Sans" charset="0"/>
                <a:cs typeface="Gill Sans" charset="0"/>
              </a:rPr>
              <a:t>Static website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5166572" y="1465460"/>
            <a:ext cx="14449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>
                <a:ea typeface="Gill Sans" charset="0"/>
                <a:cs typeface="Gill Sans" charset="0"/>
              </a:rPr>
              <a:t>Web frontend </a:t>
            </a:r>
          </a:p>
        </p:txBody>
      </p:sp>
      <p:sp>
        <p:nvSpPr>
          <p:cNvPr id="25604" name="Rectangle 4"/>
          <p:cNvSpPr>
            <a:spLocks/>
          </p:cNvSpPr>
          <p:nvPr/>
        </p:nvSpPr>
        <p:spPr bwMode="auto">
          <a:xfrm>
            <a:off x="3439159" y="1461403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>
                <a:ea typeface="Gill Sans" charset="0"/>
                <a:cs typeface="Gill Sans" charset="0"/>
              </a:rPr>
              <a:t>User DB</a:t>
            </a:r>
          </a:p>
        </p:txBody>
      </p:sp>
      <p:sp>
        <p:nvSpPr>
          <p:cNvPr id="25605" name="Rectangle 5"/>
          <p:cNvSpPr>
            <a:spLocks/>
          </p:cNvSpPr>
          <p:nvPr/>
        </p:nvSpPr>
        <p:spPr bwMode="auto">
          <a:xfrm>
            <a:off x="7381311" y="1454815"/>
            <a:ext cx="6924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 dirty="0">
                <a:ea typeface="Gill Sans" charset="0"/>
                <a:cs typeface="Gill Sans" charset="0"/>
              </a:rPr>
              <a:t>Queue</a:t>
            </a:r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8885185" y="1380490"/>
            <a:ext cx="1308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 dirty="0">
                <a:ea typeface="Gill Sans" charset="0"/>
                <a:cs typeface="Gill Sans" charset="0"/>
              </a:rPr>
              <a:t>Analytics DB</a:t>
            </a: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1482507" y="6236647"/>
            <a:ext cx="1232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600" dirty="0">
                <a:ea typeface="Gill Sans" charset="0"/>
                <a:cs typeface="Gill Sans" charset="0"/>
              </a:rPr>
              <a:t>Development VM</a:t>
            </a: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3282024" y="6252315"/>
            <a:ext cx="9135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600" dirty="0">
                <a:ea typeface="Gill Sans" charset="0"/>
                <a:cs typeface="Gill Sans" charset="0"/>
              </a:rPr>
              <a:t>QA server</a:t>
            </a:r>
          </a:p>
        </p:txBody>
      </p:sp>
      <p:sp>
        <p:nvSpPr>
          <p:cNvPr id="25618" name="Rectangle 18"/>
          <p:cNvSpPr>
            <a:spLocks/>
          </p:cNvSpPr>
          <p:nvPr/>
        </p:nvSpPr>
        <p:spPr bwMode="auto">
          <a:xfrm>
            <a:off x="6362319" y="6267831"/>
            <a:ext cx="11477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600" dirty="0">
                <a:ea typeface="Gill Sans" charset="0"/>
                <a:cs typeface="Gill Sans" charset="0"/>
              </a:rPr>
              <a:t>Public Cloud</a:t>
            </a:r>
          </a:p>
        </p:txBody>
      </p:sp>
      <p:sp>
        <p:nvSpPr>
          <p:cNvPr id="25621" name="Rectangle 21"/>
          <p:cNvSpPr>
            <a:spLocks/>
          </p:cNvSpPr>
          <p:nvPr/>
        </p:nvSpPr>
        <p:spPr bwMode="auto">
          <a:xfrm>
            <a:off x="9282901" y="6227122"/>
            <a:ext cx="153224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600" dirty="0">
                <a:ea typeface="Gill Sans" charset="0"/>
                <a:cs typeface="Gill Sans" charset="0"/>
              </a:rPr>
              <a:t>Contributor’s laptop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828526" y="178125"/>
            <a:ext cx="10515600" cy="6676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Docker is a shipping container system for code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713871" y="2254138"/>
            <a:ext cx="218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Multiplicity of Stacks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-612342" y="4765538"/>
            <a:ext cx="218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Multiplicity of hardware environments</a:t>
            </a:r>
            <a:endParaRPr lang="en-US" dirty="0"/>
          </a:p>
        </p:txBody>
      </p:sp>
      <p:sp>
        <p:nvSpPr>
          <p:cNvPr id="28" name="Rectangle 20"/>
          <p:cNvSpPr>
            <a:spLocks/>
          </p:cNvSpPr>
          <p:nvPr/>
        </p:nvSpPr>
        <p:spPr bwMode="auto">
          <a:xfrm>
            <a:off x="7778122" y="6236647"/>
            <a:ext cx="157998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600" dirty="0" smtClean="0">
                <a:ea typeface="Gill Sans" charset="0"/>
                <a:cs typeface="Gill Sans" charset="0"/>
              </a:rPr>
              <a:t>Production Cluster</a:t>
            </a:r>
            <a:endParaRPr lang="en-US" sz="1600" dirty="0">
              <a:ea typeface="Gill Sans" charset="0"/>
              <a:cs typeface="Gill Sans" charset="0"/>
            </a:endParaRPr>
          </a:p>
        </p:txBody>
      </p:sp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744" y="5533285"/>
            <a:ext cx="1077473" cy="69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3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19"/>
          <p:cNvSpPr>
            <a:spLocks/>
          </p:cNvSpPr>
          <p:nvPr/>
        </p:nvSpPr>
        <p:spPr bwMode="auto">
          <a:xfrm>
            <a:off x="4341997" y="6252315"/>
            <a:ext cx="181510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600" dirty="0" smtClean="0">
                <a:ea typeface="Gill Sans" charset="0"/>
                <a:cs typeface="Gill Sans" charset="0"/>
              </a:rPr>
              <a:t>Customer Data Center</a:t>
            </a:r>
            <a:endParaRPr lang="en-US" sz="1600" dirty="0">
              <a:ea typeface="Gill Sans" charset="0"/>
              <a:cs typeface="Gill Sans" charset="0"/>
            </a:endParaRPr>
          </a:p>
        </p:txBody>
      </p:sp>
      <p:pic>
        <p:nvPicPr>
          <p:cNvPr id="38" name="Picture 1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81" y="5674854"/>
            <a:ext cx="677831" cy="4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888" y="5717006"/>
            <a:ext cx="409763" cy="32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949" y="5560007"/>
            <a:ext cx="832434" cy="63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3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90744" y="5395070"/>
            <a:ext cx="542373" cy="745566"/>
          </a:xfrm>
          <a:prstGeom prst="rect">
            <a:avLst/>
          </a:prstGeom>
        </p:spPr>
      </p:pic>
      <p:pic>
        <p:nvPicPr>
          <p:cNvPr id="49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115" y="5460050"/>
            <a:ext cx="1392812" cy="83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3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Freeform 62"/>
          <p:cNvSpPr/>
          <p:nvPr/>
        </p:nvSpPr>
        <p:spPr>
          <a:xfrm>
            <a:off x="6763221" y="1507961"/>
            <a:ext cx="177537" cy="95450"/>
          </a:xfrm>
          <a:custGeom>
            <a:avLst/>
            <a:gdLst>
              <a:gd name="connsiteX0" fmla="*/ 0 w 811164"/>
              <a:gd name="connsiteY0" fmla="*/ 0 h 436109"/>
              <a:gd name="connsiteX1" fmla="*/ 811164 w 811164"/>
              <a:gd name="connsiteY1" fmla="*/ 0 h 436109"/>
              <a:gd name="connsiteX2" fmla="*/ 811164 w 811164"/>
              <a:gd name="connsiteY2" fmla="*/ 436109 h 436109"/>
              <a:gd name="connsiteX3" fmla="*/ 0 w 811164"/>
              <a:gd name="connsiteY3" fmla="*/ 436109 h 436109"/>
              <a:gd name="connsiteX4" fmla="*/ 0 w 811164"/>
              <a:gd name="connsiteY4" fmla="*/ 0 h 43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164" h="436109">
                <a:moveTo>
                  <a:pt x="0" y="0"/>
                </a:moveTo>
                <a:lnTo>
                  <a:pt x="811164" y="0"/>
                </a:lnTo>
                <a:lnTo>
                  <a:pt x="811164" y="436109"/>
                </a:lnTo>
                <a:lnTo>
                  <a:pt x="0" y="4361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66" name="Freeform 65"/>
          <p:cNvSpPr/>
          <p:nvPr/>
        </p:nvSpPr>
        <p:spPr>
          <a:xfrm>
            <a:off x="6368058" y="1895240"/>
            <a:ext cx="171810" cy="95450"/>
          </a:xfrm>
          <a:custGeom>
            <a:avLst/>
            <a:gdLst>
              <a:gd name="connsiteX0" fmla="*/ 0 w 784997"/>
              <a:gd name="connsiteY0" fmla="*/ 0 h 436109"/>
              <a:gd name="connsiteX1" fmla="*/ 784997 w 784997"/>
              <a:gd name="connsiteY1" fmla="*/ 0 h 436109"/>
              <a:gd name="connsiteX2" fmla="*/ 784997 w 784997"/>
              <a:gd name="connsiteY2" fmla="*/ 436109 h 436109"/>
              <a:gd name="connsiteX3" fmla="*/ 0 w 784997"/>
              <a:gd name="connsiteY3" fmla="*/ 436109 h 436109"/>
              <a:gd name="connsiteX4" fmla="*/ 0 w 784997"/>
              <a:gd name="connsiteY4" fmla="*/ 0 h 43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997" h="436109">
                <a:moveTo>
                  <a:pt x="0" y="0"/>
                </a:moveTo>
                <a:lnTo>
                  <a:pt x="784997" y="0"/>
                </a:lnTo>
                <a:lnTo>
                  <a:pt x="784997" y="436109"/>
                </a:lnTo>
                <a:lnTo>
                  <a:pt x="0" y="4361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69" name="Freeform 68"/>
          <p:cNvSpPr/>
          <p:nvPr/>
        </p:nvSpPr>
        <p:spPr>
          <a:xfrm>
            <a:off x="6763221" y="1778020"/>
            <a:ext cx="177537" cy="95450"/>
          </a:xfrm>
          <a:custGeom>
            <a:avLst/>
            <a:gdLst>
              <a:gd name="connsiteX0" fmla="*/ 0 w 811164"/>
              <a:gd name="connsiteY0" fmla="*/ 0 h 436109"/>
              <a:gd name="connsiteX1" fmla="*/ 811164 w 811164"/>
              <a:gd name="connsiteY1" fmla="*/ 0 h 436109"/>
              <a:gd name="connsiteX2" fmla="*/ 811164 w 811164"/>
              <a:gd name="connsiteY2" fmla="*/ 436109 h 436109"/>
              <a:gd name="connsiteX3" fmla="*/ 0 w 811164"/>
              <a:gd name="connsiteY3" fmla="*/ 436109 h 436109"/>
              <a:gd name="connsiteX4" fmla="*/ 0 w 811164"/>
              <a:gd name="connsiteY4" fmla="*/ 0 h 43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164" h="436109">
                <a:moveTo>
                  <a:pt x="0" y="0"/>
                </a:moveTo>
                <a:lnTo>
                  <a:pt x="811164" y="0"/>
                </a:lnTo>
                <a:lnTo>
                  <a:pt x="811164" y="436109"/>
                </a:lnTo>
                <a:lnTo>
                  <a:pt x="0" y="4361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/>
          </a:p>
        </p:txBody>
      </p:sp>
      <p:sp>
        <p:nvSpPr>
          <p:cNvPr id="71" name="Freeform 70"/>
          <p:cNvSpPr/>
          <p:nvPr/>
        </p:nvSpPr>
        <p:spPr>
          <a:xfrm>
            <a:off x="928535" y="1371984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72" name="Freeform 71"/>
          <p:cNvSpPr/>
          <p:nvPr/>
        </p:nvSpPr>
        <p:spPr>
          <a:xfrm>
            <a:off x="1003559" y="1507014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73" name="Freeform 72"/>
          <p:cNvSpPr/>
          <p:nvPr/>
        </p:nvSpPr>
        <p:spPr>
          <a:xfrm>
            <a:off x="854084" y="1507014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74" name="Freeform 73"/>
          <p:cNvSpPr/>
          <p:nvPr/>
        </p:nvSpPr>
        <p:spPr>
          <a:xfrm>
            <a:off x="3151706" y="1431514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75" name="Freeform 74"/>
          <p:cNvSpPr/>
          <p:nvPr/>
        </p:nvSpPr>
        <p:spPr>
          <a:xfrm>
            <a:off x="3002231" y="1431514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76" name="Freeform 75"/>
          <p:cNvSpPr/>
          <p:nvPr/>
        </p:nvSpPr>
        <p:spPr>
          <a:xfrm>
            <a:off x="3076682" y="1566544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89" name="Freeform 88"/>
          <p:cNvSpPr/>
          <p:nvPr/>
        </p:nvSpPr>
        <p:spPr>
          <a:xfrm>
            <a:off x="8451825" y="1561578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90" name="Freeform 89"/>
          <p:cNvSpPr/>
          <p:nvPr/>
        </p:nvSpPr>
        <p:spPr>
          <a:xfrm>
            <a:off x="8374720" y="1410364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91" name="Freeform 90"/>
          <p:cNvSpPr/>
          <p:nvPr/>
        </p:nvSpPr>
        <p:spPr>
          <a:xfrm>
            <a:off x="8300269" y="1545394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99" name="Freeform 98"/>
          <p:cNvSpPr/>
          <p:nvPr/>
        </p:nvSpPr>
        <p:spPr>
          <a:xfrm>
            <a:off x="7152400" y="1404807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00" name="Freeform 99"/>
          <p:cNvSpPr/>
          <p:nvPr/>
        </p:nvSpPr>
        <p:spPr>
          <a:xfrm>
            <a:off x="7002925" y="1404807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01" name="Freeform 100"/>
          <p:cNvSpPr/>
          <p:nvPr/>
        </p:nvSpPr>
        <p:spPr>
          <a:xfrm>
            <a:off x="7077376" y="1539837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02" name="Freeform 101"/>
          <p:cNvSpPr/>
          <p:nvPr/>
        </p:nvSpPr>
        <p:spPr>
          <a:xfrm>
            <a:off x="7152400" y="1674867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03" name="Freeform 102"/>
          <p:cNvSpPr/>
          <p:nvPr/>
        </p:nvSpPr>
        <p:spPr>
          <a:xfrm>
            <a:off x="7002925" y="1674867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04" name="Freeform 103"/>
          <p:cNvSpPr/>
          <p:nvPr/>
        </p:nvSpPr>
        <p:spPr>
          <a:xfrm>
            <a:off x="4685438" y="1444435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05" name="Freeform 104"/>
          <p:cNvSpPr/>
          <p:nvPr/>
        </p:nvSpPr>
        <p:spPr>
          <a:xfrm>
            <a:off x="4834913" y="1444435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06" name="Freeform 105"/>
          <p:cNvSpPr/>
          <p:nvPr/>
        </p:nvSpPr>
        <p:spPr>
          <a:xfrm>
            <a:off x="4760462" y="1579465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07" name="Freeform 106"/>
          <p:cNvSpPr/>
          <p:nvPr/>
        </p:nvSpPr>
        <p:spPr>
          <a:xfrm>
            <a:off x="4610987" y="1579465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08" name="TextBox 107"/>
          <p:cNvSpPr txBox="1"/>
          <p:nvPr/>
        </p:nvSpPr>
        <p:spPr>
          <a:xfrm rot="5400000">
            <a:off x="10428010" y="1847253"/>
            <a:ext cx="218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 services and apps interact appropriately?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 rot="5400000">
            <a:off x="10551835" y="5157856"/>
            <a:ext cx="218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 I migrate smoothly and quickly</a:t>
            </a:r>
            <a:endParaRPr lang="en-US" dirty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18526" y="3032185"/>
            <a:ext cx="3735397" cy="1760605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7667625" y="4211127"/>
            <a:ext cx="3460738" cy="107721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…that  can be manipulated using standard operations and run consistently on virtually any hardware platform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47725" y="2585129"/>
            <a:ext cx="3004199" cy="107721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An engine that enables any payload to be encapsulated as a lightweight, portable, self-sufficient  container…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rot="18900000">
            <a:off x="6073506" y="2328448"/>
            <a:ext cx="1511642" cy="2519"/>
          </a:xfrm>
          <a:prstGeom prst="straightConnector1">
            <a:avLst/>
          </a:prstGeom>
          <a:ln w="698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2700000">
            <a:off x="3203387" y="2332120"/>
            <a:ext cx="1511642" cy="2519"/>
          </a:xfrm>
          <a:prstGeom prst="straightConnector1">
            <a:avLst/>
          </a:prstGeom>
          <a:ln w="698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7" name="Picture 3" descr="C:\Users\ju\Desktop\docker-contain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06103" y="2999047"/>
            <a:ext cx="3762375" cy="1781175"/>
          </a:xfrm>
          <a:prstGeom prst="rect">
            <a:avLst/>
          </a:prstGeom>
          <a:noFill/>
        </p:spPr>
      </p:pic>
      <p:cxnSp>
        <p:nvCxnSpPr>
          <p:cNvPr id="114" name="Straight Arrow Connector 113"/>
          <p:cNvCxnSpPr/>
          <p:nvPr/>
        </p:nvCxnSpPr>
        <p:spPr>
          <a:xfrm rot="18900000">
            <a:off x="3098710" y="5083086"/>
            <a:ext cx="1511642" cy="2519"/>
          </a:xfrm>
          <a:prstGeom prst="straightConnector1">
            <a:avLst/>
          </a:prstGeom>
          <a:ln w="698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2700000">
            <a:off x="6096169" y="4919983"/>
            <a:ext cx="1511642" cy="2519"/>
          </a:xfrm>
          <a:prstGeom prst="straightConnector1">
            <a:avLst/>
          </a:prstGeom>
          <a:ln w="698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4" name="Picture 2" descr="http://www.openstack.org/assets/openstack-logo/openstack-cloud-software-vertical-smal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4" y="6150330"/>
            <a:ext cx="755668" cy="7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70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ocker">
      <a:dk1>
        <a:srgbClr val="394D54"/>
      </a:dk1>
      <a:lt1>
        <a:sysClr val="window" lastClr="FFFFFF"/>
      </a:lt1>
      <a:dk2>
        <a:srgbClr val="253232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8BB8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ckertemplate" id="{52CBCFE6-6C56-4C38-A8F5-9DD306B3A994}" vid="{64E31022-91EF-4A89-A27C-6D958FAB26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33854</TotalTime>
  <Words>1465</Words>
  <Application>Microsoft Office PowerPoint</Application>
  <PresentationFormat>Widescreen</PresentationFormat>
  <Paragraphs>620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Cabin</vt:lpstr>
      <vt:lpstr>Calibri</vt:lpstr>
      <vt:lpstr>Gill Sans</vt:lpstr>
      <vt:lpstr>ヒラギノ角ゴ ProN W3</vt:lpstr>
      <vt:lpstr>Office Theme</vt:lpstr>
      <vt:lpstr>   OpenStack Summit  AsiaWorld Expo / November 2013 </vt:lpstr>
      <vt:lpstr>Agenda </vt:lpstr>
      <vt:lpstr>The Challenge</vt:lpstr>
      <vt:lpstr>The Matrix From Hell</vt:lpstr>
      <vt:lpstr>Cargo Transport Pre-1960</vt:lpstr>
      <vt:lpstr>Also a matrix from hell</vt:lpstr>
      <vt:lpstr>Solution: Intermodal Shipping Container</vt:lpstr>
      <vt:lpstr>PowerPoint Presentation</vt:lpstr>
      <vt:lpstr>Docker is a shipping container system for code </vt:lpstr>
      <vt:lpstr>Docker eliminates the matrix from Hell</vt:lpstr>
      <vt:lpstr>Why Developers Care</vt:lpstr>
      <vt:lpstr>Why Devops Cares?</vt:lpstr>
      <vt:lpstr>Why it works—separation of concerns</vt:lpstr>
      <vt:lpstr>More technical explanation</vt:lpstr>
      <vt:lpstr>Containers vs. VMs </vt:lpstr>
      <vt:lpstr>Why are Docker containers lightweight?</vt:lpstr>
      <vt:lpstr>What are the basics of the Docker system?</vt:lpstr>
      <vt:lpstr>Changes and Updates</vt:lpstr>
      <vt:lpstr>Docker Registry Enables Multi-Cloud</vt:lpstr>
      <vt:lpstr>Docker Ecosystem / Community</vt:lpstr>
      <vt:lpstr>Docker Ecosystem Support</vt:lpstr>
      <vt:lpstr>Docker + OpenStack</vt:lpstr>
      <vt:lpstr>Why Docker + OpenStack</vt:lpstr>
      <vt:lpstr>Docker + Rackspace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Docker 101</vt:lpstr>
      <vt:lpstr>Put it all together</vt:lpstr>
      <vt:lpstr>Demo Content</vt:lpstr>
      <vt:lpstr>PowerPoint Presentation</vt:lpstr>
      <vt:lpstr>Conclusion / Summary</vt:lpstr>
      <vt:lpstr>Want to learn more:</vt:lpstr>
      <vt:lpstr>www.docker.io www.docker.com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Golub</dc:creator>
  <cp:lastModifiedBy>Ben Golub</cp:lastModifiedBy>
  <cp:revision>151</cp:revision>
  <dcterms:created xsi:type="dcterms:W3CDTF">2013-06-18T20:54:41Z</dcterms:created>
  <dcterms:modified xsi:type="dcterms:W3CDTF">2013-11-14T18:56:34Z</dcterms:modified>
</cp:coreProperties>
</file>