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comments/comment4.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5.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 id="2147483664" r:id="rId2"/>
  </p:sldMasterIdLst>
  <p:notesMasterIdLst>
    <p:notesMasterId r:id="rId49"/>
  </p:notesMasterIdLst>
  <p:sldIdLst>
    <p:sldId id="256" r:id="rId3"/>
    <p:sldId id="303" r:id="rId4"/>
    <p:sldId id="257" r:id="rId5"/>
    <p:sldId id="258" r:id="rId6"/>
    <p:sldId id="259" r:id="rId7"/>
    <p:sldId id="260" r:id="rId8"/>
    <p:sldId id="261" r:id="rId9"/>
    <p:sldId id="263" r:id="rId10"/>
    <p:sldId id="262" r:id="rId11"/>
    <p:sldId id="264" r:id="rId12"/>
    <p:sldId id="265" r:id="rId13"/>
    <p:sldId id="266" r:id="rId14"/>
    <p:sldId id="267" r:id="rId15"/>
    <p:sldId id="274" r:id="rId16"/>
    <p:sldId id="268" r:id="rId17"/>
    <p:sldId id="269" r:id="rId18"/>
    <p:sldId id="270" r:id="rId19"/>
    <p:sldId id="272"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bylle Peter" initials="" lastIdx="8" clrIdx="0"/>
  <p:cmAuthor id="1" name="Andreas Benzing"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05" autoAdjust="0"/>
  </p:normalViewPr>
  <p:slideViewPr>
    <p:cSldViewPr>
      <p:cViewPr varScale="1">
        <p:scale>
          <a:sx n="85" d="100"/>
          <a:sy n="85" d="100"/>
        </p:scale>
        <p:origin x="-50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Vorstellungsslides!</p:text>
  </p:cm>
  <p:cm authorId="1" idx="3">
    <p:pos x="6000" y="100"/>
    <p:text>Why not use the picture from the official spec?</p:text>
  </p:cm>
  <p:cm authorId="0" idx="6">
    <p:pos x="6000" y="200"/>
    <p:text>will do, don't know yet if before or after. :-)</p:text>
  </p:cm>
  <p:cm authorId="0" idx="7">
    <p:pos x="6000" y="300"/>
    <p:text>hier würde ich noch verletzte architekturprinzipien anfügen, wie Modularisierung, Separation of Concerns etc.</p:text>
  </p:cm>
  <p:cm authorId="0" idx="8">
    <p:pos x="6000" y="400"/>
    <p:text>ich würde hier wirklich die konkreten Probleme als Beispiele nehmen. 
Keine Abstraktion: -&gt; Corba
Keine klare Schnittstelle: -&gt; Performanzprobleme, alles muss upgedated werden.
Separation of Concerns: single ext. changes entire API, all modules must be updated.
Tight coupling: dep. mgmt, testability, changes.
No, or old standards:
Build system
Dep. Mgmt
etc.</p:text>
  </p:cm>
</p:cmLst>
</file>

<file path=ppt/comments/comment2.xml><?xml version="1.0" encoding="utf-8"?>
<p:cmLst xmlns:a="http://schemas.openxmlformats.org/drawingml/2006/main" xmlns:r="http://schemas.openxmlformats.org/officeDocument/2006/relationships" xmlns:p="http://schemas.openxmlformats.org/presentationml/2006/main">
  <p:cm authorId="0" idx="3">
    <p:pos x="6000" y="0"/>
    <p:text>Cool - LIKE :-)</p:text>
  </p:cm>
</p:cmLst>
</file>

<file path=ppt/comments/comment3.xml><?xml version="1.0" encoding="utf-8"?>
<p:cmLst xmlns:a="http://schemas.openxmlformats.org/drawingml/2006/main" xmlns:r="http://schemas.openxmlformats.org/officeDocument/2006/relationships" xmlns:p="http://schemas.openxmlformats.org/presentationml/2006/main">
  <p:cm authorId="0" idx="4">
    <p:pos x="6000" y="0"/>
    <p:text>Hier würde ich noch klarstellen, dass das die festgestellten Flaws sind.</p:text>
  </p:cm>
  <p:cm authorId="1" idx="1">
    <p:pos x="6000" y="100"/>
    <p:text>Hätte ich über die Tonspur dazu erzählt. Eigentlich sollten die unteren Zeilen auch jeweils einen Pfeil als Schlußfolgerung dran haben. Der wurde nur beim Upload kaputt gemacht</p:text>
  </p:cm>
</p:cmLst>
</file>

<file path=ppt/comments/comment4.xml><?xml version="1.0" encoding="utf-8"?>
<p:cmLst xmlns:a="http://schemas.openxmlformats.org/drawingml/2006/main" xmlns:r="http://schemas.openxmlformats.org/officeDocument/2006/relationships" xmlns:p="http://schemas.openxmlformats.org/presentationml/2006/main">
  <p:cm authorId="0" idx="5">
    <p:pos x="6000" y="0"/>
    <p:text>Sollten wir nicht statt break compatibility nicht lieber sagen better architecture in favor of compatibility? oder so ähnlich?</p:text>
  </p:cm>
  <p:cm authorId="1" idx="2">
    <p:pos x="6000" y="100"/>
    <p:text>Wegen mir gern, steht aber so in der offiziellen version</p:text>
  </p:cm>
</p:cmLst>
</file>

<file path=ppt/comments/comment5.xml><?xml version="1.0" encoding="utf-8"?>
<p:cmLst xmlns:a="http://schemas.openxmlformats.org/drawingml/2006/main" xmlns:r="http://schemas.openxmlformats.org/officeDocument/2006/relationships" xmlns:p="http://schemas.openxmlformats.org/presentationml/2006/main">
  <p:cm authorId="0" idx="2">
    <p:pos x="6000" y="0"/>
    <p:text>Muss aus Ports und Adapter einen Overlay machen. Aber wie??? Transparent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59184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industriallogic.com/blog/author/joshu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 Id="rId3" Type="http://schemas.openxmlformats.org/officeDocument/2006/relationships/hyperlink" Target="http://www.eclipse.org/jett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Dependency management depends on correct input, no late binding during runtime</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Tight coupling complicates testing and runtime setup</a:t>
            </a: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Reliable foundation for storing measured data</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Used by numerous existing tools</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Prevent diffusion of CORBA throughout system</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Support a possibly wide range of data sources</a:t>
            </a: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Transfer knowledge and functionality rather than architectural decisions</a:t>
            </a: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US"/>
              <a:t>Ok, let’ summarize</a:t>
            </a:r>
          </a:p>
          <a:p>
            <a:pPr marL="457200" lvl="0" indent="-228600" rtl="0">
              <a:spcBef>
                <a:spcPts val="0"/>
              </a:spcBef>
              <a:buClr>
                <a:schemeClr val="dk1"/>
              </a:buClr>
              <a:buSzPct val="100000"/>
              <a:buFont typeface="Calibri"/>
              <a:buChar char="-"/>
            </a:pPr>
            <a:r>
              <a:rPr lang="en-US"/>
              <a:t>We have a monolithic system, which was optimized for one context (company), but difficult to introduce in other companies.</a:t>
            </a:r>
          </a:p>
          <a:p>
            <a:pPr marL="457200" lvl="0" indent="-228600" rtl="0">
              <a:spcBef>
                <a:spcPts val="0"/>
              </a:spcBef>
              <a:buClr>
                <a:schemeClr val="dk1"/>
              </a:buClr>
              <a:buSzPct val="100000"/>
              <a:buFont typeface="Calibri"/>
              <a:buChar char="-"/>
            </a:pPr>
            <a:r>
              <a:rPr lang="en-US"/>
              <a:t>Every change in functionality required a change in the MDM API</a:t>
            </a:r>
          </a:p>
          <a:p>
            <a:pPr marL="457200" lvl="0" indent="-228600" rtl="0">
              <a:spcBef>
                <a:spcPts val="0"/>
              </a:spcBef>
              <a:buClr>
                <a:schemeClr val="dk1"/>
              </a:buClr>
              <a:buSzPct val="100000"/>
              <a:buFont typeface="Calibri"/>
              <a:buChar char="-"/>
            </a:pPr>
            <a:r>
              <a:rPr lang="en-US"/>
              <a:t>There was no encapsulation - information of the storage system (ODS Servers) is leaking way up to the UI.</a:t>
            </a:r>
          </a:p>
          <a:p>
            <a:pPr lvl="0" rtl="0">
              <a:spcBef>
                <a:spcPts val="0"/>
              </a:spcBef>
              <a:buClr>
                <a:schemeClr val="dk1"/>
              </a:buClr>
              <a:buFont typeface="Calibri"/>
              <a:buNone/>
            </a:pPr>
            <a:endParaRPr/>
          </a:p>
          <a:p>
            <a:pPr marL="0" marR="0" lvl="0" indent="0" algn="l" rtl="0">
              <a:spcBef>
                <a:spcPts val="0"/>
              </a:spcBef>
              <a:buClr>
                <a:schemeClr val="dk1"/>
              </a:buClr>
              <a:buSzPct val="25000"/>
              <a:buFont typeface="Calibri"/>
              <a:buNone/>
            </a:pPr>
            <a:r>
              <a:rPr lang="en-US"/>
              <a:t>Now we should design: </a:t>
            </a:r>
          </a:p>
          <a:p>
            <a:pPr marL="0" marR="0" lvl="0" indent="0" algn="l" rtl="0">
              <a:spcBef>
                <a:spcPts val="0"/>
              </a:spcBef>
              <a:buClr>
                <a:schemeClr val="dk1"/>
              </a:buClr>
              <a:buFont typeface="Calibri"/>
              <a:buNone/>
            </a:pPr>
            <a:endParaRPr/>
          </a:p>
          <a:p>
            <a:pPr lvl="0" rtl="0">
              <a:spcBef>
                <a:spcPts val="0"/>
              </a:spcBef>
              <a:buClr>
                <a:schemeClr val="dk1"/>
              </a:buClr>
              <a:buSzPct val="25000"/>
              <a:buFont typeface="Calibri"/>
              <a:buNone/>
            </a:pPr>
            <a:r>
              <a:rPr lang="en-US"/>
              <a:t>flexible: different needs, e.g. different environment</a:t>
            </a:r>
          </a:p>
          <a:p>
            <a:pPr lvl="0" rtl="0">
              <a:spcBef>
                <a:spcPts val="0"/>
              </a:spcBef>
              <a:buClr>
                <a:schemeClr val="dk1"/>
              </a:buClr>
              <a:buSzPct val="25000"/>
              <a:buFont typeface="Calibri"/>
              <a:buNone/>
            </a:pPr>
            <a:r>
              <a:rPr lang="en-US"/>
              <a:t>configurable: preferred</a:t>
            </a:r>
          </a:p>
          <a:p>
            <a:pPr lvl="0" rtl="0">
              <a:spcBef>
                <a:spcPts val="0"/>
              </a:spcBef>
              <a:buClr>
                <a:schemeClr val="dk1"/>
              </a:buClr>
              <a:buSzPct val="25000"/>
              <a:buFont typeface="Calibri"/>
              <a:buNone/>
            </a:pPr>
            <a:r>
              <a:rPr lang="en-US"/>
              <a:t>pluggable: put your own app together</a:t>
            </a:r>
          </a:p>
          <a:p>
            <a:pPr lvl="0" rtl="0">
              <a:spcBef>
                <a:spcPts val="0"/>
              </a:spcBef>
              <a:buClr>
                <a:schemeClr val="dk1"/>
              </a:buClr>
              <a:buSzPct val="25000"/>
              <a:buFont typeface="Calibri"/>
              <a:buNone/>
            </a:pPr>
            <a:r>
              <a:rPr lang="en-US"/>
              <a:t>adaptable: adjust to own need</a:t>
            </a:r>
          </a:p>
          <a:p>
            <a:pPr lvl="0" rtl="0">
              <a:spcBef>
                <a:spcPts val="0"/>
              </a:spcBef>
              <a:buClr>
                <a:schemeClr val="dk1"/>
              </a:buClr>
              <a:buSzPct val="25000"/>
              <a:buFont typeface="Calibri"/>
              <a:buNone/>
            </a:pPr>
            <a:r>
              <a:rPr lang="en-US"/>
              <a:t>resilient: keep running if one part is missing</a:t>
            </a:r>
          </a:p>
          <a:p>
            <a:pPr marL="0" marR="0" lvl="0" indent="0" algn="l" rtl="0">
              <a:spcBef>
                <a:spcPts val="0"/>
              </a:spcBef>
              <a:buClr>
                <a:schemeClr val="dk1"/>
              </a:buClr>
              <a:buFont typeface="Calibri"/>
              <a:buNone/>
            </a:pPr>
            <a:endParaRPr/>
          </a:p>
          <a:p>
            <a:pPr lvl="0" rtl="0">
              <a:spcBef>
                <a:spcPts val="0"/>
              </a:spcBef>
              <a:buClr>
                <a:schemeClr val="dk1"/>
              </a:buClr>
              <a:buSzPct val="25000"/>
              <a:buFont typeface="Calibri"/>
              <a:buNone/>
            </a:pPr>
            <a:r>
              <a:rPr lang="en-US"/>
              <a:t>in short “Building blocks”</a:t>
            </a: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13</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So what’s left?</a:t>
            </a:r>
            <a:r>
              <a:rPr lang="en-US" sz="1200" b="0" i="0" u="none" strike="noStrike" cap="none" baseline="0">
                <a:solidFill>
                  <a:schemeClr val="dk1"/>
                </a:solidFill>
                <a:latin typeface="Calibri"/>
                <a:ea typeface="Calibri"/>
                <a:cs typeface="Calibri"/>
                <a:sym typeface="Calibri"/>
              </a:rPr>
              <a:t> Big upfront Design? </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a:t>While in real architectures such flaws will be detected in the plan, and there mostly only are minor changes to plan when start building, this is not the case in software architecture.</a:t>
            </a:r>
          </a:p>
        </p:txBody>
      </p:sp>
      <p:sp>
        <p:nvSpPr>
          <p:cNvPr id="274" name="Shape 2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14</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US"/>
              <a:t>But How?</a:t>
            </a:r>
          </a:p>
          <a:p>
            <a:pPr marL="0" marR="0" lvl="0" indent="0" algn="l" rtl="0">
              <a:spcBef>
                <a:spcPts val="0"/>
              </a:spcBef>
              <a:buClr>
                <a:schemeClr val="dk1"/>
              </a:buClr>
              <a:buFont typeface="Calibri"/>
              <a:buNone/>
            </a:pPr>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Who knows where this sentence is from? The background</a:t>
            </a:r>
            <a:r>
              <a:rPr lang="en-US"/>
              <a:t> is a good hint.</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11th Principle of the agile manifesto.</a:t>
            </a:r>
          </a:p>
          <a:p>
            <a:pPr marL="0" marR="0" lvl="0" indent="0" algn="l" rtl="0">
              <a:spcBef>
                <a:spcPts val="0"/>
              </a:spcBef>
              <a:buClr>
                <a:schemeClr val="dk1"/>
              </a:buClr>
              <a:buFont typeface="Calibri"/>
              <a:buNone/>
            </a:pPr>
            <a:endParaRPr/>
          </a:p>
          <a:p>
            <a:pPr marL="0" marR="0" lvl="0" indent="0" algn="l" rtl="0">
              <a:spcBef>
                <a:spcPts val="0"/>
              </a:spcBef>
              <a:buClr>
                <a:schemeClr val="dk1"/>
              </a:buClr>
              <a:buFont typeface="Calibri"/>
              <a:buNone/>
            </a:pPr>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15</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We have </a:t>
            </a:r>
            <a:r>
              <a:rPr lang="en-US" sz="1200" b="0" i="0" u="none" strike="noStrike" cap="none" baseline="0">
                <a:solidFill>
                  <a:schemeClr val="dk1"/>
                </a:solidFill>
                <a:latin typeface="Calibri"/>
                <a:ea typeface="Calibri"/>
                <a:cs typeface="Calibri"/>
                <a:sym typeface="Calibri"/>
              </a:rPr>
              <a:t>a group </a:t>
            </a:r>
            <a:r>
              <a:rPr lang="en-US"/>
              <a:t>(driving members, service providers)</a:t>
            </a:r>
            <a:r>
              <a:rPr lang="en-US" sz="1200" b="0" i="0" u="none" strike="noStrike" cap="none" baseline="0">
                <a:solidFill>
                  <a:schemeClr val="dk1"/>
                </a:solidFill>
                <a:latin typeface="Calibri"/>
                <a:ea typeface="Calibri"/>
                <a:cs typeface="Calibri"/>
                <a:sym typeface="Calibri"/>
              </a:rPr>
              <a:t> with some common interests, some </a:t>
            </a:r>
            <a:r>
              <a:rPr lang="en-US"/>
              <a:t>not so common</a:t>
            </a:r>
            <a:r>
              <a:rPr lang="en-US" sz="1200" b="0" i="0" u="none" strike="noStrike" cap="none" baseline="0">
                <a:solidFill>
                  <a:schemeClr val="dk1"/>
                </a:solidFill>
                <a:latin typeface="Calibri"/>
                <a:ea typeface="Calibri"/>
                <a:cs typeface="Calibri"/>
                <a:sym typeface="Calibri"/>
              </a:rPr>
              <a:t> interests,  but certainly not a team. </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16</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228" name="Shape 22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ONE Main Contributor</a:t>
            </a:r>
          </a:p>
        </p:txBody>
      </p:sp>
      <p:sp>
        <p:nvSpPr>
          <p:cNvPr id="258" name="Shape 258"/>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a:latin typeface="Arial"/>
                <a:ea typeface="Arial"/>
                <a:cs typeface="Arial"/>
                <a:sym typeface="Arial"/>
              </a:rPr>
              <a:t>Solution! </a:t>
            </a:r>
            <a:r>
              <a:rPr lang="en-US" sz="1100" b="0" i="0" u="none" strike="noStrike" cap="none" baseline="0">
                <a:solidFill>
                  <a:schemeClr val="dk1"/>
                </a:solidFill>
                <a:latin typeface="Arial"/>
                <a:ea typeface="Arial"/>
                <a:cs typeface="Arial"/>
                <a:sym typeface="Arial"/>
              </a:rPr>
              <a:t>									</a:t>
            </a:r>
          </a:p>
          <a:p>
            <a:pPr marL="457200" marR="0" lvl="0" indent="-228600" algn="l" rtl="0">
              <a:spcBef>
                <a:spcPts val="0"/>
              </a:spcBef>
              <a:buChar char="-"/>
            </a:pPr>
            <a:r>
              <a:rPr lang="en-US"/>
              <a:t>as little as possible but as much as is needed</a:t>
            </a:r>
          </a:p>
          <a:p>
            <a:pPr marL="457200" lvl="0" indent="-228600" rtl="0">
              <a:spcBef>
                <a:spcPts val="0"/>
              </a:spcBef>
              <a:buChar char="-"/>
            </a:pPr>
            <a:r>
              <a:rPr lang="en-US" sz="1100" u="sng">
                <a:solidFill>
                  <a:schemeClr val="hlink"/>
                </a:solidFill>
                <a:latin typeface="Arial"/>
                <a:ea typeface="Arial"/>
                <a:cs typeface="Arial"/>
                <a:sym typeface="Arial"/>
                <a:hlinkClick r:id="rId3"/>
              </a:rPr>
              <a:t>Joshua Kerievsky</a:t>
            </a:r>
            <a:r>
              <a:rPr lang="en-US"/>
              <a:t>: sufficient design: invest more in where the value is -&gt; interfaces and communication, less on the inside</a:t>
            </a:r>
          </a:p>
        </p:txBody>
      </p:sp>
      <p:sp>
        <p:nvSpPr>
          <p:cNvPr id="281" name="Shape 2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19</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dirty="0"/>
              <a:t>simplified old </a:t>
            </a:r>
            <a:r>
              <a:rPr lang="en-US" dirty="0" smtClean="0"/>
              <a:t>architecture, every</a:t>
            </a:r>
            <a:r>
              <a:rPr lang="en-US" baseline="0" dirty="0" smtClean="0"/>
              <a:t> component did everything. As a platform eclipse </a:t>
            </a:r>
            <a:r>
              <a:rPr lang="en-US" baseline="0" dirty="0" err="1" smtClean="0"/>
              <a:t>rcp</a:t>
            </a:r>
            <a:r>
              <a:rPr lang="en-US" baseline="0" dirty="0" smtClean="0"/>
              <a:t> was used.</a:t>
            </a:r>
            <a:endParaRPr lang="en-US" dirty="0"/>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20</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6" name="Shape 2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Simple Start, not a lot of new things, just basics</a:t>
            </a:r>
          </a:p>
        </p:txBody>
      </p:sp>
      <p:sp>
        <p:nvSpPr>
          <p:cNvPr id="287" name="Shape 2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21</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simplified new architecture. Most important: </a:t>
            </a:r>
          </a:p>
          <a:p>
            <a:pPr marL="0" marR="0" lvl="0" indent="0" algn="l" rtl="0">
              <a:spcBef>
                <a:spcPts val="0"/>
              </a:spcBef>
              <a:buClr>
                <a:schemeClr val="dk1"/>
              </a:buClr>
              <a:buSzPct val="25000"/>
              <a:buFont typeface="Calibri"/>
              <a:buNone/>
            </a:pPr>
            <a:r>
              <a:rPr lang="en-US"/>
              <a:t>Moved the MDM API (containing the MDM business object model) behind the business logic.</a:t>
            </a:r>
          </a:p>
        </p:txBody>
      </p:sp>
      <p:sp>
        <p:nvSpPr>
          <p:cNvPr id="320" name="Shape 3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22</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23</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While there has been the notion of components, they were not restricted to one layer.</a:t>
            </a:r>
          </a:p>
        </p:txBody>
      </p:sp>
      <p:sp>
        <p:nvSpPr>
          <p:cNvPr id="349" name="Shape 3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24</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55" name="Shape 35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25</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lvl="0" indent="-266700" rtl="0">
              <a:spcBef>
                <a:spcPts val="640"/>
              </a:spcBef>
              <a:buClr>
                <a:schemeClr val="dk1"/>
              </a:buClr>
              <a:buSzPct val="54545"/>
              <a:buFont typeface="Calibri"/>
              <a:buChar char="-"/>
            </a:pPr>
            <a:r>
              <a:rPr lang="en-US" sz="1100"/>
              <a:t>can have a UI, but can also be headless.</a:t>
            </a:r>
          </a:p>
          <a:p>
            <a:pPr marL="457200" marR="0" lvl="0" indent="-266700" algn="l" rtl="0">
              <a:spcBef>
                <a:spcPts val="0"/>
              </a:spcBef>
              <a:buClr>
                <a:schemeClr val="dk1"/>
              </a:buClr>
              <a:buSzPct val="54545"/>
              <a:buFont typeface="Calibri"/>
              <a:buChar char="-"/>
            </a:pPr>
            <a:r>
              <a:rPr lang="en-US" sz="1100" b="0" i="0" u="none" strike="noStrike" cap="none" baseline="0">
                <a:solidFill>
                  <a:schemeClr val="dk1"/>
                </a:solidFill>
                <a:latin typeface="Calibri"/>
                <a:ea typeface="Calibri"/>
                <a:cs typeface="Calibri"/>
                <a:sym typeface="Calibri"/>
              </a:rPr>
              <a:t>separation of concerns (functional use cases)</a:t>
            </a:r>
          </a:p>
          <a:p>
            <a:pPr marL="457200" marR="0" lvl="0" indent="-266700" algn="l" rtl="0">
              <a:spcBef>
                <a:spcPts val="0"/>
              </a:spcBef>
              <a:buClr>
                <a:schemeClr val="dk1"/>
              </a:buClr>
              <a:buSzPct val="54545"/>
              <a:buFont typeface="Calibri"/>
              <a:buChar char="-"/>
            </a:pPr>
            <a:r>
              <a:rPr lang="en-US" sz="1100" b="0" i="0" u="none" strike="noStrike" cap="none" baseline="0">
                <a:solidFill>
                  <a:schemeClr val="dk1"/>
                </a:solidFill>
                <a:latin typeface="Calibri"/>
                <a:ea typeface="Calibri"/>
                <a:cs typeface="Calibri"/>
                <a:sym typeface="Calibri"/>
              </a:rPr>
              <a:t>protect business logic by providing clear interfaces -&gt; open for extension/closed for modif</a:t>
            </a:r>
            <a:r>
              <a:rPr lang="en-US" sz="1100"/>
              <a:t>ication</a:t>
            </a:r>
          </a:p>
          <a:p>
            <a:pPr marL="457200" marR="0" lvl="0" indent="-266700" algn="l" rtl="0">
              <a:spcBef>
                <a:spcPts val="0"/>
              </a:spcBef>
              <a:buClr>
                <a:schemeClr val="dk1"/>
              </a:buClr>
              <a:buSzPct val="54545"/>
              <a:buFont typeface="Calibri"/>
              <a:buChar char="-"/>
            </a:pPr>
            <a:r>
              <a:rPr lang="en-US" sz="1100" b="0" i="0" u="none" strike="noStrike" cap="none" baseline="0">
                <a:solidFill>
                  <a:schemeClr val="dk1"/>
                </a:solidFill>
                <a:latin typeface="Calibri"/>
                <a:ea typeface="Calibri"/>
                <a:cs typeface="Calibri"/>
                <a:sym typeface="Calibri"/>
              </a:rPr>
              <a:t>Law of Demeter (Principle of Least Knowledge)</a:t>
            </a:r>
          </a:p>
          <a:p>
            <a:pPr marL="0" marR="0" lvl="0" indent="0" algn="l" rtl="0">
              <a:spcBef>
                <a:spcPts val="0"/>
              </a:spcBef>
              <a:buClr>
                <a:schemeClr val="dk1"/>
              </a:buClr>
              <a:buFont typeface="Calibri"/>
              <a:buNone/>
            </a:pPr>
            <a:endParaRPr sz="600" b="0" i="0" u="none" strike="noStrike" cap="none" baseline="0">
              <a:solidFill>
                <a:schemeClr val="dk1"/>
              </a:solidFill>
              <a:latin typeface="Calibri"/>
              <a:ea typeface="Calibri"/>
              <a:cs typeface="Calibri"/>
              <a:sym typeface="Calibri"/>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26</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127000" algn="l" rtl="0">
              <a:spcBef>
                <a:spcPts val="0"/>
              </a:spcBef>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does not have to be a hexagon</a:t>
            </a:r>
          </a:p>
          <a:p>
            <a:pPr marL="457200" marR="0" lvl="0" indent="-127000" algn="l" rtl="0">
              <a:spcBef>
                <a:spcPts val="640"/>
              </a:spcBef>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defined communication channels</a:t>
            </a:r>
          </a:p>
          <a:p>
            <a:pPr marL="457200" marR="0" lvl="0" indent="-127000" algn="l" rtl="0">
              <a:spcBef>
                <a:spcPts val="640"/>
              </a:spcBef>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inbound/primary ports: are called by the users </a:t>
            </a:r>
          </a:p>
          <a:p>
            <a:pPr marL="457200" marR="0" lvl="0" indent="-127000" algn="l" rtl="0">
              <a:spcBef>
                <a:spcPts val="640"/>
              </a:spcBef>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outbound/secondary ports: called by the core logic</a:t>
            </a:r>
          </a:p>
          <a:p>
            <a:pPr marL="0" marR="0" lvl="0" indent="0" algn="l" rtl="0">
              <a:spcBef>
                <a:spcPts val="0"/>
              </a:spcBef>
              <a:buClr>
                <a:schemeClr val="dk1"/>
              </a:buClr>
              <a:buFont typeface="Calibri"/>
              <a:buNone/>
            </a:pPr>
            <a:endParaRPr sz="1500" b="0" i="0" u="none" strike="noStrike" cap="none" baseline="0">
              <a:solidFill>
                <a:schemeClr val="dk1"/>
              </a:solidFill>
              <a:latin typeface="Calibri"/>
              <a:ea typeface="Calibri"/>
              <a:cs typeface="Calibri"/>
              <a:sym typeface="Calibri"/>
            </a:endParaRPr>
          </a:p>
        </p:txBody>
      </p:sp>
      <p:sp>
        <p:nvSpPr>
          <p:cNvPr id="378" name="Shape 3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27</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buClr>
                <a:schemeClr val="dk1"/>
              </a:buClr>
              <a:buSzPct val="25000"/>
              <a:buFont typeface="Arial"/>
              <a:buNone/>
            </a:pPr>
            <a:r>
              <a:rPr lang="en-US" sz="1100" b="0" i="0" u="none" strike="noStrike" cap="none" baseline="0">
                <a:solidFill>
                  <a:schemeClr val="dk1"/>
                </a:solidFill>
                <a:latin typeface="Arial"/>
                <a:ea typeface="Arial"/>
                <a:cs typeface="Arial"/>
                <a:sym typeface="Arial"/>
              </a:rPr>
              <a:t>Why so many Ports (aka communication channels)</a:t>
            </a:r>
          </a:p>
          <a:p>
            <a:pPr marL="0" marR="0" lvl="0" indent="0" algn="l" rtl="0">
              <a:lnSpc>
                <a:spcPct val="115000"/>
              </a:lnSpc>
              <a:spcBef>
                <a:spcPts val="0"/>
              </a:spcBef>
              <a:buClr>
                <a:schemeClr val="dk1"/>
              </a:buClr>
              <a:buFont typeface="Calibri"/>
              <a:buNone/>
            </a:pPr>
            <a:endParaRPr sz="1100" b="0" i="0" u="none" strike="noStrike" cap="none" baseline="0">
              <a:solidFill>
                <a:schemeClr val="dk1"/>
              </a:solidFill>
              <a:latin typeface="Arial"/>
              <a:ea typeface="Arial"/>
              <a:cs typeface="Arial"/>
              <a:sym typeface="Arial"/>
            </a:endParaRPr>
          </a:p>
          <a:p>
            <a:pPr marL="457200" marR="0" lvl="0" indent="-298450" algn="l" rtl="0">
              <a:lnSpc>
                <a:spcPct val="115000"/>
              </a:lnSpc>
              <a:spcBef>
                <a:spcPts val="0"/>
              </a:spcBef>
              <a:buClr>
                <a:schemeClr val="dk1"/>
              </a:buClr>
              <a:buSzPct val="100000"/>
              <a:buFont typeface="Arial"/>
              <a:buAutoNum type="arabicPeriod"/>
            </a:pPr>
            <a:r>
              <a:rPr lang="en-US" sz="1100" b="0" i="0" u="none" strike="noStrike" cap="none" baseline="0">
                <a:solidFill>
                  <a:schemeClr val="dk1"/>
                </a:solidFill>
                <a:latin typeface="Arial"/>
                <a:ea typeface="Arial"/>
                <a:cs typeface="Arial"/>
                <a:sym typeface="Arial"/>
              </a:rPr>
              <a:t>Component API: Local Communication. Dependency Injection mandatory</a:t>
            </a:r>
          </a:p>
          <a:p>
            <a:pPr marL="457200" marR="0" lvl="0" indent="-298450" algn="l" rtl="0">
              <a:lnSpc>
                <a:spcPct val="115000"/>
              </a:lnSpc>
              <a:spcBef>
                <a:spcPts val="0"/>
              </a:spcBef>
              <a:buClr>
                <a:schemeClr val="dk1"/>
              </a:buClr>
              <a:buSzPct val="100000"/>
              <a:buFont typeface="Arial"/>
              <a:buAutoNum type="arabicPeriod"/>
            </a:pPr>
            <a:r>
              <a:rPr lang="en-US" sz="1100" b="0" i="0" u="none" strike="noStrike" cap="none" baseline="0">
                <a:solidFill>
                  <a:schemeClr val="dk1"/>
                </a:solidFill>
                <a:latin typeface="Arial"/>
                <a:ea typeface="Arial"/>
                <a:cs typeface="Arial"/>
                <a:sym typeface="Arial"/>
              </a:rPr>
              <a:t>RPC: one-to-one. Synchronous and asynchronous </a:t>
            </a:r>
          </a:p>
          <a:p>
            <a:pPr marL="457200" marR="0" lvl="0" indent="-298450" algn="l" rtl="0">
              <a:lnSpc>
                <a:spcPct val="115000"/>
              </a:lnSpc>
              <a:spcBef>
                <a:spcPts val="0"/>
              </a:spcBef>
              <a:buClr>
                <a:schemeClr val="dk1"/>
              </a:buClr>
              <a:buSzPct val="100000"/>
              <a:buFont typeface="Arial"/>
              <a:buAutoNum type="arabicPeriod"/>
            </a:pPr>
            <a:r>
              <a:rPr lang="en-US" sz="1100" b="0" i="0" u="none" strike="noStrike" cap="none" baseline="0">
                <a:solidFill>
                  <a:schemeClr val="dk1"/>
                </a:solidFill>
                <a:latin typeface="Arial"/>
                <a:ea typeface="Arial"/>
                <a:cs typeface="Arial"/>
                <a:sym typeface="Arial"/>
              </a:rPr>
              <a:t>Event Bus: broadcasting &amp; notification. Asynchronous.</a:t>
            </a:r>
          </a:p>
          <a:p>
            <a:pPr marL="457200" marR="0" lvl="0" indent="-298450" algn="l" rtl="0">
              <a:lnSpc>
                <a:spcPct val="115000"/>
              </a:lnSpc>
              <a:spcBef>
                <a:spcPts val="0"/>
              </a:spcBef>
              <a:buClr>
                <a:schemeClr val="dk1"/>
              </a:buClr>
              <a:buSzPct val="100000"/>
              <a:buFont typeface="Arial"/>
              <a:buAutoNum type="arabicPeriod"/>
            </a:pPr>
            <a:r>
              <a:rPr lang="en-US" sz="1100" b="0" i="0" u="none" strike="noStrike" cap="none" baseline="0">
                <a:solidFill>
                  <a:schemeClr val="dk1"/>
                </a:solidFill>
                <a:latin typeface="Arial"/>
                <a:ea typeface="Arial"/>
                <a:cs typeface="Arial"/>
                <a:sym typeface="Arial"/>
              </a:rPr>
              <a:t>Remote Presentation Model: Communication to UI. Logic &amp; behavior at server side</a:t>
            </a:r>
          </a:p>
          <a:p>
            <a:pPr marL="457200" marR="0" lvl="0" indent="-298450" algn="l" rtl="0">
              <a:lnSpc>
                <a:spcPct val="115000"/>
              </a:lnSpc>
              <a:spcBef>
                <a:spcPts val="0"/>
              </a:spcBef>
              <a:buClr>
                <a:schemeClr val="dk1"/>
              </a:buClr>
              <a:buSzPct val="100000"/>
              <a:buFont typeface="Arial"/>
              <a:buAutoNum type="arabicPeriod"/>
            </a:pPr>
            <a:r>
              <a:rPr lang="en-US" sz="1100" b="0" i="0" u="none" strike="noStrike" cap="none" baseline="0">
                <a:solidFill>
                  <a:schemeClr val="dk1"/>
                </a:solidFill>
                <a:latin typeface="Arial"/>
                <a:ea typeface="Arial"/>
                <a:cs typeface="Arial"/>
                <a:sym typeface="Arial"/>
              </a:rPr>
              <a:t>REST channel: communication with components on other programming platforms than the JVM (such as mobile devices like iOS or Android).</a:t>
            </a:r>
          </a:p>
          <a:p>
            <a:pPr marL="0" marR="0" lvl="0" indent="0" algn="l" rtl="0">
              <a:spcBef>
                <a:spcPts val="0"/>
              </a:spcBef>
              <a:buClr>
                <a:schemeClr val="dk1"/>
              </a:buClr>
              <a:buFont typeface="Calibri"/>
              <a:buNone/>
            </a:pPr>
            <a:endParaRPr sz="1900" b="0" i="0" u="none" strike="noStrike" cap="none" baseline="0">
              <a:solidFill>
                <a:schemeClr val="dk1"/>
              </a:solidFill>
              <a:latin typeface="Calibri"/>
              <a:ea typeface="Calibri"/>
              <a:cs typeface="Calibri"/>
              <a:sym typeface="Calibri"/>
            </a:endParaRPr>
          </a:p>
        </p:txBody>
      </p:sp>
      <p:sp>
        <p:nvSpPr>
          <p:cNvPr id="385" name="Shape 3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28</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Just to show that complicated systems can be built with this approach, if needed :-)</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Note: It is NOT necessary to build everything at once, just build and use what is needed…</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We haven’t clear use case, so our point was to show that be following key Design principle you get a scalable architecture.</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91" name="Shape 3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29</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398" name="Shape 3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30</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These are the current working group members </a:t>
            </a:r>
            <a:r>
              <a:rPr lang="en-US" sz="1200" b="0" i="0" u="none" strike="noStrike" cap="none" baseline="0" dirty="0" smtClean="0">
                <a:solidFill>
                  <a:schemeClr val="dk1"/>
                </a:solidFill>
                <a:latin typeface="Calibri"/>
                <a:ea typeface="Calibri"/>
                <a:cs typeface="Calibri"/>
                <a:sym typeface="Calibri"/>
              </a:rPr>
              <a:t>– driver, service, vendor, users</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4</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Provide flexibility </a:t>
            </a:r>
            <a:r>
              <a:rPr lang="en-US" sz="1200" b="0" i="0" u="none" strike="noStrike" cap="none" baseline="0" dirty="0" smtClean="0">
                <a:solidFill>
                  <a:schemeClr val="dk1"/>
                </a:solidFill>
                <a:latin typeface="Calibri"/>
                <a:ea typeface="Calibri"/>
                <a:cs typeface="Calibri"/>
                <a:sym typeface="Calibri"/>
              </a:rPr>
              <a:t>too</a:t>
            </a:r>
          </a:p>
          <a:p>
            <a:pPr marL="0" marR="0" lvl="0" indent="0" algn="l" rtl="0">
              <a:spcBef>
                <a:spcPts val="0"/>
              </a:spcBef>
              <a:buClr>
                <a:schemeClr val="dk1"/>
              </a:buClr>
              <a:buSzPct val="25000"/>
              <a:buFont typeface="Calibri"/>
              <a:buNone/>
            </a:pPr>
            <a:r>
              <a:rPr lang="en-US" sz="1200" b="0" i="0" u="none" strike="noStrike" cap="none" baseline="0" dirty="0" smtClean="0">
                <a:solidFill>
                  <a:schemeClr val="dk1"/>
                </a:solidFill>
                <a:latin typeface="Calibri"/>
                <a:ea typeface="Calibri"/>
                <a:cs typeface="Calibri"/>
                <a:sym typeface="Calibri"/>
              </a:rPr>
              <a:t>BOM: immutable </a:t>
            </a:r>
            <a:r>
              <a:rPr lang="en-US" sz="1200" b="0" i="0" u="none" strike="noStrike" cap="none" baseline="0" dirty="0" err="1" smtClean="0">
                <a:solidFill>
                  <a:schemeClr val="dk1"/>
                </a:solidFill>
                <a:latin typeface="Calibri"/>
                <a:ea typeface="Calibri"/>
                <a:cs typeface="Calibri"/>
                <a:sym typeface="Calibri"/>
              </a:rPr>
              <a:t>Pojos</a:t>
            </a:r>
            <a:r>
              <a:rPr lang="en-US" sz="1200" b="0" i="0" u="none" strike="noStrike" cap="none" baseline="0" dirty="0" smtClean="0">
                <a:solidFill>
                  <a:schemeClr val="dk1"/>
                </a:solidFill>
                <a:latin typeface="Calibri"/>
                <a:ea typeface="Calibri"/>
                <a:cs typeface="Calibri"/>
                <a:sym typeface="Calibri"/>
              </a:rPr>
              <a:t> (DTOs) instead of “smart” objects -&gt; performance</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Font typeface="Calibri"/>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-&gt; allow other Persistence than ASAM ODS Server by encapsulating CORBA and providing OPENMDM Business Objects</a:t>
            </a:r>
          </a:p>
        </p:txBody>
      </p:sp>
      <p:sp>
        <p:nvSpPr>
          <p:cNvPr id="405" name="Shape 4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31</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32</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33</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MDM Connector Service - with adapters to both MDM Components and MDM Data Access</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But wait - where das this service belong (again separation of concerns - own layer for infrastructure - platform</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61" name="Shape 4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35</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5" name="Shape 4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486" name="Shape 4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36</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Component need provide information for the platform to be managed.</a:t>
            </a:r>
          </a:p>
        </p:txBody>
      </p:sp>
      <p:sp>
        <p:nvSpPr>
          <p:cNvPr id="493" name="Shape 49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Platform most probably needs those services: With exception of MDM Connector Service not yet defined because no use case yet. (JUST enough)</a:t>
            </a:r>
          </a:p>
          <a:p>
            <a:pPr marL="0" marR="0" lvl="0" indent="0" algn="l" rtl="0">
              <a:spcBef>
                <a:spcPts val="0"/>
              </a:spcBef>
              <a:buClr>
                <a:schemeClr val="dk1"/>
              </a:buClr>
              <a:buFont typeface="Calibri"/>
              <a:buNone/>
            </a:pPr>
            <a:endParaRPr/>
          </a:p>
          <a:p>
            <a:pPr marL="0" marR="0" lvl="0" indent="0" algn="l" rtl="0">
              <a:spcBef>
                <a:spcPts val="0"/>
              </a:spcBef>
              <a:buClr>
                <a:schemeClr val="dk1"/>
              </a:buClr>
              <a:buSzPct val="25000"/>
              <a:buFont typeface="Calibri"/>
              <a:buNone/>
            </a:pPr>
            <a:r>
              <a:rPr lang="en-US"/>
              <a:t>MDM Connector Service: knows which Data Access is available -&gt; fetches the data from the Location specified and aggregates - knows how to talk to Authentication Service for Authorisation</a:t>
            </a:r>
          </a:p>
          <a:p>
            <a:pPr marL="0" marR="0" lvl="0" indent="0" algn="l" rtl="0">
              <a:spcBef>
                <a:spcPts val="0"/>
              </a:spcBef>
              <a:buClr>
                <a:schemeClr val="dk1"/>
              </a:buClr>
              <a:buSzPct val="25000"/>
              <a:buFont typeface="Calibri"/>
              <a:buNone/>
            </a:pPr>
            <a:r>
              <a:rPr lang="en-US"/>
              <a:t>Bootstrap: will initialize the metadata of the MDM Component with correct data (using Metadata service &amp; configuration service)</a:t>
            </a:r>
          </a:p>
          <a:p>
            <a:pPr marL="0" marR="0" lvl="0" indent="0" algn="l" rtl="0">
              <a:spcBef>
                <a:spcPts val="0"/>
              </a:spcBef>
              <a:buClr>
                <a:schemeClr val="dk1"/>
              </a:buClr>
              <a:buSzPct val="25000"/>
              <a:buFont typeface="Calibri"/>
              <a:buNone/>
            </a:pPr>
            <a:r>
              <a:rPr lang="en-US"/>
              <a:t>Metadata Service: looks up the actual configuration for the metadata service </a:t>
            </a:r>
          </a:p>
          <a:p>
            <a:pPr marL="0" marR="0" lvl="0" indent="0" algn="l" rtl="0">
              <a:spcBef>
                <a:spcPts val="0"/>
              </a:spcBef>
              <a:buClr>
                <a:schemeClr val="dk1"/>
              </a:buClr>
              <a:buSzPct val="25000"/>
              <a:buFont typeface="Calibri"/>
              <a:buNone/>
            </a:pPr>
            <a:r>
              <a:rPr lang="en-US"/>
              <a:t>Configuration Service: Knows the runtime configuration. Other components interested in a configuration should be notified if the config changes. </a:t>
            </a:r>
          </a:p>
          <a:p>
            <a:pPr marL="0" marR="0" lvl="0" indent="0" algn="l" rtl="0">
              <a:spcBef>
                <a:spcPts val="0"/>
              </a:spcBef>
              <a:buClr>
                <a:schemeClr val="dk1"/>
              </a:buClr>
              <a:buSzPct val="25000"/>
              <a:buFont typeface="Calibri"/>
              <a:buNone/>
            </a:pPr>
            <a:r>
              <a:rPr lang="en-US"/>
              <a:t>Authentication Service: Authentication &amp; Authorization (who is allowed to see what data?</a:t>
            </a:r>
          </a:p>
          <a:p>
            <a:pPr marL="0" marR="0" lvl="0" indent="0" algn="l" rtl="0">
              <a:spcBef>
                <a:spcPts val="0"/>
              </a:spcBef>
              <a:buClr>
                <a:schemeClr val="dk1"/>
              </a:buClr>
              <a:buSzPct val="25000"/>
              <a:buFont typeface="Calibri"/>
              <a:buNone/>
            </a:pPr>
            <a:r>
              <a:rPr lang="en-US"/>
              <a:t>Communications Service (e.g. Event Bus)</a:t>
            </a:r>
          </a:p>
          <a:p>
            <a:pPr marL="0" marR="0" lvl="0" indent="0" algn="l" rtl="0">
              <a:spcBef>
                <a:spcPts val="0"/>
              </a:spcBef>
              <a:buClr>
                <a:schemeClr val="dk1"/>
              </a:buClr>
              <a:buSzPct val="25000"/>
              <a:buFont typeface="Calibri"/>
              <a:buNone/>
            </a:pPr>
            <a:r>
              <a:rPr lang="en-US"/>
              <a:t>Monitoring Service: operations</a:t>
            </a:r>
          </a:p>
          <a:p>
            <a:pPr marL="0" marR="0" lvl="0" indent="0" algn="l" rtl="0">
              <a:spcBef>
                <a:spcPts val="0"/>
              </a:spcBef>
              <a:buClr>
                <a:schemeClr val="dk1"/>
              </a:buClr>
              <a:buSzPct val="25000"/>
              <a:buFont typeface="Calibri"/>
              <a:buNone/>
            </a:pPr>
            <a:r>
              <a:rPr lang="en-US"/>
              <a:t>Other: e.g. Audit Service</a:t>
            </a:r>
          </a:p>
        </p:txBody>
      </p:sp>
      <p:sp>
        <p:nvSpPr>
          <p:cNvPr id="500" name="Shape 50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38</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5" name="Shape 5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Big Picture: </a:t>
            </a:r>
          </a:p>
          <a:p>
            <a:pPr marR="0" lvl="0" algn="l" rtl="0">
              <a:spcBef>
                <a:spcPts val="0"/>
              </a:spcBef>
              <a:buNone/>
            </a:pPr>
            <a:endParaRPr/>
          </a:p>
          <a:p>
            <a:pPr marL="457200" marR="0" lvl="0" indent="-228600" algn="l" rtl="0">
              <a:spcBef>
                <a:spcPts val="0"/>
              </a:spcBef>
              <a:buChar char="-"/>
            </a:pPr>
            <a:r>
              <a:rPr lang="en-US"/>
              <a:t>Several components on several JVM</a:t>
            </a:r>
          </a:p>
          <a:p>
            <a:pPr marL="457200" marR="0" lvl="0" indent="-228600" algn="l" rtl="0">
              <a:spcBef>
                <a:spcPts val="0"/>
              </a:spcBef>
              <a:buChar char="-"/>
            </a:pPr>
            <a:r>
              <a:rPr lang="en-US"/>
              <a:t>Several clients</a:t>
            </a:r>
          </a:p>
          <a:p>
            <a:pPr marL="457200" marR="0" lvl="0" indent="-228600" algn="l" rtl="0">
              <a:spcBef>
                <a:spcPts val="0"/>
              </a:spcBef>
              <a:buChar char="-"/>
            </a:pPr>
            <a:r>
              <a:rPr lang="en-US"/>
              <a:t>Several Data Store</a:t>
            </a:r>
          </a:p>
          <a:p>
            <a:pPr marR="0" algn="l" rtl="0">
              <a:spcBef>
                <a:spcPts val="0"/>
              </a:spcBef>
              <a:buNone/>
            </a:pPr>
            <a:endParaRPr/>
          </a:p>
          <a:p>
            <a:pPr marR="0" lvl="0" algn="l" rtl="0">
              <a:spcBef>
                <a:spcPts val="0"/>
              </a:spcBef>
              <a:buNone/>
            </a:pPr>
            <a:r>
              <a:rPr lang="en-US"/>
              <a:t>of course it would be possible to run all components and the platform and the Data Access Module on one JVM and have only one client (e.g. WebApp)</a:t>
            </a:r>
          </a:p>
          <a:p>
            <a:pPr marL="0" marR="0" lvl="0" indent="0" algn="l" rtl="0">
              <a:spcBef>
                <a:spcPts val="0"/>
              </a:spcBef>
              <a:buClr>
                <a:schemeClr val="dk1"/>
              </a:buClr>
              <a:buFont typeface="Calibri"/>
              <a:buNone/>
            </a:pPr>
            <a:endParaRPr/>
          </a:p>
        </p:txBody>
      </p:sp>
      <p:sp>
        <p:nvSpPr>
          <p:cNvPr id="506" name="Shape 5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39</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de-CH" dirty="0" err="1" smtClean="0"/>
              <a:t>Testability</a:t>
            </a:r>
            <a:r>
              <a:rPr lang="de-CH" dirty="0" smtClean="0"/>
              <a:t>: </a:t>
            </a:r>
            <a:r>
              <a:rPr lang="de-CH" dirty="0" err="1" smtClean="0"/>
              <a:t>encapsulation</a:t>
            </a:r>
            <a:r>
              <a:rPr lang="de-CH" dirty="0" smtClean="0"/>
              <a:t>,</a:t>
            </a:r>
            <a:r>
              <a:rPr lang="de-CH" baseline="0" dirty="0" smtClean="0"/>
              <a:t> </a:t>
            </a:r>
            <a:r>
              <a:rPr lang="de-CH" baseline="0" dirty="0" err="1" smtClean="0"/>
              <a:t>clear</a:t>
            </a:r>
            <a:r>
              <a:rPr lang="de-CH" baseline="0" dirty="0" smtClean="0"/>
              <a:t> </a:t>
            </a:r>
            <a:r>
              <a:rPr lang="de-CH" baseline="0" dirty="0" err="1" smtClean="0"/>
              <a:t>interfaces</a:t>
            </a:r>
            <a:endParaRPr lang="de-CH" baseline="0" dirty="0" smtClean="0"/>
          </a:p>
          <a:p>
            <a:pPr>
              <a:spcBef>
                <a:spcPts val="0"/>
              </a:spcBef>
              <a:buNone/>
            </a:pPr>
            <a:r>
              <a:rPr lang="de-CH" baseline="0" dirty="0" smtClean="0"/>
              <a:t>Learning: </a:t>
            </a:r>
            <a:r>
              <a:rPr lang="de-CH" baseline="0" dirty="0" err="1" smtClean="0"/>
              <a:t>focus</a:t>
            </a:r>
            <a:r>
              <a:rPr lang="de-CH" baseline="0" dirty="0" smtClean="0"/>
              <a:t> /</a:t>
            </a:r>
            <a:r>
              <a:rPr lang="de-CH" baseline="0" dirty="0" err="1" smtClean="0"/>
              <a:t>protect</a:t>
            </a:r>
            <a:r>
              <a:rPr lang="de-CH" baseline="0" dirty="0" smtClean="0"/>
              <a:t> </a:t>
            </a:r>
            <a:r>
              <a:rPr lang="de-CH" baseline="0" dirty="0" err="1" smtClean="0"/>
              <a:t>the</a:t>
            </a:r>
            <a:r>
              <a:rPr lang="de-CH" baseline="0" dirty="0" smtClean="0"/>
              <a:t> </a:t>
            </a:r>
            <a:r>
              <a:rPr lang="de-CH" baseline="0" dirty="0" err="1" smtClean="0"/>
              <a:t>most</a:t>
            </a:r>
            <a:r>
              <a:rPr lang="de-CH" baseline="0" dirty="0" smtClean="0"/>
              <a:t> </a:t>
            </a:r>
            <a:r>
              <a:rPr lang="de-CH" baseline="0" dirty="0" err="1" smtClean="0"/>
              <a:t>valuable</a:t>
            </a:r>
            <a:r>
              <a:rPr lang="de-CH" baseline="0" dirty="0" smtClean="0"/>
              <a:t>. Try </a:t>
            </a:r>
            <a:r>
              <a:rPr lang="de-CH" baseline="0" dirty="0" err="1" smtClean="0"/>
              <a:t>to</a:t>
            </a:r>
            <a:r>
              <a:rPr lang="de-CH" baseline="0" dirty="0" smtClean="0"/>
              <a:t> </a:t>
            </a:r>
            <a:r>
              <a:rPr lang="de-CH" baseline="0" dirty="0" err="1" smtClean="0"/>
              <a:t>figure</a:t>
            </a:r>
            <a:r>
              <a:rPr lang="de-CH" baseline="0" dirty="0" smtClean="0"/>
              <a:t> out </a:t>
            </a:r>
            <a:r>
              <a:rPr lang="de-CH" baseline="0" dirty="0" err="1" smtClean="0"/>
              <a:t>the</a:t>
            </a:r>
            <a:r>
              <a:rPr lang="de-CH" baseline="0" dirty="0" smtClean="0"/>
              <a:t> </a:t>
            </a:r>
            <a:r>
              <a:rPr lang="de-CH" baseline="0" dirty="0" err="1" smtClean="0"/>
              <a:t>risks</a:t>
            </a:r>
            <a:r>
              <a:rPr lang="de-CH" baseline="0" dirty="0" smtClean="0"/>
              <a:t>, </a:t>
            </a:r>
            <a:r>
              <a:rPr lang="de-CH" baseline="0" dirty="0" err="1" smtClean="0"/>
              <a:t>makes</a:t>
            </a:r>
            <a:r>
              <a:rPr lang="de-CH" baseline="0" dirty="0" smtClean="0"/>
              <a:t> </a:t>
            </a:r>
            <a:r>
              <a:rPr lang="de-CH" baseline="0" dirty="0" err="1" smtClean="0"/>
              <a:t>spikes</a:t>
            </a:r>
            <a:r>
              <a:rPr lang="de-CH" baseline="0" dirty="0" smtClean="0"/>
              <a:t>/</a:t>
            </a:r>
            <a:r>
              <a:rPr lang="de-CH" baseline="0" dirty="0" err="1" smtClean="0"/>
              <a:t>evaluation</a:t>
            </a:r>
            <a:r>
              <a:rPr lang="de-CH" baseline="0" dirty="0" smtClean="0"/>
              <a:t>. Try </a:t>
            </a:r>
            <a:r>
              <a:rPr lang="de-CH" baseline="0" dirty="0" err="1" smtClean="0"/>
              <a:t>to</a:t>
            </a:r>
            <a:r>
              <a:rPr lang="de-CH" baseline="0" dirty="0" smtClean="0"/>
              <a:t> bring out </a:t>
            </a:r>
            <a:r>
              <a:rPr lang="de-CH" baseline="0" dirty="0" err="1" smtClean="0"/>
              <a:t>the</a:t>
            </a:r>
            <a:r>
              <a:rPr lang="de-CH" baseline="0" dirty="0" smtClean="0"/>
              <a:t> </a:t>
            </a:r>
            <a:r>
              <a:rPr lang="de-CH" baseline="0" dirty="0" err="1" smtClean="0"/>
              <a:t>unkowns</a:t>
            </a:r>
            <a:r>
              <a:rPr lang="de-CH" baseline="0" dirty="0" smtClean="0"/>
              <a:t> </a:t>
            </a:r>
            <a:r>
              <a:rPr lang="de-CH" baseline="0" dirty="0" err="1" smtClean="0"/>
              <a:t>unknowns</a:t>
            </a:r>
            <a:r>
              <a:rPr lang="de-CH" baseline="0" dirty="0" smtClean="0"/>
              <a:t> </a:t>
            </a:r>
            <a:r>
              <a:rPr lang="de-CH" baseline="0" dirty="0" err="1" smtClean="0"/>
              <a:t>early</a:t>
            </a:r>
            <a:endParaRPr lang="de-CH" baseline="0" dirty="0" smtClean="0"/>
          </a:p>
          <a:p>
            <a:pPr>
              <a:spcBef>
                <a:spcPts val="0"/>
              </a:spcBef>
              <a:buNone/>
            </a:pPr>
            <a:r>
              <a:rPr lang="de-CH" baseline="0" dirty="0" err="1" smtClean="0"/>
              <a:t>Fundamentals</a:t>
            </a:r>
            <a:r>
              <a:rPr lang="de-CH" baseline="0" dirty="0" smtClean="0"/>
              <a:t>: </a:t>
            </a:r>
            <a:r>
              <a:rPr lang="de-CH" baseline="0" dirty="0" err="1" smtClean="0"/>
              <a:t>separation</a:t>
            </a:r>
            <a:r>
              <a:rPr lang="de-CH" baseline="0" dirty="0" smtClean="0"/>
              <a:t> </a:t>
            </a:r>
            <a:r>
              <a:rPr lang="de-CH" baseline="0" dirty="0" err="1" smtClean="0"/>
              <a:t>of</a:t>
            </a:r>
            <a:r>
              <a:rPr lang="de-CH" baseline="0" dirty="0" smtClean="0"/>
              <a:t> </a:t>
            </a:r>
            <a:r>
              <a:rPr lang="de-CH" baseline="0" dirty="0" err="1" smtClean="0"/>
              <a:t>concerns</a:t>
            </a:r>
            <a:r>
              <a:rPr lang="de-CH" baseline="0" dirty="0" smtClean="0"/>
              <a:t>, </a:t>
            </a:r>
            <a:r>
              <a:rPr lang="de-CH" baseline="0" dirty="0" err="1" smtClean="0"/>
              <a:t>single</a:t>
            </a:r>
            <a:r>
              <a:rPr lang="de-CH" baseline="0" dirty="0" smtClean="0"/>
              <a:t> </a:t>
            </a:r>
            <a:r>
              <a:rPr lang="de-CH" baseline="0" dirty="0" err="1" smtClean="0"/>
              <a:t>responsibility</a:t>
            </a:r>
            <a:r>
              <a:rPr lang="de-CH" baseline="0" dirty="0" smtClean="0"/>
              <a:t>, Open/</a:t>
            </a:r>
            <a:r>
              <a:rPr lang="de-CH" baseline="0" dirty="0" err="1" smtClean="0"/>
              <a:t>Closed</a:t>
            </a:r>
            <a:r>
              <a:rPr lang="de-CH" baseline="0" dirty="0" smtClean="0"/>
              <a:t> </a:t>
            </a:r>
            <a:r>
              <a:rPr lang="de-CH" baseline="0" dirty="0" err="1" smtClean="0"/>
              <a:t>principle</a:t>
            </a:r>
            <a:r>
              <a:rPr lang="de-CH" baseline="0" dirty="0" smtClean="0"/>
              <a:t>, </a:t>
            </a:r>
            <a:r>
              <a:rPr lang="de-CH" baseline="0" dirty="0" err="1" smtClean="0"/>
              <a:t>law</a:t>
            </a:r>
            <a:r>
              <a:rPr lang="de-CH" baseline="0" dirty="0" smtClean="0"/>
              <a:t> </a:t>
            </a:r>
            <a:r>
              <a:rPr lang="de-CH" baseline="0" dirty="0" err="1" smtClean="0"/>
              <a:t>of</a:t>
            </a:r>
            <a:r>
              <a:rPr lang="de-CH" baseline="0" dirty="0" smtClean="0"/>
              <a:t> Demeter</a:t>
            </a:r>
          </a:p>
          <a:p>
            <a:pPr>
              <a:spcBef>
                <a:spcPts val="0"/>
              </a:spcBef>
              <a:buNone/>
            </a:pPr>
            <a:r>
              <a:rPr lang="de-CH" baseline="0" dirty="0" smtClean="0"/>
              <a:t>Last </a:t>
            </a:r>
            <a:r>
              <a:rPr lang="de-CH" baseline="0" dirty="0" err="1" smtClean="0"/>
              <a:t>responsible</a:t>
            </a:r>
            <a:r>
              <a:rPr lang="de-CH" baseline="0" dirty="0" smtClean="0"/>
              <a:t> </a:t>
            </a:r>
            <a:r>
              <a:rPr lang="de-CH" baseline="0" dirty="0" err="1" smtClean="0"/>
              <a:t>moment</a:t>
            </a:r>
            <a:r>
              <a:rPr lang="de-CH" baseline="0" dirty="0" smtClean="0"/>
              <a:t>: </a:t>
            </a:r>
            <a:r>
              <a:rPr lang="de-CH" baseline="0" dirty="0" err="1" smtClean="0"/>
              <a:t>don‘t</a:t>
            </a:r>
            <a:r>
              <a:rPr lang="de-CH" baseline="0" dirty="0" smtClean="0"/>
              <a:t> </a:t>
            </a:r>
            <a:r>
              <a:rPr lang="de-CH" baseline="0" dirty="0" err="1" smtClean="0"/>
              <a:t>make</a:t>
            </a:r>
            <a:r>
              <a:rPr lang="de-CH" baseline="0" dirty="0" smtClean="0"/>
              <a:t> </a:t>
            </a:r>
            <a:r>
              <a:rPr lang="de-CH" baseline="0" dirty="0" err="1" smtClean="0"/>
              <a:t>decisions</a:t>
            </a:r>
            <a:r>
              <a:rPr lang="de-CH" baseline="0" dirty="0" smtClean="0"/>
              <a:t> </a:t>
            </a:r>
            <a:r>
              <a:rPr lang="de-CH" baseline="0" dirty="0" err="1" smtClean="0"/>
              <a:t>too</a:t>
            </a:r>
            <a:r>
              <a:rPr lang="de-CH" baseline="0" dirty="0" smtClean="0"/>
              <a:t> </a:t>
            </a:r>
            <a:r>
              <a:rPr lang="de-CH" baseline="0" dirty="0" err="1" smtClean="0"/>
              <a:t>early</a:t>
            </a:r>
            <a:r>
              <a:rPr lang="de-CH" baseline="0" dirty="0" smtClean="0"/>
              <a:t> so </a:t>
            </a:r>
            <a:r>
              <a:rPr lang="de-CH" baseline="0" dirty="0" err="1" smtClean="0"/>
              <a:t>that</a:t>
            </a:r>
            <a:r>
              <a:rPr lang="de-CH" baseline="0" dirty="0" smtClean="0"/>
              <a:t> </a:t>
            </a:r>
            <a:r>
              <a:rPr lang="de-CH" baseline="0" dirty="0" err="1" smtClean="0"/>
              <a:t>they</a:t>
            </a:r>
            <a:r>
              <a:rPr lang="de-CH" baseline="0" dirty="0" smtClean="0"/>
              <a:t> block </a:t>
            </a:r>
            <a:r>
              <a:rPr lang="de-CH" baseline="0" dirty="0" err="1" smtClean="0"/>
              <a:t>learning</a:t>
            </a:r>
            <a:r>
              <a:rPr lang="de-CH" baseline="0" dirty="0" smtClean="0"/>
              <a:t>/ </a:t>
            </a:r>
            <a:r>
              <a:rPr lang="de-CH" baseline="0" dirty="0" err="1" smtClean="0"/>
              <a:t>or</a:t>
            </a:r>
            <a:r>
              <a:rPr lang="de-CH" baseline="0" dirty="0" smtClean="0"/>
              <a:t> </a:t>
            </a:r>
            <a:r>
              <a:rPr lang="de-CH" baseline="0" dirty="0" err="1" smtClean="0"/>
              <a:t>integration</a:t>
            </a:r>
            <a:r>
              <a:rPr lang="de-CH" baseline="0" dirty="0" smtClean="0"/>
              <a:t> </a:t>
            </a:r>
            <a:r>
              <a:rPr lang="de-CH" baseline="0" dirty="0" err="1" smtClean="0"/>
              <a:t>of</a:t>
            </a:r>
            <a:r>
              <a:rPr lang="de-CH" baseline="0" dirty="0" smtClean="0"/>
              <a:t> </a:t>
            </a:r>
            <a:r>
              <a:rPr lang="de-CH" baseline="0" dirty="0" err="1" smtClean="0"/>
              <a:t>new</a:t>
            </a:r>
            <a:r>
              <a:rPr lang="de-CH" baseline="0" dirty="0" smtClean="0"/>
              <a:t> </a:t>
            </a:r>
            <a:r>
              <a:rPr lang="de-CH" baseline="0" dirty="0" err="1" smtClean="0"/>
              <a:t>insights</a:t>
            </a:r>
            <a:r>
              <a:rPr lang="de-CH" baseline="0" dirty="0" smtClean="0"/>
              <a:t>.</a:t>
            </a:r>
          </a:p>
          <a:p>
            <a:pPr>
              <a:spcBef>
                <a:spcPts val="0"/>
              </a:spcBef>
              <a:buNone/>
            </a:pPr>
            <a:r>
              <a:rPr lang="de-CH" baseline="0" dirty="0" smtClean="0"/>
              <a:t>Standards: JEE vs. A </a:t>
            </a:r>
            <a:r>
              <a:rPr lang="de-CH" baseline="0" dirty="0" err="1" smtClean="0"/>
              <a:t>Jboss</a:t>
            </a:r>
            <a:r>
              <a:rPr lang="de-CH" baseline="0" dirty="0" smtClean="0"/>
              <a:t> Version.</a:t>
            </a:r>
          </a:p>
        </p:txBody>
      </p:sp>
      <p:sp>
        <p:nvSpPr>
          <p:cNvPr id="513" name="Shape 51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Test -&gt; not software!</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Calibri"/>
                <a:ea typeface="Calibri"/>
                <a:cs typeface="Calibri"/>
                <a:sym typeface="Calibri"/>
              </a:rPr>
              <a:t>Long term/Provenance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Vendor independent -&gt; everyone contributes functions -&gt; uncontrolled growth</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Common solution much more efficient -&gt; Collaboration of OEMs</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40" name="Shape 1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5</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519" name="Shape 5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41</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26" name="Shape 526"/>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2" name="Shape 5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533" name="Shape 53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342900" marR="0" lvl="0" indent="0" algn="l" rtl="0">
              <a:spcBef>
                <a:spcPts val="0"/>
              </a:spcBef>
              <a:buClr>
                <a:srgbClr val="BE1432"/>
              </a:buClr>
              <a:buSzPct val="25000"/>
              <a:buFont typeface="Arial"/>
              <a:buNone/>
            </a:pPr>
            <a:r>
              <a:rPr lang="en-US" sz="1600" b="0" i="0" u="sng" strike="noStrike" cap="none" baseline="0">
                <a:solidFill>
                  <a:schemeClr val="hlink"/>
                </a:solidFill>
                <a:latin typeface="Arial"/>
                <a:ea typeface="Arial"/>
                <a:cs typeface="Arial"/>
                <a:sym typeface="Arial"/>
                <a:hlinkClick r:id="rId3"/>
              </a:rPr>
              <a:t>Jetty</a:t>
            </a:r>
            <a:r>
              <a:rPr lang="en-US" sz="1600" b="0" i="0" u="none" strike="noStrike" cap="none" baseline="0">
                <a:solidFill>
                  <a:schemeClr val="dk1"/>
                </a:solidFill>
                <a:latin typeface="Arial"/>
                <a:ea typeface="Arial"/>
                <a:cs typeface="Arial"/>
                <a:sym typeface="Arial"/>
              </a:rPr>
              <a:t> used for server mock.</a:t>
            </a:r>
          </a:p>
          <a:p>
            <a:pPr marL="342900" marR="0" lvl="0" indent="0" algn="l" rtl="0">
              <a:spcBef>
                <a:spcPts val="320"/>
              </a:spcBef>
              <a:buClr>
                <a:srgbClr val="BE1432"/>
              </a:buClr>
              <a:buSzPct val="25000"/>
              <a:buFont typeface="Arial"/>
              <a:buNone/>
            </a:pPr>
            <a:r>
              <a:rPr lang="en-US" sz="1600" b="0" i="0" u="none" strike="noStrike" cap="none" baseline="0">
                <a:solidFill>
                  <a:schemeClr val="dk1"/>
                </a:solidFill>
                <a:latin typeface="Arial"/>
                <a:ea typeface="Arial"/>
                <a:cs typeface="Arial"/>
                <a:sym typeface="Arial"/>
              </a:rPr>
              <a:t>The rich client provides an application window in which all components can be integrated. For this Griffon is used again (MVC framework)</a:t>
            </a:r>
          </a:p>
          <a:p>
            <a:pPr marL="342900" marR="0" lvl="0" indent="0" algn="l" rtl="0">
              <a:spcBef>
                <a:spcPts val="320"/>
              </a:spcBef>
              <a:buClr>
                <a:srgbClr val="BE1432"/>
              </a:buClr>
              <a:buSzPct val="25000"/>
              <a:buFont typeface="Arial"/>
              <a:buNone/>
            </a:pPr>
            <a:r>
              <a:rPr lang="en-US" sz="1600" b="0" i="0" u="none" strike="noStrike" cap="none" baseline="0">
                <a:solidFill>
                  <a:schemeClr val="dk1"/>
                </a:solidFill>
                <a:latin typeface="Arial"/>
                <a:ea typeface="Arial"/>
                <a:cs typeface="Arial"/>
                <a:sym typeface="Arial"/>
              </a:rPr>
              <a:t>Client-Server Communication between MDM Component server and client parts is made using the remote presentation model pattern, implemented through Open Dolphin. There will be a JSR filed for the remote presentation model.</a:t>
            </a:r>
          </a:p>
          <a:p>
            <a:pPr marL="342900" marR="0" lvl="0" indent="0" algn="l" rtl="0">
              <a:spcBef>
                <a:spcPts val="320"/>
              </a:spcBef>
              <a:buClr>
                <a:srgbClr val="BE1432"/>
              </a:buClr>
              <a:buSzPct val="25000"/>
              <a:buFont typeface="Arial"/>
              <a:buNone/>
            </a:pPr>
            <a:r>
              <a:rPr lang="en-US" sz="1600" b="0" i="0" u="none" strike="noStrike" cap="none" baseline="0">
                <a:solidFill>
                  <a:schemeClr val="dk1"/>
                </a:solidFill>
                <a:latin typeface="Arial"/>
                <a:ea typeface="Arial"/>
                <a:cs typeface="Arial"/>
                <a:sym typeface="Arial"/>
              </a:rPr>
              <a:t>There are .bat scripts to start client and server. </a:t>
            </a:r>
          </a:p>
          <a:p>
            <a:pPr marL="342900" marR="0" lvl="0" indent="0" algn="l" rtl="0">
              <a:spcBef>
                <a:spcPts val="320"/>
              </a:spcBef>
              <a:buClr>
                <a:srgbClr val="BE1432"/>
              </a:buClr>
              <a:buSzPct val="25000"/>
              <a:buFont typeface="Arial"/>
              <a:buNone/>
            </a:pPr>
            <a:r>
              <a:rPr lang="en-US" sz="1600" b="0" i="0" u="none" strike="noStrike" cap="none" baseline="0">
                <a:solidFill>
                  <a:schemeClr val="dk1"/>
                </a:solidFill>
                <a:latin typeface="Arial"/>
                <a:ea typeface="Arial"/>
                <a:cs typeface="Arial"/>
                <a:sym typeface="Arial"/>
              </a:rPr>
              <a:t>More informations available in the README.adoc files in the root directories of the projects.</a:t>
            </a:r>
          </a:p>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What have we learned so far?</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Single client to integrate all components -&gt; complex build</a:t>
            </a:r>
          </a:p>
        </p:txBody>
      </p:sp>
      <p:sp>
        <p:nvSpPr>
          <p:cNvPr id="147" name="Shape 1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Pr>
              <a:t>6</a:t>
            </a:fld>
            <a:endParaRPr lang="en-US" sz="14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a:t>Simple, yet versatile tool which can be reused for multiple purposes</a:t>
            </a:r>
          </a:p>
        </p:txBody>
      </p:sp>
      <p:sp>
        <p:nvSpPr>
          <p:cNvPr id="154" name="Shape 154"/>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lvl="0" rtl="0">
              <a:spcBef>
                <a:spcPts val="0"/>
              </a:spcBef>
              <a:buNone/>
            </a:pPr>
            <a:r>
              <a:rPr lang="en-US" dirty="0"/>
              <a:t>Single RCP client integrates all functionality</a:t>
            </a:r>
          </a:p>
          <a:p>
            <a:pPr lvl="0" rtl="0">
              <a:spcBef>
                <a:spcPts val="0"/>
              </a:spcBef>
              <a:buNone/>
            </a:pPr>
            <a:r>
              <a:rPr lang="en-US" dirty="0"/>
              <a:t>Swiss army knife supposed to be light!</a:t>
            </a:r>
          </a:p>
          <a:p>
            <a:pPr lvl="0" rtl="0">
              <a:spcBef>
                <a:spcPts val="0"/>
              </a:spcBef>
              <a:buNone/>
            </a:pPr>
            <a:r>
              <a:rPr lang="en-US" dirty="0"/>
              <a:t>Reuse of existing code for slightly different task</a:t>
            </a:r>
          </a:p>
          <a:p>
            <a:pPr lvl="0" rtl="0">
              <a:spcBef>
                <a:spcPts val="0"/>
              </a:spcBef>
              <a:buNone/>
            </a:pPr>
            <a:r>
              <a:rPr lang="en-US" dirty="0"/>
              <a:t>What to do?</a:t>
            </a: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de-DE" dirty="0" smtClean="0"/>
              <a:t>CORBA </a:t>
            </a:r>
            <a:r>
              <a:rPr lang="de-DE" dirty="0" err="1" smtClean="0"/>
              <a:t>even</a:t>
            </a:r>
            <a:r>
              <a:rPr lang="de-DE" dirty="0" smtClean="0"/>
              <a:t> in UI!</a:t>
            </a:r>
            <a:endParaRPr dirty="0"/>
          </a:p>
        </p:txBody>
      </p:sp>
      <p:sp>
        <p:nvSpPr>
          <p:cNvPr id="160" name="Shape 16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20320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CORBA even in UI!</a:t>
            </a: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kaler Titel und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03" name="Shape 10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lnSpc>
                <a:spcPct val="100000"/>
              </a:lnSpc>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lnSpc>
                <a:spcPct val="100000"/>
              </a:lnSpc>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lnSpc>
                <a:spcPct val="100000"/>
              </a:lnSpc>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Calibri"/>
              <a:buNone/>
              <a:defRPr sz="1200" b="0" i="0" u="none" strike="noStrike" cap="none" baseline="0">
                <a:solidFill>
                  <a:srgbClr val="888888"/>
                </a:solidFill>
                <a:latin typeface="Calibri"/>
                <a:ea typeface="Calibri"/>
                <a:cs typeface="Calibri"/>
                <a:sym typeface="Calibri"/>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Shape 636"/>
        <p:cNvGrpSpPr/>
        <p:nvPr/>
      </p:nvGrpSpPr>
      <p:grpSpPr>
        <a:xfrm>
          <a:off x="0" y="0"/>
          <a:ext cx="0" cy="0"/>
          <a:chOff x="0" y="0"/>
          <a:chExt cx="0" cy="0"/>
        </a:xfrm>
      </p:grpSpPr>
      <p:sp>
        <p:nvSpPr>
          <p:cNvPr id="637" name="Shape 63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38" name="Shape 63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639" name="Shape 63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40" name="Shape 64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41" name="Shape 64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pic>
        <p:nvPicPr>
          <p:cNvPr id="642" name="Shape 642"/>
          <p:cNvPicPr preferRelativeResize="0"/>
          <p:nvPr/>
        </p:nvPicPr>
        <p:blipFill rotWithShape="1">
          <a:blip r:embed="rId2">
            <a:alphaModFix/>
          </a:blip>
          <a:srcRect/>
          <a:stretch/>
        </p:blipFill>
        <p:spPr>
          <a:xfrm>
            <a:off x="2743200" y="762000"/>
            <a:ext cx="1512403" cy="853560"/>
          </a:xfrm>
          <a:prstGeom prst="rect">
            <a:avLst/>
          </a:prstGeom>
          <a:noFill/>
          <a:ln>
            <a:noFill/>
          </a:ln>
        </p:spPr>
      </p:pic>
      <p:pic>
        <p:nvPicPr>
          <p:cNvPr id="643" name="Shape 643"/>
          <p:cNvPicPr preferRelativeResize="0"/>
          <p:nvPr/>
        </p:nvPicPr>
        <p:blipFill rotWithShape="1">
          <a:blip r:embed="rId3">
            <a:alphaModFix/>
          </a:blip>
          <a:srcRect/>
          <a:stretch/>
        </p:blipFill>
        <p:spPr>
          <a:xfrm>
            <a:off x="4876800" y="838200"/>
            <a:ext cx="2209799" cy="51930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spcBef>
                <a:spcPts val="0"/>
              </a:spcBef>
              <a:spcAft>
                <a:spcPts val="0"/>
              </a:spcAft>
              <a:defRPr sz="2800" b="1">
                <a:solidFill>
                  <a:srgbClr val="BE1432"/>
                </a:solidFill>
                <a:latin typeface="Arial"/>
                <a:ea typeface="Arial"/>
                <a:cs typeface="Arial"/>
                <a:sym typeface="Arial"/>
              </a:defRPr>
            </a:lvl1pPr>
            <a:lvl2pPr algn="l" rtl="0">
              <a:spcBef>
                <a:spcPts val="0"/>
              </a:spcBef>
              <a:spcAft>
                <a:spcPts val="0"/>
              </a:spcAft>
              <a:defRPr sz="2800" b="1">
                <a:solidFill>
                  <a:srgbClr val="BE1432"/>
                </a:solidFill>
                <a:latin typeface="Arial"/>
                <a:ea typeface="Arial"/>
                <a:cs typeface="Arial"/>
                <a:sym typeface="Arial"/>
              </a:defRPr>
            </a:lvl2pPr>
            <a:lvl3pPr algn="l" rtl="0">
              <a:spcBef>
                <a:spcPts val="0"/>
              </a:spcBef>
              <a:spcAft>
                <a:spcPts val="0"/>
              </a:spcAft>
              <a:defRPr sz="2800" b="1">
                <a:solidFill>
                  <a:srgbClr val="BE1432"/>
                </a:solidFill>
                <a:latin typeface="Arial"/>
                <a:ea typeface="Arial"/>
                <a:cs typeface="Arial"/>
                <a:sym typeface="Arial"/>
              </a:defRPr>
            </a:lvl3pPr>
            <a:lvl4pPr algn="l" rtl="0">
              <a:spcBef>
                <a:spcPts val="0"/>
              </a:spcBef>
              <a:spcAft>
                <a:spcPts val="0"/>
              </a:spcAft>
              <a:defRPr sz="2800" b="1">
                <a:solidFill>
                  <a:srgbClr val="BE1432"/>
                </a:solidFill>
                <a:latin typeface="Arial"/>
                <a:ea typeface="Arial"/>
                <a:cs typeface="Arial"/>
                <a:sym typeface="Arial"/>
              </a:defRPr>
            </a:lvl4pPr>
            <a:lvl5pPr algn="l" rtl="0">
              <a:spcBef>
                <a:spcPts val="0"/>
              </a:spcBef>
              <a:spcAft>
                <a:spcPts val="0"/>
              </a:spcAft>
              <a:defRPr sz="2800" b="1">
                <a:solidFill>
                  <a:srgbClr val="BE1432"/>
                </a:solidFill>
                <a:latin typeface="Arial"/>
                <a:ea typeface="Arial"/>
                <a:cs typeface="Arial"/>
                <a:sym typeface="Arial"/>
              </a:defRPr>
            </a:lvl5pPr>
            <a:lvl6pPr marL="457200" algn="l" rtl="0">
              <a:spcBef>
                <a:spcPts val="0"/>
              </a:spcBef>
              <a:spcAft>
                <a:spcPts val="0"/>
              </a:spcAft>
              <a:defRPr sz="2800" b="1">
                <a:solidFill>
                  <a:srgbClr val="BE1432"/>
                </a:solidFill>
                <a:latin typeface="Arial"/>
                <a:ea typeface="Arial"/>
                <a:cs typeface="Arial"/>
                <a:sym typeface="Arial"/>
              </a:defRPr>
            </a:lvl6pPr>
            <a:lvl7pPr marL="914400" algn="l" rtl="0">
              <a:spcBef>
                <a:spcPts val="0"/>
              </a:spcBef>
              <a:spcAft>
                <a:spcPts val="0"/>
              </a:spcAft>
              <a:defRPr sz="2800" b="1">
                <a:solidFill>
                  <a:srgbClr val="BE1432"/>
                </a:solidFill>
                <a:latin typeface="Arial"/>
                <a:ea typeface="Arial"/>
                <a:cs typeface="Arial"/>
                <a:sym typeface="Arial"/>
              </a:defRPr>
            </a:lvl7pPr>
            <a:lvl8pPr marL="1371600" algn="l" rtl="0">
              <a:spcBef>
                <a:spcPts val="0"/>
              </a:spcBef>
              <a:spcAft>
                <a:spcPts val="0"/>
              </a:spcAft>
              <a:defRPr sz="2800" b="1">
                <a:solidFill>
                  <a:srgbClr val="BE1432"/>
                </a:solidFill>
                <a:latin typeface="Arial"/>
                <a:ea typeface="Arial"/>
                <a:cs typeface="Arial"/>
                <a:sym typeface="Arial"/>
              </a:defRPr>
            </a:lvl8pPr>
            <a:lvl9pPr marL="1828800" algn="l" rtl="0">
              <a:spcBef>
                <a:spcPts val="0"/>
              </a:spcBef>
              <a:spcAft>
                <a:spcPts val="0"/>
              </a:spcAft>
              <a:defRPr sz="2800" b="1">
                <a:solidFill>
                  <a:srgbClr val="BE1432"/>
                </a:solidFill>
                <a:latin typeface="Arial"/>
                <a:ea typeface="Arial"/>
                <a:cs typeface="Arial"/>
                <a:sym typeface="Arial"/>
              </a:defRPr>
            </a:lvl9pPr>
          </a:lstStyle>
          <a:p>
            <a:endParaRPr/>
          </a:p>
        </p:txBody>
      </p:sp>
      <p:sp>
        <p:nvSpPr>
          <p:cNvPr id="646" name="Shape 646"/>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47" name="Shape 647"/>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48" name="Shape 648"/>
          <p:cNvSpPr txBox="1">
            <a:spLocks noGrp="1"/>
          </p:cNvSpPr>
          <p:nvPr>
            <p:ph type="dt" idx="10"/>
          </p:nvPr>
        </p:nvSpPr>
        <p:spPr>
          <a:xfrm>
            <a:off x="5795962" y="6281737"/>
            <a:ext cx="1584325" cy="365125"/>
          </a:xfrm>
          <a:prstGeom prst="rect">
            <a:avLst/>
          </a:prstGeom>
          <a:noFill/>
          <a:ln>
            <a:noFill/>
          </a:ln>
        </p:spPr>
        <p:txBody>
          <a:bodyPr lIns="91425" tIns="91425" rIns="91425" bIns="91425" anchor="ctr" anchorCtr="0"/>
          <a:lstStyle>
            <a:lvl1pPr marL="0" marR="0" indent="0" algn="ctr" rtl="0">
              <a:spcBef>
                <a:spcPts val="0"/>
              </a:spcBef>
              <a:defRPr sz="1100" b="0" i="0" u="none" strike="noStrike" cap="none" baseline="0">
                <a:solidFill>
                  <a:srgbClr val="707172"/>
                </a:solidFill>
                <a:latin typeface="Arial"/>
                <a:ea typeface="Arial"/>
                <a:cs typeface="Arial"/>
                <a:sym typeface="Arial"/>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49" name="Shape 649"/>
          <p:cNvSpPr txBox="1">
            <a:spLocks noGrp="1"/>
          </p:cNvSpPr>
          <p:nvPr>
            <p:ph type="sldNum" idx="12"/>
          </p:nvPr>
        </p:nvSpPr>
        <p:spPr>
          <a:xfrm>
            <a:off x="250825" y="6281737"/>
            <a:ext cx="6477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baseline="0">
                <a:solidFill>
                  <a:srgbClr val="707172"/>
                </a:solidFill>
                <a:latin typeface="Arial"/>
                <a:ea typeface="Arial"/>
                <a:cs typeface="Arial"/>
                <a:sym typeface="Arial"/>
              </a:rPr>
              <a:t>‹#›</a:t>
            </a:fld>
            <a:endParaRPr lang="en-US" sz="1100" b="0" i="0" u="none" strike="noStrike" cap="none" baseline="0">
              <a:solidFill>
                <a:srgbClr val="70717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0" name="Shape 60"/>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61" name="Shape 6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Abschnitts- überschrif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67" name="Shape 6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73" name="Shape 73"/>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4" name="Shape 74"/>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75" name="Shape 7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6" name="Shape 7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Inhalt mit Überschrif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82" name="Shape 82"/>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83" name="Shape 83"/>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a:p>
        </p:txBody>
      </p:sp>
      <p:sp>
        <p:nvSpPr>
          <p:cNvPr id="89" name="Shape 89"/>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90" name="Shape 9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
          </p:nvPr>
        </p:nvSpPr>
        <p:spPr>
          <a:xfrm rot="5400000">
            <a:off x="2308949" y="-251550"/>
            <a:ext cx="4526100"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97" name="Shape 9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6" name="Shape 3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888888"/>
              </a:buClr>
              <a:buFont typeface="Arial"/>
              <a:buNone/>
              <a:defRPr sz="1200" b="0" i="0" u="none" strike="noStrike" cap="none" baseline="0">
                <a:solidFill>
                  <a:srgbClr val="888888"/>
                </a:solidFill>
                <a:latin typeface="Arial"/>
                <a:ea typeface="Arial"/>
                <a:cs typeface="Arial"/>
                <a:sym typeface="Arial"/>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2pPr>
            <a:lvl3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3pPr>
            <a:lvl4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4pPr>
            <a:lvl5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5pPr>
            <a:lvl6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6pPr>
            <a:lvl7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7pPr>
            <a:lvl8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8pPr>
            <a:lvl9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pic>
        <p:nvPicPr>
          <p:cNvPr id="40" name="Shape 40"/>
          <p:cNvPicPr preferRelativeResize="0"/>
          <p:nvPr/>
        </p:nvPicPr>
        <p:blipFill rotWithShape="1">
          <a:blip r:embed="rId13">
            <a:alphaModFix/>
          </a:blip>
          <a:srcRect/>
          <a:stretch/>
        </p:blipFill>
        <p:spPr>
          <a:xfrm>
            <a:off x="6629400" y="533400"/>
            <a:ext cx="810000" cy="457200"/>
          </a:xfrm>
          <a:prstGeom prst="rect">
            <a:avLst/>
          </a:prstGeom>
          <a:noFill/>
          <a:ln>
            <a:noFill/>
          </a:ln>
        </p:spPr>
      </p:pic>
      <p:pic>
        <p:nvPicPr>
          <p:cNvPr id="41" name="Shape 41"/>
          <p:cNvPicPr preferRelativeResize="0"/>
          <p:nvPr/>
        </p:nvPicPr>
        <p:blipFill rotWithShape="1">
          <a:blip r:embed="rId14">
            <a:alphaModFix/>
          </a:blip>
          <a:srcRect/>
          <a:stretch/>
        </p:blipFill>
        <p:spPr>
          <a:xfrm>
            <a:off x="7620000" y="609600"/>
            <a:ext cx="1066799" cy="2507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5"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32" name="Shape 6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633" name="Shape 6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4" name="Shape 6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35" name="Shape 6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hyperlink" Target="http://tinyurl.com/nohztsu" TargetMode="External"/><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6.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jpg"/><Relationship Id="rId13" Type="http://schemas.openxmlformats.org/officeDocument/2006/relationships/image" Target="../media/image16.jpg"/><Relationship Id="rId14" Type="http://schemas.openxmlformats.org/officeDocument/2006/relationships/image" Target="../media/image17.jp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gif"/><Relationship Id="rId9" Type="http://schemas.openxmlformats.org/officeDocument/2006/relationships/image" Target="../media/image12.jpg"/><Relationship Id="rId10"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en.wikipedia.org/wiki/Collaborative_software_development_mode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comments" Target="../comments/comment5.xml"/><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dossier-andreas.net/software_architecture/ports_and_adapters.html" TargetMode="External"/><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git.eclipse.org/c/mdmweb"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jpg"/><Relationship Id="rId13" Type="http://schemas.openxmlformats.org/officeDocument/2006/relationships/image" Target="../media/image16.jpg"/><Relationship Id="rId14" Type="http://schemas.openxmlformats.org/officeDocument/2006/relationships/image" Target="../media/image17.jp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png"/><Relationship Id="rId18"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gif"/><Relationship Id="rId9" Type="http://schemas.openxmlformats.org/officeDocument/2006/relationships/image" Target="../media/image12.jpg"/><Relationship Id="rId10"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hyperlink" Target="http://git.eclipse.org/c/mdmwe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3959" b="0" i="0" u="none" strike="noStrike" cap="none" baseline="0">
                <a:solidFill>
                  <a:schemeClr val="dk1"/>
                </a:solidFill>
                <a:latin typeface="Calibri"/>
                <a:ea typeface="Calibri"/>
                <a:cs typeface="Calibri"/>
                <a:sym typeface="Calibri"/>
              </a:rPr>
              <a:t>openMDM5: From a fat client to a scalable, omni-channel architecture</a:t>
            </a:r>
          </a:p>
        </p:txBody>
      </p:sp>
      <p:sp>
        <p:nvSpPr>
          <p:cNvPr id="30" name="Shape 30"/>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Arial"/>
              <a:buNone/>
            </a:pPr>
            <a:r>
              <a:rPr lang="en-US" sz="3200" b="0" i="0" u="none" strike="noStrike" cap="none" baseline="0">
                <a:solidFill>
                  <a:srgbClr val="888888"/>
                </a:solidFill>
                <a:latin typeface="Calibri"/>
                <a:ea typeface="Calibri"/>
                <a:cs typeface="Calibri"/>
                <a:sym typeface="Calibri"/>
              </a:rPr>
              <a:t>EclipseCon Europe 2015</a:t>
            </a:r>
          </a:p>
          <a:p>
            <a:pPr marL="0" marR="0" lvl="0" indent="0" algn="ctr" rtl="0">
              <a:lnSpc>
                <a:spcPct val="100000"/>
              </a:lnSpc>
              <a:spcBef>
                <a:spcPts val="640"/>
              </a:spcBef>
              <a:spcAft>
                <a:spcPts val="0"/>
              </a:spcAft>
              <a:buClr>
                <a:srgbClr val="888888"/>
              </a:buClr>
              <a:buSzPct val="25000"/>
              <a:buFont typeface="Arial"/>
              <a:buNone/>
            </a:pPr>
            <a:r>
              <a:rPr lang="en-US" sz="3200" b="0" i="0" u="none" strike="noStrike" cap="none" baseline="0">
                <a:solidFill>
                  <a:srgbClr val="888888"/>
                </a:solidFill>
                <a:latin typeface="Calibri"/>
                <a:ea typeface="Calibri"/>
                <a:cs typeface="Calibri"/>
                <a:sym typeface="Calibri"/>
              </a:rPr>
              <a:t>November 4, 2015, Ludwigsburg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Abstractions/Interfaces</a:t>
            </a:r>
          </a:p>
        </p:txBody>
      </p:sp>
      <p:sp>
        <p:nvSpPr>
          <p:cNvPr id="169" name="Shape 16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CORBA and ODS sprawled everywhere</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Once CORBA is in place, why not use it again?</a:t>
            </a:r>
          </a:p>
          <a:p>
            <a:pPr marL="914400" marR="0" lvl="1" indent="-457200" algn="l" rtl="0">
              <a:spcBef>
                <a:spcPts val="560"/>
              </a:spcBef>
              <a:buClr>
                <a:schemeClr val="dk1"/>
              </a:buClr>
              <a:buSzPct val="100000"/>
              <a:buFont typeface="Wingdings" panose="05000000000000000000" pitchFamily="2" charset="2"/>
              <a:buChar char="Ø"/>
            </a:pPr>
            <a:r>
              <a:rPr lang="en-US" sz="2800" b="0" i="0" u="none" strike="noStrike" cap="none" baseline="0" dirty="0">
                <a:solidFill>
                  <a:schemeClr val="dk1"/>
                </a:solidFill>
                <a:latin typeface="Calibri"/>
                <a:ea typeface="Calibri"/>
                <a:cs typeface="Calibri"/>
                <a:sym typeface="Calibri"/>
              </a:rPr>
              <a:t>Separate data access and logic!</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Transparent data access masks bottlenecks</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Getters can trigger query to ODS server</a:t>
            </a:r>
          </a:p>
          <a:p>
            <a:pPr marL="914400" marR="0" lvl="1" indent="-457200" algn="l" rtl="0">
              <a:spcBef>
                <a:spcPts val="560"/>
              </a:spcBef>
              <a:buClr>
                <a:schemeClr val="dk1"/>
              </a:buClr>
              <a:buSzPct val="100000"/>
              <a:buFont typeface="Wingdings" panose="05000000000000000000" pitchFamily="2" charset="2"/>
              <a:buChar char="Ø"/>
            </a:pPr>
            <a:r>
              <a:rPr lang="en-US" sz="2800" b="0" i="0" u="none" strike="noStrike" cap="none" baseline="0" dirty="0">
                <a:solidFill>
                  <a:schemeClr val="dk1"/>
                </a:solidFill>
                <a:latin typeface="Calibri"/>
                <a:ea typeface="Calibri"/>
                <a:cs typeface="Calibri"/>
                <a:sym typeface="Calibri"/>
              </a:rPr>
              <a:t>Data retrieval must be done explicitly!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Separation of Concerns</a:t>
            </a:r>
          </a:p>
        </p:txBody>
      </p:sp>
      <p:sp>
        <p:nvSpPr>
          <p:cNvPr id="175" name="Shape 17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Monolithic API hinders maintainability</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Extension changes entire API, all modules affected</a:t>
            </a:r>
          </a:p>
          <a:p>
            <a:pPr marL="914400" marR="0" lvl="1" indent="-457200" algn="l" rtl="0">
              <a:spcBef>
                <a:spcPts val="560"/>
              </a:spcBef>
              <a:buClr>
                <a:schemeClr val="dk1"/>
              </a:buClr>
              <a:buSzPct val="100000"/>
              <a:buFont typeface="Wingdings" panose="05000000000000000000" pitchFamily="2" charset="2"/>
              <a:buChar char="Ø"/>
            </a:pPr>
            <a:r>
              <a:rPr lang="en-US" sz="2800" b="0" i="0" u="none" strike="noStrike" cap="none" baseline="0" dirty="0">
                <a:solidFill>
                  <a:schemeClr val="dk1"/>
                </a:solidFill>
                <a:latin typeface="Calibri"/>
                <a:ea typeface="Calibri"/>
                <a:cs typeface="Calibri"/>
                <a:sym typeface="Calibri"/>
              </a:rPr>
              <a:t>Modularize API!</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Dependencies result in tight coupling</a:t>
            </a:r>
          </a:p>
          <a:p>
            <a:pPr marL="742950" marR="0" lvl="1" indent="-285750" algn="l" rtl="0">
              <a:spcBef>
                <a:spcPts val="56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Home-grown solution difficult to handle</a:t>
            </a:r>
          </a:p>
          <a:p>
            <a:pPr marL="914400" marR="0" lvl="1" indent="-457200" algn="l" rtl="0">
              <a:spcBef>
                <a:spcPts val="560"/>
              </a:spcBef>
              <a:buClr>
                <a:schemeClr val="dk1"/>
              </a:buClr>
              <a:buSzPct val="100000"/>
              <a:buFont typeface="Wingdings" panose="05000000000000000000" pitchFamily="2" charset="2"/>
              <a:buChar char="Ø"/>
            </a:pPr>
            <a:r>
              <a:rPr lang="en-US" sz="2800" b="0" i="0" u="none" strike="noStrike" cap="none" baseline="0" dirty="0">
                <a:solidFill>
                  <a:schemeClr val="dk1"/>
                </a:solidFill>
                <a:latin typeface="Calibri"/>
                <a:ea typeface="Calibri"/>
                <a:cs typeface="Calibri"/>
                <a:sym typeface="Calibri"/>
              </a:rPr>
              <a:t>Establish solid dependency management!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dirty="0" smtClean="0">
                <a:solidFill>
                  <a:schemeClr val="dk1"/>
                </a:solidFill>
                <a:latin typeface="Calibri"/>
                <a:ea typeface="Calibri"/>
                <a:cs typeface="Calibri"/>
                <a:sym typeface="Calibri"/>
              </a:rPr>
              <a:t>Let’s build</a:t>
            </a:r>
            <a:r>
              <a:rPr lang="en-US" sz="4400" b="0" i="0" u="none" strike="noStrike" cap="none" dirty="0" smtClean="0">
                <a:solidFill>
                  <a:schemeClr val="dk1"/>
                </a:solidFill>
                <a:latin typeface="Calibri"/>
                <a:ea typeface="Calibri"/>
                <a:cs typeface="Calibri"/>
                <a:sym typeface="Calibri"/>
              </a:rPr>
              <a:t> openMDM5!</a:t>
            </a:r>
            <a:endParaRPr lang="en-US" sz="4400" b="0" i="0" u="none" strike="noStrike" cap="none" baseline="0" dirty="0">
              <a:solidFill>
                <a:schemeClr val="dk1"/>
              </a:solidFill>
              <a:latin typeface="Calibri"/>
              <a:ea typeface="Calibri"/>
              <a:cs typeface="Calibri"/>
              <a:sym typeface="Calibri"/>
            </a:endParaRPr>
          </a:p>
        </p:txBody>
      </p:sp>
      <p:sp>
        <p:nvSpPr>
          <p:cNvPr id="181" name="Shape 18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3200" b="0" i="0" u="none" strike="noStrike" cap="none" baseline="0" dirty="0">
                <a:solidFill>
                  <a:schemeClr val="dk1"/>
                </a:solidFill>
                <a:latin typeface="Calibri"/>
                <a:ea typeface="Calibri"/>
                <a:cs typeface="Calibri"/>
                <a:sym typeface="Calibri"/>
              </a:rPr>
              <a:t>Be compatible with ASAM ODS</a:t>
            </a:r>
          </a:p>
          <a:p>
            <a:pPr marL="342900" marR="0" lvl="0" indent="-342900" algn="l" rtl="0">
              <a:spcBef>
                <a:spcPts val="640"/>
              </a:spcBef>
              <a:buClr>
                <a:schemeClr val="dk1"/>
              </a:buClr>
              <a:buSzPct val="100000"/>
              <a:buFont typeface="Arial"/>
              <a:buChar char="•"/>
            </a:pPr>
            <a:r>
              <a:rPr lang="en-US" sz="3200" b="0" i="0" u="none" strike="noStrike" cap="none" baseline="0" dirty="0" smtClean="0">
                <a:solidFill>
                  <a:schemeClr val="dk1"/>
                </a:solidFill>
                <a:latin typeface="Calibri"/>
                <a:ea typeface="Calibri"/>
                <a:cs typeface="Calibri"/>
                <a:sym typeface="Calibri"/>
              </a:rPr>
              <a:t>Shield </a:t>
            </a:r>
            <a:r>
              <a:rPr lang="en-US" sz="3200" b="0" i="0" u="none" strike="noStrike" cap="none" baseline="0" dirty="0">
                <a:solidFill>
                  <a:schemeClr val="dk1"/>
                </a:solidFill>
                <a:latin typeface="Calibri"/>
                <a:ea typeface="Calibri"/>
                <a:cs typeface="Calibri"/>
                <a:sym typeface="Calibri"/>
              </a:rPr>
              <a:t>CORBA interfaces from applications</a:t>
            </a:r>
          </a:p>
          <a:p>
            <a:pPr marL="342900" marR="0" lvl="0" indent="-342900" algn="l" rtl="0">
              <a:spcBef>
                <a:spcPts val="640"/>
              </a:spcBef>
              <a:buClr>
                <a:schemeClr val="dk1"/>
              </a:buClr>
              <a:buSzPct val="100000"/>
              <a:buFont typeface="Arial"/>
              <a:buChar char="•"/>
            </a:pPr>
            <a:r>
              <a:rPr lang="en-US" sz="3200" b="0" i="0" u="none" strike="noStrike" cap="none" baseline="0" dirty="0" smtClean="0">
                <a:solidFill>
                  <a:schemeClr val="dk1"/>
                </a:solidFill>
                <a:latin typeface="Calibri"/>
                <a:ea typeface="Calibri"/>
                <a:cs typeface="Calibri"/>
                <a:sym typeface="Calibri"/>
              </a:rPr>
              <a:t>Provide </a:t>
            </a:r>
            <a:r>
              <a:rPr lang="en-US" sz="3200" b="0" i="0" u="none" strike="noStrike" cap="none" baseline="0" dirty="0">
                <a:solidFill>
                  <a:schemeClr val="dk1"/>
                </a:solidFill>
                <a:latin typeface="Calibri"/>
                <a:ea typeface="Calibri"/>
                <a:cs typeface="Calibri"/>
                <a:sym typeface="Calibri"/>
              </a:rPr>
              <a:t>method for integrating external data</a:t>
            </a:r>
          </a:p>
          <a:p>
            <a:pPr marL="342900" marR="0" lvl="0" indent="-342900" algn="l" rtl="0">
              <a:spcBef>
                <a:spcPts val="640"/>
              </a:spcBef>
              <a:buClr>
                <a:schemeClr val="dk1"/>
              </a:buClr>
              <a:buSzPct val="100000"/>
              <a:buFont typeface="Arial"/>
              <a:buChar char="•"/>
            </a:pPr>
            <a:r>
              <a:rPr lang="en-US" sz="3200" b="0" i="0" u="none" strike="noStrike" cap="none" baseline="0" dirty="0" smtClean="0">
                <a:solidFill>
                  <a:schemeClr val="dk1"/>
                </a:solidFill>
                <a:latin typeface="Calibri"/>
                <a:ea typeface="Calibri"/>
                <a:cs typeface="Calibri"/>
                <a:sym typeface="Calibri"/>
              </a:rPr>
              <a:t>Break </a:t>
            </a:r>
            <a:r>
              <a:rPr lang="en-US" sz="3200" b="0" i="0" u="none" strike="noStrike" cap="none" baseline="0" dirty="0">
                <a:solidFill>
                  <a:schemeClr val="dk1"/>
                </a:solidFill>
                <a:latin typeface="Calibri"/>
                <a:ea typeface="Calibri"/>
                <a:cs typeface="Calibri"/>
                <a:sym typeface="Calibri"/>
              </a:rPr>
              <a:t>compatibility with </a:t>
            </a:r>
            <a:r>
              <a:rPr lang="en-US" sz="3200" b="0" i="0" u="none" strike="noStrike" cap="none" baseline="0" dirty="0" smtClean="0">
                <a:solidFill>
                  <a:schemeClr val="dk1"/>
                </a:solidFill>
                <a:latin typeface="Calibri"/>
                <a:ea typeface="Calibri"/>
                <a:cs typeface="Calibri"/>
                <a:sym typeface="Calibri"/>
              </a:rPr>
              <a:t>MDM4</a:t>
            </a:r>
          </a:p>
          <a:p>
            <a:pPr marL="342900" marR="0" lvl="0" indent="-342900" algn="l" rtl="0">
              <a:spcBef>
                <a:spcPts val="640"/>
              </a:spcBef>
              <a:buClr>
                <a:schemeClr val="dk1"/>
              </a:buClr>
              <a:buSzPct val="100000"/>
              <a:buFont typeface="Arial"/>
              <a:buChar char="•"/>
            </a:pPr>
            <a:endParaRPr lang="en-US" dirty="0"/>
          </a:p>
          <a:p>
            <a:pPr marL="342900" marR="0" lvl="0" indent="-342900" algn="l" rtl="0">
              <a:spcBef>
                <a:spcPts val="640"/>
              </a:spcBef>
              <a:buClr>
                <a:schemeClr val="dk1"/>
              </a:buClr>
              <a:buSzPct val="100000"/>
              <a:buFont typeface="Arial"/>
              <a:buChar char="•"/>
            </a:pPr>
            <a:r>
              <a:rPr lang="en-US" sz="3200" b="0" i="0" u="none" strike="noStrike" cap="none" baseline="0" dirty="0" smtClean="0">
                <a:solidFill>
                  <a:schemeClr val="dk1"/>
                </a:solidFill>
                <a:latin typeface="Calibri"/>
                <a:ea typeface="Calibri"/>
                <a:cs typeface="Calibri"/>
                <a:sym typeface="Calibri"/>
              </a:rPr>
              <a:t>Work</a:t>
            </a:r>
            <a:r>
              <a:rPr lang="en-US" sz="3200" b="0" i="0" u="none" strike="noStrike" cap="none" dirty="0" smtClean="0">
                <a:solidFill>
                  <a:schemeClr val="dk1"/>
                </a:solidFill>
                <a:latin typeface="Calibri"/>
                <a:ea typeface="Calibri"/>
                <a:cs typeface="Calibri"/>
                <a:sym typeface="Calibri"/>
              </a:rPr>
              <a:t> s</a:t>
            </a:r>
            <a:r>
              <a:rPr lang="en-US" sz="3200" b="0" i="0" u="none" strike="noStrike" cap="none" baseline="0" dirty="0" smtClean="0">
                <a:solidFill>
                  <a:schemeClr val="dk1"/>
                </a:solidFill>
                <a:latin typeface="Calibri"/>
                <a:ea typeface="Calibri"/>
                <a:cs typeface="Calibri"/>
                <a:sym typeface="Calibri"/>
              </a:rPr>
              <a:t>plit between driving members</a:t>
            </a:r>
            <a:endParaRPr lang="en-US" sz="3200" b="0" i="0" u="none" strike="noStrike" cap="none" baseline="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725125" y="0"/>
            <a:ext cx="6858000" cy="6858000"/>
          </a:xfrm>
          <a:prstGeom prst="rect">
            <a:avLst/>
          </a:prstGeom>
          <a:noFill/>
          <a:ln>
            <a:noFill/>
          </a:ln>
        </p:spPr>
      </p:pic>
      <p:sp>
        <p:nvSpPr>
          <p:cNvPr id="187" name="Shape 187"/>
          <p:cNvSpPr txBox="1"/>
          <p:nvPr/>
        </p:nvSpPr>
        <p:spPr>
          <a:xfrm>
            <a:off x="725025" y="1512800"/>
            <a:ext cx="6858000" cy="3109499"/>
          </a:xfrm>
          <a:prstGeom prst="rect">
            <a:avLst/>
          </a:prstGeom>
          <a:noFill/>
          <a:ln>
            <a:noFill/>
          </a:ln>
        </p:spPr>
        <p:txBody>
          <a:bodyPr lIns="91425" tIns="91425" rIns="91425" bIns="91425" anchor="t" anchorCtr="0">
            <a:noAutofit/>
          </a:bodyPr>
          <a:lstStyle/>
          <a:p>
            <a:pPr rtl="0">
              <a:spcBef>
                <a:spcPts val="0"/>
              </a:spcBef>
              <a:buNone/>
            </a:pPr>
            <a:r>
              <a:rPr lang="en-US" sz="3600"/>
              <a:t>The Goal</a:t>
            </a:r>
          </a:p>
          <a:p>
            <a:pPr rtl="0">
              <a:spcBef>
                <a:spcPts val="0"/>
              </a:spcBef>
              <a:buNone/>
            </a:pPr>
            <a:endParaRPr sz="3600"/>
          </a:p>
          <a:p>
            <a:pPr rtl="0">
              <a:spcBef>
                <a:spcPts val="0"/>
              </a:spcBef>
              <a:buNone/>
            </a:pPr>
            <a:r>
              <a:rPr lang="en-US" sz="3600"/>
              <a:t>Design a </a:t>
            </a:r>
            <a:r>
              <a:rPr lang="en-US" sz="3600" b="1">
                <a:solidFill>
                  <a:srgbClr val="0000FF"/>
                </a:solidFill>
              </a:rPr>
              <a:t>flexible, configurable, pluggable, adaptable, resilient </a:t>
            </a:r>
          </a:p>
          <a:p>
            <a:pPr>
              <a:spcBef>
                <a:spcPts val="0"/>
              </a:spcBef>
              <a:buNone/>
            </a:pPr>
            <a:r>
              <a:rPr lang="en-US" sz="3600"/>
              <a:t>System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ppt_w</p:attrName>
                                        </p:attrNameLst>
                                      </p:cBhvr>
                                      <p:tavLst>
                                        <p:tav tm="0">
                                          <p:val>
                                            <p:strVal val="0"/>
                                          </p:val>
                                        </p:tav>
                                        <p:tav tm="100000">
                                          <p:val>
                                            <p:strVal val="#ppt_w"/>
                                          </p:val>
                                        </p:tav>
                                      </p:tavLst>
                                    </p:anim>
                                    <p:anim calcmode="lin" valueType="num">
                                      <p:cBhvr additive="base">
                                        <p:cTn id="8" dur="1000"/>
                                        <p:tgtEl>
                                          <p:spTgt spid="1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Shape 267"/>
          <p:cNvGrpSpPr/>
          <p:nvPr/>
        </p:nvGrpSpPr>
        <p:grpSpPr>
          <a:xfrm>
            <a:off x="1621025" y="1805900"/>
            <a:ext cx="5095800" cy="4355300"/>
            <a:chOff x="1621025" y="1805900"/>
            <a:chExt cx="5095800" cy="4355300"/>
          </a:xfrm>
        </p:grpSpPr>
        <p:sp>
          <p:nvSpPr>
            <p:cNvPr id="268" name="Shape 268"/>
            <p:cNvSpPr txBox="1"/>
            <p:nvPr/>
          </p:nvSpPr>
          <p:spPr>
            <a:xfrm>
              <a:off x="1621025" y="5666200"/>
              <a:ext cx="5095800" cy="495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hlink"/>
                </a:buClr>
                <a:buSzPct val="25000"/>
                <a:buFont typeface="Arial"/>
                <a:buNone/>
              </a:pPr>
              <a:r>
                <a:rPr lang="en-US" sz="1400" b="0" i="0" u="sng" strike="noStrike" cap="none" baseline="0">
                  <a:solidFill>
                    <a:schemeClr val="hlink"/>
                  </a:solidFill>
                  <a:latin typeface="Arial"/>
                  <a:ea typeface="Arial"/>
                  <a:cs typeface="Arial"/>
                  <a:sym typeface="Arial"/>
                  <a:hlinkClick r:id="rId3"/>
                </a:rPr>
                <a:t>http://tinyurl.com/nohztsu</a:t>
              </a:r>
              <a:r>
                <a:rPr lang="en-US" sz="1400" b="0" i="0" u="none" strike="noStrike" cap="none" baseline="0">
                  <a:solidFill>
                    <a:srgbClr val="000000"/>
                  </a:solidFill>
                  <a:latin typeface="Arial"/>
                  <a:ea typeface="Arial"/>
                  <a:cs typeface="Arial"/>
                  <a:sym typeface="Arial"/>
                </a:rPr>
                <a:t> (flickr: juanaidrao)</a:t>
              </a:r>
            </a:p>
          </p:txBody>
        </p:sp>
        <p:pic>
          <p:nvPicPr>
            <p:cNvPr id="269" name="Shape 269"/>
            <p:cNvPicPr preferRelativeResize="0"/>
            <p:nvPr/>
          </p:nvPicPr>
          <p:blipFill rotWithShape="1">
            <a:blip r:embed="rId4">
              <a:alphaModFix/>
            </a:blip>
            <a:srcRect/>
            <a:stretch/>
          </p:blipFill>
          <p:spPr>
            <a:xfrm>
              <a:off x="1621025" y="1805900"/>
              <a:ext cx="5095800" cy="3809999"/>
            </a:xfrm>
            <a:prstGeom prst="rect">
              <a:avLst/>
            </a:prstGeom>
            <a:noFill/>
            <a:ln>
              <a:noFill/>
            </a:ln>
          </p:spPr>
        </p:pic>
      </p:grpSp>
      <p:sp>
        <p:nvSpPr>
          <p:cNvPr id="270" name="Shape 270"/>
          <p:cNvSpPr txBox="1"/>
          <p:nvPr/>
        </p:nvSpPr>
        <p:spPr>
          <a:xfrm>
            <a:off x="1854125" y="2857500"/>
            <a:ext cx="4400699" cy="114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6000" b="0" i="0" u="none" strike="noStrike" cap="none" baseline="0">
                <a:solidFill>
                  <a:srgbClr val="000000"/>
                </a:solidFill>
                <a:latin typeface="Arial"/>
                <a:ea typeface="Arial"/>
                <a:cs typeface="Arial"/>
                <a:sym typeface="Arial"/>
              </a:rPr>
              <a:t>B</a:t>
            </a:r>
            <a:r>
              <a:rPr lang="en-US" sz="2400" b="0" i="0" u="none" strike="noStrike" cap="none" baseline="0">
                <a:solidFill>
                  <a:srgbClr val="000000"/>
                </a:solidFill>
                <a:latin typeface="Arial"/>
                <a:ea typeface="Arial"/>
                <a:cs typeface="Arial"/>
                <a:sym typeface="Arial"/>
              </a:rPr>
              <a:t>ig</a:t>
            </a:r>
            <a:r>
              <a:rPr lang="en-US" sz="6000" b="0" i="0" u="none" strike="noStrike" cap="none" baseline="0">
                <a:solidFill>
                  <a:srgbClr val="000000"/>
                </a:solidFill>
                <a:latin typeface="Arial"/>
                <a:ea typeface="Arial"/>
                <a:cs typeface="Arial"/>
                <a:sym typeface="Arial"/>
              </a:rPr>
              <a:t>D</a:t>
            </a:r>
            <a:r>
              <a:rPr lang="en-US" sz="2400" b="0" i="0" u="none" strike="noStrike" cap="none" baseline="0">
                <a:solidFill>
                  <a:srgbClr val="000000"/>
                </a:solidFill>
                <a:latin typeface="Arial"/>
                <a:ea typeface="Arial"/>
                <a:cs typeface="Arial"/>
                <a:sym typeface="Arial"/>
              </a:rPr>
              <a:t>esign</a:t>
            </a:r>
            <a:r>
              <a:rPr lang="en-US" sz="6000" b="0" i="0" u="none" strike="noStrike" cap="none" baseline="0">
                <a:solidFill>
                  <a:srgbClr val="000000"/>
                </a:solidFill>
                <a:latin typeface="Arial"/>
                <a:ea typeface="Arial"/>
                <a:cs typeface="Arial"/>
                <a:sym typeface="Arial"/>
              </a:rPr>
              <a:t>U</a:t>
            </a:r>
            <a:r>
              <a:rPr lang="en-US" sz="2400" b="0" i="0" u="none" strike="noStrike" cap="none" baseline="0">
                <a:solidFill>
                  <a:srgbClr val="000000"/>
                </a:solidFill>
                <a:latin typeface="Arial"/>
                <a:ea typeface="Arial"/>
                <a:cs typeface="Arial"/>
                <a:sym typeface="Arial"/>
              </a:rPr>
              <a:t>p</a:t>
            </a:r>
            <a:r>
              <a:rPr lang="en-US" sz="6000" b="0" i="0" u="none" strike="noStrike" cap="none" baseline="0">
                <a:solidFill>
                  <a:srgbClr val="000000"/>
                </a:solidFill>
                <a:latin typeface="Arial"/>
                <a:ea typeface="Arial"/>
                <a:cs typeface="Arial"/>
                <a:sym typeface="Arial"/>
              </a:rPr>
              <a:t>F</a:t>
            </a:r>
            <a:r>
              <a:rPr lang="en-US" sz="2400" b="0" i="0" u="none" strike="noStrike" cap="none" baseline="0">
                <a:solidFill>
                  <a:srgbClr val="000000"/>
                </a:solidFill>
                <a:latin typeface="Arial"/>
                <a:ea typeface="Arial"/>
                <a:cs typeface="Arial"/>
                <a:sym typeface="Arial"/>
              </a:rPr>
              <a:t>ront</a:t>
            </a:r>
            <a:r>
              <a:rPr lang="en-US" sz="6000" b="0" i="0" u="none" strike="noStrike" cap="none" baseline="0">
                <a:solidFill>
                  <a:srgbClr val="000000"/>
                </a:solidFill>
                <a:latin typeface="Arial"/>
                <a:ea typeface="Arial"/>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 calcmode="lin" valueType="num">
                                      <p:cBhvr additive="base">
                                        <p:cTn id="7" dur="1000"/>
                                        <p:tgtEl>
                                          <p:spTgt spid="267"/>
                                        </p:tgtEl>
                                        <p:attrNameLst>
                                          <p:attrName>ppt_w</p:attrName>
                                        </p:attrNameLst>
                                      </p:cBhvr>
                                      <p:tavLst>
                                        <p:tav tm="0">
                                          <p:val>
                                            <p:strVal val="0"/>
                                          </p:val>
                                        </p:tav>
                                        <p:tav tm="100000">
                                          <p:val>
                                            <p:strVal val="#ppt_w"/>
                                          </p:val>
                                        </p:tav>
                                      </p:tavLst>
                                    </p:anim>
                                    <p:anim calcmode="lin" valueType="num">
                                      <p:cBhvr additive="base">
                                        <p:cTn id="8" dur="1000"/>
                                        <p:tgtEl>
                                          <p:spTgt spid="2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a:blip r:embed="rId3">
            <a:alphaModFix/>
          </a:blip>
          <a:stretch>
            <a:fillRect/>
          </a:stretch>
        </p:blipFill>
        <p:spPr>
          <a:xfrm>
            <a:off x="0" y="0"/>
            <a:ext cx="9144000" cy="6858000"/>
          </a:xfrm>
          <a:prstGeom prst="rect">
            <a:avLst/>
          </a:prstGeom>
          <a:noFill/>
          <a:ln>
            <a:noFill/>
          </a:ln>
        </p:spPr>
      </p:pic>
      <p:sp>
        <p:nvSpPr>
          <p:cNvPr id="194" name="Shape 194"/>
          <p:cNvSpPr txBox="1">
            <a:spLocks noGrp="1"/>
          </p:cNvSpPr>
          <p:nvPr>
            <p:ph type="body" idx="1"/>
          </p:nvPr>
        </p:nvSpPr>
        <p:spPr>
          <a:xfrm>
            <a:off x="457200" y="2486550"/>
            <a:ext cx="8229600" cy="1884900"/>
          </a:xfrm>
          <a:prstGeom prst="rect">
            <a:avLst/>
          </a:prstGeom>
          <a:noFill/>
          <a:ln>
            <a:noFill/>
          </a:ln>
        </p:spPr>
        <p:txBody>
          <a:bodyPr lIns="91425" tIns="91425" rIns="91425" bIns="91425" anchor="t" anchorCtr="0">
            <a:noAutofit/>
          </a:bodyPr>
          <a:lstStyle/>
          <a:p>
            <a:pPr marL="342900" marR="0" lvl="0" indent="-342900" algn="ctr" rtl="0">
              <a:spcBef>
                <a:spcPts val="0"/>
              </a:spcBef>
              <a:buClr>
                <a:schemeClr val="dk1"/>
              </a:buClr>
              <a:buSzPct val="25000"/>
              <a:buFont typeface="Arial"/>
              <a:buNone/>
            </a:pPr>
            <a:r>
              <a:rPr lang="en-US" sz="3600" b="0" i="0" u="none" strike="noStrike" cap="none" baseline="0">
                <a:solidFill>
                  <a:schemeClr val="dk1"/>
                </a:solidFill>
                <a:latin typeface="Arial"/>
                <a:ea typeface="Arial"/>
                <a:cs typeface="Arial"/>
                <a:sym typeface="Arial"/>
              </a:rPr>
              <a:t>“The </a:t>
            </a:r>
            <a:r>
              <a:rPr lang="en-US" sz="3600" b="1" i="0" u="none" strike="noStrike" cap="none" baseline="0">
                <a:solidFill>
                  <a:srgbClr val="0000FF"/>
                </a:solidFill>
                <a:latin typeface="Arial"/>
                <a:ea typeface="Arial"/>
                <a:cs typeface="Arial"/>
                <a:sym typeface="Arial"/>
              </a:rPr>
              <a:t>best architectures</a:t>
            </a:r>
            <a:r>
              <a:rPr lang="en-US" sz="3600" b="0" i="0" u="none" strike="noStrike" cap="none" baseline="0">
                <a:solidFill>
                  <a:schemeClr val="dk1"/>
                </a:solidFill>
                <a:latin typeface="Arial"/>
                <a:ea typeface="Arial"/>
                <a:cs typeface="Arial"/>
                <a:sym typeface="Arial"/>
              </a:rPr>
              <a:t>, requirements, and </a:t>
            </a:r>
            <a:r>
              <a:rPr lang="en-US" sz="3600" b="1" i="0" u="none" strike="noStrike" cap="none" baseline="0">
                <a:solidFill>
                  <a:srgbClr val="0000FF"/>
                </a:solidFill>
                <a:latin typeface="Arial"/>
                <a:ea typeface="Arial"/>
                <a:cs typeface="Arial"/>
                <a:sym typeface="Arial"/>
              </a:rPr>
              <a:t>designs emerge</a:t>
            </a:r>
            <a:r>
              <a:rPr lang="en-US" sz="3600" b="0" i="0" u="none" strike="noStrike" cap="none" baseline="0">
                <a:solidFill>
                  <a:schemeClr val="dk1"/>
                </a:solidFill>
                <a:latin typeface="Arial"/>
                <a:ea typeface="Arial"/>
                <a:cs typeface="Arial"/>
                <a:sym typeface="Arial"/>
              </a:rPr>
              <a:t> from </a:t>
            </a:r>
            <a:r>
              <a:rPr lang="en-US" sz="3600" i="0" u="none" strike="noStrike" cap="none" baseline="0">
                <a:solidFill>
                  <a:srgbClr val="000000"/>
                </a:solidFill>
                <a:latin typeface="Arial"/>
                <a:ea typeface="Arial"/>
                <a:cs typeface="Arial"/>
                <a:sym typeface="Arial"/>
              </a:rPr>
              <a:t>self-organizing </a:t>
            </a:r>
            <a:r>
              <a:rPr lang="en-US" sz="3600" b="1" i="0" u="none" strike="noStrike" cap="none" baseline="0">
                <a:solidFill>
                  <a:srgbClr val="0000FF"/>
                </a:solidFill>
                <a:latin typeface="Arial"/>
                <a:ea typeface="Arial"/>
                <a:cs typeface="Arial"/>
                <a:sym typeface="Arial"/>
              </a:rPr>
              <a:t>teams</a:t>
            </a:r>
            <a:r>
              <a:rPr lang="en-US" sz="3600" b="0" i="0" u="none" strike="noStrike" cap="none" baseline="0">
                <a:solidFill>
                  <a:schemeClr val="dk1"/>
                </a:solidFill>
                <a:latin typeface="Arial"/>
                <a:ea typeface="Arial"/>
                <a:cs typeface="Arial"/>
                <a:sym typeface="Arial"/>
              </a:rPr>
              <a:t>.”</a:t>
            </a:r>
          </a:p>
        </p:txBody>
      </p:sp>
      <p:sp>
        <p:nvSpPr>
          <p:cNvPr id="195" name="Shape 195"/>
          <p:cNvSpPr txBox="1"/>
          <p:nvPr/>
        </p:nvSpPr>
        <p:spPr>
          <a:xfrm>
            <a:off x="4851225" y="4419950"/>
            <a:ext cx="4021800" cy="472800"/>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Calibri"/>
              <a:buNone/>
            </a:pPr>
            <a:r>
              <a:rPr lang="en-US" sz="1800">
                <a:solidFill>
                  <a:schemeClr val="dk1"/>
                </a:solidFill>
                <a:latin typeface="Calibri"/>
                <a:ea typeface="Calibri"/>
                <a:cs typeface="Calibri"/>
                <a:sym typeface="Calibri"/>
              </a:rPr>
              <a:t>11th Principle of the agile manifesto.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additive="base">
                                        <p:cTn id="7" dur="1000"/>
                                        <p:tgtEl>
                                          <p:spTgt spid="1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pic>
        <p:nvPicPr>
          <p:cNvPr id="202" name="Shape 202"/>
          <p:cNvPicPr preferRelativeResize="0"/>
          <p:nvPr/>
        </p:nvPicPr>
        <p:blipFill rotWithShape="1">
          <a:blip r:embed="rId3">
            <a:alphaModFix/>
          </a:blip>
          <a:srcRect/>
          <a:stretch/>
        </p:blipFill>
        <p:spPr>
          <a:xfrm>
            <a:off x="1021875" y="3990950"/>
            <a:ext cx="1269899" cy="279299"/>
          </a:xfrm>
          <a:prstGeom prst="rect">
            <a:avLst/>
          </a:prstGeom>
          <a:noFill/>
          <a:ln>
            <a:noFill/>
          </a:ln>
        </p:spPr>
      </p:pic>
      <p:pic>
        <p:nvPicPr>
          <p:cNvPr id="203" name="Shape 203"/>
          <p:cNvPicPr preferRelativeResize="0"/>
          <p:nvPr/>
        </p:nvPicPr>
        <p:blipFill rotWithShape="1">
          <a:blip r:embed="rId4">
            <a:alphaModFix/>
          </a:blip>
          <a:srcRect/>
          <a:stretch/>
        </p:blipFill>
        <p:spPr>
          <a:xfrm>
            <a:off x="970275" y="2862175"/>
            <a:ext cx="1269899" cy="190500"/>
          </a:xfrm>
          <a:prstGeom prst="rect">
            <a:avLst/>
          </a:prstGeom>
          <a:noFill/>
          <a:ln>
            <a:noFill/>
          </a:ln>
        </p:spPr>
      </p:pic>
      <p:pic>
        <p:nvPicPr>
          <p:cNvPr id="204" name="Shape 204"/>
          <p:cNvPicPr preferRelativeResize="0"/>
          <p:nvPr/>
        </p:nvPicPr>
        <p:blipFill rotWithShape="1">
          <a:blip r:embed="rId5">
            <a:alphaModFix/>
          </a:blip>
          <a:srcRect/>
          <a:stretch/>
        </p:blipFill>
        <p:spPr>
          <a:xfrm>
            <a:off x="5884900" y="3755037"/>
            <a:ext cx="1269899" cy="419099"/>
          </a:xfrm>
          <a:prstGeom prst="rect">
            <a:avLst/>
          </a:prstGeom>
          <a:noFill/>
          <a:ln>
            <a:noFill/>
          </a:ln>
        </p:spPr>
      </p:pic>
      <p:pic>
        <p:nvPicPr>
          <p:cNvPr id="205" name="Shape 205"/>
          <p:cNvPicPr preferRelativeResize="0"/>
          <p:nvPr/>
        </p:nvPicPr>
        <p:blipFill rotWithShape="1">
          <a:blip r:embed="rId6">
            <a:alphaModFix/>
          </a:blip>
          <a:srcRect/>
          <a:stretch/>
        </p:blipFill>
        <p:spPr>
          <a:xfrm>
            <a:off x="2642875" y="1714450"/>
            <a:ext cx="1269899" cy="952499"/>
          </a:xfrm>
          <a:prstGeom prst="rect">
            <a:avLst/>
          </a:prstGeom>
          <a:noFill/>
          <a:ln>
            <a:noFill/>
          </a:ln>
        </p:spPr>
      </p:pic>
      <p:pic>
        <p:nvPicPr>
          <p:cNvPr id="206" name="Shape 206"/>
          <p:cNvPicPr preferRelativeResize="0"/>
          <p:nvPr/>
        </p:nvPicPr>
        <p:blipFill rotWithShape="1">
          <a:blip r:embed="rId7">
            <a:alphaModFix/>
          </a:blip>
          <a:srcRect/>
          <a:stretch/>
        </p:blipFill>
        <p:spPr>
          <a:xfrm>
            <a:off x="6518575" y="2746225"/>
            <a:ext cx="1269899" cy="495299"/>
          </a:xfrm>
          <a:prstGeom prst="rect">
            <a:avLst/>
          </a:prstGeom>
          <a:noFill/>
          <a:ln>
            <a:noFill/>
          </a:ln>
        </p:spPr>
      </p:pic>
      <p:pic>
        <p:nvPicPr>
          <p:cNvPr id="207" name="Shape 207"/>
          <p:cNvPicPr preferRelativeResize="0"/>
          <p:nvPr/>
        </p:nvPicPr>
        <p:blipFill rotWithShape="1">
          <a:blip r:embed="rId8">
            <a:alphaModFix/>
          </a:blip>
          <a:srcRect/>
          <a:stretch/>
        </p:blipFill>
        <p:spPr>
          <a:xfrm>
            <a:off x="4580725" y="3052675"/>
            <a:ext cx="1269899" cy="838199"/>
          </a:xfrm>
          <a:prstGeom prst="rect">
            <a:avLst/>
          </a:prstGeom>
          <a:noFill/>
          <a:ln>
            <a:noFill/>
          </a:ln>
        </p:spPr>
      </p:pic>
      <p:pic>
        <p:nvPicPr>
          <p:cNvPr id="208" name="Shape 208"/>
          <p:cNvPicPr preferRelativeResize="0"/>
          <p:nvPr/>
        </p:nvPicPr>
        <p:blipFill rotWithShape="1">
          <a:blip r:embed="rId9">
            <a:alphaModFix/>
          </a:blip>
          <a:srcRect/>
          <a:stretch/>
        </p:blipFill>
        <p:spPr>
          <a:xfrm>
            <a:off x="4477575" y="4374400"/>
            <a:ext cx="1269899" cy="419099"/>
          </a:xfrm>
          <a:prstGeom prst="rect">
            <a:avLst/>
          </a:prstGeom>
          <a:noFill/>
          <a:ln>
            <a:noFill/>
          </a:ln>
        </p:spPr>
      </p:pic>
      <p:pic>
        <p:nvPicPr>
          <p:cNvPr id="209" name="Shape 209"/>
          <p:cNvPicPr preferRelativeResize="0"/>
          <p:nvPr/>
        </p:nvPicPr>
        <p:blipFill rotWithShape="1">
          <a:blip r:embed="rId10">
            <a:alphaModFix/>
          </a:blip>
          <a:srcRect/>
          <a:stretch/>
        </p:blipFill>
        <p:spPr>
          <a:xfrm>
            <a:off x="2642875" y="3241525"/>
            <a:ext cx="1269899" cy="609599"/>
          </a:xfrm>
          <a:prstGeom prst="rect">
            <a:avLst/>
          </a:prstGeom>
          <a:noFill/>
          <a:ln>
            <a:noFill/>
          </a:ln>
        </p:spPr>
      </p:pic>
      <p:pic>
        <p:nvPicPr>
          <p:cNvPr id="210" name="Shape 210"/>
          <p:cNvPicPr preferRelativeResize="0"/>
          <p:nvPr/>
        </p:nvPicPr>
        <p:blipFill rotWithShape="1">
          <a:blip r:embed="rId11">
            <a:alphaModFix/>
          </a:blip>
          <a:srcRect/>
          <a:stretch/>
        </p:blipFill>
        <p:spPr>
          <a:xfrm>
            <a:off x="6290150" y="1857975"/>
            <a:ext cx="1269899" cy="698400"/>
          </a:xfrm>
          <a:prstGeom prst="rect">
            <a:avLst/>
          </a:prstGeom>
          <a:noFill/>
          <a:ln>
            <a:noFill/>
          </a:ln>
        </p:spPr>
      </p:pic>
      <p:pic>
        <p:nvPicPr>
          <p:cNvPr id="211" name="Shape 211"/>
          <p:cNvPicPr preferRelativeResize="0"/>
          <p:nvPr/>
        </p:nvPicPr>
        <p:blipFill rotWithShape="1">
          <a:blip r:embed="rId12">
            <a:alphaModFix/>
          </a:blip>
          <a:srcRect/>
          <a:stretch/>
        </p:blipFill>
        <p:spPr>
          <a:xfrm>
            <a:off x="6152575" y="4687675"/>
            <a:ext cx="1269899" cy="152399"/>
          </a:xfrm>
          <a:prstGeom prst="rect">
            <a:avLst/>
          </a:prstGeom>
          <a:noFill/>
          <a:ln>
            <a:noFill/>
          </a:ln>
        </p:spPr>
      </p:pic>
      <p:pic>
        <p:nvPicPr>
          <p:cNvPr id="212" name="Shape 212"/>
          <p:cNvPicPr preferRelativeResize="0"/>
          <p:nvPr/>
        </p:nvPicPr>
        <p:blipFill rotWithShape="1">
          <a:blip r:embed="rId13">
            <a:alphaModFix/>
          </a:blip>
          <a:srcRect/>
          <a:stretch/>
        </p:blipFill>
        <p:spPr>
          <a:xfrm>
            <a:off x="4956500" y="5229100"/>
            <a:ext cx="1269899" cy="1168499"/>
          </a:xfrm>
          <a:prstGeom prst="rect">
            <a:avLst/>
          </a:prstGeom>
          <a:noFill/>
          <a:ln>
            <a:noFill/>
          </a:ln>
        </p:spPr>
      </p:pic>
      <p:pic>
        <p:nvPicPr>
          <p:cNvPr id="213" name="Shape 213"/>
          <p:cNvPicPr preferRelativeResize="0"/>
          <p:nvPr/>
        </p:nvPicPr>
        <p:blipFill rotWithShape="1">
          <a:blip r:embed="rId14">
            <a:alphaModFix/>
          </a:blip>
          <a:srcRect/>
          <a:stretch/>
        </p:blipFill>
        <p:spPr>
          <a:xfrm>
            <a:off x="719750" y="1537625"/>
            <a:ext cx="1269899" cy="787499"/>
          </a:xfrm>
          <a:prstGeom prst="rect">
            <a:avLst/>
          </a:prstGeom>
          <a:noFill/>
          <a:ln>
            <a:noFill/>
          </a:ln>
        </p:spPr>
      </p:pic>
      <p:pic>
        <p:nvPicPr>
          <p:cNvPr id="214" name="Shape 214"/>
          <p:cNvPicPr preferRelativeResize="0"/>
          <p:nvPr/>
        </p:nvPicPr>
        <p:blipFill rotWithShape="1">
          <a:blip r:embed="rId15">
            <a:alphaModFix/>
          </a:blip>
          <a:srcRect/>
          <a:stretch/>
        </p:blipFill>
        <p:spPr>
          <a:xfrm>
            <a:off x="1209750" y="4992450"/>
            <a:ext cx="1524000" cy="295199"/>
          </a:xfrm>
          <a:prstGeom prst="rect">
            <a:avLst/>
          </a:prstGeom>
          <a:noFill/>
          <a:ln>
            <a:noFill/>
          </a:ln>
        </p:spPr>
      </p:pic>
      <p:pic>
        <p:nvPicPr>
          <p:cNvPr id="215" name="Shape 215"/>
          <p:cNvPicPr preferRelativeResize="0"/>
          <p:nvPr/>
        </p:nvPicPr>
        <p:blipFill rotWithShape="1">
          <a:blip r:embed="rId16">
            <a:alphaModFix/>
          </a:blip>
          <a:srcRect/>
          <a:stretch/>
        </p:blipFill>
        <p:spPr>
          <a:xfrm>
            <a:off x="1444675" y="5835575"/>
            <a:ext cx="1877099" cy="295199"/>
          </a:xfrm>
          <a:prstGeom prst="rect">
            <a:avLst/>
          </a:prstGeom>
          <a:noFill/>
          <a:ln>
            <a:noFill/>
          </a:ln>
        </p:spPr>
      </p:pic>
      <p:pic>
        <p:nvPicPr>
          <p:cNvPr id="216" name="Shape 216"/>
          <p:cNvPicPr preferRelativeResize="0"/>
          <p:nvPr/>
        </p:nvPicPr>
        <p:blipFill rotWithShape="1">
          <a:blip r:embed="rId17">
            <a:alphaModFix/>
          </a:blip>
          <a:srcRect r="61572"/>
          <a:stretch/>
        </p:blipFill>
        <p:spPr>
          <a:xfrm>
            <a:off x="6419400" y="5505950"/>
            <a:ext cx="2133900" cy="495299"/>
          </a:xfrm>
          <a:prstGeom prst="rect">
            <a:avLst/>
          </a:prstGeom>
          <a:noFill/>
          <a:ln>
            <a:noFill/>
          </a:ln>
        </p:spPr>
      </p:pic>
      <p:pic>
        <p:nvPicPr>
          <p:cNvPr id="217" name="Shape 217"/>
          <p:cNvPicPr preferRelativeResize="0"/>
          <p:nvPr/>
        </p:nvPicPr>
        <p:blipFill>
          <a:blip r:embed="rId18">
            <a:alphaModFix/>
          </a:blip>
          <a:stretch>
            <a:fillRect/>
          </a:stretch>
        </p:blipFill>
        <p:spPr>
          <a:xfrm>
            <a:off x="4279025" y="2101802"/>
            <a:ext cx="1587977" cy="29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1271550" y="989225"/>
            <a:ext cx="4819200" cy="1280099"/>
          </a:xfrm>
          <a:prstGeom prst="rect">
            <a:avLst/>
          </a:prstGeom>
        </p:spPr>
        <p:txBody>
          <a:bodyPr lIns="91425" tIns="91425" rIns="91425" bIns="91425" anchor="t" anchorCtr="0">
            <a:noAutofit/>
          </a:bodyPr>
          <a:lstStyle/>
          <a:p>
            <a:pPr lvl="0" rtl="0">
              <a:spcBef>
                <a:spcPts val="0"/>
              </a:spcBef>
              <a:buNone/>
            </a:pPr>
            <a:r>
              <a:rPr lang="en-US" sz="6000"/>
              <a:t>Open Source</a:t>
            </a:r>
          </a:p>
        </p:txBody>
      </p:sp>
      <p:sp>
        <p:nvSpPr>
          <p:cNvPr id="224" name="Shape 224"/>
          <p:cNvSpPr txBox="1"/>
          <p:nvPr/>
        </p:nvSpPr>
        <p:spPr>
          <a:xfrm>
            <a:off x="1277475" y="3076025"/>
            <a:ext cx="7244700" cy="2000100"/>
          </a:xfrm>
          <a:prstGeom prst="rect">
            <a:avLst/>
          </a:prstGeom>
          <a:noFill/>
          <a:ln>
            <a:noFill/>
          </a:ln>
        </p:spPr>
        <p:txBody>
          <a:bodyPr lIns="91425" tIns="91425" rIns="91425" bIns="91425" anchor="t" anchorCtr="0">
            <a:noAutofit/>
          </a:bodyPr>
          <a:lstStyle/>
          <a:p>
            <a:pPr rtl="0">
              <a:spcBef>
                <a:spcPts val="0"/>
              </a:spcBef>
              <a:buNone/>
            </a:pPr>
            <a:r>
              <a:rPr lang="en-US" sz="3000">
                <a:solidFill>
                  <a:schemeClr val="dk1"/>
                </a:solidFill>
              </a:rPr>
              <a:t>Open-source software may be developed in a</a:t>
            </a:r>
            <a:r>
              <a:rPr lang="en-US" sz="3000">
                <a:solidFill>
                  <a:schemeClr val="dk1"/>
                </a:solidFill>
                <a:hlinkClick r:id="rId3"/>
              </a:rPr>
              <a:t> </a:t>
            </a:r>
            <a:r>
              <a:rPr lang="en-US" sz="3000" b="1">
                <a:solidFill>
                  <a:srgbClr val="0000FF"/>
                </a:solidFill>
                <a:hlinkClick r:id="rId3"/>
              </a:rPr>
              <a:t>collaborative</a:t>
            </a:r>
            <a:r>
              <a:rPr lang="en-US" sz="3000" b="1">
                <a:solidFill>
                  <a:srgbClr val="0000FF"/>
                </a:solidFill>
              </a:rPr>
              <a:t> public</a:t>
            </a:r>
            <a:r>
              <a:rPr lang="en-US" sz="3000">
                <a:solidFill>
                  <a:schemeClr val="dk1"/>
                </a:solidFill>
              </a:rPr>
              <a:t> manner. </a:t>
            </a:r>
          </a:p>
          <a:p>
            <a:pPr>
              <a:spcBef>
                <a:spcPts val="0"/>
              </a:spcBef>
              <a:buNone/>
            </a:pPr>
            <a:r>
              <a:rPr lang="en-US" sz="3000">
                <a:solidFill>
                  <a:schemeClr val="dk1"/>
                </a:solidFill>
              </a:rPr>
              <a:t>(Source: Wikipedia)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1000"/>
                                        <p:tgtEl>
                                          <p:spTgt spid="2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elastic/elasticsearch</a:t>
            </a:r>
          </a:p>
        </p:txBody>
      </p:sp>
      <p:pic>
        <p:nvPicPr>
          <p:cNvPr id="253" name="Shape 253"/>
          <p:cNvPicPr preferRelativeResize="0"/>
          <p:nvPr/>
        </p:nvPicPr>
        <p:blipFill>
          <a:blip r:embed="rId3">
            <a:alphaModFix/>
          </a:blip>
          <a:stretch>
            <a:fillRect/>
          </a:stretch>
        </p:blipFill>
        <p:spPr>
          <a:xfrm>
            <a:off x="0" y="1417651"/>
            <a:ext cx="9143999" cy="6017845"/>
          </a:xfrm>
          <a:prstGeom prst="rect">
            <a:avLst/>
          </a:prstGeom>
          <a:noFill/>
          <a:ln>
            <a:noFill/>
          </a:ln>
        </p:spPr>
      </p:pic>
      <p:sp>
        <p:nvSpPr>
          <p:cNvPr id="254" name="Shape 254"/>
          <p:cNvSpPr/>
          <p:nvPr/>
        </p:nvSpPr>
        <p:spPr>
          <a:xfrm>
            <a:off x="154850" y="2013150"/>
            <a:ext cx="2411399" cy="1143000"/>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num">
                                      <p:cBhvr additive="base">
                                        <p:cTn id="7" dur="1000"/>
                                        <p:tgtEl>
                                          <p:spTgt spid="254"/>
                                        </p:tgtEl>
                                        <p:attrNameLst>
                                          <p:attrName>ppt_w</p:attrName>
                                        </p:attrNameLst>
                                      </p:cBhvr>
                                      <p:tavLst>
                                        <p:tav tm="0">
                                          <p:val>
                                            <p:strVal val="0"/>
                                          </p:val>
                                        </p:tav>
                                        <p:tav tm="100000">
                                          <p:val>
                                            <p:strVal val="#ppt_w"/>
                                          </p:val>
                                        </p:tav>
                                      </p:tavLst>
                                    </p:anim>
                                    <p:anim calcmode="lin" valueType="num">
                                      <p:cBhvr additive="base">
                                        <p:cTn id="8" dur="1000"/>
                                        <p:tgtEl>
                                          <p:spTgt spid="2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p:nvPr/>
        </p:nvSpPr>
        <p:spPr>
          <a:xfrm>
            <a:off x="1905450" y="1545300"/>
            <a:ext cx="5333099" cy="1087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Just enough</a:t>
            </a:r>
            <a:r>
              <a:rPr lang="en-US" sz="4800"/>
              <a:t> </a:t>
            </a:r>
          </a:p>
          <a:p>
            <a:pPr marL="0" marR="0" lvl="0" indent="0" algn="l" rtl="0">
              <a:lnSpc>
                <a:spcPct val="100000"/>
              </a:lnSpc>
              <a:spcBef>
                <a:spcPts val="0"/>
              </a:spcBef>
              <a:spcAft>
                <a:spcPts val="0"/>
              </a:spcAft>
              <a:buClr>
                <a:srgbClr val="000000"/>
              </a:buClr>
              <a:buFont typeface="Arial"/>
              <a:buNone/>
            </a:pPr>
            <a:endParaRPr sz="4800"/>
          </a:p>
        </p:txBody>
      </p:sp>
      <p:sp>
        <p:nvSpPr>
          <p:cNvPr id="277" name="Shape 277"/>
          <p:cNvSpPr txBox="1"/>
          <p:nvPr/>
        </p:nvSpPr>
        <p:spPr>
          <a:xfrm>
            <a:off x="1905450" y="2632500"/>
            <a:ext cx="6703200" cy="1902599"/>
          </a:xfrm>
          <a:prstGeom prst="rect">
            <a:avLst/>
          </a:prstGeom>
          <a:noFill/>
          <a:ln>
            <a:noFill/>
          </a:ln>
        </p:spPr>
        <p:txBody>
          <a:bodyPr lIns="91425" tIns="91425" rIns="91425" bIns="91425" anchor="t" anchorCtr="0">
            <a:noAutofit/>
          </a:bodyPr>
          <a:lstStyle/>
          <a:p>
            <a:pPr lvl="0" rtl="0">
              <a:spcBef>
                <a:spcPts val="0"/>
              </a:spcBef>
              <a:buClr>
                <a:schemeClr val="dk1"/>
              </a:buClr>
              <a:buSzPct val="25000"/>
              <a:buFont typeface="Arial"/>
              <a:buNone/>
            </a:pPr>
            <a:r>
              <a:rPr lang="en-US" sz="4800">
                <a:solidFill>
                  <a:schemeClr val="dk1"/>
                </a:solidFill>
              </a:rPr>
              <a:t>to </a:t>
            </a:r>
            <a:r>
              <a:rPr lang="en-US" sz="4800" b="1">
                <a:solidFill>
                  <a:srgbClr val="0B5394"/>
                </a:solidFill>
              </a:rPr>
              <a:t>guide</a:t>
            </a:r>
            <a:r>
              <a:rPr lang="en-US" sz="4800">
                <a:solidFill>
                  <a:schemeClr val="dk1"/>
                </a:solidFill>
              </a:rPr>
              <a:t> emergent architecture</a:t>
            </a:r>
          </a:p>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p:txBody>
          <a:bodyPr/>
          <a:lstStyle/>
          <a:p>
            <a:pPr marL="203200" indent="0">
              <a:buNone/>
            </a:pPr>
            <a:r>
              <a:rPr lang="de-DE" dirty="0" smtClean="0"/>
              <a:t>Sibylle Peter</a:t>
            </a:r>
          </a:p>
          <a:p>
            <a:pPr marL="203200" indent="0">
              <a:buNone/>
            </a:pPr>
            <a:r>
              <a:rPr lang="de-DE" dirty="0" err="1" smtClean="0"/>
              <a:t>Canoo</a:t>
            </a:r>
            <a:r>
              <a:rPr lang="de-DE" dirty="0" smtClean="0"/>
              <a:t> Engineering AG</a:t>
            </a:r>
          </a:p>
          <a:p>
            <a:pPr marL="203200" indent="0">
              <a:buNone/>
            </a:pPr>
            <a:r>
              <a:rPr lang="de-DE" dirty="0" smtClean="0"/>
              <a:t>@</a:t>
            </a:r>
            <a:r>
              <a:rPr lang="de-DE" dirty="0" err="1" smtClean="0"/>
              <a:t>persillie</a:t>
            </a:r>
            <a:endParaRPr lang="de-DE" dirty="0"/>
          </a:p>
        </p:txBody>
      </p:sp>
      <p:sp>
        <p:nvSpPr>
          <p:cNvPr id="4" name="Textplatzhalter 3"/>
          <p:cNvSpPr>
            <a:spLocks noGrp="1"/>
          </p:cNvSpPr>
          <p:nvPr>
            <p:ph type="body" idx="2"/>
          </p:nvPr>
        </p:nvSpPr>
        <p:spPr/>
        <p:txBody>
          <a:bodyPr/>
          <a:lstStyle/>
          <a:p>
            <a:pPr marL="203200" indent="0">
              <a:buNone/>
            </a:pPr>
            <a:r>
              <a:rPr lang="de-DE" dirty="0" smtClean="0"/>
              <a:t>Andreas Benzing</a:t>
            </a:r>
          </a:p>
          <a:p>
            <a:pPr marL="203200" indent="0">
              <a:buNone/>
            </a:pPr>
            <a:r>
              <a:rPr lang="de-DE" dirty="0" smtClean="0"/>
              <a:t>ICS AG</a:t>
            </a:r>
          </a:p>
          <a:p>
            <a:pPr marL="203200" indent="0">
              <a:buNone/>
            </a:pPr>
            <a:r>
              <a:rPr lang="de-DE" dirty="0" smtClean="0"/>
              <a:t>@</a:t>
            </a:r>
            <a:r>
              <a:rPr lang="de-DE" dirty="0" err="1" smtClean="0"/>
              <a:t>andreasbenzing</a:t>
            </a:r>
            <a:endParaRPr lang="de-DE" dirty="0"/>
          </a:p>
        </p:txBody>
      </p:sp>
      <p:pic>
        <p:nvPicPr>
          <p:cNvPr id="6" name="Shape 129"/>
          <p:cNvPicPr preferRelativeResize="0"/>
          <p:nvPr/>
        </p:nvPicPr>
        <p:blipFill>
          <a:blip r:embed="rId2">
            <a:alphaModFix/>
          </a:blip>
          <a:stretch>
            <a:fillRect/>
          </a:stretch>
        </p:blipFill>
        <p:spPr>
          <a:xfrm>
            <a:off x="683568" y="5445224"/>
            <a:ext cx="1587977" cy="295199"/>
          </a:xfrm>
          <a:prstGeom prst="rect">
            <a:avLst/>
          </a:prstGeom>
          <a:noFill/>
          <a:ln>
            <a:noFill/>
          </a:ln>
        </p:spPr>
      </p:pic>
      <p:pic>
        <p:nvPicPr>
          <p:cNvPr id="1026" name="Picture 2" descr="C:\Users\andreas.benzing\Pictures\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5273735"/>
            <a:ext cx="126682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544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p:nvPr/>
        </p:nvSpPr>
        <p:spPr>
          <a:xfrm>
            <a:off x="1376559" y="1855036"/>
            <a:ext cx="6333299" cy="9630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000" b="0" i="0" u="none" strike="noStrike" cap="none" baseline="0">
                <a:solidFill>
                  <a:srgbClr val="000000"/>
                </a:solidFill>
                <a:latin typeface="Arial"/>
                <a:ea typeface="Arial"/>
                <a:cs typeface="Arial"/>
                <a:sym typeface="Arial"/>
              </a:rPr>
              <a:t>UI</a:t>
            </a:r>
          </a:p>
        </p:txBody>
      </p:sp>
      <p:sp>
        <p:nvSpPr>
          <p:cNvPr id="290" name="Shape 290"/>
          <p:cNvSpPr/>
          <p:nvPr/>
        </p:nvSpPr>
        <p:spPr>
          <a:xfrm>
            <a:off x="4005066" y="5432154"/>
            <a:ext cx="1076264" cy="1029005"/>
          </a:xfrm>
          <a:prstGeom prst="flowChartMagneticDisk">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ODS</a:t>
            </a:r>
          </a:p>
        </p:txBody>
      </p:sp>
      <p:cxnSp>
        <p:nvCxnSpPr>
          <p:cNvPr id="291" name="Shape 291"/>
          <p:cNvCxnSpPr>
            <a:endCxn id="290" idx="1"/>
          </p:cNvCxnSpPr>
          <p:nvPr/>
        </p:nvCxnSpPr>
        <p:spPr>
          <a:xfrm>
            <a:off x="4543199" y="5004654"/>
            <a:ext cx="0" cy="427500"/>
          </a:xfrm>
          <a:prstGeom prst="straightConnector1">
            <a:avLst/>
          </a:prstGeom>
          <a:noFill/>
          <a:ln w="38100" cap="flat" cmpd="sng">
            <a:solidFill>
              <a:schemeClr val="dk2"/>
            </a:solidFill>
            <a:prstDash val="solid"/>
            <a:round/>
            <a:headEnd type="none" w="med" len="med"/>
            <a:tailEnd type="triangle" w="lg" len="lg"/>
          </a:ln>
        </p:spPr>
      </p:cxnSp>
      <p:sp>
        <p:nvSpPr>
          <p:cNvPr id="292" name="Shape 292"/>
          <p:cNvSpPr/>
          <p:nvPr/>
        </p:nvSpPr>
        <p:spPr>
          <a:xfrm>
            <a:off x="1376559" y="2510644"/>
            <a:ext cx="6333279" cy="2493855"/>
          </a:xfrm>
          <a:prstGeom prst="roundRect">
            <a:avLst>
              <a:gd name="adj" fmla="val 16667"/>
            </a:avLst>
          </a:prstGeom>
          <a:solidFill>
            <a:srgbClr val="76A5AF"/>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a:p>
          <a:p>
            <a:pPr marL="0" marR="0" lvl="0" indent="0" algn="l" rtl="0">
              <a:lnSpc>
                <a:spcPct val="100000"/>
              </a:lnSpc>
              <a:spcBef>
                <a:spcPts val="0"/>
              </a:spcBef>
              <a:spcAft>
                <a:spcPts val="0"/>
              </a:spcAft>
              <a:buClr>
                <a:srgbClr val="000000"/>
              </a:buClr>
              <a:buFont typeface="Arial"/>
              <a:buNone/>
            </a:pPr>
            <a:endParaRPr/>
          </a:p>
        </p:txBody>
      </p:sp>
      <p:grpSp>
        <p:nvGrpSpPr>
          <p:cNvPr id="293" name="Shape 293"/>
          <p:cNvGrpSpPr/>
          <p:nvPr/>
        </p:nvGrpSpPr>
        <p:grpSpPr>
          <a:xfrm>
            <a:off x="1583378" y="2433709"/>
            <a:ext cx="1940084" cy="2493725"/>
            <a:chOff x="1583448" y="2510650"/>
            <a:chExt cx="1341226" cy="2493974"/>
          </a:xfrm>
        </p:grpSpPr>
        <p:sp>
          <p:nvSpPr>
            <p:cNvPr id="294" name="Shape 294"/>
            <p:cNvSpPr/>
            <p:nvPr/>
          </p:nvSpPr>
          <p:spPr>
            <a:xfrm>
              <a:off x="1583448" y="2510650"/>
              <a:ext cx="1341185" cy="378378"/>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MDM API</a:t>
              </a:r>
            </a:p>
          </p:txBody>
        </p:sp>
        <p:sp>
          <p:nvSpPr>
            <p:cNvPr id="295" name="Shape 295"/>
            <p:cNvSpPr/>
            <p:nvPr/>
          </p:nvSpPr>
          <p:spPr>
            <a:xfrm>
              <a:off x="1647275" y="2907925"/>
              <a:ext cx="1277399" cy="2096699"/>
            </a:xfrm>
            <a:prstGeom prst="roundRect">
              <a:avLst>
                <a:gd name="adj" fmla="val 16667"/>
              </a:avLst>
            </a:prstGeom>
            <a:solidFill>
              <a:srgbClr val="45818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sz="2400" dirty="0">
                  <a:solidFill>
                    <a:srgbClr val="FFFFFF"/>
                  </a:solidFill>
                </a:rPr>
                <a:t>Business </a:t>
              </a:r>
              <a:r>
                <a:rPr lang="en-US" sz="2400" dirty="0">
                  <a:solidFill>
                    <a:srgbClr val="FFFFFF"/>
                  </a:solidFill>
                </a:rPr>
                <a:t>L</a:t>
              </a:r>
              <a:r>
                <a:rPr lang="en-US" sz="2400" dirty="0" smtClean="0">
                  <a:solidFill>
                    <a:srgbClr val="FFFFFF"/>
                  </a:solidFill>
                </a:rPr>
                <a:t>ogic</a:t>
              </a:r>
            </a:p>
            <a:p>
              <a:pPr algn="ctr">
                <a:spcBef>
                  <a:spcPts val="0"/>
                </a:spcBef>
                <a:buNone/>
              </a:pPr>
              <a:r>
                <a:rPr lang="en-US" sz="2400" dirty="0" smtClean="0">
                  <a:solidFill>
                    <a:srgbClr val="FFFFFF"/>
                  </a:solidFill>
                </a:rPr>
                <a:t>Data Access</a:t>
              </a:r>
              <a:endParaRPr lang="en-US" sz="2400" dirty="0">
                <a:solidFill>
                  <a:srgbClr val="FFFFFF"/>
                </a:solidFill>
              </a:endParaRPr>
            </a:p>
          </p:txBody>
        </p:sp>
      </p:grpSp>
      <p:grpSp>
        <p:nvGrpSpPr>
          <p:cNvPr id="296" name="Shape 296"/>
          <p:cNvGrpSpPr/>
          <p:nvPr/>
        </p:nvGrpSpPr>
        <p:grpSpPr>
          <a:xfrm>
            <a:off x="3578314" y="2459075"/>
            <a:ext cx="1920875" cy="2493974"/>
            <a:chOff x="1583448" y="2510650"/>
            <a:chExt cx="1341300" cy="2493974"/>
          </a:xfrm>
        </p:grpSpPr>
        <p:sp>
          <p:nvSpPr>
            <p:cNvPr id="297" name="Shape 297"/>
            <p:cNvSpPr/>
            <p:nvPr/>
          </p:nvSpPr>
          <p:spPr>
            <a:xfrm>
              <a:off x="1583448" y="2510650"/>
              <a:ext cx="1341300" cy="3783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MDM API</a:t>
              </a:r>
            </a:p>
          </p:txBody>
        </p:sp>
        <p:sp>
          <p:nvSpPr>
            <p:cNvPr id="298" name="Shape 298"/>
            <p:cNvSpPr/>
            <p:nvPr/>
          </p:nvSpPr>
          <p:spPr>
            <a:xfrm>
              <a:off x="1647275" y="2907925"/>
              <a:ext cx="1277399" cy="2096699"/>
            </a:xfrm>
            <a:prstGeom prst="roundRect">
              <a:avLst>
                <a:gd name="adj" fmla="val 16667"/>
              </a:avLst>
            </a:prstGeom>
            <a:solidFill>
              <a:srgbClr val="45818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dirty="0" smtClean="0">
                  <a:solidFill>
                    <a:srgbClr val="FFFFFF"/>
                  </a:solidFill>
                </a:rPr>
                <a:t>Business </a:t>
              </a:r>
              <a:r>
                <a:rPr lang="en-US" sz="2400" dirty="0" smtClean="0">
                  <a:solidFill>
                    <a:srgbClr val="FFFFFF"/>
                  </a:solidFill>
                </a:rPr>
                <a:t>L</a:t>
              </a:r>
              <a:r>
                <a:rPr lang="en-US" sz="2400" dirty="0" smtClean="0">
                  <a:solidFill>
                    <a:srgbClr val="FFFFFF"/>
                  </a:solidFill>
                </a:rPr>
                <a:t>ogic </a:t>
              </a:r>
            </a:p>
            <a:p>
              <a:pPr lvl="0" algn="ctr" rtl="0">
                <a:spcBef>
                  <a:spcPts val="0"/>
                </a:spcBef>
                <a:buNone/>
              </a:pPr>
              <a:r>
                <a:rPr lang="en-US" sz="2400" dirty="0" smtClean="0">
                  <a:solidFill>
                    <a:srgbClr val="FFFFFF"/>
                  </a:solidFill>
                </a:rPr>
                <a:t>Data </a:t>
              </a:r>
              <a:r>
                <a:rPr lang="en-US" sz="2400" dirty="0">
                  <a:solidFill>
                    <a:srgbClr val="FFFFFF"/>
                  </a:solidFill>
                </a:rPr>
                <a:t>Access</a:t>
              </a:r>
            </a:p>
          </p:txBody>
        </p:sp>
      </p:grpSp>
      <p:grpSp>
        <p:nvGrpSpPr>
          <p:cNvPr id="299" name="Shape 299"/>
          <p:cNvGrpSpPr/>
          <p:nvPr/>
        </p:nvGrpSpPr>
        <p:grpSpPr>
          <a:xfrm>
            <a:off x="5639001" y="2459075"/>
            <a:ext cx="1749055" cy="2493974"/>
            <a:chOff x="1583448" y="2510650"/>
            <a:chExt cx="1341300" cy="2493974"/>
          </a:xfrm>
        </p:grpSpPr>
        <p:sp>
          <p:nvSpPr>
            <p:cNvPr id="300" name="Shape 300"/>
            <p:cNvSpPr/>
            <p:nvPr/>
          </p:nvSpPr>
          <p:spPr>
            <a:xfrm>
              <a:off x="1583448" y="2510650"/>
              <a:ext cx="1341300" cy="378300"/>
            </a:xfrm>
            <a:prstGeom prst="roundRect">
              <a:avLst>
                <a:gd name="adj" fmla="val 16667"/>
              </a:avLst>
            </a:prstGeom>
            <a:solidFill>
              <a:srgbClr val="A2C4C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400" b="0" i="0" u="none" strike="noStrike" cap="none" baseline="0">
                  <a:solidFill>
                    <a:srgbClr val="000000"/>
                  </a:solidFill>
                  <a:latin typeface="Arial"/>
                  <a:ea typeface="Arial"/>
                  <a:cs typeface="Arial"/>
                  <a:sym typeface="Arial"/>
                </a:rPr>
                <a:t>MDM API</a:t>
              </a:r>
            </a:p>
          </p:txBody>
        </p:sp>
        <p:sp>
          <p:nvSpPr>
            <p:cNvPr id="301" name="Shape 301"/>
            <p:cNvSpPr/>
            <p:nvPr/>
          </p:nvSpPr>
          <p:spPr>
            <a:xfrm>
              <a:off x="1647275" y="2907925"/>
              <a:ext cx="1277399" cy="2096699"/>
            </a:xfrm>
            <a:prstGeom prst="roundRect">
              <a:avLst>
                <a:gd name="adj" fmla="val 16667"/>
              </a:avLst>
            </a:prstGeom>
            <a:solidFill>
              <a:srgbClr val="45818E"/>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2400" dirty="0" smtClean="0">
                  <a:solidFill>
                    <a:srgbClr val="FFFFFF"/>
                  </a:solidFill>
                </a:rPr>
                <a:t>Business Logic</a:t>
              </a:r>
            </a:p>
            <a:p>
              <a:pPr lvl="0" algn="ctr" rtl="0">
                <a:spcBef>
                  <a:spcPts val="0"/>
                </a:spcBef>
                <a:buNone/>
              </a:pPr>
              <a:r>
                <a:rPr lang="en-US" sz="2400" dirty="0" smtClean="0">
                  <a:solidFill>
                    <a:srgbClr val="FFFFFF"/>
                  </a:solidFill>
                </a:rPr>
                <a:t>Data Access</a:t>
              </a:r>
              <a:endParaRPr lang="en-US" sz="240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2486700" y="1439150"/>
            <a:ext cx="4170600" cy="3965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dirty="0">
                <a:solidFill>
                  <a:srgbClr val="000000"/>
                </a:solidFill>
                <a:latin typeface="Arial"/>
                <a:ea typeface="Arial"/>
                <a:cs typeface="Arial"/>
                <a:sym typeface="Arial"/>
              </a:rPr>
              <a:t>Step 1</a:t>
            </a:r>
          </a:p>
          <a:p>
            <a:pPr marL="0" marR="0" lvl="0" indent="0" algn="ctr" rtl="0">
              <a:lnSpc>
                <a:spcPct val="100000"/>
              </a:lnSpc>
              <a:spcBef>
                <a:spcPts val="0"/>
              </a:spcBef>
              <a:spcAft>
                <a:spcPts val="0"/>
              </a:spcAft>
              <a:buClr>
                <a:srgbClr val="000000"/>
              </a:buClr>
              <a:buFont typeface="Arial"/>
              <a:buNone/>
            </a:pPr>
            <a:endParaRPr sz="4800" b="0" i="0" u="none" strike="noStrike" cap="none" baseline="0"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dirty="0">
                <a:solidFill>
                  <a:srgbClr val="000000"/>
                </a:solidFill>
                <a:latin typeface="Arial"/>
                <a:ea typeface="Arial"/>
                <a:cs typeface="Arial"/>
                <a:sym typeface="Arial"/>
              </a:rPr>
              <a:t>Layers</a:t>
            </a:r>
          </a:p>
          <a:p>
            <a:pPr marL="0" marR="0" lvl="0" indent="0" algn="ctr" rtl="0">
              <a:lnSpc>
                <a:spcPct val="100000"/>
              </a:lnSpc>
              <a:spcBef>
                <a:spcPts val="0"/>
              </a:spcBef>
              <a:spcAft>
                <a:spcPts val="0"/>
              </a:spcAft>
              <a:buClr>
                <a:srgbClr val="000000"/>
              </a:buClr>
              <a:buFont typeface="Arial"/>
              <a:buNone/>
            </a:pPr>
            <a:endParaRPr sz="4800" b="0" i="0" u="none" strike="noStrike" cap="none" baseline="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grpSp>
        <p:nvGrpSpPr>
          <p:cNvPr id="307" name="Shape 307"/>
          <p:cNvGrpSpPr/>
          <p:nvPr/>
        </p:nvGrpSpPr>
        <p:grpSpPr>
          <a:xfrm>
            <a:off x="1368313" y="1152687"/>
            <a:ext cx="6341368" cy="5308787"/>
            <a:chOff x="969225" y="646150"/>
            <a:chExt cx="6740399" cy="5815300"/>
          </a:xfrm>
        </p:grpSpPr>
        <p:sp>
          <p:nvSpPr>
            <p:cNvPr id="308" name="Shape 308"/>
            <p:cNvSpPr/>
            <p:nvPr/>
          </p:nvSpPr>
          <p:spPr>
            <a:xfrm>
              <a:off x="969225" y="3802475"/>
              <a:ext cx="6740399" cy="1058400"/>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Pr>
                <a:t>Data Access</a:t>
              </a:r>
            </a:p>
          </p:txBody>
        </p:sp>
        <p:sp>
          <p:nvSpPr>
            <p:cNvPr id="309" name="Shape 309"/>
            <p:cNvSpPr/>
            <p:nvPr/>
          </p:nvSpPr>
          <p:spPr>
            <a:xfrm>
              <a:off x="3766700" y="5330675"/>
              <a:ext cx="1145450" cy="1130775"/>
            </a:xfrm>
            <a:prstGeom prst="flowChartMagneticDisk">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ODS</a:t>
              </a:r>
            </a:p>
          </p:txBody>
        </p:sp>
        <p:cxnSp>
          <p:nvCxnSpPr>
            <p:cNvPr id="310" name="Shape 310"/>
            <p:cNvCxnSpPr>
              <a:stCxn id="308" idx="2"/>
              <a:endCxn id="309" idx="1"/>
            </p:cNvCxnSpPr>
            <p:nvPr/>
          </p:nvCxnSpPr>
          <p:spPr>
            <a:xfrm>
              <a:off x="4339424" y="4860875"/>
              <a:ext cx="0" cy="469800"/>
            </a:xfrm>
            <a:prstGeom prst="straightConnector1">
              <a:avLst/>
            </a:prstGeom>
            <a:noFill/>
            <a:ln w="38100" cap="flat" cmpd="sng">
              <a:solidFill>
                <a:schemeClr val="dk2"/>
              </a:solidFill>
              <a:prstDash val="solid"/>
              <a:round/>
              <a:headEnd type="none" w="med" len="med"/>
              <a:tailEnd type="triangle" w="lg" len="lg"/>
            </a:ln>
          </p:spPr>
        </p:cxnSp>
        <p:sp>
          <p:nvSpPr>
            <p:cNvPr id="311" name="Shape 311"/>
            <p:cNvSpPr/>
            <p:nvPr/>
          </p:nvSpPr>
          <p:spPr>
            <a:xfrm>
              <a:off x="969225" y="2196425"/>
              <a:ext cx="6740399" cy="10584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Business Logic</a:t>
              </a:r>
            </a:p>
          </p:txBody>
        </p:sp>
        <p:cxnSp>
          <p:nvCxnSpPr>
            <p:cNvPr id="312" name="Shape 312"/>
            <p:cNvCxnSpPr>
              <a:stCxn id="311" idx="2"/>
            </p:cNvCxnSpPr>
            <p:nvPr/>
          </p:nvCxnSpPr>
          <p:spPr>
            <a:xfrm>
              <a:off x="4339424" y="3254825"/>
              <a:ext cx="3900" cy="415800"/>
            </a:xfrm>
            <a:prstGeom prst="straightConnector1">
              <a:avLst/>
            </a:prstGeom>
            <a:noFill/>
            <a:ln w="38100" cap="flat" cmpd="sng">
              <a:solidFill>
                <a:schemeClr val="dk2"/>
              </a:solidFill>
              <a:prstDash val="solid"/>
              <a:round/>
              <a:headEnd type="none" w="med" len="med"/>
              <a:tailEnd type="triangle" w="lg" len="lg"/>
            </a:ln>
          </p:spPr>
        </p:cxnSp>
        <p:sp>
          <p:nvSpPr>
            <p:cNvPr id="313" name="Shape 313"/>
            <p:cNvSpPr/>
            <p:nvPr/>
          </p:nvSpPr>
          <p:spPr>
            <a:xfrm>
              <a:off x="969225" y="646150"/>
              <a:ext cx="6740399" cy="10584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UI</a:t>
              </a:r>
            </a:p>
          </p:txBody>
        </p:sp>
        <p:cxnSp>
          <p:nvCxnSpPr>
            <p:cNvPr id="314" name="Shape 314"/>
            <p:cNvCxnSpPr>
              <a:stCxn id="313" idx="2"/>
              <a:endCxn id="311" idx="0"/>
            </p:cNvCxnSpPr>
            <p:nvPr/>
          </p:nvCxnSpPr>
          <p:spPr>
            <a:xfrm>
              <a:off x="4339424" y="1704550"/>
              <a:ext cx="0" cy="492000"/>
            </a:xfrm>
            <a:prstGeom prst="straightConnector1">
              <a:avLst/>
            </a:prstGeom>
            <a:noFill/>
            <a:ln w="38100" cap="flat" cmpd="sng">
              <a:solidFill>
                <a:schemeClr val="dk2"/>
              </a:solidFill>
              <a:prstDash val="solid"/>
              <a:round/>
              <a:headEnd type="none" w="med" len="med"/>
              <a:tailEnd type="triangle" w="lg" len="lg"/>
            </a:ln>
          </p:spPr>
        </p:cxnSp>
        <p:sp>
          <p:nvSpPr>
            <p:cNvPr id="315" name="Shape 315"/>
            <p:cNvSpPr/>
            <p:nvPr/>
          </p:nvSpPr>
          <p:spPr>
            <a:xfrm>
              <a:off x="1193400" y="3670500"/>
              <a:ext cx="6299999" cy="415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MDM API</a:t>
              </a:r>
            </a:p>
          </p:txBody>
        </p:sp>
      </p:grpSp>
      <p:sp>
        <p:nvSpPr>
          <p:cNvPr id="316" name="Shape 316"/>
          <p:cNvSpPr txBox="1"/>
          <p:nvPr/>
        </p:nvSpPr>
        <p:spPr>
          <a:xfrm>
            <a:off x="2089750" y="3955575"/>
            <a:ext cx="588899" cy="314999"/>
          </a:xfrm>
          <a:prstGeom prst="rect">
            <a:avLst/>
          </a:prstGeom>
          <a:noFill/>
          <a:ln w="9525" cap="flat" cmpd="sng">
            <a:solidFill>
              <a:srgbClr val="6AA84F"/>
            </a:solidFill>
            <a:prstDash val="solid"/>
            <a:round/>
            <a:headEnd type="none" w="med" len="med"/>
            <a:tailEnd type="none" w="med" len="med"/>
          </a:ln>
        </p:spPr>
        <p:txBody>
          <a:bodyPr lIns="91425" tIns="91425" rIns="91425" bIns="91425" anchor="ctr" anchorCtr="0">
            <a:noAutofit/>
          </a:bodyPr>
          <a:lstStyle/>
          <a:p>
            <a:pPr>
              <a:spcBef>
                <a:spcPts val="0"/>
              </a:spcBef>
              <a:buNone/>
            </a:pPr>
            <a:r>
              <a:rPr lang="en-US" dirty="0">
                <a:solidFill>
                  <a:srgbClr val="38761D"/>
                </a:solidFill>
              </a:rPr>
              <a:t>BOM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2658050" y="1439150"/>
            <a:ext cx="4170600" cy="3965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Step 2</a:t>
            </a:r>
          </a:p>
          <a:p>
            <a:pPr marL="0" marR="0" lvl="0" indent="0" algn="ctr" rtl="0">
              <a:lnSpc>
                <a:spcPct val="100000"/>
              </a:lnSpc>
              <a:spcBef>
                <a:spcPts val="0"/>
              </a:spcBef>
              <a:spcAft>
                <a:spcPts val="0"/>
              </a:spcAft>
              <a:buClr>
                <a:srgbClr val="000000"/>
              </a:buClr>
              <a:buFont typeface="Arial"/>
              <a:buNone/>
            </a:pPr>
            <a:endParaRPr sz="4800" b="0" i="0" u="none" strike="noStrike" cap="none" baseline="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Modularization</a:t>
            </a:r>
          </a:p>
          <a:p>
            <a:pPr marL="0" marR="0" lvl="0" indent="0" algn="ctr" rtl="0">
              <a:lnSpc>
                <a:spcPct val="100000"/>
              </a:lnSpc>
              <a:spcBef>
                <a:spcPts val="0"/>
              </a:spcBef>
              <a:spcAft>
                <a:spcPts val="0"/>
              </a:spcAft>
              <a:buClr>
                <a:srgbClr val="000000"/>
              </a:buClr>
              <a:buFont typeface="Arial"/>
              <a:buNone/>
            </a:pPr>
            <a:endParaRPr sz="4800" b="0" i="0" u="none" strike="noStrike" cap="none" baseline="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grpSp>
        <p:nvGrpSpPr>
          <p:cNvPr id="328" name="Shape 328"/>
          <p:cNvGrpSpPr/>
          <p:nvPr/>
        </p:nvGrpSpPr>
        <p:grpSpPr>
          <a:xfrm>
            <a:off x="1364712" y="1152687"/>
            <a:ext cx="6344969" cy="5308787"/>
            <a:chOff x="1364712" y="1152687"/>
            <a:chExt cx="6344969" cy="5308787"/>
          </a:xfrm>
        </p:grpSpPr>
        <p:sp>
          <p:nvSpPr>
            <p:cNvPr id="329" name="Shape 329"/>
            <p:cNvSpPr/>
            <p:nvPr/>
          </p:nvSpPr>
          <p:spPr>
            <a:xfrm>
              <a:off x="1368313" y="4034096"/>
              <a:ext cx="6341368" cy="966213"/>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Pr>
                <a:t>Data Access</a:t>
              </a:r>
            </a:p>
          </p:txBody>
        </p:sp>
        <p:sp>
          <p:nvSpPr>
            <p:cNvPr id="330" name="Shape 330"/>
            <p:cNvSpPr/>
            <p:nvPr/>
          </p:nvSpPr>
          <p:spPr>
            <a:xfrm>
              <a:off x="4000177" y="5429190"/>
              <a:ext cx="1077639" cy="1032284"/>
            </a:xfrm>
            <a:prstGeom prst="flowChartMagneticDisk">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ODS</a:t>
              </a:r>
            </a:p>
          </p:txBody>
        </p:sp>
        <p:cxnSp>
          <p:nvCxnSpPr>
            <p:cNvPr id="331" name="Shape 331"/>
            <p:cNvCxnSpPr>
              <a:stCxn id="329" idx="2"/>
              <a:endCxn id="330" idx="1"/>
            </p:cNvCxnSpPr>
            <p:nvPr/>
          </p:nvCxnSpPr>
          <p:spPr>
            <a:xfrm>
              <a:off x="4538997" y="5000309"/>
              <a:ext cx="0" cy="429000"/>
            </a:xfrm>
            <a:prstGeom prst="straightConnector1">
              <a:avLst/>
            </a:prstGeom>
            <a:noFill/>
            <a:ln w="38100" cap="flat" cmpd="sng">
              <a:solidFill>
                <a:schemeClr val="dk2"/>
              </a:solidFill>
              <a:prstDash val="solid"/>
              <a:round/>
              <a:headEnd type="none" w="med" len="med"/>
              <a:tailEnd type="triangle" w="lg" len="lg"/>
            </a:ln>
          </p:spPr>
        </p:cxnSp>
        <p:cxnSp>
          <p:nvCxnSpPr>
            <p:cNvPr id="332" name="Shape 332"/>
            <p:cNvCxnSpPr>
              <a:stCxn id="333" idx="2"/>
            </p:cNvCxnSpPr>
            <p:nvPr/>
          </p:nvCxnSpPr>
          <p:spPr>
            <a:xfrm>
              <a:off x="4535444" y="3527137"/>
              <a:ext cx="7200" cy="386700"/>
            </a:xfrm>
            <a:prstGeom prst="straightConnector1">
              <a:avLst/>
            </a:prstGeom>
            <a:noFill/>
            <a:ln w="38100" cap="flat" cmpd="sng">
              <a:solidFill>
                <a:schemeClr val="dk2"/>
              </a:solidFill>
              <a:prstDash val="solid"/>
              <a:round/>
              <a:headEnd type="none" w="med" len="med"/>
              <a:tailEnd type="triangle" w="lg" len="lg"/>
            </a:ln>
          </p:spPr>
        </p:cxnSp>
        <p:sp>
          <p:nvSpPr>
            <p:cNvPr id="334" name="Shape 334"/>
            <p:cNvSpPr/>
            <p:nvPr/>
          </p:nvSpPr>
          <p:spPr>
            <a:xfrm>
              <a:off x="1368313" y="1152687"/>
              <a:ext cx="6341368" cy="966213"/>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UI</a:t>
              </a:r>
            </a:p>
          </p:txBody>
        </p:sp>
        <p:cxnSp>
          <p:nvCxnSpPr>
            <p:cNvPr id="335" name="Shape 335"/>
            <p:cNvCxnSpPr>
              <a:stCxn id="334" idx="2"/>
              <a:endCxn id="333" idx="0"/>
            </p:cNvCxnSpPr>
            <p:nvPr/>
          </p:nvCxnSpPr>
          <p:spPr>
            <a:xfrm flipH="1">
              <a:off x="4535397" y="2118900"/>
              <a:ext cx="3600" cy="428400"/>
            </a:xfrm>
            <a:prstGeom prst="straightConnector1">
              <a:avLst/>
            </a:prstGeom>
            <a:noFill/>
            <a:ln w="38100" cap="flat" cmpd="sng">
              <a:solidFill>
                <a:schemeClr val="dk2"/>
              </a:solidFill>
              <a:prstDash val="solid"/>
              <a:round/>
              <a:headEnd type="none" w="med" len="med"/>
              <a:tailEnd type="triangle" w="lg" len="lg"/>
            </a:ln>
          </p:spPr>
        </p:cxnSp>
        <p:sp>
          <p:nvSpPr>
            <p:cNvPr id="336" name="Shape 336"/>
            <p:cNvSpPr/>
            <p:nvPr/>
          </p:nvSpPr>
          <p:spPr>
            <a:xfrm>
              <a:off x="1579216" y="3913616"/>
              <a:ext cx="5927039" cy="379583"/>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MDM API</a:t>
              </a:r>
            </a:p>
          </p:txBody>
        </p:sp>
        <p:sp>
          <p:nvSpPr>
            <p:cNvPr id="337" name="Shape 337"/>
            <p:cNvSpPr txBox="1"/>
            <p:nvPr/>
          </p:nvSpPr>
          <p:spPr>
            <a:xfrm>
              <a:off x="2089750" y="3955575"/>
              <a:ext cx="588899" cy="314999"/>
            </a:xfrm>
            <a:prstGeom prst="rect">
              <a:avLst/>
            </a:prstGeom>
            <a:noFill/>
            <a:ln w="9525" cap="flat" cmpd="sng">
              <a:solidFill>
                <a:srgbClr val="6AA84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solidFill>
                    <a:srgbClr val="38761D"/>
                  </a:solidFill>
                </a:rPr>
                <a:t>BOM</a:t>
              </a:r>
            </a:p>
          </p:txBody>
        </p:sp>
        <p:grpSp>
          <p:nvGrpSpPr>
            <p:cNvPr id="338" name="Shape 338"/>
            <p:cNvGrpSpPr/>
            <p:nvPr/>
          </p:nvGrpSpPr>
          <p:grpSpPr>
            <a:xfrm>
              <a:off x="1364712" y="2547337"/>
              <a:ext cx="6341464" cy="979799"/>
              <a:chOff x="762929" y="2513119"/>
              <a:chExt cx="6410699" cy="979799"/>
            </a:xfrm>
          </p:grpSpPr>
          <p:sp>
            <p:nvSpPr>
              <p:cNvPr id="333" name="Shape 333"/>
              <p:cNvSpPr/>
              <p:nvPr/>
            </p:nvSpPr>
            <p:spPr>
              <a:xfrm>
                <a:off x="762929" y="2513119"/>
                <a:ext cx="6410699" cy="979799"/>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Business Logic</a:t>
                </a:r>
              </a:p>
            </p:txBody>
          </p:sp>
          <p:sp>
            <p:nvSpPr>
              <p:cNvPr id="339" name="Shape 339"/>
              <p:cNvSpPr/>
              <p:nvPr/>
            </p:nvSpPr>
            <p:spPr>
              <a:xfrm>
                <a:off x="949321" y="2767479"/>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0" name="Shape 340"/>
              <p:cNvSpPr/>
              <p:nvPr/>
            </p:nvSpPr>
            <p:spPr>
              <a:xfrm>
                <a:off x="1457089" y="2655238"/>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1" name="Shape 341"/>
              <p:cNvSpPr/>
              <p:nvPr/>
            </p:nvSpPr>
            <p:spPr>
              <a:xfrm>
                <a:off x="1239216" y="3049632"/>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2" name="Shape 342"/>
              <p:cNvSpPr/>
              <p:nvPr/>
            </p:nvSpPr>
            <p:spPr>
              <a:xfrm>
                <a:off x="6076986" y="2655238"/>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3" name="Shape 343"/>
              <p:cNvSpPr/>
              <p:nvPr/>
            </p:nvSpPr>
            <p:spPr>
              <a:xfrm>
                <a:off x="6529519" y="2718613"/>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4" name="Shape 344"/>
              <p:cNvSpPr/>
              <p:nvPr/>
            </p:nvSpPr>
            <p:spPr>
              <a:xfrm>
                <a:off x="6035637" y="3119754"/>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5" name="Shape 345"/>
              <p:cNvSpPr/>
              <p:nvPr/>
            </p:nvSpPr>
            <p:spPr>
              <a:xfrm>
                <a:off x="6529519" y="3119754"/>
                <a:ext cx="315600" cy="276300"/>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3">
            <a:alphaModFix/>
          </a:blip>
          <a:srcRect/>
          <a:stretch/>
        </p:blipFill>
        <p:spPr>
          <a:xfrm>
            <a:off x="0" y="1963201"/>
            <a:ext cx="9144000" cy="29315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a:blip r:embed="rId3">
            <a:alphaModFix/>
          </a:blip>
          <a:stretch>
            <a:fillRect/>
          </a:stretch>
        </p:blipFill>
        <p:spPr>
          <a:xfrm>
            <a:off x="0" y="1177308"/>
            <a:ext cx="9143998" cy="5680682"/>
          </a:xfrm>
          <a:prstGeom prst="rect">
            <a:avLst/>
          </a:prstGeom>
          <a:noFill/>
          <a:ln>
            <a:noFill/>
          </a:ln>
        </p:spPr>
      </p:pic>
      <p:sp>
        <p:nvSpPr>
          <p:cNvPr id="358" name="Shape 3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MDM Component</a:t>
            </a:r>
          </a:p>
          <a:p>
            <a:pPr marL="0" marR="0" lvl="0" indent="0" algn="l"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grpSp>
        <p:nvGrpSpPr>
          <p:cNvPr id="359" name="Shape 359"/>
          <p:cNvGrpSpPr/>
          <p:nvPr/>
        </p:nvGrpSpPr>
        <p:grpSpPr>
          <a:xfrm>
            <a:off x="773224" y="3428975"/>
            <a:ext cx="3193501" cy="2201975"/>
            <a:chOff x="773224" y="3428975"/>
            <a:chExt cx="3193501" cy="2201975"/>
          </a:xfrm>
          <a:solidFill>
            <a:srgbClr val="C00000">
              <a:alpha val="70000"/>
            </a:srgbClr>
          </a:solidFill>
        </p:grpSpPr>
        <p:sp>
          <p:nvSpPr>
            <p:cNvPr id="360" name="Shape 360"/>
            <p:cNvSpPr/>
            <p:nvPr/>
          </p:nvSpPr>
          <p:spPr>
            <a:xfrm rot="-5400000">
              <a:off x="2117824" y="2084375"/>
              <a:ext cx="504299" cy="3193499"/>
            </a:xfrm>
            <a:prstGeom prst="rect">
              <a:avLst/>
            </a:prstGeom>
            <a:grp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Font typeface="Calibri"/>
                <a:buNone/>
              </a:pPr>
              <a:endParaRPr/>
            </a:p>
          </p:txBody>
        </p:sp>
        <p:sp>
          <p:nvSpPr>
            <p:cNvPr id="361" name="Shape 361"/>
            <p:cNvSpPr/>
            <p:nvPr/>
          </p:nvSpPr>
          <p:spPr>
            <a:xfrm rot="16200000">
              <a:off x="2118288" y="3631310"/>
              <a:ext cx="1546476" cy="2150399"/>
            </a:xfrm>
            <a:prstGeom prst="rect">
              <a:avLst/>
            </a:prstGeom>
            <a:grp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dirty="0">
                  <a:solidFill>
                    <a:schemeClr val="bg1"/>
                  </a:solidFill>
                </a:rPr>
                <a:t>Ports</a:t>
              </a:r>
            </a:p>
          </p:txBody>
        </p:sp>
        <p:sp>
          <p:nvSpPr>
            <p:cNvPr id="362" name="Shape 362"/>
            <p:cNvSpPr/>
            <p:nvPr/>
          </p:nvSpPr>
          <p:spPr>
            <a:xfrm rot="-5400000">
              <a:off x="2294374" y="3958600"/>
              <a:ext cx="151200" cy="3193499"/>
            </a:xfrm>
            <a:prstGeom prst="rect">
              <a:avLst/>
            </a:prstGeom>
            <a:grp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Font typeface="Calibri"/>
                <a:buNone/>
              </a:pPr>
              <a:endParaRPr/>
            </a:p>
          </p:txBody>
        </p:sp>
      </p:grpSp>
      <p:grpSp>
        <p:nvGrpSpPr>
          <p:cNvPr id="363" name="Shape 363"/>
          <p:cNvGrpSpPr/>
          <p:nvPr/>
        </p:nvGrpSpPr>
        <p:grpSpPr>
          <a:xfrm>
            <a:off x="773225" y="2403250"/>
            <a:ext cx="8236300" cy="3631124"/>
            <a:chOff x="773225" y="2403250"/>
            <a:chExt cx="8236300" cy="3631124"/>
          </a:xfrm>
          <a:solidFill>
            <a:srgbClr val="0070C0">
              <a:alpha val="70000"/>
            </a:srgbClr>
          </a:solidFill>
        </p:grpSpPr>
        <p:sp>
          <p:nvSpPr>
            <p:cNvPr id="364" name="Shape 364"/>
            <p:cNvSpPr/>
            <p:nvPr/>
          </p:nvSpPr>
          <p:spPr>
            <a:xfrm rot="-5400000">
              <a:off x="4908075" y="1932924"/>
              <a:ext cx="3630899" cy="4572000"/>
            </a:xfrm>
            <a:prstGeom prst="rect">
              <a:avLst/>
            </a:prstGeom>
            <a:grp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2400" b="1" dirty="0" smtClean="0">
                  <a:solidFill>
                    <a:schemeClr val="bg1"/>
                  </a:solidFill>
                  <a:latin typeface="Calibri"/>
                  <a:ea typeface="Calibri"/>
                  <a:cs typeface="Calibri"/>
                  <a:sym typeface="Calibri"/>
                </a:rPr>
                <a:t>Adapters</a:t>
              </a:r>
              <a:endParaRPr lang="en-US" sz="2400" b="1" dirty="0">
                <a:solidFill>
                  <a:schemeClr val="bg1"/>
                </a:solidFill>
                <a:latin typeface="Calibri"/>
                <a:ea typeface="Calibri"/>
                <a:cs typeface="Calibri"/>
                <a:sym typeface="Calibri"/>
              </a:endParaRPr>
            </a:p>
          </p:txBody>
        </p:sp>
        <p:sp>
          <p:nvSpPr>
            <p:cNvPr id="365" name="Shape 365"/>
            <p:cNvSpPr/>
            <p:nvPr/>
          </p:nvSpPr>
          <p:spPr>
            <a:xfrm rot="-5400000">
              <a:off x="2403574" y="3983674"/>
              <a:ext cx="420300" cy="3680999"/>
            </a:xfrm>
            <a:prstGeom prst="rect">
              <a:avLst/>
            </a:prstGeom>
            <a:grp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Font typeface="Calibri"/>
                <a:buNone/>
              </a:pPr>
              <a:endParaRPr/>
            </a:p>
          </p:txBody>
        </p:sp>
        <p:sp>
          <p:nvSpPr>
            <p:cNvPr id="366" name="Shape 366"/>
            <p:cNvSpPr/>
            <p:nvPr/>
          </p:nvSpPr>
          <p:spPr>
            <a:xfrm rot="-5400000">
              <a:off x="2437025" y="739450"/>
              <a:ext cx="353399" cy="3680999"/>
            </a:xfrm>
            <a:prstGeom prst="rect">
              <a:avLst/>
            </a:prstGeom>
            <a:grp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Font typeface="Calibri"/>
                <a:buNone/>
              </a:pPr>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 calcmode="lin" valueType="num">
                                      <p:cBhvr additive="base">
                                        <p:cTn id="7" dur="500"/>
                                        <p:tgtEl>
                                          <p:spTgt spid="359"/>
                                        </p:tgtEl>
                                        <p:attrNameLst>
                                          <p:attrName>ppt_w</p:attrName>
                                        </p:attrNameLst>
                                      </p:cBhvr>
                                      <p:tavLst>
                                        <p:tav tm="0">
                                          <p:val>
                                            <p:strVal val="0"/>
                                          </p:val>
                                        </p:tav>
                                        <p:tav tm="100000">
                                          <p:val>
                                            <p:strVal val="#ppt_w"/>
                                          </p:val>
                                        </p:tav>
                                      </p:tavLst>
                                    </p:anim>
                                    <p:anim calcmode="lin" valueType="num">
                                      <p:cBhvr additive="base">
                                        <p:cTn id="8" dur="500"/>
                                        <p:tgtEl>
                                          <p:spTgt spid="35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63"/>
                                        </p:tgtEl>
                                        <p:attrNameLst>
                                          <p:attrName>style.visibility</p:attrName>
                                        </p:attrNameLst>
                                      </p:cBhvr>
                                      <p:to>
                                        <p:strVal val="visible"/>
                                      </p:to>
                                    </p:set>
                                    <p:anim calcmode="lin" valueType="num">
                                      <p:cBhvr additive="base">
                                        <p:cTn id="13" dur="500"/>
                                        <p:tgtEl>
                                          <p:spTgt spid="363"/>
                                        </p:tgtEl>
                                        <p:attrNameLst>
                                          <p:attrName>ppt_w</p:attrName>
                                        </p:attrNameLst>
                                      </p:cBhvr>
                                      <p:tavLst>
                                        <p:tav tm="0">
                                          <p:val>
                                            <p:strVal val="0"/>
                                          </p:val>
                                        </p:tav>
                                        <p:tav tm="100000">
                                          <p:val>
                                            <p:strVal val="#ppt_w"/>
                                          </p:val>
                                        </p:tav>
                                      </p:tavLst>
                                    </p:anim>
                                    <p:anim calcmode="lin" valueType="num">
                                      <p:cBhvr additive="base">
                                        <p:cTn id="14" dur="500"/>
                                        <p:tgtEl>
                                          <p:spTgt spid="36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Ports &amp; Adapter</a:t>
            </a:r>
          </a:p>
        </p:txBody>
      </p:sp>
      <p:sp>
        <p:nvSpPr>
          <p:cNvPr id="373" name="Shape 373"/>
          <p:cNvSpPr txBox="1">
            <a:spLocks noGrp="1"/>
          </p:cNvSpPr>
          <p:nvPr>
            <p:ph type="body" idx="1"/>
          </p:nvPr>
        </p:nvSpPr>
        <p:spPr>
          <a:xfrm>
            <a:off x="457200" y="5664475"/>
            <a:ext cx="8229600" cy="461699"/>
          </a:xfrm>
          <a:prstGeom prst="rect">
            <a:avLst/>
          </a:prstGeom>
          <a:noFill/>
          <a:ln>
            <a:noFill/>
          </a:ln>
        </p:spPr>
        <p:txBody>
          <a:bodyPr lIns="91425" tIns="91425" rIns="91425" bIns="91425" anchor="t" anchorCtr="0">
            <a:noAutofit/>
          </a:bodyPr>
          <a:lstStyle/>
          <a:p>
            <a:pPr marL="0" marR="0" lvl="0" indent="0" algn="l" rtl="0">
              <a:spcBef>
                <a:spcPts val="0"/>
              </a:spcBef>
              <a:buClr>
                <a:schemeClr val="hlink"/>
              </a:buClr>
              <a:buSzPct val="25000"/>
              <a:buFont typeface="Arial"/>
              <a:buNone/>
            </a:pPr>
            <a:r>
              <a:rPr lang="en-US" sz="1200" b="0" i="0" u="sng" strike="noStrike" cap="none" baseline="0">
                <a:solidFill>
                  <a:schemeClr val="hlink"/>
                </a:solidFill>
                <a:latin typeface="Calibri"/>
                <a:ea typeface="Calibri"/>
                <a:cs typeface="Calibri"/>
                <a:sym typeface="Calibri"/>
                <a:hlinkClick r:id="rId3"/>
              </a:rPr>
              <a:t>http://www.dossier-andreas.net/software_architecture/ports_and_adapters.html</a:t>
            </a:r>
            <a:r>
              <a:rPr lang="en-US" sz="1200" b="0" i="0" u="none" strike="noStrike" cap="none" baseline="0">
                <a:solidFill>
                  <a:schemeClr val="dk1"/>
                </a:solidFill>
                <a:latin typeface="Calibri"/>
                <a:ea typeface="Calibri"/>
                <a:cs typeface="Calibri"/>
                <a:sym typeface="Calibri"/>
              </a:rPr>
              <a:t> (Patrick van Bergen)</a:t>
            </a:r>
          </a:p>
        </p:txBody>
      </p:sp>
      <p:pic>
        <p:nvPicPr>
          <p:cNvPr id="374" name="Shape 374"/>
          <p:cNvPicPr preferRelativeResize="0"/>
          <p:nvPr/>
        </p:nvPicPr>
        <p:blipFill rotWithShape="1">
          <a:blip r:embed="rId4">
            <a:alphaModFix/>
          </a:blip>
          <a:srcRect r="36479"/>
          <a:stretch/>
        </p:blipFill>
        <p:spPr>
          <a:xfrm>
            <a:off x="2234994" y="1762875"/>
            <a:ext cx="3382200" cy="3066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MDM Component</a:t>
            </a:r>
          </a:p>
          <a:p>
            <a:pPr marL="0" marR="0" lvl="0" indent="0" algn="l"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pic>
        <p:nvPicPr>
          <p:cNvPr id="381" name="Shape 381"/>
          <p:cNvPicPr preferRelativeResize="0"/>
          <p:nvPr/>
        </p:nvPicPr>
        <p:blipFill>
          <a:blip r:embed="rId3">
            <a:alphaModFix/>
          </a:blip>
          <a:stretch>
            <a:fillRect/>
          </a:stretch>
        </p:blipFill>
        <p:spPr>
          <a:xfrm>
            <a:off x="0" y="1177308"/>
            <a:ext cx="9143998" cy="5680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a:stretch/>
        </p:blipFill>
        <p:spPr>
          <a:xfrm>
            <a:off x="0" y="1499769"/>
            <a:ext cx="9144000" cy="43724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openMDM IWG</a:t>
            </a:r>
          </a:p>
        </p:txBody>
      </p:sp>
      <p:sp>
        <p:nvSpPr>
          <p:cNvPr id="107" name="Shape 10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3600" b="0" i="0" u="none" strike="noStrike" cap="none" baseline="0">
                <a:solidFill>
                  <a:schemeClr val="dk1"/>
                </a:solidFill>
                <a:latin typeface="Calibri"/>
                <a:ea typeface="Calibri"/>
                <a:cs typeface="Calibri"/>
                <a:sym typeface="Calibri"/>
              </a:rPr>
              <a:t>„The open MDM Working group […] wants to foster and support an open and innovative eco-system providing </a:t>
            </a:r>
            <a:r>
              <a:rPr lang="en-US" sz="3600" b="1" i="0" u="none" strike="noStrike" cap="none" baseline="0">
                <a:solidFill>
                  <a:srgbClr val="0000FF"/>
                </a:solidFill>
                <a:latin typeface="Calibri"/>
                <a:ea typeface="Calibri"/>
                <a:cs typeface="Calibri"/>
                <a:sym typeface="Calibri"/>
              </a:rPr>
              <a:t>tools and systems</a:t>
            </a:r>
            <a:r>
              <a:rPr lang="en-US" sz="3600" b="0" i="0" u="none" strike="noStrike" cap="none" baseline="0">
                <a:solidFill>
                  <a:schemeClr val="dk1"/>
                </a:solidFill>
                <a:latin typeface="Calibri"/>
                <a:ea typeface="Calibri"/>
                <a:cs typeface="Calibri"/>
                <a:sym typeface="Calibri"/>
              </a:rPr>
              <a:t>, qualification kits and adapters for standardized and </a:t>
            </a:r>
            <a:r>
              <a:rPr lang="en-US" sz="3600" b="1" i="0" u="none" strike="noStrike" cap="none" baseline="0">
                <a:solidFill>
                  <a:srgbClr val="0000FF"/>
                </a:solidFill>
                <a:latin typeface="Calibri"/>
                <a:ea typeface="Calibri"/>
                <a:cs typeface="Calibri"/>
                <a:sym typeface="Calibri"/>
              </a:rPr>
              <a:t>vendor independent</a:t>
            </a:r>
            <a:r>
              <a:rPr lang="en-US" sz="3600" b="0" i="0" u="none" strike="noStrike" cap="none" baseline="0">
                <a:solidFill>
                  <a:schemeClr val="dk1"/>
                </a:solidFill>
                <a:latin typeface="Calibri"/>
                <a:ea typeface="Calibri"/>
                <a:cs typeface="Calibri"/>
                <a:sym typeface="Calibri"/>
              </a:rPr>
              <a:t> </a:t>
            </a:r>
            <a:r>
              <a:rPr lang="en-US" sz="3600" b="1" i="0" u="none" strike="noStrike" cap="none" baseline="0">
                <a:solidFill>
                  <a:srgbClr val="0000FF"/>
                </a:solidFill>
                <a:latin typeface="Calibri"/>
                <a:ea typeface="Calibri"/>
                <a:cs typeface="Calibri"/>
                <a:sym typeface="Calibri"/>
              </a:rPr>
              <a:t>management of measurement data</a:t>
            </a:r>
            <a:r>
              <a:rPr lang="en-US" sz="3600" b="0" i="0" u="none" strike="noStrike" cap="none" baseline="0">
                <a:solidFill>
                  <a:schemeClr val="dk1"/>
                </a:solidFill>
                <a:latin typeface="Calibri"/>
                <a:ea typeface="Calibri"/>
                <a:cs typeface="Calibri"/>
                <a:sym typeface="Calibri"/>
              </a:rPr>
              <a:t> in accordance with the ASAM ODS standard.“</a:t>
            </a:r>
          </a:p>
          <a:p>
            <a:pPr marL="0" marR="0" lvl="0" indent="0" algn="r" rtl="0">
              <a:lnSpc>
                <a:spcPct val="90000"/>
              </a:lnSpc>
              <a:spcBef>
                <a:spcPts val="320"/>
              </a:spcBef>
              <a:buClr>
                <a:srgbClr val="A5A5A5"/>
              </a:buClr>
              <a:buSzPct val="25000"/>
              <a:buFont typeface="Arial"/>
              <a:buNone/>
            </a:pPr>
            <a:r>
              <a:rPr lang="en-US" sz="2400" b="0" i="0" u="none" strike="noStrike" cap="none" baseline="0">
                <a:solidFill>
                  <a:srgbClr val="A5A5A5"/>
                </a:solidFill>
                <a:latin typeface="Calibri"/>
                <a:ea typeface="Calibri"/>
                <a:cs typeface="Calibri"/>
                <a:sym typeface="Calibri"/>
              </a:rPr>
              <a:t>openMDM charter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Shape 393"/>
          <p:cNvPicPr preferRelativeResize="0"/>
          <p:nvPr/>
        </p:nvPicPr>
        <p:blipFill rotWithShape="1">
          <a:blip r:embed="rId3">
            <a:alphaModFix/>
          </a:blip>
          <a:srcRect/>
          <a:stretch/>
        </p:blipFill>
        <p:spPr>
          <a:xfrm>
            <a:off x="0" y="1963201"/>
            <a:ext cx="9144000" cy="2931599"/>
          </a:xfrm>
          <a:prstGeom prst="rect">
            <a:avLst/>
          </a:prstGeom>
          <a:noFill/>
          <a:ln>
            <a:noFill/>
          </a:ln>
        </p:spPr>
      </p:pic>
      <p:sp>
        <p:nvSpPr>
          <p:cNvPr id="394" name="Shape 3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And the Data???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Effect transition="in" filter="fade">
                                      <p:cBhvr>
                                        <p:cTn id="7"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MDM Data Access Module</a:t>
            </a:r>
          </a:p>
        </p:txBody>
      </p:sp>
      <p:pic>
        <p:nvPicPr>
          <p:cNvPr id="401" name="Shape 401"/>
          <p:cNvPicPr preferRelativeResize="0"/>
          <p:nvPr/>
        </p:nvPicPr>
        <p:blipFill>
          <a:blip r:embed="rId3">
            <a:alphaModFix/>
          </a:blip>
          <a:stretch>
            <a:fillRect/>
          </a:stretch>
        </p:blipFill>
        <p:spPr>
          <a:xfrm>
            <a:off x="0" y="1094189"/>
            <a:ext cx="9143999" cy="5687121"/>
          </a:xfrm>
          <a:prstGeom prst="rect">
            <a:avLst/>
          </a:prstGeom>
          <a:noFill/>
          <a:ln>
            <a:noFill/>
          </a:ln>
        </p:spPr>
      </p:pic>
      <p:sp>
        <p:nvSpPr>
          <p:cNvPr id="5" name="Shape 316"/>
          <p:cNvSpPr txBox="1"/>
          <p:nvPr/>
        </p:nvSpPr>
        <p:spPr>
          <a:xfrm flipH="1">
            <a:off x="5580112" y="1988840"/>
            <a:ext cx="1749335" cy="1273622"/>
          </a:xfrm>
          <a:prstGeom prst="rect">
            <a:avLst/>
          </a:prstGeom>
          <a:solidFill>
            <a:schemeClr val="accent3">
              <a:lumMod val="40000"/>
              <a:lumOff val="60000"/>
            </a:schemeClr>
          </a:solidFill>
          <a:ln w="9525" cap="flat" cmpd="sng">
            <a:solidFill>
              <a:srgbClr val="6AA84F"/>
            </a:solidFill>
            <a:prstDash val="solid"/>
            <a:round/>
            <a:headEnd type="none" w="med" len="med"/>
            <a:tailEnd type="none" w="med" len="med"/>
          </a:ln>
          <a:effectLst>
            <a:outerShdw blurRad="50800" dist="38100" dir="2700000" algn="tl" rotWithShape="0">
              <a:srgbClr val="000000">
                <a:alpha val="43000"/>
              </a:srgbClr>
            </a:outerShdw>
          </a:effectLst>
        </p:spPr>
        <p:txBody>
          <a:bodyPr lIns="91425" tIns="91425" rIns="91425" bIns="91425" anchor="ctr" anchorCtr="0">
            <a:noAutofit/>
          </a:bodyPr>
          <a:lstStyle/>
          <a:p>
            <a:pPr algn="ctr">
              <a:spcBef>
                <a:spcPts val="0"/>
              </a:spcBef>
              <a:buNone/>
            </a:pPr>
            <a:r>
              <a:rPr lang="en-US" sz="2400" dirty="0">
                <a:solidFill>
                  <a:srgbClr val="38761D"/>
                </a:solidFill>
              </a:rPr>
              <a:t>BOM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515950" y="3020786"/>
            <a:ext cx="8229600" cy="1143000"/>
          </a:xfrm>
          <a:prstGeom prst="rect">
            <a:avLst/>
          </a:prstGeom>
          <a:noFill/>
          <a:ln>
            <a:noFill/>
          </a:ln>
        </p:spPr>
        <p:txBody>
          <a:bodyPr lIns="91425" tIns="91425" rIns="91425" bIns="91425"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Bringing it all together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Explorer Component</a:t>
            </a:r>
          </a:p>
        </p:txBody>
      </p:sp>
      <p:pic>
        <p:nvPicPr>
          <p:cNvPr id="414" name="Shape 414"/>
          <p:cNvPicPr preferRelativeResize="0"/>
          <p:nvPr/>
        </p:nvPicPr>
        <p:blipFill>
          <a:blip r:embed="rId3">
            <a:alphaModFix/>
          </a:blip>
          <a:stretch>
            <a:fillRect/>
          </a:stretch>
        </p:blipFill>
        <p:spPr>
          <a:xfrm>
            <a:off x="0" y="379232"/>
            <a:ext cx="9143998" cy="62130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grpSp>
        <p:nvGrpSpPr>
          <p:cNvPr id="420" name="Shape 420"/>
          <p:cNvGrpSpPr/>
          <p:nvPr/>
        </p:nvGrpSpPr>
        <p:grpSpPr>
          <a:xfrm>
            <a:off x="755575" y="231304"/>
            <a:ext cx="6336600" cy="5472607"/>
            <a:chOff x="755575" y="764704"/>
            <a:chExt cx="6336600" cy="5472607"/>
          </a:xfrm>
        </p:grpSpPr>
        <p:sp>
          <p:nvSpPr>
            <p:cNvPr id="421" name="Shape 421"/>
            <p:cNvSpPr/>
            <p:nvPr/>
          </p:nvSpPr>
          <p:spPr>
            <a:xfrm>
              <a:off x="4067944" y="4077071"/>
              <a:ext cx="2520299" cy="194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OpenMDM API</a:t>
              </a:r>
            </a:p>
          </p:txBody>
        </p:sp>
        <p:sp>
          <p:nvSpPr>
            <p:cNvPr id="422" name="Shape 422"/>
            <p:cNvSpPr/>
            <p:nvPr/>
          </p:nvSpPr>
          <p:spPr>
            <a:xfrm>
              <a:off x="4067944" y="1916832"/>
              <a:ext cx="2520299" cy="194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DataProvider Component</a:t>
              </a:r>
            </a:p>
          </p:txBody>
        </p:sp>
        <p:sp>
          <p:nvSpPr>
            <p:cNvPr id="423" name="Shape 423"/>
            <p:cNvSpPr/>
            <p:nvPr/>
          </p:nvSpPr>
          <p:spPr>
            <a:xfrm>
              <a:off x="971600" y="764704"/>
              <a:ext cx="2520299" cy="30962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Explorer Component</a:t>
              </a:r>
            </a:p>
          </p:txBody>
        </p:sp>
        <p:sp>
          <p:nvSpPr>
            <p:cNvPr id="424" name="Shape 424"/>
            <p:cNvSpPr/>
            <p:nvPr/>
          </p:nvSpPr>
          <p:spPr>
            <a:xfrm>
              <a:off x="1043608" y="836712"/>
              <a:ext cx="2376300" cy="10079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Client</a:t>
              </a:r>
            </a:p>
          </p:txBody>
        </p:sp>
        <p:sp>
          <p:nvSpPr>
            <p:cNvPr id="425" name="Shape 425"/>
            <p:cNvSpPr/>
            <p:nvPr/>
          </p:nvSpPr>
          <p:spPr>
            <a:xfrm>
              <a:off x="1115616" y="1124744"/>
              <a:ext cx="1296000" cy="288000"/>
            </a:xfrm>
            <a:prstGeom prst="rect">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Rich</a:t>
              </a:r>
            </a:p>
          </p:txBody>
        </p:sp>
        <p:sp>
          <p:nvSpPr>
            <p:cNvPr id="426" name="Shape 426"/>
            <p:cNvSpPr/>
            <p:nvPr/>
          </p:nvSpPr>
          <p:spPr>
            <a:xfrm>
              <a:off x="1115616" y="1484783"/>
              <a:ext cx="2232299" cy="288000"/>
            </a:xfrm>
            <a:prstGeom prst="rect">
              <a:avLst/>
            </a:prstGeom>
            <a:solidFill>
              <a:srgbClr val="FF66FF"/>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PresentationModel</a:t>
              </a:r>
            </a:p>
          </p:txBody>
        </p:sp>
        <p:sp>
          <p:nvSpPr>
            <p:cNvPr id="427" name="Shape 427"/>
            <p:cNvSpPr/>
            <p:nvPr/>
          </p:nvSpPr>
          <p:spPr>
            <a:xfrm>
              <a:off x="1043608" y="198884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428" name="Shape 428"/>
            <p:cNvSpPr/>
            <p:nvPr/>
          </p:nvSpPr>
          <p:spPr>
            <a:xfrm>
              <a:off x="1115616" y="2060848"/>
              <a:ext cx="2232299" cy="288000"/>
            </a:xfrm>
            <a:prstGeom prst="rect">
              <a:avLst/>
            </a:prstGeom>
            <a:solidFill>
              <a:srgbClr val="FF66FF"/>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PresentationModel</a:t>
              </a:r>
            </a:p>
          </p:txBody>
        </p:sp>
        <p:sp>
          <p:nvSpPr>
            <p:cNvPr id="429" name="Shape 429"/>
            <p:cNvSpPr/>
            <p:nvPr/>
          </p:nvSpPr>
          <p:spPr>
            <a:xfrm>
              <a:off x="1115616" y="2420888"/>
              <a:ext cx="1080000" cy="86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430" name="Shape 430"/>
            <p:cNvSpPr/>
            <p:nvPr/>
          </p:nvSpPr>
          <p:spPr>
            <a:xfrm>
              <a:off x="2267742" y="2420888"/>
              <a:ext cx="1080000" cy="86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Component API</a:t>
              </a:r>
            </a:p>
          </p:txBody>
        </p:sp>
        <p:sp>
          <p:nvSpPr>
            <p:cNvPr id="431" name="Shape 431"/>
            <p:cNvSpPr/>
            <p:nvPr/>
          </p:nvSpPr>
          <p:spPr>
            <a:xfrm>
              <a:off x="4139951" y="198884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432" name="Shape 432"/>
            <p:cNvSpPr/>
            <p:nvPr/>
          </p:nvSpPr>
          <p:spPr>
            <a:xfrm>
              <a:off x="4211960" y="2060848"/>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433" name="Shape 433"/>
            <p:cNvSpPr/>
            <p:nvPr/>
          </p:nvSpPr>
          <p:spPr>
            <a:xfrm>
              <a:off x="5364087" y="2060848"/>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Component API</a:t>
              </a:r>
            </a:p>
          </p:txBody>
        </p:sp>
        <p:sp>
          <p:nvSpPr>
            <p:cNvPr id="434" name="Shape 434"/>
            <p:cNvSpPr/>
            <p:nvPr/>
          </p:nvSpPr>
          <p:spPr>
            <a:xfrm>
              <a:off x="4139951" y="414908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435" name="Shape 435"/>
            <p:cNvSpPr/>
            <p:nvPr/>
          </p:nvSpPr>
          <p:spPr>
            <a:xfrm>
              <a:off x="4211960" y="4221087"/>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436" name="Shape 436"/>
            <p:cNvSpPr/>
            <p:nvPr/>
          </p:nvSpPr>
          <p:spPr>
            <a:xfrm>
              <a:off x="5364087" y="4221087"/>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Model</a:t>
              </a:r>
            </a:p>
          </p:txBody>
        </p:sp>
        <p:sp>
          <p:nvSpPr>
            <p:cNvPr id="437" name="Shape 437"/>
            <p:cNvSpPr/>
            <p:nvPr/>
          </p:nvSpPr>
          <p:spPr>
            <a:xfrm>
              <a:off x="1043608" y="4149080"/>
              <a:ext cx="2376300" cy="8639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Libraries</a:t>
              </a:r>
            </a:p>
          </p:txBody>
        </p:sp>
        <p:sp>
          <p:nvSpPr>
            <p:cNvPr id="438" name="Shape 438"/>
            <p:cNvSpPr/>
            <p:nvPr/>
          </p:nvSpPr>
          <p:spPr>
            <a:xfrm>
              <a:off x="1259632" y="4509119"/>
              <a:ext cx="2016198" cy="432054"/>
            </a:xfrm>
            <a:prstGeom prst="flowChartMultidocument">
              <a:avLst/>
            </a:prstGeom>
            <a:solidFill>
              <a:srgbClr val="D8D8D8"/>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de.rechner.openatfx</a:t>
              </a:r>
            </a:p>
          </p:txBody>
        </p:sp>
        <p:sp>
          <p:nvSpPr>
            <p:cNvPr id="439" name="Shape 439"/>
            <p:cNvSpPr/>
            <p:nvPr/>
          </p:nvSpPr>
          <p:spPr>
            <a:xfrm>
              <a:off x="1728058" y="5229200"/>
              <a:ext cx="1008111" cy="864096"/>
            </a:xfrm>
            <a:prstGeom prst="flowChartMagneticDisk">
              <a:avLst/>
            </a:prstGeom>
            <a:solidFill>
              <a:srgbClr val="FFFF0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ATFX-Datei</a:t>
              </a:r>
            </a:p>
          </p:txBody>
        </p:sp>
        <p:cxnSp>
          <p:nvCxnSpPr>
            <p:cNvPr id="440" name="Shape 440"/>
            <p:cNvCxnSpPr>
              <a:stCxn id="437" idx="2"/>
              <a:endCxn id="439" idx="1"/>
            </p:cNvCxnSpPr>
            <p:nvPr/>
          </p:nvCxnSpPr>
          <p:spPr>
            <a:xfrm rot="-5400000" flipH="1">
              <a:off x="2124058" y="5120780"/>
              <a:ext cx="216000" cy="600"/>
            </a:xfrm>
            <a:prstGeom prst="bentConnector3">
              <a:avLst>
                <a:gd name="adj1" fmla="val 50006"/>
              </a:avLst>
            </a:prstGeom>
            <a:noFill/>
            <a:ln w="19050" cap="flat" cmpd="sng">
              <a:solidFill>
                <a:schemeClr val="dk1"/>
              </a:solidFill>
              <a:prstDash val="dash"/>
              <a:round/>
              <a:headEnd type="oval" w="med" len="med"/>
              <a:tailEnd type="oval" w="med" len="med"/>
            </a:ln>
          </p:spPr>
        </p:cxnSp>
        <p:cxnSp>
          <p:nvCxnSpPr>
            <p:cNvPr id="441" name="Shape 441"/>
            <p:cNvCxnSpPr>
              <a:stCxn id="434" idx="1"/>
              <a:endCxn id="437" idx="3"/>
            </p:cNvCxnSpPr>
            <p:nvPr/>
          </p:nvCxnSpPr>
          <p:spPr>
            <a:xfrm rot="10800000">
              <a:off x="3419951" y="4580930"/>
              <a:ext cx="720000" cy="360300"/>
            </a:xfrm>
            <a:prstGeom prst="bentConnector3">
              <a:avLst>
                <a:gd name="adj1" fmla="val 50006"/>
              </a:avLst>
            </a:prstGeom>
            <a:noFill/>
            <a:ln w="19050" cap="flat" cmpd="sng">
              <a:solidFill>
                <a:schemeClr val="dk1"/>
              </a:solidFill>
              <a:prstDash val="dash"/>
              <a:round/>
              <a:headEnd type="oval" w="med" len="med"/>
              <a:tailEnd type="oval" w="med" len="med"/>
            </a:ln>
          </p:spPr>
        </p:cxnSp>
        <p:cxnSp>
          <p:nvCxnSpPr>
            <p:cNvPr id="442" name="Shape 442"/>
            <p:cNvCxnSpPr>
              <a:stCxn id="422" idx="3"/>
              <a:endCxn id="434" idx="3"/>
            </p:cNvCxnSpPr>
            <p:nvPr/>
          </p:nvCxnSpPr>
          <p:spPr>
            <a:xfrm flipH="1">
              <a:off x="6516244" y="2888982"/>
              <a:ext cx="72000" cy="2052300"/>
            </a:xfrm>
            <a:prstGeom prst="bentConnector3">
              <a:avLst>
                <a:gd name="adj1" fmla="val -317501"/>
              </a:avLst>
            </a:prstGeom>
            <a:noFill/>
            <a:ln w="19050" cap="flat" cmpd="sng">
              <a:solidFill>
                <a:schemeClr val="dk1"/>
              </a:solidFill>
              <a:prstDash val="dash"/>
              <a:round/>
              <a:headEnd type="oval" w="med" len="med"/>
              <a:tailEnd type="oval" w="med" len="med"/>
            </a:ln>
          </p:spPr>
        </p:cxnSp>
        <p:cxnSp>
          <p:nvCxnSpPr>
            <p:cNvPr id="443" name="Shape 443"/>
            <p:cNvCxnSpPr/>
            <p:nvPr/>
          </p:nvCxnSpPr>
          <p:spPr>
            <a:xfrm rot="-5400000">
              <a:off x="1121932" y="1910547"/>
              <a:ext cx="288000" cy="12599"/>
            </a:xfrm>
            <a:prstGeom prst="bentConnector3">
              <a:avLst>
                <a:gd name="adj1" fmla="val 50006"/>
              </a:avLst>
            </a:prstGeom>
            <a:noFill/>
            <a:ln w="19050" cap="flat" cmpd="sng">
              <a:solidFill>
                <a:schemeClr val="dk1"/>
              </a:solidFill>
              <a:prstDash val="dash"/>
              <a:round/>
              <a:headEnd type="oval" w="med" len="med"/>
              <a:tailEnd type="oval" w="med" len="med"/>
            </a:ln>
          </p:spPr>
        </p:cxnSp>
        <p:sp>
          <p:nvSpPr>
            <p:cNvPr id="444" name="Shape 444"/>
            <p:cNvSpPr/>
            <p:nvPr/>
          </p:nvSpPr>
          <p:spPr>
            <a:xfrm rot="-5400000">
              <a:off x="2807725" y="1952861"/>
              <a:ext cx="2232299" cy="6336600"/>
            </a:xfrm>
            <a:prstGeom prst="rect">
              <a:avLst/>
            </a:prstGeom>
            <a:solidFill>
              <a:srgbClr val="D9D9D9">
                <a:alpha val="69410"/>
              </a:srgbClr>
            </a:solidFill>
            <a:ln w="12700" cap="flat" cmpd="sng">
              <a:solidFill>
                <a:srgbClr val="7F7F7F"/>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1" i="0" u="none" strike="noStrike" cap="none" baseline="0">
                  <a:solidFill>
                    <a:srgbClr val="7F7F7F"/>
                  </a:solidFill>
                  <a:latin typeface="Calibri"/>
                  <a:ea typeface="Calibri"/>
                  <a:cs typeface="Calibri"/>
                  <a:sym typeface="Calibri"/>
                </a:rPr>
                <a:t>Data Access Mock</a:t>
              </a:r>
            </a:p>
          </p:txBody>
        </p:sp>
        <p:cxnSp>
          <p:nvCxnSpPr>
            <p:cNvPr id="445" name="Shape 445"/>
            <p:cNvCxnSpPr/>
            <p:nvPr/>
          </p:nvCxnSpPr>
          <p:spPr>
            <a:xfrm>
              <a:off x="3491880" y="2852934"/>
              <a:ext cx="576000" cy="36000"/>
            </a:xfrm>
            <a:prstGeom prst="bentConnector3">
              <a:avLst>
                <a:gd name="adj1" fmla="val 50006"/>
              </a:avLst>
            </a:prstGeom>
            <a:noFill/>
            <a:ln w="19050" cap="flat" cmpd="sng">
              <a:solidFill>
                <a:schemeClr val="dk1"/>
              </a:solidFill>
              <a:prstDash val="dash"/>
              <a:round/>
              <a:headEnd type="oval" w="med" len="med"/>
              <a:tailEnd type="oval" w="med" len="med"/>
            </a:ln>
          </p:spPr>
        </p:cxnSp>
      </p:grpSp>
      <p:sp>
        <p:nvSpPr>
          <p:cNvPr id="446" name="Shape 446"/>
          <p:cNvSpPr txBox="1"/>
          <p:nvPr/>
        </p:nvSpPr>
        <p:spPr>
          <a:xfrm>
            <a:off x="755575" y="5961550"/>
            <a:ext cx="7211699" cy="588299"/>
          </a:xfrm>
          <a:prstGeom prst="rect">
            <a:avLst/>
          </a:prstGeom>
          <a:noFill/>
          <a:ln>
            <a:noFill/>
          </a:ln>
        </p:spPr>
        <p:txBody>
          <a:bodyPr lIns="91425" tIns="91425" rIns="91425" bIns="91425" anchor="t" anchorCtr="0">
            <a:noAutofit/>
          </a:bodyPr>
          <a:lstStyle/>
          <a:p>
            <a:pPr marL="342900" lvl="0" rtl="0">
              <a:spcBef>
                <a:spcPts val="320"/>
              </a:spcBef>
              <a:buClr>
                <a:srgbClr val="BE1432"/>
              </a:buClr>
              <a:buSzPct val="25000"/>
              <a:buFont typeface="Arial"/>
              <a:buNone/>
            </a:pPr>
            <a:r>
              <a:rPr lang="en-US" sz="1800">
                <a:solidFill>
                  <a:schemeClr val="dk1"/>
                </a:solidFill>
              </a:rPr>
              <a:t>available at: </a:t>
            </a:r>
            <a:r>
              <a:rPr lang="en-US" sz="1800" u="sng">
                <a:solidFill>
                  <a:schemeClr val="hlink"/>
                </a:solidFill>
                <a:hlinkClick r:id="rId3"/>
              </a:rPr>
              <a:t>http://git.eclipse.org/c/mdmweb</a:t>
            </a:r>
            <a:r>
              <a:rPr lang="en-US"/>
              <a:t> (read the readme files!)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Shape 451"/>
          <p:cNvPicPr preferRelativeResize="0"/>
          <p:nvPr/>
        </p:nvPicPr>
        <p:blipFill>
          <a:blip r:embed="rId3">
            <a:alphaModFix/>
          </a:blip>
          <a:stretch>
            <a:fillRect/>
          </a:stretch>
        </p:blipFill>
        <p:spPr>
          <a:xfrm>
            <a:off x="895808" y="0"/>
            <a:ext cx="6317785" cy="6858001"/>
          </a:xfrm>
          <a:prstGeom prst="rect">
            <a:avLst/>
          </a:prstGeom>
          <a:noFill/>
          <a:ln>
            <a:noFill/>
          </a:ln>
        </p:spPr>
      </p:pic>
      <p:sp>
        <p:nvSpPr>
          <p:cNvPr id="452" name="Shape 452"/>
          <p:cNvSpPr/>
          <p:nvPr/>
        </p:nvSpPr>
        <p:spPr>
          <a:xfrm>
            <a:off x="2427375" y="2093250"/>
            <a:ext cx="3104699" cy="1051200"/>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nvGrpSpPr>
          <p:cNvPr id="453" name="Shape 453"/>
          <p:cNvGrpSpPr/>
          <p:nvPr/>
        </p:nvGrpSpPr>
        <p:grpSpPr>
          <a:xfrm>
            <a:off x="1128125" y="971775"/>
            <a:ext cx="5859325" cy="3141749"/>
            <a:chOff x="1128125" y="971775"/>
            <a:chExt cx="5859325" cy="3141749"/>
          </a:xfrm>
        </p:grpSpPr>
        <p:sp>
          <p:nvSpPr>
            <p:cNvPr id="454" name="Shape 454"/>
            <p:cNvSpPr/>
            <p:nvPr/>
          </p:nvSpPr>
          <p:spPr>
            <a:xfrm>
              <a:off x="1128125" y="971775"/>
              <a:ext cx="2593800" cy="769199"/>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55" name="Shape 455"/>
            <p:cNvSpPr/>
            <p:nvPr/>
          </p:nvSpPr>
          <p:spPr>
            <a:xfrm>
              <a:off x="4393650" y="971775"/>
              <a:ext cx="2593800" cy="769199"/>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56" name="Shape 456"/>
            <p:cNvSpPr/>
            <p:nvPr/>
          </p:nvSpPr>
          <p:spPr>
            <a:xfrm>
              <a:off x="1131125" y="3344325"/>
              <a:ext cx="2593800" cy="769199"/>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sp>
          <p:nvSpPr>
            <p:cNvPr id="457" name="Shape 457"/>
            <p:cNvSpPr/>
            <p:nvPr/>
          </p:nvSpPr>
          <p:spPr>
            <a:xfrm>
              <a:off x="4325800" y="3344325"/>
              <a:ext cx="2593800" cy="769199"/>
            </a:xfrm>
            <a:prstGeom prst="roundRect">
              <a:avLst>
                <a:gd name="adj" fmla="val 16667"/>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 calcmode="lin" valueType="num">
                                      <p:cBhvr additive="base">
                                        <p:cTn id="7" dur="1000"/>
                                        <p:tgtEl>
                                          <p:spTgt spid="452"/>
                                        </p:tgtEl>
                                        <p:attrNameLst>
                                          <p:attrName>ppt_w</p:attrName>
                                        </p:attrNameLst>
                                      </p:cBhvr>
                                      <p:tavLst>
                                        <p:tav tm="0">
                                          <p:val>
                                            <p:strVal val="0"/>
                                          </p:val>
                                        </p:tav>
                                        <p:tav tm="100000">
                                          <p:val>
                                            <p:strVal val="#ppt_w"/>
                                          </p:val>
                                        </p:tav>
                                      </p:tavLst>
                                    </p:anim>
                                    <p:anim calcmode="lin" valueType="num">
                                      <p:cBhvr additive="base">
                                        <p:cTn id="8" dur="1000"/>
                                        <p:tgtEl>
                                          <p:spTgt spid="45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53"/>
                                        </p:tgtEl>
                                        <p:attrNameLst>
                                          <p:attrName>style.visibility</p:attrName>
                                        </p:attrNameLst>
                                      </p:cBhvr>
                                      <p:to>
                                        <p:strVal val="visible"/>
                                      </p:to>
                                    </p:set>
                                    <p:anim calcmode="lin" valueType="num">
                                      <p:cBhvr additive="base">
                                        <p:cTn id="13" dur="1000"/>
                                        <p:tgtEl>
                                          <p:spTgt spid="453"/>
                                        </p:tgtEl>
                                        <p:attrNameLst>
                                          <p:attrName>ppt_w</p:attrName>
                                        </p:attrNameLst>
                                      </p:cBhvr>
                                      <p:tavLst>
                                        <p:tav tm="0">
                                          <p:val>
                                            <p:strVal val="0"/>
                                          </p:val>
                                        </p:tav>
                                        <p:tav tm="100000">
                                          <p:val>
                                            <p:strVal val="#ppt_w"/>
                                          </p:val>
                                        </p:tav>
                                      </p:tavLst>
                                    </p:anim>
                                    <p:anim calcmode="lin" valueType="num">
                                      <p:cBhvr additive="base">
                                        <p:cTn id="14" dur="1000"/>
                                        <p:tgtEl>
                                          <p:spTgt spid="45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p:nvPr/>
        </p:nvSpPr>
        <p:spPr>
          <a:xfrm>
            <a:off x="762929" y="3999840"/>
            <a:ext cx="6410794" cy="979760"/>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Pr>
              <a:t>Data Access</a:t>
            </a:r>
          </a:p>
        </p:txBody>
      </p:sp>
      <p:sp>
        <p:nvSpPr>
          <p:cNvPr id="464" name="Shape 464"/>
          <p:cNvSpPr/>
          <p:nvPr/>
        </p:nvSpPr>
        <p:spPr>
          <a:xfrm>
            <a:off x="3423607" y="5414495"/>
            <a:ext cx="1089437" cy="1046758"/>
          </a:xfrm>
          <a:prstGeom prst="flowChartMagneticDisk">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ODS</a:t>
            </a:r>
          </a:p>
        </p:txBody>
      </p:sp>
      <p:cxnSp>
        <p:nvCxnSpPr>
          <p:cNvPr id="465" name="Shape 465"/>
          <p:cNvCxnSpPr>
            <a:stCxn id="463" idx="2"/>
            <a:endCxn id="464" idx="1"/>
          </p:cNvCxnSpPr>
          <p:nvPr/>
        </p:nvCxnSpPr>
        <p:spPr>
          <a:xfrm>
            <a:off x="3968326" y="4979601"/>
            <a:ext cx="0" cy="435000"/>
          </a:xfrm>
          <a:prstGeom prst="straightConnector1">
            <a:avLst/>
          </a:prstGeom>
          <a:noFill/>
          <a:ln w="38100" cap="flat" cmpd="sng">
            <a:solidFill>
              <a:schemeClr val="dk2"/>
            </a:solidFill>
            <a:prstDash val="solid"/>
            <a:round/>
            <a:headEnd type="none" w="med" len="med"/>
            <a:tailEnd type="triangle" w="lg" len="lg"/>
          </a:ln>
        </p:spPr>
      </p:cxnSp>
      <p:cxnSp>
        <p:nvCxnSpPr>
          <p:cNvPr id="466" name="Shape 466"/>
          <p:cNvCxnSpPr>
            <a:stCxn id="467" idx="2"/>
          </p:cNvCxnSpPr>
          <p:nvPr/>
        </p:nvCxnSpPr>
        <p:spPr>
          <a:xfrm>
            <a:off x="3968326" y="3492880"/>
            <a:ext cx="3600" cy="384900"/>
          </a:xfrm>
          <a:prstGeom prst="straightConnector1">
            <a:avLst/>
          </a:prstGeom>
          <a:noFill/>
          <a:ln w="38100" cap="flat" cmpd="sng">
            <a:solidFill>
              <a:schemeClr val="dk2"/>
            </a:solidFill>
            <a:prstDash val="solid"/>
            <a:round/>
            <a:headEnd type="none" w="med" len="med"/>
            <a:tailEnd type="triangle" w="lg" len="lg"/>
          </a:ln>
        </p:spPr>
      </p:cxnSp>
      <p:sp>
        <p:nvSpPr>
          <p:cNvPr id="468" name="Shape 468"/>
          <p:cNvSpPr/>
          <p:nvPr/>
        </p:nvSpPr>
        <p:spPr>
          <a:xfrm>
            <a:off x="762929" y="1078030"/>
            <a:ext cx="6410794" cy="97976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UI</a:t>
            </a:r>
          </a:p>
        </p:txBody>
      </p:sp>
      <p:cxnSp>
        <p:nvCxnSpPr>
          <p:cNvPr id="469" name="Shape 469"/>
          <p:cNvCxnSpPr>
            <a:stCxn id="468" idx="2"/>
            <a:endCxn id="467" idx="0"/>
          </p:cNvCxnSpPr>
          <p:nvPr/>
        </p:nvCxnSpPr>
        <p:spPr>
          <a:xfrm>
            <a:off x="3968326" y="2057791"/>
            <a:ext cx="0" cy="455400"/>
          </a:xfrm>
          <a:prstGeom prst="straightConnector1">
            <a:avLst/>
          </a:prstGeom>
          <a:noFill/>
          <a:ln w="38100" cap="flat" cmpd="sng">
            <a:solidFill>
              <a:schemeClr val="dk2"/>
            </a:solidFill>
            <a:prstDash val="solid"/>
            <a:round/>
            <a:headEnd type="none" w="med" len="med"/>
            <a:tailEnd type="triangle" w="lg" len="lg"/>
          </a:ln>
        </p:spPr>
      </p:cxnSp>
      <p:sp>
        <p:nvSpPr>
          <p:cNvPr id="470" name="Shape 470"/>
          <p:cNvSpPr/>
          <p:nvPr/>
        </p:nvSpPr>
        <p:spPr>
          <a:xfrm>
            <a:off x="976142" y="3877671"/>
            <a:ext cx="5991929" cy="384906"/>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0" i="0" u="none" strike="noStrike" cap="none" baseline="0">
                <a:solidFill>
                  <a:srgbClr val="000000"/>
                </a:solidFill>
                <a:latin typeface="Arial"/>
                <a:ea typeface="Arial"/>
                <a:cs typeface="Arial"/>
                <a:sym typeface="Arial"/>
              </a:rPr>
              <a:t>MDM API</a:t>
            </a:r>
          </a:p>
        </p:txBody>
      </p:sp>
      <p:sp>
        <p:nvSpPr>
          <p:cNvPr id="471" name="Shape 471"/>
          <p:cNvSpPr/>
          <p:nvPr/>
        </p:nvSpPr>
        <p:spPr>
          <a:xfrm rot="5400000">
            <a:off x="6776434" y="3259492"/>
            <a:ext cx="2650742" cy="1006644"/>
          </a:xfrm>
          <a:prstGeom prst="roundRect">
            <a:avLst>
              <a:gd name="adj" fmla="val 16667"/>
            </a:avLst>
          </a:prstGeom>
          <a:solidFill>
            <a:srgbClr val="F9CB9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Platform</a:t>
            </a:r>
          </a:p>
        </p:txBody>
      </p:sp>
      <p:cxnSp>
        <p:nvCxnSpPr>
          <p:cNvPr id="472" name="Shape 472"/>
          <p:cNvCxnSpPr>
            <a:endCxn id="467" idx="3"/>
          </p:cNvCxnSpPr>
          <p:nvPr/>
        </p:nvCxnSpPr>
        <p:spPr>
          <a:xfrm flipH="1">
            <a:off x="7173723" y="2994900"/>
            <a:ext cx="496200" cy="8100"/>
          </a:xfrm>
          <a:prstGeom prst="straightConnector1">
            <a:avLst/>
          </a:prstGeom>
          <a:noFill/>
          <a:ln w="38100" cap="flat" cmpd="sng">
            <a:solidFill>
              <a:schemeClr val="dk2"/>
            </a:solidFill>
            <a:prstDash val="solid"/>
            <a:round/>
            <a:headEnd type="none" w="med" len="med"/>
            <a:tailEnd type="triangle" w="lg" len="lg"/>
          </a:ln>
        </p:spPr>
      </p:cxnSp>
      <p:cxnSp>
        <p:nvCxnSpPr>
          <p:cNvPr id="473" name="Shape 473"/>
          <p:cNvCxnSpPr>
            <a:endCxn id="463" idx="3"/>
          </p:cNvCxnSpPr>
          <p:nvPr/>
        </p:nvCxnSpPr>
        <p:spPr>
          <a:xfrm rot="10800000">
            <a:off x="7173723" y="4489720"/>
            <a:ext cx="426300" cy="14100"/>
          </a:xfrm>
          <a:prstGeom prst="straightConnector1">
            <a:avLst/>
          </a:prstGeom>
          <a:noFill/>
          <a:ln w="38100" cap="flat" cmpd="sng">
            <a:solidFill>
              <a:schemeClr val="dk2"/>
            </a:solidFill>
            <a:prstDash val="solid"/>
            <a:round/>
            <a:headEnd type="none" w="med" len="med"/>
            <a:tailEnd type="triangle" w="lg" len="lg"/>
          </a:ln>
        </p:spPr>
      </p:cxnSp>
      <p:grpSp>
        <p:nvGrpSpPr>
          <p:cNvPr id="474" name="Shape 474"/>
          <p:cNvGrpSpPr/>
          <p:nvPr/>
        </p:nvGrpSpPr>
        <p:grpSpPr>
          <a:xfrm>
            <a:off x="762929" y="2513119"/>
            <a:ext cx="6410794" cy="979760"/>
            <a:chOff x="762929" y="2513119"/>
            <a:chExt cx="6410794" cy="979760"/>
          </a:xfrm>
        </p:grpSpPr>
        <p:sp>
          <p:nvSpPr>
            <p:cNvPr id="467" name="Shape 467"/>
            <p:cNvSpPr/>
            <p:nvPr/>
          </p:nvSpPr>
          <p:spPr>
            <a:xfrm>
              <a:off x="762929" y="2513119"/>
              <a:ext cx="6410794" cy="97976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0" i="0" u="none" strike="noStrike" cap="none" baseline="0">
                  <a:solidFill>
                    <a:srgbClr val="000000"/>
                  </a:solidFill>
                  <a:latin typeface="Arial"/>
                  <a:ea typeface="Arial"/>
                  <a:cs typeface="Arial"/>
                  <a:sym typeface="Arial"/>
                </a:rPr>
                <a:t>Business Logic</a:t>
              </a:r>
            </a:p>
          </p:txBody>
        </p:sp>
        <p:sp>
          <p:nvSpPr>
            <p:cNvPr id="475" name="Shape 475"/>
            <p:cNvSpPr/>
            <p:nvPr/>
          </p:nvSpPr>
          <p:spPr>
            <a:xfrm>
              <a:off x="949321" y="2767479"/>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6" name="Shape 476"/>
            <p:cNvSpPr/>
            <p:nvPr/>
          </p:nvSpPr>
          <p:spPr>
            <a:xfrm>
              <a:off x="1457089" y="2655238"/>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7" name="Shape 477"/>
            <p:cNvSpPr/>
            <p:nvPr/>
          </p:nvSpPr>
          <p:spPr>
            <a:xfrm>
              <a:off x="1239216" y="3049632"/>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8" name="Shape 478"/>
            <p:cNvSpPr/>
            <p:nvPr/>
          </p:nvSpPr>
          <p:spPr>
            <a:xfrm>
              <a:off x="6076986" y="2655238"/>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79" name="Shape 479"/>
            <p:cNvSpPr/>
            <p:nvPr/>
          </p:nvSpPr>
          <p:spPr>
            <a:xfrm>
              <a:off x="6529519" y="2718613"/>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0" name="Shape 480"/>
            <p:cNvSpPr/>
            <p:nvPr/>
          </p:nvSpPr>
          <p:spPr>
            <a:xfrm>
              <a:off x="6035637" y="3119754"/>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81" name="Shape 481"/>
            <p:cNvSpPr/>
            <p:nvPr/>
          </p:nvSpPr>
          <p:spPr>
            <a:xfrm>
              <a:off x="6529519" y="3119754"/>
              <a:ext cx="315574" cy="276321"/>
            </a:xfrm>
            <a:prstGeom prst="hexagon">
              <a:avLst>
                <a:gd name="adj" fmla="val 25000"/>
                <a:gd name="vf" fmla="val 115470"/>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482" name="Shape 482"/>
          <p:cNvSpPr txBox="1"/>
          <p:nvPr/>
        </p:nvSpPr>
        <p:spPr>
          <a:xfrm>
            <a:off x="1403950" y="3914125"/>
            <a:ext cx="588899" cy="280200"/>
          </a:xfrm>
          <a:prstGeom prst="rect">
            <a:avLst/>
          </a:prstGeom>
          <a:noFill/>
          <a:ln w="9525" cap="flat" cmpd="sng">
            <a:solidFill>
              <a:srgbClr val="6AA84F"/>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solidFill>
                  <a:srgbClr val="38761D"/>
                </a:solidFill>
              </a:rPr>
              <a:t>BOM</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74652"/>
            <a:ext cx="8229600" cy="1367399"/>
          </a:xfrm>
          <a:prstGeom prst="rect">
            <a:avLst/>
          </a:prstGeom>
        </p:spPr>
        <p:txBody>
          <a:bodyPr lIns="91425" tIns="91425" rIns="91425" bIns="91425" anchor="ctr" anchorCtr="0">
            <a:noAutofit/>
          </a:bodyPr>
          <a:lstStyle/>
          <a:p>
            <a:pPr rtl="0">
              <a:spcBef>
                <a:spcPts val="0"/>
              </a:spcBef>
              <a:buNone/>
            </a:pPr>
            <a:r>
              <a:rPr lang="en-US"/>
              <a:t>MDM Components </a:t>
            </a:r>
          </a:p>
          <a:p>
            <a:pPr>
              <a:spcBef>
                <a:spcPts val="0"/>
              </a:spcBef>
              <a:buNone/>
            </a:pPr>
            <a:r>
              <a:rPr lang="en-US"/>
              <a:t>managed</a:t>
            </a:r>
          </a:p>
        </p:txBody>
      </p:sp>
      <p:pic>
        <p:nvPicPr>
          <p:cNvPr id="489" name="Shape 489"/>
          <p:cNvPicPr preferRelativeResize="0"/>
          <p:nvPr/>
        </p:nvPicPr>
        <p:blipFill>
          <a:blip r:embed="rId3">
            <a:alphaModFix/>
          </a:blip>
          <a:stretch>
            <a:fillRect/>
          </a:stretch>
        </p:blipFill>
        <p:spPr>
          <a:xfrm>
            <a:off x="879650" y="1642050"/>
            <a:ext cx="7048500" cy="4629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MDM Platform</a:t>
            </a:r>
          </a:p>
        </p:txBody>
      </p:sp>
      <p:pic>
        <p:nvPicPr>
          <p:cNvPr id="496" name="Shape 496"/>
          <p:cNvPicPr preferRelativeResize="0"/>
          <p:nvPr/>
        </p:nvPicPr>
        <p:blipFill rotWithShape="1">
          <a:blip r:embed="rId3">
            <a:alphaModFix/>
          </a:blip>
          <a:srcRect/>
          <a:stretch/>
        </p:blipFill>
        <p:spPr>
          <a:xfrm>
            <a:off x="-76200" y="1265241"/>
            <a:ext cx="9144000" cy="5620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Shape 502"/>
          <p:cNvPicPr preferRelativeResize="0"/>
          <p:nvPr/>
        </p:nvPicPr>
        <p:blipFill>
          <a:blip r:embed="rId3">
            <a:alphaModFix/>
          </a:blip>
          <a:stretch>
            <a:fillRect/>
          </a:stretch>
        </p:blipFill>
        <p:spPr>
          <a:xfrm>
            <a:off x="857138" y="0"/>
            <a:ext cx="7888273"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Calibri"/>
              <a:buNone/>
            </a:pPr>
            <a:endParaRPr sz="4400" b="0" i="0" u="none" strike="noStrike" cap="none" baseline="0">
              <a:solidFill>
                <a:schemeClr val="dk1"/>
              </a:solidFill>
              <a:latin typeface="Calibri"/>
              <a:ea typeface="Calibri"/>
              <a:cs typeface="Calibri"/>
              <a:sym typeface="Calibri"/>
            </a:endParaRPr>
          </a:p>
        </p:txBody>
      </p:sp>
      <p:pic>
        <p:nvPicPr>
          <p:cNvPr id="114" name="Shape 114"/>
          <p:cNvPicPr preferRelativeResize="0"/>
          <p:nvPr/>
        </p:nvPicPr>
        <p:blipFill rotWithShape="1">
          <a:blip r:embed="rId3">
            <a:alphaModFix/>
          </a:blip>
          <a:srcRect/>
          <a:stretch/>
        </p:blipFill>
        <p:spPr>
          <a:xfrm>
            <a:off x="1021875" y="3990950"/>
            <a:ext cx="1269899" cy="279299"/>
          </a:xfrm>
          <a:prstGeom prst="rect">
            <a:avLst/>
          </a:prstGeom>
          <a:noFill/>
          <a:ln>
            <a:noFill/>
          </a:ln>
        </p:spPr>
      </p:pic>
      <p:pic>
        <p:nvPicPr>
          <p:cNvPr id="115" name="Shape 115"/>
          <p:cNvPicPr preferRelativeResize="0"/>
          <p:nvPr/>
        </p:nvPicPr>
        <p:blipFill rotWithShape="1">
          <a:blip r:embed="rId4">
            <a:alphaModFix/>
          </a:blip>
          <a:srcRect/>
          <a:stretch/>
        </p:blipFill>
        <p:spPr>
          <a:xfrm>
            <a:off x="970275" y="2862175"/>
            <a:ext cx="1269899" cy="190500"/>
          </a:xfrm>
          <a:prstGeom prst="rect">
            <a:avLst/>
          </a:prstGeom>
          <a:noFill/>
          <a:ln>
            <a:noFill/>
          </a:ln>
        </p:spPr>
      </p:pic>
      <p:pic>
        <p:nvPicPr>
          <p:cNvPr id="116" name="Shape 116"/>
          <p:cNvPicPr preferRelativeResize="0"/>
          <p:nvPr/>
        </p:nvPicPr>
        <p:blipFill rotWithShape="1">
          <a:blip r:embed="rId5">
            <a:alphaModFix/>
          </a:blip>
          <a:srcRect/>
          <a:stretch/>
        </p:blipFill>
        <p:spPr>
          <a:xfrm>
            <a:off x="5884900" y="3755037"/>
            <a:ext cx="1269899" cy="419099"/>
          </a:xfrm>
          <a:prstGeom prst="rect">
            <a:avLst/>
          </a:prstGeom>
          <a:noFill/>
          <a:ln>
            <a:noFill/>
          </a:ln>
        </p:spPr>
      </p:pic>
      <p:pic>
        <p:nvPicPr>
          <p:cNvPr id="117" name="Shape 117"/>
          <p:cNvPicPr preferRelativeResize="0"/>
          <p:nvPr/>
        </p:nvPicPr>
        <p:blipFill rotWithShape="1">
          <a:blip r:embed="rId6">
            <a:alphaModFix/>
          </a:blip>
          <a:srcRect/>
          <a:stretch/>
        </p:blipFill>
        <p:spPr>
          <a:xfrm>
            <a:off x="2642875" y="1714450"/>
            <a:ext cx="1269899" cy="952499"/>
          </a:xfrm>
          <a:prstGeom prst="rect">
            <a:avLst/>
          </a:prstGeom>
          <a:noFill/>
          <a:ln>
            <a:noFill/>
          </a:ln>
        </p:spPr>
      </p:pic>
      <p:pic>
        <p:nvPicPr>
          <p:cNvPr id="118" name="Shape 118"/>
          <p:cNvPicPr preferRelativeResize="0"/>
          <p:nvPr/>
        </p:nvPicPr>
        <p:blipFill rotWithShape="1">
          <a:blip r:embed="rId7">
            <a:alphaModFix/>
          </a:blip>
          <a:srcRect/>
          <a:stretch/>
        </p:blipFill>
        <p:spPr>
          <a:xfrm>
            <a:off x="6518575" y="2746225"/>
            <a:ext cx="1269899" cy="495299"/>
          </a:xfrm>
          <a:prstGeom prst="rect">
            <a:avLst/>
          </a:prstGeom>
          <a:noFill/>
          <a:ln>
            <a:noFill/>
          </a:ln>
        </p:spPr>
      </p:pic>
      <p:pic>
        <p:nvPicPr>
          <p:cNvPr id="119" name="Shape 119"/>
          <p:cNvPicPr preferRelativeResize="0"/>
          <p:nvPr/>
        </p:nvPicPr>
        <p:blipFill rotWithShape="1">
          <a:blip r:embed="rId8">
            <a:alphaModFix/>
          </a:blip>
          <a:srcRect/>
          <a:stretch/>
        </p:blipFill>
        <p:spPr>
          <a:xfrm>
            <a:off x="4580725" y="3052675"/>
            <a:ext cx="1269899" cy="838199"/>
          </a:xfrm>
          <a:prstGeom prst="rect">
            <a:avLst/>
          </a:prstGeom>
          <a:noFill/>
          <a:ln>
            <a:noFill/>
          </a:ln>
        </p:spPr>
      </p:pic>
      <p:pic>
        <p:nvPicPr>
          <p:cNvPr id="120" name="Shape 120"/>
          <p:cNvPicPr preferRelativeResize="0"/>
          <p:nvPr/>
        </p:nvPicPr>
        <p:blipFill rotWithShape="1">
          <a:blip r:embed="rId9">
            <a:alphaModFix/>
          </a:blip>
          <a:srcRect/>
          <a:stretch/>
        </p:blipFill>
        <p:spPr>
          <a:xfrm>
            <a:off x="4477575" y="4374400"/>
            <a:ext cx="1269899" cy="419099"/>
          </a:xfrm>
          <a:prstGeom prst="rect">
            <a:avLst/>
          </a:prstGeom>
          <a:noFill/>
          <a:ln>
            <a:noFill/>
          </a:ln>
        </p:spPr>
      </p:pic>
      <p:pic>
        <p:nvPicPr>
          <p:cNvPr id="121" name="Shape 121"/>
          <p:cNvPicPr preferRelativeResize="0"/>
          <p:nvPr/>
        </p:nvPicPr>
        <p:blipFill rotWithShape="1">
          <a:blip r:embed="rId10">
            <a:alphaModFix/>
          </a:blip>
          <a:srcRect/>
          <a:stretch/>
        </p:blipFill>
        <p:spPr>
          <a:xfrm>
            <a:off x="2642875" y="3241525"/>
            <a:ext cx="1269899" cy="609599"/>
          </a:xfrm>
          <a:prstGeom prst="rect">
            <a:avLst/>
          </a:prstGeom>
          <a:noFill/>
          <a:ln>
            <a:noFill/>
          </a:ln>
        </p:spPr>
      </p:pic>
      <p:pic>
        <p:nvPicPr>
          <p:cNvPr id="122" name="Shape 122"/>
          <p:cNvPicPr preferRelativeResize="0"/>
          <p:nvPr/>
        </p:nvPicPr>
        <p:blipFill rotWithShape="1">
          <a:blip r:embed="rId11">
            <a:alphaModFix/>
          </a:blip>
          <a:srcRect/>
          <a:stretch/>
        </p:blipFill>
        <p:spPr>
          <a:xfrm>
            <a:off x="6290150" y="1857975"/>
            <a:ext cx="1269899" cy="698400"/>
          </a:xfrm>
          <a:prstGeom prst="rect">
            <a:avLst/>
          </a:prstGeom>
          <a:noFill/>
          <a:ln>
            <a:noFill/>
          </a:ln>
        </p:spPr>
      </p:pic>
      <p:pic>
        <p:nvPicPr>
          <p:cNvPr id="123" name="Shape 123"/>
          <p:cNvPicPr preferRelativeResize="0"/>
          <p:nvPr/>
        </p:nvPicPr>
        <p:blipFill rotWithShape="1">
          <a:blip r:embed="rId12">
            <a:alphaModFix/>
          </a:blip>
          <a:srcRect/>
          <a:stretch/>
        </p:blipFill>
        <p:spPr>
          <a:xfrm>
            <a:off x="6152575" y="4687675"/>
            <a:ext cx="1269899" cy="152399"/>
          </a:xfrm>
          <a:prstGeom prst="rect">
            <a:avLst/>
          </a:prstGeom>
          <a:noFill/>
          <a:ln>
            <a:noFill/>
          </a:ln>
        </p:spPr>
      </p:pic>
      <p:pic>
        <p:nvPicPr>
          <p:cNvPr id="124" name="Shape 124"/>
          <p:cNvPicPr preferRelativeResize="0"/>
          <p:nvPr/>
        </p:nvPicPr>
        <p:blipFill rotWithShape="1">
          <a:blip r:embed="rId13">
            <a:alphaModFix/>
          </a:blip>
          <a:srcRect/>
          <a:stretch/>
        </p:blipFill>
        <p:spPr>
          <a:xfrm>
            <a:off x="4956500" y="5229100"/>
            <a:ext cx="1269899" cy="1168499"/>
          </a:xfrm>
          <a:prstGeom prst="rect">
            <a:avLst/>
          </a:prstGeom>
          <a:noFill/>
          <a:ln>
            <a:noFill/>
          </a:ln>
        </p:spPr>
      </p:pic>
      <p:pic>
        <p:nvPicPr>
          <p:cNvPr id="125" name="Shape 125"/>
          <p:cNvPicPr preferRelativeResize="0"/>
          <p:nvPr/>
        </p:nvPicPr>
        <p:blipFill rotWithShape="1">
          <a:blip r:embed="rId14">
            <a:alphaModFix/>
          </a:blip>
          <a:srcRect/>
          <a:stretch/>
        </p:blipFill>
        <p:spPr>
          <a:xfrm>
            <a:off x="719750" y="1537625"/>
            <a:ext cx="1269899" cy="787499"/>
          </a:xfrm>
          <a:prstGeom prst="rect">
            <a:avLst/>
          </a:prstGeom>
          <a:noFill/>
          <a:ln>
            <a:noFill/>
          </a:ln>
        </p:spPr>
      </p:pic>
      <p:pic>
        <p:nvPicPr>
          <p:cNvPr id="126" name="Shape 126"/>
          <p:cNvPicPr preferRelativeResize="0"/>
          <p:nvPr/>
        </p:nvPicPr>
        <p:blipFill rotWithShape="1">
          <a:blip r:embed="rId15">
            <a:alphaModFix/>
          </a:blip>
          <a:srcRect/>
          <a:stretch/>
        </p:blipFill>
        <p:spPr>
          <a:xfrm>
            <a:off x="1209750" y="4992450"/>
            <a:ext cx="1524000" cy="295199"/>
          </a:xfrm>
          <a:prstGeom prst="rect">
            <a:avLst/>
          </a:prstGeom>
          <a:noFill/>
          <a:ln>
            <a:noFill/>
          </a:ln>
        </p:spPr>
      </p:pic>
      <p:pic>
        <p:nvPicPr>
          <p:cNvPr id="127" name="Shape 127"/>
          <p:cNvPicPr preferRelativeResize="0"/>
          <p:nvPr/>
        </p:nvPicPr>
        <p:blipFill rotWithShape="1">
          <a:blip r:embed="rId16">
            <a:alphaModFix/>
          </a:blip>
          <a:srcRect/>
          <a:stretch/>
        </p:blipFill>
        <p:spPr>
          <a:xfrm>
            <a:off x="1444675" y="5835575"/>
            <a:ext cx="1877099" cy="295199"/>
          </a:xfrm>
          <a:prstGeom prst="rect">
            <a:avLst/>
          </a:prstGeom>
          <a:noFill/>
          <a:ln>
            <a:noFill/>
          </a:ln>
        </p:spPr>
      </p:pic>
      <p:pic>
        <p:nvPicPr>
          <p:cNvPr id="128" name="Shape 128"/>
          <p:cNvPicPr preferRelativeResize="0"/>
          <p:nvPr/>
        </p:nvPicPr>
        <p:blipFill rotWithShape="1">
          <a:blip r:embed="rId17">
            <a:alphaModFix/>
          </a:blip>
          <a:srcRect r="61572"/>
          <a:stretch/>
        </p:blipFill>
        <p:spPr>
          <a:xfrm>
            <a:off x="6419400" y="5505950"/>
            <a:ext cx="2133900" cy="495299"/>
          </a:xfrm>
          <a:prstGeom prst="rect">
            <a:avLst/>
          </a:prstGeom>
          <a:noFill/>
          <a:ln>
            <a:noFill/>
          </a:ln>
        </p:spPr>
      </p:pic>
      <p:pic>
        <p:nvPicPr>
          <p:cNvPr id="129" name="Shape 129"/>
          <p:cNvPicPr preferRelativeResize="0"/>
          <p:nvPr/>
        </p:nvPicPr>
        <p:blipFill>
          <a:blip r:embed="rId18">
            <a:alphaModFix/>
          </a:blip>
          <a:stretch>
            <a:fillRect/>
          </a:stretch>
        </p:blipFill>
        <p:spPr>
          <a:xfrm>
            <a:off x="4279025" y="2101802"/>
            <a:ext cx="1587977" cy="295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dirty="0" smtClean="0"/>
              <a:t>Guiding Emergence</a:t>
            </a:r>
            <a:endParaRPr lang="en-US" dirty="0"/>
          </a:p>
        </p:txBody>
      </p:sp>
      <p:sp>
        <p:nvSpPr>
          <p:cNvPr id="509" name="Shape 509"/>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marL="457200" lvl="0" indent="-228600" rtl="0">
              <a:spcBef>
                <a:spcPts val="0"/>
              </a:spcBef>
            </a:pPr>
            <a:r>
              <a:rPr lang="en-US" dirty="0" smtClean="0"/>
              <a:t>Design for testability</a:t>
            </a:r>
          </a:p>
          <a:p>
            <a:pPr marL="457200" lvl="0" indent="-228600" rtl="0">
              <a:spcBef>
                <a:spcPts val="0"/>
              </a:spcBef>
            </a:pPr>
            <a:r>
              <a:rPr lang="en-US" dirty="0" smtClean="0"/>
              <a:t>Design for learning</a:t>
            </a:r>
          </a:p>
          <a:p>
            <a:pPr marL="457200" lvl="0" indent="-228600" rtl="0">
              <a:spcBef>
                <a:spcPts val="0"/>
              </a:spcBef>
            </a:pPr>
            <a:r>
              <a:rPr lang="en-US" dirty="0" smtClean="0"/>
              <a:t>Return to design fundamentals</a:t>
            </a:r>
            <a:endParaRPr lang="en-US" dirty="0" smtClean="0"/>
          </a:p>
          <a:p>
            <a:pPr marL="514350" indent="-228600">
              <a:spcBef>
                <a:spcPts val="0"/>
              </a:spcBef>
            </a:pPr>
            <a:r>
              <a:rPr lang="en-US" dirty="0" smtClean="0"/>
              <a:t>Make technical decisions at the last responsible moment</a:t>
            </a:r>
          </a:p>
          <a:p>
            <a:pPr marL="514350" indent="-228600">
              <a:spcBef>
                <a:spcPts val="0"/>
              </a:spcBef>
            </a:pPr>
            <a:r>
              <a:rPr lang="en-US" dirty="0" smtClean="0"/>
              <a:t>Use standards instead of concrete implementations</a:t>
            </a:r>
            <a:endParaRPr lang="en-US" dirty="0" smtClean="0"/>
          </a:p>
          <a:p>
            <a:pPr marL="0" lvl="0" indent="0" rtl="0">
              <a:spcBef>
                <a:spcPts val="0"/>
              </a:spcBef>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Shape 515"/>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p:nvPr/>
        </p:nvSpPr>
        <p:spPr>
          <a:xfrm>
            <a:off x="2133350" y="2401425"/>
            <a:ext cx="5205000" cy="1675499"/>
          </a:xfrm>
          <a:prstGeom prst="rect">
            <a:avLst/>
          </a:prstGeom>
          <a:noFill/>
          <a:ln>
            <a:noFill/>
          </a:ln>
        </p:spPr>
        <p:txBody>
          <a:bodyPr lIns="91425" tIns="91425" rIns="91425" bIns="91425" anchor="t" anchorCtr="0">
            <a:noAutofit/>
          </a:bodyPr>
          <a:lstStyle/>
          <a:p>
            <a:pPr>
              <a:spcBef>
                <a:spcPts val="0"/>
              </a:spcBef>
              <a:buNone/>
            </a:pPr>
            <a:r>
              <a:rPr lang="en-US" sz="6000"/>
              <a:t>THANK YOU!</a:t>
            </a:r>
          </a:p>
        </p:txBody>
      </p:sp>
      <p:sp>
        <p:nvSpPr>
          <p:cNvPr id="522" name="Shape 522"/>
          <p:cNvSpPr txBox="1"/>
          <p:nvPr/>
        </p:nvSpPr>
        <p:spPr>
          <a:xfrm>
            <a:off x="2386850" y="4219025"/>
            <a:ext cx="4353600" cy="1129500"/>
          </a:xfrm>
          <a:prstGeom prst="rect">
            <a:avLst/>
          </a:prstGeom>
          <a:noFill/>
          <a:ln>
            <a:noFill/>
          </a:ln>
        </p:spPr>
        <p:txBody>
          <a:bodyPr lIns="91425" tIns="91425" rIns="91425" bIns="91425" anchor="t" anchorCtr="0">
            <a:noAutofit/>
          </a:bodyPr>
          <a:lstStyle/>
          <a:p>
            <a:pPr>
              <a:spcBef>
                <a:spcPts val="0"/>
              </a:spcBef>
              <a:buNone/>
            </a:pPr>
            <a:r>
              <a:rPr lang="en-US" sz="6000"/>
              <a:t>Questions?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
                                        </p:tgtEl>
                                        <p:attrNameLst>
                                          <p:attrName>style.visibility</p:attrName>
                                        </p:attrNameLst>
                                      </p:cBhvr>
                                      <p:to>
                                        <p:strVal val="visible"/>
                                      </p:to>
                                    </p:set>
                                    <p:animEffect transition="in" filter="fade">
                                      <p:cBhvr>
                                        <p:cTn id="7" dur="10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spcBef>
                <a:spcPts val="0"/>
              </a:spcBef>
              <a:buNone/>
            </a:pPr>
            <a:endParaRPr/>
          </a:p>
        </p:txBody>
      </p:sp>
      <p:pic>
        <p:nvPicPr>
          <p:cNvPr id="529" name="Shape 529"/>
          <p:cNvPicPr preferRelativeResize="0"/>
          <p:nvPr/>
        </p:nvPicPr>
        <p:blipFill>
          <a:blip r:embed="rId3">
            <a:alphaModFix/>
          </a:blip>
          <a:stretch>
            <a:fillRect/>
          </a:stretch>
        </p:blipFill>
        <p:spPr>
          <a:xfrm>
            <a:off x="0" y="1570059"/>
            <a:ext cx="9143999" cy="475487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800" b="1" i="0" u="none" strike="noStrike" cap="none" baseline="0">
                <a:solidFill>
                  <a:srgbClr val="000000"/>
                </a:solidFill>
                <a:latin typeface="Arial"/>
                <a:ea typeface="Arial"/>
                <a:cs typeface="Arial"/>
                <a:sym typeface="Arial"/>
              </a:rPr>
              <a:t>Technologies used</a:t>
            </a:r>
          </a:p>
        </p:txBody>
      </p:sp>
      <p:grpSp>
        <p:nvGrpSpPr>
          <p:cNvPr id="536" name="Shape 536"/>
          <p:cNvGrpSpPr/>
          <p:nvPr/>
        </p:nvGrpSpPr>
        <p:grpSpPr>
          <a:xfrm>
            <a:off x="755575" y="1145704"/>
            <a:ext cx="6336600" cy="5472607"/>
            <a:chOff x="755575" y="764704"/>
            <a:chExt cx="6336600" cy="5472607"/>
          </a:xfrm>
        </p:grpSpPr>
        <p:sp>
          <p:nvSpPr>
            <p:cNvPr id="537" name="Shape 537"/>
            <p:cNvSpPr/>
            <p:nvPr/>
          </p:nvSpPr>
          <p:spPr>
            <a:xfrm>
              <a:off x="4067944" y="4077071"/>
              <a:ext cx="2520299" cy="194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OpenMDM API</a:t>
              </a:r>
            </a:p>
          </p:txBody>
        </p:sp>
        <p:sp>
          <p:nvSpPr>
            <p:cNvPr id="538" name="Shape 538"/>
            <p:cNvSpPr/>
            <p:nvPr/>
          </p:nvSpPr>
          <p:spPr>
            <a:xfrm>
              <a:off x="4067944" y="1916832"/>
              <a:ext cx="2520299" cy="194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DataProvider Component</a:t>
              </a:r>
            </a:p>
          </p:txBody>
        </p:sp>
        <p:sp>
          <p:nvSpPr>
            <p:cNvPr id="539" name="Shape 539"/>
            <p:cNvSpPr/>
            <p:nvPr/>
          </p:nvSpPr>
          <p:spPr>
            <a:xfrm>
              <a:off x="971600" y="764704"/>
              <a:ext cx="2520299" cy="30962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Explorer Component</a:t>
              </a:r>
            </a:p>
          </p:txBody>
        </p:sp>
        <p:sp>
          <p:nvSpPr>
            <p:cNvPr id="540" name="Shape 540"/>
            <p:cNvSpPr/>
            <p:nvPr/>
          </p:nvSpPr>
          <p:spPr>
            <a:xfrm>
              <a:off x="1043608" y="836712"/>
              <a:ext cx="2376300" cy="10079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Client</a:t>
              </a:r>
            </a:p>
          </p:txBody>
        </p:sp>
        <p:sp>
          <p:nvSpPr>
            <p:cNvPr id="541" name="Shape 541"/>
            <p:cNvSpPr/>
            <p:nvPr/>
          </p:nvSpPr>
          <p:spPr>
            <a:xfrm>
              <a:off x="1115616" y="1124744"/>
              <a:ext cx="1296000" cy="288000"/>
            </a:xfrm>
            <a:prstGeom prst="rect">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Rich</a:t>
              </a:r>
            </a:p>
          </p:txBody>
        </p:sp>
        <p:sp>
          <p:nvSpPr>
            <p:cNvPr id="542" name="Shape 542"/>
            <p:cNvSpPr/>
            <p:nvPr/>
          </p:nvSpPr>
          <p:spPr>
            <a:xfrm>
              <a:off x="1115616" y="1484783"/>
              <a:ext cx="2232299" cy="288000"/>
            </a:xfrm>
            <a:prstGeom prst="rect">
              <a:avLst/>
            </a:prstGeom>
            <a:solidFill>
              <a:srgbClr val="FF66FF"/>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PresentationModel</a:t>
              </a:r>
            </a:p>
          </p:txBody>
        </p:sp>
        <p:sp>
          <p:nvSpPr>
            <p:cNvPr id="543" name="Shape 543"/>
            <p:cNvSpPr/>
            <p:nvPr/>
          </p:nvSpPr>
          <p:spPr>
            <a:xfrm>
              <a:off x="1043608" y="198884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544" name="Shape 544"/>
            <p:cNvSpPr/>
            <p:nvPr/>
          </p:nvSpPr>
          <p:spPr>
            <a:xfrm>
              <a:off x="1115616" y="2060848"/>
              <a:ext cx="2232299" cy="288000"/>
            </a:xfrm>
            <a:prstGeom prst="rect">
              <a:avLst/>
            </a:prstGeom>
            <a:solidFill>
              <a:srgbClr val="FF66FF"/>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PresentationModel</a:t>
              </a:r>
            </a:p>
          </p:txBody>
        </p:sp>
        <p:sp>
          <p:nvSpPr>
            <p:cNvPr id="545" name="Shape 545"/>
            <p:cNvSpPr/>
            <p:nvPr/>
          </p:nvSpPr>
          <p:spPr>
            <a:xfrm>
              <a:off x="1115616" y="2420888"/>
              <a:ext cx="1080000" cy="86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546" name="Shape 546"/>
            <p:cNvSpPr/>
            <p:nvPr/>
          </p:nvSpPr>
          <p:spPr>
            <a:xfrm>
              <a:off x="2267742" y="2420888"/>
              <a:ext cx="1080000" cy="86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Component API</a:t>
              </a:r>
            </a:p>
          </p:txBody>
        </p:sp>
        <p:sp>
          <p:nvSpPr>
            <p:cNvPr id="547" name="Shape 547"/>
            <p:cNvSpPr/>
            <p:nvPr/>
          </p:nvSpPr>
          <p:spPr>
            <a:xfrm>
              <a:off x="4139951" y="198884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548" name="Shape 548"/>
            <p:cNvSpPr/>
            <p:nvPr/>
          </p:nvSpPr>
          <p:spPr>
            <a:xfrm>
              <a:off x="4211960" y="2060848"/>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549" name="Shape 549"/>
            <p:cNvSpPr/>
            <p:nvPr/>
          </p:nvSpPr>
          <p:spPr>
            <a:xfrm>
              <a:off x="5364087" y="2060848"/>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Component API</a:t>
              </a:r>
            </a:p>
          </p:txBody>
        </p:sp>
        <p:sp>
          <p:nvSpPr>
            <p:cNvPr id="550" name="Shape 550"/>
            <p:cNvSpPr/>
            <p:nvPr/>
          </p:nvSpPr>
          <p:spPr>
            <a:xfrm>
              <a:off x="4139951" y="414908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551" name="Shape 551"/>
            <p:cNvSpPr/>
            <p:nvPr/>
          </p:nvSpPr>
          <p:spPr>
            <a:xfrm>
              <a:off x="4211960" y="4221087"/>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552" name="Shape 552"/>
            <p:cNvSpPr/>
            <p:nvPr/>
          </p:nvSpPr>
          <p:spPr>
            <a:xfrm>
              <a:off x="5364087" y="4221087"/>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Model</a:t>
              </a:r>
            </a:p>
          </p:txBody>
        </p:sp>
        <p:sp>
          <p:nvSpPr>
            <p:cNvPr id="553" name="Shape 553"/>
            <p:cNvSpPr/>
            <p:nvPr/>
          </p:nvSpPr>
          <p:spPr>
            <a:xfrm>
              <a:off x="1043608" y="4149080"/>
              <a:ext cx="2376300" cy="8639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Libraries</a:t>
              </a:r>
            </a:p>
          </p:txBody>
        </p:sp>
        <p:sp>
          <p:nvSpPr>
            <p:cNvPr id="554" name="Shape 554"/>
            <p:cNvSpPr/>
            <p:nvPr/>
          </p:nvSpPr>
          <p:spPr>
            <a:xfrm>
              <a:off x="1259632" y="4509119"/>
              <a:ext cx="2016198" cy="432054"/>
            </a:xfrm>
            <a:prstGeom prst="flowChartMultidocument">
              <a:avLst/>
            </a:prstGeom>
            <a:solidFill>
              <a:srgbClr val="D8D8D8"/>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de.rechner.openatfx</a:t>
              </a:r>
            </a:p>
          </p:txBody>
        </p:sp>
        <p:sp>
          <p:nvSpPr>
            <p:cNvPr id="555" name="Shape 555"/>
            <p:cNvSpPr/>
            <p:nvPr/>
          </p:nvSpPr>
          <p:spPr>
            <a:xfrm>
              <a:off x="1728058" y="5229200"/>
              <a:ext cx="1008111" cy="864096"/>
            </a:xfrm>
            <a:prstGeom prst="flowChartMagneticDisk">
              <a:avLst/>
            </a:prstGeom>
            <a:solidFill>
              <a:srgbClr val="FFFF0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ATFX-Datei</a:t>
              </a:r>
            </a:p>
          </p:txBody>
        </p:sp>
        <p:cxnSp>
          <p:nvCxnSpPr>
            <p:cNvPr id="556" name="Shape 556"/>
            <p:cNvCxnSpPr>
              <a:stCxn id="553" idx="2"/>
              <a:endCxn id="555" idx="1"/>
            </p:cNvCxnSpPr>
            <p:nvPr/>
          </p:nvCxnSpPr>
          <p:spPr>
            <a:xfrm rot="-5400000" flipH="1">
              <a:off x="2124058" y="5120780"/>
              <a:ext cx="216000" cy="600"/>
            </a:xfrm>
            <a:prstGeom prst="bentConnector3">
              <a:avLst>
                <a:gd name="adj1" fmla="val 50006"/>
              </a:avLst>
            </a:prstGeom>
            <a:noFill/>
            <a:ln w="19050" cap="flat" cmpd="sng">
              <a:solidFill>
                <a:schemeClr val="dk1"/>
              </a:solidFill>
              <a:prstDash val="dash"/>
              <a:round/>
              <a:headEnd type="oval" w="med" len="med"/>
              <a:tailEnd type="oval" w="med" len="med"/>
            </a:ln>
          </p:spPr>
        </p:cxnSp>
        <p:cxnSp>
          <p:nvCxnSpPr>
            <p:cNvPr id="557" name="Shape 557"/>
            <p:cNvCxnSpPr>
              <a:stCxn id="550" idx="1"/>
              <a:endCxn id="553" idx="3"/>
            </p:cNvCxnSpPr>
            <p:nvPr/>
          </p:nvCxnSpPr>
          <p:spPr>
            <a:xfrm rot="10800000">
              <a:off x="3419951" y="4580930"/>
              <a:ext cx="720000" cy="360300"/>
            </a:xfrm>
            <a:prstGeom prst="bentConnector3">
              <a:avLst>
                <a:gd name="adj1" fmla="val 50006"/>
              </a:avLst>
            </a:prstGeom>
            <a:noFill/>
            <a:ln w="19050" cap="flat" cmpd="sng">
              <a:solidFill>
                <a:schemeClr val="dk1"/>
              </a:solidFill>
              <a:prstDash val="dash"/>
              <a:round/>
              <a:headEnd type="oval" w="med" len="med"/>
              <a:tailEnd type="oval" w="med" len="med"/>
            </a:ln>
          </p:spPr>
        </p:cxnSp>
        <p:cxnSp>
          <p:nvCxnSpPr>
            <p:cNvPr id="558" name="Shape 558"/>
            <p:cNvCxnSpPr>
              <a:stCxn id="538" idx="3"/>
              <a:endCxn id="550" idx="3"/>
            </p:cNvCxnSpPr>
            <p:nvPr/>
          </p:nvCxnSpPr>
          <p:spPr>
            <a:xfrm flipH="1">
              <a:off x="6516244" y="2888982"/>
              <a:ext cx="72000" cy="2052300"/>
            </a:xfrm>
            <a:prstGeom prst="bentConnector3">
              <a:avLst>
                <a:gd name="adj1" fmla="val -317501"/>
              </a:avLst>
            </a:prstGeom>
            <a:noFill/>
            <a:ln w="19050" cap="flat" cmpd="sng">
              <a:solidFill>
                <a:schemeClr val="dk1"/>
              </a:solidFill>
              <a:prstDash val="dash"/>
              <a:round/>
              <a:headEnd type="oval" w="med" len="med"/>
              <a:tailEnd type="oval" w="med" len="med"/>
            </a:ln>
          </p:spPr>
        </p:cxnSp>
        <p:sp>
          <p:nvSpPr>
            <p:cNvPr id="559" name="Shape 559"/>
            <p:cNvSpPr/>
            <p:nvPr/>
          </p:nvSpPr>
          <p:spPr>
            <a:xfrm>
              <a:off x="2483766" y="1052736"/>
              <a:ext cx="1584300" cy="288000"/>
            </a:xfrm>
            <a:prstGeom prst="leftArrowCallout">
              <a:avLst>
                <a:gd name="adj1" fmla="val 25000"/>
                <a:gd name="adj2" fmla="val 25000"/>
                <a:gd name="adj3" fmla="val 25000"/>
                <a:gd name="adj4" fmla="val 89128"/>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JavaFX &amp; Griffon</a:t>
              </a:r>
            </a:p>
          </p:txBody>
        </p:sp>
        <p:sp>
          <p:nvSpPr>
            <p:cNvPr id="560" name="Shape 560"/>
            <p:cNvSpPr/>
            <p:nvPr/>
          </p:nvSpPr>
          <p:spPr>
            <a:xfrm>
              <a:off x="3275856" y="1556791"/>
              <a:ext cx="1584300" cy="288000"/>
            </a:xfrm>
            <a:prstGeom prst="leftArrowCallout">
              <a:avLst>
                <a:gd name="adj1" fmla="val 25000"/>
                <a:gd name="adj2" fmla="val 25000"/>
                <a:gd name="adj3" fmla="val 25000"/>
                <a:gd name="adj4" fmla="val 89128"/>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OpenDolphin</a:t>
              </a:r>
            </a:p>
          </p:txBody>
        </p:sp>
        <p:sp>
          <p:nvSpPr>
            <p:cNvPr id="561" name="Shape 561"/>
            <p:cNvSpPr/>
            <p:nvPr/>
          </p:nvSpPr>
          <p:spPr>
            <a:xfrm>
              <a:off x="1656368" y="2996950"/>
              <a:ext cx="1152000" cy="648000"/>
            </a:xfrm>
            <a:prstGeom prst="upArrowCallout">
              <a:avLst>
                <a:gd name="adj1" fmla="val 19116"/>
                <a:gd name="adj2" fmla="val 25000"/>
                <a:gd name="adj3" fmla="val 25000"/>
                <a:gd name="adj4" fmla="val 6497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Java 8, Google Guice</a:t>
              </a:r>
            </a:p>
          </p:txBody>
        </p:sp>
        <p:sp>
          <p:nvSpPr>
            <p:cNvPr id="562" name="Shape 562"/>
            <p:cNvSpPr/>
            <p:nvPr/>
          </p:nvSpPr>
          <p:spPr>
            <a:xfrm>
              <a:off x="4756244" y="2996950"/>
              <a:ext cx="1152000" cy="648000"/>
            </a:xfrm>
            <a:prstGeom prst="upArrowCallout">
              <a:avLst>
                <a:gd name="adj1" fmla="val 19116"/>
                <a:gd name="adj2" fmla="val 25000"/>
                <a:gd name="adj3" fmla="val 25000"/>
                <a:gd name="adj4" fmla="val 6497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Java 8, Google Guice</a:t>
              </a:r>
            </a:p>
          </p:txBody>
        </p:sp>
        <p:cxnSp>
          <p:nvCxnSpPr>
            <p:cNvPr id="563" name="Shape 563"/>
            <p:cNvCxnSpPr/>
            <p:nvPr/>
          </p:nvCxnSpPr>
          <p:spPr>
            <a:xfrm rot="-5400000">
              <a:off x="1121932" y="1910547"/>
              <a:ext cx="288000" cy="12599"/>
            </a:xfrm>
            <a:prstGeom prst="bentConnector3">
              <a:avLst>
                <a:gd name="adj1" fmla="val 50006"/>
              </a:avLst>
            </a:prstGeom>
            <a:noFill/>
            <a:ln w="19050" cap="flat" cmpd="sng">
              <a:solidFill>
                <a:schemeClr val="dk1"/>
              </a:solidFill>
              <a:prstDash val="dash"/>
              <a:round/>
              <a:headEnd type="oval" w="med" len="med"/>
              <a:tailEnd type="oval" w="med" len="med"/>
            </a:ln>
          </p:spPr>
        </p:cxnSp>
        <p:sp>
          <p:nvSpPr>
            <p:cNvPr id="564" name="Shape 564"/>
            <p:cNvSpPr/>
            <p:nvPr/>
          </p:nvSpPr>
          <p:spPr>
            <a:xfrm rot="-5400000">
              <a:off x="2807725" y="1952861"/>
              <a:ext cx="2232299" cy="6336600"/>
            </a:xfrm>
            <a:prstGeom prst="rect">
              <a:avLst/>
            </a:prstGeom>
            <a:solidFill>
              <a:srgbClr val="D9D9D9">
                <a:alpha val="69410"/>
              </a:srgbClr>
            </a:solidFill>
            <a:ln w="12700" cap="flat" cmpd="sng">
              <a:solidFill>
                <a:srgbClr val="7F7F7F"/>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1" i="0" u="none" strike="noStrike" cap="none" baseline="0">
                  <a:solidFill>
                    <a:srgbClr val="7F7F7F"/>
                  </a:solidFill>
                  <a:latin typeface="Calibri"/>
                  <a:ea typeface="Calibri"/>
                  <a:cs typeface="Calibri"/>
                  <a:sym typeface="Calibri"/>
                </a:rPr>
                <a:t>Data Access Mock</a:t>
              </a:r>
            </a:p>
          </p:txBody>
        </p:sp>
        <p:cxnSp>
          <p:nvCxnSpPr>
            <p:cNvPr id="565" name="Shape 565"/>
            <p:cNvCxnSpPr/>
            <p:nvPr/>
          </p:nvCxnSpPr>
          <p:spPr>
            <a:xfrm>
              <a:off x="3491880" y="2852934"/>
              <a:ext cx="576000" cy="36000"/>
            </a:xfrm>
            <a:prstGeom prst="bentConnector3">
              <a:avLst>
                <a:gd name="adj1" fmla="val 50006"/>
              </a:avLst>
            </a:prstGeom>
            <a:noFill/>
            <a:ln w="19050" cap="flat" cmpd="sng">
              <a:solidFill>
                <a:schemeClr val="dk1"/>
              </a:solidFill>
              <a:prstDash val="dash"/>
              <a:round/>
              <a:headEnd type="oval" w="med" len="med"/>
              <a:tailEnd type="oval" w="med" len="med"/>
            </a:ln>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74637"/>
            <a:ext cx="8229600" cy="1143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800" b="1" i="0" u="none" strike="noStrike" cap="none" baseline="0">
                <a:solidFill>
                  <a:srgbClr val="000000"/>
                </a:solidFill>
                <a:latin typeface="Arial"/>
                <a:ea typeface="Arial"/>
                <a:cs typeface="Arial"/>
                <a:sym typeface="Arial"/>
              </a:rPr>
              <a:t>Distribution of Project modules</a:t>
            </a:r>
          </a:p>
        </p:txBody>
      </p:sp>
      <p:grpSp>
        <p:nvGrpSpPr>
          <p:cNvPr id="571" name="Shape 571"/>
          <p:cNvGrpSpPr/>
          <p:nvPr/>
        </p:nvGrpSpPr>
        <p:grpSpPr>
          <a:xfrm>
            <a:off x="107504" y="1145704"/>
            <a:ext cx="7488956" cy="5472607"/>
            <a:chOff x="107504" y="764704"/>
            <a:chExt cx="7488956" cy="5472607"/>
          </a:xfrm>
        </p:grpSpPr>
        <p:sp>
          <p:nvSpPr>
            <p:cNvPr id="572" name="Shape 572"/>
            <p:cNvSpPr/>
            <p:nvPr/>
          </p:nvSpPr>
          <p:spPr>
            <a:xfrm>
              <a:off x="4067944" y="4077071"/>
              <a:ext cx="2520299" cy="194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OpenMDM API</a:t>
              </a:r>
            </a:p>
          </p:txBody>
        </p:sp>
        <p:sp>
          <p:nvSpPr>
            <p:cNvPr id="573" name="Shape 573"/>
            <p:cNvSpPr/>
            <p:nvPr/>
          </p:nvSpPr>
          <p:spPr>
            <a:xfrm>
              <a:off x="4067944" y="1916832"/>
              <a:ext cx="2520299" cy="194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DataProvider Component</a:t>
              </a:r>
            </a:p>
          </p:txBody>
        </p:sp>
        <p:sp>
          <p:nvSpPr>
            <p:cNvPr id="574" name="Shape 574"/>
            <p:cNvSpPr/>
            <p:nvPr/>
          </p:nvSpPr>
          <p:spPr>
            <a:xfrm>
              <a:off x="971600" y="764704"/>
              <a:ext cx="2520299" cy="30962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Explorer Component</a:t>
              </a:r>
            </a:p>
          </p:txBody>
        </p:sp>
        <p:sp>
          <p:nvSpPr>
            <p:cNvPr id="575" name="Shape 575"/>
            <p:cNvSpPr/>
            <p:nvPr/>
          </p:nvSpPr>
          <p:spPr>
            <a:xfrm>
              <a:off x="1043608" y="836712"/>
              <a:ext cx="2376300" cy="10079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Client</a:t>
              </a:r>
            </a:p>
          </p:txBody>
        </p:sp>
        <p:sp>
          <p:nvSpPr>
            <p:cNvPr id="576" name="Shape 576"/>
            <p:cNvSpPr/>
            <p:nvPr/>
          </p:nvSpPr>
          <p:spPr>
            <a:xfrm>
              <a:off x="1115616" y="1124744"/>
              <a:ext cx="1296000" cy="288000"/>
            </a:xfrm>
            <a:prstGeom prst="rect">
              <a:avLst/>
            </a:prstGeom>
            <a:solidFill>
              <a:srgbClr val="FF000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Rich</a:t>
              </a:r>
            </a:p>
          </p:txBody>
        </p:sp>
        <p:sp>
          <p:nvSpPr>
            <p:cNvPr id="577" name="Shape 577"/>
            <p:cNvSpPr/>
            <p:nvPr/>
          </p:nvSpPr>
          <p:spPr>
            <a:xfrm>
              <a:off x="1115616" y="1484783"/>
              <a:ext cx="2232299" cy="288000"/>
            </a:xfrm>
            <a:prstGeom prst="rect">
              <a:avLst/>
            </a:prstGeom>
            <a:solidFill>
              <a:srgbClr val="FF66FF"/>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PresentationModel</a:t>
              </a:r>
            </a:p>
          </p:txBody>
        </p:sp>
        <p:sp>
          <p:nvSpPr>
            <p:cNvPr id="578" name="Shape 578"/>
            <p:cNvSpPr/>
            <p:nvPr/>
          </p:nvSpPr>
          <p:spPr>
            <a:xfrm>
              <a:off x="1043608" y="198884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579" name="Shape 579"/>
            <p:cNvSpPr/>
            <p:nvPr/>
          </p:nvSpPr>
          <p:spPr>
            <a:xfrm>
              <a:off x="1115616" y="2060848"/>
              <a:ext cx="2232299" cy="288000"/>
            </a:xfrm>
            <a:prstGeom prst="rect">
              <a:avLst/>
            </a:prstGeom>
            <a:solidFill>
              <a:srgbClr val="FF66FF"/>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PresentationModel</a:t>
              </a:r>
            </a:p>
          </p:txBody>
        </p:sp>
        <p:sp>
          <p:nvSpPr>
            <p:cNvPr id="580" name="Shape 580"/>
            <p:cNvSpPr/>
            <p:nvPr/>
          </p:nvSpPr>
          <p:spPr>
            <a:xfrm>
              <a:off x="1115616" y="2420888"/>
              <a:ext cx="1080000" cy="86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581" name="Shape 581"/>
            <p:cNvSpPr/>
            <p:nvPr/>
          </p:nvSpPr>
          <p:spPr>
            <a:xfrm>
              <a:off x="2267742" y="2420888"/>
              <a:ext cx="1080000" cy="86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Component API</a:t>
              </a:r>
            </a:p>
          </p:txBody>
        </p:sp>
        <p:sp>
          <p:nvSpPr>
            <p:cNvPr id="582" name="Shape 582"/>
            <p:cNvSpPr/>
            <p:nvPr/>
          </p:nvSpPr>
          <p:spPr>
            <a:xfrm>
              <a:off x="4139951" y="198884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583" name="Shape 583"/>
            <p:cNvSpPr/>
            <p:nvPr/>
          </p:nvSpPr>
          <p:spPr>
            <a:xfrm>
              <a:off x="4211960" y="2060848"/>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584" name="Shape 584"/>
            <p:cNvSpPr/>
            <p:nvPr/>
          </p:nvSpPr>
          <p:spPr>
            <a:xfrm>
              <a:off x="5364087" y="2060848"/>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Component API</a:t>
              </a:r>
            </a:p>
          </p:txBody>
        </p:sp>
        <p:sp>
          <p:nvSpPr>
            <p:cNvPr id="585" name="Shape 585"/>
            <p:cNvSpPr/>
            <p:nvPr/>
          </p:nvSpPr>
          <p:spPr>
            <a:xfrm>
              <a:off x="4139951" y="4149080"/>
              <a:ext cx="2376300" cy="1584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586" name="Shape 586"/>
            <p:cNvSpPr/>
            <p:nvPr/>
          </p:nvSpPr>
          <p:spPr>
            <a:xfrm>
              <a:off x="4211960" y="4221087"/>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Logic</a:t>
              </a:r>
            </a:p>
          </p:txBody>
        </p:sp>
        <p:sp>
          <p:nvSpPr>
            <p:cNvPr id="587" name="Shape 587"/>
            <p:cNvSpPr/>
            <p:nvPr/>
          </p:nvSpPr>
          <p:spPr>
            <a:xfrm>
              <a:off x="5364087" y="4221087"/>
              <a:ext cx="1080000" cy="1223999"/>
            </a:xfrm>
            <a:prstGeom prst="rect">
              <a:avLst/>
            </a:prstGeom>
            <a:solidFill>
              <a:srgbClr val="0070C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Model</a:t>
              </a:r>
            </a:p>
          </p:txBody>
        </p:sp>
        <p:sp>
          <p:nvSpPr>
            <p:cNvPr id="588" name="Shape 588"/>
            <p:cNvSpPr/>
            <p:nvPr/>
          </p:nvSpPr>
          <p:spPr>
            <a:xfrm>
              <a:off x="1043608" y="4149080"/>
              <a:ext cx="2376300" cy="863999"/>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Libraries</a:t>
              </a:r>
            </a:p>
          </p:txBody>
        </p:sp>
        <p:sp>
          <p:nvSpPr>
            <p:cNvPr id="589" name="Shape 589"/>
            <p:cNvSpPr/>
            <p:nvPr/>
          </p:nvSpPr>
          <p:spPr>
            <a:xfrm>
              <a:off x="1259632" y="4509119"/>
              <a:ext cx="2016198" cy="432054"/>
            </a:xfrm>
            <a:prstGeom prst="flowChartMultidocument">
              <a:avLst/>
            </a:prstGeom>
            <a:solidFill>
              <a:srgbClr val="D8D8D8"/>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de.rechner.openatfx</a:t>
              </a:r>
            </a:p>
          </p:txBody>
        </p:sp>
        <p:sp>
          <p:nvSpPr>
            <p:cNvPr id="590" name="Shape 590"/>
            <p:cNvSpPr/>
            <p:nvPr/>
          </p:nvSpPr>
          <p:spPr>
            <a:xfrm>
              <a:off x="1728058" y="5229200"/>
              <a:ext cx="1008111" cy="864096"/>
            </a:xfrm>
            <a:prstGeom prst="flowChartMagneticDisk">
              <a:avLst/>
            </a:prstGeom>
            <a:solidFill>
              <a:srgbClr val="FFFF00"/>
            </a:solid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ATFX-Datei</a:t>
              </a:r>
            </a:p>
          </p:txBody>
        </p:sp>
        <p:cxnSp>
          <p:nvCxnSpPr>
            <p:cNvPr id="591" name="Shape 591"/>
            <p:cNvCxnSpPr>
              <a:stCxn id="588" idx="2"/>
              <a:endCxn id="590" idx="1"/>
            </p:cNvCxnSpPr>
            <p:nvPr/>
          </p:nvCxnSpPr>
          <p:spPr>
            <a:xfrm rot="-5400000" flipH="1">
              <a:off x="2124058" y="5120780"/>
              <a:ext cx="216000" cy="600"/>
            </a:xfrm>
            <a:prstGeom prst="bentConnector3">
              <a:avLst>
                <a:gd name="adj1" fmla="val 50006"/>
              </a:avLst>
            </a:prstGeom>
            <a:noFill/>
            <a:ln w="19050" cap="flat" cmpd="sng">
              <a:solidFill>
                <a:schemeClr val="dk1"/>
              </a:solidFill>
              <a:prstDash val="dash"/>
              <a:round/>
              <a:headEnd type="oval" w="med" len="med"/>
              <a:tailEnd type="oval" w="med" len="med"/>
            </a:ln>
          </p:spPr>
        </p:cxnSp>
        <p:cxnSp>
          <p:nvCxnSpPr>
            <p:cNvPr id="592" name="Shape 592"/>
            <p:cNvCxnSpPr>
              <a:stCxn id="585" idx="1"/>
              <a:endCxn id="588" idx="3"/>
            </p:cNvCxnSpPr>
            <p:nvPr/>
          </p:nvCxnSpPr>
          <p:spPr>
            <a:xfrm rot="10800000">
              <a:off x="3419951" y="4580930"/>
              <a:ext cx="720000" cy="360300"/>
            </a:xfrm>
            <a:prstGeom prst="bentConnector3">
              <a:avLst>
                <a:gd name="adj1" fmla="val 50006"/>
              </a:avLst>
            </a:prstGeom>
            <a:noFill/>
            <a:ln w="19050" cap="flat" cmpd="sng">
              <a:solidFill>
                <a:schemeClr val="dk1"/>
              </a:solidFill>
              <a:prstDash val="dash"/>
              <a:round/>
              <a:headEnd type="oval" w="med" len="med"/>
              <a:tailEnd type="oval" w="med" len="med"/>
            </a:ln>
          </p:spPr>
        </p:cxnSp>
        <p:cxnSp>
          <p:nvCxnSpPr>
            <p:cNvPr id="593" name="Shape 593"/>
            <p:cNvCxnSpPr>
              <a:stCxn id="573" idx="3"/>
              <a:endCxn id="585" idx="3"/>
            </p:cNvCxnSpPr>
            <p:nvPr/>
          </p:nvCxnSpPr>
          <p:spPr>
            <a:xfrm flipH="1">
              <a:off x="6516244" y="2888982"/>
              <a:ext cx="72000" cy="2052300"/>
            </a:xfrm>
            <a:prstGeom prst="bentConnector3">
              <a:avLst>
                <a:gd name="adj1" fmla="val -317501"/>
              </a:avLst>
            </a:prstGeom>
            <a:noFill/>
            <a:ln w="19050" cap="flat" cmpd="sng">
              <a:solidFill>
                <a:schemeClr val="dk1"/>
              </a:solidFill>
              <a:prstDash val="dash"/>
              <a:round/>
              <a:headEnd type="oval" w="med" len="med"/>
              <a:tailEnd type="oval" w="med" len="med"/>
            </a:ln>
          </p:spPr>
        </p:cxnSp>
        <p:sp>
          <p:nvSpPr>
            <p:cNvPr id="594" name="Shape 594"/>
            <p:cNvSpPr/>
            <p:nvPr/>
          </p:nvSpPr>
          <p:spPr>
            <a:xfrm>
              <a:off x="2339750" y="980728"/>
              <a:ext cx="2160299"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explorer-component-javafx</a:t>
              </a:r>
            </a:p>
          </p:txBody>
        </p:sp>
        <p:sp>
          <p:nvSpPr>
            <p:cNvPr id="595" name="Shape 595"/>
            <p:cNvSpPr/>
            <p:nvPr/>
          </p:nvSpPr>
          <p:spPr>
            <a:xfrm>
              <a:off x="107504" y="2780926"/>
              <a:ext cx="21177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explorer-component-guice</a:t>
              </a:r>
            </a:p>
          </p:txBody>
        </p:sp>
        <p:sp>
          <p:nvSpPr>
            <p:cNvPr id="596" name="Shape 596"/>
            <p:cNvSpPr/>
            <p:nvPr/>
          </p:nvSpPr>
          <p:spPr>
            <a:xfrm>
              <a:off x="107504" y="2298138"/>
              <a:ext cx="21168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explorer-component</a:t>
              </a:r>
            </a:p>
          </p:txBody>
        </p:sp>
        <p:sp>
          <p:nvSpPr>
            <p:cNvPr id="597" name="Shape 597"/>
            <p:cNvSpPr/>
            <p:nvPr/>
          </p:nvSpPr>
          <p:spPr>
            <a:xfrm>
              <a:off x="2483766" y="3140966"/>
              <a:ext cx="10800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explorer-api</a:t>
              </a:r>
            </a:p>
          </p:txBody>
        </p:sp>
        <p:sp>
          <p:nvSpPr>
            <p:cNvPr id="598" name="Shape 598"/>
            <p:cNvSpPr/>
            <p:nvPr/>
          </p:nvSpPr>
          <p:spPr>
            <a:xfrm>
              <a:off x="2771800" y="1916832"/>
              <a:ext cx="10800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explorer-pm</a:t>
              </a:r>
            </a:p>
          </p:txBody>
        </p:sp>
        <p:sp>
          <p:nvSpPr>
            <p:cNvPr id="599" name="Shape 599"/>
            <p:cNvSpPr/>
            <p:nvPr/>
          </p:nvSpPr>
          <p:spPr>
            <a:xfrm>
              <a:off x="3841955" y="2316981"/>
              <a:ext cx="1479600" cy="4106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dataprovider-component</a:t>
              </a:r>
            </a:p>
          </p:txBody>
        </p:sp>
        <p:sp>
          <p:nvSpPr>
            <p:cNvPr id="600" name="Shape 600"/>
            <p:cNvSpPr/>
            <p:nvPr/>
          </p:nvSpPr>
          <p:spPr>
            <a:xfrm>
              <a:off x="6012160" y="2420888"/>
              <a:ext cx="15843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dataprovider-api</a:t>
              </a:r>
            </a:p>
          </p:txBody>
        </p:sp>
        <p:cxnSp>
          <p:nvCxnSpPr>
            <p:cNvPr id="601" name="Shape 601"/>
            <p:cNvCxnSpPr/>
            <p:nvPr/>
          </p:nvCxnSpPr>
          <p:spPr>
            <a:xfrm rot="-5400000">
              <a:off x="1121932" y="1910547"/>
              <a:ext cx="288000" cy="12599"/>
            </a:xfrm>
            <a:prstGeom prst="bentConnector3">
              <a:avLst>
                <a:gd name="adj1" fmla="val 50006"/>
              </a:avLst>
            </a:prstGeom>
            <a:noFill/>
            <a:ln w="19050" cap="flat" cmpd="sng">
              <a:solidFill>
                <a:schemeClr val="dk1"/>
              </a:solidFill>
              <a:prstDash val="dash"/>
              <a:round/>
              <a:headEnd type="oval" w="med" len="med"/>
              <a:tailEnd type="oval" w="med" len="med"/>
            </a:ln>
          </p:spPr>
        </p:cxnSp>
        <p:sp>
          <p:nvSpPr>
            <p:cNvPr id="602" name="Shape 602"/>
            <p:cNvSpPr/>
            <p:nvPr/>
          </p:nvSpPr>
          <p:spPr>
            <a:xfrm rot="-5400000">
              <a:off x="2807725" y="1952861"/>
              <a:ext cx="2232299" cy="6336600"/>
            </a:xfrm>
            <a:prstGeom prst="rect">
              <a:avLst/>
            </a:prstGeom>
            <a:solidFill>
              <a:srgbClr val="D9D9D9">
                <a:alpha val="69410"/>
              </a:srgbClr>
            </a:solidFill>
            <a:ln w="12700" cap="flat" cmpd="sng">
              <a:solidFill>
                <a:srgbClr val="7F7F7F"/>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rgbClr val="7F7F7F"/>
                </a:buClr>
                <a:buSzPct val="25000"/>
                <a:buFont typeface="Calibri"/>
                <a:buNone/>
              </a:pPr>
              <a:r>
                <a:rPr lang="en-US" sz="1400" b="1" i="0" u="none" strike="noStrike" cap="none" baseline="0">
                  <a:solidFill>
                    <a:srgbClr val="7F7F7F"/>
                  </a:solidFill>
                  <a:latin typeface="Calibri"/>
                  <a:ea typeface="Calibri"/>
                  <a:cs typeface="Calibri"/>
                  <a:sym typeface="Calibri"/>
                </a:rPr>
                <a:t>Data Access Mock</a:t>
              </a:r>
            </a:p>
          </p:txBody>
        </p:sp>
        <p:sp>
          <p:nvSpPr>
            <p:cNvPr id="603" name="Shape 603"/>
            <p:cNvSpPr/>
            <p:nvPr/>
          </p:nvSpPr>
          <p:spPr>
            <a:xfrm>
              <a:off x="3851919" y="2924942"/>
              <a:ext cx="1480200" cy="431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dataprovider-component-guice</a:t>
              </a:r>
            </a:p>
          </p:txBody>
        </p:sp>
        <p:cxnSp>
          <p:nvCxnSpPr>
            <p:cNvPr id="604" name="Shape 604"/>
            <p:cNvCxnSpPr/>
            <p:nvPr/>
          </p:nvCxnSpPr>
          <p:spPr>
            <a:xfrm>
              <a:off x="3491880" y="2852934"/>
              <a:ext cx="576000" cy="36000"/>
            </a:xfrm>
            <a:prstGeom prst="bentConnector3">
              <a:avLst>
                <a:gd name="adj1" fmla="val 50006"/>
              </a:avLst>
            </a:prstGeom>
            <a:noFill/>
            <a:ln w="19050" cap="flat" cmpd="sng">
              <a:solidFill>
                <a:schemeClr val="dk1"/>
              </a:solidFill>
              <a:prstDash val="dash"/>
              <a:round/>
              <a:headEnd type="oval" w="med" len="med"/>
              <a:tailEnd type="oval" w="med" len="med"/>
            </a:ln>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57200" y="274637"/>
            <a:ext cx="8229600" cy="634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000000"/>
              </a:buClr>
              <a:buSzPct val="25000"/>
              <a:buFont typeface="Arial"/>
              <a:buNone/>
            </a:pPr>
            <a:r>
              <a:rPr lang="en-US" sz="2800" b="1" i="0" u="none" strike="noStrike" cap="none" baseline="0">
                <a:solidFill>
                  <a:srgbClr val="000000"/>
                </a:solidFill>
                <a:latin typeface="Arial"/>
                <a:ea typeface="Arial"/>
                <a:cs typeface="Arial"/>
                <a:sym typeface="Arial"/>
              </a:rPr>
              <a:t>Deployment</a:t>
            </a:r>
          </a:p>
        </p:txBody>
      </p:sp>
      <p:sp>
        <p:nvSpPr>
          <p:cNvPr id="610" name="Shape 610"/>
          <p:cNvSpPr txBox="1">
            <a:spLocks noGrp="1"/>
          </p:cNvSpPr>
          <p:nvPr>
            <p:ph type="body" idx="1"/>
          </p:nvPr>
        </p:nvSpPr>
        <p:spPr>
          <a:xfrm>
            <a:off x="457200" y="4297625"/>
            <a:ext cx="8229600" cy="21926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BE1432"/>
              </a:buClr>
              <a:buSzPct val="25000"/>
              <a:buFont typeface="Arial"/>
              <a:buNone/>
            </a:pPr>
            <a:r>
              <a:rPr lang="en-US" sz="1800" b="0" i="0" u="none" strike="noStrike" cap="none" baseline="0">
                <a:solidFill>
                  <a:schemeClr val="dk1"/>
                </a:solidFill>
                <a:latin typeface="Arial"/>
                <a:ea typeface="Arial"/>
                <a:cs typeface="Arial"/>
                <a:sym typeface="Arial"/>
              </a:rPr>
              <a:t>Instead of platform: components integrated in application window using Griffon (MVC framework)</a:t>
            </a:r>
          </a:p>
          <a:p>
            <a:pPr marL="342900" marR="0" lvl="0" indent="-342900" algn="l" rtl="0">
              <a:spcBef>
                <a:spcPts val="320"/>
              </a:spcBef>
              <a:spcAft>
                <a:spcPts val="0"/>
              </a:spcAft>
              <a:buClr>
                <a:srgbClr val="BE1432"/>
              </a:buClr>
              <a:buSzPct val="25000"/>
              <a:buFont typeface="Arial"/>
              <a:buNone/>
            </a:pPr>
            <a:r>
              <a:rPr lang="en-US" sz="1800" b="0" i="0" u="none" strike="noStrike" cap="none" baseline="0">
                <a:solidFill>
                  <a:schemeClr val="dk1"/>
                </a:solidFill>
                <a:latin typeface="Arial"/>
                <a:ea typeface="Arial"/>
                <a:cs typeface="Arial"/>
                <a:sym typeface="Arial"/>
              </a:rPr>
              <a:t>Client-Server Communication: Remote Presentation model implemented in Open Dolphin. </a:t>
            </a:r>
          </a:p>
          <a:p>
            <a:pPr marL="342900" marR="0" lvl="0" indent="-342900" algn="l" rtl="0">
              <a:spcBef>
                <a:spcPts val="320"/>
              </a:spcBef>
              <a:spcAft>
                <a:spcPts val="0"/>
              </a:spcAft>
              <a:buClr>
                <a:srgbClr val="BE1432"/>
              </a:buClr>
              <a:buSzPct val="25000"/>
              <a:buFont typeface="Arial"/>
              <a:buNone/>
            </a:pPr>
            <a:r>
              <a:rPr lang="en-US" sz="1800" b="0" i="0" u="none" strike="noStrike" cap="none" baseline="0">
                <a:solidFill>
                  <a:schemeClr val="dk1"/>
                </a:solidFill>
                <a:latin typeface="Arial"/>
                <a:ea typeface="Arial"/>
                <a:cs typeface="Arial"/>
                <a:sym typeface="Arial"/>
              </a:rPr>
              <a:t>There are .bat scripts to start client and server. </a:t>
            </a:r>
          </a:p>
          <a:p>
            <a:pPr marL="0" marR="0" lvl="0" indent="0" algn="l" rtl="0">
              <a:spcBef>
                <a:spcPts val="320"/>
              </a:spcBef>
              <a:spcAft>
                <a:spcPts val="0"/>
              </a:spcAft>
              <a:buClr>
                <a:srgbClr val="BE1432"/>
              </a:buClr>
              <a:buFont typeface="Arial"/>
              <a:buNone/>
            </a:pPr>
            <a:endParaRPr sz="1800" b="0" i="0" u="none" strike="noStrike" cap="none" baseline="0">
              <a:solidFill>
                <a:schemeClr val="dk1"/>
              </a:solidFill>
              <a:latin typeface="Arial"/>
              <a:ea typeface="Arial"/>
              <a:cs typeface="Arial"/>
              <a:sym typeface="Arial"/>
            </a:endParaRPr>
          </a:p>
          <a:p>
            <a:pPr marL="342900" marR="0" lvl="0" indent="-342900" algn="l" rtl="0">
              <a:spcBef>
                <a:spcPts val="320"/>
              </a:spcBef>
              <a:spcAft>
                <a:spcPts val="0"/>
              </a:spcAft>
              <a:buClr>
                <a:srgbClr val="BE1432"/>
              </a:buClr>
              <a:buSzPct val="25000"/>
              <a:buFont typeface="Arial"/>
              <a:buNone/>
            </a:pPr>
            <a:r>
              <a:rPr lang="en-US" sz="1800" b="0" i="0" u="none" strike="noStrike" cap="none" baseline="0">
                <a:solidFill>
                  <a:schemeClr val="dk1"/>
                </a:solidFill>
                <a:latin typeface="Arial"/>
                <a:ea typeface="Arial"/>
                <a:cs typeface="Arial"/>
                <a:sym typeface="Arial"/>
              </a:rPr>
              <a:t>available at: </a:t>
            </a:r>
            <a:r>
              <a:rPr lang="en-US" sz="1800" b="0" i="0" u="sng" strike="noStrike" cap="none" baseline="0">
                <a:solidFill>
                  <a:schemeClr val="hlink"/>
                </a:solidFill>
                <a:latin typeface="Arial"/>
                <a:ea typeface="Arial"/>
                <a:cs typeface="Arial"/>
                <a:sym typeface="Arial"/>
                <a:hlinkClick r:id="rId3"/>
              </a:rPr>
              <a:t>http://git.eclipse.org/c/mdmweb</a:t>
            </a:r>
          </a:p>
          <a:p>
            <a:pPr marL="342900" marR="0" lvl="0" indent="-342900" algn="l" rtl="0">
              <a:spcBef>
                <a:spcPts val="320"/>
              </a:spcBef>
              <a:spcAft>
                <a:spcPts val="0"/>
              </a:spcAft>
              <a:buClr>
                <a:srgbClr val="BE1432"/>
              </a:buClr>
              <a:buFont typeface="Arial"/>
              <a:buNone/>
            </a:pPr>
            <a:endParaRPr sz="1600" b="0" i="0" u="none" strike="noStrike" cap="none" baseline="0">
              <a:solidFill>
                <a:schemeClr val="dk1"/>
              </a:solidFill>
              <a:latin typeface="Arial"/>
              <a:ea typeface="Arial"/>
              <a:cs typeface="Arial"/>
              <a:sym typeface="Arial"/>
            </a:endParaRPr>
          </a:p>
        </p:txBody>
      </p:sp>
      <p:grpSp>
        <p:nvGrpSpPr>
          <p:cNvPr id="611" name="Shape 611"/>
          <p:cNvGrpSpPr/>
          <p:nvPr/>
        </p:nvGrpSpPr>
        <p:grpSpPr>
          <a:xfrm>
            <a:off x="971600" y="1522512"/>
            <a:ext cx="7452038" cy="2376300"/>
            <a:chOff x="971600" y="1522512"/>
            <a:chExt cx="7452038" cy="2376300"/>
          </a:xfrm>
        </p:grpSpPr>
        <p:grpSp>
          <p:nvGrpSpPr>
            <p:cNvPr id="612" name="Shape 612"/>
            <p:cNvGrpSpPr/>
            <p:nvPr/>
          </p:nvGrpSpPr>
          <p:grpSpPr>
            <a:xfrm>
              <a:off x="971600" y="1522512"/>
              <a:ext cx="7452038" cy="2376300"/>
              <a:chOff x="971600" y="1522512"/>
              <a:chExt cx="7452038" cy="2376300"/>
            </a:xfrm>
          </p:grpSpPr>
          <p:grpSp>
            <p:nvGrpSpPr>
              <p:cNvPr id="613" name="Shape 613"/>
              <p:cNvGrpSpPr/>
              <p:nvPr/>
            </p:nvGrpSpPr>
            <p:grpSpPr>
              <a:xfrm>
                <a:off x="971600" y="1522512"/>
                <a:ext cx="7452038" cy="2376300"/>
                <a:chOff x="971600" y="836712"/>
                <a:chExt cx="7452038" cy="2376300"/>
              </a:xfrm>
            </p:grpSpPr>
            <p:sp>
              <p:nvSpPr>
                <p:cNvPr id="614" name="Shape 614"/>
                <p:cNvSpPr/>
                <p:nvPr/>
              </p:nvSpPr>
              <p:spPr>
                <a:xfrm>
                  <a:off x="971600" y="836712"/>
                  <a:ext cx="2520299" cy="2376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RichClient</a:t>
                  </a:r>
                </a:p>
              </p:txBody>
            </p:sp>
            <p:sp>
              <p:nvSpPr>
                <p:cNvPr id="615" name="Shape 615"/>
                <p:cNvSpPr/>
                <p:nvPr/>
              </p:nvSpPr>
              <p:spPr>
                <a:xfrm>
                  <a:off x="5292080" y="836712"/>
                  <a:ext cx="2520299" cy="2376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 Mock</a:t>
                  </a:r>
                </a:p>
              </p:txBody>
            </p:sp>
            <p:sp>
              <p:nvSpPr>
                <p:cNvPr id="616" name="Shape 616"/>
                <p:cNvSpPr/>
                <p:nvPr/>
              </p:nvSpPr>
              <p:spPr>
                <a:xfrm>
                  <a:off x="5364087" y="908720"/>
                  <a:ext cx="2376300" cy="2016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Server</a:t>
                  </a:r>
                </a:p>
              </p:txBody>
            </p:sp>
            <p:sp>
              <p:nvSpPr>
                <p:cNvPr id="617" name="Shape 617"/>
                <p:cNvSpPr/>
                <p:nvPr/>
              </p:nvSpPr>
              <p:spPr>
                <a:xfrm>
                  <a:off x="5508103" y="1351400"/>
                  <a:ext cx="21177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explorer-component-guice</a:t>
                  </a:r>
                </a:p>
              </p:txBody>
            </p:sp>
            <p:sp>
              <p:nvSpPr>
                <p:cNvPr id="618" name="Shape 618"/>
                <p:cNvSpPr/>
                <p:nvPr/>
              </p:nvSpPr>
              <p:spPr>
                <a:xfrm>
                  <a:off x="5806100" y="2196652"/>
                  <a:ext cx="1480200" cy="431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dataprovider-component-guice</a:t>
                  </a:r>
                </a:p>
              </p:txBody>
            </p:sp>
            <p:sp>
              <p:nvSpPr>
                <p:cNvPr id="619" name="Shape 619"/>
                <p:cNvSpPr/>
                <p:nvPr/>
              </p:nvSpPr>
              <p:spPr>
                <a:xfrm>
                  <a:off x="5796135" y="1679541"/>
                  <a:ext cx="1479600" cy="4106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dataprovider-component</a:t>
                  </a:r>
                </a:p>
              </p:txBody>
            </p:sp>
            <p:sp>
              <p:nvSpPr>
                <p:cNvPr id="620" name="Shape 620"/>
                <p:cNvSpPr/>
                <p:nvPr/>
              </p:nvSpPr>
              <p:spPr>
                <a:xfrm>
                  <a:off x="1043608" y="908720"/>
                  <a:ext cx="2376300" cy="2016300"/>
                </a:xfrm>
                <a:prstGeom prst="rect">
                  <a:avLst/>
                </a:prstGeom>
                <a:solidFill>
                  <a:schemeClr val="lt1"/>
                </a:solidFill>
                <a:ln w="12700" cap="flat" cmpd="sng">
                  <a:solidFill>
                    <a:schemeClr val="dk1"/>
                  </a:solidFill>
                  <a:prstDash val="solid"/>
                  <a:round/>
                  <a:headEnd type="none" w="med" len="med"/>
                  <a:tailEnd type="none" w="med" len="med"/>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400" b="1" i="0" u="none" strike="noStrike" cap="none" baseline="0">
                      <a:solidFill>
                        <a:schemeClr val="dk1"/>
                      </a:solidFill>
                      <a:latin typeface="Calibri"/>
                      <a:ea typeface="Calibri"/>
                      <a:cs typeface="Calibri"/>
                      <a:sym typeface="Calibri"/>
                    </a:rPr>
                    <a:t>Client</a:t>
                  </a:r>
                </a:p>
              </p:txBody>
            </p:sp>
            <p:cxnSp>
              <p:nvCxnSpPr>
                <p:cNvPr id="621" name="Shape 621"/>
                <p:cNvCxnSpPr>
                  <a:stCxn id="620" idx="3"/>
                  <a:endCxn id="616" idx="1"/>
                </p:cNvCxnSpPr>
                <p:nvPr/>
              </p:nvCxnSpPr>
              <p:spPr>
                <a:xfrm>
                  <a:off x="3419908" y="1916870"/>
                  <a:ext cx="1944300" cy="600"/>
                </a:xfrm>
                <a:prstGeom prst="bentConnector3">
                  <a:avLst>
                    <a:gd name="adj1" fmla="val 49998"/>
                  </a:avLst>
                </a:prstGeom>
                <a:noFill/>
                <a:ln w="19050" cap="flat" cmpd="sng">
                  <a:solidFill>
                    <a:schemeClr val="dk1"/>
                  </a:solidFill>
                  <a:prstDash val="dash"/>
                  <a:round/>
                  <a:headEnd type="oval" w="med" len="med"/>
                  <a:tailEnd type="oval" w="med" len="med"/>
                </a:ln>
              </p:spPr>
            </p:cxnSp>
            <p:sp>
              <p:nvSpPr>
                <p:cNvPr id="622" name="Shape 622"/>
                <p:cNvSpPr/>
                <p:nvPr/>
              </p:nvSpPr>
              <p:spPr>
                <a:xfrm>
                  <a:off x="2160425" y="2492896"/>
                  <a:ext cx="1691399" cy="648000"/>
                </a:xfrm>
                <a:prstGeom prst="upArrowCallout">
                  <a:avLst>
                    <a:gd name="adj1" fmla="val 19116"/>
                    <a:gd name="adj2" fmla="val 25000"/>
                    <a:gd name="adj3" fmla="val 25000"/>
                    <a:gd name="adj4" fmla="val 6497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Java 8, JavaFX, Google Guice</a:t>
                  </a:r>
                </a:p>
              </p:txBody>
            </p:sp>
            <p:sp>
              <p:nvSpPr>
                <p:cNvPr id="623" name="Shape 623"/>
                <p:cNvSpPr/>
                <p:nvPr/>
              </p:nvSpPr>
              <p:spPr>
                <a:xfrm>
                  <a:off x="6732239" y="2636910"/>
                  <a:ext cx="1691399" cy="503999"/>
                </a:xfrm>
                <a:prstGeom prst="upArrowCallout">
                  <a:avLst>
                    <a:gd name="adj1" fmla="val 19116"/>
                    <a:gd name="adj2" fmla="val 25000"/>
                    <a:gd name="adj3" fmla="val 25000"/>
                    <a:gd name="adj4" fmla="val 6497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Java 8, Google Guice</a:t>
                  </a:r>
                </a:p>
              </p:txBody>
            </p:sp>
            <p:sp>
              <p:nvSpPr>
                <p:cNvPr id="624" name="Shape 624"/>
                <p:cNvSpPr/>
                <p:nvPr/>
              </p:nvSpPr>
              <p:spPr>
                <a:xfrm>
                  <a:off x="3720603" y="1904132"/>
                  <a:ext cx="1331400" cy="503999"/>
                </a:xfrm>
                <a:prstGeom prst="upArrowCallout">
                  <a:avLst>
                    <a:gd name="adj1" fmla="val 19116"/>
                    <a:gd name="adj2" fmla="val 25000"/>
                    <a:gd name="adj3" fmla="val 25000"/>
                    <a:gd name="adj4" fmla="val 6497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OpenDolphin</a:t>
                  </a:r>
                </a:p>
              </p:txBody>
            </p:sp>
          </p:grpSp>
          <p:sp>
            <p:nvSpPr>
              <p:cNvPr id="625" name="Shape 625"/>
              <p:cNvSpPr/>
              <p:nvPr/>
            </p:nvSpPr>
            <p:spPr>
              <a:xfrm>
                <a:off x="5508103" y="1662335"/>
                <a:ext cx="2116800"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explorer-component</a:t>
                </a:r>
              </a:p>
            </p:txBody>
          </p:sp>
        </p:grpSp>
        <p:sp>
          <p:nvSpPr>
            <p:cNvPr id="626" name="Shape 626"/>
            <p:cNvSpPr/>
            <p:nvPr/>
          </p:nvSpPr>
          <p:spPr>
            <a:xfrm>
              <a:off x="1111424" y="1708885"/>
              <a:ext cx="2160299" cy="215999"/>
            </a:xfrm>
            <a:prstGeom prst="roundRect">
              <a:avLst>
                <a:gd name="adj" fmla="val 16667"/>
              </a:avLst>
            </a:prstGeom>
            <a:solidFill>
              <a:srgbClr val="FFFFCC"/>
            </a:solidFill>
            <a:ln w="25400" cap="flat" cmpd="sng">
              <a:solidFill>
                <a:srgbClr val="FFC00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400" b="0" i="1" u="none" strike="noStrike" cap="none" baseline="0">
                  <a:solidFill>
                    <a:schemeClr val="dk1"/>
                  </a:solidFill>
                  <a:latin typeface="Calibri"/>
                  <a:ea typeface="Calibri"/>
                  <a:cs typeface="Calibri"/>
                  <a:sym typeface="Calibri"/>
                </a:rPr>
                <a:t>explorer-component-javafx</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Measurement Process</a:t>
            </a:r>
          </a:p>
        </p:txBody>
      </p:sp>
      <p:pic>
        <p:nvPicPr>
          <p:cNvPr id="136" name="Shape 136"/>
          <p:cNvPicPr preferRelativeResize="0"/>
          <p:nvPr/>
        </p:nvPicPr>
        <p:blipFill rotWithShape="1">
          <a:blip r:embed="rId3">
            <a:alphaModFix/>
          </a:blip>
          <a:srcRect/>
          <a:stretch/>
        </p:blipFill>
        <p:spPr>
          <a:xfrm>
            <a:off x="2095500" y="1417650"/>
            <a:ext cx="4953000" cy="509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History</a:t>
            </a:r>
          </a:p>
        </p:txBody>
      </p:sp>
      <p:sp>
        <p:nvSpPr>
          <p:cNvPr id="143" name="Shape 14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noAutofit/>
          </a:bodyPr>
          <a:lstStyle/>
          <a:p>
            <a:pPr marL="342900" marR="0" lvl="0" indent="-342900" algn="l" rtl="0">
              <a:spcBef>
                <a:spcPts val="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1999: Start of openMDM @ AUDI AG</a:t>
            </a:r>
          </a:p>
          <a:p>
            <a:pPr marL="342900" marR="0" lvl="0" indent="-3429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2008: openMDM becomes open source</a:t>
            </a:r>
          </a:p>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community gains new members</a:t>
            </a:r>
          </a:p>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more functions, components</a:t>
            </a:r>
          </a:p>
          <a:p>
            <a:pPr marL="342900" marR="0" lvl="0" indent="-342900" algn="l" rtl="0">
              <a:spcBef>
                <a:spcPts val="0"/>
              </a:spcBef>
              <a:buClr>
                <a:schemeClr val="dk1"/>
              </a:buClr>
              <a:buSzPct val="100000"/>
              <a:buFont typeface="Arial"/>
              <a:buChar char="-"/>
            </a:pPr>
            <a:r>
              <a:rPr lang="en-US" sz="3200" b="0" i="0" u="none" strike="noStrike" cap="none" baseline="0">
                <a:solidFill>
                  <a:schemeClr val="dk1"/>
                </a:solidFill>
                <a:latin typeface="Calibri"/>
                <a:ea typeface="Calibri"/>
                <a:cs typeface="Calibri"/>
                <a:sym typeface="Calibri"/>
              </a:rPr>
              <a:t>codebase grows</a:t>
            </a:r>
          </a:p>
          <a:p>
            <a:pPr marL="342900" marR="0" lvl="0" indent="-342900" algn="l" rtl="0">
              <a:spcBef>
                <a:spcPts val="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a:p>
            <a:pPr marL="342900" marR="0" lvl="0" indent="-342900" algn="l" rtl="0">
              <a:spcBef>
                <a:spcPts val="0"/>
              </a:spcBef>
              <a:buClr>
                <a:schemeClr val="dk1"/>
              </a:buClr>
              <a:buSzPct val="25000"/>
              <a:buFont typeface="Arial"/>
              <a:buNone/>
            </a:pPr>
            <a:r>
              <a:rPr lang="en-US" sz="3200" b="0" i="0" u="none" strike="noStrike" cap="none" baseline="0">
                <a:solidFill>
                  <a:schemeClr val="dk1"/>
                </a:solidFill>
                <a:latin typeface="Calibri"/>
                <a:ea typeface="Calibri"/>
                <a:cs typeface="Calibri"/>
                <a:sym typeface="Calibri"/>
              </a:rPr>
              <a:t>2014: Transition to Eclipse IWG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First Idea</a:t>
            </a:r>
          </a:p>
        </p:txBody>
      </p:sp>
      <p:pic>
        <p:nvPicPr>
          <p:cNvPr id="150" name="Shape 150"/>
          <p:cNvPicPr preferRelativeResize="0"/>
          <p:nvPr/>
        </p:nvPicPr>
        <p:blipFill>
          <a:blip r:embed="rId3">
            <a:alphaModFix/>
          </a:blip>
          <a:stretch>
            <a:fillRect/>
          </a:stretch>
        </p:blipFill>
        <p:spPr>
          <a:xfrm>
            <a:off x="1960050" y="1417650"/>
            <a:ext cx="5223899" cy="52238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a:t>(Very) </a:t>
            </a:r>
            <a:r>
              <a:rPr lang="en-US" b="1"/>
              <a:t>Rich</a:t>
            </a:r>
            <a:r>
              <a:rPr lang="en-US"/>
              <a:t>-Client</a:t>
            </a:r>
          </a:p>
        </p:txBody>
      </p:sp>
      <p:pic>
        <p:nvPicPr>
          <p:cNvPr id="163" name="Shape 163"/>
          <p:cNvPicPr preferRelativeResize="0"/>
          <p:nvPr/>
        </p:nvPicPr>
        <p:blipFill>
          <a:blip r:embed="rId3">
            <a:alphaModFix/>
          </a:blip>
          <a:stretch>
            <a:fillRect/>
          </a:stretch>
        </p:blipFill>
        <p:spPr>
          <a:xfrm>
            <a:off x="1166737" y="1535975"/>
            <a:ext cx="6810525" cy="47967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899200" y="0"/>
            <a:ext cx="5992086"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penMDM">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1785</Words>
  <Application>Microsoft Macintosh PowerPoint</Application>
  <PresentationFormat>On-screen Show (4:3)</PresentationFormat>
  <Paragraphs>357</Paragraphs>
  <Slides>46</Slides>
  <Notes>45</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openMDM</vt:lpstr>
      <vt:lpstr>Benutzerdefiniertes Design</vt:lpstr>
      <vt:lpstr>openMDM5: From a fat client to a scalable, omni-channel architecture</vt:lpstr>
      <vt:lpstr>PowerPoint Presentation</vt:lpstr>
      <vt:lpstr>openMDM IWG</vt:lpstr>
      <vt:lpstr>PowerPoint Presentation</vt:lpstr>
      <vt:lpstr>Measurement Process</vt:lpstr>
      <vt:lpstr>History</vt:lpstr>
      <vt:lpstr>First Idea</vt:lpstr>
      <vt:lpstr>(Very) Rich-Client</vt:lpstr>
      <vt:lpstr>PowerPoint Presentation</vt:lpstr>
      <vt:lpstr>Abstractions/Interfaces</vt:lpstr>
      <vt:lpstr>Separation of Concerns</vt:lpstr>
      <vt:lpstr>Let’s build openMDM5!</vt:lpstr>
      <vt:lpstr>PowerPoint Presentation</vt:lpstr>
      <vt:lpstr>PowerPoint Presentation</vt:lpstr>
      <vt:lpstr>PowerPoint Presentation</vt:lpstr>
      <vt:lpstr>PowerPoint Presentation</vt:lpstr>
      <vt:lpstr>PowerPoint Presentation</vt:lpstr>
      <vt:lpstr>elastic/elasticsearch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MDM Component </vt:lpstr>
      <vt:lpstr>Ports &amp; Adapter</vt:lpstr>
      <vt:lpstr>MDM Component </vt:lpstr>
      <vt:lpstr>PowerPoint Presentation</vt:lpstr>
      <vt:lpstr>And the Data???</vt:lpstr>
      <vt:lpstr>MDM Data Access Module</vt:lpstr>
      <vt:lpstr>Bringing it all together</vt:lpstr>
      <vt:lpstr>Explorer Component</vt:lpstr>
      <vt:lpstr>PowerPoint Presentation</vt:lpstr>
      <vt:lpstr>PowerPoint Presentation</vt:lpstr>
      <vt:lpstr>PowerPoint Presentation</vt:lpstr>
      <vt:lpstr>MDM Components  managed</vt:lpstr>
      <vt:lpstr>MDM Platform</vt:lpstr>
      <vt:lpstr>PowerPoint Presentation</vt:lpstr>
      <vt:lpstr>Guiding Emergence</vt:lpstr>
      <vt:lpstr>PowerPoint Presentation</vt:lpstr>
      <vt:lpstr>PowerPoint Presentation</vt:lpstr>
      <vt:lpstr>PowerPoint Presentation</vt:lpstr>
      <vt:lpstr>Technologies used</vt:lpstr>
      <vt:lpstr>Distribution of Project modules</vt:lpstr>
      <vt:lpstr>Deployment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openMDM5: From a fat client to a scalable, omni-channel architecture</dc:title>
  <cp:lastModifiedBy>Sibylle Peter</cp:lastModifiedBy>
  <cp:revision>10</cp:revision>
  <dcterms:modified xsi:type="dcterms:W3CDTF">2015-11-04T08:10:27Z</dcterms:modified>
</cp:coreProperties>
</file>