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7"/>
  </p:notesMasterIdLst>
  <p:sldIdLst>
    <p:sldId id="258" r:id="rId2"/>
    <p:sldId id="529" r:id="rId3"/>
    <p:sldId id="504" r:id="rId4"/>
    <p:sldId id="259" r:id="rId5"/>
    <p:sldId id="481" r:id="rId6"/>
    <p:sldId id="482" r:id="rId7"/>
    <p:sldId id="483" r:id="rId8"/>
    <p:sldId id="484" r:id="rId9"/>
    <p:sldId id="485" r:id="rId10"/>
    <p:sldId id="486" r:id="rId11"/>
    <p:sldId id="487" r:id="rId12"/>
    <p:sldId id="495" r:id="rId13"/>
    <p:sldId id="505" r:id="rId14"/>
    <p:sldId id="488" r:id="rId15"/>
    <p:sldId id="489" r:id="rId16"/>
    <p:sldId id="490" r:id="rId17"/>
    <p:sldId id="522" r:id="rId18"/>
    <p:sldId id="530" r:id="rId19"/>
    <p:sldId id="492" r:id="rId20"/>
    <p:sldId id="493" r:id="rId21"/>
    <p:sldId id="531" r:id="rId22"/>
    <p:sldId id="494" r:id="rId23"/>
    <p:sldId id="507" r:id="rId24"/>
    <p:sldId id="497" r:id="rId25"/>
    <p:sldId id="499" r:id="rId26"/>
    <p:sldId id="498" r:id="rId27"/>
    <p:sldId id="508" r:id="rId28"/>
    <p:sldId id="509" r:id="rId29"/>
    <p:sldId id="510" r:id="rId30"/>
    <p:sldId id="512" r:id="rId31"/>
    <p:sldId id="511" r:id="rId32"/>
    <p:sldId id="502" r:id="rId33"/>
    <p:sldId id="527" r:id="rId34"/>
    <p:sldId id="519" r:id="rId35"/>
    <p:sldId id="520" r:id="rId36"/>
    <p:sldId id="518" r:id="rId37"/>
    <p:sldId id="532" r:id="rId38"/>
    <p:sldId id="517" r:id="rId39"/>
    <p:sldId id="524" r:id="rId40"/>
    <p:sldId id="525" r:id="rId41"/>
    <p:sldId id="526" r:id="rId42"/>
    <p:sldId id="513" r:id="rId43"/>
    <p:sldId id="515" r:id="rId44"/>
    <p:sldId id="528" r:id="rId45"/>
    <p:sldId id="500" r:id="rId46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788F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3439" autoAdjust="0"/>
    <p:restoredTop sz="94660"/>
  </p:normalViewPr>
  <p:slideViewPr>
    <p:cSldViewPr snapToObjects="1">
      <p:cViewPr varScale="1">
        <p:scale>
          <a:sx n="75" d="100"/>
          <a:sy n="75" d="100"/>
        </p:scale>
        <p:origin x="-3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8C6D80-D1BD-4FC7-9EB1-1E5F513B2C68}" type="datetimeFigureOut">
              <a:rPr lang="en-US" smtClean="0"/>
              <a:pPr/>
              <a:t>3/22/2007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2320F9-1C40-4B2F-BD9C-B591ACC7385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Segoe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Segoe" pitchFamily="34" charset="0"/>
              </a:defRPr>
            </a:lvl1pPr>
          </a:lstStyle>
          <a:p>
            <a:pPr>
              <a:defRPr/>
            </a:pPr>
            <a:fld id="{3DC91441-1A37-41BC-BFEF-A63E952FE316}" type="datetimeFigureOut">
              <a:rPr lang="en-US"/>
              <a:pPr>
                <a:defRPr/>
              </a:pPr>
              <a:t>3/22/2007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Segoe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Segoe" pitchFamily="34" charset="0"/>
              </a:defRPr>
            </a:lvl1pPr>
          </a:lstStyle>
          <a:p>
            <a:pPr>
              <a:defRPr/>
            </a:pPr>
            <a:fld id="{7883F164-B29B-4A07-9B8C-7CB462B1940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0789A3-05AA-427E-A383-938AC38F3CDC}" type="datetimeFigureOut">
              <a:rPr lang="en-US"/>
              <a:pPr>
                <a:defRPr/>
              </a:pPr>
              <a:t>3/22/2007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17210C-EEFA-448F-B0C6-78A24CDBD34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EFC34F-549E-4E9A-A0A4-198EA3B50EBF}" type="datetimeFigureOut">
              <a:rPr lang="en-US"/>
              <a:pPr>
                <a:defRPr/>
              </a:pPr>
              <a:t>3/22/2007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7B3594-23A7-4376-B5C6-7E8B292A233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BAA82A5-D41F-40B6-864A-06BCCF57D3E7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5836C3-E754-48BC-AF4D-A954790226DD}" type="datetimeFigureOut">
              <a:rPr lang="en-US"/>
              <a:pPr>
                <a:defRPr/>
              </a:pPr>
              <a:t>3/22/2007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A7FB6-8B7B-4EBB-80F7-1F4940A5806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8A8F-1ED6-490E-9E23-B04027E4B89C}" type="datetimeFigureOut">
              <a:rPr lang="en-US"/>
              <a:pPr>
                <a:defRPr/>
              </a:pPr>
              <a:t>3/22/2007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5D44B8-6401-4AC8-A528-426D19977EE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928A61-3A06-4DE1-B98A-985F7559F89E}" type="datetimeFigureOut">
              <a:rPr lang="en-US"/>
              <a:pPr>
                <a:defRPr/>
              </a:pPr>
              <a:t>3/22/2007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5FCB8F-1495-43D0-8116-0B914A1707B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231920-6227-44D0-BF53-3538E86FDA01}" type="datetimeFigureOut">
              <a:rPr lang="en-US"/>
              <a:pPr>
                <a:defRPr/>
              </a:pPr>
              <a:t>3/22/2007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39D569-F74E-4E2E-8471-5DA3B11ADB7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598CC-2DFD-4DE0-8CA8-6E07BD085300}" type="datetimeFigureOut">
              <a:rPr lang="en-US"/>
              <a:pPr>
                <a:defRPr/>
              </a:pPr>
              <a:t>3/22/2007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267467-6A34-421B-80C8-27F77C8F4E2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32489C-9BA6-4DBE-B69A-2A1DF049CE78}" type="datetimeFigureOut">
              <a:rPr lang="en-US"/>
              <a:pPr>
                <a:defRPr/>
              </a:pPr>
              <a:t>3/22/2007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6E5BA-7F02-44DB-81AB-6B4A055D6B0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5D3BF-EB35-4DFB-9761-D7613A7B2F40}" type="datetimeFigureOut">
              <a:rPr lang="en-US"/>
              <a:pPr>
                <a:defRPr/>
              </a:pPr>
              <a:t>3/22/2007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0772BF-3A78-4294-A19F-441EBB4EA66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E1BC-64E9-435C-994E-E39B9206ED82}" type="datetimeFigureOut">
              <a:rPr lang="en-US"/>
              <a:pPr>
                <a:defRPr/>
              </a:pPr>
              <a:t>3/22/2007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69CD92-B059-4B56-B605-4C1BF68EF5B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DCA8192-C484-4F98-8CA8-2398F4344A2D}" type="datetimeFigureOut">
              <a:rPr lang="en-US"/>
              <a:pPr>
                <a:defRPr/>
              </a:pPr>
              <a:t>3/22/2007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0C3F650-AA6C-4624-B7E2-92F1D1F8F79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7" name="Line 9"/>
          <p:cNvSpPr>
            <a:spLocks noChangeShapeType="1"/>
          </p:cNvSpPr>
          <p:nvPr/>
        </p:nvSpPr>
        <p:spPr bwMode="auto">
          <a:xfrm flipH="1">
            <a:off x="0" y="6308725"/>
            <a:ext cx="9144000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n-lt"/>
              <a:cs typeface="+mn-cs"/>
            </a:endParaRPr>
          </a:p>
        </p:txBody>
      </p:sp>
      <p:pic>
        <p:nvPicPr>
          <p:cNvPr id="1032" name="Picture 15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7643813" y="6369050"/>
            <a:ext cx="11430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16" descr="C:\Users\rachelh\AppData\Local\Microsoft\Windows\Temporary Internet Files\Content.Outlook\ABAEXG5K\TF07_orange.jp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7143750" y="142875"/>
            <a:ext cx="1857375" cy="52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Date Placeholder 2"/>
          <p:cNvSpPr txBox="1">
            <a:spLocks/>
          </p:cNvSpPr>
          <p:nvPr/>
        </p:nvSpPr>
        <p:spPr bwMode="auto">
          <a:xfrm>
            <a:off x="323850" y="6453188"/>
            <a:ext cx="48196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r>
              <a:rPr lang="en-US" sz="500" dirty="0">
                <a:latin typeface="+mn-lt"/>
                <a:cs typeface="+mn-cs"/>
              </a:rPr>
              <a:t>  ©  2007 Microsoft Corporation.  All rights reserved.</a:t>
            </a:r>
          </a:p>
          <a:p>
            <a:pPr>
              <a:defRPr/>
            </a:pPr>
            <a:r>
              <a:rPr lang="en-US" sz="500" dirty="0">
                <a:latin typeface="+mn-lt"/>
                <a:cs typeface="+mn-cs"/>
              </a:rPr>
              <a:t>       Microsoft Confidential. For Internal Use Only. </a:t>
            </a:r>
          </a:p>
          <a:p>
            <a:pPr>
              <a:defRPr/>
            </a:pPr>
            <a:endParaRPr lang="en-US" sz="500" dirty="0">
              <a:latin typeface="+mn-lt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2" r:id="rId12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Segoe" pitchFamily="34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Segoe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Segoe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Segoe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Segoe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Segoe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Segoe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Segoe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Segoe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Segoe" pitchFamily="34" charset="0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400" kern="1200">
          <a:solidFill>
            <a:schemeClr val="tx1"/>
          </a:solidFill>
          <a:latin typeface="Segoe" pitchFamily="34" charset="0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Segoe" pitchFamily="34" charset="0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ern="1200">
          <a:solidFill>
            <a:schemeClr val="tx1"/>
          </a:solidFill>
          <a:latin typeface="Segoe" pitchFamily="34" charset="0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ern="1200">
          <a:solidFill>
            <a:schemeClr val="tx1"/>
          </a:solidFill>
          <a:latin typeface="Segoe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2910" y="714356"/>
            <a:ext cx="7772400" cy="1470025"/>
          </a:xfrm>
          <a:noFill/>
        </p:spPr>
        <p:txBody>
          <a:bodyPr anchor="t"/>
          <a:lstStyle/>
          <a:p>
            <a:r>
              <a:rPr lang="en-GB" sz="6200" b="0" dirty="0" smtClean="0">
                <a:latin typeface="+mn-lt"/>
              </a:rPr>
              <a:t>Active </a:t>
            </a:r>
            <a:r>
              <a:rPr lang="en-GB" sz="6200" b="0" dirty="0" smtClean="0">
                <a:latin typeface="+mn-lt"/>
              </a:rPr>
              <a:t>Patterns </a:t>
            </a:r>
            <a:br>
              <a:rPr lang="en-GB" sz="6200" b="0" dirty="0" smtClean="0">
                <a:latin typeface="+mn-lt"/>
              </a:rPr>
            </a:br>
            <a:r>
              <a:rPr lang="en-GB" sz="6200" b="0" dirty="0" smtClean="0">
                <a:latin typeface="+mn-lt"/>
              </a:rPr>
              <a:t>in F</a:t>
            </a:r>
            <a:r>
              <a:rPr lang="en-GB" sz="6200" b="0" dirty="0">
                <a:latin typeface="+mn-lt"/>
              </a:rPr>
              <a:t># </a:t>
            </a:r>
            <a:r>
              <a:rPr lang="en-GB" sz="6200" b="0" dirty="0" smtClean="0">
                <a:latin typeface="Comic Sans MS" pitchFamily="66" charset="0"/>
              </a:rPr>
              <a:t/>
            </a:r>
            <a:br>
              <a:rPr lang="en-GB" sz="6200" b="0" dirty="0" smtClean="0">
                <a:latin typeface="Comic Sans MS" pitchFamily="66" charset="0"/>
              </a:rPr>
            </a:br>
            <a:r>
              <a:rPr lang="en-GB" sz="3200" b="0" i="1" dirty="0">
                <a:latin typeface="Comic Sans MS" pitchFamily="66" charset="0"/>
              </a:rPr>
              <a:t/>
            </a:r>
            <a:br>
              <a:rPr lang="en-GB" sz="3200" b="0" i="1" dirty="0">
                <a:latin typeface="Comic Sans MS" pitchFamily="66" charset="0"/>
              </a:rPr>
            </a:br>
            <a:endParaRPr lang="en-GB" sz="3200" b="0" i="1" dirty="0">
              <a:latin typeface="Comic Sans MS" pitchFamily="66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57290" y="4357694"/>
            <a:ext cx="6400800" cy="1752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400" dirty="0" smtClean="0">
                <a:solidFill>
                  <a:schemeClr val="tx1"/>
                </a:solidFill>
              </a:rPr>
              <a:t>Don Syme, Greg Neverov, James Margetson</a:t>
            </a:r>
          </a:p>
          <a:p>
            <a:pPr>
              <a:lnSpc>
                <a:spcPct val="90000"/>
              </a:lnSpc>
            </a:pPr>
            <a:r>
              <a:rPr lang="en-GB" sz="2400" dirty="0" smtClean="0">
                <a:solidFill>
                  <a:schemeClr val="tx1"/>
                </a:solidFill>
              </a:rPr>
              <a:t>MSR Cambridge</a:t>
            </a:r>
          </a:p>
          <a:p>
            <a:pPr>
              <a:lnSpc>
                <a:spcPct val="90000"/>
              </a:lnSpc>
            </a:pPr>
            <a:r>
              <a:rPr lang="en-GB" sz="2400" dirty="0" smtClean="0">
                <a:solidFill>
                  <a:schemeClr val="tx1"/>
                </a:solidFill>
              </a:rPr>
              <a:t>Principles of Programming Group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Patterns In Action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ded Corner 924687"/>
          <p:cNvSpPr>
            <a:spLocks noChangeArrowheads="1"/>
          </p:cNvSpPr>
          <p:nvPr/>
        </p:nvSpPr>
        <p:spPr bwMode="auto">
          <a:xfrm>
            <a:off x="642910" y="1643050"/>
            <a:ext cx="6356227" cy="1537573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</a:pP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fetch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obj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info = 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match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info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with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| :?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FieldInfo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as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f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f.GetValue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(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obj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)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| :?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PropertyInfo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as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p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p.GetValue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(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obj,</a:t>
            </a:r>
            <a:r>
              <a:rPr lang="en-GB" sz="1600" dirty="0" err="1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null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)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| _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null</a:t>
            </a:r>
            <a:endParaRPr lang="en-GB" sz="105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7" name="Folded Corner 924687"/>
          <p:cNvSpPr>
            <a:spLocks noChangeArrowheads="1"/>
          </p:cNvSpPr>
          <p:nvPr/>
        </p:nvSpPr>
        <p:spPr bwMode="auto">
          <a:xfrm>
            <a:off x="642910" y="4214818"/>
            <a:ext cx="6603090" cy="1502628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</a:pP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conflict = 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try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   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db.SubmitChanges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();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false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with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    | :?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OptimisticConcurrencyException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true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endParaRPr lang="en-GB" sz="1600" b="1" dirty="0" smtClean="0">
              <a:latin typeface="Courier New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214942" y="1214422"/>
            <a:ext cx="32880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Fetching from fields/properties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5357818" y="3857628"/>
            <a:ext cx="21210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Exception catching</a:t>
            </a: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Patterns In Action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ded Corner 924687"/>
          <p:cNvSpPr>
            <a:spLocks noChangeArrowheads="1"/>
          </p:cNvSpPr>
          <p:nvPr/>
        </p:nvSpPr>
        <p:spPr bwMode="auto">
          <a:xfrm>
            <a:off x="1071538" y="1285860"/>
            <a:ext cx="6232796" cy="4018657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</a:pP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rewrite f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expr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=  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match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expr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with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|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HoleExpr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_ 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|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ConstExpr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_ 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|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VarExpr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_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expr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 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|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AppExpr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(x1,x2)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     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x1 = rewrite f x1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     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x2 = rewrite f x2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     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AppExpr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(x1, x2)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 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|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LambdaExpr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(id,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argvs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, body)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     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LambdaExpr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(f id,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argvs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, rewrite f body)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 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176730" y="1357298"/>
            <a:ext cx="19672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Term structure in </a:t>
            </a:r>
          </a:p>
          <a:p>
            <a:r>
              <a:rPr lang="en-GB" dirty="0" smtClean="0"/>
              <a:t>a compiler</a:t>
            </a: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Redundancy &amp; Incompleteness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ded Corner 924687"/>
          <p:cNvSpPr>
            <a:spLocks noChangeArrowheads="1"/>
          </p:cNvSpPr>
          <p:nvPr/>
        </p:nvSpPr>
        <p:spPr bwMode="auto">
          <a:xfrm>
            <a:off x="457200" y="2071678"/>
            <a:ext cx="8084264" cy="2690753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</a:pP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f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inp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= 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match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inp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with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| [x; y]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x + y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| [x]   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x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Calibri"/>
                <a:ea typeface="Calibri"/>
                <a:cs typeface="Times New Roman"/>
              </a:rPr>
              <a:t> </a:t>
            </a:r>
          </a:p>
          <a:p>
            <a:r>
              <a:rPr lang="en-GB" sz="1600" dirty="0" smtClean="0">
                <a:solidFill>
                  <a:srgbClr val="FF0000"/>
                </a:solidFill>
                <a:latin typeface="Lucida Console" pitchFamily="49" charset="0"/>
              </a:rPr>
              <a:t>C:\misc\</a:t>
            </a:r>
            <a:r>
              <a:rPr lang="en-GB" sz="1600" dirty="0" err="1" smtClean="0">
                <a:solidFill>
                  <a:srgbClr val="FF0000"/>
                </a:solidFill>
                <a:latin typeface="Lucida Console" pitchFamily="49" charset="0"/>
              </a:rPr>
              <a:t>test.ml</a:t>
            </a:r>
            <a:r>
              <a:rPr lang="en-GB" sz="1600" dirty="0" smtClean="0">
                <a:solidFill>
                  <a:srgbClr val="FF0000"/>
                </a:solidFill>
                <a:latin typeface="Lucida Console" pitchFamily="49" charset="0"/>
              </a:rPr>
              <a:t>(6,4): warning: FS0025: Incomplete pattern match.</a:t>
            </a:r>
          </a:p>
          <a:p>
            <a:endParaRPr lang="en-GB" sz="1600" dirty="0" smtClean="0">
              <a:solidFill>
                <a:srgbClr val="FF0000"/>
              </a:solidFill>
              <a:latin typeface="Lucida Console" pitchFamily="49" charset="0"/>
            </a:endParaRPr>
          </a:p>
          <a:p>
            <a:endParaRPr lang="en-GB" sz="1600" dirty="0" smtClean="0">
              <a:solidFill>
                <a:srgbClr val="000000"/>
              </a:solidFill>
              <a:latin typeface="Lucida Console" pitchFamily="49" charset="0"/>
            </a:endParaRPr>
          </a:p>
          <a:p>
            <a:r>
              <a:rPr lang="en-GB" sz="1600" dirty="0" err="1" smtClean="0">
                <a:solidFill>
                  <a:srgbClr val="000000"/>
                </a:solidFill>
                <a:latin typeface="Lucida Console" pitchFamily="49" charset="0"/>
              </a:rPr>
              <a:t>val</a:t>
            </a:r>
            <a:r>
              <a:rPr lang="en-GB" sz="1600" dirty="0" smtClean="0">
                <a:solidFill>
                  <a:srgbClr val="000000"/>
                </a:solidFill>
                <a:latin typeface="Lucida Console" pitchFamily="49" charset="0"/>
              </a:rPr>
              <a:t> f : </a:t>
            </a:r>
            <a:r>
              <a:rPr lang="en-GB" sz="1600" dirty="0" err="1" smtClean="0">
                <a:solidFill>
                  <a:srgbClr val="000000"/>
                </a:solidFill>
                <a:latin typeface="Lucida Console" pitchFamily="49" charset="0"/>
              </a:rPr>
              <a:t>int</a:t>
            </a:r>
            <a:r>
              <a:rPr lang="en-GB" sz="1600" dirty="0" smtClean="0">
                <a:solidFill>
                  <a:srgbClr val="000000"/>
                </a:solidFill>
                <a:latin typeface="Lucida Console" pitchFamily="49" charset="0"/>
              </a:rPr>
              <a:t> list -&gt; </a:t>
            </a:r>
            <a:r>
              <a:rPr lang="en-GB" sz="1600" dirty="0" err="1" smtClean="0">
                <a:solidFill>
                  <a:srgbClr val="000000"/>
                </a:solidFill>
                <a:latin typeface="Lucida Console" pitchFamily="49" charset="0"/>
              </a:rPr>
              <a:t>int</a:t>
            </a:r>
            <a:endParaRPr lang="en-GB" sz="1600" dirty="0">
              <a:latin typeface="Lucida Console" pitchFamily="49" charset="0"/>
              <a:ea typeface="Calibri"/>
              <a:cs typeface="Times New Roman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Redundancy &amp; Incompleteness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ded Corner 924687"/>
          <p:cNvSpPr>
            <a:spLocks noChangeArrowheads="1"/>
          </p:cNvSpPr>
          <p:nvPr/>
        </p:nvSpPr>
        <p:spPr bwMode="auto">
          <a:xfrm>
            <a:off x="195717" y="2071678"/>
            <a:ext cx="8948283" cy="2865477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</a:pP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f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inp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= 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match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inp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with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| [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x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]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2 * x 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| 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[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y]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y</a:t>
            </a: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| _ -&gt; 0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Calibri"/>
                <a:ea typeface="Calibri"/>
                <a:cs typeface="Times New Roman"/>
              </a:rPr>
              <a:t> </a:t>
            </a:r>
          </a:p>
          <a:p>
            <a:r>
              <a:rPr lang="en-GB" sz="1600" dirty="0" smtClean="0">
                <a:solidFill>
                  <a:srgbClr val="FF0000"/>
                </a:solidFill>
                <a:latin typeface="Lucida Console" pitchFamily="49" charset="0"/>
              </a:rPr>
              <a:t>C:\misc\</a:t>
            </a:r>
            <a:r>
              <a:rPr lang="en-GB" sz="1600" dirty="0" err="1" smtClean="0">
                <a:solidFill>
                  <a:srgbClr val="FF0000"/>
                </a:solidFill>
                <a:latin typeface="Lucida Console" pitchFamily="49" charset="0"/>
              </a:rPr>
              <a:t>test.ml</a:t>
            </a:r>
            <a:r>
              <a:rPr lang="en-GB" sz="1600" dirty="0" smtClean="0">
                <a:solidFill>
                  <a:srgbClr val="FF0000"/>
                </a:solidFill>
                <a:latin typeface="Lucida Console" pitchFamily="49" charset="0"/>
              </a:rPr>
              <a:t>(6,4): warning: </a:t>
            </a:r>
            <a:r>
              <a:rPr lang="en-GB" sz="1600" dirty="0" smtClean="0">
                <a:solidFill>
                  <a:srgbClr val="FF0000"/>
                </a:solidFill>
                <a:latin typeface="Lucida Console" pitchFamily="49" charset="0"/>
              </a:rPr>
              <a:t>FS0026: This rule will never be matched</a:t>
            </a:r>
            <a:endParaRPr lang="en-GB" sz="1600" dirty="0" smtClean="0">
              <a:solidFill>
                <a:srgbClr val="FF0000"/>
              </a:solidFill>
              <a:latin typeface="Lucida Console" pitchFamily="49" charset="0"/>
            </a:endParaRPr>
          </a:p>
          <a:p>
            <a:endParaRPr lang="en-GB" sz="1600" dirty="0" smtClean="0">
              <a:solidFill>
                <a:srgbClr val="FF0000"/>
              </a:solidFill>
              <a:latin typeface="Lucida Console" pitchFamily="49" charset="0"/>
            </a:endParaRPr>
          </a:p>
          <a:p>
            <a:endParaRPr lang="en-GB" sz="1600" dirty="0" smtClean="0">
              <a:solidFill>
                <a:srgbClr val="000000"/>
              </a:solidFill>
              <a:latin typeface="Lucida Console" pitchFamily="49" charset="0"/>
            </a:endParaRPr>
          </a:p>
          <a:p>
            <a:r>
              <a:rPr lang="en-GB" sz="1600" dirty="0" err="1" smtClean="0">
                <a:solidFill>
                  <a:srgbClr val="000000"/>
                </a:solidFill>
                <a:latin typeface="Lucida Console" pitchFamily="49" charset="0"/>
              </a:rPr>
              <a:t>val</a:t>
            </a:r>
            <a:r>
              <a:rPr lang="en-GB" sz="1600" dirty="0" smtClean="0">
                <a:solidFill>
                  <a:srgbClr val="000000"/>
                </a:solidFill>
                <a:latin typeface="Lucida Console" pitchFamily="49" charset="0"/>
              </a:rPr>
              <a:t> f : </a:t>
            </a:r>
            <a:r>
              <a:rPr lang="en-GB" sz="1600" dirty="0" err="1" smtClean="0">
                <a:solidFill>
                  <a:srgbClr val="000000"/>
                </a:solidFill>
                <a:latin typeface="Lucida Console" pitchFamily="49" charset="0"/>
              </a:rPr>
              <a:t>int</a:t>
            </a:r>
            <a:r>
              <a:rPr lang="en-GB" sz="1600" dirty="0" smtClean="0">
                <a:solidFill>
                  <a:srgbClr val="000000"/>
                </a:solidFill>
                <a:latin typeface="Lucida Console" pitchFamily="49" charset="0"/>
              </a:rPr>
              <a:t> list -&gt; </a:t>
            </a:r>
            <a:r>
              <a:rPr lang="en-GB" sz="1600" dirty="0" err="1" smtClean="0">
                <a:solidFill>
                  <a:srgbClr val="000000"/>
                </a:solidFill>
                <a:latin typeface="Lucida Console" pitchFamily="49" charset="0"/>
              </a:rPr>
              <a:t>int</a:t>
            </a:r>
            <a:endParaRPr lang="en-GB" sz="1600" dirty="0">
              <a:latin typeface="Lucida Console" pitchFamily="49" charset="0"/>
              <a:ea typeface="Calibri"/>
              <a:cs typeface="Times New Roman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Patterns are incredibly useful...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A major part of the enduring appeal of typed functional languages</a:t>
            </a:r>
          </a:p>
          <a:p>
            <a:endParaRPr lang="en-GB" dirty="0" smtClean="0"/>
          </a:p>
          <a:p>
            <a:r>
              <a:rPr lang="en-GB" dirty="0" smtClean="0"/>
              <a:t>They are a fundamental programmer’s workhorse in F# code</a:t>
            </a:r>
          </a:p>
          <a:p>
            <a:endParaRPr lang="en-GB" dirty="0" smtClean="0"/>
          </a:p>
          <a:p>
            <a:r>
              <a:rPr lang="en-GB" dirty="0" smtClean="0"/>
              <a:t>However...</a:t>
            </a: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Patterns are incredibly bad...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5804" y="1571612"/>
            <a:ext cx="8229600" cy="4525963"/>
          </a:xfrm>
        </p:spPr>
        <p:txBody>
          <a:bodyPr/>
          <a:lstStyle/>
          <a:p>
            <a:r>
              <a:rPr lang="en-GB" dirty="0" smtClean="0"/>
              <a:t>Traditionally no pattern matching on abstract types</a:t>
            </a:r>
          </a:p>
          <a:p>
            <a:endParaRPr lang="en-GB" dirty="0" smtClean="0"/>
          </a:p>
          <a:p>
            <a:r>
              <a:rPr lang="en-GB" dirty="0" smtClean="0"/>
              <a:t>Hence encourage people to break abstraction boundaries</a:t>
            </a:r>
          </a:p>
          <a:p>
            <a:endParaRPr lang="en-GB" dirty="0" smtClean="0"/>
          </a:p>
          <a:p>
            <a:r>
              <a:rPr lang="en-GB" dirty="0" smtClean="0"/>
              <a:t>They are not extensible</a:t>
            </a:r>
          </a:p>
          <a:p>
            <a:pPr lvl="1"/>
            <a:r>
              <a:rPr lang="en-GB" dirty="0" smtClean="0"/>
              <a:t>Only one view on a “type” is allowed</a:t>
            </a:r>
          </a:p>
          <a:p>
            <a:pPr lvl="1"/>
            <a:r>
              <a:rPr lang="en-GB" dirty="0" smtClean="0"/>
              <a:t>Hence mostly effective for sophisticated analysis on term structures in internal implementations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But what is pattern matching?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" y="1373902"/>
            <a:ext cx="8558784" cy="4978559"/>
          </a:xfrm>
        </p:spPr>
        <p:txBody>
          <a:bodyPr/>
          <a:lstStyle/>
          <a:p>
            <a:r>
              <a:rPr lang="en-GB" dirty="0" smtClean="0"/>
              <a:t>Pattern matching = </a:t>
            </a:r>
          </a:p>
          <a:p>
            <a:pPr>
              <a:buNone/>
            </a:pPr>
            <a:r>
              <a:rPr lang="en-GB" b="1" dirty="0" smtClean="0"/>
              <a:t>                inferring a view to decompose a value </a:t>
            </a:r>
          </a:p>
          <a:p>
            <a:pPr>
              <a:buNone/>
            </a:pPr>
            <a:r>
              <a:rPr lang="en-GB" b="1" dirty="0" smtClean="0"/>
              <a:t>                and applying that view</a:t>
            </a:r>
          </a:p>
          <a:p>
            <a:r>
              <a:rPr lang="en-GB" dirty="0" smtClean="0"/>
              <a:t>View = </a:t>
            </a:r>
          </a:p>
          <a:p>
            <a:pPr>
              <a:buNone/>
            </a:pPr>
            <a:r>
              <a:rPr lang="en-GB" b="1" dirty="0" smtClean="0"/>
              <a:t>                take an input, categorize it and </a:t>
            </a:r>
          </a:p>
          <a:p>
            <a:pPr>
              <a:buNone/>
            </a:pPr>
            <a:r>
              <a:rPr lang="en-GB" b="1" dirty="0" smtClean="0"/>
              <a:t>                return residue data</a:t>
            </a:r>
          </a:p>
        </p:txBody>
      </p:sp>
      <p:sp>
        <p:nvSpPr>
          <p:cNvPr id="5" name="Isosceles Triangle 4"/>
          <p:cNvSpPr/>
          <p:nvPr/>
        </p:nvSpPr>
        <p:spPr>
          <a:xfrm>
            <a:off x="1571604" y="4572008"/>
            <a:ext cx="2286016" cy="164307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0" name="Group 9"/>
          <p:cNvGrpSpPr/>
          <p:nvPr/>
        </p:nvGrpSpPr>
        <p:grpSpPr>
          <a:xfrm>
            <a:off x="5572132" y="4500570"/>
            <a:ext cx="2286016" cy="1643074"/>
            <a:chOff x="4500562" y="3000372"/>
            <a:chExt cx="3429024" cy="2928958"/>
          </a:xfrm>
        </p:grpSpPr>
        <p:sp>
          <p:nvSpPr>
            <p:cNvPr id="6" name="Isosceles Triangle 5"/>
            <p:cNvSpPr/>
            <p:nvPr/>
          </p:nvSpPr>
          <p:spPr>
            <a:xfrm>
              <a:off x="4500562" y="3000372"/>
              <a:ext cx="3429024" cy="2928958"/>
            </a:xfrm>
            <a:prstGeom prst="triangle">
              <a:avLst>
                <a:gd name="adj" fmla="val 50000"/>
              </a:avLst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5286380" y="3000372"/>
              <a:ext cx="1857388" cy="1571636"/>
            </a:xfrm>
            <a:prstGeom prst="triangle">
              <a:avLst>
                <a:gd name="adj" fmla="val 48577"/>
              </a:avLst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Isosceles Triangle 7"/>
            <p:cNvSpPr/>
            <p:nvPr/>
          </p:nvSpPr>
          <p:spPr>
            <a:xfrm>
              <a:off x="6215074" y="4572008"/>
              <a:ext cx="1714512" cy="1357322"/>
            </a:xfrm>
            <a:prstGeom prst="triangle">
              <a:avLst>
                <a:gd name="adj" fmla="val 54445"/>
              </a:avLst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Isosceles Triangle 8"/>
            <p:cNvSpPr/>
            <p:nvPr/>
          </p:nvSpPr>
          <p:spPr>
            <a:xfrm>
              <a:off x="4500562" y="4572008"/>
              <a:ext cx="1714512" cy="1357322"/>
            </a:xfrm>
            <a:prstGeom prst="triangle">
              <a:avLst>
                <a:gd name="adj" fmla="val 46297"/>
              </a:avLst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12" name="Straight Arrow Connector 11"/>
          <p:cNvCxnSpPr/>
          <p:nvPr/>
        </p:nvCxnSpPr>
        <p:spPr>
          <a:xfrm flipV="1">
            <a:off x="3962400" y="5357826"/>
            <a:ext cx="1252542" cy="1427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Related Work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400" dirty="0" smtClean="0"/>
              <a:t>Views</a:t>
            </a:r>
          </a:p>
          <a:p>
            <a:pPr lvl="1"/>
            <a:r>
              <a:rPr lang="en-GB" sz="2000" dirty="0" err="1" smtClean="0"/>
              <a:t>Wadler</a:t>
            </a:r>
            <a:r>
              <a:rPr lang="en-GB" sz="2000" dirty="0" smtClean="0"/>
              <a:t> 1986, </a:t>
            </a:r>
            <a:r>
              <a:rPr lang="en-GB" sz="2000" dirty="0" err="1" smtClean="0"/>
              <a:t>Okasaki</a:t>
            </a:r>
            <a:r>
              <a:rPr lang="en-GB" sz="2000" dirty="0" smtClean="0"/>
              <a:t> </a:t>
            </a:r>
            <a:r>
              <a:rPr lang="en-GB" sz="2000" dirty="0" smtClean="0"/>
              <a:t>1998</a:t>
            </a:r>
            <a:endParaRPr lang="en-GB" sz="2000" dirty="0" smtClean="0"/>
          </a:p>
          <a:p>
            <a:endParaRPr lang="en-GB" sz="2400" dirty="0" smtClean="0"/>
          </a:p>
          <a:p>
            <a:r>
              <a:rPr lang="en-GB" sz="2400" dirty="0" smtClean="0"/>
              <a:t>Active discriminators, ad </a:t>
            </a:r>
            <a:r>
              <a:rPr lang="en-GB" sz="2400" dirty="0" smtClean="0"/>
              <a:t>hoc </a:t>
            </a:r>
            <a:r>
              <a:rPr lang="en-GB" sz="2400" dirty="0" smtClean="0"/>
              <a:t>patterns, </a:t>
            </a:r>
            <a:r>
              <a:rPr lang="en-GB" sz="2400" dirty="0" err="1" smtClean="0"/>
              <a:t>unapply</a:t>
            </a:r>
            <a:r>
              <a:rPr lang="en-GB" sz="2400" dirty="0" smtClean="0"/>
              <a:t> methods</a:t>
            </a:r>
            <a:endParaRPr lang="en-GB" sz="2400" dirty="0" smtClean="0"/>
          </a:p>
          <a:p>
            <a:pPr lvl="1"/>
            <a:r>
              <a:rPr lang="en-GB" sz="2000" dirty="0" err="1" smtClean="0"/>
              <a:t>Erwig</a:t>
            </a:r>
            <a:r>
              <a:rPr lang="en-GB" sz="2000" dirty="0" smtClean="0"/>
              <a:t> </a:t>
            </a:r>
            <a:r>
              <a:rPr lang="en-GB" sz="2000" dirty="0" smtClean="0"/>
              <a:t>1996 (</a:t>
            </a:r>
            <a:r>
              <a:rPr lang="en-GB" sz="2000" dirty="0" err="1" smtClean="0"/>
              <a:t>nb</a:t>
            </a:r>
            <a:r>
              <a:rPr lang="en-GB" sz="2000" dirty="0" smtClean="0"/>
              <a:t>. called “active patterns”, have recycled </a:t>
            </a:r>
            <a:r>
              <a:rPr lang="en-GB" sz="2000" dirty="0" smtClean="0"/>
              <a:t>the name)</a:t>
            </a:r>
          </a:p>
          <a:p>
            <a:pPr lvl="1"/>
            <a:r>
              <a:rPr lang="en-GB" sz="2000" dirty="0" err="1" smtClean="0"/>
              <a:t>Tullsen</a:t>
            </a:r>
            <a:r>
              <a:rPr lang="en-GB" sz="2000" dirty="0" smtClean="0"/>
              <a:t> 2000</a:t>
            </a:r>
          </a:p>
          <a:p>
            <a:pPr lvl="1"/>
            <a:r>
              <a:rPr lang="en-GB" sz="2000" dirty="0" smtClean="0"/>
              <a:t>F# 1.1, 2006</a:t>
            </a:r>
          </a:p>
          <a:p>
            <a:pPr lvl="1"/>
            <a:r>
              <a:rPr lang="en-GB" sz="2000" dirty="0" err="1" smtClean="0"/>
              <a:t>Odersky</a:t>
            </a:r>
            <a:r>
              <a:rPr lang="en-GB" sz="2000" dirty="0" smtClean="0"/>
              <a:t> &amp; Emir 2006</a:t>
            </a:r>
          </a:p>
          <a:p>
            <a:pPr lvl="1"/>
            <a:r>
              <a:rPr lang="en-GB" sz="2000" dirty="0" err="1" smtClean="0"/>
              <a:t>Jambon</a:t>
            </a:r>
            <a:r>
              <a:rPr lang="en-GB" sz="2000" dirty="0" smtClean="0"/>
              <a:t> 2007</a:t>
            </a:r>
          </a:p>
          <a:p>
            <a:pPr lvl="1"/>
            <a:r>
              <a:rPr lang="en-GB" sz="2000" dirty="0" smtClean="0"/>
              <a:t>Peyton-Jones proposal for Haskell, 2007</a:t>
            </a:r>
          </a:p>
          <a:p>
            <a:pPr lvl="1"/>
            <a:r>
              <a:rPr lang="en-GB" sz="2000" dirty="0" smtClean="0"/>
              <a:t>...</a:t>
            </a:r>
          </a:p>
          <a:p>
            <a:pPr>
              <a:buNone/>
            </a:pPr>
            <a:endParaRPr lang="en-GB" sz="2400" dirty="0" smtClean="0"/>
          </a:p>
          <a:p>
            <a:pPr lvl="1"/>
            <a:endParaRPr lang="en-GB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Active Patterns in F#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Active Patterns in F#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ded Corner 924687"/>
          <p:cNvSpPr>
            <a:spLocks noChangeArrowheads="1"/>
          </p:cNvSpPr>
          <p:nvPr/>
        </p:nvSpPr>
        <p:spPr bwMode="auto">
          <a:xfrm>
            <a:off x="285720" y="3365520"/>
            <a:ext cx="7571303" cy="1712297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</a:pPr>
            <a:r>
              <a:rPr lang="en-GB" sz="20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mulViaRect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 c1 c2 = </a:t>
            </a:r>
            <a:endParaRPr lang="en-GB" sz="12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2000" dirty="0" smtClean="0">
                <a:latin typeface="Lucida Console"/>
                <a:ea typeface="Calibri"/>
                <a:cs typeface="Times New Roman"/>
              </a:rPr>
              <a:t>    </a:t>
            </a:r>
            <a:r>
              <a:rPr lang="en-GB" sz="20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match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 c1,c2 </a:t>
            </a:r>
            <a:r>
              <a:rPr lang="en-GB" sz="20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with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 </a:t>
            </a:r>
            <a:endParaRPr lang="en-GB" sz="12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2000" dirty="0" smtClean="0">
                <a:latin typeface="Lucida Console"/>
                <a:ea typeface="Calibri"/>
                <a:cs typeface="Times New Roman"/>
              </a:rPr>
              <a:t>    | 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Rect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(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ar,ai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), 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Rect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(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br,bi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) </a:t>
            </a:r>
            <a:r>
              <a:rPr lang="en-GB" sz="20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 </a:t>
            </a:r>
          </a:p>
          <a:p>
            <a:pPr>
              <a:spcAft>
                <a:spcPts val="0"/>
              </a:spcAft>
            </a:pPr>
            <a:r>
              <a:rPr lang="en-GB" sz="2000" dirty="0" smtClean="0">
                <a:latin typeface="Lucida Console"/>
                <a:ea typeface="Calibri"/>
                <a:cs typeface="Times New Roman"/>
              </a:rPr>
              <a:t>        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CreateRect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(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ar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*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br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 - 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ai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*bi, 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ai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*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br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 + bi*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ar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)</a:t>
            </a:r>
            <a:endParaRPr lang="en-GB" sz="12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endParaRPr lang="en-GB" sz="1200" dirty="0" smtClean="0">
              <a:latin typeface="Calibri"/>
              <a:ea typeface="Calibri"/>
              <a:cs typeface="Times New Roman"/>
            </a:endParaRPr>
          </a:p>
        </p:txBody>
      </p:sp>
      <p:sp>
        <p:nvSpPr>
          <p:cNvPr id="8" name="Folded Corner 924687"/>
          <p:cNvSpPr>
            <a:spLocks noChangeArrowheads="1"/>
          </p:cNvSpPr>
          <p:nvPr/>
        </p:nvSpPr>
        <p:spPr bwMode="auto">
          <a:xfrm>
            <a:off x="285720" y="2089591"/>
            <a:ext cx="8643997" cy="803731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</a:pPr>
            <a:r>
              <a:rPr lang="en-GB" sz="20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 (|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Rect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|)  (x:complex) = (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x.Real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, 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x.Imaginary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)</a:t>
            </a:r>
            <a:endParaRPr lang="en-GB" sz="12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20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 (|Polar|) (x:complex) = (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x.Magnitude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 , 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x.Phase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)</a:t>
            </a:r>
            <a:endParaRPr lang="en-GB" sz="1200" dirty="0" smtClean="0">
              <a:latin typeface="Calibri"/>
              <a:ea typeface="Calibri"/>
              <a:cs typeface="Times New Roman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10740" y="1600200"/>
            <a:ext cx="35189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Two views on  complex numbers</a:t>
            </a:r>
            <a:endParaRPr lang="en-GB" dirty="0"/>
          </a:p>
        </p:txBody>
      </p:sp>
      <p:sp>
        <p:nvSpPr>
          <p:cNvPr id="9" name="Folded Corner 924687"/>
          <p:cNvSpPr>
            <a:spLocks noChangeArrowheads="1"/>
          </p:cNvSpPr>
          <p:nvPr/>
        </p:nvSpPr>
        <p:spPr bwMode="auto">
          <a:xfrm>
            <a:off x="285720" y="3365520"/>
            <a:ext cx="5878532" cy="1712297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</a:pPr>
            <a:r>
              <a:rPr lang="en-GB" sz="20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mulViaPolar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 c1 c2 = </a:t>
            </a:r>
            <a:endParaRPr lang="en-GB" sz="12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2000" dirty="0" smtClean="0">
                <a:latin typeface="Lucida Console"/>
                <a:ea typeface="Calibri"/>
                <a:cs typeface="Times New Roman"/>
              </a:rPr>
              <a:t>    </a:t>
            </a:r>
            <a:r>
              <a:rPr lang="en-GB" sz="20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match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 c1,c2 </a:t>
            </a:r>
            <a:r>
              <a:rPr lang="en-GB" sz="20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with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 </a:t>
            </a:r>
            <a:endParaRPr lang="en-GB" sz="12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2000" dirty="0" smtClean="0">
                <a:latin typeface="Lucida Console"/>
                <a:ea typeface="Calibri"/>
                <a:cs typeface="Times New Roman"/>
              </a:rPr>
              <a:t>    | Polar(r1,th1),Polar(r2,th2) </a:t>
            </a:r>
            <a:r>
              <a:rPr lang="en-GB" sz="20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 </a:t>
            </a:r>
          </a:p>
          <a:p>
            <a:pPr>
              <a:spcAft>
                <a:spcPts val="0"/>
              </a:spcAft>
            </a:pPr>
            <a:r>
              <a:rPr lang="en-GB" sz="2000" dirty="0" smtClean="0">
                <a:latin typeface="Lucida Console"/>
                <a:ea typeface="Calibri"/>
                <a:cs typeface="Times New Roman"/>
              </a:rPr>
              <a:t>        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CreatePolar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(r1*r2, th1+th2)</a:t>
            </a:r>
            <a:endParaRPr lang="en-GB" sz="12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200" dirty="0" smtClean="0">
                <a:latin typeface="Calibri"/>
                <a:ea typeface="Calibri"/>
                <a:cs typeface="Times New Roman"/>
              </a:rPr>
              <a:t> </a:t>
            </a:r>
            <a:endParaRPr lang="en-GB" sz="120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11" name="Folded Corner 924687"/>
          <p:cNvSpPr>
            <a:spLocks noChangeArrowheads="1"/>
          </p:cNvSpPr>
          <p:nvPr/>
        </p:nvSpPr>
        <p:spPr bwMode="auto">
          <a:xfrm>
            <a:off x="285720" y="3365520"/>
            <a:ext cx="6955750" cy="803731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</a:pPr>
            <a:r>
              <a:rPr lang="en-GB" sz="20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mulViaRect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 (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Rect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(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ar,ai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)) (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Rect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(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br,bi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)) =</a:t>
            </a:r>
            <a:endParaRPr lang="en-GB" sz="12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2000" dirty="0" smtClean="0">
                <a:latin typeface="Lucida Console"/>
                <a:ea typeface="Calibri"/>
                <a:cs typeface="Times New Roman"/>
              </a:rPr>
              <a:t>    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CreateRect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(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ar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*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br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 - 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ai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*bi, 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ai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*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br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 + bi*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ar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)</a:t>
            </a:r>
            <a:endParaRPr lang="en-GB" sz="120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12" name="Folded Corner 924687"/>
          <p:cNvSpPr>
            <a:spLocks noChangeArrowheads="1"/>
          </p:cNvSpPr>
          <p:nvPr/>
        </p:nvSpPr>
        <p:spPr bwMode="auto">
          <a:xfrm>
            <a:off x="285720" y="3365520"/>
            <a:ext cx="7725192" cy="803731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</a:pPr>
            <a:r>
              <a:rPr lang="en-GB" sz="20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mulViaPolar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 (Polar(r1,th1)) (Polar(r2,th2)) =</a:t>
            </a:r>
            <a:endParaRPr lang="en-GB" sz="12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2000" dirty="0" smtClean="0">
                <a:latin typeface="Lucida Console"/>
                <a:ea typeface="Calibri"/>
                <a:cs typeface="Times New Roman"/>
              </a:rPr>
              <a:t>    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CreatePolar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(r1*r2, th1+th2)</a:t>
            </a:r>
            <a:endParaRPr lang="en-GB" sz="120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13" name="Isosceles Triangle 12"/>
          <p:cNvSpPr/>
          <p:nvPr/>
        </p:nvSpPr>
        <p:spPr>
          <a:xfrm>
            <a:off x="1597868" y="5061859"/>
            <a:ext cx="1643074" cy="113726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Isosceles Triangle 14"/>
          <p:cNvSpPr/>
          <p:nvPr/>
        </p:nvSpPr>
        <p:spPr>
          <a:xfrm>
            <a:off x="5598396" y="4988898"/>
            <a:ext cx="1643074" cy="1137265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4060342" y="5639184"/>
            <a:ext cx="900265" cy="439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Isosceles Triangle 20"/>
          <p:cNvSpPr/>
          <p:nvPr/>
        </p:nvSpPr>
        <p:spPr>
          <a:xfrm>
            <a:off x="5598396" y="4988898"/>
            <a:ext cx="1643074" cy="1137265"/>
          </a:xfrm>
          <a:prstGeom prst="triangle">
            <a:avLst>
              <a:gd name="adj" fmla="val 50000"/>
            </a:avLst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ular Callout 22"/>
          <p:cNvSpPr/>
          <p:nvPr/>
        </p:nvSpPr>
        <p:spPr>
          <a:xfrm>
            <a:off x="897790" y="1094472"/>
            <a:ext cx="2343152" cy="646331"/>
          </a:xfrm>
          <a:prstGeom prst="wedgeRectCallout">
            <a:avLst>
              <a:gd name="adj1" fmla="val -20916"/>
              <a:gd name="adj2" fmla="val 107694"/>
            </a:avLst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 smtClean="0"/>
              <a:t>These tags are “active recognizer labels”</a:t>
            </a:r>
          </a:p>
        </p:txBody>
      </p:sp>
      <p:sp>
        <p:nvSpPr>
          <p:cNvPr id="24" name="Rectangular Callout 23"/>
          <p:cNvSpPr/>
          <p:nvPr/>
        </p:nvSpPr>
        <p:spPr>
          <a:xfrm>
            <a:off x="3789031" y="1094472"/>
            <a:ext cx="2375222" cy="646331"/>
          </a:xfrm>
          <a:prstGeom prst="wedgeRectCallout">
            <a:avLst>
              <a:gd name="adj1" fmla="val -46390"/>
              <a:gd name="adj2" fmla="val 107694"/>
            </a:avLst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 smtClean="0"/>
              <a:t>The whole function is an “active recognizer”. </a:t>
            </a:r>
          </a:p>
        </p:txBody>
      </p:sp>
      <p:sp>
        <p:nvSpPr>
          <p:cNvPr id="25" name="Rectangular Callout 24"/>
          <p:cNvSpPr/>
          <p:nvPr/>
        </p:nvSpPr>
        <p:spPr>
          <a:xfrm>
            <a:off x="5598397" y="2719189"/>
            <a:ext cx="3331320" cy="646331"/>
          </a:xfrm>
          <a:prstGeom prst="wedgeRectCallout">
            <a:avLst>
              <a:gd name="adj1" fmla="val -25764"/>
              <a:gd name="adj2" fmla="val 48746"/>
            </a:avLst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 smtClean="0"/>
              <a:t>They are just ordinary functions with </a:t>
            </a:r>
            <a:r>
              <a:rPr lang="en-GB" dirty="0" smtClean="0"/>
              <a:t>“banana names</a:t>
            </a:r>
            <a:r>
              <a:rPr lang="en-GB" dirty="0" smtClean="0"/>
              <a:t>”</a:t>
            </a:r>
          </a:p>
        </p:txBody>
      </p:sp>
      <p:sp>
        <p:nvSpPr>
          <p:cNvPr id="26" name="Rectangular Callout 25"/>
          <p:cNvSpPr/>
          <p:nvPr/>
        </p:nvSpPr>
        <p:spPr>
          <a:xfrm>
            <a:off x="5598396" y="3846085"/>
            <a:ext cx="2375222" cy="1200329"/>
          </a:xfrm>
          <a:prstGeom prst="wedgeRectCallout">
            <a:avLst>
              <a:gd name="adj1" fmla="val -45855"/>
              <a:gd name="adj2" fmla="val -60686"/>
            </a:avLst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 smtClean="0"/>
              <a:t>The use of active recognizer labels implicitly select and apply the function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660251" y="5173160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Lucida Console"/>
                <a:ea typeface="Calibri"/>
                <a:cs typeface="Times New Roman"/>
              </a:rPr>
              <a:t>(|</a:t>
            </a:r>
            <a:r>
              <a:rPr lang="en-GB" dirty="0" err="1" smtClean="0">
                <a:latin typeface="Lucida Console"/>
                <a:ea typeface="Calibri"/>
                <a:cs typeface="Times New Roman"/>
              </a:rPr>
              <a:t>Rect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|)</a:t>
            </a:r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3660251" y="5173160"/>
            <a:ext cx="1439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Lucida Console"/>
                <a:ea typeface="Calibri"/>
                <a:cs typeface="Times New Roman"/>
              </a:rPr>
              <a:t>(|Polar|)</a:t>
            </a: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9" grpId="0" animBg="1"/>
      <p:bldP spid="9" grpId="1" animBg="1"/>
      <p:bldP spid="11" grpId="0" animBg="1"/>
      <p:bldP spid="12" grpId="0" animBg="1"/>
      <p:bldP spid="13" grpId="0" animBg="1"/>
      <p:bldP spid="15" grpId="0" animBg="1"/>
      <p:bldP spid="21" grpId="0" animBg="1"/>
      <p:bldP spid="24" grpId="0" animBg="1"/>
      <p:bldP spid="25" grpId="0" animBg="1"/>
      <p:bldP spid="26" grpId="0" animBg="1"/>
      <p:bldP spid="18" grpId="0"/>
      <p:bldP spid="20" grpId="0"/>
      <p:bldP spid="20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2018" name="Title 982017"/>
          <p:cNvSpPr>
            <a:spLocks noGrp="1" noChangeArrowheads="1"/>
          </p:cNvSpPr>
          <p:nvPr>
            <p:ph type="title" idx="4294967295"/>
          </p:nvPr>
        </p:nvSpPr>
        <p:spPr>
          <a:xfrm>
            <a:off x="2051050" y="0"/>
            <a:ext cx="8229600" cy="1143000"/>
          </a:xfrm>
        </p:spPr>
        <p:txBody>
          <a:bodyPr/>
          <a:lstStyle/>
          <a:p>
            <a:r>
              <a:rPr lang="en-GB" b="1"/>
              <a:t>The .NET Context</a:t>
            </a:r>
          </a:p>
        </p:txBody>
      </p:sp>
      <p:sp>
        <p:nvSpPr>
          <p:cNvPr id="29699" name="Cross 982018"/>
          <p:cNvSpPr>
            <a:spLocks noChangeArrowheads="1"/>
          </p:cNvSpPr>
          <p:nvPr/>
        </p:nvSpPr>
        <p:spPr bwMode="auto">
          <a:xfrm>
            <a:off x="179388" y="2276475"/>
            <a:ext cx="2016125" cy="1439863"/>
          </a:xfrm>
          <a:prstGeom prst="plus">
            <a:avLst>
              <a:gd name="adj" fmla="val 25000"/>
            </a:avLst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000" b="1">
                <a:solidFill>
                  <a:schemeClr val="bg1"/>
                </a:solidFill>
              </a:rPr>
              <a:t>XML</a:t>
            </a:r>
          </a:p>
          <a:p>
            <a:pPr algn="ctr"/>
            <a:r>
              <a:rPr lang="en-GB" sz="2000" b="1">
                <a:solidFill>
                  <a:schemeClr val="bg1"/>
                </a:solidFill>
              </a:rPr>
              <a:t>Libraries</a:t>
            </a:r>
          </a:p>
        </p:txBody>
      </p:sp>
      <p:sp>
        <p:nvSpPr>
          <p:cNvPr id="29700" name="Cross 982019"/>
          <p:cNvSpPr>
            <a:spLocks noChangeArrowheads="1"/>
          </p:cNvSpPr>
          <p:nvPr/>
        </p:nvSpPr>
        <p:spPr bwMode="auto">
          <a:xfrm>
            <a:off x="1116013" y="549275"/>
            <a:ext cx="2016125" cy="1439863"/>
          </a:xfrm>
          <a:prstGeom prst="plus">
            <a:avLst>
              <a:gd name="adj" fmla="val 25000"/>
            </a:avLst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600" b="1">
                <a:solidFill>
                  <a:schemeClr val="bg1"/>
                </a:solidFill>
              </a:rPr>
              <a:t>Visual Studio</a:t>
            </a:r>
          </a:p>
          <a:p>
            <a:pPr algn="ctr"/>
            <a:r>
              <a:rPr lang="en-GB" sz="1600" b="1">
                <a:solidFill>
                  <a:schemeClr val="bg1"/>
                </a:solidFill>
              </a:rPr>
              <a:t>Debuggers,</a:t>
            </a:r>
          </a:p>
          <a:p>
            <a:pPr algn="ctr"/>
            <a:r>
              <a:rPr lang="en-GB" sz="1600" b="1">
                <a:solidFill>
                  <a:schemeClr val="bg1"/>
                </a:solidFill>
              </a:rPr>
              <a:t>Profilers etc.</a:t>
            </a:r>
          </a:p>
          <a:p>
            <a:pPr algn="ctr"/>
            <a:endParaRPr lang="en-GB" sz="1600" b="1">
              <a:solidFill>
                <a:schemeClr val="bg1"/>
              </a:solidFill>
            </a:endParaRPr>
          </a:p>
        </p:txBody>
      </p:sp>
      <p:sp>
        <p:nvSpPr>
          <p:cNvPr id="29701" name="Cross 982020"/>
          <p:cNvSpPr>
            <a:spLocks noChangeArrowheads="1"/>
          </p:cNvSpPr>
          <p:nvPr/>
        </p:nvSpPr>
        <p:spPr bwMode="auto">
          <a:xfrm>
            <a:off x="6948488" y="2781300"/>
            <a:ext cx="2016125" cy="1439863"/>
          </a:xfrm>
          <a:prstGeom prst="plus">
            <a:avLst>
              <a:gd name="adj" fmla="val 25000"/>
            </a:avLst>
          </a:prstGeom>
          <a:solidFill>
            <a:schemeClr val="folHlink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b="1">
                <a:solidFill>
                  <a:schemeClr val="bg1"/>
                </a:solidFill>
              </a:rPr>
              <a:t>GUI Libraries,</a:t>
            </a:r>
          </a:p>
          <a:p>
            <a:pPr algn="ctr"/>
            <a:r>
              <a:rPr lang="en-GB" b="1">
                <a:solidFill>
                  <a:schemeClr val="bg1"/>
                </a:solidFill>
              </a:rPr>
              <a:t>etc.</a:t>
            </a:r>
          </a:p>
        </p:txBody>
      </p:sp>
      <p:sp>
        <p:nvSpPr>
          <p:cNvPr id="29702" name="Cross 982021"/>
          <p:cNvSpPr>
            <a:spLocks noChangeArrowheads="1"/>
          </p:cNvSpPr>
          <p:nvPr/>
        </p:nvSpPr>
        <p:spPr bwMode="auto">
          <a:xfrm>
            <a:off x="6659563" y="4652963"/>
            <a:ext cx="2016125" cy="1439862"/>
          </a:xfrm>
          <a:prstGeom prst="plus">
            <a:avLst>
              <a:gd name="adj" fmla="val 25000"/>
            </a:avLst>
          </a:prstGeom>
          <a:solidFill>
            <a:schemeClr val="folHlink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000" b="1">
                <a:solidFill>
                  <a:schemeClr val="bg1"/>
                </a:solidFill>
              </a:rPr>
              <a:t>System.I/O</a:t>
            </a:r>
          </a:p>
          <a:p>
            <a:pPr algn="ctr"/>
            <a:r>
              <a:rPr lang="en-GB" sz="2000" b="1">
                <a:solidFill>
                  <a:schemeClr val="bg1"/>
                </a:solidFill>
              </a:rPr>
              <a:t>System.Net etc.</a:t>
            </a:r>
          </a:p>
          <a:p>
            <a:pPr algn="ctr"/>
            <a:r>
              <a:rPr lang="en-GB" sz="1200" b="1">
                <a:solidFill>
                  <a:schemeClr val="bg1"/>
                </a:solidFill>
              </a:rPr>
              <a:t>Sockets etc.</a:t>
            </a:r>
          </a:p>
        </p:txBody>
      </p:sp>
      <p:sp>
        <p:nvSpPr>
          <p:cNvPr id="29703" name="Cross 982022"/>
          <p:cNvSpPr>
            <a:spLocks noChangeArrowheads="1"/>
          </p:cNvSpPr>
          <p:nvPr/>
        </p:nvSpPr>
        <p:spPr bwMode="auto">
          <a:xfrm>
            <a:off x="3348038" y="1341438"/>
            <a:ext cx="2016125" cy="1439862"/>
          </a:xfrm>
          <a:prstGeom prst="plus">
            <a:avLst>
              <a:gd name="adj" fmla="val 25000"/>
            </a:avLst>
          </a:prstGeom>
          <a:solidFill>
            <a:srgbClr val="2A3E7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800">
                <a:solidFill>
                  <a:schemeClr val="bg1"/>
                </a:solidFill>
              </a:rPr>
              <a:t>C#</a:t>
            </a:r>
          </a:p>
        </p:txBody>
      </p:sp>
      <p:sp>
        <p:nvSpPr>
          <p:cNvPr id="29704" name="Cross 982023"/>
          <p:cNvSpPr>
            <a:spLocks noChangeArrowheads="1"/>
          </p:cNvSpPr>
          <p:nvPr/>
        </p:nvSpPr>
        <p:spPr bwMode="auto">
          <a:xfrm>
            <a:off x="6300788" y="1196975"/>
            <a:ext cx="2016125" cy="1439863"/>
          </a:xfrm>
          <a:prstGeom prst="plus">
            <a:avLst>
              <a:gd name="adj" fmla="val 25000"/>
            </a:avLst>
          </a:prstGeom>
          <a:solidFill>
            <a:schemeClr val="bg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600" b="1" dirty="0"/>
              <a:t>.NET Common</a:t>
            </a:r>
          </a:p>
          <a:p>
            <a:pPr algn="ctr"/>
            <a:r>
              <a:rPr lang="en-GB" sz="1600" b="1" dirty="0"/>
              <a:t>Language</a:t>
            </a:r>
          </a:p>
          <a:p>
            <a:pPr algn="ctr"/>
            <a:r>
              <a:rPr lang="en-GB" sz="1600" b="1" dirty="0"/>
              <a:t>Runtime</a:t>
            </a:r>
          </a:p>
        </p:txBody>
      </p:sp>
      <p:sp>
        <p:nvSpPr>
          <p:cNvPr id="29705" name="Cross 982024"/>
          <p:cNvSpPr>
            <a:spLocks noChangeArrowheads="1"/>
          </p:cNvSpPr>
          <p:nvPr/>
        </p:nvSpPr>
        <p:spPr bwMode="auto">
          <a:xfrm>
            <a:off x="2124075" y="3068638"/>
            <a:ext cx="2016125" cy="1439862"/>
          </a:xfrm>
          <a:prstGeom prst="plus">
            <a:avLst>
              <a:gd name="adj" fmla="val 25000"/>
            </a:avLst>
          </a:prstGeom>
          <a:solidFill>
            <a:srgbClr val="2A3E7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400">
                <a:solidFill>
                  <a:schemeClr val="bg1"/>
                </a:solidFill>
              </a:rPr>
              <a:t>Visual Basic</a:t>
            </a:r>
          </a:p>
        </p:txBody>
      </p:sp>
      <p:sp>
        <p:nvSpPr>
          <p:cNvPr id="29706" name="Cross 982025"/>
          <p:cNvSpPr>
            <a:spLocks noChangeArrowheads="1"/>
          </p:cNvSpPr>
          <p:nvPr/>
        </p:nvSpPr>
        <p:spPr bwMode="auto">
          <a:xfrm>
            <a:off x="2700338" y="5157788"/>
            <a:ext cx="2016125" cy="1295400"/>
          </a:xfrm>
          <a:prstGeom prst="plus">
            <a:avLst>
              <a:gd name="adj" fmla="val 25000"/>
            </a:avLst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000" b="1">
                <a:solidFill>
                  <a:schemeClr val="bg1"/>
                </a:solidFill>
              </a:rPr>
              <a:t>Database</a:t>
            </a:r>
          </a:p>
          <a:p>
            <a:pPr algn="ctr"/>
            <a:r>
              <a:rPr lang="en-GB" sz="2000" b="1">
                <a:solidFill>
                  <a:schemeClr val="bg1"/>
                </a:solidFill>
              </a:rPr>
              <a:t>Connection</a:t>
            </a:r>
          </a:p>
          <a:p>
            <a:pPr algn="ctr"/>
            <a:r>
              <a:rPr lang="en-GB" sz="2000" b="1">
                <a:solidFill>
                  <a:schemeClr val="bg1"/>
                </a:solidFill>
              </a:rPr>
              <a:t>Libraries</a:t>
            </a:r>
            <a:endParaRPr lang="en-GB" sz="1200" b="1">
              <a:solidFill>
                <a:schemeClr val="bg1"/>
              </a:solidFill>
            </a:endParaRPr>
          </a:p>
        </p:txBody>
      </p:sp>
      <p:sp>
        <p:nvSpPr>
          <p:cNvPr id="29707" name="Cross 982026"/>
          <p:cNvSpPr>
            <a:spLocks noChangeArrowheads="1"/>
          </p:cNvSpPr>
          <p:nvPr/>
        </p:nvSpPr>
        <p:spPr bwMode="auto">
          <a:xfrm>
            <a:off x="323850" y="4581525"/>
            <a:ext cx="2016125" cy="1439863"/>
          </a:xfrm>
          <a:prstGeom prst="plus">
            <a:avLst>
              <a:gd name="adj" fmla="val 25000"/>
            </a:avLst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000" b="1">
                <a:solidFill>
                  <a:schemeClr val="bg1"/>
                </a:solidFill>
              </a:rPr>
              <a:t>Graphics</a:t>
            </a:r>
          </a:p>
          <a:p>
            <a:pPr algn="ctr"/>
            <a:r>
              <a:rPr lang="en-GB" sz="2000" b="1">
                <a:solidFill>
                  <a:schemeClr val="bg1"/>
                </a:solidFill>
              </a:rPr>
              <a:t>Libraries</a:t>
            </a:r>
            <a:endParaRPr lang="en-GB" sz="1200" b="1">
              <a:solidFill>
                <a:schemeClr val="bg1"/>
              </a:solidFill>
            </a:endParaRPr>
          </a:p>
        </p:txBody>
      </p:sp>
      <p:sp>
        <p:nvSpPr>
          <p:cNvPr id="982028" name="Cross 982027"/>
          <p:cNvSpPr>
            <a:spLocks noChangeArrowheads="1"/>
          </p:cNvSpPr>
          <p:nvPr/>
        </p:nvSpPr>
        <p:spPr bwMode="auto">
          <a:xfrm rot="2031904">
            <a:off x="4500563" y="3213100"/>
            <a:ext cx="1885950" cy="1350963"/>
          </a:xfrm>
          <a:prstGeom prst="plus">
            <a:avLst>
              <a:gd name="adj" fmla="val 25000"/>
            </a:avLst>
          </a:prstGeom>
          <a:solidFill>
            <a:srgbClr val="2A3E7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800">
                <a:solidFill>
                  <a:schemeClr val="bg1"/>
                </a:solidFill>
              </a:rPr>
              <a:t>ML</a:t>
            </a:r>
          </a:p>
        </p:txBody>
      </p:sp>
      <p:sp>
        <p:nvSpPr>
          <p:cNvPr id="982029" name="Cross 982028"/>
          <p:cNvSpPr>
            <a:spLocks noChangeArrowheads="1"/>
          </p:cNvSpPr>
          <p:nvPr/>
        </p:nvSpPr>
        <p:spPr bwMode="auto">
          <a:xfrm>
            <a:off x="4427538" y="3213100"/>
            <a:ext cx="2016125" cy="1439863"/>
          </a:xfrm>
          <a:prstGeom prst="plus">
            <a:avLst>
              <a:gd name="adj" fmla="val 25000"/>
            </a:avLst>
          </a:prstGeom>
          <a:solidFill>
            <a:srgbClr val="2A3E7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800">
                <a:solidFill>
                  <a:schemeClr val="bg1"/>
                </a:solidFill>
              </a:rPr>
              <a:t>F#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2028" grpId="0" animBg="1"/>
      <p:bldP spid="982028" grpId="1" animBg="1"/>
      <p:bldP spid="982029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Complete Discriminations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ded Corner 924687"/>
          <p:cNvSpPr>
            <a:spLocks noChangeArrowheads="1"/>
          </p:cNvSpPr>
          <p:nvPr/>
        </p:nvSpPr>
        <p:spPr bwMode="auto">
          <a:xfrm>
            <a:off x="285720" y="1214422"/>
            <a:ext cx="8858280" cy="2970312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</a:pP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(|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Named|Array|ByRef|Ptr|Param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|) (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typ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: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System.Type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) =</a:t>
            </a:r>
            <a:endParaRPr lang="en-GB" sz="10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if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typ.IsGenericType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   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then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Named(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typ.GetGenericTypeDefinition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(), </a:t>
            </a:r>
            <a:endParaRPr lang="en-GB" sz="10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                                      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typ.GetGenericArguments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())</a:t>
            </a:r>
            <a:endParaRPr lang="en-GB" sz="10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</a:t>
            </a:r>
            <a:r>
              <a:rPr lang="en-GB" sz="1400" dirty="0" err="1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elif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not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typ.HasElementType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then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Named(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typ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, [| |])</a:t>
            </a:r>
            <a:endParaRPr lang="en-GB" sz="10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</a:t>
            </a:r>
            <a:r>
              <a:rPr lang="en-GB" sz="1400" dirty="0" err="1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elif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typ.IsArray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       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then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Array(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typ.GetElementType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(), </a:t>
            </a:r>
            <a:endParaRPr lang="en-GB" sz="10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                                      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typ.GetArrayRank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())</a:t>
            </a:r>
            <a:endParaRPr lang="en-GB" sz="10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</a:t>
            </a:r>
            <a:r>
              <a:rPr lang="en-GB" sz="1400" dirty="0" err="1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elif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typ.IsByRef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       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then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ByRef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(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typ.GetElementType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())</a:t>
            </a:r>
            <a:endParaRPr lang="en-GB" sz="10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</a:t>
            </a:r>
            <a:r>
              <a:rPr lang="en-GB" sz="1400" dirty="0" err="1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elif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typ.IsPointer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     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then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Ptr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(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typ.GetElementType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())</a:t>
            </a:r>
            <a:endParaRPr lang="en-GB" sz="10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</a:t>
            </a:r>
            <a:r>
              <a:rPr lang="en-GB" sz="1400" dirty="0" err="1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elif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typ.IsGenericParameter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then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Param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(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typ.GenericParameterPosition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, </a:t>
            </a:r>
            <a:endParaRPr lang="en-GB" sz="10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                                      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typ.GetGenericParameterConstraints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())</a:t>
            </a:r>
            <a:endParaRPr lang="en-GB" sz="10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else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failwith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"MSDN says this can't happen"</a:t>
            </a:r>
            <a:endParaRPr lang="en-GB" sz="10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000" dirty="0" smtClean="0">
                <a:latin typeface="Calibri"/>
                <a:ea typeface="Calibri"/>
                <a:cs typeface="Times New Roman"/>
              </a:rPr>
              <a:t> </a:t>
            </a:r>
            <a:endParaRPr lang="en-GB" sz="100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5" name="Folded Corner 924687"/>
          <p:cNvSpPr>
            <a:spLocks noChangeArrowheads="1"/>
          </p:cNvSpPr>
          <p:nvPr/>
        </p:nvSpPr>
        <p:spPr bwMode="auto">
          <a:xfrm>
            <a:off x="285720" y="1214422"/>
            <a:ext cx="6491334" cy="1782187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</a:pP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type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System.Type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≈</a:t>
            </a:r>
            <a:endParaRPr lang="en-GB" sz="10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| Named of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System.Type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*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System.Type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[]</a:t>
            </a: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| Array of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System.Type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*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int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// rank</a:t>
            </a: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|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ByRef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of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System.Type</a:t>
            </a:r>
            <a:endParaRPr lang="en-GB" sz="1400" dirty="0" smtClean="0">
              <a:latin typeface="Lucida Console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|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Ptr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of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System.Type</a:t>
            </a:r>
            <a:endParaRPr lang="en-GB" sz="1400" dirty="0" smtClean="0">
              <a:latin typeface="Lucida Console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|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GenericParam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of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int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*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System.Type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[] // constraints</a:t>
            </a:r>
          </a:p>
          <a:p>
            <a:pPr>
              <a:spcAft>
                <a:spcPts val="0"/>
              </a:spcAft>
            </a:pPr>
            <a:r>
              <a:rPr lang="en-GB" sz="1000" dirty="0" smtClean="0">
                <a:latin typeface="Calibri"/>
                <a:ea typeface="Calibri"/>
                <a:cs typeface="Times New Roman"/>
              </a:rPr>
              <a:t> </a:t>
            </a:r>
            <a:endParaRPr lang="en-GB" sz="100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7" name="Folded Corner 924687"/>
          <p:cNvSpPr>
            <a:spLocks noChangeArrowheads="1"/>
          </p:cNvSpPr>
          <p:nvPr/>
        </p:nvSpPr>
        <p:spPr bwMode="auto">
          <a:xfrm>
            <a:off x="285720" y="4184734"/>
            <a:ext cx="6950942" cy="1817132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</a:pP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err="1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rec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toString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typ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=</a:t>
            </a:r>
            <a:endParaRPr lang="en-GB" sz="10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match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typ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with</a:t>
            </a:r>
            <a:endParaRPr lang="en-GB" sz="10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| Named (con,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args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)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"("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+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con.Name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+ </a:t>
            </a:r>
            <a:r>
              <a:rPr lang="en-GB" sz="14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 ...)"</a:t>
            </a:r>
            <a:endParaRPr lang="en-GB" sz="10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| Array (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arg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, rank)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"(Array "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+ </a:t>
            </a:r>
            <a:r>
              <a:rPr lang="en-GB" sz="14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 "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+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toString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arg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+ </a:t>
            </a:r>
            <a:r>
              <a:rPr lang="en-GB" sz="14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")"</a:t>
            </a:r>
            <a:endParaRPr lang="en-GB" sz="10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|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ByRef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arg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    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"(</a:t>
            </a:r>
            <a:r>
              <a:rPr lang="en-GB" sz="1400" dirty="0" err="1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ByRef</a:t>
            </a:r>
            <a:r>
              <a:rPr lang="en-GB" sz="14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 "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+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toString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arg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+ </a:t>
            </a:r>
            <a:r>
              <a:rPr lang="en-GB" sz="14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")"</a:t>
            </a:r>
            <a:endParaRPr lang="en-GB" sz="10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|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Ptr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arg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      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"(</a:t>
            </a:r>
            <a:r>
              <a:rPr lang="en-GB" sz="1400" dirty="0" err="1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Ptr</a:t>
            </a:r>
            <a:r>
              <a:rPr lang="en-GB" sz="14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 "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+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toString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arg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+ </a:t>
            </a:r>
            <a:r>
              <a:rPr lang="en-GB" sz="14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")"</a:t>
            </a:r>
            <a:endParaRPr lang="en-GB" sz="10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|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Param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(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pos,cxs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)   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</a:t>
            </a:r>
            <a:r>
              <a:rPr lang="en-GB" sz="1400" dirty="0" err="1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Param</a:t>
            </a:r>
            <a:r>
              <a:rPr lang="en-GB" sz="14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</a:t>
            </a:r>
            <a:r>
              <a:rPr lang="en-GB" sz="1000" dirty="0" smtClean="0">
                <a:latin typeface="Calibri"/>
                <a:ea typeface="Calibri"/>
                <a:cs typeface="Times New Roman"/>
              </a:rPr>
              <a:t> </a:t>
            </a:r>
            <a:endParaRPr lang="en-GB" sz="100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8" name="Rectangular Callout 7"/>
          <p:cNvSpPr/>
          <p:nvPr/>
        </p:nvSpPr>
        <p:spPr>
          <a:xfrm>
            <a:off x="5286380" y="5664498"/>
            <a:ext cx="2343152" cy="923330"/>
          </a:xfrm>
          <a:prstGeom prst="wedgeRectCallout">
            <a:avLst>
              <a:gd name="adj1" fmla="val -138531"/>
              <a:gd name="adj2" fmla="val -4498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 smtClean="0"/>
              <a:t>Note we maintain completeness and redundancy checking</a:t>
            </a:r>
          </a:p>
        </p:txBody>
      </p:sp>
      <p:sp>
        <p:nvSpPr>
          <p:cNvPr id="9" name="Rectangular Callout 8"/>
          <p:cNvSpPr/>
          <p:nvPr/>
        </p:nvSpPr>
        <p:spPr>
          <a:xfrm>
            <a:off x="5286380" y="3571876"/>
            <a:ext cx="2343152" cy="923330"/>
          </a:xfrm>
          <a:prstGeom prst="wedgeRectCallout">
            <a:avLst>
              <a:gd name="adj1" fmla="val -94628"/>
              <a:gd name="adj2" fmla="val 5542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 smtClean="0"/>
              <a:t>Much simpler and shorter than the if/then/else code</a:t>
            </a:r>
          </a:p>
        </p:txBody>
      </p:sp>
      <p:sp>
        <p:nvSpPr>
          <p:cNvPr id="10" name="Rectangular Callout 9"/>
          <p:cNvSpPr/>
          <p:nvPr/>
        </p:nvSpPr>
        <p:spPr>
          <a:xfrm>
            <a:off x="5929322" y="1857364"/>
            <a:ext cx="2871786" cy="1477328"/>
          </a:xfrm>
          <a:prstGeom prst="wedgeRectCallout">
            <a:avLst>
              <a:gd name="adj1" fmla="val -142029"/>
              <a:gd name="adj2" fmla="val -762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 smtClean="0"/>
              <a:t>Multiple tags </a:t>
            </a:r>
          </a:p>
          <a:p>
            <a:pPr algn="ctr"/>
            <a:r>
              <a:rPr lang="en-GB" dirty="0" smtClean="0"/>
              <a:t>=  View</a:t>
            </a:r>
          </a:p>
          <a:p>
            <a:pPr algn="ctr"/>
            <a:r>
              <a:rPr lang="en-GB" dirty="0" smtClean="0"/>
              <a:t>=  </a:t>
            </a:r>
            <a:r>
              <a:rPr lang="en-GB" dirty="0" smtClean="0"/>
              <a:t>Total Recognizer</a:t>
            </a:r>
          </a:p>
          <a:p>
            <a:pPr algn="ctr"/>
            <a:endParaRPr lang="en-GB" dirty="0" smtClean="0"/>
          </a:p>
          <a:p>
            <a:pPr algn="ctr"/>
            <a:r>
              <a:rPr lang="en-GB" dirty="0" smtClean="0"/>
              <a:t>Tags can be used on RHS</a:t>
            </a:r>
            <a:endParaRPr lang="en-GB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2" animBg="1"/>
      <p:bldP spid="5" grpId="1" animBg="1"/>
      <p:bldP spid="5" grpId="2" animBg="1"/>
      <p:bldP spid="7" grpId="0" animBg="1"/>
      <p:bldP spid="8" grpId="0" animBg="1"/>
      <p:bldP spid="9" grpId="0" animBg="1"/>
      <p:bldP spid="1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Complete </a:t>
            </a:r>
            <a:r>
              <a:rPr lang="en-GB" dirty="0" smtClean="0"/>
              <a:t>Discriminations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" y="1373902"/>
            <a:ext cx="8558784" cy="4978559"/>
          </a:xfrm>
        </p:spPr>
        <p:txBody>
          <a:bodyPr/>
          <a:lstStyle/>
          <a:p>
            <a:endParaRPr lang="en-GB" b="1" dirty="0" smtClean="0"/>
          </a:p>
        </p:txBody>
      </p:sp>
      <p:sp>
        <p:nvSpPr>
          <p:cNvPr id="5" name="Isosceles Triangle 4"/>
          <p:cNvSpPr/>
          <p:nvPr/>
        </p:nvSpPr>
        <p:spPr>
          <a:xfrm>
            <a:off x="1571604" y="4572008"/>
            <a:ext cx="2286016" cy="164307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" name="Group 9"/>
          <p:cNvGrpSpPr/>
          <p:nvPr/>
        </p:nvGrpSpPr>
        <p:grpSpPr>
          <a:xfrm>
            <a:off x="5572132" y="4500570"/>
            <a:ext cx="2286016" cy="1643074"/>
            <a:chOff x="4500562" y="3000372"/>
            <a:chExt cx="3429024" cy="2928958"/>
          </a:xfrm>
        </p:grpSpPr>
        <p:sp>
          <p:nvSpPr>
            <p:cNvPr id="6" name="Isosceles Triangle 5"/>
            <p:cNvSpPr/>
            <p:nvPr/>
          </p:nvSpPr>
          <p:spPr>
            <a:xfrm>
              <a:off x="4500562" y="3000372"/>
              <a:ext cx="3429024" cy="2928958"/>
            </a:xfrm>
            <a:prstGeom prst="triangle">
              <a:avLst>
                <a:gd name="adj" fmla="val 50000"/>
              </a:avLst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5286380" y="3000372"/>
              <a:ext cx="1857388" cy="1571636"/>
            </a:xfrm>
            <a:prstGeom prst="triangle">
              <a:avLst>
                <a:gd name="adj" fmla="val 48577"/>
              </a:avLst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Isosceles Triangle 7"/>
            <p:cNvSpPr/>
            <p:nvPr/>
          </p:nvSpPr>
          <p:spPr>
            <a:xfrm>
              <a:off x="6215074" y="4572008"/>
              <a:ext cx="1714512" cy="1357322"/>
            </a:xfrm>
            <a:prstGeom prst="triangle">
              <a:avLst>
                <a:gd name="adj" fmla="val 54445"/>
              </a:avLst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Isosceles Triangle 8"/>
            <p:cNvSpPr/>
            <p:nvPr/>
          </p:nvSpPr>
          <p:spPr>
            <a:xfrm>
              <a:off x="4500562" y="4572008"/>
              <a:ext cx="1714512" cy="1357322"/>
            </a:xfrm>
            <a:prstGeom prst="triangle">
              <a:avLst>
                <a:gd name="adj" fmla="val 46297"/>
              </a:avLst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12" name="Straight Arrow Connector 11"/>
          <p:cNvCxnSpPr/>
          <p:nvPr/>
        </p:nvCxnSpPr>
        <p:spPr>
          <a:xfrm flipV="1">
            <a:off x="3962400" y="5357826"/>
            <a:ext cx="1252542" cy="1427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3071802" y="4572008"/>
            <a:ext cx="315983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200" dirty="0" smtClean="0">
                <a:latin typeface="Lucida Console"/>
                <a:ea typeface="Calibri"/>
                <a:cs typeface="Times New Roman"/>
              </a:rPr>
              <a:t>(|</a:t>
            </a:r>
            <a:r>
              <a:rPr lang="en-GB" sz="1200" dirty="0" err="1" smtClean="0">
                <a:latin typeface="Lucida Console"/>
                <a:ea typeface="Calibri"/>
                <a:cs typeface="Times New Roman"/>
              </a:rPr>
              <a:t>Named|Array|ByRef|Ptr|Param</a:t>
            </a:r>
            <a:r>
              <a:rPr lang="en-GB" sz="1200" dirty="0" smtClean="0">
                <a:latin typeface="Lucida Console"/>
                <a:ea typeface="Calibri"/>
                <a:cs typeface="Times New Roman"/>
              </a:rPr>
              <a:t>|) </a:t>
            </a:r>
            <a:endParaRPr lang="en-GB" sz="1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Partial Recognizers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Total recognizers never fail (except through exceptions and incomplete matches)</a:t>
            </a:r>
          </a:p>
          <a:p>
            <a:r>
              <a:rPr lang="en-GB" dirty="0" smtClean="0"/>
              <a:t>Partial recognizers intentionally leave failing cases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6" name="Folded Corner 924687"/>
          <p:cNvSpPr>
            <a:spLocks noChangeArrowheads="1"/>
          </p:cNvSpPr>
          <p:nvPr/>
        </p:nvSpPr>
        <p:spPr bwMode="auto">
          <a:xfrm>
            <a:off x="714348" y="3357562"/>
            <a:ext cx="6491334" cy="1677353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15875" algn="ctr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</a:pPr>
            <a:r>
              <a:rPr lang="en-GB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(|</a:t>
            </a:r>
            <a:r>
              <a:rPr lang="en-GB" dirty="0" err="1" smtClean="0">
                <a:latin typeface="Lucida Console"/>
                <a:ea typeface="Calibri"/>
                <a:cs typeface="Times New Roman"/>
              </a:rPr>
              <a:t>MulThree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|_|) </a:t>
            </a:r>
            <a:r>
              <a:rPr lang="en-GB" dirty="0" err="1" smtClean="0">
                <a:latin typeface="Lucida Console"/>
                <a:ea typeface="Calibri"/>
                <a:cs typeface="Times New Roman"/>
              </a:rPr>
              <a:t>inp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= 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dirty="0" smtClean="0">
                <a:latin typeface="Lucida Console"/>
                <a:ea typeface="Calibri"/>
                <a:cs typeface="Times New Roman"/>
              </a:rPr>
              <a:t>  </a:t>
            </a:r>
            <a:r>
              <a:rPr lang="en-GB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if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dirty="0" err="1" smtClean="0">
                <a:latin typeface="Lucida Console"/>
                <a:ea typeface="Calibri"/>
                <a:cs typeface="Times New Roman"/>
              </a:rPr>
              <a:t>inp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% 3 = 0 </a:t>
            </a:r>
            <a:r>
              <a:rPr lang="en-GB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then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Some(</a:t>
            </a:r>
            <a:r>
              <a:rPr lang="en-GB" dirty="0" err="1" smtClean="0">
                <a:latin typeface="Lucida Console"/>
                <a:ea typeface="Calibri"/>
                <a:cs typeface="Times New Roman"/>
              </a:rPr>
              <a:t>inp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/3) </a:t>
            </a:r>
            <a:r>
              <a:rPr lang="en-GB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else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None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dirty="0" smtClean="0">
                <a:latin typeface="Lucida Console"/>
                <a:ea typeface="Calibri"/>
                <a:cs typeface="Times New Roman"/>
              </a:rPr>
              <a:t> 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(|</a:t>
            </a:r>
            <a:r>
              <a:rPr lang="en-GB" dirty="0" err="1" smtClean="0">
                <a:latin typeface="Lucida Console"/>
                <a:ea typeface="Calibri"/>
                <a:cs typeface="Times New Roman"/>
              </a:rPr>
              <a:t>MulSeven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|_|) </a:t>
            </a:r>
            <a:r>
              <a:rPr lang="en-GB" dirty="0" err="1" smtClean="0">
                <a:latin typeface="Lucida Console"/>
                <a:ea typeface="Calibri"/>
                <a:cs typeface="Times New Roman"/>
              </a:rPr>
              <a:t>inp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= 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dirty="0" smtClean="0">
                <a:latin typeface="Lucida Console"/>
                <a:ea typeface="Calibri"/>
                <a:cs typeface="Times New Roman"/>
              </a:rPr>
              <a:t>  </a:t>
            </a:r>
            <a:r>
              <a:rPr lang="en-GB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if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dirty="0" err="1" smtClean="0">
                <a:latin typeface="Lucida Console"/>
                <a:ea typeface="Calibri"/>
                <a:cs typeface="Times New Roman"/>
              </a:rPr>
              <a:t>inp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% 7 = 0 </a:t>
            </a:r>
            <a:r>
              <a:rPr lang="en-GB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then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Some(</a:t>
            </a:r>
            <a:r>
              <a:rPr lang="en-GB" dirty="0" err="1" smtClean="0">
                <a:latin typeface="Lucida Console"/>
                <a:ea typeface="Calibri"/>
                <a:cs typeface="Times New Roman"/>
              </a:rPr>
              <a:t>inp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/7) </a:t>
            </a:r>
            <a:r>
              <a:rPr lang="en-GB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else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None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</p:txBody>
      </p:sp>
      <p:sp>
        <p:nvSpPr>
          <p:cNvPr id="7" name="Folded Corner 924687"/>
          <p:cNvSpPr>
            <a:spLocks noChangeArrowheads="1"/>
          </p:cNvSpPr>
          <p:nvPr/>
        </p:nvSpPr>
        <p:spPr bwMode="auto">
          <a:xfrm>
            <a:off x="457200" y="4353490"/>
            <a:ext cx="7855035" cy="1362849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</a:pPr>
            <a:r>
              <a:rPr lang="en-GB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match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28 </a:t>
            </a:r>
            <a:r>
              <a:rPr lang="en-GB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with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dirty="0" smtClean="0">
                <a:latin typeface="Lucida Console"/>
                <a:ea typeface="Calibri"/>
                <a:cs typeface="Times New Roman"/>
              </a:rPr>
              <a:t>| </a:t>
            </a:r>
            <a:r>
              <a:rPr lang="en-GB" dirty="0" err="1" smtClean="0">
                <a:latin typeface="Lucida Console"/>
                <a:ea typeface="Calibri"/>
                <a:cs typeface="Times New Roman"/>
              </a:rPr>
              <a:t>MulThree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(residue) </a:t>
            </a:r>
            <a:r>
              <a:rPr lang="en-GB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dirty="0" err="1" smtClean="0">
                <a:latin typeface="Lucida Console"/>
                <a:ea typeface="Calibri"/>
                <a:cs typeface="Times New Roman"/>
              </a:rPr>
              <a:t>printf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"residue = %d!\n"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residue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dirty="0" smtClean="0">
                <a:latin typeface="Lucida Console"/>
                <a:ea typeface="Calibri"/>
                <a:cs typeface="Times New Roman"/>
              </a:rPr>
              <a:t>| </a:t>
            </a:r>
            <a:r>
              <a:rPr lang="en-GB" dirty="0" err="1" smtClean="0">
                <a:latin typeface="Lucida Console"/>
                <a:ea typeface="Calibri"/>
                <a:cs typeface="Times New Roman"/>
              </a:rPr>
              <a:t>MulSeven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(residue) </a:t>
            </a:r>
            <a:r>
              <a:rPr lang="en-GB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dirty="0" err="1" smtClean="0">
                <a:latin typeface="Lucida Console"/>
                <a:ea typeface="Calibri"/>
                <a:cs typeface="Times New Roman"/>
              </a:rPr>
              <a:t>printf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"residue = %d!\n"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residue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dirty="0" smtClean="0">
                <a:latin typeface="Lucida Console"/>
                <a:ea typeface="Calibri"/>
                <a:cs typeface="Times New Roman"/>
              </a:rPr>
              <a:t>| _ </a:t>
            </a:r>
            <a:r>
              <a:rPr lang="en-GB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dirty="0" err="1" smtClean="0">
                <a:latin typeface="Lucida Console"/>
                <a:ea typeface="Calibri"/>
                <a:cs typeface="Times New Roman"/>
              </a:rPr>
              <a:t>printf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"no match!\n"</a:t>
            </a:r>
            <a:endParaRPr lang="en-GB" sz="110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8" name="Rectangular Callout 7"/>
          <p:cNvSpPr/>
          <p:nvPr/>
        </p:nvSpPr>
        <p:spPr>
          <a:xfrm>
            <a:off x="6143636" y="3034396"/>
            <a:ext cx="2832422" cy="646331"/>
          </a:xfrm>
          <a:prstGeom prst="wedgeRectCallout">
            <a:avLst>
              <a:gd name="adj1" fmla="val -89700"/>
              <a:gd name="adj2" fmla="val 54641"/>
            </a:avLst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 smtClean="0"/>
              <a:t>O</a:t>
            </a:r>
            <a:r>
              <a:rPr lang="en-GB" dirty="0" smtClean="0"/>
              <a:t>ption </a:t>
            </a:r>
            <a:r>
              <a:rPr lang="en-GB" dirty="0" smtClean="0"/>
              <a:t>values used to indicate success/failure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  <p:bldP spid="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Partial Recognizers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Partial Recognizers are most useful on “heterogeneous” or “very general” types</a:t>
            </a:r>
          </a:p>
          <a:p>
            <a:pPr lvl="1"/>
            <a:r>
              <a:rPr lang="en-GB" dirty="0" smtClean="0"/>
              <a:t>Strings</a:t>
            </a:r>
          </a:p>
          <a:p>
            <a:pPr lvl="1"/>
            <a:r>
              <a:rPr lang="en-GB" dirty="0" smtClean="0"/>
              <a:t>XML</a:t>
            </a:r>
          </a:p>
          <a:p>
            <a:pPr lvl="1"/>
            <a:r>
              <a:rPr lang="en-GB" dirty="0" smtClean="0"/>
              <a:t>Term </a:t>
            </a:r>
            <a:r>
              <a:rPr lang="en-GB" dirty="0" smtClean="0"/>
              <a:t>structures</a:t>
            </a:r>
            <a:endParaRPr lang="en-GB" dirty="0" smtClean="0"/>
          </a:p>
          <a:p>
            <a:pPr lvl="1"/>
            <a:r>
              <a:rPr lang="en-GB" dirty="0" smtClean="0"/>
              <a:t>Abstracting </a:t>
            </a:r>
            <a:r>
              <a:rPr lang="en-GB" dirty="0" err="1" smtClean="0"/>
              <a:t>adhoc</a:t>
            </a:r>
            <a:r>
              <a:rPr lang="en-GB" dirty="0" smtClean="0"/>
              <a:t> queries on other types</a:t>
            </a:r>
          </a:p>
          <a:p>
            <a:pPr lvl="1"/>
            <a:endParaRPr lang="en-GB" dirty="0" smtClean="0"/>
          </a:p>
          <a:p>
            <a:pPr lvl="1"/>
            <a:endParaRPr lang="en-GB" dirty="0"/>
          </a:p>
        </p:txBody>
      </p:sp>
      <p:sp>
        <p:nvSpPr>
          <p:cNvPr id="4" name="Isosceles Triangle 3"/>
          <p:cNvSpPr/>
          <p:nvPr/>
        </p:nvSpPr>
        <p:spPr>
          <a:xfrm>
            <a:off x="1571604" y="4572008"/>
            <a:ext cx="2286016" cy="164307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5" name="Group 4"/>
          <p:cNvGrpSpPr/>
          <p:nvPr/>
        </p:nvGrpSpPr>
        <p:grpSpPr>
          <a:xfrm>
            <a:off x="5572132" y="4500570"/>
            <a:ext cx="2286016" cy="1643074"/>
            <a:chOff x="4500562" y="3000372"/>
            <a:chExt cx="3429024" cy="2928958"/>
          </a:xfrm>
          <a:solidFill>
            <a:schemeClr val="accent1"/>
          </a:solidFill>
        </p:grpSpPr>
        <p:sp>
          <p:nvSpPr>
            <p:cNvPr id="6" name="Isosceles Triangle 5"/>
            <p:cNvSpPr/>
            <p:nvPr/>
          </p:nvSpPr>
          <p:spPr>
            <a:xfrm>
              <a:off x="4500562" y="3000372"/>
              <a:ext cx="3429024" cy="2928958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5286380" y="3000372"/>
              <a:ext cx="1857388" cy="1571636"/>
            </a:xfrm>
            <a:prstGeom prst="triangle">
              <a:avLst>
                <a:gd name="adj" fmla="val 48577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Isosceles Triangle 7"/>
            <p:cNvSpPr/>
            <p:nvPr/>
          </p:nvSpPr>
          <p:spPr>
            <a:xfrm>
              <a:off x="6215074" y="4572008"/>
              <a:ext cx="1714512" cy="1357322"/>
            </a:xfrm>
            <a:prstGeom prst="triangle">
              <a:avLst>
                <a:gd name="adj" fmla="val 54445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Isosceles Triangle 8"/>
            <p:cNvSpPr/>
            <p:nvPr/>
          </p:nvSpPr>
          <p:spPr>
            <a:xfrm>
              <a:off x="4500562" y="4572008"/>
              <a:ext cx="1714512" cy="1357322"/>
            </a:xfrm>
            <a:prstGeom prst="triangle">
              <a:avLst>
                <a:gd name="adj" fmla="val 46297"/>
              </a:avLst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10" name="Straight Arrow Connector 9"/>
          <p:cNvCxnSpPr/>
          <p:nvPr/>
        </p:nvCxnSpPr>
        <p:spPr>
          <a:xfrm flipV="1">
            <a:off x="3962400" y="5357826"/>
            <a:ext cx="1252542" cy="1427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Parameterized Partial Recognizers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It’s very useful if partial recognizers can take parameters</a:t>
            </a:r>
          </a:p>
          <a:p>
            <a:pPr lvl="1"/>
            <a:r>
              <a:rPr lang="en-GB" dirty="0" smtClean="0"/>
              <a:t>“Split a string at character N”</a:t>
            </a:r>
          </a:p>
          <a:p>
            <a:pPr lvl="1"/>
            <a:r>
              <a:rPr lang="en-GB" dirty="0" smtClean="0"/>
              <a:t>“Match any attribute A on an </a:t>
            </a:r>
            <a:r>
              <a:rPr lang="en-GB" dirty="0" err="1" smtClean="0"/>
              <a:t>XmlNode</a:t>
            </a:r>
            <a:r>
              <a:rPr lang="en-GB" dirty="0" smtClean="0"/>
              <a:t>”</a:t>
            </a:r>
          </a:p>
          <a:p>
            <a:pPr lvl="1"/>
            <a:r>
              <a:rPr lang="en-GB" dirty="0" smtClean="0"/>
              <a:t>“Match any LINQ Expression Tree involving a call to method M”</a:t>
            </a:r>
          </a:p>
          <a:p>
            <a:pPr lvl="1"/>
            <a:endParaRPr lang="en-GB" dirty="0" smtClean="0"/>
          </a:p>
          <a:p>
            <a:pPr lvl="1"/>
            <a:endParaRPr lang="en-GB" dirty="0"/>
          </a:p>
        </p:txBody>
      </p:sp>
      <p:sp>
        <p:nvSpPr>
          <p:cNvPr id="4" name="Folded Corner 924687"/>
          <p:cNvSpPr>
            <a:spLocks noChangeArrowheads="1"/>
          </p:cNvSpPr>
          <p:nvPr/>
        </p:nvSpPr>
        <p:spPr bwMode="auto">
          <a:xfrm>
            <a:off x="1071538" y="4448810"/>
            <a:ext cx="6491334" cy="733842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15875" algn="ctr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</a:pPr>
            <a:r>
              <a:rPr lang="en-GB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(|</a:t>
            </a:r>
            <a:r>
              <a:rPr lang="en-GB" dirty="0" err="1" smtClean="0">
                <a:latin typeface="Lucida Console"/>
                <a:ea typeface="Calibri"/>
                <a:cs typeface="Times New Roman"/>
              </a:rPr>
              <a:t>MulN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|_|) n </a:t>
            </a:r>
            <a:r>
              <a:rPr lang="en-GB" dirty="0" err="1" smtClean="0">
                <a:latin typeface="Lucida Console"/>
                <a:ea typeface="Calibri"/>
                <a:cs typeface="Times New Roman"/>
              </a:rPr>
              <a:t>inp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= 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dirty="0" smtClean="0">
                <a:latin typeface="Lucida Console"/>
                <a:ea typeface="Calibri"/>
                <a:cs typeface="Times New Roman"/>
              </a:rPr>
              <a:t>    </a:t>
            </a:r>
            <a:r>
              <a:rPr lang="en-GB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if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dirty="0" err="1" smtClean="0">
                <a:latin typeface="Lucida Console"/>
                <a:ea typeface="Calibri"/>
                <a:cs typeface="Times New Roman"/>
              </a:rPr>
              <a:t>inp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% n = 0 </a:t>
            </a:r>
            <a:r>
              <a:rPr lang="en-GB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then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Some(</a:t>
            </a:r>
            <a:r>
              <a:rPr lang="en-GB" dirty="0" err="1" smtClean="0">
                <a:latin typeface="Lucida Console"/>
                <a:ea typeface="Calibri"/>
                <a:cs typeface="Times New Roman"/>
              </a:rPr>
              <a:t>inp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/n) </a:t>
            </a:r>
            <a:r>
              <a:rPr lang="en-GB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else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None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</p:txBody>
      </p:sp>
      <p:sp>
        <p:nvSpPr>
          <p:cNvPr id="5" name="Folded Corner 924687"/>
          <p:cNvSpPr>
            <a:spLocks noChangeArrowheads="1"/>
          </p:cNvSpPr>
          <p:nvPr/>
        </p:nvSpPr>
        <p:spPr bwMode="auto">
          <a:xfrm>
            <a:off x="714348" y="4501227"/>
            <a:ext cx="7715574" cy="1362849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</a:pPr>
            <a:r>
              <a:rPr lang="en-GB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match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28 </a:t>
            </a:r>
            <a:r>
              <a:rPr lang="en-GB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with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dirty="0" smtClean="0">
                <a:latin typeface="Lucida Console"/>
                <a:ea typeface="Calibri"/>
                <a:cs typeface="Times New Roman"/>
              </a:rPr>
              <a:t>| </a:t>
            </a:r>
            <a:r>
              <a:rPr lang="en-GB" dirty="0" err="1" smtClean="0">
                <a:latin typeface="Lucida Console"/>
                <a:ea typeface="Calibri"/>
                <a:cs typeface="Times New Roman"/>
              </a:rPr>
              <a:t>MulN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3 residue </a:t>
            </a:r>
            <a:r>
              <a:rPr lang="en-GB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dirty="0" err="1" smtClean="0">
                <a:latin typeface="Lucida Console"/>
                <a:ea typeface="Calibri"/>
                <a:cs typeface="Times New Roman"/>
              </a:rPr>
              <a:t>printf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"residue = %d!\n"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residue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dirty="0" smtClean="0">
                <a:latin typeface="Lucida Console"/>
                <a:ea typeface="Calibri"/>
                <a:cs typeface="Times New Roman"/>
              </a:rPr>
              <a:t>| </a:t>
            </a:r>
            <a:r>
              <a:rPr lang="en-GB" dirty="0" err="1" smtClean="0">
                <a:latin typeface="Lucida Console"/>
                <a:ea typeface="Calibri"/>
                <a:cs typeface="Times New Roman"/>
              </a:rPr>
              <a:t>MulN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7 residue </a:t>
            </a:r>
            <a:r>
              <a:rPr lang="en-GB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dirty="0" err="1" smtClean="0">
                <a:latin typeface="Lucida Console"/>
                <a:ea typeface="Calibri"/>
                <a:cs typeface="Times New Roman"/>
              </a:rPr>
              <a:t>printf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"residue = %d!\n"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residue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dirty="0" smtClean="0">
                <a:latin typeface="Lucida Console"/>
                <a:ea typeface="Calibri"/>
                <a:cs typeface="Times New Roman"/>
              </a:rPr>
              <a:t>| _ </a:t>
            </a:r>
            <a:r>
              <a:rPr lang="en-GB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dirty="0" err="1" smtClean="0">
                <a:latin typeface="Lucida Console"/>
                <a:ea typeface="Calibri"/>
                <a:cs typeface="Times New Roman"/>
              </a:rPr>
              <a:t>printf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"no match!\n"</a:t>
            </a:r>
            <a:endParaRPr lang="en-GB" sz="1100" dirty="0">
              <a:latin typeface="Calibri"/>
              <a:ea typeface="Calibri"/>
              <a:cs typeface="Times New Roman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lded Corner 924687"/>
          <p:cNvSpPr>
            <a:spLocks noChangeArrowheads="1"/>
          </p:cNvSpPr>
          <p:nvPr/>
        </p:nvSpPr>
        <p:spPr bwMode="auto">
          <a:xfrm>
            <a:off x="1500166" y="1928802"/>
            <a:ext cx="6491334" cy="1965647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</a:pP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type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GlyphInfo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=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{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bitmapID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: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int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 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originX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: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int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 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originY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: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int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  width :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int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  height :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int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}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endParaRPr lang="en-GB" sz="105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Example: XML matching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ded Corner 924687"/>
          <p:cNvSpPr>
            <a:spLocks noChangeArrowheads="1"/>
          </p:cNvSpPr>
          <p:nvPr/>
        </p:nvSpPr>
        <p:spPr bwMode="auto">
          <a:xfrm>
            <a:off x="1500166" y="1928802"/>
            <a:ext cx="6491334" cy="3179981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sz="1600" dirty="0" smtClean="0">
                <a:solidFill>
                  <a:srgbClr val="0000FF"/>
                </a:solidFill>
              </a:rPr>
              <a:t>&lt;?</a:t>
            </a:r>
            <a:r>
              <a:rPr lang="en-GB" sz="1600" dirty="0" smtClean="0">
                <a:solidFill>
                  <a:srgbClr val="A31515"/>
                </a:solidFill>
              </a:rPr>
              <a:t>xml</a:t>
            </a:r>
            <a:r>
              <a:rPr lang="en-GB" sz="1600" dirty="0" smtClean="0">
                <a:solidFill>
                  <a:srgbClr val="0000FF"/>
                </a:solidFill>
              </a:rPr>
              <a:t> </a:t>
            </a:r>
            <a:r>
              <a:rPr lang="en-GB" sz="1600" dirty="0" smtClean="0">
                <a:solidFill>
                  <a:srgbClr val="FF0000"/>
                </a:solidFill>
              </a:rPr>
              <a:t>version</a:t>
            </a:r>
            <a:r>
              <a:rPr lang="en-GB" sz="1600" dirty="0" smtClean="0">
                <a:solidFill>
                  <a:srgbClr val="0000FF"/>
                </a:solidFill>
              </a:rPr>
              <a:t>="1.0" </a:t>
            </a:r>
            <a:r>
              <a:rPr lang="en-GB" sz="1600" dirty="0" smtClean="0">
                <a:solidFill>
                  <a:srgbClr val="FF0000"/>
                </a:solidFill>
              </a:rPr>
              <a:t>encoding</a:t>
            </a:r>
            <a:r>
              <a:rPr lang="en-GB" sz="1600" dirty="0" smtClean="0">
                <a:solidFill>
                  <a:srgbClr val="0000FF"/>
                </a:solidFill>
              </a:rPr>
              <a:t>="utf-8" ?&gt;</a:t>
            </a:r>
          </a:p>
          <a:p>
            <a:r>
              <a:rPr lang="en-GB" sz="1600" dirty="0" smtClean="0">
                <a:solidFill>
                  <a:srgbClr val="0000FF"/>
                </a:solidFill>
              </a:rPr>
              <a:t>&lt;</a:t>
            </a:r>
            <a:r>
              <a:rPr lang="en-GB" sz="1600" dirty="0" smtClean="0">
                <a:solidFill>
                  <a:srgbClr val="A31515"/>
                </a:solidFill>
              </a:rPr>
              <a:t>font</a:t>
            </a:r>
            <a:r>
              <a:rPr lang="en-GB" sz="1600" dirty="0" smtClean="0">
                <a:solidFill>
                  <a:srgbClr val="0000FF"/>
                </a:solidFill>
              </a:rPr>
              <a:t> </a:t>
            </a:r>
            <a:r>
              <a:rPr lang="en-GB" sz="1600" dirty="0" smtClean="0">
                <a:solidFill>
                  <a:srgbClr val="FF0000"/>
                </a:solidFill>
              </a:rPr>
              <a:t>base</a:t>
            </a:r>
            <a:r>
              <a:rPr lang="en-GB" sz="1600" dirty="0" smtClean="0">
                <a:solidFill>
                  <a:srgbClr val="0000FF"/>
                </a:solidFill>
              </a:rPr>
              <a:t>="20" </a:t>
            </a:r>
            <a:r>
              <a:rPr lang="en-GB" sz="1600" dirty="0" smtClean="0">
                <a:solidFill>
                  <a:srgbClr val="FF0000"/>
                </a:solidFill>
              </a:rPr>
              <a:t>height</a:t>
            </a:r>
            <a:r>
              <a:rPr lang="en-GB" sz="1600" dirty="0" smtClean="0">
                <a:solidFill>
                  <a:srgbClr val="0000FF"/>
                </a:solidFill>
              </a:rPr>
              <a:t>="26"&gt;</a:t>
            </a:r>
          </a:p>
          <a:p>
            <a:r>
              <a:rPr lang="en-GB" sz="1600" dirty="0" smtClean="0">
                <a:solidFill>
                  <a:srgbClr val="0000FF"/>
                </a:solidFill>
              </a:rPr>
              <a:t>  &lt;</a:t>
            </a:r>
            <a:r>
              <a:rPr lang="en-GB" sz="1600" dirty="0" smtClean="0">
                <a:solidFill>
                  <a:srgbClr val="A31515"/>
                </a:solidFill>
              </a:rPr>
              <a:t>bitmaps</a:t>
            </a:r>
            <a:r>
              <a:rPr lang="en-GB" sz="1600" dirty="0" smtClean="0">
                <a:solidFill>
                  <a:srgbClr val="0000FF"/>
                </a:solidFill>
              </a:rPr>
              <a:t>&gt;</a:t>
            </a:r>
          </a:p>
          <a:p>
            <a:r>
              <a:rPr lang="en-GB" sz="1600" dirty="0" smtClean="0">
                <a:solidFill>
                  <a:srgbClr val="0000FF"/>
                </a:solidFill>
              </a:rPr>
              <a:t>    &lt;</a:t>
            </a:r>
            <a:r>
              <a:rPr lang="en-GB" sz="1600" dirty="0" smtClean="0">
                <a:solidFill>
                  <a:srgbClr val="A31515"/>
                </a:solidFill>
              </a:rPr>
              <a:t>bitmap</a:t>
            </a:r>
            <a:r>
              <a:rPr lang="en-GB" sz="1600" dirty="0" smtClean="0">
                <a:solidFill>
                  <a:srgbClr val="0000FF"/>
                </a:solidFill>
              </a:rPr>
              <a:t> </a:t>
            </a:r>
            <a:r>
              <a:rPr lang="en-GB" sz="1600" dirty="0" smtClean="0">
                <a:solidFill>
                  <a:srgbClr val="FF0000"/>
                </a:solidFill>
              </a:rPr>
              <a:t>id</a:t>
            </a:r>
            <a:r>
              <a:rPr lang="en-GB" sz="1600" dirty="0" smtClean="0">
                <a:solidFill>
                  <a:srgbClr val="0000FF"/>
                </a:solidFill>
              </a:rPr>
              <a:t>="0" </a:t>
            </a:r>
            <a:r>
              <a:rPr lang="en-GB" sz="1600" dirty="0" smtClean="0">
                <a:solidFill>
                  <a:srgbClr val="FF0000"/>
                </a:solidFill>
              </a:rPr>
              <a:t>name</a:t>
            </a:r>
            <a:r>
              <a:rPr lang="en-GB" sz="1600" dirty="0" smtClean="0">
                <a:solidFill>
                  <a:srgbClr val="0000FF"/>
                </a:solidFill>
              </a:rPr>
              <a:t>="comic-0.png" </a:t>
            </a:r>
            <a:r>
              <a:rPr lang="en-GB" sz="1600" dirty="0" smtClean="0">
                <a:solidFill>
                  <a:srgbClr val="FF0000"/>
                </a:solidFill>
              </a:rPr>
              <a:t>size</a:t>
            </a:r>
            <a:r>
              <a:rPr lang="en-GB" sz="1600" dirty="0" smtClean="0">
                <a:solidFill>
                  <a:srgbClr val="0000FF"/>
                </a:solidFill>
              </a:rPr>
              <a:t>="256x256" /&gt;</a:t>
            </a:r>
          </a:p>
          <a:p>
            <a:r>
              <a:rPr lang="en-GB" sz="1600" dirty="0" smtClean="0">
                <a:solidFill>
                  <a:srgbClr val="0000FF"/>
                </a:solidFill>
              </a:rPr>
              <a:t>  &lt;/</a:t>
            </a:r>
            <a:r>
              <a:rPr lang="en-GB" sz="1600" dirty="0" smtClean="0">
                <a:solidFill>
                  <a:srgbClr val="A31515"/>
                </a:solidFill>
              </a:rPr>
              <a:t>bitmaps</a:t>
            </a:r>
            <a:r>
              <a:rPr lang="en-GB" sz="1600" dirty="0" smtClean="0">
                <a:solidFill>
                  <a:srgbClr val="0000FF"/>
                </a:solidFill>
              </a:rPr>
              <a:t>&gt;</a:t>
            </a:r>
          </a:p>
          <a:p>
            <a:r>
              <a:rPr lang="en-GB" sz="1600" dirty="0" smtClean="0">
                <a:solidFill>
                  <a:srgbClr val="0000FF"/>
                </a:solidFill>
              </a:rPr>
              <a:t>  &lt;</a:t>
            </a:r>
            <a:r>
              <a:rPr lang="en-GB" sz="1600" dirty="0" smtClean="0">
                <a:solidFill>
                  <a:srgbClr val="A31515"/>
                </a:solidFill>
              </a:rPr>
              <a:t>glyphs</a:t>
            </a:r>
            <a:r>
              <a:rPr lang="en-GB" sz="1600" dirty="0" smtClean="0">
                <a:solidFill>
                  <a:srgbClr val="0000FF"/>
                </a:solidFill>
              </a:rPr>
              <a:t>&gt;</a:t>
            </a:r>
          </a:p>
          <a:p>
            <a:r>
              <a:rPr lang="en-GB" sz="1600" dirty="0" smtClean="0">
                <a:solidFill>
                  <a:srgbClr val="0000FF"/>
                </a:solidFill>
              </a:rPr>
              <a:t>    &lt;</a:t>
            </a:r>
            <a:r>
              <a:rPr lang="en-GB" sz="1600" dirty="0" smtClean="0">
                <a:solidFill>
                  <a:srgbClr val="A31515"/>
                </a:solidFill>
              </a:rPr>
              <a:t>glyph</a:t>
            </a:r>
            <a:r>
              <a:rPr lang="en-GB" sz="1600" dirty="0" smtClean="0">
                <a:solidFill>
                  <a:srgbClr val="0000FF"/>
                </a:solidFill>
              </a:rPr>
              <a:t> </a:t>
            </a:r>
            <a:r>
              <a:rPr lang="en-GB" sz="1600" dirty="0" err="1" smtClean="0">
                <a:solidFill>
                  <a:srgbClr val="FF0000"/>
                </a:solidFill>
              </a:rPr>
              <a:t>ch</a:t>
            </a:r>
            <a:r>
              <a:rPr lang="en-GB" sz="1600" dirty="0" smtClean="0">
                <a:solidFill>
                  <a:srgbClr val="0000FF"/>
                </a:solidFill>
              </a:rPr>
              <a:t>=" " </a:t>
            </a:r>
            <a:r>
              <a:rPr lang="en-GB" sz="1600" dirty="0" smtClean="0">
                <a:solidFill>
                  <a:srgbClr val="FF0000"/>
                </a:solidFill>
              </a:rPr>
              <a:t>code</a:t>
            </a:r>
            <a:r>
              <a:rPr lang="en-GB" sz="1600" dirty="0" smtClean="0">
                <a:solidFill>
                  <a:srgbClr val="0000FF"/>
                </a:solidFill>
              </a:rPr>
              <a:t>="0020" </a:t>
            </a:r>
            <a:r>
              <a:rPr lang="en-GB" sz="1600" dirty="0" err="1" smtClean="0">
                <a:solidFill>
                  <a:srgbClr val="FF0000"/>
                </a:solidFill>
              </a:rPr>
              <a:t>bm</a:t>
            </a:r>
            <a:r>
              <a:rPr lang="en-GB" sz="1600" dirty="0" smtClean="0">
                <a:solidFill>
                  <a:srgbClr val="0000FF"/>
                </a:solidFill>
              </a:rPr>
              <a:t>="0" </a:t>
            </a:r>
            <a:r>
              <a:rPr lang="en-GB" sz="1600" dirty="0" smtClean="0">
                <a:solidFill>
                  <a:srgbClr val="FF0000"/>
                </a:solidFill>
              </a:rPr>
              <a:t>origin</a:t>
            </a:r>
            <a:r>
              <a:rPr lang="en-GB" sz="1600" dirty="0" smtClean="0">
                <a:solidFill>
                  <a:srgbClr val="0000FF"/>
                </a:solidFill>
              </a:rPr>
              <a:t>="0,0" </a:t>
            </a:r>
            <a:r>
              <a:rPr lang="en-GB" sz="1600" dirty="0" smtClean="0">
                <a:solidFill>
                  <a:srgbClr val="FF0000"/>
                </a:solidFill>
              </a:rPr>
              <a:t>size</a:t>
            </a:r>
            <a:r>
              <a:rPr lang="en-GB" sz="1600" dirty="0" smtClean="0">
                <a:solidFill>
                  <a:srgbClr val="0000FF"/>
                </a:solidFill>
              </a:rPr>
              <a:t>="1x27" </a:t>
            </a:r>
            <a:r>
              <a:rPr lang="en-GB" sz="1600" dirty="0" smtClean="0">
                <a:solidFill>
                  <a:srgbClr val="FF0000"/>
                </a:solidFill>
              </a:rPr>
              <a:t>aw</a:t>
            </a:r>
            <a:r>
              <a:rPr lang="en-GB" sz="1600" dirty="0" smtClean="0">
                <a:solidFill>
                  <a:srgbClr val="0000FF"/>
                </a:solidFill>
              </a:rPr>
              <a:t>="5" </a:t>
            </a:r>
            <a:r>
              <a:rPr lang="en-GB" sz="1600" dirty="0" err="1" smtClean="0">
                <a:solidFill>
                  <a:srgbClr val="FF0000"/>
                </a:solidFill>
              </a:rPr>
              <a:t>lsb</a:t>
            </a:r>
            <a:r>
              <a:rPr lang="en-GB" sz="1600" dirty="0" smtClean="0">
                <a:solidFill>
                  <a:srgbClr val="0000FF"/>
                </a:solidFill>
              </a:rPr>
              <a:t>="0" /&gt;</a:t>
            </a:r>
          </a:p>
          <a:p>
            <a:r>
              <a:rPr lang="en-GB" sz="1600" dirty="0" smtClean="0">
                <a:solidFill>
                  <a:srgbClr val="0000FF"/>
                </a:solidFill>
              </a:rPr>
              <a:t>  &lt;/</a:t>
            </a:r>
            <a:r>
              <a:rPr lang="en-GB" sz="1600" dirty="0" smtClean="0">
                <a:solidFill>
                  <a:srgbClr val="A31515"/>
                </a:solidFill>
              </a:rPr>
              <a:t>glyphs</a:t>
            </a:r>
            <a:r>
              <a:rPr lang="en-GB" sz="1600" dirty="0" smtClean="0">
                <a:solidFill>
                  <a:srgbClr val="0000FF"/>
                </a:solidFill>
              </a:rPr>
              <a:t>&gt;</a:t>
            </a:r>
          </a:p>
          <a:p>
            <a:r>
              <a:rPr lang="en-GB" sz="1600" dirty="0" smtClean="0">
                <a:solidFill>
                  <a:srgbClr val="0000FF"/>
                </a:solidFill>
              </a:rPr>
              <a:t>&lt;/</a:t>
            </a:r>
            <a:r>
              <a:rPr lang="en-GB" sz="1600" dirty="0" smtClean="0">
                <a:solidFill>
                  <a:srgbClr val="A31515"/>
                </a:solidFill>
              </a:rPr>
              <a:t>font</a:t>
            </a:r>
            <a:r>
              <a:rPr lang="en-GB" sz="1600" dirty="0" smtClean="0">
                <a:solidFill>
                  <a:srgbClr val="0000FF"/>
                </a:solidFill>
              </a:rPr>
              <a:t>&gt;</a:t>
            </a:r>
          </a:p>
          <a:p>
            <a:pPr>
              <a:spcAft>
                <a:spcPts val="0"/>
              </a:spcAft>
            </a:pPr>
            <a:endParaRPr lang="en-GB" sz="160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5" name="Folded Corner 924687"/>
          <p:cNvSpPr>
            <a:spLocks noChangeArrowheads="1"/>
          </p:cNvSpPr>
          <p:nvPr/>
        </p:nvSpPr>
        <p:spPr bwMode="auto">
          <a:xfrm>
            <a:off x="714348" y="2157919"/>
            <a:ext cx="7343677" cy="4507885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</a:pP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(|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GlyphElem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|_|)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inp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= </a:t>
            </a:r>
            <a:endParaRPr lang="en-GB" sz="12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match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inp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with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endParaRPr lang="en-GB" sz="12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|  Elem </a:t>
            </a:r>
            <a:r>
              <a:rPr lang="en-GB" sz="16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"glyph"</a:t>
            </a:r>
            <a:endParaRPr lang="en-GB" sz="12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       (Attributes</a:t>
            </a:r>
            <a:endParaRPr lang="en-GB" sz="12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           (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Attr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6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</a:t>
            </a:r>
            <a:r>
              <a:rPr lang="en-GB" sz="1600" dirty="0" err="1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ch</a:t>
            </a:r>
            <a:r>
              <a:rPr lang="en-GB" sz="16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 (Char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ch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) &amp; </a:t>
            </a:r>
            <a:endParaRPr lang="en-GB" sz="12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           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Attr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6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"code"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(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NumHex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code) &amp; </a:t>
            </a:r>
            <a:endParaRPr lang="en-GB" sz="12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           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Attr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6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</a:t>
            </a:r>
            <a:r>
              <a:rPr lang="en-GB" sz="1600" dirty="0" err="1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bm</a:t>
            </a:r>
            <a:r>
              <a:rPr lang="en-GB" sz="16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 (Num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bm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) &amp; </a:t>
            </a:r>
            <a:endParaRPr lang="en-GB" sz="12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           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Attr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6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"origin"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(Pair (Num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ox,Num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oy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)) &amp; </a:t>
            </a:r>
            <a:endParaRPr lang="en-GB" sz="12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           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Attr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6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"size"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(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PairX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(Num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sw,Num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sh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)) &amp; </a:t>
            </a:r>
            <a:endParaRPr lang="en-GB" sz="12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           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Attr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6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"aw"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 (Num aw) &amp; </a:t>
            </a:r>
            <a:endParaRPr lang="en-GB" sz="12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           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Attr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6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</a:t>
            </a:r>
            <a:r>
              <a:rPr lang="en-GB" sz="1600" dirty="0" err="1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lsb</a:t>
            </a:r>
            <a:r>
              <a:rPr lang="en-GB" sz="16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(Num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lsb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)))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endParaRPr lang="en-GB" sz="12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 </a:t>
            </a:r>
            <a:endParaRPr lang="en-GB" sz="12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    Some {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bitmapID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=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bm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;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originX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= ox;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originY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=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oy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; </a:t>
            </a:r>
            <a:endParaRPr lang="en-GB" sz="12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          width =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sw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; height =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sh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;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advanceWidth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= aw; </a:t>
            </a:r>
            <a:endParaRPr lang="en-GB" sz="12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         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leftSideBearing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=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lsb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} </a:t>
            </a:r>
            <a:endParaRPr lang="en-GB" sz="12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200" dirty="0" smtClean="0">
                <a:latin typeface="Calibri"/>
                <a:ea typeface="Calibri"/>
                <a:cs typeface="Times New Roman"/>
              </a:rPr>
              <a:t> </a:t>
            </a:r>
            <a:endParaRPr lang="en-GB" sz="1200" dirty="0">
              <a:latin typeface="Calibri"/>
              <a:ea typeface="Calibri"/>
              <a:cs typeface="Times New Roman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“Both” patterns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lded Corner 924687"/>
          <p:cNvSpPr>
            <a:spLocks noChangeArrowheads="1"/>
          </p:cNvSpPr>
          <p:nvPr/>
        </p:nvSpPr>
        <p:spPr bwMode="auto">
          <a:xfrm>
            <a:off x="1071538" y="1214422"/>
            <a:ext cx="7417415" cy="5346561"/>
          </a:xfrm>
          <a:prstGeom prst="foldedCorner">
            <a:avLst>
              <a:gd name="adj" fmla="val 12500"/>
            </a:avLst>
          </a:prstGeom>
          <a:solidFill>
            <a:schemeClr val="accent1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(</a:t>
            </a:r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pat</a:t>
            </a:r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, ..., </a:t>
            </a:r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pat</a:t>
            </a:r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)           -- </a:t>
            </a:r>
            <a:r>
              <a:rPr lang="en-GB" sz="2000" b="1" dirty="0" err="1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tuple</a:t>
            </a:r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 pattern</a:t>
            </a:r>
          </a:p>
          <a:p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[</a:t>
            </a:r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pat</a:t>
            </a:r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, ..., </a:t>
            </a:r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pat</a:t>
            </a:r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]           -- list pattern</a:t>
            </a:r>
          </a:p>
          <a:p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[| </a:t>
            </a:r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pat</a:t>
            </a:r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, ..., </a:t>
            </a:r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pat |</a:t>
            </a:r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]       -- array pattern</a:t>
            </a:r>
          </a:p>
          <a:p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{ id= </a:t>
            </a:r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pat</a:t>
            </a:r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, ..., id=</a:t>
            </a:r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pat </a:t>
            </a:r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}  -- array pattern</a:t>
            </a:r>
          </a:p>
          <a:p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Point(</a:t>
            </a:r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pat</a:t>
            </a:r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, </a:t>
            </a:r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pat</a:t>
            </a:r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)</a:t>
            </a:r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     </a:t>
            </a:r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      -- data pattern</a:t>
            </a:r>
          </a:p>
          <a:p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pat</a:t>
            </a:r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 | </a:t>
            </a:r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pat</a:t>
            </a:r>
            <a:r>
              <a:rPr lang="en-GB" sz="2000" b="1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      </a:t>
            </a:r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           -- “either” pattern</a:t>
            </a:r>
          </a:p>
          <a:p>
            <a:r>
              <a:rPr lang="en-GB" sz="2000" b="1" i="1" dirty="0" smtClean="0">
                <a:solidFill>
                  <a:srgbClr val="002060"/>
                </a:solidFill>
                <a:latin typeface="Courier New" pitchFamily="49" charset="0"/>
              </a:rPr>
              <a:t>pat</a:t>
            </a:r>
            <a:r>
              <a:rPr lang="en-GB" sz="2000" b="1" dirty="0" smtClean="0">
                <a:solidFill>
                  <a:srgbClr val="002060"/>
                </a:solidFill>
                <a:latin typeface="Courier New" pitchFamily="49" charset="0"/>
              </a:rPr>
              <a:t> &amp; </a:t>
            </a:r>
            <a:r>
              <a:rPr lang="en-GB" sz="2000" b="1" i="1" dirty="0" smtClean="0">
                <a:solidFill>
                  <a:srgbClr val="002060"/>
                </a:solidFill>
                <a:latin typeface="Courier New" pitchFamily="49" charset="0"/>
              </a:rPr>
              <a:t>pat      </a:t>
            </a:r>
            <a:r>
              <a:rPr lang="en-GB" sz="2000" b="1" dirty="0" smtClean="0">
                <a:solidFill>
                  <a:srgbClr val="002060"/>
                </a:solidFill>
                <a:latin typeface="Courier New" pitchFamily="49" charset="0"/>
              </a:rPr>
              <a:t>           -- “both” pattern</a:t>
            </a:r>
          </a:p>
          <a:p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_</a:t>
            </a:r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                 </a:t>
            </a:r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       </a:t>
            </a:r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 -- wild pattern</a:t>
            </a:r>
          </a:p>
          <a:p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x                 </a:t>
            </a:r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       </a:t>
            </a:r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 -- variable binding</a:t>
            </a:r>
          </a:p>
          <a:p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36  </a:t>
            </a:r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     </a:t>
            </a:r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                 -- constant pattern</a:t>
            </a:r>
          </a:p>
          <a:p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"36" </a:t>
            </a:r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     </a:t>
            </a:r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                -- constant pattern</a:t>
            </a:r>
          </a:p>
          <a:p>
            <a:r>
              <a:rPr lang="en-GB" sz="2000" b="1" dirty="0" err="1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System.DayOfWeek.Monday</a:t>
            </a:r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   -- constant pattern</a:t>
            </a:r>
          </a:p>
          <a:p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:? </a:t>
            </a:r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type</a:t>
            </a:r>
            <a:r>
              <a:rPr lang="en-GB" sz="2000" b="1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         </a:t>
            </a:r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  </a:t>
            </a:r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     </a:t>
            </a:r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   -- type test pattern</a:t>
            </a:r>
          </a:p>
          <a:p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:? </a:t>
            </a:r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type</a:t>
            </a:r>
            <a:r>
              <a:rPr lang="en-GB" sz="2000" b="1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 </a:t>
            </a:r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as </a:t>
            </a:r>
            <a:r>
              <a:rPr lang="en-GB" sz="2000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id</a:t>
            </a:r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     </a:t>
            </a:r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     </a:t>
            </a:r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   -- type test pattern</a:t>
            </a:r>
          </a:p>
          <a:p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null              </a:t>
            </a:r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     </a:t>
            </a:r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   -- null test pattern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Example: XML matching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Folded Corner 924687"/>
          <p:cNvSpPr>
            <a:spLocks noChangeArrowheads="1"/>
          </p:cNvSpPr>
          <p:nvPr/>
        </p:nvSpPr>
        <p:spPr bwMode="auto">
          <a:xfrm>
            <a:off x="642910" y="2157919"/>
            <a:ext cx="7348590" cy="3966240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</a:pPr>
            <a:r>
              <a:rPr lang="en-GB" sz="1400" dirty="0" smtClean="0">
                <a:solidFill>
                  <a:srgbClr val="008000"/>
                </a:solidFill>
                <a:latin typeface="Lucida Console"/>
                <a:ea typeface="Calibri"/>
                <a:cs typeface="Times New Roman"/>
              </a:rPr>
              <a:t>// </a:t>
            </a:r>
            <a:r>
              <a:rPr lang="en-GB" sz="1400" dirty="0" err="1" smtClean="0">
                <a:solidFill>
                  <a:srgbClr val="008000"/>
                </a:solidFill>
                <a:latin typeface="Lucida Console"/>
                <a:ea typeface="Calibri"/>
                <a:cs typeface="Times New Roman"/>
              </a:rPr>
              <a:t>nb</a:t>
            </a:r>
            <a:r>
              <a:rPr lang="en-GB" sz="1400" dirty="0" smtClean="0">
                <a:solidFill>
                  <a:srgbClr val="008000"/>
                </a:solidFill>
                <a:latin typeface="Lucida Console"/>
                <a:ea typeface="Calibri"/>
                <a:cs typeface="Times New Roman"/>
              </a:rPr>
              <a:t> using a -?&gt; b == (a -&gt; b option)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err="1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val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( |Child|_| )  : string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#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XmlNode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-?&gt;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XmlElement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err="1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val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( |Elem|_| )   : string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#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XmlNode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-?&gt;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XmlNode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err="1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val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( |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Attr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|_| )   : string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XmlAttributeCollection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-?&gt; string 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 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err="1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val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( |Num|_| )    : string -?&gt; int32 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err="1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val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( |Float|_| )  : string -?&gt; float 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err="1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val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( |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NumHex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|_| ) : string -?&gt;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int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err="1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val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( |Char|_| )   : string -?&gt; char 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err="1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val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( |Pair|_| )   : string -?&gt; (int32 * int32) 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err="1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val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( |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PairX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|_| )  : string -?&gt; (int32 * int32) 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 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err="1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val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SelectChildren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: (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XmlNode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-?&gt; 'a)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#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XmlNode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'a list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err="1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val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( |Attributes| ) : #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XmlNode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XmlAttributeCollection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err="1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val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( |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ChildNodes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| ) : #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XmlNode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XmlNodeList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100" dirty="0" smtClean="0">
                <a:latin typeface="Calibri"/>
                <a:ea typeface="Calibri"/>
                <a:cs typeface="Times New Roman"/>
              </a:rPr>
              <a:t> </a:t>
            </a:r>
            <a:endParaRPr lang="en-GB" sz="1100" dirty="0">
              <a:latin typeface="Calibri"/>
              <a:ea typeface="Calibri"/>
              <a:cs typeface="Times New Roman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Example: </a:t>
            </a:r>
            <a:r>
              <a:rPr lang="en-GB" dirty="0" smtClean="0"/>
              <a:t>Term Structures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Given</a:t>
            </a:r>
            <a:endParaRPr lang="en-GB" dirty="0"/>
          </a:p>
        </p:txBody>
      </p:sp>
      <p:sp>
        <p:nvSpPr>
          <p:cNvPr id="6" name="Folded Corner 924687"/>
          <p:cNvSpPr>
            <a:spLocks noChangeArrowheads="1"/>
          </p:cNvSpPr>
          <p:nvPr/>
        </p:nvSpPr>
        <p:spPr bwMode="auto">
          <a:xfrm>
            <a:off x="1500166" y="2157919"/>
            <a:ext cx="6491334" cy="1327904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sz="1400" dirty="0" smtClean="0">
                <a:latin typeface="Consolas" pitchFamily="49" charset="0"/>
              </a:rPr>
              <a:t>type </a:t>
            </a:r>
            <a:r>
              <a:rPr lang="en-GB" sz="1400" dirty="0" err="1" smtClean="0">
                <a:latin typeface="Consolas" pitchFamily="49" charset="0"/>
              </a:rPr>
              <a:t>Expr</a:t>
            </a:r>
            <a:r>
              <a:rPr lang="en-GB" sz="1400" dirty="0" smtClean="0">
                <a:latin typeface="Consolas" pitchFamily="49" charset="0"/>
              </a:rPr>
              <a:t> =</a:t>
            </a:r>
          </a:p>
          <a:p>
            <a:r>
              <a:rPr lang="en-GB" sz="1400" dirty="0" smtClean="0">
                <a:latin typeface="Consolas" pitchFamily="49" charset="0"/>
              </a:rPr>
              <a:t>  | </a:t>
            </a:r>
            <a:r>
              <a:rPr lang="en-GB" sz="1400" dirty="0" err="1" smtClean="0">
                <a:latin typeface="Consolas" pitchFamily="49" charset="0"/>
              </a:rPr>
              <a:t>ConstExpr</a:t>
            </a:r>
            <a:r>
              <a:rPr lang="en-GB" sz="1400" dirty="0" smtClean="0">
                <a:latin typeface="Consolas" pitchFamily="49" charset="0"/>
              </a:rPr>
              <a:t>  of </a:t>
            </a:r>
            <a:r>
              <a:rPr lang="en-GB" sz="1400" dirty="0" err="1" smtClean="0">
                <a:latin typeface="Consolas" pitchFamily="49" charset="0"/>
              </a:rPr>
              <a:t>ExprConstInfo</a:t>
            </a:r>
            <a:r>
              <a:rPr lang="en-GB" sz="1400" dirty="0" smtClean="0">
                <a:latin typeface="Consolas" pitchFamily="49" charset="0"/>
              </a:rPr>
              <a:t> </a:t>
            </a:r>
          </a:p>
          <a:p>
            <a:r>
              <a:rPr lang="en-GB" sz="1400" dirty="0" smtClean="0">
                <a:latin typeface="Consolas" pitchFamily="49" charset="0"/>
              </a:rPr>
              <a:t>  | </a:t>
            </a:r>
            <a:r>
              <a:rPr lang="en-GB" sz="1400" dirty="0" err="1" smtClean="0">
                <a:latin typeface="Consolas" pitchFamily="49" charset="0"/>
              </a:rPr>
              <a:t>VarExpr</a:t>
            </a:r>
            <a:r>
              <a:rPr lang="en-GB" sz="1400" dirty="0" smtClean="0">
                <a:latin typeface="Consolas" pitchFamily="49" charset="0"/>
              </a:rPr>
              <a:t>    of </a:t>
            </a:r>
            <a:r>
              <a:rPr lang="en-GB" sz="1400" dirty="0" err="1" smtClean="0">
                <a:latin typeface="Consolas" pitchFamily="49" charset="0"/>
              </a:rPr>
              <a:t>ExprVarName</a:t>
            </a:r>
            <a:endParaRPr lang="en-GB" sz="1400" dirty="0" smtClean="0">
              <a:latin typeface="Consolas" pitchFamily="49" charset="0"/>
            </a:endParaRPr>
          </a:p>
          <a:p>
            <a:r>
              <a:rPr lang="en-GB" sz="1400" dirty="0" smtClean="0">
                <a:latin typeface="Consolas" pitchFamily="49" charset="0"/>
              </a:rPr>
              <a:t>  | </a:t>
            </a:r>
            <a:r>
              <a:rPr lang="en-GB" sz="1400" dirty="0" err="1" smtClean="0">
                <a:latin typeface="Consolas" pitchFamily="49" charset="0"/>
              </a:rPr>
              <a:t>LambdaExpr</a:t>
            </a:r>
            <a:r>
              <a:rPr lang="en-GB" sz="1400" dirty="0" smtClean="0">
                <a:latin typeface="Consolas" pitchFamily="49" charset="0"/>
              </a:rPr>
              <a:t> of </a:t>
            </a:r>
            <a:r>
              <a:rPr lang="en-GB" sz="1400" dirty="0" err="1" smtClean="0">
                <a:latin typeface="Consolas" pitchFamily="49" charset="0"/>
              </a:rPr>
              <a:t>ExprVar</a:t>
            </a:r>
            <a:r>
              <a:rPr lang="en-GB" sz="1400" dirty="0" smtClean="0">
                <a:latin typeface="Consolas" pitchFamily="49" charset="0"/>
              </a:rPr>
              <a:t> * </a:t>
            </a:r>
            <a:r>
              <a:rPr lang="en-GB" sz="1400" dirty="0" err="1" smtClean="0">
                <a:latin typeface="Consolas" pitchFamily="49" charset="0"/>
              </a:rPr>
              <a:t>Expr</a:t>
            </a:r>
            <a:r>
              <a:rPr lang="en-GB" sz="1400" dirty="0" smtClean="0">
                <a:latin typeface="Consolas" pitchFamily="49" charset="0"/>
              </a:rPr>
              <a:t> </a:t>
            </a:r>
          </a:p>
          <a:p>
            <a:r>
              <a:rPr lang="en-GB" sz="1400" dirty="0" smtClean="0">
                <a:latin typeface="Consolas" pitchFamily="49" charset="0"/>
              </a:rPr>
              <a:t>  | </a:t>
            </a:r>
            <a:r>
              <a:rPr lang="en-GB" sz="1400" dirty="0" err="1" smtClean="0">
                <a:latin typeface="Consolas" pitchFamily="49" charset="0"/>
              </a:rPr>
              <a:t>AppExpr</a:t>
            </a:r>
            <a:r>
              <a:rPr lang="en-GB" sz="1400" dirty="0" smtClean="0">
                <a:latin typeface="Consolas" pitchFamily="49" charset="0"/>
              </a:rPr>
              <a:t>    of </a:t>
            </a:r>
            <a:r>
              <a:rPr lang="en-GB" sz="1400" dirty="0" err="1" smtClean="0">
                <a:latin typeface="Consolas" pitchFamily="49" charset="0"/>
              </a:rPr>
              <a:t>Expr</a:t>
            </a:r>
            <a:r>
              <a:rPr lang="en-GB" sz="1400" dirty="0" smtClean="0">
                <a:latin typeface="Consolas" pitchFamily="49" charset="0"/>
              </a:rPr>
              <a:t> * </a:t>
            </a:r>
            <a:r>
              <a:rPr lang="en-GB" sz="1400" dirty="0" err="1" smtClean="0">
                <a:latin typeface="Consolas" pitchFamily="49" charset="0"/>
              </a:rPr>
              <a:t>Expr</a:t>
            </a:r>
            <a:endParaRPr lang="en-GB" sz="1400" dirty="0" smtClean="0">
              <a:latin typeface="Consolas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Example: </a:t>
            </a:r>
            <a:r>
              <a:rPr lang="en-GB" dirty="0" smtClean="0"/>
              <a:t>Term Structures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Some Typical Active Patterns:</a:t>
            </a:r>
            <a:endParaRPr lang="en-GB" dirty="0"/>
          </a:p>
        </p:txBody>
      </p:sp>
      <p:sp>
        <p:nvSpPr>
          <p:cNvPr id="6" name="Folded Corner 924687"/>
          <p:cNvSpPr>
            <a:spLocks noChangeArrowheads="1"/>
          </p:cNvSpPr>
          <p:nvPr/>
        </p:nvSpPr>
        <p:spPr bwMode="auto">
          <a:xfrm>
            <a:off x="285720" y="2157919"/>
            <a:ext cx="8643998" cy="2603391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</a:pP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(|App1|_|) =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function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300" dirty="0" err="1" smtClean="0">
                <a:latin typeface="Lucida Console"/>
                <a:ea typeface="Calibri"/>
                <a:cs typeface="Times New Roman"/>
              </a:rPr>
              <a:t>AppExpr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(</a:t>
            </a:r>
            <a:r>
              <a:rPr lang="en-GB" sz="1300" dirty="0" err="1" smtClean="0">
                <a:latin typeface="Lucida Console"/>
                <a:ea typeface="Calibri"/>
                <a:cs typeface="Times New Roman"/>
              </a:rPr>
              <a:t>ConstExpr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(k),x)  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Some(</a:t>
            </a:r>
            <a:r>
              <a:rPr lang="en-GB" sz="1300" dirty="0" err="1" smtClean="0">
                <a:latin typeface="Lucida Console"/>
                <a:ea typeface="Calibri"/>
                <a:cs typeface="Times New Roman"/>
              </a:rPr>
              <a:t>k,x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)        | _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None</a:t>
            </a:r>
            <a:endParaRPr lang="en-GB" sz="13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(|App2|_|) =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function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300" dirty="0" err="1" smtClean="0">
                <a:latin typeface="Lucida Console"/>
                <a:ea typeface="Calibri"/>
                <a:cs typeface="Times New Roman"/>
              </a:rPr>
              <a:t>AppExpr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(App1(k,x1),x2)   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Some(k,x1,x2)    | _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None</a:t>
            </a:r>
            <a:endParaRPr lang="en-GB" sz="13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(|App3|_|) =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function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300" dirty="0" err="1" smtClean="0">
                <a:latin typeface="Lucida Console"/>
                <a:ea typeface="Calibri"/>
                <a:cs typeface="Times New Roman"/>
              </a:rPr>
              <a:t>AppExpr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(App2(k,x1,x2),x3)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Some(k,x1,x2,x3) | _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None</a:t>
            </a:r>
            <a:endParaRPr lang="en-GB" sz="13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(|</a:t>
            </a:r>
            <a:r>
              <a:rPr lang="en-GB" sz="1300" dirty="0" err="1" smtClean="0">
                <a:latin typeface="Lucida Console"/>
                <a:ea typeface="Calibri"/>
                <a:cs typeface="Times New Roman"/>
              </a:rPr>
              <a:t>AppN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|_|) = </a:t>
            </a:r>
            <a:endParaRPr lang="en-GB" sz="13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300" dirty="0" smtClean="0">
                <a:latin typeface="Lucida Console"/>
                <a:ea typeface="Calibri"/>
                <a:cs typeface="Times New Roman"/>
              </a:rPr>
              <a:t>   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300" dirty="0" err="1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rec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300" dirty="0" err="1" smtClean="0">
                <a:latin typeface="Lucida Console"/>
                <a:ea typeface="Calibri"/>
                <a:cs typeface="Times New Roman"/>
              </a:rPr>
              <a:t>queryAcc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e acc = </a:t>
            </a:r>
            <a:endParaRPr lang="en-GB" sz="13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300" dirty="0" smtClean="0">
                <a:latin typeface="Lucida Console"/>
                <a:ea typeface="Calibri"/>
                <a:cs typeface="Times New Roman"/>
              </a:rPr>
              <a:t>       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match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e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with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</a:t>
            </a:r>
            <a:endParaRPr lang="en-GB" sz="13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300" dirty="0" smtClean="0">
                <a:latin typeface="Lucida Console"/>
                <a:ea typeface="Calibri"/>
                <a:cs typeface="Times New Roman"/>
              </a:rPr>
              <a:t>        | </a:t>
            </a:r>
            <a:r>
              <a:rPr lang="en-GB" sz="1300" dirty="0" err="1" smtClean="0">
                <a:latin typeface="Lucida Console"/>
                <a:ea typeface="Calibri"/>
                <a:cs typeface="Times New Roman"/>
              </a:rPr>
              <a:t>AppExpr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(</a:t>
            </a:r>
            <a:r>
              <a:rPr lang="en-GB" sz="1300" dirty="0" err="1" smtClean="0">
                <a:latin typeface="Lucida Console"/>
                <a:ea typeface="Calibri"/>
                <a:cs typeface="Times New Roman"/>
              </a:rPr>
              <a:t>f,x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)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300" dirty="0" err="1" smtClean="0">
                <a:latin typeface="Lucida Console"/>
                <a:ea typeface="Calibri"/>
                <a:cs typeface="Times New Roman"/>
              </a:rPr>
              <a:t>queryAcc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f (x::acc) </a:t>
            </a:r>
            <a:endParaRPr lang="en-GB" sz="13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300" dirty="0" smtClean="0">
                <a:latin typeface="Lucida Console"/>
                <a:ea typeface="Calibri"/>
                <a:cs typeface="Times New Roman"/>
              </a:rPr>
              <a:t>        | </a:t>
            </a:r>
            <a:r>
              <a:rPr lang="en-GB" sz="1300" dirty="0" err="1" smtClean="0">
                <a:latin typeface="Lucida Console"/>
                <a:ea typeface="Calibri"/>
                <a:cs typeface="Times New Roman"/>
              </a:rPr>
              <a:t>ConstExpr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(k)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Some(</a:t>
            </a:r>
            <a:r>
              <a:rPr lang="en-GB" sz="1300" dirty="0" err="1" smtClean="0">
                <a:latin typeface="Lucida Console"/>
                <a:ea typeface="Calibri"/>
                <a:cs typeface="Times New Roman"/>
              </a:rPr>
              <a:t>k,acc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) </a:t>
            </a:r>
            <a:endParaRPr lang="en-GB" sz="13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300" dirty="0" smtClean="0">
                <a:latin typeface="Lucida Console"/>
                <a:ea typeface="Calibri"/>
                <a:cs typeface="Times New Roman"/>
              </a:rPr>
              <a:t>        | _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None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in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</a:t>
            </a:r>
            <a:endParaRPr lang="en-GB" sz="13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300" dirty="0" smtClean="0">
                <a:latin typeface="Lucida Console"/>
                <a:ea typeface="Calibri"/>
                <a:cs typeface="Times New Roman"/>
              </a:rPr>
              <a:t>   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fun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e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300" dirty="0" err="1" smtClean="0">
                <a:latin typeface="Lucida Console"/>
                <a:ea typeface="Calibri"/>
                <a:cs typeface="Times New Roman"/>
              </a:rPr>
              <a:t>queryAcc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e [] </a:t>
            </a:r>
            <a:endParaRPr lang="en-GB" sz="13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300" dirty="0" smtClean="0">
                <a:latin typeface="Calibri"/>
                <a:ea typeface="Calibri"/>
                <a:cs typeface="Times New Roman"/>
              </a:rPr>
              <a:t> </a:t>
            </a:r>
            <a:endParaRPr lang="en-GB" sz="1300" dirty="0">
              <a:latin typeface="Calibri"/>
              <a:ea typeface="Calibri"/>
              <a:cs typeface="Times New Roman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6002" name="Title 896001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b="1"/>
              <a:t>F# as a Language</a:t>
            </a:r>
          </a:p>
        </p:txBody>
      </p:sp>
      <p:sp>
        <p:nvSpPr>
          <p:cNvPr id="31747" name="Cross 896002"/>
          <p:cNvSpPr>
            <a:spLocks noChangeArrowheads="1"/>
          </p:cNvSpPr>
          <p:nvPr/>
        </p:nvSpPr>
        <p:spPr bwMode="auto">
          <a:xfrm>
            <a:off x="1258888" y="1844675"/>
            <a:ext cx="1657350" cy="1079500"/>
          </a:xfrm>
          <a:prstGeom prst="plus">
            <a:avLst>
              <a:gd name="adj" fmla="val 25000"/>
            </a:avLst>
          </a:prstGeom>
          <a:solidFill>
            <a:srgbClr val="2A3E7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000" b="1">
                <a:solidFill>
                  <a:schemeClr val="bg1"/>
                </a:solidFill>
              </a:rPr>
              <a:t>Core</a:t>
            </a:r>
          </a:p>
          <a:p>
            <a:pPr algn="ctr"/>
            <a:r>
              <a:rPr lang="en-GB" sz="2000" b="1">
                <a:solidFill>
                  <a:schemeClr val="bg1"/>
                </a:solidFill>
              </a:rPr>
              <a:t>ML</a:t>
            </a:r>
          </a:p>
        </p:txBody>
      </p:sp>
      <p:sp>
        <p:nvSpPr>
          <p:cNvPr id="31748" name="Cross 896003"/>
          <p:cNvSpPr>
            <a:spLocks noChangeArrowheads="1"/>
          </p:cNvSpPr>
          <p:nvPr/>
        </p:nvSpPr>
        <p:spPr bwMode="auto">
          <a:xfrm>
            <a:off x="2339975" y="2563813"/>
            <a:ext cx="1368425" cy="1439862"/>
          </a:xfrm>
          <a:prstGeom prst="plus">
            <a:avLst>
              <a:gd name="adj" fmla="val 25000"/>
            </a:avLst>
          </a:prstGeom>
          <a:solidFill>
            <a:srgbClr val="EAEAEA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400"/>
              <a:t>Modules-as-</a:t>
            </a:r>
          </a:p>
          <a:p>
            <a:pPr algn="ctr"/>
            <a:r>
              <a:rPr lang="en-GB" sz="1400"/>
              <a:t>values, functors</a:t>
            </a:r>
            <a:endParaRPr lang="en-GB" sz="1000"/>
          </a:p>
        </p:txBody>
      </p:sp>
      <p:sp>
        <p:nvSpPr>
          <p:cNvPr id="31749" name="TextBox 896004"/>
          <p:cNvSpPr txBox="1">
            <a:spLocks noChangeArrowheads="1"/>
          </p:cNvSpPr>
          <p:nvPr/>
        </p:nvSpPr>
        <p:spPr bwMode="auto">
          <a:xfrm>
            <a:off x="1258888" y="5013325"/>
            <a:ext cx="12382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800">
                <a:latin typeface="Comic Sans MS" pitchFamily="66" charset="0"/>
              </a:rPr>
              <a:t>OCaml</a:t>
            </a:r>
          </a:p>
        </p:txBody>
      </p:sp>
      <p:sp>
        <p:nvSpPr>
          <p:cNvPr id="31750" name="TextBox 896005"/>
          <p:cNvSpPr txBox="1">
            <a:spLocks noChangeArrowheads="1"/>
          </p:cNvSpPr>
          <p:nvPr/>
        </p:nvSpPr>
        <p:spPr bwMode="auto">
          <a:xfrm>
            <a:off x="6391275" y="4916488"/>
            <a:ext cx="7000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800">
                <a:latin typeface="Comic Sans MS" pitchFamily="66" charset="0"/>
              </a:rPr>
              <a:t>F#</a:t>
            </a:r>
          </a:p>
        </p:txBody>
      </p:sp>
      <p:sp>
        <p:nvSpPr>
          <p:cNvPr id="31751" name="Cross 896006"/>
          <p:cNvSpPr>
            <a:spLocks noChangeArrowheads="1"/>
          </p:cNvSpPr>
          <p:nvPr/>
        </p:nvSpPr>
        <p:spPr bwMode="auto">
          <a:xfrm>
            <a:off x="431800" y="2636838"/>
            <a:ext cx="1368425" cy="1439862"/>
          </a:xfrm>
          <a:prstGeom prst="plus">
            <a:avLst>
              <a:gd name="adj" fmla="val 25000"/>
            </a:avLst>
          </a:prstGeom>
          <a:solidFill>
            <a:srgbClr val="EAEAEA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200"/>
              <a:t>“OCaml-Objects” </a:t>
            </a:r>
          </a:p>
          <a:p>
            <a:pPr algn="ctr"/>
            <a:r>
              <a:rPr lang="en-GB" sz="1200"/>
              <a:t>and other extensions</a:t>
            </a:r>
          </a:p>
        </p:txBody>
      </p:sp>
      <p:sp>
        <p:nvSpPr>
          <p:cNvPr id="31752" name="Shape 896007"/>
          <p:cNvSpPr>
            <a:spLocks/>
          </p:cNvSpPr>
          <p:nvPr/>
        </p:nvSpPr>
        <p:spPr bwMode="auto">
          <a:xfrm>
            <a:off x="3132138" y="1604963"/>
            <a:ext cx="3095625" cy="384175"/>
          </a:xfrm>
          <a:custGeom>
            <a:avLst/>
            <a:gdLst>
              <a:gd name="T0" fmla="*/ 0 w 2177"/>
              <a:gd name="T1" fmla="*/ 242 h 242"/>
              <a:gd name="T2" fmla="*/ 1497 w 2177"/>
              <a:gd name="T3" fmla="*/ 15 h 242"/>
              <a:gd name="T4" fmla="*/ 2177 w 2177"/>
              <a:gd name="T5" fmla="*/ 151 h 242"/>
              <a:gd name="T6" fmla="*/ 0 60000 65536"/>
              <a:gd name="T7" fmla="*/ 0 60000 65536"/>
              <a:gd name="T8" fmla="*/ 0 60000 65536"/>
              <a:gd name="T9" fmla="*/ 0 w 2177"/>
              <a:gd name="T10" fmla="*/ 0 h 242"/>
              <a:gd name="T11" fmla="*/ 0 w 2177"/>
              <a:gd name="T12" fmla="*/ 0 h 24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77" h="242">
                <a:moveTo>
                  <a:pt x="0" y="242"/>
                </a:moveTo>
                <a:cubicBezTo>
                  <a:pt x="567" y="136"/>
                  <a:pt x="1134" y="30"/>
                  <a:pt x="1497" y="15"/>
                </a:cubicBezTo>
                <a:cubicBezTo>
                  <a:pt x="1860" y="0"/>
                  <a:pt x="2049" y="113"/>
                  <a:pt x="2177" y="151"/>
                </a:cubicBezTo>
              </a:path>
            </a:pathLst>
          </a:custGeom>
          <a:noFill/>
          <a:ln w="28575" algn="ctr">
            <a:solidFill>
              <a:schemeClr val="tx1"/>
            </a:solidFill>
            <a:prstDash val="dash"/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31753" name="Cross 896008"/>
          <p:cNvSpPr>
            <a:spLocks noChangeArrowheads="1"/>
          </p:cNvSpPr>
          <p:nvPr/>
        </p:nvSpPr>
        <p:spPr bwMode="auto">
          <a:xfrm>
            <a:off x="6084888" y="1700213"/>
            <a:ext cx="1657350" cy="1079500"/>
          </a:xfrm>
          <a:prstGeom prst="plus">
            <a:avLst>
              <a:gd name="adj" fmla="val 25000"/>
            </a:avLst>
          </a:prstGeom>
          <a:solidFill>
            <a:srgbClr val="2A3E7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000" b="1">
                <a:solidFill>
                  <a:schemeClr val="bg1"/>
                </a:solidFill>
              </a:rPr>
              <a:t>Core</a:t>
            </a:r>
          </a:p>
          <a:p>
            <a:pPr algn="ctr"/>
            <a:r>
              <a:rPr lang="en-GB" sz="2000" b="1">
                <a:solidFill>
                  <a:schemeClr val="bg1"/>
                </a:solidFill>
              </a:rPr>
              <a:t>ML</a:t>
            </a:r>
          </a:p>
        </p:txBody>
      </p:sp>
      <p:sp>
        <p:nvSpPr>
          <p:cNvPr id="31754" name="Cross 896009"/>
          <p:cNvSpPr>
            <a:spLocks noChangeArrowheads="1"/>
          </p:cNvSpPr>
          <p:nvPr/>
        </p:nvSpPr>
        <p:spPr bwMode="auto">
          <a:xfrm>
            <a:off x="5435600" y="2781300"/>
            <a:ext cx="1368425" cy="1368425"/>
          </a:xfrm>
          <a:prstGeom prst="plus">
            <a:avLst>
              <a:gd name="adj" fmla="val 25000"/>
            </a:avLst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600" b="1" dirty="0">
                <a:solidFill>
                  <a:schemeClr val="bg1"/>
                </a:solidFill>
              </a:rPr>
              <a:t>.NET </a:t>
            </a:r>
            <a:endParaRPr lang="en-GB" sz="1600" b="1" dirty="0" smtClean="0">
              <a:solidFill>
                <a:schemeClr val="bg1"/>
              </a:solidFill>
            </a:endParaRPr>
          </a:p>
          <a:p>
            <a:pPr algn="ctr"/>
            <a:r>
              <a:rPr lang="en-GB" sz="1600" b="1" dirty="0" smtClean="0">
                <a:solidFill>
                  <a:schemeClr val="bg1"/>
                </a:solidFill>
              </a:rPr>
              <a:t>Nominal</a:t>
            </a:r>
            <a:r>
              <a:rPr lang="en-GB" sz="1600" b="1" dirty="0" smtClean="0">
                <a:solidFill>
                  <a:schemeClr val="bg1"/>
                </a:solidFill>
              </a:rPr>
              <a:t> </a:t>
            </a:r>
            <a:endParaRPr lang="en-GB" sz="1600" b="1" dirty="0">
              <a:solidFill>
                <a:schemeClr val="bg1"/>
              </a:solidFill>
            </a:endParaRPr>
          </a:p>
          <a:p>
            <a:pPr algn="ctr"/>
            <a:r>
              <a:rPr lang="en-GB" sz="1600" b="1" dirty="0" smtClean="0">
                <a:solidFill>
                  <a:schemeClr val="bg1"/>
                </a:solidFill>
              </a:rPr>
              <a:t>Objects</a:t>
            </a:r>
            <a:endParaRPr lang="en-GB" sz="1600" b="1" dirty="0">
              <a:solidFill>
                <a:schemeClr val="bg1"/>
              </a:solidFill>
            </a:endParaRPr>
          </a:p>
        </p:txBody>
      </p:sp>
      <p:sp>
        <p:nvSpPr>
          <p:cNvPr id="31755" name="Cross 896010"/>
          <p:cNvSpPr>
            <a:spLocks noChangeArrowheads="1"/>
          </p:cNvSpPr>
          <p:nvPr/>
        </p:nvSpPr>
        <p:spPr bwMode="auto">
          <a:xfrm>
            <a:off x="7092950" y="2708275"/>
            <a:ext cx="1368425" cy="1368425"/>
          </a:xfrm>
          <a:prstGeom prst="plus">
            <a:avLst>
              <a:gd name="adj" fmla="val 25000"/>
            </a:avLst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000" b="1" dirty="0">
                <a:solidFill>
                  <a:schemeClr val="bg1"/>
                </a:solidFill>
              </a:rPr>
              <a:t>Other </a:t>
            </a:r>
          </a:p>
          <a:p>
            <a:pPr algn="ctr"/>
            <a:r>
              <a:rPr lang="en-GB" sz="2000" b="1" dirty="0">
                <a:solidFill>
                  <a:schemeClr val="bg1"/>
                </a:solidFill>
              </a:rPr>
              <a:t>extensions</a:t>
            </a:r>
          </a:p>
        </p:txBody>
      </p:sp>
      <p:sp>
        <p:nvSpPr>
          <p:cNvPr id="31756" name="Cross 896011"/>
          <p:cNvSpPr>
            <a:spLocks noChangeArrowheads="1"/>
          </p:cNvSpPr>
          <p:nvPr/>
        </p:nvSpPr>
        <p:spPr bwMode="auto">
          <a:xfrm>
            <a:off x="7596188" y="4437063"/>
            <a:ext cx="1368425" cy="1368425"/>
          </a:xfrm>
          <a:prstGeom prst="plus">
            <a:avLst>
              <a:gd name="adj" fmla="val 25000"/>
            </a:avLst>
          </a:prstGeom>
          <a:solidFill>
            <a:schemeClr val="folHlink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000" b="1">
                <a:solidFill>
                  <a:schemeClr val="bg1"/>
                </a:solidFill>
              </a:rPr>
              <a:t>+ tools</a:t>
            </a:r>
          </a:p>
        </p:txBody>
      </p:sp>
      <p:sp>
        <p:nvSpPr>
          <p:cNvPr id="31757" name="Cross 896012"/>
          <p:cNvSpPr>
            <a:spLocks noChangeArrowheads="1"/>
          </p:cNvSpPr>
          <p:nvPr/>
        </p:nvSpPr>
        <p:spPr bwMode="auto">
          <a:xfrm>
            <a:off x="2843213" y="4508500"/>
            <a:ext cx="1368425" cy="1368425"/>
          </a:xfrm>
          <a:prstGeom prst="plus">
            <a:avLst>
              <a:gd name="adj" fmla="val 25000"/>
            </a:avLst>
          </a:prstGeom>
          <a:solidFill>
            <a:srgbClr val="EAEAEA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000"/>
              <a:t>+ tools</a:t>
            </a:r>
          </a:p>
        </p:txBody>
      </p:sp>
      <p:sp>
        <p:nvSpPr>
          <p:cNvPr id="31758" name="TextBox 896013"/>
          <p:cNvSpPr txBox="1">
            <a:spLocks noChangeArrowheads="1"/>
          </p:cNvSpPr>
          <p:nvPr/>
        </p:nvSpPr>
        <p:spPr bwMode="auto">
          <a:xfrm>
            <a:off x="2749550" y="1196975"/>
            <a:ext cx="25495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Ctr="1">
            <a:spAutoFit/>
          </a:bodyPr>
          <a:lstStyle/>
          <a:p>
            <a:r>
              <a:rPr lang="en-GB">
                <a:latin typeface="Comic Sans MS" pitchFamily="66" charset="0"/>
              </a:rPr>
              <a:t>Common core language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Example: </a:t>
            </a:r>
            <a:r>
              <a:rPr lang="en-GB" dirty="0" smtClean="0"/>
              <a:t>Term Structures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And more:</a:t>
            </a:r>
            <a:endParaRPr lang="en-GB" dirty="0"/>
          </a:p>
        </p:txBody>
      </p:sp>
      <p:sp>
        <p:nvSpPr>
          <p:cNvPr id="6" name="Folded Corner 924687"/>
          <p:cNvSpPr>
            <a:spLocks noChangeArrowheads="1"/>
          </p:cNvSpPr>
          <p:nvPr/>
        </p:nvSpPr>
        <p:spPr bwMode="auto">
          <a:xfrm>
            <a:off x="285720" y="2051550"/>
            <a:ext cx="8643998" cy="2376249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</a:pP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(|</a:t>
            </a:r>
            <a:r>
              <a:rPr lang="en-GB" sz="1300" dirty="0" err="1" smtClean="0">
                <a:latin typeface="Lucida Console"/>
                <a:ea typeface="Calibri"/>
                <a:cs typeface="Times New Roman"/>
              </a:rPr>
              <a:t>Cond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|_|)      =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function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App3(CondOp,e1,e2,e3) 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Some(e1,e2,e3) | _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None</a:t>
            </a:r>
            <a:endParaRPr lang="en-GB" sz="13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(|</a:t>
            </a:r>
            <a:r>
              <a:rPr lang="en-GB" sz="1300" dirty="0" err="1" smtClean="0">
                <a:latin typeface="Lucida Console"/>
                <a:ea typeface="Calibri"/>
                <a:cs typeface="Times New Roman"/>
              </a:rPr>
              <a:t>Tuple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|_|)     =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function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300" dirty="0" err="1" smtClean="0">
                <a:latin typeface="Lucida Console"/>
                <a:ea typeface="Calibri"/>
                <a:cs typeface="Times New Roman"/>
              </a:rPr>
              <a:t>AppN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(</a:t>
            </a:r>
            <a:r>
              <a:rPr lang="en-GB" sz="1300" dirty="0" err="1" smtClean="0">
                <a:latin typeface="Lucida Console"/>
                <a:ea typeface="Calibri"/>
                <a:cs typeface="Times New Roman"/>
              </a:rPr>
              <a:t>TupleMkOp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(</a:t>
            </a:r>
            <a:r>
              <a:rPr lang="en-GB" sz="1300" dirty="0" err="1" smtClean="0">
                <a:latin typeface="Lucida Console"/>
                <a:ea typeface="Calibri"/>
                <a:cs typeface="Times New Roman"/>
              </a:rPr>
              <a:t>ty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),e) 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Some(</a:t>
            </a:r>
            <a:r>
              <a:rPr lang="en-GB" sz="1300" dirty="0" err="1" smtClean="0">
                <a:latin typeface="Lucida Console"/>
                <a:ea typeface="Calibri"/>
                <a:cs typeface="Times New Roman"/>
              </a:rPr>
              <a:t>ty,e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) | _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None</a:t>
            </a:r>
            <a:endParaRPr lang="en-GB" sz="13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(|Equality|_|)  =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function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App2(EqualityOp,e1,e2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)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Some(e1,e2) | _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None</a:t>
            </a:r>
            <a:endParaRPr lang="en-GB" sz="13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endParaRPr lang="en-GB" sz="1300" dirty="0" smtClean="0">
              <a:solidFill>
                <a:srgbClr val="0000FF"/>
              </a:solidFill>
              <a:latin typeface="Lucida Console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(|Lambda|_|)    =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function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300" dirty="0" err="1" smtClean="0">
                <a:latin typeface="Lucida Console"/>
                <a:ea typeface="Calibri"/>
                <a:cs typeface="Times New Roman"/>
              </a:rPr>
              <a:t>LambdaExpr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(</a:t>
            </a:r>
            <a:r>
              <a:rPr lang="en-GB" sz="1300" dirty="0" err="1" smtClean="0">
                <a:latin typeface="Lucida Console"/>
                <a:ea typeface="Calibri"/>
                <a:cs typeface="Times New Roman"/>
              </a:rPr>
              <a:t>a,b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)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Some (</a:t>
            </a:r>
            <a:r>
              <a:rPr lang="en-GB" sz="1300" dirty="0" err="1" smtClean="0">
                <a:latin typeface="Lucida Console"/>
                <a:ea typeface="Calibri"/>
                <a:cs typeface="Times New Roman"/>
              </a:rPr>
              <a:t>a,b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) | _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None </a:t>
            </a:r>
            <a:endParaRPr lang="en-GB" sz="13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(|App|_|)       =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function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300" dirty="0" err="1" smtClean="0">
                <a:latin typeface="Lucida Console"/>
                <a:ea typeface="Calibri"/>
                <a:cs typeface="Times New Roman"/>
              </a:rPr>
              <a:t>AppExpr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(</a:t>
            </a:r>
            <a:r>
              <a:rPr lang="en-GB" sz="1300" dirty="0" err="1" smtClean="0">
                <a:latin typeface="Lucida Console"/>
                <a:ea typeface="Calibri"/>
                <a:cs typeface="Times New Roman"/>
              </a:rPr>
              <a:t>a,b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)   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Some (</a:t>
            </a:r>
            <a:r>
              <a:rPr lang="en-GB" sz="1300" dirty="0" err="1" smtClean="0">
                <a:latin typeface="Lucida Console"/>
                <a:ea typeface="Calibri"/>
                <a:cs typeface="Times New Roman"/>
              </a:rPr>
              <a:t>a,b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) | _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None </a:t>
            </a:r>
            <a:endParaRPr lang="en-GB" sz="13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300" dirty="0" smtClean="0">
                <a:latin typeface="Lucida Console"/>
                <a:ea typeface="Calibri"/>
                <a:cs typeface="Times New Roman"/>
              </a:rPr>
              <a:t> </a:t>
            </a:r>
            <a:endParaRPr lang="en-GB" sz="13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(|Lambdas|) e = </a:t>
            </a:r>
            <a:r>
              <a:rPr lang="en-GB" sz="1300" dirty="0" err="1" smtClean="0">
                <a:latin typeface="Lucida Console"/>
                <a:ea typeface="Calibri"/>
                <a:cs typeface="Times New Roman"/>
              </a:rPr>
              <a:t>qZeroOrMoreRLinear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(|Lambda|_|) e</a:t>
            </a:r>
            <a:endParaRPr lang="en-GB" sz="13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(|Apps|)    e = </a:t>
            </a:r>
            <a:r>
              <a:rPr lang="en-GB" sz="1300" dirty="0" err="1" smtClean="0">
                <a:latin typeface="Lucida Console"/>
                <a:ea typeface="Calibri"/>
                <a:cs typeface="Times New Roman"/>
              </a:rPr>
              <a:t>qZeroOrMoreLLinear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(|App|_|) e</a:t>
            </a:r>
            <a:endParaRPr lang="en-GB" sz="13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300" dirty="0" smtClean="0">
                <a:latin typeface="Calibri"/>
                <a:ea typeface="Calibri"/>
                <a:cs typeface="Times New Roman"/>
              </a:rPr>
              <a:t> </a:t>
            </a:r>
            <a:endParaRPr lang="en-GB" sz="1300" dirty="0">
              <a:latin typeface="Calibri"/>
              <a:ea typeface="Calibri"/>
              <a:cs typeface="Times New Roman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Example: </a:t>
            </a:r>
            <a:r>
              <a:rPr lang="en-GB" dirty="0" smtClean="0"/>
              <a:t>Term Structures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And more:</a:t>
            </a:r>
            <a:endParaRPr lang="en-GB" dirty="0"/>
          </a:p>
        </p:txBody>
      </p:sp>
      <p:sp>
        <p:nvSpPr>
          <p:cNvPr id="6" name="Folded Corner 924687"/>
          <p:cNvSpPr>
            <a:spLocks noChangeArrowheads="1"/>
          </p:cNvSpPr>
          <p:nvPr/>
        </p:nvSpPr>
        <p:spPr bwMode="auto">
          <a:xfrm>
            <a:off x="285720" y="2214554"/>
            <a:ext cx="8643998" cy="4333161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</a:pPr>
            <a:r>
              <a:rPr lang="en-GB" sz="1400" dirty="0" smtClean="0">
                <a:solidFill>
                  <a:srgbClr val="008000"/>
                </a:solidFill>
                <a:latin typeface="Lucida Console"/>
                <a:ea typeface="Calibri"/>
                <a:cs typeface="Times New Roman"/>
              </a:rPr>
              <a:t>/// Recognise the compiled form of “a &amp;&amp; b”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(|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LazyAnd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|_|) x = 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match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x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with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|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Cond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(Equality(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Bool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(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true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),x),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y,Bool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(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false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))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Some(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x,y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)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| _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None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    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(|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LazyOr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|_|) x = 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match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x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with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|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Cond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(Equality(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Bool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(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true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),x),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Bool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(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true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),y)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Some(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x,y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)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| _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None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 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(|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BetaReducible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|_|) x = 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match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x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with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| Let((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v,e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),b)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Some((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v,e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),b)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| App(Lambda(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v,b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),e)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Some((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v,e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),b)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| _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None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100" dirty="0" smtClean="0">
                <a:latin typeface="Calibri"/>
                <a:ea typeface="Calibri"/>
                <a:cs typeface="Times New Roman"/>
              </a:rPr>
              <a:t> </a:t>
            </a:r>
            <a:endParaRPr lang="en-GB" sz="1100" dirty="0">
              <a:latin typeface="Calibri"/>
              <a:ea typeface="Calibri"/>
              <a:cs typeface="Times New Roman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Other examples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400" dirty="0" smtClean="0"/>
              <a:t>Matching </a:t>
            </a:r>
            <a:r>
              <a:rPr lang="en-GB" sz="2400" dirty="0" smtClean="0"/>
              <a:t>on </a:t>
            </a:r>
            <a:r>
              <a:rPr lang="en-GB" sz="2400" dirty="0" smtClean="0"/>
              <a:t>other term structures</a:t>
            </a:r>
          </a:p>
          <a:p>
            <a:pPr lvl="1"/>
            <a:r>
              <a:rPr lang="en-GB" sz="2000" dirty="0" smtClean="0"/>
              <a:t>LINQ Expressions (in progress)</a:t>
            </a:r>
            <a:endParaRPr lang="en-GB" sz="2000" dirty="0" smtClean="0"/>
          </a:p>
          <a:p>
            <a:pPr lvl="1"/>
            <a:r>
              <a:rPr lang="en-GB" sz="2000" dirty="0" smtClean="0"/>
              <a:t>Phoenix Compiler Expression Trees </a:t>
            </a:r>
            <a:r>
              <a:rPr lang="en-GB" sz="2000" dirty="0" smtClean="0"/>
              <a:t>(in progress)</a:t>
            </a:r>
          </a:p>
          <a:p>
            <a:endParaRPr lang="en-GB" sz="2400" dirty="0" smtClean="0"/>
          </a:p>
          <a:p>
            <a:r>
              <a:rPr lang="en-GB" sz="2400" dirty="0" smtClean="0"/>
              <a:t>Lazy </a:t>
            </a:r>
            <a:r>
              <a:rPr lang="en-GB" sz="2400" dirty="0" smtClean="0"/>
              <a:t>Lists</a:t>
            </a:r>
          </a:p>
          <a:p>
            <a:pPr lvl="1"/>
            <a:r>
              <a:rPr lang="en-GB" sz="2000" dirty="0" smtClean="0"/>
              <a:t>Mutation, but idempotent</a:t>
            </a:r>
          </a:p>
          <a:p>
            <a:pPr lvl="1"/>
            <a:endParaRPr lang="en-GB" sz="2000" dirty="0" smtClean="0"/>
          </a:p>
          <a:p>
            <a:r>
              <a:rPr lang="en-GB" sz="2400" dirty="0" smtClean="0"/>
              <a:t>Standard </a:t>
            </a:r>
            <a:r>
              <a:rPr lang="en-GB" sz="2400" dirty="0" smtClean="0"/>
              <a:t>examples from </a:t>
            </a:r>
            <a:r>
              <a:rPr lang="en-GB" sz="2400" dirty="0" smtClean="0"/>
              <a:t>the “views” </a:t>
            </a:r>
            <a:r>
              <a:rPr lang="en-GB" sz="2400" dirty="0" smtClean="0"/>
              <a:t>literature</a:t>
            </a:r>
          </a:p>
          <a:p>
            <a:pPr lvl="1"/>
            <a:r>
              <a:rPr lang="en-GB" sz="2000" dirty="0" smtClean="0"/>
              <a:t>Join lists, Unzip, etc. etc.</a:t>
            </a:r>
            <a:endParaRPr lang="en-GB" sz="20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Issues &amp; Possible Extensions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Issues: Syntax/Resolution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400" dirty="0" smtClean="0"/>
              <a:t>Syntax</a:t>
            </a:r>
          </a:p>
          <a:p>
            <a:pPr lvl="1"/>
            <a:r>
              <a:rPr lang="en-GB" sz="2000" dirty="0" smtClean="0">
                <a:solidFill>
                  <a:prstClr val="black"/>
                </a:solidFill>
              </a:rPr>
              <a:t>esp. for parameterized partial patterns</a:t>
            </a:r>
            <a:endParaRPr lang="en-GB" dirty="0" smtClean="0"/>
          </a:p>
          <a:p>
            <a:r>
              <a:rPr lang="en-GB" sz="2400" dirty="0" smtClean="0"/>
              <a:t>Name resolution</a:t>
            </a:r>
          </a:p>
          <a:p>
            <a:pPr lvl="1"/>
            <a:r>
              <a:rPr lang="en-GB" sz="2000" dirty="0" smtClean="0"/>
              <a:t>e.g. can you have (|A|B|) and (|A|C|) in scope? </a:t>
            </a:r>
          </a:p>
          <a:p>
            <a:pPr lvl="3"/>
            <a:r>
              <a:rPr lang="en-GB" sz="1400" dirty="0" smtClean="0"/>
              <a:t>(Yes, but </a:t>
            </a:r>
            <a:r>
              <a:rPr lang="en-GB" sz="1400" dirty="0" err="1" smtClean="0"/>
              <a:t>lcan’t</a:t>
            </a:r>
            <a:r>
              <a:rPr lang="en-GB" sz="1400" dirty="0" smtClean="0"/>
              <a:t> mix ‘n match)</a:t>
            </a:r>
          </a:p>
          <a:p>
            <a:r>
              <a:rPr lang="en-GB" sz="2400" dirty="0" smtClean="0"/>
              <a:t>Mixing total recognizers</a:t>
            </a:r>
            <a:endParaRPr lang="en-GB" sz="2400" dirty="0" smtClean="0"/>
          </a:p>
          <a:p>
            <a:pPr lvl="1"/>
            <a:r>
              <a:rPr lang="en-GB" sz="2000" dirty="0" smtClean="0"/>
              <a:t>e</a:t>
            </a:r>
            <a:r>
              <a:rPr lang="en-GB" sz="2000" dirty="0" smtClean="0"/>
              <a:t>.g. can you mix A and C from (|A|B|) and (|C|D|)?   </a:t>
            </a:r>
          </a:p>
          <a:p>
            <a:pPr lvl="3"/>
            <a:r>
              <a:rPr lang="en-GB" sz="1400" dirty="0" smtClean="0"/>
              <a:t>(No in the current implementation, but reconsidering this.)</a:t>
            </a:r>
          </a:p>
          <a:p>
            <a:r>
              <a:rPr lang="en-GB" sz="2400" dirty="0" smtClean="0"/>
              <a:t>Type checking and inference</a:t>
            </a:r>
          </a:p>
          <a:p>
            <a:pPr lvl="1"/>
            <a:r>
              <a:rPr lang="en-GB" sz="1600" dirty="0" smtClean="0"/>
              <a:t>Type inference: </a:t>
            </a:r>
          </a:p>
          <a:p>
            <a:pPr lvl="1"/>
            <a:r>
              <a:rPr lang="en-GB" sz="1600" dirty="0" smtClean="0"/>
              <a:t>Generalization: Recognizers are functions, so </a:t>
            </a:r>
            <a:r>
              <a:rPr lang="en-GB" sz="1600" dirty="0" err="1" smtClean="0"/>
              <a:t>Hindley</a:t>
            </a:r>
            <a:r>
              <a:rPr lang="en-GB" sz="1600" dirty="0" smtClean="0"/>
              <a:t>-Milner generalization applies as normal</a:t>
            </a:r>
            <a:endParaRPr lang="en-GB" sz="16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Issues: Semantics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400" dirty="0" smtClean="0"/>
              <a:t>Naive Semantics</a:t>
            </a:r>
          </a:p>
          <a:p>
            <a:pPr lvl="1"/>
            <a:r>
              <a:rPr lang="en-GB" sz="2000" dirty="0" smtClean="0">
                <a:solidFill>
                  <a:prstClr val="black"/>
                </a:solidFill>
              </a:rPr>
              <a:t>Run each rule separately, on failure go to next rule</a:t>
            </a:r>
          </a:p>
          <a:p>
            <a:pPr lvl="1"/>
            <a:r>
              <a:rPr lang="en-GB" sz="2000" dirty="0" smtClean="0">
                <a:solidFill>
                  <a:prstClr val="black"/>
                </a:solidFill>
              </a:rPr>
              <a:t>Select active recognizers based on single labels</a:t>
            </a:r>
          </a:p>
          <a:p>
            <a:pPr lvl="1"/>
            <a:endParaRPr lang="en-GB" dirty="0" smtClean="0"/>
          </a:p>
          <a:p>
            <a:r>
              <a:rPr lang="en-GB" sz="2400" dirty="0" smtClean="0"/>
              <a:t>Assume “all active recognizers are idempotent”</a:t>
            </a:r>
            <a:endParaRPr lang="en-GB" sz="2000" dirty="0" smtClean="0"/>
          </a:p>
          <a:p>
            <a:pPr lvl="1"/>
            <a:r>
              <a:rPr lang="en-GB" sz="2000" dirty="0" smtClean="0"/>
              <a:t>Assume all active recognizers give </a:t>
            </a:r>
            <a:r>
              <a:rPr lang="en-GB" sz="2000" dirty="0" smtClean="0"/>
              <a:t>equivalent </a:t>
            </a:r>
            <a:r>
              <a:rPr lang="en-GB" sz="2000" dirty="0" smtClean="0"/>
              <a:t>results on </a:t>
            </a:r>
            <a:r>
              <a:rPr lang="en-GB" sz="2000" dirty="0" smtClean="0"/>
              <a:t>equivalent inputs</a:t>
            </a:r>
            <a:endParaRPr lang="en-GB" sz="2000" dirty="0" smtClean="0"/>
          </a:p>
          <a:p>
            <a:pPr lvl="1"/>
            <a:r>
              <a:rPr lang="en-GB" sz="2000" dirty="0" smtClean="0"/>
              <a:t>Assume no side effects on subsequent executions against </a:t>
            </a:r>
            <a:r>
              <a:rPr lang="en-GB" sz="2000" dirty="0" smtClean="0"/>
              <a:t>equivalent inputs</a:t>
            </a:r>
            <a:endParaRPr lang="en-GB" sz="2000" dirty="0" smtClean="0"/>
          </a:p>
          <a:p>
            <a:pPr lvl="1"/>
            <a:r>
              <a:rPr lang="en-GB" sz="2000" dirty="0" smtClean="0"/>
              <a:t>Hence can optimize</a:t>
            </a:r>
          </a:p>
          <a:p>
            <a:pPr lvl="1"/>
            <a:r>
              <a:rPr lang="en-GB" sz="2000" dirty="0" smtClean="0"/>
              <a:t>Places a semantic burden on the library designer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Issues: Possible Extensions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Multiple subsets in partial patterns?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err="1" smtClean="0"/>
              <a:t>Existentials</a:t>
            </a:r>
            <a:endParaRPr lang="en-GB" dirty="0" smtClean="0"/>
          </a:p>
          <a:p>
            <a:r>
              <a:rPr lang="en-GB" dirty="0" smtClean="0"/>
              <a:t>GADTs</a:t>
            </a:r>
          </a:p>
          <a:p>
            <a:r>
              <a:rPr lang="en-GB" dirty="0" smtClean="0"/>
              <a:t>Monadic Generalization</a:t>
            </a:r>
          </a:p>
          <a:p>
            <a:endParaRPr lang="en-GB" dirty="0"/>
          </a:p>
        </p:txBody>
      </p:sp>
      <p:sp>
        <p:nvSpPr>
          <p:cNvPr id="6" name="Folded Corner 924687"/>
          <p:cNvSpPr>
            <a:spLocks noChangeArrowheads="1"/>
          </p:cNvSpPr>
          <p:nvPr/>
        </p:nvSpPr>
        <p:spPr bwMode="auto">
          <a:xfrm>
            <a:off x="714348" y="2276702"/>
            <a:ext cx="6491334" cy="419338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15875" algn="ctr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</a:pPr>
            <a:r>
              <a:rPr lang="en-GB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(|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A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|B|C|_|) </a:t>
            </a:r>
            <a:r>
              <a:rPr lang="en-GB" dirty="0" err="1" smtClean="0">
                <a:latin typeface="Lucida Console"/>
                <a:ea typeface="Calibri"/>
                <a:cs typeface="Times New Roman"/>
              </a:rPr>
              <a:t>inp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= 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...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</p:txBody>
      </p:sp>
      <p:sp>
        <p:nvSpPr>
          <p:cNvPr id="8" name="Rectangular Callout 7"/>
          <p:cNvSpPr/>
          <p:nvPr/>
        </p:nvSpPr>
        <p:spPr>
          <a:xfrm>
            <a:off x="4143372" y="3034396"/>
            <a:ext cx="2832422" cy="646331"/>
          </a:xfrm>
          <a:prstGeom prst="wedgeRectCallout">
            <a:avLst>
              <a:gd name="adj1" fmla="val -89253"/>
              <a:gd name="adj2" fmla="val -113755"/>
            </a:avLst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 smtClean="0"/>
              <a:t>Reasonable, but NYI – perhaps never will be</a:t>
            </a:r>
            <a:endParaRPr lang="en-GB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/>
              <a:t>Issue: Encoding shows through in types</a:t>
            </a:r>
            <a:endParaRPr lang="en-GB" sz="3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F# type of total recognizer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err="1" smtClean="0"/>
              <a:t>Ocaml</a:t>
            </a:r>
            <a:r>
              <a:rPr lang="en-GB" dirty="0" smtClean="0"/>
              <a:t> variants would be useful here:</a:t>
            </a:r>
            <a:endParaRPr lang="en-GB" dirty="0"/>
          </a:p>
        </p:txBody>
      </p:sp>
      <p:sp>
        <p:nvSpPr>
          <p:cNvPr id="4" name="Folded Corner 924687"/>
          <p:cNvSpPr>
            <a:spLocks noChangeArrowheads="1"/>
          </p:cNvSpPr>
          <p:nvPr/>
        </p:nvSpPr>
        <p:spPr bwMode="auto">
          <a:xfrm>
            <a:off x="285720" y="2214554"/>
            <a:ext cx="8643998" cy="314504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</a:pPr>
            <a:r>
              <a:rPr lang="en-GB" sz="1200" dirty="0" err="1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val</a:t>
            </a:r>
            <a:r>
              <a:rPr lang="en-GB" sz="1200" dirty="0" smtClean="0">
                <a:latin typeface="Lucida Console"/>
                <a:ea typeface="Calibri"/>
                <a:cs typeface="Times New Roman"/>
              </a:rPr>
              <a:t> (|</a:t>
            </a:r>
            <a:r>
              <a:rPr lang="en-GB" sz="1200" dirty="0" err="1" smtClean="0">
                <a:latin typeface="Lucida Console"/>
                <a:ea typeface="Calibri"/>
                <a:cs typeface="Times New Roman"/>
              </a:rPr>
              <a:t>Cons|Nil</a:t>
            </a:r>
            <a:r>
              <a:rPr lang="en-GB" sz="1200" dirty="0" smtClean="0">
                <a:latin typeface="Lucida Console"/>
                <a:ea typeface="Calibri"/>
                <a:cs typeface="Times New Roman"/>
              </a:rPr>
              <a:t>|) : 'a </a:t>
            </a:r>
            <a:r>
              <a:rPr lang="en-GB" sz="1200" dirty="0" err="1" smtClean="0">
                <a:latin typeface="Lucida Console"/>
                <a:ea typeface="Calibri"/>
                <a:cs typeface="Times New Roman"/>
              </a:rPr>
              <a:t>llist</a:t>
            </a:r>
            <a:r>
              <a:rPr lang="en-GB" sz="12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2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200" dirty="0" smtClean="0">
                <a:latin typeface="Lucida Console"/>
                <a:ea typeface="Calibri"/>
                <a:cs typeface="Times New Roman"/>
              </a:rPr>
              <a:t> Choice&lt;('a * 'a </a:t>
            </a:r>
            <a:r>
              <a:rPr lang="en-GB" sz="1200" dirty="0" err="1" smtClean="0">
                <a:latin typeface="Lucida Console"/>
                <a:ea typeface="Calibri"/>
                <a:cs typeface="Times New Roman"/>
              </a:rPr>
              <a:t>llist</a:t>
            </a:r>
            <a:r>
              <a:rPr lang="en-GB" sz="1200" dirty="0" smtClean="0">
                <a:latin typeface="Lucida Console"/>
                <a:ea typeface="Calibri"/>
                <a:cs typeface="Times New Roman"/>
              </a:rPr>
              <a:t>),unit</a:t>
            </a:r>
            <a:r>
              <a:rPr lang="en-GB" sz="1200" dirty="0" smtClean="0">
                <a:latin typeface="Lucida Console"/>
                <a:ea typeface="Calibri"/>
                <a:cs typeface="Times New Roman"/>
              </a:rPr>
              <a:t>&gt;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</p:txBody>
      </p:sp>
      <p:sp>
        <p:nvSpPr>
          <p:cNvPr id="5" name="Folded Corner 924687"/>
          <p:cNvSpPr>
            <a:spLocks noChangeArrowheads="1"/>
          </p:cNvSpPr>
          <p:nvPr/>
        </p:nvSpPr>
        <p:spPr bwMode="auto">
          <a:xfrm>
            <a:off x="285720" y="5357826"/>
            <a:ext cx="8643998" cy="384393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sz="1600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 </a:t>
            </a:r>
            <a:r>
              <a:rPr lang="en-GB" sz="1600" dirty="0" err="1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val</a:t>
            </a:r>
            <a:r>
              <a:rPr lang="en-GB" sz="1600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 (|</a:t>
            </a:r>
            <a:r>
              <a:rPr lang="en-GB" sz="1600" dirty="0" err="1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Cons|Nil</a:t>
            </a:r>
            <a:r>
              <a:rPr lang="en-GB" sz="1600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|) : 'a </a:t>
            </a:r>
            <a:r>
              <a:rPr lang="en-GB" sz="1600" dirty="0" err="1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llist</a:t>
            </a:r>
            <a:r>
              <a:rPr lang="en-GB" sz="1600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 -&gt; </a:t>
            </a:r>
            <a:r>
              <a:rPr lang="en-GB" sz="1600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[ `Cons of (</a:t>
            </a:r>
            <a:r>
              <a:rPr lang="en-GB" sz="1600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'a * 'a </a:t>
            </a:r>
            <a:r>
              <a:rPr lang="en-GB" sz="1600" dirty="0" err="1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llist</a:t>
            </a:r>
            <a:r>
              <a:rPr lang="en-GB" sz="1600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) | `Nil ]</a:t>
            </a:r>
            <a:endParaRPr lang="en-GB" sz="1600" dirty="0" smtClean="0">
              <a:latin typeface="Consolas" pitchFamily="49" charset="0"/>
            </a:endParaRPr>
          </a:p>
        </p:txBody>
      </p:sp>
      <p:sp>
        <p:nvSpPr>
          <p:cNvPr id="6" name="Folded Corner 924687"/>
          <p:cNvSpPr>
            <a:spLocks noChangeArrowheads="1"/>
          </p:cNvSpPr>
          <p:nvPr/>
        </p:nvSpPr>
        <p:spPr bwMode="auto">
          <a:xfrm>
            <a:off x="285720" y="2857496"/>
            <a:ext cx="8643998" cy="1782187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</a:pPr>
            <a:r>
              <a:rPr lang="en-GB" sz="12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type</a:t>
            </a:r>
            <a:r>
              <a:rPr lang="en-GB" sz="12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200" dirty="0" smtClean="0">
                <a:latin typeface="Lucida Console"/>
                <a:ea typeface="Calibri"/>
                <a:cs typeface="Times New Roman"/>
              </a:rPr>
              <a:t>Choice&lt;'</a:t>
            </a:r>
            <a:r>
              <a:rPr lang="en-GB" sz="1200" dirty="0" err="1" smtClean="0">
                <a:latin typeface="Lucida Console"/>
                <a:ea typeface="Calibri"/>
                <a:cs typeface="Times New Roman"/>
              </a:rPr>
              <a:t>a,'b</a:t>
            </a:r>
            <a:r>
              <a:rPr lang="en-GB" sz="1200" dirty="0" smtClean="0">
                <a:latin typeface="Lucida Console"/>
                <a:ea typeface="Calibri"/>
                <a:cs typeface="Times New Roman"/>
              </a:rPr>
              <a:t>&gt; = 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200" dirty="0" smtClean="0">
                <a:latin typeface="Lucida Console"/>
                <a:ea typeface="Calibri"/>
                <a:cs typeface="Times New Roman"/>
              </a:rPr>
              <a:t>  | Choice2_1 </a:t>
            </a:r>
            <a:r>
              <a:rPr lang="en-GB" sz="12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of</a:t>
            </a:r>
            <a:r>
              <a:rPr lang="en-GB" sz="1200" dirty="0" smtClean="0">
                <a:latin typeface="Lucida Console"/>
                <a:ea typeface="Calibri"/>
                <a:cs typeface="Times New Roman"/>
              </a:rPr>
              <a:t> 'a 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200" dirty="0" smtClean="0">
                <a:latin typeface="Lucida Console"/>
                <a:ea typeface="Calibri"/>
                <a:cs typeface="Times New Roman"/>
              </a:rPr>
              <a:t>  | Choice2_2 </a:t>
            </a:r>
            <a:r>
              <a:rPr lang="en-GB" sz="12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of</a:t>
            </a:r>
            <a:r>
              <a:rPr lang="en-GB" sz="1200" dirty="0" smtClean="0">
                <a:latin typeface="Lucida Console"/>
                <a:ea typeface="Calibri"/>
                <a:cs typeface="Times New Roman"/>
              </a:rPr>
              <a:t> 'b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200" dirty="0" smtClean="0">
                <a:latin typeface="Lucida Console"/>
                <a:ea typeface="Calibri"/>
                <a:cs typeface="Times New Roman"/>
              </a:rPr>
              <a:t> 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2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type</a:t>
            </a:r>
            <a:r>
              <a:rPr lang="en-GB" sz="1200" dirty="0" smtClean="0">
                <a:latin typeface="Lucida Console"/>
                <a:ea typeface="Calibri"/>
                <a:cs typeface="Times New Roman"/>
              </a:rPr>
              <a:t> Choice&lt;'</a:t>
            </a:r>
            <a:r>
              <a:rPr lang="en-GB" sz="1200" dirty="0" err="1" smtClean="0">
                <a:latin typeface="Lucida Console"/>
                <a:ea typeface="Calibri"/>
                <a:cs typeface="Times New Roman"/>
              </a:rPr>
              <a:t>a,'b,'c</a:t>
            </a:r>
            <a:r>
              <a:rPr lang="en-GB" sz="1200" dirty="0" smtClean="0">
                <a:latin typeface="Lucida Console"/>
                <a:ea typeface="Calibri"/>
                <a:cs typeface="Times New Roman"/>
              </a:rPr>
              <a:t>&gt; = 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200" dirty="0" smtClean="0">
                <a:latin typeface="Lucida Console"/>
                <a:ea typeface="Calibri"/>
                <a:cs typeface="Times New Roman"/>
              </a:rPr>
              <a:t>  | Choice3_1 </a:t>
            </a:r>
            <a:r>
              <a:rPr lang="en-GB" sz="12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of</a:t>
            </a:r>
            <a:r>
              <a:rPr lang="en-GB" sz="1200" dirty="0" smtClean="0">
                <a:latin typeface="Lucida Console"/>
                <a:ea typeface="Calibri"/>
                <a:cs typeface="Times New Roman"/>
              </a:rPr>
              <a:t> 'a 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200" dirty="0" smtClean="0">
                <a:latin typeface="Lucida Console"/>
                <a:ea typeface="Calibri"/>
                <a:cs typeface="Times New Roman"/>
              </a:rPr>
              <a:t>  | Choice3_2 </a:t>
            </a:r>
            <a:r>
              <a:rPr lang="en-GB" sz="12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of</a:t>
            </a:r>
            <a:r>
              <a:rPr lang="en-GB" sz="1200" dirty="0" smtClean="0">
                <a:latin typeface="Lucida Console"/>
                <a:ea typeface="Calibri"/>
                <a:cs typeface="Times New Roman"/>
              </a:rPr>
              <a:t> 'b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200" dirty="0" smtClean="0">
                <a:latin typeface="Lucida Console"/>
                <a:ea typeface="Calibri"/>
                <a:cs typeface="Times New Roman"/>
              </a:rPr>
              <a:t>  | Choice3_3 </a:t>
            </a:r>
            <a:r>
              <a:rPr lang="en-GB" sz="12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of</a:t>
            </a:r>
            <a:r>
              <a:rPr lang="en-GB" sz="12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200" dirty="0" smtClean="0">
                <a:latin typeface="Lucida Console"/>
                <a:ea typeface="Calibri"/>
                <a:cs typeface="Times New Roman"/>
              </a:rPr>
              <a:t>'c			etc.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/>
              <a:t>Possible Extensions: </a:t>
            </a:r>
            <a:r>
              <a:rPr lang="en-GB" sz="3600" dirty="0" err="1" smtClean="0"/>
              <a:t>Existentials</a:t>
            </a:r>
            <a:r>
              <a:rPr lang="en-GB" sz="3600" dirty="0" smtClean="0"/>
              <a:t>? GADTs?</a:t>
            </a:r>
            <a:endParaRPr lang="en-GB" sz="3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800" dirty="0" err="1" smtClean="0"/>
              <a:t>Existentials</a:t>
            </a:r>
            <a:r>
              <a:rPr lang="en-GB" sz="1800" dirty="0" smtClean="0"/>
              <a:t> are a natural extension to pattern matching in languages with </a:t>
            </a:r>
            <a:r>
              <a:rPr lang="en-GB" sz="1800" dirty="0" err="1" smtClean="0"/>
              <a:t>subtyping</a:t>
            </a:r>
            <a:r>
              <a:rPr lang="en-GB" sz="1800" dirty="0" smtClean="0"/>
              <a:t> &amp; generics</a:t>
            </a:r>
          </a:p>
          <a:p>
            <a:endParaRPr lang="en-GB" sz="1800" dirty="0" smtClean="0"/>
          </a:p>
          <a:p>
            <a:endParaRPr lang="en-GB" sz="1800" dirty="0" smtClean="0"/>
          </a:p>
          <a:p>
            <a:endParaRPr lang="en-GB" sz="1800" dirty="0" smtClean="0"/>
          </a:p>
          <a:p>
            <a:endParaRPr lang="en-GB" sz="1800" dirty="0" smtClean="0"/>
          </a:p>
          <a:p>
            <a:r>
              <a:rPr lang="en-GB" sz="1800" dirty="0" smtClean="0"/>
              <a:t>But what of active patterns? The natural encoding is to permit anonymous </a:t>
            </a:r>
            <a:r>
              <a:rPr lang="en-GB" sz="1800" dirty="0" err="1" smtClean="0"/>
              <a:t>existentials</a:t>
            </a:r>
            <a:r>
              <a:rPr lang="en-GB" sz="1800" dirty="0" smtClean="0"/>
              <a:t> on the right of active recognizers:</a:t>
            </a:r>
          </a:p>
          <a:p>
            <a:endParaRPr lang="en-GB" sz="1800" dirty="0" smtClean="0"/>
          </a:p>
          <a:p>
            <a:endParaRPr lang="en-GB" sz="1800" dirty="0" smtClean="0"/>
          </a:p>
          <a:p>
            <a:r>
              <a:rPr lang="en-GB" sz="1800" dirty="0" smtClean="0"/>
              <a:t>But what of </a:t>
            </a:r>
            <a:r>
              <a:rPr lang="en-GB" sz="1800" dirty="0" smtClean="0"/>
              <a:t>GADTs? </a:t>
            </a:r>
            <a:r>
              <a:rPr lang="en-GB" sz="1800" dirty="0" smtClean="0"/>
              <a:t>The natural encoding is to permit anonymous </a:t>
            </a:r>
            <a:r>
              <a:rPr lang="en-GB" sz="1800" b="1" i="1" dirty="0" smtClean="0"/>
              <a:t>constrained</a:t>
            </a:r>
            <a:r>
              <a:rPr lang="en-GB" sz="1800" dirty="0" smtClean="0"/>
              <a:t> </a:t>
            </a:r>
            <a:r>
              <a:rPr lang="en-GB" sz="1800" dirty="0" err="1" smtClean="0"/>
              <a:t>existentials</a:t>
            </a:r>
            <a:r>
              <a:rPr lang="en-GB" sz="1800" dirty="0" smtClean="0"/>
              <a:t> </a:t>
            </a:r>
            <a:r>
              <a:rPr lang="en-GB" sz="1800" dirty="0" smtClean="0"/>
              <a:t>on the right of active recognizers:</a:t>
            </a:r>
          </a:p>
          <a:p>
            <a:endParaRPr lang="en-GB" sz="1800" dirty="0"/>
          </a:p>
        </p:txBody>
      </p:sp>
      <p:sp>
        <p:nvSpPr>
          <p:cNvPr id="4" name="Folded Corner 924687"/>
          <p:cNvSpPr>
            <a:spLocks noChangeArrowheads="1"/>
          </p:cNvSpPr>
          <p:nvPr/>
        </p:nvSpPr>
        <p:spPr bwMode="auto">
          <a:xfrm>
            <a:off x="285720" y="2357430"/>
            <a:ext cx="8643998" cy="1083290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</a:pP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match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obj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with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| </a:t>
            </a:r>
            <a:r>
              <a:rPr lang="it-IT" sz="1400" dirty="0" smtClean="0">
                <a:latin typeface="Consolas" pitchFamily="49" charset="0"/>
              </a:rPr>
              <a:t>&lt;'a&gt;    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:? List&lt;'a&gt;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as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l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...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| </a:t>
            </a:r>
            <a:r>
              <a:rPr lang="it-IT" sz="1400" dirty="0" smtClean="0">
                <a:latin typeface="Consolas" pitchFamily="49" charset="0"/>
              </a:rPr>
              <a:t>&lt;'a&gt;    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:? 'a[]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as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arr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...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| </a:t>
            </a:r>
            <a:r>
              <a:rPr lang="it-IT" sz="1400" dirty="0" smtClean="0">
                <a:latin typeface="Consolas" pitchFamily="49" charset="0"/>
              </a:rPr>
              <a:t>&lt;'k,'v&gt; 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:? Dictionary&lt;'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key,'value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&gt;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...</a:t>
            </a:r>
            <a:endParaRPr lang="en-GB" sz="110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5" name="Folded Corner 924687"/>
          <p:cNvSpPr>
            <a:spLocks noChangeArrowheads="1"/>
          </p:cNvSpPr>
          <p:nvPr/>
        </p:nvSpPr>
        <p:spPr bwMode="auto">
          <a:xfrm>
            <a:off x="285720" y="4214818"/>
            <a:ext cx="8643998" cy="349448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sz="1400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 </a:t>
            </a:r>
            <a:r>
              <a:rPr lang="en-GB" sz="1400" dirty="0" err="1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val</a:t>
            </a:r>
            <a:r>
              <a:rPr lang="en-GB" sz="1400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 </a:t>
            </a:r>
            <a:r>
              <a:rPr lang="en-GB" sz="1400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(|</a:t>
            </a:r>
            <a:r>
              <a:rPr lang="en-GB" sz="1400" dirty="0" err="1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AnyList</a:t>
            </a:r>
            <a:r>
              <a:rPr lang="en-GB" sz="1400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|_|) </a:t>
            </a:r>
            <a:r>
              <a:rPr lang="en-GB" sz="1400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: </a:t>
            </a:r>
            <a:r>
              <a:rPr lang="en-GB" sz="1400" dirty="0" err="1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obj</a:t>
            </a:r>
            <a:r>
              <a:rPr lang="en-GB" sz="1400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 -?&gt; </a:t>
            </a:r>
            <a:r>
              <a:rPr lang="en-GB" sz="14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(</a:t>
            </a:r>
            <a:r>
              <a:rPr lang="en-GB" sz="14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  <a:sym typeface="Symbol"/>
              </a:rPr>
              <a:t></a:t>
            </a:r>
            <a:r>
              <a:rPr lang="en-GB" sz="14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'a. 'a list)</a:t>
            </a:r>
            <a:endParaRPr lang="en-GB" sz="1400" b="1" dirty="0" smtClean="0">
              <a:latin typeface="Consolas" pitchFamily="49" charset="0"/>
            </a:endParaRPr>
          </a:p>
        </p:txBody>
      </p:sp>
      <p:sp>
        <p:nvSpPr>
          <p:cNvPr id="6" name="Folded Corner 924687"/>
          <p:cNvSpPr>
            <a:spLocks noChangeArrowheads="1"/>
          </p:cNvSpPr>
          <p:nvPr/>
        </p:nvSpPr>
        <p:spPr bwMode="auto">
          <a:xfrm>
            <a:off x="285720" y="2357430"/>
            <a:ext cx="8643998" cy="1083290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</a:pP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match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obj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with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| </a:t>
            </a:r>
            <a:r>
              <a:rPr lang="it-IT" sz="1400" dirty="0" smtClean="0">
                <a:latin typeface="Consolas" pitchFamily="49" charset="0"/>
              </a:rPr>
              <a:t>&lt;'a&gt; </a:t>
            </a:r>
            <a:r>
              <a:rPr lang="it-IT" sz="1400" dirty="0" smtClean="0">
                <a:latin typeface="Consolas" pitchFamily="49" charset="0"/>
              </a:rPr>
              <a:t>   </a:t>
            </a:r>
            <a:r>
              <a:rPr lang="en-GB" sz="1400" dirty="0" err="1" smtClean="0">
                <a:latin typeface="Lucida Console"/>
                <a:cs typeface="Times New Roman"/>
              </a:rPr>
              <a:t>Any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List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(l : 'a list)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...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| </a:t>
            </a:r>
            <a:r>
              <a:rPr lang="it-IT" sz="1400" dirty="0" smtClean="0">
                <a:latin typeface="Consolas" pitchFamily="49" charset="0"/>
              </a:rPr>
              <a:t>&lt;'a&gt; </a:t>
            </a:r>
            <a:r>
              <a:rPr lang="it-IT" sz="1400" dirty="0" smtClean="0">
                <a:latin typeface="Consolas" pitchFamily="49" charset="0"/>
              </a:rPr>
              <a:t>   </a:t>
            </a:r>
            <a:r>
              <a:rPr lang="en-GB" sz="1400" dirty="0" err="1" smtClean="0">
                <a:latin typeface="Lucida Console"/>
                <a:cs typeface="Times New Roman"/>
              </a:rPr>
              <a:t>AnyArray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(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arr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: 'a[])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...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| </a:t>
            </a:r>
            <a:r>
              <a:rPr lang="it-IT" sz="1400" dirty="0" smtClean="0">
                <a:latin typeface="Consolas" pitchFamily="49" charset="0"/>
              </a:rPr>
              <a:t>&lt;'k,'v&gt; </a:t>
            </a:r>
            <a:r>
              <a:rPr lang="en-GB" sz="1400" dirty="0" err="1" smtClean="0">
                <a:latin typeface="Lucida Console"/>
                <a:cs typeface="Times New Roman"/>
              </a:rPr>
              <a:t>Any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Dictionary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(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dict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: Dictionary&lt;'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k,'v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&gt;)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...</a:t>
            </a:r>
            <a:endParaRPr lang="en-GB" sz="110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7" name="Folded Corner 924687"/>
          <p:cNvSpPr>
            <a:spLocks noChangeArrowheads="1"/>
          </p:cNvSpPr>
          <p:nvPr/>
        </p:nvSpPr>
        <p:spPr bwMode="auto">
          <a:xfrm>
            <a:off x="285720" y="5572140"/>
            <a:ext cx="8643998" cy="349448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sz="1400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 </a:t>
            </a:r>
            <a:r>
              <a:rPr lang="en-GB" sz="1400" dirty="0" err="1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val</a:t>
            </a:r>
            <a:r>
              <a:rPr lang="en-GB" sz="1400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 </a:t>
            </a:r>
            <a:r>
              <a:rPr lang="en-GB" sz="1400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(|Lambda|_|) </a:t>
            </a:r>
            <a:r>
              <a:rPr lang="en-GB" sz="1400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: </a:t>
            </a:r>
            <a:r>
              <a:rPr lang="en-GB" sz="1400" dirty="0" err="1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Expr</a:t>
            </a:r>
            <a:r>
              <a:rPr lang="en-GB" sz="1400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&lt;'a&gt; -?&gt; </a:t>
            </a:r>
            <a:r>
              <a:rPr lang="en-GB" sz="14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(</a:t>
            </a:r>
            <a:r>
              <a:rPr lang="en-GB" sz="14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  <a:sym typeface="Symbol"/>
              </a:rPr>
              <a:t></a:t>
            </a:r>
            <a:r>
              <a:rPr lang="en-GB" sz="14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'b 'c. </a:t>
            </a:r>
            <a:r>
              <a:rPr lang="en-GB" sz="1400" b="1" i="1" u="sng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('a = 'b </a:t>
            </a:r>
            <a:r>
              <a:rPr lang="en-GB" sz="1400" b="1" i="1" u="sng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-&gt; </a:t>
            </a:r>
            <a:r>
              <a:rPr lang="en-GB" sz="1400" b="1" i="1" u="sng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'c)</a:t>
            </a:r>
            <a:r>
              <a:rPr lang="en-GB" sz="14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 =&gt; </a:t>
            </a:r>
            <a:r>
              <a:rPr lang="en-GB" sz="1400" b="1" dirty="0" err="1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Var</a:t>
            </a:r>
            <a:r>
              <a:rPr lang="en-GB" sz="14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&lt;'b&gt; * </a:t>
            </a:r>
            <a:r>
              <a:rPr lang="en-GB" sz="1400" b="1" dirty="0" err="1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Expr</a:t>
            </a:r>
            <a:r>
              <a:rPr lang="en-GB" sz="14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&lt;'c&gt;)</a:t>
            </a:r>
            <a:endParaRPr lang="en-GB" sz="1400" b="1" dirty="0" smtClean="0">
              <a:latin typeface="Consolas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/>
              <a:t>Possible Extensions: Monadic Generalization</a:t>
            </a:r>
            <a:endParaRPr lang="en-GB" sz="2800" dirty="0"/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400" dirty="0"/>
              <a:t>Generalize types of pattern functions using monads</a:t>
            </a:r>
          </a:p>
        </p:txBody>
      </p:sp>
      <p:sp>
        <p:nvSpPr>
          <p:cNvPr id="141317" name="Text Box 5"/>
          <p:cNvSpPr txBox="1">
            <a:spLocks noChangeArrowheads="1"/>
          </p:cNvSpPr>
          <p:nvPr/>
        </p:nvSpPr>
        <p:spPr bwMode="auto">
          <a:xfrm>
            <a:off x="1116013" y="3284538"/>
            <a:ext cx="6769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sz="2400" dirty="0">
                <a:solidFill>
                  <a:srgbClr val="0000FF"/>
                </a:solidFill>
                <a:latin typeface="Consolas" pitchFamily="49" charset="0"/>
              </a:rPr>
              <a:t>type</a:t>
            </a:r>
            <a:r>
              <a:rPr lang="en-GB" sz="2400" dirty="0">
                <a:latin typeface="Consolas" pitchFamily="49" charset="0"/>
              </a:rPr>
              <a:t> Pattern&lt;'</a:t>
            </a:r>
            <a:r>
              <a:rPr lang="en-GB" sz="2400" dirty="0" err="1">
                <a:latin typeface="Consolas" pitchFamily="49" charset="0"/>
              </a:rPr>
              <a:t>a,'b</a:t>
            </a:r>
            <a:r>
              <a:rPr lang="en-GB" sz="2400" dirty="0">
                <a:latin typeface="Consolas" pitchFamily="49" charset="0"/>
              </a:rPr>
              <a:t>&gt; = 'a </a:t>
            </a:r>
            <a:r>
              <a:rPr lang="en-GB" sz="2400" dirty="0">
                <a:solidFill>
                  <a:srgbClr val="0000FF"/>
                </a:solidFill>
                <a:latin typeface="Consolas" pitchFamily="49" charset="0"/>
              </a:rPr>
              <a:t>-&gt;</a:t>
            </a:r>
            <a:r>
              <a:rPr lang="en-GB" sz="2400" dirty="0">
                <a:latin typeface="Consolas" pitchFamily="49" charset="0"/>
              </a:rPr>
              <a:t> 'b option</a:t>
            </a:r>
          </a:p>
        </p:txBody>
      </p:sp>
      <p:sp>
        <p:nvSpPr>
          <p:cNvPr id="141318" name="Text Box 6"/>
          <p:cNvSpPr txBox="1">
            <a:spLocks noChangeArrowheads="1"/>
          </p:cNvSpPr>
          <p:nvPr/>
        </p:nvSpPr>
        <p:spPr bwMode="auto">
          <a:xfrm>
            <a:off x="1116013" y="5157788"/>
            <a:ext cx="6985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sz="2400" dirty="0">
                <a:solidFill>
                  <a:srgbClr val="0000FF"/>
                </a:solidFill>
                <a:latin typeface="Consolas" pitchFamily="49" charset="0"/>
              </a:rPr>
              <a:t>type</a:t>
            </a:r>
            <a:r>
              <a:rPr lang="en-GB" sz="2400" dirty="0">
                <a:latin typeface="Consolas" pitchFamily="49" charset="0"/>
              </a:rPr>
              <a:t> Pattern&lt;'</a:t>
            </a:r>
            <a:r>
              <a:rPr lang="en-GB" sz="2400" dirty="0" err="1">
                <a:latin typeface="Consolas" pitchFamily="49" charset="0"/>
              </a:rPr>
              <a:t>M,'a,'b</a:t>
            </a:r>
            <a:r>
              <a:rPr lang="en-GB" sz="2400" dirty="0">
                <a:latin typeface="Consolas" pitchFamily="49" charset="0"/>
              </a:rPr>
              <a:t>&gt; = 'a </a:t>
            </a:r>
            <a:r>
              <a:rPr lang="en-GB" sz="2400" dirty="0">
                <a:solidFill>
                  <a:srgbClr val="0000FF"/>
                </a:solidFill>
                <a:latin typeface="Consolas" pitchFamily="49" charset="0"/>
              </a:rPr>
              <a:t>-&gt;</a:t>
            </a:r>
            <a:r>
              <a:rPr lang="en-GB" sz="2400" dirty="0">
                <a:latin typeface="Consolas" pitchFamily="49" charset="0"/>
              </a:rPr>
              <a:t> 'M&lt;'b&gt; </a:t>
            </a:r>
            <a:br>
              <a:rPr lang="en-GB" sz="2400" dirty="0">
                <a:latin typeface="Consolas" pitchFamily="49" charset="0"/>
              </a:rPr>
            </a:br>
            <a:r>
              <a:rPr lang="en-GB" sz="2400" dirty="0">
                <a:solidFill>
                  <a:srgbClr val="0000FF"/>
                </a:solidFill>
                <a:latin typeface="Consolas" pitchFamily="49" charset="0"/>
              </a:rPr>
              <a:t>when</a:t>
            </a:r>
            <a:r>
              <a:rPr lang="en-GB" sz="2400" dirty="0">
                <a:latin typeface="Consolas" pitchFamily="49" charset="0"/>
              </a:rPr>
              <a:t> M :&gt; </a:t>
            </a:r>
            <a:r>
              <a:rPr lang="en-GB" sz="2400" dirty="0" err="1">
                <a:latin typeface="Consolas" pitchFamily="49" charset="0"/>
              </a:rPr>
              <a:t>MonadPlus</a:t>
            </a:r>
            <a:endParaRPr lang="en-GB" sz="2400" dirty="0">
              <a:latin typeface="Consolas" pitchFamily="49" charset="0"/>
            </a:endParaRPr>
          </a:p>
        </p:txBody>
      </p:sp>
      <p:sp>
        <p:nvSpPr>
          <p:cNvPr id="141319" name="AutoShape 7"/>
          <p:cNvSpPr>
            <a:spLocks noChangeArrowheads="1"/>
          </p:cNvSpPr>
          <p:nvPr/>
        </p:nvSpPr>
        <p:spPr bwMode="auto">
          <a:xfrm>
            <a:off x="3851275" y="3933825"/>
            <a:ext cx="863600" cy="1150938"/>
          </a:xfrm>
          <a:prstGeom prst="downArrow">
            <a:avLst>
              <a:gd name="adj1" fmla="val 40074"/>
              <a:gd name="adj2" fmla="val 4724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GB"/>
          </a:p>
          <a:p>
            <a:pPr algn="ctr"/>
            <a:endParaRPr lang="en-GB"/>
          </a:p>
          <a:p>
            <a:pPr algn="ctr"/>
            <a:endParaRPr lang="en-GB"/>
          </a:p>
        </p:txBody>
      </p:sp>
      <p:sp>
        <p:nvSpPr>
          <p:cNvPr id="141321" name="Line 9"/>
          <p:cNvSpPr>
            <a:spLocks noChangeShapeType="1"/>
          </p:cNvSpPr>
          <p:nvPr/>
        </p:nvSpPr>
        <p:spPr bwMode="auto">
          <a:xfrm flipH="1">
            <a:off x="6659563" y="3716338"/>
            <a:ext cx="144462" cy="144145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 type="triangle" w="lg" len="med"/>
            <a:tailEnd type="triangle" w="lg" len="med"/>
          </a:ln>
          <a:effectLst/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b="0" dirty="0" smtClean="0"/>
              <a:t>Today</a:t>
            </a:r>
            <a:endParaRPr lang="en-GB" b="0" dirty="0"/>
          </a:p>
        </p:txBody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268413"/>
            <a:ext cx="8316912" cy="4392612"/>
          </a:xfrm>
        </p:spPr>
        <p:txBody>
          <a:bodyPr/>
          <a:lstStyle/>
          <a:p>
            <a:endParaRPr lang="en-GB" sz="2800" dirty="0" smtClean="0"/>
          </a:p>
          <a:p>
            <a:r>
              <a:rPr lang="en-GB" dirty="0" smtClean="0"/>
              <a:t>What </a:t>
            </a:r>
            <a:r>
              <a:rPr lang="en-GB" dirty="0" smtClean="0"/>
              <a:t>is Pattern </a:t>
            </a:r>
            <a:r>
              <a:rPr lang="en-GB" dirty="0" smtClean="0"/>
              <a:t>Matching Really?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Active Patterns 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Related Issues and Related work</a:t>
            </a:r>
            <a:endParaRPr lang="en-GB" dirty="0" smtClean="0"/>
          </a:p>
          <a:p>
            <a:endParaRPr lang="en-GB" sz="2800" dirty="0" smtClean="0"/>
          </a:p>
          <a:p>
            <a:endParaRPr lang="en-GB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/>
              <a:t>Possible Extensions: Monadic Generalization</a:t>
            </a:r>
            <a:endParaRPr lang="en-GB" sz="2800" dirty="0"/>
          </a:p>
        </p:txBody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MonadPlus – the pattern matching monad</a:t>
            </a:r>
          </a:p>
        </p:txBody>
      </p:sp>
      <p:sp>
        <p:nvSpPr>
          <p:cNvPr id="210948" name="Text Box 4"/>
          <p:cNvSpPr txBox="1">
            <a:spLocks noChangeArrowheads="1"/>
          </p:cNvSpPr>
          <p:nvPr/>
        </p:nvSpPr>
        <p:spPr bwMode="auto">
          <a:xfrm>
            <a:off x="827088" y="3141663"/>
            <a:ext cx="7332662" cy="311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>
                <a:latin typeface="Consolas" pitchFamily="49" charset="0"/>
              </a:rPr>
              <a:t>trait MonadPlus&lt;M&gt; ~=~</a:t>
            </a:r>
          </a:p>
          <a:p>
            <a:r>
              <a:rPr lang="en-GB">
                <a:latin typeface="Consolas" pitchFamily="49" charset="0"/>
              </a:rPr>
              <a:t>  {</a:t>
            </a:r>
          </a:p>
          <a:p>
            <a:r>
              <a:rPr lang="en-GB">
                <a:latin typeface="Consolas" pitchFamily="49" charset="0"/>
              </a:rPr>
              <a:t>     static member Return : 'a -&gt; M&lt;'a&gt;</a:t>
            </a:r>
          </a:p>
          <a:p>
            <a:r>
              <a:rPr lang="en-GB">
                <a:latin typeface="Consolas" pitchFamily="49" charset="0"/>
              </a:rPr>
              <a:t>     static member Bind : M&lt;'a&gt; -&gt; ('a -&gt; M&lt;'b&gt;) -&gt; M&lt;'b&gt;</a:t>
            </a:r>
            <a:endParaRPr lang="en-GB" b="1">
              <a:latin typeface="Consolas" pitchFamily="49" charset="0"/>
            </a:endParaRPr>
          </a:p>
          <a:p>
            <a:r>
              <a:rPr lang="en-GB">
                <a:latin typeface="Consolas" pitchFamily="49" charset="0"/>
              </a:rPr>
              <a:t>     static member Zero : M&lt;'a&gt;</a:t>
            </a:r>
          </a:p>
          <a:p>
            <a:r>
              <a:rPr lang="en-GB">
                <a:latin typeface="Consolas" pitchFamily="49" charset="0"/>
              </a:rPr>
              <a:t>     static member Plus : M&lt;'a&gt; -&gt; M&lt;'a&gt; -&gt; M&lt;'a&gt;</a:t>
            </a:r>
          </a:p>
          <a:p>
            <a:r>
              <a:rPr lang="en-GB">
                <a:latin typeface="Consolas" pitchFamily="49" charset="0"/>
              </a:rPr>
              <a:t>  }</a:t>
            </a:r>
          </a:p>
          <a:p>
            <a:endParaRPr lang="en-GB">
              <a:latin typeface="Consolas" pitchFamily="49" charset="0"/>
            </a:endParaRPr>
          </a:p>
          <a:p>
            <a:r>
              <a:rPr lang="en-GB">
                <a:latin typeface="Consolas" pitchFamily="49" charset="0"/>
              </a:rPr>
              <a:t>instance MonadPlus&lt;option&gt; // deterministic evaluation</a:t>
            </a:r>
          </a:p>
          <a:p>
            <a:r>
              <a:rPr lang="en-GB">
                <a:latin typeface="Consolas" pitchFamily="49" charset="0"/>
              </a:rPr>
              <a:t>instance MonadPlus&lt;list&gt;   // backtracking evaluation</a:t>
            </a:r>
          </a:p>
          <a:p>
            <a:r>
              <a:rPr lang="en-GB">
                <a:latin typeface="Consolas" pitchFamily="49" charset="0"/>
              </a:rPr>
              <a:t>instance MonadPlus&lt;STM&gt;    // transactional evaluation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/>
              <a:t>Possible Extensions: Monadic Generalization</a:t>
            </a:r>
            <a:endParaRPr lang="en-GB" sz="2800" dirty="0"/>
          </a:p>
        </p:txBody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Transactional pattern matching of lock-free data structures</a:t>
            </a:r>
          </a:p>
        </p:txBody>
      </p:sp>
      <p:sp>
        <p:nvSpPr>
          <p:cNvPr id="189444" name="Text Box 4"/>
          <p:cNvSpPr txBox="1">
            <a:spLocks noChangeArrowheads="1"/>
          </p:cNvSpPr>
          <p:nvPr/>
        </p:nvSpPr>
        <p:spPr bwMode="auto">
          <a:xfrm>
            <a:off x="1403350" y="3141663"/>
            <a:ext cx="7276351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dirty="0">
                <a:solidFill>
                  <a:srgbClr val="0000FF"/>
                </a:solidFill>
                <a:latin typeface="Consolas" pitchFamily="49" charset="0"/>
              </a:rPr>
              <a:t>let</a:t>
            </a:r>
            <a:r>
              <a:rPr lang="en-GB" dirty="0">
                <a:latin typeface="Consolas" pitchFamily="49" charset="0"/>
              </a:rPr>
              <a:t> f q = </a:t>
            </a:r>
            <a:endParaRPr lang="en-GB" dirty="0" smtClean="0">
              <a:latin typeface="Consolas" pitchFamily="49" charset="0"/>
            </a:endParaRPr>
          </a:p>
          <a:p>
            <a:r>
              <a:rPr lang="en-GB" dirty="0" smtClean="0">
                <a:solidFill>
                  <a:srgbClr val="0000FF"/>
                </a:solidFill>
                <a:latin typeface="Consolas" pitchFamily="49" charset="0"/>
              </a:rPr>
              <a:t> </a:t>
            </a:r>
            <a:r>
              <a:rPr lang="en-GB" dirty="0" smtClean="0">
                <a:latin typeface="Consolas" pitchFamily="49" charset="0"/>
              </a:rPr>
              <a:t>atomically $ </a:t>
            </a:r>
            <a:endParaRPr lang="en-GB" dirty="0" smtClean="0">
              <a:latin typeface="Consolas" pitchFamily="49" charset="0"/>
            </a:endParaRPr>
          </a:p>
          <a:p>
            <a:r>
              <a:rPr lang="en-GB" dirty="0" smtClean="0">
                <a:solidFill>
                  <a:srgbClr val="0000FF"/>
                </a:solidFill>
                <a:latin typeface="Consolas" pitchFamily="49" charset="0"/>
              </a:rPr>
              <a:t> </a:t>
            </a:r>
            <a:r>
              <a:rPr lang="en-GB" dirty="0" smtClean="0">
                <a:solidFill>
                  <a:srgbClr val="0000FF"/>
                </a:solidFill>
                <a:latin typeface="Consolas" pitchFamily="49" charset="0"/>
              </a:rPr>
              <a:t>  match&lt;</a:t>
            </a:r>
            <a:r>
              <a:rPr lang="en-GB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STM</a:t>
            </a:r>
            <a:r>
              <a:rPr lang="en-GB" dirty="0" smtClean="0">
                <a:solidFill>
                  <a:srgbClr val="0000FF"/>
                </a:solidFill>
                <a:latin typeface="Consolas" pitchFamily="49" charset="0"/>
              </a:rPr>
              <a:t>&gt;</a:t>
            </a:r>
            <a:r>
              <a:rPr lang="en-GB" dirty="0" smtClean="0">
                <a:latin typeface="Consolas" pitchFamily="49" charset="0"/>
              </a:rPr>
              <a:t> </a:t>
            </a:r>
            <a:r>
              <a:rPr lang="en-GB" dirty="0">
                <a:latin typeface="Consolas" pitchFamily="49" charset="0"/>
              </a:rPr>
              <a:t>q </a:t>
            </a:r>
            <a:r>
              <a:rPr lang="en-GB" dirty="0">
                <a:solidFill>
                  <a:srgbClr val="0000FF"/>
                </a:solidFill>
                <a:latin typeface="Consolas" pitchFamily="49" charset="0"/>
              </a:rPr>
              <a:t>with</a:t>
            </a:r>
          </a:p>
          <a:p>
            <a:r>
              <a:rPr lang="en-GB" dirty="0">
                <a:latin typeface="Consolas" pitchFamily="49" charset="0"/>
              </a:rPr>
              <a:t>  </a:t>
            </a:r>
            <a:r>
              <a:rPr lang="en-GB" dirty="0" smtClean="0">
                <a:latin typeface="Consolas" pitchFamily="49" charset="0"/>
              </a:rPr>
              <a:t> | </a:t>
            </a:r>
            <a:r>
              <a:rPr lang="en-GB" dirty="0" err="1">
                <a:latin typeface="Consolas" pitchFamily="49" charset="0"/>
              </a:rPr>
              <a:t>stmCons</a:t>
            </a:r>
            <a:r>
              <a:rPr lang="en-GB" dirty="0">
                <a:latin typeface="Consolas" pitchFamily="49" charset="0"/>
              </a:rPr>
              <a:t> (x, </a:t>
            </a:r>
            <a:r>
              <a:rPr lang="en-GB" dirty="0" err="1">
                <a:latin typeface="Consolas" pitchFamily="49" charset="0"/>
              </a:rPr>
              <a:t>stmCons</a:t>
            </a:r>
            <a:r>
              <a:rPr lang="en-GB" dirty="0">
                <a:latin typeface="Consolas" pitchFamily="49" charset="0"/>
              </a:rPr>
              <a:t> (y, </a:t>
            </a:r>
            <a:r>
              <a:rPr lang="en-GB" dirty="0" err="1">
                <a:latin typeface="Consolas" pitchFamily="49" charset="0"/>
              </a:rPr>
              <a:t>ys</a:t>
            </a:r>
            <a:r>
              <a:rPr lang="en-GB" dirty="0">
                <a:latin typeface="Consolas" pitchFamily="49" charset="0"/>
              </a:rPr>
              <a:t>)) </a:t>
            </a:r>
            <a:r>
              <a:rPr lang="en-GB" dirty="0">
                <a:solidFill>
                  <a:srgbClr val="0000FF"/>
                </a:solidFill>
                <a:latin typeface="Consolas" pitchFamily="49" charset="0"/>
              </a:rPr>
              <a:t>-&gt;</a:t>
            </a:r>
            <a:r>
              <a:rPr lang="en-GB" dirty="0">
                <a:latin typeface="Consolas" pitchFamily="49" charset="0"/>
              </a:rPr>
              <a:t> </a:t>
            </a:r>
            <a:r>
              <a:rPr lang="en-GB" dirty="0" err="1">
                <a:latin typeface="Consolas" pitchFamily="49" charset="0"/>
              </a:rPr>
              <a:t>stmQueue</a:t>
            </a:r>
            <a:r>
              <a:rPr lang="en-GB" dirty="0">
                <a:latin typeface="Consolas" pitchFamily="49" charset="0"/>
              </a:rPr>
              <a:t> (x + y) </a:t>
            </a:r>
            <a:r>
              <a:rPr lang="en-GB" dirty="0" err="1">
                <a:latin typeface="Consolas" pitchFamily="49" charset="0"/>
              </a:rPr>
              <a:t>ys</a:t>
            </a:r>
            <a:endParaRPr lang="en-GB" dirty="0">
              <a:latin typeface="Consolas" pitchFamily="49" charset="0"/>
            </a:endParaRPr>
          </a:p>
          <a:p>
            <a:r>
              <a:rPr lang="en-GB" dirty="0">
                <a:latin typeface="Consolas" pitchFamily="49" charset="0"/>
              </a:rPr>
              <a:t>  </a:t>
            </a:r>
            <a:r>
              <a:rPr lang="en-GB" dirty="0" smtClean="0">
                <a:latin typeface="Consolas" pitchFamily="49" charset="0"/>
              </a:rPr>
              <a:t> | </a:t>
            </a:r>
            <a:r>
              <a:rPr lang="en-GB" dirty="0" err="1">
                <a:latin typeface="Consolas" pitchFamily="49" charset="0"/>
              </a:rPr>
              <a:t>stmCons</a:t>
            </a:r>
            <a:r>
              <a:rPr lang="en-GB" dirty="0">
                <a:latin typeface="Consolas" pitchFamily="49" charset="0"/>
              </a:rPr>
              <a:t> (_, </a:t>
            </a:r>
            <a:r>
              <a:rPr lang="en-GB" dirty="0" err="1">
                <a:latin typeface="Consolas" pitchFamily="49" charset="0"/>
              </a:rPr>
              <a:t>xs</a:t>
            </a:r>
            <a:r>
              <a:rPr lang="en-GB" dirty="0">
                <a:latin typeface="Consolas" pitchFamily="49" charset="0"/>
              </a:rPr>
              <a:t>) </a:t>
            </a:r>
            <a:r>
              <a:rPr lang="en-GB" dirty="0">
                <a:solidFill>
                  <a:srgbClr val="0000FF"/>
                </a:solidFill>
                <a:latin typeface="Consolas" pitchFamily="49" charset="0"/>
              </a:rPr>
              <a:t>-&gt;</a:t>
            </a:r>
            <a:r>
              <a:rPr lang="en-GB" dirty="0">
                <a:latin typeface="Consolas" pitchFamily="49" charset="0"/>
              </a:rPr>
              <a:t> </a:t>
            </a:r>
            <a:r>
              <a:rPr lang="en-GB" dirty="0" smtClean="0">
                <a:latin typeface="Consolas" pitchFamily="49" charset="0"/>
              </a:rPr>
              <a:t>return </a:t>
            </a:r>
            <a:r>
              <a:rPr lang="en-GB" dirty="0" err="1" smtClean="0">
                <a:latin typeface="Consolas" pitchFamily="49" charset="0"/>
              </a:rPr>
              <a:t>xs</a:t>
            </a:r>
            <a:endParaRPr lang="en-GB" dirty="0">
              <a:latin typeface="Consolas" pitchFamily="49" charset="0"/>
            </a:endParaRPr>
          </a:p>
        </p:txBody>
      </p:sp>
      <p:sp>
        <p:nvSpPr>
          <p:cNvPr id="189445" name="Text Box 5"/>
          <p:cNvSpPr txBox="1">
            <a:spLocks noChangeArrowheads="1"/>
          </p:cNvSpPr>
          <p:nvPr/>
        </p:nvSpPr>
        <p:spPr bwMode="auto">
          <a:xfrm>
            <a:off x="5076825" y="4560888"/>
            <a:ext cx="3082925" cy="2057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1600" dirty="0">
                <a:latin typeface="Consolas" pitchFamily="49" charset="0"/>
              </a:rPr>
              <a:t>f q = atomically $ do {</a:t>
            </a:r>
          </a:p>
          <a:p>
            <a:r>
              <a:rPr lang="en-GB" sz="1600" dirty="0">
                <a:latin typeface="Consolas" pitchFamily="49" charset="0"/>
              </a:rPr>
              <a:t>    (x, </a:t>
            </a:r>
            <a:r>
              <a:rPr lang="en-GB" sz="1600" dirty="0" err="1">
                <a:latin typeface="Consolas" pitchFamily="49" charset="0"/>
              </a:rPr>
              <a:t>xs</a:t>
            </a:r>
            <a:r>
              <a:rPr lang="en-GB" sz="1600" dirty="0">
                <a:latin typeface="Consolas" pitchFamily="49" charset="0"/>
              </a:rPr>
              <a:t>) &lt;- </a:t>
            </a:r>
            <a:r>
              <a:rPr lang="en-GB" sz="1600" dirty="0" err="1">
                <a:latin typeface="Consolas" pitchFamily="49" charset="0"/>
              </a:rPr>
              <a:t>stmCons</a:t>
            </a:r>
            <a:r>
              <a:rPr lang="en-GB" sz="1600" dirty="0">
                <a:latin typeface="Consolas" pitchFamily="49" charset="0"/>
              </a:rPr>
              <a:t> q;</a:t>
            </a:r>
          </a:p>
          <a:p>
            <a:r>
              <a:rPr lang="en-GB" sz="1600" dirty="0">
                <a:latin typeface="Consolas" pitchFamily="49" charset="0"/>
              </a:rPr>
              <a:t>    (y, </a:t>
            </a:r>
            <a:r>
              <a:rPr lang="en-GB" sz="1600" dirty="0" err="1">
                <a:latin typeface="Consolas" pitchFamily="49" charset="0"/>
              </a:rPr>
              <a:t>ys</a:t>
            </a:r>
            <a:r>
              <a:rPr lang="en-GB" sz="1600" dirty="0">
                <a:latin typeface="Consolas" pitchFamily="49" charset="0"/>
              </a:rPr>
              <a:t>) &lt;- </a:t>
            </a:r>
            <a:r>
              <a:rPr lang="en-GB" sz="1600" dirty="0" err="1">
                <a:latin typeface="Consolas" pitchFamily="49" charset="0"/>
              </a:rPr>
              <a:t>stmCons</a:t>
            </a:r>
            <a:r>
              <a:rPr lang="en-GB" sz="1600" dirty="0">
                <a:latin typeface="Consolas" pitchFamily="49" charset="0"/>
              </a:rPr>
              <a:t> </a:t>
            </a:r>
            <a:r>
              <a:rPr lang="en-GB" sz="1600" dirty="0" err="1">
                <a:latin typeface="Consolas" pitchFamily="49" charset="0"/>
              </a:rPr>
              <a:t>xs</a:t>
            </a:r>
            <a:r>
              <a:rPr lang="en-GB" sz="1600" dirty="0">
                <a:latin typeface="Consolas" pitchFamily="49" charset="0"/>
              </a:rPr>
              <a:t>;</a:t>
            </a:r>
          </a:p>
          <a:p>
            <a:r>
              <a:rPr lang="en-GB" sz="1600" dirty="0">
                <a:latin typeface="Consolas" pitchFamily="49" charset="0"/>
              </a:rPr>
              <a:t>    </a:t>
            </a:r>
            <a:r>
              <a:rPr lang="en-GB" sz="1600" dirty="0" err="1">
                <a:latin typeface="Consolas" pitchFamily="49" charset="0"/>
              </a:rPr>
              <a:t>stmQueue</a:t>
            </a:r>
            <a:r>
              <a:rPr lang="en-GB" sz="1600" dirty="0">
                <a:latin typeface="Consolas" pitchFamily="49" charset="0"/>
              </a:rPr>
              <a:t> (</a:t>
            </a:r>
            <a:r>
              <a:rPr lang="en-GB" sz="1600" dirty="0" err="1">
                <a:latin typeface="Consolas" pitchFamily="49" charset="0"/>
              </a:rPr>
              <a:t>x+y</a:t>
            </a:r>
            <a:r>
              <a:rPr lang="en-GB" sz="1600" dirty="0">
                <a:latin typeface="Consolas" pitchFamily="49" charset="0"/>
              </a:rPr>
              <a:t>) </a:t>
            </a:r>
            <a:r>
              <a:rPr lang="en-GB" sz="1600" dirty="0" err="1">
                <a:latin typeface="Consolas" pitchFamily="49" charset="0"/>
              </a:rPr>
              <a:t>ys</a:t>
            </a:r>
            <a:endParaRPr lang="en-GB" sz="1600" dirty="0">
              <a:latin typeface="Consolas" pitchFamily="49" charset="0"/>
            </a:endParaRPr>
          </a:p>
          <a:p>
            <a:r>
              <a:rPr lang="en-GB" sz="1600" dirty="0">
                <a:latin typeface="Consolas" pitchFamily="49" charset="0"/>
              </a:rPr>
              <a:t>  } `</a:t>
            </a:r>
            <a:r>
              <a:rPr lang="en-GB" sz="1600" dirty="0" err="1">
                <a:latin typeface="Consolas" pitchFamily="49" charset="0"/>
              </a:rPr>
              <a:t>orElse</a:t>
            </a:r>
            <a:r>
              <a:rPr lang="en-GB" sz="1600" dirty="0">
                <a:latin typeface="Consolas" pitchFamily="49" charset="0"/>
              </a:rPr>
              <a:t>` do {</a:t>
            </a:r>
          </a:p>
          <a:p>
            <a:r>
              <a:rPr lang="en-GB" sz="1600" dirty="0">
                <a:latin typeface="Consolas" pitchFamily="49" charset="0"/>
              </a:rPr>
              <a:t>    (_, </a:t>
            </a:r>
            <a:r>
              <a:rPr lang="en-GB" sz="1600" dirty="0" err="1">
                <a:latin typeface="Consolas" pitchFamily="49" charset="0"/>
              </a:rPr>
              <a:t>xs</a:t>
            </a:r>
            <a:r>
              <a:rPr lang="en-GB" sz="1600" dirty="0">
                <a:latin typeface="Consolas" pitchFamily="49" charset="0"/>
              </a:rPr>
              <a:t>) &lt;- </a:t>
            </a:r>
            <a:r>
              <a:rPr lang="en-GB" sz="1600" dirty="0" err="1">
                <a:latin typeface="Consolas" pitchFamily="49" charset="0"/>
              </a:rPr>
              <a:t>stmCons</a:t>
            </a:r>
            <a:r>
              <a:rPr lang="en-GB" sz="1600" dirty="0">
                <a:latin typeface="Consolas" pitchFamily="49" charset="0"/>
              </a:rPr>
              <a:t> q;</a:t>
            </a:r>
          </a:p>
          <a:p>
            <a:r>
              <a:rPr lang="en-GB" sz="1600" dirty="0">
                <a:latin typeface="Consolas" pitchFamily="49" charset="0"/>
              </a:rPr>
              <a:t>    return </a:t>
            </a:r>
            <a:r>
              <a:rPr lang="en-GB" sz="1600" dirty="0" err="1">
                <a:latin typeface="Consolas" pitchFamily="49" charset="0"/>
              </a:rPr>
              <a:t>xs</a:t>
            </a:r>
            <a:endParaRPr lang="en-GB" sz="1600" dirty="0">
              <a:latin typeface="Consolas" pitchFamily="49" charset="0"/>
            </a:endParaRPr>
          </a:p>
          <a:p>
            <a:r>
              <a:rPr lang="en-GB" sz="1600" dirty="0">
                <a:latin typeface="Consolas" pitchFamily="49" charset="0"/>
              </a:rPr>
              <a:t>  }</a:t>
            </a:r>
          </a:p>
        </p:txBody>
      </p:sp>
      <p:sp>
        <p:nvSpPr>
          <p:cNvPr id="189447" name="AutoShape 7"/>
          <p:cNvSpPr>
            <a:spLocks noChangeArrowheads="1"/>
          </p:cNvSpPr>
          <p:nvPr/>
        </p:nvSpPr>
        <p:spPr bwMode="auto">
          <a:xfrm flipV="1">
            <a:off x="3708400" y="4581525"/>
            <a:ext cx="947738" cy="1008063"/>
          </a:xfrm>
          <a:custGeom>
            <a:avLst/>
            <a:gdLst>
              <a:gd name="G0" fmla="+- 15126 0 0"/>
              <a:gd name="G1" fmla="+- 2912 0 0"/>
              <a:gd name="G2" fmla="+- 12158 0 2912"/>
              <a:gd name="G3" fmla="+- G2 0 2912"/>
              <a:gd name="G4" fmla="*/ G3 32768 32059"/>
              <a:gd name="G5" fmla="*/ G4 1 2"/>
              <a:gd name="G6" fmla="+- 21600 0 15126"/>
              <a:gd name="G7" fmla="*/ G6 2912 6079"/>
              <a:gd name="G8" fmla="+- G7 15126 0"/>
              <a:gd name="T0" fmla="*/ 15126 w 21600"/>
              <a:gd name="T1" fmla="*/ 0 h 21600"/>
              <a:gd name="T2" fmla="*/ 15126 w 21600"/>
              <a:gd name="T3" fmla="*/ 12158 h 21600"/>
              <a:gd name="T4" fmla="*/ 3237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89448" name="Text Box 8"/>
          <p:cNvSpPr txBox="1">
            <a:spLocks noChangeArrowheads="1"/>
          </p:cNvSpPr>
          <p:nvPr/>
        </p:nvSpPr>
        <p:spPr bwMode="auto">
          <a:xfrm>
            <a:off x="3132138" y="5445125"/>
            <a:ext cx="12588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>
                <a:latin typeface="Candara" pitchFamily="34" charset="0"/>
              </a:rPr>
              <a:t>desugaring</a:t>
            </a:r>
          </a:p>
        </p:txBody>
      </p:sp>
      <p:sp>
        <p:nvSpPr>
          <p:cNvPr id="189449" name="AutoShape 9"/>
          <p:cNvSpPr>
            <a:spLocks noChangeArrowheads="1"/>
          </p:cNvSpPr>
          <p:nvPr/>
        </p:nvSpPr>
        <p:spPr bwMode="auto">
          <a:xfrm flipV="1">
            <a:off x="971550" y="3500437"/>
            <a:ext cx="431800" cy="649287"/>
          </a:xfrm>
          <a:prstGeom prst="curvedRightArrow">
            <a:avLst>
              <a:gd name="adj1" fmla="val 22661"/>
              <a:gd name="adj2" fmla="val 69720"/>
              <a:gd name="adj3" fmla="val 1875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89450" name="Text Box 10"/>
          <p:cNvSpPr txBox="1">
            <a:spLocks noChangeArrowheads="1"/>
          </p:cNvSpPr>
          <p:nvPr/>
        </p:nvSpPr>
        <p:spPr bwMode="auto">
          <a:xfrm>
            <a:off x="468313" y="4221163"/>
            <a:ext cx="14017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>
                <a:latin typeface="Candara" pitchFamily="34" charset="0"/>
              </a:rPr>
              <a:t>implicit retry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Implementation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400" dirty="0" smtClean="0"/>
              <a:t>F# </a:t>
            </a:r>
            <a:r>
              <a:rPr lang="en-GB" sz="2400" dirty="0" smtClean="0"/>
              <a:t>uses </a:t>
            </a:r>
            <a:r>
              <a:rPr lang="en-GB" sz="2400" dirty="0" smtClean="0"/>
              <a:t>Ramsay’s Generalized Pattern Match Algorithm with a simplistic </a:t>
            </a:r>
            <a:r>
              <a:rPr lang="en-GB" sz="2400" dirty="0" smtClean="0"/>
              <a:t>Left-to-right Heuristic</a:t>
            </a:r>
            <a:endParaRPr lang="en-GB" sz="2400" dirty="0" smtClean="0"/>
          </a:p>
          <a:p>
            <a:r>
              <a:rPr lang="en-GB" sz="2400" dirty="0" smtClean="0"/>
              <a:t>Dumb but effective</a:t>
            </a:r>
          </a:p>
          <a:p>
            <a:r>
              <a:rPr lang="en-GB" sz="2400" dirty="0" smtClean="0"/>
              <a:t>Modification is straight-forward</a:t>
            </a:r>
          </a:p>
          <a:p>
            <a:pPr lvl="1"/>
            <a:r>
              <a:rPr lang="en-GB" sz="2000" dirty="0" smtClean="0"/>
              <a:t>Choose “first N relevant” edges, instead of “all” edges</a:t>
            </a:r>
          </a:p>
          <a:p>
            <a:pPr lvl="1"/>
            <a:r>
              <a:rPr lang="en-GB" sz="2000" dirty="0" smtClean="0"/>
              <a:t>Leave remaining edges unexplored</a:t>
            </a:r>
          </a:p>
          <a:p>
            <a:pPr lvl="1"/>
            <a:r>
              <a:rPr lang="en-GB" sz="2000" dirty="0" smtClean="0"/>
              <a:t>If any partial patterns are used we revert to rule-by-rule to avoid exponential blow up</a:t>
            </a:r>
          </a:p>
          <a:p>
            <a:r>
              <a:rPr lang="en-GB" sz="2400" dirty="0" smtClean="0"/>
              <a:t>Non left-to-right heuristics can still be used for matching on concrete data or if purity &amp; termination is guaranteed</a:t>
            </a:r>
            <a:endParaRPr lang="en-GB" sz="2400" dirty="0" smtClean="0"/>
          </a:p>
          <a:p>
            <a:pPr lvl="1"/>
            <a:endParaRPr lang="en-GB" sz="20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Performance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400" dirty="0" smtClean="0"/>
              <a:t>Recognizers are functions: many optimizations apply immediately</a:t>
            </a:r>
          </a:p>
          <a:p>
            <a:r>
              <a:rPr lang="en-GB" sz="2400" dirty="0" smtClean="0"/>
              <a:t>Currently an allocation on each non-total active pattern invocation </a:t>
            </a:r>
          </a:p>
          <a:p>
            <a:r>
              <a:rPr lang="en-GB" sz="2400" dirty="0" smtClean="0"/>
              <a:t>Using .NET </a:t>
            </a:r>
            <a:r>
              <a:rPr lang="en-GB" sz="2400" dirty="0" err="1" smtClean="0"/>
              <a:t>structs</a:t>
            </a:r>
            <a:r>
              <a:rPr lang="en-GB" sz="2400" dirty="0" smtClean="0"/>
              <a:t> for Choice and Option would mostly solve this</a:t>
            </a:r>
          </a:p>
          <a:p>
            <a:endParaRPr lang="en-GB" sz="2400" dirty="0" smtClean="0"/>
          </a:p>
          <a:p>
            <a:r>
              <a:rPr lang="en-GB" sz="2400" dirty="0" smtClean="0"/>
              <a:t>And no, we don’t yet use these in the F# compiler (which x-compiles with </a:t>
            </a:r>
            <a:r>
              <a:rPr lang="en-GB" sz="2400" dirty="0" err="1" smtClean="0"/>
              <a:t>OCaml</a:t>
            </a:r>
            <a:r>
              <a:rPr lang="en-GB" sz="2400" dirty="0" smtClean="0">
                <a:sym typeface="Wingdings" pitchFamily="2" charset="2"/>
              </a:rPr>
              <a:t>)</a:t>
            </a:r>
          </a:p>
          <a:p>
            <a:r>
              <a:rPr lang="en-GB" sz="2400" dirty="0" smtClean="0">
                <a:sym typeface="Wingdings" pitchFamily="2" charset="2"/>
              </a:rPr>
              <a:t>But they feel adequate for our target purposes</a:t>
            </a:r>
          </a:p>
          <a:p>
            <a:endParaRPr lang="en-GB" sz="2400" dirty="0" smtClean="0"/>
          </a:p>
          <a:p>
            <a:endParaRPr lang="en-GB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Summary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400" dirty="0" smtClean="0"/>
              <a:t>Pattern matching is simultaneous discrimination and decomposition</a:t>
            </a:r>
          </a:p>
          <a:p>
            <a:endParaRPr lang="en-GB" sz="2400" dirty="0" smtClean="0"/>
          </a:p>
          <a:p>
            <a:r>
              <a:rPr lang="en-GB" sz="2400" dirty="0" smtClean="0"/>
              <a:t>Active Patterns are in F# 1.9 (heading towards an “F# 2.0” in ~August)</a:t>
            </a:r>
          </a:p>
          <a:p>
            <a:endParaRPr lang="en-GB" sz="2400" dirty="0" smtClean="0"/>
          </a:p>
          <a:p>
            <a:r>
              <a:rPr lang="en-GB" sz="2400" dirty="0" smtClean="0"/>
              <a:t>It feels like we’ve reached a fairly stable design point</a:t>
            </a:r>
          </a:p>
          <a:p>
            <a:endParaRPr lang="en-GB" sz="2400" dirty="0" smtClean="0"/>
          </a:p>
          <a:p>
            <a:r>
              <a:rPr lang="en-GB" sz="2400" dirty="0" smtClean="0"/>
              <a:t>The feature has many good uses, but new active recognizers are best designed by experienced and trained programmers</a:t>
            </a:r>
          </a:p>
          <a:p>
            <a:endParaRPr lang="en-GB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Pattern Matching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F# has four primary syntactic categories</a:t>
            </a:r>
          </a:p>
          <a:p>
            <a:pPr lvl="1"/>
            <a:r>
              <a:rPr lang="en-GB" dirty="0" smtClean="0"/>
              <a:t>Expressions</a:t>
            </a:r>
          </a:p>
          <a:p>
            <a:pPr lvl="1"/>
            <a:r>
              <a:rPr lang="en-GB" dirty="0" smtClean="0"/>
              <a:t>Declarations</a:t>
            </a:r>
          </a:p>
          <a:p>
            <a:pPr lvl="1"/>
            <a:r>
              <a:rPr lang="en-GB" dirty="0" smtClean="0"/>
              <a:t>Types</a:t>
            </a:r>
          </a:p>
          <a:p>
            <a:pPr lvl="1"/>
            <a:r>
              <a:rPr lang="en-GB" b="1" u="sng" dirty="0" smtClean="0"/>
              <a:t>Patterns</a:t>
            </a:r>
          </a:p>
          <a:p>
            <a:pPr lvl="1"/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Patterns are Everywhere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endParaRPr lang="en-GB" dirty="0"/>
          </a:p>
        </p:txBody>
      </p:sp>
      <p:sp>
        <p:nvSpPr>
          <p:cNvPr id="5" name="Folded Corner 924687"/>
          <p:cNvSpPr>
            <a:spLocks noChangeArrowheads="1"/>
          </p:cNvSpPr>
          <p:nvPr/>
        </p:nvSpPr>
        <p:spPr bwMode="auto">
          <a:xfrm>
            <a:off x="285720" y="1357298"/>
            <a:ext cx="2339102" cy="454283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sz="2000" b="1" u="sng" dirty="0" smtClean="0">
                <a:latin typeface="Courier New" pitchFamily="49" charset="0"/>
              </a:rPr>
              <a:t>let</a:t>
            </a:r>
            <a:r>
              <a:rPr lang="en-GB" sz="2000" b="1" dirty="0" smtClean="0">
                <a:latin typeface="Courier New" pitchFamily="49" charset="0"/>
              </a:rPr>
              <a:t> </a:t>
            </a:r>
            <a:r>
              <a:rPr lang="en-GB" sz="2000" i="1" dirty="0" smtClean="0">
                <a:latin typeface="Courier New" pitchFamily="49" charset="0"/>
              </a:rPr>
              <a:t>pat</a:t>
            </a:r>
            <a:r>
              <a:rPr lang="en-GB" sz="2000" b="1" dirty="0" smtClean="0">
                <a:latin typeface="Courier New" pitchFamily="49" charset="0"/>
              </a:rPr>
              <a:t> = </a:t>
            </a:r>
            <a:r>
              <a:rPr lang="en-GB" sz="2000" i="1" dirty="0" err="1" smtClean="0">
                <a:latin typeface="Courier New" pitchFamily="49" charset="0"/>
              </a:rPr>
              <a:t>expr</a:t>
            </a:r>
            <a:endParaRPr lang="en-GB" sz="2000" i="1" noProof="1">
              <a:latin typeface="Courier New" pitchFamily="49" charset="0"/>
            </a:endParaRPr>
          </a:p>
        </p:txBody>
      </p:sp>
      <p:sp>
        <p:nvSpPr>
          <p:cNvPr id="6" name="Folded Corner 924687"/>
          <p:cNvSpPr>
            <a:spLocks noChangeArrowheads="1"/>
          </p:cNvSpPr>
          <p:nvPr/>
        </p:nvSpPr>
        <p:spPr bwMode="auto">
          <a:xfrm>
            <a:off x="285720" y="3286124"/>
            <a:ext cx="2646878" cy="1502628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sz="2000" b="1" u="sng" dirty="0" smtClean="0">
                <a:latin typeface="Courier New" pitchFamily="49" charset="0"/>
              </a:rPr>
              <a:t>match</a:t>
            </a:r>
            <a:r>
              <a:rPr lang="en-GB" sz="2000" b="1" dirty="0" smtClean="0">
                <a:latin typeface="Courier New" pitchFamily="49" charset="0"/>
              </a:rPr>
              <a:t> </a:t>
            </a:r>
            <a:r>
              <a:rPr lang="en-GB" sz="2000" i="1" dirty="0" err="1" smtClean="0">
                <a:latin typeface="Courier New" pitchFamily="49" charset="0"/>
              </a:rPr>
              <a:t>expr</a:t>
            </a:r>
            <a:r>
              <a:rPr lang="en-GB" sz="2000" b="1" dirty="0" smtClean="0">
                <a:latin typeface="Courier New" pitchFamily="49" charset="0"/>
              </a:rPr>
              <a:t> </a:t>
            </a:r>
            <a:r>
              <a:rPr lang="en-GB" sz="2000" b="1" u="sng" dirty="0" smtClean="0">
                <a:latin typeface="Courier New" pitchFamily="49" charset="0"/>
              </a:rPr>
              <a:t>with</a:t>
            </a:r>
            <a:r>
              <a:rPr lang="en-GB" sz="2000" b="1" dirty="0" smtClean="0">
                <a:latin typeface="Courier New" pitchFamily="49" charset="0"/>
              </a:rPr>
              <a:t> </a:t>
            </a:r>
          </a:p>
          <a:p>
            <a:r>
              <a:rPr lang="en-GB" sz="2000" b="1" dirty="0" smtClean="0">
                <a:latin typeface="Courier New" pitchFamily="49" charset="0"/>
              </a:rPr>
              <a:t>| </a:t>
            </a:r>
            <a:r>
              <a:rPr lang="en-GB" sz="2000" i="1" dirty="0" smtClean="0">
                <a:latin typeface="Courier New" pitchFamily="49" charset="0"/>
              </a:rPr>
              <a:t>pat</a:t>
            </a:r>
            <a:r>
              <a:rPr lang="en-GB" sz="2000" b="1" dirty="0" smtClean="0">
                <a:latin typeface="Courier New" pitchFamily="49" charset="0"/>
              </a:rPr>
              <a:t> -&gt; </a:t>
            </a:r>
            <a:r>
              <a:rPr lang="en-GB" sz="2000" i="1" dirty="0" err="1" smtClean="0">
                <a:latin typeface="Courier New" pitchFamily="49" charset="0"/>
              </a:rPr>
              <a:t>expr</a:t>
            </a:r>
            <a:endParaRPr lang="en-GB" sz="2000" i="1" dirty="0" smtClean="0">
              <a:latin typeface="Courier New" pitchFamily="49" charset="0"/>
            </a:endParaRPr>
          </a:p>
          <a:p>
            <a:r>
              <a:rPr lang="en-GB" sz="2000" b="1" dirty="0" smtClean="0">
                <a:latin typeface="Courier New" pitchFamily="49" charset="0"/>
              </a:rPr>
              <a:t>| </a:t>
            </a:r>
            <a:r>
              <a:rPr lang="en-GB" sz="2000" i="1" dirty="0" smtClean="0">
                <a:latin typeface="Courier New" pitchFamily="49" charset="0"/>
              </a:rPr>
              <a:t>pat</a:t>
            </a:r>
            <a:r>
              <a:rPr lang="en-GB" sz="2000" b="1" dirty="0" smtClean="0">
                <a:latin typeface="Courier New" pitchFamily="49" charset="0"/>
              </a:rPr>
              <a:t> -&gt; </a:t>
            </a:r>
            <a:r>
              <a:rPr lang="en-GB" sz="2000" i="1" dirty="0" err="1" smtClean="0">
                <a:latin typeface="Courier New" pitchFamily="49" charset="0"/>
              </a:rPr>
              <a:t>expr</a:t>
            </a:r>
            <a:endParaRPr lang="en-GB" sz="2000" i="1" noProof="1" smtClean="0">
              <a:latin typeface="Courier New" pitchFamily="49" charset="0"/>
            </a:endParaRPr>
          </a:p>
          <a:p>
            <a:r>
              <a:rPr lang="en-GB" sz="2000" b="1" dirty="0" smtClean="0">
                <a:latin typeface="Courier New" pitchFamily="49" charset="0"/>
              </a:rPr>
              <a:t>| </a:t>
            </a:r>
            <a:r>
              <a:rPr lang="en-GB" sz="2000" i="1" dirty="0" smtClean="0">
                <a:latin typeface="Courier New" pitchFamily="49" charset="0"/>
              </a:rPr>
              <a:t>pat</a:t>
            </a:r>
            <a:r>
              <a:rPr lang="en-GB" sz="2000" b="1" dirty="0" smtClean="0">
                <a:latin typeface="Courier New" pitchFamily="49" charset="0"/>
              </a:rPr>
              <a:t> -&gt; </a:t>
            </a:r>
            <a:r>
              <a:rPr lang="en-GB" sz="2000" i="1" dirty="0" err="1" smtClean="0">
                <a:latin typeface="Courier New" pitchFamily="49" charset="0"/>
              </a:rPr>
              <a:t>expr</a:t>
            </a:r>
            <a:endParaRPr lang="en-GB" sz="2000" i="1" noProof="1" smtClean="0">
              <a:latin typeface="Courier New" pitchFamily="49" charset="0"/>
            </a:endParaRPr>
          </a:p>
        </p:txBody>
      </p:sp>
      <p:sp>
        <p:nvSpPr>
          <p:cNvPr id="7" name="Folded Corner 924687"/>
          <p:cNvSpPr>
            <a:spLocks noChangeArrowheads="1"/>
          </p:cNvSpPr>
          <p:nvPr/>
        </p:nvSpPr>
        <p:spPr bwMode="auto">
          <a:xfrm>
            <a:off x="285720" y="2643182"/>
            <a:ext cx="4031873" cy="454283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sz="2000" b="1" u="sng" dirty="0" smtClean="0">
                <a:latin typeface="Courier New" pitchFamily="49" charset="0"/>
              </a:rPr>
              <a:t>let</a:t>
            </a:r>
            <a:r>
              <a:rPr lang="en-GB" sz="2000" b="1" dirty="0" smtClean="0">
                <a:latin typeface="Courier New" pitchFamily="49" charset="0"/>
              </a:rPr>
              <a:t> f </a:t>
            </a:r>
            <a:r>
              <a:rPr lang="en-GB" sz="2000" i="1" dirty="0" smtClean="0">
                <a:latin typeface="Courier New" pitchFamily="49" charset="0"/>
              </a:rPr>
              <a:t>pat ...</a:t>
            </a:r>
            <a:r>
              <a:rPr lang="en-GB" sz="2000" b="1" dirty="0" smtClean="0">
                <a:latin typeface="Courier New" pitchFamily="49" charset="0"/>
              </a:rPr>
              <a:t> </a:t>
            </a:r>
            <a:r>
              <a:rPr lang="en-GB" sz="2000" i="1" dirty="0" err="1" smtClean="0">
                <a:latin typeface="Courier New" pitchFamily="49" charset="0"/>
              </a:rPr>
              <a:t>pat</a:t>
            </a:r>
            <a:r>
              <a:rPr lang="en-GB" sz="2000" b="1" dirty="0" smtClean="0">
                <a:latin typeface="Courier New" pitchFamily="49" charset="0"/>
              </a:rPr>
              <a:t> = </a:t>
            </a:r>
            <a:r>
              <a:rPr lang="en-GB" sz="2000" i="1" dirty="0" err="1" smtClean="0">
                <a:latin typeface="Courier New" pitchFamily="49" charset="0"/>
              </a:rPr>
              <a:t>expr</a:t>
            </a:r>
            <a:endParaRPr lang="en-GB" sz="2000" i="1" noProof="1" smtClean="0">
              <a:latin typeface="Courier New" pitchFamily="49" charset="0"/>
            </a:endParaRPr>
          </a:p>
        </p:txBody>
      </p:sp>
      <p:sp>
        <p:nvSpPr>
          <p:cNvPr id="8" name="Folded Corner 924687"/>
          <p:cNvSpPr>
            <a:spLocks noChangeArrowheads="1"/>
          </p:cNvSpPr>
          <p:nvPr/>
        </p:nvSpPr>
        <p:spPr bwMode="auto">
          <a:xfrm>
            <a:off x="4786314" y="3000372"/>
            <a:ext cx="2954655" cy="1852077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sz="2000" b="1" dirty="0" smtClean="0">
                <a:latin typeface="Courier New" pitchFamily="49" charset="0"/>
              </a:rPr>
              <a:t>{ </a:t>
            </a:r>
            <a:r>
              <a:rPr lang="en-GB" sz="2000" b="1" u="sng" dirty="0" smtClean="0">
                <a:latin typeface="Courier New" pitchFamily="49" charset="0"/>
              </a:rPr>
              <a:t>for</a:t>
            </a:r>
            <a:r>
              <a:rPr lang="en-GB" sz="2000" b="1" dirty="0" smtClean="0">
                <a:latin typeface="Courier New" pitchFamily="49" charset="0"/>
              </a:rPr>
              <a:t> </a:t>
            </a:r>
            <a:r>
              <a:rPr lang="en-GB" sz="2000" i="1" dirty="0" smtClean="0">
                <a:latin typeface="Courier New" pitchFamily="49" charset="0"/>
              </a:rPr>
              <a:t>pat</a:t>
            </a:r>
            <a:r>
              <a:rPr lang="en-GB" sz="2000" b="1" dirty="0" smtClean="0">
                <a:latin typeface="Courier New" pitchFamily="49" charset="0"/>
              </a:rPr>
              <a:t> </a:t>
            </a:r>
            <a:r>
              <a:rPr lang="en-GB" sz="2000" b="1" u="sng" dirty="0" smtClean="0">
                <a:latin typeface="Courier New" pitchFamily="49" charset="0"/>
              </a:rPr>
              <a:t>in</a:t>
            </a:r>
            <a:r>
              <a:rPr lang="en-GB" sz="2000" b="1" dirty="0" smtClean="0">
                <a:latin typeface="Courier New" pitchFamily="49" charset="0"/>
              </a:rPr>
              <a:t> </a:t>
            </a:r>
            <a:r>
              <a:rPr lang="en-GB" sz="2000" i="1" dirty="0" err="1" smtClean="0">
                <a:latin typeface="Courier New" pitchFamily="49" charset="0"/>
              </a:rPr>
              <a:t>expr</a:t>
            </a:r>
            <a:r>
              <a:rPr lang="en-GB" sz="2000" b="1" dirty="0" smtClean="0">
                <a:latin typeface="Courier New" pitchFamily="49" charset="0"/>
              </a:rPr>
              <a:t> </a:t>
            </a:r>
          </a:p>
          <a:p>
            <a:r>
              <a:rPr lang="en-GB" sz="2000" b="1" dirty="0" smtClean="0">
                <a:latin typeface="Courier New" pitchFamily="49" charset="0"/>
              </a:rPr>
              <a:t>  </a:t>
            </a:r>
            <a:r>
              <a:rPr lang="en-GB" sz="2000" b="1" u="sng" dirty="0" smtClean="0">
                <a:latin typeface="Courier New" pitchFamily="49" charset="0"/>
              </a:rPr>
              <a:t>for</a:t>
            </a:r>
            <a:r>
              <a:rPr lang="en-GB" sz="2000" b="1" dirty="0" smtClean="0">
                <a:latin typeface="Courier New" pitchFamily="49" charset="0"/>
              </a:rPr>
              <a:t> </a:t>
            </a:r>
            <a:r>
              <a:rPr lang="en-GB" sz="2000" i="1" dirty="0" smtClean="0">
                <a:latin typeface="Courier New" pitchFamily="49" charset="0"/>
              </a:rPr>
              <a:t>pat</a:t>
            </a:r>
            <a:r>
              <a:rPr lang="en-GB" sz="2000" b="1" dirty="0" smtClean="0">
                <a:latin typeface="Courier New" pitchFamily="49" charset="0"/>
              </a:rPr>
              <a:t> </a:t>
            </a:r>
            <a:r>
              <a:rPr lang="en-GB" sz="2000" b="1" u="sng" dirty="0" smtClean="0">
                <a:latin typeface="Courier New" pitchFamily="49" charset="0"/>
              </a:rPr>
              <a:t>in</a:t>
            </a:r>
            <a:r>
              <a:rPr lang="en-GB" sz="2000" b="1" dirty="0" smtClean="0">
                <a:latin typeface="Courier New" pitchFamily="49" charset="0"/>
              </a:rPr>
              <a:t> </a:t>
            </a:r>
            <a:r>
              <a:rPr lang="en-GB" sz="2000" i="1" dirty="0" err="1" smtClean="0">
                <a:latin typeface="Courier New" pitchFamily="49" charset="0"/>
              </a:rPr>
              <a:t>expr</a:t>
            </a:r>
            <a:endParaRPr lang="en-GB" sz="2000" i="1" dirty="0" smtClean="0">
              <a:latin typeface="Courier New" pitchFamily="49" charset="0"/>
            </a:endParaRPr>
          </a:p>
          <a:p>
            <a:r>
              <a:rPr lang="en-GB" sz="2000" b="1" dirty="0" smtClean="0">
                <a:latin typeface="Courier New" pitchFamily="49" charset="0"/>
              </a:rPr>
              <a:t>  </a:t>
            </a:r>
            <a:r>
              <a:rPr lang="en-GB" sz="2000" b="1" u="sng" dirty="0" smtClean="0">
                <a:latin typeface="Courier New" pitchFamily="49" charset="0"/>
              </a:rPr>
              <a:t>let</a:t>
            </a:r>
            <a:r>
              <a:rPr lang="en-GB" sz="2000" b="1" dirty="0" smtClean="0">
                <a:latin typeface="Courier New" pitchFamily="49" charset="0"/>
              </a:rPr>
              <a:t> </a:t>
            </a:r>
            <a:r>
              <a:rPr lang="en-GB" sz="2000" i="1" dirty="0" smtClean="0">
                <a:latin typeface="Courier New" pitchFamily="49" charset="0"/>
              </a:rPr>
              <a:t>pat</a:t>
            </a:r>
            <a:r>
              <a:rPr lang="en-GB" sz="2000" b="1" dirty="0" smtClean="0">
                <a:latin typeface="Courier New" pitchFamily="49" charset="0"/>
              </a:rPr>
              <a:t> = </a:t>
            </a:r>
            <a:r>
              <a:rPr lang="en-GB" sz="2000" i="1" dirty="0" err="1" smtClean="0">
                <a:latin typeface="Courier New" pitchFamily="49" charset="0"/>
              </a:rPr>
              <a:t>expr</a:t>
            </a:r>
            <a:endParaRPr lang="en-GB" sz="2000" i="1" dirty="0" smtClean="0">
              <a:latin typeface="Courier New" pitchFamily="49" charset="0"/>
            </a:endParaRPr>
          </a:p>
          <a:p>
            <a:r>
              <a:rPr lang="en-GB" sz="2000" i="1" dirty="0" smtClean="0">
                <a:latin typeface="Courier New" pitchFamily="49" charset="0"/>
              </a:rPr>
              <a:t>  ...</a:t>
            </a:r>
          </a:p>
          <a:p>
            <a:r>
              <a:rPr lang="en-GB" sz="2000" b="1" dirty="0" smtClean="0">
                <a:latin typeface="Courier New" pitchFamily="49" charset="0"/>
              </a:rPr>
              <a:t>  -&gt; </a:t>
            </a:r>
            <a:r>
              <a:rPr lang="en-GB" sz="2000" i="1" dirty="0" err="1" smtClean="0">
                <a:latin typeface="Courier New" pitchFamily="49" charset="0"/>
              </a:rPr>
              <a:t>expr</a:t>
            </a:r>
            <a:r>
              <a:rPr lang="en-GB" sz="2000" b="1" dirty="0" smtClean="0">
                <a:latin typeface="Courier New" pitchFamily="49" charset="0"/>
              </a:rPr>
              <a:t> }</a:t>
            </a:r>
            <a:endParaRPr lang="en-GB" sz="2000" b="1" noProof="1">
              <a:latin typeface="Courier New" pitchFamily="49" charset="0"/>
            </a:endParaRPr>
          </a:p>
        </p:txBody>
      </p:sp>
      <p:sp>
        <p:nvSpPr>
          <p:cNvPr id="9" name="Folded Corner 924687"/>
          <p:cNvSpPr>
            <a:spLocks noChangeArrowheads="1"/>
          </p:cNvSpPr>
          <p:nvPr/>
        </p:nvSpPr>
        <p:spPr bwMode="auto">
          <a:xfrm>
            <a:off x="4786314" y="1357298"/>
            <a:ext cx="2339102" cy="1502628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sz="2000" b="1" u="sng" dirty="0" smtClean="0">
                <a:latin typeface="Courier New" pitchFamily="49" charset="0"/>
              </a:rPr>
              <a:t>try</a:t>
            </a:r>
            <a:r>
              <a:rPr lang="en-GB" sz="2000" b="1" dirty="0" smtClean="0">
                <a:latin typeface="Courier New" pitchFamily="49" charset="0"/>
              </a:rPr>
              <a:t> </a:t>
            </a:r>
            <a:r>
              <a:rPr lang="en-GB" sz="2000" i="1" dirty="0" err="1" smtClean="0">
                <a:latin typeface="Courier New" pitchFamily="49" charset="0"/>
              </a:rPr>
              <a:t>expr</a:t>
            </a:r>
            <a:r>
              <a:rPr lang="en-GB" sz="2000" b="1" dirty="0" smtClean="0">
                <a:latin typeface="Courier New" pitchFamily="49" charset="0"/>
              </a:rPr>
              <a:t> </a:t>
            </a:r>
          </a:p>
          <a:p>
            <a:r>
              <a:rPr lang="en-GB" sz="2000" b="1" u="sng" dirty="0" smtClean="0">
                <a:latin typeface="Courier New" pitchFamily="49" charset="0"/>
              </a:rPr>
              <a:t>with</a:t>
            </a:r>
            <a:r>
              <a:rPr lang="en-GB" sz="2000" b="1" dirty="0" smtClean="0">
                <a:latin typeface="Courier New" pitchFamily="49" charset="0"/>
              </a:rPr>
              <a:t> </a:t>
            </a:r>
          </a:p>
          <a:p>
            <a:r>
              <a:rPr lang="en-GB" sz="2000" b="1" dirty="0" smtClean="0">
                <a:latin typeface="Courier New" pitchFamily="49" charset="0"/>
              </a:rPr>
              <a:t>| </a:t>
            </a:r>
            <a:r>
              <a:rPr lang="en-GB" sz="2000" i="1" dirty="0" smtClean="0">
                <a:latin typeface="Courier New" pitchFamily="49" charset="0"/>
              </a:rPr>
              <a:t>pat</a:t>
            </a:r>
            <a:r>
              <a:rPr lang="en-GB" sz="2000" b="1" dirty="0" smtClean="0">
                <a:latin typeface="Courier New" pitchFamily="49" charset="0"/>
              </a:rPr>
              <a:t> -&gt; </a:t>
            </a:r>
            <a:r>
              <a:rPr lang="en-GB" sz="2000" i="1" dirty="0" err="1" smtClean="0">
                <a:latin typeface="Courier New" pitchFamily="49" charset="0"/>
              </a:rPr>
              <a:t>expr</a:t>
            </a:r>
            <a:r>
              <a:rPr lang="en-GB" sz="2000" b="1" dirty="0" smtClean="0">
                <a:latin typeface="Courier New" pitchFamily="49" charset="0"/>
              </a:rPr>
              <a:t> </a:t>
            </a:r>
          </a:p>
          <a:p>
            <a:r>
              <a:rPr lang="en-GB" sz="2000" b="1" dirty="0" smtClean="0">
                <a:latin typeface="Courier New" pitchFamily="49" charset="0"/>
              </a:rPr>
              <a:t>| </a:t>
            </a:r>
            <a:r>
              <a:rPr lang="en-GB" sz="2000" i="1" dirty="0" smtClean="0">
                <a:latin typeface="Courier New" pitchFamily="49" charset="0"/>
              </a:rPr>
              <a:t>pat</a:t>
            </a:r>
            <a:r>
              <a:rPr lang="en-GB" sz="2000" b="1" dirty="0" smtClean="0">
                <a:latin typeface="Courier New" pitchFamily="49" charset="0"/>
              </a:rPr>
              <a:t> -&gt; </a:t>
            </a:r>
            <a:r>
              <a:rPr lang="en-GB" sz="2000" i="1" dirty="0" err="1" smtClean="0">
                <a:latin typeface="Courier New" pitchFamily="49" charset="0"/>
              </a:rPr>
              <a:t>expr</a:t>
            </a:r>
            <a:endParaRPr lang="en-GB" sz="2000" i="1" noProof="1">
              <a:latin typeface="Courier New" pitchFamily="49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714612" y="1357298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Binding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3428992" y="3143248"/>
            <a:ext cx="10695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Function</a:t>
            </a:r>
          </a:p>
          <a:p>
            <a:r>
              <a:rPr lang="en-GB" dirty="0" smtClean="0"/>
              <a:t>binding</a:t>
            </a:r>
            <a:endParaRPr lang="en-GB" dirty="0"/>
          </a:p>
        </p:txBody>
      </p:sp>
      <p:sp>
        <p:nvSpPr>
          <p:cNvPr id="13" name="Folded Corner 924687"/>
          <p:cNvSpPr>
            <a:spLocks noChangeArrowheads="1"/>
          </p:cNvSpPr>
          <p:nvPr/>
        </p:nvSpPr>
        <p:spPr bwMode="auto">
          <a:xfrm>
            <a:off x="285720" y="2000240"/>
            <a:ext cx="2492990" cy="454283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sz="2000" b="1" dirty="0" smtClean="0">
                <a:latin typeface="Courier New" pitchFamily="49" charset="0"/>
              </a:rPr>
              <a:t>fun </a:t>
            </a:r>
            <a:r>
              <a:rPr lang="en-GB" sz="2000" i="1" dirty="0" smtClean="0">
                <a:latin typeface="Courier New" pitchFamily="49" charset="0"/>
              </a:rPr>
              <a:t>pat</a:t>
            </a:r>
            <a:r>
              <a:rPr lang="en-GB" sz="2000" b="1" dirty="0" smtClean="0">
                <a:latin typeface="Courier New" pitchFamily="49" charset="0"/>
              </a:rPr>
              <a:t> -&gt; </a:t>
            </a:r>
            <a:r>
              <a:rPr lang="en-GB" sz="2000" i="1" dirty="0" err="1" smtClean="0">
                <a:latin typeface="Courier New" pitchFamily="49" charset="0"/>
              </a:rPr>
              <a:t>expr</a:t>
            </a:r>
            <a:endParaRPr lang="en-GB" sz="2000" i="1" noProof="1" smtClean="0">
              <a:latin typeface="Courier New" pitchFamily="49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57488" y="2000240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Function Values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3000364" y="4143380"/>
            <a:ext cx="14157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Match</a:t>
            </a:r>
          </a:p>
          <a:p>
            <a:r>
              <a:rPr lang="en-GB" dirty="0" smtClean="0"/>
              <a:t>expressions</a:t>
            </a:r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7215206" y="1357298"/>
            <a:ext cx="11977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Exception</a:t>
            </a:r>
          </a:p>
          <a:p>
            <a:r>
              <a:rPr lang="en-GB" dirty="0" smtClean="0"/>
              <a:t>Handling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7572396" y="2428868"/>
            <a:ext cx="14157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Sequence </a:t>
            </a:r>
          </a:p>
          <a:p>
            <a:r>
              <a:rPr lang="en-GB" dirty="0" smtClean="0"/>
              <a:t>expressions</a:t>
            </a: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1" grpId="0"/>
      <p:bldP spid="12" grpId="0"/>
      <p:bldP spid="13" grpId="0" animBg="1"/>
      <p:bldP spid="14" grpId="0"/>
      <p:bldP spid="15" grpId="0"/>
      <p:bldP spid="16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Patterns are Everywhere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endParaRPr lang="en-GB" dirty="0"/>
          </a:p>
        </p:txBody>
      </p:sp>
      <p:sp>
        <p:nvSpPr>
          <p:cNvPr id="6" name="Folded Corner 924687"/>
          <p:cNvSpPr>
            <a:spLocks noChangeArrowheads="1"/>
          </p:cNvSpPr>
          <p:nvPr/>
        </p:nvSpPr>
        <p:spPr bwMode="auto">
          <a:xfrm>
            <a:off x="1285852" y="1571612"/>
            <a:ext cx="5724644" cy="1852077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sz="2000" b="1" dirty="0" smtClean="0">
                <a:latin typeface="Courier New" pitchFamily="49" charset="0"/>
              </a:rPr>
              <a:t>{ new </a:t>
            </a:r>
            <a:r>
              <a:rPr lang="en-GB" sz="2000" i="1" dirty="0" smtClean="0">
                <a:latin typeface="Courier New" pitchFamily="49" charset="0"/>
              </a:rPr>
              <a:t>type</a:t>
            </a:r>
            <a:r>
              <a:rPr lang="en-GB" sz="2000" b="1" dirty="0" smtClean="0">
                <a:latin typeface="Courier New" pitchFamily="49" charset="0"/>
              </a:rPr>
              <a:t> with </a:t>
            </a:r>
          </a:p>
          <a:p>
            <a:r>
              <a:rPr lang="en-GB" sz="2000" b="1" dirty="0" smtClean="0">
                <a:latin typeface="Courier New" pitchFamily="49" charset="0"/>
              </a:rPr>
              <a:t>     </a:t>
            </a:r>
            <a:r>
              <a:rPr lang="en-GB" sz="2000" b="1" u="sng" dirty="0" smtClean="0">
                <a:latin typeface="Courier New" pitchFamily="49" charset="0"/>
              </a:rPr>
              <a:t>member</a:t>
            </a:r>
            <a:r>
              <a:rPr lang="en-GB" sz="2000" b="1" dirty="0" smtClean="0">
                <a:latin typeface="Courier New" pitchFamily="49" charset="0"/>
              </a:rPr>
              <a:t> x.M1(</a:t>
            </a:r>
            <a:r>
              <a:rPr lang="en-GB" sz="2000" i="1" dirty="0" smtClean="0">
                <a:latin typeface="Courier New" pitchFamily="49" charset="0"/>
              </a:rPr>
              <a:t>pat</a:t>
            </a:r>
            <a:r>
              <a:rPr lang="en-GB" sz="2000" b="1" dirty="0" smtClean="0">
                <a:latin typeface="Courier New" pitchFamily="49" charset="0"/>
              </a:rPr>
              <a:t>,</a:t>
            </a:r>
            <a:r>
              <a:rPr lang="en-GB" sz="2000" i="1" dirty="0" smtClean="0">
                <a:latin typeface="Courier New" pitchFamily="49" charset="0"/>
              </a:rPr>
              <a:t>...</a:t>
            </a:r>
            <a:r>
              <a:rPr lang="en-GB" sz="2000" b="1" dirty="0" smtClean="0">
                <a:latin typeface="Courier New" pitchFamily="49" charset="0"/>
              </a:rPr>
              <a:t>,</a:t>
            </a:r>
            <a:r>
              <a:rPr lang="en-GB" sz="2000" i="1" dirty="0" smtClean="0">
                <a:latin typeface="Courier New" pitchFamily="49" charset="0"/>
              </a:rPr>
              <a:t>pat</a:t>
            </a:r>
            <a:r>
              <a:rPr lang="en-GB" sz="2000" b="1" dirty="0" smtClean="0">
                <a:latin typeface="Courier New" pitchFamily="49" charset="0"/>
              </a:rPr>
              <a:t>) = </a:t>
            </a:r>
            <a:r>
              <a:rPr lang="en-GB" sz="2000" i="1" u="sng" dirty="0" err="1" smtClean="0">
                <a:latin typeface="Courier New" pitchFamily="49" charset="0"/>
              </a:rPr>
              <a:t>expr</a:t>
            </a:r>
            <a:endParaRPr lang="en-GB" sz="2000" i="1" dirty="0" smtClean="0">
              <a:latin typeface="Courier New" pitchFamily="49" charset="0"/>
            </a:endParaRPr>
          </a:p>
          <a:p>
            <a:r>
              <a:rPr lang="en-GB" sz="2000" i="1" dirty="0" smtClean="0">
                <a:latin typeface="Courier New" pitchFamily="49" charset="0"/>
              </a:rPr>
              <a:t>     </a:t>
            </a:r>
            <a:r>
              <a:rPr lang="en-GB" sz="2000" b="1" i="1" dirty="0" smtClean="0">
                <a:latin typeface="Courier New" pitchFamily="49" charset="0"/>
              </a:rPr>
              <a:t>...</a:t>
            </a:r>
          </a:p>
          <a:p>
            <a:r>
              <a:rPr lang="en-GB" sz="2000" b="1" dirty="0" smtClean="0">
                <a:latin typeface="Courier New" pitchFamily="49" charset="0"/>
              </a:rPr>
              <a:t>     </a:t>
            </a:r>
            <a:r>
              <a:rPr lang="en-GB" sz="2000" b="1" u="sng" dirty="0" smtClean="0">
                <a:latin typeface="Courier New" pitchFamily="49" charset="0"/>
              </a:rPr>
              <a:t>member</a:t>
            </a:r>
            <a:r>
              <a:rPr lang="en-GB" sz="2000" b="1" dirty="0" smtClean="0">
                <a:latin typeface="Courier New" pitchFamily="49" charset="0"/>
              </a:rPr>
              <a:t> x.MN(</a:t>
            </a:r>
            <a:r>
              <a:rPr lang="en-GB" sz="2000" i="1" dirty="0" smtClean="0">
                <a:latin typeface="Courier New" pitchFamily="49" charset="0"/>
              </a:rPr>
              <a:t>pat</a:t>
            </a:r>
            <a:r>
              <a:rPr lang="en-GB" sz="2000" b="1" dirty="0" smtClean="0">
                <a:latin typeface="Courier New" pitchFamily="49" charset="0"/>
              </a:rPr>
              <a:t>,</a:t>
            </a:r>
            <a:r>
              <a:rPr lang="en-GB" sz="2000" i="1" dirty="0" smtClean="0">
                <a:latin typeface="Courier New" pitchFamily="49" charset="0"/>
              </a:rPr>
              <a:t>...</a:t>
            </a:r>
            <a:r>
              <a:rPr lang="en-GB" sz="2000" b="1" dirty="0" smtClean="0">
                <a:latin typeface="Courier New" pitchFamily="49" charset="0"/>
              </a:rPr>
              <a:t>,</a:t>
            </a:r>
            <a:r>
              <a:rPr lang="en-GB" sz="2000" i="1" dirty="0" smtClean="0">
                <a:latin typeface="Courier New" pitchFamily="49" charset="0"/>
              </a:rPr>
              <a:t>pat</a:t>
            </a:r>
            <a:r>
              <a:rPr lang="en-GB" sz="2000" b="1" dirty="0" smtClean="0">
                <a:latin typeface="Courier New" pitchFamily="49" charset="0"/>
              </a:rPr>
              <a:t>) = </a:t>
            </a:r>
            <a:r>
              <a:rPr lang="en-GB" sz="2000" i="1" u="sng" dirty="0" err="1" smtClean="0">
                <a:latin typeface="Courier New" pitchFamily="49" charset="0"/>
              </a:rPr>
              <a:t>expr</a:t>
            </a:r>
            <a:endParaRPr lang="en-GB" sz="2000" i="1" u="sng" dirty="0" smtClean="0">
              <a:latin typeface="Courier New" pitchFamily="49" charset="0"/>
            </a:endParaRPr>
          </a:p>
          <a:p>
            <a:r>
              <a:rPr lang="en-GB" sz="2000" b="1" noProof="1" smtClean="0">
                <a:latin typeface="Courier New" pitchFamily="49" charset="0"/>
              </a:rPr>
              <a:t>}</a:t>
            </a:r>
          </a:p>
        </p:txBody>
      </p:sp>
      <p:sp>
        <p:nvSpPr>
          <p:cNvPr id="10" name="Folded Corner 924687"/>
          <p:cNvSpPr>
            <a:spLocks noChangeArrowheads="1"/>
          </p:cNvSpPr>
          <p:nvPr/>
        </p:nvSpPr>
        <p:spPr bwMode="auto">
          <a:xfrm>
            <a:off x="1285852" y="3714752"/>
            <a:ext cx="6032421" cy="2201525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sz="2000" b="1" u="sng" dirty="0" smtClean="0">
                <a:latin typeface="Courier New" pitchFamily="49" charset="0"/>
              </a:rPr>
              <a:t>type</a:t>
            </a:r>
            <a:r>
              <a:rPr lang="en-GB" sz="2000" b="1" dirty="0" smtClean="0">
                <a:latin typeface="Courier New" pitchFamily="49" charset="0"/>
              </a:rPr>
              <a:t> C(</a:t>
            </a:r>
            <a:r>
              <a:rPr lang="en-GB" sz="2000" i="1" dirty="0" smtClean="0">
                <a:latin typeface="Courier New" pitchFamily="49" charset="0"/>
              </a:rPr>
              <a:t>pat</a:t>
            </a:r>
            <a:r>
              <a:rPr lang="en-GB" sz="2000" b="1" dirty="0" smtClean="0">
                <a:latin typeface="Courier New" pitchFamily="49" charset="0"/>
              </a:rPr>
              <a:t>,...,</a:t>
            </a:r>
            <a:r>
              <a:rPr lang="en-GB" sz="2000" i="1" dirty="0" smtClean="0">
                <a:latin typeface="Courier New" pitchFamily="49" charset="0"/>
              </a:rPr>
              <a:t>pat</a:t>
            </a:r>
            <a:r>
              <a:rPr lang="en-GB" sz="2000" b="1" dirty="0" smtClean="0">
                <a:latin typeface="Courier New" pitchFamily="49" charset="0"/>
              </a:rPr>
              <a:t>) =</a:t>
            </a:r>
          </a:p>
          <a:p>
            <a:r>
              <a:rPr lang="en-GB" sz="2000" b="1" dirty="0" smtClean="0">
                <a:latin typeface="Courier New" pitchFamily="49" charset="0"/>
              </a:rPr>
              <a:t>    </a:t>
            </a:r>
            <a:r>
              <a:rPr lang="en-GB" sz="2000" b="1" u="sng" dirty="0" smtClean="0">
                <a:latin typeface="Courier New" pitchFamily="49" charset="0"/>
              </a:rPr>
              <a:t>class</a:t>
            </a:r>
          </a:p>
          <a:p>
            <a:r>
              <a:rPr lang="en-GB" sz="2000" b="1" dirty="0" smtClean="0">
                <a:latin typeface="Courier New" pitchFamily="49" charset="0"/>
              </a:rPr>
              <a:t>        </a:t>
            </a:r>
            <a:r>
              <a:rPr lang="en-GB" sz="2000" b="1" u="sng" dirty="0" smtClean="0">
                <a:latin typeface="Courier New" pitchFamily="49" charset="0"/>
              </a:rPr>
              <a:t>member</a:t>
            </a:r>
            <a:r>
              <a:rPr lang="en-GB" sz="2000" b="1" dirty="0" smtClean="0">
                <a:latin typeface="Courier New" pitchFamily="49" charset="0"/>
              </a:rPr>
              <a:t> </a:t>
            </a:r>
            <a:r>
              <a:rPr lang="en-GB" sz="2000" b="1" dirty="0" err="1" smtClean="0">
                <a:latin typeface="Courier New" pitchFamily="49" charset="0"/>
              </a:rPr>
              <a:t>x.M</a:t>
            </a:r>
            <a:r>
              <a:rPr lang="en-GB" sz="2000" b="1" dirty="0" smtClean="0">
                <a:latin typeface="Courier New" pitchFamily="49" charset="0"/>
              </a:rPr>
              <a:t>(</a:t>
            </a:r>
            <a:r>
              <a:rPr lang="en-GB" sz="2000" i="1" dirty="0" smtClean="0">
                <a:latin typeface="Courier New" pitchFamily="49" charset="0"/>
              </a:rPr>
              <a:t>pat</a:t>
            </a:r>
            <a:r>
              <a:rPr lang="en-GB" sz="2000" b="1" dirty="0" smtClean="0">
                <a:latin typeface="Courier New" pitchFamily="49" charset="0"/>
              </a:rPr>
              <a:t>,</a:t>
            </a:r>
            <a:r>
              <a:rPr lang="en-GB" sz="2000" i="1" dirty="0" smtClean="0">
                <a:latin typeface="Courier New" pitchFamily="49" charset="0"/>
              </a:rPr>
              <a:t>...</a:t>
            </a:r>
            <a:r>
              <a:rPr lang="en-GB" sz="2000" b="1" dirty="0" smtClean="0">
                <a:latin typeface="Courier New" pitchFamily="49" charset="0"/>
              </a:rPr>
              <a:t>,</a:t>
            </a:r>
            <a:r>
              <a:rPr lang="en-GB" sz="2000" i="1" dirty="0" smtClean="0">
                <a:latin typeface="Courier New" pitchFamily="49" charset="0"/>
              </a:rPr>
              <a:t>pat</a:t>
            </a:r>
            <a:r>
              <a:rPr lang="en-GB" sz="2000" b="1" dirty="0" smtClean="0">
                <a:latin typeface="Courier New" pitchFamily="49" charset="0"/>
              </a:rPr>
              <a:t>) = </a:t>
            </a:r>
            <a:r>
              <a:rPr lang="en-GB" sz="2000" i="1" u="sng" dirty="0" err="1" smtClean="0">
                <a:latin typeface="Courier New" pitchFamily="49" charset="0"/>
              </a:rPr>
              <a:t>expr</a:t>
            </a:r>
            <a:endParaRPr lang="en-GB" sz="2000" i="1" u="sng" dirty="0" smtClean="0">
              <a:latin typeface="Courier New" pitchFamily="49" charset="0"/>
            </a:endParaRPr>
          </a:p>
          <a:p>
            <a:r>
              <a:rPr lang="en-GB" sz="2000" i="1" dirty="0" smtClean="0">
                <a:latin typeface="Courier New" pitchFamily="49" charset="0"/>
              </a:rPr>
              <a:t>        ...</a:t>
            </a:r>
          </a:p>
          <a:p>
            <a:r>
              <a:rPr lang="en-GB" sz="2000" b="1" dirty="0" smtClean="0">
                <a:latin typeface="Courier New" pitchFamily="49" charset="0"/>
              </a:rPr>
              <a:t>        </a:t>
            </a:r>
            <a:r>
              <a:rPr lang="en-GB" sz="2000" b="1" u="sng" dirty="0" smtClean="0">
                <a:latin typeface="Courier New" pitchFamily="49" charset="0"/>
              </a:rPr>
              <a:t>member</a:t>
            </a:r>
            <a:r>
              <a:rPr lang="en-GB" sz="2000" b="1" dirty="0" smtClean="0">
                <a:latin typeface="Courier New" pitchFamily="49" charset="0"/>
              </a:rPr>
              <a:t> </a:t>
            </a:r>
            <a:r>
              <a:rPr lang="en-GB" sz="2000" b="1" dirty="0" err="1" smtClean="0">
                <a:latin typeface="Courier New" pitchFamily="49" charset="0"/>
              </a:rPr>
              <a:t>x.M</a:t>
            </a:r>
            <a:r>
              <a:rPr lang="en-GB" sz="2000" b="1" dirty="0" smtClean="0">
                <a:latin typeface="Courier New" pitchFamily="49" charset="0"/>
              </a:rPr>
              <a:t>(</a:t>
            </a:r>
            <a:r>
              <a:rPr lang="en-GB" sz="2000" i="1" dirty="0" smtClean="0">
                <a:latin typeface="Courier New" pitchFamily="49" charset="0"/>
              </a:rPr>
              <a:t>pat</a:t>
            </a:r>
            <a:r>
              <a:rPr lang="en-GB" sz="2000" b="1" dirty="0" smtClean="0">
                <a:latin typeface="Courier New" pitchFamily="49" charset="0"/>
              </a:rPr>
              <a:t>,</a:t>
            </a:r>
            <a:r>
              <a:rPr lang="en-GB" sz="2000" i="1" dirty="0" smtClean="0">
                <a:latin typeface="Courier New" pitchFamily="49" charset="0"/>
              </a:rPr>
              <a:t>...</a:t>
            </a:r>
            <a:r>
              <a:rPr lang="en-GB" sz="2000" b="1" dirty="0" smtClean="0">
                <a:latin typeface="Courier New" pitchFamily="49" charset="0"/>
              </a:rPr>
              <a:t>,</a:t>
            </a:r>
            <a:r>
              <a:rPr lang="en-GB" sz="2000" i="1" dirty="0" smtClean="0">
                <a:latin typeface="Courier New" pitchFamily="49" charset="0"/>
              </a:rPr>
              <a:t>pat</a:t>
            </a:r>
            <a:r>
              <a:rPr lang="en-GB" sz="2000" b="1" dirty="0" smtClean="0">
                <a:latin typeface="Courier New" pitchFamily="49" charset="0"/>
              </a:rPr>
              <a:t>) = </a:t>
            </a:r>
            <a:r>
              <a:rPr lang="en-GB" sz="2000" i="1" u="sng" dirty="0" err="1" smtClean="0">
                <a:latin typeface="Courier New" pitchFamily="49" charset="0"/>
              </a:rPr>
              <a:t>expr</a:t>
            </a:r>
            <a:endParaRPr lang="en-GB" sz="2000" i="1" u="sng" dirty="0" smtClean="0">
              <a:latin typeface="Courier New" pitchFamily="49" charset="0"/>
            </a:endParaRPr>
          </a:p>
          <a:p>
            <a:r>
              <a:rPr lang="en-GB" sz="2000" b="1" dirty="0" smtClean="0">
                <a:latin typeface="Courier New" pitchFamily="49" charset="0"/>
              </a:rPr>
              <a:t>    </a:t>
            </a:r>
            <a:r>
              <a:rPr lang="en-GB" sz="2000" b="1" u="sng" dirty="0" smtClean="0">
                <a:latin typeface="Courier New" pitchFamily="49" charset="0"/>
              </a:rPr>
              <a:t>end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143768" y="1643050"/>
            <a:ext cx="14157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Object</a:t>
            </a:r>
          </a:p>
          <a:p>
            <a:r>
              <a:rPr lang="en-GB" dirty="0" smtClean="0"/>
              <a:t>expressions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7358082" y="3714752"/>
            <a:ext cx="12234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Class </a:t>
            </a:r>
          </a:p>
          <a:p>
            <a:r>
              <a:rPr lang="en-GB" dirty="0" smtClean="0"/>
              <a:t>definitions</a:t>
            </a: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5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What’s in a Pattern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Folded Corner 924687"/>
          <p:cNvSpPr>
            <a:spLocks noChangeArrowheads="1"/>
          </p:cNvSpPr>
          <p:nvPr/>
        </p:nvSpPr>
        <p:spPr bwMode="auto">
          <a:xfrm>
            <a:off x="1214414" y="1571612"/>
            <a:ext cx="7263527" cy="4997113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sz="2000" b="1" dirty="0" smtClean="0">
                <a:latin typeface="Courier New" pitchFamily="49" charset="0"/>
              </a:rPr>
              <a:t>(</a:t>
            </a:r>
            <a:r>
              <a:rPr lang="en-GB" sz="2000" i="1" dirty="0" smtClean="0">
                <a:latin typeface="Courier New" pitchFamily="49" charset="0"/>
              </a:rPr>
              <a:t>pat</a:t>
            </a:r>
            <a:r>
              <a:rPr lang="en-GB" sz="2000" b="1" dirty="0" smtClean="0">
                <a:latin typeface="Courier New" pitchFamily="49" charset="0"/>
              </a:rPr>
              <a:t>, ..., </a:t>
            </a:r>
            <a:r>
              <a:rPr lang="en-GB" sz="2000" i="1" dirty="0" smtClean="0">
                <a:latin typeface="Courier New" pitchFamily="49" charset="0"/>
              </a:rPr>
              <a:t>pat</a:t>
            </a:r>
            <a:r>
              <a:rPr lang="en-GB" sz="2000" b="1" dirty="0" smtClean="0">
                <a:latin typeface="Courier New" pitchFamily="49" charset="0"/>
              </a:rPr>
              <a:t>)           -- </a:t>
            </a:r>
            <a:r>
              <a:rPr lang="en-GB" sz="2000" b="1" dirty="0" err="1" smtClean="0">
                <a:latin typeface="Courier New" pitchFamily="49" charset="0"/>
              </a:rPr>
              <a:t>tuple</a:t>
            </a:r>
            <a:r>
              <a:rPr lang="en-GB" sz="2000" b="1" dirty="0" smtClean="0">
                <a:latin typeface="Courier New" pitchFamily="49" charset="0"/>
              </a:rPr>
              <a:t> pattern</a:t>
            </a:r>
          </a:p>
          <a:p>
            <a:r>
              <a:rPr lang="en-GB" sz="2000" b="1" dirty="0" smtClean="0">
                <a:latin typeface="Courier New" pitchFamily="49" charset="0"/>
              </a:rPr>
              <a:t>[</a:t>
            </a:r>
            <a:r>
              <a:rPr lang="en-GB" sz="2000" i="1" dirty="0" smtClean="0">
                <a:latin typeface="Courier New" pitchFamily="49" charset="0"/>
              </a:rPr>
              <a:t>pat</a:t>
            </a:r>
            <a:r>
              <a:rPr lang="en-GB" sz="2000" b="1" dirty="0" smtClean="0">
                <a:latin typeface="Courier New" pitchFamily="49" charset="0"/>
              </a:rPr>
              <a:t>, ..., </a:t>
            </a:r>
            <a:r>
              <a:rPr lang="en-GB" sz="2000" i="1" dirty="0" smtClean="0">
                <a:latin typeface="Courier New" pitchFamily="49" charset="0"/>
              </a:rPr>
              <a:t>pat</a:t>
            </a:r>
            <a:r>
              <a:rPr lang="en-GB" sz="2000" b="1" dirty="0" smtClean="0">
                <a:latin typeface="Courier New" pitchFamily="49" charset="0"/>
              </a:rPr>
              <a:t>]           -- list pattern</a:t>
            </a:r>
          </a:p>
          <a:p>
            <a:r>
              <a:rPr lang="en-GB" sz="2000" b="1" dirty="0" smtClean="0">
                <a:latin typeface="Courier New" pitchFamily="49" charset="0"/>
              </a:rPr>
              <a:t>[| </a:t>
            </a:r>
            <a:r>
              <a:rPr lang="en-GB" sz="2000" i="1" dirty="0" smtClean="0">
                <a:latin typeface="Courier New" pitchFamily="49" charset="0"/>
              </a:rPr>
              <a:t>pat</a:t>
            </a:r>
            <a:r>
              <a:rPr lang="en-GB" sz="2000" b="1" dirty="0" smtClean="0">
                <a:latin typeface="Courier New" pitchFamily="49" charset="0"/>
              </a:rPr>
              <a:t>, ..., </a:t>
            </a:r>
            <a:r>
              <a:rPr lang="en-GB" sz="2000" i="1" dirty="0" smtClean="0">
                <a:latin typeface="Courier New" pitchFamily="49" charset="0"/>
              </a:rPr>
              <a:t>pat |</a:t>
            </a:r>
            <a:r>
              <a:rPr lang="en-GB" sz="2000" b="1" dirty="0" smtClean="0">
                <a:latin typeface="Courier New" pitchFamily="49" charset="0"/>
              </a:rPr>
              <a:t>]       -- array pattern</a:t>
            </a:r>
          </a:p>
          <a:p>
            <a:r>
              <a:rPr lang="en-GB" sz="2000" b="1" dirty="0" smtClean="0">
                <a:latin typeface="Courier New" pitchFamily="49" charset="0"/>
              </a:rPr>
              <a:t>{ id= </a:t>
            </a:r>
            <a:r>
              <a:rPr lang="en-GB" sz="2000" i="1" dirty="0" smtClean="0">
                <a:latin typeface="Courier New" pitchFamily="49" charset="0"/>
              </a:rPr>
              <a:t>pat</a:t>
            </a:r>
            <a:r>
              <a:rPr lang="en-GB" sz="2000" b="1" dirty="0" smtClean="0">
                <a:latin typeface="Courier New" pitchFamily="49" charset="0"/>
              </a:rPr>
              <a:t>, ..., id=</a:t>
            </a:r>
            <a:r>
              <a:rPr lang="en-GB" sz="2000" i="1" dirty="0" smtClean="0">
                <a:latin typeface="Courier New" pitchFamily="49" charset="0"/>
              </a:rPr>
              <a:t>pat </a:t>
            </a:r>
            <a:r>
              <a:rPr lang="en-GB" sz="2000" b="1" dirty="0" smtClean="0">
                <a:latin typeface="Courier New" pitchFamily="49" charset="0"/>
              </a:rPr>
              <a:t>}  -- record pattern</a:t>
            </a:r>
          </a:p>
          <a:p>
            <a:r>
              <a:rPr lang="en-GB" sz="2000" b="1" dirty="0" smtClean="0">
                <a:latin typeface="Courier New" pitchFamily="49" charset="0"/>
              </a:rPr>
              <a:t>Point(</a:t>
            </a:r>
            <a:r>
              <a:rPr lang="en-GB" sz="2000" i="1" dirty="0" smtClean="0">
                <a:latin typeface="Courier New" pitchFamily="49" charset="0"/>
              </a:rPr>
              <a:t>pat</a:t>
            </a:r>
            <a:r>
              <a:rPr lang="en-GB" sz="2000" b="1" dirty="0" smtClean="0">
                <a:latin typeface="Courier New" pitchFamily="49" charset="0"/>
              </a:rPr>
              <a:t>, </a:t>
            </a:r>
            <a:r>
              <a:rPr lang="en-GB" sz="2000" i="1" dirty="0" smtClean="0">
                <a:latin typeface="Courier New" pitchFamily="49" charset="0"/>
              </a:rPr>
              <a:t>pat</a:t>
            </a:r>
            <a:r>
              <a:rPr lang="en-GB" sz="2000" b="1" dirty="0" smtClean="0">
                <a:latin typeface="Courier New" pitchFamily="49" charset="0"/>
              </a:rPr>
              <a:t>)</a:t>
            </a:r>
            <a:r>
              <a:rPr lang="en-GB" sz="2000" i="1" dirty="0" smtClean="0">
                <a:latin typeface="Courier New" pitchFamily="49" charset="0"/>
              </a:rPr>
              <a:t>     </a:t>
            </a:r>
            <a:r>
              <a:rPr lang="en-GB" sz="2000" b="1" dirty="0" smtClean="0">
                <a:latin typeface="Courier New" pitchFamily="49" charset="0"/>
              </a:rPr>
              <a:t>      -- data pattern</a:t>
            </a:r>
          </a:p>
          <a:p>
            <a:r>
              <a:rPr lang="en-GB" sz="2000" i="1" dirty="0" smtClean="0">
                <a:latin typeface="Courier New" pitchFamily="49" charset="0"/>
              </a:rPr>
              <a:t>pat</a:t>
            </a:r>
            <a:r>
              <a:rPr lang="en-GB" sz="2000" b="1" dirty="0" smtClean="0">
                <a:latin typeface="Courier New" pitchFamily="49" charset="0"/>
              </a:rPr>
              <a:t> | </a:t>
            </a:r>
            <a:r>
              <a:rPr lang="en-GB" sz="2000" i="1" dirty="0" smtClean="0">
                <a:latin typeface="Courier New" pitchFamily="49" charset="0"/>
              </a:rPr>
              <a:t>pat</a:t>
            </a:r>
            <a:r>
              <a:rPr lang="en-GB" sz="2000" b="1" i="1" dirty="0" smtClean="0">
                <a:latin typeface="Courier New" pitchFamily="49" charset="0"/>
              </a:rPr>
              <a:t>      </a:t>
            </a:r>
            <a:r>
              <a:rPr lang="en-GB" sz="2000" b="1" dirty="0" smtClean="0">
                <a:latin typeface="Courier New" pitchFamily="49" charset="0"/>
              </a:rPr>
              <a:t>           -- “either” pattern</a:t>
            </a:r>
          </a:p>
          <a:p>
            <a:r>
              <a:rPr lang="en-GB" sz="2000" i="1" dirty="0" smtClean="0">
                <a:latin typeface="Courier New" pitchFamily="49" charset="0"/>
              </a:rPr>
              <a:t>_</a:t>
            </a:r>
            <a:r>
              <a:rPr lang="en-GB" sz="2000" b="1" dirty="0" smtClean="0">
                <a:latin typeface="Courier New" pitchFamily="49" charset="0"/>
              </a:rPr>
              <a:t>                 </a:t>
            </a:r>
            <a:r>
              <a:rPr lang="en-GB" sz="2000" i="1" dirty="0" smtClean="0">
                <a:latin typeface="Courier New" pitchFamily="49" charset="0"/>
              </a:rPr>
              <a:t>       </a:t>
            </a:r>
            <a:r>
              <a:rPr lang="en-GB" sz="2000" b="1" dirty="0" smtClean="0">
                <a:latin typeface="Courier New" pitchFamily="49" charset="0"/>
              </a:rPr>
              <a:t> -- wild pattern</a:t>
            </a:r>
          </a:p>
          <a:p>
            <a:r>
              <a:rPr lang="en-GB" sz="2000" b="1" dirty="0" smtClean="0">
                <a:latin typeface="Courier New" pitchFamily="49" charset="0"/>
              </a:rPr>
              <a:t>x                 </a:t>
            </a:r>
            <a:r>
              <a:rPr lang="en-GB" sz="2000" i="1" dirty="0" smtClean="0">
                <a:latin typeface="Courier New" pitchFamily="49" charset="0"/>
              </a:rPr>
              <a:t>       </a:t>
            </a:r>
            <a:r>
              <a:rPr lang="en-GB" sz="2000" b="1" dirty="0" smtClean="0">
                <a:latin typeface="Courier New" pitchFamily="49" charset="0"/>
              </a:rPr>
              <a:t> -- variable binding</a:t>
            </a:r>
          </a:p>
          <a:p>
            <a:r>
              <a:rPr lang="en-GB" sz="2000" b="1" dirty="0" smtClean="0">
                <a:latin typeface="Courier New" pitchFamily="49" charset="0"/>
              </a:rPr>
              <a:t>36  </a:t>
            </a:r>
            <a:r>
              <a:rPr lang="en-GB" sz="2000" i="1" dirty="0" smtClean="0">
                <a:latin typeface="Courier New" pitchFamily="49" charset="0"/>
              </a:rPr>
              <a:t>     </a:t>
            </a:r>
            <a:r>
              <a:rPr lang="en-GB" sz="2000" b="1" dirty="0" smtClean="0">
                <a:latin typeface="Courier New" pitchFamily="49" charset="0"/>
              </a:rPr>
              <a:t>                 -- constant pattern</a:t>
            </a:r>
          </a:p>
          <a:p>
            <a:r>
              <a:rPr lang="en-GB" sz="2000" b="1" dirty="0" smtClean="0">
                <a:latin typeface="Courier New" pitchFamily="49" charset="0"/>
              </a:rPr>
              <a:t>"36" </a:t>
            </a:r>
            <a:r>
              <a:rPr lang="en-GB" sz="2000" i="1" dirty="0" smtClean="0">
                <a:latin typeface="Courier New" pitchFamily="49" charset="0"/>
              </a:rPr>
              <a:t>     </a:t>
            </a:r>
            <a:r>
              <a:rPr lang="en-GB" sz="2000" b="1" dirty="0" smtClean="0">
                <a:latin typeface="Courier New" pitchFamily="49" charset="0"/>
              </a:rPr>
              <a:t>                -- constant pattern</a:t>
            </a:r>
          </a:p>
          <a:p>
            <a:r>
              <a:rPr lang="en-GB" sz="2000" b="1" dirty="0" err="1" smtClean="0">
                <a:latin typeface="Courier New" pitchFamily="49" charset="0"/>
              </a:rPr>
              <a:t>System.DayOfWeek.Monday</a:t>
            </a:r>
            <a:r>
              <a:rPr lang="en-GB" sz="2000" b="1" dirty="0" smtClean="0">
                <a:latin typeface="Courier New" pitchFamily="49" charset="0"/>
              </a:rPr>
              <a:t>   -- constant pattern</a:t>
            </a:r>
          </a:p>
          <a:p>
            <a:r>
              <a:rPr lang="en-GB" sz="2000" b="1" dirty="0" smtClean="0">
                <a:latin typeface="Courier New" pitchFamily="49" charset="0"/>
              </a:rPr>
              <a:t>:? </a:t>
            </a:r>
            <a:r>
              <a:rPr lang="en-GB" sz="2000" i="1" dirty="0" smtClean="0">
                <a:latin typeface="Courier New" pitchFamily="49" charset="0"/>
              </a:rPr>
              <a:t>type</a:t>
            </a:r>
            <a:r>
              <a:rPr lang="en-GB" sz="2000" b="1" i="1" dirty="0" smtClean="0">
                <a:latin typeface="Courier New" pitchFamily="49" charset="0"/>
              </a:rPr>
              <a:t>         </a:t>
            </a:r>
            <a:r>
              <a:rPr lang="en-GB" sz="2000" b="1" dirty="0" smtClean="0">
                <a:latin typeface="Courier New" pitchFamily="49" charset="0"/>
              </a:rPr>
              <a:t>  </a:t>
            </a:r>
            <a:r>
              <a:rPr lang="en-GB" sz="2000" i="1" dirty="0" smtClean="0">
                <a:latin typeface="Courier New" pitchFamily="49" charset="0"/>
              </a:rPr>
              <a:t>     </a:t>
            </a:r>
            <a:r>
              <a:rPr lang="en-GB" sz="2000" b="1" dirty="0" smtClean="0">
                <a:latin typeface="Courier New" pitchFamily="49" charset="0"/>
              </a:rPr>
              <a:t>   -- type test pattern</a:t>
            </a:r>
          </a:p>
          <a:p>
            <a:r>
              <a:rPr lang="en-GB" sz="2000" b="1" dirty="0" smtClean="0">
                <a:latin typeface="Courier New" pitchFamily="49" charset="0"/>
              </a:rPr>
              <a:t>:? </a:t>
            </a:r>
            <a:r>
              <a:rPr lang="en-GB" sz="2000" i="1" dirty="0" smtClean="0">
                <a:latin typeface="Courier New" pitchFamily="49" charset="0"/>
              </a:rPr>
              <a:t>type</a:t>
            </a:r>
            <a:r>
              <a:rPr lang="en-GB" sz="2000" b="1" i="1" dirty="0" smtClean="0">
                <a:latin typeface="Courier New" pitchFamily="49" charset="0"/>
              </a:rPr>
              <a:t> </a:t>
            </a:r>
            <a:r>
              <a:rPr lang="en-GB" sz="2000" b="1" dirty="0" smtClean="0">
                <a:latin typeface="Courier New" pitchFamily="49" charset="0"/>
              </a:rPr>
              <a:t>as </a:t>
            </a:r>
            <a:r>
              <a:rPr lang="en-GB" sz="2000" dirty="0" smtClean="0">
                <a:latin typeface="Courier New" pitchFamily="49" charset="0"/>
              </a:rPr>
              <a:t>id</a:t>
            </a:r>
            <a:r>
              <a:rPr lang="en-GB" sz="2000" b="1" dirty="0" smtClean="0">
                <a:latin typeface="Courier New" pitchFamily="49" charset="0"/>
              </a:rPr>
              <a:t>     </a:t>
            </a:r>
            <a:r>
              <a:rPr lang="en-GB" sz="2000" i="1" dirty="0" smtClean="0">
                <a:latin typeface="Courier New" pitchFamily="49" charset="0"/>
              </a:rPr>
              <a:t>     </a:t>
            </a:r>
            <a:r>
              <a:rPr lang="en-GB" sz="2000" b="1" dirty="0" smtClean="0">
                <a:latin typeface="Courier New" pitchFamily="49" charset="0"/>
              </a:rPr>
              <a:t>   -- type test pattern</a:t>
            </a:r>
          </a:p>
          <a:p>
            <a:r>
              <a:rPr lang="en-GB" sz="2000" b="1" dirty="0" smtClean="0">
                <a:latin typeface="Courier New" pitchFamily="49" charset="0"/>
              </a:rPr>
              <a:t>null              </a:t>
            </a:r>
            <a:r>
              <a:rPr lang="en-GB" sz="2000" i="1" dirty="0" smtClean="0">
                <a:latin typeface="Courier New" pitchFamily="49" charset="0"/>
              </a:rPr>
              <a:t>     </a:t>
            </a:r>
            <a:r>
              <a:rPr lang="en-GB" sz="2000" b="1" dirty="0" smtClean="0">
                <a:latin typeface="Courier New" pitchFamily="49" charset="0"/>
              </a:rPr>
              <a:t>   -- null test pattern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Patterns in Action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ded Corner 924687"/>
          <p:cNvSpPr>
            <a:spLocks noChangeArrowheads="1"/>
          </p:cNvSpPr>
          <p:nvPr/>
        </p:nvSpPr>
        <p:spPr bwMode="auto">
          <a:xfrm>
            <a:off x="803255" y="4608473"/>
            <a:ext cx="4504759" cy="943511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</a:pP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match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response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with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|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ResultBlock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(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iframe,block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)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...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|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SkippedBlock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          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...</a:t>
            </a:r>
            <a:endParaRPr lang="en-GB" sz="105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6" name="Folded Corner 924687"/>
          <p:cNvSpPr>
            <a:spLocks noChangeArrowheads="1"/>
          </p:cNvSpPr>
          <p:nvPr/>
        </p:nvSpPr>
        <p:spPr bwMode="auto">
          <a:xfrm>
            <a:off x="803255" y="4079472"/>
            <a:ext cx="5615640" cy="384393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</a:pP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compute (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RequestBlock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(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view,width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)) = ...</a:t>
            </a:r>
            <a:endParaRPr lang="en-GB" sz="105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8" name="Folded Corner 924687"/>
          <p:cNvSpPr>
            <a:spLocks noChangeArrowheads="1"/>
          </p:cNvSpPr>
          <p:nvPr/>
        </p:nvSpPr>
        <p:spPr bwMode="auto">
          <a:xfrm>
            <a:off x="803255" y="1785926"/>
            <a:ext cx="7983587" cy="2061746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15875" algn="ctr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</a:pPr>
            <a:r>
              <a:rPr lang="en-GB" sz="1600" dirty="0" smtClean="0">
                <a:solidFill>
                  <a:srgbClr val="008000"/>
                </a:solidFill>
                <a:latin typeface="Lucida Console"/>
                <a:ea typeface="Calibri"/>
                <a:cs typeface="Times New Roman"/>
              </a:rPr>
              <a:t>/// Compute requests are sent to the threads.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type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Request  =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RequestBlock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of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view *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int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 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solidFill>
                  <a:srgbClr val="008000"/>
                </a:solidFill>
                <a:latin typeface="Lucida Console"/>
                <a:ea typeface="Calibri"/>
                <a:cs typeface="Times New Roman"/>
              </a:rPr>
              <a:t>/// Response results are returned to the event loop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type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Response = 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|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ResultBlock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of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int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*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ColorBlock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|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SkippedBlock</a:t>
            </a:r>
            <a:endParaRPr lang="en-GB" sz="105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24274" y="1415534"/>
            <a:ext cx="37625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Messages in a multi-threaded app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5308014" y="4608473"/>
            <a:ext cx="19159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Consume results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6418895" y="4079472"/>
            <a:ext cx="21210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Consume requests</a:t>
            </a: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8" grpId="0" animBg="1"/>
      <p:bldP spid="9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292945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21222B"/>
      </a:hlink>
      <a:folHlink>
        <a:srgbClr val="21222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3116</TotalTime>
  <Words>2922</Words>
  <Application>Microsoft Office PowerPoint</Application>
  <PresentationFormat>On-screen Show (4:3)</PresentationFormat>
  <Paragraphs>563</Paragraphs>
  <Slides>45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6" baseType="lpstr">
      <vt:lpstr>Office Theme</vt:lpstr>
      <vt:lpstr>Active Patterns  in F#   </vt:lpstr>
      <vt:lpstr>The .NET Context</vt:lpstr>
      <vt:lpstr>F# as a Language</vt:lpstr>
      <vt:lpstr>Today</vt:lpstr>
      <vt:lpstr>What is Pattern Matching</vt:lpstr>
      <vt:lpstr>Patterns are Everywhere</vt:lpstr>
      <vt:lpstr>Patterns are Everywhere</vt:lpstr>
      <vt:lpstr>What’s in a Pattern</vt:lpstr>
      <vt:lpstr>Patterns in Action</vt:lpstr>
      <vt:lpstr>Patterns In Action</vt:lpstr>
      <vt:lpstr>Patterns In Action</vt:lpstr>
      <vt:lpstr>Redundancy &amp; Incompleteness</vt:lpstr>
      <vt:lpstr>Redundancy &amp; Incompleteness</vt:lpstr>
      <vt:lpstr>Patterns are incredibly useful...</vt:lpstr>
      <vt:lpstr>Patterns are incredibly bad...</vt:lpstr>
      <vt:lpstr>But what is pattern matching?</vt:lpstr>
      <vt:lpstr>Related Work</vt:lpstr>
      <vt:lpstr>Active Patterns in F#</vt:lpstr>
      <vt:lpstr>Active Patterns in F#</vt:lpstr>
      <vt:lpstr>Complete Discriminations</vt:lpstr>
      <vt:lpstr>Complete Discriminations</vt:lpstr>
      <vt:lpstr>Partial Recognizers</vt:lpstr>
      <vt:lpstr>Partial Recognizers</vt:lpstr>
      <vt:lpstr>Parameterized Partial Recognizers</vt:lpstr>
      <vt:lpstr>Example: XML matching</vt:lpstr>
      <vt:lpstr>“Both” patterns</vt:lpstr>
      <vt:lpstr>Example: XML matching</vt:lpstr>
      <vt:lpstr>Example: Term Structures</vt:lpstr>
      <vt:lpstr>Example: Term Structures</vt:lpstr>
      <vt:lpstr>Example: Term Structures</vt:lpstr>
      <vt:lpstr>Example: Term Structures</vt:lpstr>
      <vt:lpstr>Other examples</vt:lpstr>
      <vt:lpstr>Issues &amp; Possible Extensions</vt:lpstr>
      <vt:lpstr>Issues: Syntax/Resolution</vt:lpstr>
      <vt:lpstr>Issues: Semantics</vt:lpstr>
      <vt:lpstr>Issues: Possible Extensions</vt:lpstr>
      <vt:lpstr>Issue: Encoding shows through in types</vt:lpstr>
      <vt:lpstr>Possible Extensions: Existentials? GADTs?</vt:lpstr>
      <vt:lpstr>Possible Extensions: Monadic Generalization</vt:lpstr>
      <vt:lpstr>Possible Extensions: Monadic Generalization</vt:lpstr>
      <vt:lpstr>Possible Extensions: Monadic Generalization</vt:lpstr>
      <vt:lpstr>Implementation</vt:lpstr>
      <vt:lpstr>Performance</vt:lpstr>
      <vt:lpstr>Summary</vt:lpstr>
      <vt:lpstr>Summary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rachelh</dc:creator>
  <cp:lastModifiedBy>Don Syme</cp:lastModifiedBy>
  <cp:revision>237</cp:revision>
  <dcterms:created xsi:type="dcterms:W3CDTF">2007-01-17T13:53:03Z</dcterms:created>
  <dcterms:modified xsi:type="dcterms:W3CDTF">2007-03-23T16:12:20Z</dcterms:modified>
</cp:coreProperties>
</file>