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4" r:id="rId17"/>
    <p:sldId id="27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5EDE4-21FA-4A69-BEB4-9CF771C27441}" type="datetimeFigureOut">
              <a:rPr lang="en-US" smtClean="0"/>
              <a:t>7/5/2007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7EBA-198D-4E4D-BA9C-16594A57C4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2F6BC-8F5D-4ECC-B339-E8C0B7E8C3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2F6BC-8F5D-4ECC-B339-E8C0B7E8C3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2F6BC-8F5D-4ECC-B339-E8C0B7E8C3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687-90FF-4FFD-9B0A-D2EE9C588F5E}" type="datetimeFigureOut">
              <a:rPr lang="en-US" smtClean="0"/>
              <a:t>7/5/2007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7C7-3353-431A-A8A6-26FAE910D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687-90FF-4FFD-9B0A-D2EE9C588F5E}" type="datetimeFigureOut">
              <a:rPr lang="en-US" smtClean="0"/>
              <a:t>7/5/2007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7C7-3353-431A-A8A6-26FAE910D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687-90FF-4FFD-9B0A-D2EE9C588F5E}" type="datetimeFigureOut">
              <a:rPr lang="en-US" smtClean="0"/>
              <a:t>7/5/2007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7C7-3353-431A-A8A6-26FAE910D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687-90FF-4FFD-9B0A-D2EE9C588F5E}" type="datetimeFigureOut">
              <a:rPr lang="en-US" smtClean="0"/>
              <a:t>7/5/2007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7C7-3353-431A-A8A6-26FAE910D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687-90FF-4FFD-9B0A-D2EE9C588F5E}" type="datetimeFigureOut">
              <a:rPr lang="en-US" smtClean="0"/>
              <a:t>7/5/2007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7C7-3353-431A-A8A6-26FAE910D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687-90FF-4FFD-9B0A-D2EE9C588F5E}" type="datetimeFigureOut">
              <a:rPr lang="en-US" smtClean="0"/>
              <a:t>7/5/2007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7C7-3353-431A-A8A6-26FAE910D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687-90FF-4FFD-9B0A-D2EE9C588F5E}" type="datetimeFigureOut">
              <a:rPr lang="en-US" smtClean="0"/>
              <a:t>7/5/2007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7C7-3353-431A-A8A6-26FAE910D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687-90FF-4FFD-9B0A-D2EE9C588F5E}" type="datetimeFigureOut">
              <a:rPr lang="en-US" smtClean="0"/>
              <a:t>7/5/2007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7C7-3353-431A-A8A6-26FAE910D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687-90FF-4FFD-9B0A-D2EE9C588F5E}" type="datetimeFigureOut">
              <a:rPr lang="en-US" smtClean="0"/>
              <a:t>7/5/2007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7C7-3353-431A-A8A6-26FAE910D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687-90FF-4FFD-9B0A-D2EE9C588F5E}" type="datetimeFigureOut">
              <a:rPr lang="en-US" smtClean="0"/>
              <a:t>7/5/2007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7C7-3353-431A-A8A6-26FAE910D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687-90FF-4FFD-9B0A-D2EE9C588F5E}" type="datetimeFigureOut">
              <a:rPr lang="en-US" smtClean="0"/>
              <a:t>7/5/2007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7C7-3353-431A-A8A6-26FAE910D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33687-90FF-4FFD-9B0A-D2EE9C588F5E}" type="datetimeFigureOut">
              <a:rPr lang="en-US" smtClean="0"/>
              <a:t>7/5/2007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67C7-3353-431A-A8A6-26FAE910D6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adPredict</a:t>
            </a:r>
            <a:r>
              <a:rPr lang="en-GB" dirty="0" smtClean="0"/>
              <a:t> Competition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Start of competition</a:t>
            </a:r>
            <a:r>
              <a:rPr lang="en-GB" dirty="0" smtClean="0"/>
              <a:t>: 	2</a:t>
            </a:r>
            <a:r>
              <a:rPr lang="en-GB" baseline="30000" dirty="0" smtClean="0"/>
              <a:t>nd</a:t>
            </a:r>
            <a:r>
              <a:rPr lang="en-GB" dirty="0" smtClean="0"/>
              <a:t> February 2007</a:t>
            </a:r>
          </a:p>
          <a:p>
            <a:r>
              <a:rPr lang="en-GB" b="1" dirty="0" smtClean="0"/>
              <a:t>Start of training phase</a:t>
            </a:r>
            <a:r>
              <a:rPr lang="en-GB" dirty="0" smtClean="0"/>
              <a:t>:	18</a:t>
            </a:r>
            <a:r>
              <a:rPr lang="en-GB" baseline="30000" dirty="0" smtClean="0"/>
              <a:t>th</a:t>
            </a:r>
            <a:r>
              <a:rPr lang="en-GB" dirty="0" smtClean="0"/>
              <a:t> May 2007 	</a:t>
            </a:r>
          </a:p>
          <a:p>
            <a:r>
              <a:rPr lang="en-GB" b="1" dirty="0" smtClean="0"/>
              <a:t>End of training phase</a:t>
            </a:r>
            <a:r>
              <a:rPr lang="en-GB" dirty="0" smtClean="0"/>
              <a:t>:	11</a:t>
            </a:r>
            <a:r>
              <a:rPr lang="en-GB" baseline="30000" dirty="0" smtClean="0"/>
              <a:t>th</a:t>
            </a:r>
            <a:r>
              <a:rPr lang="en-GB" dirty="0" smtClean="0"/>
              <a:t> June 2007</a:t>
            </a:r>
          </a:p>
          <a:p>
            <a:r>
              <a:rPr lang="en-GB" b="1" dirty="0" smtClean="0"/>
              <a:t>Number of Teams</a:t>
            </a:r>
            <a:r>
              <a:rPr lang="en-GB" dirty="0" smtClean="0"/>
              <a:t>: 	9</a:t>
            </a:r>
          </a:p>
          <a:p>
            <a:r>
              <a:rPr lang="en-GB" b="1" dirty="0" smtClean="0"/>
              <a:t>Task</a:t>
            </a:r>
            <a:r>
              <a:rPr lang="en-GB" dirty="0" smtClean="0"/>
              <a:t>:		</a:t>
            </a:r>
          </a:p>
          <a:p>
            <a:pPr lvl="1"/>
            <a:r>
              <a:rPr lang="en-GB" dirty="0" smtClean="0"/>
              <a:t>Predict the probability of click of 3 days of real data from 4 weeks of training data (logged page views)</a:t>
            </a:r>
          </a:p>
          <a:p>
            <a:r>
              <a:rPr lang="en-GB" b="1" dirty="0" smtClean="0"/>
              <a:t>Resources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4 (2 x 2) CPU machine with 16 GB of RAM/200 GB HD</a:t>
            </a:r>
          </a:p>
          <a:p>
            <a:pPr lvl="1"/>
            <a:r>
              <a:rPr lang="en-GB" dirty="0" smtClean="0"/>
              <a:t>Potentially grid computing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Exploratory Data Analysis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We use SQL</a:t>
            </a:r>
          </a:p>
          <a:p>
            <a:pPr lvl="1"/>
            <a:r>
              <a:rPr lang="en-GB" dirty="0" smtClean="0"/>
              <a:t>Very fast response time</a:t>
            </a:r>
          </a:p>
          <a:p>
            <a:pPr lvl="1"/>
            <a:r>
              <a:rPr lang="en-GB" dirty="0" smtClean="0"/>
              <a:t>Very rapid hypothesis testing: is this feature useful?</a:t>
            </a:r>
          </a:p>
          <a:p>
            <a:r>
              <a:rPr lang="en-GB" dirty="0" smtClean="0"/>
              <a:t>We use Excel’s interface to SQL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Schema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One table for the </a:t>
            </a:r>
            <a:r>
              <a:rPr lang="en-GB" b="1" dirty="0" smtClean="0">
                <a:solidFill>
                  <a:schemeClr val="accent2"/>
                </a:solidFill>
              </a:rPr>
              <a:t>Page Views</a:t>
            </a:r>
          </a:p>
          <a:p>
            <a:pPr lvl="1"/>
            <a:r>
              <a:rPr lang="en-GB" dirty="0" smtClean="0"/>
              <a:t>User-related information</a:t>
            </a:r>
            <a:endParaRPr lang="en-GB" b="1" dirty="0" smtClean="0">
              <a:solidFill>
                <a:schemeClr val="accent2"/>
              </a:solidFill>
            </a:endParaRPr>
          </a:p>
          <a:p>
            <a:r>
              <a:rPr lang="en-GB" dirty="0" smtClean="0"/>
              <a:t>One table for the </a:t>
            </a:r>
            <a:r>
              <a:rPr lang="en-GB" b="1" dirty="0" smtClean="0">
                <a:solidFill>
                  <a:schemeClr val="accent2"/>
                </a:solidFill>
              </a:rPr>
              <a:t>Returned Ads</a:t>
            </a:r>
            <a:endParaRPr lang="en-GB" dirty="0" smtClean="0">
              <a:solidFill>
                <a:schemeClr val="accent2"/>
              </a:solidFill>
            </a:endParaRPr>
          </a:p>
          <a:p>
            <a:pPr lvl="1"/>
            <a:r>
              <a:rPr lang="en-GB" dirty="0" smtClean="0"/>
              <a:t>Advertisement-related information</a:t>
            </a:r>
          </a:p>
          <a:p>
            <a:r>
              <a:rPr lang="en-GB" dirty="0" smtClean="0"/>
              <a:t>A set of auxiliary dimension tables</a:t>
            </a:r>
          </a:p>
        </p:txBody>
      </p:sp>
      <p:pic>
        <p:nvPicPr>
          <p:cNvPr id="2052" name="Picture 4" descr="\\cam-01-srv\dfsroot\groups\APG\Docs\Talks\adPredict\Pag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8063" cy="6858000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>
            <a:off x="285720" y="2285992"/>
            <a:ext cx="8431272" cy="4144198"/>
            <a:chOff x="285720" y="2285992"/>
            <a:chExt cx="8431272" cy="4144198"/>
          </a:xfrm>
        </p:grpSpPr>
        <p:cxnSp>
          <p:nvCxnSpPr>
            <p:cNvPr id="9" name="Straight Connector 8"/>
            <p:cNvCxnSpPr/>
            <p:nvPr/>
          </p:nvCxnSpPr>
          <p:spPr>
            <a:xfrm rot="5400000" flipH="1" flipV="1">
              <a:off x="5143504" y="5357826"/>
              <a:ext cx="2143140" cy="1588"/>
            </a:xfrm>
            <a:prstGeom prst="line">
              <a:avLst/>
            </a:prstGeom>
            <a:ln w="50800">
              <a:solidFill>
                <a:srgbClr val="C00000">
                  <a:alpha val="7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7644628" y="5357032"/>
              <a:ext cx="2143140" cy="1588"/>
            </a:xfrm>
            <a:prstGeom prst="line">
              <a:avLst/>
            </a:prstGeom>
            <a:ln w="50800">
              <a:solidFill>
                <a:srgbClr val="C00000">
                  <a:alpha val="7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85720" y="2285992"/>
              <a:ext cx="5929354" cy="1357322"/>
            </a:xfrm>
            <a:prstGeom prst="rect">
              <a:avLst/>
            </a:prstGeom>
            <a:noFill/>
            <a:ln w="50800">
              <a:solidFill>
                <a:srgbClr val="C00000">
                  <a:alpha val="7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215074" y="4286256"/>
              <a:ext cx="2500330" cy="1588"/>
            </a:xfrm>
            <a:prstGeom prst="line">
              <a:avLst/>
            </a:prstGeom>
            <a:ln w="50800">
              <a:solidFill>
                <a:srgbClr val="C00000">
                  <a:alpha val="79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9550"/>
            <a:ext cx="372427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050" y="228600"/>
            <a:ext cx="37433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>
            <a:off x="3929058" y="714356"/>
            <a:ext cx="1087442" cy="3194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  <a:alpha val="7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3949700" y="450850"/>
            <a:ext cx="4943475" cy="3086100"/>
            <a:chOff x="3949700" y="450850"/>
            <a:chExt cx="4943475" cy="308610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9850" y="450850"/>
              <a:ext cx="3743325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Arrow Connector 9"/>
            <p:cNvCxnSpPr/>
            <p:nvPr/>
          </p:nvCxnSpPr>
          <p:spPr>
            <a:xfrm rot="10800000">
              <a:off x="3949700" y="717550"/>
              <a:ext cx="1244600" cy="133350"/>
            </a:xfrm>
            <a:prstGeom prst="straightConnector1">
              <a:avLst/>
            </a:prstGeom>
            <a:ln w="31750">
              <a:solidFill>
                <a:schemeClr val="tx1">
                  <a:lumMod val="65000"/>
                  <a:lumOff val="35000"/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6"/>
          <p:cNvGrpSpPr/>
          <p:nvPr/>
        </p:nvGrpSpPr>
        <p:grpSpPr>
          <a:xfrm>
            <a:off x="3929058" y="673100"/>
            <a:ext cx="5141917" cy="3086100"/>
            <a:chOff x="3929058" y="673100"/>
            <a:chExt cx="5141917" cy="3086100"/>
          </a:xfrm>
        </p:grpSpPr>
        <p:cxnSp>
          <p:nvCxnSpPr>
            <p:cNvPr id="14" name="Straight Arrow Connector 13"/>
            <p:cNvCxnSpPr/>
            <p:nvPr/>
          </p:nvCxnSpPr>
          <p:spPr>
            <a:xfrm rot="10800000">
              <a:off x="3929058" y="714356"/>
              <a:ext cx="1487492" cy="492144"/>
            </a:xfrm>
            <a:prstGeom prst="straightConnector1">
              <a:avLst/>
            </a:prstGeom>
            <a:ln w="31750">
              <a:solidFill>
                <a:schemeClr val="tx1">
                  <a:lumMod val="65000"/>
                  <a:lumOff val="35000"/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27650" y="673100"/>
              <a:ext cx="3743325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55" y="44763"/>
            <a:ext cx="8501090" cy="67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04850" y="5162550"/>
            <a:ext cx="416678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All the tables are </a:t>
            </a:r>
            <a:r>
              <a:rPr lang="en-GB" b="1" dirty="0" smtClean="0">
                <a:solidFill>
                  <a:schemeClr val="bg1"/>
                </a:solidFill>
              </a:rPr>
              <a:t>automatically generated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/>
              <a:t>by our import tool-chain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Sparse Bayesian </a:t>
            </a:r>
            <a:r>
              <a:rPr lang="en-GB" dirty="0" err="1" smtClean="0"/>
              <a:t>Probit</a:t>
            </a:r>
            <a:r>
              <a:rPr lang="en-GB" dirty="0" smtClean="0"/>
              <a:t> Regression</a:t>
            </a:r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 rot="16200000">
            <a:off x="1571604" y="1071546"/>
            <a:ext cx="714380" cy="2857520"/>
          </a:xfrm>
          <a:prstGeom prst="roundRect">
            <a:avLst/>
          </a:prstGeom>
          <a:solidFill>
            <a:srgbClr val="00B0F0">
              <a:alpha val="12000"/>
            </a:srgbClr>
          </a:solidFill>
          <a:ln w="635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/>
          <p:cNvSpPr/>
          <p:nvPr/>
        </p:nvSpPr>
        <p:spPr>
          <a:xfrm rot="16200000">
            <a:off x="714348" y="2285992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 rot="16200000">
            <a:off x="1227511" y="2285992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 rot="16200000">
            <a:off x="1740674" y="2285992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16200000">
            <a:off x="2767002" y="2285992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/>
          <p:nvPr/>
        </p:nvSpPr>
        <p:spPr>
          <a:xfrm>
            <a:off x="3857620" y="5072074"/>
            <a:ext cx="785818" cy="78581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cxnSp>
        <p:nvCxnSpPr>
          <p:cNvPr id="44" name="Shape 43"/>
          <p:cNvCxnSpPr>
            <a:stCxn id="5" idx="2"/>
            <a:endCxn id="39" idx="0"/>
          </p:cNvCxnSpPr>
          <p:nvPr/>
        </p:nvCxnSpPr>
        <p:spPr>
          <a:xfrm rot="16200000" flipH="1">
            <a:off x="1667450" y="2488995"/>
            <a:ext cx="2357454" cy="2808704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 rot="16200000">
            <a:off x="4143372" y="1785927"/>
            <a:ext cx="714380" cy="1428760"/>
          </a:xfrm>
          <a:prstGeom prst="roundRect">
            <a:avLst/>
          </a:prstGeom>
          <a:solidFill>
            <a:srgbClr val="00B0F0">
              <a:alpha val="12000"/>
            </a:srgbClr>
          </a:solidFill>
          <a:ln w="635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 rot="16200000">
            <a:off x="4013593" y="2285993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/>
          <p:cNvSpPr/>
          <p:nvPr/>
        </p:nvSpPr>
        <p:spPr>
          <a:xfrm rot="16200000">
            <a:off x="4526756" y="2285993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ounded Rectangle 41"/>
          <p:cNvSpPr/>
          <p:nvPr/>
        </p:nvSpPr>
        <p:spPr>
          <a:xfrm rot="16200000">
            <a:off x="7250925" y="1321580"/>
            <a:ext cx="714380" cy="2357454"/>
          </a:xfrm>
          <a:prstGeom prst="roundRect">
            <a:avLst/>
          </a:prstGeom>
          <a:solidFill>
            <a:srgbClr val="00B050">
              <a:alpha val="12000"/>
            </a:srgbClr>
          </a:solidFill>
          <a:ln w="635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 rot="16200000">
            <a:off x="6656799" y="2285993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/>
          <p:cNvSpPr/>
          <p:nvPr/>
        </p:nvSpPr>
        <p:spPr>
          <a:xfrm rot="16200000">
            <a:off x="7169962" y="2285993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 rot="16200000">
            <a:off x="7683125" y="2285993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 rot="16200000">
            <a:off x="8196290" y="2285993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2285984" y="214311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...</a:t>
            </a:r>
            <a:endParaRPr lang="en-GB" sz="2800" dirty="0"/>
          </a:p>
        </p:txBody>
      </p:sp>
      <p:cxnSp>
        <p:nvCxnSpPr>
          <p:cNvPr id="53" name="Shape 43"/>
          <p:cNvCxnSpPr>
            <a:stCxn id="33" idx="2"/>
            <a:endCxn id="39" idx="0"/>
          </p:cNvCxnSpPr>
          <p:nvPr/>
        </p:nvCxnSpPr>
        <p:spPr>
          <a:xfrm rot="16200000" flipH="1">
            <a:off x="3060492" y="3882036"/>
            <a:ext cx="2357453" cy="22622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72132" y="1928802"/>
            <a:ext cx="554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...</a:t>
            </a:r>
            <a:endParaRPr lang="en-GB" sz="4400" dirty="0"/>
          </a:p>
        </p:txBody>
      </p:sp>
      <p:cxnSp>
        <p:nvCxnSpPr>
          <p:cNvPr id="60" name="Shape 43"/>
          <p:cNvCxnSpPr>
            <a:stCxn id="49" idx="2"/>
            <a:endCxn id="39" idx="0"/>
          </p:cNvCxnSpPr>
          <p:nvPr/>
        </p:nvCxnSpPr>
        <p:spPr>
          <a:xfrm rot="5400000">
            <a:off x="5151841" y="1813310"/>
            <a:ext cx="2357453" cy="4160075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341006" y="1571612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ClientIP</a:t>
            </a:r>
            <a:endParaRPr lang="en-GB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571868" y="1571612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HasPassport</a:t>
            </a:r>
            <a:r>
              <a:rPr lang="en-GB" sz="2400" b="1" dirty="0" smtClean="0"/>
              <a:t>?</a:t>
            </a:r>
            <a:endParaRPr lang="en-GB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000816" y="1571612"/>
            <a:ext cx="157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MatchType</a:t>
            </a:r>
            <a:endParaRPr lang="en-GB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748006" y="5214950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IsClicked</a:t>
            </a:r>
            <a:r>
              <a:rPr lang="en-GB" sz="2400" b="1" dirty="0" smtClean="0"/>
              <a:t>?</a:t>
            </a:r>
            <a:endParaRPr lang="en-GB" sz="2400" b="1" dirty="0"/>
          </a:p>
        </p:txBody>
      </p:sp>
      <p:pic>
        <p:nvPicPr>
          <p:cNvPr id="95" name="Picture 94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-849" t="-21872" r="-849" b="-21872"/>
          <a:stretch>
            <a:fillRect/>
          </a:stretch>
        </p:blipFill>
        <p:spPr>
          <a:xfrm>
            <a:off x="600757" y="6072206"/>
            <a:ext cx="7828895" cy="429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214422"/>
            <a:ext cx="6389705" cy="464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Inference and Beliefs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We track a (Gaussian) </a:t>
            </a:r>
            <a:r>
              <a:rPr lang="en-GB" b="1" dirty="0" smtClean="0"/>
              <a:t>belief</a:t>
            </a:r>
            <a:r>
              <a:rPr lang="en-GB" dirty="0" smtClean="0"/>
              <a:t> over weights</a:t>
            </a:r>
          </a:p>
          <a:p>
            <a:r>
              <a:rPr lang="en-GB" dirty="0" smtClean="0"/>
              <a:t>Learning means updating its parameters </a:t>
            </a:r>
            <a:r>
              <a:rPr lang="en-GB" sz="2400" b="1" dirty="0" smtClean="0">
                <a:solidFill>
                  <a:prstClr val="black"/>
                </a:solidFill>
              </a:rPr>
              <a:t>µ</a:t>
            </a:r>
            <a:r>
              <a:rPr lang="en-GB" sz="2400" b="1" dirty="0" smtClean="0">
                <a:solidFill>
                  <a:prstClr val="black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GB" dirty="0" smtClean="0"/>
              <a:t>and </a:t>
            </a:r>
            <a:r>
              <a:rPr lang="el-GR" sz="2400" b="1" dirty="0" smtClean="0">
                <a:solidFill>
                  <a:prstClr val="black"/>
                </a:solidFill>
                <a:latin typeface="Verdana"/>
                <a:ea typeface="Verdana"/>
                <a:cs typeface="Verdana"/>
              </a:rPr>
              <a:t>σ</a:t>
            </a:r>
            <a:endParaRPr lang="en-GB" dirty="0" smtClean="0"/>
          </a:p>
          <a:p>
            <a:r>
              <a:rPr lang="en-GB" sz="2400" b="1" dirty="0" smtClean="0">
                <a:solidFill>
                  <a:prstClr val="black"/>
                </a:solidFill>
              </a:rPr>
              <a:t>µ</a:t>
            </a:r>
            <a:r>
              <a:rPr lang="en-GB" sz="2400" b="1" dirty="0" smtClean="0">
                <a:solidFill>
                  <a:prstClr val="black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GB" dirty="0" smtClean="0"/>
              <a:t>represents the system’s best guess at the strength of the effect</a:t>
            </a:r>
          </a:p>
          <a:p>
            <a:r>
              <a:rPr lang="el-GR" sz="2400" b="1" dirty="0" smtClean="0">
                <a:solidFill>
                  <a:prstClr val="black"/>
                </a:solidFill>
                <a:latin typeface="Verdana"/>
                <a:ea typeface="Verdana"/>
                <a:cs typeface="Verdana"/>
              </a:rPr>
              <a:t>σ</a:t>
            </a:r>
            <a:r>
              <a:rPr lang="en-GB" sz="2400" b="1" dirty="0" smtClean="0">
                <a:solidFill>
                  <a:prstClr val="black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GB" dirty="0" smtClean="0"/>
              <a:t>represents the system’s uncertainty</a:t>
            </a:r>
          </a:p>
          <a:p>
            <a:pPr lvl="1"/>
            <a:r>
              <a:rPr lang="en-GB" dirty="0" smtClean="0"/>
              <a:t>Frequent variables: Small </a:t>
            </a:r>
            <a:r>
              <a:rPr lang="el-GR" sz="2400" b="1" dirty="0" smtClean="0">
                <a:solidFill>
                  <a:prstClr val="black"/>
                </a:solidFill>
                <a:latin typeface="Verdana"/>
                <a:ea typeface="Verdana"/>
                <a:cs typeface="Verdana"/>
              </a:rPr>
              <a:t>σ</a:t>
            </a:r>
            <a:endParaRPr lang="en-GB" sz="2400" b="1" dirty="0" smtClean="0">
              <a:solidFill>
                <a:prstClr val="black"/>
              </a:solidFill>
              <a:latin typeface="Verdana"/>
              <a:ea typeface="Verdana"/>
              <a:cs typeface="Verdana"/>
            </a:endParaRPr>
          </a:p>
          <a:p>
            <a:pPr lvl="1"/>
            <a:r>
              <a:rPr lang="en-GB" dirty="0" smtClean="0"/>
              <a:t>Infrequent variables: Large </a:t>
            </a:r>
            <a:r>
              <a:rPr lang="el-GR" sz="2400" b="1" dirty="0" smtClean="0">
                <a:solidFill>
                  <a:prstClr val="black"/>
                </a:solidFill>
                <a:latin typeface="Verdana"/>
                <a:ea typeface="Verdana"/>
                <a:cs typeface="Verdana"/>
              </a:rPr>
              <a:t>σ</a:t>
            </a:r>
            <a:endParaRPr lang="en-GB" dirty="0" smtClean="0"/>
          </a:p>
          <a:p>
            <a:r>
              <a:rPr lang="el-GR" sz="2400" b="1" dirty="0" smtClean="0">
                <a:solidFill>
                  <a:prstClr val="black"/>
                </a:solidFill>
                <a:latin typeface="Verdana"/>
                <a:ea typeface="Verdana"/>
                <a:cs typeface="Verdana"/>
              </a:rPr>
              <a:t>σ</a:t>
            </a:r>
            <a:r>
              <a:rPr lang="en-GB" sz="2400" b="1" dirty="0" smtClean="0">
                <a:solidFill>
                  <a:prstClr val="black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GB" dirty="0" smtClean="0"/>
              <a:t>acts as a “learning” rate: large updates early on and small updates after many examples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1670" y="1571612"/>
            <a:ext cx="5529075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Dealing with Millions of Variables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Observation 1</a:t>
            </a:r>
            <a:r>
              <a:rPr lang="en-GB" dirty="0" smtClean="0"/>
              <a:t>: Large variable bags follow a power-law </a:t>
            </a:r>
            <a:r>
              <a:rPr lang="en-GB" dirty="0" err="1" smtClean="0"/>
              <a:t>w.r.t</a:t>
            </a:r>
            <a:r>
              <a:rPr lang="en-GB" dirty="0" smtClean="0"/>
              <a:t>. frequency of items</a:t>
            </a:r>
          </a:p>
          <a:p>
            <a:r>
              <a:rPr lang="en-GB" b="1" dirty="0" smtClean="0"/>
              <a:t>Observation 2</a:t>
            </a:r>
            <a:r>
              <a:rPr lang="en-GB" dirty="0" smtClean="0"/>
              <a:t>: Weight posteriors of rare items are close to their prior</a:t>
            </a:r>
          </a:p>
          <a:p>
            <a:r>
              <a:rPr lang="en-GB" b="1" dirty="0" smtClean="0"/>
              <a:t>Idea</a:t>
            </a:r>
            <a:r>
              <a:rPr lang="en-GB" dirty="0" smtClean="0"/>
              <a:t>: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GB" dirty="0" smtClean="0"/>
              <a:t>Initially, the belief of each new items is compactly represented by </a:t>
            </a:r>
            <a:r>
              <a:rPr lang="en-GB" b="1" dirty="0" smtClean="0"/>
              <a:t>one</a:t>
            </a:r>
            <a:r>
              <a:rPr lang="en-GB" dirty="0" smtClean="0"/>
              <a:t> (and the same) prior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GB" dirty="0" smtClean="0"/>
              <a:t>After observing an item for the first time, the posterior is allocated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GB" dirty="0" smtClean="0"/>
              <a:t>At regular intervals, all weight posteriors with a small deviation from the prior are removed</a:t>
            </a:r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286544" cy="4676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Sparsity</a:t>
            </a:r>
            <a:r>
              <a:rPr lang="en-GB" dirty="0" smtClean="0"/>
              <a:t> Leads to Efficiency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Total number of parameters (“weights”)</a:t>
            </a:r>
          </a:p>
          <a:p>
            <a:pPr lvl="0" algn="ctr">
              <a:buClr>
                <a:srgbClr val="DD8047"/>
              </a:buClr>
              <a:buNone/>
            </a:pPr>
            <a:r>
              <a:rPr lang="en-GB" b="1" dirty="0" smtClean="0">
                <a:solidFill>
                  <a:srgbClr val="FF0000"/>
                </a:solidFill>
              </a:rPr>
              <a:t>≈100,000,000 Gaussian beliefs (mean &amp; variance)</a:t>
            </a:r>
            <a:endParaRPr lang="en-GB" dirty="0" smtClean="0"/>
          </a:p>
          <a:p>
            <a:r>
              <a:rPr lang="en-GB" dirty="0" smtClean="0"/>
              <a:t>Number of “active” parameters per impression</a:t>
            </a:r>
          </a:p>
          <a:p>
            <a:pPr lvl="0" algn="ctr">
              <a:buNone/>
            </a:pPr>
            <a:r>
              <a:rPr lang="en-GB" b="1" dirty="0" smtClean="0">
                <a:solidFill>
                  <a:srgbClr val="FF0000"/>
                </a:solidFill>
                <a:latin typeface="cmmi12" pitchFamily="34" charset="0"/>
              </a:rPr>
              <a:t>n</a:t>
            </a:r>
            <a:r>
              <a:rPr lang="en-GB" b="1" dirty="0" smtClean="0">
                <a:solidFill>
                  <a:srgbClr val="FF0000"/>
                </a:solidFill>
              </a:rPr>
              <a:t> = 20</a:t>
            </a:r>
            <a:endParaRPr lang="en-GB" dirty="0" smtClean="0"/>
          </a:p>
          <a:p>
            <a:r>
              <a:rPr lang="en-GB" dirty="0" smtClean="0"/>
              <a:t>Complexity of weight belief update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4</a:t>
            </a:r>
            <a:r>
              <a:rPr lang="en-GB" b="1" dirty="0" smtClean="0">
                <a:solidFill>
                  <a:srgbClr val="FF0000"/>
                </a:solidFill>
                <a:latin typeface="cmmi12" pitchFamily="34" charset="0"/>
              </a:rPr>
              <a:t> n</a:t>
            </a:r>
            <a:r>
              <a:rPr lang="en-GB" b="1" dirty="0" smtClean="0">
                <a:solidFill>
                  <a:srgbClr val="FF0000"/>
                </a:solidFill>
              </a:rPr>
              <a:t> additions + 6</a:t>
            </a:r>
            <a:r>
              <a:rPr lang="en-GB" b="1" dirty="0" smtClean="0">
                <a:solidFill>
                  <a:srgbClr val="FF0000"/>
                </a:solidFill>
                <a:latin typeface="cmmi12" pitchFamily="34" charset="0"/>
              </a:rPr>
              <a:t> n</a:t>
            </a:r>
            <a:r>
              <a:rPr lang="en-GB" b="1" dirty="0" smtClean="0">
                <a:solidFill>
                  <a:srgbClr val="FF0000"/>
                </a:solidFill>
              </a:rPr>
              <a:t> multiplications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2 </a:t>
            </a:r>
            <a:r>
              <a:rPr lang="en-GB" b="1" dirty="0" err="1" smtClean="0">
                <a:solidFill>
                  <a:srgbClr val="FF0000"/>
                </a:solidFill>
              </a:rPr>
              <a:t>erf</a:t>
            </a:r>
            <a:r>
              <a:rPr lang="en-GB" b="1" dirty="0" smtClean="0">
                <a:solidFill>
                  <a:srgbClr val="FF0000"/>
                </a:solidFill>
              </a:rPr>
              <a:t> functions</a:t>
            </a:r>
            <a:endParaRPr lang="en-GB" dirty="0" smtClean="0"/>
          </a:p>
          <a:p>
            <a:r>
              <a:rPr lang="en-GB" dirty="0" smtClean="0"/>
              <a:t>Speed on a single threaded Pentium IV:</a:t>
            </a:r>
          </a:p>
          <a:p>
            <a:pPr lvl="0" algn="ctr">
              <a:buClr>
                <a:srgbClr val="DD8047"/>
              </a:buClr>
              <a:buNone/>
            </a:pPr>
            <a:r>
              <a:rPr lang="en-GB" b="1" dirty="0" smtClean="0">
                <a:solidFill>
                  <a:srgbClr val="FF0000"/>
                </a:solidFill>
              </a:rPr>
              <a:t>1,000,000,000 updates/24 hours =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11,500 updates/second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424592" cy="5115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6464262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of </a:t>
            </a:r>
            <a:r>
              <a:rPr lang="en-GB" dirty="0" err="1" smtClean="0"/>
              <a:t>adPredictor</a:t>
            </a:r>
            <a:endParaRPr lang="en-GB" dirty="0"/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5767387" cy="487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6891357" cy="51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 l="12143" t="40651" r="54547" b="21688"/>
          <a:stretch>
            <a:fillRect/>
          </a:stretch>
        </p:blipFill>
        <p:spPr bwMode="auto">
          <a:xfrm>
            <a:off x="6156718" y="2214554"/>
            <a:ext cx="26301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Predicting Click Probability?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price auction with quality discounts</a:t>
            </a:r>
          </a:p>
          <a:p>
            <a:pPr lvl="1"/>
            <a:r>
              <a:rPr lang="en-GB" dirty="0" smtClean="0"/>
              <a:t>Assignment rule: </a:t>
            </a:r>
            <a:r>
              <a:rPr lang="en-GB" sz="2000" dirty="0" smtClean="0">
                <a:solidFill>
                  <a:schemeClr val="accent2"/>
                </a:solidFill>
              </a:rPr>
              <a:t>bid × CTR</a:t>
            </a:r>
            <a:endParaRPr lang="en-GB" dirty="0" smtClean="0">
              <a:solidFill>
                <a:schemeClr val="accent2"/>
              </a:solidFill>
            </a:endParaRPr>
          </a:p>
          <a:p>
            <a:pPr lvl="1"/>
            <a:r>
              <a:rPr lang="en-GB" dirty="0" smtClean="0"/>
              <a:t>Charging rule: </a:t>
            </a:r>
            <a:r>
              <a:rPr lang="en-GB" sz="2000" dirty="0" err="1" smtClean="0">
                <a:solidFill>
                  <a:schemeClr val="accent2"/>
                </a:solidFill>
              </a:rPr>
              <a:t>bid</a:t>
            </a:r>
            <a:r>
              <a:rPr lang="en-GB" sz="2000" baseline="-25000" dirty="0" err="1" smtClean="0">
                <a:solidFill>
                  <a:schemeClr val="accent2"/>
                </a:solidFill>
              </a:rPr>
              <a:t>next</a:t>
            </a:r>
            <a:r>
              <a:rPr lang="en-GB" sz="2000" baseline="-25000" dirty="0" smtClean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× </a:t>
            </a:r>
            <a:r>
              <a:rPr lang="en-GB" sz="2000" dirty="0" err="1" smtClean="0">
                <a:solidFill>
                  <a:schemeClr val="accent2"/>
                </a:solidFill>
              </a:rPr>
              <a:t>CTR</a:t>
            </a:r>
            <a:r>
              <a:rPr lang="en-GB" sz="2000" baseline="-25000" dirty="0" err="1" smtClean="0">
                <a:solidFill>
                  <a:schemeClr val="accent2"/>
                </a:solidFill>
              </a:rPr>
              <a:t>next</a:t>
            </a:r>
            <a:r>
              <a:rPr lang="en-GB" sz="2000" dirty="0" smtClean="0">
                <a:solidFill>
                  <a:schemeClr val="accent2"/>
                </a:solidFill>
              </a:rPr>
              <a:t> /</a:t>
            </a:r>
            <a:r>
              <a:rPr lang="en-GB" sz="2000" dirty="0" err="1" smtClean="0">
                <a:solidFill>
                  <a:schemeClr val="accent2"/>
                </a:solidFill>
              </a:rPr>
              <a:t>CTR</a:t>
            </a:r>
            <a:r>
              <a:rPr lang="en-GB" sz="2000" baseline="-25000" dirty="0" err="1" smtClean="0">
                <a:solidFill>
                  <a:schemeClr val="accent2"/>
                </a:solidFill>
              </a:rPr>
              <a:t>this</a:t>
            </a:r>
            <a:endParaRPr lang="en-GB" baseline="-25000" dirty="0" smtClean="0">
              <a:solidFill>
                <a:schemeClr val="accent2"/>
              </a:solidFill>
            </a:endParaRPr>
          </a:p>
          <a:p>
            <a:r>
              <a:rPr lang="en-GB" dirty="0" smtClean="0"/>
              <a:t>Dangers of poor CTR estimates:</a:t>
            </a:r>
          </a:p>
          <a:p>
            <a:pPr lvl="1"/>
            <a:r>
              <a:rPr lang="en-GB" dirty="0" smtClean="0"/>
              <a:t>Opportunity cost</a:t>
            </a:r>
          </a:p>
          <a:p>
            <a:pPr lvl="1"/>
            <a:r>
              <a:rPr lang="en-GB" dirty="0" smtClean="0"/>
              <a:t>Reputation loss</a:t>
            </a:r>
          </a:p>
          <a:p>
            <a:pPr lvl="1"/>
            <a:r>
              <a:rPr lang="en-GB" dirty="0" smtClean="0"/>
              <a:t>Discount for badly performing advertisers</a:t>
            </a:r>
          </a:p>
          <a:p>
            <a:pPr lvl="1"/>
            <a:r>
              <a:rPr lang="en-GB" dirty="0" smtClean="0"/>
              <a:t>Overcharge advertisers with truly good ads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Scale of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4 weeks of data in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dirty="0" smtClean="0"/>
              <a:t>4 wks × 7 days × 250,000,000  impressions = 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7,000,000,000 impressions</a:t>
            </a:r>
          </a:p>
          <a:p>
            <a:r>
              <a:rPr lang="en-GB" b="1" dirty="0" smtClean="0"/>
              <a:t>2 weeks of CPU time during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dirty="0" smtClean="0"/>
              <a:t>2 wks × 7 days × 86,400 sec/day = 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1,209,600 seconds</a:t>
            </a:r>
          </a:p>
          <a:p>
            <a:r>
              <a:rPr lang="en-GB" b="1" dirty="0" smtClean="0"/>
              <a:t>Learning algorithm speed requirement</a:t>
            </a:r>
            <a:r>
              <a:rPr lang="en-GB" dirty="0" smtClean="0"/>
              <a:t>: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5,787</a:t>
            </a:r>
            <a:r>
              <a:rPr lang="en-GB" dirty="0" smtClean="0"/>
              <a:t> impression updates / sec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172.8 </a:t>
            </a:r>
            <a:r>
              <a:rPr lang="el-GR" b="1" dirty="0" smtClean="0">
                <a:solidFill>
                  <a:srgbClr val="FF0000"/>
                </a:solidFill>
              </a:rPr>
              <a:t>μ</a:t>
            </a:r>
            <a:r>
              <a:rPr lang="en-GB" b="1" dirty="0" smtClean="0">
                <a:solidFill>
                  <a:srgbClr val="FF0000"/>
                </a:solidFill>
              </a:rPr>
              <a:t>s </a:t>
            </a:r>
            <a:r>
              <a:rPr lang="en-GB" dirty="0" smtClean="0"/>
              <a:t>per impression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adPredict Competition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Tool Chain</a:t>
            </a:r>
          </a:p>
          <a:p>
            <a:r>
              <a:rPr lang="en-GB" dirty="0" smtClean="0"/>
              <a:t>Exploratory Data Analysis</a:t>
            </a:r>
          </a:p>
          <a:p>
            <a:r>
              <a:rPr lang="en-GB" dirty="0" smtClean="0"/>
              <a:t>Model and Algorithm</a:t>
            </a:r>
          </a:p>
          <a:p>
            <a:r>
              <a:rPr lang="en-GB" dirty="0" smtClean="0"/>
              <a:t>Architecture</a:t>
            </a:r>
          </a:p>
          <a:p>
            <a:r>
              <a:rPr lang="en-GB" dirty="0" smtClean="0"/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 Chain: Existing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Excel 2007</a:t>
            </a:r>
          </a:p>
          <a:p>
            <a:pPr lvl="1"/>
            <a:r>
              <a:rPr lang="en-GB" dirty="0" smtClean="0"/>
              <a:t>Scientific Visualisation</a:t>
            </a:r>
          </a:p>
          <a:p>
            <a:pPr lvl="1"/>
            <a:r>
              <a:rPr lang="en-GB" dirty="0" smtClean="0"/>
              <a:t>Small Scale Simulations</a:t>
            </a:r>
          </a:p>
          <a:p>
            <a:r>
              <a:rPr lang="en-GB" b="1" dirty="0" smtClean="0"/>
              <a:t>SQL Server 2005</a:t>
            </a:r>
          </a:p>
          <a:p>
            <a:pPr lvl="1"/>
            <a:r>
              <a:rPr lang="en-GB" dirty="0" smtClean="0"/>
              <a:t>1.6 TB of “active” data (for 2 weeks of data + indices)</a:t>
            </a:r>
          </a:p>
          <a:p>
            <a:pPr lvl="1"/>
            <a:r>
              <a:rPr lang="en-GB" dirty="0" smtClean="0"/>
              <a:t>Ad-Hoc Queries and Stored Procedures</a:t>
            </a:r>
          </a:p>
          <a:p>
            <a:r>
              <a:rPr lang="en-GB" b="1" dirty="0" smtClean="0"/>
              <a:t>Visual Studio 2005</a:t>
            </a:r>
          </a:p>
          <a:p>
            <a:pPr lvl="1"/>
            <a:r>
              <a:rPr lang="en-GB" dirty="0" smtClean="0"/>
              <a:t>54 projects solution (many small tools)</a:t>
            </a:r>
          </a:p>
          <a:p>
            <a:r>
              <a:rPr lang="en-GB" b="1" dirty="0" smtClean="0"/>
              <a:t>F# 1.9.1.8</a:t>
            </a:r>
          </a:p>
          <a:p>
            <a:pPr lvl="1"/>
            <a:r>
              <a:rPr lang="en-GB" dirty="0" smtClean="0"/>
              <a:t>FSI for rapid development and code testing</a:t>
            </a:r>
          </a:p>
          <a:p>
            <a:pPr lvl="1"/>
            <a:r>
              <a:rPr lang="en-GB" dirty="0" smtClean="0"/>
              <a:t>Strong typing as a surrogate for correctness</a:t>
            </a:r>
          </a:p>
        </p:txBody>
      </p:sp>
      <p:pic>
        <p:nvPicPr>
          <p:cNvPr id="5" name="Chart 1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244774" cy="446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Strong Typing: An Example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0066" y="1714488"/>
            <a:ext cx="3714744" cy="480131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9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A single page-view</a:t>
            </a:r>
          </a:p>
          <a:p>
            <a:r>
              <a:rPr lang="en-GB" sz="9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type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PageView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ClientDateTime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GmtSeconds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TargetDomainId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Medium   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MediumType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StartPosition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PageNum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  : byte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[&lt;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SqlStringLengthAttribute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(256)&gt;]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Query               : string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Gender              : Gender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AgeBucket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AgeGroup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ReturnedAdCnt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byte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AbTestingType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byte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AlgorithmId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ANID                : int128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GUID                : int128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[&lt;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SqlStringLengthAttribute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(15)&gt;]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PassportZipCode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: string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[&lt;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SqlStringLengthAttribute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(2)&gt;]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PassportCountry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: string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PassportRegion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[&lt;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SqlStringLengthAttribute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(2)&gt;]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PassportOccupation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: char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LocationCountry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LocationState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LocationMetroArea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CategoryId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SubCategoryId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FormCode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ReturnedAds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: Advertisement array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endParaRPr lang="en-GB" sz="9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0562" y="1699520"/>
            <a:ext cx="3286148" cy="3693319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9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Different types of media </a:t>
            </a:r>
          </a:p>
          <a:p>
            <a:r>
              <a:rPr lang="en-GB" sz="9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type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MediumType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|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PaidSearch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|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ContextualSearch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GB" sz="9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9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A single displayed advertisement</a:t>
            </a:r>
          </a:p>
          <a:p>
            <a:r>
              <a:rPr lang="en-GB" sz="9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type 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Advertisement =    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AdId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OrderItemId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CampDayId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CampHourNum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: byte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ProductId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ProductType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MatchType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MatchType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AdLayoutId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AdLayout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RelativePosition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: byte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DeliveryEngineRank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ActualBid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ProbabilityOfClick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MatchScore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ImpressionCnt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ClickCnt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ConversionCnt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TotalCost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endParaRPr lang="en-GB" sz="9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ToolChain</a:t>
            </a:r>
            <a:r>
              <a:rPr lang="en-GB" dirty="0" smtClean="0"/>
              <a:t>: New Tools Developed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SQL Schema Generator &amp; </a:t>
            </a:r>
            <a:r>
              <a:rPr lang="en-GB" dirty="0" err="1" smtClean="0"/>
              <a:t>Serialisers</a:t>
            </a:r>
            <a:endParaRPr lang="en-GB" dirty="0" smtClean="0"/>
          </a:p>
          <a:p>
            <a:pPr lvl="1"/>
            <a:r>
              <a:rPr lang="en-GB" dirty="0" smtClean="0"/>
              <a:t>Motto: </a:t>
            </a:r>
            <a:r>
              <a:rPr lang="en-GB" b="1" dirty="0" smtClean="0"/>
              <a:t>Code defines the schema! </a:t>
            </a:r>
            <a:r>
              <a:rPr lang="en-GB" dirty="0" smtClean="0"/>
              <a:t>(unlike LINQ)</a:t>
            </a:r>
          </a:p>
          <a:p>
            <a:pPr lvl="1"/>
            <a:r>
              <a:rPr lang="en-GB" dirty="0" smtClean="0"/>
              <a:t>High-performance insertion via computed bulk-insertion with automated key propagation </a:t>
            </a:r>
          </a:p>
          <a:p>
            <a:r>
              <a:rPr lang="en-GB" dirty="0" smtClean="0"/>
              <a:t>Live Monitoring Tools</a:t>
            </a:r>
          </a:p>
          <a:p>
            <a:pPr lvl="1"/>
            <a:r>
              <a:rPr lang="en-GB" dirty="0" smtClean="0"/>
              <a:t>Programmatically generated </a:t>
            </a:r>
            <a:r>
              <a:rPr lang="en-GB" b="1" dirty="0" err="1" smtClean="0"/>
              <a:t>PerfMon</a:t>
            </a:r>
            <a:endParaRPr lang="en-GB" b="1" dirty="0" smtClean="0"/>
          </a:p>
          <a:p>
            <a:pPr lvl="1"/>
            <a:r>
              <a:rPr lang="en-GB" b="1" dirty="0" err="1" smtClean="0"/>
              <a:t>TelNet</a:t>
            </a:r>
            <a:r>
              <a:rPr lang="en-GB" dirty="0" smtClean="0"/>
              <a:t> Listener (monitor and supervise a DLL)</a:t>
            </a:r>
          </a:p>
          <a:p>
            <a:pPr lvl="1"/>
            <a:r>
              <a:rPr lang="en-GB" dirty="0" smtClean="0"/>
              <a:t>Event Log and Tracing</a:t>
            </a:r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72535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Strong Typing and SQL </a:t>
            </a:r>
            <a:r>
              <a:rPr lang="en-GB" dirty="0" err="1" smtClean="0"/>
              <a:t>Datastores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0066" y="1714488"/>
            <a:ext cx="3714744" cy="480131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9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A single page-view</a:t>
            </a:r>
          </a:p>
          <a:p>
            <a:r>
              <a:rPr lang="en-GB" sz="9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type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PageView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ClientDateTime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GmtSeconds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TargetDomainId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Medium   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MediumType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StartPosition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PageNum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  : byte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[&lt;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SqlStringLengthAttribute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(256)&gt;]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Query               : string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Gender              : Gender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AgeBucket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AgeGroup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ReturnedAdCnt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byte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AbTestingType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byte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AlgorithmId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ANID                : int128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GUID                : int128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[&lt;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SqlStringLengthAttribute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(15)&gt;]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PassportZipCode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: string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[&lt;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SqlStringLengthAttribute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(2)&gt;]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PassportCountry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: string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PassportRegion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[&lt;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SqlStringLengthAttribute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(2)&gt;]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PassportOccupation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: char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LocationCountry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LocationState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LocationMetroArea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CategoryId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SubCategoryId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FormCode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ReturnedAds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: Advertisement array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endParaRPr lang="en-GB" sz="9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0562" y="1699520"/>
            <a:ext cx="3286148" cy="3693319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9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Different types of media </a:t>
            </a:r>
          </a:p>
          <a:p>
            <a:r>
              <a:rPr lang="en-GB" sz="9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type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MediumType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|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PaidSearch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|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ContextualSearch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GB" sz="9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9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A single displayed advertisement</a:t>
            </a:r>
          </a:p>
          <a:p>
            <a:r>
              <a:rPr lang="en-GB" sz="9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type 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Advertisement =    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AdId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OrderItemId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CampDayId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CampHourNum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: byte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ProductId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ProductType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MatchType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MatchType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AdLayoutId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AdLayout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RelativePosition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: byte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DeliveryEngineRank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ActualBid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ProbabilityOfClick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MatchScore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ImpressionCnt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ClickCnt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ConversionCnt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TotalCost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24" y="2500306"/>
            <a:ext cx="7215238" cy="3439403"/>
          </a:xfrm>
          <a:prstGeom prst="rect">
            <a:avLst/>
          </a:prstGeom>
          <a:solidFill>
            <a:srgbClr val="FFFF99">
              <a:alpha val="94000"/>
            </a:srgb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05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Create the SQL schema</a:t>
            </a:r>
          </a:p>
          <a:p>
            <a:r>
              <a:rPr lang="en-GB" sz="105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let 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schema = 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bulkBuild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050" b="1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"cpidssdm18"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05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050" b="1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“Cambridge"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05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050" b="1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“June10"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GB" sz="105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r>
              <a:rPr lang="en-GB" sz="105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Try to open the CSV file and read it </a:t>
            </a:r>
            <a:r>
              <a:rPr lang="en-GB" sz="105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pageview</a:t>
            </a:r>
            <a:r>
              <a:rPr lang="en-GB" sz="105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by </a:t>
            </a:r>
            <a:r>
              <a:rPr lang="en-GB" sz="105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pageview</a:t>
            </a:r>
            <a:endParaRPr lang="en-GB" sz="1050" dirty="0" smtClean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File.OpenTextReader</a:t>
            </a:r>
            <a:r>
              <a:rPr lang="en-GB" sz="105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050" b="1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“HourlyRelevanceFeed.csv"</a:t>
            </a:r>
            <a:endParaRPr lang="en-GB" sz="1050" b="1" dirty="0" smtClean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|&gt; Seq.map (</a:t>
            </a:r>
            <a:r>
              <a:rPr lang="en-GB" sz="105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fun 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s -&gt; 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s.Split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 [|','|])</a:t>
            </a:r>
          </a:p>
          <a:p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|&gt; 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Seq.chunkBy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05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fun 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.[0])</a:t>
            </a:r>
          </a:p>
          <a:p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|&gt; 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Seq.iteri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05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fun 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rguid,xss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) -&gt;</a:t>
            </a:r>
          </a:p>
          <a:p>
            <a:r>
              <a:rPr lang="en-GB" sz="105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05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Write the current in-memory bulk to the </a:t>
            </a:r>
            <a:r>
              <a:rPr lang="en-GB" sz="105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Sql</a:t>
            </a:r>
            <a:r>
              <a:rPr lang="en-GB" sz="105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database</a:t>
            </a:r>
          </a:p>
          <a:p>
            <a:r>
              <a:rPr lang="en-GB" sz="105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05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 % 10000 = 0</a:t>
            </a:r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05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then</a:t>
            </a:r>
          </a:p>
          <a:p>
            <a:r>
              <a:rPr lang="en-GB" sz="105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schema.Flush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 ()</a:t>
            </a:r>
          </a:p>
          <a:p>
            <a:endParaRPr lang="en-GB" sz="105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05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05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Get the strongly typed object from the list of CSV file lines                </a:t>
            </a:r>
          </a:p>
          <a:p>
            <a:r>
              <a:rPr lang="en-GB" sz="105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05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let 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pageView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PageView.Parse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xss</a:t>
            </a:r>
            <a:endParaRPr lang="en-GB" sz="105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05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GB" sz="105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05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Insert it </a:t>
            </a:r>
          </a:p>
          <a:p>
            <a:r>
              <a:rPr lang="en-GB" sz="105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pageView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 |&gt; </a:t>
            </a:r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schema.Insert</a:t>
            </a:r>
            <a:endParaRPr lang="en-GB" sz="105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05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)            </a:t>
            </a:r>
          </a:p>
          <a:p>
            <a:r>
              <a:rPr lang="en-GB" sz="105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One final flush</a:t>
            </a:r>
          </a:p>
          <a:p>
            <a:r>
              <a:rPr lang="en-GB" sz="1050" b="1" dirty="0" err="1" smtClean="0">
                <a:latin typeface="Courier New" pitchFamily="49" charset="0"/>
                <a:cs typeface="Courier New" pitchFamily="49" charset="0"/>
              </a:rPr>
              <a:t>schema.Flush</a:t>
            </a:r>
            <a:r>
              <a:rPr lang="en-GB" sz="1050" b="1" dirty="0" smtClean="0">
                <a:latin typeface="Courier New" pitchFamily="49" charset="0"/>
                <a:cs typeface="Courier New" pitchFamily="49" charset="0"/>
              </a:rPr>
              <a:t> 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adPredict Competition</a:t>
            </a:r>
          </a:p>
          <a:p>
            <a:r>
              <a:rPr lang="en-GB" dirty="0" smtClean="0"/>
              <a:t>Tool Chain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Exploratory Data Analysis</a:t>
            </a:r>
          </a:p>
          <a:p>
            <a:r>
              <a:rPr lang="en-GB" dirty="0" smtClean="0"/>
              <a:t>Model and Algorithm</a:t>
            </a:r>
          </a:p>
          <a:p>
            <a:r>
              <a:rPr lang="en-GB" dirty="0" smtClean="0"/>
              <a:t>Architecture</a:t>
            </a:r>
          </a:p>
          <a:p>
            <a:r>
              <a:rPr lang="en-GB" dirty="0" smtClean="0"/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pagestyle{empty}&#10;\usepackage{color}&#10;\usepackage{amsmath}&#10;\usepackage{amsfonts}&#10;\begin{document}&#10;\[&#10;{\boldsymbol{\mathsf{P}}}\left(\mathrm{IsClicked}_i| \mathrm{ClientIP}_i,\ldots,\mathrm{MatchType}_i\right) = &#10;\Phi\left(w_{\mathrm{ClientIP}_i}+\cdots+w_{\mathrm{MatchType}_i}\right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7"/>
  <p:tag name="BOXHEIGHT" val="271"/>
  <p:tag name="BOXFONT" val="10"/>
  <p:tag name="BOXWRAP" val="False"/>
  <p:tag name="WORKAROUNDTRANSPARENCYBUG" val="False"/>
  <p:tag name="ALLOWFONTSUBSTITUTION" val="False"/>
  <p:tag name="BITMAPFORMAT" val="bmp16m"/>
  <p:tag name="ORIGWIDTH" val="333.9607"/>
  <p:tag name="PICTUREFILESIZE" val="36072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1082</Words>
  <Application>Microsoft Office PowerPoint</Application>
  <PresentationFormat>On-screen Show (4:3)</PresentationFormat>
  <Paragraphs>249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adPredict Competition</vt:lpstr>
      <vt:lpstr>Why Predicting Click Probability?</vt:lpstr>
      <vt:lpstr>The Scale of Things</vt:lpstr>
      <vt:lpstr>Overview</vt:lpstr>
      <vt:lpstr>Tool Chain: Existing Tools</vt:lpstr>
      <vt:lpstr>Strong Typing: An Example</vt:lpstr>
      <vt:lpstr>ToolChain: New Tools Developed</vt:lpstr>
      <vt:lpstr>Strong Typing and SQL Datastores</vt:lpstr>
      <vt:lpstr>Overview</vt:lpstr>
      <vt:lpstr>Exploratory Data Analysis</vt:lpstr>
      <vt:lpstr>SQL Schema</vt:lpstr>
      <vt:lpstr>Slide 12</vt:lpstr>
      <vt:lpstr>Slide 13</vt:lpstr>
      <vt:lpstr>Sparse Bayesian Probit Regression</vt:lpstr>
      <vt:lpstr>Bayesian Inference and Beliefs</vt:lpstr>
      <vt:lpstr>Dealing with Millions of Variables</vt:lpstr>
      <vt:lpstr>Sparsity Leads to Efficiency</vt:lpstr>
      <vt:lpstr>Performance of adPredictor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adPredict Competition</dc:title>
  <dc:creator>Ralf Herbrich</dc:creator>
  <cp:lastModifiedBy>Ralf Herbrich</cp:lastModifiedBy>
  <cp:revision>1</cp:revision>
  <dcterms:created xsi:type="dcterms:W3CDTF">2007-07-05T13:55:20Z</dcterms:created>
  <dcterms:modified xsi:type="dcterms:W3CDTF">2007-07-05T14:02:14Z</dcterms:modified>
</cp:coreProperties>
</file>