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diagrams/layout2.xml" ContentType="application/vnd.openxmlformats-officedocument.drawingml.diagramLayout+xml"/>
  <Default Extension="gif" ContentType="image/gif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9"/>
  </p:notesMasterIdLst>
  <p:sldIdLst>
    <p:sldId id="256" r:id="rId2"/>
    <p:sldId id="257" r:id="rId3"/>
    <p:sldId id="319" r:id="rId4"/>
    <p:sldId id="320" r:id="rId5"/>
    <p:sldId id="321" r:id="rId6"/>
    <p:sldId id="322" r:id="rId7"/>
    <p:sldId id="294" r:id="rId8"/>
    <p:sldId id="296" r:id="rId9"/>
    <p:sldId id="295" r:id="rId10"/>
    <p:sldId id="297" r:id="rId11"/>
    <p:sldId id="298" r:id="rId12"/>
    <p:sldId id="299" r:id="rId13"/>
    <p:sldId id="300" r:id="rId14"/>
    <p:sldId id="302" r:id="rId15"/>
    <p:sldId id="303" r:id="rId16"/>
    <p:sldId id="304" r:id="rId17"/>
    <p:sldId id="344" r:id="rId18"/>
    <p:sldId id="305" r:id="rId19"/>
    <p:sldId id="307" r:id="rId20"/>
    <p:sldId id="308" r:id="rId21"/>
    <p:sldId id="309" r:id="rId22"/>
    <p:sldId id="311" r:id="rId23"/>
    <p:sldId id="314" r:id="rId24"/>
    <p:sldId id="345" r:id="rId25"/>
    <p:sldId id="337" r:id="rId26"/>
    <p:sldId id="340" r:id="rId27"/>
    <p:sldId id="341" r:id="rId28"/>
    <p:sldId id="346" r:id="rId29"/>
    <p:sldId id="342" r:id="rId30"/>
    <p:sldId id="339" r:id="rId31"/>
    <p:sldId id="265" r:id="rId32"/>
    <p:sldId id="266" r:id="rId33"/>
    <p:sldId id="267" r:id="rId34"/>
    <p:sldId id="323" r:id="rId35"/>
    <p:sldId id="325" r:id="rId36"/>
    <p:sldId id="293" r:id="rId37"/>
    <p:sldId id="338" r:id="rId3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604A7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19" autoAdjust="0"/>
    <p:restoredTop sz="87439" autoAdjust="0"/>
  </p:normalViewPr>
  <p:slideViewPr>
    <p:cSldViewPr>
      <p:cViewPr varScale="1">
        <p:scale>
          <a:sx n="61" d="100"/>
          <a:sy n="61" d="100"/>
        </p:scale>
        <p:origin x="-66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42129A-C044-4622-85CF-C18290B7AD32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39B4CACE-2E0C-4EEF-924D-92FF53364E03}">
      <dgm:prSet phldrT="[Text]" custT="1"/>
      <dgm:spPr/>
      <dgm:t>
        <a:bodyPr/>
        <a:lstStyle/>
        <a:p>
          <a:r>
            <a:rPr lang="en-GB" sz="2000" dirty="0" smtClean="0"/>
            <a:t>Concrete Representations</a:t>
          </a:r>
          <a:endParaRPr lang="en-GB" sz="2000" dirty="0"/>
        </a:p>
      </dgm:t>
    </dgm:pt>
    <dgm:pt modelId="{9222AF78-161C-4E14-8025-278A4A82DCB6}" type="parTrans" cxnId="{4DF1B1BA-A85C-42D4-86DD-BD49F968902A}">
      <dgm:prSet/>
      <dgm:spPr/>
      <dgm:t>
        <a:bodyPr/>
        <a:lstStyle/>
        <a:p>
          <a:endParaRPr lang="en-GB" sz="1600"/>
        </a:p>
      </dgm:t>
    </dgm:pt>
    <dgm:pt modelId="{BA17EC3C-AA95-438F-BA27-14C6DF286EBB}" type="sibTrans" cxnId="{4DF1B1BA-A85C-42D4-86DD-BD49F968902A}">
      <dgm:prSet/>
      <dgm:spPr/>
      <dgm:t>
        <a:bodyPr/>
        <a:lstStyle/>
        <a:p>
          <a:endParaRPr lang="en-GB" sz="1600"/>
        </a:p>
      </dgm:t>
    </dgm:pt>
    <dgm:pt modelId="{2379DA0B-9C52-400E-9933-1033B490F1B2}">
      <dgm:prSet phldrT="[Text]" custT="1"/>
      <dgm:spPr/>
      <dgm:t>
        <a:bodyPr/>
        <a:lstStyle/>
        <a:p>
          <a:r>
            <a:rPr lang="en-GB" sz="2000" dirty="0" smtClean="0"/>
            <a:t>Abstract Representations</a:t>
          </a:r>
          <a:endParaRPr lang="en-GB" sz="2000" dirty="0"/>
        </a:p>
      </dgm:t>
    </dgm:pt>
    <dgm:pt modelId="{F7CA997B-6178-4642-8D5D-77F36BD4B602}" type="parTrans" cxnId="{4F806787-914F-4E1D-A9DE-F68726F492F7}">
      <dgm:prSet/>
      <dgm:spPr/>
      <dgm:t>
        <a:bodyPr/>
        <a:lstStyle/>
        <a:p>
          <a:endParaRPr lang="en-GB" sz="1600"/>
        </a:p>
      </dgm:t>
    </dgm:pt>
    <dgm:pt modelId="{154B9F6F-B851-485F-8D48-8EE1316450E4}" type="sibTrans" cxnId="{4F806787-914F-4E1D-A9DE-F68726F492F7}">
      <dgm:prSet/>
      <dgm:spPr/>
      <dgm:t>
        <a:bodyPr/>
        <a:lstStyle/>
        <a:p>
          <a:endParaRPr lang="en-GB" sz="1600"/>
        </a:p>
      </dgm:t>
    </dgm:pt>
    <dgm:pt modelId="{40A526AA-B5D2-4CA4-843A-AD9DE7289BEA}">
      <dgm:prSet phldrT="[Text]" custT="1"/>
      <dgm:spPr/>
      <dgm:t>
        <a:bodyPr/>
        <a:lstStyle/>
        <a:p>
          <a:r>
            <a:rPr lang="en-GB" sz="2000" dirty="0" smtClean="0"/>
            <a:t>Integrated Representations</a:t>
          </a:r>
          <a:endParaRPr lang="en-GB" sz="2000" dirty="0"/>
        </a:p>
      </dgm:t>
    </dgm:pt>
    <dgm:pt modelId="{A7424046-13EC-4DDF-9CD4-F6C018B3FDB1}" type="parTrans" cxnId="{4F9881CA-6680-4C6D-B707-605A06C8DF62}">
      <dgm:prSet/>
      <dgm:spPr/>
      <dgm:t>
        <a:bodyPr/>
        <a:lstStyle/>
        <a:p>
          <a:endParaRPr lang="en-GB" sz="1600"/>
        </a:p>
      </dgm:t>
    </dgm:pt>
    <dgm:pt modelId="{D70C9226-A750-4741-A700-022974071858}" type="sibTrans" cxnId="{4F9881CA-6680-4C6D-B707-605A06C8DF62}">
      <dgm:prSet/>
      <dgm:spPr/>
      <dgm:t>
        <a:bodyPr/>
        <a:lstStyle/>
        <a:p>
          <a:endParaRPr lang="en-GB" sz="1600"/>
        </a:p>
      </dgm:t>
    </dgm:pt>
    <dgm:pt modelId="{2C7B08F9-AF44-4BD4-BDB7-6C890591FCA4}" type="pres">
      <dgm:prSet presAssocID="{3842129A-C044-4622-85CF-C18290B7AD32}" presName="compositeShape" presStyleCnt="0">
        <dgm:presLayoutVars>
          <dgm:dir/>
          <dgm:resizeHandles/>
        </dgm:presLayoutVars>
      </dgm:prSet>
      <dgm:spPr/>
    </dgm:pt>
    <dgm:pt modelId="{F0FC0BF1-8E76-4B1B-9811-57E6F2E05FD8}" type="pres">
      <dgm:prSet presAssocID="{3842129A-C044-4622-85CF-C18290B7AD32}" presName="pyramid" presStyleLbl="node1" presStyleIdx="0" presStyleCnt="1"/>
      <dgm:spPr/>
    </dgm:pt>
    <dgm:pt modelId="{773EE41B-7BA0-4F33-81AD-F49E5B6A0AB1}" type="pres">
      <dgm:prSet presAssocID="{3842129A-C044-4622-85CF-C18290B7AD32}" presName="theList" presStyleCnt="0"/>
      <dgm:spPr/>
    </dgm:pt>
    <dgm:pt modelId="{AF20BB7C-55FF-43C8-ADA6-E0121CF88974}" type="pres">
      <dgm:prSet presAssocID="{39B4CACE-2E0C-4EEF-924D-92FF53364E03}" presName="aNode" presStyleLbl="fgAcc1" presStyleIdx="0" presStyleCnt="3" custScaleX="87284" custScaleY="7973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09D1DED-2D09-4DF1-95C1-549447ADE0D9}" type="pres">
      <dgm:prSet presAssocID="{39B4CACE-2E0C-4EEF-924D-92FF53364E03}" presName="aSpace" presStyleCnt="0"/>
      <dgm:spPr/>
    </dgm:pt>
    <dgm:pt modelId="{F75EA60F-1819-41E9-A5E7-7C02D64E69E9}" type="pres">
      <dgm:prSet presAssocID="{2379DA0B-9C52-400E-9933-1033B490F1B2}" presName="aNode" presStyleLbl="fgAcc1" presStyleIdx="1" presStyleCnt="3" custScaleX="87284" custScaleY="7819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A221BC0-8675-4DD1-8D28-6393E9DC65B2}" type="pres">
      <dgm:prSet presAssocID="{2379DA0B-9C52-400E-9933-1033B490F1B2}" presName="aSpace" presStyleCnt="0"/>
      <dgm:spPr/>
    </dgm:pt>
    <dgm:pt modelId="{1247CD85-10D2-40CD-9410-0EE30E06CC07}" type="pres">
      <dgm:prSet presAssocID="{40A526AA-B5D2-4CA4-843A-AD9DE7289BEA}" presName="aNode" presStyleLbl="fgAcc1" presStyleIdx="2" presStyleCnt="3" custScaleX="87284" custScaleY="8711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A633B90-69DA-4D2B-AA2C-6415C978E30A}" type="pres">
      <dgm:prSet presAssocID="{40A526AA-B5D2-4CA4-843A-AD9DE7289BEA}" presName="aSpace" presStyleCnt="0"/>
      <dgm:spPr/>
    </dgm:pt>
  </dgm:ptLst>
  <dgm:cxnLst>
    <dgm:cxn modelId="{4F806787-914F-4E1D-A9DE-F68726F492F7}" srcId="{3842129A-C044-4622-85CF-C18290B7AD32}" destId="{2379DA0B-9C52-400E-9933-1033B490F1B2}" srcOrd="1" destOrd="0" parTransId="{F7CA997B-6178-4642-8D5D-77F36BD4B602}" sibTransId="{154B9F6F-B851-485F-8D48-8EE1316450E4}"/>
    <dgm:cxn modelId="{E387DBED-7102-4479-A183-98B6E220B325}" type="presOf" srcId="{2379DA0B-9C52-400E-9933-1033B490F1B2}" destId="{F75EA60F-1819-41E9-A5E7-7C02D64E69E9}" srcOrd="0" destOrd="0" presId="urn:microsoft.com/office/officeart/2005/8/layout/pyramid2"/>
    <dgm:cxn modelId="{023CF8BA-E169-49D8-BAA9-36B5739CB8C1}" type="presOf" srcId="{39B4CACE-2E0C-4EEF-924D-92FF53364E03}" destId="{AF20BB7C-55FF-43C8-ADA6-E0121CF88974}" srcOrd="0" destOrd="0" presId="urn:microsoft.com/office/officeart/2005/8/layout/pyramid2"/>
    <dgm:cxn modelId="{3F94ECE6-FB7B-4C88-AFD4-E0FF92010F6D}" type="presOf" srcId="{3842129A-C044-4622-85CF-C18290B7AD32}" destId="{2C7B08F9-AF44-4BD4-BDB7-6C890591FCA4}" srcOrd="0" destOrd="0" presId="urn:microsoft.com/office/officeart/2005/8/layout/pyramid2"/>
    <dgm:cxn modelId="{07DE9926-E976-451C-B3E7-A1DA769BBCC8}" type="presOf" srcId="{40A526AA-B5D2-4CA4-843A-AD9DE7289BEA}" destId="{1247CD85-10D2-40CD-9410-0EE30E06CC07}" srcOrd="0" destOrd="0" presId="urn:microsoft.com/office/officeart/2005/8/layout/pyramid2"/>
    <dgm:cxn modelId="{4F9881CA-6680-4C6D-B707-605A06C8DF62}" srcId="{3842129A-C044-4622-85CF-C18290B7AD32}" destId="{40A526AA-B5D2-4CA4-843A-AD9DE7289BEA}" srcOrd="2" destOrd="0" parTransId="{A7424046-13EC-4DDF-9CD4-F6C018B3FDB1}" sibTransId="{D70C9226-A750-4741-A700-022974071858}"/>
    <dgm:cxn modelId="{4DF1B1BA-A85C-42D4-86DD-BD49F968902A}" srcId="{3842129A-C044-4622-85CF-C18290B7AD32}" destId="{39B4CACE-2E0C-4EEF-924D-92FF53364E03}" srcOrd="0" destOrd="0" parTransId="{9222AF78-161C-4E14-8025-278A4A82DCB6}" sibTransId="{BA17EC3C-AA95-438F-BA27-14C6DF286EBB}"/>
    <dgm:cxn modelId="{7E988F7B-C483-4F34-9BA8-B536FEB14EC8}" type="presParOf" srcId="{2C7B08F9-AF44-4BD4-BDB7-6C890591FCA4}" destId="{F0FC0BF1-8E76-4B1B-9811-57E6F2E05FD8}" srcOrd="0" destOrd="0" presId="urn:microsoft.com/office/officeart/2005/8/layout/pyramid2"/>
    <dgm:cxn modelId="{C63D9689-2288-43AC-90B8-7D8892D51458}" type="presParOf" srcId="{2C7B08F9-AF44-4BD4-BDB7-6C890591FCA4}" destId="{773EE41B-7BA0-4F33-81AD-F49E5B6A0AB1}" srcOrd="1" destOrd="0" presId="urn:microsoft.com/office/officeart/2005/8/layout/pyramid2"/>
    <dgm:cxn modelId="{C77A2C19-95A5-4D3F-801A-9D4C4C0B65F0}" type="presParOf" srcId="{773EE41B-7BA0-4F33-81AD-F49E5B6A0AB1}" destId="{AF20BB7C-55FF-43C8-ADA6-E0121CF88974}" srcOrd="0" destOrd="0" presId="urn:microsoft.com/office/officeart/2005/8/layout/pyramid2"/>
    <dgm:cxn modelId="{61D8C00E-B8A2-4713-B207-3C2700D45D67}" type="presParOf" srcId="{773EE41B-7BA0-4F33-81AD-F49E5B6A0AB1}" destId="{409D1DED-2D09-4DF1-95C1-549447ADE0D9}" srcOrd="1" destOrd="0" presId="urn:microsoft.com/office/officeart/2005/8/layout/pyramid2"/>
    <dgm:cxn modelId="{FE3EDF38-11C1-4730-831D-BD86CFA8449C}" type="presParOf" srcId="{773EE41B-7BA0-4F33-81AD-F49E5B6A0AB1}" destId="{F75EA60F-1819-41E9-A5E7-7C02D64E69E9}" srcOrd="2" destOrd="0" presId="urn:microsoft.com/office/officeart/2005/8/layout/pyramid2"/>
    <dgm:cxn modelId="{771A28F9-9D5F-4EAD-AAC2-1D5160B18811}" type="presParOf" srcId="{773EE41B-7BA0-4F33-81AD-F49E5B6A0AB1}" destId="{2A221BC0-8675-4DD1-8D28-6393E9DC65B2}" srcOrd="3" destOrd="0" presId="urn:microsoft.com/office/officeart/2005/8/layout/pyramid2"/>
    <dgm:cxn modelId="{145CF993-00F8-4000-99F8-A765E1B7A4DF}" type="presParOf" srcId="{773EE41B-7BA0-4F33-81AD-F49E5B6A0AB1}" destId="{1247CD85-10D2-40CD-9410-0EE30E06CC07}" srcOrd="4" destOrd="0" presId="urn:microsoft.com/office/officeart/2005/8/layout/pyramid2"/>
    <dgm:cxn modelId="{CA17A2C6-AFE8-4E79-882C-DE974C485AB6}" type="presParOf" srcId="{773EE41B-7BA0-4F33-81AD-F49E5B6A0AB1}" destId="{FA633B90-69DA-4D2B-AA2C-6415C978E30A}" srcOrd="5" destOrd="0" presId="urn:microsoft.com/office/officeart/2005/8/layout/pyramid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842129A-C044-4622-85CF-C18290B7AD32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39B4CACE-2E0C-4EEF-924D-92FF53364E03}">
      <dgm:prSet phldrT="[Text]" custT="1"/>
      <dgm:spPr/>
      <dgm:t>
        <a:bodyPr/>
        <a:lstStyle/>
        <a:p>
          <a:r>
            <a:rPr lang="en-GB" sz="2000" dirty="0" smtClean="0"/>
            <a:t>Concrete Representations</a:t>
          </a:r>
          <a:endParaRPr lang="en-GB" sz="2000" dirty="0"/>
        </a:p>
      </dgm:t>
    </dgm:pt>
    <dgm:pt modelId="{9222AF78-161C-4E14-8025-278A4A82DCB6}" type="parTrans" cxnId="{4DF1B1BA-A85C-42D4-86DD-BD49F968902A}">
      <dgm:prSet/>
      <dgm:spPr/>
      <dgm:t>
        <a:bodyPr/>
        <a:lstStyle/>
        <a:p>
          <a:endParaRPr lang="en-GB" sz="1600"/>
        </a:p>
      </dgm:t>
    </dgm:pt>
    <dgm:pt modelId="{BA17EC3C-AA95-438F-BA27-14C6DF286EBB}" type="sibTrans" cxnId="{4DF1B1BA-A85C-42D4-86DD-BD49F968902A}">
      <dgm:prSet/>
      <dgm:spPr/>
      <dgm:t>
        <a:bodyPr/>
        <a:lstStyle/>
        <a:p>
          <a:endParaRPr lang="en-GB" sz="1600"/>
        </a:p>
      </dgm:t>
    </dgm:pt>
    <dgm:pt modelId="{2379DA0B-9C52-400E-9933-1033B490F1B2}">
      <dgm:prSet phldrT="[Text]" custT="1"/>
      <dgm:spPr/>
      <dgm:t>
        <a:bodyPr/>
        <a:lstStyle/>
        <a:p>
          <a:r>
            <a:rPr lang="en-GB" sz="2000" dirty="0" smtClean="0"/>
            <a:t>Abstract Representations</a:t>
          </a:r>
          <a:endParaRPr lang="en-GB" sz="2000" dirty="0"/>
        </a:p>
      </dgm:t>
    </dgm:pt>
    <dgm:pt modelId="{F7CA997B-6178-4642-8D5D-77F36BD4B602}" type="parTrans" cxnId="{4F806787-914F-4E1D-A9DE-F68726F492F7}">
      <dgm:prSet/>
      <dgm:spPr/>
      <dgm:t>
        <a:bodyPr/>
        <a:lstStyle/>
        <a:p>
          <a:endParaRPr lang="en-GB" sz="1600"/>
        </a:p>
      </dgm:t>
    </dgm:pt>
    <dgm:pt modelId="{154B9F6F-B851-485F-8D48-8EE1316450E4}" type="sibTrans" cxnId="{4F806787-914F-4E1D-A9DE-F68726F492F7}">
      <dgm:prSet/>
      <dgm:spPr/>
      <dgm:t>
        <a:bodyPr/>
        <a:lstStyle/>
        <a:p>
          <a:endParaRPr lang="en-GB" sz="1600"/>
        </a:p>
      </dgm:t>
    </dgm:pt>
    <dgm:pt modelId="{40A526AA-B5D2-4CA4-843A-AD9DE7289BEA}">
      <dgm:prSet phldrT="[Text]" custT="1"/>
      <dgm:spPr/>
      <dgm:t>
        <a:bodyPr/>
        <a:lstStyle/>
        <a:p>
          <a:r>
            <a:rPr lang="en-GB" sz="2000" dirty="0" smtClean="0"/>
            <a:t>Integrated Representations</a:t>
          </a:r>
          <a:endParaRPr lang="en-GB" sz="2000" dirty="0"/>
        </a:p>
      </dgm:t>
    </dgm:pt>
    <dgm:pt modelId="{A7424046-13EC-4DDF-9CD4-F6C018B3FDB1}" type="parTrans" cxnId="{4F9881CA-6680-4C6D-B707-605A06C8DF62}">
      <dgm:prSet/>
      <dgm:spPr/>
      <dgm:t>
        <a:bodyPr/>
        <a:lstStyle/>
        <a:p>
          <a:endParaRPr lang="en-GB" sz="1600"/>
        </a:p>
      </dgm:t>
    </dgm:pt>
    <dgm:pt modelId="{D70C9226-A750-4741-A700-022974071858}" type="sibTrans" cxnId="{4F9881CA-6680-4C6D-B707-605A06C8DF62}">
      <dgm:prSet/>
      <dgm:spPr/>
      <dgm:t>
        <a:bodyPr/>
        <a:lstStyle/>
        <a:p>
          <a:endParaRPr lang="en-GB" sz="1600"/>
        </a:p>
      </dgm:t>
    </dgm:pt>
    <dgm:pt modelId="{2C7B08F9-AF44-4BD4-BDB7-6C890591FCA4}" type="pres">
      <dgm:prSet presAssocID="{3842129A-C044-4622-85CF-C18290B7AD32}" presName="compositeShape" presStyleCnt="0">
        <dgm:presLayoutVars>
          <dgm:dir/>
          <dgm:resizeHandles/>
        </dgm:presLayoutVars>
      </dgm:prSet>
      <dgm:spPr/>
    </dgm:pt>
    <dgm:pt modelId="{F0FC0BF1-8E76-4B1B-9811-57E6F2E05FD8}" type="pres">
      <dgm:prSet presAssocID="{3842129A-C044-4622-85CF-C18290B7AD32}" presName="pyramid" presStyleLbl="node1" presStyleIdx="0" presStyleCnt="1" custLinFactNeighborX="13343" custLinFactNeighborY="1684"/>
      <dgm:spPr/>
    </dgm:pt>
    <dgm:pt modelId="{773EE41B-7BA0-4F33-81AD-F49E5B6A0AB1}" type="pres">
      <dgm:prSet presAssocID="{3842129A-C044-4622-85CF-C18290B7AD32}" presName="theList" presStyleCnt="0"/>
      <dgm:spPr/>
    </dgm:pt>
    <dgm:pt modelId="{AF20BB7C-55FF-43C8-ADA6-E0121CF88974}" type="pres">
      <dgm:prSet presAssocID="{39B4CACE-2E0C-4EEF-924D-92FF53364E03}" presName="aNode" presStyleLbl="fgAcc1" presStyleIdx="0" presStyleCnt="3" custScaleX="87284" custScaleY="7973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09D1DED-2D09-4DF1-95C1-549447ADE0D9}" type="pres">
      <dgm:prSet presAssocID="{39B4CACE-2E0C-4EEF-924D-92FF53364E03}" presName="aSpace" presStyleCnt="0"/>
      <dgm:spPr/>
    </dgm:pt>
    <dgm:pt modelId="{F75EA60F-1819-41E9-A5E7-7C02D64E69E9}" type="pres">
      <dgm:prSet presAssocID="{2379DA0B-9C52-400E-9933-1033B490F1B2}" presName="aNode" presStyleLbl="fgAcc1" presStyleIdx="1" presStyleCnt="3" custScaleX="87284" custScaleY="7819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A221BC0-8675-4DD1-8D28-6393E9DC65B2}" type="pres">
      <dgm:prSet presAssocID="{2379DA0B-9C52-400E-9933-1033B490F1B2}" presName="aSpace" presStyleCnt="0"/>
      <dgm:spPr/>
    </dgm:pt>
    <dgm:pt modelId="{1247CD85-10D2-40CD-9410-0EE30E06CC07}" type="pres">
      <dgm:prSet presAssocID="{40A526AA-B5D2-4CA4-843A-AD9DE7289BEA}" presName="aNode" presStyleLbl="fgAcc1" presStyleIdx="2" presStyleCnt="3" custScaleX="87284" custScaleY="8711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A633B90-69DA-4D2B-AA2C-6415C978E30A}" type="pres">
      <dgm:prSet presAssocID="{40A526AA-B5D2-4CA4-843A-AD9DE7289BEA}" presName="aSpace" presStyleCnt="0"/>
      <dgm:spPr/>
    </dgm:pt>
  </dgm:ptLst>
  <dgm:cxnLst>
    <dgm:cxn modelId="{386EC8EB-61D3-45B1-BAA7-4CA09DD94850}" type="presOf" srcId="{2379DA0B-9C52-400E-9933-1033B490F1B2}" destId="{F75EA60F-1819-41E9-A5E7-7C02D64E69E9}" srcOrd="0" destOrd="0" presId="urn:microsoft.com/office/officeart/2005/8/layout/pyramid2"/>
    <dgm:cxn modelId="{4F806787-914F-4E1D-A9DE-F68726F492F7}" srcId="{3842129A-C044-4622-85CF-C18290B7AD32}" destId="{2379DA0B-9C52-400E-9933-1033B490F1B2}" srcOrd="1" destOrd="0" parTransId="{F7CA997B-6178-4642-8D5D-77F36BD4B602}" sibTransId="{154B9F6F-B851-485F-8D48-8EE1316450E4}"/>
    <dgm:cxn modelId="{C31CA248-0D47-447C-8A0D-635D2EAB7AE9}" type="presOf" srcId="{39B4CACE-2E0C-4EEF-924D-92FF53364E03}" destId="{AF20BB7C-55FF-43C8-ADA6-E0121CF88974}" srcOrd="0" destOrd="0" presId="urn:microsoft.com/office/officeart/2005/8/layout/pyramid2"/>
    <dgm:cxn modelId="{59269FD8-3C6D-406C-91FC-89A4630941DB}" type="presOf" srcId="{40A526AA-B5D2-4CA4-843A-AD9DE7289BEA}" destId="{1247CD85-10D2-40CD-9410-0EE30E06CC07}" srcOrd="0" destOrd="0" presId="urn:microsoft.com/office/officeart/2005/8/layout/pyramid2"/>
    <dgm:cxn modelId="{50A2FA9F-6409-49AC-90F3-6CED503AC35C}" type="presOf" srcId="{3842129A-C044-4622-85CF-C18290B7AD32}" destId="{2C7B08F9-AF44-4BD4-BDB7-6C890591FCA4}" srcOrd="0" destOrd="0" presId="urn:microsoft.com/office/officeart/2005/8/layout/pyramid2"/>
    <dgm:cxn modelId="{4F9881CA-6680-4C6D-B707-605A06C8DF62}" srcId="{3842129A-C044-4622-85CF-C18290B7AD32}" destId="{40A526AA-B5D2-4CA4-843A-AD9DE7289BEA}" srcOrd="2" destOrd="0" parTransId="{A7424046-13EC-4DDF-9CD4-F6C018B3FDB1}" sibTransId="{D70C9226-A750-4741-A700-022974071858}"/>
    <dgm:cxn modelId="{4DF1B1BA-A85C-42D4-86DD-BD49F968902A}" srcId="{3842129A-C044-4622-85CF-C18290B7AD32}" destId="{39B4CACE-2E0C-4EEF-924D-92FF53364E03}" srcOrd="0" destOrd="0" parTransId="{9222AF78-161C-4E14-8025-278A4A82DCB6}" sibTransId="{BA17EC3C-AA95-438F-BA27-14C6DF286EBB}"/>
    <dgm:cxn modelId="{90F75239-4ADD-479A-8B54-BED325945E97}" type="presParOf" srcId="{2C7B08F9-AF44-4BD4-BDB7-6C890591FCA4}" destId="{F0FC0BF1-8E76-4B1B-9811-57E6F2E05FD8}" srcOrd="0" destOrd="0" presId="urn:microsoft.com/office/officeart/2005/8/layout/pyramid2"/>
    <dgm:cxn modelId="{B5E922F8-40F5-4A0B-B803-B608E2FF038D}" type="presParOf" srcId="{2C7B08F9-AF44-4BD4-BDB7-6C890591FCA4}" destId="{773EE41B-7BA0-4F33-81AD-F49E5B6A0AB1}" srcOrd="1" destOrd="0" presId="urn:microsoft.com/office/officeart/2005/8/layout/pyramid2"/>
    <dgm:cxn modelId="{A3A3103E-12B7-4E20-99E2-C4159F71BE94}" type="presParOf" srcId="{773EE41B-7BA0-4F33-81AD-F49E5B6A0AB1}" destId="{AF20BB7C-55FF-43C8-ADA6-E0121CF88974}" srcOrd="0" destOrd="0" presId="urn:microsoft.com/office/officeart/2005/8/layout/pyramid2"/>
    <dgm:cxn modelId="{75E6BAF9-60EB-4074-8D0F-BBBA3E3ACD14}" type="presParOf" srcId="{773EE41B-7BA0-4F33-81AD-F49E5B6A0AB1}" destId="{409D1DED-2D09-4DF1-95C1-549447ADE0D9}" srcOrd="1" destOrd="0" presId="urn:microsoft.com/office/officeart/2005/8/layout/pyramid2"/>
    <dgm:cxn modelId="{91785F8C-08F0-457A-82FB-7E22948A8494}" type="presParOf" srcId="{773EE41B-7BA0-4F33-81AD-F49E5B6A0AB1}" destId="{F75EA60F-1819-41E9-A5E7-7C02D64E69E9}" srcOrd="2" destOrd="0" presId="urn:microsoft.com/office/officeart/2005/8/layout/pyramid2"/>
    <dgm:cxn modelId="{CD58A321-85C2-4A1B-B953-14DEF96CBE2E}" type="presParOf" srcId="{773EE41B-7BA0-4F33-81AD-F49E5B6A0AB1}" destId="{2A221BC0-8675-4DD1-8D28-6393E9DC65B2}" srcOrd="3" destOrd="0" presId="urn:microsoft.com/office/officeart/2005/8/layout/pyramid2"/>
    <dgm:cxn modelId="{DFAA1439-1665-4B41-A2D7-BF01A8F1B2DF}" type="presParOf" srcId="{773EE41B-7BA0-4F33-81AD-F49E5B6A0AB1}" destId="{1247CD85-10D2-40CD-9410-0EE30E06CC07}" srcOrd="4" destOrd="0" presId="urn:microsoft.com/office/officeart/2005/8/layout/pyramid2"/>
    <dgm:cxn modelId="{90B64034-1118-4248-B62F-894CF7946E8D}" type="presParOf" srcId="{773EE41B-7BA0-4F33-81AD-F49E5B6A0AB1}" destId="{FA633B90-69DA-4D2B-AA2C-6415C978E30A}" srcOrd="5" destOrd="0" presId="urn:microsoft.com/office/officeart/2005/8/layout/pyramid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C750731-BC33-4209-9B04-2E2CCF811BDD}" type="datetimeFigureOut">
              <a:rPr lang="en-US" smtClean="0"/>
              <a:pPr/>
              <a:t>6/3/2008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27EF9E9-39A2-4F06-A503-5B8BB9D2012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5-19-2008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7EF9E9-39A2-4F06-A503-5B8BB9D2012D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C89127-6464-4DF9-BE33-1FE52CB6D18D}" type="slidenum">
              <a:rPr lang="en-US" smtClean="0"/>
              <a:pPr/>
              <a:t>22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C89127-6464-4DF9-BE33-1FE52CB6D18D}" type="slidenum">
              <a:rPr lang="en-US" smtClean="0"/>
              <a:pPr/>
              <a:t>25</a:t>
            </a:fld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Advantages:</a:t>
            </a:r>
          </a:p>
          <a:p>
            <a:r>
              <a:rPr lang="en-US" dirty="0" smtClean="0"/>
              <a:t>Allows you to express problems without needing to map concepts to a general-purpose</a:t>
            </a:r>
            <a:r>
              <a:rPr lang="en-US" baseline="0" dirty="0" smtClean="0"/>
              <a:t> programming language.</a:t>
            </a:r>
          </a:p>
          <a:p>
            <a:endParaRPr lang="en-US" baseline="0" dirty="0" smtClean="0"/>
          </a:p>
          <a:p>
            <a:r>
              <a:rPr lang="en-US" baseline="0" dirty="0" smtClean="0"/>
              <a:t>Disadvantages:</a:t>
            </a:r>
          </a:p>
          <a:p>
            <a:r>
              <a:rPr lang="en-US" baseline="0" dirty="0" smtClean="0"/>
              <a:t>Requires you to invent and learn an entirely new language. Writing, Testing, and Debugging a compiler isn’t cheap.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7EF9E9-39A2-4F06-A503-5B8BB9D2012D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7EF9E9-39A2-4F06-A503-5B8BB9D2012D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7EF9E9-39A2-4F06-A503-5B8BB9D2012D}" type="slidenum">
              <a:rPr lang="en-US" smtClean="0"/>
              <a:pPr/>
              <a:t>27</a:t>
            </a:fld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7EF9E9-39A2-4F06-A503-5B8BB9D2012D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C89127-6464-4DF9-BE33-1FE52CB6D18D}" type="slidenum">
              <a:rPr lang="en-US" smtClean="0"/>
              <a:pPr/>
              <a:t>34</a:t>
            </a:fld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C89127-6464-4DF9-BE33-1FE52CB6D18D}" type="slidenum">
              <a:rPr lang="en-US" smtClean="0"/>
              <a:pPr/>
              <a:t>37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7EF9E9-39A2-4F06-A503-5B8BB9D2012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7EF9E9-39A2-4F06-A503-5B8BB9D2012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7EF9E9-39A2-4F06-A503-5B8BB9D2012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37248A-CD45-4BB9-81F4-DDD45E4318F2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37248A-CD45-4BB9-81F4-DDD45E4318F2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37248A-CD45-4BB9-81F4-DDD45E4318F2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9B1C60B-74B7-454A-B7C6-584E40A0F32D}" type="datetimeFigureOut">
              <a:rPr lang="en-US" smtClean="0"/>
              <a:pPr/>
              <a:t>6/3/2008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3EDAFEA-0A35-463B-9F5D-2CE655B39C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B1C60B-74B7-454A-B7C6-584E40A0F32D}" type="datetimeFigureOut">
              <a:rPr lang="en-US" smtClean="0"/>
              <a:pPr/>
              <a:t>6/3/2008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EDAFEA-0A35-463B-9F5D-2CE655B39C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B1C60B-74B7-454A-B7C6-584E40A0F32D}" type="datetimeFigureOut">
              <a:rPr lang="en-US" smtClean="0"/>
              <a:pPr/>
              <a:t>6/3/2008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EDAFEA-0A35-463B-9F5D-2CE655B39C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B1C60B-74B7-454A-B7C6-584E40A0F32D}" type="datetimeFigureOut">
              <a:rPr lang="en-US" smtClean="0"/>
              <a:pPr/>
              <a:t>6/3/2008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EDAFEA-0A35-463B-9F5D-2CE655B39C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B1C60B-74B7-454A-B7C6-584E40A0F32D}" type="datetimeFigureOut">
              <a:rPr lang="en-US" smtClean="0"/>
              <a:pPr/>
              <a:t>6/3/2008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EDAFEA-0A35-463B-9F5D-2CE655B39C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B1C60B-74B7-454A-B7C6-584E40A0F32D}" type="datetimeFigureOut">
              <a:rPr lang="en-US" smtClean="0"/>
              <a:pPr/>
              <a:t>6/3/2008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EDAFEA-0A35-463B-9F5D-2CE655B39C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B1C60B-74B7-454A-B7C6-584E40A0F32D}" type="datetimeFigureOut">
              <a:rPr lang="en-US" smtClean="0"/>
              <a:pPr/>
              <a:t>6/3/2008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EDAFEA-0A35-463B-9F5D-2CE655B39C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B1C60B-74B7-454A-B7C6-584E40A0F32D}" type="datetimeFigureOut">
              <a:rPr lang="en-US" smtClean="0"/>
              <a:pPr/>
              <a:t>6/3/2008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EDAFEA-0A35-463B-9F5D-2CE655B39C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B1C60B-74B7-454A-B7C6-584E40A0F32D}" type="datetimeFigureOut">
              <a:rPr lang="en-US" smtClean="0"/>
              <a:pPr/>
              <a:t>6/3/2008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EDAFEA-0A35-463B-9F5D-2CE655B39C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9B1C60B-74B7-454A-B7C6-584E40A0F32D}" type="datetimeFigureOut">
              <a:rPr lang="en-US" smtClean="0"/>
              <a:pPr/>
              <a:t>6/3/2008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EDAFEA-0A35-463B-9F5D-2CE655B39C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9B1C60B-74B7-454A-B7C6-584E40A0F32D}" type="datetimeFigureOut">
              <a:rPr lang="en-US" smtClean="0"/>
              <a:pPr/>
              <a:t>6/3/2008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3EDAFEA-0A35-463B-9F5D-2CE655B39C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9B1C60B-74B7-454A-B7C6-584E40A0F32D}" type="datetimeFigureOut">
              <a:rPr lang="en-US" smtClean="0"/>
              <a:pPr/>
              <a:t>6/3/2008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3EDAFEA-0A35-463B-9F5D-2CE655B39CB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blogs.msdn.com/chrsmith" TargetMode="External"/><Relationship Id="rId2" Type="http://schemas.openxmlformats.org/officeDocument/2006/relationships/hyperlink" Target="http://research.microsoft.com/fsharp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gi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://esearch.microsoft.com/fsharp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327756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Advanced F#</a:t>
            </a:r>
            <a:br>
              <a:rPr lang="en-US" sz="4400" dirty="0" smtClean="0"/>
            </a:b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3200" dirty="0" smtClean="0"/>
              <a:t>Asynchronous, Parallel,</a:t>
            </a:r>
            <a:br>
              <a:rPr lang="en-US" sz="3200" dirty="0" smtClean="0"/>
            </a:br>
            <a:r>
              <a:rPr lang="en-US" sz="3200" dirty="0" smtClean="0"/>
              <a:t>Language Oriented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F# Team</a:t>
            </a:r>
          </a:p>
          <a:p>
            <a:r>
              <a:rPr lang="en-US" dirty="0" smtClean="0"/>
              <a:t>Microsoft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8231"/>
          <p:cNvSpPr>
            <a:spLocks noGrp="1" noChangeArrowheads="1"/>
          </p:cNvSpPr>
          <p:nvPr>
            <p:ph type="title" idx="4294967295"/>
          </p:nvPr>
        </p:nvSpPr>
        <p:spPr>
          <a:xfrm>
            <a:off x="142844" y="142852"/>
            <a:ext cx="8382000" cy="60939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Why is it so hard?</a:t>
            </a:r>
            <a:endParaRPr lang="en-US" sz="3200" dirty="0" smtClean="0">
              <a:solidFill>
                <a:schemeClr val="tx2"/>
              </a:solidFill>
            </a:endParaRPr>
          </a:p>
        </p:txBody>
      </p:sp>
      <p:sp>
        <p:nvSpPr>
          <p:cNvPr id="31746" name="Shape 8232"/>
          <p:cNvSpPr>
            <a:spLocks noGrp="1" noChangeArrowheads="1"/>
          </p:cNvSpPr>
          <p:nvPr>
            <p:ph type="body" idx="4294967295"/>
          </p:nvPr>
        </p:nvSpPr>
        <p:spPr>
          <a:xfrm>
            <a:off x="571500" y="1571625"/>
            <a:ext cx="8048625" cy="4585871"/>
          </a:xfrm>
        </p:spPr>
        <p:txBody>
          <a:bodyPr/>
          <a:lstStyle/>
          <a:p>
            <a:pPr marL="357188" indent="-357188" eaLnBrk="1" hangingPunct="1"/>
            <a:r>
              <a:rPr lang="en-US" sz="2800" dirty="0" smtClean="0"/>
              <a:t>To get 50 web pages in parallel?</a:t>
            </a:r>
          </a:p>
          <a:p>
            <a:pPr marL="357188" indent="-357188" eaLnBrk="1" hangingPunct="1"/>
            <a:endParaRPr lang="en-US" sz="2800" dirty="0" smtClean="0"/>
          </a:p>
          <a:p>
            <a:pPr marL="357188" indent="-357188" eaLnBrk="1" hangingPunct="1"/>
            <a:r>
              <a:rPr lang="en-US" sz="2800" dirty="0" smtClean="0"/>
              <a:t>To get from thread to thread?</a:t>
            </a:r>
          </a:p>
          <a:p>
            <a:pPr marL="357188" indent="-357188" eaLnBrk="1" hangingPunct="1"/>
            <a:endParaRPr lang="en-US" sz="2800" dirty="0" smtClean="0"/>
          </a:p>
          <a:p>
            <a:pPr marL="357188" indent="-357188" eaLnBrk="1" hangingPunct="1"/>
            <a:r>
              <a:rPr lang="en-US" sz="2800" dirty="0" smtClean="0"/>
              <a:t>To create a worker thread that reads messages?</a:t>
            </a:r>
          </a:p>
          <a:p>
            <a:pPr marL="357188" indent="-357188" eaLnBrk="1" hangingPunct="1"/>
            <a:endParaRPr lang="en-US" sz="2800" dirty="0" smtClean="0"/>
          </a:p>
          <a:p>
            <a:pPr marL="357188" indent="-357188" eaLnBrk="1" hangingPunct="1"/>
            <a:r>
              <a:rPr lang="en-US" sz="2800" dirty="0" smtClean="0"/>
              <a:t>To handle failure on worker threads?</a:t>
            </a:r>
          </a:p>
          <a:p>
            <a:pPr marL="357188" indent="-357188" eaLnBrk="1" hangingPunct="1">
              <a:buNone/>
            </a:pPr>
            <a:endParaRPr lang="en-US" sz="2800" dirty="0" smtClean="0"/>
          </a:p>
          <a:p>
            <a:pPr marL="987425" lvl="1" indent="-361950" eaLnBrk="1" hangingPunct="1">
              <a:buClr>
                <a:srgbClr val="F37720"/>
              </a:buClr>
            </a:pPr>
            <a:endParaRPr lang="en-US" sz="2400" dirty="0" smtClean="0">
              <a:solidFill>
                <a:srgbClr val="FFFFFF"/>
              </a:solidFill>
            </a:endParaRPr>
          </a:p>
          <a:p>
            <a:pPr marL="357188" indent="-357188" eaLnBrk="1" hangingPunct="1"/>
            <a:endParaRPr lang="en-US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44" y="142852"/>
            <a:ext cx="8786874" cy="609398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Why isn’t it this easy?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ded Corner 3"/>
          <p:cNvSpPr/>
          <p:nvPr/>
        </p:nvSpPr>
        <p:spPr>
          <a:xfrm>
            <a:off x="145777" y="2000240"/>
            <a:ext cx="8998223" cy="2731382"/>
          </a:xfrm>
          <a:prstGeom prst="foldedCorner">
            <a:avLst/>
          </a:prstGeom>
          <a:solidFill>
            <a:srgbClr val="F8F57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ctr">
            <a:spAutoFit/>
          </a:bodyPr>
          <a:lstStyle/>
          <a:p>
            <a:pPr>
              <a:lnSpc>
                <a:spcPct val="120000"/>
              </a:lnSpc>
              <a:spcAft>
                <a:spcPts val="0"/>
              </a:spcAft>
            </a:pPr>
            <a:endParaRPr lang="en-GB" sz="2000" dirty="0" smtClean="0">
              <a:solidFill>
                <a:schemeClr val="tx1"/>
              </a:solidFill>
              <a:latin typeface="Courier New" pitchFamily="49" charset="0"/>
              <a:ea typeface="Calibri"/>
              <a:cs typeface="Courier New" pitchFamily="49" charset="0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GB" sz="20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let </a:t>
            </a:r>
            <a:r>
              <a:rPr lang="en-GB" sz="2000" dirty="0" err="1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ProcessImages</a:t>
            </a:r>
            <a:r>
              <a:rPr lang="en-GB" sz="20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() =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GB" sz="20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    </a:t>
            </a:r>
            <a:r>
              <a:rPr lang="en-GB" sz="2000" dirty="0" err="1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Async.Run</a:t>
            </a:r>
            <a:r>
              <a:rPr lang="en-GB" sz="20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 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GB" sz="20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      (</a:t>
            </a:r>
            <a:r>
              <a:rPr lang="en-GB" sz="2000" b="1" dirty="0" err="1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Async.Parallel</a:t>
            </a:r>
            <a:r>
              <a:rPr lang="en-GB" sz="2000" b="1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 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GB" sz="20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         </a:t>
            </a:r>
            <a:r>
              <a:rPr lang="en-GB" sz="2000" b="1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[ for </a:t>
            </a:r>
            <a:r>
              <a:rPr lang="en-GB" sz="2000" b="1" dirty="0" err="1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i</a:t>
            </a:r>
            <a:r>
              <a:rPr lang="en-GB" sz="2000" b="1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 in 1 .. </a:t>
            </a:r>
            <a:r>
              <a:rPr lang="en-GB" sz="2000" b="1" dirty="0" err="1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numImages</a:t>
            </a:r>
            <a:r>
              <a:rPr lang="en-GB" sz="2000" b="1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 -&gt; </a:t>
            </a:r>
            <a:r>
              <a:rPr lang="en-GB" sz="2000" b="1" dirty="0" err="1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ProcessImage</a:t>
            </a:r>
            <a:r>
              <a:rPr lang="en-GB" sz="2000" b="1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(</a:t>
            </a:r>
            <a:r>
              <a:rPr lang="en-GB" sz="2000" b="1" dirty="0" err="1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i</a:t>
            </a:r>
            <a:r>
              <a:rPr lang="en-GB" sz="2000" b="1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) ]</a:t>
            </a:r>
            <a:r>
              <a:rPr lang="en-GB" sz="20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)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GB" sz="20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 </a:t>
            </a:r>
            <a:endParaRPr lang="en-GB" sz="2000" dirty="0">
              <a:solidFill>
                <a:schemeClr val="tx1"/>
              </a:solidFill>
              <a:latin typeface="Courier New" pitchFamily="49" charset="0"/>
              <a:ea typeface="Calibri"/>
              <a:cs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44" y="142852"/>
            <a:ext cx="8786874" cy="609398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Why isn’t it this easy?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ded Corner 3"/>
          <p:cNvSpPr/>
          <p:nvPr/>
        </p:nvSpPr>
        <p:spPr>
          <a:xfrm>
            <a:off x="1857356" y="2143116"/>
            <a:ext cx="6500858" cy="3612921"/>
          </a:xfrm>
          <a:prstGeom prst="foldedCorner">
            <a:avLst/>
          </a:prstGeom>
          <a:solidFill>
            <a:srgbClr val="F8F57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36000" rIns="36000" bIns="36000" rtlCol="0" anchor="ctr">
            <a:spAutoFit/>
          </a:bodyPr>
          <a:lstStyle/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GB" sz="20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let task = 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GB" sz="20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    </a:t>
            </a:r>
            <a:r>
              <a:rPr lang="en-GB" sz="2000" dirty="0" err="1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async</a:t>
            </a:r>
            <a:r>
              <a:rPr lang="en-GB" sz="20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 { ...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GB" sz="20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            do! </a:t>
            </a:r>
            <a:r>
              <a:rPr lang="en-GB" sz="2000" b="1" dirty="0" err="1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SwitchToNewThread</a:t>
            </a:r>
            <a:r>
              <a:rPr lang="en-GB" sz="20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()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GB" sz="20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            ...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GB" sz="20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            do! </a:t>
            </a:r>
            <a:r>
              <a:rPr lang="en-GB" sz="2000" b="1" dirty="0" err="1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SwitchToThreadPool</a:t>
            </a:r>
            <a:r>
              <a:rPr lang="en-GB" sz="20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()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GB" sz="20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            ...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GB" sz="20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            do! </a:t>
            </a:r>
            <a:r>
              <a:rPr lang="en-GB" sz="2000" b="1" dirty="0" err="1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SwitchToGuiThread</a:t>
            </a:r>
            <a:r>
              <a:rPr lang="en-GB" sz="20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()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GB" sz="20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            .... 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8231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Some Foundation Technologies</a:t>
            </a:r>
            <a:endParaRPr lang="en-US" sz="3200" dirty="0" smtClean="0">
              <a:solidFill>
                <a:schemeClr val="tx2"/>
              </a:solidFill>
            </a:endParaRPr>
          </a:p>
        </p:txBody>
      </p:sp>
      <p:sp>
        <p:nvSpPr>
          <p:cNvPr id="31746" name="Shape 8232"/>
          <p:cNvSpPr>
            <a:spLocks noGrp="1" noChangeArrowheads="1"/>
          </p:cNvSpPr>
          <p:nvPr>
            <p:ph type="body" idx="4294967295"/>
          </p:nvPr>
        </p:nvSpPr>
        <p:spPr>
          <a:xfrm>
            <a:off x="571500" y="1571625"/>
            <a:ext cx="8048625" cy="4525963"/>
          </a:xfrm>
        </p:spPr>
        <p:txBody>
          <a:bodyPr>
            <a:normAutofit/>
          </a:bodyPr>
          <a:lstStyle/>
          <a:p>
            <a:pPr marL="357188" indent="-357188" algn="r" eaLnBrk="1" hangingPunct="1">
              <a:buNone/>
            </a:pPr>
            <a:endParaRPr lang="en-US" sz="2800" b="1" dirty="0" smtClean="0"/>
          </a:p>
          <a:p>
            <a:pPr marL="357188" indent="-357188" algn="r" eaLnBrk="1" hangingPunct="1">
              <a:buNone/>
            </a:pPr>
            <a:r>
              <a:rPr lang="en-US" sz="2800" b="1" dirty="0" smtClean="0"/>
              <a:t> OS Threads</a:t>
            </a:r>
          </a:p>
          <a:p>
            <a:pPr marL="357188" indent="-357188" algn="r" eaLnBrk="1" hangingPunct="1">
              <a:buNone/>
            </a:pPr>
            <a:endParaRPr lang="en-US" sz="2800" b="1" dirty="0" smtClean="0"/>
          </a:p>
          <a:p>
            <a:pPr marL="357188" indent="-357188" algn="r" eaLnBrk="1" hangingPunct="1">
              <a:buNone/>
            </a:pPr>
            <a:r>
              <a:rPr lang="en-US" sz="2800" b="1" dirty="0" err="1" smtClean="0"/>
              <a:t>System.Threading</a:t>
            </a:r>
            <a:r>
              <a:rPr lang="en-US" sz="2800" b="1" dirty="0" smtClean="0"/>
              <a:t> </a:t>
            </a:r>
          </a:p>
          <a:p>
            <a:pPr marL="357188" indent="-357188" algn="r" eaLnBrk="1" hangingPunct="1">
              <a:buNone/>
            </a:pPr>
            <a:endParaRPr lang="en-US" sz="2800" b="1" dirty="0" smtClean="0"/>
          </a:p>
          <a:p>
            <a:pPr marL="357188" indent="-357188" algn="r" eaLnBrk="1" hangingPunct="1">
              <a:buNone/>
            </a:pPr>
            <a:r>
              <a:rPr lang="en-US" sz="2800" b="1" dirty="0" smtClean="0"/>
              <a:t>.NET Thread Pool</a:t>
            </a:r>
          </a:p>
          <a:p>
            <a:pPr marL="357188" indent="-357188" algn="r" eaLnBrk="1" hangingPunct="1">
              <a:buNone/>
            </a:pPr>
            <a:endParaRPr lang="en-US" sz="2800" b="1" dirty="0" smtClean="0"/>
          </a:p>
          <a:p>
            <a:pPr marL="357188" indent="-357188" algn="r" eaLnBrk="1" hangingPunct="1">
              <a:buNone/>
            </a:pPr>
            <a:r>
              <a:rPr lang="en-US" sz="2800" b="1" dirty="0" smtClean="0"/>
              <a:t>Parallel Extensions for .NET</a:t>
            </a:r>
          </a:p>
          <a:p>
            <a:pPr marL="357188" indent="-357188" algn="r" eaLnBrk="1" hangingPunct="1">
              <a:buNone/>
            </a:pPr>
            <a:endParaRPr lang="en-US" sz="2800" b="1" dirty="0" smtClean="0"/>
          </a:p>
          <a:p>
            <a:pPr marL="357188" indent="-357188" algn="r">
              <a:buNone/>
            </a:pPr>
            <a:endParaRPr lang="en-US" sz="2800" b="1" dirty="0" smtClean="0"/>
          </a:p>
          <a:p>
            <a:pPr marL="987425" lvl="1" indent="-361950" algn="r" eaLnBrk="1" hangingPunct="1">
              <a:buClr>
                <a:srgbClr val="F37720"/>
              </a:buClr>
              <a:buNone/>
            </a:pPr>
            <a:endParaRPr lang="en-US" sz="2400" b="1" dirty="0" smtClean="0">
              <a:solidFill>
                <a:srgbClr val="FFFFFF"/>
              </a:solidFill>
            </a:endParaRPr>
          </a:p>
          <a:p>
            <a:pPr marL="357188" indent="-357188" algn="r" eaLnBrk="1" hangingPunct="1">
              <a:buNone/>
            </a:pPr>
            <a:endParaRPr lang="en-US" sz="2800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 l="18921" t="54878"/>
          <a:stretch>
            <a:fillRect/>
          </a:stretch>
        </p:blipFill>
        <p:spPr bwMode="auto">
          <a:xfrm>
            <a:off x="762000" y="2438400"/>
            <a:ext cx="8123539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Taming Asynchronous I/O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/>
            <a:endParaRPr lang="en-GB" dirty="0" smtClean="0"/>
          </a:p>
        </p:txBody>
      </p:sp>
      <p:sp>
        <p:nvSpPr>
          <p:cNvPr id="4" name="Rectangle 3"/>
          <p:cNvSpPr/>
          <p:nvPr/>
        </p:nvSpPr>
        <p:spPr>
          <a:xfrm>
            <a:off x="1981200" y="5105400"/>
            <a:ext cx="6638924" cy="1015663"/>
          </a:xfrm>
          <a:prstGeom prst="rect">
            <a:avLst/>
          </a:prstGeom>
          <a:solidFill>
            <a:srgbClr val="FFFF66"/>
          </a:solidFill>
          <a:ln w="12700">
            <a:solidFill>
              <a:schemeClr val="tx1"/>
            </a:solidFill>
          </a:ln>
          <a:effectLst>
            <a:outerShdw blurRad="266700" dist="38100" dir="2700000" sx="101000" sy="101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GB" sz="2000" b="1" dirty="0" err="1" smtClean="0">
                <a:latin typeface="Courier New" pitchFamily="49" charset="0"/>
                <a:cs typeface="Courier New" pitchFamily="49" charset="0"/>
              </a:rPr>
              <a:t>Stream.BeginRead</a:t>
            </a:r>
            <a:r>
              <a:rPr lang="en-GB" sz="2000" b="1" dirty="0" smtClean="0">
                <a:latin typeface="Courier New" pitchFamily="49" charset="0"/>
                <a:cs typeface="Courier New" pitchFamily="49" charset="0"/>
              </a:rPr>
              <a:t> : ...</a:t>
            </a:r>
          </a:p>
          <a:p>
            <a:endParaRPr lang="en-GB" sz="20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 err="1" smtClean="0">
                <a:latin typeface="Courier New" pitchFamily="49" charset="0"/>
                <a:cs typeface="Courier New" pitchFamily="49" charset="0"/>
              </a:rPr>
              <a:t>Stream.EndRead</a:t>
            </a:r>
            <a:r>
              <a:rPr lang="en-GB" sz="2000" b="1" dirty="0" smtClean="0">
                <a:latin typeface="Courier New" pitchFamily="49" charset="0"/>
                <a:cs typeface="Courier New" pitchFamily="49" charset="0"/>
              </a:rPr>
              <a:t> : </a:t>
            </a:r>
            <a:r>
              <a:rPr lang="en-GB" sz="2000" b="1" dirty="0" err="1" smtClean="0">
                <a:latin typeface="Courier New" pitchFamily="49" charset="0"/>
                <a:cs typeface="Courier New" pitchFamily="49" charset="0"/>
              </a:rPr>
              <a:t>IAsyncResult</a:t>
            </a:r>
            <a:r>
              <a:rPr lang="en-GB" sz="2000" b="1" dirty="0" smtClean="0">
                <a:latin typeface="Courier New" pitchFamily="49" charset="0"/>
                <a:cs typeface="Courier New" pitchFamily="49" charset="0"/>
              </a:rPr>
              <a:t> * ...</a:t>
            </a:r>
          </a:p>
        </p:txBody>
      </p:sp>
      <p:sp>
        <p:nvSpPr>
          <p:cNvPr id="5" name="Rectangular Callout 4"/>
          <p:cNvSpPr/>
          <p:nvPr/>
        </p:nvSpPr>
        <p:spPr>
          <a:xfrm>
            <a:off x="5943600" y="1371600"/>
            <a:ext cx="1828800" cy="1323439"/>
          </a:xfrm>
          <a:prstGeom prst="wedgeRectCallout">
            <a:avLst>
              <a:gd name="adj1" fmla="val -175245"/>
              <a:gd name="adj2" fmla="val 106016"/>
            </a:avLst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Target: make it easy to use Begin/End operations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2286000" y="2971800"/>
            <a:ext cx="1295400" cy="609600"/>
          </a:xfrm>
          <a:prstGeom prst="round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Taming Asynchronous I/O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29200"/>
          </a:xfrm>
        </p:spPr>
        <p:txBody>
          <a:bodyPr>
            <a:normAutofit/>
          </a:bodyPr>
          <a:lstStyle/>
          <a:p>
            <a:pPr lvl="1"/>
            <a:r>
              <a:rPr lang="en-GB" dirty="0" smtClean="0"/>
              <a:t>Typical Control Flow</a:t>
            </a:r>
          </a:p>
        </p:txBody>
      </p:sp>
      <p:sp>
        <p:nvSpPr>
          <p:cNvPr id="7" name="Rectangle 6"/>
          <p:cNvSpPr/>
          <p:nvPr/>
        </p:nvSpPr>
        <p:spPr>
          <a:xfrm>
            <a:off x="2057400" y="2514600"/>
            <a:ext cx="1752600" cy="838200"/>
          </a:xfrm>
          <a:prstGeom prst="rect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 smtClean="0">
                <a:solidFill>
                  <a:schemeClr val="tx1"/>
                </a:solidFill>
              </a:rPr>
              <a:t>BeginRead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962400" y="3733800"/>
            <a:ext cx="1752600" cy="838200"/>
          </a:xfrm>
          <a:prstGeom prst="rect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 smtClean="0">
                <a:solidFill>
                  <a:schemeClr val="tx1"/>
                </a:solidFill>
              </a:rPr>
              <a:t>EndRead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638800" y="5105400"/>
            <a:ext cx="1752600" cy="838200"/>
          </a:xfrm>
          <a:prstGeom prst="rect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Rest of Task</a:t>
            </a:r>
            <a:endParaRPr lang="en-GB" b="1" dirty="0">
              <a:solidFill>
                <a:schemeClr val="tx1"/>
              </a:solidFill>
            </a:endParaRPr>
          </a:p>
        </p:txBody>
      </p:sp>
      <p:cxnSp>
        <p:nvCxnSpPr>
          <p:cNvPr id="21" name="Elbow Connector 20"/>
          <p:cNvCxnSpPr>
            <a:stCxn id="7" idx="2"/>
            <a:endCxn id="16" idx="1"/>
          </p:cNvCxnSpPr>
          <p:nvPr/>
        </p:nvCxnSpPr>
        <p:spPr>
          <a:xfrm rot="16200000" flipH="1">
            <a:off x="3048000" y="3238500"/>
            <a:ext cx="800100" cy="1028700"/>
          </a:xfrm>
          <a:prstGeom prst="bentConnector2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lbow Connector 20"/>
          <p:cNvCxnSpPr>
            <a:stCxn id="16" idx="2"/>
            <a:endCxn id="17" idx="1"/>
          </p:cNvCxnSpPr>
          <p:nvPr/>
        </p:nvCxnSpPr>
        <p:spPr>
          <a:xfrm rot="16200000" flipH="1">
            <a:off x="4762500" y="4648200"/>
            <a:ext cx="952500" cy="800100"/>
          </a:xfrm>
          <a:prstGeom prst="bentConnector2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1600200" y="2362200"/>
            <a:ext cx="4419600" cy="2362200"/>
          </a:xfrm>
          <a:prstGeom prst="rect">
            <a:avLst/>
          </a:prstGeom>
          <a:noFill/>
          <a:ln w="381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0" name="Elbow Connector 29"/>
          <p:cNvCxnSpPr>
            <a:endCxn id="7" idx="1"/>
          </p:cNvCxnSpPr>
          <p:nvPr/>
        </p:nvCxnSpPr>
        <p:spPr>
          <a:xfrm>
            <a:off x="838200" y="2590800"/>
            <a:ext cx="1219200" cy="342900"/>
          </a:xfrm>
          <a:prstGeom prst="bentConnector3">
            <a:avLst>
              <a:gd name="adj1" fmla="val 50000"/>
            </a:avLst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ular Callout 32"/>
          <p:cNvSpPr/>
          <p:nvPr/>
        </p:nvSpPr>
        <p:spPr>
          <a:xfrm>
            <a:off x="5786446" y="1676400"/>
            <a:ext cx="2290754" cy="707886"/>
          </a:xfrm>
          <a:prstGeom prst="wedgeRectCallout">
            <a:avLst>
              <a:gd name="adj1" fmla="val -99203"/>
              <a:gd name="adj2" fmla="val 97647"/>
            </a:avLst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Compositional</a:t>
            </a:r>
          </a:p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thread-hopping?</a:t>
            </a:r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2714612" y="3857628"/>
            <a:ext cx="357190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2714612" y="3929066"/>
            <a:ext cx="357190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4643438" y="5072074"/>
            <a:ext cx="357190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4643438" y="5143512"/>
            <a:ext cx="357190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6" grpId="0" animBg="1"/>
      <p:bldP spid="17" grpId="0" animBg="1"/>
      <p:bldP spid="28" grpId="0" animBg="1"/>
      <p:bldP spid="3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Taming Asynchronous I/O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29200"/>
          </a:xfrm>
        </p:spPr>
        <p:txBody>
          <a:bodyPr>
            <a:normAutofit/>
          </a:bodyPr>
          <a:lstStyle/>
          <a:p>
            <a:pPr lvl="1"/>
            <a:endParaRPr lang="en-GB" dirty="0" smtClean="0"/>
          </a:p>
        </p:txBody>
      </p:sp>
      <p:sp>
        <p:nvSpPr>
          <p:cNvPr id="7" name="Rectangle 6"/>
          <p:cNvSpPr/>
          <p:nvPr/>
        </p:nvSpPr>
        <p:spPr>
          <a:xfrm>
            <a:off x="2971800" y="2971800"/>
            <a:ext cx="1752600" cy="838200"/>
          </a:xfrm>
          <a:prstGeom prst="rect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 smtClean="0">
                <a:solidFill>
                  <a:schemeClr val="tx1"/>
                </a:solidFill>
              </a:rPr>
              <a:t>ReadAsync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638800" y="4953000"/>
            <a:ext cx="1752600" cy="838200"/>
          </a:xfrm>
          <a:prstGeom prst="rect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Rest of Task</a:t>
            </a:r>
            <a:endParaRPr lang="en-GB" b="1" dirty="0">
              <a:solidFill>
                <a:schemeClr val="tx1"/>
              </a:solidFill>
            </a:endParaRPr>
          </a:p>
        </p:txBody>
      </p:sp>
      <p:cxnSp>
        <p:nvCxnSpPr>
          <p:cNvPr id="24" name="Elbow Connector 20"/>
          <p:cNvCxnSpPr>
            <a:stCxn id="7" idx="2"/>
            <a:endCxn id="17" idx="1"/>
          </p:cNvCxnSpPr>
          <p:nvPr/>
        </p:nvCxnSpPr>
        <p:spPr>
          <a:xfrm rot="16200000" flipH="1">
            <a:off x="3962400" y="3695700"/>
            <a:ext cx="1562100" cy="1790700"/>
          </a:xfrm>
          <a:prstGeom prst="bentConnector2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/>
          <p:cNvCxnSpPr>
            <a:endCxn id="7" idx="1"/>
          </p:cNvCxnSpPr>
          <p:nvPr/>
        </p:nvCxnSpPr>
        <p:spPr>
          <a:xfrm>
            <a:off x="838200" y="2438400"/>
            <a:ext cx="2133600" cy="952500"/>
          </a:xfrm>
          <a:prstGeom prst="bentConnector3">
            <a:avLst>
              <a:gd name="adj1" fmla="val 50000"/>
            </a:avLst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3643306" y="5143512"/>
            <a:ext cx="357190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3643306" y="5214950"/>
            <a:ext cx="357190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Simple Examples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/>
            <a:endParaRPr lang="en-GB" dirty="0" smtClean="0"/>
          </a:p>
        </p:txBody>
      </p:sp>
      <p:sp>
        <p:nvSpPr>
          <p:cNvPr id="4" name="Rectangle 3"/>
          <p:cNvSpPr/>
          <p:nvPr/>
        </p:nvSpPr>
        <p:spPr>
          <a:xfrm>
            <a:off x="381000" y="2057400"/>
            <a:ext cx="5419726" cy="584775"/>
          </a:xfrm>
          <a:prstGeom prst="rect">
            <a:avLst/>
          </a:prstGeom>
          <a:solidFill>
            <a:srgbClr val="FFFF66">
              <a:alpha val="94000"/>
            </a:srgbClr>
          </a:solidFill>
          <a:ln w="12700">
            <a:solidFill>
              <a:schemeClr val="tx1"/>
            </a:solidFill>
          </a:ln>
          <a:effectLst>
            <a:outerShdw blurRad="266700" dist="38100" dir="2700000" sx="101000" sy="101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GB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Async.Parallel</a:t>
            </a:r>
            <a:r>
              <a:rPr lang="en-GB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[ </a:t>
            </a:r>
            <a:r>
              <a:rPr lang="en-GB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async</a:t>
            </a:r>
            <a:r>
              <a:rPr lang="en-GB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{</a:t>
            </a:r>
            <a:r>
              <a:rPr lang="en-GB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6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-&gt;</a:t>
            </a:r>
            <a:r>
              <a:rPr lang="en-GB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2*2 + 3*6 </a:t>
            </a:r>
            <a:r>
              <a:rPr lang="en-GB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};</a:t>
            </a:r>
          </a:p>
          <a:p>
            <a:r>
              <a:rPr lang="en-GB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   </a:t>
            </a:r>
            <a:r>
              <a:rPr lang="en-GB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async</a:t>
            </a:r>
            <a:r>
              <a:rPr lang="en-GB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{ </a:t>
            </a:r>
            <a:r>
              <a:rPr lang="en-GB" sz="16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-&gt;</a:t>
            </a:r>
            <a:r>
              <a:rPr lang="en-GB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3 + 5 - 1 </a:t>
            </a:r>
            <a:r>
              <a:rPr lang="en-GB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 </a:t>
            </a:r>
            <a:r>
              <a:rPr lang="en-GB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] </a:t>
            </a:r>
          </a:p>
        </p:txBody>
      </p:sp>
      <p:sp>
        <p:nvSpPr>
          <p:cNvPr id="5" name="Rectangular Callout 4"/>
          <p:cNvSpPr/>
          <p:nvPr/>
        </p:nvSpPr>
        <p:spPr>
          <a:xfrm>
            <a:off x="5572132" y="714356"/>
            <a:ext cx="1828800" cy="923330"/>
          </a:xfrm>
          <a:prstGeom prst="wedgeRectCallout">
            <a:avLst>
              <a:gd name="adj1" fmla="val -73928"/>
              <a:gd name="adj2" fmla="val 90188"/>
            </a:avLst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Compute 22 and 7 in parallel</a:t>
            </a:r>
          </a:p>
        </p:txBody>
      </p:sp>
      <p:sp>
        <p:nvSpPr>
          <p:cNvPr id="6" name="Rectangle 5"/>
          <p:cNvSpPr/>
          <p:nvPr/>
        </p:nvSpPr>
        <p:spPr>
          <a:xfrm>
            <a:off x="381000" y="3276600"/>
            <a:ext cx="7981976" cy="830997"/>
          </a:xfrm>
          <a:prstGeom prst="rect">
            <a:avLst/>
          </a:prstGeom>
          <a:solidFill>
            <a:srgbClr val="FFFF66">
              <a:alpha val="94000"/>
            </a:srgbClr>
          </a:solidFill>
          <a:ln w="12700">
            <a:solidFill>
              <a:schemeClr val="tx1"/>
            </a:solidFill>
          </a:ln>
          <a:effectLst>
            <a:outerShdw blurRad="266700" dist="38100" dir="2700000" sx="101000" sy="101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GB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Async.Parallel</a:t>
            </a:r>
            <a:r>
              <a:rPr lang="en-GB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[</a:t>
            </a:r>
            <a:r>
              <a:rPr lang="en-GB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WebRequest.Async</a:t>
            </a:r>
            <a:r>
              <a:rPr lang="en-GB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"http://www.live.com";</a:t>
            </a:r>
          </a:p>
          <a:p>
            <a:r>
              <a:rPr lang="en-GB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  </a:t>
            </a:r>
            <a:r>
              <a:rPr lang="en-GB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WebRequest.Async</a:t>
            </a:r>
            <a:r>
              <a:rPr lang="en-GB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"http://www.yahoo.com";</a:t>
            </a:r>
          </a:p>
          <a:p>
            <a:r>
              <a:rPr lang="en-GB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  </a:t>
            </a:r>
            <a:r>
              <a:rPr lang="en-GB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WebRequest.Async</a:t>
            </a:r>
            <a:r>
              <a:rPr lang="en-GB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"http://www.google.com" ]</a:t>
            </a:r>
          </a:p>
        </p:txBody>
      </p:sp>
      <p:sp>
        <p:nvSpPr>
          <p:cNvPr id="7" name="Rectangular Callout 6"/>
          <p:cNvSpPr/>
          <p:nvPr/>
        </p:nvSpPr>
        <p:spPr>
          <a:xfrm>
            <a:off x="7010400" y="1905000"/>
            <a:ext cx="1905000" cy="1477328"/>
          </a:xfrm>
          <a:prstGeom prst="wedgeRectCallout">
            <a:avLst>
              <a:gd name="adj1" fmla="val -78348"/>
              <a:gd name="adj2" fmla="val 43912"/>
            </a:avLst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Get these three web pages and wait until all have come back</a:t>
            </a:r>
          </a:p>
        </p:txBody>
      </p:sp>
      <p:sp>
        <p:nvSpPr>
          <p:cNvPr id="9" name="Rectangle 8"/>
          <p:cNvSpPr/>
          <p:nvPr/>
        </p:nvSpPr>
        <p:spPr>
          <a:xfrm>
            <a:off x="304800" y="4731603"/>
            <a:ext cx="8534400" cy="584775"/>
          </a:xfrm>
          <a:prstGeom prst="rect">
            <a:avLst/>
          </a:prstGeom>
          <a:solidFill>
            <a:srgbClr val="FFFF66">
              <a:alpha val="94000"/>
            </a:srgbClr>
          </a:solidFill>
          <a:ln w="12700">
            <a:solidFill>
              <a:schemeClr val="tx1"/>
            </a:solidFill>
          </a:ln>
          <a:effectLst>
            <a:outerShdw blurRad="266700" dist="38100" dir="2700000" sx="101000" sy="101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GB" sz="16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let</a:t>
            </a:r>
            <a:r>
              <a:rPr lang="en-GB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parArrMap</a:t>
            </a:r>
            <a:r>
              <a:rPr lang="en-GB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f (</a:t>
            </a:r>
            <a:r>
              <a:rPr lang="en-GB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arr</a:t>
            </a:r>
            <a:r>
              <a:rPr lang="en-GB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: _[]) = </a:t>
            </a:r>
          </a:p>
          <a:p>
            <a:r>
              <a:rPr lang="en-GB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GB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Async.Run</a:t>
            </a:r>
            <a:r>
              <a:rPr lang="en-GB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GB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Async.Parallel</a:t>
            </a:r>
            <a:r>
              <a:rPr lang="en-GB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[| </a:t>
            </a:r>
            <a:r>
              <a:rPr lang="en-GB" sz="16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GB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x </a:t>
            </a:r>
            <a:r>
              <a:rPr lang="en-GB" sz="16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in</a:t>
            </a:r>
            <a:r>
              <a:rPr lang="en-GB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arr</a:t>
            </a:r>
            <a:r>
              <a:rPr lang="en-GB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6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-&gt; </a:t>
            </a:r>
            <a:r>
              <a:rPr lang="en-GB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async</a:t>
            </a:r>
            <a:r>
              <a:rPr lang="en-GB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{ </a:t>
            </a:r>
            <a:r>
              <a:rPr lang="en-GB" sz="16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-&gt;</a:t>
            </a:r>
            <a:r>
              <a:rPr lang="en-GB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f x } |])</a:t>
            </a:r>
          </a:p>
        </p:txBody>
      </p:sp>
      <p:sp>
        <p:nvSpPr>
          <p:cNvPr id="10" name="Rectangular Callout 9"/>
          <p:cNvSpPr/>
          <p:nvPr/>
        </p:nvSpPr>
        <p:spPr>
          <a:xfrm>
            <a:off x="5724525" y="5562600"/>
            <a:ext cx="2657475" cy="646331"/>
          </a:xfrm>
          <a:prstGeom prst="wedgeRectCallout">
            <a:avLst>
              <a:gd name="adj1" fmla="val -75992"/>
              <a:gd name="adj2" fmla="val -54483"/>
            </a:avLst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Naive Parallel Array Map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Async</a:t>
            </a:r>
            <a:r>
              <a:rPr lang="en-GB" dirty="0" smtClean="0"/>
              <a:t> Web Services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1874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 smtClean="0"/>
              <a:t>Taming Asynchronous I/O</a:t>
            </a:r>
            <a:endParaRPr lang="en-GB" dirty="0"/>
          </a:p>
        </p:txBody>
      </p:sp>
      <p:sp>
        <p:nvSpPr>
          <p:cNvPr id="17" name="Folded Corner 16"/>
          <p:cNvSpPr/>
          <p:nvPr/>
        </p:nvSpPr>
        <p:spPr>
          <a:xfrm>
            <a:off x="0" y="1447800"/>
            <a:ext cx="3600913" cy="3784025"/>
          </a:xfrm>
          <a:prstGeom prst="foldedCorner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ctr">
            <a:spAutoFit/>
          </a:bodyPr>
          <a:lstStyle/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using System;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using System.IO;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using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System.Threading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public class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BulkImageProcAsync</a:t>
            </a:r>
            <a:endParaRPr lang="en-GB" sz="700" dirty="0" smtClean="0">
              <a:solidFill>
                <a:schemeClr val="tx1"/>
              </a:solidFill>
              <a:latin typeface="Consolas" pitchFamily="49" charset="0"/>
            </a:endParaRP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{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 public const String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ImageBaseName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= "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tmpImage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-";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 public const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int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numImages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= 200;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 public const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int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numPixels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= 512 * 512;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 //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ProcessImage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has a simple O(N) loop, and you can vary the number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 // of times you repeat that loop to make the application more CPU-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 // bound or more IO-bound.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 public static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int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processImageRepeats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= 20;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 // Threads must decrement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NumImagesToFinish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, and protect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 // their access to it through a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mutex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.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 public static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int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NumImagesToFinish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=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numImages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 public static Object[]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NumImagesMutex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= new Object[0];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 //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WaitObject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is signalled when all image processing is done.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 public static Object[]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WaitObject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= new Object[0];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 public class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ImageStateObject</a:t>
            </a:r>
            <a:endParaRPr lang="en-GB" sz="700" dirty="0" smtClean="0">
              <a:solidFill>
                <a:schemeClr val="tx1"/>
              </a:solidFill>
              <a:latin typeface="Consolas" pitchFamily="49" charset="0"/>
            </a:endParaRP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 {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public byte[] pixels;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public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int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imageNum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public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FileStream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fs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 }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</a:t>
            </a:r>
            <a:endParaRPr lang="en-GB" sz="700" dirty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8" name="Folded Corner 7"/>
          <p:cNvSpPr/>
          <p:nvPr/>
        </p:nvSpPr>
        <p:spPr>
          <a:xfrm>
            <a:off x="1828800" y="1600200"/>
            <a:ext cx="3749992" cy="5183966"/>
          </a:xfrm>
          <a:prstGeom prst="foldedCorner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ctr">
            <a:spAutoFit/>
          </a:bodyPr>
          <a:lstStyle/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 public static void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ReadInImageCallback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IAsyncResult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asyncResult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)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 {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ImageStateObject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state = 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ImageStateObject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)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asyncResult.AsyncState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Stream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stream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=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state.fs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int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bytesRead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=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stream.EndRead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asyncResult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);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if 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bytesRead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!=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numPixels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)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 throw new Exception(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String.Format</a:t>
            </a:r>
            <a:endParaRPr lang="en-GB" sz="700" dirty="0" smtClean="0">
              <a:solidFill>
                <a:schemeClr val="tx1"/>
              </a:solidFill>
              <a:latin typeface="Consolas" pitchFamily="49" charset="0"/>
            </a:endParaRP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     ("In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ReadInImageCallback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, got the wrong number of " +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     "bytes from the image: {0}.",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bytesRead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));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ProcessImage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state.pixels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,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state.imageNum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);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stream.Close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();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// Now write out the image.  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// Using asynchronous I/O here appears not to be best practice.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// It ends up swamping the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threadpool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, because the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threadpool</a:t>
            </a:r>
            <a:endParaRPr lang="en-GB" sz="700" dirty="0" smtClean="0">
              <a:solidFill>
                <a:schemeClr val="tx1"/>
              </a:solidFill>
              <a:latin typeface="Consolas" pitchFamily="49" charset="0"/>
            </a:endParaRP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// threads are blocked on I/O requests that were just queued to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// the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threadpool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. 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FileStream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fs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= new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FileStream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ImageBaseName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+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state.imageNum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+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 ".done",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FileMode.Create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,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FileAccess.Write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,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FileShare.None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,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 4096, false);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fs.Write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state.pixels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, 0,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numPixels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);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fs.Close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();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// This application model uses too much memory.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// Releasing memory as soon as possible is a good idea, 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// especially global state.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state.pixels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= null;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fs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= null;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// Record that an image is finished now.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lock 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NumImagesMutex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)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{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NumImagesToFinish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--;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 if 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NumImagesToFinish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== 0)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 {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Monitor.Enter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WaitObject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);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Monitor.Pulse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WaitObject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);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               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Monitor.Exit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WaitObject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);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 }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}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 }</a:t>
            </a:r>
          </a:p>
          <a:p>
            <a:endParaRPr lang="en-GB" sz="700" dirty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7" name="Folded Corner 6"/>
          <p:cNvSpPr/>
          <p:nvPr/>
        </p:nvSpPr>
        <p:spPr>
          <a:xfrm>
            <a:off x="4724400" y="1676401"/>
            <a:ext cx="3700299" cy="5277884"/>
          </a:xfrm>
          <a:prstGeom prst="foldedCorner">
            <a:avLst>
              <a:gd name="adj" fmla="val 12979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36000" rIns="36000" bIns="36000" rtlCol="0" anchor="ctr">
            <a:spAutoFit/>
          </a:bodyPr>
          <a:lstStyle/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 public static void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ProcessImagesInBulk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()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 {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Console.WriteLine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("Processing images...  ");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long t0 =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Environment.TickCount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NumImagesToFinish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=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numImages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AsyncCallback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readImageCallback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= new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AsyncCallback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ReadInImageCallback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);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for 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int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i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= 0;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i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&lt;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numImages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;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i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++)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{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ImageStateObject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state = new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ImageStateObject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();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state.pixels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= new byte[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numPixels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];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state.imageNum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=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i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 // Very large items are read only once, so you can make the 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 // buffer on the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FileStream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very small to save memory.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FileStream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fs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= new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FileStream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ImageBaseName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+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i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+ ".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tmp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",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FileMode.Open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,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FileAccess.Read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,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FileShare.Read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, 1, true);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state.fs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=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fs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fs.BeginRead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state.pixels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, 0,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numPixels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,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readImageCallback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,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     state);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}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// Determine whether all images are done being processed.  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// If not, block until all are finished.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bool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mustBlock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= false;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lock 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NumImagesMutex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)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{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 if 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NumImagesToFinish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&gt; 0)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mustBlock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= true;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}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if 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mustBlock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)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{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Console.WriteLine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("All worker threads are queued. " +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     " Blocking until they complete.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numLeft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: {0}",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NumImagesToFinish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);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Monitor.Enter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WaitObject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);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Monitor.Wait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WaitObject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);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Monitor.Exit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WaitObject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);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   }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long t1 =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Environment.TickCount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Console.WriteLine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("Total time processing images: {0}ms",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 (t1 - t0));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 }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}</a:t>
            </a:r>
            <a:endParaRPr lang="en-GB" sz="700" dirty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10" name="Folded Corner 9"/>
          <p:cNvSpPr/>
          <p:nvPr/>
        </p:nvSpPr>
        <p:spPr>
          <a:xfrm>
            <a:off x="457200" y="4114800"/>
            <a:ext cx="3501527" cy="1629458"/>
          </a:xfrm>
          <a:prstGeom prst="foldedCorner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ctr">
            <a:spAutoFit/>
          </a:bodyPr>
          <a:lstStyle/>
          <a:p>
            <a:pPr>
              <a:spcAft>
                <a:spcPts val="0"/>
              </a:spcAft>
            </a:pP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let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ProcessImageAsync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 () =</a:t>
            </a:r>
          </a:p>
          <a:p>
            <a:pPr>
              <a:spcAft>
                <a:spcPts val="0"/>
              </a:spcAft>
            </a:pP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   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async</a:t>
            </a:r>
            <a:r>
              <a:rPr lang="en-GB" sz="700" dirty="0" smtClean="0">
                <a:latin typeface="Consolas" pitchFamily="49" charset="0"/>
                <a:ea typeface="Calibri"/>
                <a:cs typeface="Times New Roman"/>
              </a:rPr>
              <a:t> 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{</a:t>
            </a:r>
            <a:r>
              <a:rPr lang="en-GB" sz="700" dirty="0" smtClean="0">
                <a:latin typeface="Consolas" pitchFamily="49" charset="0"/>
                <a:ea typeface="Calibri"/>
                <a:cs typeface="Times New Roman"/>
              </a:rPr>
              <a:t> </a:t>
            </a:r>
            <a:r>
              <a:rPr lang="en-GB" sz="700" dirty="0" smtClean="0">
                <a:solidFill>
                  <a:srgbClr val="0000FF"/>
                </a:solidFill>
                <a:latin typeface="Consolas" pitchFamily="49" charset="0"/>
                <a:ea typeface="Calibri"/>
                <a:cs typeface="Times New Roman"/>
              </a:rPr>
              <a:t>let</a:t>
            </a:r>
            <a:r>
              <a:rPr lang="en-GB" sz="700" dirty="0" smtClean="0">
                <a:latin typeface="Consolas" pitchFamily="49" charset="0"/>
                <a:ea typeface="Calibri"/>
                <a:cs typeface="Times New Roman"/>
              </a:rPr>
              <a:t> 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inStream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  =</a:t>
            </a:r>
            <a:r>
              <a:rPr lang="en-GB" sz="700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Times New Roman"/>
              </a:rPr>
              <a:t>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File.OpenRead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sprintf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 </a:t>
            </a:r>
            <a:r>
              <a:rPr lang="en-GB" sz="700" dirty="0" smtClean="0">
                <a:solidFill>
                  <a:srgbClr val="A31515"/>
                </a:solidFill>
                <a:latin typeface="Consolas" pitchFamily="49" charset="0"/>
                <a:ea typeface="Calibri"/>
                <a:cs typeface="Times New Roman"/>
              </a:rPr>
              <a:t>"</a:t>
            </a:r>
            <a:r>
              <a:rPr lang="en-GB" sz="700" dirty="0" err="1" smtClean="0">
                <a:solidFill>
                  <a:srgbClr val="A31515"/>
                </a:solidFill>
                <a:latin typeface="Consolas" pitchFamily="49" charset="0"/>
                <a:ea typeface="Calibri"/>
                <a:cs typeface="Times New Roman"/>
              </a:rPr>
              <a:t>Image%d.tmp</a:t>
            </a:r>
            <a:r>
              <a:rPr lang="en-GB" sz="700" dirty="0" smtClean="0">
                <a:solidFill>
                  <a:srgbClr val="A31515"/>
                </a:solidFill>
                <a:latin typeface="Consolas" pitchFamily="49" charset="0"/>
                <a:ea typeface="Calibri"/>
                <a:cs typeface="Times New Roman"/>
              </a:rPr>
              <a:t>"</a:t>
            </a:r>
            <a:r>
              <a:rPr lang="en-GB" sz="700" dirty="0" smtClean="0">
                <a:latin typeface="Consolas" pitchFamily="49" charset="0"/>
                <a:ea typeface="Calibri"/>
                <a:cs typeface="Times New Roman"/>
              </a:rPr>
              <a:t>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i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)</a:t>
            </a:r>
          </a:p>
          <a:p>
            <a:pPr>
              <a:spcAft>
                <a:spcPts val="0"/>
              </a:spcAft>
            </a:pPr>
            <a:r>
              <a:rPr lang="en-GB" sz="700" dirty="0" smtClean="0">
                <a:latin typeface="Consolas" pitchFamily="49" charset="0"/>
                <a:ea typeface="Calibri"/>
                <a:cs typeface="Times New Roman"/>
              </a:rPr>
              <a:t>            </a:t>
            </a:r>
            <a:r>
              <a:rPr lang="en-GB" sz="700" dirty="0" smtClean="0">
                <a:solidFill>
                  <a:srgbClr val="0000FF"/>
                </a:solidFill>
                <a:latin typeface="Consolas" pitchFamily="49" charset="0"/>
                <a:ea typeface="Calibri"/>
                <a:cs typeface="Times New Roman"/>
              </a:rPr>
              <a:t>let!</a:t>
            </a:r>
            <a:r>
              <a:rPr lang="en-GB" sz="700" dirty="0" smtClean="0">
                <a:latin typeface="Consolas" pitchFamily="49" charset="0"/>
                <a:ea typeface="Calibri"/>
                <a:cs typeface="Times New Roman"/>
              </a:rPr>
              <a:t> 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pixels</a:t>
            </a:r>
            <a:r>
              <a:rPr lang="en-GB" sz="700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Times New Roman"/>
              </a:rPr>
              <a:t>    =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inStream.</a:t>
            </a:r>
            <a:r>
              <a:rPr lang="en-GB" sz="700" b="1" dirty="0" err="1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ReadAsync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numPixels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)</a:t>
            </a:r>
          </a:p>
          <a:p>
            <a:pPr>
              <a:spcAft>
                <a:spcPts val="0"/>
              </a:spcAft>
            </a:pPr>
            <a:r>
              <a:rPr lang="en-GB" sz="700" dirty="0" smtClean="0">
                <a:latin typeface="Consolas" pitchFamily="49" charset="0"/>
                <a:ea typeface="Calibri"/>
                <a:cs typeface="Times New Roman"/>
              </a:rPr>
              <a:t>            </a:t>
            </a:r>
            <a:r>
              <a:rPr lang="en-GB" sz="700" dirty="0" smtClean="0">
                <a:solidFill>
                  <a:srgbClr val="0000FF"/>
                </a:solidFill>
                <a:latin typeface="Consolas" pitchFamily="49" charset="0"/>
                <a:ea typeface="Calibri"/>
                <a:cs typeface="Times New Roman"/>
              </a:rPr>
              <a:t>let</a:t>
            </a:r>
            <a:r>
              <a:rPr lang="en-GB" sz="700" dirty="0" smtClean="0">
                <a:latin typeface="Consolas" pitchFamily="49" charset="0"/>
                <a:ea typeface="Calibri"/>
                <a:cs typeface="Times New Roman"/>
              </a:rPr>
              <a:t>  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pixels'   </a:t>
            </a:r>
            <a:r>
              <a:rPr lang="en-GB" sz="700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Times New Roman"/>
              </a:rPr>
              <a:t>=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TransformImage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pixels,i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)</a:t>
            </a:r>
          </a:p>
          <a:p>
            <a:pPr>
              <a:spcAft>
                <a:spcPts val="0"/>
              </a:spcAft>
            </a:pPr>
            <a:r>
              <a:rPr lang="en-GB" sz="700" dirty="0" smtClean="0">
                <a:latin typeface="Consolas" pitchFamily="49" charset="0"/>
                <a:ea typeface="Calibri"/>
                <a:cs typeface="Times New Roman"/>
              </a:rPr>
              <a:t>            </a:t>
            </a:r>
            <a:r>
              <a:rPr lang="en-GB" sz="700" dirty="0" smtClean="0">
                <a:solidFill>
                  <a:srgbClr val="0000FF"/>
                </a:solidFill>
                <a:latin typeface="Consolas" pitchFamily="49" charset="0"/>
                <a:ea typeface="Calibri"/>
                <a:cs typeface="Times New Roman"/>
              </a:rPr>
              <a:t>let</a:t>
            </a:r>
            <a:r>
              <a:rPr lang="en-GB" sz="700" dirty="0" smtClean="0">
                <a:latin typeface="Consolas" pitchFamily="49" charset="0"/>
                <a:ea typeface="Calibri"/>
                <a:cs typeface="Times New Roman"/>
              </a:rPr>
              <a:t> 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outStream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 </a:t>
            </a:r>
            <a:r>
              <a:rPr lang="en-GB" sz="700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Times New Roman"/>
              </a:rPr>
              <a:t>=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File.OpenWrite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sprintf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 </a:t>
            </a:r>
            <a:r>
              <a:rPr lang="en-GB" sz="700" dirty="0" smtClean="0">
                <a:solidFill>
                  <a:srgbClr val="A31515"/>
                </a:solidFill>
                <a:latin typeface="Consolas" pitchFamily="49" charset="0"/>
                <a:ea typeface="Calibri"/>
                <a:cs typeface="Times New Roman"/>
              </a:rPr>
              <a:t>"</a:t>
            </a:r>
            <a:r>
              <a:rPr lang="en-GB" sz="700" dirty="0" err="1" smtClean="0">
                <a:solidFill>
                  <a:srgbClr val="A31515"/>
                </a:solidFill>
                <a:latin typeface="Consolas" pitchFamily="49" charset="0"/>
                <a:ea typeface="Calibri"/>
                <a:cs typeface="Times New Roman"/>
              </a:rPr>
              <a:t>Image%d.done</a:t>
            </a:r>
            <a:r>
              <a:rPr lang="en-GB" sz="700" dirty="0" smtClean="0">
                <a:solidFill>
                  <a:srgbClr val="A31515"/>
                </a:solidFill>
                <a:latin typeface="Consolas" pitchFamily="49" charset="0"/>
                <a:ea typeface="Calibri"/>
                <a:cs typeface="Times New Roman"/>
              </a:rPr>
              <a:t>"</a:t>
            </a:r>
            <a:r>
              <a:rPr lang="en-GB" sz="700" dirty="0" smtClean="0">
                <a:latin typeface="Consolas" pitchFamily="49" charset="0"/>
                <a:ea typeface="Calibri"/>
                <a:cs typeface="Times New Roman"/>
              </a:rPr>
              <a:t>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i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)</a:t>
            </a:r>
          </a:p>
          <a:p>
            <a:pPr>
              <a:spcAft>
                <a:spcPts val="0"/>
              </a:spcAft>
            </a:pPr>
            <a:r>
              <a:rPr lang="en-GB" sz="700" dirty="0" smtClean="0">
                <a:latin typeface="Consolas" pitchFamily="49" charset="0"/>
                <a:ea typeface="Calibri"/>
                <a:cs typeface="Times New Roman"/>
              </a:rPr>
              <a:t>            </a:t>
            </a:r>
            <a:r>
              <a:rPr lang="en-GB" sz="700" dirty="0" smtClean="0">
                <a:solidFill>
                  <a:srgbClr val="0000FF"/>
                </a:solidFill>
                <a:latin typeface="Consolas" pitchFamily="49" charset="0"/>
                <a:ea typeface="Calibri"/>
                <a:cs typeface="Times New Roman"/>
              </a:rPr>
              <a:t>do!</a:t>
            </a:r>
            <a:r>
              <a:rPr lang="en-GB" sz="700" dirty="0" smtClean="0">
                <a:latin typeface="Consolas" pitchFamily="49" charset="0"/>
                <a:ea typeface="Calibri"/>
                <a:cs typeface="Times New Roman"/>
              </a:rPr>
              <a:t> 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outStream.</a:t>
            </a:r>
            <a:r>
              <a:rPr lang="en-GB" sz="700" b="1" dirty="0" err="1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WriteAsync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(pixels')</a:t>
            </a:r>
          </a:p>
          <a:p>
            <a:pPr>
              <a:spcAft>
                <a:spcPts val="0"/>
              </a:spcAft>
            </a:pPr>
            <a:r>
              <a:rPr lang="en-GB" sz="700" dirty="0" smtClean="0">
                <a:latin typeface="Consolas" pitchFamily="49" charset="0"/>
                <a:ea typeface="Calibri"/>
                <a:cs typeface="Times New Roman"/>
              </a:rPr>
              <a:t>            </a:t>
            </a:r>
            <a:r>
              <a:rPr lang="en-GB" sz="700" dirty="0" smtClean="0">
                <a:solidFill>
                  <a:srgbClr val="0000FF"/>
                </a:solidFill>
                <a:latin typeface="Consolas" pitchFamily="49" charset="0"/>
                <a:ea typeface="Calibri"/>
                <a:cs typeface="Times New Roman"/>
              </a:rPr>
              <a:t>do</a:t>
            </a:r>
            <a:r>
              <a:rPr lang="en-GB" sz="700" dirty="0" smtClean="0">
                <a:latin typeface="Consolas" pitchFamily="49" charset="0"/>
                <a:ea typeface="Calibri"/>
                <a:cs typeface="Times New Roman"/>
              </a:rPr>
              <a:t>  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Console.WriteLine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 </a:t>
            </a:r>
            <a:r>
              <a:rPr lang="en-GB" sz="700" dirty="0" smtClean="0">
                <a:solidFill>
                  <a:srgbClr val="A31515"/>
                </a:solidFill>
                <a:latin typeface="Consolas" pitchFamily="49" charset="0"/>
                <a:ea typeface="Calibri"/>
                <a:cs typeface="Times New Roman"/>
              </a:rPr>
              <a:t>"done!"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  }</a:t>
            </a:r>
          </a:p>
          <a:p>
            <a:pPr>
              <a:spcAft>
                <a:spcPts val="0"/>
              </a:spcAft>
            </a:pPr>
            <a:r>
              <a:rPr lang="en-GB" sz="700" dirty="0" smtClean="0">
                <a:latin typeface="Consolas" pitchFamily="49" charset="0"/>
                <a:ea typeface="Calibri"/>
                <a:cs typeface="Times New Roman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en-GB" sz="700" dirty="0" smtClean="0">
                <a:solidFill>
                  <a:srgbClr val="0000FF"/>
                </a:solidFill>
                <a:latin typeface="Consolas" pitchFamily="49" charset="0"/>
                <a:ea typeface="Calibri"/>
                <a:cs typeface="Times New Roman"/>
              </a:rPr>
              <a:t>let</a:t>
            </a:r>
            <a:r>
              <a:rPr lang="en-GB" sz="700" dirty="0" smtClean="0">
                <a:latin typeface="Consolas" pitchFamily="49" charset="0"/>
                <a:ea typeface="Calibri"/>
                <a:cs typeface="Times New Roman"/>
              </a:rPr>
              <a:t>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ProcessImagesAsyncWorkflow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() </a:t>
            </a:r>
            <a:r>
              <a:rPr lang="en-GB" sz="700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Times New Roman"/>
              </a:rPr>
              <a:t>=</a:t>
            </a:r>
          </a:p>
          <a:p>
            <a:pPr>
              <a:spcAft>
                <a:spcPts val="0"/>
              </a:spcAft>
            </a:pPr>
            <a:r>
              <a:rPr lang="en-GB" sz="700" dirty="0" smtClean="0">
                <a:latin typeface="Consolas" pitchFamily="49" charset="0"/>
                <a:ea typeface="Calibri"/>
                <a:cs typeface="Times New Roman"/>
              </a:rPr>
              <a:t>   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Async.Run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 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Async.Parallel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 </a:t>
            </a:r>
          </a:p>
          <a:p>
            <a:pPr>
              <a:spcAft>
                <a:spcPts val="0"/>
              </a:spcAft>
            </a:pPr>
            <a:r>
              <a:rPr lang="en-GB" sz="700" dirty="0" smtClean="0">
                <a:latin typeface="Consolas" pitchFamily="49" charset="0"/>
                <a:ea typeface="Calibri"/>
                <a:cs typeface="Times New Roman"/>
              </a:rPr>
              <a:t>                 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[</a:t>
            </a:r>
            <a:r>
              <a:rPr lang="en-GB" sz="700" dirty="0" smtClean="0">
                <a:latin typeface="Consolas" pitchFamily="49" charset="0"/>
                <a:ea typeface="Calibri"/>
                <a:cs typeface="Times New Roman"/>
              </a:rPr>
              <a:t> </a:t>
            </a:r>
            <a:r>
              <a:rPr lang="en-GB" sz="700" dirty="0" smtClean="0">
                <a:solidFill>
                  <a:srgbClr val="0000FF"/>
                </a:solidFill>
                <a:latin typeface="Consolas" pitchFamily="49" charset="0"/>
                <a:ea typeface="Calibri"/>
                <a:cs typeface="Times New Roman"/>
              </a:rPr>
              <a:t>for</a:t>
            </a:r>
            <a:r>
              <a:rPr lang="en-GB" sz="700" dirty="0" smtClean="0">
                <a:latin typeface="Consolas" pitchFamily="49" charset="0"/>
                <a:ea typeface="Calibri"/>
                <a:cs typeface="Times New Roman"/>
              </a:rPr>
              <a:t>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i</a:t>
            </a:r>
            <a:r>
              <a:rPr lang="en-GB" sz="700" dirty="0" smtClean="0">
                <a:latin typeface="Consolas" pitchFamily="49" charset="0"/>
                <a:ea typeface="Calibri"/>
                <a:cs typeface="Times New Roman"/>
              </a:rPr>
              <a:t> </a:t>
            </a:r>
            <a:r>
              <a:rPr lang="en-GB" sz="700" dirty="0" smtClean="0">
                <a:solidFill>
                  <a:srgbClr val="0000FF"/>
                </a:solidFill>
                <a:latin typeface="Consolas" pitchFamily="49" charset="0"/>
                <a:ea typeface="Calibri"/>
                <a:cs typeface="Times New Roman"/>
              </a:rPr>
              <a:t>in</a:t>
            </a:r>
            <a:r>
              <a:rPr lang="en-GB" sz="700" dirty="0" smtClean="0">
                <a:latin typeface="Consolas" pitchFamily="49" charset="0"/>
                <a:ea typeface="Calibri"/>
                <a:cs typeface="Times New Roman"/>
              </a:rPr>
              <a:t> 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1 ..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numImages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 </a:t>
            </a:r>
            <a:r>
              <a:rPr lang="en-GB" sz="700" dirty="0" smtClean="0">
                <a:solidFill>
                  <a:srgbClr val="0000FF"/>
                </a:solidFill>
                <a:latin typeface="Consolas" pitchFamily="49" charset="0"/>
                <a:ea typeface="Calibri"/>
                <a:cs typeface="Times New Roman"/>
              </a:rPr>
              <a:t>-&gt;</a:t>
            </a:r>
            <a:r>
              <a:rPr lang="en-GB" sz="700" dirty="0" smtClean="0">
                <a:latin typeface="Consolas" pitchFamily="49" charset="0"/>
                <a:ea typeface="Calibri"/>
                <a:cs typeface="Times New Roman"/>
              </a:rPr>
              <a:t>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ProcessImageAsync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i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 ])</a:t>
            </a:r>
          </a:p>
          <a:p>
            <a:pPr>
              <a:spcAft>
                <a:spcPts val="0"/>
              </a:spcAft>
            </a:pPr>
            <a:r>
              <a:rPr lang="en-GB" sz="700" dirty="0" smtClean="0">
                <a:latin typeface="Consolas" pitchFamily="49" charset="0"/>
                <a:ea typeface="Calibri"/>
                <a:cs typeface="Times New Roman"/>
              </a:rPr>
              <a:t> </a:t>
            </a:r>
            <a:endParaRPr lang="en-GB" sz="700" dirty="0">
              <a:latin typeface="Consolas" pitchFamily="49" charset="0"/>
              <a:ea typeface="Calibri"/>
              <a:cs typeface="Times New Roman"/>
            </a:endParaRPr>
          </a:p>
        </p:txBody>
      </p:sp>
      <p:sp>
        <p:nvSpPr>
          <p:cNvPr id="9" name="Rectangular Callout 8"/>
          <p:cNvSpPr/>
          <p:nvPr/>
        </p:nvSpPr>
        <p:spPr>
          <a:xfrm>
            <a:off x="6743700" y="4276725"/>
            <a:ext cx="1828800" cy="923330"/>
          </a:xfrm>
          <a:prstGeom prst="wedgeRectCallout">
            <a:avLst>
              <a:gd name="adj1" fmla="val -131066"/>
              <a:gd name="adj2" fmla="val -61530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en-GB" b="1" dirty="0" smtClean="0">
                <a:solidFill>
                  <a:schemeClr val="bg1"/>
                </a:solidFill>
              </a:rPr>
              <a:t>Processing 200 images in parallel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8" grpId="0" animBg="1"/>
      <p:bldP spid="7" grpId="0" animBg="1"/>
      <p:bldP spid="10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Asynchronous and Parallel Programming with F# Workflows</a:t>
            </a:r>
          </a:p>
          <a:p>
            <a:endParaRPr lang="en-US" dirty="0" smtClean="0"/>
          </a:p>
          <a:p>
            <a:r>
              <a:rPr lang="en-US" dirty="0" smtClean="0"/>
              <a:t>Some other F# Language Oriented Programming Techniques</a:t>
            </a:r>
          </a:p>
          <a:p>
            <a:endParaRPr lang="en-US" dirty="0" smtClean="0"/>
          </a:p>
          <a:p>
            <a:r>
              <a:rPr lang="en-US" dirty="0" smtClean="0"/>
              <a:t>Lots of Examples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olded Corner 18"/>
          <p:cNvSpPr/>
          <p:nvPr/>
        </p:nvSpPr>
        <p:spPr>
          <a:xfrm>
            <a:off x="457200" y="2133600"/>
            <a:ext cx="8589458" cy="4303459"/>
          </a:xfrm>
          <a:prstGeom prst="foldedCorner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ctr">
            <a:spAutoFit/>
          </a:bodyPr>
          <a:lstStyle/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GB" sz="16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let </a:t>
            </a:r>
            <a:r>
              <a:rPr lang="en-GB" sz="1600" dirty="0" err="1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ProcessImageAsync</a:t>
            </a:r>
            <a:r>
              <a:rPr lang="en-GB" sz="16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(</a:t>
            </a:r>
            <a:r>
              <a:rPr lang="en-GB" sz="1600" dirty="0" err="1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i</a:t>
            </a:r>
            <a:r>
              <a:rPr lang="en-GB" sz="16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) =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GB" sz="16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    </a:t>
            </a:r>
            <a:r>
              <a:rPr lang="en-GB" sz="1600" dirty="0" err="1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async</a:t>
            </a:r>
            <a:r>
              <a:rPr lang="en-GB" sz="1600" dirty="0" smtClean="0">
                <a:latin typeface="Courier New" pitchFamily="49" charset="0"/>
                <a:ea typeface="Calibri"/>
                <a:cs typeface="Courier New" pitchFamily="49" charset="0"/>
              </a:rPr>
              <a:t> </a:t>
            </a:r>
            <a:r>
              <a:rPr lang="en-GB" sz="16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{</a:t>
            </a:r>
            <a:r>
              <a:rPr lang="en-GB" sz="1600" dirty="0" smtClean="0">
                <a:latin typeface="Courier New" pitchFamily="49" charset="0"/>
                <a:ea typeface="Calibri"/>
                <a:cs typeface="Courier New" pitchFamily="49" charset="0"/>
              </a:rPr>
              <a:t> </a:t>
            </a:r>
            <a:r>
              <a:rPr lang="en-GB" sz="1600" dirty="0" smtClean="0">
                <a:solidFill>
                  <a:srgbClr val="0000FF"/>
                </a:solidFill>
                <a:latin typeface="Courier New" pitchFamily="49" charset="0"/>
                <a:ea typeface="Calibri"/>
                <a:cs typeface="Courier New" pitchFamily="49" charset="0"/>
              </a:rPr>
              <a:t>use</a:t>
            </a:r>
            <a:r>
              <a:rPr lang="en-GB" sz="1600" dirty="0" smtClean="0">
                <a:latin typeface="Courier New" pitchFamily="49" charset="0"/>
                <a:ea typeface="Calibri"/>
                <a:cs typeface="Courier New" pitchFamily="49" charset="0"/>
              </a:rPr>
              <a:t>  </a:t>
            </a:r>
            <a:r>
              <a:rPr lang="en-GB" sz="1600" dirty="0" err="1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inStream</a:t>
            </a:r>
            <a:r>
              <a:rPr lang="en-GB" sz="16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  =</a:t>
            </a:r>
            <a:r>
              <a:rPr lang="en-GB" sz="1600" dirty="0" smtClean="0">
                <a:solidFill>
                  <a:srgbClr val="0070C0"/>
                </a:solidFill>
                <a:latin typeface="Courier New" pitchFamily="49" charset="0"/>
                <a:ea typeface="Calibri"/>
                <a:cs typeface="Courier New" pitchFamily="49" charset="0"/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File.OpenRead</a:t>
            </a:r>
            <a:r>
              <a:rPr lang="en-GB" sz="16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(</a:t>
            </a:r>
            <a:r>
              <a:rPr lang="en-GB" sz="1600" dirty="0" err="1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sprintf</a:t>
            </a:r>
            <a:r>
              <a:rPr lang="en-GB" sz="16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 </a:t>
            </a:r>
            <a:r>
              <a:rPr lang="en-GB" sz="1600" dirty="0" smtClean="0">
                <a:solidFill>
                  <a:srgbClr val="A31515"/>
                </a:solidFill>
                <a:latin typeface="Courier New" pitchFamily="49" charset="0"/>
                <a:ea typeface="Calibri"/>
                <a:cs typeface="Courier New" pitchFamily="49" charset="0"/>
              </a:rPr>
              <a:t>"</a:t>
            </a:r>
            <a:r>
              <a:rPr lang="en-GB" sz="1600" dirty="0" err="1" smtClean="0">
                <a:solidFill>
                  <a:srgbClr val="A31515"/>
                </a:solidFill>
                <a:latin typeface="Courier New" pitchFamily="49" charset="0"/>
                <a:ea typeface="Calibri"/>
                <a:cs typeface="Courier New" pitchFamily="49" charset="0"/>
              </a:rPr>
              <a:t>source%d.jpg</a:t>
            </a:r>
            <a:r>
              <a:rPr lang="en-GB" sz="1600" dirty="0" smtClean="0">
                <a:solidFill>
                  <a:srgbClr val="A31515"/>
                </a:solidFill>
                <a:latin typeface="Courier New" pitchFamily="49" charset="0"/>
                <a:ea typeface="Calibri"/>
                <a:cs typeface="Courier New" pitchFamily="49" charset="0"/>
              </a:rPr>
              <a:t>"</a:t>
            </a:r>
            <a:r>
              <a:rPr lang="en-GB" sz="1600" dirty="0" smtClean="0">
                <a:latin typeface="Courier New" pitchFamily="49" charset="0"/>
                <a:ea typeface="Calibri"/>
                <a:cs typeface="Courier New" pitchFamily="49" charset="0"/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i</a:t>
            </a:r>
            <a:r>
              <a:rPr lang="en-GB" sz="16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)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GB" sz="1600" dirty="0" smtClean="0">
                <a:latin typeface="Courier New" pitchFamily="49" charset="0"/>
                <a:ea typeface="Calibri"/>
                <a:cs typeface="Courier New" pitchFamily="49" charset="0"/>
              </a:rPr>
              <a:t>            </a:t>
            </a:r>
            <a:r>
              <a:rPr lang="en-GB" sz="1600" dirty="0" smtClean="0">
                <a:solidFill>
                  <a:srgbClr val="0000FF"/>
                </a:solidFill>
                <a:latin typeface="Courier New" pitchFamily="49" charset="0"/>
                <a:ea typeface="Calibri"/>
                <a:cs typeface="Courier New" pitchFamily="49" charset="0"/>
              </a:rPr>
              <a:t>let!</a:t>
            </a:r>
            <a:r>
              <a:rPr lang="en-GB" sz="1600" dirty="0" smtClean="0">
                <a:latin typeface="Courier New" pitchFamily="49" charset="0"/>
                <a:ea typeface="Calibri"/>
                <a:cs typeface="Courier New" pitchFamily="49" charset="0"/>
              </a:rPr>
              <a:t> </a:t>
            </a:r>
            <a:r>
              <a:rPr lang="en-GB" sz="16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pixels</a:t>
            </a:r>
            <a:r>
              <a:rPr lang="en-GB" sz="1600" dirty="0" smtClean="0">
                <a:solidFill>
                  <a:srgbClr val="0070C0"/>
                </a:solidFill>
                <a:latin typeface="Courier New" pitchFamily="49" charset="0"/>
                <a:ea typeface="Calibri"/>
                <a:cs typeface="Courier New" pitchFamily="49" charset="0"/>
              </a:rPr>
              <a:t>    =</a:t>
            </a:r>
            <a:r>
              <a:rPr lang="en-GB" sz="16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inStream.</a:t>
            </a:r>
            <a:r>
              <a:rPr lang="en-GB" sz="1600" b="1" dirty="0" err="1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ReadAsync</a:t>
            </a:r>
            <a:r>
              <a:rPr lang="en-GB" sz="16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(</a:t>
            </a:r>
            <a:r>
              <a:rPr lang="en-GB" sz="1600" dirty="0" err="1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numPixels</a:t>
            </a:r>
            <a:r>
              <a:rPr lang="en-GB" sz="16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)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GB" sz="1600" dirty="0" smtClean="0">
                <a:latin typeface="Courier New" pitchFamily="49" charset="0"/>
                <a:ea typeface="Calibri"/>
                <a:cs typeface="Courier New" pitchFamily="49" charset="0"/>
              </a:rPr>
              <a:t>            </a:t>
            </a:r>
            <a:r>
              <a:rPr lang="en-GB" sz="1600" dirty="0" smtClean="0">
                <a:solidFill>
                  <a:srgbClr val="0000FF"/>
                </a:solidFill>
                <a:latin typeface="Courier New" pitchFamily="49" charset="0"/>
                <a:ea typeface="Calibri"/>
                <a:cs typeface="Courier New" pitchFamily="49" charset="0"/>
              </a:rPr>
              <a:t>let</a:t>
            </a:r>
            <a:r>
              <a:rPr lang="en-GB" sz="1600" dirty="0" smtClean="0">
                <a:latin typeface="Courier New" pitchFamily="49" charset="0"/>
                <a:ea typeface="Calibri"/>
                <a:cs typeface="Courier New" pitchFamily="49" charset="0"/>
              </a:rPr>
              <a:t>  </a:t>
            </a:r>
            <a:r>
              <a:rPr lang="en-GB" sz="16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pixels'   </a:t>
            </a:r>
            <a:r>
              <a:rPr lang="en-GB" sz="1600" dirty="0" smtClean="0">
                <a:solidFill>
                  <a:srgbClr val="0070C0"/>
                </a:solidFill>
                <a:latin typeface="Courier New" pitchFamily="49" charset="0"/>
                <a:ea typeface="Calibri"/>
                <a:cs typeface="Courier New" pitchFamily="49" charset="0"/>
              </a:rPr>
              <a:t>=</a:t>
            </a:r>
            <a:r>
              <a:rPr lang="en-GB" sz="16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TransformImage</a:t>
            </a:r>
            <a:r>
              <a:rPr lang="en-GB" sz="16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(</a:t>
            </a:r>
            <a:r>
              <a:rPr lang="en-GB" sz="1600" dirty="0" err="1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pixels,i</a:t>
            </a:r>
            <a:r>
              <a:rPr lang="en-GB" sz="16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)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GB" sz="1600" dirty="0" smtClean="0">
                <a:latin typeface="Courier New" pitchFamily="49" charset="0"/>
                <a:ea typeface="Calibri"/>
                <a:cs typeface="Courier New" pitchFamily="49" charset="0"/>
              </a:rPr>
              <a:t>            </a:t>
            </a:r>
            <a:r>
              <a:rPr lang="en-GB" sz="1600" dirty="0" smtClean="0">
                <a:solidFill>
                  <a:srgbClr val="0000FF"/>
                </a:solidFill>
                <a:latin typeface="Courier New" pitchFamily="49" charset="0"/>
                <a:ea typeface="Calibri"/>
                <a:cs typeface="Courier New" pitchFamily="49" charset="0"/>
              </a:rPr>
              <a:t>use</a:t>
            </a:r>
            <a:r>
              <a:rPr lang="en-GB" sz="1600" dirty="0" smtClean="0">
                <a:latin typeface="Courier New" pitchFamily="49" charset="0"/>
                <a:ea typeface="Calibri"/>
                <a:cs typeface="Courier New" pitchFamily="49" charset="0"/>
              </a:rPr>
              <a:t>  </a:t>
            </a:r>
            <a:r>
              <a:rPr lang="en-GB" sz="1600" dirty="0" err="1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outStream</a:t>
            </a:r>
            <a:r>
              <a:rPr lang="en-GB" sz="16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 </a:t>
            </a:r>
            <a:r>
              <a:rPr lang="en-GB" sz="1600" dirty="0" smtClean="0">
                <a:solidFill>
                  <a:srgbClr val="0070C0"/>
                </a:solidFill>
                <a:latin typeface="Courier New" pitchFamily="49" charset="0"/>
                <a:ea typeface="Calibri"/>
                <a:cs typeface="Courier New" pitchFamily="49" charset="0"/>
              </a:rPr>
              <a:t>=</a:t>
            </a:r>
            <a:r>
              <a:rPr lang="en-GB" sz="16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File.OpenWrite</a:t>
            </a:r>
            <a:r>
              <a:rPr lang="en-GB" sz="16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(</a:t>
            </a:r>
            <a:r>
              <a:rPr lang="en-GB" sz="1600" dirty="0" err="1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sprintf</a:t>
            </a:r>
            <a:r>
              <a:rPr lang="en-GB" sz="16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 </a:t>
            </a:r>
            <a:r>
              <a:rPr lang="en-GB" sz="1600" dirty="0" smtClean="0">
                <a:solidFill>
                  <a:srgbClr val="A31515"/>
                </a:solidFill>
                <a:latin typeface="Courier New" pitchFamily="49" charset="0"/>
                <a:ea typeface="Calibri"/>
                <a:cs typeface="Courier New" pitchFamily="49" charset="0"/>
              </a:rPr>
              <a:t>"</a:t>
            </a:r>
            <a:r>
              <a:rPr lang="en-GB" sz="1600" dirty="0" err="1" smtClean="0">
                <a:solidFill>
                  <a:srgbClr val="A31515"/>
                </a:solidFill>
                <a:latin typeface="Courier New" pitchFamily="49" charset="0"/>
                <a:ea typeface="Calibri"/>
                <a:cs typeface="Courier New" pitchFamily="49" charset="0"/>
              </a:rPr>
              <a:t>result%d.jpg</a:t>
            </a:r>
            <a:r>
              <a:rPr lang="en-GB" sz="1600" dirty="0" smtClean="0">
                <a:solidFill>
                  <a:srgbClr val="A31515"/>
                </a:solidFill>
                <a:latin typeface="Courier New" pitchFamily="49" charset="0"/>
                <a:ea typeface="Calibri"/>
                <a:cs typeface="Courier New" pitchFamily="49" charset="0"/>
              </a:rPr>
              <a:t>"</a:t>
            </a:r>
            <a:r>
              <a:rPr lang="en-GB" sz="1600" dirty="0" smtClean="0">
                <a:latin typeface="Courier New" pitchFamily="49" charset="0"/>
                <a:ea typeface="Calibri"/>
                <a:cs typeface="Courier New" pitchFamily="49" charset="0"/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i</a:t>
            </a:r>
            <a:r>
              <a:rPr lang="en-GB" sz="16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)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GB" sz="1600" dirty="0" smtClean="0">
                <a:latin typeface="Courier New" pitchFamily="49" charset="0"/>
                <a:ea typeface="Calibri"/>
                <a:cs typeface="Courier New" pitchFamily="49" charset="0"/>
              </a:rPr>
              <a:t>            </a:t>
            </a:r>
            <a:r>
              <a:rPr lang="en-GB" sz="1600" dirty="0" smtClean="0">
                <a:solidFill>
                  <a:srgbClr val="0000FF"/>
                </a:solidFill>
                <a:latin typeface="Courier New" pitchFamily="49" charset="0"/>
                <a:ea typeface="Calibri"/>
                <a:cs typeface="Courier New" pitchFamily="49" charset="0"/>
              </a:rPr>
              <a:t>do!</a:t>
            </a:r>
            <a:r>
              <a:rPr lang="en-GB" sz="1600" dirty="0" smtClean="0">
                <a:latin typeface="Courier New" pitchFamily="49" charset="0"/>
                <a:ea typeface="Calibri"/>
                <a:cs typeface="Courier New" pitchFamily="49" charset="0"/>
              </a:rPr>
              <a:t>  </a:t>
            </a:r>
            <a:r>
              <a:rPr lang="en-GB" sz="1600" dirty="0" err="1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outStream.</a:t>
            </a:r>
            <a:r>
              <a:rPr lang="en-GB" sz="1600" b="1" dirty="0" err="1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WriteAsync</a:t>
            </a:r>
            <a:r>
              <a:rPr lang="en-GB" sz="16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(pixels')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GB" sz="1600" dirty="0" smtClean="0">
                <a:latin typeface="Courier New" pitchFamily="49" charset="0"/>
                <a:ea typeface="Calibri"/>
                <a:cs typeface="Courier New" pitchFamily="49" charset="0"/>
              </a:rPr>
              <a:t>            </a:t>
            </a:r>
            <a:r>
              <a:rPr lang="en-GB" sz="1600" dirty="0" smtClean="0">
                <a:solidFill>
                  <a:srgbClr val="0000FF"/>
                </a:solidFill>
                <a:latin typeface="Courier New" pitchFamily="49" charset="0"/>
                <a:ea typeface="Calibri"/>
                <a:cs typeface="Courier New" pitchFamily="49" charset="0"/>
              </a:rPr>
              <a:t>do</a:t>
            </a:r>
            <a:r>
              <a:rPr lang="en-GB" sz="1600" dirty="0" smtClean="0">
                <a:latin typeface="Courier New" pitchFamily="49" charset="0"/>
                <a:ea typeface="Calibri"/>
                <a:cs typeface="Courier New" pitchFamily="49" charset="0"/>
              </a:rPr>
              <a:t>   </a:t>
            </a:r>
            <a:r>
              <a:rPr lang="en-GB" sz="1600" dirty="0" err="1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Console.WriteLine</a:t>
            </a:r>
            <a:r>
              <a:rPr lang="en-GB" sz="16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 </a:t>
            </a:r>
            <a:r>
              <a:rPr lang="en-GB" sz="1600" dirty="0" smtClean="0">
                <a:solidFill>
                  <a:srgbClr val="A31515"/>
                </a:solidFill>
                <a:latin typeface="Courier New" pitchFamily="49" charset="0"/>
                <a:ea typeface="Calibri"/>
                <a:cs typeface="Courier New" pitchFamily="49" charset="0"/>
              </a:rPr>
              <a:t>"done!"</a:t>
            </a:r>
            <a:r>
              <a:rPr lang="en-GB" sz="16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  }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GB" sz="1600" dirty="0" smtClean="0">
                <a:latin typeface="Courier New" pitchFamily="49" charset="0"/>
                <a:ea typeface="Calibri"/>
                <a:cs typeface="Courier New" pitchFamily="49" charset="0"/>
              </a:rPr>
              <a:t> 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GB" sz="1600" dirty="0" smtClean="0">
                <a:solidFill>
                  <a:srgbClr val="0000FF"/>
                </a:solidFill>
                <a:latin typeface="Courier New" pitchFamily="49" charset="0"/>
                <a:ea typeface="Calibri"/>
                <a:cs typeface="Courier New" pitchFamily="49" charset="0"/>
              </a:rPr>
              <a:t>let</a:t>
            </a:r>
            <a:r>
              <a:rPr lang="en-GB" sz="1600" dirty="0" smtClean="0">
                <a:latin typeface="Courier New" pitchFamily="49" charset="0"/>
                <a:ea typeface="Calibri"/>
                <a:cs typeface="Courier New" pitchFamily="49" charset="0"/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ProcessImagesAsync</a:t>
            </a:r>
            <a:r>
              <a:rPr lang="en-GB" sz="16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() </a:t>
            </a:r>
            <a:r>
              <a:rPr lang="en-GB" sz="1600" dirty="0" smtClean="0">
                <a:solidFill>
                  <a:srgbClr val="0070C0"/>
                </a:solidFill>
                <a:latin typeface="Courier New" pitchFamily="49" charset="0"/>
                <a:ea typeface="Calibri"/>
                <a:cs typeface="Courier New" pitchFamily="49" charset="0"/>
              </a:rPr>
              <a:t>=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GB" sz="1600" dirty="0" smtClean="0">
                <a:latin typeface="Courier New" pitchFamily="49" charset="0"/>
                <a:ea typeface="Calibri"/>
                <a:cs typeface="Courier New" pitchFamily="49" charset="0"/>
              </a:rPr>
              <a:t>    </a:t>
            </a:r>
            <a:r>
              <a:rPr lang="en-GB" sz="1600" dirty="0" err="1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Async.Run</a:t>
            </a:r>
            <a:r>
              <a:rPr lang="en-GB" sz="16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 (</a:t>
            </a:r>
            <a:r>
              <a:rPr lang="en-GB" sz="1600" b="1" dirty="0" err="1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Async.Parallel</a:t>
            </a:r>
            <a:r>
              <a:rPr lang="en-GB" sz="1600" b="1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 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GB" sz="1600" dirty="0" smtClean="0">
                <a:latin typeface="Courier New" pitchFamily="49" charset="0"/>
                <a:ea typeface="Calibri"/>
                <a:cs typeface="Courier New" pitchFamily="49" charset="0"/>
              </a:rPr>
              <a:t>                 </a:t>
            </a:r>
            <a:r>
              <a:rPr lang="en-GB" sz="16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[</a:t>
            </a:r>
            <a:r>
              <a:rPr lang="en-GB" sz="1600" dirty="0" smtClean="0">
                <a:latin typeface="Courier New" pitchFamily="49" charset="0"/>
                <a:ea typeface="Calibri"/>
                <a:cs typeface="Courier New" pitchFamily="49" charset="0"/>
              </a:rPr>
              <a:t> </a:t>
            </a:r>
            <a:r>
              <a:rPr lang="en-GB" sz="1600" dirty="0" smtClean="0">
                <a:solidFill>
                  <a:srgbClr val="0000FF"/>
                </a:solidFill>
                <a:latin typeface="Courier New" pitchFamily="49" charset="0"/>
                <a:ea typeface="Calibri"/>
                <a:cs typeface="Courier New" pitchFamily="49" charset="0"/>
              </a:rPr>
              <a:t>for</a:t>
            </a:r>
            <a:r>
              <a:rPr lang="en-GB" sz="1600" dirty="0" smtClean="0">
                <a:latin typeface="Courier New" pitchFamily="49" charset="0"/>
                <a:ea typeface="Calibri"/>
                <a:cs typeface="Courier New" pitchFamily="49" charset="0"/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i</a:t>
            </a:r>
            <a:r>
              <a:rPr lang="en-GB" sz="1600" dirty="0" smtClean="0">
                <a:latin typeface="Courier New" pitchFamily="49" charset="0"/>
                <a:ea typeface="Calibri"/>
                <a:cs typeface="Courier New" pitchFamily="49" charset="0"/>
              </a:rPr>
              <a:t> </a:t>
            </a:r>
            <a:r>
              <a:rPr lang="en-GB" sz="1600" dirty="0" smtClean="0">
                <a:solidFill>
                  <a:srgbClr val="0000FF"/>
                </a:solidFill>
                <a:latin typeface="Courier New" pitchFamily="49" charset="0"/>
                <a:ea typeface="Calibri"/>
                <a:cs typeface="Courier New" pitchFamily="49" charset="0"/>
              </a:rPr>
              <a:t>in</a:t>
            </a:r>
            <a:r>
              <a:rPr lang="en-GB" sz="1600" dirty="0" smtClean="0">
                <a:latin typeface="Courier New" pitchFamily="49" charset="0"/>
                <a:ea typeface="Calibri"/>
                <a:cs typeface="Courier New" pitchFamily="49" charset="0"/>
              </a:rPr>
              <a:t> </a:t>
            </a:r>
            <a:r>
              <a:rPr lang="en-GB" sz="16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1 .. </a:t>
            </a:r>
            <a:r>
              <a:rPr lang="en-GB" sz="1600" dirty="0" err="1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numImages</a:t>
            </a:r>
            <a:r>
              <a:rPr lang="en-GB" sz="16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 </a:t>
            </a:r>
            <a:r>
              <a:rPr lang="en-GB" sz="1600" dirty="0" smtClean="0">
                <a:solidFill>
                  <a:srgbClr val="0000FF"/>
                </a:solidFill>
                <a:latin typeface="Courier New" pitchFamily="49" charset="0"/>
                <a:ea typeface="Calibri"/>
                <a:cs typeface="Courier New" pitchFamily="49" charset="0"/>
              </a:rPr>
              <a:t>-&gt;</a:t>
            </a:r>
            <a:r>
              <a:rPr lang="en-GB" sz="1600" dirty="0" smtClean="0">
                <a:latin typeface="Courier New" pitchFamily="49" charset="0"/>
                <a:ea typeface="Calibri"/>
                <a:cs typeface="Courier New" pitchFamily="49" charset="0"/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ProcessImageAsync</a:t>
            </a:r>
            <a:r>
              <a:rPr lang="en-GB" sz="16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(</a:t>
            </a:r>
            <a:r>
              <a:rPr lang="en-GB" sz="1600" dirty="0" err="1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i</a:t>
            </a:r>
            <a:r>
              <a:rPr lang="en-GB" sz="1600" dirty="0" smtClean="0">
                <a:solidFill>
                  <a:schemeClr val="tx1"/>
                </a:solidFill>
                <a:latin typeface="Courier New" pitchFamily="49" charset="0"/>
                <a:ea typeface="Calibri"/>
                <a:cs typeface="Courier New" pitchFamily="49" charset="0"/>
              </a:rPr>
              <a:t>) ])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GB" sz="1600" dirty="0" smtClean="0">
                <a:latin typeface="Courier New" pitchFamily="49" charset="0"/>
                <a:ea typeface="Calibri"/>
                <a:cs typeface="Courier New" pitchFamily="49" charset="0"/>
              </a:rPr>
              <a:t> </a:t>
            </a:r>
            <a:endParaRPr lang="en-GB" sz="1600" dirty="0">
              <a:latin typeface="Courier New" pitchFamily="49" charset="0"/>
              <a:ea typeface="Calibri"/>
              <a:cs typeface="Courier New" pitchFamily="49" charset="0"/>
            </a:endParaRPr>
          </a:p>
        </p:txBody>
      </p:sp>
      <p:sp>
        <p:nvSpPr>
          <p:cNvPr id="1231874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 smtClean="0"/>
              <a:t>Taming Asynchronous I/O</a:t>
            </a:r>
            <a:endParaRPr lang="en-GB" dirty="0"/>
          </a:p>
        </p:txBody>
      </p:sp>
      <p:sp>
        <p:nvSpPr>
          <p:cNvPr id="9" name="Rectangular Callout 8"/>
          <p:cNvSpPr/>
          <p:nvPr/>
        </p:nvSpPr>
        <p:spPr>
          <a:xfrm>
            <a:off x="7191375" y="1143000"/>
            <a:ext cx="1828800" cy="914400"/>
          </a:xfrm>
          <a:prstGeom prst="wedgeRectCallout">
            <a:avLst>
              <a:gd name="adj1" fmla="val -92297"/>
              <a:gd name="adj2" fmla="val 123508"/>
            </a:avLst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Read from the file,</a:t>
            </a:r>
          </a:p>
          <a:p>
            <a:pPr algn="ctr"/>
            <a:r>
              <a:rPr lang="en-GB" sz="1600" dirty="0" smtClean="0">
                <a:solidFill>
                  <a:schemeClr val="bg1"/>
                </a:solidFill>
              </a:rPr>
              <a:t>asynchronously</a:t>
            </a:r>
            <a:endParaRPr lang="en-GB" dirty="0" smtClean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905249" y="2752725"/>
            <a:ext cx="3724275" cy="304800"/>
          </a:xfrm>
          <a:prstGeom prst="rect">
            <a:avLst/>
          </a:prstGeom>
          <a:solidFill>
            <a:srgbClr val="94B6D2">
              <a:alpha val="2902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ular Callout 10"/>
          <p:cNvSpPr/>
          <p:nvPr/>
        </p:nvSpPr>
        <p:spPr>
          <a:xfrm>
            <a:off x="333374" y="5695949"/>
            <a:ext cx="2390775" cy="646331"/>
          </a:xfrm>
          <a:prstGeom prst="wedgeRectCallout">
            <a:avLst>
              <a:gd name="adj1" fmla="val 20162"/>
              <a:gd name="adj2" fmla="val -49779"/>
            </a:avLst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“!” </a:t>
            </a:r>
          </a:p>
          <a:p>
            <a:pPr algn="ctr"/>
            <a:r>
              <a:rPr lang="en-GB" dirty="0" smtClean="0">
                <a:solidFill>
                  <a:schemeClr val="bg1"/>
                </a:solidFill>
              </a:rPr>
              <a:t>= “asynchronous”</a:t>
            </a:r>
          </a:p>
        </p:txBody>
      </p:sp>
      <p:sp>
        <p:nvSpPr>
          <p:cNvPr id="12" name="Rectangular Callout 11"/>
          <p:cNvSpPr/>
          <p:nvPr/>
        </p:nvSpPr>
        <p:spPr>
          <a:xfrm>
            <a:off x="6848475" y="4000500"/>
            <a:ext cx="1828800" cy="584775"/>
          </a:xfrm>
          <a:prstGeom prst="wedgeRectCallout">
            <a:avLst>
              <a:gd name="adj1" fmla="val -78067"/>
              <a:gd name="adj2" fmla="val -54129"/>
            </a:avLst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en-GB" sz="1600" smtClean="0">
                <a:solidFill>
                  <a:schemeClr val="bg1"/>
                </a:solidFill>
              </a:rPr>
              <a:t>Write the result, asynchronously</a:t>
            </a:r>
            <a:endParaRPr lang="en-GB" sz="1600" dirty="0" smtClean="0">
              <a:solidFill>
                <a:schemeClr val="bg1"/>
              </a:solidFill>
            </a:endParaRPr>
          </a:p>
        </p:txBody>
      </p:sp>
      <p:sp>
        <p:nvSpPr>
          <p:cNvPr id="14" name="Rectangular Callout 13"/>
          <p:cNvSpPr/>
          <p:nvPr/>
        </p:nvSpPr>
        <p:spPr>
          <a:xfrm>
            <a:off x="0" y="3419475"/>
            <a:ext cx="1657350" cy="646331"/>
          </a:xfrm>
          <a:prstGeom prst="wedgeRectCallout">
            <a:avLst>
              <a:gd name="adj1" fmla="val 21727"/>
              <a:gd name="adj2" fmla="val -135925"/>
            </a:avLst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This object coordinates</a:t>
            </a:r>
          </a:p>
        </p:txBody>
      </p:sp>
      <p:sp>
        <p:nvSpPr>
          <p:cNvPr id="15" name="Rectangular Callout 14"/>
          <p:cNvSpPr/>
          <p:nvPr/>
        </p:nvSpPr>
        <p:spPr>
          <a:xfrm>
            <a:off x="1828800" y="1143000"/>
            <a:ext cx="1828800" cy="923330"/>
          </a:xfrm>
          <a:prstGeom prst="wedgeRectCallout">
            <a:avLst>
              <a:gd name="adj1" fmla="val 26962"/>
              <a:gd name="adj2" fmla="val 61913"/>
            </a:avLst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Equivalent F# code </a:t>
            </a:r>
          </a:p>
          <a:p>
            <a:pPr algn="ctr"/>
            <a:r>
              <a:rPr lang="en-GB" dirty="0" smtClean="0">
                <a:solidFill>
                  <a:schemeClr val="bg1"/>
                </a:solidFill>
              </a:rPr>
              <a:t>(same </a:t>
            </a:r>
            <a:r>
              <a:rPr lang="en-GB" dirty="0" err="1" smtClean="0">
                <a:solidFill>
                  <a:schemeClr val="bg1"/>
                </a:solidFill>
              </a:rPr>
              <a:t>perf</a:t>
            </a:r>
            <a:r>
              <a:rPr lang="en-GB" dirty="0" smtClean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16" name="Rectangular Callout 15"/>
          <p:cNvSpPr/>
          <p:nvPr/>
        </p:nvSpPr>
        <p:spPr>
          <a:xfrm>
            <a:off x="6896100" y="5581650"/>
            <a:ext cx="1828800" cy="830997"/>
          </a:xfrm>
          <a:prstGeom prst="wedgeRectCallout">
            <a:avLst>
              <a:gd name="adj1" fmla="val -96512"/>
              <a:gd name="adj2" fmla="val -71197"/>
            </a:avLst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en-GB" sz="1600" dirty="0" smtClean="0">
                <a:solidFill>
                  <a:schemeClr val="bg1"/>
                </a:solidFill>
              </a:rPr>
              <a:t>Generate the tasks and queue them in parallel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447925" y="3590925"/>
            <a:ext cx="3762375" cy="381000"/>
          </a:xfrm>
          <a:prstGeom prst="rect">
            <a:avLst/>
          </a:prstGeom>
          <a:solidFill>
            <a:srgbClr val="94B6D2">
              <a:alpha val="2902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ular Callout 20"/>
          <p:cNvSpPr/>
          <p:nvPr/>
        </p:nvSpPr>
        <p:spPr>
          <a:xfrm>
            <a:off x="4838700" y="647700"/>
            <a:ext cx="1828800" cy="914400"/>
          </a:xfrm>
          <a:prstGeom prst="wedgeRectCallout">
            <a:avLst>
              <a:gd name="adj1" fmla="val -34753"/>
              <a:gd name="adj2" fmla="val 147089"/>
            </a:avLst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Open the file, synchronously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895724" y="2447925"/>
            <a:ext cx="4943475" cy="304800"/>
          </a:xfrm>
          <a:prstGeom prst="rect">
            <a:avLst/>
          </a:prstGeom>
          <a:solidFill>
            <a:srgbClr val="94B6D2">
              <a:alpha val="2902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/>
        </p:nvSpPr>
        <p:spPr>
          <a:xfrm>
            <a:off x="1866900" y="2743200"/>
            <a:ext cx="685800" cy="381000"/>
          </a:xfrm>
          <a:prstGeom prst="rect">
            <a:avLst/>
          </a:prstGeom>
          <a:solidFill>
            <a:srgbClr val="94B6D2">
              <a:alpha val="2902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4" grpId="0" animBg="1"/>
      <p:bldP spid="15" grpId="0" animBg="1"/>
      <p:bldP spid="15" grpId="1" animBg="1"/>
      <p:bldP spid="16" grpId="0" animBg="1"/>
      <p:bldP spid="16" grpId="1" animBg="1"/>
      <p:bldP spid="18" grpId="0" animBg="1"/>
      <p:bldP spid="18" grpId="1" animBg="1"/>
      <p:bldP spid="21" grpId="0" animBg="1"/>
      <p:bldP spid="21" grpId="1" animBg="1"/>
      <p:bldP spid="25" grpId="0" animBg="1"/>
      <p:bldP spid="25" grpId="1" animBg="1"/>
      <p:bldP spid="26" grpId="0" animBg="1"/>
      <p:bldP spid="26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1874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 smtClean="0"/>
              <a:t>Taming Asynchronous I/O</a:t>
            </a:r>
            <a:endParaRPr lang="en-GB" dirty="0"/>
          </a:p>
        </p:txBody>
      </p:sp>
      <p:sp>
        <p:nvSpPr>
          <p:cNvPr id="17" name="Folded Corner 16"/>
          <p:cNvSpPr/>
          <p:nvPr/>
        </p:nvSpPr>
        <p:spPr>
          <a:xfrm>
            <a:off x="0" y="1447800"/>
            <a:ext cx="3600913" cy="3784025"/>
          </a:xfrm>
          <a:prstGeom prst="foldedCorner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ctr">
            <a:spAutoFit/>
          </a:bodyPr>
          <a:lstStyle/>
          <a:p>
            <a:r>
              <a:rPr lang="en-GB" sz="700" smtClean="0">
                <a:solidFill>
                  <a:schemeClr val="tx1"/>
                </a:solidFill>
                <a:latin typeface="Consolas" pitchFamily="49" charset="0"/>
              </a:rPr>
              <a:t>using System;</a:t>
            </a:r>
          </a:p>
          <a:p>
            <a:r>
              <a:rPr lang="en-GB" sz="700" smtClean="0">
                <a:solidFill>
                  <a:schemeClr val="tx1"/>
                </a:solidFill>
                <a:latin typeface="Consolas" pitchFamily="49" charset="0"/>
              </a:rPr>
              <a:t>using System.IO;</a:t>
            </a:r>
          </a:p>
          <a:p>
            <a:r>
              <a:rPr lang="en-GB" sz="700" smtClean="0">
                <a:solidFill>
                  <a:schemeClr val="tx1"/>
                </a:solidFill>
                <a:latin typeface="Consolas" pitchFamily="49" charset="0"/>
              </a:rPr>
              <a:t>using System.Threading;</a:t>
            </a:r>
          </a:p>
          <a:p>
            <a:r>
              <a:rPr lang="en-GB" sz="700" smtClean="0">
                <a:solidFill>
                  <a:schemeClr val="tx1"/>
                </a:solidFill>
                <a:latin typeface="Consolas" pitchFamily="49" charset="0"/>
              </a:rPr>
              <a:t> </a:t>
            </a:r>
          </a:p>
          <a:p>
            <a:r>
              <a:rPr lang="en-GB" sz="700" smtClean="0">
                <a:solidFill>
                  <a:schemeClr val="tx1"/>
                </a:solidFill>
                <a:latin typeface="Consolas" pitchFamily="49" charset="0"/>
              </a:rPr>
              <a:t>public class BulkImageProcAsync</a:t>
            </a:r>
          </a:p>
          <a:p>
            <a:r>
              <a:rPr lang="en-GB" sz="700" smtClean="0">
                <a:solidFill>
                  <a:schemeClr val="tx1"/>
                </a:solidFill>
                <a:latin typeface="Consolas" pitchFamily="49" charset="0"/>
              </a:rPr>
              <a:t>{</a:t>
            </a:r>
          </a:p>
          <a:p>
            <a:r>
              <a:rPr lang="en-GB" sz="700" smtClean="0">
                <a:solidFill>
                  <a:schemeClr val="tx1"/>
                </a:solidFill>
                <a:latin typeface="Consolas" pitchFamily="49" charset="0"/>
              </a:rPr>
              <a:t>    public const String ImageBaseName = "tmpImage-";</a:t>
            </a:r>
          </a:p>
          <a:p>
            <a:r>
              <a:rPr lang="en-GB" sz="700" smtClean="0">
                <a:solidFill>
                  <a:schemeClr val="tx1"/>
                </a:solidFill>
                <a:latin typeface="Consolas" pitchFamily="49" charset="0"/>
              </a:rPr>
              <a:t>    public const int numImages = 200;</a:t>
            </a:r>
          </a:p>
          <a:p>
            <a:r>
              <a:rPr lang="en-GB" sz="700" smtClean="0">
                <a:solidFill>
                  <a:schemeClr val="tx1"/>
                </a:solidFill>
                <a:latin typeface="Consolas" pitchFamily="49" charset="0"/>
              </a:rPr>
              <a:t>    public const int numPixels = 512 * 512;</a:t>
            </a:r>
          </a:p>
          <a:p>
            <a:r>
              <a:rPr lang="en-GB" sz="700" smtClean="0">
                <a:solidFill>
                  <a:schemeClr val="tx1"/>
                </a:solidFill>
                <a:latin typeface="Consolas" pitchFamily="49" charset="0"/>
              </a:rPr>
              <a:t> </a:t>
            </a:r>
          </a:p>
          <a:p>
            <a:r>
              <a:rPr lang="en-GB" sz="700" smtClean="0">
                <a:solidFill>
                  <a:schemeClr val="tx1"/>
                </a:solidFill>
                <a:latin typeface="Consolas" pitchFamily="49" charset="0"/>
              </a:rPr>
              <a:t>    // ProcessImage has a simple O(N) loop, and you can vary the number</a:t>
            </a:r>
          </a:p>
          <a:p>
            <a:r>
              <a:rPr lang="en-GB" sz="700" smtClean="0">
                <a:solidFill>
                  <a:schemeClr val="tx1"/>
                </a:solidFill>
                <a:latin typeface="Consolas" pitchFamily="49" charset="0"/>
              </a:rPr>
              <a:t>    // of times you repeat that loop to make the application more CPU-</a:t>
            </a:r>
          </a:p>
          <a:p>
            <a:r>
              <a:rPr lang="en-GB" sz="700" smtClean="0">
                <a:solidFill>
                  <a:schemeClr val="tx1"/>
                </a:solidFill>
                <a:latin typeface="Consolas" pitchFamily="49" charset="0"/>
              </a:rPr>
              <a:t>    // bound or more IO-bound.</a:t>
            </a:r>
          </a:p>
          <a:p>
            <a:r>
              <a:rPr lang="en-GB" sz="700" smtClean="0">
                <a:solidFill>
                  <a:schemeClr val="tx1"/>
                </a:solidFill>
                <a:latin typeface="Consolas" pitchFamily="49" charset="0"/>
              </a:rPr>
              <a:t>    public static int processImageRepeats = 20;</a:t>
            </a:r>
          </a:p>
          <a:p>
            <a:r>
              <a:rPr lang="en-GB" sz="700" smtClean="0">
                <a:solidFill>
                  <a:schemeClr val="tx1"/>
                </a:solidFill>
                <a:latin typeface="Consolas" pitchFamily="49" charset="0"/>
              </a:rPr>
              <a:t> </a:t>
            </a:r>
          </a:p>
          <a:p>
            <a:r>
              <a:rPr lang="en-GB" sz="700" smtClean="0">
                <a:solidFill>
                  <a:schemeClr val="tx1"/>
                </a:solidFill>
                <a:latin typeface="Consolas" pitchFamily="49" charset="0"/>
              </a:rPr>
              <a:t>    // Threads must decrement NumImagesToFinish, and protect</a:t>
            </a:r>
          </a:p>
          <a:p>
            <a:r>
              <a:rPr lang="en-GB" sz="700" smtClean="0">
                <a:solidFill>
                  <a:schemeClr val="tx1"/>
                </a:solidFill>
                <a:latin typeface="Consolas" pitchFamily="49" charset="0"/>
              </a:rPr>
              <a:t>    // their access to it through a mutex.</a:t>
            </a:r>
          </a:p>
          <a:p>
            <a:r>
              <a:rPr lang="en-GB" sz="700" smtClean="0">
                <a:solidFill>
                  <a:schemeClr val="tx1"/>
                </a:solidFill>
                <a:latin typeface="Consolas" pitchFamily="49" charset="0"/>
              </a:rPr>
              <a:t>    public static int NumImagesToFinish = numImages;</a:t>
            </a:r>
          </a:p>
          <a:p>
            <a:r>
              <a:rPr lang="en-GB" sz="700" smtClean="0">
                <a:solidFill>
                  <a:schemeClr val="tx1"/>
                </a:solidFill>
                <a:latin typeface="Consolas" pitchFamily="49" charset="0"/>
              </a:rPr>
              <a:t>    public static Object[] NumImagesMutex = new Object[0];</a:t>
            </a:r>
          </a:p>
          <a:p>
            <a:r>
              <a:rPr lang="en-GB" sz="700" smtClean="0">
                <a:solidFill>
                  <a:schemeClr val="tx1"/>
                </a:solidFill>
                <a:latin typeface="Consolas" pitchFamily="49" charset="0"/>
              </a:rPr>
              <a:t>    // WaitObject is signalled when all image processing is done.</a:t>
            </a:r>
          </a:p>
          <a:p>
            <a:r>
              <a:rPr lang="en-GB" sz="700" smtClean="0">
                <a:solidFill>
                  <a:schemeClr val="tx1"/>
                </a:solidFill>
                <a:latin typeface="Consolas" pitchFamily="49" charset="0"/>
              </a:rPr>
              <a:t>    public static Object[] WaitObject = new Object[0];</a:t>
            </a:r>
          </a:p>
          <a:p>
            <a:r>
              <a:rPr lang="en-GB" sz="700" smtClean="0">
                <a:solidFill>
                  <a:schemeClr val="tx1"/>
                </a:solidFill>
                <a:latin typeface="Consolas" pitchFamily="49" charset="0"/>
              </a:rPr>
              <a:t>    public class ImageStateObject</a:t>
            </a:r>
          </a:p>
          <a:p>
            <a:r>
              <a:rPr lang="en-GB" sz="700" smtClean="0">
                <a:solidFill>
                  <a:schemeClr val="tx1"/>
                </a:solidFill>
                <a:latin typeface="Consolas" pitchFamily="49" charset="0"/>
              </a:rPr>
              <a:t>    {</a:t>
            </a:r>
          </a:p>
          <a:p>
            <a:r>
              <a:rPr lang="en-GB" sz="700" smtClean="0">
                <a:solidFill>
                  <a:schemeClr val="tx1"/>
                </a:solidFill>
                <a:latin typeface="Consolas" pitchFamily="49" charset="0"/>
              </a:rPr>
              <a:t>        public byte[] pixels;</a:t>
            </a:r>
          </a:p>
          <a:p>
            <a:r>
              <a:rPr lang="en-GB" sz="700" smtClean="0">
                <a:solidFill>
                  <a:schemeClr val="tx1"/>
                </a:solidFill>
                <a:latin typeface="Consolas" pitchFamily="49" charset="0"/>
              </a:rPr>
              <a:t>        public int imageNum;</a:t>
            </a:r>
          </a:p>
          <a:p>
            <a:r>
              <a:rPr lang="en-GB" sz="700" smtClean="0">
                <a:solidFill>
                  <a:schemeClr val="tx1"/>
                </a:solidFill>
                <a:latin typeface="Consolas" pitchFamily="49" charset="0"/>
              </a:rPr>
              <a:t>        public FileStream fs;</a:t>
            </a:r>
          </a:p>
          <a:p>
            <a:r>
              <a:rPr lang="en-GB" sz="700" smtClean="0">
                <a:solidFill>
                  <a:schemeClr val="tx1"/>
                </a:solidFill>
                <a:latin typeface="Consolas" pitchFamily="49" charset="0"/>
              </a:rPr>
              <a:t>    }</a:t>
            </a:r>
          </a:p>
          <a:p>
            <a:r>
              <a:rPr lang="en-GB" sz="700" smtClean="0">
                <a:solidFill>
                  <a:schemeClr val="tx1"/>
                </a:solidFill>
                <a:latin typeface="Consolas" pitchFamily="49" charset="0"/>
              </a:rPr>
              <a:t> </a:t>
            </a:r>
          </a:p>
          <a:p>
            <a:r>
              <a:rPr lang="en-GB" sz="700" smtClean="0">
                <a:solidFill>
                  <a:schemeClr val="tx1"/>
                </a:solidFill>
                <a:latin typeface="Consolas" pitchFamily="49" charset="0"/>
              </a:rPr>
              <a:t> </a:t>
            </a:r>
            <a:endParaRPr lang="en-GB" sz="700" dirty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8" name="Folded Corner 7"/>
          <p:cNvSpPr/>
          <p:nvPr/>
        </p:nvSpPr>
        <p:spPr>
          <a:xfrm>
            <a:off x="1828800" y="1600200"/>
            <a:ext cx="3749992" cy="5183966"/>
          </a:xfrm>
          <a:prstGeom prst="foldedCorner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ctr">
            <a:spAutoFit/>
          </a:bodyPr>
          <a:lstStyle/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 public static void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ReadInImageCallback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IAsyncResult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asyncResult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)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 {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ImageStateObject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state = 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ImageStateObject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)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asyncResult.AsyncState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Stream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stream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=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state.fs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int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bytesRead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=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stream.EndRead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asyncResult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);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if 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bytesRead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!=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numPixels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)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 throw new Exception(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String.Format</a:t>
            </a:r>
            <a:endParaRPr lang="en-GB" sz="700" dirty="0" smtClean="0">
              <a:solidFill>
                <a:schemeClr val="tx1"/>
              </a:solidFill>
              <a:latin typeface="Consolas" pitchFamily="49" charset="0"/>
            </a:endParaRP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     ("In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ReadInImageCallback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, got the wrong number of " +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     "bytes from the image: {0}.",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bytesRead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));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ProcessImage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state.pixels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,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state.imageNum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);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stream.Close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();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// Now write out the image.  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// Using asynchronous I/O here appears not to be best practice.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// It ends up swamping the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threadpool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, because the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threadpool</a:t>
            </a:r>
            <a:endParaRPr lang="en-GB" sz="700" dirty="0" smtClean="0">
              <a:solidFill>
                <a:schemeClr val="tx1"/>
              </a:solidFill>
              <a:latin typeface="Consolas" pitchFamily="49" charset="0"/>
            </a:endParaRP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// threads are blocked on I/O requests that were just queued to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// the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threadpool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. 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FileStream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fs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= new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FileStream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ImageBaseName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+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state.imageNum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+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 ".done",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FileMode.Create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,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FileAccess.Write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,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FileShare.None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,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 4096, false);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fs.Write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state.pixels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, 0,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numPixels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);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fs.Close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();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// This application model uses too much memory.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// Releasing memory as soon as possible is a good idea, 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// especially global state.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state.pixels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= null;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fs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= null;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// Record that an image is finished now.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lock 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NumImagesMutex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)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{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NumImagesToFinish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--;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 if 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NumImagesToFinish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== 0)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 {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Monitor.Enter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WaitObject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);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Monitor.Pulse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WaitObject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);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               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Monitor.Exit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WaitObject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);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 }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}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 }</a:t>
            </a:r>
          </a:p>
          <a:p>
            <a:endParaRPr lang="en-GB" sz="700" dirty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7" name="Folded Corner 6"/>
          <p:cNvSpPr/>
          <p:nvPr/>
        </p:nvSpPr>
        <p:spPr>
          <a:xfrm>
            <a:off x="4724400" y="1676400"/>
            <a:ext cx="3700299" cy="5417511"/>
          </a:xfrm>
          <a:prstGeom prst="foldedCorner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ctr">
            <a:spAutoFit/>
          </a:bodyPr>
          <a:lstStyle/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 public static void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ProcessImagesInBulk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()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 {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Console.WriteLine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("Processing images...  ");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long t0 =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Environment.TickCount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NumImagesToFinish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=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numImages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AsyncCallback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readImageCallback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= new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AsyncCallback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ReadInImageCallback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);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for 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int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i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= 0;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i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&lt;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numImages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;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i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++)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{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ImageStateObject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state = new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ImageStateObject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();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state.pixels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= new byte[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numPixels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];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state.imageNum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=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i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 // Very large items are read only once, so you can make the 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 // buffer on the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FileStream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very small to save memory.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FileStream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fs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= new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FileStream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ImageBaseName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+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i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+ ".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tmp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",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FileMode.Open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,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FileAccess.Read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,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FileShare.Read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, 1, true);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state.fs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=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fs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fs.BeginRead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state.pixels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, 0,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numPixels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,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readImageCallback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,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     state);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}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// Determine whether all images are done being processed.  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// If not, block until all are finished.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bool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mustBlock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= false;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lock 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NumImagesMutex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)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{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 if 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NumImagesToFinish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&gt; 0)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mustBlock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 = true;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}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if 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mustBlock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)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{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Console.WriteLine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("All worker threads are queued. " +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     " Blocking until they complete.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numLeft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: {0}",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NumImagesToFinish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);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Monitor.Enter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WaitObject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);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Monitor.Wait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WaitObject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);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Monitor.Exit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WaitObject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);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   }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long t1 =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Environment.TickCount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</a:rPr>
              <a:t>Console.WriteLine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("Total time processing images: {0}ms",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         (t1 - t0));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    }</a:t>
            </a:r>
          </a:p>
          <a:p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</a:rPr>
              <a:t>}</a:t>
            </a:r>
            <a:endParaRPr lang="en-GB" sz="700" dirty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10" name="Folded Corner 9"/>
          <p:cNvSpPr/>
          <p:nvPr/>
        </p:nvSpPr>
        <p:spPr>
          <a:xfrm>
            <a:off x="457200" y="4114800"/>
            <a:ext cx="3501527" cy="1629458"/>
          </a:xfrm>
          <a:prstGeom prst="foldedCorner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ctr">
            <a:spAutoFit/>
          </a:bodyPr>
          <a:lstStyle/>
          <a:p>
            <a:pPr>
              <a:spcAft>
                <a:spcPts val="0"/>
              </a:spcAft>
            </a:pP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let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ProcessImageAsync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 () =</a:t>
            </a:r>
          </a:p>
          <a:p>
            <a:pPr>
              <a:spcAft>
                <a:spcPts val="0"/>
              </a:spcAft>
            </a:pP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   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async</a:t>
            </a:r>
            <a:r>
              <a:rPr lang="en-GB" sz="700" dirty="0" smtClean="0">
                <a:latin typeface="Consolas" pitchFamily="49" charset="0"/>
                <a:ea typeface="Calibri"/>
                <a:cs typeface="Times New Roman"/>
              </a:rPr>
              <a:t> 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{</a:t>
            </a:r>
            <a:r>
              <a:rPr lang="en-GB" sz="700" dirty="0" smtClean="0">
                <a:latin typeface="Consolas" pitchFamily="49" charset="0"/>
                <a:ea typeface="Calibri"/>
                <a:cs typeface="Times New Roman"/>
              </a:rPr>
              <a:t> </a:t>
            </a:r>
            <a:r>
              <a:rPr lang="en-GB" sz="700" dirty="0" smtClean="0">
                <a:solidFill>
                  <a:srgbClr val="0000FF"/>
                </a:solidFill>
                <a:latin typeface="Consolas" pitchFamily="49" charset="0"/>
                <a:ea typeface="Calibri"/>
                <a:cs typeface="Times New Roman"/>
              </a:rPr>
              <a:t>let</a:t>
            </a:r>
            <a:r>
              <a:rPr lang="en-GB" sz="700" dirty="0" smtClean="0">
                <a:latin typeface="Consolas" pitchFamily="49" charset="0"/>
                <a:ea typeface="Calibri"/>
                <a:cs typeface="Times New Roman"/>
              </a:rPr>
              <a:t> 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inStream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  =</a:t>
            </a:r>
            <a:r>
              <a:rPr lang="en-GB" sz="700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Times New Roman"/>
              </a:rPr>
              <a:t>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File.OpenRead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sprintf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 </a:t>
            </a:r>
            <a:r>
              <a:rPr lang="en-GB" sz="700" dirty="0" smtClean="0">
                <a:solidFill>
                  <a:srgbClr val="A31515"/>
                </a:solidFill>
                <a:latin typeface="Consolas" pitchFamily="49" charset="0"/>
                <a:ea typeface="Calibri"/>
                <a:cs typeface="Times New Roman"/>
              </a:rPr>
              <a:t>"</a:t>
            </a:r>
            <a:r>
              <a:rPr lang="en-GB" sz="700" dirty="0" err="1" smtClean="0">
                <a:solidFill>
                  <a:srgbClr val="A31515"/>
                </a:solidFill>
                <a:latin typeface="Consolas" pitchFamily="49" charset="0"/>
                <a:ea typeface="Calibri"/>
                <a:cs typeface="Times New Roman"/>
              </a:rPr>
              <a:t>Image%d.tmp</a:t>
            </a:r>
            <a:r>
              <a:rPr lang="en-GB" sz="700" dirty="0" smtClean="0">
                <a:solidFill>
                  <a:srgbClr val="A31515"/>
                </a:solidFill>
                <a:latin typeface="Consolas" pitchFamily="49" charset="0"/>
                <a:ea typeface="Calibri"/>
                <a:cs typeface="Times New Roman"/>
              </a:rPr>
              <a:t>"</a:t>
            </a:r>
            <a:r>
              <a:rPr lang="en-GB" sz="700" dirty="0" smtClean="0">
                <a:latin typeface="Consolas" pitchFamily="49" charset="0"/>
                <a:ea typeface="Calibri"/>
                <a:cs typeface="Times New Roman"/>
              </a:rPr>
              <a:t>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i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)</a:t>
            </a:r>
          </a:p>
          <a:p>
            <a:pPr>
              <a:spcAft>
                <a:spcPts val="0"/>
              </a:spcAft>
            </a:pPr>
            <a:r>
              <a:rPr lang="en-GB" sz="700" dirty="0" smtClean="0">
                <a:latin typeface="Consolas" pitchFamily="49" charset="0"/>
                <a:ea typeface="Calibri"/>
                <a:cs typeface="Times New Roman"/>
              </a:rPr>
              <a:t>            </a:t>
            </a:r>
            <a:r>
              <a:rPr lang="en-GB" sz="700" dirty="0" smtClean="0">
                <a:solidFill>
                  <a:srgbClr val="0000FF"/>
                </a:solidFill>
                <a:latin typeface="Consolas" pitchFamily="49" charset="0"/>
                <a:ea typeface="Calibri"/>
                <a:cs typeface="Times New Roman"/>
              </a:rPr>
              <a:t>let!</a:t>
            </a:r>
            <a:r>
              <a:rPr lang="en-GB" sz="700" dirty="0" smtClean="0">
                <a:latin typeface="Consolas" pitchFamily="49" charset="0"/>
                <a:ea typeface="Calibri"/>
                <a:cs typeface="Times New Roman"/>
              </a:rPr>
              <a:t> 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pixels</a:t>
            </a:r>
            <a:r>
              <a:rPr lang="en-GB" sz="700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Times New Roman"/>
              </a:rPr>
              <a:t>    =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inStream.</a:t>
            </a:r>
            <a:r>
              <a:rPr lang="en-GB" sz="700" b="1" dirty="0" err="1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ReadAsync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numPixels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)</a:t>
            </a:r>
          </a:p>
          <a:p>
            <a:pPr>
              <a:spcAft>
                <a:spcPts val="0"/>
              </a:spcAft>
            </a:pPr>
            <a:r>
              <a:rPr lang="en-GB" sz="700" dirty="0" smtClean="0">
                <a:latin typeface="Consolas" pitchFamily="49" charset="0"/>
                <a:ea typeface="Calibri"/>
                <a:cs typeface="Times New Roman"/>
              </a:rPr>
              <a:t>            </a:t>
            </a:r>
            <a:r>
              <a:rPr lang="en-GB" sz="700" dirty="0" smtClean="0">
                <a:solidFill>
                  <a:srgbClr val="0000FF"/>
                </a:solidFill>
                <a:latin typeface="Consolas" pitchFamily="49" charset="0"/>
                <a:ea typeface="Calibri"/>
                <a:cs typeface="Times New Roman"/>
              </a:rPr>
              <a:t>let</a:t>
            </a:r>
            <a:r>
              <a:rPr lang="en-GB" sz="700" dirty="0" smtClean="0">
                <a:latin typeface="Consolas" pitchFamily="49" charset="0"/>
                <a:ea typeface="Calibri"/>
                <a:cs typeface="Times New Roman"/>
              </a:rPr>
              <a:t>  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pixels'   </a:t>
            </a:r>
            <a:r>
              <a:rPr lang="en-GB" sz="700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Times New Roman"/>
              </a:rPr>
              <a:t>=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TransformImage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pixels,i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)</a:t>
            </a:r>
          </a:p>
          <a:p>
            <a:pPr>
              <a:spcAft>
                <a:spcPts val="0"/>
              </a:spcAft>
            </a:pPr>
            <a:r>
              <a:rPr lang="en-GB" sz="700" dirty="0" smtClean="0">
                <a:latin typeface="Consolas" pitchFamily="49" charset="0"/>
                <a:ea typeface="Calibri"/>
                <a:cs typeface="Times New Roman"/>
              </a:rPr>
              <a:t>            </a:t>
            </a:r>
            <a:r>
              <a:rPr lang="en-GB" sz="700" dirty="0" smtClean="0">
                <a:solidFill>
                  <a:srgbClr val="0000FF"/>
                </a:solidFill>
                <a:latin typeface="Consolas" pitchFamily="49" charset="0"/>
                <a:ea typeface="Calibri"/>
                <a:cs typeface="Times New Roman"/>
              </a:rPr>
              <a:t>let</a:t>
            </a:r>
            <a:r>
              <a:rPr lang="en-GB" sz="700" dirty="0" smtClean="0">
                <a:latin typeface="Consolas" pitchFamily="49" charset="0"/>
                <a:ea typeface="Calibri"/>
                <a:cs typeface="Times New Roman"/>
              </a:rPr>
              <a:t> 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outStream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 </a:t>
            </a:r>
            <a:r>
              <a:rPr lang="en-GB" sz="700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Times New Roman"/>
              </a:rPr>
              <a:t>=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File.OpenWrite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sprintf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 </a:t>
            </a:r>
            <a:r>
              <a:rPr lang="en-GB" sz="700" dirty="0" smtClean="0">
                <a:solidFill>
                  <a:srgbClr val="A31515"/>
                </a:solidFill>
                <a:latin typeface="Consolas" pitchFamily="49" charset="0"/>
                <a:ea typeface="Calibri"/>
                <a:cs typeface="Times New Roman"/>
              </a:rPr>
              <a:t>"</a:t>
            </a:r>
            <a:r>
              <a:rPr lang="en-GB" sz="700" dirty="0" err="1" smtClean="0">
                <a:solidFill>
                  <a:srgbClr val="A31515"/>
                </a:solidFill>
                <a:latin typeface="Consolas" pitchFamily="49" charset="0"/>
                <a:ea typeface="Calibri"/>
                <a:cs typeface="Times New Roman"/>
              </a:rPr>
              <a:t>Image%d.done</a:t>
            </a:r>
            <a:r>
              <a:rPr lang="en-GB" sz="700" dirty="0" smtClean="0">
                <a:solidFill>
                  <a:srgbClr val="A31515"/>
                </a:solidFill>
                <a:latin typeface="Consolas" pitchFamily="49" charset="0"/>
                <a:ea typeface="Calibri"/>
                <a:cs typeface="Times New Roman"/>
              </a:rPr>
              <a:t>"</a:t>
            </a:r>
            <a:r>
              <a:rPr lang="en-GB" sz="700" dirty="0" smtClean="0">
                <a:latin typeface="Consolas" pitchFamily="49" charset="0"/>
                <a:ea typeface="Calibri"/>
                <a:cs typeface="Times New Roman"/>
              </a:rPr>
              <a:t>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i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)</a:t>
            </a:r>
          </a:p>
          <a:p>
            <a:pPr>
              <a:spcAft>
                <a:spcPts val="0"/>
              </a:spcAft>
            </a:pPr>
            <a:r>
              <a:rPr lang="en-GB" sz="700" dirty="0" smtClean="0">
                <a:latin typeface="Consolas" pitchFamily="49" charset="0"/>
                <a:ea typeface="Calibri"/>
                <a:cs typeface="Times New Roman"/>
              </a:rPr>
              <a:t>            </a:t>
            </a:r>
            <a:r>
              <a:rPr lang="en-GB" sz="700" dirty="0" smtClean="0">
                <a:solidFill>
                  <a:srgbClr val="0000FF"/>
                </a:solidFill>
                <a:latin typeface="Consolas" pitchFamily="49" charset="0"/>
                <a:ea typeface="Calibri"/>
                <a:cs typeface="Times New Roman"/>
              </a:rPr>
              <a:t>do!</a:t>
            </a:r>
            <a:r>
              <a:rPr lang="en-GB" sz="700" dirty="0" smtClean="0">
                <a:latin typeface="Consolas" pitchFamily="49" charset="0"/>
                <a:ea typeface="Calibri"/>
                <a:cs typeface="Times New Roman"/>
              </a:rPr>
              <a:t> 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outStream.</a:t>
            </a:r>
            <a:r>
              <a:rPr lang="en-GB" sz="700" b="1" dirty="0" err="1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WriteAsync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(pixels')</a:t>
            </a:r>
          </a:p>
          <a:p>
            <a:pPr>
              <a:spcAft>
                <a:spcPts val="0"/>
              </a:spcAft>
            </a:pPr>
            <a:r>
              <a:rPr lang="en-GB" sz="700" dirty="0" smtClean="0">
                <a:latin typeface="Consolas" pitchFamily="49" charset="0"/>
                <a:ea typeface="Calibri"/>
                <a:cs typeface="Times New Roman"/>
              </a:rPr>
              <a:t>            </a:t>
            </a:r>
            <a:r>
              <a:rPr lang="en-GB" sz="700" dirty="0" smtClean="0">
                <a:solidFill>
                  <a:srgbClr val="0000FF"/>
                </a:solidFill>
                <a:latin typeface="Consolas" pitchFamily="49" charset="0"/>
                <a:ea typeface="Calibri"/>
                <a:cs typeface="Times New Roman"/>
              </a:rPr>
              <a:t>do</a:t>
            </a:r>
            <a:r>
              <a:rPr lang="en-GB" sz="700" dirty="0" smtClean="0">
                <a:latin typeface="Consolas" pitchFamily="49" charset="0"/>
                <a:ea typeface="Calibri"/>
                <a:cs typeface="Times New Roman"/>
              </a:rPr>
              <a:t>  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Console.WriteLine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 </a:t>
            </a:r>
            <a:r>
              <a:rPr lang="en-GB" sz="700" dirty="0" smtClean="0">
                <a:solidFill>
                  <a:srgbClr val="A31515"/>
                </a:solidFill>
                <a:latin typeface="Consolas" pitchFamily="49" charset="0"/>
                <a:ea typeface="Calibri"/>
                <a:cs typeface="Times New Roman"/>
              </a:rPr>
              <a:t>"done!"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  }</a:t>
            </a:r>
          </a:p>
          <a:p>
            <a:pPr>
              <a:spcAft>
                <a:spcPts val="0"/>
              </a:spcAft>
            </a:pPr>
            <a:r>
              <a:rPr lang="en-GB" sz="700" dirty="0" smtClean="0">
                <a:latin typeface="Consolas" pitchFamily="49" charset="0"/>
                <a:ea typeface="Calibri"/>
                <a:cs typeface="Times New Roman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en-GB" sz="700" dirty="0" smtClean="0">
                <a:solidFill>
                  <a:srgbClr val="0000FF"/>
                </a:solidFill>
                <a:latin typeface="Consolas" pitchFamily="49" charset="0"/>
                <a:ea typeface="Calibri"/>
                <a:cs typeface="Times New Roman"/>
              </a:rPr>
              <a:t>let</a:t>
            </a:r>
            <a:r>
              <a:rPr lang="en-GB" sz="700" dirty="0" smtClean="0">
                <a:latin typeface="Consolas" pitchFamily="49" charset="0"/>
                <a:ea typeface="Calibri"/>
                <a:cs typeface="Times New Roman"/>
              </a:rPr>
              <a:t>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ProcessImagesAsyncWorkflow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() </a:t>
            </a:r>
            <a:r>
              <a:rPr lang="en-GB" sz="700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Times New Roman"/>
              </a:rPr>
              <a:t>=</a:t>
            </a:r>
          </a:p>
          <a:p>
            <a:pPr>
              <a:spcAft>
                <a:spcPts val="0"/>
              </a:spcAft>
            </a:pPr>
            <a:r>
              <a:rPr lang="en-GB" sz="700" dirty="0" smtClean="0">
                <a:latin typeface="Consolas" pitchFamily="49" charset="0"/>
                <a:ea typeface="Calibri"/>
                <a:cs typeface="Times New Roman"/>
              </a:rPr>
              <a:t>   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Async.Run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 (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Async.Parallel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 </a:t>
            </a:r>
          </a:p>
          <a:p>
            <a:pPr>
              <a:spcAft>
                <a:spcPts val="0"/>
              </a:spcAft>
            </a:pPr>
            <a:r>
              <a:rPr lang="en-GB" sz="700" dirty="0" smtClean="0">
                <a:latin typeface="Consolas" pitchFamily="49" charset="0"/>
                <a:ea typeface="Calibri"/>
                <a:cs typeface="Times New Roman"/>
              </a:rPr>
              <a:t>                 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[</a:t>
            </a:r>
            <a:r>
              <a:rPr lang="en-GB" sz="700" dirty="0" smtClean="0">
                <a:latin typeface="Consolas" pitchFamily="49" charset="0"/>
                <a:ea typeface="Calibri"/>
                <a:cs typeface="Times New Roman"/>
              </a:rPr>
              <a:t> </a:t>
            </a:r>
            <a:r>
              <a:rPr lang="en-GB" sz="700" dirty="0" smtClean="0">
                <a:solidFill>
                  <a:srgbClr val="0000FF"/>
                </a:solidFill>
                <a:latin typeface="Consolas" pitchFamily="49" charset="0"/>
                <a:ea typeface="Calibri"/>
                <a:cs typeface="Times New Roman"/>
              </a:rPr>
              <a:t>for</a:t>
            </a:r>
            <a:r>
              <a:rPr lang="en-GB" sz="700" dirty="0" smtClean="0">
                <a:latin typeface="Consolas" pitchFamily="49" charset="0"/>
                <a:ea typeface="Calibri"/>
                <a:cs typeface="Times New Roman"/>
              </a:rPr>
              <a:t>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i</a:t>
            </a:r>
            <a:r>
              <a:rPr lang="en-GB" sz="700" dirty="0" smtClean="0">
                <a:latin typeface="Consolas" pitchFamily="49" charset="0"/>
                <a:ea typeface="Calibri"/>
                <a:cs typeface="Times New Roman"/>
              </a:rPr>
              <a:t> </a:t>
            </a:r>
            <a:r>
              <a:rPr lang="en-GB" sz="700" dirty="0" smtClean="0">
                <a:solidFill>
                  <a:srgbClr val="0000FF"/>
                </a:solidFill>
                <a:latin typeface="Consolas" pitchFamily="49" charset="0"/>
                <a:ea typeface="Calibri"/>
                <a:cs typeface="Times New Roman"/>
              </a:rPr>
              <a:t>in</a:t>
            </a:r>
            <a:r>
              <a:rPr lang="en-GB" sz="700" dirty="0" smtClean="0">
                <a:latin typeface="Consolas" pitchFamily="49" charset="0"/>
                <a:ea typeface="Calibri"/>
                <a:cs typeface="Times New Roman"/>
              </a:rPr>
              <a:t> 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1 ..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numImages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 </a:t>
            </a:r>
            <a:r>
              <a:rPr lang="en-GB" sz="700" dirty="0" smtClean="0">
                <a:solidFill>
                  <a:srgbClr val="0000FF"/>
                </a:solidFill>
                <a:latin typeface="Consolas" pitchFamily="49" charset="0"/>
                <a:ea typeface="Calibri"/>
                <a:cs typeface="Times New Roman"/>
              </a:rPr>
              <a:t>-&gt;</a:t>
            </a:r>
            <a:r>
              <a:rPr lang="en-GB" sz="700" dirty="0" smtClean="0">
                <a:latin typeface="Consolas" pitchFamily="49" charset="0"/>
                <a:ea typeface="Calibri"/>
                <a:cs typeface="Times New Roman"/>
              </a:rPr>
              <a:t>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ProcessImageAsync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 </a:t>
            </a:r>
            <a:r>
              <a:rPr lang="en-GB" sz="700" dirty="0" err="1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i</a:t>
            </a:r>
            <a:r>
              <a:rPr lang="en-GB" sz="700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Times New Roman"/>
              </a:rPr>
              <a:t> ])</a:t>
            </a:r>
          </a:p>
          <a:p>
            <a:pPr>
              <a:spcAft>
                <a:spcPts val="0"/>
              </a:spcAft>
            </a:pPr>
            <a:r>
              <a:rPr lang="en-GB" sz="700" dirty="0" smtClean="0">
                <a:latin typeface="Consolas" pitchFamily="49" charset="0"/>
                <a:ea typeface="Calibri"/>
                <a:cs typeface="Times New Roman"/>
              </a:rPr>
              <a:t> </a:t>
            </a:r>
            <a:endParaRPr lang="en-GB" sz="700" dirty="0">
              <a:latin typeface="Consolas" pitchFamily="49" charset="0"/>
              <a:ea typeface="Calibri"/>
              <a:cs typeface="Times New Roman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876800" y="1676400"/>
            <a:ext cx="3733800" cy="1323439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marL="336550" indent="-336550"/>
            <a:r>
              <a:rPr lang="en-GB" sz="1600" dirty="0" smtClean="0">
                <a:solidFill>
                  <a:schemeClr val="bg1"/>
                </a:solidFill>
              </a:rPr>
              <a:t>Create 10, 000s of “asynchronous tasks”</a:t>
            </a:r>
          </a:p>
          <a:p>
            <a:pPr marL="336550" indent="-336550"/>
            <a:endParaRPr lang="en-GB" sz="1600" dirty="0" smtClean="0">
              <a:solidFill>
                <a:schemeClr val="bg1"/>
              </a:solidFill>
            </a:endParaRPr>
          </a:p>
          <a:p>
            <a:pPr marL="336550" indent="-336550"/>
            <a:r>
              <a:rPr lang="en-GB" sz="1600" dirty="0" smtClean="0">
                <a:solidFill>
                  <a:schemeClr val="bg1"/>
                </a:solidFill>
              </a:rPr>
              <a:t>Mostly queued, suspended and executed in the thread pool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76800" y="4114800"/>
            <a:ext cx="3733800" cy="2308324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marL="336550" indent="-336550"/>
            <a:r>
              <a:rPr lang="en-GB" sz="1600" dirty="0" smtClean="0">
                <a:solidFill>
                  <a:schemeClr val="bg1"/>
                </a:solidFill>
              </a:rPr>
              <a:t>Exceptions can be handled properly</a:t>
            </a:r>
          </a:p>
          <a:p>
            <a:pPr marL="336550" indent="-336550"/>
            <a:endParaRPr lang="en-GB" sz="1600" dirty="0" smtClean="0">
              <a:solidFill>
                <a:schemeClr val="bg1"/>
              </a:solidFill>
            </a:endParaRPr>
          </a:p>
          <a:p>
            <a:pPr marL="336550" indent="-336550"/>
            <a:r>
              <a:rPr lang="en-GB" sz="1600" dirty="0" smtClean="0">
                <a:solidFill>
                  <a:schemeClr val="bg1"/>
                </a:solidFill>
              </a:rPr>
              <a:t>Cancellation checks inserted automatically</a:t>
            </a:r>
          </a:p>
          <a:p>
            <a:pPr marL="336550" indent="-336550"/>
            <a:endParaRPr lang="en-GB" sz="1600" dirty="0" smtClean="0">
              <a:solidFill>
                <a:schemeClr val="bg1"/>
              </a:solidFill>
            </a:endParaRPr>
          </a:p>
          <a:p>
            <a:pPr marL="336550" indent="-336550"/>
            <a:r>
              <a:rPr lang="en-GB" sz="1600" dirty="0" smtClean="0">
                <a:solidFill>
                  <a:schemeClr val="bg1"/>
                </a:solidFill>
              </a:rPr>
              <a:t>Resources can be disposed properly on failure</a:t>
            </a:r>
          </a:p>
          <a:p>
            <a:pPr marL="336550" indent="-336550"/>
            <a:endParaRPr lang="en-GB" sz="1600" dirty="0" smtClean="0">
              <a:solidFill>
                <a:schemeClr val="bg1"/>
              </a:solidFill>
            </a:endParaRPr>
          </a:p>
          <a:p>
            <a:pPr marL="336550" indent="-336550"/>
            <a:r>
              <a:rPr lang="en-GB" sz="1600" dirty="0" smtClean="0">
                <a:solidFill>
                  <a:schemeClr val="bg1"/>
                </a:solidFill>
              </a:rPr>
              <a:t>CPU threads are not blocked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38288" y="2090738"/>
            <a:ext cx="7100887" cy="17192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Demo: Asynchronous Image Processing</a:t>
            </a:r>
          </a:p>
        </p:txBody>
      </p:sp>
      <p:sp>
        <p:nvSpPr>
          <p:cNvPr id="3481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38288" y="3870325"/>
            <a:ext cx="7100887" cy="113665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>
                <a:solidFill>
                  <a:srgbClr val="A2998A"/>
                </a:solidFill>
              </a:rPr>
              <a:t>Don Syme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How does it work?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29200"/>
          </a:xfrm>
        </p:spPr>
        <p:txBody>
          <a:bodyPr>
            <a:normAutofit/>
          </a:bodyPr>
          <a:lstStyle/>
          <a:p>
            <a:r>
              <a:rPr lang="en-GB" dirty="0" smtClean="0"/>
              <a:t>Uses Computational LOP to make writing continuation-passing programs simpler and compositional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Similar to techniques used in Haskell</a:t>
            </a:r>
          </a:p>
          <a:p>
            <a:endParaRPr lang="en-GB" dirty="0" smtClean="0"/>
          </a:p>
          <a:p>
            <a:r>
              <a:rPr lang="en-GB" dirty="0" smtClean="0"/>
              <a:t>A wrapper over the .NET Thread Pool and .NET synchronization primitives</a:t>
            </a:r>
          </a:p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7" name="Rectangle 6"/>
          <p:cNvSpPr/>
          <p:nvPr/>
        </p:nvSpPr>
        <p:spPr>
          <a:xfrm>
            <a:off x="3505200" y="3276600"/>
            <a:ext cx="1752600" cy="838200"/>
          </a:xfrm>
          <a:prstGeom prst="rect">
            <a:avLst/>
          </a:prstGeom>
          <a:solidFill>
            <a:srgbClr val="604A7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 smtClean="0">
                <a:solidFill>
                  <a:schemeClr val="bg1"/>
                </a:solidFill>
              </a:rPr>
              <a:t>Async</a:t>
            </a:r>
            <a:r>
              <a:rPr lang="en-GB" b="1" dirty="0" smtClean="0">
                <a:solidFill>
                  <a:schemeClr val="bg1"/>
                </a:solidFill>
              </a:rPr>
              <a:t>&lt;T&gt;</a:t>
            </a:r>
            <a:endParaRPr lang="en-GB" b="1" dirty="0">
              <a:solidFill>
                <a:schemeClr val="bg1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2762250" y="3581400"/>
            <a:ext cx="838200" cy="1588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5200650" y="3429000"/>
            <a:ext cx="838200" cy="1588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5257800" y="3733800"/>
            <a:ext cx="838200" cy="1588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172200" y="3581400"/>
            <a:ext cx="2762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Exception continuation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91250" y="3200400"/>
            <a:ext cx="25330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Success continuation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3425" y="3409950"/>
            <a:ext cx="21948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Execution request</a:t>
            </a:r>
            <a:endParaRPr lang="en-GB" dirty="0">
              <a:solidFill>
                <a:schemeClr val="tx2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5257800" y="4038600"/>
            <a:ext cx="838200" cy="1588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172200" y="3886200"/>
            <a:ext cx="3044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Cancellation continuation</a:t>
            </a:r>
            <a:endParaRPr lang="en-GB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2" grpId="0"/>
      <p:bldP spid="13" grpId="0"/>
      <p:bldP spid="14" grpId="0"/>
      <p:bldP spid="1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1874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en-GB" dirty="0" smtClean="0"/>
              <a:t>F# “Workflow” Syntax </a:t>
            </a:r>
            <a:endParaRPr lang="en-GB" dirty="0"/>
          </a:p>
        </p:txBody>
      </p:sp>
      <p:sp>
        <p:nvSpPr>
          <p:cNvPr id="17" name="Folded Corner 16"/>
          <p:cNvSpPr/>
          <p:nvPr/>
        </p:nvSpPr>
        <p:spPr>
          <a:xfrm>
            <a:off x="428596" y="3500438"/>
            <a:ext cx="8557398" cy="2070228"/>
          </a:xfrm>
          <a:prstGeom prst="foldedCorner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ctr">
            <a:spAutoFit/>
          </a:bodyPr>
          <a:lstStyle/>
          <a:p>
            <a:r>
              <a:rPr lang="en-GB" b="1" dirty="0" err="1" smtClean="0">
                <a:solidFill>
                  <a:schemeClr val="tx1"/>
                </a:solidFill>
                <a:latin typeface="Consolas" pitchFamily="49" charset="0"/>
              </a:rPr>
              <a:t>async.Delay</a:t>
            </a:r>
            <a:r>
              <a:rPr lang="en-GB" b="1" dirty="0" smtClean="0">
                <a:solidFill>
                  <a:schemeClr val="tx1"/>
                </a:solidFill>
                <a:latin typeface="Consolas" pitchFamily="49" charset="0"/>
              </a:rPr>
              <a:t>(fun () -&gt; </a:t>
            </a:r>
          </a:p>
          <a:p>
            <a:r>
              <a:rPr lang="en-GB" b="1" dirty="0" smtClean="0">
                <a:solidFill>
                  <a:schemeClr val="tx1"/>
                </a:solidFill>
                <a:latin typeface="Consolas" pitchFamily="49" charset="0"/>
              </a:rPr>
              <a:t>    </a:t>
            </a:r>
            <a:r>
              <a:rPr lang="en-GB" b="1" dirty="0" err="1" smtClean="0">
                <a:solidFill>
                  <a:schemeClr val="tx1"/>
                </a:solidFill>
                <a:latin typeface="Consolas" pitchFamily="49" charset="0"/>
              </a:rPr>
              <a:t>async.Bind</a:t>
            </a:r>
            <a:r>
              <a:rPr lang="en-GB" b="1" dirty="0" smtClean="0">
                <a:solidFill>
                  <a:schemeClr val="tx1"/>
                </a:solidFill>
                <a:latin typeface="Consolas" pitchFamily="49" charset="0"/>
              </a:rPr>
              <a:t>(</a:t>
            </a:r>
            <a:r>
              <a:rPr lang="en-GB" b="1" dirty="0" err="1" smtClean="0">
                <a:solidFill>
                  <a:schemeClr val="tx1"/>
                </a:solidFill>
                <a:latin typeface="Consolas" pitchFamily="49" charset="0"/>
              </a:rPr>
              <a:t>readAsync</a:t>
            </a:r>
            <a:r>
              <a:rPr lang="en-GB" b="1" dirty="0" smtClean="0">
                <a:solidFill>
                  <a:schemeClr val="tx1"/>
                </a:solidFill>
                <a:latin typeface="Consolas" pitchFamily="49" charset="0"/>
              </a:rPr>
              <a:t> "cat.jpg", (fun image -&gt;</a:t>
            </a:r>
          </a:p>
          <a:p>
            <a:r>
              <a:rPr lang="en-GB" b="1" dirty="0" smtClean="0">
                <a:solidFill>
                  <a:schemeClr val="tx1"/>
                </a:solidFill>
                <a:latin typeface="Consolas" pitchFamily="49" charset="0"/>
              </a:rPr>
              <a:t>        </a:t>
            </a:r>
            <a:r>
              <a:rPr lang="en-GB" b="1" dirty="0" err="1" smtClean="0">
                <a:solidFill>
                  <a:schemeClr val="tx1"/>
                </a:solidFill>
                <a:latin typeface="Consolas" pitchFamily="49" charset="0"/>
              </a:rPr>
              <a:t>async.Bind</a:t>
            </a:r>
            <a:r>
              <a:rPr lang="en-GB" b="1" dirty="0" smtClean="0">
                <a:solidFill>
                  <a:schemeClr val="tx1"/>
                </a:solidFill>
                <a:latin typeface="Consolas" pitchFamily="49" charset="0"/>
              </a:rPr>
              <a:t>(</a:t>
            </a:r>
            <a:r>
              <a:rPr lang="en-GB" b="1" dirty="0" err="1" smtClean="0">
                <a:solidFill>
                  <a:schemeClr val="tx1"/>
                </a:solidFill>
                <a:latin typeface="Consolas" pitchFamily="49" charset="0"/>
              </a:rPr>
              <a:t>async.Return</a:t>
            </a:r>
            <a:r>
              <a:rPr lang="en-GB" b="1" dirty="0" smtClean="0">
                <a:solidFill>
                  <a:schemeClr val="tx1"/>
                </a:solidFill>
                <a:latin typeface="Consolas" pitchFamily="49" charset="0"/>
              </a:rPr>
              <a:t>(f image),(fun image2</a:t>
            </a:r>
          </a:p>
          <a:p>
            <a:r>
              <a:rPr lang="en-GB" b="1" dirty="0" smtClean="0">
                <a:solidFill>
                  <a:schemeClr val="tx1"/>
                </a:solidFill>
                <a:latin typeface="Consolas" pitchFamily="49" charset="0"/>
              </a:rPr>
              <a:t>            </a:t>
            </a:r>
            <a:r>
              <a:rPr lang="en-GB" b="1" dirty="0" err="1" smtClean="0">
                <a:solidFill>
                  <a:schemeClr val="tx1"/>
                </a:solidFill>
                <a:latin typeface="Consolas" pitchFamily="49" charset="0"/>
              </a:rPr>
              <a:t>async.Bind</a:t>
            </a:r>
            <a:r>
              <a:rPr lang="en-GB" b="1" dirty="0" smtClean="0">
                <a:solidFill>
                  <a:schemeClr val="tx1"/>
                </a:solidFill>
                <a:latin typeface="Consolas" pitchFamily="49" charset="0"/>
              </a:rPr>
              <a:t>(</a:t>
            </a:r>
            <a:r>
              <a:rPr lang="en-GB" b="1" dirty="0" err="1" smtClean="0">
                <a:solidFill>
                  <a:schemeClr val="tx1"/>
                </a:solidFill>
                <a:latin typeface="Consolas" pitchFamily="49" charset="0"/>
              </a:rPr>
              <a:t>writeAsync</a:t>
            </a:r>
            <a:r>
              <a:rPr lang="en-GB" b="1" dirty="0" smtClean="0">
                <a:solidFill>
                  <a:schemeClr val="tx1"/>
                </a:solidFill>
                <a:latin typeface="Consolas" pitchFamily="49" charset="0"/>
              </a:rPr>
              <a:t> "dog.jpg",(fun () -&gt;</a:t>
            </a:r>
          </a:p>
          <a:p>
            <a:r>
              <a:rPr lang="en-GB" b="1" dirty="0" smtClean="0">
                <a:solidFill>
                  <a:schemeClr val="tx1"/>
                </a:solidFill>
                <a:latin typeface="Consolas" pitchFamily="49" charset="0"/>
              </a:rPr>
              <a:t>                </a:t>
            </a:r>
            <a:r>
              <a:rPr lang="en-GB" b="1" dirty="0" err="1" smtClean="0">
                <a:solidFill>
                  <a:schemeClr val="tx1"/>
                </a:solidFill>
                <a:latin typeface="Consolas" pitchFamily="49" charset="0"/>
              </a:rPr>
              <a:t>async.Bind</a:t>
            </a:r>
            <a:r>
              <a:rPr lang="en-GB" b="1" dirty="0" smtClean="0">
                <a:solidFill>
                  <a:schemeClr val="tx1"/>
                </a:solidFill>
                <a:latin typeface="Consolas" pitchFamily="49" charset="0"/>
              </a:rPr>
              <a:t>(</a:t>
            </a:r>
            <a:r>
              <a:rPr lang="en-GB" b="1" dirty="0" err="1" smtClean="0">
                <a:solidFill>
                  <a:schemeClr val="tx1"/>
                </a:solidFill>
                <a:latin typeface="Consolas" pitchFamily="49" charset="0"/>
              </a:rPr>
              <a:t>async.Return</a:t>
            </a:r>
            <a:r>
              <a:rPr lang="en-GB" b="1" dirty="0" smtClean="0">
                <a:solidFill>
                  <a:schemeClr val="tx1"/>
                </a:solidFill>
                <a:latin typeface="Consolas" pitchFamily="49" charset="0"/>
              </a:rPr>
              <a:t>(</a:t>
            </a:r>
            <a:r>
              <a:rPr lang="en-GB" b="1" dirty="0" err="1" smtClean="0">
                <a:solidFill>
                  <a:schemeClr val="tx1"/>
                </a:solidFill>
                <a:latin typeface="Consolas" pitchFamily="49" charset="0"/>
              </a:rPr>
              <a:t>printfn</a:t>
            </a:r>
            <a:r>
              <a:rPr lang="en-GB" b="1" dirty="0" smtClean="0">
                <a:solidFill>
                  <a:schemeClr val="tx1"/>
                </a:solidFill>
                <a:latin typeface="Consolas" pitchFamily="49" charset="0"/>
              </a:rPr>
              <a:t> "done!"),(fun () -&gt;</a:t>
            </a:r>
          </a:p>
          <a:p>
            <a:r>
              <a:rPr lang="en-GB" b="1" dirty="0" smtClean="0">
                <a:solidFill>
                  <a:schemeClr val="tx1"/>
                </a:solidFill>
                <a:latin typeface="Consolas" pitchFamily="49" charset="0"/>
              </a:rPr>
              <a:t>                   </a:t>
            </a:r>
            <a:r>
              <a:rPr lang="en-GB" b="1" dirty="0" err="1" smtClean="0">
                <a:solidFill>
                  <a:schemeClr val="tx1"/>
                </a:solidFill>
                <a:latin typeface="Consolas" pitchFamily="49" charset="0"/>
              </a:rPr>
              <a:t>async.Return</a:t>
            </a:r>
            <a:r>
              <a:rPr lang="en-GB" b="1" dirty="0" smtClean="0">
                <a:solidFill>
                  <a:schemeClr val="tx1"/>
                </a:solidFill>
                <a:latin typeface="Consolas" pitchFamily="49" charset="0"/>
              </a:rPr>
              <a:t>())))))))))</a:t>
            </a:r>
          </a:p>
        </p:txBody>
      </p:sp>
      <p:sp>
        <p:nvSpPr>
          <p:cNvPr id="19" name="Folded Corner 18"/>
          <p:cNvSpPr/>
          <p:nvPr/>
        </p:nvSpPr>
        <p:spPr>
          <a:xfrm>
            <a:off x="428596" y="1011778"/>
            <a:ext cx="4561111" cy="1555997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ctr">
            <a:spAutoFit/>
          </a:bodyPr>
          <a:lstStyle/>
          <a:p>
            <a:r>
              <a:rPr lang="en-GB" sz="1600" dirty="0" err="1" smtClean="0">
                <a:latin typeface="Consolas" pitchFamily="49" charset="0"/>
              </a:rPr>
              <a:t>async</a:t>
            </a:r>
            <a:r>
              <a:rPr lang="en-GB" sz="1600" dirty="0" smtClean="0">
                <a:latin typeface="Consolas" pitchFamily="49" charset="0"/>
              </a:rPr>
              <a:t> { let! image = </a:t>
            </a:r>
            <a:r>
              <a:rPr lang="en-GB" sz="16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onsolas" pitchFamily="49" charset="0"/>
              </a:rPr>
              <a:t>ReadAsync</a:t>
            </a:r>
            <a:r>
              <a:rPr lang="en-GB" sz="16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onsolas" pitchFamily="49" charset="0"/>
              </a:rPr>
              <a:t> "cat.jpg"</a:t>
            </a:r>
          </a:p>
          <a:p>
            <a:r>
              <a:rPr lang="en-GB" sz="1600" dirty="0" smtClean="0">
                <a:latin typeface="Consolas" pitchFamily="49" charset="0"/>
              </a:rPr>
              <a:t>        let image2 = f image</a:t>
            </a:r>
          </a:p>
          <a:p>
            <a:r>
              <a:rPr lang="en-GB" sz="1600" dirty="0" smtClean="0">
                <a:latin typeface="Consolas" pitchFamily="49" charset="0"/>
              </a:rPr>
              <a:t>        do! </a:t>
            </a:r>
            <a:r>
              <a:rPr lang="en-GB" sz="1600" dirty="0" err="1" smtClean="0">
                <a:latin typeface="Consolas" pitchFamily="49" charset="0"/>
              </a:rPr>
              <a:t>writeAsync</a:t>
            </a:r>
            <a:r>
              <a:rPr lang="en-GB" sz="1600" dirty="0" smtClean="0">
                <a:latin typeface="Consolas" pitchFamily="49" charset="0"/>
              </a:rPr>
              <a:t> image2 "dog.jpg"</a:t>
            </a:r>
          </a:p>
          <a:p>
            <a:r>
              <a:rPr lang="en-GB" sz="1600" dirty="0" smtClean="0">
                <a:latin typeface="Consolas" pitchFamily="49" charset="0"/>
              </a:rPr>
              <a:t>        do </a:t>
            </a:r>
            <a:r>
              <a:rPr lang="en-GB" sz="1600" dirty="0" err="1" smtClean="0">
                <a:latin typeface="Consolas" pitchFamily="49" charset="0"/>
              </a:rPr>
              <a:t>printfn</a:t>
            </a:r>
            <a:r>
              <a:rPr lang="en-GB" sz="1600" dirty="0" smtClean="0">
                <a:latin typeface="Consolas" pitchFamily="49" charset="0"/>
              </a:rPr>
              <a:t> "done!" </a:t>
            </a:r>
          </a:p>
          <a:p>
            <a:r>
              <a:rPr lang="en-GB" sz="1600" dirty="0" smtClean="0">
                <a:latin typeface="Consolas" pitchFamily="49" charset="0"/>
              </a:rPr>
              <a:t>        return image2 }</a:t>
            </a:r>
          </a:p>
        </p:txBody>
      </p:sp>
      <p:sp>
        <p:nvSpPr>
          <p:cNvPr id="20" name="Freeform 19"/>
          <p:cNvSpPr/>
          <p:nvPr/>
        </p:nvSpPr>
        <p:spPr>
          <a:xfrm>
            <a:off x="1212150" y="1000108"/>
            <a:ext cx="3686861" cy="1353312"/>
          </a:xfrm>
          <a:custGeom>
            <a:avLst/>
            <a:gdLst>
              <a:gd name="connsiteX0" fmla="*/ 1514246 w 3686861"/>
              <a:gd name="connsiteY0" fmla="*/ 138989 h 1353312"/>
              <a:gd name="connsiteX1" fmla="*/ 1499616 w 3686861"/>
              <a:gd name="connsiteY1" fmla="*/ 117044 h 1353312"/>
              <a:gd name="connsiteX2" fmla="*/ 1397203 w 3686861"/>
              <a:gd name="connsiteY2" fmla="*/ 51207 h 1353312"/>
              <a:gd name="connsiteX3" fmla="*/ 1324051 w 3686861"/>
              <a:gd name="connsiteY3" fmla="*/ 29261 h 1353312"/>
              <a:gd name="connsiteX4" fmla="*/ 1250899 w 3686861"/>
              <a:gd name="connsiteY4" fmla="*/ 21946 h 1353312"/>
              <a:gd name="connsiteX5" fmla="*/ 1177747 w 3686861"/>
              <a:gd name="connsiteY5" fmla="*/ 7316 h 1353312"/>
              <a:gd name="connsiteX6" fmla="*/ 555955 w 3686861"/>
              <a:gd name="connsiteY6" fmla="*/ 0 h 1353312"/>
              <a:gd name="connsiteX7" fmla="*/ 146304 w 3686861"/>
              <a:gd name="connsiteY7" fmla="*/ 7316 h 1353312"/>
              <a:gd name="connsiteX8" fmla="*/ 87782 w 3686861"/>
              <a:gd name="connsiteY8" fmla="*/ 29261 h 1353312"/>
              <a:gd name="connsiteX9" fmla="*/ 51206 w 3686861"/>
              <a:gd name="connsiteY9" fmla="*/ 73152 h 1353312"/>
              <a:gd name="connsiteX10" fmla="*/ 36576 w 3686861"/>
              <a:gd name="connsiteY10" fmla="*/ 124359 h 1353312"/>
              <a:gd name="connsiteX11" fmla="*/ 29261 w 3686861"/>
              <a:gd name="connsiteY11" fmla="*/ 321869 h 1353312"/>
              <a:gd name="connsiteX12" fmla="*/ 7315 w 3686861"/>
              <a:gd name="connsiteY12" fmla="*/ 438912 h 1353312"/>
              <a:gd name="connsiteX13" fmla="*/ 0 w 3686861"/>
              <a:gd name="connsiteY13" fmla="*/ 475488 h 1353312"/>
              <a:gd name="connsiteX14" fmla="*/ 7315 w 3686861"/>
              <a:gd name="connsiteY14" fmla="*/ 1009498 h 1353312"/>
              <a:gd name="connsiteX15" fmla="*/ 14630 w 3686861"/>
              <a:gd name="connsiteY15" fmla="*/ 1053389 h 1353312"/>
              <a:gd name="connsiteX16" fmla="*/ 21946 w 3686861"/>
              <a:gd name="connsiteY16" fmla="*/ 1141172 h 1353312"/>
              <a:gd name="connsiteX17" fmla="*/ 36576 w 3686861"/>
              <a:gd name="connsiteY17" fmla="*/ 1199693 h 1353312"/>
              <a:gd name="connsiteX18" fmla="*/ 58522 w 3686861"/>
              <a:gd name="connsiteY18" fmla="*/ 1258215 h 1353312"/>
              <a:gd name="connsiteX19" fmla="*/ 65837 w 3686861"/>
              <a:gd name="connsiteY19" fmla="*/ 1287476 h 1353312"/>
              <a:gd name="connsiteX20" fmla="*/ 87782 w 3686861"/>
              <a:gd name="connsiteY20" fmla="*/ 1331367 h 1353312"/>
              <a:gd name="connsiteX21" fmla="*/ 131674 w 3686861"/>
              <a:gd name="connsiteY21" fmla="*/ 1353312 h 1353312"/>
              <a:gd name="connsiteX22" fmla="*/ 1097280 w 3686861"/>
              <a:gd name="connsiteY22" fmla="*/ 1345997 h 1353312"/>
              <a:gd name="connsiteX23" fmla="*/ 1631290 w 3686861"/>
              <a:gd name="connsiteY23" fmla="*/ 1331367 h 1353312"/>
              <a:gd name="connsiteX24" fmla="*/ 1667866 w 3686861"/>
              <a:gd name="connsiteY24" fmla="*/ 1294791 h 1353312"/>
              <a:gd name="connsiteX25" fmla="*/ 1675181 w 3686861"/>
              <a:gd name="connsiteY25" fmla="*/ 1097280 h 1353312"/>
              <a:gd name="connsiteX26" fmla="*/ 1697126 w 3686861"/>
              <a:gd name="connsiteY26" fmla="*/ 1046074 h 1353312"/>
              <a:gd name="connsiteX27" fmla="*/ 1733702 w 3686861"/>
              <a:gd name="connsiteY27" fmla="*/ 1024128 h 1353312"/>
              <a:gd name="connsiteX28" fmla="*/ 2201875 w 3686861"/>
              <a:gd name="connsiteY28" fmla="*/ 1016813 h 1353312"/>
              <a:gd name="connsiteX29" fmla="*/ 2223821 w 3686861"/>
              <a:gd name="connsiteY29" fmla="*/ 1009498 h 1353312"/>
              <a:gd name="connsiteX30" fmla="*/ 2260397 w 3686861"/>
              <a:gd name="connsiteY30" fmla="*/ 965607 h 1353312"/>
              <a:gd name="connsiteX31" fmla="*/ 2296973 w 3686861"/>
              <a:gd name="connsiteY31" fmla="*/ 877824 h 1353312"/>
              <a:gd name="connsiteX32" fmla="*/ 2326234 w 3686861"/>
              <a:gd name="connsiteY32" fmla="*/ 855879 h 1353312"/>
              <a:gd name="connsiteX33" fmla="*/ 2348179 w 3686861"/>
              <a:gd name="connsiteY33" fmla="*/ 848564 h 1353312"/>
              <a:gd name="connsiteX34" fmla="*/ 3591763 w 3686861"/>
              <a:gd name="connsiteY34" fmla="*/ 841248 h 1353312"/>
              <a:gd name="connsiteX35" fmla="*/ 3642970 w 3686861"/>
              <a:gd name="connsiteY35" fmla="*/ 826618 h 1353312"/>
              <a:gd name="connsiteX36" fmla="*/ 3679546 w 3686861"/>
              <a:gd name="connsiteY36" fmla="*/ 782727 h 1353312"/>
              <a:gd name="connsiteX37" fmla="*/ 3686861 w 3686861"/>
              <a:gd name="connsiteY37" fmla="*/ 746151 h 1353312"/>
              <a:gd name="connsiteX38" fmla="*/ 3679546 w 3686861"/>
              <a:gd name="connsiteY38" fmla="*/ 570586 h 1353312"/>
              <a:gd name="connsiteX39" fmla="*/ 3664915 w 3686861"/>
              <a:gd name="connsiteY39" fmla="*/ 548640 h 1353312"/>
              <a:gd name="connsiteX40" fmla="*/ 3628339 w 3686861"/>
              <a:gd name="connsiteY40" fmla="*/ 512064 h 1353312"/>
              <a:gd name="connsiteX41" fmla="*/ 3606394 w 3686861"/>
              <a:gd name="connsiteY41" fmla="*/ 504749 h 1353312"/>
              <a:gd name="connsiteX42" fmla="*/ 3577133 w 3686861"/>
              <a:gd name="connsiteY42" fmla="*/ 490119 h 1353312"/>
              <a:gd name="connsiteX43" fmla="*/ 3533242 w 3686861"/>
              <a:gd name="connsiteY43" fmla="*/ 482804 h 1353312"/>
              <a:gd name="connsiteX44" fmla="*/ 3313786 w 3686861"/>
              <a:gd name="connsiteY44" fmla="*/ 504749 h 1353312"/>
              <a:gd name="connsiteX45" fmla="*/ 3255264 w 3686861"/>
              <a:gd name="connsiteY45" fmla="*/ 512064 h 1353312"/>
              <a:gd name="connsiteX46" fmla="*/ 3182112 w 3686861"/>
              <a:gd name="connsiteY46" fmla="*/ 519380 h 1353312"/>
              <a:gd name="connsiteX47" fmla="*/ 3145536 w 3686861"/>
              <a:gd name="connsiteY47" fmla="*/ 526695 h 1353312"/>
              <a:gd name="connsiteX48" fmla="*/ 2428646 w 3686861"/>
              <a:gd name="connsiteY48" fmla="*/ 519380 h 1353312"/>
              <a:gd name="connsiteX49" fmla="*/ 2421331 w 3686861"/>
              <a:gd name="connsiteY49" fmla="*/ 482804 h 1353312"/>
              <a:gd name="connsiteX50" fmla="*/ 2414016 w 3686861"/>
              <a:gd name="connsiteY50" fmla="*/ 380391 h 1353312"/>
              <a:gd name="connsiteX51" fmla="*/ 2370125 w 3686861"/>
              <a:gd name="connsiteY51" fmla="*/ 336500 h 1353312"/>
              <a:gd name="connsiteX52" fmla="*/ 2348179 w 3686861"/>
              <a:gd name="connsiteY52" fmla="*/ 321869 h 1353312"/>
              <a:gd name="connsiteX53" fmla="*/ 2282342 w 3686861"/>
              <a:gd name="connsiteY53" fmla="*/ 307239 h 1353312"/>
              <a:gd name="connsiteX54" fmla="*/ 1536192 w 3686861"/>
              <a:gd name="connsiteY54" fmla="*/ 307239 h 1353312"/>
              <a:gd name="connsiteX55" fmla="*/ 1521562 w 3686861"/>
              <a:gd name="connsiteY55" fmla="*/ 263348 h 1353312"/>
              <a:gd name="connsiteX56" fmla="*/ 1514246 w 3686861"/>
              <a:gd name="connsiteY56" fmla="*/ 168250 h 1353312"/>
              <a:gd name="connsiteX57" fmla="*/ 1506931 w 3686861"/>
              <a:gd name="connsiteY57" fmla="*/ 146304 h 1353312"/>
              <a:gd name="connsiteX58" fmla="*/ 1514246 w 3686861"/>
              <a:gd name="connsiteY58" fmla="*/ 138989 h 1353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3686861" h="1353312">
                <a:moveTo>
                  <a:pt x="1514246" y="138989"/>
                </a:moveTo>
                <a:cubicBezTo>
                  <a:pt x="1513027" y="134112"/>
                  <a:pt x="1506151" y="122925"/>
                  <a:pt x="1499616" y="117044"/>
                </a:cubicBezTo>
                <a:cubicBezTo>
                  <a:pt x="1467115" y="87793"/>
                  <a:pt x="1436671" y="67652"/>
                  <a:pt x="1397203" y="51207"/>
                </a:cubicBezTo>
                <a:cubicBezTo>
                  <a:pt x="1386574" y="46778"/>
                  <a:pt x="1340371" y="31592"/>
                  <a:pt x="1324051" y="29261"/>
                </a:cubicBezTo>
                <a:cubicBezTo>
                  <a:pt x="1299792" y="25795"/>
                  <a:pt x="1275134" y="25581"/>
                  <a:pt x="1250899" y="21946"/>
                </a:cubicBezTo>
                <a:cubicBezTo>
                  <a:pt x="1226307" y="18257"/>
                  <a:pt x="1202612" y="7609"/>
                  <a:pt x="1177747" y="7316"/>
                </a:cubicBezTo>
                <a:lnTo>
                  <a:pt x="555955" y="0"/>
                </a:lnTo>
                <a:lnTo>
                  <a:pt x="146304" y="7316"/>
                </a:lnTo>
                <a:cubicBezTo>
                  <a:pt x="118896" y="8215"/>
                  <a:pt x="107495" y="13491"/>
                  <a:pt x="87782" y="29261"/>
                </a:cubicBezTo>
                <a:cubicBezTo>
                  <a:pt x="73254" y="40883"/>
                  <a:pt x="61871" y="58933"/>
                  <a:pt x="51206" y="73152"/>
                </a:cubicBezTo>
                <a:cubicBezTo>
                  <a:pt x="47193" y="85192"/>
                  <a:pt x="37311" y="112969"/>
                  <a:pt x="36576" y="124359"/>
                </a:cubicBezTo>
                <a:cubicBezTo>
                  <a:pt x="32334" y="190104"/>
                  <a:pt x="33019" y="256094"/>
                  <a:pt x="29261" y="321869"/>
                </a:cubicBezTo>
                <a:cubicBezTo>
                  <a:pt x="25389" y="389631"/>
                  <a:pt x="20642" y="372275"/>
                  <a:pt x="7315" y="438912"/>
                </a:cubicBezTo>
                <a:lnTo>
                  <a:pt x="0" y="475488"/>
                </a:lnTo>
                <a:cubicBezTo>
                  <a:pt x="2438" y="653491"/>
                  <a:pt x="2810" y="831535"/>
                  <a:pt x="7315" y="1009498"/>
                </a:cubicBezTo>
                <a:cubicBezTo>
                  <a:pt x="7690" y="1024325"/>
                  <a:pt x="12992" y="1038648"/>
                  <a:pt x="14630" y="1053389"/>
                </a:cubicBezTo>
                <a:cubicBezTo>
                  <a:pt x="17873" y="1082572"/>
                  <a:pt x="17590" y="1112134"/>
                  <a:pt x="21946" y="1141172"/>
                </a:cubicBezTo>
                <a:cubicBezTo>
                  <a:pt x="24929" y="1161057"/>
                  <a:pt x="31699" y="1180186"/>
                  <a:pt x="36576" y="1199693"/>
                </a:cubicBezTo>
                <a:cubicBezTo>
                  <a:pt x="46536" y="1239534"/>
                  <a:pt x="39394" y="1219961"/>
                  <a:pt x="58522" y="1258215"/>
                </a:cubicBezTo>
                <a:cubicBezTo>
                  <a:pt x="60960" y="1267969"/>
                  <a:pt x="63075" y="1277809"/>
                  <a:pt x="65837" y="1287476"/>
                </a:cubicBezTo>
                <a:cubicBezTo>
                  <a:pt x="70596" y="1304133"/>
                  <a:pt x="74959" y="1318544"/>
                  <a:pt x="87782" y="1331367"/>
                </a:cubicBezTo>
                <a:cubicBezTo>
                  <a:pt x="101962" y="1345547"/>
                  <a:pt x="113826" y="1347363"/>
                  <a:pt x="131674" y="1353312"/>
                </a:cubicBezTo>
                <a:lnTo>
                  <a:pt x="1097280" y="1345997"/>
                </a:lnTo>
                <a:cubicBezTo>
                  <a:pt x="1275331" y="1343391"/>
                  <a:pt x="1453933" y="1347284"/>
                  <a:pt x="1631290" y="1331367"/>
                </a:cubicBezTo>
                <a:cubicBezTo>
                  <a:pt x="1648463" y="1329826"/>
                  <a:pt x="1667866" y="1294791"/>
                  <a:pt x="1667866" y="1294791"/>
                </a:cubicBezTo>
                <a:cubicBezTo>
                  <a:pt x="1670304" y="1228954"/>
                  <a:pt x="1670939" y="1163025"/>
                  <a:pt x="1675181" y="1097280"/>
                </a:cubicBezTo>
                <a:cubicBezTo>
                  <a:pt x="1676599" y="1075306"/>
                  <a:pt x="1683941" y="1062555"/>
                  <a:pt x="1697126" y="1046074"/>
                </a:cubicBezTo>
                <a:cubicBezTo>
                  <a:pt x="1706755" y="1034038"/>
                  <a:pt x="1716903" y="1024629"/>
                  <a:pt x="1733702" y="1024128"/>
                </a:cubicBezTo>
                <a:cubicBezTo>
                  <a:pt x="1889709" y="1019471"/>
                  <a:pt x="2045817" y="1019251"/>
                  <a:pt x="2201875" y="1016813"/>
                </a:cubicBezTo>
                <a:cubicBezTo>
                  <a:pt x="2209190" y="1014375"/>
                  <a:pt x="2217405" y="1013775"/>
                  <a:pt x="2223821" y="1009498"/>
                </a:cubicBezTo>
                <a:cubicBezTo>
                  <a:pt x="2240715" y="998235"/>
                  <a:pt x="2249603" y="981797"/>
                  <a:pt x="2260397" y="965607"/>
                </a:cubicBezTo>
                <a:cubicBezTo>
                  <a:pt x="2271752" y="920186"/>
                  <a:pt x="2266741" y="908055"/>
                  <a:pt x="2296973" y="877824"/>
                </a:cubicBezTo>
                <a:cubicBezTo>
                  <a:pt x="2305594" y="869203"/>
                  <a:pt x="2315648" y="861928"/>
                  <a:pt x="2326234" y="855879"/>
                </a:cubicBezTo>
                <a:cubicBezTo>
                  <a:pt x="2332929" y="852053"/>
                  <a:pt x="2340469" y="848653"/>
                  <a:pt x="2348179" y="848564"/>
                </a:cubicBezTo>
                <a:lnTo>
                  <a:pt x="3591763" y="841248"/>
                </a:lnTo>
                <a:cubicBezTo>
                  <a:pt x="3595664" y="840273"/>
                  <a:pt x="3636674" y="830815"/>
                  <a:pt x="3642970" y="826618"/>
                </a:cubicBezTo>
                <a:cubicBezTo>
                  <a:pt x="3659864" y="815355"/>
                  <a:pt x="3668752" y="798917"/>
                  <a:pt x="3679546" y="782727"/>
                </a:cubicBezTo>
                <a:cubicBezTo>
                  <a:pt x="3681984" y="770535"/>
                  <a:pt x="3686861" y="758584"/>
                  <a:pt x="3686861" y="746151"/>
                </a:cubicBezTo>
                <a:cubicBezTo>
                  <a:pt x="3686861" y="687579"/>
                  <a:pt x="3686014" y="628800"/>
                  <a:pt x="3679546" y="570586"/>
                </a:cubicBezTo>
                <a:cubicBezTo>
                  <a:pt x="3678575" y="561848"/>
                  <a:pt x="3670705" y="555257"/>
                  <a:pt x="3664915" y="548640"/>
                </a:cubicBezTo>
                <a:cubicBezTo>
                  <a:pt x="3653561" y="535664"/>
                  <a:pt x="3644696" y="517516"/>
                  <a:pt x="3628339" y="512064"/>
                </a:cubicBezTo>
                <a:cubicBezTo>
                  <a:pt x="3621024" y="509626"/>
                  <a:pt x="3613481" y="507786"/>
                  <a:pt x="3606394" y="504749"/>
                </a:cubicBezTo>
                <a:cubicBezTo>
                  <a:pt x="3596371" y="500453"/>
                  <a:pt x="3587578" y="493252"/>
                  <a:pt x="3577133" y="490119"/>
                </a:cubicBezTo>
                <a:cubicBezTo>
                  <a:pt x="3562926" y="485857"/>
                  <a:pt x="3547872" y="485242"/>
                  <a:pt x="3533242" y="482804"/>
                </a:cubicBezTo>
                <a:cubicBezTo>
                  <a:pt x="3255341" y="498243"/>
                  <a:pt x="3523619" y="478521"/>
                  <a:pt x="3313786" y="504749"/>
                </a:cubicBezTo>
                <a:lnTo>
                  <a:pt x="3255264" y="512064"/>
                </a:lnTo>
                <a:cubicBezTo>
                  <a:pt x="3230908" y="514770"/>
                  <a:pt x="3206403" y="516141"/>
                  <a:pt x="3182112" y="519380"/>
                </a:cubicBezTo>
                <a:cubicBezTo>
                  <a:pt x="3169788" y="521023"/>
                  <a:pt x="3157728" y="524257"/>
                  <a:pt x="3145536" y="526695"/>
                </a:cubicBezTo>
                <a:lnTo>
                  <a:pt x="2428646" y="519380"/>
                </a:lnTo>
                <a:cubicBezTo>
                  <a:pt x="2416235" y="518628"/>
                  <a:pt x="2422633" y="495169"/>
                  <a:pt x="2421331" y="482804"/>
                </a:cubicBezTo>
                <a:cubicBezTo>
                  <a:pt x="2417748" y="448767"/>
                  <a:pt x="2425322" y="412694"/>
                  <a:pt x="2414016" y="380391"/>
                </a:cubicBezTo>
                <a:cubicBezTo>
                  <a:pt x="2407181" y="360862"/>
                  <a:pt x="2387340" y="347977"/>
                  <a:pt x="2370125" y="336500"/>
                </a:cubicBezTo>
                <a:cubicBezTo>
                  <a:pt x="2362810" y="331623"/>
                  <a:pt x="2356043" y="325801"/>
                  <a:pt x="2348179" y="321869"/>
                </a:cubicBezTo>
                <a:cubicBezTo>
                  <a:pt x="2330171" y="312865"/>
                  <a:pt x="2299198" y="310048"/>
                  <a:pt x="2282342" y="307239"/>
                </a:cubicBezTo>
                <a:cubicBezTo>
                  <a:pt x="2036275" y="316352"/>
                  <a:pt x="1778114" y="329232"/>
                  <a:pt x="1536192" y="307239"/>
                </a:cubicBezTo>
                <a:cubicBezTo>
                  <a:pt x="1520834" y="305843"/>
                  <a:pt x="1521562" y="263348"/>
                  <a:pt x="1521562" y="263348"/>
                </a:cubicBezTo>
                <a:cubicBezTo>
                  <a:pt x="1519123" y="231649"/>
                  <a:pt x="1518190" y="199797"/>
                  <a:pt x="1514246" y="168250"/>
                </a:cubicBezTo>
                <a:cubicBezTo>
                  <a:pt x="1513290" y="160599"/>
                  <a:pt x="1511208" y="152720"/>
                  <a:pt x="1506931" y="146304"/>
                </a:cubicBezTo>
                <a:cubicBezTo>
                  <a:pt x="1483262" y="110799"/>
                  <a:pt x="1515465" y="143866"/>
                  <a:pt x="1514246" y="138989"/>
                </a:cubicBezTo>
                <a:close/>
              </a:path>
            </a:pathLst>
          </a:cu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Left Arrow Callout 21"/>
          <p:cNvSpPr/>
          <p:nvPr/>
        </p:nvSpPr>
        <p:spPr>
          <a:xfrm>
            <a:off x="4929190" y="1571612"/>
            <a:ext cx="4000528" cy="584775"/>
          </a:xfrm>
          <a:prstGeom prst="leftArrowCallou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1600" dirty="0" smtClean="0"/>
              <a:t>Continuation/</a:t>
            </a:r>
          </a:p>
          <a:p>
            <a:pPr algn="ctr"/>
            <a:r>
              <a:rPr lang="en-GB" sz="1600" dirty="0" smtClean="0"/>
              <a:t>Event </a:t>
            </a:r>
            <a:r>
              <a:rPr lang="en-GB" sz="1600" dirty="0" err="1" smtClean="0"/>
              <a:t>callback</a:t>
            </a:r>
            <a:endParaRPr lang="en-GB" sz="1600" dirty="0"/>
          </a:p>
        </p:txBody>
      </p:sp>
      <p:sp>
        <p:nvSpPr>
          <p:cNvPr id="23" name="Left Arrow Callout 22"/>
          <p:cNvSpPr/>
          <p:nvPr/>
        </p:nvSpPr>
        <p:spPr>
          <a:xfrm>
            <a:off x="5143472" y="838200"/>
            <a:ext cx="4000528" cy="584775"/>
          </a:xfrm>
          <a:prstGeom prst="leftArrowCallou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1600" dirty="0" smtClean="0"/>
              <a:t>Asynchronous "non-blocking" action</a:t>
            </a:r>
            <a:endParaRPr lang="en-GB" sz="1600" dirty="0"/>
          </a:p>
        </p:txBody>
      </p:sp>
      <p:sp>
        <p:nvSpPr>
          <p:cNvPr id="24" name="TextBox 23"/>
          <p:cNvSpPr txBox="1"/>
          <p:nvPr/>
        </p:nvSpPr>
        <p:spPr>
          <a:xfrm>
            <a:off x="428596" y="3071810"/>
            <a:ext cx="4541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You're actually writing this (approximately):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 animBg="1"/>
      <p:bldP spid="20" grpId="0" animBg="1"/>
      <p:bldP spid="2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38288" y="2090738"/>
            <a:ext cx="7100887" cy="171926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Part II: More Language Oriented Programming Techniques</a:t>
            </a:r>
          </a:p>
        </p:txBody>
      </p:sp>
      <p:sp>
        <p:nvSpPr>
          <p:cNvPr id="3481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38288" y="3870325"/>
            <a:ext cx="7100887" cy="113665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>
                <a:solidFill>
                  <a:srgbClr val="A2998A"/>
                </a:solidFill>
              </a:rPr>
              <a:t>Don Syme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custom programming language designed to solve a specific set of problems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Examples</a:t>
            </a:r>
          </a:p>
          <a:p>
            <a:pPr lvl="1"/>
            <a:r>
              <a:rPr lang="en-US" dirty="0" smtClean="0"/>
              <a:t>Excel</a:t>
            </a:r>
          </a:p>
          <a:p>
            <a:pPr lvl="1"/>
            <a:r>
              <a:rPr lang="en-US" dirty="0" smtClean="0"/>
              <a:t>Windows Shell</a:t>
            </a:r>
          </a:p>
          <a:p>
            <a:pPr lvl="1"/>
            <a:r>
              <a:rPr lang="en-US" dirty="0" smtClean="0"/>
              <a:t>Regular Expressions</a:t>
            </a:r>
          </a:p>
          <a:p>
            <a:pPr lvl="1"/>
            <a:r>
              <a:rPr lang="en-US" dirty="0" smtClean="0"/>
              <a:t>HTML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Domain Specific Language (DSL)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style where you apply the ideas of a DSL in a general purpose programming language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Bridges the gap between a separate, domain-specific language and the code you write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Ability to process problems described in a DSL</a:t>
            </a:r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Language Oriented Programming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XML a </a:t>
            </a:r>
            <a:r>
              <a:rPr lang="en-GB" b="1" dirty="0" smtClean="0"/>
              <a:t>concrete</a:t>
            </a:r>
            <a:r>
              <a:rPr lang="en-GB" dirty="0" smtClean="0"/>
              <a:t> language representation</a:t>
            </a:r>
          </a:p>
          <a:p>
            <a:endParaRPr lang="en-GB" dirty="0" smtClean="0"/>
          </a:p>
          <a:p>
            <a:r>
              <a:rPr lang="en-GB" dirty="0" smtClean="0"/>
              <a:t>A parser tree or object model is an </a:t>
            </a:r>
            <a:r>
              <a:rPr lang="en-GB" b="1" dirty="0" smtClean="0"/>
              <a:t>abstract</a:t>
            </a:r>
            <a:r>
              <a:rPr lang="en-GB" dirty="0" smtClean="0"/>
              <a:t> language representation</a:t>
            </a:r>
          </a:p>
          <a:p>
            <a:endParaRPr lang="en-GB" dirty="0" smtClean="0"/>
          </a:p>
          <a:p>
            <a:r>
              <a:rPr lang="en-GB" dirty="0" smtClean="0"/>
              <a:t>Asynchronous workflows are a </a:t>
            </a:r>
            <a:r>
              <a:rPr lang="en-GB" b="1" dirty="0" smtClean="0"/>
              <a:t>integrated</a:t>
            </a:r>
            <a:r>
              <a:rPr lang="en-GB" dirty="0" smtClean="0"/>
              <a:t> language representation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-685800" y="1447800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LOP Taxonomy</a:t>
            </a:r>
            <a:endParaRPr lang="en-GB" dirty="0"/>
          </a:p>
        </p:txBody>
      </p:sp>
      <p:sp>
        <p:nvSpPr>
          <p:cNvPr id="5" name="Rectangular Callout 4"/>
          <p:cNvSpPr/>
          <p:nvPr/>
        </p:nvSpPr>
        <p:spPr>
          <a:xfrm>
            <a:off x="6781800" y="762000"/>
            <a:ext cx="2133600" cy="707886"/>
          </a:xfrm>
          <a:prstGeom prst="wedgeRectCallout">
            <a:avLst>
              <a:gd name="adj1" fmla="val -81812"/>
              <a:gd name="adj2" fmla="val 100840"/>
            </a:avLst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XML, CSV, Text, Strings, JSON</a:t>
            </a:r>
          </a:p>
        </p:txBody>
      </p:sp>
      <p:sp>
        <p:nvSpPr>
          <p:cNvPr id="6" name="Rectangular Callout 5"/>
          <p:cNvSpPr/>
          <p:nvPr/>
        </p:nvSpPr>
        <p:spPr>
          <a:xfrm>
            <a:off x="6858000" y="2514600"/>
            <a:ext cx="2133600" cy="400110"/>
          </a:xfrm>
          <a:prstGeom prst="wedgeRectCallout">
            <a:avLst>
              <a:gd name="adj1" fmla="val -72825"/>
              <a:gd name="adj2" fmla="val 121058"/>
            </a:avLst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Parse Trees</a:t>
            </a:r>
          </a:p>
        </p:txBody>
      </p:sp>
      <p:sp>
        <p:nvSpPr>
          <p:cNvPr id="7" name="Rectangular Callout 6"/>
          <p:cNvSpPr/>
          <p:nvPr/>
        </p:nvSpPr>
        <p:spPr>
          <a:xfrm>
            <a:off x="6781800" y="3581400"/>
            <a:ext cx="2133600" cy="2862322"/>
          </a:xfrm>
          <a:prstGeom prst="wedgeRectCallout">
            <a:avLst>
              <a:gd name="adj1" fmla="val -74900"/>
              <a:gd name="adj2" fmla="val -15221"/>
            </a:avLst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Almost-Implicit</a:t>
            </a:r>
          </a:p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Parallelism</a:t>
            </a:r>
          </a:p>
          <a:p>
            <a:pPr algn="ctr"/>
            <a:endParaRPr lang="en-GB" sz="2000" dirty="0" smtClean="0">
              <a:solidFill>
                <a:schemeClr val="bg1"/>
              </a:solidFill>
            </a:endParaRPr>
          </a:p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Queries</a:t>
            </a:r>
          </a:p>
          <a:p>
            <a:pPr algn="ctr"/>
            <a:endParaRPr lang="en-GB" sz="2000" dirty="0" smtClean="0">
              <a:solidFill>
                <a:schemeClr val="bg1"/>
              </a:solidFill>
            </a:endParaRPr>
          </a:p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Exception Handling</a:t>
            </a:r>
          </a:p>
          <a:p>
            <a:pPr algn="ctr"/>
            <a:endParaRPr lang="en-GB" sz="2000" dirty="0" smtClean="0">
              <a:solidFill>
                <a:schemeClr val="bg1"/>
              </a:solidFill>
            </a:endParaRPr>
          </a:p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Workflows</a:t>
            </a:r>
          </a:p>
        </p:txBody>
      </p:sp>
      <p:sp>
        <p:nvSpPr>
          <p:cNvPr id="8" name="Down Arrow 7"/>
          <p:cNvSpPr/>
          <p:nvPr/>
        </p:nvSpPr>
        <p:spPr>
          <a:xfrm>
            <a:off x="838200" y="1752600"/>
            <a:ext cx="381000" cy="1524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Down Arrow 8"/>
          <p:cNvSpPr/>
          <p:nvPr/>
        </p:nvSpPr>
        <p:spPr>
          <a:xfrm rot="10800000">
            <a:off x="1524000" y="1676400"/>
            <a:ext cx="381000" cy="1524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1447800" y="1066800"/>
            <a:ext cx="17748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The language </a:t>
            </a:r>
          </a:p>
          <a:p>
            <a:pPr algn="ctr"/>
            <a:r>
              <a:rPr lang="en-GB" dirty="0" smtClean="0"/>
              <a:t>is in the data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0" y="3352800"/>
            <a:ext cx="17748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The language </a:t>
            </a:r>
          </a:p>
          <a:p>
            <a:pPr algn="ctr"/>
            <a:r>
              <a:rPr lang="en-GB" dirty="0" smtClean="0"/>
              <a:t>is in the code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 animBg="1"/>
      <p:bldP spid="6" grpId="0" animBg="1"/>
      <p:bldP spid="7" grpId="0" animBg="1"/>
      <p:bldP spid="8" grpId="0" animBg="1"/>
      <p:bldP spid="9" grpId="0" animBg="1"/>
      <p:bldP spid="9" grpId="1" animBg="1"/>
      <p:bldP spid="10" grpId="0"/>
      <p:bldP spid="10" grpId="1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sz="2800" b="1" dirty="0" smtClean="0"/>
          </a:p>
          <a:p>
            <a:pPr algn="ctr">
              <a:buNone/>
            </a:pPr>
            <a:r>
              <a:rPr lang="en-US" sz="2800" b="1" dirty="0" smtClean="0"/>
              <a:t>F# is a .NET programming language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F# is:</a:t>
            </a:r>
          </a:p>
          <a:p>
            <a:r>
              <a:rPr lang="en-US" dirty="0" smtClean="0"/>
              <a:t>Functional</a:t>
            </a:r>
          </a:p>
          <a:p>
            <a:r>
              <a:rPr lang="en-US" dirty="0" smtClean="0"/>
              <a:t>Imperative</a:t>
            </a:r>
          </a:p>
          <a:p>
            <a:r>
              <a:rPr lang="en-US" dirty="0" smtClean="0"/>
              <a:t>Object Oriented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F# anyways?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-1371600" y="1371600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LOP Techniques</a:t>
            </a:r>
            <a:endParaRPr lang="en-GB" dirty="0"/>
          </a:p>
        </p:txBody>
      </p:sp>
      <p:sp>
        <p:nvSpPr>
          <p:cNvPr id="5" name="Rectangular Callout 4"/>
          <p:cNvSpPr/>
          <p:nvPr/>
        </p:nvSpPr>
        <p:spPr>
          <a:xfrm>
            <a:off x="6172200" y="762000"/>
            <a:ext cx="2667000" cy="1200329"/>
          </a:xfrm>
          <a:prstGeom prst="wedgeRectCallout">
            <a:avLst>
              <a:gd name="adj1" fmla="val -91489"/>
              <a:gd name="adj2" fmla="val 61276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XML Libraries</a:t>
            </a:r>
          </a:p>
          <a:p>
            <a:pPr algn="ctr"/>
            <a:r>
              <a:rPr lang="en-GB" dirty="0" err="1" smtClean="0">
                <a:solidFill>
                  <a:schemeClr val="bg1"/>
                </a:solidFill>
              </a:rPr>
              <a:t>RegExp</a:t>
            </a:r>
            <a:r>
              <a:rPr lang="en-GB" dirty="0" smtClean="0">
                <a:solidFill>
                  <a:schemeClr val="bg1"/>
                </a:solidFill>
              </a:rPr>
              <a:t> Libraries</a:t>
            </a:r>
          </a:p>
          <a:p>
            <a:pPr algn="ctr"/>
            <a:r>
              <a:rPr lang="en-GB" dirty="0" err="1" smtClean="0">
                <a:solidFill>
                  <a:schemeClr val="bg1"/>
                </a:solidFill>
              </a:rPr>
              <a:t>Lex</a:t>
            </a:r>
            <a:r>
              <a:rPr lang="en-GB" dirty="0" smtClean="0">
                <a:solidFill>
                  <a:schemeClr val="bg1"/>
                </a:solidFill>
              </a:rPr>
              <a:t>/</a:t>
            </a:r>
            <a:r>
              <a:rPr lang="en-GB" dirty="0" err="1" smtClean="0">
                <a:solidFill>
                  <a:schemeClr val="bg1"/>
                </a:solidFill>
              </a:rPr>
              <a:t>Yacc</a:t>
            </a:r>
            <a:endParaRPr lang="en-GB" dirty="0" smtClean="0">
              <a:solidFill>
                <a:schemeClr val="bg1"/>
              </a:solidFill>
            </a:endParaRPr>
          </a:p>
          <a:p>
            <a:pPr algn="ctr"/>
            <a:r>
              <a:rPr lang="en-GB" dirty="0" smtClean="0">
                <a:solidFill>
                  <a:schemeClr val="bg1"/>
                </a:solidFill>
              </a:rPr>
              <a:t>...</a:t>
            </a:r>
          </a:p>
        </p:txBody>
      </p:sp>
      <p:sp>
        <p:nvSpPr>
          <p:cNvPr id="6" name="Rectangular Callout 5"/>
          <p:cNvSpPr/>
          <p:nvPr/>
        </p:nvSpPr>
        <p:spPr>
          <a:xfrm>
            <a:off x="6172200" y="2514600"/>
            <a:ext cx="2819400" cy="923330"/>
          </a:xfrm>
          <a:prstGeom prst="wedgeRectCallout">
            <a:avLst>
              <a:gd name="adj1" fmla="val -84137"/>
              <a:gd name="adj2" fmla="val 61988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Discriminated Unions</a:t>
            </a:r>
          </a:p>
          <a:p>
            <a:pPr algn="ctr"/>
            <a:endParaRPr lang="en-GB" dirty="0" smtClean="0">
              <a:solidFill>
                <a:schemeClr val="bg1"/>
              </a:solidFill>
            </a:endParaRPr>
          </a:p>
          <a:p>
            <a:pPr algn="ctr"/>
            <a:r>
              <a:rPr lang="en-GB" dirty="0" smtClean="0">
                <a:solidFill>
                  <a:schemeClr val="bg1"/>
                </a:solidFill>
              </a:rPr>
              <a:t>Pattern Matching</a:t>
            </a:r>
          </a:p>
        </p:txBody>
      </p:sp>
      <p:sp>
        <p:nvSpPr>
          <p:cNvPr id="7" name="Rectangular Callout 6"/>
          <p:cNvSpPr/>
          <p:nvPr/>
        </p:nvSpPr>
        <p:spPr>
          <a:xfrm>
            <a:off x="6629400" y="3657600"/>
            <a:ext cx="2133600" cy="1200329"/>
          </a:xfrm>
          <a:prstGeom prst="wedgeRectCallout">
            <a:avLst>
              <a:gd name="adj1" fmla="val -112918"/>
              <a:gd name="adj2" fmla="val 42422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F# Computation Expressions</a:t>
            </a:r>
          </a:p>
          <a:p>
            <a:pPr algn="ctr"/>
            <a:endParaRPr lang="en-GB" dirty="0" smtClean="0">
              <a:solidFill>
                <a:schemeClr val="bg1"/>
              </a:solidFill>
            </a:endParaRPr>
          </a:p>
          <a:p>
            <a:pPr algn="ctr"/>
            <a:r>
              <a:rPr lang="en-GB" dirty="0" smtClean="0">
                <a:solidFill>
                  <a:schemeClr val="bg1"/>
                </a:solidFill>
              </a:rPr>
              <a:t>Expression Trees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A7146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A7146"/>
                                      </p:to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A7146"/>
                                      </p:to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Onto Visual Studio!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F# has capabilities which enable LOP</a:t>
            </a:r>
          </a:p>
          <a:p>
            <a:pPr lvl="1"/>
            <a:r>
              <a:rPr lang="en-US" dirty="0" smtClean="0"/>
              <a:t>Representing other languages in F#</a:t>
            </a:r>
          </a:p>
          <a:p>
            <a:pPr lvl="1"/>
            <a:r>
              <a:rPr lang="en-US" dirty="0" smtClean="0"/>
              <a:t>Extracting other languages into F#</a:t>
            </a:r>
          </a:p>
          <a:p>
            <a:pPr lvl="1"/>
            <a:r>
              <a:rPr lang="en-US" dirty="0" smtClean="0"/>
              <a:t>Allowing F# to process in other languages/domains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LOP makes code that is cleaner and easier to understand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Wrapping it Up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Get F#</a:t>
            </a:r>
          </a:p>
          <a:p>
            <a:pPr lvl="1"/>
            <a:r>
              <a:rPr lang="en-US" b="1" dirty="0" smtClean="0">
                <a:hlinkClick r:id="rId2"/>
              </a:rPr>
              <a:t>http://research.microsoft.com/fsharp</a:t>
            </a:r>
            <a:r>
              <a:rPr lang="en-US" b="1" dirty="0" smtClean="0"/>
              <a:t> </a:t>
            </a:r>
          </a:p>
          <a:p>
            <a:pPr lvl="1"/>
            <a:r>
              <a:rPr lang="en-US" dirty="0" smtClean="0"/>
              <a:t>Includes add-in for VS2005 and VS2008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Books</a:t>
            </a:r>
          </a:p>
          <a:p>
            <a:pPr lvl="1"/>
            <a:r>
              <a:rPr lang="en-US" i="1" dirty="0" smtClean="0"/>
              <a:t>Expert F# </a:t>
            </a:r>
          </a:p>
          <a:p>
            <a:pPr lvl="2"/>
            <a:r>
              <a:rPr lang="en-US" dirty="0" smtClean="0"/>
              <a:t>Don Syme, Adam </a:t>
            </a:r>
            <a:r>
              <a:rPr lang="en-US" dirty="0" err="1" smtClean="0"/>
              <a:t>Granicz</a:t>
            </a:r>
            <a:r>
              <a:rPr lang="en-US" dirty="0" smtClean="0"/>
              <a:t>, and Antonio </a:t>
            </a:r>
            <a:r>
              <a:rPr lang="en-US" dirty="0" err="1" smtClean="0"/>
              <a:t>Cisternino</a:t>
            </a:r>
            <a:endParaRPr lang="en-US" dirty="0" smtClean="0"/>
          </a:p>
          <a:p>
            <a:pPr lvl="1"/>
            <a:r>
              <a:rPr lang="en-US" i="1" dirty="0" smtClean="0"/>
              <a:t>Foundations of F#</a:t>
            </a:r>
          </a:p>
          <a:p>
            <a:pPr lvl="2"/>
            <a:r>
              <a:rPr lang="en-US" dirty="0" smtClean="0"/>
              <a:t>Robert Pickering</a:t>
            </a:r>
          </a:p>
          <a:p>
            <a:endParaRPr lang="en-US" dirty="0" smtClean="0"/>
          </a:p>
          <a:p>
            <a:r>
              <a:rPr lang="en-US" dirty="0" smtClean="0"/>
              <a:t>Websites</a:t>
            </a:r>
          </a:p>
          <a:p>
            <a:pPr lvl="1"/>
            <a:r>
              <a:rPr lang="en-US" b="1" dirty="0" smtClean="0">
                <a:hlinkClick r:id="rId3"/>
              </a:rPr>
              <a:t>http://cs.hubfs.net/</a:t>
            </a:r>
          </a:p>
          <a:p>
            <a:pPr lvl="1"/>
            <a:r>
              <a:rPr lang="en-US" b="1" dirty="0" smtClean="0">
                <a:hlinkClick r:id="rId3"/>
              </a:rPr>
              <a:t>http://blogs.msdn.com/chrsmith</a:t>
            </a:r>
            <a:endParaRPr lang="en-US" b="1" dirty="0" smtClean="0"/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F# Resources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38288" y="2090738"/>
            <a:ext cx="7100887" cy="17192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Demo: Asynchronous Web Crawling</a:t>
            </a:r>
          </a:p>
        </p:txBody>
      </p:sp>
      <p:sp>
        <p:nvSpPr>
          <p:cNvPr id="3481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38288" y="3870325"/>
            <a:ext cx="7100887" cy="113665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>
                <a:solidFill>
                  <a:srgbClr val="A2998A"/>
                </a:solidFill>
              </a:rPr>
              <a:t>Don Syme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F# - </a:t>
            </a:r>
            <a:r>
              <a:rPr lang="en-US" dirty="0" err="1" smtClean="0"/>
              <a:t>Erlang</a:t>
            </a:r>
            <a:r>
              <a:rPr lang="en-US" dirty="0" smtClean="0"/>
              <a:t>-style Message Agents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defTabSz="914363" eaLnBrk="1" fontAlgn="auto" hangingPunct="1">
              <a:lnSpc>
                <a:spcPct val="90000"/>
              </a:lnSpc>
              <a:spcAft>
                <a:spcPts val="0"/>
              </a:spcAft>
              <a:buClrTx/>
              <a:buFontTx/>
              <a:buNone/>
              <a:defRPr/>
            </a:pPr>
            <a:r>
              <a:rPr lang="en-US" b="1" kern="12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open</a:t>
            </a:r>
            <a:r>
              <a:rPr lang="en-US" b="1" kern="1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kern="1200" dirty="0" err="1" smtClean="0">
                <a:latin typeface="Courier New" pitchFamily="49" charset="0"/>
                <a:cs typeface="Courier New" pitchFamily="49" charset="0"/>
              </a:rPr>
              <a:t>Microsoft.FSharp.Control.Mailboxes</a:t>
            </a:r>
            <a:endParaRPr lang="en-US" b="1" kern="1200" dirty="0" smtClean="0">
              <a:latin typeface="Courier New" pitchFamily="49" charset="0"/>
              <a:cs typeface="Courier New" pitchFamily="49" charset="0"/>
            </a:endParaRPr>
          </a:p>
          <a:p>
            <a:pPr marL="0" indent="0" defTabSz="914363" eaLnBrk="1" fontAlgn="auto" hangingPunct="1">
              <a:lnSpc>
                <a:spcPct val="90000"/>
              </a:lnSpc>
              <a:spcAft>
                <a:spcPts val="0"/>
              </a:spcAft>
              <a:buClrTx/>
              <a:buFontTx/>
              <a:buNone/>
              <a:defRPr/>
            </a:pPr>
            <a:r>
              <a:rPr lang="en-US" b="1" kern="1200" dirty="0" smtClean="0">
                <a:latin typeface="Courier New" pitchFamily="49" charset="0"/>
                <a:cs typeface="Courier New" pitchFamily="49" charset="0"/>
              </a:rPr>
              <a:t> </a:t>
            </a:r>
          </a:p>
          <a:p>
            <a:pPr marL="0" indent="0" defTabSz="914363" eaLnBrk="1" fontAlgn="auto" hangingPunct="1">
              <a:lnSpc>
                <a:spcPct val="90000"/>
              </a:lnSpc>
              <a:spcAft>
                <a:spcPts val="0"/>
              </a:spcAft>
              <a:buClrTx/>
              <a:buFontTx/>
              <a:buNone/>
              <a:defRPr/>
            </a:pPr>
            <a:r>
              <a:rPr lang="en-US" b="1" kern="12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let</a:t>
            </a:r>
            <a:r>
              <a:rPr lang="en-US" b="1" kern="1200" dirty="0" smtClean="0">
                <a:latin typeface="Courier New" pitchFamily="49" charset="0"/>
                <a:cs typeface="Courier New" pitchFamily="49" charset="0"/>
              </a:rPr>
              <a:t> counter = </a:t>
            </a:r>
          </a:p>
          <a:p>
            <a:pPr marL="0" indent="0" defTabSz="914363" eaLnBrk="1" fontAlgn="auto" hangingPunct="1">
              <a:lnSpc>
                <a:spcPct val="90000"/>
              </a:lnSpc>
              <a:spcAft>
                <a:spcPts val="0"/>
              </a:spcAft>
              <a:buClrTx/>
              <a:buFontTx/>
              <a:buNone/>
              <a:defRPr/>
            </a:pPr>
            <a:r>
              <a:rPr lang="en-US" b="1" kern="12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kern="1200" dirty="0" err="1" smtClean="0">
                <a:latin typeface="Courier New" pitchFamily="49" charset="0"/>
                <a:cs typeface="Courier New" pitchFamily="49" charset="0"/>
              </a:rPr>
              <a:t>MailboxProcessor.Create</a:t>
            </a:r>
            <a:r>
              <a:rPr lang="en-US" b="1" kern="12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kern="12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fun</a:t>
            </a:r>
            <a:r>
              <a:rPr lang="en-US" b="1" kern="1200" dirty="0" smtClean="0">
                <a:latin typeface="Courier New" pitchFamily="49" charset="0"/>
                <a:cs typeface="Courier New" pitchFamily="49" charset="0"/>
              </a:rPr>
              <a:t> inbox </a:t>
            </a:r>
            <a:r>
              <a:rPr lang="en-US" b="1" kern="12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-&gt;</a:t>
            </a:r>
          </a:p>
          <a:p>
            <a:pPr marL="0" indent="0" defTabSz="914363" eaLnBrk="1" fontAlgn="auto" hangingPunct="1">
              <a:lnSpc>
                <a:spcPct val="90000"/>
              </a:lnSpc>
              <a:spcAft>
                <a:spcPts val="0"/>
              </a:spcAft>
              <a:buClrTx/>
              <a:buFontTx/>
              <a:buNone/>
              <a:defRPr/>
            </a:pPr>
            <a:endParaRPr lang="en-US" b="1" kern="1200" dirty="0" smtClean="0">
              <a:latin typeface="Courier New" pitchFamily="49" charset="0"/>
              <a:cs typeface="Courier New" pitchFamily="49" charset="0"/>
            </a:endParaRPr>
          </a:p>
          <a:p>
            <a:pPr marL="0" indent="0" defTabSz="914363" eaLnBrk="1" fontAlgn="auto" hangingPunct="1">
              <a:lnSpc>
                <a:spcPct val="90000"/>
              </a:lnSpc>
              <a:spcAft>
                <a:spcPts val="0"/>
              </a:spcAft>
              <a:buClrTx/>
              <a:buFontTx/>
              <a:buNone/>
              <a:defRPr/>
            </a:pPr>
            <a:r>
              <a:rPr lang="en-US" kern="1200" dirty="0" smtClean="0">
                <a:latin typeface="Courier New" pitchFamily="49" charset="0"/>
                <a:cs typeface="Courier New" pitchFamily="49" charset="0"/>
              </a:rPr>
              <a:t>    /// Loop, receiving messages</a:t>
            </a:r>
          </a:p>
          <a:p>
            <a:pPr marL="0" indent="0" defTabSz="914363" eaLnBrk="1" fontAlgn="auto" hangingPunct="1">
              <a:lnSpc>
                <a:spcPct val="90000"/>
              </a:lnSpc>
              <a:spcAft>
                <a:spcPts val="0"/>
              </a:spcAft>
              <a:buClrTx/>
              <a:buFontTx/>
              <a:buNone/>
              <a:defRPr/>
            </a:pP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kern="12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let</a:t>
            </a:r>
            <a:r>
              <a:rPr lang="en-US" b="1" kern="1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kern="12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rec</a:t>
            </a:r>
            <a:r>
              <a:rPr lang="en-US" b="1" kern="1200" dirty="0" smtClean="0">
                <a:latin typeface="Courier New" pitchFamily="49" charset="0"/>
                <a:cs typeface="Courier New" pitchFamily="49" charset="0"/>
              </a:rPr>
              <a:t> loop(n) = </a:t>
            </a:r>
          </a:p>
          <a:p>
            <a:pPr marL="0" indent="0" defTabSz="914363" eaLnBrk="1" fontAlgn="auto" hangingPunct="1">
              <a:lnSpc>
                <a:spcPct val="90000"/>
              </a:lnSpc>
              <a:spcAft>
                <a:spcPts val="0"/>
              </a:spcAft>
              <a:buClrTx/>
              <a:buFontTx/>
              <a:buNone/>
              <a:defRPr/>
            </a:pPr>
            <a:r>
              <a:rPr lang="en-US" b="1" kern="1200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kern="1200" dirty="0" err="1" smtClean="0">
                <a:latin typeface="Courier New" pitchFamily="49" charset="0"/>
                <a:cs typeface="Courier New" pitchFamily="49" charset="0"/>
              </a:rPr>
              <a:t>async</a:t>
            </a:r>
            <a:r>
              <a:rPr lang="en-US" b="1" kern="1200" dirty="0" smtClean="0">
                <a:latin typeface="Courier New" pitchFamily="49" charset="0"/>
                <a:cs typeface="Courier New" pitchFamily="49" charset="0"/>
              </a:rPr>
              <a:t> { </a:t>
            </a:r>
            <a:r>
              <a:rPr lang="en-US" b="1" kern="12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do</a:t>
            </a:r>
            <a:r>
              <a:rPr lang="en-US" b="1" kern="1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kern="1200" dirty="0" err="1" smtClean="0">
                <a:latin typeface="Courier New" pitchFamily="49" charset="0"/>
                <a:cs typeface="Courier New" pitchFamily="49" charset="0"/>
              </a:rPr>
              <a:t>printfn</a:t>
            </a:r>
            <a:r>
              <a:rPr lang="en-US" b="1" kern="1200" dirty="0" smtClean="0">
                <a:latin typeface="Courier New" pitchFamily="49" charset="0"/>
                <a:cs typeface="Courier New" pitchFamily="49" charset="0"/>
              </a:rPr>
              <a:t> "n = %d" n</a:t>
            </a:r>
          </a:p>
          <a:p>
            <a:pPr marL="0" indent="0" defTabSz="914363" eaLnBrk="1" fontAlgn="auto" hangingPunct="1">
              <a:lnSpc>
                <a:spcPct val="90000"/>
              </a:lnSpc>
              <a:spcAft>
                <a:spcPts val="0"/>
              </a:spcAft>
              <a:buClrTx/>
              <a:buFontTx/>
              <a:buNone/>
              <a:defRPr/>
            </a:pPr>
            <a:r>
              <a:rPr lang="en-US" b="1" kern="1200" dirty="0" smtClean="0">
                <a:latin typeface="Courier New" pitchFamily="49" charset="0"/>
                <a:cs typeface="Courier New" pitchFamily="49" charset="0"/>
              </a:rPr>
              <a:t>                </a:t>
            </a:r>
            <a:r>
              <a:rPr lang="en-US" b="1" kern="12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let!</a:t>
            </a:r>
            <a:r>
              <a:rPr lang="en-US" b="1" kern="1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kern="1200" dirty="0" err="1" smtClean="0">
                <a:latin typeface="Courier New" pitchFamily="49" charset="0"/>
                <a:cs typeface="Courier New" pitchFamily="49" charset="0"/>
              </a:rPr>
              <a:t>msg</a:t>
            </a:r>
            <a:r>
              <a:rPr lang="en-US" b="1" kern="12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kern="1200" dirty="0" err="1" smtClean="0">
                <a:latin typeface="Courier New" pitchFamily="49" charset="0"/>
                <a:cs typeface="Courier New" pitchFamily="49" charset="0"/>
              </a:rPr>
              <a:t>inbox.Receive</a:t>
            </a:r>
            <a:r>
              <a:rPr lang="en-US" b="1" kern="1200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marL="0" indent="0" defTabSz="914363" eaLnBrk="1" fontAlgn="auto" hangingPunct="1">
              <a:lnSpc>
                <a:spcPct val="90000"/>
              </a:lnSpc>
              <a:spcAft>
                <a:spcPts val="0"/>
              </a:spcAft>
              <a:buClrTx/>
              <a:buFontTx/>
              <a:buNone/>
              <a:defRPr/>
            </a:pPr>
            <a:r>
              <a:rPr lang="en-US" b="1" kern="1200" dirty="0" smtClean="0">
                <a:latin typeface="Courier New" pitchFamily="49" charset="0"/>
                <a:cs typeface="Courier New" pitchFamily="49" charset="0"/>
              </a:rPr>
              <a:t>                </a:t>
            </a:r>
            <a:r>
              <a:rPr lang="en-US" b="1" kern="12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return!</a:t>
            </a:r>
            <a:r>
              <a:rPr lang="en-US" b="1" kern="1200" dirty="0" smtClean="0">
                <a:latin typeface="Courier New" pitchFamily="49" charset="0"/>
                <a:cs typeface="Courier New" pitchFamily="49" charset="0"/>
              </a:rPr>
              <a:t> loop(</a:t>
            </a:r>
            <a:r>
              <a:rPr lang="en-US" b="1" kern="1200" dirty="0" err="1" smtClean="0">
                <a:latin typeface="Courier New" pitchFamily="49" charset="0"/>
                <a:cs typeface="Courier New" pitchFamily="49" charset="0"/>
              </a:rPr>
              <a:t>n+msg</a:t>
            </a:r>
            <a:r>
              <a:rPr lang="en-US" b="1" kern="1200" dirty="0" smtClean="0">
                <a:latin typeface="Courier New" pitchFamily="49" charset="0"/>
                <a:cs typeface="Courier New" pitchFamily="49" charset="0"/>
              </a:rPr>
              <a:t>) } </a:t>
            </a:r>
          </a:p>
          <a:p>
            <a:pPr marL="0" indent="0" defTabSz="914363" eaLnBrk="1" fontAlgn="auto" hangingPunct="1">
              <a:lnSpc>
                <a:spcPct val="90000"/>
              </a:lnSpc>
              <a:spcAft>
                <a:spcPts val="0"/>
              </a:spcAft>
              <a:buClrTx/>
              <a:buFontTx/>
              <a:buNone/>
              <a:defRPr/>
            </a:pPr>
            <a:endParaRPr lang="en-US" b="1" kern="1200" dirty="0" smtClean="0">
              <a:latin typeface="Courier New" pitchFamily="49" charset="0"/>
              <a:cs typeface="Courier New" pitchFamily="49" charset="0"/>
            </a:endParaRPr>
          </a:p>
          <a:p>
            <a:pPr marL="0" indent="0" defTabSz="914363">
              <a:lnSpc>
                <a:spcPct val="90000"/>
              </a:lnSpc>
              <a:buClrTx/>
              <a:buNone/>
              <a:defRPr/>
            </a:pPr>
            <a:r>
              <a:rPr lang="en-US" kern="12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/// Enter the loop</a:t>
            </a:r>
          </a:p>
          <a:p>
            <a:pPr marL="0" indent="0" defTabSz="914363">
              <a:lnSpc>
                <a:spcPct val="90000"/>
              </a:lnSpc>
              <a:buClrTx/>
              <a:buNone/>
              <a:defRPr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loop(0</a:t>
            </a:r>
            <a:r>
              <a:rPr lang="en-US" b="1" kern="1200" dirty="0" smtClean="0">
                <a:latin typeface="Courier New" pitchFamily="49" charset="0"/>
                <a:cs typeface="Courier New" pitchFamily="49" charset="0"/>
              </a:rPr>
              <a:t>))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Books about F#</a:t>
            </a:r>
            <a:endParaRPr lang="en-US" dirty="0"/>
          </a:p>
        </p:txBody>
      </p:sp>
      <p:pic>
        <p:nvPicPr>
          <p:cNvPr id="6" name="Picture 5" descr="FoundationsF.jpg"/>
          <p:cNvPicPr>
            <a:picLocks noChangeAspect="1"/>
          </p:cNvPicPr>
          <p:nvPr/>
        </p:nvPicPr>
        <p:blipFill>
          <a:blip r:embed="rId2"/>
          <a:srcRect l="13324" r="13660"/>
          <a:stretch>
            <a:fillRect/>
          </a:stretch>
        </p:blipFill>
        <p:spPr>
          <a:xfrm>
            <a:off x="714348" y="1857364"/>
            <a:ext cx="2282872" cy="3126541"/>
          </a:xfrm>
          <a:prstGeom prst="rect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  <a:effectLst/>
          <a:scene3d>
            <a:camera prst="isometricOffAxis1Right">
              <a:rot lat="1200000" lon="1800000" rev="21594000"/>
            </a:camera>
            <a:lightRig rig="threePt" dir="t"/>
          </a:scene3d>
          <a:sp3d extrusionH="292100" contourW="12700" prstMaterial="flat">
            <a:bevelT/>
            <a:extrusionClr>
              <a:schemeClr val="bg1"/>
            </a:extrusionClr>
            <a:contourClr>
              <a:schemeClr val="bg2"/>
            </a:contourClr>
          </a:sp3d>
        </p:spPr>
      </p:pic>
      <p:pic>
        <p:nvPicPr>
          <p:cNvPr id="7" name="Picture 6" descr="ExpertF.jpg"/>
          <p:cNvPicPr>
            <a:picLocks noChangeAspect="1"/>
          </p:cNvPicPr>
          <p:nvPr/>
        </p:nvPicPr>
        <p:blipFill>
          <a:blip r:embed="rId3"/>
          <a:srcRect l="13140" r="13131"/>
          <a:stretch>
            <a:fillRect/>
          </a:stretch>
        </p:blipFill>
        <p:spPr>
          <a:xfrm>
            <a:off x="3357554" y="1928802"/>
            <a:ext cx="2305155" cy="3126542"/>
          </a:xfrm>
          <a:prstGeom prst="rect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  <a:effectLst/>
          <a:scene3d>
            <a:camera prst="isometricOffAxis1Right">
              <a:rot lat="1200000" lon="1800000" rev="21594000"/>
            </a:camera>
            <a:lightRig rig="threePt" dir="t"/>
          </a:scene3d>
          <a:sp3d extrusionH="476250" contourW="12700" prstMaterial="flat">
            <a:bevelT/>
            <a:extrusionClr>
              <a:schemeClr val="bg1"/>
            </a:extrusionClr>
            <a:contourClr>
              <a:schemeClr val="bg2"/>
            </a:contourClr>
          </a:sp3d>
        </p:spPr>
      </p:pic>
      <p:pic>
        <p:nvPicPr>
          <p:cNvPr id="9" name="Picture 8" descr="FForScientists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2198" y="1928802"/>
            <a:ext cx="2212176" cy="3126541"/>
          </a:xfrm>
          <a:prstGeom prst="rect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  <a:effectLst/>
          <a:scene3d>
            <a:camera prst="isometricOffAxis1Right">
              <a:rot lat="1200000" lon="1800000" rev="21594000"/>
            </a:camera>
            <a:lightRig rig="threePt" dir="t"/>
          </a:scene3d>
          <a:sp3d extrusionH="292100" contourW="12700" prstMaterial="flat">
            <a:bevelT/>
            <a:extrusionClr>
              <a:schemeClr val="bg1"/>
            </a:extrusionClr>
            <a:contourClr>
              <a:schemeClr val="bg2"/>
            </a:contourClr>
          </a:sp3d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38288" y="2090738"/>
            <a:ext cx="7100887" cy="17192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Questions</a:t>
            </a:r>
          </a:p>
        </p:txBody>
      </p:sp>
      <p:sp>
        <p:nvSpPr>
          <p:cNvPr id="3481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38288" y="3870325"/>
            <a:ext cx="7100887" cy="113665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>
                <a:solidFill>
                  <a:srgbClr val="A2998A"/>
                </a:solidFill>
              </a:rPr>
              <a:t>Don Syme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838200"/>
            <a:ext cx="6882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0" dirty="0" smtClean="0">
                <a:solidFill>
                  <a:schemeClr val="bg1"/>
                </a:solidFill>
                <a:latin typeface="+mn-lt"/>
              </a:rPr>
              <a:t>Visit 	</a:t>
            </a:r>
            <a:r>
              <a:rPr lang="en-GB" sz="2400" b="0" dirty="0" smtClean="0">
                <a:latin typeface="+mn-lt"/>
                <a:hlinkClick r:id="rId3"/>
              </a:rPr>
              <a:t>http://research.microsoft.com/fsharp</a:t>
            </a:r>
            <a:r>
              <a:rPr lang="en-GB" sz="2400" b="0" dirty="0" smtClean="0">
                <a:latin typeface="+mn-lt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Emphasis is on </a:t>
            </a:r>
            <a:r>
              <a:rPr lang="en-US" b="1" dirty="0" smtClean="0"/>
              <a:t>what</a:t>
            </a:r>
            <a:r>
              <a:rPr lang="en-US" dirty="0" smtClean="0"/>
              <a:t> is to be computed not </a:t>
            </a:r>
            <a:r>
              <a:rPr lang="en-US" b="1" dirty="0" smtClean="0"/>
              <a:t>how</a:t>
            </a:r>
            <a:r>
              <a:rPr lang="en-US" dirty="0" smtClean="0"/>
              <a:t> it happens</a:t>
            </a:r>
          </a:p>
          <a:p>
            <a:endParaRPr lang="en-US" dirty="0" smtClean="0"/>
          </a:p>
          <a:p>
            <a:r>
              <a:rPr lang="en-US" dirty="0" smtClean="0"/>
              <a:t>Data is immutable by default</a:t>
            </a:r>
          </a:p>
          <a:p>
            <a:endParaRPr lang="en-US" dirty="0"/>
          </a:p>
          <a:p>
            <a:r>
              <a:rPr lang="en-US" dirty="0" smtClean="0"/>
              <a:t>Ability to express higher-order functions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Side effects</a:t>
            </a:r>
          </a:p>
          <a:p>
            <a:endParaRPr lang="en-US" dirty="0" smtClean="0"/>
          </a:p>
          <a:p>
            <a:r>
              <a:rPr lang="en-US" dirty="0" smtClean="0"/>
              <a:t>Ability to declare and mutate variables</a:t>
            </a:r>
          </a:p>
          <a:p>
            <a:endParaRPr lang="en-US" dirty="0" smtClean="0"/>
          </a:p>
          <a:p>
            <a:r>
              <a:rPr lang="en-US" dirty="0" smtClean="0"/>
              <a:t>Control flow (while, for, if, etc.)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Imperative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Classes and </a:t>
            </a:r>
            <a:r>
              <a:rPr lang="en-US" dirty="0" err="1" smtClean="0"/>
              <a:t>Structs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Polymorphism and Inheritance</a:t>
            </a:r>
          </a:p>
          <a:p>
            <a:endParaRPr lang="en-US" dirty="0" smtClean="0"/>
          </a:p>
          <a:p>
            <a:r>
              <a:rPr lang="en-US" dirty="0" smtClean="0"/>
              <a:t>Events </a:t>
            </a:r>
          </a:p>
          <a:p>
            <a:endParaRPr lang="en-US" dirty="0" smtClean="0"/>
          </a:p>
          <a:p>
            <a:r>
              <a:rPr lang="en-US" dirty="0" smtClean="0"/>
              <a:t>Succinct, type-inferred classes</a:t>
            </a:r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Object Oriented (and .NET)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752600"/>
            <a:ext cx="7772400" cy="1829761"/>
          </a:xfrm>
        </p:spPr>
        <p:txBody>
          <a:bodyPr>
            <a:normAutofit/>
          </a:bodyPr>
          <a:lstStyle/>
          <a:p>
            <a:r>
              <a:rPr lang="en-GB" sz="4000" dirty="0" smtClean="0"/>
              <a:t>Asynchronous and Parallel Programming</a:t>
            </a:r>
            <a:endParaRPr lang="en-GB" sz="40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eadlocknajkcomafarialibh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57222" y="-89322"/>
            <a:ext cx="9715568" cy="6947322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43372" y="5857892"/>
            <a:ext cx="6215074" cy="1714512"/>
          </a:xfrm>
          <a:effectLst>
            <a:outerShdw blurRad="50800" dist="25400" dir="2820000" algn="tl" rotWithShape="0">
              <a:prstClr val="black">
                <a:alpha val="73000"/>
              </a:prstClr>
            </a:outerShdw>
          </a:effectLst>
        </p:spPr>
        <p:txBody>
          <a:bodyPr>
            <a:normAutofit/>
          </a:bodyPr>
          <a:lstStyle/>
          <a:p>
            <a:pPr>
              <a:buNone/>
            </a:pPr>
            <a:r>
              <a:rPr lang="en-US" sz="5400" dirty="0" smtClean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</a:rPr>
              <a:t>…can be hard</a:t>
            </a:r>
            <a:endParaRPr lang="en-AU" sz="5400" dirty="0">
              <a:solidFill>
                <a:srgbClr val="FFFF00"/>
              </a:solidFill>
              <a:effectLst>
                <a:outerShdw blurRad="50800" dist="38100" dir="2700000" algn="tl" rotWithShape="0">
                  <a:prstClr val="black"/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557216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dirty="0" smtClean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</a:rPr>
              <a:t>Concurrent programming with shared state…</a:t>
            </a:r>
            <a:endParaRPr lang="en-AU" sz="4800" dirty="0">
              <a:solidFill>
                <a:srgbClr val="FFFF00"/>
              </a:solidFill>
              <a:effectLst>
                <a:outerShdw blurRad="50800" dist="38100" dir="2700000" algn="tl" rotWithShape="0">
                  <a:prstClr val="black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8231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F# - Concurrent/Reactive/Parallel </a:t>
            </a:r>
            <a:br>
              <a:rPr lang="en-US" dirty="0" smtClean="0"/>
            </a:br>
            <a:endParaRPr lang="en-US" sz="3200" dirty="0" smtClean="0">
              <a:solidFill>
                <a:schemeClr val="tx2"/>
              </a:solidFill>
            </a:endParaRPr>
          </a:p>
        </p:txBody>
      </p:sp>
      <p:sp>
        <p:nvSpPr>
          <p:cNvPr id="31746" name="Shape 8232"/>
          <p:cNvSpPr>
            <a:spLocks noGrp="1" noChangeArrowheads="1"/>
          </p:cNvSpPr>
          <p:nvPr>
            <p:ph type="body" idx="4294967295"/>
          </p:nvPr>
        </p:nvSpPr>
        <p:spPr>
          <a:xfrm>
            <a:off x="571500" y="1571625"/>
            <a:ext cx="8572500" cy="4525963"/>
          </a:xfrm>
        </p:spPr>
        <p:txBody>
          <a:bodyPr>
            <a:normAutofit/>
          </a:bodyPr>
          <a:lstStyle/>
          <a:p>
            <a:pPr marL="357188" indent="-357188" eaLnBrk="1" hangingPunct="1"/>
            <a:endParaRPr lang="en-US" sz="2400" dirty="0" smtClean="0"/>
          </a:p>
          <a:p>
            <a:pPr marL="357188" indent="-357188" eaLnBrk="1" hangingPunct="1"/>
            <a:r>
              <a:rPr lang="en-US" sz="2400" b="1" u="sng" dirty="0" smtClean="0">
                <a:solidFill>
                  <a:schemeClr val="tx2"/>
                </a:solidFill>
              </a:rPr>
              <a:t>Concurrent</a:t>
            </a:r>
            <a:r>
              <a:rPr lang="en-US" sz="2400" dirty="0" smtClean="0"/>
              <a:t>: 	</a:t>
            </a:r>
            <a:r>
              <a:rPr lang="en-US" sz="2400" i="1" dirty="0" smtClean="0">
                <a:solidFill>
                  <a:schemeClr val="accent1"/>
                </a:solidFill>
              </a:rPr>
              <a:t>Multiple threads </a:t>
            </a:r>
            <a:r>
              <a:rPr lang="en-US" sz="2400" dirty="0" smtClean="0"/>
              <a:t>of execution</a:t>
            </a:r>
          </a:p>
          <a:p>
            <a:pPr marL="357188" indent="-357188" eaLnBrk="1" hangingPunct="1"/>
            <a:endParaRPr lang="en-US" sz="2400" dirty="0" smtClean="0"/>
          </a:p>
          <a:p>
            <a:pPr marL="357188" indent="-357188" eaLnBrk="1" hangingPunct="1"/>
            <a:r>
              <a:rPr lang="en-US" sz="2400" b="1" u="sng" dirty="0" smtClean="0">
                <a:solidFill>
                  <a:schemeClr val="tx2"/>
                </a:solidFill>
              </a:rPr>
              <a:t>Parallel</a:t>
            </a:r>
            <a:r>
              <a:rPr lang="en-US" sz="2400" dirty="0" smtClean="0"/>
              <a:t>: 		These execute </a:t>
            </a:r>
            <a:r>
              <a:rPr lang="en-US" sz="2400" i="1" dirty="0" smtClean="0">
                <a:solidFill>
                  <a:schemeClr val="accent1"/>
                </a:solidFill>
              </a:rPr>
              <a:t>simultaneously</a:t>
            </a:r>
          </a:p>
          <a:p>
            <a:pPr marL="357188" indent="-357188" eaLnBrk="1" hangingPunct="1"/>
            <a:endParaRPr lang="en-US" sz="2400" dirty="0" smtClean="0"/>
          </a:p>
          <a:p>
            <a:pPr marL="357188" indent="-357188" eaLnBrk="1" hangingPunct="1"/>
            <a:r>
              <a:rPr lang="en-US" sz="2400" b="1" u="sng" dirty="0" smtClean="0">
                <a:solidFill>
                  <a:schemeClr val="tx2"/>
                </a:solidFill>
              </a:rPr>
              <a:t>Asynchronous</a:t>
            </a:r>
            <a:r>
              <a:rPr lang="en-US" sz="2400" dirty="0" smtClean="0"/>
              <a:t>: 	Computations that complete "</a:t>
            </a:r>
            <a:r>
              <a:rPr lang="en-US" sz="2400" i="1" dirty="0" smtClean="0">
                <a:solidFill>
                  <a:schemeClr val="accent1"/>
                </a:solidFill>
              </a:rPr>
              <a:t>later</a:t>
            </a:r>
            <a:r>
              <a:rPr lang="en-US" sz="2400" dirty="0" smtClean="0"/>
              <a:t>"</a:t>
            </a:r>
          </a:p>
          <a:p>
            <a:pPr marL="357188" indent="-357188" eaLnBrk="1" hangingPunct="1"/>
            <a:endParaRPr lang="en-US" sz="2400" dirty="0" smtClean="0"/>
          </a:p>
          <a:p>
            <a:pPr marL="357188" indent="-357188" eaLnBrk="1" hangingPunct="1"/>
            <a:r>
              <a:rPr lang="en-US" sz="2400" b="1" u="sng" dirty="0" smtClean="0">
                <a:solidFill>
                  <a:schemeClr val="tx2"/>
                </a:solidFill>
              </a:rPr>
              <a:t>Reactive</a:t>
            </a:r>
            <a:r>
              <a:rPr lang="en-US" sz="2400" dirty="0" smtClean="0"/>
              <a:t>: 		</a:t>
            </a:r>
            <a:r>
              <a:rPr lang="en-US" sz="2400" i="1" dirty="0" smtClean="0">
                <a:solidFill>
                  <a:schemeClr val="accent1"/>
                </a:solidFill>
              </a:rPr>
              <a:t>Waiting</a:t>
            </a:r>
            <a:r>
              <a:rPr lang="en-US" sz="2400" i="1" dirty="0" smtClean="0"/>
              <a:t> </a:t>
            </a:r>
            <a:r>
              <a:rPr lang="en-US" sz="2400" dirty="0" smtClean="0"/>
              <a:t>and</a:t>
            </a:r>
            <a:r>
              <a:rPr lang="en-US" sz="2400" i="1" dirty="0" smtClean="0"/>
              <a:t> </a:t>
            </a:r>
            <a:r>
              <a:rPr lang="en-US" sz="2400" i="1" dirty="0" smtClean="0">
                <a:solidFill>
                  <a:schemeClr val="accent1"/>
                </a:solidFill>
              </a:rPr>
              <a:t>responding</a:t>
            </a:r>
            <a:r>
              <a:rPr lang="en-US" sz="2400" dirty="0" smtClean="0"/>
              <a:t> is normal</a:t>
            </a:r>
            <a:endParaRPr lang="en-US" sz="2400" i="1" dirty="0" smtClean="0"/>
          </a:p>
          <a:p>
            <a:pPr marL="987425" lvl="1" indent="-361950" eaLnBrk="1" hangingPunct="1">
              <a:buClr>
                <a:srgbClr val="F37720"/>
              </a:buClr>
            </a:pPr>
            <a:endParaRPr lang="en-US" sz="2000" dirty="0" smtClean="0">
              <a:solidFill>
                <a:srgbClr val="FFFFFF"/>
              </a:solidFill>
            </a:endParaRPr>
          </a:p>
          <a:p>
            <a:pPr marL="357188" indent="-357188" eaLnBrk="1" hangingPunct="1"/>
            <a:endParaRPr lang="en-US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1495</TotalTime>
  <Words>1124</Words>
  <Application>Microsoft Office PowerPoint</Application>
  <PresentationFormat>On-screen Show (4:3)</PresentationFormat>
  <Paragraphs>548</Paragraphs>
  <Slides>37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Concourse</vt:lpstr>
      <vt:lpstr>Advanced F#  Asynchronous, Parallel, Language Oriented</vt:lpstr>
      <vt:lpstr>Agenda</vt:lpstr>
      <vt:lpstr>What is F# anyways?</vt:lpstr>
      <vt:lpstr>Functional</vt:lpstr>
      <vt:lpstr>Imperative </vt:lpstr>
      <vt:lpstr>Object Oriented (and .NET)</vt:lpstr>
      <vt:lpstr>Asynchronous and Parallel Programming</vt:lpstr>
      <vt:lpstr>Slide 8</vt:lpstr>
      <vt:lpstr>F# - Concurrent/Reactive/Parallel  </vt:lpstr>
      <vt:lpstr>Why is it so hard?</vt:lpstr>
      <vt:lpstr>Why isn’t it this easy?</vt:lpstr>
      <vt:lpstr>Why isn’t it this easy?</vt:lpstr>
      <vt:lpstr>Some Foundation Technologies</vt:lpstr>
      <vt:lpstr>Taming Asynchronous I/O</vt:lpstr>
      <vt:lpstr>Taming Asynchronous I/O</vt:lpstr>
      <vt:lpstr>Taming Asynchronous I/O</vt:lpstr>
      <vt:lpstr>Simple Examples</vt:lpstr>
      <vt:lpstr>Async Web Services</vt:lpstr>
      <vt:lpstr>Taming Asynchronous I/O</vt:lpstr>
      <vt:lpstr>Taming Asynchronous I/O</vt:lpstr>
      <vt:lpstr>Taming Asynchronous I/O</vt:lpstr>
      <vt:lpstr>Demo: Asynchronous Image Processing</vt:lpstr>
      <vt:lpstr>How does it work?</vt:lpstr>
      <vt:lpstr>F# “Workflow” Syntax </vt:lpstr>
      <vt:lpstr>Part II: More Language Oriented Programming Techniques</vt:lpstr>
      <vt:lpstr>Domain Specific Language (DSL)</vt:lpstr>
      <vt:lpstr>Language Oriented Programming</vt:lpstr>
      <vt:lpstr>Examples</vt:lpstr>
      <vt:lpstr>LOP Taxonomy</vt:lpstr>
      <vt:lpstr>LOP Techniques</vt:lpstr>
      <vt:lpstr>Onto Visual Studio!</vt:lpstr>
      <vt:lpstr>Wrapping it Up</vt:lpstr>
      <vt:lpstr>F# Resources</vt:lpstr>
      <vt:lpstr>Demo: Asynchronous Web Crawling</vt:lpstr>
      <vt:lpstr>F# - Erlang-style Message Agents</vt:lpstr>
      <vt:lpstr>Books about F#</vt:lpstr>
      <vt:lpstr>Questions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Language Oriented  Programming in F#</dc:title>
  <dc:creator>Chris Smith</dc:creator>
  <cp:lastModifiedBy>Don Syme</cp:lastModifiedBy>
  <cp:revision>84</cp:revision>
  <dcterms:created xsi:type="dcterms:W3CDTF">2008-05-19T15:07:01Z</dcterms:created>
  <dcterms:modified xsi:type="dcterms:W3CDTF">2008-06-03T04:13:16Z</dcterms:modified>
</cp:coreProperties>
</file>