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7" r:id="rId2"/>
    <p:sldId id="449" r:id="rId3"/>
    <p:sldId id="432" r:id="rId4"/>
    <p:sldId id="451" r:id="rId5"/>
    <p:sldId id="452" r:id="rId6"/>
    <p:sldId id="453" r:id="rId7"/>
    <p:sldId id="433" r:id="rId8"/>
    <p:sldId id="436" r:id="rId9"/>
    <p:sldId id="462" r:id="rId10"/>
    <p:sldId id="437" r:id="rId11"/>
    <p:sldId id="461" r:id="rId12"/>
    <p:sldId id="438" r:id="rId13"/>
    <p:sldId id="440" r:id="rId14"/>
    <p:sldId id="434" r:id="rId15"/>
    <p:sldId id="435" r:id="rId16"/>
    <p:sldId id="459" r:id="rId17"/>
    <p:sldId id="429" r:id="rId18"/>
    <p:sldId id="387" r:id="rId19"/>
    <p:sldId id="478" r:id="rId20"/>
    <p:sldId id="479" r:id="rId21"/>
    <p:sldId id="484" r:id="rId22"/>
    <p:sldId id="482" r:id="rId23"/>
    <p:sldId id="483" r:id="rId24"/>
    <p:sldId id="393" r:id="rId25"/>
    <p:sldId id="460" r:id="rId26"/>
    <p:sldId id="485" r:id="rId27"/>
    <p:sldId id="488" r:id="rId28"/>
    <p:sldId id="489" r:id="rId29"/>
    <p:sldId id="486" r:id="rId30"/>
    <p:sldId id="480" r:id="rId31"/>
    <p:sldId id="456" r:id="rId32"/>
    <p:sldId id="343" r:id="rId33"/>
    <p:sldId id="344" r:id="rId34"/>
    <p:sldId id="310" r:id="rId35"/>
    <p:sldId id="345" r:id="rId36"/>
    <p:sldId id="445" r:id="rId37"/>
    <p:sldId id="458" r:id="rId38"/>
    <p:sldId id="472" r:id="rId39"/>
    <p:sldId id="481" r:id="rId40"/>
    <p:sldId id="413" r:id="rId41"/>
    <p:sldId id="373" r:id="rId42"/>
    <p:sldId id="400" r:id="rId43"/>
    <p:sldId id="380" r:id="rId44"/>
    <p:sldId id="471" r:id="rId45"/>
    <p:sldId id="473" r:id="rId46"/>
    <p:sldId id="474" r:id="rId47"/>
    <p:sldId id="475" r:id="rId48"/>
    <p:sldId id="476" r:id="rId49"/>
    <p:sldId id="477" r:id="rId50"/>
    <p:sldId id="466" r:id="rId51"/>
    <p:sldId id="467" r:id="rId52"/>
    <p:sldId id="468" r:id="rId53"/>
    <p:sldId id="470" r:id="rId54"/>
    <p:sldId id="430" r:id="rId55"/>
    <p:sldId id="446" r:id="rId56"/>
    <p:sldId id="447" r:id="rId57"/>
    <p:sldId id="448" r:id="rId58"/>
    <p:sldId id="431" r:id="rId59"/>
    <p:sldId id="443" r:id="rId60"/>
    <p:sldId id="444" r:id="rId61"/>
    <p:sldId id="463" r:id="rId62"/>
    <p:sldId id="464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A2998A"/>
        </a:solidFill>
        <a:latin typeface="Segoe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A2998A"/>
        </a:solidFill>
        <a:latin typeface="Segoe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A2998A"/>
        </a:solidFill>
        <a:latin typeface="Segoe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A2998A"/>
        </a:solidFill>
        <a:latin typeface="Segoe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  <a:srgbClr val="0033CC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797" autoAdjust="0"/>
    <p:restoredTop sz="84333" autoAdjust="0"/>
  </p:normalViewPr>
  <p:slideViewPr>
    <p:cSldViewPr>
      <p:cViewPr>
        <p:scale>
          <a:sx n="70" d="100"/>
          <a:sy n="70" d="100"/>
        </p:scale>
        <p:origin x="-1116" y="-594"/>
      </p:cViewPr>
      <p:guideLst>
        <p:guide orient="horz" pos="3974"/>
        <p:guide orient="horz" pos="1565"/>
        <p:guide orient="horz" pos="4195"/>
        <p:guide pos="2880"/>
        <p:guide pos="340"/>
        <p:guide pos="1040"/>
        <p:guide pos="54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376"/>
    </p:cViewPr>
  </p:sorter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835CE-1BE1-4A04-BE2A-3B99D265ACDD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0F9648A-07FE-49CA-8945-9ECA77F1781E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OCaml</a:t>
          </a:r>
          <a:endParaRPr lang="en-GB" dirty="0">
            <a:solidFill>
              <a:schemeClr val="tx1"/>
            </a:solidFill>
          </a:endParaRPr>
        </a:p>
      </dgm:t>
    </dgm:pt>
    <dgm:pt modelId="{2510AB78-CD66-44D3-AFB1-13FEFAC0F5D7}" type="parTrans" cxnId="{FFB7330F-9F15-47B7-8289-1B0A2EC29656}">
      <dgm:prSet/>
      <dgm:spPr/>
      <dgm:t>
        <a:bodyPr/>
        <a:lstStyle/>
        <a:p>
          <a:endParaRPr lang="en-GB"/>
        </a:p>
      </dgm:t>
    </dgm:pt>
    <dgm:pt modelId="{31F21FAB-B9F4-4A2F-B30F-21D9ED973B92}" type="sibTrans" cxnId="{FFB7330F-9F15-47B7-8289-1B0A2EC29656}">
      <dgm:prSet/>
      <dgm:spPr/>
      <dgm:t>
        <a:bodyPr/>
        <a:lstStyle/>
        <a:p>
          <a:endParaRPr lang="en-GB"/>
        </a:p>
      </dgm:t>
    </dgm:pt>
    <dgm:pt modelId="{B3929F1D-153B-450C-99EA-6E8BC8DBE9F4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C#/.NET</a:t>
          </a:r>
          <a:endParaRPr lang="en-GB" dirty="0">
            <a:solidFill>
              <a:schemeClr val="tx1"/>
            </a:solidFill>
          </a:endParaRPr>
        </a:p>
      </dgm:t>
    </dgm:pt>
    <dgm:pt modelId="{220AAC19-E5A3-47E3-BB91-6BDEF09711E3}" type="parTrans" cxnId="{552B9BD3-715A-4AE5-AE37-F7D8095C7ED8}">
      <dgm:prSet/>
      <dgm:spPr/>
      <dgm:t>
        <a:bodyPr/>
        <a:lstStyle/>
        <a:p>
          <a:endParaRPr lang="en-GB"/>
        </a:p>
      </dgm:t>
    </dgm:pt>
    <dgm:pt modelId="{1ABFF025-BD37-4FB7-8816-9E54B23B71CD}" type="sibTrans" cxnId="{552B9BD3-715A-4AE5-AE37-F7D8095C7ED8}">
      <dgm:prSet/>
      <dgm:spPr/>
      <dgm:t>
        <a:bodyPr/>
        <a:lstStyle/>
        <a:p>
          <a:endParaRPr lang="en-GB"/>
        </a:p>
      </dgm:t>
    </dgm:pt>
    <dgm:pt modelId="{F46DFFE8-954F-4BDC-9232-DB8F826D64D9}" type="pres">
      <dgm:prSet presAssocID="{0D7835CE-1BE1-4A04-BE2A-3B99D265AC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45D112E-F679-4F2C-BB3E-32C985B93210}" type="pres">
      <dgm:prSet presAssocID="{20F9648A-07FE-49CA-8945-9ECA77F1781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085288-8BBD-4A18-B782-013657CD3B38}" type="pres">
      <dgm:prSet presAssocID="{B3929F1D-153B-450C-99EA-6E8BC8DBE9F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FB7330F-9F15-47B7-8289-1B0A2EC29656}" srcId="{0D7835CE-1BE1-4A04-BE2A-3B99D265ACDD}" destId="{20F9648A-07FE-49CA-8945-9ECA77F1781E}" srcOrd="0" destOrd="0" parTransId="{2510AB78-CD66-44D3-AFB1-13FEFAC0F5D7}" sibTransId="{31F21FAB-B9F4-4A2F-B30F-21D9ED973B92}"/>
    <dgm:cxn modelId="{552B9BD3-715A-4AE5-AE37-F7D8095C7ED8}" srcId="{0D7835CE-1BE1-4A04-BE2A-3B99D265ACDD}" destId="{B3929F1D-153B-450C-99EA-6E8BC8DBE9F4}" srcOrd="1" destOrd="0" parTransId="{220AAC19-E5A3-47E3-BB91-6BDEF09711E3}" sibTransId="{1ABFF025-BD37-4FB7-8816-9E54B23B71CD}"/>
    <dgm:cxn modelId="{F6BE280E-4F43-436B-B2DD-60D0314A821D}" type="presOf" srcId="{20F9648A-07FE-49CA-8945-9ECA77F1781E}" destId="{C45D112E-F679-4F2C-BB3E-32C985B93210}" srcOrd="0" destOrd="0" presId="urn:microsoft.com/office/officeart/2005/8/layout/arrow5"/>
    <dgm:cxn modelId="{3BCABBFB-CDE8-49AC-8BB7-B32BFB6C8F1F}" type="presOf" srcId="{0D7835CE-1BE1-4A04-BE2A-3B99D265ACDD}" destId="{F46DFFE8-954F-4BDC-9232-DB8F826D64D9}" srcOrd="0" destOrd="0" presId="urn:microsoft.com/office/officeart/2005/8/layout/arrow5"/>
    <dgm:cxn modelId="{41833F0F-F75E-4B3C-8837-9A67AE9353E8}" type="presOf" srcId="{B3929F1D-153B-450C-99EA-6E8BC8DBE9F4}" destId="{26085288-8BBD-4A18-B782-013657CD3B38}" srcOrd="0" destOrd="0" presId="urn:microsoft.com/office/officeart/2005/8/layout/arrow5"/>
    <dgm:cxn modelId="{B708C7F8-F8FA-4054-955B-084B446602D4}" type="presParOf" srcId="{F46DFFE8-954F-4BDC-9232-DB8F826D64D9}" destId="{C45D112E-F679-4F2C-BB3E-32C985B93210}" srcOrd="0" destOrd="0" presId="urn:microsoft.com/office/officeart/2005/8/layout/arrow5"/>
    <dgm:cxn modelId="{5806BA33-64FD-4027-8ACB-77B366459FC4}" type="presParOf" srcId="{F46DFFE8-954F-4BDC-9232-DB8F826D64D9}" destId="{26085288-8BBD-4A18-B782-013657CD3B38}" srcOrd="1" destOrd="0" presId="urn:microsoft.com/office/officeart/2005/8/layout/arrow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C824F-E6F7-4C4D-9838-55A16B09F057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 smtClean="0"/>
              <a:t>TLA405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75F48-EE2D-4C47-B175-D4217846C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C9BC253-3C3E-4952-95DF-387E83431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3B81C-D83E-4B7D-AC38-99079739491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2F6BC-8F5D-4ECC-B339-E8C0B7E8C326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37248A-CD45-4BB9-81F4-DDD45E4318F2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37248A-CD45-4BB9-81F4-DDD45E4318F2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37248A-CD45-4BB9-81F4-DDD45E4318F2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37248A-CD45-4BB9-81F4-DDD45E4318F2}" type="slidenum">
              <a:rPr lang="en-US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BFF1F-658C-4656-A2D1-05FDF9021CE6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slide-lines_BIG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997200"/>
            <a:ext cx="336073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514" y="2090058"/>
            <a:ext cx="7100662" cy="1719942"/>
          </a:xfrm>
        </p:spPr>
        <p:txBody>
          <a:bodyPr anchor="b"/>
          <a:lstStyle>
            <a:lvl1pPr>
              <a:defRPr sz="40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513" y="3870551"/>
            <a:ext cx="7100662" cy="1136877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7013" y="274638"/>
            <a:ext cx="201136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74638"/>
            <a:ext cx="5884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AA82A5-D41F-40B6-864A-06BCCF57D3E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600200"/>
            <a:ext cx="3948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3948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title-slide-lines-grey_BIG.png"/>
          <p:cNvPicPr>
            <a:picLocks noChangeAspect="1"/>
          </p:cNvPicPr>
          <p:nvPr userDrawn="1"/>
        </p:nvPicPr>
        <p:blipFill>
          <a:blip r:embed="rId15">
            <a:lum bright="-6000"/>
          </a:blip>
          <a:srcRect/>
          <a:stretch>
            <a:fillRect/>
          </a:stretch>
        </p:blipFill>
        <p:spPr bwMode="auto">
          <a:xfrm>
            <a:off x="0" y="2990850"/>
            <a:ext cx="3367088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85750"/>
            <a:ext cx="804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00200"/>
            <a:ext cx="8048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cs.hubfs.net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hyperlink" Target="http://fsharp.net/" TargetMode="External"/><Relationship Id="rId4" Type="http://schemas.openxmlformats.org/officeDocument/2006/relationships/image" Target="../media/image9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www.msn.com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288" y="2090738"/>
            <a:ext cx="7100887" cy="1719262"/>
          </a:xfrm>
        </p:spPr>
        <p:txBody>
          <a:bodyPr/>
          <a:lstStyle/>
          <a:p>
            <a:pPr eaLnBrk="1" hangingPunct="1">
              <a:defRPr/>
            </a:pPr>
            <a:r>
              <a:rPr lang="en-GB" sz="11500" dirty="0" smtClean="0"/>
              <a:t>F#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3600" dirty="0" smtClean="0">
                <a:latin typeface="Arial" charset="0"/>
              </a:rPr>
              <a:t>What’s New?</a:t>
            </a:r>
            <a:endParaRPr lang="en-US" sz="3600" dirty="0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288" y="3870325"/>
            <a:ext cx="7100887" cy="1136650"/>
          </a:xfrm>
        </p:spPr>
        <p:txBody>
          <a:bodyPr/>
          <a:lstStyle/>
          <a:p>
            <a:pPr eaLnBrk="1" hangingPunct="1"/>
            <a:endParaRPr lang="en-US" dirty="0" smtClean="0">
              <a:solidFill>
                <a:srgbClr val="A2998A"/>
              </a:solidFill>
            </a:endParaRPr>
          </a:p>
          <a:p>
            <a:pPr eaLnBrk="1" hangingPunct="1"/>
            <a:endParaRPr lang="en-US" dirty="0" smtClean="0">
              <a:solidFill>
                <a:srgbClr val="A2998A"/>
              </a:solidFill>
            </a:endParaRPr>
          </a:p>
          <a:p>
            <a:pPr eaLnBrk="1" hangingPunct="1"/>
            <a:endParaRPr lang="en-US" dirty="0" smtClean="0">
              <a:solidFill>
                <a:srgbClr val="A2998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4040188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92D050"/>
                </a:solidFill>
              </a:rPr>
              <a:t>Pleasure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1071546"/>
            <a:ext cx="6758006" cy="38576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 </a:t>
            </a:r>
            <a:endParaRPr lang="en-GB" sz="1400" dirty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type Command = Command of (Rover -&gt; unit)</a:t>
            </a:r>
          </a:p>
          <a:p>
            <a:pPr>
              <a:buNone/>
            </a:pPr>
            <a:endParaRPr lang="en-US" sz="14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let </a:t>
            </a:r>
            <a:r>
              <a:rPr lang="en-US" sz="1400" dirty="0" err="1">
                <a:solidFill>
                  <a:srgbClr val="92D050"/>
                </a:solidFill>
                <a:latin typeface="Consolas" pitchFamily="49" charset="0"/>
              </a:rPr>
              <a:t>BreakCommand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    </a:t>
            </a: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 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= </a:t>
            </a:r>
            <a:endParaRPr lang="en-US" sz="14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 </a:t>
            </a: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   </a:t>
            </a: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Command(fun 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rover -&gt; </a:t>
            </a:r>
            <a:r>
              <a:rPr lang="en-US" sz="1400" dirty="0" err="1">
                <a:solidFill>
                  <a:srgbClr val="92D050"/>
                </a:solidFill>
                <a:latin typeface="Consolas" pitchFamily="49" charset="0"/>
              </a:rPr>
              <a:t>rover.Accelerate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(-1.0</a:t>
            </a: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))</a:t>
            </a:r>
            <a:endParaRPr lang="en-GB" sz="1400" dirty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4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let </a:t>
            </a:r>
            <a:r>
              <a:rPr lang="en-US" sz="1400" dirty="0" err="1" smtClean="0">
                <a:solidFill>
                  <a:srgbClr val="92D050"/>
                </a:solidFill>
                <a:latin typeface="Consolas" pitchFamily="49" charset="0"/>
              </a:rPr>
              <a:t>TurnLeftCommand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 </a:t>
            </a: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 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= </a:t>
            </a:r>
            <a:endParaRPr lang="en-US" sz="14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 </a:t>
            </a: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   </a:t>
            </a: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Command(fun 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rover -&gt; </a:t>
            </a:r>
            <a:r>
              <a:rPr lang="en-US" sz="1400" dirty="0" err="1">
                <a:solidFill>
                  <a:srgbClr val="92D050"/>
                </a:solidFill>
                <a:latin typeface="Consolas" pitchFamily="49" charset="0"/>
              </a:rPr>
              <a:t>rover.Rotate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(-5.0&lt;</a:t>
            </a:r>
            <a:r>
              <a:rPr lang="en-US" sz="1400" dirty="0" err="1">
                <a:solidFill>
                  <a:srgbClr val="92D050"/>
                </a:solidFill>
                <a:latin typeface="Consolas" pitchFamily="49" charset="0"/>
              </a:rPr>
              <a:t>degs</a:t>
            </a: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&gt;))</a:t>
            </a:r>
            <a:endParaRPr lang="en-GB" sz="1400" dirty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 </a:t>
            </a:r>
            <a:endParaRPr lang="en-GB" sz="1400" dirty="0">
              <a:solidFill>
                <a:srgbClr val="92D050"/>
              </a:solidFill>
              <a:latin typeface="Consolas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16421" y="357166"/>
            <a:ext cx="4041775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Pain</a:t>
            </a:r>
            <a:endParaRPr lang="en-GB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72000" y="1071546"/>
            <a:ext cx="7072362" cy="55007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 abstract class Command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{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public virtual void Execute();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abstract class 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MarsRoverCommand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: Command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{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protected 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Rover { get; private set; }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public 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MarsRoverCommand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rover)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{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    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this.Rover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= rover;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}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class 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BreakCommand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: 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MarsRoverCommand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{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public 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BreakCommand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rover)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    : base(rover)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{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       public override void Execute()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{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    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Rover.Rotate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(-5.0);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}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class 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TurnLeftCommand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: 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MarsRoverCommand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{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public 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TurnLeftCommand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rover)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    : base(rover)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{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}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       public override void Execute()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{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    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Rover.Rotate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(-5.0);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}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}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4040188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92D050"/>
                </a:solidFill>
              </a:rPr>
              <a:t>Pleasure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14282" y="1071546"/>
            <a:ext cx="6758006" cy="17145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type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=   </a:t>
            </a:r>
          </a:p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  | True   </a:t>
            </a:r>
          </a:p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  | And of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*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 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</a:t>
            </a:r>
          </a:p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  |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Nand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of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*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 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</a:t>
            </a:r>
          </a:p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  | Or of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*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 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</a:t>
            </a:r>
          </a:p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  |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Xor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of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*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 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</a:t>
            </a:r>
          </a:p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  | Not of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 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</a:t>
            </a:r>
            <a:endParaRPr lang="en-GB" sz="1400" b="1" dirty="0">
              <a:solidFill>
                <a:srgbClr val="92D050"/>
              </a:solidFill>
              <a:latin typeface="Consolas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16421" y="357166"/>
            <a:ext cx="4041775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Pain</a:t>
            </a:r>
            <a:endParaRPr lang="en-GB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071902" y="1071546"/>
            <a:ext cx="5072098" cy="55007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abstract class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{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abstract class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UnaryOp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: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 { get; private set;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UnaryOp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first)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{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this.First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= first;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abstract class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BinExpr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 { get; private set;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Second { get; private set;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BinExpr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first,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second)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{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this.First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= first;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this.Second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= second;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class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TrueExpr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{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class And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BinExpr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And(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first,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second) : base(first, second) {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class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Nand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BinExpr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Nand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first,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second) : base(first, second) { 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class Or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BinExpr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Or(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first,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second) : base(first, second) { 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class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Xor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BinExpr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Xor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first,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second) : base(first, second) { 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class Not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UnaryOp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Not(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first) : base(first) { 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5643570" y="1071546"/>
            <a:ext cx="328614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3483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http://stepheneasey.wordpress.com/tag/c/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4040188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92D050"/>
                </a:solidFill>
              </a:rPr>
              <a:t>Pleasure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1142984"/>
            <a:ext cx="6758006" cy="54292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let </a:t>
            </a: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rotate (</a:t>
            </a:r>
            <a:r>
              <a:rPr lang="en-US" sz="1600" b="1" dirty="0" err="1" smtClean="0">
                <a:solidFill>
                  <a:srgbClr val="92D050"/>
                </a:solidFill>
                <a:latin typeface="Consolas" pitchFamily="49" charset="0"/>
              </a:rPr>
              <a:t>x,y,z</a:t>
            </a: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) = (</a:t>
            </a:r>
            <a:r>
              <a:rPr lang="en-US" sz="1600" b="1" dirty="0" err="1" smtClean="0">
                <a:solidFill>
                  <a:srgbClr val="92D050"/>
                </a:solidFill>
                <a:latin typeface="Consolas" pitchFamily="49" charset="0"/>
              </a:rPr>
              <a:t>z,x,y</a:t>
            </a: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)</a:t>
            </a:r>
          </a:p>
          <a:p>
            <a:pPr>
              <a:buNone/>
            </a:pPr>
            <a:endParaRPr lang="en-US" sz="1600" b="1" dirty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b="1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b="1" dirty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b="1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b="1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let reduce f (</a:t>
            </a:r>
            <a:r>
              <a:rPr lang="en-US" sz="1600" b="1" dirty="0" err="1" smtClean="0">
                <a:solidFill>
                  <a:srgbClr val="92D050"/>
                </a:solidFill>
                <a:latin typeface="Consolas" pitchFamily="49" charset="0"/>
              </a:rPr>
              <a:t>x,y,z</a:t>
            </a: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) = </a:t>
            </a:r>
            <a:endParaRPr lang="en-US" sz="1600" b="1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 </a:t>
            </a: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   </a:t>
            </a: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f </a:t>
            </a: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x + f y + f z</a:t>
            </a: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16421" y="357166"/>
            <a:ext cx="4041775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Pain</a:t>
            </a:r>
            <a:endParaRPr lang="en-GB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314820" y="1142984"/>
            <a:ext cx="4829180" cy="505461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Tuple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&lt;V,T,U&gt; Rotate(</a:t>
            </a: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Tuple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&lt;T,U,V&gt; t) </a:t>
            </a:r>
          </a:p>
          <a:p>
            <a:pPr>
              <a:buNone/>
            </a:pP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</a:t>
            </a:r>
          </a:p>
          <a:p>
            <a:pPr>
              <a:buNone/>
            </a:pP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   return new </a:t>
            </a: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Tuple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&lt;V,T,U&gt;(t.Item3,t.Item1,t.Item2); </a:t>
            </a:r>
          </a:p>
          <a:p>
            <a:pPr>
              <a:buNone/>
            </a:pP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</a:p>
          <a:p>
            <a:pPr>
              <a:buNone/>
            </a:pPr>
            <a:endParaRPr lang="en-GB" sz="16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int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Reduce(</a:t>
            </a: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Func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&lt;</a:t>
            </a: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T,int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&gt; </a:t>
            </a: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f,Tuple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&lt;T,T,T&gt; t) </a:t>
            </a:r>
          </a:p>
          <a:p>
            <a:pPr>
              <a:buNone/>
            </a:pP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</a:t>
            </a:r>
          </a:p>
          <a:p>
            <a:pPr>
              <a:buNone/>
            </a:pP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   return f(t.Item1) + f(t.Item2) + f (t.Item3); </a:t>
            </a:r>
          </a:p>
          <a:p>
            <a:pPr>
              <a:buNone/>
            </a:pP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</a:p>
          <a:p>
            <a:pPr>
              <a:buNone/>
            </a:pPr>
            <a:endParaRPr lang="en-GB" sz="16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buNone/>
            </a:pPr>
            <a:endParaRPr lang="en-GB" sz="1600" dirty="0" smtClean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8604"/>
            <a:ext cx="7358114" cy="444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b="-26666"/>
          <a:stretch>
            <a:fillRect/>
          </a:stretch>
        </p:blipFill>
        <p:spPr bwMode="auto">
          <a:xfrm>
            <a:off x="3357554" y="4714884"/>
            <a:ext cx="4857784" cy="2051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Economics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“Low Cost, High Value”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Fun! Fun! </a:t>
            </a:r>
            <a:r>
              <a:rPr lang="en-GB" dirty="0" smtClean="0"/>
              <a:t>And More Fun</a:t>
            </a:r>
            <a:r>
              <a:rPr lang="en-GB" dirty="0" smtClean="0"/>
              <a:t>! 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28728" y="1857364"/>
            <a:ext cx="7100662" cy="66675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People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 bwMode="auto">
          <a:xfrm>
            <a:off x="1428728" y="2428868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Love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1428728" y="3071810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Programming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1428728" y="3714752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1428728" y="4357694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F#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F#: Combining Paradigms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500174"/>
            <a:ext cx="85725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400" i="1" dirty="0" smtClean="0">
                <a:solidFill>
                  <a:schemeClr val="bg1"/>
                </a:solidFill>
              </a:rPr>
              <a:t>I've been coding in F</a:t>
            </a:r>
            <a:r>
              <a:rPr lang="en-GB" sz="2400" i="1" smtClean="0">
                <a:solidFill>
                  <a:schemeClr val="bg1"/>
                </a:solidFill>
              </a:rPr>
              <a:t># lately, </a:t>
            </a:r>
            <a:r>
              <a:rPr lang="en-GB" sz="2400" i="1" dirty="0" smtClean="0">
                <a:solidFill>
                  <a:schemeClr val="bg1"/>
                </a:solidFill>
              </a:rPr>
              <a:t>for a production task. </a:t>
            </a:r>
            <a:br>
              <a:rPr lang="en-GB" sz="2400" i="1" dirty="0" smtClean="0">
                <a:solidFill>
                  <a:schemeClr val="bg1"/>
                </a:solidFill>
              </a:rPr>
            </a:br>
            <a:r>
              <a:rPr lang="en-GB" sz="2400" i="1" dirty="0" smtClean="0">
                <a:solidFill>
                  <a:schemeClr val="bg1"/>
                </a:solidFill>
              </a:rPr>
              <a:t/>
            </a:r>
            <a:br>
              <a:rPr lang="en-GB" sz="2400" i="1" dirty="0" smtClean="0">
                <a:solidFill>
                  <a:schemeClr val="bg1"/>
                </a:solidFill>
              </a:rPr>
            </a:br>
            <a:r>
              <a:rPr lang="en-GB" sz="2400" i="1" dirty="0" smtClean="0">
                <a:solidFill>
                  <a:schemeClr val="bg1"/>
                </a:solidFill>
              </a:rPr>
              <a:t>F# allows you to </a:t>
            </a:r>
            <a:r>
              <a:rPr lang="en-GB" sz="2400" b="1" i="1" dirty="0" smtClean="0">
                <a:solidFill>
                  <a:srgbClr val="00B0F0"/>
                </a:solidFill>
              </a:rPr>
              <a:t>move smoothly</a:t>
            </a:r>
            <a:r>
              <a:rPr lang="en-GB" sz="2400" i="1" dirty="0" smtClean="0">
                <a:solidFill>
                  <a:schemeClr val="bg1"/>
                </a:solidFill>
              </a:rPr>
              <a:t> in your programming style... I start with pure </a:t>
            </a:r>
            <a:r>
              <a:rPr lang="en-GB" sz="2400" i="1" u="sng" dirty="0" smtClean="0">
                <a:solidFill>
                  <a:schemeClr val="bg1"/>
                </a:solidFill>
              </a:rPr>
              <a:t>functional</a:t>
            </a:r>
            <a:r>
              <a:rPr lang="en-GB" sz="2400" i="1" dirty="0" smtClean="0">
                <a:solidFill>
                  <a:schemeClr val="bg1"/>
                </a:solidFill>
              </a:rPr>
              <a:t> code, shift slightly towards an </a:t>
            </a:r>
            <a:r>
              <a:rPr lang="en-GB" sz="2400" i="1" u="sng" dirty="0" smtClean="0">
                <a:solidFill>
                  <a:schemeClr val="bg1"/>
                </a:solidFill>
              </a:rPr>
              <a:t>object-oriented</a:t>
            </a:r>
            <a:r>
              <a:rPr lang="en-GB" sz="2400" i="1" dirty="0" smtClean="0">
                <a:solidFill>
                  <a:schemeClr val="bg1"/>
                </a:solidFill>
              </a:rPr>
              <a:t> style, and in production code, I sometimes have to do some </a:t>
            </a:r>
            <a:r>
              <a:rPr lang="en-GB" sz="2400" i="1" u="sng" dirty="0" smtClean="0">
                <a:solidFill>
                  <a:schemeClr val="bg1"/>
                </a:solidFill>
              </a:rPr>
              <a:t>imperative</a:t>
            </a:r>
            <a:r>
              <a:rPr lang="en-GB" sz="2400" i="1" dirty="0" smtClean="0">
                <a:solidFill>
                  <a:schemeClr val="bg1"/>
                </a:solidFill>
              </a:rPr>
              <a:t> programming. </a:t>
            </a:r>
          </a:p>
          <a:p>
            <a:pPr>
              <a:lnSpc>
                <a:spcPct val="110000"/>
              </a:lnSpc>
            </a:pPr>
            <a:endParaRPr lang="en-GB" sz="2400" i="1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2400" i="1" dirty="0" smtClean="0">
                <a:solidFill>
                  <a:schemeClr val="bg1"/>
                </a:solidFill>
              </a:rPr>
              <a:t>I can </a:t>
            </a:r>
            <a:r>
              <a:rPr lang="en-GB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start with a pure idea</a:t>
            </a:r>
            <a:r>
              <a:rPr lang="en-GB" sz="2400" i="1" dirty="0" smtClean="0">
                <a:solidFill>
                  <a:schemeClr val="bg1"/>
                </a:solidFill>
              </a:rPr>
              <a:t>, and still </a:t>
            </a:r>
            <a:r>
              <a:rPr lang="en-GB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finish my project with realistic code</a:t>
            </a:r>
            <a:r>
              <a:rPr lang="en-GB" sz="2400" i="1" dirty="0" smtClean="0">
                <a:solidFill>
                  <a:schemeClr val="bg1"/>
                </a:solidFill>
              </a:rPr>
              <a:t>. You're never disappointed in any phase of the project!</a:t>
            </a:r>
          </a:p>
          <a:p>
            <a:pPr>
              <a:lnSpc>
                <a:spcPct val="140000"/>
              </a:lnSpc>
            </a:pPr>
            <a:endParaRPr lang="en-GB" sz="2000" i="1" dirty="0" smtClean="0">
              <a:solidFill>
                <a:schemeClr val="bg1"/>
              </a:solidFill>
            </a:endParaRPr>
          </a:p>
          <a:p>
            <a:pPr algn="r">
              <a:lnSpc>
                <a:spcPct val="140000"/>
              </a:lnSpc>
            </a:pPr>
            <a:r>
              <a:rPr lang="en-GB" sz="2000" dirty="0" smtClean="0">
                <a:solidFill>
                  <a:schemeClr val="bg1"/>
                </a:solidFill>
              </a:rPr>
              <a:t>Julien </a:t>
            </a:r>
            <a:r>
              <a:rPr lang="en-GB" sz="2000" dirty="0" err="1" smtClean="0">
                <a:solidFill>
                  <a:schemeClr val="bg1"/>
                </a:solidFill>
              </a:rPr>
              <a:t>Laugel</a:t>
            </a:r>
            <a:r>
              <a:rPr lang="en-GB" sz="2000" dirty="0" smtClean="0">
                <a:solidFill>
                  <a:schemeClr val="bg1"/>
                </a:solidFill>
              </a:rPr>
              <a:t>, Chief Software Architect, www.eurostocks.com</a:t>
            </a:r>
            <a:r>
              <a:rPr lang="en-GB" sz="2000" i="1" dirty="0" smtClean="0">
                <a:solidFill>
                  <a:schemeClr val="bg1"/>
                </a:solidFill>
              </a:rPr>
              <a:t/>
            </a:r>
            <a:br>
              <a:rPr lang="en-GB" sz="2000" i="1" dirty="0" smtClean="0">
                <a:solidFill>
                  <a:schemeClr val="bg1"/>
                </a:solidFill>
              </a:rPr>
            </a:br>
            <a:endParaRPr lang="en-GB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2844" y="142852"/>
            <a:ext cx="8382000" cy="609398"/>
          </a:xfrm>
        </p:spPr>
        <p:txBody>
          <a:bodyPr/>
          <a:lstStyle/>
          <a:p>
            <a:r>
              <a:rPr lang="en-GB" dirty="0" smtClean="0"/>
              <a:t>F#:  Influences</a:t>
            </a:r>
            <a:endParaRPr lang="en-GB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428596" y="1428736"/>
          <a:ext cx="8382000" cy="2579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0"/>
          <p:cNvGrpSpPr/>
          <p:nvPr/>
        </p:nvGrpSpPr>
        <p:grpSpPr>
          <a:xfrm>
            <a:off x="3571868" y="1785926"/>
            <a:ext cx="1944107" cy="1944107"/>
            <a:chOff x="3385633" y="2817223"/>
            <a:chExt cx="1944107" cy="1944107"/>
          </a:xfrm>
        </p:grpSpPr>
        <p:sp>
          <p:nvSpPr>
            <p:cNvPr id="12" name="Oval 11"/>
            <p:cNvSpPr/>
            <p:nvPr/>
          </p:nvSpPr>
          <p:spPr>
            <a:xfrm>
              <a:off x="3385633" y="2817223"/>
              <a:ext cx="1944107" cy="194410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3670341" y="3101931"/>
              <a:ext cx="1374691" cy="13746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6500" kern="1200" dirty="0" smtClean="0">
                  <a:solidFill>
                    <a:schemeClr val="tx1"/>
                  </a:solidFill>
                </a:rPr>
                <a:t>F#</a:t>
              </a:r>
              <a:endParaRPr lang="en-GB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Shape 896007"/>
          <p:cNvSpPr>
            <a:spLocks/>
          </p:cNvSpPr>
          <p:nvPr/>
        </p:nvSpPr>
        <p:spPr bwMode="auto">
          <a:xfrm rot="10800000">
            <a:off x="1357290" y="3857628"/>
            <a:ext cx="2600808" cy="715967"/>
          </a:xfrm>
          <a:custGeom>
            <a:avLst/>
            <a:gdLst>
              <a:gd name="T0" fmla="*/ 0 w 2177"/>
              <a:gd name="T1" fmla="*/ 242 h 242"/>
              <a:gd name="T2" fmla="*/ 1497 w 2177"/>
              <a:gd name="T3" fmla="*/ 15 h 242"/>
              <a:gd name="T4" fmla="*/ 2177 w 2177"/>
              <a:gd name="T5" fmla="*/ 151 h 242"/>
              <a:gd name="T6" fmla="*/ 0 60000 65536"/>
              <a:gd name="T7" fmla="*/ 0 60000 65536"/>
              <a:gd name="T8" fmla="*/ 0 60000 65536"/>
              <a:gd name="T9" fmla="*/ 0 w 2177"/>
              <a:gd name="T10" fmla="*/ 0 h 242"/>
              <a:gd name="T11" fmla="*/ 0 w 2177"/>
              <a:gd name="T12" fmla="*/ 0 h 2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7" h="242">
                <a:moveTo>
                  <a:pt x="0" y="242"/>
                </a:moveTo>
                <a:cubicBezTo>
                  <a:pt x="567" y="136"/>
                  <a:pt x="1134" y="30"/>
                  <a:pt x="1497" y="15"/>
                </a:cubicBezTo>
                <a:cubicBezTo>
                  <a:pt x="1860" y="0"/>
                  <a:pt x="2049" y="113"/>
                  <a:pt x="2177" y="151"/>
                </a:cubicBezTo>
              </a:path>
            </a:pathLst>
          </a:custGeom>
          <a:noFill/>
          <a:ln w="57150" algn="ctr">
            <a:solidFill>
              <a:schemeClr val="accent1"/>
            </a:solidFill>
            <a:prstDash val="dash"/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 sz="2400" b="1">
              <a:solidFill>
                <a:srgbClr val="000000"/>
              </a:solidFill>
            </a:endParaRPr>
          </a:p>
        </p:txBody>
      </p:sp>
      <p:sp>
        <p:nvSpPr>
          <p:cNvPr id="15" name="TextBox 896013"/>
          <p:cNvSpPr txBox="1">
            <a:spLocks noChangeArrowheads="1"/>
          </p:cNvSpPr>
          <p:nvPr/>
        </p:nvSpPr>
        <p:spPr bwMode="auto">
          <a:xfrm>
            <a:off x="1643042" y="4643446"/>
            <a:ext cx="2031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r>
              <a:rPr lang="en-GB" sz="2400" b="1" dirty="0" smtClean="0"/>
              <a:t>Similar core </a:t>
            </a:r>
          </a:p>
          <a:p>
            <a:pPr algn="ctr"/>
            <a:r>
              <a:rPr lang="en-GB" sz="2400" b="1" dirty="0" smtClean="0"/>
              <a:t>language</a:t>
            </a:r>
            <a:endParaRPr lang="en-GB" sz="2400" b="1" dirty="0"/>
          </a:p>
        </p:txBody>
      </p:sp>
      <p:sp>
        <p:nvSpPr>
          <p:cNvPr id="16" name="Shape 896007"/>
          <p:cNvSpPr>
            <a:spLocks/>
          </p:cNvSpPr>
          <p:nvPr/>
        </p:nvSpPr>
        <p:spPr bwMode="auto">
          <a:xfrm rot="10800000" flipH="1">
            <a:off x="4886792" y="3929067"/>
            <a:ext cx="2600808" cy="715967"/>
          </a:xfrm>
          <a:custGeom>
            <a:avLst/>
            <a:gdLst>
              <a:gd name="T0" fmla="*/ 0 w 2177"/>
              <a:gd name="T1" fmla="*/ 242 h 242"/>
              <a:gd name="T2" fmla="*/ 1497 w 2177"/>
              <a:gd name="T3" fmla="*/ 15 h 242"/>
              <a:gd name="T4" fmla="*/ 2177 w 2177"/>
              <a:gd name="T5" fmla="*/ 151 h 242"/>
              <a:gd name="T6" fmla="*/ 0 60000 65536"/>
              <a:gd name="T7" fmla="*/ 0 60000 65536"/>
              <a:gd name="T8" fmla="*/ 0 60000 65536"/>
              <a:gd name="T9" fmla="*/ 0 w 2177"/>
              <a:gd name="T10" fmla="*/ 0 h 242"/>
              <a:gd name="T11" fmla="*/ 0 w 2177"/>
              <a:gd name="T12" fmla="*/ 0 h 2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7" h="242">
                <a:moveTo>
                  <a:pt x="0" y="242"/>
                </a:moveTo>
                <a:cubicBezTo>
                  <a:pt x="567" y="136"/>
                  <a:pt x="1134" y="30"/>
                  <a:pt x="1497" y="15"/>
                </a:cubicBezTo>
                <a:cubicBezTo>
                  <a:pt x="1860" y="0"/>
                  <a:pt x="2049" y="113"/>
                  <a:pt x="2177" y="151"/>
                </a:cubicBezTo>
              </a:path>
            </a:pathLst>
          </a:custGeom>
          <a:noFill/>
          <a:ln w="57150" algn="ctr">
            <a:solidFill>
              <a:schemeClr val="accent1"/>
            </a:solidFill>
            <a:prstDash val="dash"/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 sz="2400" b="1">
              <a:solidFill>
                <a:srgbClr val="000000"/>
              </a:solidFill>
            </a:endParaRPr>
          </a:p>
        </p:txBody>
      </p:sp>
      <p:sp>
        <p:nvSpPr>
          <p:cNvPr id="17" name="TextBox 896013"/>
          <p:cNvSpPr txBox="1">
            <a:spLocks noChangeArrowheads="1"/>
          </p:cNvSpPr>
          <p:nvPr/>
        </p:nvSpPr>
        <p:spPr bwMode="auto">
          <a:xfrm>
            <a:off x="4572000" y="4643446"/>
            <a:ext cx="22012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r>
              <a:rPr lang="en-GB" sz="2400" b="1" dirty="0" smtClean="0"/>
              <a:t>Similar object</a:t>
            </a:r>
          </a:p>
          <a:p>
            <a:pPr algn="ctr"/>
            <a:r>
              <a:rPr lang="en-GB" sz="2400" b="1" dirty="0" smtClean="0"/>
              <a:t>model</a:t>
            </a:r>
            <a:endParaRPr lang="en-GB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Interesting Stuff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Topics</a:t>
            </a:r>
            <a:endParaRPr lang="en-US" dirty="0" smtClean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42844" y="1484313"/>
            <a:ext cx="8786874" cy="4776692"/>
          </a:xfrm>
        </p:spPr>
        <p:txBody>
          <a:bodyPr/>
          <a:lstStyle/>
          <a:p>
            <a:pPr eaLnBrk="1" hangingPunct="1"/>
            <a:r>
              <a:rPr lang="en-GB" sz="3200" dirty="0" smtClean="0"/>
              <a:t>What is F# about?</a:t>
            </a:r>
          </a:p>
          <a:p>
            <a:pPr eaLnBrk="1" hangingPunct="1"/>
            <a:endParaRPr lang="en-GB" sz="3200" dirty="0" smtClean="0"/>
          </a:p>
          <a:p>
            <a:pPr eaLnBrk="1" hangingPunct="1"/>
            <a:r>
              <a:rPr lang="en-GB" sz="3200" dirty="0" smtClean="0"/>
              <a:t>Dig</a:t>
            </a:r>
            <a:r>
              <a:rPr lang="en-GB" sz="3200" dirty="0" smtClean="0"/>
              <a:t> into the “interesting stuff”</a:t>
            </a:r>
          </a:p>
          <a:p>
            <a:pPr lvl="1" eaLnBrk="1" hangingPunct="1"/>
            <a:r>
              <a:rPr lang="en-GB" sz="2800" dirty="0" smtClean="0"/>
              <a:t>Objects</a:t>
            </a:r>
          </a:p>
          <a:p>
            <a:pPr lvl="1" eaLnBrk="1" hangingPunct="1"/>
            <a:r>
              <a:rPr lang="en-GB" sz="2800" dirty="0" smtClean="0"/>
              <a:t>Computation Expressions (aka monads)</a:t>
            </a:r>
          </a:p>
          <a:p>
            <a:pPr lvl="1" eaLnBrk="1" hangingPunct="1"/>
            <a:r>
              <a:rPr lang="en-GB" sz="2800" dirty="0" smtClean="0"/>
              <a:t>Active Patterns</a:t>
            </a:r>
          </a:p>
          <a:p>
            <a:pPr lvl="1" eaLnBrk="1" hangingPunct="1"/>
            <a:r>
              <a:rPr lang="en-GB" sz="2800" dirty="0" smtClean="0"/>
              <a:t>Units of Measure</a:t>
            </a:r>
          </a:p>
          <a:p>
            <a:pPr lvl="1" eaLnBrk="1" hangingPunct="1"/>
            <a:r>
              <a:rPr lang="en-GB" sz="2800" dirty="0" smtClean="0"/>
              <a:t>Quotations</a:t>
            </a:r>
          </a:p>
          <a:p>
            <a:pPr lvl="1" eaLnBrk="1" hangingPunct="1"/>
            <a:r>
              <a:rPr lang="en-GB" sz="2800" dirty="0" err="1" smtClean="0"/>
              <a:t>Async</a:t>
            </a:r>
            <a:r>
              <a:rPr lang="en-GB" sz="2800" dirty="0" smtClean="0"/>
              <a:t>/Parallel</a:t>
            </a:r>
            <a:endParaRPr lang="en-GB" sz="2800" dirty="0" smtClean="0"/>
          </a:p>
          <a:p>
            <a:pPr eaLnBrk="1" hangingPunct="1"/>
            <a:endParaRPr lang="en-GB" sz="3200" dirty="0" smtClean="0"/>
          </a:p>
          <a:p>
            <a:pPr eaLnBrk="1" hangingPunct="1"/>
            <a:endParaRPr lang="en-GB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Computation Expressions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609398"/>
          </a:xfrm>
        </p:spPr>
        <p:txBody>
          <a:bodyPr/>
          <a:lstStyle/>
          <a:p>
            <a:pPr eaLnBrk="1" hangingPunct="1"/>
            <a:r>
              <a:rPr lang="en-US" dirty="0" smtClean="0"/>
              <a:t>Computation Expressions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84313"/>
            <a:ext cx="8786874" cy="398878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ident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{ </a:t>
            </a:r>
            <a:r>
              <a:rPr lang="en-US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0" indent="0">
              <a:buNone/>
              <a:defRPr/>
            </a:pPr>
            <a:endParaRPr lang="en-US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endParaRPr lang="en-US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endParaRPr lang="en-US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endParaRPr lang="en-US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endParaRPr lang="en-US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let pat = </a:t>
            </a:r>
            <a:r>
              <a:rPr lang="en-US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in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use id = </a:t>
            </a:r>
            <a:r>
              <a:rPr lang="en-US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in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match </a:t>
            </a:r>
            <a:r>
              <a:rPr lang="en-US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with pat -&gt;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if .. then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else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try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with pat -&gt;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try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finally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while ... do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for pat in ... do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143636" y="1357298"/>
            <a:ext cx="2571768" cy="1477328"/>
          </a:xfrm>
          <a:prstGeom prst="wedgeRectCallout">
            <a:avLst>
              <a:gd name="adj1" fmla="val -159976"/>
              <a:gd name="adj2" fmla="val -25457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/>
              <a:t>Give the outer control structure  of this syntactic expression a monadic/</a:t>
            </a:r>
          </a:p>
          <a:p>
            <a:pPr algn="ctr"/>
            <a:r>
              <a:rPr lang="en-GB" dirty="0" err="1" smtClean="0"/>
              <a:t>monoidal</a:t>
            </a:r>
            <a:r>
              <a:rPr lang="en-GB" dirty="0" smtClean="0"/>
              <a:t> interpretation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609398"/>
          </a:xfrm>
        </p:spPr>
        <p:txBody>
          <a:bodyPr/>
          <a:lstStyle/>
          <a:p>
            <a:pPr eaLnBrk="1" hangingPunct="1"/>
            <a:r>
              <a:rPr lang="en-US" dirty="0" smtClean="0"/>
              <a:t>Computation Expressions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84313"/>
            <a:ext cx="8786874" cy="398878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ident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{ </a:t>
            </a:r>
            <a:r>
              <a:rPr lang="en-US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0" indent="0">
              <a:buNone/>
              <a:defRPr/>
            </a:pP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| let! pat = </a:t>
            </a:r>
            <a:r>
              <a:rPr lang="en-US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endParaRPr lang="en-US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| 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yield </a:t>
            </a:r>
            <a:r>
              <a:rPr lang="en-US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endParaRPr lang="en-US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| return </a:t>
            </a:r>
            <a:r>
              <a:rPr lang="en-US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endParaRPr lang="en-US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| return! </a:t>
            </a:r>
            <a:r>
              <a:rPr lang="en-US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endParaRPr lang="en-US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endParaRPr lang="en-US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let pat = </a:t>
            </a:r>
            <a:r>
              <a:rPr lang="en-US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in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use id 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in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match </a:t>
            </a:r>
            <a:r>
              <a:rPr lang="en-US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with pat -&gt;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if .. then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else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try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with pat -&gt;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try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finally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while ... do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 pat in ... do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143636" y="1357298"/>
            <a:ext cx="2714644" cy="923330"/>
          </a:xfrm>
          <a:prstGeom prst="wedgeRectCallout">
            <a:avLst>
              <a:gd name="adj1" fmla="val -146597"/>
              <a:gd name="adj2" fmla="val 69277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/>
              <a:t>Add extra expression forms for monadic and </a:t>
            </a:r>
            <a:r>
              <a:rPr lang="en-GB" dirty="0" err="1" smtClean="0"/>
              <a:t>monoidal</a:t>
            </a:r>
            <a:r>
              <a:rPr lang="en-GB" dirty="0" smtClean="0"/>
              <a:t> actions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Very Smooth Transitions to/from Monadic Code</a:t>
            </a:r>
          </a:p>
          <a:p>
            <a:endParaRPr lang="en-GB" sz="2800" dirty="0" smtClean="0"/>
          </a:p>
          <a:p>
            <a:r>
              <a:rPr lang="en-GB" sz="2800" dirty="0" smtClean="0"/>
              <a:t>For</a:t>
            </a:r>
          </a:p>
          <a:p>
            <a:pPr lvl="1"/>
            <a:r>
              <a:rPr lang="en-GB" sz="2800" dirty="0" smtClean="0"/>
              <a:t>Sequences </a:t>
            </a:r>
          </a:p>
          <a:p>
            <a:pPr lvl="1"/>
            <a:r>
              <a:rPr lang="en-GB" sz="2800" dirty="0" smtClean="0"/>
              <a:t>Database Queries</a:t>
            </a:r>
          </a:p>
          <a:p>
            <a:pPr lvl="1"/>
            <a:r>
              <a:rPr lang="en-GB" sz="2800" dirty="0" smtClean="0"/>
              <a:t>A</a:t>
            </a:r>
            <a:r>
              <a:rPr lang="en-GB" sz="2800" dirty="0" smtClean="0"/>
              <a:t>synchronous (non-blocking) Programming</a:t>
            </a:r>
          </a:p>
          <a:p>
            <a:endParaRPr lang="en-GB" sz="2800" dirty="0" smtClean="0"/>
          </a:p>
          <a:p>
            <a:r>
              <a:rPr lang="en-GB" sz="2800" dirty="0" smtClean="0"/>
              <a:t>“Put </a:t>
            </a:r>
            <a:r>
              <a:rPr lang="en-GB" sz="2800" dirty="0" err="1" smtClean="0"/>
              <a:t>async</a:t>
            </a:r>
            <a:r>
              <a:rPr lang="en-GB" sz="2800" dirty="0" smtClean="0"/>
              <a:t> { ... } around it and add let! where needed”</a:t>
            </a:r>
            <a:endParaRPr lang="en-GB" sz="2800" dirty="0" smtClean="0"/>
          </a:p>
          <a:p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609398"/>
          </a:xfrm>
        </p:spPr>
        <p:txBody>
          <a:bodyPr/>
          <a:lstStyle/>
          <a:p>
            <a:pPr eaLnBrk="1" hangingPunct="1"/>
            <a:r>
              <a:rPr lang="en-US" dirty="0" smtClean="0"/>
              <a:t>F# - </a:t>
            </a:r>
            <a:r>
              <a:rPr lang="en-US" dirty="0" smtClean="0"/>
              <a:t>Lists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84313"/>
            <a:ext cx="8786874" cy="398878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open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System.IO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rec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allFiles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(dir) =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[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file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Directory.GetFiles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(dir)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do 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yield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file 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sub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Directory.GetDirectories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(dir)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yield!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allFiles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(sub) 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sz="2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endParaRPr lang="en-US" sz="2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allFiles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(@"C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:\Demo")</a:t>
            </a:r>
            <a:endParaRPr lang="en-US" sz="2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endParaRPr lang="en-US" sz="23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929322" y="500042"/>
            <a:ext cx="1643074" cy="646331"/>
          </a:xfrm>
          <a:prstGeom prst="wedgeRectCallout">
            <a:avLst>
              <a:gd name="adj1" fmla="val -140433"/>
              <a:gd name="adj2" fmla="val 237781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 smtClean="0"/>
              <a:t>Generated Lists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609398"/>
          </a:xfrm>
        </p:spPr>
        <p:txBody>
          <a:bodyPr/>
          <a:lstStyle/>
          <a:p>
            <a:pPr eaLnBrk="1" hangingPunct="1"/>
            <a:r>
              <a:rPr lang="en-US" dirty="0" smtClean="0"/>
              <a:t>F# -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84313"/>
            <a:ext cx="8786874" cy="398878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open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System.IO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rec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allFiles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(dir) =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seq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{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file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Directory.GetFiles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(dir)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do 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yield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file 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sub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Directory.GetDirectories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(dir)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yield!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allFiles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(sub) }</a:t>
            </a:r>
          </a:p>
          <a:p>
            <a:pPr marL="0" indent="0">
              <a:buNone/>
              <a:defRPr/>
            </a:pPr>
            <a:endParaRPr lang="en-US" sz="2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allFiles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(@"C:\WINDOWS") </a:t>
            </a:r>
            <a:endParaRPr lang="en-US" sz="2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|&gt;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Seq.take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100 </a:t>
            </a:r>
            <a:endParaRPr lang="en-US" sz="2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|&gt; 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show</a:t>
            </a:r>
          </a:p>
          <a:p>
            <a:pPr marL="0" indent="0">
              <a:buNone/>
              <a:defRPr/>
            </a:pPr>
            <a:endParaRPr lang="en-US" sz="23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143636" y="428604"/>
            <a:ext cx="2071702" cy="646331"/>
          </a:xfrm>
          <a:prstGeom prst="wedgeRectCallout">
            <a:avLst>
              <a:gd name="adj1" fmla="val -140213"/>
              <a:gd name="adj2" fmla="val 313292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On-demand sequences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643570" y="4429132"/>
            <a:ext cx="1643074" cy="369332"/>
          </a:xfrm>
          <a:prstGeom prst="wedgeRectCallout">
            <a:avLst>
              <a:gd name="adj1" fmla="val -139673"/>
              <a:gd name="adj2" fmla="val 170695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 smtClean="0"/>
              <a:t>Pipelines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ded Corner 3"/>
          <p:cNvSpPr/>
          <p:nvPr/>
        </p:nvSpPr>
        <p:spPr>
          <a:xfrm>
            <a:off x="500034" y="1000108"/>
            <a:ext cx="8286808" cy="1849843"/>
          </a:xfrm>
          <a:prstGeom prst="foldedCorner">
            <a:avLst/>
          </a:prstGeom>
          <a:solidFill>
            <a:srgbClr val="F8F5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type </a:t>
            </a:r>
            <a:r>
              <a:rPr lang="en-GB" sz="1600" b="1" i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Monad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Builder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 with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member Return : 'a -&gt; M&lt;'a&gt;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member Delay : (unit -&gt; M&lt;'a&gt;) -&gt; M&lt;'a&gt;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member 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Bind: M&lt;'a&gt; * ('a -&gt; M&lt;'b&gt;) -&gt; M&lt;'b&gt;</a:t>
            </a:r>
          </a:p>
          <a:p>
            <a:endParaRPr lang="en-GB" sz="16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let monad = </a:t>
            </a:r>
            <a:r>
              <a:rPr lang="en-GB" sz="1600" i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Monad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Builder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ded Corner 3"/>
          <p:cNvSpPr/>
          <p:nvPr/>
        </p:nvSpPr>
        <p:spPr>
          <a:xfrm>
            <a:off x="500034" y="1000108"/>
            <a:ext cx="8286808" cy="1849843"/>
          </a:xfrm>
          <a:prstGeom prst="foldedCorner">
            <a:avLst/>
          </a:prstGeom>
          <a:solidFill>
            <a:srgbClr val="F8F5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type </a:t>
            </a:r>
            <a:r>
              <a:rPr lang="en-GB" sz="1600" b="1" i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Builder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 with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member Return : 'a -&gt;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&lt;'a&gt;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member Delay : (unit -&gt;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&lt;'a&gt;) -&gt;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&lt;'a&gt;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member 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Bind: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'a&gt; * ('a -&gt;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'b&gt;) -&gt;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'b&gt;</a:t>
            </a:r>
          </a:p>
          <a:p>
            <a:endParaRPr lang="en-GB" sz="16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let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AsyncBuilder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en-GB" sz="16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ded Corner 3"/>
          <p:cNvSpPr/>
          <p:nvPr/>
        </p:nvSpPr>
        <p:spPr>
          <a:xfrm>
            <a:off x="500034" y="1000108"/>
            <a:ext cx="8286808" cy="2731382"/>
          </a:xfrm>
          <a:prstGeom prst="foldedCorner">
            <a:avLst/>
          </a:prstGeom>
          <a:solidFill>
            <a:srgbClr val="F8F5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type </a:t>
            </a:r>
            <a:r>
              <a:rPr lang="en-GB" sz="1600" b="1" i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Monad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Builder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 with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member Return : 'a -&gt; M&lt;'a&gt;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member Delay : (unit -&gt; M&lt;'a&gt;) -&gt; M&lt;'a&gt;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member 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Bind: M&lt;'a&gt; * ('a -&gt; M&lt;'b&gt;) -&gt; M&lt;'b&gt;</a:t>
            </a:r>
          </a:p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member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Combine: M&lt;unit&gt;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*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M&lt;'a&gt; -&gt; M&lt;'a&gt;</a:t>
            </a:r>
          </a:p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member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TryFinally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 : M&lt;'a&gt; * (unit -&gt; unit) -&gt; M&lt;'a&gt;</a:t>
            </a:r>
          </a:p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    member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TryWith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 : M&lt;'a&gt; * (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exn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 -&gt; M&lt;'a&gt;) -&gt; M&lt;'a&gt;</a:t>
            </a: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6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let monad = </a:t>
            </a:r>
            <a:r>
              <a:rPr lang="en-GB" sz="1600" i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Monad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Builder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Workflow Syntax &amp; Translation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500174"/>
            <a:ext cx="922880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= ... </a:t>
            </a:r>
            <a:endParaRPr lang="en-GB" sz="1200" dirty="0" smtClean="0"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     | </a:t>
            </a: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{ </a:t>
            </a: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}                  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-- let v = </a:t>
            </a:r>
            <a:r>
              <a:rPr lang="en-GB" sz="1400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 in </a:t>
            </a:r>
            <a:r>
              <a:rPr lang="en-GB" sz="1400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v.Delay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(fun () -&gt; «</a:t>
            </a:r>
            <a:r>
              <a:rPr lang="en-GB" sz="1400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»)</a:t>
            </a:r>
            <a:endParaRPr lang="en-GB" sz="1200" dirty="0" smtClean="0">
              <a:solidFill>
                <a:schemeClr val="tx2">
                  <a:lumMod val="75000"/>
                </a:schemeClr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     | { </a:t>
            </a: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}                          </a:t>
            </a:r>
            <a:endParaRPr lang="en-GB" sz="1200" dirty="0" smtClean="0"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     | [| </a:t>
            </a: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|]                        </a:t>
            </a:r>
            <a:endParaRPr lang="en-GB" sz="1200" dirty="0" smtClean="0"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     | [  </a:t>
            </a: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 ]                       </a:t>
            </a:r>
            <a:endParaRPr lang="en-GB" sz="1200" dirty="0" smtClean="0"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= </a:t>
            </a:r>
            <a:r>
              <a:rPr lang="en-GB" sz="14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let!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pat = </a:t>
            </a: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14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in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       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-- </a:t>
            </a:r>
            <a:r>
              <a:rPr lang="en-GB" sz="1400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v.Bind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GB" sz="1400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,(fun pat -&gt; «</a:t>
            </a:r>
            <a:r>
              <a:rPr lang="en-GB" sz="1400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»))</a:t>
            </a:r>
            <a:endParaRPr lang="en-GB" sz="1200" dirty="0" smtClean="0">
              <a:solidFill>
                <a:schemeClr val="tx2">
                  <a:lumMod val="75000"/>
                </a:schemeClr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      | </a:t>
            </a:r>
            <a:r>
              <a:rPr lang="en-GB" sz="14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let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pat = </a:t>
            </a: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14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in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        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-- </a:t>
            </a:r>
            <a:r>
              <a:rPr lang="en-GB" sz="1400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v.Let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GB" sz="1400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,(fun pat -&gt; «</a:t>
            </a:r>
            <a:r>
              <a:rPr lang="en-GB" sz="1400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»))</a:t>
            </a:r>
            <a:endParaRPr lang="en-GB" sz="1200" dirty="0" smtClean="0">
              <a:solidFill>
                <a:schemeClr val="tx2">
                  <a:lumMod val="75000"/>
                </a:schemeClr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      | </a:t>
            </a:r>
            <a:r>
              <a:rPr lang="en-GB" sz="14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use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pat = </a:t>
            </a: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14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in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        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-- </a:t>
            </a:r>
            <a:r>
              <a:rPr lang="en-GB" sz="1400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v.Using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GB" sz="1400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,(fun pat -&gt; «</a:t>
            </a:r>
            <a:r>
              <a:rPr lang="en-GB" sz="1400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»))</a:t>
            </a:r>
            <a:endParaRPr lang="en-GB" sz="1200" dirty="0" smtClean="0">
              <a:solidFill>
                <a:schemeClr val="tx2">
                  <a:lumMod val="75000"/>
                </a:schemeClr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      | </a:t>
            </a:r>
            <a:r>
              <a:rPr lang="en-GB" sz="14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do!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cexpr1 </a:t>
            </a:r>
            <a:r>
              <a:rPr lang="en-GB" sz="14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in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cexpr2          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  -- «let! () = cexpr1 in cexpr2» </a:t>
            </a:r>
            <a:endParaRPr lang="en-GB" sz="1200" dirty="0" smtClean="0">
              <a:solidFill>
                <a:schemeClr val="tx2">
                  <a:lumMod val="75000"/>
                </a:schemeClr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      | </a:t>
            </a:r>
            <a:r>
              <a:rPr lang="en-GB" sz="14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do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14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in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              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 -- «let () = cexpr1 in cexpr2» </a:t>
            </a:r>
            <a:endParaRPr lang="en-GB" sz="1200" dirty="0" smtClean="0">
              <a:solidFill>
                <a:schemeClr val="tx2">
                  <a:lumMod val="75000"/>
                </a:schemeClr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      | </a:t>
            </a:r>
            <a:r>
              <a:rPr lang="en-GB" sz="14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for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pat </a:t>
            </a:r>
            <a:r>
              <a:rPr lang="en-GB" sz="14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in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14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do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      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 -- </a:t>
            </a:r>
            <a:r>
              <a:rPr lang="en-GB" sz="1400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v.For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GB" sz="1400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,(fun pat -&gt; «</a:t>
            </a:r>
            <a:r>
              <a:rPr lang="en-GB" sz="1400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»))</a:t>
            </a:r>
            <a:endParaRPr lang="en-GB" sz="1200" dirty="0" smtClean="0">
              <a:solidFill>
                <a:schemeClr val="tx2">
                  <a:lumMod val="75000"/>
                </a:schemeClr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      | </a:t>
            </a:r>
            <a:r>
              <a:rPr lang="en-GB" sz="14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while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14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do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            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-- </a:t>
            </a:r>
            <a:r>
              <a:rPr lang="en-GB" sz="1400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v.While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((fun () -&gt; </a:t>
            </a:r>
            <a:r>
              <a:rPr lang="en-GB" sz="1400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),</a:t>
            </a:r>
            <a:endParaRPr lang="en-GB" sz="1200" dirty="0" smtClean="0">
              <a:solidFill>
                <a:schemeClr val="tx2">
                  <a:lumMod val="75000"/>
                </a:schemeClr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                                                       </a:t>
            </a:r>
            <a:r>
              <a:rPr lang="en-GB" sz="1400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v.Delay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(fun () -&gt; «</a:t>
            </a:r>
            <a:r>
              <a:rPr lang="en-GB" sz="1400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»))</a:t>
            </a:r>
            <a:endParaRPr lang="en-GB" sz="1200" dirty="0" smtClean="0">
              <a:solidFill>
                <a:schemeClr val="tx2">
                  <a:lumMod val="75000"/>
                </a:schemeClr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      | </a:t>
            </a:r>
            <a:r>
              <a:rPr lang="en-GB" sz="14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if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14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then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14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else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 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-- if </a:t>
            </a:r>
            <a:r>
              <a:rPr lang="en-GB" sz="1400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 then «cexpr1» else «cexpr2» </a:t>
            </a:r>
            <a:endParaRPr lang="en-GB" sz="1200" dirty="0" smtClean="0">
              <a:solidFill>
                <a:schemeClr val="tx2">
                  <a:lumMod val="75000"/>
                </a:schemeClr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      | </a:t>
            </a:r>
            <a:r>
              <a:rPr lang="en-GB" sz="14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if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14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then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            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-- if </a:t>
            </a:r>
            <a:r>
              <a:rPr lang="en-GB" sz="1400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 then «cexpr1» else </a:t>
            </a:r>
            <a:r>
              <a:rPr lang="en-GB" sz="1400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v.Zero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() </a:t>
            </a:r>
            <a:endParaRPr lang="en-GB" sz="1200" dirty="0" smtClean="0">
              <a:solidFill>
                <a:schemeClr val="tx2">
                  <a:lumMod val="75000"/>
                </a:schemeClr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      | </a:t>
            </a: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; </a:t>
            </a: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                  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-- </a:t>
            </a:r>
            <a:r>
              <a:rPr lang="en-GB" sz="1400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v.Combine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(«cexpr1», </a:t>
            </a:r>
            <a:r>
              <a:rPr lang="en-GB" sz="1400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v.Delay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(fun () -&gt; «cexpr2»)) </a:t>
            </a:r>
            <a:endParaRPr lang="en-GB" sz="1200" dirty="0" smtClean="0">
              <a:solidFill>
                <a:schemeClr val="tx2">
                  <a:lumMod val="75000"/>
                </a:schemeClr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      | return </a:t>
            </a: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                   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-- </a:t>
            </a:r>
            <a:r>
              <a:rPr lang="en-GB" sz="1400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v.Return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GB" sz="1400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) </a:t>
            </a:r>
            <a:endParaRPr lang="en-GB" sz="1200" dirty="0" smtClean="0">
              <a:solidFill>
                <a:schemeClr val="tx2">
                  <a:lumMod val="75000"/>
                </a:schemeClr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      | yield </a:t>
            </a: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                    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-- </a:t>
            </a:r>
            <a:r>
              <a:rPr lang="en-GB" sz="1400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v.Yield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GB" sz="1400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ea typeface="Calibri"/>
                <a:cs typeface="Times New Roman"/>
              </a:rPr>
              <a:t>) </a:t>
            </a:r>
            <a:endParaRPr lang="en-GB" sz="1200" dirty="0" smtClean="0">
              <a:solidFill>
                <a:schemeClr val="tx2">
                  <a:lumMod val="75000"/>
                </a:schemeClr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      | </a:t>
            </a:r>
            <a:r>
              <a:rPr lang="en-GB" sz="14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match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14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with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[pat </a:t>
            </a:r>
            <a:r>
              <a:rPr lang="en-GB" sz="14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-&gt;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]+ -- ...   </a:t>
            </a:r>
            <a:endParaRPr lang="en-GB" sz="1200" dirty="0" smtClean="0"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      | </a:t>
            </a:r>
            <a:r>
              <a:rPr lang="en-GB" sz="14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try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14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finally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         -- ...</a:t>
            </a:r>
            <a:endParaRPr lang="en-GB" sz="1200" dirty="0" smtClean="0"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      | </a:t>
            </a:r>
            <a:r>
              <a:rPr lang="en-GB" sz="14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try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14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with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pat </a:t>
            </a:r>
            <a:r>
              <a:rPr lang="en-GB" sz="14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-&gt;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1400" dirty="0" err="1" smtClean="0"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latin typeface="Consolas" pitchFamily="49" charset="0"/>
                <a:ea typeface="Calibri"/>
                <a:cs typeface="Times New Roman"/>
              </a:rPr>
              <a:t>     -- ...</a:t>
            </a:r>
            <a:endParaRPr lang="en-GB" sz="1200" dirty="0" smtClean="0"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200" dirty="0" smtClean="0">
                <a:latin typeface="Consolas" pitchFamily="49" charset="0"/>
                <a:ea typeface="Calibri"/>
                <a:cs typeface="Times New Roman"/>
              </a:rPr>
              <a:t> </a:t>
            </a:r>
            <a:endParaRPr lang="en-GB" sz="1200" dirty="0">
              <a:latin typeface="Consolas" pitchFamily="49" charset="0"/>
              <a:ea typeface="Calibri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What is F# about?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Or: </a:t>
            </a:r>
            <a:r>
              <a:rPr lang="en-GB" sz="2400" i="1" dirty="0" smtClean="0"/>
              <a:t>Why is Microsoft investing in functional programming anyway?</a:t>
            </a:r>
            <a:endParaRPr lang="en-GB" sz="2400" i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00166" y="471488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Objects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dirty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724400" y="4572000"/>
            <a:ext cx="3962400" cy="1600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Interface Types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type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IObject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=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interface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ISimpleObject</a:t>
            </a:r>
            <a:endParaRPr kumimoji="0" lang="en-US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abstract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Prop1 : </a:t>
            </a:r>
            <a:r>
              <a:rPr kumimoji="0" lang="en-US" sz="16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type</a:t>
            </a:r>
            <a:endParaRPr kumimoji="0" lang="en-US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abstract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Meth2 : </a:t>
            </a:r>
            <a:r>
              <a:rPr kumimoji="0" lang="en-US" sz="16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type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-&gt; </a:t>
            </a:r>
            <a:r>
              <a:rPr kumimoji="0" lang="en-US" sz="16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type</a:t>
            </a:r>
            <a:endParaRPr kumimoji="0" lang="en-US" sz="4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828800" y="1524000"/>
            <a:ext cx="4772028" cy="26289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Class Types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type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ObjectType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(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args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) </a:t>
            </a: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let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internalValue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=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endParaRPr kumimoji="0" lang="en-US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let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internalFunction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args</a:t>
            </a:r>
            <a:r>
              <a:rPr kumimoji="0" lang="en-US" sz="16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=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endParaRPr kumimoji="0" lang="en-US" sz="1600" b="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let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mutable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internalState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=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endParaRPr kumimoji="0" lang="en-US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member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x.Prop1 </a:t>
            </a: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=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endParaRPr kumimoji="0" lang="en-US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member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x.Meth2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args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=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endParaRPr kumimoji="0" lang="en-US" sz="4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8600" y="4876800"/>
            <a:ext cx="4286280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Constructing Objects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tx1"/>
                </a:solidFill>
                <a:latin typeface="Lucida Console" pitchFamily="49" charset="0"/>
                <a:cs typeface="Arial" pitchFamily="34" charset="0"/>
              </a:rPr>
              <a:t>new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  <a:cs typeface="Arial" pitchFamily="34" charset="0"/>
              </a:rPr>
              <a:t>FileInfo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Arial" pitchFamily="34" charset="0"/>
              </a:rPr>
              <a:t>(@"c:\misc\test.fs")</a:t>
            </a:r>
            <a:endParaRPr kumimoji="0" lang="en-US" sz="4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4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Objects +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Vector2D(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dx:double,dy:double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 =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v.DX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v.DY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dy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v.Length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dx+dy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v.Scale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(k) = Vector2D(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k,dy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*k)</a:t>
            </a:r>
            <a:endParaRPr lang="en-US" b="1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429388" y="1928802"/>
            <a:ext cx="1643074" cy="1015663"/>
          </a:xfrm>
          <a:prstGeom prst="wedgeRectCallout">
            <a:avLst>
              <a:gd name="adj1" fmla="val -84021"/>
              <a:gd name="adj2" fmla="val -53055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2000" dirty="0" smtClean="0"/>
              <a:t>Inputs to object construction</a:t>
            </a:r>
            <a:endParaRPr lang="en-GB" sz="2000" dirty="0"/>
          </a:p>
        </p:txBody>
      </p:sp>
      <p:sp>
        <p:nvSpPr>
          <p:cNvPr id="5" name="Rectangular Callout 4"/>
          <p:cNvSpPr/>
          <p:nvPr/>
        </p:nvSpPr>
        <p:spPr>
          <a:xfrm>
            <a:off x="6715140" y="3143248"/>
            <a:ext cx="1643074" cy="707886"/>
          </a:xfrm>
          <a:prstGeom prst="wedgeRectCallout">
            <a:avLst>
              <a:gd name="adj1" fmla="val -115325"/>
              <a:gd name="adj2" fmla="val -16389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2000" dirty="0" smtClean="0"/>
              <a:t>Exported properties</a:t>
            </a:r>
            <a:endParaRPr lang="en-GB" sz="2000" dirty="0"/>
          </a:p>
        </p:txBody>
      </p:sp>
      <p:sp>
        <p:nvSpPr>
          <p:cNvPr id="6" name="Rectangular Callout 5"/>
          <p:cNvSpPr/>
          <p:nvPr/>
        </p:nvSpPr>
        <p:spPr>
          <a:xfrm>
            <a:off x="6143636" y="5715016"/>
            <a:ext cx="1643074" cy="707886"/>
          </a:xfrm>
          <a:prstGeom prst="wedgeRectCallout">
            <a:avLst>
              <a:gd name="adj1" fmla="val -79963"/>
              <a:gd name="adj2" fmla="val -91944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2000" dirty="0" smtClean="0"/>
              <a:t>Exported method</a:t>
            </a:r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Objects +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Vector2D(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dx:double,dy:double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 =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norm2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dx+dy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dy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v.DX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v.DY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dy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v.Length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(norm2)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v.Norm2 = norm2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6429388" y="1928802"/>
            <a:ext cx="2071702" cy="1214446"/>
          </a:xfrm>
          <a:prstGeom prst="wedgeRectCallout">
            <a:avLst>
              <a:gd name="adj1" fmla="val -126440"/>
              <a:gd name="adj2" fmla="val -9592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Internal (pre-computed) values and functions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Objects +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HuffmanEncoding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freq:seq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&lt;char*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&gt;) =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</a:t>
            </a:r>
            <a:endParaRPr lang="en-US" b="1" i="1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i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...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i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&lt; 50 lines of beautiful functional code&gt;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i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...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x.Encode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(input: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seq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&lt;char&gt;) =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    encode(input)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x.Decode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(input: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seq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&lt;char&gt;) =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    decode(input)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6929454" y="785794"/>
            <a:ext cx="1643074" cy="857256"/>
          </a:xfrm>
          <a:prstGeom prst="wedgeRectCallout">
            <a:avLst>
              <a:gd name="adj1" fmla="val -142572"/>
              <a:gd name="adj2" fmla="val 49167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Immutable inputs</a:t>
            </a:r>
            <a:endParaRPr lang="en-GB" sz="2000" b="1" dirty="0"/>
          </a:p>
        </p:txBody>
      </p:sp>
      <p:sp>
        <p:nvSpPr>
          <p:cNvPr id="5" name="Rectangular Callout 4"/>
          <p:cNvSpPr/>
          <p:nvPr/>
        </p:nvSpPr>
        <p:spPr>
          <a:xfrm>
            <a:off x="7072330" y="2857496"/>
            <a:ext cx="1643074" cy="857256"/>
          </a:xfrm>
          <a:prstGeom prst="wedgeRectCallout">
            <a:avLst>
              <a:gd name="adj1" fmla="val -76485"/>
              <a:gd name="adj2" fmla="val -25277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Internal tables</a:t>
            </a:r>
            <a:endParaRPr lang="en-GB" sz="2000" b="1" dirty="0"/>
          </a:p>
        </p:txBody>
      </p:sp>
      <p:sp>
        <p:nvSpPr>
          <p:cNvPr id="6" name="Rectangular Callout 5"/>
          <p:cNvSpPr/>
          <p:nvPr/>
        </p:nvSpPr>
        <p:spPr>
          <a:xfrm>
            <a:off x="7215206" y="4143380"/>
            <a:ext cx="1643074" cy="857256"/>
          </a:xfrm>
          <a:prstGeom prst="wedgeRectCallout">
            <a:avLst>
              <a:gd name="adj1" fmla="val -109529"/>
              <a:gd name="adj2" fmla="val -47499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Publish access</a:t>
            </a:r>
            <a:endParaRPr lang="en-GB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Objects +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Vector2D(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dx:double,dy:double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) =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let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mutable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currDX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let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mutable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currDX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dy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v.DX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currDX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v.DY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currDY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v.Move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) =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currDX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currDX+x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currDY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currDY+y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429388" y="1928802"/>
            <a:ext cx="2071702" cy="642942"/>
          </a:xfrm>
          <a:prstGeom prst="wedgeRectCallout">
            <a:avLst>
              <a:gd name="adj1" fmla="val -125061"/>
              <a:gd name="adj2" fmla="val 37816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Internal state</a:t>
            </a:r>
            <a:endParaRPr lang="en-GB" sz="2000" b="1" dirty="0"/>
          </a:p>
        </p:txBody>
      </p:sp>
      <p:sp>
        <p:nvSpPr>
          <p:cNvPr id="5" name="Rectangular Callout 4"/>
          <p:cNvSpPr/>
          <p:nvPr/>
        </p:nvSpPr>
        <p:spPr>
          <a:xfrm>
            <a:off x="6286512" y="3500438"/>
            <a:ext cx="2071702" cy="642942"/>
          </a:xfrm>
          <a:prstGeom prst="wedgeRectCallout">
            <a:avLst>
              <a:gd name="adj1" fmla="val -125061"/>
              <a:gd name="adj2" fmla="val 37816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Publish internal state</a:t>
            </a:r>
            <a:endParaRPr lang="en-GB" sz="2000" b="1" dirty="0"/>
          </a:p>
        </p:txBody>
      </p:sp>
      <p:sp>
        <p:nvSpPr>
          <p:cNvPr id="6" name="Rectangular Callout 5"/>
          <p:cNvSpPr/>
          <p:nvPr/>
        </p:nvSpPr>
        <p:spPr>
          <a:xfrm>
            <a:off x="6357950" y="4857760"/>
            <a:ext cx="2071702" cy="642942"/>
          </a:xfrm>
          <a:prstGeom prst="wedgeRectCallout">
            <a:avLst>
              <a:gd name="adj1" fmla="val -125061"/>
              <a:gd name="adj2" fmla="val 37816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Mutate internal state</a:t>
            </a:r>
            <a:endParaRPr lang="en-GB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b="1" dirty="0" smtClean="0"/>
              <a:t>F# </a:t>
            </a:r>
            <a:r>
              <a:rPr lang="en-GB" sz="4000" b="1" dirty="0" err="1" smtClean="0"/>
              <a:t>Async</a:t>
            </a:r>
            <a:r>
              <a:rPr lang="en-GB" sz="4000" b="1" dirty="0" smtClean="0"/>
              <a:t>/Parallel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Philosophy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Good Architecture</a:t>
            </a:r>
          </a:p>
          <a:p>
            <a:pPr lvl="1"/>
            <a:r>
              <a:rPr lang="en-GB" sz="2400" dirty="0" smtClean="0"/>
              <a:t>Know your techniques (actors</a:t>
            </a:r>
            <a:r>
              <a:rPr lang="en-GB" sz="2400" smtClean="0"/>
              <a:t>, message passing)</a:t>
            </a:r>
            <a:endParaRPr lang="en-GB" sz="2400" dirty="0" smtClean="0"/>
          </a:p>
          <a:p>
            <a:pPr lvl="1"/>
            <a:r>
              <a:rPr lang="en-GB" sz="2400" dirty="0" smtClean="0"/>
              <a:t>Know your requirements</a:t>
            </a:r>
          </a:p>
          <a:p>
            <a:pPr lvl="1"/>
            <a:r>
              <a:rPr lang="en-GB" sz="2400" dirty="0" smtClean="0"/>
              <a:t>Know your  limits (CPU, disk, network, latency)</a:t>
            </a:r>
          </a:p>
          <a:p>
            <a:endParaRPr lang="en-GB" sz="2800" dirty="0" smtClean="0"/>
          </a:p>
          <a:p>
            <a:r>
              <a:rPr lang="en-GB" sz="2800" dirty="0" smtClean="0"/>
              <a:t>Translate Good Architecture into Good Code with F#</a:t>
            </a:r>
          </a:p>
          <a:p>
            <a:pPr lvl="1"/>
            <a:r>
              <a:rPr lang="en-GB" sz="2400" dirty="0" smtClean="0"/>
              <a:t>A great platform</a:t>
            </a:r>
          </a:p>
          <a:p>
            <a:pPr lvl="1"/>
            <a:r>
              <a:rPr lang="en-GB" sz="2400" dirty="0" smtClean="0"/>
              <a:t>Primitives for building design patterns</a:t>
            </a:r>
            <a:endParaRPr lang="en-GB" sz="2400" dirty="0" smtClean="0"/>
          </a:p>
          <a:p>
            <a:pPr lvl="1"/>
            <a:r>
              <a:rPr lang="en-GB" sz="2400" dirty="0" smtClean="0"/>
              <a:t>A </a:t>
            </a:r>
            <a:r>
              <a:rPr lang="en-GB" sz="2400" dirty="0" smtClean="0"/>
              <a:t>massive reduction in mutation</a:t>
            </a:r>
          </a:p>
          <a:p>
            <a:pPr lvl="1"/>
            <a:r>
              <a:rPr lang="en-GB" sz="2400" dirty="0" smtClean="0"/>
              <a:t>A massive increase in isolation and clarity</a:t>
            </a:r>
            <a:endParaRPr lang="en-GB" sz="2400" dirty="0" smtClean="0"/>
          </a:p>
          <a:p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Async</a:t>
            </a:r>
            <a:r>
              <a:rPr lang="en-GB" dirty="0" smtClean="0"/>
              <a:t>: Simple </a:t>
            </a:r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6834206" cy="646331"/>
          </a:xfrm>
          <a:prstGeom prst="rect">
            <a:avLst/>
          </a:prstGeom>
          <a:solidFill>
            <a:schemeClr val="accent3">
              <a:lumMod val="40000"/>
              <a:lumOff val="60000"/>
              <a:alpha val="94000"/>
            </a:schemeClr>
          </a:solidFill>
          <a:ln w="12700">
            <a:solidFill>
              <a:schemeClr val="tx1"/>
            </a:solidFill>
          </a:ln>
          <a:effectLst>
            <a:outerShdw blurRad="2667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Async.Parallel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[ 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2*2 + 3*6 </a:t>
            </a:r>
            <a:r>
              <a:rPr lang="en-GB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};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         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 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3 + 5 - 1 </a:t>
            </a:r>
            <a:r>
              <a:rPr lang="en-GB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 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 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5572132" y="714356"/>
            <a:ext cx="1828800" cy="923330"/>
          </a:xfrm>
          <a:prstGeom prst="wedgeRectCallout">
            <a:avLst>
              <a:gd name="adj1" fmla="val -73928"/>
              <a:gd name="adj2" fmla="val 90188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Compute 22 and 7 in parallel</a:t>
            </a:r>
          </a:p>
        </p:txBody>
      </p:sp>
      <p:sp>
        <p:nvSpPr>
          <p:cNvPr id="6" name="Rectangle 5"/>
          <p:cNvSpPr/>
          <p:nvPr/>
        </p:nvSpPr>
        <p:spPr>
          <a:xfrm>
            <a:off x="366729" y="4638676"/>
            <a:ext cx="8348675" cy="923330"/>
          </a:xfrm>
          <a:prstGeom prst="rect">
            <a:avLst/>
          </a:prstGeom>
          <a:solidFill>
            <a:schemeClr val="accent3">
              <a:lumMod val="40000"/>
              <a:lumOff val="60000"/>
              <a:alpha val="94000"/>
            </a:schemeClr>
          </a:solidFill>
          <a:ln w="12700">
            <a:solidFill>
              <a:schemeClr val="tx1"/>
            </a:solidFill>
          </a:ln>
          <a:effectLst>
            <a:outerShdw blurRad="2667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Async.Parallel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[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WebRequest.Async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"http://www.live.com";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WebRequest.Async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"http://www.yahoo.com";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WebRequest.Async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"http://www.google.com" ]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7072330" y="3571876"/>
            <a:ext cx="1828800" cy="1477328"/>
          </a:xfrm>
          <a:prstGeom prst="wedgeRectCallout">
            <a:avLst>
              <a:gd name="adj1" fmla="val -71380"/>
              <a:gd name="adj2" fmla="val 22947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Get these three web pages and wait until all have come back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b="1" dirty="0" smtClean="0"/>
              <a:t>Units Of Measure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Simplicity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Ways to Learn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800" b="1" dirty="0" smtClean="0"/>
              <a:t>FSI.exe</a:t>
            </a:r>
          </a:p>
          <a:p>
            <a:pPr marL="514350" indent="-514350"/>
            <a:endParaRPr lang="en-US" sz="2800" b="1" dirty="0" smtClean="0"/>
          </a:p>
          <a:p>
            <a:pPr marL="514350" indent="-514350"/>
            <a:r>
              <a:rPr lang="en-US" sz="2800" b="1" dirty="0" smtClean="0"/>
              <a:t>Samples Included</a:t>
            </a:r>
          </a:p>
          <a:p>
            <a:pPr marL="514350" indent="-514350"/>
            <a:endParaRPr lang="en-US" sz="2800" b="1" dirty="0" smtClean="0"/>
          </a:p>
          <a:p>
            <a:pPr marL="514350" indent="-514350"/>
            <a:r>
              <a:rPr lang="en-US" sz="2800" b="1" dirty="0" smtClean="0"/>
              <a:t>Go to definition</a:t>
            </a:r>
          </a:p>
          <a:p>
            <a:pPr marL="514350" indent="-514350"/>
            <a:endParaRPr lang="en-US" sz="2800" b="1" dirty="0" smtClean="0"/>
          </a:p>
          <a:p>
            <a:pPr marL="514350" indent="-514350"/>
            <a:r>
              <a:rPr lang="en-US" sz="2800" b="1" dirty="0" smtClean="0"/>
              <a:t>Lutz’ Reflector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00562" y="1714488"/>
            <a:ext cx="39004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Font typeface="Arial" pitchFamily="34" charset="0"/>
              <a:buChar char="•"/>
            </a:pPr>
            <a:endParaRPr lang="en-AU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86248" y="1571612"/>
            <a:ext cx="39004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hlinkClick r:id="rId2"/>
              </a:rPr>
              <a:t>http://cs.hubfs.net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</a:rPr>
              <a:t>Codeplex</a:t>
            </a:r>
            <a:r>
              <a:rPr lang="en-US" sz="2800" b="1" dirty="0" smtClean="0">
                <a:solidFill>
                  <a:schemeClr val="bg1"/>
                </a:solidFill>
              </a:rPr>
              <a:t> Fsharp Samples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Books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ML</a:t>
            </a:r>
            <a:endParaRPr lang="en-A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Books about F#</a:t>
            </a:r>
            <a:endParaRPr lang="en-US" dirty="0"/>
          </a:p>
        </p:txBody>
      </p:sp>
      <p:pic>
        <p:nvPicPr>
          <p:cNvPr id="6" name="Picture 5" descr="FoundationsF.jpg"/>
          <p:cNvPicPr>
            <a:picLocks noChangeAspect="1"/>
          </p:cNvPicPr>
          <p:nvPr/>
        </p:nvPicPr>
        <p:blipFill>
          <a:blip r:embed="rId2"/>
          <a:srcRect l="13324" r="13660"/>
          <a:stretch>
            <a:fillRect/>
          </a:stretch>
        </p:blipFill>
        <p:spPr>
          <a:xfrm>
            <a:off x="214282" y="1571612"/>
            <a:ext cx="2143140" cy="321470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  <a:scene3d>
            <a:camera prst="isometricOffAxis1Right">
              <a:rot lat="1200000" lon="1800000" rev="21594000"/>
            </a:camera>
            <a:lightRig rig="threePt" dir="t"/>
          </a:scene3d>
          <a:sp3d extrusionH="292100" contourW="12700" prstMaterial="flat">
            <a:bevelT/>
            <a:extrusionClr>
              <a:schemeClr val="bg1"/>
            </a:extrusionClr>
            <a:contourClr>
              <a:schemeClr val="bg2"/>
            </a:contourClr>
          </a:sp3d>
        </p:spPr>
      </p:pic>
      <p:pic>
        <p:nvPicPr>
          <p:cNvPr id="7" name="Picture 6" descr="ExpertF.jpg"/>
          <p:cNvPicPr>
            <a:picLocks noChangeAspect="1"/>
          </p:cNvPicPr>
          <p:nvPr/>
        </p:nvPicPr>
        <p:blipFill>
          <a:blip r:embed="rId3"/>
          <a:srcRect l="13140" r="13131"/>
          <a:stretch>
            <a:fillRect/>
          </a:stretch>
        </p:blipFill>
        <p:spPr>
          <a:xfrm>
            <a:off x="2571736" y="1643050"/>
            <a:ext cx="2000264" cy="319798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  <a:scene3d>
            <a:camera prst="isometricOffAxis1Right">
              <a:rot lat="1200000" lon="1800000" rev="21594000"/>
            </a:camera>
            <a:lightRig rig="threePt" dir="t"/>
          </a:scene3d>
          <a:sp3d extrusionH="476250" contourW="12700" prstMaterial="flat">
            <a:bevelT/>
            <a:extrusionClr>
              <a:schemeClr val="bg1"/>
            </a:extrusionClr>
            <a:contourClr>
              <a:schemeClr val="bg2"/>
            </a:contourClr>
          </a:sp3d>
        </p:spPr>
      </p:pic>
      <p:pic>
        <p:nvPicPr>
          <p:cNvPr id="9" name="Picture 8" descr="FForScientist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1785926"/>
            <a:ext cx="1928826" cy="3126541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  <a:scene3d>
            <a:camera prst="isometricOffAxis1Right">
              <a:rot lat="1200000" lon="1800000" rev="21594000"/>
            </a:camera>
            <a:lightRig rig="threePt" dir="t"/>
          </a:scene3d>
          <a:sp3d extrusionH="292100" contourW="12700" prstMaterial="flat">
            <a:bevelT/>
            <a:extrusionClr>
              <a:schemeClr val="bg1"/>
            </a:extrusionClr>
            <a:contourClr>
              <a:schemeClr val="bg2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65150" y="5562600"/>
            <a:ext cx="5294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+mn-lt"/>
              </a:rPr>
              <a:t>Visit 	</a:t>
            </a:r>
            <a:r>
              <a:rPr lang="en-GB" sz="3200" b="1" dirty="0" smtClean="0">
                <a:latin typeface="+mn-lt"/>
                <a:hlinkClick r:id="rId5"/>
              </a:rPr>
              <a:t>www.fsharp.net</a:t>
            </a:r>
            <a:r>
              <a:rPr lang="en-GB" sz="3200" b="1" dirty="0" smtClean="0">
                <a:latin typeface="+mn-lt"/>
              </a:rPr>
              <a:t>  </a:t>
            </a:r>
          </a:p>
        </p:txBody>
      </p:sp>
      <p:pic>
        <p:nvPicPr>
          <p:cNvPr id="8" name="Picture 7" descr="FForScientist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92" y="1643050"/>
            <a:ext cx="1928826" cy="3360236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  <a:scene3d>
            <a:camera prst="isometricOffAxis1Right">
              <a:rot lat="1200000" lon="1800000" rev="21594000"/>
            </a:camera>
            <a:lightRig rig="threePt" dir="t"/>
          </a:scene3d>
          <a:sp3d extrusionH="292100" contourW="12700" prstMaterial="flat">
            <a:bevelT/>
            <a:extrusionClr>
              <a:schemeClr val="bg1"/>
            </a:extrusionClr>
            <a:contourClr>
              <a:schemeClr val="bg2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F#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September </a:t>
            </a:r>
            <a:r>
              <a:rPr lang="en-GB" sz="3200" dirty="0" smtClean="0"/>
              <a:t>2008: CTP released</a:t>
            </a:r>
            <a:endParaRPr lang="en-GB" sz="3200" dirty="0" smtClean="0"/>
          </a:p>
          <a:p>
            <a:pPr lvl="1"/>
            <a:endParaRPr lang="en-GB" sz="2800" dirty="0" smtClean="0"/>
          </a:p>
          <a:p>
            <a:pPr algn="ctr">
              <a:buNone/>
            </a:pPr>
            <a:r>
              <a:rPr lang="en-GB" sz="3200" dirty="0" smtClean="0"/>
              <a:t>F# will be a supported language in </a:t>
            </a:r>
          </a:p>
          <a:p>
            <a:pPr algn="ctr">
              <a:buNone/>
            </a:pPr>
            <a:r>
              <a:rPr lang="en-GB" sz="3200" dirty="0" smtClean="0"/>
              <a:t>Visual Studio 2010 </a:t>
            </a:r>
            <a:endParaRPr lang="en-GB" sz="3200" dirty="0" smtClean="0"/>
          </a:p>
          <a:p>
            <a:pPr>
              <a:buNone/>
            </a:pPr>
            <a:endParaRPr lang="en-GB" sz="3200" dirty="0" smtClean="0"/>
          </a:p>
          <a:p>
            <a:r>
              <a:rPr lang="en-GB" sz="3200" dirty="0" smtClean="0"/>
              <a:t>Next </a:t>
            </a:r>
            <a:r>
              <a:rPr lang="en-GB" sz="3200" dirty="0" smtClean="0"/>
              <a:t>stop: Visual </a:t>
            </a:r>
            <a:r>
              <a:rPr lang="en-GB" sz="3200" dirty="0" smtClean="0"/>
              <a:t>Studio </a:t>
            </a:r>
            <a:r>
              <a:rPr lang="en-GB" sz="3200" dirty="0" smtClean="0"/>
              <a:t>2010 Beta 1</a:t>
            </a:r>
          </a:p>
          <a:p>
            <a:endParaRPr lang="en-GB" sz="3200" dirty="0" smtClean="0"/>
          </a:p>
          <a:p>
            <a:pPr>
              <a:buNone/>
            </a:pPr>
            <a:r>
              <a:rPr lang="en-GB" sz="3200" dirty="0" smtClean="0"/>
              <a:t>				Look for it soon!</a:t>
            </a:r>
            <a:endParaRPr lang="en-GB" sz="3200" dirty="0" smtClean="0"/>
          </a:p>
          <a:p>
            <a:endParaRPr lang="en-GB" sz="3200" dirty="0" smtClean="0"/>
          </a:p>
          <a:p>
            <a:endParaRPr lang="en-GB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Questions &amp; Discussion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9" name="TextBox 326658"/>
          <p:cNvSpPr txBox="1">
            <a:spLocks noChangeArrowheads="1"/>
          </p:cNvSpPr>
          <p:nvPr/>
        </p:nvSpPr>
        <p:spPr bwMode="auto">
          <a:xfrm>
            <a:off x="1314450" y="4230688"/>
            <a:ext cx="62753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  <a:tabLst>
                <a:tab pos="174625" algn="l"/>
              </a:tabLst>
              <a:defRPr/>
            </a:pPr>
            <a:r>
              <a:rPr lang="en-US" sz="1100" dirty="0">
                <a:solidFill>
                  <a:schemeClr val="accent1"/>
                </a:solidFill>
                <a:latin typeface="+mj-lt"/>
                <a:cs typeface="Arial" charset="0"/>
              </a:rPr>
              <a:t>© 2007 Microsoft Corporation. All rights reserved.</a:t>
            </a:r>
            <a:r>
              <a:rPr lang="en-US" sz="1100" b="1" dirty="0">
                <a:solidFill>
                  <a:schemeClr val="accent1"/>
                </a:solidFill>
                <a:latin typeface="+mj-lt"/>
                <a:cs typeface="Arial" charset="0"/>
              </a:rPr>
              <a:t/>
            </a:r>
            <a:br>
              <a:rPr lang="en-US" sz="1100" b="1" dirty="0">
                <a:solidFill>
                  <a:schemeClr val="accent1"/>
                </a:solidFill>
                <a:latin typeface="+mj-lt"/>
                <a:cs typeface="Arial" charset="0"/>
              </a:rPr>
            </a:br>
            <a:r>
              <a:rPr lang="en-US" sz="1100" b="1" dirty="0">
                <a:solidFill>
                  <a:schemeClr val="accent1"/>
                </a:solidFill>
                <a:latin typeface="+mj-lt"/>
                <a:cs typeface="Arial" charset="0"/>
              </a:rPr>
              <a:t>	</a:t>
            </a:r>
            <a:r>
              <a:rPr lang="en-US" sz="1100" dirty="0">
                <a:solidFill>
                  <a:schemeClr val="tx2"/>
                </a:solidFill>
                <a:latin typeface="+mj-lt"/>
                <a:cs typeface="Arial" charset="0"/>
              </a:rPr>
              <a:t>This presentation is for informational purposes only.</a:t>
            </a:r>
            <a:br>
              <a:rPr lang="en-US" sz="1100" dirty="0">
                <a:solidFill>
                  <a:schemeClr val="tx2"/>
                </a:solidFill>
                <a:latin typeface="+mj-lt"/>
                <a:cs typeface="Arial" charset="0"/>
              </a:rPr>
            </a:br>
            <a:r>
              <a:rPr lang="en-US" sz="1100" dirty="0">
                <a:solidFill>
                  <a:schemeClr val="tx2"/>
                </a:solidFill>
                <a:latin typeface="+mj-lt"/>
                <a:cs typeface="Arial" charset="0"/>
              </a:rPr>
              <a:t>	MICROSOFT MAKES NO WARRANTIES, EXPRESS OR IMPLIED, IN THIS SUMMARY.</a:t>
            </a:r>
          </a:p>
        </p:txBody>
      </p:sp>
      <p:pic>
        <p:nvPicPr>
          <p:cNvPr id="54275" name="Picture 4" descr="logo_ms_big.png"/>
          <p:cNvPicPr>
            <a:picLocks noChangeAspect="1"/>
          </p:cNvPicPr>
          <p:nvPr/>
        </p:nvPicPr>
        <p:blipFill>
          <a:blip r:embed="rId3">
            <a:lum bright="100000"/>
          </a:blip>
          <a:srcRect/>
          <a:stretch>
            <a:fillRect/>
          </a:stretch>
        </p:blipFill>
        <p:spPr bwMode="auto">
          <a:xfrm>
            <a:off x="1577975" y="3298825"/>
            <a:ext cx="4937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9" descr="title-slide-lines_BI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97200"/>
            <a:ext cx="336073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10" descr="title-slide-lines_BIG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5338" y="4476750"/>
            <a:ext cx="326866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b="1" dirty="0" smtClean="0"/>
              <a:t>Case Study </a:t>
            </a:r>
            <a:br>
              <a:rPr lang="en-GB" sz="4000" b="1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</a:t>
            </a:r>
            <a:r>
              <a:rPr lang="en-GB" dirty="0" err="1" smtClean="0"/>
              <a:t>adPredict</a:t>
            </a:r>
            <a:r>
              <a:rPr lang="en-GB" dirty="0" smtClean="0"/>
              <a:t> Competition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adCenter</a:t>
            </a:r>
            <a:r>
              <a:rPr lang="en-GB" dirty="0" smtClean="0"/>
              <a:t> Problem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Cash-cow of Search</a:t>
            </a:r>
          </a:p>
          <a:p>
            <a:r>
              <a:rPr lang="en-GB" sz="3600" dirty="0" smtClean="0"/>
              <a:t>Selling “web space” at </a:t>
            </a:r>
            <a:r>
              <a:rPr lang="en-GB" sz="3600" dirty="0" smtClean="0">
                <a:hlinkClick r:id="rId3"/>
              </a:rPr>
              <a:t>www.live.com</a:t>
            </a:r>
            <a:r>
              <a:rPr lang="en-GB" sz="3600" dirty="0"/>
              <a:t> </a:t>
            </a:r>
            <a:r>
              <a:rPr lang="en-GB" sz="3600" dirty="0" smtClean="0"/>
              <a:t>and </a:t>
            </a:r>
            <a:r>
              <a:rPr lang="en-GB" sz="3600" dirty="0" smtClean="0">
                <a:hlinkClick r:id="rId4"/>
              </a:rPr>
              <a:t>www.msn.com</a:t>
            </a:r>
            <a:r>
              <a:rPr lang="en-GB" sz="3600" dirty="0" smtClean="0"/>
              <a:t>.  </a:t>
            </a:r>
            <a:endParaRPr lang="en-GB" sz="3200" dirty="0" smtClean="0"/>
          </a:p>
          <a:p>
            <a:r>
              <a:rPr lang="en-GB" sz="3500" dirty="0" smtClean="0"/>
              <a:t>“Paid Search” (prices by auctions)</a:t>
            </a:r>
          </a:p>
          <a:p>
            <a:r>
              <a:rPr lang="en-GB" sz="3600" dirty="0" smtClean="0"/>
              <a:t>The internal competition focuses on Paid Search.</a:t>
            </a:r>
            <a:endParaRPr lang="en-US" sz="3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838200"/>
            <a:ext cx="7555338" cy="5490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838200"/>
            <a:ext cx="7786687" cy="5840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538162" y="2347922"/>
            <a:ext cx="5857916" cy="857256"/>
          </a:xfrm>
          <a:prstGeom prst="roundRect">
            <a:avLst/>
          </a:prstGeom>
          <a:solidFill>
            <a:srgbClr val="FF0000">
              <a:alpha val="18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6396078" y="2347922"/>
            <a:ext cx="1714512" cy="2357454"/>
          </a:xfrm>
          <a:prstGeom prst="roundRect">
            <a:avLst/>
          </a:prstGeom>
          <a:solidFill>
            <a:srgbClr val="FF0000">
              <a:alpha val="18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753136" y="2705112"/>
            <a:ext cx="85725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Scale of Things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Weeks of data in training</a:t>
            </a:r>
            <a:r>
              <a:rPr lang="en-GB" dirty="0" smtClean="0"/>
              <a:t>: </a:t>
            </a:r>
          </a:p>
          <a:p>
            <a:pPr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7,000,000,000 impressions, 6TB data</a:t>
            </a:r>
          </a:p>
          <a:p>
            <a:r>
              <a:rPr lang="en-GB" b="1" dirty="0" smtClean="0"/>
              <a:t>2 weeks of CPU time during training</a:t>
            </a:r>
            <a:r>
              <a:rPr lang="en-GB" dirty="0" smtClean="0"/>
              <a:t>: </a:t>
            </a:r>
          </a:p>
          <a:p>
            <a:pPr algn="ctr">
              <a:buNone/>
            </a:pPr>
            <a:r>
              <a:rPr lang="en-GB" dirty="0" smtClean="0"/>
              <a:t>2 wks × 7 days × 86,400 sec/day = </a:t>
            </a:r>
          </a:p>
          <a:p>
            <a:pPr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1,209,600 seconds</a:t>
            </a:r>
          </a:p>
          <a:p>
            <a:r>
              <a:rPr lang="en-GB" b="1" dirty="0" smtClean="0"/>
              <a:t>Learning algorithm speed requirement</a:t>
            </a:r>
            <a:r>
              <a:rPr lang="en-GB" dirty="0" smtClean="0"/>
              <a:t>:</a:t>
            </a:r>
          </a:p>
          <a:p>
            <a:pPr lvl="1"/>
            <a:r>
              <a:rPr lang="en-GB" b="1" dirty="0" smtClean="0">
                <a:solidFill>
                  <a:schemeClr val="accent1"/>
                </a:solidFill>
              </a:rPr>
              <a:t>5,787</a:t>
            </a:r>
            <a:r>
              <a:rPr lang="en-GB" dirty="0" smtClean="0"/>
              <a:t> impression updates / sec</a:t>
            </a:r>
          </a:p>
          <a:p>
            <a:pPr lvl="1"/>
            <a:r>
              <a:rPr lang="en-GB" b="1" dirty="0" smtClean="0">
                <a:solidFill>
                  <a:schemeClr val="accent1"/>
                </a:solidFill>
              </a:rPr>
              <a:t>172.8 </a:t>
            </a:r>
            <a:r>
              <a:rPr lang="el-GR" b="1" dirty="0" smtClean="0">
                <a:solidFill>
                  <a:schemeClr val="accent1"/>
                </a:solidFill>
              </a:rPr>
              <a:t>μ</a:t>
            </a:r>
            <a:r>
              <a:rPr lang="en-GB" b="1" dirty="0" smtClean="0">
                <a:solidFill>
                  <a:schemeClr val="accent1"/>
                </a:solidFill>
              </a:rPr>
              <a:t>s </a:t>
            </a:r>
            <a:r>
              <a:rPr lang="en-GB" dirty="0" smtClean="0"/>
              <a:t>per impression update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F# and </a:t>
            </a:r>
            <a:r>
              <a:rPr lang="en-US" dirty="0" err="1" smtClean="0"/>
              <a:t>adCenter</a:t>
            </a:r>
            <a:endParaRPr lang="en-GB" dirty="0"/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21148" cy="45587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4 week project, 4 machine learning experts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100million probabilistic variables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Processes 6TB of training data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Real time processing</a:t>
            </a:r>
          </a:p>
          <a:p>
            <a:pPr lvl="1">
              <a:lnSpc>
                <a:spcPct val="120000"/>
              </a:lnSpc>
              <a:buNone/>
            </a:pPr>
            <a:endParaRPr lang="en-US" sz="2400" dirty="0" smtClean="0"/>
          </a:p>
          <a:p>
            <a:pPr lvl="1">
              <a:lnSpc>
                <a:spcPct val="120000"/>
              </a:lnSpc>
              <a:buNone/>
            </a:pPr>
            <a:endParaRPr lang="en-GB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AdPredict</a:t>
            </a:r>
            <a:r>
              <a:rPr lang="en-US" dirty="0" smtClean="0"/>
              <a:t>: What We Observed</a:t>
            </a:r>
            <a:endParaRPr lang="en-GB" dirty="0"/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1">
              <a:lnSpc>
                <a:spcPct val="150000"/>
              </a:lnSpc>
            </a:pPr>
            <a:r>
              <a:rPr lang="en-US" sz="3200" dirty="0" smtClean="0"/>
              <a:t>Quick Coding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Agile Coding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Scripting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Performance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Memory-Faithful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Succinct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Symbolic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.NET Integration</a:t>
            </a:r>
            <a:endParaRPr lang="en-GB" sz="3200" dirty="0" smtClean="0"/>
          </a:p>
        </p:txBody>
      </p:sp>
      <p:sp>
        <p:nvSpPr>
          <p:cNvPr id="4" name="Rectangular Callout 3"/>
          <p:cNvSpPr/>
          <p:nvPr/>
        </p:nvSpPr>
        <p:spPr>
          <a:xfrm>
            <a:off x="5791200" y="304800"/>
            <a:ext cx="2743200" cy="1015663"/>
          </a:xfrm>
          <a:prstGeom prst="wedgeRectCallout">
            <a:avLst>
              <a:gd name="adj1" fmla="val -120033"/>
              <a:gd name="adj2" fmla="val 6462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F#’s powerful type inference means less typing, more thinking</a:t>
            </a:r>
            <a:endParaRPr lang="en-GB" sz="2000" b="1" dirty="0" smtClean="0">
              <a:solidFill>
                <a:schemeClr val="bg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562600" y="1447800"/>
            <a:ext cx="2743200" cy="707886"/>
          </a:xfrm>
          <a:prstGeom prst="wedgeRectCallout">
            <a:avLst>
              <a:gd name="adj1" fmla="val -140910"/>
              <a:gd name="adj2" fmla="val 5238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Type-inferred code is easily </a:t>
            </a:r>
            <a:r>
              <a:rPr lang="en-US" sz="2000" dirty="0" err="1" smtClean="0"/>
              <a:t>refactored</a:t>
            </a:r>
            <a:endParaRPr lang="en-GB" sz="2000" b="1" dirty="0" smtClean="0">
              <a:solidFill>
                <a:schemeClr val="bg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357818" y="2286000"/>
            <a:ext cx="3024182" cy="400110"/>
          </a:xfrm>
          <a:prstGeom prst="wedgeRectCallout">
            <a:avLst>
              <a:gd name="adj1" fmla="val -161167"/>
              <a:gd name="adj2" fmla="val 8012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“Hands-on” exploration. </a:t>
            </a:r>
            <a:endParaRPr lang="en-GB" sz="20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181600" y="2819400"/>
            <a:ext cx="2743200" cy="707886"/>
          </a:xfrm>
          <a:prstGeom prst="wedgeRectCallout">
            <a:avLst>
              <a:gd name="adj1" fmla="val -128340"/>
              <a:gd name="adj2" fmla="val 1686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Immediate scaling to massive data sets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638800" y="3733800"/>
            <a:ext cx="2743200" cy="707886"/>
          </a:xfrm>
          <a:prstGeom prst="wedgeRectCallout">
            <a:avLst>
              <a:gd name="adj1" fmla="val -122648"/>
              <a:gd name="adj2" fmla="val -2143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mega-data structures, 16GB machines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5029200" y="4495800"/>
            <a:ext cx="2743200" cy="707886"/>
          </a:xfrm>
          <a:prstGeom prst="wedgeRectCallout">
            <a:avLst>
              <a:gd name="adj1" fmla="val -140516"/>
              <a:gd name="adj2" fmla="val -3704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Live in the </a:t>
            </a:r>
            <a:r>
              <a:rPr lang="en-US" sz="2000" b="1" dirty="0" smtClean="0"/>
              <a:t>domain</a:t>
            </a:r>
            <a:r>
              <a:rPr lang="en-US" sz="2000" dirty="0" smtClean="0"/>
              <a:t>, not the language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105400" y="5334000"/>
            <a:ext cx="2743200" cy="707886"/>
          </a:xfrm>
          <a:prstGeom prst="wedgeRectCallout">
            <a:avLst>
              <a:gd name="adj1" fmla="val -132517"/>
              <a:gd name="adj2" fmla="val -7762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 smtClean="0"/>
              <a:t>Schema compilation and “Schedules”</a:t>
            </a:r>
            <a:endParaRPr lang="en-US" sz="2000" dirty="0" smtClean="0"/>
          </a:p>
        </p:txBody>
      </p:sp>
      <p:sp>
        <p:nvSpPr>
          <p:cNvPr id="11" name="Rectangular Callout 10"/>
          <p:cNvSpPr/>
          <p:nvPr/>
        </p:nvSpPr>
        <p:spPr>
          <a:xfrm>
            <a:off x="3714744" y="5857892"/>
            <a:ext cx="2743200" cy="707886"/>
          </a:xfrm>
          <a:prstGeom prst="wedgeRectCallout">
            <a:avLst>
              <a:gd name="adj1" fmla="val -61250"/>
              <a:gd name="adj2" fmla="val -9831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 smtClean="0"/>
              <a:t>Especially Excel, SQL Server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Economics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823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Concurrent/Reactive/Parallel </a:t>
            </a:r>
            <a:br>
              <a:rPr lang="en-US" dirty="0" smtClean="0"/>
            </a:br>
            <a:endParaRPr lang="en-US" sz="3200" dirty="0" smtClean="0">
              <a:solidFill>
                <a:schemeClr val="tx2"/>
              </a:solidFill>
            </a:endParaRPr>
          </a:p>
        </p:txBody>
      </p:sp>
      <p:sp>
        <p:nvSpPr>
          <p:cNvPr id="31746" name="Shape 8232"/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1571625"/>
            <a:ext cx="8048625" cy="4525963"/>
          </a:xfrm>
        </p:spPr>
        <p:txBody>
          <a:bodyPr/>
          <a:lstStyle/>
          <a:p>
            <a:pPr marL="357188" indent="-357188" eaLnBrk="1" hangingPunct="1"/>
            <a:endParaRPr lang="en-US" dirty="0" smtClean="0"/>
          </a:p>
          <a:p>
            <a:pPr marL="357188" indent="-357188" eaLnBrk="1" hangingPunct="1"/>
            <a:r>
              <a:rPr lang="en-US" b="1" u="sng" dirty="0" smtClean="0">
                <a:solidFill>
                  <a:schemeClr val="accent2"/>
                </a:solidFill>
              </a:rPr>
              <a:t>Concurrent</a:t>
            </a:r>
            <a:r>
              <a:rPr lang="en-US" dirty="0" smtClean="0"/>
              <a:t>: 	</a:t>
            </a:r>
            <a:r>
              <a:rPr lang="en-US" i="1" dirty="0" smtClean="0">
                <a:solidFill>
                  <a:schemeClr val="accent1"/>
                </a:solidFill>
              </a:rPr>
              <a:t>Multiple threads </a:t>
            </a:r>
            <a:r>
              <a:rPr lang="en-US" dirty="0" smtClean="0"/>
              <a:t>of execution</a:t>
            </a:r>
          </a:p>
          <a:p>
            <a:pPr marL="357188" indent="-357188" eaLnBrk="1" hangingPunct="1"/>
            <a:endParaRPr lang="en-US" dirty="0" smtClean="0"/>
          </a:p>
          <a:p>
            <a:pPr marL="357188" indent="-357188" eaLnBrk="1" hangingPunct="1"/>
            <a:r>
              <a:rPr lang="en-US" b="1" u="sng" dirty="0" smtClean="0">
                <a:solidFill>
                  <a:schemeClr val="accent2"/>
                </a:solidFill>
              </a:rPr>
              <a:t>Parallel</a:t>
            </a:r>
            <a:r>
              <a:rPr lang="en-US" dirty="0" smtClean="0"/>
              <a:t>: 		These execute </a:t>
            </a:r>
            <a:r>
              <a:rPr lang="en-US" i="1" dirty="0" smtClean="0">
                <a:solidFill>
                  <a:schemeClr val="accent1"/>
                </a:solidFill>
              </a:rPr>
              <a:t>simultaneously</a:t>
            </a:r>
          </a:p>
          <a:p>
            <a:pPr marL="357188" indent="-357188" eaLnBrk="1" hangingPunct="1"/>
            <a:endParaRPr lang="en-US" dirty="0" smtClean="0"/>
          </a:p>
          <a:p>
            <a:pPr marL="357188" indent="-357188" eaLnBrk="1" hangingPunct="1"/>
            <a:r>
              <a:rPr lang="en-US" b="1" u="sng" dirty="0" smtClean="0">
                <a:solidFill>
                  <a:schemeClr val="accent2"/>
                </a:solidFill>
              </a:rPr>
              <a:t>Asynchronous</a:t>
            </a:r>
            <a:r>
              <a:rPr lang="en-US" dirty="0" smtClean="0"/>
              <a:t>: 	Computations that complete "</a:t>
            </a:r>
            <a:r>
              <a:rPr lang="en-US" i="1" dirty="0" smtClean="0">
                <a:solidFill>
                  <a:schemeClr val="accent1"/>
                </a:solidFill>
              </a:rPr>
              <a:t>later</a:t>
            </a:r>
            <a:r>
              <a:rPr lang="en-US" dirty="0" smtClean="0"/>
              <a:t>"</a:t>
            </a:r>
          </a:p>
          <a:p>
            <a:pPr marL="357188" indent="-357188" eaLnBrk="1" hangingPunct="1"/>
            <a:endParaRPr lang="en-US" dirty="0" smtClean="0"/>
          </a:p>
          <a:p>
            <a:pPr marL="357188" indent="-357188" eaLnBrk="1" hangingPunct="1"/>
            <a:r>
              <a:rPr lang="en-US" b="1" u="sng" dirty="0" smtClean="0">
                <a:solidFill>
                  <a:schemeClr val="accent2"/>
                </a:solidFill>
              </a:rPr>
              <a:t>Reactive</a:t>
            </a:r>
            <a:r>
              <a:rPr lang="en-US" dirty="0" smtClean="0"/>
              <a:t>: 		</a:t>
            </a:r>
            <a:r>
              <a:rPr lang="en-US" i="1" dirty="0" smtClean="0">
                <a:solidFill>
                  <a:schemeClr val="accent1"/>
                </a:solidFill>
              </a:rPr>
              <a:t>Waiting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responding</a:t>
            </a:r>
            <a:r>
              <a:rPr lang="en-US" dirty="0" smtClean="0"/>
              <a:t> is normal</a:t>
            </a:r>
            <a:endParaRPr lang="en-US" i="1" dirty="0" smtClean="0"/>
          </a:p>
          <a:p>
            <a:pPr marL="987425" lvl="1" indent="-361950" eaLnBrk="1" hangingPunct="1">
              <a:buClr>
                <a:srgbClr val="F37720"/>
              </a:buClr>
            </a:pPr>
            <a:endParaRPr lang="en-US" dirty="0" smtClean="0">
              <a:solidFill>
                <a:srgbClr val="FFFFFF"/>
              </a:solidFill>
            </a:endParaRPr>
          </a:p>
          <a:p>
            <a:pPr marL="357188" indent="-357188"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8231"/>
          <p:cNvSpPr>
            <a:spLocks noGrp="1" noChangeArrowheads="1"/>
          </p:cNvSpPr>
          <p:nvPr>
            <p:ph type="title" idx="4294967295"/>
          </p:nvPr>
        </p:nvSpPr>
        <p:spPr>
          <a:xfrm>
            <a:off x="142844" y="142852"/>
            <a:ext cx="8382000" cy="609398"/>
          </a:xfrm>
        </p:spPr>
        <p:txBody>
          <a:bodyPr/>
          <a:lstStyle/>
          <a:p>
            <a:pPr eaLnBrk="1" hangingPunct="1"/>
            <a:r>
              <a:rPr lang="en-US" dirty="0" smtClean="0"/>
              <a:t>Why is it so hard?</a:t>
            </a:r>
            <a:endParaRPr lang="en-US" sz="3200" dirty="0" smtClean="0">
              <a:solidFill>
                <a:schemeClr val="tx2"/>
              </a:solidFill>
            </a:endParaRPr>
          </a:p>
        </p:txBody>
      </p:sp>
      <p:sp>
        <p:nvSpPr>
          <p:cNvPr id="31746" name="Shape 8232"/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1571625"/>
            <a:ext cx="8048625" cy="4585871"/>
          </a:xfrm>
        </p:spPr>
        <p:txBody>
          <a:bodyPr/>
          <a:lstStyle/>
          <a:p>
            <a:pPr marL="357188" indent="-357188" eaLnBrk="1" hangingPunct="1"/>
            <a:r>
              <a:rPr lang="en-US" sz="2800" dirty="0" smtClean="0"/>
              <a:t>To get 50 web pages in parallel?</a:t>
            </a:r>
          </a:p>
          <a:p>
            <a:pPr marL="357188" indent="-357188" eaLnBrk="1" hangingPunct="1"/>
            <a:endParaRPr lang="en-US" sz="2800" dirty="0" smtClean="0"/>
          </a:p>
          <a:p>
            <a:pPr marL="357188" indent="-357188" eaLnBrk="1" hangingPunct="1"/>
            <a:r>
              <a:rPr lang="en-US" sz="2800" dirty="0" smtClean="0"/>
              <a:t>To get from thread to thread?</a:t>
            </a:r>
          </a:p>
          <a:p>
            <a:pPr marL="357188" indent="-357188" eaLnBrk="1" hangingPunct="1"/>
            <a:endParaRPr lang="en-US" sz="2800" dirty="0" smtClean="0"/>
          </a:p>
          <a:p>
            <a:pPr marL="357188" indent="-357188" eaLnBrk="1" hangingPunct="1"/>
            <a:r>
              <a:rPr lang="en-US" sz="2800" dirty="0" smtClean="0"/>
              <a:t>To create a worker thread that reads messages?</a:t>
            </a:r>
          </a:p>
          <a:p>
            <a:pPr marL="357188" indent="-357188" eaLnBrk="1" hangingPunct="1"/>
            <a:endParaRPr lang="en-US" sz="2800" dirty="0" smtClean="0"/>
          </a:p>
          <a:p>
            <a:pPr marL="357188" indent="-357188" eaLnBrk="1" hangingPunct="1"/>
            <a:r>
              <a:rPr lang="en-US" sz="2800" dirty="0" smtClean="0"/>
              <a:t>To handle failure on worker threads?</a:t>
            </a:r>
          </a:p>
          <a:p>
            <a:pPr marL="357188" indent="-357188" eaLnBrk="1" hangingPunct="1">
              <a:buNone/>
            </a:pPr>
            <a:endParaRPr lang="en-US" sz="2800" dirty="0" smtClean="0"/>
          </a:p>
          <a:p>
            <a:pPr marL="987425" lvl="1" indent="-361950" eaLnBrk="1" hangingPunct="1">
              <a:buClr>
                <a:srgbClr val="F37720"/>
              </a:buClr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357188" indent="-357188" eaLnBrk="1" hangingPunct="1"/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609398"/>
          </a:xfrm>
        </p:spPr>
        <p:txBody>
          <a:bodyPr/>
          <a:lstStyle/>
          <a:p>
            <a:r>
              <a:rPr lang="en-GB" dirty="0" smtClean="0"/>
              <a:t>Why isn’t it this easy?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ded Corner 3"/>
          <p:cNvSpPr/>
          <p:nvPr/>
        </p:nvSpPr>
        <p:spPr>
          <a:xfrm>
            <a:off x="145777" y="2000240"/>
            <a:ext cx="8998223" cy="2731382"/>
          </a:xfrm>
          <a:prstGeom prst="foldedCorner">
            <a:avLst/>
          </a:prstGeom>
          <a:solidFill>
            <a:srgbClr val="F8F5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endParaRPr lang="en-GB" sz="2000" dirty="0" smtClean="0">
              <a:solidFill>
                <a:schemeClr val="tx1"/>
              </a:solidFill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20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let </a:t>
            </a:r>
            <a:r>
              <a:rPr lang="en-GB" sz="20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ProcessImages</a:t>
            </a:r>
            <a:r>
              <a:rPr lang="en-GB" sz="20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() =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20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   </a:t>
            </a:r>
            <a:r>
              <a:rPr lang="en-GB" sz="20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Async.Run</a:t>
            </a:r>
            <a:r>
              <a:rPr lang="en-GB" sz="20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20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     (</a:t>
            </a:r>
            <a:r>
              <a:rPr lang="en-GB" sz="2000" b="1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Async.Parallel</a:t>
            </a:r>
            <a:r>
              <a:rPr lang="en-GB" sz="2000" b="1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20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        </a:t>
            </a:r>
            <a:r>
              <a:rPr lang="en-GB" sz="2000" b="1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[ for </a:t>
            </a:r>
            <a:r>
              <a:rPr lang="en-GB" sz="2000" b="1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</a:t>
            </a:r>
            <a:r>
              <a:rPr lang="en-GB" sz="2000" b="1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in 1 .. </a:t>
            </a:r>
            <a:r>
              <a:rPr lang="en-GB" sz="2000" b="1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numImages</a:t>
            </a:r>
            <a:r>
              <a:rPr lang="en-GB" sz="2000" b="1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-&gt; </a:t>
            </a:r>
            <a:r>
              <a:rPr lang="en-GB" sz="2000" b="1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ProcessImage</a:t>
            </a:r>
            <a:r>
              <a:rPr lang="en-GB" sz="2000" b="1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</a:t>
            </a:r>
            <a:r>
              <a:rPr lang="en-GB" sz="2000" b="1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</a:t>
            </a:r>
            <a:r>
              <a:rPr lang="en-GB" sz="2000" b="1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) ]</a:t>
            </a:r>
            <a:r>
              <a:rPr lang="en-GB" sz="20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20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 </a:t>
            </a:r>
            <a:endParaRPr lang="en-GB" sz="2000" dirty="0">
              <a:solidFill>
                <a:schemeClr val="tx1"/>
              </a:solidFill>
              <a:latin typeface="Courier New" pitchFamily="49" charset="0"/>
              <a:ea typeface="Calibri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Taming Asynchronous I/O</a:t>
            </a:r>
            <a:endParaRPr lang="en-GB" dirty="0"/>
          </a:p>
        </p:txBody>
      </p:sp>
      <p:sp>
        <p:nvSpPr>
          <p:cNvPr id="17" name="Folded Corner 16"/>
          <p:cNvSpPr/>
          <p:nvPr/>
        </p:nvSpPr>
        <p:spPr>
          <a:xfrm>
            <a:off x="0" y="1447800"/>
            <a:ext cx="3600913" cy="3784025"/>
          </a:xfrm>
          <a:prstGeom prst="foldedCorne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using System;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using System.IO;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using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System.Threading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public class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BulkImageProcAsync</a:t>
            </a:r>
            <a:endParaRPr lang="en-GB" sz="700" dirty="0" smtClean="0">
              <a:solidFill>
                <a:schemeClr val="tx1"/>
              </a:solidFill>
              <a:latin typeface="Consolas" pitchFamily="49" charset="0"/>
            </a:endParaRP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public const String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ImageBaseName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"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tmpImage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-";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public const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int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200;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public const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int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512 * 512;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//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ProcessImage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has a simple O(N) loop, and you can vary the number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// of times you repeat that loop to make the application more CPU-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// bound or more IO-bound.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public static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int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processImageRepeats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20;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// Threads must decrement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NumImagesToFinish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and protect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// their access to it through a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mutex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public static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int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NumImagesToFinish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public static Object[]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NumImagesMutex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new Object[0];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//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WaitObject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is signalled when all image processing is done.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public static Object[]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WaitObject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new Object[0];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public class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ImageStateObject</a:t>
            </a:r>
            <a:endParaRPr lang="en-GB" sz="700" dirty="0" smtClean="0">
              <a:solidFill>
                <a:schemeClr val="tx1"/>
              </a:solidFill>
              <a:latin typeface="Consolas" pitchFamily="49" charset="0"/>
            </a:endParaRP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public byte[] pixels;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public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int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imageNum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public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}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</a:t>
            </a:r>
            <a:endParaRPr lang="en-GB" sz="700" dirty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1828800" y="1600200"/>
            <a:ext cx="3749992" cy="5183966"/>
          </a:xfrm>
          <a:prstGeom prst="foldedCorne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public static void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ReadInImageCallback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IAsyncResult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asyncResult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ImageStateObject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state =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ImageStateObject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asyncResult.AsyncState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Stream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state.fs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int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bytesRead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stream.EndRead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asyncResult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if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bytesRead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!=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throw new Exception(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String.Format</a:t>
            </a:r>
            <a:endParaRPr lang="en-GB" sz="700" dirty="0" smtClean="0">
              <a:solidFill>
                <a:schemeClr val="tx1"/>
              </a:solidFill>
              <a:latin typeface="Consolas" pitchFamily="49" charset="0"/>
            </a:endParaRP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("In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ReadInImageCallback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got the wrong number of " +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"bytes from the image: {0}.",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bytesRead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ProcessImage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state.imageNum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stream.Close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Now write out the image.  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Using asynchronous I/O here appears not to be best practice.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It ends up swamping the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threadpool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because the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threadpool</a:t>
            </a:r>
            <a:endParaRPr lang="en-GB" sz="700" dirty="0" smtClean="0">
              <a:solidFill>
                <a:schemeClr val="tx1"/>
              </a:solidFill>
              <a:latin typeface="Consolas" pitchFamily="49" charset="0"/>
            </a:endParaRP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threads are blocked on I/O requests that were just queued to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the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threadpool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. 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new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ImageBaseName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+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state.imageNum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+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".done",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FileMode.Create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FileAccess.Write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FileShare.None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4096, false);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fs.Write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0,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fs.Close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This application model uses too much memory.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Releasing memory as soon as possible is a good idea, 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especially global state.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null;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null;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Record that an image is finished now.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lock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NumImagesMutex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NumImagesToFinish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--;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if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NumImagesToFinish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== 0)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Monitor.Enter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WaitObject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Monitor.Pulse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WaitObject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               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Monitor.Exit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WaitObject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}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}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}</a:t>
            </a:r>
          </a:p>
          <a:p>
            <a:endParaRPr lang="en-GB" sz="700" dirty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4724400" y="1676401"/>
            <a:ext cx="3700299" cy="5277884"/>
          </a:xfrm>
          <a:prstGeom prst="foldedCorner">
            <a:avLst>
              <a:gd name="adj" fmla="val 1297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 public static void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ProcessImagesInBulk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Console.WriteLine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("Processing images...  ");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long t0 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Environment.TickCount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NumImagesToFinish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AsyncCallback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readImageCallback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new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AsyncCallback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ReadInImageCallback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for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int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0;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&lt;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++)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ImageStateObject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state = new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ImageStateObject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new byte[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];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state.imageNum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// Very large items are read only once, so you can make the 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// buffer on the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very small to save memory.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new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ImageBaseName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+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i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+ ".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tmp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",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FileMode.Open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FileAccess.Read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FileShare.Read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1, true);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state.fs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fs.BeginRead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state.pixels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0,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readImageCallback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,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state);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}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Determine whether all images are done being processed.  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// If not, block until all are finished.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bool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mustBlock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false;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lock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NumImagesMutex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if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NumImagesToFinish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&gt; 0)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mustBlock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 = true;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}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if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mustBlock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{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Console.WriteLine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("All worker threads are queued. " +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" Blocking until they complete.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numLeft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: {0}",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NumImagesToFinish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Monitor.Enter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WaitObject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Monitor.Wait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WaitObject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Monitor.Exit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WaitObject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   }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long t1 =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Environment.TickCount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</a:rPr>
              <a:t>Console.WriteLine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("Total time processing images: {0}ms",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         (t1 - t0));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    }</a:t>
            </a:r>
          </a:p>
          <a:p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</a:rPr>
              <a:t>}</a:t>
            </a:r>
            <a:endParaRPr lang="en-GB" sz="700" dirty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457200" y="4114800"/>
            <a:ext cx="3501527" cy="1629458"/>
          </a:xfrm>
          <a:prstGeom prst="foldedCorne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let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ProcessImageAsync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() =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  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async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{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let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inStream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 =</a:t>
            </a:r>
            <a:r>
              <a:rPr lang="en-GB" sz="700" dirty="0" smtClean="0">
                <a:solidFill>
                  <a:srgbClr val="0070C0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File.OpenRead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sprintf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"</a:t>
            </a:r>
            <a:r>
              <a:rPr lang="en-GB" sz="700" dirty="0" err="1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Image%d.tmp</a:t>
            </a:r>
            <a:r>
              <a:rPr lang="en-GB" sz="700" dirty="0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"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i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          </a:t>
            </a:r>
            <a:r>
              <a:rPr lang="en-GB" sz="7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let!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pixels</a:t>
            </a:r>
            <a:r>
              <a:rPr lang="en-GB" sz="700" dirty="0" smtClean="0">
                <a:solidFill>
                  <a:srgbClr val="0070C0"/>
                </a:solidFill>
                <a:latin typeface="Consolas" pitchFamily="49" charset="0"/>
                <a:ea typeface="Calibri"/>
                <a:cs typeface="Times New Roman"/>
              </a:rPr>
              <a:t>    =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inStream.</a:t>
            </a:r>
            <a:r>
              <a:rPr lang="en-GB" sz="700" b="1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ReadAsync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numPixels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          </a:t>
            </a:r>
            <a:r>
              <a:rPr lang="en-GB" sz="7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let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pixels'   </a:t>
            </a:r>
            <a:r>
              <a:rPr lang="en-GB" sz="700" dirty="0" smtClean="0">
                <a:solidFill>
                  <a:srgbClr val="0070C0"/>
                </a:solidFill>
                <a:latin typeface="Consolas" pitchFamily="49" charset="0"/>
                <a:ea typeface="Calibri"/>
                <a:cs typeface="Times New Roman"/>
              </a:rPr>
              <a:t>=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TransformImage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pixels,i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          </a:t>
            </a:r>
            <a:r>
              <a:rPr lang="en-GB" sz="7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let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outStream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rgbClr val="0070C0"/>
                </a:solidFill>
                <a:latin typeface="Consolas" pitchFamily="49" charset="0"/>
                <a:ea typeface="Calibri"/>
                <a:cs typeface="Times New Roman"/>
              </a:rPr>
              <a:t>=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File.OpenWrite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sprintf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"</a:t>
            </a:r>
            <a:r>
              <a:rPr lang="en-GB" sz="700" dirty="0" err="1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Image%d.done</a:t>
            </a:r>
            <a:r>
              <a:rPr lang="en-GB" sz="700" dirty="0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"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i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          </a:t>
            </a:r>
            <a:r>
              <a:rPr lang="en-GB" sz="7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do!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outStream.</a:t>
            </a:r>
            <a:r>
              <a:rPr lang="en-GB" sz="700" b="1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WriteAsync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(pixels')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          </a:t>
            </a:r>
            <a:r>
              <a:rPr lang="en-GB" sz="7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do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Console.WriteLine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rgbClr val="A31515"/>
                </a:solidFill>
                <a:latin typeface="Consolas" pitchFamily="49" charset="0"/>
                <a:ea typeface="Calibri"/>
                <a:cs typeface="Times New Roman"/>
              </a:rPr>
              <a:t>"done!"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 }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let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ProcessImagesAsyncWorkflow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() </a:t>
            </a:r>
            <a:r>
              <a:rPr lang="en-GB" sz="700" dirty="0" smtClean="0">
                <a:solidFill>
                  <a:srgbClr val="0070C0"/>
                </a:solidFill>
                <a:latin typeface="Consolas" pitchFamily="49" charset="0"/>
                <a:ea typeface="Calibri"/>
                <a:cs typeface="Times New Roman"/>
              </a:rPr>
              <a:t>=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 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Async.Run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(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Async.Parallel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                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[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for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i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in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1 ..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numImages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smtClean="0">
                <a:solidFill>
                  <a:srgbClr val="0000FF"/>
                </a:solidFill>
                <a:latin typeface="Consolas" pitchFamily="49" charset="0"/>
                <a:ea typeface="Calibri"/>
                <a:cs typeface="Times New Roman"/>
              </a:rPr>
              <a:t>-&gt;</a:t>
            </a: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ProcessImageAsync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</a:t>
            </a:r>
            <a:r>
              <a:rPr lang="en-GB" sz="700" dirty="0" err="1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i</a:t>
            </a:r>
            <a:r>
              <a:rPr lang="en-GB" sz="700" dirty="0" smtClean="0">
                <a:solidFill>
                  <a:schemeClr val="tx1"/>
                </a:solidFill>
                <a:latin typeface="Consolas" pitchFamily="49" charset="0"/>
                <a:ea typeface="Calibri"/>
                <a:cs typeface="Times New Roman"/>
              </a:rPr>
              <a:t> ])</a:t>
            </a:r>
          </a:p>
          <a:p>
            <a:pPr>
              <a:spcAft>
                <a:spcPts val="0"/>
              </a:spcAft>
            </a:pPr>
            <a:r>
              <a:rPr lang="en-GB" sz="700" dirty="0" smtClean="0">
                <a:latin typeface="Consolas" pitchFamily="49" charset="0"/>
                <a:ea typeface="Calibri"/>
                <a:cs typeface="Times New Roman"/>
              </a:rPr>
              <a:t> </a:t>
            </a:r>
            <a:endParaRPr lang="en-GB" sz="700" dirty="0">
              <a:latin typeface="Consolas" pitchFamily="49" charset="0"/>
              <a:ea typeface="Calibri"/>
              <a:cs typeface="Times New Roman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6743700" y="4276725"/>
            <a:ext cx="1828800" cy="923330"/>
          </a:xfrm>
          <a:prstGeom prst="wedgeRectCallout">
            <a:avLst>
              <a:gd name="adj1" fmla="val -131066"/>
              <a:gd name="adj2" fmla="val -6153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Processing 200 images in parallel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7" grpId="0" animBg="1"/>
      <p:bldP spid="10" grpId="0" animBg="1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en-GB" dirty="0" smtClean="0"/>
              <a:t>F# - Functional + Queries</a:t>
            </a:r>
            <a:endParaRPr lang="en-GB" dirty="0"/>
          </a:p>
        </p:txBody>
      </p:sp>
      <p:sp>
        <p:nvSpPr>
          <p:cNvPr id="1231876" name="Rectangle 4"/>
          <p:cNvSpPr>
            <a:spLocks noChangeArrowheads="1"/>
          </p:cNvSpPr>
          <p:nvPr/>
        </p:nvSpPr>
        <p:spPr bwMode="auto">
          <a:xfrm>
            <a:off x="214282" y="857232"/>
            <a:ext cx="79200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2438" indent="-452438">
              <a:spcBef>
                <a:spcPct val="30000"/>
              </a:spcBef>
              <a:buFontTx/>
              <a:buBlip>
                <a:blip r:embed="rId2"/>
              </a:buBlip>
            </a:pPr>
            <a:endParaRPr lang="en-GB" sz="2000" dirty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6" name="Folded Corner 15"/>
          <p:cNvSpPr/>
          <p:nvPr/>
        </p:nvSpPr>
        <p:spPr>
          <a:xfrm>
            <a:off x="325313" y="1142984"/>
            <a:ext cx="8536559" cy="1555997"/>
          </a:xfrm>
          <a:prstGeom prst="foldedCorne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2000" b="1" dirty="0" smtClean="0">
                <a:solidFill>
                  <a:schemeClr val="tx1"/>
                </a:solidFill>
                <a:latin typeface="Consolas" pitchFamily="49" charset="0"/>
              </a:rPr>
              <a:t>SQL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latin typeface="Consolas" pitchFamily="49" charset="0"/>
              </a:rPr>
              <a:t>&lt;@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{ </a:t>
            </a:r>
            <a:r>
              <a:rPr lang="en-GB" sz="2000" u="sng" dirty="0" smtClean="0">
                <a:solidFill>
                  <a:schemeClr val="tx1"/>
                </a:solidFill>
                <a:latin typeface="Consolas" pitchFamily="49" charset="0"/>
              </a:rPr>
              <a:t>for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customer </a:t>
            </a:r>
            <a:r>
              <a:rPr lang="en-GB" sz="2000" u="sng" dirty="0" smtClean="0">
                <a:solidFill>
                  <a:schemeClr val="tx1"/>
                </a:solidFill>
                <a:latin typeface="Consolas" pitchFamily="49" charset="0"/>
              </a:rPr>
              <a:t>in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Consolas" pitchFamily="49" charset="0"/>
              </a:rPr>
              <a:t>db.Customers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2000" u="sng" dirty="0" smtClean="0">
                <a:solidFill>
                  <a:schemeClr val="tx1"/>
                </a:solidFill>
                <a:latin typeface="Consolas" pitchFamily="49" charset="0"/>
              </a:rPr>
              <a:t>do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          </a:t>
            </a:r>
            <a:r>
              <a:rPr lang="en-GB" sz="2000" u="sng" dirty="0" smtClean="0">
                <a:solidFill>
                  <a:schemeClr val="tx1"/>
                </a:solidFill>
                <a:latin typeface="Consolas" pitchFamily="49" charset="0"/>
              </a:rPr>
              <a:t>for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employee </a:t>
            </a:r>
            <a:r>
              <a:rPr lang="en-GB" sz="2000" u="sng" dirty="0" smtClean="0">
                <a:solidFill>
                  <a:schemeClr val="tx1"/>
                </a:solidFill>
                <a:latin typeface="Consolas" pitchFamily="49" charset="0"/>
              </a:rPr>
              <a:t>in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Consolas" pitchFamily="49" charset="0"/>
              </a:rPr>
              <a:t>db.Employees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 </a:t>
            </a:r>
            <a:r>
              <a:rPr lang="en-GB" sz="2000" u="sng" dirty="0" smtClean="0">
                <a:solidFill>
                  <a:schemeClr val="tx1"/>
                </a:solidFill>
                <a:latin typeface="Consolas" pitchFamily="49" charset="0"/>
              </a:rPr>
              <a:t>do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            </a:t>
            </a:r>
            <a:r>
              <a:rPr lang="en-GB" sz="2000" u="sng" dirty="0" smtClean="0">
                <a:solidFill>
                  <a:schemeClr val="tx1"/>
                </a:solidFill>
                <a:latin typeface="Consolas" pitchFamily="49" charset="0"/>
              </a:rPr>
              <a:t>if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Consolas" pitchFamily="49" charset="0"/>
              </a:rPr>
              <a:t>customer.Name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= </a:t>
            </a:r>
            <a:r>
              <a:rPr lang="en-GB" sz="2000" dirty="0" err="1" smtClean="0">
                <a:solidFill>
                  <a:schemeClr val="tx1"/>
                </a:solidFill>
                <a:latin typeface="Consolas" pitchFamily="49" charset="0"/>
              </a:rPr>
              <a:t>employee.Name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then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               </a:t>
            </a:r>
            <a:r>
              <a:rPr lang="en-GB" sz="2000" u="sng" dirty="0" smtClean="0">
                <a:solidFill>
                  <a:schemeClr val="tx1"/>
                </a:solidFill>
                <a:latin typeface="Consolas" pitchFamily="49" charset="0"/>
              </a:rPr>
              <a:t>yield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(</a:t>
            </a:r>
            <a:r>
              <a:rPr lang="en-GB" sz="2000" dirty="0" err="1" smtClean="0">
                <a:solidFill>
                  <a:schemeClr val="tx1"/>
                </a:solidFill>
                <a:latin typeface="Consolas" pitchFamily="49" charset="0"/>
              </a:rPr>
              <a:t>customer.Name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, </a:t>
            </a:r>
            <a:r>
              <a:rPr lang="en-GB" sz="2000" dirty="0" err="1" smtClean="0">
                <a:solidFill>
                  <a:schemeClr val="tx1"/>
                </a:solidFill>
                <a:latin typeface="Consolas" pitchFamily="49" charset="0"/>
              </a:rPr>
              <a:t>employee.Address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) } </a:t>
            </a:r>
            <a:r>
              <a:rPr lang="en-GB" sz="2000" b="1" dirty="0" smtClean="0">
                <a:solidFill>
                  <a:schemeClr val="tx1"/>
                </a:solidFill>
                <a:latin typeface="Consolas" pitchFamily="49" charset="0"/>
              </a:rPr>
              <a:t>@&gt;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1036613" y="3250405"/>
            <a:ext cx="121365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43174" y="3000372"/>
            <a:ext cx="6099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Consolas" pitchFamily="49" charset="0"/>
              </a:rPr>
              <a:t>SQL : </a:t>
            </a:r>
            <a:r>
              <a:rPr lang="en-GB" sz="2800" b="1" dirty="0" err="1" smtClean="0">
                <a:latin typeface="Consolas" pitchFamily="49" charset="0"/>
              </a:rPr>
              <a:t>Expr</a:t>
            </a:r>
            <a:r>
              <a:rPr lang="en-GB" sz="2800" b="1" dirty="0" smtClean="0">
                <a:latin typeface="Consolas" pitchFamily="49" charset="0"/>
              </a:rPr>
              <a:t>&lt;</a:t>
            </a:r>
            <a:r>
              <a:rPr lang="en-GB" sz="2800" b="1" dirty="0" err="1" smtClean="0">
                <a:latin typeface="Consolas" pitchFamily="49" charset="0"/>
              </a:rPr>
              <a:t>seq</a:t>
            </a:r>
            <a:r>
              <a:rPr lang="en-GB" sz="2800" b="1" dirty="0" smtClean="0">
                <a:latin typeface="Consolas" pitchFamily="49" charset="0"/>
              </a:rPr>
              <a:t>&lt;'a&gt;&gt; -&gt; </a:t>
            </a:r>
            <a:r>
              <a:rPr lang="en-GB" sz="2800" b="1" dirty="0" err="1" smtClean="0">
                <a:latin typeface="Consolas" pitchFamily="49" charset="0"/>
              </a:rPr>
              <a:t>seq</a:t>
            </a:r>
            <a:r>
              <a:rPr lang="en-GB" sz="2800" b="1" dirty="0" smtClean="0">
                <a:latin typeface="Consolas" pitchFamily="49" charset="0"/>
              </a:rPr>
              <a:t>&lt;'a&gt;</a:t>
            </a:r>
          </a:p>
        </p:txBody>
      </p:sp>
      <p:sp>
        <p:nvSpPr>
          <p:cNvPr id="22" name="Flowchart: Magnetic Disk 21"/>
          <p:cNvSpPr/>
          <p:nvPr/>
        </p:nvSpPr>
        <p:spPr>
          <a:xfrm>
            <a:off x="1357290" y="5143512"/>
            <a:ext cx="357190" cy="4286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Magnetic Disk 22"/>
          <p:cNvSpPr/>
          <p:nvPr/>
        </p:nvSpPr>
        <p:spPr>
          <a:xfrm>
            <a:off x="1509690" y="5295912"/>
            <a:ext cx="357190" cy="4286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/>
          <p:cNvCxnSpPr/>
          <p:nvPr/>
        </p:nvCxnSpPr>
        <p:spPr>
          <a:xfrm rot="16200000" flipV="1">
            <a:off x="786183" y="3214289"/>
            <a:ext cx="114300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00166" y="5857892"/>
            <a:ext cx="2616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SQL Database</a:t>
            </a:r>
            <a:endParaRPr lang="en-GB" sz="2800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464844" y="4750206"/>
            <a:ext cx="4992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1179489" y="4678371"/>
            <a:ext cx="49927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00100" y="3857628"/>
            <a:ext cx="2799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LINQ </a:t>
            </a:r>
            <a:r>
              <a:rPr lang="en-GB" sz="2800" b="1" dirty="0" err="1" smtClean="0"/>
              <a:t>SQLMetal</a:t>
            </a:r>
            <a:endParaRPr lang="en-GB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" grpId="0" animBg="1"/>
      <p:bldP spid="28" grpId="0"/>
      <p:bldP spid="1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823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Foundation Technologies</a:t>
            </a:r>
            <a:endParaRPr lang="en-US" sz="3200" dirty="0" smtClean="0">
              <a:solidFill>
                <a:schemeClr val="tx2"/>
              </a:solidFill>
            </a:endParaRPr>
          </a:p>
        </p:txBody>
      </p:sp>
      <p:sp>
        <p:nvSpPr>
          <p:cNvPr id="31746" name="Shape 8232"/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1571625"/>
            <a:ext cx="8048625" cy="4525963"/>
          </a:xfrm>
        </p:spPr>
        <p:txBody>
          <a:bodyPr/>
          <a:lstStyle/>
          <a:p>
            <a:pPr marL="357188" indent="-357188" eaLnBrk="1" hangingPunct="1"/>
            <a:endParaRPr lang="en-US" dirty="0" smtClean="0"/>
          </a:p>
          <a:p>
            <a:pPr marL="357188" indent="-357188" eaLnBrk="1" hangingPunct="1"/>
            <a:r>
              <a:rPr lang="en-US" dirty="0" smtClean="0"/>
              <a:t>.NET/Win32 Threads</a:t>
            </a:r>
          </a:p>
          <a:p>
            <a:pPr marL="357188" indent="-357188" eaLnBrk="1" hangingPunct="1"/>
            <a:endParaRPr lang="en-US" dirty="0" smtClean="0"/>
          </a:p>
          <a:p>
            <a:pPr marL="357188" indent="-357188" eaLnBrk="1" hangingPunct="1"/>
            <a:r>
              <a:rPr lang="en-US" dirty="0" err="1" smtClean="0"/>
              <a:t>System.Threading</a:t>
            </a:r>
            <a:r>
              <a:rPr lang="en-US" dirty="0" smtClean="0"/>
              <a:t> </a:t>
            </a:r>
          </a:p>
          <a:p>
            <a:pPr marL="357188" indent="-357188" eaLnBrk="1" hangingPunct="1"/>
            <a:endParaRPr lang="en-US" dirty="0" smtClean="0"/>
          </a:p>
          <a:p>
            <a:pPr marL="357188" indent="-357188" eaLnBrk="1" hangingPunct="1"/>
            <a:r>
              <a:rPr lang="en-US" dirty="0" smtClean="0"/>
              <a:t>.NET Thread Pool</a:t>
            </a:r>
          </a:p>
          <a:p>
            <a:pPr marL="357188" indent="-357188" eaLnBrk="1" hangingPunct="1"/>
            <a:endParaRPr lang="en-US" dirty="0" smtClean="0"/>
          </a:p>
          <a:p>
            <a:pPr marL="357188" indent="-357188" eaLnBrk="1" hangingPunct="1"/>
            <a:r>
              <a:rPr lang="en-US" dirty="0" smtClean="0"/>
              <a:t>.NET </a:t>
            </a:r>
            <a:r>
              <a:rPr lang="en-US" dirty="0" err="1" smtClean="0"/>
              <a:t>BackgroundWorker</a:t>
            </a:r>
            <a:r>
              <a:rPr lang="en-US" dirty="0" smtClean="0"/>
              <a:t> and </a:t>
            </a:r>
            <a:r>
              <a:rPr lang="en-US" dirty="0" err="1" smtClean="0"/>
              <a:t>SynchronizationContexts</a:t>
            </a:r>
            <a:endParaRPr lang="en-US" dirty="0" smtClean="0"/>
          </a:p>
          <a:p>
            <a:pPr marL="357188" indent="-357188" eaLnBrk="1" hangingPunct="1"/>
            <a:endParaRPr lang="en-US" dirty="0" smtClean="0"/>
          </a:p>
          <a:p>
            <a:pPr marL="357188" indent="-357188" eaLnBrk="1" hangingPunct="1"/>
            <a:r>
              <a:rPr lang="en-US" dirty="0" smtClean="0"/>
              <a:t>Parallel Extensions for .NET</a:t>
            </a:r>
          </a:p>
          <a:p>
            <a:pPr marL="357188" indent="-357188" eaLnBrk="1" hangingPunct="1"/>
            <a:endParaRPr lang="en-US" dirty="0" smtClean="0"/>
          </a:p>
          <a:p>
            <a:pPr marL="357188" indent="-357188" eaLnBrk="1" hangingPunct="1">
              <a:buNone/>
            </a:pPr>
            <a:endParaRPr lang="en-US" dirty="0" smtClean="0"/>
          </a:p>
          <a:p>
            <a:pPr marL="987425" lvl="1" indent="-361950" eaLnBrk="1" hangingPunct="1">
              <a:buClr>
                <a:srgbClr val="F37720"/>
              </a:buClr>
            </a:pPr>
            <a:endParaRPr lang="en-US" dirty="0" smtClean="0">
              <a:solidFill>
                <a:srgbClr val="FFFFFF"/>
              </a:solidFill>
            </a:endParaRPr>
          </a:p>
          <a:p>
            <a:pPr marL="357188" indent="-357188"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823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Concurrent/Reactive/Parallel </a:t>
            </a:r>
            <a:br>
              <a:rPr lang="en-US" dirty="0" smtClean="0"/>
            </a:br>
            <a:endParaRPr lang="en-US" sz="3200" dirty="0" smtClean="0">
              <a:solidFill>
                <a:schemeClr val="tx2"/>
              </a:solidFill>
            </a:endParaRPr>
          </a:p>
        </p:txBody>
      </p:sp>
      <p:sp>
        <p:nvSpPr>
          <p:cNvPr id="31746" name="Shape 8232"/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1571625"/>
            <a:ext cx="8048625" cy="4525963"/>
          </a:xfrm>
        </p:spPr>
        <p:txBody>
          <a:bodyPr/>
          <a:lstStyle/>
          <a:p>
            <a:pPr marL="357188" indent="-357188" eaLnBrk="1" hangingPunct="1"/>
            <a:endParaRPr lang="en-US" dirty="0" smtClean="0"/>
          </a:p>
          <a:p>
            <a:pPr marL="357188" indent="-357188" eaLnBrk="1" hangingPunct="1"/>
            <a:r>
              <a:rPr lang="en-US" b="1" u="sng" dirty="0" smtClean="0">
                <a:solidFill>
                  <a:schemeClr val="tx2"/>
                </a:solidFill>
              </a:rPr>
              <a:t>Concurrent</a:t>
            </a:r>
            <a:r>
              <a:rPr lang="en-US" dirty="0" smtClean="0">
                <a:solidFill>
                  <a:schemeClr val="tx2"/>
                </a:solidFill>
              </a:rPr>
              <a:t>: 	</a:t>
            </a:r>
            <a:r>
              <a:rPr lang="en-US" i="1" dirty="0" smtClean="0">
                <a:solidFill>
                  <a:schemeClr val="tx2"/>
                </a:solidFill>
              </a:rPr>
              <a:t>Multiple threads </a:t>
            </a:r>
            <a:r>
              <a:rPr lang="en-US" dirty="0" smtClean="0">
                <a:solidFill>
                  <a:schemeClr val="tx2"/>
                </a:solidFill>
              </a:rPr>
              <a:t>of execution</a:t>
            </a:r>
          </a:p>
          <a:p>
            <a:pPr marL="357188" indent="-357188" eaLnBrk="1" hangingPunct="1"/>
            <a:endParaRPr lang="en-US" dirty="0" smtClean="0"/>
          </a:p>
          <a:p>
            <a:pPr marL="357188" indent="-357188" eaLnBrk="1" hangingPunct="1"/>
            <a:r>
              <a:rPr lang="en-US" b="1" u="sng" dirty="0" smtClean="0">
                <a:solidFill>
                  <a:schemeClr val="accent2"/>
                </a:solidFill>
              </a:rPr>
              <a:t>Parallel</a:t>
            </a:r>
            <a:r>
              <a:rPr lang="en-US" dirty="0" smtClean="0"/>
              <a:t>: 		These execute </a:t>
            </a:r>
            <a:r>
              <a:rPr lang="en-US" i="1" dirty="0" smtClean="0">
                <a:solidFill>
                  <a:schemeClr val="accent1"/>
                </a:solidFill>
              </a:rPr>
              <a:t>simultaneously</a:t>
            </a:r>
          </a:p>
          <a:p>
            <a:pPr marL="357188" indent="-357188" eaLnBrk="1" hangingPunct="1"/>
            <a:endParaRPr lang="en-US" dirty="0" smtClean="0"/>
          </a:p>
          <a:p>
            <a:pPr marL="357188" indent="-357188" eaLnBrk="1" hangingPunct="1"/>
            <a:r>
              <a:rPr lang="en-US" b="1" u="sng" dirty="0" smtClean="0">
                <a:solidFill>
                  <a:schemeClr val="accent2"/>
                </a:solidFill>
              </a:rPr>
              <a:t>Asynchronous</a:t>
            </a:r>
            <a:r>
              <a:rPr lang="en-US" dirty="0" smtClean="0"/>
              <a:t>: 	Computations that complete "</a:t>
            </a:r>
            <a:r>
              <a:rPr lang="en-US" i="1" dirty="0" smtClean="0">
                <a:solidFill>
                  <a:schemeClr val="accent1"/>
                </a:solidFill>
              </a:rPr>
              <a:t>later</a:t>
            </a:r>
            <a:r>
              <a:rPr lang="en-US" dirty="0" smtClean="0"/>
              <a:t>"</a:t>
            </a:r>
          </a:p>
          <a:p>
            <a:pPr marL="357188" indent="-357188" eaLnBrk="1" hangingPunct="1"/>
            <a:endParaRPr lang="en-US" dirty="0" smtClean="0"/>
          </a:p>
          <a:p>
            <a:pPr marL="357188" indent="-357188" eaLnBrk="1" hangingPunct="1"/>
            <a:r>
              <a:rPr lang="en-US" b="1" u="sng" dirty="0" smtClean="0">
                <a:solidFill>
                  <a:schemeClr val="accent2"/>
                </a:solidFill>
              </a:rPr>
              <a:t>Reactive</a:t>
            </a:r>
            <a:r>
              <a:rPr lang="en-US" dirty="0" smtClean="0"/>
              <a:t>: 		</a:t>
            </a:r>
            <a:r>
              <a:rPr lang="en-US" i="1" dirty="0" smtClean="0">
                <a:solidFill>
                  <a:schemeClr val="accent1"/>
                </a:solidFill>
              </a:rPr>
              <a:t>Waiting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responding</a:t>
            </a:r>
            <a:r>
              <a:rPr lang="en-US" dirty="0" smtClean="0"/>
              <a:t> is normal</a:t>
            </a:r>
            <a:endParaRPr lang="en-US" i="1" dirty="0" smtClean="0"/>
          </a:p>
          <a:p>
            <a:pPr marL="987425" lvl="1" indent="-361950" eaLnBrk="1" hangingPunct="1">
              <a:buClr>
                <a:srgbClr val="F37720"/>
              </a:buClr>
            </a:pPr>
            <a:endParaRPr lang="en-US" dirty="0" smtClean="0">
              <a:solidFill>
                <a:srgbClr val="FFFFFF"/>
              </a:solidFill>
            </a:endParaRPr>
          </a:p>
          <a:p>
            <a:pPr marL="357188" indent="-357188"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8921" t="54878"/>
          <a:stretch>
            <a:fillRect/>
          </a:stretch>
        </p:blipFill>
        <p:spPr bwMode="auto">
          <a:xfrm>
            <a:off x="762000" y="2438400"/>
            <a:ext cx="812353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Taming Asynchronous I/O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2000250" y="5410200"/>
            <a:ext cx="6638924" cy="1015663"/>
          </a:xfrm>
          <a:prstGeom prst="rect">
            <a:avLst/>
          </a:prstGeom>
          <a:solidFill>
            <a:schemeClr val="accent4">
              <a:alpha val="94000"/>
            </a:schemeClr>
          </a:solidFill>
          <a:ln w="12700">
            <a:solidFill>
              <a:schemeClr val="tx1"/>
            </a:solidFill>
          </a:ln>
          <a:effectLst>
            <a:outerShdw blurRad="2667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20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Stream.BeginRead</a:t>
            </a:r>
            <a:r>
              <a:rPr lang="en-GB" sz="2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: ...</a:t>
            </a:r>
          </a:p>
          <a:p>
            <a:endParaRPr lang="en-GB" sz="20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Stream.EndRead</a:t>
            </a:r>
            <a:r>
              <a:rPr lang="en-GB" sz="2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: </a:t>
            </a:r>
            <a:r>
              <a:rPr lang="en-GB" sz="20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IAsyncResult</a:t>
            </a:r>
            <a:r>
              <a:rPr lang="en-GB" sz="2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 ...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5943600" y="1371600"/>
            <a:ext cx="1828800" cy="1323439"/>
          </a:xfrm>
          <a:prstGeom prst="wedgeRectCallout">
            <a:avLst>
              <a:gd name="adj1" fmla="val -175245"/>
              <a:gd name="adj2" fmla="val 10601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Target: make it easy to use Begin/End operations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86000" y="2971800"/>
            <a:ext cx="1295400" cy="609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Tour: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04800" y="1600200"/>
            <a:ext cx="6196026" cy="4543444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Basic Types and Literals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sbyte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     = </a:t>
            </a:r>
            <a:r>
              <a:rPr kumimoji="0" lang="en-GB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System.SByte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	76y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byte       = </a:t>
            </a:r>
            <a:r>
              <a:rPr kumimoji="0" lang="en-GB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System.Byte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	76uy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int16      = System.Int16	76s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uint16     = System.UInt16	76us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int32      = System.Int32	76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uint32     = System.UInt32	76u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int64      = System.Int64	76L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uint64     = System.UInt64	76UL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string     = </a:t>
            </a:r>
            <a:r>
              <a:rPr kumimoji="0" lang="en-GB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System.String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	"</a:t>
            </a:r>
            <a:r>
              <a:rPr kumimoji="0" lang="en-GB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abc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", @"c:\etc"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single     = </a:t>
            </a:r>
            <a:r>
              <a:rPr kumimoji="0" lang="en-GB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System.Single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	3.14f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double     = </a:t>
            </a:r>
            <a:r>
              <a:rPr kumimoji="0" lang="en-GB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System.Double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	3.14, 3.2e5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char       = </a:t>
            </a:r>
            <a:r>
              <a:rPr kumimoji="0" lang="en-GB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System.Char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	'7'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nativeint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 = </a:t>
            </a:r>
            <a:r>
              <a:rPr kumimoji="0" lang="en-GB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System.IntPtr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	76n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unativeint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= </a:t>
            </a:r>
            <a:r>
              <a:rPr kumimoji="0" lang="en-GB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System.UIntPtr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	76un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bool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      = </a:t>
            </a:r>
            <a:r>
              <a:rPr kumimoji="0" lang="en-GB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System.Boolean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	true, false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unit       = </a:t>
            </a:r>
            <a:r>
              <a:rPr kumimoji="0" lang="en-GB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Microsoft.FSharp.Core.Unit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	 ()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715000" y="1600200"/>
            <a:ext cx="2928966" cy="2185990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Basic Type Abbreviations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int8    = </a:t>
            </a: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sbyte</a:t>
            </a:r>
            <a:endParaRPr kumimoji="0" lang="en-GB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uint8   = byte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int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    = int32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float32 = single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float   = double 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Taming Asynchronous I/O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 lvl="1"/>
            <a:r>
              <a:rPr lang="en-GB" dirty="0" smtClean="0"/>
              <a:t>Typical Control Flow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0" y="25146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</a:rPr>
              <a:t>BeginRead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62400" y="37338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</a:rPr>
              <a:t>EndRead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38800" y="51054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Rest of Task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1" name="Elbow Connector 20"/>
          <p:cNvCxnSpPr>
            <a:stCxn id="7" idx="2"/>
            <a:endCxn id="16" idx="1"/>
          </p:cNvCxnSpPr>
          <p:nvPr/>
        </p:nvCxnSpPr>
        <p:spPr>
          <a:xfrm rot="16200000" flipH="1">
            <a:off x="3048000" y="3238500"/>
            <a:ext cx="800100" cy="1028700"/>
          </a:xfrm>
          <a:prstGeom prst="bentConnector2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0"/>
          <p:cNvCxnSpPr>
            <a:stCxn id="16" idx="2"/>
            <a:endCxn id="17" idx="1"/>
          </p:cNvCxnSpPr>
          <p:nvPr/>
        </p:nvCxnSpPr>
        <p:spPr>
          <a:xfrm rot="16200000" flipH="1">
            <a:off x="4762500" y="4648200"/>
            <a:ext cx="952500" cy="800100"/>
          </a:xfrm>
          <a:prstGeom prst="bentConnector2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600200" y="2362200"/>
            <a:ext cx="4419600" cy="23622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Elbow Connector 29"/>
          <p:cNvCxnSpPr>
            <a:endCxn id="7" idx="1"/>
          </p:cNvCxnSpPr>
          <p:nvPr/>
        </p:nvCxnSpPr>
        <p:spPr>
          <a:xfrm>
            <a:off x="838200" y="2590800"/>
            <a:ext cx="1219200" cy="342900"/>
          </a:xfrm>
          <a:prstGeom prst="bent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ular Callout 32"/>
          <p:cNvSpPr/>
          <p:nvPr/>
        </p:nvSpPr>
        <p:spPr>
          <a:xfrm>
            <a:off x="5786446" y="1676400"/>
            <a:ext cx="2290754" cy="707886"/>
          </a:xfrm>
          <a:prstGeom prst="wedgeRectCallout">
            <a:avLst>
              <a:gd name="adj1" fmla="val -99203"/>
              <a:gd name="adj2" fmla="val 9764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Compositional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thread-hopping?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714612" y="3857628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714612" y="3929066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643438" y="5072074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643438" y="5143512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28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Fun! Fun! </a:t>
            </a:r>
            <a:r>
              <a:rPr lang="en-GB" dirty="0" smtClean="0"/>
              <a:t>And More Fun</a:t>
            </a:r>
            <a:r>
              <a:rPr lang="en-GB" dirty="0" smtClean="0"/>
              <a:t>! 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Taming Asynchronous I/O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 lvl="1"/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2971800" y="31242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</a:rPr>
              <a:t>ReadAsync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38800" y="51054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Rest of Task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4" name="Elbow Connector 20"/>
          <p:cNvCxnSpPr>
            <a:stCxn id="7" idx="2"/>
            <a:endCxn id="17" idx="1"/>
          </p:cNvCxnSpPr>
          <p:nvPr/>
        </p:nvCxnSpPr>
        <p:spPr>
          <a:xfrm rot="16200000" flipH="1">
            <a:off x="3962400" y="3848100"/>
            <a:ext cx="1562100" cy="1790700"/>
          </a:xfrm>
          <a:prstGeom prst="bentConnector2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endCxn id="7" idx="1"/>
          </p:cNvCxnSpPr>
          <p:nvPr/>
        </p:nvCxnSpPr>
        <p:spPr>
          <a:xfrm>
            <a:off x="838200" y="2590800"/>
            <a:ext cx="2133600" cy="952500"/>
          </a:xfrm>
          <a:prstGeom prst="bent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43306" y="5143512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643306" y="5214950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Imperative +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open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System.Collections.Generic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dict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Dictionary&lt;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int,string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&gt;(1000)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dict.[17] &lt;- "Seventeen"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dict.[1000] &lt;- "One Grand"</a:t>
            </a:r>
          </a:p>
          <a:p>
            <a:pPr eaLnBrk="1" hangingPunct="1"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KeyValue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k,v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))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dict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do</a:t>
            </a:r>
          </a:p>
          <a:p>
            <a:pPr eaLnBrk="1" hangingPunct="1"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printfn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"key = %d, value = %s" k v</a:t>
            </a:r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6072198" y="928670"/>
            <a:ext cx="1643074" cy="857256"/>
          </a:xfrm>
          <a:prstGeom prst="wedgeRectCallout">
            <a:avLst>
              <a:gd name="adj1" fmla="val -118224"/>
              <a:gd name="adj2" fmla="val 128055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Using .NET collections</a:t>
            </a:r>
            <a:endParaRPr lang="en-GB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Imperative +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open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System.IO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open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System.Collections.Generic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readAllLines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(file) =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use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inp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File.OpenText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file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res = new List&lt;_&gt;()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while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not(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inp.EndOfStream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res.Add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inp.ReadLine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res.ToArray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3071802" y="1500174"/>
            <a:ext cx="1643074" cy="646331"/>
          </a:xfrm>
          <a:prstGeom prst="wedgeRectCallout">
            <a:avLst>
              <a:gd name="adj1" fmla="val -107208"/>
              <a:gd name="adj2" fmla="val 271566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 smtClean="0"/>
              <a:t>“use” = </a:t>
            </a:r>
          </a:p>
          <a:p>
            <a:pPr algn="ctr"/>
            <a:r>
              <a:rPr lang="en-GB" dirty="0" smtClean="0"/>
              <a:t>C# “using”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Simplicity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Code!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3614735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92D050"/>
                </a:solidFill>
                <a:latin typeface="Lucida Console" pitchFamily="49" charset="0"/>
              </a:rPr>
              <a:t>//F#</a:t>
            </a:r>
          </a:p>
          <a:p>
            <a:pPr>
              <a:buNone/>
            </a:pPr>
            <a:r>
              <a:rPr lang="en-AU" sz="1800" b="1" dirty="0" smtClean="0">
                <a:solidFill>
                  <a:srgbClr val="92D050"/>
                </a:solidFill>
                <a:latin typeface="Lucida Console" pitchFamily="49" charset="0"/>
              </a:rPr>
              <a:t>open </a:t>
            </a:r>
            <a:r>
              <a:rPr lang="en-AU" sz="1800" b="1" dirty="0">
                <a:solidFill>
                  <a:srgbClr val="92D050"/>
                </a:solidFill>
                <a:latin typeface="Lucida Console" pitchFamily="49" charset="0"/>
              </a:rPr>
              <a:t>System</a:t>
            </a:r>
          </a:p>
          <a:p>
            <a:pPr>
              <a:buNone/>
            </a:pPr>
            <a:r>
              <a:rPr lang="en-AU" sz="1800" b="1" dirty="0">
                <a:solidFill>
                  <a:srgbClr val="92D050"/>
                </a:solidFill>
                <a:latin typeface="Lucida Console" pitchFamily="49" charset="0"/>
              </a:rPr>
              <a:t>let a = 2</a:t>
            </a:r>
          </a:p>
          <a:p>
            <a:pPr>
              <a:buNone/>
            </a:pPr>
            <a:r>
              <a:rPr lang="en-AU" sz="1800" b="1" dirty="0">
                <a:solidFill>
                  <a:srgbClr val="92D050"/>
                </a:solidFill>
                <a:latin typeface="Lucida Console" pitchFamily="49" charset="0"/>
              </a:rPr>
              <a:t>Console.WriteLine a</a:t>
            </a:r>
            <a:endParaRPr lang="en-US" sz="1800" b="1" dirty="0">
              <a:solidFill>
                <a:srgbClr val="92D050"/>
              </a:solidFill>
              <a:latin typeface="Lucida Console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86182" y="1643051"/>
            <a:ext cx="5143536" cy="4525963"/>
          </a:xfrm>
          <a:prstGeom prst="rect">
            <a:avLst/>
          </a:prstGeom>
        </p:spPr>
        <p:txBody>
          <a:bodyPr vert="horz" lIns="91432" tIns="45715" rIns="91432" bIns="45715" rtlCol="0">
            <a:noAutofit/>
          </a:bodyPr>
          <a:lstStyle/>
          <a:p>
            <a:pPr marL="342871" indent="-342871">
              <a:spcBef>
                <a:spcPct val="20000"/>
              </a:spcBef>
              <a:defRPr/>
            </a:pP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//C#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using System;</a:t>
            </a:r>
          </a:p>
          <a:p>
            <a:endParaRPr lang="en-AU" b="1" dirty="0">
              <a:solidFill>
                <a:schemeClr val="accent5">
                  <a:lumMod val="40000"/>
                  <a:lumOff val="60000"/>
                </a:schemeClr>
              </a:solidFill>
              <a:latin typeface="Lucida Console" pitchFamily="49" charset="0"/>
            </a:endParaRP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namespace ConsoleApplication1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{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class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Program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{</a:t>
            </a:r>
            <a:endParaRPr lang="en-AU" b="1" dirty="0">
              <a:solidFill>
                <a:schemeClr val="accent5">
                  <a:lumMod val="40000"/>
                  <a:lumOff val="60000"/>
                </a:schemeClr>
              </a:solidFill>
              <a:latin typeface="Lucida Console" pitchFamily="49" charset="0"/>
            </a:endParaRP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static int a()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{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  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return 2;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}</a:t>
            </a:r>
          </a:p>
          <a:p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static void Main(string[] </a:t>
            </a:r>
            <a:r>
              <a:rPr lang="en-AU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args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)</a:t>
            </a:r>
          </a:p>
          <a:p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{</a:t>
            </a:r>
          </a:p>
          <a:p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      </a:t>
            </a:r>
            <a:r>
              <a:rPr lang="en-AU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Console.WriteLine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(a);            </a:t>
            </a:r>
          </a:p>
          <a:p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}</a:t>
            </a:r>
          </a:p>
          <a:p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}</a:t>
            </a:r>
          </a:p>
          <a:p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}</a:t>
            </a:r>
            <a:endParaRPr lang="en-AU" b="1" dirty="0">
              <a:solidFill>
                <a:schemeClr val="accent5">
                  <a:lumMod val="40000"/>
                  <a:lumOff val="60000"/>
                </a:schemeClr>
              </a:solidFill>
              <a:latin typeface="Lucida Console" pitchFamily="49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1357290" y="5500702"/>
            <a:ext cx="2428892" cy="1071570"/>
          </a:xfrm>
          <a:prstGeom prst="wedgeRectCallout">
            <a:avLst>
              <a:gd name="adj1" fmla="val 57869"/>
              <a:gd name="adj2" fmla="val -158483"/>
            </a:avLst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lIns="91432" tIns="45715" rIns="91432" bIns="4571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Noise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Signal!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Pleasure and Pain</a:t>
            </a:r>
            <a:endParaRPr lang="en-GB" dirty="0"/>
          </a:p>
        </p:txBody>
      </p:sp>
      <p:pic>
        <p:nvPicPr>
          <p:cNvPr id="4" name="Content Placeholder 3" descr="hsbc-pleasure-pa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571480"/>
            <a:ext cx="4643470" cy="611485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Ed2007-Developer">
  <a:themeElements>
    <a:clrScheme name="Custom 5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F37720"/>
      </a:accent1>
      <a:accent2>
        <a:srgbClr val="0076BF"/>
      </a:accent2>
      <a:accent3>
        <a:srgbClr val="66CC33"/>
      </a:accent3>
      <a:accent4>
        <a:srgbClr val="FFCC00"/>
      </a:accent4>
      <a:accent5>
        <a:srgbClr val="EE3424"/>
      </a:accent5>
      <a:accent6>
        <a:srgbClr val="FFFFFF"/>
      </a:accent6>
      <a:hlink>
        <a:srgbClr val="F37720"/>
      </a:hlink>
      <a:folHlink>
        <a:srgbClr val="F37720"/>
      </a:folHlink>
    </a:clrScheme>
    <a:fontScheme name="Custom 8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9F9F8"/>
        </a:lt1>
        <a:dk2>
          <a:srgbClr val="F37736"/>
        </a:dk2>
        <a:lt2>
          <a:srgbClr val="DDDDDD"/>
        </a:lt2>
        <a:accent1>
          <a:srgbClr val="FEC214"/>
        </a:accent1>
        <a:accent2>
          <a:srgbClr val="A2C83A"/>
        </a:accent2>
        <a:accent3>
          <a:srgbClr val="FBFBFB"/>
        </a:accent3>
        <a:accent4>
          <a:srgbClr val="000000"/>
        </a:accent4>
        <a:accent5>
          <a:srgbClr val="FEDDAA"/>
        </a:accent5>
        <a:accent6>
          <a:srgbClr val="92B534"/>
        </a:accent6>
        <a:hlink>
          <a:srgbClr val="519CD5"/>
        </a:hlink>
        <a:folHlink>
          <a:srgbClr val="A299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8287</TotalTime>
  <Words>1820</Words>
  <Application>Microsoft Office PowerPoint</Application>
  <PresentationFormat>On-screen Show (4:3)</PresentationFormat>
  <Paragraphs>727</Paragraphs>
  <Slides>62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TechEd2007-Developer</vt:lpstr>
      <vt:lpstr>F# What’s New?</vt:lpstr>
      <vt:lpstr>Topics</vt:lpstr>
      <vt:lpstr>What is F# about?  </vt:lpstr>
      <vt:lpstr>Simplicity</vt:lpstr>
      <vt:lpstr>Economics</vt:lpstr>
      <vt:lpstr>Fun! Fun! And More Fun! </vt:lpstr>
      <vt:lpstr>Simplicity</vt:lpstr>
      <vt:lpstr>Code!</vt:lpstr>
      <vt:lpstr>Pleasure and Pain</vt:lpstr>
      <vt:lpstr>Slide 10</vt:lpstr>
      <vt:lpstr>Slide 11</vt:lpstr>
      <vt:lpstr>Slide 12</vt:lpstr>
      <vt:lpstr>Slide 13</vt:lpstr>
      <vt:lpstr>Economics</vt:lpstr>
      <vt:lpstr>Fun! Fun! And More Fun! </vt:lpstr>
      <vt:lpstr>People </vt:lpstr>
      <vt:lpstr>F#: Combining Paradigms</vt:lpstr>
      <vt:lpstr>F#:  Influences</vt:lpstr>
      <vt:lpstr>The Interesting Stuff</vt:lpstr>
      <vt:lpstr>Computation Expressions</vt:lpstr>
      <vt:lpstr>Computation Expressions</vt:lpstr>
      <vt:lpstr>Computation Expressions</vt:lpstr>
      <vt:lpstr>Aims</vt:lpstr>
      <vt:lpstr>F# - Lists</vt:lpstr>
      <vt:lpstr>F# - Sequences</vt:lpstr>
      <vt:lpstr>Slide 26</vt:lpstr>
      <vt:lpstr>Slide 27</vt:lpstr>
      <vt:lpstr>Slide 28</vt:lpstr>
      <vt:lpstr>Full Workflow Syntax &amp; Translation</vt:lpstr>
      <vt:lpstr>Objects</vt:lpstr>
      <vt:lpstr>Objects</vt:lpstr>
      <vt:lpstr>F# - Objects + Functional</vt:lpstr>
      <vt:lpstr>F# - Objects + Functional</vt:lpstr>
      <vt:lpstr>F# - Objects + Functional</vt:lpstr>
      <vt:lpstr>F# - Objects + Functional</vt:lpstr>
      <vt:lpstr>F# Async/Parallel </vt:lpstr>
      <vt:lpstr>The Philosophy</vt:lpstr>
      <vt:lpstr>Async: Simple Examples</vt:lpstr>
      <vt:lpstr>Units Of Measure</vt:lpstr>
      <vt:lpstr>8 Ways to Learn</vt:lpstr>
      <vt:lpstr>Books about F#</vt:lpstr>
      <vt:lpstr>Getting F#</vt:lpstr>
      <vt:lpstr>Questions &amp; Discussion</vt:lpstr>
      <vt:lpstr>Slide 44</vt:lpstr>
      <vt:lpstr>Case Study   The adPredict Competition</vt:lpstr>
      <vt:lpstr>The adCenter Problem</vt:lpstr>
      <vt:lpstr>The Scale of Things</vt:lpstr>
      <vt:lpstr>F# and adCenter</vt:lpstr>
      <vt:lpstr>AdPredict: What We Observed</vt:lpstr>
      <vt:lpstr>F# - Concurrent/Reactive/Parallel  </vt:lpstr>
      <vt:lpstr>Why is it so hard?</vt:lpstr>
      <vt:lpstr>Why isn’t it this easy?</vt:lpstr>
      <vt:lpstr>Taming Asynchronous I/O</vt:lpstr>
      <vt:lpstr>F# - Functional + Queries</vt:lpstr>
      <vt:lpstr>Some Foundation Technologies</vt:lpstr>
      <vt:lpstr>F# - Concurrent/Reactive/Parallel  </vt:lpstr>
      <vt:lpstr>Taming Asynchronous I/O</vt:lpstr>
      <vt:lpstr>Quick Tour: Types</vt:lpstr>
      <vt:lpstr>Taming Asynchronous I/O</vt:lpstr>
      <vt:lpstr>Taming Asynchronous I/O</vt:lpstr>
      <vt:lpstr>F# - Imperative + Functional</vt:lpstr>
      <vt:lpstr>F# - Imperative + Functional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dsyme</dc:creator>
  <cp:lastModifiedBy>Don Syme</cp:lastModifiedBy>
  <cp:revision>284</cp:revision>
  <dcterms:created xsi:type="dcterms:W3CDTF">2007-05-01T12:49:55Z</dcterms:created>
  <dcterms:modified xsi:type="dcterms:W3CDTF">2009-03-24T08:45:32Z</dcterms:modified>
</cp:coreProperties>
</file>