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6"/>
  </p:notesMasterIdLst>
  <p:handoutMasterIdLst>
    <p:handoutMasterId r:id="rId47"/>
  </p:handoutMasterIdLst>
  <p:sldIdLst>
    <p:sldId id="257" r:id="rId6"/>
    <p:sldId id="489" r:id="rId7"/>
    <p:sldId id="494" r:id="rId8"/>
    <p:sldId id="490" r:id="rId9"/>
    <p:sldId id="492" r:id="rId10"/>
    <p:sldId id="491" r:id="rId11"/>
    <p:sldId id="493" r:id="rId12"/>
    <p:sldId id="495" r:id="rId13"/>
    <p:sldId id="532" r:id="rId14"/>
    <p:sldId id="533" r:id="rId15"/>
    <p:sldId id="482" r:id="rId16"/>
    <p:sldId id="526" r:id="rId17"/>
    <p:sldId id="534" r:id="rId18"/>
    <p:sldId id="444" r:id="rId19"/>
    <p:sldId id="449" r:id="rId20"/>
    <p:sldId id="470" r:id="rId21"/>
    <p:sldId id="471" r:id="rId22"/>
    <p:sldId id="539" r:id="rId23"/>
    <p:sldId id="517" r:id="rId24"/>
    <p:sldId id="542" r:id="rId25"/>
    <p:sldId id="536" r:id="rId26"/>
    <p:sldId id="531" r:id="rId27"/>
    <p:sldId id="554" r:id="rId28"/>
    <p:sldId id="552" r:id="rId29"/>
    <p:sldId id="553" r:id="rId30"/>
    <p:sldId id="529" r:id="rId31"/>
    <p:sldId id="540" r:id="rId32"/>
    <p:sldId id="541" r:id="rId33"/>
    <p:sldId id="505" r:id="rId34"/>
    <p:sldId id="543" r:id="rId35"/>
    <p:sldId id="504" r:id="rId36"/>
    <p:sldId id="551" r:id="rId37"/>
    <p:sldId id="550" r:id="rId38"/>
    <p:sldId id="509" r:id="rId39"/>
    <p:sldId id="524" r:id="rId40"/>
    <p:sldId id="523" r:id="rId41"/>
    <p:sldId id="525" r:id="rId42"/>
    <p:sldId id="522" r:id="rId43"/>
    <p:sldId id="519" r:id="rId44"/>
    <p:sldId id="520"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 Hejlsberg" initials="a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68" d="100"/>
          <a:sy n="68" d="100"/>
        </p:scale>
        <p:origin x="-102" y="-25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5784"/>
    </p:cViewPr>
  </p:sorterViewPr>
  <p:notesViewPr>
    <p:cSldViewPr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8D0D8-057C-43D5-BEEF-0A0CE6367C30}"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GB"/>
        </a:p>
      </dgm:t>
    </dgm:pt>
    <dgm:pt modelId="{863F0600-52CD-411E-92B9-82A2709808D8}">
      <dgm:prSet phldrT="[Text]"/>
      <dgm:spPr/>
      <dgm:t>
        <a:bodyPr/>
        <a:lstStyle/>
        <a:p>
          <a:r>
            <a:rPr lang="en-GB" b="1" dirty="0" smtClean="0"/>
            <a:t>F#</a:t>
          </a:r>
          <a:endParaRPr lang="en-GB" b="1" dirty="0"/>
        </a:p>
      </dgm:t>
    </dgm:pt>
    <dgm:pt modelId="{4E58C7FF-183F-4C07-8A63-47158D30503B}" type="parTrans" cxnId="{F699CF9E-5C59-4C46-9BFE-FF922A958024}">
      <dgm:prSet/>
      <dgm:spPr/>
      <dgm:t>
        <a:bodyPr/>
        <a:lstStyle/>
        <a:p>
          <a:endParaRPr lang="en-GB" b="1"/>
        </a:p>
      </dgm:t>
    </dgm:pt>
    <dgm:pt modelId="{FE12EABF-884E-4AA4-898E-31D35452CEC6}" type="sibTrans" cxnId="{F699CF9E-5C59-4C46-9BFE-FF922A958024}">
      <dgm:prSet/>
      <dgm:spPr/>
      <dgm:t>
        <a:bodyPr/>
        <a:lstStyle/>
        <a:p>
          <a:endParaRPr lang="en-GB" b="1"/>
        </a:p>
      </dgm:t>
    </dgm:pt>
    <dgm:pt modelId="{A7DCD15B-882F-4A83-BDBB-41C14360122B}">
      <dgm:prSet phldrT="[Text]"/>
      <dgm:spPr>
        <a:solidFill>
          <a:srgbClr val="00B050"/>
        </a:solidFill>
      </dgm:spPr>
      <dgm:t>
        <a:bodyPr/>
        <a:lstStyle/>
        <a:p>
          <a:r>
            <a:rPr lang="en-GB" b="1" dirty="0" smtClean="0"/>
            <a:t>Web Data</a:t>
          </a:r>
          <a:endParaRPr lang="en-GB" b="1" dirty="0"/>
        </a:p>
      </dgm:t>
    </dgm:pt>
    <dgm:pt modelId="{547CDFB9-6769-4285-BB39-87B74C8EE3CD}" type="parTrans" cxnId="{2AFB3FEF-88E9-456C-98C4-059559F1331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F5DD6D44-8C3C-4852-BF15-B8A44100BA2B}" type="sibTrans" cxnId="{2AFB3FEF-88E9-456C-98C4-059559F13318}">
      <dgm:prSet/>
      <dgm:spPr/>
      <dgm:t>
        <a:bodyPr/>
        <a:lstStyle/>
        <a:p>
          <a:endParaRPr lang="en-GB" b="1"/>
        </a:p>
      </dgm:t>
    </dgm:pt>
    <dgm:pt modelId="{B223E1E6-80DF-4E21-9C42-94658530527B}">
      <dgm:prSet phldrT="[Text]"/>
      <dgm:spPr>
        <a:solidFill>
          <a:srgbClr val="00B050"/>
        </a:solidFill>
      </dgm:spPr>
      <dgm:t>
        <a:bodyPr/>
        <a:lstStyle/>
        <a:p>
          <a:r>
            <a:rPr lang="en-GB" b="1" dirty="0" smtClean="0"/>
            <a:t>Cloud Data</a:t>
          </a:r>
          <a:endParaRPr lang="en-GB" b="1" dirty="0"/>
        </a:p>
      </dgm:t>
    </dgm:pt>
    <dgm:pt modelId="{EBAB8C5C-71E0-4E4C-9202-D16CFCD2ABDA}" type="parTrans" cxnId="{E8C8F0C6-B0BB-43EB-92A2-C001A70AD9E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E32DACBD-2538-43C8-8098-E4DD521A61DD}" type="sibTrans" cxnId="{E8C8F0C6-B0BB-43EB-92A2-C001A70AD9E3}">
      <dgm:prSet/>
      <dgm:spPr/>
      <dgm:t>
        <a:bodyPr/>
        <a:lstStyle/>
        <a:p>
          <a:endParaRPr lang="en-GB" b="1"/>
        </a:p>
      </dgm:t>
    </dgm:pt>
    <dgm:pt modelId="{AF055713-79D0-4C91-9300-B8FC8177966A}">
      <dgm:prSet phldrT="[Text]"/>
      <dgm:spPr>
        <a:solidFill>
          <a:srgbClr val="00B050"/>
        </a:solidFill>
      </dgm:spPr>
      <dgm:t>
        <a:bodyPr/>
        <a:lstStyle/>
        <a:p>
          <a:r>
            <a:rPr lang="en-GB" b="1" dirty="0" smtClean="0"/>
            <a:t>Enterprise</a:t>
          </a:r>
        </a:p>
        <a:p>
          <a:r>
            <a:rPr lang="en-GB" b="1" dirty="0" smtClean="0"/>
            <a:t>Data</a:t>
          </a:r>
          <a:endParaRPr lang="en-GB" b="1" dirty="0"/>
        </a:p>
      </dgm:t>
    </dgm:pt>
    <dgm:pt modelId="{148F34E8-44B1-461B-B746-0D0B851857A6}" type="parTrans" cxnId="{81DC956B-EF16-4A72-83EC-AE4F940B06A9}">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571E6194-33B9-46A5-AB1D-93D2C786337B}" type="sibTrans" cxnId="{81DC956B-EF16-4A72-83EC-AE4F940B06A9}">
      <dgm:prSet/>
      <dgm:spPr/>
      <dgm:t>
        <a:bodyPr/>
        <a:lstStyle/>
        <a:p>
          <a:endParaRPr lang="en-GB" b="1"/>
        </a:p>
      </dgm:t>
    </dgm:pt>
    <dgm:pt modelId="{32F358CA-D03E-4FFE-88D7-7010F9B0866E}">
      <dgm:prSet phldrT="[Text]"/>
      <dgm:spPr>
        <a:solidFill>
          <a:srgbClr val="00B050"/>
        </a:solidFill>
      </dgm:spPr>
      <dgm:t>
        <a:bodyPr/>
        <a:lstStyle/>
        <a:p>
          <a:r>
            <a:rPr lang="en-GB" b="1" dirty="0" smtClean="0"/>
            <a:t>Local Data</a:t>
          </a:r>
          <a:endParaRPr lang="en-GB" b="1" dirty="0"/>
        </a:p>
      </dgm:t>
    </dgm:pt>
    <dgm:pt modelId="{CA29449B-02E2-47CE-8DCF-57D240F1FBE0}" type="parTrans" cxnId="{6B21E1B6-6839-4C9F-A84B-3710DE63D77A}">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A13C5491-8174-4C09-A189-C08891BCE525}" type="sibTrans" cxnId="{6B21E1B6-6839-4C9F-A84B-3710DE63D77A}">
      <dgm:prSet/>
      <dgm:spPr/>
      <dgm:t>
        <a:bodyPr/>
        <a:lstStyle/>
        <a:p>
          <a:endParaRPr lang="en-GB" b="1"/>
        </a:p>
      </dgm:t>
    </dgm:pt>
    <dgm:pt modelId="{F400E7C3-C232-4717-81C4-643BB03BE117}">
      <dgm:prSet phldrT="[Text]"/>
      <dgm:spPr>
        <a:solidFill>
          <a:srgbClr val="00B050"/>
        </a:solidFill>
      </dgm:spPr>
      <dgm:t>
        <a:bodyPr/>
        <a:lstStyle/>
        <a:p>
          <a:r>
            <a:rPr lang="en-GB" b="1" dirty="0" smtClean="0"/>
            <a:t>Web Services</a:t>
          </a:r>
          <a:endParaRPr lang="en-GB" b="1" dirty="0"/>
        </a:p>
      </dgm:t>
    </dgm:pt>
    <dgm:pt modelId="{BFFA4F88-FF19-4042-8B86-81353493F9C8}" type="parTrans" cxnId="{1B34DDED-6962-42A1-B01F-643C5EE5EE3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17080207-7D07-44FE-9860-A9F7FEA11A93}" type="sibTrans" cxnId="{1B34DDED-6962-42A1-B01F-643C5EE5EE38}">
      <dgm:prSet/>
      <dgm:spPr/>
      <dgm:t>
        <a:bodyPr/>
        <a:lstStyle/>
        <a:p>
          <a:endParaRPr lang="en-GB" b="1"/>
        </a:p>
      </dgm:t>
    </dgm:pt>
    <dgm:pt modelId="{5CCB6E23-09B1-46B7-94EE-0A3136538FCB}">
      <dgm:prSet phldrT="[Text]"/>
      <dgm:spPr>
        <a:solidFill>
          <a:srgbClr val="00B050"/>
        </a:solidFill>
      </dgm:spPr>
      <dgm:t>
        <a:bodyPr/>
        <a:lstStyle/>
        <a:p>
          <a:r>
            <a:rPr lang="en-GB" b="1" dirty="0" smtClean="0"/>
            <a:t>Your Data</a:t>
          </a:r>
          <a:endParaRPr lang="en-GB" b="1" dirty="0"/>
        </a:p>
      </dgm:t>
    </dgm:pt>
    <dgm:pt modelId="{BFF538B8-254D-45C3-A8C5-6210F4076BBB}" type="parTrans" cxnId="{7428E5ED-55A0-4AEA-A392-BDA6BC865D7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D54E8E1B-34E4-4988-B85D-88877D212AF1}" type="sibTrans" cxnId="{7428E5ED-55A0-4AEA-A392-BDA6BC865D73}">
      <dgm:prSet/>
      <dgm:spPr/>
      <dgm:t>
        <a:bodyPr/>
        <a:lstStyle/>
        <a:p>
          <a:endParaRPr lang="en-GB" b="1"/>
        </a:p>
      </dgm:t>
    </dgm:pt>
    <dgm:pt modelId="{761686BC-8533-4C00-8394-E9FC686FAFE4}" type="pres">
      <dgm:prSet presAssocID="{15C8D0D8-057C-43D5-BEEF-0A0CE6367C30}" presName="Name0" presStyleCnt="0">
        <dgm:presLayoutVars>
          <dgm:chMax val="1"/>
          <dgm:dir/>
          <dgm:animLvl val="ctr"/>
          <dgm:resizeHandles val="exact"/>
        </dgm:presLayoutVars>
      </dgm:prSet>
      <dgm:spPr/>
    </dgm:pt>
    <dgm:pt modelId="{51B8C795-42D2-49C5-899D-3626F0278F39}" type="pres">
      <dgm:prSet presAssocID="{863F0600-52CD-411E-92B9-82A2709808D8}" presName="centerShape" presStyleLbl="node0" presStyleIdx="0" presStyleCnt="1"/>
      <dgm:spPr/>
    </dgm:pt>
    <dgm:pt modelId="{0F813361-7A3B-427B-80E0-3995A0A90304}" type="pres">
      <dgm:prSet presAssocID="{547CDFB9-6769-4285-BB39-87B74C8EE3CD}" presName="parTrans" presStyleLbl="sibTrans2D1" presStyleIdx="0" presStyleCnt="6"/>
      <dgm:spPr/>
    </dgm:pt>
    <dgm:pt modelId="{8A2D473B-37A6-4AD0-A15F-6E64B921165F}" type="pres">
      <dgm:prSet presAssocID="{547CDFB9-6769-4285-BB39-87B74C8EE3CD}" presName="connectorText" presStyleLbl="sibTrans2D1" presStyleIdx="0" presStyleCnt="6"/>
      <dgm:spPr/>
    </dgm:pt>
    <dgm:pt modelId="{DCFDEC40-DBEE-4114-BDBF-97731B0E8F13}" type="pres">
      <dgm:prSet presAssocID="{A7DCD15B-882F-4A83-BDBB-41C14360122B}" presName="node" presStyleLbl="node1" presStyleIdx="0" presStyleCnt="6">
        <dgm:presLayoutVars>
          <dgm:bulletEnabled val="1"/>
        </dgm:presLayoutVars>
      </dgm:prSet>
      <dgm:spPr/>
      <dgm:t>
        <a:bodyPr/>
        <a:lstStyle/>
        <a:p>
          <a:endParaRPr lang="en-GB"/>
        </a:p>
      </dgm:t>
    </dgm:pt>
    <dgm:pt modelId="{302B4E84-6D60-4A3C-93B8-B4171848525E}" type="pres">
      <dgm:prSet presAssocID="{EBAB8C5C-71E0-4E4C-9202-D16CFCD2ABDA}" presName="parTrans" presStyleLbl="sibTrans2D1" presStyleIdx="1" presStyleCnt="6"/>
      <dgm:spPr/>
    </dgm:pt>
    <dgm:pt modelId="{9A020815-33E0-45CD-9330-E950520C248C}" type="pres">
      <dgm:prSet presAssocID="{EBAB8C5C-71E0-4E4C-9202-D16CFCD2ABDA}" presName="connectorText" presStyleLbl="sibTrans2D1" presStyleIdx="1" presStyleCnt="6"/>
      <dgm:spPr/>
    </dgm:pt>
    <dgm:pt modelId="{2BB494E8-4A25-4682-9898-E3176745D5B0}" type="pres">
      <dgm:prSet presAssocID="{B223E1E6-80DF-4E21-9C42-94658530527B}" presName="node" presStyleLbl="node1" presStyleIdx="1" presStyleCnt="6">
        <dgm:presLayoutVars>
          <dgm:bulletEnabled val="1"/>
        </dgm:presLayoutVars>
      </dgm:prSet>
      <dgm:spPr/>
    </dgm:pt>
    <dgm:pt modelId="{0ED9D778-3FCC-4C1F-8636-524F2E23F669}" type="pres">
      <dgm:prSet presAssocID="{148F34E8-44B1-461B-B746-0D0B851857A6}" presName="parTrans" presStyleLbl="sibTrans2D1" presStyleIdx="2" presStyleCnt="6"/>
      <dgm:spPr/>
    </dgm:pt>
    <dgm:pt modelId="{5EF316A8-D9A0-481A-A2C8-11F166F69407}" type="pres">
      <dgm:prSet presAssocID="{148F34E8-44B1-461B-B746-0D0B851857A6}" presName="connectorText" presStyleLbl="sibTrans2D1" presStyleIdx="2" presStyleCnt="6"/>
      <dgm:spPr/>
    </dgm:pt>
    <dgm:pt modelId="{84869D28-DE02-45BA-A323-025CC90CF11E}" type="pres">
      <dgm:prSet presAssocID="{AF055713-79D0-4C91-9300-B8FC8177966A}" presName="node" presStyleLbl="node1" presStyleIdx="2" presStyleCnt="6">
        <dgm:presLayoutVars>
          <dgm:bulletEnabled val="1"/>
        </dgm:presLayoutVars>
      </dgm:prSet>
      <dgm:spPr/>
      <dgm:t>
        <a:bodyPr/>
        <a:lstStyle/>
        <a:p>
          <a:endParaRPr lang="en-GB"/>
        </a:p>
      </dgm:t>
    </dgm:pt>
    <dgm:pt modelId="{31E55C57-A669-4AFB-BBB1-A81BF2849301}" type="pres">
      <dgm:prSet presAssocID="{CA29449B-02E2-47CE-8DCF-57D240F1FBE0}" presName="parTrans" presStyleLbl="sibTrans2D1" presStyleIdx="3" presStyleCnt="6"/>
      <dgm:spPr/>
    </dgm:pt>
    <dgm:pt modelId="{C93EBC42-BC6A-465F-95D3-4FFE0798C6EF}" type="pres">
      <dgm:prSet presAssocID="{CA29449B-02E2-47CE-8DCF-57D240F1FBE0}" presName="connectorText" presStyleLbl="sibTrans2D1" presStyleIdx="3" presStyleCnt="6"/>
      <dgm:spPr/>
    </dgm:pt>
    <dgm:pt modelId="{0B78AF1F-0C88-4E88-82DC-6C3437F0506F}" type="pres">
      <dgm:prSet presAssocID="{32F358CA-D03E-4FFE-88D7-7010F9B0866E}" presName="node" presStyleLbl="node1" presStyleIdx="3" presStyleCnt="6">
        <dgm:presLayoutVars>
          <dgm:bulletEnabled val="1"/>
        </dgm:presLayoutVars>
      </dgm:prSet>
      <dgm:spPr/>
      <dgm:t>
        <a:bodyPr/>
        <a:lstStyle/>
        <a:p>
          <a:endParaRPr lang="en-GB"/>
        </a:p>
      </dgm:t>
    </dgm:pt>
    <dgm:pt modelId="{D63A542E-2527-425D-A5AF-ACDD14193090}" type="pres">
      <dgm:prSet presAssocID="{BFFA4F88-FF19-4042-8B86-81353493F9C8}" presName="parTrans" presStyleLbl="sibTrans2D1" presStyleIdx="4" presStyleCnt="6"/>
      <dgm:spPr/>
    </dgm:pt>
    <dgm:pt modelId="{F613E8C4-E936-443D-BEBD-FD135E79029E}" type="pres">
      <dgm:prSet presAssocID="{BFFA4F88-FF19-4042-8B86-81353493F9C8}" presName="connectorText" presStyleLbl="sibTrans2D1" presStyleIdx="4" presStyleCnt="6"/>
      <dgm:spPr/>
    </dgm:pt>
    <dgm:pt modelId="{50495704-726C-41CF-B091-44D913359F11}" type="pres">
      <dgm:prSet presAssocID="{F400E7C3-C232-4717-81C4-643BB03BE117}" presName="node" presStyleLbl="node1" presStyleIdx="4" presStyleCnt="6">
        <dgm:presLayoutVars>
          <dgm:bulletEnabled val="1"/>
        </dgm:presLayoutVars>
      </dgm:prSet>
      <dgm:spPr/>
    </dgm:pt>
    <dgm:pt modelId="{FD717D3F-6D51-4556-A651-5BCA588C5F56}" type="pres">
      <dgm:prSet presAssocID="{BFF538B8-254D-45C3-A8C5-6210F4076BBB}" presName="parTrans" presStyleLbl="sibTrans2D1" presStyleIdx="5" presStyleCnt="6"/>
      <dgm:spPr/>
    </dgm:pt>
    <dgm:pt modelId="{9240B272-E402-430B-8A0B-E3324577A8D7}" type="pres">
      <dgm:prSet presAssocID="{BFF538B8-254D-45C3-A8C5-6210F4076BBB}" presName="connectorText" presStyleLbl="sibTrans2D1" presStyleIdx="5" presStyleCnt="6"/>
      <dgm:spPr/>
    </dgm:pt>
    <dgm:pt modelId="{16FD8B25-21C1-4C8D-A798-197C88BC8F69}" type="pres">
      <dgm:prSet presAssocID="{5CCB6E23-09B1-46B7-94EE-0A3136538FCB}" presName="node" presStyleLbl="node1" presStyleIdx="5" presStyleCnt="6">
        <dgm:presLayoutVars>
          <dgm:bulletEnabled val="1"/>
        </dgm:presLayoutVars>
      </dgm:prSet>
      <dgm:spPr/>
      <dgm:t>
        <a:bodyPr/>
        <a:lstStyle/>
        <a:p>
          <a:endParaRPr lang="en-GB"/>
        </a:p>
      </dgm:t>
    </dgm:pt>
  </dgm:ptLst>
  <dgm:cxnLst>
    <dgm:cxn modelId="{B0806904-E4A5-4171-961F-5593C551660B}" type="presOf" srcId="{A7DCD15B-882F-4A83-BDBB-41C14360122B}" destId="{DCFDEC40-DBEE-4114-BDBF-97731B0E8F13}" srcOrd="0" destOrd="0" presId="urn:microsoft.com/office/officeart/2005/8/layout/radial5"/>
    <dgm:cxn modelId="{613C4AB1-A8D2-460B-BF3B-8BC099AC1AFA}" type="presOf" srcId="{BFFA4F88-FF19-4042-8B86-81353493F9C8}" destId="{F613E8C4-E936-443D-BEBD-FD135E79029E}" srcOrd="1" destOrd="0" presId="urn:microsoft.com/office/officeart/2005/8/layout/radial5"/>
    <dgm:cxn modelId="{E8C8F0C6-B0BB-43EB-92A2-C001A70AD9E3}" srcId="{863F0600-52CD-411E-92B9-82A2709808D8}" destId="{B223E1E6-80DF-4E21-9C42-94658530527B}" srcOrd="1" destOrd="0" parTransId="{EBAB8C5C-71E0-4E4C-9202-D16CFCD2ABDA}" sibTransId="{E32DACBD-2538-43C8-8098-E4DD521A61DD}"/>
    <dgm:cxn modelId="{A61E5EDC-DC67-44D6-8236-818625BD605E}" type="presOf" srcId="{CA29449B-02E2-47CE-8DCF-57D240F1FBE0}" destId="{31E55C57-A669-4AFB-BBB1-A81BF2849301}" srcOrd="0" destOrd="0" presId="urn:microsoft.com/office/officeart/2005/8/layout/radial5"/>
    <dgm:cxn modelId="{91106BA0-4508-4637-852F-193C3741A69F}" type="presOf" srcId="{148F34E8-44B1-461B-B746-0D0B851857A6}" destId="{0ED9D778-3FCC-4C1F-8636-524F2E23F669}" srcOrd="0" destOrd="0" presId="urn:microsoft.com/office/officeart/2005/8/layout/radial5"/>
    <dgm:cxn modelId="{6B21E1B6-6839-4C9F-A84B-3710DE63D77A}" srcId="{863F0600-52CD-411E-92B9-82A2709808D8}" destId="{32F358CA-D03E-4FFE-88D7-7010F9B0866E}" srcOrd="3" destOrd="0" parTransId="{CA29449B-02E2-47CE-8DCF-57D240F1FBE0}" sibTransId="{A13C5491-8174-4C09-A189-C08891BCE525}"/>
    <dgm:cxn modelId="{7428E5ED-55A0-4AEA-A392-BDA6BC865D73}" srcId="{863F0600-52CD-411E-92B9-82A2709808D8}" destId="{5CCB6E23-09B1-46B7-94EE-0A3136538FCB}" srcOrd="5" destOrd="0" parTransId="{BFF538B8-254D-45C3-A8C5-6210F4076BBB}" sibTransId="{D54E8E1B-34E4-4988-B85D-88877D212AF1}"/>
    <dgm:cxn modelId="{F699CF9E-5C59-4C46-9BFE-FF922A958024}" srcId="{15C8D0D8-057C-43D5-BEEF-0A0CE6367C30}" destId="{863F0600-52CD-411E-92B9-82A2709808D8}" srcOrd="0" destOrd="0" parTransId="{4E58C7FF-183F-4C07-8A63-47158D30503B}" sibTransId="{FE12EABF-884E-4AA4-898E-31D35452CEC6}"/>
    <dgm:cxn modelId="{7AD1BB4C-1EB8-4D5D-9C80-6956784F5628}" type="presOf" srcId="{5CCB6E23-09B1-46B7-94EE-0A3136538FCB}" destId="{16FD8B25-21C1-4C8D-A798-197C88BC8F69}" srcOrd="0" destOrd="0" presId="urn:microsoft.com/office/officeart/2005/8/layout/radial5"/>
    <dgm:cxn modelId="{AA1B636B-16D1-4859-B202-7CD345F54784}" type="presOf" srcId="{BFFA4F88-FF19-4042-8B86-81353493F9C8}" destId="{D63A542E-2527-425D-A5AF-ACDD14193090}" srcOrd="0" destOrd="0" presId="urn:microsoft.com/office/officeart/2005/8/layout/radial5"/>
    <dgm:cxn modelId="{9E69D209-53AE-4C25-8306-DBA82C2A6961}" type="presOf" srcId="{547CDFB9-6769-4285-BB39-87B74C8EE3CD}" destId="{8A2D473B-37A6-4AD0-A15F-6E64B921165F}" srcOrd="1" destOrd="0" presId="urn:microsoft.com/office/officeart/2005/8/layout/radial5"/>
    <dgm:cxn modelId="{1557EDD0-E132-43F9-BD9D-5ACB1C895211}" type="presOf" srcId="{AF055713-79D0-4C91-9300-B8FC8177966A}" destId="{84869D28-DE02-45BA-A323-025CC90CF11E}" srcOrd="0" destOrd="0" presId="urn:microsoft.com/office/officeart/2005/8/layout/radial5"/>
    <dgm:cxn modelId="{6C9D7F33-067E-4396-B5C2-56A30F670B7A}" type="presOf" srcId="{863F0600-52CD-411E-92B9-82A2709808D8}" destId="{51B8C795-42D2-49C5-899D-3626F0278F39}" srcOrd="0" destOrd="0" presId="urn:microsoft.com/office/officeart/2005/8/layout/radial5"/>
    <dgm:cxn modelId="{A24EB1AF-2464-422A-871F-88CD1BC68136}" type="presOf" srcId="{EBAB8C5C-71E0-4E4C-9202-D16CFCD2ABDA}" destId="{302B4E84-6D60-4A3C-93B8-B4171848525E}" srcOrd="0" destOrd="0" presId="urn:microsoft.com/office/officeart/2005/8/layout/radial5"/>
    <dgm:cxn modelId="{25E7F129-20AE-4316-86F4-59AD79E74BD6}" type="presOf" srcId="{15C8D0D8-057C-43D5-BEEF-0A0CE6367C30}" destId="{761686BC-8533-4C00-8394-E9FC686FAFE4}" srcOrd="0" destOrd="0" presId="urn:microsoft.com/office/officeart/2005/8/layout/radial5"/>
    <dgm:cxn modelId="{218239CD-4CC6-49AC-B803-D55602AC2CEE}" type="presOf" srcId="{BFF538B8-254D-45C3-A8C5-6210F4076BBB}" destId="{FD717D3F-6D51-4556-A651-5BCA588C5F56}" srcOrd="0" destOrd="0" presId="urn:microsoft.com/office/officeart/2005/8/layout/radial5"/>
    <dgm:cxn modelId="{533BD34D-9D99-4493-B787-744D20882A94}" type="presOf" srcId="{F400E7C3-C232-4717-81C4-643BB03BE117}" destId="{50495704-726C-41CF-B091-44D913359F11}" srcOrd="0" destOrd="0" presId="urn:microsoft.com/office/officeart/2005/8/layout/radial5"/>
    <dgm:cxn modelId="{81DC956B-EF16-4A72-83EC-AE4F940B06A9}" srcId="{863F0600-52CD-411E-92B9-82A2709808D8}" destId="{AF055713-79D0-4C91-9300-B8FC8177966A}" srcOrd="2" destOrd="0" parTransId="{148F34E8-44B1-461B-B746-0D0B851857A6}" sibTransId="{571E6194-33B9-46A5-AB1D-93D2C786337B}"/>
    <dgm:cxn modelId="{5A0B1743-E5C7-411C-8D4D-7E359EB23D77}" type="presOf" srcId="{148F34E8-44B1-461B-B746-0D0B851857A6}" destId="{5EF316A8-D9A0-481A-A2C8-11F166F69407}" srcOrd="1" destOrd="0" presId="urn:microsoft.com/office/officeart/2005/8/layout/radial5"/>
    <dgm:cxn modelId="{2AFB3FEF-88E9-456C-98C4-059559F13318}" srcId="{863F0600-52CD-411E-92B9-82A2709808D8}" destId="{A7DCD15B-882F-4A83-BDBB-41C14360122B}" srcOrd="0" destOrd="0" parTransId="{547CDFB9-6769-4285-BB39-87B74C8EE3CD}" sibTransId="{F5DD6D44-8C3C-4852-BF15-B8A44100BA2B}"/>
    <dgm:cxn modelId="{021CF2E6-D09C-4199-AADD-8D3C661FD9ED}" type="presOf" srcId="{BFF538B8-254D-45C3-A8C5-6210F4076BBB}" destId="{9240B272-E402-430B-8A0B-E3324577A8D7}" srcOrd="1" destOrd="0" presId="urn:microsoft.com/office/officeart/2005/8/layout/radial5"/>
    <dgm:cxn modelId="{45759260-EA0F-4FF7-BCAC-DD7FE7768A03}" type="presOf" srcId="{32F358CA-D03E-4FFE-88D7-7010F9B0866E}" destId="{0B78AF1F-0C88-4E88-82DC-6C3437F0506F}" srcOrd="0" destOrd="0" presId="urn:microsoft.com/office/officeart/2005/8/layout/radial5"/>
    <dgm:cxn modelId="{4FEA4D9D-F9C4-4EDE-8D39-B6E70FD22CAE}" type="presOf" srcId="{B223E1E6-80DF-4E21-9C42-94658530527B}" destId="{2BB494E8-4A25-4682-9898-E3176745D5B0}" srcOrd="0" destOrd="0" presId="urn:microsoft.com/office/officeart/2005/8/layout/radial5"/>
    <dgm:cxn modelId="{186BE2DF-36D0-4570-BF23-A1403AD5C8DA}" type="presOf" srcId="{CA29449B-02E2-47CE-8DCF-57D240F1FBE0}" destId="{C93EBC42-BC6A-465F-95D3-4FFE0798C6EF}" srcOrd="1" destOrd="0" presId="urn:microsoft.com/office/officeart/2005/8/layout/radial5"/>
    <dgm:cxn modelId="{9856D932-AB3F-4A41-BB38-3087D667F63B}" type="presOf" srcId="{547CDFB9-6769-4285-BB39-87B74C8EE3CD}" destId="{0F813361-7A3B-427B-80E0-3995A0A90304}" srcOrd="0" destOrd="0" presId="urn:microsoft.com/office/officeart/2005/8/layout/radial5"/>
    <dgm:cxn modelId="{238BB4CE-D0B0-4713-AFE8-71349598B361}" type="presOf" srcId="{EBAB8C5C-71E0-4E4C-9202-D16CFCD2ABDA}" destId="{9A020815-33E0-45CD-9330-E950520C248C}" srcOrd="1" destOrd="0" presId="urn:microsoft.com/office/officeart/2005/8/layout/radial5"/>
    <dgm:cxn modelId="{1B34DDED-6962-42A1-B01F-643C5EE5EE38}" srcId="{863F0600-52CD-411E-92B9-82A2709808D8}" destId="{F400E7C3-C232-4717-81C4-643BB03BE117}" srcOrd="4" destOrd="0" parTransId="{BFFA4F88-FF19-4042-8B86-81353493F9C8}" sibTransId="{17080207-7D07-44FE-9860-A9F7FEA11A93}"/>
    <dgm:cxn modelId="{1264F74D-C2E6-4F02-A629-27EEACC592A9}" type="presParOf" srcId="{761686BC-8533-4C00-8394-E9FC686FAFE4}" destId="{51B8C795-42D2-49C5-899D-3626F0278F39}" srcOrd="0" destOrd="0" presId="urn:microsoft.com/office/officeart/2005/8/layout/radial5"/>
    <dgm:cxn modelId="{A8ABE6C2-2A27-4679-951E-21DC79ECCD39}" type="presParOf" srcId="{761686BC-8533-4C00-8394-E9FC686FAFE4}" destId="{0F813361-7A3B-427B-80E0-3995A0A90304}" srcOrd="1" destOrd="0" presId="urn:microsoft.com/office/officeart/2005/8/layout/radial5"/>
    <dgm:cxn modelId="{D94EDBAA-BD2F-44C9-8DA5-2AB51B8274D0}" type="presParOf" srcId="{0F813361-7A3B-427B-80E0-3995A0A90304}" destId="{8A2D473B-37A6-4AD0-A15F-6E64B921165F}" srcOrd="0" destOrd="0" presId="urn:microsoft.com/office/officeart/2005/8/layout/radial5"/>
    <dgm:cxn modelId="{18EB5D83-0873-4ABF-8235-2871434F60CF}" type="presParOf" srcId="{761686BC-8533-4C00-8394-E9FC686FAFE4}" destId="{DCFDEC40-DBEE-4114-BDBF-97731B0E8F13}" srcOrd="2" destOrd="0" presId="urn:microsoft.com/office/officeart/2005/8/layout/radial5"/>
    <dgm:cxn modelId="{A7BFBF72-5769-4784-ABE4-576876FFE4C4}" type="presParOf" srcId="{761686BC-8533-4C00-8394-E9FC686FAFE4}" destId="{302B4E84-6D60-4A3C-93B8-B4171848525E}" srcOrd="3" destOrd="0" presId="urn:microsoft.com/office/officeart/2005/8/layout/radial5"/>
    <dgm:cxn modelId="{0C5C448E-D1C5-4CDB-80E8-CAF0F81C09ED}" type="presParOf" srcId="{302B4E84-6D60-4A3C-93B8-B4171848525E}" destId="{9A020815-33E0-45CD-9330-E950520C248C}" srcOrd="0" destOrd="0" presId="urn:microsoft.com/office/officeart/2005/8/layout/radial5"/>
    <dgm:cxn modelId="{BABD0D30-B6EB-4F0F-91AA-C20947D6E488}" type="presParOf" srcId="{761686BC-8533-4C00-8394-E9FC686FAFE4}" destId="{2BB494E8-4A25-4682-9898-E3176745D5B0}" srcOrd="4" destOrd="0" presId="urn:microsoft.com/office/officeart/2005/8/layout/radial5"/>
    <dgm:cxn modelId="{53CF8C07-AB00-47FF-A370-BCEF0E8B8764}" type="presParOf" srcId="{761686BC-8533-4C00-8394-E9FC686FAFE4}" destId="{0ED9D778-3FCC-4C1F-8636-524F2E23F669}" srcOrd="5" destOrd="0" presId="urn:microsoft.com/office/officeart/2005/8/layout/radial5"/>
    <dgm:cxn modelId="{FA11D091-E3D8-4E7C-923A-0CD0C8FDA07C}" type="presParOf" srcId="{0ED9D778-3FCC-4C1F-8636-524F2E23F669}" destId="{5EF316A8-D9A0-481A-A2C8-11F166F69407}" srcOrd="0" destOrd="0" presId="urn:microsoft.com/office/officeart/2005/8/layout/radial5"/>
    <dgm:cxn modelId="{BA7CF089-0BBA-446A-B0AC-25E73C8B54E9}" type="presParOf" srcId="{761686BC-8533-4C00-8394-E9FC686FAFE4}" destId="{84869D28-DE02-45BA-A323-025CC90CF11E}" srcOrd="6" destOrd="0" presId="urn:microsoft.com/office/officeart/2005/8/layout/radial5"/>
    <dgm:cxn modelId="{CA520846-280A-4ABA-A6CB-81E018E4DA7E}" type="presParOf" srcId="{761686BC-8533-4C00-8394-E9FC686FAFE4}" destId="{31E55C57-A669-4AFB-BBB1-A81BF2849301}" srcOrd="7" destOrd="0" presId="urn:microsoft.com/office/officeart/2005/8/layout/radial5"/>
    <dgm:cxn modelId="{8F9BE5F0-04F1-46D1-A7F2-16599BE58064}" type="presParOf" srcId="{31E55C57-A669-4AFB-BBB1-A81BF2849301}" destId="{C93EBC42-BC6A-465F-95D3-4FFE0798C6EF}" srcOrd="0" destOrd="0" presId="urn:microsoft.com/office/officeart/2005/8/layout/radial5"/>
    <dgm:cxn modelId="{6A7DF863-73E6-410D-A02B-16106108BF69}" type="presParOf" srcId="{761686BC-8533-4C00-8394-E9FC686FAFE4}" destId="{0B78AF1F-0C88-4E88-82DC-6C3437F0506F}" srcOrd="8" destOrd="0" presId="urn:microsoft.com/office/officeart/2005/8/layout/radial5"/>
    <dgm:cxn modelId="{12A5230A-AA9D-46D9-AF73-0ECB07490E59}" type="presParOf" srcId="{761686BC-8533-4C00-8394-E9FC686FAFE4}" destId="{D63A542E-2527-425D-A5AF-ACDD14193090}" srcOrd="9" destOrd="0" presId="urn:microsoft.com/office/officeart/2005/8/layout/radial5"/>
    <dgm:cxn modelId="{E75889EC-57EE-494D-A03E-3CDD8FEBA044}" type="presParOf" srcId="{D63A542E-2527-425D-A5AF-ACDD14193090}" destId="{F613E8C4-E936-443D-BEBD-FD135E79029E}" srcOrd="0" destOrd="0" presId="urn:microsoft.com/office/officeart/2005/8/layout/radial5"/>
    <dgm:cxn modelId="{72EC467A-083E-4D29-8DEF-6ED25294E593}" type="presParOf" srcId="{761686BC-8533-4C00-8394-E9FC686FAFE4}" destId="{50495704-726C-41CF-B091-44D913359F11}" srcOrd="10" destOrd="0" presId="urn:microsoft.com/office/officeart/2005/8/layout/radial5"/>
    <dgm:cxn modelId="{5C01DC61-6BF3-4C76-9F66-ABAF0A58690D}" type="presParOf" srcId="{761686BC-8533-4C00-8394-E9FC686FAFE4}" destId="{FD717D3F-6D51-4556-A651-5BCA588C5F56}" srcOrd="11" destOrd="0" presId="urn:microsoft.com/office/officeart/2005/8/layout/radial5"/>
    <dgm:cxn modelId="{938B1EF1-E690-42B4-8CBE-29FB89EE6D9F}" type="presParOf" srcId="{FD717D3F-6D51-4556-A651-5BCA588C5F56}" destId="{9240B272-E402-430B-8A0B-E3324577A8D7}" srcOrd="0" destOrd="0" presId="urn:microsoft.com/office/officeart/2005/8/layout/radial5"/>
    <dgm:cxn modelId="{BEACE348-FFEF-4519-B028-D71EC852B0EA}" type="presParOf" srcId="{761686BC-8533-4C00-8394-E9FC686FAFE4}" destId="{16FD8B25-21C1-4C8D-A798-197C88BC8F6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92485-D01A-49CD-B6FD-DAFE39F89A8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25F07734-3275-4F11-8699-F003A9872C12}">
      <dgm:prSet/>
      <dgm:spPr/>
      <dgm:t>
        <a:bodyPr/>
        <a:lstStyle/>
        <a:p>
          <a:pPr rtl="0"/>
          <a:r>
            <a:rPr lang="en-GB" dirty="0" smtClean="0"/>
            <a:t>Type Providers</a:t>
          </a:r>
          <a:endParaRPr lang="en-GB" dirty="0"/>
        </a:p>
      </dgm:t>
    </dgm:pt>
    <dgm:pt modelId="{CEA445B3-AF72-4645-8FA5-CE197A0CD971}" type="parTrans" cxnId="{0DB99B71-B018-40EF-B14B-BF3282108A31}">
      <dgm:prSet/>
      <dgm:spPr/>
      <dgm:t>
        <a:bodyPr/>
        <a:lstStyle/>
        <a:p>
          <a:endParaRPr lang="en-GB"/>
        </a:p>
      </dgm:t>
    </dgm:pt>
    <dgm:pt modelId="{71FC0AD2-2477-4C34-9B6D-2B32740199E3}" type="sibTrans" cxnId="{0DB99B71-B018-40EF-B14B-BF3282108A31}">
      <dgm:prSet/>
      <dgm:spPr/>
      <dgm:t>
        <a:bodyPr/>
        <a:lstStyle/>
        <a:p>
          <a:endParaRPr lang="en-GB"/>
        </a:p>
      </dgm:t>
    </dgm:pt>
    <dgm:pt modelId="{333F1E5A-9170-4CF5-935D-DDD2566EB71D}">
      <dgm:prSet/>
      <dgm:spPr/>
      <dgm:t>
        <a:bodyPr/>
        <a:lstStyle/>
        <a:p>
          <a:pPr rtl="0"/>
          <a:r>
            <a:rPr lang="en-GB" dirty="0" smtClean="0"/>
            <a:t>Data </a:t>
          </a:r>
          <a:r>
            <a:rPr lang="en-GB" dirty="0" smtClean="0"/>
            <a:t>and services at </a:t>
          </a:r>
          <a:r>
            <a:rPr lang="en-GB" dirty="0" smtClean="0"/>
            <a:t>your fingertips</a:t>
          </a:r>
          <a:endParaRPr lang="en-GB" dirty="0"/>
        </a:p>
      </dgm:t>
    </dgm:pt>
    <dgm:pt modelId="{C019F8C0-B75D-490F-9CC1-5D4AEE5692A1}" type="parTrans" cxnId="{C27CA769-6236-4D2D-A0C8-5273FF919887}">
      <dgm:prSet/>
      <dgm:spPr/>
      <dgm:t>
        <a:bodyPr/>
        <a:lstStyle/>
        <a:p>
          <a:endParaRPr lang="en-GB"/>
        </a:p>
      </dgm:t>
    </dgm:pt>
    <dgm:pt modelId="{7DA0F589-368F-40B8-846F-047A14D38BE6}" type="sibTrans" cxnId="{C27CA769-6236-4D2D-A0C8-5273FF919887}">
      <dgm:prSet/>
      <dgm:spPr/>
      <dgm:t>
        <a:bodyPr/>
        <a:lstStyle/>
        <a:p>
          <a:endParaRPr lang="en-GB"/>
        </a:p>
      </dgm:t>
    </dgm:pt>
    <dgm:pt modelId="{6575FBE3-62D7-434F-A23F-825B9D5BBDA3}">
      <dgm:prSet/>
      <dgm:spPr/>
      <dgm:t>
        <a:bodyPr/>
        <a:lstStyle/>
        <a:p>
          <a:pPr rtl="0"/>
          <a:r>
            <a:rPr lang="en-GB" dirty="0" smtClean="0"/>
            <a:t>Navigation, </a:t>
          </a:r>
          <a:r>
            <a:rPr lang="en-GB" dirty="0" err="1" smtClean="0"/>
            <a:t>Intellisense</a:t>
          </a:r>
          <a:r>
            <a:rPr lang="en-GB" dirty="0" smtClean="0"/>
            <a:t>! </a:t>
          </a:r>
          <a:endParaRPr lang="en-GB" dirty="0"/>
        </a:p>
      </dgm:t>
    </dgm:pt>
    <dgm:pt modelId="{4849C1F7-0827-436C-96E4-1BE2CE2833F5}" type="parTrans" cxnId="{58E5B8BF-1DEC-442D-AD0F-99121C3DAD9D}">
      <dgm:prSet/>
      <dgm:spPr/>
      <dgm:t>
        <a:bodyPr/>
        <a:lstStyle/>
        <a:p>
          <a:endParaRPr lang="en-GB"/>
        </a:p>
      </dgm:t>
    </dgm:pt>
    <dgm:pt modelId="{75D0D1B2-4191-492B-9DDD-4D3469DD8101}" type="sibTrans" cxnId="{58E5B8BF-1DEC-442D-AD0F-99121C3DAD9D}">
      <dgm:prSet/>
      <dgm:spPr/>
      <dgm:t>
        <a:bodyPr/>
        <a:lstStyle/>
        <a:p>
          <a:endParaRPr lang="en-GB"/>
        </a:p>
      </dgm:t>
    </dgm:pt>
    <dgm:pt modelId="{8F41FB46-5A60-472F-9390-8D5EEDEB4DE7}">
      <dgm:prSet/>
      <dgm:spPr/>
      <dgm:t>
        <a:bodyPr/>
        <a:lstStyle/>
        <a:p>
          <a:pPr rtl="0"/>
          <a:r>
            <a:rPr lang="en-GB" dirty="0" smtClean="0"/>
            <a:t>Integrate </a:t>
          </a:r>
          <a:r>
            <a:rPr lang="en-GB" dirty="0" smtClean="0"/>
            <a:t>with LINQ queries </a:t>
          </a:r>
          <a:endParaRPr lang="en-GB" dirty="0"/>
        </a:p>
      </dgm:t>
    </dgm:pt>
    <dgm:pt modelId="{2C33E675-8537-4DA7-94CD-DD1094CD154F}" type="parTrans" cxnId="{B6BFACB4-9479-488F-93AB-CBA7B2A5CCBF}">
      <dgm:prSet/>
      <dgm:spPr/>
      <dgm:t>
        <a:bodyPr/>
        <a:lstStyle/>
        <a:p>
          <a:endParaRPr lang="en-GB"/>
        </a:p>
      </dgm:t>
    </dgm:pt>
    <dgm:pt modelId="{863641EA-9AF2-4857-85F1-0843F44EB187}" type="sibTrans" cxnId="{B6BFACB4-9479-488F-93AB-CBA7B2A5CCBF}">
      <dgm:prSet/>
      <dgm:spPr/>
      <dgm:t>
        <a:bodyPr/>
        <a:lstStyle/>
        <a:p>
          <a:endParaRPr lang="en-GB"/>
        </a:p>
      </dgm:t>
    </dgm:pt>
    <dgm:pt modelId="{D08C2A15-5577-49EE-A9A0-C4E08AB7090A}">
      <dgm:prSet/>
      <dgm:spPr/>
      <dgm:t>
        <a:bodyPr/>
        <a:lstStyle/>
        <a:p>
          <a:pPr rtl="0"/>
          <a:r>
            <a:rPr lang="en-GB" dirty="0" smtClean="0"/>
            <a:t>No </a:t>
          </a:r>
          <a:r>
            <a:rPr lang="en-GB" smtClean="0"/>
            <a:t>code gen</a:t>
          </a:r>
          <a:endParaRPr lang="en-GB" dirty="0"/>
        </a:p>
      </dgm:t>
    </dgm:pt>
    <dgm:pt modelId="{700F1C3C-BD9E-4803-8D85-917198F6AF90}" type="parTrans" cxnId="{46CC47A4-0165-42FF-ACF4-7FFDB55ABD5B}">
      <dgm:prSet/>
      <dgm:spPr/>
      <dgm:t>
        <a:bodyPr/>
        <a:lstStyle/>
        <a:p>
          <a:endParaRPr lang="en-GB"/>
        </a:p>
      </dgm:t>
    </dgm:pt>
    <dgm:pt modelId="{D07DF103-59A5-43F1-A9A2-F8C91503B98D}" type="sibTrans" cxnId="{46CC47A4-0165-42FF-ACF4-7FFDB55ABD5B}">
      <dgm:prSet/>
      <dgm:spPr/>
      <dgm:t>
        <a:bodyPr/>
        <a:lstStyle/>
        <a:p>
          <a:endParaRPr lang="en-GB"/>
        </a:p>
      </dgm:t>
    </dgm:pt>
    <dgm:pt modelId="{9A5B7981-3011-46C9-8F0E-7C8AB14DD5E3}">
      <dgm:prSet/>
      <dgm:spPr/>
      <dgm:t>
        <a:bodyPr/>
        <a:lstStyle/>
        <a:p>
          <a:pPr rtl="0"/>
          <a:r>
            <a:rPr lang="en-GB" dirty="0" smtClean="0"/>
            <a:t>Scalable (‘000,000s of types)</a:t>
          </a:r>
          <a:endParaRPr lang="en-GB" dirty="0"/>
        </a:p>
      </dgm:t>
    </dgm:pt>
    <dgm:pt modelId="{D7777302-A4A2-4CC1-89FF-90C2A112A571}" type="parTrans" cxnId="{FC577C6E-70C7-4AC8-B79B-4ADC800C4462}">
      <dgm:prSet/>
      <dgm:spPr/>
      <dgm:t>
        <a:bodyPr/>
        <a:lstStyle/>
        <a:p>
          <a:endParaRPr lang="en-GB"/>
        </a:p>
      </dgm:t>
    </dgm:pt>
    <dgm:pt modelId="{C36B704A-D2E4-435C-AB0B-414BAC9BB249}" type="sibTrans" cxnId="{FC577C6E-70C7-4AC8-B79B-4ADC800C4462}">
      <dgm:prSet/>
      <dgm:spPr/>
      <dgm:t>
        <a:bodyPr/>
        <a:lstStyle/>
        <a:p>
          <a:endParaRPr lang="en-GB"/>
        </a:p>
      </dgm:t>
    </dgm:pt>
    <dgm:pt modelId="{B3519ADD-49EA-4DBE-8B9F-9645B46FE484}" type="pres">
      <dgm:prSet presAssocID="{0ED92485-D01A-49CD-B6FD-DAFE39F89A8B}" presName="Name0" presStyleCnt="0">
        <dgm:presLayoutVars>
          <dgm:dir/>
          <dgm:animLvl val="lvl"/>
          <dgm:resizeHandles val="exact"/>
        </dgm:presLayoutVars>
      </dgm:prSet>
      <dgm:spPr/>
      <dgm:t>
        <a:bodyPr/>
        <a:lstStyle/>
        <a:p>
          <a:endParaRPr lang="en-GB"/>
        </a:p>
      </dgm:t>
    </dgm:pt>
    <dgm:pt modelId="{522C476A-A184-4F46-B54D-3A49F4F30762}" type="pres">
      <dgm:prSet presAssocID="{25F07734-3275-4F11-8699-F003A9872C12}" presName="linNode" presStyleCnt="0"/>
      <dgm:spPr/>
    </dgm:pt>
    <dgm:pt modelId="{ABE69639-BF46-4C64-841A-61A1CA7B650B}" type="pres">
      <dgm:prSet presAssocID="{25F07734-3275-4F11-8699-F003A9872C12}" presName="parentText" presStyleLbl="node1" presStyleIdx="0" presStyleCnt="1">
        <dgm:presLayoutVars>
          <dgm:chMax val="1"/>
          <dgm:bulletEnabled val="1"/>
        </dgm:presLayoutVars>
      </dgm:prSet>
      <dgm:spPr/>
      <dgm:t>
        <a:bodyPr/>
        <a:lstStyle/>
        <a:p>
          <a:endParaRPr lang="en-GB"/>
        </a:p>
      </dgm:t>
    </dgm:pt>
    <dgm:pt modelId="{27A51DE0-CD70-49EE-A944-68B75298C8E5}" type="pres">
      <dgm:prSet presAssocID="{25F07734-3275-4F11-8699-F003A9872C12}" presName="descendantText" presStyleLbl="alignAccFollowNode1" presStyleIdx="0" presStyleCnt="1" custScaleY="106989">
        <dgm:presLayoutVars>
          <dgm:bulletEnabled val="1"/>
        </dgm:presLayoutVars>
      </dgm:prSet>
      <dgm:spPr/>
      <dgm:t>
        <a:bodyPr/>
        <a:lstStyle/>
        <a:p>
          <a:endParaRPr lang="en-GB"/>
        </a:p>
      </dgm:t>
    </dgm:pt>
  </dgm:ptLst>
  <dgm:cxnLst>
    <dgm:cxn modelId="{E6BD7796-B40E-4911-A73F-7D824D6AA13F}" type="presOf" srcId="{333F1E5A-9170-4CF5-935D-DDD2566EB71D}" destId="{27A51DE0-CD70-49EE-A944-68B75298C8E5}" srcOrd="0" destOrd="0" presId="urn:microsoft.com/office/officeart/2005/8/layout/vList5"/>
    <dgm:cxn modelId="{58E5B8BF-1DEC-442D-AD0F-99121C3DAD9D}" srcId="{25F07734-3275-4F11-8699-F003A9872C12}" destId="{6575FBE3-62D7-434F-A23F-825B9D5BBDA3}" srcOrd="2" destOrd="0" parTransId="{4849C1F7-0827-436C-96E4-1BE2CE2833F5}" sibTransId="{75D0D1B2-4191-492B-9DDD-4D3469DD8101}"/>
    <dgm:cxn modelId="{1662264A-D482-4765-AB7D-FBF2D087AC76}" type="presOf" srcId="{D08C2A15-5577-49EE-A9A0-C4E08AB7090A}" destId="{27A51DE0-CD70-49EE-A944-68B75298C8E5}" srcOrd="0" destOrd="4" presId="urn:microsoft.com/office/officeart/2005/8/layout/vList5"/>
    <dgm:cxn modelId="{C077408B-9123-49A4-A9A6-E24E6583432E}" type="presOf" srcId="{25F07734-3275-4F11-8699-F003A9872C12}" destId="{ABE69639-BF46-4C64-841A-61A1CA7B650B}" srcOrd="0" destOrd="0" presId="urn:microsoft.com/office/officeart/2005/8/layout/vList5"/>
    <dgm:cxn modelId="{A3B44F34-E5B0-4555-9D76-D561698AFE3A}" type="presOf" srcId="{0ED92485-D01A-49CD-B6FD-DAFE39F89A8B}" destId="{B3519ADD-49EA-4DBE-8B9F-9645B46FE484}" srcOrd="0" destOrd="0" presId="urn:microsoft.com/office/officeart/2005/8/layout/vList5"/>
    <dgm:cxn modelId="{224EB3DD-A8DA-467F-A0D3-EDD22210BEBE}" type="presOf" srcId="{6575FBE3-62D7-434F-A23F-825B9D5BBDA3}" destId="{27A51DE0-CD70-49EE-A944-68B75298C8E5}" srcOrd="0" destOrd="2" presId="urn:microsoft.com/office/officeart/2005/8/layout/vList5"/>
    <dgm:cxn modelId="{46CC47A4-0165-42FF-ACF4-7FFDB55ABD5B}" srcId="{25F07734-3275-4F11-8699-F003A9872C12}" destId="{D08C2A15-5577-49EE-A9A0-C4E08AB7090A}" srcOrd="4" destOrd="0" parTransId="{700F1C3C-BD9E-4803-8D85-917198F6AF90}" sibTransId="{D07DF103-59A5-43F1-A9A2-F8C91503B98D}"/>
    <dgm:cxn modelId="{6BA027E8-948A-47B2-9FD1-AD5416EF77F1}" type="presOf" srcId="{8F41FB46-5A60-472F-9390-8D5EEDEB4DE7}" destId="{27A51DE0-CD70-49EE-A944-68B75298C8E5}" srcOrd="0" destOrd="3" presId="urn:microsoft.com/office/officeart/2005/8/layout/vList5"/>
    <dgm:cxn modelId="{FB6C4BB4-F0C0-4F91-9C74-CE7189CC95A1}" type="presOf" srcId="{9A5B7981-3011-46C9-8F0E-7C8AB14DD5E3}" destId="{27A51DE0-CD70-49EE-A944-68B75298C8E5}" srcOrd="0" destOrd="1" presId="urn:microsoft.com/office/officeart/2005/8/layout/vList5"/>
    <dgm:cxn modelId="{C27CA769-6236-4D2D-A0C8-5273FF919887}" srcId="{25F07734-3275-4F11-8699-F003A9872C12}" destId="{333F1E5A-9170-4CF5-935D-DDD2566EB71D}" srcOrd="0" destOrd="0" parTransId="{C019F8C0-B75D-490F-9CC1-5D4AEE5692A1}" sibTransId="{7DA0F589-368F-40B8-846F-047A14D38BE6}"/>
    <dgm:cxn modelId="{B6BFACB4-9479-488F-93AB-CBA7B2A5CCBF}" srcId="{25F07734-3275-4F11-8699-F003A9872C12}" destId="{8F41FB46-5A60-472F-9390-8D5EEDEB4DE7}" srcOrd="3" destOrd="0" parTransId="{2C33E675-8537-4DA7-94CD-DD1094CD154F}" sibTransId="{863641EA-9AF2-4857-85F1-0843F44EB187}"/>
    <dgm:cxn modelId="{0DB99B71-B018-40EF-B14B-BF3282108A31}" srcId="{0ED92485-D01A-49CD-B6FD-DAFE39F89A8B}" destId="{25F07734-3275-4F11-8699-F003A9872C12}" srcOrd="0" destOrd="0" parTransId="{CEA445B3-AF72-4645-8FA5-CE197A0CD971}" sibTransId="{71FC0AD2-2477-4C34-9B6D-2B32740199E3}"/>
    <dgm:cxn modelId="{FC577C6E-70C7-4AC8-B79B-4ADC800C4462}" srcId="{25F07734-3275-4F11-8699-F003A9872C12}" destId="{9A5B7981-3011-46C9-8F0E-7C8AB14DD5E3}" srcOrd="1" destOrd="0" parTransId="{D7777302-A4A2-4CC1-89FF-90C2A112A571}" sibTransId="{C36B704A-D2E4-435C-AB0B-414BAC9BB249}"/>
    <dgm:cxn modelId="{DCACBEE0-DC32-4BE7-8093-0F480CEBC4B4}" type="presParOf" srcId="{B3519ADD-49EA-4DBE-8B9F-9645B46FE484}" destId="{522C476A-A184-4F46-B54D-3A49F4F30762}" srcOrd="0" destOrd="0" presId="urn:microsoft.com/office/officeart/2005/8/layout/vList5"/>
    <dgm:cxn modelId="{CF4E3D59-A0D3-4FF7-BF1C-D74C059B2803}" type="presParOf" srcId="{522C476A-A184-4F46-B54D-3A49F4F30762}" destId="{ABE69639-BF46-4C64-841A-61A1CA7B650B}" srcOrd="0" destOrd="0" presId="urn:microsoft.com/office/officeart/2005/8/layout/vList5"/>
    <dgm:cxn modelId="{411F4E8E-089A-4D09-9045-2F2B37593B8B}" type="presParOf" srcId="{522C476A-A184-4F46-B54D-3A49F4F30762}" destId="{27A51DE0-CD70-49EE-A944-68B75298C8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8C795-42D2-49C5-899D-3626F0278F39}">
      <dsp:nvSpPr>
        <dsp:cNvPr id="0" name=""/>
        <dsp:cNvSpPr/>
      </dsp:nvSpPr>
      <dsp:spPr>
        <a:xfrm>
          <a:off x="3969884" y="2149727"/>
          <a:ext cx="1533372" cy="1533372"/>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GB" sz="6500" b="1" kern="1200" dirty="0" smtClean="0"/>
            <a:t>F#</a:t>
          </a:r>
          <a:endParaRPr lang="en-GB" sz="6500" b="1" kern="1200" dirty="0"/>
        </a:p>
      </dsp:txBody>
      <dsp:txXfrm>
        <a:off x="4194441" y="2374284"/>
        <a:ext cx="1084258" cy="1084258"/>
      </dsp:txXfrm>
    </dsp:sp>
    <dsp:sp modelId="{0F813361-7A3B-427B-80E0-3995A0A90304}">
      <dsp:nvSpPr>
        <dsp:cNvPr id="0" name=""/>
        <dsp:cNvSpPr/>
      </dsp:nvSpPr>
      <dsp:spPr>
        <a:xfrm rot="16200000">
          <a:off x="4574588" y="1592595"/>
          <a:ext cx="323965" cy="52134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a:off x="4623183" y="1745459"/>
        <a:ext cx="226776" cy="312808"/>
      </dsp:txXfrm>
    </dsp:sp>
    <dsp:sp modelId="{DCFDEC40-DBEE-4114-BDBF-97731B0E8F13}">
      <dsp:nvSpPr>
        <dsp:cNvPr id="0" name=""/>
        <dsp:cNvSpPr/>
      </dsp:nvSpPr>
      <dsp:spPr>
        <a:xfrm>
          <a:off x="3969884" y="5100"/>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Web Data</a:t>
          </a:r>
          <a:endParaRPr lang="en-GB" sz="2100" b="1" kern="1200" dirty="0"/>
        </a:p>
      </dsp:txBody>
      <dsp:txXfrm>
        <a:off x="4194441" y="229657"/>
        <a:ext cx="1084258" cy="1084258"/>
      </dsp:txXfrm>
    </dsp:sp>
    <dsp:sp modelId="{302B4E84-6D60-4A3C-93B8-B4171848525E}">
      <dsp:nvSpPr>
        <dsp:cNvPr id="0" name=""/>
        <dsp:cNvSpPr/>
      </dsp:nvSpPr>
      <dsp:spPr>
        <a:xfrm rot="19800000">
          <a:off x="5495298" y="2124168"/>
          <a:ext cx="323965" cy="521346"/>
        </a:xfrm>
        <a:prstGeom prst="rightArrow">
          <a:avLst>
            <a:gd name="adj1" fmla="val 60000"/>
            <a:gd name="adj2" fmla="val 50000"/>
          </a:avLst>
        </a:prstGeom>
        <a:gradFill rotWithShape="0">
          <a:gsLst>
            <a:gs pos="0">
              <a:schemeClr val="accent2">
                <a:shade val="90000"/>
                <a:hueOff val="124946"/>
                <a:satOff val="-2867"/>
                <a:lumOff val="7166"/>
                <a:alphaOff val="0"/>
                <a:shade val="51000"/>
                <a:satMod val="130000"/>
              </a:schemeClr>
            </a:gs>
            <a:gs pos="80000">
              <a:schemeClr val="accent2">
                <a:shade val="90000"/>
                <a:hueOff val="124946"/>
                <a:satOff val="-2867"/>
                <a:lumOff val="7166"/>
                <a:alphaOff val="0"/>
                <a:shade val="93000"/>
                <a:satMod val="130000"/>
              </a:schemeClr>
            </a:gs>
            <a:gs pos="100000">
              <a:schemeClr val="accent2">
                <a:shade val="90000"/>
                <a:hueOff val="124946"/>
                <a:satOff val="-2867"/>
                <a:lumOff val="71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a:off x="5501808" y="2252734"/>
        <a:ext cx="226776" cy="312808"/>
      </dsp:txXfrm>
    </dsp:sp>
    <dsp:sp modelId="{2BB494E8-4A25-4682-9898-E3176745D5B0}">
      <dsp:nvSpPr>
        <dsp:cNvPr id="0" name=""/>
        <dsp:cNvSpPr/>
      </dsp:nvSpPr>
      <dsp:spPr>
        <a:xfrm>
          <a:off x="5827186"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Cloud Data</a:t>
          </a:r>
          <a:endParaRPr lang="en-GB" sz="2100" b="1" kern="1200" dirty="0"/>
        </a:p>
      </dsp:txBody>
      <dsp:txXfrm>
        <a:off x="6051743" y="1301970"/>
        <a:ext cx="1084258" cy="1084258"/>
      </dsp:txXfrm>
    </dsp:sp>
    <dsp:sp modelId="{0ED9D778-3FCC-4C1F-8636-524F2E23F669}">
      <dsp:nvSpPr>
        <dsp:cNvPr id="0" name=""/>
        <dsp:cNvSpPr/>
      </dsp:nvSpPr>
      <dsp:spPr>
        <a:xfrm rot="1800000">
          <a:off x="5495298" y="3187313"/>
          <a:ext cx="323965" cy="521346"/>
        </a:xfrm>
        <a:prstGeom prst="rightArrow">
          <a:avLst>
            <a:gd name="adj1" fmla="val 60000"/>
            <a:gd name="adj2" fmla="val 50000"/>
          </a:avLst>
        </a:prstGeom>
        <a:gradFill rotWithShape="0">
          <a:gsLst>
            <a:gs pos="0">
              <a:schemeClr val="accent2">
                <a:shade val="90000"/>
                <a:hueOff val="249891"/>
                <a:satOff val="-5734"/>
                <a:lumOff val="14332"/>
                <a:alphaOff val="0"/>
                <a:shade val="51000"/>
                <a:satMod val="130000"/>
              </a:schemeClr>
            </a:gs>
            <a:gs pos="80000">
              <a:schemeClr val="accent2">
                <a:shade val="90000"/>
                <a:hueOff val="249891"/>
                <a:satOff val="-5734"/>
                <a:lumOff val="14332"/>
                <a:alphaOff val="0"/>
                <a:shade val="93000"/>
                <a:satMod val="130000"/>
              </a:schemeClr>
            </a:gs>
            <a:gs pos="100000">
              <a:schemeClr val="accent2">
                <a:shade val="90000"/>
                <a:hueOff val="249891"/>
                <a:satOff val="-5734"/>
                <a:lumOff val="143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a:off x="5501808" y="3267285"/>
        <a:ext cx="226776" cy="312808"/>
      </dsp:txXfrm>
    </dsp:sp>
    <dsp:sp modelId="{84869D28-DE02-45BA-A323-025CC90CF11E}">
      <dsp:nvSpPr>
        <dsp:cNvPr id="0" name=""/>
        <dsp:cNvSpPr/>
      </dsp:nvSpPr>
      <dsp:spPr>
        <a:xfrm>
          <a:off x="5827186"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Enterprise</a:t>
          </a:r>
        </a:p>
        <a:p>
          <a:pPr lvl="0" algn="ctr" defTabSz="933450">
            <a:lnSpc>
              <a:spcPct val="90000"/>
            </a:lnSpc>
            <a:spcBef>
              <a:spcPct val="0"/>
            </a:spcBef>
            <a:spcAft>
              <a:spcPct val="35000"/>
            </a:spcAft>
          </a:pPr>
          <a:r>
            <a:rPr lang="en-GB" sz="2100" b="1" kern="1200" dirty="0" smtClean="0"/>
            <a:t>Data</a:t>
          </a:r>
          <a:endParaRPr lang="en-GB" sz="2100" b="1" kern="1200" dirty="0"/>
        </a:p>
      </dsp:txBody>
      <dsp:txXfrm>
        <a:off x="6051743" y="3446598"/>
        <a:ext cx="1084258" cy="1084258"/>
      </dsp:txXfrm>
    </dsp:sp>
    <dsp:sp modelId="{31E55C57-A669-4AFB-BBB1-A81BF2849301}">
      <dsp:nvSpPr>
        <dsp:cNvPr id="0" name=""/>
        <dsp:cNvSpPr/>
      </dsp:nvSpPr>
      <dsp:spPr>
        <a:xfrm rot="5400000">
          <a:off x="4574588" y="3718885"/>
          <a:ext cx="323965" cy="521346"/>
        </a:xfrm>
        <a:prstGeom prst="rightArrow">
          <a:avLst>
            <a:gd name="adj1" fmla="val 60000"/>
            <a:gd name="adj2" fmla="val 50000"/>
          </a:avLst>
        </a:prstGeom>
        <a:gradFill rotWithShape="0">
          <a:gsLst>
            <a:gs pos="0">
              <a:schemeClr val="accent2">
                <a:shade val="90000"/>
                <a:hueOff val="374837"/>
                <a:satOff val="-8602"/>
                <a:lumOff val="21497"/>
                <a:alphaOff val="0"/>
                <a:shade val="51000"/>
                <a:satMod val="130000"/>
              </a:schemeClr>
            </a:gs>
            <a:gs pos="80000">
              <a:schemeClr val="accent2">
                <a:shade val="90000"/>
                <a:hueOff val="374837"/>
                <a:satOff val="-8602"/>
                <a:lumOff val="21497"/>
                <a:alphaOff val="0"/>
                <a:shade val="93000"/>
                <a:satMod val="130000"/>
              </a:schemeClr>
            </a:gs>
            <a:gs pos="100000">
              <a:schemeClr val="accent2">
                <a:shade val="90000"/>
                <a:hueOff val="374837"/>
                <a:satOff val="-8602"/>
                <a:lumOff val="214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a:off x="4623183" y="3774560"/>
        <a:ext cx="226776" cy="312808"/>
      </dsp:txXfrm>
    </dsp:sp>
    <dsp:sp modelId="{0B78AF1F-0C88-4E88-82DC-6C3437F0506F}">
      <dsp:nvSpPr>
        <dsp:cNvPr id="0" name=""/>
        <dsp:cNvSpPr/>
      </dsp:nvSpPr>
      <dsp:spPr>
        <a:xfrm>
          <a:off x="3969884" y="4294355"/>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Local Data</a:t>
          </a:r>
          <a:endParaRPr lang="en-GB" sz="2100" b="1" kern="1200" dirty="0"/>
        </a:p>
      </dsp:txBody>
      <dsp:txXfrm>
        <a:off x="4194441" y="4518912"/>
        <a:ext cx="1084258" cy="1084258"/>
      </dsp:txXfrm>
    </dsp:sp>
    <dsp:sp modelId="{D63A542E-2527-425D-A5AF-ACDD14193090}">
      <dsp:nvSpPr>
        <dsp:cNvPr id="0" name=""/>
        <dsp:cNvSpPr/>
      </dsp:nvSpPr>
      <dsp:spPr>
        <a:xfrm rot="9000000">
          <a:off x="3653877" y="3187313"/>
          <a:ext cx="323965" cy="521346"/>
        </a:xfrm>
        <a:prstGeom prst="rightArrow">
          <a:avLst>
            <a:gd name="adj1" fmla="val 60000"/>
            <a:gd name="adj2" fmla="val 50000"/>
          </a:avLst>
        </a:prstGeom>
        <a:gradFill rotWithShape="0">
          <a:gsLst>
            <a:gs pos="0">
              <a:schemeClr val="accent2">
                <a:shade val="90000"/>
                <a:hueOff val="499783"/>
                <a:satOff val="-11469"/>
                <a:lumOff val="28663"/>
                <a:alphaOff val="0"/>
                <a:shade val="51000"/>
                <a:satMod val="130000"/>
              </a:schemeClr>
            </a:gs>
            <a:gs pos="80000">
              <a:schemeClr val="accent2">
                <a:shade val="90000"/>
                <a:hueOff val="499783"/>
                <a:satOff val="-11469"/>
                <a:lumOff val="28663"/>
                <a:alphaOff val="0"/>
                <a:shade val="93000"/>
                <a:satMod val="130000"/>
              </a:schemeClr>
            </a:gs>
            <a:gs pos="100000">
              <a:schemeClr val="accent2">
                <a:shade val="90000"/>
                <a:hueOff val="499783"/>
                <a:satOff val="-11469"/>
                <a:lumOff val="28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rot="10800000">
        <a:off x="3744556" y="3267285"/>
        <a:ext cx="226776" cy="312808"/>
      </dsp:txXfrm>
    </dsp:sp>
    <dsp:sp modelId="{50495704-726C-41CF-B091-44D913359F11}">
      <dsp:nvSpPr>
        <dsp:cNvPr id="0" name=""/>
        <dsp:cNvSpPr/>
      </dsp:nvSpPr>
      <dsp:spPr>
        <a:xfrm>
          <a:off x="2112582"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Web Services</a:t>
          </a:r>
          <a:endParaRPr lang="en-GB" sz="2100" b="1" kern="1200" dirty="0"/>
        </a:p>
      </dsp:txBody>
      <dsp:txXfrm>
        <a:off x="2337139" y="3446598"/>
        <a:ext cx="1084258" cy="1084258"/>
      </dsp:txXfrm>
    </dsp:sp>
    <dsp:sp modelId="{FD717D3F-6D51-4556-A651-5BCA588C5F56}">
      <dsp:nvSpPr>
        <dsp:cNvPr id="0" name=""/>
        <dsp:cNvSpPr/>
      </dsp:nvSpPr>
      <dsp:spPr>
        <a:xfrm rot="12600000">
          <a:off x="3653877" y="2124168"/>
          <a:ext cx="323965" cy="521346"/>
        </a:xfrm>
        <a:prstGeom prst="rightArrow">
          <a:avLst>
            <a:gd name="adj1" fmla="val 60000"/>
            <a:gd name="adj2" fmla="val 50000"/>
          </a:avLst>
        </a:prstGeom>
        <a:gradFill rotWithShape="0">
          <a:gsLst>
            <a:gs pos="0">
              <a:schemeClr val="accent2">
                <a:shade val="90000"/>
                <a:hueOff val="624728"/>
                <a:satOff val="-14336"/>
                <a:lumOff val="35829"/>
                <a:alphaOff val="0"/>
                <a:shade val="51000"/>
                <a:satMod val="130000"/>
              </a:schemeClr>
            </a:gs>
            <a:gs pos="80000">
              <a:schemeClr val="accent2">
                <a:shade val="90000"/>
                <a:hueOff val="624728"/>
                <a:satOff val="-14336"/>
                <a:lumOff val="35829"/>
                <a:alphaOff val="0"/>
                <a:shade val="93000"/>
                <a:satMod val="130000"/>
              </a:schemeClr>
            </a:gs>
            <a:gs pos="100000">
              <a:schemeClr val="accent2">
                <a:shade val="90000"/>
                <a:hueOff val="624728"/>
                <a:satOff val="-14336"/>
                <a:lumOff val="358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b="1" kern="1200"/>
        </a:p>
      </dsp:txBody>
      <dsp:txXfrm rot="10800000">
        <a:off x="3744556" y="2252734"/>
        <a:ext cx="226776" cy="312808"/>
      </dsp:txXfrm>
    </dsp:sp>
    <dsp:sp modelId="{16FD8B25-21C1-4C8D-A798-197C88BC8F69}">
      <dsp:nvSpPr>
        <dsp:cNvPr id="0" name=""/>
        <dsp:cNvSpPr/>
      </dsp:nvSpPr>
      <dsp:spPr>
        <a:xfrm>
          <a:off x="2112582"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t>Your Data</a:t>
          </a:r>
          <a:endParaRPr lang="en-GB" sz="2100" b="1" kern="1200" dirty="0"/>
        </a:p>
      </dsp:txBody>
      <dsp:txXfrm>
        <a:off x="2337139" y="1301970"/>
        <a:ext cx="1084258" cy="108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1DE0-CD70-49EE-A944-68B75298C8E5}">
      <dsp:nvSpPr>
        <dsp:cNvPr id="0" name=""/>
        <dsp:cNvSpPr/>
      </dsp:nvSpPr>
      <dsp:spPr>
        <a:xfrm rot="5400000">
          <a:off x="5791385" y="-1392380"/>
          <a:ext cx="3820752" cy="724871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rtl="0">
            <a:lnSpc>
              <a:spcPct val="90000"/>
            </a:lnSpc>
            <a:spcBef>
              <a:spcPct val="0"/>
            </a:spcBef>
            <a:spcAft>
              <a:spcPct val="15000"/>
            </a:spcAft>
            <a:buChar char="••"/>
          </a:pPr>
          <a:r>
            <a:rPr lang="en-GB" sz="4000" kern="1200" dirty="0" smtClean="0"/>
            <a:t>Data </a:t>
          </a:r>
          <a:r>
            <a:rPr lang="en-GB" sz="4000" kern="1200" dirty="0" smtClean="0"/>
            <a:t>and services at </a:t>
          </a:r>
          <a:r>
            <a:rPr lang="en-GB" sz="4000" kern="1200" dirty="0" smtClean="0"/>
            <a:t>your fingertips</a:t>
          </a:r>
          <a:endParaRPr lang="en-GB" sz="4000" kern="1200" dirty="0"/>
        </a:p>
        <a:p>
          <a:pPr marL="285750" lvl="1" indent="-285750" algn="l" defTabSz="1778000" rtl="0">
            <a:lnSpc>
              <a:spcPct val="90000"/>
            </a:lnSpc>
            <a:spcBef>
              <a:spcPct val="0"/>
            </a:spcBef>
            <a:spcAft>
              <a:spcPct val="15000"/>
            </a:spcAft>
            <a:buChar char="••"/>
          </a:pPr>
          <a:r>
            <a:rPr lang="en-GB" sz="4000" kern="1200" dirty="0" smtClean="0"/>
            <a:t>Scalable (‘000,000s of types)</a:t>
          </a:r>
          <a:endParaRPr lang="en-GB" sz="4000" kern="1200" dirty="0"/>
        </a:p>
        <a:p>
          <a:pPr marL="285750" lvl="1" indent="-285750" algn="l" defTabSz="1778000" rtl="0">
            <a:lnSpc>
              <a:spcPct val="90000"/>
            </a:lnSpc>
            <a:spcBef>
              <a:spcPct val="0"/>
            </a:spcBef>
            <a:spcAft>
              <a:spcPct val="15000"/>
            </a:spcAft>
            <a:buChar char="••"/>
          </a:pPr>
          <a:r>
            <a:rPr lang="en-GB" sz="4000" kern="1200" dirty="0" smtClean="0"/>
            <a:t>Navigation, </a:t>
          </a:r>
          <a:r>
            <a:rPr lang="en-GB" sz="4000" kern="1200" dirty="0" err="1" smtClean="0"/>
            <a:t>Intellisense</a:t>
          </a:r>
          <a:r>
            <a:rPr lang="en-GB" sz="4000" kern="1200" dirty="0" smtClean="0"/>
            <a:t>! </a:t>
          </a:r>
          <a:endParaRPr lang="en-GB" sz="4000" kern="1200" dirty="0"/>
        </a:p>
        <a:p>
          <a:pPr marL="285750" lvl="1" indent="-285750" algn="l" defTabSz="1778000" rtl="0">
            <a:lnSpc>
              <a:spcPct val="90000"/>
            </a:lnSpc>
            <a:spcBef>
              <a:spcPct val="0"/>
            </a:spcBef>
            <a:spcAft>
              <a:spcPct val="15000"/>
            </a:spcAft>
            <a:buChar char="••"/>
          </a:pPr>
          <a:r>
            <a:rPr lang="en-GB" sz="4000" kern="1200" dirty="0" smtClean="0"/>
            <a:t>Integrate </a:t>
          </a:r>
          <a:r>
            <a:rPr lang="en-GB" sz="4000" kern="1200" dirty="0" smtClean="0"/>
            <a:t>with LINQ queries </a:t>
          </a:r>
          <a:endParaRPr lang="en-GB" sz="4000" kern="1200" dirty="0"/>
        </a:p>
        <a:p>
          <a:pPr marL="285750" lvl="1" indent="-285750" algn="l" defTabSz="1778000" rtl="0">
            <a:lnSpc>
              <a:spcPct val="90000"/>
            </a:lnSpc>
            <a:spcBef>
              <a:spcPct val="0"/>
            </a:spcBef>
            <a:spcAft>
              <a:spcPct val="15000"/>
            </a:spcAft>
            <a:buChar char="••"/>
          </a:pPr>
          <a:r>
            <a:rPr lang="en-GB" sz="4000" kern="1200" dirty="0" smtClean="0"/>
            <a:t>No </a:t>
          </a:r>
          <a:r>
            <a:rPr lang="en-GB" sz="4000" kern="1200" smtClean="0"/>
            <a:t>code gen</a:t>
          </a:r>
          <a:endParaRPr lang="en-GB" sz="4000" kern="1200" dirty="0"/>
        </a:p>
      </dsp:txBody>
      <dsp:txXfrm rot="-5400000">
        <a:off x="4077403" y="508116"/>
        <a:ext cx="7062202" cy="3447724"/>
      </dsp:txXfrm>
    </dsp:sp>
    <dsp:sp modelId="{ABE69639-BF46-4C64-841A-61A1CA7B650B}">
      <dsp:nvSpPr>
        <dsp:cNvPr id="0" name=""/>
        <dsp:cNvSpPr/>
      </dsp:nvSpPr>
      <dsp:spPr>
        <a:xfrm>
          <a:off x="0" y="0"/>
          <a:ext cx="4077403" cy="44639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GB" sz="6500" kern="1200" dirty="0" smtClean="0"/>
            <a:t>Type Providers</a:t>
          </a:r>
          <a:endParaRPr lang="en-GB" sz="6500" kern="1200" dirty="0"/>
        </a:p>
      </dsp:txBody>
      <dsp:txXfrm>
        <a:off x="199042" y="199042"/>
        <a:ext cx="3679319" cy="406587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Professional Developers Conference </a:t>
            </a:r>
            <a:br>
              <a:rPr lang="en-US" dirty="0"/>
            </a:br>
            <a:r>
              <a:rPr lang="en-US" dirty="0"/>
              <a:t>PDC 2010</a:t>
            </a:r>
          </a:p>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10/27/2010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Professional Developers Conference </a:t>
            </a:r>
            <a:br>
              <a:rPr lang="en-US" dirty="0" smtClean="0"/>
            </a:br>
            <a:r>
              <a:rPr lang="en-US" dirty="0" smtClean="0"/>
              <a:t>PDC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10/27/2010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10/27/2010 1:15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10/27/2010 6:29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905000"/>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9636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215845" y="6457951"/>
            <a:ext cx="3631254" cy="365125"/>
          </a:xfrm>
          <a:prstGeom prst="rect">
            <a:avLst/>
          </a:prstGeom>
        </p:spPr>
        <p:txBody>
          <a:bodyPr/>
          <a:lstStyle>
            <a:lvl1pPr algn="l" rtl="1">
              <a:defRPr sz="1000">
                <a:latin typeface="Arial" pitchFamily="34" charset="0"/>
                <a:cs typeface="Arial" pitchFamily="34" charset="0"/>
              </a:defRPr>
            </a:lvl1pPr>
          </a:lstStyle>
          <a:p>
            <a:pPr>
              <a:defRPr/>
            </a:pPr>
            <a:r>
              <a:rPr lang="en-GB" dirty="0" smtClean="0"/>
              <a:t>OOPSLA 2008 Tutorial</a:t>
            </a:r>
            <a:endParaRPr lang="en-GB" dirty="0"/>
          </a:p>
        </p:txBody>
      </p:sp>
      <p:sp>
        <p:nvSpPr>
          <p:cNvPr id="5" name="Slide Number Placeholder 4"/>
          <p:cNvSpPr>
            <a:spLocks noGrp="1"/>
          </p:cNvSpPr>
          <p:nvPr>
            <p:ph type="sldNum" sz="quarter" idx="11"/>
          </p:nvPr>
        </p:nvSpPr>
        <p:spPr>
          <a:xfrm>
            <a:off x="5269127" y="6480176"/>
            <a:ext cx="711015" cy="244475"/>
          </a:xfrm>
          <a:prstGeom prst="rect">
            <a:avLst/>
          </a:prstGeom>
        </p:spPr>
        <p:txBody>
          <a:bodyPr/>
          <a:lstStyle>
            <a:lvl1pPr algn="ctr" rtl="1">
              <a:defRPr sz="1000">
                <a:latin typeface="Arial" pitchFamily="34" charset="0"/>
                <a:cs typeface="Arial" pitchFamily="34" charset="0"/>
              </a:defRPr>
            </a:lvl1pPr>
          </a:lstStyle>
          <a:p>
            <a:pPr>
              <a:defRPr/>
            </a:pPr>
            <a:fld id="{ACA2AAF7-709D-4994-860C-DD28D80F5B59}" type="slidenum">
              <a:rPr lang="en-GB" smtClean="0"/>
              <a:pPr>
                <a:defRPr/>
              </a:pPr>
              <a:t>‹#›</a:t>
            </a:fld>
            <a:endParaRPr lang="en-GB" dirty="0"/>
          </a:p>
        </p:txBody>
      </p:sp>
      <p:sp>
        <p:nvSpPr>
          <p:cNvPr id="6" name="Date Placeholder 5"/>
          <p:cNvSpPr>
            <a:spLocks noGrp="1"/>
          </p:cNvSpPr>
          <p:nvPr>
            <p:ph type="dt" sz="half" idx="12"/>
          </p:nvPr>
        </p:nvSpPr>
        <p:spPr>
          <a:xfrm>
            <a:off x="8379817" y="6467476"/>
            <a:ext cx="3555074" cy="365125"/>
          </a:xfrm>
          <a:prstGeom prst="rect">
            <a:avLst/>
          </a:prstGeom>
        </p:spPr>
        <p:txBody>
          <a:bodyPr/>
          <a:lstStyle>
            <a:lvl1pPr algn="r" rtl="1">
              <a:defRPr sz="1000">
                <a:latin typeface="Arial" pitchFamily="34" charset="0"/>
                <a:cs typeface="Arial" pitchFamily="34" charset="0"/>
              </a:defRPr>
            </a:lvl1pPr>
          </a:lstStyle>
          <a:p>
            <a:pPr>
              <a:defRPr/>
            </a:pPr>
            <a:r>
              <a:rPr lang="en-GB" dirty="0" smtClean="0"/>
              <a:t>Luke Hoban</a:t>
            </a:r>
            <a:endParaRPr lang="en-GB" dirty="0"/>
          </a:p>
        </p:txBody>
      </p:sp>
    </p:spTree>
    <p:extLst>
      <p:ext uri="{BB962C8B-B14F-4D97-AF65-F5344CB8AC3E}">
        <p14:creationId xmlns:p14="http://schemas.microsoft.com/office/powerpoint/2010/main" val="9283516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5"/>
            <a:ext cx="1117309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8406350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5143626"/>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069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627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391111"/>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9213" y="4724400"/>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046412" y="3040956"/>
            <a:ext cx="8166101"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 id="2147483723" r:id="rId13"/>
    <p:sldLayoutId id="2147483724" r:id="rId14"/>
    <p:sldLayoutId id="2147483726" r:id="rId15"/>
    <p:sldLayoutId id="2147483728"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datamarket.azure.com/browse"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atamarket.azure.com/"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atamarket.azure.com/browse"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hyperlink" Target="http://msdn.com/vbasic" TargetMode="External"/><Relationship Id="rId2" Type="http://schemas.openxmlformats.org/officeDocument/2006/relationships/hyperlink" Target="http://fsharp.net/" TargetMode="External"/><Relationship Id="rId1" Type="http://schemas.openxmlformats.org/officeDocument/2006/relationships/slideLayout" Target="../slideLayouts/slideLayout3.xml"/><Relationship Id="rId4" Type="http://schemas.openxmlformats.org/officeDocument/2006/relationships/hyperlink" Target="http://datamarket.azur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smtClean="0"/>
              <a:t/>
            </a:r>
            <a:br>
              <a:rPr lang="en-US" sz="6600" b="1" dirty="0" smtClean="0"/>
            </a:br>
            <a:r>
              <a:rPr lang="en-US" sz="6600" b="1" dirty="0" smtClean="0"/>
              <a:t>The </a:t>
            </a:r>
            <a:r>
              <a:rPr lang="en-US" sz="6600" b="1" dirty="0" smtClean="0"/>
              <a:t>Future </a:t>
            </a:r>
            <a:r>
              <a:rPr lang="en-US" sz="6600" b="1" dirty="0"/>
              <a:t>of F</a:t>
            </a:r>
            <a:r>
              <a:rPr lang="en-US" sz="6600" b="1" dirty="0" smtClean="0"/>
              <a:t># </a:t>
            </a:r>
            <a:br>
              <a:rPr lang="en-US" sz="6600" b="1" dirty="0" smtClean="0"/>
            </a:br>
            <a:r>
              <a:rPr lang="en-US" dirty="0" smtClean="0"/>
              <a:t/>
            </a:r>
            <a:br>
              <a:rPr lang="en-US" dirty="0" smtClean="0"/>
            </a:br>
            <a:r>
              <a:rPr lang="en-US" dirty="0" smtClean="0"/>
              <a:t>Data and Services, At Your Fingertips, Strongly Typed</a:t>
            </a:r>
            <a:r>
              <a:rPr lang="en-US" dirty="0" smtClean="0"/>
              <a:t/>
            </a:r>
            <a:br>
              <a:rPr lang="en-US" dirty="0" smtClean="0"/>
            </a:br>
            <a:r>
              <a:rPr lang="en-US" dirty="0" smtClean="0"/>
              <a:t/>
            </a:r>
            <a:br>
              <a:rPr lang="en-US" dirty="0" smtClean="0"/>
            </a:br>
            <a:r>
              <a:rPr lang="en-US" sz="3600" dirty="0"/>
              <a:t/>
            </a:r>
            <a:br>
              <a:rPr lang="en-US" sz="3600" dirty="0"/>
            </a:br>
            <a:endParaRPr lang="en-US" dirty="0"/>
          </a:p>
        </p:txBody>
      </p:sp>
      <p:sp>
        <p:nvSpPr>
          <p:cNvPr id="3" name="Subtitle 2"/>
          <p:cNvSpPr>
            <a:spLocks noGrp="1"/>
          </p:cNvSpPr>
          <p:nvPr>
            <p:ph type="subTitle" idx="1"/>
          </p:nvPr>
        </p:nvSpPr>
        <p:spPr/>
        <p:txBody>
          <a:bodyPr/>
          <a:lstStyle/>
          <a:p>
            <a:r>
              <a:rPr lang="en-US" sz="2800" dirty="0" smtClean="0"/>
              <a:t>Don Syme</a:t>
            </a:r>
          </a:p>
          <a:p>
            <a:r>
              <a:rPr lang="en-US" sz="2800" dirty="0" smtClean="0"/>
              <a:t>Principal Researcher</a:t>
            </a:r>
          </a:p>
          <a:p>
            <a:r>
              <a:rPr lang="en-US" sz="2800" dirty="0" smtClean="0"/>
              <a:t>Microsoft Research</a:t>
            </a:r>
            <a:endParaRPr lang="en-US" sz="28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4</a:t>
            </a:r>
            <a:br>
              <a:rPr lang="en-GB" sz="5400" dirty="0" smtClean="0"/>
            </a:br>
            <a:r>
              <a:rPr lang="en-GB" sz="5400" dirty="0" smtClean="0"/>
              <a:t>The magic is called </a:t>
            </a:r>
            <a:r>
              <a:rPr lang="en-GB" sz="5400" b="1" dirty="0" smtClean="0">
                <a:solidFill>
                  <a:srgbClr val="FFFF00"/>
                </a:solidFill>
              </a:rPr>
              <a:t>Type Providers</a:t>
            </a:r>
            <a:endParaRPr lang="en-GB" sz="5400" b="1" dirty="0">
              <a:solidFill>
                <a:srgbClr val="FFFF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652072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F# 2.0</a:t>
            </a:r>
            <a:r>
              <a:rPr lang="en-GB" dirty="0"/>
              <a:t> </a:t>
            </a:r>
            <a:r>
              <a:rPr lang="en-GB" dirty="0" smtClean="0"/>
              <a:t>ships with</a:t>
            </a:r>
            <a:r>
              <a:rPr lang="en-GB" sz="4400" dirty="0" smtClean="0"/>
              <a:t> Visual Studio 2010</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1598612" y="1143000"/>
            <a:ext cx="8775790" cy="5074276"/>
          </a:xfrm>
        </p:spPr>
      </p:pic>
    </p:spTree>
    <p:extLst>
      <p:ext uri="{BB962C8B-B14F-4D97-AF65-F5344CB8AC3E}">
        <p14:creationId xmlns:p14="http://schemas.microsoft.com/office/powerpoint/2010/main" val="3282347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2.0 Fundamentals</a:t>
            </a:r>
            <a:endParaRPr lang="en-US" dirty="0"/>
          </a:p>
        </p:txBody>
      </p:sp>
      <p:sp>
        <p:nvSpPr>
          <p:cNvPr id="3" name="Text Placeholder 2"/>
          <p:cNvSpPr>
            <a:spLocks noGrp="1"/>
          </p:cNvSpPr>
          <p:nvPr>
            <p:ph type="body" idx="1"/>
          </p:nvPr>
        </p:nvSpPr>
        <p:spPr>
          <a:xfrm>
            <a:off x="507868" y="1447800"/>
            <a:ext cx="11173090" cy="4856714"/>
          </a:xfrm>
        </p:spPr>
        <p:txBody>
          <a:bodyPr>
            <a:normAutofit/>
          </a:bodyPr>
          <a:lstStyle/>
          <a:p>
            <a:r>
              <a:rPr lang="en-US" sz="3600" b="1" dirty="0" smtClean="0"/>
              <a:t>Succinct, Expressive, Functional</a:t>
            </a:r>
          </a:p>
          <a:p>
            <a:endParaRPr lang="en-US" sz="3600" dirty="0" smtClean="0"/>
          </a:p>
          <a:p>
            <a:r>
              <a:rPr lang="en-US" sz="3600" b="1" dirty="0" smtClean="0"/>
              <a:t>Parallel, Explorative, Data-rich, Algorithmic</a:t>
            </a:r>
          </a:p>
          <a:p>
            <a:endParaRPr lang="en-US" sz="3600" dirty="0" smtClean="0"/>
          </a:p>
          <a:p>
            <a:r>
              <a:rPr lang="en-US" sz="3600" b="1" dirty="0" smtClean="0"/>
              <a:t>Innovative, Industry/Platform-Leading</a:t>
            </a:r>
          </a:p>
          <a:p>
            <a:endParaRPr lang="en-US" sz="3600" dirty="0" smtClean="0"/>
          </a:p>
          <a:p>
            <a:r>
              <a:rPr lang="en-US" sz="3600" b="1" dirty="0" smtClean="0"/>
              <a:t>Note: F# is not a replacement for C#/VB/C++ </a:t>
            </a:r>
          </a:p>
        </p:txBody>
      </p:sp>
    </p:spTree>
    <p:extLst>
      <p:ext uri="{BB962C8B-B14F-4D97-AF65-F5344CB8AC3E}">
        <p14:creationId xmlns:p14="http://schemas.microsoft.com/office/powerpoint/2010/main" val="30531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t>A Coding Challenge:</a:t>
            </a:r>
            <a:br>
              <a:rPr lang="en-GB" sz="5400" dirty="0" smtClean="0"/>
            </a:br>
            <a:r>
              <a:rPr lang="en-GB" sz="5400" dirty="0"/>
              <a:t/>
            </a:r>
            <a:br>
              <a:rPr lang="en-GB" sz="5400" dirty="0"/>
            </a:br>
            <a:r>
              <a:rPr lang="en-GB" sz="5400" dirty="0" smtClean="0"/>
              <a:t>The Chemical Elements, Strongly Typed</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6797353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a:t>Language Integrated Web Data</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812249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GB" sz="4400" dirty="0"/>
          </a:p>
        </p:txBody>
      </p:sp>
      <p:sp>
        <p:nvSpPr>
          <p:cNvPr id="3" name="Text Placeholder 2"/>
          <p:cNvSpPr>
            <a:spLocks noGrp="1"/>
          </p:cNvSpPr>
          <p:nvPr>
            <p:ph type="body" sz="quarter" idx="10"/>
          </p:nvPr>
        </p:nvSpPr>
        <p:spPr>
          <a:xfrm>
            <a:off x="507868" y="1411553"/>
            <a:ext cx="5510344" cy="5143626"/>
          </a:xfrm>
        </p:spPr>
        <p:txBody>
          <a:bodyPr/>
          <a:lstStyle/>
          <a:p>
            <a:r>
              <a:rPr lang="en-GB" dirty="0" smtClean="0"/>
              <a:t>Organized Data</a:t>
            </a:r>
          </a:p>
          <a:p>
            <a:r>
              <a:rPr lang="en-GB" dirty="0" smtClean="0"/>
              <a:t>Enormous number of “types”</a:t>
            </a:r>
          </a:p>
          <a:p>
            <a:r>
              <a:rPr lang="en-GB" dirty="0" smtClean="0"/>
              <a:t>Very interlinked</a:t>
            </a:r>
          </a:p>
          <a:p>
            <a:r>
              <a:rPr lang="en-GB" dirty="0" smtClean="0"/>
              <a:t>Often using Wikipedia and other </a:t>
            </a:r>
            <a:r>
              <a:rPr lang="en-GB" dirty="0" smtClean="0"/>
              <a:t>content</a:t>
            </a:r>
            <a:endParaRPr lang="en-GB" dirty="0" smtClean="0"/>
          </a:p>
        </p:txBody>
      </p:sp>
      <p:pic>
        <p:nvPicPr>
          <p:cNvPr id="6" name="Picture 2"/>
          <p:cNvPicPr>
            <a:picLocks noChangeAspect="1" noChangeArrowheads="1"/>
          </p:cNvPicPr>
          <p:nvPr/>
        </p:nvPicPr>
        <p:blipFill>
          <a:blip r:embed="rId2"/>
          <a:srcRect/>
          <a:stretch>
            <a:fillRect/>
          </a:stretch>
        </p:blipFill>
        <p:spPr bwMode="auto">
          <a:xfrm>
            <a:off x="6780212" y="1608410"/>
            <a:ext cx="4919577" cy="3189206"/>
          </a:xfrm>
          <a:prstGeom prst="rect">
            <a:avLst/>
          </a:prstGeom>
          <a:noFill/>
          <a:ln w="9525">
            <a:noFill/>
            <a:miter lim="800000"/>
            <a:headEnd/>
            <a:tailEnd/>
          </a:ln>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627" t="37368" r="20184" b="29293"/>
          <a:stretch/>
        </p:blipFill>
        <p:spPr bwMode="auto">
          <a:xfrm>
            <a:off x="7847012" y="533400"/>
            <a:ext cx="3985079" cy="162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11905" r="45510" b="53463"/>
          <a:stretch/>
        </p:blipFill>
        <p:spPr bwMode="auto">
          <a:xfrm>
            <a:off x="7265079" y="3575803"/>
            <a:ext cx="5148943" cy="239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382" r="-6081" b="38738"/>
          <a:stretch/>
        </p:blipFill>
        <p:spPr bwMode="auto">
          <a:xfrm>
            <a:off x="6170611" y="2057400"/>
            <a:ext cx="5890759" cy="204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bwMode="auto">
          <a:xfrm>
            <a:off x="1751012" y="4267200"/>
            <a:ext cx="4084048" cy="1569656"/>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Sorry, but you can’t </a:t>
            </a:r>
            <a:r>
              <a:rPr lang="en-GB" sz="3200" b="1" dirty="0" err="1" smtClean="0">
                <a:solidFill>
                  <a:schemeClr val="tx1"/>
                </a:solidFill>
                <a:latin typeface="Calibri" pitchFamily="34" charset="0"/>
              </a:rPr>
              <a:t>codegen</a:t>
            </a:r>
            <a:r>
              <a:rPr lang="en-GB" sz="3200" b="1" dirty="0" smtClean="0">
                <a:solidFill>
                  <a:schemeClr val="tx1"/>
                </a:solidFill>
                <a:latin typeface="Calibri" pitchFamily="34" charset="0"/>
              </a:rPr>
              <a:t> your way out of </a:t>
            </a:r>
            <a:r>
              <a:rPr lang="en-GB" sz="3200" b="1" dirty="0" smtClean="0">
                <a:solidFill>
                  <a:schemeClr val="tx1"/>
                </a:solidFill>
                <a:latin typeface="Calibri" pitchFamily="34" charset="0"/>
              </a:rPr>
              <a:t>this!!</a:t>
            </a:r>
            <a:endParaRPr lang="en-GB" sz="3200" b="1" dirty="0" smtClean="0">
              <a:solidFill>
                <a:schemeClr val="tx1"/>
              </a:solidFill>
              <a:latin typeface="Calibri" pitchFamily="34" charset="0"/>
            </a:endParaRPr>
          </a:p>
        </p:txBody>
      </p:sp>
    </p:spTree>
    <p:extLst>
      <p:ext uri="{BB962C8B-B14F-4D97-AF65-F5344CB8AC3E}">
        <p14:creationId xmlns:p14="http://schemas.microsoft.com/office/powerpoint/2010/main" val="35950698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45"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2000"/>
                                        <p:tgtEl>
                                          <p:spTgt spid="1028"/>
                                        </p:tgtEl>
                                      </p:cBhvr>
                                    </p:animEffect>
                                    <p:anim calcmode="lin" valueType="num">
                                      <p:cBhvr>
                                        <p:cTn id="20" dur="2000" fill="hold"/>
                                        <p:tgtEl>
                                          <p:spTgt spid="1028"/>
                                        </p:tgtEl>
                                        <p:attrNameLst>
                                          <p:attrName>ppt_w</p:attrName>
                                        </p:attrNameLst>
                                      </p:cBhvr>
                                      <p:tavLst>
                                        <p:tav tm="0" fmla="#ppt_w*sin(2.5*pi*$)">
                                          <p:val>
                                            <p:fltVal val="0"/>
                                          </p:val>
                                        </p:tav>
                                        <p:tav tm="100000">
                                          <p:val>
                                            <p:fltVal val="1"/>
                                          </p:val>
                                        </p:tav>
                                      </p:tavLst>
                                    </p:anim>
                                    <p:anim calcmode="lin" valueType="num">
                                      <p:cBhvr>
                                        <p:cTn id="21"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1026"/>
                                        </p:tgtEl>
                                        <p:attrNameLst>
                                          <p:attrName>ppt_w</p:attrName>
                                        </p:attrNameLst>
                                      </p:cBhvr>
                                      <p:tavLst>
                                        <p:tav tm="0">
                                          <p:val>
                                            <p:strVal val="ppt_w"/>
                                          </p:val>
                                        </p:tav>
                                        <p:tav tm="100000">
                                          <p:val>
                                            <p:fltVal val="0"/>
                                          </p:val>
                                        </p:tav>
                                      </p:tavLst>
                                    </p:anim>
                                    <p:anim calcmode="lin" valueType="num">
                                      <p:cBhvr>
                                        <p:cTn id="31" dur="500"/>
                                        <p:tgtEl>
                                          <p:spTgt spid="1026"/>
                                        </p:tgtEl>
                                        <p:attrNameLst>
                                          <p:attrName>ppt_h</p:attrName>
                                        </p:attrNameLst>
                                      </p:cBhvr>
                                      <p:tavLst>
                                        <p:tav tm="0">
                                          <p:val>
                                            <p:strVal val="ppt_h"/>
                                          </p:val>
                                        </p:tav>
                                        <p:tav tm="100000">
                                          <p:val>
                                            <p:fltVal val="0"/>
                                          </p:val>
                                        </p:tav>
                                      </p:tavLst>
                                    </p:anim>
                                    <p:animEffect transition="out" filter="fade">
                                      <p:cBhvr>
                                        <p:cTn id="32" dur="500"/>
                                        <p:tgtEl>
                                          <p:spTgt spid="1026"/>
                                        </p:tgtEl>
                                      </p:cBhvr>
                                    </p:animEffect>
                                    <p:set>
                                      <p:cBhvr>
                                        <p:cTn id="33" dur="1" fill="hold">
                                          <p:stCondLst>
                                            <p:cond delay="499"/>
                                          </p:stCondLst>
                                        </p:cTn>
                                        <p:tgtEl>
                                          <p:spTgt spid="1026"/>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1028"/>
                                        </p:tgtEl>
                                        <p:attrNameLst>
                                          <p:attrName>ppt_w</p:attrName>
                                        </p:attrNameLst>
                                      </p:cBhvr>
                                      <p:tavLst>
                                        <p:tav tm="0">
                                          <p:val>
                                            <p:strVal val="ppt_w"/>
                                          </p:val>
                                        </p:tav>
                                        <p:tav tm="100000">
                                          <p:val>
                                            <p:fltVal val="0"/>
                                          </p:val>
                                        </p:tav>
                                      </p:tavLst>
                                    </p:anim>
                                    <p:anim calcmode="lin" valueType="num">
                                      <p:cBhvr>
                                        <p:cTn id="41" dur="500"/>
                                        <p:tgtEl>
                                          <p:spTgt spid="1028"/>
                                        </p:tgtEl>
                                        <p:attrNameLst>
                                          <p:attrName>ppt_h</p:attrName>
                                        </p:attrNameLst>
                                      </p:cBhvr>
                                      <p:tavLst>
                                        <p:tav tm="0">
                                          <p:val>
                                            <p:strVal val="ppt_h"/>
                                          </p:val>
                                        </p:tav>
                                        <p:tav tm="100000">
                                          <p:val>
                                            <p:fltVal val="0"/>
                                          </p:val>
                                        </p:tav>
                                      </p:tavLst>
                                    </p:anim>
                                    <p:animEffect transition="out" filter="fade">
                                      <p:cBhvr>
                                        <p:cTn id="42" dur="500"/>
                                        <p:tgtEl>
                                          <p:spTgt spid="1028"/>
                                        </p:tgtEl>
                                      </p:cBhvr>
                                    </p:animEffect>
                                    <p:set>
                                      <p:cBhvr>
                                        <p:cTn id="43"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endParaRPr lang="en-GB" dirty="0"/>
          </a:p>
        </p:txBody>
      </p:sp>
      <p:pic>
        <p:nvPicPr>
          <p:cNvPr id="3074" name="Picture 2"/>
          <p:cNvPicPr>
            <a:picLocks noChangeAspect="1" noChangeArrowheads="1"/>
          </p:cNvPicPr>
          <p:nvPr/>
        </p:nvPicPr>
        <p:blipFill>
          <a:blip r:embed="rId2"/>
          <a:srcRect t="15424" r="32814"/>
          <a:stretch>
            <a:fillRect/>
          </a:stretch>
        </p:blipFill>
        <p:spPr bwMode="auto">
          <a:xfrm>
            <a:off x="379412" y="10886"/>
            <a:ext cx="6807241" cy="4495181"/>
          </a:xfrm>
          <a:prstGeom prst="rect">
            <a:avLst/>
          </a:prstGeom>
          <a:noFill/>
          <a:ln w="9525">
            <a:solidFill>
              <a:schemeClr val="bg1"/>
            </a:solidFill>
            <a:miter lim="800000"/>
            <a:headEnd/>
            <a:tailEnd/>
          </a:ln>
        </p:spPr>
      </p:pic>
      <p:pic>
        <p:nvPicPr>
          <p:cNvPr id="6146" name="Picture 2"/>
          <p:cNvPicPr>
            <a:picLocks noChangeAspect="1" noChangeArrowheads="1"/>
          </p:cNvPicPr>
          <p:nvPr/>
        </p:nvPicPr>
        <p:blipFill rotWithShape="1">
          <a:blip r:embed="rId3"/>
          <a:srcRect t="27296" r="30430"/>
          <a:stretch/>
        </p:blipFill>
        <p:spPr bwMode="auto">
          <a:xfrm>
            <a:off x="399595" y="936171"/>
            <a:ext cx="10009560" cy="5159829"/>
          </a:xfrm>
          <a:prstGeom prst="rect">
            <a:avLst/>
          </a:prstGeom>
          <a:noFill/>
          <a:ln w="9525">
            <a:noFill/>
            <a:miter lim="800000"/>
            <a:headEnd/>
            <a:tailEnd/>
          </a:ln>
        </p:spPr>
      </p:pic>
      <p:sp>
        <p:nvSpPr>
          <p:cNvPr id="5" name="Rectangular Callout 4"/>
          <p:cNvSpPr/>
          <p:nvPr/>
        </p:nvSpPr>
        <p:spPr bwMode="auto">
          <a:xfrm>
            <a:off x="7770812" y="381000"/>
            <a:ext cx="4084048" cy="1569656"/>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How would we do this in strongly typed languages today?</a:t>
            </a:r>
            <a:endParaRPr lang="en-GB" sz="3200" b="1" dirty="0" smtClean="0">
              <a:solidFill>
                <a:schemeClr val="tx1"/>
              </a:solidFill>
              <a:latin typeface="Calibri" pitchFamily="34" charset="0"/>
            </a:endParaRPr>
          </a:p>
        </p:txBody>
      </p:sp>
    </p:spTree>
    <p:extLst>
      <p:ext uri="{BB962C8B-B14F-4D97-AF65-F5344CB8AC3E}">
        <p14:creationId xmlns:p14="http://schemas.microsoft.com/office/powerpoint/2010/main" val="1727576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endParaRPr lang="en-GB" dirty="0"/>
          </a:p>
        </p:txBody>
      </p:sp>
      <p:sp>
        <p:nvSpPr>
          <p:cNvPr id="4" name="Folded Corner 3"/>
          <p:cNvSpPr/>
          <p:nvPr/>
        </p:nvSpPr>
        <p:spPr bwMode="auto">
          <a:xfrm>
            <a:off x="311871" y="77667"/>
            <a:ext cx="8895704" cy="6122547"/>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Freebase.fsx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Example of reading from freebase.com in F#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by Jomo Fisher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System.ServiceModel.Web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System.Xml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System.IO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System.Net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System.Text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System.Security.Authentication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Result&lt;'</a:t>
            </a:r>
            <a:r>
              <a:rPr lang="en-GB" sz="1000" dirty="0" err="1" smtClean="0">
                <a:solidFill>
                  <a:schemeClr val="bg1"/>
                </a:solidFill>
                <a:latin typeface="Consolas" pitchFamily="49" charset="0"/>
                <a:cs typeface="Consolas" pitchFamily="49" charset="0"/>
              </a:rPr>
              <a:t>TResult</a:t>
            </a:r>
            <a:r>
              <a:rPr lang="en-GB" sz="1000" dirty="0" smtClean="0">
                <a:solidFill>
                  <a:schemeClr val="bg1"/>
                </a:solidFill>
                <a:latin typeface="Consolas" pitchFamily="49" charset="0"/>
                <a:cs typeface="Consolas" pitchFamily="49" charset="0"/>
              </a:rPr>
              <a:t>&gt;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(Name="code")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Code:string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(Name="result")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(Name="message")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Message:string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(Name="name")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Name:string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boiling_point</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BoilingPoint:string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atomic_mass</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AtomicMass:string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p:txBody>
      </p:sp>
      <p:sp>
        <p:nvSpPr>
          <p:cNvPr id="5" name="Folded Corner 4"/>
          <p:cNvSpPr/>
          <p:nvPr/>
        </p:nvSpPr>
        <p:spPr bwMode="auto">
          <a:xfrm>
            <a:off x="2762828" y="777360"/>
            <a:ext cx="8895704" cy="5787981"/>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endParaRPr lang="en-GB" sz="1000" dirty="0" smtClean="0">
              <a:solidFill>
                <a:schemeClr val="bg1"/>
              </a:solidFill>
              <a:latin typeface="Consolas" pitchFamily="49" charset="0"/>
              <a:cs typeface="Consolas" pitchFamily="49" charset="0"/>
            </a:endParaRP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Query&lt;'T&gt;(</a:t>
            </a:r>
            <a:r>
              <a:rPr lang="en-GB" sz="1000" dirty="0" err="1" smtClean="0">
                <a:solidFill>
                  <a:schemeClr val="bg1"/>
                </a:solidFill>
                <a:latin typeface="Consolas" pitchFamily="49" charset="0"/>
                <a:cs typeface="Consolas" pitchFamily="49" charset="0"/>
              </a:rPr>
              <a:t>query:string</a:t>
            </a:r>
            <a:r>
              <a:rPr lang="en-GB" sz="1000" dirty="0" smtClean="0">
                <a:solidFill>
                  <a:schemeClr val="bg1"/>
                </a:solidFill>
                <a:latin typeface="Consolas" pitchFamily="49" charset="0"/>
                <a:cs typeface="Consolas" pitchFamily="49" charset="0"/>
              </a:rPr>
              <a:t>) : 'T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query = </a:t>
            </a:r>
            <a:r>
              <a:rPr lang="en-GB" sz="1000" dirty="0" err="1" smtClean="0">
                <a:solidFill>
                  <a:schemeClr val="bg1"/>
                </a:solidFill>
                <a:latin typeface="Consolas" pitchFamily="49" charset="0"/>
                <a:cs typeface="Consolas" pitchFamily="49" charset="0"/>
              </a:rPr>
              <a:t>query.Replace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 sprintf "http://api.freebase.com/api/service/mqlread?query=%s" "{\"query\":"+query+"}"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request : </a:t>
            </a:r>
            <a:r>
              <a:rPr lang="en-GB" sz="1000" dirty="0" err="1" smtClean="0">
                <a:solidFill>
                  <a:schemeClr val="bg1"/>
                </a:solidFill>
                <a:latin typeface="Consolas" pitchFamily="49" charset="0"/>
                <a:cs typeface="Consolas" pitchFamily="49" charset="0"/>
              </a:rPr>
              <a:t>HttpWebRequest</a:t>
            </a:r>
            <a:r>
              <a:rPr lang="en-GB" sz="1000" dirty="0" smtClean="0">
                <a:solidFill>
                  <a:schemeClr val="bg1"/>
                </a:solidFill>
                <a:latin typeface="Consolas" pitchFamily="49" charset="0"/>
                <a:cs typeface="Consolas" pitchFamily="49" charset="0"/>
              </a:rPr>
              <a:t> = downcast WebRequest.Create(</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request.Method</a:t>
            </a:r>
            <a:r>
              <a:rPr lang="en-GB" sz="1000" dirty="0" smtClean="0">
                <a:solidFill>
                  <a:schemeClr val="bg1"/>
                </a:solidFill>
                <a:latin typeface="Consolas" pitchFamily="49" charset="0"/>
                <a:cs typeface="Consolas" pitchFamily="49" charset="0"/>
              </a:rPr>
              <a:t> &lt;- "GET"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request.ContentType</a:t>
            </a:r>
            <a:r>
              <a:rPr lang="en-GB" sz="1000" dirty="0" smtClean="0">
                <a:solidFill>
                  <a:schemeClr val="bg1"/>
                </a:solidFill>
                <a:latin typeface="Consolas" pitchFamily="49" charset="0"/>
                <a:cs typeface="Consolas" pitchFamily="49" charset="0"/>
              </a:rPr>
              <a:t> &lt;- "application/x-www-form-</a:t>
            </a:r>
            <a:r>
              <a:rPr lang="en-GB" sz="1000" dirty="0" err="1" smtClean="0">
                <a:solidFill>
                  <a:schemeClr val="bg1"/>
                </a:solidFill>
                <a:latin typeface="Consolas" pitchFamily="49" charset="0"/>
                <a:cs typeface="Consolas" pitchFamily="49" charset="0"/>
              </a:rPr>
              <a:t>urlencoded</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response = </a:t>
            </a:r>
            <a:r>
              <a:rPr lang="en-GB" sz="1000" dirty="0" err="1" smtClean="0">
                <a:solidFill>
                  <a:schemeClr val="bg1"/>
                </a:solidFill>
                <a:latin typeface="Consolas" pitchFamily="49" charset="0"/>
                <a:cs typeface="Consolas" pitchFamily="49" charset="0"/>
              </a:rPr>
              <a:t>request.GetResponse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try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use reader = new StreamReader(</a:t>
            </a:r>
            <a:r>
              <a:rPr lang="en-GB" sz="1000" dirty="0" err="1" smtClean="0">
                <a:solidFill>
                  <a:schemeClr val="bg1"/>
                </a:solidFill>
                <a:latin typeface="Consolas" pitchFamily="49" charset="0"/>
                <a:cs typeface="Consolas" pitchFamily="49" charset="0"/>
              </a:rPr>
              <a:t>response.GetResponseStream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reader.ReadToEnd();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finally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response.Close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data = </a:t>
            </a:r>
            <a:r>
              <a:rPr lang="en-GB" sz="1000" dirty="0" err="1" smtClean="0">
                <a:solidFill>
                  <a:schemeClr val="bg1"/>
                </a:solidFill>
                <a:latin typeface="Consolas" pitchFamily="49" charset="0"/>
                <a:cs typeface="Consolas" pitchFamily="49" charset="0"/>
              </a:rPr>
              <a:t>Encoding.Unicode.GetBytes</a:t>
            </a:r>
            <a:r>
              <a:rPr lang="en-GB" sz="1000" dirty="0" smtClean="0">
                <a:solidFill>
                  <a:schemeClr val="bg1"/>
                </a:solidFill>
                <a:latin typeface="Consolas" pitchFamily="49" charset="0"/>
                <a:cs typeface="Consolas" pitchFamily="49" charset="0"/>
              </a:rPr>
              <a:t>(result);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stream = new </a:t>
            </a:r>
            <a:r>
              <a:rPr lang="en-GB" sz="1000" dirty="0" err="1" smtClean="0">
                <a:solidFill>
                  <a:schemeClr val="bg1"/>
                </a:solidFill>
                <a:latin typeface="Consolas" pitchFamily="49" charset="0"/>
                <a:cs typeface="Consolas" pitchFamily="49" charset="0"/>
              </a:rPr>
              <a:t>MemoryStream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stream.Write</a:t>
            </a:r>
            <a:r>
              <a:rPr lang="en-GB" sz="1000" dirty="0" smtClean="0">
                <a:solidFill>
                  <a:schemeClr val="bg1"/>
                </a:solidFill>
                <a:latin typeface="Consolas" pitchFamily="49" charset="0"/>
                <a:cs typeface="Consolas" pitchFamily="49" charset="0"/>
              </a:rPr>
              <a:t>(data, 0, data.Length);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stream.Position</a:t>
            </a:r>
            <a:r>
              <a:rPr lang="en-GB" sz="1000" dirty="0" smtClean="0">
                <a:solidFill>
                  <a:schemeClr val="bg1"/>
                </a:solidFill>
                <a:latin typeface="Consolas" pitchFamily="49" charset="0"/>
                <a:cs typeface="Consolas" pitchFamily="49" charset="0"/>
              </a:rPr>
              <a:t> &lt;- 0L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ser = </a:t>
            </a:r>
            <a:r>
              <a:rPr lang="en-GB" sz="1000" dirty="0" err="1" smtClean="0">
                <a:solidFill>
                  <a:schemeClr val="bg1"/>
                </a:solidFill>
                <a:latin typeface="Consolas" pitchFamily="49" charset="0"/>
                <a:cs typeface="Consolas" pitchFamily="49" charset="0"/>
              </a:rPr>
              <a:t>Json.DataContractJsonSerializer</a:t>
            </a:r>
            <a:r>
              <a:rPr lang="en-GB" sz="1000" dirty="0" smtClean="0">
                <a:solidFill>
                  <a:schemeClr val="bg1"/>
                </a:solidFill>
                <a:latin typeface="Consolas" pitchFamily="49" charset="0"/>
                <a:cs typeface="Consolas" pitchFamily="49" charset="0"/>
              </a:rPr>
              <a:t>(typeof&lt;Result&lt;'T&gt;&gt;)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r>
              <a:rPr lang="en-GB" sz="1000" dirty="0" err="1" smtClean="0">
                <a:solidFill>
                  <a:schemeClr val="bg1"/>
                </a:solidFill>
                <a:latin typeface="Consolas" pitchFamily="49" charset="0"/>
                <a:cs typeface="Consolas" pitchFamily="49" charset="0"/>
              </a:rPr>
              <a:t>ser.ReadObject</a:t>
            </a:r>
            <a:r>
              <a:rPr lang="en-GB" sz="1000" dirty="0" smtClean="0">
                <a:solidFill>
                  <a:schemeClr val="bg1"/>
                </a:solidFill>
                <a:latin typeface="Consolas" pitchFamily="49" charset="0"/>
                <a:cs typeface="Consolas" pitchFamily="49" charset="0"/>
              </a:rPr>
              <a:t>(stream) :?&gt; Result&lt;'T&gt;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if </a:t>
            </a:r>
            <a:r>
              <a:rPr lang="en-GB" sz="1000" dirty="0" err="1" smtClean="0">
                <a:solidFill>
                  <a:schemeClr val="bg1"/>
                </a:solidFill>
                <a:latin typeface="Consolas" pitchFamily="49" charset="0"/>
                <a:cs typeface="Consolas" pitchFamily="49" charset="0"/>
              </a:rPr>
              <a:t>result.Code</a:t>
            </a:r>
            <a:r>
              <a:rPr lang="en-GB" sz="1000" dirty="0" smtClean="0">
                <a:solidFill>
                  <a:schemeClr val="bg1"/>
                </a:solidFill>
                <a:latin typeface="Consolas" pitchFamily="49" charset="0"/>
                <a:cs typeface="Consolas" pitchFamily="49" charset="0"/>
              </a:rPr>
              <a:t>&lt;&gt;"/</a:t>
            </a:r>
            <a:r>
              <a:rPr lang="en-GB" sz="1000" dirty="0" err="1" smtClean="0">
                <a:solidFill>
                  <a:schemeClr val="bg1"/>
                </a:solidFill>
                <a:latin typeface="Consolas" pitchFamily="49" charset="0"/>
                <a:cs typeface="Consolas" pitchFamily="49" charset="0"/>
              </a:rPr>
              <a:t>api</a:t>
            </a:r>
            <a:r>
              <a:rPr lang="en-GB" sz="1000" dirty="0" smtClean="0">
                <a:solidFill>
                  <a:schemeClr val="bg1"/>
                </a:solidFill>
                <a:latin typeface="Consolas" pitchFamily="49" charset="0"/>
                <a:cs typeface="Consolas" pitchFamily="49" charset="0"/>
              </a:rPr>
              <a:t>/status/ok" then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raise (</a:t>
            </a:r>
            <a:r>
              <a:rPr lang="en-GB" sz="1000" dirty="0" err="1" smtClean="0">
                <a:solidFill>
                  <a:schemeClr val="bg1"/>
                </a:solidFill>
                <a:latin typeface="Consolas" pitchFamily="49" charset="0"/>
                <a:cs typeface="Consolas" pitchFamily="49" charset="0"/>
              </a:rPr>
              <a:t>InvalidOperationException</a:t>
            </a:r>
            <a:r>
              <a:rPr lang="en-GB" sz="1000" dirty="0" smtClean="0">
                <a:solidFill>
                  <a:schemeClr val="bg1"/>
                </a:solidFill>
                <a:latin typeface="Consolas" pitchFamily="49" charset="0"/>
                <a:cs typeface="Consolas" pitchFamily="49" charset="0"/>
              </a:rPr>
              <a:t>(</a:t>
            </a:r>
            <a:r>
              <a:rPr lang="en-GB" sz="1000" dirty="0" err="1" smtClean="0">
                <a:solidFill>
                  <a:schemeClr val="bg1"/>
                </a:solidFill>
                <a:latin typeface="Consolas" pitchFamily="49" charset="0"/>
                <a:cs typeface="Consolas" pitchFamily="49" charset="0"/>
              </a:rPr>
              <a:t>result.Message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else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elements = Query&lt;</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array&gt;("[{'type':'/chemistry/chemical_element','name':null,'boiling_point':null,'atomic_mass':null}]")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elements |&gt; </a:t>
            </a:r>
            <a:r>
              <a:rPr lang="en-GB" sz="1000" dirty="0" err="1" smtClean="0">
                <a:solidFill>
                  <a:schemeClr val="bg1"/>
                </a:solidFill>
                <a:latin typeface="Consolas" pitchFamily="49" charset="0"/>
                <a:cs typeface="Consolas" pitchFamily="49" charset="0"/>
              </a:rPr>
              <a:t>Array.iter</a:t>
            </a:r>
            <a:r>
              <a:rPr lang="en-GB" sz="1000" dirty="0" smtClean="0">
                <a:solidFill>
                  <a:schemeClr val="bg1"/>
                </a:solidFill>
                <a:latin typeface="Consolas" pitchFamily="49" charset="0"/>
                <a:cs typeface="Consolas" pitchFamily="49" charset="0"/>
              </a:rPr>
              <a:t>(fun element-&gt;printfn "%A" element) </a:t>
            </a:r>
          </a:p>
        </p:txBody>
      </p:sp>
      <p:sp>
        <p:nvSpPr>
          <p:cNvPr id="7" name="Rectangular Callout 6"/>
          <p:cNvSpPr/>
          <p:nvPr/>
        </p:nvSpPr>
        <p:spPr bwMode="auto">
          <a:xfrm>
            <a:off x="7770812" y="381000"/>
            <a:ext cx="4084048" cy="1569656"/>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How would we do this in strongly typed languages today?</a:t>
            </a:r>
            <a:endParaRPr lang="en-GB" sz="3200" b="1" dirty="0" smtClean="0">
              <a:solidFill>
                <a:schemeClr val="tx1"/>
              </a:solidFill>
              <a:latin typeface="Calibri" pitchFamily="34" charset="0"/>
            </a:endParaRPr>
          </a:p>
        </p:txBody>
      </p:sp>
    </p:spTree>
    <p:extLst>
      <p:ext uri="{BB962C8B-B14F-4D97-AF65-F5344CB8AC3E}">
        <p14:creationId xmlns:p14="http://schemas.microsoft.com/office/powerpoint/2010/main" val="2071354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Magic: Type Providers</a:t>
            </a:r>
          </a:p>
        </p:txBody>
      </p:sp>
      <p:graphicFrame>
        <p:nvGraphicFramePr>
          <p:cNvPr id="3" name="Diagram 2"/>
          <p:cNvGraphicFramePr/>
          <p:nvPr>
            <p:extLst>
              <p:ext uri="{D42A27DB-BD31-4B8C-83A1-F6EECF244321}">
                <p14:modId xmlns:p14="http://schemas.microsoft.com/office/powerpoint/2010/main" val="1082682281"/>
              </p:ext>
            </p:extLst>
          </p:nvPr>
        </p:nvGraphicFramePr>
        <p:xfrm>
          <a:off x="1293812" y="762000"/>
          <a:ext cx="9473142" cy="583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6203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Magic: Type Providers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2013885"/>
              </p:ext>
            </p:extLst>
          </p:nvPr>
        </p:nvGraphicFramePr>
        <p:xfrm>
          <a:off x="531812" y="1295400"/>
          <a:ext cx="11326120" cy="4463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515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
            </a:r>
            <a:br>
              <a:rPr lang="en-GB" dirty="0" smtClean="0"/>
            </a:br>
            <a:r>
              <a:rPr lang="en-GB" sz="3600" dirty="0" smtClean="0"/>
              <a:t>Caveat: no </a:t>
            </a:r>
            <a:r>
              <a:rPr lang="en-GB" sz="3600" dirty="0" smtClean="0"/>
              <a:t>CTP available today</a:t>
            </a:r>
            <a:r>
              <a:rPr lang="en-GB" sz="3600" dirty="0"/>
              <a:t/>
            </a:r>
            <a:br>
              <a:rPr lang="en-GB" sz="3600" dirty="0"/>
            </a:br>
            <a:endParaRPr lang="en-GB" sz="36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48146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460"/>
          <a:stretch/>
        </p:blipFill>
        <p:spPr bwMode="auto">
          <a:xfrm>
            <a:off x="3122612" y="228600"/>
            <a:ext cx="5637213" cy="39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4418012" y="2667000"/>
            <a:ext cx="3733800" cy="647379"/>
          </a:xfrm>
          <a:prstGeom prst="roundRect">
            <a:avLst/>
          </a:prstGeom>
          <a:noFill/>
          <a:ln w="285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36612" y="4343400"/>
            <a:ext cx="10659749" cy="134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090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API for Type Providers</a:t>
            </a:r>
            <a:endParaRPr lang="en-GB" dirty="0"/>
          </a:p>
        </p:txBody>
      </p:sp>
      <p:sp>
        <p:nvSpPr>
          <p:cNvPr id="3" name="Text Placeholder 2"/>
          <p:cNvSpPr>
            <a:spLocks noGrp="1"/>
          </p:cNvSpPr>
          <p:nvPr>
            <p:ph type="body" sz="quarter" idx="10"/>
          </p:nvPr>
        </p:nvSpPr>
        <p:spPr>
          <a:xfrm>
            <a:off x="519114" y="1905000"/>
            <a:ext cx="11149012" cy="4321183"/>
          </a:xfrm>
        </p:spPr>
        <p:txBody>
          <a:bodyPr/>
          <a:lstStyle/>
          <a:p>
            <a:pPr defTabSz="914099" fontAlgn="base">
              <a:spcBef>
                <a:spcPct val="0"/>
              </a:spcBef>
              <a:spcAft>
                <a:spcPct val="0"/>
              </a:spcAft>
            </a:pPr>
            <a:r>
              <a:rPr lang="en-GB" sz="2400" dirty="0" smtClean="0">
                <a:solidFill>
                  <a:schemeClr val="bg1"/>
                </a:solidFill>
              </a:rPr>
              <a:t> public interface </a:t>
            </a:r>
            <a:r>
              <a:rPr lang="en-GB" sz="2400" dirty="0" err="1" smtClean="0">
                <a:solidFill>
                  <a:schemeClr val="bg1"/>
                </a:solidFill>
              </a:rPr>
              <a:t>ITypeProvider</a:t>
            </a:r>
            <a:endParaRPr lang="en-GB" sz="2400" dirty="0" smtClean="0">
              <a:solidFill>
                <a:schemeClr val="bg1"/>
              </a:solidFill>
            </a:endParaRPr>
          </a:p>
          <a:p>
            <a:pPr defTabSz="914099" fontAlgn="base">
              <a:spcBef>
                <a:spcPct val="0"/>
              </a:spcBef>
              <a:spcAft>
                <a:spcPct val="0"/>
              </a:spcAft>
            </a:pPr>
            <a:r>
              <a:rPr lang="en-GB" sz="2400" dirty="0" smtClean="0">
                <a:solidFill>
                  <a:schemeClr val="bg1"/>
                </a:solidFill>
              </a:rPr>
              <a:t>    {</a:t>
            </a:r>
          </a:p>
          <a:p>
            <a:pPr defTabSz="914099" fontAlgn="base">
              <a:spcBef>
                <a:spcPct val="0"/>
              </a:spcBef>
              <a:spcAft>
                <a:spcPct val="0"/>
              </a:spcAft>
            </a:pPr>
            <a:r>
              <a:rPr lang="en-GB" sz="2400" dirty="0" smtClean="0">
                <a:solidFill>
                  <a:schemeClr val="bg1"/>
                </a:solidFill>
              </a:rPr>
              <a:t>        Type </a:t>
            </a:r>
            <a:r>
              <a:rPr lang="en-GB" sz="2400" dirty="0" err="1" smtClean="0">
                <a:solidFill>
                  <a:schemeClr val="bg1"/>
                </a:solidFill>
              </a:rPr>
              <a:t>GetType</a:t>
            </a:r>
            <a:r>
              <a:rPr lang="en-GB" sz="2400" dirty="0" smtClean="0">
                <a:solidFill>
                  <a:schemeClr val="bg1"/>
                </a:solidFill>
              </a:rPr>
              <a:t>(string name, </a:t>
            </a:r>
          </a:p>
          <a:p>
            <a:pPr defTabSz="914099" fontAlgn="base">
              <a:spcBef>
                <a:spcPct val="0"/>
              </a:spcBef>
              <a:spcAft>
                <a:spcPct val="0"/>
              </a:spcAft>
            </a:pPr>
            <a:r>
              <a:rPr lang="en-GB" sz="2400" dirty="0" smtClean="0">
                <a:solidFill>
                  <a:schemeClr val="bg1"/>
                </a:solidFill>
              </a:rPr>
              <a:t>                     </a:t>
            </a:r>
            <a:r>
              <a:rPr lang="en-GB" sz="2400" dirty="0" err="1" smtClean="0">
                <a:solidFill>
                  <a:schemeClr val="bg1"/>
                </a:solidFill>
              </a:rPr>
              <a:t>BindingFlags</a:t>
            </a:r>
            <a:r>
              <a:rPr lang="en-GB" sz="2400" dirty="0" smtClean="0">
                <a:solidFill>
                  <a:schemeClr val="bg1"/>
                </a:solidFill>
              </a:rPr>
              <a:t> </a:t>
            </a:r>
            <a:r>
              <a:rPr lang="en-GB" sz="2400" dirty="0" err="1" smtClean="0">
                <a:solidFill>
                  <a:schemeClr val="bg1"/>
                </a:solidFill>
              </a:rPr>
              <a:t>bindingAttr</a:t>
            </a:r>
            <a:r>
              <a:rPr lang="en-GB" sz="2400" dirty="0" smtClean="0">
                <a:solidFill>
                  <a:schemeClr val="bg1"/>
                </a:solidFill>
              </a:rPr>
              <a:t>);</a:t>
            </a:r>
          </a:p>
          <a:p>
            <a:pPr defTabSz="914099" fontAlgn="base">
              <a:spcBef>
                <a:spcPct val="0"/>
              </a:spcBef>
              <a:spcAft>
                <a:spcPct val="0"/>
              </a:spcAft>
            </a:pPr>
            <a:r>
              <a:rPr lang="en-GB" sz="2400" dirty="0" smtClean="0">
                <a:solidFill>
                  <a:schemeClr val="bg1"/>
                </a:solidFill>
              </a:rPr>
              <a:t>        </a:t>
            </a:r>
          </a:p>
          <a:p>
            <a:pPr defTabSz="914099" fontAlgn="base">
              <a:spcBef>
                <a:spcPct val="0"/>
              </a:spcBef>
              <a:spcAft>
                <a:spcPct val="0"/>
              </a:spcAft>
            </a:pPr>
            <a:r>
              <a:rPr lang="en-GB" sz="2400" dirty="0" smtClean="0">
                <a:solidFill>
                  <a:schemeClr val="bg1"/>
                </a:solidFill>
              </a:rPr>
              <a:t>        Expression </a:t>
            </a:r>
            <a:r>
              <a:rPr lang="en-GB" sz="2400" dirty="0" err="1" smtClean="0">
                <a:solidFill>
                  <a:schemeClr val="bg1"/>
                </a:solidFill>
              </a:rPr>
              <a:t>GetInvokerExpression</a:t>
            </a:r>
            <a:r>
              <a:rPr lang="en-GB" sz="2400" dirty="0" smtClean="0">
                <a:solidFill>
                  <a:schemeClr val="bg1"/>
                </a:solidFill>
              </a:rPr>
              <a:t>(</a:t>
            </a:r>
          </a:p>
          <a:p>
            <a:pPr defTabSz="914099" fontAlgn="base">
              <a:spcBef>
                <a:spcPct val="0"/>
              </a:spcBef>
              <a:spcAft>
                <a:spcPct val="0"/>
              </a:spcAft>
            </a:pPr>
            <a:r>
              <a:rPr lang="en-GB" sz="2400" dirty="0" smtClean="0">
                <a:solidFill>
                  <a:schemeClr val="bg1"/>
                </a:solidFill>
              </a:rPr>
              <a:t>                      </a:t>
            </a:r>
            <a:r>
              <a:rPr lang="en-GB" sz="2400" dirty="0" err="1" smtClean="0">
                <a:solidFill>
                  <a:schemeClr val="bg1"/>
                </a:solidFill>
              </a:rPr>
              <a:t>MethodBase</a:t>
            </a:r>
            <a:r>
              <a:rPr lang="en-GB" sz="2400" dirty="0" smtClean="0">
                <a:solidFill>
                  <a:schemeClr val="bg1"/>
                </a:solidFill>
              </a:rPr>
              <a:t> </a:t>
            </a:r>
            <a:r>
              <a:rPr lang="en-GB" sz="2400" dirty="0" err="1" smtClean="0">
                <a:solidFill>
                  <a:schemeClr val="bg1"/>
                </a:solidFill>
              </a:rPr>
              <a:t>syntheticMethodBase</a:t>
            </a:r>
            <a:r>
              <a:rPr lang="en-GB" sz="2400" dirty="0" smtClean="0">
                <a:solidFill>
                  <a:schemeClr val="bg1"/>
                </a:solidFill>
              </a:rPr>
              <a:t>, </a:t>
            </a:r>
          </a:p>
          <a:p>
            <a:pPr defTabSz="914099" fontAlgn="base">
              <a:spcBef>
                <a:spcPct val="0"/>
              </a:spcBef>
              <a:spcAft>
                <a:spcPct val="0"/>
              </a:spcAft>
            </a:pPr>
            <a:r>
              <a:rPr lang="en-GB" sz="2400" dirty="0" smtClean="0">
                <a:solidFill>
                  <a:schemeClr val="bg1"/>
                </a:solidFill>
              </a:rPr>
              <a:t>                      </a:t>
            </a:r>
            <a:r>
              <a:rPr lang="en-GB" sz="2400" dirty="0" err="1" smtClean="0">
                <a:solidFill>
                  <a:schemeClr val="bg1"/>
                </a:solidFill>
              </a:rPr>
              <a:t>ParameterExpression</a:t>
            </a:r>
            <a:r>
              <a:rPr lang="en-GB" sz="2400" dirty="0" smtClean="0">
                <a:solidFill>
                  <a:schemeClr val="bg1"/>
                </a:solidFill>
              </a:rPr>
              <a:t>[] parameters);</a:t>
            </a:r>
          </a:p>
          <a:p>
            <a:pPr defTabSz="914099" fontAlgn="base">
              <a:spcBef>
                <a:spcPct val="0"/>
              </a:spcBef>
              <a:spcAft>
                <a:spcPct val="0"/>
              </a:spcAft>
            </a:pPr>
            <a:endParaRPr lang="en-GB" sz="2400" dirty="0" smtClean="0">
              <a:solidFill>
                <a:schemeClr val="bg1"/>
              </a:solidFill>
            </a:endParaRPr>
          </a:p>
          <a:p>
            <a:pPr defTabSz="914099" fontAlgn="base">
              <a:spcBef>
                <a:spcPct val="0"/>
              </a:spcBef>
              <a:spcAft>
                <a:spcPct val="0"/>
              </a:spcAft>
            </a:pPr>
            <a:r>
              <a:rPr lang="en-GB" sz="2400" dirty="0" smtClean="0">
                <a:solidFill>
                  <a:schemeClr val="bg2"/>
                </a:solidFill>
              </a:rPr>
              <a:t>        event </a:t>
            </a:r>
            <a:r>
              <a:rPr lang="en-GB" sz="2400" dirty="0" err="1" smtClean="0">
                <a:solidFill>
                  <a:schemeClr val="bg2"/>
                </a:solidFill>
              </a:rPr>
              <a:t>System.EventHandler</a:t>
            </a:r>
            <a:r>
              <a:rPr lang="en-GB" sz="2400" dirty="0" smtClean="0">
                <a:solidFill>
                  <a:schemeClr val="bg2"/>
                </a:solidFill>
              </a:rPr>
              <a:t> Invalidate;</a:t>
            </a:r>
          </a:p>
          <a:p>
            <a:pPr defTabSz="914099" fontAlgn="base">
              <a:spcBef>
                <a:spcPct val="0"/>
              </a:spcBef>
              <a:spcAft>
                <a:spcPct val="0"/>
              </a:spcAft>
            </a:pPr>
            <a:endParaRPr lang="en-GB" sz="2400" dirty="0" smtClean="0">
              <a:solidFill>
                <a:schemeClr val="bg2"/>
              </a:solidFill>
            </a:endParaRPr>
          </a:p>
          <a:p>
            <a:pPr defTabSz="914099" fontAlgn="base">
              <a:spcBef>
                <a:spcPct val="0"/>
              </a:spcBef>
              <a:spcAft>
                <a:spcPct val="0"/>
              </a:spcAft>
            </a:pPr>
            <a:r>
              <a:rPr lang="en-GB" sz="2400" dirty="0" smtClean="0">
                <a:solidFill>
                  <a:schemeClr val="bg2"/>
                </a:solidFill>
              </a:rPr>
              <a:t>        Type[] </a:t>
            </a:r>
            <a:r>
              <a:rPr lang="en-GB" sz="2400" dirty="0" err="1" smtClean="0">
                <a:solidFill>
                  <a:schemeClr val="bg2"/>
                </a:solidFill>
              </a:rPr>
              <a:t>GetTypes</a:t>
            </a:r>
            <a:r>
              <a:rPr lang="en-GB" sz="2400" dirty="0" smtClean="0">
                <a:solidFill>
                  <a:schemeClr val="bg2"/>
                </a:solidFill>
              </a:rPr>
              <a:t>();   </a:t>
            </a:r>
          </a:p>
          <a:p>
            <a:pPr defTabSz="914099" fontAlgn="base">
              <a:spcBef>
                <a:spcPct val="0"/>
              </a:spcBef>
              <a:spcAft>
                <a:spcPct val="0"/>
              </a:spcAft>
            </a:pPr>
            <a:r>
              <a:rPr lang="en-GB" sz="2400" dirty="0" smtClean="0">
                <a:solidFill>
                  <a:schemeClr val="bg1"/>
                </a:solidFill>
              </a:rPr>
              <a:t>    }</a:t>
            </a:r>
            <a:endParaRPr lang="en-GB" sz="2400" dirty="0"/>
          </a:p>
        </p:txBody>
      </p:sp>
      <p:sp>
        <p:nvSpPr>
          <p:cNvPr id="13" name="Rectangular Callout 12"/>
          <p:cNvSpPr/>
          <p:nvPr/>
        </p:nvSpPr>
        <p:spPr bwMode="auto">
          <a:xfrm>
            <a:off x="6551612" y="576421"/>
            <a:ext cx="5074648" cy="1569656"/>
          </a:xfrm>
          <a:prstGeom prst="wedgeRectCallout">
            <a:avLst>
              <a:gd name="adj1" fmla="val -62716"/>
              <a:gd name="adj2" fmla="val 37975"/>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AutoFit/>
          </a:bodyPr>
          <a:lstStyle/>
          <a:p>
            <a:pPr marL="457200" indent="-457200" defTabSz="914099" fontAlgn="base">
              <a:spcBef>
                <a:spcPct val="0"/>
              </a:spcBef>
              <a:spcAft>
                <a:spcPct val="0"/>
              </a:spcAft>
              <a:buFont typeface="Arial" pitchFamily="34" charset="0"/>
              <a:buChar char="•"/>
            </a:pPr>
            <a:r>
              <a:rPr lang="en-US" sz="3200" b="1" dirty="0" smtClean="0">
                <a:solidFill>
                  <a:srgbClr val="FFFFFF"/>
                </a:solidFill>
                <a:effectLst>
                  <a:outerShdw blurRad="38100" dist="38100" dir="2700000" algn="tl">
                    <a:srgbClr val="000000">
                      <a:alpha val="43137"/>
                    </a:srgbClr>
                  </a:outerShdw>
                </a:effectLst>
                <a:latin typeface="Calibri" pitchFamily="34" charset="0"/>
              </a:rPr>
              <a:t>100+ </a:t>
            </a:r>
            <a:r>
              <a:rPr lang="en-US" sz="3200" b="1" dirty="0">
                <a:solidFill>
                  <a:srgbClr val="FFFFFF"/>
                </a:solidFill>
                <a:effectLst>
                  <a:outerShdw blurRad="38100" dist="38100" dir="2700000" algn="tl">
                    <a:srgbClr val="000000">
                      <a:alpha val="43137"/>
                    </a:srgbClr>
                  </a:outerShdw>
                </a:effectLst>
                <a:latin typeface="Calibri" pitchFamily="34" charset="0"/>
              </a:rPr>
              <a:t>lines to implement</a:t>
            </a:r>
          </a:p>
          <a:p>
            <a:pPr marL="457200" indent="-457200" defTabSz="914099" fontAlgn="base">
              <a:spcBef>
                <a:spcPct val="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Calibri" pitchFamily="34" charset="0"/>
              </a:rPr>
              <a:t>Map information sources into the .NET type </a:t>
            </a:r>
            <a:r>
              <a:rPr lang="en-US" sz="3200" b="1" dirty="0" smtClean="0">
                <a:solidFill>
                  <a:srgbClr val="FFFFFF"/>
                </a:solidFill>
                <a:effectLst>
                  <a:outerShdw blurRad="38100" dist="38100" dir="2700000" algn="tl">
                    <a:srgbClr val="000000">
                      <a:alpha val="43137"/>
                    </a:srgbClr>
                  </a:outerShdw>
                </a:effectLst>
                <a:latin typeface="Calibri" pitchFamily="34" charset="0"/>
              </a:rPr>
              <a:t>system</a:t>
            </a:r>
            <a:endParaRPr lang="en-US" sz="3200" b="1"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249119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smtClean="0"/>
              <a:t>Note: F# still contains no data</a:t>
            </a:r>
            <a:r>
              <a:rPr lang="en-GB" b="1" dirty="0"/>
              <a:t/>
            </a:r>
            <a:br>
              <a:rPr lang="en-GB" b="1" dirty="0"/>
            </a:br>
            <a:r>
              <a:rPr lang="en-GB" b="1" dirty="0" smtClean="0"/>
              <a:t/>
            </a:r>
            <a:br>
              <a:rPr lang="en-GB" b="1" dirty="0" smtClean="0"/>
            </a:br>
            <a:r>
              <a:rPr lang="en-GB" b="1" dirty="0" smtClean="0"/>
              <a:t>Open </a:t>
            </a:r>
            <a:r>
              <a:rPr lang="en-GB" b="1" dirty="0"/>
              <a:t>a</a:t>
            </a:r>
            <a:r>
              <a:rPr lang="en-GB" b="1" dirty="0" smtClean="0"/>
              <a:t>rchitecture</a:t>
            </a:r>
            <a:br>
              <a:rPr lang="en-GB" b="1" dirty="0" smtClean="0"/>
            </a:br>
            <a:r>
              <a:rPr lang="en-GB" b="1" dirty="0"/>
              <a:t/>
            </a:r>
            <a:br>
              <a:rPr lang="en-GB" b="1" dirty="0"/>
            </a:br>
            <a:r>
              <a:rPr lang="en-GB" b="1" dirty="0" smtClean="0"/>
              <a:t>You can write your own type provider</a:t>
            </a:r>
            <a:endParaRPr lang="en-GB" sz="3600" b="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9833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sym typeface="Symbol"/>
              </a:rPr>
              <a:t>Example 2:</a:t>
            </a:r>
            <a:br>
              <a:rPr lang="en-GB" dirty="0" smtClean="0">
                <a:sym typeface="Symbol"/>
              </a:rPr>
            </a:br>
            <a:r>
              <a:rPr lang="en-GB" b="1" dirty="0" smtClean="0">
                <a:sym typeface="Symbol"/>
              </a:rPr>
              <a:t>Windows Azure Marketplace</a:t>
            </a:r>
            <a:r>
              <a:rPr lang="en-GB" dirty="0" smtClean="0">
                <a:sym typeface="Symbol"/>
              </a:rPr>
              <a:t>: </a:t>
            </a:r>
            <a:r>
              <a:rPr lang="en-GB" b="1" dirty="0" smtClean="0">
                <a:solidFill>
                  <a:srgbClr val="FFFF00"/>
                </a:solidFill>
                <a:sym typeface="Symbol"/>
              </a:rPr>
              <a:t>Data Market</a:t>
            </a:r>
            <a:endParaRPr lang="en-GB" b="1" dirty="0">
              <a:solidFill>
                <a:srgbClr val="FFFF00"/>
              </a:solidFill>
            </a:endParaRPr>
          </a:p>
        </p:txBody>
      </p:sp>
      <p:sp>
        <p:nvSpPr>
          <p:cNvPr id="3" name="Subtitle 2"/>
          <p:cNvSpPr>
            <a:spLocks noGrp="1"/>
          </p:cNvSpPr>
          <p:nvPr>
            <p:ph type="subTitle" idx="1"/>
          </p:nvPr>
        </p:nvSpPr>
        <p:spPr/>
        <p:txBody>
          <a:bodyPr/>
          <a:lstStyle/>
          <a:p>
            <a:r>
              <a:rPr lang="en-GB" dirty="0" smtClean="0"/>
              <a:t>http://datamarket.azure.com  </a:t>
            </a:r>
            <a:r>
              <a:rPr lang="en-GB" dirty="0" smtClean="0">
                <a:hlinkClick r:id="rId2"/>
              </a:rPr>
              <a:t>link</a:t>
            </a:r>
            <a:r>
              <a:rPr lang="en-GB" dirty="0" smtClean="0"/>
              <a:t> </a:t>
            </a:r>
            <a:endParaRPr lang="en-GB" dirty="0"/>
          </a:p>
        </p:txBody>
      </p:sp>
    </p:spTree>
    <p:extLst>
      <p:ext uri="{BB962C8B-B14F-4D97-AF65-F5344CB8AC3E}">
        <p14:creationId xmlns:p14="http://schemas.microsoft.com/office/powerpoint/2010/main" val="2273156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0"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18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40005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2729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b="1" dirty="0"/>
              <a:t>Language Integrated Data </a:t>
            </a:r>
            <a:r>
              <a:rPr lang="en-GB" b="1" dirty="0" smtClean="0"/>
              <a:t>Market Directory</a:t>
            </a:r>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292383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28031" y="2695978"/>
            <a:ext cx="1883849" cy="193899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400" dirty="0" err="1" smtClean="0">
                <a:latin typeface="Consolas" pitchFamily="49" charset="0"/>
                <a:cs typeface="Consolas" pitchFamily="49" charset="0"/>
              </a:rPr>
              <a:t>WebRequest</a:t>
            </a:r>
            <a:endParaRPr lang="en-GB" sz="2400" dirty="0" smtClean="0">
              <a:latin typeface="Consolas" pitchFamily="49" charset="0"/>
              <a:cs typeface="Consolas" pitchFamily="49" charset="0"/>
            </a:endParaRPr>
          </a:p>
          <a:p>
            <a:r>
              <a:rPr lang="en-GB" sz="2400" dirty="0" err="1" smtClean="0">
                <a:latin typeface="Consolas" pitchFamily="49" charset="0"/>
                <a:cs typeface="Consolas" pitchFamily="49" charset="0"/>
              </a:rPr>
              <a:t>XmlReader</a:t>
            </a:r>
            <a:endParaRPr lang="en-GB" sz="2400" dirty="0" smtClean="0">
              <a:latin typeface="Consolas" pitchFamily="49" charset="0"/>
              <a:cs typeface="Consolas" pitchFamily="49" charset="0"/>
            </a:endParaRPr>
          </a:p>
          <a:p>
            <a:r>
              <a:rPr lang="en-GB" sz="2400" dirty="0" err="1" smtClean="0">
                <a:latin typeface="Consolas" pitchFamily="49" charset="0"/>
                <a:cs typeface="Consolas" pitchFamily="49" charset="0"/>
              </a:rPr>
              <a:t>ReadJSON</a:t>
            </a:r>
            <a:endParaRPr lang="en-GB" sz="2400" dirty="0" smtClean="0">
              <a:latin typeface="Consolas" pitchFamily="49" charset="0"/>
              <a:cs typeface="Consolas" pitchFamily="49" charset="0"/>
            </a:endParaRPr>
          </a:p>
          <a:p>
            <a:r>
              <a:rPr lang="en-GB" sz="2400" dirty="0" err="1" smtClean="0">
                <a:latin typeface="Consolas" pitchFamily="49" charset="0"/>
                <a:cs typeface="Consolas" pitchFamily="49" charset="0"/>
              </a:rPr>
              <a:t>SqlReader</a:t>
            </a:r>
            <a:endParaRPr lang="en-GB" sz="2400" dirty="0" smtClean="0">
              <a:latin typeface="Consolas" pitchFamily="49" charset="0"/>
              <a:cs typeface="Consolas" pitchFamily="49" charset="0"/>
            </a:endParaRPr>
          </a:p>
          <a:p>
            <a:r>
              <a:rPr lang="en-GB" sz="2400" dirty="0" smtClean="0">
                <a:latin typeface="Consolas" pitchFamily="49" charset="0"/>
                <a:cs typeface="Consolas" pitchFamily="49" charset="0"/>
              </a:rPr>
              <a:t>...</a:t>
            </a:r>
            <a:endParaRPr lang="en-GB" sz="2400" dirty="0">
              <a:latin typeface="Consolas" pitchFamily="49" charset="0"/>
              <a:cs typeface="Consolas" pitchFamily="49" charset="0"/>
            </a:endParaRPr>
          </a:p>
        </p:txBody>
      </p:sp>
      <p:sp>
        <p:nvSpPr>
          <p:cNvPr id="9" name="TextBox 8"/>
          <p:cNvSpPr txBox="1"/>
          <p:nvPr/>
        </p:nvSpPr>
        <p:spPr>
          <a:xfrm>
            <a:off x="7220137" y="3159870"/>
            <a:ext cx="1080745" cy="1384995"/>
          </a:xfrm>
          <a:prstGeom prst="rect">
            <a:avLst/>
          </a:prstGeom>
          <a:noFill/>
          <a:ln>
            <a:solidFill>
              <a:schemeClr val="tx1"/>
            </a:solidFill>
          </a:ln>
        </p:spPr>
        <p:txBody>
          <a:bodyPr wrap="none" rtlCol="0">
            <a:spAutoFit/>
          </a:bodyPr>
          <a:lstStyle/>
          <a:p>
            <a:r>
              <a:rPr lang="en-GB" sz="2800" dirty="0" smtClean="0"/>
              <a:t>objects</a:t>
            </a:r>
          </a:p>
          <a:p>
            <a:r>
              <a:rPr lang="en-GB" sz="2800" dirty="0"/>
              <a:t>s</a:t>
            </a:r>
            <a:r>
              <a:rPr lang="en-GB" sz="2800" dirty="0" smtClean="0"/>
              <a:t>trings</a:t>
            </a:r>
          </a:p>
          <a:p>
            <a:r>
              <a:rPr lang="en-GB" sz="2800" dirty="0" smtClean="0"/>
              <a:t>bytes</a:t>
            </a:r>
            <a:endParaRPr lang="en-GB" sz="2800" dirty="0"/>
          </a:p>
        </p:txBody>
      </p:sp>
      <p:sp>
        <p:nvSpPr>
          <p:cNvPr id="10" name="TextBox 9"/>
          <p:cNvSpPr txBox="1"/>
          <p:nvPr/>
        </p:nvSpPr>
        <p:spPr>
          <a:xfrm>
            <a:off x="457796" y="3176788"/>
            <a:ext cx="1468672" cy="523220"/>
          </a:xfrm>
          <a:prstGeom prst="rect">
            <a:avLst/>
          </a:prstGeom>
          <a:noFill/>
        </p:spPr>
        <p:txBody>
          <a:bodyPr wrap="none" rtlCol="0">
            <a:spAutoFit/>
          </a:bodyPr>
          <a:lstStyle/>
          <a:p>
            <a:r>
              <a:rPr lang="en-GB" sz="2800" dirty="0"/>
              <a:t>R</a:t>
            </a:r>
            <a:r>
              <a:rPr lang="en-GB" sz="2800" dirty="0" smtClean="0"/>
              <a:t>esources</a:t>
            </a:r>
            <a:endParaRPr lang="en-GB" sz="2800" dirty="0"/>
          </a:p>
        </p:txBody>
      </p:sp>
      <p:sp>
        <p:nvSpPr>
          <p:cNvPr id="11" name="TextBox 10"/>
          <p:cNvSpPr txBox="1"/>
          <p:nvPr/>
        </p:nvSpPr>
        <p:spPr>
          <a:xfrm>
            <a:off x="351930" y="3818587"/>
            <a:ext cx="1832553" cy="523220"/>
          </a:xfrm>
          <a:prstGeom prst="rect">
            <a:avLst/>
          </a:prstGeom>
          <a:noFill/>
        </p:spPr>
        <p:txBody>
          <a:bodyPr wrap="none" rtlCol="0">
            <a:spAutoFit/>
          </a:bodyPr>
          <a:lstStyle/>
          <a:p>
            <a:r>
              <a:rPr lang="en-GB" sz="2800" dirty="0"/>
              <a:t>W</a:t>
            </a:r>
            <a:r>
              <a:rPr lang="en-GB" sz="2800" dirty="0" smtClean="0"/>
              <a:t>eb services</a:t>
            </a:r>
            <a:endParaRPr lang="en-GB" sz="2800" dirty="0"/>
          </a:p>
        </p:txBody>
      </p:sp>
      <p:sp>
        <p:nvSpPr>
          <p:cNvPr id="12" name="TextBox 11"/>
          <p:cNvSpPr txBox="1"/>
          <p:nvPr/>
        </p:nvSpPr>
        <p:spPr>
          <a:xfrm>
            <a:off x="9968512" y="3369973"/>
            <a:ext cx="1282723" cy="523220"/>
          </a:xfrm>
          <a:prstGeom prst="rect">
            <a:avLst/>
          </a:prstGeom>
          <a:noFill/>
        </p:spPr>
        <p:txBody>
          <a:bodyPr wrap="none" rtlCol="0">
            <a:spAutoFit/>
          </a:bodyPr>
          <a:lstStyle/>
          <a:p>
            <a:r>
              <a:rPr lang="en-GB" sz="2800" dirty="0" smtClean="0"/>
              <a:t>program</a:t>
            </a:r>
            <a:endParaRPr lang="en-GB" sz="2800" dirty="0"/>
          </a:p>
        </p:txBody>
      </p:sp>
      <p:sp>
        <p:nvSpPr>
          <p:cNvPr id="13" name="TextBox 12"/>
          <p:cNvSpPr txBox="1"/>
          <p:nvPr/>
        </p:nvSpPr>
        <p:spPr>
          <a:xfrm>
            <a:off x="452073" y="2592947"/>
            <a:ext cx="1842171" cy="523220"/>
          </a:xfrm>
          <a:prstGeom prst="rect">
            <a:avLst/>
          </a:prstGeom>
          <a:noFill/>
        </p:spPr>
        <p:txBody>
          <a:bodyPr wrap="none" rtlCol="0">
            <a:spAutoFit/>
          </a:bodyPr>
          <a:lstStyle/>
          <a:p>
            <a:r>
              <a:rPr lang="en-GB" sz="2800" dirty="0" smtClean="0"/>
              <a:t>WCF</a:t>
            </a:r>
            <a:r>
              <a:rPr lang="en-GB" sz="2800" dirty="0" smtClean="0"/>
              <a:t> </a:t>
            </a:r>
            <a:r>
              <a:rPr lang="en-GB" sz="2800" dirty="0" smtClean="0"/>
              <a:t>services</a:t>
            </a:r>
            <a:endParaRPr lang="en-GB" sz="2800" dirty="0"/>
          </a:p>
        </p:txBody>
      </p:sp>
      <p:sp>
        <p:nvSpPr>
          <p:cNvPr id="15" name="TextBox 14"/>
          <p:cNvSpPr txBox="1"/>
          <p:nvPr/>
        </p:nvSpPr>
        <p:spPr>
          <a:xfrm>
            <a:off x="689556" y="1983347"/>
            <a:ext cx="1515158" cy="523220"/>
          </a:xfrm>
          <a:prstGeom prst="rect">
            <a:avLst/>
          </a:prstGeom>
          <a:noFill/>
        </p:spPr>
        <p:txBody>
          <a:bodyPr wrap="none" rtlCol="0">
            <a:spAutoFit/>
          </a:bodyPr>
          <a:lstStyle/>
          <a:p>
            <a:r>
              <a:rPr lang="en-GB" sz="2800" dirty="0" smtClean="0"/>
              <a:t>UI designs</a:t>
            </a:r>
            <a:endParaRPr lang="en-GB" sz="2800" dirty="0"/>
          </a:p>
        </p:txBody>
      </p:sp>
      <p:sp>
        <p:nvSpPr>
          <p:cNvPr id="16" name="TextBox 15"/>
          <p:cNvSpPr txBox="1"/>
          <p:nvPr/>
        </p:nvSpPr>
        <p:spPr>
          <a:xfrm>
            <a:off x="606579" y="4614930"/>
            <a:ext cx="1495922" cy="523220"/>
          </a:xfrm>
          <a:prstGeom prst="rect">
            <a:avLst/>
          </a:prstGeom>
          <a:noFill/>
        </p:spPr>
        <p:txBody>
          <a:bodyPr wrap="none" rtlCol="0">
            <a:spAutoFit/>
          </a:bodyPr>
          <a:lstStyle/>
          <a:p>
            <a:r>
              <a:rPr lang="en-GB" sz="2800" dirty="0"/>
              <a:t>D</a:t>
            </a:r>
            <a:r>
              <a:rPr lang="en-GB" sz="2800" dirty="0" smtClean="0"/>
              <a:t>atabases</a:t>
            </a:r>
            <a:endParaRPr lang="en-GB" sz="2800" dirty="0"/>
          </a:p>
        </p:txBody>
      </p:sp>
      <p:cxnSp>
        <p:nvCxnSpPr>
          <p:cNvPr id="18" name="Straight Arrow Connector 17"/>
          <p:cNvCxnSpPr>
            <a:stCxn id="15" idx="3"/>
            <a:endCxn id="8" idx="1"/>
          </p:cNvCxnSpPr>
          <p:nvPr/>
        </p:nvCxnSpPr>
        <p:spPr>
          <a:xfrm>
            <a:off x="2204714" y="2244957"/>
            <a:ext cx="1423317" cy="14205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9" idx="1"/>
          </p:cNvCxnSpPr>
          <p:nvPr/>
        </p:nvCxnSpPr>
        <p:spPr>
          <a:xfrm>
            <a:off x="5511880" y="3665474"/>
            <a:ext cx="1708257" cy="186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9" idx="1"/>
          </p:cNvCxnSpPr>
          <p:nvPr/>
        </p:nvCxnSpPr>
        <p:spPr>
          <a:xfrm>
            <a:off x="5511880" y="3665474"/>
            <a:ext cx="1708257" cy="186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8" idx="1"/>
          </p:cNvCxnSpPr>
          <p:nvPr/>
        </p:nvCxnSpPr>
        <p:spPr>
          <a:xfrm flipV="1">
            <a:off x="2102501" y="3665474"/>
            <a:ext cx="1525530" cy="1211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a:endCxn id="8" idx="1"/>
          </p:cNvCxnSpPr>
          <p:nvPr/>
        </p:nvCxnSpPr>
        <p:spPr>
          <a:xfrm flipV="1">
            <a:off x="2184483" y="3665474"/>
            <a:ext cx="1443548" cy="414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a:endCxn id="8" idx="1"/>
          </p:cNvCxnSpPr>
          <p:nvPr/>
        </p:nvCxnSpPr>
        <p:spPr>
          <a:xfrm>
            <a:off x="1926468" y="3438398"/>
            <a:ext cx="1701563" cy="2270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8" idx="1"/>
          </p:cNvCxnSpPr>
          <p:nvPr/>
        </p:nvCxnSpPr>
        <p:spPr>
          <a:xfrm>
            <a:off x="2294244" y="2854557"/>
            <a:ext cx="1333787" cy="810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9" idx="3"/>
            <a:endCxn id="12" idx="1"/>
          </p:cNvCxnSpPr>
          <p:nvPr/>
        </p:nvCxnSpPr>
        <p:spPr>
          <a:xfrm flipV="1">
            <a:off x="8300882" y="3631583"/>
            <a:ext cx="1667630" cy="220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bwMode="auto">
          <a:xfrm>
            <a:off x="8104777" y="1026510"/>
            <a:ext cx="4084048" cy="1077214"/>
          </a:xfrm>
          <a:prstGeom prst="wedgeRectCallout">
            <a:avLst>
              <a:gd name="adj1" fmla="val -106822"/>
              <a:gd name="adj2" fmla="val 11672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dirty="0" err="1" smtClean="0">
                <a:solidFill>
                  <a:srgbClr val="FFFFFF"/>
                </a:solidFill>
                <a:effectLst>
                  <a:outerShdw blurRad="38100" dist="38100" dir="2700000" algn="tl">
                    <a:srgbClr val="000000">
                      <a:alpha val="43137"/>
                    </a:srgbClr>
                  </a:outerShdw>
                </a:effectLst>
                <a:latin typeface="Calibri" pitchFamily="34" charset="0"/>
              </a:rPr>
              <a:t>Untyped</a:t>
            </a:r>
            <a:r>
              <a:rPr lang="en-GB" sz="3200" dirty="0" smtClean="0">
                <a:solidFill>
                  <a:srgbClr val="FFFFFF"/>
                </a:solidFill>
                <a:effectLst>
                  <a:outerShdw blurRad="38100" dist="38100" dir="2700000" algn="tl">
                    <a:srgbClr val="000000">
                      <a:alpha val="43137"/>
                    </a:srgbClr>
                  </a:outerShdw>
                </a:effectLst>
                <a:latin typeface="Calibri" pitchFamily="34" charset="0"/>
              </a:rPr>
              <a:t>, </a:t>
            </a:r>
          </a:p>
          <a:p>
            <a:pPr algn="ctr" defTabSz="914099" fontAlgn="base">
              <a:spcBef>
                <a:spcPct val="0"/>
              </a:spcBef>
              <a:spcAft>
                <a:spcPct val="0"/>
              </a:spcAft>
            </a:pPr>
            <a:r>
              <a:rPr lang="en-GB" sz="3200" dirty="0" smtClean="0">
                <a:solidFill>
                  <a:srgbClr val="FFFFFF"/>
                </a:solidFill>
                <a:effectLst>
                  <a:outerShdw blurRad="38100" dist="38100" dir="2700000" algn="tl">
                    <a:srgbClr val="000000">
                      <a:alpha val="43137"/>
                    </a:srgbClr>
                  </a:outerShdw>
                </a:effectLst>
                <a:latin typeface="Calibri" pitchFamily="34" charset="0"/>
              </a:rPr>
              <a:t>non-navigable</a:t>
            </a:r>
          </a:p>
        </p:txBody>
      </p:sp>
      <p:sp>
        <p:nvSpPr>
          <p:cNvPr id="36" name="Title 35"/>
          <p:cNvSpPr>
            <a:spLocks noGrp="1"/>
          </p:cNvSpPr>
          <p:nvPr>
            <p:ph type="title"/>
          </p:nvPr>
        </p:nvSpPr>
        <p:spPr/>
        <p:txBody>
          <a:bodyPr/>
          <a:lstStyle/>
          <a:p>
            <a:r>
              <a:rPr lang="en-GB" b="1" dirty="0"/>
              <a:t>How do we mediate today?</a:t>
            </a:r>
          </a:p>
        </p:txBody>
      </p:sp>
    </p:spTree>
    <p:extLst>
      <p:ext uri="{BB962C8B-B14F-4D97-AF65-F5344CB8AC3E}">
        <p14:creationId xmlns:p14="http://schemas.microsoft.com/office/powerpoint/2010/main" val="2728931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7846" y="3889421"/>
            <a:ext cx="2300630"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smtClean="0">
                <a:latin typeface="Consolas" pitchFamily="49" charset="0"/>
                <a:cs typeface="Consolas" pitchFamily="49" charset="0"/>
              </a:rPr>
              <a:t>datasvcutil</a:t>
            </a:r>
            <a:r>
              <a:rPr lang="en-GB" sz="2000" dirty="0" smtClean="0">
                <a:latin typeface="Consolas" pitchFamily="49" charset="0"/>
                <a:cs typeface="Consolas" pitchFamily="49" charset="0"/>
              </a:rPr>
              <a:t>.exe</a:t>
            </a:r>
            <a:endParaRPr lang="en-GB" sz="2000" dirty="0">
              <a:latin typeface="Consolas" pitchFamily="49" charset="0"/>
              <a:cs typeface="Consolas" pitchFamily="49" charset="0"/>
            </a:endParaRPr>
          </a:p>
        </p:txBody>
      </p:sp>
      <p:sp>
        <p:nvSpPr>
          <p:cNvPr id="4" name="TextBox 3"/>
          <p:cNvSpPr txBox="1"/>
          <p:nvPr/>
        </p:nvSpPr>
        <p:spPr>
          <a:xfrm>
            <a:off x="3070093" y="3294845"/>
            <a:ext cx="1595309"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smtClean="0">
                <a:latin typeface="Consolas" pitchFamily="49" charset="0"/>
                <a:cs typeface="Consolas" pitchFamily="49" charset="0"/>
              </a:rPr>
              <a:t>resgen.exe</a:t>
            </a:r>
            <a:endParaRPr lang="en-GB" sz="2000" dirty="0">
              <a:latin typeface="Consolas" pitchFamily="49" charset="0"/>
              <a:cs typeface="Consolas" pitchFamily="49" charset="0"/>
            </a:endParaRPr>
          </a:p>
        </p:txBody>
      </p:sp>
      <p:sp>
        <p:nvSpPr>
          <p:cNvPr id="5" name="TextBox 4"/>
          <p:cNvSpPr txBox="1"/>
          <p:nvPr/>
        </p:nvSpPr>
        <p:spPr>
          <a:xfrm>
            <a:off x="4749634" y="4683618"/>
            <a:ext cx="1595309"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smtClean="0">
                <a:latin typeface="Consolas" pitchFamily="49" charset="0"/>
                <a:cs typeface="Consolas" pitchFamily="49" charset="0"/>
              </a:rPr>
              <a:t>edmgen.exe</a:t>
            </a:r>
            <a:endParaRPr lang="en-GB" sz="2000" dirty="0">
              <a:latin typeface="Consolas" pitchFamily="49" charset="0"/>
              <a:cs typeface="Consolas" pitchFamily="49" charset="0"/>
            </a:endParaRPr>
          </a:p>
        </p:txBody>
      </p:sp>
      <p:sp>
        <p:nvSpPr>
          <p:cNvPr id="8" name="TextBox 7"/>
          <p:cNvSpPr txBox="1"/>
          <p:nvPr/>
        </p:nvSpPr>
        <p:spPr>
          <a:xfrm>
            <a:off x="3628032" y="2695978"/>
            <a:ext cx="1736373"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smtClean="0">
                <a:latin typeface="Consolas" pitchFamily="49" charset="0"/>
                <a:cs typeface="Consolas" pitchFamily="49" charset="0"/>
              </a:rPr>
              <a:t>svcutil.exe</a:t>
            </a:r>
            <a:endParaRPr lang="en-GB" sz="2000" dirty="0">
              <a:latin typeface="Consolas" pitchFamily="49" charset="0"/>
              <a:cs typeface="Consolas" pitchFamily="49" charset="0"/>
            </a:endParaRPr>
          </a:p>
        </p:txBody>
      </p:sp>
      <p:sp>
        <p:nvSpPr>
          <p:cNvPr id="9" name="TextBox 8"/>
          <p:cNvSpPr txBox="1"/>
          <p:nvPr/>
        </p:nvSpPr>
        <p:spPr>
          <a:xfrm>
            <a:off x="7979961" y="2934238"/>
            <a:ext cx="856325" cy="1384995"/>
          </a:xfrm>
          <a:prstGeom prst="rect">
            <a:avLst/>
          </a:prstGeom>
          <a:noFill/>
        </p:spPr>
        <p:txBody>
          <a:bodyPr wrap="none" rtlCol="0">
            <a:spAutoFit/>
          </a:bodyPr>
          <a:lstStyle/>
          <a:p>
            <a:r>
              <a:rPr lang="en-GB" sz="2800" dirty="0" smtClean="0"/>
              <a:t>types</a:t>
            </a:r>
          </a:p>
          <a:p>
            <a:pPr algn="ctr"/>
            <a:r>
              <a:rPr lang="en-GB" sz="2800" dirty="0" smtClean="0"/>
              <a:t>+</a:t>
            </a:r>
          </a:p>
          <a:p>
            <a:r>
              <a:rPr lang="en-GB" sz="2800" dirty="0" smtClean="0"/>
              <a:t>code</a:t>
            </a:r>
            <a:endParaRPr lang="en-GB" sz="2800" dirty="0"/>
          </a:p>
        </p:txBody>
      </p:sp>
      <p:sp>
        <p:nvSpPr>
          <p:cNvPr id="10" name="TextBox 9"/>
          <p:cNvSpPr txBox="1"/>
          <p:nvPr/>
        </p:nvSpPr>
        <p:spPr>
          <a:xfrm>
            <a:off x="457796" y="3176788"/>
            <a:ext cx="1468672" cy="523220"/>
          </a:xfrm>
          <a:prstGeom prst="rect">
            <a:avLst/>
          </a:prstGeom>
          <a:noFill/>
        </p:spPr>
        <p:txBody>
          <a:bodyPr wrap="none" rtlCol="0">
            <a:spAutoFit/>
          </a:bodyPr>
          <a:lstStyle/>
          <a:p>
            <a:r>
              <a:rPr lang="en-GB" sz="2800" dirty="0"/>
              <a:t>R</a:t>
            </a:r>
            <a:r>
              <a:rPr lang="en-GB" sz="2800" dirty="0" smtClean="0"/>
              <a:t>esources</a:t>
            </a:r>
            <a:endParaRPr lang="en-GB" sz="2800" dirty="0"/>
          </a:p>
        </p:txBody>
      </p:sp>
      <p:sp>
        <p:nvSpPr>
          <p:cNvPr id="11" name="TextBox 10"/>
          <p:cNvSpPr txBox="1"/>
          <p:nvPr/>
        </p:nvSpPr>
        <p:spPr>
          <a:xfrm>
            <a:off x="351930" y="3818587"/>
            <a:ext cx="994183" cy="523220"/>
          </a:xfrm>
          <a:prstGeom prst="rect">
            <a:avLst/>
          </a:prstGeom>
          <a:noFill/>
        </p:spPr>
        <p:txBody>
          <a:bodyPr wrap="none" rtlCol="0">
            <a:spAutoFit/>
          </a:bodyPr>
          <a:lstStyle/>
          <a:p>
            <a:r>
              <a:rPr lang="en-GB" sz="2800" dirty="0" err="1" smtClean="0"/>
              <a:t>OD</a:t>
            </a:r>
            <a:r>
              <a:rPr lang="en-GB" sz="2800" dirty="0" err="1" smtClean="0"/>
              <a:t>ata</a:t>
            </a:r>
            <a:endParaRPr lang="en-GB" sz="2800" dirty="0"/>
          </a:p>
        </p:txBody>
      </p:sp>
      <p:sp>
        <p:nvSpPr>
          <p:cNvPr id="12" name="TextBox 11"/>
          <p:cNvSpPr txBox="1"/>
          <p:nvPr/>
        </p:nvSpPr>
        <p:spPr>
          <a:xfrm>
            <a:off x="9968512" y="3369973"/>
            <a:ext cx="1282723" cy="523220"/>
          </a:xfrm>
          <a:prstGeom prst="rect">
            <a:avLst/>
          </a:prstGeom>
          <a:noFill/>
        </p:spPr>
        <p:txBody>
          <a:bodyPr wrap="none" rtlCol="0">
            <a:spAutoFit/>
          </a:bodyPr>
          <a:lstStyle/>
          <a:p>
            <a:r>
              <a:rPr lang="en-GB" sz="2800" dirty="0" smtClean="0"/>
              <a:t>program</a:t>
            </a:r>
            <a:endParaRPr lang="en-GB" sz="2800" dirty="0"/>
          </a:p>
        </p:txBody>
      </p:sp>
      <p:sp>
        <p:nvSpPr>
          <p:cNvPr id="13" name="TextBox 12"/>
          <p:cNvSpPr txBox="1"/>
          <p:nvPr/>
        </p:nvSpPr>
        <p:spPr>
          <a:xfrm>
            <a:off x="452073" y="2592947"/>
            <a:ext cx="1842171" cy="523220"/>
          </a:xfrm>
          <a:prstGeom prst="rect">
            <a:avLst/>
          </a:prstGeom>
          <a:noFill/>
        </p:spPr>
        <p:txBody>
          <a:bodyPr wrap="none" rtlCol="0">
            <a:spAutoFit/>
          </a:bodyPr>
          <a:lstStyle/>
          <a:p>
            <a:r>
              <a:rPr lang="en-GB" sz="2800" dirty="0" smtClean="0"/>
              <a:t>WCF</a:t>
            </a:r>
            <a:r>
              <a:rPr lang="en-GB" sz="2800" dirty="0" smtClean="0"/>
              <a:t> </a:t>
            </a:r>
            <a:r>
              <a:rPr lang="en-GB" sz="2800" dirty="0" smtClean="0"/>
              <a:t>services</a:t>
            </a:r>
            <a:endParaRPr lang="en-GB" sz="2800" dirty="0"/>
          </a:p>
        </p:txBody>
      </p:sp>
      <p:sp>
        <p:nvSpPr>
          <p:cNvPr id="14" name="TextBox 13"/>
          <p:cNvSpPr txBox="1"/>
          <p:nvPr/>
        </p:nvSpPr>
        <p:spPr>
          <a:xfrm>
            <a:off x="3831179" y="2140040"/>
            <a:ext cx="2018501"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err="1" smtClean="0">
                <a:latin typeface="Consolas" pitchFamily="49" charset="0"/>
                <a:cs typeface="Consolas" pitchFamily="49" charset="0"/>
              </a:rPr>
              <a:t>xaml</a:t>
            </a:r>
            <a:r>
              <a:rPr lang="en-GB" sz="2000" dirty="0" smtClean="0">
                <a:latin typeface="Consolas" pitchFamily="49" charset="0"/>
                <a:cs typeface="Consolas" pitchFamily="49" charset="0"/>
              </a:rPr>
              <a:t> designer</a:t>
            </a:r>
            <a:endParaRPr lang="en-GB" sz="2000" dirty="0">
              <a:latin typeface="Consolas" pitchFamily="49" charset="0"/>
              <a:cs typeface="Consolas" pitchFamily="49" charset="0"/>
            </a:endParaRPr>
          </a:p>
        </p:txBody>
      </p:sp>
      <p:sp>
        <p:nvSpPr>
          <p:cNvPr id="15" name="TextBox 14"/>
          <p:cNvSpPr txBox="1"/>
          <p:nvPr/>
        </p:nvSpPr>
        <p:spPr>
          <a:xfrm>
            <a:off x="689556" y="1983347"/>
            <a:ext cx="1515158" cy="523220"/>
          </a:xfrm>
          <a:prstGeom prst="rect">
            <a:avLst/>
          </a:prstGeom>
          <a:noFill/>
        </p:spPr>
        <p:txBody>
          <a:bodyPr wrap="none" rtlCol="0">
            <a:spAutoFit/>
          </a:bodyPr>
          <a:lstStyle/>
          <a:p>
            <a:r>
              <a:rPr lang="en-GB" sz="2800" dirty="0" smtClean="0"/>
              <a:t>UI designs</a:t>
            </a:r>
            <a:endParaRPr lang="en-GB" sz="2800" dirty="0"/>
          </a:p>
        </p:txBody>
      </p:sp>
      <p:sp>
        <p:nvSpPr>
          <p:cNvPr id="16" name="TextBox 15"/>
          <p:cNvSpPr txBox="1"/>
          <p:nvPr/>
        </p:nvSpPr>
        <p:spPr>
          <a:xfrm>
            <a:off x="606579" y="4614930"/>
            <a:ext cx="1495922" cy="523220"/>
          </a:xfrm>
          <a:prstGeom prst="rect">
            <a:avLst/>
          </a:prstGeom>
          <a:noFill/>
        </p:spPr>
        <p:txBody>
          <a:bodyPr wrap="none" rtlCol="0">
            <a:spAutoFit/>
          </a:bodyPr>
          <a:lstStyle/>
          <a:p>
            <a:r>
              <a:rPr lang="en-GB" sz="2800" dirty="0"/>
              <a:t>D</a:t>
            </a:r>
            <a:r>
              <a:rPr lang="en-GB" sz="2800" dirty="0" smtClean="0"/>
              <a:t>atabases</a:t>
            </a:r>
            <a:endParaRPr lang="en-GB" sz="2800" dirty="0"/>
          </a:p>
        </p:txBody>
      </p:sp>
      <p:cxnSp>
        <p:nvCxnSpPr>
          <p:cNvPr id="18" name="Straight Arrow Connector 17"/>
          <p:cNvCxnSpPr>
            <a:stCxn id="15" idx="3"/>
            <a:endCxn id="14" idx="1"/>
          </p:cNvCxnSpPr>
          <p:nvPr/>
        </p:nvCxnSpPr>
        <p:spPr>
          <a:xfrm>
            <a:off x="2204714" y="2244957"/>
            <a:ext cx="1626465" cy="95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a:endCxn id="9" idx="1"/>
          </p:cNvCxnSpPr>
          <p:nvPr/>
        </p:nvCxnSpPr>
        <p:spPr>
          <a:xfrm>
            <a:off x="5849680" y="2340095"/>
            <a:ext cx="2130281" cy="1286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9" idx="1"/>
          </p:cNvCxnSpPr>
          <p:nvPr/>
        </p:nvCxnSpPr>
        <p:spPr>
          <a:xfrm>
            <a:off x="5364405" y="2896033"/>
            <a:ext cx="2615556" cy="730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9" idx="1"/>
          </p:cNvCxnSpPr>
          <p:nvPr/>
        </p:nvCxnSpPr>
        <p:spPr>
          <a:xfrm>
            <a:off x="4665402" y="3494900"/>
            <a:ext cx="3314559" cy="1318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3"/>
            <a:endCxn id="9" idx="1"/>
          </p:cNvCxnSpPr>
          <p:nvPr/>
        </p:nvCxnSpPr>
        <p:spPr>
          <a:xfrm flipV="1">
            <a:off x="6798476" y="3626736"/>
            <a:ext cx="1181485" cy="4627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9" idx="1"/>
          </p:cNvCxnSpPr>
          <p:nvPr/>
        </p:nvCxnSpPr>
        <p:spPr>
          <a:xfrm flipV="1">
            <a:off x="6344943" y="3626736"/>
            <a:ext cx="1635018" cy="1256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p:cNvCxnSpPr>
          <p:nvPr/>
        </p:nvCxnSpPr>
        <p:spPr>
          <a:xfrm flipV="1">
            <a:off x="2102501" y="4855336"/>
            <a:ext cx="2549853" cy="21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a:endCxn id="3" idx="1"/>
          </p:cNvCxnSpPr>
          <p:nvPr/>
        </p:nvCxnSpPr>
        <p:spPr>
          <a:xfrm>
            <a:off x="1346113" y="4080197"/>
            <a:ext cx="3151733" cy="9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a:endCxn id="4" idx="1"/>
          </p:cNvCxnSpPr>
          <p:nvPr/>
        </p:nvCxnSpPr>
        <p:spPr>
          <a:xfrm>
            <a:off x="1926468" y="3438398"/>
            <a:ext cx="1143625" cy="56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8" idx="1"/>
          </p:cNvCxnSpPr>
          <p:nvPr/>
        </p:nvCxnSpPr>
        <p:spPr>
          <a:xfrm>
            <a:off x="2294244" y="2854557"/>
            <a:ext cx="1333788" cy="414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9" idx="3"/>
            <a:endCxn id="12" idx="1"/>
          </p:cNvCxnSpPr>
          <p:nvPr/>
        </p:nvCxnSpPr>
        <p:spPr>
          <a:xfrm>
            <a:off x="8836286" y="3626736"/>
            <a:ext cx="1132226" cy="4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89555" y="5411273"/>
            <a:ext cx="396262" cy="523220"/>
          </a:xfrm>
          <a:prstGeom prst="rect">
            <a:avLst/>
          </a:prstGeom>
          <a:noFill/>
        </p:spPr>
        <p:txBody>
          <a:bodyPr wrap="none" rtlCol="0">
            <a:spAutoFit/>
          </a:bodyPr>
          <a:lstStyle/>
          <a:p>
            <a:r>
              <a:rPr lang="en-GB" sz="2800" dirty="0" smtClean="0"/>
              <a:t>...</a:t>
            </a:r>
            <a:endParaRPr lang="en-GB" sz="2800" dirty="0"/>
          </a:p>
        </p:txBody>
      </p:sp>
      <p:sp>
        <p:nvSpPr>
          <p:cNvPr id="69" name="TextBox 68"/>
          <p:cNvSpPr txBox="1"/>
          <p:nvPr/>
        </p:nvSpPr>
        <p:spPr>
          <a:xfrm>
            <a:off x="4901278" y="5376931"/>
            <a:ext cx="1313180"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2000" dirty="0" smtClean="0">
                <a:latin typeface="Consolas" pitchFamily="49" charset="0"/>
                <a:cs typeface="Consolas" pitchFamily="49" charset="0"/>
              </a:rPr>
              <a:t>yacg.exe</a:t>
            </a:r>
            <a:endParaRPr lang="en-GB" sz="2000" dirty="0">
              <a:latin typeface="Consolas" pitchFamily="49" charset="0"/>
              <a:cs typeface="Consolas" pitchFamily="49" charset="0"/>
            </a:endParaRPr>
          </a:p>
        </p:txBody>
      </p:sp>
      <p:cxnSp>
        <p:nvCxnSpPr>
          <p:cNvPr id="70" name="Straight Arrow Connector 69"/>
          <p:cNvCxnSpPr>
            <a:endCxn id="69" idx="1"/>
          </p:cNvCxnSpPr>
          <p:nvPr/>
        </p:nvCxnSpPr>
        <p:spPr>
          <a:xfrm flipV="1">
            <a:off x="2695276" y="5576986"/>
            <a:ext cx="2206002" cy="179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itle 35"/>
          <p:cNvSpPr>
            <a:spLocks noGrp="1"/>
          </p:cNvSpPr>
          <p:nvPr>
            <p:ph type="title"/>
          </p:nvPr>
        </p:nvSpPr>
        <p:spPr>
          <a:xfrm>
            <a:off x="519112" y="228600"/>
            <a:ext cx="11149013" cy="1218795"/>
          </a:xfrm>
        </p:spPr>
        <p:txBody>
          <a:bodyPr/>
          <a:lstStyle/>
          <a:p>
            <a:r>
              <a:rPr lang="en-GB" b="1" dirty="0"/>
              <a:t>How do we mediate today</a:t>
            </a:r>
            <a:r>
              <a:rPr lang="en-GB" b="1" dirty="0" smtClean="0"/>
              <a:t>? </a:t>
            </a:r>
            <a:r>
              <a:rPr lang="en-GB" b="1" dirty="0" err="1" smtClean="0"/>
              <a:t>Codegen</a:t>
            </a:r>
            <a:r>
              <a:rPr lang="en-GB" b="1" dirty="0" smtClean="0"/>
              <a:t>, </a:t>
            </a:r>
            <a:r>
              <a:rPr lang="en-GB" b="1" dirty="0" err="1" smtClean="0"/>
              <a:t>Codegen</a:t>
            </a:r>
            <a:r>
              <a:rPr lang="en-GB" b="1" dirty="0" smtClean="0"/>
              <a:t>, </a:t>
            </a:r>
            <a:r>
              <a:rPr lang="en-GB" b="1" dirty="0" err="1" smtClean="0"/>
              <a:t>Codegen</a:t>
            </a:r>
            <a:r>
              <a:rPr lang="en-GB" b="1" dirty="0" smtClean="0"/>
              <a:t>!!</a:t>
            </a:r>
            <a:endParaRPr lang="en-GB" b="1" dirty="0"/>
          </a:p>
        </p:txBody>
      </p:sp>
      <p:sp>
        <p:nvSpPr>
          <p:cNvPr id="30" name="Rectangular Callout 29"/>
          <p:cNvSpPr/>
          <p:nvPr/>
        </p:nvSpPr>
        <p:spPr bwMode="auto">
          <a:xfrm>
            <a:off x="7542212" y="822641"/>
            <a:ext cx="4084048" cy="1077214"/>
          </a:xfrm>
          <a:prstGeom prst="wedgeRectCallout">
            <a:avLst>
              <a:gd name="adj1" fmla="val -55177"/>
              <a:gd name="adj2" fmla="val 10088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dirty="0" smtClean="0">
                <a:solidFill>
                  <a:srgbClr val="FFFFFF"/>
                </a:solidFill>
                <a:effectLst>
                  <a:outerShdw blurRad="38100" dist="38100" dir="2700000" algn="tl">
                    <a:srgbClr val="000000">
                      <a:alpha val="43137"/>
                    </a:srgbClr>
                  </a:outerShdw>
                </a:effectLst>
                <a:latin typeface="Calibri" pitchFamily="34" charset="0"/>
              </a:rPr>
              <a:t>Ok, but…</a:t>
            </a:r>
          </a:p>
          <a:p>
            <a:pPr algn="ctr" defTabSz="914099" fontAlgn="base">
              <a:spcBef>
                <a:spcPct val="0"/>
              </a:spcBef>
              <a:spcAft>
                <a:spcPct val="0"/>
              </a:spcAft>
            </a:pPr>
            <a:r>
              <a:rPr lang="en-GB" sz="3200" dirty="0" smtClean="0">
                <a:solidFill>
                  <a:srgbClr val="FFFFFF"/>
                </a:solidFill>
                <a:effectLst>
                  <a:outerShdw blurRad="38100" dist="38100" dir="2700000" algn="tl">
                    <a:srgbClr val="000000">
                      <a:alpha val="43137"/>
                    </a:srgbClr>
                  </a:outerShdw>
                </a:effectLst>
                <a:latin typeface="Calibri" pitchFamily="34" charset="0"/>
              </a:rPr>
              <a:t> there are problems </a:t>
            </a:r>
            <a:r>
              <a:rPr lang="en-GB" sz="3200" dirty="0" smtClean="0">
                <a:solidFill>
                  <a:srgbClr val="FFFFFF"/>
                </a:solidFill>
                <a:effectLst>
                  <a:outerShdw blurRad="38100" dist="38100" dir="2700000" algn="tl">
                    <a:srgbClr val="000000">
                      <a:alpha val="43137"/>
                    </a:srgbClr>
                  </a:outerShdw>
                </a:effectLst>
                <a:latin typeface="Calibri" pitchFamily="34" charset="0"/>
                <a:sym typeface="Wingdings" pitchFamily="2" charset="2"/>
              </a:rPr>
              <a:t></a:t>
            </a:r>
            <a:endParaRPr lang="en-GB" sz="32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951261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p:bldP spid="14" grpId="0" animBg="1"/>
      <p:bldP spid="6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600200"/>
            <a:ext cx="11173090" cy="2437590"/>
          </a:xfrm>
        </p:spPr>
        <p:txBody>
          <a:bodyPr/>
          <a:lstStyle/>
          <a:p>
            <a:r>
              <a:rPr lang="en-GB" dirty="0" smtClean="0">
                <a:solidFill>
                  <a:schemeClr val="tx1"/>
                </a:solidFill>
              </a:rPr>
              <a:t>Cloud</a:t>
            </a:r>
            <a:br>
              <a:rPr lang="en-GB" dirty="0" smtClean="0">
                <a:solidFill>
                  <a:schemeClr val="tx1"/>
                </a:solidFill>
              </a:rPr>
            </a:br>
            <a:r>
              <a:rPr lang="en-GB" dirty="0" smtClean="0">
                <a:solidFill>
                  <a:schemeClr val="tx1"/>
                </a:solidFill>
              </a:rPr>
              <a:t>Web</a:t>
            </a:r>
            <a:br>
              <a:rPr lang="en-GB" dirty="0" smtClean="0">
                <a:solidFill>
                  <a:schemeClr val="tx1"/>
                </a:solidFill>
              </a:rPr>
            </a:br>
            <a:r>
              <a:rPr lang="en-GB" dirty="0">
                <a:solidFill>
                  <a:schemeClr val="tx1"/>
                </a:solidFill>
              </a:rPr>
              <a:t>Phone</a:t>
            </a:r>
            <a:r>
              <a:rPr lang="en-GB" dirty="0" smtClean="0">
                <a:solidFill>
                  <a:schemeClr val="tx1"/>
                </a:solidFill>
              </a:rPr>
              <a:t/>
            </a:r>
            <a:br>
              <a:rPr lang="en-GB" dirty="0" smtClean="0">
                <a:solidFill>
                  <a:schemeClr val="tx1"/>
                </a:solidFill>
              </a:rPr>
            </a:br>
            <a:endParaRPr lang="en-GB" dirty="0">
              <a:solidFill>
                <a:schemeClr val="tx1"/>
              </a:solidFill>
            </a:endParaRPr>
          </a:p>
        </p:txBody>
      </p:sp>
    </p:spTree>
    <p:extLst>
      <p:ext uri="{BB962C8B-B14F-4D97-AF65-F5344CB8AC3E}">
        <p14:creationId xmlns:p14="http://schemas.microsoft.com/office/powerpoint/2010/main" val="4035034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Today’s talk is very simple</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139700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600200"/>
            <a:ext cx="11173090" cy="3656386"/>
          </a:xfrm>
        </p:spPr>
        <p:txBody>
          <a:bodyPr/>
          <a:lstStyle/>
          <a:p>
            <a:r>
              <a:rPr lang="en-GB" dirty="0" smtClean="0">
                <a:solidFill>
                  <a:schemeClr val="tx1"/>
                </a:solidFill>
              </a:rPr>
              <a:t>Cloud</a:t>
            </a:r>
            <a:br>
              <a:rPr lang="en-GB" dirty="0" smtClean="0">
                <a:solidFill>
                  <a:schemeClr val="tx1"/>
                </a:solidFill>
              </a:rPr>
            </a:br>
            <a:r>
              <a:rPr lang="en-GB" dirty="0" smtClean="0">
                <a:solidFill>
                  <a:schemeClr val="tx1"/>
                </a:solidFill>
              </a:rPr>
              <a:t>Web</a:t>
            </a:r>
            <a:br>
              <a:rPr lang="en-GB" dirty="0" smtClean="0">
                <a:solidFill>
                  <a:schemeClr val="tx1"/>
                </a:solidFill>
              </a:rPr>
            </a:br>
            <a:r>
              <a:rPr lang="en-GB" dirty="0">
                <a:solidFill>
                  <a:schemeClr val="tx1"/>
                </a:solidFill>
              </a:rPr>
              <a:t>Phone</a:t>
            </a:r>
            <a:r>
              <a:rPr lang="en-GB" dirty="0" smtClean="0"/>
              <a:t/>
            </a:r>
            <a:br>
              <a:rPr lang="en-GB" dirty="0" smtClean="0"/>
            </a:br>
            <a:r>
              <a:rPr lang="en-GB" b="1" dirty="0" smtClean="0">
                <a:solidFill>
                  <a:srgbClr val="FFFF00"/>
                </a:solidFill>
              </a:rPr>
              <a:t>Enterprise</a:t>
            </a:r>
            <a:r>
              <a:rPr lang="en-GB" dirty="0" smtClean="0"/>
              <a:t/>
            </a:r>
            <a:br>
              <a:rPr lang="en-GB" dirty="0" smtClean="0"/>
            </a:br>
            <a:r>
              <a:rPr lang="en-GB" b="1" dirty="0" smtClean="0">
                <a:solidFill>
                  <a:srgbClr val="FFFF00"/>
                </a:solidFill>
              </a:rPr>
              <a:t>Local Machine</a:t>
            </a:r>
            <a:br>
              <a:rPr lang="en-GB" b="1" dirty="0" smtClean="0">
                <a:solidFill>
                  <a:srgbClr val="FFFF00"/>
                </a:solidFill>
              </a:rPr>
            </a:br>
            <a:endParaRPr lang="en-GB" dirty="0">
              <a:solidFill>
                <a:schemeClr val="tx1"/>
              </a:solidFill>
            </a:endParaRPr>
          </a:p>
        </p:txBody>
      </p:sp>
    </p:spTree>
    <p:extLst>
      <p:ext uri="{BB962C8B-B14F-4D97-AF65-F5344CB8AC3E}">
        <p14:creationId xmlns:p14="http://schemas.microsoft.com/office/powerpoint/2010/main" val="32232669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r>
              <a:rPr lang="en-GB" b="1" dirty="0" smtClean="0"/>
              <a:t>Windows Management Instrumentation</a:t>
            </a:r>
            <a:endParaRPr lang="en-GB" b="1"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233981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Just </a:t>
            </a:r>
            <a:r>
              <a:rPr lang="en-US" dirty="0" smtClean="0"/>
              <a:t>imagine if we </a:t>
            </a:r>
            <a:r>
              <a:rPr lang="en-US" dirty="0" smtClean="0"/>
              <a:t>could access….</a:t>
            </a:r>
            <a:endParaRPr lang="en-US" dirty="0"/>
          </a:p>
        </p:txBody>
      </p:sp>
      <p:sp>
        <p:nvSpPr>
          <p:cNvPr id="3" name="Content Placeholder 2"/>
          <p:cNvSpPr>
            <a:spLocks noGrp="1"/>
          </p:cNvSpPr>
          <p:nvPr>
            <p:ph type="body" idx="1"/>
          </p:nvPr>
        </p:nvSpPr>
        <p:spPr>
          <a:xfrm>
            <a:off x="519113" y="1447800"/>
            <a:ext cx="11149012" cy="5860066"/>
          </a:xfrm>
        </p:spPr>
        <p:txBody>
          <a:bodyPr/>
          <a:lstStyle/>
          <a:p>
            <a:r>
              <a:rPr lang="en-US" dirty="0" smtClean="0"/>
              <a:t>…web data</a:t>
            </a:r>
            <a:endParaRPr lang="en-US" dirty="0"/>
          </a:p>
          <a:p>
            <a:r>
              <a:rPr lang="en-US" dirty="0" smtClean="0"/>
              <a:t>…data markets</a:t>
            </a:r>
            <a:endParaRPr lang="en-US" dirty="0"/>
          </a:p>
          <a:p>
            <a:r>
              <a:rPr lang="en-US" dirty="0"/>
              <a:t>…WMI &amp; active directory</a:t>
            </a:r>
          </a:p>
          <a:p>
            <a:r>
              <a:rPr lang="en-US" dirty="0" smtClean="0"/>
              <a:t>…a spreadsheet</a:t>
            </a:r>
          </a:p>
          <a:p>
            <a:r>
              <a:rPr lang="en-US" dirty="0" smtClean="0"/>
              <a:t>…web services</a:t>
            </a:r>
          </a:p>
          <a:p>
            <a:r>
              <a:rPr lang="en-US" dirty="0" smtClean="0"/>
              <a:t>…CRM data</a:t>
            </a:r>
            <a:endParaRPr lang="en-US" dirty="0"/>
          </a:p>
          <a:p>
            <a:r>
              <a:rPr lang="en-US" dirty="0" smtClean="0"/>
              <a:t>…social data</a:t>
            </a:r>
            <a:endParaRPr lang="en-US" dirty="0"/>
          </a:p>
          <a:p>
            <a:r>
              <a:rPr lang="en-US" dirty="0" smtClean="0"/>
              <a:t>…SQL data</a:t>
            </a:r>
            <a:endParaRPr lang="en-US" dirty="0" smtClean="0"/>
          </a:p>
          <a:p>
            <a:r>
              <a:rPr lang="en-US" dirty="0" smtClean="0"/>
              <a:t>…XML data</a:t>
            </a:r>
          </a:p>
          <a:p>
            <a:r>
              <a:rPr lang="en-US" dirty="0" smtClean="0"/>
              <a:t>...</a:t>
            </a:r>
          </a:p>
          <a:p>
            <a:endParaRPr lang="en-US" dirty="0" smtClean="0"/>
          </a:p>
        </p:txBody>
      </p:sp>
      <p:sp>
        <p:nvSpPr>
          <p:cNvPr id="5" name="Rectangular Callout 4"/>
          <p:cNvSpPr/>
          <p:nvPr/>
        </p:nvSpPr>
        <p:spPr bwMode="auto">
          <a:xfrm>
            <a:off x="5616867" y="3048000"/>
            <a:ext cx="3169648" cy="1077214"/>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a:solidFill>
                  <a:schemeClr val="tx1"/>
                </a:solidFill>
                <a:latin typeface="Calibri" pitchFamily="34" charset="0"/>
              </a:rPr>
              <a:t>w</a:t>
            </a:r>
            <a:r>
              <a:rPr lang="en-GB" sz="3200" b="1" dirty="0" smtClean="0">
                <a:solidFill>
                  <a:schemeClr val="tx1"/>
                </a:solidFill>
                <a:latin typeface="Calibri" pitchFamily="34" charset="0"/>
              </a:rPr>
              <a:t>ithout </a:t>
            </a:r>
            <a:r>
              <a:rPr lang="en-GB" sz="3200" dirty="0" smtClean="0">
                <a:solidFill>
                  <a:schemeClr val="tx1"/>
                </a:solidFill>
                <a:latin typeface="Calibri" pitchFamily="34" charset="0"/>
              </a:rPr>
              <a:t>explicit</a:t>
            </a:r>
            <a:r>
              <a:rPr lang="en-GB" sz="3200" b="1" dirty="0" smtClean="0">
                <a:solidFill>
                  <a:schemeClr val="tx1"/>
                </a:solidFill>
                <a:latin typeface="Calibri" pitchFamily="34" charset="0"/>
              </a:rPr>
              <a:t> </a:t>
            </a:r>
            <a:r>
              <a:rPr lang="en-GB" sz="3200" dirty="0" err="1" smtClean="0">
                <a:solidFill>
                  <a:schemeClr val="tx1"/>
                </a:solidFill>
                <a:latin typeface="Calibri" pitchFamily="34" charset="0"/>
              </a:rPr>
              <a:t>codegen</a:t>
            </a:r>
            <a:endParaRPr lang="en-GB" sz="3200" dirty="0" smtClean="0">
              <a:solidFill>
                <a:schemeClr val="tx1"/>
              </a:solidFill>
              <a:latin typeface="Calibri" pitchFamily="34" charset="0"/>
            </a:endParaRPr>
          </a:p>
        </p:txBody>
      </p:sp>
      <p:sp>
        <p:nvSpPr>
          <p:cNvPr id="6" name="Rectangular Callout 5"/>
          <p:cNvSpPr/>
          <p:nvPr/>
        </p:nvSpPr>
        <p:spPr bwMode="auto">
          <a:xfrm>
            <a:off x="5616867" y="1828800"/>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strongly typed</a:t>
            </a:r>
            <a:endParaRPr lang="en-GB" sz="3200" dirty="0" smtClean="0">
              <a:solidFill>
                <a:schemeClr val="tx1"/>
              </a:solidFill>
              <a:latin typeface="Calibri" pitchFamily="34" charset="0"/>
            </a:endParaRPr>
          </a:p>
        </p:txBody>
      </p:sp>
      <p:sp>
        <p:nvSpPr>
          <p:cNvPr id="7" name="Rectangular Callout 6"/>
          <p:cNvSpPr/>
          <p:nvPr/>
        </p:nvSpPr>
        <p:spPr bwMode="auto">
          <a:xfrm>
            <a:off x="5616867" y="4801770"/>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extensible, open</a:t>
            </a:r>
            <a:endParaRPr lang="en-GB" sz="3200" dirty="0" smtClean="0">
              <a:solidFill>
                <a:schemeClr val="tx1"/>
              </a:solidFill>
              <a:latin typeface="Calibri" pitchFamily="34" charset="0"/>
            </a:endParaRPr>
          </a:p>
        </p:txBody>
      </p:sp>
    </p:spTree>
    <p:extLst>
      <p:ext uri="{BB962C8B-B14F-4D97-AF65-F5344CB8AC3E}">
        <p14:creationId xmlns:p14="http://schemas.microsoft.com/office/powerpoint/2010/main" val="3217593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The solution is called </a:t>
            </a:r>
            <a:r>
              <a:rPr lang="en-GB" sz="5400" b="1" dirty="0" smtClean="0">
                <a:solidFill>
                  <a:srgbClr val="FFFF00"/>
                </a:solidFill>
              </a:rPr>
              <a:t>Type Providers</a:t>
            </a:r>
            <a:endParaRPr lang="en-GB" sz="5400" b="1" dirty="0">
              <a:solidFill>
                <a:srgbClr val="FFFF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36716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GB" dirty="0" smtClean="0"/>
              <a:t/>
            </a:r>
            <a:br>
              <a:rPr lang="en-GB" dirty="0" smtClean="0"/>
            </a:br>
            <a:r>
              <a:rPr lang="en-GB" dirty="0" smtClean="0"/>
              <a:t>Summary</a:t>
            </a:r>
            <a:r>
              <a:rPr lang="en-GB" dirty="0" smtClean="0"/>
              <a:t/>
            </a:r>
            <a:br>
              <a:rPr lang="en-GB" dirty="0" smtClean="0"/>
            </a:br>
            <a:r>
              <a:rPr lang="en-GB" dirty="0"/>
              <a:t/>
            </a:r>
            <a:br>
              <a:rPr lang="en-GB" dirty="0"/>
            </a:br>
            <a:r>
              <a:rPr lang="en-GB" dirty="0" smtClean="0"/>
              <a:t>The world is information rich</a:t>
            </a:r>
            <a:br>
              <a:rPr lang="en-GB" dirty="0" smtClean="0"/>
            </a:br>
            <a:r>
              <a:rPr lang="en-GB" dirty="0"/>
              <a:t/>
            </a:r>
            <a:br>
              <a:rPr lang="en-GB" dirty="0"/>
            </a:br>
            <a:r>
              <a:rPr lang="en-GB" dirty="0" smtClean="0"/>
              <a:t>Our languages need to be information-rich too</a:t>
            </a:r>
            <a:br>
              <a:rPr lang="en-GB" dirty="0" smtClean="0"/>
            </a:br>
            <a:r>
              <a:rPr lang="en-GB" dirty="0"/>
              <a:t/>
            </a:r>
            <a:br>
              <a:rPr lang="en-GB" dirty="0"/>
            </a:br>
            <a:r>
              <a:rPr lang="en-GB" dirty="0" smtClean="0"/>
              <a:t>The F# Future? Consume it! Directly! Strongly typed</a:t>
            </a:r>
            <a:r>
              <a:rPr lang="en-GB" dirty="0" smtClean="0"/>
              <a:t>! No walls!</a:t>
            </a:r>
            <a:endParaRPr lang="en-GB" dirty="0"/>
          </a:p>
        </p:txBody>
      </p:sp>
      <p:sp>
        <p:nvSpPr>
          <p:cNvPr id="8" name="Subtitle 7"/>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96609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753337" y="5562601"/>
            <a:ext cx="3743332"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3771713" y="973307"/>
            <a:ext cx="4625468"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653731" y="1053585"/>
            <a:ext cx="1904504"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705234" y="3346361"/>
            <a:ext cx="1869870"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9700930" y="881554"/>
            <a:ext cx="1587087"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9340415" y="2903850"/>
            <a:ext cx="2539339" cy="3057526"/>
          </a:xfrm>
          <a:prstGeom prst="rect">
            <a:avLst/>
          </a:prstGeom>
          <a:noFill/>
        </p:spPr>
      </p:pic>
    </p:spTree>
    <p:extLst>
      <p:ext uri="{BB962C8B-B14F-4D97-AF65-F5344CB8AC3E}">
        <p14:creationId xmlns:p14="http://schemas.microsoft.com/office/powerpoint/2010/main" val="4262236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Text Placeholder 2"/>
          <p:cNvSpPr>
            <a:spLocks noGrp="1"/>
          </p:cNvSpPr>
          <p:nvPr>
            <p:ph type="body" sz="quarter" idx="10"/>
          </p:nvPr>
        </p:nvSpPr>
        <p:spPr>
          <a:xfrm>
            <a:off x="519112" y="1447799"/>
            <a:ext cx="11149013" cy="5724644"/>
          </a:xfrm>
        </p:spPr>
        <p:txBody>
          <a:bodyPr/>
          <a:lstStyle/>
          <a:p>
            <a:r>
              <a:rPr lang="en-US" dirty="0" smtClean="0"/>
              <a:t>Resources</a:t>
            </a:r>
          </a:p>
          <a:p>
            <a:pPr lvl="1"/>
            <a:r>
              <a:rPr lang="en-US" dirty="0"/>
              <a:t>F</a:t>
            </a:r>
            <a:r>
              <a:rPr lang="en-US" dirty="0" smtClean="0"/>
              <a:t># </a:t>
            </a:r>
            <a:r>
              <a:rPr lang="en-US" dirty="0" smtClean="0"/>
              <a:t>Dev Center </a:t>
            </a:r>
            <a:r>
              <a:rPr lang="en-US" dirty="0" smtClean="0">
                <a:sym typeface="Wingdings" pitchFamily="2" charset="2"/>
              </a:rPr>
              <a:t></a:t>
            </a:r>
            <a:r>
              <a:rPr lang="en-US" dirty="0" smtClean="0"/>
              <a:t> </a:t>
            </a:r>
            <a:r>
              <a:rPr lang="en-US" dirty="0" smtClean="0">
                <a:hlinkClick r:id="rId2"/>
              </a:rPr>
              <a:t>http</a:t>
            </a:r>
            <a:r>
              <a:rPr lang="en-US" dirty="0" smtClean="0">
                <a:hlinkClick r:id="rId2"/>
              </a:rPr>
              <a:t>://fsharp.net</a:t>
            </a:r>
            <a:r>
              <a:rPr lang="en-US" dirty="0" smtClean="0"/>
              <a:t> </a:t>
            </a:r>
            <a:endParaRPr lang="en-US" dirty="0" smtClean="0"/>
          </a:p>
          <a:p>
            <a:pPr lvl="1"/>
            <a:r>
              <a:rPr lang="en-US" dirty="0" err="1" smtClean="0"/>
              <a:t>hubfs</a:t>
            </a:r>
            <a:r>
              <a:rPr lang="en-US" dirty="0" smtClean="0"/>
              <a:t> </a:t>
            </a:r>
            <a:r>
              <a:rPr lang="en-US" dirty="0" smtClean="0">
                <a:sym typeface="Wingdings" pitchFamily="2" charset="2"/>
              </a:rPr>
              <a:t></a:t>
            </a:r>
            <a:r>
              <a:rPr lang="en-US" dirty="0" smtClean="0"/>
              <a:t> </a:t>
            </a:r>
            <a:r>
              <a:rPr lang="en-US" dirty="0" smtClean="0">
                <a:hlinkClick r:id="rId3"/>
              </a:rPr>
              <a:t>http://msdn.com/vbasic</a:t>
            </a:r>
            <a:endParaRPr lang="en-US" dirty="0" smtClean="0"/>
          </a:p>
          <a:p>
            <a:pPr lvl="1"/>
            <a:r>
              <a:rPr lang="en-US" dirty="0" smtClean="0"/>
              <a:t>Windows Azure Marketplace - </a:t>
            </a:r>
            <a:r>
              <a:rPr lang="en-US" dirty="0" err="1" smtClean="0"/>
              <a:t>DataMarket</a:t>
            </a:r>
            <a:r>
              <a:rPr lang="en-US" dirty="0" smtClean="0"/>
              <a:t> </a:t>
            </a:r>
            <a:r>
              <a:rPr lang="en-US" dirty="0" smtClean="0">
                <a:sym typeface="Wingdings" pitchFamily="2" charset="2"/>
              </a:rPr>
              <a:t> </a:t>
            </a:r>
            <a:r>
              <a:rPr lang="en-US" u="sng" dirty="0">
                <a:hlinkClick r:id="rId4"/>
              </a:rPr>
              <a:t>http://</a:t>
            </a:r>
            <a:r>
              <a:rPr lang="en-US" u="sng" dirty="0" smtClean="0">
                <a:hlinkClick r:id="rId4"/>
              </a:rPr>
              <a:t>datamarket.azure.com</a:t>
            </a:r>
            <a:r>
              <a:rPr lang="en-US" dirty="0"/>
              <a:t> </a:t>
            </a:r>
            <a:endParaRPr lang="en-US" dirty="0" smtClean="0"/>
          </a:p>
          <a:p>
            <a:pPr lvl="1"/>
            <a:endParaRPr lang="en-US" dirty="0" smtClean="0"/>
          </a:p>
          <a:p>
            <a:r>
              <a:rPr lang="en-US" dirty="0" smtClean="0"/>
              <a:t>Related Talks</a:t>
            </a:r>
          </a:p>
          <a:p>
            <a:pPr lvl="1"/>
            <a:r>
              <a:rPr lang="en-GB" dirty="0"/>
              <a:t>Enabling New Scenarios and Applications with Data in the Cloud</a:t>
            </a:r>
          </a:p>
          <a:p>
            <a:pPr lvl="1"/>
            <a:r>
              <a:rPr lang="en-US" dirty="0" smtClean="0"/>
              <a:t>LINQ</a:t>
            </a:r>
            <a:r>
              <a:rPr lang="en-US" dirty="0" smtClean="0"/>
              <a:t>, Take Two: Realizing the LINQ to Everything Dream</a:t>
            </a:r>
          </a:p>
          <a:p>
            <a:pPr lvl="1"/>
            <a:r>
              <a:rPr lang="en-US" dirty="0" smtClean="0"/>
              <a:t>Building </a:t>
            </a:r>
            <a:r>
              <a:rPr lang="en-US" dirty="0" smtClean="0"/>
              <a:t>Web APIs for the Highly Connected Web</a:t>
            </a:r>
          </a:p>
          <a:p>
            <a:pPr lvl="1"/>
            <a:r>
              <a:rPr lang="en-US" dirty="0" smtClean="0"/>
              <a:t>The Future of </a:t>
            </a:r>
            <a:r>
              <a:rPr lang="en-US" dirty="0" smtClean="0"/>
              <a:t>C# and Visual Basic</a:t>
            </a:r>
          </a:p>
          <a:p>
            <a:pPr lvl="1"/>
            <a:r>
              <a:rPr lang="en-GB" dirty="0"/>
              <a:t>Creating Custom </a:t>
            </a:r>
            <a:r>
              <a:rPr lang="en-GB" dirty="0" err="1"/>
              <a:t>OData</a:t>
            </a:r>
            <a:r>
              <a:rPr lang="en-GB" dirty="0"/>
              <a:t> Services: Inside Some of The Top </a:t>
            </a:r>
            <a:r>
              <a:rPr lang="en-GB" dirty="0" err="1"/>
              <a:t>OData</a:t>
            </a:r>
            <a:r>
              <a:rPr lang="en-GB" dirty="0"/>
              <a:t> Services</a:t>
            </a:r>
          </a:p>
          <a:p>
            <a:pPr lvl="1"/>
            <a:endParaRPr lang="en-US" dirty="0" smtClean="0"/>
          </a:p>
        </p:txBody>
      </p:sp>
    </p:spTree>
    <p:extLst>
      <p:ext uri="{BB962C8B-B14F-4D97-AF65-F5344CB8AC3E}">
        <p14:creationId xmlns:p14="http://schemas.microsoft.com/office/powerpoint/2010/main" val="191438949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172200"/>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06265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sym typeface="Symbol"/>
              </a:rPr>
              <a:t>Questions/Discussion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19327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Implementation</a:t>
            </a:r>
            <a:endParaRPr lang="en-GB" dirty="0"/>
          </a:p>
        </p:txBody>
      </p:sp>
      <p:sp>
        <p:nvSpPr>
          <p:cNvPr id="7" name="Rounded Rectangle 6"/>
          <p:cNvSpPr/>
          <p:nvPr/>
        </p:nvSpPr>
        <p:spPr bwMode="auto">
          <a:xfrm>
            <a:off x="601527" y="1425041"/>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FSC.EXE</a:t>
            </a:r>
          </a:p>
        </p:txBody>
      </p:sp>
      <p:sp>
        <p:nvSpPr>
          <p:cNvPr id="8" name="Rounded Rectangle 7"/>
          <p:cNvSpPr/>
          <p:nvPr/>
        </p:nvSpPr>
        <p:spPr bwMode="auto">
          <a:xfrm>
            <a:off x="583058" y="3026231"/>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err="1" smtClean="0">
                <a:gradFill>
                  <a:gsLst>
                    <a:gs pos="0">
                      <a:srgbClr val="FFFFFF"/>
                    </a:gs>
                    <a:gs pos="100000">
                      <a:srgbClr val="FFFFFF"/>
                    </a:gs>
                  </a:gsLst>
                  <a:lin ang="5400000" scaled="0"/>
                </a:gradFill>
              </a:rPr>
              <a:t>FSharp.LanguageService.dll</a:t>
            </a:r>
            <a:endParaRPr lang="en-GB" sz="2400" dirty="0" smtClean="0">
              <a:gradFill>
                <a:gsLst>
                  <a:gs pos="0">
                    <a:srgbClr val="FFFFFF"/>
                  </a:gs>
                  <a:gs pos="100000">
                    <a:srgbClr val="FFFFFF"/>
                  </a:gs>
                </a:gsLst>
                <a:lin ang="5400000" scaled="0"/>
              </a:gradFill>
            </a:endParaRPr>
          </a:p>
        </p:txBody>
      </p:sp>
      <p:sp>
        <p:nvSpPr>
          <p:cNvPr id="9" name="Rounded Rectangle 8"/>
          <p:cNvSpPr/>
          <p:nvPr/>
        </p:nvSpPr>
        <p:spPr bwMode="auto">
          <a:xfrm>
            <a:off x="548760" y="4615545"/>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FSI.EXE</a:t>
            </a:r>
          </a:p>
        </p:txBody>
      </p:sp>
      <p:sp>
        <p:nvSpPr>
          <p:cNvPr id="10" name="Rounded Rectangle 9"/>
          <p:cNvSpPr/>
          <p:nvPr/>
        </p:nvSpPr>
        <p:spPr bwMode="auto">
          <a:xfrm>
            <a:off x="8365965" y="2891644"/>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-r:Provider.dll</a:t>
            </a:r>
          </a:p>
        </p:txBody>
      </p:sp>
      <p:sp>
        <p:nvSpPr>
          <p:cNvPr id="11" name="TextBox 10"/>
          <p:cNvSpPr txBox="1"/>
          <p:nvPr/>
        </p:nvSpPr>
        <p:spPr>
          <a:xfrm>
            <a:off x="4368981" y="1579418"/>
            <a:ext cx="3385542" cy="369332"/>
          </a:xfrm>
          <a:prstGeom prst="rect">
            <a:avLst/>
          </a:prstGeom>
          <a:noFill/>
        </p:spPr>
        <p:txBody>
          <a:bodyPr wrap="none" lIns="0" tIns="0" rIns="0" bIns="0" rtlCol="0">
            <a:spAutoFit/>
          </a:bodyPr>
          <a:lstStyle/>
          <a:p>
            <a:r>
              <a:rPr lang="en-GB" sz="2000" b="1" dirty="0" err="1" smtClean="0">
                <a:gradFill>
                  <a:gsLst>
                    <a:gs pos="0">
                      <a:schemeClr val="tx1"/>
                    </a:gs>
                    <a:gs pos="86000">
                      <a:schemeClr val="tx1"/>
                    </a:gs>
                  </a:gsLst>
                  <a:lin ang="5400000" scaled="0"/>
                </a:gradFill>
                <a:latin typeface="Consolas" pitchFamily="49" charset="0"/>
                <a:cs typeface="Consolas" pitchFamily="49" charset="0"/>
              </a:rPr>
              <a:t>Some.Unknown.Identifier</a:t>
            </a:r>
            <a:r>
              <a:rPr lang="en-GB" sz="2400" b="1" dirty="0" smtClean="0">
                <a:gradFill>
                  <a:gsLst>
                    <a:gs pos="0">
                      <a:schemeClr val="tx1"/>
                    </a:gs>
                    <a:gs pos="86000">
                      <a:schemeClr val="tx1"/>
                    </a:gs>
                  </a:gsLst>
                  <a:lin ang="5400000" scaled="0"/>
                </a:gradFill>
              </a:rPr>
              <a:t>  </a:t>
            </a:r>
          </a:p>
        </p:txBody>
      </p:sp>
      <p:sp>
        <p:nvSpPr>
          <p:cNvPr id="14" name="Right Arrow 13"/>
          <p:cNvSpPr/>
          <p:nvPr/>
        </p:nvSpPr>
        <p:spPr bwMode="auto">
          <a:xfrm rot="1750145">
            <a:off x="5603690" y="2505694"/>
            <a:ext cx="1978707" cy="380010"/>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
        <p:nvSpPr>
          <p:cNvPr id="15" name="TextBox 14"/>
          <p:cNvSpPr txBox="1"/>
          <p:nvPr/>
        </p:nvSpPr>
        <p:spPr>
          <a:xfrm>
            <a:off x="5580227" y="3299359"/>
            <a:ext cx="1436291" cy="1107996"/>
          </a:xfrm>
          <a:prstGeom prst="rect">
            <a:avLst/>
          </a:prstGeom>
          <a:noFill/>
        </p:spPr>
        <p:txBody>
          <a:bodyPr wrap="none" lIns="0" tIns="0" rIns="0" bIns="0" rtlCol="0">
            <a:spAutoFit/>
          </a:bodyPr>
          <a:lstStyle/>
          <a:p>
            <a:pPr algn="ctr"/>
            <a:r>
              <a:rPr lang="en-GB" sz="2400" b="1" dirty="0" smtClean="0">
                <a:gradFill>
                  <a:gsLst>
                    <a:gs pos="0">
                      <a:schemeClr val="tx1"/>
                    </a:gs>
                    <a:gs pos="86000">
                      <a:schemeClr val="tx1"/>
                    </a:gs>
                  </a:gsLst>
                  <a:lin ang="5400000" scaled="0"/>
                </a:gradFill>
              </a:rPr>
              <a:t>System.Type</a:t>
            </a:r>
          </a:p>
          <a:p>
            <a:pPr algn="ctr"/>
            <a:r>
              <a:rPr lang="en-GB" sz="2400" b="1" dirty="0" smtClean="0">
                <a:gradFill>
                  <a:gsLst>
                    <a:gs pos="0">
                      <a:schemeClr val="tx1"/>
                    </a:gs>
                    <a:gs pos="86000">
                      <a:schemeClr val="tx1"/>
                    </a:gs>
                  </a:gsLst>
                  <a:lin ang="5400000" scaled="0"/>
                </a:gradFill>
              </a:rPr>
              <a:t>(synthetic)</a:t>
            </a:r>
          </a:p>
          <a:p>
            <a:pPr algn="ctr"/>
            <a:endParaRPr lang="en-GB" sz="2400" b="1" dirty="0" smtClean="0">
              <a:gradFill>
                <a:gsLst>
                  <a:gs pos="0">
                    <a:schemeClr val="tx1"/>
                  </a:gs>
                  <a:gs pos="86000">
                    <a:schemeClr val="tx1"/>
                  </a:gs>
                </a:gsLst>
                <a:lin ang="5400000" scaled="0"/>
              </a:gradFill>
            </a:endParaRPr>
          </a:p>
        </p:txBody>
      </p:sp>
      <p:sp>
        <p:nvSpPr>
          <p:cNvPr id="17" name="Right Arrow 16"/>
          <p:cNvSpPr/>
          <p:nvPr/>
        </p:nvSpPr>
        <p:spPr bwMode="auto">
          <a:xfrm rot="5400000">
            <a:off x="6347763" y="4208019"/>
            <a:ext cx="672677" cy="506548"/>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
        <p:nvSpPr>
          <p:cNvPr id="18" name="TextBox 17"/>
          <p:cNvSpPr txBox="1"/>
          <p:nvPr/>
        </p:nvSpPr>
        <p:spPr>
          <a:xfrm>
            <a:off x="5252803" y="4106882"/>
            <a:ext cx="1324080" cy="738664"/>
          </a:xfrm>
          <a:prstGeom prst="rect">
            <a:avLst/>
          </a:prstGeom>
          <a:noFill/>
        </p:spPr>
        <p:txBody>
          <a:bodyPr wrap="none" lIns="0" tIns="0" rIns="0" bIns="0" rtlCol="0">
            <a:spAutoFit/>
          </a:bodyPr>
          <a:lstStyle/>
          <a:p>
            <a:r>
              <a:rPr lang="en-GB" sz="1600" b="1" dirty="0" smtClean="0">
                <a:gradFill>
                  <a:gsLst>
                    <a:gs pos="0">
                      <a:schemeClr val="tx1"/>
                    </a:gs>
                    <a:gs pos="86000">
                      <a:schemeClr val="tx1"/>
                    </a:gs>
                  </a:gsLst>
                  <a:lin ang="5400000" scaled="0"/>
                </a:gradFill>
              </a:rPr>
              <a:t>+ how to compile</a:t>
            </a:r>
          </a:p>
          <a:p>
            <a:r>
              <a:rPr lang="en-GB" sz="1600" b="1" dirty="0" smtClean="0">
                <a:gradFill>
                  <a:gsLst>
                    <a:gs pos="0">
                      <a:schemeClr val="tx1"/>
                    </a:gs>
                    <a:gs pos="86000">
                      <a:schemeClr val="tx1"/>
                    </a:gs>
                  </a:gsLst>
                  <a:lin ang="5400000" scaled="0"/>
                </a:gradFill>
              </a:rPr>
              <a:t>method calls to</a:t>
            </a:r>
          </a:p>
          <a:p>
            <a:r>
              <a:rPr lang="en-GB" sz="1600" b="1" dirty="0" smtClean="0">
                <a:gradFill>
                  <a:gsLst>
                    <a:gs pos="0">
                      <a:schemeClr val="tx1"/>
                    </a:gs>
                    <a:gs pos="86000">
                      <a:schemeClr val="tx1"/>
                    </a:gs>
                  </a:gsLst>
                  <a:lin ang="5400000" scaled="0"/>
                </a:gradFill>
              </a:rPr>
              <a:t>synthetic types</a:t>
            </a:r>
          </a:p>
        </p:txBody>
      </p:sp>
      <p:sp>
        <p:nvSpPr>
          <p:cNvPr id="12" name="Rounded Rectangle 11"/>
          <p:cNvSpPr/>
          <p:nvPr/>
        </p:nvSpPr>
        <p:spPr bwMode="auto">
          <a:xfrm>
            <a:off x="4675021" y="4872845"/>
            <a:ext cx="3482521" cy="1377537"/>
          </a:xfrm>
          <a:prstGeom prst="roundRect">
            <a:avLst/>
          </a:prstGeom>
          <a:solidFill>
            <a:schemeClr val="tx2">
              <a:lumMod val="50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app.exe or</a:t>
            </a:r>
          </a:p>
          <a:p>
            <a:pPr algn="ctr" defTabSz="914099"/>
            <a:r>
              <a:rPr lang="en-GB" sz="2400" dirty="0" smtClean="0">
                <a:gradFill>
                  <a:gsLst>
                    <a:gs pos="0">
                      <a:srgbClr val="FFFFFF"/>
                    </a:gs>
                    <a:gs pos="100000">
                      <a:srgbClr val="FFFFFF"/>
                    </a:gs>
                  </a:gsLst>
                  <a:lin ang="5400000" scaled="0"/>
                </a:gradFill>
              </a:rPr>
              <a:t>library.dll</a:t>
            </a:r>
          </a:p>
        </p:txBody>
      </p:sp>
      <p:sp>
        <p:nvSpPr>
          <p:cNvPr id="13" name="Rounded Rectangle 12"/>
          <p:cNvSpPr/>
          <p:nvPr/>
        </p:nvSpPr>
        <p:spPr bwMode="auto">
          <a:xfrm>
            <a:off x="8326392" y="5415149"/>
            <a:ext cx="2611892" cy="771896"/>
          </a:xfrm>
          <a:prstGeom prst="roundRect">
            <a:avLst/>
          </a:prstGeom>
          <a:solidFill>
            <a:schemeClr val="bg2">
              <a:lumMod val="75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err="1" smtClean="0">
                <a:gradFill>
                  <a:gsLst>
                    <a:gs pos="0">
                      <a:srgbClr val="FFFFFF"/>
                    </a:gs>
                    <a:gs pos="100000">
                      <a:srgbClr val="FFFFFF"/>
                    </a:gs>
                  </a:gsLst>
                  <a:lin ang="5400000" scaled="0"/>
                </a:gradFill>
              </a:rPr>
              <a:t>Provider.Runtime.dll</a:t>
            </a:r>
            <a:endParaRPr lang="en-GB" sz="1400" dirty="0" smtClean="0">
              <a:gradFill>
                <a:gsLst>
                  <a:gs pos="0">
                    <a:srgbClr val="FFFFFF"/>
                  </a:gs>
                  <a:gs pos="100000">
                    <a:srgbClr val="FFFFFF"/>
                  </a:gs>
                </a:gsLst>
                <a:lin ang="5400000" scaled="0"/>
              </a:gradFill>
            </a:endParaRPr>
          </a:p>
        </p:txBody>
      </p:sp>
      <p:sp>
        <p:nvSpPr>
          <p:cNvPr id="16" name="Right Arrow 15"/>
          <p:cNvSpPr/>
          <p:nvPr/>
        </p:nvSpPr>
        <p:spPr bwMode="auto">
          <a:xfrm rot="12468634">
            <a:off x="4857060" y="2741221"/>
            <a:ext cx="1978707" cy="380010"/>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64841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4" grpId="0" animBg="1"/>
      <p:bldP spid="15" grpId="0"/>
      <p:bldP spid="17" grpId="0" animBg="1"/>
      <p:bldP spid="17" grpId="1" animBg="1"/>
      <p:bldP spid="18" grpId="0"/>
      <p:bldP spid="18" grpId="1"/>
      <p:bldP spid="12" grpId="0" animBg="1"/>
      <p:bldP spid="12" grpId="1" animBg="1"/>
      <p:bldP spid="12" grpId="2" animBg="1"/>
      <p:bldP spid="13" grpId="0" animBg="1"/>
      <p:bldP spid="13" grpId="1"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1</a:t>
            </a:r>
            <a:br>
              <a:rPr lang="en-GB" sz="5400" dirty="0" smtClean="0"/>
            </a:br>
            <a:r>
              <a:rPr lang="en-GB" sz="5400" dirty="0" smtClean="0"/>
              <a:t>The world is information-rich</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48146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Implementation (generative)</a:t>
            </a:r>
            <a:endParaRPr lang="en-GB" dirty="0"/>
          </a:p>
        </p:txBody>
      </p:sp>
      <p:sp>
        <p:nvSpPr>
          <p:cNvPr id="7" name="Rounded Rectangle 6"/>
          <p:cNvSpPr/>
          <p:nvPr/>
        </p:nvSpPr>
        <p:spPr bwMode="auto">
          <a:xfrm>
            <a:off x="601527" y="1425041"/>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FSC.EXE</a:t>
            </a:r>
          </a:p>
        </p:txBody>
      </p:sp>
      <p:sp>
        <p:nvSpPr>
          <p:cNvPr id="10" name="Rounded Rectangle 9"/>
          <p:cNvSpPr/>
          <p:nvPr/>
        </p:nvSpPr>
        <p:spPr bwMode="auto">
          <a:xfrm>
            <a:off x="8365965" y="2891644"/>
            <a:ext cx="3482521" cy="1377537"/>
          </a:xfrm>
          <a:prstGeom prst="roundRect">
            <a:avLst/>
          </a:prstGeom>
          <a:solidFill>
            <a:schemeClr val="accent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-r:Provider.dll</a:t>
            </a:r>
          </a:p>
        </p:txBody>
      </p:sp>
      <p:sp>
        <p:nvSpPr>
          <p:cNvPr id="11" name="TextBox 10"/>
          <p:cNvSpPr txBox="1"/>
          <p:nvPr/>
        </p:nvSpPr>
        <p:spPr>
          <a:xfrm>
            <a:off x="4368981" y="1579418"/>
            <a:ext cx="4916410" cy="369332"/>
          </a:xfrm>
          <a:prstGeom prst="rect">
            <a:avLst/>
          </a:prstGeom>
          <a:noFill/>
        </p:spPr>
        <p:txBody>
          <a:bodyPr wrap="none" lIns="0" tIns="0" rIns="0" bIns="0" rtlCol="0">
            <a:spAutoFit/>
          </a:bodyPr>
          <a:lstStyle/>
          <a:p>
            <a:r>
              <a:rPr lang="en-GB" sz="2000" b="1" dirty="0" err="1" smtClean="0">
                <a:gradFill>
                  <a:gsLst>
                    <a:gs pos="0">
                      <a:schemeClr val="tx1"/>
                    </a:gs>
                    <a:gs pos="86000">
                      <a:schemeClr val="tx1"/>
                    </a:gs>
                  </a:gsLst>
                  <a:lin ang="5400000" scaled="0"/>
                </a:gradFill>
                <a:latin typeface="Consolas" pitchFamily="49" charset="0"/>
                <a:cs typeface="Consolas" pitchFamily="49" charset="0"/>
              </a:rPr>
              <a:t>Some.Unknown.Identifier</a:t>
            </a:r>
            <a:r>
              <a:rPr lang="en-GB" sz="2400" b="1" dirty="0" smtClean="0">
                <a:gradFill>
                  <a:gsLst>
                    <a:gs pos="0">
                      <a:schemeClr val="tx1"/>
                    </a:gs>
                    <a:gs pos="86000">
                      <a:schemeClr val="tx1"/>
                    </a:gs>
                  </a:gsLst>
                  <a:lin ang="5400000" scaled="0"/>
                </a:gradFill>
              </a:rPr>
              <a:t>  </a:t>
            </a:r>
            <a:r>
              <a:rPr lang="en-GB" sz="1600" b="1" dirty="0" smtClean="0">
                <a:gradFill>
                  <a:gsLst>
                    <a:gs pos="0">
                      <a:schemeClr val="tx1"/>
                    </a:gs>
                    <a:gs pos="86000">
                      <a:schemeClr val="tx1"/>
                    </a:gs>
                  </a:gsLst>
                  <a:lin ang="5400000" scaled="0"/>
                </a:gradFill>
              </a:rPr>
              <a:t>+ resolution context</a:t>
            </a:r>
            <a:endParaRPr lang="en-GB" sz="2400" b="1" dirty="0" smtClean="0">
              <a:gradFill>
                <a:gsLst>
                  <a:gs pos="0">
                    <a:schemeClr val="tx1"/>
                  </a:gs>
                  <a:gs pos="86000">
                    <a:schemeClr val="tx1"/>
                  </a:gs>
                </a:gsLst>
                <a:lin ang="5400000" scaled="0"/>
              </a:gradFill>
            </a:endParaRPr>
          </a:p>
        </p:txBody>
      </p:sp>
      <p:sp>
        <p:nvSpPr>
          <p:cNvPr id="14" name="Right Arrow 13"/>
          <p:cNvSpPr/>
          <p:nvPr/>
        </p:nvSpPr>
        <p:spPr bwMode="auto">
          <a:xfrm rot="1750145">
            <a:off x="5603690" y="2505694"/>
            <a:ext cx="1978707" cy="380010"/>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
        <p:nvSpPr>
          <p:cNvPr id="15" name="TextBox 14"/>
          <p:cNvSpPr txBox="1"/>
          <p:nvPr/>
        </p:nvSpPr>
        <p:spPr>
          <a:xfrm>
            <a:off x="5580227" y="3299359"/>
            <a:ext cx="1436291" cy="1107996"/>
          </a:xfrm>
          <a:prstGeom prst="rect">
            <a:avLst/>
          </a:prstGeom>
          <a:noFill/>
        </p:spPr>
        <p:txBody>
          <a:bodyPr wrap="none" lIns="0" tIns="0" rIns="0" bIns="0" rtlCol="0">
            <a:spAutoFit/>
          </a:bodyPr>
          <a:lstStyle/>
          <a:p>
            <a:pPr algn="ctr"/>
            <a:r>
              <a:rPr lang="en-GB" sz="2400" b="1" dirty="0" smtClean="0">
                <a:gradFill>
                  <a:gsLst>
                    <a:gs pos="0">
                      <a:schemeClr val="tx1"/>
                    </a:gs>
                    <a:gs pos="86000">
                      <a:schemeClr val="tx1"/>
                    </a:gs>
                  </a:gsLst>
                  <a:lin ang="5400000" scaled="0"/>
                </a:gradFill>
              </a:rPr>
              <a:t>System.Type</a:t>
            </a:r>
          </a:p>
          <a:p>
            <a:pPr algn="ctr"/>
            <a:r>
              <a:rPr lang="en-GB" sz="2400" b="1" dirty="0" smtClean="0">
                <a:gradFill>
                  <a:gsLst>
                    <a:gs pos="0">
                      <a:schemeClr val="tx1"/>
                    </a:gs>
                    <a:gs pos="86000">
                      <a:schemeClr val="tx1"/>
                    </a:gs>
                  </a:gsLst>
                  <a:lin ang="5400000" scaled="0"/>
                </a:gradFill>
              </a:rPr>
              <a:t>(real)</a:t>
            </a:r>
          </a:p>
          <a:p>
            <a:pPr algn="ctr"/>
            <a:endParaRPr lang="en-GB" sz="2400" b="1" dirty="0" smtClean="0">
              <a:gradFill>
                <a:gsLst>
                  <a:gs pos="0">
                    <a:schemeClr val="tx1"/>
                  </a:gs>
                  <a:gs pos="86000">
                    <a:schemeClr val="tx1"/>
                  </a:gs>
                </a:gsLst>
                <a:lin ang="5400000" scaled="0"/>
              </a:gradFill>
            </a:endParaRPr>
          </a:p>
        </p:txBody>
      </p:sp>
      <p:sp>
        <p:nvSpPr>
          <p:cNvPr id="17" name="Right Arrow 16"/>
          <p:cNvSpPr/>
          <p:nvPr/>
        </p:nvSpPr>
        <p:spPr bwMode="auto">
          <a:xfrm rot="5400000">
            <a:off x="6347763" y="4208019"/>
            <a:ext cx="672677" cy="506548"/>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
        <p:nvSpPr>
          <p:cNvPr id="12" name="Rounded Rectangle 11"/>
          <p:cNvSpPr/>
          <p:nvPr/>
        </p:nvSpPr>
        <p:spPr bwMode="auto">
          <a:xfrm>
            <a:off x="4675021" y="4872845"/>
            <a:ext cx="3482521" cy="1377537"/>
          </a:xfrm>
          <a:prstGeom prst="roundRect">
            <a:avLst/>
          </a:prstGeom>
          <a:solidFill>
            <a:schemeClr val="tx2">
              <a:lumMod val="50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400" dirty="0" smtClean="0">
                <a:gradFill>
                  <a:gsLst>
                    <a:gs pos="0">
                      <a:srgbClr val="FFFFFF"/>
                    </a:gs>
                    <a:gs pos="100000">
                      <a:srgbClr val="FFFFFF"/>
                    </a:gs>
                  </a:gsLst>
                  <a:lin ang="5400000" scaled="0"/>
                </a:gradFill>
              </a:rPr>
              <a:t>app.exe or</a:t>
            </a:r>
          </a:p>
          <a:p>
            <a:pPr algn="ctr" defTabSz="914099"/>
            <a:r>
              <a:rPr lang="en-GB" sz="2400" dirty="0" smtClean="0">
                <a:gradFill>
                  <a:gsLst>
                    <a:gs pos="0">
                      <a:srgbClr val="FFFFFF"/>
                    </a:gs>
                    <a:gs pos="100000">
                      <a:srgbClr val="FFFFFF"/>
                    </a:gs>
                  </a:gsLst>
                  <a:lin ang="5400000" scaled="0"/>
                </a:gradFill>
              </a:rPr>
              <a:t>library.dll</a:t>
            </a:r>
          </a:p>
        </p:txBody>
      </p:sp>
      <p:sp>
        <p:nvSpPr>
          <p:cNvPr id="13" name="Rounded Rectangle 12"/>
          <p:cNvSpPr/>
          <p:nvPr/>
        </p:nvSpPr>
        <p:spPr bwMode="auto">
          <a:xfrm>
            <a:off x="8326392" y="5415149"/>
            <a:ext cx="2611892" cy="771896"/>
          </a:xfrm>
          <a:prstGeom prst="roundRect">
            <a:avLst/>
          </a:prstGeom>
          <a:solidFill>
            <a:schemeClr val="bg2">
              <a:lumMod val="75000"/>
            </a:schemeClr>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err="1" smtClean="0">
                <a:gradFill>
                  <a:gsLst>
                    <a:gs pos="0">
                      <a:srgbClr val="FFFFFF"/>
                    </a:gs>
                    <a:gs pos="100000">
                      <a:srgbClr val="FFFFFF"/>
                    </a:gs>
                  </a:gsLst>
                  <a:lin ang="5400000" scaled="0"/>
                </a:gradFill>
              </a:rPr>
              <a:t>Provider.Runtime.dll</a:t>
            </a:r>
            <a:endParaRPr lang="en-GB" sz="1400" dirty="0" smtClean="0">
              <a:gradFill>
                <a:gsLst>
                  <a:gs pos="0">
                    <a:srgbClr val="FFFFFF"/>
                  </a:gs>
                  <a:gs pos="100000">
                    <a:srgbClr val="FFFFFF"/>
                  </a:gs>
                </a:gsLst>
                <a:lin ang="5400000" scaled="0"/>
              </a:gradFill>
            </a:endParaRPr>
          </a:p>
        </p:txBody>
      </p:sp>
      <p:sp>
        <p:nvSpPr>
          <p:cNvPr id="16" name="Right Arrow 15"/>
          <p:cNvSpPr/>
          <p:nvPr/>
        </p:nvSpPr>
        <p:spPr bwMode="auto">
          <a:xfrm rot="12468634">
            <a:off x="4857060" y="2741221"/>
            <a:ext cx="1978707" cy="380010"/>
          </a:xfrm>
          <a:prstGeom prst="rightArrow">
            <a:avLst/>
          </a:prstGeom>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smtClean="0">
              <a:gradFill>
                <a:gsLst>
                  <a:gs pos="0">
                    <a:srgbClr val="FFFFFF"/>
                  </a:gs>
                  <a:gs pos="100000">
                    <a:srgbClr val="FFFFFF"/>
                  </a:gs>
                </a:gsLst>
                <a:lin ang="5400000" scaled="0"/>
              </a:gradFill>
            </a:endParaRPr>
          </a:p>
        </p:txBody>
      </p:sp>
      <p:sp>
        <p:nvSpPr>
          <p:cNvPr id="19" name="Rounded Rectangle 18"/>
          <p:cNvSpPr/>
          <p:nvPr/>
        </p:nvSpPr>
        <p:spPr bwMode="auto">
          <a:xfrm>
            <a:off x="6803911" y="4902415"/>
            <a:ext cx="1283894" cy="365622"/>
          </a:xfrm>
          <a:prstGeom prst="roundRect">
            <a:avLst/>
          </a:prstGeom>
          <a:solidFill>
            <a:schemeClr val="bg2"/>
          </a:soli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gradFill>
                  <a:gsLst>
                    <a:gs pos="0">
                      <a:srgbClr val="FFFFFF"/>
                    </a:gs>
                    <a:gs pos="100000">
                      <a:srgbClr val="FFFFFF"/>
                    </a:gs>
                  </a:gsLst>
                  <a:lin ang="5400000" scaled="0"/>
                </a:gradFill>
              </a:rPr>
              <a:t>types</a:t>
            </a:r>
          </a:p>
        </p:txBody>
      </p:sp>
      <p:sp>
        <p:nvSpPr>
          <p:cNvPr id="18" name="TextBox 17"/>
          <p:cNvSpPr txBox="1"/>
          <p:nvPr/>
        </p:nvSpPr>
        <p:spPr>
          <a:xfrm>
            <a:off x="9576906" y="4347357"/>
            <a:ext cx="1595309" cy="400110"/>
          </a:xfrm>
          <a:prstGeom prst="rect">
            <a:avLst/>
          </a:prstGeom>
          <a:noFill/>
          <a:ln>
            <a:solidFill>
              <a:schemeClr val="tx1"/>
            </a:solidFill>
          </a:ln>
        </p:spPr>
        <p:txBody>
          <a:bodyPr wrap="none" rtlCol="0">
            <a:spAutoFit/>
          </a:bodyPr>
          <a:lstStyle/>
          <a:p>
            <a:r>
              <a:rPr lang="en-GB" sz="2000" dirty="0" smtClean="0">
                <a:latin typeface="Consolas" pitchFamily="49" charset="0"/>
                <a:cs typeface="Consolas" pitchFamily="49" charset="0"/>
              </a:rPr>
              <a:t>edmgen.exe</a:t>
            </a:r>
            <a:endParaRPr lang="en-GB" sz="2000" dirty="0">
              <a:latin typeface="Consolas" pitchFamily="49" charset="0"/>
              <a:cs typeface="Consolas" pitchFamily="49" charset="0"/>
            </a:endParaRPr>
          </a:p>
        </p:txBody>
      </p:sp>
    </p:spTree>
    <p:extLst>
      <p:ext uri="{BB962C8B-B14F-4D97-AF65-F5344CB8AC3E}">
        <p14:creationId xmlns:p14="http://schemas.microsoft.com/office/powerpoint/2010/main" val="4068440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2" grpId="0" animBg="1"/>
      <p:bldP spid="13" grpId="0" animBg="1"/>
      <p:bldP spid="19"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2</a:t>
            </a:r>
            <a:br>
              <a:rPr lang="en-GB" sz="5400" dirty="0" smtClean="0"/>
            </a:br>
            <a:r>
              <a:rPr lang="en-GB" sz="5400" dirty="0" smtClean="0"/>
              <a:t>Modern applications are information-rich</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16870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3</a:t>
            </a:r>
            <a:br>
              <a:rPr lang="en-GB" sz="5400" dirty="0" smtClean="0"/>
            </a:br>
            <a:r>
              <a:rPr lang="en-GB" sz="5400" dirty="0" smtClean="0"/>
              <a:t>Our languages are information-sparse</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28439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4</a:t>
            </a:r>
            <a:br>
              <a:rPr lang="en-GB" sz="5400" dirty="0" smtClean="0"/>
            </a:br>
            <a:r>
              <a:rPr lang="en-GB" sz="5400" dirty="0" smtClean="0"/>
              <a:t>We can fix this</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25300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4</a:t>
            </a:r>
            <a:br>
              <a:rPr lang="en-GB" sz="5400" dirty="0" smtClean="0"/>
            </a:br>
            <a:r>
              <a:rPr lang="en-GB" sz="5400" dirty="0" smtClean="0"/>
              <a:t>The future of F# is to fix this </a:t>
            </a:r>
            <a:endParaRPr lang="en-GB" sz="5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38636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smtClean="0"/>
              <a:t/>
            </a:r>
            <a:br>
              <a:rPr lang="en-GB" sz="5400" dirty="0" smtClean="0"/>
            </a:br>
            <a:r>
              <a:rPr lang="en-GB" sz="5400" dirty="0" smtClean="0"/>
              <a:t>Proposition 4</a:t>
            </a:r>
            <a:br>
              <a:rPr lang="en-GB" sz="5400" dirty="0" smtClean="0"/>
            </a:br>
            <a:r>
              <a:rPr lang="en-GB" sz="5400" dirty="0" smtClean="0"/>
              <a:t>To fix it we will use </a:t>
            </a:r>
            <a:r>
              <a:rPr lang="en-GB" sz="5400" b="1" dirty="0" smtClean="0">
                <a:solidFill>
                  <a:srgbClr val="FFFF00"/>
                </a:solidFill>
              </a:rPr>
              <a:t>magic</a:t>
            </a:r>
            <a:endParaRPr lang="en-GB" sz="5400" b="1" dirty="0">
              <a:solidFill>
                <a:srgbClr val="FFFF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20653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PDC10_Template_16x9 - Rev 0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Segoe Condensed"/>
        <a:ea typeface=""/>
        <a:cs typeface=""/>
      </a:majorFont>
      <a:minorFont>
        <a:latin typeface="Segoe Condensed"/>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853F58854AC945BF5D8FF8AD4A1AF0" ma:contentTypeVersion="0" ma:contentTypeDescription="Create a new document." ma:contentTypeScope="" ma:versionID="472acbd61ec3a3c4d8a2771460a3fb3f">
  <xsd:schema xmlns:xsd="http://www.w3.org/2001/XMLSchema" xmlns:xs="http://www.w3.org/2001/XMLSchema" xmlns:p="http://schemas.microsoft.com/office/2006/metadata/properties" xmlns:ns2="230e9df3-be65-4c73-a93b-d1236ebd677e" targetNamespace="http://schemas.microsoft.com/office/2006/metadata/properties" ma:root="true" ma:fieldsID="f2b91cc8af19bec148537d53833b551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b538e9a-9151-4795-889e-7600de9a93e2}" ma:internalName="TaxCatchAll" ma:showField="CatchAllData" ma:web="0c402cda-8054-4332-902d-b4b7e819d02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b538e9a-9151-4795-889e-7600de9a93e2}" ma:internalName="TaxCatchAllLabel" ma:readOnly="true" ma:showField="CatchAllDataLabel" ma:web="0c402cda-8054-4332-902d-b4b7e819d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E15F3-B5B8-41AE-BEB3-EE97E9AA3385}">
  <ds:schemaRef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http://purl.org/dc/dcmitype/"/>
    <ds:schemaRef ds:uri="http://purl.org/dc/terms/"/>
  </ds:schemaRefs>
</ds:datastoreItem>
</file>

<file path=customXml/itemProps2.xml><?xml version="1.0" encoding="utf-8"?>
<ds:datastoreItem xmlns:ds="http://schemas.openxmlformats.org/officeDocument/2006/customXml" ds:itemID="{255BDB51-007D-4D26-8EF1-C907F6DF0284}">
  <ds:schemaRefs>
    <ds:schemaRef ds:uri="http://schemas.microsoft.com/sharepoint/v3/contenttype/forms"/>
  </ds:schemaRefs>
</ds:datastoreItem>
</file>

<file path=customXml/itemProps3.xml><?xml version="1.0" encoding="utf-8"?>
<ds:datastoreItem xmlns:ds="http://schemas.openxmlformats.org/officeDocument/2006/customXml" ds:itemID="{54CF56D9-9A0E-475A-9780-7CC59E494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PDC10_Template_16x9 - Rev 02</Template>
  <TotalTime>10938</TotalTime>
  <Words>1126</Words>
  <Application>Microsoft Office PowerPoint</Application>
  <PresentationFormat>Custom</PresentationFormat>
  <Paragraphs>243</Paragraphs>
  <Slides>40</Slides>
  <Notes>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PDC10_Template_16x9 - Rev 02</vt:lpstr>
      <vt:lpstr>White with Consolas font for code slides</vt:lpstr>
      <vt:lpstr> The Future of F#   Data and Services, At Your Fingertips, Strongly Typed   </vt:lpstr>
      <vt:lpstr> Caveat: no CTP available today </vt:lpstr>
      <vt:lpstr> Today’s talk is very simple</vt:lpstr>
      <vt:lpstr> Proposition 1 The world is information-rich</vt:lpstr>
      <vt:lpstr> Proposition 2 Modern applications are information-rich</vt:lpstr>
      <vt:lpstr> Proposition 3 Our languages are information-sparse</vt:lpstr>
      <vt:lpstr> Proposition 4 We can fix this</vt:lpstr>
      <vt:lpstr> Proposition 4 The future of F# is to fix this </vt:lpstr>
      <vt:lpstr> Proposition 4 To fix it we will use magic</vt:lpstr>
      <vt:lpstr> Proposition 4 The magic is called Type Providers</vt:lpstr>
      <vt:lpstr>F# 2.0 ships with Visual Studio 2010</vt:lpstr>
      <vt:lpstr>F# 2.0 Fundamentals</vt:lpstr>
      <vt:lpstr>A Coding Challenge:  The Chemical Elements, Strongly Typed</vt:lpstr>
      <vt:lpstr>PowerPoint Presentation</vt:lpstr>
      <vt:lpstr>PowerPoint Presentation</vt:lpstr>
      <vt:lpstr>PowerPoint Presentation</vt:lpstr>
      <vt:lpstr>PowerPoint Presentation</vt:lpstr>
      <vt:lpstr>The Magic: Type Providers</vt:lpstr>
      <vt:lpstr>The Magic: Type Providers</vt:lpstr>
      <vt:lpstr>PowerPoint Presentation</vt:lpstr>
      <vt:lpstr>Our API for Type Providers</vt:lpstr>
      <vt:lpstr>Note: F# still contains no data  Open architecture  You can write your own type provider</vt:lpstr>
      <vt:lpstr>Example 2: Windows Azure Marketplace: Data Market</vt:lpstr>
      <vt:lpstr>PowerPoint Presentation</vt:lpstr>
      <vt:lpstr>PowerPoint Presentation</vt:lpstr>
      <vt:lpstr>PowerPoint Presentation</vt:lpstr>
      <vt:lpstr>How do we mediate today?</vt:lpstr>
      <vt:lpstr>How do we mediate today? Codegen, Codegen, Codegen!!</vt:lpstr>
      <vt:lpstr>Cloud Web Phone </vt:lpstr>
      <vt:lpstr>Cloud Web Phone Enterprise Local Machine </vt:lpstr>
      <vt:lpstr>PowerPoint Presentation</vt:lpstr>
      <vt:lpstr>Summary: Just imagine if we could access….</vt:lpstr>
      <vt:lpstr> The solution is called Type Providers</vt:lpstr>
      <vt:lpstr> Summary  The world is information rich  Our languages need to be information-rich too  The F# Future? Consume it! Directly! Strongly typed! No walls!</vt:lpstr>
      <vt:lpstr>Latest Books about F#</vt:lpstr>
      <vt:lpstr>More Information</vt:lpstr>
      <vt:lpstr>PowerPoint Presentation</vt:lpstr>
      <vt:lpstr>Questions/Discussion</vt:lpstr>
      <vt:lpstr>Implementation</vt:lpstr>
      <vt:lpstr>Implementation (generative)</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C# and Visual Basic</dc:title>
  <dc:subject>Professional Developers Conference PDC 2010</dc:subject>
  <dc:creator>Don Syme</dc:creator>
  <dc:description>Template: Claire Hoover, Silver Fox Productions
Formatting:
Event Date: October 28-29
Event Location: Redmond, WA
Audience Type: External</dc:description>
  <cp:lastModifiedBy>Don Syme</cp:lastModifiedBy>
  <cp:revision>187</cp:revision>
  <cp:lastPrinted>2010-05-11T05:02:34Z</cp:lastPrinted>
  <dcterms:created xsi:type="dcterms:W3CDTF">2010-09-24T00:53:00Z</dcterms:created>
  <dcterms:modified xsi:type="dcterms:W3CDTF">2010-10-29T03:42:31Z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0x010100D0853F58854AC945BF5D8FF8AD4A1AF0</vt:lpwstr>
  </property>
</Properties>
</file>