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3" r:id="rId1"/>
    <p:sldMasterId id="2147483718" r:id="rId2"/>
  </p:sldMasterIdLst>
  <p:notesMasterIdLst>
    <p:notesMasterId r:id="rId64"/>
  </p:notesMasterIdLst>
  <p:handoutMasterIdLst>
    <p:handoutMasterId r:id="rId65"/>
  </p:handoutMasterIdLst>
  <p:sldIdLst>
    <p:sldId id="256"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95"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96" r:id="rId47"/>
    <p:sldId id="351" r:id="rId48"/>
    <p:sldId id="352" r:id="rId49"/>
    <p:sldId id="353" r:id="rId50"/>
    <p:sldId id="354" r:id="rId51"/>
    <p:sldId id="355" r:id="rId52"/>
    <p:sldId id="356" r:id="rId53"/>
    <p:sldId id="357" r:id="rId54"/>
    <p:sldId id="358" r:id="rId55"/>
    <p:sldId id="359" r:id="rId56"/>
    <p:sldId id="360" r:id="rId57"/>
    <p:sldId id="399" r:id="rId58"/>
    <p:sldId id="361" r:id="rId59"/>
    <p:sldId id="362" r:id="rId60"/>
    <p:sldId id="363" r:id="rId61"/>
    <p:sldId id="397" r:id="rId62"/>
    <p:sldId id="398" r:id="rId63"/>
  </p:sldIdLst>
  <p:sldSz cx="12188825" cy="6858000"/>
  <p:notesSz cx="6858000" cy="9144000"/>
  <p:embeddedFontLst>
    <p:embeddedFont>
      <p:font typeface="Segoe Light" charset="0"/>
      <p:regular r:id="rId66"/>
      <p:italic r:id="rId67"/>
    </p:embeddedFont>
    <p:embeddedFont>
      <p:font typeface="Segoe UI" pitchFamily="34" charset="0"/>
      <p:regular r:id="rId68"/>
      <p:bold r:id="rId69"/>
      <p:italic r:id="rId70"/>
      <p:boldItalic r:id="rId71"/>
    </p:embeddedFont>
    <p:embeddedFont>
      <p:font typeface="Consolas" pitchFamily="49" charset="0"/>
      <p:regular r:id="rId72"/>
      <p:bold r:id="rId73"/>
      <p:italic r:id="rId74"/>
      <p:boldItalic r:id="rId75"/>
    </p:embeddedFont>
    <p:embeddedFont>
      <p:font typeface="Segoe" charset="0"/>
      <p:regular r:id="rId76"/>
      <p:bold r:id="rId77"/>
      <p:italic r:id="rId78"/>
      <p:boldItalic r:id="rId79"/>
    </p:embeddedFont>
    <p:embeddedFont>
      <p:font typeface="Calibri" pitchFamily="34" charset="0"/>
      <p:regular r:id="rId80"/>
      <p:bold r:id="rId81"/>
      <p:italic r:id="rId82"/>
      <p:boldItalic r:id="rId83"/>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FFFFF"/>
    <a:srgbClr val="000000"/>
    <a:srgbClr val="429A16"/>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5" autoAdjust="0"/>
    <p:restoredTop sz="96105" autoAdjust="0"/>
  </p:normalViewPr>
  <p:slideViewPr>
    <p:cSldViewPr snapToGrid="0">
      <p:cViewPr varScale="1">
        <p:scale>
          <a:sx n="90" d="100"/>
          <a:sy n="90" d="100"/>
        </p:scale>
        <p:origin x="-264"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7.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solidFill>
                <a:schemeClr val="bg1">
                  <a:lumMod val="85000"/>
                  <a:lumOff val="15000"/>
                </a:schemeClr>
              </a:solidFill>
            </a:rPr>
            <a:t>F# Advanced?</a:t>
          </a:r>
          <a:endParaRPr lang="en-GB" dirty="0">
            <a:solidFill>
              <a:schemeClr val="bg1">
                <a:lumMod val="85000"/>
                <a:lumOff val="15000"/>
              </a:schemeClr>
            </a:solidFill>
          </a:endParaRPr>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solidFill>
                <a:schemeClr val="bg1">
                  <a:lumMod val="85000"/>
                  <a:lumOff val="15000"/>
                </a:schemeClr>
              </a:solidFill>
            </a:rPr>
            <a:t>F# Tomorrow?</a:t>
          </a:r>
          <a:endParaRPr lang="en-GB" dirty="0">
            <a:solidFill>
              <a:schemeClr val="bg1">
                <a:lumMod val="85000"/>
                <a:lumOff val="15000"/>
              </a:schemeClr>
            </a:solidFill>
          </a:endParaRPr>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26C47DD7-371F-4CE4-A617-3538BB90268F}" type="presOf" srcId="{8A139703-F290-4B8B-BD3D-DB10C1F5669C}" destId="{8D6C514E-5F0B-4031-86ED-B4F24281469C}" srcOrd="0" destOrd="0" presId="urn:microsoft.com/office/officeart/2005/8/layout/default"/>
    <dgm:cxn modelId="{4A860321-1561-446D-BECA-1E8F22084A86}" type="presOf" srcId="{1B53CFCF-4F60-4381-849F-791013009488}" destId="{8B52217E-9618-4D72-9320-CE2C0A858468}"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AC75704C-7BB5-44C3-B240-B4C4474BDCAC}"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652E93AA-4BED-4F5D-A763-04B03711EC87}" type="presOf" srcId="{1DBC060E-790A-4CDD-8E2E-45F579CE0C62}" destId="{EAC128E0-B124-45FB-8D3C-3545493916D3}" srcOrd="0" destOrd="0" presId="urn:microsoft.com/office/officeart/2005/8/layout/default"/>
    <dgm:cxn modelId="{A8DBA999-40FE-44DB-9A6F-23D60B3E9554}" type="presParOf" srcId="{8B52217E-9618-4D72-9320-CE2C0A858468}" destId="{56BFC3DA-A95C-4316-B5C1-1D964B4B0F23}" srcOrd="0" destOrd="0" presId="urn:microsoft.com/office/officeart/2005/8/layout/default"/>
    <dgm:cxn modelId="{51E8BF9F-7445-40D7-9719-7E4A20E79C0F}" type="presParOf" srcId="{8B52217E-9618-4D72-9320-CE2C0A858468}" destId="{3427721A-487C-4186-8C98-4EAC2E7A1907}" srcOrd="1" destOrd="0" presId="urn:microsoft.com/office/officeart/2005/8/layout/default"/>
    <dgm:cxn modelId="{505C0164-2CB3-4BF3-9E25-C541564E5635}" type="presParOf" srcId="{8B52217E-9618-4D72-9320-CE2C0A858468}" destId="{EAC128E0-B124-45FB-8D3C-3545493916D3}" srcOrd="2" destOrd="0" presId="urn:microsoft.com/office/officeart/2005/8/layout/default"/>
    <dgm:cxn modelId="{08A74E73-EEE0-412D-992E-E06170304587}" type="presParOf" srcId="{8B52217E-9618-4D72-9320-CE2C0A858468}" destId="{85462E2A-53BA-4EE3-BE53-7BEFD6DD9817}" srcOrd="3" destOrd="0" presId="urn:microsoft.com/office/officeart/2005/8/layout/default"/>
    <dgm:cxn modelId="{A511C38C-18FF-4D2B-A3EC-F0901152FCC1}"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solidFill>
          <a:schemeClr val="tx1">
            <a:lumMod val="50000"/>
          </a:schemeClr>
        </a:solidFill>
      </dgm:spPr>
      <dgm:t>
        <a:bodyPr/>
        <a:lstStyle/>
        <a:p>
          <a:pPr rtl="0"/>
          <a:r>
            <a:rPr lang="en-GB" dirty="0" smtClean="0">
              <a:solidFill>
                <a:schemeClr val="bg1">
                  <a:lumMod val="85000"/>
                  <a:lumOff val="15000"/>
                </a:schemeClr>
              </a:solidFill>
            </a:rPr>
            <a:t>F# Advanced?</a:t>
          </a:r>
          <a:endParaRPr lang="en-GB" dirty="0">
            <a:solidFill>
              <a:schemeClr val="bg1">
                <a:lumMod val="85000"/>
                <a:lumOff val="15000"/>
              </a:schemeClr>
            </a:solidFill>
          </a:endParaRPr>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solidFill>
          <a:schemeClr val="accent1"/>
        </a:solidFill>
      </dgm:spPr>
      <dgm:t>
        <a:bodyPr/>
        <a:lstStyle/>
        <a:p>
          <a:pPr rtl="0"/>
          <a:r>
            <a:rPr lang="en-GB" dirty="0" smtClean="0">
              <a:solidFill>
                <a:schemeClr val="bg1">
                  <a:lumMod val="85000"/>
                  <a:lumOff val="15000"/>
                </a:schemeClr>
              </a:solidFill>
            </a:rPr>
            <a:t>F# Tomorrow!</a:t>
          </a:r>
          <a:endParaRPr lang="en-GB" dirty="0">
            <a:solidFill>
              <a:schemeClr val="bg1">
                <a:lumMod val="85000"/>
                <a:lumOff val="15000"/>
              </a:schemeClr>
            </a:solidFill>
          </a:endParaRPr>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EB4ADB21-50FE-45B5-B910-9D0A3CA4DCB8}" type="presOf" srcId="{8A139703-F290-4B8B-BD3D-DB10C1F5669C}" destId="{8D6C514E-5F0B-4031-86ED-B4F24281469C}"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1C7CA513-050B-4B4E-88BA-2E4D48399A20}" type="presOf" srcId="{1DBC060E-790A-4CDD-8E2E-45F579CE0C62}" destId="{EAC128E0-B124-45FB-8D3C-3545493916D3}" srcOrd="0" destOrd="0" presId="urn:microsoft.com/office/officeart/2005/8/layout/default"/>
    <dgm:cxn modelId="{3877BE26-8D27-4848-8C0D-5D82623E45CD}"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C3E97A6A-0C7C-4BCE-801B-D0B9B44084F7}" type="presOf" srcId="{1B53CFCF-4F60-4381-849F-791013009488}" destId="{8B52217E-9618-4D72-9320-CE2C0A858468}" srcOrd="0" destOrd="0" presId="urn:microsoft.com/office/officeart/2005/8/layout/default"/>
    <dgm:cxn modelId="{71AF206F-ADB3-4B96-B693-3BDB5216F072}" type="presParOf" srcId="{8B52217E-9618-4D72-9320-CE2C0A858468}" destId="{56BFC3DA-A95C-4316-B5C1-1D964B4B0F23}" srcOrd="0" destOrd="0" presId="urn:microsoft.com/office/officeart/2005/8/layout/default"/>
    <dgm:cxn modelId="{95A6C4B2-4B5C-4CCC-9268-BAED67703986}" type="presParOf" srcId="{8B52217E-9618-4D72-9320-CE2C0A858468}" destId="{3427721A-487C-4186-8C98-4EAC2E7A1907}" srcOrd="1" destOrd="0" presId="urn:microsoft.com/office/officeart/2005/8/layout/default"/>
    <dgm:cxn modelId="{D8EC633F-1A52-459F-8A7C-7F35994C15ED}" type="presParOf" srcId="{8B52217E-9618-4D72-9320-CE2C0A858468}" destId="{EAC128E0-B124-45FB-8D3C-3545493916D3}" srcOrd="2" destOrd="0" presId="urn:microsoft.com/office/officeart/2005/8/layout/default"/>
    <dgm:cxn modelId="{F3F25FC4-649F-454D-9464-DE1B44EC3E52}" type="presParOf" srcId="{8B52217E-9618-4D72-9320-CE2C0A858468}" destId="{85462E2A-53BA-4EE3-BE53-7BEFD6DD9817}" srcOrd="3" destOrd="0" presId="urn:microsoft.com/office/officeart/2005/8/layout/default"/>
    <dgm:cxn modelId="{73F24B01-4428-49AA-BC08-70AC90178021}"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solidFill>
                <a:schemeClr val="bg1">
                  <a:lumMod val="85000"/>
                  <a:lumOff val="15000"/>
                </a:schemeClr>
              </a:solidFill>
            </a:rPr>
            <a:t>F# </a:t>
          </a:r>
          <a:br>
            <a:rPr lang="en-GB" dirty="0" smtClean="0">
              <a:solidFill>
                <a:schemeClr val="bg1">
                  <a:lumMod val="85000"/>
                  <a:lumOff val="15000"/>
                </a:schemeClr>
              </a:solidFill>
            </a:rPr>
          </a:br>
          <a:r>
            <a:rPr lang="en-GB" dirty="0" smtClean="0">
              <a:solidFill>
                <a:schemeClr val="bg1">
                  <a:lumMod val="85000"/>
                  <a:lumOff val="15000"/>
                </a:schemeClr>
              </a:solidFill>
            </a:rPr>
            <a:t>Today!</a:t>
          </a:r>
          <a:endParaRPr lang="en-GB" dirty="0">
            <a:solidFill>
              <a:schemeClr val="bg1">
                <a:lumMod val="85000"/>
                <a:lumOff val="15000"/>
              </a:schemeClr>
            </a:solidFill>
          </a:endParaRPr>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1">
        <dgm:presLayoutVars>
          <dgm:bulletEnabled val="1"/>
        </dgm:presLayoutVars>
      </dgm:prSet>
      <dgm:spPr/>
      <dgm:t>
        <a:bodyPr/>
        <a:lstStyle/>
        <a:p>
          <a:endParaRPr lang="en-GB"/>
        </a:p>
      </dgm:t>
    </dgm:pt>
  </dgm:ptLst>
  <dgm:cxnLst>
    <dgm:cxn modelId="{8F272F22-71A7-4303-9F73-E3FF21DA1A33}" srcId="{1B53CFCF-4F60-4381-849F-791013009488}" destId="{96723B55-FF55-47FD-B449-4AA8FA2BAB31}" srcOrd="0" destOrd="0" parTransId="{D593ADA1-9F70-486D-A61E-448F67C7754A}" sibTransId="{F56B31CB-81EA-4F83-B8B6-072177CC32AC}"/>
    <dgm:cxn modelId="{FCEF16CB-F42D-47D8-90E0-0B64F02B2293}" type="presOf" srcId="{1B53CFCF-4F60-4381-849F-791013009488}" destId="{8B52217E-9618-4D72-9320-CE2C0A858468}" srcOrd="0" destOrd="0" presId="urn:microsoft.com/office/officeart/2005/8/layout/default"/>
    <dgm:cxn modelId="{D2A579CF-621F-4587-9688-FE10301EDC16}" type="presOf" srcId="{96723B55-FF55-47FD-B449-4AA8FA2BAB31}" destId="{56BFC3DA-A95C-4316-B5C1-1D964B4B0F23}" srcOrd="0" destOrd="0" presId="urn:microsoft.com/office/officeart/2005/8/layout/default"/>
    <dgm:cxn modelId="{0A6C1401-2476-448E-8ACE-53B7EE375B16}" type="presParOf" srcId="{8B52217E-9618-4D72-9320-CE2C0A858468}" destId="{56BFC3DA-A95C-4316-B5C1-1D964B4B0F2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7835CE-1BE1-4A04-BE2A-3B99D265AC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20F9648A-07FE-49CA-8945-9ECA77F1781E}">
      <dgm:prSet phldrT="[Text]">
        <dgm:style>
          <a:lnRef idx="1">
            <a:schemeClr val="accent6"/>
          </a:lnRef>
          <a:fillRef idx="3">
            <a:schemeClr val="accent6"/>
          </a:fillRef>
          <a:effectRef idx="2">
            <a:schemeClr val="accent6"/>
          </a:effectRef>
          <a:fontRef idx="minor">
            <a:schemeClr val="lt1"/>
          </a:fontRef>
        </dgm:style>
      </dgm:prSet>
      <dgm:spPr>
        <a:solidFill>
          <a:schemeClr val="accent5"/>
        </a:solidFill>
        <a:ln>
          <a:solidFill>
            <a:schemeClr val="tx1"/>
          </a:solidFill>
        </a:ln>
      </dgm:spPr>
      <dgm:t>
        <a:bodyPr/>
        <a:lstStyle/>
        <a:p>
          <a:r>
            <a:rPr lang="en-GB" dirty="0" smtClean="0">
              <a:solidFill>
                <a:schemeClr val="tx1"/>
              </a:solidFill>
            </a:rPr>
            <a:t>OCaml</a:t>
          </a:r>
          <a:endParaRPr lang="en-GB" dirty="0">
            <a:solidFill>
              <a:schemeClr val="tx1"/>
            </a:solidFill>
          </a:endParaRPr>
        </a:p>
      </dgm:t>
    </dgm:pt>
    <dgm:pt modelId="{2510AB78-CD66-44D3-AFB1-13FEFAC0F5D7}" type="parTrans" cxnId="{FFB7330F-9F15-47B7-8289-1B0A2EC29656}">
      <dgm:prSet/>
      <dgm:spPr/>
      <dgm:t>
        <a:bodyPr/>
        <a:lstStyle/>
        <a:p>
          <a:endParaRPr lang="en-GB"/>
        </a:p>
      </dgm:t>
    </dgm:pt>
    <dgm:pt modelId="{31F21FAB-B9F4-4A2F-B30F-21D9ED973B92}" type="sibTrans" cxnId="{FFB7330F-9F15-47B7-8289-1B0A2EC29656}">
      <dgm:prSet/>
      <dgm:spPr/>
      <dgm:t>
        <a:bodyPr/>
        <a:lstStyle/>
        <a:p>
          <a:endParaRPr lang="en-GB"/>
        </a:p>
      </dgm:t>
    </dgm:pt>
    <dgm:pt modelId="{B3929F1D-153B-450C-99EA-6E8BC8DBE9F4}">
      <dgm:prSet phldrT="[Text]">
        <dgm:style>
          <a:lnRef idx="1">
            <a:schemeClr val="accent6"/>
          </a:lnRef>
          <a:fillRef idx="3">
            <a:schemeClr val="accent6"/>
          </a:fillRef>
          <a:effectRef idx="2">
            <a:schemeClr val="accent6"/>
          </a:effectRef>
          <a:fontRef idx="minor">
            <a:schemeClr val="lt1"/>
          </a:fontRef>
        </dgm:style>
      </dgm:prSet>
      <dgm:spPr>
        <a:solidFill>
          <a:schemeClr val="accent5"/>
        </a:solidFill>
        <a:ln>
          <a:solidFill>
            <a:schemeClr val="tx1"/>
          </a:solidFill>
        </a:ln>
      </dgm:spPr>
      <dgm:t>
        <a:bodyPr/>
        <a:lstStyle/>
        <a:p>
          <a:r>
            <a:rPr lang="en-GB" dirty="0" smtClean="0">
              <a:solidFill>
                <a:schemeClr val="tx1"/>
              </a:solidFill>
            </a:rPr>
            <a:t>C#/.NET</a:t>
          </a:r>
          <a:endParaRPr lang="en-GB" dirty="0">
            <a:solidFill>
              <a:schemeClr val="tx1"/>
            </a:solidFill>
          </a:endParaRPr>
        </a:p>
      </dgm:t>
    </dgm:pt>
    <dgm:pt modelId="{220AAC19-E5A3-47E3-BB91-6BDEF09711E3}" type="parTrans" cxnId="{552B9BD3-715A-4AE5-AE37-F7D8095C7ED8}">
      <dgm:prSet/>
      <dgm:spPr/>
      <dgm:t>
        <a:bodyPr/>
        <a:lstStyle/>
        <a:p>
          <a:endParaRPr lang="en-GB"/>
        </a:p>
      </dgm:t>
    </dgm:pt>
    <dgm:pt modelId="{1ABFF025-BD37-4FB7-8816-9E54B23B71CD}" type="sibTrans" cxnId="{552B9BD3-715A-4AE5-AE37-F7D8095C7ED8}">
      <dgm:prSet/>
      <dgm:spPr/>
      <dgm:t>
        <a:bodyPr/>
        <a:lstStyle/>
        <a:p>
          <a:endParaRPr lang="en-GB"/>
        </a:p>
      </dgm:t>
    </dgm:pt>
    <dgm:pt modelId="{F46DFFE8-954F-4BDC-9232-DB8F826D64D9}" type="pres">
      <dgm:prSet presAssocID="{0D7835CE-1BE1-4A04-BE2A-3B99D265ACDD}" presName="diagram" presStyleCnt="0">
        <dgm:presLayoutVars>
          <dgm:dir/>
          <dgm:resizeHandles val="exact"/>
        </dgm:presLayoutVars>
      </dgm:prSet>
      <dgm:spPr/>
      <dgm:t>
        <a:bodyPr/>
        <a:lstStyle/>
        <a:p>
          <a:endParaRPr lang="en-GB"/>
        </a:p>
      </dgm:t>
    </dgm:pt>
    <dgm:pt modelId="{C45D112E-F679-4F2C-BB3E-32C985B93210}" type="pres">
      <dgm:prSet presAssocID="{20F9648A-07FE-49CA-8945-9ECA77F1781E}" presName="arrow" presStyleLbl="node1" presStyleIdx="0" presStyleCnt="2">
        <dgm:presLayoutVars>
          <dgm:bulletEnabled val="1"/>
        </dgm:presLayoutVars>
      </dgm:prSet>
      <dgm:spPr/>
      <dgm:t>
        <a:bodyPr/>
        <a:lstStyle/>
        <a:p>
          <a:endParaRPr lang="en-GB"/>
        </a:p>
      </dgm:t>
    </dgm:pt>
    <dgm:pt modelId="{26085288-8BBD-4A18-B782-013657CD3B38}" type="pres">
      <dgm:prSet presAssocID="{B3929F1D-153B-450C-99EA-6E8BC8DBE9F4}" presName="arrow" presStyleLbl="node1" presStyleIdx="1" presStyleCnt="2">
        <dgm:presLayoutVars>
          <dgm:bulletEnabled val="1"/>
        </dgm:presLayoutVars>
      </dgm:prSet>
      <dgm:spPr/>
      <dgm:t>
        <a:bodyPr/>
        <a:lstStyle/>
        <a:p>
          <a:endParaRPr lang="en-GB"/>
        </a:p>
      </dgm:t>
    </dgm:pt>
  </dgm:ptLst>
  <dgm:cxnLst>
    <dgm:cxn modelId="{FFB7330F-9F15-47B7-8289-1B0A2EC29656}" srcId="{0D7835CE-1BE1-4A04-BE2A-3B99D265ACDD}" destId="{20F9648A-07FE-49CA-8945-9ECA77F1781E}" srcOrd="0" destOrd="0" parTransId="{2510AB78-CD66-44D3-AFB1-13FEFAC0F5D7}" sibTransId="{31F21FAB-B9F4-4A2F-B30F-21D9ED973B92}"/>
    <dgm:cxn modelId="{1A140EBA-B090-46FD-B001-5871856BB0D3}" type="presOf" srcId="{B3929F1D-153B-450C-99EA-6E8BC8DBE9F4}" destId="{26085288-8BBD-4A18-B782-013657CD3B38}" srcOrd="0" destOrd="0" presId="urn:microsoft.com/office/officeart/2005/8/layout/arrow5"/>
    <dgm:cxn modelId="{552B9BD3-715A-4AE5-AE37-F7D8095C7ED8}" srcId="{0D7835CE-1BE1-4A04-BE2A-3B99D265ACDD}" destId="{B3929F1D-153B-450C-99EA-6E8BC8DBE9F4}" srcOrd="1" destOrd="0" parTransId="{220AAC19-E5A3-47E3-BB91-6BDEF09711E3}" sibTransId="{1ABFF025-BD37-4FB7-8816-9E54B23B71CD}"/>
    <dgm:cxn modelId="{95ADD9E3-D761-42F1-BBBC-72634B15229C}" type="presOf" srcId="{0D7835CE-1BE1-4A04-BE2A-3B99D265ACDD}" destId="{F46DFFE8-954F-4BDC-9232-DB8F826D64D9}" srcOrd="0" destOrd="0" presId="urn:microsoft.com/office/officeart/2005/8/layout/arrow5"/>
    <dgm:cxn modelId="{BCECF62A-0370-47E7-A8A1-E89D9AF4E54B}" type="presOf" srcId="{20F9648A-07FE-49CA-8945-9ECA77F1781E}" destId="{C45D112E-F679-4F2C-BB3E-32C985B93210}" srcOrd="0" destOrd="0" presId="urn:microsoft.com/office/officeart/2005/8/layout/arrow5"/>
    <dgm:cxn modelId="{0D0143A1-CBA5-4F5B-8A18-5FAB85ACFACE}" type="presParOf" srcId="{F46DFFE8-954F-4BDC-9232-DB8F826D64D9}" destId="{C45D112E-F679-4F2C-BB3E-32C985B93210}" srcOrd="0" destOrd="0" presId="urn:microsoft.com/office/officeart/2005/8/layout/arrow5"/>
    <dgm:cxn modelId="{3F46E291-853E-4635-B08E-149051032E24}" type="presParOf" srcId="{F46DFFE8-954F-4BDC-9232-DB8F826D64D9}" destId="{26085288-8BBD-4A18-B782-013657CD3B3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93C47-7400-4DD4-9359-558A64BC170A}"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n-GB"/>
        </a:p>
      </dgm:t>
    </dgm:pt>
    <dgm:pt modelId="{D8059176-ACF7-486F-9A68-525D2BC3FADC}">
      <dgm:prSet custT="1"/>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pPr rtl="0"/>
          <a:r>
            <a:rPr lang="en-GB" sz="3200" dirty="0" smtClean="0"/>
            <a:t>F# async + immutable</a:t>
          </a:r>
          <a:endParaRPr lang="en-GB" sz="3200" dirty="0"/>
        </a:p>
      </dgm:t>
    </dgm:pt>
    <dgm:pt modelId="{CB1FFEBE-7DD0-4D5D-95EB-30F953435118}" type="parTrans" cxnId="{19D0EE08-19EA-4B7A-8951-9B2F96597A31}">
      <dgm:prSet/>
      <dgm:spPr/>
      <dgm:t>
        <a:bodyPr/>
        <a:lstStyle/>
        <a:p>
          <a:endParaRPr lang="en-GB"/>
        </a:p>
      </dgm:t>
    </dgm:pt>
    <dgm:pt modelId="{8646B798-76B5-4119-8E51-D0312466090F}" type="sibTrans" cxnId="{19D0EE08-19EA-4B7A-8951-9B2F96597A31}">
      <dgm:prSet/>
      <dgm:spPr/>
      <dgm:t>
        <a:bodyPr/>
        <a:lstStyle/>
        <a:p>
          <a:endParaRPr lang="en-GB"/>
        </a:p>
      </dgm:t>
    </dgm:pt>
    <dgm:pt modelId="{B8E33EC4-2EFA-4BD4-8CBD-36C1F055A483}">
      <dgm:prSet custT="1"/>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pPr rtl="0"/>
          <a:r>
            <a:rPr lang="en-GB" sz="3200" dirty="0" smtClean="0"/>
            <a:t>Parallel</a:t>
          </a:r>
          <a:endParaRPr lang="en-GB" sz="3200" dirty="0"/>
        </a:p>
      </dgm:t>
    </dgm:pt>
    <dgm:pt modelId="{DB4B4BB2-C8B0-40EF-9CC5-658F48C4C517}" type="parTrans" cxnId="{DE7E92C2-C94E-43F7-A108-0A4581394F66}">
      <dgm:prSet/>
      <dgm:spPr/>
      <dgm:t>
        <a:bodyPr/>
        <a:lstStyle/>
        <a:p>
          <a:endParaRPr lang="en-GB"/>
        </a:p>
      </dgm:t>
    </dgm:pt>
    <dgm:pt modelId="{73138345-E58C-4152-BEB4-54D1BFE572B9}" type="sibTrans" cxnId="{DE7E92C2-C94E-43F7-A108-0A4581394F66}">
      <dgm:prSet/>
      <dgm:spPr/>
      <dgm:t>
        <a:bodyPr/>
        <a:lstStyle/>
        <a:p>
          <a:endParaRPr lang="en-GB"/>
        </a:p>
      </dgm:t>
    </dgm:pt>
    <dgm:pt modelId="{141FA1FE-9859-40E8-B9F3-868239BA63F6}">
      <dgm:prSet custT="1"/>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pPr rtl="0"/>
          <a:r>
            <a:rPr lang="en-GB" sz="3200" dirty="0" smtClean="0"/>
            <a:t>Server</a:t>
          </a:r>
          <a:endParaRPr lang="en-GB" sz="3200" dirty="0"/>
        </a:p>
      </dgm:t>
    </dgm:pt>
    <dgm:pt modelId="{01116C18-383F-45A7-B69E-594CB9A286D3}" type="parTrans" cxnId="{C55B575B-09A0-401F-9982-C564BD154EC4}">
      <dgm:prSet/>
      <dgm:spPr/>
      <dgm:t>
        <a:bodyPr/>
        <a:lstStyle/>
        <a:p>
          <a:endParaRPr lang="en-GB"/>
        </a:p>
      </dgm:t>
    </dgm:pt>
    <dgm:pt modelId="{93F0D563-2A9F-46FB-A963-EFDE7A526731}" type="sibTrans" cxnId="{C55B575B-09A0-401F-9982-C564BD154EC4}">
      <dgm:prSet/>
      <dgm:spPr/>
      <dgm:t>
        <a:bodyPr/>
        <a:lstStyle/>
        <a:p>
          <a:endParaRPr lang="en-GB"/>
        </a:p>
      </dgm:t>
    </dgm:pt>
    <dgm:pt modelId="{F47D1EAE-2B3B-4DCD-B084-FE7211F0CA2F}">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pPr rtl="0"/>
          <a:r>
            <a:rPr lang="en-GB" dirty="0" smtClean="0"/>
            <a:t>Agents</a:t>
          </a:r>
          <a:endParaRPr lang="en-GB" dirty="0"/>
        </a:p>
      </dgm:t>
    </dgm:pt>
    <dgm:pt modelId="{E849E0AE-9FFD-4C65-B331-554BF92B0BC2}" type="parTrans" cxnId="{87B4CA5D-8D4C-448E-9C82-B16A11FBC8A5}">
      <dgm:prSet/>
      <dgm:spPr/>
      <dgm:t>
        <a:bodyPr/>
        <a:lstStyle/>
        <a:p>
          <a:endParaRPr lang="en-GB"/>
        </a:p>
      </dgm:t>
    </dgm:pt>
    <dgm:pt modelId="{27BA3C9B-03A3-4B62-B581-F259959650DE}" type="sibTrans" cxnId="{87B4CA5D-8D4C-448E-9C82-B16A11FBC8A5}">
      <dgm:prSet/>
      <dgm:spPr/>
      <dgm:t>
        <a:bodyPr/>
        <a:lstStyle/>
        <a:p>
          <a:endParaRPr lang="en-GB"/>
        </a:p>
      </dgm:t>
    </dgm:pt>
    <dgm:pt modelId="{2D1F42B0-8635-4E88-8B87-EECA87E2CA97}" type="pres">
      <dgm:prSet presAssocID="{9B193C47-7400-4DD4-9359-558A64BC170A}" presName="Name0" presStyleCnt="0">
        <dgm:presLayoutVars>
          <dgm:dir/>
          <dgm:resizeHandles val="exact"/>
        </dgm:presLayoutVars>
      </dgm:prSet>
      <dgm:spPr/>
      <dgm:t>
        <a:bodyPr/>
        <a:lstStyle/>
        <a:p>
          <a:endParaRPr lang="en-GB"/>
        </a:p>
      </dgm:t>
    </dgm:pt>
    <dgm:pt modelId="{9A1BFA8D-3F24-4EAD-8E72-D9F1E57F82DD}" type="pres">
      <dgm:prSet presAssocID="{D8059176-ACF7-486F-9A68-525D2BC3FADC}" presName="node" presStyleLbl="node1" presStyleIdx="0" presStyleCnt="4" custScaleX="161653">
        <dgm:presLayoutVars>
          <dgm:bulletEnabled val="1"/>
        </dgm:presLayoutVars>
      </dgm:prSet>
      <dgm:spPr/>
      <dgm:t>
        <a:bodyPr/>
        <a:lstStyle/>
        <a:p>
          <a:endParaRPr lang="en-GB"/>
        </a:p>
      </dgm:t>
    </dgm:pt>
    <dgm:pt modelId="{2E32B71F-E584-41FC-943D-AB77CE5D2E23}" type="pres">
      <dgm:prSet presAssocID="{8646B798-76B5-4119-8E51-D0312466090F}" presName="sibTrans" presStyleLbl="sibTrans2D1" presStyleIdx="0" presStyleCnt="3"/>
      <dgm:spPr/>
      <dgm:t>
        <a:bodyPr/>
        <a:lstStyle/>
        <a:p>
          <a:endParaRPr lang="en-GB"/>
        </a:p>
      </dgm:t>
    </dgm:pt>
    <dgm:pt modelId="{01ECC769-E5B2-4E48-B9BE-1914ACD6365D}" type="pres">
      <dgm:prSet presAssocID="{8646B798-76B5-4119-8E51-D0312466090F}" presName="connectorText" presStyleLbl="sibTrans2D1" presStyleIdx="0" presStyleCnt="3"/>
      <dgm:spPr/>
      <dgm:t>
        <a:bodyPr/>
        <a:lstStyle/>
        <a:p>
          <a:endParaRPr lang="en-GB"/>
        </a:p>
      </dgm:t>
    </dgm:pt>
    <dgm:pt modelId="{A7576EB5-77C0-4967-A421-CE4132E51FA1}" type="pres">
      <dgm:prSet presAssocID="{B8E33EC4-2EFA-4BD4-8CBD-36C1F055A483}" presName="node" presStyleLbl="node1" presStyleIdx="1" presStyleCnt="4" custLinFactY="-81402" custLinFactNeighborY="-100000">
        <dgm:presLayoutVars>
          <dgm:bulletEnabled val="1"/>
        </dgm:presLayoutVars>
      </dgm:prSet>
      <dgm:spPr/>
      <dgm:t>
        <a:bodyPr/>
        <a:lstStyle/>
        <a:p>
          <a:endParaRPr lang="en-GB"/>
        </a:p>
      </dgm:t>
    </dgm:pt>
    <dgm:pt modelId="{CF940D06-359E-4251-A747-14B95905EF32}" type="pres">
      <dgm:prSet presAssocID="{73138345-E58C-4152-BEB4-54D1BFE572B9}" presName="sibTrans" presStyleLbl="sibTrans2D1" presStyleIdx="1" presStyleCnt="3" custAng="18364389" custScaleX="184871" custLinFactX="-100000" custLinFactY="100000" custLinFactNeighborX="-187789" custLinFactNeighborY="120952"/>
      <dgm:spPr/>
      <dgm:t>
        <a:bodyPr/>
        <a:lstStyle/>
        <a:p>
          <a:endParaRPr lang="en-GB"/>
        </a:p>
      </dgm:t>
    </dgm:pt>
    <dgm:pt modelId="{67C52102-9AC9-4B16-85A7-65A6EB4FB437}" type="pres">
      <dgm:prSet presAssocID="{73138345-E58C-4152-BEB4-54D1BFE572B9}" presName="connectorText" presStyleLbl="sibTrans2D1" presStyleIdx="1" presStyleCnt="3"/>
      <dgm:spPr/>
      <dgm:t>
        <a:bodyPr/>
        <a:lstStyle/>
        <a:p>
          <a:endParaRPr lang="en-GB"/>
        </a:p>
      </dgm:t>
    </dgm:pt>
    <dgm:pt modelId="{EE2E5D40-36D7-4CBF-95BC-A19B96D9D7EE}" type="pres">
      <dgm:prSet presAssocID="{141FA1FE-9859-40E8-B9F3-868239BA63F6}" presName="node" presStyleLbl="node1" presStyleIdx="2" presStyleCnt="4" custLinFactX="-40317" custLinFactNeighborX="-100000" custLinFactNeighborY="-10008">
        <dgm:presLayoutVars>
          <dgm:bulletEnabled val="1"/>
        </dgm:presLayoutVars>
      </dgm:prSet>
      <dgm:spPr/>
      <dgm:t>
        <a:bodyPr/>
        <a:lstStyle/>
        <a:p>
          <a:endParaRPr lang="en-GB"/>
        </a:p>
      </dgm:t>
    </dgm:pt>
    <dgm:pt modelId="{0A60A79A-6FA3-454B-A50B-7152EAF4185A}" type="pres">
      <dgm:prSet presAssocID="{93F0D563-2A9F-46FB-A963-EFDE7A526731}" presName="sibTrans" presStyleLbl="sibTrans2D1" presStyleIdx="2" presStyleCnt="3" custAng="17227738" custScaleX="161504" custLinFactX="-140219" custLinFactNeighborX="-200000" custLinFactNeighborY="39347"/>
      <dgm:spPr/>
      <dgm:t>
        <a:bodyPr/>
        <a:lstStyle/>
        <a:p>
          <a:endParaRPr lang="en-GB"/>
        </a:p>
      </dgm:t>
    </dgm:pt>
    <dgm:pt modelId="{0FF6796D-3D69-467F-A047-299B93D5B69A}" type="pres">
      <dgm:prSet presAssocID="{93F0D563-2A9F-46FB-A963-EFDE7A526731}" presName="connectorText" presStyleLbl="sibTrans2D1" presStyleIdx="2" presStyleCnt="3"/>
      <dgm:spPr/>
      <dgm:t>
        <a:bodyPr/>
        <a:lstStyle/>
        <a:p>
          <a:endParaRPr lang="en-GB"/>
        </a:p>
      </dgm:t>
    </dgm:pt>
    <dgm:pt modelId="{FA332C85-6D89-4F14-8668-01CDD4F1EC5E}" type="pres">
      <dgm:prSet presAssocID="{F47D1EAE-2B3B-4DCD-B084-FE7211F0CA2F}" presName="node" presStyleLbl="node1" presStyleIdx="3" presStyleCnt="4" custLinFactX="-190977" custLinFactY="81402" custLinFactNeighborX="-200000" custLinFactNeighborY="100000">
        <dgm:presLayoutVars>
          <dgm:bulletEnabled val="1"/>
        </dgm:presLayoutVars>
      </dgm:prSet>
      <dgm:spPr/>
      <dgm:t>
        <a:bodyPr/>
        <a:lstStyle/>
        <a:p>
          <a:endParaRPr lang="en-GB"/>
        </a:p>
      </dgm:t>
    </dgm:pt>
  </dgm:ptLst>
  <dgm:cxnLst>
    <dgm:cxn modelId="{EE7A4A92-58DC-4C74-988D-30532B69BDE4}" type="presOf" srcId="{93F0D563-2A9F-46FB-A963-EFDE7A526731}" destId="{0A60A79A-6FA3-454B-A50B-7152EAF4185A}" srcOrd="0" destOrd="0" presId="urn:microsoft.com/office/officeart/2005/8/layout/process1"/>
    <dgm:cxn modelId="{4B45F7DB-89A9-4236-97ED-C8AFABA151C3}" type="presOf" srcId="{93F0D563-2A9F-46FB-A963-EFDE7A526731}" destId="{0FF6796D-3D69-467F-A047-299B93D5B69A}" srcOrd="1" destOrd="0" presId="urn:microsoft.com/office/officeart/2005/8/layout/process1"/>
    <dgm:cxn modelId="{DE7E92C2-C94E-43F7-A108-0A4581394F66}" srcId="{9B193C47-7400-4DD4-9359-558A64BC170A}" destId="{B8E33EC4-2EFA-4BD4-8CBD-36C1F055A483}" srcOrd="1" destOrd="0" parTransId="{DB4B4BB2-C8B0-40EF-9CC5-658F48C4C517}" sibTransId="{73138345-E58C-4152-BEB4-54D1BFE572B9}"/>
    <dgm:cxn modelId="{D52B6B78-DF48-4935-9C21-01158BF44349}" type="presOf" srcId="{D8059176-ACF7-486F-9A68-525D2BC3FADC}" destId="{9A1BFA8D-3F24-4EAD-8E72-D9F1E57F82DD}" srcOrd="0" destOrd="0" presId="urn:microsoft.com/office/officeart/2005/8/layout/process1"/>
    <dgm:cxn modelId="{62815515-291A-41D7-AEE1-305303B6551A}" type="presOf" srcId="{F47D1EAE-2B3B-4DCD-B084-FE7211F0CA2F}" destId="{FA332C85-6D89-4F14-8668-01CDD4F1EC5E}" srcOrd="0" destOrd="0" presId="urn:microsoft.com/office/officeart/2005/8/layout/process1"/>
    <dgm:cxn modelId="{5BD42639-25A0-4C8D-8ABD-A48A5E72C950}" type="presOf" srcId="{73138345-E58C-4152-BEB4-54D1BFE572B9}" destId="{67C52102-9AC9-4B16-85A7-65A6EB4FB437}" srcOrd="1" destOrd="0" presId="urn:microsoft.com/office/officeart/2005/8/layout/process1"/>
    <dgm:cxn modelId="{DC4FF2E0-6886-40D3-885A-EA9C756367AD}" type="presOf" srcId="{9B193C47-7400-4DD4-9359-558A64BC170A}" destId="{2D1F42B0-8635-4E88-8B87-EECA87E2CA97}" srcOrd="0" destOrd="0" presId="urn:microsoft.com/office/officeart/2005/8/layout/process1"/>
    <dgm:cxn modelId="{87B4CA5D-8D4C-448E-9C82-B16A11FBC8A5}" srcId="{9B193C47-7400-4DD4-9359-558A64BC170A}" destId="{F47D1EAE-2B3B-4DCD-B084-FE7211F0CA2F}" srcOrd="3" destOrd="0" parTransId="{E849E0AE-9FFD-4C65-B331-554BF92B0BC2}" sibTransId="{27BA3C9B-03A3-4B62-B581-F259959650DE}"/>
    <dgm:cxn modelId="{B4991FB0-02D3-4ADF-A95E-C85612D53A0F}" type="presOf" srcId="{B8E33EC4-2EFA-4BD4-8CBD-36C1F055A483}" destId="{A7576EB5-77C0-4967-A421-CE4132E51FA1}" srcOrd="0" destOrd="0" presId="urn:microsoft.com/office/officeart/2005/8/layout/process1"/>
    <dgm:cxn modelId="{0D9654FD-565C-4E07-8AB9-202150F550A5}" type="presOf" srcId="{8646B798-76B5-4119-8E51-D0312466090F}" destId="{01ECC769-E5B2-4E48-B9BE-1914ACD6365D}" srcOrd="1" destOrd="0" presId="urn:microsoft.com/office/officeart/2005/8/layout/process1"/>
    <dgm:cxn modelId="{E6E57AFE-7F81-41C6-817A-147CF27ABA52}" type="presOf" srcId="{8646B798-76B5-4119-8E51-D0312466090F}" destId="{2E32B71F-E584-41FC-943D-AB77CE5D2E23}" srcOrd="0" destOrd="0" presId="urn:microsoft.com/office/officeart/2005/8/layout/process1"/>
    <dgm:cxn modelId="{A1C80C75-F12B-44A7-B295-958CCF806BCB}" type="presOf" srcId="{73138345-E58C-4152-BEB4-54D1BFE572B9}" destId="{CF940D06-359E-4251-A747-14B95905EF32}" srcOrd="0" destOrd="0" presId="urn:microsoft.com/office/officeart/2005/8/layout/process1"/>
    <dgm:cxn modelId="{19D0EE08-19EA-4B7A-8951-9B2F96597A31}" srcId="{9B193C47-7400-4DD4-9359-558A64BC170A}" destId="{D8059176-ACF7-486F-9A68-525D2BC3FADC}" srcOrd="0" destOrd="0" parTransId="{CB1FFEBE-7DD0-4D5D-95EB-30F953435118}" sibTransId="{8646B798-76B5-4119-8E51-D0312466090F}"/>
    <dgm:cxn modelId="{2A7A1FCC-B451-476C-8E8C-2127A6C172A9}" type="presOf" srcId="{141FA1FE-9859-40E8-B9F3-868239BA63F6}" destId="{EE2E5D40-36D7-4CBF-95BC-A19B96D9D7EE}" srcOrd="0" destOrd="0" presId="urn:microsoft.com/office/officeart/2005/8/layout/process1"/>
    <dgm:cxn modelId="{C55B575B-09A0-401F-9982-C564BD154EC4}" srcId="{9B193C47-7400-4DD4-9359-558A64BC170A}" destId="{141FA1FE-9859-40E8-B9F3-868239BA63F6}" srcOrd="2" destOrd="0" parTransId="{01116C18-383F-45A7-B69E-594CB9A286D3}" sibTransId="{93F0D563-2A9F-46FB-A963-EFDE7A526731}"/>
    <dgm:cxn modelId="{E1002DDB-DDFB-4645-81E8-482873F9DE59}" type="presParOf" srcId="{2D1F42B0-8635-4E88-8B87-EECA87E2CA97}" destId="{9A1BFA8D-3F24-4EAD-8E72-D9F1E57F82DD}" srcOrd="0" destOrd="0" presId="urn:microsoft.com/office/officeart/2005/8/layout/process1"/>
    <dgm:cxn modelId="{4849B023-8D2B-494F-9649-A2AFAE385498}" type="presParOf" srcId="{2D1F42B0-8635-4E88-8B87-EECA87E2CA97}" destId="{2E32B71F-E584-41FC-943D-AB77CE5D2E23}" srcOrd="1" destOrd="0" presId="urn:microsoft.com/office/officeart/2005/8/layout/process1"/>
    <dgm:cxn modelId="{A948B57B-60DD-43B6-984B-2A6FD859F895}" type="presParOf" srcId="{2E32B71F-E584-41FC-943D-AB77CE5D2E23}" destId="{01ECC769-E5B2-4E48-B9BE-1914ACD6365D}" srcOrd="0" destOrd="0" presId="urn:microsoft.com/office/officeart/2005/8/layout/process1"/>
    <dgm:cxn modelId="{D4AA5605-CE52-4496-A49F-20BD127A3967}" type="presParOf" srcId="{2D1F42B0-8635-4E88-8B87-EECA87E2CA97}" destId="{A7576EB5-77C0-4967-A421-CE4132E51FA1}" srcOrd="2" destOrd="0" presId="urn:microsoft.com/office/officeart/2005/8/layout/process1"/>
    <dgm:cxn modelId="{643D1957-0673-4FE3-80B3-623B89F66E26}" type="presParOf" srcId="{2D1F42B0-8635-4E88-8B87-EECA87E2CA97}" destId="{CF940D06-359E-4251-A747-14B95905EF32}" srcOrd="3" destOrd="0" presId="urn:microsoft.com/office/officeart/2005/8/layout/process1"/>
    <dgm:cxn modelId="{1B42F9A8-4F0E-4D47-A84A-F3899C436CCB}" type="presParOf" srcId="{CF940D06-359E-4251-A747-14B95905EF32}" destId="{67C52102-9AC9-4B16-85A7-65A6EB4FB437}" srcOrd="0" destOrd="0" presId="urn:microsoft.com/office/officeart/2005/8/layout/process1"/>
    <dgm:cxn modelId="{8B62BAA3-4833-4875-84D9-ECFF647B79AB}" type="presParOf" srcId="{2D1F42B0-8635-4E88-8B87-EECA87E2CA97}" destId="{EE2E5D40-36D7-4CBF-95BC-A19B96D9D7EE}" srcOrd="4" destOrd="0" presId="urn:microsoft.com/office/officeart/2005/8/layout/process1"/>
    <dgm:cxn modelId="{0060FC9E-DA6C-4670-B140-29BEA699B7A6}" type="presParOf" srcId="{2D1F42B0-8635-4E88-8B87-EECA87E2CA97}" destId="{0A60A79A-6FA3-454B-A50B-7152EAF4185A}" srcOrd="5" destOrd="0" presId="urn:microsoft.com/office/officeart/2005/8/layout/process1"/>
    <dgm:cxn modelId="{C6298939-CE2D-4E86-BB86-509C05EF102A}" type="presParOf" srcId="{0A60A79A-6FA3-454B-A50B-7152EAF4185A}" destId="{0FF6796D-3D69-467F-A047-299B93D5B69A}" srcOrd="0" destOrd="0" presId="urn:microsoft.com/office/officeart/2005/8/layout/process1"/>
    <dgm:cxn modelId="{D6F685F5-9BAD-46E1-8ACE-2BC4FD23E10D}" type="presParOf" srcId="{2D1F42B0-8635-4E88-8B87-EECA87E2CA97}" destId="{FA332C85-6D89-4F14-8668-01CDD4F1EC5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C8D0D8-057C-43D5-BEEF-0A0CE6367C30}"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GB"/>
        </a:p>
      </dgm:t>
    </dgm:pt>
    <dgm:pt modelId="{863F0600-52CD-411E-92B9-82A2709808D8}">
      <dgm:prSet phldrT="[Text]"/>
      <dgm:spPr/>
      <dgm:t>
        <a:bodyPr/>
        <a:lstStyle/>
        <a:p>
          <a:r>
            <a:rPr lang="en-GB" b="1" dirty="0" smtClean="0"/>
            <a:t>F#</a:t>
          </a:r>
          <a:endParaRPr lang="en-GB" b="1" dirty="0"/>
        </a:p>
      </dgm:t>
    </dgm:pt>
    <dgm:pt modelId="{4E58C7FF-183F-4C07-8A63-47158D30503B}" type="parTrans" cxnId="{F699CF9E-5C59-4C46-9BFE-FF922A958024}">
      <dgm:prSet/>
      <dgm:spPr/>
      <dgm:t>
        <a:bodyPr/>
        <a:lstStyle/>
        <a:p>
          <a:endParaRPr lang="en-GB" b="1"/>
        </a:p>
      </dgm:t>
    </dgm:pt>
    <dgm:pt modelId="{FE12EABF-884E-4AA4-898E-31D35452CEC6}" type="sibTrans" cxnId="{F699CF9E-5C59-4C46-9BFE-FF922A958024}">
      <dgm:prSet/>
      <dgm:spPr/>
      <dgm:t>
        <a:bodyPr/>
        <a:lstStyle/>
        <a:p>
          <a:endParaRPr lang="en-GB" b="1"/>
        </a:p>
      </dgm:t>
    </dgm:pt>
    <dgm:pt modelId="{A7DCD15B-882F-4A83-BDBB-41C14360122B}">
      <dgm:prSet phldrT="[Text]"/>
      <dgm:spPr>
        <a:solidFill>
          <a:srgbClr val="00B050"/>
        </a:solidFill>
      </dgm:spPr>
      <dgm:t>
        <a:bodyPr/>
        <a:lstStyle/>
        <a:p>
          <a:r>
            <a:rPr lang="en-GB" b="1" dirty="0" smtClean="0"/>
            <a:t>Web Data</a:t>
          </a:r>
          <a:endParaRPr lang="en-GB" b="1" dirty="0"/>
        </a:p>
      </dgm:t>
    </dgm:pt>
    <dgm:pt modelId="{547CDFB9-6769-4285-BB39-87B74C8EE3CD}" type="parTrans" cxnId="{2AFB3FEF-88E9-456C-98C4-059559F1331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F5DD6D44-8C3C-4852-BF15-B8A44100BA2B}" type="sibTrans" cxnId="{2AFB3FEF-88E9-456C-98C4-059559F13318}">
      <dgm:prSet/>
      <dgm:spPr/>
      <dgm:t>
        <a:bodyPr/>
        <a:lstStyle/>
        <a:p>
          <a:endParaRPr lang="en-GB" b="1"/>
        </a:p>
      </dgm:t>
    </dgm:pt>
    <dgm:pt modelId="{B223E1E6-80DF-4E21-9C42-94658530527B}">
      <dgm:prSet phldrT="[Text]"/>
      <dgm:spPr>
        <a:solidFill>
          <a:srgbClr val="00B050"/>
        </a:solidFill>
      </dgm:spPr>
      <dgm:t>
        <a:bodyPr/>
        <a:lstStyle/>
        <a:p>
          <a:r>
            <a:rPr lang="en-GB" b="1" dirty="0" smtClean="0"/>
            <a:t>Cloud Data</a:t>
          </a:r>
          <a:endParaRPr lang="en-GB" b="1" dirty="0"/>
        </a:p>
      </dgm:t>
    </dgm:pt>
    <dgm:pt modelId="{EBAB8C5C-71E0-4E4C-9202-D16CFCD2ABDA}" type="parTrans" cxnId="{E8C8F0C6-B0BB-43EB-92A2-C001A70AD9E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E32DACBD-2538-43C8-8098-E4DD521A61DD}" type="sibTrans" cxnId="{E8C8F0C6-B0BB-43EB-92A2-C001A70AD9E3}">
      <dgm:prSet/>
      <dgm:spPr/>
      <dgm:t>
        <a:bodyPr/>
        <a:lstStyle/>
        <a:p>
          <a:endParaRPr lang="en-GB" b="1"/>
        </a:p>
      </dgm:t>
    </dgm:pt>
    <dgm:pt modelId="{AF055713-79D0-4C91-9300-B8FC8177966A}">
      <dgm:prSet phldrT="[Text]"/>
      <dgm:spPr>
        <a:solidFill>
          <a:srgbClr val="00B050"/>
        </a:solidFill>
      </dgm:spPr>
      <dgm:t>
        <a:bodyPr/>
        <a:lstStyle/>
        <a:p>
          <a:r>
            <a:rPr lang="en-GB" b="1" dirty="0" smtClean="0"/>
            <a:t>Enterprise</a:t>
          </a:r>
        </a:p>
        <a:p>
          <a:r>
            <a:rPr lang="en-GB" b="1" dirty="0" smtClean="0"/>
            <a:t>Data</a:t>
          </a:r>
          <a:endParaRPr lang="en-GB" b="1" dirty="0"/>
        </a:p>
      </dgm:t>
    </dgm:pt>
    <dgm:pt modelId="{148F34E8-44B1-461B-B746-0D0B851857A6}" type="parTrans" cxnId="{81DC956B-EF16-4A72-83EC-AE4F940B06A9}">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571E6194-33B9-46A5-AB1D-93D2C786337B}" type="sibTrans" cxnId="{81DC956B-EF16-4A72-83EC-AE4F940B06A9}">
      <dgm:prSet/>
      <dgm:spPr/>
      <dgm:t>
        <a:bodyPr/>
        <a:lstStyle/>
        <a:p>
          <a:endParaRPr lang="en-GB" b="1"/>
        </a:p>
      </dgm:t>
    </dgm:pt>
    <dgm:pt modelId="{32F358CA-D03E-4FFE-88D7-7010F9B0866E}">
      <dgm:prSet phldrT="[Text]"/>
      <dgm:spPr>
        <a:solidFill>
          <a:srgbClr val="00B050"/>
        </a:solidFill>
      </dgm:spPr>
      <dgm:t>
        <a:bodyPr/>
        <a:lstStyle/>
        <a:p>
          <a:r>
            <a:rPr lang="en-GB" b="1" dirty="0" smtClean="0"/>
            <a:t>Local Data</a:t>
          </a:r>
          <a:endParaRPr lang="en-GB" b="1" dirty="0"/>
        </a:p>
      </dgm:t>
    </dgm:pt>
    <dgm:pt modelId="{CA29449B-02E2-47CE-8DCF-57D240F1FBE0}" type="parTrans" cxnId="{6B21E1B6-6839-4C9F-A84B-3710DE63D77A}">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A13C5491-8174-4C09-A189-C08891BCE525}" type="sibTrans" cxnId="{6B21E1B6-6839-4C9F-A84B-3710DE63D77A}">
      <dgm:prSet/>
      <dgm:spPr/>
      <dgm:t>
        <a:bodyPr/>
        <a:lstStyle/>
        <a:p>
          <a:endParaRPr lang="en-GB" b="1"/>
        </a:p>
      </dgm:t>
    </dgm:pt>
    <dgm:pt modelId="{F400E7C3-C232-4717-81C4-643BB03BE117}">
      <dgm:prSet phldrT="[Text]"/>
      <dgm:spPr>
        <a:solidFill>
          <a:srgbClr val="00B050"/>
        </a:solidFill>
      </dgm:spPr>
      <dgm:t>
        <a:bodyPr/>
        <a:lstStyle/>
        <a:p>
          <a:r>
            <a:rPr lang="en-GB" b="1" dirty="0" smtClean="0"/>
            <a:t>Web Services</a:t>
          </a:r>
          <a:endParaRPr lang="en-GB" b="1" dirty="0"/>
        </a:p>
      </dgm:t>
    </dgm:pt>
    <dgm:pt modelId="{BFFA4F88-FF19-4042-8B86-81353493F9C8}" type="parTrans" cxnId="{1B34DDED-6962-42A1-B01F-643C5EE5EE38}">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17080207-7D07-44FE-9860-A9F7FEA11A93}" type="sibTrans" cxnId="{1B34DDED-6962-42A1-B01F-643C5EE5EE38}">
      <dgm:prSet/>
      <dgm:spPr/>
      <dgm:t>
        <a:bodyPr/>
        <a:lstStyle/>
        <a:p>
          <a:endParaRPr lang="en-GB" b="1"/>
        </a:p>
      </dgm:t>
    </dgm:pt>
    <dgm:pt modelId="{5CCB6E23-09B1-46B7-94EE-0A3136538FCB}">
      <dgm:prSet phldrT="[Text]"/>
      <dgm:spPr>
        <a:solidFill>
          <a:srgbClr val="00B050"/>
        </a:solidFill>
      </dgm:spPr>
      <dgm:t>
        <a:bodyPr/>
        <a:lstStyle/>
        <a:p>
          <a:r>
            <a:rPr lang="en-GB" b="1" dirty="0" smtClean="0"/>
            <a:t>Your Data</a:t>
          </a:r>
          <a:endParaRPr lang="en-GB" b="1" dirty="0"/>
        </a:p>
      </dgm:t>
    </dgm:pt>
    <dgm:pt modelId="{BFF538B8-254D-45C3-A8C5-6210F4076BBB}" type="parTrans" cxnId="{7428E5ED-55A0-4AEA-A392-BDA6BC865D73}">
      <dgm:prSet/>
      <dgm:spPr>
        <a:scene3d>
          <a:camera prst="orthographicFront">
            <a:rot lat="0" lon="0" rev="10800000"/>
          </a:camera>
          <a:lightRig rig="flat" dir="t"/>
        </a:scene3d>
        <a:sp3d z="-80000" prstMaterial="plastic">
          <a:bevelT w="50800" h="50800"/>
          <a:bevelB w="25400" h="25400" prst="angle"/>
        </a:sp3d>
      </dgm:spPr>
      <dgm:t>
        <a:bodyPr/>
        <a:lstStyle/>
        <a:p>
          <a:endParaRPr lang="en-GB" b="1"/>
        </a:p>
      </dgm:t>
    </dgm:pt>
    <dgm:pt modelId="{D54E8E1B-34E4-4988-B85D-88877D212AF1}" type="sibTrans" cxnId="{7428E5ED-55A0-4AEA-A392-BDA6BC865D73}">
      <dgm:prSet/>
      <dgm:spPr/>
      <dgm:t>
        <a:bodyPr/>
        <a:lstStyle/>
        <a:p>
          <a:endParaRPr lang="en-GB" b="1"/>
        </a:p>
      </dgm:t>
    </dgm:pt>
    <dgm:pt modelId="{761686BC-8533-4C00-8394-E9FC686FAFE4}" type="pres">
      <dgm:prSet presAssocID="{15C8D0D8-057C-43D5-BEEF-0A0CE6367C30}" presName="Name0" presStyleCnt="0">
        <dgm:presLayoutVars>
          <dgm:chMax val="1"/>
          <dgm:dir/>
          <dgm:animLvl val="ctr"/>
          <dgm:resizeHandles val="exact"/>
        </dgm:presLayoutVars>
      </dgm:prSet>
      <dgm:spPr/>
      <dgm:t>
        <a:bodyPr/>
        <a:lstStyle/>
        <a:p>
          <a:endParaRPr lang="en-GB"/>
        </a:p>
      </dgm:t>
    </dgm:pt>
    <dgm:pt modelId="{51B8C795-42D2-49C5-899D-3626F0278F39}" type="pres">
      <dgm:prSet presAssocID="{863F0600-52CD-411E-92B9-82A2709808D8}" presName="centerShape" presStyleLbl="node0" presStyleIdx="0" presStyleCnt="1"/>
      <dgm:spPr/>
      <dgm:t>
        <a:bodyPr/>
        <a:lstStyle/>
        <a:p>
          <a:endParaRPr lang="en-GB"/>
        </a:p>
      </dgm:t>
    </dgm:pt>
    <dgm:pt modelId="{0F813361-7A3B-427B-80E0-3995A0A90304}" type="pres">
      <dgm:prSet presAssocID="{547CDFB9-6769-4285-BB39-87B74C8EE3CD}" presName="parTrans" presStyleLbl="sibTrans2D1" presStyleIdx="0" presStyleCnt="6"/>
      <dgm:spPr/>
      <dgm:t>
        <a:bodyPr/>
        <a:lstStyle/>
        <a:p>
          <a:endParaRPr lang="en-GB"/>
        </a:p>
      </dgm:t>
    </dgm:pt>
    <dgm:pt modelId="{8A2D473B-37A6-4AD0-A15F-6E64B921165F}" type="pres">
      <dgm:prSet presAssocID="{547CDFB9-6769-4285-BB39-87B74C8EE3CD}" presName="connectorText" presStyleLbl="sibTrans2D1" presStyleIdx="0" presStyleCnt="6"/>
      <dgm:spPr/>
      <dgm:t>
        <a:bodyPr/>
        <a:lstStyle/>
        <a:p>
          <a:endParaRPr lang="en-GB"/>
        </a:p>
      </dgm:t>
    </dgm:pt>
    <dgm:pt modelId="{DCFDEC40-DBEE-4114-BDBF-97731B0E8F13}" type="pres">
      <dgm:prSet presAssocID="{A7DCD15B-882F-4A83-BDBB-41C14360122B}" presName="node" presStyleLbl="node1" presStyleIdx="0" presStyleCnt="6">
        <dgm:presLayoutVars>
          <dgm:bulletEnabled val="1"/>
        </dgm:presLayoutVars>
      </dgm:prSet>
      <dgm:spPr/>
      <dgm:t>
        <a:bodyPr/>
        <a:lstStyle/>
        <a:p>
          <a:endParaRPr lang="en-GB"/>
        </a:p>
      </dgm:t>
    </dgm:pt>
    <dgm:pt modelId="{302B4E84-6D60-4A3C-93B8-B4171848525E}" type="pres">
      <dgm:prSet presAssocID="{EBAB8C5C-71E0-4E4C-9202-D16CFCD2ABDA}" presName="parTrans" presStyleLbl="sibTrans2D1" presStyleIdx="1" presStyleCnt="6"/>
      <dgm:spPr/>
      <dgm:t>
        <a:bodyPr/>
        <a:lstStyle/>
        <a:p>
          <a:endParaRPr lang="en-GB"/>
        </a:p>
      </dgm:t>
    </dgm:pt>
    <dgm:pt modelId="{9A020815-33E0-45CD-9330-E950520C248C}" type="pres">
      <dgm:prSet presAssocID="{EBAB8C5C-71E0-4E4C-9202-D16CFCD2ABDA}" presName="connectorText" presStyleLbl="sibTrans2D1" presStyleIdx="1" presStyleCnt="6"/>
      <dgm:spPr/>
      <dgm:t>
        <a:bodyPr/>
        <a:lstStyle/>
        <a:p>
          <a:endParaRPr lang="en-GB"/>
        </a:p>
      </dgm:t>
    </dgm:pt>
    <dgm:pt modelId="{2BB494E8-4A25-4682-9898-E3176745D5B0}" type="pres">
      <dgm:prSet presAssocID="{B223E1E6-80DF-4E21-9C42-94658530527B}" presName="node" presStyleLbl="node1" presStyleIdx="1" presStyleCnt="6">
        <dgm:presLayoutVars>
          <dgm:bulletEnabled val="1"/>
        </dgm:presLayoutVars>
      </dgm:prSet>
      <dgm:spPr/>
      <dgm:t>
        <a:bodyPr/>
        <a:lstStyle/>
        <a:p>
          <a:endParaRPr lang="en-GB"/>
        </a:p>
      </dgm:t>
    </dgm:pt>
    <dgm:pt modelId="{0ED9D778-3FCC-4C1F-8636-524F2E23F669}" type="pres">
      <dgm:prSet presAssocID="{148F34E8-44B1-461B-B746-0D0B851857A6}" presName="parTrans" presStyleLbl="sibTrans2D1" presStyleIdx="2" presStyleCnt="6"/>
      <dgm:spPr/>
      <dgm:t>
        <a:bodyPr/>
        <a:lstStyle/>
        <a:p>
          <a:endParaRPr lang="en-GB"/>
        </a:p>
      </dgm:t>
    </dgm:pt>
    <dgm:pt modelId="{5EF316A8-D9A0-481A-A2C8-11F166F69407}" type="pres">
      <dgm:prSet presAssocID="{148F34E8-44B1-461B-B746-0D0B851857A6}" presName="connectorText" presStyleLbl="sibTrans2D1" presStyleIdx="2" presStyleCnt="6"/>
      <dgm:spPr/>
      <dgm:t>
        <a:bodyPr/>
        <a:lstStyle/>
        <a:p>
          <a:endParaRPr lang="en-GB"/>
        </a:p>
      </dgm:t>
    </dgm:pt>
    <dgm:pt modelId="{84869D28-DE02-45BA-A323-025CC90CF11E}" type="pres">
      <dgm:prSet presAssocID="{AF055713-79D0-4C91-9300-B8FC8177966A}" presName="node" presStyleLbl="node1" presStyleIdx="2" presStyleCnt="6">
        <dgm:presLayoutVars>
          <dgm:bulletEnabled val="1"/>
        </dgm:presLayoutVars>
      </dgm:prSet>
      <dgm:spPr/>
      <dgm:t>
        <a:bodyPr/>
        <a:lstStyle/>
        <a:p>
          <a:endParaRPr lang="en-GB"/>
        </a:p>
      </dgm:t>
    </dgm:pt>
    <dgm:pt modelId="{31E55C57-A669-4AFB-BBB1-A81BF2849301}" type="pres">
      <dgm:prSet presAssocID="{CA29449B-02E2-47CE-8DCF-57D240F1FBE0}" presName="parTrans" presStyleLbl="sibTrans2D1" presStyleIdx="3" presStyleCnt="6"/>
      <dgm:spPr/>
      <dgm:t>
        <a:bodyPr/>
        <a:lstStyle/>
        <a:p>
          <a:endParaRPr lang="en-GB"/>
        </a:p>
      </dgm:t>
    </dgm:pt>
    <dgm:pt modelId="{C93EBC42-BC6A-465F-95D3-4FFE0798C6EF}" type="pres">
      <dgm:prSet presAssocID="{CA29449B-02E2-47CE-8DCF-57D240F1FBE0}" presName="connectorText" presStyleLbl="sibTrans2D1" presStyleIdx="3" presStyleCnt="6"/>
      <dgm:spPr/>
      <dgm:t>
        <a:bodyPr/>
        <a:lstStyle/>
        <a:p>
          <a:endParaRPr lang="en-GB"/>
        </a:p>
      </dgm:t>
    </dgm:pt>
    <dgm:pt modelId="{0B78AF1F-0C88-4E88-82DC-6C3437F0506F}" type="pres">
      <dgm:prSet presAssocID="{32F358CA-D03E-4FFE-88D7-7010F9B0866E}" presName="node" presStyleLbl="node1" presStyleIdx="3" presStyleCnt="6">
        <dgm:presLayoutVars>
          <dgm:bulletEnabled val="1"/>
        </dgm:presLayoutVars>
      </dgm:prSet>
      <dgm:spPr/>
      <dgm:t>
        <a:bodyPr/>
        <a:lstStyle/>
        <a:p>
          <a:endParaRPr lang="en-GB"/>
        </a:p>
      </dgm:t>
    </dgm:pt>
    <dgm:pt modelId="{D63A542E-2527-425D-A5AF-ACDD14193090}" type="pres">
      <dgm:prSet presAssocID="{BFFA4F88-FF19-4042-8B86-81353493F9C8}" presName="parTrans" presStyleLbl="sibTrans2D1" presStyleIdx="4" presStyleCnt="6"/>
      <dgm:spPr/>
      <dgm:t>
        <a:bodyPr/>
        <a:lstStyle/>
        <a:p>
          <a:endParaRPr lang="en-GB"/>
        </a:p>
      </dgm:t>
    </dgm:pt>
    <dgm:pt modelId="{F613E8C4-E936-443D-BEBD-FD135E79029E}" type="pres">
      <dgm:prSet presAssocID="{BFFA4F88-FF19-4042-8B86-81353493F9C8}" presName="connectorText" presStyleLbl="sibTrans2D1" presStyleIdx="4" presStyleCnt="6"/>
      <dgm:spPr/>
      <dgm:t>
        <a:bodyPr/>
        <a:lstStyle/>
        <a:p>
          <a:endParaRPr lang="en-GB"/>
        </a:p>
      </dgm:t>
    </dgm:pt>
    <dgm:pt modelId="{50495704-726C-41CF-B091-44D913359F11}" type="pres">
      <dgm:prSet presAssocID="{F400E7C3-C232-4717-81C4-643BB03BE117}" presName="node" presStyleLbl="node1" presStyleIdx="4" presStyleCnt="6">
        <dgm:presLayoutVars>
          <dgm:bulletEnabled val="1"/>
        </dgm:presLayoutVars>
      </dgm:prSet>
      <dgm:spPr/>
      <dgm:t>
        <a:bodyPr/>
        <a:lstStyle/>
        <a:p>
          <a:endParaRPr lang="en-GB"/>
        </a:p>
      </dgm:t>
    </dgm:pt>
    <dgm:pt modelId="{FD717D3F-6D51-4556-A651-5BCA588C5F56}" type="pres">
      <dgm:prSet presAssocID="{BFF538B8-254D-45C3-A8C5-6210F4076BBB}" presName="parTrans" presStyleLbl="sibTrans2D1" presStyleIdx="5" presStyleCnt="6"/>
      <dgm:spPr/>
      <dgm:t>
        <a:bodyPr/>
        <a:lstStyle/>
        <a:p>
          <a:endParaRPr lang="en-GB"/>
        </a:p>
      </dgm:t>
    </dgm:pt>
    <dgm:pt modelId="{9240B272-E402-430B-8A0B-E3324577A8D7}" type="pres">
      <dgm:prSet presAssocID="{BFF538B8-254D-45C3-A8C5-6210F4076BBB}" presName="connectorText" presStyleLbl="sibTrans2D1" presStyleIdx="5" presStyleCnt="6"/>
      <dgm:spPr/>
      <dgm:t>
        <a:bodyPr/>
        <a:lstStyle/>
        <a:p>
          <a:endParaRPr lang="en-GB"/>
        </a:p>
      </dgm:t>
    </dgm:pt>
    <dgm:pt modelId="{16FD8B25-21C1-4C8D-A798-197C88BC8F69}" type="pres">
      <dgm:prSet presAssocID="{5CCB6E23-09B1-46B7-94EE-0A3136538FCB}" presName="node" presStyleLbl="node1" presStyleIdx="5" presStyleCnt="6">
        <dgm:presLayoutVars>
          <dgm:bulletEnabled val="1"/>
        </dgm:presLayoutVars>
      </dgm:prSet>
      <dgm:spPr/>
      <dgm:t>
        <a:bodyPr/>
        <a:lstStyle/>
        <a:p>
          <a:endParaRPr lang="en-GB"/>
        </a:p>
      </dgm:t>
    </dgm:pt>
  </dgm:ptLst>
  <dgm:cxnLst>
    <dgm:cxn modelId="{F699CF9E-5C59-4C46-9BFE-FF922A958024}" srcId="{15C8D0D8-057C-43D5-BEEF-0A0CE6367C30}" destId="{863F0600-52CD-411E-92B9-82A2709808D8}" srcOrd="0" destOrd="0" parTransId="{4E58C7FF-183F-4C07-8A63-47158D30503B}" sibTransId="{FE12EABF-884E-4AA4-898E-31D35452CEC6}"/>
    <dgm:cxn modelId="{BAA2ECED-25F8-40E0-83A5-34BC684B912B}" type="presOf" srcId="{547CDFB9-6769-4285-BB39-87B74C8EE3CD}" destId="{8A2D473B-37A6-4AD0-A15F-6E64B921165F}" srcOrd="1" destOrd="0" presId="urn:microsoft.com/office/officeart/2005/8/layout/radial5"/>
    <dgm:cxn modelId="{93C8E15B-964E-42F5-B849-11E14C9A4A76}" type="presOf" srcId="{A7DCD15B-882F-4A83-BDBB-41C14360122B}" destId="{DCFDEC40-DBEE-4114-BDBF-97731B0E8F13}" srcOrd="0" destOrd="0" presId="urn:microsoft.com/office/officeart/2005/8/layout/radial5"/>
    <dgm:cxn modelId="{E8C8F0C6-B0BB-43EB-92A2-C001A70AD9E3}" srcId="{863F0600-52CD-411E-92B9-82A2709808D8}" destId="{B223E1E6-80DF-4E21-9C42-94658530527B}" srcOrd="1" destOrd="0" parTransId="{EBAB8C5C-71E0-4E4C-9202-D16CFCD2ABDA}" sibTransId="{E32DACBD-2538-43C8-8098-E4DD521A61DD}"/>
    <dgm:cxn modelId="{EDD6D0FA-F077-4AA9-A32F-F4617B28AF75}" type="presOf" srcId="{547CDFB9-6769-4285-BB39-87B74C8EE3CD}" destId="{0F813361-7A3B-427B-80E0-3995A0A90304}" srcOrd="0" destOrd="0" presId="urn:microsoft.com/office/officeart/2005/8/layout/radial5"/>
    <dgm:cxn modelId="{D72FB429-FA3F-4F21-8014-CFB0713DC95A}" type="presOf" srcId="{BFF538B8-254D-45C3-A8C5-6210F4076BBB}" destId="{9240B272-E402-430B-8A0B-E3324577A8D7}" srcOrd="1" destOrd="0" presId="urn:microsoft.com/office/officeart/2005/8/layout/radial5"/>
    <dgm:cxn modelId="{1DA5FD19-707E-40AB-B747-2EEA5694BEB6}" type="presOf" srcId="{B223E1E6-80DF-4E21-9C42-94658530527B}" destId="{2BB494E8-4A25-4682-9898-E3176745D5B0}" srcOrd="0" destOrd="0" presId="urn:microsoft.com/office/officeart/2005/8/layout/radial5"/>
    <dgm:cxn modelId="{4C964C3A-B439-4DE5-BC2A-3630D8B466B1}" type="presOf" srcId="{F400E7C3-C232-4717-81C4-643BB03BE117}" destId="{50495704-726C-41CF-B091-44D913359F11}" srcOrd="0" destOrd="0" presId="urn:microsoft.com/office/officeart/2005/8/layout/radial5"/>
    <dgm:cxn modelId="{21D9B411-84E5-4494-B5B5-AA507ECD485E}" type="presOf" srcId="{BFFA4F88-FF19-4042-8B86-81353493F9C8}" destId="{F613E8C4-E936-443D-BEBD-FD135E79029E}" srcOrd="1" destOrd="0" presId="urn:microsoft.com/office/officeart/2005/8/layout/radial5"/>
    <dgm:cxn modelId="{4C5FD133-673A-4BB9-88D6-84B3A8DBE13E}" type="presOf" srcId="{863F0600-52CD-411E-92B9-82A2709808D8}" destId="{51B8C795-42D2-49C5-899D-3626F0278F39}" srcOrd="0" destOrd="0" presId="urn:microsoft.com/office/officeart/2005/8/layout/radial5"/>
    <dgm:cxn modelId="{81DC956B-EF16-4A72-83EC-AE4F940B06A9}" srcId="{863F0600-52CD-411E-92B9-82A2709808D8}" destId="{AF055713-79D0-4C91-9300-B8FC8177966A}" srcOrd="2" destOrd="0" parTransId="{148F34E8-44B1-461B-B746-0D0B851857A6}" sibTransId="{571E6194-33B9-46A5-AB1D-93D2C786337B}"/>
    <dgm:cxn modelId="{1B34DDED-6962-42A1-B01F-643C5EE5EE38}" srcId="{863F0600-52CD-411E-92B9-82A2709808D8}" destId="{F400E7C3-C232-4717-81C4-643BB03BE117}" srcOrd="4" destOrd="0" parTransId="{BFFA4F88-FF19-4042-8B86-81353493F9C8}" sibTransId="{17080207-7D07-44FE-9860-A9F7FEA11A93}"/>
    <dgm:cxn modelId="{2AFB3FEF-88E9-456C-98C4-059559F13318}" srcId="{863F0600-52CD-411E-92B9-82A2709808D8}" destId="{A7DCD15B-882F-4A83-BDBB-41C14360122B}" srcOrd="0" destOrd="0" parTransId="{547CDFB9-6769-4285-BB39-87B74C8EE3CD}" sibTransId="{F5DD6D44-8C3C-4852-BF15-B8A44100BA2B}"/>
    <dgm:cxn modelId="{62A186F5-9C78-40F6-A2DC-BE693A515E50}" type="presOf" srcId="{CA29449B-02E2-47CE-8DCF-57D240F1FBE0}" destId="{C93EBC42-BC6A-465F-95D3-4FFE0798C6EF}" srcOrd="1" destOrd="0" presId="urn:microsoft.com/office/officeart/2005/8/layout/radial5"/>
    <dgm:cxn modelId="{7428E5ED-55A0-4AEA-A392-BDA6BC865D73}" srcId="{863F0600-52CD-411E-92B9-82A2709808D8}" destId="{5CCB6E23-09B1-46B7-94EE-0A3136538FCB}" srcOrd="5" destOrd="0" parTransId="{BFF538B8-254D-45C3-A8C5-6210F4076BBB}" sibTransId="{D54E8E1B-34E4-4988-B85D-88877D212AF1}"/>
    <dgm:cxn modelId="{86252624-418A-4BD5-BC4E-38D9BA814855}" type="presOf" srcId="{32F358CA-D03E-4FFE-88D7-7010F9B0866E}" destId="{0B78AF1F-0C88-4E88-82DC-6C3437F0506F}" srcOrd="0" destOrd="0" presId="urn:microsoft.com/office/officeart/2005/8/layout/radial5"/>
    <dgm:cxn modelId="{89AED2DF-BE77-4F3E-92A9-371F1638D879}" type="presOf" srcId="{BFFA4F88-FF19-4042-8B86-81353493F9C8}" destId="{D63A542E-2527-425D-A5AF-ACDD14193090}" srcOrd="0" destOrd="0" presId="urn:microsoft.com/office/officeart/2005/8/layout/radial5"/>
    <dgm:cxn modelId="{339D2FCA-11C4-4752-AE2C-1B422CE3B86A}" type="presOf" srcId="{15C8D0D8-057C-43D5-BEEF-0A0CE6367C30}" destId="{761686BC-8533-4C00-8394-E9FC686FAFE4}" srcOrd="0" destOrd="0" presId="urn:microsoft.com/office/officeart/2005/8/layout/radial5"/>
    <dgm:cxn modelId="{6B21E1B6-6839-4C9F-A84B-3710DE63D77A}" srcId="{863F0600-52CD-411E-92B9-82A2709808D8}" destId="{32F358CA-D03E-4FFE-88D7-7010F9B0866E}" srcOrd="3" destOrd="0" parTransId="{CA29449B-02E2-47CE-8DCF-57D240F1FBE0}" sibTransId="{A13C5491-8174-4C09-A189-C08891BCE525}"/>
    <dgm:cxn modelId="{B80F8FDE-3E5F-49F5-9CFE-3C319231CE65}" type="presOf" srcId="{CA29449B-02E2-47CE-8DCF-57D240F1FBE0}" destId="{31E55C57-A669-4AFB-BBB1-A81BF2849301}" srcOrd="0" destOrd="0" presId="urn:microsoft.com/office/officeart/2005/8/layout/radial5"/>
    <dgm:cxn modelId="{83636825-68FC-4024-AF3A-4F8E39AED2C0}" type="presOf" srcId="{BFF538B8-254D-45C3-A8C5-6210F4076BBB}" destId="{FD717D3F-6D51-4556-A651-5BCA588C5F56}" srcOrd="0" destOrd="0" presId="urn:microsoft.com/office/officeart/2005/8/layout/radial5"/>
    <dgm:cxn modelId="{7434602D-7A04-485B-9FF9-2CC0176E0F69}" type="presOf" srcId="{148F34E8-44B1-461B-B746-0D0B851857A6}" destId="{5EF316A8-D9A0-481A-A2C8-11F166F69407}" srcOrd="1" destOrd="0" presId="urn:microsoft.com/office/officeart/2005/8/layout/radial5"/>
    <dgm:cxn modelId="{EBA388FE-1514-4401-B8FA-5E044CDF7D51}" type="presOf" srcId="{EBAB8C5C-71E0-4E4C-9202-D16CFCD2ABDA}" destId="{9A020815-33E0-45CD-9330-E950520C248C}" srcOrd="1" destOrd="0" presId="urn:microsoft.com/office/officeart/2005/8/layout/radial5"/>
    <dgm:cxn modelId="{96F97EF5-2221-46AF-AE1F-86C38CD60886}" type="presOf" srcId="{AF055713-79D0-4C91-9300-B8FC8177966A}" destId="{84869D28-DE02-45BA-A323-025CC90CF11E}" srcOrd="0" destOrd="0" presId="urn:microsoft.com/office/officeart/2005/8/layout/radial5"/>
    <dgm:cxn modelId="{2D261B52-A1B3-412B-AE06-C45A8E3B842B}" type="presOf" srcId="{148F34E8-44B1-461B-B746-0D0B851857A6}" destId="{0ED9D778-3FCC-4C1F-8636-524F2E23F669}" srcOrd="0" destOrd="0" presId="urn:microsoft.com/office/officeart/2005/8/layout/radial5"/>
    <dgm:cxn modelId="{0363A55F-3C04-4AB3-AA08-080D946024DE}" type="presOf" srcId="{5CCB6E23-09B1-46B7-94EE-0A3136538FCB}" destId="{16FD8B25-21C1-4C8D-A798-197C88BC8F69}" srcOrd="0" destOrd="0" presId="urn:microsoft.com/office/officeart/2005/8/layout/radial5"/>
    <dgm:cxn modelId="{885F9B47-9504-4CBB-9825-B87981E4A7F8}" type="presOf" srcId="{EBAB8C5C-71E0-4E4C-9202-D16CFCD2ABDA}" destId="{302B4E84-6D60-4A3C-93B8-B4171848525E}" srcOrd="0" destOrd="0" presId="urn:microsoft.com/office/officeart/2005/8/layout/radial5"/>
    <dgm:cxn modelId="{92344A8C-C5C4-451E-90AE-BA4CA88F0CDD}" type="presParOf" srcId="{761686BC-8533-4C00-8394-E9FC686FAFE4}" destId="{51B8C795-42D2-49C5-899D-3626F0278F39}" srcOrd="0" destOrd="0" presId="urn:microsoft.com/office/officeart/2005/8/layout/radial5"/>
    <dgm:cxn modelId="{5A7132E6-8769-481A-A4D5-6D60B4778A12}" type="presParOf" srcId="{761686BC-8533-4C00-8394-E9FC686FAFE4}" destId="{0F813361-7A3B-427B-80E0-3995A0A90304}" srcOrd="1" destOrd="0" presId="urn:microsoft.com/office/officeart/2005/8/layout/radial5"/>
    <dgm:cxn modelId="{08AA4E76-0716-4FF6-80A0-D7588CD1DE43}" type="presParOf" srcId="{0F813361-7A3B-427B-80E0-3995A0A90304}" destId="{8A2D473B-37A6-4AD0-A15F-6E64B921165F}" srcOrd="0" destOrd="0" presId="urn:microsoft.com/office/officeart/2005/8/layout/radial5"/>
    <dgm:cxn modelId="{5C8BF81E-57C8-43EB-A6DD-BFA9DAE17662}" type="presParOf" srcId="{761686BC-8533-4C00-8394-E9FC686FAFE4}" destId="{DCFDEC40-DBEE-4114-BDBF-97731B0E8F13}" srcOrd="2" destOrd="0" presId="urn:microsoft.com/office/officeart/2005/8/layout/radial5"/>
    <dgm:cxn modelId="{2789C5E8-0CA6-426D-818A-9C16C73C75D0}" type="presParOf" srcId="{761686BC-8533-4C00-8394-E9FC686FAFE4}" destId="{302B4E84-6D60-4A3C-93B8-B4171848525E}" srcOrd="3" destOrd="0" presId="urn:microsoft.com/office/officeart/2005/8/layout/radial5"/>
    <dgm:cxn modelId="{7759D6DB-C197-4E8F-9EDB-A899289A2F49}" type="presParOf" srcId="{302B4E84-6D60-4A3C-93B8-B4171848525E}" destId="{9A020815-33E0-45CD-9330-E950520C248C}" srcOrd="0" destOrd="0" presId="urn:microsoft.com/office/officeart/2005/8/layout/radial5"/>
    <dgm:cxn modelId="{17B6A70A-1215-4D74-9866-406C27ABED23}" type="presParOf" srcId="{761686BC-8533-4C00-8394-E9FC686FAFE4}" destId="{2BB494E8-4A25-4682-9898-E3176745D5B0}" srcOrd="4" destOrd="0" presId="urn:microsoft.com/office/officeart/2005/8/layout/radial5"/>
    <dgm:cxn modelId="{4C0BF25D-5EC4-43D1-9FD0-1A760EB0392B}" type="presParOf" srcId="{761686BC-8533-4C00-8394-E9FC686FAFE4}" destId="{0ED9D778-3FCC-4C1F-8636-524F2E23F669}" srcOrd="5" destOrd="0" presId="urn:microsoft.com/office/officeart/2005/8/layout/radial5"/>
    <dgm:cxn modelId="{A16716CE-F520-434B-BCD6-D29035C8AAF9}" type="presParOf" srcId="{0ED9D778-3FCC-4C1F-8636-524F2E23F669}" destId="{5EF316A8-D9A0-481A-A2C8-11F166F69407}" srcOrd="0" destOrd="0" presId="urn:microsoft.com/office/officeart/2005/8/layout/radial5"/>
    <dgm:cxn modelId="{5D4F4416-3619-4A2C-B0CA-6C528F95029D}" type="presParOf" srcId="{761686BC-8533-4C00-8394-E9FC686FAFE4}" destId="{84869D28-DE02-45BA-A323-025CC90CF11E}" srcOrd="6" destOrd="0" presId="urn:microsoft.com/office/officeart/2005/8/layout/radial5"/>
    <dgm:cxn modelId="{51D04FBE-B798-45D9-B530-F82B1E81CC1C}" type="presParOf" srcId="{761686BC-8533-4C00-8394-E9FC686FAFE4}" destId="{31E55C57-A669-4AFB-BBB1-A81BF2849301}" srcOrd="7" destOrd="0" presId="urn:microsoft.com/office/officeart/2005/8/layout/radial5"/>
    <dgm:cxn modelId="{2D7E1836-EE85-4E50-9F77-66B0E4DB70F4}" type="presParOf" srcId="{31E55C57-A669-4AFB-BBB1-A81BF2849301}" destId="{C93EBC42-BC6A-465F-95D3-4FFE0798C6EF}" srcOrd="0" destOrd="0" presId="urn:microsoft.com/office/officeart/2005/8/layout/radial5"/>
    <dgm:cxn modelId="{E63B7E54-AFFA-41B8-8287-F5DE1FE5A463}" type="presParOf" srcId="{761686BC-8533-4C00-8394-E9FC686FAFE4}" destId="{0B78AF1F-0C88-4E88-82DC-6C3437F0506F}" srcOrd="8" destOrd="0" presId="urn:microsoft.com/office/officeart/2005/8/layout/radial5"/>
    <dgm:cxn modelId="{0B0FDFFE-A95A-432A-852F-7833246D985B}" type="presParOf" srcId="{761686BC-8533-4C00-8394-E9FC686FAFE4}" destId="{D63A542E-2527-425D-A5AF-ACDD14193090}" srcOrd="9" destOrd="0" presId="urn:microsoft.com/office/officeart/2005/8/layout/radial5"/>
    <dgm:cxn modelId="{CFADAD8E-826A-4CDA-9B28-032A07ACDF44}" type="presParOf" srcId="{D63A542E-2527-425D-A5AF-ACDD14193090}" destId="{F613E8C4-E936-443D-BEBD-FD135E79029E}" srcOrd="0" destOrd="0" presId="urn:microsoft.com/office/officeart/2005/8/layout/radial5"/>
    <dgm:cxn modelId="{5BB7FD95-86F0-4CAA-8347-CE0D8C604487}" type="presParOf" srcId="{761686BC-8533-4C00-8394-E9FC686FAFE4}" destId="{50495704-726C-41CF-B091-44D913359F11}" srcOrd="10" destOrd="0" presId="urn:microsoft.com/office/officeart/2005/8/layout/radial5"/>
    <dgm:cxn modelId="{3A7342F6-4D74-42DC-86FE-8572B51F6CC8}" type="presParOf" srcId="{761686BC-8533-4C00-8394-E9FC686FAFE4}" destId="{FD717D3F-6D51-4556-A651-5BCA588C5F56}" srcOrd="11" destOrd="0" presId="urn:microsoft.com/office/officeart/2005/8/layout/radial5"/>
    <dgm:cxn modelId="{31E89027-C62E-431C-BCCB-73458F8EAAF0}" type="presParOf" srcId="{FD717D3F-6D51-4556-A651-5BCA588C5F56}" destId="{9240B272-E402-430B-8A0B-E3324577A8D7}" srcOrd="0" destOrd="0" presId="urn:microsoft.com/office/officeart/2005/8/layout/radial5"/>
    <dgm:cxn modelId="{8B7689D5-BE9D-4AE6-8972-E445966F1ED5}" type="presParOf" srcId="{761686BC-8533-4C00-8394-E9FC686FAFE4}" destId="{16FD8B25-21C1-4C8D-A798-197C88BC8F6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6B25E8E-3AD5-476E-AE79-19EE4887E230}">
      <dgm:prSet custT="1"/>
      <dgm:spPr/>
      <dgm:t>
        <a:bodyPr/>
        <a:lstStyle/>
        <a:p>
          <a:pPr rtl="0"/>
          <a:r>
            <a:rPr lang="en-US" sz="5400" b="1" dirty="0" smtClean="0"/>
            <a:t>F#</a:t>
          </a:r>
          <a:endParaRPr lang="en-US" sz="2500" b="1" dirty="0"/>
        </a:p>
      </dgm:t>
    </dgm:pt>
    <dgm:pt modelId="{F2965A2F-5969-4BEE-816D-3851E58EC2F4}" type="parTrans" cxnId="{5878124E-315D-420E-A1E9-A7CC79A6320B}">
      <dgm:prSet/>
      <dgm:spPr/>
      <dgm:t>
        <a:bodyPr/>
        <a:lstStyle/>
        <a:p>
          <a:endParaRPr lang="en-US" b="1"/>
        </a:p>
      </dgm:t>
    </dgm:pt>
    <dgm:pt modelId="{4495C953-E758-40B5-96E6-91E656D25076}" type="sibTrans" cxnId="{5878124E-315D-420E-A1E9-A7CC79A6320B}">
      <dgm:prSet/>
      <dgm:spPr/>
      <dgm:t>
        <a:bodyPr/>
        <a:lstStyle/>
        <a:p>
          <a:endParaRPr lang="en-US" b="1"/>
        </a:p>
      </dgm:t>
    </dgm:pt>
    <dgm:pt modelId="{B6DA48CD-B6A1-40DF-B1B2-298D0352C4AA}">
      <dgm:prSet/>
      <dgm:spPr/>
      <dgm:t>
        <a:bodyPr/>
        <a:lstStyle/>
        <a:p>
          <a:pPr rtl="0"/>
          <a:r>
            <a:rPr lang="en-US" b="1" dirty="0" smtClean="0">
              <a:solidFill>
                <a:schemeClr val="bg1"/>
              </a:solidFill>
            </a:rPr>
            <a:t>Ready for supported use in VS2010</a:t>
          </a:r>
          <a:endParaRPr lang="en-US" b="1" dirty="0">
            <a:solidFill>
              <a:schemeClr val="bg1"/>
            </a:solidFill>
          </a:endParaRPr>
        </a:p>
      </dgm:t>
    </dgm:pt>
    <dgm:pt modelId="{1E1D15BA-B465-4B32-88A9-5EC3A54AFD7E}" type="parTrans" cxnId="{0A4FF1E7-E933-4C60-BCA1-B3784330DCD2}">
      <dgm:prSet/>
      <dgm:spPr/>
      <dgm:t>
        <a:bodyPr/>
        <a:lstStyle/>
        <a:p>
          <a:endParaRPr lang="en-US" b="1"/>
        </a:p>
      </dgm:t>
    </dgm:pt>
    <dgm:pt modelId="{AB616020-4390-47C6-943E-87A53E0DC69B}" type="sibTrans" cxnId="{0A4FF1E7-E933-4C60-BCA1-B3784330DCD2}">
      <dgm:prSet/>
      <dgm:spPr/>
      <dgm:t>
        <a:bodyPr/>
        <a:lstStyle/>
        <a:p>
          <a:endParaRPr lang="en-US" b="1"/>
        </a:p>
      </dgm:t>
    </dgm:pt>
    <dgm:pt modelId="{8379D34F-D2EB-44C7-A6BA-B404EF2D892C}">
      <dgm:prSet/>
      <dgm:spPr/>
      <dgm:t>
        <a:bodyPr/>
        <a:lstStyle/>
        <a:p>
          <a:pPr rtl="0"/>
          <a:r>
            <a:rPr lang="en-US" b="1" dirty="0" smtClean="0">
              <a:solidFill>
                <a:schemeClr val="bg1"/>
              </a:solidFill>
            </a:rPr>
            <a:t>F# greatly simplifies parallelism </a:t>
          </a:r>
          <a:endParaRPr lang="en-US" b="1" dirty="0">
            <a:solidFill>
              <a:schemeClr val="bg1"/>
            </a:solidFill>
          </a:endParaRPr>
        </a:p>
      </dgm:t>
    </dgm:pt>
    <dgm:pt modelId="{784C2F39-8EE2-4C1A-8502-BA28A769CF6F}" type="parTrans" cxnId="{48DCABCC-9DD7-488F-8A2E-2A88D8BE32F0}">
      <dgm:prSet/>
      <dgm:spPr/>
      <dgm:t>
        <a:bodyPr/>
        <a:lstStyle/>
        <a:p>
          <a:endParaRPr lang="en-US" b="1"/>
        </a:p>
      </dgm:t>
    </dgm:pt>
    <dgm:pt modelId="{565F2C0E-B1E4-41FA-8DCE-D03CDE3DB36D}" type="sibTrans" cxnId="{48DCABCC-9DD7-488F-8A2E-2A88D8BE32F0}">
      <dgm:prSet/>
      <dgm:spPr/>
      <dgm:t>
        <a:bodyPr/>
        <a:lstStyle/>
        <a:p>
          <a:endParaRPr lang="en-US" b="1"/>
        </a:p>
      </dgm:t>
    </dgm:pt>
    <dgm:pt modelId="{7D6988BB-C65B-4E09-813B-7747FFB5A8A2}">
      <dgm:prSet/>
      <dgm:spPr/>
      <dgm:t>
        <a:bodyPr/>
        <a:lstStyle/>
        <a:p>
          <a:pPr rtl="0"/>
          <a:r>
            <a:rPr lang="en-US" b="1" dirty="0" smtClean="0">
              <a:solidFill>
                <a:schemeClr val="bg1"/>
              </a:solidFill>
            </a:rPr>
            <a:t>An amazing data-rich future ahead</a:t>
          </a:r>
          <a:endParaRPr lang="en-US" b="1" dirty="0">
            <a:solidFill>
              <a:schemeClr val="bg1"/>
            </a:solidFill>
          </a:endParaRPr>
        </a:p>
      </dgm:t>
    </dgm:pt>
    <dgm:pt modelId="{71D039FD-D047-44D4-9296-81F6D5279051}" type="parTrans" cxnId="{E2016309-E145-43C6-8FC9-F006FC5FC1F1}">
      <dgm:prSet/>
      <dgm:spPr/>
      <dgm:t>
        <a:bodyPr/>
        <a:lstStyle/>
        <a:p>
          <a:endParaRPr lang="en-US" b="1"/>
        </a:p>
      </dgm:t>
    </dgm:pt>
    <dgm:pt modelId="{97966A1B-3566-43CC-877A-F65EBB3C1A0D}" type="sibTrans" cxnId="{E2016309-E145-43C6-8FC9-F006FC5FC1F1}">
      <dgm:prSet/>
      <dgm:spPr/>
      <dgm:t>
        <a:bodyPr/>
        <a:lstStyle/>
        <a:p>
          <a:endParaRPr lang="en-US" b="1"/>
        </a:p>
      </dgm:t>
    </dgm:pt>
    <dgm:pt modelId="{0027F459-B446-46B1-8201-A37991051222}">
      <dgm:prSet/>
      <dgm:spPr/>
      <dgm:t>
        <a:bodyPr/>
        <a:lstStyle/>
        <a:p>
          <a:pPr rtl="0"/>
          <a:r>
            <a:rPr lang="en-US" b="1" dirty="0" smtClean="0">
              <a:solidFill>
                <a:schemeClr val="bg1"/>
              </a:solidFill>
            </a:rPr>
            <a:t>Simple, expressive, productive addition to .NET</a:t>
          </a:r>
          <a:endParaRPr lang="en-US" b="1" dirty="0">
            <a:solidFill>
              <a:schemeClr val="bg1"/>
            </a:solidFill>
          </a:endParaRPr>
        </a:p>
      </dgm:t>
    </dgm:pt>
    <dgm:pt modelId="{7FF8C639-B210-4124-A577-D463CD290EA6}" type="parTrans" cxnId="{EC78E062-EA3B-43A4-A0B5-9B30C61EC779}">
      <dgm:prSet/>
      <dgm:spPr/>
      <dgm:t>
        <a:bodyPr/>
        <a:lstStyle/>
        <a:p>
          <a:endParaRPr lang="en-GB" b="1"/>
        </a:p>
      </dgm:t>
    </dgm:pt>
    <dgm:pt modelId="{401F4873-09FD-4618-AC1C-F6AC07B1AE63}" type="sibTrans" cxnId="{EC78E062-EA3B-43A4-A0B5-9B30C61EC779}">
      <dgm:prSet/>
      <dgm:spPr/>
      <dgm:t>
        <a:bodyPr/>
        <a:lstStyle/>
        <a:p>
          <a:endParaRPr lang="en-GB"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ED709F59-EC20-42A1-BC91-F6505707390E}" type="presOf" srcId="{7D6988BB-C65B-4E09-813B-7747FFB5A8A2}" destId="{ECFA074D-691D-42C6-A6A7-C04D755BBC44}" srcOrd="1" destOrd="0" presId="urn:microsoft.com/office/officeart/2005/8/layout/matrix1"/>
    <dgm:cxn modelId="{A460CF36-8307-4213-9287-32CB09ECC460}" type="presOf" srcId="{0027F459-B446-46B1-8201-A37991051222}" destId="{3BF692F9-897A-4426-BC45-0235699D63BA}" srcOrd="1" destOrd="0" presId="urn:microsoft.com/office/officeart/2005/8/layout/matrix1"/>
    <dgm:cxn modelId="{352C2749-0487-43C1-8104-83F5E97A7D13}" type="presOf" srcId="{B6DA48CD-B6A1-40DF-B1B2-298D0352C4AA}" destId="{31D08910-A6AB-452C-B3EB-93BCBD6544C8}"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0965A5B2-5F2C-4602-8B0A-837466B27BE1}" type="presOf" srcId="{8379D34F-D2EB-44C7-A6BA-B404EF2D892C}" destId="{BE121AA7-A037-43CD-8CC7-33C1B387C247}" srcOrd="1" destOrd="0" presId="urn:microsoft.com/office/officeart/2005/8/layout/matrix1"/>
    <dgm:cxn modelId="{0D3D3C78-9A77-46F3-B3CB-7D3CB5DDFC5B}" type="presOf" srcId="{9F290243-9586-4FD8-9268-FFC159A95363}" destId="{A2BDDE09-967E-4575-B702-D3388ABBADC8}" srcOrd="0" destOrd="0" presId="urn:microsoft.com/office/officeart/2005/8/layout/matrix1"/>
    <dgm:cxn modelId="{FB28C492-BD43-4DDD-8F58-EFDB0F657277}" type="presOf" srcId="{8379D34F-D2EB-44C7-A6BA-B404EF2D892C}" destId="{6341D0F4-C184-47C1-B6FD-93C52A30A16E}" srcOrd="0" destOrd="0" presId="urn:microsoft.com/office/officeart/2005/8/layout/matrix1"/>
    <dgm:cxn modelId="{C76E1EC2-DB90-403D-996D-AE3C8BDCA3C2}" type="presOf" srcId="{7D6988BB-C65B-4E09-813B-7747FFB5A8A2}" destId="{06F7728C-5299-4235-8017-DBD5BC2DB36C}" srcOrd="0" destOrd="0" presId="urn:microsoft.com/office/officeart/2005/8/layout/matrix1"/>
    <dgm:cxn modelId="{885253D9-8B86-41D0-AC79-5FD61B7EE1BE}" type="presOf" srcId="{0027F459-B446-46B1-8201-A37991051222}" destId="{504ADB60-2DEB-48D0-8123-CA7933E4971B}"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8C376917-9730-4414-AE7F-A035F372E526}" type="presOf" srcId="{B6DA48CD-B6A1-40DF-B1B2-298D0352C4AA}" destId="{51DBD211-C134-41AD-AD57-176244304372}"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E5FB68FF-26FD-48C2-8E03-8E1FC6220A5A}" type="presOf" srcId="{A6B25E8E-3AD5-476E-AE79-19EE4887E230}" destId="{62CD59B7-0D31-4CEC-A61C-C239FA1C3946}" srcOrd="0" destOrd="0" presId="urn:microsoft.com/office/officeart/2005/8/layout/matrix1"/>
    <dgm:cxn modelId="{48DCABCC-9DD7-488F-8A2E-2A88D8BE32F0}" srcId="{A6B25E8E-3AD5-476E-AE79-19EE4887E230}" destId="{8379D34F-D2EB-44C7-A6BA-B404EF2D892C}" srcOrd="2" destOrd="0" parTransId="{784C2F39-8EE2-4C1A-8502-BA28A769CF6F}" sibTransId="{565F2C0E-B1E4-41FA-8DCE-D03CDE3DB36D}"/>
    <dgm:cxn modelId="{5E22FA07-CA07-4BEF-8335-2DA0CA4A489A}" type="presParOf" srcId="{A2BDDE09-967E-4575-B702-D3388ABBADC8}" destId="{C75D8A5F-F48F-4013-9E99-B76AF4C4D7AF}" srcOrd="0" destOrd="0" presId="urn:microsoft.com/office/officeart/2005/8/layout/matrix1"/>
    <dgm:cxn modelId="{CCA7F564-3F3A-48BE-8385-8FBE9B3E7891}" type="presParOf" srcId="{C75D8A5F-F48F-4013-9E99-B76AF4C4D7AF}" destId="{504ADB60-2DEB-48D0-8123-CA7933E4971B}" srcOrd="0" destOrd="0" presId="urn:microsoft.com/office/officeart/2005/8/layout/matrix1"/>
    <dgm:cxn modelId="{8E5D6B90-6E16-4045-B80B-F90B6522194F}" type="presParOf" srcId="{C75D8A5F-F48F-4013-9E99-B76AF4C4D7AF}" destId="{3BF692F9-897A-4426-BC45-0235699D63BA}" srcOrd="1" destOrd="0" presId="urn:microsoft.com/office/officeart/2005/8/layout/matrix1"/>
    <dgm:cxn modelId="{EE013419-DB2A-49F8-A44B-53ED715CED6D}" type="presParOf" srcId="{C75D8A5F-F48F-4013-9E99-B76AF4C4D7AF}" destId="{51DBD211-C134-41AD-AD57-176244304372}" srcOrd="2" destOrd="0" presId="urn:microsoft.com/office/officeart/2005/8/layout/matrix1"/>
    <dgm:cxn modelId="{976E59BE-87D2-47FE-9C94-099CC8A03796}" type="presParOf" srcId="{C75D8A5F-F48F-4013-9E99-B76AF4C4D7AF}" destId="{31D08910-A6AB-452C-B3EB-93BCBD6544C8}" srcOrd="3" destOrd="0" presId="urn:microsoft.com/office/officeart/2005/8/layout/matrix1"/>
    <dgm:cxn modelId="{8CC82FD5-8F2A-43B4-8D44-6549C0BFC897}" type="presParOf" srcId="{C75D8A5F-F48F-4013-9E99-B76AF4C4D7AF}" destId="{6341D0F4-C184-47C1-B6FD-93C52A30A16E}" srcOrd="4" destOrd="0" presId="urn:microsoft.com/office/officeart/2005/8/layout/matrix1"/>
    <dgm:cxn modelId="{0640BA39-7737-4999-8891-27F2C29BEF9A}" type="presParOf" srcId="{C75D8A5F-F48F-4013-9E99-B76AF4C4D7AF}" destId="{BE121AA7-A037-43CD-8CC7-33C1B387C247}" srcOrd="5" destOrd="0" presId="urn:microsoft.com/office/officeart/2005/8/layout/matrix1"/>
    <dgm:cxn modelId="{DBABB4EF-E4BE-40AC-B49C-6030A40FB269}" type="presParOf" srcId="{C75D8A5F-F48F-4013-9E99-B76AF4C4D7AF}" destId="{06F7728C-5299-4235-8017-DBD5BC2DB36C}" srcOrd="6" destOrd="0" presId="urn:microsoft.com/office/officeart/2005/8/layout/matrix1"/>
    <dgm:cxn modelId="{600EC06C-BDB7-4CE8-8DED-C2A30A546B33}" type="presParOf" srcId="{C75D8A5F-F48F-4013-9E99-B76AF4C4D7AF}" destId="{ECFA074D-691D-42C6-A6A7-C04D755BBC44}" srcOrd="7" destOrd="0" presId="urn:microsoft.com/office/officeart/2005/8/layout/matrix1"/>
    <dgm:cxn modelId="{21B23AF5-6411-4BB9-9456-686DA81C4DC8}"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a:t>
          </a:r>
          <a:br>
            <a:rPr lang="en-GB" sz="5000" kern="1200" dirty="0" smtClean="0">
              <a:solidFill>
                <a:schemeClr val="bg1">
                  <a:lumMod val="85000"/>
                  <a:lumOff val="15000"/>
                </a:schemeClr>
              </a:solidFill>
            </a:rPr>
          </a:br>
          <a:r>
            <a:rPr lang="en-GB" sz="5000" kern="1200" dirty="0" smtClean="0">
              <a:solidFill>
                <a:schemeClr val="bg1">
                  <a:lumMod val="85000"/>
                  <a:lumOff val="15000"/>
                </a:schemeClr>
              </a:solidFill>
            </a:rPr>
            <a:t>Today?</a:t>
          </a:r>
          <a:endParaRPr lang="en-GB" sz="5000" kern="1200" dirty="0">
            <a:solidFill>
              <a:schemeClr val="bg1">
                <a:lumMod val="85000"/>
                <a:lumOff val="15000"/>
              </a:schemeClr>
            </a:solidFill>
          </a:endParaRPr>
        </a:p>
      </dsp:txBody>
      <dsp:txXfrm>
        <a:off x="0" y="589113"/>
        <a:ext cx="3491590" cy="2094954"/>
      </dsp:txXfrm>
    </dsp:sp>
    <dsp:sp modelId="{EAC128E0-B124-45FB-8D3C-3545493916D3}">
      <dsp:nvSpPr>
        <dsp:cNvPr id="0" name=""/>
        <dsp:cNvSpPr/>
      </dsp:nvSpPr>
      <dsp:spPr>
        <a:xfrm>
          <a:off x="3840749"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Advanced?</a:t>
          </a:r>
          <a:endParaRPr lang="en-GB" sz="5000" kern="1200" dirty="0">
            <a:solidFill>
              <a:schemeClr val="bg1">
                <a:lumMod val="85000"/>
                <a:lumOff val="15000"/>
              </a:schemeClr>
            </a:solidFill>
          </a:endParaRPr>
        </a:p>
      </dsp:txBody>
      <dsp:txXfrm>
        <a:off x="3840749" y="589113"/>
        <a:ext cx="3491590" cy="2094954"/>
      </dsp:txXfrm>
    </dsp:sp>
    <dsp:sp modelId="{8D6C514E-5F0B-4031-86ED-B4F24281469C}">
      <dsp:nvSpPr>
        <dsp:cNvPr id="0" name=""/>
        <dsp:cNvSpPr/>
      </dsp:nvSpPr>
      <dsp:spPr>
        <a:xfrm>
          <a:off x="7681499"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Tomorrow?</a:t>
          </a:r>
          <a:endParaRPr lang="en-GB" sz="5000" kern="1200" dirty="0">
            <a:solidFill>
              <a:schemeClr val="bg1">
                <a:lumMod val="85000"/>
                <a:lumOff val="15000"/>
              </a:schemeClr>
            </a:solidFill>
          </a:endParaRPr>
        </a:p>
      </dsp:txBody>
      <dsp:txXfrm>
        <a:off x="7681499" y="589113"/>
        <a:ext cx="3491590" cy="2094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589113"/>
          <a:ext cx="3491590" cy="20949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a:t>
          </a:r>
          <a:br>
            <a:rPr lang="en-GB" sz="5000" kern="1200" dirty="0" smtClean="0">
              <a:solidFill>
                <a:schemeClr val="bg1">
                  <a:lumMod val="85000"/>
                  <a:lumOff val="15000"/>
                </a:schemeClr>
              </a:solidFill>
            </a:rPr>
          </a:br>
          <a:r>
            <a:rPr lang="en-GB" sz="5000" kern="1200" dirty="0" smtClean="0">
              <a:solidFill>
                <a:schemeClr val="bg1">
                  <a:lumMod val="85000"/>
                  <a:lumOff val="15000"/>
                </a:schemeClr>
              </a:solidFill>
            </a:rPr>
            <a:t>Today!</a:t>
          </a:r>
          <a:endParaRPr lang="en-GB" sz="5000" kern="1200" dirty="0">
            <a:solidFill>
              <a:schemeClr val="bg1">
                <a:lumMod val="85000"/>
                <a:lumOff val="15000"/>
              </a:schemeClr>
            </a:solidFill>
          </a:endParaRPr>
        </a:p>
      </dsp:txBody>
      <dsp:txXfrm>
        <a:off x="0" y="589113"/>
        <a:ext cx="3491590" cy="2094954"/>
      </dsp:txXfrm>
    </dsp:sp>
    <dsp:sp modelId="{EAC128E0-B124-45FB-8D3C-3545493916D3}">
      <dsp:nvSpPr>
        <dsp:cNvPr id="0" name=""/>
        <dsp:cNvSpPr/>
      </dsp:nvSpPr>
      <dsp:spPr>
        <a:xfrm>
          <a:off x="3840749" y="589113"/>
          <a:ext cx="3491590" cy="2094954"/>
        </a:xfrm>
        <a:prstGeom prst="rect">
          <a:avLst/>
        </a:prstGeom>
        <a:solidFill>
          <a:schemeClr val="tx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Advanced?</a:t>
          </a:r>
          <a:endParaRPr lang="en-GB" sz="5000" kern="1200" dirty="0">
            <a:solidFill>
              <a:schemeClr val="bg1">
                <a:lumMod val="85000"/>
                <a:lumOff val="15000"/>
              </a:schemeClr>
            </a:solidFill>
          </a:endParaRPr>
        </a:p>
      </dsp:txBody>
      <dsp:txXfrm>
        <a:off x="3840749" y="589113"/>
        <a:ext cx="3491590" cy="2094954"/>
      </dsp:txXfrm>
    </dsp:sp>
    <dsp:sp modelId="{8D6C514E-5F0B-4031-86ED-B4F24281469C}">
      <dsp:nvSpPr>
        <dsp:cNvPr id="0" name=""/>
        <dsp:cNvSpPr/>
      </dsp:nvSpPr>
      <dsp:spPr>
        <a:xfrm>
          <a:off x="7681499" y="589113"/>
          <a:ext cx="3491590" cy="209495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en-GB" sz="5000" kern="1200" dirty="0" smtClean="0">
              <a:solidFill>
                <a:schemeClr val="bg1">
                  <a:lumMod val="85000"/>
                  <a:lumOff val="15000"/>
                </a:schemeClr>
              </a:solidFill>
            </a:rPr>
            <a:t>F# Tomorrow!</a:t>
          </a:r>
          <a:endParaRPr lang="en-GB" sz="5000" kern="1200" dirty="0">
            <a:solidFill>
              <a:schemeClr val="bg1">
                <a:lumMod val="85000"/>
                <a:lumOff val="15000"/>
              </a:schemeClr>
            </a:solidFill>
          </a:endParaRPr>
        </a:p>
      </dsp:txBody>
      <dsp:txXfrm>
        <a:off x="7681499" y="589113"/>
        <a:ext cx="3491590" cy="2094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2861467" y="1544"/>
          <a:ext cx="5450154" cy="327009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bg1">
                  <a:lumMod val="85000"/>
                  <a:lumOff val="15000"/>
                </a:schemeClr>
              </a:solidFill>
            </a:rPr>
            <a:t>F# </a:t>
          </a:r>
          <a:br>
            <a:rPr lang="en-GB" sz="6500" kern="1200" dirty="0" smtClean="0">
              <a:solidFill>
                <a:schemeClr val="bg1">
                  <a:lumMod val="85000"/>
                  <a:lumOff val="15000"/>
                </a:schemeClr>
              </a:solidFill>
            </a:rPr>
          </a:br>
          <a:r>
            <a:rPr lang="en-GB" sz="6500" kern="1200" dirty="0" smtClean="0">
              <a:solidFill>
                <a:schemeClr val="bg1">
                  <a:lumMod val="85000"/>
                  <a:lumOff val="15000"/>
                </a:schemeClr>
              </a:solidFill>
            </a:rPr>
            <a:t>Today!</a:t>
          </a:r>
          <a:endParaRPr lang="en-GB" sz="6500" kern="1200" dirty="0">
            <a:solidFill>
              <a:schemeClr val="bg1">
                <a:lumMod val="85000"/>
                <a:lumOff val="15000"/>
              </a:schemeClr>
            </a:solidFill>
          </a:endParaRPr>
        </a:p>
      </dsp:txBody>
      <dsp:txXfrm>
        <a:off x="2861467" y="1544"/>
        <a:ext cx="5450154" cy="3270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12E-F679-4F2C-BB3E-32C985B93210}">
      <dsp:nvSpPr>
        <dsp:cNvPr id="0" name=""/>
        <dsp:cNvSpPr/>
      </dsp:nvSpPr>
      <dsp:spPr>
        <a:xfrm rot="16200000">
          <a:off x="5884" y="696"/>
          <a:ext cx="2577775" cy="2577775"/>
        </a:xfrm>
        <a:prstGeom prst="downArrow">
          <a:avLst>
            <a:gd name="adj1" fmla="val 50000"/>
            <a:gd name="adj2" fmla="val 35000"/>
          </a:avLst>
        </a:prstGeom>
        <a:solidFill>
          <a:schemeClr val="accent5"/>
        </a:solid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GB" sz="3500" kern="1200" dirty="0" smtClean="0">
              <a:solidFill>
                <a:schemeClr val="tx1"/>
              </a:solidFill>
            </a:rPr>
            <a:t>OCaml</a:t>
          </a:r>
          <a:endParaRPr lang="en-GB" sz="3500" kern="1200" dirty="0">
            <a:solidFill>
              <a:schemeClr val="tx1"/>
            </a:solidFill>
          </a:endParaRPr>
        </a:p>
      </dsp:txBody>
      <dsp:txXfrm rot="5400000">
        <a:off x="5885" y="645139"/>
        <a:ext cx="2126664" cy="1288887"/>
      </dsp:txXfrm>
    </dsp:sp>
    <dsp:sp modelId="{26085288-8BBD-4A18-B782-013657CD3B38}">
      <dsp:nvSpPr>
        <dsp:cNvPr id="0" name=""/>
        <dsp:cNvSpPr/>
      </dsp:nvSpPr>
      <dsp:spPr>
        <a:xfrm rot="5400000">
          <a:off x="8589429" y="696"/>
          <a:ext cx="2577775" cy="2577775"/>
        </a:xfrm>
        <a:prstGeom prst="downArrow">
          <a:avLst>
            <a:gd name="adj1" fmla="val 50000"/>
            <a:gd name="adj2" fmla="val 35000"/>
          </a:avLst>
        </a:prstGeom>
        <a:solidFill>
          <a:schemeClr val="accent5"/>
        </a:solidFill>
        <a:ln w="9525" cap="flat" cmpd="sng" algn="ctr">
          <a:solidFill>
            <a:schemeClr val="tx1"/>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GB" sz="3500" kern="1200" dirty="0" smtClean="0">
              <a:solidFill>
                <a:schemeClr val="tx1"/>
              </a:solidFill>
            </a:rPr>
            <a:t>C#/.NET</a:t>
          </a:r>
          <a:endParaRPr lang="en-GB" sz="3500" kern="1200" dirty="0">
            <a:solidFill>
              <a:schemeClr val="tx1"/>
            </a:solidFill>
          </a:endParaRPr>
        </a:p>
      </dsp:txBody>
      <dsp:txXfrm rot="-5400000">
        <a:off x="9040541" y="645140"/>
        <a:ext cx="2126664" cy="1288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BFA8D-3F24-4EAD-8E72-D9F1E57F82DD}">
      <dsp:nvSpPr>
        <dsp:cNvPr id="0" name=""/>
        <dsp:cNvSpPr/>
      </dsp:nvSpPr>
      <dsp:spPr>
        <a:xfrm>
          <a:off x="7500" y="1964292"/>
          <a:ext cx="3303965" cy="1411784"/>
        </a:xfrm>
        <a:prstGeom prst="roundRect">
          <a:avLst>
            <a:gd name="adj" fmla="val 10000"/>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F# async + immutable</a:t>
          </a:r>
          <a:endParaRPr lang="en-GB" sz="3200" kern="1200" dirty="0"/>
        </a:p>
      </dsp:txBody>
      <dsp:txXfrm>
        <a:off x="48850" y="2005642"/>
        <a:ext cx="3221265" cy="1329084"/>
      </dsp:txXfrm>
    </dsp:sp>
    <dsp:sp modelId="{2E32B71F-E584-41FC-943D-AB77CE5D2E23}">
      <dsp:nvSpPr>
        <dsp:cNvPr id="0" name=""/>
        <dsp:cNvSpPr/>
      </dsp:nvSpPr>
      <dsp:spPr>
        <a:xfrm rot="19838276">
          <a:off x="3170437" y="1358870"/>
          <a:ext cx="738761" cy="50687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3180204" y="1497525"/>
        <a:ext cx="586698" cy="304127"/>
      </dsp:txXfrm>
    </dsp:sp>
    <dsp:sp modelId="{A7576EB5-77C0-4967-A421-CE4132E51FA1}">
      <dsp:nvSpPr>
        <dsp:cNvPr id="0" name=""/>
        <dsp:cNvSpPr/>
      </dsp:nvSpPr>
      <dsp:spPr>
        <a:xfrm>
          <a:off x="4129010" y="0"/>
          <a:ext cx="2043862" cy="1411784"/>
        </a:xfrm>
        <a:prstGeom prst="roundRect">
          <a:avLst>
            <a:gd name="adj" fmla="val 10000"/>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Parallel</a:t>
          </a:r>
          <a:endParaRPr lang="en-GB" sz="3200" kern="1200" dirty="0"/>
        </a:p>
      </dsp:txBody>
      <dsp:txXfrm>
        <a:off x="4170360" y="41350"/>
        <a:ext cx="1961162" cy="1329084"/>
      </dsp:txXfrm>
    </dsp:sp>
    <dsp:sp modelId="{CF940D06-359E-4251-A747-14B95905EF32}">
      <dsp:nvSpPr>
        <dsp:cNvPr id="0" name=""/>
        <dsp:cNvSpPr/>
      </dsp:nvSpPr>
      <dsp:spPr>
        <a:xfrm rot="21362733">
          <a:off x="4839511" y="2490079"/>
          <a:ext cx="526182" cy="506877"/>
        </a:xfrm>
        <a:prstGeom prst="rightArrow">
          <a:avLst>
            <a:gd name="adj1" fmla="val 60000"/>
            <a:gd name="adj2" fmla="val 50000"/>
          </a:avLst>
        </a:prstGeom>
        <a:solidFill>
          <a:schemeClr val="accent3">
            <a:shade val="90000"/>
            <a:hueOff val="-225591"/>
            <a:satOff val="-1439"/>
            <a:lumOff val="150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839692" y="2596697"/>
        <a:ext cx="374119" cy="304127"/>
      </dsp:txXfrm>
    </dsp:sp>
    <dsp:sp modelId="{EE2E5D40-36D7-4CBF-95BC-A19B96D9D7EE}">
      <dsp:nvSpPr>
        <dsp:cNvPr id="0" name=""/>
        <dsp:cNvSpPr/>
      </dsp:nvSpPr>
      <dsp:spPr>
        <a:xfrm>
          <a:off x="5660187" y="1823000"/>
          <a:ext cx="2043862" cy="1411784"/>
        </a:xfrm>
        <a:prstGeom prst="roundRect">
          <a:avLst>
            <a:gd name="adj" fmla="val 10000"/>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Server</a:t>
          </a:r>
          <a:endParaRPr lang="en-GB" sz="3200" kern="1200" dirty="0"/>
        </a:p>
      </dsp:txBody>
      <dsp:txXfrm>
        <a:off x="5701537" y="1864350"/>
        <a:ext cx="1961162" cy="1329084"/>
      </dsp:txXfrm>
    </dsp:sp>
    <dsp:sp modelId="{0A60A79A-6FA3-454B-A50B-7152EAF4185A}">
      <dsp:nvSpPr>
        <dsp:cNvPr id="0" name=""/>
        <dsp:cNvSpPr/>
      </dsp:nvSpPr>
      <dsp:spPr>
        <a:xfrm rot="2166384">
          <a:off x="4679559" y="3538094"/>
          <a:ext cx="628005" cy="506877"/>
        </a:xfrm>
        <a:prstGeom prst="rightArrow">
          <a:avLst>
            <a:gd name="adj1" fmla="val 60000"/>
            <a:gd name="adj2" fmla="val 50000"/>
          </a:avLst>
        </a:prstGeom>
        <a:solidFill>
          <a:schemeClr val="accent3">
            <a:shade val="90000"/>
            <a:hueOff val="-451183"/>
            <a:satOff val="-2878"/>
            <a:lumOff val="301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4694163" y="3594665"/>
        <a:ext cx="475942" cy="304127"/>
      </dsp:txXfrm>
    </dsp:sp>
    <dsp:sp modelId="{FA332C85-6D89-4F14-8668-01CDD4F1EC5E}">
      <dsp:nvSpPr>
        <dsp:cNvPr id="0" name=""/>
        <dsp:cNvSpPr/>
      </dsp:nvSpPr>
      <dsp:spPr>
        <a:xfrm>
          <a:off x="4936104" y="3928584"/>
          <a:ext cx="2043862" cy="1411784"/>
        </a:xfrm>
        <a:prstGeom prst="roundRect">
          <a:avLst>
            <a:gd name="adj" fmla="val 10000"/>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GB" sz="4100" kern="1200" dirty="0" smtClean="0"/>
            <a:t>Agents</a:t>
          </a:r>
          <a:endParaRPr lang="en-GB" sz="4100" kern="1200" dirty="0"/>
        </a:p>
      </dsp:txBody>
      <dsp:txXfrm>
        <a:off x="4977454" y="3969934"/>
        <a:ext cx="1961162" cy="1329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8C795-42D2-49C5-899D-3626F0278F39}">
      <dsp:nvSpPr>
        <dsp:cNvPr id="0" name=""/>
        <dsp:cNvSpPr/>
      </dsp:nvSpPr>
      <dsp:spPr>
        <a:xfrm>
          <a:off x="3969884" y="2149727"/>
          <a:ext cx="1533372" cy="1533372"/>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GB" sz="6100" b="1" kern="1200" dirty="0" smtClean="0"/>
            <a:t>F#</a:t>
          </a:r>
          <a:endParaRPr lang="en-GB" sz="6100" b="1" kern="1200" dirty="0"/>
        </a:p>
      </dsp:txBody>
      <dsp:txXfrm>
        <a:off x="4194441" y="2374284"/>
        <a:ext cx="1084258" cy="1084258"/>
      </dsp:txXfrm>
    </dsp:sp>
    <dsp:sp modelId="{0F813361-7A3B-427B-80E0-3995A0A90304}">
      <dsp:nvSpPr>
        <dsp:cNvPr id="0" name=""/>
        <dsp:cNvSpPr/>
      </dsp:nvSpPr>
      <dsp:spPr>
        <a:xfrm rot="16200000">
          <a:off x="4574588" y="1592595"/>
          <a:ext cx="323965" cy="52134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4623183" y="1745459"/>
        <a:ext cx="226776" cy="312808"/>
      </dsp:txXfrm>
    </dsp:sp>
    <dsp:sp modelId="{DCFDEC40-DBEE-4114-BDBF-97731B0E8F13}">
      <dsp:nvSpPr>
        <dsp:cNvPr id="0" name=""/>
        <dsp:cNvSpPr/>
      </dsp:nvSpPr>
      <dsp:spPr>
        <a:xfrm>
          <a:off x="3969884" y="5100"/>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Web Data</a:t>
          </a:r>
          <a:endParaRPr lang="en-GB" sz="1700" b="1" kern="1200" dirty="0"/>
        </a:p>
      </dsp:txBody>
      <dsp:txXfrm>
        <a:off x="4194441" y="229657"/>
        <a:ext cx="1084258" cy="1084258"/>
      </dsp:txXfrm>
    </dsp:sp>
    <dsp:sp modelId="{302B4E84-6D60-4A3C-93B8-B4171848525E}">
      <dsp:nvSpPr>
        <dsp:cNvPr id="0" name=""/>
        <dsp:cNvSpPr/>
      </dsp:nvSpPr>
      <dsp:spPr>
        <a:xfrm rot="19800000">
          <a:off x="5495298" y="2124168"/>
          <a:ext cx="323965" cy="521346"/>
        </a:xfrm>
        <a:prstGeom prst="rightArrow">
          <a:avLst>
            <a:gd name="adj1" fmla="val 60000"/>
            <a:gd name="adj2" fmla="val 50000"/>
          </a:avLst>
        </a:prstGeom>
        <a:gradFill rotWithShape="0">
          <a:gsLst>
            <a:gs pos="0">
              <a:schemeClr val="accent2">
                <a:shade val="90000"/>
                <a:hueOff val="-45250"/>
                <a:satOff val="-6491"/>
                <a:lumOff val="8131"/>
                <a:alphaOff val="0"/>
                <a:shade val="51000"/>
                <a:satMod val="130000"/>
              </a:schemeClr>
            </a:gs>
            <a:gs pos="80000">
              <a:schemeClr val="accent2">
                <a:shade val="90000"/>
                <a:hueOff val="-45250"/>
                <a:satOff val="-6491"/>
                <a:lumOff val="8131"/>
                <a:alphaOff val="0"/>
                <a:shade val="93000"/>
                <a:satMod val="130000"/>
              </a:schemeClr>
            </a:gs>
            <a:gs pos="100000">
              <a:schemeClr val="accent2">
                <a:shade val="90000"/>
                <a:hueOff val="-45250"/>
                <a:satOff val="-6491"/>
                <a:lumOff val="8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5501808" y="2252734"/>
        <a:ext cx="226776" cy="312808"/>
      </dsp:txXfrm>
    </dsp:sp>
    <dsp:sp modelId="{2BB494E8-4A25-4682-9898-E3176745D5B0}">
      <dsp:nvSpPr>
        <dsp:cNvPr id="0" name=""/>
        <dsp:cNvSpPr/>
      </dsp:nvSpPr>
      <dsp:spPr>
        <a:xfrm>
          <a:off x="5827186"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Cloud Data</a:t>
          </a:r>
          <a:endParaRPr lang="en-GB" sz="1700" b="1" kern="1200" dirty="0"/>
        </a:p>
      </dsp:txBody>
      <dsp:txXfrm>
        <a:off x="6051743" y="1301970"/>
        <a:ext cx="1084258" cy="1084258"/>
      </dsp:txXfrm>
    </dsp:sp>
    <dsp:sp modelId="{0ED9D778-3FCC-4C1F-8636-524F2E23F669}">
      <dsp:nvSpPr>
        <dsp:cNvPr id="0" name=""/>
        <dsp:cNvSpPr/>
      </dsp:nvSpPr>
      <dsp:spPr>
        <a:xfrm rot="1800000">
          <a:off x="5495298" y="3187313"/>
          <a:ext cx="323965" cy="521346"/>
        </a:xfrm>
        <a:prstGeom prst="rightArrow">
          <a:avLst>
            <a:gd name="adj1" fmla="val 60000"/>
            <a:gd name="adj2" fmla="val 50000"/>
          </a:avLst>
        </a:prstGeom>
        <a:gradFill rotWithShape="0">
          <a:gsLst>
            <a:gs pos="0">
              <a:schemeClr val="accent2">
                <a:shade val="90000"/>
                <a:hueOff val="-90499"/>
                <a:satOff val="-12982"/>
                <a:lumOff val="16262"/>
                <a:alphaOff val="0"/>
                <a:shade val="51000"/>
                <a:satMod val="130000"/>
              </a:schemeClr>
            </a:gs>
            <a:gs pos="80000">
              <a:schemeClr val="accent2">
                <a:shade val="90000"/>
                <a:hueOff val="-90499"/>
                <a:satOff val="-12982"/>
                <a:lumOff val="16262"/>
                <a:alphaOff val="0"/>
                <a:shade val="93000"/>
                <a:satMod val="130000"/>
              </a:schemeClr>
            </a:gs>
            <a:gs pos="100000">
              <a:schemeClr val="accent2">
                <a:shade val="90000"/>
                <a:hueOff val="-90499"/>
                <a:satOff val="-12982"/>
                <a:lumOff val="162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5501808" y="3267285"/>
        <a:ext cx="226776" cy="312808"/>
      </dsp:txXfrm>
    </dsp:sp>
    <dsp:sp modelId="{84869D28-DE02-45BA-A323-025CC90CF11E}">
      <dsp:nvSpPr>
        <dsp:cNvPr id="0" name=""/>
        <dsp:cNvSpPr/>
      </dsp:nvSpPr>
      <dsp:spPr>
        <a:xfrm>
          <a:off x="5827186"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Enterprise</a:t>
          </a:r>
        </a:p>
        <a:p>
          <a:pPr lvl="0" algn="ctr" defTabSz="755650">
            <a:lnSpc>
              <a:spcPct val="90000"/>
            </a:lnSpc>
            <a:spcBef>
              <a:spcPct val="0"/>
            </a:spcBef>
            <a:spcAft>
              <a:spcPct val="35000"/>
            </a:spcAft>
          </a:pPr>
          <a:r>
            <a:rPr lang="en-GB" sz="1700" b="1" kern="1200" dirty="0" smtClean="0"/>
            <a:t>Data</a:t>
          </a:r>
          <a:endParaRPr lang="en-GB" sz="1700" b="1" kern="1200" dirty="0"/>
        </a:p>
      </dsp:txBody>
      <dsp:txXfrm>
        <a:off x="6051743" y="3446598"/>
        <a:ext cx="1084258" cy="1084258"/>
      </dsp:txXfrm>
    </dsp:sp>
    <dsp:sp modelId="{31E55C57-A669-4AFB-BBB1-A81BF2849301}">
      <dsp:nvSpPr>
        <dsp:cNvPr id="0" name=""/>
        <dsp:cNvSpPr/>
      </dsp:nvSpPr>
      <dsp:spPr>
        <a:xfrm rot="5400000">
          <a:off x="4574588" y="3718885"/>
          <a:ext cx="323965" cy="521346"/>
        </a:xfrm>
        <a:prstGeom prst="rightArrow">
          <a:avLst>
            <a:gd name="adj1" fmla="val 60000"/>
            <a:gd name="adj2" fmla="val 50000"/>
          </a:avLst>
        </a:prstGeom>
        <a:gradFill rotWithShape="0">
          <a:gsLst>
            <a:gs pos="0">
              <a:schemeClr val="accent2">
                <a:shade val="90000"/>
                <a:hueOff val="-135749"/>
                <a:satOff val="-19472"/>
                <a:lumOff val="24393"/>
                <a:alphaOff val="0"/>
                <a:shade val="51000"/>
                <a:satMod val="130000"/>
              </a:schemeClr>
            </a:gs>
            <a:gs pos="80000">
              <a:schemeClr val="accent2">
                <a:shade val="90000"/>
                <a:hueOff val="-135749"/>
                <a:satOff val="-19472"/>
                <a:lumOff val="24393"/>
                <a:alphaOff val="0"/>
                <a:shade val="93000"/>
                <a:satMod val="130000"/>
              </a:schemeClr>
            </a:gs>
            <a:gs pos="100000">
              <a:schemeClr val="accent2">
                <a:shade val="90000"/>
                <a:hueOff val="-135749"/>
                <a:satOff val="-19472"/>
                <a:lumOff val="24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a:off x="4623183" y="3774560"/>
        <a:ext cx="226776" cy="312808"/>
      </dsp:txXfrm>
    </dsp:sp>
    <dsp:sp modelId="{0B78AF1F-0C88-4E88-82DC-6C3437F0506F}">
      <dsp:nvSpPr>
        <dsp:cNvPr id="0" name=""/>
        <dsp:cNvSpPr/>
      </dsp:nvSpPr>
      <dsp:spPr>
        <a:xfrm>
          <a:off x="3969884" y="4294355"/>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Local Data</a:t>
          </a:r>
          <a:endParaRPr lang="en-GB" sz="1700" b="1" kern="1200" dirty="0"/>
        </a:p>
      </dsp:txBody>
      <dsp:txXfrm>
        <a:off x="4194441" y="4518912"/>
        <a:ext cx="1084258" cy="1084258"/>
      </dsp:txXfrm>
    </dsp:sp>
    <dsp:sp modelId="{D63A542E-2527-425D-A5AF-ACDD14193090}">
      <dsp:nvSpPr>
        <dsp:cNvPr id="0" name=""/>
        <dsp:cNvSpPr/>
      </dsp:nvSpPr>
      <dsp:spPr>
        <a:xfrm rot="9000000">
          <a:off x="3653877" y="3187313"/>
          <a:ext cx="323965" cy="521346"/>
        </a:xfrm>
        <a:prstGeom prst="rightArrow">
          <a:avLst>
            <a:gd name="adj1" fmla="val 60000"/>
            <a:gd name="adj2" fmla="val 50000"/>
          </a:avLst>
        </a:prstGeom>
        <a:gradFill rotWithShape="0">
          <a:gsLst>
            <a:gs pos="0">
              <a:schemeClr val="accent2">
                <a:shade val="90000"/>
                <a:hueOff val="-180998"/>
                <a:satOff val="-25963"/>
                <a:lumOff val="32524"/>
                <a:alphaOff val="0"/>
                <a:shade val="51000"/>
                <a:satMod val="130000"/>
              </a:schemeClr>
            </a:gs>
            <a:gs pos="80000">
              <a:schemeClr val="accent2">
                <a:shade val="90000"/>
                <a:hueOff val="-180998"/>
                <a:satOff val="-25963"/>
                <a:lumOff val="32524"/>
                <a:alphaOff val="0"/>
                <a:shade val="93000"/>
                <a:satMod val="130000"/>
              </a:schemeClr>
            </a:gs>
            <a:gs pos="100000">
              <a:schemeClr val="accent2">
                <a:shade val="90000"/>
                <a:hueOff val="-180998"/>
                <a:satOff val="-25963"/>
                <a:lumOff val="325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rot="10800000">
        <a:off x="3744556" y="3267285"/>
        <a:ext cx="226776" cy="312808"/>
      </dsp:txXfrm>
    </dsp:sp>
    <dsp:sp modelId="{50495704-726C-41CF-B091-44D913359F11}">
      <dsp:nvSpPr>
        <dsp:cNvPr id="0" name=""/>
        <dsp:cNvSpPr/>
      </dsp:nvSpPr>
      <dsp:spPr>
        <a:xfrm>
          <a:off x="2112582" y="3222041"/>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Web Services</a:t>
          </a:r>
          <a:endParaRPr lang="en-GB" sz="1700" b="1" kern="1200" dirty="0"/>
        </a:p>
      </dsp:txBody>
      <dsp:txXfrm>
        <a:off x="2337139" y="3446598"/>
        <a:ext cx="1084258" cy="1084258"/>
      </dsp:txXfrm>
    </dsp:sp>
    <dsp:sp modelId="{FD717D3F-6D51-4556-A651-5BCA588C5F56}">
      <dsp:nvSpPr>
        <dsp:cNvPr id="0" name=""/>
        <dsp:cNvSpPr/>
      </dsp:nvSpPr>
      <dsp:spPr>
        <a:xfrm rot="12600000">
          <a:off x="3653877" y="2124168"/>
          <a:ext cx="323965" cy="521346"/>
        </a:xfrm>
        <a:prstGeom prst="rightArrow">
          <a:avLst>
            <a:gd name="adj1" fmla="val 60000"/>
            <a:gd name="adj2" fmla="val 50000"/>
          </a:avLst>
        </a:prstGeom>
        <a:gradFill rotWithShape="0">
          <a:gsLst>
            <a:gs pos="0">
              <a:schemeClr val="accent2">
                <a:shade val="90000"/>
                <a:hueOff val="-226248"/>
                <a:satOff val="-32454"/>
                <a:lumOff val="40655"/>
                <a:alphaOff val="0"/>
                <a:shade val="51000"/>
                <a:satMod val="130000"/>
              </a:schemeClr>
            </a:gs>
            <a:gs pos="80000">
              <a:schemeClr val="accent2">
                <a:shade val="90000"/>
                <a:hueOff val="-226248"/>
                <a:satOff val="-32454"/>
                <a:lumOff val="40655"/>
                <a:alphaOff val="0"/>
                <a:shade val="93000"/>
                <a:satMod val="130000"/>
              </a:schemeClr>
            </a:gs>
            <a:gs pos="100000">
              <a:schemeClr val="accent2">
                <a:shade val="90000"/>
                <a:hueOff val="-226248"/>
                <a:satOff val="-32454"/>
                <a:lumOff val="406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b="1" kern="1200"/>
        </a:p>
      </dsp:txBody>
      <dsp:txXfrm rot="10800000">
        <a:off x="3744556" y="2252734"/>
        <a:ext cx="226776" cy="312808"/>
      </dsp:txXfrm>
    </dsp:sp>
    <dsp:sp modelId="{16FD8B25-21C1-4C8D-A798-197C88BC8F69}">
      <dsp:nvSpPr>
        <dsp:cNvPr id="0" name=""/>
        <dsp:cNvSpPr/>
      </dsp:nvSpPr>
      <dsp:spPr>
        <a:xfrm>
          <a:off x="2112582" y="1077413"/>
          <a:ext cx="1533372" cy="153337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dirty="0" smtClean="0"/>
            <a:t>Your Data</a:t>
          </a:r>
          <a:endParaRPr lang="en-GB" sz="1700" b="1" kern="1200" dirty="0"/>
        </a:p>
      </dsp:txBody>
      <dsp:txXfrm>
        <a:off x="2337139" y="1301970"/>
        <a:ext cx="1084258" cy="10842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808387" y="-1808387"/>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Simple, expressive, productive addition to .NET</a:t>
          </a:r>
          <a:endParaRPr lang="en-US" sz="3100" b="1" kern="1200" dirty="0">
            <a:solidFill>
              <a:schemeClr val="bg1"/>
            </a:solidFill>
          </a:endParaRPr>
        </a:p>
      </dsp:txBody>
      <dsp:txXfrm rot="5400000">
        <a:off x="0" y="0"/>
        <a:ext cx="5586544" cy="1477327"/>
      </dsp:txXfrm>
    </dsp:sp>
    <dsp:sp modelId="{51DBD211-C134-41AD-AD57-176244304372}">
      <dsp:nvSpPr>
        <dsp:cNvPr id="0" name=""/>
        <dsp:cNvSpPr/>
      </dsp:nvSpPr>
      <dsp:spPr>
        <a:xfrm>
          <a:off x="5586544" y="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Ready for supported use in VS2010</a:t>
          </a:r>
          <a:endParaRPr lang="en-US" sz="3100" b="1" kern="1200" dirty="0">
            <a:solidFill>
              <a:schemeClr val="bg1"/>
            </a:solidFill>
          </a:endParaRPr>
        </a:p>
      </dsp:txBody>
      <dsp:txXfrm>
        <a:off x="5586544" y="0"/>
        <a:ext cx="5586544" cy="1477327"/>
      </dsp:txXfrm>
    </dsp:sp>
    <dsp:sp modelId="{6341D0F4-C184-47C1-B6FD-93C52A30A16E}">
      <dsp:nvSpPr>
        <dsp:cNvPr id="0" name=""/>
        <dsp:cNvSpPr/>
      </dsp:nvSpPr>
      <dsp:spPr>
        <a:xfrm rot="10800000">
          <a:off x="0" y="1969770"/>
          <a:ext cx="5586544" cy="196977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F# greatly simplifies parallelism </a:t>
          </a:r>
          <a:endParaRPr lang="en-US" sz="3100" b="1" kern="1200" dirty="0">
            <a:solidFill>
              <a:schemeClr val="bg1"/>
            </a:solidFill>
          </a:endParaRPr>
        </a:p>
      </dsp:txBody>
      <dsp:txXfrm rot="10800000">
        <a:off x="0" y="2462212"/>
        <a:ext cx="5586544" cy="1477327"/>
      </dsp:txXfrm>
    </dsp:sp>
    <dsp:sp modelId="{06F7728C-5299-4235-8017-DBD5BC2DB36C}">
      <dsp:nvSpPr>
        <dsp:cNvPr id="0" name=""/>
        <dsp:cNvSpPr/>
      </dsp:nvSpPr>
      <dsp:spPr>
        <a:xfrm rot="5400000">
          <a:off x="7394932" y="161382"/>
          <a:ext cx="1969770" cy="558654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b="1" kern="1200" dirty="0" smtClean="0">
              <a:solidFill>
                <a:schemeClr val="bg1"/>
              </a:solidFill>
            </a:rPr>
            <a:t>An amazing data-rich future ahead</a:t>
          </a:r>
          <a:endParaRPr lang="en-US" sz="3100" b="1" kern="1200" dirty="0">
            <a:solidFill>
              <a:schemeClr val="bg1"/>
            </a:solidFill>
          </a:endParaRPr>
        </a:p>
      </dsp:txBody>
      <dsp:txXfrm rot="-5400000">
        <a:off x="5586545" y="2462211"/>
        <a:ext cx="5586544" cy="1477327"/>
      </dsp:txXfrm>
    </dsp:sp>
    <dsp:sp modelId="{62CD59B7-0D31-4CEC-A61C-C239FA1C3946}">
      <dsp:nvSpPr>
        <dsp:cNvPr id="0" name=""/>
        <dsp:cNvSpPr/>
      </dsp:nvSpPr>
      <dsp:spPr>
        <a:xfrm>
          <a:off x="3910581" y="1477327"/>
          <a:ext cx="3351927" cy="98488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b="1" kern="1200" dirty="0" smtClean="0"/>
            <a:t>F#</a:t>
          </a:r>
          <a:endParaRPr lang="en-US" sz="2500" b="1" kern="1200" dirty="0"/>
        </a:p>
      </dsp:txBody>
      <dsp:txXfrm>
        <a:off x="3958659" y="1525405"/>
        <a:ext cx="3255771" cy="8887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11/9/2010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11/9/2010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11/9/2010 3:17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447800"/>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3874827"/>
            <a:ext cx="10242550"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114" y="298938"/>
            <a:ext cx="2004838"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000548"/>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94656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812589" y="6248207"/>
            <a:ext cx="7226228"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711015"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8125883" y="6248401"/>
            <a:ext cx="3555074"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5"/>
            <a:ext cx="1117309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4902145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12188825"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861343" y="1304545"/>
            <a:ext cx="10779795"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32850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5574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477203"/>
            <a:ext cx="815864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89124" y="2303498"/>
            <a:ext cx="9323389"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88639" y="3914364"/>
            <a:ext cx="11179486"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824" y="5177866"/>
            <a:ext cx="2664069"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4" r:id="rId14"/>
    <p:sldLayoutId id="2147483725" r:id="rId15"/>
    <p:sldLayoutId id="2147483726" r:id="rId16"/>
    <p:sldLayoutId id="2147483727" r:id="rId17"/>
    <p:sldLayoutId id="2147483728"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hitepapers.techrepublic.com/"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blogs.msdn.com/b/timng/archive/2010/04/05/f-object-oriented-programming-quick-guide.aspx"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atamarket.azure.com/" TargetMode="Externa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fsharppowerpack.codeplex.com/"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urope.msteched.com/topic/lis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09398"/>
          </a:xfrm>
        </p:spPr>
        <p:txBody>
          <a:bodyPr/>
          <a:lstStyle/>
          <a:p>
            <a:pPr algn="ctr"/>
            <a:r>
              <a:rPr lang="en-GB" b="1" dirty="0" smtClean="0"/>
              <a:t>Why Functional?</a:t>
            </a:r>
            <a:endParaRPr lang="en-GB" b="1" dirty="0"/>
          </a:p>
        </p:txBody>
      </p:sp>
    </p:spTree>
    <p:extLst>
      <p:ext uri="{BB962C8B-B14F-4D97-AF65-F5344CB8AC3E}">
        <p14:creationId xmlns:p14="http://schemas.microsoft.com/office/powerpoint/2010/main" val="16491653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09398"/>
          </a:xfrm>
        </p:spPr>
        <p:txBody>
          <a:bodyPr/>
          <a:lstStyle/>
          <a:p>
            <a:pPr algn="ctr"/>
            <a:r>
              <a:rPr lang="en-GB" b="1" dirty="0" smtClean="0"/>
              <a:t>Simplicity</a:t>
            </a:r>
            <a:endParaRPr lang="en-GB" b="1" dirty="0"/>
          </a:p>
        </p:txBody>
      </p:sp>
    </p:spTree>
    <p:extLst>
      <p:ext uri="{BB962C8B-B14F-4D97-AF65-F5344CB8AC3E}">
        <p14:creationId xmlns:p14="http://schemas.microsoft.com/office/powerpoint/2010/main" val="4196438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09398"/>
          </a:xfrm>
        </p:spPr>
        <p:txBody>
          <a:bodyPr/>
          <a:lstStyle/>
          <a:p>
            <a:pPr algn="ctr"/>
            <a:r>
              <a:rPr lang="en-GB" b="1" dirty="0" smtClean="0"/>
              <a:t>Parallel</a:t>
            </a:r>
            <a:endParaRPr lang="en-GB" b="1" dirty="0"/>
          </a:p>
        </p:txBody>
      </p:sp>
    </p:spTree>
    <p:extLst>
      <p:ext uri="{BB962C8B-B14F-4D97-AF65-F5344CB8AC3E}">
        <p14:creationId xmlns:p14="http://schemas.microsoft.com/office/powerpoint/2010/main" val="7969402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09398"/>
          </a:xfrm>
        </p:spPr>
        <p:txBody>
          <a:bodyPr/>
          <a:lstStyle/>
          <a:p>
            <a:pPr algn="ctr"/>
            <a:r>
              <a:rPr lang="en-GB" b="1" dirty="0" smtClean="0"/>
              <a:t>Simplicity</a:t>
            </a:r>
            <a:endParaRPr lang="en-GB" b="1" dirty="0"/>
          </a:p>
        </p:txBody>
      </p:sp>
    </p:spTree>
    <p:extLst>
      <p:ext uri="{BB962C8B-B14F-4D97-AF65-F5344CB8AC3E}">
        <p14:creationId xmlns:p14="http://schemas.microsoft.com/office/powerpoint/2010/main" val="39547630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25026" y="2105312"/>
            <a:ext cx="7482063" cy="3857652"/>
          </a:xfrm>
        </p:spPr>
        <p:txBody>
          <a:bodyPr>
            <a:normAutofit/>
          </a:bodyPr>
          <a:lstStyle/>
          <a:p>
            <a:pPr>
              <a:buNone/>
            </a:pPr>
            <a:r>
              <a:rPr lang="en-US" sz="1600" b="1" dirty="0">
                <a:solidFill>
                  <a:srgbClr val="F8F57B"/>
                </a:solidFill>
                <a:latin typeface="Consolas" pitchFamily="49" charset="0"/>
              </a:rPr>
              <a:t> </a:t>
            </a:r>
            <a:endParaRPr lang="en-GB" sz="1600" b="1" dirty="0">
              <a:solidFill>
                <a:srgbClr val="F8F57B"/>
              </a:solidFill>
              <a:latin typeface="Consolas" pitchFamily="49" charset="0"/>
            </a:endParaRPr>
          </a:p>
          <a:p>
            <a:pPr>
              <a:buNone/>
            </a:pPr>
            <a:r>
              <a:rPr lang="en-US" sz="1600" b="1" dirty="0" smtClean="0">
                <a:solidFill>
                  <a:srgbClr val="F8F57B"/>
                </a:solidFill>
                <a:latin typeface="Consolas" pitchFamily="49" charset="0"/>
              </a:rPr>
              <a:t>type Command = Command of (Rover -&gt; unit)</a:t>
            </a:r>
          </a:p>
          <a:p>
            <a:pPr>
              <a:buNone/>
            </a:pP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let </a:t>
            </a:r>
            <a:r>
              <a:rPr lang="en-US" sz="1600" b="1" dirty="0" err="1" smtClean="0">
                <a:solidFill>
                  <a:srgbClr val="F8F57B"/>
                </a:solidFill>
                <a:latin typeface="Consolas" pitchFamily="49" charset="0"/>
              </a:rPr>
              <a:t>BreakCommand</a:t>
            </a:r>
            <a:r>
              <a:rPr lang="en-US" sz="1600" b="1" dirty="0" smtClean="0">
                <a:solidFill>
                  <a:srgbClr val="F8F57B"/>
                </a:solidFill>
                <a:latin typeface="Consolas" pitchFamily="49" charset="0"/>
              </a:rPr>
              <a:t> </a:t>
            </a:r>
            <a:r>
              <a:rPr lang="en-US" sz="1600" b="1" dirty="0">
                <a:solidFill>
                  <a:srgbClr val="F8F57B"/>
                </a:solidFill>
                <a:latin typeface="Consolas" pitchFamily="49" charset="0"/>
              </a:rPr>
              <a:t>= </a:t>
            </a: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  Command(fun </a:t>
            </a:r>
            <a:r>
              <a:rPr lang="en-US" sz="1600" b="1" dirty="0">
                <a:solidFill>
                  <a:srgbClr val="F8F57B"/>
                </a:solidFill>
                <a:latin typeface="Consolas" pitchFamily="49" charset="0"/>
              </a:rPr>
              <a:t>rover -&gt; </a:t>
            </a:r>
            <a:r>
              <a:rPr lang="en-US" sz="1600" b="1" dirty="0" err="1">
                <a:solidFill>
                  <a:srgbClr val="F8F57B"/>
                </a:solidFill>
                <a:latin typeface="Consolas" pitchFamily="49" charset="0"/>
              </a:rPr>
              <a:t>rover.Accelerate</a:t>
            </a:r>
            <a:r>
              <a:rPr lang="en-US" sz="1600" b="1" dirty="0">
                <a:solidFill>
                  <a:srgbClr val="F8F57B"/>
                </a:solidFill>
                <a:latin typeface="Consolas" pitchFamily="49" charset="0"/>
              </a:rPr>
              <a:t>(-1.0</a:t>
            </a:r>
            <a:r>
              <a:rPr lang="en-US" sz="1600" b="1" dirty="0" smtClean="0">
                <a:solidFill>
                  <a:srgbClr val="F8F57B"/>
                </a:solidFill>
                <a:latin typeface="Consolas" pitchFamily="49" charset="0"/>
              </a:rPr>
              <a:t>))</a:t>
            </a:r>
            <a:endParaRPr lang="en-GB" sz="1600" b="1" dirty="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let </a:t>
            </a:r>
            <a:r>
              <a:rPr lang="en-US" sz="1600" b="1" dirty="0" err="1" smtClean="0">
                <a:solidFill>
                  <a:srgbClr val="F8F57B"/>
                </a:solidFill>
                <a:latin typeface="Consolas" pitchFamily="49" charset="0"/>
              </a:rPr>
              <a:t>TurnLeftCommand</a:t>
            </a:r>
            <a:r>
              <a:rPr lang="en-US" sz="1600" b="1" dirty="0">
                <a:solidFill>
                  <a:srgbClr val="F8F57B"/>
                </a:solidFill>
                <a:latin typeface="Consolas" pitchFamily="49" charset="0"/>
              </a:rPr>
              <a:t> </a:t>
            </a:r>
            <a:r>
              <a:rPr lang="en-US" sz="1600" b="1" dirty="0" smtClean="0">
                <a:solidFill>
                  <a:srgbClr val="F8F57B"/>
                </a:solidFill>
                <a:latin typeface="Consolas" pitchFamily="49" charset="0"/>
              </a:rPr>
              <a:t> </a:t>
            </a:r>
            <a:r>
              <a:rPr lang="en-US" sz="1600" b="1" dirty="0">
                <a:solidFill>
                  <a:srgbClr val="F8F57B"/>
                </a:solidFill>
                <a:latin typeface="Consolas" pitchFamily="49" charset="0"/>
              </a:rPr>
              <a:t>= </a:t>
            </a: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  Command(fun </a:t>
            </a:r>
            <a:r>
              <a:rPr lang="en-US" sz="1600" b="1" dirty="0">
                <a:solidFill>
                  <a:srgbClr val="F8F57B"/>
                </a:solidFill>
                <a:latin typeface="Consolas" pitchFamily="49" charset="0"/>
              </a:rPr>
              <a:t>rover -&gt; </a:t>
            </a:r>
            <a:r>
              <a:rPr lang="en-US" sz="1600" b="1" dirty="0" err="1">
                <a:solidFill>
                  <a:srgbClr val="F8F57B"/>
                </a:solidFill>
                <a:latin typeface="Consolas" pitchFamily="49" charset="0"/>
              </a:rPr>
              <a:t>rover.Rotate</a:t>
            </a:r>
            <a:r>
              <a:rPr lang="en-US" sz="1600" b="1" dirty="0">
                <a:solidFill>
                  <a:srgbClr val="F8F57B"/>
                </a:solidFill>
                <a:latin typeface="Consolas" pitchFamily="49" charset="0"/>
              </a:rPr>
              <a:t>(-5.0&lt;</a:t>
            </a:r>
            <a:r>
              <a:rPr lang="en-US" sz="1600" b="1" dirty="0" err="1">
                <a:solidFill>
                  <a:srgbClr val="F8F57B"/>
                </a:solidFill>
                <a:latin typeface="Consolas" pitchFamily="49" charset="0"/>
              </a:rPr>
              <a:t>degs</a:t>
            </a:r>
            <a:r>
              <a:rPr lang="en-US" sz="1600" b="1" dirty="0" smtClean="0">
                <a:solidFill>
                  <a:srgbClr val="F8F57B"/>
                </a:solidFill>
                <a:latin typeface="Consolas" pitchFamily="49" charset="0"/>
              </a:rPr>
              <a:t>&gt;))</a:t>
            </a:r>
            <a:endParaRPr lang="en-GB" sz="1600" b="1" dirty="0">
              <a:solidFill>
                <a:srgbClr val="F8F57B"/>
              </a:solidFill>
              <a:latin typeface="Consolas" pitchFamily="49" charset="0"/>
            </a:endParaRPr>
          </a:p>
          <a:p>
            <a:pPr>
              <a:buNone/>
            </a:pPr>
            <a:r>
              <a:rPr lang="en-US" sz="1600" b="1" dirty="0">
                <a:solidFill>
                  <a:srgbClr val="F8F57B"/>
                </a:solidFill>
                <a:latin typeface="Consolas" pitchFamily="49" charset="0"/>
              </a:rPr>
              <a:t> </a:t>
            </a:r>
            <a:endParaRPr lang="en-GB" sz="1600" b="1" dirty="0">
              <a:solidFill>
                <a:srgbClr val="F8F57B"/>
              </a:solidFill>
              <a:latin typeface="Consolas" pitchFamily="49" charset="0"/>
            </a:endParaRPr>
          </a:p>
        </p:txBody>
      </p:sp>
      <p:sp>
        <p:nvSpPr>
          <p:cNvPr id="7" name="Content Placeholder 6"/>
          <p:cNvSpPr>
            <a:spLocks noGrp="1"/>
          </p:cNvSpPr>
          <p:nvPr>
            <p:ph sz="quarter" idx="4"/>
          </p:nvPr>
        </p:nvSpPr>
        <p:spPr>
          <a:xfrm>
            <a:off x="6352044" y="655986"/>
            <a:ext cx="9427360" cy="5500726"/>
          </a:xfrm>
        </p:spPr>
        <p:txBody>
          <a:bodyPr>
            <a:noAutofit/>
          </a:bodyPr>
          <a:lstStyle/>
          <a:p>
            <a:pPr>
              <a:spcBef>
                <a:spcPts val="0"/>
              </a:spcBef>
              <a:buNone/>
            </a:pPr>
            <a:r>
              <a:rPr lang="en-US" sz="1600" b="1" dirty="0">
                <a:solidFill>
                  <a:schemeClr val="accent4">
                    <a:lumMod val="40000"/>
                    <a:lumOff val="60000"/>
                  </a:schemeClr>
                </a:solidFill>
                <a:latin typeface="Consolas" pitchFamily="49" charset="0"/>
              </a:rPr>
              <a:t>   abstract class </a:t>
            </a:r>
            <a:r>
              <a:rPr lang="en-US" sz="1600" b="1" dirty="0" smtClean="0">
                <a:solidFill>
                  <a:schemeClr val="accent4">
                    <a:lumMod val="40000"/>
                    <a:lumOff val="60000"/>
                  </a:schemeClr>
                </a:solidFill>
                <a:latin typeface="Consolas" pitchFamily="49" charset="0"/>
              </a:rPr>
              <a:t>Command</a:t>
            </a:r>
            <a:r>
              <a:rPr lang="en-GB"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public virtual void Execute();</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abstract class </a:t>
            </a:r>
            <a:r>
              <a:rPr lang="en-US" sz="1600" b="1" dirty="0" err="1" smtClean="0">
                <a:solidFill>
                  <a:schemeClr val="accent4">
                    <a:lumMod val="40000"/>
                    <a:lumOff val="60000"/>
                  </a:schemeClr>
                </a:solidFill>
                <a:latin typeface="Consolas" pitchFamily="49" charset="0"/>
              </a:rPr>
              <a:t>RoverCommand</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Command </a:t>
            </a:r>
            <a:r>
              <a:rPr lang="en-US" sz="1600" b="1" dirty="0">
                <a:solidFill>
                  <a:schemeClr val="accent4">
                    <a:lumMod val="40000"/>
                    <a:lumOff val="60000"/>
                  </a:schemeClr>
                </a:solidFill>
                <a:latin typeface="Consolas" pitchFamily="49" charset="0"/>
              </a:rPr>
              <a:t>{</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protected </a:t>
            </a:r>
            <a:r>
              <a:rPr lang="en-US" sz="1600" b="1" dirty="0" smtClean="0">
                <a:solidFill>
                  <a:schemeClr val="accent4">
                    <a:lumMod val="40000"/>
                    <a:lumOff val="60000"/>
                  </a:schemeClr>
                </a:solidFill>
                <a:latin typeface="Consolas" pitchFamily="49" charset="0"/>
              </a:rPr>
              <a:t>Rover </a:t>
            </a:r>
            <a:r>
              <a:rPr lang="en-US" sz="1600" b="1" dirty="0">
                <a:solidFill>
                  <a:schemeClr val="accent4">
                    <a:lumMod val="40000"/>
                    <a:lumOff val="60000"/>
                  </a:schemeClr>
                </a:solidFill>
                <a:latin typeface="Consolas" pitchFamily="49" charset="0"/>
              </a:rPr>
              <a:t>Rover { get; private set;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public </a:t>
            </a:r>
            <a:r>
              <a:rPr lang="en-US" sz="1600" b="1" dirty="0" err="1" smtClean="0">
                <a:solidFill>
                  <a:schemeClr val="accent4">
                    <a:lumMod val="40000"/>
                    <a:lumOff val="60000"/>
                  </a:schemeClr>
                </a:solidFill>
                <a:latin typeface="Consolas" pitchFamily="49" charset="0"/>
              </a:rPr>
              <a:t>RoverCommand</a:t>
            </a:r>
            <a:r>
              <a:rPr lang="en-US" sz="1600" b="1" dirty="0" smtClean="0">
                <a:solidFill>
                  <a:schemeClr val="accent4">
                    <a:lumMod val="40000"/>
                    <a:lumOff val="60000"/>
                  </a:schemeClr>
                </a:solidFill>
                <a:latin typeface="Consolas" pitchFamily="49" charset="0"/>
              </a:rPr>
              <a:t>(</a:t>
            </a:r>
            <a:r>
              <a:rPr lang="en-US" sz="1600" b="1" dirty="0" err="1" smtClean="0">
                <a:solidFill>
                  <a:schemeClr val="accent4">
                    <a:lumMod val="40000"/>
                    <a:lumOff val="60000"/>
                  </a:schemeClr>
                </a:solidFill>
                <a:latin typeface="Consolas" pitchFamily="49" charset="0"/>
              </a:rPr>
              <a:t>MarsRover</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rover</a:t>
            </a:r>
            <a:r>
              <a:rPr lang="en-US" sz="1600" b="1" dirty="0" smtClean="0">
                <a:solidFill>
                  <a:schemeClr val="accent4">
                    <a:lumMod val="40000"/>
                    <a:lumOff val="60000"/>
                  </a:schemeClr>
                </a:solidFill>
                <a:latin typeface="Consolas" pitchFamily="49" charset="0"/>
              </a:rPr>
              <a:t>)</a:t>
            </a: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err="1">
                <a:solidFill>
                  <a:schemeClr val="accent4">
                    <a:lumMod val="40000"/>
                    <a:lumOff val="60000"/>
                  </a:schemeClr>
                </a:solidFill>
                <a:latin typeface="Consolas" pitchFamily="49" charset="0"/>
              </a:rPr>
              <a:t>this.Rover</a:t>
            </a:r>
            <a:r>
              <a:rPr lang="en-US" sz="1600" b="1" dirty="0">
                <a:solidFill>
                  <a:schemeClr val="accent4">
                    <a:lumMod val="40000"/>
                    <a:lumOff val="60000"/>
                  </a:schemeClr>
                </a:solidFill>
                <a:latin typeface="Consolas" pitchFamily="49" charset="0"/>
              </a:rPr>
              <a:t> = rover;</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class </a:t>
            </a:r>
            <a:r>
              <a:rPr lang="en-US" sz="1600" b="1" dirty="0" err="1" smtClean="0">
                <a:solidFill>
                  <a:schemeClr val="accent4">
                    <a:lumMod val="40000"/>
                    <a:lumOff val="60000"/>
                  </a:schemeClr>
                </a:solidFill>
                <a:latin typeface="Consolas" pitchFamily="49" charset="0"/>
              </a:rPr>
              <a:t>BreakCommand</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 </a:t>
            </a:r>
            <a:r>
              <a:rPr lang="en-US" sz="1600" b="1" dirty="0" err="1" smtClean="0">
                <a:solidFill>
                  <a:schemeClr val="accent4">
                    <a:lumMod val="40000"/>
                    <a:lumOff val="60000"/>
                  </a:schemeClr>
                </a:solidFill>
                <a:latin typeface="Consolas" pitchFamily="49" charset="0"/>
              </a:rPr>
              <a:t>RoverCommand</a:t>
            </a: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public </a:t>
            </a:r>
            <a:r>
              <a:rPr lang="en-US" sz="1600" b="1" dirty="0" err="1" smtClean="0">
                <a:solidFill>
                  <a:schemeClr val="accent4">
                    <a:lumMod val="40000"/>
                    <a:lumOff val="60000"/>
                  </a:schemeClr>
                </a:solidFill>
                <a:latin typeface="Consolas" pitchFamily="49" charset="0"/>
              </a:rPr>
              <a:t>BreakCommand</a:t>
            </a:r>
            <a:r>
              <a:rPr lang="en-US" sz="1600" b="1" dirty="0" smtClean="0">
                <a:solidFill>
                  <a:schemeClr val="accent4">
                    <a:lumMod val="40000"/>
                    <a:lumOff val="60000"/>
                  </a:schemeClr>
                </a:solidFill>
                <a:latin typeface="Consolas" pitchFamily="49" charset="0"/>
              </a:rPr>
              <a:t>(Rover </a:t>
            </a:r>
            <a:r>
              <a:rPr lang="en-US" sz="1600" b="1" dirty="0">
                <a:solidFill>
                  <a:schemeClr val="accent4">
                    <a:lumMod val="40000"/>
                    <a:lumOff val="60000"/>
                  </a:schemeClr>
                </a:solidFill>
                <a:latin typeface="Consolas" pitchFamily="49" charset="0"/>
              </a:rPr>
              <a:t>rover</a:t>
            </a:r>
            <a:r>
              <a:rPr lang="en-US" sz="1600" b="1" dirty="0" smtClean="0">
                <a:solidFill>
                  <a:schemeClr val="accent4">
                    <a:lumMod val="40000"/>
                    <a:lumOff val="60000"/>
                  </a:schemeClr>
                </a:solidFill>
                <a:latin typeface="Consolas" pitchFamily="49" charset="0"/>
              </a:rPr>
              <a:t>)</a:t>
            </a: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 base(rover</a:t>
            </a:r>
            <a:r>
              <a:rPr lang="en-US" sz="1600" b="1" dirty="0" smtClean="0">
                <a:solidFill>
                  <a:schemeClr val="accent4">
                    <a:lumMod val="40000"/>
                    <a:lumOff val="60000"/>
                  </a:schemeClr>
                </a:solidFill>
                <a:latin typeface="Consolas" pitchFamily="49" charset="0"/>
              </a:rPr>
              <a:t>)</a:t>
            </a: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public override void Execute</a:t>
            </a:r>
            <a:r>
              <a:rPr lang="en-US" sz="1600" b="1" dirty="0" smtClean="0">
                <a:solidFill>
                  <a:schemeClr val="accent4">
                    <a:lumMod val="40000"/>
                    <a:lumOff val="60000"/>
                  </a:schemeClr>
                </a:solidFill>
                <a:latin typeface="Consolas" pitchFamily="49" charset="0"/>
              </a:rPr>
              <a:t>() </a:t>
            </a:r>
            <a:r>
              <a:rPr lang="en-US" sz="1600" b="1" dirty="0">
                <a:solidFill>
                  <a:schemeClr val="accent4">
                    <a:lumMod val="40000"/>
                    <a:lumOff val="60000"/>
                  </a:schemeClr>
                </a:solidFill>
                <a:latin typeface="Consolas" pitchFamily="49" charset="0"/>
              </a:rPr>
              <a:t>{</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err="1">
                <a:solidFill>
                  <a:schemeClr val="accent4">
                    <a:lumMod val="40000"/>
                    <a:lumOff val="60000"/>
                  </a:schemeClr>
                </a:solidFill>
                <a:latin typeface="Consolas" pitchFamily="49" charset="0"/>
              </a:rPr>
              <a:t>Rover.Rotate</a:t>
            </a:r>
            <a:r>
              <a:rPr lang="en-US" sz="1600" b="1" dirty="0">
                <a:solidFill>
                  <a:schemeClr val="accent4">
                    <a:lumMod val="40000"/>
                    <a:lumOff val="60000"/>
                  </a:schemeClr>
                </a:solidFill>
                <a:latin typeface="Consolas" pitchFamily="49" charset="0"/>
              </a:rPr>
              <a:t>(-5.0);</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endParaRPr lang="en-GB" sz="1600" b="1" dirty="0">
              <a:solidFill>
                <a:schemeClr val="accent4">
                  <a:lumMod val="40000"/>
                  <a:lumOff val="60000"/>
                </a:schemeClr>
              </a:solidFill>
              <a:latin typeface="Consolas" pitchFamily="49" charset="0"/>
            </a:endParaRPr>
          </a:p>
          <a:p>
            <a:pPr>
              <a:spcBef>
                <a:spcPts val="0"/>
              </a:spcBef>
              <a:buNone/>
            </a:pPr>
            <a:r>
              <a:rPr lang="en-US" sz="1600" b="1" dirty="0">
                <a:solidFill>
                  <a:schemeClr val="accent4">
                    <a:lumMod val="40000"/>
                    <a:lumOff val="60000"/>
                  </a:schemeClr>
                </a:solidFill>
                <a:latin typeface="Consolas" pitchFamily="49" charset="0"/>
              </a:rPr>
              <a:t>  </a:t>
            </a:r>
            <a:r>
              <a:rPr lang="en-US" sz="1600" b="1" dirty="0" smtClean="0">
                <a:solidFill>
                  <a:schemeClr val="accent4">
                    <a:lumMod val="40000"/>
                    <a:lumOff val="60000"/>
                  </a:schemeClr>
                </a:solidFill>
                <a:latin typeface="Consolas" pitchFamily="49" charset="0"/>
              </a:rPr>
              <a:t>}</a:t>
            </a:r>
          </a:p>
          <a:p>
            <a:pPr>
              <a:spcBef>
                <a:spcPts val="0"/>
              </a:spcBef>
              <a:buNone/>
            </a:pPr>
            <a:r>
              <a:rPr lang="en-US" sz="1600" b="1" dirty="0" smtClean="0">
                <a:solidFill>
                  <a:schemeClr val="accent4">
                    <a:lumMod val="40000"/>
                    <a:lumOff val="60000"/>
                  </a:schemeClr>
                </a:solidFill>
                <a:latin typeface="Consolas" pitchFamily="49" charset="0"/>
              </a:rPr>
              <a:t>  class </a:t>
            </a:r>
            <a:r>
              <a:rPr lang="en-US" sz="1600" b="1" dirty="0" err="1" smtClean="0">
                <a:solidFill>
                  <a:schemeClr val="accent4">
                    <a:lumMod val="40000"/>
                    <a:lumOff val="60000"/>
                  </a:schemeClr>
                </a:solidFill>
                <a:latin typeface="Consolas" pitchFamily="49" charset="0"/>
              </a:rPr>
              <a:t>TurnLeftCommand</a:t>
            </a:r>
            <a:r>
              <a:rPr lang="en-US" sz="1600" b="1" dirty="0" smtClean="0">
                <a:solidFill>
                  <a:schemeClr val="accent4">
                    <a:lumMod val="40000"/>
                    <a:lumOff val="60000"/>
                  </a:schemeClr>
                </a:solidFill>
                <a:latin typeface="Consolas" pitchFamily="49" charset="0"/>
              </a:rPr>
              <a:t> : </a:t>
            </a:r>
            <a:r>
              <a:rPr lang="en-US" sz="1600" b="1" dirty="0" err="1" smtClean="0">
                <a:solidFill>
                  <a:schemeClr val="accent4">
                    <a:lumMod val="40000"/>
                    <a:lumOff val="60000"/>
                  </a:schemeClr>
                </a:solidFill>
                <a:latin typeface="Consolas" pitchFamily="49" charset="0"/>
              </a:rPr>
              <a:t>RoverCommand</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public </a:t>
            </a:r>
            <a:r>
              <a:rPr lang="en-US" sz="1600" b="1" dirty="0" err="1" smtClean="0">
                <a:solidFill>
                  <a:schemeClr val="accent4">
                    <a:lumMod val="40000"/>
                    <a:lumOff val="60000"/>
                  </a:schemeClr>
                </a:solidFill>
                <a:latin typeface="Consolas" pitchFamily="49" charset="0"/>
              </a:rPr>
              <a:t>TurnLeftCommand</a:t>
            </a:r>
            <a:r>
              <a:rPr lang="en-US" sz="1600" b="1" dirty="0" smtClean="0">
                <a:solidFill>
                  <a:schemeClr val="accent4">
                    <a:lumMod val="40000"/>
                    <a:lumOff val="60000"/>
                  </a:schemeClr>
                </a:solidFill>
                <a:latin typeface="Consolas" pitchFamily="49" charset="0"/>
              </a:rPr>
              <a:t>(Rover rover)</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 base(rover) {</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public override void Execute() {</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a:t>
            </a:r>
            <a:r>
              <a:rPr lang="en-US" sz="1600" b="1" dirty="0" err="1" smtClean="0">
                <a:solidFill>
                  <a:schemeClr val="accent4">
                    <a:lumMod val="40000"/>
                    <a:lumOff val="60000"/>
                  </a:schemeClr>
                </a:solidFill>
                <a:latin typeface="Consolas" pitchFamily="49" charset="0"/>
              </a:rPr>
              <a:t>Rover.Rotate</a:t>
            </a:r>
            <a:r>
              <a:rPr lang="en-US" sz="1600" b="1" dirty="0" smtClean="0">
                <a:solidFill>
                  <a:schemeClr val="accent4">
                    <a:lumMod val="40000"/>
                    <a:lumOff val="60000"/>
                  </a:schemeClr>
                </a:solidFill>
                <a:latin typeface="Consolas" pitchFamily="49" charset="0"/>
              </a:rPr>
              <a:t>(-5.0);</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a:t>
            </a:r>
            <a:endParaRPr lang="en-GB" sz="1600" b="1" dirty="0" smtClean="0">
              <a:solidFill>
                <a:schemeClr val="accent4">
                  <a:lumMod val="40000"/>
                  <a:lumOff val="60000"/>
                </a:schemeClr>
              </a:solidFill>
              <a:latin typeface="Consolas" pitchFamily="49" charset="0"/>
            </a:endParaRPr>
          </a:p>
          <a:p>
            <a:pPr>
              <a:spcBef>
                <a:spcPts val="0"/>
              </a:spcBef>
              <a:buNone/>
            </a:pPr>
            <a:r>
              <a:rPr lang="en-US" sz="1600" b="1" dirty="0" smtClean="0">
                <a:solidFill>
                  <a:schemeClr val="accent4">
                    <a:lumMod val="40000"/>
                    <a:lumOff val="60000"/>
                  </a:schemeClr>
                </a:solidFill>
                <a:latin typeface="Consolas" pitchFamily="49" charset="0"/>
              </a:rPr>
              <a:t>  }</a:t>
            </a:r>
            <a:endParaRPr lang="en-GB" sz="1600" b="1" dirty="0" smtClean="0">
              <a:solidFill>
                <a:schemeClr val="accent4">
                  <a:lumMod val="40000"/>
                  <a:lumOff val="60000"/>
                </a:schemeClr>
              </a:solidFill>
              <a:latin typeface="Consolas" pitchFamily="49" charset="0"/>
            </a:endParaRPr>
          </a:p>
          <a:p>
            <a:pPr>
              <a:spcBef>
                <a:spcPts val="0"/>
              </a:spcBef>
              <a:buNone/>
            </a:pPr>
            <a:endParaRPr lang="en-GB" sz="16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90409" y="142852"/>
            <a:ext cx="11173090" cy="609398"/>
          </a:xfrm>
        </p:spPr>
        <p:txBody>
          <a:bodyPr/>
          <a:lstStyle/>
          <a:p>
            <a:r>
              <a:rPr lang="en-GB" dirty="0" smtClean="0"/>
              <a:t>Simplicity: Functions as Values</a:t>
            </a:r>
            <a:endParaRPr lang="en-GB" dirty="0"/>
          </a:p>
        </p:txBody>
      </p:sp>
      <p:sp>
        <p:nvSpPr>
          <p:cNvPr id="11" name="Rounded Rectangular Callout 10"/>
          <p:cNvSpPr/>
          <p:nvPr/>
        </p:nvSpPr>
        <p:spPr bwMode="auto">
          <a:xfrm>
            <a:off x="1197007" y="1533808"/>
            <a:ext cx="561435" cy="510774"/>
          </a:xfrm>
          <a:prstGeom prst="wedgeRoundRectCallout">
            <a:avLst>
              <a:gd name="adj1" fmla="val -7024"/>
              <a:gd name="adj2" fmla="val -505"/>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11127904"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25900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46680" y="1075200"/>
            <a:ext cx="9008328" cy="5429287"/>
          </a:xfrm>
        </p:spPr>
        <p:txBody>
          <a:bodyPr>
            <a:normAutofit/>
          </a:bodyPr>
          <a:lstStyle/>
          <a:p>
            <a:pPr>
              <a:buNone/>
            </a:pPr>
            <a:r>
              <a:rPr lang="en-US" sz="1600" b="1" dirty="0" smtClean="0">
                <a:solidFill>
                  <a:srgbClr val="F8F57B"/>
                </a:solidFill>
                <a:latin typeface="Consolas" pitchFamily="49" charset="0"/>
              </a:rPr>
              <a:t>let swap (x, y) = (y, x)</a:t>
            </a: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let rotations (x, y, z) = </a:t>
            </a:r>
          </a:p>
          <a:p>
            <a:pPr>
              <a:buNone/>
            </a:pPr>
            <a:r>
              <a:rPr lang="en-US" sz="1600" b="1" dirty="0" smtClean="0">
                <a:solidFill>
                  <a:srgbClr val="F8F57B"/>
                </a:solidFill>
                <a:latin typeface="Consolas" pitchFamily="49" charset="0"/>
              </a:rPr>
              <a:t>    [ (x, y, z);</a:t>
            </a:r>
          </a:p>
          <a:p>
            <a:pPr>
              <a:buNone/>
            </a:pPr>
            <a:r>
              <a:rPr lang="en-US" sz="1600" b="1" dirty="0" smtClean="0">
                <a:solidFill>
                  <a:srgbClr val="F8F57B"/>
                </a:solidFill>
                <a:latin typeface="Consolas" pitchFamily="49" charset="0"/>
              </a:rPr>
              <a:t>      (z, x, y);</a:t>
            </a:r>
          </a:p>
          <a:p>
            <a:pPr>
              <a:buNone/>
            </a:pPr>
            <a:r>
              <a:rPr lang="en-US" sz="1600" b="1" dirty="0" smtClean="0">
                <a:solidFill>
                  <a:srgbClr val="F8F57B"/>
                </a:solidFill>
                <a:latin typeface="Consolas" pitchFamily="49" charset="0"/>
              </a:rPr>
              <a:t>      (y, z, x) ]</a:t>
            </a:r>
          </a:p>
          <a:p>
            <a:pPr>
              <a:buNone/>
            </a:pPr>
            <a:endParaRPr lang="en-US" sz="1600" b="1" dirty="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endParaRPr lang="en-US" sz="1600" b="1" dirty="0" smtClean="0">
              <a:solidFill>
                <a:srgbClr val="F8F57B"/>
              </a:solidFill>
              <a:latin typeface="Consolas" pitchFamily="49" charset="0"/>
            </a:endParaRPr>
          </a:p>
          <a:p>
            <a:pPr>
              <a:buNone/>
            </a:pPr>
            <a:r>
              <a:rPr lang="en-US" sz="1600" b="1" dirty="0" smtClean="0">
                <a:solidFill>
                  <a:srgbClr val="F8F57B"/>
                </a:solidFill>
                <a:latin typeface="Consolas" pitchFamily="49" charset="0"/>
              </a:rPr>
              <a:t>let reduce f (x, y, z) = </a:t>
            </a:r>
          </a:p>
          <a:p>
            <a:pPr>
              <a:buNone/>
            </a:pPr>
            <a:r>
              <a:rPr lang="en-US" sz="1600" b="1" dirty="0" smtClean="0">
                <a:solidFill>
                  <a:srgbClr val="F8F57B"/>
                </a:solidFill>
                <a:latin typeface="Consolas" pitchFamily="49" charset="0"/>
              </a:rPr>
              <a:t>    f x + f y + f z</a:t>
            </a: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a:p>
            <a:pPr>
              <a:buNone/>
            </a:pPr>
            <a:endParaRPr lang="en-US" sz="1600" dirty="0" smtClean="0">
              <a:solidFill>
                <a:srgbClr val="F8F57B"/>
              </a:solidFill>
              <a:latin typeface="Consolas" pitchFamily="49" charset="0"/>
            </a:endParaRPr>
          </a:p>
        </p:txBody>
      </p:sp>
      <p:sp>
        <p:nvSpPr>
          <p:cNvPr id="7" name="Content Placeholder 6"/>
          <p:cNvSpPr>
            <a:spLocks noGrp="1"/>
          </p:cNvSpPr>
          <p:nvPr>
            <p:ph sz="quarter" idx="4"/>
          </p:nvPr>
        </p:nvSpPr>
        <p:spPr>
          <a:xfrm>
            <a:off x="4951702" y="1142985"/>
            <a:ext cx="7675209"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444981" y="1651387"/>
            <a:ext cx="561435" cy="510774"/>
          </a:xfrm>
          <a:prstGeom prst="wedgeRoundRectCallout">
            <a:avLst>
              <a:gd name="adj1" fmla="val -14548"/>
              <a:gd name="adj2" fmla="val -506"/>
              <a:gd name="adj3" fmla="val 16667"/>
            </a:avLst>
          </a:prstGeom>
          <a:gradFill>
            <a:gsLst>
              <a:gs pos="0">
                <a:schemeClr val="accent2">
                  <a:lumMod val="50000"/>
                </a:schemeClr>
              </a:gs>
              <a:gs pos="72000">
                <a:schemeClr val="accent2"/>
              </a:gs>
              <a:gs pos="100000">
                <a:schemeClr val="accent2"/>
              </a:gs>
            </a:gsLst>
          </a:gra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90409" y="142852"/>
            <a:ext cx="11173090" cy="609398"/>
          </a:xfrm>
        </p:spPr>
        <p:txBody>
          <a:bodyPr/>
          <a:lstStyle/>
          <a:p>
            <a:r>
              <a:rPr lang="en-GB" dirty="0" smtClean="0"/>
              <a:t>Simplicity: Functional Data</a:t>
            </a:r>
            <a:endParaRPr lang="en-GB" dirty="0"/>
          </a:p>
        </p:txBody>
      </p:sp>
      <p:sp>
        <p:nvSpPr>
          <p:cNvPr id="11" name="Rounded Rectangular Callout 10"/>
          <p:cNvSpPr/>
          <p:nvPr/>
        </p:nvSpPr>
        <p:spPr bwMode="auto">
          <a:xfrm>
            <a:off x="11172154" y="928670"/>
            <a:ext cx="604997"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74788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1" y="2973389"/>
            <a:ext cx="11173090" cy="609398"/>
          </a:xfrm>
        </p:spPr>
        <p:txBody>
          <a:bodyPr/>
          <a:lstStyle/>
          <a:p>
            <a:pPr algn="ctr"/>
            <a:r>
              <a:rPr lang="en-GB" b="1" dirty="0" smtClean="0"/>
              <a:t>Parallel</a:t>
            </a:r>
            <a:endParaRPr lang="en-GB" b="1" dirty="0"/>
          </a:p>
        </p:txBody>
      </p:sp>
    </p:spTree>
    <p:extLst>
      <p:ext uri="{BB962C8B-B14F-4D97-AF65-F5344CB8AC3E}">
        <p14:creationId xmlns:p14="http://schemas.microsoft.com/office/powerpoint/2010/main" val="33630557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2598" y="2401749"/>
            <a:ext cx="11173090" cy="1661993"/>
          </a:xfrm>
        </p:spPr>
        <p:txBody>
          <a:bodyPr/>
          <a:lstStyle/>
          <a:p>
            <a:pPr algn="l"/>
            <a:r>
              <a:rPr lang="en-GB" sz="2400" dirty="0" err="1" smtClean="0">
                <a:latin typeface="Consolas" pitchFamily="49" charset="0"/>
                <a:cs typeface="Consolas" pitchFamily="49" charset="0"/>
              </a:rPr>
              <a:t>Async.Parallel</a:t>
            </a:r>
            <a:r>
              <a:rPr lang="en-GB" sz="2400" dirty="0" smtClean="0">
                <a:latin typeface="Consolas" pitchFamily="49" charset="0"/>
                <a:cs typeface="Consolas" pitchFamily="49" charset="0"/>
              </a:rPr>
              <a:t> [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"www.google.com";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"www.bing.com";</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t>
            </a:r>
            <a:r>
              <a:rPr lang="en-GB" sz="2400" dirty="0" err="1" smtClean="0">
                <a:latin typeface="Consolas" pitchFamily="49" charset="0"/>
                <a:cs typeface="Consolas" pitchFamily="49" charset="0"/>
              </a:rPr>
              <a:t>httpAsync</a:t>
            </a:r>
            <a:r>
              <a:rPr lang="en-GB" sz="2400" dirty="0" smtClean="0">
                <a:latin typeface="Consolas" pitchFamily="49" charset="0"/>
                <a:cs typeface="Consolas" pitchFamily="49" charset="0"/>
              </a:rPr>
              <a:t> "www.yahoo.com";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7" name="Title 5"/>
          <p:cNvSpPr txBox="1">
            <a:spLocks/>
          </p:cNvSpPr>
          <p:nvPr/>
        </p:nvSpPr>
        <p:spPr>
          <a:xfrm>
            <a:off x="1994480" y="4078359"/>
            <a:ext cx="1117309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extLst>
      <p:ext uri="{BB962C8B-B14F-4D97-AF65-F5344CB8AC3E}">
        <p14:creationId xmlns:p14="http://schemas.microsoft.com/office/powerpoint/2010/main" val="1238394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8980" y="2287449"/>
            <a:ext cx="11173090" cy="997196"/>
          </a:xfrm>
        </p:spPr>
        <p:txBody>
          <a:bodyPr/>
          <a:lstStyle/>
          <a:p>
            <a:pPr algn="l"/>
            <a:r>
              <a:rPr lang="en-GB" sz="2400" dirty="0" smtClean="0">
                <a:latin typeface="Consolas" pitchFamily="49" charset="0"/>
                <a:cs typeface="Consolas" pitchFamily="49" charset="0"/>
              </a:rPr>
              <a:t>Async.Parallel [ for i in 0 .. 200 -&gt; </a:t>
            </a:r>
            <a:r>
              <a:rPr lang="en-GB" sz="2400" dirty="0" err="1" smtClean="0">
                <a:latin typeface="Consolas" pitchFamily="49" charset="0"/>
                <a:cs typeface="Consolas" pitchFamily="49" charset="0"/>
              </a:rPr>
              <a:t>computeTask</a:t>
            </a:r>
            <a:r>
              <a:rPr lang="en-GB" sz="2400" dirty="0" smtClean="0">
                <a:latin typeface="Consolas" pitchFamily="49" charset="0"/>
                <a:cs typeface="Consolas" pitchFamily="49" charset="0"/>
              </a:rPr>
              <a:t> i ]</a:t>
            </a:r>
            <a:br>
              <a:rPr lang="en-GB" sz="2400" dirty="0" smtClean="0">
                <a:latin typeface="Consolas" pitchFamily="49" charset="0"/>
                <a:cs typeface="Consolas" pitchFamily="49" charset="0"/>
              </a:rPr>
            </a:br>
            <a:r>
              <a:rPr lang="en-GB" sz="2400" dirty="0" smtClean="0">
                <a:latin typeface="Consolas" pitchFamily="49" charset="0"/>
                <a:cs typeface="Consolas" pitchFamily="49" charset="0"/>
              </a:rPr>
              <a:t/>
            </a:r>
            <a:br>
              <a:rPr lang="en-GB" sz="2400" dirty="0" smtClean="0">
                <a:latin typeface="Consolas" pitchFamily="49" charset="0"/>
                <a:cs typeface="Consolas" pitchFamily="49" charset="0"/>
              </a:rPr>
            </a:br>
            <a:endParaRPr lang="en-GB" sz="2400" dirty="0">
              <a:latin typeface="Consolas" pitchFamily="49" charset="0"/>
              <a:cs typeface="Consolas" pitchFamily="49" charset="0"/>
            </a:endParaRPr>
          </a:p>
        </p:txBody>
      </p:sp>
      <p:sp>
        <p:nvSpPr>
          <p:cNvPr id="3" name="Text Placeholder 5"/>
          <p:cNvSpPr txBox="1">
            <a:spLocks/>
          </p:cNvSpPr>
          <p:nvPr/>
        </p:nvSpPr>
        <p:spPr>
          <a:xfrm>
            <a:off x="2798340" y="586862"/>
            <a:ext cx="5387630" cy="639762"/>
          </a:xfrm>
          <a:prstGeom prst="rect">
            <a:avLst/>
          </a:prstGeom>
        </p:spPr>
        <p:txBody>
          <a:bodyPr vert="horz" wrap="square" lIns="0" tIns="0" rIns="0" bIns="0" rtlCol="0">
            <a:noAutofit/>
          </a:bodyPr>
          <a:lstStyle/>
          <a:p>
            <a:pPr marL="396875" marR="0" lvl="0" indent="-396875" algn="ctr" defTabSz="914363" rtl="0" eaLnBrk="1" fontAlgn="auto" latinLnBrk="0" hangingPunct="1">
              <a:lnSpc>
                <a:spcPct val="90000"/>
              </a:lnSpc>
              <a:spcBef>
                <a:spcPct val="20000"/>
              </a:spcBef>
              <a:spcAft>
                <a:spcPts val="0"/>
              </a:spcAft>
              <a:buClrTx/>
              <a:buSzTx/>
              <a:tabLst/>
              <a:defRPr/>
            </a:pPr>
            <a:endParaRPr kumimoji="0" lang="en-GB"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itle 5"/>
          <p:cNvSpPr txBox="1">
            <a:spLocks/>
          </p:cNvSpPr>
          <p:nvPr/>
        </p:nvSpPr>
        <p:spPr>
          <a:xfrm>
            <a:off x="1233285" y="3444403"/>
            <a:ext cx="1117309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
            </a:r>
            <a:b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br>
            <a:r>
              <a:rPr kumimoji="0" lang="en-GB" sz="2400" b="0" i="0" u="none" strike="noStrike" kern="1200" cap="none" spc="-150" normalizeH="0" baseline="0" noProof="0" dirty="0" smtClean="0">
                <a:ln w="3175">
                  <a:noFill/>
                </a:ln>
                <a:solidFill>
                  <a:srgbClr val="CCFFCC"/>
                </a:solidFill>
                <a:effectLst/>
                <a:uLnTx/>
                <a:uFillTx/>
                <a:latin typeface="Consolas" pitchFamily="49" charset="0"/>
                <a:ea typeface="+mn-ea"/>
                <a:cs typeface="Consolas" pitchFamily="49" charset="0"/>
              </a:rPr>
              <a:t>|&gt; Async.RunSynchronously</a:t>
            </a:r>
            <a:endParaRPr kumimoji="0" lang="en-GB" sz="2400" b="0" i="0" u="none" strike="noStrike" kern="1200" cap="none" spc="-150" normalizeH="0" baseline="0" noProof="0" dirty="0">
              <a:ln w="3175">
                <a:noFill/>
              </a:ln>
              <a:solidFill>
                <a:srgbClr val="CCFFCC"/>
              </a:solidFill>
              <a:effectLst/>
              <a:uLnTx/>
              <a:uFillTx/>
              <a:latin typeface="Consolas" pitchFamily="49" charset="0"/>
              <a:ea typeface="+mn-ea"/>
              <a:cs typeface="Consolas" pitchFamily="49" charset="0"/>
            </a:endParaRPr>
          </a:p>
        </p:txBody>
      </p:sp>
    </p:spTree>
    <p:extLst>
      <p:ext uri="{BB962C8B-B14F-4D97-AF65-F5344CB8AC3E}">
        <p14:creationId xmlns:p14="http://schemas.microsoft.com/office/powerpoint/2010/main" val="3541947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  Influences</a:t>
            </a:r>
            <a:endParaRPr lang="en-GB" dirty="0"/>
          </a:p>
        </p:txBody>
      </p:sp>
      <p:sp>
        <p:nvSpPr>
          <p:cNvPr id="11" name="Text Placeholder 10"/>
          <p:cNvSpPr>
            <a:spLocks noGrp="1"/>
          </p:cNvSpPr>
          <p:nvPr>
            <p:ph type="body" idx="1"/>
          </p:nvPr>
        </p:nvSpPr>
        <p:spPr>
          <a:xfrm>
            <a:off x="519113" y="1447800"/>
            <a:ext cx="11149012" cy="443198"/>
          </a:xfrm>
        </p:spPr>
        <p:txBody>
          <a:bodyPr/>
          <a:lstStyle/>
          <a:p>
            <a:endParaRPr lang="en-GB"/>
          </a:p>
        </p:txBody>
      </p:sp>
      <p:graphicFrame>
        <p:nvGraphicFramePr>
          <p:cNvPr id="10" name="Diagram 9"/>
          <p:cNvGraphicFramePr/>
          <p:nvPr>
            <p:extLst>
              <p:ext uri="{D42A27DB-BD31-4B8C-83A1-F6EECF244321}">
                <p14:modId xmlns:p14="http://schemas.microsoft.com/office/powerpoint/2010/main" val="1893569431"/>
              </p:ext>
            </p:extLst>
          </p:nvPr>
        </p:nvGraphicFramePr>
        <p:xfrm>
          <a:off x="571312" y="1428736"/>
          <a:ext cx="11173090" cy="257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0"/>
          <p:cNvGrpSpPr/>
          <p:nvPr/>
        </p:nvGrpSpPr>
        <p:grpSpPr>
          <a:xfrm>
            <a:off x="4852555" y="1785927"/>
            <a:ext cx="2330456" cy="1944107"/>
            <a:chOff x="3385633" y="2817223"/>
            <a:chExt cx="1944107" cy="1944107"/>
          </a:xfrm>
        </p:grpSpPr>
        <p:sp>
          <p:nvSpPr>
            <p:cNvPr id="12" name="Oval 11"/>
            <p:cNvSpPr/>
            <p:nvPr/>
          </p:nvSpPr>
          <p:spPr>
            <a:xfrm>
              <a:off x="3385633" y="2817223"/>
              <a:ext cx="1944107" cy="1944107"/>
            </a:xfrm>
            <a:prstGeom prst="ellipse">
              <a:avLst/>
            </a:prstGeom>
          </p:spPr>
          <p:style>
            <a:lnRef idx="0">
              <a:schemeClr val="accent2"/>
            </a:lnRef>
            <a:fillRef idx="3">
              <a:schemeClr val="accent2"/>
            </a:fillRef>
            <a:effectRef idx="3">
              <a:schemeClr val="accent2"/>
            </a:effectRef>
            <a:fontRef idx="minor">
              <a:schemeClr val="lt1"/>
            </a:fontRef>
          </p:style>
        </p:sp>
        <p:sp>
          <p:nvSpPr>
            <p:cNvPr id="13" name="Oval 4"/>
            <p:cNvSpPr/>
            <p:nvPr/>
          </p:nvSpPr>
          <p:spPr>
            <a:xfrm>
              <a:off x="3670341" y="3101931"/>
              <a:ext cx="1374691" cy="13746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lvl="0" algn="ctr" defTabSz="2889250" rtl="0">
                <a:lnSpc>
                  <a:spcPct val="90000"/>
                </a:lnSpc>
                <a:spcBef>
                  <a:spcPct val="0"/>
                </a:spcBef>
                <a:spcAft>
                  <a:spcPct val="35000"/>
                </a:spcAft>
              </a:pPr>
              <a:r>
                <a:rPr lang="en-GB" sz="6500" kern="1200" dirty="0" smtClean="0">
                  <a:solidFill>
                    <a:schemeClr val="tx1"/>
                  </a:solidFill>
                </a:rPr>
                <a:t>F#</a:t>
              </a:r>
              <a:endParaRPr lang="en-GB" sz="6500" kern="1200" dirty="0">
                <a:solidFill>
                  <a:schemeClr val="tx1"/>
                </a:solidFill>
              </a:endParaRPr>
            </a:p>
          </p:txBody>
        </p:sp>
      </p:grpSp>
      <p:sp>
        <p:nvSpPr>
          <p:cNvPr id="14" name="Shape 896007"/>
          <p:cNvSpPr>
            <a:spLocks/>
          </p:cNvSpPr>
          <p:nvPr/>
        </p:nvSpPr>
        <p:spPr bwMode="auto">
          <a:xfrm rot="10800000">
            <a:off x="1809249" y="3857629"/>
            <a:ext cx="3466841"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5" name="TextBox 896013"/>
          <p:cNvSpPr txBox="1">
            <a:spLocks noChangeArrowheads="1"/>
          </p:cNvSpPr>
          <p:nvPr/>
        </p:nvSpPr>
        <p:spPr bwMode="auto">
          <a:xfrm>
            <a:off x="2190153" y="4643447"/>
            <a:ext cx="2128275" cy="830997"/>
          </a:xfrm>
          <a:prstGeom prst="rect">
            <a:avLst/>
          </a:prstGeom>
          <a:noFill/>
          <a:ln w="9525">
            <a:noFill/>
            <a:miter lim="800000"/>
            <a:headEnd/>
            <a:tailEnd/>
          </a:ln>
        </p:spPr>
        <p:txBody>
          <a:bodyPr wrap="none" anchorCtr="1">
            <a:spAutoFit/>
          </a:bodyPr>
          <a:lstStyle/>
          <a:p>
            <a:r>
              <a:rPr lang="en-GB" sz="2400" b="1" dirty="0" smtClean="0"/>
              <a:t>Similar core </a:t>
            </a:r>
          </a:p>
          <a:p>
            <a:pPr algn="ctr"/>
            <a:r>
              <a:rPr lang="en-GB" sz="2400" b="1" dirty="0" smtClean="0"/>
              <a:t>language</a:t>
            </a:r>
            <a:endParaRPr lang="en-GB" sz="2400" b="1" dirty="0"/>
          </a:p>
        </p:txBody>
      </p:sp>
      <p:sp>
        <p:nvSpPr>
          <p:cNvPr id="16" name="Shape 896007"/>
          <p:cNvSpPr>
            <a:spLocks/>
          </p:cNvSpPr>
          <p:nvPr/>
        </p:nvSpPr>
        <p:spPr bwMode="auto">
          <a:xfrm rot="10800000" flipH="1">
            <a:off x="6514026" y="3929067"/>
            <a:ext cx="3466841" cy="715967"/>
          </a:xfrm>
          <a:custGeom>
            <a:avLst/>
            <a:gdLst>
              <a:gd name="T0" fmla="*/ 0 w 2177"/>
              <a:gd name="T1" fmla="*/ 242 h 242"/>
              <a:gd name="T2" fmla="*/ 1497 w 2177"/>
              <a:gd name="T3" fmla="*/ 15 h 242"/>
              <a:gd name="T4" fmla="*/ 2177 w 2177"/>
              <a:gd name="T5" fmla="*/ 151 h 242"/>
              <a:gd name="T6" fmla="*/ 0 60000 65536"/>
              <a:gd name="T7" fmla="*/ 0 60000 65536"/>
              <a:gd name="T8" fmla="*/ 0 60000 65536"/>
              <a:gd name="T9" fmla="*/ 0 w 2177"/>
              <a:gd name="T10" fmla="*/ 0 h 242"/>
              <a:gd name="T11" fmla="*/ 0 w 2177"/>
              <a:gd name="T12" fmla="*/ 0 h 242"/>
            </a:gdLst>
            <a:ahLst/>
            <a:cxnLst>
              <a:cxn ang="T6">
                <a:pos x="T0" y="T1"/>
              </a:cxn>
              <a:cxn ang="T7">
                <a:pos x="T2" y="T3"/>
              </a:cxn>
              <a:cxn ang="T8">
                <a:pos x="T4" y="T5"/>
              </a:cxn>
            </a:cxnLst>
            <a:rect l="T9" t="T10" r="T11" b="T12"/>
            <a:pathLst>
              <a:path w="2177" h="242">
                <a:moveTo>
                  <a:pt x="0" y="242"/>
                </a:moveTo>
                <a:cubicBezTo>
                  <a:pt x="567" y="136"/>
                  <a:pt x="1134" y="30"/>
                  <a:pt x="1497" y="15"/>
                </a:cubicBezTo>
                <a:cubicBezTo>
                  <a:pt x="1860" y="0"/>
                  <a:pt x="2049" y="113"/>
                  <a:pt x="2177" y="151"/>
                </a:cubicBezTo>
              </a:path>
            </a:pathLst>
          </a:custGeom>
          <a:noFill/>
          <a:ln w="57150" algn="ctr">
            <a:solidFill>
              <a:schemeClr val="accent1"/>
            </a:solidFill>
            <a:prstDash val="dash"/>
            <a:round/>
            <a:headEnd type="triangle" w="med" len="med"/>
            <a:tailEnd type="triangle" w="med" len="med"/>
          </a:ln>
          <a:effectLst>
            <a:outerShdw blurRad="50800" dist="38100" dir="2700000" algn="tl" rotWithShape="0">
              <a:prstClr val="black">
                <a:alpha val="40000"/>
              </a:prstClr>
            </a:outerShdw>
          </a:effectLst>
        </p:spPr>
        <p:txBody>
          <a:bodyPr/>
          <a:lstStyle/>
          <a:p>
            <a:endParaRPr lang="en-GB" sz="2400" b="1">
              <a:solidFill>
                <a:srgbClr val="000000"/>
              </a:solidFill>
            </a:endParaRPr>
          </a:p>
        </p:txBody>
      </p:sp>
      <p:sp>
        <p:nvSpPr>
          <p:cNvPr id="17" name="TextBox 896013"/>
          <p:cNvSpPr txBox="1">
            <a:spLocks noChangeArrowheads="1"/>
          </p:cNvSpPr>
          <p:nvPr/>
        </p:nvSpPr>
        <p:spPr bwMode="auto">
          <a:xfrm>
            <a:off x="6094412" y="4643447"/>
            <a:ext cx="2177199" cy="830997"/>
          </a:xfrm>
          <a:prstGeom prst="rect">
            <a:avLst/>
          </a:prstGeom>
          <a:noFill/>
          <a:ln w="9525">
            <a:noFill/>
            <a:miter lim="800000"/>
            <a:headEnd/>
            <a:tailEnd/>
          </a:ln>
        </p:spPr>
        <p:txBody>
          <a:bodyPr wrap="none" anchorCtr="1">
            <a:spAutoFit/>
          </a:bodyPr>
          <a:lstStyle/>
          <a:p>
            <a:r>
              <a:rPr lang="en-GB" sz="2400" b="1" dirty="0" smtClean="0"/>
              <a:t>Similar object</a:t>
            </a:r>
          </a:p>
          <a:p>
            <a:pPr algn="ctr"/>
            <a:r>
              <a:rPr lang="en-GB" sz="2400" b="1" dirty="0" smtClean="0"/>
              <a:t>model</a:t>
            </a:r>
            <a:endParaRPr lang="en-GB" sz="2400" b="1" dirty="0"/>
          </a:p>
        </p:txBody>
      </p:sp>
    </p:spTree>
    <p:extLst>
      <p:ext uri="{BB962C8B-B14F-4D97-AF65-F5344CB8AC3E}">
        <p14:creationId xmlns:p14="http://schemas.microsoft.com/office/powerpoint/2010/main" val="38410082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4000" dirty="0">
                <a:sym typeface="Wingdings" pitchFamily="2" charset="2"/>
              </a:rPr>
              <a:t>DEV304</a:t>
            </a:r>
            <a:r>
              <a:rPr lang="en-GB" sz="8800" b="1" dirty="0" smtClean="0">
                <a:sym typeface="Wingdings" pitchFamily="2" charset="2"/>
              </a:rPr>
              <a:t/>
            </a:r>
            <a:br>
              <a:rPr lang="en-GB" sz="8800" b="1" dirty="0" smtClean="0">
                <a:sym typeface="Wingdings" pitchFamily="2" charset="2"/>
              </a:rPr>
            </a:br>
            <a:r>
              <a:rPr lang="en-GB" sz="8800" b="1" dirty="0" smtClean="0">
                <a:sym typeface="Wingdings" pitchFamily="2" charset="2"/>
              </a:rPr>
              <a:t>A Taste of F#</a:t>
            </a:r>
            <a:br>
              <a:rPr lang="en-GB" sz="8800" b="1" dirty="0" smtClean="0">
                <a:sym typeface="Wingdings" pitchFamily="2" charset="2"/>
              </a:rPr>
            </a:br>
            <a:r>
              <a:rPr lang="en-GB" sz="5400" b="1" dirty="0" smtClean="0">
                <a:sym typeface="Wingdings" pitchFamily="2" charset="2"/>
              </a:rPr>
              <a:t>Today &amp; Future</a:t>
            </a:r>
            <a:r>
              <a:rPr lang="en-GB" sz="4800" b="1" dirty="0" smtClean="0">
                <a:sym typeface="Wingdings" pitchFamily="2" charset="2"/>
              </a:rPr>
              <a:t/>
            </a:r>
            <a:br>
              <a:rPr lang="en-GB" sz="4800" b="1" dirty="0" smtClean="0">
                <a:sym typeface="Wingdings" pitchFamily="2" charset="2"/>
              </a:rPr>
            </a:br>
            <a:endParaRPr lang="en-US" sz="2800" b="1" dirty="0" smtClean="0"/>
          </a:p>
        </p:txBody>
      </p:sp>
      <p:sp>
        <p:nvSpPr>
          <p:cNvPr id="27650" name="Rectangle 3"/>
          <p:cNvSpPr>
            <a:spLocks noGrp="1" noChangeArrowheads="1"/>
          </p:cNvSpPr>
          <p:nvPr>
            <p:ph type="subTitle" idx="1"/>
          </p:nvPr>
        </p:nvSpPr>
        <p:spPr/>
        <p:txBody>
          <a:bodyPr/>
          <a:lstStyle/>
          <a:p>
            <a:pPr eaLnBrk="1" hangingPunct="1"/>
            <a:r>
              <a:rPr lang="en-US" b="1" dirty="0" smtClean="0">
                <a:solidFill>
                  <a:schemeClr val="tx1"/>
                </a:solidFill>
              </a:rPr>
              <a:t>Don Syme, </a:t>
            </a:r>
          </a:p>
          <a:p>
            <a:pPr eaLnBrk="1" hangingPunct="1"/>
            <a:r>
              <a:rPr lang="en-US" b="1" dirty="0" smtClean="0">
                <a:solidFill>
                  <a:schemeClr val="tx1"/>
                </a:solidFill>
              </a:rPr>
              <a:t>Principal Researcher/Partner Architect</a:t>
            </a:r>
          </a:p>
          <a:p>
            <a:pPr eaLnBrk="1" hangingPunct="1"/>
            <a:r>
              <a:rPr lang="en-US" b="1" dirty="0" smtClean="0">
                <a:solidFill>
                  <a:schemeClr val="tx1"/>
                </a:solidFill>
              </a:rPr>
              <a:t>Microsoft Research/Microsoft</a:t>
            </a:r>
          </a:p>
          <a:p>
            <a:pPr eaLnBrk="1" hangingPunct="1"/>
            <a:endParaRPr lang="en-US" b="1" dirty="0" smtClean="0">
              <a:solidFill>
                <a:schemeClr val="tx1"/>
              </a:solidFill>
            </a:endParaRPr>
          </a:p>
        </p:txBody>
      </p:sp>
    </p:spTree>
    <p:extLst>
      <p:ext uri="{BB962C8B-B14F-4D97-AF65-F5344CB8AC3E}">
        <p14:creationId xmlns:p14="http://schemas.microsoft.com/office/powerpoint/2010/main" val="4436751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Event Processing</a:t>
            </a:r>
            <a:endParaRPr lang="en-US" dirty="0"/>
          </a:p>
        </p:txBody>
      </p:sp>
      <p:sp>
        <p:nvSpPr>
          <p:cNvPr id="4" name="Text Placeholder 3"/>
          <p:cNvSpPr>
            <a:spLocks noGrp="1"/>
          </p:cNvSpPr>
          <p:nvPr>
            <p:ph type="body" sz="quarter" idx="10"/>
          </p:nvPr>
        </p:nvSpPr>
        <p:spPr/>
        <p:txBody>
          <a:bodyPr/>
          <a:lstStyle/>
          <a:p>
            <a:r>
              <a:rPr lang="en-US" sz="7200" dirty="0" smtClean="0"/>
              <a:t>Demo</a:t>
            </a:r>
            <a:endParaRPr lang="en-US" sz="720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8660341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 : Methodology</a:t>
            </a:r>
            <a:endParaRPr lang="en-GB" dirty="0"/>
          </a:p>
        </p:txBody>
      </p:sp>
      <p:sp>
        <p:nvSpPr>
          <p:cNvPr id="6" name="Text Placeholder 5"/>
          <p:cNvSpPr>
            <a:spLocks noGrp="1"/>
          </p:cNvSpPr>
          <p:nvPr>
            <p:ph type="body" idx="1"/>
          </p:nvPr>
        </p:nvSpPr>
        <p:spPr>
          <a:xfrm>
            <a:off x="519113" y="1447800"/>
            <a:ext cx="11149012" cy="443198"/>
          </a:xfrm>
        </p:spPr>
        <p:txBody>
          <a:bodyPr/>
          <a:lstStyle/>
          <a:p>
            <a:endParaRPr lang="en-GB"/>
          </a:p>
        </p:txBody>
      </p:sp>
      <p:sp>
        <p:nvSpPr>
          <p:cNvPr id="4" name="TextBox 3"/>
          <p:cNvSpPr txBox="1"/>
          <p:nvPr/>
        </p:nvSpPr>
        <p:spPr>
          <a:xfrm>
            <a:off x="476087" y="1928802"/>
            <a:ext cx="184731" cy="369332"/>
          </a:xfrm>
          <a:prstGeom prst="rect">
            <a:avLst/>
          </a:prstGeom>
          <a:noFill/>
        </p:spPr>
        <p:txBody>
          <a:bodyPr wrap="none" rtlCol="0">
            <a:spAutoFit/>
          </a:bodyPr>
          <a:lstStyle/>
          <a:p>
            <a:endParaRPr lang="en-GB" dirty="0"/>
          </a:p>
        </p:txBody>
      </p:sp>
      <p:sp>
        <p:nvSpPr>
          <p:cNvPr id="5" name="TextBox 4"/>
          <p:cNvSpPr txBox="1"/>
          <p:nvPr/>
        </p:nvSpPr>
        <p:spPr>
          <a:xfrm>
            <a:off x="380861" y="1500174"/>
            <a:ext cx="11427103" cy="4635115"/>
          </a:xfrm>
          <a:prstGeom prst="rect">
            <a:avLst/>
          </a:prstGeom>
          <a:noFill/>
        </p:spPr>
        <p:txBody>
          <a:bodyPr wrap="square" rtlCol="0">
            <a:spAutoFit/>
          </a:bodyPr>
          <a:lstStyle/>
          <a:p>
            <a:pPr>
              <a:lnSpc>
                <a:spcPct val="110000"/>
              </a:lnSpc>
            </a:pPr>
            <a:r>
              <a:rPr lang="en-GB" sz="2400" i="1" dirty="0" smtClean="0"/>
              <a:t>I've been coding in F# lately, for a production task. </a:t>
            </a:r>
            <a:br>
              <a:rPr lang="en-GB" sz="2400" i="1" dirty="0" smtClean="0"/>
            </a:br>
            <a:r>
              <a:rPr lang="en-GB" sz="2400" i="1" dirty="0" smtClean="0"/>
              <a:t/>
            </a:r>
            <a:br>
              <a:rPr lang="en-GB" sz="2400" i="1" dirty="0" smtClean="0"/>
            </a:br>
            <a:r>
              <a:rPr lang="en-GB" sz="2400" i="1" dirty="0" smtClean="0"/>
              <a:t>F# allows you to </a:t>
            </a:r>
            <a:r>
              <a:rPr lang="en-GB" sz="2400" b="1" i="1" dirty="0" smtClean="0">
                <a:solidFill>
                  <a:srgbClr val="FFFF00"/>
                </a:solidFill>
              </a:rPr>
              <a:t>move smoothly</a:t>
            </a:r>
            <a:r>
              <a:rPr lang="en-GB" sz="2400" i="1" dirty="0" smtClean="0"/>
              <a:t> in your programming style... I start with pure </a:t>
            </a:r>
            <a:r>
              <a:rPr lang="en-GB" sz="2400" i="1" u="sng" dirty="0" smtClean="0"/>
              <a:t>functional</a:t>
            </a:r>
            <a:r>
              <a:rPr lang="en-GB" sz="2400" i="1" dirty="0" smtClean="0"/>
              <a:t> code, shift slightly towards an </a:t>
            </a:r>
            <a:r>
              <a:rPr lang="en-GB" sz="2400" i="1" u="sng" dirty="0" smtClean="0"/>
              <a:t>object-oriented</a:t>
            </a:r>
            <a:r>
              <a:rPr lang="en-GB" sz="2400" i="1" dirty="0" smtClean="0"/>
              <a:t> style, and in production code, I sometimes have to do some </a:t>
            </a:r>
            <a:r>
              <a:rPr lang="en-GB" sz="2400" i="1" u="sng" dirty="0" smtClean="0"/>
              <a:t>imperative</a:t>
            </a:r>
            <a:r>
              <a:rPr lang="en-GB" sz="2400" i="1" dirty="0" smtClean="0"/>
              <a:t> programming. </a:t>
            </a:r>
          </a:p>
          <a:p>
            <a:pPr>
              <a:lnSpc>
                <a:spcPct val="110000"/>
              </a:lnSpc>
            </a:pPr>
            <a:endParaRPr lang="en-GB" sz="2400" i="1" dirty="0" smtClean="0"/>
          </a:p>
          <a:p>
            <a:pPr>
              <a:lnSpc>
                <a:spcPct val="110000"/>
              </a:lnSpc>
            </a:pPr>
            <a:r>
              <a:rPr lang="en-GB" sz="2400" i="1" dirty="0" smtClean="0"/>
              <a:t>I can </a:t>
            </a:r>
            <a:r>
              <a:rPr lang="en-GB" sz="2400" b="1" i="1" dirty="0" smtClean="0">
                <a:solidFill>
                  <a:srgbClr val="FFFF00"/>
                </a:solidFill>
              </a:rPr>
              <a:t>start with a pure idea</a:t>
            </a:r>
            <a:r>
              <a:rPr lang="en-GB" sz="2400" i="1" dirty="0" smtClean="0"/>
              <a:t>, and still </a:t>
            </a:r>
            <a:r>
              <a:rPr lang="en-GB" sz="2400" b="1" i="1" dirty="0" smtClean="0">
                <a:solidFill>
                  <a:srgbClr val="FFFF00"/>
                </a:solidFill>
              </a:rPr>
              <a:t>finish my project with realistic code</a:t>
            </a:r>
            <a:r>
              <a:rPr lang="en-GB" sz="2400" i="1" dirty="0" smtClean="0"/>
              <a:t>. You're never disappointed in any phase of the project!</a:t>
            </a:r>
          </a:p>
          <a:p>
            <a:pPr>
              <a:lnSpc>
                <a:spcPct val="140000"/>
              </a:lnSpc>
            </a:pPr>
            <a:endParaRPr lang="en-GB" sz="2000" i="1" dirty="0" smtClean="0"/>
          </a:p>
          <a:p>
            <a:pPr algn="r">
              <a:lnSpc>
                <a:spcPct val="140000"/>
              </a:lnSpc>
            </a:pPr>
            <a:r>
              <a:rPr lang="en-GB" sz="2000" dirty="0" smtClean="0"/>
              <a:t>Julien </a:t>
            </a:r>
            <a:r>
              <a:rPr lang="en-GB" sz="2000" dirty="0" err="1" smtClean="0"/>
              <a:t>Laugel</a:t>
            </a:r>
            <a:r>
              <a:rPr lang="en-GB" sz="2000" dirty="0" smtClean="0"/>
              <a:t>, Chief Software Architect, www.eurostocks.com</a:t>
            </a:r>
            <a:r>
              <a:rPr lang="en-GB" sz="2000" i="1" dirty="0" smtClean="0"/>
              <a:t/>
            </a:r>
            <a:br>
              <a:rPr lang="en-GB" sz="2000" i="1" dirty="0" smtClean="0"/>
            </a:br>
            <a:endParaRPr lang="en-GB" sz="2000" i="1" dirty="0"/>
          </a:p>
        </p:txBody>
      </p:sp>
    </p:spTree>
    <p:extLst>
      <p:ext uri="{BB962C8B-B14F-4D97-AF65-F5344CB8AC3E}">
        <p14:creationId xmlns:p14="http://schemas.microsoft.com/office/powerpoint/2010/main" val="13382983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(power company)</a:t>
            </a:r>
            <a:endParaRPr lang="en-US" dirty="0"/>
          </a:p>
        </p:txBody>
      </p:sp>
      <p:sp>
        <p:nvSpPr>
          <p:cNvPr id="4" name="Content Placeholder 3"/>
          <p:cNvSpPr>
            <a:spLocks noGrp="1"/>
          </p:cNvSpPr>
          <p:nvPr>
            <p:ph idx="1"/>
          </p:nvPr>
        </p:nvSpPr>
        <p:spPr>
          <a:xfrm>
            <a:off x="519112" y="1447799"/>
            <a:ext cx="11149013" cy="4395049"/>
          </a:xfrm>
        </p:spPr>
        <p:txBody>
          <a:bodyPr/>
          <a:lstStyle/>
          <a:p>
            <a:pPr marL="177800" indent="-177800">
              <a:buNone/>
            </a:pPr>
            <a:r>
              <a:rPr lang="en-GB" sz="2800" b="1" dirty="0" smtClean="0"/>
              <a:t>I have written </a:t>
            </a:r>
            <a:r>
              <a:rPr lang="en-GB" sz="2800" b="1" dirty="0" smtClean="0">
                <a:solidFill>
                  <a:srgbClr val="FFFF00"/>
                </a:solidFill>
              </a:rPr>
              <a:t>an application to balance the national power generation schedule</a:t>
            </a:r>
            <a:r>
              <a:rPr lang="en-GB" sz="2800" b="1" dirty="0" smtClean="0">
                <a:solidFill>
                  <a:schemeClr val="bg2">
                    <a:lumMod val="50000"/>
                  </a:schemeClr>
                </a:solidFill>
              </a:rPr>
              <a:t> </a:t>
            </a:r>
            <a:r>
              <a:rPr lang="en-GB" sz="2800" b="1" dirty="0" smtClean="0"/>
              <a:t>… for an energy company. </a:t>
            </a:r>
          </a:p>
          <a:p>
            <a:pPr marL="177800" indent="-177800">
              <a:buNone/>
            </a:pPr>
            <a:endParaRPr lang="en-GB" sz="2800" b="1" dirty="0"/>
          </a:p>
          <a:p>
            <a:pPr marL="177800" indent="-177800">
              <a:buNone/>
            </a:pPr>
            <a:r>
              <a:rPr lang="en-GB" sz="2800" b="1" dirty="0" smtClean="0"/>
              <a:t>...</a:t>
            </a:r>
            <a:r>
              <a:rPr lang="en-GB" sz="2800" b="1" dirty="0" smtClean="0">
                <a:solidFill>
                  <a:srgbClr val="FFFF00"/>
                </a:solidFill>
              </a:rPr>
              <a:t>the calculation engine was written in F#</a:t>
            </a:r>
            <a:r>
              <a:rPr lang="en-GB" sz="2800" b="1" dirty="0" smtClean="0"/>
              <a:t>. </a:t>
            </a:r>
          </a:p>
          <a:p>
            <a:pPr marL="177800" indent="-177800">
              <a:buNone/>
            </a:pPr>
            <a:endParaRPr lang="en-GB" sz="2800" b="1" dirty="0" smtClean="0"/>
          </a:p>
          <a:p>
            <a:pPr marL="177800" indent="-177800">
              <a:buNone/>
            </a:pPr>
            <a:r>
              <a:rPr lang="en-GB" sz="2800" b="1" dirty="0" smtClean="0"/>
              <a:t>The use of F# to </a:t>
            </a:r>
            <a:r>
              <a:rPr lang="en-GB" sz="2800" b="1" dirty="0" smtClean="0">
                <a:solidFill>
                  <a:srgbClr val="FFFF00"/>
                </a:solidFill>
              </a:rPr>
              <a:t>address the complexity at the heart of this application </a:t>
            </a:r>
            <a:r>
              <a:rPr lang="en-GB" sz="2800" b="1" dirty="0" smtClean="0"/>
              <a:t>clearly demonstrates a sweet spot for the language … algorithmically complex analysis of large data sets. </a:t>
            </a:r>
          </a:p>
          <a:p>
            <a:pPr marL="177800" indent="-177800">
              <a:buNone/>
            </a:pPr>
            <a:endParaRPr lang="en-GB" sz="2800" b="1" dirty="0" smtClean="0"/>
          </a:p>
          <a:p>
            <a:pPr marL="177800" indent="-177800" algn="r">
              <a:buNone/>
            </a:pPr>
            <a:r>
              <a:rPr lang="en-GB" sz="2800" b="1" dirty="0" smtClean="0"/>
              <a:t>Simon Cousins (power company)</a:t>
            </a:r>
            <a:endParaRPr lang="en-GB" sz="2800" b="1" dirty="0"/>
          </a:p>
        </p:txBody>
      </p:sp>
    </p:spTree>
    <p:extLst>
      <p:ext uri="{BB962C8B-B14F-4D97-AF65-F5344CB8AC3E}">
        <p14:creationId xmlns:p14="http://schemas.microsoft.com/office/powerpoint/2010/main" val="136464760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(power company)</a:t>
            </a:r>
            <a:endParaRPr lang="en-US" dirty="0"/>
          </a:p>
        </p:txBody>
      </p:sp>
      <p:sp>
        <p:nvSpPr>
          <p:cNvPr id="3" name="Content Placeholder 2"/>
          <p:cNvSpPr>
            <a:spLocks noGrp="1"/>
          </p:cNvSpPr>
          <p:nvPr>
            <p:ph idx="1"/>
          </p:nvPr>
        </p:nvSpPr>
        <p:spPr>
          <a:xfrm>
            <a:off x="435098" y="956479"/>
            <a:ext cx="11173090" cy="5567151"/>
          </a:xfrm>
        </p:spPr>
        <p:txBody>
          <a:bodyPr numCol="2">
            <a:noAutofit/>
          </a:bodyPr>
          <a:lstStyle/>
          <a:p>
            <a:pPr marL="355600" lvl="0" indent="-260350">
              <a:buNone/>
            </a:pPr>
            <a:r>
              <a:rPr lang="en-GB" sz="2800" b="1" dirty="0" smtClean="0">
                <a:solidFill>
                  <a:srgbClr val="FFFF00"/>
                </a:solidFill>
              </a:rPr>
              <a:t>Interoperation</a:t>
            </a:r>
          </a:p>
          <a:p>
            <a:pPr marL="355600" lvl="0" indent="-260350">
              <a:buNone/>
            </a:pPr>
            <a:endParaRPr lang="en-GB" sz="2000" dirty="0">
              <a:solidFill>
                <a:schemeClr val="bg2">
                  <a:lumMod val="75000"/>
                </a:schemeClr>
              </a:solidFill>
            </a:endParaRPr>
          </a:p>
          <a:p>
            <a:pPr marL="355600" lvl="0" indent="-260350">
              <a:buNone/>
            </a:pPr>
            <a:endParaRPr lang="en-GB" sz="2000" dirty="0"/>
          </a:p>
          <a:p>
            <a:pPr marL="355600" indent="-260350">
              <a:buNone/>
            </a:pPr>
            <a:r>
              <a:rPr lang="en-GB" sz="2800" b="1" dirty="0" smtClean="0">
                <a:solidFill>
                  <a:srgbClr val="FFFF00"/>
                </a:solidFill>
              </a:rPr>
              <a:t>Units of measure</a:t>
            </a:r>
          </a:p>
          <a:p>
            <a:pPr marL="355600" indent="-260350">
              <a:buNone/>
            </a:pPr>
            <a:endParaRPr lang="en-GB" sz="2000" dirty="0" smtClean="0">
              <a:solidFill>
                <a:schemeClr val="bg2">
                  <a:lumMod val="75000"/>
                </a:schemeClr>
              </a:solidFill>
            </a:endParaRPr>
          </a:p>
          <a:p>
            <a:pPr marL="355600" indent="-260350">
              <a:buNone/>
            </a:pPr>
            <a:endParaRPr lang="en-GB" sz="2000" dirty="0" smtClean="0"/>
          </a:p>
          <a:p>
            <a:pPr marL="355600" indent="-260350">
              <a:buNone/>
            </a:pPr>
            <a:r>
              <a:rPr lang="en-GB" sz="2800" b="1" dirty="0" smtClean="0">
                <a:solidFill>
                  <a:srgbClr val="FFFF00"/>
                </a:solidFill>
              </a:rPr>
              <a:t>Exploratory programming</a:t>
            </a:r>
          </a:p>
          <a:p>
            <a:pPr marL="355600" indent="-260350">
              <a:buNone/>
            </a:pPr>
            <a:endParaRPr lang="en-GB" sz="2000" dirty="0" smtClean="0">
              <a:solidFill>
                <a:schemeClr val="bg2">
                  <a:lumMod val="75000"/>
                </a:schemeClr>
              </a:solidFill>
            </a:endParaRPr>
          </a:p>
          <a:p>
            <a:pPr marL="355600" indent="-260350">
              <a:buNone/>
            </a:pPr>
            <a:endParaRPr lang="en-GB" sz="2000" dirty="0" smtClean="0"/>
          </a:p>
          <a:p>
            <a:pPr marL="355600" indent="-260350">
              <a:buNone/>
            </a:pPr>
            <a:r>
              <a:rPr lang="en-GB" sz="2800" b="1" dirty="0" smtClean="0">
                <a:solidFill>
                  <a:srgbClr val="FFFF00"/>
                </a:solidFill>
              </a:rPr>
              <a:t>Unit testing</a:t>
            </a:r>
            <a:endParaRPr lang="en-GB" sz="2000" b="1" dirty="0" smtClean="0">
              <a:solidFill>
                <a:schemeClr val="bg2">
                  <a:lumMod val="75000"/>
                </a:schemeClr>
              </a:solidFill>
            </a:endParaRP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endParaRPr lang="en-GB" sz="2800" b="1" dirty="0" smtClean="0">
              <a:solidFill>
                <a:srgbClr val="FFFF00"/>
              </a:solidFill>
            </a:endParaRPr>
          </a:p>
          <a:p>
            <a:pPr marL="355600" indent="-260350">
              <a:buNone/>
            </a:pPr>
            <a:endParaRPr lang="en-GB" sz="2800" b="1" dirty="0">
              <a:solidFill>
                <a:srgbClr val="FFFF00"/>
              </a:solidFill>
            </a:endParaRPr>
          </a:p>
          <a:p>
            <a:pPr marL="355600" indent="-260350">
              <a:buNone/>
            </a:pPr>
            <a:r>
              <a:rPr lang="en-GB" sz="2800" b="1" dirty="0" smtClean="0">
                <a:solidFill>
                  <a:srgbClr val="FFFF00"/>
                </a:solidFill>
              </a:rPr>
              <a:t>Parallelism</a:t>
            </a:r>
          </a:p>
          <a:p>
            <a:pPr marL="355600" indent="-260350">
              <a:buNone/>
            </a:pPr>
            <a:endParaRPr lang="en-GB" sz="2800" b="1" dirty="0">
              <a:solidFill>
                <a:srgbClr val="FFFF00"/>
              </a:solidFill>
            </a:endParaRPr>
          </a:p>
          <a:p>
            <a:pPr marL="355600" indent="-260350">
              <a:buNone/>
            </a:pPr>
            <a:endParaRPr lang="en-GB" sz="2000" dirty="0" smtClean="0">
              <a:solidFill>
                <a:schemeClr val="bg2">
                  <a:lumMod val="75000"/>
                </a:schemeClr>
              </a:solidFill>
            </a:endParaRP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dirty="0" smtClean="0">
                <a:solidFill>
                  <a:srgbClr val="FFFF00"/>
                </a:solidFill>
              </a:rPr>
              <a:t> </a:t>
            </a:r>
            <a:r>
              <a:rPr lang="en-GB" sz="2000" dirty="0" smtClean="0">
                <a:solidFill>
                  <a:schemeClr val="bg2">
                    <a:lumMod val="75000"/>
                  </a:schemeClr>
                </a:solidFill>
              </a:rPr>
              <a:t>…</a:t>
            </a:r>
          </a:p>
          <a:p>
            <a:pPr marL="355600" indent="-260350">
              <a:buNone/>
            </a:pPr>
            <a:endParaRPr lang="en-GB" sz="2000" b="1" dirty="0">
              <a:solidFill>
                <a:schemeClr val="bg2">
                  <a:lumMod val="75000"/>
                </a:schemeClr>
              </a:solidFill>
            </a:endParaRPr>
          </a:p>
          <a:p>
            <a:pPr marL="355600" indent="-260350">
              <a:buNone/>
            </a:pPr>
            <a:r>
              <a:rPr lang="en-GB" sz="2000" b="1" dirty="0" smtClean="0">
                <a:solidFill>
                  <a:schemeClr val="bg2">
                    <a:lumMod val="75000"/>
                  </a:schemeClr>
                </a:solidFill>
              </a:rPr>
              <a:t>.</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endParaRPr lang="en-GB" sz="2000" dirty="0" smtClean="0">
              <a:solidFill>
                <a:schemeClr val="bg2">
                  <a:lumMod val="75000"/>
                </a:schemeClr>
              </a:solidFill>
            </a:endParaRPr>
          </a:p>
          <a:p>
            <a:pPr marL="355600" indent="-260350">
              <a:buNone/>
            </a:pPr>
            <a:endParaRPr lang="en-GB" sz="2000" dirty="0"/>
          </a:p>
        </p:txBody>
      </p:sp>
    </p:spTree>
    <p:extLst>
      <p:ext uri="{BB962C8B-B14F-4D97-AF65-F5344CB8AC3E}">
        <p14:creationId xmlns:p14="http://schemas.microsoft.com/office/powerpoint/2010/main" val="74795554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(power company)</a:t>
            </a:r>
            <a:endParaRPr lang="en-US" dirty="0"/>
          </a:p>
        </p:txBody>
      </p:sp>
      <p:sp>
        <p:nvSpPr>
          <p:cNvPr id="3" name="Content Placeholder 2"/>
          <p:cNvSpPr>
            <a:spLocks noGrp="1"/>
          </p:cNvSpPr>
          <p:nvPr>
            <p:ph idx="1"/>
          </p:nvPr>
        </p:nvSpPr>
        <p:spPr>
          <a:xfrm>
            <a:off x="435098" y="956479"/>
            <a:ext cx="11173090" cy="5567151"/>
          </a:xfrm>
        </p:spPr>
        <p:txBody>
          <a:bodyPr numCol="2">
            <a:noAutofit/>
          </a:bodyPr>
          <a:lstStyle/>
          <a:p>
            <a:pPr marL="355600" lvl="0" indent="-260350">
              <a:buNone/>
            </a:pPr>
            <a:r>
              <a:rPr lang="en-GB" sz="2800" b="1" dirty="0">
                <a:solidFill>
                  <a:srgbClr val="FFFF00"/>
                </a:solidFill>
              </a:rPr>
              <a:t>Interoperation</a:t>
            </a:r>
            <a:r>
              <a:rPr lang="en-GB" sz="2000" dirty="0">
                <a:solidFill>
                  <a:srgbClr val="FFFF00"/>
                </a:solidFill>
              </a:rPr>
              <a:t> </a:t>
            </a:r>
            <a:r>
              <a:rPr lang="en-GB" sz="2000" dirty="0">
                <a:solidFill>
                  <a:schemeClr val="tx1"/>
                </a:solidFill>
              </a:rPr>
              <a:t>... </a:t>
            </a:r>
            <a:r>
              <a:rPr lang="en-GB" sz="2000" b="1" dirty="0">
                <a:solidFill>
                  <a:schemeClr val="tx1"/>
                </a:solidFill>
              </a:rPr>
              <a:t>Seamless. The C# programmer need never know</a:t>
            </a:r>
            <a:r>
              <a:rPr lang="en-GB" sz="2000" dirty="0">
                <a:solidFill>
                  <a:schemeClr val="tx1"/>
                </a:solidFill>
              </a:rPr>
              <a:t>.</a:t>
            </a:r>
          </a:p>
          <a:p>
            <a:pPr marL="355600" lvl="0" indent="-260350">
              <a:buNone/>
            </a:pPr>
            <a:endParaRPr lang="en-GB" sz="2000" dirty="0"/>
          </a:p>
          <a:p>
            <a:pPr marL="355600" indent="-260350">
              <a:buNone/>
            </a:pPr>
            <a:r>
              <a:rPr lang="en-GB" sz="2800" b="1" dirty="0" smtClean="0">
                <a:solidFill>
                  <a:srgbClr val="FFFF00"/>
                </a:solidFill>
              </a:rPr>
              <a:t>Units of measure</a:t>
            </a:r>
            <a:r>
              <a:rPr lang="en-GB" sz="2800" dirty="0" smtClean="0">
                <a:solidFill>
                  <a:srgbClr val="FFFF00"/>
                </a:solidFill>
              </a:rPr>
              <a:t> </a:t>
            </a:r>
            <a:r>
              <a:rPr lang="en-GB" sz="2000" dirty="0" smtClean="0">
                <a:solidFill>
                  <a:schemeClr val="tx1"/>
                </a:solidFill>
              </a:rPr>
              <a:t>… a huge time saver...</a:t>
            </a:r>
            <a:r>
              <a:rPr lang="en-GB" sz="2000" b="1" dirty="0" smtClean="0">
                <a:solidFill>
                  <a:schemeClr val="tx1"/>
                </a:solidFill>
              </a:rPr>
              <a:t>it eradicates a whole class of errors</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Exploratory programming</a:t>
            </a:r>
            <a:r>
              <a:rPr lang="en-GB" sz="2000" dirty="0" smtClean="0"/>
              <a:t> </a:t>
            </a:r>
            <a:r>
              <a:rPr lang="en-GB" sz="2000" dirty="0" smtClean="0">
                <a:solidFill>
                  <a:schemeClr val="tx1"/>
                </a:solidFill>
              </a:rPr>
              <a:t>…Working with F# Interactive allowed me to </a:t>
            </a:r>
            <a:r>
              <a:rPr lang="en-GB" sz="2000" b="1" dirty="0" smtClean="0">
                <a:solidFill>
                  <a:schemeClr val="tx1"/>
                </a:solidFill>
              </a:rPr>
              <a:t>explore the solution space more effectively</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Unit testing</a:t>
            </a:r>
            <a:r>
              <a:rPr lang="en-GB" sz="2800" dirty="0" smtClean="0">
                <a:solidFill>
                  <a:schemeClr val="bg2">
                    <a:lumMod val="50000"/>
                  </a:schemeClr>
                </a:solidFill>
              </a:rPr>
              <a:t> </a:t>
            </a:r>
            <a:r>
              <a:rPr lang="en-GB" sz="2000" dirty="0" smtClean="0">
                <a:solidFill>
                  <a:schemeClr val="tx1"/>
                </a:solidFill>
              </a:rPr>
              <a:t>…a joy to test.</a:t>
            </a:r>
            <a:r>
              <a:rPr lang="en-GB" sz="2000" b="1" dirty="0" smtClean="0">
                <a:solidFill>
                  <a:schemeClr val="tx1"/>
                </a:solidFill>
              </a:rPr>
              <a:t> There are no complex time-dependent interactions to screw things up….</a:t>
            </a: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r>
              <a:rPr lang="en-GB" sz="2800" b="1" dirty="0" smtClean="0">
                <a:solidFill>
                  <a:srgbClr val="FFFF00"/>
                </a:solidFill>
              </a:rPr>
              <a:t>Parallelism</a:t>
            </a:r>
            <a:r>
              <a:rPr lang="en-GB" sz="2000" dirty="0" smtClean="0">
                <a:solidFill>
                  <a:srgbClr val="FFFF00"/>
                </a:solidFill>
              </a:rPr>
              <a:t> </a:t>
            </a:r>
            <a:r>
              <a:rPr lang="en-GB" sz="2000" dirty="0" smtClean="0">
                <a:solidFill>
                  <a:schemeClr val="tx1"/>
                </a:solidFill>
              </a:rPr>
              <a:t>…The functional purity ... makes it ripe for exploiting </a:t>
            </a:r>
            <a:r>
              <a:rPr lang="en-GB" sz="2000" b="1" dirty="0" smtClean="0">
                <a:solidFill>
                  <a:schemeClr val="tx1"/>
                </a:solidFill>
              </a:rPr>
              <a:t>the inherent parallelism in processing vectors of data</a:t>
            </a:r>
            <a:r>
              <a:rPr lang="en-GB" sz="2000" dirty="0" smtClean="0">
                <a:solidFill>
                  <a:schemeClr val="tx1"/>
                </a:solidFill>
              </a:rPr>
              <a:t>. </a:t>
            </a: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b="1" dirty="0" smtClean="0">
                <a:solidFill>
                  <a:schemeClr val="tx1"/>
                </a:solidFill>
              </a:rPr>
              <a:t>…</a:t>
            </a:r>
            <a:r>
              <a:rPr lang="en-GB" sz="2800" dirty="0" smtClean="0">
                <a:solidFill>
                  <a:schemeClr val="tx1"/>
                </a:solidFill>
              </a:rPr>
              <a:t> </a:t>
            </a:r>
            <a:r>
              <a:rPr lang="en-GB" sz="2000" dirty="0" smtClean="0">
                <a:solidFill>
                  <a:schemeClr val="tx1"/>
                </a:solidFill>
              </a:rPr>
              <a:t>… vectors and matrices…higher order functions eat these for breakfast with </a:t>
            </a:r>
            <a:r>
              <a:rPr lang="en-GB" sz="2000" b="1" dirty="0" smtClean="0">
                <a:solidFill>
                  <a:schemeClr val="tx1"/>
                </a:solidFill>
              </a:rPr>
              <a:t>minimal fuss, minimal code. Beautiful.</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r>
              <a:rPr lang="en-GB" sz="2800" b="1" dirty="0" smtClean="0">
                <a:solidFill>
                  <a:schemeClr val="tx1"/>
                </a:solidFill>
              </a:rPr>
              <a:t>…</a:t>
            </a:r>
            <a:r>
              <a:rPr lang="en-GB" sz="2000" dirty="0" smtClean="0">
                <a:solidFill>
                  <a:schemeClr val="tx1"/>
                </a:solidFill>
              </a:rPr>
              <a:t> Functional programming can feel strange.  .. once the type checker is satisfied </a:t>
            </a:r>
            <a:r>
              <a:rPr lang="en-GB" sz="2000" b="1" dirty="0" smtClean="0">
                <a:solidFill>
                  <a:schemeClr val="tx1"/>
                </a:solidFill>
              </a:rPr>
              <a:t>that’s often it, it works</a:t>
            </a:r>
            <a:r>
              <a:rPr lang="en-GB" sz="2000" dirty="0" smtClean="0">
                <a:solidFill>
                  <a:schemeClr val="tx1"/>
                </a:solidFill>
              </a:rPr>
              <a:t>. </a:t>
            </a:r>
          </a:p>
          <a:p>
            <a:pPr marL="355600" indent="-260350">
              <a:buNone/>
            </a:pPr>
            <a:endParaRPr lang="en-GB" sz="2000" dirty="0"/>
          </a:p>
        </p:txBody>
      </p:sp>
    </p:spTree>
    <p:extLst>
      <p:ext uri="{BB962C8B-B14F-4D97-AF65-F5344CB8AC3E}">
        <p14:creationId xmlns:p14="http://schemas.microsoft.com/office/powerpoint/2010/main" val="404662481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 Grange Insurance</a:t>
            </a:r>
            <a:endParaRPr lang="en-GB"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466474" y="1010354"/>
            <a:ext cx="7768571" cy="5015132"/>
          </a:xfrm>
          <a:prstGeom prst="rect">
            <a:avLst/>
          </a:prstGeom>
          <a:noFill/>
          <a:ln w="9525">
            <a:noFill/>
            <a:miter lim="800000"/>
            <a:headEnd/>
            <a:tailEnd/>
          </a:ln>
        </p:spPr>
      </p:pic>
    </p:spTree>
    <p:extLst>
      <p:ext uri="{BB962C8B-B14F-4D97-AF65-F5344CB8AC3E}">
        <p14:creationId xmlns:p14="http://schemas.microsoft.com/office/powerpoint/2010/main" val="4114634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#4: “Finance Company”</a:t>
            </a:r>
            <a:endParaRPr lang="en-GB" dirty="0"/>
          </a:p>
        </p:txBody>
      </p:sp>
      <p:sp>
        <p:nvSpPr>
          <p:cNvPr id="3" name="Content Placeholder 2"/>
          <p:cNvSpPr>
            <a:spLocks noGrp="1"/>
          </p:cNvSpPr>
          <p:nvPr>
            <p:ph idx="1"/>
          </p:nvPr>
        </p:nvSpPr>
        <p:spPr>
          <a:xfrm>
            <a:off x="519112" y="1447799"/>
            <a:ext cx="11149013" cy="443198"/>
          </a:xfrm>
        </p:spPr>
        <p:txBody>
          <a:bodyPr/>
          <a:lstStyle/>
          <a:p>
            <a:endParaRPr lang="en-GB"/>
          </a:p>
        </p:txBody>
      </p:sp>
      <p:pic>
        <p:nvPicPr>
          <p:cNvPr id="1026" name="Picture 2"/>
          <p:cNvPicPr>
            <a:picLocks noChangeAspect="1" noChangeArrowheads="1"/>
          </p:cNvPicPr>
          <p:nvPr/>
        </p:nvPicPr>
        <p:blipFill>
          <a:blip r:embed="rId2"/>
          <a:srcRect l="21692" t="33814" r="18885" b="2834"/>
          <a:stretch>
            <a:fillRect/>
          </a:stretch>
        </p:blipFill>
        <p:spPr bwMode="auto">
          <a:xfrm>
            <a:off x="1720516" y="850990"/>
            <a:ext cx="8831179" cy="5392700"/>
          </a:xfrm>
          <a:prstGeom prst="rect">
            <a:avLst/>
          </a:prstGeom>
          <a:noFill/>
          <a:ln w="9525">
            <a:noFill/>
            <a:miter lim="800000"/>
            <a:headEnd/>
            <a:tailEnd/>
          </a:ln>
        </p:spPr>
      </p:pic>
      <p:sp>
        <p:nvSpPr>
          <p:cNvPr id="5" name="TextBox 4"/>
          <p:cNvSpPr txBox="1"/>
          <p:nvPr/>
        </p:nvSpPr>
        <p:spPr>
          <a:xfrm>
            <a:off x="1469657" y="6237447"/>
            <a:ext cx="4734181" cy="369332"/>
          </a:xfrm>
          <a:prstGeom prst="rect">
            <a:avLst/>
          </a:prstGeom>
          <a:noFill/>
        </p:spPr>
        <p:txBody>
          <a:bodyPr wrap="none" rtlCol="0">
            <a:spAutoFit/>
          </a:bodyPr>
          <a:lstStyle/>
          <a:p>
            <a:r>
              <a:rPr lang="en-GB" dirty="0" smtClean="0"/>
              <a:t>Source: </a:t>
            </a:r>
            <a:r>
              <a:rPr lang="en-GB" dirty="0" smtClean="0">
                <a:hlinkClick r:id="rId3"/>
              </a:rPr>
              <a:t>http://whitepapers.techrepublic.com</a:t>
            </a:r>
            <a:r>
              <a:rPr lang="en-GB" dirty="0" smtClean="0"/>
              <a:t> </a:t>
            </a:r>
            <a:endParaRPr lang="en-GB" dirty="0"/>
          </a:p>
        </p:txBody>
      </p:sp>
    </p:spTree>
    <p:extLst>
      <p:ext uri="{BB962C8B-B14F-4D97-AF65-F5344CB8AC3E}">
        <p14:creationId xmlns:p14="http://schemas.microsoft.com/office/powerpoint/2010/main" val="10492461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Some </a:t>
            </a:r>
            <a:r>
              <a:rPr lang="en-US" b="1" dirty="0"/>
              <a:t>Basics</a:t>
            </a:r>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r>
              <a:rPr lang="en-US" sz="8800" dirty="0" smtClean="0"/>
              <a:t>topic</a:t>
            </a:r>
            <a:endParaRPr lang="en-US" sz="8800" dirty="0"/>
          </a:p>
        </p:txBody>
      </p:sp>
    </p:spTree>
    <p:extLst>
      <p:ext uri="{BB962C8B-B14F-4D97-AF65-F5344CB8AC3E}">
        <p14:creationId xmlns:p14="http://schemas.microsoft.com/office/powerpoint/2010/main" val="39882549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a:xfrm>
            <a:off x="861343" y="1304545"/>
            <a:ext cx="10779795" cy="2769989"/>
          </a:xfrm>
        </p:spPr>
        <p:txBody>
          <a:bodyPr/>
          <a:lstStyle/>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let</a:t>
            </a:r>
            <a:r>
              <a:rPr lang="en-GB" sz="2000" b="1" dirty="0" smtClean="0">
                <a:solidFill>
                  <a:srgbClr val="FFFFFF"/>
                </a:solidFill>
                <a:cs typeface="Consolas" pitchFamily="49" charset="0"/>
              </a:rPr>
              <a:t> </a:t>
            </a:r>
            <a:r>
              <a:rPr lang="en-GB" sz="2000" b="1" dirty="0" smtClean="0">
                <a:cs typeface="Consolas" pitchFamily="49" charset="0"/>
              </a:rPr>
              <a:t>computeDerivative f x = </a:t>
            </a:r>
          </a:p>
          <a:p>
            <a:pPr lvl="0">
              <a:lnSpc>
                <a:spcPct val="100000"/>
              </a:lnSpc>
              <a:spcBef>
                <a:spcPts val="0"/>
              </a:spcBef>
            </a:pPr>
            <a:r>
              <a:rPr lang="en-GB" sz="2000" b="1" dirty="0" smtClean="0">
                <a:solidFill>
                  <a:srgbClr val="FFFFFF"/>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cs typeface="Consolas" pitchFamily="49" charset="0"/>
              </a:rPr>
              <a:t>p1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solidFill>
                  <a:schemeClr val="accent2"/>
                </a:solidFill>
                <a:cs typeface="Consolas" pitchFamily="49" charset="0"/>
              </a:rPr>
              <a:t>  let</a:t>
            </a:r>
            <a:r>
              <a:rPr lang="en-GB" sz="2000" b="1" dirty="0" smtClean="0">
                <a:solidFill>
                  <a:srgbClr val="0033CC"/>
                </a:solidFill>
                <a:cs typeface="Consolas" pitchFamily="49" charset="0"/>
              </a:rPr>
              <a:t> </a:t>
            </a:r>
            <a:r>
              <a:rPr lang="en-GB" sz="2000" b="1" dirty="0" smtClean="0">
                <a:cs typeface="Consolas" pitchFamily="49" charset="0"/>
              </a:rPr>
              <a:t>p2 = f (x + 0.05)</a:t>
            </a:r>
          </a:p>
          <a:p>
            <a:pPr lvl="0">
              <a:lnSpc>
                <a:spcPct val="100000"/>
              </a:lnSpc>
              <a:spcBef>
                <a:spcPts val="0"/>
              </a:spcBef>
            </a:pPr>
            <a:endParaRPr lang="en-GB" sz="2000" b="1" dirty="0" smtClean="0">
              <a:solidFill>
                <a:srgbClr val="FFFFFF"/>
              </a:solidFill>
              <a:cs typeface="Consolas" pitchFamily="49" charset="0"/>
            </a:endParaRPr>
          </a:p>
          <a:p>
            <a:pPr lvl="0">
              <a:lnSpc>
                <a:spcPct val="100000"/>
              </a:lnSpc>
              <a:spcBef>
                <a:spcPts val="0"/>
              </a:spcBef>
            </a:pPr>
            <a:r>
              <a:rPr lang="en-GB" sz="2000" b="1" dirty="0" smtClean="0">
                <a:cs typeface="Consolas" pitchFamily="49" charset="0"/>
              </a:rPr>
              <a:t>       (p2 – p1) / 0.1</a:t>
            </a:r>
          </a:p>
          <a:p>
            <a:pPr lvl="0">
              <a:lnSpc>
                <a:spcPct val="100000"/>
              </a:lnSpc>
              <a:spcBef>
                <a:spcPts val="0"/>
              </a:spcBef>
            </a:pPr>
            <a:endParaRPr lang="en-GB" sz="2000" b="1" dirty="0" smtClean="0">
              <a:solidFill>
                <a:srgbClr val="FFFFFF"/>
              </a:solidFill>
              <a:cs typeface="Consolas" pitchFamily="49" charset="0"/>
            </a:endParaRPr>
          </a:p>
          <a:p>
            <a:endParaRPr lang="en-GB" sz="2000" dirty="0"/>
          </a:p>
        </p:txBody>
      </p:sp>
      <p:cxnSp>
        <p:nvCxnSpPr>
          <p:cNvPr id="7" name="Straight Connector 6"/>
          <p:cNvCxnSpPr/>
          <p:nvPr/>
        </p:nvCxnSpPr>
        <p:spPr>
          <a:xfrm rot="5400000">
            <a:off x="334298" y="3119406"/>
            <a:ext cx="250033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818988" y="5960898"/>
            <a:ext cx="4720588" cy="584775"/>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anchor="ctr" anchorCtr="1">
            <a:spAutoFit/>
          </a:bodyPr>
          <a:lstStyle/>
          <a:p>
            <a:pPr algn="ctr"/>
            <a:r>
              <a:rPr lang="en-GB" sz="3200" dirty="0" smtClean="0">
                <a:latin typeface="+mn-lt"/>
              </a:rPr>
              <a:t>Offside (bad indentation)</a:t>
            </a:r>
            <a:endParaRPr lang="en-GB" sz="3200" dirty="0">
              <a:latin typeface="+mn-lt"/>
            </a:endParaRPr>
          </a:p>
        </p:txBody>
      </p:sp>
    </p:spTree>
    <p:extLst>
      <p:ext uri="{BB962C8B-B14F-4D97-AF65-F5344CB8AC3E}">
        <p14:creationId xmlns:p14="http://schemas.microsoft.com/office/powerpoint/2010/main" val="1681048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Fundamentals - Whitespace Matters</a:t>
            </a:r>
            <a:endParaRPr lang="en-GB" dirty="0"/>
          </a:p>
        </p:txBody>
      </p:sp>
      <p:sp>
        <p:nvSpPr>
          <p:cNvPr id="8" name="Text Placeholder 7"/>
          <p:cNvSpPr>
            <a:spLocks noGrp="1"/>
          </p:cNvSpPr>
          <p:nvPr>
            <p:ph type="body" sz="quarter" idx="10"/>
          </p:nvPr>
        </p:nvSpPr>
        <p:spPr>
          <a:xfrm>
            <a:off x="861343" y="1304545"/>
            <a:ext cx="10779795" cy="2462213"/>
          </a:xfrm>
        </p:spPr>
        <p:txBody>
          <a:bodyPr/>
          <a:lstStyle/>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accent2"/>
                </a:solidFill>
                <a:cs typeface="Consolas" pitchFamily="49" charset="0"/>
              </a:rPr>
              <a:t>let</a:t>
            </a:r>
            <a:r>
              <a:rPr lang="en-GB" sz="2000" b="1" dirty="0" smtClean="0">
                <a:solidFill>
                  <a:schemeClr val="tx1"/>
                </a:solidFill>
                <a:cs typeface="Consolas" pitchFamily="49" charset="0"/>
              </a:rPr>
              <a:t> </a:t>
            </a:r>
            <a:r>
              <a:rPr lang="en-GB" sz="2000" b="1" dirty="0" smtClean="0">
                <a:solidFill>
                  <a:schemeClr val="bg1"/>
                </a:solidFill>
                <a:cs typeface="Consolas" pitchFamily="49" charset="0"/>
              </a:rPr>
              <a:t>computeDerivative f x = </a:t>
            </a: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p1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tx1"/>
                </a:solidFill>
                <a:cs typeface="Consolas" pitchFamily="49" charset="0"/>
              </a:rPr>
              <a:t>    </a:t>
            </a:r>
            <a:r>
              <a:rPr lang="en-GB" sz="2000" b="1" dirty="0" smtClean="0">
                <a:solidFill>
                  <a:schemeClr val="accent2"/>
                </a:solidFill>
                <a:cs typeface="Consolas" pitchFamily="49" charset="0"/>
              </a:rPr>
              <a:t>let</a:t>
            </a:r>
            <a:r>
              <a:rPr lang="en-GB" sz="2000" b="1" dirty="0" smtClean="0">
                <a:solidFill>
                  <a:srgbClr val="0033CC"/>
                </a:solidFill>
                <a:cs typeface="Consolas" pitchFamily="49" charset="0"/>
              </a:rPr>
              <a:t> </a:t>
            </a:r>
            <a:r>
              <a:rPr lang="en-GB" sz="2000" b="1" dirty="0" smtClean="0">
                <a:solidFill>
                  <a:schemeClr val="bg1"/>
                </a:solidFill>
                <a:cs typeface="Consolas" pitchFamily="49" charset="0"/>
              </a:rPr>
              <a:t>p2 = f (x + 0.05)</a:t>
            </a:r>
          </a:p>
          <a:p>
            <a:pPr>
              <a:lnSpc>
                <a:spcPct val="100000"/>
              </a:lnSpc>
              <a:spcBef>
                <a:spcPts val="0"/>
              </a:spcBef>
            </a:pPr>
            <a:endParaRPr lang="en-GB" sz="2000" b="1" dirty="0" smtClean="0">
              <a:solidFill>
                <a:schemeClr val="tx1"/>
              </a:solidFill>
              <a:cs typeface="Consolas" pitchFamily="49" charset="0"/>
            </a:endParaRPr>
          </a:p>
          <a:p>
            <a:pPr>
              <a:lnSpc>
                <a:spcPct val="100000"/>
              </a:lnSpc>
              <a:spcBef>
                <a:spcPts val="0"/>
              </a:spcBef>
            </a:pPr>
            <a:r>
              <a:rPr lang="en-GB" sz="2000" b="1" dirty="0" smtClean="0">
                <a:solidFill>
                  <a:schemeClr val="bg1"/>
                </a:solidFill>
                <a:cs typeface="Consolas" pitchFamily="49" charset="0"/>
              </a:rPr>
              <a:t>    (p2 – p1) / 0.1</a:t>
            </a:r>
          </a:p>
          <a:p>
            <a:pPr>
              <a:lnSpc>
                <a:spcPct val="100000"/>
              </a:lnSpc>
              <a:spcBef>
                <a:spcPts val="0"/>
              </a:spcBef>
            </a:pPr>
            <a:endParaRPr lang="en-GB" sz="2000" b="1" dirty="0" smtClean="0">
              <a:solidFill>
                <a:schemeClr val="tx1"/>
              </a:solidFill>
              <a:cs typeface="Consolas" pitchFamily="49" charset="0"/>
            </a:endParaRPr>
          </a:p>
        </p:txBody>
      </p:sp>
    </p:spTree>
    <p:extLst>
      <p:ext uri="{BB962C8B-B14F-4D97-AF65-F5344CB8AC3E}">
        <p14:creationId xmlns:p14="http://schemas.microsoft.com/office/powerpoint/2010/main" val="3117297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2363467132"/>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2947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First F# Application</a:t>
            </a:r>
            <a:endParaRPr lang="en-GB" dirty="0"/>
          </a:p>
        </p:txBody>
      </p:sp>
      <p:sp>
        <p:nvSpPr>
          <p:cNvPr id="7" name="Text Placeholder 6"/>
          <p:cNvSpPr>
            <a:spLocks noGrp="1"/>
          </p:cNvSpPr>
          <p:nvPr>
            <p:ph type="body" sz="quarter" idx="10"/>
          </p:nvPr>
        </p:nvSpPr>
        <p:spPr>
          <a:xfrm>
            <a:off x="861343" y="1304545"/>
            <a:ext cx="10779795" cy="1477328"/>
          </a:xfrm>
        </p:spPr>
        <p:txBody>
          <a:bodyPr/>
          <a:lstStyle/>
          <a:p>
            <a:endParaRPr lang="en-GB" sz="2000" b="1" dirty="0" smtClean="0"/>
          </a:p>
          <a:p>
            <a:endParaRPr lang="en-GB" sz="2000" b="1" dirty="0" smtClean="0"/>
          </a:p>
          <a:p>
            <a:r>
              <a:rPr lang="en-GB" sz="2000" b="1" dirty="0" smtClean="0"/>
              <a:t>printfn "Hello World"</a:t>
            </a:r>
          </a:p>
          <a:p>
            <a:endParaRPr lang="en-GB" sz="2000" b="1" dirty="0" smtClean="0"/>
          </a:p>
          <a:p>
            <a:endParaRPr lang="en-GB" sz="2000" b="1" dirty="0"/>
          </a:p>
        </p:txBody>
      </p:sp>
      <p:sp>
        <p:nvSpPr>
          <p:cNvPr id="6" name="Folded Corner 924687"/>
          <p:cNvSpPr>
            <a:spLocks noChangeArrowheads="1"/>
          </p:cNvSpPr>
          <p:nvPr/>
        </p:nvSpPr>
        <p:spPr bwMode="auto">
          <a:xfrm>
            <a:off x="5903961" y="3643314"/>
            <a:ext cx="5904003" cy="2571768"/>
          </a:xfrm>
          <a:prstGeom prst="foldedCorner">
            <a:avLst>
              <a:gd name="adj" fmla="val 12866"/>
            </a:avLst>
          </a:prstGeom>
          <a:solidFill>
            <a:srgbClr val="FFC000"/>
          </a:solidFill>
          <a:ln w="15875" algn="ctr">
            <a:solidFill>
              <a:schemeClr val="tx1"/>
            </a:solidFill>
            <a:round/>
            <a:headEnd/>
            <a:tailEnd/>
          </a:ln>
          <a:effectLst>
            <a:outerShdw blurRad="50800" dist="38100" dir="2700000" algn="tl" rotWithShape="0">
              <a:prstClr val="black">
                <a:alpha val="40000"/>
              </a:prstClr>
            </a:outerShdw>
          </a:effectLst>
        </p:spPr>
        <p:txBody>
          <a:bodyPr vert="horz" wrap="none" lIns="108000" tIns="45720" rIns="108000" bIns="45720" numCol="1" anchor="t" anchorCtr="0" compatLnSpc="1">
            <a:prstTxWarp prst="textNoShape">
              <a:avLst/>
            </a:prstTxWarp>
            <a:normAutofit/>
          </a:bodyPr>
          <a:lstStyle/>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a:t>
            </a:r>
            <a:r>
              <a:rPr lang="en-GB" sz="2000" b="1" dirty="0" err="1" smtClean="0">
                <a:solidFill>
                  <a:schemeClr val="bg1"/>
                </a:solidFill>
                <a:latin typeface="Consolas" pitchFamily="49" charset="0"/>
                <a:cs typeface="Consolas" pitchFamily="49" charset="0"/>
              </a:rPr>
              <a:t>fsc</a:t>
            </a:r>
            <a:r>
              <a:rPr lang="en-GB" sz="2000" b="1" dirty="0" smtClean="0">
                <a:solidFill>
                  <a:schemeClr val="bg1"/>
                </a:solidFill>
                <a:latin typeface="Consolas" pitchFamily="49" charset="0"/>
                <a:cs typeface="Consolas" pitchFamily="49" charset="0"/>
              </a:rPr>
              <a:t> </a:t>
            </a:r>
            <a:r>
              <a:rPr lang="en-GB" sz="2000" b="1" dirty="0" err="1" smtClean="0">
                <a:solidFill>
                  <a:schemeClr val="bg1"/>
                </a:solidFill>
                <a:latin typeface="Consolas" pitchFamily="49" charset="0"/>
                <a:cs typeface="Consolas" pitchFamily="49" charset="0"/>
              </a:rPr>
              <a:t>test.fs</a:t>
            </a:r>
            <a:endParaRPr lang="en-GB" sz="2000" b="1" dirty="0" smtClean="0">
              <a:solidFill>
                <a:schemeClr val="bg1"/>
              </a:solidFill>
              <a:latin typeface="Consolas" pitchFamily="49" charset="0"/>
              <a:cs typeface="Consolas" pitchFamily="49" charset="0"/>
            </a:endParaRPr>
          </a:p>
          <a:p>
            <a:endParaRPr lang="en-GB" sz="2000" b="1" dirty="0" smtClean="0">
              <a:solidFill>
                <a:schemeClr val="bg1"/>
              </a:solidFill>
              <a:latin typeface="Consolas" pitchFamily="49" charset="0"/>
              <a:cs typeface="Consolas" pitchFamily="49" charset="0"/>
            </a:endParaRPr>
          </a:p>
          <a:p>
            <a:r>
              <a:rPr lang="en-GB" sz="2000" b="1" dirty="0" smtClean="0">
                <a:solidFill>
                  <a:schemeClr val="bg1"/>
                </a:solidFill>
                <a:latin typeface="Consolas" pitchFamily="49" charset="0"/>
                <a:cs typeface="Consolas" pitchFamily="49" charset="0"/>
              </a:rPr>
              <a:t>C:\test&gt; test.exe</a:t>
            </a:r>
          </a:p>
          <a:p>
            <a:r>
              <a:rPr lang="en-GB" sz="2000" b="1" dirty="0" smtClean="0">
                <a:solidFill>
                  <a:schemeClr val="bg1"/>
                </a:solidFill>
                <a:latin typeface="Consolas" pitchFamily="49" charset="0"/>
                <a:cs typeface="Consolas" pitchFamily="49" charset="0"/>
              </a:rPr>
              <a:t>Hello World</a:t>
            </a:r>
          </a:p>
          <a:p>
            <a:r>
              <a:rPr lang="en-GB" sz="2000" b="1" dirty="0" smtClean="0">
                <a:solidFill>
                  <a:schemeClr val="bg1"/>
                </a:solidFill>
                <a:latin typeface="Consolas" pitchFamily="49" charset="0"/>
                <a:cs typeface="Consolas" pitchFamily="49" charset="0"/>
              </a:rPr>
              <a:t>C:\test&gt;</a:t>
            </a:r>
          </a:p>
          <a:p>
            <a:endParaRPr lang="en-GB" sz="2000" b="1" dirty="0" smtClean="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1766005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Second F# Application</a:t>
            </a:r>
            <a:endParaRPr lang="en-GB" dirty="0"/>
          </a:p>
        </p:txBody>
      </p:sp>
      <p:sp>
        <p:nvSpPr>
          <p:cNvPr id="6" name="Text Placeholder 5"/>
          <p:cNvSpPr>
            <a:spLocks noGrp="1"/>
          </p:cNvSpPr>
          <p:nvPr>
            <p:ph type="body" sz="quarter" idx="10"/>
          </p:nvPr>
        </p:nvSpPr>
        <p:spPr>
          <a:xfrm>
            <a:off x="861343" y="1304545"/>
            <a:ext cx="10779795" cy="2708434"/>
          </a:xfrm>
        </p:spPr>
        <p:txBody>
          <a:bodyPr/>
          <a:lstStyle/>
          <a:p>
            <a:endParaRPr lang="en-GB" sz="2000" b="1" dirty="0" smtClean="0"/>
          </a:p>
          <a:p>
            <a:r>
              <a:rPr lang="en-GB" sz="2000" b="1" dirty="0" smtClean="0">
                <a:solidFill>
                  <a:srgbClr val="00B050"/>
                </a:solidFill>
              </a:rPr>
              <a:t>open</a:t>
            </a:r>
            <a:r>
              <a:rPr lang="en-GB" sz="2000" b="1" dirty="0" smtClean="0"/>
              <a:t> System.Windows.Form</a:t>
            </a:r>
          </a:p>
          <a:p>
            <a:endParaRPr lang="en-GB" sz="2000" b="1" dirty="0" smtClean="0"/>
          </a:p>
          <a:p>
            <a:r>
              <a:rPr lang="en-GB" sz="2000" b="1" dirty="0" smtClean="0">
                <a:solidFill>
                  <a:srgbClr val="00B050"/>
                </a:solidFill>
              </a:rPr>
              <a:t>let</a:t>
            </a:r>
            <a:r>
              <a:rPr lang="en-GB" sz="2000" b="1" dirty="0" smtClean="0"/>
              <a:t> form = new Form (Visible=true)</a:t>
            </a:r>
          </a:p>
          <a:p>
            <a:endParaRPr lang="en-GB" sz="2000" b="1" dirty="0" smtClean="0"/>
          </a:p>
          <a:p>
            <a:r>
              <a:rPr lang="en-GB" sz="2000" b="1" dirty="0" err="1" smtClean="0"/>
              <a:t>form.Click.Add</a:t>
            </a:r>
            <a:r>
              <a:rPr lang="en-GB" sz="2000" b="1" dirty="0" smtClean="0"/>
              <a:t> (fun _ -&gt; printfn "click")</a:t>
            </a:r>
          </a:p>
          <a:p>
            <a:endParaRPr lang="en-GB" sz="2000" b="1" dirty="0" smtClean="0"/>
          </a:p>
          <a:p>
            <a:r>
              <a:rPr lang="en-GB" sz="2000" b="1" dirty="0" smtClean="0"/>
              <a:t>Application.Run form</a:t>
            </a:r>
          </a:p>
          <a:p>
            <a:endParaRPr lang="en-GB" sz="2000" b="1" dirty="0"/>
          </a:p>
        </p:txBody>
      </p:sp>
    </p:spTree>
    <p:extLst>
      <p:ext uri="{BB962C8B-B14F-4D97-AF65-F5344CB8AC3E}">
        <p14:creationId xmlns:p14="http://schemas.microsoft.com/office/powerpoint/2010/main" val="39323624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r>
              <a:rPr lang="en-GB" b="0" dirty="0" smtClean="0"/>
              <a:t>Fundamentals: Let</a:t>
            </a:r>
            <a:endParaRPr lang="en-GB" b="0" dirty="0"/>
          </a:p>
        </p:txBody>
      </p:sp>
      <p:sp>
        <p:nvSpPr>
          <p:cNvPr id="873475" name="Rectangle 3"/>
          <p:cNvSpPr>
            <a:spLocks noGrp="1" noChangeArrowheads="1"/>
          </p:cNvSpPr>
          <p:nvPr>
            <p:ph type="body" sz="quarter" idx="10"/>
          </p:nvPr>
        </p:nvSpPr>
        <p:spPr>
          <a:xfrm>
            <a:off x="507082" y="1424156"/>
            <a:ext cx="11149012" cy="779637"/>
          </a:xfrm>
        </p:spPr>
        <p:txBody>
          <a:bodyPr/>
          <a:lstStyle/>
          <a:p>
            <a:pPr>
              <a:lnSpc>
                <a:spcPct val="80000"/>
              </a:lnSpc>
            </a:pPr>
            <a:endParaRPr lang="en-GB" sz="2800" b="1" dirty="0"/>
          </a:p>
          <a:p>
            <a:pPr>
              <a:lnSpc>
                <a:spcPct val="80000"/>
              </a:lnSpc>
            </a:pPr>
            <a:r>
              <a:rPr lang="en-GB" sz="2800" b="1" dirty="0">
                <a:latin typeface="Segoe Light" charset="0"/>
              </a:rPr>
              <a:t>Let “let” simplify your life…</a:t>
            </a:r>
          </a:p>
        </p:txBody>
      </p:sp>
      <p:sp>
        <p:nvSpPr>
          <p:cNvPr id="873476" name="Text Box 4"/>
          <p:cNvSpPr txBox="1">
            <a:spLocks noChangeArrowheads="1"/>
          </p:cNvSpPr>
          <p:nvPr/>
        </p:nvSpPr>
        <p:spPr bwMode="auto">
          <a:xfrm>
            <a:off x="4475573" y="2928934"/>
            <a:ext cx="4262705" cy="267765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9525">
            <a:solidFill>
              <a:schemeClr val="tx1"/>
            </a:solidFill>
            <a:miter lim="800000"/>
            <a:headEnd/>
            <a:tailEnd/>
          </a:ln>
          <a:effectLst/>
        </p:spPr>
        <p:txBody>
          <a:bodyPr wrap="none">
            <a:spAutoFit/>
          </a:bodyPr>
          <a:lstStyle/>
          <a:p>
            <a:r>
              <a:rPr lang="en-GB" sz="2400" b="1" dirty="0">
                <a:solidFill>
                  <a:schemeClr val="bg1"/>
                </a:solidFill>
                <a:latin typeface="Consolas" pitchFamily="49" charset="0"/>
                <a:cs typeface="Consolas" pitchFamily="49" charset="0"/>
              </a:rPr>
              <a:t>let data = (1</a:t>
            </a:r>
            <a:r>
              <a:rPr lang="en-GB" sz="2400" b="1" dirty="0" smtClean="0">
                <a:solidFill>
                  <a:schemeClr val="bg1"/>
                </a:solidFill>
                <a:latin typeface="Consolas" pitchFamily="49" charset="0"/>
                <a:cs typeface="Consolas" pitchFamily="49" charset="0"/>
              </a:rPr>
              <a:t>, 2, 3</a:t>
            </a:r>
            <a:r>
              <a:rPr lang="en-GB" sz="2400" b="1" dirty="0">
                <a:solidFill>
                  <a:schemeClr val="bg1"/>
                </a:solidFill>
                <a:latin typeface="Consolas" pitchFamily="49" charset="0"/>
                <a:cs typeface="Consolas" pitchFamily="49" charset="0"/>
              </a:rPr>
              <a:t>)</a:t>
            </a:r>
          </a:p>
          <a:p>
            <a:endParaRPr lang="en-GB" sz="2400" b="1" dirty="0">
              <a:solidFill>
                <a:schemeClr val="bg1"/>
              </a:solidFill>
              <a:latin typeface="Consolas" pitchFamily="49" charset="0"/>
              <a:cs typeface="Consolas" pitchFamily="49" charset="0"/>
            </a:endParaRPr>
          </a:p>
          <a:p>
            <a:r>
              <a:rPr lang="en-GB" sz="2400" b="1" dirty="0">
                <a:solidFill>
                  <a:schemeClr val="bg1"/>
                </a:solidFill>
                <a:latin typeface="Consolas" pitchFamily="49" charset="0"/>
                <a:cs typeface="Consolas" pitchFamily="49" charset="0"/>
              </a:rPr>
              <a:t>let </a:t>
            </a:r>
            <a:r>
              <a:rPr lang="en-GB" sz="2400" b="1" dirty="0" smtClean="0">
                <a:solidFill>
                  <a:schemeClr val="bg1"/>
                </a:solidFill>
                <a:latin typeface="Consolas" pitchFamily="49" charset="0"/>
                <a:cs typeface="Consolas" pitchFamily="49" charset="0"/>
              </a:rPr>
              <a:t>f (a, b, c</a:t>
            </a:r>
            <a:r>
              <a:rPr lang="en-GB" sz="2400" b="1" dirty="0">
                <a:solidFill>
                  <a:schemeClr val="bg1"/>
                </a:solidFill>
                <a:latin typeface="Consolas" pitchFamily="49" charset="0"/>
                <a:cs typeface="Consolas" pitchFamily="49" charset="0"/>
              </a:rPr>
              <a:t>) = </a:t>
            </a:r>
          </a:p>
          <a:p>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let </a:t>
            </a:r>
            <a:r>
              <a:rPr lang="en-GB" sz="2400" b="1" dirty="0">
                <a:solidFill>
                  <a:schemeClr val="bg1"/>
                </a:solidFill>
                <a:latin typeface="Consolas" pitchFamily="49" charset="0"/>
                <a:cs typeface="Consolas" pitchFamily="49" charset="0"/>
              </a:rPr>
              <a:t>sum = a + b + </a:t>
            </a:r>
            <a:r>
              <a:rPr lang="en-GB" sz="2400" b="1" dirty="0" smtClean="0">
                <a:solidFill>
                  <a:schemeClr val="bg1"/>
                </a:solidFill>
                <a:latin typeface="Consolas" pitchFamily="49" charset="0"/>
                <a:cs typeface="Consolas" pitchFamily="49" charset="0"/>
              </a:rPr>
              <a:t>c </a:t>
            </a:r>
            <a:endParaRPr lang="en-GB" sz="2400" b="1" dirty="0">
              <a:solidFill>
                <a:schemeClr val="bg1"/>
              </a:solidFill>
              <a:latin typeface="Consolas" pitchFamily="49" charset="0"/>
              <a:cs typeface="Consolas" pitchFamily="49" charset="0"/>
            </a:endParaRPr>
          </a:p>
          <a:p>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 </a:t>
            </a:r>
            <a:r>
              <a:rPr lang="en-GB" sz="2400" b="1" dirty="0">
                <a:solidFill>
                  <a:schemeClr val="bg1"/>
                </a:solidFill>
                <a:latin typeface="Consolas" pitchFamily="49" charset="0"/>
                <a:cs typeface="Consolas" pitchFamily="49" charset="0"/>
              </a:rPr>
              <a:t>let </a:t>
            </a:r>
            <a:r>
              <a:rPr lang="en-GB" sz="2400" b="1" dirty="0" smtClean="0">
                <a:solidFill>
                  <a:schemeClr val="bg1"/>
                </a:solidFill>
                <a:latin typeface="Consolas" pitchFamily="49" charset="0"/>
                <a:cs typeface="Consolas" pitchFamily="49" charset="0"/>
              </a:rPr>
              <a:t>g x </a:t>
            </a:r>
            <a:r>
              <a:rPr lang="en-GB" sz="2400" b="1" dirty="0">
                <a:solidFill>
                  <a:schemeClr val="bg1"/>
                </a:solidFill>
                <a:latin typeface="Consolas" pitchFamily="49" charset="0"/>
                <a:cs typeface="Consolas" pitchFamily="49" charset="0"/>
              </a:rPr>
              <a:t>= sum + </a:t>
            </a:r>
            <a:r>
              <a:rPr lang="en-GB" sz="2400" b="1" dirty="0" smtClean="0">
                <a:solidFill>
                  <a:schemeClr val="bg1"/>
                </a:solidFill>
                <a:latin typeface="Consolas" pitchFamily="49" charset="0"/>
                <a:cs typeface="Consolas" pitchFamily="49" charset="0"/>
              </a:rPr>
              <a:t>x*x </a:t>
            </a:r>
            <a:endParaRPr lang="en-GB" sz="2400" b="1" dirty="0">
              <a:solidFill>
                <a:schemeClr val="bg1"/>
              </a:solidFill>
              <a:latin typeface="Consolas" pitchFamily="49" charset="0"/>
              <a:cs typeface="Consolas" pitchFamily="49" charset="0"/>
            </a:endParaRPr>
          </a:p>
          <a:p>
            <a:r>
              <a:rPr lang="en-GB" sz="2400" b="1" dirty="0">
                <a:solidFill>
                  <a:schemeClr val="bg1"/>
                </a:solidFill>
                <a:latin typeface="Consolas" pitchFamily="49" charset="0"/>
                <a:cs typeface="Consolas" pitchFamily="49" charset="0"/>
              </a:rPr>
              <a:t>  </a:t>
            </a:r>
            <a:r>
              <a:rPr lang="en-GB" sz="2400" b="1" dirty="0" smtClean="0">
                <a:solidFill>
                  <a:schemeClr val="bg1"/>
                </a:solidFill>
                <a:latin typeface="Consolas" pitchFamily="49" charset="0"/>
                <a:cs typeface="Consolas" pitchFamily="49" charset="0"/>
              </a:rPr>
              <a:t>  (g a, g b, g c)</a:t>
            </a:r>
            <a:endParaRPr lang="en-GB" sz="2400" b="1" dirty="0">
              <a:solidFill>
                <a:schemeClr val="bg1"/>
              </a:solidFill>
              <a:latin typeface="Consolas" pitchFamily="49" charset="0"/>
              <a:cs typeface="Consolas" pitchFamily="49" charset="0"/>
            </a:endParaRPr>
          </a:p>
          <a:p>
            <a:endParaRPr lang="en-GB" sz="2400" b="1" dirty="0">
              <a:solidFill>
                <a:schemeClr val="bg1"/>
              </a:solidFill>
              <a:latin typeface="Consolas" pitchFamily="49" charset="0"/>
              <a:cs typeface="Consolas" pitchFamily="49" charset="0"/>
            </a:endParaRPr>
          </a:p>
        </p:txBody>
      </p:sp>
      <p:sp>
        <p:nvSpPr>
          <p:cNvPr id="873477" name="AutoShape 5"/>
          <p:cNvSpPr>
            <a:spLocks noChangeArrowheads="1"/>
          </p:cNvSpPr>
          <p:nvPr/>
        </p:nvSpPr>
        <p:spPr bwMode="auto">
          <a:xfrm>
            <a:off x="1402039" y="2565400"/>
            <a:ext cx="2217466" cy="400110"/>
          </a:xfrm>
          <a:prstGeom prst="wedgeRectCallout">
            <a:avLst>
              <a:gd name="adj1" fmla="val 62659"/>
              <a:gd name="adj2" fmla="val 8179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000" dirty="0">
                <a:latin typeface="+mn-lt"/>
              </a:rPr>
              <a:t>Bind a static value</a:t>
            </a:r>
          </a:p>
        </p:txBody>
      </p:sp>
      <p:sp>
        <p:nvSpPr>
          <p:cNvPr id="873478" name="AutoShape 6"/>
          <p:cNvSpPr>
            <a:spLocks noChangeArrowheads="1"/>
          </p:cNvSpPr>
          <p:nvPr/>
        </p:nvSpPr>
        <p:spPr bwMode="auto">
          <a:xfrm>
            <a:off x="1122662" y="3500438"/>
            <a:ext cx="2561919" cy="400110"/>
          </a:xfrm>
          <a:prstGeom prst="wedgeRectCallout">
            <a:avLst>
              <a:gd name="adj1" fmla="val 61707"/>
              <a:gd name="adj2" fmla="val 4653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000" dirty="0">
                <a:latin typeface="+mn-lt"/>
              </a:rPr>
              <a:t>Bind a static function</a:t>
            </a:r>
          </a:p>
        </p:txBody>
      </p:sp>
      <p:sp>
        <p:nvSpPr>
          <p:cNvPr id="873479" name="AutoShape 7"/>
          <p:cNvSpPr>
            <a:spLocks noChangeArrowheads="1"/>
          </p:cNvSpPr>
          <p:nvPr/>
        </p:nvSpPr>
        <p:spPr bwMode="auto">
          <a:xfrm>
            <a:off x="1201613" y="4514820"/>
            <a:ext cx="2148537" cy="400110"/>
          </a:xfrm>
          <a:prstGeom prst="wedgeRectCallout">
            <a:avLst>
              <a:gd name="adj1" fmla="val 99903"/>
              <a:gd name="adj2" fmla="val -9615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000" dirty="0">
                <a:latin typeface="+mn-lt"/>
              </a:rPr>
              <a:t>Bind a local value</a:t>
            </a:r>
          </a:p>
        </p:txBody>
      </p:sp>
      <p:sp>
        <p:nvSpPr>
          <p:cNvPr id="873480" name="AutoShape 8"/>
          <p:cNvSpPr>
            <a:spLocks noChangeArrowheads="1"/>
          </p:cNvSpPr>
          <p:nvPr/>
        </p:nvSpPr>
        <p:spPr bwMode="auto">
          <a:xfrm>
            <a:off x="1589428" y="5589588"/>
            <a:ext cx="2492990" cy="400110"/>
          </a:xfrm>
          <a:prstGeom prst="wedgeRectCallout">
            <a:avLst>
              <a:gd name="adj1" fmla="val 65220"/>
              <a:gd name="adj2" fmla="val -25153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000" dirty="0">
                <a:latin typeface="+mn-lt"/>
              </a:rPr>
              <a:t>Bind </a:t>
            </a:r>
            <a:r>
              <a:rPr lang="en-GB" sz="2000" dirty="0" smtClean="0">
                <a:latin typeface="+mn-lt"/>
              </a:rPr>
              <a:t>a </a:t>
            </a:r>
            <a:r>
              <a:rPr lang="en-GB" sz="2000" dirty="0">
                <a:latin typeface="+mn-lt"/>
              </a:rPr>
              <a:t>local function</a:t>
            </a:r>
          </a:p>
        </p:txBody>
      </p:sp>
      <p:sp>
        <p:nvSpPr>
          <p:cNvPr id="873481" name="AutoShape 9"/>
          <p:cNvSpPr>
            <a:spLocks noChangeArrowheads="1"/>
          </p:cNvSpPr>
          <p:nvPr/>
        </p:nvSpPr>
        <p:spPr bwMode="auto">
          <a:xfrm>
            <a:off x="7533371" y="1424156"/>
            <a:ext cx="4460771" cy="1015663"/>
          </a:xfrm>
          <a:prstGeom prst="wedgeRectCallout">
            <a:avLst>
              <a:gd name="adj1" fmla="val -52468"/>
              <a:gd name="adj2" fmla="val 7882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anchor="ctr" anchorCtr="1">
            <a:spAutoFit/>
          </a:bodyPr>
          <a:lstStyle/>
          <a:p>
            <a:pPr algn="ctr"/>
            <a:r>
              <a:rPr lang="en-GB" sz="2000" dirty="0">
                <a:latin typeface="+mn-lt"/>
              </a:rPr>
              <a:t>Type inference.  The </a:t>
            </a:r>
            <a:r>
              <a:rPr lang="en-GB" sz="2000" b="1" u="sng" dirty="0">
                <a:latin typeface="+mn-lt"/>
              </a:rPr>
              <a:t>safety</a:t>
            </a:r>
            <a:r>
              <a:rPr lang="en-GB" sz="2000" dirty="0">
                <a:latin typeface="+mn-lt"/>
              </a:rPr>
              <a:t> of C# with the </a:t>
            </a:r>
            <a:r>
              <a:rPr lang="en-GB" sz="2000" b="1" u="sng" dirty="0">
                <a:latin typeface="+mn-lt"/>
              </a:rPr>
              <a:t>succinctness</a:t>
            </a:r>
            <a:r>
              <a:rPr lang="en-GB" sz="2000" dirty="0">
                <a:latin typeface="+mn-lt"/>
              </a:rPr>
              <a:t> of a scripting language</a:t>
            </a:r>
          </a:p>
        </p:txBody>
      </p:sp>
    </p:spTree>
    <p:extLst>
      <p:ext uri="{BB962C8B-B14F-4D97-AF65-F5344CB8AC3E}">
        <p14:creationId xmlns:p14="http://schemas.microsoft.com/office/powerpoint/2010/main" val="1014810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3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3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3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34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7" grpId="0" animBg="1"/>
      <p:bldP spid="873478" grpId="0" animBg="1"/>
      <p:bldP spid="873479" grpId="0" animBg="1"/>
      <p:bldP spid="873480" grpId="0" animBg="1"/>
      <p:bldP spid="8734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a:xfrm>
            <a:off x="861343" y="1304545"/>
            <a:ext cx="10779795" cy="3026470"/>
          </a:xfrm>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algn="ctr" defTabSz="914400" fontAlgn="base">
              <a:lnSpc>
                <a:spcPct val="100000"/>
              </a:lnSpc>
              <a:spcBef>
                <a:spcPct val="0"/>
              </a:spcBef>
              <a:spcAft>
                <a:spcPct val="0"/>
              </a:spcAft>
            </a:pPr>
            <a:endParaRPr lang="en-GB" sz="3600" b="1" i="1" dirty="0">
              <a:solidFill>
                <a:schemeClr val="bg1"/>
              </a:solidFill>
              <a:cs typeface="Consolas" pitchFamily="49" charset="0"/>
            </a:endParaRPr>
          </a:p>
          <a:p>
            <a:pPr lvl="0" algn="ctr" defTabSz="914400" fontAlgn="base">
              <a:lnSpc>
                <a:spcPct val="100000"/>
              </a:lnSpc>
              <a:spcBef>
                <a:spcPct val="0"/>
              </a:spcBef>
              <a:spcAft>
                <a:spcPct val="0"/>
              </a:spcAft>
            </a:pPr>
            <a:r>
              <a:rPr lang="en-US" sz="3600" b="1" dirty="0" smtClean="0">
                <a:solidFill>
                  <a:schemeClr val="bg1"/>
                </a:solidFill>
                <a:cs typeface="Consolas" pitchFamily="49" charset="0"/>
              </a:rPr>
              <a:t>x |&gt; f</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5" name="AutoShape 5"/>
          <p:cNvSpPr>
            <a:spLocks noChangeArrowheads="1"/>
          </p:cNvSpPr>
          <p:nvPr/>
        </p:nvSpPr>
        <p:spPr bwMode="auto">
          <a:xfrm>
            <a:off x="1450902" y="1692477"/>
            <a:ext cx="3836499" cy="523220"/>
          </a:xfrm>
          <a:prstGeom prst="wedgeRectCallout">
            <a:avLst>
              <a:gd name="adj1" fmla="val 53278"/>
              <a:gd name="adj2" fmla="val 139738"/>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800" b="1" dirty="0" smtClean="0"/>
              <a:t>The pipeline operator</a:t>
            </a:r>
            <a:endParaRPr lang="en-GB" sz="2800" b="1" dirty="0"/>
          </a:p>
        </p:txBody>
      </p:sp>
    </p:spTree>
    <p:extLst>
      <p:ext uri="{BB962C8B-B14F-4D97-AF65-F5344CB8AC3E}">
        <p14:creationId xmlns:p14="http://schemas.microsoft.com/office/powerpoint/2010/main" val="4245739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 Pipelines</a:t>
            </a:r>
            <a:endParaRPr lang="en-GB" dirty="0"/>
          </a:p>
        </p:txBody>
      </p:sp>
      <p:sp>
        <p:nvSpPr>
          <p:cNvPr id="6" name="Text Placeholder 5"/>
          <p:cNvSpPr>
            <a:spLocks noGrp="1"/>
          </p:cNvSpPr>
          <p:nvPr>
            <p:ph type="body" sz="quarter" idx="10"/>
          </p:nvPr>
        </p:nvSpPr>
        <p:spPr>
          <a:xfrm>
            <a:off x="861343" y="1304545"/>
            <a:ext cx="10779795" cy="4262705"/>
          </a:xfrm>
        </p:spPr>
        <p:txBody>
          <a:bodyPr/>
          <a:lstStyle/>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ts val="1000"/>
              </a:spcAft>
            </a:pPr>
            <a:endParaRPr lang="en-GB" sz="3600" b="1" i="1" dirty="0" smtClean="0">
              <a:solidFill>
                <a:schemeClr val="bg1"/>
              </a:solidFill>
              <a:cs typeface="Consolas" pitchFamily="49" charset="0"/>
            </a:endParaRPr>
          </a:p>
          <a:p>
            <a:pPr lvl="0" defTabSz="914400" fontAlgn="base">
              <a:lnSpc>
                <a:spcPct val="100000"/>
              </a:lnSpc>
              <a:spcBef>
                <a:spcPct val="0"/>
              </a:spcBef>
              <a:spcAft>
                <a:spcPct val="0"/>
              </a:spcAft>
            </a:pPr>
            <a:r>
              <a:rPr lang="en-US" sz="3600" b="1" dirty="0" smtClean="0">
                <a:solidFill>
                  <a:schemeClr val="bg1"/>
                </a:solidFill>
                <a:cs typeface="Consolas" pitchFamily="49" charset="0"/>
              </a:rPr>
              <a:t>                  x |&gt; f1</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f2</a:t>
            </a:r>
          </a:p>
          <a:p>
            <a:pPr lvl="0" defTabSz="914400" fontAlgn="base">
              <a:lnSpc>
                <a:spcPct val="100000"/>
              </a:lnSpc>
              <a:spcBef>
                <a:spcPct val="0"/>
              </a:spcBef>
              <a:spcAft>
                <a:spcPct val="0"/>
              </a:spcAft>
            </a:pPr>
            <a:r>
              <a:rPr lang="en-US" sz="3600" b="1" dirty="0" smtClean="0">
                <a:solidFill>
                  <a:schemeClr val="bg1"/>
                </a:solidFill>
                <a:cs typeface="Consolas" pitchFamily="49" charset="0"/>
              </a:rPr>
              <a:t>                    |&gt; f3</a:t>
            </a:r>
          </a:p>
          <a:p>
            <a:pPr lvl="0" defTabSz="914400" fontAlgn="base">
              <a:lnSpc>
                <a:spcPct val="100000"/>
              </a:lnSpc>
              <a:spcBef>
                <a:spcPct val="0"/>
              </a:spcBef>
              <a:spcAft>
                <a:spcPct val="0"/>
              </a:spcAft>
            </a:pPr>
            <a:endParaRPr lang="en-US" sz="3600" b="1" dirty="0" smtClean="0">
              <a:solidFill>
                <a:schemeClr val="bg1"/>
              </a:solidFill>
              <a:cs typeface="Consolas" pitchFamily="49" charset="0"/>
            </a:endParaRPr>
          </a:p>
        </p:txBody>
      </p:sp>
      <p:sp>
        <p:nvSpPr>
          <p:cNvPr id="8" name="AutoShape 5"/>
          <p:cNvSpPr>
            <a:spLocks noChangeArrowheads="1"/>
          </p:cNvSpPr>
          <p:nvPr/>
        </p:nvSpPr>
        <p:spPr bwMode="auto">
          <a:xfrm>
            <a:off x="1761339" y="1477035"/>
            <a:ext cx="3215624" cy="954107"/>
          </a:xfrm>
          <a:prstGeom prst="wedgeRectCallout">
            <a:avLst>
              <a:gd name="adj1" fmla="val 46481"/>
              <a:gd name="adj2" fmla="val 88444"/>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800" b="1" dirty="0" smtClean="0"/>
              <a:t>Successive stages </a:t>
            </a:r>
          </a:p>
          <a:p>
            <a:pPr algn="ctr"/>
            <a:r>
              <a:rPr lang="en-GB" sz="2800" b="1" dirty="0" smtClean="0"/>
              <a:t>in a pipeline</a:t>
            </a:r>
          </a:p>
        </p:txBody>
      </p:sp>
    </p:spTree>
    <p:extLst>
      <p:ext uri="{BB962C8B-B14F-4D97-AF65-F5344CB8AC3E}">
        <p14:creationId xmlns:p14="http://schemas.microsoft.com/office/powerpoint/2010/main" val="35981260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F# - Objects + Functional</a:t>
            </a:r>
          </a:p>
        </p:txBody>
      </p:sp>
      <p:sp>
        <p:nvSpPr>
          <p:cNvPr id="3" name="Content Placeholder 2"/>
          <p:cNvSpPr>
            <a:spLocks noGrp="1"/>
          </p:cNvSpPr>
          <p:nvPr>
            <p:ph type="body" sz="quarter" idx="10"/>
          </p:nvPr>
        </p:nvSpPr>
        <p:spPr>
          <a:xfrm>
            <a:off x="861343" y="1304545"/>
            <a:ext cx="10779795" cy="4395049"/>
          </a:xfrm>
        </p:spPr>
        <p:txBody>
          <a:bodyPr/>
          <a:lstStyle/>
          <a:p>
            <a:pPr marL="0" indent="0" defTabSz="914363" eaLnBrk="1" fontAlgn="auto" hangingPunct="1">
              <a:lnSpc>
                <a:spcPct val="90000"/>
              </a:lnSpc>
              <a:spcAft>
                <a:spcPts val="0"/>
              </a:spcAft>
              <a:buClrTx/>
              <a:buFontTx/>
              <a:buNone/>
              <a:defRPr/>
            </a:pPr>
            <a:r>
              <a:rPr lang="en-US" b="1" kern="1200" dirty="0" smtClean="0">
                <a:solidFill>
                  <a:schemeClr val="accent2"/>
                </a:solidFill>
                <a:latin typeface="Consolas" pitchFamily="49" charset="0"/>
                <a:cs typeface="Consolas" pitchFamily="49" charset="0"/>
              </a:rPr>
              <a:t>type</a:t>
            </a:r>
            <a:r>
              <a:rPr lang="en-US" b="1" kern="1200" dirty="0" smtClean="0">
                <a:latin typeface="Consolas" pitchFamily="49" charset="0"/>
                <a:cs typeface="Consolas" pitchFamily="49" charset="0"/>
              </a:rPr>
              <a:t> Vector2D (</a:t>
            </a:r>
            <a:r>
              <a:rPr lang="en-US" b="1" kern="1200" dirty="0" err="1" smtClean="0">
                <a:latin typeface="Consolas" pitchFamily="49" charset="0"/>
                <a:cs typeface="Consolas" pitchFamily="49" charset="0"/>
              </a:rPr>
              <a:t>dx:double</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dy:double</a:t>
            </a:r>
            <a:r>
              <a:rPr lang="en-US" b="1" kern="1200" dirty="0" smtClean="0">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endParaRPr lang="en-US" b="1" kern="1200" dirty="0" smtClean="0">
              <a:latin typeface="Consolas" pitchFamily="49" charset="0"/>
              <a:cs typeface="Consolas" pitchFamily="49" charset="0"/>
            </a:endParaRPr>
          </a:p>
          <a:p>
            <a:pPr>
              <a:lnSpc>
                <a:spcPct val="90000"/>
              </a:lnSpc>
              <a:defRPr/>
            </a:pPr>
            <a:r>
              <a:rPr lang="en-US" b="1" dirty="0" smtClean="0">
                <a:solidFill>
                  <a:schemeClr val="accent2">
                    <a:lumMod val="40000"/>
                    <a:lumOff val="60000"/>
                  </a:schemeClr>
                </a:solidFill>
                <a:cs typeface="Consolas" pitchFamily="49" charset="0"/>
              </a:rPr>
              <a:t>   </a:t>
            </a:r>
            <a:r>
              <a:rPr lang="en-US" b="1" dirty="0" smtClean="0">
                <a:solidFill>
                  <a:schemeClr val="accent2"/>
                </a:solidFill>
                <a:cs typeface="Consolas" pitchFamily="49" charset="0"/>
              </a:rPr>
              <a:t>let</a:t>
            </a:r>
            <a:r>
              <a:rPr lang="en-US" b="1" dirty="0" smtClean="0">
                <a:cs typeface="Consolas" pitchFamily="49" charset="0"/>
              </a:rPr>
              <a:t> d2 = dx*</a:t>
            </a:r>
            <a:r>
              <a:rPr lang="en-US" b="1" dirty="0" err="1" smtClean="0">
                <a:cs typeface="Consolas" pitchFamily="49" charset="0"/>
              </a:rPr>
              <a:t>dx+dy</a:t>
            </a:r>
            <a:r>
              <a:rPr lang="en-US" b="1" dirty="0" smtClean="0">
                <a:cs typeface="Consolas" pitchFamily="49" charset="0"/>
              </a:rPr>
              <a:t>*dy</a:t>
            </a:r>
          </a:p>
          <a:p>
            <a:pPr marL="0" indent="0" defTabSz="914363" eaLnBrk="1" fontAlgn="auto" hangingPunct="1">
              <a:lnSpc>
                <a:spcPct val="90000"/>
              </a:lnSpc>
              <a:spcAft>
                <a:spcPts val="0"/>
              </a:spcAft>
              <a:buClrTx/>
              <a:buFontTx/>
              <a:buNone/>
              <a:defRPr/>
            </a:pPr>
            <a:endParaRPr lang="en-US" b="1" kern="1200" dirty="0" smtClean="0">
              <a:solidFill>
                <a:schemeClr val="accent2">
                  <a:lumMod val="40000"/>
                  <a:lumOff val="60000"/>
                </a:schemeClr>
              </a:solidFill>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v.DX = dx</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v.DY</a:t>
            </a:r>
            <a:r>
              <a:rPr lang="en-US" b="1" kern="1200" dirty="0" smtClean="0">
                <a:latin typeface="Consolas" pitchFamily="49" charset="0"/>
                <a:cs typeface="Consolas" pitchFamily="49" charset="0"/>
              </a:rPr>
              <a:t> = </a:t>
            </a:r>
            <a:r>
              <a:rPr lang="en-US" b="1" kern="1200" dirty="0" err="1" smtClean="0">
                <a:latin typeface="Consolas" pitchFamily="49" charset="0"/>
                <a:cs typeface="Consolas" pitchFamily="49" charset="0"/>
              </a:rPr>
              <a:t>dy</a:t>
            </a:r>
            <a:endParaRPr lang="en-US" b="1" kern="1200" dirty="0" smtClean="0">
              <a:latin typeface="Consolas" pitchFamily="49" charset="0"/>
              <a:cs typeface="Consolas" pitchFamily="49" charset="0"/>
            </a:endParaRP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v.Length = sqrt d2</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p>
          <a:p>
            <a:pPr marL="0" indent="0" defTabSz="914363" eaLnBrk="1" fontAlgn="auto" hangingPunct="1">
              <a:lnSpc>
                <a:spcPct val="90000"/>
              </a:lnSpc>
              <a:spcAft>
                <a:spcPts val="0"/>
              </a:spcAft>
              <a:buClrTx/>
              <a:buFontTx/>
              <a:buNone/>
              <a:defRPr/>
            </a:pPr>
            <a:r>
              <a:rPr lang="en-US" b="1" kern="1200" dirty="0" smtClean="0">
                <a:solidFill>
                  <a:schemeClr val="accent2">
                    <a:lumMod val="40000"/>
                    <a:lumOff val="60000"/>
                  </a:schemeClr>
                </a:solidFill>
                <a:latin typeface="Consolas" pitchFamily="49" charset="0"/>
                <a:cs typeface="Consolas" pitchFamily="49" charset="0"/>
              </a:rPr>
              <a:t>   </a:t>
            </a:r>
            <a:r>
              <a:rPr lang="en-US" b="1" kern="1200" dirty="0" smtClean="0">
                <a:solidFill>
                  <a:schemeClr val="accent2"/>
                </a:solidFill>
                <a:latin typeface="Consolas" pitchFamily="49" charset="0"/>
                <a:cs typeface="Consolas" pitchFamily="49" charset="0"/>
              </a:rPr>
              <a:t>member</a:t>
            </a:r>
            <a:r>
              <a:rPr lang="en-US" b="1" kern="1200" dirty="0" smtClean="0">
                <a:latin typeface="Consolas" pitchFamily="49" charset="0"/>
                <a:cs typeface="Consolas" pitchFamily="49" charset="0"/>
              </a:rPr>
              <a:t> </a:t>
            </a:r>
            <a:r>
              <a:rPr lang="en-US" b="1" kern="1200" dirty="0" err="1" smtClean="0">
                <a:latin typeface="Consolas" pitchFamily="49" charset="0"/>
                <a:cs typeface="Consolas" pitchFamily="49" charset="0"/>
              </a:rPr>
              <a:t>v.Scale</a:t>
            </a:r>
            <a:r>
              <a:rPr lang="en-US" b="1" kern="1200" dirty="0" smtClean="0">
                <a:latin typeface="Consolas" pitchFamily="49" charset="0"/>
                <a:cs typeface="Consolas" pitchFamily="49" charset="0"/>
              </a:rPr>
              <a:t>(k) = Vector2D (dx*</a:t>
            </a:r>
            <a:r>
              <a:rPr lang="en-US" b="1" kern="1200" dirty="0" err="1" smtClean="0">
                <a:latin typeface="Consolas" pitchFamily="49" charset="0"/>
                <a:cs typeface="Consolas" pitchFamily="49" charset="0"/>
              </a:rPr>
              <a:t>k,dy</a:t>
            </a:r>
            <a:r>
              <a:rPr lang="en-US" b="1" kern="1200" dirty="0" smtClean="0">
                <a:latin typeface="Consolas" pitchFamily="49" charset="0"/>
                <a:cs typeface="Consolas" pitchFamily="49" charset="0"/>
              </a:rPr>
              <a:t>*k)</a:t>
            </a:r>
            <a:endParaRPr lang="en-US" b="1" kern="1200" dirty="0" smtClean="0">
              <a:solidFill>
                <a:schemeClr val="accent2">
                  <a:lumMod val="40000"/>
                  <a:lumOff val="60000"/>
                </a:schemeClr>
              </a:solidFill>
              <a:latin typeface="Consolas" pitchFamily="49" charset="0"/>
              <a:cs typeface="Consolas" pitchFamily="49" charset="0"/>
            </a:endParaRPr>
          </a:p>
        </p:txBody>
      </p:sp>
      <p:sp>
        <p:nvSpPr>
          <p:cNvPr id="4" name="Rectangular Callout 3"/>
          <p:cNvSpPr/>
          <p:nvPr/>
        </p:nvSpPr>
        <p:spPr>
          <a:xfrm>
            <a:off x="8372792" y="1702004"/>
            <a:ext cx="2962862" cy="954107"/>
          </a:xfrm>
          <a:prstGeom prst="wedgeRectCallout">
            <a:avLst>
              <a:gd name="adj1" fmla="val -85989"/>
              <a:gd name="adj2" fmla="val -49005"/>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Inputs to object </a:t>
            </a:r>
          </a:p>
          <a:p>
            <a:pPr algn="ctr"/>
            <a:r>
              <a:rPr lang="en-GB" sz="2800" b="1" dirty="0" smtClean="0">
                <a:solidFill>
                  <a:schemeClr val="tx1"/>
                </a:solidFill>
              </a:rPr>
              <a:t>construction</a:t>
            </a:r>
            <a:endParaRPr lang="en-GB" sz="2800" b="1" dirty="0">
              <a:solidFill>
                <a:schemeClr val="tx1"/>
              </a:solidFill>
            </a:endParaRPr>
          </a:p>
        </p:txBody>
      </p:sp>
      <p:sp>
        <p:nvSpPr>
          <p:cNvPr id="5" name="Rectangular Callout 4"/>
          <p:cNvSpPr/>
          <p:nvPr/>
        </p:nvSpPr>
        <p:spPr>
          <a:xfrm>
            <a:off x="8002774" y="3660584"/>
            <a:ext cx="3572003" cy="523220"/>
          </a:xfrm>
          <a:prstGeom prst="wedgeRectCallout">
            <a:avLst>
              <a:gd name="adj1" fmla="val -99841"/>
              <a:gd name="adj2" fmla="val -48388"/>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properties</a:t>
            </a:r>
            <a:endParaRPr lang="en-GB" sz="2800" b="1" dirty="0">
              <a:solidFill>
                <a:schemeClr val="tx1"/>
              </a:solidFill>
            </a:endParaRPr>
          </a:p>
        </p:txBody>
      </p:sp>
      <p:sp>
        <p:nvSpPr>
          <p:cNvPr id="6" name="Rectangular Callout 5"/>
          <p:cNvSpPr/>
          <p:nvPr/>
        </p:nvSpPr>
        <p:spPr>
          <a:xfrm>
            <a:off x="8278648" y="4390673"/>
            <a:ext cx="3144707" cy="523220"/>
          </a:xfrm>
          <a:prstGeom prst="wedgeRectCallout">
            <a:avLst>
              <a:gd name="adj1" fmla="val -77128"/>
              <a:gd name="adj2" fmla="val 111073"/>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Exported method</a:t>
            </a:r>
            <a:endParaRPr lang="en-GB" sz="2800" b="1" dirty="0">
              <a:solidFill>
                <a:schemeClr val="tx1"/>
              </a:solidFill>
            </a:endParaRPr>
          </a:p>
        </p:txBody>
      </p:sp>
      <p:sp>
        <p:nvSpPr>
          <p:cNvPr id="7" name="Rectangular Callout 6"/>
          <p:cNvSpPr/>
          <p:nvPr/>
        </p:nvSpPr>
        <p:spPr>
          <a:xfrm>
            <a:off x="8374039" y="2782674"/>
            <a:ext cx="2858090" cy="523220"/>
          </a:xfrm>
          <a:prstGeom prst="wedgeRectCallout">
            <a:avLst>
              <a:gd name="adj1" fmla="val -109282"/>
              <a:gd name="adj2" fmla="val -9761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w="15875">
            <a:solidFill>
              <a:schemeClr val="tx1"/>
            </a:solidFill>
            <a:miter lim="800000"/>
            <a:headEnd/>
            <a:tailEnd/>
          </a:ln>
          <a:effectLst/>
        </p:spPr>
        <p:txBody>
          <a:bodyPr wrap="none" anchor="ctr" anchorCtr="1">
            <a:spAutoFit/>
          </a:bodyPr>
          <a:lstStyle/>
          <a:p>
            <a:pPr algn="ctr"/>
            <a:r>
              <a:rPr lang="en-GB" sz="2800" b="1" dirty="0" smtClean="0">
                <a:solidFill>
                  <a:schemeClr val="tx1"/>
                </a:solidFill>
              </a:rPr>
              <a:t>Object internals</a:t>
            </a:r>
            <a:endParaRPr lang="en-GB" sz="2800" b="1" dirty="0">
              <a:solidFill>
                <a:schemeClr val="tx1"/>
              </a:solidFill>
            </a:endParaRPr>
          </a:p>
        </p:txBody>
      </p:sp>
    </p:spTree>
    <p:extLst>
      <p:ext uri="{BB962C8B-B14F-4D97-AF65-F5344CB8AC3E}">
        <p14:creationId xmlns:p14="http://schemas.microsoft.com/office/powerpoint/2010/main" val="24278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050517" y="2090738"/>
            <a:ext cx="9465384" cy="1719262"/>
          </a:xfrm>
        </p:spPr>
        <p:txBody>
          <a:bodyPr/>
          <a:lstStyle/>
          <a:p>
            <a:pPr eaLnBrk="1" hangingPunct="1">
              <a:defRPr/>
            </a:pPr>
            <a:r>
              <a:rPr lang="en-US" dirty="0" smtClean="0"/>
              <a:t>Resource: F# Object Oriented Quick Guide</a:t>
            </a:r>
          </a:p>
        </p:txBody>
      </p:sp>
      <p:sp>
        <p:nvSpPr>
          <p:cNvPr id="34818" name="Rectangle 3"/>
          <p:cNvSpPr>
            <a:spLocks noGrp="1" noChangeArrowheads="1"/>
          </p:cNvSpPr>
          <p:nvPr>
            <p:ph type="subTitle" idx="1"/>
          </p:nvPr>
        </p:nvSpPr>
        <p:spPr>
          <a:xfrm>
            <a:off x="2050517" y="3870325"/>
            <a:ext cx="9465384" cy="1136650"/>
          </a:xfrm>
        </p:spPr>
        <p:txBody>
          <a:bodyPr/>
          <a:lstStyle/>
          <a:p>
            <a:pPr eaLnBrk="1" hangingPunct="1">
              <a:spcBef>
                <a:spcPct val="0"/>
              </a:spcBef>
            </a:pPr>
            <a:r>
              <a:rPr lang="en-US" dirty="0" smtClean="0">
                <a:solidFill>
                  <a:srgbClr val="A2998A"/>
                </a:solidFill>
              </a:rPr>
              <a:t>Source: </a:t>
            </a:r>
            <a:r>
              <a:rPr lang="en-US" dirty="0" smtClean="0">
                <a:solidFill>
                  <a:srgbClr val="A2998A"/>
                </a:solidFill>
                <a:hlinkClick r:id="rId3"/>
              </a:rPr>
              <a:t>F# Object-Oriented Quick Guide</a:t>
            </a:r>
            <a:endParaRPr lang="en-US" dirty="0" smtClean="0">
              <a:solidFill>
                <a:srgbClr val="A2998A"/>
              </a:solidFill>
            </a:endParaRPr>
          </a:p>
          <a:p>
            <a:pPr eaLnBrk="1" hangingPunct="1">
              <a:spcBef>
                <a:spcPct val="0"/>
              </a:spcBef>
            </a:pPr>
            <a:endParaRPr lang="en-US" dirty="0" smtClean="0">
              <a:solidFill>
                <a:srgbClr val="A2998A"/>
              </a:solidFill>
            </a:endParaRPr>
          </a:p>
        </p:txBody>
      </p:sp>
    </p:spTree>
    <p:extLst>
      <p:ext uri="{BB962C8B-B14F-4D97-AF65-F5344CB8AC3E}">
        <p14:creationId xmlns:p14="http://schemas.microsoft.com/office/powerpoint/2010/main" val="23962404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3" name="Text Placeholder 2"/>
          <p:cNvSpPr>
            <a:spLocks noGrp="1"/>
          </p:cNvSpPr>
          <p:nvPr>
            <p:ph type="body" idx="1"/>
          </p:nvPr>
        </p:nvSpPr>
        <p:spPr>
          <a:xfrm>
            <a:off x="519113" y="1447800"/>
            <a:ext cx="11149012" cy="387798"/>
          </a:xfrm>
        </p:spPr>
        <p:txBody>
          <a:bodyPr/>
          <a:lstStyle/>
          <a:p>
            <a:pPr lvl="1"/>
            <a:endParaRPr lang="en-GB" dirty="0"/>
          </a:p>
        </p:txBody>
      </p:sp>
      <p:sp>
        <p:nvSpPr>
          <p:cNvPr id="5122" name="Text Box 2"/>
          <p:cNvSpPr txBox="1">
            <a:spLocks noChangeArrowheads="1"/>
          </p:cNvSpPr>
          <p:nvPr/>
        </p:nvSpPr>
        <p:spPr bwMode="auto">
          <a:xfrm>
            <a:off x="6297560" y="4572000"/>
            <a:ext cx="5281824" cy="1600200"/>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1" strike="noStrike" cap="none" normalizeH="0" baseline="0" dirty="0" smtClean="0">
                <a:ln>
                  <a:noFill/>
                </a:ln>
                <a:solidFill>
                  <a:schemeClr val="bg1"/>
                </a:solidFill>
                <a:effectLst/>
                <a:latin typeface="Consolas" pitchFamily="49" charset="0"/>
                <a:cs typeface="Consolas" pitchFamily="49" charset="0"/>
              </a:rPr>
              <a:t>Interface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strike="noStrike" cap="none" normalizeH="0" baseline="0" dirty="0" smtClean="0">
                <a:ln>
                  <a:noFill/>
                </a:ln>
                <a:solidFill>
                  <a:srgbClr val="0033CC"/>
                </a:solidFill>
                <a:effectLst/>
                <a:latin typeface="Consolas" pitchFamily="49" charset="0"/>
                <a:cs typeface="Consolas" pitchFamily="49" charset="0"/>
              </a:rPr>
              <a:t>type</a:t>
            </a: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US" sz="1600" b="1" i="0" strike="noStrike" cap="none" normalizeH="0" baseline="0" dirty="0" err="1" smtClean="0">
                <a:ln>
                  <a:noFill/>
                </a:ln>
                <a:solidFill>
                  <a:schemeClr val="bg1"/>
                </a:solidFill>
                <a:effectLst/>
                <a:latin typeface="Consolas" pitchFamily="49" charset="0"/>
                <a:cs typeface="Consolas" pitchFamily="49" charset="0"/>
              </a:rPr>
              <a:t>IObject</a:t>
            </a:r>
            <a:r>
              <a:rPr kumimoji="0" lang="en-US" sz="1600" b="1" i="0" strike="noStrike" cap="none" normalizeH="0" baseline="0" dirty="0" smtClean="0">
                <a:ln>
                  <a:noFill/>
                </a:ln>
                <a:solidFill>
                  <a:schemeClr val="bg1"/>
                </a:solidFill>
                <a:effectLst/>
                <a:latin typeface="Consolas" pitchFamily="49" charset="0"/>
                <a:cs typeface="Consolas" pitchFamily="49"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interface</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err="1" smtClean="0">
                <a:ln>
                  <a:noFill/>
                </a:ln>
                <a:solidFill>
                  <a:schemeClr val="bg1"/>
                </a:solidFill>
                <a:effectLst/>
                <a:latin typeface="Consolas" pitchFamily="49" charset="0"/>
                <a:cs typeface="Consolas" pitchFamily="49" charset="0"/>
              </a:rPr>
              <a:t>ISimpleObject</a:t>
            </a:r>
            <a:endParaRPr kumimoji="0" lang="en-US" sz="1600" b="1" i="0"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abstract</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smtClean="0">
                <a:ln>
                  <a:noFill/>
                </a:ln>
                <a:solidFill>
                  <a:schemeClr val="bg1"/>
                </a:solidFill>
                <a:effectLst/>
                <a:latin typeface="Consolas" pitchFamily="49" charset="0"/>
                <a:cs typeface="Consolas" pitchFamily="49" charset="0"/>
              </a:rPr>
              <a:t>Prop1 : </a:t>
            </a:r>
            <a:r>
              <a:rPr kumimoji="0" lang="en-US" sz="1600" b="1" i="1" strike="noStrike" cap="none" normalizeH="0" baseline="0" dirty="0" smtClean="0">
                <a:ln>
                  <a:noFill/>
                </a:ln>
                <a:solidFill>
                  <a:schemeClr val="bg1"/>
                </a:solidFill>
                <a:effectLst/>
                <a:latin typeface="Consolas" pitchFamily="49" charset="0"/>
                <a:cs typeface="Consolas" pitchFamily="49" charset="0"/>
              </a:rPr>
              <a:t>type</a:t>
            </a:r>
            <a:endParaRPr kumimoji="0" lang="en-US" sz="1600" b="1" i="0"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Consolas" pitchFamily="49" charset="0"/>
                <a:cs typeface="Consolas" pitchFamily="49" charset="0"/>
              </a:rPr>
              <a:t>  </a:t>
            </a:r>
            <a:r>
              <a:rPr kumimoji="0" lang="en-GB" sz="1600" b="1" i="0" strike="noStrike" cap="none" normalizeH="0" baseline="0" dirty="0" smtClean="0">
                <a:ln>
                  <a:noFill/>
                </a:ln>
                <a:solidFill>
                  <a:srgbClr val="0033CC"/>
                </a:solidFill>
                <a:effectLst/>
                <a:latin typeface="Consolas" pitchFamily="49" charset="0"/>
                <a:cs typeface="Consolas" pitchFamily="49" charset="0"/>
              </a:rPr>
              <a:t>abstract</a:t>
            </a:r>
            <a:r>
              <a:rPr kumimoji="0" lang="en-US" sz="1600" b="1" i="0" strike="noStrike" cap="none" normalizeH="0" baseline="0" dirty="0" smtClean="0">
                <a:ln>
                  <a:noFill/>
                </a:ln>
                <a:solidFill>
                  <a:srgbClr val="0033CC"/>
                </a:solidFill>
                <a:effectLst/>
                <a:latin typeface="Consolas" pitchFamily="49" charset="0"/>
                <a:cs typeface="Consolas" pitchFamily="49" charset="0"/>
              </a:rPr>
              <a:t> </a:t>
            </a:r>
            <a:r>
              <a:rPr kumimoji="0" lang="en-US" sz="1600" b="1" i="0" strike="noStrike" cap="none" normalizeH="0" baseline="0" dirty="0" smtClean="0">
                <a:ln>
                  <a:noFill/>
                </a:ln>
                <a:solidFill>
                  <a:schemeClr val="bg1"/>
                </a:solidFill>
                <a:effectLst/>
                <a:latin typeface="Consolas" pitchFamily="49" charset="0"/>
                <a:cs typeface="Consolas" pitchFamily="49" charset="0"/>
              </a:rPr>
              <a:t>Meth2 : </a:t>
            </a:r>
            <a:r>
              <a:rPr kumimoji="0" lang="en-US" sz="1600" b="1" i="1" strike="noStrike" cap="none" normalizeH="0" baseline="0" dirty="0" smtClean="0">
                <a:ln>
                  <a:noFill/>
                </a:ln>
                <a:solidFill>
                  <a:schemeClr val="bg1"/>
                </a:solidFill>
                <a:effectLst/>
                <a:latin typeface="Consolas" pitchFamily="49" charset="0"/>
                <a:cs typeface="Consolas" pitchFamily="49" charset="0"/>
              </a:rPr>
              <a:t>type</a:t>
            </a:r>
            <a:r>
              <a:rPr kumimoji="0" lang="en-US" sz="1600" b="1" i="0" strike="noStrike" cap="none" normalizeH="0" baseline="0" dirty="0" smtClean="0">
                <a:ln>
                  <a:noFill/>
                </a:ln>
                <a:solidFill>
                  <a:schemeClr val="bg1"/>
                </a:solidFill>
                <a:effectLst/>
                <a:latin typeface="Consolas" pitchFamily="49" charset="0"/>
                <a:cs typeface="Consolas" pitchFamily="49" charset="0"/>
              </a:rPr>
              <a:t> -&gt; </a:t>
            </a:r>
            <a:r>
              <a:rPr kumimoji="0" lang="en-US" sz="1600" b="1" i="1" strike="noStrike" cap="none" normalizeH="0" baseline="0" dirty="0" smtClean="0">
                <a:ln>
                  <a:noFill/>
                </a:ln>
                <a:solidFill>
                  <a:schemeClr val="bg1"/>
                </a:solidFill>
                <a:effectLst/>
                <a:latin typeface="Consolas" pitchFamily="49" charset="0"/>
                <a:cs typeface="Consolas" pitchFamily="49" charset="0"/>
              </a:rPr>
              <a:t>type</a:t>
            </a:r>
            <a:endParaRPr kumimoji="0" lang="en-US" sz="4000" b="1" i="0" strike="noStrike" cap="none" normalizeH="0" baseline="0" dirty="0" smtClean="0">
              <a:ln>
                <a:noFill/>
              </a:ln>
              <a:solidFill>
                <a:schemeClr val="bg1"/>
              </a:solidFill>
              <a:effectLst/>
              <a:latin typeface="Consolas" pitchFamily="49" charset="0"/>
              <a:cs typeface="Consolas" pitchFamily="49" charset="0"/>
            </a:endParaRPr>
          </a:p>
        </p:txBody>
      </p:sp>
      <p:sp>
        <p:nvSpPr>
          <p:cNvPr id="5124" name="Text Box 4"/>
          <p:cNvSpPr txBox="1">
            <a:spLocks noChangeArrowheads="1"/>
          </p:cNvSpPr>
          <p:nvPr/>
        </p:nvSpPr>
        <p:spPr bwMode="auto">
          <a:xfrm>
            <a:off x="2380604" y="1214422"/>
            <a:ext cx="7084779" cy="3048008"/>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1" strike="noStrike" cap="none" normalizeH="0" baseline="0" dirty="0" smtClean="0">
                <a:ln>
                  <a:noFill/>
                </a:ln>
                <a:solidFill>
                  <a:schemeClr val="bg1"/>
                </a:solidFill>
                <a:effectLst/>
                <a:latin typeface="Consolas" pitchFamily="49" charset="0"/>
                <a:cs typeface="Consolas" pitchFamily="49" charset="0"/>
              </a:rPr>
              <a:t>Class Types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strike="noStrike" cap="none" normalizeH="0" baseline="0" dirty="0" smtClean="0">
                <a:ln>
                  <a:noFill/>
                </a:ln>
                <a:solidFill>
                  <a:srgbClr val="0033CC"/>
                </a:solidFill>
                <a:effectLst/>
                <a:latin typeface="Consolas" pitchFamily="49" charset="0"/>
                <a:cs typeface="Consolas" pitchFamily="49" charset="0"/>
              </a:rPr>
              <a:t>type</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bg1"/>
                </a:solidFill>
                <a:effectLst/>
                <a:latin typeface="Consolas" pitchFamily="49" charset="0"/>
                <a:cs typeface="Consolas" pitchFamily="49" charset="0"/>
              </a:rPr>
              <a:t>ObjectType</a:t>
            </a:r>
            <a:r>
              <a:rPr kumimoji="0" lang="en-US" b="1" i="0" strike="noStrike" cap="none" normalizeH="0" baseline="0" dirty="0" smtClean="0">
                <a:ln>
                  <a:noFill/>
                </a:ln>
                <a:solidFill>
                  <a:schemeClr val="bg1"/>
                </a:solidFill>
                <a:effectLst/>
                <a:latin typeface="Consolas" pitchFamily="49" charset="0"/>
                <a:cs typeface="Consolas" pitchFamily="49" charset="0"/>
              </a:rPr>
              <a:t>(</a:t>
            </a:r>
            <a:r>
              <a:rPr kumimoji="0" lang="en-US" b="1" i="1" strike="noStrike" cap="none" normalizeH="0" baseline="0" dirty="0" err="1" smtClean="0">
                <a:ln>
                  <a:noFill/>
                </a:ln>
                <a:solidFill>
                  <a:schemeClr val="bg1"/>
                </a:solidFill>
                <a:effectLst/>
                <a:latin typeface="Consolas" pitchFamily="49" charset="0"/>
                <a:cs typeface="Consolas" pitchFamily="49" charset="0"/>
              </a:rPr>
              <a:t>args</a:t>
            </a:r>
            <a:r>
              <a:rPr kumimoji="0" lang="en-US" b="1" i="0" strike="noStrike" cap="none" normalizeH="0" baseline="0" dirty="0" smtClean="0">
                <a:ln>
                  <a:noFill/>
                </a:ln>
                <a:solidFill>
                  <a:schemeClr val="bg1"/>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let</a:t>
            </a: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US" b="1" i="0" strike="noStrike" cap="none" normalizeH="0" baseline="0" dirty="0" err="1" smtClean="0">
                <a:ln>
                  <a:noFill/>
                </a:ln>
                <a:solidFill>
                  <a:schemeClr val="bg1"/>
                </a:solidFill>
                <a:effectLst/>
                <a:latin typeface="Consolas" pitchFamily="49" charset="0"/>
                <a:cs typeface="Consolas" pitchFamily="49" charset="0"/>
              </a:rPr>
              <a:t>internalValue</a:t>
            </a:r>
            <a:r>
              <a:rPr kumimoji="0" lang="en-US" b="1" i="0" strike="noStrike" cap="none" normalizeH="0" baseline="0" dirty="0" smtClean="0">
                <a:ln>
                  <a:noFill/>
                </a:ln>
                <a:solidFill>
                  <a:schemeClr val="bg1"/>
                </a:solidFill>
                <a:effectLst/>
                <a:latin typeface="Consolas" pitchFamily="49" charset="0"/>
                <a:cs typeface="Consolas" pitchFamily="49" charset="0"/>
              </a:rPr>
              <a:t> = </a:t>
            </a:r>
            <a:r>
              <a:rPr kumimoji="0" lang="en-US" b="1" i="1" strike="noStrike" cap="none" normalizeH="0" baseline="0" dirty="0" err="1" smtClean="0">
                <a:ln>
                  <a:noFill/>
                </a:ln>
                <a:solidFill>
                  <a:schemeClr val="bg1"/>
                </a:solidFill>
                <a:effectLst/>
                <a:latin typeface="Consolas" pitchFamily="49" charset="0"/>
                <a:cs typeface="Consolas" pitchFamily="49" charset="0"/>
              </a:rPr>
              <a:t>expr</a:t>
            </a:r>
            <a:endParaRPr kumimoji="0" lang="en-US" b="1" i="0"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let</a:t>
            </a:r>
            <a:r>
              <a:rPr kumimoji="0" lang="en-US" b="1" i="0" strike="noStrike" cap="none" normalizeH="0" baseline="0" dirty="0" smtClean="0">
                <a:ln>
                  <a:noFill/>
                </a:ln>
                <a:solidFill>
                  <a:srgbClr val="0033CC"/>
                </a:solidFill>
                <a:effectLst/>
                <a:latin typeface="Consolas" pitchFamily="49" charset="0"/>
                <a:cs typeface="Consolas" pitchFamily="49" charset="0"/>
              </a:rPr>
              <a:t> </a:t>
            </a:r>
            <a:r>
              <a:rPr kumimoji="0" lang="en-US" b="1" i="0" strike="noStrike" cap="none" normalizeH="0" baseline="0" dirty="0" err="1" smtClean="0">
                <a:ln>
                  <a:noFill/>
                </a:ln>
                <a:solidFill>
                  <a:schemeClr val="bg1"/>
                </a:solidFill>
                <a:effectLst/>
                <a:latin typeface="Consolas" pitchFamily="49" charset="0"/>
                <a:cs typeface="Consolas" pitchFamily="49" charset="0"/>
              </a:rPr>
              <a:t>internalFunction</a:t>
            </a:r>
            <a:r>
              <a:rPr kumimoji="0" lang="en-US" b="1" i="0" strike="noStrike" cap="none" normalizeH="0" baseline="0" dirty="0" smtClean="0">
                <a:ln>
                  <a:noFill/>
                </a:ln>
                <a:solidFill>
                  <a:schemeClr val="bg1"/>
                </a:solidFill>
                <a:effectLst/>
                <a:latin typeface="Consolas" pitchFamily="49" charset="0"/>
                <a:cs typeface="Consolas" pitchFamily="49" charset="0"/>
              </a:rPr>
              <a:t> </a:t>
            </a:r>
            <a:r>
              <a:rPr kumimoji="0" lang="en-US" b="1" i="1" strike="noStrike" cap="none" normalizeH="0" baseline="0" dirty="0" err="1" smtClean="0">
                <a:ln>
                  <a:noFill/>
                </a:ln>
                <a:solidFill>
                  <a:schemeClr val="bg1"/>
                </a:solidFill>
                <a:effectLst/>
                <a:latin typeface="Consolas" pitchFamily="49" charset="0"/>
                <a:cs typeface="Consolas" pitchFamily="49" charset="0"/>
              </a:rPr>
              <a:t>args</a:t>
            </a:r>
            <a:r>
              <a:rPr kumimoji="0" lang="en-US" b="1" i="1" strike="noStrike" cap="none" normalizeH="0" baseline="0" dirty="0" smtClean="0">
                <a:ln>
                  <a:noFill/>
                </a:ln>
                <a:solidFill>
                  <a:schemeClr val="bg1"/>
                </a:solidFill>
                <a:effectLst/>
                <a:latin typeface="Consolas" pitchFamily="49" charset="0"/>
                <a:cs typeface="Consolas" pitchFamily="49" charset="0"/>
              </a:rPr>
              <a:t> </a:t>
            </a:r>
            <a:r>
              <a:rPr kumimoji="0" lang="en-US" b="1" i="0" strike="noStrike" cap="none" normalizeH="0" baseline="0" dirty="0" smtClean="0">
                <a:ln>
                  <a:noFill/>
                </a:ln>
                <a:solidFill>
                  <a:schemeClr val="bg1"/>
                </a:solidFill>
                <a:effectLst/>
                <a:latin typeface="Consolas" pitchFamily="49" charset="0"/>
                <a:cs typeface="Consolas" pitchFamily="49" charset="0"/>
              </a:rPr>
              <a:t>= </a:t>
            </a:r>
            <a:r>
              <a:rPr kumimoji="0" lang="en-US" b="1" i="1" strike="noStrike" cap="none" normalizeH="0" baseline="0" dirty="0" err="1" smtClean="0">
                <a:ln>
                  <a:noFill/>
                </a:ln>
                <a:solidFill>
                  <a:schemeClr val="bg1"/>
                </a:solidFill>
                <a:effectLst/>
                <a:latin typeface="Consolas" pitchFamily="49" charset="0"/>
                <a:cs typeface="Consolas" pitchFamily="49" charset="0"/>
              </a:rPr>
              <a:t>expr</a:t>
            </a:r>
            <a:endParaRPr kumimoji="0" lang="en-US" b="1" i="1"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let</a:t>
            </a:r>
            <a:r>
              <a:rPr kumimoji="0" lang="en-US" b="1" i="0" strike="noStrike" cap="none" normalizeH="0" baseline="0" dirty="0" smtClean="0">
                <a:ln>
                  <a:noFill/>
                </a:ln>
                <a:solidFill>
                  <a:srgbClr val="0033CC"/>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mutable</a:t>
            </a:r>
            <a:r>
              <a:rPr kumimoji="0" lang="en-US" b="1" i="0" strike="noStrike" cap="none" normalizeH="0" baseline="0" dirty="0" smtClean="0">
                <a:ln>
                  <a:noFill/>
                </a:ln>
                <a:solidFill>
                  <a:srgbClr val="0033CC"/>
                </a:solidFill>
                <a:effectLst/>
                <a:latin typeface="Consolas" pitchFamily="49" charset="0"/>
                <a:cs typeface="Consolas" pitchFamily="49" charset="0"/>
              </a:rPr>
              <a:t> </a:t>
            </a:r>
            <a:r>
              <a:rPr kumimoji="0" lang="en-US" b="1" i="0" strike="noStrike" cap="none" normalizeH="0" baseline="0" dirty="0" err="1" smtClean="0">
                <a:ln>
                  <a:noFill/>
                </a:ln>
                <a:solidFill>
                  <a:schemeClr val="bg1"/>
                </a:solidFill>
                <a:effectLst/>
                <a:latin typeface="Consolas" pitchFamily="49" charset="0"/>
                <a:cs typeface="Consolas" pitchFamily="49" charset="0"/>
              </a:rPr>
              <a:t>internalState</a:t>
            </a:r>
            <a:r>
              <a:rPr kumimoji="0" lang="en-US" b="1" i="0" strike="noStrike" cap="none" normalizeH="0" baseline="0" dirty="0" smtClean="0">
                <a:ln>
                  <a:noFill/>
                </a:ln>
                <a:solidFill>
                  <a:schemeClr val="bg1"/>
                </a:solidFill>
                <a:effectLst/>
                <a:latin typeface="Consolas" pitchFamily="49" charset="0"/>
                <a:cs typeface="Consolas" pitchFamily="49" charset="0"/>
              </a:rPr>
              <a:t> = </a:t>
            </a:r>
            <a:r>
              <a:rPr kumimoji="0" lang="en-US" b="1" i="1" strike="noStrike" cap="none" normalizeH="0" baseline="0" dirty="0" err="1" smtClean="0">
                <a:ln>
                  <a:noFill/>
                </a:ln>
                <a:solidFill>
                  <a:schemeClr val="bg1"/>
                </a:solidFill>
                <a:effectLst/>
                <a:latin typeface="Consolas" pitchFamily="49" charset="0"/>
                <a:cs typeface="Consolas" pitchFamily="49" charset="0"/>
              </a:rPr>
              <a:t>expr</a:t>
            </a:r>
            <a:endParaRPr kumimoji="0" lang="en-US" b="1" i="0"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strike="noStrike" cap="none" normalizeH="0" baseline="0" dirty="0" smtClean="0">
              <a:ln>
                <a:noFill/>
              </a:ln>
              <a:solidFill>
                <a:schemeClr val="tx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member</a:t>
            </a:r>
            <a:r>
              <a:rPr kumimoji="0" lang="en-US" b="1" i="0" strike="noStrike" cap="none" normalizeH="0" baseline="0" dirty="0" smtClean="0">
                <a:ln>
                  <a:noFill/>
                </a:ln>
                <a:solidFill>
                  <a:srgbClr val="0033CC"/>
                </a:solidFill>
                <a:effectLst/>
                <a:latin typeface="Consolas" pitchFamily="49" charset="0"/>
                <a:cs typeface="Consolas" pitchFamily="49" charset="0"/>
              </a:rPr>
              <a:t> </a:t>
            </a:r>
            <a:r>
              <a:rPr kumimoji="0" lang="en-US" b="1" i="0" strike="noStrike" cap="none" normalizeH="0" baseline="0" dirty="0" smtClean="0">
                <a:ln>
                  <a:noFill/>
                </a:ln>
                <a:solidFill>
                  <a:schemeClr val="bg1"/>
                </a:solidFill>
                <a:effectLst/>
                <a:latin typeface="Consolas" pitchFamily="49" charset="0"/>
                <a:cs typeface="Consolas" pitchFamily="49" charset="0"/>
              </a:rPr>
              <a:t>x.Prop1 = </a:t>
            </a:r>
            <a:r>
              <a:rPr kumimoji="0" lang="en-US" b="1" i="1" strike="noStrike" cap="none" normalizeH="0" baseline="0" dirty="0" err="1" smtClean="0">
                <a:ln>
                  <a:noFill/>
                </a:ln>
                <a:solidFill>
                  <a:schemeClr val="bg1"/>
                </a:solidFill>
                <a:effectLst/>
                <a:latin typeface="Consolas" pitchFamily="49" charset="0"/>
                <a:cs typeface="Consolas" pitchFamily="49" charset="0"/>
              </a:rPr>
              <a:t>expr</a:t>
            </a:r>
            <a:endParaRPr kumimoji="0" lang="en-US" b="1" i="0" strike="noStrike" cap="none" normalizeH="0" baseline="0" dirty="0" smtClean="0">
              <a:ln>
                <a:noFill/>
              </a:ln>
              <a:solidFill>
                <a:schemeClr val="bg1"/>
              </a:solidFill>
              <a:effectLst/>
              <a:latin typeface="Consolas" pitchFamily="49"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Consolas" pitchFamily="49" charset="0"/>
                <a:cs typeface="Consolas" pitchFamily="49" charset="0"/>
              </a:rPr>
              <a:t>    </a:t>
            </a:r>
            <a:r>
              <a:rPr kumimoji="0" lang="en-GB" b="1" i="0" strike="noStrike" cap="none" normalizeH="0" baseline="0" dirty="0" smtClean="0">
                <a:ln>
                  <a:noFill/>
                </a:ln>
                <a:solidFill>
                  <a:srgbClr val="0033CC"/>
                </a:solidFill>
                <a:effectLst/>
                <a:latin typeface="Consolas" pitchFamily="49" charset="0"/>
                <a:cs typeface="Consolas" pitchFamily="49" charset="0"/>
              </a:rPr>
              <a:t>member</a:t>
            </a:r>
            <a:r>
              <a:rPr kumimoji="0" lang="en-US" b="1" i="0" strike="noStrike" cap="none" normalizeH="0" baseline="0" dirty="0" smtClean="0">
                <a:ln>
                  <a:noFill/>
                </a:ln>
                <a:solidFill>
                  <a:srgbClr val="0033CC"/>
                </a:solidFill>
                <a:effectLst/>
                <a:latin typeface="Consolas" pitchFamily="49" charset="0"/>
                <a:cs typeface="Consolas" pitchFamily="49" charset="0"/>
              </a:rPr>
              <a:t> </a:t>
            </a:r>
            <a:r>
              <a:rPr kumimoji="0" lang="en-US" b="1" i="0" strike="noStrike" cap="none" normalizeH="0" baseline="0" dirty="0" smtClean="0">
                <a:ln>
                  <a:noFill/>
                </a:ln>
                <a:solidFill>
                  <a:schemeClr val="bg1"/>
                </a:solidFill>
                <a:effectLst/>
                <a:latin typeface="Consolas" pitchFamily="49" charset="0"/>
                <a:cs typeface="Consolas" pitchFamily="49" charset="0"/>
              </a:rPr>
              <a:t>x.Meth2 </a:t>
            </a:r>
            <a:r>
              <a:rPr kumimoji="0" lang="en-US" b="1" i="1" strike="noStrike" cap="none" normalizeH="0" baseline="0" dirty="0" err="1" smtClean="0">
                <a:ln>
                  <a:noFill/>
                </a:ln>
                <a:solidFill>
                  <a:schemeClr val="bg1"/>
                </a:solidFill>
                <a:effectLst/>
                <a:latin typeface="Consolas" pitchFamily="49" charset="0"/>
                <a:cs typeface="Consolas" pitchFamily="49" charset="0"/>
              </a:rPr>
              <a:t>args</a:t>
            </a:r>
            <a:r>
              <a:rPr kumimoji="0" lang="en-US" b="1" i="0" strike="noStrike" cap="none" normalizeH="0" baseline="0" dirty="0" smtClean="0">
                <a:ln>
                  <a:noFill/>
                </a:ln>
                <a:solidFill>
                  <a:schemeClr val="bg1"/>
                </a:solidFill>
                <a:effectLst/>
                <a:latin typeface="Consolas" pitchFamily="49" charset="0"/>
                <a:cs typeface="Consolas" pitchFamily="49" charset="0"/>
              </a:rPr>
              <a:t> = </a:t>
            </a:r>
            <a:r>
              <a:rPr kumimoji="0" lang="en-US" b="1" i="1" strike="noStrike" cap="none" normalizeH="0" baseline="0" dirty="0" err="1" smtClean="0">
                <a:ln>
                  <a:noFill/>
                </a:ln>
                <a:solidFill>
                  <a:schemeClr val="bg1"/>
                </a:solidFill>
                <a:effectLst/>
                <a:latin typeface="Consolas" pitchFamily="49" charset="0"/>
                <a:cs typeface="Consolas" pitchFamily="49" charset="0"/>
              </a:rPr>
              <a:t>expr</a:t>
            </a:r>
            <a:endParaRPr kumimoji="0" lang="en-US" sz="4400" b="1" i="0" strike="noStrike" cap="none" normalizeH="0" baseline="0" dirty="0" smtClean="0">
              <a:ln>
                <a:noFill/>
              </a:ln>
              <a:solidFill>
                <a:schemeClr val="bg1"/>
              </a:solidFill>
              <a:effectLst/>
              <a:latin typeface="Consolas" pitchFamily="49" charset="0"/>
              <a:cs typeface="Consolas" pitchFamily="49" charset="0"/>
            </a:endParaRPr>
          </a:p>
        </p:txBody>
      </p:sp>
      <p:sp>
        <p:nvSpPr>
          <p:cNvPr id="8" name="Text Box 2"/>
          <p:cNvSpPr txBox="1">
            <a:spLocks noChangeArrowheads="1"/>
          </p:cNvSpPr>
          <p:nvPr/>
        </p:nvSpPr>
        <p:spPr bwMode="auto">
          <a:xfrm>
            <a:off x="304720" y="4876800"/>
            <a:ext cx="5713552" cy="857256"/>
          </a:xfrm>
          <a:prstGeom prst="rect">
            <a:avLst/>
          </a:prstGeom>
          <a:solidFill>
            <a:schemeClr val="tx1"/>
          </a:solidFill>
          <a:ln>
            <a:headEnd/>
            <a:tailEnd/>
          </a:ln>
        </p:spPr>
        <p:style>
          <a:lnRef idx="1">
            <a:schemeClr val="dk1"/>
          </a:lnRef>
          <a:fillRef idx="1001">
            <a:schemeClr val="lt2"/>
          </a:fillRef>
          <a:effectRef idx="1">
            <a:schemeClr val="dk1"/>
          </a:effectRef>
          <a:fontRef idx="minor">
            <a:schemeClr val="dk1"/>
          </a:fontRef>
        </p:style>
        <p:txBody>
          <a:bodyPr vert="horz" wrap="square" lIns="54000" tIns="45720" rIns="5400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1" strike="noStrike" cap="none" normalizeH="0" baseline="0" dirty="0" smtClean="0">
                <a:ln>
                  <a:noFill/>
                </a:ln>
                <a:solidFill>
                  <a:schemeClr val="bg1"/>
                </a:solidFill>
                <a:effectLst/>
                <a:latin typeface="Consolas" pitchFamily="49" charset="0"/>
                <a:cs typeface="Consolas" pitchFamily="49" charset="0"/>
              </a:rPr>
              <a:t>Constructing Objects</a:t>
            </a:r>
          </a:p>
          <a:p>
            <a:pPr lvl="0" defTabSz="914400" fontAlgn="base">
              <a:spcBef>
                <a:spcPct val="0"/>
              </a:spcBef>
              <a:spcAft>
                <a:spcPct val="0"/>
              </a:spcAft>
            </a:pPr>
            <a:r>
              <a:rPr lang="en-GB" sz="1600" b="1" dirty="0" smtClean="0">
                <a:solidFill>
                  <a:srgbClr val="0033CC"/>
                </a:solidFill>
                <a:latin typeface="Consolas" pitchFamily="49" charset="0"/>
                <a:cs typeface="Consolas" pitchFamily="49" charset="0"/>
              </a:rPr>
              <a:t>new</a:t>
            </a:r>
            <a:r>
              <a:rPr lang="en-GB" sz="1600" b="1" dirty="0" smtClean="0">
                <a:solidFill>
                  <a:schemeClr val="tx1"/>
                </a:solidFill>
                <a:latin typeface="Consolas" pitchFamily="49" charset="0"/>
                <a:cs typeface="Consolas" pitchFamily="49" charset="0"/>
              </a:rPr>
              <a:t> </a:t>
            </a:r>
            <a:r>
              <a:rPr lang="en-GB" sz="1600" b="1" dirty="0" err="1" smtClean="0">
                <a:solidFill>
                  <a:schemeClr val="bg1"/>
                </a:solidFill>
                <a:latin typeface="Consolas" pitchFamily="49" charset="0"/>
                <a:cs typeface="Consolas" pitchFamily="49" charset="0"/>
              </a:rPr>
              <a:t>FileInfo</a:t>
            </a:r>
            <a:r>
              <a:rPr lang="en-GB" sz="1600" b="1" dirty="0" smtClean="0">
                <a:solidFill>
                  <a:schemeClr val="bg1"/>
                </a:solidFill>
                <a:latin typeface="Consolas" pitchFamily="49" charset="0"/>
                <a:cs typeface="Consolas" pitchFamily="49" charset="0"/>
              </a:rPr>
              <a:t>(@"c:\misc\test.fs")</a:t>
            </a:r>
            <a:endParaRPr kumimoji="0" lang="en-US" sz="4000" b="1" i="0" strike="noStrike" cap="none" normalizeH="0" baseline="0" dirty="0" smtClean="0">
              <a:ln>
                <a:noFill/>
              </a:ln>
              <a:solidFill>
                <a:schemeClr val="bg1"/>
              </a:solidFill>
              <a:effectLst/>
              <a:latin typeface="Consolas" pitchFamily="49" charset="0"/>
              <a:cs typeface="Consolas" pitchFamily="49" charset="0"/>
            </a:endParaRPr>
          </a:p>
        </p:txBody>
      </p:sp>
    </p:spTree>
    <p:extLst>
      <p:ext uri="{BB962C8B-B14F-4D97-AF65-F5344CB8AC3E}">
        <p14:creationId xmlns:p14="http://schemas.microsoft.com/office/powerpoint/2010/main" val="1111359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3209" t="22530" r="56664" b="6394"/>
          <a:stretch>
            <a:fillRect/>
          </a:stretch>
        </p:blipFill>
        <p:spPr bwMode="auto">
          <a:xfrm>
            <a:off x="418423" y="1023582"/>
            <a:ext cx="4896242" cy="5145206"/>
          </a:xfrm>
          <a:prstGeom prst="rect">
            <a:avLst/>
          </a:prstGeom>
          <a:noFill/>
          <a:ln w="9525">
            <a:noFill/>
            <a:miter lim="800000"/>
            <a:headEnd/>
            <a:tailEnd/>
          </a:ln>
          <a:effectLst/>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3728" t="22543" r="13231" b="6394"/>
          <a:stretch>
            <a:fillRect/>
          </a:stretch>
        </p:blipFill>
        <p:spPr bwMode="auto">
          <a:xfrm>
            <a:off x="6294527" y="1026800"/>
            <a:ext cx="5369753" cy="5144262"/>
          </a:xfrm>
          <a:prstGeom prst="rect">
            <a:avLst/>
          </a:prstGeom>
          <a:noFill/>
          <a:ln w="9525">
            <a:noFill/>
            <a:miter lim="800000"/>
            <a:headEnd/>
            <a:tailEnd/>
          </a:ln>
        </p:spPr>
      </p:pic>
      <p:sp>
        <p:nvSpPr>
          <p:cNvPr id="7" name="Title 6"/>
          <p:cNvSpPr>
            <a:spLocks noGrp="1"/>
          </p:cNvSpPr>
          <p:nvPr>
            <p:ph type="title"/>
          </p:nvPr>
        </p:nvSpPr>
        <p:spPr/>
        <p:txBody>
          <a:bodyPr/>
          <a:lstStyle/>
          <a:p>
            <a:r>
              <a:rPr lang="en-GB" dirty="0" smtClean="0"/>
              <a:t>Class with Properties</a:t>
            </a:r>
            <a:endParaRPr lang="en-GB" dirty="0"/>
          </a:p>
        </p:txBody>
      </p:sp>
      <p:sp>
        <p:nvSpPr>
          <p:cNvPr id="5" name="Rectangle 4"/>
          <p:cNvSpPr/>
          <p:nvPr/>
        </p:nvSpPr>
        <p:spPr bwMode="auto">
          <a:xfrm>
            <a:off x="1857346" y="1426030"/>
            <a:ext cx="870629" cy="4571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 name="Rectangle 7"/>
          <p:cNvSpPr/>
          <p:nvPr/>
        </p:nvSpPr>
        <p:spPr bwMode="auto">
          <a:xfrm>
            <a:off x="1900877" y="1642651"/>
            <a:ext cx="870629" cy="4571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ectangle 9"/>
          <p:cNvSpPr/>
          <p:nvPr/>
        </p:nvSpPr>
        <p:spPr bwMode="auto">
          <a:xfrm>
            <a:off x="1422031" y="2524393"/>
            <a:ext cx="870629" cy="4571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bwMode="auto">
          <a:xfrm>
            <a:off x="1552625" y="2727947"/>
            <a:ext cx="870629" cy="4571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bwMode="auto">
          <a:xfrm>
            <a:off x="551402" y="2325175"/>
            <a:ext cx="870629" cy="4571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666729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Async</a:t>
            </a:r>
            <a:r>
              <a:rPr lang="en-US" b="1" dirty="0" smtClean="0"/>
              <a:t>/Parallel</a:t>
            </a:r>
            <a:endParaRPr lang="en-US" b="1" dirty="0"/>
          </a:p>
        </p:txBody>
      </p:sp>
      <p:sp>
        <p:nvSpPr>
          <p:cNvPr id="4" name="Text Placeholder 3"/>
          <p:cNvSpPr>
            <a:spLocks noGrp="1"/>
          </p:cNvSpPr>
          <p:nvPr>
            <p:ph type="body" sz="quarter" idx="10"/>
          </p:nvPr>
        </p:nvSpPr>
        <p:spPr/>
        <p:txBody>
          <a:bodyPr/>
          <a:lstStyle/>
          <a:p>
            <a:r>
              <a:rPr lang="en-US" i="0" dirty="0" smtClean="0"/>
              <a:t>topic</a:t>
            </a:r>
            <a:endParaRPr lang="en-US" i="0"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6388180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536551194"/>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6554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4" name="Rectangle 3"/>
          <p:cNvSpPr/>
          <p:nvPr/>
        </p:nvSpPr>
        <p:spPr>
          <a:xfrm>
            <a:off x="761764" y="1472576"/>
            <a:ext cx="11032212" cy="1550031"/>
          </a:xfrm>
          <a:prstGeom prst="rect">
            <a:avLst/>
          </a:prstGeom>
          <a:gradFill flip="none" rotWithShape="1">
            <a:gsLst>
              <a:gs pos="0">
                <a:schemeClr val="accent1">
                  <a:tint val="66000"/>
                  <a:satMod val="160000"/>
                  <a:alpha val="69000"/>
                </a:schemeClr>
              </a:gs>
              <a:gs pos="50000">
                <a:schemeClr val="accent1">
                  <a:tint val="44500"/>
                  <a:satMod val="160000"/>
                </a:schemeClr>
              </a:gs>
              <a:gs pos="100000">
                <a:schemeClr val="accent1">
                  <a:tint val="23500"/>
                  <a:satMod val="160000"/>
                </a:schemeClr>
              </a:gs>
            </a:gsLst>
            <a:lin ang="13500000" scaled="1"/>
            <a:tileRect/>
          </a:gradFill>
          <a:ln w="22225" cap="rnd"/>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endParaRPr lang="en-GB" sz="2400" b="1" dirty="0" smtClean="0">
              <a:solidFill>
                <a:schemeClr val="bg1"/>
              </a:solidFill>
              <a:latin typeface="Consolas" pitchFamily="49" charset="0"/>
              <a:cs typeface="Consolas" pitchFamily="49" charset="0"/>
            </a:endParaRPr>
          </a:p>
          <a:p>
            <a:r>
              <a:rPr lang="en-GB" sz="2400" b="1" dirty="0" smtClean="0">
                <a:solidFill>
                  <a:schemeClr val="bg1"/>
                </a:solidFill>
                <a:latin typeface="Consolas" pitchFamily="49" charset="0"/>
                <a:cs typeface="Consolas" pitchFamily="49" charset="0"/>
              </a:rPr>
              <a:t>async { </a:t>
            </a:r>
            <a:r>
              <a:rPr lang="en-GB" sz="2400" b="1" dirty="0" smtClean="0">
                <a:solidFill>
                  <a:schemeClr val="accent2"/>
                </a:solidFill>
                <a:latin typeface="Consolas" pitchFamily="49" charset="0"/>
                <a:cs typeface="Consolas" pitchFamily="49" charset="0"/>
              </a:rPr>
              <a:t>let!</a:t>
            </a:r>
            <a:r>
              <a:rPr lang="en-GB" sz="2400" b="1" dirty="0" smtClean="0">
                <a:solidFill>
                  <a:schemeClr val="bg1"/>
                </a:solidFill>
                <a:latin typeface="Consolas" pitchFamily="49" charset="0"/>
                <a:cs typeface="Consolas" pitchFamily="49" charset="0"/>
              </a:rPr>
              <a:t> res = &lt;async-event&gt;</a:t>
            </a:r>
          </a:p>
          <a:p>
            <a:r>
              <a:rPr lang="en-GB" sz="2400" b="1" dirty="0" smtClean="0">
                <a:solidFill>
                  <a:schemeClr val="bg1"/>
                </a:solidFill>
                <a:latin typeface="Consolas" pitchFamily="49" charset="0"/>
                <a:cs typeface="Consolas" pitchFamily="49" charset="0"/>
              </a:rPr>
              <a:t>        ...  }</a:t>
            </a:r>
          </a:p>
          <a:p>
            <a:r>
              <a:rPr lang="en-GB" sz="2400" b="1" dirty="0" smtClean="0">
                <a:solidFill>
                  <a:schemeClr val="bg1"/>
                </a:solidFill>
                <a:latin typeface="Consolas" pitchFamily="49" charset="0"/>
                <a:cs typeface="Consolas" pitchFamily="49" charset="0"/>
              </a:rPr>
              <a:t> </a:t>
            </a:r>
          </a:p>
        </p:txBody>
      </p:sp>
      <p:sp>
        <p:nvSpPr>
          <p:cNvPr id="5" name="Rectangular Callout 4"/>
          <p:cNvSpPr/>
          <p:nvPr/>
        </p:nvSpPr>
        <p:spPr>
          <a:xfrm>
            <a:off x="5200002" y="505450"/>
            <a:ext cx="3538340" cy="954107"/>
          </a:xfrm>
          <a:prstGeom prst="wedgeRectCallout">
            <a:avLst>
              <a:gd name="adj1" fmla="val -115267"/>
              <a:gd name="adj2" fmla="val 90001"/>
            </a:avLst>
          </a:prstGeom>
          <a:solidFill>
            <a:schemeClr val="accent5"/>
          </a:solidFill>
          <a:ln w="15875">
            <a:solidFill>
              <a:schemeClr val="tx1"/>
            </a:solidFill>
            <a:miter lim="800000"/>
            <a:headEnd/>
            <a:tailEnd/>
          </a:ln>
          <a:effectLst/>
        </p:spPr>
        <p:txBody>
          <a:bodyPr wrap="none" anchor="ctr" anchorCtr="1">
            <a:spAutoFit/>
          </a:bodyPr>
          <a:lstStyle/>
          <a:p>
            <a:pPr algn="ctr"/>
            <a:r>
              <a:rPr lang="en-GB" sz="2800" b="1" dirty="0" smtClean="0"/>
              <a:t>C# is joining us too!</a:t>
            </a:r>
          </a:p>
          <a:p>
            <a:pPr algn="ctr"/>
            <a:r>
              <a:rPr lang="en-GB" sz="2800" b="1" dirty="0" smtClean="0">
                <a:solidFill>
                  <a:schemeClr val="tx1"/>
                </a:solidFill>
              </a:rPr>
              <a:t>let! </a:t>
            </a:r>
            <a:r>
              <a:rPr lang="en-GB" sz="2800" b="1" dirty="0" smtClean="0">
                <a:solidFill>
                  <a:schemeClr val="tx1"/>
                </a:solidFill>
                <a:sym typeface="Symbol"/>
              </a:rPr>
              <a:t> await</a:t>
            </a:r>
            <a:endParaRPr lang="en-GB" sz="2800" b="1" dirty="0" smtClean="0">
              <a:solidFill>
                <a:schemeClr val="tx1"/>
              </a:solidFill>
            </a:endParaRPr>
          </a:p>
        </p:txBody>
      </p:sp>
      <p:sp>
        <p:nvSpPr>
          <p:cNvPr id="7" name="Rectangular Callout 6"/>
          <p:cNvSpPr/>
          <p:nvPr/>
        </p:nvSpPr>
        <p:spPr>
          <a:xfrm>
            <a:off x="4699299" y="3475634"/>
            <a:ext cx="4146455" cy="2246769"/>
          </a:xfrm>
          <a:prstGeom prst="wedgeRectCallout">
            <a:avLst>
              <a:gd name="adj1" fmla="val -49236"/>
              <a:gd name="adj2" fmla="val -91131"/>
            </a:avLst>
          </a:prstGeom>
          <a:solidFill>
            <a:schemeClr val="accent5"/>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React to a GUI Event</a:t>
            </a:r>
          </a:p>
          <a:p>
            <a:pPr algn="ctr"/>
            <a:r>
              <a:rPr lang="en-GB" sz="2000" b="1" dirty="0" smtClean="0">
                <a:solidFill>
                  <a:schemeClr val="tx1"/>
                </a:solidFill>
              </a:rPr>
              <a:t>React to a Timer Callback</a:t>
            </a:r>
          </a:p>
          <a:p>
            <a:pPr algn="ctr"/>
            <a:r>
              <a:rPr lang="en-GB" sz="2000" b="1" dirty="0" smtClean="0">
                <a:solidFill>
                  <a:schemeClr val="tx1"/>
                </a:solidFill>
              </a:rPr>
              <a:t>React to a Query Response</a:t>
            </a:r>
          </a:p>
          <a:p>
            <a:pPr algn="ctr"/>
            <a:r>
              <a:rPr lang="en-GB" sz="2000" b="1" dirty="0" smtClean="0">
                <a:solidFill>
                  <a:schemeClr val="tx1"/>
                </a:solidFill>
              </a:rPr>
              <a:t>React to a HTTP Response</a:t>
            </a:r>
          </a:p>
          <a:p>
            <a:pPr algn="ctr"/>
            <a:r>
              <a:rPr lang="en-GB" sz="2000" b="1" dirty="0" smtClean="0">
                <a:solidFill>
                  <a:schemeClr val="tx1"/>
                </a:solidFill>
              </a:rPr>
              <a:t>React to a Web Service Response</a:t>
            </a:r>
          </a:p>
          <a:p>
            <a:pPr algn="ctr"/>
            <a:r>
              <a:rPr lang="en-GB" sz="2000" b="1" dirty="0" smtClean="0">
                <a:solidFill>
                  <a:schemeClr val="tx1"/>
                </a:solidFill>
              </a:rPr>
              <a:t>React to a Disk I/O Completion</a:t>
            </a:r>
          </a:p>
          <a:p>
            <a:pPr algn="ctr"/>
            <a:r>
              <a:rPr lang="en-GB" sz="2000" b="1" dirty="0" smtClean="0"/>
              <a:t>Agent r</a:t>
            </a:r>
            <a:r>
              <a:rPr lang="en-GB" sz="2000" b="1" dirty="0" smtClean="0">
                <a:solidFill>
                  <a:schemeClr val="tx1"/>
                </a:solidFill>
              </a:rPr>
              <a:t>eacts to Message</a:t>
            </a:r>
          </a:p>
        </p:txBody>
      </p:sp>
      <p:sp>
        <p:nvSpPr>
          <p:cNvPr id="8" name="Content Placeholder 7"/>
          <p:cNvSpPr>
            <a:spLocks noGrp="1"/>
          </p:cNvSpPr>
          <p:nvPr>
            <p:ph idx="1"/>
          </p:nvPr>
        </p:nvSpPr>
        <p:spPr>
          <a:xfrm>
            <a:off x="519112" y="1447799"/>
            <a:ext cx="11149013" cy="443198"/>
          </a:xfrm>
        </p:spPr>
        <p:txBody>
          <a:bodyPr/>
          <a:lstStyle/>
          <a:p>
            <a:endParaRPr lang="en-GB"/>
          </a:p>
        </p:txBody>
      </p:sp>
    </p:spTree>
    <p:extLst>
      <p:ext uri="{BB962C8B-B14F-4D97-AF65-F5344CB8AC3E}">
        <p14:creationId xmlns:p14="http://schemas.microsoft.com/office/powerpoint/2010/main" val="1151207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2071114"/>
              </p:ext>
            </p:extLst>
          </p:nvPr>
        </p:nvGraphicFramePr>
        <p:xfrm>
          <a:off x="285635" y="785795"/>
          <a:ext cx="11903190"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637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t="36979" r="67254" b="23855"/>
          <a:stretch>
            <a:fillRect/>
          </a:stretch>
        </p:blipFill>
        <p:spPr bwMode="auto">
          <a:xfrm>
            <a:off x="2456121" y="1311967"/>
            <a:ext cx="7248988" cy="4597758"/>
          </a:xfrm>
          <a:prstGeom prst="rect">
            <a:avLst/>
          </a:prstGeom>
          <a:noFill/>
          <a:ln w="9525">
            <a:noFill/>
            <a:miter lim="800000"/>
            <a:headEnd/>
            <a:tailEnd/>
          </a:ln>
        </p:spPr>
      </p:pic>
      <p:sp>
        <p:nvSpPr>
          <p:cNvPr id="8" name="Rectangular Callout 7"/>
          <p:cNvSpPr/>
          <p:nvPr/>
        </p:nvSpPr>
        <p:spPr>
          <a:xfrm>
            <a:off x="10161256" y="3863339"/>
            <a:ext cx="1272464" cy="523220"/>
          </a:xfrm>
          <a:prstGeom prst="wedgeRectCallout">
            <a:avLst>
              <a:gd name="adj1" fmla="val -155316"/>
              <a:gd name="adj2" fmla="val 155183"/>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9" name="Rectangular Callout 8"/>
          <p:cNvSpPr/>
          <p:nvPr/>
        </p:nvSpPr>
        <p:spPr>
          <a:xfrm>
            <a:off x="9986720" y="3307400"/>
            <a:ext cx="1272464" cy="523220"/>
          </a:xfrm>
          <a:prstGeom prst="wedgeRectCallout">
            <a:avLst>
              <a:gd name="adj1" fmla="val -155316"/>
              <a:gd name="adj2" fmla="val 155183"/>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10" name="Rectangular Callout 9"/>
          <p:cNvSpPr/>
          <p:nvPr/>
        </p:nvSpPr>
        <p:spPr>
          <a:xfrm>
            <a:off x="9297165" y="2120397"/>
            <a:ext cx="1272464" cy="523220"/>
          </a:xfrm>
          <a:prstGeom prst="wedgeRectCallout">
            <a:avLst>
              <a:gd name="adj1" fmla="val -155316"/>
              <a:gd name="adj2" fmla="val 155183"/>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5875">
            <a:solidFill>
              <a:schemeClr val="tx1"/>
            </a:solidFill>
            <a:miter lim="800000"/>
            <a:headEnd/>
            <a:tailEnd/>
          </a:ln>
          <a:effectLst/>
        </p:spPr>
        <p:txBody>
          <a:bodyPr wrap="none" anchor="ctr" anchorCtr="1">
            <a:spAutoFit/>
          </a:bodyPr>
          <a:lstStyle/>
          <a:p>
            <a:pPr algn="ctr"/>
            <a:r>
              <a:rPr lang="en-GB" sz="2800" b="1" dirty="0" smtClean="0"/>
              <a:t>Await</a:t>
            </a:r>
            <a:r>
              <a:rPr lang="en-GB" sz="2800" b="1" dirty="0" smtClean="0">
                <a:solidFill>
                  <a:schemeClr val="tx1"/>
                </a:solidFill>
              </a:rPr>
              <a:t>!</a:t>
            </a:r>
          </a:p>
        </p:txBody>
      </p:sp>
      <p:sp>
        <p:nvSpPr>
          <p:cNvPr id="11" name="Title 10"/>
          <p:cNvSpPr>
            <a:spLocks noGrp="1"/>
          </p:cNvSpPr>
          <p:nvPr>
            <p:ph type="title"/>
          </p:nvPr>
        </p:nvSpPr>
        <p:spPr>
          <a:xfrm>
            <a:off x="507868" y="230188"/>
            <a:ext cx="11173090" cy="1107996"/>
          </a:xfrm>
        </p:spPr>
        <p:txBody>
          <a:bodyPr/>
          <a:lstStyle/>
          <a:p>
            <a:r>
              <a:rPr lang="en-GB" sz="4000" dirty="0" smtClean="0"/>
              <a:t>F# example: Serving 50,000+ simultaneous TCP connections with ~10 threads</a:t>
            </a:r>
            <a:endParaRPr lang="en-GB" sz="4000" dirty="0"/>
          </a:p>
        </p:txBody>
      </p:sp>
      <p:pic>
        <p:nvPicPr>
          <p:cNvPr id="116740" name="Picture 4"/>
          <p:cNvPicPr>
            <a:picLocks noChangeAspect="1" noChangeArrowheads="1"/>
          </p:cNvPicPr>
          <p:nvPr/>
        </p:nvPicPr>
        <p:blipFill>
          <a:blip r:embed="rId3"/>
          <a:srcRect l="2430" t="53245" r="22211" b="36509"/>
          <a:stretch>
            <a:fillRect/>
          </a:stretch>
        </p:blipFill>
        <p:spPr bwMode="auto">
          <a:xfrm>
            <a:off x="786809" y="5670624"/>
            <a:ext cx="10624341" cy="889201"/>
          </a:xfrm>
          <a:prstGeom prst="rect">
            <a:avLst/>
          </a:prstGeom>
          <a:noFill/>
          <a:ln w="9525">
            <a:noFill/>
            <a:miter lim="800000"/>
            <a:headEnd/>
            <a:tailEnd/>
          </a:ln>
        </p:spPr>
      </p:pic>
    </p:spTree>
    <p:extLst>
      <p:ext uri="{BB962C8B-B14F-4D97-AF65-F5344CB8AC3E}">
        <p14:creationId xmlns:p14="http://schemas.microsoft.com/office/powerpoint/2010/main" val="424309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smtClean="0">
                <a:solidFill>
                  <a:schemeClr val="tx1"/>
                </a:solidFill>
              </a:rPr>
              <a:t>Async</a:t>
            </a:r>
            <a:r>
              <a:rPr lang="en-GB" dirty="0" smtClean="0">
                <a:solidFill>
                  <a:schemeClr val="tx1"/>
                </a:solidFill>
              </a:rPr>
              <a:t> on the Phone, Today</a:t>
            </a:r>
            <a:endParaRPr lang="en-GB" dirty="0">
              <a:solidFill>
                <a:schemeClr val="tx1"/>
              </a:solidFill>
            </a:endParaRP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57673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dirty="0" smtClean="0"/>
              <a:t>The Future </a:t>
            </a:r>
            <a:r>
              <a:rPr lang="en-US" sz="6600" b="1" dirty="0"/>
              <a:t>of F</a:t>
            </a:r>
            <a:r>
              <a:rPr lang="en-US" sz="6600" b="1" dirty="0" smtClean="0"/>
              <a:t># </a:t>
            </a:r>
            <a:br>
              <a:rPr lang="en-US" sz="6600" b="1" dirty="0" smtClean="0"/>
            </a:br>
            <a:r>
              <a:rPr lang="en-US" dirty="0" smtClean="0"/>
              <a:t/>
            </a:r>
            <a:br>
              <a:rPr lang="en-US" dirty="0" smtClean="0"/>
            </a:br>
            <a:r>
              <a:rPr lang="en-US" dirty="0" smtClean="0"/>
              <a:t/>
            </a:r>
            <a:br>
              <a:rPr lang="en-US" dirty="0" smtClean="0"/>
            </a:br>
            <a:r>
              <a:rPr lang="en-US" sz="3600" dirty="0"/>
              <a:t/>
            </a:r>
            <a:br>
              <a:rPr lang="en-US" sz="3600" dirty="0"/>
            </a:br>
            <a:endParaRPr lang="en-US" dirty="0"/>
          </a:p>
        </p:txBody>
      </p:sp>
      <p:sp>
        <p:nvSpPr>
          <p:cNvPr id="3" name="Subtitle 2"/>
          <p:cNvSpPr>
            <a:spLocks noGrp="1"/>
          </p:cNvSpPr>
          <p:nvPr>
            <p:ph type="subTitle" idx="1"/>
          </p:nvPr>
        </p:nvSpPr>
        <p:spPr/>
        <p:txBody>
          <a:bodyPr/>
          <a:lstStyle/>
          <a:p>
            <a:r>
              <a:rPr lang="en-US" sz="2800" dirty="0"/>
              <a:t>Data and Services, At Your Fingertips, Strongly Typed</a:t>
            </a:r>
            <a:br>
              <a:rPr lang="en-US" sz="2800" dirty="0"/>
            </a:br>
            <a:endParaRPr lang="en-US" sz="2800" dirty="0"/>
          </a:p>
        </p:txBody>
      </p:sp>
    </p:spTree>
    <p:extLst>
      <p:ext uri="{BB962C8B-B14F-4D97-AF65-F5344CB8AC3E}">
        <p14:creationId xmlns:p14="http://schemas.microsoft.com/office/powerpoint/2010/main" val="97652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4"/>
            <a:ext cx="11173090" cy="747897"/>
          </a:xfrm>
        </p:spPr>
        <p:txBody>
          <a:bodyPr/>
          <a:lstStyle/>
          <a:p>
            <a:pPr algn="ctr"/>
            <a:r>
              <a:rPr lang="en-GB" sz="5400" dirty="0" smtClean="0"/>
              <a:t>Caveat: No CTP today</a:t>
            </a:r>
            <a:endParaRPr lang="en-GB" sz="5400" dirty="0"/>
          </a:p>
        </p:txBody>
      </p:sp>
    </p:spTree>
    <p:extLst>
      <p:ext uri="{BB962C8B-B14F-4D97-AF65-F5344CB8AC3E}">
        <p14:creationId xmlns:p14="http://schemas.microsoft.com/office/powerpoint/2010/main" val="220164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6" y="2360185"/>
            <a:ext cx="11173090" cy="1495794"/>
          </a:xfrm>
        </p:spPr>
        <p:txBody>
          <a:bodyPr/>
          <a:lstStyle/>
          <a:p>
            <a:pPr algn="ctr"/>
            <a:r>
              <a:rPr lang="en-GB" sz="5400" dirty="0" smtClean="0"/>
              <a:t>Fact #1</a:t>
            </a:r>
            <a:br>
              <a:rPr lang="en-GB" sz="5400" dirty="0" smtClean="0"/>
            </a:br>
            <a:r>
              <a:rPr lang="en-GB" sz="5400" dirty="0" smtClean="0"/>
              <a:t>The world is information-rich</a:t>
            </a:r>
            <a:endParaRPr lang="en-GB" sz="5400" dirty="0"/>
          </a:p>
        </p:txBody>
      </p:sp>
    </p:spTree>
    <p:extLst>
      <p:ext uri="{BB962C8B-B14F-4D97-AF65-F5344CB8AC3E}">
        <p14:creationId xmlns:p14="http://schemas.microsoft.com/office/powerpoint/2010/main" val="4558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07" y="2349796"/>
            <a:ext cx="11173090" cy="1495794"/>
          </a:xfrm>
        </p:spPr>
        <p:txBody>
          <a:bodyPr/>
          <a:lstStyle/>
          <a:p>
            <a:pPr algn="ctr"/>
            <a:r>
              <a:rPr lang="en-GB" sz="5400" dirty="0" smtClean="0"/>
              <a:t>Fact #2</a:t>
            </a:r>
            <a:br>
              <a:rPr lang="en-GB" sz="5400" dirty="0" smtClean="0"/>
            </a:br>
            <a:r>
              <a:rPr lang="en-GB" sz="5400" dirty="0" smtClean="0"/>
              <a:t>Languages are information-sparse</a:t>
            </a:r>
            <a:endParaRPr lang="en-GB" sz="5400" dirty="0"/>
          </a:p>
        </p:txBody>
      </p:sp>
    </p:spTree>
    <p:extLst>
      <p:ext uri="{BB962C8B-B14F-4D97-AF65-F5344CB8AC3E}">
        <p14:creationId xmlns:p14="http://schemas.microsoft.com/office/powerpoint/2010/main" val="2391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5"/>
            <a:ext cx="11173090" cy="747897"/>
          </a:xfrm>
        </p:spPr>
        <p:txBody>
          <a:bodyPr/>
          <a:lstStyle/>
          <a:p>
            <a:pPr algn="ctr"/>
            <a:r>
              <a:rPr lang="en-GB" sz="5400" dirty="0" smtClean="0"/>
              <a:t>To fix this we will use </a:t>
            </a:r>
            <a:r>
              <a:rPr lang="en-GB" sz="5400" b="1" dirty="0" smtClean="0">
                <a:solidFill>
                  <a:srgbClr val="FFFF00"/>
                </a:solidFill>
              </a:rPr>
              <a:t>magic</a:t>
            </a:r>
            <a:endParaRPr lang="en-GB" sz="5400" b="1" dirty="0">
              <a:solidFill>
                <a:srgbClr val="FFFF00"/>
              </a:solidFill>
            </a:endParaRPr>
          </a:p>
        </p:txBody>
      </p:sp>
    </p:spTree>
    <p:extLst>
      <p:ext uri="{BB962C8B-B14F-4D97-AF65-F5344CB8AC3E}">
        <p14:creationId xmlns:p14="http://schemas.microsoft.com/office/powerpoint/2010/main" val="1798562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6" y="3253804"/>
            <a:ext cx="11173090" cy="747897"/>
          </a:xfrm>
        </p:spPr>
        <p:txBody>
          <a:bodyPr/>
          <a:lstStyle/>
          <a:p>
            <a:pPr algn="ctr"/>
            <a:r>
              <a:rPr lang="en-GB" sz="5400" dirty="0" smtClean="0"/>
              <a:t>The magic is called </a:t>
            </a:r>
            <a:r>
              <a:rPr lang="en-GB" sz="5400" b="1" dirty="0" smtClean="0">
                <a:solidFill>
                  <a:srgbClr val="FFFF00"/>
                </a:solidFill>
              </a:rPr>
              <a:t>Type Providers</a:t>
            </a:r>
            <a:endParaRPr lang="en-GB" sz="5400" b="1" dirty="0">
              <a:solidFill>
                <a:srgbClr val="FFFF00"/>
              </a:solidFill>
            </a:endParaRPr>
          </a:p>
        </p:txBody>
      </p:sp>
    </p:spTree>
    <p:extLst>
      <p:ext uri="{BB962C8B-B14F-4D97-AF65-F5344CB8AC3E}">
        <p14:creationId xmlns:p14="http://schemas.microsoft.com/office/powerpoint/2010/main" val="315362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Which talk?</a:t>
            </a:r>
            <a:endParaRPr lang="en-GB" dirty="0"/>
          </a:p>
        </p:txBody>
      </p:sp>
      <p:graphicFrame>
        <p:nvGraphicFramePr>
          <p:cNvPr id="7" name="Diagram 6"/>
          <p:cNvGraphicFramePr/>
          <p:nvPr>
            <p:extLst>
              <p:ext uri="{D42A27DB-BD31-4B8C-83A1-F6EECF244321}">
                <p14:modId xmlns:p14="http://schemas.microsoft.com/office/powerpoint/2010/main" val="4076573928"/>
              </p:ext>
            </p:extLst>
          </p:nvPr>
        </p:nvGraphicFramePr>
        <p:xfrm>
          <a:off x="507868" y="1411553"/>
          <a:ext cx="11173090" cy="327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6722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chemeClr val="tx1"/>
                </a:solidFill>
              </a:rPr>
              <a:t>Language Integrated Web Data</a:t>
            </a:r>
          </a:p>
        </p:txBody>
      </p:sp>
      <p:sp>
        <p:nvSpPr>
          <p:cNvPr id="5" name="Subtitle 4"/>
          <p:cNvSpPr>
            <a:spLocks noGrp="1"/>
          </p:cNvSpPr>
          <p:nvPr>
            <p:ph type="subTitle" idx="1"/>
          </p:nvPr>
        </p:nvSpPr>
        <p:spPr/>
        <p:txBody>
          <a:bodyPr/>
          <a:lstStyle/>
          <a:p>
            <a:r>
              <a:rPr lang="en-GB" dirty="0"/>
              <a:t/>
            </a:r>
            <a:br>
              <a:rPr lang="en-GB" dirty="0"/>
            </a:br>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42891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Magic: Type Providers</a:t>
            </a:r>
          </a:p>
        </p:txBody>
      </p:sp>
      <p:graphicFrame>
        <p:nvGraphicFramePr>
          <p:cNvPr id="3" name="Diagram 2"/>
          <p:cNvGraphicFramePr/>
          <p:nvPr>
            <p:extLst>
              <p:ext uri="{D42A27DB-BD31-4B8C-83A1-F6EECF244321}">
                <p14:modId xmlns:p14="http://schemas.microsoft.com/office/powerpoint/2010/main" val="256063638"/>
              </p:ext>
            </p:extLst>
          </p:nvPr>
        </p:nvGraphicFramePr>
        <p:xfrm>
          <a:off x="1293813" y="762000"/>
          <a:ext cx="9473142" cy="583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25070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91" y="381000"/>
            <a:ext cx="10258425"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9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solidFill>
                  <a:schemeClr val="tx1"/>
                </a:solidFill>
              </a:rPr>
              <a:t>Language Integrated Data Market Directory</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194809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Summary: Just imagine if we could access….</a:t>
            </a:r>
            <a:endParaRPr lang="en-US" dirty="0"/>
          </a:p>
        </p:txBody>
      </p:sp>
      <p:sp>
        <p:nvSpPr>
          <p:cNvPr id="3" name="Content Placeholder 2"/>
          <p:cNvSpPr>
            <a:spLocks noGrp="1"/>
          </p:cNvSpPr>
          <p:nvPr>
            <p:ph type="body" idx="1"/>
          </p:nvPr>
        </p:nvSpPr>
        <p:spPr>
          <a:xfrm>
            <a:off x="519113" y="1447800"/>
            <a:ext cx="11149012" cy="5860066"/>
          </a:xfrm>
        </p:spPr>
        <p:txBody>
          <a:bodyPr/>
          <a:lstStyle/>
          <a:p>
            <a:r>
              <a:rPr lang="en-US" dirty="0" smtClean="0"/>
              <a:t>…web data</a:t>
            </a:r>
            <a:endParaRPr lang="en-US" dirty="0"/>
          </a:p>
          <a:p>
            <a:r>
              <a:rPr lang="en-US" dirty="0" smtClean="0"/>
              <a:t>…data markets</a:t>
            </a:r>
            <a:endParaRPr lang="en-US" dirty="0"/>
          </a:p>
          <a:p>
            <a:r>
              <a:rPr lang="en-US" dirty="0"/>
              <a:t>…WMI &amp; active directory</a:t>
            </a:r>
          </a:p>
          <a:p>
            <a:r>
              <a:rPr lang="en-US" dirty="0" smtClean="0"/>
              <a:t>…a spreadsheet</a:t>
            </a:r>
          </a:p>
          <a:p>
            <a:r>
              <a:rPr lang="en-US" dirty="0" smtClean="0"/>
              <a:t>…web services</a:t>
            </a:r>
          </a:p>
          <a:p>
            <a:r>
              <a:rPr lang="en-US" dirty="0" smtClean="0"/>
              <a:t>…CRM data</a:t>
            </a:r>
            <a:endParaRPr lang="en-US" dirty="0"/>
          </a:p>
          <a:p>
            <a:r>
              <a:rPr lang="en-US" dirty="0" smtClean="0"/>
              <a:t>…social data</a:t>
            </a:r>
            <a:endParaRPr lang="en-US" dirty="0"/>
          </a:p>
          <a:p>
            <a:r>
              <a:rPr lang="en-US" dirty="0" smtClean="0"/>
              <a:t>…SQL data</a:t>
            </a:r>
          </a:p>
          <a:p>
            <a:r>
              <a:rPr lang="en-US" dirty="0" smtClean="0"/>
              <a:t>…XML data</a:t>
            </a:r>
          </a:p>
          <a:p>
            <a:r>
              <a:rPr lang="en-US" dirty="0" smtClean="0"/>
              <a:t>...</a:t>
            </a:r>
          </a:p>
          <a:p>
            <a:endParaRPr lang="en-US" dirty="0" smtClean="0"/>
          </a:p>
        </p:txBody>
      </p:sp>
      <p:sp>
        <p:nvSpPr>
          <p:cNvPr id="5" name="Rectangular Callout 4"/>
          <p:cNvSpPr/>
          <p:nvPr/>
        </p:nvSpPr>
        <p:spPr bwMode="auto">
          <a:xfrm>
            <a:off x="5616868" y="3048000"/>
            <a:ext cx="3169648" cy="1077214"/>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a:solidFill>
                  <a:schemeClr val="tx1"/>
                </a:solidFill>
                <a:latin typeface="Calibri" pitchFamily="34" charset="0"/>
              </a:rPr>
              <a:t>w</a:t>
            </a:r>
            <a:r>
              <a:rPr lang="en-GB" sz="3200" b="1" dirty="0" smtClean="0">
                <a:solidFill>
                  <a:schemeClr val="tx1"/>
                </a:solidFill>
                <a:latin typeface="Calibri" pitchFamily="34" charset="0"/>
              </a:rPr>
              <a:t>ithout </a:t>
            </a:r>
            <a:r>
              <a:rPr lang="en-GB" sz="3200" dirty="0" smtClean="0">
                <a:solidFill>
                  <a:schemeClr val="tx1"/>
                </a:solidFill>
                <a:latin typeface="Calibri" pitchFamily="34" charset="0"/>
              </a:rPr>
              <a:t>explicit</a:t>
            </a:r>
            <a:r>
              <a:rPr lang="en-GB" sz="3200" b="1" dirty="0" smtClean="0">
                <a:solidFill>
                  <a:schemeClr val="tx1"/>
                </a:solidFill>
                <a:latin typeface="Calibri" pitchFamily="34" charset="0"/>
              </a:rPr>
              <a:t> </a:t>
            </a:r>
            <a:r>
              <a:rPr lang="en-GB" sz="3200" dirty="0" err="1" smtClean="0">
                <a:solidFill>
                  <a:schemeClr val="tx1"/>
                </a:solidFill>
                <a:latin typeface="Calibri" pitchFamily="34" charset="0"/>
              </a:rPr>
              <a:t>codegen</a:t>
            </a:r>
            <a:endParaRPr lang="en-GB" sz="3200" dirty="0" smtClean="0">
              <a:solidFill>
                <a:schemeClr val="tx1"/>
              </a:solidFill>
              <a:latin typeface="Calibri" pitchFamily="34" charset="0"/>
            </a:endParaRPr>
          </a:p>
        </p:txBody>
      </p:sp>
      <p:sp>
        <p:nvSpPr>
          <p:cNvPr id="6" name="Rectangular Callout 5"/>
          <p:cNvSpPr/>
          <p:nvPr/>
        </p:nvSpPr>
        <p:spPr bwMode="auto">
          <a:xfrm>
            <a:off x="5616868" y="1828801"/>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strongly typed</a:t>
            </a:r>
            <a:endParaRPr lang="en-GB" sz="3200" dirty="0" smtClean="0">
              <a:solidFill>
                <a:schemeClr val="tx1"/>
              </a:solidFill>
              <a:latin typeface="Calibri" pitchFamily="34" charset="0"/>
            </a:endParaRPr>
          </a:p>
        </p:txBody>
      </p:sp>
      <p:sp>
        <p:nvSpPr>
          <p:cNvPr id="7" name="Rectangular Callout 6"/>
          <p:cNvSpPr/>
          <p:nvPr/>
        </p:nvSpPr>
        <p:spPr bwMode="auto">
          <a:xfrm>
            <a:off x="5616868" y="4801771"/>
            <a:ext cx="3169648" cy="584771"/>
          </a:xfrm>
          <a:prstGeom prst="wedgeRectCallout">
            <a:avLst>
              <a:gd name="adj1" fmla="val -27307"/>
              <a:gd name="adj2" fmla="val -50546"/>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b="1" dirty="0" smtClean="0">
                <a:solidFill>
                  <a:schemeClr val="tx1"/>
                </a:solidFill>
                <a:latin typeface="Calibri" pitchFamily="34" charset="0"/>
              </a:rPr>
              <a:t>extensible, open</a:t>
            </a:r>
            <a:endParaRPr lang="en-GB" sz="3200" dirty="0" smtClean="0">
              <a:solidFill>
                <a:schemeClr val="tx1"/>
              </a:solidFill>
              <a:latin typeface="Calibri" pitchFamily="34" charset="0"/>
            </a:endParaRPr>
          </a:p>
        </p:txBody>
      </p:sp>
    </p:spTree>
    <p:extLst>
      <p:ext uri="{BB962C8B-B14F-4D97-AF65-F5344CB8AC3E}">
        <p14:creationId xmlns:p14="http://schemas.microsoft.com/office/powerpoint/2010/main" val="76953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09398"/>
          </a:xfrm>
        </p:spPr>
        <p:txBody>
          <a:bodyPr/>
          <a:lstStyle/>
          <a:p>
            <a:r>
              <a:rPr lang="en-GB" sz="4400" dirty="0" smtClean="0"/>
              <a:t>Professional Tools</a:t>
            </a:r>
            <a:endParaRPr lang="en-GB" sz="4400" dirty="0"/>
          </a:p>
        </p:txBody>
      </p:sp>
      <p:pic>
        <p:nvPicPr>
          <p:cNvPr id="4" name="Content Placeholder 3" descr="Vis_F_blue_Hires.jpg"/>
          <p:cNvPicPr>
            <a:picLocks noGrp="1" noChangeAspect="1"/>
          </p:cNvPicPr>
          <p:nvPr>
            <p:ph idx="1"/>
          </p:nvPr>
        </p:nvPicPr>
        <p:blipFill>
          <a:blip r:embed="rId2"/>
          <a:stretch>
            <a:fillRect/>
          </a:stretch>
        </p:blipFill>
        <p:spPr>
          <a:xfrm>
            <a:off x="1745672" y="1153684"/>
            <a:ext cx="8458201" cy="5074276"/>
          </a:xfrm>
        </p:spPr>
      </p:pic>
    </p:spTree>
    <p:extLst>
      <p:ext uri="{BB962C8B-B14F-4D97-AF65-F5344CB8AC3E}">
        <p14:creationId xmlns:p14="http://schemas.microsoft.com/office/powerpoint/2010/main" val="309909198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and Source</a:t>
            </a:r>
            <a:endParaRPr lang="en-GB" dirty="0"/>
          </a:p>
        </p:txBody>
      </p:sp>
      <p:sp>
        <p:nvSpPr>
          <p:cNvPr id="3" name="Content Placeholder 2"/>
          <p:cNvSpPr>
            <a:spLocks noGrp="1"/>
          </p:cNvSpPr>
          <p:nvPr>
            <p:ph idx="1"/>
          </p:nvPr>
        </p:nvSpPr>
        <p:spPr>
          <a:xfrm>
            <a:off x="519112" y="1447799"/>
            <a:ext cx="11149013" cy="5620000"/>
          </a:xfrm>
        </p:spPr>
        <p:txBody>
          <a:bodyPr/>
          <a:lstStyle/>
          <a:p>
            <a:r>
              <a:rPr lang="en-GB" b="1" dirty="0" smtClean="0"/>
              <a:t>F# Compiler and Library is now available </a:t>
            </a:r>
          </a:p>
          <a:p>
            <a:pPr lvl="1"/>
            <a:r>
              <a:rPr lang="en-GB" b="1" dirty="0" smtClean="0">
                <a:hlinkClick r:id="rId2"/>
              </a:rPr>
              <a:t>fsharppowerpack.codeplex.com</a:t>
            </a:r>
            <a:r>
              <a:rPr lang="en-GB" b="1" dirty="0" smtClean="0"/>
              <a:t>  </a:t>
            </a:r>
          </a:p>
          <a:p>
            <a:pPr lvl="1"/>
            <a:r>
              <a:rPr lang="en-GB" b="1" dirty="0" smtClean="0"/>
              <a:t>Apache 2.0 License</a:t>
            </a:r>
          </a:p>
          <a:p>
            <a:endParaRPr lang="en-GB" b="1" dirty="0"/>
          </a:p>
          <a:p>
            <a:r>
              <a:rPr lang="en-GB" b="1" dirty="0" smtClean="0"/>
              <a:t>Why?</a:t>
            </a:r>
            <a:endParaRPr lang="en-GB" b="1" dirty="0"/>
          </a:p>
          <a:p>
            <a:pPr lvl="1"/>
            <a:r>
              <a:rPr lang="en-GB" b="1" dirty="0" smtClean="0"/>
              <a:t>Tools, tools, tools (e.g. Visual Studio tools, editing aids, optimizers, evaluators)</a:t>
            </a:r>
          </a:p>
          <a:p>
            <a:pPr lvl="1"/>
            <a:endParaRPr lang="en-GB" b="1" dirty="0"/>
          </a:p>
          <a:p>
            <a:pPr lvl="1"/>
            <a:r>
              <a:rPr lang="en-GB" b="1" dirty="0" smtClean="0"/>
              <a:t>Increase reach of a Microsoft-sponsored language to academia and education</a:t>
            </a:r>
          </a:p>
          <a:p>
            <a:pPr lvl="1"/>
            <a:endParaRPr lang="en-GB" b="1" dirty="0"/>
          </a:p>
          <a:p>
            <a:pPr lvl="1"/>
            <a:endParaRPr lang="en-GB" b="1" dirty="0"/>
          </a:p>
        </p:txBody>
      </p:sp>
    </p:spTree>
    <p:extLst>
      <p:ext uri="{BB962C8B-B14F-4D97-AF65-F5344CB8AC3E}">
        <p14:creationId xmlns:p14="http://schemas.microsoft.com/office/powerpoint/2010/main" val="405448799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9997566"/>
              </p:ext>
            </p:extLst>
          </p:nvPr>
        </p:nvGraphicFramePr>
        <p:xfrm>
          <a:off x="507868" y="1447799"/>
          <a:ext cx="11173090" cy="393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42861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Latest Books about F#</a:t>
            </a:r>
            <a:endParaRPr lang="en-US" dirty="0"/>
          </a:p>
        </p:txBody>
      </p:sp>
      <p:sp>
        <p:nvSpPr>
          <p:cNvPr id="11" name="TextBox 10"/>
          <p:cNvSpPr txBox="1"/>
          <p:nvPr/>
        </p:nvSpPr>
        <p:spPr>
          <a:xfrm>
            <a:off x="753337" y="5562601"/>
            <a:ext cx="5301067"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909268" y="973305"/>
            <a:ext cx="3792868" cy="4554073"/>
          </a:xfrm>
          <a:prstGeom prst="rect">
            <a:avLst/>
          </a:prstGeom>
          <a:noFill/>
          <a:scene3d>
            <a:camera prst="isometricOffAxis1Right"/>
            <a:lightRig rig="threePt" dir="t"/>
          </a:scene3d>
          <a:sp3d extrusionH="704850"/>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653731" y="1053585"/>
            <a:ext cx="1904504"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705234" y="3346361"/>
            <a:ext cx="1869870"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9700930" y="881554"/>
            <a:ext cx="1587087"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9340415" y="2903850"/>
            <a:ext cx="2539339" cy="3057526"/>
          </a:xfrm>
          <a:prstGeom prst="rect">
            <a:avLst/>
          </a:prstGeom>
          <a:noFill/>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6791" y="881554"/>
            <a:ext cx="3626427" cy="4792526"/>
          </a:xfrm>
          <a:prstGeom prst="rect">
            <a:avLst/>
          </a:prstGeom>
          <a:noFill/>
          <a:ln>
            <a:noFill/>
          </a:ln>
          <a:effectLst/>
          <a:scene3d>
            <a:camera prst="isometricOffAxis1Right"/>
            <a:lightRig rig="threePt" dir="t"/>
          </a:scene3d>
          <a:sp3d extrusionH="70485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54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 </a:t>
            </a:r>
            <a:br>
              <a:rPr lang="en-GB" dirty="0" smtClean="0"/>
            </a:br>
            <a:r>
              <a:rPr lang="en-GB" sz="2800" dirty="0" smtClean="0">
                <a:hlinkClick r:id="rId2"/>
              </a:rPr>
              <a:t>http://fsharp.net</a:t>
            </a:r>
            <a:r>
              <a:rPr lang="en-GB" sz="2800" dirty="0" smtClean="0"/>
              <a:t> </a:t>
            </a:r>
            <a:br>
              <a:rPr lang="en-GB" sz="2800" dirty="0" smtClean="0"/>
            </a:br>
            <a:endParaRPr lang="en-GB" sz="2800" dirty="0"/>
          </a:p>
        </p:txBody>
      </p:sp>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programming</a:t>
            </a:r>
            <a:r>
              <a:rPr lang="en-GB" sz="3600" dirty="0" smtClean="0">
                <a:solidFill>
                  <a:srgbClr val="FFFF00"/>
                </a:solidFill>
              </a:rPr>
              <a:t> </a:t>
            </a:r>
            <a:r>
              <a:rPr lang="en-GB" sz="3600" b="1" dirty="0" smtClean="0">
                <a:solidFill>
                  <a:srgbClr val="FFFF00"/>
                </a:solidFill>
              </a:rPr>
              <a:t>language</a:t>
            </a:r>
            <a:r>
              <a:rPr lang="en-GB" sz="3600" dirty="0" smtClean="0"/>
              <a:t>…</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8575498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823" y="223457"/>
            <a:ext cx="8158642" cy="1148143"/>
          </a:xfrm>
        </p:spPr>
        <p:txBody>
          <a:bodyPr/>
          <a:lstStyle/>
          <a:p>
            <a:r>
              <a:rPr lang="en-US" dirty="0" smtClean="0"/>
              <a:t>Session Evaluations</a:t>
            </a:r>
            <a:endParaRPr lang="en-US" dirty="0"/>
          </a:p>
        </p:txBody>
      </p:sp>
      <p:sp>
        <p:nvSpPr>
          <p:cNvPr id="3" name="Subtitle 2"/>
          <p:cNvSpPr>
            <a:spLocks noGrp="1"/>
          </p:cNvSpPr>
          <p:nvPr>
            <p:ph type="subTitle" idx="1"/>
          </p:nvPr>
        </p:nvSpPr>
        <p:spPr>
          <a:xfrm>
            <a:off x="640969" y="1592552"/>
            <a:ext cx="6308471" cy="461665"/>
          </a:xfrm>
        </p:spPr>
        <p:txBody>
          <a:bodyPr/>
          <a:lstStyle/>
          <a:p>
            <a:r>
              <a:rPr lang="en-US" dirty="0" smtClean="0"/>
              <a:t>Tell us what you think, and you could win!</a:t>
            </a:r>
          </a:p>
          <a:p>
            <a:endParaRPr lang="en-US" dirty="0" smtClean="0"/>
          </a:p>
          <a:p>
            <a:r>
              <a:rPr lang="en-US" sz="2400" dirty="0" smtClean="0"/>
              <a:t>All evaluations submitted are automatically entered into a daily prize draw*  </a:t>
            </a:r>
          </a:p>
          <a:p>
            <a:endParaRPr lang="en-US" dirty="0" smtClean="0"/>
          </a:p>
          <a:p>
            <a:r>
              <a:rPr lang="en-US" dirty="0" smtClean="0"/>
              <a:t>Sign-in to the Schedule Builder at </a:t>
            </a:r>
            <a:r>
              <a:rPr lang="en-US" dirty="0" smtClean="0">
                <a:hlinkClick r:id="rId2"/>
              </a:rPr>
              <a:t>http://europe.msteched.com/topic/list/</a:t>
            </a:r>
            <a:r>
              <a:rPr lang="en-US" dirty="0" smtClean="0"/>
              <a:t>   </a:t>
            </a:r>
          </a:p>
          <a:p>
            <a:endParaRPr lang="en-US" sz="1400" dirty="0" smtClean="0"/>
          </a:p>
          <a:p>
            <a:r>
              <a:rPr lang="en-US" sz="1400" dirty="0" smtClean="0"/>
              <a:t>* Details of prize draw rules can be obtained from the Information Desk.</a:t>
            </a:r>
          </a:p>
          <a:p>
            <a:r>
              <a:rPr lang="en-US" sz="1400" dirty="0" smtClean="0"/>
              <a:t> </a:t>
            </a:r>
          </a:p>
          <a:p>
            <a:r>
              <a:rPr lang="en-US"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181" y="651652"/>
            <a:ext cx="4362380" cy="4172405"/>
          </a:xfrm>
          <a:prstGeom prst="rect">
            <a:avLst/>
          </a:prstGeom>
          <a:effectLst>
            <a:outerShdw blurRad="76200" dist="901700" dir="20280000" sy="23000" kx="-1200000" algn="bl" rotWithShape="0">
              <a:prstClr val="black">
                <a:alpha val="20000"/>
              </a:prstClr>
            </a:outerShdw>
          </a:effectLst>
        </p:spPr>
      </p:pic>
    </p:spTree>
    <p:extLst>
      <p:ext uri="{BB962C8B-B14F-4D97-AF65-F5344CB8AC3E}">
        <p14:creationId xmlns:p14="http://schemas.microsoft.com/office/powerpoint/2010/main" val="414272660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4" y="3130766"/>
            <a:ext cx="3546476" cy="596468"/>
          </a:xfrm>
          <a:prstGeom prst="rect">
            <a:avLst/>
          </a:prstGeom>
          <a:noFill/>
          <a:ln>
            <a:noFill/>
          </a:ln>
        </p:spPr>
      </p:pic>
      <p:sp>
        <p:nvSpPr>
          <p:cNvPr id="3"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7915828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4626719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7868" y="230188"/>
            <a:ext cx="11173090" cy="1107996"/>
          </a:xfrm>
        </p:spPr>
        <p:txBody>
          <a:bodyPr/>
          <a:lstStyle/>
          <a:p>
            <a:pPr eaLnBrk="1" hangingPunct="1">
              <a:defRPr/>
            </a:pPr>
            <a:r>
              <a:rPr lang="en-US" sz="8000" b="1" dirty="0" smtClean="0"/>
              <a:t>F# is…</a:t>
            </a:r>
            <a:endParaRPr sz="8000" b="1" dirty="0" smtClean="0"/>
          </a:p>
        </p:txBody>
      </p:sp>
      <p:sp>
        <p:nvSpPr>
          <p:cNvPr id="6147" name="Text Placeholder 2"/>
          <p:cNvSpPr>
            <a:spLocks noGrp="1"/>
          </p:cNvSpPr>
          <p:nvPr>
            <p:ph type="body" idx="1"/>
          </p:nvPr>
        </p:nvSpPr>
        <p:spPr>
          <a:xfrm>
            <a:off x="843477" y="2217597"/>
            <a:ext cx="10728705" cy="1428083"/>
          </a:xfrm>
        </p:spPr>
        <p:txBody>
          <a:bodyPr anchor="ctr">
            <a:noAutofit/>
          </a:bodyPr>
          <a:lstStyle/>
          <a:p>
            <a:pPr lvl="0" algn="ctr">
              <a:lnSpc>
                <a:spcPct val="150000"/>
              </a:lnSpc>
              <a:buNone/>
              <a:defRPr/>
            </a:pPr>
            <a:endParaRPr lang="en-GB" sz="3600" dirty="0" smtClean="0"/>
          </a:p>
          <a:p>
            <a:pPr lvl="0" algn="ctr">
              <a:lnSpc>
                <a:spcPct val="150000"/>
              </a:lnSpc>
              <a:buNone/>
              <a:defRPr/>
            </a:pPr>
            <a:endParaRPr lang="en-GB" sz="3600" dirty="0"/>
          </a:p>
          <a:p>
            <a:pPr lvl="0" algn="ctr">
              <a:lnSpc>
                <a:spcPct val="150000"/>
              </a:lnSpc>
              <a:buNone/>
              <a:defRPr/>
            </a:pPr>
            <a:r>
              <a:rPr lang="en-GB" sz="3600" dirty="0" smtClean="0"/>
              <a:t>...a </a:t>
            </a:r>
            <a:r>
              <a:rPr lang="en-GB" sz="3600" b="1" dirty="0" smtClean="0">
                <a:solidFill>
                  <a:srgbClr val="FFFF00"/>
                </a:solidFill>
              </a:rPr>
              <a:t>productive</a:t>
            </a:r>
            <a:r>
              <a:rPr lang="en-GB" sz="3600" dirty="0" smtClean="0"/>
              <a:t>, </a:t>
            </a:r>
            <a:r>
              <a:rPr lang="en-GB" sz="3600" b="1" dirty="0" smtClean="0">
                <a:solidFill>
                  <a:srgbClr val="FFFF00"/>
                </a:solidFill>
              </a:rPr>
              <a:t>supported</a:t>
            </a:r>
            <a:r>
              <a:rPr lang="en-GB" sz="3600" dirty="0" smtClean="0"/>
              <a:t>, </a:t>
            </a:r>
            <a:r>
              <a:rPr lang="en-GB" sz="3600" b="1" dirty="0" smtClean="0">
                <a:solidFill>
                  <a:srgbClr val="FFFF00"/>
                </a:solidFill>
              </a:rPr>
              <a:t>functional</a:t>
            </a:r>
            <a:r>
              <a:rPr lang="en-GB" sz="3600" dirty="0" smtClean="0"/>
              <a:t> </a:t>
            </a:r>
            <a:r>
              <a:rPr lang="en-GB" sz="3600" b="1" dirty="0" smtClean="0">
                <a:solidFill>
                  <a:srgbClr val="FFFF00"/>
                </a:solidFill>
              </a:rPr>
              <a:t>programming language </a:t>
            </a:r>
            <a:r>
              <a:rPr lang="en-GB" sz="3600" dirty="0" smtClean="0"/>
              <a:t>that allows you to write </a:t>
            </a:r>
            <a:r>
              <a:rPr lang="en-GB" sz="3600" b="1" dirty="0" smtClean="0">
                <a:solidFill>
                  <a:srgbClr val="FFFF00"/>
                </a:solidFill>
              </a:rPr>
              <a:t>simple code</a:t>
            </a:r>
            <a:r>
              <a:rPr lang="en-GB" sz="3600" b="1" dirty="0" smtClean="0"/>
              <a:t> </a:t>
            </a:r>
            <a:r>
              <a:rPr lang="en-GB" sz="3600" dirty="0" smtClean="0"/>
              <a:t>to solve </a:t>
            </a:r>
            <a:r>
              <a:rPr lang="en-GB" sz="3600" b="1" dirty="0" smtClean="0">
                <a:solidFill>
                  <a:srgbClr val="FFFF00"/>
                </a:solidFill>
              </a:rPr>
              <a:t>complex problems</a:t>
            </a:r>
            <a:r>
              <a:rPr lang="en-GB" sz="3600" dirty="0" smtClean="0"/>
              <a:t>. </a:t>
            </a:r>
          </a:p>
          <a:p>
            <a:pPr algn="ctr">
              <a:lnSpc>
                <a:spcPct val="150000"/>
              </a:lnSpc>
              <a:buFontTx/>
              <a:buNone/>
              <a:defRPr/>
            </a:pPr>
            <a:endParaRPr lang="en-US" sz="3600" dirty="0" smtClean="0"/>
          </a:p>
        </p:txBody>
      </p:sp>
      <p:sp>
        <p:nvSpPr>
          <p:cNvPr id="5" name="Text Placeholder 2"/>
          <p:cNvSpPr txBox="1">
            <a:spLocks/>
          </p:cNvSpPr>
          <p:nvPr/>
        </p:nvSpPr>
        <p:spPr>
          <a:xfrm>
            <a:off x="843478" y="1503555"/>
            <a:ext cx="1072870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9220709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Fundamentals</a:t>
            </a:r>
            <a:endParaRPr lang="en-US" dirty="0"/>
          </a:p>
        </p:txBody>
      </p:sp>
      <p:sp>
        <p:nvSpPr>
          <p:cNvPr id="3" name="Text Placeholder 2"/>
          <p:cNvSpPr>
            <a:spLocks noGrp="1"/>
          </p:cNvSpPr>
          <p:nvPr>
            <p:ph type="body" idx="1"/>
          </p:nvPr>
        </p:nvSpPr>
        <p:spPr>
          <a:xfrm>
            <a:off x="507868" y="1447800"/>
            <a:ext cx="11173090" cy="4856714"/>
          </a:xfrm>
        </p:spPr>
        <p:txBody>
          <a:bodyPr>
            <a:noAutofit/>
          </a:bodyPr>
          <a:lstStyle/>
          <a:p>
            <a:r>
              <a:rPr lang="en-US" b="1" dirty="0" smtClean="0"/>
              <a:t>Succinct, Expressive, Functional Language </a:t>
            </a:r>
          </a:p>
          <a:p>
            <a:endParaRPr lang="en-US" dirty="0" smtClean="0"/>
          </a:p>
          <a:p>
            <a:r>
              <a:rPr lang="en-US" b="1" dirty="0" smtClean="0"/>
              <a:t>Parallel, Explorative, Data-rich, Algorithmic</a:t>
            </a:r>
          </a:p>
          <a:p>
            <a:endParaRPr lang="en-US" dirty="0" smtClean="0"/>
          </a:p>
          <a:p>
            <a:r>
              <a:rPr lang="en-US" b="1" dirty="0" smtClean="0"/>
              <a:t>Industry/Platform-Leading </a:t>
            </a:r>
          </a:p>
          <a:p>
            <a:endParaRPr lang="en-US" dirty="0" smtClean="0"/>
          </a:p>
          <a:p>
            <a:pPr lvl="1"/>
            <a:r>
              <a:rPr lang="en-US" sz="2400" b="1" dirty="0" smtClean="0"/>
              <a:t>Note: F# is not a replacement for C#/VB/C++ </a:t>
            </a:r>
          </a:p>
          <a:p>
            <a:pPr lvl="1"/>
            <a:r>
              <a:rPr lang="en-US" sz="2400" b="1" dirty="0" smtClean="0"/>
              <a:t>Augments and builds on .NET as multi-</a:t>
            </a:r>
            <a:r>
              <a:rPr lang="en-US" sz="2400" b="1" dirty="0" err="1" smtClean="0"/>
              <a:t>lang</a:t>
            </a:r>
            <a:r>
              <a:rPr lang="en-US" sz="2400" b="1" dirty="0" smtClean="0"/>
              <a:t> platform</a:t>
            </a:r>
          </a:p>
        </p:txBody>
      </p:sp>
    </p:spTree>
    <p:extLst>
      <p:ext uri="{BB962C8B-B14F-4D97-AF65-F5344CB8AC3E}">
        <p14:creationId xmlns:p14="http://schemas.microsoft.com/office/powerpoint/2010/main" val="30736647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189</TotalTime>
  <Words>2095</Words>
  <Application>Microsoft Office PowerPoint</Application>
  <PresentationFormat>Custom</PresentationFormat>
  <Paragraphs>426</Paragraphs>
  <Slides>61</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vt:lpstr>
      <vt:lpstr>Courier New</vt:lpstr>
      <vt:lpstr>Segoe Light</vt:lpstr>
      <vt:lpstr>Wingdings</vt:lpstr>
      <vt:lpstr>Segoe UI</vt:lpstr>
      <vt:lpstr>Symbol</vt:lpstr>
      <vt:lpstr>Consolas</vt:lpstr>
      <vt:lpstr>Segoe</vt:lpstr>
      <vt:lpstr>Calibri</vt:lpstr>
      <vt:lpstr>FSharp-teched-europe-2010-v2</vt:lpstr>
      <vt:lpstr>White with Consolas font for code slides</vt:lpstr>
      <vt:lpstr>PowerPoint Presentation</vt:lpstr>
      <vt:lpstr>DEV304 A Taste of F# Today &amp; Future </vt:lpstr>
      <vt:lpstr>Which talk?</vt:lpstr>
      <vt:lpstr>Which talk?</vt:lpstr>
      <vt:lpstr>Which talk?</vt:lpstr>
      <vt:lpstr>F# is…</vt:lpstr>
      <vt:lpstr>F# is…</vt:lpstr>
      <vt:lpstr>F# is…</vt:lpstr>
      <vt:lpstr>F# Fundamentals</vt:lpstr>
      <vt:lpstr>Why Functional?</vt:lpstr>
      <vt:lpstr>Simplicity</vt:lpstr>
      <vt:lpstr>Parallel</vt:lpstr>
      <vt:lpstr>Simplicity</vt:lpstr>
      <vt:lpstr>Simplicity: Functions as Values</vt:lpstr>
      <vt:lpstr>Simplicity: Functional Data</vt:lpstr>
      <vt:lpstr>Parallel</vt:lpstr>
      <vt:lpstr>Async.Parallel [ httpAsync "www.google.com";                  httpAsync "www.bing.com";                  httpAsync "www.yahoo.com"; ]  </vt:lpstr>
      <vt:lpstr>Async.Parallel [ for i in 0 .. 200 -&gt; computeTask i ]  </vt:lpstr>
      <vt:lpstr>F#:  Influences</vt:lpstr>
      <vt:lpstr>Event Processing</vt:lpstr>
      <vt:lpstr>Example #1 : Methodology</vt:lpstr>
      <vt:lpstr>Example #2 (power company)</vt:lpstr>
      <vt:lpstr>Example #2 (power company)</vt:lpstr>
      <vt:lpstr>Example #2 (power company)</vt:lpstr>
      <vt:lpstr>Example #3: Grange Insurance</vt:lpstr>
      <vt:lpstr>Example #4: “Finance Company”</vt:lpstr>
      <vt:lpstr>Some Basics</vt:lpstr>
      <vt:lpstr>Fundamentals - Whitespace Matters</vt:lpstr>
      <vt:lpstr>Fundamentals - Whitespace Matters</vt:lpstr>
      <vt:lpstr>Your First F# Application</vt:lpstr>
      <vt:lpstr>Your Second F# Application</vt:lpstr>
      <vt:lpstr>Fundamentals: Let</vt:lpstr>
      <vt:lpstr>Functional– Pipelines</vt:lpstr>
      <vt:lpstr>Functional– Pipelines</vt:lpstr>
      <vt:lpstr>F# - Objects + Functional</vt:lpstr>
      <vt:lpstr>Resource: F# Object Oriented Quick Guide</vt:lpstr>
      <vt:lpstr>Objects</vt:lpstr>
      <vt:lpstr>Class with Properties</vt:lpstr>
      <vt:lpstr>Async/Parallel</vt:lpstr>
      <vt:lpstr>PowerPoint Presentation</vt:lpstr>
      <vt:lpstr>PowerPoint Presentation</vt:lpstr>
      <vt:lpstr>F# example: Serving 50,000+ simultaneous TCP connections with ~10 threads</vt:lpstr>
      <vt:lpstr>Async on the Phone, Today</vt:lpstr>
      <vt:lpstr>The Future of F#     </vt:lpstr>
      <vt:lpstr>Caveat: No CTP today</vt:lpstr>
      <vt:lpstr>Fact #1 The world is information-rich</vt:lpstr>
      <vt:lpstr>Fact #2 Languages are information-sparse</vt:lpstr>
      <vt:lpstr>To fix this we will use magic</vt:lpstr>
      <vt:lpstr>The magic is called Type Providers</vt:lpstr>
      <vt:lpstr>Language Integrated Web Data</vt:lpstr>
      <vt:lpstr>The Magic: Type Providers</vt:lpstr>
      <vt:lpstr>PowerPoint Presentation</vt:lpstr>
      <vt:lpstr>Language Integrated Data Market Directory</vt:lpstr>
      <vt:lpstr>Summary: Just imagine if we could access….</vt:lpstr>
      <vt:lpstr>Professional Tools</vt:lpstr>
      <vt:lpstr>F# and Source</vt:lpstr>
      <vt:lpstr>In Summary</vt:lpstr>
      <vt:lpstr>Latest Books about F#</vt:lpstr>
      <vt:lpstr>Questions  http://fsharp.net  </vt:lpstr>
      <vt:lpstr>Session Evaluations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13</cp:revision>
  <cp:lastPrinted>2010-05-11T05:02:34Z</cp:lastPrinted>
  <dcterms:created xsi:type="dcterms:W3CDTF">2010-11-09T11:20:14Z</dcterms:created>
  <dcterms:modified xsi:type="dcterms:W3CDTF">2010-11-09T16:20:23Z</dcterms:modified>
  <cp:category>TechEd Europe 2010</cp:category>
</cp:coreProperties>
</file>