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149"/>
  </p:notesMasterIdLst>
  <p:sldIdLst>
    <p:sldId id="417" r:id="rId5"/>
    <p:sldId id="487" r:id="rId6"/>
    <p:sldId id="481" r:id="rId7"/>
    <p:sldId id="418" r:id="rId8"/>
    <p:sldId id="512" r:id="rId9"/>
    <p:sldId id="511" r:id="rId10"/>
    <p:sldId id="490" r:id="rId11"/>
    <p:sldId id="484" r:id="rId12"/>
    <p:sldId id="479" r:id="rId13"/>
    <p:sldId id="478" r:id="rId14"/>
    <p:sldId id="489" r:id="rId15"/>
    <p:sldId id="421" r:id="rId16"/>
    <p:sldId id="423" r:id="rId17"/>
    <p:sldId id="425" r:id="rId18"/>
    <p:sldId id="491" r:id="rId19"/>
    <p:sldId id="480" r:id="rId20"/>
    <p:sldId id="486" r:id="rId21"/>
    <p:sldId id="492" r:id="rId22"/>
    <p:sldId id="433" r:id="rId23"/>
    <p:sldId id="507" r:id="rId24"/>
    <p:sldId id="508" r:id="rId25"/>
    <p:sldId id="501" r:id="rId26"/>
    <p:sldId id="515" r:id="rId27"/>
    <p:sldId id="434" r:id="rId28"/>
    <p:sldId id="435" r:id="rId29"/>
    <p:sldId id="436" r:id="rId30"/>
    <p:sldId id="437" r:id="rId31"/>
    <p:sldId id="514" r:id="rId32"/>
    <p:sldId id="442" r:id="rId33"/>
    <p:sldId id="445" r:id="rId34"/>
    <p:sldId id="446" r:id="rId35"/>
    <p:sldId id="448" r:id="rId36"/>
    <p:sldId id="516" r:id="rId37"/>
    <p:sldId id="517" r:id="rId38"/>
    <p:sldId id="447" r:id="rId39"/>
    <p:sldId id="449" r:id="rId40"/>
    <p:sldId id="451" r:id="rId41"/>
    <p:sldId id="518" r:id="rId42"/>
    <p:sldId id="453" r:id="rId43"/>
    <p:sldId id="519" r:id="rId44"/>
    <p:sldId id="455" r:id="rId45"/>
    <p:sldId id="506" r:id="rId46"/>
    <p:sldId id="505" r:id="rId47"/>
    <p:sldId id="456" r:id="rId48"/>
    <p:sldId id="457" r:id="rId49"/>
    <p:sldId id="502" r:id="rId50"/>
    <p:sldId id="503" r:id="rId51"/>
    <p:sldId id="504" r:id="rId52"/>
    <p:sldId id="498" r:id="rId53"/>
    <p:sldId id="496" r:id="rId54"/>
    <p:sldId id="495" r:id="rId55"/>
    <p:sldId id="493" r:id="rId56"/>
    <p:sldId id="494" r:id="rId57"/>
    <p:sldId id="458" r:id="rId58"/>
    <p:sldId id="459" r:id="rId59"/>
    <p:sldId id="460" r:id="rId60"/>
    <p:sldId id="461" r:id="rId61"/>
    <p:sldId id="462" r:id="rId62"/>
    <p:sldId id="463" r:id="rId63"/>
    <p:sldId id="464" r:id="rId64"/>
    <p:sldId id="465" r:id="rId65"/>
    <p:sldId id="466" r:id="rId66"/>
    <p:sldId id="467" r:id="rId67"/>
    <p:sldId id="468" r:id="rId68"/>
    <p:sldId id="469" r:id="rId69"/>
    <p:sldId id="470" r:id="rId70"/>
    <p:sldId id="471" r:id="rId71"/>
    <p:sldId id="472" r:id="rId72"/>
    <p:sldId id="473" r:id="rId73"/>
    <p:sldId id="474" r:id="rId74"/>
    <p:sldId id="475" r:id="rId75"/>
    <p:sldId id="476" r:id="rId76"/>
    <p:sldId id="477" r:id="rId77"/>
    <p:sldId id="361" r:id="rId78"/>
    <p:sldId id="343" r:id="rId79"/>
    <p:sldId id="344" r:id="rId80"/>
    <p:sldId id="345" r:id="rId81"/>
    <p:sldId id="346" r:id="rId82"/>
    <p:sldId id="347" r:id="rId83"/>
    <p:sldId id="348" r:id="rId84"/>
    <p:sldId id="349" r:id="rId85"/>
    <p:sldId id="350" r:id="rId86"/>
    <p:sldId id="275" r:id="rId87"/>
    <p:sldId id="276" r:id="rId88"/>
    <p:sldId id="277" r:id="rId89"/>
    <p:sldId id="278" r:id="rId90"/>
    <p:sldId id="279" r:id="rId91"/>
    <p:sldId id="280" r:id="rId92"/>
    <p:sldId id="363" r:id="rId93"/>
    <p:sldId id="364" r:id="rId94"/>
    <p:sldId id="282" r:id="rId95"/>
    <p:sldId id="283" r:id="rId96"/>
    <p:sldId id="284" r:id="rId97"/>
    <p:sldId id="402" r:id="rId98"/>
    <p:sldId id="288" r:id="rId99"/>
    <p:sldId id="289" r:id="rId100"/>
    <p:sldId id="290" r:id="rId101"/>
    <p:sldId id="291" r:id="rId102"/>
    <p:sldId id="292" r:id="rId103"/>
    <p:sldId id="293" r:id="rId104"/>
    <p:sldId id="414" r:id="rId105"/>
    <p:sldId id="415" r:id="rId106"/>
    <p:sldId id="416" r:id="rId107"/>
    <p:sldId id="410" r:id="rId108"/>
    <p:sldId id="411" r:id="rId109"/>
    <p:sldId id="412" r:id="rId110"/>
    <p:sldId id="413" r:id="rId111"/>
    <p:sldId id="299" r:id="rId112"/>
    <p:sldId id="381" r:id="rId113"/>
    <p:sldId id="307" r:id="rId114"/>
    <p:sldId id="309" r:id="rId115"/>
    <p:sldId id="310" r:id="rId116"/>
    <p:sldId id="311" r:id="rId117"/>
    <p:sldId id="312" r:id="rId118"/>
    <p:sldId id="313" r:id="rId119"/>
    <p:sldId id="316" r:id="rId120"/>
    <p:sldId id="317" r:id="rId121"/>
    <p:sldId id="318" r:id="rId122"/>
    <p:sldId id="377" r:id="rId123"/>
    <p:sldId id="320" r:id="rId124"/>
    <p:sldId id="392" r:id="rId125"/>
    <p:sldId id="387" r:id="rId126"/>
    <p:sldId id="389" r:id="rId127"/>
    <p:sldId id="404" r:id="rId128"/>
    <p:sldId id="405" r:id="rId129"/>
    <p:sldId id="406" r:id="rId130"/>
    <p:sldId id="407" r:id="rId131"/>
    <p:sldId id="408" r:id="rId132"/>
    <p:sldId id="409" r:id="rId133"/>
    <p:sldId id="403" r:id="rId134"/>
    <p:sldId id="388" r:id="rId135"/>
    <p:sldId id="390" r:id="rId136"/>
    <p:sldId id="391" r:id="rId137"/>
    <p:sldId id="382" r:id="rId138"/>
    <p:sldId id="383" r:id="rId139"/>
    <p:sldId id="384" r:id="rId140"/>
    <p:sldId id="385" r:id="rId141"/>
    <p:sldId id="365" r:id="rId142"/>
    <p:sldId id="353" r:id="rId143"/>
    <p:sldId id="261" r:id="rId144"/>
    <p:sldId id="351" r:id="rId145"/>
    <p:sldId id="499" r:id="rId146"/>
    <p:sldId id="500" r:id="rId147"/>
    <p:sldId id="513" r:id="rId1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09B2C"/>
    <a:srgbClr val="0D85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78" d="100"/>
          <a:sy n="78" d="100"/>
        </p:scale>
        <p:origin x="-366"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38" Type="http://schemas.openxmlformats.org/officeDocument/2006/relationships/slide" Target="slides/slide134.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144" Type="http://schemas.openxmlformats.org/officeDocument/2006/relationships/slide" Target="slides/slide140.xml"/><Relationship Id="rId149" Type="http://schemas.openxmlformats.org/officeDocument/2006/relationships/notesMaster" Target="notesMasters/notesMaster1.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presProps" Target="presProps.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slide" Target="slides/slide112.xml"/><Relationship Id="rId124" Type="http://schemas.openxmlformats.org/officeDocument/2006/relationships/slide" Target="slides/slide120.xml"/><Relationship Id="rId129" Type="http://schemas.openxmlformats.org/officeDocument/2006/relationships/slide" Target="slides/slide125.xml"/><Relationship Id="rId137" Type="http://schemas.openxmlformats.org/officeDocument/2006/relationships/slide" Target="slides/slide13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32" Type="http://schemas.openxmlformats.org/officeDocument/2006/relationships/slide" Target="slides/slide128.xml"/><Relationship Id="rId140" Type="http://schemas.openxmlformats.org/officeDocument/2006/relationships/slide" Target="slides/slide136.xml"/><Relationship Id="rId145" Type="http://schemas.openxmlformats.org/officeDocument/2006/relationships/slide" Target="slides/slide141.xml"/><Relationship Id="rId15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slide" Target="slides/slide115.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30" Type="http://schemas.openxmlformats.org/officeDocument/2006/relationships/slide" Target="slides/slide126.xml"/><Relationship Id="rId135" Type="http://schemas.openxmlformats.org/officeDocument/2006/relationships/slide" Target="slides/slide131.xml"/><Relationship Id="rId143" Type="http://schemas.openxmlformats.org/officeDocument/2006/relationships/slide" Target="slides/slide139.xml"/><Relationship Id="rId148" Type="http://schemas.openxmlformats.org/officeDocument/2006/relationships/slide" Target="slides/slide144.xml"/><Relationship Id="rId15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193C47-7400-4DD4-9359-558A64BC170A}" type="doc">
      <dgm:prSet loTypeId="urn:microsoft.com/office/officeart/2005/8/layout/process1" loCatId="process" qsTypeId="urn:microsoft.com/office/officeart/2005/8/quickstyle/simple1" qsCatId="simple" csTypeId="urn:microsoft.com/office/officeart/2005/8/colors/accent0_3" csCatId="mainScheme" phldr="1"/>
      <dgm:spPr/>
      <dgm:t>
        <a:bodyPr/>
        <a:lstStyle/>
        <a:p>
          <a:endParaRPr lang="en-GB"/>
        </a:p>
      </dgm:t>
    </dgm:pt>
    <dgm:pt modelId="{D8059176-ACF7-486F-9A68-525D2BC3FADC}">
      <dgm:prSet custT="1"/>
      <dgm:spPr/>
      <dgm:t>
        <a:bodyPr/>
        <a:lstStyle/>
        <a:p>
          <a:pPr rtl="0"/>
          <a:r>
            <a:rPr lang="en-GB" sz="3200" dirty="0" smtClean="0"/>
            <a:t>F# async</a:t>
          </a:r>
          <a:endParaRPr lang="en-GB" sz="3200" dirty="0"/>
        </a:p>
      </dgm:t>
    </dgm:pt>
    <dgm:pt modelId="{CB1FFEBE-7DD0-4D5D-95EB-30F953435118}" type="parTrans" cxnId="{19D0EE08-19EA-4B7A-8951-9B2F96597A31}">
      <dgm:prSet/>
      <dgm:spPr/>
      <dgm:t>
        <a:bodyPr/>
        <a:lstStyle/>
        <a:p>
          <a:endParaRPr lang="en-GB"/>
        </a:p>
      </dgm:t>
    </dgm:pt>
    <dgm:pt modelId="{8646B798-76B5-4119-8E51-D0312466090F}" type="sibTrans" cxnId="{19D0EE08-19EA-4B7A-8951-9B2F96597A31}">
      <dgm:prSet/>
      <dgm:spPr/>
      <dgm:t>
        <a:bodyPr/>
        <a:lstStyle/>
        <a:p>
          <a:endParaRPr lang="en-GB"/>
        </a:p>
      </dgm:t>
    </dgm:pt>
    <dgm:pt modelId="{B8E33EC4-2EFA-4BD4-8CBD-36C1F055A483}">
      <dgm:prSet custT="1"/>
      <dgm:spPr/>
      <dgm:t>
        <a:bodyPr/>
        <a:lstStyle/>
        <a:p>
          <a:pPr rtl="0"/>
          <a:r>
            <a:rPr lang="en-GB" sz="3200" dirty="0" smtClean="0"/>
            <a:t>Parallel</a:t>
          </a:r>
          <a:endParaRPr lang="en-GB" sz="3200" dirty="0"/>
        </a:p>
      </dgm:t>
    </dgm:pt>
    <dgm:pt modelId="{DB4B4BB2-C8B0-40EF-9CC5-658F48C4C517}" type="parTrans" cxnId="{DE7E92C2-C94E-43F7-A108-0A4581394F66}">
      <dgm:prSet/>
      <dgm:spPr/>
      <dgm:t>
        <a:bodyPr/>
        <a:lstStyle/>
        <a:p>
          <a:endParaRPr lang="en-GB"/>
        </a:p>
      </dgm:t>
    </dgm:pt>
    <dgm:pt modelId="{73138345-E58C-4152-BEB4-54D1BFE572B9}" type="sibTrans" cxnId="{DE7E92C2-C94E-43F7-A108-0A4581394F66}">
      <dgm:prSet/>
      <dgm:spPr>
        <a:solidFill>
          <a:schemeClr val="bg1"/>
        </a:solidFill>
      </dgm:spPr>
      <dgm:t>
        <a:bodyPr/>
        <a:lstStyle/>
        <a:p>
          <a:endParaRPr lang="en-GB">
            <a:solidFill>
              <a:schemeClr val="bg1"/>
            </a:solidFill>
          </a:endParaRPr>
        </a:p>
      </dgm:t>
    </dgm:pt>
    <dgm:pt modelId="{F47D1EAE-2B3B-4DCD-B084-FE7211F0CA2F}">
      <dgm:prSet/>
      <dgm:spPr>
        <a:solidFill>
          <a:schemeClr val="bg1"/>
        </a:solidFill>
        <a:ln>
          <a:noFill/>
        </a:ln>
      </dgm:spPr>
      <dgm:t>
        <a:bodyPr/>
        <a:lstStyle/>
        <a:p>
          <a:pPr rtl="0"/>
          <a:r>
            <a:rPr lang="en-GB" dirty="0" smtClean="0"/>
            <a:t>Agents</a:t>
          </a:r>
          <a:endParaRPr lang="en-GB" dirty="0"/>
        </a:p>
      </dgm:t>
    </dgm:pt>
    <dgm:pt modelId="{27BA3C9B-03A3-4B62-B581-F259959650DE}" type="sibTrans" cxnId="{87B4CA5D-8D4C-448E-9C82-B16A11FBC8A5}">
      <dgm:prSet/>
      <dgm:spPr/>
      <dgm:t>
        <a:bodyPr/>
        <a:lstStyle/>
        <a:p>
          <a:endParaRPr lang="en-GB"/>
        </a:p>
      </dgm:t>
    </dgm:pt>
    <dgm:pt modelId="{E849E0AE-9FFD-4C65-B331-554BF92B0BC2}" type="parTrans" cxnId="{87B4CA5D-8D4C-448E-9C82-B16A11FBC8A5}">
      <dgm:prSet/>
      <dgm:spPr/>
      <dgm:t>
        <a:bodyPr/>
        <a:lstStyle/>
        <a:p>
          <a:endParaRPr lang="en-GB"/>
        </a:p>
      </dgm:t>
    </dgm:pt>
    <dgm:pt modelId="{141FA1FE-9859-40E8-B9F3-868239BA63F6}">
      <dgm:prSet custT="1"/>
      <dgm:spPr>
        <a:solidFill>
          <a:schemeClr val="bg1"/>
        </a:solidFill>
        <a:ln>
          <a:noFill/>
        </a:ln>
      </dgm:spPr>
      <dgm:t>
        <a:bodyPr/>
        <a:lstStyle/>
        <a:p>
          <a:pPr rtl="0"/>
          <a:r>
            <a:rPr lang="en-GB" sz="4000" dirty="0" smtClean="0"/>
            <a:t>Server</a:t>
          </a:r>
          <a:endParaRPr lang="en-GB" sz="4000" dirty="0"/>
        </a:p>
      </dgm:t>
    </dgm:pt>
    <dgm:pt modelId="{93F0D563-2A9F-46FB-A963-EFDE7A526731}" type="sibTrans" cxnId="{C55B575B-09A0-401F-9982-C564BD154EC4}">
      <dgm:prSet/>
      <dgm:spPr>
        <a:solidFill>
          <a:schemeClr val="bg1"/>
        </a:solidFill>
      </dgm:spPr>
      <dgm:t>
        <a:bodyPr/>
        <a:lstStyle/>
        <a:p>
          <a:endParaRPr lang="en-GB">
            <a:solidFill>
              <a:schemeClr val="bg1"/>
            </a:solidFill>
          </a:endParaRPr>
        </a:p>
      </dgm:t>
    </dgm:pt>
    <dgm:pt modelId="{01116C18-383F-45A7-B69E-594CB9A286D3}" type="parTrans" cxnId="{C55B575B-09A0-401F-9982-C564BD154EC4}">
      <dgm:prSet/>
      <dgm:spPr/>
      <dgm:t>
        <a:bodyPr/>
        <a:lstStyle/>
        <a:p>
          <a:endParaRPr lang="en-GB"/>
        </a:p>
      </dgm:t>
    </dgm:pt>
    <dgm:pt modelId="{2D1F42B0-8635-4E88-8B87-EECA87E2CA97}" type="pres">
      <dgm:prSet presAssocID="{9B193C47-7400-4DD4-9359-558A64BC170A}" presName="Name0" presStyleCnt="0">
        <dgm:presLayoutVars>
          <dgm:dir/>
          <dgm:resizeHandles val="exact"/>
        </dgm:presLayoutVars>
      </dgm:prSet>
      <dgm:spPr/>
      <dgm:t>
        <a:bodyPr/>
        <a:lstStyle/>
        <a:p>
          <a:endParaRPr lang="en-GB"/>
        </a:p>
      </dgm:t>
    </dgm:pt>
    <dgm:pt modelId="{9A1BFA8D-3F24-4EAD-8E72-D9F1E57F82DD}" type="pres">
      <dgm:prSet presAssocID="{D8059176-ACF7-486F-9A68-525D2BC3FADC}" presName="node" presStyleLbl="node1" presStyleIdx="0" presStyleCnt="4">
        <dgm:presLayoutVars>
          <dgm:bulletEnabled val="1"/>
        </dgm:presLayoutVars>
      </dgm:prSet>
      <dgm:spPr/>
      <dgm:t>
        <a:bodyPr/>
        <a:lstStyle/>
        <a:p>
          <a:endParaRPr lang="en-GB"/>
        </a:p>
      </dgm:t>
    </dgm:pt>
    <dgm:pt modelId="{2E32B71F-E584-41FC-943D-AB77CE5D2E23}" type="pres">
      <dgm:prSet presAssocID="{8646B798-76B5-4119-8E51-D0312466090F}" presName="sibTrans" presStyleLbl="sibTrans2D1" presStyleIdx="0" presStyleCnt="3"/>
      <dgm:spPr/>
      <dgm:t>
        <a:bodyPr/>
        <a:lstStyle/>
        <a:p>
          <a:endParaRPr lang="en-GB"/>
        </a:p>
      </dgm:t>
    </dgm:pt>
    <dgm:pt modelId="{01ECC769-E5B2-4E48-B9BE-1914ACD6365D}" type="pres">
      <dgm:prSet presAssocID="{8646B798-76B5-4119-8E51-D0312466090F}" presName="connectorText" presStyleLbl="sibTrans2D1" presStyleIdx="0" presStyleCnt="3"/>
      <dgm:spPr/>
      <dgm:t>
        <a:bodyPr/>
        <a:lstStyle/>
        <a:p>
          <a:endParaRPr lang="en-GB"/>
        </a:p>
      </dgm:t>
    </dgm:pt>
    <dgm:pt modelId="{A7576EB5-77C0-4967-A421-CE4132E51FA1}" type="pres">
      <dgm:prSet presAssocID="{B8E33EC4-2EFA-4BD4-8CBD-36C1F055A483}" presName="node" presStyleLbl="node1" presStyleIdx="1" presStyleCnt="4" custLinFactY="-81402" custLinFactNeighborY="-100000">
        <dgm:presLayoutVars>
          <dgm:bulletEnabled val="1"/>
        </dgm:presLayoutVars>
      </dgm:prSet>
      <dgm:spPr/>
      <dgm:t>
        <a:bodyPr/>
        <a:lstStyle/>
        <a:p>
          <a:endParaRPr lang="en-GB"/>
        </a:p>
      </dgm:t>
    </dgm:pt>
    <dgm:pt modelId="{CF940D06-359E-4251-A747-14B95905EF32}" type="pres">
      <dgm:prSet presAssocID="{73138345-E58C-4152-BEB4-54D1BFE572B9}" presName="sibTrans" presStyleLbl="sibTrans2D1" presStyleIdx="1" presStyleCnt="3" custAng="18364389" custScaleX="184871" custLinFactX="-100000" custLinFactY="100000" custLinFactNeighborX="-187789" custLinFactNeighborY="120952"/>
      <dgm:spPr/>
      <dgm:t>
        <a:bodyPr/>
        <a:lstStyle/>
        <a:p>
          <a:endParaRPr lang="en-GB"/>
        </a:p>
      </dgm:t>
    </dgm:pt>
    <dgm:pt modelId="{67C52102-9AC9-4B16-85A7-65A6EB4FB437}" type="pres">
      <dgm:prSet presAssocID="{73138345-E58C-4152-BEB4-54D1BFE572B9}" presName="connectorText" presStyleLbl="sibTrans2D1" presStyleIdx="1" presStyleCnt="3"/>
      <dgm:spPr/>
      <dgm:t>
        <a:bodyPr/>
        <a:lstStyle/>
        <a:p>
          <a:endParaRPr lang="en-GB"/>
        </a:p>
      </dgm:t>
    </dgm:pt>
    <dgm:pt modelId="{EE2E5D40-36D7-4CBF-95BC-A19B96D9D7EE}" type="pres">
      <dgm:prSet presAssocID="{141FA1FE-9859-40E8-B9F3-868239BA63F6}" presName="node" presStyleLbl="node1" presStyleIdx="2" presStyleCnt="4" custLinFactX="-46681" custLinFactNeighborX="-100000" custLinFactNeighborY="-10008">
        <dgm:presLayoutVars>
          <dgm:bulletEnabled val="1"/>
        </dgm:presLayoutVars>
      </dgm:prSet>
      <dgm:spPr/>
      <dgm:t>
        <a:bodyPr/>
        <a:lstStyle/>
        <a:p>
          <a:endParaRPr lang="en-GB"/>
        </a:p>
      </dgm:t>
    </dgm:pt>
    <dgm:pt modelId="{0A60A79A-6FA3-454B-A50B-7152EAF4185A}" type="pres">
      <dgm:prSet presAssocID="{93F0D563-2A9F-46FB-A963-EFDE7A526731}" presName="sibTrans" presStyleLbl="sibTrans2D1" presStyleIdx="2" presStyleCnt="3" custAng="17227738" custScaleX="161504" custLinFactX="-140219" custLinFactNeighborX="-200000" custLinFactNeighborY="39347"/>
      <dgm:spPr/>
      <dgm:t>
        <a:bodyPr/>
        <a:lstStyle/>
        <a:p>
          <a:endParaRPr lang="en-GB"/>
        </a:p>
      </dgm:t>
    </dgm:pt>
    <dgm:pt modelId="{0FF6796D-3D69-467F-A047-299B93D5B69A}" type="pres">
      <dgm:prSet presAssocID="{93F0D563-2A9F-46FB-A963-EFDE7A526731}" presName="connectorText" presStyleLbl="sibTrans2D1" presStyleIdx="2" presStyleCnt="3"/>
      <dgm:spPr/>
      <dgm:t>
        <a:bodyPr/>
        <a:lstStyle/>
        <a:p>
          <a:endParaRPr lang="en-GB"/>
        </a:p>
      </dgm:t>
    </dgm:pt>
    <dgm:pt modelId="{FA332C85-6D89-4F14-8668-01CDD4F1EC5E}" type="pres">
      <dgm:prSet presAssocID="{F47D1EAE-2B3B-4DCD-B084-FE7211F0CA2F}" presName="node" presStyleLbl="node1" presStyleIdx="3" presStyleCnt="4" custLinFactX="-190977" custLinFactY="81402" custLinFactNeighborX="-200000" custLinFactNeighborY="100000">
        <dgm:presLayoutVars>
          <dgm:bulletEnabled val="1"/>
        </dgm:presLayoutVars>
      </dgm:prSet>
      <dgm:spPr/>
      <dgm:t>
        <a:bodyPr/>
        <a:lstStyle/>
        <a:p>
          <a:endParaRPr lang="en-GB"/>
        </a:p>
      </dgm:t>
    </dgm:pt>
  </dgm:ptLst>
  <dgm:cxnLst>
    <dgm:cxn modelId="{00ED02B3-1D01-4956-B146-B4C9EAF763FA}" type="presOf" srcId="{8646B798-76B5-4119-8E51-D0312466090F}" destId="{01ECC769-E5B2-4E48-B9BE-1914ACD6365D}" srcOrd="1" destOrd="0" presId="urn:microsoft.com/office/officeart/2005/8/layout/process1"/>
    <dgm:cxn modelId="{D2796EAF-030C-411E-8446-437D9ED4B168}" type="presOf" srcId="{93F0D563-2A9F-46FB-A963-EFDE7A526731}" destId="{0A60A79A-6FA3-454B-A50B-7152EAF4185A}" srcOrd="0" destOrd="0" presId="urn:microsoft.com/office/officeart/2005/8/layout/process1"/>
    <dgm:cxn modelId="{DE7E92C2-C94E-43F7-A108-0A4581394F66}" srcId="{9B193C47-7400-4DD4-9359-558A64BC170A}" destId="{B8E33EC4-2EFA-4BD4-8CBD-36C1F055A483}" srcOrd="1" destOrd="0" parTransId="{DB4B4BB2-C8B0-40EF-9CC5-658F48C4C517}" sibTransId="{73138345-E58C-4152-BEB4-54D1BFE572B9}"/>
    <dgm:cxn modelId="{1FA5AD75-9E0E-4B85-AD74-F545440EB186}" type="presOf" srcId="{9B193C47-7400-4DD4-9359-558A64BC170A}" destId="{2D1F42B0-8635-4E88-8B87-EECA87E2CA97}" srcOrd="0" destOrd="0" presId="urn:microsoft.com/office/officeart/2005/8/layout/process1"/>
    <dgm:cxn modelId="{0E02D3C6-B59F-4E20-BA2D-5CDB94C20E26}" type="presOf" srcId="{141FA1FE-9859-40E8-B9F3-868239BA63F6}" destId="{EE2E5D40-36D7-4CBF-95BC-A19B96D9D7EE}" srcOrd="0" destOrd="0" presId="urn:microsoft.com/office/officeart/2005/8/layout/process1"/>
    <dgm:cxn modelId="{87B4CA5D-8D4C-448E-9C82-B16A11FBC8A5}" srcId="{9B193C47-7400-4DD4-9359-558A64BC170A}" destId="{F47D1EAE-2B3B-4DCD-B084-FE7211F0CA2F}" srcOrd="3" destOrd="0" parTransId="{E849E0AE-9FFD-4C65-B331-554BF92B0BC2}" sibTransId="{27BA3C9B-03A3-4B62-B581-F259959650DE}"/>
    <dgm:cxn modelId="{587DD834-935A-41B2-A4EE-25783B5945FA}" type="presOf" srcId="{D8059176-ACF7-486F-9A68-525D2BC3FADC}" destId="{9A1BFA8D-3F24-4EAD-8E72-D9F1E57F82DD}" srcOrd="0" destOrd="0" presId="urn:microsoft.com/office/officeart/2005/8/layout/process1"/>
    <dgm:cxn modelId="{D1699D26-357C-4BEB-93BE-330B050D0C50}" type="presOf" srcId="{73138345-E58C-4152-BEB4-54D1BFE572B9}" destId="{CF940D06-359E-4251-A747-14B95905EF32}" srcOrd="0" destOrd="0" presId="urn:microsoft.com/office/officeart/2005/8/layout/process1"/>
    <dgm:cxn modelId="{8C454A1C-2DA0-4E05-AD88-D1AC94F461D3}" type="presOf" srcId="{8646B798-76B5-4119-8E51-D0312466090F}" destId="{2E32B71F-E584-41FC-943D-AB77CE5D2E23}" srcOrd="0" destOrd="0" presId="urn:microsoft.com/office/officeart/2005/8/layout/process1"/>
    <dgm:cxn modelId="{0F49589F-F718-406A-8FC5-7BEB82D991FD}" type="presOf" srcId="{B8E33EC4-2EFA-4BD4-8CBD-36C1F055A483}" destId="{A7576EB5-77C0-4967-A421-CE4132E51FA1}" srcOrd="0" destOrd="0" presId="urn:microsoft.com/office/officeart/2005/8/layout/process1"/>
    <dgm:cxn modelId="{72115330-525F-4B6F-9E1E-F6DCA17275CB}" type="presOf" srcId="{F47D1EAE-2B3B-4DCD-B084-FE7211F0CA2F}" destId="{FA332C85-6D89-4F14-8668-01CDD4F1EC5E}" srcOrd="0" destOrd="0" presId="urn:microsoft.com/office/officeart/2005/8/layout/process1"/>
    <dgm:cxn modelId="{71A90B6E-9156-45D3-805A-E522490992AF}" type="presOf" srcId="{73138345-E58C-4152-BEB4-54D1BFE572B9}" destId="{67C52102-9AC9-4B16-85A7-65A6EB4FB437}" srcOrd="1" destOrd="0" presId="urn:microsoft.com/office/officeart/2005/8/layout/process1"/>
    <dgm:cxn modelId="{9F37C919-CF36-48B2-8418-B29A0E8E8D63}" type="presOf" srcId="{93F0D563-2A9F-46FB-A963-EFDE7A526731}" destId="{0FF6796D-3D69-467F-A047-299B93D5B69A}" srcOrd="1" destOrd="0" presId="urn:microsoft.com/office/officeart/2005/8/layout/process1"/>
    <dgm:cxn modelId="{19D0EE08-19EA-4B7A-8951-9B2F96597A31}" srcId="{9B193C47-7400-4DD4-9359-558A64BC170A}" destId="{D8059176-ACF7-486F-9A68-525D2BC3FADC}" srcOrd="0" destOrd="0" parTransId="{CB1FFEBE-7DD0-4D5D-95EB-30F953435118}" sibTransId="{8646B798-76B5-4119-8E51-D0312466090F}"/>
    <dgm:cxn modelId="{C55B575B-09A0-401F-9982-C564BD154EC4}" srcId="{9B193C47-7400-4DD4-9359-558A64BC170A}" destId="{141FA1FE-9859-40E8-B9F3-868239BA63F6}" srcOrd="2" destOrd="0" parTransId="{01116C18-383F-45A7-B69E-594CB9A286D3}" sibTransId="{93F0D563-2A9F-46FB-A963-EFDE7A526731}"/>
    <dgm:cxn modelId="{D863B9A8-65F9-48F2-B68D-A86F1BCA5C4C}" type="presParOf" srcId="{2D1F42B0-8635-4E88-8B87-EECA87E2CA97}" destId="{9A1BFA8D-3F24-4EAD-8E72-D9F1E57F82DD}" srcOrd="0" destOrd="0" presId="urn:microsoft.com/office/officeart/2005/8/layout/process1"/>
    <dgm:cxn modelId="{46D50226-D135-49D4-93BA-236D4CD8E3E2}" type="presParOf" srcId="{2D1F42B0-8635-4E88-8B87-EECA87E2CA97}" destId="{2E32B71F-E584-41FC-943D-AB77CE5D2E23}" srcOrd="1" destOrd="0" presId="urn:microsoft.com/office/officeart/2005/8/layout/process1"/>
    <dgm:cxn modelId="{E8B44F49-FFFF-4969-B578-0CEDE9F25C58}" type="presParOf" srcId="{2E32B71F-E584-41FC-943D-AB77CE5D2E23}" destId="{01ECC769-E5B2-4E48-B9BE-1914ACD6365D}" srcOrd="0" destOrd="0" presId="urn:microsoft.com/office/officeart/2005/8/layout/process1"/>
    <dgm:cxn modelId="{E3E01635-C367-4330-9A65-84FCC028F01B}" type="presParOf" srcId="{2D1F42B0-8635-4E88-8B87-EECA87E2CA97}" destId="{A7576EB5-77C0-4967-A421-CE4132E51FA1}" srcOrd="2" destOrd="0" presId="urn:microsoft.com/office/officeart/2005/8/layout/process1"/>
    <dgm:cxn modelId="{C618C274-BBAA-45B8-8384-AF5865CB057C}" type="presParOf" srcId="{2D1F42B0-8635-4E88-8B87-EECA87E2CA97}" destId="{CF940D06-359E-4251-A747-14B95905EF32}" srcOrd="3" destOrd="0" presId="urn:microsoft.com/office/officeart/2005/8/layout/process1"/>
    <dgm:cxn modelId="{C5FAFC90-59EF-4A6E-BA1D-B6AB324988F5}" type="presParOf" srcId="{CF940D06-359E-4251-A747-14B95905EF32}" destId="{67C52102-9AC9-4B16-85A7-65A6EB4FB437}" srcOrd="0" destOrd="0" presId="urn:microsoft.com/office/officeart/2005/8/layout/process1"/>
    <dgm:cxn modelId="{15C0ECC3-5539-4524-9150-6B02091BBDD9}" type="presParOf" srcId="{2D1F42B0-8635-4E88-8B87-EECA87E2CA97}" destId="{EE2E5D40-36D7-4CBF-95BC-A19B96D9D7EE}" srcOrd="4" destOrd="0" presId="urn:microsoft.com/office/officeart/2005/8/layout/process1"/>
    <dgm:cxn modelId="{5B5A1503-D8E4-4E79-A3F2-7CF582665164}" type="presParOf" srcId="{2D1F42B0-8635-4E88-8B87-EECA87E2CA97}" destId="{0A60A79A-6FA3-454B-A50B-7152EAF4185A}" srcOrd="5" destOrd="0" presId="urn:microsoft.com/office/officeart/2005/8/layout/process1"/>
    <dgm:cxn modelId="{ED7D1423-0117-4B4C-9F89-0A8AAB3B96B6}" type="presParOf" srcId="{0A60A79A-6FA3-454B-A50B-7152EAF4185A}" destId="{0FF6796D-3D69-467F-A047-299B93D5B69A}" srcOrd="0" destOrd="0" presId="urn:microsoft.com/office/officeart/2005/8/layout/process1"/>
    <dgm:cxn modelId="{9873805C-329F-4E5F-99EB-DD51CE0504BA}" type="presParOf" srcId="{2D1F42B0-8635-4E88-8B87-EECA87E2CA97}" destId="{FA332C85-6D89-4F14-8668-01CDD4F1EC5E}" srcOrd="6" destOrd="0" presId="urn:microsoft.com/office/officeart/2005/8/layout/process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B193C47-7400-4DD4-9359-558A64BC170A}" type="doc">
      <dgm:prSet loTypeId="urn:microsoft.com/office/officeart/2005/8/layout/process1" loCatId="process" qsTypeId="urn:microsoft.com/office/officeart/2005/8/quickstyle/simple1" qsCatId="simple" csTypeId="urn:microsoft.com/office/officeart/2005/8/colors/accent0_3" csCatId="mainScheme" phldr="1"/>
      <dgm:spPr/>
      <dgm:t>
        <a:bodyPr/>
        <a:lstStyle/>
        <a:p>
          <a:endParaRPr lang="en-GB"/>
        </a:p>
      </dgm:t>
    </dgm:pt>
    <dgm:pt modelId="{D8059176-ACF7-486F-9A68-525D2BC3FADC}">
      <dgm:prSet custT="1"/>
      <dgm:spPr/>
      <dgm:t>
        <a:bodyPr/>
        <a:lstStyle/>
        <a:p>
          <a:pPr rtl="0"/>
          <a:r>
            <a:rPr lang="en-GB" sz="3200" dirty="0" smtClean="0"/>
            <a:t>F# async</a:t>
          </a:r>
          <a:endParaRPr lang="en-GB" sz="3200" dirty="0"/>
        </a:p>
      </dgm:t>
    </dgm:pt>
    <dgm:pt modelId="{CB1FFEBE-7DD0-4D5D-95EB-30F953435118}" type="parTrans" cxnId="{19D0EE08-19EA-4B7A-8951-9B2F96597A31}">
      <dgm:prSet/>
      <dgm:spPr/>
      <dgm:t>
        <a:bodyPr/>
        <a:lstStyle/>
        <a:p>
          <a:endParaRPr lang="en-GB"/>
        </a:p>
      </dgm:t>
    </dgm:pt>
    <dgm:pt modelId="{8646B798-76B5-4119-8E51-D0312466090F}" type="sibTrans" cxnId="{19D0EE08-19EA-4B7A-8951-9B2F96597A31}">
      <dgm:prSet/>
      <dgm:spPr/>
      <dgm:t>
        <a:bodyPr/>
        <a:lstStyle/>
        <a:p>
          <a:endParaRPr lang="en-GB"/>
        </a:p>
      </dgm:t>
    </dgm:pt>
    <dgm:pt modelId="{B8E33EC4-2EFA-4BD4-8CBD-36C1F055A483}">
      <dgm:prSet custT="1"/>
      <dgm:spPr/>
      <dgm:t>
        <a:bodyPr/>
        <a:lstStyle/>
        <a:p>
          <a:pPr rtl="0"/>
          <a:r>
            <a:rPr lang="en-GB" sz="3200" dirty="0" smtClean="0"/>
            <a:t>Parallel</a:t>
          </a:r>
          <a:endParaRPr lang="en-GB" sz="3200" dirty="0"/>
        </a:p>
      </dgm:t>
    </dgm:pt>
    <dgm:pt modelId="{DB4B4BB2-C8B0-40EF-9CC5-658F48C4C517}" type="parTrans" cxnId="{DE7E92C2-C94E-43F7-A108-0A4581394F66}">
      <dgm:prSet/>
      <dgm:spPr/>
      <dgm:t>
        <a:bodyPr/>
        <a:lstStyle/>
        <a:p>
          <a:endParaRPr lang="en-GB"/>
        </a:p>
      </dgm:t>
    </dgm:pt>
    <dgm:pt modelId="{73138345-E58C-4152-BEB4-54D1BFE572B9}" type="sibTrans" cxnId="{DE7E92C2-C94E-43F7-A108-0A4581394F66}">
      <dgm:prSet/>
      <dgm:spPr>
        <a:solidFill>
          <a:schemeClr val="bg1"/>
        </a:solidFill>
      </dgm:spPr>
      <dgm:t>
        <a:bodyPr/>
        <a:lstStyle/>
        <a:p>
          <a:endParaRPr lang="en-GB">
            <a:solidFill>
              <a:schemeClr val="bg1"/>
            </a:solidFill>
          </a:endParaRPr>
        </a:p>
      </dgm:t>
    </dgm:pt>
    <dgm:pt modelId="{F47D1EAE-2B3B-4DCD-B084-FE7211F0CA2F}">
      <dgm:prSet/>
      <dgm:spPr>
        <a:solidFill>
          <a:schemeClr val="bg1"/>
        </a:solidFill>
        <a:ln>
          <a:noFill/>
        </a:ln>
      </dgm:spPr>
      <dgm:t>
        <a:bodyPr/>
        <a:lstStyle/>
        <a:p>
          <a:pPr rtl="0"/>
          <a:r>
            <a:rPr lang="en-GB" dirty="0" smtClean="0"/>
            <a:t>Agents</a:t>
          </a:r>
          <a:endParaRPr lang="en-GB" dirty="0"/>
        </a:p>
      </dgm:t>
    </dgm:pt>
    <dgm:pt modelId="{27BA3C9B-03A3-4B62-B581-F259959650DE}" type="sibTrans" cxnId="{87B4CA5D-8D4C-448E-9C82-B16A11FBC8A5}">
      <dgm:prSet/>
      <dgm:spPr/>
      <dgm:t>
        <a:bodyPr/>
        <a:lstStyle/>
        <a:p>
          <a:endParaRPr lang="en-GB"/>
        </a:p>
      </dgm:t>
    </dgm:pt>
    <dgm:pt modelId="{E849E0AE-9FFD-4C65-B331-554BF92B0BC2}" type="parTrans" cxnId="{87B4CA5D-8D4C-448E-9C82-B16A11FBC8A5}">
      <dgm:prSet/>
      <dgm:spPr/>
      <dgm:t>
        <a:bodyPr/>
        <a:lstStyle/>
        <a:p>
          <a:endParaRPr lang="en-GB"/>
        </a:p>
      </dgm:t>
    </dgm:pt>
    <dgm:pt modelId="{141FA1FE-9859-40E8-B9F3-868239BA63F6}">
      <dgm:prSet custT="1"/>
      <dgm:spPr>
        <a:solidFill>
          <a:schemeClr val="bg1"/>
        </a:solidFill>
        <a:ln>
          <a:noFill/>
        </a:ln>
      </dgm:spPr>
      <dgm:t>
        <a:bodyPr/>
        <a:lstStyle/>
        <a:p>
          <a:pPr rtl="0"/>
          <a:r>
            <a:rPr lang="en-GB" sz="4000" dirty="0" smtClean="0"/>
            <a:t>Server</a:t>
          </a:r>
          <a:endParaRPr lang="en-GB" sz="4000" dirty="0"/>
        </a:p>
      </dgm:t>
    </dgm:pt>
    <dgm:pt modelId="{93F0D563-2A9F-46FB-A963-EFDE7A526731}" type="sibTrans" cxnId="{C55B575B-09A0-401F-9982-C564BD154EC4}">
      <dgm:prSet/>
      <dgm:spPr>
        <a:solidFill>
          <a:schemeClr val="bg1"/>
        </a:solidFill>
      </dgm:spPr>
      <dgm:t>
        <a:bodyPr/>
        <a:lstStyle/>
        <a:p>
          <a:endParaRPr lang="en-GB">
            <a:solidFill>
              <a:schemeClr val="bg1"/>
            </a:solidFill>
          </a:endParaRPr>
        </a:p>
      </dgm:t>
    </dgm:pt>
    <dgm:pt modelId="{01116C18-383F-45A7-B69E-594CB9A286D3}" type="parTrans" cxnId="{C55B575B-09A0-401F-9982-C564BD154EC4}">
      <dgm:prSet/>
      <dgm:spPr/>
      <dgm:t>
        <a:bodyPr/>
        <a:lstStyle/>
        <a:p>
          <a:endParaRPr lang="en-GB"/>
        </a:p>
      </dgm:t>
    </dgm:pt>
    <dgm:pt modelId="{2D1F42B0-8635-4E88-8B87-EECA87E2CA97}" type="pres">
      <dgm:prSet presAssocID="{9B193C47-7400-4DD4-9359-558A64BC170A}" presName="Name0" presStyleCnt="0">
        <dgm:presLayoutVars>
          <dgm:dir/>
          <dgm:resizeHandles val="exact"/>
        </dgm:presLayoutVars>
      </dgm:prSet>
      <dgm:spPr/>
      <dgm:t>
        <a:bodyPr/>
        <a:lstStyle/>
        <a:p>
          <a:endParaRPr lang="en-GB"/>
        </a:p>
      </dgm:t>
    </dgm:pt>
    <dgm:pt modelId="{9A1BFA8D-3F24-4EAD-8E72-D9F1E57F82DD}" type="pres">
      <dgm:prSet presAssocID="{D8059176-ACF7-486F-9A68-525D2BC3FADC}" presName="node" presStyleLbl="node1" presStyleIdx="0" presStyleCnt="4">
        <dgm:presLayoutVars>
          <dgm:bulletEnabled val="1"/>
        </dgm:presLayoutVars>
      </dgm:prSet>
      <dgm:spPr/>
      <dgm:t>
        <a:bodyPr/>
        <a:lstStyle/>
        <a:p>
          <a:endParaRPr lang="en-GB"/>
        </a:p>
      </dgm:t>
    </dgm:pt>
    <dgm:pt modelId="{2E32B71F-E584-41FC-943D-AB77CE5D2E23}" type="pres">
      <dgm:prSet presAssocID="{8646B798-76B5-4119-8E51-D0312466090F}" presName="sibTrans" presStyleLbl="sibTrans2D1" presStyleIdx="0" presStyleCnt="3"/>
      <dgm:spPr/>
      <dgm:t>
        <a:bodyPr/>
        <a:lstStyle/>
        <a:p>
          <a:endParaRPr lang="en-GB"/>
        </a:p>
      </dgm:t>
    </dgm:pt>
    <dgm:pt modelId="{01ECC769-E5B2-4E48-B9BE-1914ACD6365D}" type="pres">
      <dgm:prSet presAssocID="{8646B798-76B5-4119-8E51-D0312466090F}" presName="connectorText" presStyleLbl="sibTrans2D1" presStyleIdx="0" presStyleCnt="3"/>
      <dgm:spPr/>
      <dgm:t>
        <a:bodyPr/>
        <a:lstStyle/>
        <a:p>
          <a:endParaRPr lang="en-GB"/>
        </a:p>
      </dgm:t>
    </dgm:pt>
    <dgm:pt modelId="{A7576EB5-77C0-4967-A421-CE4132E51FA1}" type="pres">
      <dgm:prSet presAssocID="{B8E33EC4-2EFA-4BD4-8CBD-36C1F055A483}" presName="node" presStyleLbl="node1" presStyleIdx="1" presStyleCnt="4" custLinFactY="-81402" custLinFactNeighborY="-100000">
        <dgm:presLayoutVars>
          <dgm:bulletEnabled val="1"/>
        </dgm:presLayoutVars>
      </dgm:prSet>
      <dgm:spPr/>
      <dgm:t>
        <a:bodyPr/>
        <a:lstStyle/>
        <a:p>
          <a:endParaRPr lang="en-GB"/>
        </a:p>
      </dgm:t>
    </dgm:pt>
    <dgm:pt modelId="{CF940D06-359E-4251-A747-14B95905EF32}" type="pres">
      <dgm:prSet presAssocID="{73138345-E58C-4152-BEB4-54D1BFE572B9}" presName="sibTrans" presStyleLbl="sibTrans2D1" presStyleIdx="1" presStyleCnt="3" custAng="18364389" custScaleX="184871" custLinFactX="-100000" custLinFactY="100000" custLinFactNeighborX="-187789" custLinFactNeighborY="120952"/>
      <dgm:spPr/>
      <dgm:t>
        <a:bodyPr/>
        <a:lstStyle/>
        <a:p>
          <a:endParaRPr lang="en-GB"/>
        </a:p>
      </dgm:t>
    </dgm:pt>
    <dgm:pt modelId="{67C52102-9AC9-4B16-85A7-65A6EB4FB437}" type="pres">
      <dgm:prSet presAssocID="{73138345-E58C-4152-BEB4-54D1BFE572B9}" presName="connectorText" presStyleLbl="sibTrans2D1" presStyleIdx="1" presStyleCnt="3"/>
      <dgm:spPr/>
      <dgm:t>
        <a:bodyPr/>
        <a:lstStyle/>
        <a:p>
          <a:endParaRPr lang="en-GB"/>
        </a:p>
      </dgm:t>
    </dgm:pt>
    <dgm:pt modelId="{EE2E5D40-36D7-4CBF-95BC-A19B96D9D7EE}" type="pres">
      <dgm:prSet presAssocID="{141FA1FE-9859-40E8-B9F3-868239BA63F6}" presName="node" presStyleLbl="node1" presStyleIdx="2" presStyleCnt="4" custLinFactX="-46681" custLinFactNeighborX="-100000" custLinFactNeighborY="-10008">
        <dgm:presLayoutVars>
          <dgm:bulletEnabled val="1"/>
        </dgm:presLayoutVars>
      </dgm:prSet>
      <dgm:spPr/>
      <dgm:t>
        <a:bodyPr/>
        <a:lstStyle/>
        <a:p>
          <a:endParaRPr lang="en-GB"/>
        </a:p>
      </dgm:t>
    </dgm:pt>
    <dgm:pt modelId="{0A60A79A-6FA3-454B-A50B-7152EAF4185A}" type="pres">
      <dgm:prSet presAssocID="{93F0D563-2A9F-46FB-A963-EFDE7A526731}" presName="sibTrans" presStyleLbl="sibTrans2D1" presStyleIdx="2" presStyleCnt="3" custAng="17227738" custScaleX="161504" custLinFactX="-140219" custLinFactNeighborX="-200000" custLinFactNeighborY="39347"/>
      <dgm:spPr/>
      <dgm:t>
        <a:bodyPr/>
        <a:lstStyle/>
        <a:p>
          <a:endParaRPr lang="en-GB"/>
        </a:p>
      </dgm:t>
    </dgm:pt>
    <dgm:pt modelId="{0FF6796D-3D69-467F-A047-299B93D5B69A}" type="pres">
      <dgm:prSet presAssocID="{93F0D563-2A9F-46FB-A963-EFDE7A526731}" presName="connectorText" presStyleLbl="sibTrans2D1" presStyleIdx="2" presStyleCnt="3"/>
      <dgm:spPr/>
      <dgm:t>
        <a:bodyPr/>
        <a:lstStyle/>
        <a:p>
          <a:endParaRPr lang="en-GB"/>
        </a:p>
      </dgm:t>
    </dgm:pt>
    <dgm:pt modelId="{FA332C85-6D89-4F14-8668-01CDD4F1EC5E}" type="pres">
      <dgm:prSet presAssocID="{F47D1EAE-2B3B-4DCD-B084-FE7211F0CA2F}" presName="node" presStyleLbl="node1" presStyleIdx="3" presStyleCnt="4" custLinFactX="-190977" custLinFactY="81402" custLinFactNeighborX="-200000" custLinFactNeighborY="100000">
        <dgm:presLayoutVars>
          <dgm:bulletEnabled val="1"/>
        </dgm:presLayoutVars>
      </dgm:prSet>
      <dgm:spPr/>
      <dgm:t>
        <a:bodyPr/>
        <a:lstStyle/>
        <a:p>
          <a:endParaRPr lang="en-GB"/>
        </a:p>
      </dgm:t>
    </dgm:pt>
  </dgm:ptLst>
  <dgm:cxnLst>
    <dgm:cxn modelId="{DE7E92C2-C94E-43F7-A108-0A4581394F66}" srcId="{9B193C47-7400-4DD4-9359-558A64BC170A}" destId="{B8E33EC4-2EFA-4BD4-8CBD-36C1F055A483}" srcOrd="1" destOrd="0" parTransId="{DB4B4BB2-C8B0-40EF-9CC5-658F48C4C517}" sibTransId="{73138345-E58C-4152-BEB4-54D1BFE572B9}"/>
    <dgm:cxn modelId="{3B558B49-CF8A-4413-898B-0BA2281E9910}" type="presOf" srcId="{8646B798-76B5-4119-8E51-D0312466090F}" destId="{01ECC769-E5B2-4E48-B9BE-1914ACD6365D}" srcOrd="1" destOrd="0" presId="urn:microsoft.com/office/officeart/2005/8/layout/process1"/>
    <dgm:cxn modelId="{8451E2F6-7F50-4460-A6FA-26C9418803F4}" type="presOf" srcId="{73138345-E58C-4152-BEB4-54D1BFE572B9}" destId="{67C52102-9AC9-4B16-85A7-65A6EB4FB437}" srcOrd="1" destOrd="0" presId="urn:microsoft.com/office/officeart/2005/8/layout/process1"/>
    <dgm:cxn modelId="{A72E64C9-B3E9-4E5A-93DE-D44E81AC4D84}" type="presOf" srcId="{141FA1FE-9859-40E8-B9F3-868239BA63F6}" destId="{EE2E5D40-36D7-4CBF-95BC-A19B96D9D7EE}" srcOrd="0" destOrd="0" presId="urn:microsoft.com/office/officeart/2005/8/layout/process1"/>
    <dgm:cxn modelId="{A0C19F94-EE47-4B34-BDDE-EF716B67D543}" type="presOf" srcId="{93F0D563-2A9F-46FB-A963-EFDE7A526731}" destId="{0A60A79A-6FA3-454B-A50B-7152EAF4185A}" srcOrd="0" destOrd="0" presId="urn:microsoft.com/office/officeart/2005/8/layout/process1"/>
    <dgm:cxn modelId="{87B4CA5D-8D4C-448E-9C82-B16A11FBC8A5}" srcId="{9B193C47-7400-4DD4-9359-558A64BC170A}" destId="{F47D1EAE-2B3B-4DCD-B084-FE7211F0CA2F}" srcOrd="3" destOrd="0" parTransId="{E849E0AE-9FFD-4C65-B331-554BF92B0BC2}" sibTransId="{27BA3C9B-03A3-4B62-B581-F259959650DE}"/>
    <dgm:cxn modelId="{AC2A8BAE-D2F9-4F47-A130-3CBD13647C22}" type="presOf" srcId="{F47D1EAE-2B3B-4DCD-B084-FE7211F0CA2F}" destId="{FA332C85-6D89-4F14-8668-01CDD4F1EC5E}" srcOrd="0" destOrd="0" presId="urn:microsoft.com/office/officeart/2005/8/layout/process1"/>
    <dgm:cxn modelId="{A4FFA2D1-70BD-42B6-9083-82E8240F48E7}" type="presOf" srcId="{8646B798-76B5-4119-8E51-D0312466090F}" destId="{2E32B71F-E584-41FC-943D-AB77CE5D2E23}" srcOrd="0" destOrd="0" presId="urn:microsoft.com/office/officeart/2005/8/layout/process1"/>
    <dgm:cxn modelId="{98F7BE51-7D91-4463-BC36-305D143F9972}" type="presOf" srcId="{B8E33EC4-2EFA-4BD4-8CBD-36C1F055A483}" destId="{A7576EB5-77C0-4967-A421-CE4132E51FA1}" srcOrd="0" destOrd="0" presId="urn:microsoft.com/office/officeart/2005/8/layout/process1"/>
    <dgm:cxn modelId="{2AB3CF6E-60AE-49C1-A8EB-2F6917711005}" type="presOf" srcId="{9B193C47-7400-4DD4-9359-558A64BC170A}" destId="{2D1F42B0-8635-4E88-8B87-EECA87E2CA97}" srcOrd="0" destOrd="0" presId="urn:microsoft.com/office/officeart/2005/8/layout/process1"/>
    <dgm:cxn modelId="{19D0EE08-19EA-4B7A-8951-9B2F96597A31}" srcId="{9B193C47-7400-4DD4-9359-558A64BC170A}" destId="{D8059176-ACF7-486F-9A68-525D2BC3FADC}" srcOrd="0" destOrd="0" parTransId="{CB1FFEBE-7DD0-4D5D-95EB-30F953435118}" sibTransId="{8646B798-76B5-4119-8E51-D0312466090F}"/>
    <dgm:cxn modelId="{7D6A0C4C-E5B8-4571-A08C-A047967E5FD5}" type="presOf" srcId="{93F0D563-2A9F-46FB-A963-EFDE7A526731}" destId="{0FF6796D-3D69-467F-A047-299B93D5B69A}" srcOrd="1" destOrd="0" presId="urn:microsoft.com/office/officeart/2005/8/layout/process1"/>
    <dgm:cxn modelId="{95597F5F-9ACD-483C-B79A-8812D95E5841}" type="presOf" srcId="{73138345-E58C-4152-BEB4-54D1BFE572B9}" destId="{CF940D06-359E-4251-A747-14B95905EF32}" srcOrd="0" destOrd="0" presId="urn:microsoft.com/office/officeart/2005/8/layout/process1"/>
    <dgm:cxn modelId="{C55B575B-09A0-401F-9982-C564BD154EC4}" srcId="{9B193C47-7400-4DD4-9359-558A64BC170A}" destId="{141FA1FE-9859-40E8-B9F3-868239BA63F6}" srcOrd="2" destOrd="0" parTransId="{01116C18-383F-45A7-B69E-594CB9A286D3}" sibTransId="{93F0D563-2A9F-46FB-A963-EFDE7A526731}"/>
    <dgm:cxn modelId="{6D2A9866-16D1-407E-B347-254A8BBF3228}" type="presOf" srcId="{D8059176-ACF7-486F-9A68-525D2BC3FADC}" destId="{9A1BFA8D-3F24-4EAD-8E72-D9F1E57F82DD}" srcOrd="0" destOrd="0" presId="urn:microsoft.com/office/officeart/2005/8/layout/process1"/>
    <dgm:cxn modelId="{8AB65231-1EAF-49B2-9822-713611837F8A}" type="presParOf" srcId="{2D1F42B0-8635-4E88-8B87-EECA87E2CA97}" destId="{9A1BFA8D-3F24-4EAD-8E72-D9F1E57F82DD}" srcOrd="0" destOrd="0" presId="urn:microsoft.com/office/officeart/2005/8/layout/process1"/>
    <dgm:cxn modelId="{AA1F34C7-8AA9-451D-B2AD-C74907527C0B}" type="presParOf" srcId="{2D1F42B0-8635-4E88-8B87-EECA87E2CA97}" destId="{2E32B71F-E584-41FC-943D-AB77CE5D2E23}" srcOrd="1" destOrd="0" presId="urn:microsoft.com/office/officeart/2005/8/layout/process1"/>
    <dgm:cxn modelId="{C640CF75-565B-484D-880E-986833E17261}" type="presParOf" srcId="{2E32B71F-E584-41FC-943D-AB77CE5D2E23}" destId="{01ECC769-E5B2-4E48-B9BE-1914ACD6365D}" srcOrd="0" destOrd="0" presId="urn:microsoft.com/office/officeart/2005/8/layout/process1"/>
    <dgm:cxn modelId="{A22151F8-8A42-438B-A0F2-9AEDAC3633C4}" type="presParOf" srcId="{2D1F42B0-8635-4E88-8B87-EECA87E2CA97}" destId="{A7576EB5-77C0-4967-A421-CE4132E51FA1}" srcOrd="2" destOrd="0" presId="urn:microsoft.com/office/officeart/2005/8/layout/process1"/>
    <dgm:cxn modelId="{C9E8EBC4-819F-4CE8-B965-718C1E3ADF10}" type="presParOf" srcId="{2D1F42B0-8635-4E88-8B87-EECA87E2CA97}" destId="{CF940D06-359E-4251-A747-14B95905EF32}" srcOrd="3" destOrd="0" presId="urn:microsoft.com/office/officeart/2005/8/layout/process1"/>
    <dgm:cxn modelId="{CE3FA058-342B-41A1-90E6-31B8BE6817E8}" type="presParOf" srcId="{CF940D06-359E-4251-A747-14B95905EF32}" destId="{67C52102-9AC9-4B16-85A7-65A6EB4FB437}" srcOrd="0" destOrd="0" presId="urn:microsoft.com/office/officeart/2005/8/layout/process1"/>
    <dgm:cxn modelId="{BA2A7C02-9D22-44A6-8161-FC1D60BC158B}" type="presParOf" srcId="{2D1F42B0-8635-4E88-8B87-EECA87E2CA97}" destId="{EE2E5D40-36D7-4CBF-95BC-A19B96D9D7EE}" srcOrd="4" destOrd="0" presId="urn:microsoft.com/office/officeart/2005/8/layout/process1"/>
    <dgm:cxn modelId="{88CE9F8F-5286-44AD-A400-225DA1669ECB}" type="presParOf" srcId="{2D1F42B0-8635-4E88-8B87-EECA87E2CA97}" destId="{0A60A79A-6FA3-454B-A50B-7152EAF4185A}" srcOrd="5" destOrd="0" presId="urn:microsoft.com/office/officeart/2005/8/layout/process1"/>
    <dgm:cxn modelId="{6D597C51-AE1A-4FA8-B190-9D65CAAFCA4A}" type="presParOf" srcId="{0A60A79A-6FA3-454B-A50B-7152EAF4185A}" destId="{0FF6796D-3D69-467F-A047-299B93D5B69A}" srcOrd="0" destOrd="0" presId="urn:microsoft.com/office/officeart/2005/8/layout/process1"/>
    <dgm:cxn modelId="{0722AB4A-5385-4C0A-8512-131CEABDD842}" type="presParOf" srcId="{2D1F42B0-8635-4E88-8B87-EECA87E2CA97}" destId="{FA332C85-6D89-4F14-8668-01CDD4F1EC5E}" srcOrd="6" destOrd="0" presId="urn:microsoft.com/office/officeart/2005/8/layout/process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B193C47-7400-4DD4-9359-558A64BC170A}" type="doc">
      <dgm:prSet loTypeId="urn:microsoft.com/office/officeart/2005/8/layout/process1" loCatId="process" qsTypeId="urn:microsoft.com/office/officeart/2005/8/quickstyle/simple1" qsCatId="simple" csTypeId="urn:microsoft.com/office/officeart/2005/8/colors/accent0_3" csCatId="mainScheme" phldr="1"/>
      <dgm:spPr/>
      <dgm:t>
        <a:bodyPr/>
        <a:lstStyle/>
        <a:p>
          <a:endParaRPr lang="en-GB"/>
        </a:p>
      </dgm:t>
    </dgm:pt>
    <dgm:pt modelId="{D8059176-ACF7-486F-9A68-525D2BC3FADC}">
      <dgm:prSet custT="1"/>
      <dgm:spPr/>
      <dgm:t>
        <a:bodyPr/>
        <a:lstStyle/>
        <a:p>
          <a:pPr rtl="0"/>
          <a:r>
            <a:rPr lang="en-GB" sz="3200" dirty="0" smtClean="0"/>
            <a:t>F# async</a:t>
          </a:r>
          <a:endParaRPr lang="en-GB" sz="3200" dirty="0"/>
        </a:p>
      </dgm:t>
    </dgm:pt>
    <dgm:pt modelId="{CB1FFEBE-7DD0-4D5D-95EB-30F953435118}" type="parTrans" cxnId="{19D0EE08-19EA-4B7A-8951-9B2F96597A31}">
      <dgm:prSet/>
      <dgm:spPr/>
      <dgm:t>
        <a:bodyPr/>
        <a:lstStyle/>
        <a:p>
          <a:endParaRPr lang="en-GB"/>
        </a:p>
      </dgm:t>
    </dgm:pt>
    <dgm:pt modelId="{8646B798-76B5-4119-8E51-D0312466090F}" type="sibTrans" cxnId="{19D0EE08-19EA-4B7A-8951-9B2F96597A31}">
      <dgm:prSet/>
      <dgm:spPr/>
      <dgm:t>
        <a:bodyPr/>
        <a:lstStyle/>
        <a:p>
          <a:endParaRPr lang="en-GB"/>
        </a:p>
      </dgm:t>
    </dgm:pt>
    <dgm:pt modelId="{B8E33EC4-2EFA-4BD4-8CBD-36C1F055A483}">
      <dgm:prSet custT="1"/>
      <dgm:spPr/>
      <dgm:t>
        <a:bodyPr/>
        <a:lstStyle/>
        <a:p>
          <a:pPr rtl="0"/>
          <a:r>
            <a:rPr lang="en-GB" sz="3200" dirty="0" smtClean="0"/>
            <a:t>Parallel</a:t>
          </a:r>
          <a:endParaRPr lang="en-GB" sz="3200" dirty="0"/>
        </a:p>
      </dgm:t>
    </dgm:pt>
    <dgm:pt modelId="{DB4B4BB2-C8B0-40EF-9CC5-658F48C4C517}" type="parTrans" cxnId="{DE7E92C2-C94E-43F7-A108-0A4581394F66}">
      <dgm:prSet/>
      <dgm:spPr/>
      <dgm:t>
        <a:bodyPr/>
        <a:lstStyle/>
        <a:p>
          <a:endParaRPr lang="en-GB"/>
        </a:p>
      </dgm:t>
    </dgm:pt>
    <dgm:pt modelId="{73138345-E58C-4152-BEB4-54D1BFE572B9}" type="sibTrans" cxnId="{DE7E92C2-C94E-43F7-A108-0A4581394F66}">
      <dgm:prSet/>
      <dgm:spPr/>
      <dgm:t>
        <a:bodyPr/>
        <a:lstStyle/>
        <a:p>
          <a:endParaRPr lang="en-GB"/>
        </a:p>
      </dgm:t>
    </dgm:pt>
    <dgm:pt modelId="{141FA1FE-9859-40E8-B9F3-868239BA63F6}">
      <dgm:prSet custT="1"/>
      <dgm:spPr/>
      <dgm:t>
        <a:bodyPr/>
        <a:lstStyle/>
        <a:p>
          <a:pPr rtl="0"/>
          <a:r>
            <a:rPr lang="en-GB" sz="3600" dirty="0" smtClean="0"/>
            <a:t>Server</a:t>
          </a:r>
          <a:endParaRPr lang="en-GB" sz="3600" dirty="0"/>
        </a:p>
      </dgm:t>
    </dgm:pt>
    <dgm:pt modelId="{01116C18-383F-45A7-B69E-594CB9A286D3}" type="parTrans" cxnId="{C55B575B-09A0-401F-9982-C564BD154EC4}">
      <dgm:prSet/>
      <dgm:spPr/>
      <dgm:t>
        <a:bodyPr/>
        <a:lstStyle/>
        <a:p>
          <a:endParaRPr lang="en-GB"/>
        </a:p>
      </dgm:t>
    </dgm:pt>
    <dgm:pt modelId="{93F0D563-2A9F-46FB-A963-EFDE7A526731}" type="sibTrans" cxnId="{C55B575B-09A0-401F-9982-C564BD154EC4}">
      <dgm:prSet/>
      <dgm:spPr>
        <a:solidFill>
          <a:schemeClr val="bg1"/>
        </a:solidFill>
        <a:ln>
          <a:noFill/>
        </a:ln>
      </dgm:spPr>
      <dgm:t>
        <a:bodyPr/>
        <a:lstStyle/>
        <a:p>
          <a:endParaRPr lang="en-GB">
            <a:solidFill>
              <a:schemeClr val="bg1"/>
            </a:solidFill>
          </a:endParaRPr>
        </a:p>
      </dgm:t>
    </dgm:pt>
    <dgm:pt modelId="{F47D1EAE-2B3B-4DCD-B084-FE7211F0CA2F}">
      <dgm:prSet/>
      <dgm:spPr>
        <a:solidFill>
          <a:schemeClr val="bg1"/>
        </a:solidFill>
        <a:ln>
          <a:noFill/>
        </a:ln>
      </dgm:spPr>
      <dgm:t>
        <a:bodyPr/>
        <a:lstStyle/>
        <a:p>
          <a:pPr rtl="0"/>
          <a:r>
            <a:rPr lang="en-GB" dirty="0" smtClean="0"/>
            <a:t>Agents</a:t>
          </a:r>
          <a:endParaRPr lang="en-GB" dirty="0"/>
        </a:p>
      </dgm:t>
    </dgm:pt>
    <dgm:pt modelId="{27BA3C9B-03A3-4B62-B581-F259959650DE}" type="sibTrans" cxnId="{87B4CA5D-8D4C-448E-9C82-B16A11FBC8A5}">
      <dgm:prSet/>
      <dgm:spPr/>
      <dgm:t>
        <a:bodyPr/>
        <a:lstStyle/>
        <a:p>
          <a:endParaRPr lang="en-GB"/>
        </a:p>
      </dgm:t>
    </dgm:pt>
    <dgm:pt modelId="{E849E0AE-9FFD-4C65-B331-554BF92B0BC2}" type="parTrans" cxnId="{87B4CA5D-8D4C-448E-9C82-B16A11FBC8A5}">
      <dgm:prSet/>
      <dgm:spPr/>
      <dgm:t>
        <a:bodyPr/>
        <a:lstStyle/>
        <a:p>
          <a:endParaRPr lang="en-GB"/>
        </a:p>
      </dgm:t>
    </dgm:pt>
    <dgm:pt modelId="{2D1F42B0-8635-4E88-8B87-EECA87E2CA97}" type="pres">
      <dgm:prSet presAssocID="{9B193C47-7400-4DD4-9359-558A64BC170A}" presName="Name0" presStyleCnt="0">
        <dgm:presLayoutVars>
          <dgm:dir/>
          <dgm:resizeHandles val="exact"/>
        </dgm:presLayoutVars>
      </dgm:prSet>
      <dgm:spPr/>
      <dgm:t>
        <a:bodyPr/>
        <a:lstStyle/>
        <a:p>
          <a:endParaRPr lang="en-GB"/>
        </a:p>
      </dgm:t>
    </dgm:pt>
    <dgm:pt modelId="{9A1BFA8D-3F24-4EAD-8E72-D9F1E57F82DD}" type="pres">
      <dgm:prSet presAssocID="{D8059176-ACF7-486F-9A68-525D2BC3FADC}" presName="node" presStyleLbl="node1" presStyleIdx="0" presStyleCnt="4">
        <dgm:presLayoutVars>
          <dgm:bulletEnabled val="1"/>
        </dgm:presLayoutVars>
      </dgm:prSet>
      <dgm:spPr/>
      <dgm:t>
        <a:bodyPr/>
        <a:lstStyle/>
        <a:p>
          <a:endParaRPr lang="en-GB"/>
        </a:p>
      </dgm:t>
    </dgm:pt>
    <dgm:pt modelId="{2E32B71F-E584-41FC-943D-AB77CE5D2E23}" type="pres">
      <dgm:prSet presAssocID="{8646B798-76B5-4119-8E51-D0312466090F}" presName="sibTrans" presStyleLbl="sibTrans2D1" presStyleIdx="0" presStyleCnt="3"/>
      <dgm:spPr/>
      <dgm:t>
        <a:bodyPr/>
        <a:lstStyle/>
        <a:p>
          <a:endParaRPr lang="en-GB"/>
        </a:p>
      </dgm:t>
    </dgm:pt>
    <dgm:pt modelId="{01ECC769-E5B2-4E48-B9BE-1914ACD6365D}" type="pres">
      <dgm:prSet presAssocID="{8646B798-76B5-4119-8E51-D0312466090F}" presName="connectorText" presStyleLbl="sibTrans2D1" presStyleIdx="0" presStyleCnt="3"/>
      <dgm:spPr/>
      <dgm:t>
        <a:bodyPr/>
        <a:lstStyle/>
        <a:p>
          <a:endParaRPr lang="en-GB"/>
        </a:p>
      </dgm:t>
    </dgm:pt>
    <dgm:pt modelId="{A7576EB5-77C0-4967-A421-CE4132E51FA1}" type="pres">
      <dgm:prSet presAssocID="{B8E33EC4-2EFA-4BD4-8CBD-36C1F055A483}" presName="node" presStyleLbl="node1" presStyleIdx="1" presStyleCnt="4" custLinFactY="-81402" custLinFactNeighborY="-100000">
        <dgm:presLayoutVars>
          <dgm:bulletEnabled val="1"/>
        </dgm:presLayoutVars>
      </dgm:prSet>
      <dgm:spPr/>
      <dgm:t>
        <a:bodyPr/>
        <a:lstStyle/>
        <a:p>
          <a:endParaRPr lang="en-GB"/>
        </a:p>
      </dgm:t>
    </dgm:pt>
    <dgm:pt modelId="{CF940D06-359E-4251-A747-14B95905EF32}" type="pres">
      <dgm:prSet presAssocID="{73138345-E58C-4152-BEB4-54D1BFE572B9}" presName="sibTrans" presStyleLbl="sibTrans2D1" presStyleIdx="1" presStyleCnt="3" custAng="18364389" custScaleX="184871" custLinFactX="-100000" custLinFactY="100000" custLinFactNeighborX="-187789" custLinFactNeighborY="120952"/>
      <dgm:spPr/>
      <dgm:t>
        <a:bodyPr/>
        <a:lstStyle/>
        <a:p>
          <a:endParaRPr lang="en-GB"/>
        </a:p>
      </dgm:t>
    </dgm:pt>
    <dgm:pt modelId="{67C52102-9AC9-4B16-85A7-65A6EB4FB437}" type="pres">
      <dgm:prSet presAssocID="{73138345-E58C-4152-BEB4-54D1BFE572B9}" presName="connectorText" presStyleLbl="sibTrans2D1" presStyleIdx="1" presStyleCnt="3"/>
      <dgm:spPr/>
      <dgm:t>
        <a:bodyPr/>
        <a:lstStyle/>
        <a:p>
          <a:endParaRPr lang="en-GB"/>
        </a:p>
      </dgm:t>
    </dgm:pt>
    <dgm:pt modelId="{EE2E5D40-36D7-4CBF-95BC-A19B96D9D7EE}" type="pres">
      <dgm:prSet presAssocID="{141FA1FE-9859-40E8-B9F3-868239BA63F6}" presName="node" presStyleLbl="node1" presStyleIdx="2" presStyleCnt="4" custLinFactX="-40317" custLinFactNeighborX="-100000" custLinFactNeighborY="-10008">
        <dgm:presLayoutVars>
          <dgm:bulletEnabled val="1"/>
        </dgm:presLayoutVars>
      </dgm:prSet>
      <dgm:spPr/>
      <dgm:t>
        <a:bodyPr/>
        <a:lstStyle/>
        <a:p>
          <a:endParaRPr lang="en-GB"/>
        </a:p>
      </dgm:t>
    </dgm:pt>
    <dgm:pt modelId="{0A60A79A-6FA3-454B-A50B-7152EAF4185A}" type="pres">
      <dgm:prSet presAssocID="{93F0D563-2A9F-46FB-A963-EFDE7A526731}" presName="sibTrans" presStyleLbl="sibTrans2D1" presStyleIdx="2" presStyleCnt="3" custAng="17227738" custScaleX="161504" custLinFactX="-140219" custLinFactNeighborX="-200000" custLinFactNeighborY="39347"/>
      <dgm:spPr/>
      <dgm:t>
        <a:bodyPr/>
        <a:lstStyle/>
        <a:p>
          <a:endParaRPr lang="en-GB"/>
        </a:p>
      </dgm:t>
    </dgm:pt>
    <dgm:pt modelId="{0FF6796D-3D69-467F-A047-299B93D5B69A}" type="pres">
      <dgm:prSet presAssocID="{93F0D563-2A9F-46FB-A963-EFDE7A526731}" presName="connectorText" presStyleLbl="sibTrans2D1" presStyleIdx="2" presStyleCnt="3"/>
      <dgm:spPr/>
      <dgm:t>
        <a:bodyPr/>
        <a:lstStyle/>
        <a:p>
          <a:endParaRPr lang="en-GB"/>
        </a:p>
      </dgm:t>
    </dgm:pt>
    <dgm:pt modelId="{FA332C85-6D89-4F14-8668-01CDD4F1EC5E}" type="pres">
      <dgm:prSet presAssocID="{F47D1EAE-2B3B-4DCD-B084-FE7211F0CA2F}" presName="node" presStyleLbl="node1" presStyleIdx="3" presStyleCnt="4" custLinFactX="-190977" custLinFactY="81402" custLinFactNeighborX="-200000" custLinFactNeighborY="100000">
        <dgm:presLayoutVars>
          <dgm:bulletEnabled val="1"/>
        </dgm:presLayoutVars>
      </dgm:prSet>
      <dgm:spPr/>
      <dgm:t>
        <a:bodyPr/>
        <a:lstStyle/>
        <a:p>
          <a:endParaRPr lang="en-GB"/>
        </a:p>
      </dgm:t>
    </dgm:pt>
  </dgm:ptLst>
  <dgm:cxnLst>
    <dgm:cxn modelId="{DE7E92C2-C94E-43F7-A108-0A4581394F66}" srcId="{9B193C47-7400-4DD4-9359-558A64BC170A}" destId="{B8E33EC4-2EFA-4BD4-8CBD-36C1F055A483}" srcOrd="1" destOrd="0" parTransId="{DB4B4BB2-C8B0-40EF-9CC5-658F48C4C517}" sibTransId="{73138345-E58C-4152-BEB4-54D1BFE572B9}"/>
    <dgm:cxn modelId="{1E921D6E-DDFC-47E0-952C-5D9CD7A5BB4A}" type="presOf" srcId="{D8059176-ACF7-486F-9A68-525D2BC3FADC}" destId="{9A1BFA8D-3F24-4EAD-8E72-D9F1E57F82DD}" srcOrd="0" destOrd="0" presId="urn:microsoft.com/office/officeart/2005/8/layout/process1"/>
    <dgm:cxn modelId="{87B4CA5D-8D4C-448E-9C82-B16A11FBC8A5}" srcId="{9B193C47-7400-4DD4-9359-558A64BC170A}" destId="{F47D1EAE-2B3B-4DCD-B084-FE7211F0CA2F}" srcOrd="3" destOrd="0" parTransId="{E849E0AE-9FFD-4C65-B331-554BF92B0BC2}" sibTransId="{27BA3C9B-03A3-4B62-B581-F259959650DE}"/>
    <dgm:cxn modelId="{BB395222-F04F-4C3F-947C-939B1EB98D52}" type="presOf" srcId="{F47D1EAE-2B3B-4DCD-B084-FE7211F0CA2F}" destId="{FA332C85-6D89-4F14-8668-01CDD4F1EC5E}" srcOrd="0" destOrd="0" presId="urn:microsoft.com/office/officeart/2005/8/layout/process1"/>
    <dgm:cxn modelId="{0E168C1A-D555-4B12-8E87-E7C6D7267F16}" type="presOf" srcId="{9B193C47-7400-4DD4-9359-558A64BC170A}" destId="{2D1F42B0-8635-4E88-8B87-EECA87E2CA97}" srcOrd="0" destOrd="0" presId="urn:microsoft.com/office/officeart/2005/8/layout/process1"/>
    <dgm:cxn modelId="{4B3AF572-8BC0-44E4-A1DC-D73DC21ADACC}" type="presOf" srcId="{B8E33EC4-2EFA-4BD4-8CBD-36C1F055A483}" destId="{A7576EB5-77C0-4967-A421-CE4132E51FA1}" srcOrd="0" destOrd="0" presId="urn:microsoft.com/office/officeart/2005/8/layout/process1"/>
    <dgm:cxn modelId="{19D0EE08-19EA-4B7A-8951-9B2F96597A31}" srcId="{9B193C47-7400-4DD4-9359-558A64BC170A}" destId="{D8059176-ACF7-486F-9A68-525D2BC3FADC}" srcOrd="0" destOrd="0" parTransId="{CB1FFEBE-7DD0-4D5D-95EB-30F953435118}" sibTransId="{8646B798-76B5-4119-8E51-D0312466090F}"/>
    <dgm:cxn modelId="{E4002C63-95AA-4AC3-A007-93DBBF9B0D92}" type="presOf" srcId="{141FA1FE-9859-40E8-B9F3-868239BA63F6}" destId="{EE2E5D40-36D7-4CBF-95BC-A19B96D9D7EE}" srcOrd="0" destOrd="0" presId="urn:microsoft.com/office/officeart/2005/8/layout/process1"/>
    <dgm:cxn modelId="{2FF230E4-59D0-4524-BC95-66160E169931}" type="presOf" srcId="{73138345-E58C-4152-BEB4-54D1BFE572B9}" destId="{67C52102-9AC9-4B16-85A7-65A6EB4FB437}" srcOrd="1" destOrd="0" presId="urn:microsoft.com/office/officeart/2005/8/layout/process1"/>
    <dgm:cxn modelId="{6A70E145-8C2D-48D6-B7CF-5814BD9FB2D8}" type="presOf" srcId="{93F0D563-2A9F-46FB-A963-EFDE7A526731}" destId="{0A60A79A-6FA3-454B-A50B-7152EAF4185A}" srcOrd="0" destOrd="0" presId="urn:microsoft.com/office/officeart/2005/8/layout/process1"/>
    <dgm:cxn modelId="{C55B575B-09A0-401F-9982-C564BD154EC4}" srcId="{9B193C47-7400-4DD4-9359-558A64BC170A}" destId="{141FA1FE-9859-40E8-B9F3-868239BA63F6}" srcOrd="2" destOrd="0" parTransId="{01116C18-383F-45A7-B69E-594CB9A286D3}" sibTransId="{93F0D563-2A9F-46FB-A963-EFDE7A526731}"/>
    <dgm:cxn modelId="{5C851B7C-D9F2-4382-9FB7-812E53EC8FBF}" type="presOf" srcId="{73138345-E58C-4152-BEB4-54D1BFE572B9}" destId="{CF940D06-359E-4251-A747-14B95905EF32}" srcOrd="0" destOrd="0" presId="urn:microsoft.com/office/officeart/2005/8/layout/process1"/>
    <dgm:cxn modelId="{43160DFF-CF56-48F5-BCC1-1F10A0DA1FB5}" type="presOf" srcId="{8646B798-76B5-4119-8E51-D0312466090F}" destId="{01ECC769-E5B2-4E48-B9BE-1914ACD6365D}" srcOrd="1" destOrd="0" presId="urn:microsoft.com/office/officeart/2005/8/layout/process1"/>
    <dgm:cxn modelId="{F2B1FC5F-F948-49D8-B3E1-41C0D94041B9}" type="presOf" srcId="{93F0D563-2A9F-46FB-A963-EFDE7A526731}" destId="{0FF6796D-3D69-467F-A047-299B93D5B69A}" srcOrd="1" destOrd="0" presId="urn:microsoft.com/office/officeart/2005/8/layout/process1"/>
    <dgm:cxn modelId="{A269996A-3039-4FCF-8D58-047BA256BA27}" type="presOf" srcId="{8646B798-76B5-4119-8E51-D0312466090F}" destId="{2E32B71F-E584-41FC-943D-AB77CE5D2E23}" srcOrd="0" destOrd="0" presId="urn:microsoft.com/office/officeart/2005/8/layout/process1"/>
    <dgm:cxn modelId="{28B12932-A7BC-4669-9168-16737D35BB2C}" type="presParOf" srcId="{2D1F42B0-8635-4E88-8B87-EECA87E2CA97}" destId="{9A1BFA8D-3F24-4EAD-8E72-D9F1E57F82DD}" srcOrd="0" destOrd="0" presId="urn:microsoft.com/office/officeart/2005/8/layout/process1"/>
    <dgm:cxn modelId="{F7735D07-E401-4282-A6FE-5D6497E46E2D}" type="presParOf" srcId="{2D1F42B0-8635-4E88-8B87-EECA87E2CA97}" destId="{2E32B71F-E584-41FC-943D-AB77CE5D2E23}" srcOrd="1" destOrd="0" presId="urn:microsoft.com/office/officeart/2005/8/layout/process1"/>
    <dgm:cxn modelId="{775904C9-C004-4CB2-BFDA-276BFC15C230}" type="presParOf" srcId="{2E32B71F-E584-41FC-943D-AB77CE5D2E23}" destId="{01ECC769-E5B2-4E48-B9BE-1914ACD6365D}" srcOrd="0" destOrd="0" presId="urn:microsoft.com/office/officeart/2005/8/layout/process1"/>
    <dgm:cxn modelId="{D02C2AE2-045D-4C0D-8DEE-FA5993ABED98}" type="presParOf" srcId="{2D1F42B0-8635-4E88-8B87-EECA87E2CA97}" destId="{A7576EB5-77C0-4967-A421-CE4132E51FA1}" srcOrd="2" destOrd="0" presId="urn:microsoft.com/office/officeart/2005/8/layout/process1"/>
    <dgm:cxn modelId="{56697B48-771A-4015-8109-06DE1A6C660F}" type="presParOf" srcId="{2D1F42B0-8635-4E88-8B87-EECA87E2CA97}" destId="{CF940D06-359E-4251-A747-14B95905EF32}" srcOrd="3" destOrd="0" presId="urn:microsoft.com/office/officeart/2005/8/layout/process1"/>
    <dgm:cxn modelId="{88F66453-E89B-4220-9340-8550C59FFF86}" type="presParOf" srcId="{CF940D06-359E-4251-A747-14B95905EF32}" destId="{67C52102-9AC9-4B16-85A7-65A6EB4FB437}" srcOrd="0" destOrd="0" presId="urn:microsoft.com/office/officeart/2005/8/layout/process1"/>
    <dgm:cxn modelId="{C8E8A391-D385-472A-9195-FF4DB187799B}" type="presParOf" srcId="{2D1F42B0-8635-4E88-8B87-EECA87E2CA97}" destId="{EE2E5D40-36D7-4CBF-95BC-A19B96D9D7EE}" srcOrd="4" destOrd="0" presId="urn:microsoft.com/office/officeart/2005/8/layout/process1"/>
    <dgm:cxn modelId="{C93AB74C-5404-48E6-98EF-0D0C43423F6C}" type="presParOf" srcId="{2D1F42B0-8635-4E88-8B87-EECA87E2CA97}" destId="{0A60A79A-6FA3-454B-A50B-7152EAF4185A}" srcOrd="5" destOrd="0" presId="urn:microsoft.com/office/officeart/2005/8/layout/process1"/>
    <dgm:cxn modelId="{B47547A1-E7F4-4A9C-B9CF-572D4F6726FC}" type="presParOf" srcId="{0A60A79A-6FA3-454B-A50B-7152EAF4185A}" destId="{0FF6796D-3D69-467F-A047-299B93D5B69A}" srcOrd="0" destOrd="0" presId="urn:microsoft.com/office/officeart/2005/8/layout/process1"/>
    <dgm:cxn modelId="{19FA6E9C-81AA-448C-A241-30ADBC667904}" type="presParOf" srcId="{2D1F42B0-8635-4E88-8B87-EECA87E2CA97}" destId="{FA332C85-6D89-4F14-8668-01CDD4F1EC5E}"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B193C47-7400-4DD4-9359-558A64BC170A}" type="doc">
      <dgm:prSet loTypeId="urn:microsoft.com/office/officeart/2005/8/layout/process1" loCatId="process" qsTypeId="urn:microsoft.com/office/officeart/2005/8/quickstyle/simple1" qsCatId="simple" csTypeId="urn:microsoft.com/office/officeart/2005/8/colors/accent0_3" csCatId="mainScheme" phldr="1"/>
      <dgm:spPr/>
      <dgm:t>
        <a:bodyPr/>
        <a:lstStyle/>
        <a:p>
          <a:endParaRPr lang="en-GB"/>
        </a:p>
      </dgm:t>
    </dgm:pt>
    <dgm:pt modelId="{D8059176-ACF7-486F-9A68-525D2BC3FADC}">
      <dgm:prSet custT="1"/>
      <dgm:spPr/>
      <dgm:t>
        <a:bodyPr/>
        <a:lstStyle/>
        <a:p>
          <a:pPr rtl="0"/>
          <a:r>
            <a:rPr lang="en-GB" sz="3200" dirty="0" smtClean="0"/>
            <a:t>F# async</a:t>
          </a:r>
          <a:endParaRPr lang="en-GB" sz="3200" dirty="0"/>
        </a:p>
      </dgm:t>
    </dgm:pt>
    <dgm:pt modelId="{CB1FFEBE-7DD0-4D5D-95EB-30F953435118}" type="parTrans" cxnId="{19D0EE08-19EA-4B7A-8951-9B2F96597A31}">
      <dgm:prSet/>
      <dgm:spPr/>
      <dgm:t>
        <a:bodyPr/>
        <a:lstStyle/>
        <a:p>
          <a:endParaRPr lang="en-GB"/>
        </a:p>
      </dgm:t>
    </dgm:pt>
    <dgm:pt modelId="{8646B798-76B5-4119-8E51-D0312466090F}" type="sibTrans" cxnId="{19D0EE08-19EA-4B7A-8951-9B2F96597A31}">
      <dgm:prSet/>
      <dgm:spPr/>
      <dgm:t>
        <a:bodyPr/>
        <a:lstStyle/>
        <a:p>
          <a:endParaRPr lang="en-GB"/>
        </a:p>
      </dgm:t>
    </dgm:pt>
    <dgm:pt modelId="{B8E33EC4-2EFA-4BD4-8CBD-36C1F055A483}">
      <dgm:prSet custT="1"/>
      <dgm:spPr/>
      <dgm:t>
        <a:bodyPr/>
        <a:lstStyle/>
        <a:p>
          <a:pPr rtl="0"/>
          <a:r>
            <a:rPr lang="en-GB" sz="3200" dirty="0" smtClean="0"/>
            <a:t>Parallel</a:t>
          </a:r>
          <a:endParaRPr lang="en-GB" sz="3200" dirty="0"/>
        </a:p>
      </dgm:t>
    </dgm:pt>
    <dgm:pt modelId="{DB4B4BB2-C8B0-40EF-9CC5-658F48C4C517}" type="parTrans" cxnId="{DE7E92C2-C94E-43F7-A108-0A4581394F66}">
      <dgm:prSet/>
      <dgm:spPr/>
      <dgm:t>
        <a:bodyPr/>
        <a:lstStyle/>
        <a:p>
          <a:endParaRPr lang="en-GB"/>
        </a:p>
      </dgm:t>
    </dgm:pt>
    <dgm:pt modelId="{73138345-E58C-4152-BEB4-54D1BFE572B9}" type="sibTrans" cxnId="{DE7E92C2-C94E-43F7-A108-0A4581394F66}">
      <dgm:prSet/>
      <dgm:spPr/>
      <dgm:t>
        <a:bodyPr/>
        <a:lstStyle/>
        <a:p>
          <a:endParaRPr lang="en-GB"/>
        </a:p>
      </dgm:t>
    </dgm:pt>
    <dgm:pt modelId="{141FA1FE-9859-40E8-B9F3-868239BA63F6}">
      <dgm:prSet custT="1"/>
      <dgm:spPr/>
      <dgm:t>
        <a:bodyPr/>
        <a:lstStyle/>
        <a:p>
          <a:pPr rtl="0"/>
          <a:r>
            <a:rPr lang="en-GB" sz="3600" dirty="0" smtClean="0"/>
            <a:t>Server</a:t>
          </a:r>
          <a:endParaRPr lang="en-GB" sz="3600" dirty="0"/>
        </a:p>
      </dgm:t>
    </dgm:pt>
    <dgm:pt modelId="{01116C18-383F-45A7-B69E-594CB9A286D3}" type="parTrans" cxnId="{C55B575B-09A0-401F-9982-C564BD154EC4}">
      <dgm:prSet/>
      <dgm:spPr/>
      <dgm:t>
        <a:bodyPr/>
        <a:lstStyle/>
        <a:p>
          <a:endParaRPr lang="en-GB"/>
        </a:p>
      </dgm:t>
    </dgm:pt>
    <dgm:pt modelId="{93F0D563-2A9F-46FB-A963-EFDE7A526731}" type="sibTrans" cxnId="{C55B575B-09A0-401F-9982-C564BD154EC4}">
      <dgm:prSet/>
      <dgm:spPr>
        <a:solidFill>
          <a:schemeClr val="bg1"/>
        </a:solidFill>
        <a:ln>
          <a:noFill/>
        </a:ln>
      </dgm:spPr>
      <dgm:t>
        <a:bodyPr/>
        <a:lstStyle/>
        <a:p>
          <a:endParaRPr lang="en-GB">
            <a:solidFill>
              <a:schemeClr val="bg1"/>
            </a:solidFill>
          </a:endParaRPr>
        </a:p>
      </dgm:t>
    </dgm:pt>
    <dgm:pt modelId="{F47D1EAE-2B3B-4DCD-B084-FE7211F0CA2F}">
      <dgm:prSet/>
      <dgm:spPr>
        <a:solidFill>
          <a:schemeClr val="bg1"/>
        </a:solidFill>
        <a:ln>
          <a:noFill/>
        </a:ln>
      </dgm:spPr>
      <dgm:t>
        <a:bodyPr/>
        <a:lstStyle/>
        <a:p>
          <a:pPr rtl="0"/>
          <a:r>
            <a:rPr lang="en-GB" dirty="0" smtClean="0"/>
            <a:t>Agents</a:t>
          </a:r>
          <a:endParaRPr lang="en-GB" dirty="0"/>
        </a:p>
      </dgm:t>
    </dgm:pt>
    <dgm:pt modelId="{27BA3C9B-03A3-4B62-B581-F259959650DE}" type="sibTrans" cxnId="{87B4CA5D-8D4C-448E-9C82-B16A11FBC8A5}">
      <dgm:prSet/>
      <dgm:spPr/>
      <dgm:t>
        <a:bodyPr/>
        <a:lstStyle/>
        <a:p>
          <a:endParaRPr lang="en-GB"/>
        </a:p>
      </dgm:t>
    </dgm:pt>
    <dgm:pt modelId="{E849E0AE-9FFD-4C65-B331-554BF92B0BC2}" type="parTrans" cxnId="{87B4CA5D-8D4C-448E-9C82-B16A11FBC8A5}">
      <dgm:prSet/>
      <dgm:spPr/>
      <dgm:t>
        <a:bodyPr/>
        <a:lstStyle/>
        <a:p>
          <a:endParaRPr lang="en-GB"/>
        </a:p>
      </dgm:t>
    </dgm:pt>
    <dgm:pt modelId="{2D1F42B0-8635-4E88-8B87-EECA87E2CA97}" type="pres">
      <dgm:prSet presAssocID="{9B193C47-7400-4DD4-9359-558A64BC170A}" presName="Name0" presStyleCnt="0">
        <dgm:presLayoutVars>
          <dgm:dir/>
          <dgm:resizeHandles val="exact"/>
        </dgm:presLayoutVars>
      </dgm:prSet>
      <dgm:spPr/>
      <dgm:t>
        <a:bodyPr/>
        <a:lstStyle/>
        <a:p>
          <a:endParaRPr lang="en-GB"/>
        </a:p>
      </dgm:t>
    </dgm:pt>
    <dgm:pt modelId="{9A1BFA8D-3F24-4EAD-8E72-D9F1E57F82DD}" type="pres">
      <dgm:prSet presAssocID="{D8059176-ACF7-486F-9A68-525D2BC3FADC}" presName="node" presStyleLbl="node1" presStyleIdx="0" presStyleCnt="4">
        <dgm:presLayoutVars>
          <dgm:bulletEnabled val="1"/>
        </dgm:presLayoutVars>
      </dgm:prSet>
      <dgm:spPr/>
      <dgm:t>
        <a:bodyPr/>
        <a:lstStyle/>
        <a:p>
          <a:endParaRPr lang="en-GB"/>
        </a:p>
      </dgm:t>
    </dgm:pt>
    <dgm:pt modelId="{2E32B71F-E584-41FC-943D-AB77CE5D2E23}" type="pres">
      <dgm:prSet presAssocID="{8646B798-76B5-4119-8E51-D0312466090F}" presName="sibTrans" presStyleLbl="sibTrans2D1" presStyleIdx="0" presStyleCnt="3"/>
      <dgm:spPr/>
      <dgm:t>
        <a:bodyPr/>
        <a:lstStyle/>
        <a:p>
          <a:endParaRPr lang="en-GB"/>
        </a:p>
      </dgm:t>
    </dgm:pt>
    <dgm:pt modelId="{01ECC769-E5B2-4E48-B9BE-1914ACD6365D}" type="pres">
      <dgm:prSet presAssocID="{8646B798-76B5-4119-8E51-D0312466090F}" presName="connectorText" presStyleLbl="sibTrans2D1" presStyleIdx="0" presStyleCnt="3"/>
      <dgm:spPr/>
      <dgm:t>
        <a:bodyPr/>
        <a:lstStyle/>
        <a:p>
          <a:endParaRPr lang="en-GB"/>
        </a:p>
      </dgm:t>
    </dgm:pt>
    <dgm:pt modelId="{A7576EB5-77C0-4967-A421-CE4132E51FA1}" type="pres">
      <dgm:prSet presAssocID="{B8E33EC4-2EFA-4BD4-8CBD-36C1F055A483}" presName="node" presStyleLbl="node1" presStyleIdx="1" presStyleCnt="4" custLinFactY="-81402" custLinFactNeighborY="-100000">
        <dgm:presLayoutVars>
          <dgm:bulletEnabled val="1"/>
        </dgm:presLayoutVars>
      </dgm:prSet>
      <dgm:spPr/>
      <dgm:t>
        <a:bodyPr/>
        <a:lstStyle/>
        <a:p>
          <a:endParaRPr lang="en-GB"/>
        </a:p>
      </dgm:t>
    </dgm:pt>
    <dgm:pt modelId="{CF940D06-359E-4251-A747-14B95905EF32}" type="pres">
      <dgm:prSet presAssocID="{73138345-E58C-4152-BEB4-54D1BFE572B9}" presName="sibTrans" presStyleLbl="sibTrans2D1" presStyleIdx="1" presStyleCnt="3" custAng="18364389" custScaleX="184871" custLinFactX="-100000" custLinFactY="100000" custLinFactNeighborX="-187789" custLinFactNeighborY="120952"/>
      <dgm:spPr/>
      <dgm:t>
        <a:bodyPr/>
        <a:lstStyle/>
        <a:p>
          <a:endParaRPr lang="en-GB"/>
        </a:p>
      </dgm:t>
    </dgm:pt>
    <dgm:pt modelId="{67C52102-9AC9-4B16-85A7-65A6EB4FB437}" type="pres">
      <dgm:prSet presAssocID="{73138345-E58C-4152-BEB4-54D1BFE572B9}" presName="connectorText" presStyleLbl="sibTrans2D1" presStyleIdx="1" presStyleCnt="3"/>
      <dgm:spPr/>
      <dgm:t>
        <a:bodyPr/>
        <a:lstStyle/>
        <a:p>
          <a:endParaRPr lang="en-GB"/>
        </a:p>
      </dgm:t>
    </dgm:pt>
    <dgm:pt modelId="{EE2E5D40-36D7-4CBF-95BC-A19B96D9D7EE}" type="pres">
      <dgm:prSet presAssocID="{141FA1FE-9859-40E8-B9F3-868239BA63F6}" presName="node" presStyleLbl="node1" presStyleIdx="2" presStyleCnt="4" custLinFactX="-40317" custLinFactNeighborX="-100000" custLinFactNeighborY="-10008">
        <dgm:presLayoutVars>
          <dgm:bulletEnabled val="1"/>
        </dgm:presLayoutVars>
      </dgm:prSet>
      <dgm:spPr/>
      <dgm:t>
        <a:bodyPr/>
        <a:lstStyle/>
        <a:p>
          <a:endParaRPr lang="en-GB"/>
        </a:p>
      </dgm:t>
    </dgm:pt>
    <dgm:pt modelId="{0A60A79A-6FA3-454B-A50B-7152EAF4185A}" type="pres">
      <dgm:prSet presAssocID="{93F0D563-2A9F-46FB-A963-EFDE7A526731}" presName="sibTrans" presStyleLbl="sibTrans2D1" presStyleIdx="2" presStyleCnt="3" custAng="17227738" custScaleX="161504" custLinFactX="-140219" custLinFactNeighborX="-200000" custLinFactNeighborY="39347"/>
      <dgm:spPr/>
      <dgm:t>
        <a:bodyPr/>
        <a:lstStyle/>
        <a:p>
          <a:endParaRPr lang="en-GB"/>
        </a:p>
      </dgm:t>
    </dgm:pt>
    <dgm:pt modelId="{0FF6796D-3D69-467F-A047-299B93D5B69A}" type="pres">
      <dgm:prSet presAssocID="{93F0D563-2A9F-46FB-A963-EFDE7A526731}" presName="connectorText" presStyleLbl="sibTrans2D1" presStyleIdx="2" presStyleCnt="3"/>
      <dgm:spPr/>
      <dgm:t>
        <a:bodyPr/>
        <a:lstStyle/>
        <a:p>
          <a:endParaRPr lang="en-GB"/>
        </a:p>
      </dgm:t>
    </dgm:pt>
    <dgm:pt modelId="{FA332C85-6D89-4F14-8668-01CDD4F1EC5E}" type="pres">
      <dgm:prSet presAssocID="{F47D1EAE-2B3B-4DCD-B084-FE7211F0CA2F}" presName="node" presStyleLbl="node1" presStyleIdx="3" presStyleCnt="4" custLinFactX="-190977" custLinFactY="81402" custLinFactNeighborX="-200000" custLinFactNeighborY="100000">
        <dgm:presLayoutVars>
          <dgm:bulletEnabled val="1"/>
        </dgm:presLayoutVars>
      </dgm:prSet>
      <dgm:spPr/>
      <dgm:t>
        <a:bodyPr/>
        <a:lstStyle/>
        <a:p>
          <a:endParaRPr lang="en-GB"/>
        </a:p>
      </dgm:t>
    </dgm:pt>
  </dgm:ptLst>
  <dgm:cxnLst>
    <dgm:cxn modelId="{C4D34E91-0955-4A1C-AF12-2BD7180B3885}" type="presOf" srcId="{8646B798-76B5-4119-8E51-D0312466090F}" destId="{2E32B71F-E584-41FC-943D-AB77CE5D2E23}" srcOrd="0" destOrd="0" presId="urn:microsoft.com/office/officeart/2005/8/layout/process1"/>
    <dgm:cxn modelId="{4ABE6450-7E7D-4CED-AF72-10AABFA8A776}" type="presOf" srcId="{73138345-E58C-4152-BEB4-54D1BFE572B9}" destId="{CF940D06-359E-4251-A747-14B95905EF32}" srcOrd="0" destOrd="0" presId="urn:microsoft.com/office/officeart/2005/8/layout/process1"/>
    <dgm:cxn modelId="{C55B575B-09A0-401F-9982-C564BD154EC4}" srcId="{9B193C47-7400-4DD4-9359-558A64BC170A}" destId="{141FA1FE-9859-40E8-B9F3-868239BA63F6}" srcOrd="2" destOrd="0" parTransId="{01116C18-383F-45A7-B69E-594CB9A286D3}" sibTransId="{93F0D563-2A9F-46FB-A963-EFDE7A526731}"/>
    <dgm:cxn modelId="{21D8CA18-D6AC-4C78-AFE1-72A8A14FDF06}" type="presOf" srcId="{141FA1FE-9859-40E8-B9F3-868239BA63F6}" destId="{EE2E5D40-36D7-4CBF-95BC-A19B96D9D7EE}" srcOrd="0" destOrd="0" presId="urn:microsoft.com/office/officeart/2005/8/layout/process1"/>
    <dgm:cxn modelId="{D877E196-9FE1-4454-A581-6D3AC8E166C4}" type="presOf" srcId="{D8059176-ACF7-486F-9A68-525D2BC3FADC}" destId="{9A1BFA8D-3F24-4EAD-8E72-D9F1E57F82DD}" srcOrd="0" destOrd="0" presId="urn:microsoft.com/office/officeart/2005/8/layout/process1"/>
    <dgm:cxn modelId="{E81866AA-122B-416E-AD83-F3203261AD28}" type="presOf" srcId="{B8E33EC4-2EFA-4BD4-8CBD-36C1F055A483}" destId="{A7576EB5-77C0-4967-A421-CE4132E51FA1}" srcOrd="0" destOrd="0" presId="urn:microsoft.com/office/officeart/2005/8/layout/process1"/>
    <dgm:cxn modelId="{930A541B-41AF-4726-87F9-FB9B0AC3FF21}" type="presOf" srcId="{93F0D563-2A9F-46FB-A963-EFDE7A526731}" destId="{0A60A79A-6FA3-454B-A50B-7152EAF4185A}" srcOrd="0" destOrd="0" presId="urn:microsoft.com/office/officeart/2005/8/layout/process1"/>
    <dgm:cxn modelId="{067E5501-E07A-4839-86BB-DF61E808CCCF}" type="presOf" srcId="{93F0D563-2A9F-46FB-A963-EFDE7A526731}" destId="{0FF6796D-3D69-467F-A047-299B93D5B69A}" srcOrd="1" destOrd="0" presId="urn:microsoft.com/office/officeart/2005/8/layout/process1"/>
    <dgm:cxn modelId="{87B4CA5D-8D4C-448E-9C82-B16A11FBC8A5}" srcId="{9B193C47-7400-4DD4-9359-558A64BC170A}" destId="{F47D1EAE-2B3B-4DCD-B084-FE7211F0CA2F}" srcOrd="3" destOrd="0" parTransId="{E849E0AE-9FFD-4C65-B331-554BF92B0BC2}" sibTransId="{27BA3C9B-03A3-4B62-B581-F259959650DE}"/>
    <dgm:cxn modelId="{9B852A20-2144-4EB1-80B9-83FD3DEF2D34}" type="presOf" srcId="{9B193C47-7400-4DD4-9359-558A64BC170A}" destId="{2D1F42B0-8635-4E88-8B87-EECA87E2CA97}" srcOrd="0" destOrd="0" presId="urn:microsoft.com/office/officeart/2005/8/layout/process1"/>
    <dgm:cxn modelId="{19D0EE08-19EA-4B7A-8951-9B2F96597A31}" srcId="{9B193C47-7400-4DD4-9359-558A64BC170A}" destId="{D8059176-ACF7-486F-9A68-525D2BC3FADC}" srcOrd="0" destOrd="0" parTransId="{CB1FFEBE-7DD0-4D5D-95EB-30F953435118}" sibTransId="{8646B798-76B5-4119-8E51-D0312466090F}"/>
    <dgm:cxn modelId="{67B319DD-090D-499A-8B14-17923F8475C8}" type="presOf" srcId="{73138345-E58C-4152-BEB4-54D1BFE572B9}" destId="{67C52102-9AC9-4B16-85A7-65A6EB4FB437}" srcOrd="1" destOrd="0" presId="urn:microsoft.com/office/officeart/2005/8/layout/process1"/>
    <dgm:cxn modelId="{BF39A91B-9BBD-4A13-AE32-E95BA23C5B08}" type="presOf" srcId="{8646B798-76B5-4119-8E51-D0312466090F}" destId="{01ECC769-E5B2-4E48-B9BE-1914ACD6365D}" srcOrd="1" destOrd="0" presId="urn:microsoft.com/office/officeart/2005/8/layout/process1"/>
    <dgm:cxn modelId="{DE7E92C2-C94E-43F7-A108-0A4581394F66}" srcId="{9B193C47-7400-4DD4-9359-558A64BC170A}" destId="{B8E33EC4-2EFA-4BD4-8CBD-36C1F055A483}" srcOrd="1" destOrd="0" parTransId="{DB4B4BB2-C8B0-40EF-9CC5-658F48C4C517}" sibTransId="{73138345-E58C-4152-BEB4-54D1BFE572B9}"/>
    <dgm:cxn modelId="{AC88D148-09C6-4949-8E7F-1EC233FB3644}" type="presOf" srcId="{F47D1EAE-2B3B-4DCD-B084-FE7211F0CA2F}" destId="{FA332C85-6D89-4F14-8668-01CDD4F1EC5E}" srcOrd="0" destOrd="0" presId="urn:microsoft.com/office/officeart/2005/8/layout/process1"/>
    <dgm:cxn modelId="{99CEFB3C-CAEC-43F0-9D69-954D0D941762}" type="presParOf" srcId="{2D1F42B0-8635-4E88-8B87-EECA87E2CA97}" destId="{9A1BFA8D-3F24-4EAD-8E72-D9F1E57F82DD}" srcOrd="0" destOrd="0" presId="urn:microsoft.com/office/officeart/2005/8/layout/process1"/>
    <dgm:cxn modelId="{2850BD9E-6FE1-4F99-9E62-8B20A86440A8}" type="presParOf" srcId="{2D1F42B0-8635-4E88-8B87-EECA87E2CA97}" destId="{2E32B71F-E584-41FC-943D-AB77CE5D2E23}" srcOrd="1" destOrd="0" presId="urn:microsoft.com/office/officeart/2005/8/layout/process1"/>
    <dgm:cxn modelId="{AA786E26-3F80-46D7-9227-501362491D9F}" type="presParOf" srcId="{2E32B71F-E584-41FC-943D-AB77CE5D2E23}" destId="{01ECC769-E5B2-4E48-B9BE-1914ACD6365D}" srcOrd="0" destOrd="0" presId="urn:microsoft.com/office/officeart/2005/8/layout/process1"/>
    <dgm:cxn modelId="{299834FC-40A9-4297-AE96-B843FBE9DB25}" type="presParOf" srcId="{2D1F42B0-8635-4E88-8B87-EECA87E2CA97}" destId="{A7576EB5-77C0-4967-A421-CE4132E51FA1}" srcOrd="2" destOrd="0" presId="urn:microsoft.com/office/officeart/2005/8/layout/process1"/>
    <dgm:cxn modelId="{F59E2399-8BEB-439B-A099-5D58FE521AE9}" type="presParOf" srcId="{2D1F42B0-8635-4E88-8B87-EECA87E2CA97}" destId="{CF940D06-359E-4251-A747-14B95905EF32}" srcOrd="3" destOrd="0" presId="urn:microsoft.com/office/officeart/2005/8/layout/process1"/>
    <dgm:cxn modelId="{52E9DBF9-BC7E-41DE-8771-392B7C83CE8B}" type="presParOf" srcId="{CF940D06-359E-4251-A747-14B95905EF32}" destId="{67C52102-9AC9-4B16-85A7-65A6EB4FB437}" srcOrd="0" destOrd="0" presId="urn:microsoft.com/office/officeart/2005/8/layout/process1"/>
    <dgm:cxn modelId="{1FAABCA7-A920-4B8C-937D-D380AEEC3670}" type="presParOf" srcId="{2D1F42B0-8635-4E88-8B87-EECA87E2CA97}" destId="{EE2E5D40-36D7-4CBF-95BC-A19B96D9D7EE}" srcOrd="4" destOrd="0" presId="urn:microsoft.com/office/officeart/2005/8/layout/process1"/>
    <dgm:cxn modelId="{CBEB834F-3203-4FAD-B549-2E0E364BF38D}" type="presParOf" srcId="{2D1F42B0-8635-4E88-8B87-EECA87E2CA97}" destId="{0A60A79A-6FA3-454B-A50B-7152EAF4185A}" srcOrd="5" destOrd="0" presId="urn:microsoft.com/office/officeart/2005/8/layout/process1"/>
    <dgm:cxn modelId="{A86C91B9-CF70-4123-B962-056EAE197A2E}" type="presParOf" srcId="{0A60A79A-6FA3-454B-A50B-7152EAF4185A}" destId="{0FF6796D-3D69-467F-A047-299B93D5B69A}" srcOrd="0" destOrd="0" presId="urn:microsoft.com/office/officeart/2005/8/layout/process1"/>
    <dgm:cxn modelId="{5CA0C4D6-B6CB-4A7E-889F-DEE87D53C69C}" type="presParOf" srcId="{2D1F42B0-8635-4E88-8B87-EECA87E2CA97}" destId="{FA332C85-6D89-4F14-8668-01CDD4F1EC5E}"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B193C47-7400-4DD4-9359-558A64BC170A}" type="doc">
      <dgm:prSet loTypeId="urn:microsoft.com/office/officeart/2005/8/layout/process1" loCatId="process" qsTypeId="urn:microsoft.com/office/officeart/2005/8/quickstyle/simple1" qsCatId="simple" csTypeId="urn:microsoft.com/office/officeart/2005/8/colors/accent0_3" csCatId="mainScheme" phldr="1"/>
      <dgm:spPr/>
      <dgm:t>
        <a:bodyPr/>
        <a:lstStyle/>
        <a:p>
          <a:endParaRPr lang="en-GB"/>
        </a:p>
      </dgm:t>
    </dgm:pt>
    <dgm:pt modelId="{D8059176-ACF7-486F-9A68-525D2BC3FADC}">
      <dgm:prSet custT="1"/>
      <dgm:spPr/>
      <dgm:t>
        <a:bodyPr/>
        <a:lstStyle/>
        <a:p>
          <a:pPr rtl="0"/>
          <a:r>
            <a:rPr lang="en-GB" sz="3200" dirty="0" smtClean="0"/>
            <a:t>F# async</a:t>
          </a:r>
          <a:endParaRPr lang="en-GB" sz="3200" dirty="0"/>
        </a:p>
      </dgm:t>
    </dgm:pt>
    <dgm:pt modelId="{CB1FFEBE-7DD0-4D5D-95EB-30F953435118}" type="parTrans" cxnId="{19D0EE08-19EA-4B7A-8951-9B2F96597A31}">
      <dgm:prSet/>
      <dgm:spPr/>
      <dgm:t>
        <a:bodyPr/>
        <a:lstStyle/>
        <a:p>
          <a:endParaRPr lang="en-GB"/>
        </a:p>
      </dgm:t>
    </dgm:pt>
    <dgm:pt modelId="{8646B798-76B5-4119-8E51-D0312466090F}" type="sibTrans" cxnId="{19D0EE08-19EA-4B7A-8951-9B2F96597A31}">
      <dgm:prSet/>
      <dgm:spPr/>
      <dgm:t>
        <a:bodyPr/>
        <a:lstStyle/>
        <a:p>
          <a:endParaRPr lang="en-GB"/>
        </a:p>
      </dgm:t>
    </dgm:pt>
    <dgm:pt modelId="{B8E33EC4-2EFA-4BD4-8CBD-36C1F055A483}">
      <dgm:prSet custT="1"/>
      <dgm:spPr/>
      <dgm:t>
        <a:bodyPr/>
        <a:lstStyle/>
        <a:p>
          <a:pPr rtl="0"/>
          <a:r>
            <a:rPr lang="en-GB" sz="3200" dirty="0" smtClean="0"/>
            <a:t>Parallel</a:t>
          </a:r>
          <a:endParaRPr lang="en-GB" sz="3200" dirty="0"/>
        </a:p>
      </dgm:t>
    </dgm:pt>
    <dgm:pt modelId="{DB4B4BB2-C8B0-40EF-9CC5-658F48C4C517}" type="parTrans" cxnId="{DE7E92C2-C94E-43F7-A108-0A4581394F66}">
      <dgm:prSet/>
      <dgm:spPr/>
      <dgm:t>
        <a:bodyPr/>
        <a:lstStyle/>
        <a:p>
          <a:endParaRPr lang="en-GB"/>
        </a:p>
      </dgm:t>
    </dgm:pt>
    <dgm:pt modelId="{73138345-E58C-4152-BEB4-54D1BFE572B9}" type="sibTrans" cxnId="{DE7E92C2-C94E-43F7-A108-0A4581394F66}">
      <dgm:prSet/>
      <dgm:spPr/>
      <dgm:t>
        <a:bodyPr/>
        <a:lstStyle/>
        <a:p>
          <a:endParaRPr lang="en-GB"/>
        </a:p>
      </dgm:t>
    </dgm:pt>
    <dgm:pt modelId="{141FA1FE-9859-40E8-B9F3-868239BA63F6}">
      <dgm:prSet custT="1"/>
      <dgm:spPr/>
      <dgm:t>
        <a:bodyPr/>
        <a:lstStyle/>
        <a:p>
          <a:pPr rtl="0"/>
          <a:r>
            <a:rPr lang="en-GB" sz="3600" dirty="0" smtClean="0"/>
            <a:t>Server</a:t>
          </a:r>
          <a:endParaRPr lang="en-GB" sz="3600" dirty="0"/>
        </a:p>
      </dgm:t>
    </dgm:pt>
    <dgm:pt modelId="{01116C18-383F-45A7-B69E-594CB9A286D3}" type="parTrans" cxnId="{C55B575B-09A0-401F-9982-C564BD154EC4}">
      <dgm:prSet/>
      <dgm:spPr/>
      <dgm:t>
        <a:bodyPr/>
        <a:lstStyle/>
        <a:p>
          <a:endParaRPr lang="en-GB"/>
        </a:p>
      </dgm:t>
    </dgm:pt>
    <dgm:pt modelId="{93F0D563-2A9F-46FB-A963-EFDE7A526731}" type="sibTrans" cxnId="{C55B575B-09A0-401F-9982-C564BD154EC4}">
      <dgm:prSet/>
      <dgm:spPr/>
      <dgm:t>
        <a:bodyPr/>
        <a:lstStyle/>
        <a:p>
          <a:endParaRPr lang="en-GB">
            <a:solidFill>
              <a:schemeClr val="bg1"/>
            </a:solidFill>
          </a:endParaRPr>
        </a:p>
      </dgm:t>
    </dgm:pt>
    <dgm:pt modelId="{F47D1EAE-2B3B-4DCD-B084-FE7211F0CA2F}">
      <dgm:prSet/>
      <dgm:spPr/>
      <dgm:t>
        <a:bodyPr/>
        <a:lstStyle/>
        <a:p>
          <a:pPr rtl="0"/>
          <a:r>
            <a:rPr lang="en-GB" dirty="0" smtClean="0"/>
            <a:t>Agents</a:t>
          </a:r>
          <a:endParaRPr lang="en-GB" dirty="0"/>
        </a:p>
      </dgm:t>
    </dgm:pt>
    <dgm:pt modelId="{27BA3C9B-03A3-4B62-B581-F259959650DE}" type="sibTrans" cxnId="{87B4CA5D-8D4C-448E-9C82-B16A11FBC8A5}">
      <dgm:prSet/>
      <dgm:spPr/>
      <dgm:t>
        <a:bodyPr/>
        <a:lstStyle/>
        <a:p>
          <a:endParaRPr lang="en-GB"/>
        </a:p>
      </dgm:t>
    </dgm:pt>
    <dgm:pt modelId="{E849E0AE-9FFD-4C65-B331-554BF92B0BC2}" type="parTrans" cxnId="{87B4CA5D-8D4C-448E-9C82-B16A11FBC8A5}">
      <dgm:prSet/>
      <dgm:spPr/>
      <dgm:t>
        <a:bodyPr/>
        <a:lstStyle/>
        <a:p>
          <a:endParaRPr lang="en-GB"/>
        </a:p>
      </dgm:t>
    </dgm:pt>
    <dgm:pt modelId="{2D1F42B0-8635-4E88-8B87-EECA87E2CA97}" type="pres">
      <dgm:prSet presAssocID="{9B193C47-7400-4DD4-9359-558A64BC170A}" presName="Name0" presStyleCnt="0">
        <dgm:presLayoutVars>
          <dgm:dir/>
          <dgm:resizeHandles val="exact"/>
        </dgm:presLayoutVars>
      </dgm:prSet>
      <dgm:spPr/>
      <dgm:t>
        <a:bodyPr/>
        <a:lstStyle/>
        <a:p>
          <a:endParaRPr lang="en-GB"/>
        </a:p>
      </dgm:t>
    </dgm:pt>
    <dgm:pt modelId="{9A1BFA8D-3F24-4EAD-8E72-D9F1E57F82DD}" type="pres">
      <dgm:prSet presAssocID="{D8059176-ACF7-486F-9A68-525D2BC3FADC}" presName="node" presStyleLbl="node1" presStyleIdx="0" presStyleCnt="4">
        <dgm:presLayoutVars>
          <dgm:bulletEnabled val="1"/>
        </dgm:presLayoutVars>
      </dgm:prSet>
      <dgm:spPr/>
      <dgm:t>
        <a:bodyPr/>
        <a:lstStyle/>
        <a:p>
          <a:endParaRPr lang="en-GB"/>
        </a:p>
      </dgm:t>
    </dgm:pt>
    <dgm:pt modelId="{2E32B71F-E584-41FC-943D-AB77CE5D2E23}" type="pres">
      <dgm:prSet presAssocID="{8646B798-76B5-4119-8E51-D0312466090F}" presName="sibTrans" presStyleLbl="sibTrans2D1" presStyleIdx="0" presStyleCnt="3"/>
      <dgm:spPr/>
      <dgm:t>
        <a:bodyPr/>
        <a:lstStyle/>
        <a:p>
          <a:endParaRPr lang="en-GB"/>
        </a:p>
      </dgm:t>
    </dgm:pt>
    <dgm:pt modelId="{01ECC769-E5B2-4E48-B9BE-1914ACD6365D}" type="pres">
      <dgm:prSet presAssocID="{8646B798-76B5-4119-8E51-D0312466090F}" presName="connectorText" presStyleLbl="sibTrans2D1" presStyleIdx="0" presStyleCnt="3"/>
      <dgm:spPr/>
      <dgm:t>
        <a:bodyPr/>
        <a:lstStyle/>
        <a:p>
          <a:endParaRPr lang="en-GB"/>
        </a:p>
      </dgm:t>
    </dgm:pt>
    <dgm:pt modelId="{A7576EB5-77C0-4967-A421-CE4132E51FA1}" type="pres">
      <dgm:prSet presAssocID="{B8E33EC4-2EFA-4BD4-8CBD-36C1F055A483}" presName="node" presStyleLbl="node1" presStyleIdx="1" presStyleCnt="4" custLinFactY="-81402" custLinFactNeighborY="-100000">
        <dgm:presLayoutVars>
          <dgm:bulletEnabled val="1"/>
        </dgm:presLayoutVars>
      </dgm:prSet>
      <dgm:spPr/>
      <dgm:t>
        <a:bodyPr/>
        <a:lstStyle/>
        <a:p>
          <a:endParaRPr lang="en-GB"/>
        </a:p>
      </dgm:t>
    </dgm:pt>
    <dgm:pt modelId="{CF940D06-359E-4251-A747-14B95905EF32}" type="pres">
      <dgm:prSet presAssocID="{73138345-E58C-4152-BEB4-54D1BFE572B9}" presName="sibTrans" presStyleLbl="sibTrans2D1" presStyleIdx="1" presStyleCnt="3" custAng="18364389" custScaleX="184871" custLinFactX="-100000" custLinFactY="100000" custLinFactNeighborX="-187789" custLinFactNeighborY="120952"/>
      <dgm:spPr/>
      <dgm:t>
        <a:bodyPr/>
        <a:lstStyle/>
        <a:p>
          <a:endParaRPr lang="en-GB"/>
        </a:p>
      </dgm:t>
    </dgm:pt>
    <dgm:pt modelId="{67C52102-9AC9-4B16-85A7-65A6EB4FB437}" type="pres">
      <dgm:prSet presAssocID="{73138345-E58C-4152-BEB4-54D1BFE572B9}" presName="connectorText" presStyleLbl="sibTrans2D1" presStyleIdx="1" presStyleCnt="3"/>
      <dgm:spPr/>
      <dgm:t>
        <a:bodyPr/>
        <a:lstStyle/>
        <a:p>
          <a:endParaRPr lang="en-GB"/>
        </a:p>
      </dgm:t>
    </dgm:pt>
    <dgm:pt modelId="{EE2E5D40-36D7-4CBF-95BC-A19B96D9D7EE}" type="pres">
      <dgm:prSet presAssocID="{141FA1FE-9859-40E8-B9F3-868239BA63F6}" presName="node" presStyleLbl="node1" presStyleIdx="2" presStyleCnt="4" custLinFactX="-40317" custLinFactNeighborX="-100000" custLinFactNeighborY="-10008">
        <dgm:presLayoutVars>
          <dgm:bulletEnabled val="1"/>
        </dgm:presLayoutVars>
      </dgm:prSet>
      <dgm:spPr/>
      <dgm:t>
        <a:bodyPr/>
        <a:lstStyle/>
        <a:p>
          <a:endParaRPr lang="en-GB"/>
        </a:p>
      </dgm:t>
    </dgm:pt>
    <dgm:pt modelId="{0A60A79A-6FA3-454B-A50B-7152EAF4185A}" type="pres">
      <dgm:prSet presAssocID="{93F0D563-2A9F-46FB-A963-EFDE7A526731}" presName="sibTrans" presStyleLbl="sibTrans2D1" presStyleIdx="2" presStyleCnt="3" custAng="17227738" custScaleX="161504" custLinFactX="-140219" custLinFactNeighborX="-200000" custLinFactNeighborY="39347"/>
      <dgm:spPr/>
      <dgm:t>
        <a:bodyPr/>
        <a:lstStyle/>
        <a:p>
          <a:endParaRPr lang="en-GB"/>
        </a:p>
      </dgm:t>
    </dgm:pt>
    <dgm:pt modelId="{0FF6796D-3D69-467F-A047-299B93D5B69A}" type="pres">
      <dgm:prSet presAssocID="{93F0D563-2A9F-46FB-A963-EFDE7A526731}" presName="connectorText" presStyleLbl="sibTrans2D1" presStyleIdx="2" presStyleCnt="3"/>
      <dgm:spPr/>
      <dgm:t>
        <a:bodyPr/>
        <a:lstStyle/>
        <a:p>
          <a:endParaRPr lang="en-GB"/>
        </a:p>
      </dgm:t>
    </dgm:pt>
    <dgm:pt modelId="{FA332C85-6D89-4F14-8668-01CDD4F1EC5E}" type="pres">
      <dgm:prSet presAssocID="{F47D1EAE-2B3B-4DCD-B084-FE7211F0CA2F}" presName="node" presStyleLbl="node1" presStyleIdx="3" presStyleCnt="4" custLinFactX="-190977" custLinFactY="81402" custLinFactNeighborX="-200000" custLinFactNeighborY="100000">
        <dgm:presLayoutVars>
          <dgm:bulletEnabled val="1"/>
        </dgm:presLayoutVars>
      </dgm:prSet>
      <dgm:spPr/>
      <dgm:t>
        <a:bodyPr/>
        <a:lstStyle/>
        <a:p>
          <a:endParaRPr lang="en-GB"/>
        </a:p>
      </dgm:t>
    </dgm:pt>
  </dgm:ptLst>
  <dgm:cxnLst>
    <dgm:cxn modelId="{6E791592-FCEA-4169-A2D9-FCB86B6389A3}" type="presOf" srcId="{93F0D563-2A9F-46FB-A963-EFDE7A526731}" destId="{0FF6796D-3D69-467F-A047-299B93D5B69A}" srcOrd="1" destOrd="0" presId="urn:microsoft.com/office/officeart/2005/8/layout/process1"/>
    <dgm:cxn modelId="{3B070B62-66CD-4309-A0F0-11ECFB48DE4C}" type="presOf" srcId="{8646B798-76B5-4119-8E51-D0312466090F}" destId="{01ECC769-E5B2-4E48-B9BE-1914ACD6365D}" srcOrd="1" destOrd="0" presId="urn:microsoft.com/office/officeart/2005/8/layout/process1"/>
    <dgm:cxn modelId="{4D5E1B3F-CFB2-4591-9114-13E85EC25BFC}" type="presOf" srcId="{8646B798-76B5-4119-8E51-D0312466090F}" destId="{2E32B71F-E584-41FC-943D-AB77CE5D2E23}" srcOrd="0" destOrd="0" presId="urn:microsoft.com/office/officeart/2005/8/layout/process1"/>
    <dgm:cxn modelId="{AECEEF41-5DEB-40FC-9D44-97729B3AA6DC}" type="presOf" srcId="{73138345-E58C-4152-BEB4-54D1BFE572B9}" destId="{67C52102-9AC9-4B16-85A7-65A6EB4FB437}" srcOrd="1" destOrd="0" presId="urn:microsoft.com/office/officeart/2005/8/layout/process1"/>
    <dgm:cxn modelId="{C3A4E4BE-2138-4AD2-91E0-E5AFCE1701B4}" type="presOf" srcId="{F47D1EAE-2B3B-4DCD-B084-FE7211F0CA2F}" destId="{FA332C85-6D89-4F14-8668-01CDD4F1EC5E}" srcOrd="0" destOrd="0" presId="urn:microsoft.com/office/officeart/2005/8/layout/process1"/>
    <dgm:cxn modelId="{C55B575B-09A0-401F-9982-C564BD154EC4}" srcId="{9B193C47-7400-4DD4-9359-558A64BC170A}" destId="{141FA1FE-9859-40E8-B9F3-868239BA63F6}" srcOrd="2" destOrd="0" parTransId="{01116C18-383F-45A7-B69E-594CB9A286D3}" sibTransId="{93F0D563-2A9F-46FB-A963-EFDE7A526731}"/>
    <dgm:cxn modelId="{C66D032E-C893-4526-8FAE-C25001E0E431}" type="presOf" srcId="{73138345-E58C-4152-BEB4-54D1BFE572B9}" destId="{CF940D06-359E-4251-A747-14B95905EF32}" srcOrd="0" destOrd="0" presId="urn:microsoft.com/office/officeart/2005/8/layout/process1"/>
    <dgm:cxn modelId="{87B4CA5D-8D4C-448E-9C82-B16A11FBC8A5}" srcId="{9B193C47-7400-4DD4-9359-558A64BC170A}" destId="{F47D1EAE-2B3B-4DCD-B084-FE7211F0CA2F}" srcOrd="3" destOrd="0" parTransId="{E849E0AE-9FFD-4C65-B331-554BF92B0BC2}" sibTransId="{27BA3C9B-03A3-4B62-B581-F259959650DE}"/>
    <dgm:cxn modelId="{EF74122D-ACEE-416D-BBD8-50EA1ECE0C34}" type="presOf" srcId="{B8E33EC4-2EFA-4BD4-8CBD-36C1F055A483}" destId="{A7576EB5-77C0-4967-A421-CE4132E51FA1}" srcOrd="0" destOrd="0" presId="urn:microsoft.com/office/officeart/2005/8/layout/process1"/>
    <dgm:cxn modelId="{493D27DE-FE00-499D-9EFB-54609D2ACBEB}" type="presOf" srcId="{D8059176-ACF7-486F-9A68-525D2BC3FADC}" destId="{9A1BFA8D-3F24-4EAD-8E72-D9F1E57F82DD}" srcOrd="0" destOrd="0" presId="urn:microsoft.com/office/officeart/2005/8/layout/process1"/>
    <dgm:cxn modelId="{19D0EE08-19EA-4B7A-8951-9B2F96597A31}" srcId="{9B193C47-7400-4DD4-9359-558A64BC170A}" destId="{D8059176-ACF7-486F-9A68-525D2BC3FADC}" srcOrd="0" destOrd="0" parTransId="{CB1FFEBE-7DD0-4D5D-95EB-30F953435118}" sibTransId="{8646B798-76B5-4119-8E51-D0312466090F}"/>
    <dgm:cxn modelId="{D0292F6E-FBF9-4867-BC2E-78A48B1CFCE9}" type="presOf" srcId="{9B193C47-7400-4DD4-9359-558A64BC170A}" destId="{2D1F42B0-8635-4E88-8B87-EECA87E2CA97}" srcOrd="0" destOrd="0" presId="urn:microsoft.com/office/officeart/2005/8/layout/process1"/>
    <dgm:cxn modelId="{DE7E92C2-C94E-43F7-A108-0A4581394F66}" srcId="{9B193C47-7400-4DD4-9359-558A64BC170A}" destId="{B8E33EC4-2EFA-4BD4-8CBD-36C1F055A483}" srcOrd="1" destOrd="0" parTransId="{DB4B4BB2-C8B0-40EF-9CC5-658F48C4C517}" sibTransId="{73138345-E58C-4152-BEB4-54D1BFE572B9}"/>
    <dgm:cxn modelId="{76ED4A11-1B39-457B-ADD8-D2C1048B0901}" type="presOf" srcId="{141FA1FE-9859-40E8-B9F3-868239BA63F6}" destId="{EE2E5D40-36D7-4CBF-95BC-A19B96D9D7EE}" srcOrd="0" destOrd="0" presId="urn:microsoft.com/office/officeart/2005/8/layout/process1"/>
    <dgm:cxn modelId="{CDE98508-CA62-4BD3-A4D7-76F9B925157A}" type="presOf" srcId="{93F0D563-2A9F-46FB-A963-EFDE7A526731}" destId="{0A60A79A-6FA3-454B-A50B-7152EAF4185A}" srcOrd="0" destOrd="0" presId="urn:microsoft.com/office/officeart/2005/8/layout/process1"/>
    <dgm:cxn modelId="{56C34593-35C0-4B66-8005-7B1AEEB51B51}" type="presParOf" srcId="{2D1F42B0-8635-4E88-8B87-EECA87E2CA97}" destId="{9A1BFA8D-3F24-4EAD-8E72-D9F1E57F82DD}" srcOrd="0" destOrd="0" presId="urn:microsoft.com/office/officeart/2005/8/layout/process1"/>
    <dgm:cxn modelId="{5C1F5011-F31D-437C-90BE-701ABC715926}" type="presParOf" srcId="{2D1F42B0-8635-4E88-8B87-EECA87E2CA97}" destId="{2E32B71F-E584-41FC-943D-AB77CE5D2E23}" srcOrd="1" destOrd="0" presId="urn:microsoft.com/office/officeart/2005/8/layout/process1"/>
    <dgm:cxn modelId="{C19380DA-A179-446E-9476-16D8ABEB8C5A}" type="presParOf" srcId="{2E32B71F-E584-41FC-943D-AB77CE5D2E23}" destId="{01ECC769-E5B2-4E48-B9BE-1914ACD6365D}" srcOrd="0" destOrd="0" presId="urn:microsoft.com/office/officeart/2005/8/layout/process1"/>
    <dgm:cxn modelId="{5C15F81F-2376-4368-9169-A13D1BA5D679}" type="presParOf" srcId="{2D1F42B0-8635-4E88-8B87-EECA87E2CA97}" destId="{A7576EB5-77C0-4967-A421-CE4132E51FA1}" srcOrd="2" destOrd="0" presId="urn:microsoft.com/office/officeart/2005/8/layout/process1"/>
    <dgm:cxn modelId="{C6112894-67DB-437B-B7E6-719CD564F5E3}" type="presParOf" srcId="{2D1F42B0-8635-4E88-8B87-EECA87E2CA97}" destId="{CF940D06-359E-4251-A747-14B95905EF32}" srcOrd="3" destOrd="0" presId="urn:microsoft.com/office/officeart/2005/8/layout/process1"/>
    <dgm:cxn modelId="{237DD04C-ABEA-4634-B5FD-4DBCB5EF7BED}" type="presParOf" srcId="{CF940D06-359E-4251-A747-14B95905EF32}" destId="{67C52102-9AC9-4B16-85A7-65A6EB4FB437}" srcOrd="0" destOrd="0" presId="urn:microsoft.com/office/officeart/2005/8/layout/process1"/>
    <dgm:cxn modelId="{D2510684-522B-4742-965C-A26A3AFE3C7E}" type="presParOf" srcId="{2D1F42B0-8635-4E88-8B87-EECA87E2CA97}" destId="{EE2E5D40-36D7-4CBF-95BC-A19B96D9D7EE}" srcOrd="4" destOrd="0" presId="urn:microsoft.com/office/officeart/2005/8/layout/process1"/>
    <dgm:cxn modelId="{8A6D04D0-6661-447A-9A6B-CC5DE783DDC3}" type="presParOf" srcId="{2D1F42B0-8635-4E88-8B87-EECA87E2CA97}" destId="{0A60A79A-6FA3-454B-A50B-7152EAF4185A}" srcOrd="5" destOrd="0" presId="urn:microsoft.com/office/officeart/2005/8/layout/process1"/>
    <dgm:cxn modelId="{2D34FF40-C6B9-4A74-BB2F-716DBE7D3959}" type="presParOf" srcId="{0A60A79A-6FA3-454B-A50B-7152EAF4185A}" destId="{0FF6796D-3D69-467F-A047-299B93D5B69A}" srcOrd="0" destOrd="0" presId="urn:microsoft.com/office/officeart/2005/8/layout/process1"/>
    <dgm:cxn modelId="{42BD7301-22C7-448F-97B3-211FBDEB5C49}" type="presParOf" srcId="{2D1F42B0-8635-4E88-8B87-EECA87E2CA97}" destId="{FA332C85-6D89-4F14-8668-01CDD4F1EC5E}"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B193C47-7400-4DD4-9359-558A64BC170A}" type="doc">
      <dgm:prSet loTypeId="urn:microsoft.com/office/officeart/2005/8/layout/process1" loCatId="process" qsTypeId="urn:microsoft.com/office/officeart/2005/8/quickstyle/simple1" qsCatId="simple" csTypeId="urn:microsoft.com/office/officeart/2005/8/colors/accent0_3" csCatId="mainScheme" phldr="1"/>
      <dgm:spPr/>
      <dgm:t>
        <a:bodyPr/>
        <a:lstStyle/>
        <a:p>
          <a:endParaRPr lang="en-GB"/>
        </a:p>
      </dgm:t>
    </dgm:pt>
    <dgm:pt modelId="{D8059176-ACF7-486F-9A68-525D2BC3FADC}">
      <dgm:prSet custT="1"/>
      <dgm:spPr/>
      <dgm:t>
        <a:bodyPr/>
        <a:lstStyle/>
        <a:p>
          <a:pPr rtl="0"/>
          <a:r>
            <a:rPr lang="en-GB" sz="3200" dirty="0" smtClean="0"/>
            <a:t>F# async</a:t>
          </a:r>
          <a:endParaRPr lang="en-GB" sz="3200" dirty="0"/>
        </a:p>
      </dgm:t>
    </dgm:pt>
    <dgm:pt modelId="{CB1FFEBE-7DD0-4D5D-95EB-30F953435118}" type="parTrans" cxnId="{19D0EE08-19EA-4B7A-8951-9B2F96597A31}">
      <dgm:prSet/>
      <dgm:spPr/>
      <dgm:t>
        <a:bodyPr/>
        <a:lstStyle/>
        <a:p>
          <a:endParaRPr lang="en-GB"/>
        </a:p>
      </dgm:t>
    </dgm:pt>
    <dgm:pt modelId="{8646B798-76B5-4119-8E51-D0312466090F}" type="sibTrans" cxnId="{19D0EE08-19EA-4B7A-8951-9B2F96597A31}">
      <dgm:prSet/>
      <dgm:spPr/>
      <dgm:t>
        <a:bodyPr/>
        <a:lstStyle/>
        <a:p>
          <a:endParaRPr lang="en-GB"/>
        </a:p>
      </dgm:t>
    </dgm:pt>
    <dgm:pt modelId="{B8E33EC4-2EFA-4BD4-8CBD-36C1F055A483}">
      <dgm:prSet custT="1"/>
      <dgm:spPr/>
      <dgm:t>
        <a:bodyPr/>
        <a:lstStyle/>
        <a:p>
          <a:pPr rtl="0"/>
          <a:r>
            <a:rPr lang="en-GB" sz="3200" dirty="0" smtClean="0"/>
            <a:t>Parallel</a:t>
          </a:r>
          <a:endParaRPr lang="en-GB" sz="3200" dirty="0"/>
        </a:p>
      </dgm:t>
    </dgm:pt>
    <dgm:pt modelId="{DB4B4BB2-C8B0-40EF-9CC5-658F48C4C517}" type="parTrans" cxnId="{DE7E92C2-C94E-43F7-A108-0A4581394F66}">
      <dgm:prSet/>
      <dgm:spPr/>
      <dgm:t>
        <a:bodyPr/>
        <a:lstStyle/>
        <a:p>
          <a:endParaRPr lang="en-GB"/>
        </a:p>
      </dgm:t>
    </dgm:pt>
    <dgm:pt modelId="{73138345-E58C-4152-BEB4-54D1BFE572B9}" type="sibTrans" cxnId="{DE7E92C2-C94E-43F7-A108-0A4581394F66}">
      <dgm:prSet/>
      <dgm:spPr/>
      <dgm:t>
        <a:bodyPr/>
        <a:lstStyle/>
        <a:p>
          <a:endParaRPr lang="en-GB"/>
        </a:p>
      </dgm:t>
    </dgm:pt>
    <dgm:pt modelId="{141FA1FE-9859-40E8-B9F3-868239BA63F6}">
      <dgm:prSet custT="1"/>
      <dgm:spPr/>
      <dgm:t>
        <a:bodyPr/>
        <a:lstStyle/>
        <a:p>
          <a:pPr rtl="0"/>
          <a:r>
            <a:rPr lang="en-GB" sz="3600" dirty="0" smtClean="0"/>
            <a:t>Server</a:t>
          </a:r>
          <a:endParaRPr lang="en-GB" sz="3600" dirty="0"/>
        </a:p>
      </dgm:t>
    </dgm:pt>
    <dgm:pt modelId="{01116C18-383F-45A7-B69E-594CB9A286D3}" type="parTrans" cxnId="{C55B575B-09A0-401F-9982-C564BD154EC4}">
      <dgm:prSet/>
      <dgm:spPr/>
      <dgm:t>
        <a:bodyPr/>
        <a:lstStyle/>
        <a:p>
          <a:endParaRPr lang="en-GB"/>
        </a:p>
      </dgm:t>
    </dgm:pt>
    <dgm:pt modelId="{93F0D563-2A9F-46FB-A963-EFDE7A526731}" type="sibTrans" cxnId="{C55B575B-09A0-401F-9982-C564BD154EC4}">
      <dgm:prSet/>
      <dgm:spPr/>
      <dgm:t>
        <a:bodyPr/>
        <a:lstStyle/>
        <a:p>
          <a:endParaRPr lang="en-GB">
            <a:solidFill>
              <a:schemeClr val="bg1"/>
            </a:solidFill>
          </a:endParaRPr>
        </a:p>
      </dgm:t>
    </dgm:pt>
    <dgm:pt modelId="{F47D1EAE-2B3B-4DCD-B084-FE7211F0CA2F}">
      <dgm:prSet/>
      <dgm:spPr/>
      <dgm:t>
        <a:bodyPr/>
        <a:lstStyle/>
        <a:p>
          <a:pPr rtl="0"/>
          <a:r>
            <a:rPr lang="en-GB" smtClean="0"/>
            <a:t>Agents</a:t>
          </a:r>
          <a:endParaRPr lang="en-GB" dirty="0"/>
        </a:p>
      </dgm:t>
    </dgm:pt>
    <dgm:pt modelId="{27BA3C9B-03A3-4B62-B581-F259959650DE}" type="sibTrans" cxnId="{87B4CA5D-8D4C-448E-9C82-B16A11FBC8A5}">
      <dgm:prSet/>
      <dgm:spPr/>
      <dgm:t>
        <a:bodyPr/>
        <a:lstStyle/>
        <a:p>
          <a:endParaRPr lang="en-GB"/>
        </a:p>
      </dgm:t>
    </dgm:pt>
    <dgm:pt modelId="{E849E0AE-9FFD-4C65-B331-554BF92B0BC2}" type="parTrans" cxnId="{87B4CA5D-8D4C-448E-9C82-B16A11FBC8A5}">
      <dgm:prSet/>
      <dgm:spPr/>
      <dgm:t>
        <a:bodyPr/>
        <a:lstStyle/>
        <a:p>
          <a:endParaRPr lang="en-GB"/>
        </a:p>
      </dgm:t>
    </dgm:pt>
    <dgm:pt modelId="{2D1F42B0-8635-4E88-8B87-EECA87E2CA97}" type="pres">
      <dgm:prSet presAssocID="{9B193C47-7400-4DD4-9359-558A64BC170A}" presName="Name0" presStyleCnt="0">
        <dgm:presLayoutVars>
          <dgm:dir/>
          <dgm:resizeHandles val="exact"/>
        </dgm:presLayoutVars>
      </dgm:prSet>
      <dgm:spPr/>
      <dgm:t>
        <a:bodyPr/>
        <a:lstStyle/>
        <a:p>
          <a:endParaRPr lang="en-GB"/>
        </a:p>
      </dgm:t>
    </dgm:pt>
    <dgm:pt modelId="{9A1BFA8D-3F24-4EAD-8E72-D9F1E57F82DD}" type="pres">
      <dgm:prSet presAssocID="{D8059176-ACF7-486F-9A68-525D2BC3FADC}" presName="node" presStyleLbl="node1" presStyleIdx="0" presStyleCnt="4">
        <dgm:presLayoutVars>
          <dgm:bulletEnabled val="1"/>
        </dgm:presLayoutVars>
      </dgm:prSet>
      <dgm:spPr/>
      <dgm:t>
        <a:bodyPr/>
        <a:lstStyle/>
        <a:p>
          <a:endParaRPr lang="en-GB"/>
        </a:p>
      </dgm:t>
    </dgm:pt>
    <dgm:pt modelId="{2E32B71F-E584-41FC-943D-AB77CE5D2E23}" type="pres">
      <dgm:prSet presAssocID="{8646B798-76B5-4119-8E51-D0312466090F}" presName="sibTrans" presStyleLbl="sibTrans2D1" presStyleIdx="0" presStyleCnt="3"/>
      <dgm:spPr/>
      <dgm:t>
        <a:bodyPr/>
        <a:lstStyle/>
        <a:p>
          <a:endParaRPr lang="en-GB"/>
        </a:p>
      </dgm:t>
    </dgm:pt>
    <dgm:pt modelId="{01ECC769-E5B2-4E48-B9BE-1914ACD6365D}" type="pres">
      <dgm:prSet presAssocID="{8646B798-76B5-4119-8E51-D0312466090F}" presName="connectorText" presStyleLbl="sibTrans2D1" presStyleIdx="0" presStyleCnt="3"/>
      <dgm:spPr/>
      <dgm:t>
        <a:bodyPr/>
        <a:lstStyle/>
        <a:p>
          <a:endParaRPr lang="en-GB"/>
        </a:p>
      </dgm:t>
    </dgm:pt>
    <dgm:pt modelId="{A7576EB5-77C0-4967-A421-CE4132E51FA1}" type="pres">
      <dgm:prSet presAssocID="{B8E33EC4-2EFA-4BD4-8CBD-36C1F055A483}" presName="node" presStyleLbl="node1" presStyleIdx="1" presStyleCnt="4" custLinFactY="-81402" custLinFactNeighborY="-100000">
        <dgm:presLayoutVars>
          <dgm:bulletEnabled val="1"/>
        </dgm:presLayoutVars>
      </dgm:prSet>
      <dgm:spPr/>
      <dgm:t>
        <a:bodyPr/>
        <a:lstStyle/>
        <a:p>
          <a:endParaRPr lang="en-GB"/>
        </a:p>
      </dgm:t>
    </dgm:pt>
    <dgm:pt modelId="{CF940D06-359E-4251-A747-14B95905EF32}" type="pres">
      <dgm:prSet presAssocID="{73138345-E58C-4152-BEB4-54D1BFE572B9}" presName="sibTrans" presStyleLbl="sibTrans2D1" presStyleIdx="1" presStyleCnt="3" custAng="18364389" custScaleX="184871" custLinFactX="-100000" custLinFactY="100000" custLinFactNeighborX="-187789" custLinFactNeighborY="120952"/>
      <dgm:spPr/>
      <dgm:t>
        <a:bodyPr/>
        <a:lstStyle/>
        <a:p>
          <a:endParaRPr lang="en-GB"/>
        </a:p>
      </dgm:t>
    </dgm:pt>
    <dgm:pt modelId="{67C52102-9AC9-4B16-85A7-65A6EB4FB437}" type="pres">
      <dgm:prSet presAssocID="{73138345-E58C-4152-BEB4-54D1BFE572B9}" presName="connectorText" presStyleLbl="sibTrans2D1" presStyleIdx="1" presStyleCnt="3"/>
      <dgm:spPr/>
      <dgm:t>
        <a:bodyPr/>
        <a:lstStyle/>
        <a:p>
          <a:endParaRPr lang="en-GB"/>
        </a:p>
      </dgm:t>
    </dgm:pt>
    <dgm:pt modelId="{EE2E5D40-36D7-4CBF-95BC-A19B96D9D7EE}" type="pres">
      <dgm:prSet presAssocID="{141FA1FE-9859-40E8-B9F3-868239BA63F6}" presName="node" presStyleLbl="node1" presStyleIdx="2" presStyleCnt="4" custLinFactX="-40317" custLinFactNeighborX="-100000" custLinFactNeighborY="-10008">
        <dgm:presLayoutVars>
          <dgm:bulletEnabled val="1"/>
        </dgm:presLayoutVars>
      </dgm:prSet>
      <dgm:spPr/>
      <dgm:t>
        <a:bodyPr/>
        <a:lstStyle/>
        <a:p>
          <a:endParaRPr lang="en-GB"/>
        </a:p>
      </dgm:t>
    </dgm:pt>
    <dgm:pt modelId="{0A60A79A-6FA3-454B-A50B-7152EAF4185A}" type="pres">
      <dgm:prSet presAssocID="{93F0D563-2A9F-46FB-A963-EFDE7A526731}" presName="sibTrans" presStyleLbl="sibTrans2D1" presStyleIdx="2" presStyleCnt="3" custAng="17227738" custScaleX="161504" custLinFactX="-140219" custLinFactNeighborX="-200000" custLinFactNeighborY="39347"/>
      <dgm:spPr/>
      <dgm:t>
        <a:bodyPr/>
        <a:lstStyle/>
        <a:p>
          <a:endParaRPr lang="en-GB"/>
        </a:p>
      </dgm:t>
    </dgm:pt>
    <dgm:pt modelId="{0FF6796D-3D69-467F-A047-299B93D5B69A}" type="pres">
      <dgm:prSet presAssocID="{93F0D563-2A9F-46FB-A963-EFDE7A526731}" presName="connectorText" presStyleLbl="sibTrans2D1" presStyleIdx="2" presStyleCnt="3"/>
      <dgm:spPr/>
      <dgm:t>
        <a:bodyPr/>
        <a:lstStyle/>
        <a:p>
          <a:endParaRPr lang="en-GB"/>
        </a:p>
      </dgm:t>
    </dgm:pt>
    <dgm:pt modelId="{FA332C85-6D89-4F14-8668-01CDD4F1EC5E}" type="pres">
      <dgm:prSet presAssocID="{F47D1EAE-2B3B-4DCD-B084-FE7211F0CA2F}" presName="node" presStyleLbl="node1" presStyleIdx="3" presStyleCnt="4" custLinFactX="-190977" custLinFactY="81402" custLinFactNeighborX="-200000" custLinFactNeighborY="100000">
        <dgm:presLayoutVars>
          <dgm:bulletEnabled val="1"/>
        </dgm:presLayoutVars>
      </dgm:prSet>
      <dgm:spPr/>
      <dgm:t>
        <a:bodyPr/>
        <a:lstStyle/>
        <a:p>
          <a:endParaRPr lang="en-GB"/>
        </a:p>
      </dgm:t>
    </dgm:pt>
  </dgm:ptLst>
  <dgm:cxnLst>
    <dgm:cxn modelId="{F1A7EA89-3398-4B6D-968D-63713DC7C7CC}" type="presOf" srcId="{8646B798-76B5-4119-8E51-D0312466090F}" destId="{01ECC769-E5B2-4E48-B9BE-1914ACD6365D}" srcOrd="1" destOrd="0" presId="urn:microsoft.com/office/officeart/2005/8/layout/process1"/>
    <dgm:cxn modelId="{7FAC59A4-AE5E-46A5-8C3C-0D9D9E7F8278}" type="presOf" srcId="{93F0D563-2A9F-46FB-A963-EFDE7A526731}" destId="{0A60A79A-6FA3-454B-A50B-7152EAF4185A}" srcOrd="0" destOrd="0" presId="urn:microsoft.com/office/officeart/2005/8/layout/process1"/>
    <dgm:cxn modelId="{72E1DA6A-6A63-4480-AF67-2F0D2F233459}" type="presOf" srcId="{73138345-E58C-4152-BEB4-54D1BFE572B9}" destId="{CF940D06-359E-4251-A747-14B95905EF32}" srcOrd="0" destOrd="0" presId="urn:microsoft.com/office/officeart/2005/8/layout/process1"/>
    <dgm:cxn modelId="{8A56F1FF-59D7-4B69-87AF-2F541DC8042F}" type="presOf" srcId="{141FA1FE-9859-40E8-B9F3-868239BA63F6}" destId="{EE2E5D40-36D7-4CBF-95BC-A19B96D9D7EE}" srcOrd="0" destOrd="0" presId="urn:microsoft.com/office/officeart/2005/8/layout/process1"/>
    <dgm:cxn modelId="{3D69CC31-8A85-42AC-A910-76D6C9939965}" type="presOf" srcId="{9B193C47-7400-4DD4-9359-558A64BC170A}" destId="{2D1F42B0-8635-4E88-8B87-EECA87E2CA97}" srcOrd="0" destOrd="0" presId="urn:microsoft.com/office/officeart/2005/8/layout/process1"/>
    <dgm:cxn modelId="{DE7E92C2-C94E-43F7-A108-0A4581394F66}" srcId="{9B193C47-7400-4DD4-9359-558A64BC170A}" destId="{B8E33EC4-2EFA-4BD4-8CBD-36C1F055A483}" srcOrd="1" destOrd="0" parTransId="{DB4B4BB2-C8B0-40EF-9CC5-658F48C4C517}" sibTransId="{73138345-E58C-4152-BEB4-54D1BFE572B9}"/>
    <dgm:cxn modelId="{4CD81739-E4FC-40CB-A5CD-62CF2971B4BE}" type="presOf" srcId="{8646B798-76B5-4119-8E51-D0312466090F}" destId="{2E32B71F-E584-41FC-943D-AB77CE5D2E23}" srcOrd="0" destOrd="0" presId="urn:microsoft.com/office/officeart/2005/8/layout/process1"/>
    <dgm:cxn modelId="{E321B275-FACC-467B-A70C-B541FD4FCE41}" type="presOf" srcId="{73138345-E58C-4152-BEB4-54D1BFE572B9}" destId="{67C52102-9AC9-4B16-85A7-65A6EB4FB437}" srcOrd="1" destOrd="0" presId="urn:microsoft.com/office/officeart/2005/8/layout/process1"/>
    <dgm:cxn modelId="{E7E768C8-5E35-49F5-816E-CC03BF515E1C}" type="presOf" srcId="{93F0D563-2A9F-46FB-A963-EFDE7A526731}" destId="{0FF6796D-3D69-467F-A047-299B93D5B69A}" srcOrd="1" destOrd="0" presId="urn:microsoft.com/office/officeart/2005/8/layout/process1"/>
    <dgm:cxn modelId="{87B4CA5D-8D4C-448E-9C82-B16A11FBC8A5}" srcId="{9B193C47-7400-4DD4-9359-558A64BC170A}" destId="{F47D1EAE-2B3B-4DCD-B084-FE7211F0CA2F}" srcOrd="3" destOrd="0" parTransId="{E849E0AE-9FFD-4C65-B331-554BF92B0BC2}" sibTransId="{27BA3C9B-03A3-4B62-B581-F259959650DE}"/>
    <dgm:cxn modelId="{9CC465A8-7F8F-40A0-A7EE-8359D9249946}" type="presOf" srcId="{F47D1EAE-2B3B-4DCD-B084-FE7211F0CA2F}" destId="{FA332C85-6D89-4F14-8668-01CDD4F1EC5E}" srcOrd="0" destOrd="0" presId="urn:microsoft.com/office/officeart/2005/8/layout/process1"/>
    <dgm:cxn modelId="{3E8924D5-3DDB-4F4F-A134-EB5AE2EAB8B7}" type="presOf" srcId="{B8E33EC4-2EFA-4BD4-8CBD-36C1F055A483}" destId="{A7576EB5-77C0-4967-A421-CE4132E51FA1}" srcOrd="0" destOrd="0" presId="urn:microsoft.com/office/officeart/2005/8/layout/process1"/>
    <dgm:cxn modelId="{FD974C5D-88FD-4643-9E5B-C27A604ECF9F}" type="presOf" srcId="{D8059176-ACF7-486F-9A68-525D2BC3FADC}" destId="{9A1BFA8D-3F24-4EAD-8E72-D9F1E57F82DD}" srcOrd="0" destOrd="0" presId="urn:microsoft.com/office/officeart/2005/8/layout/process1"/>
    <dgm:cxn modelId="{19D0EE08-19EA-4B7A-8951-9B2F96597A31}" srcId="{9B193C47-7400-4DD4-9359-558A64BC170A}" destId="{D8059176-ACF7-486F-9A68-525D2BC3FADC}" srcOrd="0" destOrd="0" parTransId="{CB1FFEBE-7DD0-4D5D-95EB-30F953435118}" sibTransId="{8646B798-76B5-4119-8E51-D0312466090F}"/>
    <dgm:cxn modelId="{C55B575B-09A0-401F-9982-C564BD154EC4}" srcId="{9B193C47-7400-4DD4-9359-558A64BC170A}" destId="{141FA1FE-9859-40E8-B9F3-868239BA63F6}" srcOrd="2" destOrd="0" parTransId="{01116C18-383F-45A7-B69E-594CB9A286D3}" sibTransId="{93F0D563-2A9F-46FB-A963-EFDE7A526731}"/>
    <dgm:cxn modelId="{2FB21660-B6C9-4759-8003-4955FA6764FE}" type="presParOf" srcId="{2D1F42B0-8635-4E88-8B87-EECA87E2CA97}" destId="{9A1BFA8D-3F24-4EAD-8E72-D9F1E57F82DD}" srcOrd="0" destOrd="0" presId="urn:microsoft.com/office/officeart/2005/8/layout/process1"/>
    <dgm:cxn modelId="{CBA5B0A3-5D2C-433B-8AA8-27F1677FF8D4}" type="presParOf" srcId="{2D1F42B0-8635-4E88-8B87-EECA87E2CA97}" destId="{2E32B71F-E584-41FC-943D-AB77CE5D2E23}" srcOrd="1" destOrd="0" presId="urn:microsoft.com/office/officeart/2005/8/layout/process1"/>
    <dgm:cxn modelId="{3437E7E1-8FCE-416E-9D4E-54E8A7725070}" type="presParOf" srcId="{2E32B71F-E584-41FC-943D-AB77CE5D2E23}" destId="{01ECC769-E5B2-4E48-B9BE-1914ACD6365D}" srcOrd="0" destOrd="0" presId="urn:microsoft.com/office/officeart/2005/8/layout/process1"/>
    <dgm:cxn modelId="{BF0B21D5-5CEE-4D04-AAB4-38B7DFC06D34}" type="presParOf" srcId="{2D1F42B0-8635-4E88-8B87-EECA87E2CA97}" destId="{A7576EB5-77C0-4967-A421-CE4132E51FA1}" srcOrd="2" destOrd="0" presId="urn:microsoft.com/office/officeart/2005/8/layout/process1"/>
    <dgm:cxn modelId="{AD3CC1DD-04E4-4847-8C30-4BBD8D9642A1}" type="presParOf" srcId="{2D1F42B0-8635-4E88-8B87-EECA87E2CA97}" destId="{CF940D06-359E-4251-A747-14B95905EF32}" srcOrd="3" destOrd="0" presId="urn:microsoft.com/office/officeart/2005/8/layout/process1"/>
    <dgm:cxn modelId="{C42BF9C1-1101-4BE1-B9FE-9DACCDE2212C}" type="presParOf" srcId="{CF940D06-359E-4251-A747-14B95905EF32}" destId="{67C52102-9AC9-4B16-85A7-65A6EB4FB437}" srcOrd="0" destOrd="0" presId="urn:microsoft.com/office/officeart/2005/8/layout/process1"/>
    <dgm:cxn modelId="{3798E274-FE1C-4518-9943-CAA78282A8FF}" type="presParOf" srcId="{2D1F42B0-8635-4E88-8B87-EECA87E2CA97}" destId="{EE2E5D40-36D7-4CBF-95BC-A19B96D9D7EE}" srcOrd="4" destOrd="0" presId="urn:microsoft.com/office/officeart/2005/8/layout/process1"/>
    <dgm:cxn modelId="{27793FAB-18EE-4E5E-A845-D491F48D57DE}" type="presParOf" srcId="{2D1F42B0-8635-4E88-8B87-EECA87E2CA97}" destId="{0A60A79A-6FA3-454B-A50B-7152EAF4185A}" srcOrd="5" destOrd="0" presId="urn:microsoft.com/office/officeart/2005/8/layout/process1"/>
    <dgm:cxn modelId="{A67019D1-3BAF-4A19-9421-29E043177EF0}" type="presParOf" srcId="{0A60A79A-6FA3-454B-A50B-7152EAF4185A}" destId="{0FF6796D-3D69-467F-A047-299B93D5B69A}" srcOrd="0" destOrd="0" presId="urn:microsoft.com/office/officeart/2005/8/layout/process1"/>
    <dgm:cxn modelId="{7FC9986F-5BE0-4054-B2B8-719290F4526E}" type="presParOf" srcId="{2D1F42B0-8635-4E88-8B87-EECA87E2CA97}" destId="{FA332C85-6D89-4F14-8668-01CDD4F1EC5E}"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D7835CE-1BE1-4A04-BE2A-3B99D265ACDD}"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en-GB"/>
        </a:p>
      </dgm:t>
    </dgm:pt>
    <dgm:pt modelId="{20F9648A-07FE-49CA-8945-9ECA77F1781E}">
      <dgm:prSet phldrT="[Text]">
        <dgm:style>
          <a:lnRef idx="1">
            <a:schemeClr val="accent6"/>
          </a:lnRef>
          <a:fillRef idx="3">
            <a:schemeClr val="accent6"/>
          </a:fillRef>
          <a:effectRef idx="2">
            <a:schemeClr val="accent6"/>
          </a:effectRef>
          <a:fontRef idx="minor">
            <a:schemeClr val="lt1"/>
          </a:fontRef>
        </dgm:style>
      </dgm:prSet>
      <dgm:spPr>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0" scaled="1"/>
          <a:tileRect/>
        </a:gradFill>
        <a:ln>
          <a:solidFill>
            <a:schemeClr val="tx1"/>
          </a:solidFill>
        </a:ln>
      </dgm:spPr>
      <dgm:t>
        <a:bodyPr/>
        <a:lstStyle/>
        <a:p>
          <a:r>
            <a:rPr lang="en-GB" dirty="0" smtClean="0">
              <a:solidFill>
                <a:schemeClr val="bg1"/>
              </a:solidFill>
            </a:rPr>
            <a:t>OCaml</a:t>
          </a:r>
          <a:endParaRPr lang="en-GB" dirty="0">
            <a:solidFill>
              <a:schemeClr val="bg1"/>
            </a:solidFill>
          </a:endParaRPr>
        </a:p>
      </dgm:t>
    </dgm:pt>
    <dgm:pt modelId="{2510AB78-CD66-44D3-AFB1-13FEFAC0F5D7}" type="parTrans" cxnId="{FFB7330F-9F15-47B7-8289-1B0A2EC29656}">
      <dgm:prSet/>
      <dgm:spPr/>
      <dgm:t>
        <a:bodyPr/>
        <a:lstStyle/>
        <a:p>
          <a:endParaRPr lang="en-GB"/>
        </a:p>
      </dgm:t>
    </dgm:pt>
    <dgm:pt modelId="{31F21FAB-B9F4-4A2F-B30F-21D9ED973B92}" type="sibTrans" cxnId="{FFB7330F-9F15-47B7-8289-1B0A2EC29656}">
      <dgm:prSet/>
      <dgm:spPr/>
      <dgm:t>
        <a:bodyPr/>
        <a:lstStyle/>
        <a:p>
          <a:endParaRPr lang="en-GB"/>
        </a:p>
      </dgm:t>
    </dgm:pt>
    <dgm:pt modelId="{B3929F1D-153B-450C-99EA-6E8BC8DBE9F4}">
      <dgm:prSet phldrT="[Text]">
        <dgm:style>
          <a:lnRef idx="1">
            <a:schemeClr val="accent6"/>
          </a:lnRef>
          <a:fillRef idx="3">
            <a:schemeClr val="accent6"/>
          </a:fillRef>
          <a:effectRef idx="2">
            <a:schemeClr val="accent6"/>
          </a:effectRef>
          <a:fontRef idx="minor">
            <a:schemeClr val="lt1"/>
          </a:fontRef>
        </dgm:style>
      </dgm:prSet>
      <dgm:spPr>
        <a:gradFill flip="none" rotWithShape="0">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0800000" scaled="1"/>
          <a:tileRect/>
        </a:gradFill>
        <a:ln>
          <a:solidFill>
            <a:schemeClr val="tx1"/>
          </a:solidFill>
        </a:ln>
      </dgm:spPr>
      <dgm:t>
        <a:bodyPr/>
        <a:lstStyle/>
        <a:p>
          <a:r>
            <a:rPr lang="en-GB" dirty="0" smtClean="0">
              <a:solidFill>
                <a:schemeClr val="bg1"/>
              </a:solidFill>
            </a:rPr>
            <a:t>C#/.NET</a:t>
          </a:r>
          <a:endParaRPr lang="en-GB" dirty="0">
            <a:solidFill>
              <a:schemeClr val="bg1"/>
            </a:solidFill>
          </a:endParaRPr>
        </a:p>
      </dgm:t>
    </dgm:pt>
    <dgm:pt modelId="{220AAC19-E5A3-47E3-BB91-6BDEF09711E3}" type="parTrans" cxnId="{552B9BD3-715A-4AE5-AE37-F7D8095C7ED8}">
      <dgm:prSet/>
      <dgm:spPr/>
      <dgm:t>
        <a:bodyPr/>
        <a:lstStyle/>
        <a:p>
          <a:endParaRPr lang="en-GB"/>
        </a:p>
      </dgm:t>
    </dgm:pt>
    <dgm:pt modelId="{1ABFF025-BD37-4FB7-8816-9E54B23B71CD}" type="sibTrans" cxnId="{552B9BD3-715A-4AE5-AE37-F7D8095C7ED8}">
      <dgm:prSet/>
      <dgm:spPr/>
      <dgm:t>
        <a:bodyPr/>
        <a:lstStyle/>
        <a:p>
          <a:endParaRPr lang="en-GB"/>
        </a:p>
      </dgm:t>
    </dgm:pt>
    <dgm:pt modelId="{F46DFFE8-954F-4BDC-9232-DB8F826D64D9}" type="pres">
      <dgm:prSet presAssocID="{0D7835CE-1BE1-4A04-BE2A-3B99D265ACDD}" presName="diagram" presStyleCnt="0">
        <dgm:presLayoutVars>
          <dgm:dir/>
          <dgm:resizeHandles val="exact"/>
        </dgm:presLayoutVars>
      </dgm:prSet>
      <dgm:spPr/>
      <dgm:t>
        <a:bodyPr/>
        <a:lstStyle/>
        <a:p>
          <a:endParaRPr lang="en-GB"/>
        </a:p>
      </dgm:t>
    </dgm:pt>
    <dgm:pt modelId="{C45D112E-F679-4F2C-BB3E-32C985B93210}" type="pres">
      <dgm:prSet presAssocID="{20F9648A-07FE-49CA-8945-9ECA77F1781E}" presName="arrow" presStyleLbl="node1" presStyleIdx="0" presStyleCnt="2">
        <dgm:presLayoutVars>
          <dgm:bulletEnabled val="1"/>
        </dgm:presLayoutVars>
      </dgm:prSet>
      <dgm:spPr/>
      <dgm:t>
        <a:bodyPr/>
        <a:lstStyle/>
        <a:p>
          <a:endParaRPr lang="en-GB"/>
        </a:p>
      </dgm:t>
    </dgm:pt>
    <dgm:pt modelId="{26085288-8BBD-4A18-B782-013657CD3B38}" type="pres">
      <dgm:prSet presAssocID="{B3929F1D-153B-450C-99EA-6E8BC8DBE9F4}" presName="arrow" presStyleLbl="node1" presStyleIdx="1" presStyleCnt="2">
        <dgm:presLayoutVars>
          <dgm:bulletEnabled val="1"/>
        </dgm:presLayoutVars>
      </dgm:prSet>
      <dgm:spPr/>
      <dgm:t>
        <a:bodyPr/>
        <a:lstStyle/>
        <a:p>
          <a:endParaRPr lang="en-GB"/>
        </a:p>
      </dgm:t>
    </dgm:pt>
  </dgm:ptLst>
  <dgm:cxnLst>
    <dgm:cxn modelId="{FFB7330F-9F15-47B7-8289-1B0A2EC29656}" srcId="{0D7835CE-1BE1-4A04-BE2A-3B99D265ACDD}" destId="{20F9648A-07FE-49CA-8945-9ECA77F1781E}" srcOrd="0" destOrd="0" parTransId="{2510AB78-CD66-44D3-AFB1-13FEFAC0F5D7}" sibTransId="{31F21FAB-B9F4-4A2F-B30F-21D9ED973B92}"/>
    <dgm:cxn modelId="{9916B622-7A62-4DC1-93B2-1BAC328A5D33}" type="presOf" srcId="{B3929F1D-153B-450C-99EA-6E8BC8DBE9F4}" destId="{26085288-8BBD-4A18-B782-013657CD3B38}" srcOrd="0" destOrd="0" presId="urn:microsoft.com/office/officeart/2005/8/layout/arrow5"/>
    <dgm:cxn modelId="{552B9BD3-715A-4AE5-AE37-F7D8095C7ED8}" srcId="{0D7835CE-1BE1-4A04-BE2A-3B99D265ACDD}" destId="{B3929F1D-153B-450C-99EA-6E8BC8DBE9F4}" srcOrd="1" destOrd="0" parTransId="{220AAC19-E5A3-47E3-BB91-6BDEF09711E3}" sibTransId="{1ABFF025-BD37-4FB7-8816-9E54B23B71CD}"/>
    <dgm:cxn modelId="{59D6C6F2-5C07-4200-860A-1E2AE8E9441D}" type="presOf" srcId="{20F9648A-07FE-49CA-8945-9ECA77F1781E}" destId="{C45D112E-F679-4F2C-BB3E-32C985B93210}" srcOrd="0" destOrd="0" presId="urn:microsoft.com/office/officeart/2005/8/layout/arrow5"/>
    <dgm:cxn modelId="{67FF08C9-02F7-4F80-AC69-BFEF97898044}" type="presOf" srcId="{0D7835CE-1BE1-4A04-BE2A-3B99D265ACDD}" destId="{F46DFFE8-954F-4BDC-9232-DB8F826D64D9}" srcOrd="0" destOrd="0" presId="urn:microsoft.com/office/officeart/2005/8/layout/arrow5"/>
    <dgm:cxn modelId="{B857C6B6-4344-4215-BAB3-397D0EE838C8}" type="presParOf" srcId="{F46DFFE8-954F-4BDC-9232-DB8F826D64D9}" destId="{C45D112E-F679-4F2C-BB3E-32C985B93210}" srcOrd="0" destOrd="0" presId="urn:microsoft.com/office/officeart/2005/8/layout/arrow5"/>
    <dgm:cxn modelId="{E40C0AD1-63A2-49C7-BE96-5573B5C20CDD}" type="presParOf" srcId="{F46DFFE8-954F-4BDC-9232-DB8F826D64D9}" destId="{26085288-8BBD-4A18-B782-013657CD3B38}"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A5BA3C5-E9DA-463A-B721-3B98CBAE4660}"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GB"/>
        </a:p>
      </dgm:t>
    </dgm:pt>
    <dgm:pt modelId="{0F0DF067-F7D2-4B6C-A748-BDF62414454E}">
      <dgm:prSet phldrT="[Text]" custT="1"/>
      <dgm:spPr>
        <a:solidFill>
          <a:srgbClr val="00B050"/>
        </a:solidFill>
      </dgm:spPr>
      <dgm:t>
        <a:bodyPr/>
        <a:lstStyle/>
        <a:p>
          <a:r>
            <a:rPr lang="en-GB" sz="1800" dirty="0" smtClean="0"/>
            <a:t>Typed</a:t>
          </a:r>
        </a:p>
        <a:p>
          <a:r>
            <a:rPr lang="en-GB" sz="1800" dirty="0" smtClean="0"/>
            <a:t>Functional Core</a:t>
          </a:r>
          <a:endParaRPr lang="en-GB" sz="1800" dirty="0"/>
        </a:p>
      </dgm:t>
    </dgm:pt>
    <dgm:pt modelId="{ABF82651-4A6C-41AE-A3C8-DFB690515105}" type="parTrans" cxnId="{A3E82D9D-2536-40A1-91F6-A6A1A80905A5}">
      <dgm:prSet/>
      <dgm:spPr/>
      <dgm:t>
        <a:bodyPr/>
        <a:lstStyle/>
        <a:p>
          <a:endParaRPr lang="en-GB"/>
        </a:p>
      </dgm:t>
    </dgm:pt>
    <dgm:pt modelId="{685B2F5B-5CE7-4F3F-9DFA-7D80847AE001}" type="sibTrans" cxnId="{A3E82D9D-2536-40A1-91F6-A6A1A80905A5}">
      <dgm:prSet/>
      <dgm:spPr/>
      <dgm:t>
        <a:bodyPr/>
        <a:lstStyle/>
        <a:p>
          <a:endParaRPr lang="en-GB"/>
        </a:p>
      </dgm:t>
    </dgm:pt>
    <dgm:pt modelId="{B49DAEF4-1AB0-43B3-B1B6-C75F476FEFA5}">
      <dgm:prSet phldrT="[Text]" custT="1"/>
      <dgm:spPr>
        <a:solidFill>
          <a:srgbClr val="00B050"/>
        </a:solidFill>
      </dgm:spPr>
      <dgm:t>
        <a:bodyPr/>
        <a:lstStyle/>
        <a:p>
          <a:r>
            <a:rPr lang="en-GB" sz="2000" dirty="0" smtClean="0"/>
            <a:t>Functional Data</a:t>
          </a:r>
          <a:endParaRPr lang="en-GB" sz="2000" dirty="0"/>
        </a:p>
      </dgm:t>
    </dgm:pt>
    <dgm:pt modelId="{948BC278-CE7E-447A-88AF-BCBD0D0D2C02}" type="parTrans" cxnId="{14209691-78E4-4ADF-B4C9-B538E2E8BC57}">
      <dgm:prSet custT="1"/>
      <dgm:spPr/>
      <dgm:t>
        <a:bodyPr/>
        <a:lstStyle/>
        <a:p>
          <a:endParaRPr lang="en-GB" sz="400"/>
        </a:p>
      </dgm:t>
    </dgm:pt>
    <dgm:pt modelId="{9931AA27-7CA3-4546-AE3F-033A0A8CFA7F}" type="sibTrans" cxnId="{14209691-78E4-4ADF-B4C9-B538E2E8BC57}">
      <dgm:prSet/>
      <dgm:spPr/>
      <dgm:t>
        <a:bodyPr/>
        <a:lstStyle/>
        <a:p>
          <a:endParaRPr lang="en-GB"/>
        </a:p>
      </dgm:t>
    </dgm:pt>
    <dgm:pt modelId="{210F1BEC-4CE8-4742-A4C5-0A64E27C322D}">
      <dgm:prSet phldrT="[Text]" custT="1"/>
      <dgm:spPr>
        <a:solidFill>
          <a:srgbClr val="92D050"/>
        </a:solidFill>
      </dgm:spPr>
      <dgm:t>
        <a:bodyPr/>
        <a:lstStyle/>
        <a:p>
          <a:r>
            <a:rPr lang="en-GB" sz="1800" dirty="0" smtClean="0"/>
            <a:t>Units of Measure</a:t>
          </a:r>
          <a:endParaRPr lang="en-GB" sz="1800" dirty="0"/>
        </a:p>
      </dgm:t>
    </dgm:pt>
    <dgm:pt modelId="{112ABA65-0A2E-46CC-A1BC-C445DC13FEED}" type="parTrans" cxnId="{03DDBF23-887A-4192-BF1D-BAD8434869CB}">
      <dgm:prSet custT="1"/>
      <dgm:spPr/>
      <dgm:t>
        <a:bodyPr/>
        <a:lstStyle/>
        <a:p>
          <a:endParaRPr lang="en-GB" sz="400"/>
        </a:p>
      </dgm:t>
    </dgm:pt>
    <dgm:pt modelId="{6DB0F4DA-9549-426D-B3FD-AD906BD00445}" type="sibTrans" cxnId="{03DDBF23-887A-4192-BF1D-BAD8434869CB}">
      <dgm:prSet/>
      <dgm:spPr/>
      <dgm:t>
        <a:bodyPr/>
        <a:lstStyle/>
        <a:p>
          <a:endParaRPr lang="en-GB"/>
        </a:p>
      </dgm:t>
    </dgm:pt>
    <dgm:pt modelId="{B6018F76-1163-4B5A-A3CC-F63CA7F6FED3}">
      <dgm:prSet phldrT="[Text]" custT="1"/>
      <dgm:spPr>
        <a:solidFill>
          <a:srgbClr val="FFC000"/>
        </a:solidFill>
      </dgm:spPr>
      <dgm:t>
        <a:bodyPr/>
        <a:lstStyle/>
        <a:p>
          <a:r>
            <a:rPr lang="en-GB" sz="1800" dirty="0" smtClean="0"/>
            <a:t>Imperative Mutation &amp; I/O</a:t>
          </a:r>
          <a:endParaRPr lang="en-GB" sz="1800" dirty="0"/>
        </a:p>
      </dgm:t>
    </dgm:pt>
    <dgm:pt modelId="{7F3EB2E0-4263-477D-8F83-D3C3A84696D0}" type="parTrans" cxnId="{CC7F4900-5B92-4017-9689-6E551DCA8A56}">
      <dgm:prSet custT="1"/>
      <dgm:spPr/>
      <dgm:t>
        <a:bodyPr/>
        <a:lstStyle/>
        <a:p>
          <a:endParaRPr lang="en-GB" sz="400"/>
        </a:p>
      </dgm:t>
    </dgm:pt>
    <dgm:pt modelId="{819B64C5-F1B8-4901-86FA-A9B25C30DAA5}" type="sibTrans" cxnId="{CC7F4900-5B92-4017-9689-6E551DCA8A56}">
      <dgm:prSet/>
      <dgm:spPr/>
      <dgm:t>
        <a:bodyPr/>
        <a:lstStyle/>
        <a:p>
          <a:endParaRPr lang="en-GB"/>
        </a:p>
      </dgm:t>
    </dgm:pt>
    <dgm:pt modelId="{E0A57B48-EA5A-456B-BC85-34454CF9BBAB}">
      <dgm:prSet phldrT="[Text]" custT="1"/>
      <dgm:spPr>
        <a:solidFill>
          <a:schemeClr val="tx2">
            <a:lumMod val="75000"/>
          </a:schemeClr>
        </a:solidFill>
      </dgm:spPr>
      <dgm:t>
        <a:bodyPr lIns="0" tIns="0" rIns="0" bIns="0"/>
        <a:lstStyle/>
        <a:p>
          <a:r>
            <a:rPr lang="en-GB" sz="1600" dirty="0" smtClean="0"/>
            <a:t>Async/Parallel/Monads</a:t>
          </a:r>
          <a:endParaRPr lang="en-GB" sz="1600" dirty="0"/>
        </a:p>
      </dgm:t>
    </dgm:pt>
    <dgm:pt modelId="{1C613794-3115-4A2E-81A7-4CD2B09C8A58}" type="parTrans" cxnId="{874F2F7B-4722-43A4-B867-9D14F01D8F49}">
      <dgm:prSet custT="1"/>
      <dgm:spPr/>
      <dgm:t>
        <a:bodyPr/>
        <a:lstStyle/>
        <a:p>
          <a:endParaRPr lang="en-GB" sz="400"/>
        </a:p>
      </dgm:t>
    </dgm:pt>
    <dgm:pt modelId="{07D886CC-8B47-4D78-BD99-C4F203B74CBF}" type="sibTrans" cxnId="{874F2F7B-4722-43A4-B867-9D14F01D8F49}">
      <dgm:prSet/>
      <dgm:spPr/>
      <dgm:t>
        <a:bodyPr/>
        <a:lstStyle/>
        <a:p>
          <a:endParaRPr lang="en-GB"/>
        </a:p>
      </dgm:t>
    </dgm:pt>
    <dgm:pt modelId="{4DCF28A1-A001-4A8B-BA8D-F5AA58FBA484}">
      <dgm:prSet phldrT="[Text]" custT="1"/>
      <dgm:spPr>
        <a:solidFill>
          <a:schemeClr val="tx2">
            <a:lumMod val="75000"/>
          </a:schemeClr>
        </a:solidFill>
      </dgm:spPr>
      <dgm:t>
        <a:bodyPr/>
        <a:lstStyle/>
        <a:p>
          <a:r>
            <a:rPr lang="en-GB" sz="1600" dirty="0" smtClean="0"/>
            <a:t>Meta Programming</a:t>
          </a:r>
        </a:p>
      </dgm:t>
    </dgm:pt>
    <dgm:pt modelId="{B1BEF249-65B4-419A-A652-31A4DF2B0D3E}" type="parTrans" cxnId="{30284869-BCF2-45A4-8882-558A4590971A}">
      <dgm:prSet custT="1"/>
      <dgm:spPr/>
      <dgm:t>
        <a:bodyPr/>
        <a:lstStyle/>
        <a:p>
          <a:endParaRPr lang="en-GB" sz="400"/>
        </a:p>
      </dgm:t>
    </dgm:pt>
    <dgm:pt modelId="{DEAC0314-4AE2-481C-9AC5-D8778696A2A2}" type="sibTrans" cxnId="{30284869-BCF2-45A4-8882-558A4590971A}">
      <dgm:prSet/>
      <dgm:spPr/>
      <dgm:t>
        <a:bodyPr/>
        <a:lstStyle/>
        <a:p>
          <a:endParaRPr lang="en-GB"/>
        </a:p>
      </dgm:t>
    </dgm:pt>
    <dgm:pt modelId="{5CC99902-26BF-4BFC-8731-875B434CC42A}">
      <dgm:prSet phldrT="[Text]" custT="1"/>
      <dgm:spPr>
        <a:solidFill>
          <a:srgbClr val="00B050"/>
        </a:solidFill>
      </dgm:spPr>
      <dgm:t>
        <a:bodyPr/>
        <a:lstStyle/>
        <a:p>
          <a:r>
            <a:rPr lang="en-GB" sz="1800" dirty="0" smtClean="0"/>
            <a:t>Objects</a:t>
          </a:r>
        </a:p>
      </dgm:t>
    </dgm:pt>
    <dgm:pt modelId="{DF18DA3C-1EB8-4E4D-8CF2-D6F6D2C28F16}" type="parTrans" cxnId="{23D3A1D2-C83E-4A49-98D6-61D1D729CB78}">
      <dgm:prSet custT="1"/>
      <dgm:spPr/>
      <dgm:t>
        <a:bodyPr/>
        <a:lstStyle/>
        <a:p>
          <a:endParaRPr lang="en-GB" sz="400"/>
        </a:p>
      </dgm:t>
    </dgm:pt>
    <dgm:pt modelId="{287B4124-6391-4DC1-8FD3-1ED7FC850F13}" type="sibTrans" cxnId="{23D3A1D2-C83E-4A49-98D6-61D1D729CB78}">
      <dgm:prSet/>
      <dgm:spPr/>
      <dgm:t>
        <a:bodyPr/>
        <a:lstStyle/>
        <a:p>
          <a:endParaRPr lang="en-GB"/>
        </a:p>
      </dgm:t>
    </dgm:pt>
    <dgm:pt modelId="{F7756C3A-1A92-4FF1-B6F2-680F3F88828B}" type="pres">
      <dgm:prSet presAssocID="{2A5BA3C5-E9DA-463A-B721-3B98CBAE4660}" presName="cycle" presStyleCnt="0">
        <dgm:presLayoutVars>
          <dgm:chMax val="1"/>
          <dgm:dir/>
          <dgm:animLvl val="ctr"/>
          <dgm:resizeHandles val="exact"/>
        </dgm:presLayoutVars>
      </dgm:prSet>
      <dgm:spPr/>
      <dgm:t>
        <a:bodyPr/>
        <a:lstStyle/>
        <a:p>
          <a:endParaRPr lang="en-GB"/>
        </a:p>
      </dgm:t>
    </dgm:pt>
    <dgm:pt modelId="{2D678365-FA29-467A-BBC3-DB11AF656B6C}" type="pres">
      <dgm:prSet presAssocID="{0F0DF067-F7D2-4B6C-A748-BDF62414454E}" presName="centerShape" presStyleLbl="node0" presStyleIdx="0" presStyleCnt="1" custScaleX="101220" custScaleY="103760" custLinFactNeighborX="71" custLinFactNeighborY="-1765"/>
      <dgm:spPr/>
      <dgm:t>
        <a:bodyPr/>
        <a:lstStyle/>
        <a:p>
          <a:endParaRPr lang="en-GB"/>
        </a:p>
      </dgm:t>
    </dgm:pt>
    <dgm:pt modelId="{8EF53924-82CD-48AA-807A-AED50CE571FE}" type="pres">
      <dgm:prSet presAssocID="{948BC278-CE7E-447A-88AF-BCBD0D0D2C02}" presName="Name9" presStyleLbl="parChTrans1D2" presStyleIdx="0" presStyleCnt="6" custScaleX="2000000" custScaleY="86538"/>
      <dgm:spPr/>
      <dgm:t>
        <a:bodyPr/>
        <a:lstStyle/>
        <a:p>
          <a:endParaRPr lang="en-GB"/>
        </a:p>
      </dgm:t>
    </dgm:pt>
    <dgm:pt modelId="{9DF399B7-B220-462E-9E30-1A3CE7B14583}" type="pres">
      <dgm:prSet presAssocID="{948BC278-CE7E-447A-88AF-BCBD0D0D2C02}" presName="connTx" presStyleLbl="parChTrans1D2" presStyleIdx="0" presStyleCnt="6"/>
      <dgm:spPr/>
      <dgm:t>
        <a:bodyPr/>
        <a:lstStyle/>
        <a:p>
          <a:endParaRPr lang="en-GB"/>
        </a:p>
      </dgm:t>
    </dgm:pt>
    <dgm:pt modelId="{A7CD3F34-6A20-4ABC-AA3E-4729615FC5D7}" type="pres">
      <dgm:prSet presAssocID="{B49DAEF4-1AB0-43B3-B1B6-C75F476FEFA5}" presName="node" presStyleLbl="node1" presStyleIdx="0" presStyleCnt="6" custScaleX="101220" custScaleY="103760">
        <dgm:presLayoutVars>
          <dgm:bulletEnabled val="1"/>
        </dgm:presLayoutVars>
      </dgm:prSet>
      <dgm:spPr/>
      <dgm:t>
        <a:bodyPr/>
        <a:lstStyle/>
        <a:p>
          <a:endParaRPr lang="en-GB"/>
        </a:p>
      </dgm:t>
    </dgm:pt>
    <dgm:pt modelId="{04E1E880-843B-42E9-82F9-B49127B7D645}" type="pres">
      <dgm:prSet presAssocID="{DF18DA3C-1EB8-4E4D-8CF2-D6F6D2C28F16}" presName="Name9" presStyleLbl="parChTrans1D2" presStyleIdx="1" presStyleCnt="6" custScaleX="2000000" custScaleY="86538"/>
      <dgm:spPr/>
      <dgm:t>
        <a:bodyPr/>
        <a:lstStyle/>
        <a:p>
          <a:endParaRPr lang="en-GB"/>
        </a:p>
      </dgm:t>
    </dgm:pt>
    <dgm:pt modelId="{1A1DFE72-45BF-42ED-9318-5B86B9A43848}" type="pres">
      <dgm:prSet presAssocID="{DF18DA3C-1EB8-4E4D-8CF2-D6F6D2C28F16}" presName="connTx" presStyleLbl="parChTrans1D2" presStyleIdx="1" presStyleCnt="6"/>
      <dgm:spPr/>
      <dgm:t>
        <a:bodyPr/>
        <a:lstStyle/>
        <a:p>
          <a:endParaRPr lang="en-GB"/>
        </a:p>
      </dgm:t>
    </dgm:pt>
    <dgm:pt modelId="{CB21575F-1AB0-47C3-8606-75ABC72E64FC}" type="pres">
      <dgm:prSet presAssocID="{5CC99902-26BF-4BFC-8731-875B434CC42A}" presName="node" presStyleLbl="node1" presStyleIdx="1" presStyleCnt="6" custScaleX="101220" custScaleY="103760">
        <dgm:presLayoutVars>
          <dgm:bulletEnabled val="1"/>
        </dgm:presLayoutVars>
      </dgm:prSet>
      <dgm:spPr/>
      <dgm:t>
        <a:bodyPr/>
        <a:lstStyle/>
        <a:p>
          <a:endParaRPr lang="en-GB"/>
        </a:p>
      </dgm:t>
    </dgm:pt>
    <dgm:pt modelId="{92D6FD47-113E-47DC-B8AF-6BFCE3BC12C9}" type="pres">
      <dgm:prSet presAssocID="{112ABA65-0A2E-46CC-A1BC-C445DC13FEED}" presName="Name9" presStyleLbl="parChTrans1D2" presStyleIdx="2" presStyleCnt="6" custScaleX="2000000" custScaleY="86538"/>
      <dgm:spPr/>
      <dgm:t>
        <a:bodyPr/>
        <a:lstStyle/>
        <a:p>
          <a:endParaRPr lang="en-GB"/>
        </a:p>
      </dgm:t>
    </dgm:pt>
    <dgm:pt modelId="{291F4434-1102-44E4-BE3A-104F05C47DA6}" type="pres">
      <dgm:prSet presAssocID="{112ABA65-0A2E-46CC-A1BC-C445DC13FEED}" presName="connTx" presStyleLbl="parChTrans1D2" presStyleIdx="2" presStyleCnt="6"/>
      <dgm:spPr/>
      <dgm:t>
        <a:bodyPr/>
        <a:lstStyle/>
        <a:p>
          <a:endParaRPr lang="en-GB"/>
        </a:p>
      </dgm:t>
    </dgm:pt>
    <dgm:pt modelId="{810D9AC2-3597-45F8-B9A9-3E5A5A65086C}" type="pres">
      <dgm:prSet presAssocID="{210F1BEC-4CE8-4742-A4C5-0A64E27C322D}" presName="node" presStyleLbl="node1" presStyleIdx="2" presStyleCnt="6" custScaleX="101220" custScaleY="103760" custRadScaleRad="105636" custRadScaleInc="5293">
        <dgm:presLayoutVars>
          <dgm:bulletEnabled val="1"/>
        </dgm:presLayoutVars>
      </dgm:prSet>
      <dgm:spPr/>
      <dgm:t>
        <a:bodyPr/>
        <a:lstStyle/>
        <a:p>
          <a:endParaRPr lang="en-GB"/>
        </a:p>
      </dgm:t>
    </dgm:pt>
    <dgm:pt modelId="{534DF9AC-C53F-4B83-80E7-69EC636E01AE}" type="pres">
      <dgm:prSet presAssocID="{7F3EB2E0-4263-477D-8F83-D3C3A84696D0}" presName="Name9" presStyleLbl="parChTrans1D2" presStyleIdx="3" presStyleCnt="6" custScaleX="2000000" custScaleY="86538"/>
      <dgm:spPr/>
      <dgm:t>
        <a:bodyPr/>
        <a:lstStyle/>
        <a:p>
          <a:endParaRPr lang="en-GB"/>
        </a:p>
      </dgm:t>
    </dgm:pt>
    <dgm:pt modelId="{2B8176C1-04CB-4F2F-8FEC-BF9855B2F954}" type="pres">
      <dgm:prSet presAssocID="{7F3EB2E0-4263-477D-8F83-D3C3A84696D0}" presName="connTx" presStyleLbl="parChTrans1D2" presStyleIdx="3" presStyleCnt="6"/>
      <dgm:spPr/>
      <dgm:t>
        <a:bodyPr/>
        <a:lstStyle/>
        <a:p>
          <a:endParaRPr lang="en-GB"/>
        </a:p>
      </dgm:t>
    </dgm:pt>
    <dgm:pt modelId="{63528CF7-C952-4555-B092-88E34DE7AE6A}" type="pres">
      <dgm:prSet presAssocID="{B6018F76-1163-4B5A-A3CC-F63CA7F6FED3}" presName="node" presStyleLbl="node1" presStyleIdx="3" presStyleCnt="6" custScaleX="101220" custScaleY="103760" custRadScaleRad="89469" custRadScaleInc="-6918">
        <dgm:presLayoutVars>
          <dgm:bulletEnabled val="1"/>
        </dgm:presLayoutVars>
      </dgm:prSet>
      <dgm:spPr/>
      <dgm:t>
        <a:bodyPr/>
        <a:lstStyle/>
        <a:p>
          <a:endParaRPr lang="en-GB"/>
        </a:p>
      </dgm:t>
    </dgm:pt>
    <dgm:pt modelId="{66E273DF-1271-4D19-8CDF-9E32F3DD23BD}" type="pres">
      <dgm:prSet presAssocID="{1C613794-3115-4A2E-81A7-4CD2B09C8A58}" presName="Name9" presStyleLbl="parChTrans1D2" presStyleIdx="4" presStyleCnt="6" custScaleX="2000000" custScaleY="86538"/>
      <dgm:spPr/>
      <dgm:t>
        <a:bodyPr/>
        <a:lstStyle/>
        <a:p>
          <a:endParaRPr lang="en-GB"/>
        </a:p>
      </dgm:t>
    </dgm:pt>
    <dgm:pt modelId="{AA93166E-6112-4B7B-AC48-616375F38011}" type="pres">
      <dgm:prSet presAssocID="{1C613794-3115-4A2E-81A7-4CD2B09C8A58}" presName="connTx" presStyleLbl="parChTrans1D2" presStyleIdx="4" presStyleCnt="6"/>
      <dgm:spPr/>
      <dgm:t>
        <a:bodyPr/>
        <a:lstStyle/>
        <a:p>
          <a:endParaRPr lang="en-GB"/>
        </a:p>
      </dgm:t>
    </dgm:pt>
    <dgm:pt modelId="{4E8D27CA-6D31-40E6-9C5F-B1D27CA124BC}" type="pres">
      <dgm:prSet presAssocID="{E0A57B48-EA5A-456B-BC85-34454CF9BBAB}" presName="node" presStyleLbl="node1" presStyleIdx="4" presStyleCnt="6" custScaleX="101220" custScaleY="103760">
        <dgm:presLayoutVars>
          <dgm:bulletEnabled val="1"/>
        </dgm:presLayoutVars>
      </dgm:prSet>
      <dgm:spPr/>
      <dgm:t>
        <a:bodyPr/>
        <a:lstStyle/>
        <a:p>
          <a:endParaRPr lang="en-GB"/>
        </a:p>
      </dgm:t>
    </dgm:pt>
    <dgm:pt modelId="{050F8D7B-2D24-4769-92C8-EF4A2A5DCDDE}" type="pres">
      <dgm:prSet presAssocID="{B1BEF249-65B4-419A-A652-31A4DF2B0D3E}" presName="Name9" presStyleLbl="parChTrans1D2" presStyleIdx="5" presStyleCnt="6" custScaleX="2000000" custScaleY="86538"/>
      <dgm:spPr/>
      <dgm:t>
        <a:bodyPr/>
        <a:lstStyle/>
        <a:p>
          <a:endParaRPr lang="en-GB"/>
        </a:p>
      </dgm:t>
    </dgm:pt>
    <dgm:pt modelId="{D3DCE7F6-2FDE-4007-AFA3-8541B3D82943}" type="pres">
      <dgm:prSet presAssocID="{B1BEF249-65B4-419A-A652-31A4DF2B0D3E}" presName="connTx" presStyleLbl="parChTrans1D2" presStyleIdx="5" presStyleCnt="6"/>
      <dgm:spPr/>
      <dgm:t>
        <a:bodyPr/>
        <a:lstStyle/>
        <a:p>
          <a:endParaRPr lang="en-GB"/>
        </a:p>
      </dgm:t>
    </dgm:pt>
    <dgm:pt modelId="{4665E214-BA00-4CE6-A11D-C4034FA3A1A1}" type="pres">
      <dgm:prSet presAssocID="{4DCF28A1-A001-4A8B-BA8D-F5AA58FBA484}" presName="node" presStyleLbl="node1" presStyleIdx="5" presStyleCnt="6" custScaleX="101220" custScaleY="103760">
        <dgm:presLayoutVars>
          <dgm:bulletEnabled val="1"/>
        </dgm:presLayoutVars>
      </dgm:prSet>
      <dgm:spPr/>
      <dgm:t>
        <a:bodyPr/>
        <a:lstStyle/>
        <a:p>
          <a:endParaRPr lang="en-GB"/>
        </a:p>
      </dgm:t>
    </dgm:pt>
  </dgm:ptLst>
  <dgm:cxnLst>
    <dgm:cxn modelId="{EF1BFB2C-B65A-4E82-AE60-5328F6AC5B48}" type="presOf" srcId="{1C613794-3115-4A2E-81A7-4CD2B09C8A58}" destId="{AA93166E-6112-4B7B-AC48-616375F38011}" srcOrd="1" destOrd="0" presId="urn:microsoft.com/office/officeart/2005/8/layout/radial1"/>
    <dgm:cxn modelId="{B544FD59-0F50-47FB-8A49-682CE545E854}" type="presOf" srcId="{112ABA65-0A2E-46CC-A1BC-C445DC13FEED}" destId="{291F4434-1102-44E4-BE3A-104F05C47DA6}" srcOrd="1" destOrd="0" presId="urn:microsoft.com/office/officeart/2005/8/layout/radial1"/>
    <dgm:cxn modelId="{CC7F4900-5B92-4017-9689-6E551DCA8A56}" srcId="{0F0DF067-F7D2-4B6C-A748-BDF62414454E}" destId="{B6018F76-1163-4B5A-A3CC-F63CA7F6FED3}" srcOrd="3" destOrd="0" parTransId="{7F3EB2E0-4263-477D-8F83-D3C3A84696D0}" sibTransId="{819B64C5-F1B8-4901-86FA-A9B25C30DAA5}"/>
    <dgm:cxn modelId="{E0435660-A905-45AF-892B-BD9A5B30332F}" type="presOf" srcId="{7F3EB2E0-4263-477D-8F83-D3C3A84696D0}" destId="{2B8176C1-04CB-4F2F-8FEC-BF9855B2F954}" srcOrd="1" destOrd="0" presId="urn:microsoft.com/office/officeart/2005/8/layout/radial1"/>
    <dgm:cxn modelId="{DA25EBEC-E6CC-4873-80E2-D95AD824F02C}" type="presOf" srcId="{B6018F76-1163-4B5A-A3CC-F63CA7F6FED3}" destId="{63528CF7-C952-4555-B092-88E34DE7AE6A}" srcOrd="0" destOrd="0" presId="urn:microsoft.com/office/officeart/2005/8/layout/radial1"/>
    <dgm:cxn modelId="{85E89CA8-C1E7-45EB-AD39-66A2EF48178B}" type="presOf" srcId="{948BC278-CE7E-447A-88AF-BCBD0D0D2C02}" destId="{9DF399B7-B220-462E-9E30-1A3CE7B14583}" srcOrd="1" destOrd="0" presId="urn:microsoft.com/office/officeart/2005/8/layout/radial1"/>
    <dgm:cxn modelId="{A3E82D9D-2536-40A1-91F6-A6A1A80905A5}" srcId="{2A5BA3C5-E9DA-463A-B721-3B98CBAE4660}" destId="{0F0DF067-F7D2-4B6C-A748-BDF62414454E}" srcOrd="0" destOrd="0" parTransId="{ABF82651-4A6C-41AE-A3C8-DFB690515105}" sibTransId="{685B2F5B-5CE7-4F3F-9DFA-7D80847AE001}"/>
    <dgm:cxn modelId="{036819AF-7DD8-44DA-9443-AE3AB55B6A30}" type="presOf" srcId="{DF18DA3C-1EB8-4E4D-8CF2-D6F6D2C28F16}" destId="{1A1DFE72-45BF-42ED-9318-5B86B9A43848}" srcOrd="1" destOrd="0" presId="urn:microsoft.com/office/officeart/2005/8/layout/radial1"/>
    <dgm:cxn modelId="{C65356E0-7784-4576-993A-8EB3F55E5B87}" type="presOf" srcId="{E0A57B48-EA5A-456B-BC85-34454CF9BBAB}" destId="{4E8D27CA-6D31-40E6-9C5F-B1D27CA124BC}" srcOrd="0" destOrd="0" presId="urn:microsoft.com/office/officeart/2005/8/layout/radial1"/>
    <dgm:cxn modelId="{14209691-78E4-4ADF-B4C9-B538E2E8BC57}" srcId="{0F0DF067-F7D2-4B6C-A748-BDF62414454E}" destId="{B49DAEF4-1AB0-43B3-B1B6-C75F476FEFA5}" srcOrd="0" destOrd="0" parTransId="{948BC278-CE7E-447A-88AF-BCBD0D0D2C02}" sibTransId="{9931AA27-7CA3-4546-AE3F-033A0A8CFA7F}"/>
    <dgm:cxn modelId="{87418CC5-BBD5-4567-A3AC-31A8C9AFD4A2}" type="presOf" srcId="{B49DAEF4-1AB0-43B3-B1B6-C75F476FEFA5}" destId="{A7CD3F34-6A20-4ABC-AA3E-4729615FC5D7}" srcOrd="0" destOrd="0" presId="urn:microsoft.com/office/officeart/2005/8/layout/radial1"/>
    <dgm:cxn modelId="{39E5079A-2464-4F81-9E51-DDED03AE7BAD}" type="presOf" srcId="{DF18DA3C-1EB8-4E4D-8CF2-D6F6D2C28F16}" destId="{04E1E880-843B-42E9-82F9-B49127B7D645}" srcOrd="0" destOrd="0" presId="urn:microsoft.com/office/officeart/2005/8/layout/radial1"/>
    <dgm:cxn modelId="{B3BD5BED-CCD4-488A-A0BF-B378C5139EEE}" type="presOf" srcId="{0F0DF067-F7D2-4B6C-A748-BDF62414454E}" destId="{2D678365-FA29-467A-BBC3-DB11AF656B6C}" srcOrd="0" destOrd="0" presId="urn:microsoft.com/office/officeart/2005/8/layout/radial1"/>
    <dgm:cxn modelId="{4A80D22D-4E91-4736-A54A-585DFF428ABF}" type="presOf" srcId="{B1BEF249-65B4-419A-A652-31A4DF2B0D3E}" destId="{050F8D7B-2D24-4769-92C8-EF4A2A5DCDDE}" srcOrd="0" destOrd="0" presId="urn:microsoft.com/office/officeart/2005/8/layout/radial1"/>
    <dgm:cxn modelId="{E5C34381-22D1-4535-9A89-67E7AB8E41DB}" type="presOf" srcId="{112ABA65-0A2E-46CC-A1BC-C445DC13FEED}" destId="{92D6FD47-113E-47DC-B8AF-6BFCE3BC12C9}" srcOrd="0" destOrd="0" presId="urn:microsoft.com/office/officeart/2005/8/layout/radial1"/>
    <dgm:cxn modelId="{F18F76ED-3A27-4025-81FE-A9CB720D7AD6}" type="presOf" srcId="{4DCF28A1-A001-4A8B-BA8D-F5AA58FBA484}" destId="{4665E214-BA00-4CE6-A11D-C4034FA3A1A1}" srcOrd="0" destOrd="0" presId="urn:microsoft.com/office/officeart/2005/8/layout/radial1"/>
    <dgm:cxn modelId="{64CE0FE8-5C13-4AEC-AB86-EBC1289CBD0D}" type="presOf" srcId="{210F1BEC-4CE8-4742-A4C5-0A64E27C322D}" destId="{810D9AC2-3597-45F8-B9A9-3E5A5A65086C}" srcOrd="0" destOrd="0" presId="urn:microsoft.com/office/officeart/2005/8/layout/radial1"/>
    <dgm:cxn modelId="{21031E23-8A83-4634-8495-DBFC8562AC7B}" type="presOf" srcId="{B1BEF249-65B4-419A-A652-31A4DF2B0D3E}" destId="{D3DCE7F6-2FDE-4007-AFA3-8541B3D82943}" srcOrd="1" destOrd="0" presId="urn:microsoft.com/office/officeart/2005/8/layout/radial1"/>
    <dgm:cxn modelId="{0AD9AF6A-0734-47EA-AE02-6334B1116336}" type="presOf" srcId="{5CC99902-26BF-4BFC-8731-875B434CC42A}" destId="{CB21575F-1AB0-47C3-8606-75ABC72E64FC}" srcOrd="0" destOrd="0" presId="urn:microsoft.com/office/officeart/2005/8/layout/radial1"/>
    <dgm:cxn modelId="{874F2F7B-4722-43A4-B867-9D14F01D8F49}" srcId="{0F0DF067-F7D2-4B6C-A748-BDF62414454E}" destId="{E0A57B48-EA5A-456B-BC85-34454CF9BBAB}" srcOrd="4" destOrd="0" parTransId="{1C613794-3115-4A2E-81A7-4CD2B09C8A58}" sibTransId="{07D886CC-8B47-4D78-BD99-C4F203B74CBF}"/>
    <dgm:cxn modelId="{6DFBF72D-F908-49F3-8B88-6897423BCB9E}" type="presOf" srcId="{948BC278-CE7E-447A-88AF-BCBD0D0D2C02}" destId="{8EF53924-82CD-48AA-807A-AED50CE571FE}" srcOrd="0" destOrd="0" presId="urn:microsoft.com/office/officeart/2005/8/layout/radial1"/>
    <dgm:cxn modelId="{7C301DD6-9DC1-4387-982D-8959C490D39D}" type="presOf" srcId="{2A5BA3C5-E9DA-463A-B721-3B98CBAE4660}" destId="{F7756C3A-1A92-4FF1-B6F2-680F3F88828B}" srcOrd="0" destOrd="0" presId="urn:microsoft.com/office/officeart/2005/8/layout/radial1"/>
    <dgm:cxn modelId="{003B2049-6A66-4D7B-AC3B-0C0852DEA02D}" type="presOf" srcId="{7F3EB2E0-4263-477D-8F83-D3C3A84696D0}" destId="{534DF9AC-C53F-4B83-80E7-69EC636E01AE}" srcOrd="0" destOrd="0" presId="urn:microsoft.com/office/officeart/2005/8/layout/radial1"/>
    <dgm:cxn modelId="{DC5693B4-F35B-4B2C-A4DB-5B50FE9DD87B}" type="presOf" srcId="{1C613794-3115-4A2E-81A7-4CD2B09C8A58}" destId="{66E273DF-1271-4D19-8CDF-9E32F3DD23BD}" srcOrd="0" destOrd="0" presId="urn:microsoft.com/office/officeart/2005/8/layout/radial1"/>
    <dgm:cxn modelId="{03DDBF23-887A-4192-BF1D-BAD8434869CB}" srcId="{0F0DF067-F7D2-4B6C-A748-BDF62414454E}" destId="{210F1BEC-4CE8-4742-A4C5-0A64E27C322D}" srcOrd="2" destOrd="0" parTransId="{112ABA65-0A2E-46CC-A1BC-C445DC13FEED}" sibTransId="{6DB0F4DA-9549-426D-B3FD-AD906BD00445}"/>
    <dgm:cxn modelId="{23D3A1D2-C83E-4A49-98D6-61D1D729CB78}" srcId="{0F0DF067-F7D2-4B6C-A748-BDF62414454E}" destId="{5CC99902-26BF-4BFC-8731-875B434CC42A}" srcOrd="1" destOrd="0" parTransId="{DF18DA3C-1EB8-4E4D-8CF2-D6F6D2C28F16}" sibTransId="{287B4124-6391-4DC1-8FD3-1ED7FC850F13}"/>
    <dgm:cxn modelId="{30284869-BCF2-45A4-8882-558A4590971A}" srcId="{0F0DF067-F7D2-4B6C-A748-BDF62414454E}" destId="{4DCF28A1-A001-4A8B-BA8D-F5AA58FBA484}" srcOrd="5" destOrd="0" parTransId="{B1BEF249-65B4-419A-A652-31A4DF2B0D3E}" sibTransId="{DEAC0314-4AE2-481C-9AC5-D8778696A2A2}"/>
    <dgm:cxn modelId="{96B31461-2089-4BB3-9D60-DC48DB74C3A0}" type="presParOf" srcId="{F7756C3A-1A92-4FF1-B6F2-680F3F88828B}" destId="{2D678365-FA29-467A-BBC3-DB11AF656B6C}" srcOrd="0" destOrd="0" presId="urn:microsoft.com/office/officeart/2005/8/layout/radial1"/>
    <dgm:cxn modelId="{78F67EA0-2D3B-452D-B2EC-F9BC8CF88FEF}" type="presParOf" srcId="{F7756C3A-1A92-4FF1-B6F2-680F3F88828B}" destId="{8EF53924-82CD-48AA-807A-AED50CE571FE}" srcOrd="1" destOrd="0" presId="urn:microsoft.com/office/officeart/2005/8/layout/radial1"/>
    <dgm:cxn modelId="{151F7B5B-4CDF-414E-AF5E-85B5F53132CA}" type="presParOf" srcId="{8EF53924-82CD-48AA-807A-AED50CE571FE}" destId="{9DF399B7-B220-462E-9E30-1A3CE7B14583}" srcOrd="0" destOrd="0" presId="urn:microsoft.com/office/officeart/2005/8/layout/radial1"/>
    <dgm:cxn modelId="{15F2FF9F-18AE-4240-80CC-F0E4BECC5B20}" type="presParOf" srcId="{F7756C3A-1A92-4FF1-B6F2-680F3F88828B}" destId="{A7CD3F34-6A20-4ABC-AA3E-4729615FC5D7}" srcOrd="2" destOrd="0" presId="urn:microsoft.com/office/officeart/2005/8/layout/radial1"/>
    <dgm:cxn modelId="{4FC5C11E-1251-4B9A-8CA4-9D2C7CDE6FC7}" type="presParOf" srcId="{F7756C3A-1A92-4FF1-B6F2-680F3F88828B}" destId="{04E1E880-843B-42E9-82F9-B49127B7D645}" srcOrd="3" destOrd="0" presId="urn:microsoft.com/office/officeart/2005/8/layout/radial1"/>
    <dgm:cxn modelId="{C3EA36B1-A4E2-423B-883B-13DF821E9E7C}" type="presParOf" srcId="{04E1E880-843B-42E9-82F9-B49127B7D645}" destId="{1A1DFE72-45BF-42ED-9318-5B86B9A43848}" srcOrd="0" destOrd="0" presId="urn:microsoft.com/office/officeart/2005/8/layout/radial1"/>
    <dgm:cxn modelId="{CB5541F5-D144-44D7-972D-5669CE71B981}" type="presParOf" srcId="{F7756C3A-1A92-4FF1-B6F2-680F3F88828B}" destId="{CB21575F-1AB0-47C3-8606-75ABC72E64FC}" srcOrd="4" destOrd="0" presId="urn:microsoft.com/office/officeart/2005/8/layout/radial1"/>
    <dgm:cxn modelId="{1A083428-E46A-4ADA-8F0C-B12B89AA5FCC}" type="presParOf" srcId="{F7756C3A-1A92-4FF1-B6F2-680F3F88828B}" destId="{92D6FD47-113E-47DC-B8AF-6BFCE3BC12C9}" srcOrd="5" destOrd="0" presId="urn:microsoft.com/office/officeart/2005/8/layout/radial1"/>
    <dgm:cxn modelId="{98E3988B-0AD3-40B8-8BA4-0120E1F310E4}" type="presParOf" srcId="{92D6FD47-113E-47DC-B8AF-6BFCE3BC12C9}" destId="{291F4434-1102-44E4-BE3A-104F05C47DA6}" srcOrd="0" destOrd="0" presId="urn:microsoft.com/office/officeart/2005/8/layout/radial1"/>
    <dgm:cxn modelId="{C4E869E0-C4F0-4D86-AF70-0220E25E0943}" type="presParOf" srcId="{F7756C3A-1A92-4FF1-B6F2-680F3F88828B}" destId="{810D9AC2-3597-45F8-B9A9-3E5A5A65086C}" srcOrd="6" destOrd="0" presId="urn:microsoft.com/office/officeart/2005/8/layout/radial1"/>
    <dgm:cxn modelId="{9812A424-548C-476C-8406-86453C01679A}" type="presParOf" srcId="{F7756C3A-1A92-4FF1-B6F2-680F3F88828B}" destId="{534DF9AC-C53F-4B83-80E7-69EC636E01AE}" srcOrd="7" destOrd="0" presId="urn:microsoft.com/office/officeart/2005/8/layout/radial1"/>
    <dgm:cxn modelId="{472EBDC8-F3F2-4259-A193-E4357B59C6CC}" type="presParOf" srcId="{534DF9AC-C53F-4B83-80E7-69EC636E01AE}" destId="{2B8176C1-04CB-4F2F-8FEC-BF9855B2F954}" srcOrd="0" destOrd="0" presId="urn:microsoft.com/office/officeart/2005/8/layout/radial1"/>
    <dgm:cxn modelId="{6850BC25-9E29-4CA5-91E8-803D90A45A58}" type="presParOf" srcId="{F7756C3A-1A92-4FF1-B6F2-680F3F88828B}" destId="{63528CF7-C952-4555-B092-88E34DE7AE6A}" srcOrd="8" destOrd="0" presId="urn:microsoft.com/office/officeart/2005/8/layout/radial1"/>
    <dgm:cxn modelId="{F45F287E-6D3C-49FF-BDAC-97CBDD96A3B7}" type="presParOf" srcId="{F7756C3A-1A92-4FF1-B6F2-680F3F88828B}" destId="{66E273DF-1271-4D19-8CDF-9E32F3DD23BD}" srcOrd="9" destOrd="0" presId="urn:microsoft.com/office/officeart/2005/8/layout/radial1"/>
    <dgm:cxn modelId="{1933D2ED-E7DB-49A9-8ED7-0A4AE22C4227}" type="presParOf" srcId="{66E273DF-1271-4D19-8CDF-9E32F3DD23BD}" destId="{AA93166E-6112-4B7B-AC48-616375F38011}" srcOrd="0" destOrd="0" presId="urn:microsoft.com/office/officeart/2005/8/layout/radial1"/>
    <dgm:cxn modelId="{14AA8795-EAB0-4C83-9AEA-6226D2227739}" type="presParOf" srcId="{F7756C3A-1A92-4FF1-B6F2-680F3F88828B}" destId="{4E8D27CA-6D31-40E6-9C5F-B1D27CA124BC}" srcOrd="10" destOrd="0" presId="urn:microsoft.com/office/officeart/2005/8/layout/radial1"/>
    <dgm:cxn modelId="{11956C1D-8829-4928-81B6-30FF1C9D0C59}" type="presParOf" srcId="{F7756C3A-1A92-4FF1-B6F2-680F3F88828B}" destId="{050F8D7B-2D24-4769-92C8-EF4A2A5DCDDE}" srcOrd="11" destOrd="0" presId="urn:microsoft.com/office/officeart/2005/8/layout/radial1"/>
    <dgm:cxn modelId="{0ED1A270-A147-41CF-999D-FD44AEEE9EB6}" type="presParOf" srcId="{050F8D7B-2D24-4769-92C8-EF4A2A5DCDDE}" destId="{D3DCE7F6-2FDE-4007-AFA3-8541B3D82943}" srcOrd="0" destOrd="0" presId="urn:microsoft.com/office/officeart/2005/8/layout/radial1"/>
    <dgm:cxn modelId="{9ED3019F-32BA-4517-8929-A00F3E492610}" type="presParOf" srcId="{F7756C3A-1A92-4FF1-B6F2-680F3F88828B}" destId="{4665E214-BA00-4CE6-A11D-C4034FA3A1A1}" srcOrd="12"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1BFA8D-3F24-4EAD-8E72-D9F1E57F82DD}">
      <dsp:nvSpPr>
        <dsp:cNvPr id="0" name=""/>
        <dsp:cNvSpPr/>
      </dsp:nvSpPr>
      <dsp:spPr>
        <a:xfrm>
          <a:off x="3924" y="2155461"/>
          <a:ext cx="1715744" cy="1029446"/>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GB" sz="3200" kern="1200" dirty="0" smtClean="0"/>
            <a:t>F# async</a:t>
          </a:r>
          <a:endParaRPr lang="en-GB" sz="3200" kern="1200" dirty="0"/>
        </a:p>
      </dsp:txBody>
      <dsp:txXfrm>
        <a:off x="34075" y="2185612"/>
        <a:ext cx="1655442" cy="969144"/>
      </dsp:txXfrm>
    </dsp:sp>
    <dsp:sp modelId="{2E32B71F-E584-41FC-943D-AB77CE5D2E23}">
      <dsp:nvSpPr>
        <dsp:cNvPr id="0" name=""/>
        <dsp:cNvSpPr/>
      </dsp:nvSpPr>
      <dsp:spPr>
        <a:xfrm rot="19328231">
          <a:off x="1717178" y="1511144"/>
          <a:ext cx="723613" cy="425504"/>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GB" sz="1800" kern="1200"/>
        </a:p>
      </dsp:txBody>
      <dsp:txXfrm>
        <a:off x="1730614" y="1635419"/>
        <a:ext cx="595962" cy="255302"/>
      </dsp:txXfrm>
    </dsp:sp>
    <dsp:sp modelId="{A7576EB5-77C0-4967-A421-CE4132E51FA1}">
      <dsp:nvSpPr>
        <dsp:cNvPr id="0" name=""/>
        <dsp:cNvSpPr/>
      </dsp:nvSpPr>
      <dsp:spPr>
        <a:xfrm>
          <a:off x="2405966" y="288024"/>
          <a:ext cx="1715744" cy="1029446"/>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GB" sz="3200" kern="1200" dirty="0" smtClean="0"/>
            <a:t>Parallel</a:t>
          </a:r>
          <a:endParaRPr lang="en-GB" sz="3200" kern="1200" dirty="0"/>
        </a:p>
      </dsp:txBody>
      <dsp:txXfrm>
        <a:off x="2436117" y="318175"/>
        <a:ext cx="1655442" cy="969144"/>
      </dsp:txXfrm>
    </dsp:sp>
    <dsp:sp modelId="{CF940D06-359E-4251-A747-14B95905EF32}">
      <dsp:nvSpPr>
        <dsp:cNvPr id="0" name=""/>
        <dsp:cNvSpPr/>
      </dsp:nvSpPr>
      <dsp:spPr>
        <a:xfrm rot="143119">
          <a:off x="2079271" y="2423385"/>
          <a:ext cx="865464" cy="425504"/>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GB" sz="1800" kern="1200">
            <a:solidFill>
              <a:schemeClr val="bg1"/>
            </a:solidFill>
          </a:endParaRPr>
        </a:p>
      </dsp:txBody>
      <dsp:txXfrm>
        <a:off x="2079326" y="2505830"/>
        <a:ext cx="737813" cy="255302"/>
      </dsp:txXfrm>
    </dsp:sp>
    <dsp:sp modelId="{EE2E5D40-36D7-4CBF-95BC-A19B96D9D7EE}">
      <dsp:nvSpPr>
        <dsp:cNvPr id="0" name=""/>
        <dsp:cNvSpPr/>
      </dsp:nvSpPr>
      <dsp:spPr>
        <a:xfrm>
          <a:off x="3582139" y="2052434"/>
          <a:ext cx="1715744" cy="1029446"/>
        </a:xfrm>
        <a:prstGeom prst="roundRect">
          <a:avLst>
            <a:gd name="adj" fmla="val 10000"/>
          </a:avLst>
        </a:prstGeom>
        <a:solidFill>
          <a:schemeClr val="bg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en-GB" sz="4000" kern="1200" dirty="0" smtClean="0"/>
            <a:t>Server</a:t>
          </a:r>
          <a:endParaRPr lang="en-GB" sz="4000" kern="1200" dirty="0"/>
        </a:p>
      </dsp:txBody>
      <dsp:txXfrm>
        <a:off x="3612290" y="2082585"/>
        <a:ext cx="1655442" cy="969144"/>
      </dsp:txXfrm>
    </dsp:sp>
    <dsp:sp modelId="{0A60A79A-6FA3-454B-A50B-7152EAF4185A}">
      <dsp:nvSpPr>
        <dsp:cNvPr id="0" name=""/>
        <dsp:cNvSpPr/>
      </dsp:nvSpPr>
      <dsp:spPr>
        <a:xfrm rot="1879813">
          <a:off x="2021383" y="3521175"/>
          <a:ext cx="830875" cy="425504"/>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GB" sz="1800" kern="1200">
            <a:solidFill>
              <a:schemeClr val="bg1"/>
            </a:solidFill>
          </a:endParaRPr>
        </a:p>
      </dsp:txBody>
      <dsp:txXfrm rot="10800000">
        <a:off x="2030690" y="3573089"/>
        <a:ext cx="703224" cy="255302"/>
      </dsp:txXfrm>
    </dsp:sp>
    <dsp:sp modelId="{FA332C85-6D89-4F14-8668-01CDD4F1EC5E}">
      <dsp:nvSpPr>
        <dsp:cNvPr id="0" name=""/>
        <dsp:cNvSpPr/>
      </dsp:nvSpPr>
      <dsp:spPr>
        <a:xfrm>
          <a:off x="3083489" y="4022897"/>
          <a:ext cx="1715744" cy="1029446"/>
        </a:xfrm>
        <a:prstGeom prst="roundRect">
          <a:avLst>
            <a:gd name="adj" fmla="val 10000"/>
          </a:avLst>
        </a:prstGeom>
        <a:solidFill>
          <a:schemeClr val="bg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rtl="0">
            <a:lnSpc>
              <a:spcPct val="90000"/>
            </a:lnSpc>
            <a:spcBef>
              <a:spcPct val="0"/>
            </a:spcBef>
            <a:spcAft>
              <a:spcPct val="35000"/>
            </a:spcAft>
          </a:pPr>
          <a:r>
            <a:rPr lang="en-GB" sz="3800" kern="1200" dirty="0" smtClean="0"/>
            <a:t>Agents</a:t>
          </a:r>
          <a:endParaRPr lang="en-GB" sz="3800" kern="1200" dirty="0"/>
        </a:p>
      </dsp:txBody>
      <dsp:txXfrm>
        <a:off x="3113640" y="4053048"/>
        <a:ext cx="1655442" cy="9691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1BFA8D-3F24-4EAD-8E72-D9F1E57F82DD}">
      <dsp:nvSpPr>
        <dsp:cNvPr id="0" name=""/>
        <dsp:cNvSpPr/>
      </dsp:nvSpPr>
      <dsp:spPr>
        <a:xfrm>
          <a:off x="3924" y="2155461"/>
          <a:ext cx="1715744" cy="1029446"/>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GB" sz="3200" kern="1200" dirty="0" smtClean="0"/>
            <a:t>F# async</a:t>
          </a:r>
          <a:endParaRPr lang="en-GB" sz="3200" kern="1200" dirty="0"/>
        </a:p>
      </dsp:txBody>
      <dsp:txXfrm>
        <a:off x="34075" y="2185612"/>
        <a:ext cx="1655442" cy="969144"/>
      </dsp:txXfrm>
    </dsp:sp>
    <dsp:sp modelId="{2E32B71F-E584-41FC-943D-AB77CE5D2E23}">
      <dsp:nvSpPr>
        <dsp:cNvPr id="0" name=""/>
        <dsp:cNvSpPr/>
      </dsp:nvSpPr>
      <dsp:spPr>
        <a:xfrm rot="19328231">
          <a:off x="1717178" y="1511144"/>
          <a:ext cx="723613" cy="425504"/>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GB" sz="1800" kern="1200"/>
        </a:p>
      </dsp:txBody>
      <dsp:txXfrm>
        <a:off x="1730614" y="1635419"/>
        <a:ext cx="595962" cy="255302"/>
      </dsp:txXfrm>
    </dsp:sp>
    <dsp:sp modelId="{A7576EB5-77C0-4967-A421-CE4132E51FA1}">
      <dsp:nvSpPr>
        <dsp:cNvPr id="0" name=""/>
        <dsp:cNvSpPr/>
      </dsp:nvSpPr>
      <dsp:spPr>
        <a:xfrm>
          <a:off x="2405966" y="288024"/>
          <a:ext cx="1715744" cy="1029446"/>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GB" sz="3200" kern="1200" dirty="0" smtClean="0"/>
            <a:t>Parallel</a:t>
          </a:r>
          <a:endParaRPr lang="en-GB" sz="3200" kern="1200" dirty="0"/>
        </a:p>
      </dsp:txBody>
      <dsp:txXfrm>
        <a:off x="2436117" y="318175"/>
        <a:ext cx="1655442" cy="969144"/>
      </dsp:txXfrm>
    </dsp:sp>
    <dsp:sp modelId="{CF940D06-359E-4251-A747-14B95905EF32}">
      <dsp:nvSpPr>
        <dsp:cNvPr id="0" name=""/>
        <dsp:cNvSpPr/>
      </dsp:nvSpPr>
      <dsp:spPr>
        <a:xfrm rot="143119">
          <a:off x="2079271" y="2423385"/>
          <a:ext cx="865464" cy="425504"/>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GB" sz="1800" kern="1200">
            <a:solidFill>
              <a:schemeClr val="bg1"/>
            </a:solidFill>
          </a:endParaRPr>
        </a:p>
      </dsp:txBody>
      <dsp:txXfrm>
        <a:off x="2079326" y="2505830"/>
        <a:ext cx="737813" cy="255302"/>
      </dsp:txXfrm>
    </dsp:sp>
    <dsp:sp modelId="{EE2E5D40-36D7-4CBF-95BC-A19B96D9D7EE}">
      <dsp:nvSpPr>
        <dsp:cNvPr id="0" name=""/>
        <dsp:cNvSpPr/>
      </dsp:nvSpPr>
      <dsp:spPr>
        <a:xfrm>
          <a:off x="3582139" y="2052434"/>
          <a:ext cx="1715744" cy="1029446"/>
        </a:xfrm>
        <a:prstGeom prst="roundRect">
          <a:avLst>
            <a:gd name="adj" fmla="val 10000"/>
          </a:avLst>
        </a:prstGeom>
        <a:solidFill>
          <a:schemeClr val="bg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en-GB" sz="4000" kern="1200" dirty="0" smtClean="0"/>
            <a:t>Server</a:t>
          </a:r>
          <a:endParaRPr lang="en-GB" sz="4000" kern="1200" dirty="0"/>
        </a:p>
      </dsp:txBody>
      <dsp:txXfrm>
        <a:off x="3612290" y="2082585"/>
        <a:ext cx="1655442" cy="969144"/>
      </dsp:txXfrm>
    </dsp:sp>
    <dsp:sp modelId="{0A60A79A-6FA3-454B-A50B-7152EAF4185A}">
      <dsp:nvSpPr>
        <dsp:cNvPr id="0" name=""/>
        <dsp:cNvSpPr/>
      </dsp:nvSpPr>
      <dsp:spPr>
        <a:xfrm rot="1879813">
          <a:off x="2021383" y="3521175"/>
          <a:ext cx="830875" cy="425504"/>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GB" sz="1800" kern="1200">
            <a:solidFill>
              <a:schemeClr val="bg1"/>
            </a:solidFill>
          </a:endParaRPr>
        </a:p>
      </dsp:txBody>
      <dsp:txXfrm rot="10800000">
        <a:off x="2030690" y="3573089"/>
        <a:ext cx="703224" cy="255302"/>
      </dsp:txXfrm>
    </dsp:sp>
    <dsp:sp modelId="{FA332C85-6D89-4F14-8668-01CDD4F1EC5E}">
      <dsp:nvSpPr>
        <dsp:cNvPr id="0" name=""/>
        <dsp:cNvSpPr/>
      </dsp:nvSpPr>
      <dsp:spPr>
        <a:xfrm>
          <a:off x="3083489" y="4022897"/>
          <a:ext cx="1715744" cy="1029446"/>
        </a:xfrm>
        <a:prstGeom prst="roundRect">
          <a:avLst>
            <a:gd name="adj" fmla="val 10000"/>
          </a:avLst>
        </a:prstGeom>
        <a:solidFill>
          <a:schemeClr val="bg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rtl="0">
            <a:lnSpc>
              <a:spcPct val="90000"/>
            </a:lnSpc>
            <a:spcBef>
              <a:spcPct val="0"/>
            </a:spcBef>
            <a:spcAft>
              <a:spcPct val="35000"/>
            </a:spcAft>
          </a:pPr>
          <a:r>
            <a:rPr lang="en-GB" sz="3800" kern="1200" dirty="0" smtClean="0"/>
            <a:t>Agents</a:t>
          </a:r>
          <a:endParaRPr lang="en-GB" sz="3800" kern="1200" dirty="0"/>
        </a:p>
      </dsp:txBody>
      <dsp:txXfrm>
        <a:off x="3113640" y="4053048"/>
        <a:ext cx="1655442" cy="9691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1BFA8D-3F24-4EAD-8E72-D9F1E57F82DD}">
      <dsp:nvSpPr>
        <dsp:cNvPr id="0" name=""/>
        <dsp:cNvSpPr/>
      </dsp:nvSpPr>
      <dsp:spPr>
        <a:xfrm>
          <a:off x="3924" y="2155461"/>
          <a:ext cx="1715744" cy="1029446"/>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GB" sz="3200" kern="1200" dirty="0" smtClean="0"/>
            <a:t>F# async</a:t>
          </a:r>
          <a:endParaRPr lang="en-GB" sz="3200" kern="1200" dirty="0"/>
        </a:p>
      </dsp:txBody>
      <dsp:txXfrm>
        <a:off x="34075" y="2185612"/>
        <a:ext cx="1655442" cy="969144"/>
      </dsp:txXfrm>
    </dsp:sp>
    <dsp:sp modelId="{2E32B71F-E584-41FC-943D-AB77CE5D2E23}">
      <dsp:nvSpPr>
        <dsp:cNvPr id="0" name=""/>
        <dsp:cNvSpPr/>
      </dsp:nvSpPr>
      <dsp:spPr>
        <a:xfrm rot="19328231">
          <a:off x="1717178" y="1511144"/>
          <a:ext cx="723613" cy="425504"/>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GB" sz="1800" kern="1200"/>
        </a:p>
      </dsp:txBody>
      <dsp:txXfrm>
        <a:off x="1730614" y="1635419"/>
        <a:ext cx="595962" cy="255302"/>
      </dsp:txXfrm>
    </dsp:sp>
    <dsp:sp modelId="{A7576EB5-77C0-4967-A421-CE4132E51FA1}">
      <dsp:nvSpPr>
        <dsp:cNvPr id="0" name=""/>
        <dsp:cNvSpPr/>
      </dsp:nvSpPr>
      <dsp:spPr>
        <a:xfrm>
          <a:off x="2405966" y="288024"/>
          <a:ext cx="1715744" cy="1029446"/>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GB" sz="3200" kern="1200" dirty="0" smtClean="0"/>
            <a:t>Parallel</a:t>
          </a:r>
          <a:endParaRPr lang="en-GB" sz="3200" kern="1200" dirty="0"/>
        </a:p>
      </dsp:txBody>
      <dsp:txXfrm>
        <a:off x="2436117" y="318175"/>
        <a:ext cx="1655442" cy="969144"/>
      </dsp:txXfrm>
    </dsp:sp>
    <dsp:sp modelId="{CF940D06-359E-4251-A747-14B95905EF32}">
      <dsp:nvSpPr>
        <dsp:cNvPr id="0" name=""/>
        <dsp:cNvSpPr/>
      </dsp:nvSpPr>
      <dsp:spPr>
        <a:xfrm rot="21600000">
          <a:off x="2082121" y="2423385"/>
          <a:ext cx="890955" cy="425504"/>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GB" sz="1800" kern="1200"/>
        </a:p>
      </dsp:txBody>
      <dsp:txXfrm rot="-21600000">
        <a:off x="2082121" y="2508486"/>
        <a:ext cx="763304" cy="255302"/>
      </dsp:txXfrm>
    </dsp:sp>
    <dsp:sp modelId="{EE2E5D40-36D7-4CBF-95BC-A19B96D9D7EE}">
      <dsp:nvSpPr>
        <dsp:cNvPr id="0" name=""/>
        <dsp:cNvSpPr/>
      </dsp:nvSpPr>
      <dsp:spPr>
        <a:xfrm>
          <a:off x="3691329" y="2052434"/>
          <a:ext cx="1715744" cy="1029446"/>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en-GB" sz="3600" kern="1200" dirty="0" smtClean="0"/>
            <a:t>Server</a:t>
          </a:r>
          <a:endParaRPr lang="en-GB" sz="3600" kern="1200" dirty="0"/>
        </a:p>
      </dsp:txBody>
      <dsp:txXfrm>
        <a:off x="3721480" y="2082585"/>
        <a:ext cx="1655442" cy="969144"/>
      </dsp:txXfrm>
    </dsp:sp>
    <dsp:sp modelId="{0A60A79A-6FA3-454B-A50B-7152EAF4185A}">
      <dsp:nvSpPr>
        <dsp:cNvPr id="0" name=""/>
        <dsp:cNvSpPr/>
      </dsp:nvSpPr>
      <dsp:spPr>
        <a:xfrm rot="2056361">
          <a:off x="2043757" y="3521175"/>
          <a:ext cx="842936" cy="425504"/>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GB" sz="1800" kern="1200">
            <a:solidFill>
              <a:schemeClr val="bg1"/>
            </a:solidFill>
          </a:endParaRPr>
        </a:p>
      </dsp:txBody>
      <dsp:txXfrm rot="10800000">
        <a:off x="2054839" y="3570334"/>
        <a:ext cx="715285" cy="255302"/>
      </dsp:txXfrm>
    </dsp:sp>
    <dsp:sp modelId="{FA332C85-6D89-4F14-8668-01CDD4F1EC5E}">
      <dsp:nvSpPr>
        <dsp:cNvPr id="0" name=""/>
        <dsp:cNvSpPr/>
      </dsp:nvSpPr>
      <dsp:spPr>
        <a:xfrm>
          <a:off x="3083489" y="4022897"/>
          <a:ext cx="1715744" cy="1029446"/>
        </a:xfrm>
        <a:prstGeom prst="roundRect">
          <a:avLst>
            <a:gd name="adj" fmla="val 10000"/>
          </a:avLst>
        </a:prstGeom>
        <a:solidFill>
          <a:schemeClr val="bg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rtl="0">
            <a:lnSpc>
              <a:spcPct val="90000"/>
            </a:lnSpc>
            <a:spcBef>
              <a:spcPct val="0"/>
            </a:spcBef>
            <a:spcAft>
              <a:spcPct val="35000"/>
            </a:spcAft>
          </a:pPr>
          <a:r>
            <a:rPr lang="en-GB" sz="3800" kern="1200" dirty="0" smtClean="0"/>
            <a:t>Agents</a:t>
          </a:r>
          <a:endParaRPr lang="en-GB" sz="3800" kern="1200" dirty="0"/>
        </a:p>
      </dsp:txBody>
      <dsp:txXfrm>
        <a:off x="3113640" y="4053048"/>
        <a:ext cx="1655442" cy="9691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1BFA8D-3F24-4EAD-8E72-D9F1E57F82DD}">
      <dsp:nvSpPr>
        <dsp:cNvPr id="0" name=""/>
        <dsp:cNvSpPr/>
      </dsp:nvSpPr>
      <dsp:spPr>
        <a:xfrm>
          <a:off x="3924" y="2155461"/>
          <a:ext cx="1715744" cy="1029446"/>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GB" sz="3200" kern="1200" dirty="0" smtClean="0"/>
            <a:t>F# async</a:t>
          </a:r>
          <a:endParaRPr lang="en-GB" sz="3200" kern="1200" dirty="0"/>
        </a:p>
      </dsp:txBody>
      <dsp:txXfrm>
        <a:off x="34075" y="2185612"/>
        <a:ext cx="1655442" cy="969144"/>
      </dsp:txXfrm>
    </dsp:sp>
    <dsp:sp modelId="{2E32B71F-E584-41FC-943D-AB77CE5D2E23}">
      <dsp:nvSpPr>
        <dsp:cNvPr id="0" name=""/>
        <dsp:cNvSpPr/>
      </dsp:nvSpPr>
      <dsp:spPr>
        <a:xfrm rot="19328231">
          <a:off x="1717178" y="1511144"/>
          <a:ext cx="723613" cy="425504"/>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GB" sz="1800" kern="1200"/>
        </a:p>
      </dsp:txBody>
      <dsp:txXfrm>
        <a:off x="1730614" y="1635419"/>
        <a:ext cx="595962" cy="255302"/>
      </dsp:txXfrm>
    </dsp:sp>
    <dsp:sp modelId="{A7576EB5-77C0-4967-A421-CE4132E51FA1}">
      <dsp:nvSpPr>
        <dsp:cNvPr id="0" name=""/>
        <dsp:cNvSpPr/>
      </dsp:nvSpPr>
      <dsp:spPr>
        <a:xfrm>
          <a:off x="2405966" y="288024"/>
          <a:ext cx="1715744" cy="1029446"/>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GB" sz="3200" kern="1200" dirty="0" smtClean="0"/>
            <a:t>Parallel</a:t>
          </a:r>
          <a:endParaRPr lang="en-GB" sz="3200" kern="1200" dirty="0"/>
        </a:p>
      </dsp:txBody>
      <dsp:txXfrm>
        <a:off x="2436117" y="318175"/>
        <a:ext cx="1655442" cy="969144"/>
      </dsp:txXfrm>
    </dsp:sp>
    <dsp:sp modelId="{CF940D06-359E-4251-A747-14B95905EF32}">
      <dsp:nvSpPr>
        <dsp:cNvPr id="0" name=""/>
        <dsp:cNvSpPr/>
      </dsp:nvSpPr>
      <dsp:spPr>
        <a:xfrm rot="21600000">
          <a:off x="2082121" y="2423385"/>
          <a:ext cx="890955" cy="425504"/>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GB" sz="1800" kern="1200"/>
        </a:p>
      </dsp:txBody>
      <dsp:txXfrm rot="-21600000">
        <a:off x="2082121" y="2508486"/>
        <a:ext cx="763304" cy="255302"/>
      </dsp:txXfrm>
    </dsp:sp>
    <dsp:sp modelId="{EE2E5D40-36D7-4CBF-95BC-A19B96D9D7EE}">
      <dsp:nvSpPr>
        <dsp:cNvPr id="0" name=""/>
        <dsp:cNvSpPr/>
      </dsp:nvSpPr>
      <dsp:spPr>
        <a:xfrm>
          <a:off x="3691329" y="2052434"/>
          <a:ext cx="1715744" cy="1029446"/>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en-GB" sz="3600" kern="1200" dirty="0" smtClean="0"/>
            <a:t>Server</a:t>
          </a:r>
          <a:endParaRPr lang="en-GB" sz="3600" kern="1200" dirty="0"/>
        </a:p>
      </dsp:txBody>
      <dsp:txXfrm>
        <a:off x="3721480" y="2082585"/>
        <a:ext cx="1655442" cy="969144"/>
      </dsp:txXfrm>
    </dsp:sp>
    <dsp:sp modelId="{0A60A79A-6FA3-454B-A50B-7152EAF4185A}">
      <dsp:nvSpPr>
        <dsp:cNvPr id="0" name=""/>
        <dsp:cNvSpPr/>
      </dsp:nvSpPr>
      <dsp:spPr>
        <a:xfrm rot="2056361">
          <a:off x="2043757" y="3521175"/>
          <a:ext cx="842936" cy="425504"/>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GB" sz="1800" kern="1200">
            <a:solidFill>
              <a:schemeClr val="bg1"/>
            </a:solidFill>
          </a:endParaRPr>
        </a:p>
      </dsp:txBody>
      <dsp:txXfrm rot="10800000">
        <a:off x="2054839" y="3570334"/>
        <a:ext cx="715285" cy="255302"/>
      </dsp:txXfrm>
    </dsp:sp>
    <dsp:sp modelId="{FA332C85-6D89-4F14-8668-01CDD4F1EC5E}">
      <dsp:nvSpPr>
        <dsp:cNvPr id="0" name=""/>
        <dsp:cNvSpPr/>
      </dsp:nvSpPr>
      <dsp:spPr>
        <a:xfrm>
          <a:off x="3083489" y="4022897"/>
          <a:ext cx="1715744" cy="1029446"/>
        </a:xfrm>
        <a:prstGeom prst="roundRect">
          <a:avLst>
            <a:gd name="adj" fmla="val 10000"/>
          </a:avLst>
        </a:prstGeom>
        <a:solidFill>
          <a:schemeClr val="bg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rtl="0">
            <a:lnSpc>
              <a:spcPct val="90000"/>
            </a:lnSpc>
            <a:spcBef>
              <a:spcPct val="0"/>
            </a:spcBef>
            <a:spcAft>
              <a:spcPct val="35000"/>
            </a:spcAft>
          </a:pPr>
          <a:r>
            <a:rPr lang="en-GB" sz="3800" kern="1200" dirty="0" smtClean="0"/>
            <a:t>Agents</a:t>
          </a:r>
          <a:endParaRPr lang="en-GB" sz="3800" kern="1200" dirty="0"/>
        </a:p>
      </dsp:txBody>
      <dsp:txXfrm>
        <a:off x="3113640" y="4053048"/>
        <a:ext cx="1655442" cy="96914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1BFA8D-3F24-4EAD-8E72-D9F1E57F82DD}">
      <dsp:nvSpPr>
        <dsp:cNvPr id="0" name=""/>
        <dsp:cNvSpPr/>
      </dsp:nvSpPr>
      <dsp:spPr>
        <a:xfrm>
          <a:off x="3924" y="2155461"/>
          <a:ext cx="1715744" cy="1029446"/>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GB" sz="3200" kern="1200" dirty="0" smtClean="0"/>
            <a:t>F# async</a:t>
          </a:r>
          <a:endParaRPr lang="en-GB" sz="3200" kern="1200" dirty="0"/>
        </a:p>
      </dsp:txBody>
      <dsp:txXfrm>
        <a:off x="34075" y="2185612"/>
        <a:ext cx="1655442" cy="969144"/>
      </dsp:txXfrm>
    </dsp:sp>
    <dsp:sp modelId="{2E32B71F-E584-41FC-943D-AB77CE5D2E23}">
      <dsp:nvSpPr>
        <dsp:cNvPr id="0" name=""/>
        <dsp:cNvSpPr/>
      </dsp:nvSpPr>
      <dsp:spPr>
        <a:xfrm rot="19328231">
          <a:off x="1717178" y="1511144"/>
          <a:ext cx="723613" cy="425504"/>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GB" sz="1800" kern="1200"/>
        </a:p>
      </dsp:txBody>
      <dsp:txXfrm>
        <a:off x="1730614" y="1635419"/>
        <a:ext cx="595962" cy="255302"/>
      </dsp:txXfrm>
    </dsp:sp>
    <dsp:sp modelId="{A7576EB5-77C0-4967-A421-CE4132E51FA1}">
      <dsp:nvSpPr>
        <dsp:cNvPr id="0" name=""/>
        <dsp:cNvSpPr/>
      </dsp:nvSpPr>
      <dsp:spPr>
        <a:xfrm>
          <a:off x="2405966" y="288024"/>
          <a:ext cx="1715744" cy="1029446"/>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GB" sz="3200" kern="1200" dirty="0" smtClean="0"/>
            <a:t>Parallel</a:t>
          </a:r>
          <a:endParaRPr lang="en-GB" sz="3200" kern="1200" dirty="0"/>
        </a:p>
      </dsp:txBody>
      <dsp:txXfrm>
        <a:off x="2436117" y="318175"/>
        <a:ext cx="1655442" cy="969144"/>
      </dsp:txXfrm>
    </dsp:sp>
    <dsp:sp modelId="{CF940D06-359E-4251-A747-14B95905EF32}">
      <dsp:nvSpPr>
        <dsp:cNvPr id="0" name=""/>
        <dsp:cNvSpPr/>
      </dsp:nvSpPr>
      <dsp:spPr>
        <a:xfrm rot="21600000">
          <a:off x="2082121" y="2423385"/>
          <a:ext cx="890955" cy="425504"/>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GB" sz="1800" kern="1200"/>
        </a:p>
      </dsp:txBody>
      <dsp:txXfrm rot="-21600000">
        <a:off x="2082121" y="2508486"/>
        <a:ext cx="763304" cy="255302"/>
      </dsp:txXfrm>
    </dsp:sp>
    <dsp:sp modelId="{EE2E5D40-36D7-4CBF-95BC-A19B96D9D7EE}">
      <dsp:nvSpPr>
        <dsp:cNvPr id="0" name=""/>
        <dsp:cNvSpPr/>
      </dsp:nvSpPr>
      <dsp:spPr>
        <a:xfrm>
          <a:off x="3691329" y="2052434"/>
          <a:ext cx="1715744" cy="1029446"/>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en-GB" sz="3600" kern="1200" dirty="0" smtClean="0"/>
            <a:t>Server</a:t>
          </a:r>
          <a:endParaRPr lang="en-GB" sz="3600" kern="1200" dirty="0"/>
        </a:p>
      </dsp:txBody>
      <dsp:txXfrm>
        <a:off x="3721480" y="2082585"/>
        <a:ext cx="1655442" cy="969144"/>
      </dsp:txXfrm>
    </dsp:sp>
    <dsp:sp modelId="{0A60A79A-6FA3-454B-A50B-7152EAF4185A}">
      <dsp:nvSpPr>
        <dsp:cNvPr id="0" name=""/>
        <dsp:cNvSpPr/>
      </dsp:nvSpPr>
      <dsp:spPr>
        <a:xfrm rot="2056361">
          <a:off x="2043757" y="3521175"/>
          <a:ext cx="842936" cy="425504"/>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GB" sz="1800" kern="1200">
            <a:solidFill>
              <a:schemeClr val="bg1"/>
            </a:solidFill>
          </a:endParaRPr>
        </a:p>
      </dsp:txBody>
      <dsp:txXfrm rot="10800000">
        <a:off x="2054839" y="3570334"/>
        <a:ext cx="715285" cy="255302"/>
      </dsp:txXfrm>
    </dsp:sp>
    <dsp:sp modelId="{FA332C85-6D89-4F14-8668-01CDD4F1EC5E}">
      <dsp:nvSpPr>
        <dsp:cNvPr id="0" name=""/>
        <dsp:cNvSpPr/>
      </dsp:nvSpPr>
      <dsp:spPr>
        <a:xfrm>
          <a:off x="3083489" y="4022897"/>
          <a:ext cx="1715744" cy="1029446"/>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rtl="0">
            <a:lnSpc>
              <a:spcPct val="90000"/>
            </a:lnSpc>
            <a:spcBef>
              <a:spcPct val="0"/>
            </a:spcBef>
            <a:spcAft>
              <a:spcPct val="35000"/>
            </a:spcAft>
          </a:pPr>
          <a:r>
            <a:rPr lang="en-GB" sz="3800" kern="1200" dirty="0" smtClean="0"/>
            <a:t>Agents</a:t>
          </a:r>
          <a:endParaRPr lang="en-GB" sz="3800" kern="1200" dirty="0"/>
        </a:p>
      </dsp:txBody>
      <dsp:txXfrm>
        <a:off x="3113640" y="4053048"/>
        <a:ext cx="1655442" cy="96914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1BFA8D-3F24-4EAD-8E72-D9F1E57F82DD}">
      <dsp:nvSpPr>
        <dsp:cNvPr id="0" name=""/>
        <dsp:cNvSpPr/>
      </dsp:nvSpPr>
      <dsp:spPr>
        <a:xfrm>
          <a:off x="3924" y="2155461"/>
          <a:ext cx="1715744" cy="1029446"/>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GB" sz="3200" kern="1200" dirty="0" smtClean="0"/>
            <a:t>F# async</a:t>
          </a:r>
          <a:endParaRPr lang="en-GB" sz="3200" kern="1200" dirty="0"/>
        </a:p>
      </dsp:txBody>
      <dsp:txXfrm>
        <a:off x="34075" y="2185612"/>
        <a:ext cx="1655442" cy="969144"/>
      </dsp:txXfrm>
    </dsp:sp>
    <dsp:sp modelId="{2E32B71F-E584-41FC-943D-AB77CE5D2E23}">
      <dsp:nvSpPr>
        <dsp:cNvPr id="0" name=""/>
        <dsp:cNvSpPr/>
      </dsp:nvSpPr>
      <dsp:spPr>
        <a:xfrm rot="19328231">
          <a:off x="1717178" y="1511144"/>
          <a:ext cx="723613" cy="425504"/>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GB" sz="1800" kern="1200"/>
        </a:p>
      </dsp:txBody>
      <dsp:txXfrm>
        <a:off x="1730614" y="1635419"/>
        <a:ext cx="595962" cy="255302"/>
      </dsp:txXfrm>
    </dsp:sp>
    <dsp:sp modelId="{A7576EB5-77C0-4967-A421-CE4132E51FA1}">
      <dsp:nvSpPr>
        <dsp:cNvPr id="0" name=""/>
        <dsp:cNvSpPr/>
      </dsp:nvSpPr>
      <dsp:spPr>
        <a:xfrm>
          <a:off x="2405966" y="288024"/>
          <a:ext cx="1715744" cy="1029446"/>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GB" sz="3200" kern="1200" dirty="0" smtClean="0"/>
            <a:t>Parallel</a:t>
          </a:r>
          <a:endParaRPr lang="en-GB" sz="3200" kern="1200" dirty="0"/>
        </a:p>
      </dsp:txBody>
      <dsp:txXfrm>
        <a:off x="2436117" y="318175"/>
        <a:ext cx="1655442" cy="969144"/>
      </dsp:txXfrm>
    </dsp:sp>
    <dsp:sp modelId="{CF940D06-359E-4251-A747-14B95905EF32}">
      <dsp:nvSpPr>
        <dsp:cNvPr id="0" name=""/>
        <dsp:cNvSpPr/>
      </dsp:nvSpPr>
      <dsp:spPr>
        <a:xfrm rot="21600000">
          <a:off x="2082121" y="2423385"/>
          <a:ext cx="890955" cy="425504"/>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GB" sz="1800" kern="1200"/>
        </a:p>
      </dsp:txBody>
      <dsp:txXfrm rot="-21600000">
        <a:off x="2082121" y="2508486"/>
        <a:ext cx="763304" cy="255302"/>
      </dsp:txXfrm>
    </dsp:sp>
    <dsp:sp modelId="{EE2E5D40-36D7-4CBF-95BC-A19B96D9D7EE}">
      <dsp:nvSpPr>
        <dsp:cNvPr id="0" name=""/>
        <dsp:cNvSpPr/>
      </dsp:nvSpPr>
      <dsp:spPr>
        <a:xfrm>
          <a:off x="3691329" y="2052434"/>
          <a:ext cx="1715744" cy="1029446"/>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en-GB" sz="3600" kern="1200" dirty="0" smtClean="0"/>
            <a:t>Server</a:t>
          </a:r>
          <a:endParaRPr lang="en-GB" sz="3600" kern="1200" dirty="0"/>
        </a:p>
      </dsp:txBody>
      <dsp:txXfrm>
        <a:off x="3721480" y="2082585"/>
        <a:ext cx="1655442" cy="969144"/>
      </dsp:txXfrm>
    </dsp:sp>
    <dsp:sp modelId="{0A60A79A-6FA3-454B-A50B-7152EAF4185A}">
      <dsp:nvSpPr>
        <dsp:cNvPr id="0" name=""/>
        <dsp:cNvSpPr/>
      </dsp:nvSpPr>
      <dsp:spPr>
        <a:xfrm rot="2056361">
          <a:off x="2043757" y="3521175"/>
          <a:ext cx="842936" cy="425504"/>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GB" sz="1800" kern="1200">
            <a:solidFill>
              <a:schemeClr val="bg1"/>
            </a:solidFill>
          </a:endParaRPr>
        </a:p>
      </dsp:txBody>
      <dsp:txXfrm rot="10800000">
        <a:off x="2054839" y="3570334"/>
        <a:ext cx="715285" cy="255302"/>
      </dsp:txXfrm>
    </dsp:sp>
    <dsp:sp modelId="{FA332C85-6D89-4F14-8668-01CDD4F1EC5E}">
      <dsp:nvSpPr>
        <dsp:cNvPr id="0" name=""/>
        <dsp:cNvSpPr/>
      </dsp:nvSpPr>
      <dsp:spPr>
        <a:xfrm>
          <a:off x="3083489" y="4022897"/>
          <a:ext cx="1715744" cy="1029446"/>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rtl="0">
            <a:lnSpc>
              <a:spcPct val="90000"/>
            </a:lnSpc>
            <a:spcBef>
              <a:spcPct val="0"/>
            </a:spcBef>
            <a:spcAft>
              <a:spcPct val="35000"/>
            </a:spcAft>
          </a:pPr>
          <a:r>
            <a:rPr lang="en-GB" sz="3800" kern="1200" smtClean="0"/>
            <a:t>Agents</a:t>
          </a:r>
          <a:endParaRPr lang="en-GB" sz="3800" kern="1200" dirty="0"/>
        </a:p>
      </dsp:txBody>
      <dsp:txXfrm>
        <a:off x="3113640" y="4053048"/>
        <a:ext cx="1655442" cy="96914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5D112E-F679-4F2C-BB3E-32C985B93210}">
      <dsp:nvSpPr>
        <dsp:cNvPr id="0" name=""/>
        <dsp:cNvSpPr/>
      </dsp:nvSpPr>
      <dsp:spPr>
        <a:xfrm rot="16200000">
          <a:off x="1862" y="360"/>
          <a:ext cx="2578447" cy="2578447"/>
        </a:xfrm>
        <a:prstGeom prst="downArrow">
          <a:avLst>
            <a:gd name="adj1" fmla="val 50000"/>
            <a:gd name="adj2" fmla="val 35000"/>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0" scaled="1"/>
          <a:tileRect/>
        </a:gradFill>
        <a:ln w="9525" cap="flat" cmpd="sng" algn="ctr">
          <a:solidFill>
            <a:schemeClr val="tx1"/>
          </a:solidFill>
          <a:prstDash val="solid"/>
        </a:ln>
        <a:effectLst>
          <a:outerShdw blurRad="40000" dist="230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263144" tIns="263144" rIns="263144" bIns="263144" numCol="1" spcCol="1270" anchor="ctr" anchorCtr="0">
          <a:noAutofit/>
        </a:bodyPr>
        <a:lstStyle/>
        <a:p>
          <a:pPr lvl="0" algn="ctr" defTabSz="1644650">
            <a:lnSpc>
              <a:spcPct val="90000"/>
            </a:lnSpc>
            <a:spcBef>
              <a:spcPct val="0"/>
            </a:spcBef>
            <a:spcAft>
              <a:spcPct val="35000"/>
            </a:spcAft>
          </a:pPr>
          <a:r>
            <a:rPr lang="en-GB" sz="3700" kern="1200" dirty="0" smtClean="0">
              <a:solidFill>
                <a:schemeClr val="bg1"/>
              </a:solidFill>
            </a:rPr>
            <a:t>OCaml</a:t>
          </a:r>
          <a:endParaRPr lang="en-GB" sz="3700" kern="1200" dirty="0">
            <a:solidFill>
              <a:schemeClr val="bg1"/>
            </a:solidFill>
          </a:endParaRPr>
        </a:p>
      </dsp:txBody>
      <dsp:txXfrm rot="5400000">
        <a:off x="1862" y="644972"/>
        <a:ext cx="2127219" cy="1289223"/>
      </dsp:txXfrm>
    </dsp:sp>
    <dsp:sp modelId="{26085288-8BBD-4A18-B782-013657CD3B38}">
      <dsp:nvSpPr>
        <dsp:cNvPr id="0" name=""/>
        <dsp:cNvSpPr/>
      </dsp:nvSpPr>
      <dsp:spPr>
        <a:xfrm rot="5400000">
          <a:off x="5801689" y="360"/>
          <a:ext cx="2578447" cy="2578447"/>
        </a:xfrm>
        <a:prstGeom prst="downArrow">
          <a:avLst>
            <a:gd name="adj1" fmla="val 50000"/>
            <a:gd name="adj2" fmla="val 35000"/>
          </a:avLst>
        </a:prstGeom>
        <a:gradFill flip="none" rotWithShape="0">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0800000" scaled="1"/>
          <a:tileRect/>
        </a:gradFill>
        <a:ln w="9525" cap="flat" cmpd="sng" algn="ctr">
          <a:solidFill>
            <a:schemeClr val="tx1"/>
          </a:solidFill>
          <a:prstDash val="solid"/>
        </a:ln>
        <a:effectLst>
          <a:outerShdw blurRad="40000" dist="230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263144" tIns="263144" rIns="263144" bIns="263144" numCol="1" spcCol="1270" anchor="ctr" anchorCtr="0">
          <a:noAutofit/>
        </a:bodyPr>
        <a:lstStyle/>
        <a:p>
          <a:pPr lvl="0" algn="ctr" defTabSz="1644650">
            <a:lnSpc>
              <a:spcPct val="90000"/>
            </a:lnSpc>
            <a:spcBef>
              <a:spcPct val="0"/>
            </a:spcBef>
            <a:spcAft>
              <a:spcPct val="35000"/>
            </a:spcAft>
          </a:pPr>
          <a:r>
            <a:rPr lang="en-GB" sz="3700" kern="1200" dirty="0" smtClean="0">
              <a:solidFill>
                <a:schemeClr val="bg1"/>
              </a:solidFill>
            </a:rPr>
            <a:t>C#/.NET</a:t>
          </a:r>
          <a:endParaRPr lang="en-GB" sz="3700" kern="1200" dirty="0">
            <a:solidFill>
              <a:schemeClr val="bg1"/>
            </a:solidFill>
          </a:endParaRPr>
        </a:p>
      </dsp:txBody>
      <dsp:txXfrm rot="-5400000">
        <a:off x="6252917" y="644972"/>
        <a:ext cx="2127219" cy="128922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678365-FA29-467A-BBC3-DB11AF656B6C}">
      <dsp:nvSpPr>
        <dsp:cNvPr id="0" name=""/>
        <dsp:cNvSpPr/>
      </dsp:nvSpPr>
      <dsp:spPr>
        <a:xfrm>
          <a:off x="3500439" y="2214557"/>
          <a:ext cx="1792481" cy="1837462"/>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kern="1200" dirty="0" smtClean="0"/>
            <a:t>Typed</a:t>
          </a:r>
        </a:p>
        <a:p>
          <a:pPr lvl="0" algn="ctr" defTabSz="800100">
            <a:lnSpc>
              <a:spcPct val="90000"/>
            </a:lnSpc>
            <a:spcBef>
              <a:spcPct val="0"/>
            </a:spcBef>
            <a:spcAft>
              <a:spcPct val="35000"/>
            </a:spcAft>
          </a:pPr>
          <a:r>
            <a:rPr lang="en-GB" sz="1800" kern="1200" dirty="0" smtClean="0"/>
            <a:t>Functional Core</a:t>
          </a:r>
          <a:endParaRPr lang="en-GB" sz="1800" kern="1200" dirty="0"/>
        </a:p>
      </dsp:txBody>
      <dsp:txXfrm>
        <a:off x="3762942" y="2483647"/>
        <a:ext cx="1267475" cy="1299282"/>
      </dsp:txXfrm>
    </dsp:sp>
    <dsp:sp modelId="{8EF53924-82CD-48AA-807A-AED50CE571FE}">
      <dsp:nvSpPr>
        <dsp:cNvPr id="0" name=""/>
        <dsp:cNvSpPr/>
      </dsp:nvSpPr>
      <dsp:spPr>
        <a:xfrm rot="16194940">
          <a:off x="4201518" y="2000073"/>
          <a:ext cx="387050" cy="41920"/>
        </a:xfrm>
        <a:custGeom>
          <a:avLst/>
          <a:gdLst/>
          <a:ahLst/>
          <a:cxnLst/>
          <a:rect l="0" t="0" r="0" b="0"/>
          <a:pathLst>
            <a:path>
              <a:moveTo>
                <a:pt x="0" y="20960"/>
              </a:moveTo>
              <a:lnTo>
                <a:pt x="387050" y="2096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n-GB" sz="400" kern="1200"/>
        </a:p>
      </dsp:txBody>
      <dsp:txXfrm rot="10800000">
        <a:off x="4201518" y="2012660"/>
        <a:ext cx="387050" cy="16747"/>
      </dsp:txXfrm>
    </dsp:sp>
    <dsp:sp modelId="{A7CD3F34-6A20-4ABC-AA3E-4729615FC5D7}">
      <dsp:nvSpPr>
        <dsp:cNvPr id="0" name=""/>
        <dsp:cNvSpPr/>
      </dsp:nvSpPr>
      <dsp:spPr>
        <a:xfrm>
          <a:off x="3497165" y="-9952"/>
          <a:ext cx="1792481" cy="1837462"/>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kern="1200" dirty="0" smtClean="0"/>
            <a:t>Functional Data</a:t>
          </a:r>
          <a:endParaRPr lang="en-GB" sz="2000" kern="1200" dirty="0"/>
        </a:p>
      </dsp:txBody>
      <dsp:txXfrm>
        <a:off x="3759668" y="259138"/>
        <a:ext cx="1267475" cy="1299282"/>
      </dsp:txXfrm>
    </dsp:sp>
    <dsp:sp modelId="{04E1E880-843B-42E9-82F9-B49127B7D645}">
      <dsp:nvSpPr>
        <dsp:cNvPr id="0" name=""/>
        <dsp:cNvSpPr/>
      </dsp:nvSpPr>
      <dsp:spPr>
        <a:xfrm rot="19904597">
          <a:off x="5162958" y="2576550"/>
          <a:ext cx="461145" cy="41920"/>
        </a:xfrm>
        <a:custGeom>
          <a:avLst/>
          <a:gdLst/>
          <a:ahLst/>
          <a:cxnLst/>
          <a:rect l="0" t="0" r="0" b="0"/>
          <a:pathLst>
            <a:path>
              <a:moveTo>
                <a:pt x="0" y="20960"/>
              </a:moveTo>
              <a:lnTo>
                <a:pt x="461145" y="2096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n-GB" sz="400" kern="1200"/>
        </a:p>
      </dsp:txBody>
      <dsp:txXfrm>
        <a:off x="5162958" y="2587534"/>
        <a:ext cx="461145" cy="19953"/>
      </dsp:txXfrm>
    </dsp:sp>
    <dsp:sp modelId="{CB21575F-1AB0-47C3-8606-75ABC72E64FC}">
      <dsp:nvSpPr>
        <dsp:cNvPr id="0" name=""/>
        <dsp:cNvSpPr/>
      </dsp:nvSpPr>
      <dsp:spPr>
        <a:xfrm>
          <a:off x="5494140" y="1143002"/>
          <a:ext cx="1792481" cy="1837462"/>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kern="1200" dirty="0" smtClean="0"/>
            <a:t>Objects</a:t>
          </a:r>
        </a:p>
      </dsp:txBody>
      <dsp:txXfrm>
        <a:off x="5756643" y="1412092"/>
        <a:ext cx="1267475" cy="1299282"/>
      </dsp:txXfrm>
    </dsp:sp>
    <dsp:sp modelId="{92D6FD47-113E-47DC-B8AF-6BFCE3BC12C9}">
      <dsp:nvSpPr>
        <dsp:cNvPr id="0" name=""/>
        <dsp:cNvSpPr/>
      </dsp:nvSpPr>
      <dsp:spPr>
        <a:xfrm rot="1993911">
          <a:off x="5096978" y="3790989"/>
          <a:ext cx="671094" cy="41920"/>
        </a:xfrm>
        <a:custGeom>
          <a:avLst/>
          <a:gdLst/>
          <a:ahLst/>
          <a:cxnLst/>
          <a:rect l="0" t="0" r="0" b="0"/>
          <a:pathLst>
            <a:path>
              <a:moveTo>
                <a:pt x="0" y="20960"/>
              </a:moveTo>
              <a:lnTo>
                <a:pt x="671094" y="2096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n-GB" sz="400" kern="1200"/>
        </a:p>
      </dsp:txBody>
      <dsp:txXfrm>
        <a:off x="5096978" y="3797431"/>
        <a:ext cx="671094" cy="29037"/>
      </dsp:txXfrm>
    </dsp:sp>
    <dsp:sp modelId="{810D9AC2-3597-45F8-B9A9-3E5A5A65086C}">
      <dsp:nvSpPr>
        <dsp:cNvPr id="0" name=""/>
        <dsp:cNvSpPr/>
      </dsp:nvSpPr>
      <dsp:spPr>
        <a:xfrm>
          <a:off x="5572130" y="3571879"/>
          <a:ext cx="1792481" cy="1837462"/>
        </a:xfrm>
        <a:prstGeom prst="ellipse">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kern="1200" dirty="0" smtClean="0"/>
            <a:t>Units of Measure</a:t>
          </a:r>
          <a:endParaRPr lang="en-GB" sz="1800" kern="1200" dirty="0"/>
        </a:p>
      </dsp:txBody>
      <dsp:txXfrm>
        <a:off x="5834633" y="3840969"/>
        <a:ext cx="1267475" cy="1299282"/>
      </dsp:txXfrm>
    </dsp:sp>
    <dsp:sp modelId="{534DF9AC-C53F-4B83-80E7-69EC636E01AE}">
      <dsp:nvSpPr>
        <dsp:cNvPr id="0" name=""/>
        <dsp:cNvSpPr/>
      </dsp:nvSpPr>
      <dsp:spPr>
        <a:xfrm rot="5285448">
          <a:off x="4278950" y="4183888"/>
          <a:ext cx="306898" cy="41920"/>
        </a:xfrm>
        <a:custGeom>
          <a:avLst/>
          <a:gdLst/>
          <a:ahLst/>
          <a:cxnLst/>
          <a:rect l="0" t="0" r="0" b="0"/>
          <a:pathLst>
            <a:path>
              <a:moveTo>
                <a:pt x="0" y="20960"/>
              </a:moveTo>
              <a:lnTo>
                <a:pt x="306898" y="2096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n-GB" sz="400" kern="1200"/>
        </a:p>
      </dsp:txBody>
      <dsp:txXfrm>
        <a:off x="4278950" y="4198208"/>
        <a:ext cx="306898" cy="13279"/>
      </dsp:txXfrm>
    </dsp:sp>
    <dsp:sp modelId="{63528CF7-C952-4555-B092-88E34DE7AE6A}">
      <dsp:nvSpPr>
        <dsp:cNvPr id="0" name=""/>
        <dsp:cNvSpPr/>
      </dsp:nvSpPr>
      <dsp:spPr>
        <a:xfrm>
          <a:off x="3571878" y="4357676"/>
          <a:ext cx="1792481" cy="1837462"/>
        </a:xfrm>
        <a:prstGeom prst="ellips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kern="1200" dirty="0" smtClean="0"/>
            <a:t>Imperative Mutation &amp; I/O</a:t>
          </a:r>
          <a:endParaRPr lang="en-GB" sz="1800" kern="1200" dirty="0"/>
        </a:p>
      </dsp:txBody>
      <dsp:txXfrm>
        <a:off x="3834381" y="4626766"/>
        <a:ext cx="1267475" cy="1299282"/>
      </dsp:txXfrm>
    </dsp:sp>
    <dsp:sp modelId="{66E273DF-1271-4D19-8CDF-9E32F3DD23BD}">
      <dsp:nvSpPr>
        <dsp:cNvPr id="0" name=""/>
        <dsp:cNvSpPr/>
      </dsp:nvSpPr>
      <dsp:spPr>
        <a:xfrm rot="8899277">
          <a:off x="3123607" y="3729505"/>
          <a:ext cx="545896" cy="41920"/>
        </a:xfrm>
        <a:custGeom>
          <a:avLst/>
          <a:gdLst/>
          <a:ahLst/>
          <a:cxnLst/>
          <a:rect l="0" t="0" r="0" b="0"/>
          <a:pathLst>
            <a:path>
              <a:moveTo>
                <a:pt x="0" y="20960"/>
              </a:moveTo>
              <a:lnTo>
                <a:pt x="545896" y="2096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n-GB" sz="400" kern="1200"/>
        </a:p>
      </dsp:txBody>
      <dsp:txXfrm rot="10800000">
        <a:off x="3123607" y="3738655"/>
        <a:ext cx="545896" cy="23620"/>
      </dsp:txXfrm>
    </dsp:sp>
    <dsp:sp modelId="{4E8D27CA-6D31-40E6-9C5F-B1D27CA124BC}">
      <dsp:nvSpPr>
        <dsp:cNvPr id="0" name=""/>
        <dsp:cNvSpPr/>
      </dsp:nvSpPr>
      <dsp:spPr>
        <a:xfrm>
          <a:off x="1500189" y="3448910"/>
          <a:ext cx="1792481" cy="1837462"/>
        </a:xfrm>
        <a:prstGeom prst="ellipse">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GB" sz="1600" kern="1200" dirty="0" smtClean="0"/>
            <a:t>Async/Parallel/Monads</a:t>
          </a:r>
          <a:endParaRPr lang="en-GB" sz="1600" kern="1200" dirty="0"/>
        </a:p>
      </dsp:txBody>
      <dsp:txXfrm>
        <a:off x="1762692" y="3718000"/>
        <a:ext cx="1267475" cy="1299282"/>
      </dsp:txXfrm>
    </dsp:sp>
    <dsp:sp modelId="{050F8D7B-2D24-4769-92C8-EF4A2A5DCDDE}">
      <dsp:nvSpPr>
        <dsp:cNvPr id="0" name=""/>
        <dsp:cNvSpPr/>
      </dsp:nvSpPr>
      <dsp:spPr>
        <a:xfrm rot="12490706">
          <a:off x="3163072" y="2576550"/>
          <a:ext cx="466965" cy="41920"/>
        </a:xfrm>
        <a:custGeom>
          <a:avLst/>
          <a:gdLst/>
          <a:ahLst/>
          <a:cxnLst/>
          <a:rect l="0" t="0" r="0" b="0"/>
          <a:pathLst>
            <a:path>
              <a:moveTo>
                <a:pt x="0" y="20960"/>
              </a:moveTo>
              <a:lnTo>
                <a:pt x="466965" y="2096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n-GB" sz="400" kern="1200"/>
        </a:p>
      </dsp:txBody>
      <dsp:txXfrm rot="10800000">
        <a:off x="3163072" y="2587408"/>
        <a:ext cx="466965" cy="20205"/>
      </dsp:txXfrm>
    </dsp:sp>
    <dsp:sp modelId="{4665E214-BA00-4CE6-A11D-C4034FA3A1A1}">
      <dsp:nvSpPr>
        <dsp:cNvPr id="0" name=""/>
        <dsp:cNvSpPr/>
      </dsp:nvSpPr>
      <dsp:spPr>
        <a:xfrm>
          <a:off x="1500189" y="1143002"/>
          <a:ext cx="1792481" cy="1837462"/>
        </a:xfrm>
        <a:prstGeom prst="ellipse">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kern="1200" dirty="0" smtClean="0"/>
            <a:t>Meta Programming</a:t>
          </a:r>
        </a:p>
      </dsp:txBody>
      <dsp:txXfrm>
        <a:off x="1762692" y="1412092"/>
        <a:ext cx="1267475" cy="1299282"/>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B8C5A3-0DBD-4BDE-90D8-57A61E453E49}" type="datetimeFigureOut">
              <a:rPr lang="en-GB" smtClean="0"/>
              <a:t>25/01/2011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22CB61-1BB9-4153-9A66-C6A78381AE76}" type="slidenum">
              <a:rPr lang="en-GB" smtClean="0"/>
              <a:t>‹#›</a:t>
            </a:fld>
            <a:endParaRPr lang="en-GB"/>
          </a:p>
        </p:txBody>
      </p:sp>
    </p:spTree>
    <p:extLst>
      <p:ext uri="{BB962C8B-B14F-4D97-AF65-F5344CB8AC3E}">
        <p14:creationId xmlns:p14="http://schemas.microsoft.com/office/powerpoint/2010/main" val="2714377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fld id="{20C89127-6464-4DF9-BE33-1FE52CB6D18D}" type="slidenum">
              <a:rPr lang="en-US" smtClean="0"/>
              <a:pPr/>
              <a:t>7</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54276" name="Slide Number Placeholder 3"/>
          <p:cNvSpPr>
            <a:spLocks noGrp="1"/>
          </p:cNvSpPr>
          <p:nvPr>
            <p:ph type="sldNum" sz="quarter" idx="5"/>
          </p:nvPr>
        </p:nvSpPr>
        <p:spPr>
          <a:noFill/>
        </p:spPr>
        <p:txBody>
          <a:bodyPr/>
          <a:lstStyle/>
          <a:p>
            <a:fld id="{187A0D14-7CCF-46EE-84E9-338DC34B671A}" type="slidenum">
              <a:rPr lang="en-US" smtClean="0"/>
              <a:pPr/>
              <a:t>75</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54276" name="Slide Number Placeholder 3"/>
          <p:cNvSpPr>
            <a:spLocks noGrp="1"/>
          </p:cNvSpPr>
          <p:nvPr>
            <p:ph type="sldNum" sz="quarter" idx="5"/>
          </p:nvPr>
        </p:nvSpPr>
        <p:spPr>
          <a:noFill/>
        </p:spPr>
        <p:txBody>
          <a:bodyPr/>
          <a:lstStyle/>
          <a:p>
            <a:fld id="{187A0D14-7CCF-46EE-84E9-338DC34B671A}" type="slidenum">
              <a:rPr lang="en-US" smtClean="0"/>
              <a:pPr/>
              <a:t>76</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54276" name="Slide Number Placeholder 3"/>
          <p:cNvSpPr>
            <a:spLocks noGrp="1"/>
          </p:cNvSpPr>
          <p:nvPr>
            <p:ph type="sldNum" sz="quarter" idx="5"/>
          </p:nvPr>
        </p:nvSpPr>
        <p:spPr>
          <a:noFill/>
        </p:spPr>
        <p:txBody>
          <a:bodyPr/>
          <a:lstStyle/>
          <a:p>
            <a:fld id="{187A0D14-7CCF-46EE-84E9-338DC34B671A}" type="slidenum">
              <a:rPr lang="en-US" smtClean="0"/>
              <a:pPr/>
              <a:t>77</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1/25/2011 6:35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91</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US" sz="900" kern="1200" dirty="0" smtClean="0">
                <a:solidFill>
                  <a:schemeClr val="tx1"/>
                </a:solidFill>
                <a:latin typeface="Calibri" pitchFamily="34" charset="0"/>
                <a:ea typeface="+mn-ea"/>
                <a:cs typeface="+mn-cs"/>
              </a:rPr>
              <a:t>If</a:t>
            </a:r>
            <a:r>
              <a:rPr lang="en-US" sz="900" kern="1200" baseline="0" dirty="0" smtClean="0">
                <a:solidFill>
                  <a:schemeClr val="tx1"/>
                </a:solidFill>
                <a:latin typeface="Calibri" pitchFamily="34" charset="0"/>
                <a:ea typeface="+mn-ea"/>
                <a:cs typeface="+mn-cs"/>
              </a:rPr>
              <a:t> you would like to host your demo on the Virtual Server, please use the </a:t>
            </a:r>
            <a:r>
              <a:rPr lang="en-US" sz="900" kern="1200" baseline="0" dirty="0" err="1" smtClean="0">
                <a:solidFill>
                  <a:schemeClr val="tx1"/>
                </a:solidFill>
                <a:latin typeface="Calibri" pitchFamily="34" charset="0"/>
                <a:ea typeface="+mn-ea"/>
                <a:cs typeface="+mn-cs"/>
              </a:rPr>
              <a:t>myVPC</a:t>
            </a:r>
            <a:r>
              <a:rPr lang="en-US" sz="900" kern="1200" baseline="0" dirty="0" smtClean="0">
                <a:solidFill>
                  <a:schemeClr val="tx1"/>
                </a:solidFill>
                <a:latin typeface="Calibri" pitchFamily="34" charset="0"/>
                <a:ea typeface="+mn-ea"/>
                <a:cs typeface="+mn-cs"/>
              </a:rPr>
              <a:t> demo slide, not this slide.</a:t>
            </a:r>
            <a:endParaRPr lang="en-US" sz="900" kern="1200" dirty="0" smtClean="0">
              <a:solidFill>
                <a:schemeClr val="tx1"/>
              </a:solidFill>
              <a:latin typeface="Calibri" pitchFamily="34" charset="0"/>
              <a:ea typeface="+mn-ea"/>
              <a:cs typeface="+mn-cs"/>
            </a:endParaRPr>
          </a:p>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fld id="{20C89127-6464-4DF9-BE33-1FE52CB6D18D}" type="slidenum">
              <a:rPr lang="en-US" smtClean="0"/>
              <a:pPr/>
              <a:t>104</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D604EDF-A11E-4F0C-BB23-611C4B2B8AD5}" type="slidenum">
              <a:rPr lang="en-GB" smtClean="0"/>
              <a:pPr/>
              <a:t>105</a:t>
            </a:fld>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1/25/2011 6:36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108</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US" sz="900" kern="1200" dirty="0" smtClean="0">
                <a:solidFill>
                  <a:schemeClr val="tx1"/>
                </a:solidFill>
                <a:latin typeface="Calibri" pitchFamily="34" charset="0"/>
                <a:ea typeface="+mn-ea"/>
                <a:cs typeface="+mn-cs"/>
              </a:rPr>
              <a:t>If</a:t>
            </a:r>
            <a:r>
              <a:rPr lang="en-US" sz="900" kern="1200" baseline="0" dirty="0" smtClean="0">
                <a:solidFill>
                  <a:schemeClr val="tx1"/>
                </a:solidFill>
                <a:latin typeface="Calibri" pitchFamily="34" charset="0"/>
                <a:ea typeface="+mn-ea"/>
                <a:cs typeface="+mn-cs"/>
              </a:rPr>
              <a:t> you would like to host your demo on the Virtual Server, please use the </a:t>
            </a:r>
            <a:r>
              <a:rPr lang="en-US" sz="900" kern="1200" baseline="0" dirty="0" err="1" smtClean="0">
                <a:solidFill>
                  <a:schemeClr val="tx1"/>
                </a:solidFill>
                <a:latin typeface="Calibri" pitchFamily="34" charset="0"/>
                <a:ea typeface="+mn-ea"/>
                <a:cs typeface="+mn-cs"/>
              </a:rPr>
              <a:t>myVPC</a:t>
            </a:r>
            <a:r>
              <a:rPr lang="en-US" sz="900" kern="1200" baseline="0" dirty="0" smtClean="0">
                <a:solidFill>
                  <a:schemeClr val="tx1"/>
                </a:solidFill>
                <a:latin typeface="Calibri" pitchFamily="34" charset="0"/>
                <a:ea typeface="+mn-ea"/>
                <a:cs typeface="+mn-cs"/>
              </a:rPr>
              <a:t> demo slide, not this slide.</a:t>
            </a:r>
            <a:endParaRPr lang="en-US" sz="900" kern="1200" dirty="0" smtClean="0">
              <a:solidFill>
                <a:schemeClr val="tx1"/>
              </a:solidFill>
              <a:latin typeface="Calibri" pitchFamily="34" charset="0"/>
              <a:ea typeface="+mn-ea"/>
              <a:cs typeface="+mn-cs"/>
            </a:endParaRPr>
          </a:p>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fld id="{20C89127-6464-4DF9-BE33-1FE52CB6D18D}" type="slidenum">
              <a:rPr lang="en-US" smtClean="0"/>
              <a:pPr/>
              <a:t>118</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endParaRPr lang="en-US" baseline="0"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131</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endParaRPr lang="en-US" baseline="0"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135</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endParaRPr lang="en-US" baseline="0"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136</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US" dirty="0" smtClean="0"/>
              <a:t>Contents are wrong – should be a summary of key F# takeaways</a:t>
            </a:r>
          </a:p>
          <a:p>
            <a:pPr>
              <a:buFontTx/>
              <a:buNone/>
            </a:pPr>
            <a:endParaRPr lang="en-US" baseline="0"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138</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US" dirty="0" smtClean="0"/>
              <a:t>Contents are wrong – should be a summary of key F# takeaways</a:t>
            </a:r>
          </a:p>
          <a:p>
            <a:pPr>
              <a:buFontTx/>
              <a:buNone/>
            </a:pPr>
            <a:endParaRPr lang="en-US" baseline="0"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139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fld id="{20C89127-6464-4DF9-BE33-1FE52CB6D18D}" type="slidenum">
              <a:rPr lang="en-US" smtClean="0"/>
              <a:pPr/>
              <a:t>30</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40</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49</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fld id="{20C89127-6464-4DF9-BE33-1FE52CB6D18D}" type="slidenum">
              <a:rPr lang="en-US" smtClean="0"/>
              <a:pPr/>
              <a:t>52</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0" y="1600200"/>
            <a:ext cx="4953000" cy="3352800"/>
          </a:xfrm>
        </p:spPr>
        <p:txBody>
          <a:bodyPr anchor="t">
            <a:normAutofit/>
          </a:bodyPr>
          <a:lstStyle>
            <a:lvl1pPr algn="l">
              <a:defRPr sz="4800">
                <a:solidFill>
                  <a:schemeClr val="tx2"/>
                </a:solidFill>
                <a:latin typeface="Candara" pitchFamily="34" charset="0"/>
              </a:defRPr>
            </a:lvl1pPr>
          </a:lstStyle>
          <a:p>
            <a:r>
              <a:rPr lang="en-US" dirty="0" smtClean="0"/>
              <a:t>Click to edit Title</a:t>
            </a:r>
            <a:endParaRPr lang="en-US" dirty="0"/>
          </a:p>
        </p:txBody>
      </p:sp>
      <p:sp>
        <p:nvSpPr>
          <p:cNvPr id="3" name="Subtitle 2"/>
          <p:cNvSpPr>
            <a:spLocks noGrp="1"/>
          </p:cNvSpPr>
          <p:nvPr>
            <p:ph type="subTitle" idx="1" hasCustomPrompt="1"/>
          </p:nvPr>
        </p:nvSpPr>
        <p:spPr>
          <a:xfrm>
            <a:off x="609600" y="5029200"/>
            <a:ext cx="4419600" cy="1066800"/>
          </a:xfrm>
        </p:spPr>
        <p:txBody>
          <a:bodyPr>
            <a:normAutofit/>
          </a:bodyPr>
          <a:lstStyle>
            <a:lvl1pPr marL="0" indent="0" algn="l">
              <a:spcBef>
                <a:spcPts val="0"/>
              </a:spcBef>
              <a:buNone/>
              <a:defRPr sz="2400">
                <a:solidFill>
                  <a:schemeClr val="tx1"/>
                </a:solidFill>
                <a:latin typeface="Candar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a:t>
            </a:r>
          </a:p>
          <a:p>
            <a:r>
              <a:rPr lang="en-US" dirty="0" smtClean="0"/>
              <a:t>Affiliation</a:t>
            </a:r>
            <a:endParaRPr lang="en-US" dirty="0"/>
          </a:p>
        </p:txBody>
      </p:sp>
      <p:pic>
        <p:nvPicPr>
          <p:cNvPr id="1026" name="Picture 2" descr="C:\Program Files (x86)\Microsoft Office\MEDIA\CAGCAT10\j0298897.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898485" y="4038600"/>
            <a:ext cx="1806854" cy="157825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userDrawn="1"/>
        </p:nvSpPr>
        <p:spPr>
          <a:xfrm>
            <a:off x="6783082" y="5791200"/>
            <a:ext cx="1356462" cy="369332"/>
          </a:xfrm>
          <a:prstGeom prst="rect">
            <a:avLst/>
          </a:prstGeom>
          <a:noFill/>
        </p:spPr>
        <p:txBody>
          <a:bodyPr wrap="none" rtlCol="0">
            <a:spAutoFit/>
          </a:bodyPr>
          <a:lstStyle/>
          <a:p>
            <a:r>
              <a:rPr lang="en-US" dirty="0" smtClean="0">
                <a:solidFill>
                  <a:srgbClr val="0D85B7"/>
                </a:solidFill>
              </a:rPr>
              <a:t>Jan</a:t>
            </a:r>
            <a:r>
              <a:rPr lang="en-US" baseline="0" dirty="0" smtClean="0">
                <a:solidFill>
                  <a:srgbClr val="0D85B7"/>
                </a:solidFill>
              </a:rPr>
              <a:t> 25, 2011</a:t>
            </a:r>
            <a:endParaRPr lang="en-US" dirty="0">
              <a:solidFill>
                <a:srgbClr val="0D85B7"/>
              </a:solidFill>
            </a:endParaRPr>
          </a:p>
        </p:txBody>
      </p:sp>
      <p:sp>
        <p:nvSpPr>
          <p:cNvPr id="7" name="Rectangle 6"/>
          <p:cNvSpPr/>
          <p:nvPr userDrawn="1"/>
        </p:nvSpPr>
        <p:spPr>
          <a:xfrm>
            <a:off x="6053749" y="381000"/>
            <a:ext cx="2206758" cy="646331"/>
          </a:xfrm>
          <a:prstGeom prst="rect">
            <a:avLst/>
          </a:prstGeom>
          <a:noFill/>
        </p:spPr>
        <p:txBody>
          <a:bodyPr wrap="none" lIns="91440" tIns="45720" rIns="91440" bIns="45720">
            <a:spAutoFit/>
          </a:bodyPr>
          <a:lstStyle/>
          <a:p>
            <a:pPr algn="ctr"/>
            <a:r>
              <a:rPr lang="en-US" sz="3600" b="1" cap="none" spc="0" baseline="0" dirty="0" smtClean="0">
                <a:ln w="1905"/>
                <a:solidFill>
                  <a:srgbClr val="D09B2C"/>
                </a:solidFill>
                <a:effectLst>
                  <a:innerShdw blurRad="69850" dist="43180" dir="5400000">
                    <a:srgbClr val="000000">
                      <a:alpha val="65000"/>
                    </a:srgbClr>
                  </a:innerShdw>
                </a:effectLst>
              </a:rPr>
              <a:t>PADL 2011</a:t>
            </a:r>
            <a:endParaRPr lang="en-US" sz="3600" b="1" cap="none" spc="0" dirty="0">
              <a:ln w="1905"/>
              <a:solidFill>
                <a:srgbClr val="D09B2C"/>
              </a:solidFill>
              <a:effectLst>
                <a:innerShdw blurRad="69850" dist="43180" dir="5400000">
                  <a:srgbClr val="000000">
                    <a:alpha val="65000"/>
                  </a:srgbClr>
                </a:innerShdw>
              </a:effectLst>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1_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smtClean="0"/>
              <a:t>Click to edit Master title style</a:t>
            </a:r>
            <a:endParaRPr lang="en-GB" dirty="0"/>
          </a:p>
        </p:txBody>
      </p:sp>
      <p:sp>
        <p:nvSpPr>
          <p:cNvPr id="3" name="Text Placeholder 2"/>
          <p:cNvSpPr>
            <a:spLocks noGrp="1"/>
          </p:cNvSpPr>
          <p:nvPr>
            <p:ph type="body"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Footer Placeholder 3"/>
          <p:cNvSpPr>
            <a:spLocks noGrp="1"/>
          </p:cNvSpPr>
          <p:nvPr>
            <p:ph type="ftr" sz="quarter" idx="10"/>
          </p:nvPr>
        </p:nvSpPr>
        <p:spPr>
          <a:xfrm>
            <a:off x="609600" y="6248206"/>
            <a:ext cx="5421083" cy="365125"/>
          </a:xfrm>
          <a:prstGeom prst="rect">
            <a:avLst/>
          </a:prstGeom>
        </p:spPr>
        <p:txBody>
          <a:bodyPr/>
          <a:lstStyle>
            <a:lvl1pPr>
              <a:defRPr/>
            </a:lvl1pPr>
          </a:lstStyle>
          <a:p>
            <a:endParaRPr lang="en-GB"/>
          </a:p>
        </p:txBody>
      </p:sp>
      <p:sp>
        <p:nvSpPr>
          <p:cNvPr id="5" name="Slide Number Placeholder 4"/>
          <p:cNvSpPr>
            <a:spLocks noGrp="1"/>
          </p:cNvSpPr>
          <p:nvPr>
            <p:ph type="sldNum" sz="quarter" idx="11"/>
          </p:nvPr>
        </p:nvSpPr>
        <p:spPr>
          <a:xfrm>
            <a:off x="0" y="1272222"/>
            <a:ext cx="533400" cy="244476"/>
          </a:xfrm>
          <a:prstGeom prst="rect">
            <a:avLst/>
          </a:prstGeom>
        </p:spPr>
        <p:txBody>
          <a:bodyPr/>
          <a:lstStyle>
            <a:lvl1pPr>
              <a:defRPr/>
            </a:lvl1pPr>
          </a:lstStyle>
          <a:p>
            <a:fld id="{8BAA82A5-D41F-40B6-864A-06BCCF57D3E7}" type="slidenum">
              <a:rPr lang="en-GB"/>
              <a:pPr/>
              <a:t>‹#›</a:t>
            </a:fld>
            <a:endParaRPr lang="en-GB"/>
          </a:p>
        </p:txBody>
      </p:sp>
      <p:sp>
        <p:nvSpPr>
          <p:cNvPr id="6" name="Date Placeholder 5"/>
          <p:cNvSpPr>
            <a:spLocks noGrp="1"/>
          </p:cNvSpPr>
          <p:nvPr>
            <p:ph type="dt" sz="half" idx="12"/>
          </p:nvPr>
        </p:nvSpPr>
        <p:spPr>
          <a:xfrm>
            <a:off x="6096000" y="6248400"/>
            <a:ext cx="2667000" cy="365125"/>
          </a:xfrm>
          <a:prstGeom prst="rect">
            <a:avLst/>
          </a:prstGeom>
        </p:spPr>
        <p:txBody>
          <a:bodyPr/>
          <a:lstStyle>
            <a:lvl1pPr>
              <a:defRPr/>
            </a:lvl1pPr>
          </a:lstStyle>
          <a:p>
            <a:endParaRPr lang="en-GB"/>
          </a:p>
        </p:txBody>
      </p:sp>
    </p:spTree>
    <p:extLst>
      <p:ext uri="{BB962C8B-B14F-4D97-AF65-F5344CB8AC3E}">
        <p14:creationId xmlns:p14="http://schemas.microsoft.com/office/powerpoint/2010/main" val="2296577198"/>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68808" y="3253804"/>
            <a:ext cx="8382000" cy="664797"/>
          </a:xfrm>
        </p:spPr>
        <p:txBody>
          <a:bodyPr/>
          <a:lstStyle>
            <a:lvl1pPr algn="ctr">
              <a:defRPr>
                <a:latin typeface="+mj-lt"/>
              </a:defRPr>
            </a:lvl1pPr>
          </a:lstStyle>
          <a:p>
            <a:r>
              <a:rPr lang="en-US" smtClean="0"/>
              <a:t>Click to edit Master title style</a:t>
            </a:r>
            <a:endParaRPr lang="en-GB" dirty="0"/>
          </a:p>
        </p:txBody>
      </p:sp>
    </p:spTree>
    <p:extLst>
      <p:ext uri="{BB962C8B-B14F-4D97-AF65-F5344CB8AC3E}">
        <p14:creationId xmlns:p14="http://schemas.microsoft.com/office/powerpoint/2010/main" val="2900142263"/>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Light background developer code">
    <p:spTree>
      <p:nvGrpSpPr>
        <p:cNvPr id="1" name=""/>
        <p:cNvGrpSpPr/>
        <p:nvPr/>
      </p:nvGrpSpPr>
      <p:grpSpPr>
        <a:xfrm>
          <a:off x="0" y="0"/>
          <a:ext cx="0" cy="0"/>
          <a:chOff x="0" y="0"/>
          <a:chExt cx="0" cy="0"/>
        </a:xfrm>
      </p:grpSpPr>
      <p:pic>
        <p:nvPicPr>
          <p:cNvPr id="8" name="Picture 7" descr="white-green code shape.png"/>
          <p:cNvPicPr>
            <a:picLocks noChangeAspect="1"/>
          </p:cNvPicPr>
          <p:nvPr userDrawn="1"/>
        </p:nvPicPr>
        <p:blipFill>
          <a:blip r:embed="rId2"/>
          <a:stretch>
            <a:fillRect/>
          </a:stretch>
        </p:blipFill>
        <p:spPr bwMode="white">
          <a:xfrm>
            <a:off x="0" y="0"/>
            <a:ext cx="9144000" cy="6858000"/>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646176" y="1304544"/>
            <a:ext cx="8086952" cy="1966747"/>
          </a:xfrm>
        </p:spPr>
        <p:txBody>
          <a:bodyPr/>
          <a:lstStyle>
            <a:lvl1pPr marL="0" indent="0">
              <a:lnSpc>
                <a:spcPct val="80000"/>
              </a:lnSpc>
              <a:buFontTx/>
              <a:buNone/>
              <a:defRPr sz="2400" b="0">
                <a:solidFill>
                  <a:srgbClr val="000000"/>
                </a:solidFill>
                <a:latin typeface="Consolas" pitchFamily="49" charset="0"/>
                <a:cs typeface="Courier New" pitchFamily="49" charset="0"/>
              </a:defRPr>
            </a:lvl1pPr>
            <a:lvl2pPr marL="457200" indent="6350">
              <a:lnSpc>
                <a:spcPct val="80000"/>
              </a:lnSpc>
              <a:buFontTx/>
              <a:buNone/>
              <a:defRPr sz="2000" b="0">
                <a:solidFill>
                  <a:srgbClr val="000000"/>
                </a:solidFill>
                <a:latin typeface="Consolas" pitchFamily="49" charset="0"/>
                <a:cs typeface="Courier New" pitchFamily="49" charset="0"/>
              </a:defRPr>
            </a:lvl2pPr>
            <a:lvl3pPr marL="796925" indent="0">
              <a:lnSpc>
                <a:spcPct val="80000"/>
              </a:lnSpc>
              <a:buFontTx/>
              <a:buNone/>
              <a:defRPr sz="1800" b="0">
                <a:solidFill>
                  <a:srgbClr val="000000"/>
                </a:solidFill>
                <a:latin typeface="Consolas" pitchFamily="49" charset="0"/>
                <a:cs typeface="Courier New" pitchFamily="49" charset="0"/>
              </a:defRPr>
            </a:lvl3pPr>
            <a:lvl4pPr marL="1147763" indent="20638">
              <a:lnSpc>
                <a:spcPct val="80000"/>
              </a:lnSpc>
              <a:buFontTx/>
              <a:buNone/>
              <a:defRPr sz="1800" b="0">
                <a:solidFill>
                  <a:srgbClr val="000000"/>
                </a:solidFill>
                <a:latin typeface="Consolas" pitchFamily="49" charset="0"/>
                <a:cs typeface="Courier New" pitchFamily="49" charset="0"/>
              </a:defRPr>
            </a:lvl4pPr>
            <a:lvl5pPr marL="1489075" indent="0">
              <a:lnSpc>
                <a:spcPct val="80000"/>
              </a:lnSpc>
              <a:buFontTx/>
              <a:buNone/>
              <a:defRPr sz="1800" b="0">
                <a:solidFill>
                  <a:srgbClr val="000000"/>
                </a:solidFill>
                <a:latin typeface="Consolas" pitchFamily="49" charset="0"/>
                <a:cs typeface="Courier New"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03012485"/>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atin typeface="+mn-lt"/>
              </a:defRPr>
            </a:lvl1pPr>
            <a:lvl2pPr>
              <a:lnSpc>
                <a:spcPct val="90000"/>
              </a:lnSpc>
              <a:defRPr>
                <a:latin typeface="+mn-lt"/>
              </a:defRPr>
            </a:lvl2pPr>
            <a:lvl3pPr>
              <a:lnSpc>
                <a:spcPct val="90000"/>
              </a:lnSpc>
              <a:defRPr>
                <a:latin typeface="+mn-lt"/>
              </a:defRPr>
            </a:lvl3pPr>
            <a:lvl4pPr>
              <a:lnSpc>
                <a:spcPct val="90000"/>
              </a:lnSpc>
              <a:defRPr>
                <a:latin typeface="+mn-lt"/>
              </a:defRPr>
            </a:lvl4pPr>
            <a:lvl5pPr>
              <a:lnSpc>
                <a:spcPct val="90000"/>
              </a:lnSpc>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65856912"/>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730249" y="4992403"/>
            <a:ext cx="7651245" cy="752822"/>
          </a:xfrm>
        </p:spPr>
        <p:txBody>
          <a:bodyPr vert="horz" wrap="square" lIns="0" tIns="0" rIns="0" bIns="0" rtlCol="0" anchor="t">
            <a:noAutofit/>
          </a:bodyPr>
          <a:lstStyle>
            <a:lvl1pPr algn="l" defTabSz="914363" rtl="0" eaLnBrk="1" latinLnBrk="0" hangingPunct="1">
              <a:lnSpc>
                <a:spcPct val="90000"/>
              </a:lnSpc>
              <a:spcBef>
                <a:spcPct val="0"/>
              </a:spcBef>
              <a:buNone/>
              <a:defRPr lang="en-US" sz="4000" b="0" kern="1200" cap="none" spc="-150" dirty="0">
                <a:ln w="3175">
                  <a:noFill/>
                </a:ln>
                <a:solidFill>
                  <a:schemeClr val="bg1"/>
                </a:solidFill>
                <a:effectLst/>
                <a:latin typeface="+mn-lt"/>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bwMode="white">
          <a:xfrm>
            <a:off x="730249" y="5746265"/>
            <a:ext cx="6803209" cy="461665"/>
          </a:xfrm>
        </p:spPr>
        <p:txBody>
          <a:bodyPr>
            <a:noAutofit/>
          </a:bodyPr>
          <a:lstStyle>
            <a:lvl1pPr marL="0" indent="0" algn="l">
              <a:lnSpc>
                <a:spcPct val="90000"/>
              </a:lnSpc>
              <a:spcBef>
                <a:spcPts val="0"/>
              </a:spcBef>
              <a:buNone/>
              <a:defRPr sz="2000">
                <a:solidFill>
                  <a:schemeClr val="tx1">
                    <a:tint val="75000"/>
                  </a:schemeClr>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bwMode="white">
          <a:xfrm>
            <a:off x="510793" y="3813437"/>
            <a:ext cx="7681913" cy="1059925"/>
          </a:xfrm>
        </p:spPr>
        <p:txBody>
          <a:bodyPr anchor="t" anchorCtr="0">
            <a:noAutofit/>
          </a:bodyPr>
          <a:lstStyle>
            <a:lvl1pPr marL="0" indent="0" algn="l">
              <a:buFont typeface="Arial" pitchFamily="34" charset="0"/>
              <a:buNone/>
              <a:defRPr kumimoji="0" lang="en-US" sz="8000" b="0" i="0" u="none" strike="noStrike" kern="1200" cap="none" spc="-560" normalizeH="0" baseline="0" noProof="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44216856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6" name="Picture 5" descr="demonstration.png"/>
          <p:cNvPicPr>
            <a:picLocks noChangeAspect="1"/>
          </p:cNvPicPr>
          <p:nvPr userDrawn="1"/>
        </p:nvPicPr>
        <p:blipFill>
          <a:blip r:embed="rId2"/>
          <a:stretch>
            <a:fillRect/>
          </a:stretch>
        </p:blipFill>
        <p:spPr>
          <a:xfrm>
            <a:off x="762000" y="228600"/>
            <a:ext cx="7620000" cy="3810000"/>
          </a:xfrm>
          <a:prstGeom prst="rect">
            <a:avLst/>
          </a:prstGeom>
        </p:spPr>
      </p:pic>
      <p:sp>
        <p:nvSpPr>
          <p:cNvPr id="2" name="Title 1"/>
          <p:cNvSpPr>
            <a:spLocks noGrp="1"/>
          </p:cNvSpPr>
          <p:nvPr>
            <p:ph type="title"/>
          </p:nvPr>
        </p:nvSpPr>
        <p:spPr>
          <a:xfrm>
            <a:off x="457200" y="3429000"/>
            <a:ext cx="8229600" cy="1143000"/>
          </a:xfrm>
        </p:spPr>
        <p:txBody>
          <a:bodyPr/>
          <a:lstStyle>
            <a:lvl1pPr>
              <a:defRPr>
                <a:solidFill>
                  <a:schemeClr val="tx2"/>
                </a:solidFill>
              </a:defRPr>
            </a:lvl1pPr>
          </a:lstStyle>
          <a:p>
            <a:r>
              <a:rPr lang="en-US" smtClean="0"/>
              <a:t>Click to edit Master title style</a:t>
            </a:r>
            <a:endParaRPr lang="en-US" dirty="0"/>
          </a:p>
        </p:txBody>
      </p:sp>
      <p:sp>
        <p:nvSpPr>
          <p:cNvPr id="8" name="TextBox 7"/>
          <p:cNvSpPr txBox="1"/>
          <p:nvPr/>
        </p:nvSpPr>
        <p:spPr>
          <a:xfrm>
            <a:off x="6019800" y="6324600"/>
            <a:ext cx="1143000" cy="293132"/>
          </a:xfrm>
          <a:prstGeom prst="rect">
            <a:avLst/>
          </a:prstGeom>
          <a:noFill/>
        </p:spPr>
        <p:txBody>
          <a:bodyPr wrap="none" rtlCol="0" anchor="ctr" anchorCtr="0">
            <a:noAutofit/>
          </a:bodyPr>
          <a:lstStyle/>
          <a:p>
            <a:r>
              <a:rPr lang="en-US" sz="900" spc="150" baseline="0" dirty="0" smtClean="0">
                <a:solidFill>
                  <a:srgbClr val="0D85B7"/>
                </a:solidFill>
              </a:rPr>
              <a:t>patterns &amp; practices</a:t>
            </a:r>
            <a:endParaRPr lang="en-US" sz="900" spc="150" baseline="0" dirty="0">
              <a:solidFill>
                <a:srgbClr val="0D85B7"/>
              </a:solidFill>
            </a:endParaRPr>
          </a:p>
        </p:txBody>
      </p:sp>
      <p:sp>
        <p:nvSpPr>
          <p:cNvPr id="5" name="TextBox 4"/>
          <p:cNvSpPr txBox="1"/>
          <p:nvPr userDrawn="1"/>
        </p:nvSpPr>
        <p:spPr>
          <a:xfrm>
            <a:off x="6019800" y="6324600"/>
            <a:ext cx="1143000" cy="293132"/>
          </a:xfrm>
          <a:prstGeom prst="rect">
            <a:avLst/>
          </a:prstGeom>
          <a:noFill/>
        </p:spPr>
        <p:txBody>
          <a:bodyPr wrap="none" rtlCol="0" anchor="ctr" anchorCtr="0">
            <a:noAutofit/>
          </a:bodyPr>
          <a:lstStyle/>
          <a:p>
            <a:r>
              <a:rPr lang="en-US" sz="900" spc="150" baseline="0" dirty="0" smtClean="0">
                <a:solidFill>
                  <a:srgbClr val="0D85B7"/>
                </a:solidFill>
              </a:rPr>
              <a:t>patterns &amp; practices</a:t>
            </a:r>
            <a:endParaRPr lang="en-US" sz="900" spc="150" baseline="0" dirty="0">
              <a:solidFill>
                <a:srgbClr val="0D85B7"/>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C2B1D8-8ECA-460B-B9FE-02DC521194CC}" type="datetimeFigureOut">
              <a:rPr lang="en-US" smtClean="0"/>
              <a:pPr/>
              <a:t>1/25/2011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C5685B-5C59-4CE6-A774-AD2854C065A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75" r:id="rId3"/>
    <p:sldLayoutId id="2147483665" r:id="rId4"/>
    <p:sldLayoutId id="2147483666" r:id="rId5"/>
    <p:sldLayoutId id="2147483667" r:id="rId6"/>
    <p:sldLayoutId id="2147483674" r:id="rId7"/>
    <p:sldLayoutId id="2147483669" r:id="rId8"/>
    <p:sldLayoutId id="2147483670" r:id="rId9"/>
    <p:sldLayoutId id="2147483671" r:id="rId10"/>
    <p:sldLayoutId id="2147483672" r:id="rId11"/>
    <p:sldLayoutId id="2147483673" r:id="rId12"/>
    <p:sldLayoutId id="2147483677" r:id="rId13"/>
    <p:sldLayoutId id="2147483678" r:id="rId14"/>
    <p:sldLayoutId id="2147483680" r:id="rId15"/>
    <p:sldLayoutId id="2147483688" r:id="rId16"/>
    <p:sldLayoutId id="2147483689" r:id="rId17"/>
  </p:sldLayoutIdLst>
  <p:txStyles>
    <p:titleStyle>
      <a:lvl1pPr algn="ctr" defTabSz="914400" rtl="0" eaLnBrk="1" latinLnBrk="0" hangingPunct="1">
        <a:spcBef>
          <a:spcPct val="0"/>
        </a:spcBef>
        <a:buNone/>
        <a:defRPr sz="4400" b="1" kern="1200">
          <a:solidFill>
            <a:schemeClr val="tx2"/>
          </a:solidFill>
          <a:latin typeface="Candara"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png"/><Relationship Id="rId7" Type="http://schemas.openxmlformats.org/officeDocument/2006/relationships/image" Target="../media/image24.jpeg"/><Relationship Id="rId2" Type="http://schemas.openxmlformats.org/officeDocument/2006/relationships/hyperlink" Target="http://fsharp.net/" TargetMode="External"/><Relationship Id="rId1" Type="http://schemas.openxmlformats.org/officeDocument/2006/relationships/slideLayout" Target="../slideLayouts/slideLayout7.xml"/><Relationship Id="rId6" Type="http://schemas.openxmlformats.org/officeDocument/2006/relationships/image" Target="../media/image23.gif"/><Relationship Id="rId5" Type="http://schemas.openxmlformats.org/officeDocument/2006/relationships/image" Target="../media/image22.gif"/><Relationship Id="rId4" Type="http://schemas.openxmlformats.org/officeDocument/2006/relationships/image" Target="../media/image21.jpeg"/></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1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1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1.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dirty="0" smtClean="0"/>
              <a:t> </a:t>
            </a:r>
            <a:br>
              <a:rPr lang="en-GB" dirty="0" smtClean="0"/>
            </a:br>
            <a:r>
              <a:rPr lang="en-GB" dirty="0" smtClean="0"/>
              <a:t>F# Asynchronous </a:t>
            </a:r>
            <a:r>
              <a:rPr lang="en-GB" dirty="0" smtClean="0"/>
              <a:t>Programming </a:t>
            </a:r>
            <a:br>
              <a:rPr lang="en-GB" dirty="0" smtClean="0"/>
            </a:br>
            <a:endParaRPr lang="en-GB" sz="2700" dirty="0"/>
          </a:p>
        </p:txBody>
      </p:sp>
      <p:sp>
        <p:nvSpPr>
          <p:cNvPr id="3" name="Subtitle 2"/>
          <p:cNvSpPr>
            <a:spLocks noGrp="1"/>
          </p:cNvSpPr>
          <p:nvPr>
            <p:ph type="subTitle" idx="1"/>
          </p:nvPr>
        </p:nvSpPr>
        <p:spPr>
          <a:xfrm>
            <a:off x="2123728" y="5229200"/>
            <a:ext cx="3812443" cy="1040381"/>
          </a:xfrm>
        </p:spPr>
        <p:txBody>
          <a:bodyPr>
            <a:normAutofit fontScale="92500" lnSpcReduction="10000"/>
          </a:bodyPr>
          <a:lstStyle/>
          <a:p>
            <a:r>
              <a:rPr lang="en-GB" dirty="0" smtClean="0"/>
              <a:t>Don Syme, Tomas Petricek, Dmitry Lomov + the F# </a:t>
            </a:r>
            <a:r>
              <a:rPr lang="en-GB" dirty="0" smtClean="0"/>
              <a:t>team</a:t>
            </a:r>
          </a:p>
          <a:p>
            <a:r>
              <a:rPr lang="en-GB" dirty="0" smtClean="0"/>
              <a:t>Microsoft, </a:t>
            </a:r>
            <a:r>
              <a:rPr lang="en-GB" smtClean="0"/>
              <a:t>Microsoft Research</a:t>
            </a:r>
            <a:endParaRPr lang="en-GB" dirty="0" smtClean="0"/>
          </a:p>
          <a:p>
            <a:endParaRPr lang="en-GB" dirty="0"/>
          </a:p>
        </p:txBody>
      </p:sp>
    </p:spTree>
    <p:extLst>
      <p:ext uri="{BB962C8B-B14F-4D97-AF65-F5344CB8AC3E}">
        <p14:creationId xmlns:p14="http://schemas.microsoft.com/office/powerpoint/2010/main" val="42653550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 Open Source</a:t>
            </a:r>
            <a:endParaRPr lang="en-GB" dirty="0"/>
          </a:p>
        </p:txBody>
      </p:sp>
      <p:sp>
        <p:nvSpPr>
          <p:cNvPr id="3" name="Content Placeholder 2"/>
          <p:cNvSpPr>
            <a:spLocks noGrp="1"/>
          </p:cNvSpPr>
          <p:nvPr>
            <p:ph idx="1"/>
          </p:nvPr>
        </p:nvSpPr>
        <p:spPr/>
        <p:txBody>
          <a:bodyPr/>
          <a:lstStyle/>
          <a:p>
            <a:r>
              <a:rPr lang="en-GB" dirty="0" smtClean="0"/>
              <a:t>F# </a:t>
            </a:r>
            <a:r>
              <a:rPr lang="en-GB" dirty="0" smtClean="0"/>
              <a:t>2.0 Compiler </a:t>
            </a:r>
            <a:r>
              <a:rPr lang="en-GB" dirty="0" smtClean="0"/>
              <a:t>and </a:t>
            </a:r>
            <a:r>
              <a:rPr lang="en-GB" dirty="0" smtClean="0"/>
              <a:t>Library is Open Source</a:t>
            </a:r>
            <a:endParaRPr lang="en-GB" dirty="0" smtClean="0"/>
          </a:p>
          <a:p>
            <a:pPr lvl="1"/>
            <a:r>
              <a:rPr lang="en-GB" dirty="0"/>
              <a:t>Released Feb/Nov 2010</a:t>
            </a:r>
          </a:p>
          <a:p>
            <a:pPr lvl="1"/>
            <a:r>
              <a:rPr lang="en-GB" dirty="0"/>
              <a:t>Apache </a:t>
            </a:r>
            <a:r>
              <a:rPr lang="en-GB" dirty="0" smtClean="0"/>
              <a:t>2.0 </a:t>
            </a:r>
            <a:r>
              <a:rPr lang="en-GB" dirty="0"/>
              <a:t>OSS </a:t>
            </a:r>
            <a:r>
              <a:rPr lang="en-GB" dirty="0" smtClean="0"/>
              <a:t>licence</a:t>
            </a:r>
            <a:endParaRPr lang="en-GB" dirty="0"/>
          </a:p>
          <a:p>
            <a:endParaRPr lang="en-GB" dirty="0" smtClean="0"/>
          </a:p>
          <a:p>
            <a:r>
              <a:rPr lang="en-GB" dirty="0" smtClean="0"/>
              <a:t>F</a:t>
            </a:r>
            <a:r>
              <a:rPr lang="en-GB" dirty="0" smtClean="0"/>
              <a:t># Power Pack </a:t>
            </a:r>
            <a:r>
              <a:rPr lang="en-GB" dirty="0" smtClean="0"/>
              <a:t>is Open Source</a:t>
            </a:r>
            <a:endParaRPr lang="en-GB" dirty="0" smtClean="0"/>
          </a:p>
          <a:p>
            <a:pPr lvl="1"/>
            <a:r>
              <a:rPr lang="en-GB" dirty="0" smtClean="0"/>
              <a:t>Released Feb/Nov 2010</a:t>
            </a:r>
          </a:p>
          <a:p>
            <a:pPr lvl="1"/>
            <a:r>
              <a:rPr lang="en-GB" dirty="0" smtClean="0"/>
              <a:t>Apache </a:t>
            </a:r>
            <a:r>
              <a:rPr lang="en-GB" dirty="0" smtClean="0"/>
              <a:t>2.0 </a:t>
            </a:r>
            <a:r>
              <a:rPr lang="en-GB" dirty="0" smtClean="0"/>
              <a:t>OSS </a:t>
            </a:r>
            <a:r>
              <a:rPr lang="en-GB" dirty="0" smtClean="0"/>
              <a:t>licence</a:t>
            </a:r>
            <a:endParaRPr lang="en-GB" dirty="0" smtClean="0"/>
          </a:p>
        </p:txBody>
      </p:sp>
    </p:spTree>
    <p:extLst>
      <p:ext uri="{BB962C8B-B14F-4D97-AF65-F5344CB8AC3E}">
        <p14:creationId xmlns:p14="http://schemas.microsoft.com/office/powerpoint/2010/main" val="1949267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pPr eaLnBrk="1" hangingPunct="1"/>
            <a:r>
              <a:rPr lang="en-US" dirty="0" smtClean="0"/>
              <a:t>queries</a:t>
            </a:r>
          </a:p>
        </p:txBody>
      </p:sp>
      <p:sp>
        <p:nvSpPr>
          <p:cNvPr id="3" name="Content Placeholder 2"/>
          <p:cNvSpPr>
            <a:spLocks noGrp="1"/>
          </p:cNvSpPr>
          <p:nvPr>
            <p:ph type="body" sz="quarter" idx="10"/>
          </p:nvPr>
        </p:nvSpPr>
        <p:spPr/>
        <p:txBody>
          <a:bodyPr/>
          <a:lstStyle/>
          <a:p>
            <a:r>
              <a:rPr lang="en-GB" sz="2000" b="1" dirty="0" smtClean="0"/>
              <a:t>query </a:t>
            </a:r>
          </a:p>
          <a:p>
            <a:r>
              <a:rPr lang="en-GB" sz="2000" b="1" dirty="0" smtClean="0"/>
              <a:t>  &lt;@ seq { </a:t>
            </a:r>
            <a:r>
              <a:rPr lang="en-GB" sz="2000" b="1" dirty="0" smtClean="0">
                <a:solidFill>
                  <a:schemeClr val="accent2"/>
                </a:solidFill>
              </a:rPr>
              <a:t>for</a:t>
            </a:r>
            <a:r>
              <a:rPr lang="en-GB" sz="2000" b="1" dirty="0" smtClean="0"/>
              <a:t> i </a:t>
            </a:r>
            <a:r>
              <a:rPr lang="en-GB" sz="2000" b="1" dirty="0" smtClean="0">
                <a:solidFill>
                  <a:schemeClr val="accent2"/>
                </a:solidFill>
              </a:rPr>
              <a:t>in</a:t>
            </a:r>
            <a:r>
              <a:rPr lang="en-GB" sz="2000" b="1" dirty="0" smtClean="0"/>
              <a:t> db.Customers </a:t>
            </a:r>
            <a:r>
              <a:rPr lang="en-GB" sz="2000" b="1" dirty="0" smtClean="0">
                <a:solidFill>
                  <a:schemeClr val="accent2"/>
                </a:solidFill>
              </a:rPr>
              <a:t>do</a:t>
            </a:r>
            <a:r>
              <a:rPr lang="en-GB" sz="2000" b="1" dirty="0" smtClean="0"/>
              <a:t> </a:t>
            </a:r>
          </a:p>
          <a:p>
            <a:r>
              <a:rPr lang="en-GB" sz="2000" b="1" dirty="0" smtClean="0"/>
              <a:t>             </a:t>
            </a:r>
            <a:r>
              <a:rPr lang="en-GB" sz="2000" b="1" dirty="0" smtClean="0">
                <a:solidFill>
                  <a:schemeClr val="accent2"/>
                </a:solidFill>
              </a:rPr>
              <a:t>for</a:t>
            </a:r>
            <a:r>
              <a:rPr lang="en-GB" sz="2000" b="1" dirty="0" smtClean="0"/>
              <a:t> j </a:t>
            </a:r>
            <a:r>
              <a:rPr lang="en-GB" sz="2000" b="1" dirty="0" smtClean="0">
                <a:solidFill>
                  <a:schemeClr val="accent2"/>
                </a:solidFill>
              </a:rPr>
              <a:t>in</a:t>
            </a:r>
            <a:r>
              <a:rPr lang="en-GB" sz="2000" b="1" dirty="0" smtClean="0"/>
              <a:t> </a:t>
            </a:r>
            <a:r>
              <a:rPr lang="en-GB" sz="2000" b="1" dirty="0" err="1" smtClean="0"/>
              <a:t>db.Employees</a:t>
            </a:r>
            <a:r>
              <a:rPr lang="en-GB" sz="2000" b="1" dirty="0" smtClean="0"/>
              <a:t> </a:t>
            </a:r>
            <a:r>
              <a:rPr lang="en-GB" sz="2000" b="1" dirty="0" smtClean="0">
                <a:solidFill>
                  <a:schemeClr val="accent2"/>
                </a:solidFill>
              </a:rPr>
              <a:t>do</a:t>
            </a:r>
            <a:r>
              <a:rPr lang="en-GB" sz="2000" b="1" dirty="0" smtClean="0"/>
              <a:t> </a:t>
            </a:r>
          </a:p>
          <a:p>
            <a:r>
              <a:rPr lang="en-GB" sz="2000" b="1" dirty="0" smtClean="0"/>
              <a:t>                </a:t>
            </a:r>
            <a:r>
              <a:rPr lang="en-GB" sz="2000" b="1" dirty="0" smtClean="0">
                <a:solidFill>
                  <a:schemeClr val="accent2"/>
                </a:solidFill>
              </a:rPr>
              <a:t>if</a:t>
            </a:r>
            <a:r>
              <a:rPr lang="en-GB" sz="2000" b="1" dirty="0" smtClean="0"/>
              <a:t> </a:t>
            </a:r>
            <a:r>
              <a:rPr lang="en-GB" sz="2000" b="1" dirty="0" err="1" smtClean="0"/>
              <a:t>i.Country</a:t>
            </a:r>
            <a:r>
              <a:rPr lang="en-GB" sz="2000" b="1" dirty="0" smtClean="0"/>
              <a:t> = </a:t>
            </a:r>
            <a:r>
              <a:rPr lang="en-GB" sz="2000" b="1" dirty="0" err="1" smtClean="0"/>
              <a:t>j.Country</a:t>
            </a:r>
            <a:r>
              <a:rPr lang="en-GB" sz="2000" b="1" dirty="0" smtClean="0"/>
              <a:t> </a:t>
            </a:r>
            <a:r>
              <a:rPr lang="en-GB" sz="2000" b="1" dirty="0" smtClean="0">
                <a:solidFill>
                  <a:schemeClr val="accent2"/>
                </a:solidFill>
              </a:rPr>
              <a:t>then</a:t>
            </a:r>
            <a:r>
              <a:rPr lang="en-GB" sz="2000" b="1" dirty="0" smtClean="0"/>
              <a:t> </a:t>
            </a:r>
          </a:p>
          <a:p>
            <a:r>
              <a:rPr lang="en-GB" sz="2000" b="1" dirty="0" smtClean="0"/>
              <a:t>                   </a:t>
            </a:r>
            <a:r>
              <a:rPr lang="en-GB" sz="2000" b="1" dirty="0" smtClean="0">
                <a:solidFill>
                  <a:schemeClr val="accent2"/>
                </a:solidFill>
              </a:rPr>
              <a:t>yield</a:t>
            </a:r>
            <a:r>
              <a:rPr lang="en-GB" sz="2000" b="1" dirty="0" smtClean="0"/>
              <a:t> (</a:t>
            </a:r>
            <a:r>
              <a:rPr lang="en-GB" sz="2000" b="1" dirty="0" err="1" smtClean="0"/>
              <a:t>i.FirstName</a:t>
            </a:r>
            <a:r>
              <a:rPr lang="en-GB" sz="2000" b="1" dirty="0" smtClean="0"/>
              <a:t>, </a:t>
            </a:r>
            <a:r>
              <a:rPr lang="en-GB" sz="2000" b="1" dirty="0" err="1" smtClean="0"/>
              <a:t>j.FirstName</a:t>
            </a:r>
            <a:r>
              <a:rPr lang="en-GB" sz="2000" b="1" dirty="0" smtClean="0"/>
              <a:t>) } @&gt;</a:t>
            </a:r>
            <a:endParaRPr lang="en-GB" sz="2000" b="1" dirty="0"/>
          </a:p>
        </p:txBody>
      </p:sp>
      <p:sp>
        <p:nvSpPr>
          <p:cNvPr id="5" name="Rectangular Callout 4"/>
          <p:cNvSpPr/>
          <p:nvPr/>
        </p:nvSpPr>
        <p:spPr>
          <a:xfrm>
            <a:off x="5572132" y="837467"/>
            <a:ext cx="3429024" cy="400110"/>
          </a:xfrm>
          <a:prstGeom prst="wedgeRectCallout">
            <a:avLst>
              <a:gd name="adj1" fmla="val -30388"/>
              <a:gd name="adj2" fmla="val 47577"/>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2000" b="1" dirty="0" smtClean="0">
                <a:solidFill>
                  <a:schemeClr val="bg1"/>
                </a:solidFill>
              </a:rPr>
              <a:t>&lt;@ ... @&gt; = quotation</a:t>
            </a:r>
          </a:p>
        </p:txBody>
      </p:sp>
      <p:sp>
        <p:nvSpPr>
          <p:cNvPr id="6" name="Rectangular Callout 5"/>
          <p:cNvSpPr/>
          <p:nvPr/>
        </p:nvSpPr>
        <p:spPr>
          <a:xfrm>
            <a:off x="2762391" y="3398217"/>
            <a:ext cx="3429024" cy="400110"/>
          </a:xfrm>
          <a:prstGeom prst="wedgeRectCallout">
            <a:avLst>
              <a:gd name="adj1" fmla="val -30388"/>
              <a:gd name="adj2" fmla="val 47577"/>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2000" b="1" dirty="0" smtClean="0">
                <a:solidFill>
                  <a:schemeClr val="bg1"/>
                </a:solidFill>
              </a:rPr>
              <a:t>(runs as SQL on database)</a:t>
            </a:r>
          </a:p>
        </p:txBody>
      </p:sp>
    </p:spTree>
    <p:extLst>
      <p:ext uri="{BB962C8B-B14F-4D97-AF65-F5344CB8AC3E}">
        <p14:creationId xmlns:p14="http://schemas.microsoft.com/office/powerpoint/2010/main" val="3968870247"/>
      </p:ext>
    </p:extLst>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Objects</a:t>
            </a:r>
            <a:endParaRPr lang="en-GB" dirty="0"/>
          </a:p>
        </p:txBody>
      </p:sp>
      <p:sp>
        <p:nvSpPr>
          <p:cNvPr id="5122" name="Text Box 2"/>
          <p:cNvSpPr txBox="1">
            <a:spLocks noChangeArrowheads="1"/>
          </p:cNvSpPr>
          <p:nvPr/>
        </p:nvSpPr>
        <p:spPr bwMode="auto">
          <a:xfrm>
            <a:off x="4724400" y="4572000"/>
            <a:ext cx="3962400" cy="1600200"/>
          </a:xfrm>
          <a:prstGeom prst="rect">
            <a:avLst/>
          </a:prstGeom>
          <a:solidFill>
            <a:schemeClr val="accent1">
              <a:lumMod val="20000"/>
              <a:lumOff val="80000"/>
            </a:schemeClr>
          </a:solidFill>
          <a:ln>
            <a:headEnd/>
            <a:tailEnd/>
          </a:ln>
        </p:spPr>
        <p:style>
          <a:lnRef idx="1">
            <a:schemeClr val="dk1"/>
          </a:lnRef>
          <a:fillRef idx="1001">
            <a:schemeClr val="lt2"/>
          </a:fillRef>
          <a:effectRef idx="1">
            <a:schemeClr val="dk1"/>
          </a:effectRef>
          <a:fontRef idx="minor">
            <a:schemeClr val="dk1"/>
          </a:fontRef>
        </p:style>
        <p:txBody>
          <a:bodyPr vert="horz" wrap="square" lIns="54000" tIns="45720" rIns="5400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b="1" i="1" strike="noStrike" cap="none" normalizeH="0" baseline="0" dirty="0" smtClean="0">
                <a:ln>
                  <a:noFill/>
                </a:ln>
                <a:solidFill>
                  <a:schemeClr val="tx1"/>
                </a:solidFill>
                <a:effectLst/>
                <a:latin typeface="Consolas" pitchFamily="49" charset="0"/>
                <a:cs typeface="Consolas" pitchFamily="49" charset="0"/>
              </a:rPr>
              <a:t>Interface Types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strike="noStrike" cap="none" normalizeH="0" baseline="0" dirty="0" smtClean="0">
                <a:ln>
                  <a:noFill/>
                </a:ln>
                <a:solidFill>
                  <a:srgbClr val="0033CC"/>
                </a:solidFill>
                <a:effectLst/>
                <a:latin typeface="Consolas" pitchFamily="49" charset="0"/>
                <a:cs typeface="Consolas" pitchFamily="49" charset="0"/>
              </a:rPr>
              <a:t>type</a:t>
            </a:r>
            <a:r>
              <a:rPr kumimoji="0" lang="en-US" sz="1600" b="1" i="0" strike="noStrike" cap="none" normalizeH="0" baseline="0" dirty="0" smtClean="0">
                <a:ln>
                  <a:noFill/>
                </a:ln>
                <a:solidFill>
                  <a:schemeClr val="tx1"/>
                </a:solidFill>
                <a:effectLst/>
                <a:latin typeface="Consolas" pitchFamily="49" charset="0"/>
                <a:cs typeface="Consolas" pitchFamily="49" charset="0"/>
              </a:rPr>
              <a:t> </a:t>
            </a:r>
            <a:r>
              <a:rPr kumimoji="0" lang="en-US" sz="1600" b="1" i="0" strike="noStrike" cap="none" normalizeH="0" baseline="0" dirty="0" err="1" smtClean="0">
                <a:ln>
                  <a:noFill/>
                </a:ln>
                <a:solidFill>
                  <a:schemeClr val="tx1"/>
                </a:solidFill>
                <a:effectLst/>
                <a:latin typeface="Consolas" pitchFamily="49" charset="0"/>
                <a:cs typeface="Consolas" pitchFamily="49" charset="0"/>
              </a:rPr>
              <a:t>IObject</a:t>
            </a:r>
            <a:r>
              <a:rPr kumimoji="0" lang="en-US" sz="1600" b="1" i="0" strike="noStrike" cap="none" normalizeH="0" baseline="0" dirty="0" smtClean="0">
                <a:ln>
                  <a:noFill/>
                </a:ln>
                <a:solidFill>
                  <a:schemeClr val="tx1"/>
                </a:solidFill>
                <a:effectLst/>
                <a:latin typeface="Consolas" pitchFamily="49" charset="0"/>
                <a:cs typeface="Consolas" pitchFamily="49" charset="0"/>
              </a:rPr>
              <a:t> =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strike="noStrike" cap="none" normalizeH="0" baseline="0" dirty="0" smtClean="0">
                <a:ln>
                  <a:noFill/>
                </a:ln>
                <a:solidFill>
                  <a:schemeClr val="tx1"/>
                </a:solidFill>
                <a:effectLst/>
                <a:latin typeface="Consolas" pitchFamily="49" charset="0"/>
                <a:cs typeface="Consolas" pitchFamily="49" charset="0"/>
              </a:rPr>
              <a:t>  </a:t>
            </a:r>
            <a:r>
              <a:rPr kumimoji="0" lang="en-GB" sz="1600" b="1" i="0" strike="noStrike" cap="none" normalizeH="0" baseline="0" dirty="0" smtClean="0">
                <a:ln>
                  <a:noFill/>
                </a:ln>
                <a:solidFill>
                  <a:srgbClr val="0033CC"/>
                </a:solidFill>
                <a:effectLst/>
                <a:latin typeface="Consolas" pitchFamily="49" charset="0"/>
                <a:cs typeface="Consolas" pitchFamily="49" charset="0"/>
              </a:rPr>
              <a:t>interface</a:t>
            </a:r>
            <a:r>
              <a:rPr kumimoji="0" lang="en-US" sz="1600" b="1" i="0" strike="noStrike" cap="none" normalizeH="0" baseline="0" dirty="0" smtClean="0">
                <a:ln>
                  <a:noFill/>
                </a:ln>
                <a:solidFill>
                  <a:srgbClr val="0033CC"/>
                </a:solidFill>
                <a:effectLst/>
                <a:latin typeface="Consolas" pitchFamily="49" charset="0"/>
                <a:cs typeface="Consolas" pitchFamily="49" charset="0"/>
              </a:rPr>
              <a:t> </a:t>
            </a:r>
            <a:r>
              <a:rPr kumimoji="0" lang="en-US" sz="1600" b="1" i="0" strike="noStrike" cap="none" normalizeH="0" baseline="0" dirty="0" err="1" smtClean="0">
                <a:ln>
                  <a:noFill/>
                </a:ln>
                <a:solidFill>
                  <a:schemeClr val="tx1"/>
                </a:solidFill>
                <a:effectLst/>
                <a:latin typeface="Consolas" pitchFamily="49" charset="0"/>
                <a:cs typeface="Consolas" pitchFamily="49" charset="0"/>
              </a:rPr>
              <a:t>ISimpleObject</a:t>
            </a:r>
            <a:endParaRPr kumimoji="0" lang="en-US" sz="1600" b="1" i="0" strike="noStrike" cap="none" normalizeH="0" baseline="0" dirty="0" smtClean="0">
              <a:ln>
                <a:noFill/>
              </a:ln>
              <a:solidFill>
                <a:schemeClr val="tx1"/>
              </a:solidFill>
              <a:effectLst/>
              <a:latin typeface="Consolas" pitchFamily="49" charset="0"/>
              <a:cs typeface="Consolas" pitchFamily="49"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strike="noStrike" cap="none" normalizeH="0" baseline="0" dirty="0" smtClean="0">
                <a:ln>
                  <a:noFill/>
                </a:ln>
                <a:solidFill>
                  <a:schemeClr val="tx1"/>
                </a:solidFill>
                <a:effectLst/>
                <a:latin typeface="Consolas" pitchFamily="49" charset="0"/>
                <a:cs typeface="Consolas" pitchFamily="49" charset="0"/>
              </a:rPr>
              <a:t>  </a:t>
            </a:r>
            <a:r>
              <a:rPr kumimoji="0" lang="en-GB" sz="1600" b="1" i="0" strike="noStrike" cap="none" normalizeH="0" baseline="0" dirty="0" smtClean="0">
                <a:ln>
                  <a:noFill/>
                </a:ln>
                <a:solidFill>
                  <a:srgbClr val="0033CC"/>
                </a:solidFill>
                <a:effectLst/>
                <a:latin typeface="Consolas" pitchFamily="49" charset="0"/>
                <a:cs typeface="Consolas" pitchFamily="49" charset="0"/>
              </a:rPr>
              <a:t>abstract</a:t>
            </a:r>
            <a:r>
              <a:rPr kumimoji="0" lang="en-US" sz="1600" b="1" i="0" strike="noStrike" cap="none" normalizeH="0" baseline="0" dirty="0" smtClean="0">
                <a:ln>
                  <a:noFill/>
                </a:ln>
                <a:solidFill>
                  <a:srgbClr val="0033CC"/>
                </a:solidFill>
                <a:effectLst/>
                <a:latin typeface="Consolas" pitchFamily="49" charset="0"/>
                <a:cs typeface="Consolas" pitchFamily="49" charset="0"/>
              </a:rPr>
              <a:t> </a:t>
            </a:r>
            <a:r>
              <a:rPr kumimoji="0" lang="en-US" sz="1600" b="1" i="0" strike="noStrike" cap="none" normalizeH="0" baseline="0" dirty="0" smtClean="0">
                <a:ln>
                  <a:noFill/>
                </a:ln>
                <a:solidFill>
                  <a:schemeClr val="tx1"/>
                </a:solidFill>
                <a:effectLst/>
                <a:latin typeface="Consolas" pitchFamily="49" charset="0"/>
                <a:cs typeface="Consolas" pitchFamily="49" charset="0"/>
              </a:rPr>
              <a:t>Prop1 : </a:t>
            </a:r>
            <a:r>
              <a:rPr kumimoji="0" lang="en-US" sz="1600" b="1" i="1" strike="noStrike" cap="none" normalizeH="0" baseline="0" dirty="0" smtClean="0">
                <a:ln>
                  <a:noFill/>
                </a:ln>
                <a:solidFill>
                  <a:schemeClr val="tx1"/>
                </a:solidFill>
                <a:effectLst/>
                <a:latin typeface="Consolas" pitchFamily="49" charset="0"/>
                <a:cs typeface="Consolas" pitchFamily="49" charset="0"/>
              </a:rPr>
              <a:t>type</a:t>
            </a:r>
            <a:endParaRPr kumimoji="0" lang="en-US" sz="1600" b="1" i="0" strike="noStrike" cap="none" normalizeH="0" baseline="0" dirty="0" smtClean="0">
              <a:ln>
                <a:noFill/>
              </a:ln>
              <a:solidFill>
                <a:schemeClr val="tx1"/>
              </a:solidFill>
              <a:effectLst/>
              <a:latin typeface="Consolas" pitchFamily="49" charset="0"/>
              <a:cs typeface="Consolas" pitchFamily="49"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strike="noStrike" cap="none" normalizeH="0" baseline="0" dirty="0" smtClean="0">
                <a:ln>
                  <a:noFill/>
                </a:ln>
                <a:solidFill>
                  <a:schemeClr val="tx1"/>
                </a:solidFill>
                <a:effectLst/>
                <a:latin typeface="Consolas" pitchFamily="49" charset="0"/>
                <a:cs typeface="Consolas" pitchFamily="49" charset="0"/>
              </a:rPr>
              <a:t>  </a:t>
            </a:r>
            <a:r>
              <a:rPr kumimoji="0" lang="en-GB" sz="1600" b="1" i="0" strike="noStrike" cap="none" normalizeH="0" baseline="0" dirty="0" smtClean="0">
                <a:ln>
                  <a:noFill/>
                </a:ln>
                <a:solidFill>
                  <a:srgbClr val="0033CC"/>
                </a:solidFill>
                <a:effectLst/>
                <a:latin typeface="Consolas" pitchFamily="49" charset="0"/>
                <a:cs typeface="Consolas" pitchFamily="49" charset="0"/>
              </a:rPr>
              <a:t>abstract</a:t>
            </a:r>
            <a:r>
              <a:rPr kumimoji="0" lang="en-US" sz="1600" b="1" i="0" strike="noStrike" cap="none" normalizeH="0" baseline="0" dirty="0" smtClean="0">
                <a:ln>
                  <a:noFill/>
                </a:ln>
                <a:solidFill>
                  <a:srgbClr val="0033CC"/>
                </a:solidFill>
                <a:effectLst/>
                <a:latin typeface="Consolas" pitchFamily="49" charset="0"/>
                <a:cs typeface="Consolas" pitchFamily="49" charset="0"/>
              </a:rPr>
              <a:t> </a:t>
            </a:r>
            <a:r>
              <a:rPr kumimoji="0" lang="en-US" sz="1600" b="1" i="0" strike="noStrike" cap="none" normalizeH="0" baseline="0" dirty="0" smtClean="0">
                <a:ln>
                  <a:noFill/>
                </a:ln>
                <a:solidFill>
                  <a:schemeClr val="tx1"/>
                </a:solidFill>
                <a:effectLst/>
                <a:latin typeface="Consolas" pitchFamily="49" charset="0"/>
                <a:cs typeface="Consolas" pitchFamily="49" charset="0"/>
              </a:rPr>
              <a:t>Meth2 : </a:t>
            </a:r>
            <a:r>
              <a:rPr kumimoji="0" lang="en-US" sz="1600" b="1" i="1" strike="noStrike" cap="none" normalizeH="0" baseline="0" dirty="0" smtClean="0">
                <a:ln>
                  <a:noFill/>
                </a:ln>
                <a:solidFill>
                  <a:schemeClr val="tx1"/>
                </a:solidFill>
                <a:effectLst/>
                <a:latin typeface="Consolas" pitchFamily="49" charset="0"/>
                <a:cs typeface="Consolas" pitchFamily="49" charset="0"/>
              </a:rPr>
              <a:t>type</a:t>
            </a:r>
            <a:r>
              <a:rPr kumimoji="0" lang="en-US" sz="1600" b="1" i="0" strike="noStrike" cap="none" normalizeH="0" baseline="0" dirty="0" smtClean="0">
                <a:ln>
                  <a:noFill/>
                </a:ln>
                <a:solidFill>
                  <a:schemeClr val="tx1"/>
                </a:solidFill>
                <a:effectLst/>
                <a:latin typeface="Consolas" pitchFamily="49" charset="0"/>
                <a:cs typeface="Consolas" pitchFamily="49" charset="0"/>
              </a:rPr>
              <a:t> -&gt; </a:t>
            </a:r>
            <a:r>
              <a:rPr kumimoji="0" lang="en-US" sz="1600" b="1" i="1" strike="noStrike" cap="none" normalizeH="0" baseline="0" dirty="0" smtClean="0">
                <a:ln>
                  <a:noFill/>
                </a:ln>
                <a:solidFill>
                  <a:schemeClr val="tx1"/>
                </a:solidFill>
                <a:effectLst/>
                <a:latin typeface="Consolas" pitchFamily="49" charset="0"/>
                <a:cs typeface="Consolas" pitchFamily="49" charset="0"/>
              </a:rPr>
              <a:t>type</a:t>
            </a:r>
            <a:endParaRPr kumimoji="0" lang="en-US" sz="4000" b="1" i="0" strike="noStrike" cap="none" normalizeH="0" baseline="0" dirty="0" smtClean="0">
              <a:ln>
                <a:noFill/>
              </a:ln>
              <a:solidFill>
                <a:schemeClr val="tx1"/>
              </a:solidFill>
              <a:effectLst/>
              <a:latin typeface="Consolas" pitchFamily="49" charset="0"/>
              <a:cs typeface="Consolas" pitchFamily="49" charset="0"/>
            </a:endParaRPr>
          </a:p>
        </p:txBody>
      </p:sp>
      <p:sp>
        <p:nvSpPr>
          <p:cNvPr id="5124" name="Text Box 4"/>
          <p:cNvSpPr txBox="1">
            <a:spLocks noChangeArrowheads="1"/>
          </p:cNvSpPr>
          <p:nvPr/>
        </p:nvSpPr>
        <p:spPr bwMode="auto">
          <a:xfrm>
            <a:off x="1785918" y="1214422"/>
            <a:ext cx="5314968" cy="3048008"/>
          </a:xfrm>
          <a:prstGeom prst="rect">
            <a:avLst/>
          </a:prstGeom>
          <a:solidFill>
            <a:schemeClr val="accent1">
              <a:lumMod val="20000"/>
              <a:lumOff val="80000"/>
            </a:schemeClr>
          </a:solidFill>
          <a:ln>
            <a:headEnd/>
            <a:tailEnd/>
          </a:ln>
        </p:spPr>
        <p:style>
          <a:lnRef idx="1">
            <a:schemeClr val="dk1"/>
          </a:lnRef>
          <a:fillRef idx="1001">
            <a:schemeClr val="lt2"/>
          </a:fillRef>
          <a:effectRef idx="1">
            <a:schemeClr val="dk1"/>
          </a:effectRef>
          <a:fontRef idx="minor">
            <a:schemeClr val="dk1"/>
          </a:fontRef>
        </p:style>
        <p:txBody>
          <a:bodyPr vert="horz" wrap="square" lIns="54000" tIns="45720" rIns="5400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2000" b="1" i="1" strike="noStrike" cap="none" normalizeH="0" baseline="0" dirty="0" smtClean="0">
                <a:ln>
                  <a:noFill/>
                </a:ln>
                <a:solidFill>
                  <a:schemeClr val="tx1"/>
                </a:solidFill>
                <a:effectLst/>
                <a:latin typeface="Consolas" pitchFamily="49" charset="0"/>
                <a:cs typeface="Consolas" pitchFamily="49" charset="0"/>
              </a:rPr>
              <a:t>Class Types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b="1" i="0" strike="noStrike" cap="none" normalizeH="0" baseline="0" dirty="0" smtClean="0">
                <a:ln>
                  <a:noFill/>
                </a:ln>
                <a:solidFill>
                  <a:srgbClr val="0070C0"/>
                </a:solidFill>
                <a:effectLst/>
                <a:latin typeface="Consolas" pitchFamily="49" charset="0"/>
                <a:cs typeface="Consolas" pitchFamily="49" charset="0"/>
              </a:rPr>
              <a:t>type</a:t>
            </a:r>
            <a:r>
              <a:rPr kumimoji="0" lang="en-US" b="1" i="0" strike="noStrike" cap="none" normalizeH="0" baseline="0" dirty="0" smtClean="0">
                <a:ln>
                  <a:noFill/>
                </a:ln>
                <a:solidFill>
                  <a:schemeClr val="tx1"/>
                </a:solidFill>
                <a:effectLst/>
                <a:latin typeface="Consolas" pitchFamily="49" charset="0"/>
                <a:cs typeface="Consolas" pitchFamily="49" charset="0"/>
              </a:rPr>
              <a:t> </a:t>
            </a:r>
            <a:r>
              <a:rPr kumimoji="0" lang="en-US" b="1" i="0" strike="noStrike" cap="none" normalizeH="0" baseline="0" dirty="0" err="1" smtClean="0">
                <a:ln>
                  <a:noFill/>
                </a:ln>
                <a:solidFill>
                  <a:schemeClr val="tx1"/>
                </a:solidFill>
                <a:effectLst/>
                <a:latin typeface="Consolas" pitchFamily="49" charset="0"/>
                <a:cs typeface="Consolas" pitchFamily="49" charset="0"/>
              </a:rPr>
              <a:t>ObjectType</a:t>
            </a:r>
            <a:r>
              <a:rPr kumimoji="0" lang="en-US" b="1" i="0" strike="noStrike" cap="none" normalizeH="0" baseline="0" dirty="0" smtClean="0">
                <a:ln>
                  <a:noFill/>
                </a:ln>
                <a:solidFill>
                  <a:schemeClr val="tx1"/>
                </a:solidFill>
                <a:effectLst/>
                <a:latin typeface="Consolas" pitchFamily="49" charset="0"/>
                <a:cs typeface="Consolas" pitchFamily="49" charset="0"/>
              </a:rPr>
              <a:t>(</a:t>
            </a:r>
            <a:r>
              <a:rPr kumimoji="0" lang="en-US" b="1" i="1" strike="noStrike" cap="none" normalizeH="0" baseline="0" dirty="0" err="1" smtClean="0">
                <a:ln>
                  <a:noFill/>
                </a:ln>
                <a:solidFill>
                  <a:schemeClr val="tx1"/>
                </a:solidFill>
                <a:effectLst/>
                <a:latin typeface="Consolas" pitchFamily="49" charset="0"/>
                <a:cs typeface="Consolas" pitchFamily="49" charset="0"/>
              </a:rPr>
              <a:t>args</a:t>
            </a:r>
            <a:r>
              <a:rPr kumimoji="0" lang="en-US" b="1" i="0" strike="noStrike" cap="none" normalizeH="0" baseline="0" dirty="0" smtClean="0">
                <a:ln>
                  <a:noFill/>
                </a:ln>
                <a:solidFill>
                  <a:schemeClr val="tx1"/>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b="1" i="0" strike="noStrike" cap="none" normalizeH="0" baseline="0" dirty="0" smtClean="0">
                <a:ln>
                  <a:noFill/>
                </a:ln>
                <a:solidFill>
                  <a:schemeClr val="tx1"/>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b="1" i="0" strike="noStrike" cap="none" normalizeH="0" baseline="0" dirty="0" smtClean="0">
                <a:ln>
                  <a:noFill/>
                </a:ln>
                <a:solidFill>
                  <a:schemeClr val="tx1"/>
                </a:solidFill>
                <a:effectLst/>
                <a:latin typeface="Consolas" pitchFamily="49" charset="0"/>
                <a:cs typeface="Consolas" pitchFamily="49" charset="0"/>
              </a:rPr>
              <a:t>    </a:t>
            </a:r>
            <a:r>
              <a:rPr kumimoji="0" lang="en-GB" b="1" i="0" strike="noStrike" cap="none" normalizeH="0" baseline="0" dirty="0" smtClean="0">
                <a:ln>
                  <a:noFill/>
                </a:ln>
                <a:solidFill>
                  <a:srgbClr val="0070C0"/>
                </a:solidFill>
                <a:effectLst/>
                <a:latin typeface="Consolas" pitchFamily="49" charset="0"/>
                <a:cs typeface="Consolas" pitchFamily="49" charset="0"/>
              </a:rPr>
              <a:t>let</a:t>
            </a:r>
            <a:r>
              <a:rPr kumimoji="0" lang="en-US" b="1" i="0" strike="noStrike" cap="none" normalizeH="0" baseline="0" dirty="0" smtClean="0">
                <a:ln>
                  <a:noFill/>
                </a:ln>
                <a:solidFill>
                  <a:schemeClr val="tx1"/>
                </a:solidFill>
                <a:effectLst/>
                <a:latin typeface="Consolas" pitchFamily="49" charset="0"/>
                <a:cs typeface="Consolas" pitchFamily="49" charset="0"/>
              </a:rPr>
              <a:t> </a:t>
            </a:r>
            <a:r>
              <a:rPr kumimoji="0" lang="en-US" b="1" i="0" strike="noStrike" cap="none" normalizeH="0" baseline="0" dirty="0" err="1" smtClean="0">
                <a:ln>
                  <a:noFill/>
                </a:ln>
                <a:solidFill>
                  <a:schemeClr val="tx1"/>
                </a:solidFill>
                <a:effectLst/>
                <a:latin typeface="Consolas" pitchFamily="49" charset="0"/>
                <a:cs typeface="Consolas" pitchFamily="49" charset="0"/>
              </a:rPr>
              <a:t>internalValue</a:t>
            </a:r>
            <a:r>
              <a:rPr kumimoji="0" lang="en-US" b="1" i="0" strike="noStrike" cap="none" normalizeH="0" baseline="0" dirty="0" smtClean="0">
                <a:ln>
                  <a:noFill/>
                </a:ln>
                <a:solidFill>
                  <a:schemeClr val="tx1"/>
                </a:solidFill>
                <a:effectLst/>
                <a:latin typeface="Consolas" pitchFamily="49" charset="0"/>
                <a:cs typeface="Consolas" pitchFamily="49" charset="0"/>
              </a:rPr>
              <a:t> = </a:t>
            </a:r>
            <a:r>
              <a:rPr kumimoji="0" lang="en-US" b="1" i="1" strike="noStrike" cap="none" normalizeH="0" baseline="0" dirty="0" err="1" smtClean="0">
                <a:ln>
                  <a:noFill/>
                </a:ln>
                <a:solidFill>
                  <a:schemeClr val="tx1"/>
                </a:solidFill>
                <a:effectLst/>
                <a:latin typeface="Consolas" pitchFamily="49" charset="0"/>
                <a:cs typeface="Consolas" pitchFamily="49" charset="0"/>
              </a:rPr>
              <a:t>expr</a:t>
            </a:r>
            <a:endParaRPr kumimoji="0" lang="en-US" b="1" i="0" strike="noStrike" cap="none" normalizeH="0" baseline="0" dirty="0" smtClean="0">
              <a:ln>
                <a:noFill/>
              </a:ln>
              <a:solidFill>
                <a:schemeClr val="tx1"/>
              </a:solidFill>
              <a:effectLst/>
              <a:latin typeface="Consolas" pitchFamily="49" charset="0"/>
              <a:cs typeface="Consolas" pitchFamily="49"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b="1" i="0" strike="noStrike" cap="none" normalizeH="0" baseline="0" dirty="0" smtClean="0">
                <a:ln>
                  <a:noFill/>
                </a:ln>
                <a:solidFill>
                  <a:schemeClr val="tx1"/>
                </a:solidFill>
                <a:effectLst/>
                <a:latin typeface="Consolas" pitchFamily="49" charset="0"/>
                <a:cs typeface="Consolas" pitchFamily="49" charset="0"/>
              </a:rPr>
              <a:t>    </a:t>
            </a:r>
            <a:r>
              <a:rPr kumimoji="0" lang="en-GB" b="1" i="0" strike="noStrike" cap="none" normalizeH="0" baseline="0" dirty="0" smtClean="0">
                <a:ln>
                  <a:noFill/>
                </a:ln>
                <a:solidFill>
                  <a:srgbClr val="0070C0"/>
                </a:solidFill>
                <a:effectLst/>
                <a:latin typeface="Consolas" pitchFamily="49" charset="0"/>
                <a:cs typeface="Consolas" pitchFamily="49" charset="0"/>
              </a:rPr>
              <a:t>let</a:t>
            </a:r>
            <a:r>
              <a:rPr kumimoji="0" lang="en-US" b="1" i="0" strike="noStrike" cap="none" normalizeH="0" baseline="0" dirty="0" smtClean="0">
                <a:ln>
                  <a:noFill/>
                </a:ln>
                <a:solidFill>
                  <a:schemeClr val="tx1"/>
                </a:solidFill>
                <a:effectLst/>
                <a:latin typeface="Consolas" pitchFamily="49" charset="0"/>
                <a:cs typeface="Consolas" pitchFamily="49" charset="0"/>
              </a:rPr>
              <a:t> </a:t>
            </a:r>
            <a:r>
              <a:rPr kumimoji="0" lang="en-US" b="1" i="0" strike="noStrike" cap="none" normalizeH="0" baseline="0" dirty="0" err="1" smtClean="0">
                <a:ln>
                  <a:noFill/>
                </a:ln>
                <a:solidFill>
                  <a:schemeClr val="tx1"/>
                </a:solidFill>
                <a:effectLst/>
                <a:latin typeface="Consolas" pitchFamily="49" charset="0"/>
                <a:cs typeface="Consolas" pitchFamily="49" charset="0"/>
              </a:rPr>
              <a:t>internalFunction</a:t>
            </a:r>
            <a:r>
              <a:rPr kumimoji="0" lang="en-US" b="1" i="0" strike="noStrike" cap="none" normalizeH="0" baseline="0" dirty="0" smtClean="0">
                <a:ln>
                  <a:noFill/>
                </a:ln>
                <a:solidFill>
                  <a:schemeClr val="tx1"/>
                </a:solidFill>
                <a:effectLst/>
                <a:latin typeface="Consolas" pitchFamily="49" charset="0"/>
                <a:cs typeface="Consolas" pitchFamily="49" charset="0"/>
              </a:rPr>
              <a:t> </a:t>
            </a:r>
            <a:r>
              <a:rPr kumimoji="0" lang="en-US" b="1" i="1" strike="noStrike" cap="none" normalizeH="0" baseline="0" dirty="0" err="1" smtClean="0">
                <a:ln>
                  <a:noFill/>
                </a:ln>
                <a:solidFill>
                  <a:schemeClr val="tx1"/>
                </a:solidFill>
                <a:effectLst/>
                <a:latin typeface="Consolas" pitchFamily="49" charset="0"/>
                <a:cs typeface="Consolas" pitchFamily="49" charset="0"/>
              </a:rPr>
              <a:t>args</a:t>
            </a:r>
            <a:r>
              <a:rPr kumimoji="0" lang="en-US" b="1" i="1" strike="noStrike" cap="none" normalizeH="0" baseline="0" dirty="0" smtClean="0">
                <a:ln>
                  <a:noFill/>
                </a:ln>
                <a:solidFill>
                  <a:schemeClr val="tx1"/>
                </a:solidFill>
                <a:effectLst/>
                <a:latin typeface="Consolas" pitchFamily="49" charset="0"/>
                <a:cs typeface="Consolas" pitchFamily="49" charset="0"/>
              </a:rPr>
              <a:t> </a:t>
            </a:r>
            <a:r>
              <a:rPr kumimoji="0" lang="en-US" b="1" i="0" strike="noStrike" cap="none" normalizeH="0" baseline="0" dirty="0" smtClean="0">
                <a:ln>
                  <a:noFill/>
                </a:ln>
                <a:solidFill>
                  <a:schemeClr val="tx1"/>
                </a:solidFill>
                <a:effectLst/>
                <a:latin typeface="Consolas" pitchFamily="49" charset="0"/>
                <a:cs typeface="Consolas" pitchFamily="49" charset="0"/>
              </a:rPr>
              <a:t>= </a:t>
            </a:r>
            <a:r>
              <a:rPr kumimoji="0" lang="en-US" b="1" i="1" strike="noStrike" cap="none" normalizeH="0" baseline="0" dirty="0" err="1" smtClean="0">
                <a:ln>
                  <a:noFill/>
                </a:ln>
                <a:solidFill>
                  <a:schemeClr val="tx1"/>
                </a:solidFill>
                <a:effectLst/>
                <a:latin typeface="Consolas" pitchFamily="49" charset="0"/>
                <a:cs typeface="Consolas" pitchFamily="49" charset="0"/>
              </a:rPr>
              <a:t>expr</a:t>
            </a:r>
            <a:endParaRPr kumimoji="0" lang="en-US" b="1" i="1" strike="noStrike" cap="none" normalizeH="0" baseline="0" dirty="0" smtClean="0">
              <a:ln>
                <a:noFill/>
              </a:ln>
              <a:solidFill>
                <a:schemeClr val="tx1"/>
              </a:solidFill>
              <a:effectLst/>
              <a:latin typeface="Consolas" pitchFamily="49" charset="0"/>
              <a:cs typeface="Consolas" pitchFamily="49"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b="1" i="0" strike="noStrike" cap="none" normalizeH="0" baseline="0" dirty="0" smtClean="0">
                <a:ln>
                  <a:noFill/>
                </a:ln>
                <a:solidFill>
                  <a:schemeClr val="tx1"/>
                </a:solidFill>
                <a:effectLst/>
                <a:latin typeface="Consolas" pitchFamily="49" charset="0"/>
                <a:cs typeface="Consolas" pitchFamily="49" charset="0"/>
              </a:rPr>
              <a:t>    </a:t>
            </a:r>
            <a:r>
              <a:rPr kumimoji="0" lang="en-GB" b="1" i="0" strike="noStrike" cap="none" normalizeH="0" baseline="0" dirty="0" smtClean="0">
                <a:ln>
                  <a:noFill/>
                </a:ln>
                <a:solidFill>
                  <a:srgbClr val="0070C0"/>
                </a:solidFill>
                <a:effectLst/>
                <a:latin typeface="Consolas" pitchFamily="49" charset="0"/>
                <a:cs typeface="Consolas" pitchFamily="49" charset="0"/>
              </a:rPr>
              <a:t>let</a:t>
            </a:r>
            <a:r>
              <a:rPr kumimoji="0" lang="en-US" b="1" i="0" strike="noStrike" cap="none" normalizeH="0" baseline="0" dirty="0" smtClean="0">
                <a:ln>
                  <a:noFill/>
                </a:ln>
                <a:solidFill>
                  <a:schemeClr val="tx1"/>
                </a:solidFill>
                <a:effectLst/>
                <a:latin typeface="Consolas" pitchFamily="49" charset="0"/>
                <a:cs typeface="Consolas" pitchFamily="49" charset="0"/>
              </a:rPr>
              <a:t> </a:t>
            </a:r>
            <a:r>
              <a:rPr kumimoji="0" lang="en-GB" b="1" i="0" strike="noStrike" cap="none" normalizeH="0" baseline="0" dirty="0" smtClean="0">
                <a:ln>
                  <a:noFill/>
                </a:ln>
                <a:solidFill>
                  <a:schemeClr val="tx1"/>
                </a:solidFill>
                <a:effectLst/>
                <a:latin typeface="Consolas" pitchFamily="49" charset="0"/>
                <a:cs typeface="Consolas" pitchFamily="49" charset="0"/>
              </a:rPr>
              <a:t>mutable</a:t>
            </a:r>
            <a:r>
              <a:rPr kumimoji="0" lang="en-US" b="1" i="0" strike="noStrike" cap="none" normalizeH="0" baseline="0" dirty="0" smtClean="0">
                <a:ln>
                  <a:noFill/>
                </a:ln>
                <a:solidFill>
                  <a:schemeClr val="tx1"/>
                </a:solidFill>
                <a:effectLst/>
                <a:latin typeface="Consolas" pitchFamily="49" charset="0"/>
                <a:cs typeface="Consolas" pitchFamily="49" charset="0"/>
              </a:rPr>
              <a:t> </a:t>
            </a:r>
            <a:r>
              <a:rPr kumimoji="0" lang="en-US" b="1" i="0" strike="noStrike" cap="none" normalizeH="0" baseline="0" dirty="0" err="1" smtClean="0">
                <a:ln>
                  <a:noFill/>
                </a:ln>
                <a:solidFill>
                  <a:schemeClr val="tx1"/>
                </a:solidFill>
                <a:effectLst/>
                <a:latin typeface="Consolas" pitchFamily="49" charset="0"/>
                <a:cs typeface="Consolas" pitchFamily="49" charset="0"/>
              </a:rPr>
              <a:t>internalState</a:t>
            </a:r>
            <a:r>
              <a:rPr kumimoji="0" lang="en-US" b="1" i="0" strike="noStrike" cap="none" normalizeH="0" baseline="0" dirty="0" smtClean="0">
                <a:ln>
                  <a:noFill/>
                </a:ln>
                <a:solidFill>
                  <a:schemeClr val="tx1"/>
                </a:solidFill>
                <a:effectLst/>
                <a:latin typeface="Consolas" pitchFamily="49" charset="0"/>
                <a:cs typeface="Consolas" pitchFamily="49" charset="0"/>
              </a:rPr>
              <a:t> = </a:t>
            </a:r>
            <a:r>
              <a:rPr kumimoji="0" lang="en-US" b="1" i="1" strike="noStrike" cap="none" normalizeH="0" baseline="0" dirty="0" err="1" smtClean="0">
                <a:ln>
                  <a:noFill/>
                </a:ln>
                <a:solidFill>
                  <a:schemeClr val="tx1"/>
                </a:solidFill>
                <a:effectLst/>
                <a:latin typeface="Consolas" pitchFamily="49" charset="0"/>
                <a:cs typeface="Consolas" pitchFamily="49" charset="0"/>
              </a:rPr>
              <a:t>expr</a:t>
            </a:r>
            <a:endParaRPr kumimoji="0" lang="en-US" b="1" i="0" strike="noStrike" cap="none" normalizeH="0" baseline="0" dirty="0" smtClean="0">
              <a:ln>
                <a:noFill/>
              </a:ln>
              <a:solidFill>
                <a:schemeClr val="tx1"/>
              </a:solidFill>
              <a:effectLst/>
              <a:latin typeface="Consolas" pitchFamily="49" charset="0"/>
              <a:cs typeface="Consolas" pitchFamily="49"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b="1" i="0" strike="noStrike" cap="none" normalizeH="0" baseline="0" dirty="0" smtClean="0">
              <a:ln>
                <a:noFill/>
              </a:ln>
              <a:solidFill>
                <a:schemeClr val="tx1"/>
              </a:solidFill>
              <a:effectLst/>
              <a:latin typeface="Consolas" pitchFamily="49" charset="0"/>
              <a:cs typeface="Consolas" pitchFamily="49"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b="1" i="0" strike="noStrike" cap="none" normalizeH="0" baseline="0" dirty="0" smtClean="0">
                <a:ln>
                  <a:noFill/>
                </a:ln>
                <a:solidFill>
                  <a:schemeClr val="tx1"/>
                </a:solidFill>
                <a:effectLst/>
                <a:latin typeface="Consolas" pitchFamily="49" charset="0"/>
                <a:cs typeface="Consolas" pitchFamily="49" charset="0"/>
              </a:rPr>
              <a:t>    </a:t>
            </a:r>
            <a:r>
              <a:rPr kumimoji="0" lang="en-GB" b="1" i="0" strike="noStrike" cap="none" normalizeH="0" baseline="0" dirty="0" smtClean="0">
                <a:ln>
                  <a:noFill/>
                </a:ln>
                <a:solidFill>
                  <a:srgbClr val="0070C0"/>
                </a:solidFill>
                <a:effectLst/>
                <a:latin typeface="Consolas" pitchFamily="49" charset="0"/>
                <a:cs typeface="Consolas" pitchFamily="49" charset="0"/>
              </a:rPr>
              <a:t>member</a:t>
            </a:r>
            <a:r>
              <a:rPr kumimoji="0" lang="en-US" b="1" i="0" strike="noStrike" cap="none" normalizeH="0" baseline="0" dirty="0" smtClean="0">
                <a:ln>
                  <a:noFill/>
                </a:ln>
                <a:solidFill>
                  <a:schemeClr val="tx1"/>
                </a:solidFill>
                <a:effectLst/>
                <a:latin typeface="Consolas" pitchFamily="49" charset="0"/>
                <a:cs typeface="Consolas" pitchFamily="49" charset="0"/>
              </a:rPr>
              <a:t> x.Prop1 = </a:t>
            </a:r>
            <a:r>
              <a:rPr kumimoji="0" lang="en-US" b="1" i="1" strike="noStrike" cap="none" normalizeH="0" baseline="0" dirty="0" err="1" smtClean="0">
                <a:ln>
                  <a:noFill/>
                </a:ln>
                <a:solidFill>
                  <a:schemeClr val="tx1"/>
                </a:solidFill>
                <a:effectLst/>
                <a:latin typeface="Consolas" pitchFamily="49" charset="0"/>
                <a:cs typeface="Consolas" pitchFamily="49" charset="0"/>
              </a:rPr>
              <a:t>expr</a:t>
            </a:r>
            <a:endParaRPr kumimoji="0" lang="en-US" b="1" i="0" strike="noStrike" cap="none" normalizeH="0" baseline="0" dirty="0" smtClean="0">
              <a:ln>
                <a:noFill/>
              </a:ln>
              <a:solidFill>
                <a:schemeClr val="tx1"/>
              </a:solidFill>
              <a:effectLst/>
              <a:latin typeface="Consolas" pitchFamily="49" charset="0"/>
              <a:cs typeface="Consolas" pitchFamily="49"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b="1" i="0" strike="noStrike" cap="none" normalizeH="0" baseline="0" dirty="0" smtClean="0">
                <a:ln>
                  <a:noFill/>
                </a:ln>
                <a:solidFill>
                  <a:schemeClr val="tx1"/>
                </a:solidFill>
                <a:effectLst/>
                <a:latin typeface="Consolas" pitchFamily="49" charset="0"/>
                <a:cs typeface="Consolas" pitchFamily="49" charset="0"/>
              </a:rPr>
              <a:t>    </a:t>
            </a:r>
            <a:r>
              <a:rPr kumimoji="0" lang="en-GB" b="1" i="0" strike="noStrike" cap="none" normalizeH="0" baseline="0" dirty="0" smtClean="0">
                <a:ln>
                  <a:noFill/>
                </a:ln>
                <a:solidFill>
                  <a:srgbClr val="0070C0"/>
                </a:solidFill>
                <a:effectLst/>
                <a:latin typeface="Consolas" pitchFamily="49" charset="0"/>
                <a:cs typeface="Consolas" pitchFamily="49" charset="0"/>
              </a:rPr>
              <a:t>member</a:t>
            </a:r>
            <a:r>
              <a:rPr kumimoji="0" lang="en-US" b="1" i="0" strike="noStrike" cap="none" normalizeH="0" baseline="0" dirty="0" smtClean="0">
                <a:ln>
                  <a:noFill/>
                </a:ln>
                <a:solidFill>
                  <a:schemeClr val="tx1"/>
                </a:solidFill>
                <a:effectLst/>
                <a:latin typeface="Consolas" pitchFamily="49" charset="0"/>
                <a:cs typeface="Consolas" pitchFamily="49" charset="0"/>
              </a:rPr>
              <a:t> x.Meth2 </a:t>
            </a:r>
            <a:r>
              <a:rPr kumimoji="0" lang="en-US" b="1" i="1" strike="noStrike" cap="none" normalizeH="0" baseline="0" dirty="0" err="1" smtClean="0">
                <a:ln>
                  <a:noFill/>
                </a:ln>
                <a:solidFill>
                  <a:schemeClr val="tx1"/>
                </a:solidFill>
                <a:effectLst/>
                <a:latin typeface="Consolas" pitchFamily="49" charset="0"/>
                <a:cs typeface="Consolas" pitchFamily="49" charset="0"/>
              </a:rPr>
              <a:t>args</a:t>
            </a:r>
            <a:r>
              <a:rPr kumimoji="0" lang="en-US" b="1" i="0" strike="noStrike" cap="none" normalizeH="0" baseline="0" dirty="0" smtClean="0">
                <a:ln>
                  <a:noFill/>
                </a:ln>
                <a:solidFill>
                  <a:schemeClr val="tx1"/>
                </a:solidFill>
                <a:effectLst/>
                <a:latin typeface="Consolas" pitchFamily="49" charset="0"/>
                <a:cs typeface="Consolas" pitchFamily="49" charset="0"/>
              </a:rPr>
              <a:t> = </a:t>
            </a:r>
            <a:r>
              <a:rPr kumimoji="0" lang="en-US" b="1" i="1" strike="noStrike" cap="none" normalizeH="0" baseline="0" dirty="0" err="1" smtClean="0">
                <a:ln>
                  <a:noFill/>
                </a:ln>
                <a:solidFill>
                  <a:schemeClr val="tx1"/>
                </a:solidFill>
                <a:effectLst/>
                <a:latin typeface="Consolas" pitchFamily="49" charset="0"/>
                <a:cs typeface="Consolas" pitchFamily="49" charset="0"/>
              </a:rPr>
              <a:t>expr</a:t>
            </a:r>
            <a:endParaRPr kumimoji="0" lang="en-US" sz="4400" b="1" i="0" strike="noStrike" cap="none" normalizeH="0" baseline="0" dirty="0" smtClean="0">
              <a:ln>
                <a:noFill/>
              </a:ln>
              <a:solidFill>
                <a:schemeClr val="tx1"/>
              </a:solidFill>
              <a:effectLst/>
              <a:latin typeface="Consolas" pitchFamily="49" charset="0"/>
              <a:cs typeface="Consolas" pitchFamily="49" charset="0"/>
            </a:endParaRPr>
          </a:p>
        </p:txBody>
      </p:sp>
      <p:sp>
        <p:nvSpPr>
          <p:cNvPr id="8" name="Text Box 2"/>
          <p:cNvSpPr txBox="1">
            <a:spLocks noChangeArrowheads="1"/>
          </p:cNvSpPr>
          <p:nvPr/>
        </p:nvSpPr>
        <p:spPr bwMode="auto">
          <a:xfrm>
            <a:off x="228600" y="4876800"/>
            <a:ext cx="4286280" cy="857256"/>
          </a:xfrm>
          <a:prstGeom prst="rect">
            <a:avLst/>
          </a:prstGeom>
          <a:solidFill>
            <a:schemeClr val="accent1">
              <a:lumMod val="20000"/>
              <a:lumOff val="80000"/>
            </a:schemeClr>
          </a:solidFill>
          <a:ln>
            <a:headEnd/>
            <a:tailEnd/>
          </a:ln>
        </p:spPr>
        <p:style>
          <a:lnRef idx="1">
            <a:schemeClr val="dk1"/>
          </a:lnRef>
          <a:fillRef idx="1001">
            <a:schemeClr val="lt2"/>
          </a:fillRef>
          <a:effectRef idx="1">
            <a:schemeClr val="dk1"/>
          </a:effectRef>
          <a:fontRef idx="minor">
            <a:schemeClr val="dk1"/>
          </a:fontRef>
        </p:style>
        <p:txBody>
          <a:bodyPr vert="horz" wrap="square" lIns="54000" tIns="45720" rIns="5400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b="1" i="1" strike="noStrike" cap="none" normalizeH="0" baseline="0" dirty="0" smtClean="0">
                <a:ln>
                  <a:noFill/>
                </a:ln>
                <a:solidFill>
                  <a:schemeClr val="tx1"/>
                </a:solidFill>
                <a:effectLst/>
                <a:latin typeface="Consolas" pitchFamily="49" charset="0"/>
                <a:cs typeface="Consolas" pitchFamily="49" charset="0"/>
              </a:rPr>
              <a:t>Constructing Objects</a:t>
            </a:r>
          </a:p>
          <a:p>
            <a:pPr lvl="0" defTabSz="914400" fontAlgn="base">
              <a:spcBef>
                <a:spcPct val="0"/>
              </a:spcBef>
              <a:spcAft>
                <a:spcPct val="0"/>
              </a:spcAft>
            </a:pPr>
            <a:r>
              <a:rPr lang="en-GB" sz="1600" b="1" dirty="0" smtClean="0">
                <a:solidFill>
                  <a:srgbClr val="0033CC"/>
                </a:solidFill>
                <a:latin typeface="Consolas" pitchFamily="49" charset="0"/>
                <a:cs typeface="Consolas" pitchFamily="49" charset="0"/>
              </a:rPr>
              <a:t>new</a:t>
            </a:r>
            <a:r>
              <a:rPr lang="en-GB" sz="1600" b="1" dirty="0" smtClean="0">
                <a:solidFill>
                  <a:schemeClr val="tx1"/>
                </a:solidFill>
                <a:latin typeface="Consolas" pitchFamily="49" charset="0"/>
                <a:cs typeface="Consolas" pitchFamily="49" charset="0"/>
              </a:rPr>
              <a:t> </a:t>
            </a:r>
            <a:r>
              <a:rPr lang="en-GB" sz="1600" b="1" dirty="0" err="1" smtClean="0">
                <a:solidFill>
                  <a:schemeClr val="tx1"/>
                </a:solidFill>
                <a:latin typeface="Consolas" pitchFamily="49" charset="0"/>
                <a:cs typeface="Consolas" pitchFamily="49" charset="0"/>
              </a:rPr>
              <a:t>FileInfo</a:t>
            </a:r>
            <a:r>
              <a:rPr lang="en-GB" sz="1600" b="1" dirty="0" smtClean="0">
                <a:solidFill>
                  <a:schemeClr val="tx1"/>
                </a:solidFill>
                <a:latin typeface="Consolas" pitchFamily="49" charset="0"/>
                <a:cs typeface="Consolas" pitchFamily="49" charset="0"/>
              </a:rPr>
              <a:t>(@"c:\misc\test.fs")</a:t>
            </a:r>
            <a:endParaRPr kumimoji="0" lang="en-US" sz="4000" b="1" i="0" strike="noStrike" cap="none" normalizeH="0" baseline="0" dirty="0" smtClean="0">
              <a:ln>
                <a:noFill/>
              </a:ln>
              <a:solidFill>
                <a:schemeClr val="tx1"/>
              </a:solidFill>
              <a:effectLst/>
              <a:latin typeface="Consolas" pitchFamily="49" charset="0"/>
              <a:cs typeface="Consolas" pitchFamily="49" charset="0"/>
            </a:endParaRPr>
          </a:p>
        </p:txBody>
      </p:sp>
    </p:spTree>
    <p:extLst>
      <p:ext uri="{BB962C8B-B14F-4D97-AF65-F5344CB8AC3E}">
        <p14:creationId xmlns:p14="http://schemas.microsoft.com/office/powerpoint/2010/main" val="32683839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animBg="1"/>
      <p:bldP spid="8"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pPr eaLnBrk="1" hangingPunct="1"/>
            <a:r>
              <a:rPr lang="en-US" dirty="0" smtClean="0"/>
              <a:t>Objects + Functional</a:t>
            </a:r>
          </a:p>
        </p:txBody>
      </p:sp>
      <p:sp>
        <p:nvSpPr>
          <p:cNvPr id="3" name="Content Placeholder 2"/>
          <p:cNvSpPr>
            <a:spLocks noGrp="1"/>
          </p:cNvSpPr>
          <p:nvPr>
            <p:ph type="body" sz="quarter" idx="10"/>
          </p:nvPr>
        </p:nvSpPr>
        <p:spPr/>
        <p:txBody>
          <a:bodyPr>
            <a:noAutofit/>
          </a:bodyPr>
          <a:lstStyle/>
          <a:p>
            <a:pPr marL="0" indent="0" defTabSz="914363" eaLnBrk="1" fontAlgn="auto" hangingPunct="1">
              <a:lnSpc>
                <a:spcPct val="90000"/>
              </a:lnSpc>
              <a:spcAft>
                <a:spcPts val="0"/>
              </a:spcAft>
              <a:buClrTx/>
              <a:buFontTx/>
              <a:buNone/>
              <a:defRPr/>
            </a:pPr>
            <a:r>
              <a:rPr lang="en-US" b="1" kern="1200" dirty="0" smtClean="0">
                <a:solidFill>
                  <a:schemeClr val="accent2"/>
                </a:solidFill>
                <a:cs typeface="Consolas" pitchFamily="49" charset="0"/>
              </a:rPr>
              <a:t>type</a:t>
            </a:r>
            <a:r>
              <a:rPr lang="en-US" b="1" kern="1200" dirty="0" smtClean="0">
                <a:cs typeface="Consolas" pitchFamily="49" charset="0"/>
              </a:rPr>
              <a:t> Vector2D (</a:t>
            </a:r>
            <a:r>
              <a:rPr lang="en-US" b="1" kern="1200" dirty="0" err="1" smtClean="0">
                <a:cs typeface="Consolas" pitchFamily="49" charset="0"/>
              </a:rPr>
              <a:t>dx:double</a:t>
            </a:r>
            <a:r>
              <a:rPr lang="en-US" b="1" kern="1200" dirty="0" smtClean="0">
                <a:cs typeface="Consolas" pitchFamily="49" charset="0"/>
              </a:rPr>
              <a:t>, </a:t>
            </a:r>
            <a:r>
              <a:rPr lang="en-US" b="1" kern="1200" dirty="0" err="1" smtClean="0">
                <a:cs typeface="Consolas" pitchFamily="49" charset="0"/>
              </a:rPr>
              <a:t>dy:double</a:t>
            </a:r>
            <a:r>
              <a:rPr lang="en-US" b="1" kern="1200" dirty="0" smtClean="0">
                <a:cs typeface="Consolas" pitchFamily="49" charset="0"/>
              </a:rPr>
              <a:t>) =</a:t>
            </a:r>
          </a:p>
          <a:p>
            <a:pPr marL="0" indent="0" defTabSz="914363" eaLnBrk="1" fontAlgn="auto" hangingPunct="1">
              <a:lnSpc>
                <a:spcPct val="90000"/>
              </a:lnSpc>
              <a:spcAft>
                <a:spcPts val="0"/>
              </a:spcAft>
              <a:buClrTx/>
              <a:buFontTx/>
              <a:buNone/>
              <a:defRPr/>
            </a:pPr>
            <a:endParaRPr lang="en-US" b="1" kern="1200" dirty="0" smtClean="0">
              <a:cs typeface="Consolas" pitchFamily="49" charset="0"/>
            </a:endParaRPr>
          </a:p>
          <a:p>
            <a:pPr>
              <a:lnSpc>
                <a:spcPct val="90000"/>
              </a:lnSpc>
              <a:defRPr/>
            </a:pPr>
            <a:r>
              <a:rPr lang="en-US" b="1" dirty="0" smtClean="0">
                <a:solidFill>
                  <a:schemeClr val="accent2">
                    <a:lumMod val="40000"/>
                    <a:lumOff val="60000"/>
                  </a:schemeClr>
                </a:solidFill>
                <a:cs typeface="Consolas" pitchFamily="49" charset="0"/>
              </a:rPr>
              <a:t>   </a:t>
            </a:r>
            <a:r>
              <a:rPr lang="en-US" b="1" dirty="0" smtClean="0">
                <a:solidFill>
                  <a:schemeClr val="accent2"/>
                </a:solidFill>
                <a:cs typeface="Consolas" pitchFamily="49" charset="0"/>
              </a:rPr>
              <a:t>let</a:t>
            </a:r>
            <a:r>
              <a:rPr lang="en-US" b="1" dirty="0" smtClean="0">
                <a:cs typeface="Consolas" pitchFamily="49" charset="0"/>
              </a:rPr>
              <a:t> d2 = dx*</a:t>
            </a:r>
            <a:r>
              <a:rPr lang="en-US" b="1" dirty="0" err="1" smtClean="0">
                <a:cs typeface="Consolas" pitchFamily="49" charset="0"/>
              </a:rPr>
              <a:t>dx+dy</a:t>
            </a:r>
            <a:r>
              <a:rPr lang="en-US" b="1" dirty="0" smtClean="0">
                <a:cs typeface="Consolas" pitchFamily="49" charset="0"/>
              </a:rPr>
              <a:t>*dy</a:t>
            </a:r>
          </a:p>
          <a:p>
            <a:pPr marL="0" indent="0" defTabSz="914363" eaLnBrk="1" fontAlgn="auto" hangingPunct="1">
              <a:lnSpc>
                <a:spcPct val="90000"/>
              </a:lnSpc>
              <a:spcAft>
                <a:spcPts val="0"/>
              </a:spcAft>
              <a:buClrTx/>
              <a:buFontTx/>
              <a:buNone/>
              <a:defRPr/>
            </a:pPr>
            <a:endParaRPr lang="en-US" b="1" kern="1200" dirty="0" smtClean="0">
              <a:solidFill>
                <a:schemeClr val="accent2">
                  <a:lumMod val="40000"/>
                  <a:lumOff val="60000"/>
                </a:schemeClr>
              </a:solidFill>
              <a:cs typeface="Consolas" pitchFamily="49" charset="0"/>
            </a:endParaRPr>
          </a:p>
          <a:p>
            <a:pPr marL="0" indent="0" defTabSz="914363" eaLnBrk="1" fontAlgn="auto" hangingPunct="1">
              <a:lnSpc>
                <a:spcPct val="90000"/>
              </a:lnSpc>
              <a:spcAft>
                <a:spcPts val="0"/>
              </a:spcAft>
              <a:buClrTx/>
              <a:buFontTx/>
              <a:buNone/>
              <a:defRPr/>
            </a:pPr>
            <a:r>
              <a:rPr lang="en-US" b="1" kern="1200" dirty="0" smtClean="0">
                <a:solidFill>
                  <a:schemeClr val="accent2">
                    <a:lumMod val="40000"/>
                    <a:lumOff val="60000"/>
                  </a:schemeClr>
                </a:solidFill>
                <a:cs typeface="Consolas" pitchFamily="49" charset="0"/>
              </a:rPr>
              <a:t>   </a:t>
            </a:r>
            <a:r>
              <a:rPr lang="en-US" b="1" kern="1200" dirty="0" smtClean="0">
                <a:solidFill>
                  <a:schemeClr val="accent2"/>
                </a:solidFill>
                <a:cs typeface="Consolas" pitchFamily="49" charset="0"/>
              </a:rPr>
              <a:t>member</a:t>
            </a:r>
            <a:r>
              <a:rPr lang="en-US" b="1" kern="1200" dirty="0" smtClean="0">
                <a:cs typeface="Consolas" pitchFamily="49" charset="0"/>
              </a:rPr>
              <a:t> v.DX = dx</a:t>
            </a:r>
          </a:p>
          <a:p>
            <a:pPr marL="0" indent="0" defTabSz="914363" eaLnBrk="1" fontAlgn="auto" hangingPunct="1">
              <a:lnSpc>
                <a:spcPct val="90000"/>
              </a:lnSpc>
              <a:spcAft>
                <a:spcPts val="0"/>
              </a:spcAft>
              <a:buClrTx/>
              <a:buFontTx/>
              <a:buNone/>
              <a:defRPr/>
            </a:pPr>
            <a:r>
              <a:rPr lang="en-US" b="1" kern="1200" dirty="0" smtClean="0">
                <a:solidFill>
                  <a:schemeClr val="accent2">
                    <a:lumMod val="40000"/>
                    <a:lumOff val="60000"/>
                  </a:schemeClr>
                </a:solidFill>
                <a:cs typeface="Consolas" pitchFamily="49" charset="0"/>
              </a:rPr>
              <a:t>   </a:t>
            </a:r>
          </a:p>
          <a:p>
            <a:pPr marL="0" indent="0" defTabSz="914363" eaLnBrk="1" fontAlgn="auto" hangingPunct="1">
              <a:lnSpc>
                <a:spcPct val="90000"/>
              </a:lnSpc>
              <a:spcAft>
                <a:spcPts val="0"/>
              </a:spcAft>
              <a:buClrTx/>
              <a:buFontTx/>
              <a:buNone/>
              <a:defRPr/>
            </a:pPr>
            <a:r>
              <a:rPr lang="en-US" b="1" kern="1200" dirty="0" smtClean="0">
                <a:solidFill>
                  <a:schemeClr val="accent2">
                    <a:lumMod val="40000"/>
                    <a:lumOff val="60000"/>
                  </a:schemeClr>
                </a:solidFill>
                <a:cs typeface="Consolas" pitchFamily="49" charset="0"/>
              </a:rPr>
              <a:t>   </a:t>
            </a:r>
            <a:r>
              <a:rPr lang="en-US" b="1" kern="1200" dirty="0" smtClean="0">
                <a:solidFill>
                  <a:schemeClr val="accent2"/>
                </a:solidFill>
                <a:cs typeface="Consolas" pitchFamily="49" charset="0"/>
              </a:rPr>
              <a:t>member</a:t>
            </a:r>
            <a:r>
              <a:rPr lang="en-US" b="1" kern="1200" dirty="0" smtClean="0">
                <a:cs typeface="Consolas" pitchFamily="49" charset="0"/>
              </a:rPr>
              <a:t> v.DY = dy</a:t>
            </a:r>
          </a:p>
          <a:p>
            <a:pPr marL="0" indent="0" defTabSz="914363" eaLnBrk="1" fontAlgn="auto" hangingPunct="1">
              <a:lnSpc>
                <a:spcPct val="90000"/>
              </a:lnSpc>
              <a:spcAft>
                <a:spcPts val="0"/>
              </a:spcAft>
              <a:buClrTx/>
              <a:buFontTx/>
              <a:buNone/>
              <a:defRPr/>
            </a:pPr>
            <a:r>
              <a:rPr lang="en-US" b="1" kern="1200" dirty="0" smtClean="0">
                <a:solidFill>
                  <a:schemeClr val="accent2">
                    <a:lumMod val="40000"/>
                    <a:lumOff val="60000"/>
                  </a:schemeClr>
                </a:solidFill>
                <a:cs typeface="Consolas" pitchFamily="49" charset="0"/>
              </a:rPr>
              <a:t>   </a:t>
            </a:r>
          </a:p>
          <a:p>
            <a:pPr marL="0" indent="0" defTabSz="914363" eaLnBrk="1" fontAlgn="auto" hangingPunct="1">
              <a:lnSpc>
                <a:spcPct val="90000"/>
              </a:lnSpc>
              <a:spcAft>
                <a:spcPts val="0"/>
              </a:spcAft>
              <a:buClrTx/>
              <a:buFontTx/>
              <a:buNone/>
              <a:defRPr/>
            </a:pPr>
            <a:r>
              <a:rPr lang="en-US" b="1" kern="1200" dirty="0" smtClean="0">
                <a:solidFill>
                  <a:schemeClr val="accent2">
                    <a:lumMod val="40000"/>
                    <a:lumOff val="60000"/>
                  </a:schemeClr>
                </a:solidFill>
                <a:cs typeface="Consolas" pitchFamily="49" charset="0"/>
              </a:rPr>
              <a:t>   </a:t>
            </a:r>
            <a:r>
              <a:rPr lang="en-US" b="1" kern="1200" dirty="0" smtClean="0">
                <a:solidFill>
                  <a:schemeClr val="accent2"/>
                </a:solidFill>
                <a:cs typeface="Consolas" pitchFamily="49" charset="0"/>
              </a:rPr>
              <a:t>member</a:t>
            </a:r>
            <a:r>
              <a:rPr lang="en-US" b="1" kern="1200" dirty="0" smtClean="0">
                <a:cs typeface="Consolas" pitchFamily="49" charset="0"/>
              </a:rPr>
              <a:t> v.Length = sqrt d2</a:t>
            </a:r>
          </a:p>
          <a:p>
            <a:pPr marL="0" indent="0" defTabSz="914363" eaLnBrk="1" fontAlgn="auto" hangingPunct="1">
              <a:lnSpc>
                <a:spcPct val="90000"/>
              </a:lnSpc>
              <a:spcAft>
                <a:spcPts val="0"/>
              </a:spcAft>
              <a:buClrTx/>
              <a:buFontTx/>
              <a:buNone/>
              <a:defRPr/>
            </a:pPr>
            <a:r>
              <a:rPr lang="en-US" b="1" kern="1200" dirty="0" smtClean="0">
                <a:solidFill>
                  <a:schemeClr val="accent2">
                    <a:lumMod val="40000"/>
                    <a:lumOff val="60000"/>
                  </a:schemeClr>
                </a:solidFill>
                <a:cs typeface="Consolas" pitchFamily="49" charset="0"/>
              </a:rPr>
              <a:t>   </a:t>
            </a:r>
          </a:p>
          <a:p>
            <a:pPr marL="0" indent="0" defTabSz="914363" eaLnBrk="1" fontAlgn="auto" hangingPunct="1">
              <a:lnSpc>
                <a:spcPct val="90000"/>
              </a:lnSpc>
              <a:spcAft>
                <a:spcPts val="0"/>
              </a:spcAft>
              <a:buClrTx/>
              <a:buFontTx/>
              <a:buNone/>
              <a:defRPr/>
            </a:pPr>
            <a:r>
              <a:rPr lang="en-US" b="1" kern="1200" dirty="0" smtClean="0">
                <a:solidFill>
                  <a:schemeClr val="accent2">
                    <a:lumMod val="40000"/>
                    <a:lumOff val="60000"/>
                  </a:schemeClr>
                </a:solidFill>
                <a:cs typeface="Consolas" pitchFamily="49" charset="0"/>
              </a:rPr>
              <a:t>   </a:t>
            </a:r>
            <a:r>
              <a:rPr lang="en-US" b="1" kern="1200" dirty="0" smtClean="0">
                <a:solidFill>
                  <a:schemeClr val="accent2"/>
                </a:solidFill>
                <a:cs typeface="Consolas" pitchFamily="49" charset="0"/>
              </a:rPr>
              <a:t>member</a:t>
            </a:r>
            <a:r>
              <a:rPr lang="en-US" b="1" kern="1200" dirty="0" smtClean="0">
                <a:cs typeface="Consolas" pitchFamily="49" charset="0"/>
              </a:rPr>
              <a:t> </a:t>
            </a:r>
            <a:r>
              <a:rPr lang="en-US" b="1" kern="1200" dirty="0" err="1" smtClean="0">
                <a:cs typeface="Consolas" pitchFamily="49" charset="0"/>
              </a:rPr>
              <a:t>v.Scale</a:t>
            </a:r>
            <a:r>
              <a:rPr lang="en-US" b="1" kern="1200" dirty="0" smtClean="0">
                <a:cs typeface="Consolas" pitchFamily="49" charset="0"/>
              </a:rPr>
              <a:t>(k) = Vector2D (dx*</a:t>
            </a:r>
            <a:r>
              <a:rPr lang="en-US" b="1" kern="1200" dirty="0" err="1" smtClean="0">
                <a:cs typeface="Consolas" pitchFamily="49" charset="0"/>
              </a:rPr>
              <a:t>k,dy</a:t>
            </a:r>
            <a:r>
              <a:rPr lang="en-US" b="1" kern="1200" dirty="0" smtClean="0">
                <a:cs typeface="Consolas" pitchFamily="49" charset="0"/>
              </a:rPr>
              <a:t>*k)</a:t>
            </a:r>
            <a:endParaRPr lang="en-US" b="1" kern="1200" dirty="0" smtClean="0">
              <a:solidFill>
                <a:schemeClr val="accent2">
                  <a:lumMod val="40000"/>
                  <a:lumOff val="60000"/>
                </a:schemeClr>
              </a:solidFill>
              <a:cs typeface="Consolas" pitchFamily="49" charset="0"/>
            </a:endParaRPr>
          </a:p>
        </p:txBody>
      </p:sp>
      <p:sp>
        <p:nvSpPr>
          <p:cNvPr id="4" name="Rectangular Callout 3"/>
          <p:cNvSpPr/>
          <p:nvPr/>
        </p:nvSpPr>
        <p:spPr>
          <a:xfrm>
            <a:off x="6083741" y="1702003"/>
            <a:ext cx="2617704" cy="954107"/>
          </a:xfrm>
          <a:prstGeom prst="wedgeRectCallout">
            <a:avLst>
              <a:gd name="adj1" fmla="val -85989"/>
              <a:gd name="adj2" fmla="val -49005"/>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2700000" scaled="1"/>
            <a:tileRect/>
          </a:gradFill>
          <a:ln w="15875">
            <a:solidFill>
              <a:schemeClr val="tx1"/>
            </a:solidFill>
            <a:miter lim="800000"/>
            <a:headEnd/>
            <a:tailEnd/>
          </a:ln>
          <a:effectLst/>
        </p:spPr>
        <p:txBody>
          <a:bodyPr wrap="none" anchor="ctr" anchorCtr="1">
            <a:spAutoFit/>
          </a:bodyPr>
          <a:lstStyle/>
          <a:p>
            <a:pPr algn="ctr"/>
            <a:r>
              <a:rPr lang="en-GB" sz="2800" b="1" dirty="0" smtClean="0">
                <a:solidFill>
                  <a:schemeClr val="bg1"/>
                </a:solidFill>
              </a:rPr>
              <a:t>Inputs to object </a:t>
            </a:r>
          </a:p>
          <a:p>
            <a:pPr algn="ctr"/>
            <a:r>
              <a:rPr lang="en-GB" sz="2800" b="1" dirty="0" smtClean="0">
                <a:solidFill>
                  <a:schemeClr val="bg1"/>
                </a:solidFill>
              </a:rPr>
              <a:t>construction</a:t>
            </a:r>
            <a:endParaRPr lang="en-GB" sz="2800" b="1" dirty="0">
              <a:solidFill>
                <a:schemeClr val="bg1"/>
              </a:solidFill>
            </a:endParaRPr>
          </a:p>
        </p:txBody>
      </p:sp>
      <p:sp>
        <p:nvSpPr>
          <p:cNvPr id="5" name="Rectangular Callout 4"/>
          <p:cNvSpPr/>
          <p:nvPr/>
        </p:nvSpPr>
        <p:spPr>
          <a:xfrm>
            <a:off x="5763125" y="3660584"/>
            <a:ext cx="3160738" cy="523220"/>
          </a:xfrm>
          <a:prstGeom prst="wedgeRectCallout">
            <a:avLst>
              <a:gd name="adj1" fmla="val -99841"/>
              <a:gd name="adj2" fmla="val -48388"/>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2700000" scaled="1"/>
            <a:tileRect/>
          </a:gradFill>
          <a:ln w="15875">
            <a:solidFill>
              <a:schemeClr val="tx1"/>
            </a:solidFill>
            <a:miter lim="800000"/>
            <a:headEnd/>
            <a:tailEnd/>
          </a:ln>
          <a:effectLst/>
        </p:spPr>
        <p:txBody>
          <a:bodyPr wrap="none" anchor="ctr" anchorCtr="1">
            <a:spAutoFit/>
          </a:bodyPr>
          <a:lstStyle/>
          <a:p>
            <a:pPr algn="ctr"/>
            <a:r>
              <a:rPr lang="en-GB" sz="2800" b="1" dirty="0" smtClean="0">
                <a:solidFill>
                  <a:schemeClr val="bg1"/>
                </a:solidFill>
              </a:rPr>
              <a:t>Exported properties</a:t>
            </a:r>
            <a:endParaRPr lang="en-GB" sz="2800" b="1" dirty="0">
              <a:solidFill>
                <a:schemeClr val="bg1"/>
              </a:solidFill>
            </a:endParaRPr>
          </a:p>
        </p:txBody>
      </p:sp>
      <p:sp>
        <p:nvSpPr>
          <p:cNvPr id="6" name="Rectangular Callout 5"/>
          <p:cNvSpPr/>
          <p:nvPr/>
        </p:nvSpPr>
        <p:spPr>
          <a:xfrm>
            <a:off x="5997198" y="4390673"/>
            <a:ext cx="2785955" cy="523220"/>
          </a:xfrm>
          <a:prstGeom prst="wedgeRectCallout">
            <a:avLst>
              <a:gd name="adj1" fmla="val -77128"/>
              <a:gd name="adj2" fmla="val 111073"/>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2700000" scaled="1"/>
            <a:tileRect/>
          </a:gradFill>
          <a:ln w="15875">
            <a:solidFill>
              <a:schemeClr val="tx1"/>
            </a:solidFill>
            <a:miter lim="800000"/>
            <a:headEnd/>
            <a:tailEnd/>
          </a:ln>
          <a:effectLst/>
        </p:spPr>
        <p:txBody>
          <a:bodyPr wrap="none" anchor="ctr" anchorCtr="1">
            <a:spAutoFit/>
          </a:bodyPr>
          <a:lstStyle/>
          <a:p>
            <a:pPr algn="ctr"/>
            <a:r>
              <a:rPr lang="en-GB" sz="2800" b="1" dirty="0" smtClean="0">
                <a:solidFill>
                  <a:schemeClr val="bg1"/>
                </a:solidFill>
              </a:rPr>
              <a:t>Exported method</a:t>
            </a:r>
            <a:endParaRPr lang="en-GB" sz="2800" b="1" dirty="0">
              <a:solidFill>
                <a:schemeClr val="bg1"/>
              </a:solidFill>
            </a:endParaRPr>
          </a:p>
        </p:txBody>
      </p:sp>
      <p:sp>
        <p:nvSpPr>
          <p:cNvPr id="7" name="Rectangular Callout 6"/>
          <p:cNvSpPr/>
          <p:nvPr/>
        </p:nvSpPr>
        <p:spPr>
          <a:xfrm>
            <a:off x="6075512" y="2782674"/>
            <a:ext cx="2557431" cy="523220"/>
          </a:xfrm>
          <a:prstGeom prst="wedgeRectCallout">
            <a:avLst>
              <a:gd name="adj1" fmla="val -109282"/>
              <a:gd name="adj2" fmla="val -97617"/>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2700000" scaled="1"/>
            <a:tileRect/>
          </a:gradFill>
          <a:ln w="15875">
            <a:solidFill>
              <a:schemeClr val="tx1"/>
            </a:solidFill>
            <a:miter lim="800000"/>
            <a:headEnd/>
            <a:tailEnd/>
          </a:ln>
          <a:effectLst/>
        </p:spPr>
        <p:txBody>
          <a:bodyPr wrap="none" anchor="ctr" anchorCtr="1">
            <a:spAutoFit/>
          </a:bodyPr>
          <a:lstStyle/>
          <a:p>
            <a:pPr algn="ctr"/>
            <a:r>
              <a:rPr lang="en-GB" sz="2800" b="1" dirty="0" smtClean="0">
                <a:solidFill>
                  <a:schemeClr val="bg1"/>
                </a:solidFill>
              </a:rPr>
              <a:t>Object internals</a:t>
            </a:r>
            <a:endParaRPr lang="en-GB" sz="2800" b="1" dirty="0">
              <a:solidFill>
                <a:schemeClr val="bg1"/>
              </a:solidFill>
            </a:endParaRPr>
          </a:p>
        </p:txBody>
      </p:sp>
    </p:spTree>
    <p:extLst>
      <p:ext uri="{BB962C8B-B14F-4D97-AF65-F5344CB8AC3E}">
        <p14:creationId xmlns:p14="http://schemas.microsoft.com/office/powerpoint/2010/main" val="18302436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pPr eaLnBrk="1" hangingPunct="1"/>
            <a:r>
              <a:rPr lang="en-US" dirty="0" smtClean="0"/>
              <a:t>Objects + Functional</a:t>
            </a:r>
          </a:p>
        </p:txBody>
      </p:sp>
      <p:sp>
        <p:nvSpPr>
          <p:cNvPr id="3" name="Content Placeholder 2"/>
          <p:cNvSpPr>
            <a:spLocks noGrp="1"/>
          </p:cNvSpPr>
          <p:nvPr>
            <p:ph type="body" sz="quarter" idx="10"/>
          </p:nvPr>
        </p:nvSpPr>
        <p:spPr/>
        <p:txBody>
          <a:bodyPr>
            <a:noAutofit/>
          </a:bodyPr>
          <a:lstStyle/>
          <a:p>
            <a:pPr marL="0" indent="0" defTabSz="914363" eaLnBrk="1" fontAlgn="auto" hangingPunct="1">
              <a:lnSpc>
                <a:spcPct val="90000"/>
              </a:lnSpc>
              <a:spcAft>
                <a:spcPts val="0"/>
              </a:spcAft>
              <a:buClrTx/>
              <a:buFontTx/>
              <a:buNone/>
              <a:defRPr/>
            </a:pPr>
            <a:r>
              <a:rPr lang="en-US" sz="2000" b="1" kern="1200" dirty="0" smtClean="0">
                <a:solidFill>
                  <a:schemeClr val="accent2"/>
                </a:solidFill>
                <a:cs typeface="Consolas" pitchFamily="49" charset="0"/>
              </a:rPr>
              <a:t>type</a:t>
            </a:r>
            <a:r>
              <a:rPr lang="en-US" sz="2000" b="1" kern="1200" dirty="0" smtClean="0">
                <a:cs typeface="Consolas" pitchFamily="49" charset="0"/>
              </a:rPr>
              <a:t> </a:t>
            </a:r>
            <a:r>
              <a:rPr lang="en-US" sz="2000" b="1" kern="1200" dirty="0" err="1" smtClean="0">
                <a:cs typeface="Consolas" pitchFamily="49" charset="0"/>
              </a:rPr>
              <a:t>HuffmanEncoding</a:t>
            </a:r>
            <a:r>
              <a:rPr lang="en-US" sz="2000" b="1" kern="1200" dirty="0" smtClean="0">
                <a:cs typeface="Consolas" pitchFamily="49" charset="0"/>
              </a:rPr>
              <a:t>(</a:t>
            </a:r>
            <a:r>
              <a:rPr lang="en-US" sz="2000" b="1" kern="1200" dirty="0" err="1" smtClean="0">
                <a:cs typeface="Consolas" pitchFamily="49" charset="0"/>
              </a:rPr>
              <a:t>freq:seq</a:t>
            </a:r>
            <a:r>
              <a:rPr lang="en-US" sz="2000" b="1" kern="1200" dirty="0" smtClean="0">
                <a:cs typeface="Consolas" pitchFamily="49" charset="0"/>
              </a:rPr>
              <a:t>&lt;char*</a:t>
            </a:r>
            <a:r>
              <a:rPr lang="en-US" sz="2000" b="1" kern="1200" dirty="0" err="1" smtClean="0">
                <a:cs typeface="Consolas" pitchFamily="49" charset="0"/>
              </a:rPr>
              <a:t>int</a:t>
            </a:r>
            <a:r>
              <a:rPr lang="en-US" sz="2000" b="1" kern="1200" dirty="0" smtClean="0">
                <a:cs typeface="Consolas" pitchFamily="49" charset="0"/>
              </a:rPr>
              <a:t>&gt;) =</a:t>
            </a:r>
          </a:p>
          <a:p>
            <a:pPr marL="0" indent="0" defTabSz="914363" eaLnBrk="1" fontAlgn="auto" hangingPunct="1">
              <a:lnSpc>
                <a:spcPct val="90000"/>
              </a:lnSpc>
              <a:spcAft>
                <a:spcPts val="0"/>
              </a:spcAft>
              <a:buClrTx/>
              <a:buFontTx/>
              <a:buNone/>
              <a:defRPr/>
            </a:pPr>
            <a:r>
              <a:rPr lang="en-US" sz="2000" b="1" kern="1200" dirty="0" smtClean="0">
                <a:cs typeface="Consolas" pitchFamily="49" charset="0"/>
              </a:rPr>
              <a:t>   </a:t>
            </a:r>
            <a:endParaRPr lang="en-US" sz="2000" b="1" i="1" kern="1200" dirty="0" smtClean="0">
              <a:solidFill>
                <a:schemeClr val="accent2">
                  <a:lumMod val="40000"/>
                  <a:lumOff val="60000"/>
                </a:schemeClr>
              </a:solidFill>
              <a:cs typeface="Consolas" pitchFamily="49" charset="0"/>
            </a:endParaRPr>
          </a:p>
          <a:p>
            <a:pPr marL="0" indent="0" defTabSz="914363" eaLnBrk="1" fontAlgn="auto" hangingPunct="1">
              <a:lnSpc>
                <a:spcPct val="90000"/>
              </a:lnSpc>
              <a:spcAft>
                <a:spcPts val="0"/>
              </a:spcAft>
              <a:buClrTx/>
              <a:buFontTx/>
              <a:buNone/>
              <a:defRPr/>
            </a:pPr>
            <a:r>
              <a:rPr lang="en-US" sz="2000" b="1" i="1" kern="1200" dirty="0" smtClean="0">
                <a:solidFill>
                  <a:schemeClr val="accent2"/>
                </a:solidFill>
                <a:cs typeface="Consolas" pitchFamily="49" charset="0"/>
              </a:rPr>
              <a:t>   ...</a:t>
            </a:r>
          </a:p>
          <a:p>
            <a:pPr marL="0" indent="0" defTabSz="914363" eaLnBrk="1" fontAlgn="auto" hangingPunct="1">
              <a:lnSpc>
                <a:spcPct val="90000"/>
              </a:lnSpc>
              <a:spcAft>
                <a:spcPts val="0"/>
              </a:spcAft>
              <a:buClrTx/>
              <a:buFontTx/>
              <a:buNone/>
              <a:defRPr/>
            </a:pPr>
            <a:r>
              <a:rPr lang="en-US" sz="2000" b="1" i="1" kern="1200" dirty="0" smtClean="0">
                <a:solidFill>
                  <a:schemeClr val="accent2"/>
                </a:solidFill>
                <a:cs typeface="Consolas" pitchFamily="49" charset="0"/>
              </a:rPr>
              <a:t>   &lt; 50 lines of beautiful functional code&gt;</a:t>
            </a:r>
          </a:p>
          <a:p>
            <a:pPr marL="0" indent="0" defTabSz="914363" eaLnBrk="1" fontAlgn="auto" hangingPunct="1">
              <a:lnSpc>
                <a:spcPct val="90000"/>
              </a:lnSpc>
              <a:spcAft>
                <a:spcPts val="0"/>
              </a:spcAft>
              <a:buClrTx/>
              <a:buFontTx/>
              <a:buNone/>
              <a:defRPr/>
            </a:pPr>
            <a:r>
              <a:rPr lang="en-US" sz="2000" b="1" i="1" kern="1200" dirty="0" smtClean="0">
                <a:solidFill>
                  <a:schemeClr val="accent2"/>
                </a:solidFill>
                <a:cs typeface="Consolas" pitchFamily="49" charset="0"/>
              </a:rPr>
              <a:t>   ...</a:t>
            </a:r>
          </a:p>
          <a:p>
            <a:pPr marL="0" indent="0" defTabSz="914363" eaLnBrk="1" fontAlgn="auto" hangingPunct="1">
              <a:lnSpc>
                <a:spcPct val="90000"/>
              </a:lnSpc>
              <a:spcAft>
                <a:spcPts val="0"/>
              </a:spcAft>
              <a:buClrTx/>
              <a:buFontTx/>
              <a:buNone/>
              <a:defRPr/>
            </a:pPr>
            <a:endParaRPr lang="en-US" sz="2000" b="1" kern="1200" dirty="0" smtClean="0">
              <a:cs typeface="Consolas" pitchFamily="49" charset="0"/>
            </a:endParaRPr>
          </a:p>
          <a:p>
            <a:pPr marL="0" indent="0" defTabSz="914363" eaLnBrk="1" fontAlgn="auto" hangingPunct="1">
              <a:lnSpc>
                <a:spcPct val="90000"/>
              </a:lnSpc>
              <a:spcAft>
                <a:spcPts val="0"/>
              </a:spcAft>
              <a:buClrTx/>
              <a:buFontTx/>
              <a:buNone/>
              <a:defRPr/>
            </a:pPr>
            <a:r>
              <a:rPr lang="en-US" sz="2000" b="1" kern="1200" dirty="0" smtClean="0">
                <a:cs typeface="Consolas" pitchFamily="49" charset="0"/>
              </a:rPr>
              <a:t>   </a:t>
            </a:r>
            <a:r>
              <a:rPr lang="en-US" sz="2000" b="1" kern="1200" dirty="0" smtClean="0">
                <a:solidFill>
                  <a:schemeClr val="accent2"/>
                </a:solidFill>
                <a:cs typeface="Consolas" pitchFamily="49" charset="0"/>
              </a:rPr>
              <a:t>member</a:t>
            </a:r>
            <a:r>
              <a:rPr lang="en-US" sz="2000" b="1" kern="1200" dirty="0" smtClean="0">
                <a:cs typeface="Consolas" pitchFamily="49" charset="0"/>
              </a:rPr>
              <a:t> </a:t>
            </a:r>
            <a:r>
              <a:rPr lang="en-US" sz="2000" b="1" kern="1200" dirty="0" err="1" smtClean="0">
                <a:cs typeface="Consolas" pitchFamily="49" charset="0"/>
              </a:rPr>
              <a:t>x.Encode</a:t>
            </a:r>
            <a:r>
              <a:rPr lang="en-US" sz="2000" b="1" kern="1200" dirty="0" smtClean="0">
                <a:cs typeface="Consolas" pitchFamily="49" charset="0"/>
              </a:rPr>
              <a:t>(input: </a:t>
            </a:r>
            <a:r>
              <a:rPr lang="en-US" sz="2000" b="1" kern="1200" dirty="0" err="1" smtClean="0">
                <a:cs typeface="Consolas" pitchFamily="49" charset="0"/>
              </a:rPr>
              <a:t>seq</a:t>
            </a:r>
            <a:r>
              <a:rPr lang="en-US" sz="2000" b="1" kern="1200" dirty="0" smtClean="0">
                <a:cs typeface="Consolas" pitchFamily="49" charset="0"/>
              </a:rPr>
              <a:t>&lt;char&gt;) = </a:t>
            </a:r>
          </a:p>
          <a:p>
            <a:pPr marL="0" indent="0" defTabSz="914363" eaLnBrk="1" fontAlgn="auto" hangingPunct="1">
              <a:lnSpc>
                <a:spcPct val="90000"/>
              </a:lnSpc>
              <a:spcAft>
                <a:spcPts val="0"/>
              </a:spcAft>
              <a:buClrTx/>
              <a:buFontTx/>
              <a:buNone/>
              <a:defRPr/>
            </a:pPr>
            <a:r>
              <a:rPr lang="en-US" sz="2000" b="1" kern="1200" dirty="0" smtClean="0">
                <a:cs typeface="Consolas" pitchFamily="49" charset="0"/>
              </a:rPr>
              <a:t>        encode(input)</a:t>
            </a:r>
          </a:p>
          <a:p>
            <a:pPr marL="0" indent="0" defTabSz="914363" eaLnBrk="1" fontAlgn="auto" hangingPunct="1">
              <a:lnSpc>
                <a:spcPct val="90000"/>
              </a:lnSpc>
              <a:spcAft>
                <a:spcPts val="0"/>
              </a:spcAft>
              <a:buClrTx/>
              <a:buFontTx/>
              <a:buNone/>
              <a:defRPr/>
            </a:pPr>
            <a:r>
              <a:rPr lang="en-US" sz="2000" b="1" kern="1200" dirty="0" smtClean="0">
                <a:cs typeface="Consolas" pitchFamily="49" charset="0"/>
              </a:rPr>
              <a:t> </a:t>
            </a:r>
          </a:p>
          <a:p>
            <a:pPr marL="0" indent="0" defTabSz="914363" eaLnBrk="1" fontAlgn="auto" hangingPunct="1">
              <a:lnSpc>
                <a:spcPct val="90000"/>
              </a:lnSpc>
              <a:spcAft>
                <a:spcPts val="0"/>
              </a:spcAft>
              <a:buClrTx/>
              <a:buFontTx/>
              <a:buNone/>
              <a:defRPr/>
            </a:pPr>
            <a:r>
              <a:rPr lang="en-US" sz="2000" b="1" kern="1200" dirty="0" smtClean="0">
                <a:cs typeface="Consolas" pitchFamily="49" charset="0"/>
              </a:rPr>
              <a:t>   </a:t>
            </a:r>
            <a:r>
              <a:rPr lang="en-US" sz="2000" b="1" kern="1200" dirty="0" smtClean="0">
                <a:solidFill>
                  <a:schemeClr val="accent2"/>
                </a:solidFill>
                <a:cs typeface="Consolas" pitchFamily="49" charset="0"/>
              </a:rPr>
              <a:t>member</a:t>
            </a:r>
            <a:r>
              <a:rPr lang="en-US" sz="2000" b="1" kern="1200" dirty="0" smtClean="0">
                <a:cs typeface="Consolas" pitchFamily="49" charset="0"/>
              </a:rPr>
              <a:t> </a:t>
            </a:r>
            <a:r>
              <a:rPr lang="en-US" sz="2000" b="1" kern="1200" dirty="0" err="1" smtClean="0">
                <a:cs typeface="Consolas" pitchFamily="49" charset="0"/>
              </a:rPr>
              <a:t>x.Decode</a:t>
            </a:r>
            <a:r>
              <a:rPr lang="en-US" sz="2000" b="1" kern="1200" dirty="0" smtClean="0">
                <a:cs typeface="Consolas" pitchFamily="49" charset="0"/>
              </a:rPr>
              <a:t>(input: </a:t>
            </a:r>
            <a:r>
              <a:rPr lang="en-US" sz="2000" b="1" kern="1200" dirty="0" err="1" smtClean="0">
                <a:cs typeface="Consolas" pitchFamily="49" charset="0"/>
              </a:rPr>
              <a:t>seq</a:t>
            </a:r>
            <a:r>
              <a:rPr lang="en-US" sz="2000" b="1" kern="1200" dirty="0" smtClean="0">
                <a:cs typeface="Consolas" pitchFamily="49" charset="0"/>
              </a:rPr>
              <a:t>&lt;char&gt;) = </a:t>
            </a:r>
          </a:p>
          <a:p>
            <a:pPr marL="0" indent="0" defTabSz="914363" eaLnBrk="1" fontAlgn="auto" hangingPunct="1">
              <a:lnSpc>
                <a:spcPct val="90000"/>
              </a:lnSpc>
              <a:spcAft>
                <a:spcPts val="0"/>
              </a:spcAft>
              <a:buClrTx/>
              <a:buFontTx/>
              <a:buNone/>
              <a:defRPr/>
            </a:pPr>
            <a:r>
              <a:rPr lang="en-US" sz="2000" b="1" kern="1200" dirty="0" smtClean="0">
                <a:cs typeface="Consolas" pitchFamily="49" charset="0"/>
              </a:rPr>
              <a:t>        decode(input)</a:t>
            </a:r>
          </a:p>
        </p:txBody>
      </p:sp>
      <p:sp>
        <p:nvSpPr>
          <p:cNvPr id="4" name="Rectangular Callout 3"/>
          <p:cNvSpPr/>
          <p:nvPr/>
        </p:nvSpPr>
        <p:spPr>
          <a:xfrm>
            <a:off x="7174152" y="257761"/>
            <a:ext cx="1643074" cy="857256"/>
          </a:xfrm>
          <a:prstGeom prst="wedgeRectCallout">
            <a:avLst>
              <a:gd name="adj1" fmla="val -104164"/>
              <a:gd name="adj2" fmla="val 70200"/>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t>Immutable inputs</a:t>
            </a:r>
            <a:endParaRPr lang="en-GB" sz="2000" b="1" dirty="0"/>
          </a:p>
        </p:txBody>
      </p:sp>
      <p:sp>
        <p:nvSpPr>
          <p:cNvPr id="5" name="Rectangular Callout 4"/>
          <p:cNvSpPr/>
          <p:nvPr/>
        </p:nvSpPr>
        <p:spPr>
          <a:xfrm>
            <a:off x="7072330" y="2857496"/>
            <a:ext cx="1643074" cy="857256"/>
          </a:xfrm>
          <a:prstGeom prst="wedgeRectCallout">
            <a:avLst>
              <a:gd name="adj1" fmla="val -135272"/>
              <a:gd name="adj2" fmla="val -88375"/>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t>Internal tables</a:t>
            </a:r>
            <a:endParaRPr lang="en-GB" sz="2000" b="1" dirty="0"/>
          </a:p>
        </p:txBody>
      </p:sp>
      <p:sp>
        <p:nvSpPr>
          <p:cNvPr id="6" name="Rectangular Callout 5"/>
          <p:cNvSpPr/>
          <p:nvPr/>
        </p:nvSpPr>
        <p:spPr>
          <a:xfrm>
            <a:off x="7215206" y="4143380"/>
            <a:ext cx="1643074" cy="857256"/>
          </a:xfrm>
          <a:prstGeom prst="wedgeRectCallout">
            <a:avLst>
              <a:gd name="adj1" fmla="val -109529"/>
              <a:gd name="adj2" fmla="val -47499"/>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t>Publish access</a:t>
            </a:r>
            <a:endParaRPr lang="en-GB" sz="2000" b="1" dirty="0"/>
          </a:p>
        </p:txBody>
      </p:sp>
    </p:spTree>
    <p:extLst>
      <p:ext uri="{BB962C8B-B14F-4D97-AF65-F5344CB8AC3E}">
        <p14:creationId xmlns:p14="http://schemas.microsoft.com/office/powerpoint/2010/main" val="29762945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1538288" y="2090738"/>
            <a:ext cx="7100887" cy="1719262"/>
          </a:xfrm>
        </p:spPr>
        <p:txBody>
          <a:bodyPr/>
          <a:lstStyle/>
          <a:p>
            <a:pPr eaLnBrk="1" hangingPunct="1">
              <a:defRPr/>
            </a:pPr>
            <a:r>
              <a:rPr lang="en-US" dirty="0" smtClean="0"/>
              <a:t>Topic: Units of Measure</a:t>
            </a:r>
          </a:p>
        </p:txBody>
      </p:sp>
      <p:sp>
        <p:nvSpPr>
          <p:cNvPr id="34818" name="Rectangle 3"/>
          <p:cNvSpPr>
            <a:spLocks noGrp="1" noChangeArrowheads="1"/>
          </p:cNvSpPr>
          <p:nvPr>
            <p:ph type="subTitle" idx="1"/>
          </p:nvPr>
        </p:nvSpPr>
        <p:spPr>
          <a:xfrm>
            <a:off x="1538288" y="3870325"/>
            <a:ext cx="7100887" cy="1136650"/>
          </a:xfrm>
        </p:spPr>
        <p:txBody>
          <a:bodyPr/>
          <a:lstStyle/>
          <a:p>
            <a:pPr eaLnBrk="1" hangingPunct="1">
              <a:spcBef>
                <a:spcPct val="0"/>
              </a:spcBef>
            </a:pPr>
            <a:endParaRPr lang="en-US" dirty="0" smtClean="0">
              <a:solidFill>
                <a:srgbClr val="A2998A"/>
              </a:solidFill>
            </a:endParaRPr>
          </a:p>
        </p:txBody>
      </p:sp>
    </p:spTree>
    <p:extLst>
      <p:ext uri="{BB962C8B-B14F-4D97-AF65-F5344CB8AC3E}">
        <p14:creationId xmlns:p14="http://schemas.microsoft.com/office/powerpoint/2010/main" val="1441950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5" name="Picture 17"/>
          <p:cNvPicPr>
            <a:picLocks noChangeAspect="1" noChangeArrowheads="1"/>
          </p:cNvPicPr>
          <p:nvPr/>
        </p:nvPicPr>
        <p:blipFill>
          <a:blip r:embed="rId3" cstate="print"/>
          <a:srcRect/>
          <a:stretch>
            <a:fillRect/>
          </a:stretch>
        </p:blipFill>
        <p:spPr bwMode="auto">
          <a:xfrm>
            <a:off x="2285984" y="1285860"/>
            <a:ext cx="4857810" cy="5222056"/>
          </a:xfrm>
          <a:prstGeom prst="rect">
            <a:avLst/>
          </a:prstGeom>
          <a:noFill/>
          <a:ln w="9525">
            <a:noFill/>
            <a:miter lim="800000"/>
            <a:headEnd/>
            <a:tailEnd/>
          </a:ln>
          <a:effectLst/>
        </p:spPr>
      </p:pic>
      <p:sp>
        <p:nvSpPr>
          <p:cNvPr id="3" name="Freeform 2"/>
          <p:cNvSpPr/>
          <p:nvPr/>
        </p:nvSpPr>
        <p:spPr>
          <a:xfrm>
            <a:off x="5143504" y="4000504"/>
            <a:ext cx="1115291" cy="812800"/>
          </a:xfrm>
          <a:custGeom>
            <a:avLst/>
            <a:gdLst>
              <a:gd name="connsiteX0" fmla="*/ 300182 w 1115291"/>
              <a:gd name="connsiteY0" fmla="*/ 53109 h 812800"/>
              <a:gd name="connsiteX1" fmla="*/ 23091 w 1115291"/>
              <a:gd name="connsiteY1" fmla="*/ 413327 h 812800"/>
              <a:gd name="connsiteX2" fmla="*/ 161637 w 1115291"/>
              <a:gd name="connsiteY2" fmla="*/ 787400 h 812800"/>
              <a:gd name="connsiteX3" fmla="*/ 979055 w 1115291"/>
              <a:gd name="connsiteY3" fmla="*/ 565727 h 812800"/>
              <a:gd name="connsiteX4" fmla="*/ 979055 w 1115291"/>
              <a:gd name="connsiteY4" fmla="*/ 94673 h 812800"/>
              <a:gd name="connsiteX5" fmla="*/ 300182 w 1115291"/>
              <a:gd name="connsiteY5" fmla="*/ 53109 h 81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5291" h="812800">
                <a:moveTo>
                  <a:pt x="300182" y="53109"/>
                </a:moveTo>
                <a:cubicBezTo>
                  <a:pt x="140855" y="106218"/>
                  <a:pt x="46182" y="290945"/>
                  <a:pt x="23091" y="413327"/>
                </a:cubicBezTo>
                <a:cubicBezTo>
                  <a:pt x="0" y="535709"/>
                  <a:pt x="2310" y="762000"/>
                  <a:pt x="161637" y="787400"/>
                </a:cubicBezTo>
                <a:cubicBezTo>
                  <a:pt x="320964" y="812800"/>
                  <a:pt x="842819" y="681182"/>
                  <a:pt x="979055" y="565727"/>
                </a:cubicBezTo>
                <a:cubicBezTo>
                  <a:pt x="1115291" y="450273"/>
                  <a:pt x="1099128" y="182418"/>
                  <a:pt x="979055" y="94673"/>
                </a:cubicBezTo>
                <a:cubicBezTo>
                  <a:pt x="858982" y="6928"/>
                  <a:pt x="459509" y="0"/>
                  <a:pt x="300182" y="53109"/>
                </a:cubicBezTo>
                <a:close/>
              </a:path>
            </a:pathLst>
          </a:custGeom>
          <a:noFill/>
          <a:ln w="28575">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a:p>
        </p:txBody>
      </p:sp>
      <p:sp>
        <p:nvSpPr>
          <p:cNvPr id="4" name="Title 3"/>
          <p:cNvSpPr>
            <a:spLocks noGrp="1"/>
          </p:cNvSpPr>
          <p:nvPr>
            <p:ph type="title"/>
          </p:nvPr>
        </p:nvSpPr>
        <p:spPr/>
        <p:txBody>
          <a:bodyPr/>
          <a:lstStyle/>
          <a:p>
            <a:r>
              <a:rPr lang="en-GB" dirty="0" smtClean="0"/>
              <a:t>NASA Mars Climate </a:t>
            </a:r>
            <a:r>
              <a:rPr lang="en-GB" dirty="0" err="1" smtClean="0"/>
              <a:t>Orbiter</a:t>
            </a:r>
            <a:r>
              <a:rPr lang="en-GB" dirty="0" smtClean="0"/>
              <a:t>, 1999</a:t>
            </a:r>
            <a:endParaRPr lang="en-GB" dirty="0"/>
          </a:p>
        </p:txBody>
      </p:sp>
    </p:spTree>
    <p:extLst>
      <p:ext uri="{BB962C8B-B14F-4D97-AF65-F5344CB8AC3E}">
        <p14:creationId xmlns:p14="http://schemas.microsoft.com/office/powerpoint/2010/main" val="1324835905"/>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Folded Corner 3"/>
          <p:cNvSpPr/>
          <p:nvPr/>
        </p:nvSpPr>
        <p:spPr>
          <a:xfrm>
            <a:off x="214282" y="1196946"/>
            <a:ext cx="8929718" cy="3061959"/>
          </a:xfrm>
          <a:prstGeom prst="foldedCorner">
            <a:avLst/>
          </a:prstGeom>
          <a:solidFill>
            <a:srgbClr val="F8F57B"/>
          </a:solidFill>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r>
              <a:rPr lang="en-GB" b="1" dirty="0" smtClean="0">
                <a:solidFill>
                  <a:schemeClr val="tx1"/>
                </a:solidFill>
                <a:latin typeface="Consolas" pitchFamily="49" charset="0"/>
                <a:cs typeface="Consolas" pitchFamily="49" charset="0"/>
              </a:rPr>
              <a:t>let </a:t>
            </a:r>
            <a:r>
              <a:rPr lang="en-GB" b="1" dirty="0" err="1" smtClean="0">
                <a:solidFill>
                  <a:schemeClr val="tx1"/>
                </a:solidFill>
                <a:latin typeface="Consolas" pitchFamily="49" charset="0"/>
                <a:cs typeface="Consolas" pitchFamily="49" charset="0"/>
              </a:rPr>
              <a:t>EarthMass</a:t>
            </a:r>
            <a:r>
              <a:rPr lang="en-GB" b="1" dirty="0" smtClean="0">
                <a:solidFill>
                  <a:schemeClr val="tx1"/>
                </a:solidFill>
                <a:latin typeface="Consolas" pitchFamily="49" charset="0"/>
                <a:cs typeface="Consolas" pitchFamily="49" charset="0"/>
              </a:rPr>
              <a:t> = 5.9736e24&lt;kg&gt;</a:t>
            </a:r>
          </a:p>
          <a:p>
            <a:endParaRPr lang="en-GB" b="1" dirty="0" smtClean="0">
              <a:solidFill>
                <a:schemeClr val="tx1"/>
              </a:solidFill>
              <a:latin typeface="Consolas" pitchFamily="49" charset="0"/>
              <a:cs typeface="Consolas" pitchFamily="49" charset="0"/>
            </a:endParaRPr>
          </a:p>
          <a:p>
            <a:r>
              <a:rPr lang="en-GB" b="1" dirty="0" smtClean="0">
                <a:solidFill>
                  <a:srgbClr val="008000"/>
                </a:solidFill>
                <a:latin typeface="Consolas" pitchFamily="49" charset="0"/>
                <a:cs typeface="Consolas" pitchFamily="49" charset="0"/>
              </a:rPr>
              <a:t>// Average between pole and equator radii</a:t>
            </a:r>
          </a:p>
          <a:p>
            <a:r>
              <a:rPr lang="en-GB" b="1" dirty="0" smtClean="0">
                <a:solidFill>
                  <a:schemeClr val="tx1"/>
                </a:solidFill>
                <a:latin typeface="Consolas" pitchFamily="49" charset="0"/>
                <a:cs typeface="Consolas" pitchFamily="49" charset="0"/>
              </a:rPr>
              <a:t>let </a:t>
            </a:r>
            <a:r>
              <a:rPr lang="en-GB" b="1" dirty="0" err="1" smtClean="0">
                <a:solidFill>
                  <a:schemeClr val="tx1"/>
                </a:solidFill>
                <a:latin typeface="Consolas" pitchFamily="49" charset="0"/>
                <a:cs typeface="Consolas" pitchFamily="49" charset="0"/>
              </a:rPr>
              <a:t>EarthRadius</a:t>
            </a:r>
            <a:r>
              <a:rPr lang="en-GB" b="1" dirty="0" smtClean="0">
                <a:solidFill>
                  <a:schemeClr val="tx1"/>
                </a:solidFill>
                <a:latin typeface="Consolas" pitchFamily="49" charset="0"/>
                <a:cs typeface="Consolas" pitchFamily="49" charset="0"/>
              </a:rPr>
              <a:t> = 6371.0e3&lt;m&gt;</a:t>
            </a:r>
          </a:p>
          <a:p>
            <a:endParaRPr lang="en-GB" b="1" dirty="0" smtClean="0">
              <a:solidFill>
                <a:schemeClr val="tx1"/>
              </a:solidFill>
              <a:latin typeface="Consolas" pitchFamily="49" charset="0"/>
              <a:cs typeface="Consolas" pitchFamily="49" charset="0"/>
            </a:endParaRPr>
          </a:p>
          <a:p>
            <a:r>
              <a:rPr lang="en-GB" b="1" dirty="0" smtClean="0">
                <a:solidFill>
                  <a:srgbClr val="008000"/>
                </a:solidFill>
                <a:latin typeface="Consolas" pitchFamily="49" charset="0"/>
                <a:cs typeface="Consolas" pitchFamily="49" charset="0"/>
              </a:rPr>
              <a:t>// Gravitational acceleration on surface of Earth </a:t>
            </a:r>
          </a:p>
          <a:p>
            <a:r>
              <a:rPr lang="en-GB" b="1" dirty="0" smtClean="0">
                <a:solidFill>
                  <a:schemeClr val="tx1"/>
                </a:solidFill>
                <a:latin typeface="Consolas" pitchFamily="49" charset="0"/>
                <a:cs typeface="Consolas" pitchFamily="49" charset="0"/>
              </a:rPr>
              <a:t>let g = </a:t>
            </a:r>
            <a:r>
              <a:rPr lang="en-GB" b="1" dirty="0" err="1" smtClean="0">
                <a:solidFill>
                  <a:schemeClr val="tx1"/>
                </a:solidFill>
                <a:latin typeface="Consolas" pitchFamily="49" charset="0"/>
                <a:cs typeface="Consolas" pitchFamily="49" charset="0"/>
              </a:rPr>
              <a:t>PhysicalConstants.G</a:t>
            </a:r>
            <a:r>
              <a:rPr lang="en-GB" b="1" dirty="0" smtClean="0">
                <a:solidFill>
                  <a:schemeClr val="tx1"/>
                </a:solidFill>
                <a:latin typeface="Consolas" pitchFamily="49" charset="0"/>
                <a:cs typeface="Consolas" pitchFamily="49" charset="0"/>
              </a:rPr>
              <a:t> * </a:t>
            </a:r>
            <a:r>
              <a:rPr lang="en-GB" b="1" dirty="0" err="1" smtClean="0">
                <a:solidFill>
                  <a:schemeClr val="tx1"/>
                </a:solidFill>
                <a:latin typeface="Consolas" pitchFamily="49" charset="0"/>
                <a:cs typeface="Consolas" pitchFamily="49" charset="0"/>
              </a:rPr>
              <a:t>EarthMass</a:t>
            </a:r>
            <a:r>
              <a:rPr lang="en-GB" b="1" dirty="0" smtClean="0">
                <a:solidFill>
                  <a:schemeClr val="tx1"/>
                </a:solidFill>
                <a:latin typeface="Consolas" pitchFamily="49" charset="0"/>
                <a:cs typeface="Consolas" pitchFamily="49" charset="0"/>
              </a:rPr>
              <a:t> / (</a:t>
            </a:r>
            <a:r>
              <a:rPr lang="en-GB" b="1" dirty="0" err="1" smtClean="0">
                <a:solidFill>
                  <a:schemeClr val="tx1"/>
                </a:solidFill>
                <a:latin typeface="Consolas" pitchFamily="49" charset="0"/>
                <a:cs typeface="Consolas" pitchFamily="49" charset="0"/>
              </a:rPr>
              <a:t>EarthRadius</a:t>
            </a:r>
            <a:r>
              <a:rPr lang="en-GB" b="1" dirty="0" smtClean="0">
                <a:solidFill>
                  <a:schemeClr val="tx1"/>
                </a:solidFill>
                <a:latin typeface="Consolas" pitchFamily="49" charset="0"/>
                <a:cs typeface="Consolas" pitchFamily="49" charset="0"/>
              </a:rPr>
              <a:t> * </a:t>
            </a:r>
            <a:r>
              <a:rPr lang="en-GB" b="1" dirty="0" err="1" smtClean="0">
                <a:solidFill>
                  <a:schemeClr val="tx1"/>
                </a:solidFill>
                <a:latin typeface="Consolas" pitchFamily="49" charset="0"/>
                <a:cs typeface="Consolas" pitchFamily="49" charset="0"/>
              </a:rPr>
              <a:t>EarthRadius</a:t>
            </a:r>
            <a:r>
              <a:rPr lang="en-GB" b="1" dirty="0" smtClean="0">
                <a:solidFill>
                  <a:schemeClr val="tx1"/>
                </a:solidFill>
                <a:latin typeface="Consolas" pitchFamily="49" charset="0"/>
                <a:cs typeface="Consolas" pitchFamily="49" charset="0"/>
              </a:rPr>
              <a:t>)</a:t>
            </a:r>
          </a:p>
          <a:p>
            <a:endParaRPr lang="en-GB" b="1" dirty="0" smtClean="0">
              <a:solidFill>
                <a:schemeClr val="tx1"/>
              </a:solidFill>
              <a:latin typeface="Consolas" pitchFamily="49" charset="0"/>
              <a:cs typeface="Consolas" pitchFamily="49" charset="0"/>
            </a:endParaRPr>
          </a:p>
          <a:p>
            <a:endParaRPr lang="en-GB" b="1" dirty="0" smtClean="0">
              <a:solidFill>
                <a:schemeClr val="tx1"/>
              </a:solidFill>
              <a:latin typeface="Consolas" pitchFamily="49" charset="0"/>
              <a:cs typeface="Consolas" pitchFamily="49" charset="0"/>
            </a:endParaRPr>
          </a:p>
        </p:txBody>
      </p:sp>
      <p:pic>
        <p:nvPicPr>
          <p:cNvPr id="1026" name="Picture 2"/>
          <p:cNvPicPr>
            <a:picLocks noGrp="1" noChangeAspect="1" noChangeArrowheads="1"/>
          </p:cNvPicPr>
          <p:nvPr>
            <p:ph idx="1"/>
          </p:nvPr>
        </p:nvPicPr>
        <p:blipFill>
          <a:blip r:embed="rId2" cstate="print"/>
          <a:srcRect t="8696" r="58209" b="21425"/>
          <a:stretch>
            <a:fillRect/>
          </a:stretch>
        </p:blipFill>
        <p:spPr bwMode="auto">
          <a:xfrm>
            <a:off x="1500166" y="3571876"/>
            <a:ext cx="6951656" cy="2428892"/>
          </a:xfrm>
          <a:prstGeom prst="rect">
            <a:avLst/>
          </a:prstGeom>
          <a:noFill/>
          <a:ln w="9525">
            <a:noFill/>
            <a:miter lim="800000"/>
            <a:headEnd/>
            <a:tailEnd/>
          </a:ln>
          <a:effectLst/>
        </p:spPr>
      </p:pic>
      <p:sp>
        <p:nvSpPr>
          <p:cNvPr id="6" name="Freeform 5"/>
          <p:cNvSpPr/>
          <p:nvPr/>
        </p:nvSpPr>
        <p:spPr>
          <a:xfrm>
            <a:off x="3071802" y="4786322"/>
            <a:ext cx="3357586" cy="812800"/>
          </a:xfrm>
          <a:custGeom>
            <a:avLst/>
            <a:gdLst>
              <a:gd name="connsiteX0" fmla="*/ 300182 w 1115291"/>
              <a:gd name="connsiteY0" fmla="*/ 53109 h 812800"/>
              <a:gd name="connsiteX1" fmla="*/ 23091 w 1115291"/>
              <a:gd name="connsiteY1" fmla="*/ 413327 h 812800"/>
              <a:gd name="connsiteX2" fmla="*/ 161637 w 1115291"/>
              <a:gd name="connsiteY2" fmla="*/ 787400 h 812800"/>
              <a:gd name="connsiteX3" fmla="*/ 979055 w 1115291"/>
              <a:gd name="connsiteY3" fmla="*/ 565727 h 812800"/>
              <a:gd name="connsiteX4" fmla="*/ 979055 w 1115291"/>
              <a:gd name="connsiteY4" fmla="*/ 94673 h 812800"/>
              <a:gd name="connsiteX5" fmla="*/ 300182 w 1115291"/>
              <a:gd name="connsiteY5" fmla="*/ 53109 h 81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5291" h="812800">
                <a:moveTo>
                  <a:pt x="300182" y="53109"/>
                </a:moveTo>
                <a:cubicBezTo>
                  <a:pt x="140855" y="106218"/>
                  <a:pt x="46182" y="290945"/>
                  <a:pt x="23091" y="413327"/>
                </a:cubicBezTo>
                <a:cubicBezTo>
                  <a:pt x="0" y="535709"/>
                  <a:pt x="2310" y="762000"/>
                  <a:pt x="161637" y="787400"/>
                </a:cubicBezTo>
                <a:cubicBezTo>
                  <a:pt x="320964" y="812800"/>
                  <a:pt x="842819" y="681182"/>
                  <a:pt x="979055" y="565727"/>
                </a:cubicBezTo>
                <a:cubicBezTo>
                  <a:pt x="1115291" y="450273"/>
                  <a:pt x="1099128" y="182418"/>
                  <a:pt x="979055" y="94673"/>
                </a:cubicBezTo>
                <a:cubicBezTo>
                  <a:pt x="858982" y="6928"/>
                  <a:pt x="459509" y="0"/>
                  <a:pt x="300182" y="53109"/>
                </a:cubicBezTo>
                <a:close/>
              </a:path>
            </a:pathLst>
          </a:custGeom>
          <a:noFill/>
          <a:ln w="28575">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42775049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Units of Measure – Typical Example</a:t>
            </a:r>
            <a:endParaRPr lang="en-GB" dirty="0"/>
          </a:p>
        </p:txBody>
      </p:sp>
      <p:sp>
        <p:nvSpPr>
          <p:cNvPr id="3" name="Content Placeholder 2"/>
          <p:cNvSpPr>
            <a:spLocks noGrp="1"/>
          </p:cNvSpPr>
          <p:nvPr>
            <p:ph sz="quarter" idx="1"/>
          </p:nvPr>
        </p:nvSpPr>
        <p:spPr/>
        <p:txBody>
          <a:bodyPr/>
          <a:lstStyle/>
          <a:p>
            <a:endParaRPr lang="en-GB" dirty="0"/>
          </a:p>
        </p:txBody>
      </p:sp>
      <p:sp>
        <p:nvSpPr>
          <p:cNvPr id="2051" name="Text Box 3"/>
          <p:cNvSpPr txBox="1">
            <a:spLocks noChangeArrowheads="1"/>
          </p:cNvSpPr>
          <p:nvPr/>
        </p:nvSpPr>
        <p:spPr bwMode="auto">
          <a:xfrm>
            <a:off x="500034" y="1159099"/>
            <a:ext cx="7858180" cy="5356001"/>
          </a:xfrm>
          <a:prstGeom prst="rect">
            <a:avLst/>
          </a:prstGeom>
          <a:solidFill>
            <a:srgbClr val="FFFF66"/>
          </a:solidFill>
          <a:ln>
            <a:headEnd/>
            <a:tailEnd/>
          </a:ln>
        </p:spPr>
        <p:style>
          <a:lnRef idx="2">
            <a:schemeClr val="accent1"/>
          </a:lnRef>
          <a:fillRef idx="1">
            <a:schemeClr val="lt1"/>
          </a:fillRef>
          <a:effectRef idx="0">
            <a:schemeClr val="accent1"/>
          </a:effectRef>
          <a:fontRef idx="minor">
            <a:schemeClr val="dk1"/>
          </a:fontRef>
        </p:style>
        <p:txBody>
          <a:bodyPr vert="horz" wrap="square" lIns="54000" tIns="45720" rIns="54000" bIns="45720" numCol="1" anchor="t" anchorCtr="0" compatLnSpc="1">
            <a:prstTxWarp prst="textNoShape">
              <a:avLst/>
            </a:prstTxWarp>
          </a:bodyPr>
          <a:lstStyle/>
          <a:p>
            <a:pPr>
              <a:spcAft>
                <a:spcPts val="0"/>
              </a:spcAft>
            </a:pPr>
            <a:r>
              <a:rPr lang="en-GB" b="1" dirty="0" smtClean="0">
                <a:latin typeface="Consolas" pitchFamily="49" charset="0"/>
                <a:ea typeface="Calibri"/>
                <a:cs typeface="Consolas" pitchFamily="49" charset="0"/>
              </a:rPr>
              <a:t>[&lt;Measure&gt;] </a:t>
            </a:r>
            <a:r>
              <a:rPr lang="en-GB" b="1" dirty="0" smtClean="0">
                <a:solidFill>
                  <a:schemeClr val="accent2"/>
                </a:solidFill>
                <a:latin typeface="Consolas" pitchFamily="49" charset="0"/>
                <a:ea typeface="Calibri"/>
                <a:cs typeface="Consolas" pitchFamily="49" charset="0"/>
              </a:rPr>
              <a:t>type</a:t>
            </a:r>
            <a:r>
              <a:rPr lang="en-GB" b="1" dirty="0" smtClean="0">
                <a:latin typeface="Consolas" pitchFamily="49" charset="0"/>
                <a:ea typeface="Calibri"/>
                <a:cs typeface="Consolas" pitchFamily="49" charset="0"/>
              </a:rPr>
              <a:t> money </a:t>
            </a:r>
          </a:p>
          <a:p>
            <a:pPr>
              <a:spcAft>
                <a:spcPts val="0"/>
              </a:spcAft>
            </a:pPr>
            <a:endParaRPr lang="en-GB" b="1" dirty="0" smtClean="0">
              <a:latin typeface="Consolas" pitchFamily="49" charset="0"/>
              <a:ea typeface="Calibri"/>
              <a:cs typeface="Consolas" pitchFamily="49" charset="0"/>
            </a:endParaRPr>
          </a:p>
          <a:p>
            <a:pPr>
              <a:spcAft>
                <a:spcPts val="0"/>
              </a:spcAft>
            </a:pPr>
            <a:r>
              <a:rPr lang="en-GB" b="1" dirty="0" smtClean="0">
                <a:latin typeface="Consolas" pitchFamily="49" charset="0"/>
                <a:ea typeface="Calibri"/>
                <a:cs typeface="Consolas" pitchFamily="49" charset="0"/>
              </a:rPr>
              <a:t>[&lt;Measure&gt;] </a:t>
            </a:r>
            <a:r>
              <a:rPr lang="en-GB" b="1" dirty="0" smtClean="0">
                <a:solidFill>
                  <a:schemeClr val="accent2"/>
                </a:solidFill>
                <a:latin typeface="Consolas" pitchFamily="49" charset="0"/>
                <a:ea typeface="Calibri"/>
                <a:cs typeface="Consolas" pitchFamily="49" charset="0"/>
              </a:rPr>
              <a:t>type</a:t>
            </a:r>
            <a:r>
              <a:rPr lang="en-GB" b="1" dirty="0" smtClean="0">
                <a:latin typeface="Consolas" pitchFamily="49" charset="0"/>
                <a:ea typeface="Calibri"/>
                <a:cs typeface="Consolas" pitchFamily="49" charset="0"/>
              </a:rPr>
              <a:t> shares</a:t>
            </a:r>
          </a:p>
          <a:p>
            <a:pPr>
              <a:spcAft>
                <a:spcPts val="0"/>
              </a:spcAft>
            </a:pPr>
            <a:r>
              <a:rPr lang="en-GB" b="1" dirty="0" smtClean="0">
                <a:latin typeface="Consolas" pitchFamily="49" charset="0"/>
                <a:ea typeface="Calibri"/>
                <a:cs typeface="Consolas" pitchFamily="49" charset="0"/>
              </a:rPr>
              <a:t> </a:t>
            </a:r>
            <a:endParaRPr lang="en-GB" b="1" dirty="0" smtClean="0">
              <a:solidFill>
                <a:schemeClr val="accent2"/>
              </a:solidFill>
              <a:latin typeface="Consolas" pitchFamily="49" charset="0"/>
              <a:ea typeface="Calibri"/>
              <a:cs typeface="Consolas" pitchFamily="49" charset="0"/>
            </a:endParaRPr>
          </a:p>
          <a:p>
            <a:r>
              <a:rPr lang="en-GB" b="1" dirty="0" smtClean="0">
                <a:latin typeface="Consolas" pitchFamily="49" charset="0"/>
                <a:ea typeface="Calibri"/>
                <a:cs typeface="Consolas" pitchFamily="49" charset="0"/>
              </a:rPr>
              <a:t>[&lt;Measure&gt;] </a:t>
            </a:r>
            <a:r>
              <a:rPr lang="en-GB" b="1" dirty="0" smtClean="0">
                <a:solidFill>
                  <a:schemeClr val="accent2"/>
                </a:solidFill>
                <a:latin typeface="Consolas" pitchFamily="49" charset="0"/>
                <a:ea typeface="Calibri"/>
                <a:cs typeface="Consolas" pitchFamily="49" charset="0"/>
              </a:rPr>
              <a:t>type</a:t>
            </a:r>
            <a:r>
              <a:rPr lang="en-GB" b="1" dirty="0" smtClean="0">
                <a:latin typeface="Consolas" pitchFamily="49" charset="0"/>
                <a:ea typeface="Calibri"/>
                <a:cs typeface="Consolas" pitchFamily="49" charset="0"/>
              </a:rPr>
              <a:t> volume </a:t>
            </a:r>
          </a:p>
          <a:p>
            <a:pPr>
              <a:spcAft>
                <a:spcPts val="0"/>
              </a:spcAft>
            </a:pPr>
            <a:endParaRPr lang="en-GB" b="1" dirty="0" smtClean="0">
              <a:latin typeface="Consolas" pitchFamily="49" charset="0"/>
              <a:ea typeface="Calibri"/>
              <a:cs typeface="Consolas" pitchFamily="49" charset="0"/>
            </a:endParaRPr>
          </a:p>
          <a:p>
            <a:pPr>
              <a:spcAft>
                <a:spcPts val="0"/>
              </a:spcAft>
            </a:pPr>
            <a:r>
              <a:rPr lang="en-GB" b="1" dirty="0" smtClean="0">
                <a:latin typeface="Consolas" pitchFamily="49" charset="0"/>
                <a:ea typeface="Calibri"/>
                <a:cs typeface="Consolas" pitchFamily="49" charset="0"/>
              </a:rPr>
              <a:t>[&lt;Measure&gt;] </a:t>
            </a:r>
            <a:r>
              <a:rPr lang="en-GB" b="1" dirty="0" smtClean="0">
                <a:solidFill>
                  <a:schemeClr val="accent2"/>
                </a:solidFill>
                <a:latin typeface="Consolas" pitchFamily="49" charset="0"/>
                <a:ea typeface="Calibri"/>
                <a:cs typeface="Consolas" pitchFamily="49" charset="0"/>
              </a:rPr>
              <a:t>type</a:t>
            </a:r>
            <a:r>
              <a:rPr lang="en-GB" b="1" dirty="0" smtClean="0">
                <a:latin typeface="Consolas" pitchFamily="49" charset="0"/>
                <a:ea typeface="Calibri"/>
                <a:cs typeface="Consolas" pitchFamily="49" charset="0"/>
              </a:rPr>
              <a:t> </a:t>
            </a:r>
            <a:r>
              <a:rPr lang="en-GB" b="1" dirty="0" err="1" smtClean="0">
                <a:latin typeface="Consolas" pitchFamily="49" charset="0"/>
                <a:ea typeface="Calibri"/>
                <a:cs typeface="Consolas" pitchFamily="49" charset="0"/>
              </a:rPr>
              <a:t>rateOfReturn</a:t>
            </a:r>
            <a:r>
              <a:rPr lang="en-GB" b="1" dirty="0" smtClean="0">
                <a:latin typeface="Consolas" pitchFamily="49" charset="0"/>
                <a:ea typeface="Calibri"/>
                <a:cs typeface="Consolas" pitchFamily="49" charset="0"/>
              </a:rPr>
              <a:t> </a:t>
            </a:r>
          </a:p>
          <a:p>
            <a:pPr>
              <a:spcAft>
                <a:spcPts val="0"/>
              </a:spcAft>
            </a:pPr>
            <a:endParaRPr lang="en-GB" b="1" dirty="0" smtClean="0">
              <a:solidFill>
                <a:schemeClr val="accent2"/>
              </a:solidFill>
              <a:latin typeface="Consolas" pitchFamily="49" charset="0"/>
              <a:ea typeface="Calibri"/>
              <a:cs typeface="Consolas" pitchFamily="49" charset="0"/>
            </a:endParaRPr>
          </a:p>
          <a:p>
            <a:pPr>
              <a:spcAft>
                <a:spcPts val="0"/>
              </a:spcAft>
            </a:pPr>
            <a:r>
              <a:rPr lang="en-GB" b="1" dirty="0" smtClean="0">
                <a:solidFill>
                  <a:schemeClr val="accent2"/>
                </a:solidFill>
                <a:latin typeface="Consolas" pitchFamily="49" charset="0"/>
                <a:ea typeface="Calibri"/>
                <a:cs typeface="Consolas" pitchFamily="49" charset="0"/>
              </a:rPr>
              <a:t>let</a:t>
            </a:r>
            <a:r>
              <a:rPr lang="en-GB" b="1" dirty="0" smtClean="0">
                <a:latin typeface="Consolas" pitchFamily="49" charset="0"/>
                <a:ea typeface="Calibri"/>
                <a:cs typeface="Consolas" pitchFamily="49" charset="0"/>
              </a:rPr>
              <a:t> </a:t>
            </a:r>
            <a:r>
              <a:rPr lang="en-GB" b="1" dirty="0" err="1" smtClean="0">
                <a:latin typeface="Consolas" pitchFamily="49" charset="0"/>
                <a:ea typeface="Calibri"/>
                <a:cs typeface="Consolas" pitchFamily="49" charset="0"/>
              </a:rPr>
              <a:t>rateOfReturn</a:t>
            </a:r>
            <a:r>
              <a:rPr lang="en-GB" b="1" dirty="0" smtClean="0">
                <a:latin typeface="Consolas" pitchFamily="49" charset="0"/>
                <a:ea typeface="Calibri"/>
                <a:cs typeface="Consolas" pitchFamily="49" charset="0"/>
              </a:rPr>
              <a:t> (f:float) = f * 1.&lt;</a:t>
            </a:r>
            <a:r>
              <a:rPr lang="en-GB" b="1" dirty="0" err="1" smtClean="0">
                <a:latin typeface="Consolas" pitchFamily="49" charset="0"/>
                <a:ea typeface="Calibri"/>
                <a:cs typeface="Consolas" pitchFamily="49" charset="0"/>
              </a:rPr>
              <a:t>rateOfReturn</a:t>
            </a:r>
            <a:r>
              <a:rPr lang="en-GB" b="1" dirty="0" smtClean="0">
                <a:latin typeface="Consolas" pitchFamily="49" charset="0"/>
                <a:ea typeface="Calibri"/>
                <a:cs typeface="Consolas" pitchFamily="49" charset="0"/>
              </a:rPr>
              <a:t>&gt;</a:t>
            </a:r>
          </a:p>
          <a:p>
            <a:pPr>
              <a:spcAft>
                <a:spcPts val="0"/>
              </a:spcAft>
            </a:pPr>
            <a:endParaRPr lang="en-GB" b="1" dirty="0" smtClean="0">
              <a:latin typeface="Consolas" pitchFamily="49" charset="0"/>
              <a:ea typeface="Calibri"/>
              <a:cs typeface="Consolas" pitchFamily="49" charset="0"/>
            </a:endParaRPr>
          </a:p>
          <a:p>
            <a:pPr>
              <a:spcAft>
                <a:spcPts val="0"/>
              </a:spcAft>
            </a:pPr>
            <a:r>
              <a:rPr lang="en-GB" b="1" dirty="0" smtClean="0">
                <a:solidFill>
                  <a:schemeClr val="accent2"/>
                </a:solidFill>
                <a:latin typeface="Consolas" pitchFamily="49" charset="0"/>
                <a:ea typeface="Calibri"/>
                <a:cs typeface="Consolas" pitchFamily="49" charset="0"/>
              </a:rPr>
              <a:t>type</a:t>
            </a:r>
            <a:r>
              <a:rPr lang="en-GB" b="1" dirty="0" smtClean="0">
                <a:latin typeface="Consolas" pitchFamily="49" charset="0"/>
                <a:ea typeface="Calibri"/>
                <a:cs typeface="Consolas" pitchFamily="49" charset="0"/>
              </a:rPr>
              <a:t> Price = { Open: float&lt;money&gt;; </a:t>
            </a:r>
          </a:p>
          <a:p>
            <a:pPr>
              <a:spcAft>
                <a:spcPts val="0"/>
              </a:spcAft>
            </a:pPr>
            <a:r>
              <a:rPr lang="en-GB" b="1" dirty="0" smtClean="0">
                <a:latin typeface="Consolas" pitchFamily="49" charset="0"/>
                <a:ea typeface="Calibri"/>
                <a:cs typeface="Consolas" pitchFamily="49" charset="0"/>
              </a:rPr>
              <a:t>               High: float&lt;money&gt;; </a:t>
            </a:r>
          </a:p>
          <a:p>
            <a:pPr>
              <a:spcAft>
                <a:spcPts val="0"/>
              </a:spcAft>
            </a:pPr>
            <a:r>
              <a:rPr lang="en-GB" b="1" dirty="0" smtClean="0">
                <a:latin typeface="Consolas" pitchFamily="49" charset="0"/>
                <a:ea typeface="Calibri"/>
                <a:cs typeface="Consolas" pitchFamily="49" charset="0"/>
              </a:rPr>
              <a:t>               Low: float&lt;money&gt;; </a:t>
            </a:r>
          </a:p>
          <a:p>
            <a:pPr>
              <a:spcAft>
                <a:spcPts val="0"/>
              </a:spcAft>
            </a:pPr>
            <a:r>
              <a:rPr lang="en-GB" b="1" dirty="0" smtClean="0">
                <a:latin typeface="Consolas" pitchFamily="49" charset="0"/>
                <a:ea typeface="Calibri"/>
                <a:cs typeface="Consolas" pitchFamily="49" charset="0"/>
              </a:rPr>
              <a:t>               Close: float&lt;money&gt;; </a:t>
            </a:r>
          </a:p>
          <a:p>
            <a:pPr>
              <a:spcAft>
                <a:spcPts val="0"/>
              </a:spcAft>
            </a:pPr>
            <a:r>
              <a:rPr lang="en-GB" b="1" dirty="0" smtClean="0">
                <a:latin typeface="Consolas" pitchFamily="49" charset="0"/>
                <a:ea typeface="Calibri"/>
                <a:cs typeface="Consolas" pitchFamily="49" charset="0"/>
              </a:rPr>
              <a:t>               Volume: float&lt;volume&gt; }</a:t>
            </a:r>
          </a:p>
          <a:p>
            <a:pPr>
              <a:spcAft>
                <a:spcPts val="0"/>
              </a:spcAft>
            </a:pPr>
            <a:endParaRPr lang="en-GB" b="1" dirty="0">
              <a:latin typeface="Consolas" pitchFamily="49" charset="0"/>
              <a:ea typeface="Calibri"/>
              <a:cs typeface="Consolas" pitchFamily="49" charset="0"/>
            </a:endParaRPr>
          </a:p>
        </p:txBody>
      </p:sp>
    </p:spTree>
    <p:extLst>
      <p:ext uri="{BB962C8B-B14F-4D97-AF65-F5344CB8AC3E}">
        <p14:creationId xmlns:p14="http://schemas.microsoft.com/office/powerpoint/2010/main" val="31262738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parallel &amp; reactive</a:t>
            </a:r>
          </a:p>
        </p:txBody>
      </p:sp>
      <p:sp>
        <p:nvSpPr>
          <p:cNvPr id="4" name="Text Placeholder 3"/>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448584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Big Trends</a:t>
            </a:r>
            <a:endParaRPr lang="en-GB" dirty="0"/>
          </a:p>
        </p:txBody>
      </p:sp>
      <p:sp>
        <p:nvSpPr>
          <p:cNvPr id="3" name="Content Placeholder 2"/>
          <p:cNvSpPr>
            <a:spLocks noGrp="1"/>
          </p:cNvSpPr>
          <p:nvPr>
            <p:ph idx="1"/>
          </p:nvPr>
        </p:nvSpPr>
        <p:spPr/>
        <p:txBody>
          <a:bodyPr/>
          <a:lstStyle/>
          <a:p>
            <a:endParaRPr lang="en-GB" dirty="0"/>
          </a:p>
        </p:txBody>
      </p:sp>
      <p:cxnSp>
        <p:nvCxnSpPr>
          <p:cNvPr id="5" name="Straight Arrow Connector 4"/>
          <p:cNvCxnSpPr/>
          <p:nvPr/>
        </p:nvCxnSpPr>
        <p:spPr>
          <a:xfrm flipV="1">
            <a:off x="344768" y="2643182"/>
            <a:ext cx="3071802" cy="2786082"/>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4059512" y="2714620"/>
            <a:ext cx="3071802" cy="2786082"/>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73364" y="1643050"/>
            <a:ext cx="2518638" cy="830997"/>
          </a:xfrm>
          <a:prstGeom prst="rect">
            <a:avLst/>
          </a:prstGeom>
          <a:noFill/>
        </p:spPr>
        <p:txBody>
          <a:bodyPr wrap="none" rtlCol="0">
            <a:spAutoFit/>
          </a:bodyPr>
          <a:lstStyle/>
          <a:p>
            <a:r>
              <a:rPr lang="en-GB" sz="4800" b="1" dirty="0" smtClean="0"/>
              <a:t>THE WEB</a:t>
            </a:r>
            <a:endParaRPr lang="en-GB" sz="4800" b="1" dirty="0"/>
          </a:p>
        </p:txBody>
      </p:sp>
      <p:sp>
        <p:nvSpPr>
          <p:cNvPr id="8" name="TextBox 7"/>
          <p:cNvSpPr txBox="1"/>
          <p:nvPr/>
        </p:nvSpPr>
        <p:spPr>
          <a:xfrm>
            <a:off x="5345396" y="1643050"/>
            <a:ext cx="3192028" cy="830997"/>
          </a:xfrm>
          <a:prstGeom prst="rect">
            <a:avLst/>
          </a:prstGeom>
          <a:noFill/>
        </p:spPr>
        <p:txBody>
          <a:bodyPr wrap="none" rtlCol="0">
            <a:spAutoFit/>
          </a:bodyPr>
          <a:lstStyle/>
          <a:p>
            <a:r>
              <a:rPr lang="en-GB" sz="4800" b="1" dirty="0" smtClean="0"/>
              <a:t>MULTICORE</a:t>
            </a:r>
            <a:endParaRPr lang="en-GB" sz="4800" b="1" dirty="0"/>
          </a:p>
        </p:txBody>
      </p:sp>
    </p:spTree>
    <p:extLst>
      <p:ext uri="{BB962C8B-B14F-4D97-AF65-F5344CB8AC3E}">
        <p14:creationId xmlns:p14="http://schemas.microsoft.com/office/powerpoint/2010/main" val="394309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F# </a:t>
            </a:r>
            <a:r>
              <a:rPr lang="en-GB" dirty="0" err="1" smtClean="0"/>
              <a:t>Async</a:t>
            </a:r>
            <a:r>
              <a:rPr lang="en-GB" dirty="0" smtClean="0"/>
              <a:t> – OVERVIEW</a:t>
            </a:r>
            <a:endParaRPr lang="en-GB" sz="2700" dirty="0"/>
          </a:p>
        </p:txBody>
      </p:sp>
      <p:sp>
        <p:nvSpPr>
          <p:cNvPr id="3" name="Subtitle 2"/>
          <p:cNvSpPr>
            <a:spLocks noGrp="1"/>
          </p:cNvSpPr>
          <p:nvPr>
            <p:ph type="body" idx="1"/>
          </p:nvPr>
        </p:nvSpPr>
        <p:spPr/>
        <p:txBody>
          <a:bodyPr>
            <a:normAutofit/>
          </a:bodyPr>
          <a:lstStyle/>
          <a:p>
            <a:endParaRPr lang="en-GB" dirty="0"/>
          </a:p>
        </p:txBody>
      </p:sp>
    </p:spTree>
    <p:extLst>
      <p:ext uri="{BB962C8B-B14F-4D97-AF65-F5344CB8AC3E}">
        <p14:creationId xmlns:p14="http://schemas.microsoft.com/office/powerpoint/2010/main" val="37245576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GB"/>
          </a:p>
        </p:txBody>
      </p:sp>
      <p:sp>
        <p:nvSpPr>
          <p:cNvPr id="3" name="Content Placeholder 2"/>
          <p:cNvSpPr>
            <a:spLocks noGrp="1"/>
          </p:cNvSpPr>
          <p:nvPr>
            <p:ph type="body" idx="1"/>
          </p:nvPr>
        </p:nvSpPr>
        <p:spPr>
          <a:xfrm>
            <a:off x="0" y="1371600"/>
            <a:ext cx="8381999" cy="2135969"/>
          </a:xfrm>
        </p:spPr>
        <p:txBody>
          <a:bodyPr>
            <a:noAutofit/>
          </a:bodyPr>
          <a:lstStyle/>
          <a:p>
            <a:pPr algn="ctr">
              <a:buNone/>
            </a:pPr>
            <a:r>
              <a:rPr lang="en-GB" dirty="0" smtClean="0"/>
              <a:t>F# is a </a:t>
            </a:r>
            <a:r>
              <a:rPr lang="en-GB" b="1" dirty="0" smtClean="0"/>
              <a:t>Parallel</a:t>
            </a:r>
            <a:r>
              <a:rPr lang="en-GB" dirty="0" smtClean="0"/>
              <a:t> Language</a:t>
            </a:r>
          </a:p>
          <a:p>
            <a:pPr algn="ctr">
              <a:buNone/>
            </a:pPr>
            <a:endParaRPr lang="en-GB" dirty="0" smtClean="0"/>
          </a:p>
          <a:p>
            <a:pPr algn="ctr">
              <a:buNone/>
            </a:pPr>
            <a:r>
              <a:rPr lang="en-GB" sz="2800" dirty="0" smtClean="0"/>
              <a:t>(Multiple active </a:t>
            </a:r>
            <a:r>
              <a:rPr lang="en-GB" sz="2800" b="1" u="sng" dirty="0" smtClean="0"/>
              <a:t>computations</a:t>
            </a:r>
            <a:r>
              <a:rPr lang="en-GB" sz="2800" dirty="0" smtClean="0"/>
              <a:t>)</a:t>
            </a:r>
          </a:p>
          <a:p>
            <a:pPr>
              <a:buNone/>
            </a:pPr>
            <a:endParaRPr lang="en-GB" dirty="0" smtClean="0"/>
          </a:p>
          <a:p>
            <a:pPr algn="ctr">
              <a:buNone/>
            </a:pPr>
            <a:r>
              <a:rPr lang="en-GB" dirty="0" smtClean="0"/>
              <a:t>F# is a </a:t>
            </a:r>
            <a:r>
              <a:rPr lang="en-GB" b="1" dirty="0" smtClean="0"/>
              <a:t>Reactive</a:t>
            </a:r>
            <a:r>
              <a:rPr lang="en-GB" dirty="0" smtClean="0"/>
              <a:t> Language</a:t>
            </a:r>
            <a:endParaRPr lang="en-GB" b="1" dirty="0" smtClean="0"/>
          </a:p>
          <a:p>
            <a:pPr algn="ctr">
              <a:buNone/>
            </a:pPr>
            <a:endParaRPr lang="en-GB" sz="2800" dirty="0" smtClean="0"/>
          </a:p>
          <a:p>
            <a:pPr algn="ctr">
              <a:buNone/>
            </a:pPr>
            <a:r>
              <a:rPr lang="en-GB" sz="2800" dirty="0" smtClean="0"/>
              <a:t>(Multiple pending </a:t>
            </a:r>
            <a:r>
              <a:rPr lang="en-GB" sz="2800" b="1" u="sng" dirty="0" smtClean="0"/>
              <a:t>reactions</a:t>
            </a:r>
            <a:r>
              <a:rPr lang="en-GB" sz="2800" dirty="0" smtClean="0"/>
              <a:t>)</a:t>
            </a:r>
          </a:p>
          <a:p>
            <a:pPr>
              <a:buNone/>
            </a:pPr>
            <a:endParaRPr lang="en-GB" dirty="0"/>
          </a:p>
        </p:txBody>
      </p:sp>
      <p:sp>
        <p:nvSpPr>
          <p:cNvPr id="4" name="Rectangular Callout 3"/>
          <p:cNvSpPr/>
          <p:nvPr/>
        </p:nvSpPr>
        <p:spPr>
          <a:xfrm>
            <a:off x="6599880" y="3244472"/>
            <a:ext cx="2576859" cy="2554545"/>
          </a:xfrm>
          <a:prstGeom prst="wedgeRectCallout">
            <a:avLst>
              <a:gd name="adj1" fmla="val -57106"/>
              <a:gd name="adj2" fmla="val -22832"/>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2700000" scaled="1"/>
            <a:tileRect/>
          </a:gradFill>
          <a:ln w="15875">
            <a:solidFill>
              <a:schemeClr val="tx1"/>
            </a:solidFill>
            <a:miter lim="800000"/>
            <a:headEnd/>
            <a:tailEnd/>
          </a:ln>
          <a:effectLst/>
        </p:spPr>
        <p:txBody>
          <a:bodyPr wrap="none" anchor="ctr" anchorCtr="1">
            <a:spAutoFit/>
          </a:bodyPr>
          <a:lstStyle/>
          <a:p>
            <a:pPr algn="ctr"/>
            <a:r>
              <a:rPr lang="en-GB" sz="2000" b="1" dirty="0" smtClean="0">
                <a:solidFill>
                  <a:schemeClr val="bg1"/>
                </a:solidFill>
              </a:rPr>
              <a:t> GUI Event</a:t>
            </a:r>
          </a:p>
          <a:p>
            <a:pPr algn="ctr"/>
            <a:r>
              <a:rPr lang="en-GB" sz="2000" b="1" dirty="0" smtClean="0">
                <a:solidFill>
                  <a:schemeClr val="bg1"/>
                </a:solidFill>
              </a:rPr>
              <a:t> Page Load</a:t>
            </a:r>
          </a:p>
          <a:p>
            <a:pPr algn="ctr"/>
            <a:r>
              <a:rPr lang="en-GB" sz="2000" b="1" dirty="0" smtClean="0">
                <a:solidFill>
                  <a:schemeClr val="bg1"/>
                </a:solidFill>
              </a:rPr>
              <a:t>Timer </a:t>
            </a:r>
            <a:r>
              <a:rPr lang="en-GB" sz="2000" b="1" dirty="0" err="1" smtClean="0">
                <a:solidFill>
                  <a:schemeClr val="bg1"/>
                </a:solidFill>
              </a:rPr>
              <a:t>Callback</a:t>
            </a:r>
            <a:endParaRPr lang="en-GB" sz="2000" b="1" dirty="0" smtClean="0">
              <a:solidFill>
                <a:schemeClr val="bg1"/>
              </a:solidFill>
            </a:endParaRPr>
          </a:p>
          <a:p>
            <a:pPr algn="ctr"/>
            <a:r>
              <a:rPr lang="en-GB" sz="2000" b="1" dirty="0" smtClean="0">
                <a:solidFill>
                  <a:schemeClr val="bg1"/>
                </a:solidFill>
              </a:rPr>
              <a:t>Query Response</a:t>
            </a:r>
          </a:p>
          <a:p>
            <a:pPr algn="ctr"/>
            <a:r>
              <a:rPr lang="en-GB" sz="2000" b="1" dirty="0" smtClean="0">
                <a:solidFill>
                  <a:schemeClr val="bg1"/>
                </a:solidFill>
              </a:rPr>
              <a:t>HTTP Response</a:t>
            </a:r>
          </a:p>
          <a:p>
            <a:pPr algn="ctr"/>
            <a:r>
              <a:rPr lang="en-GB" sz="2000" b="1" dirty="0" smtClean="0">
                <a:solidFill>
                  <a:schemeClr val="bg1"/>
                </a:solidFill>
              </a:rPr>
              <a:t>Web Service Response</a:t>
            </a:r>
          </a:p>
          <a:p>
            <a:pPr algn="ctr"/>
            <a:r>
              <a:rPr lang="en-GB" sz="2000" b="1" dirty="0" smtClean="0">
                <a:solidFill>
                  <a:schemeClr val="bg1"/>
                </a:solidFill>
              </a:rPr>
              <a:t>Disk I/O Completion</a:t>
            </a:r>
          </a:p>
          <a:p>
            <a:pPr algn="ctr"/>
            <a:r>
              <a:rPr lang="en-GB" sz="2000" b="1" dirty="0" smtClean="0">
                <a:solidFill>
                  <a:schemeClr val="bg1"/>
                </a:solidFill>
              </a:rPr>
              <a:t>Agent Gets Message</a:t>
            </a:r>
          </a:p>
        </p:txBody>
      </p:sp>
    </p:spTree>
    <p:extLst>
      <p:ext uri="{BB962C8B-B14F-4D97-AF65-F5344CB8AC3E}">
        <p14:creationId xmlns:p14="http://schemas.microsoft.com/office/powerpoint/2010/main" val="40698349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err="1" smtClean="0"/>
              <a:t>async</a:t>
            </a:r>
            <a:r>
              <a:rPr lang="en-GB" dirty="0" smtClean="0"/>
              <a:t> { ... }</a:t>
            </a:r>
            <a:endParaRPr lang="en-GB" dirty="0"/>
          </a:p>
        </p:txBody>
      </p:sp>
      <p:sp>
        <p:nvSpPr>
          <p:cNvPr id="4" name="Rectangle 3"/>
          <p:cNvSpPr/>
          <p:nvPr/>
        </p:nvSpPr>
        <p:spPr>
          <a:xfrm>
            <a:off x="571472" y="1472575"/>
            <a:ext cx="8276314" cy="1550031"/>
          </a:xfrm>
          <a:prstGeom prst="rect">
            <a:avLst/>
          </a:prstGeom>
          <a:gradFill flip="none" rotWithShape="1">
            <a:gsLst>
              <a:gs pos="0">
                <a:schemeClr val="accent1">
                  <a:tint val="66000"/>
                  <a:satMod val="160000"/>
                  <a:alpha val="69000"/>
                </a:schemeClr>
              </a:gs>
              <a:gs pos="50000">
                <a:schemeClr val="accent1">
                  <a:tint val="44500"/>
                  <a:satMod val="160000"/>
                </a:schemeClr>
              </a:gs>
              <a:gs pos="100000">
                <a:schemeClr val="accent1">
                  <a:tint val="23500"/>
                  <a:satMod val="160000"/>
                </a:schemeClr>
              </a:gs>
            </a:gsLst>
            <a:lin ang="13500000" scaled="1"/>
            <a:tileRect/>
          </a:gradFill>
          <a:ln w="22225" cap="rnd"/>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endParaRPr lang="en-GB" sz="2400" b="1" dirty="0" smtClean="0">
              <a:solidFill>
                <a:schemeClr val="bg1"/>
              </a:solidFill>
              <a:latin typeface="Consolas" pitchFamily="49" charset="0"/>
              <a:cs typeface="Consolas" pitchFamily="49" charset="0"/>
            </a:endParaRPr>
          </a:p>
          <a:p>
            <a:r>
              <a:rPr lang="en-GB" sz="2400" b="1" dirty="0" smtClean="0">
                <a:solidFill>
                  <a:schemeClr val="tx1"/>
                </a:solidFill>
                <a:latin typeface="Consolas" pitchFamily="49" charset="0"/>
                <a:cs typeface="Consolas" pitchFamily="49" charset="0"/>
              </a:rPr>
              <a:t>async {</a:t>
            </a:r>
            <a:r>
              <a:rPr lang="en-GB" sz="2400" b="1" dirty="0" smtClean="0">
                <a:solidFill>
                  <a:schemeClr val="bg1"/>
                </a:solidFill>
                <a:latin typeface="Consolas" pitchFamily="49" charset="0"/>
                <a:cs typeface="Consolas" pitchFamily="49" charset="0"/>
              </a:rPr>
              <a:t> </a:t>
            </a:r>
            <a:r>
              <a:rPr lang="en-GB" sz="2400" b="1" dirty="0" smtClean="0">
                <a:solidFill>
                  <a:schemeClr val="accent2"/>
                </a:solidFill>
                <a:latin typeface="Consolas" pitchFamily="49" charset="0"/>
                <a:cs typeface="Consolas" pitchFamily="49" charset="0"/>
              </a:rPr>
              <a:t>let!</a:t>
            </a:r>
            <a:r>
              <a:rPr lang="en-GB" sz="2400" b="1" dirty="0" smtClean="0">
                <a:solidFill>
                  <a:schemeClr val="bg1"/>
                </a:solidFill>
                <a:latin typeface="Consolas" pitchFamily="49" charset="0"/>
                <a:cs typeface="Consolas" pitchFamily="49" charset="0"/>
              </a:rPr>
              <a:t> </a:t>
            </a:r>
            <a:r>
              <a:rPr lang="en-GB" sz="2400" b="1" dirty="0" smtClean="0">
                <a:solidFill>
                  <a:schemeClr val="tx1"/>
                </a:solidFill>
                <a:latin typeface="Consolas" pitchFamily="49" charset="0"/>
                <a:cs typeface="Consolas" pitchFamily="49" charset="0"/>
              </a:rPr>
              <a:t>res = &lt;async-event&gt;</a:t>
            </a:r>
          </a:p>
          <a:p>
            <a:r>
              <a:rPr lang="en-GB" sz="2400" b="1" dirty="0" smtClean="0">
                <a:solidFill>
                  <a:schemeClr val="tx1"/>
                </a:solidFill>
                <a:latin typeface="Consolas" pitchFamily="49" charset="0"/>
                <a:cs typeface="Consolas" pitchFamily="49" charset="0"/>
              </a:rPr>
              <a:t>        ...  }</a:t>
            </a:r>
          </a:p>
          <a:p>
            <a:r>
              <a:rPr lang="en-GB" sz="2400" b="1" dirty="0" smtClean="0">
                <a:solidFill>
                  <a:schemeClr val="bg1"/>
                </a:solidFill>
                <a:latin typeface="Consolas" pitchFamily="49" charset="0"/>
                <a:cs typeface="Consolas" pitchFamily="49" charset="0"/>
              </a:rPr>
              <a:t> </a:t>
            </a:r>
          </a:p>
        </p:txBody>
      </p:sp>
      <p:sp>
        <p:nvSpPr>
          <p:cNvPr id="5" name="Rectangular Callout 4"/>
          <p:cNvSpPr/>
          <p:nvPr/>
        </p:nvSpPr>
        <p:spPr>
          <a:xfrm>
            <a:off x="4661638" y="720893"/>
            <a:ext cx="1133195" cy="523220"/>
          </a:xfrm>
          <a:prstGeom prst="wedgeRectCallout">
            <a:avLst>
              <a:gd name="adj1" fmla="val -155316"/>
              <a:gd name="adj2" fmla="val 155183"/>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2700000" scaled="1"/>
            <a:tileRect/>
          </a:gradFill>
          <a:ln w="15875">
            <a:solidFill>
              <a:schemeClr val="tx1"/>
            </a:solidFill>
            <a:miter lim="800000"/>
            <a:headEnd/>
            <a:tailEnd/>
          </a:ln>
          <a:effectLst/>
        </p:spPr>
        <p:txBody>
          <a:bodyPr wrap="none" anchor="ctr" anchorCtr="1">
            <a:spAutoFit/>
          </a:bodyPr>
          <a:lstStyle/>
          <a:p>
            <a:pPr algn="ctr"/>
            <a:r>
              <a:rPr lang="en-GB" sz="2800" b="1" dirty="0" smtClean="0">
                <a:solidFill>
                  <a:schemeClr val="bg1"/>
                </a:solidFill>
              </a:rPr>
              <a:t>React!</a:t>
            </a:r>
          </a:p>
        </p:txBody>
      </p:sp>
      <p:sp>
        <p:nvSpPr>
          <p:cNvPr id="7" name="Rectangular Callout 6"/>
          <p:cNvSpPr/>
          <p:nvPr/>
        </p:nvSpPr>
        <p:spPr>
          <a:xfrm>
            <a:off x="3234379" y="3475634"/>
            <a:ext cx="3692678" cy="2246769"/>
          </a:xfrm>
          <a:prstGeom prst="wedgeRectCallout">
            <a:avLst>
              <a:gd name="adj1" fmla="val -49236"/>
              <a:gd name="adj2" fmla="val -91131"/>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2700000" scaled="1"/>
            <a:tileRect/>
          </a:gradFill>
          <a:ln w="15875">
            <a:solidFill>
              <a:schemeClr val="tx1"/>
            </a:solidFill>
            <a:miter lim="800000"/>
            <a:headEnd/>
            <a:tailEnd/>
          </a:ln>
          <a:effectLst/>
        </p:spPr>
        <p:txBody>
          <a:bodyPr wrap="none" anchor="ctr" anchorCtr="1">
            <a:spAutoFit/>
          </a:bodyPr>
          <a:lstStyle/>
          <a:p>
            <a:pPr algn="ctr"/>
            <a:r>
              <a:rPr lang="en-GB" sz="2000" b="1" dirty="0" smtClean="0">
                <a:solidFill>
                  <a:schemeClr val="bg1"/>
                </a:solidFill>
              </a:rPr>
              <a:t>React to a GUI Event</a:t>
            </a:r>
          </a:p>
          <a:p>
            <a:pPr algn="ctr"/>
            <a:r>
              <a:rPr lang="en-GB" sz="2000" b="1" dirty="0" smtClean="0">
                <a:solidFill>
                  <a:schemeClr val="bg1"/>
                </a:solidFill>
              </a:rPr>
              <a:t>React to a Timer Callback</a:t>
            </a:r>
          </a:p>
          <a:p>
            <a:pPr algn="ctr"/>
            <a:r>
              <a:rPr lang="en-GB" sz="2000" b="1" dirty="0" smtClean="0">
                <a:solidFill>
                  <a:schemeClr val="bg1"/>
                </a:solidFill>
              </a:rPr>
              <a:t>React to a Query Response</a:t>
            </a:r>
          </a:p>
          <a:p>
            <a:pPr algn="ctr"/>
            <a:r>
              <a:rPr lang="en-GB" sz="2000" b="1" dirty="0" smtClean="0">
                <a:solidFill>
                  <a:schemeClr val="bg1"/>
                </a:solidFill>
              </a:rPr>
              <a:t>React to a HTTP Response</a:t>
            </a:r>
          </a:p>
          <a:p>
            <a:pPr algn="ctr"/>
            <a:r>
              <a:rPr lang="en-GB" sz="2000" b="1" dirty="0" smtClean="0">
                <a:solidFill>
                  <a:schemeClr val="bg1"/>
                </a:solidFill>
              </a:rPr>
              <a:t>React to a Web Service Response</a:t>
            </a:r>
          </a:p>
          <a:p>
            <a:pPr algn="ctr"/>
            <a:r>
              <a:rPr lang="en-GB" sz="2000" b="1" dirty="0" smtClean="0">
                <a:solidFill>
                  <a:schemeClr val="bg1"/>
                </a:solidFill>
              </a:rPr>
              <a:t>React to a Disk I/O Completion</a:t>
            </a:r>
          </a:p>
          <a:p>
            <a:pPr algn="ctr"/>
            <a:r>
              <a:rPr lang="en-GB" sz="2000" b="1" dirty="0" smtClean="0">
                <a:solidFill>
                  <a:schemeClr val="bg1"/>
                </a:solidFill>
              </a:rPr>
              <a:t>Agent reacts to Message</a:t>
            </a:r>
          </a:p>
        </p:txBody>
      </p:sp>
    </p:spTree>
    <p:extLst>
      <p:ext uri="{BB962C8B-B14F-4D97-AF65-F5344CB8AC3E}">
        <p14:creationId xmlns:p14="http://schemas.microsoft.com/office/powerpoint/2010/main" val="9494129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build="p"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err="1" smtClean="0"/>
              <a:t>async</a:t>
            </a:r>
            <a:r>
              <a:rPr lang="en-GB" dirty="0" smtClean="0"/>
              <a:t> { ... }</a:t>
            </a:r>
            <a:endParaRPr lang="en-GB" dirty="0"/>
          </a:p>
        </p:txBody>
      </p:sp>
      <p:sp>
        <p:nvSpPr>
          <p:cNvPr id="3" name="Content Placeholder 2"/>
          <p:cNvSpPr>
            <a:spLocks noGrp="1"/>
          </p:cNvSpPr>
          <p:nvPr>
            <p:ph sz="quarter" idx="1"/>
          </p:nvPr>
        </p:nvSpPr>
        <p:spPr>
          <a:xfrm>
            <a:off x="282173" y="3500438"/>
            <a:ext cx="8048625" cy="2625725"/>
          </a:xfrm>
        </p:spPr>
        <p:txBody>
          <a:bodyPr>
            <a:noAutofit/>
          </a:bodyPr>
          <a:lstStyle/>
          <a:p>
            <a:pPr algn="ctr">
              <a:buNone/>
            </a:pPr>
            <a:r>
              <a:rPr lang="en-GB" sz="2400" dirty="0" smtClean="0"/>
              <a:t>Resumptions  (one shot continuations)</a:t>
            </a:r>
          </a:p>
          <a:p>
            <a:pPr algn="ctr">
              <a:buNone/>
            </a:pPr>
            <a:r>
              <a:rPr lang="en-GB" sz="2400" dirty="0" smtClean="0"/>
              <a:t>w/- result/exception/cancellation continuations</a:t>
            </a:r>
          </a:p>
          <a:p>
            <a:pPr algn="ctr">
              <a:buNone/>
            </a:pPr>
            <a:endParaRPr lang="en-GB" sz="2000" dirty="0" smtClean="0"/>
          </a:p>
          <a:p>
            <a:pPr algn="ctr">
              <a:buNone/>
            </a:pPr>
            <a:r>
              <a:rPr lang="en-GB" sz="2000" dirty="0" smtClean="0"/>
              <a:t>+ delimited exceptions and resources</a:t>
            </a:r>
          </a:p>
          <a:p>
            <a:pPr algn="ctr">
              <a:buNone/>
            </a:pPr>
            <a:r>
              <a:rPr lang="en-GB" sz="2000" dirty="0" smtClean="0"/>
              <a:t>+ combinators to put them together</a:t>
            </a:r>
          </a:p>
          <a:p>
            <a:pPr algn="ctr">
              <a:buNone/>
            </a:pPr>
            <a:r>
              <a:rPr lang="en-GB" sz="2000" dirty="0" smtClean="0"/>
              <a:t> + syntax  </a:t>
            </a:r>
          </a:p>
          <a:p>
            <a:pPr algn="ctr">
              <a:buNone/>
            </a:pPr>
            <a:r>
              <a:rPr lang="en-GB" sz="2000" dirty="0" smtClean="0"/>
              <a:t> + start-task, fork-join operators </a:t>
            </a:r>
          </a:p>
          <a:p>
            <a:pPr algn="ctr">
              <a:buNone/>
            </a:pPr>
            <a:endParaRPr lang="en-GB" sz="2000" dirty="0" smtClean="0"/>
          </a:p>
        </p:txBody>
      </p:sp>
      <p:sp>
        <p:nvSpPr>
          <p:cNvPr id="4" name="Rectangle 3"/>
          <p:cNvSpPr/>
          <p:nvPr/>
        </p:nvSpPr>
        <p:spPr>
          <a:xfrm>
            <a:off x="1447800" y="1672720"/>
            <a:ext cx="6144295" cy="1180699"/>
          </a:xfrm>
          <a:prstGeom prst="rect">
            <a:avLst/>
          </a:prstGeom>
          <a:gradFill flip="none" rotWithShape="1">
            <a:gsLst>
              <a:gs pos="0">
                <a:schemeClr val="accent1">
                  <a:tint val="66000"/>
                  <a:satMod val="160000"/>
                  <a:alpha val="69000"/>
                </a:schemeClr>
              </a:gs>
              <a:gs pos="50000">
                <a:schemeClr val="accent1">
                  <a:tint val="44500"/>
                  <a:satMod val="160000"/>
                </a:schemeClr>
              </a:gs>
              <a:gs pos="100000">
                <a:schemeClr val="accent1">
                  <a:tint val="23500"/>
                  <a:satMod val="160000"/>
                </a:schemeClr>
              </a:gs>
            </a:gsLst>
            <a:lin ang="13500000" scaled="1"/>
            <a:tileRect/>
          </a:gradFill>
          <a:ln w="22225" cap="rnd"/>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endParaRPr lang="en-GB" sz="2400" b="1" dirty="0" smtClean="0">
              <a:solidFill>
                <a:schemeClr val="tx1"/>
              </a:solidFill>
              <a:latin typeface="Consolas" pitchFamily="49" charset="0"/>
              <a:cs typeface="Consolas" pitchFamily="49" charset="0"/>
            </a:endParaRPr>
          </a:p>
          <a:p>
            <a:pPr algn="ctr"/>
            <a:r>
              <a:rPr lang="en-GB" sz="2400" b="1" dirty="0" smtClean="0">
                <a:solidFill>
                  <a:schemeClr val="tx1"/>
                </a:solidFill>
                <a:latin typeface="Consolas" pitchFamily="49" charset="0"/>
                <a:cs typeface="Consolas" pitchFamily="49" charset="0"/>
              </a:rPr>
              <a:t>async { ... }</a:t>
            </a:r>
          </a:p>
          <a:p>
            <a:r>
              <a:rPr lang="en-GB" sz="2400" b="1" dirty="0" smtClean="0">
                <a:solidFill>
                  <a:schemeClr val="tx1"/>
                </a:solidFill>
                <a:latin typeface="Consolas" pitchFamily="49" charset="0"/>
                <a:cs typeface="Consolas" pitchFamily="49" charset="0"/>
              </a:rPr>
              <a:t> </a:t>
            </a:r>
          </a:p>
        </p:txBody>
      </p:sp>
    </p:spTree>
    <p:extLst>
      <p:ext uri="{BB962C8B-B14F-4D97-AF65-F5344CB8AC3E}">
        <p14:creationId xmlns:p14="http://schemas.microsoft.com/office/powerpoint/2010/main" val="16644717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1874" name="Rectangle 2"/>
          <p:cNvSpPr>
            <a:spLocks noGrp="1" noChangeArrowheads="1"/>
          </p:cNvSpPr>
          <p:nvPr>
            <p:ph type="title"/>
          </p:nvPr>
        </p:nvSpPr>
        <p:spPr>
          <a:xfrm>
            <a:off x="500034" y="0"/>
            <a:ext cx="8229600" cy="1143000"/>
          </a:xfrm>
        </p:spPr>
        <p:txBody>
          <a:bodyPr/>
          <a:lstStyle/>
          <a:p>
            <a:r>
              <a:rPr lang="en-GB" dirty="0" err="1" smtClean="0"/>
              <a:t>async</a:t>
            </a:r>
            <a:r>
              <a:rPr lang="en-GB" dirty="0" smtClean="0"/>
              <a:t> { ... }</a:t>
            </a:r>
            <a:endParaRPr lang="en-GB" dirty="0"/>
          </a:p>
        </p:txBody>
      </p:sp>
      <p:sp>
        <p:nvSpPr>
          <p:cNvPr id="17" name="Folded Corner 16"/>
          <p:cNvSpPr/>
          <p:nvPr/>
        </p:nvSpPr>
        <p:spPr>
          <a:xfrm>
            <a:off x="428596" y="3500438"/>
            <a:ext cx="6404565" cy="2070228"/>
          </a:xfrm>
          <a:prstGeom prst="foldedCorner">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spAutoFit/>
          </a:bodyPr>
          <a:lstStyle/>
          <a:p>
            <a:r>
              <a:rPr lang="en-GB" dirty="0" err="1" smtClean="0">
                <a:solidFill>
                  <a:schemeClr val="tx1"/>
                </a:solidFill>
                <a:latin typeface="Consolas" pitchFamily="49" charset="0"/>
                <a:cs typeface="Consolas" pitchFamily="49" charset="0"/>
              </a:rPr>
              <a:t>async.Delay</a:t>
            </a:r>
            <a:r>
              <a:rPr lang="en-GB" dirty="0" smtClean="0">
                <a:solidFill>
                  <a:schemeClr val="tx1"/>
                </a:solidFill>
                <a:latin typeface="Consolas" pitchFamily="49" charset="0"/>
                <a:cs typeface="Consolas" pitchFamily="49" charset="0"/>
              </a:rPr>
              <a:t>(fun () -&gt; </a:t>
            </a:r>
          </a:p>
          <a:p>
            <a:r>
              <a:rPr lang="en-GB" dirty="0" smtClean="0">
                <a:solidFill>
                  <a:schemeClr val="tx1"/>
                </a:solidFill>
                <a:latin typeface="Consolas" pitchFamily="49" charset="0"/>
                <a:cs typeface="Consolas" pitchFamily="49" charset="0"/>
              </a:rPr>
              <a:t>    </a:t>
            </a:r>
            <a:r>
              <a:rPr lang="en-GB" dirty="0" err="1" smtClean="0">
                <a:solidFill>
                  <a:schemeClr val="tx1"/>
                </a:solidFill>
                <a:latin typeface="Consolas" pitchFamily="49" charset="0"/>
                <a:cs typeface="Consolas" pitchFamily="49" charset="0"/>
              </a:rPr>
              <a:t>async.Bind</a:t>
            </a:r>
            <a:r>
              <a:rPr lang="en-GB" dirty="0" smtClean="0">
                <a:solidFill>
                  <a:schemeClr val="tx1"/>
                </a:solidFill>
                <a:latin typeface="Consolas" pitchFamily="49" charset="0"/>
                <a:cs typeface="Consolas" pitchFamily="49" charset="0"/>
              </a:rPr>
              <a:t>(</a:t>
            </a:r>
            <a:r>
              <a:rPr lang="en-GB" dirty="0" err="1" smtClean="0">
                <a:solidFill>
                  <a:schemeClr val="tx1"/>
                </a:solidFill>
                <a:latin typeface="Consolas" pitchFamily="49" charset="0"/>
                <a:cs typeface="Consolas" pitchFamily="49" charset="0"/>
              </a:rPr>
              <a:t>ReadAsync</a:t>
            </a:r>
            <a:r>
              <a:rPr lang="en-GB" dirty="0" smtClean="0">
                <a:solidFill>
                  <a:schemeClr val="tx1"/>
                </a:solidFill>
                <a:latin typeface="Consolas" pitchFamily="49" charset="0"/>
                <a:cs typeface="Consolas" pitchFamily="49" charset="0"/>
              </a:rPr>
              <a:t> "cat.jpg", (fun image -&gt;</a:t>
            </a:r>
          </a:p>
          <a:p>
            <a:r>
              <a:rPr lang="en-GB" dirty="0" smtClean="0">
                <a:solidFill>
                  <a:schemeClr val="tx1"/>
                </a:solidFill>
                <a:latin typeface="Consolas" pitchFamily="49" charset="0"/>
                <a:cs typeface="Consolas" pitchFamily="49" charset="0"/>
              </a:rPr>
              <a:t>        let image2 = f image</a:t>
            </a:r>
          </a:p>
          <a:p>
            <a:r>
              <a:rPr lang="en-GB" dirty="0" smtClean="0">
                <a:solidFill>
                  <a:schemeClr val="tx1"/>
                </a:solidFill>
                <a:latin typeface="Consolas" pitchFamily="49" charset="0"/>
                <a:cs typeface="Consolas" pitchFamily="49" charset="0"/>
              </a:rPr>
              <a:t>        </a:t>
            </a:r>
            <a:r>
              <a:rPr lang="en-GB" dirty="0" err="1" smtClean="0">
                <a:solidFill>
                  <a:schemeClr val="tx1"/>
                </a:solidFill>
                <a:latin typeface="Consolas" pitchFamily="49" charset="0"/>
                <a:cs typeface="Consolas" pitchFamily="49" charset="0"/>
              </a:rPr>
              <a:t>async.Bind</a:t>
            </a:r>
            <a:r>
              <a:rPr lang="en-GB" dirty="0" smtClean="0">
                <a:solidFill>
                  <a:schemeClr val="tx1"/>
                </a:solidFill>
                <a:latin typeface="Consolas" pitchFamily="49" charset="0"/>
                <a:cs typeface="Consolas" pitchFamily="49" charset="0"/>
              </a:rPr>
              <a:t>(</a:t>
            </a:r>
            <a:r>
              <a:rPr lang="en-GB" dirty="0" err="1" smtClean="0">
                <a:solidFill>
                  <a:schemeClr val="tx1"/>
                </a:solidFill>
                <a:latin typeface="Consolas" pitchFamily="49" charset="0"/>
                <a:cs typeface="Consolas" pitchFamily="49" charset="0"/>
              </a:rPr>
              <a:t>writeAsync</a:t>
            </a:r>
            <a:r>
              <a:rPr lang="en-GB" dirty="0" smtClean="0">
                <a:solidFill>
                  <a:schemeClr val="tx1"/>
                </a:solidFill>
                <a:latin typeface="Consolas" pitchFamily="49" charset="0"/>
                <a:cs typeface="Consolas" pitchFamily="49" charset="0"/>
              </a:rPr>
              <a:t> "dog.jpg",(fun () -&gt;</a:t>
            </a:r>
          </a:p>
          <a:p>
            <a:r>
              <a:rPr lang="en-GB" dirty="0" smtClean="0">
                <a:solidFill>
                  <a:schemeClr val="tx1"/>
                </a:solidFill>
                <a:latin typeface="Consolas" pitchFamily="49" charset="0"/>
                <a:cs typeface="Consolas" pitchFamily="49" charset="0"/>
              </a:rPr>
              <a:t>            </a:t>
            </a:r>
            <a:r>
              <a:rPr lang="en-GB" dirty="0" err="1" smtClean="0">
                <a:solidFill>
                  <a:schemeClr val="tx1"/>
                </a:solidFill>
                <a:latin typeface="Consolas" pitchFamily="49" charset="0"/>
                <a:cs typeface="Consolas" pitchFamily="49" charset="0"/>
              </a:rPr>
              <a:t>printfn</a:t>
            </a:r>
            <a:r>
              <a:rPr lang="en-GB" dirty="0" smtClean="0">
                <a:solidFill>
                  <a:schemeClr val="tx1"/>
                </a:solidFill>
                <a:latin typeface="Consolas" pitchFamily="49" charset="0"/>
                <a:cs typeface="Consolas" pitchFamily="49" charset="0"/>
              </a:rPr>
              <a:t> "done!"</a:t>
            </a:r>
          </a:p>
          <a:p>
            <a:r>
              <a:rPr lang="en-GB" dirty="0" smtClean="0">
                <a:solidFill>
                  <a:schemeClr val="tx1"/>
                </a:solidFill>
                <a:latin typeface="Consolas" pitchFamily="49" charset="0"/>
                <a:cs typeface="Consolas" pitchFamily="49" charset="0"/>
              </a:rPr>
              <a:t>            </a:t>
            </a:r>
            <a:r>
              <a:rPr lang="en-GB" dirty="0" err="1" smtClean="0">
                <a:solidFill>
                  <a:schemeClr val="tx1"/>
                </a:solidFill>
                <a:latin typeface="Consolas" pitchFamily="49" charset="0"/>
                <a:cs typeface="Consolas" pitchFamily="49" charset="0"/>
              </a:rPr>
              <a:t>async.Return</a:t>
            </a:r>
            <a:r>
              <a:rPr lang="en-GB" dirty="0" smtClean="0">
                <a:solidFill>
                  <a:schemeClr val="tx1"/>
                </a:solidFill>
                <a:latin typeface="Consolas" pitchFamily="49" charset="0"/>
                <a:cs typeface="Consolas" pitchFamily="49" charset="0"/>
              </a:rPr>
              <a:t>())))))</a:t>
            </a:r>
          </a:p>
        </p:txBody>
      </p:sp>
      <p:sp>
        <p:nvSpPr>
          <p:cNvPr id="19" name="Folded Corner 18"/>
          <p:cNvSpPr/>
          <p:nvPr/>
        </p:nvSpPr>
        <p:spPr>
          <a:xfrm>
            <a:off x="428596" y="919953"/>
            <a:ext cx="5138192" cy="1739651"/>
          </a:xfrm>
          <a:prstGeom prst="foldedCorner">
            <a:avLst/>
          </a:prstGeom>
          <a:gradFill flip="none" rotWithShape="1">
            <a:gsLst>
              <a:gs pos="0">
                <a:schemeClr val="accent1">
                  <a:tint val="66000"/>
                  <a:satMod val="160000"/>
                  <a:alpha val="69000"/>
                </a:schemeClr>
              </a:gs>
              <a:gs pos="50000">
                <a:schemeClr val="accent1">
                  <a:tint val="44500"/>
                  <a:satMod val="160000"/>
                </a:schemeClr>
              </a:gs>
              <a:gs pos="100000">
                <a:schemeClr val="accent1">
                  <a:tint val="23500"/>
                  <a:satMod val="160000"/>
                </a:schemeClr>
              </a:gs>
            </a:gsLst>
            <a:lin ang="13500000" scaled="1"/>
            <a:tileRect/>
          </a:gradFill>
          <a:ln w="22225" cap="rnd"/>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r>
              <a:rPr lang="en-GB" b="1" dirty="0" err="1" smtClean="0">
                <a:solidFill>
                  <a:schemeClr val="tx1"/>
                </a:solidFill>
                <a:latin typeface="Consolas" pitchFamily="49" charset="0"/>
                <a:cs typeface="Consolas" pitchFamily="49" charset="0"/>
              </a:rPr>
              <a:t>async</a:t>
            </a:r>
            <a:r>
              <a:rPr lang="en-GB" b="1" dirty="0" smtClean="0">
                <a:solidFill>
                  <a:schemeClr val="tx1"/>
                </a:solidFill>
                <a:latin typeface="Consolas" pitchFamily="49" charset="0"/>
                <a:cs typeface="Consolas" pitchFamily="49" charset="0"/>
              </a:rPr>
              <a:t> {</a:t>
            </a:r>
            <a:r>
              <a:rPr lang="en-GB" b="1" dirty="0" smtClean="0">
                <a:solidFill>
                  <a:schemeClr val="bg1"/>
                </a:solidFill>
                <a:latin typeface="Consolas" pitchFamily="49" charset="0"/>
                <a:cs typeface="Consolas" pitchFamily="49" charset="0"/>
              </a:rPr>
              <a:t> </a:t>
            </a:r>
            <a:r>
              <a:rPr lang="en-GB" b="1" dirty="0" smtClean="0">
                <a:solidFill>
                  <a:schemeClr val="accent2"/>
                </a:solidFill>
                <a:latin typeface="Consolas" pitchFamily="49" charset="0"/>
                <a:cs typeface="Consolas" pitchFamily="49" charset="0"/>
              </a:rPr>
              <a:t>let!</a:t>
            </a:r>
            <a:r>
              <a:rPr lang="en-GB" b="1" dirty="0" smtClean="0">
                <a:solidFill>
                  <a:schemeClr val="bg1"/>
                </a:solidFill>
                <a:latin typeface="Consolas" pitchFamily="49" charset="0"/>
                <a:cs typeface="Consolas" pitchFamily="49" charset="0"/>
              </a:rPr>
              <a:t> </a:t>
            </a:r>
            <a:r>
              <a:rPr lang="en-GB" b="1" dirty="0" smtClean="0">
                <a:solidFill>
                  <a:schemeClr val="tx1"/>
                </a:solidFill>
                <a:latin typeface="Consolas" pitchFamily="49" charset="0"/>
                <a:cs typeface="Consolas" pitchFamily="49" charset="0"/>
              </a:rPr>
              <a:t>image = </a:t>
            </a:r>
            <a:r>
              <a:rPr lang="en-GB" b="1" dirty="0" err="1" smtClean="0">
                <a:solidFill>
                  <a:schemeClr val="tx1"/>
                </a:solidFill>
                <a:latin typeface="Consolas" pitchFamily="49" charset="0"/>
                <a:cs typeface="Consolas" pitchFamily="49" charset="0"/>
              </a:rPr>
              <a:t>ReadAsync</a:t>
            </a:r>
            <a:r>
              <a:rPr lang="en-GB" b="1" dirty="0" smtClean="0">
                <a:solidFill>
                  <a:schemeClr val="tx1"/>
                </a:solidFill>
                <a:latin typeface="Consolas" pitchFamily="49" charset="0"/>
                <a:cs typeface="Consolas" pitchFamily="49" charset="0"/>
              </a:rPr>
              <a:t> "cat.jpg"</a:t>
            </a:r>
          </a:p>
          <a:p>
            <a:r>
              <a:rPr lang="en-GB" b="1" dirty="0" smtClean="0">
                <a:solidFill>
                  <a:schemeClr val="bg1"/>
                </a:solidFill>
                <a:latin typeface="Consolas" pitchFamily="49" charset="0"/>
                <a:cs typeface="Consolas" pitchFamily="49" charset="0"/>
              </a:rPr>
              <a:t>        </a:t>
            </a:r>
            <a:r>
              <a:rPr lang="en-GB" b="1" dirty="0" smtClean="0">
                <a:solidFill>
                  <a:schemeClr val="accent2"/>
                </a:solidFill>
                <a:latin typeface="Consolas" pitchFamily="49" charset="0"/>
                <a:cs typeface="Consolas" pitchFamily="49" charset="0"/>
              </a:rPr>
              <a:t>let</a:t>
            </a:r>
            <a:r>
              <a:rPr lang="en-GB" b="1" dirty="0" smtClean="0">
                <a:solidFill>
                  <a:schemeClr val="bg1"/>
                </a:solidFill>
                <a:latin typeface="Consolas" pitchFamily="49" charset="0"/>
                <a:cs typeface="Consolas" pitchFamily="49" charset="0"/>
              </a:rPr>
              <a:t> </a:t>
            </a:r>
            <a:r>
              <a:rPr lang="en-GB" b="1" dirty="0" smtClean="0">
                <a:solidFill>
                  <a:schemeClr val="tx1"/>
                </a:solidFill>
                <a:latin typeface="Consolas" pitchFamily="49" charset="0"/>
                <a:cs typeface="Consolas" pitchFamily="49" charset="0"/>
              </a:rPr>
              <a:t>image2 = f image</a:t>
            </a:r>
          </a:p>
          <a:p>
            <a:r>
              <a:rPr lang="en-GB" b="1" dirty="0" smtClean="0">
                <a:solidFill>
                  <a:schemeClr val="bg1"/>
                </a:solidFill>
                <a:latin typeface="Consolas" pitchFamily="49" charset="0"/>
                <a:cs typeface="Consolas" pitchFamily="49" charset="0"/>
              </a:rPr>
              <a:t>        </a:t>
            </a:r>
            <a:r>
              <a:rPr lang="en-GB" b="1" dirty="0" smtClean="0">
                <a:solidFill>
                  <a:schemeClr val="accent2"/>
                </a:solidFill>
                <a:latin typeface="Consolas" pitchFamily="49" charset="0"/>
                <a:cs typeface="Consolas" pitchFamily="49" charset="0"/>
              </a:rPr>
              <a:t>do! </a:t>
            </a:r>
            <a:r>
              <a:rPr lang="en-GB" b="1" dirty="0" err="1">
                <a:solidFill>
                  <a:schemeClr val="tx1"/>
                </a:solidFill>
                <a:latin typeface="Consolas" pitchFamily="49" charset="0"/>
                <a:cs typeface="Consolas" pitchFamily="49" charset="0"/>
              </a:rPr>
              <a:t>w</a:t>
            </a:r>
            <a:r>
              <a:rPr lang="en-GB" b="1" dirty="0" err="1" smtClean="0">
                <a:solidFill>
                  <a:schemeClr val="tx1"/>
                </a:solidFill>
                <a:latin typeface="Consolas" pitchFamily="49" charset="0"/>
                <a:cs typeface="Consolas" pitchFamily="49" charset="0"/>
              </a:rPr>
              <a:t>riteAsync</a:t>
            </a:r>
            <a:r>
              <a:rPr lang="en-GB" b="1" dirty="0" smtClean="0">
                <a:solidFill>
                  <a:schemeClr val="tx1"/>
                </a:solidFill>
                <a:latin typeface="Consolas" pitchFamily="49" charset="0"/>
                <a:cs typeface="Consolas" pitchFamily="49" charset="0"/>
              </a:rPr>
              <a:t> image2 "dog.jpg"</a:t>
            </a:r>
          </a:p>
          <a:p>
            <a:r>
              <a:rPr lang="en-GB" b="1" dirty="0" smtClean="0">
                <a:solidFill>
                  <a:schemeClr val="bg1"/>
                </a:solidFill>
                <a:latin typeface="Consolas" pitchFamily="49" charset="0"/>
                <a:cs typeface="Consolas" pitchFamily="49" charset="0"/>
              </a:rPr>
              <a:t>        </a:t>
            </a:r>
            <a:r>
              <a:rPr lang="en-GB" b="1" dirty="0" smtClean="0">
                <a:solidFill>
                  <a:schemeClr val="accent2"/>
                </a:solidFill>
                <a:latin typeface="Consolas" pitchFamily="49" charset="0"/>
                <a:cs typeface="Consolas" pitchFamily="49" charset="0"/>
              </a:rPr>
              <a:t>do </a:t>
            </a:r>
            <a:r>
              <a:rPr lang="en-GB" b="1" dirty="0" err="1" smtClean="0">
                <a:solidFill>
                  <a:schemeClr val="tx1"/>
                </a:solidFill>
                <a:latin typeface="Consolas" pitchFamily="49" charset="0"/>
                <a:cs typeface="Consolas" pitchFamily="49" charset="0"/>
              </a:rPr>
              <a:t>printfn</a:t>
            </a:r>
            <a:r>
              <a:rPr lang="en-GB" b="1" dirty="0" smtClean="0">
                <a:solidFill>
                  <a:schemeClr val="tx1"/>
                </a:solidFill>
                <a:latin typeface="Consolas" pitchFamily="49" charset="0"/>
                <a:cs typeface="Consolas" pitchFamily="49" charset="0"/>
              </a:rPr>
              <a:t> "done!" </a:t>
            </a:r>
          </a:p>
          <a:p>
            <a:r>
              <a:rPr lang="en-GB" b="1" dirty="0" smtClean="0">
                <a:solidFill>
                  <a:schemeClr val="bg1"/>
                </a:solidFill>
                <a:latin typeface="Consolas" pitchFamily="49" charset="0"/>
                <a:cs typeface="Consolas" pitchFamily="49" charset="0"/>
              </a:rPr>
              <a:t>        </a:t>
            </a:r>
            <a:r>
              <a:rPr lang="en-GB" b="1" dirty="0" smtClean="0">
                <a:solidFill>
                  <a:schemeClr val="accent2"/>
                </a:solidFill>
                <a:latin typeface="Consolas" pitchFamily="49" charset="0"/>
                <a:cs typeface="Consolas" pitchFamily="49" charset="0"/>
              </a:rPr>
              <a:t>return </a:t>
            </a:r>
            <a:r>
              <a:rPr lang="en-GB" b="1" dirty="0" smtClean="0">
                <a:solidFill>
                  <a:schemeClr val="tx1"/>
                </a:solidFill>
                <a:latin typeface="Consolas" pitchFamily="49" charset="0"/>
                <a:cs typeface="Consolas" pitchFamily="49" charset="0"/>
              </a:rPr>
              <a:t>image2 }</a:t>
            </a:r>
          </a:p>
        </p:txBody>
      </p:sp>
      <p:sp>
        <p:nvSpPr>
          <p:cNvPr id="20" name="Freeform 19"/>
          <p:cNvSpPr/>
          <p:nvPr/>
        </p:nvSpPr>
        <p:spPr>
          <a:xfrm>
            <a:off x="1212149" y="850006"/>
            <a:ext cx="4261371" cy="1622738"/>
          </a:xfrm>
          <a:custGeom>
            <a:avLst/>
            <a:gdLst>
              <a:gd name="connsiteX0" fmla="*/ 1514246 w 3686861"/>
              <a:gd name="connsiteY0" fmla="*/ 138989 h 1353312"/>
              <a:gd name="connsiteX1" fmla="*/ 1499616 w 3686861"/>
              <a:gd name="connsiteY1" fmla="*/ 117044 h 1353312"/>
              <a:gd name="connsiteX2" fmla="*/ 1397203 w 3686861"/>
              <a:gd name="connsiteY2" fmla="*/ 51207 h 1353312"/>
              <a:gd name="connsiteX3" fmla="*/ 1324051 w 3686861"/>
              <a:gd name="connsiteY3" fmla="*/ 29261 h 1353312"/>
              <a:gd name="connsiteX4" fmla="*/ 1250899 w 3686861"/>
              <a:gd name="connsiteY4" fmla="*/ 21946 h 1353312"/>
              <a:gd name="connsiteX5" fmla="*/ 1177747 w 3686861"/>
              <a:gd name="connsiteY5" fmla="*/ 7316 h 1353312"/>
              <a:gd name="connsiteX6" fmla="*/ 555955 w 3686861"/>
              <a:gd name="connsiteY6" fmla="*/ 0 h 1353312"/>
              <a:gd name="connsiteX7" fmla="*/ 146304 w 3686861"/>
              <a:gd name="connsiteY7" fmla="*/ 7316 h 1353312"/>
              <a:gd name="connsiteX8" fmla="*/ 87782 w 3686861"/>
              <a:gd name="connsiteY8" fmla="*/ 29261 h 1353312"/>
              <a:gd name="connsiteX9" fmla="*/ 51206 w 3686861"/>
              <a:gd name="connsiteY9" fmla="*/ 73152 h 1353312"/>
              <a:gd name="connsiteX10" fmla="*/ 36576 w 3686861"/>
              <a:gd name="connsiteY10" fmla="*/ 124359 h 1353312"/>
              <a:gd name="connsiteX11" fmla="*/ 29261 w 3686861"/>
              <a:gd name="connsiteY11" fmla="*/ 321869 h 1353312"/>
              <a:gd name="connsiteX12" fmla="*/ 7315 w 3686861"/>
              <a:gd name="connsiteY12" fmla="*/ 438912 h 1353312"/>
              <a:gd name="connsiteX13" fmla="*/ 0 w 3686861"/>
              <a:gd name="connsiteY13" fmla="*/ 475488 h 1353312"/>
              <a:gd name="connsiteX14" fmla="*/ 7315 w 3686861"/>
              <a:gd name="connsiteY14" fmla="*/ 1009498 h 1353312"/>
              <a:gd name="connsiteX15" fmla="*/ 14630 w 3686861"/>
              <a:gd name="connsiteY15" fmla="*/ 1053389 h 1353312"/>
              <a:gd name="connsiteX16" fmla="*/ 21946 w 3686861"/>
              <a:gd name="connsiteY16" fmla="*/ 1141172 h 1353312"/>
              <a:gd name="connsiteX17" fmla="*/ 36576 w 3686861"/>
              <a:gd name="connsiteY17" fmla="*/ 1199693 h 1353312"/>
              <a:gd name="connsiteX18" fmla="*/ 58522 w 3686861"/>
              <a:gd name="connsiteY18" fmla="*/ 1258215 h 1353312"/>
              <a:gd name="connsiteX19" fmla="*/ 65837 w 3686861"/>
              <a:gd name="connsiteY19" fmla="*/ 1287476 h 1353312"/>
              <a:gd name="connsiteX20" fmla="*/ 87782 w 3686861"/>
              <a:gd name="connsiteY20" fmla="*/ 1331367 h 1353312"/>
              <a:gd name="connsiteX21" fmla="*/ 131674 w 3686861"/>
              <a:gd name="connsiteY21" fmla="*/ 1353312 h 1353312"/>
              <a:gd name="connsiteX22" fmla="*/ 1097280 w 3686861"/>
              <a:gd name="connsiteY22" fmla="*/ 1345997 h 1353312"/>
              <a:gd name="connsiteX23" fmla="*/ 1631290 w 3686861"/>
              <a:gd name="connsiteY23" fmla="*/ 1331367 h 1353312"/>
              <a:gd name="connsiteX24" fmla="*/ 1667866 w 3686861"/>
              <a:gd name="connsiteY24" fmla="*/ 1294791 h 1353312"/>
              <a:gd name="connsiteX25" fmla="*/ 1675181 w 3686861"/>
              <a:gd name="connsiteY25" fmla="*/ 1097280 h 1353312"/>
              <a:gd name="connsiteX26" fmla="*/ 1697126 w 3686861"/>
              <a:gd name="connsiteY26" fmla="*/ 1046074 h 1353312"/>
              <a:gd name="connsiteX27" fmla="*/ 1733702 w 3686861"/>
              <a:gd name="connsiteY27" fmla="*/ 1024128 h 1353312"/>
              <a:gd name="connsiteX28" fmla="*/ 2201875 w 3686861"/>
              <a:gd name="connsiteY28" fmla="*/ 1016813 h 1353312"/>
              <a:gd name="connsiteX29" fmla="*/ 2223821 w 3686861"/>
              <a:gd name="connsiteY29" fmla="*/ 1009498 h 1353312"/>
              <a:gd name="connsiteX30" fmla="*/ 2260397 w 3686861"/>
              <a:gd name="connsiteY30" fmla="*/ 965607 h 1353312"/>
              <a:gd name="connsiteX31" fmla="*/ 2296973 w 3686861"/>
              <a:gd name="connsiteY31" fmla="*/ 877824 h 1353312"/>
              <a:gd name="connsiteX32" fmla="*/ 2326234 w 3686861"/>
              <a:gd name="connsiteY32" fmla="*/ 855879 h 1353312"/>
              <a:gd name="connsiteX33" fmla="*/ 2348179 w 3686861"/>
              <a:gd name="connsiteY33" fmla="*/ 848564 h 1353312"/>
              <a:gd name="connsiteX34" fmla="*/ 3591763 w 3686861"/>
              <a:gd name="connsiteY34" fmla="*/ 841248 h 1353312"/>
              <a:gd name="connsiteX35" fmla="*/ 3642970 w 3686861"/>
              <a:gd name="connsiteY35" fmla="*/ 826618 h 1353312"/>
              <a:gd name="connsiteX36" fmla="*/ 3679546 w 3686861"/>
              <a:gd name="connsiteY36" fmla="*/ 782727 h 1353312"/>
              <a:gd name="connsiteX37" fmla="*/ 3686861 w 3686861"/>
              <a:gd name="connsiteY37" fmla="*/ 746151 h 1353312"/>
              <a:gd name="connsiteX38" fmla="*/ 3679546 w 3686861"/>
              <a:gd name="connsiteY38" fmla="*/ 570586 h 1353312"/>
              <a:gd name="connsiteX39" fmla="*/ 3664915 w 3686861"/>
              <a:gd name="connsiteY39" fmla="*/ 548640 h 1353312"/>
              <a:gd name="connsiteX40" fmla="*/ 3628339 w 3686861"/>
              <a:gd name="connsiteY40" fmla="*/ 512064 h 1353312"/>
              <a:gd name="connsiteX41" fmla="*/ 3606394 w 3686861"/>
              <a:gd name="connsiteY41" fmla="*/ 504749 h 1353312"/>
              <a:gd name="connsiteX42" fmla="*/ 3577133 w 3686861"/>
              <a:gd name="connsiteY42" fmla="*/ 490119 h 1353312"/>
              <a:gd name="connsiteX43" fmla="*/ 3533242 w 3686861"/>
              <a:gd name="connsiteY43" fmla="*/ 482804 h 1353312"/>
              <a:gd name="connsiteX44" fmla="*/ 3313786 w 3686861"/>
              <a:gd name="connsiteY44" fmla="*/ 504749 h 1353312"/>
              <a:gd name="connsiteX45" fmla="*/ 3255264 w 3686861"/>
              <a:gd name="connsiteY45" fmla="*/ 512064 h 1353312"/>
              <a:gd name="connsiteX46" fmla="*/ 3182112 w 3686861"/>
              <a:gd name="connsiteY46" fmla="*/ 519380 h 1353312"/>
              <a:gd name="connsiteX47" fmla="*/ 3145536 w 3686861"/>
              <a:gd name="connsiteY47" fmla="*/ 526695 h 1353312"/>
              <a:gd name="connsiteX48" fmla="*/ 2428646 w 3686861"/>
              <a:gd name="connsiteY48" fmla="*/ 519380 h 1353312"/>
              <a:gd name="connsiteX49" fmla="*/ 2421331 w 3686861"/>
              <a:gd name="connsiteY49" fmla="*/ 482804 h 1353312"/>
              <a:gd name="connsiteX50" fmla="*/ 2414016 w 3686861"/>
              <a:gd name="connsiteY50" fmla="*/ 380391 h 1353312"/>
              <a:gd name="connsiteX51" fmla="*/ 2370125 w 3686861"/>
              <a:gd name="connsiteY51" fmla="*/ 336500 h 1353312"/>
              <a:gd name="connsiteX52" fmla="*/ 2348179 w 3686861"/>
              <a:gd name="connsiteY52" fmla="*/ 321869 h 1353312"/>
              <a:gd name="connsiteX53" fmla="*/ 2282342 w 3686861"/>
              <a:gd name="connsiteY53" fmla="*/ 307239 h 1353312"/>
              <a:gd name="connsiteX54" fmla="*/ 1536192 w 3686861"/>
              <a:gd name="connsiteY54" fmla="*/ 307239 h 1353312"/>
              <a:gd name="connsiteX55" fmla="*/ 1521562 w 3686861"/>
              <a:gd name="connsiteY55" fmla="*/ 263348 h 1353312"/>
              <a:gd name="connsiteX56" fmla="*/ 1514246 w 3686861"/>
              <a:gd name="connsiteY56" fmla="*/ 168250 h 1353312"/>
              <a:gd name="connsiteX57" fmla="*/ 1506931 w 3686861"/>
              <a:gd name="connsiteY57" fmla="*/ 146304 h 1353312"/>
              <a:gd name="connsiteX58" fmla="*/ 1514246 w 3686861"/>
              <a:gd name="connsiteY58" fmla="*/ 138989 h 1353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3686861" h="1353312">
                <a:moveTo>
                  <a:pt x="1514246" y="138989"/>
                </a:moveTo>
                <a:cubicBezTo>
                  <a:pt x="1513027" y="134112"/>
                  <a:pt x="1506151" y="122925"/>
                  <a:pt x="1499616" y="117044"/>
                </a:cubicBezTo>
                <a:cubicBezTo>
                  <a:pt x="1467115" y="87793"/>
                  <a:pt x="1436671" y="67652"/>
                  <a:pt x="1397203" y="51207"/>
                </a:cubicBezTo>
                <a:cubicBezTo>
                  <a:pt x="1386574" y="46778"/>
                  <a:pt x="1340371" y="31592"/>
                  <a:pt x="1324051" y="29261"/>
                </a:cubicBezTo>
                <a:cubicBezTo>
                  <a:pt x="1299792" y="25795"/>
                  <a:pt x="1275134" y="25581"/>
                  <a:pt x="1250899" y="21946"/>
                </a:cubicBezTo>
                <a:cubicBezTo>
                  <a:pt x="1226307" y="18257"/>
                  <a:pt x="1202612" y="7609"/>
                  <a:pt x="1177747" y="7316"/>
                </a:cubicBezTo>
                <a:lnTo>
                  <a:pt x="555955" y="0"/>
                </a:lnTo>
                <a:lnTo>
                  <a:pt x="146304" y="7316"/>
                </a:lnTo>
                <a:cubicBezTo>
                  <a:pt x="118896" y="8215"/>
                  <a:pt x="107495" y="13491"/>
                  <a:pt x="87782" y="29261"/>
                </a:cubicBezTo>
                <a:cubicBezTo>
                  <a:pt x="73254" y="40883"/>
                  <a:pt x="61871" y="58933"/>
                  <a:pt x="51206" y="73152"/>
                </a:cubicBezTo>
                <a:cubicBezTo>
                  <a:pt x="47193" y="85192"/>
                  <a:pt x="37311" y="112969"/>
                  <a:pt x="36576" y="124359"/>
                </a:cubicBezTo>
                <a:cubicBezTo>
                  <a:pt x="32334" y="190104"/>
                  <a:pt x="33019" y="256094"/>
                  <a:pt x="29261" y="321869"/>
                </a:cubicBezTo>
                <a:cubicBezTo>
                  <a:pt x="25389" y="389631"/>
                  <a:pt x="20642" y="372275"/>
                  <a:pt x="7315" y="438912"/>
                </a:cubicBezTo>
                <a:lnTo>
                  <a:pt x="0" y="475488"/>
                </a:lnTo>
                <a:cubicBezTo>
                  <a:pt x="2438" y="653491"/>
                  <a:pt x="2810" y="831535"/>
                  <a:pt x="7315" y="1009498"/>
                </a:cubicBezTo>
                <a:cubicBezTo>
                  <a:pt x="7690" y="1024325"/>
                  <a:pt x="12992" y="1038648"/>
                  <a:pt x="14630" y="1053389"/>
                </a:cubicBezTo>
                <a:cubicBezTo>
                  <a:pt x="17873" y="1082572"/>
                  <a:pt x="17590" y="1112134"/>
                  <a:pt x="21946" y="1141172"/>
                </a:cubicBezTo>
                <a:cubicBezTo>
                  <a:pt x="24929" y="1161057"/>
                  <a:pt x="31699" y="1180186"/>
                  <a:pt x="36576" y="1199693"/>
                </a:cubicBezTo>
                <a:cubicBezTo>
                  <a:pt x="46536" y="1239534"/>
                  <a:pt x="39394" y="1219961"/>
                  <a:pt x="58522" y="1258215"/>
                </a:cubicBezTo>
                <a:cubicBezTo>
                  <a:pt x="60960" y="1267969"/>
                  <a:pt x="63075" y="1277809"/>
                  <a:pt x="65837" y="1287476"/>
                </a:cubicBezTo>
                <a:cubicBezTo>
                  <a:pt x="70596" y="1304133"/>
                  <a:pt x="74959" y="1318544"/>
                  <a:pt x="87782" y="1331367"/>
                </a:cubicBezTo>
                <a:cubicBezTo>
                  <a:pt x="101962" y="1345547"/>
                  <a:pt x="113826" y="1347363"/>
                  <a:pt x="131674" y="1353312"/>
                </a:cubicBezTo>
                <a:lnTo>
                  <a:pt x="1097280" y="1345997"/>
                </a:lnTo>
                <a:cubicBezTo>
                  <a:pt x="1275331" y="1343391"/>
                  <a:pt x="1453933" y="1347284"/>
                  <a:pt x="1631290" y="1331367"/>
                </a:cubicBezTo>
                <a:cubicBezTo>
                  <a:pt x="1648463" y="1329826"/>
                  <a:pt x="1667866" y="1294791"/>
                  <a:pt x="1667866" y="1294791"/>
                </a:cubicBezTo>
                <a:cubicBezTo>
                  <a:pt x="1670304" y="1228954"/>
                  <a:pt x="1670939" y="1163025"/>
                  <a:pt x="1675181" y="1097280"/>
                </a:cubicBezTo>
                <a:cubicBezTo>
                  <a:pt x="1676599" y="1075306"/>
                  <a:pt x="1683941" y="1062555"/>
                  <a:pt x="1697126" y="1046074"/>
                </a:cubicBezTo>
                <a:cubicBezTo>
                  <a:pt x="1706755" y="1034038"/>
                  <a:pt x="1716903" y="1024629"/>
                  <a:pt x="1733702" y="1024128"/>
                </a:cubicBezTo>
                <a:cubicBezTo>
                  <a:pt x="1889709" y="1019471"/>
                  <a:pt x="2045817" y="1019251"/>
                  <a:pt x="2201875" y="1016813"/>
                </a:cubicBezTo>
                <a:cubicBezTo>
                  <a:pt x="2209190" y="1014375"/>
                  <a:pt x="2217405" y="1013775"/>
                  <a:pt x="2223821" y="1009498"/>
                </a:cubicBezTo>
                <a:cubicBezTo>
                  <a:pt x="2240715" y="998235"/>
                  <a:pt x="2249603" y="981797"/>
                  <a:pt x="2260397" y="965607"/>
                </a:cubicBezTo>
                <a:cubicBezTo>
                  <a:pt x="2271752" y="920186"/>
                  <a:pt x="2266741" y="908055"/>
                  <a:pt x="2296973" y="877824"/>
                </a:cubicBezTo>
                <a:cubicBezTo>
                  <a:pt x="2305594" y="869203"/>
                  <a:pt x="2315648" y="861928"/>
                  <a:pt x="2326234" y="855879"/>
                </a:cubicBezTo>
                <a:cubicBezTo>
                  <a:pt x="2332929" y="852053"/>
                  <a:pt x="2340469" y="848653"/>
                  <a:pt x="2348179" y="848564"/>
                </a:cubicBezTo>
                <a:lnTo>
                  <a:pt x="3591763" y="841248"/>
                </a:lnTo>
                <a:cubicBezTo>
                  <a:pt x="3595664" y="840273"/>
                  <a:pt x="3636674" y="830815"/>
                  <a:pt x="3642970" y="826618"/>
                </a:cubicBezTo>
                <a:cubicBezTo>
                  <a:pt x="3659864" y="815355"/>
                  <a:pt x="3668752" y="798917"/>
                  <a:pt x="3679546" y="782727"/>
                </a:cubicBezTo>
                <a:cubicBezTo>
                  <a:pt x="3681984" y="770535"/>
                  <a:pt x="3686861" y="758584"/>
                  <a:pt x="3686861" y="746151"/>
                </a:cubicBezTo>
                <a:cubicBezTo>
                  <a:pt x="3686861" y="687579"/>
                  <a:pt x="3686014" y="628800"/>
                  <a:pt x="3679546" y="570586"/>
                </a:cubicBezTo>
                <a:cubicBezTo>
                  <a:pt x="3678575" y="561848"/>
                  <a:pt x="3670705" y="555257"/>
                  <a:pt x="3664915" y="548640"/>
                </a:cubicBezTo>
                <a:cubicBezTo>
                  <a:pt x="3653561" y="535664"/>
                  <a:pt x="3644696" y="517516"/>
                  <a:pt x="3628339" y="512064"/>
                </a:cubicBezTo>
                <a:cubicBezTo>
                  <a:pt x="3621024" y="509626"/>
                  <a:pt x="3613481" y="507786"/>
                  <a:pt x="3606394" y="504749"/>
                </a:cubicBezTo>
                <a:cubicBezTo>
                  <a:pt x="3596371" y="500453"/>
                  <a:pt x="3587578" y="493252"/>
                  <a:pt x="3577133" y="490119"/>
                </a:cubicBezTo>
                <a:cubicBezTo>
                  <a:pt x="3562926" y="485857"/>
                  <a:pt x="3547872" y="485242"/>
                  <a:pt x="3533242" y="482804"/>
                </a:cubicBezTo>
                <a:cubicBezTo>
                  <a:pt x="3255341" y="498243"/>
                  <a:pt x="3523619" y="478521"/>
                  <a:pt x="3313786" y="504749"/>
                </a:cubicBezTo>
                <a:lnTo>
                  <a:pt x="3255264" y="512064"/>
                </a:lnTo>
                <a:cubicBezTo>
                  <a:pt x="3230908" y="514770"/>
                  <a:pt x="3206403" y="516141"/>
                  <a:pt x="3182112" y="519380"/>
                </a:cubicBezTo>
                <a:cubicBezTo>
                  <a:pt x="3169788" y="521023"/>
                  <a:pt x="3157728" y="524257"/>
                  <a:pt x="3145536" y="526695"/>
                </a:cubicBezTo>
                <a:lnTo>
                  <a:pt x="2428646" y="519380"/>
                </a:lnTo>
                <a:cubicBezTo>
                  <a:pt x="2416235" y="518628"/>
                  <a:pt x="2422633" y="495169"/>
                  <a:pt x="2421331" y="482804"/>
                </a:cubicBezTo>
                <a:cubicBezTo>
                  <a:pt x="2417748" y="448767"/>
                  <a:pt x="2425322" y="412694"/>
                  <a:pt x="2414016" y="380391"/>
                </a:cubicBezTo>
                <a:cubicBezTo>
                  <a:pt x="2407181" y="360862"/>
                  <a:pt x="2387340" y="347977"/>
                  <a:pt x="2370125" y="336500"/>
                </a:cubicBezTo>
                <a:cubicBezTo>
                  <a:pt x="2362810" y="331623"/>
                  <a:pt x="2356043" y="325801"/>
                  <a:pt x="2348179" y="321869"/>
                </a:cubicBezTo>
                <a:cubicBezTo>
                  <a:pt x="2330171" y="312865"/>
                  <a:pt x="2299198" y="310048"/>
                  <a:pt x="2282342" y="307239"/>
                </a:cubicBezTo>
                <a:cubicBezTo>
                  <a:pt x="2036275" y="316352"/>
                  <a:pt x="1778114" y="329232"/>
                  <a:pt x="1536192" y="307239"/>
                </a:cubicBezTo>
                <a:cubicBezTo>
                  <a:pt x="1520834" y="305843"/>
                  <a:pt x="1521562" y="263348"/>
                  <a:pt x="1521562" y="263348"/>
                </a:cubicBezTo>
                <a:cubicBezTo>
                  <a:pt x="1519123" y="231649"/>
                  <a:pt x="1518190" y="199797"/>
                  <a:pt x="1514246" y="168250"/>
                </a:cubicBezTo>
                <a:cubicBezTo>
                  <a:pt x="1513290" y="160599"/>
                  <a:pt x="1511208" y="152720"/>
                  <a:pt x="1506931" y="146304"/>
                </a:cubicBezTo>
                <a:cubicBezTo>
                  <a:pt x="1483262" y="110799"/>
                  <a:pt x="1515465" y="143866"/>
                  <a:pt x="1514246" y="138989"/>
                </a:cubicBezTo>
                <a:close/>
              </a:path>
            </a:pathLst>
          </a:cu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Left Arrow Callout 21"/>
          <p:cNvSpPr/>
          <p:nvPr/>
        </p:nvSpPr>
        <p:spPr>
          <a:xfrm>
            <a:off x="5769734" y="1419905"/>
            <a:ext cx="2786495" cy="707886"/>
          </a:xfrm>
          <a:prstGeom prst="leftArrowCallout">
            <a:avLst>
              <a:gd name="adj1" fmla="val 25000"/>
              <a:gd name="adj2" fmla="val 25000"/>
              <a:gd name="adj3" fmla="val 25000"/>
              <a:gd name="adj4" fmla="val 82078"/>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path path="circle">
              <a:fillToRect l="100000" b="100000"/>
            </a:path>
            <a:tileRect t="-100000" r="-100000"/>
          </a:gra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2000" b="1" dirty="0" smtClean="0"/>
              <a:t>Continuation/</a:t>
            </a:r>
          </a:p>
          <a:p>
            <a:pPr algn="ctr"/>
            <a:r>
              <a:rPr lang="en-GB" sz="2000" b="1" dirty="0" smtClean="0"/>
              <a:t>Event </a:t>
            </a:r>
            <a:r>
              <a:rPr lang="en-GB" sz="2000" b="1" dirty="0" err="1" smtClean="0"/>
              <a:t>callback</a:t>
            </a:r>
            <a:endParaRPr lang="en-GB" sz="2000" b="1" dirty="0"/>
          </a:p>
        </p:txBody>
      </p:sp>
      <p:sp>
        <p:nvSpPr>
          <p:cNvPr id="23" name="Left Arrow Callout 22"/>
          <p:cNvSpPr/>
          <p:nvPr/>
        </p:nvSpPr>
        <p:spPr>
          <a:xfrm>
            <a:off x="5537915" y="827501"/>
            <a:ext cx="3181082" cy="400110"/>
          </a:xfrm>
          <a:prstGeom prst="leftArrowCallout">
            <a:avLst>
              <a:gd name="adj1" fmla="val 25000"/>
              <a:gd name="adj2" fmla="val 25000"/>
              <a:gd name="adj3" fmla="val 25000"/>
              <a:gd name="adj4" fmla="val 79552"/>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path path="circle">
              <a:fillToRect l="100000" b="100000"/>
            </a:path>
            <a:tileRect t="-100000" r="-100000"/>
          </a:gra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2000" b="1" dirty="0" smtClean="0"/>
              <a:t>Asynchronous  action</a:t>
            </a:r>
            <a:endParaRPr lang="en-GB" sz="2000" b="1" dirty="0"/>
          </a:p>
        </p:txBody>
      </p:sp>
      <p:sp>
        <p:nvSpPr>
          <p:cNvPr id="24" name="TextBox 23"/>
          <p:cNvSpPr txBox="1"/>
          <p:nvPr/>
        </p:nvSpPr>
        <p:spPr>
          <a:xfrm>
            <a:off x="428596" y="3071810"/>
            <a:ext cx="4541308" cy="369332"/>
          </a:xfrm>
          <a:prstGeom prst="rect">
            <a:avLst/>
          </a:prstGeom>
          <a:noFill/>
        </p:spPr>
        <p:txBody>
          <a:bodyPr wrap="none" rtlCol="0">
            <a:spAutoFit/>
          </a:bodyPr>
          <a:lstStyle/>
          <a:p>
            <a:r>
              <a:rPr lang="en-GB" dirty="0" smtClean="0"/>
              <a:t>You're actually writing this (approximately):</a:t>
            </a:r>
            <a:endParaRPr lang="en-GB" dirty="0"/>
          </a:p>
        </p:txBody>
      </p:sp>
    </p:spTree>
    <p:extLst>
      <p:ext uri="{BB962C8B-B14F-4D97-AF65-F5344CB8AC3E}">
        <p14:creationId xmlns:p14="http://schemas.microsoft.com/office/powerpoint/2010/main" val="29408258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4">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7"/>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24">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9" grpId="0" animBg="1"/>
      <p:bldP spid="20" grpId="0" animBg="1"/>
      <p:bldP spid="22" grpId="0" animBg="1"/>
      <p:bldP spid="24" grpId="0" build="allAtOnce"/>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many uses of </a:t>
            </a:r>
            <a:r>
              <a:rPr lang="en-GB" dirty="0" err="1" smtClean="0"/>
              <a:t>async</a:t>
            </a:r>
            <a:r>
              <a:rPr lang="en-GB" dirty="0" smtClean="0"/>
              <a:t> { ... }</a:t>
            </a:r>
            <a:endParaRPr lang="en-GB" dirty="0"/>
          </a:p>
        </p:txBody>
      </p:sp>
      <p:sp>
        <p:nvSpPr>
          <p:cNvPr id="3" name="Content Placeholder 2"/>
          <p:cNvSpPr>
            <a:spLocks noGrp="1"/>
          </p:cNvSpPr>
          <p:nvPr>
            <p:ph idx="1"/>
          </p:nvPr>
        </p:nvSpPr>
        <p:spPr/>
        <p:txBody>
          <a:bodyPr/>
          <a:lstStyle/>
          <a:p>
            <a:r>
              <a:rPr lang="en-GB" sz="2800" dirty="0" smtClean="0"/>
              <a:t>Sequencing I/O requests</a:t>
            </a:r>
          </a:p>
          <a:p>
            <a:endParaRPr lang="en-GB" sz="2800" dirty="0" smtClean="0"/>
          </a:p>
          <a:p>
            <a:endParaRPr lang="en-GB" sz="2800" dirty="0" smtClean="0"/>
          </a:p>
          <a:p>
            <a:endParaRPr lang="en-GB" sz="2800" dirty="0" smtClean="0"/>
          </a:p>
          <a:p>
            <a:r>
              <a:rPr lang="en-GB" sz="2800" dirty="0" smtClean="0"/>
              <a:t>Sequencing CPU computations and I/O requests</a:t>
            </a:r>
          </a:p>
          <a:p>
            <a:endParaRPr lang="en-GB" sz="2800" dirty="0" smtClean="0"/>
          </a:p>
        </p:txBody>
      </p:sp>
      <p:sp>
        <p:nvSpPr>
          <p:cNvPr id="6" name="Folded Corner 5"/>
          <p:cNvSpPr/>
          <p:nvPr/>
        </p:nvSpPr>
        <p:spPr>
          <a:xfrm>
            <a:off x="641060" y="2278272"/>
            <a:ext cx="8177486" cy="1078497"/>
          </a:xfrm>
          <a:prstGeom prst="foldedCorner">
            <a:avLst/>
          </a:prstGeom>
          <a:gradFill flip="none" rotWithShape="1">
            <a:gsLst>
              <a:gs pos="0">
                <a:schemeClr val="accent1">
                  <a:tint val="66000"/>
                  <a:satMod val="160000"/>
                  <a:alpha val="69000"/>
                </a:schemeClr>
              </a:gs>
              <a:gs pos="50000">
                <a:schemeClr val="accent1">
                  <a:tint val="44500"/>
                  <a:satMod val="160000"/>
                </a:schemeClr>
              </a:gs>
              <a:gs pos="100000">
                <a:schemeClr val="accent1">
                  <a:tint val="23500"/>
                  <a:satMod val="160000"/>
                </a:schemeClr>
              </a:gs>
            </a:gsLst>
            <a:lin ang="13500000" scaled="1"/>
            <a:tileRect/>
          </a:gradFill>
          <a:ln w="22225" cap="rnd"/>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r>
              <a:rPr lang="en-GB" b="1" dirty="0" err="1" smtClean="0">
                <a:solidFill>
                  <a:schemeClr val="tx1"/>
                </a:solidFill>
                <a:latin typeface="Consolas" pitchFamily="49" charset="0"/>
                <a:cs typeface="Consolas" pitchFamily="49" charset="0"/>
              </a:rPr>
              <a:t>async</a:t>
            </a:r>
            <a:r>
              <a:rPr lang="en-GB" b="1" dirty="0" smtClean="0">
                <a:solidFill>
                  <a:schemeClr val="tx1"/>
                </a:solidFill>
                <a:latin typeface="Consolas" pitchFamily="49" charset="0"/>
                <a:cs typeface="Consolas" pitchFamily="49" charset="0"/>
              </a:rPr>
              <a:t> {</a:t>
            </a:r>
            <a:r>
              <a:rPr lang="en-GB" b="1" dirty="0" smtClean="0">
                <a:solidFill>
                  <a:schemeClr val="bg1"/>
                </a:solidFill>
                <a:latin typeface="Consolas" pitchFamily="49" charset="0"/>
                <a:cs typeface="Consolas" pitchFamily="49" charset="0"/>
              </a:rPr>
              <a:t> </a:t>
            </a:r>
            <a:r>
              <a:rPr lang="en-GB" b="1" dirty="0" smtClean="0">
                <a:solidFill>
                  <a:schemeClr val="accent2"/>
                </a:solidFill>
                <a:latin typeface="Consolas" pitchFamily="49" charset="0"/>
                <a:cs typeface="Consolas" pitchFamily="49" charset="0"/>
              </a:rPr>
              <a:t>let! </a:t>
            </a:r>
            <a:r>
              <a:rPr lang="en-GB" b="1" dirty="0" err="1" smtClean="0">
                <a:solidFill>
                  <a:schemeClr val="tx1"/>
                </a:solidFill>
                <a:latin typeface="Consolas" pitchFamily="49" charset="0"/>
                <a:cs typeface="Consolas" pitchFamily="49" charset="0"/>
              </a:rPr>
              <a:t>lang</a:t>
            </a:r>
            <a:r>
              <a:rPr lang="en-GB" b="1" dirty="0" smtClean="0">
                <a:solidFill>
                  <a:schemeClr val="tx1"/>
                </a:solidFill>
                <a:latin typeface="Consolas" pitchFamily="49" charset="0"/>
                <a:cs typeface="Consolas" pitchFamily="49" charset="0"/>
              </a:rPr>
              <a:t>  = </a:t>
            </a:r>
            <a:r>
              <a:rPr lang="en-GB" b="1" dirty="0" err="1" smtClean="0">
                <a:solidFill>
                  <a:schemeClr val="tx1"/>
                </a:solidFill>
                <a:latin typeface="Consolas" pitchFamily="49" charset="0"/>
                <a:cs typeface="Consolas" pitchFamily="49" charset="0"/>
              </a:rPr>
              <a:t>detectLanguageAsync</a:t>
            </a:r>
            <a:r>
              <a:rPr lang="en-GB" b="1" dirty="0" smtClean="0">
                <a:solidFill>
                  <a:schemeClr val="tx1"/>
                </a:solidFill>
                <a:latin typeface="Consolas" pitchFamily="49" charset="0"/>
                <a:cs typeface="Consolas" pitchFamily="49" charset="0"/>
              </a:rPr>
              <a:t> text</a:t>
            </a:r>
          </a:p>
          <a:p>
            <a:r>
              <a:rPr lang="en-GB" b="1" dirty="0" smtClean="0">
                <a:solidFill>
                  <a:schemeClr val="bg1"/>
                </a:solidFill>
                <a:latin typeface="Consolas" pitchFamily="49" charset="0"/>
                <a:cs typeface="Consolas" pitchFamily="49" charset="0"/>
              </a:rPr>
              <a:t>        </a:t>
            </a:r>
            <a:r>
              <a:rPr lang="en-GB" b="1" dirty="0" smtClean="0">
                <a:solidFill>
                  <a:schemeClr val="accent2"/>
                </a:solidFill>
                <a:latin typeface="Consolas" pitchFamily="49" charset="0"/>
                <a:cs typeface="Consolas" pitchFamily="49" charset="0"/>
              </a:rPr>
              <a:t>let! </a:t>
            </a:r>
            <a:r>
              <a:rPr lang="en-GB" b="1" dirty="0" smtClean="0">
                <a:solidFill>
                  <a:schemeClr val="tx1"/>
                </a:solidFill>
                <a:latin typeface="Consolas" pitchFamily="49" charset="0"/>
                <a:cs typeface="Consolas" pitchFamily="49" charset="0"/>
              </a:rPr>
              <a:t>text2 = </a:t>
            </a:r>
            <a:r>
              <a:rPr lang="en-GB" b="1" dirty="0" err="1" smtClean="0">
                <a:solidFill>
                  <a:schemeClr val="tx1"/>
                </a:solidFill>
                <a:latin typeface="Consolas" pitchFamily="49" charset="0"/>
                <a:cs typeface="Consolas" pitchFamily="49" charset="0"/>
              </a:rPr>
              <a:t>translateAsync</a:t>
            </a:r>
            <a:r>
              <a:rPr lang="en-GB" b="1" dirty="0" smtClean="0">
                <a:solidFill>
                  <a:schemeClr val="tx1"/>
                </a:solidFill>
                <a:latin typeface="Consolas" pitchFamily="49" charset="0"/>
                <a:cs typeface="Consolas" pitchFamily="49" charset="0"/>
              </a:rPr>
              <a:t> (</a:t>
            </a:r>
            <a:r>
              <a:rPr lang="en-GB" b="1" dirty="0" err="1" smtClean="0">
                <a:solidFill>
                  <a:schemeClr val="tx1"/>
                </a:solidFill>
                <a:latin typeface="Consolas" pitchFamily="49" charset="0"/>
                <a:cs typeface="Consolas" pitchFamily="49" charset="0"/>
              </a:rPr>
              <a:t>lang,"da",text</a:t>
            </a:r>
            <a:r>
              <a:rPr lang="en-GB" b="1" dirty="0" smtClean="0">
                <a:solidFill>
                  <a:schemeClr val="tx1"/>
                </a:solidFill>
                <a:latin typeface="Consolas" pitchFamily="49" charset="0"/>
                <a:cs typeface="Consolas" pitchFamily="49" charset="0"/>
              </a:rPr>
              <a:t>)</a:t>
            </a:r>
          </a:p>
          <a:p>
            <a:r>
              <a:rPr lang="en-GB" b="1" dirty="0" smtClean="0">
                <a:solidFill>
                  <a:schemeClr val="bg1"/>
                </a:solidFill>
                <a:latin typeface="Consolas" pitchFamily="49" charset="0"/>
                <a:cs typeface="Consolas" pitchFamily="49" charset="0"/>
              </a:rPr>
              <a:t>        </a:t>
            </a:r>
            <a:r>
              <a:rPr lang="en-GB" b="1" dirty="0" smtClean="0">
                <a:solidFill>
                  <a:schemeClr val="accent2"/>
                </a:solidFill>
                <a:latin typeface="Consolas" pitchFamily="49" charset="0"/>
                <a:cs typeface="Consolas" pitchFamily="49" charset="0"/>
              </a:rPr>
              <a:t>return </a:t>
            </a:r>
            <a:r>
              <a:rPr lang="en-GB" b="1" dirty="0" smtClean="0">
                <a:solidFill>
                  <a:schemeClr val="tx1"/>
                </a:solidFill>
                <a:latin typeface="Consolas" pitchFamily="49" charset="0"/>
                <a:cs typeface="Consolas" pitchFamily="49" charset="0"/>
              </a:rPr>
              <a:t>text2 }</a:t>
            </a:r>
          </a:p>
        </p:txBody>
      </p:sp>
      <p:sp>
        <p:nvSpPr>
          <p:cNvPr id="7" name="Rectangle 6"/>
          <p:cNvSpPr/>
          <p:nvPr/>
        </p:nvSpPr>
        <p:spPr>
          <a:xfrm>
            <a:off x="599986" y="4481155"/>
            <a:ext cx="8215370" cy="1180699"/>
          </a:xfrm>
          <a:prstGeom prst="rect">
            <a:avLst/>
          </a:prstGeom>
          <a:gradFill flip="none" rotWithShape="1">
            <a:gsLst>
              <a:gs pos="0">
                <a:schemeClr val="accent1">
                  <a:tint val="66000"/>
                  <a:satMod val="160000"/>
                  <a:alpha val="69000"/>
                </a:schemeClr>
              </a:gs>
              <a:gs pos="50000">
                <a:schemeClr val="accent1">
                  <a:tint val="44500"/>
                  <a:satMod val="160000"/>
                </a:schemeClr>
              </a:gs>
              <a:gs pos="100000">
                <a:schemeClr val="accent1">
                  <a:tint val="23500"/>
                  <a:satMod val="160000"/>
                </a:schemeClr>
              </a:gs>
            </a:gsLst>
            <a:lin ang="13500000" scaled="1"/>
            <a:tileRect/>
          </a:gradFill>
          <a:ln w="22225" cap="rnd"/>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r>
              <a:rPr lang="en-GB" b="1" dirty="0" err="1" smtClean="0">
                <a:solidFill>
                  <a:schemeClr val="tx1"/>
                </a:solidFill>
                <a:latin typeface="Consolas" pitchFamily="49" charset="0"/>
                <a:cs typeface="Consolas" pitchFamily="49" charset="0"/>
              </a:rPr>
              <a:t>async</a:t>
            </a:r>
            <a:r>
              <a:rPr lang="en-GB" b="1" dirty="0" smtClean="0">
                <a:solidFill>
                  <a:schemeClr val="tx1"/>
                </a:solidFill>
                <a:latin typeface="Consolas" pitchFamily="49" charset="0"/>
                <a:cs typeface="Consolas" pitchFamily="49" charset="0"/>
              </a:rPr>
              <a:t> { </a:t>
            </a:r>
            <a:r>
              <a:rPr lang="en-GB" b="1" dirty="0" smtClean="0">
                <a:solidFill>
                  <a:schemeClr val="accent2"/>
                </a:solidFill>
                <a:latin typeface="Consolas" pitchFamily="49" charset="0"/>
                <a:cs typeface="Consolas" pitchFamily="49" charset="0"/>
              </a:rPr>
              <a:t>let! </a:t>
            </a:r>
            <a:r>
              <a:rPr lang="en-GB" b="1" dirty="0" err="1" smtClean="0">
                <a:solidFill>
                  <a:schemeClr val="tx1"/>
                </a:solidFill>
                <a:latin typeface="Consolas" pitchFamily="49" charset="0"/>
                <a:cs typeface="Consolas" pitchFamily="49" charset="0"/>
              </a:rPr>
              <a:t>lang</a:t>
            </a:r>
            <a:r>
              <a:rPr lang="en-GB" b="1" dirty="0" smtClean="0">
                <a:solidFill>
                  <a:schemeClr val="tx1"/>
                </a:solidFill>
                <a:latin typeface="Consolas" pitchFamily="49" charset="0"/>
                <a:cs typeface="Consolas" pitchFamily="49" charset="0"/>
              </a:rPr>
              <a:t>  = </a:t>
            </a:r>
            <a:r>
              <a:rPr lang="en-GB" b="1" dirty="0" err="1" smtClean="0">
                <a:solidFill>
                  <a:schemeClr val="tx1"/>
                </a:solidFill>
                <a:latin typeface="Consolas" pitchFamily="49" charset="0"/>
                <a:cs typeface="Consolas" pitchFamily="49" charset="0"/>
              </a:rPr>
              <a:t>detectLanguageAsync</a:t>
            </a:r>
            <a:r>
              <a:rPr lang="en-GB" b="1" dirty="0" smtClean="0">
                <a:solidFill>
                  <a:schemeClr val="tx1"/>
                </a:solidFill>
                <a:latin typeface="Consolas" pitchFamily="49" charset="0"/>
                <a:cs typeface="Consolas" pitchFamily="49" charset="0"/>
              </a:rPr>
              <a:t> text</a:t>
            </a:r>
          </a:p>
          <a:p>
            <a:r>
              <a:rPr lang="en-GB" b="1" dirty="0" smtClean="0">
                <a:solidFill>
                  <a:schemeClr val="bg1"/>
                </a:solidFill>
                <a:latin typeface="Consolas" pitchFamily="49" charset="0"/>
                <a:cs typeface="Consolas" pitchFamily="49" charset="0"/>
              </a:rPr>
              <a:t>        </a:t>
            </a:r>
            <a:r>
              <a:rPr lang="en-GB" b="1" dirty="0" smtClean="0">
                <a:solidFill>
                  <a:schemeClr val="accent2"/>
                </a:solidFill>
                <a:latin typeface="Consolas" pitchFamily="49" charset="0"/>
                <a:cs typeface="Consolas" pitchFamily="49" charset="0"/>
              </a:rPr>
              <a:t>let! </a:t>
            </a:r>
            <a:r>
              <a:rPr lang="en-GB" b="1" dirty="0" smtClean="0">
                <a:solidFill>
                  <a:schemeClr val="tx1"/>
                </a:solidFill>
                <a:latin typeface="Consolas" pitchFamily="49" charset="0"/>
                <a:cs typeface="Consolas" pitchFamily="49" charset="0"/>
              </a:rPr>
              <a:t>text2 = </a:t>
            </a:r>
            <a:r>
              <a:rPr lang="en-GB" b="1" dirty="0" err="1" smtClean="0">
                <a:solidFill>
                  <a:schemeClr val="tx1"/>
                </a:solidFill>
                <a:latin typeface="Consolas" pitchFamily="49" charset="0"/>
                <a:cs typeface="Consolas" pitchFamily="49" charset="0"/>
              </a:rPr>
              <a:t>translateAsync</a:t>
            </a:r>
            <a:r>
              <a:rPr lang="en-GB" b="1" dirty="0" smtClean="0">
                <a:solidFill>
                  <a:schemeClr val="tx1"/>
                </a:solidFill>
                <a:latin typeface="Consolas" pitchFamily="49" charset="0"/>
                <a:cs typeface="Consolas" pitchFamily="49" charset="0"/>
              </a:rPr>
              <a:t> (</a:t>
            </a:r>
            <a:r>
              <a:rPr lang="en-GB" b="1" dirty="0" err="1" smtClean="0">
                <a:solidFill>
                  <a:schemeClr val="tx1"/>
                </a:solidFill>
                <a:latin typeface="Consolas" pitchFamily="49" charset="0"/>
                <a:cs typeface="Consolas" pitchFamily="49" charset="0"/>
              </a:rPr>
              <a:t>lang,"da",text</a:t>
            </a:r>
            <a:r>
              <a:rPr lang="en-GB" b="1" dirty="0" smtClean="0">
                <a:solidFill>
                  <a:schemeClr val="tx1"/>
                </a:solidFill>
                <a:latin typeface="Consolas" pitchFamily="49" charset="0"/>
                <a:cs typeface="Consolas" pitchFamily="49" charset="0"/>
              </a:rPr>
              <a:t>)</a:t>
            </a:r>
          </a:p>
          <a:p>
            <a:r>
              <a:rPr lang="en-GB" b="1" dirty="0" smtClean="0">
                <a:solidFill>
                  <a:schemeClr val="bg1"/>
                </a:solidFill>
                <a:latin typeface="Consolas" pitchFamily="49" charset="0"/>
                <a:cs typeface="Consolas" pitchFamily="49" charset="0"/>
              </a:rPr>
              <a:t>        </a:t>
            </a:r>
            <a:r>
              <a:rPr lang="en-GB" b="1" dirty="0" smtClean="0">
                <a:solidFill>
                  <a:schemeClr val="accent2"/>
                </a:solidFill>
                <a:latin typeface="Consolas" pitchFamily="49" charset="0"/>
                <a:cs typeface="Consolas" pitchFamily="49" charset="0"/>
              </a:rPr>
              <a:t>let </a:t>
            </a:r>
            <a:r>
              <a:rPr lang="en-GB" b="1" dirty="0" smtClean="0">
                <a:solidFill>
                  <a:schemeClr val="tx1"/>
                </a:solidFill>
                <a:latin typeface="Consolas" pitchFamily="49" charset="0"/>
                <a:cs typeface="Consolas" pitchFamily="49" charset="0"/>
              </a:rPr>
              <a:t>text3 = </a:t>
            </a:r>
            <a:r>
              <a:rPr lang="en-GB" b="1" dirty="0" err="1" smtClean="0">
                <a:solidFill>
                  <a:schemeClr val="tx1"/>
                </a:solidFill>
                <a:latin typeface="Consolas" pitchFamily="49" charset="0"/>
                <a:cs typeface="Consolas" pitchFamily="49" charset="0"/>
              </a:rPr>
              <a:t>postProcess</a:t>
            </a:r>
            <a:r>
              <a:rPr lang="en-GB" b="1" dirty="0" smtClean="0">
                <a:solidFill>
                  <a:schemeClr val="tx1"/>
                </a:solidFill>
                <a:latin typeface="Consolas" pitchFamily="49" charset="0"/>
                <a:cs typeface="Consolas" pitchFamily="49" charset="0"/>
              </a:rPr>
              <a:t> text2</a:t>
            </a:r>
          </a:p>
          <a:p>
            <a:r>
              <a:rPr lang="en-GB" b="1" dirty="0" smtClean="0">
                <a:solidFill>
                  <a:schemeClr val="bg1"/>
                </a:solidFill>
                <a:latin typeface="Consolas" pitchFamily="49" charset="0"/>
                <a:cs typeface="Consolas" pitchFamily="49" charset="0"/>
              </a:rPr>
              <a:t>        </a:t>
            </a:r>
            <a:r>
              <a:rPr lang="en-GB" b="1" dirty="0" smtClean="0">
                <a:solidFill>
                  <a:schemeClr val="accent2"/>
                </a:solidFill>
                <a:latin typeface="Consolas" pitchFamily="49" charset="0"/>
                <a:cs typeface="Consolas" pitchFamily="49" charset="0"/>
              </a:rPr>
              <a:t>return </a:t>
            </a:r>
            <a:r>
              <a:rPr lang="en-GB" b="1" dirty="0" smtClean="0">
                <a:solidFill>
                  <a:schemeClr val="tx1"/>
                </a:solidFill>
                <a:latin typeface="Consolas" pitchFamily="49" charset="0"/>
                <a:cs typeface="Consolas" pitchFamily="49" charset="0"/>
              </a:rPr>
              <a:t>text3 }</a:t>
            </a:r>
          </a:p>
        </p:txBody>
      </p:sp>
    </p:spTree>
    <p:extLst>
      <p:ext uri="{BB962C8B-B14F-4D97-AF65-F5344CB8AC3E}">
        <p14:creationId xmlns:p14="http://schemas.microsoft.com/office/powerpoint/2010/main" val="34004139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many uses of </a:t>
            </a:r>
            <a:r>
              <a:rPr lang="en-GB" dirty="0" err="1" smtClean="0"/>
              <a:t>async</a:t>
            </a:r>
            <a:r>
              <a:rPr lang="en-GB" dirty="0" smtClean="0"/>
              <a:t> { ... }</a:t>
            </a:r>
            <a:endParaRPr lang="en-GB" dirty="0"/>
          </a:p>
        </p:txBody>
      </p:sp>
      <p:sp>
        <p:nvSpPr>
          <p:cNvPr id="3" name="Content Placeholder 2"/>
          <p:cNvSpPr>
            <a:spLocks noGrp="1"/>
          </p:cNvSpPr>
          <p:nvPr>
            <p:ph idx="1"/>
          </p:nvPr>
        </p:nvSpPr>
        <p:spPr/>
        <p:txBody>
          <a:bodyPr/>
          <a:lstStyle/>
          <a:p>
            <a:r>
              <a:rPr lang="en-GB" sz="2800" dirty="0" smtClean="0"/>
              <a:t>Parallel CPU computations</a:t>
            </a:r>
          </a:p>
          <a:p>
            <a:pPr>
              <a:buNone/>
            </a:pPr>
            <a:endParaRPr lang="en-GB" sz="2800" dirty="0" smtClean="0"/>
          </a:p>
          <a:p>
            <a:endParaRPr lang="en-GB" sz="2800" dirty="0" smtClean="0"/>
          </a:p>
          <a:p>
            <a:endParaRPr lang="en-GB" sz="2800" dirty="0" smtClean="0"/>
          </a:p>
          <a:p>
            <a:r>
              <a:rPr lang="en-GB" sz="2800" dirty="0" smtClean="0"/>
              <a:t>Parallel I/O requests</a:t>
            </a:r>
          </a:p>
          <a:p>
            <a:endParaRPr lang="en-GB" sz="2800" dirty="0" smtClean="0"/>
          </a:p>
        </p:txBody>
      </p:sp>
      <p:sp>
        <p:nvSpPr>
          <p:cNvPr id="4" name="Rectangle 3"/>
          <p:cNvSpPr/>
          <p:nvPr/>
        </p:nvSpPr>
        <p:spPr>
          <a:xfrm>
            <a:off x="714348" y="2152930"/>
            <a:ext cx="7953134" cy="626701"/>
          </a:xfrm>
          <a:prstGeom prst="rect">
            <a:avLst/>
          </a:prstGeom>
          <a:gradFill flip="none" rotWithShape="1">
            <a:gsLst>
              <a:gs pos="0">
                <a:schemeClr val="accent1">
                  <a:tint val="66000"/>
                  <a:satMod val="160000"/>
                  <a:alpha val="69000"/>
                </a:schemeClr>
              </a:gs>
              <a:gs pos="50000">
                <a:schemeClr val="accent1">
                  <a:tint val="44500"/>
                  <a:satMod val="160000"/>
                </a:schemeClr>
              </a:gs>
              <a:gs pos="100000">
                <a:schemeClr val="accent1">
                  <a:tint val="23500"/>
                  <a:satMod val="160000"/>
                </a:schemeClr>
              </a:gs>
            </a:gsLst>
            <a:lin ang="13500000" scaled="1"/>
            <a:tileRect/>
          </a:gradFill>
          <a:ln w="22225" cap="rnd"/>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r>
              <a:rPr lang="en-GB" b="1" dirty="0" smtClean="0">
                <a:solidFill>
                  <a:schemeClr val="tx1"/>
                </a:solidFill>
                <a:latin typeface="Consolas" pitchFamily="49" charset="0"/>
                <a:cs typeface="Consolas" pitchFamily="49" charset="0"/>
              </a:rPr>
              <a:t>Async.Parallel [ async { return (fib 39) };</a:t>
            </a:r>
          </a:p>
          <a:p>
            <a:r>
              <a:rPr lang="en-GB" b="1" dirty="0" smtClean="0">
                <a:solidFill>
                  <a:schemeClr val="tx1"/>
                </a:solidFill>
                <a:latin typeface="Consolas" pitchFamily="49" charset="0"/>
                <a:cs typeface="Consolas" pitchFamily="49" charset="0"/>
              </a:rPr>
              <a:t>                 async { return (fib 40) }; ]</a:t>
            </a:r>
          </a:p>
        </p:txBody>
      </p:sp>
      <p:sp>
        <p:nvSpPr>
          <p:cNvPr id="7" name="Rectangle 6"/>
          <p:cNvSpPr/>
          <p:nvPr/>
        </p:nvSpPr>
        <p:spPr>
          <a:xfrm>
            <a:off x="618949" y="4618165"/>
            <a:ext cx="8143932" cy="903700"/>
          </a:xfrm>
          <a:prstGeom prst="rect">
            <a:avLst/>
          </a:prstGeom>
          <a:gradFill flip="none" rotWithShape="1">
            <a:gsLst>
              <a:gs pos="0">
                <a:schemeClr val="accent1">
                  <a:tint val="66000"/>
                  <a:satMod val="160000"/>
                  <a:alpha val="69000"/>
                </a:schemeClr>
              </a:gs>
              <a:gs pos="50000">
                <a:schemeClr val="accent1">
                  <a:tint val="44500"/>
                  <a:satMod val="160000"/>
                </a:schemeClr>
              </a:gs>
              <a:gs pos="100000">
                <a:schemeClr val="accent1">
                  <a:tint val="23500"/>
                  <a:satMod val="160000"/>
                </a:schemeClr>
              </a:gs>
            </a:gsLst>
            <a:lin ang="13500000" scaled="1"/>
            <a:tileRect/>
          </a:gradFill>
          <a:ln w="22225" cap="rnd"/>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r>
              <a:rPr lang="en-GB" b="1" dirty="0" err="1" smtClean="0">
                <a:solidFill>
                  <a:schemeClr val="tx1"/>
                </a:solidFill>
                <a:latin typeface="Consolas" pitchFamily="49" charset="0"/>
                <a:cs typeface="Consolas" pitchFamily="49" charset="0"/>
              </a:rPr>
              <a:t>Async.Parallel</a:t>
            </a:r>
            <a:r>
              <a:rPr lang="en-GB" b="1" dirty="0" smtClean="0">
                <a:solidFill>
                  <a:schemeClr val="tx1"/>
                </a:solidFill>
                <a:latin typeface="Consolas" pitchFamily="49" charset="0"/>
                <a:cs typeface="Consolas" pitchFamily="49" charset="0"/>
              </a:rPr>
              <a:t> </a:t>
            </a:r>
          </a:p>
          <a:p>
            <a:r>
              <a:rPr lang="en-GB" b="1" dirty="0" smtClean="0">
                <a:solidFill>
                  <a:schemeClr val="bg1"/>
                </a:solidFill>
                <a:latin typeface="Consolas" pitchFamily="49" charset="0"/>
                <a:cs typeface="Consolas" pitchFamily="49" charset="0"/>
              </a:rPr>
              <a:t> </a:t>
            </a:r>
            <a:r>
              <a:rPr lang="en-GB" b="1" dirty="0" smtClean="0">
                <a:solidFill>
                  <a:schemeClr val="tx1"/>
                </a:solidFill>
                <a:latin typeface="Consolas" pitchFamily="49" charset="0"/>
                <a:cs typeface="Consolas" pitchFamily="49" charset="0"/>
              </a:rPr>
              <a:t>  [ </a:t>
            </a:r>
            <a:r>
              <a:rPr lang="en-GB" b="1" dirty="0" smtClean="0">
                <a:solidFill>
                  <a:schemeClr val="accent2"/>
                </a:solidFill>
                <a:latin typeface="Consolas" pitchFamily="49" charset="0"/>
                <a:cs typeface="Consolas" pitchFamily="49" charset="0"/>
              </a:rPr>
              <a:t>for </a:t>
            </a:r>
            <a:r>
              <a:rPr lang="en-GB" b="1" dirty="0" smtClean="0">
                <a:solidFill>
                  <a:schemeClr val="tx1"/>
                </a:solidFill>
                <a:latin typeface="Consolas" pitchFamily="49" charset="0"/>
                <a:cs typeface="Consolas" pitchFamily="49" charset="0"/>
              </a:rPr>
              <a:t>target </a:t>
            </a:r>
            <a:r>
              <a:rPr lang="en-GB" b="1" dirty="0" smtClean="0">
                <a:solidFill>
                  <a:schemeClr val="accent2"/>
                </a:solidFill>
                <a:latin typeface="Consolas" pitchFamily="49" charset="0"/>
                <a:cs typeface="Consolas" pitchFamily="49" charset="0"/>
              </a:rPr>
              <a:t>in </a:t>
            </a:r>
            <a:r>
              <a:rPr lang="en-GB" b="1" dirty="0" err="1" smtClean="0">
                <a:solidFill>
                  <a:schemeClr val="tx1"/>
                </a:solidFill>
                <a:latin typeface="Consolas" pitchFamily="49" charset="0"/>
                <a:cs typeface="Consolas" pitchFamily="49" charset="0"/>
              </a:rPr>
              <a:t>langs</a:t>
            </a:r>
            <a:r>
              <a:rPr lang="en-GB" b="1" dirty="0" smtClean="0">
                <a:solidFill>
                  <a:schemeClr val="tx1"/>
                </a:solidFill>
                <a:latin typeface="Consolas" pitchFamily="49" charset="0"/>
                <a:cs typeface="Consolas" pitchFamily="49" charset="0"/>
              </a:rPr>
              <a:t> -&gt; </a:t>
            </a:r>
          </a:p>
          <a:p>
            <a:r>
              <a:rPr lang="en-GB" b="1" dirty="0" smtClean="0">
                <a:solidFill>
                  <a:schemeClr val="tx1"/>
                </a:solidFill>
                <a:latin typeface="Consolas" pitchFamily="49" charset="0"/>
                <a:cs typeface="Consolas" pitchFamily="49" charset="0"/>
              </a:rPr>
              <a:t>              </a:t>
            </a:r>
            <a:r>
              <a:rPr lang="en-GB" b="1" dirty="0" err="1" smtClean="0">
                <a:solidFill>
                  <a:schemeClr val="tx1"/>
                </a:solidFill>
                <a:latin typeface="Consolas" pitchFamily="49" charset="0"/>
                <a:cs typeface="Consolas" pitchFamily="49" charset="0"/>
              </a:rPr>
              <a:t>translateAsync</a:t>
            </a:r>
            <a:r>
              <a:rPr lang="en-GB" b="1" dirty="0" smtClean="0">
                <a:solidFill>
                  <a:schemeClr val="tx1"/>
                </a:solidFill>
                <a:latin typeface="Consolas" pitchFamily="49" charset="0"/>
                <a:cs typeface="Consolas" pitchFamily="49" charset="0"/>
              </a:rPr>
              <a:t> (</a:t>
            </a:r>
            <a:r>
              <a:rPr lang="en-GB" b="1" dirty="0" err="1" smtClean="0">
                <a:solidFill>
                  <a:schemeClr val="tx1"/>
                </a:solidFill>
                <a:latin typeface="Consolas" pitchFamily="49" charset="0"/>
                <a:cs typeface="Consolas" pitchFamily="49" charset="0"/>
              </a:rPr>
              <a:t>lang,target,text</a:t>
            </a:r>
            <a:r>
              <a:rPr lang="en-GB" b="1" dirty="0" smtClean="0">
                <a:solidFill>
                  <a:schemeClr val="tx1"/>
                </a:solidFill>
                <a:latin typeface="Consolas" pitchFamily="49" charset="0"/>
                <a:cs typeface="Consolas" pitchFamily="49" charset="0"/>
              </a:rPr>
              <a:t>) ]</a:t>
            </a:r>
          </a:p>
        </p:txBody>
      </p:sp>
    </p:spTree>
    <p:extLst>
      <p:ext uri="{BB962C8B-B14F-4D97-AF65-F5344CB8AC3E}">
        <p14:creationId xmlns:p14="http://schemas.microsoft.com/office/powerpoint/2010/main" val="35764342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First Agent</a:t>
            </a:r>
            <a:endParaRPr lang="en-GB" dirty="0"/>
          </a:p>
        </p:txBody>
      </p:sp>
      <p:sp>
        <p:nvSpPr>
          <p:cNvPr id="3" name="Content Placeholder 2"/>
          <p:cNvSpPr>
            <a:spLocks noGrp="1"/>
          </p:cNvSpPr>
          <p:nvPr>
            <p:ph type="body" sz="quarter" idx="10"/>
          </p:nvPr>
        </p:nvSpPr>
        <p:spPr/>
        <p:txBody>
          <a:bodyPr/>
          <a:lstStyle/>
          <a:p>
            <a:r>
              <a:rPr lang="en-GB" sz="2000" b="1" dirty="0" smtClean="0">
                <a:solidFill>
                  <a:schemeClr val="tx1"/>
                </a:solidFill>
                <a:cs typeface="Consolas" pitchFamily="49" charset="0"/>
              </a:rPr>
              <a:t>let agent = </a:t>
            </a:r>
          </a:p>
          <a:p>
            <a:endParaRPr lang="en-GB" sz="2000" b="1" dirty="0" smtClean="0">
              <a:solidFill>
                <a:schemeClr val="tx1"/>
              </a:solidFill>
              <a:cs typeface="Consolas" pitchFamily="49" charset="0"/>
            </a:endParaRPr>
          </a:p>
          <a:p>
            <a:r>
              <a:rPr lang="en-GB" sz="2000" b="1" dirty="0" smtClean="0">
                <a:solidFill>
                  <a:schemeClr val="tx1"/>
                </a:solidFill>
                <a:cs typeface="Consolas" pitchFamily="49" charset="0"/>
              </a:rPr>
              <a:t>       </a:t>
            </a:r>
            <a:r>
              <a:rPr lang="en-GB" sz="2000" b="1" dirty="0" err="1" smtClean="0">
                <a:solidFill>
                  <a:schemeClr val="tx1"/>
                </a:solidFill>
                <a:cs typeface="Consolas" pitchFamily="49" charset="0"/>
              </a:rPr>
              <a:t>Agent.Start</a:t>
            </a:r>
            <a:r>
              <a:rPr lang="en-GB" sz="2000" b="1" dirty="0" smtClean="0">
                <a:solidFill>
                  <a:schemeClr val="tx1"/>
                </a:solidFill>
                <a:cs typeface="Consolas" pitchFamily="49" charset="0"/>
              </a:rPr>
              <a:t>(fun inbox -&gt;</a:t>
            </a:r>
          </a:p>
          <a:p>
            <a:r>
              <a:rPr lang="en-GB" sz="2000" b="1" dirty="0" smtClean="0">
                <a:solidFill>
                  <a:schemeClr val="tx1"/>
                </a:solidFill>
                <a:cs typeface="Consolas" pitchFamily="49" charset="0"/>
              </a:rPr>
              <a:t>         async { while true do </a:t>
            </a:r>
          </a:p>
          <a:p>
            <a:r>
              <a:rPr lang="en-GB" sz="2000" b="1" dirty="0" smtClean="0">
                <a:solidFill>
                  <a:schemeClr val="tx1"/>
                </a:solidFill>
                <a:cs typeface="Consolas" pitchFamily="49" charset="0"/>
              </a:rPr>
              <a:t>                   let! msg = </a:t>
            </a:r>
            <a:r>
              <a:rPr lang="en-GB" sz="2000" b="1" dirty="0" err="1" smtClean="0">
                <a:solidFill>
                  <a:schemeClr val="tx1"/>
                </a:solidFill>
                <a:cs typeface="Consolas" pitchFamily="49" charset="0"/>
              </a:rPr>
              <a:t>inbox.Receive</a:t>
            </a:r>
            <a:r>
              <a:rPr lang="en-GB" sz="2000" b="1" dirty="0" smtClean="0">
                <a:solidFill>
                  <a:schemeClr val="tx1"/>
                </a:solidFill>
                <a:cs typeface="Consolas" pitchFamily="49" charset="0"/>
              </a:rPr>
              <a:t>()</a:t>
            </a:r>
          </a:p>
          <a:p>
            <a:r>
              <a:rPr lang="en-GB" sz="2000" b="1" dirty="0" smtClean="0">
                <a:solidFill>
                  <a:schemeClr val="tx1"/>
                </a:solidFill>
                <a:cs typeface="Consolas" pitchFamily="49" charset="0"/>
              </a:rPr>
              <a:t>                   printfn "got message %s" msg } )</a:t>
            </a:r>
          </a:p>
        </p:txBody>
      </p:sp>
      <p:sp>
        <p:nvSpPr>
          <p:cNvPr id="8" name="Folded Corner 924687"/>
          <p:cNvSpPr>
            <a:spLocks noChangeArrowheads="1"/>
          </p:cNvSpPr>
          <p:nvPr/>
        </p:nvSpPr>
        <p:spPr bwMode="auto">
          <a:xfrm>
            <a:off x="4929190" y="4643446"/>
            <a:ext cx="3857652" cy="1428760"/>
          </a:xfrm>
          <a:prstGeom prst="foldedCorner">
            <a:avLst>
              <a:gd name="adj" fmla="val 12866"/>
            </a:avLst>
          </a:prstGeom>
          <a:solidFill>
            <a:srgbClr val="FFC000"/>
          </a:solidFill>
          <a:ln w="15875" algn="ctr">
            <a:solidFill>
              <a:schemeClr val="tx1"/>
            </a:solidFill>
            <a:round/>
            <a:headEnd/>
            <a:tailEnd/>
          </a:ln>
          <a:effectLst>
            <a:outerShdw blurRad="50800" dist="38100" dir="2700000" algn="tl" rotWithShape="0">
              <a:prstClr val="black">
                <a:alpha val="40000"/>
              </a:prstClr>
            </a:outerShdw>
          </a:effectLst>
        </p:spPr>
        <p:txBody>
          <a:bodyPr vert="horz" wrap="none" lIns="108000" tIns="45720" rIns="108000" bIns="45720" numCol="1" anchor="t" anchorCtr="0" compatLnSpc="1">
            <a:prstTxWarp prst="textNoShape">
              <a:avLst/>
            </a:prstTxWarp>
            <a:normAutofit/>
          </a:bodyPr>
          <a:lstStyle/>
          <a:p>
            <a:endParaRPr lang="en-GB" b="1" dirty="0" smtClean="0">
              <a:latin typeface="Consolas" pitchFamily="49" charset="0"/>
              <a:cs typeface="Consolas" pitchFamily="49" charset="0"/>
            </a:endParaRPr>
          </a:p>
          <a:p>
            <a:r>
              <a:rPr lang="en-GB" b="1" dirty="0" err="1" smtClean="0">
                <a:latin typeface="Consolas" pitchFamily="49" charset="0"/>
                <a:cs typeface="Consolas" pitchFamily="49" charset="0"/>
              </a:rPr>
              <a:t>agent.Post</a:t>
            </a:r>
            <a:r>
              <a:rPr lang="en-GB" b="1" dirty="0" smtClean="0">
                <a:latin typeface="Consolas" pitchFamily="49" charset="0"/>
                <a:cs typeface="Consolas" pitchFamily="49" charset="0"/>
              </a:rPr>
              <a:t> "three"</a:t>
            </a:r>
          </a:p>
          <a:p>
            <a:r>
              <a:rPr lang="en-GB" b="1" dirty="0" err="1" smtClean="0">
                <a:latin typeface="Consolas" pitchFamily="49" charset="0"/>
                <a:cs typeface="Consolas" pitchFamily="49" charset="0"/>
              </a:rPr>
              <a:t>agent.Post</a:t>
            </a:r>
            <a:r>
              <a:rPr lang="en-GB" b="1" dirty="0" smtClean="0">
                <a:latin typeface="Consolas" pitchFamily="49" charset="0"/>
                <a:cs typeface="Consolas" pitchFamily="49" charset="0"/>
              </a:rPr>
              <a:t> "four"</a:t>
            </a:r>
          </a:p>
          <a:p>
            <a:endParaRPr lang="en-GB" b="1" dirty="0" smtClean="0">
              <a:latin typeface="Consolas" pitchFamily="49" charset="0"/>
              <a:cs typeface="Consolas" pitchFamily="49" charset="0"/>
            </a:endParaRPr>
          </a:p>
        </p:txBody>
      </p:sp>
      <p:sp>
        <p:nvSpPr>
          <p:cNvPr id="7" name="Folded Corner 924687"/>
          <p:cNvSpPr>
            <a:spLocks noChangeArrowheads="1"/>
          </p:cNvSpPr>
          <p:nvPr/>
        </p:nvSpPr>
        <p:spPr bwMode="auto">
          <a:xfrm>
            <a:off x="0" y="5143512"/>
            <a:ext cx="4786314" cy="785818"/>
          </a:xfrm>
          <a:prstGeom prst="foldedCorner">
            <a:avLst>
              <a:gd name="adj" fmla="val 12866"/>
            </a:avLst>
          </a:prstGeom>
          <a:solidFill>
            <a:schemeClr val="bg2"/>
          </a:solidFill>
          <a:ln w="15875" algn="ctr">
            <a:solidFill>
              <a:schemeClr val="tx1"/>
            </a:solidFill>
            <a:round/>
            <a:headEnd/>
            <a:tailEnd/>
          </a:ln>
          <a:effectLst>
            <a:outerShdw blurRad="50800" dist="38100" dir="2700000" algn="tl" rotWithShape="0">
              <a:prstClr val="black">
                <a:alpha val="40000"/>
              </a:prstClr>
            </a:outerShdw>
          </a:effectLst>
        </p:spPr>
        <p:txBody>
          <a:bodyPr vert="horz" wrap="none" lIns="108000" tIns="45720" rIns="108000" bIns="45720" numCol="1" anchor="t" anchorCtr="0" compatLnSpc="1">
            <a:prstTxWarp prst="textNoShape">
              <a:avLst/>
            </a:prstTxWarp>
            <a:normAutofit fontScale="85000" lnSpcReduction="20000"/>
          </a:bodyPr>
          <a:lstStyle/>
          <a:p>
            <a:r>
              <a:rPr lang="en-GB" b="1" dirty="0" smtClean="0">
                <a:latin typeface="Consolas" pitchFamily="49" charset="0"/>
                <a:cs typeface="Consolas" pitchFamily="49" charset="0"/>
              </a:rPr>
              <a:t>Note:</a:t>
            </a:r>
          </a:p>
          <a:p>
            <a:r>
              <a:rPr lang="en-GB" b="1" dirty="0" smtClean="0">
                <a:latin typeface="Consolas" pitchFamily="49" charset="0"/>
                <a:cs typeface="Consolas" pitchFamily="49" charset="0"/>
              </a:rPr>
              <a:t>type Agent&lt;'T&gt; = </a:t>
            </a:r>
            <a:r>
              <a:rPr lang="en-GB" b="1" dirty="0" err="1" smtClean="0">
                <a:latin typeface="Consolas" pitchFamily="49" charset="0"/>
                <a:cs typeface="Consolas" pitchFamily="49" charset="0"/>
              </a:rPr>
              <a:t>MailboxProcessor</a:t>
            </a:r>
            <a:r>
              <a:rPr lang="en-GB" b="1" dirty="0" smtClean="0">
                <a:latin typeface="Consolas" pitchFamily="49" charset="0"/>
                <a:cs typeface="Consolas" pitchFamily="49" charset="0"/>
              </a:rPr>
              <a:t>&lt;'T&gt;</a:t>
            </a:r>
          </a:p>
          <a:p>
            <a:r>
              <a:rPr lang="en-GB" b="1" dirty="0" smtClean="0">
                <a:latin typeface="Consolas" pitchFamily="49" charset="0"/>
                <a:cs typeface="Consolas" pitchFamily="49" charset="0"/>
              </a:rPr>
              <a:t> </a:t>
            </a:r>
          </a:p>
        </p:txBody>
      </p:sp>
    </p:spTree>
    <p:extLst>
      <p:ext uri="{BB962C8B-B14F-4D97-AF65-F5344CB8AC3E}">
        <p14:creationId xmlns:p14="http://schemas.microsoft.com/office/powerpoint/2010/main" val="3475520409"/>
      </p:ext>
    </p:extLst>
  </p:cSld>
  <p:clrMapOvr>
    <a:masterClrMapping/>
  </p:clrMapOv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First 100,000 Agents</a:t>
            </a:r>
            <a:endParaRPr lang="en-GB" dirty="0"/>
          </a:p>
        </p:txBody>
      </p:sp>
      <p:sp>
        <p:nvSpPr>
          <p:cNvPr id="3" name="Content Placeholder 2"/>
          <p:cNvSpPr>
            <a:spLocks noGrp="1"/>
          </p:cNvSpPr>
          <p:nvPr>
            <p:ph type="body" sz="quarter" idx="10"/>
          </p:nvPr>
        </p:nvSpPr>
        <p:spPr/>
        <p:txBody>
          <a:bodyPr/>
          <a:lstStyle/>
          <a:p>
            <a:r>
              <a:rPr lang="en-GB" sz="2000" b="1" dirty="0" smtClean="0">
                <a:solidFill>
                  <a:schemeClr val="tx1"/>
                </a:solidFill>
                <a:cs typeface="Consolas" pitchFamily="49" charset="0"/>
              </a:rPr>
              <a:t>let agents = </a:t>
            </a:r>
          </a:p>
          <a:p>
            <a:r>
              <a:rPr lang="en-GB" sz="2000" b="1" dirty="0" smtClean="0">
                <a:solidFill>
                  <a:schemeClr val="tx1"/>
                </a:solidFill>
                <a:cs typeface="Consolas" pitchFamily="49" charset="0"/>
              </a:rPr>
              <a:t>   [ for i in 0 .. 100000 -&gt;</a:t>
            </a:r>
          </a:p>
          <a:p>
            <a:r>
              <a:rPr lang="en-GB" sz="2000" b="1" dirty="0" smtClean="0">
                <a:solidFill>
                  <a:schemeClr val="tx1"/>
                </a:solidFill>
                <a:cs typeface="Consolas" pitchFamily="49" charset="0"/>
              </a:rPr>
              <a:t>       </a:t>
            </a:r>
            <a:r>
              <a:rPr lang="en-GB" sz="2000" b="1" dirty="0" err="1" smtClean="0">
                <a:solidFill>
                  <a:schemeClr val="tx1"/>
                </a:solidFill>
                <a:cs typeface="Consolas" pitchFamily="49" charset="0"/>
              </a:rPr>
              <a:t>Agent.Start</a:t>
            </a:r>
            <a:r>
              <a:rPr lang="en-GB" sz="2000" b="1" dirty="0" smtClean="0">
                <a:solidFill>
                  <a:schemeClr val="tx1"/>
                </a:solidFill>
                <a:cs typeface="Consolas" pitchFamily="49" charset="0"/>
              </a:rPr>
              <a:t>(fun inbox -&gt;</a:t>
            </a:r>
          </a:p>
          <a:p>
            <a:r>
              <a:rPr lang="en-GB" sz="2000" b="1" dirty="0" smtClean="0">
                <a:solidFill>
                  <a:schemeClr val="tx1"/>
                </a:solidFill>
                <a:cs typeface="Consolas" pitchFamily="49" charset="0"/>
              </a:rPr>
              <a:t>         async { while true do </a:t>
            </a:r>
          </a:p>
          <a:p>
            <a:r>
              <a:rPr lang="en-GB" sz="2000" b="1" dirty="0" smtClean="0">
                <a:solidFill>
                  <a:schemeClr val="tx1"/>
                </a:solidFill>
                <a:cs typeface="Consolas" pitchFamily="49" charset="0"/>
              </a:rPr>
              <a:t>                   let! msg = </a:t>
            </a:r>
            <a:r>
              <a:rPr lang="en-GB" sz="2000" b="1" dirty="0" err="1" smtClean="0">
                <a:solidFill>
                  <a:schemeClr val="tx1"/>
                </a:solidFill>
                <a:cs typeface="Consolas" pitchFamily="49" charset="0"/>
              </a:rPr>
              <a:t>inbox.Receive</a:t>
            </a:r>
            <a:r>
              <a:rPr lang="en-GB" sz="2000" b="1" dirty="0" smtClean="0">
                <a:solidFill>
                  <a:schemeClr val="tx1"/>
                </a:solidFill>
                <a:cs typeface="Consolas" pitchFamily="49" charset="0"/>
              </a:rPr>
              <a:t>()</a:t>
            </a:r>
          </a:p>
          <a:p>
            <a:r>
              <a:rPr lang="en-GB" sz="2000" b="1" dirty="0" smtClean="0">
                <a:solidFill>
                  <a:schemeClr val="tx1"/>
                </a:solidFill>
                <a:cs typeface="Consolas" pitchFamily="49" charset="0"/>
              </a:rPr>
              <a:t>                   printfn "%d got message %s" i msg })]</a:t>
            </a:r>
          </a:p>
        </p:txBody>
      </p:sp>
      <p:sp>
        <p:nvSpPr>
          <p:cNvPr id="7" name="Folded Corner 924687"/>
          <p:cNvSpPr>
            <a:spLocks noChangeArrowheads="1"/>
          </p:cNvSpPr>
          <p:nvPr/>
        </p:nvSpPr>
        <p:spPr bwMode="auto">
          <a:xfrm>
            <a:off x="0" y="5143512"/>
            <a:ext cx="4786314" cy="785818"/>
          </a:xfrm>
          <a:prstGeom prst="foldedCorner">
            <a:avLst>
              <a:gd name="adj" fmla="val 12866"/>
            </a:avLst>
          </a:prstGeom>
          <a:solidFill>
            <a:schemeClr val="bg2"/>
          </a:solidFill>
          <a:ln w="15875" algn="ctr">
            <a:solidFill>
              <a:schemeClr val="tx1"/>
            </a:solidFill>
            <a:round/>
            <a:headEnd/>
            <a:tailEnd/>
          </a:ln>
          <a:effectLst>
            <a:outerShdw blurRad="50800" dist="38100" dir="2700000" algn="tl" rotWithShape="0">
              <a:prstClr val="black">
                <a:alpha val="40000"/>
              </a:prstClr>
            </a:outerShdw>
          </a:effectLst>
        </p:spPr>
        <p:txBody>
          <a:bodyPr vert="horz" wrap="none" lIns="108000" tIns="45720" rIns="108000" bIns="45720" numCol="1" anchor="t" anchorCtr="0" compatLnSpc="1">
            <a:prstTxWarp prst="textNoShape">
              <a:avLst/>
            </a:prstTxWarp>
            <a:normAutofit fontScale="85000" lnSpcReduction="20000"/>
          </a:bodyPr>
          <a:lstStyle/>
          <a:p>
            <a:r>
              <a:rPr lang="en-GB" b="1" dirty="0" smtClean="0">
                <a:latin typeface="Consolas" pitchFamily="49" charset="0"/>
                <a:cs typeface="Consolas" pitchFamily="49" charset="0"/>
              </a:rPr>
              <a:t>Note:</a:t>
            </a:r>
          </a:p>
          <a:p>
            <a:r>
              <a:rPr lang="en-GB" b="1" dirty="0" smtClean="0">
                <a:latin typeface="Consolas" pitchFamily="49" charset="0"/>
                <a:cs typeface="Consolas" pitchFamily="49" charset="0"/>
              </a:rPr>
              <a:t>type Agent&lt;'T&gt; = </a:t>
            </a:r>
            <a:r>
              <a:rPr lang="en-GB" b="1" dirty="0" err="1" smtClean="0">
                <a:latin typeface="Consolas" pitchFamily="49" charset="0"/>
                <a:cs typeface="Consolas" pitchFamily="49" charset="0"/>
              </a:rPr>
              <a:t>MailboxProcessor</a:t>
            </a:r>
            <a:r>
              <a:rPr lang="en-GB" b="1" dirty="0" smtClean="0">
                <a:latin typeface="Consolas" pitchFamily="49" charset="0"/>
                <a:cs typeface="Consolas" pitchFamily="49" charset="0"/>
              </a:rPr>
              <a:t>&lt;'T&gt;</a:t>
            </a:r>
          </a:p>
          <a:p>
            <a:r>
              <a:rPr lang="en-GB" b="1" dirty="0" smtClean="0">
                <a:latin typeface="Consolas" pitchFamily="49" charset="0"/>
                <a:cs typeface="Consolas" pitchFamily="49" charset="0"/>
              </a:rPr>
              <a:t> </a:t>
            </a:r>
          </a:p>
        </p:txBody>
      </p:sp>
      <p:sp>
        <p:nvSpPr>
          <p:cNvPr id="6" name="Content Placeholder 2"/>
          <p:cNvSpPr txBox="1">
            <a:spLocks/>
          </p:cNvSpPr>
          <p:nvPr/>
        </p:nvSpPr>
        <p:spPr>
          <a:xfrm>
            <a:off x="695545" y="3337260"/>
            <a:ext cx="8086952" cy="1966747"/>
          </a:xfrm>
          <a:prstGeom prst="rect">
            <a:avLst/>
          </a:prstGeom>
        </p:spPr>
        <p:txBody>
          <a:bodyPr vert="horz" wrap="square" lIns="0" tIns="0" rIns="0" bIns="0" rtlCol="0">
            <a:noAutofit/>
          </a:bodyPr>
          <a:lstStyle/>
          <a:p>
            <a:pPr marL="0" marR="0" lvl="0" indent="0" algn="l" defTabSz="914363" rtl="0" eaLnBrk="1" fontAlgn="auto" latinLnBrk="0" hangingPunct="1">
              <a:lnSpc>
                <a:spcPct val="80000"/>
              </a:lnSpc>
              <a:spcBef>
                <a:spcPct val="20000"/>
              </a:spcBef>
              <a:spcAft>
                <a:spcPts val="0"/>
              </a:spcAft>
              <a:buClrTx/>
              <a:buSzTx/>
              <a:buFontTx/>
              <a:buNone/>
              <a:tabLst/>
              <a:defRPr/>
            </a:pPr>
            <a:endParaRPr kumimoji="0" lang="en-GB" sz="2000" b="1" i="0" u="none" strike="noStrike" kern="1200" cap="none" spc="0" normalizeH="0" noProof="0" dirty="0" smtClean="0">
              <a:ln>
                <a:noFill/>
              </a:ln>
              <a:effectLst/>
              <a:uLnTx/>
              <a:uFillTx/>
              <a:latin typeface="Consolas" pitchFamily="49" charset="0"/>
              <a:ea typeface="+mn-ea"/>
              <a:cs typeface="Consolas" pitchFamily="49" charset="0"/>
            </a:endParaRPr>
          </a:p>
          <a:p>
            <a:pPr marL="0" marR="0" lvl="0" indent="0" algn="l" defTabSz="914363" rtl="0" eaLnBrk="1" fontAlgn="auto" latinLnBrk="0" hangingPunct="1">
              <a:lnSpc>
                <a:spcPct val="80000"/>
              </a:lnSpc>
              <a:spcBef>
                <a:spcPct val="20000"/>
              </a:spcBef>
              <a:spcAft>
                <a:spcPts val="0"/>
              </a:spcAft>
              <a:buClrTx/>
              <a:buSzTx/>
              <a:buFontTx/>
              <a:buNone/>
              <a:tabLst/>
              <a:defRPr/>
            </a:pPr>
            <a:endParaRPr kumimoji="0" lang="en-GB" sz="2000" b="1" i="0" u="none" strike="noStrike" kern="1200" cap="none" spc="0" normalizeH="0" noProof="0" dirty="0" smtClean="0">
              <a:ln>
                <a:noFill/>
              </a:ln>
              <a:effectLst/>
              <a:uLnTx/>
              <a:uFillTx/>
              <a:latin typeface="Consolas" pitchFamily="49" charset="0"/>
              <a:ea typeface="+mn-ea"/>
              <a:cs typeface="Consolas" pitchFamily="49" charset="0"/>
            </a:endParaRPr>
          </a:p>
          <a:p>
            <a:pPr marL="0" marR="0" lvl="0" indent="0" algn="l" defTabSz="914363" rtl="0" eaLnBrk="1" fontAlgn="auto" latinLnBrk="0" hangingPunct="1">
              <a:lnSpc>
                <a:spcPct val="80000"/>
              </a:lnSpc>
              <a:spcBef>
                <a:spcPct val="20000"/>
              </a:spcBef>
              <a:spcAft>
                <a:spcPts val="0"/>
              </a:spcAft>
              <a:buClrTx/>
              <a:buSzTx/>
              <a:buFontTx/>
              <a:buNone/>
              <a:tabLst/>
              <a:defRPr/>
            </a:pPr>
            <a:r>
              <a:rPr lang="en-GB" b="1" dirty="0" smtClean="0">
                <a:latin typeface="Consolas" pitchFamily="49" charset="0"/>
                <a:cs typeface="Consolas" pitchFamily="49" charset="0"/>
              </a:rPr>
              <a:t>f</a:t>
            </a:r>
            <a:r>
              <a:rPr kumimoji="0" lang="en-GB" b="1" i="0" u="none" strike="noStrike" kern="1200" cap="none" spc="0" normalizeH="0" noProof="0" dirty="0" smtClean="0">
                <a:ln>
                  <a:noFill/>
                </a:ln>
                <a:effectLst/>
                <a:uLnTx/>
                <a:uFillTx/>
                <a:latin typeface="Consolas" pitchFamily="49" charset="0"/>
                <a:ea typeface="+mn-ea"/>
                <a:cs typeface="Consolas" pitchFamily="49" charset="0"/>
              </a:rPr>
              <a:t>or </a:t>
            </a:r>
            <a:r>
              <a:rPr kumimoji="0" lang="en-GB" b="1" i="0" u="none" strike="noStrike" kern="1200" cap="none" spc="0" normalizeH="0" noProof="0" dirty="0" err="1" smtClean="0">
                <a:ln>
                  <a:noFill/>
                </a:ln>
                <a:effectLst/>
                <a:uLnTx/>
                <a:uFillTx/>
                <a:latin typeface="Consolas" pitchFamily="49" charset="0"/>
                <a:ea typeface="+mn-ea"/>
                <a:cs typeface="Consolas" pitchFamily="49" charset="0"/>
              </a:rPr>
              <a:t>agen</a:t>
            </a:r>
            <a:r>
              <a:rPr lang="en-GB" b="1" dirty="0" smtClean="0">
                <a:latin typeface="Consolas" pitchFamily="49" charset="0"/>
                <a:cs typeface="Consolas" pitchFamily="49" charset="0"/>
              </a:rPr>
              <a:t>t in </a:t>
            </a:r>
            <a:r>
              <a:rPr kumimoji="0" lang="en-GB" b="1" i="0" u="none" strike="noStrike" kern="1200" cap="none" spc="0" normalizeH="0" noProof="0" dirty="0" smtClean="0">
                <a:ln>
                  <a:noFill/>
                </a:ln>
                <a:effectLst/>
                <a:uLnTx/>
                <a:uFillTx/>
                <a:latin typeface="Consolas" pitchFamily="49" charset="0"/>
                <a:ea typeface="+mn-ea"/>
                <a:cs typeface="Consolas" pitchFamily="49" charset="0"/>
              </a:rPr>
              <a:t>agents do </a:t>
            </a:r>
          </a:p>
          <a:p>
            <a:pPr marL="0" marR="0" lvl="0" indent="0" algn="l" defTabSz="914363" rtl="0" eaLnBrk="1" fontAlgn="auto" latinLnBrk="0" hangingPunct="1">
              <a:lnSpc>
                <a:spcPct val="80000"/>
              </a:lnSpc>
              <a:spcBef>
                <a:spcPct val="20000"/>
              </a:spcBef>
              <a:spcAft>
                <a:spcPts val="0"/>
              </a:spcAft>
              <a:buClrTx/>
              <a:buSzTx/>
              <a:buFontTx/>
              <a:buNone/>
              <a:tabLst/>
              <a:defRPr/>
            </a:pPr>
            <a:r>
              <a:rPr lang="en-GB" b="1" dirty="0" smtClean="0">
                <a:latin typeface="Consolas" pitchFamily="49" charset="0"/>
                <a:cs typeface="Consolas" pitchFamily="49" charset="0"/>
              </a:rPr>
              <a:t>    </a:t>
            </a:r>
            <a:r>
              <a:rPr lang="en-GB" b="1" dirty="0" err="1" smtClean="0">
                <a:latin typeface="Consolas" pitchFamily="49" charset="0"/>
                <a:cs typeface="Consolas" pitchFamily="49" charset="0"/>
              </a:rPr>
              <a:t>agent.Post</a:t>
            </a:r>
            <a:r>
              <a:rPr lang="en-GB" b="1" dirty="0" smtClean="0">
                <a:latin typeface="Consolas" pitchFamily="49" charset="0"/>
                <a:cs typeface="Consolas" pitchFamily="49" charset="0"/>
              </a:rPr>
              <a:t> "hello"</a:t>
            </a:r>
          </a:p>
          <a:p>
            <a:pPr marL="0" marR="0" lvl="0" indent="0" algn="l" defTabSz="914363" rtl="0" eaLnBrk="1" fontAlgn="auto" latinLnBrk="0" hangingPunct="1">
              <a:lnSpc>
                <a:spcPct val="80000"/>
              </a:lnSpc>
              <a:spcBef>
                <a:spcPct val="20000"/>
              </a:spcBef>
              <a:spcAft>
                <a:spcPts val="0"/>
              </a:spcAft>
              <a:buClrTx/>
              <a:buSzTx/>
              <a:buFontTx/>
              <a:buNone/>
              <a:tabLst/>
              <a:defRPr/>
            </a:pPr>
            <a:endParaRPr kumimoji="0" lang="en-GB" sz="2000" b="1" i="0" u="none" strike="noStrike" kern="1200" cap="none" spc="0" normalizeH="0" baseline="0" noProof="0" dirty="0" smtClean="0">
              <a:ln>
                <a:noFill/>
              </a:ln>
              <a:effectLst/>
              <a:uLnTx/>
              <a:uFillTx/>
              <a:latin typeface="Consolas" pitchFamily="49" charset="0"/>
              <a:ea typeface="+mn-ea"/>
              <a:cs typeface="Consolas" pitchFamily="49" charset="0"/>
            </a:endParaRPr>
          </a:p>
        </p:txBody>
      </p:sp>
    </p:spTree>
    <p:extLst>
      <p:ext uri="{BB962C8B-B14F-4D97-AF65-F5344CB8AC3E}">
        <p14:creationId xmlns:p14="http://schemas.microsoft.com/office/powerpoint/2010/main" val="3302286771"/>
      </p:ext>
    </p:extLst>
  </p:cSld>
  <p:clrMapOvr>
    <a:masterClrMapping/>
  </p:clrMapOv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defRPr/>
            </a:pPr>
            <a:r>
              <a:rPr lang="en-US" dirty="0" smtClean="0"/>
              <a:t>Demo</a:t>
            </a:r>
          </a:p>
        </p:txBody>
      </p:sp>
      <p:sp>
        <p:nvSpPr>
          <p:cNvPr id="5" name="Text Placeholder 4"/>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284519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3324343" y="4766526"/>
            <a:ext cx="793807" cy="646331"/>
          </a:xfrm>
          <a:prstGeom prst="rect">
            <a:avLst/>
          </a:prstGeom>
          <a:noFill/>
        </p:spPr>
        <p:txBody>
          <a:bodyPr wrap="none" rtlCol="0">
            <a:spAutoFit/>
          </a:bodyPr>
          <a:lstStyle/>
          <a:p>
            <a:r>
              <a:rPr lang="en-GB" b="1" dirty="0" smtClean="0"/>
              <a:t>Phone</a:t>
            </a:r>
          </a:p>
          <a:p>
            <a:r>
              <a:rPr lang="en-GB" b="1" dirty="0" smtClean="0"/>
              <a:t>(WP7)</a:t>
            </a:r>
            <a:endParaRPr lang="en-GB" b="1" dirty="0"/>
          </a:p>
        </p:txBody>
      </p:sp>
      <p:sp>
        <p:nvSpPr>
          <p:cNvPr id="2" name="Title 1"/>
          <p:cNvSpPr>
            <a:spLocks noGrp="1"/>
          </p:cNvSpPr>
          <p:nvPr>
            <p:ph type="title"/>
          </p:nvPr>
        </p:nvSpPr>
        <p:spPr/>
        <p:txBody>
          <a:bodyPr/>
          <a:lstStyle/>
          <a:p>
            <a:r>
              <a:rPr lang="en-GB" dirty="0" smtClean="0"/>
              <a:t>Cross-platform</a:t>
            </a:r>
            <a:endParaRPr lang="en-GB" dirty="0"/>
          </a:p>
        </p:txBody>
      </p:sp>
      <p:sp>
        <p:nvSpPr>
          <p:cNvPr id="10" name="Rounded Rectangle 9"/>
          <p:cNvSpPr/>
          <p:nvPr/>
        </p:nvSpPr>
        <p:spPr>
          <a:xfrm>
            <a:off x="3366815" y="3688948"/>
            <a:ext cx="1106731" cy="899370"/>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ormAutofit/>
          </a:bodyPr>
          <a:lstStyle/>
          <a:p>
            <a:r>
              <a:rPr lang="en-GB" b="1" dirty="0" smtClean="0">
                <a:solidFill>
                  <a:schemeClr val="bg1"/>
                </a:solidFill>
              </a:rPr>
              <a:t>fsc.exe</a:t>
            </a:r>
          </a:p>
          <a:p>
            <a:r>
              <a:rPr lang="en-GB" b="1" dirty="0" smtClean="0">
                <a:solidFill>
                  <a:schemeClr val="bg1"/>
                </a:solidFill>
              </a:rPr>
              <a:t>libraries</a:t>
            </a:r>
            <a:endParaRPr lang="en-GB" b="1" dirty="0">
              <a:solidFill>
                <a:schemeClr val="bg1"/>
              </a:solidFill>
            </a:endParaRPr>
          </a:p>
        </p:txBody>
      </p:sp>
      <p:sp>
        <p:nvSpPr>
          <p:cNvPr id="11" name="Rounded Rectangle 10"/>
          <p:cNvSpPr/>
          <p:nvPr/>
        </p:nvSpPr>
        <p:spPr>
          <a:xfrm>
            <a:off x="1938893" y="3688948"/>
            <a:ext cx="1106731" cy="899370"/>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ormAutofit lnSpcReduction="10000"/>
          </a:bodyPr>
          <a:lstStyle/>
          <a:p>
            <a:r>
              <a:rPr lang="en-GB" b="1" dirty="0" smtClean="0">
                <a:solidFill>
                  <a:schemeClr val="bg1"/>
                </a:solidFill>
              </a:rPr>
              <a:t>fsc.exe</a:t>
            </a:r>
          </a:p>
          <a:p>
            <a:r>
              <a:rPr lang="en-GB" b="1" dirty="0" smtClean="0">
                <a:solidFill>
                  <a:schemeClr val="bg1"/>
                </a:solidFill>
              </a:rPr>
              <a:t>fsi.exe</a:t>
            </a:r>
          </a:p>
          <a:p>
            <a:r>
              <a:rPr lang="en-GB" b="1" dirty="0" smtClean="0">
                <a:solidFill>
                  <a:schemeClr val="bg1"/>
                </a:solidFill>
              </a:rPr>
              <a:t>libraries</a:t>
            </a:r>
            <a:endParaRPr lang="en-GB" b="1" dirty="0">
              <a:solidFill>
                <a:schemeClr val="bg1"/>
              </a:solidFill>
            </a:endParaRPr>
          </a:p>
        </p:txBody>
      </p:sp>
      <p:sp>
        <p:nvSpPr>
          <p:cNvPr id="12" name="Rounded Rectangle 11"/>
          <p:cNvSpPr/>
          <p:nvPr/>
        </p:nvSpPr>
        <p:spPr>
          <a:xfrm>
            <a:off x="491093" y="3688948"/>
            <a:ext cx="1106731" cy="899370"/>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ormAutofit lnSpcReduction="10000"/>
          </a:bodyPr>
          <a:lstStyle/>
          <a:p>
            <a:r>
              <a:rPr lang="en-GB" b="1" dirty="0" smtClean="0">
                <a:solidFill>
                  <a:schemeClr val="bg1"/>
                </a:solidFill>
              </a:rPr>
              <a:t>fsc.exe</a:t>
            </a:r>
          </a:p>
          <a:p>
            <a:r>
              <a:rPr lang="en-GB" b="1" dirty="0" smtClean="0">
                <a:solidFill>
                  <a:schemeClr val="bg1"/>
                </a:solidFill>
              </a:rPr>
              <a:t>fsi.exe</a:t>
            </a:r>
          </a:p>
          <a:p>
            <a:r>
              <a:rPr lang="en-GB" b="1" dirty="0" smtClean="0">
                <a:solidFill>
                  <a:schemeClr val="bg1"/>
                </a:solidFill>
              </a:rPr>
              <a:t>libraries</a:t>
            </a:r>
            <a:endParaRPr lang="en-GB" b="1" dirty="0">
              <a:solidFill>
                <a:schemeClr val="bg1"/>
              </a:solidFill>
            </a:endParaRPr>
          </a:p>
        </p:txBody>
      </p:sp>
      <p:sp>
        <p:nvSpPr>
          <p:cNvPr id="14" name="TextBox 13"/>
          <p:cNvSpPr txBox="1"/>
          <p:nvPr/>
        </p:nvSpPr>
        <p:spPr>
          <a:xfrm>
            <a:off x="7561129" y="3829775"/>
            <a:ext cx="1213089" cy="369332"/>
          </a:xfrm>
          <a:prstGeom prst="rect">
            <a:avLst/>
          </a:prstGeom>
          <a:noFill/>
        </p:spPr>
        <p:txBody>
          <a:bodyPr wrap="none" rtlCol="0">
            <a:spAutoFit/>
          </a:bodyPr>
          <a:lstStyle/>
          <a:p>
            <a:r>
              <a:rPr lang="en-GB" b="1" dirty="0" smtClean="0"/>
              <a:t>Basic Tools</a:t>
            </a:r>
            <a:endParaRPr lang="en-GB" b="1" dirty="0"/>
          </a:p>
        </p:txBody>
      </p:sp>
      <p:sp>
        <p:nvSpPr>
          <p:cNvPr id="24" name="TextBox 23"/>
          <p:cNvSpPr txBox="1"/>
          <p:nvPr/>
        </p:nvSpPr>
        <p:spPr>
          <a:xfrm>
            <a:off x="4819419" y="4766526"/>
            <a:ext cx="1340110" cy="923330"/>
          </a:xfrm>
          <a:prstGeom prst="rect">
            <a:avLst/>
          </a:prstGeom>
          <a:noFill/>
        </p:spPr>
        <p:txBody>
          <a:bodyPr wrap="none" rtlCol="0">
            <a:spAutoFit/>
          </a:bodyPr>
          <a:lstStyle/>
          <a:p>
            <a:r>
              <a:rPr lang="en-GB" b="1" dirty="0" smtClean="0"/>
              <a:t>Windows or</a:t>
            </a:r>
          </a:p>
          <a:p>
            <a:r>
              <a:rPr lang="en-GB" b="1" dirty="0" smtClean="0"/>
              <a:t>Silverlight</a:t>
            </a:r>
          </a:p>
          <a:p>
            <a:r>
              <a:rPr lang="en-GB" b="1" dirty="0" smtClean="0"/>
              <a:t>(free tools)</a:t>
            </a:r>
            <a:endParaRPr lang="en-GB" b="1" dirty="0"/>
          </a:p>
        </p:txBody>
      </p:sp>
      <p:sp>
        <p:nvSpPr>
          <p:cNvPr id="26" name="Rounded Rectangle 25"/>
          <p:cNvSpPr/>
          <p:nvPr/>
        </p:nvSpPr>
        <p:spPr>
          <a:xfrm>
            <a:off x="3366815" y="1854169"/>
            <a:ext cx="1106731" cy="158452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ormAutofit lnSpcReduction="10000"/>
          </a:bodyPr>
          <a:lstStyle/>
          <a:p>
            <a:r>
              <a:rPr lang="en-GB" b="1" dirty="0" smtClean="0">
                <a:solidFill>
                  <a:schemeClr val="bg1"/>
                </a:solidFill>
              </a:rPr>
              <a:t>Visual Studio</a:t>
            </a:r>
          </a:p>
          <a:p>
            <a:r>
              <a:rPr lang="en-GB" sz="1600" b="1" dirty="0" smtClean="0">
                <a:solidFill>
                  <a:schemeClr val="bg1"/>
                </a:solidFill>
              </a:rPr>
              <a:t>tools templates</a:t>
            </a:r>
          </a:p>
          <a:p>
            <a:r>
              <a:rPr lang="en-GB" sz="1600" b="1" dirty="0" smtClean="0">
                <a:solidFill>
                  <a:schemeClr val="bg1"/>
                </a:solidFill>
              </a:rPr>
              <a:t>designers</a:t>
            </a:r>
          </a:p>
          <a:p>
            <a:r>
              <a:rPr lang="en-GB" b="1" dirty="0" smtClean="0">
                <a:solidFill>
                  <a:schemeClr val="bg1"/>
                </a:solidFill>
              </a:rPr>
              <a:t>…</a:t>
            </a:r>
          </a:p>
        </p:txBody>
      </p:sp>
      <p:sp>
        <p:nvSpPr>
          <p:cNvPr id="27" name="Rounded Rectangle 26"/>
          <p:cNvSpPr/>
          <p:nvPr/>
        </p:nvSpPr>
        <p:spPr>
          <a:xfrm>
            <a:off x="4817920" y="3688948"/>
            <a:ext cx="1106731" cy="899370"/>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ormAutofit lnSpcReduction="10000"/>
          </a:bodyPr>
          <a:lstStyle/>
          <a:p>
            <a:r>
              <a:rPr lang="en-GB" b="1" dirty="0" smtClean="0">
                <a:solidFill>
                  <a:schemeClr val="bg1"/>
                </a:solidFill>
              </a:rPr>
              <a:t>fsc.exe</a:t>
            </a:r>
          </a:p>
          <a:p>
            <a:r>
              <a:rPr lang="en-GB" b="1" dirty="0" smtClean="0">
                <a:solidFill>
                  <a:schemeClr val="bg1"/>
                </a:solidFill>
              </a:rPr>
              <a:t>fsi.exe</a:t>
            </a:r>
          </a:p>
          <a:p>
            <a:r>
              <a:rPr lang="en-GB" b="1" dirty="0" smtClean="0">
                <a:solidFill>
                  <a:schemeClr val="bg1"/>
                </a:solidFill>
              </a:rPr>
              <a:t>libraries</a:t>
            </a:r>
            <a:endParaRPr lang="en-GB" b="1" dirty="0">
              <a:solidFill>
                <a:schemeClr val="bg1"/>
              </a:solidFill>
            </a:endParaRPr>
          </a:p>
        </p:txBody>
      </p:sp>
      <p:sp>
        <p:nvSpPr>
          <p:cNvPr id="31" name="Rounded Rectangle 30"/>
          <p:cNvSpPr/>
          <p:nvPr/>
        </p:nvSpPr>
        <p:spPr>
          <a:xfrm>
            <a:off x="6265554" y="3679849"/>
            <a:ext cx="1106731" cy="899370"/>
          </a:xfrm>
          <a:prstGeom prst="roundRect">
            <a:avLst>
              <a:gd name="adj" fmla="val 10000"/>
            </a:avLst>
          </a:pr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ormAutofit lnSpcReduction="10000"/>
          </a:bodyPr>
          <a:lstStyle/>
          <a:p>
            <a:r>
              <a:rPr lang="en-GB" b="1" dirty="0" smtClean="0">
                <a:solidFill>
                  <a:schemeClr val="bg1"/>
                </a:solidFill>
              </a:rPr>
              <a:t>fsc.exe</a:t>
            </a:r>
          </a:p>
          <a:p>
            <a:r>
              <a:rPr lang="en-GB" b="1" dirty="0" smtClean="0">
                <a:solidFill>
                  <a:schemeClr val="bg1"/>
                </a:solidFill>
              </a:rPr>
              <a:t>fsi.exe</a:t>
            </a:r>
          </a:p>
          <a:p>
            <a:r>
              <a:rPr lang="en-GB" b="1" dirty="0" smtClean="0">
                <a:solidFill>
                  <a:schemeClr val="bg1"/>
                </a:solidFill>
              </a:rPr>
              <a:t>libraries</a:t>
            </a:r>
            <a:endParaRPr lang="en-GB" b="1" dirty="0">
              <a:solidFill>
                <a:schemeClr val="bg1"/>
              </a:solidFill>
            </a:endParaRPr>
          </a:p>
        </p:txBody>
      </p:sp>
      <p:sp>
        <p:nvSpPr>
          <p:cNvPr id="35" name="Rounded Rectangle 34"/>
          <p:cNvSpPr/>
          <p:nvPr/>
        </p:nvSpPr>
        <p:spPr>
          <a:xfrm>
            <a:off x="1938893" y="1854169"/>
            <a:ext cx="1106731" cy="1606777"/>
          </a:xfrm>
          <a:prstGeom prst="roundRect">
            <a:avLst>
              <a:gd name="adj" fmla="val 10000"/>
            </a:avLst>
          </a:prstGeom>
          <a:solidFill>
            <a:schemeClr val="accent1">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ormAutofit/>
          </a:bodyPr>
          <a:lstStyle/>
          <a:p>
            <a:r>
              <a:rPr lang="en-GB" b="1" dirty="0" err="1" smtClean="0">
                <a:solidFill>
                  <a:schemeClr val="tx1"/>
                </a:solidFill>
              </a:rPr>
              <a:t>Emacs</a:t>
            </a:r>
            <a:endParaRPr lang="en-GB" b="1" dirty="0" smtClean="0">
              <a:solidFill>
                <a:schemeClr val="tx1"/>
              </a:solidFill>
            </a:endParaRPr>
          </a:p>
          <a:p>
            <a:r>
              <a:rPr lang="en-GB" b="1" dirty="0" smtClean="0">
                <a:solidFill>
                  <a:schemeClr val="tx1"/>
                </a:solidFill>
              </a:rPr>
              <a:t>Mono-Develop,</a:t>
            </a:r>
          </a:p>
          <a:p>
            <a:r>
              <a:rPr lang="en-GB" b="1" dirty="0">
                <a:solidFill>
                  <a:schemeClr val="tx1"/>
                </a:solidFill>
              </a:rPr>
              <a:t>e</a:t>
            </a:r>
            <a:r>
              <a:rPr lang="en-GB" b="1" dirty="0" smtClean="0">
                <a:solidFill>
                  <a:schemeClr val="tx1"/>
                </a:solidFill>
              </a:rPr>
              <a:t>tc. …</a:t>
            </a:r>
            <a:endParaRPr lang="en-GB" b="1" dirty="0">
              <a:solidFill>
                <a:schemeClr val="tx1"/>
              </a:solidFill>
            </a:endParaRPr>
          </a:p>
        </p:txBody>
      </p:sp>
      <p:sp>
        <p:nvSpPr>
          <p:cNvPr id="37" name="TextBox 36"/>
          <p:cNvSpPr txBox="1"/>
          <p:nvPr/>
        </p:nvSpPr>
        <p:spPr>
          <a:xfrm>
            <a:off x="6518333" y="4766526"/>
            <a:ext cx="1340110" cy="923330"/>
          </a:xfrm>
          <a:prstGeom prst="rect">
            <a:avLst/>
          </a:prstGeom>
          <a:noFill/>
        </p:spPr>
        <p:txBody>
          <a:bodyPr wrap="none" rtlCol="0">
            <a:spAutoFit/>
          </a:bodyPr>
          <a:lstStyle/>
          <a:p>
            <a:r>
              <a:rPr lang="en-GB" b="1" dirty="0" smtClean="0"/>
              <a:t>Windows or</a:t>
            </a:r>
          </a:p>
          <a:p>
            <a:r>
              <a:rPr lang="en-GB" b="1" dirty="0" smtClean="0"/>
              <a:t>Silverlight</a:t>
            </a:r>
          </a:p>
          <a:p>
            <a:r>
              <a:rPr lang="en-GB" b="1" dirty="0" smtClean="0"/>
              <a:t>VS 2010</a:t>
            </a:r>
            <a:endParaRPr lang="en-GB" b="1" dirty="0"/>
          </a:p>
        </p:txBody>
      </p:sp>
      <p:sp>
        <p:nvSpPr>
          <p:cNvPr id="38" name="TextBox 37"/>
          <p:cNvSpPr txBox="1"/>
          <p:nvPr/>
        </p:nvSpPr>
        <p:spPr>
          <a:xfrm>
            <a:off x="1938893" y="4766526"/>
            <a:ext cx="1083951" cy="646331"/>
          </a:xfrm>
          <a:prstGeom prst="rect">
            <a:avLst/>
          </a:prstGeom>
          <a:noFill/>
        </p:spPr>
        <p:txBody>
          <a:bodyPr wrap="none" rtlCol="0">
            <a:spAutoFit/>
          </a:bodyPr>
          <a:lstStyle/>
          <a:p>
            <a:r>
              <a:rPr lang="en-GB" b="1" dirty="0" smtClean="0"/>
              <a:t>Mac</a:t>
            </a:r>
          </a:p>
          <a:p>
            <a:r>
              <a:rPr lang="en-GB" b="1" dirty="0" smtClean="0"/>
              <a:t>(Mono…)</a:t>
            </a:r>
            <a:endParaRPr lang="en-GB" b="1" dirty="0"/>
          </a:p>
        </p:txBody>
      </p:sp>
      <p:sp>
        <p:nvSpPr>
          <p:cNvPr id="39" name="TextBox 38"/>
          <p:cNvSpPr txBox="1"/>
          <p:nvPr/>
        </p:nvSpPr>
        <p:spPr>
          <a:xfrm>
            <a:off x="501283" y="4766526"/>
            <a:ext cx="1083951" cy="646331"/>
          </a:xfrm>
          <a:prstGeom prst="rect">
            <a:avLst/>
          </a:prstGeom>
          <a:noFill/>
        </p:spPr>
        <p:txBody>
          <a:bodyPr wrap="none" rtlCol="0">
            <a:spAutoFit/>
          </a:bodyPr>
          <a:lstStyle/>
          <a:p>
            <a:r>
              <a:rPr lang="en-GB" b="1" dirty="0" smtClean="0"/>
              <a:t>Linux</a:t>
            </a:r>
          </a:p>
          <a:p>
            <a:r>
              <a:rPr lang="en-GB" b="1" dirty="0" smtClean="0"/>
              <a:t>(Mono…)</a:t>
            </a:r>
            <a:endParaRPr lang="en-GB" b="1" dirty="0"/>
          </a:p>
        </p:txBody>
      </p:sp>
      <p:sp>
        <p:nvSpPr>
          <p:cNvPr id="40" name="Rounded Rectangle 39"/>
          <p:cNvSpPr/>
          <p:nvPr/>
        </p:nvSpPr>
        <p:spPr>
          <a:xfrm>
            <a:off x="501283" y="1840221"/>
            <a:ext cx="1106731" cy="1620725"/>
          </a:xfrm>
          <a:prstGeom prst="roundRect">
            <a:avLst>
              <a:gd name="adj" fmla="val 10000"/>
            </a:avLst>
          </a:prstGeom>
          <a:solidFill>
            <a:schemeClr val="accent1">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ormAutofit/>
          </a:bodyPr>
          <a:lstStyle/>
          <a:p>
            <a:r>
              <a:rPr lang="en-GB" b="1" dirty="0" err="1" smtClean="0">
                <a:solidFill>
                  <a:schemeClr val="tx1"/>
                </a:solidFill>
              </a:rPr>
              <a:t>Emacs</a:t>
            </a:r>
            <a:endParaRPr lang="en-GB" b="1" dirty="0" smtClean="0">
              <a:solidFill>
                <a:schemeClr val="tx1"/>
              </a:solidFill>
            </a:endParaRPr>
          </a:p>
          <a:p>
            <a:r>
              <a:rPr lang="en-GB" b="1" dirty="0" smtClean="0">
                <a:solidFill>
                  <a:schemeClr val="tx1"/>
                </a:solidFill>
              </a:rPr>
              <a:t>Mono-Develop,</a:t>
            </a:r>
          </a:p>
          <a:p>
            <a:r>
              <a:rPr lang="en-GB" b="1" dirty="0">
                <a:solidFill>
                  <a:schemeClr val="tx1"/>
                </a:solidFill>
              </a:rPr>
              <a:t>e</a:t>
            </a:r>
            <a:r>
              <a:rPr lang="en-GB" b="1" dirty="0" smtClean="0">
                <a:solidFill>
                  <a:schemeClr val="tx1"/>
                </a:solidFill>
              </a:rPr>
              <a:t>tc. …</a:t>
            </a:r>
            <a:endParaRPr lang="en-GB" b="1" dirty="0">
              <a:solidFill>
                <a:schemeClr val="tx1"/>
              </a:solidFill>
            </a:endParaRPr>
          </a:p>
        </p:txBody>
      </p:sp>
      <p:sp>
        <p:nvSpPr>
          <p:cNvPr id="41" name="Rounded Rectangle 40"/>
          <p:cNvSpPr/>
          <p:nvPr/>
        </p:nvSpPr>
        <p:spPr>
          <a:xfrm>
            <a:off x="4817919" y="1840219"/>
            <a:ext cx="1106731" cy="158452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ormAutofit lnSpcReduction="10000"/>
          </a:bodyPr>
          <a:lstStyle/>
          <a:p>
            <a:r>
              <a:rPr lang="en-GB" b="1" dirty="0" smtClean="0">
                <a:solidFill>
                  <a:schemeClr val="bg1"/>
                </a:solidFill>
              </a:rPr>
              <a:t>Visual Studio</a:t>
            </a:r>
          </a:p>
          <a:p>
            <a:r>
              <a:rPr lang="en-GB" sz="1600" b="1" dirty="0" smtClean="0">
                <a:solidFill>
                  <a:schemeClr val="bg1"/>
                </a:solidFill>
              </a:rPr>
              <a:t>tools templates</a:t>
            </a:r>
          </a:p>
          <a:p>
            <a:r>
              <a:rPr lang="en-GB" sz="1600" b="1" dirty="0" smtClean="0">
                <a:solidFill>
                  <a:schemeClr val="bg1"/>
                </a:solidFill>
              </a:rPr>
              <a:t>designers</a:t>
            </a:r>
          </a:p>
          <a:p>
            <a:r>
              <a:rPr lang="en-GB" b="1" dirty="0" smtClean="0">
                <a:solidFill>
                  <a:schemeClr val="bg1"/>
                </a:solidFill>
              </a:rPr>
              <a:t>…</a:t>
            </a:r>
          </a:p>
        </p:txBody>
      </p:sp>
      <p:sp>
        <p:nvSpPr>
          <p:cNvPr id="42" name="Rounded Rectangle 41"/>
          <p:cNvSpPr/>
          <p:nvPr/>
        </p:nvSpPr>
        <p:spPr>
          <a:xfrm>
            <a:off x="6265549" y="1840220"/>
            <a:ext cx="1106731" cy="1584523"/>
          </a:xfrm>
          <a:prstGeom prst="roundRect">
            <a:avLst>
              <a:gd name="adj" fmla="val 10000"/>
            </a:avLst>
          </a:pr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ormAutofit fontScale="92500" lnSpcReduction="20000"/>
          </a:bodyPr>
          <a:lstStyle/>
          <a:p>
            <a:r>
              <a:rPr lang="en-GB" b="1" dirty="0" smtClean="0">
                <a:solidFill>
                  <a:schemeClr val="bg1"/>
                </a:solidFill>
              </a:rPr>
              <a:t>Visual Studio</a:t>
            </a:r>
          </a:p>
          <a:p>
            <a:r>
              <a:rPr lang="en-GB" sz="1600" b="1" dirty="0" smtClean="0">
                <a:solidFill>
                  <a:schemeClr val="bg1"/>
                </a:solidFill>
              </a:rPr>
              <a:t>tools++</a:t>
            </a:r>
          </a:p>
          <a:p>
            <a:r>
              <a:rPr lang="en-GB" sz="1600" b="1" dirty="0" smtClean="0">
                <a:solidFill>
                  <a:schemeClr val="bg1"/>
                </a:solidFill>
              </a:rPr>
              <a:t>languages</a:t>
            </a:r>
          </a:p>
          <a:p>
            <a:r>
              <a:rPr lang="en-GB" sz="1600" b="1" dirty="0" smtClean="0">
                <a:solidFill>
                  <a:schemeClr val="bg1"/>
                </a:solidFill>
              </a:rPr>
              <a:t>templates</a:t>
            </a:r>
          </a:p>
          <a:p>
            <a:r>
              <a:rPr lang="en-GB" sz="1600" b="1" dirty="0" smtClean="0">
                <a:solidFill>
                  <a:schemeClr val="bg1"/>
                </a:solidFill>
              </a:rPr>
              <a:t>designers</a:t>
            </a:r>
          </a:p>
          <a:p>
            <a:r>
              <a:rPr lang="en-GB" b="1" dirty="0" smtClean="0">
                <a:solidFill>
                  <a:schemeClr val="bg1"/>
                </a:solidFill>
              </a:rPr>
              <a:t>…</a:t>
            </a:r>
          </a:p>
        </p:txBody>
      </p:sp>
      <p:sp>
        <p:nvSpPr>
          <p:cNvPr id="43" name="TextBox 42"/>
          <p:cNvSpPr txBox="1"/>
          <p:nvPr/>
        </p:nvSpPr>
        <p:spPr>
          <a:xfrm>
            <a:off x="7561126" y="2288225"/>
            <a:ext cx="1142236" cy="369332"/>
          </a:xfrm>
          <a:prstGeom prst="rect">
            <a:avLst/>
          </a:prstGeom>
          <a:noFill/>
        </p:spPr>
        <p:txBody>
          <a:bodyPr wrap="none" rtlCol="0">
            <a:spAutoFit/>
          </a:bodyPr>
          <a:lstStyle/>
          <a:p>
            <a:r>
              <a:rPr lang="en-GB" b="1" dirty="0" smtClean="0"/>
              <a:t>Adv. Tools</a:t>
            </a:r>
            <a:endParaRPr lang="en-GB" b="1" dirty="0"/>
          </a:p>
        </p:txBody>
      </p:sp>
    </p:spTree>
    <p:extLst>
      <p:ext uri="{BB962C8B-B14F-4D97-AF65-F5344CB8AC3E}">
        <p14:creationId xmlns:p14="http://schemas.microsoft.com/office/powerpoint/2010/main" val="33106501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26" grpId="0" animBg="1"/>
      <p:bldP spid="27" grpId="0" animBg="1"/>
      <p:bldP spid="31" grpId="0" animBg="1"/>
      <p:bldP spid="35" grpId="0" animBg="1"/>
      <p:bldP spid="40" grpId="0" animBg="1"/>
      <p:bldP spid="41" grpId="0" animBg="1"/>
      <p:bldP spid="42" grpId="0" animBg="1"/>
      <p:bldP spid="4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539751" y="1571612"/>
            <a:ext cx="6461142" cy="4554551"/>
          </a:xfrm>
        </p:spPr>
        <p:txBody>
          <a:bodyPr>
            <a:normAutofit lnSpcReduction="10000"/>
          </a:bodyPr>
          <a:lstStyle/>
          <a:p>
            <a:pPr algn="ctr">
              <a:buNone/>
            </a:pPr>
            <a:r>
              <a:rPr lang="en-GB" sz="4000" dirty="0" smtClean="0"/>
              <a:t>F# is a </a:t>
            </a:r>
            <a:r>
              <a:rPr lang="en-GB" sz="4000" b="1" dirty="0" smtClean="0"/>
              <a:t>Parallel</a:t>
            </a:r>
            <a:r>
              <a:rPr lang="en-GB" sz="4000" dirty="0" smtClean="0"/>
              <a:t> Language</a:t>
            </a:r>
          </a:p>
          <a:p>
            <a:pPr algn="ctr">
              <a:buNone/>
            </a:pPr>
            <a:endParaRPr lang="en-GB" sz="4000" dirty="0" smtClean="0"/>
          </a:p>
          <a:p>
            <a:pPr algn="ctr">
              <a:buNone/>
            </a:pPr>
            <a:r>
              <a:rPr lang="en-GB" sz="3600" dirty="0" smtClean="0"/>
              <a:t>(Multiple active </a:t>
            </a:r>
            <a:r>
              <a:rPr lang="en-GB" sz="3600" b="1" u="sng" dirty="0" smtClean="0"/>
              <a:t>computations</a:t>
            </a:r>
            <a:r>
              <a:rPr lang="en-GB" sz="3600" dirty="0" smtClean="0"/>
              <a:t>)</a:t>
            </a:r>
          </a:p>
          <a:p>
            <a:pPr>
              <a:buNone/>
            </a:pPr>
            <a:endParaRPr lang="en-GB" sz="4000" dirty="0" smtClean="0"/>
          </a:p>
          <a:p>
            <a:pPr algn="ctr">
              <a:buNone/>
            </a:pPr>
            <a:r>
              <a:rPr lang="en-GB" sz="4000" dirty="0" smtClean="0"/>
              <a:t>F# is a </a:t>
            </a:r>
            <a:r>
              <a:rPr lang="en-GB" sz="4000" b="1" dirty="0" smtClean="0"/>
              <a:t>Reactive</a:t>
            </a:r>
            <a:r>
              <a:rPr lang="en-GB" sz="4000" dirty="0" smtClean="0"/>
              <a:t> Language</a:t>
            </a:r>
            <a:endParaRPr lang="en-GB" sz="4000" b="1" dirty="0" smtClean="0"/>
          </a:p>
          <a:p>
            <a:pPr algn="ctr">
              <a:buNone/>
            </a:pPr>
            <a:endParaRPr lang="en-GB" sz="3600" dirty="0" smtClean="0"/>
          </a:p>
          <a:p>
            <a:pPr algn="ctr">
              <a:buNone/>
            </a:pPr>
            <a:r>
              <a:rPr lang="en-GB" sz="3600" dirty="0" smtClean="0"/>
              <a:t>(Multiple pending </a:t>
            </a:r>
            <a:r>
              <a:rPr lang="en-GB" sz="3600" b="1" u="sng" dirty="0" smtClean="0"/>
              <a:t>reactions</a:t>
            </a:r>
            <a:r>
              <a:rPr lang="en-GB" sz="3600" dirty="0" smtClean="0"/>
              <a:t>)</a:t>
            </a:r>
          </a:p>
          <a:p>
            <a:pPr>
              <a:buNone/>
            </a:pPr>
            <a:endParaRPr lang="en-GB" sz="4000" dirty="0"/>
          </a:p>
        </p:txBody>
      </p:sp>
      <p:sp>
        <p:nvSpPr>
          <p:cNvPr id="4" name="Rectangular Callout 3"/>
          <p:cNvSpPr/>
          <p:nvPr/>
        </p:nvSpPr>
        <p:spPr>
          <a:xfrm>
            <a:off x="6715140" y="3695267"/>
            <a:ext cx="2428860" cy="2308324"/>
          </a:xfrm>
          <a:prstGeom prst="wedgeRectCallout">
            <a:avLst>
              <a:gd name="adj1" fmla="val -90965"/>
              <a:gd name="adj2" fmla="val 1429"/>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600" dirty="0" smtClean="0"/>
              <a:t>e.g.</a:t>
            </a:r>
          </a:p>
          <a:p>
            <a:pPr algn="ctr"/>
            <a:r>
              <a:rPr lang="en-GB" sz="1600" dirty="0" smtClean="0"/>
              <a:t> GUI Event</a:t>
            </a:r>
          </a:p>
          <a:p>
            <a:pPr algn="ctr"/>
            <a:r>
              <a:rPr lang="en-GB" sz="1600" dirty="0" smtClean="0"/>
              <a:t> Page Load</a:t>
            </a:r>
          </a:p>
          <a:p>
            <a:pPr algn="ctr"/>
            <a:r>
              <a:rPr lang="en-GB" sz="1600" dirty="0" smtClean="0"/>
              <a:t>Timer </a:t>
            </a:r>
            <a:r>
              <a:rPr lang="en-GB" sz="1600" dirty="0" err="1" smtClean="0"/>
              <a:t>Callback</a:t>
            </a:r>
            <a:endParaRPr lang="en-GB" sz="1600" dirty="0" smtClean="0"/>
          </a:p>
          <a:p>
            <a:pPr algn="ctr"/>
            <a:r>
              <a:rPr lang="en-GB" sz="1600" dirty="0" smtClean="0"/>
              <a:t>Query Response</a:t>
            </a:r>
          </a:p>
          <a:p>
            <a:pPr algn="ctr"/>
            <a:r>
              <a:rPr lang="en-GB" sz="1600" dirty="0" smtClean="0"/>
              <a:t>HTTP Response</a:t>
            </a:r>
          </a:p>
          <a:p>
            <a:pPr algn="ctr"/>
            <a:r>
              <a:rPr lang="en-GB" sz="1600" dirty="0" smtClean="0"/>
              <a:t>Web Service Response</a:t>
            </a:r>
          </a:p>
          <a:p>
            <a:pPr algn="ctr"/>
            <a:r>
              <a:rPr lang="en-GB" sz="1600" dirty="0" smtClean="0"/>
              <a:t>Disk I/O Completion</a:t>
            </a:r>
          </a:p>
          <a:p>
            <a:pPr algn="ctr"/>
            <a:r>
              <a:rPr lang="en-GB" sz="1600" dirty="0" smtClean="0"/>
              <a:t>Agent Gets Message</a:t>
            </a:r>
          </a:p>
        </p:txBody>
      </p:sp>
    </p:spTree>
    <p:extLst>
      <p:ext uri="{BB962C8B-B14F-4D97-AF65-F5344CB8AC3E}">
        <p14:creationId xmlns:p14="http://schemas.microsoft.com/office/powerpoint/2010/main" val="1329722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Summary</a:t>
            </a:r>
            <a:endParaRPr lang="en-GB" dirty="0"/>
          </a:p>
        </p:txBody>
      </p:sp>
      <p:sp>
        <p:nvSpPr>
          <p:cNvPr id="6" name="Content Placeholder 5"/>
          <p:cNvSpPr>
            <a:spLocks noGrp="1"/>
          </p:cNvSpPr>
          <p:nvPr>
            <p:ph type="body" idx="1"/>
          </p:nvPr>
        </p:nvSpPr>
        <p:spPr/>
        <p:txBody>
          <a:bodyPr>
            <a:normAutofit fontScale="92500" lnSpcReduction="10000"/>
          </a:bodyPr>
          <a:lstStyle/>
          <a:p>
            <a:r>
              <a:rPr lang="en-GB" sz="2800" dirty="0" smtClean="0"/>
              <a:t>F# is a </a:t>
            </a:r>
            <a:r>
              <a:rPr lang="en-GB" sz="2800" b="1" dirty="0" smtClean="0">
                <a:solidFill>
                  <a:schemeClr val="tx2"/>
                </a:solidFill>
              </a:rPr>
              <a:t>general</a:t>
            </a:r>
            <a:r>
              <a:rPr lang="en-GB" sz="2800" dirty="0" smtClean="0">
                <a:solidFill>
                  <a:schemeClr val="accent5"/>
                </a:solidFill>
              </a:rPr>
              <a:t> </a:t>
            </a:r>
            <a:r>
              <a:rPr lang="en-GB" sz="2800" b="1" dirty="0" smtClean="0">
                <a:solidFill>
                  <a:schemeClr val="tx2"/>
                </a:solidFill>
              </a:rPr>
              <a:t>purpose</a:t>
            </a:r>
            <a:r>
              <a:rPr lang="en-GB" sz="2800" dirty="0" smtClean="0"/>
              <a:t>, </a:t>
            </a:r>
            <a:r>
              <a:rPr lang="en-GB" sz="2800" b="1" dirty="0" smtClean="0">
                <a:solidFill>
                  <a:schemeClr val="tx2"/>
                </a:solidFill>
              </a:rPr>
              <a:t>efficient</a:t>
            </a:r>
            <a:r>
              <a:rPr lang="en-GB" sz="2800" dirty="0" smtClean="0"/>
              <a:t>, </a:t>
            </a:r>
            <a:r>
              <a:rPr lang="en-GB" sz="2800" b="1" dirty="0" smtClean="0">
                <a:solidFill>
                  <a:schemeClr val="tx2"/>
                </a:solidFill>
              </a:rPr>
              <a:t>succinct</a:t>
            </a:r>
            <a:r>
              <a:rPr lang="en-GB" sz="2800" dirty="0" smtClean="0"/>
              <a:t>, “</a:t>
            </a:r>
            <a:r>
              <a:rPr lang="en-GB" sz="2800" b="1" dirty="0" smtClean="0">
                <a:solidFill>
                  <a:schemeClr val="tx2"/>
                </a:solidFill>
              </a:rPr>
              <a:t>functional-first</a:t>
            </a:r>
            <a:r>
              <a:rPr lang="en-GB" sz="2800" dirty="0" smtClean="0"/>
              <a:t>” </a:t>
            </a:r>
            <a:r>
              <a:rPr lang="en-GB" sz="2800" b="1" dirty="0" smtClean="0">
                <a:solidFill>
                  <a:schemeClr val="accent5"/>
                </a:solidFill>
              </a:rPr>
              <a:t> </a:t>
            </a:r>
            <a:r>
              <a:rPr lang="en-GB" sz="2800" dirty="0" smtClean="0"/>
              <a:t>programming language</a:t>
            </a:r>
          </a:p>
          <a:p>
            <a:endParaRPr lang="en-GB" sz="2800" dirty="0" smtClean="0"/>
          </a:p>
          <a:p>
            <a:r>
              <a:rPr lang="en-GB" sz="2800" dirty="0" smtClean="0"/>
              <a:t>F# has a </a:t>
            </a:r>
            <a:r>
              <a:rPr lang="en-GB" sz="2800" b="1" dirty="0" smtClean="0">
                <a:solidFill>
                  <a:schemeClr val="tx2"/>
                </a:solidFill>
              </a:rPr>
              <a:t>simple</a:t>
            </a:r>
            <a:r>
              <a:rPr lang="en-GB" sz="2800" dirty="0" smtClean="0"/>
              <a:t>, </a:t>
            </a:r>
            <a:r>
              <a:rPr lang="en-GB" sz="2800" b="1" dirty="0" smtClean="0">
                <a:solidFill>
                  <a:schemeClr val="tx2"/>
                </a:solidFill>
              </a:rPr>
              <a:t>script-like</a:t>
            </a:r>
            <a:r>
              <a:rPr lang="en-GB" sz="2800" dirty="0" smtClean="0"/>
              <a:t> initial experience, but is </a:t>
            </a:r>
            <a:r>
              <a:rPr lang="en-GB" sz="2800" b="1" dirty="0" smtClean="0">
                <a:solidFill>
                  <a:schemeClr val="tx2"/>
                </a:solidFill>
              </a:rPr>
              <a:t>strongly</a:t>
            </a:r>
            <a:r>
              <a:rPr lang="en-GB" sz="2800" dirty="0" smtClean="0">
                <a:solidFill>
                  <a:schemeClr val="accent5"/>
                </a:solidFill>
              </a:rPr>
              <a:t> </a:t>
            </a:r>
            <a:r>
              <a:rPr lang="en-GB" sz="2800" b="1" dirty="0" smtClean="0">
                <a:solidFill>
                  <a:schemeClr val="tx2"/>
                </a:solidFill>
              </a:rPr>
              <a:t>typed</a:t>
            </a:r>
            <a:r>
              <a:rPr lang="en-GB" sz="2800" dirty="0" smtClean="0"/>
              <a:t> and friendly</a:t>
            </a:r>
          </a:p>
          <a:p>
            <a:endParaRPr lang="en-GB" sz="2800" dirty="0" smtClean="0"/>
          </a:p>
          <a:p>
            <a:r>
              <a:rPr lang="en-GB" sz="2800" dirty="0" smtClean="0"/>
              <a:t>F# has some nice features for </a:t>
            </a:r>
            <a:r>
              <a:rPr lang="en-GB" sz="2800" b="1" dirty="0" smtClean="0">
                <a:solidFill>
                  <a:schemeClr val="tx2"/>
                </a:solidFill>
              </a:rPr>
              <a:t>objects</a:t>
            </a:r>
            <a:r>
              <a:rPr lang="en-GB" sz="2800" dirty="0" smtClean="0"/>
              <a:t>, </a:t>
            </a:r>
            <a:r>
              <a:rPr lang="en-GB" sz="2800" b="1" dirty="0" smtClean="0">
                <a:solidFill>
                  <a:schemeClr val="tx2"/>
                </a:solidFill>
              </a:rPr>
              <a:t>queries</a:t>
            </a:r>
            <a:r>
              <a:rPr lang="en-GB" sz="2800" dirty="0" smtClean="0"/>
              <a:t>, </a:t>
            </a:r>
            <a:r>
              <a:rPr lang="en-GB" sz="2800" b="1" dirty="0" smtClean="0">
                <a:solidFill>
                  <a:schemeClr val="tx2"/>
                </a:solidFill>
              </a:rPr>
              <a:t>async</a:t>
            </a:r>
            <a:r>
              <a:rPr lang="en-GB" sz="2800" dirty="0" smtClean="0"/>
              <a:t>, </a:t>
            </a:r>
            <a:r>
              <a:rPr lang="en-GB" sz="2800" b="1" dirty="0" smtClean="0">
                <a:solidFill>
                  <a:schemeClr val="tx2"/>
                </a:solidFill>
              </a:rPr>
              <a:t>agents</a:t>
            </a:r>
            <a:r>
              <a:rPr lang="en-GB" sz="2800" dirty="0" smtClean="0"/>
              <a:t>, </a:t>
            </a:r>
            <a:r>
              <a:rPr lang="en-GB" sz="2800" b="1" dirty="0" smtClean="0">
                <a:solidFill>
                  <a:schemeClr val="tx2"/>
                </a:solidFill>
              </a:rPr>
              <a:t>parallel</a:t>
            </a:r>
            <a:r>
              <a:rPr lang="en-GB" sz="2800" dirty="0" smtClean="0">
                <a:solidFill>
                  <a:schemeClr val="accent5"/>
                </a:solidFill>
              </a:rPr>
              <a:t> </a:t>
            </a:r>
            <a:r>
              <a:rPr lang="en-GB" sz="2800" dirty="0" smtClean="0"/>
              <a:t>and </a:t>
            </a:r>
            <a:r>
              <a:rPr lang="en-GB" sz="2800" b="1" dirty="0" smtClean="0">
                <a:solidFill>
                  <a:schemeClr val="tx2"/>
                </a:solidFill>
              </a:rPr>
              <a:t>units</a:t>
            </a:r>
            <a:r>
              <a:rPr lang="en-GB" sz="2800" b="1" dirty="0" smtClean="0">
                <a:solidFill>
                  <a:schemeClr val="accent5"/>
                </a:solidFill>
              </a:rPr>
              <a:t> </a:t>
            </a:r>
            <a:r>
              <a:rPr lang="en-GB" sz="2800" b="1" dirty="0" smtClean="0">
                <a:solidFill>
                  <a:schemeClr val="tx2"/>
                </a:solidFill>
              </a:rPr>
              <a:t>of</a:t>
            </a:r>
            <a:r>
              <a:rPr lang="en-GB" sz="2800" b="1" dirty="0" smtClean="0">
                <a:solidFill>
                  <a:schemeClr val="accent5"/>
                </a:solidFill>
              </a:rPr>
              <a:t> </a:t>
            </a:r>
            <a:r>
              <a:rPr lang="en-GB" sz="2800" b="1" dirty="0" smtClean="0">
                <a:solidFill>
                  <a:schemeClr val="tx2"/>
                </a:solidFill>
              </a:rPr>
              <a:t>measure</a:t>
            </a:r>
          </a:p>
          <a:p>
            <a:endParaRPr lang="en-GB" sz="2800" dirty="0" smtClean="0"/>
          </a:p>
          <a:p>
            <a:r>
              <a:rPr lang="en-GB" sz="2800" dirty="0" smtClean="0"/>
              <a:t>F# is </a:t>
            </a:r>
            <a:r>
              <a:rPr lang="en-GB" sz="2800" b="1" dirty="0" smtClean="0">
                <a:solidFill>
                  <a:schemeClr val="tx2"/>
                </a:solidFill>
              </a:rPr>
              <a:t>highly</a:t>
            </a:r>
            <a:r>
              <a:rPr lang="en-GB" sz="2800" b="1" dirty="0" smtClean="0">
                <a:solidFill>
                  <a:schemeClr val="accent5"/>
                </a:solidFill>
              </a:rPr>
              <a:t> </a:t>
            </a:r>
            <a:r>
              <a:rPr lang="en-GB" sz="2800" b="1" dirty="0" smtClean="0">
                <a:solidFill>
                  <a:schemeClr val="tx2"/>
                </a:solidFill>
              </a:rPr>
              <a:t>interoperable</a:t>
            </a:r>
            <a:r>
              <a:rPr lang="en-GB" sz="2800" dirty="0" smtClean="0"/>
              <a:t>, and can build vanilla .NET components</a:t>
            </a:r>
          </a:p>
          <a:p>
            <a:pPr>
              <a:buNone/>
            </a:pPr>
            <a:endParaRPr lang="en-GB" sz="2800" dirty="0" smtClean="0"/>
          </a:p>
          <a:p>
            <a:endParaRPr lang="en-GB" sz="2800" dirty="0"/>
          </a:p>
        </p:txBody>
      </p:sp>
    </p:spTree>
    <p:extLst>
      <p:ext uri="{BB962C8B-B14F-4D97-AF65-F5344CB8AC3E}">
        <p14:creationId xmlns:p14="http://schemas.microsoft.com/office/powerpoint/2010/main" val="2503989168"/>
      </p:ext>
    </p:extLst>
  </p:cSld>
  <p:clrMapOvr>
    <a:masterClrMapping/>
  </p:clrMapOv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F# and Education</a:t>
            </a:r>
            <a:endParaRPr lang="en-GB" dirty="0"/>
          </a:p>
        </p:txBody>
      </p:sp>
      <p:sp>
        <p:nvSpPr>
          <p:cNvPr id="6" name="Content Placeholder 5"/>
          <p:cNvSpPr>
            <a:spLocks noGrp="1"/>
          </p:cNvSpPr>
          <p:nvPr>
            <p:ph type="body" idx="1"/>
          </p:nvPr>
        </p:nvSpPr>
        <p:spPr/>
        <p:txBody>
          <a:bodyPr>
            <a:normAutofit fontScale="77500" lnSpcReduction="20000"/>
          </a:bodyPr>
          <a:lstStyle/>
          <a:p>
            <a:r>
              <a:rPr lang="en-GB" sz="3400" dirty="0" smtClean="0"/>
              <a:t>What excites me is giving graduates the knowledge and tools to do great things</a:t>
            </a:r>
          </a:p>
          <a:p>
            <a:endParaRPr lang="en-GB" sz="3400" dirty="0" smtClean="0"/>
          </a:p>
          <a:p>
            <a:r>
              <a:rPr lang="en-GB" sz="3400" dirty="0" smtClean="0"/>
              <a:t>It feels like F# has a role here:</a:t>
            </a:r>
          </a:p>
          <a:p>
            <a:pPr lvl="1"/>
            <a:r>
              <a:rPr lang="en-GB" sz="2400" dirty="0" smtClean="0"/>
              <a:t>Not necessarily as language #1</a:t>
            </a:r>
          </a:p>
          <a:p>
            <a:pPr lvl="1"/>
            <a:r>
              <a:rPr lang="en-GB" sz="2400" dirty="0" smtClean="0"/>
              <a:t>Quite possibly used in conjunction with C#, Haskell, </a:t>
            </a:r>
            <a:r>
              <a:rPr lang="en-GB" sz="2400" dirty="0" err="1" smtClean="0"/>
              <a:t>OCaml</a:t>
            </a:r>
            <a:r>
              <a:rPr lang="en-GB" sz="2400" dirty="0" smtClean="0"/>
              <a:t>, SML, </a:t>
            </a:r>
            <a:r>
              <a:rPr lang="en-GB" sz="2400" dirty="0" err="1" smtClean="0"/>
              <a:t>Erlang</a:t>
            </a:r>
            <a:endParaRPr lang="en-GB" sz="2400" dirty="0" smtClean="0"/>
          </a:p>
          <a:p>
            <a:endParaRPr lang="en-GB" dirty="0" smtClean="0"/>
          </a:p>
          <a:p>
            <a:r>
              <a:rPr lang="en-GB" dirty="0" smtClean="0"/>
              <a:t>Somehow, somewhere students need to be exposed to </a:t>
            </a:r>
          </a:p>
          <a:p>
            <a:pPr lvl="1"/>
            <a:r>
              <a:rPr lang="en-GB" sz="2400" dirty="0" smtClean="0"/>
              <a:t>Functional programming 	(e.g. preparing for F#, C#, Java)</a:t>
            </a:r>
          </a:p>
          <a:p>
            <a:pPr lvl="1"/>
            <a:r>
              <a:rPr lang="en-GB" sz="2400" dirty="0" smtClean="0"/>
              <a:t>Query programming 	(e.g. preparing for C#, SQL)</a:t>
            </a:r>
          </a:p>
          <a:p>
            <a:pPr lvl="1"/>
            <a:r>
              <a:rPr lang="en-GB" sz="2400" dirty="0" smtClean="0"/>
              <a:t>Nice, </a:t>
            </a:r>
            <a:r>
              <a:rPr lang="en-GB" sz="2400" dirty="0" err="1" smtClean="0"/>
              <a:t>simlpe</a:t>
            </a:r>
            <a:r>
              <a:rPr lang="en-GB" sz="2400" dirty="0" smtClean="0"/>
              <a:t> objects 	(to avoid polluting minds)</a:t>
            </a:r>
          </a:p>
          <a:p>
            <a:pPr lvl="1"/>
            <a:r>
              <a:rPr lang="en-GB" sz="2400" dirty="0"/>
              <a:t>P</a:t>
            </a:r>
            <a:r>
              <a:rPr lang="en-GB" sz="2400" dirty="0" smtClean="0"/>
              <a:t>arallel/</a:t>
            </a:r>
            <a:r>
              <a:rPr lang="en-GB" sz="2400" dirty="0" err="1" smtClean="0"/>
              <a:t>async</a:t>
            </a:r>
            <a:r>
              <a:rPr lang="en-GB" sz="2400" dirty="0" smtClean="0"/>
              <a:t> I/O 		(multicore + web)</a:t>
            </a:r>
          </a:p>
          <a:p>
            <a:pPr lvl="1"/>
            <a:r>
              <a:rPr lang="en-GB" sz="2400" dirty="0" smtClean="0"/>
              <a:t>Units of measure 		(for numeric students)</a:t>
            </a:r>
          </a:p>
          <a:p>
            <a:endParaRPr lang="en-GB" sz="2800" dirty="0" smtClean="0"/>
          </a:p>
          <a:p>
            <a:pPr>
              <a:buNone/>
            </a:pPr>
            <a:endParaRPr lang="en-GB" sz="2800" dirty="0" smtClean="0"/>
          </a:p>
          <a:p>
            <a:endParaRPr lang="en-GB" sz="2800" dirty="0"/>
          </a:p>
        </p:txBody>
      </p:sp>
    </p:spTree>
    <p:extLst>
      <p:ext uri="{BB962C8B-B14F-4D97-AF65-F5344CB8AC3E}">
        <p14:creationId xmlns:p14="http://schemas.microsoft.com/office/powerpoint/2010/main" val="1380824514"/>
      </p:ext>
    </p:extLst>
  </p:cSld>
  <p:clrMapOvr>
    <a:masterClrMapping/>
  </p:clrMapOv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dirty="0" smtClean="0"/>
              <a:t>Latest Books about F#</a:t>
            </a:r>
            <a:endParaRPr lang="en-US" dirty="0"/>
          </a:p>
        </p:txBody>
      </p:sp>
      <p:sp>
        <p:nvSpPr>
          <p:cNvPr id="11" name="TextBox 10"/>
          <p:cNvSpPr txBox="1"/>
          <p:nvPr/>
        </p:nvSpPr>
        <p:spPr>
          <a:xfrm>
            <a:off x="565150" y="5562600"/>
            <a:ext cx="5294206" cy="584775"/>
          </a:xfrm>
          <a:prstGeom prst="rect">
            <a:avLst/>
          </a:prstGeom>
          <a:noFill/>
        </p:spPr>
        <p:txBody>
          <a:bodyPr wrap="none" rtlCol="0">
            <a:spAutoFit/>
          </a:bodyPr>
          <a:lstStyle/>
          <a:p>
            <a:r>
              <a:rPr lang="en-GB" sz="3200" b="1" dirty="0" smtClean="0">
                <a:solidFill>
                  <a:schemeClr val="bg1"/>
                </a:solidFill>
                <a:latin typeface="+mn-lt"/>
              </a:rPr>
              <a:t>Visit 	</a:t>
            </a:r>
            <a:r>
              <a:rPr lang="en-GB" sz="3200" b="1" dirty="0" smtClean="0">
                <a:latin typeface="+mn-lt"/>
                <a:hlinkClick r:id="rId2"/>
              </a:rPr>
              <a:t>www.fsharp.net</a:t>
            </a:r>
            <a:r>
              <a:rPr lang="en-GB" sz="3200" b="1" dirty="0" smtClean="0">
                <a:latin typeface="+mn-lt"/>
              </a:rPr>
              <a:t>  </a:t>
            </a:r>
          </a:p>
        </p:txBody>
      </p:sp>
      <p:pic>
        <p:nvPicPr>
          <p:cNvPr id="1026" name="Picture 2" descr="C:\Users\dsyme\AppData\Local\Microsoft\Windows\Temporary Internet Files\Content.Outlook\JUSAJN82\Finch Cover (2).png"/>
          <p:cNvPicPr>
            <a:picLocks noChangeAspect="1" noChangeArrowheads="1"/>
          </p:cNvPicPr>
          <p:nvPr/>
        </p:nvPicPr>
        <p:blipFill>
          <a:blip r:embed="rId3" cstate="print"/>
          <a:srcRect/>
          <a:stretch>
            <a:fillRect/>
          </a:stretch>
        </p:blipFill>
        <p:spPr bwMode="auto">
          <a:xfrm>
            <a:off x="2867017" y="1600199"/>
            <a:ext cx="2992339" cy="3927179"/>
          </a:xfrm>
          <a:prstGeom prst="rect">
            <a:avLst/>
          </a:prstGeom>
          <a:noFill/>
          <a:ln>
            <a:solidFill>
              <a:schemeClr val="tx1"/>
            </a:solidFill>
          </a:ln>
        </p:spPr>
      </p:pic>
      <p:pic>
        <p:nvPicPr>
          <p:cNvPr id="93186" name="Picture 2" descr="http://www.manning.com/petricek/petricek_cover150.jpg"/>
          <p:cNvPicPr>
            <a:picLocks noChangeAspect="1" noChangeArrowheads="1"/>
          </p:cNvPicPr>
          <p:nvPr/>
        </p:nvPicPr>
        <p:blipFill>
          <a:blip r:embed="rId4"/>
          <a:srcRect/>
          <a:stretch>
            <a:fillRect/>
          </a:stretch>
        </p:blipFill>
        <p:spPr bwMode="auto">
          <a:xfrm>
            <a:off x="490426" y="1053585"/>
            <a:ext cx="1428750" cy="1790701"/>
          </a:xfrm>
          <a:prstGeom prst="rect">
            <a:avLst/>
          </a:prstGeom>
          <a:noFill/>
        </p:spPr>
      </p:pic>
      <p:pic>
        <p:nvPicPr>
          <p:cNvPr id="93188" name="Picture 4" descr="Expert F# book cover"/>
          <p:cNvPicPr>
            <a:picLocks noChangeAspect="1" noChangeArrowheads="1"/>
          </p:cNvPicPr>
          <p:nvPr/>
        </p:nvPicPr>
        <p:blipFill>
          <a:blip r:embed="rId5"/>
          <a:srcRect/>
          <a:stretch>
            <a:fillRect/>
          </a:stretch>
        </p:blipFill>
        <p:spPr bwMode="auto">
          <a:xfrm>
            <a:off x="529063" y="3346361"/>
            <a:ext cx="1402768" cy="1885320"/>
          </a:xfrm>
          <a:prstGeom prst="rect">
            <a:avLst/>
          </a:prstGeom>
          <a:noFill/>
        </p:spPr>
      </p:pic>
      <p:pic>
        <p:nvPicPr>
          <p:cNvPr id="93190" name="Picture 6" descr="Beginning F# book cover"/>
          <p:cNvPicPr>
            <a:picLocks noChangeAspect="1" noChangeArrowheads="1"/>
          </p:cNvPicPr>
          <p:nvPr/>
        </p:nvPicPr>
        <p:blipFill>
          <a:blip r:embed="rId6"/>
          <a:srcRect/>
          <a:stretch>
            <a:fillRect/>
          </a:stretch>
        </p:blipFill>
        <p:spPr bwMode="auto">
          <a:xfrm>
            <a:off x="7277592" y="881554"/>
            <a:ext cx="1190625" cy="1571626"/>
          </a:xfrm>
          <a:prstGeom prst="rect">
            <a:avLst/>
          </a:prstGeom>
          <a:noFill/>
          <a:ln>
            <a:solidFill>
              <a:schemeClr val="tx1"/>
            </a:solidFill>
          </a:ln>
        </p:spPr>
      </p:pic>
      <p:pic>
        <p:nvPicPr>
          <p:cNvPr id="93192" name="Picture 8" descr="F# for Scientists"/>
          <p:cNvPicPr>
            <a:picLocks noChangeAspect="1" noChangeArrowheads="1"/>
          </p:cNvPicPr>
          <p:nvPr/>
        </p:nvPicPr>
        <p:blipFill>
          <a:blip r:embed="rId7"/>
          <a:srcRect/>
          <a:stretch>
            <a:fillRect/>
          </a:stretch>
        </p:blipFill>
        <p:spPr bwMode="auto">
          <a:xfrm>
            <a:off x="7007136" y="2903850"/>
            <a:ext cx="1905000" cy="3057526"/>
          </a:xfrm>
          <a:prstGeom prst="rect">
            <a:avLst/>
          </a:prstGeom>
          <a:noFill/>
        </p:spPr>
      </p:pic>
      <p:pic>
        <p:nvPicPr>
          <p:cNvPr id="2" name="Picture 2" descr="C:\Users\dsyme\AppData\Local\Microsoft\Windows\Temporary Internet Files\Content.Outlook\Z8BWWPKP\047052801X.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63888" y="2106168"/>
            <a:ext cx="2743200" cy="3456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63522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 </a:t>
            </a:r>
            <a:r>
              <a:rPr lang="en-US" dirty="0"/>
              <a:t>&amp; </a:t>
            </a:r>
            <a:r>
              <a:rPr lang="en-US" dirty="0" smtClean="0"/>
              <a:t>a</a:t>
            </a:r>
            <a:r>
              <a:rPr lang="en-US" dirty="0"/>
              <a:t/>
            </a:r>
            <a:br>
              <a:rPr lang="en-US" dirty="0"/>
            </a:br>
            <a:endParaRPr lang="en-GB" dirty="0"/>
          </a:p>
        </p:txBody>
      </p:sp>
      <p:sp>
        <p:nvSpPr>
          <p:cNvPr id="17" name="Text Placeholder 16"/>
          <p:cNvSpPr>
            <a:spLocks noGrp="1"/>
          </p:cNvSpPr>
          <p:nvPr>
            <p:ph type="body" idx="1"/>
          </p:nvPr>
        </p:nvSpPr>
        <p:spPr/>
        <p:txBody>
          <a:bodyPr>
            <a:normAutofit/>
          </a:bodyPr>
          <a:lstStyle/>
          <a:p>
            <a:endParaRPr lang="en-US" sz="8000" dirty="0"/>
          </a:p>
        </p:txBody>
      </p:sp>
    </p:spTree>
    <p:extLst>
      <p:ext uri="{BB962C8B-B14F-4D97-AF65-F5344CB8AC3E}">
        <p14:creationId xmlns:p14="http://schemas.microsoft.com/office/powerpoint/2010/main" val="7794378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 - Control Flow</a:t>
            </a:r>
            <a:endParaRPr lang="en-GB" dirty="0"/>
          </a:p>
        </p:txBody>
      </p:sp>
      <p:sp>
        <p:nvSpPr>
          <p:cNvPr id="3" name="Content Placeholder 2"/>
          <p:cNvSpPr>
            <a:spLocks noGrp="1"/>
          </p:cNvSpPr>
          <p:nvPr>
            <p:ph sz="quarter" idx="1"/>
          </p:nvPr>
        </p:nvSpPr>
        <p:spPr/>
        <p:txBody>
          <a:bodyPr/>
          <a:lstStyle/>
          <a:p>
            <a:endParaRPr lang="en-GB"/>
          </a:p>
        </p:txBody>
      </p:sp>
      <p:sp>
        <p:nvSpPr>
          <p:cNvPr id="3074" name="Text Box 2"/>
          <p:cNvSpPr txBox="1">
            <a:spLocks noChangeArrowheads="1"/>
          </p:cNvSpPr>
          <p:nvPr/>
        </p:nvSpPr>
        <p:spPr bwMode="auto">
          <a:xfrm>
            <a:off x="152400" y="1524000"/>
            <a:ext cx="4419600" cy="4038600"/>
          </a:xfrm>
          <a:prstGeom prst="rect">
            <a:avLst/>
          </a:prstGeom>
          <a:solidFill>
            <a:schemeClr val="accent1">
              <a:lumMod val="20000"/>
              <a:lumOff val="80000"/>
            </a:schemeClr>
          </a:solidFill>
          <a:ln>
            <a:headEnd/>
            <a:tailEnd/>
          </a:ln>
        </p:spPr>
        <p:style>
          <a:lnRef idx="1">
            <a:schemeClr val="dk1"/>
          </a:lnRef>
          <a:fillRef idx="1001">
            <a:schemeClr val="lt2"/>
          </a:fillRef>
          <a:effectRef idx="1">
            <a:schemeClr val="dk1"/>
          </a:effectRef>
          <a:fontRef idx="minor">
            <a:schemeClr val="dk1"/>
          </a:fontRef>
        </p:style>
        <p:txBody>
          <a:bodyPr vert="horz" wrap="square" lIns="54000" tIns="45720" rIns="5400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tab pos="3052763" algn="l"/>
              </a:tabLst>
            </a:pPr>
            <a:r>
              <a:rPr kumimoji="0" lang="en-GB" b="0" i="1" strike="noStrike" cap="none" normalizeH="0" baseline="0" dirty="0" smtClean="0">
                <a:ln>
                  <a:noFill/>
                </a:ln>
                <a:solidFill>
                  <a:schemeClr val="tx1"/>
                </a:solidFill>
                <a:effectLst/>
                <a:latin typeface="Calibri" pitchFamily="34" charset="0"/>
                <a:cs typeface="Arial" pitchFamily="34" charset="0"/>
              </a:rPr>
              <a:t>Control Flow </a:t>
            </a:r>
          </a:p>
          <a:p>
            <a:pPr marL="0" marR="0" lvl="0" indent="0" algn="l" defTabSz="914400" rtl="0" eaLnBrk="1" fontAlgn="base" latinLnBrk="0" hangingPunct="1">
              <a:lnSpc>
                <a:spcPct val="100000"/>
              </a:lnSpc>
              <a:spcBef>
                <a:spcPct val="0"/>
              </a:spcBef>
              <a:spcAft>
                <a:spcPct val="0"/>
              </a:spcAft>
              <a:buClrTx/>
              <a:buSzTx/>
              <a:buFontTx/>
              <a:buNone/>
              <a:tabLst>
                <a:tab pos="3052763" algn="l"/>
              </a:tabLst>
            </a:pPr>
            <a:r>
              <a:rPr kumimoji="0" lang="en-GB" sz="1600" b="0" i="1" strike="noStrike" cap="none" normalizeH="0" baseline="0" dirty="0" err="1" smtClean="0">
                <a:ln>
                  <a:noFill/>
                </a:ln>
                <a:solidFill>
                  <a:schemeClr val="tx1"/>
                </a:solidFill>
                <a:effectLst/>
                <a:latin typeface="Courier New" pitchFamily="49" charset="0"/>
                <a:cs typeface="Courier New" pitchFamily="49" charset="0"/>
              </a:rPr>
              <a:t>expr</a:t>
            </a:r>
            <a:r>
              <a:rPr kumimoji="0" lang="en-GB" sz="1600" b="0" i="0" strike="noStrike" cap="none" normalizeH="0" baseline="0" dirty="0" smtClean="0">
                <a:ln>
                  <a:noFill/>
                </a:ln>
                <a:solidFill>
                  <a:schemeClr val="tx1"/>
                </a:solidFill>
                <a:effectLst/>
                <a:latin typeface="Courier New" pitchFamily="49" charset="0"/>
                <a:cs typeface="Courier New" pitchFamily="49" charset="0"/>
              </a:rPr>
              <a:t> 	</a:t>
            </a:r>
            <a:r>
              <a:rPr kumimoji="0" lang="en-GB" sz="1600" b="0" i="0" strike="noStrike" cap="none" normalizeH="0" baseline="0" dirty="0" smtClean="0">
                <a:ln>
                  <a:noFill/>
                </a:ln>
                <a:solidFill>
                  <a:schemeClr val="tx1"/>
                </a:solidFill>
                <a:effectLst/>
                <a:latin typeface="Times New Roman" pitchFamily="18" charset="0"/>
                <a:cs typeface="Times New Roman" pitchFamily="18" charset="0"/>
              </a:rPr>
              <a:t>Sequencing</a:t>
            </a:r>
          </a:p>
          <a:p>
            <a:pPr marL="0" marR="0" lvl="0" indent="0" algn="l" defTabSz="914400" rtl="0" eaLnBrk="1" fontAlgn="base" latinLnBrk="0" hangingPunct="1">
              <a:lnSpc>
                <a:spcPct val="100000"/>
              </a:lnSpc>
              <a:spcBef>
                <a:spcPct val="0"/>
              </a:spcBef>
              <a:spcAft>
                <a:spcPct val="0"/>
              </a:spcAft>
              <a:buClrTx/>
              <a:buSzTx/>
              <a:buFontTx/>
              <a:buNone/>
              <a:tabLst>
                <a:tab pos="3052763" algn="l"/>
              </a:tabLst>
            </a:pPr>
            <a:r>
              <a:rPr kumimoji="0" lang="en-GB" sz="1600" b="0" i="1" strike="noStrike" cap="none" normalizeH="0" baseline="0" dirty="0" err="1" smtClean="0">
                <a:ln>
                  <a:noFill/>
                </a:ln>
                <a:solidFill>
                  <a:schemeClr val="tx1"/>
                </a:solidFill>
                <a:effectLst/>
                <a:latin typeface="Courier New" pitchFamily="49" charset="0"/>
                <a:cs typeface="Courier New" pitchFamily="49" charset="0"/>
              </a:rPr>
              <a:t>expr</a:t>
            </a:r>
            <a:endParaRPr kumimoji="0" lang="en-GB" sz="1600" b="0" i="0" strike="noStrike" cap="none" normalizeH="0" baseline="0" dirty="0" smtClean="0">
              <a:ln>
                <a:noFill/>
              </a:ln>
              <a:solidFill>
                <a:schemeClr val="tx1"/>
              </a:solidFill>
              <a:effectLst/>
              <a:latin typeface="Courier New" pitchFamily="49" charset="0"/>
              <a:cs typeface="Courier New" pitchFamily="49" charset="0"/>
            </a:endParaRPr>
          </a:p>
          <a:p>
            <a:pPr marL="0" marR="0" lvl="0" indent="0" algn="l" defTabSz="914400" rtl="0" eaLnBrk="1" fontAlgn="base" latinLnBrk="0" hangingPunct="1">
              <a:lnSpc>
                <a:spcPct val="100000"/>
              </a:lnSpc>
              <a:spcBef>
                <a:spcPct val="0"/>
              </a:spcBef>
              <a:spcAft>
                <a:spcPct val="0"/>
              </a:spcAft>
              <a:buClrTx/>
              <a:buSzTx/>
              <a:buFontTx/>
              <a:buNone/>
              <a:tabLst>
                <a:tab pos="3052763" algn="l"/>
              </a:tabLst>
            </a:pPr>
            <a:endParaRPr kumimoji="0" lang="en-GB" sz="1600" b="0" i="0" strike="noStrike" cap="none" normalizeH="0" baseline="0" dirty="0" smtClean="0">
              <a:ln>
                <a:noFill/>
              </a:ln>
              <a:solidFill>
                <a:schemeClr val="tx1"/>
              </a:solidFill>
              <a:effectLst/>
              <a:latin typeface="Courier New" pitchFamily="49" charset="0"/>
              <a:cs typeface="Courier New" pitchFamily="49" charset="0"/>
            </a:endParaRPr>
          </a:p>
          <a:p>
            <a:pPr lvl="0" fontAlgn="base">
              <a:spcBef>
                <a:spcPct val="0"/>
              </a:spcBef>
              <a:spcAft>
                <a:spcPct val="0"/>
              </a:spcAft>
              <a:tabLst>
                <a:tab pos="3052763" algn="l"/>
              </a:tabLst>
            </a:pPr>
            <a:r>
              <a:rPr lang="en-GB" sz="1600" b="1" dirty="0" smtClean="0">
                <a:solidFill>
                  <a:schemeClr val="tx1"/>
                </a:solidFill>
                <a:latin typeface="Courier New" pitchFamily="49" charset="0"/>
                <a:cs typeface="Courier New" pitchFamily="49" charset="0"/>
              </a:rPr>
              <a:t>if</a:t>
            </a:r>
            <a:r>
              <a:rPr lang="en-GB" sz="1600" dirty="0" smtClean="0">
                <a:solidFill>
                  <a:schemeClr val="tx1"/>
                </a:solidFill>
                <a:latin typeface="Courier New" pitchFamily="49" charset="0"/>
                <a:cs typeface="Courier New" pitchFamily="49" charset="0"/>
              </a:rPr>
              <a:t> </a:t>
            </a:r>
            <a:r>
              <a:rPr lang="en-GB" sz="1600" i="1" dirty="0" err="1" smtClean="0">
                <a:solidFill>
                  <a:schemeClr val="tx1"/>
                </a:solidFill>
                <a:latin typeface="Courier New" pitchFamily="49" charset="0"/>
                <a:cs typeface="Courier New" pitchFamily="49" charset="0"/>
              </a:rPr>
              <a:t>expr</a:t>
            </a:r>
            <a:r>
              <a:rPr lang="en-GB" sz="1600" dirty="0" smtClean="0">
                <a:solidFill>
                  <a:schemeClr val="tx1"/>
                </a:solidFill>
                <a:latin typeface="Courier New" pitchFamily="49" charset="0"/>
                <a:cs typeface="Courier New" pitchFamily="49" charset="0"/>
              </a:rPr>
              <a:t> </a:t>
            </a:r>
            <a:r>
              <a:rPr lang="en-GB" sz="1600" b="1" dirty="0" smtClean="0">
                <a:solidFill>
                  <a:schemeClr val="tx1"/>
                </a:solidFill>
                <a:latin typeface="Courier New" pitchFamily="49" charset="0"/>
                <a:cs typeface="Courier New" pitchFamily="49" charset="0"/>
              </a:rPr>
              <a:t>then</a:t>
            </a:r>
            <a:r>
              <a:rPr lang="en-GB" sz="1600" dirty="0" smtClean="0">
                <a:solidFill>
                  <a:schemeClr val="tx1"/>
                </a:solidFill>
                <a:latin typeface="Courier New" pitchFamily="49" charset="0"/>
                <a:cs typeface="Courier New" pitchFamily="49" charset="0"/>
              </a:rPr>
              <a:t> </a:t>
            </a:r>
            <a:r>
              <a:rPr lang="en-GB" sz="1600" i="1" dirty="0" err="1">
                <a:solidFill>
                  <a:schemeClr val="tx1"/>
                </a:solidFill>
                <a:latin typeface="Courier New" pitchFamily="49" charset="0"/>
                <a:cs typeface="Courier New" pitchFamily="49" charset="0"/>
              </a:rPr>
              <a:t>expr</a:t>
            </a:r>
            <a:r>
              <a:rPr lang="en-GB" sz="1600" dirty="0">
                <a:solidFill>
                  <a:schemeClr val="tx1"/>
                </a:solidFill>
                <a:latin typeface="Courier New" pitchFamily="49" charset="0"/>
                <a:cs typeface="Courier New" pitchFamily="49" charset="0"/>
              </a:rPr>
              <a:t> </a:t>
            </a:r>
            <a:endParaRPr lang="en-GB" sz="1600" dirty="0" smtClean="0">
              <a:solidFill>
                <a:schemeClr val="tx1"/>
              </a:solidFill>
              <a:latin typeface="Courier New" pitchFamily="49" charset="0"/>
              <a:cs typeface="Courier New" pitchFamily="49" charset="0"/>
            </a:endParaRPr>
          </a:p>
          <a:p>
            <a:pPr lvl="0" fontAlgn="base">
              <a:spcBef>
                <a:spcPct val="0"/>
              </a:spcBef>
              <a:spcAft>
                <a:spcPct val="0"/>
              </a:spcAft>
              <a:tabLst>
                <a:tab pos="3052763" algn="l"/>
              </a:tabLst>
            </a:pPr>
            <a:r>
              <a:rPr lang="en-GB" sz="1600" b="1" dirty="0">
                <a:solidFill>
                  <a:schemeClr val="tx1"/>
                </a:solidFill>
                <a:latin typeface="Courier New" pitchFamily="49" charset="0"/>
                <a:cs typeface="Courier New" pitchFamily="49" charset="0"/>
              </a:rPr>
              <a:t>e</a:t>
            </a:r>
            <a:r>
              <a:rPr lang="en-GB" sz="1600" b="1" dirty="0" smtClean="0">
                <a:solidFill>
                  <a:schemeClr val="tx1"/>
                </a:solidFill>
                <a:latin typeface="Courier New" pitchFamily="49" charset="0"/>
                <a:cs typeface="Courier New" pitchFamily="49" charset="0"/>
              </a:rPr>
              <a:t>lse </a:t>
            </a:r>
            <a:r>
              <a:rPr lang="en-GB" sz="1600" i="1" dirty="0" err="1">
                <a:solidFill>
                  <a:schemeClr val="tx1"/>
                </a:solidFill>
                <a:latin typeface="Courier New" pitchFamily="49" charset="0"/>
                <a:cs typeface="Courier New" pitchFamily="49" charset="0"/>
              </a:rPr>
              <a:t>expr</a:t>
            </a:r>
            <a:r>
              <a:rPr lang="en-GB" sz="1600" i="1" dirty="0">
                <a:solidFill>
                  <a:schemeClr val="tx1"/>
                </a:solidFill>
                <a:latin typeface="Courier New" pitchFamily="49" charset="0"/>
                <a:cs typeface="Courier New" pitchFamily="49" charset="0"/>
              </a:rPr>
              <a:t> </a:t>
            </a:r>
            <a:r>
              <a:rPr lang="en-GB" sz="1600" dirty="0">
                <a:solidFill>
                  <a:schemeClr val="tx1"/>
                </a:solidFill>
                <a:latin typeface="Courier New" pitchFamily="49" charset="0"/>
                <a:cs typeface="Courier New" pitchFamily="49" charset="0"/>
              </a:rPr>
              <a:t>	</a:t>
            </a:r>
            <a:r>
              <a:rPr lang="en-GB" sz="1600" dirty="0" smtClean="0">
                <a:latin typeface="Times New Roman" pitchFamily="18" charset="0"/>
                <a:cs typeface="Times New Roman" pitchFamily="18" charset="0"/>
              </a:rPr>
              <a:t>Conditional</a:t>
            </a:r>
            <a:endParaRPr lang="en-GB" sz="1600" dirty="0" smtClean="0">
              <a:solidFill>
                <a:schemeClr val="tx1"/>
              </a:solidFill>
              <a:latin typeface="Times New Roman" pitchFamily="18" charset="0"/>
              <a:cs typeface="Times New Roman" pitchFamily="18" charset="0"/>
            </a:endParaRPr>
          </a:p>
          <a:p>
            <a:pPr lvl="0" fontAlgn="base">
              <a:spcBef>
                <a:spcPct val="0"/>
              </a:spcBef>
              <a:spcAft>
                <a:spcPct val="0"/>
              </a:spcAft>
              <a:tabLst>
                <a:tab pos="3052763" algn="l"/>
              </a:tabLst>
            </a:pPr>
            <a:r>
              <a:rPr lang="en-GB" sz="1600" dirty="0" smtClean="0">
                <a:solidFill>
                  <a:schemeClr val="tx1"/>
                </a:solidFill>
                <a:latin typeface="Courier New" pitchFamily="49" charset="0"/>
                <a:cs typeface="Courier New" pitchFamily="49" charset="0"/>
              </a:rPr>
              <a:t>	 </a:t>
            </a:r>
            <a:endParaRPr lang="en-GB" sz="1600" dirty="0">
              <a:solidFill>
                <a:schemeClr val="tx1"/>
              </a:solidFill>
              <a:latin typeface="Courier New" pitchFamily="49" charset="0"/>
              <a:cs typeface="Courier New" pitchFamily="49" charset="0"/>
            </a:endParaRPr>
          </a:p>
          <a:p>
            <a:pPr marL="0" marR="0" lvl="0" indent="0" algn="l" defTabSz="914400" rtl="0" eaLnBrk="1" fontAlgn="base" latinLnBrk="0" hangingPunct="1">
              <a:lnSpc>
                <a:spcPct val="100000"/>
              </a:lnSpc>
              <a:spcBef>
                <a:spcPct val="0"/>
              </a:spcBef>
              <a:spcAft>
                <a:spcPct val="0"/>
              </a:spcAft>
              <a:buClrTx/>
              <a:buSzTx/>
              <a:buFontTx/>
              <a:buNone/>
              <a:tabLst>
                <a:tab pos="3052763" algn="l"/>
              </a:tabLst>
            </a:pPr>
            <a:r>
              <a:rPr kumimoji="0" lang="en-GB" sz="1600" b="1" i="0" strike="noStrike" cap="none" normalizeH="0" baseline="0" dirty="0" smtClean="0">
                <a:ln>
                  <a:noFill/>
                </a:ln>
                <a:solidFill>
                  <a:schemeClr val="tx1"/>
                </a:solidFill>
                <a:effectLst/>
                <a:latin typeface="Courier New" pitchFamily="49" charset="0"/>
                <a:cs typeface="Courier New" pitchFamily="49" charset="0"/>
              </a:rPr>
              <a:t>for</a:t>
            </a:r>
            <a:r>
              <a:rPr kumimoji="0" lang="en-GB" sz="1600" b="0" i="0" strike="noStrike" cap="none" normalizeH="0" baseline="0" dirty="0" smtClean="0">
                <a:ln>
                  <a:noFill/>
                </a:ln>
                <a:solidFill>
                  <a:schemeClr val="tx1"/>
                </a:solidFill>
                <a:effectLst/>
                <a:latin typeface="Courier New" pitchFamily="49" charset="0"/>
                <a:cs typeface="Courier New" pitchFamily="49" charset="0"/>
              </a:rPr>
              <a:t> </a:t>
            </a:r>
            <a:r>
              <a:rPr kumimoji="0" lang="en-GB" sz="1600" b="0" i="1" strike="noStrike" cap="none" normalizeH="0" baseline="0" dirty="0" smtClean="0">
                <a:ln>
                  <a:noFill/>
                </a:ln>
                <a:solidFill>
                  <a:schemeClr val="tx1"/>
                </a:solidFill>
                <a:effectLst/>
                <a:latin typeface="Courier New" pitchFamily="49" charset="0"/>
                <a:cs typeface="Courier New" pitchFamily="49" charset="0"/>
              </a:rPr>
              <a:t>id</a:t>
            </a:r>
            <a:r>
              <a:rPr kumimoji="0" lang="en-GB" sz="1600" b="0" i="0" strike="noStrike" cap="none" normalizeH="0" baseline="0" dirty="0" smtClean="0">
                <a:ln>
                  <a:noFill/>
                </a:ln>
                <a:solidFill>
                  <a:schemeClr val="tx1"/>
                </a:solidFill>
                <a:effectLst/>
                <a:latin typeface="Courier New" pitchFamily="49" charset="0"/>
                <a:cs typeface="Courier New" pitchFamily="49" charset="0"/>
              </a:rPr>
              <a:t> </a:t>
            </a:r>
            <a:r>
              <a:rPr kumimoji="0" lang="en-US" sz="1600" b="1" i="0" strike="noStrike" cap="none" normalizeH="0" baseline="0" dirty="0" smtClean="0">
                <a:ln>
                  <a:noFill/>
                </a:ln>
                <a:solidFill>
                  <a:schemeClr val="tx1"/>
                </a:solidFill>
                <a:effectLst/>
                <a:latin typeface="Courier New" pitchFamily="49" charset="0"/>
                <a:cs typeface="Courier New" pitchFamily="49" charset="0"/>
              </a:rPr>
              <a:t>=</a:t>
            </a:r>
            <a:r>
              <a:rPr kumimoji="0" lang="en-GB" sz="1600" b="0" i="0" strike="noStrike" cap="none" normalizeH="0" baseline="0" dirty="0" smtClean="0">
                <a:ln>
                  <a:noFill/>
                </a:ln>
                <a:solidFill>
                  <a:schemeClr val="tx1"/>
                </a:solidFill>
                <a:effectLst/>
                <a:latin typeface="Courier New" pitchFamily="49" charset="0"/>
                <a:cs typeface="Courier New" pitchFamily="49" charset="0"/>
              </a:rPr>
              <a:t> </a:t>
            </a:r>
            <a:r>
              <a:rPr kumimoji="0" lang="en-GB" sz="1600" b="0" i="1" strike="noStrike" cap="none" normalizeH="0" baseline="0" dirty="0" err="1" smtClean="0">
                <a:ln>
                  <a:noFill/>
                </a:ln>
                <a:solidFill>
                  <a:schemeClr val="tx1"/>
                </a:solidFill>
                <a:effectLst/>
                <a:latin typeface="Courier New" pitchFamily="49" charset="0"/>
                <a:cs typeface="Courier New" pitchFamily="49" charset="0"/>
              </a:rPr>
              <a:t>expr</a:t>
            </a:r>
            <a:r>
              <a:rPr kumimoji="0" lang="en-GB" sz="1600" b="0" i="0" strike="noStrike" cap="none" normalizeH="0" baseline="0" dirty="0" smtClean="0">
                <a:ln>
                  <a:noFill/>
                </a:ln>
                <a:solidFill>
                  <a:schemeClr val="tx1"/>
                </a:solidFill>
                <a:effectLst/>
                <a:latin typeface="Courier New" pitchFamily="49" charset="0"/>
                <a:cs typeface="Courier New" pitchFamily="49" charset="0"/>
              </a:rPr>
              <a:t> </a:t>
            </a:r>
            <a:r>
              <a:rPr kumimoji="0" lang="en-GB" sz="1600" b="1" i="0" strike="noStrike" cap="none" normalizeH="0" baseline="0" dirty="0" smtClean="0">
                <a:ln>
                  <a:noFill/>
                </a:ln>
                <a:solidFill>
                  <a:schemeClr val="tx1"/>
                </a:solidFill>
                <a:effectLst/>
                <a:latin typeface="Courier New" pitchFamily="49" charset="0"/>
                <a:cs typeface="Courier New" pitchFamily="49" charset="0"/>
              </a:rPr>
              <a:t>to</a:t>
            </a:r>
            <a:r>
              <a:rPr kumimoji="0" lang="en-GB" sz="1600" b="0" i="0" strike="noStrike" cap="none" normalizeH="0" baseline="0" dirty="0" smtClean="0">
                <a:ln>
                  <a:noFill/>
                </a:ln>
                <a:solidFill>
                  <a:schemeClr val="tx1"/>
                </a:solidFill>
                <a:effectLst/>
                <a:latin typeface="Courier New" pitchFamily="49" charset="0"/>
                <a:cs typeface="Courier New" pitchFamily="49" charset="0"/>
              </a:rPr>
              <a:t> </a:t>
            </a:r>
            <a:r>
              <a:rPr kumimoji="0" lang="en-GB" sz="1600" b="0" i="1" strike="noStrike" cap="none" normalizeH="0" baseline="0" dirty="0" err="1" smtClean="0">
                <a:ln>
                  <a:noFill/>
                </a:ln>
                <a:solidFill>
                  <a:schemeClr val="tx1"/>
                </a:solidFill>
                <a:effectLst/>
                <a:latin typeface="Courier New" pitchFamily="49" charset="0"/>
                <a:cs typeface="Courier New" pitchFamily="49" charset="0"/>
              </a:rPr>
              <a:t>expr</a:t>
            </a:r>
            <a:r>
              <a:rPr kumimoji="0" lang="en-GB" sz="1600" b="0" i="0" strike="noStrike" cap="none" normalizeH="0" baseline="0" dirty="0" smtClean="0">
                <a:ln>
                  <a:noFill/>
                </a:ln>
                <a:solidFill>
                  <a:schemeClr val="tx1"/>
                </a:solidFill>
                <a:effectLst/>
                <a:latin typeface="Courier New" pitchFamily="49" charset="0"/>
                <a:cs typeface="Courier New" pitchFamily="49" charset="0"/>
              </a:rPr>
              <a:t> </a:t>
            </a:r>
            <a:r>
              <a:rPr kumimoji="0" lang="en-GB" sz="1600" b="1" i="0" strike="noStrike" cap="none" normalizeH="0" baseline="0" dirty="0" smtClean="0">
                <a:ln>
                  <a:noFill/>
                </a:ln>
                <a:solidFill>
                  <a:schemeClr val="tx1"/>
                </a:solidFill>
                <a:effectLst/>
                <a:latin typeface="Courier New" pitchFamily="49" charset="0"/>
                <a:cs typeface="Courier New" pitchFamily="49" charset="0"/>
              </a:rPr>
              <a:t>do</a:t>
            </a:r>
            <a:r>
              <a:rPr kumimoji="0" lang="en-GB" sz="1600" b="0" i="0" strike="noStrike" cap="none" normalizeH="0" baseline="0" dirty="0" smtClean="0">
                <a:ln>
                  <a:noFill/>
                </a:ln>
                <a:solidFill>
                  <a:schemeClr val="tx1"/>
                </a:solidFill>
                <a:effectLst/>
                <a:latin typeface="Courier New" pitchFamily="49" charset="0"/>
                <a:cs typeface="Courier New" pitchFamily="49" charset="0"/>
              </a:rPr>
              <a:t>	</a:t>
            </a:r>
            <a:r>
              <a:rPr lang="en-GB" sz="1600" dirty="0" smtClean="0">
                <a:latin typeface="Times New Roman" pitchFamily="18" charset="0"/>
                <a:cs typeface="Times New Roman" pitchFamily="18" charset="0"/>
              </a:rPr>
              <a:t>L</a:t>
            </a:r>
            <a:r>
              <a:rPr kumimoji="0" lang="en-GB" sz="1600" b="0" i="0" strike="noStrike" cap="none" normalizeH="0" baseline="0" dirty="0" smtClean="0">
                <a:ln>
                  <a:noFill/>
                </a:ln>
                <a:solidFill>
                  <a:schemeClr val="tx1"/>
                </a:solidFill>
                <a:effectLst/>
                <a:latin typeface="Times New Roman" pitchFamily="18" charset="0"/>
                <a:cs typeface="Times New Roman" pitchFamily="18" charset="0"/>
              </a:rPr>
              <a:t>oop (1)</a:t>
            </a:r>
          </a:p>
          <a:p>
            <a:pPr marL="0" marR="0" lvl="0" indent="0" algn="l" defTabSz="914400" rtl="0" eaLnBrk="1" fontAlgn="base" latinLnBrk="0" hangingPunct="1">
              <a:lnSpc>
                <a:spcPct val="100000"/>
              </a:lnSpc>
              <a:spcBef>
                <a:spcPct val="0"/>
              </a:spcBef>
              <a:spcAft>
                <a:spcPct val="0"/>
              </a:spcAft>
              <a:buClrTx/>
              <a:buSzTx/>
              <a:buFontTx/>
              <a:buNone/>
              <a:tabLst>
                <a:tab pos="3052763" algn="l"/>
              </a:tabLst>
            </a:pPr>
            <a:r>
              <a:rPr kumimoji="0" lang="en-GB" sz="1600" b="0" i="0" strike="noStrike" cap="none" normalizeH="0" baseline="0" dirty="0" smtClean="0">
                <a:ln>
                  <a:noFill/>
                </a:ln>
                <a:solidFill>
                  <a:schemeClr val="tx1"/>
                </a:solidFill>
                <a:effectLst/>
                <a:latin typeface="Courier New" pitchFamily="49" charset="0"/>
                <a:cs typeface="Courier New" pitchFamily="49" charset="0"/>
              </a:rPr>
              <a:t>    </a:t>
            </a:r>
            <a:r>
              <a:rPr kumimoji="0" lang="en-GB" sz="1600" b="0" i="1" strike="noStrike" cap="none" normalizeH="0" baseline="0" dirty="0" err="1" smtClean="0">
                <a:ln>
                  <a:noFill/>
                </a:ln>
                <a:solidFill>
                  <a:schemeClr val="tx1"/>
                </a:solidFill>
                <a:effectLst/>
                <a:latin typeface="Courier New" pitchFamily="49" charset="0"/>
                <a:cs typeface="Courier New" pitchFamily="49" charset="0"/>
              </a:rPr>
              <a:t>expr</a:t>
            </a:r>
            <a:r>
              <a:rPr kumimoji="0" lang="en-GB" sz="1600" b="0" i="0" strike="noStrike" cap="none" normalizeH="0" baseline="0" dirty="0" smtClean="0">
                <a:ln>
                  <a:noFill/>
                </a:ln>
                <a:solidFill>
                  <a:schemeClr val="tx1"/>
                </a:solidFill>
                <a:effectLst/>
                <a:latin typeface="Courier New" pitchFamily="49" charset="0"/>
                <a:cs typeface="Courier New"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tab pos="3052763" algn="l"/>
              </a:tabLst>
            </a:pPr>
            <a:endParaRPr kumimoji="0" lang="en-GB" sz="1600" b="0" i="0" strike="noStrike" cap="none" normalizeH="0" baseline="0" dirty="0" smtClean="0">
              <a:ln>
                <a:noFill/>
              </a:ln>
              <a:solidFill>
                <a:schemeClr val="tx1"/>
              </a:solidFill>
              <a:effectLst/>
              <a:latin typeface="Courier New" pitchFamily="49" charset="0"/>
              <a:cs typeface="Courier New" pitchFamily="49" charset="0"/>
            </a:endParaRPr>
          </a:p>
          <a:p>
            <a:pPr marL="0" marR="0" lvl="0" indent="0" algn="l" defTabSz="914400" rtl="0" eaLnBrk="1" fontAlgn="base" latinLnBrk="0" hangingPunct="1">
              <a:lnSpc>
                <a:spcPct val="100000"/>
              </a:lnSpc>
              <a:spcBef>
                <a:spcPct val="0"/>
              </a:spcBef>
              <a:spcAft>
                <a:spcPct val="0"/>
              </a:spcAft>
              <a:buClrTx/>
              <a:buSzTx/>
              <a:buFontTx/>
              <a:buNone/>
              <a:tabLst>
                <a:tab pos="3052763" algn="l"/>
              </a:tabLst>
            </a:pPr>
            <a:r>
              <a:rPr kumimoji="0" lang="en-GB" sz="1600" b="1" i="0" strike="noStrike" cap="none" normalizeH="0" baseline="0" dirty="0" smtClean="0">
                <a:ln>
                  <a:noFill/>
                </a:ln>
                <a:solidFill>
                  <a:schemeClr val="tx1"/>
                </a:solidFill>
                <a:effectLst/>
                <a:latin typeface="Courier New" pitchFamily="49" charset="0"/>
                <a:cs typeface="Courier New" pitchFamily="49" charset="0"/>
              </a:rPr>
              <a:t>for</a:t>
            </a:r>
            <a:r>
              <a:rPr kumimoji="0" lang="en-GB" sz="1600" b="0" i="0" strike="noStrike" cap="none" normalizeH="0" baseline="0" dirty="0" smtClean="0">
                <a:ln>
                  <a:noFill/>
                </a:ln>
                <a:solidFill>
                  <a:schemeClr val="tx1"/>
                </a:solidFill>
                <a:effectLst/>
                <a:latin typeface="Courier New" pitchFamily="49" charset="0"/>
                <a:cs typeface="Courier New" pitchFamily="49" charset="0"/>
              </a:rPr>
              <a:t> </a:t>
            </a:r>
            <a:r>
              <a:rPr kumimoji="0" lang="en-GB" sz="1600" b="0" i="1" strike="noStrike" cap="none" normalizeH="0" baseline="0" dirty="0" smtClean="0">
                <a:ln>
                  <a:noFill/>
                </a:ln>
                <a:solidFill>
                  <a:schemeClr val="tx1"/>
                </a:solidFill>
                <a:effectLst/>
                <a:latin typeface="Courier New" pitchFamily="49" charset="0"/>
                <a:cs typeface="Courier New" pitchFamily="49" charset="0"/>
              </a:rPr>
              <a:t>pat</a:t>
            </a:r>
            <a:r>
              <a:rPr kumimoji="0" lang="en-GB" sz="1600" b="0" i="0" strike="noStrike" cap="none" normalizeH="0" baseline="0" dirty="0" smtClean="0">
                <a:ln>
                  <a:noFill/>
                </a:ln>
                <a:solidFill>
                  <a:schemeClr val="tx1"/>
                </a:solidFill>
                <a:effectLst/>
                <a:latin typeface="Courier New" pitchFamily="49" charset="0"/>
                <a:cs typeface="Courier New" pitchFamily="49" charset="0"/>
              </a:rPr>
              <a:t> </a:t>
            </a:r>
            <a:r>
              <a:rPr kumimoji="0" lang="en-GB" sz="1600" b="1" i="0" strike="noStrike" cap="none" normalizeH="0" baseline="0" dirty="0" smtClean="0">
                <a:ln>
                  <a:noFill/>
                </a:ln>
                <a:solidFill>
                  <a:schemeClr val="tx1"/>
                </a:solidFill>
                <a:effectLst/>
                <a:latin typeface="Courier New" pitchFamily="49" charset="0"/>
                <a:cs typeface="Courier New" pitchFamily="49" charset="0"/>
              </a:rPr>
              <a:t>in</a:t>
            </a:r>
            <a:r>
              <a:rPr kumimoji="0" lang="en-GB" sz="1600" b="0" i="0" strike="noStrike" cap="none" normalizeH="0" baseline="0" dirty="0" smtClean="0">
                <a:ln>
                  <a:noFill/>
                </a:ln>
                <a:solidFill>
                  <a:schemeClr val="tx1"/>
                </a:solidFill>
                <a:effectLst/>
                <a:latin typeface="Courier New" pitchFamily="49" charset="0"/>
                <a:cs typeface="Courier New" pitchFamily="49" charset="0"/>
              </a:rPr>
              <a:t> </a:t>
            </a:r>
            <a:r>
              <a:rPr kumimoji="0" lang="en-GB" sz="1600" b="0" i="1" strike="noStrike" cap="none" normalizeH="0" baseline="0" dirty="0" err="1" smtClean="0">
                <a:ln>
                  <a:noFill/>
                </a:ln>
                <a:solidFill>
                  <a:schemeClr val="tx1"/>
                </a:solidFill>
                <a:effectLst/>
                <a:latin typeface="Courier New" pitchFamily="49" charset="0"/>
                <a:cs typeface="Courier New" pitchFamily="49" charset="0"/>
              </a:rPr>
              <a:t>expr</a:t>
            </a:r>
            <a:r>
              <a:rPr kumimoji="0" lang="en-GB" sz="1600" b="0" i="0" strike="noStrike" cap="none" normalizeH="0" baseline="0" dirty="0" smtClean="0">
                <a:ln>
                  <a:noFill/>
                </a:ln>
                <a:solidFill>
                  <a:schemeClr val="tx1"/>
                </a:solidFill>
                <a:effectLst/>
                <a:latin typeface="Courier New" pitchFamily="49" charset="0"/>
                <a:cs typeface="Courier New" pitchFamily="49" charset="0"/>
              </a:rPr>
              <a:t> </a:t>
            </a:r>
            <a:r>
              <a:rPr kumimoji="0" lang="en-GB" sz="1600" b="1" i="0" strike="noStrike" cap="none" normalizeH="0" baseline="0" dirty="0" smtClean="0">
                <a:ln>
                  <a:noFill/>
                </a:ln>
                <a:solidFill>
                  <a:schemeClr val="tx1"/>
                </a:solidFill>
                <a:effectLst/>
                <a:latin typeface="Courier New" pitchFamily="49" charset="0"/>
                <a:cs typeface="Courier New" pitchFamily="49" charset="0"/>
              </a:rPr>
              <a:t>do</a:t>
            </a:r>
            <a:r>
              <a:rPr kumimoji="0" lang="en-GB" sz="1600" b="0" i="0" strike="noStrike" cap="none" normalizeH="0" baseline="0" dirty="0" smtClean="0">
                <a:ln>
                  <a:noFill/>
                </a:ln>
                <a:solidFill>
                  <a:schemeClr val="tx1"/>
                </a:solidFill>
                <a:effectLst/>
                <a:latin typeface="Courier New" pitchFamily="49" charset="0"/>
                <a:cs typeface="Courier New" pitchFamily="49" charset="0"/>
              </a:rPr>
              <a:t>	</a:t>
            </a:r>
            <a:r>
              <a:rPr kumimoji="0" lang="en-GB" sz="1600" b="0" i="0" strike="noStrike" cap="none" normalizeH="0" baseline="0" dirty="0" smtClean="0">
                <a:ln>
                  <a:noFill/>
                </a:ln>
                <a:solidFill>
                  <a:schemeClr val="tx1"/>
                </a:solidFill>
                <a:effectLst/>
                <a:latin typeface="Times New Roman" pitchFamily="18" charset="0"/>
                <a:cs typeface="Times New Roman" pitchFamily="18" charset="0"/>
              </a:rPr>
              <a:t>Loop</a:t>
            </a:r>
            <a:r>
              <a:rPr kumimoji="0" lang="en-GB" sz="1600" b="0" i="0" strike="noStrike" cap="none" normalizeH="0" dirty="0" smtClean="0">
                <a:ln>
                  <a:noFill/>
                </a:ln>
                <a:solidFill>
                  <a:schemeClr val="tx1"/>
                </a:solidFill>
                <a:effectLst/>
                <a:latin typeface="Times New Roman" pitchFamily="18" charset="0"/>
                <a:cs typeface="Times New Roman" pitchFamily="18" charset="0"/>
              </a:rPr>
              <a:t> (2)</a:t>
            </a:r>
            <a:endParaRPr kumimoji="0" lang="en-GB" sz="1600" b="0" i="0"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3052763" algn="l"/>
              </a:tabLst>
            </a:pPr>
            <a:r>
              <a:rPr kumimoji="0" lang="en-GB" sz="1600" b="0" i="0" strike="noStrike" cap="none" normalizeH="0" baseline="0" dirty="0" smtClean="0">
                <a:ln>
                  <a:noFill/>
                </a:ln>
                <a:solidFill>
                  <a:schemeClr val="tx1"/>
                </a:solidFill>
                <a:effectLst/>
                <a:latin typeface="Courier New" pitchFamily="49" charset="0"/>
                <a:cs typeface="Courier New" pitchFamily="49" charset="0"/>
              </a:rPr>
              <a:t>    </a:t>
            </a:r>
            <a:r>
              <a:rPr kumimoji="0" lang="en-GB" sz="1600" b="0" i="1" strike="noStrike" cap="none" normalizeH="0" baseline="0" dirty="0" err="1" smtClean="0">
                <a:ln>
                  <a:noFill/>
                </a:ln>
                <a:solidFill>
                  <a:schemeClr val="tx1"/>
                </a:solidFill>
                <a:effectLst/>
                <a:latin typeface="Courier New" pitchFamily="49" charset="0"/>
                <a:cs typeface="Courier New" pitchFamily="49" charset="0"/>
              </a:rPr>
              <a:t>expr</a:t>
            </a:r>
            <a:endParaRPr kumimoji="0" lang="en-GB" sz="1600" b="0" i="0" strike="noStrike" cap="none" normalizeH="0" baseline="0" dirty="0" smtClean="0">
              <a:ln>
                <a:noFill/>
              </a:ln>
              <a:solidFill>
                <a:schemeClr val="tx1"/>
              </a:solidFill>
              <a:effectLst/>
              <a:latin typeface="Courier New" pitchFamily="49" charset="0"/>
              <a:cs typeface="Courier New" pitchFamily="49" charset="0"/>
            </a:endParaRPr>
          </a:p>
          <a:p>
            <a:pPr marL="0" marR="0" lvl="0" indent="0" algn="l" defTabSz="914400" rtl="0" eaLnBrk="1" fontAlgn="base" latinLnBrk="0" hangingPunct="1">
              <a:lnSpc>
                <a:spcPct val="100000"/>
              </a:lnSpc>
              <a:spcBef>
                <a:spcPct val="0"/>
              </a:spcBef>
              <a:spcAft>
                <a:spcPct val="0"/>
              </a:spcAft>
              <a:buClrTx/>
              <a:buSzTx/>
              <a:buFontTx/>
              <a:buNone/>
              <a:tabLst>
                <a:tab pos="3052763" algn="l"/>
              </a:tabLst>
            </a:pPr>
            <a:endParaRPr kumimoji="0" lang="en-GB" sz="1600" b="0" i="0" strike="noStrike" cap="none" normalizeH="0" baseline="0" dirty="0" smtClean="0">
              <a:ln>
                <a:noFill/>
              </a:ln>
              <a:solidFill>
                <a:schemeClr val="tx1"/>
              </a:solidFill>
              <a:effectLst/>
              <a:latin typeface="Courier New" pitchFamily="49" charset="0"/>
              <a:cs typeface="Courier New" pitchFamily="49" charset="0"/>
            </a:endParaRPr>
          </a:p>
          <a:p>
            <a:pPr marL="0" marR="0" lvl="0" indent="0" algn="l" defTabSz="914400" rtl="0" eaLnBrk="1" fontAlgn="base" latinLnBrk="0" hangingPunct="1">
              <a:lnSpc>
                <a:spcPct val="100000"/>
              </a:lnSpc>
              <a:spcBef>
                <a:spcPct val="0"/>
              </a:spcBef>
              <a:spcAft>
                <a:spcPct val="0"/>
              </a:spcAft>
              <a:buClrTx/>
              <a:buSzTx/>
              <a:buFontTx/>
              <a:buNone/>
              <a:tabLst>
                <a:tab pos="3052763" algn="l"/>
              </a:tabLst>
            </a:pPr>
            <a:r>
              <a:rPr kumimoji="0" lang="en-GB" sz="1600" b="1" i="0" strike="noStrike" cap="none" normalizeH="0" baseline="0" dirty="0" smtClean="0">
                <a:ln>
                  <a:noFill/>
                </a:ln>
                <a:solidFill>
                  <a:schemeClr val="tx1"/>
                </a:solidFill>
                <a:effectLst/>
                <a:latin typeface="Courier New" pitchFamily="49" charset="0"/>
                <a:cs typeface="Courier New" pitchFamily="49" charset="0"/>
              </a:rPr>
              <a:t>while</a:t>
            </a:r>
            <a:r>
              <a:rPr kumimoji="0" lang="en-GB" sz="1600" b="0" i="0" strike="noStrike" cap="none" normalizeH="0" baseline="0" dirty="0" smtClean="0">
                <a:ln>
                  <a:noFill/>
                </a:ln>
                <a:solidFill>
                  <a:schemeClr val="tx1"/>
                </a:solidFill>
                <a:effectLst/>
                <a:latin typeface="Courier New" pitchFamily="49" charset="0"/>
                <a:cs typeface="Courier New" pitchFamily="49" charset="0"/>
              </a:rPr>
              <a:t> </a:t>
            </a:r>
            <a:r>
              <a:rPr kumimoji="0" lang="en-GB" sz="1600" b="0" i="1" strike="noStrike" cap="none" normalizeH="0" baseline="0" dirty="0" err="1" smtClean="0">
                <a:ln>
                  <a:noFill/>
                </a:ln>
                <a:solidFill>
                  <a:schemeClr val="tx1"/>
                </a:solidFill>
                <a:effectLst/>
                <a:latin typeface="Courier New" pitchFamily="49" charset="0"/>
                <a:cs typeface="Courier New" pitchFamily="49" charset="0"/>
              </a:rPr>
              <a:t>expr</a:t>
            </a:r>
            <a:r>
              <a:rPr kumimoji="0" lang="en-GB" sz="1600" b="0" i="0" strike="noStrike" cap="none" normalizeH="0" baseline="0" dirty="0" smtClean="0">
                <a:ln>
                  <a:noFill/>
                </a:ln>
                <a:solidFill>
                  <a:schemeClr val="tx1"/>
                </a:solidFill>
                <a:effectLst/>
                <a:latin typeface="Courier New" pitchFamily="49" charset="0"/>
                <a:cs typeface="Courier New" pitchFamily="49" charset="0"/>
              </a:rPr>
              <a:t> </a:t>
            </a:r>
            <a:r>
              <a:rPr kumimoji="0" lang="en-GB" sz="1600" b="1" i="0" strike="noStrike" cap="none" normalizeH="0" baseline="0" dirty="0" smtClean="0">
                <a:ln>
                  <a:noFill/>
                </a:ln>
                <a:solidFill>
                  <a:schemeClr val="tx1"/>
                </a:solidFill>
                <a:effectLst/>
                <a:latin typeface="Courier New" pitchFamily="49" charset="0"/>
                <a:cs typeface="Courier New" pitchFamily="49" charset="0"/>
              </a:rPr>
              <a:t>do</a:t>
            </a:r>
            <a:r>
              <a:rPr kumimoji="0" lang="en-GB" sz="1600" b="0" i="0" strike="noStrike" cap="none" normalizeH="0" baseline="0" dirty="0" smtClean="0">
                <a:ln>
                  <a:noFill/>
                </a:ln>
                <a:solidFill>
                  <a:schemeClr val="tx1"/>
                </a:solidFill>
                <a:effectLst/>
                <a:latin typeface="Courier New" pitchFamily="49" charset="0"/>
                <a:cs typeface="Courier New" pitchFamily="49" charset="0"/>
              </a:rPr>
              <a:t>	</a:t>
            </a:r>
            <a:r>
              <a:rPr kumimoji="0" lang="en-GB" sz="1600" b="0" i="0" strike="noStrike" cap="none" normalizeH="0" baseline="0" dirty="0" smtClean="0">
                <a:ln>
                  <a:noFill/>
                </a:ln>
                <a:solidFill>
                  <a:schemeClr val="tx1"/>
                </a:solidFill>
                <a:effectLst/>
                <a:latin typeface="Times New Roman" pitchFamily="18" charset="0"/>
                <a:cs typeface="Times New Roman" pitchFamily="18" charset="0"/>
              </a:rPr>
              <a:t>While loop</a:t>
            </a:r>
          </a:p>
          <a:p>
            <a:pPr marL="0" marR="0" lvl="0" indent="0" algn="l" defTabSz="914400" rtl="0" eaLnBrk="1" fontAlgn="base" latinLnBrk="0" hangingPunct="1">
              <a:lnSpc>
                <a:spcPct val="100000"/>
              </a:lnSpc>
              <a:spcBef>
                <a:spcPct val="0"/>
              </a:spcBef>
              <a:spcAft>
                <a:spcPct val="0"/>
              </a:spcAft>
              <a:buClrTx/>
              <a:buSzTx/>
              <a:buFontTx/>
              <a:buNone/>
              <a:tabLst>
                <a:tab pos="3052763" algn="l"/>
              </a:tabLst>
            </a:pPr>
            <a:r>
              <a:rPr kumimoji="0" lang="en-GB" sz="1600" b="0" i="0" strike="noStrike" cap="none" normalizeH="0" baseline="0" dirty="0" smtClean="0">
                <a:ln>
                  <a:noFill/>
                </a:ln>
                <a:solidFill>
                  <a:schemeClr val="tx1"/>
                </a:solidFill>
                <a:effectLst/>
                <a:latin typeface="Courier New" pitchFamily="49" charset="0"/>
                <a:cs typeface="Courier New" pitchFamily="49" charset="0"/>
              </a:rPr>
              <a:t>    </a:t>
            </a:r>
            <a:r>
              <a:rPr kumimoji="0" lang="en-GB" sz="1600" b="0" i="1" strike="noStrike" cap="none" normalizeH="0" baseline="0" dirty="0" err="1" smtClean="0">
                <a:ln>
                  <a:noFill/>
                </a:ln>
                <a:solidFill>
                  <a:schemeClr val="tx1"/>
                </a:solidFill>
                <a:effectLst/>
                <a:latin typeface="Courier New" pitchFamily="49" charset="0"/>
                <a:cs typeface="Courier New" pitchFamily="49" charset="0"/>
              </a:rPr>
              <a:t>expr</a:t>
            </a:r>
            <a:endParaRPr kumimoji="0" lang="en-US" sz="4000" b="0" i="0" strike="noStrike" cap="none" normalizeH="0" baseline="0" dirty="0" smtClean="0">
              <a:ln>
                <a:noFill/>
              </a:ln>
              <a:solidFill>
                <a:schemeClr val="tx1"/>
              </a:solidFill>
              <a:effectLst/>
              <a:latin typeface="Courier New" pitchFamily="49" charset="0"/>
              <a:cs typeface="Courier New" pitchFamily="49" charset="0"/>
            </a:endParaRPr>
          </a:p>
        </p:txBody>
      </p:sp>
      <p:sp>
        <p:nvSpPr>
          <p:cNvPr id="3075" name="Text Box 3"/>
          <p:cNvSpPr txBox="1">
            <a:spLocks noChangeArrowheads="1"/>
          </p:cNvSpPr>
          <p:nvPr/>
        </p:nvSpPr>
        <p:spPr bwMode="auto">
          <a:xfrm>
            <a:off x="4800600" y="1600200"/>
            <a:ext cx="4343400" cy="2514600"/>
          </a:xfrm>
          <a:prstGeom prst="rect">
            <a:avLst/>
          </a:prstGeom>
          <a:solidFill>
            <a:schemeClr val="accent1">
              <a:lumMod val="20000"/>
              <a:lumOff val="80000"/>
            </a:schemeClr>
          </a:solidFill>
          <a:ln>
            <a:headEnd/>
            <a:tailEnd/>
          </a:ln>
        </p:spPr>
        <p:style>
          <a:lnRef idx="1">
            <a:schemeClr val="dk1"/>
          </a:lnRef>
          <a:fillRef idx="1001">
            <a:schemeClr val="lt2"/>
          </a:fillRef>
          <a:effectRef idx="1">
            <a:schemeClr val="dk1"/>
          </a:effectRef>
          <a:fontRef idx="minor">
            <a:schemeClr val="dk1"/>
          </a:fontRef>
        </p:style>
        <p:txBody>
          <a:bodyPr vert="horz" wrap="square" lIns="54000" tIns="45720" rIns="5400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tab pos="2782888" algn="l"/>
              </a:tabLst>
            </a:pPr>
            <a:r>
              <a:rPr kumimoji="0" lang="en-GB" b="0" i="1" strike="noStrike" cap="none" normalizeH="0" baseline="0" dirty="0" smtClean="0">
                <a:ln>
                  <a:noFill/>
                </a:ln>
                <a:solidFill>
                  <a:schemeClr val="tx1"/>
                </a:solidFill>
                <a:effectLst/>
                <a:latin typeface="Calibri" pitchFamily="34" charset="0"/>
                <a:cs typeface="Arial" pitchFamily="34" charset="0"/>
              </a:rPr>
              <a:t>Binding and Scoping</a:t>
            </a:r>
          </a:p>
          <a:p>
            <a:pPr marL="0" marR="0" lvl="0" indent="0" algn="l" defTabSz="914400" rtl="0" eaLnBrk="1" fontAlgn="base" latinLnBrk="0" hangingPunct="1">
              <a:lnSpc>
                <a:spcPct val="100000"/>
              </a:lnSpc>
              <a:spcBef>
                <a:spcPct val="0"/>
              </a:spcBef>
              <a:spcAft>
                <a:spcPct val="0"/>
              </a:spcAft>
              <a:buClrTx/>
              <a:buSzTx/>
              <a:buFontTx/>
              <a:buNone/>
              <a:tabLst>
                <a:tab pos="2782888" algn="l"/>
              </a:tabLst>
            </a:pPr>
            <a:r>
              <a:rPr kumimoji="0" lang="en-GB" sz="1600" b="1" i="0" strike="noStrike" cap="none" normalizeH="0" baseline="0" dirty="0" smtClean="0">
                <a:ln>
                  <a:noFill/>
                </a:ln>
                <a:solidFill>
                  <a:schemeClr val="tx1"/>
                </a:solidFill>
                <a:effectLst/>
                <a:latin typeface="Courier New" pitchFamily="49" charset="0"/>
                <a:cs typeface="Courier New" pitchFamily="49" charset="0"/>
              </a:rPr>
              <a:t>let</a:t>
            </a:r>
            <a:r>
              <a:rPr kumimoji="0" lang="en-GB" sz="1600" b="0" i="0" strike="noStrike" cap="none" normalizeH="0" baseline="0" dirty="0" smtClean="0">
                <a:ln>
                  <a:noFill/>
                </a:ln>
                <a:solidFill>
                  <a:schemeClr val="tx1"/>
                </a:solidFill>
                <a:effectLst/>
                <a:latin typeface="Courier New" pitchFamily="49" charset="0"/>
                <a:cs typeface="Courier New" pitchFamily="49" charset="0"/>
              </a:rPr>
              <a:t> </a:t>
            </a:r>
            <a:r>
              <a:rPr kumimoji="0" lang="en-GB" sz="1600" b="0" i="1" strike="noStrike" cap="none" normalizeH="0" baseline="0" dirty="0" smtClean="0">
                <a:ln>
                  <a:noFill/>
                </a:ln>
                <a:solidFill>
                  <a:schemeClr val="tx1"/>
                </a:solidFill>
                <a:effectLst/>
                <a:latin typeface="Courier New" pitchFamily="49" charset="0"/>
                <a:cs typeface="Courier New" pitchFamily="49" charset="0"/>
              </a:rPr>
              <a:t>pat</a:t>
            </a:r>
            <a:r>
              <a:rPr kumimoji="0" lang="en-GB" sz="1600" b="0" i="0" strike="noStrike" cap="none" normalizeH="0" baseline="0" dirty="0" smtClean="0">
                <a:ln>
                  <a:noFill/>
                </a:ln>
                <a:solidFill>
                  <a:schemeClr val="tx1"/>
                </a:solidFill>
                <a:effectLst/>
                <a:latin typeface="Courier New" pitchFamily="49" charset="0"/>
                <a:cs typeface="Courier New" pitchFamily="49" charset="0"/>
              </a:rPr>
              <a:t> </a:t>
            </a:r>
            <a:r>
              <a:rPr kumimoji="0" lang="en-US" sz="1600" b="1" i="0" strike="noStrike" cap="none" normalizeH="0" baseline="0" dirty="0" smtClean="0">
                <a:ln>
                  <a:noFill/>
                </a:ln>
                <a:solidFill>
                  <a:schemeClr val="tx1"/>
                </a:solidFill>
                <a:effectLst/>
                <a:latin typeface="Courier New" pitchFamily="49" charset="0"/>
                <a:cs typeface="Courier New" pitchFamily="49" charset="0"/>
              </a:rPr>
              <a:t>=</a:t>
            </a:r>
            <a:r>
              <a:rPr kumimoji="0" lang="en-GB" sz="1600" b="0" i="0" strike="noStrike" cap="none" normalizeH="0" baseline="0" dirty="0" smtClean="0">
                <a:ln>
                  <a:noFill/>
                </a:ln>
                <a:solidFill>
                  <a:schemeClr val="tx1"/>
                </a:solidFill>
                <a:effectLst/>
                <a:latin typeface="Courier New" pitchFamily="49" charset="0"/>
                <a:cs typeface="Courier New" pitchFamily="49" charset="0"/>
              </a:rPr>
              <a:t> </a:t>
            </a:r>
            <a:r>
              <a:rPr kumimoji="0" lang="en-GB" sz="1600" b="0" i="1" strike="noStrike" cap="none" normalizeH="0" baseline="0" dirty="0" err="1" smtClean="0">
                <a:ln>
                  <a:noFill/>
                </a:ln>
                <a:solidFill>
                  <a:schemeClr val="tx1"/>
                </a:solidFill>
                <a:effectLst/>
                <a:latin typeface="Courier New" pitchFamily="49" charset="0"/>
                <a:cs typeface="Courier New" pitchFamily="49" charset="0"/>
              </a:rPr>
              <a:t>expr</a:t>
            </a:r>
            <a:r>
              <a:rPr kumimoji="0" lang="en-GB" sz="1600" b="0" i="0" strike="noStrike" cap="none" normalizeH="0" baseline="0" dirty="0" smtClean="0">
                <a:ln>
                  <a:noFill/>
                </a:ln>
                <a:solidFill>
                  <a:schemeClr val="tx1"/>
                </a:solidFill>
                <a:effectLst/>
                <a:latin typeface="Courier New" pitchFamily="49" charset="0"/>
                <a:cs typeface="Courier New" pitchFamily="49" charset="0"/>
              </a:rPr>
              <a:t> 	</a:t>
            </a:r>
            <a:r>
              <a:rPr kumimoji="0" lang="en-GB" sz="1600" b="0" i="0" strike="noStrike" cap="none" normalizeH="0" baseline="0" dirty="0" smtClean="0">
                <a:ln>
                  <a:noFill/>
                </a:ln>
                <a:solidFill>
                  <a:schemeClr val="tx1"/>
                </a:solidFill>
                <a:effectLst/>
                <a:latin typeface="Times New Roman" pitchFamily="18" charset="0"/>
                <a:cs typeface="Times New Roman" pitchFamily="18" charset="0"/>
              </a:rPr>
              <a:t>Value</a:t>
            </a:r>
          </a:p>
          <a:p>
            <a:pPr marL="0" marR="0" lvl="0" indent="0" algn="l" defTabSz="914400" rtl="0" eaLnBrk="1" fontAlgn="base" latinLnBrk="0" hangingPunct="1">
              <a:lnSpc>
                <a:spcPct val="100000"/>
              </a:lnSpc>
              <a:spcBef>
                <a:spcPct val="0"/>
              </a:spcBef>
              <a:spcAft>
                <a:spcPct val="0"/>
              </a:spcAft>
              <a:buClrTx/>
              <a:buSzTx/>
              <a:buFontTx/>
              <a:buNone/>
              <a:tabLst>
                <a:tab pos="2782888" algn="l"/>
              </a:tabLst>
            </a:pPr>
            <a:endParaRPr kumimoji="0" lang="en-GB" sz="1600" b="0" i="0" strike="noStrike" cap="none" normalizeH="0" baseline="0" dirty="0" smtClean="0">
              <a:ln>
                <a:noFill/>
              </a:ln>
              <a:solidFill>
                <a:schemeClr val="tx1"/>
              </a:solidFill>
              <a:effectLst/>
              <a:latin typeface="Courier New" pitchFamily="49" charset="0"/>
              <a:cs typeface="Courier New" pitchFamily="49" charset="0"/>
            </a:endParaRPr>
          </a:p>
          <a:p>
            <a:pPr marL="0" marR="0" lvl="0" indent="0" algn="l" defTabSz="914400" rtl="0" eaLnBrk="1" fontAlgn="base" latinLnBrk="0" hangingPunct="1">
              <a:lnSpc>
                <a:spcPct val="100000"/>
              </a:lnSpc>
              <a:spcBef>
                <a:spcPct val="0"/>
              </a:spcBef>
              <a:spcAft>
                <a:spcPct val="0"/>
              </a:spcAft>
              <a:buClrTx/>
              <a:buSzTx/>
              <a:buFontTx/>
              <a:buNone/>
              <a:tabLst>
                <a:tab pos="2782888" algn="l"/>
              </a:tabLst>
            </a:pPr>
            <a:r>
              <a:rPr kumimoji="0" lang="en-GB" sz="1600" b="1" i="0" strike="noStrike" cap="none" normalizeH="0" baseline="0" dirty="0" smtClean="0">
                <a:ln>
                  <a:noFill/>
                </a:ln>
                <a:solidFill>
                  <a:schemeClr val="tx1"/>
                </a:solidFill>
                <a:effectLst/>
                <a:latin typeface="Courier New" pitchFamily="49" charset="0"/>
                <a:cs typeface="Courier New" pitchFamily="49" charset="0"/>
              </a:rPr>
              <a:t>let</a:t>
            </a:r>
            <a:r>
              <a:rPr kumimoji="0" lang="en-GB" sz="1600" b="0" i="0" strike="noStrike" cap="none" normalizeH="0" baseline="0" dirty="0" smtClean="0">
                <a:ln>
                  <a:noFill/>
                </a:ln>
                <a:solidFill>
                  <a:schemeClr val="tx1"/>
                </a:solidFill>
                <a:effectLst/>
                <a:latin typeface="Courier New" pitchFamily="49" charset="0"/>
                <a:cs typeface="Courier New" pitchFamily="49" charset="0"/>
              </a:rPr>
              <a:t> </a:t>
            </a:r>
            <a:r>
              <a:rPr kumimoji="0" lang="en-GB" sz="1600" b="0" i="1" strike="noStrike" cap="none" normalizeH="0" baseline="0" dirty="0" smtClean="0">
                <a:ln>
                  <a:noFill/>
                </a:ln>
                <a:solidFill>
                  <a:schemeClr val="tx1"/>
                </a:solidFill>
                <a:effectLst/>
                <a:latin typeface="Courier New" pitchFamily="49" charset="0"/>
                <a:cs typeface="Courier New" pitchFamily="49" charset="0"/>
              </a:rPr>
              <a:t>id</a:t>
            </a:r>
            <a:r>
              <a:rPr kumimoji="0" lang="en-GB" sz="1600" b="0" i="0" strike="noStrike" cap="none" normalizeH="0" baseline="0" dirty="0" smtClean="0">
                <a:ln>
                  <a:noFill/>
                </a:ln>
                <a:solidFill>
                  <a:schemeClr val="tx1"/>
                </a:solidFill>
                <a:effectLst/>
                <a:latin typeface="Courier New" pitchFamily="49" charset="0"/>
                <a:cs typeface="Courier New" pitchFamily="49" charset="0"/>
              </a:rPr>
              <a:t> </a:t>
            </a:r>
            <a:r>
              <a:rPr kumimoji="0" lang="en-GB" sz="1600" b="0" i="1" strike="noStrike" cap="none" normalizeH="0" baseline="0" dirty="0" err="1" smtClean="0">
                <a:ln>
                  <a:noFill/>
                </a:ln>
                <a:solidFill>
                  <a:schemeClr val="tx1"/>
                </a:solidFill>
                <a:effectLst/>
                <a:latin typeface="Courier New" pitchFamily="49" charset="0"/>
                <a:cs typeface="Courier New" pitchFamily="49" charset="0"/>
              </a:rPr>
              <a:t>args</a:t>
            </a:r>
            <a:r>
              <a:rPr kumimoji="0" lang="en-GB" sz="1600" b="0" i="0" strike="noStrike" cap="none" normalizeH="0" baseline="0" dirty="0" smtClean="0">
                <a:ln>
                  <a:noFill/>
                </a:ln>
                <a:solidFill>
                  <a:schemeClr val="tx1"/>
                </a:solidFill>
                <a:effectLst/>
                <a:latin typeface="Courier New" pitchFamily="49" charset="0"/>
                <a:cs typeface="Courier New" pitchFamily="49" charset="0"/>
              </a:rPr>
              <a:t> </a:t>
            </a:r>
            <a:r>
              <a:rPr kumimoji="0" lang="en-US" sz="1600" b="1" i="0" strike="noStrike" cap="none" normalizeH="0" baseline="0" dirty="0" smtClean="0">
                <a:ln>
                  <a:noFill/>
                </a:ln>
                <a:solidFill>
                  <a:schemeClr val="tx1"/>
                </a:solidFill>
                <a:effectLst/>
                <a:latin typeface="Courier New" pitchFamily="49" charset="0"/>
                <a:cs typeface="Courier New" pitchFamily="49" charset="0"/>
              </a:rPr>
              <a:t>=</a:t>
            </a:r>
            <a:r>
              <a:rPr kumimoji="0" lang="en-GB" sz="1600" b="0" i="0" strike="noStrike" cap="none" normalizeH="0" baseline="0" dirty="0" smtClean="0">
                <a:ln>
                  <a:noFill/>
                </a:ln>
                <a:solidFill>
                  <a:schemeClr val="tx1"/>
                </a:solidFill>
                <a:effectLst/>
                <a:latin typeface="Courier New" pitchFamily="49" charset="0"/>
                <a:cs typeface="Courier New" pitchFamily="49" charset="0"/>
              </a:rPr>
              <a:t> </a:t>
            </a:r>
            <a:r>
              <a:rPr kumimoji="0" lang="en-GB" sz="1600" b="0" i="1" strike="noStrike" cap="none" normalizeH="0" baseline="0" dirty="0" err="1" smtClean="0">
                <a:ln>
                  <a:noFill/>
                </a:ln>
                <a:solidFill>
                  <a:schemeClr val="tx1"/>
                </a:solidFill>
                <a:effectLst/>
                <a:latin typeface="Courier New" pitchFamily="49" charset="0"/>
                <a:cs typeface="Courier New" pitchFamily="49" charset="0"/>
              </a:rPr>
              <a:t>expr</a:t>
            </a:r>
            <a:r>
              <a:rPr kumimoji="0" lang="en-GB" sz="1600" b="0" i="0" strike="noStrike" cap="none" normalizeH="0" baseline="0" dirty="0" smtClean="0">
                <a:ln>
                  <a:noFill/>
                </a:ln>
                <a:solidFill>
                  <a:schemeClr val="tx1"/>
                </a:solidFill>
                <a:effectLst/>
                <a:latin typeface="Courier New" pitchFamily="49" charset="0"/>
                <a:cs typeface="Courier New" pitchFamily="49" charset="0"/>
              </a:rPr>
              <a:t> 	</a:t>
            </a:r>
            <a:r>
              <a:rPr kumimoji="0" lang="en-GB" sz="1600" b="0" i="0" strike="noStrike" cap="none" normalizeH="0" baseline="0" dirty="0" smtClean="0">
                <a:ln>
                  <a:noFill/>
                </a:ln>
                <a:solidFill>
                  <a:schemeClr val="tx1"/>
                </a:solidFill>
                <a:effectLst/>
                <a:latin typeface="Times New Roman" pitchFamily="18" charset="0"/>
                <a:cs typeface="Times New Roman" pitchFamily="18" charset="0"/>
              </a:rPr>
              <a:t>Function</a:t>
            </a:r>
          </a:p>
          <a:p>
            <a:pPr marL="0" marR="0" lvl="0" indent="0" algn="l" defTabSz="914400" rtl="0" eaLnBrk="1" fontAlgn="base" latinLnBrk="0" hangingPunct="1">
              <a:lnSpc>
                <a:spcPct val="100000"/>
              </a:lnSpc>
              <a:spcBef>
                <a:spcPct val="0"/>
              </a:spcBef>
              <a:spcAft>
                <a:spcPct val="0"/>
              </a:spcAft>
              <a:buClrTx/>
              <a:buSzTx/>
              <a:buFontTx/>
              <a:buNone/>
              <a:tabLst>
                <a:tab pos="2782888" algn="l"/>
              </a:tabLst>
            </a:pPr>
            <a:endParaRPr kumimoji="0" lang="en-GB" sz="1600" b="0" i="0" strike="noStrike" cap="none" normalizeH="0" baseline="0" dirty="0" smtClean="0">
              <a:ln>
                <a:noFill/>
              </a:ln>
              <a:solidFill>
                <a:schemeClr val="tx1"/>
              </a:solidFill>
              <a:effectLst/>
              <a:latin typeface="Courier New" pitchFamily="49" charset="0"/>
              <a:cs typeface="Courier New" pitchFamily="49" charset="0"/>
            </a:endParaRPr>
          </a:p>
          <a:p>
            <a:pPr marL="0" marR="0" lvl="0" indent="0" algn="l" defTabSz="914400" rtl="0" eaLnBrk="1" fontAlgn="base" latinLnBrk="0" hangingPunct="1">
              <a:lnSpc>
                <a:spcPct val="100000"/>
              </a:lnSpc>
              <a:spcBef>
                <a:spcPct val="0"/>
              </a:spcBef>
              <a:spcAft>
                <a:spcPct val="0"/>
              </a:spcAft>
              <a:buClrTx/>
              <a:buSzTx/>
              <a:buFontTx/>
              <a:buNone/>
              <a:tabLst>
                <a:tab pos="2782888" algn="l"/>
              </a:tabLst>
            </a:pPr>
            <a:r>
              <a:rPr kumimoji="0" lang="en-GB" sz="1600" b="1" i="0" strike="noStrike" cap="none" normalizeH="0" baseline="0" dirty="0" smtClean="0">
                <a:ln>
                  <a:noFill/>
                </a:ln>
                <a:solidFill>
                  <a:schemeClr val="tx1"/>
                </a:solidFill>
                <a:effectLst/>
                <a:latin typeface="Courier New" pitchFamily="49" charset="0"/>
                <a:cs typeface="Courier New" pitchFamily="49" charset="0"/>
              </a:rPr>
              <a:t>let</a:t>
            </a:r>
            <a:r>
              <a:rPr kumimoji="0" lang="en-GB" sz="1600" b="0" i="0" strike="noStrike" cap="none" normalizeH="0" baseline="0" dirty="0" smtClean="0">
                <a:ln>
                  <a:noFill/>
                </a:ln>
                <a:solidFill>
                  <a:schemeClr val="tx1"/>
                </a:solidFill>
                <a:effectLst/>
                <a:latin typeface="Courier New" pitchFamily="49" charset="0"/>
                <a:cs typeface="Courier New" pitchFamily="49" charset="0"/>
              </a:rPr>
              <a:t> </a:t>
            </a:r>
            <a:r>
              <a:rPr kumimoji="0" lang="en-GB" sz="1600" b="1" i="0" strike="noStrike" cap="none" normalizeH="0" baseline="0" dirty="0" err="1" smtClean="0">
                <a:ln>
                  <a:noFill/>
                </a:ln>
                <a:solidFill>
                  <a:schemeClr val="tx1"/>
                </a:solidFill>
                <a:effectLst/>
                <a:latin typeface="Courier New" pitchFamily="49" charset="0"/>
                <a:cs typeface="Courier New" pitchFamily="49" charset="0"/>
              </a:rPr>
              <a:t>rec</a:t>
            </a:r>
            <a:r>
              <a:rPr kumimoji="0" lang="en-GB" sz="1600" b="0" i="0" strike="noStrike" cap="none" normalizeH="0" baseline="0" dirty="0" smtClean="0">
                <a:ln>
                  <a:noFill/>
                </a:ln>
                <a:solidFill>
                  <a:schemeClr val="tx1"/>
                </a:solidFill>
                <a:effectLst/>
                <a:latin typeface="Courier New" pitchFamily="49" charset="0"/>
                <a:cs typeface="Courier New" pitchFamily="49" charset="0"/>
              </a:rPr>
              <a:t> </a:t>
            </a:r>
            <a:r>
              <a:rPr kumimoji="0" lang="en-GB" sz="1600" b="0" i="1" strike="noStrike" cap="none" normalizeH="0" baseline="0" dirty="0" smtClean="0">
                <a:ln>
                  <a:noFill/>
                </a:ln>
                <a:solidFill>
                  <a:schemeClr val="tx1"/>
                </a:solidFill>
                <a:effectLst/>
                <a:latin typeface="Courier New" pitchFamily="49" charset="0"/>
                <a:cs typeface="Courier New" pitchFamily="49" charset="0"/>
              </a:rPr>
              <a:t>id</a:t>
            </a:r>
            <a:r>
              <a:rPr kumimoji="0" lang="en-GB" sz="1600" b="0" i="0" strike="noStrike" cap="none" normalizeH="0" baseline="0" dirty="0" smtClean="0">
                <a:ln>
                  <a:noFill/>
                </a:ln>
                <a:solidFill>
                  <a:schemeClr val="tx1"/>
                </a:solidFill>
                <a:effectLst/>
                <a:latin typeface="Courier New" pitchFamily="49" charset="0"/>
                <a:cs typeface="Courier New" pitchFamily="49" charset="0"/>
              </a:rPr>
              <a:t> </a:t>
            </a:r>
            <a:r>
              <a:rPr kumimoji="0" lang="en-GB" sz="1600" b="0" i="1" strike="noStrike" cap="none" normalizeH="0" baseline="0" dirty="0" err="1" smtClean="0">
                <a:ln>
                  <a:noFill/>
                </a:ln>
                <a:solidFill>
                  <a:schemeClr val="tx1"/>
                </a:solidFill>
                <a:effectLst/>
                <a:latin typeface="Courier New" pitchFamily="49" charset="0"/>
                <a:cs typeface="Courier New" pitchFamily="49" charset="0"/>
              </a:rPr>
              <a:t>args</a:t>
            </a:r>
            <a:r>
              <a:rPr kumimoji="0" lang="en-GB" sz="1600" b="0" i="0" strike="noStrike" cap="none" normalizeH="0" baseline="0" dirty="0" smtClean="0">
                <a:ln>
                  <a:noFill/>
                </a:ln>
                <a:solidFill>
                  <a:schemeClr val="tx1"/>
                </a:solidFill>
                <a:effectLst/>
                <a:latin typeface="Courier New" pitchFamily="49" charset="0"/>
                <a:cs typeface="Courier New" pitchFamily="49" charset="0"/>
              </a:rPr>
              <a:t> </a:t>
            </a:r>
            <a:r>
              <a:rPr kumimoji="0" lang="en-US" sz="1600" b="1" i="0" strike="noStrike" cap="none" normalizeH="0" baseline="0" dirty="0" smtClean="0">
                <a:ln>
                  <a:noFill/>
                </a:ln>
                <a:solidFill>
                  <a:schemeClr val="tx1"/>
                </a:solidFill>
                <a:effectLst/>
                <a:latin typeface="Courier New" pitchFamily="49" charset="0"/>
                <a:cs typeface="Courier New" pitchFamily="49" charset="0"/>
              </a:rPr>
              <a:t>=</a:t>
            </a:r>
            <a:r>
              <a:rPr kumimoji="0" lang="en-GB" sz="1600" b="0" i="0" strike="noStrike" cap="none" normalizeH="0" baseline="0" dirty="0" smtClean="0">
                <a:ln>
                  <a:noFill/>
                </a:ln>
                <a:solidFill>
                  <a:schemeClr val="tx1"/>
                </a:solidFill>
                <a:effectLst/>
                <a:latin typeface="Courier New" pitchFamily="49" charset="0"/>
                <a:cs typeface="Courier New" pitchFamily="49" charset="0"/>
              </a:rPr>
              <a:t> </a:t>
            </a:r>
            <a:r>
              <a:rPr kumimoji="0" lang="en-GB" sz="1600" b="0" i="1" strike="noStrike" cap="none" normalizeH="0" baseline="0" dirty="0" err="1" smtClean="0">
                <a:ln>
                  <a:noFill/>
                </a:ln>
                <a:solidFill>
                  <a:schemeClr val="tx1"/>
                </a:solidFill>
                <a:effectLst/>
                <a:latin typeface="Courier New" pitchFamily="49" charset="0"/>
                <a:cs typeface="Courier New" pitchFamily="49" charset="0"/>
              </a:rPr>
              <a:t>expr</a:t>
            </a:r>
            <a:r>
              <a:rPr kumimoji="0" lang="en-GB" sz="1600" b="0" i="0" strike="noStrike" cap="none" normalizeH="0" baseline="0" dirty="0" smtClean="0">
                <a:ln>
                  <a:noFill/>
                </a:ln>
                <a:solidFill>
                  <a:schemeClr val="tx1"/>
                </a:solidFill>
                <a:effectLst/>
                <a:latin typeface="Courier New" pitchFamily="49" charset="0"/>
                <a:cs typeface="Courier New" pitchFamily="49" charset="0"/>
              </a:rPr>
              <a:t> </a:t>
            </a:r>
            <a:r>
              <a:rPr kumimoji="0" lang="en-GB" sz="1600" b="0" i="0" strike="noStrike" cap="none" normalizeH="0" baseline="0" dirty="0" smtClean="0">
                <a:ln>
                  <a:noFill/>
                </a:ln>
                <a:solidFill>
                  <a:schemeClr val="tx1"/>
                </a:solidFill>
                <a:effectLst/>
                <a:latin typeface="Times New Roman" pitchFamily="18" charset="0"/>
                <a:cs typeface="Times New Roman" pitchFamily="18" charset="0"/>
              </a:rPr>
              <a:t>Recursive</a:t>
            </a:r>
          </a:p>
          <a:p>
            <a:pPr marL="0" marR="0" lvl="0" indent="0" algn="l" defTabSz="914400" rtl="0" eaLnBrk="1" fontAlgn="base" latinLnBrk="0" hangingPunct="1">
              <a:lnSpc>
                <a:spcPct val="100000"/>
              </a:lnSpc>
              <a:spcBef>
                <a:spcPct val="0"/>
              </a:spcBef>
              <a:spcAft>
                <a:spcPct val="0"/>
              </a:spcAft>
              <a:buClrTx/>
              <a:buSzTx/>
              <a:buFontTx/>
              <a:buNone/>
              <a:tabLst>
                <a:tab pos="2782888" algn="l"/>
              </a:tabLst>
            </a:pPr>
            <a:endParaRPr kumimoji="0" lang="en-GB" sz="1600" b="0" i="0" strike="noStrike" cap="none" normalizeH="0" baseline="0" dirty="0" smtClean="0">
              <a:ln>
                <a:noFill/>
              </a:ln>
              <a:solidFill>
                <a:schemeClr val="tx1"/>
              </a:solidFill>
              <a:effectLst/>
              <a:latin typeface="Courier New" pitchFamily="49" charset="0"/>
              <a:cs typeface="Courier New" pitchFamily="49" charset="0"/>
            </a:endParaRPr>
          </a:p>
          <a:p>
            <a:pPr marL="0" marR="0" lvl="0" indent="0" algn="l" defTabSz="914400" rtl="0" eaLnBrk="1" fontAlgn="base" latinLnBrk="0" hangingPunct="1">
              <a:lnSpc>
                <a:spcPct val="100000"/>
              </a:lnSpc>
              <a:spcBef>
                <a:spcPct val="0"/>
              </a:spcBef>
              <a:spcAft>
                <a:spcPct val="0"/>
              </a:spcAft>
              <a:buClrTx/>
              <a:buSzTx/>
              <a:buFontTx/>
              <a:buNone/>
              <a:tabLst>
                <a:tab pos="2782888" algn="l"/>
              </a:tabLst>
            </a:pPr>
            <a:r>
              <a:rPr kumimoji="0" lang="en-GB" sz="1600" b="1" i="0" strike="noStrike" cap="none" normalizeH="0" baseline="0" dirty="0" smtClean="0">
                <a:ln>
                  <a:noFill/>
                </a:ln>
                <a:solidFill>
                  <a:schemeClr val="tx1"/>
                </a:solidFill>
                <a:effectLst/>
                <a:latin typeface="Courier New" pitchFamily="49" charset="0"/>
                <a:cs typeface="Courier New" pitchFamily="49" charset="0"/>
              </a:rPr>
              <a:t>use</a:t>
            </a:r>
            <a:r>
              <a:rPr kumimoji="0" lang="en-GB" sz="1600" b="0" i="0" strike="noStrike" cap="none" normalizeH="0" baseline="0" dirty="0" smtClean="0">
                <a:ln>
                  <a:noFill/>
                </a:ln>
                <a:solidFill>
                  <a:schemeClr val="tx1"/>
                </a:solidFill>
                <a:effectLst/>
                <a:latin typeface="Courier New" pitchFamily="49" charset="0"/>
                <a:cs typeface="Courier New" pitchFamily="49" charset="0"/>
              </a:rPr>
              <a:t> </a:t>
            </a:r>
            <a:r>
              <a:rPr kumimoji="0" lang="en-GB" sz="1600" b="0" i="1" strike="noStrike" cap="none" normalizeH="0" baseline="0" dirty="0" smtClean="0">
                <a:ln>
                  <a:noFill/>
                </a:ln>
                <a:solidFill>
                  <a:schemeClr val="tx1"/>
                </a:solidFill>
                <a:effectLst/>
                <a:latin typeface="Courier New" pitchFamily="49" charset="0"/>
                <a:cs typeface="Courier New" pitchFamily="49" charset="0"/>
              </a:rPr>
              <a:t>pat</a:t>
            </a:r>
            <a:r>
              <a:rPr kumimoji="0" lang="en-GB" sz="1600" b="0" i="0" strike="noStrike" cap="none" normalizeH="0" baseline="0" dirty="0" smtClean="0">
                <a:ln>
                  <a:noFill/>
                </a:ln>
                <a:solidFill>
                  <a:schemeClr val="tx1"/>
                </a:solidFill>
                <a:effectLst/>
                <a:latin typeface="Courier New" pitchFamily="49" charset="0"/>
                <a:cs typeface="Courier New" pitchFamily="49" charset="0"/>
              </a:rPr>
              <a:t> </a:t>
            </a:r>
            <a:r>
              <a:rPr kumimoji="0" lang="en-US" sz="1600" b="1" i="0" strike="noStrike" cap="none" normalizeH="0" baseline="0" dirty="0" smtClean="0">
                <a:ln>
                  <a:noFill/>
                </a:ln>
                <a:solidFill>
                  <a:schemeClr val="tx1"/>
                </a:solidFill>
                <a:effectLst/>
                <a:latin typeface="Courier New" pitchFamily="49" charset="0"/>
                <a:cs typeface="Courier New" pitchFamily="49" charset="0"/>
              </a:rPr>
              <a:t>=</a:t>
            </a:r>
            <a:r>
              <a:rPr kumimoji="0" lang="en-GB" sz="1600" b="0" i="0" strike="noStrike" cap="none" normalizeH="0" baseline="0" dirty="0" smtClean="0">
                <a:ln>
                  <a:noFill/>
                </a:ln>
                <a:solidFill>
                  <a:schemeClr val="tx1"/>
                </a:solidFill>
                <a:effectLst/>
                <a:latin typeface="Courier New" pitchFamily="49" charset="0"/>
                <a:cs typeface="Courier New" pitchFamily="49" charset="0"/>
              </a:rPr>
              <a:t> </a:t>
            </a:r>
            <a:r>
              <a:rPr kumimoji="0" lang="en-GB" sz="1600" b="0" i="1" strike="noStrike" cap="none" normalizeH="0" baseline="0" dirty="0" err="1" smtClean="0">
                <a:ln>
                  <a:noFill/>
                </a:ln>
                <a:solidFill>
                  <a:schemeClr val="tx1"/>
                </a:solidFill>
                <a:effectLst/>
                <a:latin typeface="Courier New" pitchFamily="49" charset="0"/>
                <a:cs typeface="Courier New" pitchFamily="49" charset="0"/>
              </a:rPr>
              <a:t>expr</a:t>
            </a:r>
            <a:r>
              <a:rPr kumimoji="0" lang="en-GB" sz="1600" b="0" i="0" strike="noStrike" cap="none" normalizeH="0" baseline="0" dirty="0" smtClean="0">
                <a:ln>
                  <a:noFill/>
                </a:ln>
                <a:solidFill>
                  <a:schemeClr val="tx1"/>
                </a:solidFill>
                <a:effectLst/>
                <a:latin typeface="Courier New" pitchFamily="49" charset="0"/>
                <a:cs typeface="Courier New" pitchFamily="49" charset="0"/>
              </a:rPr>
              <a:t>	</a:t>
            </a:r>
            <a:r>
              <a:rPr kumimoji="0" lang="en-GB" sz="1600" b="0" i="0" strike="noStrike" cap="none" normalizeH="0" baseline="0" dirty="0" smtClean="0">
                <a:ln>
                  <a:noFill/>
                </a:ln>
                <a:solidFill>
                  <a:schemeClr val="tx1"/>
                </a:solidFill>
                <a:effectLst/>
                <a:latin typeface="Times New Roman" pitchFamily="18" charset="0"/>
                <a:cs typeface="Times New Roman" pitchFamily="18" charset="0"/>
              </a:rPr>
              <a:t>Dispose</a:t>
            </a:r>
          </a:p>
          <a:p>
            <a:pPr marL="0" marR="0" lvl="0" indent="0" algn="l" defTabSz="914400" rtl="0" eaLnBrk="1" fontAlgn="base" latinLnBrk="0" hangingPunct="1">
              <a:lnSpc>
                <a:spcPct val="100000"/>
              </a:lnSpc>
              <a:spcBef>
                <a:spcPct val="0"/>
              </a:spcBef>
              <a:spcAft>
                <a:spcPct val="0"/>
              </a:spcAft>
              <a:buClrTx/>
              <a:buSzTx/>
              <a:buFontTx/>
              <a:buNone/>
              <a:tabLst>
                <a:tab pos="2782888" algn="l"/>
              </a:tabLst>
            </a:pPr>
            <a:endParaRPr kumimoji="0" lang="en-GB" sz="1600" b="0" i="0" strike="noStrike" cap="none" normalizeH="0" baseline="0" dirty="0" smtClean="0">
              <a:ln>
                <a:noFill/>
              </a:ln>
              <a:solidFill>
                <a:schemeClr val="tx1"/>
              </a:solidFill>
              <a:effectLst/>
              <a:latin typeface="Courier New" pitchFamily="49" charset="0"/>
              <a:cs typeface="Courier New" pitchFamily="49" charset="0"/>
            </a:endParaRPr>
          </a:p>
        </p:txBody>
      </p:sp>
    </p:spTree>
    <p:extLst>
      <p:ext uri="{BB962C8B-B14F-4D97-AF65-F5344CB8AC3E}">
        <p14:creationId xmlns:p14="http://schemas.microsoft.com/office/powerpoint/2010/main" val="2260626342"/>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Quick Overview: Types</a:t>
            </a:r>
            <a:endParaRPr lang="en-GB" dirty="0"/>
          </a:p>
        </p:txBody>
      </p:sp>
      <p:sp>
        <p:nvSpPr>
          <p:cNvPr id="3" name="Content Placeholder 2"/>
          <p:cNvSpPr>
            <a:spLocks noGrp="1"/>
          </p:cNvSpPr>
          <p:nvPr>
            <p:ph sz="quarter" idx="1"/>
          </p:nvPr>
        </p:nvSpPr>
        <p:spPr/>
        <p:txBody>
          <a:bodyPr/>
          <a:lstStyle/>
          <a:p>
            <a:endParaRPr lang="en-GB" dirty="0"/>
          </a:p>
        </p:txBody>
      </p:sp>
      <p:sp>
        <p:nvSpPr>
          <p:cNvPr id="1028" name="Text Box 4"/>
          <p:cNvSpPr txBox="1">
            <a:spLocks noChangeArrowheads="1"/>
          </p:cNvSpPr>
          <p:nvPr/>
        </p:nvSpPr>
        <p:spPr bwMode="auto">
          <a:xfrm>
            <a:off x="304800" y="1600200"/>
            <a:ext cx="5105400" cy="4191000"/>
          </a:xfrm>
          <a:prstGeom prst="rect">
            <a:avLst/>
          </a:prstGeom>
          <a:solidFill>
            <a:schemeClr val="accent1">
              <a:lumMod val="20000"/>
              <a:lumOff val="80000"/>
            </a:schemeClr>
          </a:solidFill>
          <a:ln w="9525">
            <a:solidFill>
              <a:srgbClr val="000000"/>
            </a:solidFill>
            <a:miter lim="800000"/>
            <a:headEnd/>
            <a:tailEnd/>
          </a:ln>
        </p:spPr>
        <p:style>
          <a:lnRef idx="0">
            <a:scrgbClr r="0" g="0" b="0"/>
          </a:lnRef>
          <a:fillRef idx="1001">
            <a:schemeClr val="lt2"/>
          </a:fillRef>
          <a:effectRef idx="0">
            <a:scrgbClr r="0" g="0" b="0"/>
          </a:effectRef>
          <a:fontRef idx="major"/>
        </p:style>
        <p:txBody>
          <a:bodyPr vert="horz" wrap="square" lIns="54000" tIns="45720" rIns="5400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1600" b="0" i="1" u="none" strike="noStrike" cap="none" normalizeH="0" baseline="0" dirty="0" smtClean="0">
                <a:ln>
                  <a:noFill/>
                </a:ln>
                <a:solidFill>
                  <a:schemeClr val="tx1"/>
                </a:solidFill>
                <a:effectLst/>
                <a:latin typeface="Calibri" pitchFamily="34" charset="0"/>
                <a:cs typeface="Arial" pitchFamily="34" charset="0"/>
              </a:rPr>
              <a:t>Basic Types and Literals</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err="1" smtClean="0">
                <a:ln>
                  <a:noFill/>
                </a:ln>
                <a:solidFill>
                  <a:schemeClr val="tx1"/>
                </a:solidFill>
                <a:effectLst/>
                <a:latin typeface="Courier New" pitchFamily="49" charset="0"/>
                <a:cs typeface="Courier New" pitchFamily="49" charset="0"/>
              </a:rPr>
              <a:t>sbyte</a:t>
            </a:r>
            <a:r>
              <a:rPr kumimoji="0" lang="en-GB" sz="1400" b="0" i="0" u="none" strike="noStrike" cap="none" normalizeH="0" baseline="0" dirty="0" smtClean="0">
                <a:ln>
                  <a:noFill/>
                </a:ln>
                <a:solidFill>
                  <a:schemeClr val="tx1"/>
                </a:solidFill>
                <a:effectLst/>
                <a:latin typeface="Courier New" pitchFamily="49" charset="0"/>
                <a:cs typeface="Courier New" pitchFamily="49" charset="0"/>
              </a:rPr>
              <a:t>      = </a:t>
            </a:r>
            <a:r>
              <a:rPr kumimoji="0" lang="en-GB" sz="1400" b="0" i="0" u="none" strike="noStrike" cap="none" normalizeH="0" baseline="0" dirty="0" err="1" smtClean="0">
                <a:ln>
                  <a:noFill/>
                </a:ln>
                <a:solidFill>
                  <a:schemeClr val="tx1"/>
                </a:solidFill>
                <a:effectLst/>
                <a:latin typeface="Courier New" pitchFamily="49" charset="0"/>
                <a:cs typeface="Courier New" pitchFamily="49" charset="0"/>
              </a:rPr>
              <a:t>System.SByte</a:t>
            </a:r>
            <a:r>
              <a:rPr kumimoji="0" lang="en-GB" sz="1400" b="0" i="0" u="none" strike="noStrike" cap="none" normalizeH="0" baseline="0" dirty="0" smtClean="0">
                <a:ln>
                  <a:noFill/>
                </a:ln>
                <a:solidFill>
                  <a:schemeClr val="tx1"/>
                </a:solidFill>
                <a:effectLst/>
                <a:latin typeface="Courier New" pitchFamily="49" charset="0"/>
                <a:cs typeface="Courier New" pitchFamily="49" charset="0"/>
              </a:rPr>
              <a:t>	76y</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Courier New" pitchFamily="49" charset="0"/>
                <a:cs typeface="Courier New" pitchFamily="49" charset="0"/>
              </a:rPr>
              <a:t>byte       = </a:t>
            </a:r>
            <a:r>
              <a:rPr kumimoji="0" lang="en-GB" sz="1400" b="0" i="0" u="none" strike="noStrike" cap="none" normalizeH="0" baseline="0" dirty="0" err="1" smtClean="0">
                <a:ln>
                  <a:noFill/>
                </a:ln>
                <a:solidFill>
                  <a:schemeClr val="tx1"/>
                </a:solidFill>
                <a:effectLst/>
                <a:latin typeface="Courier New" pitchFamily="49" charset="0"/>
                <a:cs typeface="Courier New" pitchFamily="49" charset="0"/>
              </a:rPr>
              <a:t>System.Byte</a:t>
            </a:r>
            <a:r>
              <a:rPr kumimoji="0" lang="en-GB" sz="1400" b="0" i="0" u="none" strike="noStrike" cap="none" normalizeH="0" baseline="0" dirty="0" smtClean="0">
                <a:ln>
                  <a:noFill/>
                </a:ln>
                <a:solidFill>
                  <a:schemeClr val="tx1"/>
                </a:solidFill>
                <a:effectLst/>
                <a:latin typeface="Courier New" pitchFamily="49" charset="0"/>
                <a:cs typeface="Courier New" pitchFamily="49" charset="0"/>
              </a:rPr>
              <a:t>	76uy</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Courier New" pitchFamily="49" charset="0"/>
                <a:cs typeface="Courier New" pitchFamily="49" charset="0"/>
              </a:rPr>
              <a:t>int16      = System.Int16	76s</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Courier New" pitchFamily="49" charset="0"/>
                <a:cs typeface="Courier New" pitchFamily="49" charset="0"/>
              </a:rPr>
              <a:t>uint16     = System.UInt16	76us</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Courier New" pitchFamily="49" charset="0"/>
                <a:cs typeface="Courier New" pitchFamily="49" charset="0"/>
              </a:rPr>
              <a:t>int32      = System.Int32	76</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Courier New" pitchFamily="49" charset="0"/>
                <a:cs typeface="Courier New" pitchFamily="49" charset="0"/>
              </a:rPr>
              <a:t>uint32     = System.UInt32	76u</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Courier New" pitchFamily="49" charset="0"/>
                <a:cs typeface="Courier New" pitchFamily="49" charset="0"/>
              </a:rPr>
              <a:t>int64      = System.Int64	76L</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Courier New" pitchFamily="49" charset="0"/>
                <a:cs typeface="Courier New" pitchFamily="49" charset="0"/>
              </a:rPr>
              <a:t>uint64     = System.UInt64	76UL</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Courier New" pitchFamily="49" charset="0"/>
                <a:cs typeface="Courier New" pitchFamily="49" charset="0"/>
              </a:rPr>
              <a:t>string     = </a:t>
            </a:r>
            <a:r>
              <a:rPr kumimoji="0" lang="en-GB" sz="1400" b="0" i="0" u="none" strike="noStrike" cap="none" normalizeH="0" baseline="0" dirty="0" err="1" smtClean="0">
                <a:ln>
                  <a:noFill/>
                </a:ln>
                <a:solidFill>
                  <a:schemeClr val="tx1"/>
                </a:solidFill>
                <a:effectLst/>
                <a:latin typeface="Courier New" pitchFamily="49" charset="0"/>
                <a:cs typeface="Courier New" pitchFamily="49" charset="0"/>
              </a:rPr>
              <a:t>System.String</a:t>
            </a:r>
            <a:r>
              <a:rPr kumimoji="0" lang="en-GB" sz="1400" b="0" i="0" u="none" strike="noStrike" cap="none" normalizeH="0" dirty="0" smtClean="0">
                <a:ln>
                  <a:noFill/>
                </a:ln>
                <a:solidFill>
                  <a:schemeClr val="tx1"/>
                </a:solidFill>
                <a:effectLst/>
                <a:latin typeface="Courier New" pitchFamily="49" charset="0"/>
                <a:cs typeface="Courier New" pitchFamily="49" charset="0"/>
              </a:rPr>
              <a:t>    </a:t>
            </a:r>
            <a:r>
              <a:rPr kumimoji="0" lang="en-GB" sz="1400" b="0" i="0" u="none" strike="noStrike" cap="none" normalizeH="0" baseline="0" dirty="0" smtClean="0">
                <a:ln>
                  <a:noFill/>
                </a:ln>
                <a:solidFill>
                  <a:schemeClr val="tx1"/>
                </a:solidFill>
                <a:effectLst/>
                <a:latin typeface="Courier New" pitchFamily="49" charset="0"/>
                <a:cs typeface="Courier New" pitchFamily="49" charset="0"/>
              </a:rPr>
              <a:t>"</a:t>
            </a:r>
            <a:r>
              <a:rPr kumimoji="0" lang="en-GB" sz="1400" b="0" i="0" u="none" strike="noStrike" cap="none" normalizeH="0" baseline="0" dirty="0" err="1" smtClean="0">
                <a:ln>
                  <a:noFill/>
                </a:ln>
                <a:solidFill>
                  <a:schemeClr val="tx1"/>
                </a:solidFill>
                <a:effectLst/>
                <a:latin typeface="Courier New" pitchFamily="49" charset="0"/>
                <a:cs typeface="Courier New" pitchFamily="49" charset="0"/>
              </a:rPr>
              <a:t>abc</a:t>
            </a:r>
            <a:r>
              <a:rPr kumimoji="0" lang="en-GB" sz="1400" b="0" i="0" u="none" strike="noStrike" cap="none" normalizeH="0" baseline="0" dirty="0" smtClean="0">
                <a:ln>
                  <a:noFill/>
                </a:ln>
                <a:solidFill>
                  <a:schemeClr val="tx1"/>
                </a:solidFill>
                <a:effectLst/>
                <a:latin typeface="Courier New" pitchFamily="49" charset="0"/>
                <a:cs typeface="Courier New" pitchFamily="49" charset="0"/>
              </a:rPr>
              <a:t>", @"c:\etc"</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Courier New" pitchFamily="49" charset="0"/>
                <a:cs typeface="Courier New" pitchFamily="49" charset="0"/>
              </a:rPr>
              <a:t>single     = </a:t>
            </a:r>
            <a:r>
              <a:rPr kumimoji="0" lang="en-GB" sz="1400" b="0" i="0" u="none" strike="noStrike" cap="none" normalizeH="0" baseline="0" dirty="0" err="1" smtClean="0">
                <a:ln>
                  <a:noFill/>
                </a:ln>
                <a:solidFill>
                  <a:schemeClr val="tx1"/>
                </a:solidFill>
                <a:effectLst/>
                <a:latin typeface="Courier New" pitchFamily="49" charset="0"/>
                <a:cs typeface="Courier New" pitchFamily="49" charset="0"/>
              </a:rPr>
              <a:t>System.Single</a:t>
            </a:r>
            <a:r>
              <a:rPr kumimoji="0" lang="en-GB" sz="1400" b="0" i="0" u="none" strike="noStrike" cap="none" normalizeH="0" baseline="0" dirty="0" smtClean="0">
                <a:ln>
                  <a:noFill/>
                </a:ln>
                <a:solidFill>
                  <a:schemeClr val="tx1"/>
                </a:solidFill>
                <a:effectLst/>
                <a:latin typeface="Courier New" pitchFamily="49" charset="0"/>
                <a:cs typeface="Courier New" pitchFamily="49" charset="0"/>
              </a:rPr>
              <a:t>	3.14f</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Courier New" pitchFamily="49" charset="0"/>
                <a:cs typeface="Courier New" pitchFamily="49" charset="0"/>
              </a:rPr>
              <a:t>double     = </a:t>
            </a:r>
            <a:r>
              <a:rPr kumimoji="0" lang="en-GB" sz="1400" b="0" i="0" u="none" strike="noStrike" cap="none" normalizeH="0" baseline="0" dirty="0" err="1" smtClean="0">
                <a:ln>
                  <a:noFill/>
                </a:ln>
                <a:solidFill>
                  <a:schemeClr val="tx1"/>
                </a:solidFill>
                <a:effectLst/>
                <a:latin typeface="Courier New" pitchFamily="49" charset="0"/>
                <a:cs typeface="Courier New" pitchFamily="49" charset="0"/>
              </a:rPr>
              <a:t>System.Double</a:t>
            </a:r>
            <a:r>
              <a:rPr kumimoji="0" lang="en-GB" sz="1400" b="0" i="0" u="none" strike="noStrike" cap="none" normalizeH="0" baseline="0" dirty="0" smtClean="0">
                <a:ln>
                  <a:noFill/>
                </a:ln>
                <a:solidFill>
                  <a:schemeClr val="tx1"/>
                </a:solidFill>
                <a:effectLst/>
                <a:latin typeface="Courier New" pitchFamily="49" charset="0"/>
                <a:cs typeface="Courier New" pitchFamily="49" charset="0"/>
              </a:rPr>
              <a:t>	3.14, 3.2e5</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Courier New" pitchFamily="49" charset="0"/>
                <a:cs typeface="Courier New" pitchFamily="49" charset="0"/>
              </a:rPr>
              <a:t>char       = </a:t>
            </a:r>
            <a:r>
              <a:rPr kumimoji="0" lang="en-GB" sz="1400" b="0" i="0" u="none" strike="noStrike" cap="none" normalizeH="0" baseline="0" dirty="0" err="1" smtClean="0">
                <a:ln>
                  <a:noFill/>
                </a:ln>
                <a:solidFill>
                  <a:schemeClr val="tx1"/>
                </a:solidFill>
                <a:effectLst/>
                <a:latin typeface="Courier New" pitchFamily="49" charset="0"/>
                <a:cs typeface="Courier New" pitchFamily="49" charset="0"/>
              </a:rPr>
              <a:t>System.Char</a:t>
            </a:r>
            <a:r>
              <a:rPr kumimoji="0" lang="en-GB" sz="1400" b="0" i="0" u="none" strike="noStrike" cap="none" normalizeH="0" baseline="0" dirty="0" smtClean="0">
                <a:ln>
                  <a:noFill/>
                </a:ln>
                <a:solidFill>
                  <a:schemeClr val="tx1"/>
                </a:solidFill>
                <a:effectLst/>
                <a:latin typeface="Courier New" pitchFamily="49" charset="0"/>
                <a:cs typeface="Courier New" pitchFamily="49" charset="0"/>
              </a:rPr>
              <a:t>	'7'</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err="1" smtClean="0">
                <a:ln>
                  <a:noFill/>
                </a:ln>
                <a:solidFill>
                  <a:schemeClr val="tx1"/>
                </a:solidFill>
                <a:effectLst/>
                <a:latin typeface="Courier New" pitchFamily="49" charset="0"/>
                <a:cs typeface="Courier New" pitchFamily="49" charset="0"/>
              </a:rPr>
              <a:t>nativeint</a:t>
            </a:r>
            <a:r>
              <a:rPr kumimoji="0" lang="en-GB" sz="1400" b="0" i="0" u="none" strike="noStrike" cap="none" normalizeH="0" baseline="0" dirty="0" smtClean="0">
                <a:ln>
                  <a:noFill/>
                </a:ln>
                <a:solidFill>
                  <a:schemeClr val="tx1"/>
                </a:solidFill>
                <a:effectLst/>
                <a:latin typeface="Courier New" pitchFamily="49" charset="0"/>
                <a:cs typeface="Courier New" pitchFamily="49" charset="0"/>
              </a:rPr>
              <a:t>  = </a:t>
            </a:r>
            <a:r>
              <a:rPr kumimoji="0" lang="en-GB" sz="1400" b="0" i="0" u="none" strike="noStrike" cap="none" normalizeH="0" baseline="0" dirty="0" err="1" smtClean="0">
                <a:ln>
                  <a:noFill/>
                </a:ln>
                <a:solidFill>
                  <a:schemeClr val="tx1"/>
                </a:solidFill>
                <a:effectLst/>
                <a:latin typeface="Courier New" pitchFamily="49" charset="0"/>
                <a:cs typeface="Courier New" pitchFamily="49" charset="0"/>
              </a:rPr>
              <a:t>System.IntPtr</a:t>
            </a:r>
            <a:r>
              <a:rPr kumimoji="0" lang="en-GB" sz="1400" b="0" i="0" u="none" strike="noStrike" cap="none" normalizeH="0" baseline="0" dirty="0" smtClean="0">
                <a:ln>
                  <a:noFill/>
                </a:ln>
                <a:solidFill>
                  <a:schemeClr val="tx1"/>
                </a:solidFill>
                <a:effectLst/>
                <a:latin typeface="Courier New" pitchFamily="49" charset="0"/>
                <a:cs typeface="Courier New" pitchFamily="49" charset="0"/>
              </a:rPr>
              <a:t>	76n</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err="1" smtClean="0">
                <a:ln>
                  <a:noFill/>
                </a:ln>
                <a:solidFill>
                  <a:schemeClr val="tx1"/>
                </a:solidFill>
                <a:effectLst/>
                <a:latin typeface="Courier New" pitchFamily="49" charset="0"/>
                <a:cs typeface="Courier New" pitchFamily="49" charset="0"/>
              </a:rPr>
              <a:t>unativeint</a:t>
            </a:r>
            <a:r>
              <a:rPr kumimoji="0" lang="en-GB" sz="1400" b="0" i="0" u="none" strike="noStrike" cap="none" normalizeH="0" baseline="0" dirty="0" smtClean="0">
                <a:ln>
                  <a:noFill/>
                </a:ln>
                <a:solidFill>
                  <a:schemeClr val="tx1"/>
                </a:solidFill>
                <a:effectLst/>
                <a:latin typeface="Courier New" pitchFamily="49" charset="0"/>
                <a:cs typeface="Courier New" pitchFamily="49" charset="0"/>
              </a:rPr>
              <a:t> = </a:t>
            </a:r>
            <a:r>
              <a:rPr kumimoji="0" lang="en-GB" sz="1400" b="0" i="0" u="none" strike="noStrike" cap="none" normalizeH="0" baseline="0" dirty="0" err="1" smtClean="0">
                <a:ln>
                  <a:noFill/>
                </a:ln>
                <a:solidFill>
                  <a:schemeClr val="tx1"/>
                </a:solidFill>
                <a:effectLst/>
                <a:latin typeface="Courier New" pitchFamily="49" charset="0"/>
                <a:cs typeface="Courier New" pitchFamily="49" charset="0"/>
              </a:rPr>
              <a:t>System.UIntPtr</a:t>
            </a:r>
            <a:r>
              <a:rPr kumimoji="0" lang="en-GB" sz="1400" b="0" i="0" u="none" strike="noStrike" cap="none" normalizeH="0" baseline="0" dirty="0" smtClean="0">
                <a:ln>
                  <a:noFill/>
                </a:ln>
                <a:solidFill>
                  <a:schemeClr val="tx1"/>
                </a:solidFill>
                <a:effectLst/>
                <a:latin typeface="Courier New" pitchFamily="49" charset="0"/>
                <a:cs typeface="Courier New" pitchFamily="49" charset="0"/>
              </a:rPr>
              <a:t>	76un</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err="1" smtClean="0">
                <a:ln>
                  <a:noFill/>
                </a:ln>
                <a:solidFill>
                  <a:schemeClr val="tx1"/>
                </a:solidFill>
                <a:effectLst/>
                <a:latin typeface="Courier New" pitchFamily="49" charset="0"/>
                <a:cs typeface="Courier New" pitchFamily="49" charset="0"/>
              </a:rPr>
              <a:t>bool</a:t>
            </a:r>
            <a:r>
              <a:rPr kumimoji="0" lang="en-GB" sz="1400" b="0" i="0" u="none" strike="noStrike" cap="none" normalizeH="0" baseline="0" dirty="0" smtClean="0">
                <a:ln>
                  <a:noFill/>
                </a:ln>
                <a:solidFill>
                  <a:schemeClr val="tx1"/>
                </a:solidFill>
                <a:effectLst/>
                <a:latin typeface="Courier New" pitchFamily="49" charset="0"/>
                <a:cs typeface="Courier New" pitchFamily="49" charset="0"/>
              </a:rPr>
              <a:t>       = </a:t>
            </a:r>
            <a:r>
              <a:rPr kumimoji="0" lang="en-GB" sz="1400" b="0" i="0" u="none" strike="noStrike" cap="none" normalizeH="0" baseline="0" dirty="0" err="1" smtClean="0">
                <a:ln>
                  <a:noFill/>
                </a:ln>
                <a:solidFill>
                  <a:schemeClr val="tx1"/>
                </a:solidFill>
                <a:effectLst/>
                <a:latin typeface="Courier New" pitchFamily="49" charset="0"/>
                <a:cs typeface="Courier New" pitchFamily="49" charset="0"/>
              </a:rPr>
              <a:t>System.Boolean</a:t>
            </a:r>
            <a:r>
              <a:rPr kumimoji="0" lang="en-GB" sz="1400" b="0" i="0" u="none" strike="noStrike" cap="none" normalizeH="0" baseline="0" dirty="0" smtClean="0">
                <a:ln>
                  <a:noFill/>
                </a:ln>
                <a:solidFill>
                  <a:schemeClr val="tx1"/>
                </a:solidFill>
                <a:effectLst/>
                <a:latin typeface="Courier New" pitchFamily="49" charset="0"/>
                <a:cs typeface="Courier New" pitchFamily="49" charset="0"/>
              </a:rPr>
              <a:t>	true, false</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Courier New" pitchFamily="49" charset="0"/>
                <a:cs typeface="Courier New" pitchFamily="49" charset="0"/>
              </a:rPr>
              <a:t>unit       = </a:t>
            </a:r>
            <a:r>
              <a:rPr kumimoji="0" lang="en-GB" sz="1400" b="0" i="0" u="none" strike="noStrike" cap="none" normalizeH="0" baseline="0" dirty="0" err="1" smtClean="0">
                <a:ln>
                  <a:noFill/>
                </a:ln>
                <a:solidFill>
                  <a:schemeClr val="tx1"/>
                </a:solidFill>
                <a:effectLst/>
                <a:latin typeface="Courier New" pitchFamily="49" charset="0"/>
                <a:cs typeface="Courier New" pitchFamily="49" charset="0"/>
              </a:rPr>
              <a:t>Microsoft.FSharp.Core.Unit</a:t>
            </a:r>
            <a:r>
              <a:rPr kumimoji="0" lang="en-GB" sz="1400" b="0" i="0" u="none" strike="noStrike" cap="none" normalizeH="0" baseline="0" dirty="0" smtClean="0">
                <a:ln>
                  <a:noFill/>
                </a:ln>
                <a:solidFill>
                  <a:schemeClr val="tx1"/>
                </a:solidFill>
                <a:effectLst/>
                <a:latin typeface="Courier New" pitchFamily="49" charset="0"/>
                <a:cs typeface="Courier New" pitchFamily="49" charset="0"/>
              </a:rPr>
              <a:t>	 ()</a:t>
            </a:r>
            <a:endParaRPr kumimoji="0" lang="en-US" sz="36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029" name="Text Box 5"/>
          <p:cNvSpPr txBox="1">
            <a:spLocks noChangeArrowheads="1"/>
          </p:cNvSpPr>
          <p:nvPr/>
        </p:nvSpPr>
        <p:spPr bwMode="auto">
          <a:xfrm>
            <a:off x="5715000" y="1600200"/>
            <a:ext cx="2514600" cy="1905000"/>
          </a:xfrm>
          <a:prstGeom prst="rect">
            <a:avLst/>
          </a:prstGeom>
          <a:solidFill>
            <a:schemeClr val="accent1">
              <a:lumMod val="20000"/>
              <a:lumOff val="80000"/>
            </a:schemeClr>
          </a:solidFill>
          <a:ln w="9525">
            <a:solidFill>
              <a:srgbClr val="000000"/>
            </a:solidFill>
            <a:miter lim="800000"/>
            <a:headEnd/>
            <a:tailEnd/>
          </a:ln>
        </p:spPr>
        <p:style>
          <a:lnRef idx="0">
            <a:scrgbClr r="0" g="0" b="0"/>
          </a:lnRef>
          <a:fillRef idx="1001">
            <a:schemeClr val="lt2"/>
          </a:fillRef>
          <a:effectRef idx="0">
            <a:scrgbClr r="0" g="0" b="0"/>
          </a:effectRef>
          <a:fontRef idx="major"/>
        </p:style>
        <p:txBody>
          <a:bodyPr vert="horz" wrap="square" lIns="54000" tIns="45720" rIns="5400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1600" b="0" i="1" u="none" strike="noStrike" cap="none" normalizeH="0" baseline="0" dirty="0" smtClean="0">
                <a:ln>
                  <a:noFill/>
                </a:ln>
                <a:solidFill>
                  <a:schemeClr val="tx1"/>
                </a:solidFill>
                <a:effectLst/>
                <a:latin typeface="Calibri" pitchFamily="34" charset="0"/>
                <a:cs typeface="Arial" pitchFamily="34" charset="0"/>
              </a:rPr>
              <a:t>Basic Type Abbreviations</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Courier New" pitchFamily="49" charset="0"/>
                <a:cs typeface="Courier New" pitchFamily="49" charset="0"/>
              </a:rPr>
              <a:t>int8    = </a:t>
            </a:r>
            <a:r>
              <a:rPr kumimoji="0" lang="en-GB" sz="1400" b="0" i="0" u="none" strike="noStrike" cap="none" normalizeH="0" baseline="0" dirty="0" err="1" smtClean="0">
                <a:ln>
                  <a:noFill/>
                </a:ln>
                <a:solidFill>
                  <a:schemeClr val="tx1"/>
                </a:solidFill>
                <a:effectLst/>
                <a:latin typeface="Courier New" pitchFamily="49" charset="0"/>
                <a:cs typeface="Courier New" pitchFamily="49" charset="0"/>
              </a:rPr>
              <a:t>sbyte</a:t>
            </a:r>
            <a:endParaRPr kumimoji="0" lang="en-GB" sz="1400" b="0" i="0" u="none" strike="noStrike" cap="none" normalizeH="0" baseline="0" dirty="0" smtClean="0">
              <a:ln>
                <a:noFill/>
              </a:ln>
              <a:solidFill>
                <a:schemeClr val="tx1"/>
              </a:solidFill>
              <a:effectLst/>
              <a:latin typeface="Courier New" pitchFamily="49" charset="0"/>
              <a:cs typeface="Courier New" pitchFamily="49"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Courier New" pitchFamily="49" charset="0"/>
                <a:cs typeface="Courier New" pitchFamily="49" charset="0"/>
              </a:rPr>
              <a:t>uint8   = byte</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err="1" smtClean="0">
                <a:ln>
                  <a:noFill/>
                </a:ln>
                <a:solidFill>
                  <a:schemeClr val="tx1"/>
                </a:solidFill>
                <a:effectLst/>
                <a:latin typeface="Courier New" pitchFamily="49" charset="0"/>
                <a:cs typeface="Courier New" pitchFamily="49" charset="0"/>
              </a:rPr>
              <a:t>int</a:t>
            </a:r>
            <a:r>
              <a:rPr kumimoji="0" lang="en-GB" sz="1400" b="0" i="0" u="none" strike="noStrike" cap="none" normalizeH="0" baseline="0" dirty="0" smtClean="0">
                <a:ln>
                  <a:noFill/>
                </a:ln>
                <a:solidFill>
                  <a:schemeClr val="tx1"/>
                </a:solidFill>
                <a:effectLst/>
                <a:latin typeface="Courier New" pitchFamily="49" charset="0"/>
                <a:cs typeface="Courier New" pitchFamily="49" charset="0"/>
              </a:rPr>
              <a:t>     = int32</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Courier New" pitchFamily="49" charset="0"/>
                <a:cs typeface="Courier New" pitchFamily="49" charset="0"/>
              </a:rPr>
              <a:t>float32 = single</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Courier New" pitchFamily="49" charset="0"/>
                <a:cs typeface="Courier New" pitchFamily="49" charset="0"/>
              </a:rPr>
              <a:t>float   = double </a:t>
            </a:r>
            <a:endParaRPr kumimoji="0" lang="en-US" sz="36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030" name="Text Box 6"/>
          <p:cNvSpPr txBox="1">
            <a:spLocks noChangeArrowheads="1"/>
          </p:cNvSpPr>
          <p:nvPr/>
        </p:nvSpPr>
        <p:spPr bwMode="auto">
          <a:xfrm>
            <a:off x="3200400" y="4191000"/>
            <a:ext cx="5334000" cy="2209800"/>
          </a:xfrm>
          <a:prstGeom prst="rect">
            <a:avLst/>
          </a:prstGeom>
          <a:solidFill>
            <a:schemeClr val="accent1">
              <a:lumMod val="20000"/>
              <a:lumOff val="80000"/>
            </a:schemeClr>
          </a:solidFill>
          <a:ln w="9525">
            <a:solidFill>
              <a:srgbClr val="000000"/>
            </a:solidFill>
            <a:miter lim="800000"/>
            <a:headEnd/>
            <a:tailEnd/>
          </a:ln>
        </p:spPr>
        <p:style>
          <a:lnRef idx="0">
            <a:scrgbClr r="0" g="0" b="0"/>
          </a:lnRef>
          <a:fillRef idx="1001">
            <a:schemeClr val="lt2"/>
          </a:fillRef>
          <a:effectRef idx="0">
            <a:scrgbClr r="0" g="0" b="0"/>
          </a:effectRef>
          <a:fontRef idx="major"/>
        </p:style>
        <p:txBody>
          <a:bodyPr vert="horz" wrap="square" lIns="54000" tIns="45720" rIns="5400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b="0" i="1" u="none" strike="noStrike" cap="none" normalizeH="0" baseline="0" dirty="0" smtClean="0">
                <a:ln>
                  <a:noFill/>
                </a:ln>
                <a:solidFill>
                  <a:schemeClr val="tx1"/>
                </a:solidFill>
                <a:effectLst/>
                <a:latin typeface="Calibri" pitchFamily="34" charset="0"/>
                <a:cs typeface="Arial" pitchFamily="34" charset="0"/>
              </a:rPr>
              <a:t>Types </a:t>
            </a:r>
          </a:p>
          <a:p>
            <a:pPr>
              <a:spcAft>
                <a:spcPts val="0"/>
              </a:spcAft>
              <a:tabLst>
                <a:tab pos="2863850" algn="l"/>
              </a:tabLst>
            </a:pPr>
            <a:r>
              <a:rPr lang="en-GB" sz="1600" i="1" dirty="0" err="1" smtClean="0">
                <a:latin typeface="Courier New" pitchFamily="49" charset="0"/>
                <a:ea typeface="Times New Roman"/>
                <a:cs typeface="Courier New" pitchFamily="49" charset="0"/>
              </a:rPr>
              <a:t>ident</a:t>
            </a:r>
            <a:r>
              <a:rPr lang="en-GB" sz="1600" dirty="0" smtClean="0">
                <a:latin typeface="Courier New" pitchFamily="49" charset="0"/>
                <a:ea typeface="Times New Roman"/>
                <a:cs typeface="Courier New" pitchFamily="49" charset="0"/>
              </a:rPr>
              <a:t>	</a:t>
            </a:r>
            <a:r>
              <a:rPr lang="en-GB" sz="1600" dirty="0" smtClean="0">
                <a:latin typeface="Times New Roman" pitchFamily="18" charset="0"/>
                <a:ea typeface="Times New Roman"/>
                <a:cs typeface="Times New Roman" pitchFamily="18" charset="0"/>
              </a:rPr>
              <a:t>Named type </a:t>
            </a:r>
          </a:p>
          <a:p>
            <a:pPr>
              <a:spcAft>
                <a:spcPts val="0"/>
              </a:spcAft>
              <a:tabLst>
                <a:tab pos="2863850" algn="l"/>
              </a:tabLst>
            </a:pPr>
            <a:r>
              <a:rPr lang="en-GB" sz="1600" i="1" dirty="0" err="1" smtClean="0">
                <a:latin typeface="Courier New" pitchFamily="49" charset="0"/>
                <a:ea typeface="Times New Roman"/>
                <a:cs typeface="Courier New" pitchFamily="49" charset="0"/>
              </a:rPr>
              <a:t>ident</a:t>
            </a:r>
            <a:r>
              <a:rPr lang="en-US" sz="1600" dirty="0" smtClean="0">
                <a:latin typeface="Courier New" pitchFamily="49" charset="0"/>
                <a:ea typeface="Times New Roman"/>
                <a:cs typeface="Courier New" pitchFamily="49" charset="0"/>
              </a:rPr>
              <a:t>&lt;</a:t>
            </a:r>
            <a:r>
              <a:rPr lang="en-GB" sz="1600" i="1" dirty="0" smtClean="0">
                <a:latin typeface="Courier New" pitchFamily="49" charset="0"/>
                <a:ea typeface="Times New Roman"/>
                <a:cs typeface="Courier New" pitchFamily="49" charset="0"/>
              </a:rPr>
              <a:t>type</a:t>
            </a:r>
            <a:r>
              <a:rPr lang="en-US" sz="1600" dirty="0" smtClean="0">
                <a:latin typeface="Courier New" pitchFamily="49" charset="0"/>
                <a:ea typeface="Times New Roman"/>
                <a:cs typeface="Courier New" pitchFamily="49" charset="0"/>
              </a:rPr>
              <a:t>,</a:t>
            </a:r>
            <a:r>
              <a:rPr lang="en-GB" sz="1600" dirty="0" smtClean="0">
                <a:latin typeface="Courier New" pitchFamily="49" charset="0"/>
                <a:ea typeface="Times New Roman"/>
                <a:cs typeface="Courier New" pitchFamily="49" charset="0"/>
              </a:rPr>
              <a:t>...</a:t>
            </a:r>
            <a:r>
              <a:rPr lang="en-US" sz="1600" dirty="0" smtClean="0">
                <a:latin typeface="Courier New" pitchFamily="49" charset="0"/>
                <a:ea typeface="Times New Roman"/>
                <a:cs typeface="Courier New" pitchFamily="49" charset="0"/>
              </a:rPr>
              <a:t>,</a:t>
            </a:r>
            <a:r>
              <a:rPr lang="en-GB" sz="1600" i="1" dirty="0" smtClean="0">
                <a:latin typeface="Courier New" pitchFamily="49" charset="0"/>
                <a:ea typeface="Times New Roman"/>
                <a:cs typeface="Courier New" pitchFamily="49" charset="0"/>
              </a:rPr>
              <a:t>type</a:t>
            </a:r>
            <a:r>
              <a:rPr lang="en-US" sz="1600" dirty="0" smtClean="0">
                <a:latin typeface="Courier New" pitchFamily="49" charset="0"/>
                <a:ea typeface="Times New Roman"/>
                <a:cs typeface="Courier New" pitchFamily="49" charset="0"/>
              </a:rPr>
              <a:t>&gt;</a:t>
            </a:r>
            <a:r>
              <a:rPr lang="en-GB" sz="1600" dirty="0" smtClean="0">
                <a:latin typeface="Courier New" pitchFamily="49" charset="0"/>
                <a:ea typeface="Times New Roman"/>
                <a:cs typeface="Courier New" pitchFamily="49" charset="0"/>
              </a:rPr>
              <a:t>	</a:t>
            </a:r>
            <a:r>
              <a:rPr lang="en-GB" sz="1600" dirty="0" smtClean="0">
                <a:latin typeface="Times New Roman" pitchFamily="18" charset="0"/>
                <a:ea typeface="Times New Roman"/>
                <a:cs typeface="Times New Roman" pitchFamily="18" charset="0"/>
              </a:rPr>
              <a:t>Type instantiation</a:t>
            </a:r>
          </a:p>
          <a:p>
            <a:pPr>
              <a:spcAft>
                <a:spcPts val="0"/>
              </a:spcAft>
              <a:tabLst>
                <a:tab pos="2863850" algn="l"/>
              </a:tabLst>
            </a:pPr>
            <a:r>
              <a:rPr lang="en-GB" sz="1600" i="1" dirty="0" smtClean="0">
                <a:latin typeface="Courier New" pitchFamily="49" charset="0"/>
                <a:ea typeface="Times New Roman"/>
                <a:cs typeface="Courier New" pitchFamily="49" charset="0"/>
              </a:rPr>
              <a:t>type</a:t>
            </a:r>
            <a:r>
              <a:rPr lang="en-GB" sz="1600" dirty="0" smtClean="0">
                <a:latin typeface="Courier New" pitchFamily="49" charset="0"/>
                <a:ea typeface="Times New Roman"/>
                <a:cs typeface="Courier New" pitchFamily="49" charset="0"/>
              </a:rPr>
              <a:t> </a:t>
            </a:r>
            <a:r>
              <a:rPr lang="en-US" sz="1600" b="1" dirty="0" smtClean="0">
                <a:latin typeface="Courier New" pitchFamily="49" charset="0"/>
                <a:ea typeface="Times New Roman"/>
                <a:cs typeface="Courier New" pitchFamily="49" charset="0"/>
              </a:rPr>
              <a:t>*</a:t>
            </a:r>
            <a:r>
              <a:rPr lang="en-GB" sz="1600" dirty="0" smtClean="0">
                <a:latin typeface="Courier New" pitchFamily="49" charset="0"/>
                <a:ea typeface="Times New Roman"/>
                <a:cs typeface="Courier New" pitchFamily="49" charset="0"/>
              </a:rPr>
              <a:t> ... </a:t>
            </a:r>
            <a:r>
              <a:rPr lang="en-US" sz="1600" b="1" dirty="0" smtClean="0">
                <a:latin typeface="Courier New" pitchFamily="49" charset="0"/>
                <a:ea typeface="Times New Roman"/>
                <a:cs typeface="Courier New" pitchFamily="49" charset="0"/>
              </a:rPr>
              <a:t>*</a:t>
            </a:r>
            <a:r>
              <a:rPr lang="en-US" sz="1600" dirty="0" smtClean="0">
                <a:latin typeface="Courier New" pitchFamily="49" charset="0"/>
                <a:ea typeface="Times New Roman"/>
                <a:cs typeface="Courier New" pitchFamily="49" charset="0"/>
              </a:rPr>
              <a:t> </a:t>
            </a:r>
            <a:r>
              <a:rPr lang="en-GB" sz="1600" i="1" dirty="0" smtClean="0">
                <a:latin typeface="Courier New" pitchFamily="49" charset="0"/>
                <a:ea typeface="Times New Roman"/>
                <a:cs typeface="Courier New" pitchFamily="49" charset="0"/>
              </a:rPr>
              <a:t>type</a:t>
            </a:r>
            <a:r>
              <a:rPr lang="en-GB" sz="1600" dirty="0" smtClean="0">
                <a:latin typeface="Courier New" pitchFamily="49" charset="0"/>
                <a:ea typeface="Times New Roman"/>
                <a:cs typeface="Courier New" pitchFamily="49" charset="0"/>
              </a:rPr>
              <a:t>  	</a:t>
            </a:r>
            <a:r>
              <a:rPr lang="en-GB" sz="1600" dirty="0" err="1" smtClean="0">
                <a:latin typeface="Times New Roman" pitchFamily="18" charset="0"/>
                <a:ea typeface="Times New Roman"/>
                <a:cs typeface="Times New Roman" pitchFamily="18" charset="0"/>
              </a:rPr>
              <a:t>Tuple</a:t>
            </a:r>
            <a:r>
              <a:rPr lang="en-GB" sz="1600" dirty="0" smtClean="0">
                <a:latin typeface="Times New Roman" pitchFamily="18" charset="0"/>
                <a:ea typeface="Times New Roman"/>
                <a:cs typeface="Times New Roman" pitchFamily="18" charset="0"/>
              </a:rPr>
              <a:t> type</a:t>
            </a:r>
          </a:p>
          <a:p>
            <a:pPr>
              <a:spcAft>
                <a:spcPts val="0"/>
              </a:spcAft>
              <a:tabLst>
                <a:tab pos="2863850" algn="l"/>
              </a:tabLst>
            </a:pPr>
            <a:r>
              <a:rPr lang="en-GB" sz="1600" i="1" dirty="0" smtClean="0">
                <a:latin typeface="Courier New" pitchFamily="49" charset="0"/>
                <a:ea typeface="Times New Roman"/>
                <a:cs typeface="Courier New" pitchFamily="49" charset="0"/>
              </a:rPr>
              <a:t>type</a:t>
            </a:r>
            <a:r>
              <a:rPr lang="en-US" sz="1600" b="1" dirty="0" smtClean="0">
                <a:latin typeface="Courier New" pitchFamily="49" charset="0"/>
                <a:ea typeface="Times New Roman"/>
                <a:cs typeface="Courier New" pitchFamily="49" charset="0"/>
              </a:rPr>
              <a:t>[]</a:t>
            </a:r>
            <a:r>
              <a:rPr lang="en-GB" sz="1600" dirty="0" smtClean="0">
                <a:latin typeface="Courier New" pitchFamily="49" charset="0"/>
                <a:ea typeface="Times New Roman"/>
                <a:cs typeface="Courier New" pitchFamily="49" charset="0"/>
              </a:rPr>
              <a:t>  	</a:t>
            </a:r>
            <a:r>
              <a:rPr lang="en-GB" sz="1600" dirty="0" smtClean="0">
                <a:latin typeface="Times New Roman" pitchFamily="18" charset="0"/>
                <a:ea typeface="Times New Roman"/>
                <a:cs typeface="Times New Roman" pitchFamily="18" charset="0"/>
              </a:rPr>
              <a:t>Array type</a:t>
            </a:r>
          </a:p>
          <a:p>
            <a:pPr>
              <a:spcAft>
                <a:spcPts val="0"/>
              </a:spcAft>
              <a:tabLst>
                <a:tab pos="2863850" algn="l"/>
              </a:tabLst>
            </a:pPr>
            <a:r>
              <a:rPr lang="en-US" sz="1600" b="1" dirty="0" smtClean="0">
                <a:latin typeface="Courier New" pitchFamily="49" charset="0"/>
                <a:ea typeface="Times New Roman"/>
                <a:cs typeface="Courier New" pitchFamily="49" charset="0"/>
              </a:rPr>
              <a:t>'</a:t>
            </a:r>
            <a:r>
              <a:rPr lang="en-GB" sz="1600" i="1" dirty="0" err="1" smtClean="0">
                <a:latin typeface="Courier New" pitchFamily="49" charset="0"/>
                <a:ea typeface="Times New Roman"/>
                <a:cs typeface="Courier New" pitchFamily="49" charset="0"/>
              </a:rPr>
              <a:t>ident</a:t>
            </a:r>
            <a:r>
              <a:rPr lang="en-GB" sz="1600" dirty="0" smtClean="0">
                <a:latin typeface="Courier New" pitchFamily="49" charset="0"/>
                <a:ea typeface="Times New Roman"/>
                <a:cs typeface="Courier New" pitchFamily="49" charset="0"/>
              </a:rPr>
              <a:t>	</a:t>
            </a:r>
            <a:r>
              <a:rPr lang="en-GB" sz="1600" dirty="0" smtClean="0">
                <a:latin typeface="Times New Roman" pitchFamily="18" charset="0"/>
                <a:ea typeface="Times New Roman"/>
                <a:cs typeface="Times New Roman" pitchFamily="18" charset="0"/>
              </a:rPr>
              <a:t>Variable type</a:t>
            </a:r>
          </a:p>
          <a:p>
            <a:pPr>
              <a:spcAft>
                <a:spcPts val="0"/>
              </a:spcAft>
              <a:tabLst>
                <a:tab pos="2863850" algn="l"/>
              </a:tabLst>
            </a:pPr>
            <a:r>
              <a:rPr lang="en-GB" sz="1600" i="1" dirty="0" smtClean="0">
                <a:latin typeface="Courier New" pitchFamily="49" charset="0"/>
                <a:ea typeface="Times New Roman"/>
                <a:cs typeface="Courier New" pitchFamily="49" charset="0"/>
              </a:rPr>
              <a:t>type</a:t>
            </a:r>
            <a:r>
              <a:rPr lang="en-GB" sz="1600" dirty="0" smtClean="0">
                <a:latin typeface="Courier New" pitchFamily="49" charset="0"/>
                <a:ea typeface="Times New Roman"/>
                <a:cs typeface="Courier New" pitchFamily="49" charset="0"/>
              </a:rPr>
              <a:t> </a:t>
            </a:r>
            <a:r>
              <a:rPr lang="en-US" sz="1600" b="1" dirty="0" smtClean="0">
                <a:latin typeface="Courier New" pitchFamily="49" charset="0"/>
                <a:ea typeface="Times New Roman"/>
                <a:cs typeface="Courier New" pitchFamily="49" charset="0"/>
              </a:rPr>
              <a:t>-&gt;</a:t>
            </a:r>
            <a:r>
              <a:rPr lang="en-US" sz="1600" dirty="0" smtClean="0">
                <a:latin typeface="Courier New" pitchFamily="49" charset="0"/>
                <a:ea typeface="Times New Roman"/>
                <a:cs typeface="Courier New" pitchFamily="49" charset="0"/>
              </a:rPr>
              <a:t> </a:t>
            </a:r>
            <a:r>
              <a:rPr lang="en-GB" sz="1600" i="1" dirty="0" smtClean="0">
                <a:latin typeface="Courier New" pitchFamily="49" charset="0"/>
                <a:ea typeface="Times New Roman"/>
                <a:cs typeface="Courier New" pitchFamily="49" charset="0"/>
              </a:rPr>
              <a:t>type</a:t>
            </a:r>
            <a:r>
              <a:rPr lang="en-GB" sz="1600" dirty="0" smtClean="0">
                <a:latin typeface="Courier New" pitchFamily="49" charset="0"/>
                <a:ea typeface="Times New Roman"/>
                <a:cs typeface="Courier New" pitchFamily="49" charset="0"/>
              </a:rPr>
              <a:t> 	</a:t>
            </a:r>
            <a:r>
              <a:rPr lang="en-GB" sz="1600" dirty="0" smtClean="0">
                <a:latin typeface="Times New Roman" pitchFamily="18" charset="0"/>
                <a:ea typeface="Times New Roman"/>
                <a:cs typeface="Times New Roman" pitchFamily="18" charset="0"/>
              </a:rPr>
              <a:t>Function type</a:t>
            </a:r>
          </a:p>
          <a:p>
            <a:pPr marL="0" marR="228600" lvl="0" indent="0" algn="l" defTabSz="914400" rtl="0" eaLnBrk="1" fontAlgn="base" latinLnBrk="0" hangingPunct="1">
              <a:lnSpc>
                <a:spcPct val="96000"/>
              </a:lnSpc>
              <a:spcBef>
                <a:spcPct val="0"/>
              </a:spcBef>
              <a:spcAft>
                <a:spcPct val="0"/>
              </a:spcAft>
              <a:buClrTx/>
              <a:buSzTx/>
              <a:buFontTx/>
              <a:buNone/>
              <a:tabLst/>
            </a:pPr>
            <a:endParaRPr kumimoji="0" lang="en-GB" sz="1400" b="0" i="1" u="none" strike="noStrike" cap="none" normalizeH="0" baseline="0" noProof="1"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cs typeface="Arial" pitchFamily="34" charset="0"/>
              </a:rPr>
              <a:t>Type instantiations can be </a:t>
            </a:r>
            <a:r>
              <a:rPr kumimoji="0" lang="en-GB" sz="1200" b="0" i="0" u="none" strike="noStrike" cap="none" normalizeH="0" baseline="0" dirty="0" err="1" smtClean="0">
                <a:ln>
                  <a:noFill/>
                </a:ln>
                <a:solidFill>
                  <a:schemeClr val="tx1"/>
                </a:solidFill>
                <a:effectLst/>
                <a:latin typeface="Times New Roman" pitchFamily="18" charset="0"/>
                <a:cs typeface="Arial" pitchFamily="34" charset="0"/>
              </a:rPr>
              <a:t>postfix:</a:t>
            </a:r>
            <a:r>
              <a:rPr kumimoji="0" lang="en-GB" sz="1200" b="0" i="0" u="none" strike="noStrike" cap="none" normalizeH="0" baseline="0" dirty="0" err="1" smtClean="0">
                <a:ln>
                  <a:noFill/>
                </a:ln>
                <a:solidFill>
                  <a:schemeClr val="tx1"/>
                </a:solidFill>
                <a:effectLst/>
                <a:latin typeface="TheSansMonoConNormal" pitchFamily="34" charset="0"/>
                <a:cs typeface="Arial" pitchFamily="34" charset="0"/>
              </a:rPr>
              <a:t>int</a:t>
            </a:r>
            <a:r>
              <a:rPr kumimoji="0" lang="en-GB" sz="1200" b="0" i="0" u="none" strike="noStrike" cap="none" normalizeH="0" baseline="0" dirty="0" smtClean="0">
                <a:ln>
                  <a:noFill/>
                </a:ln>
                <a:solidFill>
                  <a:schemeClr val="tx1"/>
                </a:solidFill>
                <a:effectLst/>
                <a:latin typeface="TheSansMonoConNormal" pitchFamily="34" charset="0"/>
                <a:cs typeface="Arial" pitchFamily="34" charset="0"/>
              </a:rPr>
              <a:t> list</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261106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Quick Overview: Functions</a:t>
            </a:r>
            <a:endParaRPr lang="en-GB" dirty="0"/>
          </a:p>
        </p:txBody>
      </p:sp>
      <p:sp>
        <p:nvSpPr>
          <p:cNvPr id="3" name="Content Placeholder 2"/>
          <p:cNvSpPr>
            <a:spLocks noGrp="1"/>
          </p:cNvSpPr>
          <p:nvPr>
            <p:ph sz="quarter" idx="1"/>
          </p:nvPr>
        </p:nvSpPr>
        <p:spPr/>
        <p:txBody>
          <a:bodyPr/>
          <a:lstStyle/>
          <a:p>
            <a:endParaRPr lang="en-GB" dirty="0"/>
          </a:p>
        </p:txBody>
      </p:sp>
      <p:sp>
        <p:nvSpPr>
          <p:cNvPr id="4" name="Text Box 6"/>
          <p:cNvSpPr txBox="1">
            <a:spLocks noChangeArrowheads="1"/>
          </p:cNvSpPr>
          <p:nvPr/>
        </p:nvSpPr>
        <p:spPr bwMode="auto">
          <a:xfrm>
            <a:off x="2286000" y="4876800"/>
            <a:ext cx="4114800" cy="1600200"/>
          </a:xfrm>
          <a:prstGeom prst="rect">
            <a:avLst/>
          </a:prstGeom>
          <a:solidFill>
            <a:schemeClr val="accent1">
              <a:lumMod val="20000"/>
              <a:lumOff val="80000"/>
            </a:schemeClr>
          </a:solidFill>
          <a:ln>
            <a:headEnd/>
            <a:tailEnd/>
          </a:ln>
        </p:spPr>
        <p:style>
          <a:lnRef idx="1">
            <a:schemeClr val="dk1"/>
          </a:lnRef>
          <a:fillRef idx="1001">
            <a:schemeClr val="lt2"/>
          </a:fillRef>
          <a:effectRef idx="1">
            <a:schemeClr val="dk1"/>
          </a:effectRef>
          <a:fontRef idx="minor">
            <a:schemeClr val="dk1"/>
          </a:fontRef>
        </p:style>
        <p:txBody>
          <a:bodyPr vert="horz" wrap="square" lIns="54000" tIns="45720" rIns="5400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tab pos="1612900" algn="l"/>
              </a:tabLst>
            </a:pPr>
            <a:r>
              <a:rPr kumimoji="0" lang="en-GB" sz="2000" b="0" i="1" u="none" strike="noStrike" cap="none" normalizeH="0" baseline="0" dirty="0" smtClean="0">
                <a:ln>
                  <a:noFill/>
                </a:ln>
                <a:solidFill>
                  <a:schemeClr val="tx1"/>
                </a:solidFill>
                <a:effectLst/>
                <a:latin typeface="Calibri" pitchFamily="34" charset="0"/>
                <a:cs typeface="Arial" pitchFamily="34" charset="0"/>
              </a:rPr>
              <a:t>Application and Pipelining</a:t>
            </a:r>
          </a:p>
          <a:p>
            <a:pPr marL="0" marR="0" lvl="0" indent="0" algn="l" defTabSz="914400" rtl="0" eaLnBrk="1" fontAlgn="base" latinLnBrk="0" hangingPunct="1">
              <a:lnSpc>
                <a:spcPct val="100000"/>
              </a:lnSpc>
              <a:spcBef>
                <a:spcPct val="0"/>
              </a:spcBef>
              <a:spcAft>
                <a:spcPct val="0"/>
              </a:spcAft>
              <a:buClrTx/>
              <a:buSzTx/>
              <a:buFontTx/>
              <a:buNone/>
              <a:tabLst>
                <a:tab pos="1612900" algn="l"/>
              </a:tabLst>
            </a:pPr>
            <a:r>
              <a:rPr kumimoji="0" lang="en-US" b="0" i="0" u="none" strike="noStrike" cap="none" normalizeH="0" baseline="0" dirty="0" smtClean="0">
                <a:ln>
                  <a:noFill/>
                </a:ln>
                <a:solidFill>
                  <a:schemeClr val="tx1"/>
                </a:solidFill>
                <a:effectLst/>
                <a:latin typeface="Courier New" pitchFamily="49" charset="0"/>
                <a:cs typeface="Courier New" pitchFamily="49" charset="0"/>
              </a:rPr>
              <a:t>f x	</a:t>
            </a:r>
            <a:r>
              <a:rPr kumimoji="0" lang="en-GB" b="0" i="0" u="none" strike="noStrike" cap="none" normalizeH="0" baseline="0" dirty="0" smtClean="0">
                <a:ln>
                  <a:noFill/>
                </a:ln>
                <a:solidFill>
                  <a:schemeClr val="tx1"/>
                </a:solidFill>
                <a:effectLst/>
                <a:latin typeface="Times New Roman" pitchFamily="18" charset="0"/>
                <a:cs typeface="Times New Roman" pitchFamily="18" charset="0"/>
              </a:rPr>
              <a:t>Application</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612900" algn="l"/>
              </a:tabLst>
            </a:pPr>
            <a:r>
              <a:rPr kumimoji="0" lang="en-US" b="0" i="0" u="none" strike="noStrike" cap="none" normalizeH="0" baseline="0" dirty="0" smtClean="0">
                <a:ln>
                  <a:noFill/>
                </a:ln>
                <a:solidFill>
                  <a:schemeClr val="tx1"/>
                </a:solidFill>
                <a:effectLst/>
                <a:latin typeface="Courier New" pitchFamily="49" charset="0"/>
                <a:cs typeface="Courier New" pitchFamily="49" charset="0"/>
              </a:rPr>
              <a:t>x |&gt; g	</a:t>
            </a:r>
            <a:r>
              <a:rPr kumimoji="0" lang="en-GB" b="0" i="0" u="none" strike="noStrike" cap="none" normalizeH="0" baseline="0" dirty="0" smtClean="0">
                <a:ln>
                  <a:noFill/>
                </a:ln>
                <a:solidFill>
                  <a:schemeClr val="tx1"/>
                </a:solidFill>
                <a:effectLst/>
                <a:latin typeface="Times New Roman" pitchFamily="18" charset="0"/>
                <a:cs typeface="Times New Roman" pitchFamily="18" charset="0"/>
              </a:rPr>
              <a:t>Forward pipe</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612900" algn="l"/>
              </a:tabLst>
            </a:pPr>
            <a:r>
              <a:rPr kumimoji="0" lang="en-US" b="0" i="0" u="none" strike="noStrike" cap="none" normalizeH="0" baseline="0" dirty="0" smtClean="0">
                <a:ln>
                  <a:noFill/>
                </a:ln>
                <a:solidFill>
                  <a:schemeClr val="tx1"/>
                </a:solidFill>
                <a:effectLst/>
                <a:latin typeface="Courier New" pitchFamily="49" charset="0"/>
                <a:cs typeface="Courier New" pitchFamily="49" charset="0"/>
              </a:rPr>
              <a:t>f &gt;&gt; g	</a:t>
            </a:r>
            <a:r>
              <a:rPr kumimoji="0" lang="en-GB" b="0" i="0" u="none" strike="noStrike" cap="none" normalizeH="0" baseline="0" dirty="0" smtClean="0">
                <a:ln>
                  <a:noFill/>
                </a:ln>
                <a:solidFill>
                  <a:schemeClr val="tx1"/>
                </a:solidFill>
                <a:effectLst/>
                <a:latin typeface="Times New Roman" pitchFamily="18" charset="0"/>
                <a:cs typeface="Times New Roman" pitchFamily="18" charset="0"/>
              </a:rPr>
              <a:t>Function composition</a:t>
            </a:r>
            <a:endParaRPr kumimoji="0" lang="en-US" sz="4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 name="Text Box 7"/>
          <p:cNvSpPr txBox="1">
            <a:spLocks noChangeArrowheads="1"/>
          </p:cNvSpPr>
          <p:nvPr/>
        </p:nvSpPr>
        <p:spPr bwMode="auto">
          <a:xfrm>
            <a:off x="1219200" y="1676400"/>
            <a:ext cx="6324600" cy="2895600"/>
          </a:xfrm>
          <a:prstGeom prst="rect">
            <a:avLst/>
          </a:prstGeom>
          <a:solidFill>
            <a:schemeClr val="accent1">
              <a:lumMod val="20000"/>
              <a:lumOff val="80000"/>
            </a:schemeClr>
          </a:solidFill>
          <a:ln>
            <a:headEnd/>
            <a:tailEnd/>
          </a:ln>
        </p:spPr>
        <p:style>
          <a:lnRef idx="1">
            <a:schemeClr val="dk1"/>
          </a:lnRef>
          <a:fillRef idx="1001">
            <a:schemeClr val="lt2"/>
          </a:fillRef>
          <a:effectRef idx="1">
            <a:schemeClr val="dk1"/>
          </a:effectRef>
          <a:fontRef idx="minor">
            <a:schemeClr val="dk1"/>
          </a:fontRef>
        </p:style>
        <p:txBody>
          <a:bodyPr vert="horz" wrap="square" lIns="54000" tIns="45720" rIns="5400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tab pos="2151063" algn="l"/>
              </a:tabLst>
            </a:pPr>
            <a:r>
              <a:rPr kumimoji="0" lang="en-GB" sz="2000" b="0" i="1" u="none" strike="noStrike" cap="none" normalizeH="0" baseline="0" dirty="0" smtClean="0">
                <a:ln>
                  <a:noFill/>
                </a:ln>
                <a:solidFill>
                  <a:schemeClr val="tx1"/>
                </a:solidFill>
                <a:effectLst/>
                <a:latin typeface="Calibri" pitchFamily="34" charset="0"/>
                <a:cs typeface="Arial" pitchFamily="34" charset="0"/>
              </a:rPr>
              <a:t>Functions</a:t>
            </a:r>
          </a:p>
          <a:p>
            <a:pPr marL="0" marR="0" lvl="0" indent="0" algn="l" defTabSz="914400" rtl="0" eaLnBrk="1" fontAlgn="base" latinLnBrk="0" hangingPunct="1">
              <a:lnSpc>
                <a:spcPct val="100000"/>
              </a:lnSpc>
              <a:spcBef>
                <a:spcPct val="0"/>
              </a:spcBef>
              <a:spcAft>
                <a:spcPct val="0"/>
              </a:spcAft>
              <a:buClrTx/>
              <a:buSzTx/>
              <a:buFontTx/>
              <a:buNone/>
              <a:tabLst>
                <a:tab pos="3859213" algn="l"/>
              </a:tabLst>
            </a:pPr>
            <a:r>
              <a:rPr kumimoji="0" lang="en-GB" b="1" i="0" strike="noStrike" cap="none" normalizeH="0" baseline="0" dirty="0" smtClean="0">
                <a:ln>
                  <a:noFill/>
                </a:ln>
                <a:solidFill>
                  <a:schemeClr val="tx1"/>
                </a:solidFill>
                <a:effectLst/>
                <a:latin typeface="Courier New" pitchFamily="49" charset="0"/>
                <a:cs typeface="Courier New" pitchFamily="49" charset="0"/>
              </a:rPr>
              <a:t>fun</a:t>
            </a:r>
            <a:r>
              <a:rPr kumimoji="0" lang="en-US" b="0" i="0" u="none" strike="noStrike" cap="none" normalizeH="0" baseline="0" dirty="0" smtClean="0">
                <a:ln>
                  <a:noFill/>
                </a:ln>
                <a:solidFill>
                  <a:schemeClr val="tx1"/>
                </a:solidFill>
                <a:effectLst/>
                <a:latin typeface="Courier New" pitchFamily="49" charset="0"/>
                <a:cs typeface="Courier New" pitchFamily="49" charset="0"/>
              </a:rPr>
              <a:t> </a:t>
            </a:r>
            <a:r>
              <a:rPr kumimoji="0" lang="en-US" b="0" i="1" u="none" strike="noStrike" cap="none" normalizeH="0" baseline="0" dirty="0" smtClean="0">
                <a:ln>
                  <a:noFill/>
                </a:ln>
                <a:solidFill>
                  <a:schemeClr val="tx1"/>
                </a:solidFill>
                <a:effectLst/>
                <a:latin typeface="Courier New" pitchFamily="49" charset="0"/>
                <a:cs typeface="Courier New" pitchFamily="49" charset="0"/>
              </a:rPr>
              <a:t>pat</a:t>
            </a:r>
            <a:r>
              <a:rPr kumimoji="0" lang="en-US" b="0" i="0" u="none" strike="noStrike" cap="none" normalizeH="0" baseline="0" dirty="0" smtClean="0">
                <a:ln>
                  <a:noFill/>
                </a:ln>
                <a:solidFill>
                  <a:schemeClr val="tx1"/>
                </a:solidFill>
                <a:effectLst/>
                <a:latin typeface="Courier New" pitchFamily="49" charset="0"/>
                <a:cs typeface="Courier New" pitchFamily="49" charset="0"/>
              </a:rPr>
              <a:t> … </a:t>
            </a:r>
            <a:r>
              <a:rPr kumimoji="0" lang="en-US" b="0" i="1" u="none" strike="noStrike" cap="none" normalizeH="0" baseline="0" dirty="0" smtClean="0">
                <a:ln>
                  <a:noFill/>
                </a:ln>
                <a:solidFill>
                  <a:schemeClr val="tx1"/>
                </a:solidFill>
                <a:effectLst/>
                <a:latin typeface="Courier New" pitchFamily="49" charset="0"/>
                <a:cs typeface="Courier New" pitchFamily="49" charset="0"/>
              </a:rPr>
              <a:t>pat</a:t>
            </a:r>
            <a:r>
              <a:rPr kumimoji="0" lang="en-US" b="0" i="0" u="none" strike="noStrike" cap="none" normalizeH="0" baseline="0" dirty="0" smtClean="0">
                <a:ln>
                  <a:noFill/>
                </a:ln>
                <a:solidFill>
                  <a:schemeClr val="tx1"/>
                </a:solidFill>
                <a:effectLst/>
                <a:latin typeface="Courier New" pitchFamily="49" charset="0"/>
                <a:cs typeface="Courier New" pitchFamily="49" charset="0"/>
              </a:rPr>
              <a:t> </a:t>
            </a:r>
            <a:r>
              <a:rPr kumimoji="0" lang="en-US" b="1" i="0" u="none" strike="noStrike" cap="none" normalizeH="0" baseline="0" dirty="0" smtClean="0">
                <a:ln>
                  <a:noFill/>
                </a:ln>
                <a:solidFill>
                  <a:schemeClr val="tx1"/>
                </a:solidFill>
                <a:effectLst/>
                <a:latin typeface="Courier New" pitchFamily="49" charset="0"/>
                <a:cs typeface="Courier New" pitchFamily="49" charset="0"/>
              </a:rPr>
              <a:t>-&gt;</a:t>
            </a:r>
            <a:r>
              <a:rPr kumimoji="0" lang="en-US" b="0" i="0" u="none" strike="noStrike" cap="none" normalizeH="0" baseline="0" dirty="0" smtClean="0">
                <a:ln>
                  <a:noFill/>
                </a:ln>
                <a:solidFill>
                  <a:schemeClr val="tx1"/>
                </a:solidFill>
                <a:effectLst/>
                <a:latin typeface="Courier New" pitchFamily="49" charset="0"/>
                <a:cs typeface="Courier New" pitchFamily="49" charset="0"/>
              </a:rPr>
              <a:t> </a:t>
            </a:r>
            <a:r>
              <a:rPr kumimoji="0" lang="en-US" b="0" i="1" u="none" strike="noStrike" cap="none" normalizeH="0" baseline="0" dirty="0" err="1" smtClean="0">
                <a:ln>
                  <a:noFill/>
                </a:ln>
                <a:solidFill>
                  <a:schemeClr val="tx1"/>
                </a:solidFill>
                <a:effectLst/>
                <a:latin typeface="Courier New" pitchFamily="49" charset="0"/>
                <a:cs typeface="Courier New" pitchFamily="49" charset="0"/>
              </a:rPr>
              <a:t>expr</a:t>
            </a:r>
            <a:r>
              <a:rPr kumimoji="0" lang="en-US" b="0" i="0" u="none" strike="noStrike" cap="none" normalizeH="0" baseline="0" dirty="0" smtClean="0">
                <a:ln>
                  <a:noFill/>
                </a:ln>
                <a:solidFill>
                  <a:schemeClr val="tx1"/>
                </a:solidFill>
                <a:effectLst/>
                <a:latin typeface="Courier New" pitchFamily="49" charset="0"/>
                <a:cs typeface="Courier New" pitchFamily="49" charset="0"/>
              </a:rPr>
              <a:t> 	</a:t>
            </a:r>
            <a:r>
              <a:rPr kumimoji="0" lang="en-GB" b="0" i="0" u="none" strike="noStrike" cap="none" normalizeH="0" baseline="0" dirty="0" smtClean="0">
                <a:ln>
                  <a:noFill/>
                </a:ln>
                <a:solidFill>
                  <a:schemeClr val="tx1"/>
                </a:solidFill>
                <a:effectLst/>
                <a:latin typeface="Times New Roman" pitchFamily="18" charset="0"/>
                <a:cs typeface="Times New Roman" pitchFamily="18" charset="0"/>
              </a:rPr>
              <a:t>Function value</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3859213" algn="l"/>
              </a:tabLst>
            </a:pPr>
            <a:endParaRPr kumimoji="0" lang="en-US" b="0" i="0" u="none" strike="noStrike" cap="none" normalizeH="0" baseline="0" dirty="0" smtClean="0">
              <a:ln>
                <a:noFill/>
              </a:ln>
              <a:solidFill>
                <a:schemeClr val="tx1"/>
              </a:solidFill>
              <a:effectLst/>
              <a:latin typeface="Courier New" pitchFamily="49" charset="0"/>
              <a:cs typeface="Courier New" pitchFamily="49" charset="0"/>
            </a:endParaRPr>
          </a:p>
          <a:p>
            <a:pPr marL="0" marR="0" lvl="0" indent="0" algn="l" defTabSz="914400" rtl="0" eaLnBrk="1" fontAlgn="base" latinLnBrk="0" hangingPunct="1">
              <a:lnSpc>
                <a:spcPct val="100000"/>
              </a:lnSpc>
              <a:spcBef>
                <a:spcPct val="0"/>
              </a:spcBef>
              <a:spcAft>
                <a:spcPct val="0"/>
              </a:spcAft>
              <a:buClrTx/>
              <a:buSzTx/>
              <a:buFontTx/>
              <a:buNone/>
              <a:tabLst>
                <a:tab pos="3859213" algn="l"/>
              </a:tabLst>
            </a:pPr>
            <a:r>
              <a:rPr kumimoji="0" lang="en-GB" b="1" i="0" strike="noStrike" cap="none" normalizeH="0" baseline="0" dirty="0" smtClean="0">
                <a:ln>
                  <a:noFill/>
                </a:ln>
                <a:solidFill>
                  <a:schemeClr val="tx1"/>
                </a:solidFill>
                <a:effectLst/>
                <a:latin typeface="Courier New" pitchFamily="49" charset="0"/>
                <a:cs typeface="Courier New" pitchFamily="49" charset="0"/>
              </a:rPr>
              <a:t>function</a:t>
            </a:r>
            <a:r>
              <a:rPr kumimoji="0" lang="en-US" b="0" i="0" u="none" strike="noStrike" cap="none" normalizeH="0" baseline="0" dirty="0" smtClean="0">
                <a:ln>
                  <a:noFill/>
                </a:ln>
                <a:solidFill>
                  <a:schemeClr val="tx1"/>
                </a:solidFill>
                <a:effectLst/>
                <a:latin typeface="Courier New" pitchFamily="49" charset="0"/>
                <a:cs typeface="Courier New" pitchFamily="49" charset="0"/>
              </a:rPr>
              <a:t>	</a:t>
            </a:r>
            <a:r>
              <a:rPr kumimoji="0" lang="en-GB" b="0" i="0" u="none" strike="noStrike" cap="none" normalizeH="0" baseline="0" dirty="0" smtClean="0">
                <a:ln>
                  <a:noFill/>
                </a:ln>
                <a:solidFill>
                  <a:schemeClr val="tx1"/>
                </a:solidFill>
                <a:effectLst/>
                <a:latin typeface="Times New Roman" pitchFamily="18" charset="0"/>
                <a:cs typeface="Times New Roman" pitchFamily="18" charset="0"/>
              </a:rPr>
              <a:t>Match function</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3859213" algn="l"/>
              </a:tabLst>
            </a:pPr>
            <a:r>
              <a:rPr kumimoji="0" lang="en-US" b="1" i="0" u="none" strike="noStrike" cap="none" normalizeH="0" baseline="0" dirty="0" smtClean="0">
                <a:ln>
                  <a:noFill/>
                </a:ln>
                <a:solidFill>
                  <a:schemeClr val="tx1"/>
                </a:solidFill>
                <a:effectLst/>
                <a:latin typeface="Courier New" pitchFamily="49" charset="0"/>
                <a:cs typeface="Courier New" pitchFamily="49" charset="0"/>
              </a:rPr>
              <a:t>|</a:t>
            </a:r>
            <a:r>
              <a:rPr kumimoji="0" lang="en-US" b="0" i="0" u="none" strike="noStrike" cap="none" normalizeH="0" baseline="0" dirty="0" smtClean="0">
                <a:ln>
                  <a:noFill/>
                </a:ln>
                <a:solidFill>
                  <a:schemeClr val="tx1"/>
                </a:solidFill>
                <a:effectLst/>
                <a:latin typeface="Courier New" pitchFamily="49" charset="0"/>
                <a:cs typeface="Courier New" pitchFamily="49" charset="0"/>
              </a:rPr>
              <a:t> </a:t>
            </a:r>
            <a:r>
              <a:rPr kumimoji="0" lang="en-US" b="0" i="1" u="none" strike="noStrike" cap="none" normalizeH="0" baseline="0" dirty="0" smtClean="0">
                <a:ln>
                  <a:noFill/>
                </a:ln>
                <a:solidFill>
                  <a:schemeClr val="tx1"/>
                </a:solidFill>
                <a:effectLst/>
                <a:latin typeface="Courier New" pitchFamily="49" charset="0"/>
                <a:cs typeface="Courier New" pitchFamily="49" charset="0"/>
              </a:rPr>
              <a:t>pat</a:t>
            </a:r>
            <a:r>
              <a:rPr kumimoji="0" lang="en-US" b="0" i="0" u="none" strike="noStrike" cap="none" normalizeH="0" baseline="0" dirty="0" smtClean="0">
                <a:ln>
                  <a:noFill/>
                </a:ln>
                <a:solidFill>
                  <a:schemeClr val="tx1"/>
                </a:solidFill>
                <a:effectLst/>
                <a:latin typeface="Courier New" pitchFamily="49" charset="0"/>
                <a:cs typeface="Courier New" pitchFamily="49" charset="0"/>
              </a:rPr>
              <a:t> </a:t>
            </a:r>
            <a:r>
              <a:rPr kumimoji="0" lang="en-US" b="1" i="0" u="none" strike="noStrike" cap="none" normalizeH="0" baseline="0" dirty="0" smtClean="0">
                <a:ln>
                  <a:noFill/>
                </a:ln>
                <a:solidFill>
                  <a:schemeClr val="tx1"/>
                </a:solidFill>
                <a:effectLst/>
                <a:latin typeface="Courier New" pitchFamily="49" charset="0"/>
                <a:cs typeface="Courier New" pitchFamily="49" charset="0"/>
              </a:rPr>
              <a:t>-&gt;</a:t>
            </a:r>
            <a:r>
              <a:rPr kumimoji="0" lang="en-US" b="0" i="0" u="none" strike="noStrike" cap="none" normalizeH="0" baseline="0" dirty="0" smtClean="0">
                <a:ln>
                  <a:noFill/>
                </a:ln>
                <a:solidFill>
                  <a:schemeClr val="tx1"/>
                </a:solidFill>
                <a:effectLst/>
                <a:latin typeface="Courier New" pitchFamily="49" charset="0"/>
                <a:cs typeface="Courier New" pitchFamily="49" charset="0"/>
              </a:rPr>
              <a:t> </a:t>
            </a:r>
            <a:r>
              <a:rPr kumimoji="0" lang="en-US" b="0" i="1" u="none" strike="noStrike" cap="none" normalizeH="0" baseline="0" dirty="0" err="1" smtClean="0">
                <a:ln>
                  <a:noFill/>
                </a:ln>
                <a:solidFill>
                  <a:schemeClr val="tx1"/>
                </a:solidFill>
                <a:effectLst/>
                <a:latin typeface="Courier New" pitchFamily="49" charset="0"/>
                <a:cs typeface="Courier New" pitchFamily="49" charset="0"/>
              </a:rPr>
              <a:t>expr</a:t>
            </a:r>
            <a:r>
              <a:rPr kumimoji="0" lang="en-US" b="0" i="0" u="none" strike="noStrike" cap="none" normalizeH="0" baseline="0" dirty="0" smtClean="0">
                <a:ln>
                  <a:noFill/>
                </a:ln>
                <a:solidFill>
                  <a:schemeClr val="tx1"/>
                </a:solidFill>
                <a:effectLst/>
                <a:latin typeface="Courier New" pitchFamily="49" charset="0"/>
                <a:cs typeface="Courier New"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tab pos="3859213" algn="l"/>
              </a:tabLst>
            </a:pPr>
            <a:r>
              <a:rPr kumimoji="0" lang="en-US" b="0" i="0" u="none" strike="noStrike" cap="none" normalizeH="0" baseline="0" dirty="0" smtClean="0">
                <a:ln>
                  <a:noFill/>
                </a:ln>
                <a:solidFill>
                  <a:schemeClr val="tx1"/>
                </a:solidFill>
                <a:effectLst/>
                <a:latin typeface="Courier New" pitchFamily="49" charset="0"/>
                <a:cs typeface="Courier New" pitchFamily="49" charset="0"/>
              </a:rPr>
              <a:t>…</a:t>
            </a:r>
          </a:p>
          <a:p>
            <a:pPr marL="0" marR="0" lvl="0" indent="0" algn="l" defTabSz="914400" rtl="0" eaLnBrk="1" fontAlgn="base" latinLnBrk="0" hangingPunct="1">
              <a:lnSpc>
                <a:spcPct val="100000"/>
              </a:lnSpc>
              <a:spcBef>
                <a:spcPct val="0"/>
              </a:spcBef>
              <a:spcAft>
                <a:spcPct val="0"/>
              </a:spcAft>
              <a:buClrTx/>
              <a:buSzTx/>
              <a:buFontTx/>
              <a:buNone/>
              <a:tabLst>
                <a:tab pos="3859213" algn="l"/>
              </a:tabLst>
            </a:pPr>
            <a:r>
              <a:rPr kumimoji="0" lang="en-US" b="1" i="0" u="none" strike="noStrike" cap="none" normalizeH="0" baseline="0" dirty="0" smtClean="0">
                <a:ln>
                  <a:noFill/>
                </a:ln>
                <a:solidFill>
                  <a:schemeClr val="tx1"/>
                </a:solidFill>
                <a:effectLst/>
                <a:latin typeface="Courier New" pitchFamily="49" charset="0"/>
                <a:cs typeface="Courier New" pitchFamily="49" charset="0"/>
              </a:rPr>
              <a:t>|</a:t>
            </a:r>
            <a:r>
              <a:rPr kumimoji="0" lang="en-US" b="0" i="0" u="none" strike="noStrike" cap="none" normalizeH="0" baseline="0" dirty="0" smtClean="0">
                <a:ln>
                  <a:noFill/>
                </a:ln>
                <a:solidFill>
                  <a:schemeClr val="tx1"/>
                </a:solidFill>
                <a:effectLst/>
                <a:latin typeface="Courier New" pitchFamily="49" charset="0"/>
                <a:cs typeface="Courier New" pitchFamily="49" charset="0"/>
              </a:rPr>
              <a:t> </a:t>
            </a:r>
            <a:r>
              <a:rPr kumimoji="0" lang="en-US" b="0" i="1" u="none" strike="noStrike" cap="none" normalizeH="0" baseline="0" dirty="0" smtClean="0">
                <a:ln>
                  <a:noFill/>
                </a:ln>
                <a:solidFill>
                  <a:schemeClr val="tx1"/>
                </a:solidFill>
                <a:effectLst/>
                <a:latin typeface="Courier New" pitchFamily="49" charset="0"/>
                <a:cs typeface="Courier New" pitchFamily="49" charset="0"/>
              </a:rPr>
              <a:t>pat</a:t>
            </a:r>
            <a:r>
              <a:rPr kumimoji="0" lang="en-US" b="0" i="0" u="none" strike="noStrike" cap="none" normalizeH="0" baseline="0" dirty="0" smtClean="0">
                <a:ln>
                  <a:noFill/>
                </a:ln>
                <a:solidFill>
                  <a:schemeClr val="tx1"/>
                </a:solidFill>
                <a:effectLst/>
                <a:latin typeface="Courier New" pitchFamily="49" charset="0"/>
                <a:cs typeface="Courier New" pitchFamily="49" charset="0"/>
              </a:rPr>
              <a:t> </a:t>
            </a:r>
            <a:r>
              <a:rPr kumimoji="0" lang="en-US" b="1" i="0" u="none" strike="noStrike" cap="none" normalizeH="0" baseline="0" dirty="0" smtClean="0">
                <a:ln>
                  <a:noFill/>
                </a:ln>
                <a:solidFill>
                  <a:schemeClr val="tx1"/>
                </a:solidFill>
                <a:effectLst/>
                <a:latin typeface="Courier New" pitchFamily="49" charset="0"/>
                <a:cs typeface="Courier New" pitchFamily="49" charset="0"/>
              </a:rPr>
              <a:t>-&gt;</a:t>
            </a:r>
            <a:r>
              <a:rPr kumimoji="0" lang="en-US" b="0" i="0" u="none" strike="noStrike" cap="none" normalizeH="0" baseline="0" dirty="0" smtClean="0">
                <a:ln>
                  <a:noFill/>
                </a:ln>
                <a:solidFill>
                  <a:schemeClr val="tx1"/>
                </a:solidFill>
                <a:effectLst/>
                <a:latin typeface="Courier New" pitchFamily="49" charset="0"/>
                <a:cs typeface="Courier New" pitchFamily="49" charset="0"/>
              </a:rPr>
              <a:t> </a:t>
            </a:r>
            <a:r>
              <a:rPr kumimoji="0" lang="en-US" b="0" i="1" u="none" strike="noStrike" cap="none" normalizeH="0" baseline="0" dirty="0" err="1" smtClean="0">
                <a:ln>
                  <a:noFill/>
                </a:ln>
                <a:solidFill>
                  <a:schemeClr val="tx1"/>
                </a:solidFill>
                <a:effectLst/>
                <a:latin typeface="Courier New" pitchFamily="49" charset="0"/>
                <a:cs typeface="Courier New" pitchFamily="49" charset="0"/>
              </a:rPr>
              <a:t>expr</a:t>
            </a:r>
            <a:r>
              <a:rPr kumimoji="0" lang="en-US" b="0" i="0" u="none" strike="noStrike" cap="none" normalizeH="0" baseline="0" dirty="0" smtClean="0">
                <a:ln>
                  <a:noFill/>
                </a:ln>
                <a:solidFill>
                  <a:schemeClr val="tx1"/>
                </a:solidFill>
                <a:effectLst/>
                <a:latin typeface="TheSansMonoConLight" pitchFamily="34" charset="0"/>
                <a:cs typeface="Arial" pitchFamily="34" charset="0"/>
              </a:rPr>
              <a:t>	</a:t>
            </a:r>
            <a:endParaRPr kumimoji="0" lang="en-US" sz="4400" b="0" i="0" u="none" strike="noStrike" cap="none" normalizeH="0" baseline="0" dirty="0" smtClean="0">
              <a:ln>
                <a:noFill/>
              </a:ln>
              <a:solidFill>
                <a:schemeClr val="tx1"/>
              </a:solidFill>
              <a:effectLst/>
              <a:latin typeface="TheSansMonoConLight" pitchFamily="34" charset="0"/>
              <a:cs typeface="Arial" pitchFamily="34" charset="0"/>
            </a:endParaRPr>
          </a:p>
        </p:txBody>
      </p:sp>
    </p:spTree>
    <p:extLst>
      <p:ext uri="{BB962C8B-B14F-4D97-AF65-F5344CB8AC3E}">
        <p14:creationId xmlns:p14="http://schemas.microsoft.com/office/powerpoint/2010/main" val="1504037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Quick Overview</a:t>
            </a:r>
            <a:endParaRPr lang="en-GB" dirty="0"/>
          </a:p>
        </p:txBody>
      </p:sp>
      <p:sp>
        <p:nvSpPr>
          <p:cNvPr id="3" name="Content Placeholder 2"/>
          <p:cNvSpPr>
            <a:spLocks noGrp="1"/>
          </p:cNvSpPr>
          <p:nvPr>
            <p:ph sz="quarter" idx="1"/>
          </p:nvPr>
        </p:nvSpPr>
        <p:spPr/>
        <p:txBody>
          <a:bodyPr/>
          <a:lstStyle/>
          <a:p>
            <a:endParaRPr lang="en-GB" dirty="0"/>
          </a:p>
        </p:txBody>
      </p:sp>
      <p:sp>
        <p:nvSpPr>
          <p:cNvPr id="1026" name="Text Box 2"/>
          <p:cNvSpPr txBox="1">
            <a:spLocks noChangeArrowheads="1"/>
          </p:cNvSpPr>
          <p:nvPr/>
        </p:nvSpPr>
        <p:spPr bwMode="auto">
          <a:xfrm>
            <a:off x="4114800" y="1828800"/>
            <a:ext cx="4800600" cy="2895600"/>
          </a:xfrm>
          <a:prstGeom prst="rect">
            <a:avLst/>
          </a:prstGeom>
          <a:solidFill>
            <a:schemeClr val="accent1">
              <a:lumMod val="20000"/>
              <a:lumOff val="80000"/>
            </a:schemeClr>
          </a:solidFill>
          <a:ln w="9525">
            <a:solidFill>
              <a:srgbClr val="000000"/>
            </a:solidFill>
            <a:miter lim="800000"/>
            <a:headEnd/>
            <a:tailEnd/>
          </a:ln>
        </p:spPr>
        <p:style>
          <a:lnRef idx="0">
            <a:scrgbClr r="0" g="0" b="0"/>
          </a:lnRef>
          <a:fillRef idx="1001">
            <a:schemeClr val="lt2"/>
          </a:fillRef>
          <a:effectRef idx="0">
            <a:scrgbClr r="0" g="0" b="0"/>
          </a:effectRef>
          <a:fontRef idx="major"/>
        </p:style>
        <p:txBody>
          <a:bodyPr vert="horz" wrap="square" lIns="54000" tIns="45720" rIns="5400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2000" b="0" i="1" u="none" strike="noStrike" cap="none" normalizeH="0" baseline="0" dirty="0" smtClean="0">
                <a:ln>
                  <a:noFill/>
                </a:ln>
                <a:solidFill>
                  <a:schemeClr val="tx1"/>
                </a:solidFill>
                <a:effectLst/>
                <a:latin typeface="Calibri" pitchFamily="34" charset="0"/>
                <a:cs typeface="Arial" pitchFamily="34" charset="0"/>
              </a:rPr>
              <a:t>Attaching Attributes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tx1"/>
                </a:solidFill>
                <a:effectLst/>
                <a:latin typeface="Courier New" pitchFamily="49" charset="0"/>
                <a:cs typeface="Courier New" pitchFamily="49" charset="0"/>
              </a:rPr>
              <a:t>[&lt;Obsolete("Deprecated at 1.2")&gt;]</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b="1" i="0" strike="noStrike" cap="none" normalizeH="0" baseline="0" dirty="0" smtClean="0">
                <a:ln>
                  <a:noFill/>
                </a:ln>
                <a:solidFill>
                  <a:schemeClr val="tx1"/>
                </a:solidFill>
                <a:effectLst/>
                <a:latin typeface="Courier New" pitchFamily="49" charset="0"/>
                <a:cs typeface="Courier New" pitchFamily="49" charset="0"/>
              </a:rPr>
              <a:t>type</a:t>
            </a:r>
            <a:r>
              <a:rPr kumimoji="0" lang="en-GB" b="0" i="0" u="none" strike="noStrike" cap="none" normalizeH="0" baseline="0" dirty="0" smtClean="0">
                <a:ln>
                  <a:noFill/>
                </a:ln>
                <a:solidFill>
                  <a:schemeClr val="tx1"/>
                </a:solidFill>
                <a:effectLst/>
                <a:latin typeface="Courier New" pitchFamily="49" charset="0"/>
                <a:cs typeface="Courier New" pitchFamily="49" charset="0"/>
              </a:rPr>
              <a:t> </a:t>
            </a:r>
            <a:r>
              <a:rPr kumimoji="0" lang="en-GB" b="0" i="0" u="none" strike="noStrike" cap="none" normalizeH="0" baseline="0" dirty="0" err="1" smtClean="0">
                <a:ln>
                  <a:noFill/>
                </a:ln>
                <a:solidFill>
                  <a:schemeClr val="tx1"/>
                </a:solidFill>
                <a:effectLst/>
                <a:latin typeface="Courier New" pitchFamily="49" charset="0"/>
                <a:cs typeface="Courier New" pitchFamily="49" charset="0"/>
              </a:rPr>
              <a:t>Type</a:t>
            </a:r>
            <a:r>
              <a:rPr kumimoji="0" lang="en-GB" b="0" i="0" u="none" strike="noStrike" cap="none" normalizeH="0" baseline="0" dirty="0" smtClean="0">
                <a:ln>
                  <a:noFill/>
                </a:ln>
                <a:solidFill>
                  <a:schemeClr val="tx1"/>
                </a:solidFill>
                <a:effectLst/>
                <a:latin typeface="Courier New" pitchFamily="49" charset="0"/>
                <a:cs typeface="Courier New" pitchFamily="49" charset="0"/>
              </a:rPr>
              <a:t> =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tx1"/>
                </a:solidFill>
                <a:effectLst/>
                <a:latin typeface="Courier New" pitchFamily="49" charset="0"/>
                <a:cs typeface="Courier New" pitchFamily="49" charset="0"/>
              </a:rPr>
              <a:t>    </a:t>
            </a:r>
            <a:r>
              <a:rPr kumimoji="0" lang="en-US" b="0" i="0" u="none" strike="noStrike" cap="none" normalizeH="0" baseline="0" dirty="0" smtClean="0">
                <a:ln>
                  <a:noFill/>
                </a:ln>
                <a:solidFill>
                  <a:schemeClr val="tx1"/>
                </a:solidFill>
                <a:effectLst/>
                <a:latin typeface="Courier New" pitchFamily="49" charset="0"/>
                <a:cs typeface="Courier New" pitchFamily="49" charset="0"/>
              </a:rPr>
              <a:t>…</a:t>
            </a:r>
            <a:endParaRPr kumimoji="0" lang="en-GB" b="0" i="0" u="none" strike="noStrike" cap="none" normalizeH="0" baseline="0" dirty="0" smtClean="0">
              <a:ln>
                <a:noFill/>
              </a:ln>
              <a:solidFill>
                <a:schemeClr val="tx1"/>
              </a:solidFill>
              <a:effectLst/>
              <a:latin typeface="Courier New" pitchFamily="49" charset="0"/>
              <a:cs typeface="Courier New" pitchFamily="49"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tx1"/>
                </a:solidFill>
                <a:effectLst/>
                <a:latin typeface="Courier New" pitchFamily="49" charset="0"/>
                <a:cs typeface="Courier New" pitchFamily="49" charset="0"/>
              </a:rPr>
              <a:t>[&lt;Conditional("DEBUG")&gt;]</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b="1" i="0" strike="noStrike" cap="none" normalizeH="0" baseline="0" dirty="0" smtClean="0">
                <a:ln>
                  <a:noFill/>
                </a:ln>
                <a:solidFill>
                  <a:schemeClr val="tx1"/>
                </a:solidFill>
                <a:effectLst/>
                <a:latin typeface="Courier New" pitchFamily="49" charset="0"/>
                <a:cs typeface="Courier New" pitchFamily="49" charset="0"/>
              </a:rPr>
              <a:t>let</a:t>
            </a:r>
            <a:r>
              <a:rPr kumimoji="0" lang="en-GB" b="0" i="0" u="none" strike="noStrike" cap="none" normalizeH="0" baseline="0" dirty="0" smtClean="0">
                <a:ln>
                  <a:noFill/>
                </a:ln>
                <a:solidFill>
                  <a:schemeClr val="tx1"/>
                </a:solidFill>
                <a:effectLst/>
                <a:latin typeface="Courier New" pitchFamily="49" charset="0"/>
                <a:cs typeface="Courier New" pitchFamily="49" charset="0"/>
              </a:rPr>
              <a:t> Function(x)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b="0" i="0" u="none" strike="noStrike" cap="none" normalizeH="0" baseline="0" dirty="0" smtClean="0">
              <a:ln>
                <a:noFill/>
              </a:ln>
              <a:solidFill>
                <a:schemeClr val="tx1"/>
              </a:solidFill>
              <a:effectLst/>
              <a:latin typeface="Courier New" pitchFamily="49" charset="0"/>
              <a:cs typeface="Courier New" pitchFamily="49"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tx1"/>
                </a:solidFill>
                <a:effectLst/>
                <a:latin typeface="Courier New" pitchFamily="49" charset="0"/>
                <a:cs typeface="Courier New" pitchFamily="49" charset="0"/>
              </a:rPr>
              <a:t>[&lt;assembly: Note("argument")&gt;]</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b="1" i="0" strike="noStrike" cap="none" normalizeH="0" baseline="0" dirty="0" smtClean="0">
                <a:ln>
                  <a:noFill/>
                </a:ln>
                <a:solidFill>
                  <a:schemeClr val="tx1"/>
                </a:solidFill>
                <a:effectLst/>
                <a:latin typeface="Courier New" pitchFamily="49" charset="0"/>
                <a:cs typeface="Courier New" pitchFamily="49" charset="0"/>
              </a:rPr>
              <a:t>do</a:t>
            </a:r>
            <a:r>
              <a:rPr kumimoji="0" lang="en-GB" b="0" i="0" u="none" strike="noStrike" cap="none" normalizeH="0" baseline="0" dirty="0" smtClean="0">
                <a:ln>
                  <a:noFill/>
                </a:ln>
                <a:solidFill>
                  <a:schemeClr val="tx1"/>
                </a:solidFill>
                <a:effectLst/>
                <a:latin typeface="Courier New" pitchFamily="49" charset="0"/>
                <a:cs typeface="Courier New" pitchFamily="49" charset="0"/>
              </a:rPr>
              <a:t> ()</a:t>
            </a:r>
            <a:endParaRPr kumimoji="0" lang="en-US" sz="4400" b="0"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1027" name="Text Box 3"/>
          <p:cNvSpPr txBox="1">
            <a:spLocks noChangeArrowheads="1"/>
          </p:cNvSpPr>
          <p:nvPr/>
        </p:nvSpPr>
        <p:spPr bwMode="auto">
          <a:xfrm>
            <a:off x="152400" y="1752600"/>
            <a:ext cx="3505200" cy="2819400"/>
          </a:xfrm>
          <a:prstGeom prst="rect">
            <a:avLst/>
          </a:prstGeom>
          <a:solidFill>
            <a:schemeClr val="accent1">
              <a:lumMod val="20000"/>
              <a:lumOff val="80000"/>
            </a:schemeClr>
          </a:solidFill>
          <a:ln w="9525">
            <a:solidFill>
              <a:srgbClr val="000000"/>
            </a:solidFill>
            <a:miter lim="800000"/>
            <a:headEnd/>
            <a:tailEnd/>
          </a:ln>
        </p:spPr>
        <p:style>
          <a:lnRef idx="0">
            <a:scrgbClr r="0" g="0" b="0"/>
          </a:lnRef>
          <a:fillRef idx="1001">
            <a:schemeClr val="lt2"/>
          </a:fillRef>
          <a:effectRef idx="0">
            <a:scrgbClr r="0" g="0" b="0"/>
          </a:effectRef>
          <a:fontRef idx="major"/>
        </p:style>
        <p:txBody>
          <a:bodyPr vert="horz" wrap="square" lIns="54000" tIns="45720" rIns="5400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2000" b="0" i="1" u="none" strike="noStrike" cap="none" normalizeH="0" baseline="0" dirty="0" smtClean="0">
                <a:ln>
                  <a:noFill/>
                </a:ln>
                <a:solidFill>
                  <a:schemeClr val="tx1"/>
                </a:solidFill>
                <a:effectLst/>
                <a:latin typeface="Calibri" pitchFamily="34" charset="0"/>
                <a:cs typeface="Arial" pitchFamily="34" charset="0"/>
              </a:rPr>
              <a:t>Comments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ourier New" pitchFamily="49" charset="0"/>
                <a:cs typeface="Courier New" pitchFamily="49" charset="0"/>
              </a:rPr>
              <a:t>//</a:t>
            </a:r>
            <a:r>
              <a:rPr kumimoji="0" lang="en-US" b="0" i="0" u="none" strike="noStrike" cap="none" normalizeH="0" baseline="0" dirty="0" smtClean="0">
                <a:ln>
                  <a:noFill/>
                </a:ln>
                <a:solidFill>
                  <a:schemeClr val="tx1"/>
                </a:solidFill>
                <a:effectLst/>
                <a:latin typeface="Courier New" pitchFamily="49" charset="0"/>
                <a:cs typeface="Courier New" pitchFamily="49" charset="0"/>
              </a:rPr>
              <a:t> comment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Courier New" pitchFamily="49" charset="0"/>
              <a:cs typeface="Courier New" pitchFamily="49"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ourier New" pitchFamily="49" charset="0"/>
                <a:cs typeface="Courier New" pitchFamily="49" charset="0"/>
              </a:rPr>
              <a:t>(*</a:t>
            </a:r>
            <a:r>
              <a:rPr kumimoji="0" lang="en-US" b="0" i="0" u="none" strike="noStrike" cap="none" normalizeH="0" baseline="0" dirty="0" smtClean="0">
                <a:ln>
                  <a:noFill/>
                </a:ln>
                <a:solidFill>
                  <a:schemeClr val="tx1"/>
                </a:solidFill>
                <a:effectLst/>
                <a:latin typeface="Courier New" pitchFamily="49" charset="0"/>
                <a:cs typeface="Courier New" pitchFamily="49" charset="0"/>
              </a:rPr>
              <a:t> comment </a:t>
            </a:r>
            <a:r>
              <a:rPr kumimoji="0" lang="en-US" b="1" i="0" u="none" strike="noStrike" cap="none" normalizeH="0" baseline="0" dirty="0" smtClean="0">
                <a:ln>
                  <a:noFill/>
                </a:ln>
                <a:solidFill>
                  <a:schemeClr val="tx1"/>
                </a:solidFill>
                <a:effectLst/>
                <a:latin typeface="Courier New" pitchFamily="49" charset="0"/>
                <a:cs typeface="Courier New" pitchFamily="49" charset="0"/>
              </a:rPr>
              <a:t>*)</a:t>
            </a:r>
            <a:endParaRPr kumimoji="0" lang="en-US" b="0" i="0" u="none" strike="noStrike" cap="none" normalizeH="0" baseline="0" dirty="0" smtClean="0">
              <a:ln>
                <a:noFill/>
              </a:ln>
              <a:solidFill>
                <a:schemeClr val="tx1"/>
              </a:solidFill>
              <a:effectLst/>
              <a:latin typeface="Courier New" pitchFamily="49" charset="0"/>
              <a:cs typeface="Courier New" pitchFamily="49"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b="0" i="0" u="none" strike="noStrike" cap="none" normalizeH="0" baseline="0" dirty="0" smtClean="0">
              <a:ln>
                <a:noFill/>
              </a:ln>
              <a:solidFill>
                <a:schemeClr val="tx1"/>
              </a:solidFill>
              <a:effectLst/>
              <a:latin typeface="Courier New" pitchFamily="49" charset="0"/>
              <a:cs typeface="Courier New" pitchFamily="49"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ourier New" pitchFamily="49" charset="0"/>
                <a:cs typeface="Courier New" pitchFamily="49" charset="0"/>
              </a:rPr>
              <a:t>///</a:t>
            </a:r>
            <a:r>
              <a:rPr kumimoji="0" lang="en-US" b="0" i="0" u="none" strike="noStrike" cap="none" normalizeH="0" baseline="0" dirty="0" smtClean="0">
                <a:ln>
                  <a:noFill/>
                </a:ln>
                <a:solidFill>
                  <a:schemeClr val="tx1"/>
                </a:solidFill>
                <a:effectLst/>
                <a:latin typeface="Courier New" pitchFamily="49" charset="0"/>
                <a:cs typeface="Courier New" pitchFamily="49" charset="0"/>
              </a:rPr>
              <a:t> XML doc comment</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b="1" i="0" strike="noStrike" cap="none" normalizeH="0" baseline="0" dirty="0" smtClean="0">
                <a:ln>
                  <a:noFill/>
                </a:ln>
                <a:solidFill>
                  <a:schemeClr val="tx1"/>
                </a:solidFill>
                <a:effectLst/>
                <a:latin typeface="Courier New" pitchFamily="49" charset="0"/>
                <a:cs typeface="Courier New" pitchFamily="49" charset="0"/>
              </a:rPr>
              <a:t>let</a:t>
            </a:r>
            <a:r>
              <a:rPr kumimoji="0" lang="en-US" b="0" i="0" u="none" strike="noStrike" cap="none" normalizeH="0" baseline="0" dirty="0" smtClean="0">
                <a:ln>
                  <a:noFill/>
                </a:ln>
                <a:solidFill>
                  <a:schemeClr val="tx1"/>
                </a:solidFill>
                <a:effectLst/>
                <a:latin typeface="Courier New" pitchFamily="49" charset="0"/>
                <a:cs typeface="Courier New" pitchFamily="49" charset="0"/>
              </a:rPr>
              <a:t> x = 1</a:t>
            </a:r>
            <a:endParaRPr kumimoji="0" lang="en-US" sz="4400" b="0" i="0" u="none" strike="noStrike" cap="none" normalizeH="0" baseline="0" dirty="0" smtClean="0">
              <a:ln>
                <a:noFill/>
              </a:ln>
              <a:solidFill>
                <a:schemeClr val="tx1"/>
              </a:solidFill>
              <a:effectLst/>
              <a:latin typeface="Courier New" pitchFamily="49" charset="0"/>
              <a:cs typeface="Courier New" pitchFamily="49" charset="0"/>
            </a:endParaRPr>
          </a:p>
        </p:txBody>
      </p:sp>
    </p:spTree>
    <p:extLst>
      <p:ext uri="{BB962C8B-B14F-4D97-AF65-F5344CB8AC3E}">
        <p14:creationId xmlns:p14="http://schemas.microsoft.com/office/powerpoint/2010/main" val="335943698"/>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 - Operators</a:t>
            </a:r>
            <a:endParaRPr lang="en-GB" dirty="0"/>
          </a:p>
        </p:txBody>
      </p:sp>
      <p:sp>
        <p:nvSpPr>
          <p:cNvPr id="4098" name="Text Box 2"/>
          <p:cNvSpPr txBox="1">
            <a:spLocks noChangeArrowheads="1"/>
          </p:cNvSpPr>
          <p:nvPr/>
        </p:nvSpPr>
        <p:spPr bwMode="auto">
          <a:xfrm>
            <a:off x="4343400" y="568171"/>
            <a:ext cx="4572000" cy="3352800"/>
          </a:xfrm>
          <a:prstGeom prst="rect">
            <a:avLst/>
          </a:prstGeom>
          <a:solidFill>
            <a:schemeClr val="accent1">
              <a:lumMod val="20000"/>
              <a:lumOff val="80000"/>
            </a:schemeClr>
          </a:solidFill>
          <a:ln>
            <a:headEnd/>
            <a:tailEnd/>
          </a:ln>
        </p:spPr>
        <p:style>
          <a:lnRef idx="1">
            <a:schemeClr val="dk1"/>
          </a:lnRef>
          <a:fillRef idx="1001">
            <a:schemeClr val="lt2"/>
          </a:fillRef>
          <a:effectRef idx="1">
            <a:schemeClr val="dk1"/>
          </a:effectRef>
          <a:fontRef idx="minor">
            <a:schemeClr val="dk1"/>
          </a:fontRef>
        </p:style>
        <p:txBody>
          <a:bodyPr vert="horz" wrap="square" lIns="54000" tIns="45720" rIns="5400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b="0" i="1" u="none" strike="noStrike" cap="none" normalizeH="0" baseline="0" dirty="0" smtClean="0">
                <a:ln>
                  <a:noFill/>
                </a:ln>
                <a:solidFill>
                  <a:schemeClr val="tx1"/>
                </a:solidFill>
                <a:effectLst/>
                <a:latin typeface="Calibri" pitchFamily="34" charset="0"/>
                <a:cs typeface="Arial" pitchFamily="34" charset="0"/>
              </a:rPr>
              <a:t>Generic Comparison and Hashing</a:t>
            </a:r>
          </a:p>
          <a:p>
            <a:pPr marL="0" marR="0" lvl="0" indent="0" algn="l" defTabSz="914400" rtl="0" eaLnBrk="1" fontAlgn="base" latinLnBrk="0" hangingPunct="1">
              <a:lnSpc>
                <a:spcPct val="100000"/>
              </a:lnSpc>
              <a:spcBef>
                <a:spcPct val="0"/>
              </a:spcBef>
              <a:spcAft>
                <a:spcPct val="0"/>
              </a:spcAft>
              <a:buClrTx/>
              <a:buSzTx/>
              <a:buFontTx/>
              <a:buNone/>
              <a:tabLst>
                <a:tab pos="2057400" algn="l"/>
              </a:tabLst>
            </a:pPr>
            <a:r>
              <a:rPr kumimoji="0" lang="en-US" sz="1600" b="0" i="0" u="none" strike="noStrike" cap="none" normalizeH="0" baseline="0" dirty="0" smtClean="0">
                <a:ln>
                  <a:noFill/>
                </a:ln>
                <a:solidFill>
                  <a:schemeClr val="tx1"/>
                </a:solidFill>
                <a:effectLst/>
                <a:latin typeface="Lucida Console" pitchFamily="49" charset="0"/>
                <a:cs typeface="Arial" pitchFamily="34" charset="0"/>
              </a:rPr>
              <a:t>hash x</a:t>
            </a:r>
            <a:r>
              <a:rPr kumimoji="0" lang="en-US" sz="1600" b="0" i="0" u="none" strike="noStrike" cap="none" normalizeH="0" baseline="0" dirty="0" smtClean="0">
                <a:ln>
                  <a:noFill/>
                </a:ln>
                <a:solidFill>
                  <a:schemeClr val="tx1"/>
                </a:solidFill>
                <a:effectLst/>
                <a:latin typeface="Times New Roman" pitchFamily="18" charset="0"/>
                <a:cs typeface="Arial" pitchFamily="34" charset="0"/>
              </a:rPr>
              <a:t>	</a:t>
            </a:r>
            <a:r>
              <a:rPr kumimoji="0" lang="en-GB" sz="1600" b="0" u="none" strike="noStrike" cap="none" normalizeH="0" baseline="0" dirty="0" smtClean="0">
                <a:ln>
                  <a:noFill/>
                </a:ln>
                <a:solidFill>
                  <a:schemeClr val="tx1"/>
                </a:solidFill>
                <a:effectLst/>
                <a:latin typeface="Times New Roman" pitchFamily="18" charset="0"/>
                <a:cs typeface="Arial" pitchFamily="34" charset="0"/>
              </a:rPr>
              <a:t>Generic hashing</a:t>
            </a:r>
            <a:endParaRPr kumimoji="0" lang="en-US" sz="1600" b="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2057400" algn="l"/>
              </a:tabLst>
            </a:pPr>
            <a:r>
              <a:rPr kumimoji="0" lang="en-US" sz="1600" b="0" i="0" u="none" strike="noStrike" cap="none" normalizeH="0" baseline="0" dirty="0" smtClean="0">
                <a:ln>
                  <a:noFill/>
                </a:ln>
                <a:solidFill>
                  <a:schemeClr val="tx1"/>
                </a:solidFill>
                <a:effectLst/>
                <a:latin typeface="Lucida Console" pitchFamily="49" charset="0"/>
                <a:cs typeface="Arial" pitchFamily="34" charset="0"/>
              </a:rPr>
              <a:t>x = y</a:t>
            </a:r>
            <a:r>
              <a:rPr kumimoji="0" lang="en-US" sz="1600" b="0" i="0" u="none" strike="noStrike" cap="none" normalizeH="0" baseline="0" dirty="0" smtClean="0">
                <a:ln>
                  <a:noFill/>
                </a:ln>
                <a:solidFill>
                  <a:schemeClr val="tx1"/>
                </a:solidFill>
                <a:effectLst/>
                <a:latin typeface="Times New Roman" pitchFamily="18" charset="0"/>
                <a:cs typeface="Arial" pitchFamily="34" charset="0"/>
              </a:rPr>
              <a:t>	</a:t>
            </a:r>
            <a:r>
              <a:rPr kumimoji="0" lang="en-GB" sz="1600" b="0" i="0" u="none" strike="noStrike" cap="none" normalizeH="0" baseline="0" dirty="0" smtClean="0">
                <a:ln>
                  <a:noFill/>
                </a:ln>
                <a:solidFill>
                  <a:schemeClr val="tx1"/>
                </a:solidFill>
                <a:effectLst/>
                <a:latin typeface="Times New Roman" pitchFamily="18" charset="0"/>
                <a:cs typeface="Arial" pitchFamily="34" charset="0"/>
              </a:rPr>
              <a:t>Generic equality</a:t>
            </a:r>
            <a:endParaRPr kumimoji="0" lang="en-US" sz="16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2057400" algn="l"/>
              </a:tabLst>
            </a:pPr>
            <a:r>
              <a:rPr kumimoji="0" lang="en-US" sz="1600" b="0" i="0" u="none" strike="noStrike" cap="none" normalizeH="0" baseline="0" dirty="0" smtClean="0">
                <a:ln>
                  <a:noFill/>
                </a:ln>
                <a:solidFill>
                  <a:schemeClr val="tx1"/>
                </a:solidFill>
                <a:effectLst/>
                <a:latin typeface="Lucida Console" pitchFamily="49" charset="0"/>
                <a:cs typeface="Arial" pitchFamily="34" charset="0"/>
              </a:rPr>
              <a:t>x &lt;&gt; y</a:t>
            </a:r>
            <a:r>
              <a:rPr kumimoji="0" lang="en-US" sz="1600" b="0" i="0" u="none" strike="noStrike" cap="none" normalizeH="0" baseline="0" dirty="0" smtClean="0">
                <a:ln>
                  <a:noFill/>
                </a:ln>
                <a:solidFill>
                  <a:schemeClr val="tx1"/>
                </a:solidFill>
                <a:effectLst/>
                <a:latin typeface="Times New Roman" pitchFamily="18" charset="0"/>
                <a:cs typeface="Arial" pitchFamily="34" charset="0"/>
              </a:rPr>
              <a:t>	</a:t>
            </a:r>
            <a:r>
              <a:rPr kumimoji="0" lang="en-GB" sz="1600" b="0" i="0" u="none" strike="noStrike" cap="none" normalizeH="0" baseline="0" dirty="0" smtClean="0">
                <a:ln>
                  <a:noFill/>
                </a:ln>
                <a:solidFill>
                  <a:schemeClr val="tx1"/>
                </a:solidFill>
                <a:effectLst/>
                <a:latin typeface="Times New Roman" pitchFamily="18" charset="0"/>
                <a:cs typeface="Arial" pitchFamily="34" charset="0"/>
              </a:rPr>
              <a:t>Generic inequality</a:t>
            </a:r>
            <a:endParaRPr kumimoji="0" lang="en-US" sz="16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2057400" algn="l"/>
              </a:tabLst>
            </a:pPr>
            <a:r>
              <a:rPr kumimoji="0" lang="en-US" sz="1600" b="0" i="0" u="none" strike="noStrike" cap="none" normalizeH="0" baseline="0" dirty="0" smtClean="0">
                <a:ln>
                  <a:noFill/>
                </a:ln>
                <a:solidFill>
                  <a:schemeClr val="tx1"/>
                </a:solidFill>
                <a:effectLst/>
                <a:latin typeface="Lucida Console" pitchFamily="49" charset="0"/>
                <a:cs typeface="Arial" pitchFamily="34" charset="0"/>
              </a:rPr>
              <a:t>compare x y</a:t>
            </a:r>
            <a:r>
              <a:rPr kumimoji="0" lang="en-US" sz="1600" b="0" i="0" u="none" strike="noStrike" cap="none" normalizeH="0" baseline="0" dirty="0" smtClean="0">
                <a:ln>
                  <a:noFill/>
                </a:ln>
                <a:solidFill>
                  <a:schemeClr val="tx1"/>
                </a:solidFill>
                <a:effectLst/>
                <a:latin typeface="Times New Roman" pitchFamily="18" charset="0"/>
                <a:cs typeface="Arial" pitchFamily="34" charset="0"/>
              </a:rPr>
              <a:t>	</a:t>
            </a:r>
            <a:r>
              <a:rPr kumimoji="0" lang="en-GB" sz="1600" b="0" i="0" u="none" strike="noStrike" cap="none" normalizeH="0" baseline="0" dirty="0" smtClean="0">
                <a:ln>
                  <a:noFill/>
                </a:ln>
                <a:solidFill>
                  <a:schemeClr val="tx1"/>
                </a:solidFill>
                <a:effectLst/>
                <a:latin typeface="Times New Roman" pitchFamily="18" charset="0"/>
                <a:cs typeface="Arial" pitchFamily="34" charset="0"/>
              </a:rPr>
              <a:t>Generic comparison</a:t>
            </a:r>
            <a:endParaRPr kumimoji="0" lang="en-US" sz="16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2057400" algn="l"/>
              </a:tabLst>
            </a:pPr>
            <a:r>
              <a:rPr kumimoji="0" lang="en-US" sz="1600" b="0" i="0" u="none" strike="noStrike" cap="none" normalizeH="0" baseline="0" dirty="0" smtClean="0">
                <a:ln>
                  <a:noFill/>
                </a:ln>
                <a:solidFill>
                  <a:schemeClr val="tx1"/>
                </a:solidFill>
                <a:effectLst/>
                <a:latin typeface="Lucida Console" pitchFamily="49" charset="0"/>
                <a:cs typeface="Arial" pitchFamily="34" charset="0"/>
              </a:rPr>
              <a:t>x &gt;= y</a:t>
            </a:r>
            <a:r>
              <a:rPr kumimoji="0" lang="en-US" sz="1600" b="0" i="0" u="none" strike="noStrike" cap="none" normalizeH="0" baseline="0" dirty="0" smtClean="0">
                <a:ln>
                  <a:noFill/>
                </a:ln>
                <a:solidFill>
                  <a:schemeClr val="tx1"/>
                </a:solidFill>
                <a:effectLst/>
                <a:latin typeface="Times New Roman" pitchFamily="18" charset="0"/>
                <a:cs typeface="Arial" pitchFamily="34" charset="0"/>
              </a:rPr>
              <a:t>, </a:t>
            </a:r>
            <a:r>
              <a:rPr kumimoji="0" lang="en-US" sz="1600" b="0" i="0" u="none" strike="noStrike" cap="none" normalizeH="0" baseline="0" dirty="0" smtClean="0">
                <a:ln>
                  <a:noFill/>
                </a:ln>
                <a:solidFill>
                  <a:schemeClr val="tx1"/>
                </a:solidFill>
                <a:effectLst/>
                <a:latin typeface="Lucida Console" pitchFamily="49" charset="0"/>
                <a:cs typeface="Arial" pitchFamily="34" charset="0"/>
              </a:rPr>
              <a:t>x &lt;= y</a:t>
            </a:r>
            <a:r>
              <a:rPr kumimoji="0" lang="en-US" sz="1600" b="0" i="0" u="none" strike="noStrike" cap="none" normalizeH="0" baseline="0" dirty="0" smtClean="0">
                <a:ln>
                  <a:noFill/>
                </a:ln>
                <a:solidFill>
                  <a:schemeClr val="tx1"/>
                </a:solidFill>
                <a:effectLst/>
                <a:latin typeface="Times New Roman" pitchFamily="18"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tab pos="2057400" algn="l"/>
              </a:tabLst>
            </a:pPr>
            <a:r>
              <a:rPr kumimoji="0" lang="en-US" sz="1600" b="0" i="0" u="none" strike="noStrike" cap="none" normalizeH="0" baseline="0" dirty="0" smtClean="0">
                <a:ln>
                  <a:noFill/>
                </a:ln>
                <a:solidFill>
                  <a:schemeClr val="tx1"/>
                </a:solidFill>
                <a:effectLst/>
                <a:latin typeface="Lucida Console" pitchFamily="49" charset="0"/>
                <a:cs typeface="Arial" pitchFamily="34" charset="0"/>
              </a:rPr>
              <a:t>x &gt; y</a:t>
            </a:r>
            <a:r>
              <a:rPr kumimoji="0" lang="en-US" sz="1600" b="0" i="0" u="none" strike="noStrike" cap="none" normalizeH="0" baseline="0" dirty="0" smtClean="0">
                <a:ln>
                  <a:noFill/>
                </a:ln>
                <a:solidFill>
                  <a:schemeClr val="tx1"/>
                </a:solidFill>
                <a:effectLst/>
                <a:latin typeface="Times New Roman" pitchFamily="18" charset="0"/>
                <a:cs typeface="Arial" pitchFamily="34" charset="0"/>
              </a:rPr>
              <a:t>, </a:t>
            </a:r>
            <a:r>
              <a:rPr kumimoji="0" lang="en-US" sz="1600" b="0" i="0" u="none" strike="noStrike" cap="none" normalizeH="0" baseline="0" dirty="0" smtClean="0">
                <a:ln>
                  <a:noFill/>
                </a:ln>
                <a:solidFill>
                  <a:schemeClr val="tx1"/>
                </a:solidFill>
                <a:effectLst/>
                <a:latin typeface="Lucida Console" pitchFamily="49" charset="0"/>
                <a:cs typeface="Arial" pitchFamily="34" charset="0"/>
              </a:rPr>
              <a:t>x &lt; y</a:t>
            </a:r>
            <a:r>
              <a:rPr kumimoji="0" lang="en-US" sz="1600" b="0" i="0" u="none" strike="noStrike" cap="none" normalizeH="0" baseline="0" dirty="0" smtClean="0">
                <a:ln>
                  <a:noFill/>
                </a:ln>
                <a:solidFill>
                  <a:schemeClr val="tx1"/>
                </a:solidFill>
                <a:effectLst/>
                <a:latin typeface="Times New Roman" pitchFamily="18"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tab pos="2057400" algn="l"/>
              </a:tabLst>
            </a:pPr>
            <a:r>
              <a:rPr kumimoji="0" lang="en-US" sz="1600" b="0" i="0" u="none" strike="noStrike" cap="none" normalizeH="0" baseline="0" dirty="0" smtClean="0">
                <a:ln>
                  <a:noFill/>
                </a:ln>
                <a:solidFill>
                  <a:schemeClr val="tx1"/>
                </a:solidFill>
                <a:effectLst/>
                <a:latin typeface="Lucida Console" pitchFamily="49" charset="0"/>
                <a:cs typeface="Courier New" pitchFamily="49" charset="0"/>
              </a:rPr>
              <a:t>min x y, max x y</a:t>
            </a:r>
            <a:r>
              <a:rPr kumimoji="0" lang="en-US" sz="1600" b="0" i="0" u="none" strike="noStrike" cap="none" normalizeH="0" baseline="0" dirty="0" smtClean="0">
                <a:ln>
                  <a:noFill/>
                </a:ln>
                <a:solidFill>
                  <a:schemeClr val="tx1"/>
                </a:solidFill>
                <a:effectLst/>
                <a:latin typeface="Times New Roman" pitchFamily="18" charset="0"/>
                <a:cs typeface="Arial" pitchFamily="34" charset="0"/>
              </a:rPr>
              <a:t>	</a:t>
            </a:r>
          </a:p>
          <a:p>
            <a:pPr marL="0" marR="228600" lvl="0" indent="0" algn="l" defTabSz="914400" rtl="0" eaLnBrk="1" fontAlgn="base" latinLnBrk="0" hangingPunct="1">
              <a:lnSpc>
                <a:spcPct val="96000"/>
              </a:lnSpc>
              <a:spcBef>
                <a:spcPct val="0"/>
              </a:spcBef>
              <a:spcAft>
                <a:spcPct val="0"/>
              </a:spcAft>
              <a:buClrTx/>
              <a:buSzTx/>
              <a:buFontTx/>
              <a:buNone/>
              <a:tabLst/>
            </a:pPr>
            <a:endParaRPr kumimoji="0" lang="en-US" b="0" i="0" u="none" strike="noStrike" cap="none" normalizeH="0" baseline="0" noProof="1"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Times New Roman" pitchFamily="18" charset="0"/>
                <a:cs typeface="Arial" pitchFamily="34" charset="0"/>
              </a:rPr>
              <a:t>Note: Records, </a:t>
            </a:r>
            <a:r>
              <a:rPr kumimoji="0" lang="en-GB" sz="1600" b="0" i="0" u="none" strike="noStrike" cap="none" normalizeH="0" baseline="0" dirty="0" err="1" smtClean="0">
                <a:ln>
                  <a:noFill/>
                </a:ln>
                <a:solidFill>
                  <a:schemeClr val="tx1"/>
                </a:solidFill>
                <a:effectLst/>
                <a:latin typeface="Times New Roman" pitchFamily="18" charset="0"/>
                <a:cs typeface="Arial" pitchFamily="34" charset="0"/>
              </a:rPr>
              <a:t>tuples</a:t>
            </a:r>
            <a:r>
              <a:rPr kumimoji="0" lang="en-GB" sz="1600" b="0" i="0" u="none" strike="noStrike" cap="none" normalizeH="0" baseline="0" dirty="0" smtClean="0">
                <a:ln>
                  <a:noFill/>
                </a:ln>
                <a:solidFill>
                  <a:schemeClr val="tx1"/>
                </a:solidFill>
                <a:effectLst/>
                <a:latin typeface="Times New Roman" pitchFamily="18" charset="0"/>
                <a:cs typeface="Arial" pitchFamily="34" charset="0"/>
              </a:rPr>
              <a:t>, arrays and unions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Times New Roman" pitchFamily="18" charset="0"/>
                <a:cs typeface="Arial" pitchFamily="34" charset="0"/>
              </a:rPr>
              <a:t>automatically implement structural equality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Times New Roman" pitchFamily="18" charset="0"/>
                <a:cs typeface="Arial" pitchFamily="34" charset="0"/>
              </a:rPr>
              <a:t>and hashing</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4099" name="Text Box 3"/>
          <p:cNvSpPr txBox="1">
            <a:spLocks noChangeArrowheads="1"/>
          </p:cNvSpPr>
          <p:nvPr/>
        </p:nvSpPr>
        <p:spPr bwMode="auto">
          <a:xfrm>
            <a:off x="304800" y="1143000"/>
            <a:ext cx="3657600" cy="1828800"/>
          </a:xfrm>
          <a:prstGeom prst="rect">
            <a:avLst/>
          </a:prstGeom>
          <a:ln>
            <a:headEnd/>
            <a:tailEnd/>
          </a:ln>
        </p:spPr>
        <p:style>
          <a:lnRef idx="1">
            <a:schemeClr val="dk1"/>
          </a:lnRef>
          <a:fillRef idx="1001">
            <a:schemeClr val="lt2"/>
          </a:fillRef>
          <a:effectRef idx="1">
            <a:schemeClr val="dk1"/>
          </a:effectRef>
          <a:fontRef idx="minor">
            <a:schemeClr val="dk1"/>
          </a:fontRef>
        </p:style>
        <p:txBody>
          <a:bodyPr vert="horz" wrap="square" lIns="54000" tIns="45720" rIns="5400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b="0" i="1" u="none" strike="noStrike" cap="none" normalizeH="0" baseline="0" dirty="0" smtClean="0">
                <a:ln>
                  <a:noFill/>
                </a:ln>
                <a:solidFill>
                  <a:schemeClr val="tx1"/>
                </a:solidFill>
                <a:effectLst/>
                <a:latin typeface="Calibri" pitchFamily="34" charset="0"/>
                <a:cs typeface="Arial" pitchFamily="34" charset="0"/>
              </a:rPr>
              <a:t>Overloaded Math Operators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Lucida Console" pitchFamily="49" charset="0"/>
                <a:cs typeface="Arial" pitchFamily="34" charset="0"/>
              </a:rPr>
              <a:t>abs, </a:t>
            </a:r>
            <a:r>
              <a:rPr kumimoji="0" lang="en-US" sz="1600" b="0" i="0" u="none" strike="noStrike" cap="none" normalizeH="0" baseline="0" dirty="0" err="1" smtClean="0">
                <a:ln>
                  <a:noFill/>
                </a:ln>
                <a:solidFill>
                  <a:schemeClr val="tx1"/>
                </a:solidFill>
                <a:effectLst/>
                <a:latin typeface="Lucida Console" pitchFamily="49" charset="0"/>
                <a:cs typeface="Arial" pitchFamily="34" charset="0"/>
              </a:rPr>
              <a:t>acos</a:t>
            </a:r>
            <a:r>
              <a:rPr kumimoji="0" lang="en-US" sz="1600" b="0" i="0" u="none" strike="noStrike" cap="none" normalizeH="0" baseline="0" dirty="0" smtClean="0">
                <a:ln>
                  <a:noFill/>
                </a:ln>
                <a:solidFill>
                  <a:schemeClr val="tx1"/>
                </a:solidFill>
                <a:effectLst/>
                <a:latin typeface="Lucida Console" pitchFamily="49" charset="0"/>
                <a:cs typeface="Arial" pitchFamily="34" charset="0"/>
              </a:rPr>
              <a:t>, </a:t>
            </a:r>
            <a:r>
              <a:rPr kumimoji="0" lang="en-US" sz="1600" b="0" i="0" u="none" strike="noStrike" cap="none" normalizeH="0" baseline="0" dirty="0" err="1" smtClean="0">
                <a:ln>
                  <a:noFill/>
                </a:ln>
                <a:solidFill>
                  <a:schemeClr val="tx1"/>
                </a:solidFill>
                <a:effectLst/>
                <a:latin typeface="Lucida Console" pitchFamily="49" charset="0"/>
                <a:cs typeface="Arial" pitchFamily="34" charset="0"/>
              </a:rPr>
              <a:t>atan</a:t>
            </a:r>
            <a:r>
              <a:rPr kumimoji="0" lang="en-US" sz="1600" b="0" i="0" u="none" strike="noStrike" cap="none" normalizeH="0" baseline="0" dirty="0" smtClean="0">
                <a:ln>
                  <a:noFill/>
                </a:ln>
                <a:solidFill>
                  <a:schemeClr val="tx1"/>
                </a:solidFill>
                <a:effectLst/>
                <a:latin typeface="Lucida Console" pitchFamily="49" charset="0"/>
                <a:cs typeface="Arial" pitchFamily="34" charset="0"/>
              </a:rPr>
              <a:t>, atan2,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Lucida Console" pitchFamily="49" charset="0"/>
                <a:cs typeface="Arial" pitchFamily="34" charset="0"/>
              </a:rPr>
              <a:t>ceil, </a:t>
            </a:r>
            <a:r>
              <a:rPr kumimoji="0" lang="en-US" sz="1600" b="0" i="0" u="none" strike="noStrike" cap="none" normalizeH="0" baseline="0" dirty="0" err="1" smtClean="0">
                <a:ln>
                  <a:noFill/>
                </a:ln>
                <a:solidFill>
                  <a:schemeClr val="tx1"/>
                </a:solidFill>
                <a:effectLst/>
                <a:latin typeface="Lucida Console" pitchFamily="49" charset="0"/>
                <a:cs typeface="Arial" pitchFamily="34" charset="0"/>
              </a:rPr>
              <a:t>cos</a:t>
            </a:r>
            <a:r>
              <a:rPr kumimoji="0" lang="en-US" sz="1600" b="0" i="0" u="none" strike="noStrike" cap="none" normalizeH="0" baseline="0" dirty="0" smtClean="0">
                <a:ln>
                  <a:noFill/>
                </a:ln>
                <a:solidFill>
                  <a:schemeClr val="tx1"/>
                </a:solidFill>
                <a:effectLst/>
                <a:latin typeface="Lucida Console" pitchFamily="49" charset="0"/>
                <a:cs typeface="Arial" pitchFamily="34" charset="0"/>
              </a:rPr>
              <a:t>, </a:t>
            </a:r>
            <a:r>
              <a:rPr kumimoji="0" lang="en-US" sz="1600" b="0" i="0" u="none" strike="noStrike" cap="none" normalizeH="0" baseline="0" dirty="0" err="1" smtClean="0">
                <a:ln>
                  <a:noFill/>
                </a:ln>
                <a:solidFill>
                  <a:schemeClr val="tx1"/>
                </a:solidFill>
                <a:effectLst/>
                <a:latin typeface="Lucida Console" pitchFamily="49" charset="0"/>
                <a:cs typeface="Arial" pitchFamily="34" charset="0"/>
              </a:rPr>
              <a:t>cosh</a:t>
            </a:r>
            <a:r>
              <a:rPr kumimoji="0" lang="en-US" sz="1600" b="0" i="0" u="none" strike="noStrike" cap="none" normalizeH="0" baseline="0" dirty="0" smtClean="0">
                <a:ln>
                  <a:noFill/>
                </a:ln>
                <a:solidFill>
                  <a:schemeClr val="tx1"/>
                </a:solidFill>
                <a:effectLst/>
                <a:latin typeface="Lucida Console" pitchFamily="49" charset="0"/>
                <a:cs typeface="Arial" pitchFamily="34" charset="0"/>
              </a:rPr>
              <a:t>, exp,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Lucida Console" pitchFamily="49" charset="0"/>
                <a:cs typeface="Arial" pitchFamily="34" charset="0"/>
              </a:rPr>
              <a:t>floor, log, log10, </a:t>
            </a:r>
            <a:r>
              <a:rPr kumimoji="0" lang="en-US" sz="1600" b="0" i="0" u="none" strike="noStrike" cap="none" normalizeH="0" baseline="0" dirty="0" err="1" smtClean="0">
                <a:ln>
                  <a:noFill/>
                </a:ln>
                <a:solidFill>
                  <a:schemeClr val="tx1"/>
                </a:solidFill>
                <a:effectLst/>
                <a:latin typeface="Lucida Console" pitchFamily="49" charset="0"/>
                <a:cs typeface="Arial" pitchFamily="34" charset="0"/>
              </a:rPr>
              <a:t>pow</a:t>
            </a:r>
            <a:r>
              <a:rPr kumimoji="0" lang="en-US" sz="1600" b="0" i="0" u="none" strike="noStrike" cap="none" normalizeH="0" baseline="0" dirty="0" smtClean="0">
                <a:ln>
                  <a:noFill/>
                </a:ln>
                <a:solidFill>
                  <a:schemeClr val="tx1"/>
                </a:solidFill>
                <a:effectLst/>
                <a:latin typeface="Lucida Console" pitchFamily="49" charset="0"/>
                <a:cs typeface="Arial"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err="1" smtClean="0">
                <a:ln>
                  <a:noFill/>
                </a:ln>
                <a:solidFill>
                  <a:schemeClr val="tx1"/>
                </a:solidFill>
                <a:effectLst/>
                <a:latin typeface="Lucida Console" pitchFamily="49" charset="0"/>
                <a:cs typeface="Arial" pitchFamily="34" charset="0"/>
              </a:rPr>
              <a:t>pown</a:t>
            </a:r>
            <a:r>
              <a:rPr kumimoji="0" lang="en-US" sz="1600" b="0" i="0" u="none" strike="noStrike" cap="none" normalizeH="0" baseline="0" dirty="0" smtClean="0">
                <a:ln>
                  <a:noFill/>
                </a:ln>
                <a:solidFill>
                  <a:schemeClr val="tx1"/>
                </a:solidFill>
                <a:effectLst/>
                <a:latin typeface="Lucida Console" pitchFamily="49" charset="0"/>
                <a:cs typeface="Arial" pitchFamily="34" charset="0"/>
              </a:rPr>
              <a:t>, </a:t>
            </a:r>
            <a:r>
              <a:rPr kumimoji="0" lang="en-US" sz="1600" b="0" i="0" u="none" strike="noStrike" cap="none" normalizeH="0" baseline="0" dirty="0" err="1" smtClean="0">
                <a:ln>
                  <a:noFill/>
                </a:ln>
                <a:solidFill>
                  <a:schemeClr val="tx1"/>
                </a:solidFill>
                <a:effectLst/>
                <a:latin typeface="Lucida Console" pitchFamily="49" charset="0"/>
                <a:cs typeface="Arial" pitchFamily="34" charset="0"/>
              </a:rPr>
              <a:t>sqrt</a:t>
            </a:r>
            <a:r>
              <a:rPr kumimoji="0" lang="en-US" sz="1600" b="0" i="0" u="none" strike="noStrike" cap="none" normalizeH="0" baseline="0" dirty="0" smtClean="0">
                <a:ln>
                  <a:noFill/>
                </a:ln>
                <a:solidFill>
                  <a:schemeClr val="tx1"/>
                </a:solidFill>
                <a:effectLst/>
                <a:latin typeface="Lucida Console" pitchFamily="49" charset="0"/>
                <a:cs typeface="Arial" pitchFamily="34" charset="0"/>
              </a:rPr>
              <a:t>, sin, </a:t>
            </a:r>
            <a:r>
              <a:rPr kumimoji="0" lang="en-US" sz="1600" b="0" i="0" u="none" strike="noStrike" cap="none" normalizeH="0" baseline="0" dirty="0" err="1" smtClean="0">
                <a:ln>
                  <a:noFill/>
                </a:ln>
                <a:solidFill>
                  <a:schemeClr val="tx1"/>
                </a:solidFill>
                <a:effectLst/>
                <a:latin typeface="Lucida Console" pitchFamily="49" charset="0"/>
                <a:cs typeface="Arial" pitchFamily="34" charset="0"/>
              </a:rPr>
              <a:t>sinh</a:t>
            </a:r>
            <a:r>
              <a:rPr kumimoji="0" lang="en-US" sz="1600" b="0" i="0" u="none" strike="noStrike" cap="none" normalizeH="0" baseline="0" dirty="0" smtClean="0">
                <a:ln>
                  <a:noFill/>
                </a:ln>
                <a:solidFill>
                  <a:schemeClr val="tx1"/>
                </a:solidFill>
                <a:effectLst/>
                <a:latin typeface="Lucida Console" pitchFamily="49"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Lucida Console" pitchFamily="49" charset="0"/>
                <a:cs typeface="Arial" pitchFamily="34" charset="0"/>
              </a:rPr>
              <a:t>tan, </a:t>
            </a:r>
            <a:r>
              <a:rPr kumimoji="0" lang="en-US" sz="1600" b="0" i="0" u="none" strike="noStrike" cap="none" normalizeH="0" baseline="0" dirty="0" err="1" smtClean="0">
                <a:ln>
                  <a:noFill/>
                </a:ln>
                <a:solidFill>
                  <a:schemeClr val="tx1"/>
                </a:solidFill>
                <a:effectLst/>
                <a:latin typeface="Lucida Console" pitchFamily="49" charset="0"/>
                <a:cs typeface="Arial" pitchFamily="34" charset="0"/>
              </a:rPr>
              <a:t>tanh</a:t>
            </a:r>
            <a:endParaRPr kumimoji="0" lang="en-US" sz="4000" b="0" i="0" u="none" strike="noStrike" cap="none" normalizeH="0" baseline="0" dirty="0" smtClean="0">
              <a:ln>
                <a:noFill/>
              </a:ln>
              <a:solidFill>
                <a:schemeClr val="tx1"/>
              </a:solidFill>
              <a:effectLst/>
              <a:latin typeface="Lucida Console" pitchFamily="49" charset="0"/>
              <a:cs typeface="Arial" pitchFamily="34" charset="0"/>
            </a:endParaRPr>
          </a:p>
        </p:txBody>
      </p:sp>
      <p:sp>
        <p:nvSpPr>
          <p:cNvPr id="4100" name="Text Box 4"/>
          <p:cNvSpPr txBox="1">
            <a:spLocks noChangeArrowheads="1"/>
          </p:cNvSpPr>
          <p:nvPr/>
        </p:nvSpPr>
        <p:spPr bwMode="auto">
          <a:xfrm>
            <a:off x="457200" y="3539971"/>
            <a:ext cx="3810000" cy="2987675"/>
          </a:xfrm>
          <a:prstGeom prst="rect">
            <a:avLst/>
          </a:prstGeom>
          <a:solidFill>
            <a:schemeClr val="accent1">
              <a:lumMod val="20000"/>
              <a:lumOff val="80000"/>
            </a:schemeClr>
          </a:solidFill>
          <a:ln>
            <a:headEnd/>
            <a:tailEnd/>
          </a:ln>
        </p:spPr>
        <p:style>
          <a:lnRef idx="1">
            <a:schemeClr val="dk1"/>
          </a:lnRef>
          <a:fillRef idx="1001">
            <a:schemeClr val="lt2"/>
          </a:fillRef>
          <a:effectRef idx="1">
            <a:schemeClr val="dk1"/>
          </a:effectRef>
          <a:fontRef idx="minor">
            <a:schemeClr val="dk1"/>
          </a:fontRef>
        </p:style>
        <p:txBody>
          <a:bodyPr vert="horz" wrap="square" lIns="54000" tIns="45720" rIns="5400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tab pos="2689225" algn="l"/>
              </a:tabLst>
            </a:pPr>
            <a:r>
              <a:rPr kumimoji="0" lang="en-GB" b="0" i="1" u="none" strike="noStrike" cap="none" normalizeH="0" baseline="0" dirty="0" smtClean="0">
                <a:ln>
                  <a:noFill/>
                </a:ln>
                <a:solidFill>
                  <a:schemeClr val="tx1"/>
                </a:solidFill>
                <a:effectLst/>
                <a:latin typeface="Calibri" pitchFamily="34" charset="0"/>
                <a:cs typeface="Arial" pitchFamily="34" charset="0"/>
              </a:rPr>
              <a:t>Mutable Locals</a:t>
            </a:r>
          </a:p>
          <a:p>
            <a:pPr marL="0" marR="0" lvl="0" indent="0" algn="l" defTabSz="914400" rtl="0" eaLnBrk="1" fontAlgn="base" latinLnBrk="0" hangingPunct="1">
              <a:lnSpc>
                <a:spcPct val="100000"/>
              </a:lnSpc>
              <a:spcBef>
                <a:spcPct val="0"/>
              </a:spcBef>
              <a:spcAft>
                <a:spcPct val="0"/>
              </a:spcAft>
              <a:buClrTx/>
              <a:buSzTx/>
              <a:buFontTx/>
              <a:buNone/>
              <a:tabLst>
                <a:tab pos="2689225" algn="l"/>
              </a:tabLst>
            </a:pPr>
            <a:r>
              <a:rPr kumimoji="0" lang="en-GB" sz="1600" b="1" strike="noStrike" cap="none" normalizeH="0" baseline="0" dirty="0" smtClean="0">
                <a:ln>
                  <a:noFill/>
                </a:ln>
                <a:solidFill>
                  <a:schemeClr val="tx1"/>
                </a:solidFill>
                <a:effectLst/>
                <a:latin typeface="Lucida Console" pitchFamily="49" charset="0"/>
                <a:cs typeface="Arial" pitchFamily="34" charset="0"/>
              </a:rPr>
              <a:t>let</a:t>
            </a:r>
            <a:r>
              <a:rPr kumimoji="0" lang="en-US" sz="1600" b="0" strike="noStrike" cap="none" normalizeH="0" baseline="0" dirty="0" smtClean="0">
                <a:ln>
                  <a:noFill/>
                </a:ln>
                <a:solidFill>
                  <a:schemeClr val="tx1"/>
                </a:solidFill>
                <a:effectLst/>
                <a:latin typeface="Lucida Console" pitchFamily="49" charset="0"/>
                <a:cs typeface="Arial" pitchFamily="34" charset="0"/>
              </a:rPr>
              <a:t> </a:t>
            </a:r>
            <a:r>
              <a:rPr kumimoji="0" lang="en-GB" sz="1600" b="1" strike="noStrike" cap="none" normalizeH="0" baseline="0" dirty="0" smtClean="0">
                <a:ln>
                  <a:noFill/>
                </a:ln>
                <a:solidFill>
                  <a:schemeClr val="tx1"/>
                </a:solidFill>
                <a:effectLst/>
                <a:latin typeface="Lucida Console" pitchFamily="49" charset="0"/>
                <a:cs typeface="Arial" pitchFamily="34" charset="0"/>
              </a:rPr>
              <a:t>mutable</a:t>
            </a:r>
            <a:r>
              <a:rPr kumimoji="0" lang="en-US" sz="1600" b="0" strike="noStrike" cap="none" normalizeH="0" baseline="0" dirty="0" smtClean="0">
                <a:ln>
                  <a:noFill/>
                </a:ln>
                <a:solidFill>
                  <a:schemeClr val="tx1"/>
                </a:solidFill>
                <a:effectLst/>
                <a:latin typeface="Lucida Console" pitchFamily="49" charset="0"/>
                <a:cs typeface="Arial" pitchFamily="34" charset="0"/>
              </a:rPr>
              <a:t> v </a:t>
            </a:r>
            <a:r>
              <a:rPr kumimoji="0" lang="en-US" sz="1600" b="1" strike="noStrike" cap="none" normalizeH="0" baseline="0" dirty="0" smtClean="0">
                <a:ln>
                  <a:noFill/>
                </a:ln>
                <a:solidFill>
                  <a:schemeClr val="tx1"/>
                </a:solidFill>
                <a:effectLst/>
                <a:latin typeface="Lucida Console" pitchFamily="49" charset="0"/>
                <a:cs typeface="Arial" pitchFamily="34" charset="0"/>
              </a:rPr>
              <a:t>=</a:t>
            </a:r>
            <a:r>
              <a:rPr kumimoji="0" lang="en-US" sz="1600" b="0" strike="noStrike" cap="none" normalizeH="0" baseline="0" dirty="0" smtClean="0">
                <a:ln>
                  <a:noFill/>
                </a:ln>
                <a:solidFill>
                  <a:schemeClr val="tx1"/>
                </a:solidFill>
                <a:effectLst/>
                <a:latin typeface="Lucida Console" pitchFamily="49" charset="0"/>
                <a:cs typeface="Arial" pitchFamily="34" charset="0"/>
              </a:rPr>
              <a:t> </a:t>
            </a:r>
            <a:r>
              <a:rPr kumimoji="0" lang="en-US" sz="1600" b="0" strike="noStrike" cap="none" normalizeH="0" baseline="0" dirty="0" err="1" smtClean="0">
                <a:ln>
                  <a:noFill/>
                </a:ln>
                <a:solidFill>
                  <a:schemeClr val="tx1"/>
                </a:solidFill>
                <a:effectLst/>
                <a:latin typeface="Lucida Console" pitchFamily="49" charset="0"/>
                <a:cs typeface="Arial" pitchFamily="34" charset="0"/>
              </a:rPr>
              <a:t>expr</a:t>
            </a:r>
            <a:r>
              <a:rPr kumimoji="0" lang="en-US" sz="1600" b="0" u="none" strike="noStrike" cap="none" normalizeH="0" baseline="0" dirty="0" smtClean="0">
                <a:ln>
                  <a:noFill/>
                </a:ln>
                <a:solidFill>
                  <a:schemeClr val="tx1"/>
                </a:solidFill>
                <a:effectLst/>
                <a:latin typeface="Times New Roman" pitchFamily="18" charset="0"/>
                <a:cs typeface="Arial" pitchFamily="34" charset="0"/>
              </a:rPr>
              <a:t>	</a:t>
            </a:r>
            <a:r>
              <a:rPr kumimoji="0" lang="en-GB" sz="1600" b="0" u="none" strike="noStrike" cap="none" normalizeH="0" baseline="0" dirty="0" smtClean="0">
                <a:ln>
                  <a:noFill/>
                </a:ln>
                <a:solidFill>
                  <a:schemeClr val="tx1"/>
                </a:solidFill>
                <a:effectLst/>
                <a:latin typeface="Times New Roman" pitchFamily="18" charset="0"/>
                <a:cs typeface="Arial" pitchFamily="34" charset="0"/>
              </a:rPr>
              <a:t>declare</a:t>
            </a:r>
            <a:endParaRPr kumimoji="0" lang="en-US" sz="1600" b="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2689225" algn="l"/>
              </a:tabLst>
            </a:pPr>
            <a:r>
              <a:rPr kumimoji="0" lang="en-US" sz="1600" b="0" u="none" strike="noStrike" cap="none" normalizeH="0" baseline="0" dirty="0" smtClean="0">
                <a:ln>
                  <a:noFill/>
                </a:ln>
                <a:solidFill>
                  <a:schemeClr val="tx1"/>
                </a:solidFill>
                <a:effectLst/>
                <a:latin typeface="Lucida Console" pitchFamily="49" charset="0"/>
                <a:cs typeface="Arial" pitchFamily="34" charset="0"/>
              </a:rPr>
              <a:t>v</a:t>
            </a:r>
            <a:r>
              <a:rPr kumimoji="0" lang="en-US" sz="1600" b="0" u="none" strike="noStrike" cap="none" normalizeH="0" baseline="0" dirty="0" smtClean="0">
                <a:ln>
                  <a:noFill/>
                </a:ln>
                <a:solidFill>
                  <a:schemeClr val="tx1"/>
                </a:solidFill>
                <a:effectLst/>
                <a:latin typeface="Times New Roman" pitchFamily="18" charset="0"/>
                <a:cs typeface="Arial" pitchFamily="34" charset="0"/>
              </a:rPr>
              <a:t>	</a:t>
            </a:r>
            <a:r>
              <a:rPr kumimoji="0" lang="en-GB" sz="1600" b="0" u="none" strike="noStrike" cap="none" normalizeH="0" baseline="0" dirty="0" smtClean="0">
                <a:ln>
                  <a:noFill/>
                </a:ln>
                <a:solidFill>
                  <a:schemeClr val="tx1"/>
                </a:solidFill>
                <a:effectLst/>
                <a:latin typeface="Times New Roman" pitchFamily="18" charset="0"/>
                <a:cs typeface="Arial" pitchFamily="34" charset="0"/>
              </a:rPr>
              <a:t>read</a:t>
            </a:r>
            <a:endParaRPr kumimoji="0" lang="en-US" sz="1600" b="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2689225" algn="l"/>
              </a:tabLst>
            </a:pPr>
            <a:r>
              <a:rPr kumimoji="0" lang="en-US" sz="1600" b="0" u="none" strike="noStrike" cap="none" normalizeH="0" baseline="0" dirty="0" smtClean="0">
                <a:ln>
                  <a:noFill/>
                </a:ln>
                <a:solidFill>
                  <a:schemeClr val="tx1"/>
                </a:solidFill>
                <a:effectLst/>
                <a:latin typeface="Lucida Console" pitchFamily="49" charset="0"/>
                <a:cs typeface="Arial" pitchFamily="34" charset="0"/>
              </a:rPr>
              <a:t>v </a:t>
            </a:r>
            <a:r>
              <a:rPr kumimoji="0" lang="en-US" sz="1600" b="1" u="none" strike="noStrike" cap="none" normalizeH="0" baseline="0" dirty="0" smtClean="0">
                <a:ln>
                  <a:noFill/>
                </a:ln>
                <a:solidFill>
                  <a:schemeClr val="tx1"/>
                </a:solidFill>
                <a:effectLst/>
                <a:latin typeface="Lucida Console" pitchFamily="49" charset="0"/>
                <a:cs typeface="Arial" pitchFamily="34" charset="0"/>
              </a:rPr>
              <a:t>&lt;-</a:t>
            </a:r>
            <a:r>
              <a:rPr kumimoji="0" lang="en-US" sz="1600" b="0" u="none" strike="noStrike" cap="none" normalizeH="0" baseline="0" dirty="0" smtClean="0">
                <a:ln>
                  <a:noFill/>
                </a:ln>
                <a:solidFill>
                  <a:schemeClr val="tx1"/>
                </a:solidFill>
                <a:effectLst/>
                <a:latin typeface="Lucida Console" pitchFamily="49" charset="0"/>
                <a:cs typeface="Arial" pitchFamily="34" charset="0"/>
              </a:rPr>
              <a:t> </a:t>
            </a:r>
            <a:r>
              <a:rPr kumimoji="0" lang="en-US" sz="1600" b="0" u="none" strike="noStrike" cap="none" normalizeH="0" baseline="0" dirty="0" err="1" smtClean="0">
                <a:ln>
                  <a:noFill/>
                </a:ln>
                <a:solidFill>
                  <a:schemeClr val="tx1"/>
                </a:solidFill>
                <a:effectLst/>
                <a:latin typeface="Lucida Console" pitchFamily="49" charset="0"/>
                <a:cs typeface="Arial" pitchFamily="34" charset="0"/>
              </a:rPr>
              <a:t>expr</a:t>
            </a:r>
            <a:r>
              <a:rPr kumimoji="0" lang="en-US" sz="1600" b="0" u="none" strike="noStrike" cap="none" normalizeH="0" baseline="0" dirty="0" smtClean="0">
                <a:ln>
                  <a:noFill/>
                </a:ln>
                <a:solidFill>
                  <a:schemeClr val="tx1"/>
                </a:solidFill>
                <a:effectLst/>
                <a:latin typeface="Times New Roman" pitchFamily="18" charset="0"/>
                <a:cs typeface="Arial" pitchFamily="34" charset="0"/>
              </a:rPr>
              <a:t>	</a:t>
            </a:r>
            <a:r>
              <a:rPr kumimoji="0" lang="en-GB" sz="1600" b="0" u="none" strike="noStrike" cap="none" normalizeH="0" baseline="0" dirty="0" smtClean="0">
                <a:ln>
                  <a:noFill/>
                </a:ln>
                <a:solidFill>
                  <a:schemeClr val="tx1"/>
                </a:solidFill>
                <a:effectLst/>
                <a:latin typeface="Times New Roman" pitchFamily="18" charset="0"/>
                <a:cs typeface="Arial" pitchFamily="34" charset="0"/>
              </a:rPr>
              <a:t>update</a:t>
            </a:r>
            <a:endParaRPr kumimoji="0" lang="en-US" sz="1600" b="0" u="none" strike="noStrike" cap="none" normalizeH="0" baseline="0" dirty="0" smtClean="0">
              <a:ln>
                <a:noFill/>
              </a:ln>
              <a:solidFill>
                <a:schemeClr val="tx1"/>
              </a:solidFill>
              <a:effectLst/>
              <a:latin typeface="Times New Roman" pitchFamily="18" charset="0"/>
              <a:cs typeface="Arial" pitchFamily="34" charset="0"/>
            </a:endParaRPr>
          </a:p>
          <a:p>
            <a:pPr marL="0" marR="228600" lvl="0" indent="0" algn="l" defTabSz="914400" rtl="0" eaLnBrk="1" fontAlgn="base" latinLnBrk="0" hangingPunct="1">
              <a:lnSpc>
                <a:spcPct val="96000"/>
              </a:lnSpc>
              <a:spcBef>
                <a:spcPct val="0"/>
              </a:spcBef>
              <a:spcAft>
                <a:spcPct val="0"/>
              </a:spcAft>
              <a:buClrTx/>
              <a:buSzTx/>
              <a:buFontTx/>
              <a:buNone/>
              <a:tabLst>
                <a:tab pos="2689225" algn="l"/>
              </a:tabLst>
            </a:pPr>
            <a:endParaRPr kumimoji="0" lang="en-US" b="0" i="0" u="none" strike="noStrike" cap="none" normalizeH="0" baseline="0" noProof="1"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tab pos="2689225" algn="l"/>
              </a:tabLst>
            </a:pPr>
            <a:r>
              <a:rPr kumimoji="0" lang="en-GB" b="0" i="1" u="none" strike="noStrike" cap="none" normalizeH="0" baseline="0" dirty="0" smtClean="0">
                <a:ln>
                  <a:noFill/>
                </a:ln>
                <a:solidFill>
                  <a:schemeClr val="tx1"/>
                </a:solidFill>
                <a:effectLst/>
                <a:latin typeface="Calibri" pitchFamily="34" charset="0"/>
                <a:cs typeface="Arial" pitchFamily="34" charset="0"/>
              </a:rPr>
              <a:t>Mutable Reference Cells</a:t>
            </a:r>
          </a:p>
          <a:p>
            <a:pPr marL="0" marR="0" lvl="0" indent="0" algn="l" defTabSz="914400" rtl="0" eaLnBrk="1" fontAlgn="base" latinLnBrk="0" hangingPunct="1">
              <a:lnSpc>
                <a:spcPct val="100000"/>
              </a:lnSpc>
              <a:spcBef>
                <a:spcPct val="0"/>
              </a:spcBef>
              <a:spcAft>
                <a:spcPct val="0"/>
              </a:spcAft>
              <a:buClrTx/>
              <a:buSzTx/>
              <a:buFontTx/>
              <a:buNone/>
              <a:tabLst>
                <a:tab pos="2689225" algn="l"/>
              </a:tabLst>
            </a:pPr>
            <a:r>
              <a:rPr kumimoji="0" lang="en-US" sz="1600" b="0" u="none" strike="noStrike" cap="none" normalizeH="0" baseline="0" dirty="0" smtClean="0">
                <a:ln>
                  <a:noFill/>
                </a:ln>
                <a:solidFill>
                  <a:schemeClr val="tx1"/>
                </a:solidFill>
                <a:effectLst/>
                <a:latin typeface="Lucida Console" pitchFamily="49" charset="0"/>
                <a:cs typeface="Arial" pitchFamily="34" charset="0"/>
              </a:rPr>
              <a:t>ref x</a:t>
            </a:r>
            <a:r>
              <a:rPr kumimoji="0" lang="en-US" sz="1600" b="0" u="none" strike="noStrike" cap="none" normalizeH="0" baseline="0" dirty="0" smtClean="0">
                <a:ln>
                  <a:noFill/>
                </a:ln>
                <a:solidFill>
                  <a:schemeClr val="tx1"/>
                </a:solidFill>
                <a:effectLst/>
                <a:latin typeface="Times New Roman" pitchFamily="18" charset="0"/>
                <a:cs typeface="Arial" pitchFamily="34" charset="0"/>
              </a:rPr>
              <a:t>	</a:t>
            </a:r>
            <a:r>
              <a:rPr kumimoji="0" lang="en-GB" sz="1600" b="0" u="none" strike="noStrike" cap="none" normalizeH="0" baseline="0" dirty="0" smtClean="0">
                <a:ln>
                  <a:noFill/>
                </a:ln>
                <a:solidFill>
                  <a:schemeClr val="tx1"/>
                </a:solidFill>
                <a:effectLst/>
                <a:latin typeface="Times New Roman" pitchFamily="18" charset="0"/>
                <a:cs typeface="Arial" pitchFamily="34" charset="0"/>
              </a:rPr>
              <a:t>allocate</a:t>
            </a:r>
            <a:r>
              <a:rPr kumimoji="0" lang="en-US" sz="1600" b="0" u="none" strike="noStrike" cap="none" normalizeH="0" baseline="0" dirty="0" smtClean="0">
                <a:ln>
                  <a:noFill/>
                </a:ln>
                <a:solidFill>
                  <a:schemeClr val="tx1"/>
                </a:solidFill>
                <a:effectLst/>
                <a:latin typeface="Times New Roman" pitchFamily="18"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tab pos="2689225" algn="l"/>
              </a:tabLst>
            </a:pPr>
            <a:r>
              <a:rPr kumimoji="0" lang="en-US" sz="1600" b="0" u="none" strike="noStrike" cap="none" normalizeH="0" baseline="0" dirty="0" smtClean="0">
                <a:ln>
                  <a:noFill/>
                </a:ln>
                <a:solidFill>
                  <a:schemeClr val="tx1"/>
                </a:solidFill>
                <a:effectLst/>
                <a:latin typeface="Lucida Console" pitchFamily="49" charset="0"/>
                <a:cs typeface="Arial" pitchFamily="34" charset="0"/>
              </a:rPr>
              <a:t>!cell</a:t>
            </a:r>
            <a:r>
              <a:rPr kumimoji="0" lang="en-US" sz="1600" b="0" u="none" strike="noStrike" cap="none" normalizeH="0" baseline="0" dirty="0" smtClean="0">
                <a:ln>
                  <a:noFill/>
                </a:ln>
                <a:solidFill>
                  <a:schemeClr val="tx1"/>
                </a:solidFill>
                <a:effectLst/>
                <a:latin typeface="Times New Roman" pitchFamily="18" charset="0"/>
                <a:cs typeface="Arial" pitchFamily="34" charset="0"/>
              </a:rPr>
              <a:t>	</a:t>
            </a:r>
            <a:r>
              <a:rPr kumimoji="0" lang="en-GB" sz="1600" b="0" u="none" strike="noStrike" cap="none" normalizeH="0" baseline="0" dirty="0" smtClean="0">
                <a:ln>
                  <a:noFill/>
                </a:ln>
                <a:solidFill>
                  <a:schemeClr val="tx1"/>
                </a:solidFill>
                <a:effectLst/>
                <a:latin typeface="Times New Roman" pitchFamily="18" charset="0"/>
                <a:cs typeface="Arial" pitchFamily="34" charset="0"/>
              </a:rPr>
              <a:t>read</a:t>
            </a:r>
            <a:r>
              <a:rPr kumimoji="0" lang="en-US" sz="1600" b="0" u="none" strike="noStrike" cap="none" normalizeH="0" baseline="0" dirty="0" smtClean="0">
                <a:ln>
                  <a:noFill/>
                </a:ln>
                <a:solidFill>
                  <a:schemeClr val="tx1"/>
                </a:solidFill>
                <a:effectLst/>
                <a:latin typeface="Times New Roman" pitchFamily="18"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tab pos="2689225" algn="l"/>
              </a:tabLst>
            </a:pPr>
            <a:r>
              <a:rPr kumimoji="0" lang="en-US" sz="1600" b="0" u="none" strike="noStrike" cap="none" normalizeH="0" baseline="0" dirty="0" err="1" smtClean="0">
                <a:ln>
                  <a:noFill/>
                </a:ln>
                <a:solidFill>
                  <a:schemeClr val="tx1"/>
                </a:solidFill>
                <a:effectLst/>
                <a:latin typeface="Lucida Console" pitchFamily="49" charset="0"/>
                <a:cs typeface="Arial" pitchFamily="34" charset="0"/>
              </a:rPr>
              <a:t>cell.Value</a:t>
            </a:r>
            <a:r>
              <a:rPr kumimoji="0" lang="en-US" sz="1600" b="0" u="none" strike="noStrike" cap="none" normalizeH="0" baseline="0" dirty="0" smtClean="0">
                <a:ln>
                  <a:noFill/>
                </a:ln>
                <a:solidFill>
                  <a:schemeClr val="tx1"/>
                </a:solidFill>
                <a:effectLst/>
                <a:latin typeface="Times New Roman" pitchFamily="18" charset="0"/>
                <a:cs typeface="Arial" pitchFamily="34" charset="0"/>
              </a:rPr>
              <a:t>	</a:t>
            </a:r>
            <a:r>
              <a:rPr kumimoji="0" lang="en-GB" sz="1600" b="0" u="none" strike="noStrike" cap="none" normalizeH="0" baseline="0" dirty="0" smtClean="0">
                <a:ln>
                  <a:noFill/>
                </a:ln>
                <a:solidFill>
                  <a:schemeClr val="tx1"/>
                </a:solidFill>
                <a:effectLst/>
                <a:latin typeface="Times New Roman" pitchFamily="18" charset="0"/>
                <a:cs typeface="Arial" pitchFamily="34" charset="0"/>
              </a:rPr>
              <a:t>read</a:t>
            </a:r>
            <a:r>
              <a:rPr kumimoji="0" lang="en-US" sz="1600" b="0" u="none" strike="noStrike" cap="none" normalizeH="0" baseline="0" dirty="0" smtClean="0">
                <a:ln>
                  <a:noFill/>
                </a:ln>
                <a:solidFill>
                  <a:schemeClr val="tx1"/>
                </a:solidFill>
                <a:effectLst/>
                <a:latin typeface="Times New Roman" pitchFamily="18"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tab pos="2689225" algn="l"/>
              </a:tabLst>
            </a:pPr>
            <a:r>
              <a:rPr kumimoji="0" lang="en-US" sz="1600" b="0" u="none" strike="noStrike" cap="none" normalizeH="0" baseline="0" dirty="0" smtClean="0">
                <a:ln>
                  <a:noFill/>
                </a:ln>
                <a:solidFill>
                  <a:schemeClr val="tx1"/>
                </a:solidFill>
                <a:effectLst/>
                <a:latin typeface="Lucida Console" pitchFamily="49" charset="0"/>
                <a:cs typeface="Arial" pitchFamily="34" charset="0"/>
              </a:rPr>
              <a:t>cell := x</a:t>
            </a:r>
            <a:r>
              <a:rPr kumimoji="0" lang="en-US" sz="1600" b="0" u="none" strike="noStrike" cap="none" normalizeH="0" baseline="0" dirty="0" smtClean="0">
                <a:ln>
                  <a:noFill/>
                </a:ln>
                <a:solidFill>
                  <a:schemeClr val="tx1"/>
                </a:solidFill>
                <a:effectLst/>
                <a:latin typeface="Times New Roman" pitchFamily="18" charset="0"/>
                <a:cs typeface="Arial" pitchFamily="34" charset="0"/>
              </a:rPr>
              <a:t>	</a:t>
            </a:r>
            <a:r>
              <a:rPr kumimoji="0" lang="en-GB" sz="1600" b="0" u="none" strike="noStrike" cap="none" normalizeH="0" baseline="0" dirty="0" smtClean="0">
                <a:ln>
                  <a:noFill/>
                </a:ln>
                <a:solidFill>
                  <a:schemeClr val="tx1"/>
                </a:solidFill>
                <a:effectLst/>
                <a:latin typeface="Times New Roman" pitchFamily="18" charset="0"/>
                <a:cs typeface="Arial" pitchFamily="34" charset="0"/>
              </a:rPr>
              <a:t>assign</a:t>
            </a:r>
            <a:r>
              <a:rPr kumimoji="0" lang="en-US" sz="1600" b="0" u="none" strike="noStrike" cap="none" normalizeH="0" baseline="0" dirty="0" smtClean="0">
                <a:ln>
                  <a:noFill/>
                </a:ln>
                <a:solidFill>
                  <a:schemeClr val="tx1"/>
                </a:solidFill>
                <a:effectLst/>
                <a:latin typeface="Times New Roman" pitchFamily="18" charset="0"/>
                <a:cs typeface="Arial" pitchFamily="34" charset="0"/>
              </a:rPr>
              <a:t> </a:t>
            </a:r>
            <a:endParaRPr kumimoji="0" lang="en-US" sz="4000" b="0" u="none" strike="noStrike" cap="none" normalizeH="0" baseline="0" dirty="0" smtClean="0">
              <a:ln>
                <a:noFill/>
              </a:ln>
              <a:solidFill>
                <a:schemeClr val="tx1"/>
              </a:solidFill>
              <a:effectLst/>
              <a:latin typeface="Arial" pitchFamily="34" charset="0"/>
              <a:cs typeface="Arial" pitchFamily="34" charset="0"/>
            </a:endParaRPr>
          </a:p>
        </p:txBody>
      </p:sp>
      <p:sp>
        <p:nvSpPr>
          <p:cNvPr id="4101" name="Text Box 5"/>
          <p:cNvSpPr txBox="1">
            <a:spLocks noChangeArrowheads="1"/>
          </p:cNvSpPr>
          <p:nvPr/>
        </p:nvSpPr>
        <p:spPr bwMode="auto">
          <a:xfrm>
            <a:off x="4876800" y="4800601"/>
            <a:ext cx="3657600" cy="1447800"/>
          </a:xfrm>
          <a:prstGeom prst="rect">
            <a:avLst/>
          </a:prstGeom>
          <a:ln>
            <a:headEnd/>
            <a:tailEnd/>
          </a:ln>
        </p:spPr>
        <p:style>
          <a:lnRef idx="1">
            <a:schemeClr val="dk1"/>
          </a:lnRef>
          <a:fillRef idx="1001">
            <a:schemeClr val="lt2"/>
          </a:fillRef>
          <a:effectRef idx="1">
            <a:schemeClr val="dk1"/>
          </a:effectRef>
          <a:fontRef idx="minor">
            <a:schemeClr val="dk1"/>
          </a:fontRef>
        </p:style>
        <p:txBody>
          <a:bodyPr vert="horz" wrap="square" lIns="54000" tIns="45720" rIns="5400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tab pos="1519238" algn="l"/>
              </a:tabLst>
            </a:pPr>
            <a:r>
              <a:rPr kumimoji="0" lang="en-GB" b="0" i="1" u="none" strike="noStrike" cap="none" normalizeH="0" baseline="0" dirty="0" smtClean="0">
                <a:ln>
                  <a:noFill/>
                </a:ln>
                <a:solidFill>
                  <a:schemeClr val="tx1"/>
                </a:solidFill>
                <a:effectLst/>
                <a:latin typeface="Calibri" pitchFamily="34" charset="0"/>
                <a:cs typeface="Arial" pitchFamily="34" charset="0"/>
              </a:rPr>
              <a:t>Booleans</a:t>
            </a:r>
          </a:p>
          <a:p>
            <a:pPr marL="0" marR="0" lvl="0" indent="0" algn="l" defTabSz="914400" rtl="0" eaLnBrk="1" fontAlgn="base" latinLnBrk="0" hangingPunct="1">
              <a:lnSpc>
                <a:spcPct val="100000"/>
              </a:lnSpc>
              <a:spcBef>
                <a:spcPct val="0"/>
              </a:spcBef>
              <a:spcAft>
                <a:spcPct val="0"/>
              </a:spcAft>
              <a:buClrTx/>
              <a:buSzTx/>
              <a:buFontTx/>
              <a:buNone/>
              <a:tabLst>
                <a:tab pos="2057400" algn="l"/>
              </a:tabLst>
            </a:pPr>
            <a:r>
              <a:rPr kumimoji="0" lang="en-US" sz="1600" b="0" i="0" u="none" strike="noStrike" cap="none" normalizeH="0" baseline="0" dirty="0" smtClean="0">
                <a:ln>
                  <a:noFill/>
                </a:ln>
                <a:solidFill>
                  <a:schemeClr val="tx1"/>
                </a:solidFill>
                <a:effectLst/>
                <a:latin typeface="Lucida Console" pitchFamily="49" charset="0"/>
                <a:cs typeface="Arial" pitchFamily="34" charset="0"/>
              </a:rPr>
              <a:t>not </a:t>
            </a:r>
            <a:r>
              <a:rPr kumimoji="0" lang="en-US" sz="1600" b="0" i="1" u="none" strike="noStrike" cap="none" normalizeH="0" baseline="0" dirty="0" err="1" smtClean="0">
                <a:ln>
                  <a:noFill/>
                </a:ln>
                <a:solidFill>
                  <a:schemeClr val="tx1"/>
                </a:solidFill>
                <a:effectLst/>
                <a:latin typeface="Lucida Console" pitchFamily="49" charset="0"/>
                <a:cs typeface="Arial" pitchFamily="34" charset="0"/>
              </a:rPr>
              <a:t>expr</a:t>
            </a:r>
            <a:r>
              <a:rPr kumimoji="0" lang="en-US" sz="1600" b="0" i="0" u="none" strike="noStrike" cap="none" normalizeH="0" baseline="0" dirty="0" smtClean="0">
                <a:ln>
                  <a:noFill/>
                </a:ln>
                <a:solidFill>
                  <a:schemeClr val="tx1"/>
                </a:solidFill>
                <a:effectLst/>
                <a:latin typeface="Times New Roman" pitchFamily="18" charset="0"/>
                <a:cs typeface="Arial" pitchFamily="34" charset="0"/>
              </a:rPr>
              <a:t>	</a:t>
            </a:r>
            <a:r>
              <a:rPr kumimoji="0" lang="en-GB" sz="1600" b="0" i="0" u="none" strike="noStrike" cap="none" normalizeH="0" baseline="0" dirty="0" smtClean="0">
                <a:ln>
                  <a:noFill/>
                </a:ln>
                <a:solidFill>
                  <a:schemeClr val="tx1"/>
                </a:solidFill>
                <a:effectLst/>
                <a:latin typeface="Times New Roman" pitchFamily="18" charset="0"/>
                <a:cs typeface="Arial" pitchFamily="34" charset="0"/>
              </a:rPr>
              <a:t>Boolean negation</a:t>
            </a:r>
            <a:endParaRPr kumimoji="0" lang="en-US" sz="16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2057400" algn="l"/>
              </a:tabLst>
            </a:pPr>
            <a:r>
              <a:rPr kumimoji="0" lang="en-US" sz="1600" b="0" i="1" u="none" strike="noStrike" cap="none" normalizeH="0" baseline="0" dirty="0" err="1" smtClean="0">
                <a:ln>
                  <a:noFill/>
                </a:ln>
                <a:solidFill>
                  <a:schemeClr val="tx1"/>
                </a:solidFill>
                <a:effectLst/>
                <a:latin typeface="Lucida Console" pitchFamily="49" charset="0"/>
                <a:cs typeface="Arial" pitchFamily="34" charset="0"/>
              </a:rPr>
              <a:t>expr</a:t>
            </a:r>
            <a:r>
              <a:rPr kumimoji="0" lang="en-US" sz="1600" b="0" i="0" u="none" strike="noStrike" cap="none" normalizeH="0" baseline="0" dirty="0" smtClean="0">
                <a:ln>
                  <a:noFill/>
                </a:ln>
                <a:solidFill>
                  <a:schemeClr val="tx1"/>
                </a:solidFill>
                <a:effectLst/>
                <a:latin typeface="Lucida Console" pitchFamily="49" charset="0"/>
                <a:cs typeface="Arial" pitchFamily="34" charset="0"/>
              </a:rPr>
              <a:t> &amp;&amp; </a:t>
            </a:r>
            <a:r>
              <a:rPr kumimoji="0" lang="en-US" sz="1600" b="0" i="1" u="none" strike="noStrike" cap="none" normalizeH="0" baseline="0" dirty="0" err="1" smtClean="0">
                <a:ln>
                  <a:noFill/>
                </a:ln>
                <a:solidFill>
                  <a:schemeClr val="tx1"/>
                </a:solidFill>
                <a:effectLst/>
                <a:latin typeface="Lucida Console" pitchFamily="49" charset="0"/>
                <a:cs typeface="Arial" pitchFamily="34" charset="0"/>
              </a:rPr>
              <a:t>expr</a:t>
            </a:r>
            <a:r>
              <a:rPr kumimoji="0" lang="en-US" sz="1600" b="0" i="0" u="none" strike="noStrike" cap="none" normalizeH="0" baseline="0" dirty="0" smtClean="0">
                <a:ln>
                  <a:noFill/>
                </a:ln>
                <a:solidFill>
                  <a:schemeClr val="tx1"/>
                </a:solidFill>
                <a:effectLst/>
                <a:latin typeface="Times New Roman" pitchFamily="18" charset="0"/>
                <a:cs typeface="Arial" pitchFamily="34" charset="0"/>
              </a:rPr>
              <a:t>	</a:t>
            </a:r>
            <a:r>
              <a:rPr kumimoji="0" lang="en-GB" sz="1600" b="0" i="0" u="none" strike="noStrike" cap="none" normalizeH="0" baseline="0" dirty="0" smtClean="0">
                <a:ln>
                  <a:noFill/>
                </a:ln>
                <a:solidFill>
                  <a:schemeClr val="tx1"/>
                </a:solidFill>
                <a:effectLst/>
                <a:latin typeface="Times New Roman" pitchFamily="18" charset="0"/>
                <a:cs typeface="Arial" pitchFamily="34" charset="0"/>
              </a:rPr>
              <a:t>Boolean “and”</a:t>
            </a:r>
            <a:endParaRPr kumimoji="0" lang="en-US" sz="16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2057400" algn="l"/>
              </a:tabLst>
            </a:pPr>
            <a:r>
              <a:rPr kumimoji="0" lang="en-US" sz="1600" b="0" i="1" u="none" strike="noStrike" cap="none" normalizeH="0" baseline="0" dirty="0" err="1" smtClean="0">
                <a:ln>
                  <a:noFill/>
                </a:ln>
                <a:solidFill>
                  <a:schemeClr val="tx1"/>
                </a:solidFill>
                <a:effectLst/>
                <a:latin typeface="Lucida Console" pitchFamily="49" charset="0"/>
                <a:cs typeface="Arial" pitchFamily="34" charset="0"/>
              </a:rPr>
              <a:t>expr</a:t>
            </a:r>
            <a:r>
              <a:rPr kumimoji="0" lang="en-US" sz="1600" b="0" i="0" u="none" strike="noStrike" cap="none" normalizeH="0" baseline="0" dirty="0" smtClean="0">
                <a:ln>
                  <a:noFill/>
                </a:ln>
                <a:solidFill>
                  <a:schemeClr val="tx1"/>
                </a:solidFill>
                <a:effectLst/>
                <a:latin typeface="Lucida Console" pitchFamily="49" charset="0"/>
                <a:cs typeface="Arial" pitchFamily="34" charset="0"/>
              </a:rPr>
              <a:t> || </a:t>
            </a:r>
            <a:r>
              <a:rPr kumimoji="0" lang="en-US" sz="1600" b="0" i="1" u="none" strike="noStrike" cap="none" normalizeH="0" baseline="0" dirty="0" err="1" smtClean="0">
                <a:ln>
                  <a:noFill/>
                </a:ln>
                <a:solidFill>
                  <a:schemeClr val="tx1"/>
                </a:solidFill>
                <a:effectLst/>
                <a:latin typeface="Lucida Console" pitchFamily="49" charset="0"/>
                <a:cs typeface="Arial" pitchFamily="34" charset="0"/>
              </a:rPr>
              <a:t>expr</a:t>
            </a:r>
            <a:r>
              <a:rPr kumimoji="0" lang="en-US" sz="1600" b="0" i="0" u="none" strike="noStrike" cap="none" normalizeH="0" baseline="0" dirty="0" smtClean="0">
                <a:ln>
                  <a:noFill/>
                </a:ln>
                <a:solidFill>
                  <a:schemeClr val="tx1"/>
                </a:solidFill>
                <a:effectLst/>
                <a:latin typeface="Times New Roman" pitchFamily="18" charset="0"/>
                <a:cs typeface="Arial" pitchFamily="34" charset="0"/>
              </a:rPr>
              <a:t>	</a:t>
            </a:r>
            <a:r>
              <a:rPr kumimoji="0" lang="en-GB" sz="1600" b="0" i="0" u="none" strike="noStrike" cap="none" normalizeH="0" baseline="0" dirty="0" smtClean="0">
                <a:ln>
                  <a:noFill/>
                </a:ln>
                <a:solidFill>
                  <a:schemeClr val="tx1"/>
                </a:solidFill>
                <a:effectLst/>
                <a:latin typeface="Times New Roman" pitchFamily="18" charset="0"/>
                <a:cs typeface="Arial" pitchFamily="34" charset="0"/>
              </a:rPr>
              <a:t>Boolean “or”</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4102" name="Text Box 6"/>
          <p:cNvSpPr txBox="1">
            <a:spLocks noChangeArrowheads="1"/>
          </p:cNvSpPr>
          <p:nvPr/>
        </p:nvSpPr>
        <p:spPr bwMode="auto">
          <a:xfrm>
            <a:off x="304800" y="1219200"/>
            <a:ext cx="3597276" cy="1828800"/>
          </a:xfrm>
          <a:prstGeom prst="rect">
            <a:avLst/>
          </a:prstGeom>
          <a:ln>
            <a:headEnd/>
            <a:tailEnd/>
          </a:ln>
        </p:spPr>
        <p:style>
          <a:lnRef idx="1">
            <a:schemeClr val="dk1"/>
          </a:lnRef>
          <a:fillRef idx="1001">
            <a:schemeClr val="lt2"/>
          </a:fillRef>
          <a:effectRef idx="1">
            <a:schemeClr val="dk1"/>
          </a:effectRef>
          <a:fontRef idx="minor">
            <a:schemeClr val="dk1"/>
          </a:fontRef>
        </p:style>
        <p:txBody>
          <a:bodyPr vert="horz" wrap="square" lIns="54000" tIns="45720" rIns="5400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b="0" i="1" u="none" strike="noStrike" cap="none" normalizeH="0" baseline="0" dirty="0" smtClean="0">
                <a:ln>
                  <a:noFill/>
                </a:ln>
                <a:solidFill>
                  <a:schemeClr val="tx1"/>
                </a:solidFill>
                <a:effectLst/>
                <a:latin typeface="Calibri" pitchFamily="34" charset="0"/>
                <a:cs typeface="Arial" pitchFamily="34" charset="0"/>
              </a:rPr>
              <a:t>Overloaded Conversion Operators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Lucida Console" pitchFamily="49" charset="0"/>
                <a:cs typeface="Courier New" pitchFamily="49" charset="0"/>
              </a:rPr>
              <a:t>byte, </a:t>
            </a:r>
            <a:r>
              <a:rPr kumimoji="0" lang="en-US" sz="1600" b="0" i="0" u="none" strike="noStrike" cap="none" normalizeH="0" baseline="0" dirty="0" err="1" smtClean="0">
                <a:ln>
                  <a:noFill/>
                </a:ln>
                <a:solidFill>
                  <a:schemeClr val="tx1"/>
                </a:solidFill>
                <a:effectLst/>
                <a:latin typeface="Lucida Console" pitchFamily="49" charset="0"/>
                <a:cs typeface="Courier New" pitchFamily="49" charset="0"/>
              </a:rPr>
              <a:t>sbyte</a:t>
            </a:r>
            <a:r>
              <a:rPr kumimoji="0" lang="en-US" sz="1600" b="0" i="0" u="none" strike="noStrike" cap="none" normalizeH="0" baseline="0" dirty="0" smtClean="0">
                <a:ln>
                  <a:noFill/>
                </a:ln>
                <a:solidFill>
                  <a:schemeClr val="tx1"/>
                </a:solidFill>
                <a:effectLst/>
                <a:latin typeface="Lucida Console" pitchFamily="49" charset="0"/>
                <a:cs typeface="Courier New" pitchFamily="49" charset="0"/>
              </a:rPr>
              <a:t>, int16, uint16,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err="1" smtClean="0">
                <a:ln>
                  <a:noFill/>
                </a:ln>
                <a:solidFill>
                  <a:schemeClr val="tx1"/>
                </a:solidFill>
                <a:effectLst/>
                <a:latin typeface="Lucida Console" pitchFamily="49" charset="0"/>
                <a:cs typeface="Courier New" pitchFamily="49" charset="0"/>
              </a:rPr>
              <a:t>int</a:t>
            </a:r>
            <a:r>
              <a:rPr kumimoji="0" lang="en-US" sz="1600" b="0" i="0" u="none" strike="noStrike" cap="none" normalizeH="0" baseline="0" dirty="0" smtClean="0">
                <a:ln>
                  <a:noFill/>
                </a:ln>
                <a:solidFill>
                  <a:schemeClr val="tx1"/>
                </a:solidFill>
                <a:effectLst/>
                <a:latin typeface="Lucida Console" pitchFamily="49" charset="0"/>
                <a:cs typeface="Courier New" pitchFamily="49" charset="0"/>
              </a:rPr>
              <a:t>, int32, uint32, int64,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Lucida Console" pitchFamily="49" charset="0"/>
                <a:cs typeface="Courier New" pitchFamily="49" charset="0"/>
              </a:rPr>
              <a:t>uint64, float32, float, single, double, </a:t>
            </a:r>
            <a:r>
              <a:rPr kumimoji="0" lang="en-US" sz="1600" b="0" i="0" u="none" strike="noStrike" cap="none" normalizeH="0" baseline="0" dirty="0" err="1" smtClean="0">
                <a:ln>
                  <a:noFill/>
                </a:ln>
                <a:solidFill>
                  <a:schemeClr val="tx1"/>
                </a:solidFill>
                <a:effectLst/>
                <a:latin typeface="Lucida Console" pitchFamily="49" charset="0"/>
                <a:cs typeface="Courier New" pitchFamily="49" charset="0"/>
              </a:rPr>
              <a:t>nativeint</a:t>
            </a:r>
            <a:r>
              <a:rPr kumimoji="0" lang="en-US" sz="1600" b="0" i="0" u="none" strike="noStrike" cap="none" normalizeH="0" baseline="0" dirty="0" smtClean="0">
                <a:ln>
                  <a:noFill/>
                </a:ln>
                <a:solidFill>
                  <a:schemeClr val="tx1"/>
                </a:solidFill>
                <a:effectLst/>
                <a:latin typeface="Lucida Console" pitchFamily="49" charset="0"/>
                <a:cs typeface="Courier New" pitchFamily="49" charset="0"/>
              </a:rPr>
              <a:t>, </a:t>
            </a:r>
            <a:r>
              <a:rPr kumimoji="0" lang="en-US" sz="1600" b="0" i="0" u="none" strike="noStrike" cap="none" normalizeH="0" baseline="0" dirty="0" err="1" smtClean="0">
                <a:ln>
                  <a:noFill/>
                </a:ln>
                <a:solidFill>
                  <a:schemeClr val="tx1"/>
                </a:solidFill>
                <a:effectLst/>
                <a:latin typeface="Lucida Console" pitchFamily="49" charset="0"/>
                <a:cs typeface="Courier New" pitchFamily="49" charset="0"/>
              </a:rPr>
              <a:t>unativeint</a:t>
            </a:r>
            <a:endParaRPr kumimoji="0" lang="en-US" sz="4000" b="0" i="0" u="none" strike="noStrike" cap="none" normalizeH="0" baseline="0" dirty="0" smtClean="0">
              <a:ln>
                <a:noFill/>
              </a:ln>
              <a:solidFill>
                <a:schemeClr val="tx1"/>
              </a:solidFill>
              <a:effectLst/>
              <a:latin typeface="Lucida Console" pitchFamily="49" charset="0"/>
              <a:cs typeface="Courier New" pitchFamily="49" charset="0"/>
            </a:endParaRPr>
          </a:p>
        </p:txBody>
      </p:sp>
      <p:sp>
        <p:nvSpPr>
          <p:cNvPr id="4103" name="Text Box 7"/>
          <p:cNvSpPr txBox="1">
            <a:spLocks noChangeArrowheads="1"/>
          </p:cNvSpPr>
          <p:nvPr/>
        </p:nvSpPr>
        <p:spPr bwMode="auto">
          <a:xfrm>
            <a:off x="4800600" y="4149571"/>
            <a:ext cx="4038600" cy="2336646"/>
          </a:xfrm>
          <a:prstGeom prst="rect">
            <a:avLst/>
          </a:prstGeom>
          <a:solidFill>
            <a:schemeClr val="accent1">
              <a:lumMod val="20000"/>
              <a:lumOff val="80000"/>
            </a:schemeClr>
          </a:solidFill>
          <a:ln>
            <a:headEnd/>
            <a:tailEnd/>
          </a:ln>
        </p:spPr>
        <p:style>
          <a:lnRef idx="1">
            <a:schemeClr val="dk1"/>
          </a:lnRef>
          <a:fillRef idx="1001">
            <a:schemeClr val="lt2"/>
          </a:fillRef>
          <a:effectRef idx="1">
            <a:schemeClr val="dk1"/>
          </a:effectRef>
          <a:fontRef idx="minor">
            <a:schemeClr val="dk1"/>
          </a:fontRef>
        </p:style>
        <p:txBody>
          <a:bodyPr vert="horz" wrap="square" lIns="54000" tIns="45720" rIns="5400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tab pos="2420938" algn="l"/>
              </a:tabLst>
            </a:pPr>
            <a:r>
              <a:rPr kumimoji="0" lang="en-GB" b="0" i="1" u="none" strike="noStrike" cap="none" normalizeH="0" baseline="0" dirty="0" smtClean="0">
                <a:ln>
                  <a:noFill/>
                </a:ln>
                <a:solidFill>
                  <a:schemeClr val="tx1"/>
                </a:solidFill>
                <a:effectLst/>
                <a:latin typeface="Calibri" pitchFamily="34" charset="0"/>
                <a:cs typeface="Arial" pitchFamily="34" charset="0"/>
              </a:rPr>
              <a:t>Indexed Lookup</a:t>
            </a:r>
          </a:p>
          <a:p>
            <a:pPr marL="0" marR="0" lvl="0" indent="0" algn="l" defTabSz="914400" rtl="0" eaLnBrk="1" fontAlgn="base" latinLnBrk="0" hangingPunct="1">
              <a:lnSpc>
                <a:spcPct val="100000"/>
              </a:lnSpc>
              <a:spcBef>
                <a:spcPct val="0"/>
              </a:spcBef>
              <a:spcAft>
                <a:spcPct val="0"/>
              </a:spcAft>
              <a:buClrTx/>
              <a:buSzTx/>
              <a:buFontTx/>
              <a:buNone/>
              <a:tabLst>
                <a:tab pos="2420938" algn="l"/>
              </a:tabLst>
            </a:pPr>
            <a:r>
              <a:rPr kumimoji="0" lang="en-GB" sz="1600" b="0" u="none" strike="noStrike" cap="none" normalizeH="0" baseline="0" dirty="0" err="1" smtClean="0">
                <a:ln>
                  <a:noFill/>
                </a:ln>
                <a:solidFill>
                  <a:schemeClr val="tx1"/>
                </a:solidFill>
                <a:effectLst/>
                <a:latin typeface="Lucida Console" pitchFamily="49" charset="0"/>
                <a:cs typeface="Arial" pitchFamily="34" charset="0"/>
              </a:rPr>
              <a:t>expr</a:t>
            </a:r>
            <a:r>
              <a:rPr kumimoji="0" lang="en-US" sz="1600" b="0" u="none" strike="noStrike" cap="none" normalizeH="0" baseline="0" dirty="0" smtClean="0">
                <a:ln>
                  <a:noFill/>
                </a:ln>
                <a:solidFill>
                  <a:schemeClr val="tx1"/>
                </a:solidFill>
                <a:effectLst/>
                <a:latin typeface="Lucida Console" pitchFamily="49" charset="0"/>
                <a:cs typeface="Arial" pitchFamily="34" charset="0"/>
              </a:rPr>
              <a:t>.[</a:t>
            </a:r>
            <a:r>
              <a:rPr kumimoji="0" lang="en-US" sz="1600" b="0" u="none" strike="noStrike" cap="none" normalizeH="0" baseline="0" dirty="0" err="1" smtClean="0">
                <a:ln>
                  <a:noFill/>
                </a:ln>
                <a:solidFill>
                  <a:schemeClr val="tx1"/>
                </a:solidFill>
                <a:effectLst/>
                <a:latin typeface="Lucida Console" pitchFamily="49" charset="0"/>
                <a:cs typeface="Arial" pitchFamily="34" charset="0"/>
              </a:rPr>
              <a:t>idx</a:t>
            </a:r>
            <a:r>
              <a:rPr kumimoji="0" lang="en-US" sz="1600" b="0" u="none" strike="noStrike" cap="none" normalizeH="0" baseline="0" dirty="0" smtClean="0">
                <a:ln>
                  <a:noFill/>
                </a:ln>
                <a:solidFill>
                  <a:schemeClr val="tx1"/>
                </a:solidFill>
                <a:effectLst/>
                <a:latin typeface="Lucida Console" pitchFamily="49" charset="0"/>
                <a:cs typeface="Arial" pitchFamily="34" charset="0"/>
              </a:rPr>
              <a:t>]</a:t>
            </a:r>
            <a:r>
              <a:rPr kumimoji="0" lang="en-GB" sz="1600" b="0" u="none" strike="noStrike" cap="none" normalizeH="0" baseline="0" dirty="0" smtClean="0">
                <a:ln>
                  <a:noFill/>
                </a:ln>
                <a:solidFill>
                  <a:schemeClr val="tx1"/>
                </a:solidFill>
                <a:effectLst/>
                <a:latin typeface="Times New Roman" pitchFamily="18" charset="0"/>
                <a:cs typeface="Arial" pitchFamily="34" charset="0"/>
              </a:rPr>
              <a:t>	Lookup</a:t>
            </a:r>
          </a:p>
          <a:p>
            <a:pPr marL="0" marR="0" lvl="0" indent="0" algn="l" defTabSz="914400" rtl="0" eaLnBrk="1" fontAlgn="base" latinLnBrk="0" hangingPunct="1">
              <a:lnSpc>
                <a:spcPct val="100000"/>
              </a:lnSpc>
              <a:spcBef>
                <a:spcPct val="0"/>
              </a:spcBef>
              <a:spcAft>
                <a:spcPct val="0"/>
              </a:spcAft>
              <a:buClrTx/>
              <a:buSzTx/>
              <a:buFontTx/>
              <a:buNone/>
              <a:tabLst>
                <a:tab pos="2420938" algn="l"/>
              </a:tabLst>
            </a:pPr>
            <a:r>
              <a:rPr kumimoji="0" lang="en-GB" sz="1600" b="0" u="none" strike="noStrike" cap="none" normalizeH="0" baseline="0" dirty="0" err="1" smtClean="0">
                <a:ln>
                  <a:noFill/>
                </a:ln>
                <a:solidFill>
                  <a:schemeClr val="tx1"/>
                </a:solidFill>
                <a:effectLst/>
                <a:latin typeface="Lucida Console" pitchFamily="49" charset="0"/>
                <a:cs typeface="Arial" pitchFamily="34" charset="0"/>
              </a:rPr>
              <a:t>expr</a:t>
            </a:r>
            <a:r>
              <a:rPr kumimoji="0" lang="en-US" sz="1600" b="0" u="none" strike="noStrike" cap="none" normalizeH="0" baseline="0" dirty="0" smtClean="0">
                <a:ln>
                  <a:noFill/>
                </a:ln>
                <a:solidFill>
                  <a:schemeClr val="tx1"/>
                </a:solidFill>
                <a:effectLst/>
                <a:latin typeface="Lucida Console" pitchFamily="49" charset="0"/>
                <a:cs typeface="Arial" pitchFamily="34" charset="0"/>
              </a:rPr>
              <a:t>.[</a:t>
            </a:r>
            <a:r>
              <a:rPr kumimoji="0" lang="en-US" sz="1600" b="0" u="none" strike="noStrike" cap="none" normalizeH="0" baseline="0" dirty="0" err="1" smtClean="0">
                <a:ln>
                  <a:noFill/>
                </a:ln>
                <a:solidFill>
                  <a:schemeClr val="tx1"/>
                </a:solidFill>
                <a:effectLst/>
                <a:latin typeface="Lucida Console" pitchFamily="49" charset="0"/>
                <a:cs typeface="Arial" pitchFamily="34" charset="0"/>
              </a:rPr>
              <a:t>idx</a:t>
            </a:r>
            <a:r>
              <a:rPr kumimoji="0" lang="en-US" sz="1600" b="0" u="none" strike="noStrike" cap="none" normalizeH="0" baseline="0" dirty="0" smtClean="0">
                <a:ln>
                  <a:noFill/>
                </a:ln>
                <a:solidFill>
                  <a:schemeClr val="tx1"/>
                </a:solidFill>
                <a:effectLst/>
                <a:latin typeface="Lucida Console" pitchFamily="49" charset="0"/>
                <a:cs typeface="Arial" pitchFamily="34" charset="0"/>
              </a:rPr>
              <a:t>]</a:t>
            </a:r>
            <a:r>
              <a:rPr kumimoji="0" lang="en-GB" sz="1600" b="0" u="none" strike="noStrike" cap="none" normalizeH="0" baseline="0" dirty="0" smtClean="0">
                <a:ln>
                  <a:noFill/>
                </a:ln>
                <a:solidFill>
                  <a:schemeClr val="tx1"/>
                </a:solidFill>
                <a:effectLst/>
                <a:latin typeface="Lucida Console" pitchFamily="49" charset="0"/>
                <a:cs typeface="Arial" pitchFamily="34" charset="0"/>
              </a:rPr>
              <a:t> </a:t>
            </a:r>
            <a:r>
              <a:rPr kumimoji="0" lang="en-US" sz="1600" b="1" u="none" strike="noStrike" cap="none" normalizeH="0" baseline="0" dirty="0" smtClean="0">
                <a:ln>
                  <a:noFill/>
                </a:ln>
                <a:solidFill>
                  <a:schemeClr val="tx1"/>
                </a:solidFill>
                <a:effectLst/>
                <a:latin typeface="Lucida Console" pitchFamily="49" charset="0"/>
                <a:cs typeface="Arial" pitchFamily="34" charset="0"/>
              </a:rPr>
              <a:t>&lt;-</a:t>
            </a:r>
            <a:r>
              <a:rPr kumimoji="0" lang="en-GB" sz="1600" b="0" u="none" strike="noStrike" cap="none" normalizeH="0" baseline="0" dirty="0" smtClean="0">
                <a:ln>
                  <a:noFill/>
                </a:ln>
                <a:solidFill>
                  <a:schemeClr val="tx1"/>
                </a:solidFill>
                <a:effectLst/>
                <a:latin typeface="Lucida Console" pitchFamily="49" charset="0"/>
                <a:cs typeface="Arial" pitchFamily="34" charset="0"/>
              </a:rPr>
              <a:t> </a:t>
            </a:r>
            <a:r>
              <a:rPr kumimoji="0" lang="en-GB" sz="1600" b="0" u="none" strike="noStrike" cap="none" normalizeH="0" baseline="0" dirty="0" err="1" smtClean="0">
                <a:ln>
                  <a:noFill/>
                </a:ln>
                <a:solidFill>
                  <a:schemeClr val="tx1"/>
                </a:solidFill>
                <a:effectLst/>
                <a:latin typeface="Lucida Console" pitchFamily="49" charset="0"/>
                <a:cs typeface="Arial" pitchFamily="34" charset="0"/>
              </a:rPr>
              <a:t>expr</a:t>
            </a:r>
            <a:r>
              <a:rPr kumimoji="0" lang="en-GB" sz="1600" b="0" u="none" strike="noStrike" cap="none" normalizeH="0" baseline="0" dirty="0" smtClean="0">
                <a:ln>
                  <a:noFill/>
                </a:ln>
                <a:solidFill>
                  <a:schemeClr val="tx1"/>
                </a:solidFill>
                <a:effectLst/>
                <a:latin typeface="Times New Roman" pitchFamily="18" charset="0"/>
                <a:cs typeface="Arial" pitchFamily="34" charset="0"/>
              </a:rPr>
              <a:t>	Assignment</a:t>
            </a:r>
          </a:p>
          <a:p>
            <a:pPr marL="0" marR="0" lvl="0" indent="0" algn="l" defTabSz="914400" rtl="0" eaLnBrk="1" fontAlgn="base" latinLnBrk="0" hangingPunct="1">
              <a:lnSpc>
                <a:spcPct val="100000"/>
              </a:lnSpc>
              <a:spcBef>
                <a:spcPct val="0"/>
              </a:spcBef>
              <a:spcAft>
                <a:spcPct val="0"/>
              </a:spcAft>
              <a:buClrTx/>
              <a:buSzTx/>
              <a:buFontTx/>
              <a:buNone/>
              <a:tabLst>
                <a:tab pos="2420938" algn="l"/>
              </a:tabLst>
            </a:pPr>
            <a:r>
              <a:rPr kumimoji="0" lang="en-GB" sz="1600" b="0" u="none" strike="noStrike" cap="none" normalizeH="0" baseline="0" dirty="0" err="1" smtClean="0">
                <a:ln>
                  <a:noFill/>
                </a:ln>
                <a:solidFill>
                  <a:schemeClr val="tx1"/>
                </a:solidFill>
                <a:effectLst/>
                <a:latin typeface="Lucida Console" pitchFamily="49" charset="0"/>
                <a:cs typeface="Arial" pitchFamily="34" charset="0"/>
              </a:rPr>
              <a:t>expr</a:t>
            </a:r>
            <a:r>
              <a:rPr kumimoji="0" lang="en-US" sz="1600" b="0" u="none" strike="noStrike" cap="none" normalizeH="0" baseline="0" dirty="0" smtClean="0">
                <a:ln>
                  <a:noFill/>
                </a:ln>
                <a:solidFill>
                  <a:schemeClr val="tx1"/>
                </a:solidFill>
                <a:effectLst/>
                <a:latin typeface="Lucida Console" pitchFamily="49" charset="0"/>
                <a:cs typeface="Arial" pitchFamily="34" charset="0"/>
              </a:rPr>
              <a:t>.[</a:t>
            </a:r>
            <a:r>
              <a:rPr kumimoji="0" lang="en-US" sz="1600" b="0" u="none" strike="noStrike" cap="none" normalizeH="0" baseline="0" dirty="0" err="1" smtClean="0">
                <a:ln>
                  <a:noFill/>
                </a:ln>
                <a:solidFill>
                  <a:schemeClr val="tx1"/>
                </a:solidFill>
                <a:effectLst/>
                <a:latin typeface="Lucida Console" pitchFamily="49" charset="0"/>
                <a:cs typeface="Arial" pitchFamily="34" charset="0"/>
              </a:rPr>
              <a:t>idx</a:t>
            </a:r>
            <a:r>
              <a:rPr kumimoji="0" lang="en-US" sz="1600" b="0" u="none" strike="noStrike" cap="none" normalizeH="0" baseline="0" dirty="0" smtClean="0">
                <a:ln>
                  <a:noFill/>
                </a:ln>
                <a:solidFill>
                  <a:schemeClr val="tx1"/>
                </a:solidFill>
                <a:effectLst/>
                <a:latin typeface="Lucida Console" pitchFamily="49" charset="0"/>
                <a:cs typeface="Arial" pitchFamily="34" charset="0"/>
              </a:rPr>
              <a:t>..</a:t>
            </a:r>
            <a:r>
              <a:rPr kumimoji="0" lang="en-US" sz="1600" b="0" u="none" strike="noStrike" cap="none" normalizeH="0" baseline="0" dirty="0" err="1" smtClean="0">
                <a:ln>
                  <a:noFill/>
                </a:ln>
                <a:solidFill>
                  <a:schemeClr val="tx1"/>
                </a:solidFill>
                <a:effectLst/>
                <a:latin typeface="Lucida Console" pitchFamily="49" charset="0"/>
                <a:cs typeface="Arial" pitchFamily="34" charset="0"/>
              </a:rPr>
              <a:t>idx</a:t>
            </a:r>
            <a:r>
              <a:rPr kumimoji="0" lang="en-US" sz="1600" b="0" u="none" strike="noStrike" cap="none" normalizeH="0" baseline="0" dirty="0" smtClean="0">
                <a:ln>
                  <a:noFill/>
                </a:ln>
                <a:solidFill>
                  <a:schemeClr val="tx1"/>
                </a:solidFill>
                <a:effectLst/>
                <a:latin typeface="Lucida Console" pitchFamily="49" charset="0"/>
                <a:cs typeface="Arial" pitchFamily="34" charset="0"/>
              </a:rPr>
              <a:t>]</a:t>
            </a:r>
            <a:r>
              <a:rPr kumimoji="0" lang="en-GB" sz="1600" b="0" u="none" strike="noStrike" cap="none" normalizeH="0" baseline="0" dirty="0" smtClean="0">
                <a:ln>
                  <a:noFill/>
                </a:ln>
                <a:solidFill>
                  <a:schemeClr val="tx1"/>
                </a:solidFill>
                <a:effectLst/>
                <a:latin typeface="Times New Roman" pitchFamily="18" charset="0"/>
                <a:cs typeface="Arial" pitchFamily="34" charset="0"/>
              </a:rPr>
              <a:t>	Slice</a:t>
            </a:r>
          </a:p>
          <a:p>
            <a:pPr marL="0" marR="0" lvl="0" indent="0" algn="l" defTabSz="914400" rtl="0" eaLnBrk="1" fontAlgn="base" latinLnBrk="0" hangingPunct="1">
              <a:lnSpc>
                <a:spcPct val="100000"/>
              </a:lnSpc>
              <a:spcBef>
                <a:spcPct val="0"/>
              </a:spcBef>
              <a:spcAft>
                <a:spcPct val="0"/>
              </a:spcAft>
              <a:buClrTx/>
              <a:buSzTx/>
              <a:buFontTx/>
              <a:buNone/>
              <a:tabLst>
                <a:tab pos="2420938" algn="l"/>
              </a:tabLst>
            </a:pPr>
            <a:r>
              <a:rPr kumimoji="0" lang="en-GB" sz="1600" b="0" u="none" strike="noStrike" cap="none" normalizeH="0" baseline="0" dirty="0" err="1" smtClean="0">
                <a:ln>
                  <a:noFill/>
                </a:ln>
                <a:solidFill>
                  <a:schemeClr val="tx1"/>
                </a:solidFill>
                <a:effectLst/>
                <a:latin typeface="Lucida Console" pitchFamily="49" charset="0"/>
                <a:cs typeface="Arial" pitchFamily="34" charset="0"/>
              </a:rPr>
              <a:t>expr</a:t>
            </a:r>
            <a:r>
              <a:rPr kumimoji="0" lang="en-US" sz="1600" b="0" u="none" strike="noStrike" cap="none" normalizeH="0" baseline="0" dirty="0" smtClean="0">
                <a:ln>
                  <a:noFill/>
                </a:ln>
                <a:solidFill>
                  <a:schemeClr val="tx1"/>
                </a:solidFill>
                <a:effectLst/>
                <a:latin typeface="Lucida Console" pitchFamily="49" charset="0"/>
                <a:cs typeface="Arial" pitchFamily="34" charset="0"/>
              </a:rPr>
              <a:t>.[</a:t>
            </a:r>
            <a:r>
              <a:rPr kumimoji="0" lang="en-US" sz="1600" b="0" u="none" strike="noStrike" cap="none" normalizeH="0" baseline="0" dirty="0" err="1" smtClean="0">
                <a:ln>
                  <a:noFill/>
                </a:ln>
                <a:solidFill>
                  <a:schemeClr val="tx1"/>
                </a:solidFill>
                <a:effectLst/>
                <a:latin typeface="Lucida Console" pitchFamily="49" charset="0"/>
                <a:cs typeface="Arial" pitchFamily="34" charset="0"/>
              </a:rPr>
              <a:t>idx</a:t>
            </a:r>
            <a:r>
              <a:rPr kumimoji="0" lang="en-US" sz="1600" b="0" u="none" strike="noStrike" cap="none" normalizeH="0" baseline="0" dirty="0" smtClean="0">
                <a:ln>
                  <a:noFill/>
                </a:ln>
                <a:solidFill>
                  <a:schemeClr val="tx1"/>
                </a:solidFill>
                <a:effectLst/>
                <a:latin typeface="Lucida Console" pitchFamily="49" charset="0"/>
                <a:cs typeface="Arial" pitchFamily="34" charset="0"/>
              </a:rPr>
              <a:t>..]</a:t>
            </a:r>
            <a:r>
              <a:rPr kumimoji="0" lang="en-GB" sz="1600" b="0" u="none" strike="noStrike" cap="none" normalizeH="0" baseline="0" dirty="0" smtClean="0">
                <a:ln>
                  <a:noFill/>
                </a:ln>
                <a:solidFill>
                  <a:schemeClr val="tx1"/>
                </a:solidFill>
                <a:effectLst/>
                <a:latin typeface="Times New Roman" pitchFamily="18" charset="0"/>
                <a:cs typeface="Arial" pitchFamily="34" charset="0"/>
              </a:rPr>
              <a:t>	Right slice</a:t>
            </a:r>
          </a:p>
          <a:p>
            <a:pPr marL="0" marR="0" lvl="0" indent="0" algn="l" defTabSz="914400" rtl="0" eaLnBrk="1" fontAlgn="base" latinLnBrk="0" hangingPunct="1">
              <a:lnSpc>
                <a:spcPct val="100000"/>
              </a:lnSpc>
              <a:spcBef>
                <a:spcPct val="0"/>
              </a:spcBef>
              <a:spcAft>
                <a:spcPct val="0"/>
              </a:spcAft>
              <a:buClrTx/>
              <a:buSzTx/>
              <a:buFontTx/>
              <a:buNone/>
              <a:tabLst>
                <a:tab pos="2420938" algn="l"/>
              </a:tabLst>
            </a:pPr>
            <a:r>
              <a:rPr kumimoji="0" lang="en-GB" sz="1600" b="0" u="none" strike="noStrike" cap="none" normalizeH="0" baseline="0" dirty="0" err="1" smtClean="0">
                <a:ln>
                  <a:noFill/>
                </a:ln>
                <a:solidFill>
                  <a:schemeClr val="tx1"/>
                </a:solidFill>
                <a:effectLst/>
                <a:latin typeface="Lucida Console" pitchFamily="49" charset="0"/>
                <a:cs typeface="Arial" pitchFamily="34" charset="0"/>
              </a:rPr>
              <a:t>expr</a:t>
            </a:r>
            <a:r>
              <a:rPr kumimoji="0" lang="en-US" sz="1600" b="0" u="none" strike="noStrike" cap="none" normalizeH="0" baseline="0" dirty="0" smtClean="0">
                <a:ln>
                  <a:noFill/>
                </a:ln>
                <a:solidFill>
                  <a:schemeClr val="tx1"/>
                </a:solidFill>
                <a:effectLst/>
                <a:latin typeface="Lucida Console" pitchFamily="49" charset="0"/>
                <a:cs typeface="Arial" pitchFamily="34" charset="0"/>
              </a:rPr>
              <a:t>.[..</a:t>
            </a:r>
            <a:r>
              <a:rPr kumimoji="0" lang="en-US" sz="1600" b="0" u="none" strike="noStrike" cap="none" normalizeH="0" baseline="0" dirty="0" err="1" smtClean="0">
                <a:ln>
                  <a:noFill/>
                </a:ln>
                <a:solidFill>
                  <a:schemeClr val="tx1"/>
                </a:solidFill>
                <a:effectLst/>
                <a:latin typeface="Lucida Console" pitchFamily="49" charset="0"/>
                <a:cs typeface="Arial" pitchFamily="34" charset="0"/>
              </a:rPr>
              <a:t>idx</a:t>
            </a:r>
            <a:r>
              <a:rPr kumimoji="0" lang="en-US" sz="1600" b="0" u="none" strike="noStrike" cap="none" normalizeH="0" baseline="0" dirty="0" smtClean="0">
                <a:ln>
                  <a:noFill/>
                </a:ln>
                <a:solidFill>
                  <a:schemeClr val="tx1"/>
                </a:solidFill>
                <a:effectLst/>
                <a:latin typeface="Lucida Console" pitchFamily="49" charset="0"/>
                <a:cs typeface="Arial" pitchFamily="34" charset="0"/>
              </a:rPr>
              <a:t>]</a:t>
            </a:r>
            <a:r>
              <a:rPr kumimoji="0" lang="en-GB" sz="1600" b="0" u="none" strike="noStrike" cap="none" normalizeH="0" baseline="0" dirty="0" smtClean="0">
                <a:ln>
                  <a:noFill/>
                </a:ln>
                <a:solidFill>
                  <a:schemeClr val="tx1"/>
                </a:solidFill>
                <a:effectLst/>
                <a:latin typeface="Times New Roman" pitchFamily="18" charset="0"/>
                <a:cs typeface="Arial" pitchFamily="34" charset="0"/>
              </a:rPr>
              <a:t>	Left slice</a:t>
            </a:r>
          </a:p>
          <a:p>
            <a:pPr marL="0" marR="228600" lvl="0" indent="0" algn="l" defTabSz="914400" rtl="0" eaLnBrk="1" fontAlgn="base" latinLnBrk="0" hangingPunct="1">
              <a:lnSpc>
                <a:spcPct val="96000"/>
              </a:lnSpc>
              <a:spcBef>
                <a:spcPct val="0"/>
              </a:spcBef>
              <a:spcAft>
                <a:spcPct val="0"/>
              </a:spcAft>
              <a:buClrTx/>
              <a:buSzTx/>
              <a:buFontTx/>
              <a:buNone/>
              <a:tabLst>
                <a:tab pos="2420938" algn="l"/>
              </a:tabLst>
            </a:pPr>
            <a:endParaRPr kumimoji="0" lang="en-GB" b="0" i="0" u="none" strike="noStrike" cap="none" normalizeH="0" baseline="0" noProof="1"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tab pos="2420938" algn="l"/>
              </a:tabLst>
            </a:pPr>
            <a:r>
              <a:rPr kumimoji="0" lang="en-GB" sz="1600" b="0" i="0" u="none" strike="noStrike" cap="none" normalizeH="0" baseline="0" dirty="0" smtClean="0">
                <a:ln>
                  <a:noFill/>
                </a:ln>
                <a:solidFill>
                  <a:schemeClr val="tx1"/>
                </a:solidFill>
                <a:effectLst/>
                <a:latin typeface="Times New Roman" pitchFamily="18" charset="0"/>
                <a:cs typeface="Arial" pitchFamily="34" charset="0"/>
              </a:rPr>
              <a:t>Also multidimensional operators</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4104" name="Text Box 8"/>
          <p:cNvSpPr txBox="1">
            <a:spLocks noChangeArrowheads="1"/>
          </p:cNvSpPr>
          <p:nvPr/>
        </p:nvSpPr>
        <p:spPr bwMode="auto">
          <a:xfrm>
            <a:off x="304800" y="1101571"/>
            <a:ext cx="3627437" cy="2058987"/>
          </a:xfrm>
          <a:prstGeom prst="rect">
            <a:avLst/>
          </a:prstGeom>
          <a:solidFill>
            <a:schemeClr val="accent1">
              <a:lumMod val="20000"/>
              <a:lumOff val="80000"/>
            </a:schemeClr>
          </a:solidFill>
          <a:ln>
            <a:headEnd/>
            <a:tailEnd/>
          </a:ln>
        </p:spPr>
        <p:style>
          <a:lnRef idx="1">
            <a:schemeClr val="dk1"/>
          </a:lnRef>
          <a:fillRef idx="1001">
            <a:schemeClr val="lt2"/>
          </a:fillRef>
          <a:effectRef idx="1">
            <a:schemeClr val="dk1"/>
          </a:effectRef>
          <a:fontRef idx="minor">
            <a:schemeClr val="dk1"/>
          </a:fontRef>
        </p:style>
        <p:txBody>
          <a:bodyPr vert="horz" wrap="square" lIns="54000" tIns="45720" rIns="5400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b="0" i="1" u="none" strike="noStrike" cap="none" normalizeH="0" baseline="0" dirty="0" smtClean="0">
                <a:ln>
                  <a:noFill/>
                </a:ln>
                <a:solidFill>
                  <a:schemeClr val="tx1"/>
                </a:solidFill>
                <a:effectLst/>
                <a:latin typeface="Calibri" pitchFamily="34" charset="0"/>
                <a:cs typeface="Arial" pitchFamily="34" charset="0"/>
              </a:rPr>
              <a:t>Overloaded Arithmetic</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Lucida Console" pitchFamily="49" charset="0"/>
                <a:cs typeface="Arial" pitchFamily="34" charset="0"/>
              </a:rPr>
              <a:t>x + y</a:t>
            </a:r>
            <a:r>
              <a:rPr kumimoji="0" lang="en-US" sz="1600" b="0" i="0" u="none" strike="noStrike" cap="none" normalizeH="0" baseline="0" dirty="0" smtClean="0">
                <a:ln>
                  <a:noFill/>
                </a:ln>
                <a:solidFill>
                  <a:schemeClr val="tx1"/>
                </a:solidFill>
                <a:effectLst/>
                <a:latin typeface="Times New Roman" pitchFamily="18" charset="0"/>
                <a:cs typeface="Arial" pitchFamily="34" charset="0"/>
              </a:rPr>
              <a:t>	</a:t>
            </a:r>
            <a:r>
              <a:rPr kumimoji="0" lang="en-GB" sz="1600" b="0" i="0" u="none" strike="noStrike" cap="none" normalizeH="0" baseline="0" dirty="0" smtClean="0">
                <a:ln>
                  <a:noFill/>
                </a:ln>
                <a:solidFill>
                  <a:schemeClr val="tx1"/>
                </a:solidFill>
                <a:effectLst/>
                <a:latin typeface="Times New Roman" pitchFamily="18" charset="0"/>
                <a:cs typeface="Arial" pitchFamily="34" charset="0"/>
              </a:rPr>
              <a:t>Addition</a:t>
            </a:r>
            <a:r>
              <a:rPr kumimoji="0" lang="en-US" sz="1600" b="0" i="0" u="none" strike="noStrike" cap="none" normalizeH="0" baseline="0" dirty="0" smtClean="0">
                <a:ln>
                  <a:noFill/>
                </a:ln>
                <a:solidFill>
                  <a:schemeClr val="tx1"/>
                </a:solidFill>
                <a:effectLst/>
                <a:latin typeface="Times New Roman" pitchFamily="18"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Lucida Console" pitchFamily="49" charset="0"/>
                <a:cs typeface="Arial" pitchFamily="34" charset="0"/>
              </a:rPr>
              <a:t>x - y</a:t>
            </a:r>
            <a:r>
              <a:rPr kumimoji="0" lang="en-US" sz="1600" b="0" i="0" u="none" strike="noStrike" cap="none" normalizeH="0" baseline="0" dirty="0" smtClean="0">
                <a:ln>
                  <a:noFill/>
                </a:ln>
                <a:solidFill>
                  <a:schemeClr val="tx1"/>
                </a:solidFill>
                <a:effectLst/>
                <a:latin typeface="Times New Roman" pitchFamily="18" charset="0"/>
                <a:cs typeface="Arial" pitchFamily="34" charset="0"/>
              </a:rPr>
              <a:t>	</a:t>
            </a:r>
            <a:r>
              <a:rPr kumimoji="0" lang="en-GB" sz="1600" b="0" i="0" u="none" strike="noStrike" cap="none" normalizeH="0" baseline="0" dirty="0" smtClean="0">
                <a:ln>
                  <a:noFill/>
                </a:ln>
                <a:solidFill>
                  <a:schemeClr val="tx1"/>
                </a:solidFill>
                <a:effectLst/>
                <a:latin typeface="Times New Roman" pitchFamily="18" charset="0"/>
                <a:cs typeface="Arial" pitchFamily="34" charset="0"/>
              </a:rPr>
              <a:t>Subtraction</a:t>
            </a:r>
            <a:r>
              <a:rPr kumimoji="0" lang="en-US" sz="1600" b="0" i="0" u="none" strike="noStrike" cap="none" normalizeH="0" baseline="0" dirty="0" smtClean="0">
                <a:ln>
                  <a:noFill/>
                </a:ln>
                <a:solidFill>
                  <a:schemeClr val="tx1"/>
                </a:solidFill>
                <a:effectLst/>
                <a:latin typeface="Times New Roman" pitchFamily="18"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Lucida Console" pitchFamily="49" charset="0"/>
                <a:cs typeface="Arial" pitchFamily="34" charset="0"/>
              </a:rPr>
              <a:t>x * y</a:t>
            </a:r>
            <a:r>
              <a:rPr kumimoji="0" lang="en-US" sz="1600" b="0" i="0" u="none" strike="noStrike" cap="none" normalizeH="0" baseline="0" dirty="0" smtClean="0">
                <a:ln>
                  <a:noFill/>
                </a:ln>
                <a:solidFill>
                  <a:schemeClr val="tx1"/>
                </a:solidFill>
                <a:effectLst/>
                <a:latin typeface="Times New Roman" pitchFamily="18" charset="0"/>
                <a:cs typeface="Arial" pitchFamily="34" charset="0"/>
              </a:rPr>
              <a:t>	</a:t>
            </a:r>
            <a:r>
              <a:rPr kumimoji="0" lang="en-GB" sz="1600" b="0" i="0" u="none" strike="noStrike" cap="none" normalizeH="0" baseline="0" dirty="0" smtClean="0">
                <a:ln>
                  <a:noFill/>
                </a:ln>
                <a:solidFill>
                  <a:schemeClr val="tx1"/>
                </a:solidFill>
                <a:effectLst/>
                <a:latin typeface="Times New Roman" pitchFamily="18" charset="0"/>
                <a:cs typeface="Arial" pitchFamily="34" charset="0"/>
              </a:rPr>
              <a:t>Multiplication</a:t>
            </a:r>
            <a:r>
              <a:rPr kumimoji="0" lang="en-US" sz="1600" b="0" i="0" u="none" strike="noStrike" cap="none" normalizeH="0" baseline="0" dirty="0" smtClean="0">
                <a:ln>
                  <a:noFill/>
                </a:ln>
                <a:solidFill>
                  <a:schemeClr val="tx1"/>
                </a:solidFill>
                <a:effectLst/>
                <a:latin typeface="Times New Roman" pitchFamily="18"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Lucida Console" pitchFamily="49" charset="0"/>
                <a:cs typeface="Arial" pitchFamily="34" charset="0"/>
              </a:rPr>
              <a:t>x / y</a:t>
            </a:r>
            <a:r>
              <a:rPr kumimoji="0" lang="en-US" sz="1600" b="0" i="0" u="none" strike="noStrike" cap="none" normalizeH="0" baseline="0" dirty="0" smtClean="0">
                <a:ln>
                  <a:noFill/>
                </a:ln>
                <a:solidFill>
                  <a:schemeClr val="tx1"/>
                </a:solidFill>
                <a:effectLst/>
                <a:latin typeface="Times New Roman" pitchFamily="18" charset="0"/>
                <a:cs typeface="Arial" pitchFamily="34" charset="0"/>
              </a:rPr>
              <a:t>	</a:t>
            </a:r>
            <a:r>
              <a:rPr kumimoji="0" lang="en-GB" sz="1600" b="0" i="0" u="none" strike="noStrike" cap="none" normalizeH="0" baseline="0" dirty="0" smtClean="0">
                <a:ln>
                  <a:noFill/>
                </a:ln>
                <a:solidFill>
                  <a:schemeClr val="tx1"/>
                </a:solidFill>
                <a:effectLst/>
                <a:latin typeface="Times New Roman" pitchFamily="18" charset="0"/>
                <a:cs typeface="Arial" pitchFamily="34" charset="0"/>
              </a:rPr>
              <a:t>Division</a:t>
            </a:r>
            <a:r>
              <a:rPr kumimoji="0" lang="en-US" sz="1600" b="0" i="0" u="none" strike="noStrike" cap="none" normalizeH="0" baseline="0" dirty="0" smtClean="0">
                <a:ln>
                  <a:noFill/>
                </a:ln>
                <a:solidFill>
                  <a:schemeClr val="tx1"/>
                </a:solidFill>
                <a:effectLst/>
                <a:latin typeface="Times New Roman" pitchFamily="18"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Lucida Console" pitchFamily="49" charset="0"/>
                <a:cs typeface="Arial" pitchFamily="34" charset="0"/>
              </a:rPr>
              <a:t>x % y</a:t>
            </a:r>
            <a:r>
              <a:rPr kumimoji="0" lang="en-US" sz="1600" b="0" i="0" u="none" strike="noStrike" cap="none" normalizeH="0" baseline="0" dirty="0" smtClean="0">
                <a:ln>
                  <a:noFill/>
                </a:ln>
                <a:solidFill>
                  <a:schemeClr val="tx1"/>
                </a:solidFill>
                <a:effectLst/>
                <a:latin typeface="Times New Roman" pitchFamily="18" charset="0"/>
                <a:cs typeface="Arial" pitchFamily="34" charset="0"/>
              </a:rPr>
              <a:t>	</a:t>
            </a:r>
            <a:r>
              <a:rPr kumimoji="0" lang="en-GB" sz="1600" b="0" i="0" u="none" strike="noStrike" cap="none" normalizeH="0" baseline="0" dirty="0" smtClean="0">
                <a:ln>
                  <a:noFill/>
                </a:ln>
                <a:solidFill>
                  <a:schemeClr val="tx1"/>
                </a:solidFill>
                <a:effectLst/>
                <a:latin typeface="Times New Roman" pitchFamily="18" charset="0"/>
                <a:cs typeface="Arial" pitchFamily="34" charset="0"/>
              </a:rPr>
              <a:t>Remainder/modulus</a:t>
            </a:r>
            <a:r>
              <a:rPr kumimoji="0" lang="en-US" sz="1600" b="0" i="0" u="none" strike="noStrike" cap="none" normalizeH="0" baseline="0" dirty="0" smtClean="0">
                <a:ln>
                  <a:noFill/>
                </a:ln>
                <a:solidFill>
                  <a:schemeClr val="tx1"/>
                </a:solidFill>
                <a:effectLst/>
                <a:latin typeface="Times New Roman" pitchFamily="18"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Lucida Console" pitchFamily="49" charset="0"/>
                <a:cs typeface="Arial" pitchFamily="34" charset="0"/>
              </a:rPr>
              <a:t>-x</a:t>
            </a:r>
            <a:r>
              <a:rPr kumimoji="0" lang="en-US" sz="1600" b="0" i="0" u="none" strike="noStrike" cap="none" normalizeH="0" baseline="0" dirty="0" smtClean="0">
                <a:ln>
                  <a:noFill/>
                </a:ln>
                <a:solidFill>
                  <a:schemeClr val="tx1"/>
                </a:solidFill>
                <a:effectLst/>
                <a:latin typeface="Times New Roman" pitchFamily="18" charset="0"/>
                <a:cs typeface="Arial" pitchFamily="34" charset="0"/>
              </a:rPr>
              <a:t>	</a:t>
            </a:r>
            <a:r>
              <a:rPr kumimoji="0" lang="en-GB" sz="1600" b="0" i="0" u="none" strike="noStrike" cap="none" normalizeH="0" baseline="0" dirty="0" smtClean="0">
                <a:ln>
                  <a:noFill/>
                </a:ln>
                <a:solidFill>
                  <a:schemeClr val="tx1"/>
                </a:solidFill>
                <a:effectLst/>
                <a:latin typeface="Times New Roman" pitchFamily="18" charset="0"/>
                <a:cs typeface="Arial" pitchFamily="34" charset="0"/>
              </a:rPr>
              <a:t>Unary negation</a:t>
            </a:r>
            <a:r>
              <a:rPr kumimoji="0" lang="en-US" sz="1600" b="0" i="0" u="none" strike="noStrike" cap="none" normalizeH="0" baseline="0" dirty="0" smtClean="0">
                <a:ln>
                  <a:noFill/>
                </a:ln>
                <a:solidFill>
                  <a:schemeClr val="tx1"/>
                </a:solidFill>
                <a:effectLst/>
                <a:latin typeface="Times New Roman" pitchFamily="18" charset="0"/>
                <a:cs typeface="Arial" pitchFamily="34" charset="0"/>
              </a:rPr>
              <a:t> </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531563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0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0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9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0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1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nimBg="1"/>
      <p:bldP spid="4100" grpId="0" animBg="1"/>
      <p:bldP spid="4101" grpId="0" animBg="1"/>
      <p:bldP spid="4102" grpId="0" animBg="1"/>
      <p:bldP spid="4103" grpId="0" animBg="1"/>
      <p:bldP spid="4104" grpId="0" animBg="1"/>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 Patterns</a:t>
            </a:r>
            <a:endParaRPr lang="en-GB" dirty="0"/>
          </a:p>
        </p:txBody>
      </p:sp>
      <p:sp>
        <p:nvSpPr>
          <p:cNvPr id="3" name="Content Placeholder 2"/>
          <p:cNvSpPr>
            <a:spLocks noGrp="1"/>
          </p:cNvSpPr>
          <p:nvPr>
            <p:ph sz="quarter" idx="1"/>
          </p:nvPr>
        </p:nvSpPr>
        <p:spPr/>
        <p:txBody>
          <a:bodyPr/>
          <a:lstStyle/>
          <a:p>
            <a:endParaRPr lang="en-GB" dirty="0"/>
          </a:p>
        </p:txBody>
      </p:sp>
      <p:sp>
        <p:nvSpPr>
          <p:cNvPr id="2050" name="Text Box 2"/>
          <p:cNvSpPr txBox="1">
            <a:spLocks noChangeArrowheads="1"/>
          </p:cNvSpPr>
          <p:nvPr/>
        </p:nvSpPr>
        <p:spPr bwMode="auto">
          <a:xfrm>
            <a:off x="381000" y="1524000"/>
            <a:ext cx="4572000" cy="4572000"/>
          </a:xfrm>
          <a:prstGeom prst="rect">
            <a:avLst/>
          </a:prstGeom>
          <a:solidFill>
            <a:schemeClr val="accent1">
              <a:lumMod val="20000"/>
              <a:lumOff val="80000"/>
            </a:schemeClr>
          </a:solidFill>
          <a:ln>
            <a:headEnd/>
            <a:tailEnd/>
          </a:ln>
        </p:spPr>
        <p:style>
          <a:lnRef idx="1">
            <a:schemeClr val="dk1"/>
          </a:lnRef>
          <a:fillRef idx="1001">
            <a:schemeClr val="lt2"/>
          </a:fillRef>
          <a:effectRef idx="1">
            <a:schemeClr val="dk1"/>
          </a:effectRef>
          <a:fontRef idx="minor">
            <a:schemeClr val="dk1"/>
          </a:fontRef>
        </p:style>
        <p:txBody>
          <a:bodyPr vert="horz" wrap="square" lIns="54000" tIns="45720" rIns="5400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tab pos="2246313" algn="l"/>
              </a:tabLst>
            </a:pPr>
            <a:r>
              <a:rPr kumimoji="0" lang="en-GB" b="1" i="1" strike="noStrike" cap="none" normalizeH="0" baseline="0" dirty="0" smtClean="0">
                <a:ln>
                  <a:noFill/>
                </a:ln>
                <a:solidFill>
                  <a:schemeClr val="tx1"/>
                </a:solidFill>
                <a:effectLst/>
                <a:latin typeface="Courier New" pitchFamily="49" charset="0"/>
                <a:cs typeface="Courier New" pitchFamily="49" charset="0"/>
              </a:rPr>
              <a:t>Patterns</a:t>
            </a:r>
          </a:p>
          <a:p>
            <a:pPr marL="0" marR="0" lvl="0" indent="0" algn="l" defTabSz="914400" rtl="0" eaLnBrk="1" fontAlgn="base" latinLnBrk="0" hangingPunct="1">
              <a:lnSpc>
                <a:spcPct val="100000"/>
              </a:lnSpc>
              <a:spcBef>
                <a:spcPct val="0"/>
              </a:spcBef>
              <a:spcAft>
                <a:spcPct val="0"/>
              </a:spcAft>
              <a:buClrTx/>
              <a:buSzTx/>
              <a:buFontTx/>
              <a:buNone/>
              <a:tabLst>
                <a:tab pos="2246313" algn="l"/>
              </a:tabLst>
            </a:pPr>
            <a:r>
              <a:rPr kumimoji="0" lang="en-US" sz="1600" b="0" i="0" strike="noStrike" cap="none" normalizeH="0" baseline="0" dirty="0" smtClean="0">
                <a:ln>
                  <a:noFill/>
                </a:ln>
                <a:solidFill>
                  <a:schemeClr val="tx1"/>
                </a:solidFill>
                <a:effectLst/>
                <a:latin typeface="Courier New" pitchFamily="49" charset="0"/>
                <a:cs typeface="Courier New" pitchFamily="49" charset="0"/>
              </a:rPr>
              <a:t>_	</a:t>
            </a:r>
            <a:r>
              <a:rPr kumimoji="0" lang="en-GB" sz="1600" b="0" i="0" strike="noStrike" cap="none" normalizeH="0" baseline="0" dirty="0" smtClean="0">
                <a:ln>
                  <a:noFill/>
                </a:ln>
                <a:solidFill>
                  <a:schemeClr val="tx1"/>
                </a:solidFill>
                <a:effectLst/>
                <a:latin typeface="Times New Roman" pitchFamily="18" charset="0"/>
                <a:cs typeface="Times New Roman" pitchFamily="18" charset="0"/>
              </a:rPr>
              <a:t>Wildcard pattern</a:t>
            </a:r>
            <a:endParaRPr kumimoji="0" lang="en-US" sz="1600" b="0" i="0"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2246313" algn="l"/>
              </a:tabLst>
            </a:pPr>
            <a:r>
              <a:rPr kumimoji="0" lang="en-US" sz="1600" b="0" i="1" strike="noStrike" cap="none" normalizeH="0" baseline="0" dirty="0" smtClean="0">
                <a:ln>
                  <a:noFill/>
                </a:ln>
                <a:solidFill>
                  <a:schemeClr val="tx1"/>
                </a:solidFill>
                <a:effectLst/>
                <a:latin typeface="Courier New" pitchFamily="49" charset="0"/>
                <a:cs typeface="Courier New" pitchFamily="49" charset="0"/>
              </a:rPr>
              <a:t>literal</a:t>
            </a:r>
            <a:r>
              <a:rPr kumimoji="0" lang="en-US" sz="1600" b="0" i="0" strike="noStrike" cap="none" normalizeH="0" baseline="0" dirty="0" smtClean="0">
                <a:ln>
                  <a:noFill/>
                </a:ln>
                <a:solidFill>
                  <a:schemeClr val="tx1"/>
                </a:solidFill>
                <a:effectLst/>
                <a:latin typeface="Courier New" pitchFamily="49" charset="0"/>
                <a:cs typeface="Courier New" pitchFamily="49" charset="0"/>
              </a:rPr>
              <a:t> 	</a:t>
            </a:r>
            <a:r>
              <a:rPr kumimoji="0" lang="en-GB" sz="1600" b="0" i="0" strike="noStrike" cap="none" normalizeH="0" baseline="0" dirty="0" smtClean="0">
                <a:ln>
                  <a:noFill/>
                </a:ln>
                <a:solidFill>
                  <a:schemeClr val="tx1"/>
                </a:solidFill>
                <a:effectLst/>
                <a:latin typeface="Times New Roman" pitchFamily="18" charset="0"/>
                <a:cs typeface="Times New Roman" pitchFamily="18" charset="0"/>
              </a:rPr>
              <a:t>Constant pattern</a:t>
            </a:r>
            <a:endParaRPr kumimoji="0" lang="en-US" sz="1600" b="0" i="0"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2246313" algn="l"/>
              </a:tabLst>
            </a:pPr>
            <a:r>
              <a:rPr kumimoji="0" lang="en-US" sz="1600" b="0" i="1" strike="noStrike" cap="none" normalizeH="0" baseline="0" dirty="0" err="1" smtClean="0">
                <a:ln>
                  <a:noFill/>
                </a:ln>
                <a:solidFill>
                  <a:schemeClr val="tx1"/>
                </a:solidFill>
                <a:effectLst/>
                <a:latin typeface="Courier New" pitchFamily="49" charset="0"/>
                <a:cs typeface="Courier New" pitchFamily="49" charset="0"/>
              </a:rPr>
              <a:t>ident</a:t>
            </a:r>
            <a:r>
              <a:rPr kumimoji="0" lang="en-US" sz="1600" b="0" i="0" strike="noStrike" cap="none" normalizeH="0" baseline="0" dirty="0" smtClean="0">
                <a:ln>
                  <a:noFill/>
                </a:ln>
                <a:solidFill>
                  <a:schemeClr val="tx1"/>
                </a:solidFill>
                <a:effectLst/>
                <a:latin typeface="Courier New" pitchFamily="49" charset="0"/>
                <a:cs typeface="Courier New" pitchFamily="49" charset="0"/>
              </a:rPr>
              <a:t>	</a:t>
            </a:r>
            <a:r>
              <a:rPr kumimoji="0" lang="en-GB" sz="1600" b="0" i="0" strike="noStrike" cap="none" normalizeH="0" baseline="0" dirty="0" smtClean="0">
                <a:ln>
                  <a:noFill/>
                </a:ln>
                <a:solidFill>
                  <a:schemeClr val="tx1"/>
                </a:solidFill>
                <a:effectLst/>
                <a:latin typeface="Times New Roman" pitchFamily="18" charset="0"/>
                <a:cs typeface="Times New Roman" pitchFamily="18" charset="0"/>
              </a:rPr>
              <a:t>Variable pattern</a:t>
            </a:r>
            <a:endParaRPr kumimoji="0" lang="en-US" sz="1600" b="0" i="0"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2246313" algn="l"/>
              </a:tabLst>
            </a:pPr>
            <a:r>
              <a:rPr kumimoji="0" lang="en-US" sz="1600" b="0" i="0" strike="noStrike" cap="none" normalizeH="0" baseline="0" dirty="0" smtClean="0">
                <a:ln>
                  <a:noFill/>
                </a:ln>
                <a:solidFill>
                  <a:schemeClr val="tx1"/>
                </a:solidFill>
                <a:effectLst/>
                <a:latin typeface="Courier New" pitchFamily="49" charset="0"/>
                <a:cs typeface="Courier New" pitchFamily="49" charset="0"/>
              </a:rPr>
              <a:t>(</a:t>
            </a:r>
            <a:r>
              <a:rPr kumimoji="0" lang="en-US" sz="1600" b="0" i="1" strike="noStrike" cap="none" normalizeH="0" baseline="0" dirty="0" smtClean="0">
                <a:ln>
                  <a:noFill/>
                </a:ln>
                <a:solidFill>
                  <a:schemeClr val="tx1"/>
                </a:solidFill>
                <a:effectLst/>
                <a:latin typeface="Courier New" pitchFamily="49" charset="0"/>
                <a:cs typeface="Courier New" pitchFamily="49" charset="0"/>
              </a:rPr>
              <a:t>pat</a:t>
            </a:r>
            <a:r>
              <a:rPr kumimoji="0" lang="en-US" sz="1600" b="0" i="0" strike="noStrike" cap="none" normalizeH="0" baseline="0" dirty="0" smtClean="0">
                <a:ln>
                  <a:noFill/>
                </a:ln>
                <a:solidFill>
                  <a:schemeClr val="tx1"/>
                </a:solidFill>
                <a:effectLst/>
                <a:latin typeface="Courier New" pitchFamily="49" charset="0"/>
                <a:cs typeface="Courier New" pitchFamily="49" charset="0"/>
              </a:rPr>
              <a:t>, …, </a:t>
            </a:r>
            <a:r>
              <a:rPr kumimoji="0" lang="en-US" sz="1600" b="0" i="1" strike="noStrike" cap="none" normalizeH="0" baseline="0" dirty="0" smtClean="0">
                <a:ln>
                  <a:noFill/>
                </a:ln>
                <a:solidFill>
                  <a:schemeClr val="tx1"/>
                </a:solidFill>
                <a:effectLst/>
                <a:latin typeface="Courier New" pitchFamily="49" charset="0"/>
                <a:cs typeface="Courier New" pitchFamily="49" charset="0"/>
              </a:rPr>
              <a:t>pat</a:t>
            </a:r>
            <a:r>
              <a:rPr kumimoji="0" lang="en-US" sz="1600" b="0" i="0" strike="noStrike" cap="none" normalizeH="0" baseline="0" dirty="0" smtClean="0">
                <a:ln>
                  <a:noFill/>
                </a:ln>
                <a:solidFill>
                  <a:schemeClr val="tx1"/>
                </a:solidFill>
                <a:effectLst/>
                <a:latin typeface="Courier New" pitchFamily="49" charset="0"/>
                <a:cs typeface="Courier New" pitchFamily="49" charset="0"/>
              </a:rPr>
              <a:t>)	</a:t>
            </a:r>
            <a:r>
              <a:rPr kumimoji="0" lang="en-GB" sz="1600" b="0" i="0" strike="noStrike" cap="none" normalizeH="0" baseline="0" dirty="0" err="1" smtClean="0">
                <a:ln>
                  <a:noFill/>
                </a:ln>
                <a:solidFill>
                  <a:schemeClr val="tx1"/>
                </a:solidFill>
                <a:effectLst/>
                <a:latin typeface="Times New Roman" pitchFamily="18" charset="0"/>
                <a:cs typeface="Times New Roman" pitchFamily="18" charset="0"/>
              </a:rPr>
              <a:t>Tuple</a:t>
            </a:r>
            <a:r>
              <a:rPr kumimoji="0" lang="en-GB" sz="1600" b="0" i="0" strike="noStrike" cap="none" normalizeH="0" baseline="0" dirty="0" smtClean="0">
                <a:ln>
                  <a:noFill/>
                </a:ln>
                <a:solidFill>
                  <a:schemeClr val="tx1"/>
                </a:solidFill>
                <a:effectLst/>
                <a:latin typeface="Times New Roman" pitchFamily="18" charset="0"/>
                <a:cs typeface="Times New Roman" pitchFamily="18" charset="0"/>
              </a:rPr>
              <a:t> pattern</a:t>
            </a:r>
            <a:endParaRPr kumimoji="0" lang="en-US" sz="1600" b="0" i="0"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2246313" algn="l"/>
              </a:tabLst>
            </a:pPr>
            <a:r>
              <a:rPr kumimoji="0" lang="en-US" sz="1600" b="1" i="0" strike="noStrike" cap="none" normalizeH="0" baseline="0" dirty="0" smtClean="0">
                <a:ln>
                  <a:noFill/>
                </a:ln>
                <a:solidFill>
                  <a:schemeClr val="tx1"/>
                </a:solidFill>
                <a:effectLst/>
                <a:latin typeface="Courier New" pitchFamily="49" charset="0"/>
                <a:cs typeface="Courier New" pitchFamily="49" charset="0"/>
              </a:rPr>
              <a:t>[ </a:t>
            </a:r>
            <a:r>
              <a:rPr kumimoji="0" lang="en-US" sz="1600" b="0" i="1" strike="noStrike" cap="none" normalizeH="0" baseline="0" dirty="0" smtClean="0">
                <a:ln>
                  <a:noFill/>
                </a:ln>
                <a:solidFill>
                  <a:schemeClr val="tx1"/>
                </a:solidFill>
                <a:effectLst/>
                <a:latin typeface="Courier New" pitchFamily="49" charset="0"/>
                <a:cs typeface="Courier New" pitchFamily="49" charset="0"/>
              </a:rPr>
              <a:t>pat</a:t>
            </a:r>
            <a:r>
              <a:rPr kumimoji="0" lang="en-US" sz="1600" b="0" i="0" strike="noStrike" cap="none" normalizeH="0" baseline="0" dirty="0" smtClean="0">
                <a:ln>
                  <a:noFill/>
                </a:ln>
                <a:solidFill>
                  <a:schemeClr val="tx1"/>
                </a:solidFill>
                <a:effectLst/>
                <a:latin typeface="Courier New" pitchFamily="49" charset="0"/>
                <a:cs typeface="Courier New" pitchFamily="49" charset="0"/>
              </a:rPr>
              <a:t>; …; </a:t>
            </a:r>
            <a:r>
              <a:rPr kumimoji="0" lang="en-US" sz="1600" b="0" i="1" strike="noStrike" cap="none" normalizeH="0" baseline="0" dirty="0" smtClean="0">
                <a:ln>
                  <a:noFill/>
                </a:ln>
                <a:solidFill>
                  <a:schemeClr val="tx1"/>
                </a:solidFill>
                <a:effectLst/>
                <a:latin typeface="Courier New" pitchFamily="49" charset="0"/>
                <a:cs typeface="Courier New" pitchFamily="49" charset="0"/>
              </a:rPr>
              <a:t>pat </a:t>
            </a:r>
            <a:r>
              <a:rPr kumimoji="0" lang="en-US" sz="1600" b="1" i="0" strike="noStrike" cap="none" normalizeH="0" baseline="0" dirty="0" smtClean="0">
                <a:ln>
                  <a:noFill/>
                </a:ln>
                <a:solidFill>
                  <a:schemeClr val="tx1"/>
                </a:solidFill>
                <a:effectLst/>
                <a:latin typeface="Courier New" pitchFamily="49" charset="0"/>
                <a:cs typeface="Courier New" pitchFamily="49" charset="0"/>
              </a:rPr>
              <a:t>]</a:t>
            </a:r>
            <a:r>
              <a:rPr kumimoji="0" lang="en-US" sz="1600" b="0" i="0" strike="noStrike" cap="none" normalizeH="0" baseline="0" dirty="0" smtClean="0">
                <a:ln>
                  <a:noFill/>
                </a:ln>
                <a:solidFill>
                  <a:schemeClr val="tx1"/>
                </a:solidFill>
                <a:effectLst/>
                <a:latin typeface="Courier New" pitchFamily="49" charset="0"/>
                <a:cs typeface="Courier New" pitchFamily="49" charset="0"/>
              </a:rPr>
              <a:t>	</a:t>
            </a:r>
            <a:r>
              <a:rPr kumimoji="0" lang="en-GB" sz="1600" b="0" i="0" strike="noStrike" cap="none" normalizeH="0" baseline="0" dirty="0" smtClean="0">
                <a:ln>
                  <a:noFill/>
                </a:ln>
                <a:solidFill>
                  <a:schemeClr val="tx1"/>
                </a:solidFill>
                <a:effectLst/>
                <a:latin typeface="Times New Roman" pitchFamily="18" charset="0"/>
                <a:cs typeface="Times New Roman" pitchFamily="18" charset="0"/>
              </a:rPr>
              <a:t>List pattern</a:t>
            </a:r>
            <a:endParaRPr kumimoji="0" lang="en-US" sz="1600" b="0" i="0"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2246313" algn="l"/>
              </a:tabLst>
            </a:pPr>
            <a:r>
              <a:rPr kumimoji="0" lang="en-US" sz="1600" b="1" i="0" strike="noStrike" cap="none" normalizeH="0" baseline="0" dirty="0" smtClean="0">
                <a:ln>
                  <a:noFill/>
                </a:ln>
                <a:solidFill>
                  <a:schemeClr val="tx1"/>
                </a:solidFill>
                <a:effectLst/>
                <a:latin typeface="Courier New" pitchFamily="49" charset="0"/>
                <a:cs typeface="Courier New" pitchFamily="49" charset="0"/>
              </a:rPr>
              <a:t>[|</a:t>
            </a:r>
            <a:r>
              <a:rPr kumimoji="0" lang="en-US" sz="1600" b="0" i="0" strike="noStrike" cap="none" normalizeH="0" baseline="0" dirty="0" smtClean="0">
                <a:ln>
                  <a:noFill/>
                </a:ln>
                <a:solidFill>
                  <a:schemeClr val="tx1"/>
                </a:solidFill>
                <a:effectLst/>
                <a:latin typeface="Courier New" pitchFamily="49" charset="0"/>
                <a:cs typeface="Courier New" pitchFamily="49" charset="0"/>
              </a:rPr>
              <a:t> </a:t>
            </a:r>
            <a:r>
              <a:rPr kumimoji="0" lang="en-US" sz="1600" b="0" i="1" strike="noStrike" cap="none" normalizeH="0" baseline="0" dirty="0" smtClean="0">
                <a:ln>
                  <a:noFill/>
                </a:ln>
                <a:solidFill>
                  <a:schemeClr val="tx1"/>
                </a:solidFill>
                <a:effectLst/>
                <a:latin typeface="Courier New" pitchFamily="49" charset="0"/>
                <a:cs typeface="Courier New" pitchFamily="49" charset="0"/>
              </a:rPr>
              <a:t>pat</a:t>
            </a:r>
            <a:r>
              <a:rPr kumimoji="0" lang="en-US" sz="1600" b="0" i="0" strike="noStrike" cap="none" normalizeH="0" baseline="0" dirty="0" smtClean="0">
                <a:ln>
                  <a:noFill/>
                </a:ln>
                <a:solidFill>
                  <a:schemeClr val="tx1"/>
                </a:solidFill>
                <a:effectLst/>
                <a:latin typeface="Courier New" pitchFamily="49" charset="0"/>
                <a:cs typeface="Courier New" pitchFamily="49" charset="0"/>
              </a:rPr>
              <a:t>; …; </a:t>
            </a:r>
            <a:r>
              <a:rPr kumimoji="0" lang="en-US" sz="1600" b="0" i="1" strike="noStrike" cap="none" normalizeH="0" baseline="0" dirty="0" smtClean="0">
                <a:ln>
                  <a:noFill/>
                </a:ln>
                <a:solidFill>
                  <a:schemeClr val="tx1"/>
                </a:solidFill>
                <a:effectLst/>
                <a:latin typeface="Courier New" pitchFamily="49" charset="0"/>
                <a:cs typeface="Courier New" pitchFamily="49" charset="0"/>
              </a:rPr>
              <a:t>pat</a:t>
            </a:r>
            <a:r>
              <a:rPr kumimoji="0" lang="en-US" sz="1600" b="0" i="0" strike="noStrike" cap="none" normalizeH="0" baseline="0" dirty="0" smtClean="0">
                <a:ln>
                  <a:noFill/>
                </a:ln>
                <a:solidFill>
                  <a:schemeClr val="tx1"/>
                </a:solidFill>
                <a:effectLst/>
                <a:latin typeface="Courier New" pitchFamily="49" charset="0"/>
                <a:cs typeface="Courier New" pitchFamily="49" charset="0"/>
              </a:rPr>
              <a:t> </a:t>
            </a:r>
            <a:r>
              <a:rPr kumimoji="0" lang="en-US" sz="1600" b="1" i="0" strike="noStrike" cap="none" normalizeH="0" baseline="0" dirty="0" smtClean="0">
                <a:ln>
                  <a:noFill/>
                </a:ln>
                <a:solidFill>
                  <a:schemeClr val="tx1"/>
                </a:solidFill>
                <a:effectLst/>
                <a:latin typeface="Courier New" pitchFamily="49" charset="0"/>
                <a:cs typeface="Courier New" pitchFamily="49" charset="0"/>
              </a:rPr>
              <a:t>|]</a:t>
            </a:r>
            <a:r>
              <a:rPr kumimoji="0" lang="en-US" sz="1600" b="0" i="0" strike="noStrike" cap="none" normalizeH="0" baseline="0" dirty="0" smtClean="0">
                <a:ln>
                  <a:noFill/>
                </a:ln>
                <a:solidFill>
                  <a:schemeClr val="tx1"/>
                </a:solidFill>
                <a:effectLst/>
                <a:latin typeface="Courier New" pitchFamily="49" charset="0"/>
                <a:cs typeface="Courier New" pitchFamily="49" charset="0"/>
              </a:rPr>
              <a:t>	</a:t>
            </a:r>
            <a:r>
              <a:rPr kumimoji="0" lang="en-GB" sz="1600" b="0" i="0" strike="noStrike" cap="none" normalizeH="0" baseline="0" dirty="0" smtClean="0">
                <a:ln>
                  <a:noFill/>
                </a:ln>
                <a:solidFill>
                  <a:schemeClr val="tx1"/>
                </a:solidFill>
                <a:effectLst/>
                <a:latin typeface="Times New Roman" pitchFamily="18" charset="0"/>
                <a:cs typeface="Times New Roman" pitchFamily="18" charset="0"/>
              </a:rPr>
              <a:t>Array pattern</a:t>
            </a:r>
            <a:endParaRPr kumimoji="0" lang="en-US" sz="1600" b="0" i="0"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2246313" algn="l"/>
              </a:tabLst>
            </a:pPr>
            <a:r>
              <a:rPr kumimoji="0" lang="en-US" sz="1600" b="1" i="0" strike="noStrike" cap="none" normalizeH="0" baseline="0" dirty="0" smtClean="0">
                <a:ln>
                  <a:noFill/>
                </a:ln>
                <a:solidFill>
                  <a:schemeClr val="tx1"/>
                </a:solidFill>
                <a:effectLst/>
                <a:latin typeface="Courier New" pitchFamily="49" charset="0"/>
                <a:cs typeface="Courier New" pitchFamily="49" charset="0"/>
              </a:rPr>
              <a:t>{</a:t>
            </a:r>
            <a:r>
              <a:rPr kumimoji="0" lang="en-US" sz="1600" b="0" i="0" strike="noStrike" cap="none" normalizeH="0" baseline="0" dirty="0" smtClean="0">
                <a:ln>
                  <a:noFill/>
                </a:ln>
                <a:solidFill>
                  <a:schemeClr val="tx1"/>
                </a:solidFill>
                <a:effectLst/>
                <a:latin typeface="Courier New" pitchFamily="49" charset="0"/>
                <a:cs typeface="Courier New" pitchFamily="49" charset="0"/>
              </a:rPr>
              <a:t> </a:t>
            </a:r>
            <a:r>
              <a:rPr kumimoji="0" lang="en-US" sz="1600" b="0" i="1" strike="noStrike" cap="none" normalizeH="0" baseline="0" dirty="0" smtClean="0">
                <a:ln>
                  <a:noFill/>
                </a:ln>
                <a:solidFill>
                  <a:schemeClr val="tx1"/>
                </a:solidFill>
                <a:effectLst/>
                <a:latin typeface="Courier New" pitchFamily="49" charset="0"/>
                <a:cs typeface="Courier New" pitchFamily="49" charset="0"/>
              </a:rPr>
              <a:t>id</a:t>
            </a:r>
            <a:r>
              <a:rPr kumimoji="0" lang="en-US" sz="1600" b="0" i="0" strike="noStrike" cap="none" normalizeH="0" baseline="0" dirty="0" smtClean="0">
                <a:ln>
                  <a:noFill/>
                </a:ln>
                <a:solidFill>
                  <a:schemeClr val="tx1"/>
                </a:solidFill>
                <a:effectLst/>
                <a:latin typeface="Courier New" pitchFamily="49" charset="0"/>
                <a:cs typeface="Courier New" pitchFamily="49" charset="0"/>
              </a:rPr>
              <a:t>=</a:t>
            </a:r>
            <a:r>
              <a:rPr kumimoji="0" lang="en-US" sz="1600" b="0" i="1" strike="noStrike" cap="none" normalizeH="0" baseline="0" dirty="0" smtClean="0">
                <a:ln>
                  <a:noFill/>
                </a:ln>
                <a:solidFill>
                  <a:schemeClr val="tx1"/>
                </a:solidFill>
                <a:effectLst/>
                <a:latin typeface="Courier New" pitchFamily="49" charset="0"/>
                <a:cs typeface="Courier New" pitchFamily="49" charset="0"/>
              </a:rPr>
              <a:t>pat</a:t>
            </a:r>
            <a:r>
              <a:rPr kumimoji="0" lang="en-US" sz="1600" b="0" i="0" strike="noStrike" cap="none" normalizeH="0" baseline="0" dirty="0" smtClean="0">
                <a:ln>
                  <a:noFill/>
                </a:ln>
                <a:solidFill>
                  <a:schemeClr val="tx1"/>
                </a:solidFill>
                <a:effectLst/>
                <a:latin typeface="Courier New" pitchFamily="49" charset="0"/>
                <a:cs typeface="Courier New" pitchFamily="49" charset="0"/>
              </a:rPr>
              <a:t>; …; </a:t>
            </a:r>
            <a:r>
              <a:rPr kumimoji="0" lang="en-US" sz="1600" b="0" i="1" strike="noStrike" cap="none" normalizeH="0" baseline="0" dirty="0" smtClean="0">
                <a:ln>
                  <a:noFill/>
                </a:ln>
                <a:solidFill>
                  <a:schemeClr val="tx1"/>
                </a:solidFill>
                <a:effectLst/>
                <a:latin typeface="Courier New" pitchFamily="49" charset="0"/>
                <a:cs typeface="Courier New" pitchFamily="49" charset="0"/>
              </a:rPr>
              <a:t>id</a:t>
            </a:r>
            <a:r>
              <a:rPr kumimoji="0" lang="en-US" sz="1600" b="0" i="0" strike="noStrike" cap="none" normalizeH="0" baseline="0" dirty="0" smtClean="0">
                <a:ln>
                  <a:noFill/>
                </a:ln>
                <a:solidFill>
                  <a:schemeClr val="tx1"/>
                </a:solidFill>
                <a:effectLst/>
                <a:latin typeface="Courier New" pitchFamily="49" charset="0"/>
                <a:cs typeface="Courier New" pitchFamily="49" charset="0"/>
              </a:rPr>
              <a:t>=</a:t>
            </a:r>
            <a:r>
              <a:rPr kumimoji="0" lang="en-US" sz="1600" b="0" i="1" strike="noStrike" cap="none" normalizeH="0" baseline="0" dirty="0" smtClean="0">
                <a:ln>
                  <a:noFill/>
                </a:ln>
                <a:solidFill>
                  <a:schemeClr val="tx1"/>
                </a:solidFill>
                <a:effectLst/>
                <a:latin typeface="Courier New" pitchFamily="49" charset="0"/>
                <a:cs typeface="Courier New" pitchFamily="49" charset="0"/>
              </a:rPr>
              <a:t>pat</a:t>
            </a:r>
            <a:r>
              <a:rPr kumimoji="0" lang="en-US" sz="1600" b="0" i="0" strike="noStrike" cap="none" normalizeH="0" baseline="0" dirty="0" smtClean="0">
                <a:ln>
                  <a:noFill/>
                </a:ln>
                <a:solidFill>
                  <a:schemeClr val="tx1"/>
                </a:solidFill>
                <a:effectLst/>
                <a:latin typeface="Courier New" pitchFamily="49" charset="0"/>
                <a:cs typeface="Courier New" pitchFamily="49" charset="0"/>
              </a:rPr>
              <a:t> </a:t>
            </a:r>
            <a:r>
              <a:rPr kumimoji="0" lang="en-US" sz="1600" b="1" i="0" strike="noStrike" cap="none" normalizeH="0" baseline="0" dirty="0" smtClean="0">
                <a:ln>
                  <a:noFill/>
                </a:ln>
                <a:solidFill>
                  <a:schemeClr val="tx1"/>
                </a:solidFill>
                <a:effectLst/>
                <a:latin typeface="Courier New" pitchFamily="49" charset="0"/>
                <a:cs typeface="Courier New" pitchFamily="49" charset="0"/>
              </a:rPr>
              <a:t>}</a:t>
            </a:r>
            <a:r>
              <a:rPr kumimoji="0" lang="en-US" sz="1600" b="0" i="0" strike="noStrike" cap="none" normalizeH="0" baseline="0" dirty="0" smtClean="0">
                <a:ln>
                  <a:noFill/>
                </a:ln>
                <a:solidFill>
                  <a:schemeClr val="tx1"/>
                </a:solidFill>
                <a:effectLst/>
                <a:latin typeface="Courier New" pitchFamily="49" charset="0"/>
                <a:cs typeface="Courier New" pitchFamily="49" charset="0"/>
              </a:rPr>
              <a:t>	</a:t>
            </a:r>
            <a:r>
              <a:rPr kumimoji="0" lang="en-GB" sz="1600" b="0" i="0" strike="noStrike" cap="none" normalizeH="0" baseline="0" dirty="0" smtClean="0">
                <a:ln>
                  <a:noFill/>
                </a:ln>
                <a:solidFill>
                  <a:schemeClr val="tx1"/>
                </a:solidFill>
                <a:effectLst/>
                <a:latin typeface="Times New Roman" pitchFamily="18" charset="0"/>
                <a:cs typeface="Times New Roman" pitchFamily="18" charset="0"/>
              </a:rPr>
              <a:t>Record pattern</a:t>
            </a:r>
            <a:endParaRPr kumimoji="0" lang="en-US" sz="1600" b="0" i="0"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2246313" algn="l"/>
              </a:tabLst>
            </a:pPr>
            <a:r>
              <a:rPr kumimoji="0" lang="en-US" sz="1600" b="0" i="1" strike="noStrike" cap="none" normalizeH="0" baseline="0" dirty="0" smtClean="0">
                <a:ln>
                  <a:noFill/>
                </a:ln>
                <a:solidFill>
                  <a:schemeClr val="tx1"/>
                </a:solidFill>
                <a:effectLst/>
                <a:latin typeface="Courier New" pitchFamily="49" charset="0"/>
                <a:cs typeface="Courier New" pitchFamily="49" charset="0"/>
              </a:rPr>
              <a:t>id</a:t>
            </a:r>
            <a:r>
              <a:rPr kumimoji="0" lang="en-US" sz="1600" b="0" i="0" strike="noStrike" cap="none" normalizeH="0" baseline="0" dirty="0" smtClean="0">
                <a:ln>
                  <a:noFill/>
                </a:ln>
                <a:solidFill>
                  <a:schemeClr val="tx1"/>
                </a:solidFill>
                <a:effectLst/>
                <a:latin typeface="Courier New" pitchFamily="49" charset="0"/>
                <a:cs typeface="Courier New" pitchFamily="49" charset="0"/>
              </a:rPr>
              <a:t>(</a:t>
            </a:r>
            <a:r>
              <a:rPr kumimoji="0" lang="en-US" sz="1600" b="0" i="1" strike="noStrike" cap="none" normalizeH="0" baseline="0" dirty="0" smtClean="0">
                <a:ln>
                  <a:noFill/>
                </a:ln>
                <a:solidFill>
                  <a:schemeClr val="tx1"/>
                </a:solidFill>
                <a:effectLst/>
                <a:latin typeface="Courier New" pitchFamily="49" charset="0"/>
                <a:cs typeface="Courier New" pitchFamily="49" charset="0"/>
              </a:rPr>
              <a:t>pat</a:t>
            </a:r>
            <a:r>
              <a:rPr kumimoji="0" lang="en-US" sz="1600" b="0" i="0" strike="noStrike" cap="none" normalizeH="0" baseline="0" dirty="0" smtClean="0">
                <a:ln>
                  <a:noFill/>
                </a:ln>
                <a:solidFill>
                  <a:schemeClr val="tx1"/>
                </a:solidFill>
                <a:effectLst/>
                <a:latin typeface="Courier New" pitchFamily="49" charset="0"/>
                <a:cs typeface="Courier New" pitchFamily="49" charset="0"/>
              </a:rPr>
              <a:t>, …, </a:t>
            </a:r>
            <a:r>
              <a:rPr kumimoji="0" lang="en-US" sz="1600" b="0" i="1" strike="noStrike" cap="none" normalizeH="0" baseline="0" dirty="0" smtClean="0">
                <a:ln>
                  <a:noFill/>
                </a:ln>
                <a:solidFill>
                  <a:schemeClr val="tx1"/>
                </a:solidFill>
                <a:effectLst/>
                <a:latin typeface="Courier New" pitchFamily="49" charset="0"/>
                <a:cs typeface="Courier New" pitchFamily="49" charset="0"/>
              </a:rPr>
              <a:t>pat</a:t>
            </a:r>
            <a:r>
              <a:rPr kumimoji="0" lang="en-US" sz="1600" b="0" i="0" strike="noStrike" cap="none" normalizeH="0" baseline="0" dirty="0" smtClean="0">
                <a:ln>
                  <a:noFill/>
                </a:ln>
                <a:solidFill>
                  <a:schemeClr val="tx1"/>
                </a:solidFill>
                <a:effectLst/>
                <a:latin typeface="Courier New" pitchFamily="49" charset="0"/>
                <a:cs typeface="Courier New" pitchFamily="49" charset="0"/>
              </a:rPr>
              <a:t>)	</a:t>
            </a:r>
            <a:r>
              <a:rPr kumimoji="0" lang="en-GB" sz="1600" b="0" i="0" strike="noStrike" cap="none" normalizeH="0" baseline="0" dirty="0" smtClean="0">
                <a:ln>
                  <a:noFill/>
                </a:ln>
                <a:solidFill>
                  <a:schemeClr val="tx1"/>
                </a:solidFill>
                <a:effectLst/>
                <a:latin typeface="Times New Roman" pitchFamily="18" charset="0"/>
                <a:cs typeface="Times New Roman" pitchFamily="18" charset="0"/>
              </a:rPr>
              <a:t>Union case pattern</a:t>
            </a:r>
            <a:endParaRPr kumimoji="0" lang="en-US" sz="1600" b="0" i="0"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2246313" algn="l"/>
              </a:tabLst>
            </a:pPr>
            <a:r>
              <a:rPr kumimoji="0" lang="en-US" sz="1600" b="0" i="1" strike="noStrike" cap="none" normalizeH="0" baseline="0" dirty="0" smtClean="0">
                <a:ln>
                  <a:noFill/>
                </a:ln>
                <a:solidFill>
                  <a:schemeClr val="tx1"/>
                </a:solidFill>
                <a:effectLst/>
                <a:latin typeface="Courier New" pitchFamily="49" charset="0"/>
                <a:cs typeface="Courier New" pitchFamily="49" charset="0"/>
              </a:rPr>
              <a:t>pat</a:t>
            </a:r>
            <a:r>
              <a:rPr kumimoji="0" lang="en-US" sz="1600" b="0" i="0" strike="noStrike" cap="none" normalizeH="0" baseline="0" dirty="0" smtClean="0">
                <a:ln>
                  <a:noFill/>
                </a:ln>
                <a:solidFill>
                  <a:schemeClr val="tx1"/>
                </a:solidFill>
                <a:effectLst/>
                <a:latin typeface="Courier New" pitchFamily="49" charset="0"/>
                <a:cs typeface="Courier New" pitchFamily="49" charset="0"/>
              </a:rPr>
              <a:t> </a:t>
            </a:r>
            <a:r>
              <a:rPr kumimoji="0" lang="en-US" sz="1600" b="1" i="0" strike="noStrike" cap="none" normalizeH="0" baseline="0" dirty="0" smtClean="0">
                <a:ln>
                  <a:noFill/>
                </a:ln>
                <a:solidFill>
                  <a:schemeClr val="tx1"/>
                </a:solidFill>
                <a:effectLst/>
                <a:latin typeface="Courier New" pitchFamily="49" charset="0"/>
                <a:cs typeface="Courier New" pitchFamily="49" charset="0"/>
              </a:rPr>
              <a:t>|</a:t>
            </a:r>
            <a:r>
              <a:rPr kumimoji="0" lang="en-US" sz="1600" b="0" i="0" strike="noStrike" cap="none" normalizeH="0" baseline="0" dirty="0" smtClean="0">
                <a:ln>
                  <a:noFill/>
                </a:ln>
                <a:solidFill>
                  <a:schemeClr val="tx1"/>
                </a:solidFill>
                <a:effectLst/>
                <a:latin typeface="Courier New" pitchFamily="49" charset="0"/>
                <a:cs typeface="Courier New" pitchFamily="49" charset="0"/>
              </a:rPr>
              <a:t> </a:t>
            </a:r>
            <a:r>
              <a:rPr kumimoji="0" lang="en-US" sz="1600" b="0" i="1" strike="noStrike" cap="none" normalizeH="0" baseline="0" dirty="0" smtClean="0">
                <a:ln>
                  <a:noFill/>
                </a:ln>
                <a:solidFill>
                  <a:schemeClr val="tx1"/>
                </a:solidFill>
                <a:effectLst/>
                <a:latin typeface="Courier New" pitchFamily="49" charset="0"/>
                <a:cs typeface="Courier New" pitchFamily="49" charset="0"/>
              </a:rPr>
              <a:t>pat</a:t>
            </a:r>
            <a:r>
              <a:rPr kumimoji="0" lang="en-US" sz="1600" b="0" i="0" strike="noStrike" cap="none" normalizeH="0" baseline="0" dirty="0" smtClean="0">
                <a:ln>
                  <a:noFill/>
                </a:ln>
                <a:solidFill>
                  <a:schemeClr val="tx1"/>
                </a:solidFill>
                <a:effectLst/>
                <a:latin typeface="Courier New" pitchFamily="49" charset="0"/>
                <a:cs typeface="Courier New" pitchFamily="49" charset="0"/>
              </a:rPr>
              <a:t>	</a:t>
            </a:r>
            <a:r>
              <a:rPr kumimoji="0" lang="en-GB" sz="1600" b="0" i="0" strike="noStrike" cap="none" normalizeH="0" baseline="0" dirty="0" smtClean="0">
                <a:ln>
                  <a:noFill/>
                </a:ln>
                <a:solidFill>
                  <a:schemeClr val="tx1"/>
                </a:solidFill>
                <a:effectLst/>
                <a:latin typeface="Times New Roman" pitchFamily="18" charset="0"/>
                <a:cs typeface="Times New Roman" pitchFamily="18" charset="0"/>
              </a:rPr>
              <a:t>“Or” pattern</a:t>
            </a:r>
            <a:endParaRPr kumimoji="0" lang="en-US" sz="1600" b="0" i="0"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2246313" algn="l"/>
              </a:tabLst>
            </a:pPr>
            <a:r>
              <a:rPr kumimoji="0" lang="en-US" sz="1600" b="0" i="1" strike="noStrike" cap="none" normalizeH="0" baseline="0" dirty="0" smtClean="0">
                <a:ln>
                  <a:noFill/>
                </a:ln>
                <a:solidFill>
                  <a:schemeClr val="tx1"/>
                </a:solidFill>
                <a:effectLst/>
                <a:latin typeface="Courier New" pitchFamily="49" charset="0"/>
                <a:cs typeface="Courier New" pitchFamily="49" charset="0"/>
              </a:rPr>
              <a:t>pat</a:t>
            </a:r>
            <a:r>
              <a:rPr kumimoji="0" lang="en-US" sz="1600" b="0" i="0" strike="noStrike" cap="none" normalizeH="0" baseline="0" dirty="0" smtClean="0">
                <a:ln>
                  <a:noFill/>
                </a:ln>
                <a:solidFill>
                  <a:schemeClr val="tx1"/>
                </a:solidFill>
                <a:effectLst/>
                <a:latin typeface="Courier New" pitchFamily="49" charset="0"/>
                <a:cs typeface="Courier New" pitchFamily="49" charset="0"/>
              </a:rPr>
              <a:t> </a:t>
            </a:r>
            <a:r>
              <a:rPr kumimoji="0" lang="en-GB" sz="1600" b="1" i="0" strike="noStrike" cap="none" normalizeH="0" baseline="0" dirty="0" smtClean="0">
                <a:ln>
                  <a:noFill/>
                </a:ln>
                <a:solidFill>
                  <a:schemeClr val="tx1"/>
                </a:solidFill>
                <a:effectLst/>
                <a:latin typeface="Courier New" pitchFamily="49" charset="0"/>
                <a:cs typeface="Courier New" pitchFamily="49" charset="0"/>
              </a:rPr>
              <a:t>as</a:t>
            </a:r>
            <a:r>
              <a:rPr kumimoji="0" lang="en-US" sz="1600" b="0" i="0" strike="noStrike" cap="none" normalizeH="0" baseline="0" dirty="0" smtClean="0">
                <a:ln>
                  <a:noFill/>
                </a:ln>
                <a:solidFill>
                  <a:schemeClr val="tx1"/>
                </a:solidFill>
                <a:effectLst/>
                <a:latin typeface="Courier New" pitchFamily="49" charset="0"/>
                <a:cs typeface="Courier New" pitchFamily="49" charset="0"/>
              </a:rPr>
              <a:t> </a:t>
            </a:r>
            <a:r>
              <a:rPr kumimoji="0" lang="en-US" sz="1600" b="0" i="1" strike="noStrike" cap="none" normalizeH="0" baseline="0" dirty="0" smtClean="0">
                <a:ln>
                  <a:noFill/>
                </a:ln>
                <a:solidFill>
                  <a:schemeClr val="tx1"/>
                </a:solidFill>
                <a:effectLst/>
                <a:latin typeface="Courier New" pitchFamily="49" charset="0"/>
                <a:cs typeface="Courier New" pitchFamily="49" charset="0"/>
              </a:rPr>
              <a:t>id</a:t>
            </a:r>
            <a:r>
              <a:rPr kumimoji="0" lang="en-US" sz="1600" b="0" i="0" strike="noStrike" cap="none" normalizeH="0" baseline="0" dirty="0" smtClean="0">
                <a:ln>
                  <a:noFill/>
                </a:ln>
                <a:solidFill>
                  <a:schemeClr val="tx1"/>
                </a:solidFill>
                <a:effectLst/>
                <a:latin typeface="Courier New" pitchFamily="49" charset="0"/>
                <a:cs typeface="Courier New" pitchFamily="49" charset="0"/>
              </a:rPr>
              <a:t>	</a:t>
            </a:r>
            <a:r>
              <a:rPr kumimoji="0" lang="en-GB" sz="1600" b="0" i="0" strike="noStrike" cap="none" normalizeH="0" baseline="0" dirty="0" smtClean="0">
                <a:ln>
                  <a:noFill/>
                </a:ln>
                <a:solidFill>
                  <a:schemeClr val="tx1"/>
                </a:solidFill>
                <a:effectLst/>
                <a:latin typeface="Times New Roman" pitchFamily="18" charset="0"/>
                <a:cs typeface="Times New Roman" pitchFamily="18" charset="0"/>
              </a:rPr>
              <a:t>Named pattern</a:t>
            </a:r>
            <a:endParaRPr kumimoji="0" lang="en-US" sz="1600" b="0" i="0"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2246313" algn="l"/>
              </a:tabLst>
            </a:pPr>
            <a:r>
              <a:rPr kumimoji="0" lang="en-US" sz="1600" b="1" i="0" strike="noStrike" cap="none" normalizeH="0" baseline="0" dirty="0" smtClean="0">
                <a:ln>
                  <a:noFill/>
                </a:ln>
                <a:solidFill>
                  <a:schemeClr val="tx1"/>
                </a:solidFill>
                <a:effectLst/>
                <a:latin typeface="Courier New" pitchFamily="49" charset="0"/>
                <a:cs typeface="Courier New" pitchFamily="49" charset="0"/>
              </a:rPr>
              <a:t>:?</a:t>
            </a:r>
            <a:r>
              <a:rPr kumimoji="0" lang="en-US" sz="1600" b="0" i="0" strike="noStrike" cap="none" normalizeH="0" baseline="0" dirty="0" smtClean="0">
                <a:ln>
                  <a:noFill/>
                </a:ln>
                <a:solidFill>
                  <a:schemeClr val="tx1"/>
                </a:solidFill>
                <a:effectLst/>
                <a:latin typeface="Courier New" pitchFamily="49" charset="0"/>
                <a:cs typeface="Courier New" pitchFamily="49" charset="0"/>
              </a:rPr>
              <a:t> type	</a:t>
            </a:r>
            <a:r>
              <a:rPr kumimoji="0" lang="en-GB" sz="1600" b="0" i="0" strike="noStrike" cap="none" normalizeH="0" baseline="0" dirty="0" smtClean="0">
                <a:ln>
                  <a:noFill/>
                </a:ln>
                <a:solidFill>
                  <a:schemeClr val="tx1"/>
                </a:solidFill>
                <a:effectLst/>
                <a:latin typeface="Times New Roman" pitchFamily="18" charset="0"/>
                <a:cs typeface="Times New Roman" pitchFamily="18" charset="0"/>
              </a:rPr>
              <a:t>Type test pattern</a:t>
            </a:r>
            <a:endParaRPr kumimoji="0" lang="en-US" sz="1600" b="0" i="0"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2246313" algn="l"/>
              </a:tabLst>
            </a:pPr>
            <a:r>
              <a:rPr kumimoji="0" lang="en-US" sz="1600" b="1" i="0" strike="noStrike" cap="none" normalizeH="0" baseline="0" dirty="0" smtClean="0">
                <a:ln>
                  <a:noFill/>
                </a:ln>
                <a:solidFill>
                  <a:schemeClr val="tx1"/>
                </a:solidFill>
                <a:effectLst/>
                <a:latin typeface="Courier New" pitchFamily="49" charset="0"/>
                <a:cs typeface="Courier New" pitchFamily="49" charset="0"/>
              </a:rPr>
              <a:t>:?</a:t>
            </a:r>
            <a:r>
              <a:rPr kumimoji="0" lang="en-US" sz="1600" b="0" i="0" strike="noStrike" cap="none" normalizeH="0" baseline="0" dirty="0" smtClean="0">
                <a:ln>
                  <a:noFill/>
                </a:ln>
                <a:solidFill>
                  <a:schemeClr val="tx1"/>
                </a:solidFill>
                <a:effectLst/>
                <a:latin typeface="Courier New" pitchFamily="49" charset="0"/>
                <a:cs typeface="Courier New" pitchFamily="49" charset="0"/>
              </a:rPr>
              <a:t> type </a:t>
            </a:r>
            <a:r>
              <a:rPr kumimoji="0" lang="en-GB" sz="1600" b="1" i="0" strike="noStrike" cap="none" normalizeH="0" baseline="0" dirty="0" smtClean="0">
                <a:ln>
                  <a:noFill/>
                </a:ln>
                <a:solidFill>
                  <a:schemeClr val="tx1"/>
                </a:solidFill>
                <a:effectLst/>
                <a:latin typeface="Courier New" pitchFamily="49" charset="0"/>
                <a:cs typeface="Courier New" pitchFamily="49" charset="0"/>
              </a:rPr>
              <a:t>as</a:t>
            </a:r>
            <a:r>
              <a:rPr kumimoji="0" lang="en-US" sz="1600" b="0" i="0" strike="noStrike" cap="none" normalizeH="0" baseline="0" dirty="0" smtClean="0">
                <a:ln>
                  <a:noFill/>
                </a:ln>
                <a:solidFill>
                  <a:schemeClr val="tx1"/>
                </a:solidFill>
                <a:effectLst/>
                <a:latin typeface="Courier New" pitchFamily="49" charset="0"/>
                <a:cs typeface="Courier New" pitchFamily="49" charset="0"/>
              </a:rPr>
              <a:t> id	</a:t>
            </a:r>
            <a:r>
              <a:rPr kumimoji="0" lang="en-GB" sz="1600" b="0" i="0" strike="noStrike" cap="none" normalizeH="0" baseline="0" dirty="0" smtClean="0">
                <a:ln>
                  <a:noFill/>
                </a:ln>
                <a:solidFill>
                  <a:schemeClr val="tx1"/>
                </a:solidFill>
                <a:effectLst/>
                <a:latin typeface="Times New Roman" pitchFamily="18" charset="0"/>
                <a:cs typeface="Times New Roman" pitchFamily="18" charset="0"/>
              </a:rPr>
              <a:t>Type cast pattern</a:t>
            </a:r>
            <a:endParaRPr kumimoji="0" lang="en-US" sz="1600" b="0" i="0"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2246313" algn="l"/>
              </a:tabLst>
            </a:pPr>
            <a:r>
              <a:rPr kumimoji="0" lang="en-GB" sz="1600" b="1" i="0" strike="noStrike" cap="none" normalizeH="0" baseline="0" dirty="0" smtClean="0">
                <a:ln>
                  <a:noFill/>
                </a:ln>
                <a:solidFill>
                  <a:schemeClr val="tx1"/>
                </a:solidFill>
                <a:effectLst/>
                <a:latin typeface="Courier New" pitchFamily="49" charset="0"/>
                <a:cs typeface="Courier New" pitchFamily="49" charset="0"/>
              </a:rPr>
              <a:t>null</a:t>
            </a:r>
            <a:r>
              <a:rPr kumimoji="0" lang="en-US" sz="1600" b="0" i="0" strike="noStrike" cap="none" normalizeH="0" baseline="0" dirty="0" smtClean="0">
                <a:ln>
                  <a:noFill/>
                </a:ln>
                <a:solidFill>
                  <a:schemeClr val="tx1"/>
                </a:solidFill>
                <a:effectLst/>
                <a:latin typeface="Courier New" pitchFamily="49" charset="0"/>
                <a:cs typeface="Courier New" pitchFamily="49" charset="0"/>
              </a:rPr>
              <a:t>	</a:t>
            </a:r>
            <a:r>
              <a:rPr kumimoji="0" lang="en-GB" sz="1600" b="0" i="0" strike="noStrike" cap="none" normalizeH="0" baseline="0" dirty="0" smtClean="0">
                <a:ln>
                  <a:noFill/>
                </a:ln>
                <a:solidFill>
                  <a:schemeClr val="tx1"/>
                </a:solidFill>
                <a:effectLst/>
                <a:latin typeface="Times New Roman" pitchFamily="18" charset="0"/>
                <a:cs typeface="Times New Roman" pitchFamily="18" charset="0"/>
              </a:rPr>
              <a:t>Null pattern</a:t>
            </a:r>
            <a:endParaRPr kumimoji="0" lang="en-US" sz="1600" b="0" i="0"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051" name="Text Box 3"/>
          <p:cNvSpPr txBox="1">
            <a:spLocks noChangeArrowheads="1"/>
          </p:cNvSpPr>
          <p:nvPr/>
        </p:nvSpPr>
        <p:spPr bwMode="auto">
          <a:xfrm>
            <a:off x="5334000" y="1600200"/>
            <a:ext cx="3415144" cy="2844800"/>
          </a:xfrm>
          <a:prstGeom prst="rect">
            <a:avLst/>
          </a:prstGeom>
          <a:solidFill>
            <a:schemeClr val="accent1">
              <a:lumMod val="20000"/>
              <a:lumOff val="80000"/>
            </a:schemeClr>
          </a:solidFill>
          <a:ln>
            <a:headEnd/>
            <a:tailEnd/>
          </a:ln>
        </p:spPr>
        <p:style>
          <a:lnRef idx="1">
            <a:schemeClr val="dk1"/>
          </a:lnRef>
          <a:fillRef idx="1001">
            <a:schemeClr val="lt2"/>
          </a:fillRef>
          <a:effectRef idx="1">
            <a:schemeClr val="dk1"/>
          </a:effectRef>
          <a:fontRef idx="minor">
            <a:schemeClr val="dk1"/>
          </a:fontRef>
        </p:style>
        <p:txBody>
          <a:bodyPr vert="horz" wrap="square" lIns="54000" tIns="45720" rIns="5400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b="1" i="1" strike="noStrike" cap="none" normalizeH="0" baseline="0" dirty="0" smtClean="0">
                <a:ln>
                  <a:noFill/>
                </a:ln>
                <a:solidFill>
                  <a:schemeClr val="tx1"/>
                </a:solidFill>
                <a:effectLst/>
                <a:latin typeface="Courier New" pitchFamily="49" charset="0"/>
                <a:cs typeface="Courier New" pitchFamily="49" charset="0"/>
              </a:rPr>
              <a:t>Matching</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strike="noStrike" cap="none" normalizeH="0" baseline="0" dirty="0" smtClean="0">
                <a:ln>
                  <a:noFill/>
                </a:ln>
                <a:solidFill>
                  <a:schemeClr val="tx1"/>
                </a:solidFill>
                <a:effectLst/>
                <a:latin typeface="Lucida Console" pitchFamily="49" charset="0"/>
                <a:cs typeface="Courier New" pitchFamily="49" charset="0"/>
              </a:rPr>
              <a:t>match</a:t>
            </a:r>
            <a:r>
              <a:rPr kumimoji="0" lang="en-US" sz="1600" b="0" i="1" strike="noStrike" cap="none" normalizeH="0" baseline="0" dirty="0" smtClean="0">
                <a:ln>
                  <a:noFill/>
                </a:ln>
                <a:solidFill>
                  <a:schemeClr val="tx1"/>
                </a:solidFill>
                <a:effectLst/>
                <a:latin typeface="Lucida Console" pitchFamily="49" charset="0"/>
                <a:cs typeface="Courier New" pitchFamily="49" charset="0"/>
              </a:rPr>
              <a:t> </a:t>
            </a:r>
            <a:r>
              <a:rPr kumimoji="0" lang="en-US" sz="1600" b="0" i="1" strike="noStrike" cap="none" normalizeH="0" baseline="0" dirty="0" err="1" smtClean="0">
                <a:ln>
                  <a:noFill/>
                </a:ln>
                <a:solidFill>
                  <a:schemeClr val="tx1"/>
                </a:solidFill>
                <a:effectLst/>
                <a:latin typeface="Lucida Console" pitchFamily="49" charset="0"/>
                <a:cs typeface="Courier New" pitchFamily="49" charset="0"/>
              </a:rPr>
              <a:t>expr</a:t>
            </a:r>
            <a:r>
              <a:rPr kumimoji="0" lang="en-US" sz="1600" b="0" i="0" strike="noStrike" cap="none" normalizeH="0" baseline="0" dirty="0" smtClean="0">
                <a:ln>
                  <a:noFill/>
                </a:ln>
                <a:solidFill>
                  <a:schemeClr val="tx1"/>
                </a:solidFill>
                <a:effectLst/>
                <a:latin typeface="Lucida Console" pitchFamily="49" charset="0"/>
                <a:cs typeface="Courier New" pitchFamily="49" charset="0"/>
              </a:rPr>
              <a:t> </a:t>
            </a:r>
            <a:r>
              <a:rPr kumimoji="0" lang="en-GB" sz="1600" b="1" i="0" strike="noStrike" cap="none" normalizeH="0" baseline="0" dirty="0" smtClean="0">
                <a:ln>
                  <a:noFill/>
                </a:ln>
                <a:solidFill>
                  <a:schemeClr val="tx1"/>
                </a:solidFill>
                <a:effectLst/>
                <a:latin typeface="Lucida Console" pitchFamily="49" charset="0"/>
                <a:cs typeface="Courier New" pitchFamily="49" charset="0"/>
              </a:rPr>
              <a:t>with</a:t>
            </a:r>
            <a:r>
              <a:rPr kumimoji="0" lang="en-US" sz="1600" b="0" i="0" strike="noStrike" cap="none" normalizeH="0" baseline="0" dirty="0" smtClean="0">
                <a:ln>
                  <a:noFill/>
                </a:ln>
                <a:solidFill>
                  <a:schemeClr val="tx1"/>
                </a:solidFill>
                <a:effectLst/>
                <a:latin typeface="Lucida Console" pitchFamily="49" charset="0"/>
                <a:cs typeface="Courier New"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strike="noStrike" cap="none" normalizeH="0" baseline="0" dirty="0" smtClean="0">
                <a:ln>
                  <a:noFill/>
                </a:ln>
                <a:solidFill>
                  <a:schemeClr val="tx1"/>
                </a:solidFill>
                <a:effectLst/>
                <a:latin typeface="Lucida Console" pitchFamily="49" charset="0"/>
                <a:cs typeface="Courier New" pitchFamily="49" charset="0"/>
              </a:rPr>
              <a:t>|</a:t>
            </a:r>
            <a:r>
              <a:rPr kumimoji="0" lang="en-US" sz="1600" b="0" i="0" strike="noStrike" cap="none" normalizeH="0" baseline="0" dirty="0" smtClean="0">
                <a:ln>
                  <a:noFill/>
                </a:ln>
                <a:solidFill>
                  <a:schemeClr val="tx1"/>
                </a:solidFill>
                <a:effectLst/>
                <a:latin typeface="Lucida Console" pitchFamily="49" charset="0"/>
                <a:cs typeface="Courier New" pitchFamily="49" charset="0"/>
              </a:rPr>
              <a:t> </a:t>
            </a:r>
            <a:r>
              <a:rPr kumimoji="0" lang="en-US" sz="1600" b="0" i="1" strike="noStrike" cap="none" normalizeH="0" baseline="0" dirty="0" smtClean="0">
                <a:ln>
                  <a:noFill/>
                </a:ln>
                <a:solidFill>
                  <a:schemeClr val="tx1"/>
                </a:solidFill>
                <a:effectLst/>
                <a:latin typeface="Lucida Console" pitchFamily="49" charset="0"/>
                <a:cs typeface="Courier New" pitchFamily="49" charset="0"/>
              </a:rPr>
              <a:t>pat </a:t>
            </a:r>
            <a:r>
              <a:rPr kumimoji="0" lang="en-US" sz="1600" b="1" i="0" strike="noStrike" cap="none" normalizeH="0" baseline="0" dirty="0" smtClean="0">
                <a:ln>
                  <a:noFill/>
                </a:ln>
                <a:solidFill>
                  <a:schemeClr val="tx1"/>
                </a:solidFill>
                <a:effectLst/>
                <a:latin typeface="Lucida Console" pitchFamily="49" charset="0"/>
                <a:cs typeface="Courier New" pitchFamily="49" charset="0"/>
              </a:rPr>
              <a:t>-&gt;</a:t>
            </a:r>
            <a:r>
              <a:rPr kumimoji="0" lang="en-US" sz="1600" b="0" i="1" strike="noStrike" cap="none" normalizeH="0" baseline="0" dirty="0" smtClean="0">
                <a:ln>
                  <a:noFill/>
                </a:ln>
                <a:solidFill>
                  <a:schemeClr val="tx1"/>
                </a:solidFill>
                <a:effectLst/>
                <a:latin typeface="Lucida Console" pitchFamily="49" charset="0"/>
                <a:cs typeface="Courier New" pitchFamily="49" charset="0"/>
              </a:rPr>
              <a:t> </a:t>
            </a:r>
            <a:r>
              <a:rPr kumimoji="0" lang="en-US" sz="1600" b="0" i="1" strike="noStrike" cap="none" normalizeH="0" baseline="0" dirty="0" err="1" smtClean="0">
                <a:ln>
                  <a:noFill/>
                </a:ln>
                <a:solidFill>
                  <a:schemeClr val="tx1"/>
                </a:solidFill>
                <a:effectLst/>
                <a:latin typeface="Lucida Console" pitchFamily="49" charset="0"/>
                <a:cs typeface="Courier New" pitchFamily="49" charset="0"/>
              </a:rPr>
              <a:t>expr</a:t>
            </a:r>
            <a:r>
              <a:rPr kumimoji="0" lang="en-US" sz="1600" b="0" i="0" strike="noStrike" cap="none" normalizeH="0" baseline="0" dirty="0" smtClean="0">
                <a:ln>
                  <a:noFill/>
                </a:ln>
                <a:solidFill>
                  <a:schemeClr val="tx1"/>
                </a:solidFill>
                <a:effectLst/>
                <a:latin typeface="Lucida Console" pitchFamily="49" charset="0"/>
                <a:cs typeface="Courier New"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strike="noStrike" cap="none" normalizeH="0" baseline="0" dirty="0" smtClean="0">
                <a:ln>
                  <a:noFill/>
                </a:ln>
                <a:solidFill>
                  <a:schemeClr val="tx1"/>
                </a:solidFill>
                <a:effectLst/>
                <a:latin typeface="Lucida Console" pitchFamily="49" charset="0"/>
                <a:cs typeface="Courier New" pitchFamily="49"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strike="noStrike" cap="none" normalizeH="0" baseline="0" dirty="0" smtClean="0">
                <a:ln>
                  <a:noFill/>
                </a:ln>
                <a:solidFill>
                  <a:schemeClr val="tx1"/>
                </a:solidFill>
                <a:effectLst/>
                <a:latin typeface="Lucida Console" pitchFamily="49" charset="0"/>
                <a:cs typeface="Courier New" pitchFamily="49" charset="0"/>
              </a:rPr>
              <a:t>|</a:t>
            </a:r>
            <a:r>
              <a:rPr kumimoji="0" lang="en-US" sz="1600" b="0" i="0" strike="noStrike" cap="none" normalizeH="0" baseline="0" dirty="0" smtClean="0">
                <a:ln>
                  <a:noFill/>
                </a:ln>
                <a:solidFill>
                  <a:schemeClr val="tx1"/>
                </a:solidFill>
                <a:effectLst/>
                <a:latin typeface="Lucida Console" pitchFamily="49" charset="0"/>
                <a:cs typeface="Courier New" pitchFamily="49" charset="0"/>
              </a:rPr>
              <a:t> </a:t>
            </a:r>
            <a:r>
              <a:rPr kumimoji="0" lang="en-US" sz="1600" b="0" i="1" strike="noStrike" cap="none" normalizeH="0" baseline="0" dirty="0" smtClean="0">
                <a:ln>
                  <a:noFill/>
                </a:ln>
                <a:solidFill>
                  <a:schemeClr val="tx1"/>
                </a:solidFill>
                <a:effectLst/>
                <a:latin typeface="Lucida Console" pitchFamily="49" charset="0"/>
                <a:cs typeface="Courier New" pitchFamily="49" charset="0"/>
              </a:rPr>
              <a:t>pat </a:t>
            </a:r>
            <a:r>
              <a:rPr kumimoji="0" lang="en-US" sz="1600" b="1" i="0" strike="noStrike" cap="none" normalizeH="0" baseline="0" dirty="0" smtClean="0">
                <a:ln>
                  <a:noFill/>
                </a:ln>
                <a:solidFill>
                  <a:schemeClr val="tx1"/>
                </a:solidFill>
                <a:effectLst/>
                <a:latin typeface="Lucida Console" pitchFamily="49" charset="0"/>
                <a:cs typeface="Courier New" pitchFamily="49" charset="0"/>
              </a:rPr>
              <a:t>-&gt;</a:t>
            </a:r>
            <a:r>
              <a:rPr kumimoji="0" lang="en-US" sz="1600" b="0" i="1" strike="noStrike" cap="none" normalizeH="0" baseline="0" dirty="0" smtClean="0">
                <a:ln>
                  <a:noFill/>
                </a:ln>
                <a:solidFill>
                  <a:schemeClr val="tx1"/>
                </a:solidFill>
                <a:effectLst/>
                <a:latin typeface="Lucida Console" pitchFamily="49" charset="0"/>
                <a:cs typeface="Courier New" pitchFamily="49" charset="0"/>
              </a:rPr>
              <a:t> </a:t>
            </a:r>
            <a:r>
              <a:rPr kumimoji="0" lang="en-US" sz="1600" b="0" i="1" strike="noStrike" cap="none" normalizeH="0" baseline="0" dirty="0" err="1" smtClean="0">
                <a:ln>
                  <a:noFill/>
                </a:ln>
                <a:solidFill>
                  <a:schemeClr val="tx1"/>
                </a:solidFill>
                <a:effectLst/>
                <a:latin typeface="Lucida Console" pitchFamily="49" charset="0"/>
                <a:cs typeface="Courier New" pitchFamily="49" charset="0"/>
              </a:rPr>
              <a:t>expr</a:t>
            </a:r>
            <a:r>
              <a:rPr kumimoji="0" lang="en-US" sz="1600" b="0" i="0" strike="noStrike" cap="none" normalizeH="0" baseline="0" dirty="0" smtClean="0">
                <a:ln>
                  <a:noFill/>
                </a:ln>
                <a:solidFill>
                  <a:schemeClr val="tx1"/>
                </a:solidFill>
                <a:effectLst/>
                <a:latin typeface="Trebuchet MS" pitchFamily="34" charset="0"/>
                <a:cs typeface="Courier New"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b="0" i="1" strike="noStrike" cap="none" normalizeH="0" baseline="0" dirty="0" smtClean="0">
              <a:ln>
                <a:noFill/>
              </a:ln>
              <a:solidFill>
                <a:schemeClr val="tx1"/>
              </a:solidFill>
              <a:effectLst/>
              <a:latin typeface="Courier New" pitchFamily="49" charset="0"/>
              <a:cs typeface="Courier New" pitchFamily="49"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strike="noStrike" cap="none" normalizeH="0" baseline="0" dirty="0" smtClean="0">
                <a:ln>
                  <a:noFill/>
                </a:ln>
                <a:solidFill>
                  <a:schemeClr val="tx1"/>
                </a:solidFill>
                <a:effectLst/>
                <a:latin typeface="Times New Roman" pitchFamily="18" charset="0"/>
                <a:cs typeface="Times New Roman" pitchFamily="18" charset="0"/>
              </a:rPr>
              <a:t>Note: Rules of a match may use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strike="noStrike" cap="none" normalizeH="0" baseline="0" dirty="0" smtClean="0">
                <a:ln>
                  <a:noFill/>
                </a:ln>
                <a:solidFill>
                  <a:schemeClr val="tx1"/>
                </a:solidFill>
                <a:effectLst/>
                <a:latin typeface="Lucida Console" pitchFamily="49" charset="0"/>
                <a:cs typeface="Courier New" pitchFamily="49" charset="0"/>
              </a:rPr>
              <a:t>|</a:t>
            </a:r>
            <a:r>
              <a:rPr kumimoji="0" lang="en-US" sz="1600" b="0" i="0" strike="noStrike" cap="none" normalizeH="0" baseline="0" dirty="0" smtClean="0">
                <a:ln>
                  <a:noFill/>
                </a:ln>
                <a:solidFill>
                  <a:schemeClr val="tx1"/>
                </a:solidFill>
                <a:effectLst/>
                <a:latin typeface="Lucida Console" pitchFamily="49" charset="0"/>
                <a:cs typeface="Courier New" pitchFamily="49" charset="0"/>
              </a:rPr>
              <a:t> </a:t>
            </a:r>
            <a:r>
              <a:rPr kumimoji="0" lang="en-US" sz="1600" b="0" i="1" strike="noStrike" cap="none" normalizeH="0" baseline="0" dirty="0" smtClean="0">
                <a:ln>
                  <a:noFill/>
                </a:ln>
                <a:solidFill>
                  <a:schemeClr val="tx1"/>
                </a:solidFill>
                <a:effectLst/>
                <a:latin typeface="Lucida Console" pitchFamily="49" charset="0"/>
                <a:cs typeface="Courier New" pitchFamily="49" charset="0"/>
              </a:rPr>
              <a:t>pat</a:t>
            </a:r>
            <a:r>
              <a:rPr kumimoji="0" lang="en-US" sz="1600" b="0" i="0" strike="noStrike" cap="none" normalizeH="0" baseline="0" dirty="0" smtClean="0">
                <a:ln>
                  <a:noFill/>
                </a:ln>
                <a:solidFill>
                  <a:schemeClr val="tx1"/>
                </a:solidFill>
                <a:effectLst/>
                <a:latin typeface="Lucida Console" pitchFamily="49" charset="0"/>
                <a:cs typeface="Courier New" pitchFamily="49" charset="0"/>
              </a:rPr>
              <a:t> </a:t>
            </a:r>
            <a:r>
              <a:rPr kumimoji="0" lang="en-GB" sz="1600" b="1" i="0" strike="noStrike" cap="none" normalizeH="0" baseline="0" dirty="0" smtClean="0">
                <a:ln>
                  <a:noFill/>
                </a:ln>
                <a:solidFill>
                  <a:schemeClr val="tx1"/>
                </a:solidFill>
                <a:effectLst/>
                <a:latin typeface="Lucida Console" pitchFamily="49" charset="0"/>
                <a:cs typeface="Courier New" pitchFamily="49" charset="0"/>
              </a:rPr>
              <a:t>when</a:t>
            </a:r>
            <a:r>
              <a:rPr kumimoji="0" lang="en-US" sz="1600" b="0" i="0" strike="noStrike" cap="none" normalizeH="0" baseline="0" dirty="0" smtClean="0">
                <a:ln>
                  <a:noFill/>
                </a:ln>
                <a:solidFill>
                  <a:schemeClr val="tx1"/>
                </a:solidFill>
                <a:effectLst/>
                <a:latin typeface="Lucida Console" pitchFamily="49" charset="0"/>
                <a:cs typeface="Courier New" pitchFamily="49" charset="0"/>
              </a:rPr>
              <a:t> </a:t>
            </a:r>
            <a:r>
              <a:rPr kumimoji="0" lang="en-US" sz="1600" b="0" i="1" strike="noStrike" cap="none" normalizeH="0" baseline="0" dirty="0" err="1" smtClean="0">
                <a:ln>
                  <a:noFill/>
                </a:ln>
                <a:solidFill>
                  <a:schemeClr val="tx1"/>
                </a:solidFill>
                <a:effectLst/>
                <a:latin typeface="Lucida Console" pitchFamily="49" charset="0"/>
                <a:cs typeface="Courier New" pitchFamily="49" charset="0"/>
              </a:rPr>
              <a:t>expr</a:t>
            </a:r>
            <a:r>
              <a:rPr kumimoji="0" lang="en-US" sz="1600" b="0" i="0" strike="noStrike" cap="none" normalizeH="0" baseline="0" dirty="0" smtClean="0">
                <a:ln>
                  <a:noFill/>
                </a:ln>
                <a:solidFill>
                  <a:schemeClr val="tx1"/>
                </a:solidFill>
                <a:effectLst/>
                <a:latin typeface="Lucida Console" pitchFamily="49" charset="0"/>
                <a:cs typeface="Courier New" pitchFamily="49" charset="0"/>
              </a:rPr>
              <a:t> </a:t>
            </a:r>
            <a:r>
              <a:rPr kumimoji="0" lang="en-US" sz="1600" b="1" i="0" strike="noStrike" cap="none" normalizeH="0" baseline="0" dirty="0" smtClean="0">
                <a:ln>
                  <a:noFill/>
                </a:ln>
                <a:solidFill>
                  <a:schemeClr val="tx1"/>
                </a:solidFill>
                <a:effectLst/>
                <a:latin typeface="Lucida Console" pitchFamily="49" charset="0"/>
                <a:cs typeface="Courier New" pitchFamily="49" charset="0"/>
              </a:rPr>
              <a:t>-&gt;</a:t>
            </a:r>
            <a:r>
              <a:rPr kumimoji="0" lang="en-US" sz="1600" b="0" i="0" strike="noStrike" cap="none" normalizeH="0" baseline="0" dirty="0" smtClean="0">
                <a:ln>
                  <a:noFill/>
                </a:ln>
                <a:solidFill>
                  <a:schemeClr val="tx1"/>
                </a:solidFill>
                <a:effectLst/>
                <a:latin typeface="Lucida Console" pitchFamily="49" charset="0"/>
                <a:cs typeface="Courier New" pitchFamily="49" charset="0"/>
              </a:rPr>
              <a:t> </a:t>
            </a:r>
            <a:r>
              <a:rPr kumimoji="0" lang="en-US" sz="1600" b="0" i="1" strike="noStrike" cap="none" normalizeH="0" baseline="0" dirty="0" err="1" smtClean="0">
                <a:ln>
                  <a:noFill/>
                </a:ln>
                <a:solidFill>
                  <a:schemeClr val="tx1"/>
                </a:solidFill>
                <a:effectLst/>
                <a:latin typeface="Lucida Console" pitchFamily="49" charset="0"/>
                <a:cs typeface="Courier New" pitchFamily="49" charset="0"/>
              </a:rPr>
              <a:t>expr</a:t>
            </a:r>
            <a:r>
              <a:rPr kumimoji="0" lang="en-US" sz="1600" b="0" i="0" strike="noStrike" cap="none" normalizeH="0" baseline="0" dirty="0" smtClean="0">
                <a:ln>
                  <a:noFill/>
                </a:ln>
                <a:solidFill>
                  <a:schemeClr val="tx1"/>
                </a:solidFill>
                <a:effectLst/>
                <a:latin typeface="Courier New" pitchFamily="49" charset="0"/>
                <a:cs typeface="Courier New" pitchFamily="49" charset="0"/>
              </a:rPr>
              <a:t>	</a:t>
            </a:r>
            <a:endParaRPr kumimoji="0" lang="en-US" sz="4000" b="0" i="0" strike="noStrike" cap="none" normalizeH="0" baseline="0" dirty="0" smtClean="0">
              <a:ln>
                <a:noFill/>
              </a:ln>
              <a:solidFill>
                <a:schemeClr val="tx1"/>
              </a:solidFill>
              <a:effectLst/>
              <a:latin typeface="Courier New" pitchFamily="49" charset="0"/>
              <a:cs typeface="Courier New" pitchFamily="49" charset="0"/>
            </a:endParaRPr>
          </a:p>
        </p:txBody>
      </p:sp>
    </p:spTree>
    <p:extLst>
      <p:ext uri="{BB962C8B-B14F-4D97-AF65-F5344CB8AC3E}">
        <p14:creationId xmlns:p14="http://schemas.microsoft.com/office/powerpoint/2010/main" val="23343993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GB" dirty="0"/>
          </a:p>
        </p:txBody>
      </p:sp>
      <p:sp>
        <p:nvSpPr>
          <p:cNvPr id="4" name="Rectangle 3"/>
          <p:cNvSpPr/>
          <p:nvPr/>
        </p:nvSpPr>
        <p:spPr>
          <a:xfrm>
            <a:off x="571472" y="1472575"/>
            <a:ext cx="8276314" cy="1550031"/>
          </a:xfrm>
          <a:prstGeom prst="rect">
            <a:avLst/>
          </a:prstGeom>
          <a:gradFill flip="none" rotWithShape="1">
            <a:gsLst>
              <a:gs pos="0">
                <a:schemeClr val="accent1">
                  <a:tint val="66000"/>
                  <a:satMod val="160000"/>
                  <a:alpha val="69000"/>
                </a:schemeClr>
              </a:gs>
              <a:gs pos="50000">
                <a:schemeClr val="accent1">
                  <a:tint val="44500"/>
                  <a:satMod val="160000"/>
                </a:schemeClr>
              </a:gs>
              <a:gs pos="100000">
                <a:schemeClr val="accent1">
                  <a:tint val="23500"/>
                  <a:satMod val="160000"/>
                </a:schemeClr>
              </a:gs>
            </a:gsLst>
            <a:lin ang="13500000" scaled="1"/>
            <a:tileRect/>
          </a:gradFill>
          <a:ln w="22225" cap="rnd"/>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endParaRPr lang="en-GB" sz="2400" b="1" dirty="0" smtClean="0">
              <a:solidFill>
                <a:schemeClr val="bg1"/>
              </a:solidFill>
              <a:latin typeface="Consolas" pitchFamily="49" charset="0"/>
              <a:cs typeface="Consolas" pitchFamily="49" charset="0"/>
            </a:endParaRPr>
          </a:p>
          <a:p>
            <a:r>
              <a:rPr lang="en-GB" sz="2400" b="1" dirty="0" smtClean="0">
                <a:solidFill>
                  <a:schemeClr val="tx1"/>
                </a:solidFill>
                <a:latin typeface="Consolas" pitchFamily="49" charset="0"/>
                <a:cs typeface="Consolas" pitchFamily="49" charset="0"/>
              </a:rPr>
              <a:t>async { </a:t>
            </a:r>
            <a:r>
              <a:rPr lang="en-GB" sz="2400" b="1" dirty="0" smtClean="0">
                <a:solidFill>
                  <a:schemeClr val="accent2"/>
                </a:solidFill>
                <a:latin typeface="Consolas" pitchFamily="49" charset="0"/>
                <a:cs typeface="Consolas" pitchFamily="49" charset="0"/>
              </a:rPr>
              <a:t>let!</a:t>
            </a:r>
            <a:r>
              <a:rPr lang="en-GB" sz="2400" b="1" dirty="0" smtClean="0">
                <a:solidFill>
                  <a:schemeClr val="bg1"/>
                </a:solidFill>
                <a:latin typeface="Consolas" pitchFamily="49" charset="0"/>
                <a:cs typeface="Consolas" pitchFamily="49" charset="0"/>
              </a:rPr>
              <a:t> </a:t>
            </a:r>
            <a:r>
              <a:rPr lang="en-GB" sz="2400" b="1" dirty="0" smtClean="0">
                <a:solidFill>
                  <a:schemeClr val="tx1"/>
                </a:solidFill>
                <a:latin typeface="Consolas" pitchFamily="49" charset="0"/>
                <a:cs typeface="Consolas" pitchFamily="49" charset="0"/>
              </a:rPr>
              <a:t>res = &lt;async-event&gt;</a:t>
            </a:r>
          </a:p>
          <a:p>
            <a:r>
              <a:rPr lang="en-GB" sz="2400" b="1" dirty="0" smtClean="0">
                <a:solidFill>
                  <a:schemeClr val="tx1"/>
                </a:solidFill>
                <a:latin typeface="Consolas" pitchFamily="49" charset="0"/>
                <a:cs typeface="Consolas" pitchFamily="49" charset="0"/>
              </a:rPr>
              <a:t>        ...  }</a:t>
            </a:r>
          </a:p>
          <a:p>
            <a:r>
              <a:rPr lang="en-GB" sz="2400" b="1" dirty="0" smtClean="0">
                <a:solidFill>
                  <a:schemeClr val="bg1"/>
                </a:solidFill>
                <a:latin typeface="Consolas" pitchFamily="49" charset="0"/>
                <a:cs typeface="Consolas" pitchFamily="49" charset="0"/>
              </a:rPr>
              <a:t> </a:t>
            </a:r>
          </a:p>
        </p:txBody>
      </p:sp>
      <p:sp>
        <p:nvSpPr>
          <p:cNvPr id="5" name="Rectangular Callout 4"/>
          <p:cNvSpPr/>
          <p:nvPr/>
        </p:nvSpPr>
        <p:spPr>
          <a:xfrm>
            <a:off x="4661638" y="720893"/>
            <a:ext cx="1133195" cy="523220"/>
          </a:xfrm>
          <a:prstGeom prst="wedgeRectCallout">
            <a:avLst>
              <a:gd name="adj1" fmla="val -155316"/>
              <a:gd name="adj2" fmla="val 155183"/>
            </a:avLst>
          </a:prstGeom>
          <a:solidFill>
            <a:schemeClr val="accent1"/>
          </a:solidFill>
          <a:ln w="15875">
            <a:solidFill>
              <a:schemeClr val="tx1"/>
            </a:solidFill>
            <a:miter lim="800000"/>
            <a:headEnd/>
            <a:tailEnd/>
          </a:ln>
          <a:effectLst/>
        </p:spPr>
        <p:txBody>
          <a:bodyPr wrap="none" anchor="ctr" anchorCtr="1">
            <a:spAutoFit/>
          </a:bodyPr>
          <a:lstStyle/>
          <a:p>
            <a:pPr algn="ctr"/>
            <a:r>
              <a:rPr lang="en-GB" sz="2800" b="1" dirty="0" smtClean="0">
                <a:solidFill>
                  <a:schemeClr val="bg1"/>
                </a:solidFill>
              </a:rPr>
              <a:t>React!</a:t>
            </a:r>
          </a:p>
        </p:txBody>
      </p:sp>
      <p:sp>
        <p:nvSpPr>
          <p:cNvPr id="7" name="Rectangular Callout 6"/>
          <p:cNvSpPr/>
          <p:nvPr/>
        </p:nvSpPr>
        <p:spPr>
          <a:xfrm>
            <a:off x="3562962" y="3783410"/>
            <a:ext cx="3035511" cy="1631216"/>
          </a:xfrm>
          <a:prstGeom prst="wedgeRectCallout">
            <a:avLst>
              <a:gd name="adj1" fmla="val -81769"/>
              <a:gd name="adj2" fmla="val -141208"/>
            </a:avLst>
          </a:prstGeom>
          <a:solidFill>
            <a:srgbClr val="0070C0"/>
          </a:solidFill>
          <a:ln w="15875">
            <a:solidFill>
              <a:schemeClr val="tx1"/>
            </a:solidFill>
            <a:miter lim="800000"/>
            <a:headEnd/>
            <a:tailEnd/>
          </a:ln>
          <a:effectLst/>
        </p:spPr>
        <p:txBody>
          <a:bodyPr wrap="none" anchor="ctr" anchorCtr="1">
            <a:spAutoFit/>
          </a:bodyPr>
          <a:lstStyle/>
          <a:p>
            <a:pPr algn="ctr"/>
            <a:r>
              <a:rPr lang="en-GB" sz="2000" b="1" dirty="0" smtClean="0">
                <a:solidFill>
                  <a:schemeClr val="bg1"/>
                </a:solidFill>
              </a:rPr>
              <a:t>React to a GUI Event</a:t>
            </a:r>
          </a:p>
          <a:p>
            <a:pPr algn="ctr"/>
            <a:r>
              <a:rPr lang="en-GB" sz="2000" b="1" dirty="0" smtClean="0">
                <a:solidFill>
                  <a:schemeClr val="bg1"/>
                </a:solidFill>
              </a:rPr>
              <a:t>React to a Timer Callback</a:t>
            </a:r>
          </a:p>
          <a:p>
            <a:pPr algn="ctr"/>
            <a:r>
              <a:rPr lang="en-GB" sz="2000" b="1" dirty="0" smtClean="0">
                <a:solidFill>
                  <a:schemeClr val="bg1"/>
                </a:solidFill>
              </a:rPr>
              <a:t>React to a Query Response</a:t>
            </a:r>
          </a:p>
          <a:p>
            <a:pPr algn="ctr"/>
            <a:r>
              <a:rPr lang="en-GB" sz="2000" b="1" dirty="0" smtClean="0">
                <a:solidFill>
                  <a:schemeClr val="bg1"/>
                </a:solidFill>
              </a:rPr>
              <a:t>React to a HTTP Response</a:t>
            </a:r>
          </a:p>
          <a:p>
            <a:pPr algn="ctr"/>
            <a:r>
              <a:rPr lang="en-GB" sz="2000" b="1" dirty="0" smtClean="0">
                <a:solidFill>
                  <a:schemeClr val="bg1"/>
                </a:solidFill>
              </a:rPr>
              <a:t>…</a:t>
            </a:r>
          </a:p>
        </p:txBody>
      </p:sp>
    </p:spTree>
    <p:extLst>
      <p:ext uri="{BB962C8B-B14F-4D97-AF65-F5344CB8AC3E}">
        <p14:creationId xmlns:p14="http://schemas.microsoft.com/office/powerpoint/2010/main" val="38381858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build="p" animBg="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30188"/>
            <a:ext cx="8382000" cy="664797"/>
          </a:xfrm>
        </p:spPr>
        <p:txBody>
          <a:bodyPr>
            <a:normAutofit fontScale="90000"/>
          </a:bodyPr>
          <a:lstStyle/>
          <a:p>
            <a:endParaRPr lang="en-GB" dirty="0"/>
          </a:p>
        </p:txBody>
      </p:sp>
      <p:sp>
        <p:nvSpPr>
          <p:cNvPr id="7" name="Oval 6"/>
          <p:cNvSpPr/>
          <p:nvPr/>
        </p:nvSpPr>
        <p:spPr bwMode="auto">
          <a:xfrm>
            <a:off x="2086378" y="1365161"/>
            <a:ext cx="4237150" cy="4237149"/>
          </a:xfrm>
          <a:prstGeom prst="ellipse">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000" dirty="0" smtClean="0">
              <a:solidFill>
                <a:schemeClr val="tx1"/>
              </a:solidFill>
              <a:effectLst>
                <a:outerShdw blurRad="38100" dist="38100" dir="2700000" algn="tl">
                  <a:srgbClr val="000000">
                    <a:alpha val="43137"/>
                  </a:srgbClr>
                </a:outerShdw>
              </a:effectLst>
              <a:latin typeface="Calibri" pitchFamily="34" charset="0"/>
            </a:endParaRPr>
          </a:p>
        </p:txBody>
      </p:sp>
      <p:sp>
        <p:nvSpPr>
          <p:cNvPr id="8" name="TextBox 7"/>
          <p:cNvSpPr txBox="1"/>
          <p:nvPr/>
        </p:nvSpPr>
        <p:spPr>
          <a:xfrm>
            <a:off x="2810952" y="1841679"/>
            <a:ext cx="938655" cy="369332"/>
          </a:xfrm>
          <a:prstGeom prst="rect">
            <a:avLst/>
          </a:prstGeom>
          <a:noFill/>
        </p:spPr>
        <p:txBody>
          <a:bodyPr wrap="none" rtlCol="0">
            <a:spAutoFit/>
          </a:bodyPr>
          <a:lstStyle/>
          <a:p>
            <a:pPr algn="ctr"/>
            <a:r>
              <a:rPr lang="en-GB" dirty="0" smtClean="0"/>
              <a:t>“Purity”</a:t>
            </a:r>
            <a:endParaRPr lang="en-GB" dirty="0"/>
          </a:p>
        </p:txBody>
      </p:sp>
      <p:sp>
        <p:nvSpPr>
          <p:cNvPr id="9" name="TextBox 8"/>
          <p:cNvSpPr txBox="1"/>
          <p:nvPr/>
        </p:nvSpPr>
        <p:spPr>
          <a:xfrm>
            <a:off x="3423428" y="1543320"/>
            <a:ext cx="1991251" cy="646331"/>
          </a:xfrm>
          <a:prstGeom prst="rect">
            <a:avLst/>
          </a:prstGeom>
          <a:noFill/>
        </p:spPr>
        <p:txBody>
          <a:bodyPr wrap="none" rtlCol="0">
            <a:spAutoFit/>
          </a:bodyPr>
          <a:lstStyle/>
          <a:p>
            <a:pPr algn="ctr"/>
            <a:r>
              <a:rPr lang="en-GB" dirty="0" smtClean="0"/>
              <a:t>“Minimize Mutable</a:t>
            </a:r>
          </a:p>
          <a:p>
            <a:pPr algn="ctr"/>
            <a:r>
              <a:rPr lang="en-GB" dirty="0" smtClean="0"/>
              <a:t>State”</a:t>
            </a:r>
            <a:endParaRPr lang="en-GB" dirty="0"/>
          </a:p>
        </p:txBody>
      </p:sp>
      <p:sp>
        <p:nvSpPr>
          <p:cNvPr id="10" name="TextBox 9"/>
          <p:cNvSpPr txBox="1"/>
          <p:nvPr/>
        </p:nvSpPr>
        <p:spPr>
          <a:xfrm>
            <a:off x="2497665" y="2406203"/>
            <a:ext cx="1020023" cy="646331"/>
          </a:xfrm>
          <a:prstGeom prst="rect">
            <a:avLst/>
          </a:prstGeom>
          <a:noFill/>
        </p:spPr>
        <p:txBody>
          <a:bodyPr wrap="none" rtlCol="0">
            <a:spAutoFit/>
          </a:bodyPr>
          <a:lstStyle/>
          <a:p>
            <a:pPr algn="ctr"/>
            <a:r>
              <a:rPr lang="en-GB" dirty="0" smtClean="0"/>
              <a:t>“Isolated</a:t>
            </a:r>
          </a:p>
          <a:p>
            <a:pPr algn="ctr"/>
            <a:r>
              <a:rPr lang="en-GB" dirty="0" smtClean="0"/>
              <a:t>State”</a:t>
            </a:r>
            <a:endParaRPr lang="en-GB" dirty="0"/>
          </a:p>
        </p:txBody>
      </p:sp>
      <p:sp>
        <p:nvSpPr>
          <p:cNvPr id="11" name="TextBox 10"/>
          <p:cNvSpPr txBox="1"/>
          <p:nvPr/>
        </p:nvSpPr>
        <p:spPr>
          <a:xfrm>
            <a:off x="2031198" y="3112394"/>
            <a:ext cx="1768368" cy="1015663"/>
          </a:xfrm>
          <a:prstGeom prst="rect">
            <a:avLst/>
          </a:prstGeom>
          <a:noFill/>
        </p:spPr>
        <p:txBody>
          <a:bodyPr wrap="none" rtlCol="0">
            <a:spAutoFit/>
          </a:bodyPr>
          <a:lstStyle/>
          <a:p>
            <a:pPr algn="ctr"/>
            <a:r>
              <a:rPr lang="en-GB" sz="2000" b="1" dirty="0" smtClean="0"/>
              <a:t>Embedded</a:t>
            </a:r>
          </a:p>
          <a:p>
            <a:pPr algn="ctr"/>
            <a:r>
              <a:rPr lang="en-GB" sz="2000" b="1" dirty="0" smtClean="0"/>
              <a:t>Computational</a:t>
            </a:r>
          </a:p>
          <a:p>
            <a:pPr algn="ctr"/>
            <a:r>
              <a:rPr lang="en-GB" sz="2000" b="1" dirty="0" smtClean="0"/>
              <a:t>Languages</a:t>
            </a:r>
            <a:endParaRPr lang="en-GB" sz="2000" b="1" dirty="0"/>
          </a:p>
        </p:txBody>
      </p:sp>
      <p:sp>
        <p:nvSpPr>
          <p:cNvPr id="13" name="TextBox 12"/>
          <p:cNvSpPr txBox="1"/>
          <p:nvPr/>
        </p:nvSpPr>
        <p:spPr>
          <a:xfrm>
            <a:off x="4808274" y="3314164"/>
            <a:ext cx="1382943" cy="1015663"/>
          </a:xfrm>
          <a:prstGeom prst="rect">
            <a:avLst/>
          </a:prstGeom>
          <a:noFill/>
        </p:spPr>
        <p:txBody>
          <a:bodyPr wrap="none" rtlCol="0">
            <a:spAutoFit/>
          </a:bodyPr>
          <a:lstStyle/>
          <a:p>
            <a:pPr algn="ctr"/>
            <a:r>
              <a:rPr lang="en-GB" sz="2000" b="1" dirty="0" smtClean="0"/>
              <a:t>Embedded</a:t>
            </a:r>
          </a:p>
          <a:p>
            <a:pPr algn="ctr"/>
            <a:r>
              <a:rPr lang="en-GB" sz="2000" b="1" dirty="0" smtClean="0"/>
              <a:t>Declarative</a:t>
            </a:r>
          </a:p>
          <a:p>
            <a:pPr algn="ctr"/>
            <a:r>
              <a:rPr lang="en-GB" sz="2000" b="1" dirty="0" smtClean="0"/>
              <a:t>Languages</a:t>
            </a:r>
            <a:endParaRPr lang="en-GB" sz="2000" b="1" dirty="0"/>
          </a:p>
        </p:txBody>
      </p:sp>
      <p:sp>
        <p:nvSpPr>
          <p:cNvPr id="14" name="TextBox 13"/>
          <p:cNvSpPr txBox="1"/>
          <p:nvPr/>
        </p:nvSpPr>
        <p:spPr>
          <a:xfrm>
            <a:off x="4351955" y="2114282"/>
            <a:ext cx="1518557" cy="646331"/>
          </a:xfrm>
          <a:prstGeom prst="rect">
            <a:avLst/>
          </a:prstGeom>
          <a:noFill/>
        </p:spPr>
        <p:txBody>
          <a:bodyPr wrap="none" rtlCol="0">
            <a:spAutoFit/>
          </a:bodyPr>
          <a:lstStyle/>
          <a:p>
            <a:pPr algn="ctr"/>
            <a:r>
              <a:rPr lang="en-GB" dirty="0" smtClean="0"/>
              <a:t>“Transactional</a:t>
            </a:r>
          </a:p>
          <a:p>
            <a:pPr algn="ctr"/>
            <a:r>
              <a:rPr lang="en-GB" dirty="0" smtClean="0"/>
              <a:t>State”</a:t>
            </a:r>
            <a:endParaRPr lang="en-GB" dirty="0"/>
          </a:p>
        </p:txBody>
      </p:sp>
      <p:sp>
        <p:nvSpPr>
          <p:cNvPr id="15" name="TextBox 14"/>
          <p:cNvSpPr txBox="1"/>
          <p:nvPr/>
        </p:nvSpPr>
        <p:spPr>
          <a:xfrm>
            <a:off x="2739873" y="429295"/>
            <a:ext cx="2815194" cy="954107"/>
          </a:xfrm>
          <a:prstGeom prst="rect">
            <a:avLst/>
          </a:prstGeom>
          <a:noFill/>
        </p:spPr>
        <p:txBody>
          <a:bodyPr wrap="none" rtlCol="0">
            <a:spAutoFit/>
          </a:bodyPr>
          <a:lstStyle/>
          <a:p>
            <a:pPr algn="ctr"/>
            <a:r>
              <a:rPr lang="en-GB" sz="2800" b="1" dirty="0" smtClean="0"/>
              <a:t>Typed Functional </a:t>
            </a:r>
          </a:p>
          <a:p>
            <a:pPr algn="ctr"/>
            <a:r>
              <a:rPr lang="en-GB" sz="2800" b="1" dirty="0" smtClean="0"/>
              <a:t>Programming</a:t>
            </a:r>
            <a:endParaRPr lang="en-GB" sz="2800" b="1" dirty="0"/>
          </a:p>
        </p:txBody>
      </p:sp>
      <p:sp>
        <p:nvSpPr>
          <p:cNvPr id="18" name="Folded Corner 924687"/>
          <p:cNvSpPr>
            <a:spLocks noChangeArrowheads="1"/>
          </p:cNvSpPr>
          <p:nvPr/>
        </p:nvSpPr>
        <p:spPr bwMode="auto">
          <a:xfrm>
            <a:off x="5392828" y="5068447"/>
            <a:ext cx="3751172" cy="1428760"/>
          </a:xfrm>
          <a:prstGeom prst="foldedCorner">
            <a:avLst>
              <a:gd name="adj" fmla="val 12866"/>
            </a:avLst>
          </a:prstGeom>
          <a:solidFill>
            <a:srgbClr val="FFC000"/>
          </a:solidFill>
          <a:ln w="15875" algn="ctr">
            <a:solidFill>
              <a:schemeClr val="tx1"/>
            </a:solidFill>
            <a:round/>
            <a:headEnd/>
            <a:tailEnd/>
          </a:ln>
          <a:effectLst>
            <a:outerShdw blurRad="50800" dist="38100" dir="2700000" algn="tl" rotWithShape="0">
              <a:prstClr val="black">
                <a:alpha val="40000"/>
              </a:prstClr>
            </a:outerShdw>
          </a:effectLst>
        </p:spPr>
        <p:txBody>
          <a:bodyPr vert="horz" wrap="none" lIns="108000" tIns="45720" rIns="108000" bIns="45720" numCol="1" anchor="t" anchorCtr="0" compatLnSpc="1">
            <a:prstTxWarp prst="textNoShape">
              <a:avLst/>
            </a:prstTxWarp>
            <a:normAutofit/>
          </a:bodyPr>
          <a:lstStyle/>
          <a:p>
            <a:r>
              <a:rPr lang="en-GB" sz="1500" b="1" dirty="0" smtClean="0">
                <a:solidFill>
                  <a:schemeClr val="bg1"/>
                </a:solidFill>
                <a:latin typeface="Arial Narrow" pitchFamily="34" charset="0"/>
                <a:cs typeface="Consolas" pitchFamily="49" charset="0"/>
              </a:rPr>
              <a:t>query </a:t>
            </a:r>
          </a:p>
          <a:p>
            <a:r>
              <a:rPr lang="en-GB" sz="1500" b="1" dirty="0" smtClean="0">
                <a:solidFill>
                  <a:schemeClr val="bg1"/>
                </a:solidFill>
                <a:latin typeface="Arial Narrow" pitchFamily="34" charset="0"/>
                <a:cs typeface="Consolas" pitchFamily="49" charset="0"/>
              </a:rPr>
              <a:t>  &lt;@ seq { for i in db.Customers do </a:t>
            </a:r>
          </a:p>
          <a:p>
            <a:r>
              <a:rPr lang="en-GB" sz="1500" b="1" dirty="0" smtClean="0">
                <a:solidFill>
                  <a:schemeClr val="bg1"/>
                </a:solidFill>
                <a:latin typeface="Arial Narrow" pitchFamily="34" charset="0"/>
                <a:cs typeface="Consolas" pitchFamily="49" charset="0"/>
              </a:rPr>
              <a:t>             for j in </a:t>
            </a:r>
            <a:r>
              <a:rPr lang="en-GB" sz="1500" b="1" dirty="0" err="1" smtClean="0">
                <a:solidFill>
                  <a:schemeClr val="bg1"/>
                </a:solidFill>
                <a:latin typeface="Arial Narrow" pitchFamily="34" charset="0"/>
                <a:cs typeface="Consolas" pitchFamily="49" charset="0"/>
              </a:rPr>
              <a:t>db.Employees</a:t>
            </a:r>
            <a:r>
              <a:rPr lang="en-GB" sz="1500" b="1" dirty="0" smtClean="0">
                <a:solidFill>
                  <a:schemeClr val="bg1"/>
                </a:solidFill>
                <a:latin typeface="Arial Narrow" pitchFamily="34" charset="0"/>
                <a:cs typeface="Consolas" pitchFamily="49" charset="0"/>
              </a:rPr>
              <a:t> do </a:t>
            </a:r>
          </a:p>
          <a:p>
            <a:r>
              <a:rPr lang="en-GB" sz="1500" b="1" dirty="0" smtClean="0">
                <a:solidFill>
                  <a:schemeClr val="bg1"/>
                </a:solidFill>
                <a:latin typeface="Arial Narrow" pitchFamily="34" charset="0"/>
                <a:cs typeface="Consolas" pitchFamily="49" charset="0"/>
              </a:rPr>
              <a:t>                if </a:t>
            </a:r>
            <a:r>
              <a:rPr lang="en-GB" sz="1500" b="1" dirty="0" err="1" smtClean="0">
                <a:solidFill>
                  <a:schemeClr val="bg1"/>
                </a:solidFill>
                <a:latin typeface="Arial Narrow" pitchFamily="34" charset="0"/>
                <a:cs typeface="Consolas" pitchFamily="49" charset="0"/>
              </a:rPr>
              <a:t>i.Country</a:t>
            </a:r>
            <a:r>
              <a:rPr lang="en-GB" sz="1500" b="1" dirty="0" smtClean="0">
                <a:solidFill>
                  <a:schemeClr val="bg1"/>
                </a:solidFill>
                <a:latin typeface="Arial Narrow" pitchFamily="34" charset="0"/>
                <a:cs typeface="Consolas" pitchFamily="49" charset="0"/>
              </a:rPr>
              <a:t> = </a:t>
            </a:r>
            <a:r>
              <a:rPr lang="en-GB" sz="1500" b="1" dirty="0" err="1" smtClean="0">
                <a:solidFill>
                  <a:schemeClr val="bg1"/>
                </a:solidFill>
                <a:latin typeface="Arial Narrow" pitchFamily="34" charset="0"/>
                <a:cs typeface="Consolas" pitchFamily="49" charset="0"/>
              </a:rPr>
              <a:t>j.Country</a:t>
            </a:r>
            <a:r>
              <a:rPr lang="en-GB" sz="1500" b="1" dirty="0" smtClean="0">
                <a:solidFill>
                  <a:schemeClr val="bg1"/>
                </a:solidFill>
                <a:latin typeface="Arial Narrow" pitchFamily="34" charset="0"/>
                <a:cs typeface="Consolas" pitchFamily="49" charset="0"/>
              </a:rPr>
              <a:t> then </a:t>
            </a:r>
          </a:p>
          <a:p>
            <a:r>
              <a:rPr lang="en-GB" sz="1500" b="1" dirty="0" smtClean="0">
                <a:solidFill>
                  <a:schemeClr val="bg1"/>
                </a:solidFill>
                <a:latin typeface="Arial Narrow" pitchFamily="34" charset="0"/>
                <a:cs typeface="Consolas" pitchFamily="49" charset="0"/>
              </a:rPr>
              <a:t>                   yield (</a:t>
            </a:r>
            <a:r>
              <a:rPr lang="en-GB" sz="1500" b="1" dirty="0" err="1" smtClean="0">
                <a:solidFill>
                  <a:schemeClr val="bg1"/>
                </a:solidFill>
                <a:latin typeface="Arial Narrow" pitchFamily="34" charset="0"/>
                <a:cs typeface="Consolas" pitchFamily="49" charset="0"/>
              </a:rPr>
              <a:t>i.FirstName</a:t>
            </a:r>
            <a:r>
              <a:rPr lang="en-GB" sz="1500" b="1" dirty="0" smtClean="0">
                <a:solidFill>
                  <a:schemeClr val="bg1"/>
                </a:solidFill>
                <a:latin typeface="Arial Narrow" pitchFamily="34" charset="0"/>
                <a:cs typeface="Consolas" pitchFamily="49" charset="0"/>
              </a:rPr>
              <a:t>, </a:t>
            </a:r>
            <a:r>
              <a:rPr lang="en-GB" sz="1500" b="1" dirty="0" err="1" smtClean="0">
                <a:solidFill>
                  <a:schemeClr val="bg1"/>
                </a:solidFill>
                <a:latin typeface="Arial Narrow" pitchFamily="34" charset="0"/>
                <a:cs typeface="Consolas" pitchFamily="49" charset="0"/>
              </a:rPr>
              <a:t>j.FirstName</a:t>
            </a:r>
            <a:r>
              <a:rPr lang="en-GB" sz="1500" b="1" dirty="0" smtClean="0">
                <a:solidFill>
                  <a:schemeClr val="bg1"/>
                </a:solidFill>
                <a:latin typeface="Arial Narrow" pitchFamily="34" charset="0"/>
                <a:cs typeface="Consolas" pitchFamily="49" charset="0"/>
              </a:rPr>
              <a:t>) } @&gt;</a:t>
            </a:r>
          </a:p>
          <a:p>
            <a:endParaRPr lang="en-GB" sz="1500" dirty="0">
              <a:solidFill>
                <a:schemeClr val="bg1"/>
              </a:solidFill>
              <a:latin typeface="Arial Narrow" pitchFamily="34" charset="0"/>
              <a:cs typeface="Consolas" pitchFamily="49" charset="0"/>
            </a:endParaRPr>
          </a:p>
        </p:txBody>
      </p:sp>
      <p:sp>
        <p:nvSpPr>
          <p:cNvPr id="21" name="Folded Corner 924687"/>
          <p:cNvSpPr>
            <a:spLocks noChangeArrowheads="1"/>
          </p:cNvSpPr>
          <p:nvPr/>
        </p:nvSpPr>
        <p:spPr bwMode="auto">
          <a:xfrm>
            <a:off x="502277" y="4573170"/>
            <a:ext cx="2215166" cy="1295861"/>
          </a:xfrm>
          <a:prstGeom prst="foldedCorner">
            <a:avLst>
              <a:gd name="adj" fmla="val 12866"/>
            </a:avLst>
          </a:prstGeom>
          <a:solidFill>
            <a:srgbClr val="FFC000"/>
          </a:solidFill>
          <a:ln w="15875" algn="ctr">
            <a:solidFill>
              <a:schemeClr val="tx1"/>
            </a:solidFill>
            <a:round/>
            <a:headEnd/>
            <a:tailEnd/>
          </a:ln>
          <a:effectLst>
            <a:outerShdw blurRad="50800" dist="38100" dir="2700000" algn="tl" rotWithShape="0">
              <a:prstClr val="black">
                <a:alpha val="40000"/>
              </a:prstClr>
            </a:outerShdw>
          </a:effectLst>
        </p:spPr>
        <p:txBody>
          <a:bodyPr vert="horz" wrap="none" lIns="108000" tIns="45720" rIns="108000" bIns="45720" numCol="1" anchor="t" anchorCtr="0" compatLnSpc="1">
            <a:prstTxWarp prst="textNoShape">
              <a:avLst/>
            </a:prstTxWarp>
            <a:normAutofit/>
          </a:bodyPr>
          <a:lstStyle/>
          <a:p>
            <a:r>
              <a:rPr lang="en-GB" sz="2000" b="1" dirty="0" smtClean="0">
                <a:solidFill>
                  <a:schemeClr val="bg1"/>
                </a:solidFill>
                <a:latin typeface="Arial Narrow" pitchFamily="34" charset="0"/>
                <a:cs typeface="Consolas" pitchFamily="49" charset="0"/>
              </a:rPr>
              <a:t>task { ... }</a:t>
            </a:r>
          </a:p>
          <a:p>
            <a:r>
              <a:rPr lang="en-GB" sz="2000" b="1" dirty="0" smtClean="0">
                <a:solidFill>
                  <a:schemeClr val="bg1"/>
                </a:solidFill>
                <a:latin typeface="Arial Narrow" pitchFamily="34" charset="0"/>
                <a:cs typeface="Consolas" pitchFamily="49" charset="0"/>
              </a:rPr>
              <a:t>async { ... }</a:t>
            </a:r>
          </a:p>
          <a:p>
            <a:r>
              <a:rPr lang="en-GB" sz="2000" b="1" dirty="0" err="1" smtClean="0">
                <a:solidFill>
                  <a:schemeClr val="bg1"/>
                </a:solidFill>
                <a:latin typeface="Arial Narrow" pitchFamily="34" charset="0"/>
                <a:cs typeface="Consolas" pitchFamily="49" charset="0"/>
              </a:rPr>
              <a:t>Array.Parallel.map</a:t>
            </a:r>
            <a:endParaRPr lang="en-GB" sz="2000" b="1" dirty="0" smtClean="0">
              <a:solidFill>
                <a:schemeClr val="bg1"/>
              </a:solidFill>
              <a:latin typeface="Arial Narrow" pitchFamily="34" charset="0"/>
              <a:cs typeface="Consolas" pitchFamily="49" charset="0"/>
            </a:endParaRPr>
          </a:p>
          <a:p>
            <a:endParaRPr lang="en-GB" sz="2000" b="1" dirty="0" smtClean="0">
              <a:solidFill>
                <a:schemeClr val="bg1"/>
              </a:solidFill>
              <a:latin typeface="Arial Narrow" pitchFamily="34" charset="0"/>
              <a:cs typeface="Consolas" pitchFamily="49" charset="0"/>
            </a:endParaRPr>
          </a:p>
        </p:txBody>
      </p:sp>
      <p:sp>
        <p:nvSpPr>
          <p:cNvPr id="25" name="TextBox 24"/>
          <p:cNvSpPr txBox="1"/>
          <p:nvPr/>
        </p:nvSpPr>
        <p:spPr>
          <a:xfrm>
            <a:off x="4530086" y="2700272"/>
            <a:ext cx="1303948" cy="646331"/>
          </a:xfrm>
          <a:prstGeom prst="rect">
            <a:avLst/>
          </a:prstGeom>
          <a:noFill/>
        </p:spPr>
        <p:txBody>
          <a:bodyPr wrap="none" rtlCol="0">
            <a:spAutoFit/>
          </a:bodyPr>
          <a:lstStyle/>
          <a:p>
            <a:pPr algn="ctr"/>
            <a:r>
              <a:rPr lang="en-GB" dirty="0" smtClean="0"/>
              <a:t>“Immutable</a:t>
            </a:r>
          </a:p>
          <a:p>
            <a:pPr algn="ctr"/>
            <a:r>
              <a:rPr lang="en-GB" dirty="0" smtClean="0"/>
              <a:t>Data”</a:t>
            </a:r>
            <a:endParaRPr lang="en-GB" dirty="0"/>
          </a:p>
        </p:txBody>
      </p:sp>
      <p:sp>
        <p:nvSpPr>
          <p:cNvPr id="20" name="TextBox 19"/>
          <p:cNvSpPr txBox="1"/>
          <p:nvPr/>
        </p:nvSpPr>
        <p:spPr>
          <a:xfrm>
            <a:off x="2995164" y="4256467"/>
            <a:ext cx="1124026" cy="369332"/>
          </a:xfrm>
          <a:prstGeom prst="rect">
            <a:avLst/>
          </a:prstGeom>
          <a:noFill/>
        </p:spPr>
        <p:txBody>
          <a:bodyPr wrap="none" rtlCol="0">
            <a:spAutoFit/>
          </a:bodyPr>
          <a:lstStyle/>
          <a:p>
            <a:pPr algn="ctr"/>
            <a:r>
              <a:rPr lang="en-GB" dirty="0" smtClean="0"/>
              <a:t>“monads”</a:t>
            </a:r>
            <a:endParaRPr lang="en-GB" dirty="0"/>
          </a:p>
        </p:txBody>
      </p:sp>
      <p:sp>
        <p:nvSpPr>
          <p:cNvPr id="24" name="TextBox 23"/>
          <p:cNvSpPr txBox="1"/>
          <p:nvPr/>
        </p:nvSpPr>
        <p:spPr>
          <a:xfrm>
            <a:off x="3010870" y="4589171"/>
            <a:ext cx="1191353" cy="369332"/>
          </a:xfrm>
          <a:prstGeom prst="rect">
            <a:avLst/>
          </a:prstGeom>
          <a:noFill/>
        </p:spPr>
        <p:txBody>
          <a:bodyPr wrap="none" rtlCol="0">
            <a:spAutoFit/>
          </a:bodyPr>
          <a:lstStyle/>
          <a:p>
            <a:pPr algn="ctr"/>
            <a:r>
              <a:rPr lang="en-GB" dirty="0" smtClean="0"/>
              <a:t>“monoids”</a:t>
            </a:r>
            <a:endParaRPr lang="en-GB" dirty="0"/>
          </a:p>
        </p:txBody>
      </p:sp>
      <p:sp>
        <p:nvSpPr>
          <p:cNvPr id="26" name="TextBox 25"/>
          <p:cNvSpPr txBox="1"/>
          <p:nvPr/>
        </p:nvSpPr>
        <p:spPr>
          <a:xfrm>
            <a:off x="2799977" y="3996743"/>
            <a:ext cx="1535870" cy="369332"/>
          </a:xfrm>
          <a:prstGeom prst="rect">
            <a:avLst/>
          </a:prstGeom>
          <a:noFill/>
        </p:spPr>
        <p:txBody>
          <a:bodyPr wrap="none" rtlCol="0">
            <a:spAutoFit/>
          </a:bodyPr>
          <a:lstStyle/>
          <a:p>
            <a:pPr algn="ctr"/>
            <a:r>
              <a:rPr lang="en-GB" dirty="0" smtClean="0"/>
              <a:t>“combinators”</a:t>
            </a:r>
            <a:endParaRPr lang="en-GB" dirty="0"/>
          </a:p>
        </p:txBody>
      </p:sp>
      <p:sp>
        <p:nvSpPr>
          <p:cNvPr id="27" name="TextBox 26"/>
          <p:cNvSpPr txBox="1"/>
          <p:nvPr/>
        </p:nvSpPr>
        <p:spPr>
          <a:xfrm>
            <a:off x="3476090" y="2118575"/>
            <a:ext cx="1089465" cy="1015663"/>
          </a:xfrm>
          <a:prstGeom prst="rect">
            <a:avLst/>
          </a:prstGeom>
          <a:noFill/>
        </p:spPr>
        <p:txBody>
          <a:bodyPr wrap="none" rtlCol="0">
            <a:spAutoFit/>
          </a:bodyPr>
          <a:lstStyle/>
          <a:p>
            <a:pPr algn="ctr"/>
            <a:r>
              <a:rPr lang="en-GB" sz="2000" b="1" dirty="0" smtClean="0"/>
              <a:t>Less </a:t>
            </a:r>
          </a:p>
          <a:p>
            <a:pPr algn="ctr"/>
            <a:r>
              <a:rPr lang="en-GB" sz="2000" b="1" dirty="0" smtClean="0"/>
              <a:t>Mutable</a:t>
            </a:r>
          </a:p>
          <a:p>
            <a:pPr algn="ctr"/>
            <a:r>
              <a:rPr lang="en-GB" sz="2000" b="1" dirty="0" smtClean="0"/>
              <a:t>State</a:t>
            </a:r>
            <a:endParaRPr lang="en-GB" sz="2000" b="1" dirty="0"/>
          </a:p>
        </p:txBody>
      </p:sp>
      <p:sp>
        <p:nvSpPr>
          <p:cNvPr id="28" name="TextBox 27"/>
          <p:cNvSpPr txBox="1"/>
          <p:nvPr/>
        </p:nvSpPr>
        <p:spPr>
          <a:xfrm>
            <a:off x="4342875" y="4226418"/>
            <a:ext cx="1820050" cy="923330"/>
          </a:xfrm>
          <a:prstGeom prst="rect">
            <a:avLst/>
          </a:prstGeom>
          <a:noFill/>
        </p:spPr>
        <p:txBody>
          <a:bodyPr wrap="none" rtlCol="0">
            <a:spAutoFit/>
          </a:bodyPr>
          <a:lstStyle/>
          <a:p>
            <a:pPr algn="ctr"/>
            <a:r>
              <a:rPr lang="en-GB" dirty="0" smtClean="0"/>
              <a:t>“meta-programs”</a:t>
            </a:r>
          </a:p>
          <a:p>
            <a:pPr algn="ctr"/>
            <a:r>
              <a:rPr lang="en-GB" dirty="0" smtClean="0"/>
              <a:t>“DSLs”</a:t>
            </a:r>
          </a:p>
          <a:p>
            <a:pPr algn="ctr"/>
            <a:r>
              <a:rPr lang="en-GB" dirty="0" smtClean="0"/>
              <a:t>“LINQ”</a:t>
            </a:r>
            <a:endParaRPr lang="en-GB" dirty="0"/>
          </a:p>
        </p:txBody>
      </p:sp>
      <p:sp>
        <p:nvSpPr>
          <p:cNvPr id="29" name="TextBox 28"/>
          <p:cNvSpPr txBox="1"/>
          <p:nvPr/>
        </p:nvSpPr>
        <p:spPr>
          <a:xfrm>
            <a:off x="3762640" y="4820991"/>
            <a:ext cx="795411" cy="400110"/>
          </a:xfrm>
          <a:prstGeom prst="rect">
            <a:avLst/>
          </a:prstGeom>
          <a:noFill/>
        </p:spPr>
        <p:txBody>
          <a:bodyPr wrap="none" rtlCol="0">
            <a:spAutoFit/>
          </a:bodyPr>
          <a:lstStyle/>
          <a:p>
            <a:pPr algn="ctr"/>
            <a:r>
              <a:rPr lang="en-GB" sz="2000" b="1" dirty="0" smtClean="0"/>
              <a:t>Types</a:t>
            </a:r>
            <a:endParaRPr lang="en-GB" sz="2000" b="1" dirty="0"/>
          </a:p>
        </p:txBody>
      </p:sp>
      <p:sp>
        <p:nvSpPr>
          <p:cNvPr id="33" name="TextBox 32"/>
          <p:cNvSpPr txBox="1"/>
          <p:nvPr/>
        </p:nvSpPr>
        <p:spPr>
          <a:xfrm>
            <a:off x="3929713" y="5125792"/>
            <a:ext cx="1148135" cy="369332"/>
          </a:xfrm>
          <a:prstGeom prst="rect">
            <a:avLst/>
          </a:prstGeom>
          <a:noFill/>
        </p:spPr>
        <p:txBody>
          <a:bodyPr wrap="none" rtlCol="0">
            <a:spAutoFit/>
          </a:bodyPr>
          <a:lstStyle/>
          <a:p>
            <a:pPr algn="ctr"/>
            <a:r>
              <a:rPr lang="en-GB" dirty="0" smtClean="0"/>
              <a:t>“generics”</a:t>
            </a:r>
          </a:p>
        </p:txBody>
      </p:sp>
      <p:sp>
        <p:nvSpPr>
          <p:cNvPr id="34" name="AutoShape 9"/>
          <p:cNvSpPr>
            <a:spLocks noChangeArrowheads="1"/>
          </p:cNvSpPr>
          <p:nvPr/>
        </p:nvSpPr>
        <p:spPr bwMode="auto">
          <a:xfrm>
            <a:off x="5810429" y="914400"/>
            <a:ext cx="1582044" cy="1015663"/>
          </a:xfrm>
          <a:prstGeom prst="wedgeRectCallout">
            <a:avLst>
              <a:gd name="adj1" fmla="val -137337"/>
              <a:gd name="adj2" fmla="val 106272"/>
            </a:avLst>
          </a:prstGeom>
          <a:solidFill>
            <a:srgbClr val="0033CC"/>
          </a:solidFill>
          <a:ln w="15875">
            <a:solidFill>
              <a:schemeClr val="tx1"/>
            </a:solidFill>
            <a:miter lim="800000"/>
            <a:headEnd/>
            <a:tailEnd/>
          </a:ln>
          <a:effectLst/>
        </p:spPr>
        <p:txBody>
          <a:bodyPr wrap="square" anchor="ctr" anchorCtr="1">
            <a:spAutoFit/>
          </a:bodyPr>
          <a:lstStyle/>
          <a:p>
            <a:pPr algn="ctr"/>
            <a:r>
              <a:rPr lang="en-GB" sz="2000" b="1" dirty="0" smtClean="0">
                <a:solidFill>
                  <a:schemeClr val="bg1"/>
                </a:solidFill>
              </a:rPr>
              <a:t>Make </a:t>
            </a:r>
          </a:p>
          <a:p>
            <a:pPr algn="ctr"/>
            <a:r>
              <a:rPr lang="en-GB" sz="2000" b="1" dirty="0" smtClean="0">
                <a:solidFill>
                  <a:schemeClr val="bg1"/>
                </a:solidFill>
              </a:rPr>
              <a:t>parallelism </a:t>
            </a:r>
          </a:p>
          <a:p>
            <a:pPr algn="ctr"/>
            <a:r>
              <a:rPr lang="en-GB" sz="2000" b="1" dirty="0" smtClean="0">
                <a:solidFill>
                  <a:schemeClr val="bg1"/>
                </a:solidFill>
              </a:rPr>
              <a:t>sane</a:t>
            </a:r>
          </a:p>
        </p:txBody>
      </p:sp>
      <p:sp>
        <p:nvSpPr>
          <p:cNvPr id="35" name="AutoShape 9"/>
          <p:cNvSpPr>
            <a:spLocks noChangeArrowheads="1"/>
          </p:cNvSpPr>
          <p:nvPr/>
        </p:nvSpPr>
        <p:spPr bwMode="auto">
          <a:xfrm>
            <a:off x="0" y="1955443"/>
            <a:ext cx="2472833" cy="1015663"/>
          </a:xfrm>
          <a:prstGeom prst="wedgeRectCallout">
            <a:avLst>
              <a:gd name="adj1" fmla="val 40397"/>
              <a:gd name="adj2" fmla="val 77108"/>
            </a:avLst>
          </a:prstGeom>
          <a:solidFill>
            <a:srgbClr val="0033CC"/>
          </a:solidFill>
          <a:ln w="15875">
            <a:solidFill>
              <a:schemeClr val="tx1"/>
            </a:solidFill>
            <a:miter lim="800000"/>
            <a:headEnd/>
            <a:tailEnd/>
          </a:ln>
          <a:effectLst/>
        </p:spPr>
        <p:txBody>
          <a:bodyPr wrap="square" anchor="ctr" anchorCtr="1">
            <a:spAutoFit/>
          </a:bodyPr>
          <a:lstStyle/>
          <a:p>
            <a:pPr algn="ctr"/>
            <a:r>
              <a:rPr lang="en-GB" sz="2000" b="1" dirty="0" smtClean="0">
                <a:solidFill>
                  <a:schemeClr val="bg1"/>
                </a:solidFill>
              </a:rPr>
              <a:t>Make I/O and task </a:t>
            </a:r>
          </a:p>
          <a:p>
            <a:pPr algn="ctr"/>
            <a:r>
              <a:rPr lang="en-GB" sz="2000" b="1" dirty="0" smtClean="0">
                <a:solidFill>
                  <a:schemeClr val="bg1"/>
                </a:solidFill>
              </a:rPr>
              <a:t>parallelism more</a:t>
            </a:r>
          </a:p>
          <a:p>
            <a:pPr algn="ctr"/>
            <a:r>
              <a:rPr lang="en-GB" sz="2000" b="1" dirty="0" smtClean="0">
                <a:solidFill>
                  <a:schemeClr val="bg1"/>
                </a:solidFill>
              </a:rPr>
              <a:t>compositional</a:t>
            </a:r>
            <a:endParaRPr lang="en-GB" sz="2000" b="1" dirty="0">
              <a:solidFill>
                <a:schemeClr val="bg1"/>
              </a:solidFill>
            </a:endParaRPr>
          </a:p>
        </p:txBody>
      </p:sp>
      <p:sp>
        <p:nvSpPr>
          <p:cNvPr id="36" name="AutoShape 9"/>
          <p:cNvSpPr>
            <a:spLocks noChangeArrowheads="1"/>
          </p:cNvSpPr>
          <p:nvPr/>
        </p:nvSpPr>
        <p:spPr bwMode="auto">
          <a:xfrm>
            <a:off x="2148536" y="5598017"/>
            <a:ext cx="1715126" cy="1015663"/>
          </a:xfrm>
          <a:prstGeom prst="wedgeRectCallout">
            <a:avLst>
              <a:gd name="adj1" fmla="val 50712"/>
              <a:gd name="adj2" fmla="val -80128"/>
            </a:avLst>
          </a:prstGeom>
          <a:solidFill>
            <a:srgbClr val="0033CC"/>
          </a:solidFill>
          <a:ln w="15875">
            <a:solidFill>
              <a:schemeClr val="tx1"/>
            </a:solidFill>
            <a:miter lim="800000"/>
            <a:headEnd/>
            <a:tailEnd/>
          </a:ln>
          <a:effectLst/>
        </p:spPr>
        <p:txBody>
          <a:bodyPr wrap="square" anchor="ctr" anchorCtr="1">
            <a:spAutoFit/>
          </a:bodyPr>
          <a:lstStyle/>
          <a:p>
            <a:pPr algn="ctr"/>
            <a:r>
              <a:rPr lang="en-GB" sz="2000" b="1" dirty="0" smtClean="0">
                <a:solidFill>
                  <a:schemeClr val="bg1"/>
                </a:solidFill>
              </a:rPr>
              <a:t>Make </a:t>
            </a:r>
          </a:p>
          <a:p>
            <a:pPr algn="ctr"/>
            <a:r>
              <a:rPr lang="en-GB" sz="2000" b="1" dirty="0" smtClean="0">
                <a:solidFill>
                  <a:schemeClr val="bg1"/>
                </a:solidFill>
              </a:rPr>
              <a:t>programming</a:t>
            </a:r>
          </a:p>
          <a:p>
            <a:pPr algn="ctr"/>
            <a:r>
              <a:rPr lang="en-GB" sz="2000" b="1" dirty="0" smtClean="0">
                <a:solidFill>
                  <a:schemeClr val="bg1"/>
                </a:solidFill>
              </a:rPr>
              <a:t>sane</a:t>
            </a:r>
            <a:endParaRPr lang="en-GB" sz="2000" b="1" dirty="0">
              <a:solidFill>
                <a:schemeClr val="bg1"/>
              </a:solidFill>
            </a:endParaRPr>
          </a:p>
        </p:txBody>
      </p:sp>
      <p:sp>
        <p:nvSpPr>
          <p:cNvPr id="37" name="AutoShape 9"/>
          <p:cNvSpPr>
            <a:spLocks noChangeArrowheads="1"/>
          </p:cNvSpPr>
          <p:nvPr/>
        </p:nvSpPr>
        <p:spPr bwMode="auto">
          <a:xfrm>
            <a:off x="6488805" y="2449030"/>
            <a:ext cx="2655195" cy="1569660"/>
          </a:xfrm>
          <a:prstGeom prst="wedgeRectCallout">
            <a:avLst>
              <a:gd name="adj1" fmla="val -62939"/>
              <a:gd name="adj2" fmla="val 27592"/>
            </a:avLst>
          </a:prstGeom>
          <a:solidFill>
            <a:srgbClr val="0033CC"/>
          </a:solidFill>
          <a:ln w="15875">
            <a:solidFill>
              <a:schemeClr val="tx1"/>
            </a:solidFill>
            <a:miter lim="800000"/>
            <a:headEnd/>
            <a:tailEnd/>
          </a:ln>
          <a:effectLst/>
        </p:spPr>
        <p:txBody>
          <a:bodyPr wrap="square" anchor="ctr" anchorCtr="1">
            <a:spAutoFit/>
          </a:bodyPr>
          <a:lstStyle/>
          <a:p>
            <a:pPr algn="ctr"/>
            <a:r>
              <a:rPr lang="en-GB" b="1" dirty="0" smtClean="0">
                <a:solidFill>
                  <a:schemeClr val="bg1"/>
                </a:solidFill>
              </a:rPr>
              <a:t>Integrate declarative  </a:t>
            </a:r>
          </a:p>
          <a:p>
            <a:pPr algn="ctr"/>
            <a:r>
              <a:rPr lang="en-GB" b="1" dirty="0" smtClean="0">
                <a:solidFill>
                  <a:schemeClr val="bg1"/>
                </a:solidFill>
              </a:rPr>
              <a:t>engine-based parallelism </a:t>
            </a:r>
          </a:p>
          <a:p>
            <a:pPr algn="ctr"/>
            <a:r>
              <a:rPr lang="en-GB" b="1" dirty="0" smtClean="0">
                <a:solidFill>
                  <a:schemeClr val="bg1"/>
                </a:solidFill>
              </a:rPr>
              <a:t>into language</a:t>
            </a:r>
          </a:p>
          <a:p>
            <a:pPr algn="ctr"/>
            <a:r>
              <a:rPr lang="en-GB" sz="1400" b="1" dirty="0" smtClean="0">
                <a:solidFill>
                  <a:schemeClr val="bg1"/>
                </a:solidFill>
              </a:rPr>
              <a:t>e.g. Queries,</a:t>
            </a:r>
          </a:p>
          <a:p>
            <a:pPr algn="ctr"/>
            <a:r>
              <a:rPr lang="en-GB" sz="1400" b="1" dirty="0" smtClean="0">
                <a:solidFill>
                  <a:schemeClr val="bg1"/>
                </a:solidFill>
              </a:rPr>
              <a:t>Array/matrix programs,</a:t>
            </a:r>
          </a:p>
          <a:p>
            <a:pPr algn="ctr"/>
            <a:r>
              <a:rPr lang="en-GB" sz="1400" b="1" dirty="0" smtClean="0">
                <a:solidFill>
                  <a:schemeClr val="bg1"/>
                </a:solidFill>
              </a:rPr>
              <a:t>Constraint programs</a:t>
            </a:r>
            <a:endParaRPr lang="en-GB" sz="1400" b="1" dirty="0">
              <a:solidFill>
                <a:schemeClr val="bg1"/>
              </a:solidFill>
            </a:endParaRPr>
          </a:p>
        </p:txBody>
      </p:sp>
    </p:spTree>
    <p:extLst>
      <p:ext uri="{BB962C8B-B14F-4D97-AF65-F5344CB8AC3E}">
        <p14:creationId xmlns:p14="http://schemas.microsoft.com/office/powerpoint/2010/main" val="34237430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25"/>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14"/>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9"/>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8"/>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1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33"/>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1" nodeType="clickEffect">
                                  <p:stCondLst>
                                    <p:cond delay="0"/>
                                  </p:stCondLst>
                                  <p:childTnLst>
                                    <p:set>
                                      <p:cBhvr>
                                        <p:cTn id="62" dur="1" fill="hold">
                                          <p:stCondLst>
                                            <p:cond delay="0"/>
                                          </p:stCondLst>
                                        </p:cTn>
                                        <p:tgtEl>
                                          <p:spTgt spid="26"/>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20"/>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24"/>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8"/>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grpId="1" nodeType="clickEffect">
                                  <p:stCondLst>
                                    <p:cond delay="0"/>
                                  </p:stCondLst>
                                  <p:childTnLst>
                                    <p:set>
                                      <p:cBhvr>
                                        <p:cTn id="74" dur="1" fill="hold">
                                          <p:stCondLst>
                                            <p:cond delay="0"/>
                                          </p:stCondLst>
                                        </p:cTn>
                                        <p:tgtEl>
                                          <p:spTgt spid="28"/>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4"/>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6"/>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35"/>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37"/>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21"/>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P spid="9" grpId="1"/>
      <p:bldP spid="10" grpId="0"/>
      <p:bldP spid="10" grpId="1"/>
      <p:bldP spid="11" grpId="0"/>
      <p:bldP spid="13" grpId="0"/>
      <p:bldP spid="14" grpId="0"/>
      <p:bldP spid="14" grpId="1"/>
      <p:bldP spid="18" grpId="0" animBg="1"/>
      <p:bldP spid="21" grpId="0" animBg="1"/>
      <p:bldP spid="25" grpId="0"/>
      <p:bldP spid="25" grpId="1"/>
      <p:bldP spid="20" grpId="0"/>
      <p:bldP spid="20" grpId="1"/>
      <p:bldP spid="24" grpId="0"/>
      <p:bldP spid="24" grpId="1"/>
      <p:bldP spid="26" grpId="0"/>
      <p:bldP spid="26" grpId="1"/>
      <p:bldP spid="27" grpId="0"/>
      <p:bldP spid="28" grpId="0"/>
      <p:bldP spid="28" grpId="1"/>
      <p:bldP spid="29" grpId="0"/>
      <p:bldP spid="33" grpId="0"/>
      <p:bldP spid="33" grpId="1"/>
      <p:bldP spid="34" grpId="0" animBg="1"/>
      <p:bldP spid="35" grpId="0" animBg="1"/>
      <p:bldP spid="36" grpId="0" animBg="1"/>
      <p:bldP spid="37" grpId="0" animBg="1"/>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23850"/>
            <a:ext cx="8382000" cy="664797"/>
          </a:xfrm>
        </p:spPr>
        <p:txBody>
          <a:bodyPr>
            <a:normAutofit fontScale="90000"/>
          </a:bodyPr>
          <a:lstStyle/>
          <a:p>
            <a:r>
              <a:rPr lang="en-US" dirty="0" smtClean="0"/>
              <a:t>F# and Parallel Challenges</a:t>
            </a:r>
            <a:endParaRPr lang="en-US" dirty="0"/>
          </a:p>
        </p:txBody>
      </p:sp>
      <p:grpSp>
        <p:nvGrpSpPr>
          <p:cNvPr id="3" name="Group 7"/>
          <p:cNvGrpSpPr/>
          <p:nvPr/>
        </p:nvGrpSpPr>
        <p:grpSpPr>
          <a:xfrm>
            <a:off x="859536" y="1081107"/>
            <a:ext cx="6217920" cy="822960"/>
            <a:chOff x="0" y="98833"/>
            <a:chExt cx="7909560" cy="1106820"/>
          </a:xfrm>
          <a:solidFill>
            <a:schemeClr val="tx1">
              <a:lumMod val="75000"/>
            </a:schemeClr>
          </a:solidFill>
          <a:scene3d>
            <a:camera prst="orthographicFront"/>
            <a:lightRig rig="flat" dir="t"/>
          </a:scene3d>
        </p:grpSpPr>
        <p:sp>
          <p:nvSpPr>
            <p:cNvPr id="18" name="Rounded Rectangle 17"/>
            <p:cNvSpPr/>
            <p:nvPr/>
          </p:nvSpPr>
          <p:spPr>
            <a:xfrm>
              <a:off x="0" y="98833"/>
              <a:ext cx="7909560" cy="1106820"/>
            </a:xfrm>
            <a:prstGeom prst="roundRect">
              <a:avLst/>
            </a:prstGeom>
            <a:grpFill/>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9" name="Rounded Rectangle 4"/>
            <p:cNvSpPr/>
            <p:nvPr/>
          </p:nvSpPr>
          <p:spPr>
            <a:xfrm>
              <a:off x="54031" y="152864"/>
              <a:ext cx="7801498" cy="998758"/>
            </a:xfrm>
            <a:prstGeom prst="rect">
              <a:avLst/>
            </a:prstGeom>
            <a:grpFill/>
            <a:sp3d/>
          </p:spPr>
          <p:style>
            <a:lnRef idx="0">
              <a:scrgbClr r="0" g="0" b="0"/>
            </a:lnRef>
            <a:fillRef idx="0">
              <a:scrgbClr r="0" g="0" b="0"/>
            </a:fillRef>
            <a:effectRef idx="0">
              <a:scrgbClr r="0" g="0" b="0"/>
            </a:effectRef>
            <a:fontRef idx="minor">
              <a:schemeClr val="dk1"/>
            </a:fontRef>
          </p:style>
          <p:txBody>
            <a:bodyPr spcFirstLastPara="0" vert="horz" wrap="square" lIns="163830" tIns="163830" rIns="163830" bIns="163830" numCol="1" spcCol="1270" anchor="ctr" anchorCtr="0">
              <a:noAutofit/>
            </a:bodyPr>
            <a:lstStyle/>
            <a:p>
              <a:pPr lvl="0" algn="l" defTabSz="1911350">
                <a:lnSpc>
                  <a:spcPct val="90000"/>
                </a:lnSpc>
                <a:spcBef>
                  <a:spcPct val="0"/>
                </a:spcBef>
                <a:spcAft>
                  <a:spcPct val="35000"/>
                </a:spcAft>
              </a:pPr>
              <a:r>
                <a:rPr lang="en-US" sz="3600" kern="1200" dirty="0" smtClean="0">
                  <a:solidFill>
                    <a:schemeClr val="bg1"/>
                  </a:solidFill>
                </a:rPr>
                <a:t>Shared State</a:t>
              </a:r>
              <a:endParaRPr lang="en-US" sz="3600" kern="1200" dirty="0">
                <a:solidFill>
                  <a:schemeClr val="bg1"/>
                </a:solidFill>
              </a:endParaRPr>
            </a:p>
          </p:txBody>
        </p:sp>
      </p:grpSp>
      <p:grpSp>
        <p:nvGrpSpPr>
          <p:cNvPr id="4" name="Group 8"/>
          <p:cNvGrpSpPr/>
          <p:nvPr/>
        </p:nvGrpSpPr>
        <p:grpSpPr>
          <a:xfrm>
            <a:off x="859536" y="2215722"/>
            <a:ext cx="6217920" cy="822960"/>
            <a:chOff x="0" y="1378880"/>
            <a:chExt cx="7909560" cy="1106820"/>
          </a:xfrm>
          <a:scene3d>
            <a:camera prst="orthographicFront"/>
            <a:lightRig rig="flat" dir="t"/>
          </a:scene3d>
        </p:grpSpPr>
        <p:sp>
          <p:nvSpPr>
            <p:cNvPr id="16" name="Rounded Rectangle 15"/>
            <p:cNvSpPr/>
            <p:nvPr/>
          </p:nvSpPr>
          <p:spPr>
            <a:xfrm>
              <a:off x="0" y="1378880"/>
              <a:ext cx="7909560" cy="1106820"/>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7" name="Rounded Rectangle 6"/>
            <p:cNvSpPr/>
            <p:nvPr/>
          </p:nvSpPr>
          <p:spPr>
            <a:xfrm>
              <a:off x="54031" y="1432911"/>
              <a:ext cx="7801498" cy="998758"/>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63830" tIns="163830" rIns="163830" bIns="163830" numCol="1" spcCol="1270" anchor="ctr" anchorCtr="0">
              <a:noAutofit/>
            </a:bodyPr>
            <a:lstStyle/>
            <a:p>
              <a:pPr lvl="0" algn="l" defTabSz="1911350">
                <a:lnSpc>
                  <a:spcPct val="90000"/>
                </a:lnSpc>
                <a:spcBef>
                  <a:spcPct val="0"/>
                </a:spcBef>
                <a:spcAft>
                  <a:spcPct val="35000"/>
                </a:spcAft>
              </a:pPr>
              <a:r>
                <a:rPr lang="en-US" sz="3600" kern="1200" dirty="0" smtClean="0"/>
                <a:t>Inversion of Control</a:t>
              </a:r>
              <a:endParaRPr lang="en-US" sz="3600" kern="1200" dirty="0"/>
            </a:p>
          </p:txBody>
        </p:sp>
      </p:grpSp>
      <p:grpSp>
        <p:nvGrpSpPr>
          <p:cNvPr id="5" name="Group 9"/>
          <p:cNvGrpSpPr/>
          <p:nvPr/>
        </p:nvGrpSpPr>
        <p:grpSpPr>
          <a:xfrm>
            <a:off x="859536" y="3350337"/>
            <a:ext cx="6217920" cy="822960"/>
            <a:chOff x="0" y="2609539"/>
            <a:chExt cx="7909560" cy="1106820"/>
          </a:xfrm>
          <a:scene3d>
            <a:camera prst="orthographicFront"/>
            <a:lightRig rig="flat" dir="t"/>
          </a:scene3d>
        </p:grpSpPr>
        <p:sp>
          <p:nvSpPr>
            <p:cNvPr id="14" name="Rounded Rectangle 13"/>
            <p:cNvSpPr/>
            <p:nvPr/>
          </p:nvSpPr>
          <p:spPr>
            <a:xfrm>
              <a:off x="0" y="2609539"/>
              <a:ext cx="7909560" cy="1106820"/>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5" name="Rounded Rectangle 8"/>
            <p:cNvSpPr/>
            <p:nvPr/>
          </p:nvSpPr>
          <p:spPr>
            <a:xfrm>
              <a:off x="54031" y="2663570"/>
              <a:ext cx="7801498" cy="998758"/>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63830" tIns="163830" rIns="163830" bIns="163830" numCol="1" spcCol="1270" anchor="ctr" anchorCtr="0">
              <a:noAutofit/>
            </a:bodyPr>
            <a:lstStyle/>
            <a:p>
              <a:pPr lvl="0" algn="l" defTabSz="1911350">
                <a:lnSpc>
                  <a:spcPct val="90000"/>
                </a:lnSpc>
                <a:spcBef>
                  <a:spcPct val="0"/>
                </a:spcBef>
                <a:spcAft>
                  <a:spcPct val="35000"/>
                </a:spcAft>
              </a:pPr>
              <a:r>
                <a:rPr lang="en-US" sz="3600" kern="1200" dirty="0" smtClean="0"/>
                <a:t>I/O, Task, Agent Parallelism </a:t>
              </a:r>
            </a:p>
          </p:txBody>
        </p:sp>
      </p:grpSp>
      <p:grpSp>
        <p:nvGrpSpPr>
          <p:cNvPr id="6" name="Group 10"/>
          <p:cNvGrpSpPr/>
          <p:nvPr/>
        </p:nvGrpSpPr>
        <p:grpSpPr>
          <a:xfrm>
            <a:off x="859536" y="4484952"/>
            <a:ext cx="6217920" cy="822960"/>
            <a:chOff x="0" y="3840199"/>
            <a:chExt cx="7909560" cy="1106820"/>
          </a:xfrm>
          <a:solidFill>
            <a:schemeClr val="tx1">
              <a:lumMod val="75000"/>
            </a:schemeClr>
          </a:solidFill>
          <a:scene3d>
            <a:camera prst="orthographicFront"/>
            <a:lightRig rig="flat" dir="t"/>
          </a:scene3d>
        </p:grpSpPr>
        <p:sp>
          <p:nvSpPr>
            <p:cNvPr id="12" name="Rounded Rectangle 11"/>
            <p:cNvSpPr/>
            <p:nvPr/>
          </p:nvSpPr>
          <p:spPr>
            <a:xfrm>
              <a:off x="0" y="3840199"/>
              <a:ext cx="7909560" cy="1106820"/>
            </a:xfrm>
            <a:prstGeom prst="roundRect">
              <a:avLst/>
            </a:prstGeom>
            <a:grpFill/>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3" name="Rounded Rectangle 10"/>
            <p:cNvSpPr/>
            <p:nvPr/>
          </p:nvSpPr>
          <p:spPr>
            <a:xfrm>
              <a:off x="54031" y="3894230"/>
              <a:ext cx="7801498" cy="998758"/>
            </a:xfrm>
            <a:prstGeom prst="rect">
              <a:avLst/>
            </a:prstGeom>
            <a:grpFill/>
            <a:sp3d/>
          </p:spPr>
          <p:style>
            <a:lnRef idx="0">
              <a:scrgbClr r="0" g="0" b="0"/>
            </a:lnRef>
            <a:fillRef idx="0">
              <a:scrgbClr r="0" g="0" b="0"/>
            </a:fillRef>
            <a:effectRef idx="0">
              <a:scrgbClr r="0" g="0" b="0"/>
            </a:effectRef>
            <a:fontRef idx="minor">
              <a:schemeClr val="dk1"/>
            </a:fontRef>
          </p:style>
          <p:txBody>
            <a:bodyPr spcFirstLastPara="0" vert="horz" wrap="square" lIns="163830" tIns="163830" rIns="163830" bIns="163830" numCol="1" spcCol="1270" anchor="ctr" anchorCtr="0">
              <a:noAutofit/>
            </a:bodyPr>
            <a:lstStyle/>
            <a:p>
              <a:pPr lvl="0" defTabSz="1244600">
                <a:lnSpc>
                  <a:spcPct val="90000"/>
                </a:lnSpc>
                <a:spcBef>
                  <a:spcPct val="0"/>
                </a:spcBef>
                <a:spcAft>
                  <a:spcPct val="35000"/>
                </a:spcAft>
              </a:pPr>
              <a:r>
                <a:rPr lang="en-US" sz="3600" dirty="0" smtClean="0">
                  <a:solidFill>
                    <a:schemeClr val="bg1"/>
                  </a:solidFill>
                </a:rPr>
                <a:t>Implicit Parallelism</a:t>
              </a:r>
            </a:p>
          </p:txBody>
        </p:sp>
      </p:grpSp>
      <p:sp>
        <p:nvSpPr>
          <p:cNvPr id="21" name="AutoShape 5"/>
          <p:cNvSpPr>
            <a:spLocks noChangeArrowheads="1"/>
          </p:cNvSpPr>
          <p:nvPr/>
        </p:nvSpPr>
        <p:spPr bwMode="auto">
          <a:xfrm>
            <a:off x="6714535" y="2300656"/>
            <a:ext cx="997517" cy="461665"/>
          </a:xfrm>
          <a:prstGeom prst="wedgeRectCallout">
            <a:avLst>
              <a:gd name="adj1" fmla="val -97420"/>
              <a:gd name="adj2" fmla="val 17016"/>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2700000" scaled="1"/>
            <a:tileRect/>
          </a:gradFill>
          <a:ln w="15875">
            <a:solidFill>
              <a:schemeClr val="tx1"/>
            </a:solidFill>
            <a:miter lim="800000"/>
            <a:headEnd/>
            <a:tailEnd/>
          </a:ln>
          <a:effectLst/>
        </p:spPr>
        <p:txBody>
          <a:bodyPr wrap="none" anchor="ctr" anchorCtr="1">
            <a:spAutoFit/>
          </a:bodyPr>
          <a:lstStyle/>
          <a:p>
            <a:pPr algn="ctr"/>
            <a:r>
              <a:rPr lang="en-GB" sz="2400" b="1" dirty="0" smtClean="0">
                <a:solidFill>
                  <a:schemeClr val="bg1"/>
                </a:solidFill>
              </a:rPr>
              <a:t>Async </a:t>
            </a:r>
          </a:p>
        </p:txBody>
      </p:sp>
      <p:sp>
        <p:nvSpPr>
          <p:cNvPr id="22" name="AutoShape 5"/>
          <p:cNvSpPr>
            <a:spLocks noChangeArrowheads="1"/>
          </p:cNvSpPr>
          <p:nvPr/>
        </p:nvSpPr>
        <p:spPr bwMode="auto">
          <a:xfrm>
            <a:off x="7232033" y="3393216"/>
            <a:ext cx="997516" cy="461665"/>
          </a:xfrm>
          <a:prstGeom prst="wedgeRectCallout">
            <a:avLst>
              <a:gd name="adj1" fmla="val -126023"/>
              <a:gd name="adj2" fmla="val 21844"/>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2700000" scaled="1"/>
            <a:tileRect/>
          </a:gradFill>
          <a:ln w="15875">
            <a:solidFill>
              <a:schemeClr val="tx1"/>
            </a:solidFill>
            <a:miter lim="800000"/>
            <a:headEnd/>
            <a:tailEnd/>
          </a:ln>
          <a:effectLst/>
        </p:spPr>
        <p:txBody>
          <a:bodyPr wrap="none" anchor="ctr" anchorCtr="1">
            <a:spAutoFit/>
          </a:bodyPr>
          <a:lstStyle/>
          <a:p>
            <a:pPr algn="ctr"/>
            <a:r>
              <a:rPr lang="en-US" sz="2400" b="1" dirty="0" smtClean="0">
                <a:solidFill>
                  <a:schemeClr val="bg1"/>
                </a:solidFill>
              </a:rPr>
              <a:t>Async </a:t>
            </a:r>
          </a:p>
        </p:txBody>
      </p:sp>
      <p:grpSp>
        <p:nvGrpSpPr>
          <p:cNvPr id="7" name="Group 10"/>
          <p:cNvGrpSpPr/>
          <p:nvPr/>
        </p:nvGrpSpPr>
        <p:grpSpPr>
          <a:xfrm>
            <a:off x="859536" y="5619568"/>
            <a:ext cx="6217920" cy="822960"/>
            <a:chOff x="0" y="3840199"/>
            <a:chExt cx="7909560" cy="1106820"/>
          </a:xfrm>
          <a:solidFill>
            <a:schemeClr val="tx1">
              <a:lumMod val="75000"/>
            </a:schemeClr>
          </a:solidFill>
          <a:scene3d>
            <a:camera prst="orthographicFront"/>
            <a:lightRig rig="flat" dir="t"/>
          </a:scene3d>
        </p:grpSpPr>
        <p:sp>
          <p:nvSpPr>
            <p:cNvPr id="25" name="Rounded Rectangle 24"/>
            <p:cNvSpPr/>
            <p:nvPr/>
          </p:nvSpPr>
          <p:spPr>
            <a:xfrm>
              <a:off x="0" y="3840199"/>
              <a:ext cx="7909560" cy="1106820"/>
            </a:xfrm>
            <a:prstGeom prst="roundRect">
              <a:avLst/>
            </a:prstGeom>
            <a:grpFill/>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26" name="Rounded Rectangle 10"/>
            <p:cNvSpPr/>
            <p:nvPr/>
          </p:nvSpPr>
          <p:spPr>
            <a:xfrm>
              <a:off x="54031" y="3894230"/>
              <a:ext cx="7801498" cy="998758"/>
            </a:xfrm>
            <a:prstGeom prst="rect">
              <a:avLst/>
            </a:prstGeom>
            <a:grpFill/>
            <a:sp3d/>
          </p:spPr>
          <p:style>
            <a:lnRef idx="0">
              <a:scrgbClr r="0" g="0" b="0"/>
            </a:lnRef>
            <a:fillRef idx="0">
              <a:scrgbClr r="0" g="0" b="0"/>
            </a:fillRef>
            <a:effectRef idx="0">
              <a:scrgbClr r="0" g="0" b="0"/>
            </a:effectRef>
            <a:fontRef idx="minor">
              <a:schemeClr val="dk1"/>
            </a:fontRef>
          </p:style>
          <p:txBody>
            <a:bodyPr spcFirstLastPara="0" vert="horz" wrap="square" lIns="163830" tIns="163830" rIns="163830" bIns="163830" numCol="1" spcCol="1270" anchor="ctr" anchorCtr="0">
              <a:noAutofit/>
            </a:bodyPr>
            <a:lstStyle/>
            <a:p>
              <a:pPr lvl="0" defTabSz="1244600">
                <a:lnSpc>
                  <a:spcPct val="90000"/>
                </a:lnSpc>
                <a:spcBef>
                  <a:spcPct val="0"/>
                </a:spcBef>
                <a:spcAft>
                  <a:spcPct val="35000"/>
                </a:spcAft>
              </a:pPr>
              <a:r>
                <a:rPr lang="en-US" sz="3600" dirty="0" smtClean="0">
                  <a:solidFill>
                    <a:schemeClr val="bg1"/>
                  </a:solidFill>
                </a:rPr>
                <a:t>Distribution</a:t>
              </a:r>
            </a:p>
          </p:txBody>
        </p:sp>
      </p:grpSp>
    </p:spTree>
    <p:extLst>
      <p:ext uri="{BB962C8B-B14F-4D97-AF65-F5344CB8AC3E}">
        <p14:creationId xmlns:p14="http://schemas.microsoft.com/office/powerpoint/2010/main" val="21242868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many uses of </a:t>
            </a:r>
            <a:r>
              <a:rPr lang="en-GB" dirty="0" err="1" smtClean="0"/>
              <a:t>async</a:t>
            </a:r>
            <a:r>
              <a:rPr lang="en-GB" dirty="0" smtClean="0"/>
              <a:t> { ... }</a:t>
            </a:r>
            <a:endParaRPr lang="en-GB" dirty="0"/>
          </a:p>
        </p:txBody>
      </p:sp>
      <p:sp>
        <p:nvSpPr>
          <p:cNvPr id="3" name="Content Placeholder 2"/>
          <p:cNvSpPr>
            <a:spLocks noGrp="1"/>
          </p:cNvSpPr>
          <p:nvPr>
            <p:ph idx="1"/>
          </p:nvPr>
        </p:nvSpPr>
        <p:spPr/>
        <p:txBody>
          <a:bodyPr/>
          <a:lstStyle/>
          <a:p>
            <a:r>
              <a:rPr lang="en-GB" sz="2800" dirty="0" smtClean="0"/>
              <a:t>Repeating tasks with mutable state</a:t>
            </a:r>
          </a:p>
          <a:p>
            <a:pPr>
              <a:buNone/>
            </a:pPr>
            <a:endParaRPr lang="en-GB" sz="2800" dirty="0" smtClean="0"/>
          </a:p>
          <a:p>
            <a:endParaRPr lang="en-GB" sz="2800" dirty="0" smtClean="0"/>
          </a:p>
          <a:p>
            <a:endParaRPr lang="en-GB" sz="2800" dirty="0" smtClean="0"/>
          </a:p>
          <a:p>
            <a:endParaRPr lang="en-GB" sz="2800" dirty="0" smtClean="0"/>
          </a:p>
          <a:p>
            <a:r>
              <a:rPr lang="en-GB" sz="2800" dirty="0" smtClean="0"/>
              <a:t>Repeating tasks with immutable state</a:t>
            </a:r>
          </a:p>
          <a:p>
            <a:pPr>
              <a:buNone/>
            </a:pPr>
            <a:endParaRPr lang="en-GB" sz="2800" dirty="0" smtClean="0"/>
          </a:p>
          <a:p>
            <a:endParaRPr lang="en-GB" sz="2800" dirty="0" smtClean="0"/>
          </a:p>
          <a:p>
            <a:endParaRPr lang="en-GB" sz="2800" dirty="0" smtClean="0"/>
          </a:p>
        </p:txBody>
      </p:sp>
      <p:sp>
        <p:nvSpPr>
          <p:cNvPr id="6" name="Folded Corner 5"/>
          <p:cNvSpPr/>
          <p:nvPr/>
        </p:nvSpPr>
        <p:spPr>
          <a:xfrm>
            <a:off x="772907" y="4288558"/>
            <a:ext cx="6357982" cy="2290613"/>
          </a:xfrm>
          <a:prstGeom prst="foldedCorner">
            <a:avLst/>
          </a:prstGeom>
          <a:gradFill flip="none" rotWithShape="1">
            <a:gsLst>
              <a:gs pos="0">
                <a:schemeClr val="accent1">
                  <a:tint val="66000"/>
                  <a:satMod val="160000"/>
                  <a:alpha val="69000"/>
                </a:schemeClr>
              </a:gs>
              <a:gs pos="50000">
                <a:schemeClr val="accent1">
                  <a:tint val="44500"/>
                  <a:satMod val="160000"/>
                </a:schemeClr>
              </a:gs>
              <a:gs pos="100000">
                <a:schemeClr val="accent1">
                  <a:tint val="23500"/>
                  <a:satMod val="160000"/>
                </a:schemeClr>
              </a:gs>
            </a:gsLst>
            <a:lin ang="13500000" scaled="1"/>
            <a:tileRect/>
          </a:gradFill>
          <a:ln w="22225" cap="rnd"/>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r>
              <a:rPr lang="en-GB" sz="2000" b="1" dirty="0" smtClean="0">
                <a:solidFill>
                  <a:schemeClr val="accent2"/>
                </a:solidFill>
                <a:latin typeface="Consolas" pitchFamily="49" charset="0"/>
                <a:cs typeface="Consolas" pitchFamily="49" charset="0"/>
              </a:rPr>
              <a:t>let </a:t>
            </a:r>
            <a:r>
              <a:rPr lang="en-GB" sz="2000" b="1" dirty="0" err="1" smtClean="0">
                <a:solidFill>
                  <a:schemeClr val="accent2"/>
                </a:solidFill>
                <a:latin typeface="Consolas" pitchFamily="49" charset="0"/>
                <a:cs typeface="Consolas" pitchFamily="49" charset="0"/>
              </a:rPr>
              <a:t>rec</a:t>
            </a:r>
            <a:r>
              <a:rPr lang="en-GB" sz="2000" b="1" dirty="0" smtClean="0">
                <a:solidFill>
                  <a:schemeClr val="accent2"/>
                </a:solidFill>
                <a:latin typeface="Consolas" pitchFamily="49" charset="0"/>
                <a:cs typeface="Consolas" pitchFamily="49" charset="0"/>
              </a:rPr>
              <a:t> </a:t>
            </a:r>
            <a:r>
              <a:rPr lang="en-GB" sz="2000" b="1" dirty="0" smtClean="0">
                <a:solidFill>
                  <a:schemeClr val="tx1"/>
                </a:solidFill>
                <a:latin typeface="Consolas" pitchFamily="49" charset="0"/>
                <a:cs typeface="Consolas" pitchFamily="49" charset="0"/>
              </a:rPr>
              <a:t>loop count = </a:t>
            </a:r>
          </a:p>
          <a:p>
            <a:r>
              <a:rPr lang="en-GB" sz="2000" b="1" dirty="0" smtClean="0">
                <a:solidFill>
                  <a:schemeClr val="tx1"/>
                </a:solidFill>
                <a:latin typeface="Consolas" pitchFamily="49" charset="0"/>
                <a:cs typeface="Consolas" pitchFamily="49" charset="0"/>
              </a:rPr>
              <a:t>    </a:t>
            </a:r>
            <a:r>
              <a:rPr lang="en-GB" sz="2000" b="1" dirty="0" err="1" smtClean="0">
                <a:solidFill>
                  <a:schemeClr val="tx1"/>
                </a:solidFill>
                <a:latin typeface="Consolas" pitchFamily="49" charset="0"/>
                <a:cs typeface="Consolas" pitchFamily="49" charset="0"/>
              </a:rPr>
              <a:t>async</a:t>
            </a:r>
            <a:r>
              <a:rPr lang="en-GB" sz="2000" b="1" dirty="0" smtClean="0">
                <a:solidFill>
                  <a:schemeClr val="tx1"/>
                </a:solidFill>
                <a:latin typeface="Consolas" pitchFamily="49" charset="0"/>
                <a:cs typeface="Consolas" pitchFamily="49" charset="0"/>
              </a:rPr>
              <a:t> { </a:t>
            </a:r>
            <a:r>
              <a:rPr lang="en-GB" sz="2000" b="1" dirty="0" smtClean="0">
                <a:solidFill>
                  <a:schemeClr val="accent2"/>
                </a:solidFill>
                <a:latin typeface="Consolas" pitchFamily="49" charset="0"/>
                <a:cs typeface="Consolas" pitchFamily="49" charset="0"/>
              </a:rPr>
              <a:t>let!</a:t>
            </a:r>
            <a:r>
              <a:rPr lang="en-GB" sz="2000" b="1" dirty="0" smtClean="0">
                <a:solidFill>
                  <a:schemeClr val="bg1"/>
                </a:solidFill>
                <a:latin typeface="Consolas" pitchFamily="49" charset="0"/>
                <a:cs typeface="Consolas" pitchFamily="49" charset="0"/>
              </a:rPr>
              <a:t> </a:t>
            </a:r>
            <a:r>
              <a:rPr lang="en-GB" sz="2000" b="1" dirty="0" err="1" smtClean="0">
                <a:solidFill>
                  <a:schemeClr val="tx1"/>
                </a:solidFill>
                <a:latin typeface="Consolas" pitchFamily="49" charset="0"/>
                <a:cs typeface="Consolas" pitchFamily="49" charset="0"/>
              </a:rPr>
              <a:t>msg</a:t>
            </a:r>
            <a:r>
              <a:rPr lang="en-GB" sz="2000" b="1" dirty="0" smtClean="0">
                <a:solidFill>
                  <a:schemeClr val="tx1"/>
                </a:solidFill>
                <a:latin typeface="Consolas" pitchFamily="49" charset="0"/>
                <a:cs typeface="Consolas" pitchFamily="49" charset="0"/>
              </a:rPr>
              <a:t> = </a:t>
            </a:r>
            <a:r>
              <a:rPr lang="en-GB" sz="2000" b="1" dirty="0" err="1" smtClean="0">
                <a:solidFill>
                  <a:schemeClr val="tx1"/>
                </a:solidFill>
                <a:latin typeface="Consolas" pitchFamily="49" charset="0"/>
                <a:cs typeface="Consolas" pitchFamily="49" charset="0"/>
              </a:rPr>
              <a:t>queue.ReadMessage</a:t>
            </a:r>
            <a:r>
              <a:rPr lang="en-GB" sz="2000" b="1" dirty="0" smtClean="0">
                <a:solidFill>
                  <a:schemeClr val="tx1"/>
                </a:solidFill>
                <a:latin typeface="Consolas" pitchFamily="49" charset="0"/>
                <a:cs typeface="Consolas" pitchFamily="49" charset="0"/>
              </a:rPr>
              <a:t>()</a:t>
            </a:r>
          </a:p>
          <a:p>
            <a:r>
              <a:rPr lang="en-GB" sz="2000" b="1" dirty="0" smtClean="0">
                <a:solidFill>
                  <a:schemeClr val="tx1"/>
                </a:solidFill>
                <a:latin typeface="Consolas" pitchFamily="49" charset="0"/>
                <a:cs typeface="Consolas" pitchFamily="49" charset="0"/>
              </a:rPr>
              <a:t>            </a:t>
            </a:r>
            <a:r>
              <a:rPr lang="en-GB" sz="2000" b="1" dirty="0" err="1" smtClean="0">
                <a:solidFill>
                  <a:schemeClr val="tx1"/>
                </a:solidFill>
                <a:latin typeface="Consolas" pitchFamily="49" charset="0"/>
                <a:cs typeface="Consolas" pitchFamily="49" charset="0"/>
              </a:rPr>
              <a:t>printfn</a:t>
            </a:r>
            <a:r>
              <a:rPr lang="en-GB" sz="2000" b="1" dirty="0" smtClean="0">
                <a:solidFill>
                  <a:schemeClr val="tx1"/>
                </a:solidFill>
                <a:latin typeface="Consolas" pitchFamily="49" charset="0"/>
                <a:cs typeface="Consolas" pitchFamily="49" charset="0"/>
              </a:rPr>
              <a:t> "got a message"</a:t>
            </a:r>
          </a:p>
          <a:p>
            <a:r>
              <a:rPr lang="en-GB" sz="2000" b="1" dirty="0" smtClean="0">
                <a:solidFill>
                  <a:schemeClr val="bg1"/>
                </a:solidFill>
                <a:latin typeface="Consolas" pitchFamily="49" charset="0"/>
                <a:cs typeface="Consolas" pitchFamily="49" charset="0"/>
              </a:rPr>
              <a:t>            </a:t>
            </a:r>
            <a:r>
              <a:rPr lang="en-GB" sz="2000" b="1" dirty="0" smtClean="0">
                <a:solidFill>
                  <a:schemeClr val="accent2"/>
                </a:solidFill>
                <a:latin typeface="Consolas" pitchFamily="49" charset="0"/>
                <a:cs typeface="Consolas" pitchFamily="49" charset="0"/>
              </a:rPr>
              <a:t>return! </a:t>
            </a:r>
            <a:r>
              <a:rPr lang="en-GB" sz="2000" b="1" dirty="0" smtClean="0">
                <a:solidFill>
                  <a:schemeClr val="tx1"/>
                </a:solidFill>
                <a:latin typeface="Consolas" pitchFamily="49" charset="0"/>
                <a:cs typeface="Consolas" pitchFamily="49" charset="0"/>
              </a:rPr>
              <a:t>loop (count + </a:t>
            </a:r>
            <a:r>
              <a:rPr lang="en-GB" sz="2000" b="1" dirty="0" err="1" smtClean="0">
                <a:solidFill>
                  <a:schemeClr val="tx1"/>
                </a:solidFill>
                <a:latin typeface="Consolas" pitchFamily="49" charset="0"/>
                <a:cs typeface="Consolas" pitchFamily="49" charset="0"/>
              </a:rPr>
              <a:t>msg</a:t>
            </a:r>
            <a:r>
              <a:rPr lang="en-GB" sz="2000" b="1" dirty="0" smtClean="0">
                <a:solidFill>
                  <a:schemeClr val="tx1"/>
                </a:solidFill>
                <a:latin typeface="Consolas" pitchFamily="49" charset="0"/>
                <a:cs typeface="Consolas" pitchFamily="49" charset="0"/>
              </a:rPr>
              <a:t>) }</a:t>
            </a:r>
          </a:p>
          <a:p>
            <a:endParaRPr lang="en-GB" sz="2000" b="1" dirty="0" smtClean="0">
              <a:solidFill>
                <a:schemeClr val="tx1"/>
              </a:solidFill>
              <a:latin typeface="Consolas" pitchFamily="49" charset="0"/>
              <a:cs typeface="Consolas" pitchFamily="49" charset="0"/>
            </a:endParaRPr>
          </a:p>
          <a:p>
            <a:r>
              <a:rPr lang="en-GB" sz="2000" b="1" dirty="0" smtClean="0">
                <a:solidFill>
                  <a:schemeClr val="tx1"/>
                </a:solidFill>
                <a:latin typeface="Consolas" pitchFamily="49" charset="0"/>
                <a:cs typeface="Consolas" pitchFamily="49" charset="0"/>
              </a:rPr>
              <a:t>loop 0</a:t>
            </a:r>
          </a:p>
        </p:txBody>
      </p:sp>
      <p:sp>
        <p:nvSpPr>
          <p:cNvPr id="5" name="Rectangle 4"/>
          <p:cNvSpPr/>
          <p:nvPr/>
        </p:nvSpPr>
        <p:spPr>
          <a:xfrm>
            <a:off x="804500" y="2131222"/>
            <a:ext cx="6357982" cy="1303809"/>
          </a:xfrm>
          <a:prstGeom prst="rect">
            <a:avLst/>
          </a:prstGeom>
          <a:gradFill flip="none" rotWithShape="1">
            <a:gsLst>
              <a:gs pos="0">
                <a:schemeClr val="accent1">
                  <a:tint val="66000"/>
                  <a:satMod val="160000"/>
                  <a:alpha val="69000"/>
                </a:schemeClr>
              </a:gs>
              <a:gs pos="50000">
                <a:schemeClr val="accent1">
                  <a:tint val="44500"/>
                  <a:satMod val="160000"/>
                </a:schemeClr>
              </a:gs>
              <a:gs pos="100000">
                <a:schemeClr val="accent1">
                  <a:tint val="23500"/>
                  <a:satMod val="160000"/>
                </a:schemeClr>
              </a:gs>
            </a:gsLst>
            <a:lin ang="13500000" scaled="1"/>
            <a:tileRect/>
          </a:gradFill>
          <a:ln w="22225" cap="rnd"/>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r>
              <a:rPr lang="en-GB" sz="2000" b="1" dirty="0" smtClean="0">
                <a:solidFill>
                  <a:schemeClr val="tx1"/>
                </a:solidFill>
                <a:latin typeface="Consolas" pitchFamily="49" charset="0"/>
                <a:cs typeface="Consolas" pitchFamily="49" charset="0"/>
              </a:rPr>
              <a:t> async { </a:t>
            </a:r>
            <a:r>
              <a:rPr lang="en-GB" sz="2000" b="1" dirty="0" smtClean="0">
                <a:solidFill>
                  <a:schemeClr val="accent2"/>
                </a:solidFill>
                <a:latin typeface="Consolas" pitchFamily="49" charset="0"/>
                <a:cs typeface="Consolas" pitchFamily="49" charset="0"/>
              </a:rPr>
              <a:t>let</a:t>
            </a:r>
            <a:r>
              <a:rPr lang="en-GB" sz="2000" b="1" dirty="0" smtClean="0">
                <a:solidFill>
                  <a:schemeClr val="bg1"/>
                </a:solidFill>
                <a:latin typeface="Consolas" pitchFamily="49" charset="0"/>
                <a:cs typeface="Consolas" pitchFamily="49" charset="0"/>
              </a:rPr>
              <a:t> </a:t>
            </a:r>
            <a:r>
              <a:rPr lang="en-GB" sz="2000" b="1" dirty="0" smtClean="0">
                <a:solidFill>
                  <a:schemeClr val="tx1"/>
                </a:solidFill>
                <a:latin typeface="Consolas" pitchFamily="49" charset="0"/>
                <a:cs typeface="Consolas" pitchFamily="49" charset="0"/>
              </a:rPr>
              <a:t>state = ...</a:t>
            </a:r>
          </a:p>
          <a:p>
            <a:r>
              <a:rPr lang="en-GB" sz="2000" b="1" dirty="0" smtClean="0">
                <a:solidFill>
                  <a:schemeClr val="bg1"/>
                </a:solidFill>
                <a:latin typeface="Consolas" pitchFamily="49" charset="0"/>
                <a:cs typeface="Consolas" pitchFamily="49" charset="0"/>
              </a:rPr>
              <a:t>         </a:t>
            </a:r>
            <a:r>
              <a:rPr lang="en-GB" sz="2000" b="1" dirty="0" smtClean="0">
                <a:solidFill>
                  <a:schemeClr val="accent2"/>
                </a:solidFill>
                <a:latin typeface="Consolas" pitchFamily="49" charset="0"/>
                <a:cs typeface="Consolas" pitchFamily="49" charset="0"/>
              </a:rPr>
              <a:t>while </a:t>
            </a:r>
            <a:r>
              <a:rPr lang="en-GB" sz="2000" b="1" dirty="0" smtClean="0">
                <a:solidFill>
                  <a:schemeClr val="tx1"/>
                </a:solidFill>
                <a:latin typeface="Consolas" pitchFamily="49" charset="0"/>
                <a:cs typeface="Consolas" pitchFamily="49" charset="0"/>
              </a:rPr>
              <a:t>true </a:t>
            </a:r>
            <a:r>
              <a:rPr lang="en-GB" sz="2000" b="1" dirty="0" smtClean="0">
                <a:solidFill>
                  <a:schemeClr val="accent2"/>
                </a:solidFill>
                <a:latin typeface="Consolas" pitchFamily="49" charset="0"/>
                <a:cs typeface="Consolas" pitchFamily="49" charset="0"/>
              </a:rPr>
              <a:t>do </a:t>
            </a:r>
          </a:p>
          <a:p>
            <a:r>
              <a:rPr lang="en-GB" sz="2000" b="1" dirty="0" smtClean="0">
                <a:solidFill>
                  <a:schemeClr val="bg1"/>
                </a:solidFill>
                <a:latin typeface="Consolas" pitchFamily="49" charset="0"/>
                <a:cs typeface="Consolas" pitchFamily="49" charset="0"/>
              </a:rPr>
              <a:t>           </a:t>
            </a:r>
            <a:r>
              <a:rPr lang="en-GB" sz="2000" b="1" dirty="0" smtClean="0">
                <a:solidFill>
                  <a:schemeClr val="accent2"/>
                </a:solidFill>
                <a:latin typeface="Consolas" pitchFamily="49" charset="0"/>
                <a:cs typeface="Consolas" pitchFamily="49" charset="0"/>
              </a:rPr>
              <a:t>let! </a:t>
            </a:r>
            <a:r>
              <a:rPr lang="en-GB" sz="2000" b="1" dirty="0" err="1" smtClean="0">
                <a:solidFill>
                  <a:schemeClr val="tx1"/>
                </a:solidFill>
                <a:latin typeface="Consolas" pitchFamily="49" charset="0"/>
                <a:cs typeface="Consolas" pitchFamily="49" charset="0"/>
              </a:rPr>
              <a:t>msg</a:t>
            </a:r>
            <a:r>
              <a:rPr lang="en-GB" sz="2000" b="1" dirty="0" smtClean="0">
                <a:solidFill>
                  <a:schemeClr val="tx1"/>
                </a:solidFill>
                <a:latin typeface="Consolas" pitchFamily="49" charset="0"/>
                <a:cs typeface="Consolas" pitchFamily="49" charset="0"/>
              </a:rPr>
              <a:t> = </a:t>
            </a:r>
            <a:r>
              <a:rPr lang="en-GB" sz="2000" b="1" dirty="0" err="1" smtClean="0">
                <a:solidFill>
                  <a:schemeClr val="tx1"/>
                </a:solidFill>
                <a:latin typeface="Consolas" pitchFamily="49" charset="0"/>
                <a:cs typeface="Consolas" pitchFamily="49" charset="0"/>
              </a:rPr>
              <a:t>queue.ReadMessage</a:t>
            </a:r>
            <a:r>
              <a:rPr lang="en-GB" sz="2000" b="1" dirty="0" smtClean="0">
                <a:solidFill>
                  <a:schemeClr val="tx1"/>
                </a:solidFill>
                <a:latin typeface="Consolas" pitchFamily="49" charset="0"/>
                <a:cs typeface="Consolas" pitchFamily="49" charset="0"/>
              </a:rPr>
              <a:t>()</a:t>
            </a:r>
          </a:p>
          <a:p>
            <a:r>
              <a:rPr lang="en-GB" sz="2000" b="1" dirty="0" smtClean="0">
                <a:solidFill>
                  <a:schemeClr val="tx1"/>
                </a:solidFill>
                <a:latin typeface="Consolas" pitchFamily="49" charset="0"/>
                <a:cs typeface="Consolas" pitchFamily="49" charset="0"/>
              </a:rPr>
              <a:t>           &lt;process message&gt; }</a:t>
            </a:r>
          </a:p>
        </p:txBody>
      </p:sp>
    </p:spTree>
    <p:extLst>
      <p:ext uri="{BB962C8B-B14F-4D97-AF65-F5344CB8AC3E}">
        <p14:creationId xmlns:p14="http://schemas.microsoft.com/office/powerpoint/2010/main" val="5107859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many uses of </a:t>
            </a:r>
            <a:r>
              <a:rPr lang="en-GB" dirty="0" err="1" smtClean="0"/>
              <a:t>async</a:t>
            </a:r>
            <a:r>
              <a:rPr lang="en-GB" dirty="0" smtClean="0"/>
              <a:t> { ... }</a:t>
            </a:r>
            <a:endParaRPr lang="en-GB" dirty="0"/>
          </a:p>
        </p:txBody>
      </p:sp>
      <p:sp>
        <p:nvSpPr>
          <p:cNvPr id="3" name="Content Placeholder 2"/>
          <p:cNvSpPr>
            <a:spLocks noGrp="1"/>
          </p:cNvSpPr>
          <p:nvPr>
            <p:ph idx="1"/>
          </p:nvPr>
        </p:nvSpPr>
        <p:spPr/>
        <p:txBody>
          <a:bodyPr/>
          <a:lstStyle/>
          <a:p>
            <a:r>
              <a:rPr lang="en-GB" sz="2800" dirty="0" smtClean="0"/>
              <a:t>Representing Agents (approximate) </a:t>
            </a:r>
          </a:p>
          <a:p>
            <a:pPr>
              <a:buNone/>
            </a:pPr>
            <a:endParaRPr lang="en-GB" sz="2800" dirty="0" smtClean="0"/>
          </a:p>
          <a:p>
            <a:endParaRPr lang="en-GB" sz="2800" dirty="0" smtClean="0"/>
          </a:p>
          <a:p>
            <a:endParaRPr lang="en-GB" sz="2800" dirty="0" smtClean="0"/>
          </a:p>
          <a:p>
            <a:pPr>
              <a:buNone/>
            </a:pPr>
            <a:endParaRPr lang="en-GB" sz="2800" dirty="0" smtClean="0"/>
          </a:p>
          <a:p>
            <a:endParaRPr lang="en-GB" sz="2800" dirty="0" smtClean="0"/>
          </a:p>
          <a:p>
            <a:endParaRPr lang="en-GB" sz="2800" dirty="0" smtClean="0"/>
          </a:p>
        </p:txBody>
      </p:sp>
      <p:sp>
        <p:nvSpPr>
          <p:cNvPr id="6" name="Folded Corner 5"/>
          <p:cNvSpPr/>
          <p:nvPr/>
        </p:nvSpPr>
        <p:spPr>
          <a:xfrm>
            <a:off x="818588" y="2428868"/>
            <a:ext cx="6357982" cy="2731382"/>
          </a:xfrm>
          <a:prstGeom prst="foldedCorner">
            <a:avLst/>
          </a:prstGeom>
          <a:gradFill flip="none" rotWithShape="1">
            <a:gsLst>
              <a:gs pos="0">
                <a:schemeClr val="accent1">
                  <a:tint val="66000"/>
                  <a:satMod val="160000"/>
                  <a:alpha val="69000"/>
                </a:schemeClr>
              </a:gs>
              <a:gs pos="50000">
                <a:schemeClr val="accent1">
                  <a:tint val="44500"/>
                  <a:satMod val="160000"/>
                </a:schemeClr>
              </a:gs>
              <a:gs pos="100000">
                <a:schemeClr val="accent1">
                  <a:tint val="23500"/>
                  <a:satMod val="160000"/>
                </a:schemeClr>
              </a:gs>
            </a:gsLst>
            <a:lin ang="13500000" scaled="1"/>
            <a:tileRect/>
          </a:gradFill>
          <a:ln w="22225" cap="rnd"/>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r>
              <a:rPr lang="en-GB" b="1" dirty="0" smtClean="0">
                <a:solidFill>
                  <a:schemeClr val="bg1"/>
                </a:solidFill>
                <a:latin typeface="Consolas" pitchFamily="49" charset="0"/>
                <a:cs typeface="Consolas" pitchFamily="49" charset="0"/>
              </a:rPr>
              <a:t>        </a:t>
            </a:r>
            <a:r>
              <a:rPr lang="en-GB" b="1" dirty="0" smtClean="0">
                <a:solidFill>
                  <a:schemeClr val="accent2"/>
                </a:solidFill>
                <a:latin typeface="Consolas" pitchFamily="49" charset="0"/>
                <a:cs typeface="Consolas" pitchFamily="49" charset="0"/>
              </a:rPr>
              <a:t>let</a:t>
            </a:r>
            <a:r>
              <a:rPr lang="en-GB" b="1" dirty="0" smtClean="0">
                <a:solidFill>
                  <a:schemeClr val="bg1"/>
                </a:solidFill>
                <a:latin typeface="Consolas" pitchFamily="49" charset="0"/>
                <a:cs typeface="Consolas" pitchFamily="49" charset="0"/>
              </a:rPr>
              <a:t> </a:t>
            </a:r>
            <a:r>
              <a:rPr lang="en-GB" b="1" dirty="0" smtClean="0">
                <a:solidFill>
                  <a:schemeClr val="tx1"/>
                </a:solidFill>
                <a:latin typeface="Consolas" pitchFamily="49" charset="0"/>
                <a:cs typeface="Consolas" pitchFamily="49" charset="0"/>
              </a:rPr>
              <a:t>queue = new Queue()</a:t>
            </a:r>
          </a:p>
          <a:p>
            <a:endParaRPr lang="en-GB" b="1" dirty="0" smtClean="0">
              <a:solidFill>
                <a:schemeClr val="bg1"/>
              </a:solidFill>
              <a:latin typeface="Consolas" pitchFamily="49" charset="0"/>
              <a:cs typeface="Consolas" pitchFamily="49" charset="0"/>
            </a:endParaRPr>
          </a:p>
          <a:p>
            <a:r>
              <a:rPr lang="en-GB" b="1" dirty="0" smtClean="0">
                <a:solidFill>
                  <a:schemeClr val="bg1"/>
                </a:solidFill>
                <a:latin typeface="Consolas" pitchFamily="49" charset="0"/>
                <a:cs typeface="Consolas" pitchFamily="49" charset="0"/>
              </a:rPr>
              <a:t>        </a:t>
            </a:r>
            <a:r>
              <a:rPr lang="en-GB" b="1" dirty="0" smtClean="0">
                <a:solidFill>
                  <a:schemeClr val="accent2"/>
                </a:solidFill>
                <a:latin typeface="Consolas" pitchFamily="49" charset="0"/>
                <a:cs typeface="Consolas" pitchFamily="49" charset="0"/>
              </a:rPr>
              <a:t>let</a:t>
            </a:r>
            <a:r>
              <a:rPr lang="en-GB" b="1" dirty="0" smtClean="0">
                <a:solidFill>
                  <a:schemeClr val="bg1"/>
                </a:solidFill>
                <a:latin typeface="Consolas" pitchFamily="49" charset="0"/>
                <a:cs typeface="Consolas" pitchFamily="49" charset="0"/>
              </a:rPr>
              <a:t> </a:t>
            </a:r>
            <a:r>
              <a:rPr lang="en-GB" b="1" dirty="0" err="1" smtClean="0">
                <a:solidFill>
                  <a:schemeClr val="tx1"/>
                </a:solidFill>
                <a:latin typeface="Consolas" pitchFamily="49" charset="0"/>
                <a:cs typeface="Consolas" pitchFamily="49" charset="0"/>
              </a:rPr>
              <a:t>rec</a:t>
            </a:r>
            <a:r>
              <a:rPr lang="en-GB" b="1" dirty="0" smtClean="0">
                <a:solidFill>
                  <a:schemeClr val="tx1"/>
                </a:solidFill>
                <a:latin typeface="Consolas" pitchFamily="49" charset="0"/>
                <a:cs typeface="Consolas" pitchFamily="49" charset="0"/>
              </a:rPr>
              <a:t> loop count = </a:t>
            </a:r>
          </a:p>
          <a:p>
            <a:r>
              <a:rPr lang="en-GB" b="1" dirty="0" smtClean="0">
                <a:solidFill>
                  <a:schemeClr val="bg1"/>
                </a:solidFill>
                <a:latin typeface="Consolas" pitchFamily="49" charset="0"/>
                <a:cs typeface="Consolas" pitchFamily="49" charset="0"/>
              </a:rPr>
              <a:t>            </a:t>
            </a:r>
            <a:r>
              <a:rPr lang="en-GB" b="1" dirty="0" err="1" smtClean="0">
                <a:solidFill>
                  <a:schemeClr val="tx1"/>
                </a:solidFill>
                <a:latin typeface="Consolas" pitchFamily="49" charset="0"/>
                <a:cs typeface="Consolas" pitchFamily="49" charset="0"/>
              </a:rPr>
              <a:t>async</a:t>
            </a:r>
            <a:r>
              <a:rPr lang="en-GB" b="1" dirty="0" smtClean="0">
                <a:solidFill>
                  <a:schemeClr val="tx1"/>
                </a:solidFill>
                <a:latin typeface="Consolas" pitchFamily="49" charset="0"/>
                <a:cs typeface="Consolas" pitchFamily="49" charset="0"/>
              </a:rPr>
              <a:t> {</a:t>
            </a:r>
            <a:r>
              <a:rPr lang="en-GB" b="1" dirty="0" smtClean="0">
                <a:solidFill>
                  <a:schemeClr val="bg1"/>
                </a:solidFill>
                <a:latin typeface="Consolas" pitchFamily="49" charset="0"/>
                <a:cs typeface="Consolas" pitchFamily="49" charset="0"/>
              </a:rPr>
              <a:t> </a:t>
            </a:r>
            <a:r>
              <a:rPr lang="en-GB" b="1" dirty="0" smtClean="0">
                <a:solidFill>
                  <a:schemeClr val="accent2"/>
                </a:solidFill>
                <a:latin typeface="Consolas" pitchFamily="49" charset="0"/>
                <a:cs typeface="Consolas" pitchFamily="49" charset="0"/>
              </a:rPr>
              <a:t>let! </a:t>
            </a:r>
            <a:r>
              <a:rPr lang="en-GB" b="1" dirty="0" err="1" smtClean="0">
                <a:solidFill>
                  <a:schemeClr val="tx1"/>
                </a:solidFill>
                <a:latin typeface="Consolas" pitchFamily="49" charset="0"/>
                <a:cs typeface="Consolas" pitchFamily="49" charset="0"/>
              </a:rPr>
              <a:t>msg</a:t>
            </a:r>
            <a:r>
              <a:rPr lang="en-GB" b="1" dirty="0" smtClean="0">
                <a:solidFill>
                  <a:schemeClr val="tx1"/>
                </a:solidFill>
                <a:latin typeface="Consolas" pitchFamily="49" charset="0"/>
                <a:cs typeface="Consolas" pitchFamily="49" charset="0"/>
              </a:rPr>
              <a:t> = </a:t>
            </a:r>
            <a:r>
              <a:rPr lang="en-GB" b="1" dirty="0" err="1" smtClean="0">
                <a:solidFill>
                  <a:schemeClr val="tx1"/>
                </a:solidFill>
                <a:latin typeface="Consolas" pitchFamily="49" charset="0"/>
                <a:cs typeface="Consolas" pitchFamily="49" charset="0"/>
              </a:rPr>
              <a:t>queue.ReadMessage</a:t>
            </a:r>
            <a:r>
              <a:rPr lang="en-GB" b="1" dirty="0" smtClean="0">
                <a:solidFill>
                  <a:schemeClr val="tx1"/>
                </a:solidFill>
                <a:latin typeface="Consolas" pitchFamily="49" charset="0"/>
                <a:cs typeface="Consolas" pitchFamily="49" charset="0"/>
              </a:rPr>
              <a:t>()</a:t>
            </a:r>
          </a:p>
          <a:p>
            <a:r>
              <a:rPr lang="en-GB" b="1" dirty="0" smtClean="0">
                <a:solidFill>
                  <a:schemeClr val="tx1"/>
                </a:solidFill>
                <a:latin typeface="Consolas" pitchFamily="49" charset="0"/>
                <a:cs typeface="Consolas" pitchFamily="49" charset="0"/>
              </a:rPr>
              <a:t>                    </a:t>
            </a:r>
            <a:r>
              <a:rPr lang="en-GB" b="1" dirty="0" err="1" smtClean="0">
                <a:solidFill>
                  <a:schemeClr val="tx1"/>
                </a:solidFill>
                <a:latin typeface="Consolas" pitchFamily="49" charset="0"/>
                <a:cs typeface="Consolas" pitchFamily="49" charset="0"/>
              </a:rPr>
              <a:t>printfn</a:t>
            </a:r>
            <a:r>
              <a:rPr lang="en-GB" b="1" dirty="0" smtClean="0">
                <a:solidFill>
                  <a:schemeClr val="tx1"/>
                </a:solidFill>
                <a:latin typeface="Consolas" pitchFamily="49" charset="0"/>
                <a:cs typeface="Consolas" pitchFamily="49" charset="0"/>
              </a:rPr>
              <a:t> "got a message"</a:t>
            </a:r>
          </a:p>
          <a:p>
            <a:r>
              <a:rPr lang="en-GB" b="1" dirty="0" smtClean="0">
                <a:solidFill>
                  <a:schemeClr val="bg1"/>
                </a:solidFill>
                <a:latin typeface="Consolas" pitchFamily="49" charset="0"/>
                <a:cs typeface="Consolas" pitchFamily="49" charset="0"/>
              </a:rPr>
              <a:t>                    </a:t>
            </a:r>
            <a:r>
              <a:rPr lang="en-GB" b="1" dirty="0" smtClean="0">
                <a:solidFill>
                  <a:schemeClr val="accent2"/>
                </a:solidFill>
                <a:latin typeface="Consolas" pitchFamily="49" charset="0"/>
                <a:cs typeface="Consolas" pitchFamily="49" charset="0"/>
              </a:rPr>
              <a:t>return! </a:t>
            </a:r>
            <a:r>
              <a:rPr lang="en-GB" b="1" dirty="0" smtClean="0">
                <a:solidFill>
                  <a:schemeClr val="tx1"/>
                </a:solidFill>
                <a:latin typeface="Consolas" pitchFamily="49" charset="0"/>
                <a:cs typeface="Consolas" pitchFamily="49" charset="0"/>
              </a:rPr>
              <a:t>loop (count + </a:t>
            </a:r>
            <a:r>
              <a:rPr lang="en-GB" b="1" dirty="0" err="1" smtClean="0">
                <a:solidFill>
                  <a:schemeClr val="tx1"/>
                </a:solidFill>
                <a:latin typeface="Consolas" pitchFamily="49" charset="0"/>
                <a:cs typeface="Consolas" pitchFamily="49" charset="0"/>
              </a:rPr>
              <a:t>msg</a:t>
            </a:r>
            <a:r>
              <a:rPr lang="en-GB" b="1" dirty="0" smtClean="0">
                <a:solidFill>
                  <a:schemeClr val="tx1"/>
                </a:solidFill>
                <a:latin typeface="Consolas" pitchFamily="49" charset="0"/>
                <a:cs typeface="Consolas" pitchFamily="49" charset="0"/>
              </a:rPr>
              <a:t>) }</a:t>
            </a:r>
          </a:p>
          <a:p>
            <a:r>
              <a:rPr lang="en-GB" b="1" dirty="0" smtClean="0">
                <a:solidFill>
                  <a:schemeClr val="tx1"/>
                </a:solidFill>
                <a:latin typeface="Consolas" pitchFamily="49" charset="0"/>
                <a:cs typeface="Consolas" pitchFamily="49" charset="0"/>
              </a:rPr>
              <a:t>        </a:t>
            </a:r>
            <a:r>
              <a:rPr lang="en-GB" b="1" dirty="0" err="1" smtClean="0">
                <a:solidFill>
                  <a:schemeClr val="tx1"/>
                </a:solidFill>
                <a:latin typeface="Consolas" pitchFamily="49" charset="0"/>
                <a:cs typeface="Consolas" pitchFamily="49" charset="0"/>
              </a:rPr>
              <a:t>Async.Start</a:t>
            </a:r>
            <a:r>
              <a:rPr lang="en-GB" b="1" dirty="0" smtClean="0">
                <a:solidFill>
                  <a:schemeClr val="tx1"/>
                </a:solidFill>
                <a:latin typeface="Consolas" pitchFamily="49" charset="0"/>
                <a:cs typeface="Consolas" pitchFamily="49" charset="0"/>
              </a:rPr>
              <a:t> (loop 0)</a:t>
            </a:r>
          </a:p>
          <a:p>
            <a:endParaRPr lang="en-GB" b="1" dirty="0" smtClean="0">
              <a:solidFill>
                <a:schemeClr val="bg1"/>
              </a:solidFill>
              <a:latin typeface="Consolas" pitchFamily="49" charset="0"/>
              <a:cs typeface="Consolas" pitchFamily="49" charset="0"/>
            </a:endParaRPr>
          </a:p>
        </p:txBody>
      </p:sp>
      <p:sp>
        <p:nvSpPr>
          <p:cNvPr id="8" name="Folded Corner 924687"/>
          <p:cNvSpPr>
            <a:spLocks noChangeArrowheads="1"/>
          </p:cNvSpPr>
          <p:nvPr/>
        </p:nvSpPr>
        <p:spPr bwMode="auto">
          <a:xfrm>
            <a:off x="4929190" y="4643446"/>
            <a:ext cx="3857652" cy="1428760"/>
          </a:xfrm>
          <a:prstGeom prst="foldedCorner">
            <a:avLst>
              <a:gd name="adj" fmla="val 12866"/>
            </a:avLst>
          </a:prstGeom>
          <a:solidFill>
            <a:srgbClr val="FFC000"/>
          </a:solidFill>
          <a:ln w="15875" algn="ctr">
            <a:solidFill>
              <a:schemeClr val="tx1"/>
            </a:solidFill>
            <a:round/>
            <a:headEnd/>
            <a:tailEnd/>
          </a:ln>
          <a:effectLst>
            <a:outerShdw blurRad="50800" dist="38100" dir="2700000" algn="tl" rotWithShape="0">
              <a:prstClr val="black">
                <a:alpha val="40000"/>
              </a:prstClr>
            </a:outerShdw>
          </a:effectLst>
        </p:spPr>
        <p:txBody>
          <a:bodyPr vert="horz" wrap="none" lIns="108000" tIns="45720" rIns="108000" bIns="45720" numCol="1" anchor="t" anchorCtr="0" compatLnSpc="1">
            <a:prstTxWarp prst="textNoShape">
              <a:avLst/>
            </a:prstTxWarp>
            <a:normAutofit/>
          </a:bodyPr>
          <a:lstStyle/>
          <a:p>
            <a:endParaRPr lang="en-GB" b="1" dirty="0" smtClean="0">
              <a:latin typeface="Consolas" pitchFamily="49" charset="0"/>
              <a:cs typeface="Consolas" pitchFamily="49" charset="0"/>
            </a:endParaRPr>
          </a:p>
          <a:p>
            <a:r>
              <a:rPr lang="en-GB" b="1" dirty="0" err="1" smtClean="0">
                <a:latin typeface="Consolas" pitchFamily="49" charset="0"/>
                <a:cs typeface="Consolas" pitchFamily="49" charset="0"/>
              </a:rPr>
              <a:t>queue.Enqueue</a:t>
            </a:r>
            <a:r>
              <a:rPr lang="en-GB" b="1" dirty="0" smtClean="0">
                <a:latin typeface="Consolas" pitchFamily="49" charset="0"/>
                <a:cs typeface="Consolas" pitchFamily="49" charset="0"/>
              </a:rPr>
              <a:t> 3</a:t>
            </a:r>
          </a:p>
          <a:p>
            <a:r>
              <a:rPr lang="en-GB" b="1" dirty="0" err="1" smtClean="0">
                <a:latin typeface="Consolas" pitchFamily="49" charset="0"/>
                <a:cs typeface="Consolas" pitchFamily="49" charset="0"/>
              </a:rPr>
              <a:t>queue.Enqueue</a:t>
            </a:r>
            <a:r>
              <a:rPr lang="en-GB" b="1" dirty="0" smtClean="0">
                <a:latin typeface="Consolas" pitchFamily="49" charset="0"/>
                <a:cs typeface="Consolas" pitchFamily="49" charset="0"/>
              </a:rPr>
              <a:t> 4</a:t>
            </a:r>
          </a:p>
          <a:p>
            <a:endParaRPr lang="en-GB" b="1" dirty="0" smtClean="0">
              <a:latin typeface="Consolas" pitchFamily="49" charset="0"/>
              <a:cs typeface="Consolas" pitchFamily="49" charset="0"/>
            </a:endParaRPr>
          </a:p>
        </p:txBody>
      </p:sp>
    </p:spTree>
    <p:extLst>
      <p:ext uri="{BB962C8B-B14F-4D97-AF65-F5344CB8AC3E}">
        <p14:creationId xmlns:p14="http://schemas.microsoft.com/office/powerpoint/2010/main" val="23338634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Some Micro Trends</a:t>
            </a:r>
            <a:endParaRPr lang="en-GB" dirty="0"/>
          </a:p>
        </p:txBody>
      </p:sp>
      <p:sp>
        <p:nvSpPr>
          <p:cNvPr id="3" name="Content Placeholder 2"/>
          <p:cNvSpPr>
            <a:spLocks noGrp="1"/>
          </p:cNvSpPr>
          <p:nvPr>
            <p:ph idx="1"/>
          </p:nvPr>
        </p:nvSpPr>
        <p:spPr/>
        <p:txBody>
          <a:bodyPr/>
          <a:lstStyle/>
          <a:p>
            <a:endParaRPr lang="en-GB" sz="3200" dirty="0" smtClean="0"/>
          </a:p>
          <a:p>
            <a:r>
              <a:rPr lang="en-GB" sz="3200" dirty="0" smtClean="0"/>
              <a:t>Communication With Immutable Data</a:t>
            </a:r>
          </a:p>
          <a:p>
            <a:r>
              <a:rPr lang="en-GB" sz="3200" dirty="0" smtClean="0"/>
              <a:t>Programming With Queries</a:t>
            </a:r>
          </a:p>
          <a:p>
            <a:r>
              <a:rPr lang="en-GB" sz="3200" dirty="0" smtClean="0"/>
              <a:t>Programming With Lambdas</a:t>
            </a:r>
          </a:p>
          <a:p>
            <a:r>
              <a:rPr lang="en-GB" sz="3200" dirty="0" smtClean="0"/>
              <a:t>Programming With Pattern Matching</a:t>
            </a:r>
          </a:p>
          <a:p>
            <a:r>
              <a:rPr lang="en-GB" sz="3200" dirty="0" smtClean="0"/>
              <a:t>Languages with a Lighter Syntax</a:t>
            </a:r>
          </a:p>
          <a:p>
            <a:r>
              <a:rPr lang="en-GB" sz="3200" dirty="0" smtClean="0"/>
              <a:t>Taming Side Effects</a:t>
            </a:r>
          </a:p>
        </p:txBody>
      </p:sp>
      <p:sp>
        <p:nvSpPr>
          <p:cNvPr id="4" name="AutoShape 9"/>
          <p:cNvSpPr>
            <a:spLocks noChangeArrowheads="1"/>
          </p:cNvSpPr>
          <p:nvPr/>
        </p:nvSpPr>
        <p:spPr bwMode="auto">
          <a:xfrm>
            <a:off x="5797550" y="489030"/>
            <a:ext cx="3346450" cy="1015663"/>
          </a:xfrm>
          <a:prstGeom prst="wedgeRectCallout">
            <a:avLst>
              <a:gd name="adj1" fmla="val -52674"/>
              <a:gd name="adj2" fmla="val 85983"/>
            </a:avLst>
          </a:prstGeom>
          <a:solidFill>
            <a:srgbClr val="0033CC"/>
          </a:solidFill>
          <a:ln w="15875">
            <a:solidFill>
              <a:schemeClr val="tx1"/>
            </a:solidFill>
            <a:miter lim="800000"/>
            <a:headEnd/>
            <a:tailEnd/>
          </a:ln>
          <a:effectLst/>
        </p:spPr>
        <p:txBody>
          <a:bodyPr anchor="ctr" anchorCtr="1">
            <a:spAutoFit/>
          </a:bodyPr>
          <a:lstStyle/>
          <a:p>
            <a:pPr marL="0" lvl="1" algn="ctr"/>
            <a:r>
              <a:rPr lang="en-GB" sz="2000" b="1" dirty="0" smtClean="0">
                <a:solidFill>
                  <a:schemeClr val="bg1"/>
                </a:solidFill>
                <a:latin typeface="+mn-lt"/>
              </a:rPr>
              <a:t>REST, HTML, XML, JSON, Haskell, F#, </a:t>
            </a:r>
            <a:r>
              <a:rPr lang="en-GB" sz="2000" b="1" dirty="0" err="1" smtClean="0">
                <a:solidFill>
                  <a:schemeClr val="bg1"/>
                </a:solidFill>
                <a:latin typeface="+mn-lt"/>
              </a:rPr>
              <a:t>Scala</a:t>
            </a:r>
            <a:r>
              <a:rPr lang="en-GB" sz="2000" b="1" dirty="0" smtClean="0">
                <a:solidFill>
                  <a:schemeClr val="bg1"/>
                </a:solidFill>
                <a:latin typeface="+mn-lt"/>
              </a:rPr>
              <a:t>, </a:t>
            </a:r>
            <a:r>
              <a:rPr lang="en-GB" sz="2000" b="1" dirty="0" err="1" smtClean="0">
                <a:solidFill>
                  <a:schemeClr val="bg1"/>
                </a:solidFill>
                <a:latin typeface="+mn-lt"/>
              </a:rPr>
              <a:t>Clojure</a:t>
            </a:r>
            <a:r>
              <a:rPr lang="en-GB" sz="2000" b="1" dirty="0" smtClean="0">
                <a:solidFill>
                  <a:schemeClr val="bg1"/>
                </a:solidFill>
                <a:latin typeface="+mn-lt"/>
              </a:rPr>
              <a:t>, </a:t>
            </a:r>
            <a:r>
              <a:rPr lang="en-GB" sz="2000" b="1" dirty="0" err="1" smtClean="0">
                <a:solidFill>
                  <a:schemeClr val="bg1"/>
                </a:solidFill>
                <a:latin typeface="+mn-lt"/>
              </a:rPr>
              <a:t>Erlang</a:t>
            </a:r>
            <a:r>
              <a:rPr lang="en-GB" sz="2000" b="1" dirty="0" smtClean="0">
                <a:solidFill>
                  <a:schemeClr val="bg1"/>
                </a:solidFill>
                <a:latin typeface="+mn-lt"/>
              </a:rPr>
              <a:t>,...</a:t>
            </a:r>
          </a:p>
        </p:txBody>
      </p:sp>
      <p:sp>
        <p:nvSpPr>
          <p:cNvPr id="5" name="AutoShape 9"/>
          <p:cNvSpPr>
            <a:spLocks noChangeArrowheads="1"/>
          </p:cNvSpPr>
          <p:nvPr/>
        </p:nvSpPr>
        <p:spPr bwMode="auto">
          <a:xfrm>
            <a:off x="7583468" y="1655929"/>
            <a:ext cx="1560532" cy="707886"/>
          </a:xfrm>
          <a:prstGeom prst="wedgeRectCallout">
            <a:avLst>
              <a:gd name="adj1" fmla="val -125160"/>
              <a:gd name="adj2" fmla="val 88458"/>
            </a:avLst>
          </a:prstGeom>
          <a:solidFill>
            <a:srgbClr val="0033CC"/>
          </a:solidFill>
          <a:ln w="15875">
            <a:solidFill>
              <a:schemeClr val="tx1"/>
            </a:solidFill>
            <a:miter lim="800000"/>
            <a:headEnd/>
            <a:tailEnd/>
          </a:ln>
          <a:effectLst/>
        </p:spPr>
        <p:txBody>
          <a:bodyPr wrap="square" anchor="ctr" anchorCtr="1">
            <a:spAutoFit/>
          </a:bodyPr>
          <a:lstStyle/>
          <a:p>
            <a:pPr marL="0" lvl="1" algn="ctr"/>
            <a:r>
              <a:rPr lang="en-GB" sz="2000" b="1" dirty="0" smtClean="0">
                <a:solidFill>
                  <a:schemeClr val="bg1"/>
                </a:solidFill>
                <a:latin typeface="+mn-lt"/>
              </a:rPr>
              <a:t>C#, VB, F#, SQL, </a:t>
            </a:r>
            <a:r>
              <a:rPr lang="en-GB" sz="2000" b="1" dirty="0" err="1" smtClean="0">
                <a:solidFill>
                  <a:schemeClr val="bg1"/>
                </a:solidFill>
                <a:latin typeface="+mn-lt"/>
              </a:rPr>
              <a:t>Kx</a:t>
            </a:r>
            <a:r>
              <a:rPr lang="en-GB" sz="2000" b="1" dirty="0" smtClean="0">
                <a:solidFill>
                  <a:schemeClr val="bg1"/>
                </a:solidFill>
                <a:latin typeface="+mn-lt"/>
              </a:rPr>
              <a:t>....</a:t>
            </a:r>
          </a:p>
        </p:txBody>
      </p:sp>
      <p:sp>
        <p:nvSpPr>
          <p:cNvPr id="6" name="AutoShape 9"/>
          <p:cNvSpPr>
            <a:spLocks noChangeArrowheads="1"/>
          </p:cNvSpPr>
          <p:nvPr/>
        </p:nvSpPr>
        <p:spPr bwMode="auto">
          <a:xfrm>
            <a:off x="7000860" y="2911771"/>
            <a:ext cx="2143140" cy="707886"/>
          </a:xfrm>
          <a:prstGeom prst="wedgeRectCallout">
            <a:avLst>
              <a:gd name="adj1" fmla="val -84556"/>
              <a:gd name="adj2" fmla="val -1529"/>
            </a:avLst>
          </a:prstGeom>
          <a:solidFill>
            <a:srgbClr val="0033CC"/>
          </a:solidFill>
          <a:ln w="15875">
            <a:solidFill>
              <a:schemeClr val="tx1"/>
            </a:solidFill>
            <a:miter lim="800000"/>
            <a:headEnd/>
            <a:tailEnd/>
          </a:ln>
          <a:effectLst/>
        </p:spPr>
        <p:txBody>
          <a:bodyPr wrap="square" anchor="ctr" anchorCtr="1">
            <a:spAutoFit/>
          </a:bodyPr>
          <a:lstStyle/>
          <a:p>
            <a:pPr marL="0" lvl="1" algn="ctr"/>
            <a:r>
              <a:rPr lang="en-GB" sz="2000" b="1" dirty="0" smtClean="0">
                <a:solidFill>
                  <a:schemeClr val="bg1"/>
                </a:solidFill>
                <a:latin typeface="+mn-lt"/>
              </a:rPr>
              <a:t>C#, F#, </a:t>
            </a:r>
            <a:r>
              <a:rPr lang="en-GB" sz="2000" b="1" dirty="0" err="1" smtClean="0">
                <a:solidFill>
                  <a:schemeClr val="bg1"/>
                </a:solidFill>
                <a:latin typeface="+mn-lt"/>
              </a:rPr>
              <a:t>Javascript</a:t>
            </a:r>
            <a:r>
              <a:rPr lang="en-GB" sz="2000" b="1" dirty="0" smtClean="0">
                <a:solidFill>
                  <a:schemeClr val="bg1"/>
                </a:solidFill>
                <a:latin typeface="+mn-lt"/>
              </a:rPr>
              <a:t>, </a:t>
            </a:r>
            <a:r>
              <a:rPr lang="en-GB" sz="2000" b="1" dirty="0" err="1" smtClean="0">
                <a:solidFill>
                  <a:schemeClr val="bg1"/>
                </a:solidFill>
                <a:latin typeface="+mn-lt"/>
              </a:rPr>
              <a:t>Scala</a:t>
            </a:r>
            <a:r>
              <a:rPr lang="en-GB" sz="2000" b="1" dirty="0" smtClean="0">
                <a:solidFill>
                  <a:schemeClr val="bg1"/>
                </a:solidFill>
                <a:latin typeface="+mn-lt"/>
              </a:rPr>
              <a:t>, </a:t>
            </a:r>
            <a:r>
              <a:rPr lang="en-GB" sz="2000" b="1" dirty="0" err="1" smtClean="0">
                <a:solidFill>
                  <a:schemeClr val="bg1"/>
                </a:solidFill>
                <a:latin typeface="+mn-lt"/>
              </a:rPr>
              <a:t>Clojure</a:t>
            </a:r>
            <a:r>
              <a:rPr lang="en-GB" sz="2000" b="1" dirty="0" smtClean="0">
                <a:solidFill>
                  <a:schemeClr val="bg1"/>
                </a:solidFill>
                <a:latin typeface="+mn-lt"/>
              </a:rPr>
              <a:t>, ...</a:t>
            </a:r>
          </a:p>
        </p:txBody>
      </p:sp>
      <p:sp>
        <p:nvSpPr>
          <p:cNvPr id="7" name="AutoShape 9"/>
          <p:cNvSpPr>
            <a:spLocks noChangeArrowheads="1"/>
          </p:cNvSpPr>
          <p:nvPr/>
        </p:nvSpPr>
        <p:spPr bwMode="auto">
          <a:xfrm>
            <a:off x="7286612" y="3929066"/>
            <a:ext cx="1857388" cy="400110"/>
          </a:xfrm>
          <a:prstGeom prst="wedgeRectCallout">
            <a:avLst>
              <a:gd name="adj1" fmla="val -64276"/>
              <a:gd name="adj2" fmla="val -69232"/>
            </a:avLst>
          </a:prstGeom>
          <a:solidFill>
            <a:srgbClr val="0033CC"/>
          </a:solidFill>
          <a:ln w="15875">
            <a:solidFill>
              <a:schemeClr val="tx1"/>
            </a:solidFill>
            <a:miter lim="800000"/>
            <a:headEnd/>
            <a:tailEnd/>
          </a:ln>
          <a:effectLst/>
        </p:spPr>
        <p:txBody>
          <a:bodyPr wrap="square" anchor="ctr" anchorCtr="1">
            <a:spAutoFit/>
          </a:bodyPr>
          <a:lstStyle/>
          <a:p>
            <a:pPr marL="0" lvl="1" algn="ctr"/>
            <a:r>
              <a:rPr lang="en-GB" sz="2000" b="1" dirty="0" smtClean="0">
                <a:solidFill>
                  <a:schemeClr val="bg1"/>
                </a:solidFill>
                <a:latin typeface="+mn-lt"/>
              </a:rPr>
              <a:t>F#, </a:t>
            </a:r>
            <a:r>
              <a:rPr lang="en-GB" sz="2000" b="1" dirty="0" err="1" smtClean="0">
                <a:solidFill>
                  <a:schemeClr val="bg1"/>
                </a:solidFill>
                <a:latin typeface="+mn-lt"/>
              </a:rPr>
              <a:t>Scala</a:t>
            </a:r>
            <a:r>
              <a:rPr lang="en-GB" sz="2000" b="1" dirty="0" smtClean="0">
                <a:solidFill>
                  <a:schemeClr val="bg1"/>
                </a:solidFill>
                <a:latin typeface="+mn-lt"/>
              </a:rPr>
              <a:t>, ...</a:t>
            </a:r>
          </a:p>
        </p:txBody>
      </p:sp>
      <p:sp>
        <p:nvSpPr>
          <p:cNvPr id="9" name="AutoShape 9"/>
          <p:cNvSpPr>
            <a:spLocks noChangeArrowheads="1"/>
          </p:cNvSpPr>
          <p:nvPr/>
        </p:nvSpPr>
        <p:spPr bwMode="auto">
          <a:xfrm>
            <a:off x="6286512" y="4714884"/>
            <a:ext cx="1857388" cy="707886"/>
          </a:xfrm>
          <a:prstGeom prst="wedgeRectCallout">
            <a:avLst>
              <a:gd name="adj1" fmla="val -83381"/>
              <a:gd name="adj2" fmla="val -71753"/>
            </a:avLst>
          </a:prstGeom>
          <a:solidFill>
            <a:srgbClr val="0033CC"/>
          </a:solidFill>
          <a:ln w="15875">
            <a:solidFill>
              <a:schemeClr val="tx1"/>
            </a:solidFill>
            <a:miter lim="800000"/>
            <a:headEnd/>
            <a:tailEnd/>
          </a:ln>
          <a:effectLst/>
        </p:spPr>
        <p:txBody>
          <a:bodyPr wrap="square" anchor="ctr" anchorCtr="1">
            <a:spAutoFit/>
          </a:bodyPr>
          <a:lstStyle/>
          <a:p>
            <a:pPr marL="0" lvl="1" algn="ctr"/>
            <a:r>
              <a:rPr lang="en-GB" sz="2000" b="1" dirty="0" smtClean="0">
                <a:solidFill>
                  <a:schemeClr val="bg1"/>
                </a:solidFill>
                <a:latin typeface="+mn-lt"/>
              </a:rPr>
              <a:t>Python, Ruby, F#, ...</a:t>
            </a:r>
          </a:p>
        </p:txBody>
      </p:sp>
      <p:sp>
        <p:nvSpPr>
          <p:cNvPr id="10" name="AutoShape 9"/>
          <p:cNvSpPr>
            <a:spLocks noChangeArrowheads="1"/>
          </p:cNvSpPr>
          <p:nvPr/>
        </p:nvSpPr>
        <p:spPr bwMode="auto">
          <a:xfrm>
            <a:off x="6357950" y="5786454"/>
            <a:ext cx="2286016" cy="707886"/>
          </a:xfrm>
          <a:prstGeom prst="wedgeRectCallout">
            <a:avLst>
              <a:gd name="adj1" fmla="val -150957"/>
              <a:gd name="adj2" fmla="val -142627"/>
            </a:avLst>
          </a:prstGeom>
          <a:solidFill>
            <a:srgbClr val="0033CC"/>
          </a:solidFill>
          <a:ln w="15875">
            <a:solidFill>
              <a:schemeClr val="tx1"/>
            </a:solidFill>
            <a:miter lim="800000"/>
            <a:headEnd/>
            <a:tailEnd/>
          </a:ln>
          <a:effectLst/>
        </p:spPr>
        <p:txBody>
          <a:bodyPr wrap="square" anchor="ctr" anchorCtr="1">
            <a:spAutoFit/>
          </a:bodyPr>
          <a:lstStyle/>
          <a:p>
            <a:pPr marL="0" lvl="1" algn="ctr"/>
            <a:r>
              <a:rPr lang="en-GB" sz="2000" b="1" dirty="0" err="1" smtClean="0">
                <a:solidFill>
                  <a:schemeClr val="bg1"/>
                </a:solidFill>
                <a:latin typeface="+mn-lt"/>
              </a:rPr>
              <a:t>Erlang</a:t>
            </a:r>
            <a:r>
              <a:rPr lang="en-GB" sz="2000" b="1" dirty="0" smtClean="0">
                <a:solidFill>
                  <a:schemeClr val="bg1"/>
                </a:solidFill>
                <a:latin typeface="+mn-lt"/>
              </a:rPr>
              <a:t>, </a:t>
            </a:r>
            <a:r>
              <a:rPr lang="en-GB" sz="2000" b="1" dirty="0" err="1" smtClean="0">
                <a:solidFill>
                  <a:schemeClr val="bg1"/>
                </a:solidFill>
                <a:latin typeface="+mn-lt"/>
              </a:rPr>
              <a:t>Scala</a:t>
            </a:r>
            <a:r>
              <a:rPr lang="en-GB" sz="2000" b="1" dirty="0" smtClean="0">
                <a:solidFill>
                  <a:schemeClr val="bg1"/>
                </a:solidFill>
                <a:latin typeface="+mn-lt"/>
              </a:rPr>
              <a:t>, F#, Haskell, ...</a:t>
            </a:r>
          </a:p>
        </p:txBody>
      </p:sp>
    </p:spTree>
    <p:extLst>
      <p:ext uri="{BB962C8B-B14F-4D97-AF65-F5344CB8AC3E}">
        <p14:creationId xmlns:p14="http://schemas.microsoft.com/office/powerpoint/2010/main" val="3964941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animBg="1"/>
      <p:bldP spid="10" grpId="0" animBg="1"/>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23850"/>
            <a:ext cx="8382000" cy="664797"/>
          </a:xfrm>
        </p:spPr>
        <p:txBody>
          <a:bodyPr>
            <a:normAutofit fontScale="90000"/>
          </a:bodyPr>
          <a:lstStyle/>
          <a:p>
            <a:r>
              <a:rPr lang="en-US" dirty="0" smtClean="0"/>
              <a:t>F# and Parallel Challenges</a:t>
            </a:r>
            <a:endParaRPr lang="en-US" dirty="0"/>
          </a:p>
        </p:txBody>
      </p:sp>
      <p:grpSp>
        <p:nvGrpSpPr>
          <p:cNvPr id="3" name="Group 7"/>
          <p:cNvGrpSpPr/>
          <p:nvPr/>
        </p:nvGrpSpPr>
        <p:grpSpPr>
          <a:xfrm>
            <a:off x="859536" y="1081107"/>
            <a:ext cx="6217920" cy="822960"/>
            <a:chOff x="0" y="98833"/>
            <a:chExt cx="7909560" cy="1106820"/>
          </a:xfrm>
          <a:scene3d>
            <a:camera prst="orthographicFront"/>
            <a:lightRig rig="flat" dir="t"/>
          </a:scene3d>
        </p:grpSpPr>
        <p:sp>
          <p:nvSpPr>
            <p:cNvPr id="18" name="Rounded Rectangle 17"/>
            <p:cNvSpPr/>
            <p:nvPr/>
          </p:nvSpPr>
          <p:spPr>
            <a:xfrm>
              <a:off x="0" y="98833"/>
              <a:ext cx="7909560" cy="1106820"/>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9" name="Rounded Rectangle 4"/>
            <p:cNvSpPr/>
            <p:nvPr/>
          </p:nvSpPr>
          <p:spPr>
            <a:xfrm>
              <a:off x="54031" y="152864"/>
              <a:ext cx="7801498" cy="998758"/>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63830" tIns="163830" rIns="163830" bIns="163830" numCol="1" spcCol="1270" anchor="ctr" anchorCtr="0">
              <a:noAutofit/>
            </a:bodyPr>
            <a:lstStyle/>
            <a:p>
              <a:pPr lvl="0" algn="l" defTabSz="1911350">
                <a:lnSpc>
                  <a:spcPct val="90000"/>
                </a:lnSpc>
                <a:spcBef>
                  <a:spcPct val="0"/>
                </a:spcBef>
                <a:spcAft>
                  <a:spcPct val="35000"/>
                </a:spcAft>
              </a:pPr>
              <a:r>
                <a:rPr lang="en-US" sz="3600" kern="1200" dirty="0" smtClean="0"/>
                <a:t>Shared State</a:t>
              </a:r>
              <a:endParaRPr lang="en-US" sz="3600" kern="1200" dirty="0"/>
            </a:p>
          </p:txBody>
        </p:sp>
      </p:grpSp>
      <p:grpSp>
        <p:nvGrpSpPr>
          <p:cNvPr id="4" name="Group 8"/>
          <p:cNvGrpSpPr/>
          <p:nvPr/>
        </p:nvGrpSpPr>
        <p:grpSpPr>
          <a:xfrm>
            <a:off x="859536" y="2215722"/>
            <a:ext cx="6217920" cy="822960"/>
            <a:chOff x="0" y="1378880"/>
            <a:chExt cx="7909560" cy="1106820"/>
          </a:xfrm>
          <a:scene3d>
            <a:camera prst="orthographicFront"/>
            <a:lightRig rig="flat" dir="t"/>
          </a:scene3d>
        </p:grpSpPr>
        <p:sp>
          <p:nvSpPr>
            <p:cNvPr id="16" name="Rounded Rectangle 15"/>
            <p:cNvSpPr/>
            <p:nvPr/>
          </p:nvSpPr>
          <p:spPr>
            <a:xfrm>
              <a:off x="0" y="1378880"/>
              <a:ext cx="7909560" cy="1106820"/>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7" name="Rounded Rectangle 6"/>
            <p:cNvSpPr/>
            <p:nvPr/>
          </p:nvSpPr>
          <p:spPr>
            <a:xfrm>
              <a:off x="54031" y="1432911"/>
              <a:ext cx="7801498" cy="998758"/>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63830" tIns="163830" rIns="163830" bIns="163830" numCol="1" spcCol="1270" anchor="ctr" anchorCtr="0">
              <a:noAutofit/>
            </a:bodyPr>
            <a:lstStyle/>
            <a:p>
              <a:pPr lvl="0" algn="l" defTabSz="1911350">
                <a:lnSpc>
                  <a:spcPct val="90000"/>
                </a:lnSpc>
                <a:spcBef>
                  <a:spcPct val="0"/>
                </a:spcBef>
                <a:spcAft>
                  <a:spcPct val="35000"/>
                </a:spcAft>
              </a:pPr>
              <a:r>
                <a:rPr lang="en-US" sz="3600" kern="1200" dirty="0" smtClean="0"/>
                <a:t>Inversion of Control</a:t>
              </a:r>
              <a:endParaRPr lang="en-US" sz="3600" kern="1200" dirty="0"/>
            </a:p>
          </p:txBody>
        </p:sp>
      </p:grpSp>
      <p:grpSp>
        <p:nvGrpSpPr>
          <p:cNvPr id="5" name="Group 9"/>
          <p:cNvGrpSpPr/>
          <p:nvPr/>
        </p:nvGrpSpPr>
        <p:grpSpPr>
          <a:xfrm>
            <a:off x="859536" y="3350337"/>
            <a:ext cx="6217920" cy="822960"/>
            <a:chOff x="0" y="2609539"/>
            <a:chExt cx="7909560" cy="1106820"/>
          </a:xfrm>
          <a:scene3d>
            <a:camera prst="orthographicFront"/>
            <a:lightRig rig="flat" dir="t"/>
          </a:scene3d>
        </p:grpSpPr>
        <p:sp>
          <p:nvSpPr>
            <p:cNvPr id="14" name="Rounded Rectangle 13"/>
            <p:cNvSpPr/>
            <p:nvPr/>
          </p:nvSpPr>
          <p:spPr>
            <a:xfrm>
              <a:off x="0" y="2609539"/>
              <a:ext cx="7909560" cy="1106820"/>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5" name="Rounded Rectangle 8"/>
            <p:cNvSpPr/>
            <p:nvPr/>
          </p:nvSpPr>
          <p:spPr>
            <a:xfrm>
              <a:off x="54031" y="2663570"/>
              <a:ext cx="7801498" cy="998758"/>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63830" tIns="163830" rIns="163830" bIns="163830" numCol="1" spcCol="1270" anchor="ctr" anchorCtr="0">
              <a:noAutofit/>
            </a:bodyPr>
            <a:lstStyle/>
            <a:p>
              <a:pPr lvl="0" algn="l" defTabSz="1911350">
                <a:lnSpc>
                  <a:spcPct val="90000"/>
                </a:lnSpc>
                <a:spcBef>
                  <a:spcPct val="0"/>
                </a:spcBef>
                <a:spcAft>
                  <a:spcPct val="35000"/>
                </a:spcAft>
              </a:pPr>
              <a:r>
                <a:rPr lang="en-US" sz="3600" kern="1200" dirty="0" smtClean="0"/>
                <a:t>I/O, Task, Agent Parallelism </a:t>
              </a:r>
            </a:p>
          </p:txBody>
        </p:sp>
      </p:grpSp>
      <p:grpSp>
        <p:nvGrpSpPr>
          <p:cNvPr id="6" name="Group 10"/>
          <p:cNvGrpSpPr/>
          <p:nvPr/>
        </p:nvGrpSpPr>
        <p:grpSpPr>
          <a:xfrm>
            <a:off x="859536" y="4484952"/>
            <a:ext cx="6217920" cy="822960"/>
            <a:chOff x="0" y="3840199"/>
            <a:chExt cx="7909560" cy="1106820"/>
          </a:xfrm>
          <a:solidFill>
            <a:schemeClr val="tx2"/>
          </a:solidFill>
          <a:scene3d>
            <a:camera prst="orthographicFront"/>
            <a:lightRig rig="flat" dir="t"/>
          </a:scene3d>
        </p:grpSpPr>
        <p:sp>
          <p:nvSpPr>
            <p:cNvPr id="12" name="Rounded Rectangle 11"/>
            <p:cNvSpPr/>
            <p:nvPr/>
          </p:nvSpPr>
          <p:spPr>
            <a:xfrm>
              <a:off x="0" y="3840199"/>
              <a:ext cx="7909560" cy="1106820"/>
            </a:xfrm>
            <a:prstGeom prst="roundRect">
              <a:avLst/>
            </a:prstGeom>
            <a:grpFill/>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3" name="Rounded Rectangle 10"/>
            <p:cNvSpPr/>
            <p:nvPr/>
          </p:nvSpPr>
          <p:spPr>
            <a:xfrm>
              <a:off x="54031" y="3894230"/>
              <a:ext cx="7801498" cy="998758"/>
            </a:xfrm>
            <a:prstGeom prst="rect">
              <a:avLst/>
            </a:prstGeom>
            <a:grpFill/>
            <a:sp3d/>
          </p:spPr>
          <p:style>
            <a:lnRef idx="0">
              <a:scrgbClr r="0" g="0" b="0"/>
            </a:lnRef>
            <a:fillRef idx="0">
              <a:scrgbClr r="0" g="0" b="0"/>
            </a:fillRef>
            <a:effectRef idx="0">
              <a:scrgbClr r="0" g="0" b="0"/>
            </a:effectRef>
            <a:fontRef idx="minor">
              <a:schemeClr val="dk1"/>
            </a:fontRef>
          </p:style>
          <p:txBody>
            <a:bodyPr spcFirstLastPara="0" vert="horz" wrap="square" lIns="163830" tIns="163830" rIns="163830" bIns="163830" numCol="1" spcCol="1270" anchor="ctr" anchorCtr="0">
              <a:noAutofit/>
            </a:bodyPr>
            <a:lstStyle/>
            <a:p>
              <a:pPr lvl="0" defTabSz="1244600">
                <a:lnSpc>
                  <a:spcPct val="90000"/>
                </a:lnSpc>
                <a:spcBef>
                  <a:spcPct val="0"/>
                </a:spcBef>
                <a:spcAft>
                  <a:spcPct val="35000"/>
                </a:spcAft>
              </a:pPr>
              <a:r>
                <a:rPr lang="en-US" sz="3600" dirty="0" smtClean="0">
                  <a:solidFill>
                    <a:schemeClr val="bg1"/>
                  </a:solidFill>
                </a:rPr>
                <a:t>Implicit Parallelism</a:t>
              </a:r>
            </a:p>
          </p:txBody>
        </p:sp>
      </p:grpSp>
      <p:sp>
        <p:nvSpPr>
          <p:cNvPr id="20" name="AutoShape 5"/>
          <p:cNvSpPr>
            <a:spLocks noChangeArrowheads="1"/>
          </p:cNvSpPr>
          <p:nvPr/>
        </p:nvSpPr>
        <p:spPr bwMode="auto">
          <a:xfrm>
            <a:off x="6043790" y="1324010"/>
            <a:ext cx="1901674" cy="461665"/>
          </a:xfrm>
          <a:prstGeom prst="wedgeRectCallout">
            <a:avLst>
              <a:gd name="adj1" fmla="val -71819"/>
              <a:gd name="adj2" fmla="val 278"/>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2700000" scaled="1"/>
            <a:tileRect/>
          </a:gradFill>
          <a:ln w="15875">
            <a:solidFill>
              <a:schemeClr val="tx1"/>
            </a:solidFill>
            <a:miter lim="800000"/>
            <a:headEnd/>
            <a:tailEnd/>
          </a:ln>
          <a:effectLst/>
        </p:spPr>
        <p:txBody>
          <a:bodyPr wrap="none" anchor="ctr" anchorCtr="1">
            <a:spAutoFit/>
          </a:bodyPr>
          <a:lstStyle/>
          <a:p>
            <a:pPr algn="ctr"/>
            <a:r>
              <a:rPr lang="en-GB" sz="2400" b="1" dirty="0" smtClean="0">
                <a:solidFill>
                  <a:schemeClr val="bg1"/>
                </a:solidFill>
              </a:rPr>
              <a:t>Immutability </a:t>
            </a:r>
          </a:p>
        </p:txBody>
      </p:sp>
      <p:sp>
        <p:nvSpPr>
          <p:cNvPr id="21" name="AutoShape 5"/>
          <p:cNvSpPr>
            <a:spLocks noChangeArrowheads="1"/>
          </p:cNvSpPr>
          <p:nvPr/>
        </p:nvSpPr>
        <p:spPr bwMode="auto">
          <a:xfrm>
            <a:off x="6714535" y="2300656"/>
            <a:ext cx="997517" cy="461665"/>
          </a:xfrm>
          <a:prstGeom prst="wedgeRectCallout">
            <a:avLst>
              <a:gd name="adj1" fmla="val -97420"/>
              <a:gd name="adj2" fmla="val 17016"/>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2700000" scaled="1"/>
            <a:tileRect/>
          </a:gradFill>
          <a:ln w="15875">
            <a:solidFill>
              <a:schemeClr val="tx1"/>
            </a:solidFill>
            <a:miter lim="800000"/>
            <a:headEnd/>
            <a:tailEnd/>
          </a:ln>
          <a:effectLst/>
        </p:spPr>
        <p:txBody>
          <a:bodyPr wrap="none" anchor="ctr" anchorCtr="1">
            <a:spAutoFit/>
          </a:bodyPr>
          <a:lstStyle/>
          <a:p>
            <a:pPr algn="ctr"/>
            <a:r>
              <a:rPr lang="en-GB" sz="2400" b="1" dirty="0" smtClean="0">
                <a:solidFill>
                  <a:schemeClr val="bg1"/>
                </a:solidFill>
              </a:rPr>
              <a:t>Async </a:t>
            </a:r>
          </a:p>
        </p:txBody>
      </p:sp>
      <p:sp>
        <p:nvSpPr>
          <p:cNvPr id="22" name="AutoShape 5"/>
          <p:cNvSpPr>
            <a:spLocks noChangeArrowheads="1"/>
          </p:cNvSpPr>
          <p:nvPr/>
        </p:nvSpPr>
        <p:spPr bwMode="auto">
          <a:xfrm>
            <a:off x="7232033" y="3393216"/>
            <a:ext cx="997516" cy="461665"/>
          </a:xfrm>
          <a:prstGeom prst="wedgeRectCallout">
            <a:avLst>
              <a:gd name="adj1" fmla="val -126023"/>
              <a:gd name="adj2" fmla="val 21844"/>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2700000" scaled="1"/>
            <a:tileRect/>
          </a:gradFill>
          <a:ln w="15875">
            <a:solidFill>
              <a:schemeClr val="tx1"/>
            </a:solidFill>
            <a:miter lim="800000"/>
            <a:headEnd/>
            <a:tailEnd/>
          </a:ln>
          <a:effectLst/>
        </p:spPr>
        <p:txBody>
          <a:bodyPr wrap="none" anchor="ctr" anchorCtr="1">
            <a:spAutoFit/>
          </a:bodyPr>
          <a:lstStyle/>
          <a:p>
            <a:pPr algn="ctr"/>
            <a:r>
              <a:rPr lang="en-US" sz="2400" b="1" dirty="0" smtClean="0">
                <a:solidFill>
                  <a:schemeClr val="bg1"/>
                </a:solidFill>
              </a:rPr>
              <a:t>Async </a:t>
            </a:r>
          </a:p>
        </p:txBody>
      </p:sp>
      <p:sp>
        <p:nvSpPr>
          <p:cNvPr id="23" name="AutoShape 5"/>
          <p:cNvSpPr>
            <a:spLocks noChangeArrowheads="1"/>
          </p:cNvSpPr>
          <p:nvPr/>
        </p:nvSpPr>
        <p:spPr bwMode="auto">
          <a:xfrm>
            <a:off x="6552425" y="4322502"/>
            <a:ext cx="2247731" cy="1200329"/>
          </a:xfrm>
          <a:prstGeom prst="wedgeRectCallout">
            <a:avLst>
              <a:gd name="adj1" fmla="val -65709"/>
              <a:gd name="adj2" fmla="val -20429"/>
            </a:avLst>
          </a:prstGeom>
          <a:solidFill>
            <a:schemeClr val="tx2"/>
          </a:solidFill>
          <a:ln w="15875">
            <a:solidFill>
              <a:schemeClr val="tx1"/>
            </a:solidFill>
            <a:miter lim="800000"/>
            <a:headEnd/>
            <a:tailEnd/>
          </a:ln>
          <a:effectLst/>
        </p:spPr>
        <p:txBody>
          <a:bodyPr wrap="none" anchor="ctr" anchorCtr="1">
            <a:spAutoFit/>
          </a:bodyPr>
          <a:lstStyle/>
          <a:p>
            <a:pPr algn="ctr"/>
            <a:r>
              <a:rPr lang="en-GB" sz="2400" b="1" dirty="0" smtClean="0">
                <a:solidFill>
                  <a:schemeClr val="bg1"/>
                </a:solidFill>
              </a:rPr>
              <a:t>Engine Access + </a:t>
            </a:r>
          </a:p>
          <a:p>
            <a:pPr algn="ctr"/>
            <a:r>
              <a:rPr lang="en-GB" sz="2400" b="1" dirty="0" smtClean="0">
                <a:solidFill>
                  <a:schemeClr val="bg1"/>
                </a:solidFill>
              </a:rPr>
              <a:t>Embedded </a:t>
            </a:r>
          </a:p>
          <a:p>
            <a:pPr algn="ctr"/>
            <a:r>
              <a:rPr lang="en-GB" sz="2400" b="1" dirty="0" smtClean="0">
                <a:solidFill>
                  <a:schemeClr val="bg1"/>
                </a:solidFill>
              </a:rPr>
              <a:t>Languages</a:t>
            </a:r>
          </a:p>
        </p:txBody>
      </p:sp>
      <p:grpSp>
        <p:nvGrpSpPr>
          <p:cNvPr id="24" name="Group 10"/>
          <p:cNvGrpSpPr/>
          <p:nvPr/>
        </p:nvGrpSpPr>
        <p:grpSpPr>
          <a:xfrm>
            <a:off x="859536" y="5619568"/>
            <a:ext cx="6217920" cy="822960"/>
            <a:chOff x="0" y="3840199"/>
            <a:chExt cx="7909560" cy="1106820"/>
          </a:xfrm>
          <a:solidFill>
            <a:schemeClr val="tx2"/>
          </a:solidFill>
          <a:scene3d>
            <a:camera prst="orthographicFront"/>
            <a:lightRig rig="flat" dir="t"/>
          </a:scene3d>
        </p:grpSpPr>
        <p:sp>
          <p:nvSpPr>
            <p:cNvPr id="25" name="Rounded Rectangle 24"/>
            <p:cNvSpPr/>
            <p:nvPr/>
          </p:nvSpPr>
          <p:spPr>
            <a:xfrm>
              <a:off x="0" y="3840199"/>
              <a:ext cx="7909560" cy="1106820"/>
            </a:xfrm>
            <a:prstGeom prst="roundRect">
              <a:avLst/>
            </a:prstGeom>
            <a:grpFill/>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26" name="Rounded Rectangle 10"/>
            <p:cNvSpPr/>
            <p:nvPr/>
          </p:nvSpPr>
          <p:spPr>
            <a:xfrm>
              <a:off x="54031" y="3894230"/>
              <a:ext cx="7801498" cy="998758"/>
            </a:xfrm>
            <a:prstGeom prst="rect">
              <a:avLst/>
            </a:prstGeom>
            <a:grpFill/>
            <a:sp3d/>
          </p:spPr>
          <p:style>
            <a:lnRef idx="0">
              <a:scrgbClr r="0" g="0" b="0"/>
            </a:lnRef>
            <a:fillRef idx="0">
              <a:scrgbClr r="0" g="0" b="0"/>
            </a:fillRef>
            <a:effectRef idx="0">
              <a:scrgbClr r="0" g="0" b="0"/>
            </a:effectRef>
            <a:fontRef idx="minor">
              <a:schemeClr val="dk1"/>
            </a:fontRef>
          </p:style>
          <p:txBody>
            <a:bodyPr spcFirstLastPara="0" vert="horz" wrap="square" lIns="163830" tIns="163830" rIns="163830" bIns="163830" numCol="1" spcCol="1270" anchor="ctr" anchorCtr="0">
              <a:noAutofit/>
            </a:bodyPr>
            <a:lstStyle/>
            <a:p>
              <a:pPr lvl="0" defTabSz="1244600">
                <a:lnSpc>
                  <a:spcPct val="90000"/>
                </a:lnSpc>
                <a:spcBef>
                  <a:spcPct val="0"/>
                </a:spcBef>
                <a:spcAft>
                  <a:spcPct val="35000"/>
                </a:spcAft>
              </a:pPr>
              <a:r>
                <a:rPr lang="en-US" sz="3600" dirty="0" smtClean="0">
                  <a:solidFill>
                    <a:schemeClr val="bg1"/>
                  </a:solidFill>
                </a:rPr>
                <a:t>Distribution</a:t>
              </a:r>
            </a:p>
          </p:txBody>
        </p:sp>
      </p:grpSp>
      <p:sp>
        <p:nvSpPr>
          <p:cNvPr id="27" name="AutoShape 5"/>
          <p:cNvSpPr>
            <a:spLocks noChangeArrowheads="1"/>
          </p:cNvSpPr>
          <p:nvPr/>
        </p:nvSpPr>
        <p:spPr bwMode="auto">
          <a:xfrm>
            <a:off x="6349437" y="5767902"/>
            <a:ext cx="2549865" cy="830997"/>
          </a:xfrm>
          <a:prstGeom prst="wedgeRectCallout">
            <a:avLst>
              <a:gd name="adj1" fmla="val -73282"/>
              <a:gd name="adj2" fmla="val -18988"/>
            </a:avLst>
          </a:prstGeom>
          <a:solidFill>
            <a:schemeClr val="tx2"/>
          </a:solidFill>
          <a:ln w="15875">
            <a:solidFill>
              <a:schemeClr val="tx1"/>
            </a:solidFill>
            <a:miter lim="800000"/>
            <a:headEnd/>
            <a:tailEnd/>
          </a:ln>
          <a:effectLst/>
        </p:spPr>
        <p:txBody>
          <a:bodyPr wrap="none" anchor="ctr" anchorCtr="1">
            <a:spAutoFit/>
          </a:bodyPr>
          <a:lstStyle/>
          <a:p>
            <a:pPr algn="ctr"/>
            <a:r>
              <a:rPr lang="en-GB" sz="2400" b="1" dirty="0" smtClean="0">
                <a:solidFill>
                  <a:schemeClr val="bg1"/>
                </a:solidFill>
                <a:sym typeface="Wingdings"/>
              </a:rPr>
              <a:t>Web/Cloud/MSQ/</a:t>
            </a:r>
          </a:p>
          <a:p>
            <a:pPr algn="ctr"/>
            <a:r>
              <a:rPr lang="en-GB" sz="2400" b="1" dirty="0" smtClean="0">
                <a:solidFill>
                  <a:schemeClr val="bg1"/>
                </a:solidFill>
                <a:sym typeface="Wingdings"/>
              </a:rPr>
              <a:t>Cluster etc. </a:t>
            </a:r>
            <a:endParaRPr lang="en-GB" sz="2400" b="1" dirty="0" smtClean="0">
              <a:solidFill>
                <a:schemeClr val="bg1"/>
              </a:solidFill>
            </a:endParaRPr>
          </a:p>
        </p:txBody>
      </p:sp>
    </p:spTree>
    <p:extLst>
      <p:ext uri="{BB962C8B-B14F-4D97-AF65-F5344CB8AC3E}">
        <p14:creationId xmlns:p14="http://schemas.microsoft.com/office/powerpoint/2010/main" val="28523891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7" grpId="0" animBg="1"/>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23850"/>
            <a:ext cx="8382000" cy="664797"/>
          </a:xfrm>
        </p:spPr>
        <p:txBody>
          <a:bodyPr>
            <a:normAutofit fontScale="90000"/>
          </a:bodyPr>
          <a:lstStyle/>
          <a:p>
            <a:r>
              <a:rPr lang="en-US" dirty="0" smtClean="0"/>
              <a:t>F# and Parallel Challenges</a:t>
            </a:r>
            <a:endParaRPr lang="en-US" dirty="0"/>
          </a:p>
        </p:txBody>
      </p:sp>
      <p:grpSp>
        <p:nvGrpSpPr>
          <p:cNvPr id="3" name="Group 7"/>
          <p:cNvGrpSpPr/>
          <p:nvPr/>
        </p:nvGrpSpPr>
        <p:grpSpPr>
          <a:xfrm>
            <a:off x="859536" y="1081107"/>
            <a:ext cx="6217920" cy="822960"/>
            <a:chOff x="0" y="98833"/>
            <a:chExt cx="7909560" cy="1106820"/>
          </a:xfrm>
          <a:scene3d>
            <a:camera prst="orthographicFront"/>
            <a:lightRig rig="flat" dir="t"/>
          </a:scene3d>
        </p:grpSpPr>
        <p:sp>
          <p:nvSpPr>
            <p:cNvPr id="18" name="Rounded Rectangle 17"/>
            <p:cNvSpPr/>
            <p:nvPr/>
          </p:nvSpPr>
          <p:spPr>
            <a:xfrm>
              <a:off x="0" y="98833"/>
              <a:ext cx="7909560" cy="1106820"/>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9" name="Rounded Rectangle 4"/>
            <p:cNvSpPr/>
            <p:nvPr/>
          </p:nvSpPr>
          <p:spPr>
            <a:xfrm>
              <a:off x="54031" y="152864"/>
              <a:ext cx="7801498" cy="998758"/>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63830" tIns="163830" rIns="163830" bIns="163830" numCol="1" spcCol="1270" anchor="ctr" anchorCtr="0">
              <a:noAutofit/>
            </a:bodyPr>
            <a:lstStyle/>
            <a:p>
              <a:pPr lvl="0" algn="l" defTabSz="1911350">
                <a:lnSpc>
                  <a:spcPct val="90000"/>
                </a:lnSpc>
                <a:spcBef>
                  <a:spcPct val="0"/>
                </a:spcBef>
                <a:spcAft>
                  <a:spcPct val="35000"/>
                </a:spcAft>
              </a:pPr>
              <a:r>
                <a:rPr lang="en-US" sz="3600" kern="1200" dirty="0" smtClean="0"/>
                <a:t>Shared State</a:t>
              </a:r>
              <a:endParaRPr lang="en-US" sz="3600" kern="1200" dirty="0"/>
            </a:p>
          </p:txBody>
        </p:sp>
      </p:grpSp>
      <p:grpSp>
        <p:nvGrpSpPr>
          <p:cNvPr id="4" name="Group 8"/>
          <p:cNvGrpSpPr/>
          <p:nvPr/>
        </p:nvGrpSpPr>
        <p:grpSpPr>
          <a:xfrm>
            <a:off x="859536" y="2215722"/>
            <a:ext cx="6217920" cy="822960"/>
            <a:chOff x="0" y="1378880"/>
            <a:chExt cx="7909560" cy="1106820"/>
          </a:xfrm>
          <a:gradFill flip="none" rotWithShape="1">
            <a:gsLst>
              <a:gs pos="0">
                <a:schemeClr val="tx1">
                  <a:lumMod val="75000"/>
                  <a:tint val="66000"/>
                  <a:satMod val="160000"/>
                </a:schemeClr>
              </a:gs>
              <a:gs pos="50000">
                <a:schemeClr val="tx1">
                  <a:lumMod val="75000"/>
                  <a:tint val="44500"/>
                  <a:satMod val="160000"/>
                </a:schemeClr>
              </a:gs>
              <a:gs pos="100000">
                <a:schemeClr val="tx1">
                  <a:lumMod val="75000"/>
                  <a:tint val="23500"/>
                  <a:satMod val="160000"/>
                </a:schemeClr>
              </a:gs>
            </a:gsLst>
            <a:lin ang="5400000" scaled="1"/>
            <a:tileRect/>
          </a:gradFill>
          <a:scene3d>
            <a:camera prst="orthographicFront"/>
            <a:lightRig rig="flat" dir="t"/>
          </a:scene3d>
        </p:grpSpPr>
        <p:sp>
          <p:nvSpPr>
            <p:cNvPr id="16" name="Rounded Rectangle 15"/>
            <p:cNvSpPr/>
            <p:nvPr/>
          </p:nvSpPr>
          <p:spPr>
            <a:xfrm>
              <a:off x="0" y="1378880"/>
              <a:ext cx="7909560" cy="1106820"/>
            </a:xfrm>
            <a:prstGeom prst="roundRect">
              <a:avLst/>
            </a:prstGeom>
            <a:grpFill/>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7" name="Rounded Rectangle 6"/>
            <p:cNvSpPr/>
            <p:nvPr/>
          </p:nvSpPr>
          <p:spPr>
            <a:xfrm>
              <a:off x="54031" y="1432911"/>
              <a:ext cx="7801498" cy="998758"/>
            </a:xfrm>
            <a:prstGeom prst="rect">
              <a:avLst/>
            </a:prstGeom>
            <a:grpFill/>
            <a:sp3d/>
          </p:spPr>
          <p:style>
            <a:lnRef idx="0">
              <a:scrgbClr r="0" g="0" b="0"/>
            </a:lnRef>
            <a:fillRef idx="0">
              <a:scrgbClr r="0" g="0" b="0"/>
            </a:fillRef>
            <a:effectRef idx="0">
              <a:scrgbClr r="0" g="0" b="0"/>
            </a:effectRef>
            <a:fontRef idx="minor">
              <a:schemeClr val="dk1"/>
            </a:fontRef>
          </p:style>
          <p:txBody>
            <a:bodyPr spcFirstLastPara="0" vert="horz" wrap="square" lIns="163830" tIns="163830" rIns="163830" bIns="163830" numCol="1" spcCol="1270" anchor="ctr" anchorCtr="0">
              <a:noAutofit/>
            </a:bodyPr>
            <a:lstStyle/>
            <a:p>
              <a:pPr lvl="0" algn="l" defTabSz="1911350">
                <a:lnSpc>
                  <a:spcPct val="90000"/>
                </a:lnSpc>
                <a:spcBef>
                  <a:spcPct val="0"/>
                </a:spcBef>
                <a:spcAft>
                  <a:spcPct val="35000"/>
                </a:spcAft>
              </a:pPr>
              <a:r>
                <a:rPr lang="en-US" sz="3600" kern="1200" dirty="0" smtClean="0">
                  <a:solidFill>
                    <a:schemeClr val="bg1"/>
                  </a:solidFill>
                </a:rPr>
                <a:t>Inversion of Control</a:t>
              </a:r>
              <a:endParaRPr lang="en-US" sz="3600" kern="1200" dirty="0">
                <a:solidFill>
                  <a:schemeClr val="bg1"/>
                </a:solidFill>
              </a:endParaRPr>
            </a:p>
          </p:txBody>
        </p:sp>
      </p:grpSp>
      <p:grpSp>
        <p:nvGrpSpPr>
          <p:cNvPr id="5" name="Group 9"/>
          <p:cNvGrpSpPr/>
          <p:nvPr/>
        </p:nvGrpSpPr>
        <p:grpSpPr>
          <a:xfrm>
            <a:off x="859536" y="3350337"/>
            <a:ext cx="6217920" cy="822960"/>
            <a:chOff x="0" y="2609539"/>
            <a:chExt cx="7909560" cy="1106820"/>
          </a:xfrm>
          <a:gradFill flip="none" rotWithShape="1">
            <a:gsLst>
              <a:gs pos="0">
                <a:schemeClr val="tx1">
                  <a:lumMod val="75000"/>
                  <a:tint val="66000"/>
                  <a:satMod val="160000"/>
                </a:schemeClr>
              </a:gs>
              <a:gs pos="50000">
                <a:schemeClr val="tx1">
                  <a:lumMod val="75000"/>
                  <a:tint val="44500"/>
                  <a:satMod val="160000"/>
                </a:schemeClr>
              </a:gs>
              <a:gs pos="100000">
                <a:schemeClr val="tx1">
                  <a:lumMod val="75000"/>
                  <a:tint val="23500"/>
                  <a:satMod val="160000"/>
                </a:schemeClr>
              </a:gs>
            </a:gsLst>
            <a:lin ang="5400000" scaled="1"/>
            <a:tileRect/>
          </a:gradFill>
          <a:scene3d>
            <a:camera prst="orthographicFront"/>
            <a:lightRig rig="flat" dir="t"/>
          </a:scene3d>
        </p:grpSpPr>
        <p:sp>
          <p:nvSpPr>
            <p:cNvPr id="14" name="Rounded Rectangle 13"/>
            <p:cNvSpPr/>
            <p:nvPr/>
          </p:nvSpPr>
          <p:spPr>
            <a:xfrm>
              <a:off x="0" y="2609539"/>
              <a:ext cx="7909560" cy="1106820"/>
            </a:xfrm>
            <a:prstGeom prst="roundRect">
              <a:avLst/>
            </a:prstGeom>
            <a:grpFill/>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5" name="Rounded Rectangle 8"/>
            <p:cNvSpPr/>
            <p:nvPr/>
          </p:nvSpPr>
          <p:spPr>
            <a:xfrm>
              <a:off x="54031" y="2663570"/>
              <a:ext cx="7801498" cy="998758"/>
            </a:xfrm>
            <a:prstGeom prst="rect">
              <a:avLst/>
            </a:prstGeom>
            <a:grpFill/>
            <a:sp3d/>
          </p:spPr>
          <p:style>
            <a:lnRef idx="0">
              <a:scrgbClr r="0" g="0" b="0"/>
            </a:lnRef>
            <a:fillRef idx="0">
              <a:scrgbClr r="0" g="0" b="0"/>
            </a:fillRef>
            <a:effectRef idx="0">
              <a:scrgbClr r="0" g="0" b="0"/>
            </a:effectRef>
            <a:fontRef idx="minor">
              <a:schemeClr val="dk1"/>
            </a:fontRef>
          </p:style>
          <p:txBody>
            <a:bodyPr spcFirstLastPara="0" vert="horz" wrap="square" lIns="163830" tIns="163830" rIns="163830" bIns="163830" numCol="1" spcCol="1270" anchor="ctr" anchorCtr="0">
              <a:noAutofit/>
            </a:bodyPr>
            <a:lstStyle/>
            <a:p>
              <a:pPr lvl="0" algn="l" defTabSz="1911350">
                <a:lnSpc>
                  <a:spcPct val="90000"/>
                </a:lnSpc>
                <a:spcBef>
                  <a:spcPct val="0"/>
                </a:spcBef>
                <a:spcAft>
                  <a:spcPct val="35000"/>
                </a:spcAft>
              </a:pPr>
              <a:r>
                <a:rPr lang="en-US" sz="3600" kern="1200" dirty="0" smtClean="0">
                  <a:solidFill>
                    <a:schemeClr val="bg1"/>
                  </a:solidFill>
                </a:rPr>
                <a:t>I/O, Task, Agent Parallelism </a:t>
              </a:r>
            </a:p>
          </p:txBody>
        </p:sp>
      </p:grpSp>
      <p:grpSp>
        <p:nvGrpSpPr>
          <p:cNvPr id="6" name="Group 10"/>
          <p:cNvGrpSpPr/>
          <p:nvPr/>
        </p:nvGrpSpPr>
        <p:grpSpPr>
          <a:xfrm>
            <a:off x="859536" y="4484952"/>
            <a:ext cx="6217920" cy="822960"/>
            <a:chOff x="0" y="3840199"/>
            <a:chExt cx="7909560" cy="1106820"/>
          </a:xfrm>
          <a:gradFill flip="none" rotWithShape="1">
            <a:gsLst>
              <a:gs pos="0">
                <a:schemeClr val="tx1">
                  <a:lumMod val="75000"/>
                  <a:tint val="66000"/>
                  <a:satMod val="160000"/>
                </a:schemeClr>
              </a:gs>
              <a:gs pos="50000">
                <a:schemeClr val="tx1">
                  <a:lumMod val="75000"/>
                  <a:tint val="44500"/>
                  <a:satMod val="160000"/>
                </a:schemeClr>
              </a:gs>
              <a:gs pos="100000">
                <a:schemeClr val="tx1">
                  <a:lumMod val="75000"/>
                  <a:tint val="23500"/>
                  <a:satMod val="160000"/>
                </a:schemeClr>
              </a:gs>
            </a:gsLst>
            <a:lin ang="5400000" scaled="1"/>
            <a:tileRect/>
          </a:gradFill>
          <a:scene3d>
            <a:camera prst="orthographicFront"/>
            <a:lightRig rig="flat" dir="t"/>
          </a:scene3d>
        </p:grpSpPr>
        <p:sp>
          <p:nvSpPr>
            <p:cNvPr id="12" name="Rounded Rectangle 11"/>
            <p:cNvSpPr/>
            <p:nvPr/>
          </p:nvSpPr>
          <p:spPr>
            <a:xfrm>
              <a:off x="0" y="3840199"/>
              <a:ext cx="7909560" cy="1106820"/>
            </a:xfrm>
            <a:prstGeom prst="roundRect">
              <a:avLst/>
            </a:prstGeom>
            <a:grpFill/>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3" name="Rounded Rectangle 10"/>
            <p:cNvSpPr/>
            <p:nvPr/>
          </p:nvSpPr>
          <p:spPr>
            <a:xfrm>
              <a:off x="54031" y="3894230"/>
              <a:ext cx="7801498" cy="998758"/>
            </a:xfrm>
            <a:prstGeom prst="rect">
              <a:avLst/>
            </a:prstGeom>
            <a:grpFill/>
            <a:sp3d/>
          </p:spPr>
          <p:style>
            <a:lnRef idx="0">
              <a:scrgbClr r="0" g="0" b="0"/>
            </a:lnRef>
            <a:fillRef idx="0">
              <a:scrgbClr r="0" g="0" b="0"/>
            </a:fillRef>
            <a:effectRef idx="0">
              <a:scrgbClr r="0" g="0" b="0"/>
            </a:effectRef>
            <a:fontRef idx="minor">
              <a:schemeClr val="dk1"/>
            </a:fontRef>
          </p:style>
          <p:txBody>
            <a:bodyPr spcFirstLastPara="0" vert="horz" wrap="square" lIns="163830" tIns="163830" rIns="163830" bIns="163830" numCol="1" spcCol="1270" anchor="ctr" anchorCtr="0">
              <a:noAutofit/>
            </a:bodyPr>
            <a:lstStyle/>
            <a:p>
              <a:pPr lvl="0" defTabSz="1244600">
                <a:lnSpc>
                  <a:spcPct val="90000"/>
                </a:lnSpc>
                <a:spcBef>
                  <a:spcPct val="0"/>
                </a:spcBef>
                <a:spcAft>
                  <a:spcPct val="35000"/>
                </a:spcAft>
              </a:pPr>
              <a:r>
                <a:rPr lang="en-US" sz="3600" dirty="0" smtClean="0">
                  <a:solidFill>
                    <a:schemeClr val="bg1"/>
                  </a:solidFill>
                </a:rPr>
                <a:t>Implicit Parallelism</a:t>
              </a:r>
            </a:p>
          </p:txBody>
        </p:sp>
      </p:grpSp>
      <p:sp>
        <p:nvSpPr>
          <p:cNvPr id="20" name="AutoShape 5"/>
          <p:cNvSpPr>
            <a:spLocks noChangeArrowheads="1"/>
          </p:cNvSpPr>
          <p:nvPr/>
        </p:nvSpPr>
        <p:spPr bwMode="auto">
          <a:xfrm>
            <a:off x="6043790" y="1324010"/>
            <a:ext cx="1901674" cy="461665"/>
          </a:xfrm>
          <a:prstGeom prst="wedgeRectCallout">
            <a:avLst>
              <a:gd name="adj1" fmla="val -71819"/>
              <a:gd name="adj2" fmla="val 278"/>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2700000" scaled="1"/>
            <a:tileRect/>
          </a:gradFill>
          <a:ln w="15875">
            <a:solidFill>
              <a:schemeClr val="tx1"/>
            </a:solidFill>
            <a:miter lim="800000"/>
            <a:headEnd/>
            <a:tailEnd/>
          </a:ln>
          <a:effectLst/>
        </p:spPr>
        <p:txBody>
          <a:bodyPr wrap="none" anchor="ctr" anchorCtr="1">
            <a:spAutoFit/>
          </a:bodyPr>
          <a:lstStyle/>
          <a:p>
            <a:pPr algn="ctr"/>
            <a:r>
              <a:rPr lang="en-GB" sz="2400" b="1" dirty="0" smtClean="0">
                <a:solidFill>
                  <a:schemeClr val="bg1"/>
                </a:solidFill>
              </a:rPr>
              <a:t>Immutability </a:t>
            </a:r>
          </a:p>
        </p:txBody>
      </p:sp>
      <p:grpSp>
        <p:nvGrpSpPr>
          <p:cNvPr id="7" name="Group 10"/>
          <p:cNvGrpSpPr/>
          <p:nvPr/>
        </p:nvGrpSpPr>
        <p:grpSpPr>
          <a:xfrm>
            <a:off x="859536" y="5619568"/>
            <a:ext cx="6217920" cy="822960"/>
            <a:chOff x="0" y="3840199"/>
            <a:chExt cx="7909560" cy="1106820"/>
          </a:xfrm>
          <a:gradFill flip="none" rotWithShape="1">
            <a:gsLst>
              <a:gs pos="0">
                <a:schemeClr val="tx1">
                  <a:lumMod val="75000"/>
                  <a:tint val="66000"/>
                  <a:satMod val="160000"/>
                </a:schemeClr>
              </a:gs>
              <a:gs pos="50000">
                <a:schemeClr val="tx1">
                  <a:lumMod val="75000"/>
                  <a:tint val="44500"/>
                  <a:satMod val="160000"/>
                </a:schemeClr>
              </a:gs>
              <a:gs pos="100000">
                <a:schemeClr val="tx1">
                  <a:lumMod val="75000"/>
                  <a:tint val="23500"/>
                  <a:satMod val="160000"/>
                </a:schemeClr>
              </a:gs>
            </a:gsLst>
            <a:lin ang="5400000" scaled="1"/>
            <a:tileRect/>
          </a:gradFill>
          <a:scene3d>
            <a:camera prst="orthographicFront"/>
            <a:lightRig rig="flat" dir="t"/>
          </a:scene3d>
        </p:grpSpPr>
        <p:sp>
          <p:nvSpPr>
            <p:cNvPr id="25" name="Rounded Rectangle 24"/>
            <p:cNvSpPr/>
            <p:nvPr/>
          </p:nvSpPr>
          <p:spPr>
            <a:xfrm>
              <a:off x="0" y="3840199"/>
              <a:ext cx="7909560" cy="1106820"/>
            </a:xfrm>
            <a:prstGeom prst="roundRect">
              <a:avLst/>
            </a:prstGeom>
            <a:grpFill/>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26" name="Rounded Rectangle 10"/>
            <p:cNvSpPr/>
            <p:nvPr/>
          </p:nvSpPr>
          <p:spPr>
            <a:xfrm>
              <a:off x="54031" y="3894230"/>
              <a:ext cx="7801498" cy="998758"/>
            </a:xfrm>
            <a:prstGeom prst="rect">
              <a:avLst/>
            </a:prstGeom>
            <a:grpFill/>
            <a:sp3d/>
          </p:spPr>
          <p:style>
            <a:lnRef idx="0">
              <a:scrgbClr r="0" g="0" b="0"/>
            </a:lnRef>
            <a:fillRef idx="0">
              <a:scrgbClr r="0" g="0" b="0"/>
            </a:fillRef>
            <a:effectRef idx="0">
              <a:scrgbClr r="0" g="0" b="0"/>
            </a:effectRef>
            <a:fontRef idx="minor">
              <a:schemeClr val="dk1"/>
            </a:fontRef>
          </p:style>
          <p:txBody>
            <a:bodyPr spcFirstLastPara="0" vert="horz" wrap="square" lIns="163830" tIns="163830" rIns="163830" bIns="163830" numCol="1" spcCol="1270" anchor="ctr" anchorCtr="0">
              <a:noAutofit/>
            </a:bodyPr>
            <a:lstStyle/>
            <a:p>
              <a:pPr lvl="0" defTabSz="1244600">
                <a:lnSpc>
                  <a:spcPct val="90000"/>
                </a:lnSpc>
                <a:spcBef>
                  <a:spcPct val="0"/>
                </a:spcBef>
                <a:spcAft>
                  <a:spcPct val="35000"/>
                </a:spcAft>
              </a:pPr>
              <a:r>
                <a:rPr lang="en-US" sz="3600" dirty="0" smtClean="0">
                  <a:solidFill>
                    <a:schemeClr val="bg1"/>
                  </a:solidFill>
                </a:rPr>
                <a:t>Distribution</a:t>
              </a:r>
            </a:p>
          </p:txBody>
        </p:sp>
      </p:grpSp>
    </p:spTree>
    <p:extLst>
      <p:ext uri="{BB962C8B-B14F-4D97-AF65-F5344CB8AC3E}">
        <p14:creationId xmlns:p14="http://schemas.microsoft.com/office/powerpoint/2010/main" val="14823903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GB" dirty="0" smtClean="0"/>
              <a:t>Immutability the norm...</a:t>
            </a:r>
            <a:endParaRPr lang="en-GB" dirty="0"/>
          </a:p>
        </p:txBody>
      </p:sp>
      <p:sp>
        <p:nvSpPr>
          <p:cNvPr id="10" name="Content Placeholder 9"/>
          <p:cNvSpPr>
            <a:spLocks noGrp="1"/>
          </p:cNvSpPr>
          <p:nvPr>
            <p:ph type="body" idx="1"/>
          </p:nvPr>
        </p:nvSpPr>
        <p:spPr>
          <a:xfrm>
            <a:off x="457200" y="1600200"/>
            <a:ext cx="8229600" cy="10114278"/>
          </a:xfrm>
        </p:spPr>
        <p:txBody>
          <a:bodyPr/>
          <a:lstStyle/>
          <a:p>
            <a:r>
              <a:rPr lang="en-GB" sz="3200" b="1" dirty="0" smtClean="0"/>
              <a:t>Immutable Lists</a:t>
            </a:r>
          </a:p>
          <a:p>
            <a:endParaRPr lang="en-GB" sz="3200" b="1" dirty="0" smtClean="0"/>
          </a:p>
          <a:p>
            <a:r>
              <a:rPr lang="en-GB" sz="3200" b="1" dirty="0" smtClean="0"/>
              <a:t>Immutable Records</a:t>
            </a:r>
          </a:p>
          <a:p>
            <a:endParaRPr lang="en-GB" sz="3200" b="1" dirty="0" smtClean="0"/>
          </a:p>
          <a:p>
            <a:r>
              <a:rPr lang="en-GB" sz="3200" b="1" dirty="0" smtClean="0"/>
              <a:t>Immutable Sets</a:t>
            </a:r>
          </a:p>
          <a:p>
            <a:endParaRPr lang="en-GB" sz="3200" b="1" dirty="0" smtClean="0"/>
          </a:p>
          <a:p>
            <a:r>
              <a:rPr lang="en-GB" sz="3200" b="1" dirty="0" smtClean="0"/>
              <a:t>Immutable Objects</a:t>
            </a:r>
            <a:endParaRPr lang="en-GB" sz="3200" b="1" dirty="0"/>
          </a:p>
        </p:txBody>
      </p:sp>
      <p:sp>
        <p:nvSpPr>
          <p:cNvPr id="11" name="Content Placeholder 10"/>
          <p:cNvSpPr>
            <a:spLocks noGrp="1"/>
          </p:cNvSpPr>
          <p:nvPr>
            <p:ph sz="half" idx="4294967295"/>
          </p:nvPr>
        </p:nvSpPr>
        <p:spPr>
          <a:xfrm>
            <a:off x="4648200" y="1411288"/>
            <a:ext cx="4495800" cy="4760912"/>
          </a:xfrm>
        </p:spPr>
        <p:txBody>
          <a:bodyPr>
            <a:normAutofit lnSpcReduction="10000"/>
          </a:bodyPr>
          <a:lstStyle/>
          <a:p>
            <a:r>
              <a:rPr lang="en-GB" sz="3200" b="1" dirty="0" smtClean="0"/>
              <a:t>Immutable Tuples</a:t>
            </a:r>
          </a:p>
          <a:p>
            <a:endParaRPr lang="en-GB" sz="3200" b="1" dirty="0" smtClean="0"/>
          </a:p>
          <a:p>
            <a:r>
              <a:rPr lang="en-GB" sz="3200" b="1" dirty="0" smtClean="0"/>
              <a:t>Immutable Maps</a:t>
            </a:r>
          </a:p>
          <a:p>
            <a:endParaRPr lang="en-GB" sz="3200" b="1" dirty="0" smtClean="0"/>
          </a:p>
          <a:p>
            <a:r>
              <a:rPr lang="en-GB" sz="3200" b="1" dirty="0" smtClean="0"/>
              <a:t>Immutable Unions</a:t>
            </a:r>
          </a:p>
          <a:p>
            <a:endParaRPr lang="en-GB" sz="3200" b="1" dirty="0" smtClean="0"/>
          </a:p>
          <a:p>
            <a:r>
              <a:rPr lang="en-GB" sz="3200" b="1" dirty="0" smtClean="0"/>
              <a:t>+ lots of language features to encourage immutability</a:t>
            </a:r>
          </a:p>
          <a:p>
            <a:endParaRPr lang="en-GB" sz="3200" b="1" dirty="0"/>
          </a:p>
        </p:txBody>
      </p:sp>
    </p:spTree>
    <p:extLst>
      <p:ext uri="{BB962C8B-B14F-4D97-AF65-F5344CB8AC3E}">
        <p14:creationId xmlns:p14="http://schemas.microsoft.com/office/powerpoint/2010/main" val="4037769846"/>
      </p:ext>
    </p:extLst>
  </p:cSld>
  <p:clrMapOvr>
    <a:masterClrMapping/>
  </p:clrMapOvr>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normAutofit fontScale="90000"/>
          </a:bodyPr>
          <a:lstStyle/>
          <a:p>
            <a:r>
              <a:rPr lang="en-US" dirty="0" smtClean="0"/>
              <a:t>F# - Research Contributions </a:t>
            </a:r>
            <a:endParaRPr lang="en-US" dirty="0"/>
          </a:p>
        </p:txBody>
      </p:sp>
      <p:sp>
        <p:nvSpPr>
          <p:cNvPr id="6" name="Content Placeholder 5"/>
          <p:cNvSpPr>
            <a:spLocks noGrp="1"/>
          </p:cNvSpPr>
          <p:nvPr>
            <p:ph idx="1"/>
          </p:nvPr>
        </p:nvSpPr>
        <p:spPr/>
        <p:txBody>
          <a:bodyPr>
            <a:noAutofit/>
          </a:bodyPr>
          <a:lstStyle/>
          <a:p>
            <a:r>
              <a:rPr lang="en-GB" sz="2800" dirty="0" smtClean="0"/>
              <a:t>Active Patterns  </a:t>
            </a:r>
            <a:r>
              <a:rPr lang="en-GB" sz="1600" dirty="0" smtClean="0"/>
              <a:t>ICFP 07</a:t>
            </a:r>
            <a:endParaRPr lang="en-GB" sz="2800" dirty="0" smtClean="0"/>
          </a:p>
          <a:p>
            <a:endParaRPr lang="en-GB" sz="1800" dirty="0" smtClean="0"/>
          </a:p>
          <a:p>
            <a:r>
              <a:rPr lang="en-GB" sz="2800" dirty="0" smtClean="0"/>
              <a:t>Meta-programming in a typed language  </a:t>
            </a:r>
            <a:r>
              <a:rPr lang="en-GB" sz="1400" dirty="0" smtClean="0"/>
              <a:t>ML 06</a:t>
            </a:r>
            <a:endParaRPr lang="en-GB" sz="2800" dirty="0" smtClean="0"/>
          </a:p>
          <a:p>
            <a:endParaRPr lang="en-GB" sz="1800" dirty="0" smtClean="0"/>
          </a:p>
          <a:p>
            <a:r>
              <a:rPr lang="en-GB" sz="2800" dirty="0" smtClean="0"/>
              <a:t>Units of measure </a:t>
            </a:r>
            <a:r>
              <a:rPr lang="en-GB" sz="1800" dirty="0" smtClean="0"/>
              <a:t>CEFP 09, Kennedy</a:t>
            </a:r>
          </a:p>
          <a:p>
            <a:endParaRPr lang="en-GB" sz="1800" dirty="0" smtClean="0"/>
          </a:p>
          <a:p>
            <a:r>
              <a:rPr lang="en-GB" sz="2800" dirty="0" smtClean="0"/>
              <a:t>Lightweight reactive agents on VM </a:t>
            </a:r>
            <a:r>
              <a:rPr lang="en-GB" sz="1600" dirty="0" smtClean="0"/>
              <a:t>Expert F#</a:t>
            </a:r>
            <a:endParaRPr lang="en-GB" sz="2800" dirty="0" smtClean="0"/>
          </a:p>
          <a:p>
            <a:pPr>
              <a:buNone/>
            </a:pPr>
            <a:endParaRPr lang="en-GB" sz="1800" dirty="0" smtClean="0"/>
          </a:p>
          <a:p>
            <a:r>
              <a:rPr lang="en-GB" sz="2800" dirty="0" smtClean="0"/>
              <a:t>Nominal objects in a type-inferred language</a:t>
            </a:r>
          </a:p>
          <a:p>
            <a:endParaRPr lang="en-GB" sz="1800" dirty="0" smtClean="0"/>
          </a:p>
          <a:p>
            <a:r>
              <a:rPr lang="en-GB" sz="2800" dirty="0" smtClean="0"/>
              <a:t>Monadic programming in a strict language</a:t>
            </a:r>
          </a:p>
        </p:txBody>
      </p:sp>
    </p:spTree>
    <p:extLst>
      <p:ext uri="{BB962C8B-B14F-4D97-AF65-F5344CB8AC3E}">
        <p14:creationId xmlns:p14="http://schemas.microsoft.com/office/powerpoint/2010/main" val="34206665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Work</a:t>
            </a:r>
            <a:endParaRPr lang="en-US" dirty="0"/>
          </a:p>
        </p:txBody>
      </p:sp>
      <p:sp>
        <p:nvSpPr>
          <p:cNvPr id="6" name="Content Placeholder 5"/>
          <p:cNvSpPr>
            <a:spLocks noGrp="1"/>
          </p:cNvSpPr>
          <p:nvPr>
            <p:ph idx="1"/>
          </p:nvPr>
        </p:nvSpPr>
        <p:spPr/>
        <p:txBody>
          <a:bodyPr>
            <a:normAutofit fontScale="92500" lnSpcReduction="10000"/>
          </a:bodyPr>
          <a:lstStyle/>
          <a:p>
            <a:r>
              <a:rPr lang="en-GB" dirty="0" smtClean="0"/>
              <a:t>A vast amount....</a:t>
            </a:r>
          </a:p>
          <a:p>
            <a:pPr lvl="1"/>
            <a:r>
              <a:rPr lang="en-GB" dirty="0" smtClean="0"/>
              <a:t>C#</a:t>
            </a:r>
          </a:p>
          <a:p>
            <a:pPr lvl="1"/>
            <a:r>
              <a:rPr lang="en-GB" dirty="0" smtClean="0"/>
              <a:t>SML (SML.NET)</a:t>
            </a:r>
          </a:p>
          <a:p>
            <a:pPr lvl="1"/>
            <a:r>
              <a:rPr lang="en-GB" dirty="0" smtClean="0"/>
              <a:t>OCaml</a:t>
            </a:r>
          </a:p>
          <a:p>
            <a:pPr lvl="1"/>
            <a:r>
              <a:rPr lang="en-GB" dirty="0" err="1" smtClean="0"/>
              <a:t>Scala</a:t>
            </a:r>
            <a:endParaRPr lang="en-GB" dirty="0" smtClean="0"/>
          </a:p>
          <a:p>
            <a:pPr lvl="1"/>
            <a:r>
              <a:rPr lang="en-GB" dirty="0" smtClean="0"/>
              <a:t>Haskell</a:t>
            </a:r>
          </a:p>
          <a:p>
            <a:pPr lvl="1"/>
            <a:endParaRPr lang="en-GB" dirty="0" smtClean="0"/>
          </a:p>
          <a:p>
            <a:pPr lvl="1"/>
            <a:r>
              <a:rPr lang="en-GB" dirty="0" smtClean="0"/>
              <a:t>Kennedy ‘97 – Units of Measure</a:t>
            </a:r>
          </a:p>
          <a:p>
            <a:pPr lvl="1"/>
            <a:r>
              <a:rPr lang="en-GB" dirty="0" smtClean="0"/>
              <a:t>Use of resumptions for async/parallel programming has many precursors</a:t>
            </a:r>
          </a:p>
          <a:p>
            <a:pPr lvl="1"/>
            <a:endParaRPr lang="en-GB" dirty="0"/>
          </a:p>
        </p:txBody>
      </p:sp>
    </p:spTree>
    <p:extLst>
      <p:ext uri="{BB962C8B-B14F-4D97-AF65-F5344CB8AC3E}">
        <p14:creationId xmlns:p14="http://schemas.microsoft.com/office/powerpoint/2010/main" val="41656667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GB"/>
          </a:p>
        </p:txBody>
      </p:sp>
      <p:pic>
        <p:nvPicPr>
          <p:cNvPr id="114692" name="Picture 4"/>
          <p:cNvPicPr>
            <a:picLocks noChangeAspect="1" noChangeArrowheads="1"/>
          </p:cNvPicPr>
          <p:nvPr/>
        </p:nvPicPr>
        <p:blipFill>
          <a:blip r:embed="rId2"/>
          <a:srcRect l="10056" t="41654" r="55613" b="37098"/>
          <a:stretch>
            <a:fillRect/>
          </a:stretch>
        </p:blipFill>
        <p:spPr bwMode="auto">
          <a:xfrm>
            <a:off x="351649" y="945196"/>
            <a:ext cx="6890434" cy="2532099"/>
          </a:xfrm>
          <a:prstGeom prst="rect">
            <a:avLst/>
          </a:prstGeom>
          <a:noFill/>
          <a:ln w="9525">
            <a:noFill/>
            <a:miter lim="800000"/>
            <a:headEnd/>
            <a:tailEnd/>
          </a:ln>
        </p:spPr>
      </p:pic>
      <p:pic>
        <p:nvPicPr>
          <p:cNvPr id="114693" name="Picture 5"/>
          <p:cNvPicPr>
            <a:picLocks noChangeAspect="1" noChangeArrowheads="1"/>
          </p:cNvPicPr>
          <p:nvPr/>
        </p:nvPicPr>
        <p:blipFill>
          <a:blip r:embed="rId3"/>
          <a:srcRect t="50343" r="48370" b="21282"/>
          <a:stretch>
            <a:fillRect/>
          </a:stretch>
        </p:blipFill>
        <p:spPr bwMode="auto">
          <a:xfrm>
            <a:off x="180304" y="3541319"/>
            <a:ext cx="8706119" cy="2840944"/>
          </a:xfrm>
          <a:prstGeom prst="rect">
            <a:avLst/>
          </a:prstGeom>
          <a:noFill/>
          <a:ln w="9525">
            <a:noFill/>
            <a:miter lim="800000"/>
            <a:headEnd/>
            <a:tailEnd/>
          </a:ln>
        </p:spPr>
      </p:pic>
      <p:sp>
        <p:nvSpPr>
          <p:cNvPr id="8" name="Freeform 7"/>
          <p:cNvSpPr/>
          <p:nvPr/>
        </p:nvSpPr>
        <p:spPr bwMode="auto">
          <a:xfrm>
            <a:off x="1899274" y="1758328"/>
            <a:ext cx="884428" cy="405323"/>
          </a:xfrm>
          <a:custGeom>
            <a:avLst/>
            <a:gdLst>
              <a:gd name="connsiteX0" fmla="*/ 354529 w 884428"/>
              <a:gd name="connsiteY0" fmla="*/ 31835 h 405323"/>
              <a:gd name="connsiteX1" fmla="*/ 96951 w 884428"/>
              <a:gd name="connsiteY1" fmla="*/ 44714 h 405323"/>
              <a:gd name="connsiteX2" fmla="*/ 58315 w 884428"/>
              <a:gd name="connsiteY2" fmla="*/ 57593 h 405323"/>
              <a:gd name="connsiteX3" fmla="*/ 45436 w 884428"/>
              <a:gd name="connsiteY3" fmla="*/ 134866 h 405323"/>
              <a:gd name="connsiteX4" fmla="*/ 32557 w 884428"/>
              <a:gd name="connsiteY4" fmla="*/ 199261 h 405323"/>
              <a:gd name="connsiteX5" fmla="*/ 84072 w 884428"/>
              <a:gd name="connsiteY5" fmla="*/ 392444 h 405323"/>
              <a:gd name="connsiteX6" fmla="*/ 122709 w 884428"/>
              <a:gd name="connsiteY6" fmla="*/ 405323 h 405323"/>
              <a:gd name="connsiteX7" fmla="*/ 367408 w 884428"/>
              <a:gd name="connsiteY7" fmla="*/ 392444 h 405323"/>
              <a:gd name="connsiteX8" fmla="*/ 406044 w 884428"/>
              <a:gd name="connsiteY8" fmla="*/ 379565 h 405323"/>
              <a:gd name="connsiteX9" fmla="*/ 740895 w 884428"/>
              <a:gd name="connsiteY9" fmla="*/ 366686 h 405323"/>
              <a:gd name="connsiteX10" fmla="*/ 818168 w 884428"/>
              <a:gd name="connsiteY10" fmla="*/ 340928 h 405323"/>
              <a:gd name="connsiteX11" fmla="*/ 882563 w 884428"/>
              <a:gd name="connsiteY11" fmla="*/ 225018 h 405323"/>
              <a:gd name="connsiteX12" fmla="*/ 869684 w 884428"/>
              <a:gd name="connsiteY12" fmla="*/ 96230 h 405323"/>
              <a:gd name="connsiteX13" fmla="*/ 831047 w 884428"/>
              <a:gd name="connsiteY13" fmla="*/ 83351 h 405323"/>
              <a:gd name="connsiteX14" fmla="*/ 792411 w 884428"/>
              <a:gd name="connsiteY14" fmla="*/ 57593 h 405323"/>
              <a:gd name="connsiteX15" fmla="*/ 650743 w 884428"/>
              <a:gd name="connsiteY15" fmla="*/ 31835 h 405323"/>
              <a:gd name="connsiteX16" fmla="*/ 418923 w 884428"/>
              <a:gd name="connsiteY16" fmla="*/ 31835 h 405323"/>
              <a:gd name="connsiteX17" fmla="*/ 354529 w 884428"/>
              <a:gd name="connsiteY17" fmla="*/ 31835 h 405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4428" h="405323">
                <a:moveTo>
                  <a:pt x="354529" y="31835"/>
                </a:moveTo>
                <a:cubicBezTo>
                  <a:pt x="300867" y="33981"/>
                  <a:pt x="182594" y="37267"/>
                  <a:pt x="96951" y="44714"/>
                </a:cubicBezTo>
                <a:cubicBezTo>
                  <a:pt x="83427" y="45890"/>
                  <a:pt x="65050" y="45806"/>
                  <a:pt x="58315" y="57593"/>
                </a:cubicBezTo>
                <a:cubicBezTo>
                  <a:pt x="45359" y="80265"/>
                  <a:pt x="50107" y="109174"/>
                  <a:pt x="45436" y="134866"/>
                </a:cubicBezTo>
                <a:cubicBezTo>
                  <a:pt x="41520" y="156403"/>
                  <a:pt x="36850" y="177796"/>
                  <a:pt x="32557" y="199261"/>
                </a:cubicBezTo>
                <a:cubicBezTo>
                  <a:pt x="42514" y="328706"/>
                  <a:pt x="0" y="350407"/>
                  <a:pt x="84072" y="392444"/>
                </a:cubicBezTo>
                <a:cubicBezTo>
                  <a:pt x="96214" y="398515"/>
                  <a:pt x="109830" y="401030"/>
                  <a:pt x="122709" y="405323"/>
                </a:cubicBezTo>
                <a:cubicBezTo>
                  <a:pt x="204275" y="401030"/>
                  <a:pt x="286064" y="399839"/>
                  <a:pt x="367408" y="392444"/>
                </a:cubicBezTo>
                <a:cubicBezTo>
                  <a:pt x="380928" y="391215"/>
                  <a:pt x="392501" y="380499"/>
                  <a:pt x="406044" y="379565"/>
                </a:cubicBezTo>
                <a:cubicBezTo>
                  <a:pt x="517479" y="371880"/>
                  <a:pt x="629278" y="370979"/>
                  <a:pt x="740895" y="366686"/>
                </a:cubicBezTo>
                <a:cubicBezTo>
                  <a:pt x="766653" y="358100"/>
                  <a:pt x="803107" y="363519"/>
                  <a:pt x="818168" y="340928"/>
                </a:cubicBezTo>
                <a:cubicBezTo>
                  <a:pt x="877214" y="252359"/>
                  <a:pt x="859895" y="293023"/>
                  <a:pt x="882563" y="225018"/>
                </a:cubicBezTo>
                <a:cubicBezTo>
                  <a:pt x="878270" y="182089"/>
                  <a:pt x="884428" y="136776"/>
                  <a:pt x="869684" y="96230"/>
                </a:cubicBezTo>
                <a:cubicBezTo>
                  <a:pt x="865045" y="83472"/>
                  <a:pt x="843189" y="89422"/>
                  <a:pt x="831047" y="83351"/>
                </a:cubicBezTo>
                <a:cubicBezTo>
                  <a:pt x="817203" y="76429"/>
                  <a:pt x="806255" y="64515"/>
                  <a:pt x="792411" y="57593"/>
                </a:cubicBezTo>
                <a:cubicBezTo>
                  <a:pt x="752705" y="37740"/>
                  <a:pt x="686258" y="36274"/>
                  <a:pt x="650743" y="31835"/>
                </a:cubicBezTo>
                <a:cubicBezTo>
                  <a:pt x="555229" y="0"/>
                  <a:pt x="604977" y="11163"/>
                  <a:pt x="418923" y="31835"/>
                </a:cubicBezTo>
                <a:cubicBezTo>
                  <a:pt x="254134" y="50144"/>
                  <a:pt x="408191" y="29689"/>
                  <a:pt x="354529" y="31835"/>
                </a:cubicBezTo>
                <a:close/>
              </a:path>
            </a:pathLst>
          </a:custGeom>
          <a:noFill/>
          <a:ln>
            <a:solidFill>
              <a:schemeClr val="accent3"/>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9" name="Freeform 8"/>
          <p:cNvSpPr/>
          <p:nvPr/>
        </p:nvSpPr>
        <p:spPr bwMode="auto">
          <a:xfrm>
            <a:off x="982727" y="1253906"/>
            <a:ext cx="884428" cy="405323"/>
          </a:xfrm>
          <a:custGeom>
            <a:avLst/>
            <a:gdLst>
              <a:gd name="connsiteX0" fmla="*/ 354529 w 884428"/>
              <a:gd name="connsiteY0" fmla="*/ 31835 h 405323"/>
              <a:gd name="connsiteX1" fmla="*/ 96951 w 884428"/>
              <a:gd name="connsiteY1" fmla="*/ 44714 h 405323"/>
              <a:gd name="connsiteX2" fmla="*/ 58315 w 884428"/>
              <a:gd name="connsiteY2" fmla="*/ 57593 h 405323"/>
              <a:gd name="connsiteX3" fmla="*/ 45436 w 884428"/>
              <a:gd name="connsiteY3" fmla="*/ 134866 h 405323"/>
              <a:gd name="connsiteX4" fmla="*/ 32557 w 884428"/>
              <a:gd name="connsiteY4" fmla="*/ 199261 h 405323"/>
              <a:gd name="connsiteX5" fmla="*/ 84072 w 884428"/>
              <a:gd name="connsiteY5" fmla="*/ 392444 h 405323"/>
              <a:gd name="connsiteX6" fmla="*/ 122709 w 884428"/>
              <a:gd name="connsiteY6" fmla="*/ 405323 h 405323"/>
              <a:gd name="connsiteX7" fmla="*/ 367408 w 884428"/>
              <a:gd name="connsiteY7" fmla="*/ 392444 h 405323"/>
              <a:gd name="connsiteX8" fmla="*/ 406044 w 884428"/>
              <a:gd name="connsiteY8" fmla="*/ 379565 h 405323"/>
              <a:gd name="connsiteX9" fmla="*/ 740895 w 884428"/>
              <a:gd name="connsiteY9" fmla="*/ 366686 h 405323"/>
              <a:gd name="connsiteX10" fmla="*/ 818168 w 884428"/>
              <a:gd name="connsiteY10" fmla="*/ 340928 h 405323"/>
              <a:gd name="connsiteX11" fmla="*/ 882563 w 884428"/>
              <a:gd name="connsiteY11" fmla="*/ 225018 h 405323"/>
              <a:gd name="connsiteX12" fmla="*/ 869684 w 884428"/>
              <a:gd name="connsiteY12" fmla="*/ 96230 h 405323"/>
              <a:gd name="connsiteX13" fmla="*/ 831047 w 884428"/>
              <a:gd name="connsiteY13" fmla="*/ 83351 h 405323"/>
              <a:gd name="connsiteX14" fmla="*/ 792411 w 884428"/>
              <a:gd name="connsiteY14" fmla="*/ 57593 h 405323"/>
              <a:gd name="connsiteX15" fmla="*/ 650743 w 884428"/>
              <a:gd name="connsiteY15" fmla="*/ 31835 h 405323"/>
              <a:gd name="connsiteX16" fmla="*/ 418923 w 884428"/>
              <a:gd name="connsiteY16" fmla="*/ 31835 h 405323"/>
              <a:gd name="connsiteX17" fmla="*/ 354529 w 884428"/>
              <a:gd name="connsiteY17" fmla="*/ 31835 h 405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4428" h="405323">
                <a:moveTo>
                  <a:pt x="354529" y="31835"/>
                </a:moveTo>
                <a:cubicBezTo>
                  <a:pt x="300867" y="33981"/>
                  <a:pt x="182594" y="37267"/>
                  <a:pt x="96951" y="44714"/>
                </a:cubicBezTo>
                <a:cubicBezTo>
                  <a:pt x="83427" y="45890"/>
                  <a:pt x="65050" y="45806"/>
                  <a:pt x="58315" y="57593"/>
                </a:cubicBezTo>
                <a:cubicBezTo>
                  <a:pt x="45359" y="80265"/>
                  <a:pt x="50107" y="109174"/>
                  <a:pt x="45436" y="134866"/>
                </a:cubicBezTo>
                <a:cubicBezTo>
                  <a:pt x="41520" y="156403"/>
                  <a:pt x="36850" y="177796"/>
                  <a:pt x="32557" y="199261"/>
                </a:cubicBezTo>
                <a:cubicBezTo>
                  <a:pt x="42514" y="328706"/>
                  <a:pt x="0" y="350407"/>
                  <a:pt x="84072" y="392444"/>
                </a:cubicBezTo>
                <a:cubicBezTo>
                  <a:pt x="96214" y="398515"/>
                  <a:pt x="109830" y="401030"/>
                  <a:pt x="122709" y="405323"/>
                </a:cubicBezTo>
                <a:cubicBezTo>
                  <a:pt x="204275" y="401030"/>
                  <a:pt x="286064" y="399839"/>
                  <a:pt x="367408" y="392444"/>
                </a:cubicBezTo>
                <a:cubicBezTo>
                  <a:pt x="380928" y="391215"/>
                  <a:pt x="392501" y="380499"/>
                  <a:pt x="406044" y="379565"/>
                </a:cubicBezTo>
                <a:cubicBezTo>
                  <a:pt x="517479" y="371880"/>
                  <a:pt x="629278" y="370979"/>
                  <a:pt x="740895" y="366686"/>
                </a:cubicBezTo>
                <a:cubicBezTo>
                  <a:pt x="766653" y="358100"/>
                  <a:pt x="803107" y="363519"/>
                  <a:pt x="818168" y="340928"/>
                </a:cubicBezTo>
                <a:cubicBezTo>
                  <a:pt x="877214" y="252359"/>
                  <a:pt x="859895" y="293023"/>
                  <a:pt x="882563" y="225018"/>
                </a:cubicBezTo>
                <a:cubicBezTo>
                  <a:pt x="878270" y="182089"/>
                  <a:pt x="884428" y="136776"/>
                  <a:pt x="869684" y="96230"/>
                </a:cubicBezTo>
                <a:cubicBezTo>
                  <a:pt x="865045" y="83472"/>
                  <a:pt x="843189" y="89422"/>
                  <a:pt x="831047" y="83351"/>
                </a:cubicBezTo>
                <a:cubicBezTo>
                  <a:pt x="817203" y="76429"/>
                  <a:pt x="806255" y="64515"/>
                  <a:pt x="792411" y="57593"/>
                </a:cubicBezTo>
                <a:cubicBezTo>
                  <a:pt x="752705" y="37740"/>
                  <a:pt x="686258" y="36274"/>
                  <a:pt x="650743" y="31835"/>
                </a:cubicBezTo>
                <a:cubicBezTo>
                  <a:pt x="555229" y="0"/>
                  <a:pt x="604977" y="11163"/>
                  <a:pt x="418923" y="31835"/>
                </a:cubicBezTo>
                <a:cubicBezTo>
                  <a:pt x="254134" y="50144"/>
                  <a:pt x="408191" y="29689"/>
                  <a:pt x="354529" y="31835"/>
                </a:cubicBezTo>
                <a:close/>
              </a:path>
            </a:pathLst>
          </a:custGeom>
          <a:noFill/>
          <a:ln>
            <a:solidFill>
              <a:schemeClr val="accent3"/>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0" name="Freeform 9"/>
          <p:cNvSpPr/>
          <p:nvPr/>
        </p:nvSpPr>
        <p:spPr bwMode="auto">
          <a:xfrm>
            <a:off x="493331" y="3803922"/>
            <a:ext cx="884428" cy="405323"/>
          </a:xfrm>
          <a:custGeom>
            <a:avLst/>
            <a:gdLst>
              <a:gd name="connsiteX0" fmla="*/ 354529 w 884428"/>
              <a:gd name="connsiteY0" fmla="*/ 31835 h 405323"/>
              <a:gd name="connsiteX1" fmla="*/ 96951 w 884428"/>
              <a:gd name="connsiteY1" fmla="*/ 44714 h 405323"/>
              <a:gd name="connsiteX2" fmla="*/ 58315 w 884428"/>
              <a:gd name="connsiteY2" fmla="*/ 57593 h 405323"/>
              <a:gd name="connsiteX3" fmla="*/ 45436 w 884428"/>
              <a:gd name="connsiteY3" fmla="*/ 134866 h 405323"/>
              <a:gd name="connsiteX4" fmla="*/ 32557 w 884428"/>
              <a:gd name="connsiteY4" fmla="*/ 199261 h 405323"/>
              <a:gd name="connsiteX5" fmla="*/ 84072 w 884428"/>
              <a:gd name="connsiteY5" fmla="*/ 392444 h 405323"/>
              <a:gd name="connsiteX6" fmla="*/ 122709 w 884428"/>
              <a:gd name="connsiteY6" fmla="*/ 405323 h 405323"/>
              <a:gd name="connsiteX7" fmla="*/ 367408 w 884428"/>
              <a:gd name="connsiteY7" fmla="*/ 392444 h 405323"/>
              <a:gd name="connsiteX8" fmla="*/ 406044 w 884428"/>
              <a:gd name="connsiteY8" fmla="*/ 379565 h 405323"/>
              <a:gd name="connsiteX9" fmla="*/ 740895 w 884428"/>
              <a:gd name="connsiteY9" fmla="*/ 366686 h 405323"/>
              <a:gd name="connsiteX10" fmla="*/ 818168 w 884428"/>
              <a:gd name="connsiteY10" fmla="*/ 340928 h 405323"/>
              <a:gd name="connsiteX11" fmla="*/ 882563 w 884428"/>
              <a:gd name="connsiteY11" fmla="*/ 225018 h 405323"/>
              <a:gd name="connsiteX12" fmla="*/ 869684 w 884428"/>
              <a:gd name="connsiteY12" fmla="*/ 96230 h 405323"/>
              <a:gd name="connsiteX13" fmla="*/ 831047 w 884428"/>
              <a:gd name="connsiteY13" fmla="*/ 83351 h 405323"/>
              <a:gd name="connsiteX14" fmla="*/ 792411 w 884428"/>
              <a:gd name="connsiteY14" fmla="*/ 57593 h 405323"/>
              <a:gd name="connsiteX15" fmla="*/ 650743 w 884428"/>
              <a:gd name="connsiteY15" fmla="*/ 31835 h 405323"/>
              <a:gd name="connsiteX16" fmla="*/ 418923 w 884428"/>
              <a:gd name="connsiteY16" fmla="*/ 31835 h 405323"/>
              <a:gd name="connsiteX17" fmla="*/ 354529 w 884428"/>
              <a:gd name="connsiteY17" fmla="*/ 31835 h 405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4428" h="405323">
                <a:moveTo>
                  <a:pt x="354529" y="31835"/>
                </a:moveTo>
                <a:cubicBezTo>
                  <a:pt x="300867" y="33981"/>
                  <a:pt x="182594" y="37267"/>
                  <a:pt x="96951" y="44714"/>
                </a:cubicBezTo>
                <a:cubicBezTo>
                  <a:pt x="83427" y="45890"/>
                  <a:pt x="65050" y="45806"/>
                  <a:pt x="58315" y="57593"/>
                </a:cubicBezTo>
                <a:cubicBezTo>
                  <a:pt x="45359" y="80265"/>
                  <a:pt x="50107" y="109174"/>
                  <a:pt x="45436" y="134866"/>
                </a:cubicBezTo>
                <a:cubicBezTo>
                  <a:pt x="41520" y="156403"/>
                  <a:pt x="36850" y="177796"/>
                  <a:pt x="32557" y="199261"/>
                </a:cubicBezTo>
                <a:cubicBezTo>
                  <a:pt x="42514" y="328706"/>
                  <a:pt x="0" y="350407"/>
                  <a:pt x="84072" y="392444"/>
                </a:cubicBezTo>
                <a:cubicBezTo>
                  <a:pt x="96214" y="398515"/>
                  <a:pt x="109830" y="401030"/>
                  <a:pt x="122709" y="405323"/>
                </a:cubicBezTo>
                <a:cubicBezTo>
                  <a:pt x="204275" y="401030"/>
                  <a:pt x="286064" y="399839"/>
                  <a:pt x="367408" y="392444"/>
                </a:cubicBezTo>
                <a:cubicBezTo>
                  <a:pt x="380928" y="391215"/>
                  <a:pt x="392501" y="380499"/>
                  <a:pt x="406044" y="379565"/>
                </a:cubicBezTo>
                <a:cubicBezTo>
                  <a:pt x="517479" y="371880"/>
                  <a:pt x="629278" y="370979"/>
                  <a:pt x="740895" y="366686"/>
                </a:cubicBezTo>
                <a:cubicBezTo>
                  <a:pt x="766653" y="358100"/>
                  <a:pt x="803107" y="363519"/>
                  <a:pt x="818168" y="340928"/>
                </a:cubicBezTo>
                <a:cubicBezTo>
                  <a:pt x="877214" y="252359"/>
                  <a:pt x="859895" y="293023"/>
                  <a:pt x="882563" y="225018"/>
                </a:cubicBezTo>
                <a:cubicBezTo>
                  <a:pt x="878270" y="182089"/>
                  <a:pt x="884428" y="136776"/>
                  <a:pt x="869684" y="96230"/>
                </a:cubicBezTo>
                <a:cubicBezTo>
                  <a:pt x="865045" y="83472"/>
                  <a:pt x="843189" y="89422"/>
                  <a:pt x="831047" y="83351"/>
                </a:cubicBezTo>
                <a:cubicBezTo>
                  <a:pt x="817203" y="76429"/>
                  <a:pt x="806255" y="64515"/>
                  <a:pt x="792411" y="57593"/>
                </a:cubicBezTo>
                <a:cubicBezTo>
                  <a:pt x="752705" y="37740"/>
                  <a:pt x="686258" y="36274"/>
                  <a:pt x="650743" y="31835"/>
                </a:cubicBezTo>
                <a:cubicBezTo>
                  <a:pt x="555229" y="0"/>
                  <a:pt x="604977" y="11163"/>
                  <a:pt x="418923" y="31835"/>
                </a:cubicBezTo>
                <a:cubicBezTo>
                  <a:pt x="254134" y="50144"/>
                  <a:pt x="408191" y="29689"/>
                  <a:pt x="354529" y="31835"/>
                </a:cubicBezTo>
                <a:close/>
              </a:path>
            </a:pathLst>
          </a:custGeom>
          <a:noFill/>
          <a:ln>
            <a:solidFill>
              <a:schemeClr val="accent3"/>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1" name="TextBox 10"/>
          <p:cNvSpPr txBox="1"/>
          <p:nvPr/>
        </p:nvSpPr>
        <p:spPr>
          <a:xfrm>
            <a:off x="7547020" y="1571223"/>
            <a:ext cx="728213" cy="400110"/>
          </a:xfrm>
          <a:prstGeom prst="rect">
            <a:avLst/>
          </a:prstGeom>
          <a:noFill/>
        </p:spPr>
        <p:txBody>
          <a:bodyPr wrap="none" rtlCol="0">
            <a:spAutoFit/>
          </a:bodyPr>
          <a:lstStyle/>
          <a:p>
            <a:r>
              <a:rPr lang="en-GB" sz="2000" b="1" dirty="0" err="1" smtClean="0"/>
              <a:t>Scala</a:t>
            </a:r>
            <a:endParaRPr lang="en-GB" sz="2000" b="1" dirty="0"/>
          </a:p>
        </p:txBody>
      </p:sp>
      <p:sp>
        <p:nvSpPr>
          <p:cNvPr id="12" name="TextBox 11"/>
          <p:cNvSpPr txBox="1"/>
          <p:nvPr/>
        </p:nvSpPr>
        <p:spPr>
          <a:xfrm>
            <a:off x="7609268" y="3166057"/>
            <a:ext cx="849913" cy="400110"/>
          </a:xfrm>
          <a:prstGeom prst="rect">
            <a:avLst/>
          </a:prstGeom>
          <a:noFill/>
        </p:spPr>
        <p:txBody>
          <a:bodyPr wrap="none" rtlCol="0">
            <a:spAutoFit/>
          </a:bodyPr>
          <a:lstStyle/>
          <a:p>
            <a:r>
              <a:rPr lang="en-GB" sz="2000" b="1" dirty="0" err="1" smtClean="0"/>
              <a:t>Erlang</a:t>
            </a:r>
            <a:endParaRPr lang="en-GB" sz="2000" b="1" dirty="0"/>
          </a:p>
        </p:txBody>
      </p:sp>
      <p:sp>
        <p:nvSpPr>
          <p:cNvPr id="13" name="Folded Corner 12"/>
          <p:cNvSpPr/>
          <p:nvPr/>
        </p:nvSpPr>
        <p:spPr>
          <a:xfrm>
            <a:off x="3493768" y="4965593"/>
            <a:ext cx="5138192" cy="1555997"/>
          </a:xfrm>
          <a:prstGeom prst="foldedCorner">
            <a:avLst/>
          </a:prstGeom>
          <a:solidFill>
            <a:schemeClr val="tx1"/>
          </a:solidFill>
          <a:ln w="22225" cap="rnd"/>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r>
              <a:rPr lang="en-GB" sz="1600" b="1" dirty="0" err="1" smtClean="0">
                <a:solidFill>
                  <a:schemeClr val="bg1"/>
                </a:solidFill>
                <a:latin typeface="Consolas" pitchFamily="49" charset="0"/>
                <a:cs typeface="Consolas" pitchFamily="49" charset="0"/>
              </a:rPr>
              <a:t>async</a:t>
            </a:r>
            <a:r>
              <a:rPr lang="en-GB" sz="1600" b="1" dirty="0" smtClean="0">
                <a:solidFill>
                  <a:schemeClr val="bg1"/>
                </a:solidFill>
                <a:latin typeface="Consolas" pitchFamily="49" charset="0"/>
                <a:cs typeface="Consolas" pitchFamily="49" charset="0"/>
              </a:rPr>
              <a:t> { </a:t>
            </a:r>
            <a:r>
              <a:rPr lang="en-GB" sz="1600" b="1" dirty="0" smtClean="0">
                <a:solidFill>
                  <a:schemeClr val="accent2"/>
                </a:solidFill>
                <a:latin typeface="Consolas" pitchFamily="49" charset="0"/>
                <a:cs typeface="Consolas" pitchFamily="49" charset="0"/>
              </a:rPr>
              <a:t>let!</a:t>
            </a:r>
            <a:r>
              <a:rPr lang="en-GB" sz="1600" b="1" dirty="0" smtClean="0">
                <a:solidFill>
                  <a:schemeClr val="bg1"/>
                </a:solidFill>
                <a:latin typeface="Consolas" pitchFamily="49" charset="0"/>
                <a:cs typeface="Consolas" pitchFamily="49" charset="0"/>
              </a:rPr>
              <a:t> image = </a:t>
            </a:r>
            <a:r>
              <a:rPr lang="en-GB" sz="1600" b="1" dirty="0" err="1" smtClean="0">
                <a:solidFill>
                  <a:schemeClr val="bg1"/>
                </a:solidFill>
                <a:latin typeface="Consolas" pitchFamily="49" charset="0"/>
                <a:cs typeface="Consolas" pitchFamily="49" charset="0"/>
              </a:rPr>
              <a:t>ReadAsync</a:t>
            </a:r>
            <a:r>
              <a:rPr lang="en-GB" sz="1600" b="1" dirty="0" smtClean="0">
                <a:solidFill>
                  <a:schemeClr val="bg1"/>
                </a:solidFill>
                <a:latin typeface="Consolas" pitchFamily="49" charset="0"/>
                <a:cs typeface="Consolas" pitchFamily="49" charset="0"/>
              </a:rPr>
              <a:t> "cat.jpg"</a:t>
            </a:r>
          </a:p>
          <a:p>
            <a:r>
              <a:rPr lang="en-GB" sz="1600" b="1" dirty="0" smtClean="0">
                <a:solidFill>
                  <a:schemeClr val="bg1"/>
                </a:solidFill>
                <a:latin typeface="Consolas" pitchFamily="49" charset="0"/>
                <a:cs typeface="Consolas" pitchFamily="49" charset="0"/>
              </a:rPr>
              <a:t>        </a:t>
            </a:r>
            <a:r>
              <a:rPr lang="en-GB" sz="1600" b="1" dirty="0" smtClean="0">
                <a:solidFill>
                  <a:schemeClr val="accent2"/>
                </a:solidFill>
                <a:latin typeface="Consolas" pitchFamily="49" charset="0"/>
                <a:cs typeface="Consolas" pitchFamily="49" charset="0"/>
              </a:rPr>
              <a:t>let</a:t>
            </a:r>
            <a:r>
              <a:rPr lang="en-GB" sz="1600" b="1" dirty="0" smtClean="0">
                <a:solidFill>
                  <a:schemeClr val="bg1"/>
                </a:solidFill>
                <a:latin typeface="Consolas" pitchFamily="49" charset="0"/>
                <a:cs typeface="Consolas" pitchFamily="49" charset="0"/>
              </a:rPr>
              <a:t> image2 = f image</a:t>
            </a:r>
          </a:p>
          <a:p>
            <a:r>
              <a:rPr lang="en-GB" sz="1600" b="1" dirty="0" smtClean="0">
                <a:solidFill>
                  <a:schemeClr val="bg1"/>
                </a:solidFill>
                <a:latin typeface="Consolas" pitchFamily="49" charset="0"/>
                <a:cs typeface="Consolas" pitchFamily="49" charset="0"/>
              </a:rPr>
              <a:t>        </a:t>
            </a:r>
            <a:r>
              <a:rPr lang="en-GB" sz="1600" b="1" dirty="0" smtClean="0">
                <a:solidFill>
                  <a:schemeClr val="accent2"/>
                </a:solidFill>
                <a:latin typeface="Consolas" pitchFamily="49" charset="0"/>
                <a:cs typeface="Consolas" pitchFamily="49" charset="0"/>
              </a:rPr>
              <a:t>do! </a:t>
            </a:r>
            <a:r>
              <a:rPr lang="en-GB" sz="1600" b="1" dirty="0" err="1" smtClean="0">
                <a:solidFill>
                  <a:schemeClr val="bg1"/>
                </a:solidFill>
                <a:latin typeface="Consolas" pitchFamily="49" charset="0"/>
                <a:cs typeface="Consolas" pitchFamily="49" charset="0"/>
              </a:rPr>
              <a:t>WriteAsync</a:t>
            </a:r>
            <a:r>
              <a:rPr lang="en-GB" sz="1600" b="1" dirty="0" smtClean="0">
                <a:solidFill>
                  <a:schemeClr val="bg1"/>
                </a:solidFill>
                <a:latin typeface="Consolas" pitchFamily="49" charset="0"/>
                <a:cs typeface="Consolas" pitchFamily="49" charset="0"/>
              </a:rPr>
              <a:t> image2 "dog.jpg"</a:t>
            </a:r>
          </a:p>
          <a:p>
            <a:r>
              <a:rPr lang="en-GB" sz="1600" b="1" dirty="0" smtClean="0">
                <a:solidFill>
                  <a:schemeClr val="bg1"/>
                </a:solidFill>
                <a:latin typeface="Consolas" pitchFamily="49" charset="0"/>
                <a:cs typeface="Consolas" pitchFamily="49" charset="0"/>
              </a:rPr>
              <a:t>        </a:t>
            </a:r>
            <a:r>
              <a:rPr lang="en-GB" sz="1600" b="1" dirty="0" smtClean="0">
                <a:solidFill>
                  <a:schemeClr val="accent2"/>
                </a:solidFill>
                <a:latin typeface="Consolas" pitchFamily="49" charset="0"/>
                <a:cs typeface="Consolas" pitchFamily="49" charset="0"/>
              </a:rPr>
              <a:t>do </a:t>
            </a:r>
            <a:r>
              <a:rPr lang="en-GB" sz="1600" b="1" dirty="0" err="1" smtClean="0">
                <a:solidFill>
                  <a:schemeClr val="bg1"/>
                </a:solidFill>
                <a:latin typeface="Consolas" pitchFamily="49" charset="0"/>
                <a:cs typeface="Consolas" pitchFamily="49" charset="0"/>
              </a:rPr>
              <a:t>printfn</a:t>
            </a:r>
            <a:r>
              <a:rPr lang="en-GB" sz="1600" b="1" dirty="0" smtClean="0">
                <a:solidFill>
                  <a:schemeClr val="bg1"/>
                </a:solidFill>
                <a:latin typeface="Consolas" pitchFamily="49" charset="0"/>
                <a:cs typeface="Consolas" pitchFamily="49" charset="0"/>
              </a:rPr>
              <a:t> "done!" </a:t>
            </a:r>
          </a:p>
          <a:p>
            <a:r>
              <a:rPr lang="en-GB" sz="1600" b="1" dirty="0" smtClean="0">
                <a:solidFill>
                  <a:schemeClr val="bg1"/>
                </a:solidFill>
                <a:latin typeface="Consolas" pitchFamily="49" charset="0"/>
                <a:cs typeface="Consolas" pitchFamily="49" charset="0"/>
              </a:rPr>
              <a:t>        </a:t>
            </a:r>
            <a:r>
              <a:rPr lang="en-GB" sz="1600" b="1" dirty="0" smtClean="0">
                <a:solidFill>
                  <a:schemeClr val="accent2"/>
                </a:solidFill>
                <a:latin typeface="Consolas" pitchFamily="49" charset="0"/>
                <a:cs typeface="Consolas" pitchFamily="49" charset="0"/>
              </a:rPr>
              <a:t>return </a:t>
            </a:r>
            <a:r>
              <a:rPr lang="en-GB" sz="1600" b="1" dirty="0" smtClean="0">
                <a:solidFill>
                  <a:schemeClr val="bg1"/>
                </a:solidFill>
                <a:latin typeface="Consolas" pitchFamily="49" charset="0"/>
                <a:cs typeface="Consolas" pitchFamily="49" charset="0"/>
              </a:rPr>
              <a:t>image2 }</a:t>
            </a:r>
          </a:p>
        </p:txBody>
      </p:sp>
      <p:sp>
        <p:nvSpPr>
          <p:cNvPr id="14" name="Freeform 13"/>
          <p:cNvSpPr/>
          <p:nvPr/>
        </p:nvSpPr>
        <p:spPr bwMode="auto">
          <a:xfrm>
            <a:off x="4226059" y="4960874"/>
            <a:ext cx="884428" cy="405323"/>
          </a:xfrm>
          <a:custGeom>
            <a:avLst/>
            <a:gdLst>
              <a:gd name="connsiteX0" fmla="*/ 354529 w 884428"/>
              <a:gd name="connsiteY0" fmla="*/ 31835 h 405323"/>
              <a:gd name="connsiteX1" fmla="*/ 96951 w 884428"/>
              <a:gd name="connsiteY1" fmla="*/ 44714 h 405323"/>
              <a:gd name="connsiteX2" fmla="*/ 58315 w 884428"/>
              <a:gd name="connsiteY2" fmla="*/ 57593 h 405323"/>
              <a:gd name="connsiteX3" fmla="*/ 45436 w 884428"/>
              <a:gd name="connsiteY3" fmla="*/ 134866 h 405323"/>
              <a:gd name="connsiteX4" fmla="*/ 32557 w 884428"/>
              <a:gd name="connsiteY4" fmla="*/ 199261 h 405323"/>
              <a:gd name="connsiteX5" fmla="*/ 84072 w 884428"/>
              <a:gd name="connsiteY5" fmla="*/ 392444 h 405323"/>
              <a:gd name="connsiteX6" fmla="*/ 122709 w 884428"/>
              <a:gd name="connsiteY6" fmla="*/ 405323 h 405323"/>
              <a:gd name="connsiteX7" fmla="*/ 367408 w 884428"/>
              <a:gd name="connsiteY7" fmla="*/ 392444 h 405323"/>
              <a:gd name="connsiteX8" fmla="*/ 406044 w 884428"/>
              <a:gd name="connsiteY8" fmla="*/ 379565 h 405323"/>
              <a:gd name="connsiteX9" fmla="*/ 740895 w 884428"/>
              <a:gd name="connsiteY9" fmla="*/ 366686 h 405323"/>
              <a:gd name="connsiteX10" fmla="*/ 818168 w 884428"/>
              <a:gd name="connsiteY10" fmla="*/ 340928 h 405323"/>
              <a:gd name="connsiteX11" fmla="*/ 882563 w 884428"/>
              <a:gd name="connsiteY11" fmla="*/ 225018 h 405323"/>
              <a:gd name="connsiteX12" fmla="*/ 869684 w 884428"/>
              <a:gd name="connsiteY12" fmla="*/ 96230 h 405323"/>
              <a:gd name="connsiteX13" fmla="*/ 831047 w 884428"/>
              <a:gd name="connsiteY13" fmla="*/ 83351 h 405323"/>
              <a:gd name="connsiteX14" fmla="*/ 792411 w 884428"/>
              <a:gd name="connsiteY14" fmla="*/ 57593 h 405323"/>
              <a:gd name="connsiteX15" fmla="*/ 650743 w 884428"/>
              <a:gd name="connsiteY15" fmla="*/ 31835 h 405323"/>
              <a:gd name="connsiteX16" fmla="*/ 418923 w 884428"/>
              <a:gd name="connsiteY16" fmla="*/ 31835 h 405323"/>
              <a:gd name="connsiteX17" fmla="*/ 354529 w 884428"/>
              <a:gd name="connsiteY17" fmla="*/ 31835 h 405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4428" h="405323">
                <a:moveTo>
                  <a:pt x="354529" y="31835"/>
                </a:moveTo>
                <a:cubicBezTo>
                  <a:pt x="300867" y="33981"/>
                  <a:pt x="182594" y="37267"/>
                  <a:pt x="96951" y="44714"/>
                </a:cubicBezTo>
                <a:cubicBezTo>
                  <a:pt x="83427" y="45890"/>
                  <a:pt x="65050" y="45806"/>
                  <a:pt x="58315" y="57593"/>
                </a:cubicBezTo>
                <a:cubicBezTo>
                  <a:pt x="45359" y="80265"/>
                  <a:pt x="50107" y="109174"/>
                  <a:pt x="45436" y="134866"/>
                </a:cubicBezTo>
                <a:cubicBezTo>
                  <a:pt x="41520" y="156403"/>
                  <a:pt x="36850" y="177796"/>
                  <a:pt x="32557" y="199261"/>
                </a:cubicBezTo>
                <a:cubicBezTo>
                  <a:pt x="42514" y="328706"/>
                  <a:pt x="0" y="350407"/>
                  <a:pt x="84072" y="392444"/>
                </a:cubicBezTo>
                <a:cubicBezTo>
                  <a:pt x="96214" y="398515"/>
                  <a:pt x="109830" y="401030"/>
                  <a:pt x="122709" y="405323"/>
                </a:cubicBezTo>
                <a:cubicBezTo>
                  <a:pt x="204275" y="401030"/>
                  <a:pt x="286064" y="399839"/>
                  <a:pt x="367408" y="392444"/>
                </a:cubicBezTo>
                <a:cubicBezTo>
                  <a:pt x="380928" y="391215"/>
                  <a:pt x="392501" y="380499"/>
                  <a:pt x="406044" y="379565"/>
                </a:cubicBezTo>
                <a:cubicBezTo>
                  <a:pt x="517479" y="371880"/>
                  <a:pt x="629278" y="370979"/>
                  <a:pt x="740895" y="366686"/>
                </a:cubicBezTo>
                <a:cubicBezTo>
                  <a:pt x="766653" y="358100"/>
                  <a:pt x="803107" y="363519"/>
                  <a:pt x="818168" y="340928"/>
                </a:cubicBezTo>
                <a:cubicBezTo>
                  <a:pt x="877214" y="252359"/>
                  <a:pt x="859895" y="293023"/>
                  <a:pt x="882563" y="225018"/>
                </a:cubicBezTo>
                <a:cubicBezTo>
                  <a:pt x="878270" y="182089"/>
                  <a:pt x="884428" y="136776"/>
                  <a:pt x="869684" y="96230"/>
                </a:cubicBezTo>
                <a:cubicBezTo>
                  <a:pt x="865045" y="83472"/>
                  <a:pt x="843189" y="89422"/>
                  <a:pt x="831047" y="83351"/>
                </a:cubicBezTo>
                <a:cubicBezTo>
                  <a:pt x="817203" y="76429"/>
                  <a:pt x="806255" y="64515"/>
                  <a:pt x="792411" y="57593"/>
                </a:cubicBezTo>
                <a:cubicBezTo>
                  <a:pt x="752705" y="37740"/>
                  <a:pt x="686258" y="36274"/>
                  <a:pt x="650743" y="31835"/>
                </a:cubicBezTo>
                <a:cubicBezTo>
                  <a:pt x="555229" y="0"/>
                  <a:pt x="604977" y="11163"/>
                  <a:pt x="418923" y="31835"/>
                </a:cubicBezTo>
                <a:cubicBezTo>
                  <a:pt x="254134" y="50144"/>
                  <a:pt x="408191" y="29689"/>
                  <a:pt x="354529" y="31835"/>
                </a:cubicBezTo>
                <a:close/>
              </a:path>
            </a:pathLst>
          </a:custGeom>
          <a:noFill/>
          <a:ln>
            <a:solidFill>
              <a:schemeClr val="accent3"/>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5" name="Freeform 14"/>
          <p:cNvSpPr/>
          <p:nvPr/>
        </p:nvSpPr>
        <p:spPr bwMode="auto">
          <a:xfrm>
            <a:off x="4277573" y="5411634"/>
            <a:ext cx="884428" cy="405323"/>
          </a:xfrm>
          <a:custGeom>
            <a:avLst/>
            <a:gdLst>
              <a:gd name="connsiteX0" fmla="*/ 354529 w 884428"/>
              <a:gd name="connsiteY0" fmla="*/ 31835 h 405323"/>
              <a:gd name="connsiteX1" fmla="*/ 96951 w 884428"/>
              <a:gd name="connsiteY1" fmla="*/ 44714 h 405323"/>
              <a:gd name="connsiteX2" fmla="*/ 58315 w 884428"/>
              <a:gd name="connsiteY2" fmla="*/ 57593 h 405323"/>
              <a:gd name="connsiteX3" fmla="*/ 45436 w 884428"/>
              <a:gd name="connsiteY3" fmla="*/ 134866 h 405323"/>
              <a:gd name="connsiteX4" fmla="*/ 32557 w 884428"/>
              <a:gd name="connsiteY4" fmla="*/ 199261 h 405323"/>
              <a:gd name="connsiteX5" fmla="*/ 84072 w 884428"/>
              <a:gd name="connsiteY5" fmla="*/ 392444 h 405323"/>
              <a:gd name="connsiteX6" fmla="*/ 122709 w 884428"/>
              <a:gd name="connsiteY6" fmla="*/ 405323 h 405323"/>
              <a:gd name="connsiteX7" fmla="*/ 367408 w 884428"/>
              <a:gd name="connsiteY7" fmla="*/ 392444 h 405323"/>
              <a:gd name="connsiteX8" fmla="*/ 406044 w 884428"/>
              <a:gd name="connsiteY8" fmla="*/ 379565 h 405323"/>
              <a:gd name="connsiteX9" fmla="*/ 740895 w 884428"/>
              <a:gd name="connsiteY9" fmla="*/ 366686 h 405323"/>
              <a:gd name="connsiteX10" fmla="*/ 818168 w 884428"/>
              <a:gd name="connsiteY10" fmla="*/ 340928 h 405323"/>
              <a:gd name="connsiteX11" fmla="*/ 882563 w 884428"/>
              <a:gd name="connsiteY11" fmla="*/ 225018 h 405323"/>
              <a:gd name="connsiteX12" fmla="*/ 869684 w 884428"/>
              <a:gd name="connsiteY12" fmla="*/ 96230 h 405323"/>
              <a:gd name="connsiteX13" fmla="*/ 831047 w 884428"/>
              <a:gd name="connsiteY13" fmla="*/ 83351 h 405323"/>
              <a:gd name="connsiteX14" fmla="*/ 792411 w 884428"/>
              <a:gd name="connsiteY14" fmla="*/ 57593 h 405323"/>
              <a:gd name="connsiteX15" fmla="*/ 650743 w 884428"/>
              <a:gd name="connsiteY15" fmla="*/ 31835 h 405323"/>
              <a:gd name="connsiteX16" fmla="*/ 418923 w 884428"/>
              <a:gd name="connsiteY16" fmla="*/ 31835 h 405323"/>
              <a:gd name="connsiteX17" fmla="*/ 354529 w 884428"/>
              <a:gd name="connsiteY17" fmla="*/ 31835 h 405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4428" h="405323">
                <a:moveTo>
                  <a:pt x="354529" y="31835"/>
                </a:moveTo>
                <a:cubicBezTo>
                  <a:pt x="300867" y="33981"/>
                  <a:pt x="182594" y="37267"/>
                  <a:pt x="96951" y="44714"/>
                </a:cubicBezTo>
                <a:cubicBezTo>
                  <a:pt x="83427" y="45890"/>
                  <a:pt x="65050" y="45806"/>
                  <a:pt x="58315" y="57593"/>
                </a:cubicBezTo>
                <a:cubicBezTo>
                  <a:pt x="45359" y="80265"/>
                  <a:pt x="50107" y="109174"/>
                  <a:pt x="45436" y="134866"/>
                </a:cubicBezTo>
                <a:cubicBezTo>
                  <a:pt x="41520" y="156403"/>
                  <a:pt x="36850" y="177796"/>
                  <a:pt x="32557" y="199261"/>
                </a:cubicBezTo>
                <a:cubicBezTo>
                  <a:pt x="42514" y="328706"/>
                  <a:pt x="0" y="350407"/>
                  <a:pt x="84072" y="392444"/>
                </a:cubicBezTo>
                <a:cubicBezTo>
                  <a:pt x="96214" y="398515"/>
                  <a:pt x="109830" y="401030"/>
                  <a:pt x="122709" y="405323"/>
                </a:cubicBezTo>
                <a:cubicBezTo>
                  <a:pt x="204275" y="401030"/>
                  <a:pt x="286064" y="399839"/>
                  <a:pt x="367408" y="392444"/>
                </a:cubicBezTo>
                <a:cubicBezTo>
                  <a:pt x="380928" y="391215"/>
                  <a:pt x="392501" y="380499"/>
                  <a:pt x="406044" y="379565"/>
                </a:cubicBezTo>
                <a:cubicBezTo>
                  <a:pt x="517479" y="371880"/>
                  <a:pt x="629278" y="370979"/>
                  <a:pt x="740895" y="366686"/>
                </a:cubicBezTo>
                <a:cubicBezTo>
                  <a:pt x="766653" y="358100"/>
                  <a:pt x="803107" y="363519"/>
                  <a:pt x="818168" y="340928"/>
                </a:cubicBezTo>
                <a:cubicBezTo>
                  <a:pt x="877214" y="252359"/>
                  <a:pt x="859895" y="293023"/>
                  <a:pt x="882563" y="225018"/>
                </a:cubicBezTo>
                <a:cubicBezTo>
                  <a:pt x="878270" y="182089"/>
                  <a:pt x="884428" y="136776"/>
                  <a:pt x="869684" y="96230"/>
                </a:cubicBezTo>
                <a:cubicBezTo>
                  <a:pt x="865045" y="83472"/>
                  <a:pt x="843189" y="89422"/>
                  <a:pt x="831047" y="83351"/>
                </a:cubicBezTo>
                <a:cubicBezTo>
                  <a:pt x="817203" y="76429"/>
                  <a:pt x="806255" y="64515"/>
                  <a:pt x="792411" y="57593"/>
                </a:cubicBezTo>
                <a:cubicBezTo>
                  <a:pt x="752705" y="37740"/>
                  <a:pt x="686258" y="36274"/>
                  <a:pt x="650743" y="31835"/>
                </a:cubicBezTo>
                <a:cubicBezTo>
                  <a:pt x="555229" y="0"/>
                  <a:pt x="604977" y="11163"/>
                  <a:pt x="418923" y="31835"/>
                </a:cubicBezTo>
                <a:cubicBezTo>
                  <a:pt x="254134" y="50144"/>
                  <a:pt x="408191" y="29689"/>
                  <a:pt x="354529" y="31835"/>
                </a:cubicBezTo>
                <a:close/>
              </a:path>
            </a:pathLst>
          </a:custGeom>
          <a:noFill/>
          <a:ln>
            <a:solidFill>
              <a:schemeClr val="accent3"/>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6" name="TextBox 15"/>
          <p:cNvSpPr txBox="1"/>
          <p:nvPr/>
        </p:nvSpPr>
        <p:spPr>
          <a:xfrm>
            <a:off x="8714074" y="4631333"/>
            <a:ext cx="429926" cy="400110"/>
          </a:xfrm>
          <a:prstGeom prst="rect">
            <a:avLst/>
          </a:prstGeom>
          <a:noFill/>
        </p:spPr>
        <p:txBody>
          <a:bodyPr wrap="none" rtlCol="0">
            <a:spAutoFit/>
          </a:bodyPr>
          <a:lstStyle/>
          <a:p>
            <a:r>
              <a:rPr lang="en-GB" sz="2000" b="1" dirty="0" smtClean="0"/>
              <a:t>F#</a:t>
            </a:r>
            <a:endParaRPr lang="en-GB" b="1" dirty="0"/>
          </a:p>
        </p:txBody>
      </p:sp>
    </p:spTree>
    <p:extLst>
      <p:ext uri="{BB962C8B-B14F-4D97-AF65-F5344CB8AC3E}">
        <p14:creationId xmlns:p14="http://schemas.microsoft.com/office/powerpoint/2010/main" val="34980168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338" t="24646" r="19220" b="4173"/>
          <a:stretch/>
        </p:blipFill>
        <p:spPr bwMode="auto">
          <a:xfrm>
            <a:off x="1650670" y="1443633"/>
            <a:ext cx="6210796" cy="4517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ular Callout 2"/>
          <p:cNvSpPr/>
          <p:nvPr/>
        </p:nvSpPr>
        <p:spPr>
          <a:xfrm>
            <a:off x="4676945" y="89694"/>
            <a:ext cx="3206391" cy="1323439"/>
          </a:xfrm>
          <a:prstGeom prst="wedgeRectCallout">
            <a:avLst>
              <a:gd name="adj1" fmla="val -35615"/>
              <a:gd name="adj2" fmla="val 63505"/>
            </a:avLst>
          </a:prstGeom>
          <a:solidFill>
            <a:schemeClr val="tx2">
              <a:lumMod val="50000"/>
            </a:schemeClr>
          </a:solidFill>
          <a:ln w="15875">
            <a:solidFill>
              <a:schemeClr val="tx1"/>
            </a:solidFill>
            <a:miter lim="800000"/>
            <a:headEnd/>
            <a:tailEnd/>
          </a:ln>
          <a:effectLst/>
        </p:spPr>
        <p:txBody>
          <a:bodyPr wrap="none" anchor="ctr" anchorCtr="1">
            <a:spAutoFit/>
          </a:bodyPr>
          <a:lstStyle/>
          <a:p>
            <a:pPr algn="ctr"/>
            <a:r>
              <a:rPr lang="en-GB" sz="2000" b="1" dirty="0" smtClean="0">
                <a:solidFill>
                  <a:schemeClr val="bg1"/>
                </a:solidFill>
              </a:rPr>
              <a:t>Interested in </a:t>
            </a:r>
            <a:r>
              <a:rPr lang="en-GB" sz="2000" b="1" dirty="0" err="1" smtClean="0">
                <a:solidFill>
                  <a:schemeClr val="bg1"/>
                </a:solidFill>
              </a:rPr>
              <a:t>async</a:t>
            </a:r>
            <a:r>
              <a:rPr lang="en-GB" sz="2000" b="1" dirty="0" smtClean="0">
                <a:solidFill>
                  <a:schemeClr val="bg1"/>
                </a:solidFill>
              </a:rPr>
              <a:t>/parallel?</a:t>
            </a:r>
          </a:p>
          <a:p>
            <a:pPr algn="ctr"/>
            <a:endParaRPr lang="en-GB" sz="2000" b="1" dirty="0">
              <a:solidFill>
                <a:schemeClr val="bg1"/>
              </a:solidFill>
            </a:endParaRPr>
          </a:p>
          <a:p>
            <a:pPr algn="ctr"/>
            <a:r>
              <a:rPr lang="en-GB" sz="2000" b="1" dirty="0" smtClean="0">
                <a:solidFill>
                  <a:schemeClr val="bg1"/>
                </a:solidFill>
              </a:rPr>
              <a:t>Expert F# 2007</a:t>
            </a:r>
          </a:p>
          <a:p>
            <a:pPr algn="ctr"/>
            <a:r>
              <a:rPr lang="en-GB" sz="2000" b="1" dirty="0" smtClean="0">
                <a:solidFill>
                  <a:schemeClr val="bg1"/>
                </a:solidFill>
              </a:rPr>
              <a:t>Look for it in PADL 2010!</a:t>
            </a:r>
          </a:p>
        </p:txBody>
      </p:sp>
    </p:spTree>
    <p:extLst>
      <p:ext uri="{BB962C8B-B14F-4D97-AF65-F5344CB8AC3E}">
        <p14:creationId xmlns:p14="http://schemas.microsoft.com/office/powerpoint/2010/main" val="3233673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GB"/>
          </a:p>
        </p:txBody>
      </p:sp>
      <p:pic>
        <p:nvPicPr>
          <p:cNvPr id="114690" name="Picture 2"/>
          <p:cNvPicPr>
            <a:picLocks noChangeAspect="1" noChangeArrowheads="1"/>
          </p:cNvPicPr>
          <p:nvPr/>
        </p:nvPicPr>
        <p:blipFill>
          <a:blip r:embed="rId2"/>
          <a:srcRect l="28696" t="41007" r="27065" b="14691"/>
          <a:stretch>
            <a:fillRect/>
          </a:stretch>
        </p:blipFill>
        <p:spPr bwMode="auto">
          <a:xfrm>
            <a:off x="420523" y="3393397"/>
            <a:ext cx="5393635" cy="3207026"/>
          </a:xfrm>
          <a:prstGeom prst="rect">
            <a:avLst/>
          </a:prstGeom>
          <a:noFill/>
          <a:ln w="9525">
            <a:noFill/>
            <a:miter lim="800000"/>
            <a:headEnd/>
            <a:tailEnd/>
          </a:ln>
        </p:spPr>
      </p:pic>
      <p:pic>
        <p:nvPicPr>
          <p:cNvPr id="114694" name="Picture 6"/>
          <p:cNvPicPr>
            <a:picLocks noChangeAspect="1" noChangeArrowheads="1"/>
          </p:cNvPicPr>
          <p:nvPr/>
        </p:nvPicPr>
        <p:blipFill>
          <a:blip r:embed="rId3"/>
          <a:srcRect l="22065" t="17217" r="28152" b="21391"/>
          <a:stretch>
            <a:fillRect/>
          </a:stretch>
        </p:blipFill>
        <p:spPr bwMode="auto">
          <a:xfrm>
            <a:off x="4943993" y="577869"/>
            <a:ext cx="4006823" cy="3088228"/>
          </a:xfrm>
          <a:prstGeom prst="rect">
            <a:avLst/>
          </a:prstGeom>
          <a:noFill/>
          <a:ln w="28575">
            <a:solidFill>
              <a:schemeClr val="tx1"/>
            </a:solidFill>
            <a:miter lim="800000"/>
            <a:headEnd/>
            <a:tailEnd/>
          </a:ln>
          <a:effectLst>
            <a:outerShdw blurRad="50800" dist="38100" dir="2700000" algn="tl" rotWithShape="0">
              <a:prstClr val="black">
                <a:alpha val="40000"/>
              </a:prstClr>
            </a:outerShdw>
          </a:effectLst>
        </p:spPr>
      </p:pic>
      <p:pic>
        <p:nvPicPr>
          <p:cNvPr id="13" name="Picture 2"/>
          <p:cNvPicPr>
            <a:picLocks noChangeAspect="1" noChangeArrowheads="1"/>
          </p:cNvPicPr>
          <p:nvPr/>
        </p:nvPicPr>
        <p:blipFill>
          <a:blip r:embed="rId4"/>
          <a:srcRect l="22826" t="21968" r="23587" b="9748"/>
          <a:stretch>
            <a:fillRect/>
          </a:stretch>
        </p:blipFill>
        <p:spPr bwMode="auto">
          <a:xfrm>
            <a:off x="729043" y="309093"/>
            <a:ext cx="3834931" cy="2901480"/>
          </a:xfrm>
          <a:prstGeom prst="rect">
            <a:avLst/>
          </a:prstGeom>
          <a:noFill/>
          <a:ln w="9525">
            <a:noFill/>
            <a:miter lim="800000"/>
            <a:headEnd/>
            <a:tailEnd/>
          </a:ln>
        </p:spPr>
      </p:pic>
      <p:pic>
        <p:nvPicPr>
          <p:cNvPr id="114695" name="Picture 7"/>
          <p:cNvPicPr>
            <a:picLocks noChangeAspect="1" noChangeArrowheads="1"/>
          </p:cNvPicPr>
          <p:nvPr/>
        </p:nvPicPr>
        <p:blipFill>
          <a:blip r:embed="rId5"/>
          <a:srcRect l="12717" t="39542" r="55529" b="15423"/>
          <a:stretch>
            <a:fillRect/>
          </a:stretch>
        </p:blipFill>
        <p:spPr bwMode="auto">
          <a:xfrm>
            <a:off x="3559609" y="2697850"/>
            <a:ext cx="4940448" cy="4160150"/>
          </a:xfrm>
          <a:prstGeom prst="rect">
            <a:avLst/>
          </a:prstGeom>
          <a:noFill/>
          <a:ln w="9525">
            <a:noFill/>
            <a:miter lim="800000"/>
            <a:headEnd/>
            <a:tailEnd/>
          </a:ln>
        </p:spPr>
      </p:pic>
    </p:spTree>
    <p:extLst>
      <p:ext uri="{BB962C8B-B14F-4D97-AF65-F5344CB8AC3E}">
        <p14:creationId xmlns:p14="http://schemas.microsoft.com/office/powerpoint/2010/main" val="3136195173"/>
      </p:ext>
    </p:extLst>
  </p:cSld>
  <p:clrMapOvr>
    <a:masterClrMapping/>
  </p:clrMapOvr>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normAutofit fontScale="90000"/>
          </a:bodyPr>
          <a:lstStyle/>
          <a:p>
            <a:r>
              <a:rPr lang="en-GB" sz="4400" dirty="0" smtClean="0"/>
              <a:t>Multi Platform</a:t>
            </a:r>
            <a:endParaRPr lang="en-GB" sz="4400" dirty="0"/>
          </a:p>
        </p:txBody>
      </p:sp>
      <p:pic>
        <p:nvPicPr>
          <p:cNvPr id="4" name="Content Placeholder 3" descr="Vis_F_blue_Hires.jpg"/>
          <p:cNvPicPr>
            <a:picLocks noGrp="1" noChangeAspect="1"/>
          </p:cNvPicPr>
          <p:nvPr>
            <p:ph idx="1"/>
          </p:nvPr>
        </p:nvPicPr>
        <p:blipFill>
          <a:blip r:embed="rId2"/>
          <a:stretch>
            <a:fillRect/>
          </a:stretch>
        </p:blipFill>
        <p:spPr>
          <a:xfrm>
            <a:off x="323528" y="1196752"/>
            <a:ext cx="5726599" cy="3434431"/>
          </a:xfrm>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1438" t="6402" r="11952" b="18847"/>
          <a:stretch/>
        </p:blipFill>
        <p:spPr bwMode="auto">
          <a:xfrm>
            <a:off x="3491880" y="2204864"/>
            <a:ext cx="5064970" cy="3971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ular Callout 5"/>
          <p:cNvSpPr/>
          <p:nvPr/>
        </p:nvSpPr>
        <p:spPr>
          <a:xfrm>
            <a:off x="6715140" y="4557043"/>
            <a:ext cx="2428860" cy="584775"/>
          </a:xfrm>
          <a:prstGeom prst="wedgeRectCallout">
            <a:avLst>
              <a:gd name="adj1" fmla="val -90965"/>
              <a:gd name="adj2" fmla="val 1429"/>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3200" b="1" dirty="0" smtClean="0"/>
              <a:t>Linux/Mac</a:t>
            </a:r>
            <a:endParaRPr lang="en-GB" sz="3200" b="1" dirty="0" smtClean="0"/>
          </a:p>
        </p:txBody>
      </p:sp>
      <p:sp>
        <p:nvSpPr>
          <p:cNvPr id="7" name="Rectangular Callout 6"/>
          <p:cNvSpPr/>
          <p:nvPr/>
        </p:nvSpPr>
        <p:spPr>
          <a:xfrm>
            <a:off x="5292080" y="950531"/>
            <a:ext cx="2428860" cy="1077218"/>
          </a:xfrm>
          <a:prstGeom prst="wedgeRectCallout">
            <a:avLst>
              <a:gd name="adj1" fmla="val -92973"/>
              <a:gd name="adj2" fmla="val 38779"/>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3200" b="1" dirty="0" smtClean="0"/>
              <a:t>Professional Tools</a:t>
            </a:r>
            <a:endParaRPr lang="en-GB" sz="3200" b="1" dirty="0" smtClean="0"/>
          </a:p>
        </p:txBody>
      </p:sp>
      <p:sp>
        <p:nvSpPr>
          <p:cNvPr id="8" name="Rectangular Callout 7"/>
          <p:cNvSpPr/>
          <p:nvPr/>
        </p:nvSpPr>
        <p:spPr>
          <a:xfrm>
            <a:off x="1979712" y="4230373"/>
            <a:ext cx="2808312" cy="1877437"/>
          </a:xfrm>
          <a:prstGeom prst="wedgeRectCallout">
            <a:avLst>
              <a:gd name="adj1" fmla="val -50306"/>
              <a:gd name="adj2" fmla="val -29845"/>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2400" b="1" dirty="0" smtClean="0"/>
              <a:t>+Phone</a:t>
            </a:r>
          </a:p>
          <a:p>
            <a:pPr algn="ctr"/>
            <a:r>
              <a:rPr lang="en-GB" sz="2400" b="1" dirty="0" smtClean="0"/>
              <a:t>+Xbox</a:t>
            </a:r>
          </a:p>
          <a:p>
            <a:pPr algn="ctr"/>
            <a:r>
              <a:rPr lang="en-GB" sz="2400" b="1" dirty="0" smtClean="0"/>
              <a:t>+Cloud</a:t>
            </a:r>
          </a:p>
          <a:p>
            <a:pPr algn="ctr"/>
            <a:r>
              <a:rPr lang="en-GB" sz="2400" b="1" dirty="0" smtClean="0"/>
              <a:t>+HTML5 </a:t>
            </a:r>
          </a:p>
          <a:p>
            <a:pPr algn="ctr"/>
            <a:r>
              <a:rPr lang="en-GB" b="1" dirty="0" smtClean="0"/>
              <a:t>(Web Sharper)</a:t>
            </a:r>
            <a:endParaRPr lang="en-GB" sz="2400" b="1" dirty="0" smtClean="0"/>
          </a:p>
        </p:txBody>
      </p:sp>
    </p:spTree>
    <p:extLst>
      <p:ext uri="{BB962C8B-B14F-4D97-AF65-F5344CB8AC3E}">
        <p14:creationId xmlns:p14="http://schemas.microsoft.com/office/powerpoint/2010/main" val="37283561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bg/>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bg/>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bg/>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7" grpId="0" build="p" animBg="1"/>
      <p:bldP spid="8" grpId="0" build="p" animBg="1"/>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29595"/>
          </a:xfrm>
        </p:spPr>
        <p:txBody>
          <a:bodyPr>
            <a:normAutofit/>
          </a:bodyPr>
          <a:lstStyle/>
          <a:p>
            <a:r>
              <a:rPr lang="en-GB" dirty="0" smtClean="0"/>
              <a:t>Computational Model Example</a:t>
            </a:r>
            <a:endParaRPr lang="en-GB" dirty="0"/>
          </a:p>
        </p:txBody>
      </p:sp>
      <p:sp>
        <p:nvSpPr>
          <p:cNvPr id="4" name="Rectangle 3"/>
          <p:cNvSpPr/>
          <p:nvPr/>
        </p:nvSpPr>
        <p:spPr>
          <a:xfrm>
            <a:off x="285752" y="2214554"/>
            <a:ext cx="2286016" cy="4071966"/>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rPr>
              <a:t>Single Threaded GUI</a:t>
            </a:r>
          </a:p>
          <a:p>
            <a:pPr algn="ctr"/>
            <a:endParaRPr lang="en-GB" dirty="0" smtClean="0">
              <a:solidFill>
                <a:schemeClr val="bg1"/>
              </a:solidFill>
            </a:endParaRPr>
          </a:p>
        </p:txBody>
      </p:sp>
      <p:sp>
        <p:nvSpPr>
          <p:cNvPr id="48" name="Rectangle 47"/>
          <p:cNvSpPr/>
          <p:nvPr/>
        </p:nvSpPr>
        <p:spPr bwMode="auto">
          <a:xfrm>
            <a:off x="7290179" y="2718178"/>
            <a:ext cx="368489" cy="1910687"/>
          </a:xfrm>
          <a:prstGeom prst="rect">
            <a:avLst/>
          </a:prstGeom>
          <a:solidFill>
            <a:schemeClr val="bg2"/>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000" dirty="0" smtClean="0">
              <a:solidFill>
                <a:srgbClr val="FFFFFF"/>
              </a:solidFill>
              <a:effectLst>
                <a:outerShdw blurRad="38100" dist="38100" dir="2700000" algn="tl">
                  <a:srgbClr val="000000">
                    <a:alpha val="43137"/>
                  </a:srgbClr>
                </a:outerShdw>
              </a:effectLst>
              <a:latin typeface="Calibri" pitchFamily="34" charset="0"/>
            </a:endParaRPr>
          </a:p>
        </p:txBody>
      </p:sp>
      <p:cxnSp>
        <p:nvCxnSpPr>
          <p:cNvPr id="49" name="Straight Connector 48"/>
          <p:cNvCxnSpPr/>
          <p:nvPr/>
        </p:nvCxnSpPr>
        <p:spPr>
          <a:xfrm>
            <a:off x="7303827" y="3004782"/>
            <a:ext cx="354841" cy="13648"/>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7265158" y="3348251"/>
            <a:ext cx="354841" cy="13648"/>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7308376" y="3746310"/>
            <a:ext cx="354841" cy="13648"/>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7269707" y="4117074"/>
            <a:ext cx="354841" cy="13648"/>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7271982" y="4405952"/>
            <a:ext cx="354841" cy="13648"/>
          </a:xfrm>
          <a:prstGeom prst="line">
            <a:avLst/>
          </a:prstGeom>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7849738" y="2540758"/>
            <a:ext cx="1092735" cy="646331"/>
          </a:xfrm>
          <a:prstGeom prst="rect">
            <a:avLst/>
          </a:prstGeom>
          <a:noFill/>
        </p:spPr>
        <p:txBody>
          <a:bodyPr wrap="none" rtlCol="0">
            <a:spAutoFit/>
          </a:bodyPr>
          <a:lstStyle/>
          <a:p>
            <a:r>
              <a:rPr lang="en-GB" dirty="0" smtClean="0"/>
              <a:t>Pending</a:t>
            </a:r>
          </a:p>
          <a:p>
            <a:r>
              <a:rPr lang="en-GB" dirty="0" smtClean="0"/>
              <a:t>Reactions</a:t>
            </a:r>
          </a:p>
        </p:txBody>
      </p:sp>
      <p:sp>
        <p:nvSpPr>
          <p:cNvPr id="67" name="TextBox 66"/>
          <p:cNvSpPr txBox="1"/>
          <p:nvPr/>
        </p:nvSpPr>
        <p:spPr>
          <a:xfrm>
            <a:off x="5968622" y="4985981"/>
            <a:ext cx="357790" cy="369332"/>
          </a:xfrm>
          <a:prstGeom prst="rect">
            <a:avLst/>
          </a:prstGeom>
          <a:noFill/>
        </p:spPr>
        <p:txBody>
          <a:bodyPr wrap="none" rtlCol="0">
            <a:spAutoFit/>
          </a:bodyPr>
          <a:lstStyle/>
          <a:p>
            <a:r>
              <a:rPr lang="en-GB" dirty="0" smtClean="0">
                <a:solidFill>
                  <a:schemeClr val="bg1"/>
                </a:solidFill>
              </a:rPr>
              <a:t>...</a:t>
            </a:r>
            <a:endParaRPr lang="en-GB" dirty="0">
              <a:solidFill>
                <a:schemeClr val="bg1"/>
              </a:solidFill>
            </a:endParaRPr>
          </a:p>
        </p:txBody>
      </p:sp>
      <p:sp>
        <p:nvSpPr>
          <p:cNvPr id="68" name="TextBox 67"/>
          <p:cNvSpPr txBox="1"/>
          <p:nvPr/>
        </p:nvSpPr>
        <p:spPr>
          <a:xfrm>
            <a:off x="384413" y="5775276"/>
            <a:ext cx="2045753" cy="369332"/>
          </a:xfrm>
          <a:prstGeom prst="rect">
            <a:avLst/>
          </a:prstGeom>
          <a:noFill/>
        </p:spPr>
        <p:txBody>
          <a:bodyPr wrap="none" rtlCol="0">
            <a:spAutoFit/>
          </a:bodyPr>
          <a:lstStyle/>
          <a:p>
            <a:r>
              <a:rPr lang="en-GB" dirty="0" smtClean="0">
                <a:solidFill>
                  <a:schemeClr val="bg1"/>
                </a:solidFill>
              </a:rPr>
              <a:t>Handlers (callbacks)</a:t>
            </a:r>
            <a:endParaRPr lang="en-GB" dirty="0">
              <a:solidFill>
                <a:schemeClr val="bg1"/>
              </a:solidFill>
            </a:endParaRPr>
          </a:p>
        </p:txBody>
      </p:sp>
      <p:grpSp>
        <p:nvGrpSpPr>
          <p:cNvPr id="3" name="Group 68"/>
          <p:cNvGrpSpPr/>
          <p:nvPr/>
        </p:nvGrpSpPr>
        <p:grpSpPr>
          <a:xfrm>
            <a:off x="509516" y="2008494"/>
            <a:ext cx="398059" cy="953070"/>
            <a:chOff x="3414215" y="2606721"/>
            <a:chExt cx="398059" cy="1910687"/>
          </a:xfrm>
        </p:grpSpPr>
        <p:sp>
          <p:nvSpPr>
            <p:cNvPr id="70" name="Rectangle 69"/>
            <p:cNvSpPr/>
            <p:nvPr/>
          </p:nvSpPr>
          <p:spPr bwMode="auto">
            <a:xfrm>
              <a:off x="3439236" y="2606721"/>
              <a:ext cx="368489" cy="1910687"/>
            </a:xfrm>
            <a:prstGeom prst="rect">
              <a:avLst/>
            </a:prstGeom>
            <a:solidFill>
              <a:schemeClr val="bg2"/>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000" dirty="0" smtClean="0">
                <a:solidFill>
                  <a:srgbClr val="FFFFFF"/>
                </a:solidFill>
                <a:effectLst>
                  <a:outerShdw blurRad="38100" dist="38100" dir="2700000" algn="tl">
                    <a:srgbClr val="000000">
                      <a:alpha val="43137"/>
                    </a:srgbClr>
                  </a:outerShdw>
                </a:effectLst>
                <a:latin typeface="Calibri" pitchFamily="34" charset="0"/>
              </a:endParaRPr>
            </a:p>
          </p:txBody>
        </p:sp>
        <p:cxnSp>
          <p:nvCxnSpPr>
            <p:cNvPr id="71" name="Straight Connector 70"/>
            <p:cNvCxnSpPr/>
            <p:nvPr/>
          </p:nvCxnSpPr>
          <p:spPr>
            <a:xfrm>
              <a:off x="3452884" y="2893325"/>
              <a:ext cx="354841" cy="13648"/>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3414215" y="3236794"/>
              <a:ext cx="354841" cy="13648"/>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3457433" y="3634853"/>
              <a:ext cx="354841" cy="13648"/>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3418764" y="4005617"/>
              <a:ext cx="354841" cy="13648"/>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3421039" y="4294495"/>
              <a:ext cx="354841" cy="13648"/>
            </a:xfrm>
            <a:prstGeom prst="line">
              <a:avLst/>
            </a:prstGeom>
          </p:spPr>
          <p:style>
            <a:lnRef idx="1">
              <a:schemeClr val="accent1"/>
            </a:lnRef>
            <a:fillRef idx="0">
              <a:schemeClr val="accent1"/>
            </a:fillRef>
            <a:effectRef idx="0">
              <a:schemeClr val="accent1"/>
            </a:effectRef>
            <a:fontRef idx="minor">
              <a:schemeClr val="tx1"/>
            </a:fontRef>
          </p:style>
        </p:cxnSp>
      </p:grpSp>
      <p:sp>
        <p:nvSpPr>
          <p:cNvPr id="81" name="TextBox 80"/>
          <p:cNvSpPr txBox="1"/>
          <p:nvPr/>
        </p:nvSpPr>
        <p:spPr>
          <a:xfrm>
            <a:off x="518615" y="5281684"/>
            <a:ext cx="304892" cy="523220"/>
          </a:xfrm>
          <a:prstGeom prst="rect">
            <a:avLst/>
          </a:prstGeom>
          <a:noFill/>
          <a:ln>
            <a:solidFill>
              <a:schemeClr val="bg1"/>
            </a:solidFill>
          </a:ln>
        </p:spPr>
        <p:txBody>
          <a:bodyPr wrap="none" rtlCol="0">
            <a:spAutoFit/>
          </a:bodyPr>
          <a:lstStyle/>
          <a:p>
            <a:r>
              <a:rPr lang="en-GB" sz="2800" dirty="0" smtClean="0">
                <a:solidFill>
                  <a:srgbClr val="FFFF00"/>
                </a:solidFill>
                <a:latin typeface="Times New Roman" pitchFamily="18" charset="0"/>
                <a:cs typeface="Times New Roman" pitchFamily="18" charset="0"/>
              </a:rPr>
              <a:t>!</a:t>
            </a:r>
            <a:endParaRPr lang="en-GB" dirty="0">
              <a:solidFill>
                <a:srgbClr val="FFFF00"/>
              </a:solidFill>
              <a:latin typeface="Times New Roman" pitchFamily="18" charset="0"/>
              <a:cs typeface="Times New Roman" pitchFamily="18" charset="0"/>
            </a:endParaRPr>
          </a:p>
        </p:txBody>
      </p:sp>
      <p:sp>
        <p:nvSpPr>
          <p:cNvPr id="83" name="TextBox 82"/>
          <p:cNvSpPr txBox="1"/>
          <p:nvPr/>
        </p:nvSpPr>
        <p:spPr>
          <a:xfrm>
            <a:off x="971265" y="5270311"/>
            <a:ext cx="304892" cy="523220"/>
          </a:xfrm>
          <a:prstGeom prst="rect">
            <a:avLst/>
          </a:prstGeom>
          <a:noFill/>
          <a:ln>
            <a:solidFill>
              <a:schemeClr val="bg1"/>
            </a:solidFill>
          </a:ln>
        </p:spPr>
        <p:txBody>
          <a:bodyPr wrap="none" rtlCol="0">
            <a:spAutoFit/>
          </a:bodyPr>
          <a:lstStyle/>
          <a:p>
            <a:r>
              <a:rPr lang="en-GB" sz="2800" dirty="0" smtClean="0">
                <a:solidFill>
                  <a:srgbClr val="FFFF00"/>
                </a:solidFill>
                <a:latin typeface="Times New Roman" pitchFamily="18" charset="0"/>
                <a:cs typeface="Times New Roman" pitchFamily="18" charset="0"/>
              </a:rPr>
              <a:t>!</a:t>
            </a:r>
            <a:endParaRPr lang="en-GB" dirty="0">
              <a:solidFill>
                <a:srgbClr val="FFFF00"/>
              </a:solidFill>
              <a:latin typeface="Times New Roman" pitchFamily="18" charset="0"/>
              <a:cs typeface="Times New Roman" pitchFamily="18" charset="0"/>
            </a:endParaRPr>
          </a:p>
        </p:txBody>
      </p:sp>
      <p:sp>
        <p:nvSpPr>
          <p:cNvPr id="84" name="TextBox 83"/>
          <p:cNvSpPr txBox="1"/>
          <p:nvPr/>
        </p:nvSpPr>
        <p:spPr>
          <a:xfrm>
            <a:off x="1410267" y="5258938"/>
            <a:ext cx="304892" cy="523220"/>
          </a:xfrm>
          <a:prstGeom prst="rect">
            <a:avLst/>
          </a:prstGeom>
          <a:noFill/>
          <a:ln>
            <a:solidFill>
              <a:schemeClr val="bg1"/>
            </a:solidFill>
          </a:ln>
        </p:spPr>
        <p:txBody>
          <a:bodyPr wrap="none" rtlCol="0">
            <a:spAutoFit/>
          </a:bodyPr>
          <a:lstStyle/>
          <a:p>
            <a:r>
              <a:rPr lang="en-GB" sz="2800" dirty="0" smtClean="0">
                <a:solidFill>
                  <a:srgbClr val="FFFF00"/>
                </a:solidFill>
                <a:latin typeface="Times New Roman" pitchFamily="18" charset="0"/>
                <a:cs typeface="Times New Roman" pitchFamily="18" charset="0"/>
              </a:rPr>
              <a:t>!</a:t>
            </a:r>
            <a:endParaRPr lang="en-GB" dirty="0">
              <a:solidFill>
                <a:srgbClr val="FFFF00"/>
              </a:solidFill>
              <a:latin typeface="Times New Roman" pitchFamily="18" charset="0"/>
              <a:cs typeface="Times New Roman" pitchFamily="18" charset="0"/>
            </a:endParaRPr>
          </a:p>
        </p:txBody>
      </p:sp>
      <p:sp>
        <p:nvSpPr>
          <p:cNvPr id="85" name="TextBox 84"/>
          <p:cNvSpPr txBox="1"/>
          <p:nvPr/>
        </p:nvSpPr>
        <p:spPr>
          <a:xfrm>
            <a:off x="1712793" y="5370393"/>
            <a:ext cx="357790" cy="369332"/>
          </a:xfrm>
          <a:prstGeom prst="rect">
            <a:avLst/>
          </a:prstGeom>
          <a:noFill/>
        </p:spPr>
        <p:txBody>
          <a:bodyPr wrap="none" rtlCol="0">
            <a:spAutoFit/>
          </a:bodyPr>
          <a:lstStyle/>
          <a:p>
            <a:r>
              <a:rPr lang="en-GB" dirty="0" smtClean="0">
                <a:solidFill>
                  <a:schemeClr val="bg1"/>
                </a:solidFill>
              </a:rPr>
              <a:t>...</a:t>
            </a:r>
            <a:endParaRPr lang="en-GB" dirty="0">
              <a:solidFill>
                <a:schemeClr val="bg1"/>
              </a:solidFill>
            </a:endParaRPr>
          </a:p>
        </p:txBody>
      </p:sp>
      <p:cxnSp>
        <p:nvCxnSpPr>
          <p:cNvPr id="103" name="Straight Arrow Connector 102"/>
          <p:cNvCxnSpPr/>
          <p:nvPr/>
        </p:nvCxnSpPr>
        <p:spPr>
          <a:xfrm flipV="1">
            <a:off x="2183642" y="4230807"/>
            <a:ext cx="4776716" cy="1078172"/>
          </a:xfrm>
          <a:prstGeom prst="straightConnector1">
            <a:avLst/>
          </a:prstGeom>
          <a:ln w="38100">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106" name="TextBox 105"/>
          <p:cNvSpPr txBox="1"/>
          <p:nvPr/>
        </p:nvSpPr>
        <p:spPr>
          <a:xfrm>
            <a:off x="211540" y="1467134"/>
            <a:ext cx="1525674" cy="523220"/>
          </a:xfrm>
          <a:prstGeom prst="rect">
            <a:avLst/>
          </a:prstGeom>
          <a:noFill/>
        </p:spPr>
        <p:txBody>
          <a:bodyPr wrap="none" rtlCol="0">
            <a:spAutoFit/>
          </a:bodyPr>
          <a:lstStyle/>
          <a:p>
            <a:r>
              <a:rPr lang="en-GB" sz="2800" dirty="0" smtClean="0">
                <a:solidFill>
                  <a:schemeClr val="accent1"/>
                </a:solidFill>
                <a:latin typeface="Times New Roman" pitchFamily="18" charset="0"/>
                <a:cs typeface="Times New Roman" pitchFamily="18" charset="0"/>
                <a:sym typeface="ZapfDingbats"/>
              </a:rPr>
              <a:t></a:t>
            </a:r>
            <a:r>
              <a:rPr lang="en-GB" sz="2800" dirty="0" smtClean="0">
                <a:solidFill>
                  <a:srgbClr val="FFFF00"/>
                </a:solidFill>
                <a:latin typeface="Times New Roman" pitchFamily="18" charset="0"/>
                <a:cs typeface="Times New Roman" pitchFamily="18" charset="0"/>
                <a:sym typeface="ZapfDingbats"/>
              </a:rPr>
              <a:t> </a:t>
            </a:r>
            <a:r>
              <a:rPr lang="en-GB" dirty="0" smtClean="0">
                <a:sym typeface="ZapfDingbats"/>
              </a:rPr>
              <a:t>(e.g. Click)</a:t>
            </a:r>
            <a:endParaRPr lang="en-GB" dirty="0">
              <a:solidFill>
                <a:srgbClr val="FFFF00"/>
              </a:solidFill>
              <a:latin typeface="Times New Roman" pitchFamily="18" charset="0"/>
              <a:cs typeface="Times New Roman" pitchFamily="18" charset="0"/>
            </a:endParaRPr>
          </a:p>
        </p:txBody>
      </p:sp>
      <p:sp>
        <p:nvSpPr>
          <p:cNvPr id="107" name="TextBox 106"/>
          <p:cNvSpPr txBox="1"/>
          <p:nvPr/>
        </p:nvSpPr>
        <p:spPr>
          <a:xfrm>
            <a:off x="7993941" y="3762233"/>
            <a:ext cx="1108188" cy="1077218"/>
          </a:xfrm>
          <a:prstGeom prst="rect">
            <a:avLst/>
          </a:prstGeom>
          <a:noFill/>
        </p:spPr>
        <p:txBody>
          <a:bodyPr wrap="none" rtlCol="0">
            <a:spAutoFit/>
          </a:bodyPr>
          <a:lstStyle/>
          <a:p>
            <a:r>
              <a:rPr lang="en-GB" sz="2800" dirty="0" smtClean="0">
                <a:solidFill>
                  <a:schemeClr val="accent1"/>
                </a:solidFill>
                <a:latin typeface="Times New Roman" pitchFamily="18" charset="0"/>
                <a:cs typeface="Times New Roman" pitchFamily="18" charset="0"/>
                <a:sym typeface="ZapfDingbats"/>
              </a:rPr>
              <a:t></a:t>
            </a:r>
            <a:r>
              <a:rPr lang="en-GB" sz="2800" dirty="0" smtClean="0">
                <a:solidFill>
                  <a:srgbClr val="FFFF00"/>
                </a:solidFill>
                <a:latin typeface="Times New Roman" pitchFamily="18" charset="0"/>
                <a:cs typeface="Times New Roman" pitchFamily="18" charset="0"/>
                <a:sym typeface="ZapfDingbats"/>
              </a:rPr>
              <a:t> </a:t>
            </a:r>
          </a:p>
          <a:p>
            <a:r>
              <a:rPr lang="en-GB" dirty="0" smtClean="0">
                <a:sym typeface="ZapfDingbats"/>
              </a:rPr>
              <a:t>(e.g. I/O </a:t>
            </a:r>
          </a:p>
          <a:p>
            <a:r>
              <a:rPr lang="en-GB" dirty="0" smtClean="0">
                <a:sym typeface="ZapfDingbats"/>
              </a:rPr>
              <a:t>response)</a:t>
            </a:r>
            <a:endParaRPr lang="en-GB" dirty="0">
              <a:solidFill>
                <a:srgbClr val="FFFF00"/>
              </a:solidFill>
              <a:latin typeface="Times New Roman" pitchFamily="18" charset="0"/>
              <a:cs typeface="Times New Roman" pitchFamily="18" charset="0"/>
            </a:endParaRPr>
          </a:p>
        </p:txBody>
      </p:sp>
      <p:cxnSp>
        <p:nvCxnSpPr>
          <p:cNvPr id="108" name="Straight Arrow Connector 107"/>
          <p:cNvCxnSpPr/>
          <p:nvPr/>
        </p:nvCxnSpPr>
        <p:spPr>
          <a:xfrm rot="10800000">
            <a:off x="7683691" y="4012442"/>
            <a:ext cx="316173" cy="15924"/>
          </a:xfrm>
          <a:prstGeom prst="straightConnector1">
            <a:avLst/>
          </a:prstGeom>
          <a:ln w="38100">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7287904" y="3684895"/>
            <a:ext cx="354842" cy="523220"/>
          </a:xfrm>
          <a:prstGeom prst="rect">
            <a:avLst/>
          </a:prstGeom>
          <a:noFill/>
          <a:ln>
            <a:noFill/>
          </a:ln>
        </p:spPr>
        <p:txBody>
          <a:bodyPr wrap="square" rtlCol="0">
            <a:spAutoFit/>
          </a:bodyPr>
          <a:lstStyle/>
          <a:p>
            <a:r>
              <a:rPr lang="en-GB" sz="2800" dirty="0" smtClean="0">
                <a:solidFill>
                  <a:srgbClr val="FFFF00"/>
                </a:solidFill>
                <a:latin typeface="Times New Roman" pitchFamily="18" charset="0"/>
                <a:cs typeface="Times New Roman" pitchFamily="18" charset="0"/>
              </a:rPr>
              <a:t>!</a:t>
            </a:r>
            <a:endParaRPr lang="en-GB" dirty="0">
              <a:solidFill>
                <a:srgbClr val="FFFF00"/>
              </a:solidFill>
              <a:latin typeface="Times New Roman" pitchFamily="18" charset="0"/>
              <a:cs typeface="Times New Roman" pitchFamily="18" charset="0"/>
            </a:endParaRPr>
          </a:p>
        </p:txBody>
      </p:sp>
      <p:sp>
        <p:nvSpPr>
          <p:cNvPr id="113" name="Circular Arrow 112"/>
          <p:cNvSpPr/>
          <p:nvPr/>
        </p:nvSpPr>
        <p:spPr>
          <a:xfrm>
            <a:off x="2401277" y="6055211"/>
            <a:ext cx="500066" cy="500066"/>
          </a:xfrm>
          <a:prstGeom prst="circularArrow">
            <a:avLst>
              <a:gd name="adj1" fmla="val 12500"/>
              <a:gd name="adj2" fmla="val 1142319"/>
              <a:gd name="adj3" fmla="val 20457681"/>
              <a:gd name="adj4" fmla="val 1345456"/>
              <a:gd name="adj5" fmla="val 1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cxnSp>
        <p:nvCxnSpPr>
          <p:cNvPr id="56" name="Straight Arrow Connector 55"/>
          <p:cNvCxnSpPr/>
          <p:nvPr/>
        </p:nvCxnSpPr>
        <p:spPr>
          <a:xfrm rot="10800000">
            <a:off x="1078174" y="2074461"/>
            <a:ext cx="6127845" cy="1869743"/>
          </a:xfrm>
          <a:prstGeom prst="straightConnector1">
            <a:avLst/>
          </a:prstGeom>
          <a:ln w="381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16200000" flipH="1">
            <a:off x="-161497" y="4028364"/>
            <a:ext cx="1676397" cy="65965"/>
          </a:xfrm>
          <a:prstGeom prst="straightConnector1">
            <a:avLst/>
          </a:prstGeom>
          <a:ln w="381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16200000" flipH="1">
            <a:off x="102358" y="3746310"/>
            <a:ext cx="1651380" cy="600502"/>
          </a:xfrm>
          <a:prstGeom prst="straightConnector1">
            <a:avLst/>
          </a:prstGeom>
          <a:ln w="38100">
            <a:solidFill>
              <a:schemeClr val="accent3"/>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1352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0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5" grpId="0"/>
      <p:bldP spid="106" grpId="0"/>
      <p:bldP spid="107" grpId="0"/>
      <p:bldP spid="1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Types</a:t>
            </a:r>
            <a:endParaRPr lang="en-GB" dirty="0"/>
          </a:p>
        </p:txBody>
      </p:sp>
      <p:sp>
        <p:nvSpPr>
          <p:cNvPr id="3" name="Content Placeholder 2"/>
          <p:cNvSpPr>
            <a:spLocks noGrp="1"/>
          </p:cNvSpPr>
          <p:nvPr>
            <p:ph idx="1"/>
          </p:nvPr>
        </p:nvSpPr>
        <p:spPr>
          <a:xfrm>
            <a:off x="457200" y="1556792"/>
            <a:ext cx="8229600" cy="4525963"/>
          </a:xfrm>
        </p:spPr>
        <p:txBody>
          <a:bodyPr>
            <a:normAutofit/>
          </a:bodyPr>
          <a:lstStyle/>
          <a:p>
            <a:pPr>
              <a:buNone/>
            </a:pPr>
            <a:r>
              <a:rPr lang="en-GB" sz="2000" b="1" dirty="0" err="1" smtClean="0">
                <a:latin typeface="Consolas" pitchFamily="49" charset="0"/>
                <a:cs typeface="Consolas" pitchFamily="49" charset="0"/>
              </a:rPr>
              <a:t>Async</a:t>
            </a:r>
            <a:r>
              <a:rPr lang="en-GB" sz="2000" b="1" dirty="0" smtClean="0">
                <a:latin typeface="Consolas" pitchFamily="49" charset="0"/>
                <a:cs typeface="Consolas" pitchFamily="49" charset="0"/>
              </a:rPr>
              <a:t>&lt;T&gt;</a:t>
            </a:r>
            <a:r>
              <a:rPr lang="en-GB" sz="2000" dirty="0" smtClean="0"/>
              <a:t>         </a:t>
            </a:r>
            <a:r>
              <a:rPr lang="en-GB" sz="2000" dirty="0" smtClean="0">
                <a:sym typeface="Symbol"/>
              </a:rPr>
              <a:t></a:t>
            </a:r>
            <a:r>
              <a:rPr lang="en-GB" sz="2000" dirty="0" smtClean="0"/>
              <a:t>    a future-generator </a:t>
            </a:r>
          </a:p>
          <a:p>
            <a:pPr>
              <a:buNone/>
            </a:pPr>
            <a:r>
              <a:rPr lang="en-GB" sz="2000" b="1" dirty="0" smtClean="0">
                <a:latin typeface="Consolas" pitchFamily="49" charset="0"/>
                <a:cs typeface="Consolas" pitchFamily="49" charset="0"/>
              </a:rPr>
              <a:t>				unit -&gt; </a:t>
            </a:r>
            <a:r>
              <a:rPr lang="en-GB" sz="2000" b="1" dirty="0" smtClean="0">
                <a:latin typeface="Consolas" pitchFamily="49" charset="0"/>
                <a:cs typeface="Consolas" pitchFamily="49" charset="0"/>
              </a:rPr>
              <a:t>Future&lt;T</a:t>
            </a:r>
            <a:r>
              <a:rPr lang="en-GB" sz="2000" b="1" dirty="0" smtClean="0">
                <a:latin typeface="Consolas" pitchFamily="49" charset="0"/>
                <a:cs typeface="Consolas" pitchFamily="49" charset="0"/>
              </a:rPr>
              <a:t>&gt;</a:t>
            </a:r>
          </a:p>
          <a:p>
            <a:pPr>
              <a:buNone/>
            </a:pPr>
            <a:r>
              <a:rPr lang="en-GB" sz="2000" dirty="0" smtClean="0"/>
              <a:t>			or, equivalently, </a:t>
            </a:r>
            <a:r>
              <a:rPr lang="en-GB" sz="2000" dirty="0" smtClean="0"/>
              <a:t>a runnable value w.r.t. a continuation</a:t>
            </a:r>
            <a:endParaRPr lang="en-GB" sz="2000" dirty="0" smtClean="0"/>
          </a:p>
          <a:p>
            <a:pPr>
              <a:buNone/>
            </a:pPr>
            <a:r>
              <a:rPr lang="en-GB" sz="2000" b="1" dirty="0" smtClean="0">
                <a:latin typeface="Consolas" pitchFamily="49" charset="0"/>
                <a:cs typeface="Consolas" pitchFamily="49" charset="0"/>
              </a:rPr>
              <a:t>				(T -&gt; unit) -&gt; unit</a:t>
            </a:r>
          </a:p>
          <a:p>
            <a:pPr>
              <a:buNone/>
            </a:pPr>
            <a:endParaRPr lang="en-GB" sz="2000" dirty="0" smtClean="0"/>
          </a:p>
          <a:p>
            <a:pPr>
              <a:buNone/>
            </a:pPr>
            <a:endParaRPr lang="en-GB" sz="2000" dirty="0" smtClean="0"/>
          </a:p>
        </p:txBody>
      </p:sp>
    </p:spTree>
    <p:extLst>
      <p:ext uri="{BB962C8B-B14F-4D97-AF65-F5344CB8AC3E}">
        <p14:creationId xmlns:p14="http://schemas.microsoft.com/office/powerpoint/2010/main" val="38992302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Types</a:t>
            </a:r>
            <a:endParaRPr lang="en-GB" dirty="0"/>
          </a:p>
        </p:txBody>
      </p:sp>
      <p:sp>
        <p:nvSpPr>
          <p:cNvPr id="3" name="Content Placeholder 2"/>
          <p:cNvSpPr>
            <a:spLocks noGrp="1"/>
          </p:cNvSpPr>
          <p:nvPr>
            <p:ph idx="1"/>
          </p:nvPr>
        </p:nvSpPr>
        <p:spPr>
          <a:xfrm>
            <a:off x="457200" y="1556792"/>
            <a:ext cx="8229600" cy="4525963"/>
          </a:xfrm>
        </p:spPr>
        <p:txBody>
          <a:bodyPr>
            <a:normAutofit/>
          </a:bodyPr>
          <a:lstStyle/>
          <a:p>
            <a:pPr>
              <a:buNone/>
            </a:pPr>
            <a:r>
              <a:rPr lang="en-GB" sz="2000" b="1" dirty="0" err="1" smtClean="0">
                <a:latin typeface="Consolas" pitchFamily="49" charset="0"/>
                <a:cs typeface="Consolas" pitchFamily="49" charset="0"/>
              </a:rPr>
              <a:t>Async</a:t>
            </a:r>
            <a:r>
              <a:rPr lang="en-GB" sz="2000" b="1" dirty="0" smtClean="0">
                <a:latin typeface="Consolas" pitchFamily="49" charset="0"/>
                <a:cs typeface="Consolas" pitchFamily="49" charset="0"/>
              </a:rPr>
              <a:t>&lt;T&gt;</a:t>
            </a:r>
            <a:r>
              <a:rPr lang="en-GB" sz="2000" dirty="0" smtClean="0"/>
              <a:t>         </a:t>
            </a:r>
            <a:r>
              <a:rPr lang="en-GB" sz="2000" dirty="0" smtClean="0">
                <a:sym typeface="Symbol"/>
              </a:rPr>
              <a:t></a:t>
            </a:r>
            <a:r>
              <a:rPr lang="en-GB" sz="2000" dirty="0" smtClean="0"/>
              <a:t>   </a:t>
            </a:r>
            <a:r>
              <a:rPr lang="en-GB" sz="2000" dirty="0" smtClean="0"/>
              <a:t>a </a:t>
            </a:r>
            <a:r>
              <a:rPr lang="en-GB" sz="2000" dirty="0" smtClean="0"/>
              <a:t>runnable </a:t>
            </a:r>
            <a:r>
              <a:rPr lang="en-GB" sz="2000" dirty="0" smtClean="0"/>
              <a:t>value + exceptions + cooperative cancellation</a:t>
            </a:r>
            <a:endParaRPr lang="en-GB" sz="2000" dirty="0" smtClean="0"/>
          </a:p>
          <a:p>
            <a:pPr>
              <a:buNone/>
            </a:pPr>
            <a:r>
              <a:rPr lang="en-GB" sz="2000" b="1" dirty="0" smtClean="0">
                <a:latin typeface="Consolas" pitchFamily="49" charset="0"/>
                <a:cs typeface="Consolas" pitchFamily="49" charset="0"/>
              </a:rPr>
              <a:t>				</a:t>
            </a:r>
            <a:r>
              <a:rPr lang="en-GB" sz="2000" b="1" dirty="0" err="1" smtClean="0">
                <a:latin typeface="Consolas" pitchFamily="49" charset="0"/>
                <a:cs typeface="Consolas" pitchFamily="49" charset="0"/>
              </a:rPr>
              <a:t>CancellationContext</a:t>
            </a:r>
            <a:r>
              <a:rPr lang="en-GB" sz="2000" b="1" dirty="0" smtClean="0">
                <a:latin typeface="Consolas" pitchFamily="49" charset="0"/>
                <a:cs typeface="Consolas" pitchFamily="49" charset="0"/>
              </a:rPr>
              <a:t> *</a:t>
            </a:r>
            <a:endParaRPr lang="en-GB" sz="2000" b="1" dirty="0">
              <a:latin typeface="Consolas" pitchFamily="49" charset="0"/>
              <a:cs typeface="Consolas" pitchFamily="49" charset="0"/>
            </a:endParaRPr>
          </a:p>
          <a:p>
            <a:pPr>
              <a:buNone/>
            </a:pPr>
            <a:r>
              <a:rPr lang="en-GB" sz="2000" b="1" dirty="0">
                <a:latin typeface="Consolas" pitchFamily="49" charset="0"/>
                <a:cs typeface="Consolas" pitchFamily="49" charset="0"/>
              </a:rPr>
              <a:t> </a:t>
            </a:r>
            <a:r>
              <a:rPr lang="en-GB" sz="2000" b="1" dirty="0" smtClean="0">
                <a:latin typeface="Consolas" pitchFamily="49" charset="0"/>
                <a:cs typeface="Consolas" pitchFamily="49" charset="0"/>
              </a:rPr>
              <a:t>                   (</a:t>
            </a:r>
            <a:r>
              <a:rPr lang="en-GB" sz="2000" b="1" dirty="0" err="1" smtClean="0">
                <a:latin typeface="Consolas" pitchFamily="49" charset="0"/>
                <a:cs typeface="Consolas" pitchFamily="49" charset="0"/>
              </a:rPr>
              <a:t>exn</a:t>
            </a:r>
            <a:r>
              <a:rPr lang="en-GB" sz="2000" b="1" dirty="0" smtClean="0">
                <a:latin typeface="Consolas" pitchFamily="49" charset="0"/>
                <a:cs typeface="Consolas" pitchFamily="49" charset="0"/>
              </a:rPr>
              <a:t> </a:t>
            </a:r>
            <a:r>
              <a:rPr lang="en-GB" sz="2000" b="1" dirty="0">
                <a:latin typeface="Consolas" pitchFamily="49" charset="0"/>
                <a:cs typeface="Consolas" pitchFamily="49" charset="0"/>
              </a:rPr>
              <a:t>-&gt; unit) *</a:t>
            </a:r>
            <a:r>
              <a:rPr lang="en-GB" sz="2000" b="1" dirty="0" smtClean="0">
                <a:latin typeface="Consolas" pitchFamily="49" charset="0"/>
                <a:cs typeface="Consolas" pitchFamily="49" charset="0"/>
              </a:rPr>
              <a:t> </a:t>
            </a:r>
            <a:endParaRPr lang="en-GB" sz="2000" b="1" dirty="0">
              <a:latin typeface="Consolas" pitchFamily="49" charset="0"/>
              <a:cs typeface="Consolas" pitchFamily="49" charset="0"/>
            </a:endParaRPr>
          </a:p>
          <a:p>
            <a:pPr>
              <a:buNone/>
            </a:pPr>
            <a:r>
              <a:rPr lang="en-GB" sz="2000" b="1" dirty="0">
                <a:latin typeface="Consolas" pitchFamily="49" charset="0"/>
                <a:cs typeface="Consolas" pitchFamily="49" charset="0"/>
              </a:rPr>
              <a:t> </a:t>
            </a:r>
            <a:r>
              <a:rPr lang="en-GB" sz="2000" b="1" dirty="0" smtClean="0">
                <a:latin typeface="Consolas" pitchFamily="49" charset="0"/>
                <a:cs typeface="Consolas" pitchFamily="49" charset="0"/>
              </a:rPr>
              <a:t>                   (</a:t>
            </a:r>
            <a:r>
              <a:rPr lang="en-GB" sz="2000" b="1" dirty="0" err="1" smtClean="0">
                <a:latin typeface="Consolas" pitchFamily="49" charset="0"/>
                <a:cs typeface="Consolas" pitchFamily="49" charset="0"/>
              </a:rPr>
              <a:t>cancelMessage</a:t>
            </a:r>
            <a:r>
              <a:rPr lang="en-GB" sz="2000" b="1" dirty="0" smtClean="0">
                <a:latin typeface="Consolas" pitchFamily="49" charset="0"/>
                <a:cs typeface="Consolas" pitchFamily="49" charset="0"/>
              </a:rPr>
              <a:t> </a:t>
            </a:r>
            <a:r>
              <a:rPr lang="en-GB" sz="2000" b="1" dirty="0">
                <a:latin typeface="Consolas" pitchFamily="49" charset="0"/>
                <a:cs typeface="Consolas" pitchFamily="49" charset="0"/>
              </a:rPr>
              <a:t>-&gt; unit</a:t>
            </a:r>
            <a:r>
              <a:rPr lang="en-GB" sz="2000" b="1" dirty="0" smtClean="0">
                <a:latin typeface="Consolas" pitchFamily="49" charset="0"/>
                <a:cs typeface="Consolas" pitchFamily="49" charset="0"/>
              </a:rPr>
              <a:t>) *</a:t>
            </a:r>
          </a:p>
          <a:p>
            <a:pPr>
              <a:buNone/>
            </a:pPr>
            <a:r>
              <a:rPr lang="en-GB" sz="2000" b="1" dirty="0">
                <a:latin typeface="Consolas" pitchFamily="49" charset="0"/>
                <a:cs typeface="Consolas" pitchFamily="49" charset="0"/>
              </a:rPr>
              <a:t> </a:t>
            </a:r>
            <a:r>
              <a:rPr lang="en-GB" sz="2000" b="1" dirty="0" smtClean="0">
                <a:latin typeface="Consolas" pitchFamily="49" charset="0"/>
                <a:cs typeface="Consolas" pitchFamily="49" charset="0"/>
              </a:rPr>
              <a:t>                   (</a:t>
            </a:r>
            <a:r>
              <a:rPr lang="en-GB" sz="2000" b="1" dirty="0" smtClean="0">
                <a:latin typeface="Consolas" pitchFamily="49" charset="0"/>
                <a:cs typeface="Consolas" pitchFamily="49" charset="0"/>
              </a:rPr>
              <a:t>T -&gt; unit) </a:t>
            </a:r>
          </a:p>
          <a:p>
            <a:pPr>
              <a:buNone/>
            </a:pPr>
            <a:r>
              <a:rPr lang="en-GB" sz="2000" b="1" dirty="0">
                <a:latin typeface="Consolas" pitchFamily="49" charset="0"/>
                <a:cs typeface="Consolas" pitchFamily="49" charset="0"/>
              </a:rPr>
              <a:t> </a:t>
            </a:r>
            <a:r>
              <a:rPr lang="en-GB" sz="2000" b="1" dirty="0" smtClean="0">
                <a:latin typeface="Consolas" pitchFamily="49" charset="0"/>
                <a:cs typeface="Consolas" pitchFamily="49" charset="0"/>
              </a:rPr>
              <a:t>                          </a:t>
            </a:r>
            <a:r>
              <a:rPr lang="en-GB" sz="2000" b="1" dirty="0" smtClean="0">
                <a:latin typeface="Consolas" pitchFamily="49" charset="0"/>
                <a:cs typeface="Consolas" pitchFamily="49" charset="0"/>
              </a:rPr>
              <a:t>-&gt; unit</a:t>
            </a:r>
          </a:p>
          <a:p>
            <a:pPr>
              <a:buNone/>
            </a:pPr>
            <a:r>
              <a:rPr lang="en-GB" sz="2000" dirty="0" smtClean="0"/>
              <a:t>			</a:t>
            </a:r>
          </a:p>
          <a:p>
            <a:pPr>
              <a:buNone/>
            </a:pPr>
            <a:endParaRPr lang="en-GB" sz="2000" dirty="0" smtClean="0"/>
          </a:p>
          <a:p>
            <a:pPr>
              <a:buNone/>
            </a:pPr>
            <a:endParaRPr lang="en-GB" sz="2000" dirty="0" smtClean="0"/>
          </a:p>
        </p:txBody>
      </p:sp>
      <p:sp>
        <p:nvSpPr>
          <p:cNvPr id="4" name="Content Placeholder 2"/>
          <p:cNvSpPr txBox="1">
            <a:spLocks/>
          </p:cNvSpPr>
          <p:nvPr/>
        </p:nvSpPr>
        <p:spPr>
          <a:xfrm>
            <a:off x="539552" y="414908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en-GB" sz="2000" b="1" dirty="0" err="1">
                <a:latin typeface="Consolas" pitchFamily="49" charset="0"/>
                <a:cs typeface="Consolas" pitchFamily="49" charset="0"/>
              </a:rPr>
              <a:t>Async</a:t>
            </a:r>
            <a:r>
              <a:rPr lang="en-GB" sz="2000" b="1" dirty="0">
                <a:latin typeface="Consolas" pitchFamily="49" charset="0"/>
                <a:cs typeface="Consolas" pitchFamily="49" charset="0"/>
              </a:rPr>
              <a:t>&lt;unit&gt; </a:t>
            </a:r>
            <a:r>
              <a:rPr lang="en-GB" sz="2000" dirty="0">
                <a:latin typeface="Consolas" pitchFamily="49" charset="0"/>
                <a:cs typeface="Consolas" pitchFamily="49" charset="0"/>
              </a:rPr>
              <a:t> 	</a:t>
            </a:r>
            <a:r>
              <a:rPr lang="en-GB" sz="2000" dirty="0">
                <a:sym typeface="Symbol"/>
              </a:rPr>
              <a:t></a:t>
            </a:r>
            <a:r>
              <a:rPr lang="en-GB" sz="2000" dirty="0"/>
              <a:t>    a co-routine as a first-class value</a:t>
            </a:r>
          </a:p>
          <a:p>
            <a:pPr>
              <a:buNone/>
            </a:pPr>
            <a:r>
              <a:rPr lang="en-GB" sz="2000" b="1" dirty="0">
                <a:latin typeface="Consolas" pitchFamily="49" charset="0"/>
                <a:cs typeface="Consolas" pitchFamily="49" charset="0"/>
              </a:rPr>
              <a:t>T </a:t>
            </a:r>
            <a:r>
              <a:rPr lang="en-GB" sz="1400" b="1" dirty="0">
                <a:latin typeface="Consolas" pitchFamily="49" charset="0"/>
                <a:cs typeface="Consolas" pitchFamily="49" charset="0"/>
                <a:sym typeface="Wingdings" pitchFamily="2" charset="2"/>
              </a:rPr>
              <a:t></a:t>
            </a:r>
            <a:r>
              <a:rPr lang="en-GB" sz="2000" b="1" dirty="0">
                <a:latin typeface="Consolas" pitchFamily="49" charset="0"/>
                <a:cs typeface="Consolas" pitchFamily="49" charset="0"/>
              </a:rPr>
              <a:t> </a:t>
            </a:r>
            <a:r>
              <a:rPr lang="en-GB" sz="2000" b="1" dirty="0" err="1">
                <a:latin typeface="Consolas" pitchFamily="49" charset="0"/>
                <a:cs typeface="Consolas" pitchFamily="49" charset="0"/>
              </a:rPr>
              <a:t>Async</a:t>
            </a:r>
            <a:r>
              <a:rPr lang="en-GB" sz="2000" b="1" dirty="0">
                <a:latin typeface="Consolas" pitchFamily="49" charset="0"/>
                <a:cs typeface="Consolas" pitchFamily="49" charset="0"/>
              </a:rPr>
              <a:t>&lt;U&gt;</a:t>
            </a:r>
            <a:r>
              <a:rPr lang="en-GB" sz="2000" dirty="0">
                <a:latin typeface="Consolas" pitchFamily="49" charset="0"/>
                <a:cs typeface="Consolas" pitchFamily="49" charset="0"/>
              </a:rPr>
              <a:t>	</a:t>
            </a:r>
            <a:r>
              <a:rPr lang="en-GB" sz="2000" dirty="0">
                <a:sym typeface="Symbol"/>
              </a:rPr>
              <a:t></a:t>
            </a:r>
            <a:r>
              <a:rPr lang="en-GB" sz="2000" dirty="0"/>
              <a:t>    an asynchronous function/method as a first-class value</a:t>
            </a:r>
          </a:p>
          <a:p>
            <a:pPr>
              <a:buNone/>
            </a:pPr>
            <a:endParaRPr lang="en-GB" sz="2000" b="1" dirty="0" smtClean="0">
              <a:latin typeface="Consolas" pitchFamily="49" charset="0"/>
              <a:cs typeface="Consolas" pitchFamily="49" charset="0"/>
            </a:endParaRPr>
          </a:p>
          <a:p>
            <a:pPr>
              <a:buNone/>
            </a:pPr>
            <a:r>
              <a:rPr lang="en-GB" sz="2000" b="1" dirty="0" err="1" smtClean="0">
                <a:latin typeface="Consolas" pitchFamily="49" charset="0"/>
                <a:cs typeface="Consolas" pitchFamily="49" charset="0"/>
              </a:rPr>
              <a:t>StartImmediate</a:t>
            </a:r>
            <a:r>
              <a:rPr lang="en-GB" sz="2000" b="1" dirty="0" smtClean="0">
                <a:latin typeface="Consolas" pitchFamily="49" charset="0"/>
                <a:cs typeface="Consolas" pitchFamily="49" charset="0"/>
              </a:rPr>
              <a:t>   : </a:t>
            </a:r>
            <a:r>
              <a:rPr lang="en-GB" sz="2000" b="1" dirty="0" err="1" smtClean="0">
                <a:latin typeface="Consolas" pitchFamily="49" charset="0"/>
                <a:cs typeface="Consolas" pitchFamily="49" charset="0"/>
              </a:rPr>
              <a:t>Async</a:t>
            </a:r>
            <a:r>
              <a:rPr lang="en-GB" sz="2000" b="1" dirty="0" smtClean="0">
                <a:latin typeface="Consolas" pitchFamily="49" charset="0"/>
                <a:cs typeface="Consolas" pitchFamily="49" charset="0"/>
              </a:rPr>
              <a:t>&lt;unit&gt; </a:t>
            </a:r>
            <a:r>
              <a:rPr lang="en-GB" sz="2000" b="1" dirty="0">
                <a:latin typeface="Consolas" pitchFamily="49" charset="0"/>
                <a:cs typeface="Consolas" pitchFamily="49" charset="0"/>
              </a:rPr>
              <a:t>-&gt; </a:t>
            </a:r>
            <a:r>
              <a:rPr lang="en-GB" sz="2000" b="1" dirty="0" smtClean="0">
                <a:latin typeface="Consolas" pitchFamily="49" charset="0"/>
                <a:cs typeface="Consolas" pitchFamily="49" charset="0"/>
              </a:rPr>
              <a:t>unit</a:t>
            </a:r>
            <a:endParaRPr lang="en-GB" sz="2000" dirty="0"/>
          </a:p>
          <a:p>
            <a:pPr>
              <a:buNone/>
            </a:pPr>
            <a:r>
              <a:rPr lang="en-GB" sz="2000" b="1" dirty="0" err="1" smtClean="0">
                <a:latin typeface="Consolas" pitchFamily="49" charset="0"/>
                <a:cs typeface="Consolas" pitchFamily="49" charset="0"/>
              </a:rPr>
              <a:t>RunSynchronously</a:t>
            </a:r>
            <a:r>
              <a:rPr lang="en-GB" sz="2000" b="1" dirty="0" smtClean="0">
                <a:latin typeface="Consolas" pitchFamily="49" charset="0"/>
                <a:cs typeface="Consolas" pitchFamily="49" charset="0"/>
              </a:rPr>
              <a:t> : </a:t>
            </a:r>
            <a:r>
              <a:rPr lang="en-GB" sz="2000" b="1" dirty="0" err="1" smtClean="0">
                <a:latin typeface="Consolas" pitchFamily="49" charset="0"/>
                <a:cs typeface="Consolas" pitchFamily="49" charset="0"/>
              </a:rPr>
              <a:t>Async</a:t>
            </a:r>
            <a:r>
              <a:rPr lang="en-GB" sz="2000" b="1" dirty="0" smtClean="0">
                <a:latin typeface="Consolas" pitchFamily="49" charset="0"/>
                <a:cs typeface="Consolas" pitchFamily="49" charset="0"/>
              </a:rPr>
              <a:t>&lt;T&gt; -&gt; T</a:t>
            </a:r>
            <a:endParaRPr lang="en-GB" sz="2000" dirty="0"/>
          </a:p>
          <a:p>
            <a:pPr>
              <a:buFont typeface="Arial" pitchFamily="34" charset="0"/>
              <a:buNone/>
            </a:pPr>
            <a:endParaRPr lang="en-GB" sz="2000" dirty="0" smtClean="0"/>
          </a:p>
          <a:p>
            <a:pPr>
              <a:buFont typeface="Arial" pitchFamily="34" charset="0"/>
              <a:buNone/>
            </a:pPr>
            <a:endParaRPr lang="en-GB" sz="2000" dirty="0" smtClean="0"/>
          </a:p>
        </p:txBody>
      </p:sp>
    </p:spTree>
    <p:extLst>
      <p:ext uri="{BB962C8B-B14F-4D97-AF65-F5344CB8AC3E}">
        <p14:creationId xmlns:p14="http://schemas.microsoft.com/office/powerpoint/2010/main" val="237585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Hot v. Cold</a:t>
            </a:r>
            <a:endParaRPr lang="en-GB" dirty="0"/>
          </a:p>
        </p:txBody>
      </p:sp>
      <p:sp>
        <p:nvSpPr>
          <p:cNvPr id="3" name="Content Placeholder 2"/>
          <p:cNvSpPr>
            <a:spLocks noGrp="1"/>
          </p:cNvSpPr>
          <p:nvPr>
            <p:ph idx="1"/>
          </p:nvPr>
        </p:nvSpPr>
        <p:spPr/>
        <p:txBody>
          <a:bodyPr/>
          <a:lstStyle/>
          <a:p>
            <a:r>
              <a:rPr lang="en-GB" dirty="0" smtClean="0"/>
              <a:t>F# </a:t>
            </a:r>
            <a:r>
              <a:rPr lang="en-GB" dirty="0" err="1" smtClean="0"/>
              <a:t>Async</a:t>
            </a:r>
            <a:r>
              <a:rPr lang="en-GB" dirty="0" smtClean="0"/>
              <a:t> is a “cold” model of tasks</a:t>
            </a:r>
          </a:p>
          <a:p>
            <a:pPr lvl="1"/>
            <a:r>
              <a:rPr lang="en-GB" dirty="0" err="1" smtClean="0"/>
              <a:t>async</a:t>
            </a:r>
            <a:r>
              <a:rPr lang="en-GB" dirty="0" smtClean="0"/>
              <a:t> </a:t>
            </a:r>
            <a:r>
              <a:rPr lang="en-GB" dirty="0"/>
              <a:t>{ … } </a:t>
            </a:r>
            <a:r>
              <a:rPr lang="en-GB" dirty="0" smtClean="0"/>
              <a:t>gives a new task when </a:t>
            </a:r>
            <a:r>
              <a:rPr lang="en-GB" dirty="0"/>
              <a:t>you call “</a:t>
            </a:r>
            <a:r>
              <a:rPr lang="en-GB" dirty="0" smtClean="0"/>
              <a:t>run”</a:t>
            </a:r>
          </a:p>
          <a:p>
            <a:pPr lvl="1"/>
            <a:r>
              <a:rPr lang="en-GB" dirty="0" smtClean="0"/>
              <a:t>Compositional - a proper monad</a:t>
            </a:r>
          </a:p>
          <a:p>
            <a:endParaRPr lang="en-GB" dirty="0"/>
          </a:p>
          <a:p>
            <a:r>
              <a:rPr lang="en-GB" dirty="0" smtClean="0"/>
              <a:t>Note: C# </a:t>
            </a:r>
            <a:r>
              <a:rPr lang="en-GB" dirty="0" err="1" smtClean="0"/>
              <a:t>Async</a:t>
            </a:r>
            <a:r>
              <a:rPr lang="en-GB" dirty="0" smtClean="0"/>
              <a:t> will use a “hot” model of tasks</a:t>
            </a:r>
            <a:endParaRPr lang="en-GB" dirty="0"/>
          </a:p>
        </p:txBody>
      </p:sp>
    </p:spTree>
    <p:extLst>
      <p:ext uri="{BB962C8B-B14F-4D97-AF65-F5344CB8AC3E}">
        <p14:creationId xmlns:p14="http://schemas.microsoft.com/office/powerpoint/2010/main" val="19232308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1874" name="Rectangle 2"/>
          <p:cNvSpPr>
            <a:spLocks noGrp="1" noChangeArrowheads="1"/>
          </p:cNvSpPr>
          <p:nvPr>
            <p:ph type="title"/>
          </p:nvPr>
        </p:nvSpPr>
        <p:spPr>
          <a:xfrm>
            <a:off x="500034" y="0"/>
            <a:ext cx="8229600" cy="1143000"/>
          </a:xfrm>
        </p:spPr>
        <p:txBody>
          <a:bodyPr/>
          <a:lstStyle/>
          <a:p>
            <a:r>
              <a:rPr lang="en-GB" dirty="0" err="1" smtClean="0"/>
              <a:t>async</a:t>
            </a:r>
            <a:r>
              <a:rPr lang="en-GB" dirty="0" smtClean="0"/>
              <a:t> { ... }</a:t>
            </a:r>
            <a:endParaRPr lang="en-GB" dirty="0"/>
          </a:p>
        </p:txBody>
      </p:sp>
      <p:sp>
        <p:nvSpPr>
          <p:cNvPr id="17" name="Folded Corner 16"/>
          <p:cNvSpPr/>
          <p:nvPr/>
        </p:nvSpPr>
        <p:spPr>
          <a:xfrm>
            <a:off x="428596" y="3500438"/>
            <a:ext cx="6404565" cy="2070228"/>
          </a:xfrm>
          <a:prstGeom prst="foldedCorner">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spAutoFit/>
          </a:bodyPr>
          <a:lstStyle/>
          <a:p>
            <a:r>
              <a:rPr lang="en-GB" dirty="0" err="1" smtClean="0">
                <a:solidFill>
                  <a:schemeClr val="tx1"/>
                </a:solidFill>
                <a:latin typeface="Consolas" pitchFamily="49" charset="0"/>
                <a:cs typeface="Consolas" pitchFamily="49" charset="0"/>
              </a:rPr>
              <a:t>async.Delay</a:t>
            </a:r>
            <a:r>
              <a:rPr lang="en-GB" dirty="0" smtClean="0">
                <a:solidFill>
                  <a:schemeClr val="tx1"/>
                </a:solidFill>
                <a:latin typeface="Consolas" pitchFamily="49" charset="0"/>
                <a:cs typeface="Consolas" pitchFamily="49" charset="0"/>
              </a:rPr>
              <a:t>(fun () -&gt; </a:t>
            </a:r>
          </a:p>
          <a:p>
            <a:r>
              <a:rPr lang="en-GB" dirty="0" smtClean="0">
                <a:solidFill>
                  <a:schemeClr val="tx1"/>
                </a:solidFill>
                <a:latin typeface="Consolas" pitchFamily="49" charset="0"/>
                <a:cs typeface="Consolas" pitchFamily="49" charset="0"/>
              </a:rPr>
              <a:t>    </a:t>
            </a:r>
            <a:r>
              <a:rPr lang="en-GB" dirty="0" err="1" smtClean="0">
                <a:solidFill>
                  <a:schemeClr val="tx1"/>
                </a:solidFill>
                <a:latin typeface="Consolas" pitchFamily="49" charset="0"/>
                <a:cs typeface="Consolas" pitchFamily="49" charset="0"/>
              </a:rPr>
              <a:t>async.Bind</a:t>
            </a:r>
            <a:r>
              <a:rPr lang="en-GB" dirty="0" smtClean="0">
                <a:solidFill>
                  <a:schemeClr val="tx1"/>
                </a:solidFill>
                <a:latin typeface="Consolas" pitchFamily="49" charset="0"/>
                <a:cs typeface="Consolas" pitchFamily="49" charset="0"/>
              </a:rPr>
              <a:t>(</a:t>
            </a:r>
            <a:r>
              <a:rPr lang="en-GB" dirty="0" err="1" smtClean="0">
                <a:solidFill>
                  <a:schemeClr val="tx1"/>
                </a:solidFill>
                <a:latin typeface="Consolas" pitchFamily="49" charset="0"/>
                <a:cs typeface="Consolas" pitchFamily="49" charset="0"/>
              </a:rPr>
              <a:t>ReadAsync</a:t>
            </a:r>
            <a:r>
              <a:rPr lang="en-GB" dirty="0" smtClean="0">
                <a:solidFill>
                  <a:schemeClr val="tx1"/>
                </a:solidFill>
                <a:latin typeface="Consolas" pitchFamily="49" charset="0"/>
                <a:cs typeface="Consolas" pitchFamily="49" charset="0"/>
              </a:rPr>
              <a:t> "cat.jpg", (fun image -&gt;</a:t>
            </a:r>
          </a:p>
          <a:p>
            <a:r>
              <a:rPr lang="en-GB" dirty="0" smtClean="0">
                <a:solidFill>
                  <a:schemeClr val="tx1"/>
                </a:solidFill>
                <a:latin typeface="Consolas" pitchFamily="49" charset="0"/>
                <a:cs typeface="Consolas" pitchFamily="49" charset="0"/>
              </a:rPr>
              <a:t>        let image2 = f image</a:t>
            </a:r>
          </a:p>
          <a:p>
            <a:r>
              <a:rPr lang="en-GB" dirty="0" smtClean="0">
                <a:solidFill>
                  <a:schemeClr val="tx1"/>
                </a:solidFill>
                <a:latin typeface="Consolas" pitchFamily="49" charset="0"/>
                <a:cs typeface="Consolas" pitchFamily="49" charset="0"/>
              </a:rPr>
              <a:t>        </a:t>
            </a:r>
            <a:r>
              <a:rPr lang="en-GB" dirty="0" err="1" smtClean="0">
                <a:solidFill>
                  <a:schemeClr val="tx1"/>
                </a:solidFill>
                <a:latin typeface="Consolas" pitchFamily="49" charset="0"/>
                <a:cs typeface="Consolas" pitchFamily="49" charset="0"/>
              </a:rPr>
              <a:t>async.Bind</a:t>
            </a:r>
            <a:r>
              <a:rPr lang="en-GB" dirty="0" smtClean="0">
                <a:solidFill>
                  <a:schemeClr val="tx1"/>
                </a:solidFill>
                <a:latin typeface="Consolas" pitchFamily="49" charset="0"/>
                <a:cs typeface="Consolas" pitchFamily="49" charset="0"/>
              </a:rPr>
              <a:t>(</a:t>
            </a:r>
            <a:r>
              <a:rPr lang="en-GB" dirty="0" err="1" smtClean="0">
                <a:solidFill>
                  <a:schemeClr val="tx1"/>
                </a:solidFill>
                <a:latin typeface="Consolas" pitchFamily="49" charset="0"/>
                <a:cs typeface="Consolas" pitchFamily="49" charset="0"/>
              </a:rPr>
              <a:t>writeAsync</a:t>
            </a:r>
            <a:r>
              <a:rPr lang="en-GB" dirty="0" smtClean="0">
                <a:solidFill>
                  <a:schemeClr val="tx1"/>
                </a:solidFill>
                <a:latin typeface="Consolas" pitchFamily="49" charset="0"/>
                <a:cs typeface="Consolas" pitchFamily="49" charset="0"/>
              </a:rPr>
              <a:t> "dog.jpg",(fun () -&gt;</a:t>
            </a:r>
          </a:p>
          <a:p>
            <a:r>
              <a:rPr lang="en-GB" dirty="0" smtClean="0">
                <a:solidFill>
                  <a:schemeClr val="tx1"/>
                </a:solidFill>
                <a:latin typeface="Consolas" pitchFamily="49" charset="0"/>
                <a:cs typeface="Consolas" pitchFamily="49" charset="0"/>
              </a:rPr>
              <a:t>            </a:t>
            </a:r>
            <a:r>
              <a:rPr lang="en-GB" dirty="0" err="1" smtClean="0">
                <a:solidFill>
                  <a:schemeClr val="tx1"/>
                </a:solidFill>
                <a:latin typeface="Consolas" pitchFamily="49" charset="0"/>
                <a:cs typeface="Consolas" pitchFamily="49" charset="0"/>
              </a:rPr>
              <a:t>printfn</a:t>
            </a:r>
            <a:r>
              <a:rPr lang="en-GB" dirty="0" smtClean="0">
                <a:solidFill>
                  <a:schemeClr val="tx1"/>
                </a:solidFill>
                <a:latin typeface="Consolas" pitchFamily="49" charset="0"/>
                <a:cs typeface="Consolas" pitchFamily="49" charset="0"/>
              </a:rPr>
              <a:t> "done!"</a:t>
            </a:r>
          </a:p>
          <a:p>
            <a:r>
              <a:rPr lang="en-GB" dirty="0" smtClean="0">
                <a:solidFill>
                  <a:schemeClr val="tx1"/>
                </a:solidFill>
                <a:latin typeface="Consolas" pitchFamily="49" charset="0"/>
                <a:cs typeface="Consolas" pitchFamily="49" charset="0"/>
              </a:rPr>
              <a:t>            </a:t>
            </a:r>
            <a:r>
              <a:rPr lang="en-GB" dirty="0" err="1" smtClean="0">
                <a:solidFill>
                  <a:schemeClr val="tx1"/>
                </a:solidFill>
                <a:latin typeface="Consolas" pitchFamily="49" charset="0"/>
                <a:cs typeface="Consolas" pitchFamily="49" charset="0"/>
              </a:rPr>
              <a:t>async.Return</a:t>
            </a:r>
            <a:r>
              <a:rPr lang="en-GB" dirty="0" smtClean="0">
                <a:solidFill>
                  <a:schemeClr val="tx1"/>
                </a:solidFill>
                <a:latin typeface="Consolas" pitchFamily="49" charset="0"/>
                <a:cs typeface="Consolas" pitchFamily="49" charset="0"/>
              </a:rPr>
              <a:t>())))))</a:t>
            </a:r>
          </a:p>
        </p:txBody>
      </p:sp>
      <p:sp>
        <p:nvSpPr>
          <p:cNvPr id="19" name="Folded Corner 18"/>
          <p:cNvSpPr/>
          <p:nvPr/>
        </p:nvSpPr>
        <p:spPr>
          <a:xfrm>
            <a:off x="428596" y="1011778"/>
            <a:ext cx="4561111" cy="1555997"/>
          </a:xfrm>
          <a:prstGeom prst="foldedCorner">
            <a:avLst/>
          </a:prstGeom>
          <a:solidFill>
            <a:srgbClr val="FFFF66">
              <a:alpha val="94000"/>
            </a:srgbClr>
          </a:solidFill>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spAutoFit/>
          </a:bodyPr>
          <a:lstStyle/>
          <a:p>
            <a:r>
              <a:rPr lang="en-GB" sz="1600" dirty="0" err="1" smtClean="0">
                <a:solidFill>
                  <a:schemeClr val="tx1"/>
                </a:solidFill>
                <a:latin typeface="Consolas" pitchFamily="49" charset="0"/>
                <a:cs typeface="Consolas" pitchFamily="49" charset="0"/>
              </a:rPr>
              <a:t>async</a:t>
            </a:r>
            <a:r>
              <a:rPr lang="en-GB" sz="1600" dirty="0" smtClean="0">
                <a:solidFill>
                  <a:schemeClr val="tx1"/>
                </a:solidFill>
                <a:latin typeface="Consolas" pitchFamily="49" charset="0"/>
                <a:cs typeface="Consolas" pitchFamily="49" charset="0"/>
              </a:rPr>
              <a:t> { let! image = </a:t>
            </a:r>
            <a:r>
              <a:rPr lang="en-GB" sz="1600" b="1" dirty="0" err="1" smtClean="0">
                <a:solidFill>
                  <a:schemeClr val="tx1"/>
                </a:solidFill>
                <a:latin typeface="Consolas" pitchFamily="49" charset="0"/>
                <a:cs typeface="Consolas" pitchFamily="49" charset="0"/>
              </a:rPr>
              <a:t>ReadAsync</a:t>
            </a:r>
            <a:r>
              <a:rPr lang="en-GB" sz="1600" b="1" dirty="0" smtClean="0">
                <a:solidFill>
                  <a:schemeClr val="tx1"/>
                </a:solidFill>
                <a:latin typeface="Consolas" pitchFamily="49" charset="0"/>
                <a:cs typeface="Consolas" pitchFamily="49" charset="0"/>
              </a:rPr>
              <a:t> "cat.jpg"</a:t>
            </a:r>
          </a:p>
          <a:p>
            <a:r>
              <a:rPr lang="en-GB" sz="1600" dirty="0" smtClean="0">
                <a:solidFill>
                  <a:schemeClr val="tx1"/>
                </a:solidFill>
                <a:latin typeface="Consolas" pitchFamily="49" charset="0"/>
                <a:cs typeface="Consolas" pitchFamily="49" charset="0"/>
              </a:rPr>
              <a:t>        let image2 = f image</a:t>
            </a:r>
          </a:p>
          <a:p>
            <a:r>
              <a:rPr lang="en-GB" sz="1600" dirty="0" smtClean="0">
                <a:solidFill>
                  <a:schemeClr val="tx1"/>
                </a:solidFill>
                <a:latin typeface="Consolas" pitchFamily="49" charset="0"/>
                <a:cs typeface="Consolas" pitchFamily="49" charset="0"/>
              </a:rPr>
              <a:t>        do! </a:t>
            </a:r>
            <a:r>
              <a:rPr lang="en-GB" sz="1600" dirty="0" err="1" smtClean="0">
                <a:solidFill>
                  <a:schemeClr val="tx1"/>
                </a:solidFill>
                <a:latin typeface="Consolas" pitchFamily="49" charset="0"/>
                <a:cs typeface="Consolas" pitchFamily="49" charset="0"/>
              </a:rPr>
              <a:t>WriteAsync</a:t>
            </a:r>
            <a:r>
              <a:rPr lang="en-GB" sz="1600" dirty="0" smtClean="0">
                <a:solidFill>
                  <a:schemeClr val="tx1"/>
                </a:solidFill>
                <a:latin typeface="Consolas" pitchFamily="49" charset="0"/>
                <a:cs typeface="Consolas" pitchFamily="49" charset="0"/>
              </a:rPr>
              <a:t> image2 "dog.jpg"</a:t>
            </a:r>
          </a:p>
          <a:p>
            <a:r>
              <a:rPr lang="en-GB" sz="1600" dirty="0" smtClean="0">
                <a:solidFill>
                  <a:schemeClr val="tx1"/>
                </a:solidFill>
                <a:latin typeface="Consolas" pitchFamily="49" charset="0"/>
                <a:cs typeface="Consolas" pitchFamily="49" charset="0"/>
              </a:rPr>
              <a:t>        do </a:t>
            </a:r>
            <a:r>
              <a:rPr lang="en-GB" sz="1600" dirty="0" err="1" smtClean="0">
                <a:solidFill>
                  <a:schemeClr val="tx1"/>
                </a:solidFill>
                <a:latin typeface="Consolas" pitchFamily="49" charset="0"/>
                <a:cs typeface="Consolas" pitchFamily="49" charset="0"/>
              </a:rPr>
              <a:t>printfn</a:t>
            </a:r>
            <a:r>
              <a:rPr lang="en-GB" sz="1600" dirty="0" smtClean="0">
                <a:solidFill>
                  <a:schemeClr val="tx1"/>
                </a:solidFill>
                <a:latin typeface="Consolas" pitchFamily="49" charset="0"/>
                <a:cs typeface="Consolas" pitchFamily="49" charset="0"/>
              </a:rPr>
              <a:t> "done!" </a:t>
            </a:r>
          </a:p>
          <a:p>
            <a:r>
              <a:rPr lang="en-GB" sz="1600" dirty="0" smtClean="0">
                <a:solidFill>
                  <a:schemeClr val="tx1"/>
                </a:solidFill>
                <a:latin typeface="Consolas" pitchFamily="49" charset="0"/>
                <a:cs typeface="Consolas" pitchFamily="49" charset="0"/>
              </a:rPr>
              <a:t>        return image2 }</a:t>
            </a:r>
          </a:p>
        </p:txBody>
      </p:sp>
      <p:sp>
        <p:nvSpPr>
          <p:cNvPr id="20" name="Freeform 19"/>
          <p:cNvSpPr/>
          <p:nvPr/>
        </p:nvSpPr>
        <p:spPr>
          <a:xfrm>
            <a:off x="1212150" y="1000108"/>
            <a:ext cx="3574164" cy="1353312"/>
          </a:xfrm>
          <a:custGeom>
            <a:avLst/>
            <a:gdLst>
              <a:gd name="connsiteX0" fmla="*/ 1514246 w 3686861"/>
              <a:gd name="connsiteY0" fmla="*/ 138989 h 1353312"/>
              <a:gd name="connsiteX1" fmla="*/ 1499616 w 3686861"/>
              <a:gd name="connsiteY1" fmla="*/ 117044 h 1353312"/>
              <a:gd name="connsiteX2" fmla="*/ 1397203 w 3686861"/>
              <a:gd name="connsiteY2" fmla="*/ 51207 h 1353312"/>
              <a:gd name="connsiteX3" fmla="*/ 1324051 w 3686861"/>
              <a:gd name="connsiteY3" fmla="*/ 29261 h 1353312"/>
              <a:gd name="connsiteX4" fmla="*/ 1250899 w 3686861"/>
              <a:gd name="connsiteY4" fmla="*/ 21946 h 1353312"/>
              <a:gd name="connsiteX5" fmla="*/ 1177747 w 3686861"/>
              <a:gd name="connsiteY5" fmla="*/ 7316 h 1353312"/>
              <a:gd name="connsiteX6" fmla="*/ 555955 w 3686861"/>
              <a:gd name="connsiteY6" fmla="*/ 0 h 1353312"/>
              <a:gd name="connsiteX7" fmla="*/ 146304 w 3686861"/>
              <a:gd name="connsiteY7" fmla="*/ 7316 h 1353312"/>
              <a:gd name="connsiteX8" fmla="*/ 87782 w 3686861"/>
              <a:gd name="connsiteY8" fmla="*/ 29261 h 1353312"/>
              <a:gd name="connsiteX9" fmla="*/ 51206 w 3686861"/>
              <a:gd name="connsiteY9" fmla="*/ 73152 h 1353312"/>
              <a:gd name="connsiteX10" fmla="*/ 36576 w 3686861"/>
              <a:gd name="connsiteY10" fmla="*/ 124359 h 1353312"/>
              <a:gd name="connsiteX11" fmla="*/ 29261 w 3686861"/>
              <a:gd name="connsiteY11" fmla="*/ 321869 h 1353312"/>
              <a:gd name="connsiteX12" fmla="*/ 7315 w 3686861"/>
              <a:gd name="connsiteY12" fmla="*/ 438912 h 1353312"/>
              <a:gd name="connsiteX13" fmla="*/ 0 w 3686861"/>
              <a:gd name="connsiteY13" fmla="*/ 475488 h 1353312"/>
              <a:gd name="connsiteX14" fmla="*/ 7315 w 3686861"/>
              <a:gd name="connsiteY14" fmla="*/ 1009498 h 1353312"/>
              <a:gd name="connsiteX15" fmla="*/ 14630 w 3686861"/>
              <a:gd name="connsiteY15" fmla="*/ 1053389 h 1353312"/>
              <a:gd name="connsiteX16" fmla="*/ 21946 w 3686861"/>
              <a:gd name="connsiteY16" fmla="*/ 1141172 h 1353312"/>
              <a:gd name="connsiteX17" fmla="*/ 36576 w 3686861"/>
              <a:gd name="connsiteY17" fmla="*/ 1199693 h 1353312"/>
              <a:gd name="connsiteX18" fmla="*/ 58522 w 3686861"/>
              <a:gd name="connsiteY18" fmla="*/ 1258215 h 1353312"/>
              <a:gd name="connsiteX19" fmla="*/ 65837 w 3686861"/>
              <a:gd name="connsiteY19" fmla="*/ 1287476 h 1353312"/>
              <a:gd name="connsiteX20" fmla="*/ 87782 w 3686861"/>
              <a:gd name="connsiteY20" fmla="*/ 1331367 h 1353312"/>
              <a:gd name="connsiteX21" fmla="*/ 131674 w 3686861"/>
              <a:gd name="connsiteY21" fmla="*/ 1353312 h 1353312"/>
              <a:gd name="connsiteX22" fmla="*/ 1097280 w 3686861"/>
              <a:gd name="connsiteY22" fmla="*/ 1345997 h 1353312"/>
              <a:gd name="connsiteX23" fmla="*/ 1631290 w 3686861"/>
              <a:gd name="connsiteY23" fmla="*/ 1331367 h 1353312"/>
              <a:gd name="connsiteX24" fmla="*/ 1667866 w 3686861"/>
              <a:gd name="connsiteY24" fmla="*/ 1294791 h 1353312"/>
              <a:gd name="connsiteX25" fmla="*/ 1675181 w 3686861"/>
              <a:gd name="connsiteY25" fmla="*/ 1097280 h 1353312"/>
              <a:gd name="connsiteX26" fmla="*/ 1697126 w 3686861"/>
              <a:gd name="connsiteY26" fmla="*/ 1046074 h 1353312"/>
              <a:gd name="connsiteX27" fmla="*/ 1733702 w 3686861"/>
              <a:gd name="connsiteY27" fmla="*/ 1024128 h 1353312"/>
              <a:gd name="connsiteX28" fmla="*/ 2201875 w 3686861"/>
              <a:gd name="connsiteY28" fmla="*/ 1016813 h 1353312"/>
              <a:gd name="connsiteX29" fmla="*/ 2223821 w 3686861"/>
              <a:gd name="connsiteY29" fmla="*/ 1009498 h 1353312"/>
              <a:gd name="connsiteX30" fmla="*/ 2260397 w 3686861"/>
              <a:gd name="connsiteY30" fmla="*/ 965607 h 1353312"/>
              <a:gd name="connsiteX31" fmla="*/ 2296973 w 3686861"/>
              <a:gd name="connsiteY31" fmla="*/ 877824 h 1353312"/>
              <a:gd name="connsiteX32" fmla="*/ 2326234 w 3686861"/>
              <a:gd name="connsiteY32" fmla="*/ 855879 h 1353312"/>
              <a:gd name="connsiteX33" fmla="*/ 2348179 w 3686861"/>
              <a:gd name="connsiteY33" fmla="*/ 848564 h 1353312"/>
              <a:gd name="connsiteX34" fmla="*/ 3591763 w 3686861"/>
              <a:gd name="connsiteY34" fmla="*/ 841248 h 1353312"/>
              <a:gd name="connsiteX35" fmla="*/ 3642970 w 3686861"/>
              <a:gd name="connsiteY35" fmla="*/ 826618 h 1353312"/>
              <a:gd name="connsiteX36" fmla="*/ 3679546 w 3686861"/>
              <a:gd name="connsiteY36" fmla="*/ 782727 h 1353312"/>
              <a:gd name="connsiteX37" fmla="*/ 3686861 w 3686861"/>
              <a:gd name="connsiteY37" fmla="*/ 746151 h 1353312"/>
              <a:gd name="connsiteX38" fmla="*/ 3679546 w 3686861"/>
              <a:gd name="connsiteY38" fmla="*/ 570586 h 1353312"/>
              <a:gd name="connsiteX39" fmla="*/ 3664915 w 3686861"/>
              <a:gd name="connsiteY39" fmla="*/ 548640 h 1353312"/>
              <a:gd name="connsiteX40" fmla="*/ 3628339 w 3686861"/>
              <a:gd name="connsiteY40" fmla="*/ 512064 h 1353312"/>
              <a:gd name="connsiteX41" fmla="*/ 3606394 w 3686861"/>
              <a:gd name="connsiteY41" fmla="*/ 504749 h 1353312"/>
              <a:gd name="connsiteX42" fmla="*/ 3577133 w 3686861"/>
              <a:gd name="connsiteY42" fmla="*/ 490119 h 1353312"/>
              <a:gd name="connsiteX43" fmla="*/ 3533242 w 3686861"/>
              <a:gd name="connsiteY43" fmla="*/ 482804 h 1353312"/>
              <a:gd name="connsiteX44" fmla="*/ 3313786 w 3686861"/>
              <a:gd name="connsiteY44" fmla="*/ 504749 h 1353312"/>
              <a:gd name="connsiteX45" fmla="*/ 3255264 w 3686861"/>
              <a:gd name="connsiteY45" fmla="*/ 512064 h 1353312"/>
              <a:gd name="connsiteX46" fmla="*/ 3182112 w 3686861"/>
              <a:gd name="connsiteY46" fmla="*/ 519380 h 1353312"/>
              <a:gd name="connsiteX47" fmla="*/ 3145536 w 3686861"/>
              <a:gd name="connsiteY47" fmla="*/ 526695 h 1353312"/>
              <a:gd name="connsiteX48" fmla="*/ 2428646 w 3686861"/>
              <a:gd name="connsiteY48" fmla="*/ 519380 h 1353312"/>
              <a:gd name="connsiteX49" fmla="*/ 2421331 w 3686861"/>
              <a:gd name="connsiteY49" fmla="*/ 482804 h 1353312"/>
              <a:gd name="connsiteX50" fmla="*/ 2414016 w 3686861"/>
              <a:gd name="connsiteY50" fmla="*/ 380391 h 1353312"/>
              <a:gd name="connsiteX51" fmla="*/ 2370125 w 3686861"/>
              <a:gd name="connsiteY51" fmla="*/ 336500 h 1353312"/>
              <a:gd name="connsiteX52" fmla="*/ 2348179 w 3686861"/>
              <a:gd name="connsiteY52" fmla="*/ 321869 h 1353312"/>
              <a:gd name="connsiteX53" fmla="*/ 2282342 w 3686861"/>
              <a:gd name="connsiteY53" fmla="*/ 307239 h 1353312"/>
              <a:gd name="connsiteX54" fmla="*/ 1536192 w 3686861"/>
              <a:gd name="connsiteY54" fmla="*/ 307239 h 1353312"/>
              <a:gd name="connsiteX55" fmla="*/ 1521562 w 3686861"/>
              <a:gd name="connsiteY55" fmla="*/ 263348 h 1353312"/>
              <a:gd name="connsiteX56" fmla="*/ 1514246 w 3686861"/>
              <a:gd name="connsiteY56" fmla="*/ 168250 h 1353312"/>
              <a:gd name="connsiteX57" fmla="*/ 1506931 w 3686861"/>
              <a:gd name="connsiteY57" fmla="*/ 146304 h 1353312"/>
              <a:gd name="connsiteX58" fmla="*/ 1514246 w 3686861"/>
              <a:gd name="connsiteY58" fmla="*/ 138989 h 1353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3686861" h="1353312">
                <a:moveTo>
                  <a:pt x="1514246" y="138989"/>
                </a:moveTo>
                <a:cubicBezTo>
                  <a:pt x="1513027" y="134112"/>
                  <a:pt x="1506151" y="122925"/>
                  <a:pt x="1499616" y="117044"/>
                </a:cubicBezTo>
                <a:cubicBezTo>
                  <a:pt x="1467115" y="87793"/>
                  <a:pt x="1436671" y="67652"/>
                  <a:pt x="1397203" y="51207"/>
                </a:cubicBezTo>
                <a:cubicBezTo>
                  <a:pt x="1386574" y="46778"/>
                  <a:pt x="1340371" y="31592"/>
                  <a:pt x="1324051" y="29261"/>
                </a:cubicBezTo>
                <a:cubicBezTo>
                  <a:pt x="1299792" y="25795"/>
                  <a:pt x="1275134" y="25581"/>
                  <a:pt x="1250899" y="21946"/>
                </a:cubicBezTo>
                <a:cubicBezTo>
                  <a:pt x="1226307" y="18257"/>
                  <a:pt x="1202612" y="7609"/>
                  <a:pt x="1177747" y="7316"/>
                </a:cubicBezTo>
                <a:lnTo>
                  <a:pt x="555955" y="0"/>
                </a:lnTo>
                <a:lnTo>
                  <a:pt x="146304" y="7316"/>
                </a:lnTo>
                <a:cubicBezTo>
                  <a:pt x="118896" y="8215"/>
                  <a:pt x="107495" y="13491"/>
                  <a:pt x="87782" y="29261"/>
                </a:cubicBezTo>
                <a:cubicBezTo>
                  <a:pt x="73254" y="40883"/>
                  <a:pt x="61871" y="58933"/>
                  <a:pt x="51206" y="73152"/>
                </a:cubicBezTo>
                <a:cubicBezTo>
                  <a:pt x="47193" y="85192"/>
                  <a:pt x="37311" y="112969"/>
                  <a:pt x="36576" y="124359"/>
                </a:cubicBezTo>
                <a:cubicBezTo>
                  <a:pt x="32334" y="190104"/>
                  <a:pt x="33019" y="256094"/>
                  <a:pt x="29261" y="321869"/>
                </a:cubicBezTo>
                <a:cubicBezTo>
                  <a:pt x="25389" y="389631"/>
                  <a:pt x="20642" y="372275"/>
                  <a:pt x="7315" y="438912"/>
                </a:cubicBezTo>
                <a:lnTo>
                  <a:pt x="0" y="475488"/>
                </a:lnTo>
                <a:cubicBezTo>
                  <a:pt x="2438" y="653491"/>
                  <a:pt x="2810" y="831535"/>
                  <a:pt x="7315" y="1009498"/>
                </a:cubicBezTo>
                <a:cubicBezTo>
                  <a:pt x="7690" y="1024325"/>
                  <a:pt x="12992" y="1038648"/>
                  <a:pt x="14630" y="1053389"/>
                </a:cubicBezTo>
                <a:cubicBezTo>
                  <a:pt x="17873" y="1082572"/>
                  <a:pt x="17590" y="1112134"/>
                  <a:pt x="21946" y="1141172"/>
                </a:cubicBezTo>
                <a:cubicBezTo>
                  <a:pt x="24929" y="1161057"/>
                  <a:pt x="31699" y="1180186"/>
                  <a:pt x="36576" y="1199693"/>
                </a:cubicBezTo>
                <a:cubicBezTo>
                  <a:pt x="46536" y="1239534"/>
                  <a:pt x="39394" y="1219961"/>
                  <a:pt x="58522" y="1258215"/>
                </a:cubicBezTo>
                <a:cubicBezTo>
                  <a:pt x="60960" y="1267969"/>
                  <a:pt x="63075" y="1277809"/>
                  <a:pt x="65837" y="1287476"/>
                </a:cubicBezTo>
                <a:cubicBezTo>
                  <a:pt x="70596" y="1304133"/>
                  <a:pt x="74959" y="1318544"/>
                  <a:pt x="87782" y="1331367"/>
                </a:cubicBezTo>
                <a:cubicBezTo>
                  <a:pt x="101962" y="1345547"/>
                  <a:pt x="113826" y="1347363"/>
                  <a:pt x="131674" y="1353312"/>
                </a:cubicBezTo>
                <a:lnTo>
                  <a:pt x="1097280" y="1345997"/>
                </a:lnTo>
                <a:cubicBezTo>
                  <a:pt x="1275331" y="1343391"/>
                  <a:pt x="1453933" y="1347284"/>
                  <a:pt x="1631290" y="1331367"/>
                </a:cubicBezTo>
                <a:cubicBezTo>
                  <a:pt x="1648463" y="1329826"/>
                  <a:pt x="1667866" y="1294791"/>
                  <a:pt x="1667866" y="1294791"/>
                </a:cubicBezTo>
                <a:cubicBezTo>
                  <a:pt x="1670304" y="1228954"/>
                  <a:pt x="1670939" y="1163025"/>
                  <a:pt x="1675181" y="1097280"/>
                </a:cubicBezTo>
                <a:cubicBezTo>
                  <a:pt x="1676599" y="1075306"/>
                  <a:pt x="1683941" y="1062555"/>
                  <a:pt x="1697126" y="1046074"/>
                </a:cubicBezTo>
                <a:cubicBezTo>
                  <a:pt x="1706755" y="1034038"/>
                  <a:pt x="1716903" y="1024629"/>
                  <a:pt x="1733702" y="1024128"/>
                </a:cubicBezTo>
                <a:cubicBezTo>
                  <a:pt x="1889709" y="1019471"/>
                  <a:pt x="2045817" y="1019251"/>
                  <a:pt x="2201875" y="1016813"/>
                </a:cubicBezTo>
                <a:cubicBezTo>
                  <a:pt x="2209190" y="1014375"/>
                  <a:pt x="2217405" y="1013775"/>
                  <a:pt x="2223821" y="1009498"/>
                </a:cubicBezTo>
                <a:cubicBezTo>
                  <a:pt x="2240715" y="998235"/>
                  <a:pt x="2249603" y="981797"/>
                  <a:pt x="2260397" y="965607"/>
                </a:cubicBezTo>
                <a:cubicBezTo>
                  <a:pt x="2271752" y="920186"/>
                  <a:pt x="2266741" y="908055"/>
                  <a:pt x="2296973" y="877824"/>
                </a:cubicBezTo>
                <a:cubicBezTo>
                  <a:pt x="2305594" y="869203"/>
                  <a:pt x="2315648" y="861928"/>
                  <a:pt x="2326234" y="855879"/>
                </a:cubicBezTo>
                <a:cubicBezTo>
                  <a:pt x="2332929" y="852053"/>
                  <a:pt x="2340469" y="848653"/>
                  <a:pt x="2348179" y="848564"/>
                </a:cubicBezTo>
                <a:lnTo>
                  <a:pt x="3591763" y="841248"/>
                </a:lnTo>
                <a:cubicBezTo>
                  <a:pt x="3595664" y="840273"/>
                  <a:pt x="3636674" y="830815"/>
                  <a:pt x="3642970" y="826618"/>
                </a:cubicBezTo>
                <a:cubicBezTo>
                  <a:pt x="3659864" y="815355"/>
                  <a:pt x="3668752" y="798917"/>
                  <a:pt x="3679546" y="782727"/>
                </a:cubicBezTo>
                <a:cubicBezTo>
                  <a:pt x="3681984" y="770535"/>
                  <a:pt x="3686861" y="758584"/>
                  <a:pt x="3686861" y="746151"/>
                </a:cubicBezTo>
                <a:cubicBezTo>
                  <a:pt x="3686861" y="687579"/>
                  <a:pt x="3686014" y="628800"/>
                  <a:pt x="3679546" y="570586"/>
                </a:cubicBezTo>
                <a:cubicBezTo>
                  <a:pt x="3678575" y="561848"/>
                  <a:pt x="3670705" y="555257"/>
                  <a:pt x="3664915" y="548640"/>
                </a:cubicBezTo>
                <a:cubicBezTo>
                  <a:pt x="3653561" y="535664"/>
                  <a:pt x="3644696" y="517516"/>
                  <a:pt x="3628339" y="512064"/>
                </a:cubicBezTo>
                <a:cubicBezTo>
                  <a:pt x="3621024" y="509626"/>
                  <a:pt x="3613481" y="507786"/>
                  <a:pt x="3606394" y="504749"/>
                </a:cubicBezTo>
                <a:cubicBezTo>
                  <a:pt x="3596371" y="500453"/>
                  <a:pt x="3587578" y="493252"/>
                  <a:pt x="3577133" y="490119"/>
                </a:cubicBezTo>
                <a:cubicBezTo>
                  <a:pt x="3562926" y="485857"/>
                  <a:pt x="3547872" y="485242"/>
                  <a:pt x="3533242" y="482804"/>
                </a:cubicBezTo>
                <a:cubicBezTo>
                  <a:pt x="3255341" y="498243"/>
                  <a:pt x="3523619" y="478521"/>
                  <a:pt x="3313786" y="504749"/>
                </a:cubicBezTo>
                <a:lnTo>
                  <a:pt x="3255264" y="512064"/>
                </a:lnTo>
                <a:cubicBezTo>
                  <a:pt x="3230908" y="514770"/>
                  <a:pt x="3206403" y="516141"/>
                  <a:pt x="3182112" y="519380"/>
                </a:cubicBezTo>
                <a:cubicBezTo>
                  <a:pt x="3169788" y="521023"/>
                  <a:pt x="3157728" y="524257"/>
                  <a:pt x="3145536" y="526695"/>
                </a:cubicBezTo>
                <a:lnTo>
                  <a:pt x="2428646" y="519380"/>
                </a:lnTo>
                <a:cubicBezTo>
                  <a:pt x="2416235" y="518628"/>
                  <a:pt x="2422633" y="495169"/>
                  <a:pt x="2421331" y="482804"/>
                </a:cubicBezTo>
                <a:cubicBezTo>
                  <a:pt x="2417748" y="448767"/>
                  <a:pt x="2425322" y="412694"/>
                  <a:pt x="2414016" y="380391"/>
                </a:cubicBezTo>
                <a:cubicBezTo>
                  <a:pt x="2407181" y="360862"/>
                  <a:pt x="2387340" y="347977"/>
                  <a:pt x="2370125" y="336500"/>
                </a:cubicBezTo>
                <a:cubicBezTo>
                  <a:pt x="2362810" y="331623"/>
                  <a:pt x="2356043" y="325801"/>
                  <a:pt x="2348179" y="321869"/>
                </a:cubicBezTo>
                <a:cubicBezTo>
                  <a:pt x="2330171" y="312865"/>
                  <a:pt x="2299198" y="310048"/>
                  <a:pt x="2282342" y="307239"/>
                </a:cubicBezTo>
                <a:cubicBezTo>
                  <a:pt x="2036275" y="316352"/>
                  <a:pt x="1778114" y="329232"/>
                  <a:pt x="1536192" y="307239"/>
                </a:cubicBezTo>
                <a:cubicBezTo>
                  <a:pt x="1520834" y="305843"/>
                  <a:pt x="1521562" y="263348"/>
                  <a:pt x="1521562" y="263348"/>
                </a:cubicBezTo>
                <a:cubicBezTo>
                  <a:pt x="1519123" y="231649"/>
                  <a:pt x="1518190" y="199797"/>
                  <a:pt x="1514246" y="168250"/>
                </a:cubicBezTo>
                <a:cubicBezTo>
                  <a:pt x="1513290" y="160599"/>
                  <a:pt x="1511208" y="152720"/>
                  <a:pt x="1506931" y="146304"/>
                </a:cubicBezTo>
                <a:cubicBezTo>
                  <a:pt x="1483262" y="110799"/>
                  <a:pt x="1515465" y="143866"/>
                  <a:pt x="1514246" y="138989"/>
                </a:cubicBezTo>
                <a:close/>
              </a:path>
            </a:pathLst>
          </a:cu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Left Arrow Callout 21"/>
          <p:cNvSpPr/>
          <p:nvPr/>
        </p:nvSpPr>
        <p:spPr>
          <a:xfrm>
            <a:off x="4705924" y="1653217"/>
            <a:ext cx="3500462" cy="830997"/>
          </a:xfrm>
          <a:prstGeom prst="leftArrowCallou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600" b="1" dirty="0" smtClean="0"/>
              <a:t>Continuation/</a:t>
            </a:r>
          </a:p>
          <a:p>
            <a:pPr algn="ctr"/>
            <a:r>
              <a:rPr lang="en-GB" sz="1600" b="1" dirty="0" smtClean="0"/>
              <a:t>Event callback/</a:t>
            </a:r>
          </a:p>
          <a:p>
            <a:pPr algn="ctr"/>
            <a:r>
              <a:rPr lang="en-GB" sz="1600" b="1" dirty="0" smtClean="0"/>
              <a:t>Task residue</a:t>
            </a:r>
            <a:endParaRPr lang="en-GB" sz="1600" b="1" dirty="0"/>
          </a:p>
        </p:txBody>
      </p:sp>
      <p:sp>
        <p:nvSpPr>
          <p:cNvPr id="23" name="Left Arrow Callout 22"/>
          <p:cNvSpPr/>
          <p:nvPr/>
        </p:nvSpPr>
        <p:spPr>
          <a:xfrm>
            <a:off x="5429256" y="838200"/>
            <a:ext cx="3714744" cy="584775"/>
          </a:xfrm>
          <a:prstGeom prst="leftArrowCallou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600" b="1" dirty="0" smtClean="0"/>
              <a:t>Asynchronous "non-blocking" action</a:t>
            </a:r>
            <a:endParaRPr lang="en-GB" sz="1600" b="1" dirty="0"/>
          </a:p>
        </p:txBody>
      </p:sp>
      <p:sp>
        <p:nvSpPr>
          <p:cNvPr id="24" name="TextBox 23"/>
          <p:cNvSpPr txBox="1"/>
          <p:nvPr/>
        </p:nvSpPr>
        <p:spPr>
          <a:xfrm>
            <a:off x="428596" y="3071810"/>
            <a:ext cx="4541308" cy="369332"/>
          </a:xfrm>
          <a:prstGeom prst="rect">
            <a:avLst/>
          </a:prstGeom>
          <a:noFill/>
        </p:spPr>
        <p:txBody>
          <a:bodyPr wrap="none" rtlCol="0">
            <a:spAutoFit/>
          </a:bodyPr>
          <a:lstStyle/>
          <a:p>
            <a:r>
              <a:rPr lang="en-GB" dirty="0" smtClean="0"/>
              <a:t>You're actually writing this (approximately):</a:t>
            </a:r>
            <a:endParaRPr lang="en-GB" dirty="0"/>
          </a:p>
        </p:txBody>
      </p:sp>
    </p:spTree>
    <p:extLst>
      <p:ext uri="{BB962C8B-B14F-4D97-AF65-F5344CB8AC3E}">
        <p14:creationId xmlns:p14="http://schemas.microsoft.com/office/powerpoint/2010/main" val="35699135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4">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7"/>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24">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9" grpId="0" animBg="1"/>
      <p:bldP spid="20" grpId="0" animBg="1"/>
      <p:bldP spid="22" grpId="0" animBg="1"/>
      <p:bldP spid="24"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4" name="Content Placeholder 3"/>
          <p:cNvGraphicFramePr>
            <a:graphicFrameLocks noGrp="1"/>
          </p:cNvGraphicFramePr>
          <p:nvPr>
            <p:ph idx="1"/>
          </p:nvPr>
        </p:nvGraphicFramePr>
        <p:xfrm>
          <a:off x="214282" y="785794"/>
          <a:ext cx="8929718" cy="53403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498744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Two F#-related talks today</a:t>
            </a:r>
            <a:endParaRPr lang="en-GB" dirty="0"/>
          </a:p>
        </p:txBody>
      </p:sp>
      <p:sp>
        <p:nvSpPr>
          <p:cNvPr id="3" name="Content Placeholder 2"/>
          <p:cNvSpPr>
            <a:spLocks noGrp="1"/>
          </p:cNvSpPr>
          <p:nvPr>
            <p:ph idx="1"/>
          </p:nvPr>
        </p:nvSpPr>
        <p:spPr/>
        <p:txBody>
          <a:bodyPr>
            <a:normAutofit/>
          </a:bodyPr>
          <a:lstStyle/>
          <a:p>
            <a:r>
              <a:rPr lang="en-GB" b="1" dirty="0" smtClean="0"/>
              <a:t>F# 2.0 </a:t>
            </a:r>
            <a:r>
              <a:rPr lang="en-GB" b="1" dirty="0" err="1" smtClean="0"/>
              <a:t>async</a:t>
            </a:r>
            <a:endParaRPr lang="en-GB" b="1" dirty="0" smtClean="0"/>
          </a:p>
          <a:p>
            <a:pPr lvl="1"/>
            <a:r>
              <a:rPr lang="en-GB" dirty="0" smtClean="0"/>
              <a:t>It’s part of F# , and  “real world”</a:t>
            </a:r>
          </a:p>
          <a:p>
            <a:pPr lvl="1"/>
            <a:endParaRPr lang="en-GB" dirty="0" smtClean="0"/>
          </a:p>
          <a:p>
            <a:r>
              <a:rPr lang="en-GB" b="1" dirty="0" smtClean="0"/>
              <a:t>“</a:t>
            </a:r>
            <a:r>
              <a:rPr lang="en-GB" b="1" dirty="0" err="1"/>
              <a:t>J</a:t>
            </a:r>
            <a:r>
              <a:rPr lang="en-GB" b="1" dirty="0" err="1" smtClean="0"/>
              <a:t>oinads</a:t>
            </a:r>
            <a:r>
              <a:rPr lang="en-GB" b="1" dirty="0" smtClean="0"/>
              <a:t>” </a:t>
            </a:r>
          </a:p>
          <a:p>
            <a:pPr lvl="1"/>
            <a:r>
              <a:rPr lang="en-GB" dirty="0"/>
              <a:t>A</a:t>
            </a:r>
            <a:r>
              <a:rPr lang="en-GB" dirty="0" smtClean="0"/>
              <a:t> research experiment/idea/observation</a:t>
            </a:r>
          </a:p>
          <a:p>
            <a:pPr lvl="1"/>
            <a:r>
              <a:rPr lang="en-GB" dirty="0" smtClean="0"/>
              <a:t>Part of “Variations in F#” research project</a:t>
            </a:r>
          </a:p>
          <a:p>
            <a:pPr lvl="1"/>
            <a:r>
              <a:rPr lang="en-GB" dirty="0" smtClean="0"/>
              <a:t>It’s not for prime time yet </a:t>
            </a:r>
            <a:r>
              <a:rPr lang="en-GB" dirty="0" smtClean="0">
                <a:sym typeface="Wingdings" pitchFamily="2" charset="2"/>
              </a:rPr>
              <a:t></a:t>
            </a:r>
            <a:endParaRPr lang="en-GB" dirty="0" smtClean="0"/>
          </a:p>
        </p:txBody>
      </p:sp>
    </p:spTree>
    <p:extLst>
      <p:ext uri="{BB962C8B-B14F-4D97-AF65-F5344CB8AC3E}">
        <p14:creationId xmlns:p14="http://schemas.microsoft.com/office/powerpoint/2010/main" val="2600390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Some </a:t>
            </a:r>
            <a:r>
              <a:rPr lang="en-GB" dirty="0" smtClean="0"/>
              <a:t>uses of F# async { ... }</a:t>
            </a:r>
            <a:endParaRPr lang="en-GB" dirty="0"/>
          </a:p>
        </p:txBody>
      </p:sp>
      <p:sp>
        <p:nvSpPr>
          <p:cNvPr id="3" name="Content Placeholder 2"/>
          <p:cNvSpPr>
            <a:spLocks noGrp="1"/>
          </p:cNvSpPr>
          <p:nvPr>
            <p:ph idx="1"/>
          </p:nvPr>
        </p:nvSpPr>
        <p:spPr/>
        <p:txBody>
          <a:bodyPr/>
          <a:lstStyle/>
          <a:p>
            <a:r>
              <a:rPr lang="en-GB" sz="2800" dirty="0" smtClean="0"/>
              <a:t>Sequencing I/O requests</a:t>
            </a:r>
          </a:p>
          <a:p>
            <a:endParaRPr lang="en-GB" sz="2800" dirty="0" smtClean="0"/>
          </a:p>
          <a:p>
            <a:endParaRPr lang="en-GB" sz="2800" dirty="0" smtClean="0"/>
          </a:p>
          <a:p>
            <a:endParaRPr lang="en-GB" sz="2800" dirty="0" smtClean="0"/>
          </a:p>
          <a:p>
            <a:r>
              <a:rPr lang="en-GB" sz="2800" dirty="0" smtClean="0"/>
              <a:t>Sequencing CPU computations and I/O requests</a:t>
            </a:r>
          </a:p>
          <a:p>
            <a:endParaRPr lang="en-GB" sz="2800" dirty="0" smtClean="0"/>
          </a:p>
        </p:txBody>
      </p:sp>
      <p:sp>
        <p:nvSpPr>
          <p:cNvPr id="6" name="Folded Corner 5"/>
          <p:cNvSpPr/>
          <p:nvPr/>
        </p:nvSpPr>
        <p:spPr>
          <a:xfrm>
            <a:off x="635537" y="2311399"/>
            <a:ext cx="8177486" cy="1188689"/>
          </a:xfrm>
          <a:prstGeom prst="foldedCorner">
            <a:avLst/>
          </a:prstGeom>
          <a:gradFill flip="none" rotWithShape="1">
            <a:gsLst>
              <a:gs pos="0">
                <a:schemeClr val="accent1">
                  <a:tint val="66000"/>
                  <a:satMod val="160000"/>
                  <a:alpha val="69000"/>
                </a:schemeClr>
              </a:gs>
              <a:gs pos="50000">
                <a:schemeClr val="accent1">
                  <a:tint val="44500"/>
                  <a:satMod val="160000"/>
                </a:schemeClr>
              </a:gs>
              <a:gs pos="100000">
                <a:schemeClr val="accent1">
                  <a:tint val="23500"/>
                  <a:satMod val="160000"/>
                </a:schemeClr>
              </a:gs>
            </a:gsLst>
            <a:lin ang="13500000" scaled="1"/>
            <a:tileRect/>
          </a:gradFill>
          <a:ln w="22225" cap="rnd"/>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r>
              <a:rPr lang="en-GB" sz="2000" b="1" dirty="0" err="1" smtClean="0">
                <a:solidFill>
                  <a:schemeClr val="tx1"/>
                </a:solidFill>
                <a:latin typeface="Consolas" pitchFamily="49" charset="0"/>
                <a:cs typeface="Consolas" pitchFamily="49" charset="0"/>
              </a:rPr>
              <a:t>async</a:t>
            </a:r>
            <a:r>
              <a:rPr lang="en-GB" sz="2000" b="1" dirty="0" smtClean="0">
                <a:solidFill>
                  <a:schemeClr val="tx1"/>
                </a:solidFill>
                <a:latin typeface="Consolas" pitchFamily="49" charset="0"/>
                <a:cs typeface="Consolas" pitchFamily="49" charset="0"/>
              </a:rPr>
              <a:t> { </a:t>
            </a:r>
            <a:r>
              <a:rPr lang="en-GB" sz="2000" b="1" dirty="0" smtClean="0">
                <a:solidFill>
                  <a:schemeClr val="accent2"/>
                </a:solidFill>
                <a:latin typeface="Consolas" pitchFamily="49" charset="0"/>
                <a:cs typeface="Consolas" pitchFamily="49" charset="0"/>
              </a:rPr>
              <a:t>let! </a:t>
            </a:r>
            <a:r>
              <a:rPr lang="en-GB" sz="2000" b="1" dirty="0" err="1" smtClean="0">
                <a:solidFill>
                  <a:schemeClr val="tx1"/>
                </a:solidFill>
                <a:latin typeface="Consolas" pitchFamily="49" charset="0"/>
                <a:cs typeface="Consolas" pitchFamily="49" charset="0"/>
              </a:rPr>
              <a:t>lang</a:t>
            </a:r>
            <a:r>
              <a:rPr lang="en-GB" sz="2000" b="1" dirty="0" smtClean="0">
                <a:solidFill>
                  <a:schemeClr val="tx1"/>
                </a:solidFill>
                <a:latin typeface="Consolas" pitchFamily="49" charset="0"/>
                <a:cs typeface="Consolas" pitchFamily="49" charset="0"/>
              </a:rPr>
              <a:t>  = </a:t>
            </a:r>
            <a:r>
              <a:rPr lang="en-GB" sz="2000" b="1" dirty="0" err="1" smtClean="0">
                <a:solidFill>
                  <a:schemeClr val="tx1"/>
                </a:solidFill>
                <a:latin typeface="Consolas" pitchFamily="49" charset="0"/>
                <a:cs typeface="Consolas" pitchFamily="49" charset="0"/>
              </a:rPr>
              <a:t>detectLanguageAsync</a:t>
            </a:r>
            <a:r>
              <a:rPr lang="en-GB" sz="2000" b="1" dirty="0" smtClean="0">
                <a:solidFill>
                  <a:schemeClr val="tx1"/>
                </a:solidFill>
                <a:latin typeface="Consolas" pitchFamily="49" charset="0"/>
                <a:cs typeface="Consolas" pitchFamily="49" charset="0"/>
              </a:rPr>
              <a:t> text</a:t>
            </a:r>
          </a:p>
          <a:p>
            <a:r>
              <a:rPr lang="en-GB" sz="2000" b="1" dirty="0" smtClean="0">
                <a:solidFill>
                  <a:schemeClr val="bg1"/>
                </a:solidFill>
                <a:latin typeface="Consolas" pitchFamily="49" charset="0"/>
                <a:cs typeface="Consolas" pitchFamily="49" charset="0"/>
              </a:rPr>
              <a:t>        </a:t>
            </a:r>
            <a:r>
              <a:rPr lang="en-GB" sz="2000" b="1" dirty="0" smtClean="0">
                <a:solidFill>
                  <a:schemeClr val="accent2"/>
                </a:solidFill>
                <a:latin typeface="Consolas" pitchFamily="49" charset="0"/>
                <a:cs typeface="Consolas" pitchFamily="49" charset="0"/>
              </a:rPr>
              <a:t>let! </a:t>
            </a:r>
            <a:r>
              <a:rPr lang="en-GB" sz="2000" b="1" dirty="0" smtClean="0">
                <a:solidFill>
                  <a:schemeClr val="tx1"/>
                </a:solidFill>
                <a:latin typeface="Consolas" pitchFamily="49" charset="0"/>
                <a:cs typeface="Consolas" pitchFamily="49" charset="0"/>
              </a:rPr>
              <a:t>text2 = </a:t>
            </a:r>
            <a:r>
              <a:rPr lang="en-GB" sz="2000" b="1" dirty="0" err="1" smtClean="0">
                <a:solidFill>
                  <a:schemeClr val="tx1"/>
                </a:solidFill>
                <a:latin typeface="Consolas" pitchFamily="49" charset="0"/>
                <a:cs typeface="Consolas" pitchFamily="49" charset="0"/>
              </a:rPr>
              <a:t>translateAsync</a:t>
            </a:r>
            <a:r>
              <a:rPr lang="en-GB" sz="2000" b="1" dirty="0" smtClean="0">
                <a:solidFill>
                  <a:schemeClr val="tx1"/>
                </a:solidFill>
                <a:latin typeface="Consolas" pitchFamily="49" charset="0"/>
                <a:cs typeface="Consolas" pitchFamily="49" charset="0"/>
              </a:rPr>
              <a:t> (</a:t>
            </a:r>
            <a:r>
              <a:rPr lang="en-GB" sz="2000" b="1" dirty="0" err="1" smtClean="0">
                <a:solidFill>
                  <a:schemeClr val="tx1"/>
                </a:solidFill>
                <a:latin typeface="Consolas" pitchFamily="49" charset="0"/>
                <a:cs typeface="Consolas" pitchFamily="49" charset="0"/>
              </a:rPr>
              <a:t>lang,"da",text</a:t>
            </a:r>
            <a:r>
              <a:rPr lang="en-GB" sz="2000" b="1" dirty="0" smtClean="0">
                <a:solidFill>
                  <a:schemeClr val="tx1"/>
                </a:solidFill>
                <a:latin typeface="Consolas" pitchFamily="49" charset="0"/>
                <a:cs typeface="Consolas" pitchFamily="49" charset="0"/>
              </a:rPr>
              <a:t>)</a:t>
            </a:r>
          </a:p>
          <a:p>
            <a:r>
              <a:rPr lang="en-GB" sz="2000" b="1" dirty="0" smtClean="0">
                <a:solidFill>
                  <a:schemeClr val="bg1"/>
                </a:solidFill>
                <a:latin typeface="Consolas" pitchFamily="49" charset="0"/>
                <a:cs typeface="Consolas" pitchFamily="49" charset="0"/>
              </a:rPr>
              <a:t>        </a:t>
            </a:r>
            <a:r>
              <a:rPr lang="en-GB" sz="2000" b="1" dirty="0" smtClean="0">
                <a:solidFill>
                  <a:schemeClr val="accent2"/>
                </a:solidFill>
                <a:latin typeface="Consolas" pitchFamily="49" charset="0"/>
                <a:cs typeface="Consolas" pitchFamily="49" charset="0"/>
              </a:rPr>
              <a:t>return </a:t>
            </a:r>
            <a:r>
              <a:rPr lang="en-GB" sz="2000" b="1" dirty="0" smtClean="0">
                <a:solidFill>
                  <a:schemeClr val="tx1"/>
                </a:solidFill>
                <a:latin typeface="Consolas" pitchFamily="49" charset="0"/>
                <a:cs typeface="Consolas" pitchFamily="49" charset="0"/>
              </a:rPr>
              <a:t>text2 }</a:t>
            </a:r>
          </a:p>
        </p:txBody>
      </p:sp>
      <p:sp>
        <p:nvSpPr>
          <p:cNvPr id="7" name="Rectangle 6"/>
          <p:cNvSpPr/>
          <p:nvPr/>
        </p:nvSpPr>
        <p:spPr>
          <a:xfrm>
            <a:off x="622658" y="4353830"/>
            <a:ext cx="8215370" cy="1303809"/>
          </a:xfrm>
          <a:prstGeom prst="rect">
            <a:avLst/>
          </a:prstGeom>
          <a:gradFill flip="none" rotWithShape="1">
            <a:gsLst>
              <a:gs pos="0">
                <a:schemeClr val="accent1">
                  <a:tint val="66000"/>
                  <a:satMod val="160000"/>
                  <a:alpha val="69000"/>
                </a:schemeClr>
              </a:gs>
              <a:gs pos="50000">
                <a:schemeClr val="accent1">
                  <a:tint val="44500"/>
                  <a:satMod val="160000"/>
                </a:schemeClr>
              </a:gs>
              <a:gs pos="100000">
                <a:schemeClr val="accent1">
                  <a:tint val="23500"/>
                  <a:satMod val="160000"/>
                </a:schemeClr>
              </a:gs>
            </a:gsLst>
            <a:lin ang="13500000" scaled="1"/>
            <a:tileRect/>
          </a:gradFill>
          <a:ln w="22225" cap="rnd"/>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r>
              <a:rPr lang="en-GB" sz="2000" b="1" dirty="0" err="1" smtClean="0">
                <a:solidFill>
                  <a:schemeClr val="tx1"/>
                </a:solidFill>
                <a:latin typeface="Consolas" pitchFamily="49" charset="0"/>
                <a:cs typeface="Consolas" pitchFamily="49" charset="0"/>
              </a:rPr>
              <a:t>async</a:t>
            </a:r>
            <a:r>
              <a:rPr lang="en-GB" sz="2000" b="1" dirty="0" smtClean="0">
                <a:solidFill>
                  <a:schemeClr val="tx1"/>
                </a:solidFill>
                <a:latin typeface="Consolas" pitchFamily="49" charset="0"/>
                <a:cs typeface="Consolas" pitchFamily="49" charset="0"/>
              </a:rPr>
              <a:t> { </a:t>
            </a:r>
            <a:r>
              <a:rPr lang="en-GB" sz="2000" b="1" dirty="0" smtClean="0">
                <a:solidFill>
                  <a:schemeClr val="accent2"/>
                </a:solidFill>
                <a:latin typeface="Consolas" pitchFamily="49" charset="0"/>
                <a:cs typeface="Consolas" pitchFamily="49" charset="0"/>
              </a:rPr>
              <a:t>let! </a:t>
            </a:r>
            <a:r>
              <a:rPr lang="en-GB" sz="2000" b="1" dirty="0" err="1" smtClean="0">
                <a:solidFill>
                  <a:schemeClr val="tx1"/>
                </a:solidFill>
                <a:latin typeface="Consolas" pitchFamily="49" charset="0"/>
                <a:cs typeface="Consolas" pitchFamily="49" charset="0"/>
              </a:rPr>
              <a:t>lang</a:t>
            </a:r>
            <a:r>
              <a:rPr lang="en-GB" sz="2000" b="1" dirty="0" smtClean="0">
                <a:solidFill>
                  <a:schemeClr val="tx1"/>
                </a:solidFill>
                <a:latin typeface="Consolas" pitchFamily="49" charset="0"/>
                <a:cs typeface="Consolas" pitchFamily="49" charset="0"/>
              </a:rPr>
              <a:t>  = </a:t>
            </a:r>
            <a:r>
              <a:rPr lang="en-GB" sz="2000" b="1" dirty="0" err="1" smtClean="0">
                <a:solidFill>
                  <a:schemeClr val="tx1"/>
                </a:solidFill>
                <a:latin typeface="Consolas" pitchFamily="49" charset="0"/>
                <a:cs typeface="Consolas" pitchFamily="49" charset="0"/>
              </a:rPr>
              <a:t>detectLanguageAsync</a:t>
            </a:r>
            <a:r>
              <a:rPr lang="en-GB" sz="2000" b="1" dirty="0" smtClean="0">
                <a:solidFill>
                  <a:schemeClr val="tx1"/>
                </a:solidFill>
                <a:latin typeface="Consolas" pitchFamily="49" charset="0"/>
                <a:cs typeface="Consolas" pitchFamily="49" charset="0"/>
              </a:rPr>
              <a:t> text</a:t>
            </a:r>
          </a:p>
          <a:p>
            <a:r>
              <a:rPr lang="en-GB" sz="2000" b="1" dirty="0" smtClean="0">
                <a:solidFill>
                  <a:schemeClr val="bg1"/>
                </a:solidFill>
                <a:latin typeface="Consolas" pitchFamily="49" charset="0"/>
                <a:cs typeface="Consolas" pitchFamily="49" charset="0"/>
              </a:rPr>
              <a:t>        </a:t>
            </a:r>
            <a:r>
              <a:rPr lang="en-GB" sz="2000" b="1" dirty="0" smtClean="0">
                <a:solidFill>
                  <a:schemeClr val="accent2"/>
                </a:solidFill>
                <a:latin typeface="Consolas" pitchFamily="49" charset="0"/>
                <a:cs typeface="Consolas" pitchFamily="49" charset="0"/>
              </a:rPr>
              <a:t>let! </a:t>
            </a:r>
            <a:r>
              <a:rPr lang="en-GB" sz="2000" b="1" dirty="0" smtClean="0">
                <a:solidFill>
                  <a:schemeClr val="tx1"/>
                </a:solidFill>
                <a:latin typeface="Consolas" pitchFamily="49" charset="0"/>
                <a:cs typeface="Consolas" pitchFamily="49" charset="0"/>
              </a:rPr>
              <a:t>text2 = </a:t>
            </a:r>
            <a:r>
              <a:rPr lang="en-GB" sz="2000" b="1" dirty="0" err="1" smtClean="0">
                <a:solidFill>
                  <a:schemeClr val="tx1"/>
                </a:solidFill>
                <a:latin typeface="Consolas" pitchFamily="49" charset="0"/>
                <a:cs typeface="Consolas" pitchFamily="49" charset="0"/>
              </a:rPr>
              <a:t>translateAsync</a:t>
            </a:r>
            <a:r>
              <a:rPr lang="en-GB" sz="2000" b="1" dirty="0" smtClean="0">
                <a:solidFill>
                  <a:schemeClr val="tx1"/>
                </a:solidFill>
                <a:latin typeface="Consolas" pitchFamily="49" charset="0"/>
                <a:cs typeface="Consolas" pitchFamily="49" charset="0"/>
              </a:rPr>
              <a:t> (</a:t>
            </a:r>
            <a:r>
              <a:rPr lang="en-GB" sz="2000" b="1" dirty="0" err="1" smtClean="0">
                <a:solidFill>
                  <a:schemeClr val="tx1"/>
                </a:solidFill>
                <a:latin typeface="Consolas" pitchFamily="49" charset="0"/>
                <a:cs typeface="Consolas" pitchFamily="49" charset="0"/>
              </a:rPr>
              <a:t>lang,"da",text</a:t>
            </a:r>
            <a:r>
              <a:rPr lang="en-GB" sz="2000" b="1" dirty="0" smtClean="0">
                <a:solidFill>
                  <a:schemeClr val="tx1"/>
                </a:solidFill>
                <a:latin typeface="Consolas" pitchFamily="49" charset="0"/>
                <a:cs typeface="Consolas" pitchFamily="49" charset="0"/>
              </a:rPr>
              <a:t>)</a:t>
            </a:r>
          </a:p>
          <a:p>
            <a:r>
              <a:rPr lang="en-GB" sz="2000" b="1" dirty="0" smtClean="0">
                <a:solidFill>
                  <a:schemeClr val="bg1"/>
                </a:solidFill>
                <a:latin typeface="Consolas" pitchFamily="49" charset="0"/>
                <a:cs typeface="Consolas" pitchFamily="49" charset="0"/>
              </a:rPr>
              <a:t>        </a:t>
            </a:r>
            <a:r>
              <a:rPr lang="en-GB" sz="2000" b="1" dirty="0" smtClean="0">
                <a:solidFill>
                  <a:schemeClr val="accent2"/>
                </a:solidFill>
                <a:latin typeface="Consolas" pitchFamily="49" charset="0"/>
                <a:cs typeface="Consolas" pitchFamily="49" charset="0"/>
              </a:rPr>
              <a:t>let </a:t>
            </a:r>
            <a:r>
              <a:rPr lang="en-GB" sz="2000" b="1" dirty="0" smtClean="0">
                <a:solidFill>
                  <a:schemeClr val="tx1"/>
                </a:solidFill>
                <a:latin typeface="Consolas" pitchFamily="49" charset="0"/>
                <a:cs typeface="Consolas" pitchFamily="49" charset="0"/>
              </a:rPr>
              <a:t>text3 = </a:t>
            </a:r>
            <a:r>
              <a:rPr lang="en-GB" sz="2000" b="1" dirty="0" err="1" smtClean="0">
                <a:solidFill>
                  <a:schemeClr val="tx1"/>
                </a:solidFill>
                <a:latin typeface="Consolas" pitchFamily="49" charset="0"/>
                <a:cs typeface="Consolas" pitchFamily="49" charset="0"/>
              </a:rPr>
              <a:t>postProcess</a:t>
            </a:r>
            <a:r>
              <a:rPr lang="en-GB" sz="2000" b="1" dirty="0" smtClean="0">
                <a:solidFill>
                  <a:schemeClr val="tx1"/>
                </a:solidFill>
                <a:latin typeface="Consolas" pitchFamily="49" charset="0"/>
                <a:cs typeface="Consolas" pitchFamily="49" charset="0"/>
              </a:rPr>
              <a:t> text2</a:t>
            </a:r>
          </a:p>
          <a:p>
            <a:r>
              <a:rPr lang="en-GB" sz="2000" b="1" dirty="0" smtClean="0">
                <a:solidFill>
                  <a:schemeClr val="bg1"/>
                </a:solidFill>
                <a:latin typeface="Consolas" pitchFamily="49" charset="0"/>
                <a:cs typeface="Consolas" pitchFamily="49" charset="0"/>
              </a:rPr>
              <a:t>        </a:t>
            </a:r>
            <a:r>
              <a:rPr lang="en-GB" sz="2000" b="1" dirty="0" smtClean="0">
                <a:solidFill>
                  <a:schemeClr val="accent2"/>
                </a:solidFill>
                <a:latin typeface="Consolas" pitchFamily="49" charset="0"/>
                <a:cs typeface="Consolas" pitchFamily="49" charset="0"/>
              </a:rPr>
              <a:t>return </a:t>
            </a:r>
            <a:r>
              <a:rPr lang="en-GB" sz="2000" b="1" dirty="0" smtClean="0">
                <a:solidFill>
                  <a:schemeClr val="tx1"/>
                </a:solidFill>
                <a:latin typeface="Consolas" pitchFamily="49" charset="0"/>
                <a:cs typeface="Consolas" pitchFamily="49" charset="0"/>
              </a:rPr>
              <a:t>text3 }</a:t>
            </a:r>
          </a:p>
        </p:txBody>
      </p:sp>
    </p:spTree>
    <p:extLst>
      <p:ext uri="{BB962C8B-B14F-4D97-AF65-F5344CB8AC3E}">
        <p14:creationId xmlns:p14="http://schemas.microsoft.com/office/powerpoint/2010/main" val="3255419830"/>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Some </a:t>
            </a:r>
            <a:r>
              <a:rPr lang="en-GB" dirty="0" smtClean="0"/>
              <a:t>uses of F# async { ... }</a:t>
            </a:r>
            <a:endParaRPr lang="en-GB" dirty="0"/>
          </a:p>
        </p:txBody>
      </p:sp>
      <p:sp>
        <p:nvSpPr>
          <p:cNvPr id="3" name="Content Placeholder 2"/>
          <p:cNvSpPr>
            <a:spLocks noGrp="1"/>
          </p:cNvSpPr>
          <p:nvPr>
            <p:ph idx="1"/>
          </p:nvPr>
        </p:nvSpPr>
        <p:spPr/>
        <p:txBody>
          <a:bodyPr/>
          <a:lstStyle/>
          <a:p>
            <a:r>
              <a:rPr lang="en-GB" sz="2800" dirty="0" smtClean="0"/>
              <a:t>Parallel CPU computations</a:t>
            </a:r>
          </a:p>
          <a:p>
            <a:pPr>
              <a:buNone/>
            </a:pPr>
            <a:endParaRPr lang="en-GB" sz="2800" dirty="0" smtClean="0"/>
          </a:p>
          <a:p>
            <a:endParaRPr lang="en-GB" sz="2800" dirty="0" smtClean="0"/>
          </a:p>
          <a:p>
            <a:endParaRPr lang="en-GB" sz="2800" dirty="0" smtClean="0"/>
          </a:p>
          <a:p>
            <a:r>
              <a:rPr lang="en-GB" sz="2800" dirty="0" smtClean="0"/>
              <a:t>Parallel I/O requests</a:t>
            </a:r>
          </a:p>
          <a:p>
            <a:endParaRPr lang="en-GB" sz="2800" dirty="0" smtClean="0"/>
          </a:p>
        </p:txBody>
      </p:sp>
      <p:sp>
        <p:nvSpPr>
          <p:cNvPr id="4" name="Rectangle 3"/>
          <p:cNvSpPr/>
          <p:nvPr/>
        </p:nvSpPr>
        <p:spPr>
          <a:xfrm>
            <a:off x="714348" y="2545234"/>
            <a:ext cx="7953134" cy="688256"/>
          </a:xfrm>
          <a:prstGeom prst="rect">
            <a:avLst/>
          </a:prstGeom>
          <a:gradFill flip="none" rotWithShape="1">
            <a:gsLst>
              <a:gs pos="0">
                <a:schemeClr val="accent1">
                  <a:tint val="66000"/>
                  <a:satMod val="160000"/>
                  <a:alpha val="69000"/>
                </a:schemeClr>
              </a:gs>
              <a:gs pos="50000">
                <a:schemeClr val="accent1">
                  <a:tint val="44500"/>
                  <a:satMod val="160000"/>
                </a:schemeClr>
              </a:gs>
              <a:gs pos="100000">
                <a:schemeClr val="accent1">
                  <a:tint val="23500"/>
                  <a:satMod val="160000"/>
                </a:schemeClr>
              </a:gs>
            </a:gsLst>
            <a:lin ang="13500000" scaled="1"/>
            <a:tileRect/>
          </a:gradFill>
          <a:ln w="22225" cap="rnd"/>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r>
              <a:rPr lang="en-GB" sz="2000" b="1" dirty="0" smtClean="0">
                <a:solidFill>
                  <a:schemeClr val="tx1"/>
                </a:solidFill>
                <a:latin typeface="Consolas" pitchFamily="49" charset="0"/>
                <a:cs typeface="Consolas" pitchFamily="49" charset="0"/>
              </a:rPr>
              <a:t>Async.Parallel [ async { return (fib 39) };</a:t>
            </a:r>
          </a:p>
          <a:p>
            <a:r>
              <a:rPr lang="en-GB" sz="2000" b="1" dirty="0" smtClean="0">
                <a:solidFill>
                  <a:schemeClr val="tx1"/>
                </a:solidFill>
                <a:latin typeface="Consolas" pitchFamily="49" charset="0"/>
                <a:cs typeface="Consolas" pitchFamily="49" charset="0"/>
              </a:rPr>
              <a:t>                 async { return (fib 40) }; ]</a:t>
            </a:r>
          </a:p>
        </p:txBody>
      </p:sp>
      <p:sp>
        <p:nvSpPr>
          <p:cNvPr id="7" name="Rectangle 6"/>
          <p:cNvSpPr/>
          <p:nvPr/>
        </p:nvSpPr>
        <p:spPr>
          <a:xfrm>
            <a:off x="585559" y="4348802"/>
            <a:ext cx="8143932" cy="996033"/>
          </a:xfrm>
          <a:prstGeom prst="rect">
            <a:avLst/>
          </a:prstGeom>
          <a:gradFill flip="none" rotWithShape="1">
            <a:gsLst>
              <a:gs pos="0">
                <a:schemeClr val="accent1">
                  <a:tint val="66000"/>
                  <a:satMod val="160000"/>
                  <a:alpha val="69000"/>
                </a:schemeClr>
              </a:gs>
              <a:gs pos="50000">
                <a:schemeClr val="accent1">
                  <a:tint val="44500"/>
                  <a:satMod val="160000"/>
                </a:schemeClr>
              </a:gs>
              <a:gs pos="100000">
                <a:schemeClr val="accent1">
                  <a:tint val="23500"/>
                  <a:satMod val="160000"/>
                </a:schemeClr>
              </a:gs>
            </a:gsLst>
            <a:lin ang="13500000" scaled="1"/>
            <a:tileRect/>
          </a:gradFill>
          <a:ln w="22225" cap="rnd"/>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r>
              <a:rPr lang="en-GB" sz="2000" b="1" dirty="0" err="1" smtClean="0">
                <a:solidFill>
                  <a:schemeClr val="tx1"/>
                </a:solidFill>
                <a:latin typeface="Consolas" pitchFamily="49" charset="0"/>
                <a:cs typeface="Consolas" pitchFamily="49" charset="0"/>
              </a:rPr>
              <a:t>Async.Parallel</a:t>
            </a:r>
            <a:r>
              <a:rPr lang="en-GB" sz="2000" b="1" dirty="0" smtClean="0">
                <a:solidFill>
                  <a:schemeClr val="tx1"/>
                </a:solidFill>
                <a:latin typeface="Consolas" pitchFamily="49" charset="0"/>
                <a:cs typeface="Consolas" pitchFamily="49" charset="0"/>
              </a:rPr>
              <a:t> </a:t>
            </a:r>
          </a:p>
          <a:p>
            <a:r>
              <a:rPr lang="en-GB" sz="2000" b="1" dirty="0" smtClean="0">
                <a:solidFill>
                  <a:schemeClr val="tx1"/>
                </a:solidFill>
                <a:latin typeface="Consolas" pitchFamily="49" charset="0"/>
                <a:cs typeface="Consolas" pitchFamily="49" charset="0"/>
              </a:rPr>
              <a:t>   [ </a:t>
            </a:r>
            <a:r>
              <a:rPr lang="en-GB" sz="2000" b="1" dirty="0" smtClean="0">
                <a:solidFill>
                  <a:schemeClr val="accent2"/>
                </a:solidFill>
                <a:latin typeface="Consolas" pitchFamily="49" charset="0"/>
                <a:cs typeface="Consolas" pitchFamily="49" charset="0"/>
              </a:rPr>
              <a:t>for </a:t>
            </a:r>
            <a:r>
              <a:rPr lang="en-GB" sz="2000" b="1" dirty="0" smtClean="0">
                <a:solidFill>
                  <a:schemeClr val="tx1"/>
                </a:solidFill>
                <a:latin typeface="Consolas" pitchFamily="49" charset="0"/>
                <a:cs typeface="Consolas" pitchFamily="49" charset="0"/>
              </a:rPr>
              <a:t>target </a:t>
            </a:r>
            <a:r>
              <a:rPr lang="en-GB" sz="2000" b="1" dirty="0" smtClean="0">
                <a:solidFill>
                  <a:schemeClr val="accent2"/>
                </a:solidFill>
                <a:latin typeface="Consolas" pitchFamily="49" charset="0"/>
                <a:cs typeface="Consolas" pitchFamily="49" charset="0"/>
              </a:rPr>
              <a:t>in </a:t>
            </a:r>
            <a:r>
              <a:rPr lang="en-GB" sz="2000" b="1" dirty="0" err="1" smtClean="0">
                <a:solidFill>
                  <a:schemeClr val="tx1"/>
                </a:solidFill>
                <a:latin typeface="Consolas" pitchFamily="49" charset="0"/>
                <a:cs typeface="Consolas" pitchFamily="49" charset="0"/>
              </a:rPr>
              <a:t>langs</a:t>
            </a:r>
            <a:r>
              <a:rPr lang="en-GB" sz="2000" b="1" dirty="0" smtClean="0">
                <a:solidFill>
                  <a:schemeClr val="tx1"/>
                </a:solidFill>
                <a:latin typeface="Consolas" pitchFamily="49" charset="0"/>
                <a:cs typeface="Consolas" pitchFamily="49" charset="0"/>
              </a:rPr>
              <a:t> -&gt; </a:t>
            </a:r>
          </a:p>
          <a:p>
            <a:r>
              <a:rPr lang="en-GB" sz="2000" b="1" dirty="0" smtClean="0">
                <a:solidFill>
                  <a:schemeClr val="tx1"/>
                </a:solidFill>
                <a:latin typeface="Consolas" pitchFamily="49" charset="0"/>
                <a:cs typeface="Consolas" pitchFamily="49" charset="0"/>
              </a:rPr>
              <a:t>              </a:t>
            </a:r>
            <a:r>
              <a:rPr lang="en-GB" sz="2000" b="1" dirty="0" err="1" smtClean="0">
                <a:solidFill>
                  <a:schemeClr val="tx1"/>
                </a:solidFill>
                <a:latin typeface="Consolas" pitchFamily="49" charset="0"/>
                <a:cs typeface="Consolas" pitchFamily="49" charset="0"/>
              </a:rPr>
              <a:t>translateAsync</a:t>
            </a:r>
            <a:r>
              <a:rPr lang="en-GB" sz="2000" b="1" dirty="0" smtClean="0">
                <a:solidFill>
                  <a:schemeClr val="tx1"/>
                </a:solidFill>
                <a:latin typeface="Consolas" pitchFamily="49" charset="0"/>
                <a:cs typeface="Consolas" pitchFamily="49" charset="0"/>
              </a:rPr>
              <a:t> (</a:t>
            </a:r>
            <a:r>
              <a:rPr lang="en-GB" sz="2000" b="1" dirty="0" err="1" smtClean="0">
                <a:solidFill>
                  <a:schemeClr val="tx1"/>
                </a:solidFill>
                <a:latin typeface="Consolas" pitchFamily="49" charset="0"/>
                <a:cs typeface="Consolas" pitchFamily="49" charset="0"/>
              </a:rPr>
              <a:t>lang,target,text</a:t>
            </a:r>
            <a:r>
              <a:rPr lang="en-GB" sz="2000" b="1" dirty="0" smtClean="0">
                <a:solidFill>
                  <a:schemeClr val="tx1"/>
                </a:solidFill>
                <a:latin typeface="Consolas" pitchFamily="49" charset="0"/>
                <a:cs typeface="Consolas" pitchFamily="49" charset="0"/>
              </a:rPr>
              <a:t>) ]</a:t>
            </a:r>
          </a:p>
        </p:txBody>
      </p:sp>
    </p:spTree>
    <p:extLst>
      <p:ext uri="{BB962C8B-B14F-4D97-AF65-F5344CB8AC3E}">
        <p14:creationId xmlns:p14="http://schemas.microsoft.com/office/powerpoint/2010/main" val="1154310579"/>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1874" name="Rectangle 2"/>
          <p:cNvSpPr>
            <a:spLocks noGrp="1" noChangeArrowheads="1"/>
          </p:cNvSpPr>
          <p:nvPr>
            <p:ph type="title"/>
          </p:nvPr>
        </p:nvSpPr>
        <p:spPr>
          <a:xfrm>
            <a:off x="500034" y="0"/>
            <a:ext cx="8229600" cy="1143000"/>
          </a:xfrm>
        </p:spPr>
        <p:txBody>
          <a:bodyPr>
            <a:normAutofit fontScale="90000"/>
          </a:bodyPr>
          <a:lstStyle/>
          <a:p>
            <a:r>
              <a:rPr lang="en-GB" dirty="0" smtClean="0"/>
              <a:t>Taming </a:t>
            </a:r>
            <a:r>
              <a:rPr lang="en-GB" dirty="0" smtClean="0"/>
              <a:t>Parallel/Asynchronous </a:t>
            </a:r>
            <a:r>
              <a:rPr lang="en-GB" dirty="0" smtClean="0"/>
              <a:t>I/O</a:t>
            </a:r>
            <a:endParaRPr lang="en-GB" dirty="0"/>
          </a:p>
        </p:txBody>
      </p:sp>
      <p:sp>
        <p:nvSpPr>
          <p:cNvPr id="17" name="Folded Corner 16"/>
          <p:cNvSpPr/>
          <p:nvPr/>
        </p:nvSpPr>
        <p:spPr>
          <a:xfrm>
            <a:off x="0" y="899746"/>
            <a:ext cx="4625231" cy="4880133"/>
          </a:xfrm>
          <a:prstGeom prst="foldedCorner">
            <a:avLst/>
          </a:prstGeom>
          <a:solidFill>
            <a:srgbClr val="FFFFFF"/>
          </a:solidFill>
          <a:ln w="3175"/>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spAutoFit/>
          </a:bodyPr>
          <a:lstStyle/>
          <a:p>
            <a:r>
              <a:rPr lang="en-GB" sz="900" dirty="0" smtClean="0">
                <a:solidFill>
                  <a:schemeClr val="tx1"/>
                </a:solidFill>
                <a:latin typeface="Consolas" pitchFamily="49" charset="0"/>
              </a:rPr>
              <a:t>using System;</a:t>
            </a:r>
          </a:p>
          <a:p>
            <a:r>
              <a:rPr lang="en-GB" sz="900" dirty="0" smtClean="0">
                <a:solidFill>
                  <a:schemeClr val="tx1"/>
                </a:solidFill>
                <a:latin typeface="Consolas" pitchFamily="49" charset="0"/>
              </a:rPr>
              <a:t>using System.IO;</a:t>
            </a:r>
          </a:p>
          <a:p>
            <a:r>
              <a:rPr lang="en-GB" sz="900" dirty="0" smtClean="0">
                <a:solidFill>
                  <a:schemeClr val="tx1"/>
                </a:solidFill>
                <a:latin typeface="Consolas" pitchFamily="49" charset="0"/>
              </a:rPr>
              <a:t>using </a:t>
            </a:r>
            <a:r>
              <a:rPr lang="en-GB" sz="900" dirty="0" err="1" smtClean="0">
                <a:solidFill>
                  <a:schemeClr val="tx1"/>
                </a:solidFill>
                <a:latin typeface="Consolas" pitchFamily="49" charset="0"/>
              </a:rPr>
              <a:t>System.Threading</a:t>
            </a:r>
            <a:r>
              <a:rPr lang="en-GB" sz="900" dirty="0" smtClean="0">
                <a:solidFill>
                  <a:schemeClr val="tx1"/>
                </a:solidFill>
                <a:latin typeface="Consolas" pitchFamily="49" charset="0"/>
              </a:rPr>
              <a:t>;</a:t>
            </a:r>
          </a:p>
          <a:p>
            <a:r>
              <a:rPr lang="en-GB" sz="900" dirty="0" smtClean="0">
                <a:solidFill>
                  <a:schemeClr val="tx1"/>
                </a:solidFill>
                <a:latin typeface="Consolas" pitchFamily="49" charset="0"/>
              </a:rPr>
              <a:t> </a:t>
            </a:r>
          </a:p>
          <a:p>
            <a:r>
              <a:rPr lang="en-GB" sz="900" dirty="0" smtClean="0">
                <a:solidFill>
                  <a:schemeClr val="tx1"/>
                </a:solidFill>
                <a:latin typeface="Consolas" pitchFamily="49" charset="0"/>
              </a:rPr>
              <a:t>public class </a:t>
            </a:r>
            <a:r>
              <a:rPr lang="en-GB" sz="900" dirty="0" err="1" smtClean="0">
                <a:solidFill>
                  <a:schemeClr val="tx1"/>
                </a:solidFill>
                <a:latin typeface="Consolas" pitchFamily="49" charset="0"/>
              </a:rPr>
              <a:t>BulkImageProcAsync</a:t>
            </a:r>
            <a:endParaRPr lang="en-GB" sz="900" dirty="0" smtClean="0">
              <a:solidFill>
                <a:schemeClr val="tx1"/>
              </a:solidFill>
              <a:latin typeface="Consolas" pitchFamily="49" charset="0"/>
            </a:endParaRPr>
          </a:p>
          <a:p>
            <a:r>
              <a:rPr lang="en-GB" sz="900" dirty="0" smtClean="0">
                <a:solidFill>
                  <a:schemeClr val="tx1"/>
                </a:solidFill>
                <a:latin typeface="Consolas" pitchFamily="49" charset="0"/>
              </a:rPr>
              <a:t>{</a:t>
            </a:r>
          </a:p>
          <a:p>
            <a:r>
              <a:rPr lang="en-GB" sz="900" dirty="0" smtClean="0">
                <a:solidFill>
                  <a:schemeClr val="tx1"/>
                </a:solidFill>
                <a:latin typeface="Consolas" pitchFamily="49" charset="0"/>
              </a:rPr>
              <a:t>    public const String </a:t>
            </a:r>
            <a:r>
              <a:rPr lang="en-GB" sz="900" dirty="0" err="1" smtClean="0">
                <a:solidFill>
                  <a:schemeClr val="tx1"/>
                </a:solidFill>
                <a:latin typeface="Consolas" pitchFamily="49" charset="0"/>
              </a:rPr>
              <a:t>ImageBaseName</a:t>
            </a:r>
            <a:r>
              <a:rPr lang="en-GB" sz="900" dirty="0" smtClean="0">
                <a:solidFill>
                  <a:schemeClr val="tx1"/>
                </a:solidFill>
                <a:latin typeface="Consolas" pitchFamily="49" charset="0"/>
              </a:rPr>
              <a:t> = "</a:t>
            </a:r>
            <a:r>
              <a:rPr lang="en-GB" sz="900" dirty="0" err="1" smtClean="0">
                <a:solidFill>
                  <a:schemeClr val="tx1"/>
                </a:solidFill>
                <a:latin typeface="Consolas" pitchFamily="49" charset="0"/>
              </a:rPr>
              <a:t>tmpImage</a:t>
            </a:r>
            <a:r>
              <a:rPr lang="en-GB" sz="900" dirty="0" smtClean="0">
                <a:solidFill>
                  <a:schemeClr val="tx1"/>
                </a:solidFill>
                <a:latin typeface="Consolas" pitchFamily="49" charset="0"/>
              </a:rPr>
              <a:t>-";</a:t>
            </a:r>
          </a:p>
          <a:p>
            <a:r>
              <a:rPr lang="en-GB" sz="900" dirty="0" smtClean="0">
                <a:solidFill>
                  <a:schemeClr val="tx1"/>
                </a:solidFill>
                <a:latin typeface="Consolas" pitchFamily="49" charset="0"/>
              </a:rPr>
              <a:t>    public const </a:t>
            </a:r>
            <a:r>
              <a:rPr lang="en-GB" sz="900" dirty="0" err="1" smtClean="0">
                <a:solidFill>
                  <a:schemeClr val="tx1"/>
                </a:solidFill>
                <a:latin typeface="Consolas" pitchFamily="49" charset="0"/>
              </a:rPr>
              <a:t>int</a:t>
            </a:r>
            <a:r>
              <a:rPr lang="en-GB" sz="900" dirty="0" smtClean="0">
                <a:solidFill>
                  <a:schemeClr val="tx1"/>
                </a:solidFill>
                <a:latin typeface="Consolas" pitchFamily="49" charset="0"/>
              </a:rPr>
              <a:t> </a:t>
            </a:r>
            <a:r>
              <a:rPr lang="en-GB" sz="900" dirty="0" err="1" smtClean="0">
                <a:solidFill>
                  <a:schemeClr val="tx1"/>
                </a:solidFill>
                <a:latin typeface="Consolas" pitchFamily="49" charset="0"/>
              </a:rPr>
              <a:t>numImages</a:t>
            </a:r>
            <a:r>
              <a:rPr lang="en-GB" sz="900" dirty="0" smtClean="0">
                <a:solidFill>
                  <a:schemeClr val="tx1"/>
                </a:solidFill>
                <a:latin typeface="Consolas" pitchFamily="49" charset="0"/>
              </a:rPr>
              <a:t> = 200;</a:t>
            </a:r>
          </a:p>
          <a:p>
            <a:r>
              <a:rPr lang="en-GB" sz="900" dirty="0" smtClean="0">
                <a:solidFill>
                  <a:schemeClr val="tx1"/>
                </a:solidFill>
                <a:latin typeface="Consolas" pitchFamily="49" charset="0"/>
              </a:rPr>
              <a:t>    public const </a:t>
            </a:r>
            <a:r>
              <a:rPr lang="en-GB" sz="900" dirty="0" err="1" smtClean="0">
                <a:solidFill>
                  <a:schemeClr val="tx1"/>
                </a:solidFill>
                <a:latin typeface="Consolas" pitchFamily="49" charset="0"/>
              </a:rPr>
              <a:t>int</a:t>
            </a:r>
            <a:r>
              <a:rPr lang="en-GB" sz="900" dirty="0" smtClean="0">
                <a:solidFill>
                  <a:schemeClr val="tx1"/>
                </a:solidFill>
                <a:latin typeface="Consolas" pitchFamily="49" charset="0"/>
              </a:rPr>
              <a:t> </a:t>
            </a:r>
            <a:r>
              <a:rPr lang="en-GB" sz="900" dirty="0" err="1" smtClean="0">
                <a:solidFill>
                  <a:schemeClr val="tx1"/>
                </a:solidFill>
                <a:latin typeface="Consolas" pitchFamily="49" charset="0"/>
              </a:rPr>
              <a:t>numPixels</a:t>
            </a:r>
            <a:r>
              <a:rPr lang="en-GB" sz="900" dirty="0" smtClean="0">
                <a:solidFill>
                  <a:schemeClr val="tx1"/>
                </a:solidFill>
                <a:latin typeface="Consolas" pitchFamily="49" charset="0"/>
              </a:rPr>
              <a:t> = 512 * 512;</a:t>
            </a:r>
          </a:p>
          <a:p>
            <a:r>
              <a:rPr lang="en-GB" sz="900" dirty="0" smtClean="0">
                <a:solidFill>
                  <a:schemeClr val="tx1"/>
                </a:solidFill>
                <a:latin typeface="Consolas" pitchFamily="49" charset="0"/>
              </a:rPr>
              <a:t> </a:t>
            </a:r>
          </a:p>
          <a:p>
            <a:r>
              <a:rPr lang="en-GB" sz="900" dirty="0" smtClean="0">
                <a:solidFill>
                  <a:schemeClr val="tx1"/>
                </a:solidFill>
                <a:latin typeface="Consolas" pitchFamily="49" charset="0"/>
              </a:rPr>
              <a:t>    // </a:t>
            </a:r>
            <a:r>
              <a:rPr lang="en-GB" sz="900" dirty="0" err="1" smtClean="0">
                <a:solidFill>
                  <a:schemeClr val="tx1"/>
                </a:solidFill>
                <a:latin typeface="Consolas" pitchFamily="49" charset="0"/>
              </a:rPr>
              <a:t>ProcessImage</a:t>
            </a:r>
            <a:r>
              <a:rPr lang="en-GB" sz="900" dirty="0" smtClean="0">
                <a:solidFill>
                  <a:schemeClr val="tx1"/>
                </a:solidFill>
                <a:latin typeface="Consolas" pitchFamily="49" charset="0"/>
              </a:rPr>
              <a:t> has a simple O(N) loop, and you can vary the number</a:t>
            </a:r>
          </a:p>
          <a:p>
            <a:r>
              <a:rPr lang="en-GB" sz="900" dirty="0" smtClean="0">
                <a:solidFill>
                  <a:schemeClr val="tx1"/>
                </a:solidFill>
                <a:latin typeface="Consolas" pitchFamily="49" charset="0"/>
              </a:rPr>
              <a:t>    // of times you repeat that loop to make the application more CPU-</a:t>
            </a:r>
          </a:p>
          <a:p>
            <a:r>
              <a:rPr lang="en-GB" sz="900" dirty="0" smtClean="0">
                <a:solidFill>
                  <a:schemeClr val="tx1"/>
                </a:solidFill>
                <a:latin typeface="Consolas" pitchFamily="49" charset="0"/>
              </a:rPr>
              <a:t>    // bound or more IO-bound.</a:t>
            </a:r>
          </a:p>
          <a:p>
            <a:r>
              <a:rPr lang="en-GB" sz="900" dirty="0" smtClean="0">
                <a:solidFill>
                  <a:schemeClr val="tx1"/>
                </a:solidFill>
                <a:latin typeface="Consolas" pitchFamily="49" charset="0"/>
              </a:rPr>
              <a:t>    public static </a:t>
            </a:r>
            <a:r>
              <a:rPr lang="en-GB" sz="900" dirty="0" err="1" smtClean="0">
                <a:solidFill>
                  <a:schemeClr val="tx1"/>
                </a:solidFill>
                <a:latin typeface="Consolas" pitchFamily="49" charset="0"/>
              </a:rPr>
              <a:t>int</a:t>
            </a:r>
            <a:r>
              <a:rPr lang="en-GB" sz="900" dirty="0" smtClean="0">
                <a:solidFill>
                  <a:schemeClr val="tx1"/>
                </a:solidFill>
                <a:latin typeface="Consolas" pitchFamily="49" charset="0"/>
              </a:rPr>
              <a:t> </a:t>
            </a:r>
            <a:r>
              <a:rPr lang="en-GB" sz="900" dirty="0" err="1" smtClean="0">
                <a:solidFill>
                  <a:schemeClr val="tx1"/>
                </a:solidFill>
                <a:latin typeface="Consolas" pitchFamily="49" charset="0"/>
              </a:rPr>
              <a:t>processImageRepeats</a:t>
            </a:r>
            <a:r>
              <a:rPr lang="en-GB" sz="900" dirty="0" smtClean="0">
                <a:solidFill>
                  <a:schemeClr val="tx1"/>
                </a:solidFill>
                <a:latin typeface="Consolas" pitchFamily="49" charset="0"/>
              </a:rPr>
              <a:t> = 20;</a:t>
            </a:r>
          </a:p>
          <a:p>
            <a:r>
              <a:rPr lang="en-GB" sz="900" dirty="0" smtClean="0">
                <a:solidFill>
                  <a:schemeClr val="tx1"/>
                </a:solidFill>
                <a:latin typeface="Consolas" pitchFamily="49" charset="0"/>
              </a:rPr>
              <a:t> </a:t>
            </a:r>
          </a:p>
          <a:p>
            <a:r>
              <a:rPr lang="en-GB" sz="900" dirty="0" smtClean="0">
                <a:solidFill>
                  <a:schemeClr val="tx1"/>
                </a:solidFill>
                <a:latin typeface="Consolas" pitchFamily="49" charset="0"/>
              </a:rPr>
              <a:t>    // Threads must decrement </a:t>
            </a:r>
            <a:r>
              <a:rPr lang="en-GB" sz="900" dirty="0" err="1" smtClean="0">
                <a:solidFill>
                  <a:schemeClr val="tx1"/>
                </a:solidFill>
                <a:latin typeface="Consolas" pitchFamily="49" charset="0"/>
              </a:rPr>
              <a:t>NumImagesToFinish</a:t>
            </a:r>
            <a:r>
              <a:rPr lang="en-GB" sz="900" dirty="0" smtClean="0">
                <a:solidFill>
                  <a:schemeClr val="tx1"/>
                </a:solidFill>
                <a:latin typeface="Consolas" pitchFamily="49" charset="0"/>
              </a:rPr>
              <a:t>, and protect</a:t>
            </a:r>
          </a:p>
          <a:p>
            <a:r>
              <a:rPr lang="en-GB" sz="900" dirty="0" smtClean="0">
                <a:solidFill>
                  <a:schemeClr val="tx1"/>
                </a:solidFill>
                <a:latin typeface="Consolas" pitchFamily="49" charset="0"/>
              </a:rPr>
              <a:t>    // their access to it through a </a:t>
            </a:r>
            <a:r>
              <a:rPr lang="en-GB" sz="900" dirty="0" err="1" smtClean="0">
                <a:solidFill>
                  <a:schemeClr val="tx1"/>
                </a:solidFill>
                <a:latin typeface="Consolas" pitchFamily="49" charset="0"/>
              </a:rPr>
              <a:t>mutex</a:t>
            </a:r>
            <a:r>
              <a:rPr lang="en-GB" sz="900" dirty="0" smtClean="0">
                <a:solidFill>
                  <a:schemeClr val="tx1"/>
                </a:solidFill>
                <a:latin typeface="Consolas" pitchFamily="49" charset="0"/>
              </a:rPr>
              <a:t>.</a:t>
            </a:r>
          </a:p>
          <a:p>
            <a:r>
              <a:rPr lang="en-GB" sz="900" dirty="0" smtClean="0">
                <a:solidFill>
                  <a:schemeClr val="tx1"/>
                </a:solidFill>
                <a:latin typeface="Consolas" pitchFamily="49" charset="0"/>
              </a:rPr>
              <a:t>    public static </a:t>
            </a:r>
            <a:r>
              <a:rPr lang="en-GB" sz="900" dirty="0" err="1" smtClean="0">
                <a:solidFill>
                  <a:schemeClr val="tx1"/>
                </a:solidFill>
                <a:latin typeface="Consolas" pitchFamily="49" charset="0"/>
              </a:rPr>
              <a:t>int</a:t>
            </a:r>
            <a:r>
              <a:rPr lang="en-GB" sz="900" dirty="0" smtClean="0">
                <a:solidFill>
                  <a:schemeClr val="tx1"/>
                </a:solidFill>
                <a:latin typeface="Consolas" pitchFamily="49" charset="0"/>
              </a:rPr>
              <a:t> </a:t>
            </a:r>
            <a:r>
              <a:rPr lang="en-GB" sz="900" dirty="0" err="1" smtClean="0">
                <a:solidFill>
                  <a:schemeClr val="tx1"/>
                </a:solidFill>
                <a:latin typeface="Consolas" pitchFamily="49" charset="0"/>
              </a:rPr>
              <a:t>NumImagesToFinish</a:t>
            </a:r>
            <a:r>
              <a:rPr lang="en-GB" sz="900" dirty="0" smtClean="0">
                <a:solidFill>
                  <a:schemeClr val="tx1"/>
                </a:solidFill>
                <a:latin typeface="Consolas" pitchFamily="49" charset="0"/>
              </a:rPr>
              <a:t> = </a:t>
            </a:r>
            <a:r>
              <a:rPr lang="en-GB" sz="900" dirty="0" err="1" smtClean="0">
                <a:solidFill>
                  <a:schemeClr val="tx1"/>
                </a:solidFill>
                <a:latin typeface="Consolas" pitchFamily="49" charset="0"/>
              </a:rPr>
              <a:t>numImages</a:t>
            </a:r>
            <a:r>
              <a:rPr lang="en-GB" sz="900" dirty="0" smtClean="0">
                <a:solidFill>
                  <a:schemeClr val="tx1"/>
                </a:solidFill>
                <a:latin typeface="Consolas" pitchFamily="49" charset="0"/>
              </a:rPr>
              <a:t>;</a:t>
            </a:r>
          </a:p>
          <a:p>
            <a:r>
              <a:rPr lang="en-GB" sz="900" dirty="0" smtClean="0">
                <a:solidFill>
                  <a:schemeClr val="tx1"/>
                </a:solidFill>
                <a:latin typeface="Consolas" pitchFamily="49" charset="0"/>
              </a:rPr>
              <a:t>    public static Object[] </a:t>
            </a:r>
            <a:r>
              <a:rPr lang="en-GB" sz="900" dirty="0" err="1" smtClean="0">
                <a:solidFill>
                  <a:schemeClr val="tx1"/>
                </a:solidFill>
                <a:latin typeface="Consolas" pitchFamily="49" charset="0"/>
              </a:rPr>
              <a:t>NumImagesMutex</a:t>
            </a:r>
            <a:r>
              <a:rPr lang="en-GB" sz="900" dirty="0" smtClean="0">
                <a:solidFill>
                  <a:schemeClr val="tx1"/>
                </a:solidFill>
                <a:latin typeface="Consolas" pitchFamily="49" charset="0"/>
              </a:rPr>
              <a:t> = new Object[0];</a:t>
            </a:r>
          </a:p>
          <a:p>
            <a:r>
              <a:rPr lang="en-GB" sz="900" dirty="0" smtClean="0">
                <a:solidFill>
                  <a:schemeClr val="tx1"/>
                </a:solidFill>
                <a:latin typeface="Consolas" pitchFamily="49" charset="0"/>
              </a:rPr>
              <a:t>    // </a:t>
            </a:r>
            <a:r>
              <a:rPr lang="en-GB" sz="900" dirty="0" err="1" smtClean="0">
                <a:solidFill>
                  <a:schemeClr val="tx1"/>
                </a:solidFill>
                <a:latin typeface="Consolas" pitchFamily="49" charset="0"/>
              </a:rPr>
              <a:t>WaitObject</a:t>
            </a:r>
            <a:r>
              <a:rPr lang="en-GB" sz="900" dirty="0" smtClean="0">
                <a:solidFill>
                  <a:schemeClr val="tx1"/>
                </a:solidFill>
                <a:latin typeface="Consolas" pitchFamily="49" charset="0"/>
              </a:rPr>
              <a:t> is signalled when all image processing is done.</a:t>
            </a:r>
          </a:p>
          <a:p>
            <a:r>
              <a:rPr lang="en-GB" sz="900" dirty="0" smtClean="0">
                <a:solidFill>
                  <a:schemeClr val="tx1"/>
                </a:solidFill>
                <a:latin typeface="Consolas" pitchFamily="49" charset="0"/>
              </a:rPr>
              <a:t>    public static Object[] </a:t>
            </a:r>
            <a:r>
              <a:rPr lang="en-GB" sz="900" dirty="0" err="1" smtClean="0">
                <a:solidFill>
                  <a:schemeClr val="tx1"/>
                </a:solidFill>
                <a:latin typeface="Consolas" pitchFamily="49" charset="0"/>
              </a:rPr>
              <a:t>WaitObject</a:t>
            </a:r>
            <a:r>
              <a:rPr lang="en-GB" sz="900" dirty="0" smtClean="0">
                <a:solidFill>
                  <a:schemeClr val="tx1"/>
                </a:solidFill>
                <a:latin typeface="Consolas" pitchFamily="49" charset="0"/>
              </a:rPr>
              <a:t> = new Object[0];</a:t>
            </a:r>
          </a:p>
          <a:p>
            <a:r>
              <a:rPr lang="en-GB" sz="900" dirty="0" smtClean="0">
                <a:solidFill>
                  <a:schemeClr val="tx1"/>
                </a:solidFill>
                <a:latin typeface="Consolas" pitchFamily="49" charset="0"/>
              </a:rPr>
              <a:t>    public class </a:t>
            </a:r>
            <a:r>
              <a:rPr lang="en-GB" sz="900" dirty="0" err="1" smtClean="0">
                <a:solidFill>
                  <a:schemeClr val="tx1"/>
                </a:solidFill>
                <a:latin typeface="Consolas" pitchFamily="49" charset="0"/>
              </a:rPr>
              <a:t>ImageStateObject</a:t>
            </a:r>
            <a:endParaRPr lang="en-GB" sz="900" dirty="0" smtClean="0">
              <a:solidFill>
                <a:schemeClr val="tx1"/>
              </a:solidFill>
              <a:latin typeface="Consolas" pitchFamily="49" charset="0"/>
            </a:endParaRPr>
          </a:p>
          <a:p>
            <a:r>
              <a:rPr lang="en-GB" sz="900" dirty="0" smtClean="0">
                <a:solidFill>
                  <a:schemeClr val="tx1"/>
                </a:solidFill>
                <a:latin typeface="Consolas" pitchFamily="49" charset="0"/>
              </a:rPr>
              <a:t>    {</a:t>
            </a:r>
          </a:p>
          <a:p>
            <a:r>
              <a:rPr lang="en-GB" sz="900" dirty="0" smtClean="0">
                <a:solidFill>
                  <a:schemeClr val="tx1"/>
                </a:solidFill>
                <a:latin typeface="Consolas" pitchFamily="49" charset="0"/>
              </a:rPr>
              <a:t>        public byte[] pixels;</a:t>
            </a:r>
          </a:p>
          <a:p>
            <a:r>
              <a:rPr lang="en-GB" sz="900" dirty="0" smtClean="0">
                <a:solidFill>
                  <a:schemeClr val="tx1"/>
                </a:solidFill>
                <a:latin typeface="Consolas" pitchFamily="49" charset="0"/>
              </a:rPr>
              <a:t>        public </a:t>
            </a:r>
            <a:r>
              <a:rPr lang="en-GB" sz="900" dirty="0" err="1" smtClean="0">
                <a:solidFill>
                  <a:schemeClr val="tx1"/>
                </a:solidFill>
                <a:latin typeface="Consolas" pitchFamily="49" charset="0"/>
              </a:rPr>
              <a:t>int</a:t>
            </a:r>
            <a:r>
              <a:rPr lang="en-GB" sz="900" dirty="0" smtClean="0">
                <a:solidFill>
                  <a:schemeClr val="tx1"/>
                </a:solidFill>
                <a:latin typeface="Consolas" pitchFamily="49" charset="0"/>
              </a:rPr>
              <a:t> </a:t>
            </a:r>
            <a:r>
              <a:rPr lang="en-GB" sz="900" dirty="0" err="1" smtClean="0">
                <a:solidFill>
                  <a:schemeClr val="tx1"/>
                </a:solidFill>
                <a:latin typeface="Consolas" pitchFamily="49" charset="0"/>
              </a:rPr>
              <a:t>imageNum</a:t>
            </a:r>
            <a:r>
              <a:rPr lang="en-GB" sz="900" dirty="0" smtClean="0">
                <a:solidFill>
                  <a:schemeClr val="tx1"/>
                </a:solidFill>
                <a:latin typeface="Consolas" pitchFamily="49" charset="0"/>
              </a:rPr>
              <a:t>;</a:t>
            </a:r>
          </a:p>
          <a:p>
            <a:r>
              <a:rPr lang="en-GB" sz="900" dirty="0" smtClean="0">
                <a:solidFill>
                  <a:schemeClr val="tx1"/>
                </a:solidFill>
                <a:latin typeface="Consolas" pitchFamily="49" charset="0"/>
              </a:rPr>
              <a:t>        public </a:t>
            </a:r>
            <a:r>
              <a:rPr lang="en-GB" sz="900" dirty="0" err="1" smtClean="0">
                <a:solidFill>
                  <a:schemeClr val="tx1"/>
                </a:solidFill>
                <a:latin typeface="Consolas" pitchFamily="49" charset="0"/>
              </a:rPr>
              <a:t>FileStream</a:t>
            </a:r>
            <a:r>
              <a:rPr lang="en-GB" sz="900" dirty="0" smtClean="0">
                <a:solidFill>
                  <a:schemeClr val="tx1"/>
                </a:solidFill>
                <a:latin typeface="Consolas" pitchFamily="49" charset="0"/>
              </a:rPr>
              <a:t> </a:t>
            </a:r>
            <a:r>
              <a:rPr lang="en-GB" sz="900" dirty="0" err="1" smtClean="0">
                <a:solidFill>
                  <a:schemeClr val="tx1"/>
                </a:solidFill>
                <a:latin typeface="Consolas" pitchFamily="49" charset="0"/>
              </a:rPr>
              <a:t>fs</a:t>
            </a:r>
            <a:r>
              <a:rPr lang="en-GB" sz="900" dirty="0" smtClean="0">
                <a:solidFill>
                  <a:schemeClr val="tx1"/>
                </a:solidFill>
                <a:latin typeface="Consolas" pitchFamily="49" charset="0"/>
              </a:rPr>
              <a:t>;</a:t>
            </a:r>
          </a:p>
          <a:p>
            <a:r>
              <a:rPr lang="en-GB" sz="900" dirty="0" smtClean="0">
                <a:solidFill>
                  <a:schemeClr val="tx1"/>
                </a:solidFill>
                <a:latin typeface="Consolas" pitchFamily="49" charset="0"/>
              </a:rPr>
              <a:t>    }</a:t>
            </a:r>
          </a:p>
          <a:p>
            <a:r>
              <a:rPr lang="en-GB" sz="900" dirty="0" smtClean="0">
                <a:solidFill>
                  <a:schemeClr val="tx1"/>
                </a:solidFill>
                <a:latin typeface="Consolas" pitchFamily="49" charset="0"/>
              </a:rPr>
              <a:t> </a:t>
            </a:r>
          </a:p>
          <a:p>
            <a:r>
              <a:rPr lang="en-GB" sz="900" dirty="0" smtClean="0">
                <a:solidFill>
                  <a:schemeClr val="tx1"/>
                </a:solidFill>
                <a:latin typeface="Consolas" pitchFamily="49" charset="0"/>
              </a:rPr>
              <a:t> </a:t>
            </a:r>
            <a:endParaRPr lang="en-GB" sz="900" dirty="0">
              <a:solidFill>
                <a:schemeClr val="tx1"/>
              </a:solidFill>
              <a:latin typeface="Consolas" pitchFamily="49" charset="0"/>
            </a:endParaRPr>
          </a:p>
        </p:txBody>
      </p:sp>
      <p:sp>
        <p:nvSpPr>
          <p:cNvPr id="8" name="Folded Corner 7"/>
          <p:cNvSpPr/>
          <p:nvPr/>
        </p:nvSpPr>
        <p:spPr>
          <a:xfrm>
            <a:off x="1828800" y="871628"/>
            <a:ext cx="4817592" cy="6641112"/>
          </a:xfrm>
          <a:prstGeom prst="foldedCorner">
            <a:avLst/>
          </a:prstGeom>
          <a:solidFill>
            <a:srgbClr val="FFFFFF"/>
          </a:solidFill>
          <a:ln w="3175"/>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spAutoFit/>
          </a:bodyPr>
          <a:lstStyle/>
          <a:p>
            <a:r>
              <a:rPr lang="en-GB" sz="900" dirty="0" smtClean="0">
                <a:solidFill>
                  <a:schemeClr val="tx1"/>
                </a:solidFill>
                <a:latin typeface="Consolas" pitchFamily="49" charset="0"/>
              </a:rPr>
              <a:t>    public static void </a:t>
            </a:r>
            <a:r>
              <a:rPr lang="en-GB" sz="900" dirty="0" err="1" smtClean="0">
                <a:solidFill>
                  <a:schemeClr val="tx1"/>
                </a:solidFill>
                <a:latin typeface="Consolas" pitchFamily="49" charset="0"/>
              </a:rPr>
              <a:t>ReadInImageCallback</a:t>
            </a:r>
            <a:r>
              <a:rPr lang="en-GB" sz="900" dirty="0" smtClean="0">
                <a:solidFill>
                  <a:schemeClr val="tx1"/>
                </a:solidFill>
                <a:latin typeface="Consolas" pitchFamily="49" charset="0"/>
              </a:rPr>
              <a:t>(</a:t>
            </a:r>
            <a:r>
              <a:rPr lang="en-GB" sz="900" dirty="0" err="1" smtClean="0">
                <a:solidFill>
                  <a:schemeClr val="tx1"/>
                </a:solidFill>
                <a:latin typeface="Consolas" pitchFamily="49" charset="0"/>
              </a:rPr>
              <a:t>IAsyncResult</a:t>
            </a:r>
            <a:r>
              <a:rPr lang="en-GB" sz="900" dirty="0" smtClean="0">
                <a:solidFill>
                  <a:schemeClr val="tx1"/>
                </a:solidFill>
                <a:latin typeface="Consolas" pitchFamily="49" charset="0"/>
              </a:rPr>
              <a:t> </a:t>
            </a:r>
            <a:r>
              <a:rPr lang="en-GB" sz="900" dirty="0" err="1" smtClean="0">
                <a:solidFill>
                  <a:schemeClr val="tx1"/>
                </a:solidFill>
                <a:latin typeface="Consolas" pitchFamily="49" charset="0"/>
              </a:rPr>
              <a:t>asyncResult</a:t>
            </a:r>
            <a:r>
              <a:rPr lang="en-GB" sz="900" dirty="0" smtClean="0">
                <a:solidFill>
                  <a:schemeClr val="tx1"/>
                </a:solidFill>
                <a:latin typeface="Consolas" pitchFamily="49" charset="0"/>
              </a:rPr>
              <a:t>)</a:t>
            </a:r>
          </a:p>
          <a:p>
            <a:r>
              <a:rPr lang="en-GB" sz="900" dirty="0" smtClean="0">
                <a:solidFill>
                  <a:schemeClr val="tx1"/>
                </a:solidFill>
                <a:latin typeface="Consolas" pitchFamily="49" charset="0"/>
              </a:rPr>
              <a:t>    {</a:t>
            </a:r>
          </a:p>
          <a:p>
            <a:r>
              <a:rPr lang="en-GB" sz="900" dirty="0" smtClean="0">
                <a:solidFill>
                  <a:schemeClr val="tx1"/>
                </a:solidFill>
                <a:latin typeface="Consolas" pitchFamily="49" charset="0"/>
              </a:rPr>
              <a:t>        </a:t>
            </a:r>
            <a:r>
              <a:rPr lang="en-GB" sz="900" dirty="0" err="1" smtClean="0">
                <a:solidFill>
                  <a:schemeClr val="tx1"/>
                </a:solidFill>
                <a:latin typeface="Consolas" pitchFamily="49" charset="0"/>
              </a:rPr>
              <a:t>ImageStateObject</a:t>
            </a:r>
            <a:r>
              <a:rPr lang="en-GB" sz="900" dirty="0" smtClean="0">
                <a:solidFill>
                  <a:schemeClr val="tx1"/>
                </a:solidFill>
                <a:latin typeface="Consolas" pitchFamily="49" charset="0"/>
              </a:rPr>
              <a:t> state = (</a:t>
            </a:r>
            <a:r>
              <a:rPr lang="en-GB" sz="900" dirty="0" err="1" smtClean="0">
                <a:solidFill>
                  <a:schemeClr val="tx1"/>
                </a:solidFill>
                <a:latin typeface="Consolas" pitchFamily="49" charset="0"/>
              </a:rPr>
              <a:t>ImageStateObject</a:t>
            </a:r>
            <a:r>
              <a:rPr lang="en-GB" sz="900" dirty="0" smtClean="0">
                <a:solidFill>
                  <a:schemeClr val="tx1"/>
                </a:solidFill>
                <a:latin typeface="Consolas" pitchFamily="49" charset="0"/>
              </a:rPr>
              <a:t>)</a:t>
            </a:r>
            <a:r>
              <a:rPr lang="en-GB" sz="900" dirty="0" err="1" smtClean="0">
                <a:solidFill>
                  <a:schemeClr val="tx1"/>
                </a:solidFill>
                <a:latin typeface="Consolas" pitchFamily="49" charset="0"/>
              </a:rPr>
              <a:t>asyncResult.AsyncState</a:t>
            </a:r>
            <a:r>
              <a:rPr lang="en-GB" sz="900" dirty="0" smtClean="0">
                <a:solidFill>
                  <a:schemeClr val="tx1"/>
                </a:solidFill>
                <a:latin typeface="Consolas" pitchFamily="49" charset="0"/>
              </a:rPr>
              <a:t>;</a:t>
            </a:r>
          </a:p>
          <a:p>
            <a:r>
              <a:rPr lang="en-GB" sz="900" dirty="0" smtClean="0">
                <a:solidFill>
                  <a:schemeClr val="tx1"/>
                </a:solidFill>
                <a:latin typeface="Consolas" pitchFamily="49" charset="0"/>
              </a:rPr>
              <a:t>        Stream </a:t>
            </a:r>
            <a:r>
              <a:rPr lang="en-GB" sz="900" dirty="0" err="1" smtClean="0">
                <a:solidFill>
                  <a:schemeClr val="tx1"/>
                </a:solidFill>
                <a:latin typeface="Consolas" pitchFamily="49" charset="0"/>
              </a:rPr>
              <a:t>stream</a:t>
            </a:r>
            <a:r>
              <a:rPr lang="en-GB" sz="900" dirty="0" smtClean="0">
                <a:solidFill>
                  <a:schemeClr val="tx1"/>
                </a:solidFill>
                <a:latin typeface="Consolas" pitchFamily="49" charset="0"/>
              </a:rPr>
              <a:t> = </a:t>
            </a:r>
            <a:r>
              <a:rPr lang="en-GB" sz="900" dirty="0" err="1" smtClean="0">
                <a:solidFill>
                  <a:schemeClr val="tx1"/>
                </a:solidFill>
                <a:latin typeface="Consolas" pitchFamily="49" charset="0"/>
              </a:rPr>
              <a:t>state.fs</a:t>
            </a:r>
            <a:r>
              <a:rPr lang="en-GB" sz="900" dirty="0" smtClean="0">
                <a:solidFill>
                  <a:schemeClr val="tx1"/>
                </a:solidFill>
                <a:latin typeface="Consolas" pitchFamily="49" charset="0"/>
              </a:rPr>
              <a:t>;</a:t>
            </a:r>
          </a:p>
          <a:p>
            <a:r>
              <a:rPr lang="en-GB" sz="900" dirty="0" smtClean="0">
                <a:solidFill>
                  <a:schemeClr val="tx1"/>
                </a:solidFill>
                <a:latin typeface="Consolas" pitchFamily="49" charset="0"/>
              </a:rPr>
              <a:t>        </a:t>
            </a:r>
            <a:r>
              <a:rPr lang="en-GB" sz="900" dirty="0" err="1" smtClean="0">
                <a:solidFill>
                  <a:schemeClr val="tx1"/>
                </a:solidFill>
                <a:latin typeface="Consolas" pitchFamily="49" charset="0"/>
              </a:rPr>
              <a:t>int</a:t>
            </a:r>
            <a:r>
              <a:rPr lang="en-GB" sz="900" dirty="0" smtClean="0">
                <a:solidFill>
                  <a:schemeClr val="tx1"/>
                </a:solidFill>
                <a:latin typeface="Consolas" pitchFamily="49" charset="0"/>
              </a:rPr>
              <a:t> </a:t>
            </a:r>
            <a:r>
              <a:rPr lang="en-GB" sz="900" dirty="0" err="1" smtClean="0">
                <a:solidFill>
                  <a:schemeClr val="tx1"/>
                </a:solidFill>
                <a:latin typeface="Consolas" pitchFamily="49" charset="0"/>
              </a:rPr>
              <a:t>bytesRead</a:t>
            </a:r>
            <a:r>
              <a:rPr lang="en-GB" sz="900" dirty="0" smtClean="0">
                <a:solidFill>
                  <a:schemeClr val="tx1"/>
                </a:solidFill>
                <a:latin typeface="Consolas" pitchFamily="49" charset="0"/>
              </a:rPr>
              <a:t> = </a:t>
            </a:r>
            <a:r>
              <a:rPr lang="en-GB" sz="900" dirty="0" err="1" smtClean="0">
                <a:solidFill>
                  <a:schemeClr val="tx1"/>
                </a:solidFill>
                <a:latin typeface="Consolas" pitchFamily="49" charset="0"/>
              </a:rPr>
              <a:t>stream.EndRead</a:t>
            </a:r>
            <a:r>
              <a:rPr lang="en-GB" sz="900" dirty="0" smtClean="0">
                <a:solidFill>
                  <a:schemeClr val="tx1"/>
                </a:solidFill>
                <a:latin typeface="Consolas" pitchFamily="49" charset="0"/>
              </a:rPr>
              <a:t>(</a:t>
            </a:r>
            <a:r>
              <a:rPr lang="en-GB" sz="900" dirty="0" err="1" smtClean="0">
                <a:solidFill>
                  <a:schemeClr val="tx1"/>
                </a:solidFill>
                <a:latin typeface="Consolas" pitchFamily="49" charset="0"/>
              </a:rPr>
              <a:t>asyncResult</a:t>
            </a:r>
            <a:r>
              <a:rPr lang="en-GB" sz="900" dirty="0" smtClean="0">
                <a:solidFill>
                  <a:schemeClr val="tx1"/>
                </a:solidFill>
                <a:latin typeface="Consolas" pitchFamily="49" charset="0"/>
              </a:rPr>
              <a:t>);</a:t>
            </a:r>
          </a:p>
          <a:p>
            <a:r>
              <a:rPr lang="en-GB" sz="900" dirty="0" smtClean="0">
                <a:solidFill>
                  <a:schemeClr val="tx1"/>
                </a:solidFill>
                <a:latin typeface="Consolas" pitchFamily="49" charset="0"/>
              </a:rPr>
              <a:t>        if (</a:t>
            </a:r>
            <a:r>
              <a:rPr lang="en-GB" sz="900" dirty="0" err="1" smtClean="0">
                <a:solidFill>
                  <a:schemeClr val="tx1"/>
                </a:solidFill>
                <a:latin typeface="Consolas" pitchFamily="49" charset="0"/>
              </a:rPr>
              <a:t>bytesRead</a:t>
            </a:r>
            <a:r>
              <a:rPr lang="en-GB" sz="900" dirty="0" smtClean="0">
                <a:solidFill>
                  <a:schemeClr val="tx1"/>
                </a:solidFill>
                <a:latin typeface="Consolas" pitchFamily="49" charset="0"/>
              </a:rPr>
              <a:t> != </a:t>
            </a:r>
            <a:r>
              <a:rPr lang="en-GB" sz="900" dirty="0" err="1" smtClean="0">
                <a:solidFill>
                  <a:schemeClr val="tx1"/>
                </a:solidFill>
                <a:latin typeface="Consolas" pitchFamily="49" charset="0"/>
              </a:rPr>
              <a:t>numPixels</a:t>
            </a:r>
            <a:r>
              <a:rPr lang="en-GB" sz="900" dirty="0" smtClean="0">
                <a:solidFill>
                  <a:schemeClr val="tx1"/>
                </a:solidFill>
                <a:latin typeface="Consolas" pitchFamily="49" charset="0"/>
              </a:rPr>
              <a:t>)</a:t>
            </a:r>
          </a:p>
          <a:p>
            <a:r>
              <a:rPr lang="en-GB" sz="900" dirty="0" smtClean="0">
                <a:solidFill>
                  <a:schemeClr val="tx1"/>
                </a:solidFill>
                <a:latin typeface="Consolas" pitchFamily="49" charset="0"/>
              </a:rPr>
              <a:t>            throw new Exception(</a:t>
            </a:r>
            <a:r>
              <a:rPr lang="en-GB" sz="900" dirty="0" err="1" smtClean="0">
                <a:solidFill>
                  <a:schemeClr val="tx1"/>
                </a:solidFill>
                <a:latin typeface="Consolas" pitchFamily="49" charset="0"/>
              </a:rPr>
              <a:t>String.Format</a:t>
            </a:r>
            <a:endParaRPr lang="en-GB" sz="900" dirty="0" smtClean="0">
              <a:solidFill>
                <a:schemeClr val="tx1"/>
              </a:solidFill>
              <a:latin typeface="Consolas" pitchFamily="49" charset="0"/>
            </a:endParaRPr>
          </a:p>
          <a:p>
            <a:r>
              <a:rPr lang="en-GB" sz="900" dirty="0" smtClean="0">
                <a:solidFill>
                  <a:schemeClr val="tx1"/>
                </a:solidFill>
                <a:latin typeface="Consolas" pitchFamily="49" charset="0"/>
              </a:rPr>
              <a:t>                ("In </a:t>
            </a:r>
            <a:r>
              <a:rPr lang="en-GB" sz="900" dirty="0" err="1" smtClean="0">
                <a:solidFill>
                  <a:schemeClr val="tx1"/>
                </a:solidFill>
                <a:latin typeface="Consolas" pitchFamily="49" charset="0"/>
              </a:rPr>
              <a:t>ReadInImageCallback</a:t>
            </a:r>
            <a:r>
              <a:rPr lang="en-GB" sz="900" dirty="0" smtClean="0">
                <a:solidFill>
                  <a:schemeClr val="tx1"/>
                </a:solidFill>
                <a:latin typeface="Consolas" pitchFamily="49" charset="0"/>
              </a:rPr>
              <a:t>, got the wrong number of " +</a:t>
            </a:r>
          </a:p>
          <a:p>
            <a:r>
              <a:rPr lang="en-GB" sz="900" dirty="0" smtClean="0">
                <a:solidFill>
                  <a:schemeClr val="tx1"/>
                </a:solidFill>
                <a:latin typeface="Consolas" pitchFamily="49" charset="0"/>
              </a:rPr>
              <a:t>                "bytes from the image: {0}.", </a:t>
            </a:r>
            <a:r>
              <a:rPr lang="en-GB" sz="900" dirty="0" err="1" smtClean="0">
                <a:solidFill>
                  <a:schemeClr val="tx1"/>
                </a:solidFill>
                <a:latin typeface="Consolas" pitchFamily="49" charset="0"/>
              </a:rPr>
              <a:t>bytesRead</a:t>
            </a:r>
            <a:r>
              <a:rPr lang="en-GB" sz="900" dirty="0" smtClean="0">
                <a:solidFill>
                  <a:schemeClr val="tx1"/>
                </a:solidFill>
                <a:latin typeface="Consolas" pitchFamily="49" charset="0"/>
              </a:rPr>
              <a:t>));</a:t>
            </a:r>
          </a:p>
          <a:p>
            <a:r>
              <a:rPr lang="en-GB" sz="900" dirty="0" smtClean="0">
                <a:solidFill>
                  <a:schemeClr val="tx1"/>
                </a:solidFill>
                <a:latin typeface="Consolas" pitchFamily="49" charset="0"/>
              </a:rPr>
              <a:t>        </a:t>
            </a:r>
            <a:r>
              <a:rPr lang="en-GB" sz="900" dirty="0" err="1" smtClean="0">
                <a:solidFill>
                  <a:schemeClr val="tx1"/>
                </a:solidFill>
                <a:latin typeface="Consolas" pitchFamily="49" charset="0"/>
              </a:rPr>
              <a:t>ProcessImage</a:t>
            </a:r>
            <a:r>
              <a:rPr lang="en-GB" sz="900" dirty="0" smtClean="0">
                <a:solidFill>
                  <a:schemeClr val="tx1"/>
                </a:solidFill>
                <a:latin typeface="Consolas" pitchFamily="49" charset="0"/>
              </a:rPr>
              <a:t>(</a:t>
            </a:r>
            <a:r>
              <a:rPr lang="en-GB" sz="900" dirty="0" err="1" smtClean="0">
                <a:solidFill>
                  <a:schemeClr val="tx1"/>
                </a:solidFill>
                <a:latin typeface="Consolas" pitchFamily="49" charset="0"/>
              </a:rPr>
              <a:t>state.pixels</a:t>
            </a:r>
            <a:r>
              <a:rPr lang="en-GB" sz="900" dirty="0" smtClean="0">
                <a:solidFill>
                  <a:schemeClr val="tx1"/>
                </a:solidFill>
                <a:latin typeface="Consolas" pitchFamily="49" charset="0"/>
              </a:rPr>
              <a:t>, </a:t>
            </a:r>
            <a:r>
              <a:rPr lang="en-GB" sz="900" dirty="0" err="1" smtClean="0">
                <a:solidFill>
                  <a:schemeClr val="tx1"/>
                </a:solidFill>
                <a:latin typeface="Consolas" pitchFamily="49" charset="0"/>
              </a:rPr>
              <a:t>state.imageNum</a:t>
            </a:r>
            <a:r>
              <a:rPr lang="en-GB" sz="900" dirty="0" smtClean="0">
                <a:solidFill>
                  <a:schemeClr val="tx1"/>
                </a:solidFill>
                <a:latin typeface="Consolas" pitchFamily="49" charset="0"/>
              </a:rPr>
              <a:t>);</a:t>
            </a:r>
          </a:p>
          <a:p>
            <a:r>
              <a:rPr lang="en-GB" sz="900" dirty="0" smtClean="0">
                <a:solidFill>
                  <a:schemeClr val="tx1"/>
                </a:solidFill>
                <a:latin typeface="Consolas" pitchFamily="49" charset="0"/>
              </a:rPr>
              <a:t>        </a:t>
            </a:r>
            <a:r>
              <a:rPr lang="en-GB" sz="900" dirty="0" err="1" smtClean="0">
                <a:solidFill>
                  <a:schemeClr val="tx1"/>
                </a:solidFill>
                <a:latin typeface="Consolas" pitchFamily="49" charset="0"/>
              </a:rPr>
              <a:t>stream.Close</a:t>
            </a:r>
            <a:r>
              <a:rPr lang="en-GB" sz="900" dirty="0" smtClean="0">
                <a:solidFill>
                  <a:schemeClr val="tx1"/>
                </a:solidFill>
                <a:latin typeface="Consolas" pitchFamily="49" charset="0"/>
              </a:rPr>
              <a:t>();</a:t>
            </a:r>
          </a:p>
          <a:p>
            <a:r>
              <a:rPr lang="en-GB" sz="900" dirty="0" smtClean="0">
                <a:solidFill>
                  <a:schemeClr val="tx1"/>
                </a:solidFill>
                <a:latin typeface="Consolas" pitchFamily="49" charset="0"/>
              </a:rPr>
              <a:t> </a:t>
            </a:r>
          </a:p>
          <a:p>
            <a:r>
              <a:rPr lang="en-GB" sz="900" dirty="0" smtClean="0">
                <a:solidFill>
                  <a:schemeClr val="tx1"/>
                </a:solidFill>
                <a:latin typeface="Consolas" pitchFamily="49" charset="0"/>
              </a:rPr>
              <a:t>        // Now write out the image.  </a:t>
            </a:r>
          </a:p>
          <a:p>
            <a:r>
              <a:rPr lang="en-GB" sz="900" dirty="0" smtClean="0">
                <a:solidFill>
                  <a:schemeClr val="tx1"/>
                </a:solidFill>
                <a:latin typeface="Consolas" pitchFamily="49" charset="0"/>
              </a:rPr>
              <a:t>        // Using asynchronous I/O here appears not to be best practice.</a:t>
            </a:r>
          </a:p>
          <a:p>
            <a:r>
              <a:rPr lang="en-GB" sz="900" dirty="0" smtClean="0">
                <a:solidFill>
                  <a:schemeClr val="tx1"/>
                </a:solidFill>
                <a:latin typeface="Consolas" pitchFamily="49" charset="0"/>
              </a:rPr>
              <a:t>        // It ends up swamping the </a:t>
            </a:r>
            <a:r>
              <a:rPr lang="en-GB" sz="900" dirty="0" err="1" smtClean="0">
                <a:solidFill>
                  <a:schemeClr val="tx1"/>
                </a:solidFill>
                <a:latin typeface="Consolas" pitchFamily="49" charset="0"/>
              </a:rPr>
              <a:t>threadpool</a:t>
            </a:r>
            <a:r>
              <a:rPr lang="en-GB" sz="900" dirty="0" smtClean="0">
                <a:solidFill>
                  <a:schemeClr val="tx1"/>
                </a:solidFill>
                <a:latin typeface="Consolas" pitchFamily="49" charset="0"/>
              </a:rPr>
              <a:t>, because the </a:t>
            </a:r>
            <a:r>
              <a:rPr lang="en-GB" sz="900" dirty="0" err="1" smtClean="0">
                <a:solidFill>
                  <a:schemeClr val="tx1"/>
                </a:solidFill>
                <a:latin typeface="Consolas" pitchFamily="49" charset="0"/>
              </a:rPr>
              <a:t>threadpool</a:t>
            </a:r>
            <a:endParaRPr lang="en-GB" sz="900" dirty="0" smtClean="0">
              <a:solidFill>
                <a:schemeClr val="tx1"/>
              </a:solidFill>
              <a:latin typeface="Consolas" pitchFamily="49" charset="0"/>
            </a:endParaRPr>
          </a:p>
          <a:p>
            <a:r>
              <a:rPr lang="en-GB" sz="900" dirty="0" smtClean="0">
                <a:solidFill>
                  <a:schemeClr val="tx1"/>
                </a:solidFill>
                <a:latin typeface="Consolas" pitchFamily="49" charset="0"/>
              </a:rPr>
              <a:t>        // threads are blocked on I/O requests that were just queued to</a:t>
            </a:r>
          </a:p>
          <a:p>
            <a:r>
              <a:rPr lang="en-GB" sz="900" dirty="0" smtClean="0">
                <a:solidFill>
                  <a:schemeClr val="tx1"/>
                </a:solidFill>
                <a:latin typeface="Consolas" pitchFamily="49" charset="0"/>
              </a:rPr>
              <a:t>        // the </a:t>
            </a:r>
            <a:r>
              <a:rPr lang="en-GB" sz="900" dirty="0" err="1" smtClean="0">
                <a:solidFill>
                  <a:schemeClr val="tx1"/>
                </a:solidFill>
                <a:latin typeface="Consolas" pitchFamily="49" charset="0"/>
              </a:rPr>
              <a:t>threadpool</a:t>
            </a:r>
            <a:r>
              <a:rPr lang="en-GB" sz="900" dirty="0" smtClean="0">
                <a:solidFill>
                  <a:schemeClr val="tx1"/>
                </a:solidFill>
                <a:latin typeface="Consolas" pitchFamily="49" charset="0"/>
              </a:rPr>
              <a:t>. </a:t>
            </a:r>
          </a:p>
          <a:p>
            <a:r>
              <a:rPr lang="en-GB" sz="900" dirty="0" smtClean="0">
                <a:solidFill>
                  <a:schemeClr val="tx1"/>
                </a:solidFill>
                <a:latin typeface="Consolas" pitchFamily="49" charset="0"/>
              </a:rPr>
              <a:t>        </a:t>
            </a:r>
            <a:r>
              <a:rPr lang="en-GB" sz="900" dirty="0" err="1" smtClean="0">
                <a:solidFill>
                  <a:schemeClr val="tx1"/>
                </a:solidFill>
                <a:latin typeface="Consolas" pitchFamily="49" charset="0"/>
              </a:rPr>
              <a:t>FileStream</a:t>
            </a:r>
            <a:r>
              <a:rPr lang="en-GB" sz="900" dirty="0" smtClean="0">
                <a:solidFill>
                  <a:schemeClr val="tx1"/>
                </a:solidFill>
                <a:latin typeface="Consolas" pitchFamily="49" charset="0"/>
              </a:rPr>
              <a:t> </a:t>
            </a:r>
            <a:r>
              <a:rPr lang="en-GB" sz="900" dirty="0" err="1" smtClean="0">
                <a:solidFill>
                  <a:schemeClr val="tx1"/>
                </a:solidFill>
                <a:latin typeface="Consolas" pitchFamily="49" charset="0"/>
              </a:rPr>
              <a:t>fs</a:t>
            </a:r>
            <a:r>
              <a:rPr lang="en-GB" sz="900" dirty="0" smtClean="0">
                <a:solidFill>
                  <a:schemeClr val="tx1"/>
                </a:solidFill>
                <a:latin typeface="Consolas" pitchFamily="49" charset="0"/>
              </a:rPr>
              <a:t> = new </a:t>
            </a:r>
            <a:r>
              <a:rPr lang="en-GB" sz="900" dirty="0" err="1" smtClean="0">
                <a:solidFill>
                  <a:schemeClr val="tx1"/>
                </a:solidFill>
                <a:latin typeface="Consolas" pitchFamily="49" charset="0"/>
              </a:rPr>
              <a:t>FileStream</a:t>
            </a:r>
            <a:r>
              <a:rPr lang="en-GB" sz="900" dirty="0" smtClean="0">
                <a:solidFill>
                  <a:schemeClr val="tx1"/>
                </a:solidFill>
                <a:latin typeface="Consolas" pitchFamily="49" charset="0"/>
              </a:rPr>
              <a:t>(</a:t>
            </a:r>
            <a:r>
              <a:rPr lang="en-GB" sz="900" dirty="0" err="1" smtClean="0">
                <a:solidFill>
                  <a:schemeClr val="tx1"/>
                </a:solidFill>
                <a:latin typeface="Consolas" pitchFamily="49" charset="0"/>
              </a:rPr>
              <a:t>ImageBaseName</a:t>
            </a:r>
            <a:r>
              <a:rPr lang="en-GB" sz="900" dirty="0" smtClean="0">
                <a:solidFill>
                  <a:schemeClr val="tx1"/>
                </a:solidFill>
                <a:latin typeface="Consolas" pitchFamily="49" charset="0"/>
              </a:rPr>
              <a:t> + </a:t>
            </a:r>
            <a:r>
              <a:rPr lang="en-GB" sz="900" dirty="0" err="1" smtClean="0">
                <a:solidFill>
                  <a:schemeClr val="tx1"/>
                </a:solidFill>
                <a:latin typeface="Consolas" pitchFamily="49" charset="0"/>
              </a:rPr>
              <a:t>state.imageNum</a:t>
            </a:r>
            <a:r>
              <a:rPr lang="en-GB" sz="900" dirty="0" smtClean="0">
                <a:solidFill>
                  <a:schemeClr val="tx1"/>
                </a:solidFill>
                <a:latin typeface="Consolas" pitchFamily="49" charset="0"/>
              </a:rPr>
              <a:t> +</a:t>
            </a:r>
          </a:p>
          <a:p>
            <a:r>
              <a:rPr lang="en-GB" sz="900" dirty="0" smtClean="0">
                <a:solidFill>
                  <a:schemeClr val="tx1"/>
                </a:solidFill>
                <a:latin typeface="Consolas" pitchFamily="49" charset="0"/>
              </a:rPr>
              <a:t>            ".done", </a:t>
            </a:r>
            <a:r>
              <a:rPr lang="en-GB" sz="900" dirty="0" err="1" smtClean="0">
                <a:solidFill>
                  <a:schemeClr val="tx1"/>
                </a:solidFill>
                <a:latin typeface="Consolas" pitchFamily="49" charset="0"/>
              </a:rPr>
              <a:t>FileMode.Create</a:t>
            </a:r>
            <a:r>
              <a:rPr lang="en-GB" sz="900" dirty="0" smtClean="0">
                <a:solidFill>
                  <a:schemeClr val="tx1"/>
                </a:solidFill>
                <a:latin typeface="Consolas" pitchFamily="49" charset="0"/>
              </a:rPr>
              <a:t>, </a:t>
            </a:r>
            <a:r>
              <a:rPr lang="en-GB" sz="900" dirty="0" err="1" smtClean="0">
                <a:solidFill>
                  <a:schemeClr val="tx1"/>
                </a:solidFill>
                <a:latin typeface="Consolas" pitchFamily="49" charset="0"/>
              </a:rPr>
              <a:t>FileAccess.Write</a:t>
            </a:r>
            <a:r>
              <a:rPr lang="en-GB" sz="900" dirty="0" smtClean="0">
                <a:solidFill>
                  <a:schemeClr val="tx1"/>
                </a:solidFill>
                <a:latin typeface="Consolas" pitchFamily="49" charset="0"/>
              </a:rPr>
              <a:t>, </a:t>
            </a:r>
            <a:r>
              <a:rPr lang="en-GB" sz="900" dirty="0" err="1" smtClean="0">
                <a:solidFill>
                  <a:schemeClr val="tx1"/>
                </a:solidFill>
                <a:latin typeface="Consolas" pitchFamily="49" charset="0"/>
              </a:rPr>
              <a:t>FileShare.None</a:t>
            </a:r>
            <a:r>
              <a:rPr lang="en-GB" sz="900" dirty="0" smtClean="0">
                <a:solidFill>
                  <a:schemeClr val="tx1"/>
                </a:solidFill>
                <a:latin typeface="Consolas" pitchFamily="49" charset="0"/>
              </a:rPr>
              <a:t>,</a:t>
            </a:r>
          </a:p>
          <a:p>
            <a:r>
              <a:rPr lang="en-GB" sz="900" dirty="0" smtClean="0">
                <a:solidFill>
                  <a:schemeClr val="tx1"/>
                </a:solidFill>
                <a:latin typeface="Consolas" pitchFamily="49" charset="0"/>
              </a:rPr>
              <a:t>            4096, false);</a:t>
            </a:r>
          </a:p>
          <a:p>
            <a:r>
              <a:rPr lang="en-GB" sz="900" dirty="0" smtClean="0">
                <a:solidFill>
                  <a:schemeClr val="tx1"/>
                </a:solidFill>
                <a:latin typeface="Consolas" pitchFamily="49" charset="0"/>
              </a:rPr>
              <a:t>        </a:t>
            </a:r>
            <a:r>
              <a:rPr lang="en-GB" sz="900" dirty="0" err="1" smtClean="0">
                <a:solidFill>
                  <a:schemeClr val="tx1"/>
                </a:solidFill>
                <a:latin typeface="Consolas" pitchFamily="49" charset="0"/>
              </a:rPr>
              <a:t>fs.Write</a:t>
            </a:r>
            <a:r>
              <a:rPr lang="en-GB" sz="900" dirty="0" smtClean="0">
                <a:solidFill>
                  <a:schemeClr val="tx1"/>
                </a:solidFill>
                <a:latin typeface="Consolas" pitchFamily="49" charset="0"/>
              </a:rPr>
              <a:t>(</a:t>
            </a:r>
            <a:r>
              <a:rPr lang="en-GB" sz="900" dirty="0" err="1" smtClean="0">
                <a:solidFill>
                  <a:schemeClr val="tx1"/>
                </a:solidFill>
                <a:latin typeface="Consolas" pitchFamily="49" charset="0"/>
              </a:rPr>
              <a:t>state.pixels</a:t>
            </a:r>
            <a:r>
              <a:rPr lang="en-GB" sz="900" dirty="0" smtClean="0">
                <a:solidFill>
                  <a:schemeClr val="tx1"/>
                </a:solidFill>
                <a:latin typeface="Consolas" pitchFamily="49" charset="0"/>
              </a:rPr>
              <a:t>, 0, </a:t>
            </a:r>
            <a:r>
              <a:rPr lang="en-GB" sz="900" dirty="0" err="1" smtClean="0">
                <a:solidFill>
                  <a:schemeClr val="tx1"/>
                </a:solidFill>
                <a:latin typeface="Consolas" pitchFamily="49" charset="0"/>
              </a:rPr>
              <a:t>numPixels</a:t>
            </a:r>
            <a:r>
              <a:rPr lang="en-GB" sz="900" dirty="0" smtClean="0">
                <a:solidFill>
                  <a:schemeClr val="tx1"/>
                </a:solidFill>
                <a:latin typeface="Consolas" pitchFamily="49" charset="0"/>
              </a:rPr>
              <a:t>);</a:t>
            </a:r>
          </a:p>
          <a:p>
            <a:r>
              <a:rPr lang="en-GB" sz="900" dirty="0" smtClean="0">
                <a:solidFill>
                  <a:schemeClr val="tx1"/>
                </a:solidFill>
                <a:latin typeface="Consolas" pitchFamily="49" charset="0"/>
              </a:rPr>
              <a:t>        </a:t>
            </a:r>
            <a:r>
              <a:rPr lang="en-GB" sz="900" dirty="0" err="1" smtClean="0">
                <a:solidFill>
                  <a:schemeClr val="tx1"/>
                </a:solidFill>
                <a:latin typeface="Consolas" pitchFamily="49" charset="0"/>
              </a:rPr>
              <a:t>fs.Close</a:t>
            </a:r>
            <a:r>
              <a:rPr lang="en-GB" sz="900" dirty="0" smtClean="0">
                <a:solidFill>
                  <a:schemeClr val="tx1"/>
                </a:solidFill>
                <a:latin typeface="Consolas" pitchFamily="49" charset="0"/>
              </a:rPr>
              <a:t>();</a:t>
            </a:r>
          </a:p>
          <a:p>
            <a:r>
              <a:rPr lang="en-GB" sz="900" dirty="0" smtClean="0">
                <a:solidFill>
                  <a:schemeClr val="tx1"/>
                </a:solidFill>
                <a:latin typeface="Consolas" pitchFamily="49" charset="0"/>
              </a:rPr>
              <a:t> </a:t>
            </a:r>
          </a:p>
          <a:p>
            <a:r>
              <a:rPr lang="en-GB" sz="900" dirty="0" smtClean="0">
                <a:solidFill>
                  <a:schemeClr val="tx1"/>
                </a:solidFill>
                <a:latin typeface="Consolas" pitchFamily="49" charset="0"/>
              </a:rPr>
              <a:t>        // This application model uses too much memory.</a:t>
            </a:r>
          </a:p>
          <a:p>
            <a:r>
              <a:rPr lang="en-GB" sz="900" dirty="0" smtClean="0">
                <a:solidFill>
                  <a:schemeClr val="tx1"/>
                </a:solidFill>
                <a:latin typeface="Consolas" pitchFamily="49" charset="0"/>
              </a:rPr>
              <a:t>        // Releasing memory as soon as possible is a good idea, </a:t>
            </a:r>
          </a:p>
          <a:p>
            <a:r>
              <a:rPr lang="en-GB" sz="900" dirty="0" smtClean="0">
                <a:solidFill>
                  <a:schemeClr val="tx1"/>
                </a:solidFill>
                <a:latin typeface="Consolas" pitchFamily="49" charset="0"/>
              </a:rPr>
              <a:t>        // especially global state.</a:t>
            </a:r>
          </a:p>
          <a:p>
            <a:r>
              <a:rPr lang="en-GB" sz="900" dirty="0" smtClean="0">
                <a:solidFill>
                  <a:schemeClr val="tx1"/>
                </a:solidFill>
                <a:latin typeface="Consolas" pitchFamily="49" charset="0"/>
              </a:rPr>
              <a:t>        </a:t>
            </a:r>
            <a:r>
              <a:rPr lang="en-GB" sz="900" dirty="0" err="1" smtClean="0">
                <a:solidFill>
                  <a:schemeClr val="tx1"/>
                </a:solidFill>
                <a:latin typeface="Consolas" pitchFamily="49" charset="0"/>
              </a:rPr>
              <a:t>state.pixels</a:t>
            </a:r>
            <a:r>
              <a:rPr lang="en-GB" sz="900" dirty="0" smtClean="0">
                <a:solidFill>
                  <a:schemeClr val="tx1"/>
                </a:solidFill>
                <a:latin typeface="Consolas" pitchFamily="49" charset="0"/>
              </a:rPr>
              <a:t> = null;</a:t>
            </a:r>
          </a:p>
          <a:p>
            <a:r>
              <a:rPr lang="en-GB" sz="900" dirty="0" smtClean="0">
                <a:solidFill>
                  <a:schemeClr val="tx1"/>
                </a:solidFill>
                <a:latin typeface="Consolas" pitchFamily="49" charset="0"/>
              </a:rPr>
              <a:t>        </a:t>
            </a:r>
            <a:r>
              <a:rPr lang="en-GB" sz="900" dirty="0" err="1" smtClean="0">
                <a:solidFill>
                  <a:schemeClr val="tx1"/>
                </a:solidFill>
                <a:latin typeface="Consolas" pitchFamily="49" charset="0"/>
              </a:rPr>
              <a:t>fs</a:t>
            </a:r>
            <a:r>
              <a:rPr lang="en-GB" sz="900" dirty="0" smtClean="0">
                <a:solidFill>
                  <a:schemeClr val="tx1"/>
                </a:solidFill>
                <a:latin typeface="Consolas" pitchFamily="49" charset="0"/>
              </a:rPr>
              <a:t> = null;</a:t>
            </a:r>
          </a:p>
          <a:p>
            <a:r>
              <a:rPr lang="en-GB" sz="900" dirty="0" smtClean="0">
                <a:solidFill>
                  <a:schemeClr val="tx1"/>
                </a:solidFill>
                <a:latin typeface="Consolas" pitchFamily="49" charset="0"/>
              </a:rPr>
              <a:t>        // Record that an image is finished now.</a:t>
            </a:r>
          </a:p>
          <a:p>
            <a:r>
              <a:rPr lang="en-GB" sz="900" dirty="0" smtClean="0">
                <a:solidFill>
                  <a:schemeClr val="tx1"/>
                </a:solidFill>
                <a:latin typeface="Consolas" pitchFamily="49" charset="0"/>
              </a:rPr>
              <a:t>        lock (</a:t>
            </a:r>
            <a:r>
              <a:rPr lang="en-GB" sz="900" dirty="0" err="1" smtClean="0">
                <a:solidFill>
                  <a:schemeClr val="tx1"/>
                </a:solidFill>
                <a:latin typeface="Consolas" pitchFamily="49" charset="0"/>
              </a:rPr>
              <a:t>NumImagesMutex</a:t>
            </a:r>
            <a:r>
              <a:rPr lang="en-GB" sz="900" dirty="0" smtClean="0">
                <a:solidFill>
                  <a:schemeClr val="tx1"/>
                </a:solidFill>
                <a:latin typeface="Consolas" pitchFamily="49" charset="0"/>
              </a:rPr>
              <a:t>)</a:t>
            </a:r>
          </a:p>
          <a:p>
            <a:r>
              <a:rPr lang="en-GB" sz="900" dirty="0" smtClean="0">
                <a:solidFill>
                  <a:schemeClr val="tx1"/>
                </a:solidFill>
                <a:latin typeface="Consolas" pitchFamily="49" charset="0"/>
              </a:rPr>
              <a:t>        {</a:t>
            </a:r>
          </a:p>
          <a:p>
            <a:r>
              <a:rPr lang="en-GB" sz="900" dirty="0" smtClean="0">
                <a:solidFill>
                  <a:schemeClr val="tx1"/>
                </a:solidFill>
                <a:latin typeface="Consolas" pitchFamily="49" charset="0"/>
              </a:rPr>
              <a:t>            </a:t>
            </a:r>
            <a:r>
              <a:rPr lang="en-GB" sz="900" dirty="0" err="1" smtClean="0">
                <a:solidFill>
                  <a:schemeClr val="tx1"/>
                </a:solidFill>
                <a:latin typeface="Consolas" pitchFamily="49" charset="0"/>
              </a:rPr>
              <a:t>NumImagesToFinish</a:t>
            </a:r>
            <a:r>
              <a:rPr lang="en-GB" sz="900" dirty="0" smtClean="0">
                <a:solidFill>
                  <a:schemeClr val="tx1"/>
                </a:solidFill>
                <a:latin typeface="Consolas" pitchFamily="49" charset="0"/>
              </a:rPr>
              <a:t>--;</a:t>
            </a:r>
          </a:p>
          <a:p>
            <a:r>
              <a:rPr lang="en-GB" sz="900" dirty="0" smtClean="0">
                <a:solidFill>
                  <a:schemeClr val="tx1"/>
                </a:solidFill>
                <a:latin typeface="Consolas" pitchFamily="49" charset="0"/>
              </a:rPr>
              <a:t>            if (</a:t>
            </a:r>
            <a:r>
              <a:rPr lang="en-GB" sz="900" dirty="0" err="1" smtClean="0">
                <a:solidFill>
                  <a:schemeClr val="tx1"/>
                </a:solidFill>
                <a:latin typeface="Consolas" pitchFamily="49" charset="0"/>
              </a:rPr>
              <a:t>NumImagesToFinish</a:t>
            </a:r>
            <a:r>
              <a:rPr lang="en-GB" sz="900" dirty="0" smtClean="0">
                <a:solidFill>
                  <a:schemeClr val="tx1"/>
                </a:solidFill>
                <a:latin typeface="Consolas" pitchFamily="49" charset="0"/>
              </a:rPr>
              <a:t> == 0)</a:t>
            </a:r>
          </a:p>
          <a:p>
            <a:r>
              <a:rPr lang="en-GB" sz="900" dirty="0" smtClean="0">
                <a:solidFill>
                  <a:schemeClr val="tx1"/>
                </a:solidFill>
                <a:latin typeface="Consolas" pitchFamily="49" charset="0"/>
              </a:rPr>
              <a:t>            {</a:t>
            </a:r>
          </a:p>
          <a:p>
            <a:r>
              <a:rPr lang="en-GB" sz="900" dirty="0" smtClean="0">
                <a:solidFill>
                  <a:schemeClr val="tx1"/>
                </a:solidFill>
                <a:latin typeface="Consolas" pitchFamily="49" charset="0"/>
              </a:rPr>
              <a:t>                </a:t>
            </a:r>
            <a:r>
              <a:rPr lang="en-GB" sz="900" dirty="0" err="1" smtClean="0">
                <a:solidFill>
                  <a:schemeClr val="tx1"/>
                </a:solidFill>
                <a:latin typeface="Consolas" pitchFamily="49" charset="0"/>
              </a:rPr>
              <a:t>Monitor.Enter</a:t>
            </a:r>
            <a:r>
              <a:rPr lang="en-GB" sz="900" dirty="0" smtClean="0">
                <a:solidFill>
                  <a:schemeClr val="tx1"/>
                </a:solidFill>
                <a:latin typeface="Consolas" pitchFamily="49" charset="0"/>
              </a:rPr>
              <a:t>(</a:t>
            </a:r>
            <a:r>
              <a:rPr lang="en-GB" sz="900" dirty="0" err="1" smtClean="0">
                <a:solidFill>
                  <a:schemeClr val="tx1"/>
                </a:solidFill>
                <a:latin typeface="Consolas" pitchFamily="49" charset="0"/>
              </a:rPr>
              <a:t>WaitObject</a:t>
            </a:r>
            <a:r>
              <a:rPr lang="en-GB" sz="900" dirty="0" smtClean="0">
                <a:solidFill>
                  <a:schemeClr val="tx1"/>
                </a:solidFill>
                <a:latin typeface="Consolas" pitchFamily="49" charset="0"/>
              </a:rPr>
              <a:t>);</a:t>
            </a:r>
          </a:p>
          <a:p>
            <a:r>
              <a:rPr lang="en-GB" sz="900" dirty="0" smtClean="0">
                <a:solidFill>
                  <a:schemeClr val="tx1"/>
                </a:solidFill>
                <a:latin typeface="Consolas" pitchFamily="49" charset="0"/>
              </a:rPr>
              <a:t>                </a:t>
            </a:r>
            <a:r>
              <a:rPr lang="en-GB" sz="900" dirty="0" err="1" smtClean="0">
                <a:solidFill>
                  <a:schemeClr val="tx1"/>
                </a:solidFill>
                <a:latin typeface="Consolas" pitchFamily="49" charset="0"/>
              </a:rPr>
              <a:t>Monitor.Pulse</a:t>
            </a:r>
            <a:r>
              <a:rPr lang="en-GB" sz="900" dirty="0" smtClean="0">
                <a:solidFill>
                  <a:schemeClr val="tx1"/>
                </a:solidFill>
                <a:latin typeface="Consolas" pitchFamily="49" charset="0"/>
              </a:rPr>
              <a:t>(</a:t>
            </a:r>
            <a:r>
              <a:rPr lang="en-GB" sz="900" dirty="0" err="1" smtClean="0">
                <a:solidFill>
                  <a:schemeClr val="tx1"/>
                </a:solidFill>
                <a:latin typeface="Consolas" pitchFamily="49" charset="0"/>
              </a:rPr>
              <a:t>WaitObject</a:t>
            </a:r>
            <a:r>
              <a:rPr lang="en-GB" sz="900" dirty="0" smtClean="0">
                <a:solidFill>
                  <a:schemeClr val="tx1"/>
                </a:solidFill>
                <a:latin typeface="Consolas" pitchFamily="49" charset="0"/>
              </a:rPr>
              <a:t>);</a:t>
            </a:r>
          </a:p>
          <a:p>
            <a:r>
              <a:rPr lang="en-GB" sz="900" dirty="0" smtClean="0">
                <a:solidFill>
                  <a:schemeClr val="tx1"/>
                </a:solidFill>
                <a:latin typeface="Consolas" pitchFamily="49" charset="0"/>
              </a:rPr>
              <a:t>                </a:t>
            </a:r>
            <a:r>
              <a:rPr lang="en-GB" sz="900" dirty="0" err="1" smtClean="0">
                <a:solidFill>
                  <a:schemeClr val="tx1"/>
                </a:solidFill>
                <a:latin typeface="Consolas" pitchFamily="49" charset="0"/>
              </a:rPr>
              <a:t>Monitor.Exit</a:t>
            </a:r>
            <a:r>
              <a:rPr lang="en-GB" sz="900" dirty="0" smtClean="0">
                <a:solidFill>
                  <a:schemeClr val="tx1"/>
                </a:solidFill>
                <a:latin typeface="Consolas" pitchFamily="49" charset="0"/>
              </a:rPr>
              <a:t>(</a:t>
            </a:r>
            <a:r>
              <a:rPr lang="en-GB" sz="900" dirty="0" err="1" smtClean="0">
                <a:solidFill>
                  <a:schemeClr val="tx1"/>
                </a:solidFill>
                <a:latin typeface="Consolas" pitchFamily="49" charset="0"/>
              </a:rPr>
              <a:t>WaitObject</a:t>
            </a:r>
            <a:r>
              <a:rPr lang="en-GB" sz="900" dirty="0" smtClean="0">
                <a:solidFill>
                  <a:schemeClr val="tx1"/>
                </a:solidFill>
                <a:latin typeface="Consolas" pitchFamily="49" charset="0"/>
              </a:rPr>
              <a:t>);</a:t>
            </a:r>
          </a:p>
          <a:p>
            <a:r>
              <a:rPr lang="en-GB" sz="900" dirty="0" smtClean="0">
                <a:solidFill>
                  <a:schemeClr val="tx1"/>
                </a:solidFill>
                <a:latin typeface="Consolas" pitchFamily="49" charset="0"/>
              </a:rPr>
              <a:t>            }</a:t>
            </a:r>
          </a:p>
          <a:p>
            <a:r>
              <a:rPr lang="en-GB" sz="900" dirty="0" smtClean="0">
                <a:solidFill>
                  <a:schemeClr val="tx1"/>
                </a:solidFill>
                <a:latin typeface="Consolas" pitchFamily="49" charset="0"/>
              </a:rPr>
              <a:t>        }</a:t>
            </a:r>
          </a:p>
          <a:p>
            <a:r>
              <a:rPr lang="en-GB" sz="900" dirty="0" smtClean="0">
                <a:solidFill>
                  <a:schemeClr val="tx1"/>
                </a:solidFill>
                <a:latin typeface="Consolas" pitchFamily="49" charset="0"/>
              </a:rPr>
              <a:t>    }</a:t>
            </a:r>
          </a:p>
          <a:p>
            <a:endParaRPr lang="en-GB" sz="900" dirty="0">
              <a:solidFill>
                <a:schemeClr val="tx1"/>
              </a:solidFill>
              <a:latin typeface="Consolas" pitchFamily="49" charset="0"/>
            </a:endParaRPr>
          </a:p>
        </p:txBody>
      </p:sp>
      <p:sp>
        <p:nvSpPr>
          <p:cNvPr id="7" name="Folded Corner 6"/>
          <p:cNvSpPr/>
          <p:nvPr/>
        </p:nvSpPr>
        <p:spPr>
          <a:xfrm>
            <a:off x="4724400" y="914162"/>
            <a:ext cx="4753472" cy="6941987"/>
          </a:xfrm>
          <a:prstGeom prst="foldedCorner">
            <a:avLst/>
          </a:prstGeom>
          <a:solidFill>
            <a:srgbClr val="FFFFFF"/>
          </a:solidFill>
          <a:ln w="3175"/>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spAutoFit/>
          </a:bodyPr>
          <a:lstStyle/>
          <a:p>
            <a:r>
              <a:rPr lang="en-GB" sz="900" dirty="0" smtClean="0">
                <a:solidFill>
                  <a:schemeClr val="tx1"/>
                </a:solidFill>
                <a:latin typeface="Consolas" pitchFamily="49" charset="0"/>
              </a:rPr>
              <a:t> </a:t>
            </a:r>
          </a:p>
          <a:p>
            <a:r>
              <a:rPr lang="en-GB" sz="900" dirty="0" smtClean="0">
                <a:solidFill>
                  <a:schemeClr val="tx1"/>
                </a:solidFill>
                <a:latin typeface="Consolas" pitchFamily="49" charset="0"/>
              </a:rPr>
              <a:t>       public static void </a:t>
            </a:r>
            <a:r>
              <a:rPr lang="en-GB" sz="900" dirty="0" err="1" smtClean="0">
                <a:solidFill>
                  <a:schemeClr val="tx1"/>
                </a:solidFill>
                <a:latin typeface="Consolas" pitchFamily="49" charset="0"/>
              </a:rPr>
              <a:t>ProcessImagesInBulk</a:t>
            </a:r>
            <a:r>
              <a:rPr lang="en-GB" sz="900" dirty="0" smtClean="0">
                <a:solidFill>
                  <a:schemeClr val="tx1"/>
                </a:solidFill>
                <a:latin typeface="Consolas" pitchFamily="49" charset="0"/>
              </a:rPr>
              <a:t>()</a:t>
            </a:r>
          </a:p>
          <a:p>
            <a:r>
              <a:rPr lang="en-GB" sz="900" dirty="0" smtClean="0">
                <a:solidFill>
                  <a:schemeClr val="tx1"/>
                </a:solidFill>
                <a:latin typeface="Consolas" pitchFamily="49" charset="0"/>
              </a:rPr>
              <a:t>    {</a:t>
            </a:r>
          </a:p>
          <a:p>
            <a:r>
              <a:rPr lang="en-GB" sz="900" dirty="0" smtClean="0">
                <a:solidFill>
                  <a:schemeClr val="tx1"/>
                </a:solidFill>
                <a:latin typeface="Consolas" pitchFamily="49" charset="0"/>
              </a:rPr>
              <a:t>        </a:t>
            </a:r>
            <a:r>
              <a:rPr lang="en-GB" sz="900" dirty="0" err="1" smtClean="0">
                <a:solidFill>
                  <a:schemeClr val="tx1"/>
                </a:solidFill>
                <a:latin typeface="Consolas" pitchFamily="49" charset="0"/>
              </a:rPr>
              <a:t>Console.WriteLine</a:t>
            </a:r>
            <a:r>
              <a:rPr lang="en-GB" sz="900" dirty="0" smtClean="0">
                <a:solidFill>
                  <a:schemeClr val="tx1"/>
                </a:solidFill>
                <a:latin typeface="Consolas" pitchFamily="49" charset="0"/>
              </a:rPr>
              <a:t>("Processing images...  ");</a:t>
            </a:r>
          </a:p>
          <a:p>
            <a:r>
              <a:rPr lang="en-GB" sz="900" dirty="0" smtClean="0">
                <a:solidFill>
                  <a:schemeClr val="tx1"/>
                </a:solidFill>
                <a:latin typeface="Consolas" pitchFamily="49" charset="0"/>
              </a:rPr>
              <a:t>        long t0 = </a:t>
            </a:r>
            <a:r>
              <a:rPr lang="en-GB" sz="900" dirty="0" err="1" smtClean="0">
                <a:solidFill>
                  <a:schemeClr val="tx1"/>
                </a:solidFill>
                <a:latin typeface="Consolas" pitchFamily="49" charset="0"/>
              </a:rPr>
              <a:t>Environment.TickCount</a:t>
            </a:r>
            <a:r>
              <a:rPr lang="en-GB" sz="900" dirty="0" smtClean="0">
                <a:solidFill>
                  <a:schemeClr val="tx1"/>
                </a:solidFill>
                <a:latin typeface="Consolas" pitchFamily="49" charset="0"/>
              </a:rPr>
              <a:t>;</a:t>
            </a:r>
          </a:p>
          <a:p>
            <a:r>
              <a:rPr lang="en-GB" sz="900" dirty="0" smtClean="0">
                <a:solidFill>
                  <a:schemeClr val="tx1"/>
                </a:solidFill>
                <a:latin typeface="Consolas" pitchFamily="49" charset="0"/>
              </a:rPr>
              <a:t>        </a:t>
            </a:r>
            <a:r>
              <a:rPr lang="en-GB" sz="900" dirty="0" err="1" smtClean="0">
                <a:solidFill>
                  <a:schemeClr val="tx1"/>
                </a:solidFill>
                <a:latin typeface="Consolas" pitchFamily="49" charset="0"/>
              </a:rPr>
              <a:t>NumImagesToFinish</a:t>
            </a:r>
            <a:r>
              <a:rPr lang="en-GB" sz="900" dirty="0" smtClean="0">
                <a:solidFill>
                  <a:schemeClr val="tx1"/>
                </a:solidFill>
                <a:latin typeface="Consolas" pitchFamily="49" charset="0"/>
              </a:rPr>
              <a:t> = </a:t>
            </a:r>
            <a:r>
              <a:rPr lang="en-GB" sz="900" dirty="0" err="1" smtClean="0">
                <a:solidFill>
                  <a:schemeClr val="tx1"/>
                </a:solidFill>
                <a:latin typeface="Consolas" pitchFamily="49" charset="0"/>
              </a:rPr>
              <a:t>numImages</a:t>
            </a:r>
            <a:r>
              <a:rPr lang="en-GB" sz="900" dirty="0" smtClean="0">
                <a:solidFill>
                  <a:schemeClr val="tx1"/>
                </a:solidFill>
                <a:latin typeface="Consolas" pitchFamily="49" charset="0"/>
              </a:rPr>
              <a:t>;</a:t>
            </a:r>
          </a:p>
          <a:p>
            <a:r>
              <a:rPr lang="en-GB" sz="900" dirty="0" smtClean="0">
                <a:solidFill>
                  <a:schemeClr val="tx1"/>
                </a:solidFill>
                <a:latin typeface="Consolas" pitchFamily="49" charset="0"/>
              </a:rPr>
              <a:t>        </a:t>
            </a:r>
            <a:r>
              <a:rPr lang="en-GB" sz="900" dirty="0" err="1" smtClean="0">
                <a:solidFill>
                  <a:schemeClr val="tx1"/>
                </a:solidFill>
                <a:latin typeface="Consolas" pitchFamily="49" charset="0"/>
              </a:rPr>
              <a:t>AsyncCallback</a:t>
            </a:r>
            <a:r>
              <a:rPr lang="en-GB" sz="900" dirty="0" smtClean="0">
                <a:solidFill>
                  <a:schemeClr val="tx1"/>
                </a:solidFill>
                <a:latin typeface="Consolas" pitchFamily="49" charset="0"/>
              </a:rPr>
              <a:t> </a:t>
            </a:r>
            <a:r>
              <a:rPr lang="en-GB" sz="900" dirty="0" err="1" smtClean="0">
                <a:solidFill>
                  <a:schemeClr val="tx1"/>
                </a:solidFill>
                <a:latin typeface="Consolas" pitchFamily="49" charset="0"/>
              </a:rPr>
              <a:t>readImageCallback</a:t>
            </a:r>
            <a:r>
              <a:rPr lang="en-GB" sz="900" dirty="0" smtClean="0">
                <a:solidFill>
                  <a:schemeClr val="tx1"/>
                </a:solidFill>
                <a:latin typeface="Consolas" pitchFamily="49" charset="0"/>
              </a:rPr>
              <a:t> = new</a:t>
            </a:r>
          </a:p>
          <a:p>
            <a:r>
              <a:rPr lang="en-GB" sz="900" dirty="0" smtClean="0">
                <a:solidFill>
                  <a:schemeClr val="tx1"/>
                </a:solidFill>
                <a:latin typeface="Consolas" pitchFamily="49" charset="0"/>
              </a:rPr>
              <a:t>            </a:t>
            </a:r>
            <a:r>
              <a:rPr lang="en-GB" sz="900" dirty="0" err="1" smtClean="0">
                <a:solidFill>
                  <a:schemeClr val="tx1"/>
                </a:solidFill>
                <a:latin typeface="Consolas" pitchFamily="49" charset="0"/>
              </a:rPr>
              <a:t>AsyncCallback</a:t>
            </a:r>
            <a:r>
              <a:rPr lang="en-GB" sz="900" dirty="0" smtClean="0">
                <a:solidFill>
                  <a:schemeClr val="tx1"/>
                </a:solidFill>
                <a:latin typeface="Consolas" pitchFamily="49" charset="0"/>
              </a:rPr>
              <a:t>(</a:t>
            </a:r>
            <a:r>
              <a:rPr lang="en-GB" sz="900" dirty="0" err="1" smtClean="0">
                <a:solidFill>
                  <a:schemeClr val="tx1"/>
                </a:solidFill>
                <a:latin typeface="Consolas" pitchFamily="49" charset="0"/>
              </a:rPr>
              <a:t>ReadInImageCallback</a:t>
            </a:r>
            <a:r>
              <a:rPr lang="en-GB" sz="900" dirty="0" smtClean="0">
                <a:solidFill>
                  <a:schemeClr val="tx1"/>
                </a:solidFill>
                <a:latin typeface="Consolas" pitchFamily="49" charset="0"/>
              </a:rPr>
              <a:t>);</a:t>
            </a:r>
          </a:p>
          <a:p>
            <a:r>
              <a:rPr lang="en-GB" sz="900" dirty="0" smtClean="0">
                <a:solidFill>
                  <a:schemeClr val="tx1"/>
                </a:solidFill>
                <a:latin typeface="Consolas" pitchFamily="49" charset="0"/>
              </a:rPr>
              <a:t>        for (</a:t>
            </a:r>
            <a:r>
              <a:rPr lang="en-GB" sz="900" dirty="0" err="1" smtClean="0">
                <a:solidFill>
                  <a:schemeClr val="tx1"/>
                </a:solidFill>
                <a:latin typeface="Consolas" pitchFamily="49" charset="0"/>
              </a:rPr>
              <a:t>int</a:t>
            </a:r>
            <a:r>
              <a:rPr lang="en-GB" sz="900" dirty="0" smtClean="0">
                <a:solidFill>
                  <a:schemeClr val="tx1"/>
                </a:solidFill>
                <a:latin typeface="Consolas" pitchFamily="49" charset="0"/>
              </a:rPr>
              <a:t> </a:t>
            </a:r>
            <a:r>
              <a:rPr lang="en-GB" sz="900" dirty="0" err="1" smtClean="0">
                <a:solidFill>
                  <a:schemeClr val="tx1"/>
                </a:solidFill>
                <a:latin typeface="Consolas" pitchFamily="49" charset="0"/>
              </a:rPr>
              <a:t>i</a:t>
            </a:r>
            <a:r>
              <a:rPr lang="en-GB" sz="900" dirty="0" smtClean="0">
                <a:solidFill>
                  <a:schemeClr val="tx1"/>
                </a:solidFill>
                <a:latin typeface="Consolas" pitchFamily="49" charset="0"/>
              </a:rPr>
              <a:t> = 0; </a:t>
            </a:r>
            <a:r>
              <a:rPr lang="en-GB" sz="900" dirty="0" err="1" smtClean="0">
                <a:solidFill>
                  <a:schemeClr val="tx1"/>
                </a:solidFill>
                <a:latin typeface="Consolas" pitchFamily="49" charset="0"/>
              </a:rPr>
              <a:t>i</a:t>
            </a:r>
            <a:r>
              <a:rPr lang="en-GB" sz="900" dirty="0" smtClean="0">
                <a:solidFill>
                  <a:schemeClr val="tx1"/>
                </a:solidFill>
                <a:latin typeface="Consolas" pitchFamily="49" charset="0"/>
              </a:rPr>
              <a:t> &lt; </a:t>
            </a:r>
            <a:r>
              <a:rPr lang="en-GB" sz="900" dirty="0" err="1" smtClean="0">
                <a:solidFill>
                  <a:schemeClr val="tx1"/>
                </a:solidFill>
                <a:latin typeface="Consolas" pitchFamily="49" charset="0"/>
              </a:rPr>
              <a:t>numImages</a:t>
            </a:r>
            <a:r>
              <a:rPr lang="en-GB" sz="900" dirty="0" smtClean="0">
                <a:solidFill>
                  <a:schemeClr val="tx1"/>
                </a:solidFill>
                <a:latin typeface="Consolas" pitchFamily="49" charset="0"/>
              </a:rPr>
              <a:t>; </a:t>
            </a:r>
            <a:r>
              <a:rPr lang="en-GB" sz="900" dirty="0" err="1" smtClean="0">
                <a:solidFill>
                  <a:schemeClr val="tx1"/>
                </a:solidFill>
                <a:latin typeface="Consolas" pitchFamily="49" charset="0"/>
              </a:rPr>
              <a:t>i</a:t>
            </a:r>
            <a:r>
              <a:rPr lang="en-GB" sz="900" dirty="0" smtClean="0">
                <a:solidFill>
                  <a:schemeClr val="tx1"/>
                </a:solidFill>
                <a:latin typeface="Consolas" pitchFamily="49" charset="0"/>
              </a:rPr>
              <a:t>++)</a:t>
            </a:r>
          </a:p>
          <a:p>
            <a:r>
              <a:rPr lang="en-GB" sz="900" dirty="0" smtClean="0">
                <a:solidFill>
                  <a:schemeClr val="tx1"/>
                </a:solidFill>
                <a:latin typeface="Consolas" pitchFamily="49" charset="0"/>
              </a:rPr>
              <a:t>        {</a:t>
            </a:r>
          </a:p>
          <a:p>
            <a:r>
              <a:rPr lang="en-GB" sz="900" dirty="0" smtClean="0">
                <a:solidFill>
                  <a:schemeClr val="tx1"/>
                </a:solidFill>
                <a:latin typeface="Consolas" pitchFamily="49" charset="0"/>
              </a:rPr>
              <a:t>            </a:t>
            </a:r>
            <a:r>
              <a:rPr lang="en-GB" sz="900" dirty="0" err="1" smtClean="0">
                <a:solidFill>
                  <a:schemeClr val="tx1"/>
                </a:solidFill>
                <a:latin typeface="Consolas" pitchFamily="49" charset="0"/>
              </a:rPr>
              <a:t>ImageStateObject</a:t>
            </a:r>
            <a:r>
              <a:rPr lang="en-GB" sz="900" dirty="0" smtClean="0">
                <a:solidFill>
                  <a:schemeClr val="tx1"/>
                </a:solidFill>
                <a:latin typeface="Consolas" pitchFamily="49" charset="0"/>
              </a:rPr>
              <a:t> state = new </a:t>
            </a:r>
            <a:r>
              <a:rPr lang="en-GB" sz="900" dirty="0" err="1" smtClean="0">
                <a:solidFill>
                  <a:schemeClr val="tx1"/>
                </a:solidFill>
                <a:latin typeface="Consolas" pitchFamily="49" charset="0"/>
              </a:rPr>
              <a:t>ImageStateObject</a:t>
            </a:r>
            <a:r>
              <a:rPr lang="en-GB" sz="900" dirty="0" smtClean="0">
                <a:solidFill>
                  <a:schemeClr val="tx1"/>
                </a:solidFill>
                <a:latin typeface="Consolas" pitchFamily="49" charset="0"/>
              </a:rPr>
              <a:t>();</a:t>
            </a:r>
          </a:p>
          <a:p>
            <a:r>
              <a:rPr lang="en-GB" sz="900" dirty="0" smtClean="0">
                <a:solidFill>
                  <a:schemeClr val="tx1"/>
                </a:solidFill>
                <a:latin typeface="Consolas" pitchFamily="49" charset="0"/>
              </a:rPr>
              <a:t>            </a:t>
            </a:r>
            <a:r>
              <a:rPr lang="en-GB" sz="900" dirty="0" err="1" smtClean="0">
                <a:solidFill>
                  <a:schemeClr val="tx1"/>
                </a:solidFill>
                <a:latin typeface="Consolas" pitchFamily="49" charset="0"/>
              </a:rPr>
              <a:t>state.pixels</a:t>
            </a:r>
            <a:r>
              <a:rPr lang="en-GB" sz="900" dirty="0" smtClean="0">
                <a:solidFill>
                  <a:schemeClr val="tx1"/>
                </a:solidFill>
                <a:latin typeface="Consolas" pitchFamily="49" charset="0"/>
              </a:rPr>
              <a:t> = new byte[</a:t>
            </a:r>
            <a:r>
              <a:rPr lang="en-GB" sz="900" dirty="0" err="1" smtClean="0">
                <a:solidFill>
                  <a:schemeClr val="tx1"/>
                </a:solidFill>
                <a:latin typeface="Consolas" pitchFamily="49" charset="0"/>
              </a:rPr>
              <a:t>numPixels</a:t>
            </a:r>
            <a:r>
              <a:rPr lang="en-GB" sz="900" dirty="0" smtClean="0">
                <a:solidFill>
                  <a:schemeClr val="tx1"/>
                </a:solidFill>
                <a:latin typeface="Consolas" pitchFamily="49" charset="0"/>
              </a:rPr>
              <a:t>];</a:t>
            </a:r>
          </a:p>
          <a:p>
            <a:r>
              <a:rPr lang="en-GB" sz="900" dirty="0" smtClean="0">
                <a:solidFill>
                  <a:schemeClr val="tx1"/>
                </a:solidFill>
                <a:latin typeface="Consolas" pitchFamily="49" charset="0"/>
              </a:rPr>
              <a:t>            </a:t>
            </a:r>
            <a:r>
              <a:rPr lang="en-GB" sz="900" dirty="0" err="1" smtClean="0">
                <a:solidFill>
                  <a:schemeClr val="tx1"/>
                </a:solidFill>
                <a:latin typeface="Consolas" pitchFamily="49" charset="0"/>
              </a:rPr>
              <a:t>state.imageNum</a:t>
            </a:r>
            <a:r>
              <a:rPr lang="en-GB" sz="900" dirty="0" smtClean="0">
                <a:solidFill>
                  <a:schemeClr val="tx1"/>
                </a:solidFill>
                <a:latin typeface="Consolas" pitchFamily="49" charset="0"/>
              </a:rPr>
              <a:t> = </a:t>
            </a:r>
            <a:r>
              <a:rPr lang="en-GB" sz="900" dirty="0" err="1" smtClean="0">
                <a:solidFill>
                  <a:schemeClr val="tx1"/>
                </a:solidFill>
                <a:latin typeface="Consolas" pitchFamily="49" charset="0"/>
              </a:rPr>
              <a:t>i</a:t>
            </a:r>
            <a:r>
              <a:rPr lang="en-GB" sz="900" dirty="0" smtClean="0">
                <a:solidFill>
                  <a:schemeClr val="tx1"/>
                </a:solidFill>
                <a:latin typeface="Consolas" pitchFamily="49" charset="0"/>
              </a:rPr>
              <a:t>;</a:t>
            </a:r>
          </a:p>
          <a:p>
            <a:r>
              <a:rPr lang="en-GB" sz="900" dirty="0" smtClean="0">
                <a:solidFill>
                  <a:schemeClr val="tx1"/>
                </a:solidFill>
                <a:latin typeface="Consolas" pitchFamily="49" charset="0"/>
              </a:rPr>
              <a:t>            // Very large items are read only once, so you can make the </a:t>
            </a:r>
          </a:p>
          <a:p>
            <a:r>
              <a:rPr lang="en-GB" sz="900" dirty="0" smtClean="0">
                <a:solidFill>
                  <a:schemeClr val="tx1"/>
                </a:solidFill>
                <a:latin typeface="Consolas" pitchFamily="49" charset="0"/>
              </a:rPr>
              <a:t>            // buffer on the </a:t>
            </a:r>
            <a:r>
              <a:rPr lang="en-GB" sz="900" dirty="0" err="1" smtClean="0">
                <a:solidFill>
                  <a:schemeClr val="tx1"/>
                </a:solidFill>
                <a:latin typeface="Consolas" pitchFamily="49" charset="0"/>
              </a:rPr>
              <a:t>FileStream</a:t>
            </a:r>
            <a:r>
              <a:rPr lang="en-GB" sz="900" dirty="0" smtClean="0">
                <a:solidFill>
                  <a:schemeClr val="tx1"/>
                </a:solidFill>
                <a:latin typeface="Consolas" pitchFamily="49" charset="0"/>
              </a:rPr>
              <a:t> very small to save memory.</a:t>
            </a:r>
          </a:p>
          <a:p>
            <a:r>
              <a:rPr lang="en-GB" sz="900" dirty="0" smtClean="0">
                <a:solidFill>
                  <a:schemeClr val="tx1"/>
                </a:solidFill>
                <a:latin typeface="Consolas" pitchFamily="49" charset="0"/>
              </a:rPr>
              <a:t>            </a:t>
            </a:r>
            <a:r>
              <a:rPr lang="en-GB" sz="900" dirty="0" err="1" smtClean="0">
                <a:solidFill>
                  <a:schemeClr val="tx1"/>
                </a:solidFill>
                <a:latin typeface="Consolas" pitchFamily="49" charset="0"/>
              </a:rPr>
              <a:t>FileStream</a:t>
            </a:r>
            <a:r>
              <a:rPr lang="en-GB" sz="900" dirty="0" smtClean="0">
                <a:solidFill>
                  <a:schemeClr val="tx1"/>
                </a:solidFill>
                <a:latin typeface="Consolas" pitchFamily="49" charset="0"/>
              </a:rPr>
              <a:t> </a:t>
            </a:r>
            <a:r>
              <a:rPr lang="en-GB" sz="900" dirty="0" err="1" smtClean="0">
                <a:solidFill>
                  <a:schemeClr val="tx1"/>
                </a:solidFill>
                <a:latin typeface="Consolas" pitchFamily="49" charset="0"/>
              </a:rPr>
              <a:t>fs</a:t>
            </a:r>
            <a:r>
              <a:rPr lang="en-GB" sz="900" dirty="0" smtClean="0">
                <a:solidFill>
                  <a:schemeClr val="tx1"/>
                </a:solidFill>
                <a:latin typeface="Consolas" pitchFamily="49" charset="0"/>
              </a:rPr>
              <a:t> = new </a:t>
            </a:r>
            <a:r>
              <a:rPr lang="en-GB" sz="900" dirty="0" err="1" smtClean="0">
                <a:solidFill>
                  <a:schemeClr val="tx1"/>
                </a:solidFill>
                <a:latin typeface="Consolas" pitchFamily="49" charset="0"/>
              </a:rPr>
              <a:t>FileStream</a:t>
            </a:r>
            <a:r>
              <a:rPr lang="en-GB" sz="900" dirty="0" smtClean="0">
                <a:solidFill>
                  <a:schemeClr val="tx1"/>
                </a:solidFill>
                <a:latin typeface="Consolas" pitchFamily="49" charset="0"/>
              </a:rPr>
              <a:t>(</a:t>
            </a:r>
            <a:r>
              <a:rPr lang="en-GB" sz="900" dirty="0" err="1" smtClean="0">
                <a:solidFill>
                  <a:schemeClr val="tx1"/>
                </a:solidFill>
                <a:latin typeface="Consolas" pitchFamily="49" charset="0"/>
              </a:rPr>
              <a:t>ImageBaseName</a:t>
            </a:r>
            <a:r>
              <a:rPr lang="en-GB" sz="900" dirty="0" smtClean="0">
                <a:solidFill>
                  <a:schemeClr val="tx1"/>
                </a:solidFill>
                <a:latin typeface="Consolas" pitchFamily="49" charset="0"/>
              </a:rPr>
              <a:t> + </a:t>
            </a:r>
            <a:r>
              <a:rPr lang="en-GB" sz="900" dirty="0" err="1" smtClean="0">
                <a:solidFill>
                  <a:schemeClr val="tx1"/>
                </a:solidFill>
                <a:latin typeface="Consolas" pitchFamily="49" charset="0"/>
              </a:rPr>
              <a:t>i</a:t>
            </a:r>
            <a:r>
              <a:rPr lang="en-GB" sz="900" dirty="0" smtClean="0">
                <a:solidFill>
                  <a:schemeClr val="tx1"/>
                </a:solidFill>
                <a:latin typeface="Consolas" pitchFamily="49" charset="0"/>
              </a:rPr>
              <a:t> + ".</a:t>
            </a:r>
            <a:r>
              <a:rPr lang="en-GB" sz="900" dirty="0" err="1" smtClean="0">
                <a:solidFill>
                  <a:schemeClr val="tx1"/>
                </a:solidFill>
                <a:latin typeface="Consolas" pitchFamily="49" charset="0"/>
              </a:rPr>
              <a:t>tmp</a:t>
            </a:r>
            <a:r>
              <a:rPr lang="en-GB" sz="900" dirty="0" smtClean="0">
                <a:solidFill>
                  <a:schemeClr val="tx1"/>
                </a:solidFill>
                <a:latin typeface="Consolas" pitchFamily="49" charset="0"/>
              </a:rPr>
              <a:t>",</a:t>
            </a:r>
          </a:p>
          <a:p>
            <a:r>
              <a:rPr lang="en-GB" sz="900" dirty="0" smtClean="0">
                <a:solidFill>
                  <a:schemeClr val="tx1"/>
                </a:solidFill>
                <a:latin typeface="Consolas" pitchFamily="49" charset="0"/>
              </a:rPr>
              <a:t>                </a:t>
            </a:r>
            <a:r>
              <a:rPr lang="en-GB" sz="900" dirty="0" err="1" smtClean="0">
                <a:solidFill>
                  <a:schemeClr val="tx1"/>
                </a:solidFill>
                <a:latin typeface="Consolas" pitchFamily="49" charset="0"/>
              </a:rPr>
              <a:t>FileMode.Open</a:t>
            </a:r>
            <a:r>
              <a:rPr lang="en-GB" sz="900" dirty="0" smtClean="0">
                <a:solidFill>
                  <a:schemeClr val="tx1"/>
                </a:solidFill>
                <a:latin typeface="Consolas" pitchFamily="49" charset="0"/>
              </a:rPr>
              <a:t>, </a:t>
            </a:r>
            <a:r>
              <a:rPr lang="en-GB" sz="900" dirty="0" err="1" smtClean="0">
                <a:solidFill>
                  <a:schemeClr val="tx1"/>
                </a:solidFill>
                <a:latin typeface="Consolas" pitchFamily="49" charset="0"/>
              </a:rPr>
              <a:t>FileAccess.Read</a:t>
            </a:r>
            <a:r>
              <a:rPr lang="en-GB" sz="900" dirty="0" smtClean="0">
                <a:solidFill>
                  <a:schemeClr val="tx1"/>
                </a:solidFill>
                <a:latin typeface="Consolas" pitchFamily="49" charset="0"/>
              </a:rPr>
              <a:t>, </a:t>
            </a:r>
            <a:r>
              <a:rPr lang="en-GB" sz="900" dirty="0" err="1" smtClean="0">
                <a:solidFill>
                  <a:schemeClr val="tx1"/>
                </a:solidFill>
                <a:latin typeface="Consolas" pitchFamily="49" charset="0"/>
              </a:rPr>
              <a:t>FileShare.Read</a:t>
            </a:r>
            <a:r>
              <a:rPr lang="en-GB" sz="900" dirty="0" smtClean="0">
                <a:solidFill>
                  <a:schemeClr val="tx1"/>
                </a:solidFill>
                <a:latin typeface="Consolas" pitchFamily="49" charset="0"/>
              </a:rPr>
              <a:t>, 1, true);</a:t>
            </a:r>
          </a:p>
          <a:p>
            <a:r>
              <a:rPr lang="en-GB" sz="900" dirty="0" smtClean="0">
                <a:solidFill>
                  <a:schemeClr val="tx1"/>
                </a:solidFill>
                <a:latin typeface="Consolas" pitchFamily="49" charset="0"/>
              </a:rPr>
              <a:t>            </a:t>
            </a:r>
            <a:r>
              <a:rPr lang="en-GB" sz="900" dirty="0" err="1" smtClean="0">
                <a:solidFill>
                  <a:schemeClr val="tx1"/>
                </a:solidFill>
                <a:latin typeface="Consolas" pitchFamily="49" charset="0"/>
              </a:rPr>
              <a:t>state.fs</a:t>
            </a:r>
            <a:r>
              <a:rPr lang="en-GB" sz="900" dirty="0" smtClean="0">
                <a:solidFill>
                  <a:schemeClr val="tx1"/>
                </a:solidFill>
                <a:latin typeface="Consolas" pitchFamily="49" charset="0"/>
              </a:rPr>
              <a:t> = </a:t>
            </a:r>
            <a:r>
              <a:rPr lang="en-GB" sz="900" dirty="0" err="1" smtClean="0">
                <a:solidFill>
                  <a:schemeClr val="tx1"/>
                </a:solidFill>
                <a:latin typeface="Consolas" pitchFamily="49" charset="0"/>
              </a:rPr>
              <a:t>fs</a:t>
            </a:r>
            <a:r>
              <a:rPr lang="en-GB" sz="900" dirty="0" smtClean="0">
                <a:solidFill>
                  <a:schemeClr val="tx1"/>
                </a:solidFill>
                <a:latin typeface="Consolas" pitchFamily="49" charset="0"/>
              </a:rPr>
              <a:t>;</a:t>
            </a:r>
          </a:p>
          <a:p>
            <a:r>
              <a:rPr lang="en-GB" sz="900" dirty="0" smtClean="0">
                <a:solidFill>
                  <a:schemeClr val="tx1"/>
                </a:solidFill>
                <a:latin typeface="Consolas" pitchFamily="49" charset="0"/>
              </a:rPr>
              <a:t>            </a:t>
            </a:r>
            <a:r>
              <a:rPr lang="en-GB" sz="900" dirty="0" err="1" smtClean="0">
                <a:solidFill>
                  <a:schemeClr val="tx1"/>
                </a:solidFill>
                <a:latin typeface="Consolas" pitchFamily="49" charset="0"/>
              </a:rPr>
              <a:t>fs.BeginRead</a:t>
            </a:r>
            <a:r>
              <a:rPr lang="en-GB" sz="900" dirty="0" smtClean="0">
                <a:solidFill>
                  <a:schemeClr val="tx1"/>
                </a:solidFill>
                <a:latin typeface="Consolas" pitchFamily="49" charset="0"/>
              </a:rPr>
              <a:t>(</a:t>
            </a:r>
            <a:r>
              <a:rPr lang="en-GB" sz="900" dirty="0" err="1" smtClean="0">
                <a:solidFill>
                  <a:schemeClr val="tx1"/>
                </a:solidFill>
                <a:latin typeface="Consolas" pitchFamily="49" charset="0"/>
              </a:rPr>
              <a:t>state.pixels</a:t>
            </a:r>
            <a:r>
              <a:rPr lang="en-GB" sz="900" dirty="0" smtClean="0">
                <a:solidFill>
                  <a:schemeClr val="tx1"/>
                </a:solidFill>
                <a:latin typeface="Consolas" pitchFamily="49" charset="0"/>
              </a:rPr>
              <a:t>, 0, </a:t>
            </a:r>
            <a:r>
              <a:rPr lang="en-GB" sz="900" dirty="0" err="1" smtClean="0">
                <a:solidFill>
                  <a:schemeClr val="tx1"/>
                </a:solidFill>
                <a:latin typeface="Consolas" pitchFamily="49" charset="0"/>
              </a:rPr>
              <a:t>numPixels</a:t>
            </a:r>
            <a:r>
              <a:rPr lang="en-GB" sz="900" dirty="0" smtClean="0">
                <a:solidFill>
                  <a:schemeClr val="tx1"/>
                </a:solidFill>
                <a:latin typeface="Consolas" pitchFamily="49" charset="0"/>
              </a:rPr>
              <a:t>, </a:t>
            </a:r>
            <a:r>
              <a:rPr lang="en-GB" sz="900" dirty="0" err="1" smtClean="0">
                <a:solidFill>
                  <a:schemeClr val="tx1"/>
                </a:solidFill>
                <a:latin typeface="Consolas" pitchFamily="49" charset="0"/>
              </a:rPr>
              <a:t>readImageCallback</a:t>
            </a:r>
            <a:r>
              <a:rPr lang="en-GB" sz="900" dirty="0" smtClean="0">
                <a:solidFill>
                  <a:schemeClr val="tx1"/>
                </a:solidFill>
                <a:latin typeface="Consolas" pitchFamily="49" charset="0"/>
              </a:rPr>
              <a:t>,</a:t>
            </a:r>
          </a:p>
          <a:p>
            <a:r>
              <a:rPr lang="en-GB" sz="900" dirty="0" smtClean="0">
                <a:solidFill>
                  <a:schemeClr val="tx1"/>
                </a:solidFill>
                <a:latin typeface="Consolas" pitchFamily="49" charset="0"/>
              </a:rPr>
              <a:t>                state);</a:t>
            </a:r>
          </a:p>
          <a:p>
            <a:r>
              <a:rPr lang="en-GB" sz="900" dirty="0" smtClean="0">
                <a:solidFill>
                  <a:schemeClr val="tx1"/>
                </a:solidFill>
                <a:latin typeface="Consolas" pitchFamily="49" charset="0"/>
              </a:rPr>
              <a:t>        }</a:t>
            </a:r>
          </a:p>
          <a:p>
            <a:r>
              <a:rPr lang="en-GB" sz="900" dirty="0" smtClean="0">
                <a:solidFill>
                  <a:schemeClr val="tx1"/>
                </a:solidFill>
                <a:latin typeface="Consolas" pitchFamily="49" charset="0"/>
              </a:rPr>
              <a:t> </a:t>
            </a:r>
          </a:p>
          <a:p>
            <a:r>
              <a:rPr lang="en-GB" sz="900" dirty="0" smtClean="0">
                <a:solidFill>
                  <a:schemeClr val="tx1"/>
                </a:solidFill>
                <a:latin typeface="Consolas" pitchFamily="49" charset="0"/>
              </a:rPr>
              <a:t>        // Determine whether all images are done being processed.  </a:t>
            </a:r>
          </a:p>
          <a:p>
            <a:r>
              <a:rPr lang="en-GB" sz="900" dirty="0" smtClean="0">
                <a:solidFill>
                  <a:schemeClr val="tx1"/>
                </a:solidFill>
                <a:latin typeface="Consolas" pitchFamily="49" charset="0"/>
              </a:rPr>
              <a:t>        // If not, block until all are finished.</a:t>
            </a:r>
          </a:p>
          <a:p>
            <a:r>
              <a:rPr lang="en-GB" sz="900" dirty="0" smtClean="0">
                <a:solidFill>
                  <a:schemeClr val="tx1"/>
                </a:solidFill>
                <a:latin typeface="Consolas" pitchFamily="49" charset="0"/>
              </a:rPr>
              <a:t>        </a:t>
            </a:r>
            <a:r>
              <a:rPr lang="en-GB" sz="900" dirty="0" err="1" smtClean="0">
                <a:solidFill>
                  <a:schemeClr val="tx1"/>
                </a:solidFill>
                <a:latin typeface="Consolas" pitchFamily="49" charset="0"/>
              </a:rPr>
              <a:t>bool</a:t>
            </a:r>
            <a:r>
              <a:rPr lang="en-GB" sz="900" dirty="0" smtClean="0">
                <a:solidFill>
                  <a:schemeClr val="tx1"/>
                </a:solidFill>
                <a:latin typeface="Consolas" pitchFamily="49" charset="0"/>
              </a:rPr>
              <a:t> </a:t>
            </a:r>
            <a:r>
              <a:rPr lang="en-GB" sz="900" dirty="0" err="1" smtClean="0">
                <a:solidFill>
                  <a:schemeClr val="tx1"/>
                </a:solidFill>
                <a:latin typeface="Consolas" pitchFamily="49" charset="0"/>
              </a:rPr>
              <a:t>mustBlock</a:t>
            </a:r>
            <a:r>
              <a:rPr lang="en-GB" sz="900" dirty="0" smtClean="0">
                <a:solidFill>
                  <a:schemeClr val="tx1"/>
                </a:solidFill>
                <a:latin typeface="Consolas" pitchFamily="49" charset="0"/>
              </a:rPr>
              <a:t> = false;</a:t>
            </a:r>
          </a:p>
          <a:p>
            <a:r>
              <a:rPr lang="en-GB" sz="900" dirty="0" smtClean="0">
                <a:solidFill>
                  <a:schemeClr val="tx1"/>
                </a:solidFill>
                <a:latin typeface="Consolas" pitchFamily="49" charset="0"/>
              </a:rPr>
              <a:t>        lock (</a:t>
            </a:r>
            <a:r>
              <a:rPr lang="en-GB" sz="900" dirty="0" err="1" smtClean="0">
                <a:solidFill>
                  <a:schemeClr val="tx1"/>
                </a:solidFill>
                <a:latin typeface="Consolas" pitchFamily="49" charset="0"/>
              </a:rPr>
              <a:t>NumImagesMutex</a:t>
            </a:r>
            <a:r>
              <a:rPr lang="en-GB" sz="900" dirty="0" smtClean="0">
                <a:solidFill>
                  <a:schemeClr val="tx1"/>
                </a:solidFill>
                <a:latin typeface="Consolas" pitchFamily="49" charset="0"/>
              </a:rPr>
              <a:t>)</a:t>
            </a:r>
          </a:p>
          <a:p>
            <a:r>
              <a:rPr lang="en-GB" sz="900" dirty="0" smtClean="0">
                <a:solidFill>
                  <a:schemeClr val="tx1"/>
                </a:solidFill>
                <a:latin typeface="Consolas" pitchFamily="49" charset="0"/>
              </a:rPr>
              <a:t>        {</a:t>
            </a:r>
          </a:p>
          <a:p>
            <a:r>
              <a:rPr lang="en-GB" sz="900" dirty="0" smtClean="0">
                <a:solidFill>
                  <a:schemeClr val="tx1"/>
                </a:solidFill>
                <a:latin typeface="Consolas" pitchFamily="49" charset="0"/>
              </a:rPr>
              <a:t>            if (</a:t>
            </a:r>
            <a:r>
              <a:rPr lang="en-GB" sz="900" dirty="0" err="1" smtClean="0">
                <a:solidFill>
                  <a:schemeClr val="tx1"/>
                </a:solidFill>
                <a:latin typeface="Consolas" pitchFamily="49" charset="0"/>
              </a:rPr>
              <a:t>NumImagesToFinish</a:t>
            </a:r>
            <a:r>
              <a:rPr lang="en-GB" sz="900" dirty="0" smtClean="0">
                <a:solidFill>
                  <a:schemeClr val="tx1"/>
                </a:solidFill>
                <a:latin typeface="Consolas" pitchFamily="49" charset="0"/>
              </a:rPr>
              <a:t> &gt; 0)</a:t>
            </a:r>
          </a:p>
          <a:p>
            <a:r>
              <a:rPr lang="en-GB" sz="900" dirty="0" smtClean="0">
                <a:solidFill>
                  <a:schemeClr val="tx1"/>
                </a:solidFill>
                <a:latin typeface="Consolas" pitchFamily="49" charset="0"/>
              </a:rPr>
              <a:t>                </a:t>
            </a:r>
            <a:r>
              <a:rPr lang="en-GB" sz="900" dirty="0" err="1" smtClean="0">
                <a:solidFill>
                  <a:schemeClr val="tx1"/>
                </a:solidFill>
                <a:latin typeface="Consolas" pitchFamily="49" charset="0"/>
              </a:rPr>
              <a:t>mustBlock</a:t>
            </a:r>
            <a:r>
              <a:rPr lang="en-GB" sz="900" dirty="0" smtClean="0">
                <a:solidFill>
                  <a:schemeClr val="tx1"/>
                </a:solidFill>
                <a:latin typeface="Consolas" pitchFamily="49" charset="0"/>
              </a:rPr>
              <a:t> = true;</a:t>
            </a:r>
          </a:p>
          <a:p>
            <a:r>
              <a:rPr lang="en-GB" sz="900" dirty="0" smtClean="0">
                <a:solidFill>
                  <a:schemeClr val="tx1"/>
                </a:solidFill>
                <a:latin typeface="Consolas" pitchFamily="49" charset="0"/>
              </a:rPr>
              <a:t>        }</a:t>
            </a:r>
          </a:p>
          <a:p>
            <a:r>
              <a:rPr lang="en-GB" sz="900" dirty="0" smtClean="0">
                <a:solidFill>
                  <a:schemeClr val="tx1"/>
                </a:solidFill>
                <a:latin typeface="Consolas" pitchFamily="49" charset="0"/>
              </a:rPr>
              <a:t>        if (</a:t>
            </a:r>
            <a:r>
              <a:rPr lang="en-GB" sz="900" dirty="0" err="1" smtClean="0">
                <a:solidFill>
                  <a:schemeClr val="tx1"/>
                </a:solidFill>
                <a:latin typeface="Consolas" pitchFamily="49" charset="0"/>
              </a:rPr>
              <a:t>mustBlock</a:t>
            </a:r>
            <a:r>
              <a:rPr lang="en-GB" sz="900" dirty="0" smtClean="0">
                <a:solidFill>
                  <a:schemeClr val="tx1"/>
                </a:solidFill>
                <a:latin typeface="Consolas" pitchFamily="49" charset="0"/>
              </a:rPr>
              <a:t>)</a:t>
            </a:r>
          </a:p>
          <a:p>
            <a:r>
              <a:rPr lang="en-GB" sz="900" dirty="0" smtClean="0">
                <a:solidFill>
                  <a:schemeClr val="tx1"/>
                </a:solidFill>
                <a:latin typeface="Consolas" pitchFamily="49" charset="0"/>
              </a:rPr>
              <a:t>        {</a:t>
            </a:r>
          </a:p>
          <a:p>
            <a:r>
              <a:rPr lang="en-GB" sz="900" dirty="0" smtClean="0">
                <a:solidFill>
                  <a:schemeClr val="tx1"/>
                </a:solidFill>
                <a:latin typeface="Consolas" pitchFamily="49" charset="0"/>
              </a:rPr>
              <a:t>            </a:t>
            </a:r>
            <a:r>
              <a:rPr lang="en-GB" sz="900" dirty="0" err="1" smtClean="0">
                <a:solidFill>
                  <a:schemeClr val="tx1"/>
                </a:solidFill>
                <a:latin typeface="Consolas" pitchFamily="49" charset="0"/>
              </a:rPr>
              <a:t>Console.WriteLine</a:t>
            </a:r>
            <a:r>
              <a:rPr lang="en-GB" sz="900" dirty="0" smtClean="0">
                <a:solidFill>
                  <a:schemeClr val="tx1"/>
                </a:solidFill>
                <a:latin typeface="Consolas" pitchFamily="49" charset="0"/>
              </a:rPr>
              <a:t>("All worker threads are queued. " +</a:t>
            </a:r>
          </a:p>
          <a:p>
            <a:r>
              <a:rPr lang="en-GB" sz="900" dirty="0" smtClean="0">
                <a:solidFill>
                  <a:schemeClr val="tx1"/>
                </a:solidFill>
                <a:latin typeface="Consolas" pitchFamily="49" charset="0"/>
              </a:rPr>
              <a:t>                " Blocking until they complete. </a:t>
            </a:r>
            <a:r>
              <a:rPr lang="en-GB" sz="900" dirty="0" err="1" smtClean="0">
                <a:solidFill>
                  <a:schemeClr val="tx1"/>
                </a:solidFill>
                <a:latin typeface="Consolas" pitchFamily="49" charset="0"/>
              </a:rPr>
              <a:t>numLeft</a:t>
            </a:r>
            <a:r>
              <a:rPr lang="en-GB" sz="900" dirty="0" smtClean="0">
                <a:solidFill>
                  <a:schemeClr val="tx1"/>
                </a:solidFill>
                <a:latin typeface="Consolas" pitchFamily="49" charset="0"/>
              </a:rPr>
              <a:t>: {0}",</a:t>
            </a:r>
          </a:p>
          <a:p>
            <a:r>
              <a:rPr lang="en-GB" sz="900" dirty="0" smtClean="0">
                <a:solidFill>
                  <a:schemeClr val="tx1"/>
                </a:solidFill>
                <a:latin typeface="Consolas" pitchFamily="49" charset="0"/>
              </a:rPr>
              <a:t>                </a:t>
            </a:r>
            <a:r>
              <a:rPr lang="en-GB" sz="900" dirty="0" err="1" smtClean="0">
                <a:solidFill>
                  <a:schemeClr val="tx1"/>
                </a:solidFill>
                <a:latin typeface="Consolas" pitchFamily="49" charset="0"/>
              </a:rPr>
              <a:t>NumImagesToFinish</a:t>
            </a:r>
            <a:r>
              <a:rPr lang="en-GB" sz="900" dirty="0" smtClean="0">
                <a:solidFill>
                  <a:schemeClr val="tx1"/>
                </a:solidFill>
                <a:latin typeface="Consolas" pitchFamily="49" charset="0"/>
              </a:rPr>
              <a:t>);</a:t>
            </a:r>
          </a:p>
          <a:p>
            <a:r>
              <a:rPr lang="en-GB" sz="900" dirty="0" smtClean="0">
                <a:solidFill>
                  <a:schemeClr val="tx1"/>
                </a:solidFill>
                <a:latin typeface="Consolas" pitchFamily="49" charset="0"/>
              </a:rPr>
              <a:t>            </a:t>
            </a:r>
            <a:r>
              <a:rPr lang="en-GB" sz="900" dirty="0" err="1" smtClean="0">
                <a:solidFill>
                  <a:schemeClr val="tx1"/>
                </a:solidFill>
                <a:latin typeface="Consolas" pitchFamily="49" charset="0"/>
              </a:rPr>
              <a:t>Monitor.Enter</a:t>
            </a:r>
            <a:r>
              <a:rPr lang="en-GB" sz="900" dirty="0" smtClean="0">
                <a:solidFill>
                  <a:schemeClr val="tx1"/>
                </a:solidFill>
                <a:latin typeface="Consolas" pitchFamily="49" charset="0"/>
              </a:rPr>
              <a:t>(</a:t>
            </a:r>
            <a:r>
              <a:rPr lang="en-GB" sz="900" dirty="0" err="1" smtClean="0">
                <a:solidFill>
                  <a:schemeClr val="tx1"/>
                </a:solidFill>
                <a:latin typeface="Consolas" pitchFamily="49" charset="0"/>
              </a:rPr>
              <a:t>WaitObject</a:t>
            </a:r>
            <a:r>
              <a:rPr lang="en-GB" sz="900" dirty="0" smtClean="0">
                <a:solidFill>
                  <a:schemeClr val="tx1"/>
                </a:solidFill>
                <a:latin typeface="Consolas" pitchFamily="49" charset="0"/>
              </a:rPr>
              <a:t>);</a:t>
            </a:r>
          </a:p>
          <a:p>
            <a:r>
              <a:rPr lang="en-GB" sz="900" dirty="0" smtClean="0">
                <a:solidFill>
                  <a:schemeClr val="tx1"/>
                </a:solidFill>
                <a:latin typeface="Consolas" pitchFamily="49" charset="0"/>
              </a:rPr>
              <a:t>            </a:t>
            </a:r>
            <a:r>
              <a:rPr lang="en-GB" sz="900" dirty="0" err="1" smtClean="0">
                <a:solidFill>
                  <a:schemeClr val="tx1"/>
                </a:solidFill>
                <a:latin typeface="Consolas" pitchFamily="49" charset="0"/>
              </a:rPr>
              <a:t>Monitor.Wait</a:t>
            </a:r>
            <a:r>
              <a:rPr lang="en-GB" sz="900" dirty="0" smtClean="0">
                <a:solidFill>
                  <a:schemeClr val="tx1"/>
                </a:solidFill>
                <a:latin typeface="Consolas" pitchFamily="49" charset="0"/>
              </a:rPr>
              <a:t>(</a:t>
            </a:r>
            <a:r>
              <a:rPr lang="en-GB" sz="900" dirty="0" err="1" smtClean="0">
                <a:solidFill>
                  <a:schemeClr val="tx1"/>
                </a:solidFill>
                <a:latin typeface="Consolas" pitchFamily="49" charset="0"/>
              </a:rPr>
              <a:t>WaitObject</a:t>
            </a:r>
            <a:r>
              <a:rPr lang="en-GB" sz="900" dirty="0" smtClean="0">
                <a:solidFill>
                  <a:schemeClr val="tx1"/>
                </a:solidFill>
                <a:latin typeface="Consolas" pitchFamily="49" charset="0"/>
              </a:rPr>
              <a:t>);</a:t>
            </a:r>
          </a:p>
          <a:p>
            <a:r>
              <a:rPr lang="en-GB" sz="900" dirty="0" smtClean="0">
                <a:solidFill>
                  <a:schemeClr val="tx1"/>
                </a:solidFill>
                <a:latin typeface="Consolas" pitchFamily="49" charset="0"/>
              </a:rPr>
              <a:t>            </a:t>
            </a:r>
            <a:r>
              <a:rPr lang="en-GB" sz="900" dirty="0" err="1" smtClean="0">
                <a:solidFill>
                  <a:schemeClr val="tx1"/>
                </a:solidFill>
                <a:latin typeface="Consolas" pitchFamily="49" charset="0"/>
              </a:rPr>
              <a:t>Monitor.Exit</a:t>
            </a:r>
            <a:r>
              <a:rPr lang="en-GB" sz="900" dirty="0" smtClean="0">
                <a:solidFill>
                  <a:schemeClr val="tx1"/>
                </a:solidFill>
                <a:latin typeface="Consolas" pitchFamily="49" charset="0"/>
              </a:rPr>
              <a:t>(</a:t>
            </a:r>
            <a:r>
              <a:rPr lang="en-GB" sz="900" dirty="0" err="1" smtClean="0">
                <a:solidFill>
                  <a:schemeClr val="tx1"/>
                </a:solidFill>
                <a:latin typeface="Consolas" pitchFamily="49" charset="0"/>
              </a:rPr>
              <a:t>WaitObject</a:t>
            </a:r>
            <a:r>
              <a:rPr lang="en-GB" sz="900" dirty="0" smtClean="0">
                <a:solidFill>
                  <a:schemeClr val="tx1"/>
                </a:solidFill>
                <a:latin typeface="Consolas" pitchFamily="49" charset="0"/>
              </a:rPr>
              <a:t>);</a:t>
            </a:r>
          </a:p>
          <a:p>
            <a:r>
              <a:rPr lang="en-GB" sz="900" dirty="0" smtClean="0">
                <a:solidFill>
                  <a:schemeClr val="tx1"/>
                </a:solidFill>
                <a:latin typeface="Consolas" pitchFamily="49" charset="0"/>
              </a:rPr>
              <a:t>        }</a:t>
            </a:r>
          </a:p>
          <a:p>
            <a:r>
              <a:rPr lang="en-GB" sz="900" dirty="0" smtClean="0">
                <a:solidFill>
                  <a:schemeClr val="tx1"/>
                </a:solidFill>
                <a:latin typeface="Consolas" pitchFamily="49" charset="0"/>
              </a:rPr>
              <a:t>        long t1 = </a:t>
            </a:r>
            <a:r>
              <a:rPr lang="en-GB" sz="900" dirty="0" err="1" smtClean="0">
                <a:solidFill>
                  <a:schemeClr val="tx1"/>
                </a:solidFill>
                <a:latin typeface="Consolas" pitchFamily="49" charset="0"/>
              </a:rPr>
              <a:t>Environment.TickCount</a:t>
            </a:r>
            <a:r>
              <a:rPr lang="en-GB" sz="900" dirty="0" smtClean="0">
                <a:solidFill>
                  <a:schemeClr val="tx1"/>
                </a:solidFill>
                <a:latin typeface="Consolas" pitchFamily="49" charset="0"/>
              </a:rPr>
              <a:t>;</a:t>
            </a:r>
          </a:p>
          <a:p>
            <a:r>
              <a:rPr lang="en-GB" sz="900" dirty="0" smtClean="0">
                <a:solidFill>
                  <a:schemeClr val="tx1"/>
                </a:solidFill>
                <a:latin typeface="Consolas" pitchFamily="49" charset="0"/>
              </a:rPr>
              <a:t>        </a:t>
            </a:r>
            <a:r>
              <a:rPr lang="en-GB" sz="900" dirty="0" err="1" smtClean="0">
                <a:solidFill>
                  <a:schemeClr val="tx1"/>
                </a:solidFill>
                <a:latin typeface="Consolas" pitchFamily="49" charset="0"/>
              </a:rPr>
              <a:t>Console.WriteLine</a:t>
            </a:r>
            <a:r>
              <a:rPr lang="en-GB" sz="900" dirty="0" smtClean="0">
                <a:solidFill>
                  <a:schemeClr val="tx1"/>
                </a:solidFill>
                <a:latin typeface="Consolas" pitchFamily="49" charset="0"/>
              </a:rPr>
              <a:t>("Total time processing images: {0}ms",</a:t>
            </a:r>
          </a:p>
          <a:p>
            <a:r>
              <a:rPr lang="en-GB" sz="900" dirty="0" smtClean="0">
                <a:solidFill>
                  <a:schemeClr val="tx1"/>
                </a:solidFill>
                <a:latin typeface="Consolas" pitchFamily="49" charset="0"/>
              </a:rPr>
              <a:t>            (t1 - t0));</a:t>
            </a:r>
          </a:p>
          <a:p>
            <a:r>
              <a:rPr lang="en-GB" sz="900" dirty="0" smtClean="0">
                <a:solidFill>
                  <a:schemeClr val="tx1"/>
                </a:solidFill>
                <a:latin typeface="Consolas" pitchFamily="49" charset="0"/>
              </a:rPr>
              <a:t>    }</a:t>
            </a:r>
          </a:p>
          <a:p>
            <a:r>
              <a:rPr lang="en-GB" sz="900" dirty="0" smtClean="0">
                <a:solidFill>
                  <a:schemeClr val="tx1"/>
                </a:solidFill>
                <a:latin typeface="Consolas" pitchFamily="49" charset="0"/>
              </a:rPr>
              <a:t>}</a:t>
            </a:r>
            <a:endParaRPr lang="en-GB" sz="900" dirty="0">
              <a:solidFill>
                <a:schemeClr val="tx1"/>
              </a:solidFill>
              <a:latin typeface="Consolas" pitchFamily="49" charset="0"/>
            </a:endParaRPr>
          </a:p>
        </p:txBody>
      </p:sp>
      <p:sp>
        <p:nvSpPr>
          <p:cNvPr id="10" name="Folded Corner 9"/>
          <p:cNvSpPr/>
          <p:nvPr/>
        </p:nvSpPr>
        <p:spPr>
          <a:xfrm>
            <a:off x="457200" y="3977060"/>
            <a:ext cx="4496991" cy="1904939"/>
          </a:xfrm>
          <a:prstGeom prst="foldedCorner">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spAutoFit/>
          </a:bodyPr>
          <a:lstStyle/>
          <a:p>
            <a:pPr>
              <a:spcAft>
                <a:spcPts val="0"/>
              </a:spcAft>
            </a:pPr>
            <a:r>
              <a:rPr lang="en-GB" sz="900" b="1" dirty="0" smtClean="0">
                <a:solidFill>
                  <a:schemeClr val="tx1"/>
                </a:solidFill>
                <a:latin typeface="Consolas" pitchFamily="49" charset="0"/>
                <a:ea typeface="Calibri"/>
                <a:cs typeface="Times New Roman"/>
              </a:rPr>
              <a:t>let </a:t>
            </a:r>
            <a:r>
              <a:rPr lang="en-GB" sz="900" b="1" dirty="0" err="1" smtClean="0">
                <a:solidFill>
                  <a:schemeClr val="tx1"/>
                </a:solidFill>
                <a:latin typeface="Consolas" pitchFamily="49" charset="0"/>
                <a:ea typeface="Calibri"/>
                <a:cs typeface="Times New Roman"/>
              </a:rPr>
              <a:t>ProcessImageAsync</a:t>
            </a:r>
            <a:r>
              <a:rPr lang="en-GB" sz="900" b="1" dirty="0" smtClean="0">
                <a:solidFill>
                  <a:schemeClr val="tx1"/>
                </a:solidFill>
                <a:latin typeface="Consolas" pitchFamily="49" charset="0"/>
                <a:ea typeface="Calibri"/>
                <a:cs typeface="Times New Roman"/>
              </a:rPr>
              <a:t> () =</a:t>
            </a:r>
          </a:p>
          <a:p>
            <a:pPr>
              <a:spcAft>
                <a:spcPts val="0"/>
              </a:spcAft>
            </a:pPr>
            <a:r>
              <a:rPr lang="en-GB" sz="900" b="1" dirty="0" smtClean="0">
                <a:solidFill>
                  <a:schemeClr val="tx1"/>
                </a:solidFill>
                <a:latin typeface="Consolas" pitchFamily="49" charset="0"/>
                <a:ea typeface="Calibri"/>
                <a:cs typeface="Times New Roman"/>
              </a:rPr>
              <a:t>    async { use  inStream  = </a:t>
            </a:r>
            <a:r>
              <a:rPr lang="en-GB" sz="900" b="1" dirty="0" err="1" smtClean="0">
                <a:solidFill>
                  <a:schemeClr val="tx1"/>
                </a:solidFill>
                <a:latin typeface="Consolas" pitchFamily="49" charset="0"/>
                <a:ea typeface="Calibri"/>
                <a:cs typeface="Times New Roman"/>
              </a:rPr>
              <a:t>File.OpenRead</a:t>
            </a:r>
            <a:r>
              <a:rPr lang="en-GB" sz="900" b="1" dirty="0" smtClean="0">
                <a:solidFill>
                  <a:schemeClr val="tx1"/>
                </a:solidFill>
                <a:latin typeface="Consolas" pitchFamily="49" charset="0"/>
                <a:ea typeface="Calibri"/>
                <a:cs typeface="Times New Roman"/>
              </a:rPr>
              <a:t>(sprintf "</a:t>
            </a:r>
            <a:r>
              <a:rPr lang="en-GB" sz="900" b="1" dirty="0" err="1" smtClean="0">
                <a:solidFill>
                  <a:schemeClr val="tx1"/>
                </a:solidFill>
                <a:latin typeface="Consolas" pitchFamily="49" charset="0"/>
                <a:ea typeface="Calibri"/>
                <a:cs typeface="Times New Roman"/>
              </a:rPr>
              <a:t>Image%d.tmp</a:t>
            </a:r>
            <a:r>
              <a:rPr lang="en-GB" sz="900" b="1" dirty="0" smtClean="0">
                <a:solidFill>
                  <a:schemeClr val="tx1"/>
                </a:solidFill>
                <a:latin typeface="Consolas" pitchFamily="49" charset="0"/>
                <a:ea typeface="Calibri"/>
                <a:cs typeface="Times New Roman"/>
              </a:rPr>
              <a:t>" i)</a:t>
            </a:r>
          </a:p>
          <a:p>
            <a:pPr>
              <a:spcAft>
                <a:spcPts val="0"/>
              </a:spcAft>
            </a:pPr>
            <a:r>
              <a:rPr lang="en-GB" sz="900" b="1" dirty="0" smtClean="0">
                <a:solidFill>
                  <a:schemeClr val="tx1"/>
                </a:solidFill>
                <a:latin typeface="Consolas" pitchFamily="49" charset="0"/>
                <a:ea typeface="Calibri"/>
                <a:cs typeface="Times New Roman"/>
              </a:rPr>
              <a:t>            use! pixels    = </a:t>
            </a:r>
            <a:r>
              <a:rPr lang="en-GB" sz="900" b="1" dirty="0" err="1" smtClean="0">
                <a:solidFill>
                  <a:schemeClr val="tx1"/>
                </a:solidFill>
                <a:latin typeface="Consolas" pitchFamily="49" charset="0"/>
                <a:ea typeface="Calibri"/>
                <a:cs typeface="Times New Roman"/>
              </a:rPr>
              <a:t>inStream.ReadAsync</a:t>
            </a:r>
            <a:r>
              <a:rPr lang="en-GB" sz="900" b="1" dirty="0" smtClean="0">
                <a:solidFill>
                  <a:schemeClr val="tx1"/>
                </a:solidFill>
                <a:latin typeface="Consolas" pitchFamily="49" charset="0"/>
                <a:ea typeface="Calibri"/>
                <a:cs typeface="Times New Roman"/>
              </a:rPr>
              <a:t>(</a:t>
            </a:r>
            <a:r>
              <a:rPr lang="en-GB" sz="900" b="1" dirty="0" err="1" smtClean="0">
                <a:solidFill>
                  <a:schemeClr val="tx1"/>
                </a:solidFill>
                <a:latin typeface="Consolas" pitchFamily="49" charset="0"/>
                <a:ea typeface="Calibri"/>
                <a:cs typeface="Times New Roman"/>
              </a:rPr>
              <a:t>numPixels</a:t>
            </a:r>
            <a:r>
              <a:rPr lang="en-GB" sz="900" b="1" dirty="0" smtClean="0">
                <a:solidFill>
                  <a:schemeClr val="tx1"/>
                </a:solidFill>
                <a:latin typeface="Consolas" pitchFamily="49" charset="0"/>
                <a:ea typeface="Calibri"/>
                <a:cs typeface="Times New Roman"/>
              </a:rPr>
              <a:t>)</a:t>
            </a:r>
          </a:p>
          <a:p>
            <a:pPr>
              <a:spcAft>
                <a:spcPts val="0"/>
              </a:spcAft>
            </a:pPr>
            <a:r>
              <a:rPr lang="en-GB" sz="900" b="1" dirty="0" smtClean="0">
                <a:solidFill>
                  <a:schemeClr val="tx1"/>
                </a:solidFill>
                <a:latin typeface="Consolas" pitchFamily="49" charset="0"/>
                <a:ea typeface="Calibri"/>
                <a:cs typeface="Times New Roman"/>
              </a:rPr>
              <a:t>            let  pixels'   = </a:t>
            </a:r>
            <a:r>
              <a:rPr lang="en-GB" sz="900" b="1" dirty="0" err="1" smtClean="0">
                <a:solidFill>
                  <a:schemeClr val="tx1"/>
                </a:solidFill>
                <a:latin typeface="Consolas" pitchFamily="49" charset="0"/>
                <a:ea typeface="Calibri"/>
                <a:cs typeface="Times New Roman"/>
              </a:rPr>
              <a:t>TransformImage</a:t>
            </a:r>
            <a:r>
              <a:rPr lang="en-GB" sz="900" b="1" dirty="0" smtClean="0">
                <a:solidFill>
                  <a:schemeClr val="tx1"/>
                </a:solidFill>
                <a:latin typeface="Consolas" pitchFamily="49" charset="0"/>
                <a:ea typeface="Calibri"/>
                <a:cs typeface="Times New Roman"/>
              </a:rPr>
              <a:t>(</a:t>
            </a:r>
            <a:r>
              <a:rPr lang="en-GB" sz="900" b="1" dirty="0" err="1" smtClean="0">
                <a:solidFill>
                  <a:schemeClr val="tx1"/>
                </a:solidFill>
                <a:latin typeface="Consolas" pitchFamily="49" charset="0"/>
                <a:ea typeface="Calibri"/>
                <a:cs typeface="Times New Roman"/>
              </a:rPr>
              <a:t>pixels,i</a:t>
            </a:r>
            <a:r>
              <a:rPr lang="en-GB" sz="900" b="1" dirty="0" smtClean="0">
                <a:solidFill>
                  <a:schemeClr val="tx1"/>
                </a:solidFill>
                <a:latin typeface="Consolas" pitchFamily="49" charset="0"/>
                <a:ea typeface="Calibri"/>
                <a:cs typeface="Times New Roman"/>
              </a:rPr>
              <a:t>)</a:t>
            </a:r>
          </a:p>
          <a:p>
            <a:pPr>
              <a:spcAft>
                <a:spcPts val="0"/>
              </a:spcAft>
            </a:pPr>
            <a:r>
              <a:rPr lang="en-GB" sz="900" b="1" dirty="0" smtClean="0">
                <a:solidFill>
                  <a:schemeClr val="tx1"/>
                </a:solidFill>
                <a:latin typeface="Consolas" pitchFamily="49" charset="0"/>
                <a:ea typeface="Calibri"/>
                <a:cs typeface="Times New Roman"/>
              </a:rPr>
              <a:t>            use  </a:t>
            </a:r>
            <a:r>
              <a:rPr lang="en-GB" sz="900" b="1" dirty="0" err="1" smtClean="0">
                <a:solidFill>
                  <a:schemeClr val="tx1"/>
                </a:solidFill>
                <a:latin typeface="Consolas" pitchFamily="49" charset="0"/>
                <a:ea typeface="Calibri"/>
                <a:cs typeface="Times New Roman"/>
              </a:rPr>
              <a:t>outStream</a:t>
            </a:r>
            <a:r>
              <a:rPr lang="en-GB" sz="900" b="1" dirty="0" smtClean="0">
                <a:solidFill>
                  <a:schemeClr val="tx1"/>
                </a:solidFill>
                <a:latin typeface="Consolas" pitchFamily="49" charset="0"/>
                <a:ea typeface="Calibri"/>
                <a:cs typeface="Times New Roman"/>
              </a:rPr>
              <a:t> = </a:t>
            </a:r>
            <a:r>
              <a:rPr lang="en-GB" sz="900" b="1" dirty="0" err="1" smtClean="0">
                <a:solidFill>
                  <a:schemeClr val="tx1"/>
                </a:solidFill>
                <a:latin typeface="Consolas" pitchFamily="49" charset="0"/>
                <a:ea typeface="Calibri"/>
                <a:cs typeface="Times New Roman"/>
              </a:rPr>
              <a:t>File.OpenWrite</a:t>
            </a:r>
            <a:r>
              <a:rPr lang="en-GB" sz="900" b="1" dirty="0" smtClean="0">
                <a:solidFill>
                  <a:schemeClr val="tx1"/>
                </a:solidFill>
                <a:latin typeface="Consolas" pitchFamily="49" charset="0"/>
                <a:ea typeface="Calibri"/>
                <a:cs typeface="Times New Roman"/>
              </a:rPr>
              <a:t>(sprintf "</a:t>
            </a:r>
            <a:r>
              <a:rPr lang="en-GB" sz="900" b="1" dirty="0" err="1" smtClean="0">
                <a:solidFill>
                  <a:schemeClr val="tx1"/>
                </a:solidFill>
                <a:latin typeface="Consolas" pitchFamily="49" charset="0"/>
                <a:ea typeface="Calibri"/>
                <a:cs typeface="Times New Roman"/>
              </a:rPr>
              <a:t>Image%d.done</a:t>
            </a:r>
            <a:r>
              <a:rPr lang="en-GB" sz="900" b="1" dirty="0" smtClean="0">
                <a:solidFill>
                  <a:schemeClr val="tx1"/>
                </a:solidFill>
                <a:latin typeface="Consolas" pitchFamily="49" charset="0"/>
                <a:ea typeface="Calibri"/>
                <a:cs typeface="Times New Roman"/>
              </a:rPr>
              <a:t>" i)</a:t>
            </a:r>
          </a:p>
          <a:p>
            <a:pPr>
              <a:spcAft>
                <a:spcPts val="0"/>
              </a:spcAft>
            </a:pPr>
            <a:r>
              <a:rPr lang="en-GB" sz="900" b="1" dirty="0" smtClean="0">
                <a:solidFill>
                  <a:schemeClr val="tx1"/>
                </a:solidFill>
                <a:latin typeface="Consolas" pitchFamily="49" charset="0"/>
                <a:ea typeface="Calibri"/>
                <a:cs typeface="Times New Roman"/>
              </a:rPr>
              <a:t>            do!  </a:t>
            </a:r>
            <a:r>
              <a:rPr lang="en-GB" sz="900" b="1" dirty="0" err="1" smtClean="0">
                <a:solidFill>
                  <a:schemeClr val="tx1"/>
                </a:solidFill>
                <a:latin typeface="Consolas" pitchFamily="49" charset="0"/>
                <a:ea typeface="Calibri"/>
                <a:cs typeface="Times New Roman"/>
              </a:rPr>
              <a:t>outStream.WriteAsync</a:t>
            </a:r>
            <a:r>
              <a:rPr lang="en-GB" sz="900" b="1" dirty="0" smtClean="0">
                <a:solidFill>
                  <a:schemeClr val="tx1"/>
                </a:solidFill>
                <a:latin typeface="Consolas" pitchFamily="49" charset="0"/>
                <a:ea typeface="Calibri"/>
                <a:cs typeface="Times New Roman"/>
              </a:rPr>
              <a:t>(pixels') }</a:t>
            </a:r>
          </a:p>
          <a:p>
            <a:pPr>
              <a:spcAft>
                <a:spcPts val="0"/>
              </a:spcAft>
            </a:pPr>
            <a:r>
              <a:rPr lang="en-GB" sz="900" b="1" dirty="0" smtClean="0">
                <a:solidFill>
                  <a:schemeClr val="tx1"/>
                </a:solidFill>
                <a:latin typeface="Consolas" pitchFamily="49" charset="0"/>
                <a:ea typeface="Calibri"/>
                <a:cs typeface="Times New Roman"/>
              </a:rPr>
              <a:t> </a:t>
            </a:r>
          </a:p>
          <a:p>
            <a:pPr>
              <a:spcAft>
                <a:spcPts val="0"/>
              </a:spcAft>
            </a:pPr>
            <a:r>
              <a:rPr lang="en-GB" sz="900" b="1" dirty="0" smtClean="0">
                <a:solidFill>
                  <a:schemeClr val="tx1"/>
                </a:solidFill>
                <a:latin typeface="Consolas" pitchFamily="49" charset="0"/>
                <a:ea typeface="Calibri"/>
                <a:cs typeface="Times New Roman"/>
              </a:rPr>
              <a:t>let </a:t>
            </a:r>
            <a:r>
              <a:rPr lang="en-GB" sz="900" b="1" dirty="0" err="1" smtClean="0">
                <a:solidFill>
                  <a:schemeClr val="tx1"/>
                </a:solidFill>
                <a:latin typeface="Consolas" pitchFamily="49" charset="0"/>
                <a:ea typeface="Calibri"/>
                <a:cs typeface="Times New Roman"/>
              </a:rPr>
              <a:t>ProcessImagesAsyncWorkflow</a:t>
            </a:r>
            <a:r>
              <a:rPr lang="en-GB" sz="900" b="1" dirty="0" smtClean="0">
                <a:solidFill>
                  <a:schemeClr val="tx1"/>
                </a:solidFill>
                <a:latin typeface="Consolas" pitchFamily="49" charset="0"/>
                <a:ea typeface="Calibri"/>
                <a:cs typeface="Times New Roman"/>
              </a:rPr>
              <a:t>() =</a:t>
            </a:r>
          </a:p>
          <a:p>
            <a:pPr>
              <a:spcAft>
                <a:spcPts val="0"/>
              </a:spcAft>
            </a:pPr>
            <a:r>
              <a:rPr lang="en-GB" sz="900" b="1" dirty="0" smtClean="0">
                <a:solidFill>
                  <a:schemeClr val="tx1"/>
                </a:solidFill>
                <a:latin typeface="Consolas" pitchFamily="49" charset="0"/>
                <a:ea typeface="Calibri"/>
                <a:cs typeface="Times New Roman"/>
              </a:rPr>
              <a:t>    </a:t>
            </a:r>
            <a:r>
              <a:rPr lang="en-GB" sz="900" b="1" dirty="0" err="1" smtClean="0">
                <a:solidFill>
                  <a:schemeClr val="tx1"/>
                </a:solidFill>
                <a:latin typeface="Consolas" pitchFamily="49" charset="0"/>
                <a:ea typeface="Calibri"/>
                <a:cs typeface="Times New Roman"/>
              </a:rPr>
              <a:t>Async.Run</a:t>
            </a:r>
            <a:r>
              <a:rPr lang="en-GB" sz="900" b="1" dirty="0" smtClean="0">
                <a:solidFill>
                  <a:schemeClr val="tx1"/>
                </a:solidFill>
                <a:latin typeface="Consolas" pitchFamily="49" charset="0"/>
                <a:ea typeface="Calibri"/>
                <a:cs typeface="Times New Roman"/>
              </a:rPr>
              <a:t> (</a:t>
            </a:r>
            <a:r>
              <a:rPr lang="en-GB" sz="900" b="1" dirty="0" err="1" smtClean="0">
                <a:solidFill>
                  <a:schemeClr val="tx1"/>
                </a:solidFill>
                <a:latin typeface="Consolas" pitchFamily="49" charset="0"/>
                <a:ea typeface="Calibri"/>
                <a:cs typeface="Times New Roman"/>
              </a:rPr>
              <a:t>Async.Parallel</a:t>
            </a:r>
            <a:r>
              <a:rPr lang="en-GB" sz="900" b="1" dirty="0" smtClean="0">
                <a:solidFill>
                  <a:schemeClr val="tx1"/>
                </a:solidFill>
                <a:latin typeface="Consolas" pitchFamily="49" charset="0"/>
                <a:ea typeface="Calibri"/>
                <a:cs typeface="Times New Roman"/>
              </a:rPr>
              <a:t> </a:t>
            </a:r>
          </a:p>
          <a:p>
            <a:pPr>
              <a:spcAft>
                <a:spcPts val="0"/>
              </a:spcAft>
            </a:pPr>
            <a:r>
              <a:rPr lang="en-GB" sz="900" b="1" dirty="0" smtClean="0">
                <a:solidFill>
                  <a:schemeClr val="tx1"/>
                </a:solidFill>
                <a:latin typeface="Consolas" pitchFamily="49" charset="0"/>
                <a:ea typeface="Calibri"/>
                <a:cs typeface="Times New Roman"/>
              </a:rPr>
              <a:t>                 [ for </a:t>
            </a:r>
            <a:r>
              <a:rPr lang="en-GB" sz="900" b="1" dirty="0" err="1" smtClean="0">
                <a:solidFill>
                  <a:schemeClr val="tx1"/>
                </a:solidFill>
                <a:latin typeface="Consolas" pitchFamily="49" charset="0"/>
                <a:ea typeface="Calibri"/>
                <a:cs typeface="Times New Roman"/>
              </a:rPr>
              <a:t>i</a:t>
            </a:r>
            <a:r>
              <a:rPr lang="en-GB" sz="900" b="1" dirty="0" smtClean="0">
                <a:solidFill>
                  <a:schemeClr val="tx1"/>
                </a:solidFill>
                <a:latin typeface="Consolas" pitchFamily="49" charset="0"/>
                <a:ea typeface="Calibri"/>
                <a:cs typeface="Times New Roman"/>
              </a:rPr>
              <a:t> in 1 .. </a:t>
            </a:r>
            <a:r>
              <a:rPr lang="en-GB" sz="900" b="1" dirty="0" err="1" smtClean="0">
                <a:solidFill>
                  <a:schemeClr val="tx1"/>
                </a:solidFill>
                <a:latin typeface="Consolas" pitchFamily="49" charset="0"/>
                <a:ea typeface="Calibri"/>
                <a:cs typeface="Times New Roman"/>
              </a:rPr>
              <a:t>numImages</a:t>
            </a:r>
            <a:r>
              <a:rPr lang="en-GB" sz="900" b="1" dirty="0" smtClean="0">
                <a:solidFill>
                  <a:schemeClr val="tx1"/>
                </a:solidFill>
                <a:latin typeface="Consolas" pitchFamily="49" charset="0"/>
                <a:ea typeface="Calibri"/>
                <a:cs typeface="Times New Roman"/>
              </a:rPr>
              <a:t> -&gt; </a:t>
            </a:r>
            <a:r>
              <a:rPr lang="en-GB" sz="900" b="1" dirty="0" err="1" smtClean="0">
                <a:solidFill>
                  <a:schemeClr val="tx1"/>
                </a:solidFill>
                <a:latin typeface="Consolas" pitchFamily="49" charset="0"/>
                <a:ea typeface="Calibri"/>
                <a:cs typeface="Times New Roman"/>
              </a:rPr>
              <a:t>ProcessImageAsync</a:t>
            </a:r>
            <a:r>
              <a:rPr lang="en-GB" sz="900" b="1" dirty="0" smtClean="0">
                <a:solidFill>
                  <a:schemeClr val="tx1"/>
                </a:solidFill>
                <a:latin typeface="Consolas" pitchFamily="49" charset="0"/>
                <a:ea typeface="Calibri"/>
                <a:cs typeface="Times New Roman"/>
              </a:rPr>
              <a:t> </a:t>
            </a:r>
            <a:r>
              <a:rPr lang="en-GB" sz="900" b="1" dirty="0" err="1" smtClean="0">
                <a:solidFill>
                  <a:schemeClr val="tx1"/>
                </a:solidFill>
                <a:latin typeface="Consolas" pitchFamily="49" charset="0"/>
                <a:ea typeface="Calibri"/>
                <a:cs typeface="Times New Roman"/>
              </a:rPr>
              <a:t>i</a:t>
            </a:r>
            <a:r>
              <a:rPr lang="en-GB" sz="900" b="1" dirty="0" smtClean="0">
                <a:solidFill>
                  <a:schemeClr val="tx1"/>
                </a:solidFill>
                <a:latin typeface="Consolas" pitchFamily="49" charset="0"/>
                <a:ea typeface="Calibri"/>
                <a:cs typeface="Times New Roman"/>
              </a:rPr>
              <a:t> ])</a:t>
            </a:r>
          </a:p>
          <a:p>
            <a:pPr>
              <a:spcAft>
                <a:spcPts val="0"/>
              </a:spcAft>
            </a:pPr>
            <a:r>
              <a:rPr lang="en-GB" sz="900" b="1" dirty="0" smtClean="0">
                <a:solidFill>
                  <a:schemeClr val="tx1"/>
                </a:solidFill>
                <a:latin typeface="Consolas" pitchFamily="49" charset="0"/>
                <a:ea typeface="Calibri"/>
                <a:cs typeface="Times New Roman"/>
              </a:rPr>
              <a:t> </a:t>
            </a:r>
            <a:endParaRPr lang="en-GB" sz="900" b="1" dirty="0">
              <a:solidFill>
                <a:schemeClr val="tx1"/>
              </a:solidFill>
              <a:latin typeface="Consolas" pitchFamily="49" charset="0"/>
              <a:ea typeface="Calibri"/>
              <a:cs typeface="Times New Roman"/>
            </a:endParaRPr>
          </a:p>
        </p:txBody>
      </p:sp>
      <p:sp>
        <p:nvSpPr>
          <p:cNvPr id="9" name="Rectangular Callout 8"/>
          <p:cNvSpPr/>
          <p:nvPr/>
        </p:nvSpPr>
        <p:spPr>
          <a:xfrm>
            <a:off x="6743700" y="4276725"/>
            <a:ext cx="1828800" cy="923330"/>
          </a:xfrm>
          <a:prstGeom prst="wedgeRectCallout">
            <a:avLst>
              <a:gd name="adj1" fmla="val -131066"/>
              <a:gd name="adj2" fmla="val -61530"/>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GB" b="1" dirty="0" smtClean="0">
                <a:solidFill>
                  <a:schemeClr val="bg1"/>
                </a:solidFill>
              </a:rPr>
              <a:t>Processing 200 images in parallel</a:t>
            </a:r>
          </a:p>
        </p:txBody>
      </p:sp>
      <p:sp>
        <p:nvSpPr>
          <p:cNvPr id="11" name="Rectangular Callout 10"/>
          <p:cNvSpPr/>
          <p:nvPr/>
        </p:nvSpPr>
        <p:spPr>
          <a:xfrm>
            <a:off x="5402150" y="5662329"/>
            <a:ext cx="1828800" cy="646331"/>
          </a:xfrm>
          <a:prstGeom prst="wedgeRectCallout">
            <a:avLst>
              <a:gd name="adj1" fmla="val -131066"/>
              <a:gd name="adj2" fmla="val -61530"/>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GB" b="1" dirty="0" smtClean="0">
                <a:solidFill>
                  <a:schemeClr val="bg1"/>
                </a:solidFill>
              </a:rPr>
              <a:t>Equivalent F#, more robust</a:t>
            </a:r>
          </a:p>
        </p:txBody>
      </p:sp>
    </p:spTree>
    <p:extLst>
      <p:ext uri="{BB962C8B-B14F-4D97-AF65-F5344CB8AC3E}">
        <p14:creationId xmlns:p14="http://schemas.microsoft.com/office/powerpoint/2010/main" val="19848071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4" name="Content Placeholder 3"/>
          <p:cNvGraphicFramePr>
            <a:graphicFrameLocks noGrp="1"/>
          </p:cNvGraphicFramePr>
          <p:nvPr>
            <p:ph idx="1"/>
          </p:nvPr>
        </p:nvGraphicFramePr>
        <p:xfrm>
          <a:off x="214282" y="785794"/>
          <a:ext cx="8929718" cy="53403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151581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4" name="Content Placeholder 3"/>
          <p:cNvGraphicFramePr>
            <a:graphicFrameLocks noGrp="1"/>
          </p:cNvGraphicFramePr>
          <p:nvPr>
            <p:ph idx="1"/>
          </p:nvPr>
        </p:nvGraphicFramePr>
        <p:xfrm>
          <a:off x="214282" y="785794"/>
          <a:ext cx="8929718" cy="53403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769570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2"/>
          <p:cNvPicPr>
            <a:picLocks noChangeAspect="1" noChangeArrowheads="1"/>
          </p:cNvPicPr>
          <p:nvPr/>
        </p:nvPicPr>
        <p:blipFill>
          <a:blip r:embed="rId2"/>
          <a:srcRect t="36979" r="67254" b="23855"/>
          <a:stretch>
            <a:fillRect/>
          </a:stretch>
        </p:blipFill>
        <p:spPr bwMode="auto">
          <a:xfrm>
            <a:off x="1149154" y="1311967"/>
            <a:ext cx="6474394" cy="4597758"/>
          </a:xfrm>
          <a:prstGeom prst="rect">
            <a:avLst/>
          </a:prstGeom>
          <a:noFill/>
          <a:ln w="9525">
            <a:noFill/>
            <a:miter lim="800000"/>
            <a:headEnd/>
            <a:tailEnd/>
          </a:ln>
        </p:spPr>
      </p:pic>
      <p:sp>
        <p:nvSpPr>
          <p:cNvPr id="8" name="Rectangular Callout 7"/>
          <p:cNvSpPr/>
          <p:nvPr/>
        </p:nvSpPr>
        <p:spPr>
          <a:xfrm>
            <a:off x="7533628" y="3863339"/>
            <a:ext cx="1133195" cy="523220"/>
          </a:xfrm>
          <a:prstGeom prst="wedgeRectCallout">
            <a:avLst>
              <a:gd name="adj1" fmla="val -155316"/>
              <a:gd name="adj2" fmla="val 155183"/>
            </a:avLst>
          </a:prstGeom>
          <a:solidFill>
            <a:schemeClr val="accent1"/>
          </a:solidFill>
          <a:ln w="15875">
            <a:solidFill>
              <a:schemeClr val="tx1"/>
            </a:solidFill>
            <a:miter lim="800000"/>
            <a:headEnd/>
            <a:tailEnd/>
          </a:ln>
          <a:effectLst/>
        </p:spPr>
        <p:txBody>
          <a:bodyPr wrap="none" anchor="ctr" anchorCtr="1">
            <a:spAutoFit/>
          </a:bodyPr>
          <a:lstStyle/>
          <a:p>
            <a:pPr algn="ctr"/>
            <a:r>
              <a:rPr lang="en-GB" sz="2800" b="1" dirty="0" smtClean="0">
                <a:solidFill>
                  <a:schemeClr val="bg1"/>
                </a:solidFill>
              </a:rPr>
              <a:t>React!</a:t>
            </a:r>
          </a:p>
        </p:txBody>
      </p:sp>
      <p:sp>
        <p:nvSpPr>
          <p:cNvPr id="9" name="Rectangular Callout 8"/>
          <p:cNvSpPr/>
          <p:nvPr/>
        </p:nvSpPr>
        <p:spPr>
          <a:xfrm>
            <a:off x="7402692" y="3307400"/>
            <a:ext cx="1133195" cy="523220"/>
          </a:xfrm>
          <a:prstGeom prst="wedgeRectCallout">
            <a:avLst>
              <a:gd name="adj1" fmla="val -155316"/>
              <a:gd name="adj2" fmla="val 155183"/>
            </a:avLst>
          </a:prstGeom>
          <a:solidFill>
            <a:schemeClr val="accent1"/>
          </a:solidFill>
          <a:ln w="15875">
            <a:solidFill>
              <a:schemeClr val="tx1"/>
            </a:solidFill>
            <a:miter lim="800000"/>
            <a:headEnd/>
            <a:tailEnd/>
          </a:ln>
          <a:effectLst/>
        </p:spPr>
        <p:txBody>
          <a:bodyPr wrap="none" anchor="ctr" anchorCtr="1">
            <a:spAutoFit/>
          </a:bodyPr>
          <a:lstStyle/>
          <a:p>
            <a:pPr algn="ctr"/>
            <a:r>
              <a:rPr lang="en-GB" sz="2800" b="1" dirty="0" smtClean="0">
                <a:solidFill>
                  <a:schemeClr val="bg1"/>
                </a:solidFill>
              </a:rPr>
              <a:t>React!</a:t>
            </a:r>
          </a:p>
        </p:txBody>
      </p:sp>
      <p:sp>
        <p:nvSpPr>
          <p:cNvPr id="10" name="Rectangular Callout 9"/>
          <p:cNvSpPr/>
          <p:nvPr/>
        </p:nvSpPr>
        <p:spPr>
          <a:xfrm>
            <a:off x="6885391" y="2120397"/>
            <a:ext cx="1133195" cy="523220"/>
          </a:xfrm>
          <a:prstGeom prst="wedgeRectCallout">
            <a:avLst>
              <a:gd name="adj1" fmla="val -155316"/>
              <a:gd name="adj2" fmla="val 155183"/>
            </a:avLst>
          </a:prstGeom>
          <a:solidFill>
            <a:schemeClr val="accent1"/>
          </a:solidFill>
          <a:ln w="15875">
            <a:solidFill>
              <a:schemeClr val="tx1"/>
            </a:solidFill>
            <a:miter lim="800000"/>
            <a:headEnd/>
            <a:tailEnd/>
          </a:ln>
          <a:effectLst/>
        </p:spPr>
        <p:txBody>
          <a:bodyPr wrap="none" anchor="ctr" anchorCtr="1">
            <a:spAutoFit/>
          </a:bodyPr>
          <a:lstStyle/>
          <a:p>
            <a:pPr algn="ctr"/>
            <a:r>
              <a:rPr lang="en-GB" sz="2800" b="1" dirty="0" smtClean="0">
                <a:solidFill>
                  <a:schemeClr val="bg1"/>
                </a:solidFill>
              </a:rPr>
              <a:t>React!</a:t>
            </a:r>
          </a:p>
        </p:txBody>
      </p:sp>
      <p:sp>
        <p:nvSpPr>
          <p:cNvPr id="11" name="Title 10"/>
          <p:cNvSpPr>
            <a:spLocks noGrp="1"/>
          </p:cNvSpPr>
          <p:nvPr>
            <p:ph type="title"/>
          </p:nvPr>
        </p:nvSpPr>
        <p:spPr>
          <a:xfrm>
            <a:off x="381000" y="230188"/>
            <a:ext cx="8382000" cy="1107996"/>
          </a:xfrm>
        </p:spPr>
        <p:txBody>
          <a:bodyPr>
            <a:normAutofit fontScale="90000"/>
          </a:bodyPr>
          <a:lstStyle/>
          <a:p>
            <a:r>
              <a:rPr lang="en-GB" sz="4000" dirty="0" smtClean="0"/>
              <a:t>F# example: 20,000+ simultaneous TCP connections with ~10 threads</a:t>
            </a:r>
            <a:endParaRPr lang="en-GB" sz="4000" dirty="0"/>
          </a:p>
        </p:txBody>
      </p:sp>
      <p:pic>
        <p:nvPicPr>
          <p:cNvPr id="116740" name="Picture 4"/>
          <p:cNvPicPr>
            <a:picLocks noChangeAspect="1" noChangeArrowheads="1"/>
          </p:cNvPicPr>
          <p:nvPr/>
        </p:nvPicPr>
        <p:blipFill>
          <a:blip r:embed="rId3"/>
          <a:srcRect l="2430" t="53245" r="22211" b="36509"/>
          <a:stretch>
            <a:fillRect/>
          </a:stretch>
        </p:blipFill>
        <p:spPr bwMode="auto">
          <a:xfrm>
            <a:off x="172279" y="5670623"/>
            <a:ext cx="9352804" cy="889201"/>
          </a:xfrm>
          <a:prstGeom prst="rect">
            <a:avLst/>
          </a:prstGeom>
          <a:noFill/>
          <a:ln w="9525">
            <a:noFill/>
            <a:miter lim="800000"/>
            <a:headEnd/>
            <a:tailEnd/>
          </a:ln>
        </p:spPr>
      </p:pic>
    </p:spTree>
    <p:extLst>
      <p:ext uri="{BB962C8B-B14F-4D97-AF65-F5344CB8AC3E}">
        <p14:creationId xmlns:p14="http://schemas.microsoft.com/office/powerpoint/2010/main" val="18384782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4" name="Content Placeholder 3"/>
          <p:cNvGraphicFramePr>
            <a:graphicFrameLocks noGrp="1"/>
          </p:cNvGraphicFramePr>
          <p:nvPr>
            <p:ph idx="1"/>
          </p:nvPr>
        </p:nvGraphicFramePr>
        <p:xfrm>
          <a:off x="214282" y="785794"/>
          <a:ext cx="8929718" cy="53403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070136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4" name="Content Placeholder 3"/>
          <p:cNvGraphicFramePr>
            <a:graphicFrameLocks noGrp="1"/>
          </p:cNvGraphicFramePr>
          <p:nvPr>
            <p:ph idx="1"/>
          </p:nvPr>
        </p:nvGraphicFramePr>
        <p:xfrm>
          <a:off x="214282" y="785794"/>
          <a:ext cx="8929718" cy="53403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44677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Some </a:t>
            </a:r>
            <a:r>
              <a:rPr lang="en-GB" dirty="0" smtClean="0"/>
              <a:t>uses of F# async { ... }</a:t>
            </a:r>
            <a:endParaRPr lang="en-GB" dirty="0"/>
          </a:p>
        </p:txBody>
      </p:sp>
      <p:sp>
        <p:nvSpPr>
          <p:cNvPr id="3" name="Content Placeholder 2"/>
          <p:cNvSpPr>
            <a:spLocks noGrp="1"/>
          </p:cNvSpPr>
          <p:nvPr>
            <p:ph idx="1"/>
          </p:nvPr>
        </p:nvSpPr>
        <p:spPr/>
        <p:txBody>
          <a:bodyPr/>
          <a:lstStyle/>
          <a:p>
            <a:r>
              <a:rPr lang="en-GB" sz="2800" dirty="0" smtClean="0"/>
              <a:t>Repeating </a:t>
            </a:r>
            <a:r>
              <a:rPr lang="en-GB" sz="2800" dirty="0" smtClean="0"/>
              <a:t>tasks/agents</a:t>
            </a:r>
            <a:endParaRPr lang="en-GB" sz="2800" dirty="0" smtClean="0"/>
          </a:p>
          <a:p>
            <a:pPr>
              <a:buNone/>
            </a:pPr>
            <a:endParaRPr lang="en-GB" sz="2800" dirty="0" smtClean="0"/>
          </a:p>
          <a:p>
            <a:endParaRPr lang="en-GB" sz="2800" dirty="0" smtClean="0"/>
          </a:p>
          <a:p>
            <a:endParaRPr lang="en-GB" sz="2800" dirty="0" smtClean="0"/>
          </a:p>
          <a:p>
            <a:r>
              <a:rPr lang="en-GB" sz="2800" dirty="0" smtClean="0"/>
              <a:t>State </a:t>
            </a:r>
            <a:r>
              <a:rPr lang="en-GB" sz="2800" dirty="0" smtClean="0"/>
              <a:t>machines/agents</a:t>
            </a:r>
            <a:endParaRPr lang="en-GB" sz="2800" dirty="0"/>
          </a:p>
          <a:p>
            <a:endParaRPr lang="en-GB" sz="2800" dirty="0" smtClean="0"/>
          </a:p>
          <a:p>
            <a:r>
              <a:rPr lang="en-GB" sz="2800" dirty="0" smtClean="0"/>
              <a:t>Repeating tasks with immutable state</a:t>
            </a:r>
          </a:p>
          <a:p>
            <a:pPr>
              <a:buNone/>
            </a:pPr>
            <a:endParaRPr lang="en-GB" sz="2800" dirty="0" smtClean="0"/>
          </a:p>
          <a:p>
            <a:endParaRPr lang="en-GB" sz="2800" dirty="0" smtClean="0"/>
          </a:p>
          <a:p>
            <a:endParaRPr lang="en-GB" sz="2800" dirty="0" smtClean="0"/>
          </a:p>
        </p:txBody>
      </p:sp>
      <p:sp>
        <p:nvSpPr>
          <p:cNvPr id="6" name="Folded Corner 5"/>
          <p:cNvSpPr/>
          <p:nvPr/>
        </p:nvSpPr>
        <p:spPr>
          <a:xfrm>
            <a:off x="772907" y="4288558"/>
            <a:ext cx="6357982" cy="2290613"/>
          </a:xfrm>
          <a:prstGeom prst="foldedCorner">
            <a:avLst/>
          </a:prstGeom>
          <a:gradFill flip="none" rotWithShape="1">
            <a:gsLst>
              <a:gs pos="0">
                <a:schemeClr val="accent1">
                  <a:tint val="66000"/>
                  <a:satMod val="160000"/>
                  <a:alpha val="69000"/>
                </a:schemeClr>
              </a:gs>
              <a:gs pos="50000">
                <a:schemeClr val="accent1">
                  <a:tint val="44500"/>
                  <a:satMod val="160000"/>
                </a:schemeClr>
              </a:gs>
              <a:gs pos="100000">
                <a:schemeClr val="accent1">
                  <a:tint val="23500"/>
                  <a:satMod val="160000"/>
                </a:schemeClr>
              </a:gs>
            </a:gsLst>
            <a:lin ang="13500000" scaled="1"/>
            <a:tileRect/>
          </a:gradFill>
          <a:ln w="22225" cap="rnd"/>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r>
              <a:rPr lang="en-GB" sz="2000" b="1" dirty="0" smtClean="0">
                <a:solidFill>
                  <a:schemeClr val="accent2"/>
                </a:solidFill>
                <a:latin typeface="Consolas" pitchFamily="49" charset="0"/>
                <a:cs typeface="Consolas" pitchFamily="49" charset="0"/>
              </a:rPr>
              <a:t>let </a:t>
            </a:r>
            <a:r>
              <a:rPr lang="en-GB" sz="2000" b="1" dirty="0" err="1" smtClean="0">
                <a:solidFill>
                  <a:schemeClr val="accent2"/>
                </a:solidFill>
                <a:latin typeface="Consolas" pitchFamily="49" charset="0"/>
                <a:cs typeface="Consolas" pitchFamily="49" charset="0"/>
              </a:rPr>
              <a:t>rec</a:t>
            </a:r>
            <a:r>
              <a:rPr lang="en-GB" sz="2000" b="1" dirty="0" smtClean="0">
                <a:solidFill>
                  <a:schemeClr val="accent2"/>
                </a:solidFill>
                <a:latin typeface="Consolas" pitchFamily="49" charset="0"/>
                <a:cs typeface="Consolas" pitchFamily="49" charset="0"/>
              </a:rPr>
              <a:t> </a:t>
            </a:r>
            <a:r>
              <a:rPr lang="en-GB" sz="2000" b="1" dirty="0" smtClean="0">
                <a:solidFill>
                  <a:schemeClr val="tx1"/>
                </a:solidFill>
                <a:latin typeface="Consolas" pitchFamily="49" charset="0"/>
                <a:cs typeface="Consolas" pitchFamily="49" charset="0"/>
              </a:rPr>
              <a:t>loop count = </a:t>
            </a:r>
          </a:p>
          <a:p>
            <a:r>
              <a:rPr lang="en-GB" sz="2000" b="1" dirty="0" smtClean="0">
                <a:solidFill>
                  <a:schemeClr val="tx1"/>
                </a:solidFill>
                <a:latin typeface="Consolas" pitchFamily="49" charset="0"/>
                <a:cs typeface="Consolas" pitchFamily="49" charset="0"/>
              </a:rPr>
              <a:t>    </a:t>
            </a:r>
            <a:r>
              <a:rPr lang="en-GB" sz="2000" b="1" dirty="0" err="1" smtClean="0">
                <a:solidFill>
                  <a:schemeClr val="tx1"/>
                </a:solidFill>
                <a:latin typeface="Consolas" pitchFamily="49" charset="0"/>
                <a:cs typeface="Consolas" pitchFamily="49" charset="0"/>
              </a:rPr>
              <a:t>async</a:t>
            </a:r>
            <a:r>
              <a:rPr lang="en-GB" sz="2000" b="1" dirty="0" smtClean="0">
                <a:solidFill>
                  <a:schemeClr val="tx1"/>
                </a:solidFill>
                <a:latin typeface="Consolas" pitchFamily="49" charset="0"/>
                <a:cs typeface="Consolas" pitchFamily="49" charset="0"/>
              </a:rPr>
              <a:t> { </a:t>
            </a:r>
            <a:r>
              <a:rPr lang="en-GB" sz="2000" b="1" dirty="0" smtClean="0">
                <a:solidFill>
                  <a:schemeClr val="accent2"/>
                </a:solidFill>
                <a:latin typeface="Consolas" pitchFamily="49" charset="0"/>
                <a:cs typeface="Consolas" pitchFamily="49" charset="0"/>
              </a:rPr>
              <a:t>let!</a:t>
            </a:r>
            <a:r>
              <a:rPr lang="en-GB" sz="2000" b="1" dirty="0" smtClean="0">
                <a:solidFill>
                  <a:schemeClr val="bg1"/>
                </a:solidFill>
                <a:latin typeface="Consolas" pitchFamily="49" charset="0"/>
                <a:cs typeface="Consolas" pitchFamily="49" charset="0"/>
              </a:rPr>
              <a:t> </a:t>
            </a:r>
            <a:r>
              <a:rPr lang="en-GB" sz="2000" b="1" dirty="0" err="1" smtClean="0">
                <a:solidFill>
                  <a:schemeClr val="tx1"/>
                </a:solidFill>
                <a:latin typeface="Consolas" pitchFamily="49" charset="0"/>
                <a:cs typeface="Consolas" pitchFamily="49" charset="0"/>
              </a:rPr>
              <a:t>msg</a:t>
            </a:r>
            <a:r>
              <a:rPr lang="en-GB" sz="2000" b="1" dirty="0" smtClean="0">
                <a:solidFill>
                  <a:schemeClr val="tx1"/>
                </a:solidFill>
                <a:latin typeface="Consolas" pitchFamily="49" charset="0"/>
                <a:cs typeface="Consolas" pitchFamily="49" charset="0"/>
              </a:rPr>
              <a:t> = </a:t>
            </a:r>
            <a:r>
              <a:rPr lang="en-GB" sz="2000" b="1" dirty="0" err="1" smtClean="0">
                <a:solidFill>
                  <a:schemeClr val="tx1"/>
                </a:solidFill>
                <a:latin typeface="Consolas" pitchFamily="49" charset="0"/>
                <a:cs typeface="Consolas" pitchFamily="49" charset="0"/>
              </a:rPr>
              <a:t>queue.ReadMessage</a:t>
            </a:r>
            <a:r>
              <a:rPr lang="en-GB" sz="2000" b="1" dirty="0" smtClean="0">
                <a:solidFill>
                  <a:schemeClr val="tx1"/>
                </a:solidFill>
                <a:latin typeface="Consolas" pitchFamily="49" charset="0"/>
                <a:cs typeface="Consolas" pitchFamily="49" charset="0"/>
              </a:rPr>
              <a:t>()</a:t>
            </a:r>
          </a:p>
          <a:p>
            <a:r>
              <a:rPr lang="en-GB" sz="2000" b="1" dirty="0" smtClean="0">
                <a:solidFill>
                  <a:schemeClr val="tx1"/>
                </a:solidFill>
                <a:latin typeface="Consolas" pitchFamily="49" charset="0"/>
                <a:cs typeface="Consolas" pitchFamily="49" charset="0"/>
              </a:rPr>
              <a:t>            </a:t>
            </a:r>
            <a:r>
              <a:rPr lang="en-GB" sz="2000" b="1" dirty="0" err="1" smtClean="0">
                <a:solidFill>
                  <a:schemeClr val="tx1"/>
                </a:solidFill>
                <a:latin typeface="Consolas" pitchFamily="49" charset="0"/>
                <a:cs typeface="Consolas" pitchFamily="49" charset="0"/>
              </a:rPr>
              <a:t>printfn</a:t>
            </a:r>
            <a:r>
              <a:rPr lang="en-GB" sz="2000" b="1" dirty="0" smtClean="0">
                <a:solidFill>
                  <a:schemeClr val="tx1"/>
                </a:solidFill>
                <a:latin typeface="Consolas" pitchFamily="49" charset="0"/>
                <a:cs typeface="Consolas" pitchFamily="49" charset="0"/>
              </a:rPr>
              <a:t> "got a message"</a:t>
            </a:r>
          </a:p>
          <a:p>
            <a:r>
              <a:rPr lang="en-GB" sz="2000" b="1" dirty="0" smtClean="0">
                <a:solidFill>
                  <a:schemeClr val="bg1"/>
                </a:solidFill>
                <a:latin typeface="Consolas" pitchFamily="49" charset="0"/>
                <a:cs typeface="Consolas" pitchFamily="49" charset="0"/>
              </a:rPr>
              <a:t>            </a:t>
            </a:r>
            <a:r>
              <a:rPr lang="en-GB" sz="2000" b="1" dirty="0" smtClean="0">
                <a:solidFill>
                  <a:schemeClr val="accent2"/>
                </a:solidFill>
                <a:latin typeface="Consolas" pitchFamily="49" charset="0"/>
                <a:cs typeface="Consolas" pitchFamily="49" charset="0"/>
              </a:rPr>
              <a:t>return! </a:t>
            </a:r>
            <a:r>
              <a:rPr lang="en-GB" sz="2000" b="1" dirty="0" smtClean="0">
                <a:solidFill>
                  <a:schemeClr val="tx1"/>
                </a:solidFill>
                <a:latin typeface="Consolas" pitchFamily="49" charset="0"/>
                <a:cs typeface="Consolas" pitchFamily="49" charset="0"/>
              </a:rPr>
              <a:t>loop (count + </a:t>
            </a:r>
            <a:r>
              <a:rPr lang="en-GB" sz="2000" b="1" dirty="0" err="1" smtClean="0">
                <a:solidFill>
                  <a:schemeClr val="tx1"/>
                </a:solidFill>
                <a:latin typeface="Consolas" pitchFamily="49" charset="0"/>
                <a:cs typeface="Consolas" pitchFamily="49" charset="0"/>
              </a:rPr>
              <a:t>msg</a:t>
            </a:r>
            <a:r>
              <a:rPr lang="en-GB" sz="2000" b="1" dirty="0" smtClean="0">
                <a:solidFill>
                  <a:schemeClr val="tx1"/>
                </a:solidFill>
                <a:latin typeface="Consolas" pitchFamily="49" charset="0"/>
                <a:cs typeface="Consolas" pitchFamily="49" charset="0"/>
              </a:rPr>
              <a:t>) }</a:t>
            </a:r>
          </a:p>
          <a:p>
            <a:endParaRPr lang="en-GB" sz="2000" b="1" dirty="0" smtClean="0">
              <a:solidFill>
                <a:schemeClr val="tx1"/>
              </a:solidFill>
              <a:latin typeface="Consolas" pitchFamily="49" charset="0"/>
              <a:cs typeface="Consolas" pitchFamily="49" charset="0"/>
            </a:endParaRPr>
          </a:p>
          <a:p>
            <a:r>
              <a:rPr lang="en-GB" sz="2000" b="1" dirty="0" smtClean="0">
                <a:solidFill>
                  <a:schemeClr val="tx1"/>
                </a:solidFill>
                <a:latin typeface="Consolas" pitchFamily="49" charset="0"/>
                <a:cs typeface="Consolas" pitchFamily="49" charset="0"/>
              </a:rPr>
              <a:t>loop 0</a:t>
            </a:r>
          </a:p>
        </p:txBody>
      </p:sp>
      <p:sp>
        <p:nvSpPr>
          <p:cNvPr id="5" name="Rectangle 4"/>
          <p:cNvSpPr/>
          <p:nvPr/>
        </p:nvSpPr>
        <p:spPr>
          <a:xfrm>
            <a:off x="804500" y="2131222"/>
            <a:ext cx="6357982" cy="1303809"/>
          </a:xfrm>
          <a:prstGeom prst="rect">
            <a:avLst/>
          </a:prstGeom>
          <a:gradFill flip="none" rotWithShape="1">
            <a:gsLst>
              <a:gs pos="0">
                <a:schemeClr val="accent1">
                  <a:tint val="66000"/>
                  <a:satMod val="160000"/>
                  <a:alpha val="69000"/>
                </a:schemeClr>
              </a:gs>
              <a:gs pos="50000">
                <a:schemeClr val="accent1">
                  <a:tint val="44500"/>
                  <a:satMod val="160000"/>
                </a:schemeClr>
              </a:gs>
              <a:gs pos="100000">
                <a:schemeClr val="accent1">
                  <a:tint val="23500"/>
                  <a:satMod val="160000"/>
                </a:schemeClr>
              </a:gs>
            </a:gsLst>
            <a:lin ang="13500000" scaled="1"/>
            <a:tileRect/>
          </a:gradFill>
          <a:ln w="22225" cap="rnd"/>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r>
              <a:rPr lang="en-GB" sz="2000" b="1" dirty="0" smtClean="0">
                <a:solidFill>
                  <a:schemeClr val="bg1"/>
                </a:solidFill>
                <a:latin typeface="Consolas" pitchFamily="49" charset="0"/>
                <a:cs typeface="Consolas" pitchFamily="49" charset="0"/>
              </a:rPr>
              <a:t> </a:t>
            </a:r>
            <a:r>
              <a:rPr lang="en-GB" sz="2000" b="1" dirty="0" smtClean="0">
                <a:solidFill>
                  <a:schemeClr val="tx1"/>
                </a:solidFill>
                <a:latin typeface="Consolas" pitchFamily="49" charset="0"/>
                <a:cs typeface="Consolas" pitchFamily="49" charset="0"/>
              </a:rPr>
              <a:t>async {</a:t>
            </a:r>
            <a:r>
              <a:rPr lang="en-GB" sz="2000" b="1" dirty="0" smtClean="0">
                <a:solidFill>
                  <a:schemeClr val="bg1"/>
                </a:solidFill>
                <a:latin typeface="Consolas" pitchFamily="49" charset="0"/>
                <a:cs typeface="Consolas" pitchFamily="49" charset="0"/>
              </a:rPr>
              <a:t> </a:t>
            </a:r>
            <a:r>
              <a:rPr lang="en-GB" sz="2000" b="1" dirty="0" smtClean="0">
                <a:solidFill>
                  <a:schemeClr val="accent2"/>
                </a:solidFill>
                <a:latin typeface="Consolas" pitchFamily="49" charset="0"/>
                <a:cs typeface="Consolas" pitchFamily="49" charset="0"/>
              </a:rPr>
              <a:t>let</a:t>
            </a:r>
            <a:r>
              <a:rPr lang="en-GB" sz="2000" b="1" dirty="0" smtClean="0">
                <a:solidFill>
                  <a:schemeClr val="bg1"/>
                </a:solidFill>
                <a:latin typeface="Consolas" pitchFamily="49" charset="0"/>
                <a:cs typeface="Consolas" pitchFamily="49" charset="0"/>
              </a:rPr>
              <a:t> </a:t>
            </a:r>
            <a:r>
              <a:rPr lang="en-GB" sz="2000" b="1" dirty="0" smtClean="0">
                <a:solidFill>
                  <a:schemeClr val="tx1"/>
                </a:solidFill>
                <a:latin typeface="Consolas" pitchFamily="49" charset="0"/>
                <a:cs typeface="Consolas" pitchFamily="49" charset="0"/>
              </a:rPr>
              <a:t>state = ...</a:t>
            </a:r>
          </a:p>
          <a:p>
            <a:r>
              <a:rPr lang="en-GB" sz="2000" b="1" dirty="0" smtClean="0">
                <a:solidFill>
                  <a:schemeClr val="bg1"/>
                </a:solidFill>
                <a:latin typeface="Consolas" pitchFamily="49" charset="0"/>
                <a:cs typeface="Consolas" pitchFamily="49" charset="0"/>
              </a:rPr>
              <a:t>         </a:t>
            </a:r>
            <a:r>
              <a:rPr lang="en-GB" sz="2000" b="1" dirty="0" smtClean="0">
                <a:solidFill>
                  <a:schemeClr val="accent2"/>
                </a:solidFill>
                <a:latin typeface="Consolas" pitchFamily="49" charset="0"/>
                <a:cs typeface="Consolas" pitchFamily="49" charset="0"/>
              </a:rPr>
              <a:t>while </a:t>
            </a:r>
            <a:r>
              <a:rPr lang="en-GB" sz="2000" b="1" dirty="0" smtClean="0">
                <a:solidFill>
                  <a:schemeClr val="tx1"/>
                </a:solidFill>
                <a:latin typeface="Consolas" pitchFamily="49" charset="0"/>
                <a:cs typeface="Consolas" pitchFamily="49" charset="0"/>
              </a:rPr>
              <a:t>true </a:t>
            </a:r>
            <a:r>
              <a:rPr lang="en-GB" sz="2000" b="1" dirty="0" smtClean="0">
                <a:solidFill>
                  <a:schemeClr val="accent2"/>
                </a:solidFill>
                <a:latin typeface="Consolas" pitchFamily="49" charset="0"/>
                <a:cs typeface="Consolas" pitchFamily="49" charset="0"/>
              </a:rPr>
              <a:t>do </a:t>
            </a:r>
          </a:p>
          <a:p>
            <a:r>
              <a:rPr lang="en-GB" sz="2000" b="1" dirty="0" smtClean="0">
                <a:solidFill>
                  <a:schemeClr val="bg1"/>
                </a:solidFill>
                <a:latin typeface="Consolas" pitchFamily="49" charset="0"/>
                <a:cs typeface="Consolas" pitchFamily="49" charset="0"/>
              </a:rPr>
              <a:t>           </a:t>
            </a:r>
            <a:r>
              <a:rPr lang="en-GB" sz="2000" b="1" dirty="0" smtClean="0">
                <a:solidFill>
                  <a:schemeClr val="accent2"/>
                </a:solidFill>
                <a:latin typeface="Consolas" pitchFamily="49" charset="0"/>
                <a:cs typeface="Consolas" pitchFamily="49" charset="0"/>
              </a:rPr>
              <a:t>let! </a:t>
            </a:r>
            <a:r>
              <a:rPr lang="en-GB" sz="2000" b="1" dirty="0" err="1" smtClean="0">
                <a:solidFill>
                  <a:schemeClr val="tx1"/>
                </a:solidFill>
                <a:latin typeface="Consolas" pitchFamily="49" charset="0"/>
                <a:cs typeface="Consolas" pitchFamily="49" charset="0"/>
              </a:rPr>
              <a:t>msg</a:t>
            </a:r>
            <a:r>
              <a:rPr lang="en-GB" sz="2000" b="1" dirty="0" smtClean="0">
                <a:solidFill>
                  <a:schemeClr val="tx1"/>
                </a:solidFill>
                <a:latin typeface="Consolas" pitchFamily="49" charset="0"/>
                <a:cs typeface="Consolas" pitchFamily="49" charset="0"/>
              </a:rPr>
              <a:t> = </a:t>
            </a:r>
            <a:r>
              <a:rPr lang="en-GB" sz="2000" b="1" dirty="0" err="1" smtClean="0">
                <a:solidFill>
                  <a:schemeClr val="tx1"/>
                </a:solidFill>
                <a:latin typeface="Consolas" pitchFamily="49" charset="0"/>
                <a:cs typeface="Consolas" pitchFamily="49" charset="0"/>
              </a:rPr>
              <a:t>queue.ReadMessage</a:t>
            </a:r>
            <a:r>
              <a:rPr lang="en-GB" sz="2000" b="1" dirty="0" smtClean="0">
                <a:solidFill>
                  <a:schemeClr val="tx1"/>
                </a:solidFill>
                <a:latin typeface="Consolas" pitchFamily="49" charset="0"/>
                <a:cs typeface="Consolas" pitchFamily="49" charset="0"/>
              </a:rPr>
              <a:t>()</a:t>
            </a:r>
          </a:p>
          <a:p>
            <a:r>
              <a:rPr lang="en-GB" sz="2000" b="1" dirty="0" smtClean="0">
                <a:solidFill>
                  <a:schemeClr val="tx1"/>
                </a:solidFill>
                <a:latin typeface="Consolas" pitchFamily="49" charset="0"/>
                <a:cs typeface="Consolas" pitchFamily="49" charset="0"/>
              </a:rPr>
              <a:t>           &lt;process message&gt; }</a:t>
            </a:r>
          </a:p>
        </p:txBody>
      </p:sp>
    </p:spTree>
    <p:extLst>
      <p:ext uri="{BB962C8B-B14F-4D97-AF65-F5344CB8AC3E}">
        <p14:creationId xmlns:p14="http://schemas.microsoft.com/office/powerpoint/2010/main" val="24023254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4" name="Content Placeholder 3"/>
          <p:cNvGraphicFramePr>
            <a:graphicFrameLocks noGrp="1"/>
          </p:cNvGraphicFramePr>
          <p:nvPr>
            <p:ph idx="1"/>
          </p:nvPr>
        </p:nvGraphicFramePr>
        <p:xfrm>
          <a:off x="214282" y="785794"/>
          <a:ext cx="8929718" cy="53403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p:cNvPicPr>
            <a:picLocks noChangeAspect="1" noChangeArrowheads="1"/>
          </p:cNvPicPr>
          <p:nvPr/>
        </p:nvPicPr>
        <p:blipFill>
          <a:blip r:embed="rId7"/>
          <a:srcRect l="38970" t="70292" r="50305" b="15465"/>
          <a:stretch>
            <a:fillRect/>
          </a:stretch>
        </p:blipFill>
        <p:spPr bwMode="auto">
          <a:xfrm>
            <a:off x="1050877" y="5268036"/>
            <a:ext cx="1774209" cy="1398896"/>
          </a:xfrm>
          <a:prstGeom prst="rect">
            <a:avLst/>
          </a:prstGeom>
          <a:noFill/>
          <a:ln w="9525">
            <a:noFill/>
            <a:miter lim="800000"/>
            <a:headEnd/>
            <a:tailEnd/>
          </a:ln>
        </p:spPr>
      </p:pic>
      <p:pic>
        <p:nvPicPr>
          <p:cNvPr id="5" name="Picture 2"/>
          <p:cNvPicPr>
            <a:picLocks noChangeAspect="1" noChangeArrowheads="1"/>
          </p:cNvPicPr>
          <p:nvPr/>
        </p:nvPicPr>
        <p:blipFill>
          <a:blip r:embed="rId7"/>
          <a:srcRect l="32521" t="64294" r="61044" b="27369"/>
          <a:stretch>
            <a:fillRect/>
          </a:stretch>
        </p:blipFill>
        <p:spPr bwMode="auto">
          <a:xfrm>
            <a:off x="805218" y="4408227"/>
            <a:ext cx="1064525" cy="818866"/>
          </a:xfrm>
          <a:prstGeom prst="rect">
            <a:avLst/>
          </a:prstGeom>
          <a:noFill/>
          <a:ln w="9525">
            <a:noFill/>
            <a:miter lim="800000"/>
            <a:headEnd/>
            <a:tailEnd/>
          </a:ln>
        </p:spPr>
      </p:pic>
    </p:spTree>
    <p:extLst>
      <p:ext uri="{BB962C8B-B14F-4D97-AF65-F5344CB8AC3E}">
        <p14:creationId xmlns:p14="http://schemas.microsoft.com/office/powerpoint/2010/main" val="2879658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Terminology</a:t>
            </a:r>
            <a:endParaRPr lang="en-GB" dirty="0"/>
          </a:p>
        </p:txBody>
      </p:sp>
      <p:sp>
        <p:nvSpPr>
          <p:cNvPr id="3" name="Content Placeholder 2"/>
          <p:cNvSpPr>
            <a:spLocks noGrp="1"/>
          </p:cNvSpPr>
          <p:nvPr>
            <p:ph idx="1"/>
          </p:nvPr>
        </p:nvSpPr>
        <p:spPr>
          <a:xfrm>
            <a:off x="457200" y="1340768"/>
            <a:ext cx="8229600" cy="5112568"/>
          </a:xfrm>
        </p:spPr>
        <p:txBody>
          <a:bodyPr>
            <a:normAutofit/>
          </a:bodyPr>
          <a:lstStyle/>
          <a:p>
            <a:r>
              <a:rPr lang="en-GB" sz="2800" dirty="0" smtClean="0"/>
              <a:t>In this talk </a:t>
            </a:r>
          </a:p>
          <a:p>
            <a:pPr marL="457200" lvl="1" indent="0">
              <a:buNone/>
            </a:pPr>
            <a:r>
              <a:rPr lang="en-GB" sz="2400" dirty="0" smtClean="0"/>
              <a:t>“Asynchronous” </a:t>
            </a:r>
          </a:p>
          <a:p>
            <a:pPr marL="457200" lvl="1" indent="0">
              <a:buNone/>
            </a:pPr>
            <a:r>
              <a:rPr lang="en-GB" sz="2400" dirty="0" smtClean="0"/>
              <a:t>= “Overlapping”</a:t>
            </a:r>
          </a:p>
          <a:p>
            <a:pPr marL="457200" lvl="1" indent="0">
              <a:buNone/>
            </a:pPr>
            <a:r>
              <a:rPr lang="en-GB" sz="2400" dirty="0" smtClean="0"/>
              <a:t>= “Non-blocking” </a:t>
            </a:r>
          </a:p>
          <a:p>
            <a:pPr marL="457200" lvl="1" indent="0">
              <a:buNone/>
            </a:pPr>
            <a:r>
              <a:rPr lang="en-GB" sz="2400" dirty="0" smtClean="0"/>
              <a:t>= “Programming with </a:t>
            </a:r>
            <a:r>
              <a:rPr lang="en-GB" sz="2400" dirty="0" err="1" smtClean="0"/>
              <a:t>callbacks</a:t>
            </a:r>
            <a:r>
              <a:rPr lang="en-GB" sz="2400" dirty="0" smtClean="0"/>
              <a:t>” </a:t>
            </a:r>
          </a:p>
          <a:p>
            <a:pPr marL="457200" lvl="1" indent="0">
              <a:buNone/>
            </a:pPr>
            <a:r>
              <a:rPr lang="en-GB" sz="2400" dirty="0" smtClean="0"/>
              <a:t>= “Reacting to events”</a:t>
            </a:r>
            <a:endParaRPr lang="en-GB" sz="2400" dirty="0" smtClean="0"/>
          </a:p>
          <a:p>
            <a:endParaRPr lang="en-GB" sz="2800" dirty="0" smtClean="0"/>
          </a:p>
          <a:p>
            <a:r>
              <a:rPr lang="en-GB" sz="2800" dirty="0"/>
              <a:t>e</a:t>
            </a:r>
            <a:r>
              <a:rPr lang="en-GB" sz="2800" dirty="0" smtClean="0"/>
              <a:t>.g. “make a non-blocking read to a file”</a:t>
            </a:r>
          </a:p>
          <a:p>
            <a:r>
              <a:rPr lang="en-GB" sz="2800" dirty="0" smtClean="0"/>
              <a:t>This is standard terminology for professional developers</a:t>
            </a:r>
            <a:endParaRPr lang="en-GB" sz="2800" dirty="0"/>
          </a:p>
        </p:txBody>
      </p:sp>
    </p:spTree>
    <p:extLst>
      <p:ext uri="{BB962C8B-B14F-4D97-AF65-F5344CB8AC3E}">
        <p14:creationId xmlns:p14="http://schemas.microsoft.com/office/powerpoint/2010/main" val="6140578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1538288" y="2090738"/>
            <a:ext cx="7100887" cy="1719262"/>
          </a:xfrm>
        </p:spPr>
        <p:txBody>
          <a:bodyPr/>
          <a:lstStyle/>
          <a:p>
            <a:pPr eaLnBrk="1" hangingPunct="1">
              <a:defRPr/>
            </a:pPr>
            <a:r>
              <a:rPr lang="en-US" dirty="0" smtClean="0"/>
              <a:t>Part </a:t>
            </a:r>
            <a:r>
              <a:rPr lang="en-US" dirty="0" smtClean="0"/>
              <a:t>3: </a:t>
            </a:r>
            <a:r>
              <a:rPr lang="en-US" dirty="0" smtClean="0"/>
              <a:t>The Essence of F# </a:t>
            </a:r>
            <a:r>
              <a:rPr lang="en-US" dirty="0" err="1" smtClean="0"/>
              <a:t>Async</a:t>
            </a:r>
            <a:endParaRPr lang="en-US" dirty="0" smtClean="0"/>
          </a:p>
        </p:txBody>
      </p:sp>
      <p:sp>
        <p:nvSpPr>
          <p:cNvPr id="34818" name="Rectangle 3"/>
          <p:cNvSpPr>
            <a:spLocks noGrp="1" noChangeArrowheads="1"/>
          </p:cNvSpPr>
          <p:nvPr>
            <p:ph type="subTitle" idx="1"/>
          </p:nvPr>
        </p:nvSpPr>
        <p:spPr>
          <a:xfrm>
            <a:off x="1538288" y="3870325"/>
            <a:ext cx="7100887" cy="1136650"/>
          </a:xfrm>
        </p:spPr>
        <p:txBody>
          <a:bodyPr/>
          <a:lstStyle/>
          <a:p>
            <a:pPr eaLnBrk="1" hangingPunct="1">
              <a:spcBef>
                <a:spcPct val="0"/>
              </a:spcBef>
            </a:pPr>
            <a:r>
              <a:rPr lang="en-US" dirty="0" smtClean="0">
                <a:solidFill>
                  <a:schemeClr val="tx1"/>
                </a:solidFill>
              </a:rPr>
              <a:t>Adding </a:t>
            </a:r>
            <a:r>
              <a:rPr lang="en-US" dirty="0" smtClean="0">
                <a:solidFill>
                  <a:schemeClr val="tx1"/>
                </a:solidFill>
              </a:rPr>
              <a:t>“async” to a language</a:t>
            </a:r>
          </a:p>
        </p:txBody>
      </p:sp>
    </p:spTree>
    <p:extLst>
      <p:ext uri="{BB962C8B-B14F-4D97-AF65-F5344CB8AC3E}">
        <p14:creationId xmlns:p14="http://schemas.microsoft.com/office/powerpoint/2010/main" val="1214322100"/>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Basic Recipe</a:t>
            </a:r>
            <a:endParaRPr lang="en-GB" dirty="0"/>
          </a:p>
        </p:txBody>
      </p:sp>
      <p:sp>
        <p:nvSpPr>
          <p:cNvPr id="3" name="Content Placeholder 2"/>
          <p:cNvSpPr>
            <a:spLocks noGrp="1"/>
          </p:cNvSpPr>
          <p:nvPr>
            <p:ph idx="1"/>
          </p:nvPr>
        </p:nvSpPr>
        <p:spPr>
          <a:xfrm>
            <a:off x="457200" y="1600200"/>
            <a:ext cx="8229600" cy="4997152"/>
          </a:xfrm>
        </p:spPr>
        <p:txBody>
          <a:bodyPr>
            <a:normAutofit fontScale="92500"/>
          </a:bodyPr>
          <a:lstStyle/>
          <a:p>
            <a:pPr>
              <a:buNone/>
            </a:pPr>
            <a:r>
              <a:rPr lang="en-GB" dirty="0" smtClean="0"/>
              <a:t>1. Add an asynchronous modality to your language</a:t>
            </a:r>
          </a:p>
          <a:p>
            <a:pPr lvl="1"/>
            <a:r>
              <a:rPr lang="en-GB" dirty="0"/>
              <a:t>Reuse and augment control-flow syntax</a:t>
            </a:r>
          </a:p>
          <a:p>
            <a:pPr lvl="1"/>
            <a:r>
              <a:rPr lang="en-GB" dirty="0" smtClean="0"/>
              <a:t>Give </a:t>
            </a:r>
            <a:r>
              <a:rPr lang="en-GB" dirty="0"/>
              <a:t>asynchronous interpretation </a:t>
            </a:r>
            <a:r>
              <a:rPr lang="en-GB" dirty="0" smtClean="0"/>
              <a:t>to control flow</a:t>
            </a:r>
            <a:endParaRPr lang="en-GB" dirty="0"/>
          </a:p>
          <a:p>
            <a:pPr>
              <a:buNone/>
            </a:pPr>
            <a:endParaRPr lang="en-GB" dirty="0" smtClean="0"/>
          </a:p>
          <a:p>
            <a:pPr>
              <a:buNone/>
            </a:pPr>
            <a:r>
              <a:rPr lang="en-GB" dirty="0" smtClean="0"/>
              <a:t>2</a:t>
            </a:r>
            <a:r>
              <a:rPr lang="en-GB" dirty="0" smtClean="0"/>
              <a:t>. Add library primitives</a:t>
            </a:r>
          </a:p>
          <a:p>
            <a:pPr lvl="1"/>
            <a:r>
              <a:rPr lang="en-GB" dirty="0"/>
              <a:t>A</a:t>
            </a:r>
            <a:r>
              <a:rPr lang="en-GB" dirty="0" smtClean="0"/>
              <a:t>ccording to richness of computational environment</a:t>
            </a:r>
          </a:p>
          <a:p>
            <a:pPr marL="0" indent="0">
              <a:buNone/>
            </a:pPr>
            <a:endParaRPr lang="en-GB" dirty="0" smtClean="0"/>
          </a:p>
          <a:p>
            <a:pPr marL="0" indent="0">
              <a:buNone/>
            </a:pPr>
            <a:r>
              <a:rPr lang="en-GB" dirty="0" smtClean="0"/>
              <a:t>3</a:t>
            </a:r>
            <a:r>
              <a:rPr lang="en-GB" dirty="0" smtClean="0"/>
              <a:t>. Compile </a:t>
            </a:r>
            <a:r>
              <a:rPr lang="en-GB" dirty="0" smtClean="0"/>
              <a:t>via Local CPS Transform/State </a:t>
            </a:r>
            <a:r>
              <a:rPr lang="en-GB" dirty="0" smtClean="0"/>
              <a:t>Machines</a:t>
            </a:r>
            <a:endParaRPr lang="en-GB" dirty="0"/>
          </a:p>
          <a:p>
            <a:pPr lvl="1"/>
            <a:r>
              <a:rPr lang="en-GB" dirty="0"/>
              <a:t>According to </a:t>
            </a:r>
            <a:r>
              <a:rPr lang="en-GB" dirty="0" smtClean="0"/>
              <a:t>taste</a:t>
            </a:r>
            <a:endParaRPr lang="en-GB" dirty="0"/>
          </a:p>
        </p:txBody>
      </p:sp>
    </p:spTree>
    <p:extLst>
      <p:ext uri="{BB962C8B-B14F-4D97-AF65-F5344CB8AC3E}">
        <p14:creationId xmlns:p14="http://schemas.microsoft.com/office/powerpoint/2010/main" val="300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Assumptions</a:t>
            </a:r>
            <a:endParaRPr lang="en-GB" dirty="0"/>
          </a:p>
        </p:txBody>
      </p:sp>
      <p:sp>
        <p:nvSpPr>
          <p:cNvPr id="3" name="Content Placeholder 2"/>
          <p:cNvSpPr>
            <a:spLocks noGrp="1"/>
          </p:cNvSpPr>
          <p:nvPr>
            <p:ph idx="1"/>
          </p:nvPr>
        </p:nvSpPr>
        <p:spPr/>
        <p:txBody>
          <a:bodyPr>
            <a:normAutofit fontScale="92500"/>
          </a:bodyPr>
          <a:lstStyle/>
          <a:p>
            <a:r>
              <a:rPr lang="en-GB" dirty="0" smtClean="0"/>
              <a:t>Making all code “async” is not feasible</a:t>
            </a:r>
          </a:p>
          <a:p>
            <a:pPr lvl="1"/>
            <a:r>
              <a:rPr lang="en-GB" b="1" dirty="0" smtClean="0"/>
              <a:t>Performance</a:t>
            </a:r>
            <a:r>
              <a:rPr lang="en-GB" dirty="0" smtClean="0"/>
              <a:t>: </a:t>
            </a:r>
            <a:r>
              <a:rPr lang="en-GB" dirty="0" smtClean="0"/>
              <a:t>Fast </a:t>
            </a:r>
            <a:r>
              <a:rPr lang="en-GB" dirty="0" smtClean="0"/>
              <a:t>code </a:t>
            </a:r>
            <a:r>
              <a:rPr lang="en-GB" dirty="0" smtClean="0"/>
              <a:t>needs fast stack</a:t>
            </a:r>
            <a:endParaRPr lang="en-GB" dirty="0" smtClean="0"/>
          </a:p>
          <a:p>
            <a:pPr lvl="1"/>
            <a:r>
              <a:rPr lang="en-GB" b="1" dirty="0" smtClean="0"/>
              <a:t>Semantics</a:t>
            </a:r>
            <a:r>
              <a:rPr lang="en-GB" dirty="0" smtClean="0"/>
              <a:t>: </a:t>
            </a:r>
            <a:r>
              <a:rPr lang="en-GB" dirty="0"/>
              <a:t>S</a:t>
            </a:r>
            <a:r>
              <a:rPr lang="en-GB" dirty="0" smtClean="0"/>
              <a:t>ome </a:t>
            </a:r>
            <a:r>
              <a:rPr lang="en-GB" dirty="0" smtClean="0"/>
              <a:t>must be non-blocking (</a:t>
            </a:r>
            <a:r>
              <a:rPr lang="en-GB" dirty="0" err="1" smtClean="0"/>
              <a:t>Javascript</a:t>
            </a:r>
            <a:r>
              <a:rPr lang="en-GB" dirty="0" smtClean="0"/>
              <a:t>)</a:t>
            </a:r>
          </a:p>
          <a:p>
            <a:pPr lvl="1"/>
            <a:r>
              <a:rPr lang="en-GB" b="1" dirty="0" err="1" smtClean="0"/>
              <a:t>Interop</a:t>
            </a:r>
            <a:r>
              <a:rPr lang="en-GB" dirty="0" smtClean="0"/>
              <a:t>: Must </a:t>
            </a:r>
            <a:r>
              <a:rPr lang="en-GB" dirty="0" err="1" smtClean="0"/>
              <a:t>interop</a:t>
            </a:r>
            <a:r>
              <a:rPr lang="en-GB" dirty="0" smtClean="0"/>
              <a:t> with OS threads</a:t>
            </a:r>
          </a:p>
          <a:p>
            <a:pPr lvl="1"/>
            <a:r>
              <a:rPr lang="en-GB" b="1" dirty="0" smtClean="0"/>
              <a:t>Engineering</a:t>
            </a:r>
            <a:r>
              <a:rPr lang="en-GB" dirty="0" smtClean="0"/>
              <a:t>: A modal split gives nice properties</a:t>
            </a:r>
          </a:p>
          <a:p>
            <a:endParaRPr lang="en-GB" dirty="0" smtClean="0"/>
          </a:p>
          <a:p>
            <a:r>
              <a:rPr lang="en-GB" dirty="0" smtClean="0"/>
              <a:t>The .NET/JVM </a:t>
            </a:r>
            <a:r>
              <a:rPr lang="en-GB" dirty="0" smtClean="0"/>
              <a:t>threading model is not </a:t>
            </a:r>
            <a:r>
              <a:rPr lang="en-GB" dirty="0" smtClean="0"/>
              <a:t>lightweight </a:t>
            </a:r>
            <a:endParaRPr lang="en-GB" dirty="0" smtClean="0"/>
          </a:p>
          <a:p>
            <a:pPr lvl="1"/>
            <a:r>
              <a:rPr lang="en-GB" dirty="0" smtClean="0"/>
              <a:t>e.g. </a:t>
            </a:r>
            <a:r>
              <a:rPr lang="en-GB" dirty="0"/>
              <a:t>1</a:t>
            </a:r>
            <a:r>
              <a:rPr lang="en-GB" dirty="0" smtClean="0"/>
              <a:t>MB stack/thread + other overheads</a:t>
            </a:r>
            <a:endParaRPr lang="en-GB" dirty="0"/>
          </a:p>
        </p:txBody>
      </p:sp>
    </p:spTree>
    <p:extLst>
      <p:ext uri="{BB962C8B-B14F-4D97-AF65-F5344CB8AC3E}">
        <p14:creationId xmlns:p14="http://schemas.microsoft.com/office/powerpoint/2010/main" val="8478247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GB" dirty="0" err="1" smtClean="0"/>
              <a:t>MiniAsync</a:t>
            </a:r>
            <a:endParaRPr lang="en-GB" dirty="0"/>
          </a:p>
        </p:txBody>
      </p:sp>
      <p:sp>
        <p:nvSpPr>
          <p:cNvPr id="3" name="Content Placeholder 2"/>
          <p:cNvSpPr>
            <a:spLocks noGrp="1"/>
          </p:cNvSpPr>
          <p:nvPr>
            <p:ph idx="1"/>
          </p:nvPr>
        </p:nvSpPr>
        <p:spPr/>
        <p:txBody>
          <a:bodyPr/>
          <a:lstStyle/>
          <a:p>
            <a:endParaRPr lang="en-GB"/>
          </a:p>
        </p:txBody>
      </p:sp>
      <p:sp>
        <p:nvSpPr>
          <p:cNvPr id="4" name="Rectangle 3"/>
          <p:cNvSpPr/>
          <p:nvPr/>
        </p:nvSpPr>
        <p:spPr>
          <a:xfrm>
            <a:off x="544177" y="829823"/>
            <a:ext cx="8276314" cy="5889680"/>
          </a:xfrm>
          <a:prstGeom prst="rect">
            <a:avLst/>
          </a:prstGeom>
          <a:gradFill flip="none" rotWithShape="1">
            <a:gsLst>
              <a:gs pos="0">
                <a:schemeClr val="accent1">
                  <a:tint val="66000"/>
                  <a:satMod val="160000"/>
                  <a:alpha val="69000"/>
                </a:schemeClr>
              </a:gs>
              <a:gs pos="50000">
                <a:schemeClr val="accent1">
                  <a:tint val="44500"/>
                  <a:satMod val="160000"/>
                </a:schemeClr>
              </a:gs>
              <a:gs pos="100000">
                <a:schemeClr val="accent1">
                  <a:tint val="23500"/>
                  <a:satMod val="160000"/>
                </a:schemeClr>
              </a:gs>
            </a:gsLst>
            <a:lin ang="13500000" scaled="1"/>
            <a:tileRect/>
          </a:gradFill>
          <a:ln w="22225" cap="rnd"/>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r>
              <a:rPr lang="en-GB" b="1" dirty="0" smtClean="0">
                <a:solidFill>
                  <a:schemeClr val="tx1"/>
                </a:solidFill>
                <a:latin typeface="Consolas" pitchFamily="49" charset="0"/>
                <a:cs typeface="Consolas" pitchFamily="49" charset="0"/>
              </a:rPr>
              <a:t>expr = </a:t>
            </a:r>
          </a:p>
          <a:p>
            <a:r>
              <a:rPr lang="en-GB" b="1" dirty="0" smtClean="0">
                <a:solidFill>
                  <a:schemeClr val="tx1"/>
                </a:solidFill>
                <a:latin typeface="Consolas" pitchFamily="49" charset="0"/>
                <a:cs typeface="Consolas" pitchFamily="49" charset="0"/>
              </a:rPr>
              <a:t>    | ...</a:t>
            </a:r>
          </a:p>
          <a:p>
            <a:endParaRPr lang="en-GB" b="1" dirty="0" smtClean="0">
              <a:solidFill>
                <a:schemeClr val="bg1">
                  <a:lumMod val="65000"/>
                </a:schemeClr>
              </a:solidFill>
              <a:latin typeface="Consolas" pitchFamily="49" charset="0"/>
              <a:cs typeface="Consolas" pitchFamily="49" charset="0"/>
            </a:endParaRPr>
          </a:p>
          <a:p>
            <a:endParaRPr lang="en-GB" b="1" dirty="0" smtClean="0">
              <a:solidFill>
                <a:schemeClr val="bg1">
                  <a:lumMod val="65000"/>
                </a:schemeClr>
              </a:solidFill>
              <a:latin typeface="Consolas" pitchFamily="49" charset="0"/>
              <a:cs typeface="Consolas" pitchFamily="49" charset="0"/>
            </a:endParaRPr>
          </a:p>
          <a:p>
            <a:endParaRPr lang="en-GB" b="1" dirty="0">
              <a:solidFill>
                <a:schemeClr val="bg1">
                  <a:lumMod val="65000"/>
                </a:schemeClr>
              </a:solidFill>
              <a:latin typeface="Consolas" pitchFamily="49" charset="0"/>
              <a:cs typeface="Consolas" pitchFamily="49" charset="0"/>
            </a:endParaRPr>
          </a:p>
          <a:p>
            <a:endParaRPr lang="en-GB" b="1" dirty="0" smtClean="0">
              <a:solidFill>
                <a:schemeClr val="bg1">
                  <a:lumMod val="65000"/>
                </a:schemeClr>
              </a:solidFill>
              <a:latin typeface="Consolas" pitchFamily="49" charset="0"/>
              <a:cs typeface="Consolas" pitchFamily="49" charset="0"/>
            </a:endParaRPr>
          </a:p>
          <a:p>
            <a:endParaRPr lang="en-GB" b="1" dirty="0">
              <a:solidFill>
                <a:schemeClr val="bg1">
                  <a:lumMod val="65000"/>
                </a:schemeClr>
              </a:solidFill>
              <a:latin typeface="Consolas" pitchFamily="49" charset="0"/>
              <a:cs typeface="Consolas" pitchFamily="49" charset="0"/>
            </a:endParaRPr>
          </a:p>
          <a:p>
            <a:endParaRPr lang="en-GB" b="1" dirty="0" smtClean="0">
              <a:solidFill>
                <a:schemeClr val="bg1">
                  <a:lumMod val="65000"/>
                </a:schemeClr>
              </a:solidFill>
              <a:latin typeface="Consolas" pitchFamily="49" charset="0"/>
              <a:cs typeface="Consolas" pitchFamily="49" charset="0"/>
            </a:endParaRPr>
          </a:p>
          <a:p>
            <a:endParaRPr lang="en-GB" b="1" dirty="0" smtClean="0">
              <a:solidFill>
                <a:schemeClr val="bg1">
                  <a:lumMod val="65000"/>
                </a:schemeClr>
              </a:solidFill>
              <a:latin typeface="Consolas" pitchFamily="49" charset="0"/>
              <a:cs typeface="Consolas" pitchFamily="49" charset="0"/>
            </a:endParaRPr>
          </a:p>
          <a:p>
            <a:endParaRPr lang="en-GB" b="1" dirty="0" smtClean="0">
              <a:solidFill>
                <a:schemeClr val="bg1">
                  <a:lumMod val="65000"/>
                </a:schemeClr>
              </a:solidFill>
              <a:latin typeface="Consolas" pitchFamily="49" charset="0"/>
              <a:cs typeface="Consolas" pitchFamily="49" charset="0"/>
            </a:endParaRPr>
          </a:p>
          <a:p>
            <a:endParaRPr lang="en-GB" b="1" dirty="0" smtClean="0">
              <a:solidFill>
                <a:schemeClr val="bg1">
                  <a:lumMod val="65000"/>
                </a:schemeClr>
              </a:solidFill>
              <a:latin typeface="Consolas" pitchFamily="49" charset="0"/>
              <a:cs typeface="Consolas" pitchFamily="49" charset="0"/>
            </a:endParaRPr>
          </a:p>
          <a:p>
            <a:endParaRPr lang="en-GB" b="1" dirty="0" smtClean="0">
              <a:solidFill>
                <a:schemeClr val="bg1">
                  <a:lumMod val="65000"/>
                </a:schemeClr>
              </a:solidFill>
              <a:latin typeface="Consolas" pitchFamily="49" charset="0"/>
              <a:cs typeface="Consolas" pitchFamily="49" charset="0"/>
            </a:endParaRPr>
          </a:p>
          <a:p>
            <a:endParaRPr lang="en-GB" b="1" dirty="0" smtClean="0">
              <a:solidFill>
                <a:schemeClr val="bg1">
                  <a:lumMod val="65000"/>
                </a:schemeClr>
              </a:solidFill>
              <a:latin typeface="Consolas" pitchFamily="49" charset="0"/>
              <a:cs typeface="Consolas" pitchFamily="49" charset="0"/>
            </a:endParaRPr>
          </a:p>
          <a:p>
            <a:endParaRPr lang="en-GB" b="1" dirty="0" smtClean="0">
              <a:solidFill>
                <a:schemeClr val="bg1">
                  <a:lumMod val="65000"/>
                </a:schemeClr>
              </a:solidFill>
              <a:latin typeface="Consolas" pitchFamily="49" charset="0"/>
              <a:cs typeface="Consolas" pitchFamily="49" charset="0"/>
            </a:endParaRPr>
          </a:p>
          <a:p>
            <a:endParaRPr lang="en-GB" b="1" dirty="0" smtClean="0">
              <a:solidFill>
                <a:schemeClr val="tx1"/>
              </a:solidFill>
              <a:latin typeface="Consolas" pitchFamily="49" charset="0"/>
              <a:cs typeface="Consolas" pitchFamily="49" charset="0"/>
            </a:endParaRPr>
          </a:p>
          <a:p>
            <a:endParaRPr lang="en-GB" b="1" dirty="0">
              <a:solidFill>
                <a:schemeClr val="tx1"/>
              </a:solidFill>
              <a:latin typeface="Consolas" pitchFamily="49" charset="0"/>
              <a:cs typeface="Consolas" pitchFamily="49" charset="0"/>
            </a:endParaRPr>
          </a:p>
          <a:p>
            <a:endParaRPr lang="en-GB" b="1" dirty="0" smtClean="0">
              <a:solidFill>
                <a:schemeClr val="tx1"/>
              </a:solidFill>
              <a:latin typeface="Consolas" pitchFamily="49" charset="0"/>
              <a:cs typeface="Consolas" pitchFamily="49" charset="0"/>
            </a:endParaRPr>
          </a:p>
          <a:p>
            <a:endParaRPr lang="en-GB" b="1" dirty="0" smtClean="0">
              <a:solidFill>
                <a:schemeClr val="tx1"/>
              </a:solidFill>
              <a:latin typeface="Consolas" pitchFamily="49" charset="0"/>
              <a:cs typeface="Consolas" pitchFamily="49" charset="0"/>
            </a:endParaRPr>
          </a:p>
          <a:p>
            <a:endParaRPr lang="en-GB" b="1" dirty="0" smtClean="0">
              <a:solidFill>
                <a:schemeClr val="tx1"/>
              </a:solidFill>
              <a:latin typeface="Consolas" pitchFamily="49" charset="0"/>
              <a:cs typeface="Consolas" pitchFamily="49" charset="0"/>
            </a:endParaRPr>
          </a:p>
          <a:p>
            <a:endParaRPr lang="en-GB" b="1" dirty="0" smtClean="0">
              <a:solidFill>
                <a:schemeClr val="tx1"/>
              </a:solidFill>
              <a:latin typeface="Consolas" pitchFamily="49" charset="0"/>
              <a:cs typeface="Consolas" pitchFamily="49" charset="0"/>
            </a:endParaRPr>
          </a:p>
          <a:p>
            <a:endParaRPr lang="en-GB" b="1" dirty="0" smtClean="0">
              <a:solidFill>
                <a:schemeClr val="tx1"/>
              </a:solidFill>
              <a:latin typeface="Consolas" pitchFamily="49" charset="0"/>
              <a:cs typeface="Consolas" pitchFamily="49" charset="0"/>
            </a:endParaRPr>
          </a:p>
        </p:txBody>
      </p:sp>
      <p:sp>
        <p:nvSpPr>
          <p:cNvPr id="10" name="Rectangular Callout 9"/>
          <p:cNvSpPr/>
          <p:nvPr/>
        </p:nvSpPr>
        <p:spPr>
          <a:xfrm>
            <a:off x="4268392" y="1109713"/>
            <a:ext cx="2820452" cy="646331"/>
          </a:xfrm>
          <a:prstGeom prst="wedgeRectCallout">
            <a:avLst>
              <a:gd name="adj1" fmla="val -113063"/>
              <a:gd name="adj2" fmla="val -22885"/>
            </a:avLst>
          </a:prstGeom>
          <a:solidFill>
            <a:srgbClr val="0070C0"/>
          </a:solidFill>
          <a:ln w="15875">
            <a:solidFill>
              <a:schemeClr val="tx1"/>
            </a:solidFill>
            <a:miter lim="800000"/>
            <a:headEnd/>
            <a:tailEnd/>
          </a:ln>
          <a:effectLst/>
        </p:spPr>
        <p:txBody>
          <a:bodyPr wrap="none" anchor="ctr" anchorCtr="1">
            <a:spAutoFit/>
          </a:bodyPr>
          <a:lstStyle/>
          <a:p>
            <a:pPr algn="ctr"/>
            <a:r>
              <a:rPr lang="en-GB" b="1" dirty="0">
                <a:solidFill>
                  <a:schemeClr val="bg1"/>
                </a:solidFill>
              </a:rPr>
              <a:t>Core expression/statement </a:t>
            </a:r>
            <a:endParaRPr lang="en-GB" b="1" dirty="0" smtClean="0">
              <a:solidFill>
                <a:schemeClr val="bg1"/>
              </a:solidFill>
            </a:endParaRPr>
          </a:p>
          <a:p>
            <a:pPr algn="ctr"/>
            <a:r>
              <a:rPr lang="en-GB" b="1" dirty="0" smtClean="0">
                <a:solidFill>
                  <a:schemeClr val="bg1"/>
                </a:solidFill>
              </a:rPr>
              <a:t>language</a:t>
            </a:r>
            <a:endParaRPr lang="en-GB" b="1" dirty="0">
              <a:solidFill>
                <a:schemeClr val="bg1"/>
              </a:solidFill>
            </a:endParaRPr>
          </a:p>
        </p:txBody>
      </p:sp>
    </p:spTree>
    <p:extLst>
      <p:ext uri="{BB962C8B-B14F-4D97-AF65-F5344CB8AC3E}">
        <p14:creationId xmlns:p14="http://schemas.microsoft.com/office/powerpoint/2010/main" val="1583821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GB" dirty="0" err="1" smtClean="0"/>
              <a:t>MiniAsync</a:t>
            </a:r>
            <a:endParaRPr lang="en-GB" dirty="0"/>
          </a:p>
        </p:txBody>
      </p:sp>
      <p:sp>
        <p:nvSpPr>
          <p:cNvPr id="3" name="Content Placeholder 2"/>
          <p:cNvSpPr>
            <a:spLocks noGrp="1"/>
          </p:cNvSpPr>
          <p:nvPr>
            <p:ph idx="1"/>
          </p:nvPr>
        </p:nvSpPr>
        <p:spPr/>
        <p:txBody>
          <a:bodyPr/>
          <a:lstStyle/>
          <a:p>
            <a:endParaRPr lang="en-GB"/>
          </a:p>
        </p:txBody>
      </p:sp>
      <p:sp>
        <p:nvSpPr>
          <p:cNvPr id="4" name="Rectangle 3"/>
          <p:cNvSpPr/>
          <p:nvPr/>
        </p:nvSpPr>
        <p:spPr>
          <a:xfrm>
            <a:off x="544177" y="829820"/>
            <a:ext cx="8276314" cy="5889680"/>
          </a:xfrm>
          <a:prstGeom prst="rect">
            <a:avLst/>
          </a:prstGeom>
          <a:gradFill flip="none" rotWithShape="1">
            <a:gsLst>
              <a:gs pos="0">
                <a:schemeClr val="accent1">
                  <a:tint val="66000"/>
                  <a:satMod val="160000"/>
                  <a:alpha val="69000"/>
                </a:schemeClr>
              </a:gs>
              <a:gs pos="50000">
                <a:schemeClr val="accent1">
                  <a:tint val="44500"/>
                  <a:satMod val="160000"/>
                </a:schemeClr>
              </a:gs>
              <a:gs pos="100000">
                <a:schemeClr val="accent1">
                  <a:tint val="23500"/>
                  <a:satMod val="160000"/>
                </a:schemeClr>
              </a:gs>
            </a:gsLst>
            <a:lin ang="13500000" scaled="1"/>
            <a:tileRect/>
          </a:gradFill>
          <a:ln w="22225" cap="rnd"/>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r>
              <a:rPr lang="en-GB" b="1" dirty="0" smtClean="0">
                <a:solidFill>
                  <a:schemeClr val="tx1"/>
                </a:solidFill>
                <a:latin typeface="Consolas" pitchFamily="49" charset="0"/>
                <a:cs typeface="Consolas" pitchFamily="49" charset="0"/>
              </a:rPr>
              <a:t>expr = </a:t>
            </a:r>
          </a:p>
          <a:p>
            <a:r>
              <a:rPr lang="en-GB" b="1" dirty="0" smtClean="0">
                <a:solidFill>
                  <a:schemeClr val="tx1"/>
                </a:solidFill>
                <a:latin typeface="Consolas" pitchFamily="49" charset="0"/>
                <a:cs typeface="Consolas" pitchFamily="49" charset="0"/>
              </a:rPr>
              <a:t>    | ...</a:t>
            </a:r>
          </a:p>
          <a:p>
            <a:r>
              <a:rPr lang="en-GB" b="1" dirty="0" smtClean="0">
                <a:solidFill>
                  <a:schemeClr val="tx1"/>
                </a:solidFill>
                <a:latin typeface="Consolas" pitchFamily="49" charset="0"/>
                <a:cs typeface="Consolas" pitchFamily="49" charset="0"/>
              </a:rPr>
              <a:t>    |  async { </a:t>
            </a:r>
            <a:r>
              <a:rPr lang="en-GB" b="1" dirty="0" err="1" smtClean="0">
                <a:solidFill>
                  <a:schemeClr val="tx1"/>
                </a:solidFill>
                <a:latin typeface="Consolas" pitchFamily="49" charset="0"/>
                <a:cs typeface="Consolas" pitchFamily="49" charset="0"/>
              </a:rPr>
              <a:t>aexpr</a:t>
            </a:r>
            <a:r>
              <a:rPr lang="en-GB" b="1" dirty="0" smtClean="0">
                <a:solidFill>
                  <a:schemeClr val="tx1"/>
                </a:solidFill>
                <a:latin typeface="Consolas" pitchFamily="49" charset="0"/>
                <a:cs typeface="Consolas" pitchFamily="49" charset="0"/>
              </a:rPr>
              <a:t> }</a:t>
            </a:r>
          </a:p>
          <a:p>
            <a:endParaRPr lang="en-GB" b="1" dirty="0" smtClean="0">
              <a:solidFill>
                <a:schemeClr val="tx1"/>
              </a:solidFill>
              <a:latin typeface="Consolas" pitchFamily="49" charset="0"/>
              <a:cs typeface="Consolas" pitchFamily="49" charset="0"/>
            </a:endParaRPr>
          </a:p>
          <a:p>
            <a:r>
              <a:rPr lang="en-GB" b="1" dirty="0" err="1" smtClean="0">
                <a:solidFill>
                  <a:schemeClr val="tx1"/>
                </a:solidFill>
                <a:latin typeface="Consolas" pitchFamily="49" charset="0"/>
                <a:cs typeface="Consolas" pitchFamily="49" charset="0"/>
              </a:rPr>
              <a:t>aexpr</a:t>
            </a:r>
            <a:r>
              <a:rPr lang="en-GB" b="1" dirty="0" smtClean="0">
                <a:solidFill>
                  <a:schemeClr val="tx1"/>
                </a:solidFill>
                <a:latin typeface="Consolas" pitchFamily="49" charset="0"/>
                <a:cs typeface="Consolas" pitchFamily="49" charset="0"/>
              </a:rPr>
              <a:t> = </a:t>
            </a:r>
          </a:p>
          <a:p>
            <a:r>
              <a:rPr lang="en-GB" b="1" dirty="0" smtClean="0">
                <a:solidFill>
                  <a:schemeClr val="tx1"/>
                </a:solidFill>
                <a:latin typeface="Consolas" pitchFamily="49" charset="0"/>
                <a:cs typeface="Consolas" pitchFamily="49" charset="0"/>
              </a:rPr>
              <a:t>    | let! pat = expr in </a:t>
            </a:r>
            <a:r>
              <a:rPr lang="en-GB" b="1" dirty="0" err="1" smtClean="0">
                <a:solidFill>
                  <a:schemeClr val="tx1"/>
                </a:solidFill>
                <a:latin typeface="Consolas" pitchFamily="49" charset="0"/>
                <a:cs typeface="Consolas" pitchFamily="49" charset="0"/>
              </a:rPr>
              <a:t>aexpr</a:t>
            </a:r>
            <a:endParaRPr lang="en-GB" b="1" dirty="0" smtClean="0">
              <a:solidFill>
                <a:schemeClr val="tx1"/>
              </a:solidFill>
              <a:latin typeface="Consolas" pitchFamily="49" charset="0"/>
              <a:cs typeface="Consolas" pitchFamily="49" charset="0"/>
            </a:endParaRPr>
          </a:p>
          <a:p>
            <a:r>
              <a:rPr lang="en-GB" b="1" dirty="0" smtClean="0">
                <a:solidFill>
                  <a:schemeClr val="tx1"/>
                </a:solidFill>
                <a:latin typeface="Consolas" pitchFamily="49" charset="0"/>
                <a:cs typeface="Consolas" pitchFamily="49" charset="0"/>
              </a:rPr>
              <a:t>    | return </a:t>
            </a:r>
            <a:r>
              <a:rPr lang="en-GB" b="1" dirty="0" err="1" smtClean="0">
                <a:solidFill>
                  <a:schemeClr val="tx1"/>
                </a:solidFill>
                <a:latin typeface="Consolas" pitchFamily="49" charset="0"/>
                <a:cs typeface="Consolas" pitchFamily="49" charset="0"/>
              </a:rPr>
              <a:t>expr</a:t>
            </a:r>
            <a:endParaRPr lang="en-GB" b="1" dirty="0" smtClean="0">
              <a:solidFill>
                <a:schemeClr val="tx1"/>
              </a:solidFill>
              <a:latin typeface="Consolas" pitchFamily="49" charset="0"/>
              <a:cs typeface="Consolas" pitchFamily="49" charset="0"/>
            </a:endParaRPr>
          </a:p>
          <a:p>
            <a:r>
              <a:rPr lang="en-GB" b="1" dirty="0" smtClean="0">
                <a:solidFill>
                  <a:schemeClr val="tx1"/>
                </a:solidFill>
                <a:latin typeface="Consolas" pitchFamily="49" charset="0"/>
                <a:cs typeface="Consolas" pitchFamily="49" charset="0"/>
              </a:rPr>
              <a:t>    </a:t>
            </a:r>
            <a:r>
              <a:rPr lang="en-GB" b="1" dirty="0">
                <a:solidFill>
                  <a:schemeClr val="tx1"/>
                </a:solidFill>
                <a:latin typeface="Consolas" pitchFamily="49" charset="0"/>
                <a:cs typeface="Consolas" pitchFamily="49" charset="0"/>
              </a:rPr>
              <a:t>| </a:t>
            </a:r>
            <a:r>
              <a:rPr lang="en-GB" b="1" dirty="0" smtClean="0">
                <a:solidFill>
                  <a:schemeClr val="tx1"/>
                </a:solidFill>
                <a:latin typeface="Consolas" pitchFamily="49" charset="0"/>
                <a:cs typeface="Consolas" pitchFamily="49" charset="0"/>
              </a:rPr>
              <a:t>return! </a:t>
            </a:r>
            <a:r>
              <a:rPr lang="en-GB" b="1" dirty="0" err="1">
                <a:solidFill>
                  <a:schemeClr val="tx1"/>
                </a:solidFill>
                <a:latin typeface="Consolas" pitchFamily="49" charset="0"/>
                <a:cs typeface="Consolas" pitchFamily="49" charset="0"/>
              </a:rPr>
              <a:t>expr</a:t>
            </a:r>
            <a:endParaRPr lang="en-GB" b="1" dirty="0" smtClean="0">
              <a:solidFill>
                <a:schemeClr val="bg1">
                  <a:lumMod val="65000"/>
                </a:schemeClr>
              </a:solidFill>
              <a:latin typeface="Consolas" pitchFamily="49" charset="0"/>
              <a:cs typeface="Consolas" pitchFamily="49" charset="0"/>
            </a:endParaRPr>
          </a:p>
          <a:p>
            <a:endParaRPr lang="en-GB" b="1" dirty="0" smtClean="0">
              <a:solidFill>
                <a:schemeClr val="bg1">
                  <a:lumMod val="65000"/>
                </a:schemeClr>
              </a:solidFill>
              <a:latin typeface="Consolas" pitchFamily="49" charset="0"/>
              <a:cs typeface="Consolas" pitchFamily="49" charset="0"/>
            </a:endParaRPr>
          </a:p>
          <a:p>
            <a:endParaRPr lang="en-GB" b="1" dirty="0" smtClean="0">
              <a:solidFill>
                <a:schemeClr val="bg1">
                  <a:lumMod val="65000"/>
                </a:schemeClr>
              </a:solidFill>
              <a:latin typeface="Consolas" pitchFamily="49" charset="0"/>
              <a:cs typeface="Consolas" pitchFamily="49" charset="0"/>
            </a:endParaRPr>
          </a:p>
          <a:p>
            <a:endParaRPr lang="en-GB" b="1" dirty="0" smtClean="0">
              <a:solidFill>
                <a:schemeClr val="bg1">
                  <a:lumMod val="65000"/>
                </a:schemeClr>
              </a:solidFill>
              <a:latin typeface="Consolas" pitchFamily="49" charset="0"/>
              <a:cs typeface="Consolas" pitchFamily="49" charset="0"/>
            </a:endParaRPr>
          </a:p>
          <a:p>
            <a:endParaRPr lang="en-GB" b="1" dirty="0" smtClean="0">
              <a:solidFill>
                <a:schemeClr val="bg1">
                  <a:lumMod val="65000"/>
                </a:schemeClr>
              </a:solidFill>
              <a:latin typeface="Consolas" pitchFamily="49" charset="0"/>
              <a:cs typeface="Consolas" pitchFamily="49" charset="0"/>
            </a:endParaRPr>
          </a:p>
          <a:p>
            <a:endParaRPr lang="en-GB" b="1" dirty="0" smtClean="0">
              <a:solidFill>
                <a:schemeClr val="bg1">
                  <a:lumMod val="65000"/>
                </a:schemeClr>
              </a:solidFill>
              <a:latin typeface="Consolas" pitchFamily="49" charset="0"/>
              <a:cs typeface="Consolas" pitchFamily="49" charset="0"/>
            </a:endParaRPr>
          </a:p>
          <a:p>
            <a:endParaRPr lang="en-GB" b="1" dirty="0" smtClean="0">
              <a:solidFill>
                <a:schemeClr val="bg1">
                  <a:lumMod val="65000"/>
                </a:schemeClr>
              </a:solidFill>
              <a:latin typeface="Consolas" pitchFamily="49" charset="0"/>
              <a:cs typeface="Consolas" pitchFamily="49" charset="0"/>
            </a:endParaRPr>
          </a:p>
          <a:p>
            <a:endParaRPr lang="en-GB" b="1" dirty="0" smtClean="0">
              <a:solidFill>
                <a:schemeClr val="bg1"/>
              </a:solidFill>
              <a:latin typeface="Consolas" pitchFamily="49" charset="0"/>
              <a:cs typeface="Consolas" pitchFamily="49" charset="0"/>
            </a:endParaRPr>
          </a:p>
          <a:p>
            <a:r>
              <a:rPr lang="en-GB" b="1" dirty="0" smtClean="0">
                <a:solidFill>
                  <a:schemeClr val="tx1"/>
                </a:solidFill>
                <a:latin typeface="Consolas" pitchFamily="49" charset="0"/>
                <a:cs typeface="Consolas" pitchFamily="49" charset="0"/>
              </a:rPr>
              <a:t>library +=</a:t>
            </a:r>
          </a:p>
          <a:p>
            <a:r>
              <a:rPr lang="en-GB" b="1" dirty="0" smtClean="0">
                <a:solidFill>
                  <a:schemeClr val="tx1"/>
                </a:solidFill>
                <a:latin typeface="Consolas" pitchFamily="49" charset="0"/>
                <a:cs typeface="Consolas" pitchFamily="49" charset="0"/>
              </a:rPr>
              <a:t>      </a:t>
            </a:r>
            <a:r>
              <a:rPr lang="en-GB" b="1" dirty="0" err="1" smtClean="0">
                <a:solidFill>
                  <a:schemeClr val="tx1"/>
                </a:solidFill>
                <a:latin typeface="Consolas" pitchFamily="49" charset="0"/>
                <a:cs typeface="Consolas" pitchFamily="49" charset="0"/>
              </a:rPr>
              <a:t>Async.StartImmediate</a:t>
            </a:r>
            <a:endParaRPr lang="en-GB" b="1" dirty="0" smtClean="0">
              <a:solidFill>
                <a:schemeClr val="tx1"/>
              </a:solidFill>
              <a:latin typeface="Consolas" pitchFamily="49" charset="0"/>
              <a:cs typeface="Consolas" pitchFamily="49" charset="0"/>
            </a:endParaRPr>
          </a:p>
          <a:p>
            <a:r>
              <a:rPr lang="en-GB" b="1" dirty="0" smtClean="0">
                <a:solidFill>
                  <a:schemeClr val="tx1"/>
                </a:solidFill>
                <a:latin typeface="Consolas" pitchFamily="49" charset="0"/>
                <a:cs typeface="Consolas" pitchFamily="49" charset="0"/>
              </a:rPr>
              <a:t>      </a:t>
            </a:r>
            <a:r>
              <a:rPr lang="en-GB" b="1" dirty="0" err="1" smtClean="0">
                <a:solidFill>
                  <a:schemeClr val="tx1"/>
                </a:solidFill>
                <a:latin typeface="Consolas" pitchFamily="49" charset="0"/>
                <a:cs typeface="Consolas" pitchFamily="49" charset="0"/>
              </a:rPr>
              <a:t>Async.Sleep</a:t>
            </a:r>
            <a:r>
              <a:rPr lang="en-GB" b="1" dirty="0" smtClean="0">
                <a:solidFill>
                  <a:schemeClr val="tx1"/>
                </a:solidFill>
                <a:latin typeface="Consolas" pitchFamily="49" charset="0"/>
                <a:cs typeface="Consolas" pitchFamily="49" charset="0"/>
              </a:rPr>
              <a:t> </a:t>
            </a:r>
          </a:p>
          <a:p>
            <a:endParaRPr lang="en-GB" b="1" dirty="0" smtClean="0">
              <a:solidFill>
                <a:schemeClr val="tx1"/>
              </a:solidFill>
              <a:latin typeface="Consolas" pitchFamily="49" charset="0"/>
              <a:cs typeface="Consolas" pitchFamily="49" charset="0"/>
            </a:endParaRPr>
          </a:p>
          <a:p>
            <a:endParaRPr lang="en-GB" b="1" dirty="0" smtClean="0">
              <a:solidFill>
                <a:schemeClr val="tx1"/>
              </a:solidFill>
              <a:latin typeface="Consolas" pitchFamily="49" charset="0"/>
              <a:cs typeface="Consolas" pitchFamily="49" charset="0"/>
            </a:endParaRPr>
          </a:p>
          <a:p>
            <a:endParaRPr lang="en-GB" b="1" dirty="0" smtClean="0">
              <a:solidFill>
                <a:schemeClr val="tx1"/>
              </a:solidFill>
              <a:latin typeface="Consolas" pitchFamily="49" charset="0"/>
              <a:cs typeface="Consolas" pitchFamily="49" charset="0"/>
            </a:endParaRPr>
          </a:p>
        </p:txBody>
      </p:sp>
      <p:sp>
        <p:nvSpPr>
          <p:cNvPr id="5" name="Rectangular Callout 4"/>
          <p:cNvSpPr/>
          <p:nvPr/>
        </p:nvSpPr>
        <p:spPr>
          <a:xfrm>
            <a:off x="5113394" y="1232823"/>
            <a:ext cx="1130439" cy="400110"/>
          </a:xfrm>
          <a:prstGeom prst="wedgeRectCallout">
            <a:avLst>
              <a:gd name="adj1" fmla="val -170167"/>
              <a:gd name="adj2" fmla="val 33652"/>
            </a:avLst>
          </a:prstGeom>
          <a:solidFill>
            <a:srgbClr val="0070C0"/>
          </a:solidFill>
          <a:ln w="15875">
            <a:solidFill>
              <a:schemeClr val="tx1"/>
            </a:solidFill>
            <a:miter lim="800000"/>
            <a:headEnd/>
            <a:tailEnd/>
          </a:ln>
          <a:effectLst/>
        </p:spPr>
        <p:txBody>
          <a:bodyPr wrap="none" anchor="ctr" anchorCtr="1">
            <a:spAutoFit/>
          </a:bodyPr>
          <a:lstStyle/>
          <a:p>
            <a:pPr algn="ctr"/>
            <a:r>
              <a:rPr lang="en-GB" sz="2000" b="1" dirty="0">
                <a:solidFill>
                  <a:schemeClr val="bg1"/>
                </a:solidFill>
              </a:rPr>
              <a:t>modality</a:t>
            </a:r>
          </a:p>
        </p:txBody>
      </p:sp>
      <p:sp>
        <p:nvSpPr>
          <p:cNvPr id="7" name="Rectangular Callout 6"/>
          <p:cNvSpPr/>
          <p:nvPr/>
        </p:nvSpPr>
        <p:spPr>
          <a:xfrm>
            <a:off x="5576835" y="4690255"/>
            <a:ext cx="1249894" cy="400110"/>
          </a:xfrm>
          <a:prstGeom prst="wedgeRectCallout">
            <a:avLst>
              <a:gd name="adj1" fmla="val -167378"/>
              <a:gd name="adj2" fmla="val 112542"/>
            </a:avLst>
          </a:prstGeom>
          <a:solidFill>
            <a:srgbClr val="0070C0"/>
          </a:solidFill>
          <a:ln w="15875">
            <a:solidFill>
              <a:schemeClr val="tx1"/>
            </a:solidFill>
            <a:miter lim="800000"/>
            <a:headEnd/>
            <a:tailEnd/>
          </a:ln>
          <a:effectLst/>
        </p:spPr>
        <p:txBody>
          <a:bodyPr wrap="none" anchor="ctr" anchorCtr="1">
            <a:spAutoFit/>
          </a:bodyPr>
          <a:lstStyle/>
          <a:p>
            <a:pPr algn="ctr"/>
            <a:r>
              <a:rPr lang="en-GB" sz="2000" b="1" dirty="0">
                <a:solidFill>
                  <a:schemeClr val="bg1"/>
                </a:solidFill>
              </a:rPr>
              <a:t>primitives</a:t>
            </a:r>
          </a:p>
        </p:txBody>
      </p:sp>
      <p:sp>
        <p:nvSpPr>
          <p:cNvPr id="9" name="Rectangular Callout 8"/>
          <p:cNvSpPr/>
          <p:nvPr/>
        </p:nvSpPr>
        <p:spPr>
          <a:xfrm>
            <a:off x="5758477" y="2137086"/>
            <a:ext cx="1361335" cy="400110"/>
          </a:xfrm>
          <a:prstGeom prst="wedgeRectCallout">
            <a:avLst>
              <a:gd name="adj1" fmla="val -148732"/>
              <a:gd name="adj2" fmla="val 20613"/>
            </a:avLst>
          </a:prstGeom>
          <a:solidFill>
            <a:srgbClr val="0070C0"/>
          </a:solidFill>
          <a:ln w="15875">
            <a:solidFill>
              <a:schemeClr val="tx1"/>
            </a:solidFill>
            <a:miter lim="800000"/>
            <a:headEnd/>
            <a:tailEnd/>
          </a:ln>
          <a:effectLst/>
        </p:spPr>
        <p:txBody>
          <a:bodyPr wrap="none" anchor="ctr" anchorCtr="1">
            <a:spAutoFit/>
          </a:bodyPr>
          <a:lstStyle/>
          <a:p>
            <a:pPr algn="ctr"/>
            <a:r>
              <a:rPr lang="en-GB" sz="2000" b="1" dirty="0">
                <a:solidFill>
                  <a:schemeClr val="bg1"/>
                </a:solidFill>
              </a:rPr>
              <a:t>await/bind</a:t>
            </a:r>
          </a:p>
        </p:txBody>
      </p:sp>
      <p:sp>
        <p:nvSpPr>
          <p:cNvPr id="10" name="Rectangular Callout 9"/>
          <p:cNvSpPr/>
          <p:nvPr/>
        </p:nvSpPr>
        <p:spPr>
          <a:xfrm>
            <a:off x="5177475" y="2690660"/>
            <a:ext cx="856518" cy="400110"/>
          </a:xfrm>
          <a:prstGeom prst="wedgeRectCallout">
            <a:avLst>
              <a:gd name="adj1" fmla="val -287159"/>
              <a:gd name="adj2" fmla="val -42284"/>
            </a:avLst>
          </a:prstGeom>
          <a:solidFill>
            <a:srgbClr val="0070C0"/>
          </a:solidFill>
          <a:ln w="15875">
            <a:solidFill>
              <a:schemeClr val="tx1"/>
            </a:solidFill>
            <a:miter lim="800000"/>
            <a:headEnd/>
            <a:tailEnd/>
          </a:ln>
          <a:effectLst/>
        </p:spPr>
        <p:txBody>
          <a:bodyPr wrap="none" anchor="ctr" anchorCtr="1">
            <a:spAutoFit/>
          </a:bodyPr>
          <a:lstStyle/>
          <a:p>
            <a:pPr algn="ctr"/>
            <a:r>
              <a:rPr lang="en-GB" sz="2000" b="1" dirty="0">
                <a:solidFill>
                  <a:schemeClr val="bg1"/>
                </a:solidFill>
              </a:rPr>
              <a:t>return</a:t>
            </a:r>
          </a:p>
        </p:txBody>
      </p:sp>
      <p:sp>
        <p:nvSpPr>
          <p:cNvPr id="12" name="Rectangular Callout 11"/>
          <p:cNvSpPr/>
          <p:nvPr/>
        </p:nvSpPr>
        <p:spPr>
          <a:xfrm>
            <a:off x="4460408" y="3187343"/>
            <a:ext cx="879600" cy="400110"/>
          </a:xfrm>
          <a:prstGeom prst="wedgeRectCallout">
            <a:avLst>
              <a:gd name="adj1" fmla="val -207394"/>
              <a:gd name="adj2" fmla="val -108573"/>
            </a:avLst>
          </a:prstGeom>
          <a:solidFill>
            <a:srgbClr val="0070C0"/>
          </a:solidFill>
          <a:ln w="15875">
            <a:solidFill>
              <a:schemeClr val="tx1"/>
            </a:solidFill>
            <a:miter lim="800000"/>
            <a:headEnd/>
            <a:tailEnd/>
          </a:ln>
          <a:effectLst/>
        </p:spPr>
        <p:txBody>
          <a:bodyPr wrap="none" anchor="ctr" anchorCtr="1">
            <a:spAutoFit/>
          </a:bodyPr>
          <a:lstStyle/>
          <a:p>
            <a:pPr algn="ctr"/>
            <a:r>
              <a:rPr lang="en-GB" sz="2000" b="1" dirty="0" err="1">
                <a:solidFill>
                  <a:schemeClr val="bg1"/>
                </a:solidFill>
              </a:rPr>
              <a:t>tailcall</a:t>
            </a:r>
            <a:endParaRPr lang="en-GB" sz="2000" b="1" dirty="0">
              <a:solidFill>
                <a:schemeClr val="bg1"/>
              </a:solidFill>
            </a:endParaRPr>
          </a:p>
        </p:txBody>
      </p:sp>
    </p:spTree>
    <p:extLst>
      <p:ext uri="{BB962C8B-B14F-4D97-AF65-F5344CB8AC3E}">
        <p14:creationId xmlns:p14="http://schemas.microsoft.com/office/powerpoint/2010/main" val="7004284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0" grpId="0" animBg="1"/>
      <p:bldP spid="1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GB" dirty="0" err="1" smtClean="0"/>
              <a:t>MiniAsync</a:t>
            </a:r>
            <a:endParaRPr lang="en-GB" dirty="0"/>
          </a:p>
        </p:txBody>
      </p:sp>
      <p:sp>
        <p:nvSpPr>
          <p:cNvPr id="3" name="Content Placeholder 2"/>
          <p:cNvSpPr>
            <a:spLocks noGrp="1"/>
          </p:cNvSpPr>
          <p:nvPr>
            <p:ph idx="1"/>
          </p:nvPr>
        </p:nvSpPr>
        <p:spPr/>
        <p:txBody>
          <a:bodyPr/>
          <a:lstStyle/>
          <a:p>
            <a:endParaRPr lang="en-GB"/>
          </a:p>
        </p:txBody>
      </p:sp>
      <p:sp>
        <p:nvSpPr>
          <p:cNvPr id="4" name="Rectangle 3"/>
          <p:cNvSpPr/>
          <p:nvPr/>
        </p:nvSpPr>
        <p:spPr>
          <a:xfrm>
            <a:off x="544177" y="829820"/>
            <a:ext cx="8276314" cy="5889680"/>
          </a:xfrm>
          <a:prstGeom prst="rect">
            <a:avLst/>
          </a:prstGeom>
          <a:gradFill flip="none" rotWithShape="1">
            <a:gsLst>
              <a:gs pos="0">
                <a:schemeClr val="accent1">
                  <a:tint val="66000"/>
                  <a:satMod val="160000"/>
                  <a:alpha val="69000"/>
                </a:schemeClr>
              </a:gs>
              <a:gs pos="50000">
                <a:schemeClr val="accent1">
                  <a:tint val="44500"/>
                  <a:satMod val="160000"/>
                </a:schemeClr>
              </a:gs>
              <a:gs pos="100000">
                <a:schemeClr val="accent1">
                  <a:tint val="23500"/>
                  <a:satMod val="160000"/>
                </a:schemeClr>
              </a:gs>
            </a:gsLst>
            <a:lin ang="13500000" scaled="1"/>
            <a:tileRect/>
          </a:gradFill>
          <a:ln w="22225" cap="rnd"/>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r>
              <a:rPr lang="en-GB" b="1" dirty="0" smtClean="0">
                <a:solidFill>
                  <a:schemeClr val="tx1"/>
                </a:solidFill>
                <a:latin typeface="Consolas" pitchFamily="49" charset="0"/>
                <a:cs typeface="Consolas" pitchFamily="49" charset="0"/>
              </a:rPr>
              <a:t>expr = </a:t>
            </a:r>
          </a:p>
          <a:p>
            <a:r>
              <a:rPr lang="en-GB" b="1" dirty="0" smtClean="0">
                <a:solidFill>
                  <a:schemeClr val="tx1"/>
                </a:solidFill>
                <a:latin typeface="Consolas" pitchFamily="49" charset="0"/>
                <a:cs typeface="Consolas" pitchFamily="49" charset="0"/>
              </a:rPr>
              <a:t>    | ...</a:t>
            </a:r>
          </a:p>
          <a:p>
            <a:r>
              <a:rPr lang="en-GB" b="1" dirty="0" smtClean="0">
                <a:solidFill>
                  <a:schemeClr val="tx1"/>
                </a:solidFill>
                <a:latin typeface="Consolas" pitchFamily="49" charset="0"/>
                <a:cs typeface="Consolas" pitchFamily="49" charset="0"/>
              </a:rPr>
              <a:t>    |  async { </a:t>
            </a:r>
            <a:r>
              <a:rPr lang="en-GB" b="1" dirty="0" err="1" smtClean="0">
                <a:solidFill>
                  <a:schemeClr val="tx1"/>
                </a:solidFill>
                <a:latin typeface="Consolas" pitchFamily="49" charset="0"/>
                <a:cs typeface="Consolas" pitchFamily="49" charset="0"/>
              </a:rPr>
              <a:t>aexpr</a:t>
            </a:r>
            <a:r>
              <a:rPr lang="en-GB" b="1" dirty="0" smtClean="0">
                <a:solidFill>
                  <a:schemeClr val="tx1"/>
                </a:solidFill>
                <a:latin typeface="Consolas" pitchFamily="49" charset="0"/>
                <a:cs typeface="Consolas" pitchFamily="49" charset="0"/>
              </a:rPr>
              <a:t> }</a:t>
            </a:r>
          </a:p>
          <a:p>
            <a:endParaRPr lang="en-GB" b="1" dirty="0" smtClean="0">
              <a:solidFill>
                <a:schemeClr val="tx1"/>
              </a:solidFill>
              <a:latin typeface="Consolas" pitchFamily="49" charset="0"/>
              <a:cs typeface="Consolas" pitchFamily="49" charset="0"/>
            </a:endParaRPr>
          </a:p>
          <a:p>
            <a:r>
              <a:rPr lang="en-GB" b="1" dirty="0" err="1" smtClean="0">
                <a:solidFill>
                  <a:schemeClr val="tx1"/>
                </a:solidFill>
                <a:latin typeface="Consolas" pitchFamily="49" charset="0"/>
                <a:cs typeface="Consolas" pitchFamily="49" charset="0"/>
              </a:rPr>
              <a:t>aexpr</a:t>
            </a:r>
            <a:r>
              <a:rPr lang="en-GB" b="1" dirty="0" smtClean="0">
                <a:solidFill>
                  <a:schemeClr val="tx1"/>
                </a:solidFill>
                <a:latin typeface="Consolas" pitchFamily="49" charset="0"/>
                <a:cs typeface="Consolas" pitchFamily="49" charset="0"/>
              </a:rPr>
              <a:t> = </a:t>
            </a:r>
          </a:p>
          <a:p>
            <a:r>
              <a:rPr lang="en-GB" b="1" dirty="0" smtClean="0">
                <a:solidFill>
                  <a:schemeClr val="tx1"/>
                </a:solidFill>
                <a:latin typeface="Consolas" pitchFamily="49" charset="0"/>
                <a:cs typeface="Consolas" pitchFamily="49" charset="0"/>
              </a:rPr>
              <a:t>    | let! pat = expr in </a:t>
            </a:r>
            <a:r>
              <a:rPr lang="en-GB" b="1" dirty="0" err="1" smtClean="0">
                <a:solidFill>
                  <a:schemeClr val="tx1"/>
                </a:solidFill>
                <a:latin typeface="Consolas" pitchFamily="49" charset="0"/>
                <a:cs typeface="Consolas" pitchFamily="49" charset="0"/>
              </a:rPr>
              <a:t>aexpr</a:t>
            </a:r>
            <a:endParaRPr lang="en-GB" b="1" dirty="0" smtClean="0">
              <a:solidFill>
                <a:schemeClr val="tx1"/>
              </a:solidFill>
              <a:latin typeface="Consolas" pitchFamily="49" charset="0"/>
              <a:cs typeface="Consolas" pitchFamily="49" charset="0"/>
            </a:endParaRPr>
          </a:p>
          <a:p>
            <a:r>
              <a:rPr lang="en-GB" b="1" dirty="0" smtClean="0">
                <a:solidFill>
                  <a:schemeClr val="tx1"/>
                </a:solidFill>
                <a:latin typeface="Consolas" pitchFamily="49" charset="0"/>
                <a:cs typeface="Consolas" pitchFamily="49" charset="0"/>
              </a:rPr>
              <a:t>    | return </a:t>
            </a:r>
            <a:r>
              <a:rPr lang="en-GB" b="1" dirty="0" err="1" smtClean="0">
                <a:solidFill>
                  <a:schemeClr val="tx1"/>
                </a:solidFill>
                <a:latin typeface="Consolas" pitchFamily="49" charset="0"/>
                <a:cs typeface="Consolas" pitchFamily="49" charset="0"/>
              </a:rPr>
              <a:t>expr</a:t>
            </a:r>
            <a:endParaRPr lang="en-GB" b="1" dirty="0" smtClean="0">
              <a:solidFill>
                <a:schemeClr val="tx1"/>
              </a:solidFill>
              <a:latin typeface="Consolas" pitchFamily="49" charset="0"/>
              <a:cs typeface="Consolas" pitchFamily="49" charset="0"/>
            </a:endParaRPr>
          </a:p>
          <a:p>
            <a:r>
              <a:rPr lang="en-GB" b="1" dirty="0" smtClean="0">
                <a:solidFill>
                  <a:schemeClr val="tx1"/>
                </a:solidFill>
                <a:latin typeface="Consolas" pitchFamily="49" charset="0"/>
                <a:cs typeface="Consolas" pitchFamily="49" charset="0"/>
              </a:rPr>
              <a:t>    </a:t>
            </a:r>
            <a:r>
              <a:rPr lang="en-GB" b="1" dirty="0">
                <a:solidFill>
                  <a:schemeClr val="tx1"/>
                </a:solidFill>
                <a:latin typeface="Consolas" pitchFamily="49" charset="0"/>
                <a:cs typeface="Consolas" pitchFamily="49" charset="0"/>
              </a:rPr>
              <a:t>| </a:t>
            </a:r>
            <a:r>
              <a:rPr lang="en-GB" b="1" dirty="0" smtClean="0">
                <a:solidFill>
                  <a:schemeClr val="tx1"/>
                </a:solidFill>
                <a:latin typeface="Consolas" pitchFamily="49" charset="0"/>
                <a:cs typeface="Consolas" pitchFamily="49" charset="0"/>
              </a:rPr>
              <a:t>return! </a:t>
            </a:r>
            <a:r>
              <a:rPr lang="en-GB" b="1" dirty="0" err="1">
                <a:solidFill>
                  <a:schemeClr val="tx1"/>
                </a:solidFill>
                <a:latin typeface="Consolas" pitchFamily="49" charset="0"/>
                <a:cs typeface="Consolas" pitchFamily="49" charset="0"/>
              </a:rPr>
              <a:t>expr</a:t>
            </a:r>
            <a:endParaRPr lang="en-GB" b="1" dirty="0" smtClean="0">
              <a:solidFill>
                <a:schemeClr val="bg1">
                  <a:lumMod val="65000"/>
                </a:schemeClr>
              </a:solidFill>
              <a:latin typeface="Consolas" pitchFamily="49" charset="0"/>
              <a:cs typeface="Consolas" pitchFamily="49" charset="0"/>
            </a:endParaRPr>
          </a:p>
          <a:p>
            <a:endParaRPr lang="en-GB" b="1" dirty="0" smtClean="0">
              <a:solidFill>
                <a:schemeClr val="bg1">
                  <a:lumMod val="65000"/>
                </a:schemeClr>
              </a:solidFill>
              <a:latin typeface="Consolas" pitchFamily="49" charset="0"/>
              <a:cs typeface="Consolas" pitchFamily="49" charset="0"/>
            </a:endParaRPr>
          </a:p>
          <a:p>
            <a:endParaRPr lang="en-GB" b="1" dirty="0" smtClean="0">
              <a:solidFill>
                <a:schemeClr val="bg1">
                  <a:lumMod val="65000"/>
                </a:schemeClr>
              </a:solidFill>
              <a:latin typeface="Consolas" pitchFamily="49" charset="0"/>
              <a:cs typeface="Consolas" pitchFamily="49" charset="0"/>
            </a:endParaRPr>
          </a:p>
          <a:p>
            <a:endParaRPr lang="en-GB" b="1" dirty="0" smtClean="0">
              <a:solidFill>
                <a:schemeClr val="bg1">
                  <a:lumMod val="65000"/>
                </a:schemeClr>
              </a:solidFill>
              <a:latin typeface="Consolas" pitchFamily="49" charset="0"/>
              <a:cs typeface="Consolas" pitchFamily="49" charset="0"/>
            </a:endParaRPr>
          </a:p>
          <a:p>
            <a:endParaRPr lang="en-GB" b="1" dirty="0" smtClean="0">
              <a:solidFill>
                <a:schemeClr val="bg1">
                  <a:lumMod val="65000"/>
                </a:schemeClr>
              </a:solidFill>
              <a:latin typeface="Consolas" pitchFamily="49" charset="0"/>
              <a:cs typeface="Consolas" pitchFamily="49" charset="0"/>
            </a:endParaRPr>
          </a:p>
          <a:p>
            <a:endParaRPr lang="en-GB" b="1" dirty="0" smtClean="0">
              <a:solidFill>
                <a:schemeClr val="bg1">
                  <a:lumMod val="65000"/>
                </a:schemeClr>
              </a:solidFill>
              <a:latin typeface="Consolas" pitchFamily="49" charset="0"/>
              <a:cs typeface="Consolas" pitchFamily="49" charset="0"/>
            </a:endParaRPr>
          </a:p>
          <a:p>
            <a:endParaRPr lang="en-GB" b="1" dirty="0" smtClean="0">
              <a:solidFill>
                <a:schemeClr val="bg1">
                  <a:lumMod val="65000"/>
                </a:schemeClr>
              </a:solidFill>
              <a:latin typeface="Consolas" pitchFamily="49" charset="0"/>
              <a:cs typeface="Consolas" pitchFamily="49" charset="0"/>
            </a:endParaRPr>
          </a:p>
          <a:p>
            <a:endParaRPr lang="en-GB" b="1" dirty="0" smtClean="0">
              <a:solidFill>
                <a:schemeClr val="bg1"/>
              </a:solidFill>
              <a:latin typeface="Consolas" pitchFamily="49" charset="0"/>
              <a:cs typeface="Consolas" pitchFamily="49" charset="0"/>
            </a:endParaRPr>
          </a:p>
          <a:p>
            <a:r>
              <a:rPr lang="en-GB" b="1" dirty="0" smtClean="0">
                <a:solidFill>
                  <a:schemeClr val="tx1"/>
                </a:solidFill>
                <a:latin typeface="Consolas" pitchFamily="49" charset="0"/>
                <a:cs typeface="Consolas" pitchFamily="49" charset="0"/>
              </a:rPr>
              <a:t>library +=</a:t>
            </a:r>
          </a:p>
          <a:p>
            <a:r>
              <a:rPr lang="en-GB" b="1" dirty="0" smtClean="0">
                <a:solidFill>
                  <a:schemeClr val="tx1"/>
                </a:solidFill>
                <a:latin typeface="Consolas" pitchFamily="49" charset="0"/>
                <a:cs typeface="Consolas" pitchFamily="49" charset="0"/>
              </a:rPr>
              <a:t>      </a:t>
            </a:r>
            <a:r>
              <a:rPr lang="en-GB" b="1" dirty="0" err="1" smtClean="0">
                <a:solidFill>
                  <a:schemeClr val="tx1"/>
                </a:solidFill>
                <a:latin typeface="Consolas" pitchFamily="49" charset="0"/>
                <a:cs typeface="Consolas" pitchFamily="49" charset="0"/>
              </a:rPr>
              <a:t>Async.StartImmediate</a:t>
            </a:r>
            <a:endParaRPr lang="en-GB" b="1" dirty="0" smtClean="0">
              <a:solidFill>
                <a:schemeClr val="tx1"/>
              </a:solidFill>
              <a:latin typeface="Consolas" pitchFamily="49" charset="0"/>
              <a:cs typeface="Consolas" pitchFamily="49" charset="0"/>
            </a:endParaRPr>
          </a:p>
          <a:p>
            <a:r>
              <a:rPr lang="en-GB" b="1" dirty="0" smtClean="0">
                <a:solidFill>
                  <a:schemeClr val="tx1"/>
                </a:solidFill>
                <a:latin typeface="Consolas" pitchFamily="49" charset="0"/>
                <a:cs typeface="Consolas" pitchFamily="49" charset="0"/>
              </a:rPr>
              <a:t>      </a:t>
            </a:r>
            <a:r>
              <a:rPr lang="en-GB" b="1" dirty="0" err="1" smtClean="0">
                <a:solidFill>
                  <a:schemeClr val="tx1"/>
                </a:solidFill>
                <a:latin typeface="Consolas" pitchFamily="49" charset="0"/>
                <a:cs typeface="Consolas" pitchFamily="49" charset="0"/>
              </a:rPr>
              <a:t>Async.Sleep</a:t>
            </a:r>
            <a:r>
              <a:rPr lang="en-GB" b="1" dirty="0" smtClean="0">
                <a:solidFill>
                  <a:schemeClr val="tx1"/>
                </a:solidFill>
                <a:latin typeface="Consolas" pitchFamily="49" charset="0"/>
                <a:cs typeface="Consolas" pitchFamily="49" charset="0"/>
              </a:rPr>
              <a:t> </a:t>
            </a:r>
          </a:p>
          <a:p>
            <a:endParaRPr lang="en-GB" b="1" dirty="0" smtClean="0">
              <a:solidFill>
                <a:schemeClr val="tx1"/>
              </a:solidFill>
              <a:latin typeface="Consolas" pitchFamily="49" charset="0"/>
              <a:cs typeface="Consolas" pitchFamily="49" charset="0"/>
            </a:endParaRPr>
          </a:p>
          <a:p>
            <a:endParaRPr lang="en-GB" b="1" dirty="0" smtClean="0">
              <a:solidFill>
                <a:schemeClr val="tx1"/>
              </a:solidFill>
              <a:latin typeface="Consolas" pitchFamily="49" charset="0"/>
              <a:cs typeface="Consolas" pitchFamily="49" charset="0"/>
            </a:endParaRPr>
          </a:p>
          <a:p>
            <a:endParaRPr lang="en-GB" b="1" dirty="0" smtClean="0">
              <a:solidFill>
                <a:schemeClr val="tx1"/>
              </a:solidFill>
              <a:latin typeface="Consolas" pitchFamily="49" charset="0"/>
              <a:cs typeface="Consolas" pitchFamily="49" charset="0"/>
            </a:endParaRPr>
          </a:p>
        </p:txBody>
      </p:sp>
      <p:sp>
        <p:nvSpPr>
          <p:cNvPr id="5" name="Rectangular Callout 4"/>
          <p:cNvSpPr/>
          <p:nvPr/>
        </p:nvSpPr>
        <p:spPr>
          <a:xfrm>
            <a:off x="5025227" y="1263601"/>
            <a:ext cx="1306769" cy="338554"/>
          </a:xfrm>
          <a:prstGeom prst="wedgeRectCallout">
            <a:avLst>
              <a:gd name="adj1" fmla="val -160194"/>
              <a:gd name="adj2" fmla="val 61828"/>
            </a:avLst>
          </a:prstGeom>
          <a:solidFill>
            <a:srgbClr val="0070C0"/>
          </a:solidFill>
          <a:ln w="15875">
            <a:solidFill>
              <a:schemeClr val="tx1"/>
            </a:solidFill>
            <a:miter lim="800000"/>
            <a:headEnd/>
            <a:tailEnd/>
          </a:ln>
          <a:effectLst/>
        </p:spPr>
        <p:txBody>
          <a:bodyPr wrap="none" anchor="ctr" anchorCtr="1">
            <a:spAutoFit/>
          </a:bodyPr>
          <a:lstStyle/>
          <a:p>
            <a:pPr algn="ctr"/>
            <a:r>
              <a:rPr lang="en-GB" sz="1600" b="1" dirty="0" smtClean="0">
                <a:solidFill>
                  <a:schemeClr val="bg1"/>
                </a:solidFill>
                <a:latin typeface="Consolas" pitchFamily="49" charset="0"/>
                <a:cs typeface="Consolas" pitchFamily="49" charset="0"/>
              </a:rPr>
              <a:t>: Async&lt;T&gt;</a:t>
            </a:r>
          </a:p>
        </p:txBody>
      </p:sp>
      <p:sp>
        <p:nvSpPr>
          <p:cNvPr id="7" name="Rectangular Callout 6"/>
          <p:cNvSpPr/>
          <p:nvPr/>
        </p:nvSpPr>
        <p:spPr>
          <a:xfrm>
            <a:off x="4931240" y="4597923"/>
            <a:ext cx="2541080" cy="584775"/>
          </a:xfrm>
          <a:prstGeom prst="wedgeRectCallout">
            <a:avLst>
              <a:gd name="adj1" fmla="val -94220"/>
              <a:gd name="adj2" fmla="val 74974"/>
            </a:avLst>
          </a:prstGeom>
          <a:solidFill>
            <a:srgbClr val="0070C0"/>
          </a:solidFill>
          <a:ln w="15875">
            <a:solidFill>
              <a:schemeClr val="tx1"/>
            </a:solidFill>
            <a:miter lim="800000"/>
            <a:headEnd/>
            <a:tailEnd/>
          </a:ln>
          <a:effectLst/>
        </p:spPr>
        <p:txBody>
          <a:bodyPr wrap="none" anchor="ctr" anchorCtr="1">
            <a:spAutoFit/>
          </a:bodyPr>
          <a:lstStyle/>
          <a:p>
            <a:pPr algn="ctr"/>
            <a:r>
              <a:rPr lang="en-GB" sz="1600" b="1" dirty="0" smtClean="0">
                <a:solidFill>
                  <a:schemeClr val="bg1"/>
                </a:solidFill>
                <a:latin typeface="Consolas" pitchFamily="49" charset="0"/>
                <a:cs typeface="Consolas" pitchFamily="49" charset="0"/>
              </a:rPr>
              <a:t>: Async&lt;unit&gt; -&gt; unit</a:t>
            </a:r>
          </a:p>
          <a:p>
            <a:pPr algn="ctr"/>
            <a:r>
              <a:rPr lang="en-GB" sz="1600" dirty="0" smtClean="0">
                <a:solidFill>
                  <a:schemeClr val="bg1"/>
                </a:solidFill>
              </a:rPr>
              <a:t>(start as co-routine)</a:t>
            </a:r>
          </a:p>
        </p:txBody>
      </p:sp>
      <p:sp>
        <p:nvSpPr>
          <p:cNvPr id="9" name="Rectangular Callout 8"/>
          <p:cNvSpPr/>
          <p:nvPr/>
        </p:nvSpPr>
        <p:spPr>
          <a:xfrm>
            <a:off x="3905311" y="3156091"/>
            <a:ext cx="4673074" cy="338554"/>
          </a:xfrm>
          <a:prstGeom prst="wedgeRectCallout">
            <a:avLst>
              <a:gd name="adj1" fmla="val -43236"/>
              <a:gd name="adj2" fmla="val -238497"/>
            </a:avLst>
          </a:prstGeom>
          <a:solidFill>
            <a:srgbClr val="0070C0"/>
          </a:solidFill>
          <a:ln w="15875">
            <a:solidFill>
              <a:schemeClr val="tx1"/>
            </a:solidFill>
            <a:miter lim="800000"/>
            <a:headEnd/>
            <a:tailEnd/>
          </a:ln>
          <a:effectLst/>
        </p:spPr>
        <p:txBody>
          <a:bodyPr wrap="none" anchor="ctr" anchorCtr="1">
            <a:spAutoFit/>
          </a:bodyPr>
          <a:lstStyle/>
          <a:p>
            <a:pPr algn="ctr"/>
            <a:r>
              <a:rPr lang="en-GB" sz="1600" b="1" dirty="0" smtClean="0">
                <a:solidFill>
                  <a:schemeClr val="bg1"/>
                </a:solidFill>
                <a:latin typeface="Consolas" pitchFamily="49" charset="0"/>
                <a:cs typeface="Consolas" pitchFamily="49" charset="0"/>
              </a:rPr>
              <a:t>: Async&lt;T&gt; * (T -&gt; Async&lt;U&gt;) -&gt; </a:t>
            </a:r>
            <a:r>
              <a:rPr lang="en-GB" sz="1600" b="1" dirty="0" err="1" smtClean="0">
                <a:solidFill>
                  <a:schemeClr val="bg1"/>
                </a:solidFill>
                <a:latin typeface="Consolas" pitchFamily="49" charset="0"/>
                <a:cs typeface="Consolas" pitchFamily="49" charset="0"/>
              </a:rPr>
              <a:t>Async</a:t>
            </a:r>
            <a:r>
              <a:rPr lang="en-GB" sz="1600" b="1" dirty="0" smtClean="0">
                <a:solidFill>
                  <a:schemeClr val="bg1"/>
                </a:solidFill>
                <a:latin typeface="Consolas" pitchFamily="49" charset="0"/>
                <a:cs typeface="Consolas" pitchFamily="49" charset="0"/>
              </a:rPr>
              <a:t>&lt;U</a:t>
            </a:r>
            <a:r>
              <a:rPr lang="en-GB" sz="1600" b="1" dirty="0" smtClean="0">
                <a:solidFill>
                  <a:schemeClr val="bg1"/>
                </a:solidFill>
                <a:latin typeface="Consolas" pitchFamily="49" charset="0"/>
                <a:cs typeface="Consolas" pitchFamily="49" charset="0"/>
              </a:rPr>
              <a:t>&gt;</a:t>
            </a:r>
            <a:endParaRPr lang="en-GB" sz="1600" b="1" dirty="0" smtClean="0">
              <a:solidFill>
                <a:schemeClr val="bg1"/>
              </a:solidFill>
              <a:latin typeface="Consolas" pitchFamily="49" charset="0"/>
              <a:cs typeface="Consolas" pitchFamily="49" charset="0"/>
            </a:endParaRPr>
          </a:p>
        </p:txBody>
      </p:sp>
      <p:sp>
        <p:nvSpPr>
          <p:cNvPr id="11" name="Rectangular Callout 10"/>
          <p:cNvSpPr/>
          <p:nvPr/>
        </p:nvSpPr>
        <p:spPr>
          <a:xfrm>
            <a:off x="4880448" y="5651076"/>
            <a:ext cx="2428870" cy="584775"/>
          </a:xfrm>
          <a:prstGeom prst="wedgeRectCallout">
            <a:avLst>
              <a:gd name="adj1" fmla="val -116789"/>
              <a:gd name="adj2" fmla="val -41910"/>
            </a:avLst>
          </a:prstGeom>
          <a:solidFill>
            <a:srgbClr val="0070C0"/>
          </a:solidFill>
          <a:ln w="15875">
            <a:solidFill>
              <a:schemeClr val="tx1"/>
            </a:solidFill>
            <a:miter lim="800000"/>
            <a:headEnd/>
            <a:tailEnd/>
          </a:ln>
          <a:effectLst/>
        </p:spPr>
        <p:txBody>
          <a:bodyPr wrap="none" anchor="ctr" anchorCtr="1">
            <a:spAutoFit/>
          </a:bodyPr>
          <a:lstStyle/>
          <a:p>
            <a:pPr algn="ctr"/>
            <a:r>
              <a:rPr lang="en-GB" sz="1600" b="1" dirty="0" smtClean="0">
                <a:solidFill>
                  <a:schemeClr val="bg1"/>
                </a:solidFill>
                <a:latin typeface="Consolas" pitchFamily="49" charset="0"/>
                <a:cs typeface="Consolas" pitchFamily="49" charset="0"/>
              </a:rPr>
              <a:t>: int -&gt; Async&lt;unit&gt;</a:t>
            </a:r>
          </a:p>
          <a:p>
            <a:pPr algn="ctr"/>
            <a:r>
              <a:rPr lang="en-GB" sz="1600" dirty="0" smtClean="0">
                <a:solidFill>
                  <a:schemeClr val="bg1"/>
                </a:solidFill>
              </a:rPr>
              <a:t>(Primitive to sleep)</a:t>
            </a:r>
          </a:p>
        </p:txBody>
      </p:sp>
    </p:spTree>
    <p:extLst>
      <p:ext uri="{BB962C8B-B14F-4D97-AF65-F5344CB8AC3E}">
        <p14:creationId xmlns:p14="http://schemas.microsoft.com/office/powerpoint/2010/main" val="19398523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GB" dirty="0" err="1" smtClean="0"/>
              <a:t>MiniAsync</a:t>
            </a:r>
            <a:endParaRPr lang="en-GB" dirty="0"/>
          </a:p>
        </p:txBody>
      </p:sp>
      <p:sp>
        <p:nvSpPr>
          <p:cNvPr id="3" name="Content Placeholder 2"/>
          <p:cNvSpPr>
            <a:spLocks noGrp="1"/>
          </p:cNvSpPr>
          <p:nvPr>
            <p:ph idx="1"/>
          </p:nvPr>
        </p:nvSpPr>
        <p:spPr/>
        <p:txBody>
          <a:bodyPr/>
          <a:lstStyle/>
          <a:p>
            <a:endParaRPr lang="en-GB"/>
          </a:p>
        </p:txBody>
      </p:sp>
      <p:sp>
        <p:nvSpPr>
          <p:cNvPr id="4" name="Rectangle 3"/>
          <p:cNvSpPr/>
          <p:nvPr/>
        </p:nvSpPr>
        <p:spPr>
          <a:xfrm>
            <a:off x="547201" y="836712"/>
            <a:ext cx="8276314" cy="5889680"/>
          </a:xfrm>
          <a:prstGeom prst="rect">
            <a:avLst/>
          </a:prstGeom>
          <a:gradFill flip="none" rotWithShape="1">
            <a:gsLst>
              <a:gs pos="0">
                <a:schemeClr val="accent1">
                  <a:tint val="66000"/>
                  <a:satMod val="160000"/>
                  <a:alpha val="69000"/>
                </a:schemeClr>
              </a:gs>
              <a:gs pos="50000">
                <a:schemeClr val="accent1">
                  <a:tint val="44500"/>
                  <a:satMod val="160000"/>
                </a:schemeClr>
              </a:gs>
              <a:gs pos="100000">
                <a:schemeClr val="accent1">
                  <a:tint val="23500"/>
                  <a:satMod val="160000"/>
                </a:schemeClr>
              </a:gs>
            </a:gsLst>
            <a:lin ang="13500000" scaled="1"/>
            <a:tileRect/>
          </a:gradFill>
          <a:ln w="22225" cap="rnd"/>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r>
              <a:rPr lang="en-GB" b="1" dirty="0" smtClean="0">
                <a:solidFill>
                  <a:schemeClr val="bg1">
                    <a:lumMod val="50000"/>
                  </a:schemeClr>
                </a:solidFill>
                <a:latin typeface="Consolas" pitchFamily="49" charset="0"/>
                <a:cs typeface="Consolas" pitchFamily="49" charset="0"/>
              </a:rPr>
              <a:t>expr = </a:t>
            </a:r>
          </a:p>
          <a:p>
            <a:r>
              <a:rPr lang="en-GB" b="1" dirty="0" smtClean="0">
                <a:solidFill>
                  <a:schemeClr val="bg1">
                    <a:lumMod val="50000"/>
                  </a:schemeClr>
                </a:solidFill>
                <a:latin typeface="Consolas" pitchFamily="49" charset="0"/>
                <a:cs typeface="Consolas" pitchFamily="49" charset="0"/>
              </a:rPr>
              <a:t>    | ...</a:t>
            </a:r>
          </a:p>
          <a:p>
            <a:r>
              <a:rPr lang="en-GB" b="1" dirty="0" smtClean="0">
                <a:solidFill>
                  <a:schemeClr val="bg1">
                    <a:lumMod val="50000"/>
                  </a:schemeClr>
                </a:solidFill>
                <a:latin typeface="Consolas" pitchFamily="49" charset="0"/>
                <a:cs typeface="Consolas" pitchFamily="49" charset="0"/>
              </a:rPr>
              <a:t>    |  async { </a:t>
            </a:r>
            <a:r>
              <a:rPr lang="en-GB" b="1" dirty="0" err="1" smtClean="0">
                <a:solidFill>
                  <a:schemeClr val="bg1">
                    <a:lumMod val="50000"/>
                  </a:schemeClr>
                </a:solidFill>
                <a:latin typeface="Consolas" pitchFamily="49" charset="0"/>
                <a:cs typeface="Consolas" pitchFamily="49" charset="0"/>
              </a:rPr>
              <a:t>aexpr</a:t>
            </a:r>
            <a:r>
              <a:rPr lang="en-GB" b="1" dirty="0" smtClean="0">
                <a:solidFill>
                  <a:schemeClr val="bg1">
                    <a:lumMod val="50000"/>
                  </a:schemeClr>
                </a:solidFill>
                <a:latin typeface="Consolas" pitchFamily="49" charset="0"/>
                <a:cs typeface="Consolas" pitchFamily="49" charset="0"/>
              </a:rPr>
              <a:t> }</a:t>
            </a:r>
          </a:p>
          <a:p>
            <a:endParaRPr lang="en-GB" b="1" dirty="0" smtClean="0">
              <a:solidFill>
                <a:schemeClr val="bg1">
                  <a:lumMod val="50000"/>
                </a:schemeClr>
              </a:solidFill>
              <a:latin typeface="Consolas" pitchFamily="49" charset="0"/>
              <a:cs typeface="Consolas" pitchFamily="49" charset="0"/>
            </a:endParaRPr>
          </a:p>
          <a:p>
            <a:r>
              <a:rPr lang="en-GB" b="1" dirty="0" err="1" smtClean="0">
                <a:solidFill>
                  <a:schemeClr val="bg1">
                    <a:lumMod val="50000"/>
                  </a:schemeClr>
                </a:solidFill>
                <a:latin typeface="Consolas" pitchFamily="49" charset="0"/>
                <a:cs typeface="Consolas" pitchFamily="49" charset="0"/>
              </a:rPr>
              <a:t>aexpr</a:t>
            </a:r>
            <a:r>
              <a:rPr lang="en-GB" b="1" dirty="0" smtClean="0">
                <a:solidFill>
                  <a:schemeClr val="bg1">
                    <a:lumMod val="50000"/>
                  </a:schemeClr>
                </a:solidFill>
                <a:latin typeface="Consolas" pitchFamily="49" charset="0"/>
                <a:cs typeface="Consolas" pitchFamily="49" charset="0"/>
              </a:rPr>
              <a:t> = </a:t>
            </a:r>
          </a:p>
          <a:p>
            <a:r>
              <a:rPr lang="en-GB" b="1" dirty="0" smtClean="0">
                <a:solidFill>
                  <a:schemeClr val="bg1">
                    <a:lumMod val="50000"/>
                  </a:schemeClr>
                </a:solidFill>
                <a:latin typeface="Consolas" pitchFamily="49" charset="0"/>
                <a:cs typeface="Consolas" pitchFamily="49" charset="0"/>
              </a:rPr>
              <a:t>    | let! pat = expr in </a:t>
            </a:r>
            <a:r>
              <a:rPr lang="en-GB" b="1" dirty="0" err="1" smtClean="0">
                <a:solidFill>
                  <a:schemeClr val="bg1">
                    <a:lumMod val="50000"/>
                  </a:schemeClr>
                </a:solidFill>
                <a:latin typeface="Consolas" pitchFamily="49" charset="0"/>
                <a:cs typeface="Consolas" pitchFamily="49" charset="0"/>
              </a:rPr>
              <a:t>aexpr</a:t>
            </a:r>
            <a:endParaRPr lang="en-GB" b="1" dirty="0" smtClean="0">
              <a:solidFill>
                <a:schemeClr val="bg1">
                  <a:lumMod val="50000"/>
                </a:schemeClr>
              </a:solidFill>
              <a:latin typeface="Consolas" pitchFamily="49" charset="0"/>
              <a:cs typeface="Consolas" pitchFamily="49" charset="0"/>
            </a:endParaRPr>
          </a:p>
          <a:p>
            <a:r>
              <a:rPr lang="en-GB" b="1" dirty="0" smtClean="0">
                <a:solidFill>
                  <a:schemeClr val="bg1">
                    <a:lumMod val="50000"/>
                  </a:schemeClr>
                </a:solidFill>
                <a:latin typeface="Consolas" pitchFamily="49" charset="0"/>
                <a:cs typeface="Consolas" pitchFamily="49" charset="0"/>
              </a:rPr>
              <a:t>    | return expr</a:t>
            </a:r>
          </a:p>
          <a:p>
            <a:r>
              <a:rPr lang="en-GB" b="1" dirty="0" smtClean="0">
                <a:solidFill>
                  <a:schemeClr val="bg1">
                    <a:lumMod val="50000"/>
                  </a:schemeClr>
                </a:solidFill>
                <a:latin typeface="Consolas" pitchFamily="49" charset="0"/>
                <a:cs typeface="Consolas" pitchFamily="49" charset="0"/>
              </a:rPr>
              <a:t>    </a:t>
            </a:r>
            <a:r>
              <a:rPr lang="en-GB" b="1" dirty="0">
                <a:solidFill>
                  <a:schemeClr val="bg1">
                    <a:lumMod val="50000"/>
                  </a:schemeClr>
                </a:solidFill>
                <a:latin typeface="Consolas" pitchFamily="49" charset="0"/>
                <a:cs typeface="Consolas" pitchFamily="49" charset="0"/>
              </a:rPr>
              <a:t>| return! </a:t>
            </a:r>
            <a:r>
              <a:rPr lang="en-GB" b="1" dirty="0" err="1">
                <a:solidFill>
                  <a:schemeClr val="bg1">
                    <a:lumMod val="50000"/>
                  </a:schemeClr>
                </a:solidFill>
                <a:latin typeface="Consolas" pitchFamily="49" charset="0"/>
                <a:cs typeface="Consolas" pitchFamily="49" charset="0"/>
              </a:rPr>
              <a:t>e</a:t>
            </a:r>
            <a:r>
              <a:rPr lang="en-GB" b="1" dirty="0" err="1" smtClean="0">
                <a:solidFill>
                  <a:schemeClr val="bg1">
                    <a:lumMod val="50000"/>
                  </a:schemeClr>
                </a:solidFill>
                <a:latin typeface="Consolas" pitchFamily="49" charset="0"/>
                <a:cs typeface="Consolas" pitchFamily="49" charset="0"/>
              </a:rPr>
              <a:t>xpr</a:t>
            </a:r>
            <a:endParaRPr lang="en-GB" b="1" dirty="0" smtClean="0">
              <a:solidFill>
                <a:schemeClr val="bg1">
                  <a:lumMod val="50000"/>
                </a:schemeClr>
              </a:solidFill>
              <a:latin typeface="Consolas" pitchFamily="49" charset="0"/>
              <a:cs typeface="Consolas" pitchFamily="49" charset="0"/>
            </a:endParaRPr>
          </a:p>
          <a:p>
            <a:r>
              <a:rPr lang="en-GB" b="1" dirty="0" smtClean="0">
                <a:solidFill>
                  <a:schemeClr val="tx1"/>
                </a:solidFill>
                <a:latin typeface="Consolas" pitchFamily="49" charset="0"/>
                <a:cs typeface="Consolas" pitchFamily="49" charset="0"/>
              </a:rPr>
              <a:t>    </a:t>
            </a:r>
            <a:r>
              <a:rPr lang="en-GB" b="1" dirty="0" smtClean="0">
                <a:solidFill>
                  <a:schemeClr val="tx1"/>
                </a:solidFill>
                <a:latin typeface="Consolas" pitchFamily="49" charset="0"/>
                <a:cs typeface="Consolas" pitchFamily="49" charset="0"/>
              </a:rPr>
              <a:t>| try </a:t>
            </a:r>
            <a:r>
              <a:rPr lang="en-GB" b="1" dirty="0" err="1" smtClean="0">
                <a:solidFill>
                  <a:schemeClr val="tx1"/>
                </a:solidFill>
                <a:latin typeface="Consolas" pitchFamily="49" charset="0"/>
                <a:cs typeface="Consolas" pitchFamily="49" charset="0"/>
              </a:rPr>
              <a:t>aexpr</a:t>
            </a:r>
            <a:r>
              <a:rPr lang="en-GB" b="1" dirty="0" smtClean="0">
                <a:solidFill>
                  <a:schemeClr val="tx1"/>
                </a:solidFill>
                <a:latin typeface="Consolas" pitchFamily="49" charset="0"/>
                <a:cs typeface="Consolas" pitchFamily="49" charset="0"/>
              </a:rPr>
              <a:t> with pat -&gt; </a:t>
            </a:r>
            <a:r>
              <a:rPr lang="en-GB" b="1" dirty="0" err="1" smtClean="0">
                <a:solidFill>
                  <a:schemeClr val="tx1"/>
                </a:solidFill>
                <a:latin typeface="Consolas" pitchFamily="49" charset="0"/>
                <a:cs typeface="Consolas" pitchFamily="49" charset="0"/>
              </a:rPr>
              <a:t>aexpr</a:t>
            </a:r>
            <a:endParaRPr lang="en-GB" b="1" dirty="0" smtClean="0">
              <a:solidFill>
                <a:schemeClr val="tx1"/>
              </a:solidFill>
              <a:latin typeface="Consolas" pitchFamily="49" charset="0"/>
              <a:cs typeface="Consolas" pitchFamily="49" charset="0"/>
            </a:endParaRPr>
          </a:p>
          <a:p>
            <a:r>
              <a:rPr lang="en-GB" b="1" dirty="0" smtClean="0">
                <a:solidFill>
                  <a:schemeClr val="tx1"/>
                </a:solidFill>
                <a:latin typeface="Consolas" pitchFamily="49" charset="0"/>
                <a:cs typeface="Consolas" pitchFamily="49" charset="0"/>
              </a:rPr>
              <a:t>    | try </a:t>
            </a:r>
            <a:r>
              <a:rPr lang="en-GB" b="1" dirty="0" err="1" smtClean="0">
                <a:solidFill>
                  <a:schemeClr val="tx1"/>
                </a:solidFill>
                <a:latin typeface="Consolas" pitchFamily="49" charset="0"/>
                <a:cs typeface="Consolas" pitchFamily="49" charset="0"/>
              </a:rPr>
              <a:t>aexpr</a:t>
            </a:r>
            <a:r>
              <a:rPr lang="en-GB" b="1" dirty="0" smtClean="0">
                <a:solidFill>
                  <a:schemeClr val="tx1"/>
                </a:solidFill>
                <a:latin typeface="Consolas" pitchFamily="49" charset="0"/>
                <a:cs typeface="Consolas" pitchFamily="49" charset="0"/>
              </a:rPr>
              <a:t> finally expr</a:t>
            </a:r>
          </a:p>
          <a:p>
            <a:r>
              <a:rPr lang="en-GB" b="1" dirty="0" smtClean="0">
                <a:solidFill>
                  <a:schemeClr val="tx1"/>
                </a:solidFill>
                <a:latin typeface="Consolas" pitchFamily="49" charset="0"/>
                <a:cs typeface="Consolas" pitchFamily="49" charset="0"/>
              </a:rPr>
              <a:t>    | while expr do </a:t>
            </a:r>
            <a:r>
              <a:rPr lang="en-GB" b="1" dirty="0" err="1" smtClean="0">
                <a:solidFill>
                  <a:schemeClr val="tx1"/>
                </a:solidFill>
                <a:latin typeface="Consolas" pitchFamily="49" charset="0"/>
                <a:cs typeface="Consolas" pitchFamily="49" charset="0"/>
              </a:rPr>
              <a:t>aexpr</a:t>
            </a:r>
            <a:endParaRPr lang="en-GB" b="1" dirty="0" smtClean="0">
              <a:solidFill>
                <a:schemeClr val="tx1"/>
              </a:solidFill>
              <a:latin typeface="Consolas" pitchFamily="49" charset="0"/>
              <a:cs typeface="Consolas" pitchFamily="49" charset="0"/>
            </a:endParaRPr>
          </a:p>
          <a:p>
            <a:r>
              <a:rPr lang="en-GB" b="1" dirty="0" smtClean="0">
                <a:solidFill>
                  <a:schemeClr val="tx1"/>
                </a:solidFill>
                <a:latin typeface="Consolas" pitchFamily="49" charset="0"/>
                <a:cs typeface="Consolas" pitchFamily="49" charset="0"/>
              </a:rPr>
              <a:t>    | let pat = expr in </a:t>
            </a:r>
            <a:r>
              <a:rPr lang="en-GB" b="1" dirty="0" err="1" smtClean="0">
                <a:solidFill>
                  <a:schemeClr val="tx1"/>
                </a:solidFill>
                <a:latin typeface="Consolas" pitchFamily="49" charset="0"/>
                <a:cs typeface="Consolas" pitchFamily="49" charset="0"/>
              </a:rPr>
              <a:t>aexpr</a:t>
            </a:r>
            <a:endParaRPr lang="en-GB" b="1" dirty="0" smtClean="0">
              <a:solidFill>
                <a:schemeClr val="tx1"/>
              </a:solidFill>
              <a:latin typeface="Consolas" pitchFamily="49" charset="0"/>
              <a:cs typeface="Consolas" pitchFamily="49" charset="0"/>
            </a:endParaRPr>
          </a:p>
          <a:p>
            <a:r>
              <a:rPr lang="en-GB" b="1" dirty="0" smtClean="0">
                <a:solidFill>
                  <a:schemeClr val="tx1"/>
                </a:solidFill>
                <a:latin typeface="Consolas" pitchFamily="49" charset="0"/>
                <a:cs typeface="Consolas" pitchFamily="49" charset="0"/>
              </a:rPr>
              <a:t>    | match expr with pat -&gt; </a:t>
            </a:r>
            <a:r>
              <a:rPr lang="en-GB" b="1" dirty="0" err="1" smtClean="0">
                <a:solidFill>
                  <a:schemeClr val="tx1"/>
                </a:solidFill>
                <a:latin typeface="Consolas" pitchFamily="49" charset="0"/>
                <a:cs typeface="Consolas" pitchFamily="49" charset="0"/>
              </a:rPr>
              <a:t>aexpr</a:t>
            </a:r>
            <a:endParaRPr lang="en-GB" b="1" dirty="0" smtClean="0">
              <a:solidFill>
                <a:schemeClr val="tx1"/>
              </a:solidFill>
              <a:latin typeface="Consolas" pitchFamily="49" charset="0"/>
              <a:cs typeface="Consolas" pitchFamily="49" charset="0"/>
            </a:endParaRPr>
          </a:p>
          <a:p>
            <a:r>
              <a:rPr lang="en-GB" b="1" dirty="0" smtClean="0">
                <a:solidFill>
                  <a:schemeClr val="tx1"/>
                </a:solidFill>
                <a:latin typeface="Consolas" pitchFamily="49" charset="0"/>
                <a:cs typeface="Consolas" pitchFamily="49" charset="0"/>
              </a:rPr>
              <a:t>    | </a:t>
            </a:r>
            <a:r>
              <a:rPr lang="en-GB" b="1" dirty="0" smtClean="0">
                <a:solidFill>
                  <a:schemeClr val="tx1"/>
                </a:solidFill>
                <a:latin typeface="Consolas" pitchFamily="49" charset="0"/>
                <a:cs typeface="Consolas" pitchFamily="49" charset="0"/>
              </a:rPr>
              <a:t>expr </a:t>
            </a:r>
          </a:p>
          <a:p>
            <a:endParaRPr lang="en-GB" b="1" dirty="0" smtClean="0">
              <a:solidFill>
                <a:schemeClr val="bg1">
                  <a:lumMod val="50000"/>
                </a:schemeClr>
              </a:solidFill>
              <a:latin typeface="Consolas" pitchFamily="49" charset="0"/>
              <a:cs typeface="Consolas" pitchFamily="49" charset="0"/>
            </a:endParaRPr>
          </a:p>
          <a:p>
            <a:r>
              <a:rPr lang="en-GB" b="1" dirty="0" smtClean="0">
                <a:solidFill>
                  <a:schemeClr val="bg1">
                    <a:lumMod val="50000"/>
                  </a:schemeClr>
                </a:solidFill>
                <a:latin typeface="Consolas" pitchFamily="49" charset="0"/>
                <a:cs typeface="Consolas" pitchFamily="49" charset="0"/>
              </a:rPr>
              <a:t>library +=</a:t>
            </a:r>
          </a:p>
          <a:p>
            <a:r>
              <a:rPr lang="en-GB" b="1" dirty="0" smtClean="0">
                <a:solidFill>
                  <a:schemeClr val="bg1">
                    <a:lumMod val="50000"/>
                  </a:schemeClr>
                </a:solidFill>
                <a:latin typeface="Consolas" pitchFamily="49" charset="0"/>
                <a:cs typeface="Consolas" pitchFamily="49" charset="0"/>
              </a:rPr>
              <a:t>      </a:t>
            </a:r>
            <a:r>
              <a:rPr lang="en-GB" b="1" dirty="0" err="1" smtClean="0">
                <a:solidFill>
                  <a:schemeClr val="bg1">
                    <a:lumMod val="50000"/>
                  </a:schemeClr>
                </a:solidFill>
                <a:latin typeface="Consolas" pitchFamily="49" charset="0"/>
                <a:cs typeface="Consolas" pitchFamily="49" charset="0"/>
              </a:rPr>
              <a:t>Async.StartImmediate</a:t>
            </a:r>
            <a:endParaRPr lang="en-GB" b="1" dirty="0" smtClean="0">
              <a:solidFill>
                <a:schemeClr val="bg1">
                  <a:lumMod val="50000"/>
                </a:schemeClr>
              </a:solidFill>
              <a:latin typeface="Consolas" pitchFamily="49" charset="0"/>
              <a:cs typeface="Consolas" pitchFamily="49" charset="0"/>
            </a:endParaRPr>
          </a:p>
          <a:p>
            <a:r>
              <a:rPr lang="en-GB" b="1" dirty="0">
                <a:solidFill>
                  <a:schemeClr val="bg1">
                    <a:lumMod val="50000"/>
                  </a:schemeClr>
                </a:solidFill>
                <a:latin typeface="Consolas" pitchFamily="49" charset="0"/>
                <a:cs typeface="Consolas" pitchFamily="49" charset="0"/>
              </a:rPr>
              <a:t> </a:t>
            </a:r>
            <a:r>
              <a:rPr lang="en-GB" b="1" dirty="0" smtClean="0">
                <a:solidFill>
                  <a:schemeClr val="bg1">
                    <a:lumMod val="50000"/>
                  </a:schemeClr>
                </a:solidFill>
                <a:latin typeface="Consolas" pitchFamily="49" charset="0"/>
                <a:cs typeface="Consolas" pitchFamily="49" charset="0"/>
              </a:rPr>
              <a:t>     </a:t>
            </a:r>
            <a:r>
              <a:rPr lang="en-GB" b="1" dirty="0" err="1" smtClean="0">
                <a:solidFill>
                  <a:schemeClr val="bg1">
                    <a:lumMod val="50000"/>
                  </a:schemeClr>
                </a:solidFill>
                <a:latin typeface="Consolas" pitchFamily="49" charset="0"/>
                <a:cs typeface="Consolas" pitchFamily="49" charset="0"/>
              </a:rPr>
              <a:t>Async.Sleep</a:t>
            </a:r>
            <a:endParaRPr lang="en-GB" b="1" dirty="0" smtClean="0">
              <a:solidFill>
                <a:schemeClr val="bg1">
                  <a:lumMod val="50000"/>
                </a:schemeClr>
              </a:solidFill>
              <a:latin typeface="Consolas" pitchFamily="49" charset="0"/>
              <a:cs typeface="Consolas" pitchFamily="49" charset="0"/>
            </a:endParaRPr>
          </a:p>
          <a:p>
            <a:endParaRPr lang="en-GB" b="1" dirty="0" smtClean="0">
              <a:solidFill>
                <a:schemeClr val="bg1">
                  <a:lumMod val="50000"/>
                </a:schemeClr>
              </a:solidFill>
              <a:latin typeface="Consolas" pitchFamily="49" charset="0"/>
              <a:cs typeface="Consolas" pitchFamily="49" charset="0"/>
            </a:endParaRPr>
          </a:p>
          <a:p>
            <a:endParaRPr lang="en-GB" b="1" dirty="0" smtClean="0">
              <a:solidFill>
                <a:schemeClr val="bg1">
                  <a:lumMod val="50000"/>
                </a:schemeClr>
              </a:solidFill>
              <a:latin typeface="Consolas" pitchFamily="49" charset="0"/>
              <a:cs typeface="Consolas" pitchFamily="49" charset="0"/>
            </a:endParaRPr>
          </a:p>
          <a:p>
            <a:endParaRPr lang="en-GB" b="1" dirty="0" smtClean="0">
              <a:solidFill>
                <a:schemeClr val="tx1"/>
              </a:solidFill>
              <a:latin typeface="Consolas" pitchFamily="49" charset="0"/>
              <a:cs typeface="Consolas" pitchFamily="49" charset="0"/>
            </a:endParaRPr>
          </a:p>
        </p:txBody>
      </p:sp>
      <p:sp>
        <p:nvSpPr>
          <p:cNvPr id="5" name="Rectangular Callout 4"/>
          <p:cNvSpPr/>
          <p:nvPr/>
        </p:nvSpPr>
        <p:spPr>
          <a:xfrm>
            <a:off x="5767164" y="2303513"/>
            <a:ext cx="2185150" cy="646331"/>
          </a:xfrm>
          <a:prstGeom prst="wedgeRectCallout">
            <a:avLst>
              <a:gd name="adj1" fmla="val -91758"/>
              <a:gd name="adj2" fmla="val 82118"/>
            </a:avLst>
          </a:prstGeom>
          <a:solidFill>
            <a:srgbClr val="0070C0"/>
          </a:solidFill>
          <a:ln w="15875">
            <a:solidFill>
              <a:schemeClr val="tx1"/>
            </a:solidFill>
            <a:miter lim="800000"/>
            <a:headEnd/>
            <a:tailEnd/>
          </a:ln>
          <a:effectLst/>
        </p:spPr>
        <p:txBody>
          <a:bodyPr wrap="none" anchor="ctr" anchorCtr="1">
            <a:spAutoFit/>
          </a:bodyPr>
          <a:lstStyle/>
          <a:p>
            <a:pPr algn="ctr"/>
            <a:r>
              <a:rPr lang="en-GB" b="1" dirty="0" err="1" smtClean="0">
                <a:solidFill>
                  <a:schemeClr val="bg1"/>
                </a:solidFill>
              </a:rPr>
              <a:t>Async</a:t>
            </a:r>
            <a:r>
              <a:rPr lang="en-GB" b="1" dirty="0" smtClean="0">
                <a:solidFill>
                  <a:schemeClr val="bg1"/>
                </a:solidFill>
              </a:rPr>
              <a:t> control syntax</a:t>
            </a:r>
          </a:p>
          <a:p>
            <a:pPr algn="ctr"/>
            <a:r>
              <a:rPr lang="en-GB" b="1" dirty="0" smtClean="0">
                <a:solidFill>
                  <a:schemeClr val="bg1"/>
                </a:solidFill>
              </a:rPr>
              <a:t>= Sync control syntax</a:t>
            </a:r>
            <a:endParaRPr lang="en-GB" b="1" dirty="0">
              <a:solidFill>
                <a:schemeClr val="bg1"/>
              </a:solidFill>
            </a:endParaRPr>
          </a:p>
        </p:txBody>
      </p:sp>
    </p:spTree>
    <p:extLst>
      <p:ext uri="{BB962C8B-B14F-4D97-AF65-F5344CB8AC3E}">
        <p14:creationId xmlns:p14="http://schemas.microsoft.com/office/powerpoint/2010/main" val="3316780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GB" dirty="0" err="1" smtClean="0"/>
              <a:t>MiniAsync</a:t>
            </a:r>
            <a:r>
              <a:rPr lang="en-GB" dirty="0" smtClean="0"/>
              <a:t> (reactive)</a:t>
            </a:r>
            <a:endParaRPr lang="en-GB" dirty="0"/>
          </a:p>
        </p:txBody>
      </p:sp>
      <p:sp>
        <p:nvSpPr>
          <p:cNvPr id="3" name="Content Placeholder 2"/>
          <p:cNvSpPr>
            <a:spLocks noGrp="1"/>
          </p:cNvSpPr>
          <p:nvPr>
            <p:ph idx="1"/>
          </p:nvPr>
        </p:nvSpPr>
        <p:spPr/>
        <p:txBody>
          <a:bodyPr/>
          <a:lstStyle/>
          <a:p>
            <a:endParaRPr lang="en-GB"/>
          </a:p>
        </p:txBody>
      </p:sp>
      <p:sp>
        <p:nvSpPr>
          <p:cNvPr id="4" name="Rectangle 3"/>
          <p:cNvSpPr/>
          <p:nvPr/>
        </p:nvSpPr>
        <p:spPr>
          <a:xfrm>
            <a:off x="557825" y="836712"/>
            <a:ext cx="8276314" cy="5889680"/>
          </a:xfrm>
          <a:prstGeom prst="rect">
            <a:avLst/>
          </a:prstGeom>
          <a:gradFill flip="none" rotWithShape="1">
            <a:gsLst>
              <a:gs pos="0">
                <a:schemeClr val="accent1">
                  <a:tint val="66000"/>
                  <a:satMod val="160000"/>
                  <a:alpha val="69000"/>
                </a:schemeClr>
              </a:gs>
              <a:gs pos="50000">
                <a:schemeClr val="accent1">
                  <a:tint val="44500"/>
                  <a:satMod val="160000"/>
                </a:schemeClr>
              </a:gs>
              <a:gs pos="100000">
                <a:schemeClr val="accent1">
                  <a:tint val="23500"/>
                  <a:satMod val="160000"/>
                </a:schemeClr>
              </a:gs>
            </a:gsLst>
            <a:lin ang="13500000" scaled="1"/>
            <a:tileRect/>
          </a:gradFill>
          <a:ln w="22225" cap="rnd"/>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r>
              <a:rPr lang="en-GB" b="1" dirty="0" smtClean="0">
                <a:solidFill>
                  <a:schemeClr val="bg1">
                    <a:lumMod val="50000"/>
                  </a:schemeClr>
                </a:solidFill>
                <a:latin typeface="Consolas" pitchFamily="49" charset="0"/>
                <a:cs typeface="Consolas" pitchFamily="49" charset="0"/>
              </a:rPr>
              <a:t>expr = </a:t>
            </a:r>
          </a:p>
          <a:p>
            <a:r>
              <a:rPr lang="en-GB" b="1" dirty="0" smtClean="0">
                <a:solidFill>
                  <a:schemeClr val="bg1">
                    <a:lumMod val="50000"/>
                  </a:schemeClr>
                </a:solidFill>
                <a:latin typeface="Consolas" pitchFamily="49" charset="0"/>
                <a:cs typeface="Consolas" pitchFamily="49" charset="0"/>
              </a:rPr>
              <a:t>    | ...</a:t>
            </a:r>
          </a:p>
          <a:p>
            <a:r>
              <a:rPr lang="en-GB" b="1" dirty="0" smtClean="0">
                <a:solidFill>
                  <a:schemeClr val="bg1">
                    <a:lumMod val="50000"/>
                  </a:schemeClr>
                </a:solidFill>
                <a:latin typeface="Consolas" pitchFamily="49" charset="0"/>
                <a:cs typeface="Consolas" pitchFamily="49" charset="0"/>
              </a:rPr>
              <a:t>    |  async { </a:t>
            </a:r>
            <a:r>
              <a:rPr lang="en-GB" b="1" dirty="0" err="1" smtClean="0">
                <a:solidFill>
                  <a:schemeClr val="bg1">
                    <a:lumMod val="50000"/>
                  </a:schemeClr>
                </a:solidFill>
                <a:latin typeface="Consolas" pitchFamily="49" charset="0"/>
                <a:cs typeface="Consolas" pitchFamily="49" charset="0"/>
              </a:rPr>
              <a:t>aexpr</a:t>
            </a:r>
            <a:r>
              <a:rPr lang="en-GB" b="1" dirty="0" smtClean="0">
                <a:solidFill>
                  <a:schemeClr val="bg1">
                    <a:lumMod val="50000"/>
                  </a:schemeClr>
                </a:solidFill>
                <a:latin typeface="Consolas" pitchFamily="49" charset="0"/>
                <a:cs typeface="Consolas" pitchFamily="49" charset="0"/>
              </a:rPr>
              <a:t> }</a:t>
            </a:r>
          </a:p>
          <a:p>
            <a:endParaRPr lang="en-GB" b="1" dirty="0" smtClean="0">
              <a:solidFill>
                <a:schemeClr val="bg1">
                  <a:lumMod val="50000"/>
                </a:schemeClr>
              </a:solidFill>
              <a:latin typeface="Consolas" pitchFamily="49" charset="0"/>
              <a:cs typeface="Consolas" pitchFamily="49" charset="0"/>
            </a:endParaRPr>
          </a:p>
          <a:p>
            <a:r>
              <a:rPr lang="en-GB" b="1" dirty="0" err="1" smtClean="0">
                <a:solidFill>
                  <a:schemeClr val="bg1">
                    <a:lumMod val="50000"/>
                  </a:schemeClr>
                </a:solidFill>
                <a:latin typeface="Consolas" pitchFamily="49" charset="0"/>
                <a:cs typeface="Consolas" pitchFamily="49" charset="0"/>
              </a:rPr>
              <a:t>aexpr</a:t>
            </a:r>
            <a:r>
              <a:rPr lang="en-GB" b="1" dirty="0" smtClean="0">
                <a:solidFill>
                  <a:schemeClr val="bg1">
                    <a:lumMod val="50000"/>
                  </a:schemeClr>
                </a:solidFill>
                <a:latin typeface="Consolas" pitchFamily="49" charset="0"/>
                <a:cs typeface="Consolas" pitchFamily="49" charset="0"/>
              </a:rPr>
              <a:t> = </a:t>
            </a:r>
          </a:p>
          <a:p>
            <a:r>
              <a:rPr lang="en-GB" b="1" dirty="0" smtClean="0">
                <a:solidFill>
                  <a:schemeClr val="bg1">
                    <a:lumMod val="50000"/>
                  </a:schemeClr>
                </a:solidFill>
                <a:latin typeface="Consolas" pitchFamily="49" charset="0"/>
                <a:cs typeface="Consolas" pitchFamily="49" charset="0"/>
              </a:rPr>
              <a:t>    | let! pat = expr in </a:t>
            </a:r>
            <a:r>
              <a:rPr lang="en-GB" b="1" dirty="0" err="1" smtClean="0">
                <a:solidFill>
                  <a:schemeClr val="bg1">
                    <a:lumMod val="50000"/>
                  </a:schemeClr>
                </a:solidFill>
                <a:latin typeface="Consolas" pitchFamily="49" charset="0"/>
                <a:cs typeface="Consolas" pitchFamily="49" charset="0"/>
              </a:rPr>
              <a:t>aexpr</a:t>
            </a:r>
            <a:endParaRPr lang="en-GB" b="1" dirty="0" smtClean="0">
              <a:solidFill>
                <a:schemeClr val="bg1">
                  <a:lumMod val="50000"/>
                </a:schemeClr>
              </a:solidFill>
              <a:latin typeface="Consolas" pitchFamily="49" charset="0"/>
              <a:cs typeface="Consolas" pitchFamily="49" charset="0"/>
            </a:endParaRPr>
          </a:p>
          <a:p>
            <a:r>
              <a:rPr lang="en-GB" b="1" dirty="0" smtClean="0">
                <a:solidFill>
                  <a:schemeClr val="bg1">
                    <a:lumMod val="50000"/>
                  </a:schemeClr>
                </a:solidFill>
                <a:latin typeface="Consolas" pitchFamily="49" charset="0"/>
                <a:cs typeface="Consolas" pitchFamily="49" charset="0"/>
              </a:rPr>
              <a:t>    | return expr</a:t>
            </a:r>
          </a:p>
          <a:p>
            <a:r>
              <a:rPr lang="en-GB" b="1" dirty="0" smtClean="0">
                <a:solidFill>
                  <a:schemeClr val="bg1">
                    <a:lumMod val="50000"/>
                  </a:schemeClr>
                </a:solidFill>
                <a:latin typeface="Consolas" pitchFamily="49" charset="0"/>
                <a:cs typeface="Consolas" pitchFamily="49" charset="0"/>
              </a:rPr>
              <a:t>    </a:t>
            </a:r>
            <a:r>
              <a:rPr lang="en-GB" b="1" dirty="0">
                <a:solidFill>
                  <a:schemeClr val="bg1">
                    <a:lumMod val="50000"/>
                  </a:schemeClr>
                </a:solidFill>
                <a:latin typeface="Consolas" pitchFamily="49" charset="0"/>
                <a:cs typeface="Consolas" pitchFamily="49" charset="0"/>
              </a:rPr>
              <a:t>| try </a:t>
            </a:r>
            <a:r>
              <a:rPr lang="en-GB" b="1" dirty="0" err="1">
                <a:solidFill>
                  <a:schemeClr val="bg1">
                    <a:lumMod val="50000"/>
                  </a:schemeClr>
                </a:solidFill>
                <a:latin typeface="Consolas" pitchFamily="49" charset="0"/>
                <a:cs typeface="Consolas" pitchFamily="49" charset="0"/>
              </a:rPr>
              <a:t>aexpr</a:t>
            </a:r>
            <a:r>
              <a:rPr lang="en-GB" b="1" dirty="0">
                <a:solidFill>
                  <a:schemeClr val="bg1">
                    <a:lumMod val="50000"/>
                  </a:schemeClr>
                </a:solidFill>
                <a:latin typeface="Consolas" pitchFamily="49" charset="0"/>
                <a:cs typeface="Consolas" pitchFamily="49" charset="0"/>
              </a:rPr>
              <a:t> with pat -&gt; </a:t>
            </a:r>
            <a:r>
              <a:rPr lang="en-GB" b="1" dirty="0" err="1">
                <a:solidFill>
                  <a:schemeClr val="bg1">
                    <a:lumMod val="50000"/>
                  </a:schemeClr>
                </a:solidFill>
                <a:latin typeface="Consolas" pitchFamily="49" charset="0"/>
                <a:cs typeface="Consolas" pitchFamily="49" charset="0"/>
              </a:rPr>
              <a:t>aexpr</a:t>
            </a:r>
            <a:endParaRPr lang="en-GB" b="1" dirty="0">
              <a:solidFill>
                <a:schemeClr val="bg1">
                  <a:lumMod val="50000"/>
                </a:schemeClr>
              </a:solidFill>
              <a:latin typeface="Consolas" pitchFamily="49" charset="0"/>
              <a:cs typeface="Consolas" pitchFamily="49" charset="0"/>
            </a:endParaRPr>
          </a:p>
          <a:p>
            <a:r>
              <a:rPr lang="en-GB" b="1" dirty="0">
                <a:solidFill>
                  <a:schemeClr val="bg1">
                    <a:lumMod val="50000"/>
                  </a:schemeClr>
                </a:solidFill>
                <a:latin typeface="Consolas" pitchFamily="49" charset="0"/>
                <a:cs typeface="Consolas" pitchFamily="49" charset="0"/>
              </a:rPr>
              <a:t>    | try </a:t>
            </a:r>
            <a:r>
              <a:rPr lang="en-GB" b="1" dirty="0" err="1">
                <a:solidFill>
                  <a:schemeClr val="bg1">
                    <a:lumMod val="50000"/>
                  </a:schemeClr>
                </a:solidFill>
                <a:latin typeface="Consolas" pitchFamily="49" charset="0"/>
                <a:cs typeface="Consolas" pitchFamily="49" charset="0"/>
              </a:rPr>
              <a:t>aexpr</a:t>
            </a:r>
            <a:r>
              <a:rPr lang="en-GB" b="1" dirty="0">
                <a:solidFill>
                  <a:schemeClr val="bg1">
                    <a:lumMod val="50000"/>
                  </a:schemeClr>
                </a:solidFill>
                <a:latin typeface="Consolas" pitchFamily="49" charset="0"/>
                <a:cs typeface="Consolas" pitchFamily="49" charset="0"/>
              </a:rPr>
              <a:t> finally </a:t>
            </a:r>
            <a:r>
              <a:rPr lang="en-GB" b="1" dirty="0" err="1">
                <a:solidFill>
                  <a:schemeClr val="bg1">
                    <a:lumMod val="50000"/>
                  </a:schemeClr>
                </a:solidFill>
                <a:latin typeface="Consolas" pitchFamily="49" charset="0"/>
                <a:cs typeface="Consolas" pitchFamily="49" charset="0"/>
              </a:rPr>
              <a:t>expr</a:t>
            </a:r>
            <a:endParaRPr lang="en-GB" b="1" dirty="0">
              <a:solidFill>
                <a:schemeClr val="bg1">
                  <a:lumMod val="50000"/>
                </a:schemeClr>
              </a:solidFill>
              <a:latin typeface="Consolas" pitchFamily="49" charset="0"/>
              <a:cs typeface="Consolas" pitchFamily="49" charset="0"/>
            </a:endParaRPr>
          </a:p>
          <a:p>
            <a:r>
              <a:rPr lang="en-GB" b="1" dirty="0">
                <a:solidFill>
                  <a:schemeClr val="bg1">
                    <a:lumMod val="50000"/>
                  </a:schemeClr>
                </a:solidFill>
                <a:latin typeface="Consolas" pitchFamily="49" charset="0"/>
                <a:cs typeface="Consolas" pitchFamily="49" charset="0"/>
              </a:rPr>
              <a:t>    | while </a:t>
            </a:r>
            <a:r>
              <a:rPr lang="en-GB" b="1" dirty="0" err="1">
                <a:solidFill>
                  <a:schemeClr val="bg1">
                    <a:lumMod val="50000"/>
                  </a:schemeClr>
                </a:solidFill>
                <a:latin typeface="Consolas" pitchFamily="49" charset="0"/>
                <a:cs typeface="Consolas" pitchFamily="49" charset="0"/>
              </a:rPr>
              <a:t>expr</a:t>
            </a:r>
            <a:r>
              <a:rPr lang="en-GB" b="1" dirty="0">
                <a:solidFill>
                  <a:schemeClr val="bg1">
                    <a:lumMod val="50000"/>
                  </a:schemeClr>
                </a:solidFill>
                <a:latin typeface="Consolas" pitchFamily="49" charset="0"/>
                <a:cs typeface="Consolas" pitchFamily="49" charset="0"/>
              </a:rPr>
              <a:t> do </a:t>
            </a:r>
            <a:r>
              <a:rPr lang="en-GB" b="1" dirty="0" err="1">
                <a:solidFill>
                  <a:schemeClr val="bg1">
                    <a:lumMod val="50000"/>
                  </a:schemeClr>
                </a:solidFill>
                <a:latin typeface="Consolas" pitchFamily="49" charset="0"/>
                <a:cs typeface="Consolas" pitchFamily="49" charset="0"/>
              </a:rPr>
              <a:t>aexpr</a:t>
            </a:r>
            <a:endParaRPr lang="en-GB" b="1" dirty="0">
              <a:solidFill>
                <a:schemeClr val="bg1">
                  <a:lumMod val="50000"/>
                </a:schemeClr>
              </a:solidFill>
              <a:latin typeface="Consolas" pitchFamily="49" charset="0"/>
              <a:cs typeface="Consolas" pitchFamily="49" charset="0"/>
            </a:endParaRPr>
          </a:p>
          <a:p>
            <a:r>
              <a:rPr lang="en-GB" b="1" dirty="0">
                <a:solidFill>
                  <a:schemeClr val="bg1">
                    <a:lumMod val="50000"/>
                  </a:schemeClr>
                </a:solidFill>
                <a:latin typeface="Consolas" pitchFamily="49" charset="0"/>
                <a:cs typeface="Consolas" pitchFamily="49" charset="0"/>
              </a:rPr>
              <a:t>    | let pat = </a:t>
            </a:r>
            <a:r>
              <a:rPr lang="en-GB" b="1" dirty="0" err="1">
                <a:solidFill>
                  <a:schemeClr val="bg1">
                    <a:lumMod val="50000"/>
                  </a:schemeClr>
                </a:solidFill>
                <a:latin typeface="Consolas" pitchFamily="49" charset="0"/>
                <a:cs typeface="Consolas" pitchFamily="49" charset="0"/>
              </a:rPr>
              <a:t>expr</a:t>
            </a:r>
            <a:r>
              <a:rPr lang="en-GB" b="1" dirty="0">
                <a:solidFill>
                  <a:schemeClr val="bg1">
                    <a:lumMod val="50000"/>
                  </a:schemeClr>
                </a:solidFill>
                <a:latin typeface="Consolas" pitchFamily="49" charset="0"/>
                <a:cs typeface="Consolas" pitchFamily="49" charset="0"/>
              </a:rPr>
              <a:t> in </a:t>
            </a:r>
            <a:r>
              <a:rPr lang="en-GB" b="1" dirty="0" err="1">
                <a:solidFill>
                  <a:schemeClr val="bg1">
                    <a:lumMod val="50000"/>
                  </a:schemeClr>
                </a:solidFill>
                <a:latin typeface="Consolas" pitchFamily="49" charset="0"/>
                <a:cs typeface="Consolas" pitchFamily="49" charset="0"/>
              </a:rPr>
              <a:t>aexpr</a:t>
            </a:r>
            <a:endParaRPr lang="en-GB" b="1" dirty="0">
              <a:solidFill>
                <a:schemeClr val="bg1">
                  <a:lumMod val="50000"/>
                </a:schemeClr>
              </a:solidFill>
              <a:latin typeface="Consolas" pitchFamily="49" charset="0"/>
              <a:cs typeface="Consolas" pitchFamily="49" charset="0"/>
            </a:endParaRPr>
          </a:p>
          <a:p>
            <a:r>
              <a:rPr lang="en-GB" b="1" dirty="0">
                <a:solidFill>
                  <a:schemeClr val="bg1">
                    <a:lumMod val="50000"/>
                  </a:schemeClr>
                </a:solidFill>
                <a:latin typeface="Consolas" pitchFamily="49" charset="0"/>
                <a:cs typeface="Consolas" pitchFamily="49" charset="0"/>
              </a:rPr>
              <a:t>    | match </a:t>
            </a:r>
            <a:r>
              <a:rPr lang="en-GB" b="1" dirty="0" err="1">
                <a:solidFill>
                  <a:schemeClr val="bg1">
                    <a:lumMod val="50000"/>
                  </a:schemeClr>
                </a:solidFill>
                <a:latin typeface="Consolas" pitchFamily="49" charset="0"/>
                <a:cs typeface="Consolas" pitchFamily="49" charset="0"/>
              </a:rPr>
              <a:t>expr</a:t>
            </a:r>
            <a:r>
              <a:rPr lang="en-GB" b="1" dirty="0">
                <a:solidFill>
                  <a:schemeClr val="bg1">
                    <a:lumMod val="50000"/>
                  </a:schemeClr>
                </a:solidFill>
                <a:latin typeface="Consolas" pitchFamily="49" charset="0"/>
                <a:cs typeface="Consolas" pitchFamily="49" charset="0"/>
              </a:rPr>
              <a:t> with pat -&gt; </a:t>
            </a:r>
            <a:r>
              <a:rPr lang="en-GB" b="1" dirty="0" err="1">
                <a:solidFill>
                  <a:schemeClr val="bg1">
                    <a:lumMod val="50000"/>
                  </a:schemeClr>
                </a:solidFill>
                <a:latin typeface="Consolas" pitchFamily="49" charset="0"/>
                <a:cs typeface="Consolas" pitchFamily="49" charset="0"/>
              </a:rPr>
              <a:t>aexpr</a:t>
            </a:r>
            <a:endParaRPr lang="en-GB" b="1" dirty="0">
              <a:solidFill>
                <a:schemeClr val="bg1">
                  <a:lumMod val="50000"/>
                </a:schemeClr>
              </a:solidFill>
              <a:latin typeface="Consolas" pitchFamily="49" charset="0"/>
              <a:cs typeface="Consolas" pitchFamily="49" charset="0"/>
            </a:endParaRPr>
          </a:p>
          <a:p>
            <a:r>
              <a:rPr lang="en-GB" b="1" dirty="0">
                <a:solidFill>
                  <a:schemeClr val="bg1">
                    <a:lumMod val="50000"/>
                  </a:schemeClr>
                </a:solidFill>
                <a:latin typeface="Consolas" pitchFamily="49" charset="0"/>
                <a:cs typeface="Consolas" pitchFamily="49" charset="0"/>
              </a:rPr>
              <a:t>    | return! </a:t>
            </a:r>
            <a:r>
              <a:rPr lang="en-GB" b="1" dirty="0" err="1">
                <a:solidFill>
                  <a:schemeClr val="bg1">
                    <a:lumMod val="50000"/>
                  </a:schemeClr>
                </a:solidFill>
                <a:latin typeface="Consolas" pitchFamily="49" charset="0"/>
                <a:cs typeface="Consolas" pitchFamily="49" charset="0"/>
              </a:rPr>
              <a:t>expr</a:t>
            </a:r>
            <a:endParaRPr lang="en-GB" b="1" dirty="0">
              <a:solidFill>
                <a:schemeClr val="bg1">
                  <a:lumMod val="50000"/>
                </a:schemeClr>
              </a:solidFill>
              <a:latin typeface="Consolas" pitchFamily="49" charset="0"/>
              <a:cs typeface="Consolas" pitchFamily="49" charset="0"/>
            </a:endParaRPr>
          </a:p>
          <a:p>
            <a:r>
              <a:rPr lang="en-GB" b="1" dirty="0">
                <a:solidFill>
                  <a:schemeClr val="bg1">
                    <a:lumMod val="50000"/>
                  </a:schemeClr>
                </a:solidFill>
                <a:latin typeface="Consolas" pitchFamily="49" charset="0"/>
                <a:cs typeface="Consolas" pitchFamily="49" charset="0"/>
              </a:rPr>
              <a:t>    | </a:t>
            </a:r>
            <a:r>
              <a:rPr lang="en-GB" b="1" dirty="0" err="1">
                <a:solidFill>
                  <a:schemeClr val="bg1">
                    <a:lumMod val="50000"/>
                  </a:schemeClr>
                </a:solidFill>
                <a:latin typeface="Consolas" pitchFamily="49" charset="0"/>
                <a:cs typeface="Consolas" pitchFamily="49" charset="0"/>
              </a:rPr>
              <a:t>expr</a:t>
            </a:r>
            <a:r>
              <a:rPr lang="en-GB" b="1" dirty="0">
                <a:solidFill>
                  <a:schemeClr val="bg1">
                    <a:lumMod val="50000"/>
                  </a:schemeClr>
                </a:solidFill>
                <a:latin typeface="Consolas" pitchFamily="49" charset="0"/>
                <a:cs typeface="Consolas" pitchFamily="49" charset="0"/>
              </a:rPr>
              <a:t> </a:t>
            </a:r>
            <a:endParaRPr lang="en-GB" b="1" dirty="0" smtClean="0">
              <a:solidFill>
                <a:schemeClr val="bg1">
                  <a:lumMod val="50000"/>
                </a:schemeClr>
              </a:solidFill>
              <a:latin typeface="Consolas" pitchFamily="49" charset="0"/>
              <a:cs typeface="Consolas" pitchFamily="49" charset="0"/>
            </a:endParaRPr>
          </a:p>
          <a:p>
            <a:endParaRPr lang="en-GB" b="1" dirty="0" smtClean="0">
              <a:solidFill>
                <a:schemeClr val="bg1">
                  <a:lumMod val="50000"/>
                </a:schemeClr>
              </a:solidFill>
              <a:latin typeface="Consolas" pitchFamily="49" charset="0"/>
              <a:cs typeface="Consolas" pitchFamily="49" charset="0"/>
            </a:endParaRPr>
          </a:p>
          <a:p>
            <a:r>
              <a:rPr lang="en-GB" b="1" dirty="0" smtClean="0">
                <a:solidFill>
                  <a:schemeClr val="bg1">
                    <a:lumMod val="50000"/>
                  </a:schemeClr>
                </a:solidFill>
                <a:latin typeface="Consolas" pitchFamily="49" charset="0"/>
                <a:cs typeface="Consolas" pitchFamily="49" charset="0"/>
              </a:rPr>
              <a:t>library +=</a:t>
            </a:r>
          </a:p>
          <a:p>
            <a:r>
              <a:rPr lang="en-GB" b="1" dirty="0" smtClean="0">
                <a:solidFill>
                  <a:schemeClr val="bg1">
                    <a:lumMod val="50000"/>
                  </a:schemeClr>
                </a:solidFill>
                <a:latin typeface="Consolas" pitchFamily="49" charset="0"/>
                <a:cs typeface="Consolas" pitchFamily="49" charset="0"/>
              </a:rPr>
              <a:t>      </a:t>
            </a:r>
            <a:r>
              <a:rPr lang="en-GB" b="1" dirty="0" err="1" smtClean="0">
                <a:solidFill>
                  <a:schemeClr val="bg1">
                    <a:lumMod val="50000"/>
                  </a:schemeClr>
                </a:solidFill>
                <a:latin typeface="Consolas" pitchFamily="49" charset="0"/>
                <a:cs typeface="Consolas" pitchFamily="49" charset="0"/>
              </a:rPr>
              <a:t>Async.StartImmediate</a:t>
            </a:r>
            <a:endParaRPr lang="en-GB" b="1" dirty="0" smtClean="0">
              <a:solidFill>
                <a:schemeClr val="bg1">
                  <a:lumMod val="50000"/>
                </a:schemeClr>
              </a:solidFill>
              <a:latin typeface="Consolas" pitchFamily="49" charset="0"/>
              <a:cs typeface="Consolas" pitchFamily="49" charset="0"/>
            </a:endParaRPr>
          </a:p>
          <a:p>
            <a:r>
              <a:rPr lang="en-GB" b="1" dirty="0" smtClean="0">
                <a:solidFill>
                  <a:schemeClr val="bg1">
                    <a:lumMod val="50000"/>
                  </a:schemeClr>
                </a:solidFill>
                <a:latin typeface="Consolas" pitchFamily="49" charset="0"/>
                <a:cs typeface="Consolas" pitchFamily="49" charset="0"/>
              </a:rPr>
              <a:t>      </a:t>
            </a:r>
            <a:r>
              <a:rPr lang="en-GB" b="1" dirty="0" err="1" smtClean="0">
                <a:solidFill>
                  <a:schemeClr val="bg1">
                    <a:lumMod val="50000"/>
                  </a:schemeClr>
                </a:solidFill>
                <a:latin typeface="Consolas" pitchFamily="49" charset="0"/>
                <a:cs typeface="Consolas" pitchFamily="49" charset="0"/>
              </a:rPr>
              <a:t>Async.Sleep</a:t>
            </a:r>
            <a:endParaRPr lang="en-GB" b="1" dirty="0" smtClean="0">
              <a:solidFill>
                <a:schemeClr val="bg1">
                  <a:lumMod val="50000"/>
                </a:schemeClr>
              </a:solidFill>
              <a:latin typeface="Consolas" pitchFamily="49" charset="0"/>
              <a:cs typeface="Consolas" pitchFamily="49" charset="0"/>
            </a:endParaRPr>
          </a:p>
          <a:p>
            <a:r>
              <a:rPr lang="en-GB" b="1" dirty="0" smtClean="0">
                <a:solidFill>
                  <a:schemeClr val="tx1"/>
                </a:solidFill>
                <a:latin typeface="Consolas" pitchFamily="49" charset="0"/>
                <a:cs typeface="Consolas" pitchFamily="49" charset="0"/>
              </a:rPr>
              <a:t>      </a:t>
            </a:r>
            <a:r>
              <a:rPr lang="en-GB" b="1" dirty="0" err="1" smtClean="0">
                <a:solidFill>
                  <a:schemeClr val="tx1"/>
                </a:solidFill>
                <a:latin typeface="Consolas" pitchFamily="49" charset="0"/>
                <a:cs typeface="Consolas" pitchFamily="49" charset="0"/>
              </a:rPr>
              <a:t>webRequest.AsyncGetResponse</a:t>
            </a:r>
            <a:r>
              <a:rPr lang="en-GB" b="1" dirty="0" smtClean="0">
                <a:solidFill>
                  <a:schemeClr val="tx1"/>
                </a:solidFill>
                <a:latin typeface="Consolas" pitchFamily="49" charset="0"/>
                <a:cs typeface="Consolas" pitchFamily="49" charset="0"/>
              </a:rPr>
              <a:t>() : Async&lt;unit&gt;</a:t>
            </a:r>
          </a:p>
          <a:p>
            <a:endParaRPr lang="en-GB" b="1" dirty="0" smtClean="0">
              <a:solidFill>
                <a:schemeClr val="tx1"/>
              </a:solidFill>
              <a:latin typeface="Consolas" pitchFamily="49" charset="0"/>
              <a:cs typeface="Consolas" pitchFamily="49" charset="0"/>
            </a:endParaRPr>
          </a:p>
          <a:p>
            <a:endParaRPr lang="en-GB" b="1" dirty="0" smtClean="0">
              <a:solidFill>
                <a:schemeClr val="tx1"/>
              </a:solidFill>
              <a:latin typeface="Consolas" pitchFamily="49" charset="0"/>
              <a:cs typeface="Consolas" pitchFamily="49" charset="0"/>
            </a:endParaRPr>
          </a:p>
        </p:txBody>
      </p:sp>
      <p:sp>
        <p:nvSpPr>
          <p:cNvPr id="7" name="Rectangular Callout 6"/>
          <p:cNvSpPr/>
          <p:nvPr/>
        </p:nvSpPr>
        <p:spPr>
          <a:xfrm>
            <a:off x="5155186" y="4567145"/>
            <a:ext cx="2093202" cy="646331"/>
          </a:xfrm>
          <a:prstGeom prst="wedgeRectCallout">
            <a:avLst>
              <a:gd name="adj1" fmla="val -63499"/>
              <a:gd name="adj2" fmla="val 117845"/>
            </a:avLst>
          </a:prstGeom>
          <a:solidFill>
            <a:srgbClr val="0070C0"/>
          </a:solidFill>
          <a:ln w="15875">
            <a:solidFill>
              <a:schemeClr val="tx1"/>
            </a:solidFill>
            <a:miter lim="800000"/>
            <a:headEnd/>
            <a:tailEnd/>
          </a:ln>
          <a:effectLst/>
        </p:spPr>
        <p:txBody>
          <a:bodyPr wrap="none" anchor="ctr" anchorCtr="1">
            <a:spAutoFit/>
          </a:bodyPr>
          <a:lstStyle/>
          <a:p>
            <a:pPr algn="ctr"/>
            <a:r>
              <a:rPr lang="en-GB" b="1" dirty="0" smtClean="0">
                <a:solidFill>
                  <a:schemeClr val="bg1"/>
                </a:solidFill>
              </a:rPr>
              <a:t>Primitive to </a:t>
            </a:r>
          </a:p>
          <a:p>
            <a:pPr algn="ctr"/>
            <a:r>
              <a:rPr lang="en-GB" b="1" dirty="0" smtClean="0">
                <a:solidFill>
                  <a:schemeClr val="bg1"/>
                </a:solidFill>
              </a:rPr>
              <a:t>await web response</a:t>
            </a:r>
          </a:p>
        </p:txBody>
      </p:sp>
    </p:spTree>
    <p:extLst>
      <p:ext uri="{BB962C8B-B14F-4D97-AF65-F5344CB8AC3E}">
        <p14:creationId xmlns:p14="http://schemas.microsoft.com/office/powerpoint/2010/main" val="23227231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xit" presetSubtype="0" fill="hold" grpId="1"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29595"/>
          </a:xfrm>
        </p:spPr>
        <p:txBody>
          <a:bodyPr>
            <a:normAutofit/>
          </a:bodyPr>
          <a:lstStyle/>
          <a:p>
            <a:r>
              <a:rPr lang="en-GB" dirty="0" smtClean="0"/>
              <a:t>Computational Model Example</a:t>
            </a:r>
            <a:endParaRPr lang="en-GB" dirty="0"/>
          </a:p>
        </p:txBody>
      </p:sp>
      <p:sp>
        <p:nvSpPr>
          <p:cNvPr id="4" name="Rectangle 3"/>
          <p:cNvSpPr/>
          <p:nvPr/>
        </p:nvSpPr>
        <p:spPr>
          <a:xfrm>
            <a:off x="285752" y="2214554"/>
            <a:ext cx="2286016" cy="4071966"/>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rPr>
              <a:t>Single Threaded GUI</a:t>
            </a:r>
          </a:p>
          <a:p>
            <a:pPr algn="ctr"/>
            <a:endParaRPr lang="en-GB" dirty="0" smtClean="0">
              <a:solidFill>
                <a:schemeClr val="bg1"/>
              </a:solidFill>
            </a:endParaRPr>
          </a:p>
        </p:txBody>
      </p:sp>
      <p:sp>
        <p:nvSpPr>
          <p:cNvPr id="48" name="Rectangle 47"/>
          <p:cNvSpPr/>
          <p:nvPr/>
        </p:nvSpPr>
        <p:spPr bwMode="auto">
          <a:xfrm>
            <a:off x="7290179" y="2718178"/>
            <a:ext cx="368489" cy="1910687"/>
          </a:xfrm>
          <a:prstGeom prst="rect">
            <a:avLst/>
          </a:prstGeom>
          <a:solidFill>
            <a:schemeClr val="bg2"/>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000" dirty="0" smtClean="0">
              <a:solidFill>
                <a:srgbClr val="FFFFFF"/>
              </a:solidFill>
              <a:effectLst>
                <a:outerShdw blurRad="38100" dist="38100" dir="2700000" algn="tl">
                  <a:srgbClr val="000000">
                    <a:alpha val="43137"/>
                  </a:srgbClr>
                </a:outerShdw>
              </a:effectLst>
              <a:latin typeface="Calibri" pitchFamily="34" charset="0"/>
            </a:endParaRPr>
          </a:p>
        </p:txBody>
      </p:sp>
      <p:cxnSp>
        <p:nvCxnSpPr>
          <p:cNvPr id="49" name="Straight Connector 48"/>
          <p:cNvCxnSpPr/>
          <p:nvPr/>
        </p:nvCxnSpPr>
        <p:spPr>
          <a:xfrm>
            <a:off x="7303827" y="3004782"/>
            <a:ext cx="354841" cy="13648"/>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7265158" y="3348251"/>
            <a:ext cx="354841" cy="13648"/>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7308376" y="3746310"/>
            <a:ext cx="354841" cy="13648"/>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7269707" y="4117074"/>
            <a:ext cx="354841" cy="13648"/>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7271982" y="4405952"/>
            <a:ext cx="354841" cy="13648"/>
          </a:xfrm>
          <a:prstGeom prst="line">
            <a:avLst/>
          </a:prstGeom>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7849738" y="2540758"/>
            <a:ext cx="1092735" cy="646331"/>
          </a:xfrm>
          <a:prstGeom prst="rect">
            <a:avLst/>
          </a:prstGeom>
          <a:noFill/>
        </p:spPr>
        <p:txBody>
          <a:bodyPr wrap="none" rtlCol="0">
            <a:spAutoFit/>
          </a:bodyPr>
          <a:lstStyle/>
          <a:p>
            <a:r>
              <a:rPr lang="en-GB" dirty="0" smtClean="0"/>
              <a:t>Pending</a:t>
            </a:r>
          </a:p>
          <a:p>
            <a:r>
              <a:rPr lang="en-GB" dirty="0" smtClean="0"/>
              <a:t>Reactions</a:t>
            </a:r>
          </a:p>
        </p:txBody>
      </p:sp>
      <p:sp>
        <p:nvSpPr>
          <p:cNvPr id="67" name="TextBox 66"/>
          <p:cNvSpPr txBox="1"/>
          <p:nvPr/>
        </p:nvSpPr>
        <p:spPr>
          <a:xfrm>
            <a:off x="5968622" y="4985981"/>
            <a:ext cx="357790" cy="369332"/>
          </a:xfrm>
          <a:prstGeom prst="rect">
            <a:avLst/>
          </a:prstGeom>
          <a:noFill/>
        </p:spPr>
        <p:txBody>
          <a:bodyPr wrap="none" rtlCol="0">
            <a:spAutoFit/>
          </a:bodyPr>
          <a:lstStyle/>
          <a:p>
            <a:r>
              <a:rPr lang="en-GB" dirty="0" smtClean="0">
                <a:solidFill>
                  <a:schemeClr val="bg1"/>
                </a:solidFill>
              </a:rPr>
              <a:t>...</a:t>
            </a:r>
            <a:endParaRPr lang="en-GB" dirty="0">
              <a:solidFill>
                <a:schemeClr val="bg1"/>
              </a:solidFill>
            </a:endParaRPr>
          </a:p>
        </p:txBody>
      </p:sp>
      <p:sp>
        <p:nvSpPr>
          <p:cNvPr id="68" name="TextBox 67"/>
          <p:cNvSpPr txBox="1"/>
          <p:nvPr/>
        </p:nvSpPr>
        <p:spPr>
          <a:xfrm>
            <a:off x="384413" y="5775276"/>
            <a:ext cx="2045753" cy="369332"/>
          </a:xfrm>
          <a:prstGeom prst="rect">
            <a:avLst/>
          </a:prstGeom>
          <a:noFill/>
        </p:spPr>
        <p:txBody>
          <a:bodyPr wrap="none" rtlCol="0">
            <a:spAutoFit/>
          </a:bodyPr>
          <a:lstStyle/>
          <a:p>
            <a:r>
              <a:rPr lang="en-GB" dirty="0" smtClean="0">
                <a:solidFill>
                  <a:schemeClr val="bg1"/>
                </a:solidFill>
              </a:rPr>
              <a:t>Handlers (callbacks)</a:t>
            </a:r>
            <a:endParaRPr lang="en-GB" dirty="0">
              <a:solidFill>
                <a:schemeClr val="bg1"/>
              </a:solidFill>
            </a:endParaRPr>
          </a:p>
        </p:txBody>
      </p:sp>
      <p:grpSp>
        <p:nvGrpSpPr>
          <p:cNvPr id="3" name="Group 68"/>
          <p:cNvGrpSpPr/>
          <p:nvPr/>
        </p:nvGrpSpPr>
        <p:grpSpPr>
          <a:xfrm>
            <a:off x="509516" y="2008494"/>
            <a:ext cx="398059" cy="953070"/>
            <a:chOff x="3414215" y="2606721"/>
            <a:chExt cx="398059" cy="1910687"/>
          </a:xfrm>
        </p:grpSpPr>
        <p:sp>
          <p:nvSpPr>
            <p:cNvPr id="70" name="Rectangle 69"/>
            <p:cNvSpPr/>
            <p:nvPr/>
          </p:nvSpPr>
          <p:spPr bwMode="auto">
            <a:xfrm>
              <a:off x="3439236" y="2606721"/>
              <a:ext cx="368489" cy="1910687"/>
            </a:xfrm>
            <a:prstGeom prst="rect">
              <a:avLst/>
            </a:prstGeom>
            <a:solidFill>
              <a:schemeClr val="bg2"/>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000" dirty="0" smtClean="0">
                <a:solidFill>
                  <a:srgbClr val="FFFFFF"/>
                </a:solidFill>
                <a:effectLst>
                  <a:outerShdw blurRad="38100" dist="38100" dir="2700000" algn="tl">
                    <a:srgbClr val="000000">
                      <a:alpha val="43137"/>
                    </a:srgbClr>
                  </a:outerShdw>
                </a:effectLst>
                <a:latin typeface="Calibri" pitchFamily="34" charset="0"/>
              </a:endParaRPr>
            </a:p>
          </p:txBody>
        </p:sp>
        <p:cxnSp>
          <p:nvCxnSpPr>
            <p:cNvPr id="71" name="Straight Connector 70"/>
            <p:cNvCxnSpPr/>
            <p:nvPr/>
          </p:nvCxnSpPr>
          <p:spPr>
            <a:xfrm>
              <a:off x="3452884" y="2893325"/>
              <a:ext cx="354841" cy="13648"/>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3414215" y="3236794"/>
              <a:ext cx="354841" cy="13648"/>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3457433" y="3634853"/>
              <a:ext cx="354841" cy="13648"/>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3418764" y="4005617"/>
              <a:ext cx="354841" cy="13648"/>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3421039" y="4294495"/>
              <a:ext cx="354841" cy="13648"/>
            </a:xfrm>
            <a:prstGeom prst="line">
              <a:avLst/>
            </a:prstGeom>
          </p:spPr>
          <p:style>
            <a:lnRef idx="1">
              <a:schemeClr val="accent1"/>
            </a:lnRef>
            <a:fillRef idx="0">
              <a:schemeClr val="accent1"/>
            </a:fillRef>
            <a:effectRef idx="0">
              <a:schemeClr val="accent1"/>
            </a:effectRef>
            <a:fontRef idx="minor">
              <a:schemeClr val="tx1"/>
            </a:fontRef>
          </p:style>
        </p:cxnSp>
      </p:grpSp>
      <p:sp>
        <p:nvSpPr>
          <p:cNvPr id="81" name="TextBox 80"/>
          <p:cNvSpPr txBox="1"/>
          <p:nvPr/>
        </p:nvSpPr>
        <p:spPr>
          <a:xfrm>
            <a:off x="518615" y="5281684"/>
            <a:ext cx="304892" cy="523220"/>
          </a:xfrm>
          <a:prstGeom prst="rect">
            <a:avLst/>
          </a:prstGeom>
          <a:noFill/>
          <a:ln>
            <a:solidFill>
              <a:schemeClr val="bg1"/>
            </a:solidFill>
          </a:ln>
        </p:spPr>
        <p:txBody>
          <a:bodyPr wrap="none" rtlCol="0">
            <a:spAutoFit/>
          </a:bodyPr>
          <a:lstStyle/>
          <a:p>
            <a:r>
              <a:rPr lang="en-GB" sz="2800" dirty="0" smtClean="0">
                <a:solidFill>
                  <a:srgbClr val="FFFF00"/>
                </a:solidFill>
                <a:latin typeface="Times New Roman" pitchFamily="18" charset="0"/>
                <a:cs typeface="Times New Roman" pitchFamily="18" charset="0"/>
              </a:rPr>
              <a:t>!</a:t>
            </a:r>
            <a:endParaRPr lang="en-GB" dirty="0">
              <a:solidFill>
                <a:srgbClr val="FFFF00"/>
              </a:solidFill>
              <a:latin typeface="Times New Roman" pitchFamily="18" charset="0"/>
              <a:cs typeface="Times New Roman" pitchFamily="18" charset="0"/>
            </a:endParaRPr>
          </a:p>
        </p:txBody>
      </p:sp>
      <p:sp>
        <p:nvSpPr>
          <p:cNvPr id="83" name="TextBox 82"/>
          <p:cNvSpPr txBox="1"/>
          <p:nvPr/>
        </p:nvSpPr>
        <p:spPr>
          <a:xfrm>
            <a:off x="971265" y="5270311"/>
            <a:ext cx="304892" cy="523220"/>
          </a:xfrm>
          <a:prstGeom prst="rect">
            <a:avLst/>
          </a:prstGeom>
          <a:noFill/>
          <a:ln>
            <a:solidFill>
              <a:schemeClr val="bg1"/>
            </a:solidFill>
          </a:ln>
        </p:spPr>
        <p:txBody>
          <a:bodyPr wrap="none" rtlCol="0">
            <a:spAutoFit/>
          </a:bodyPr>
          <a:lstStyle/>
          <a:p>
            <a:r>
              <a:rPr lang="en-GB" sz="2800" dirty="0" smtClean="0">
                <a:solidFill>
                  <a:srgbClr val="FFFF00"/>
                </a:solidFill>
                <a:latin typeface="Times New Roman" pitchFamily="18" charset="0"/>
                <a:cs typeface="Times New Roman" pitchFamily="18" charset="0"/>
              </a:rPr>
              <a:t>!</a:t>
            </a:r>
            <a:endParaRPr lang="en-GB" dirty="0">
              <a:solidFill>
                <a:srgbClr val="FFFF00"/>
              </a:solidFill>
              <a:latin typeface="Times New Roman" pitchFamily="18" charset="0"/>
              <a:cs typeface="Times New Roman" pitchFamily="18" charset="0"/>
            </a:endParaRPr>
          </a:p>
        </p:txBody>
      </p:sp>
      <p:sp>
        <p:nvSpPr>
          <p:cNvPr id="84" name="TextBox 83"/>
          <p:cNvSpPr txBox="1"/>
          <p:nvPr/>
        </p:nvSpPr>
        <p:spPr>
          <a:xfrm>
            <a:off x="1410267" y="5258938"/>
            <a:ext cx="304892" cy="523220"/>
          </a:xfrm>
          <a:prstGeom prst="rect">
            <a:avLst/>
          </a:prstGeom>
          <a:noFill/>
          <a:ln>
            <a:solidFill>
              <a:schemeClr val="bg1"/>
            </a:solidFill>
          </a:ln>
        </p:spPr>
        <p:txBody>
          <a:bodyPr wrap="none" rtlCol="0">
            <a:spAutoFit/>
          </a:bodyPr>
          <a:lstStyle/>
          <a:p>
            <a:r>
              <a:rPr lang="en-GB" sz="2800" dirty="0" smtClean="0">
                <a:solidFill>
                  <a:srgbClr val="FFFF00"/>
                </a:solidFill>
                <a:latin typeface="Times New Roman" pitchFamily="18" charset="0"/>
                <a:cs typeface="Times New Roman" pitchFamily="18" charset="0"/>
              </a:rPr>
              <a:t>!</a:t>
            </a:r>
            <a:endParaRPr lang="en-GB" dirty="0">
              <a:solidFill>
                <a:srgbClr val="FFFF00"/>
              </a:solidFill>
              <a:latin typeface="Times New Roman" pitchFamily="18" charset="0"/>
              <a:cs typeface="Times New Roman" pitchFamily="18" charset="0"/>
            </a:endParaRPr>
          </a:p>
        </p:txBody>
      </p:sp>
      <p:sp>
        <p:nvSpPr>
          <p:cNvPr id="85" name="TextBox 84"/>
          <p:cNvSpPr txBox="1"/>
          <p:nvPr/>
        </p:nvSpPr>
        <p:spPr>
          <a:xfrm>
            <a:off x="1712793" y="5370393"/>
            <a:ext cx="357790" cy="369332"/>
          </a:xfrm>
          <a:prstGeom prst="rect">
            <a:avLst/>
          </a:prstGeom>
          <a:noFill/>
        </p:spPr>
        <p:txBody>
          <a:bodyPr wrap="none" rtlCol="0">
            <a:spAutoFit/>
          </a:bodyPr>
          <a:lstStyle/>
          <a:p>
            <a:r>
              <a:rPr lang="en-GB" dirty="0" smtClean="0">
                <a:solidFill>
                  <a:schemeClr val="bg1"/>
                </a:solidFill>
              </a:rPr>
              <a:t>...</a:t>
            </a:r>
            <a:endParaRPr lang="en-GB" dirty="0">
              <a:solidFill>
                <a:schemeClr val="bg1"/>
              </a:solidFill>
            </a:endParaRPr>
          </a:p>
        </p:txBody>
      </p:sp>
      <p:cxnSp>
        <p:nvCxnSpPr>
          <p:cNvPr id="103" name="Straight Arrow Connector 102"/>
          <p:cNvCxnSpPr/>
          <p:nvPr/>
        </p:nvCxnSpPr>
        <p:spPr>
          <a:xfrm flipV="1">
            <a:off x="2183642" y="4230807"/>
            <a:ext cx="4776716" cy="1078172"/>
          </a:xfrm>
          <a:prstGeom prst="straightConnector1">
            <a:avLst/>
          </a:prstGeom>
          <a:ln w="38100">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106" name="TextBox 105"/>
          <p:cNvSpPr txBox="1"/>
          <p:nvPr/>
        </p:nvSpPr>
        <p:spPr>
          <a:xfrm>
            <a:off x="211540" y="1467134"/>
            <a:ext cx="1525674" cy="523220"/>
          </a:xfrm>
          <a:prstGeom prst="rect">
            <a:avLst/>
          </a:prstGeom>
          <a:noFill/>
        </p:spPr>
        <p:txBody>
          <a:bodyPr wrap="none" rtlCol="0">
            <a:spAutoFit/>
          </a:bodyPr>
          <a:lstStyle/>
          <a:p>
            <a:r>
              <a:rPr lang="en-GB" sz="2800" dirty="0" smtClean="0">
                <a:solidFill>
                  <a:schemeClr val="accent1"/>
                </a:solidFill>
                <a:latin typeface="Times New Roman" pitchFamily="18" charset="0"/>
                <a:cs typeface="Times New Roman" pitchFamily="18" charset="0"/>
                <a:sym typeface="ZapfDingbats"/>
              </a:rPr>
              <a:t></a:t>
            </a:r>
            <a:r>
              <a:rPr lang="en-GB" sz="2800" dirty="0" smtClean="0">
                <a:solidFill>
                  <a:srgbClr val="FFFF00"/>
                </a:solidFill>
                <a:latin typeface="Times New Roman" pitchFamily="18" charset="0"/>
                <a:cs typeface="Times New Roman" pitchFamily="18" charset="0"/>
                <a:sym typeface="ZapfDingbats"/>
              </a:rPr>
              <a:t> </a:t>
            </a:r>
            <a:r>
              <a:rPr lang="en-GB" dirty="0" smtClean="0">
                <a:sym typeface="ZapfDingbats"/>
              </a:rPr>
              <a:t>(e.g. Click)</a:t>
            </a:r>
            <a:endParaRPr lang="en-GB" dirty="0">
              <a:solidFill>
                <a:srgbClr val="FFFF00"/>
              </a:solidFill>
              <a:latin typeface="Times New Roman" pitchFamily="18" charset="0"/>
              <a:cs typeface="Times New Roman" pitchFamily="18" charset="0"/>
            </a:endParaRPr>
          </a:p>
        </p:txBody>
      </p:sp>
      <p:sp>
        <p:nvSpPr>
          <p:cNvPr id="107" name="TextBox 106"/>
          <p:cNvSpPr txBox="1"/>
          <p:nvPr/>
        </p:nvSpPr>
        <p:spPr>
          <a:xfrm>
            <a:off x="7993941" y="3762233"/>
            <a:ext cx="1108188" cy="1077218"/>
          </a:xfrm>
          <a:prstGeom prst="rect">
            <a:avLst/>
          </a:prstGeom>
          <a:noFill/>
        </p:spPr>
        <p:txBody>
          <a:bodyPr wrap="none" rtlCol="0">
            <a:spAutoFit/>
          </a:bodyPr>
          <a:lstStyle/>
          <a:p>
            <a:r>
              <a:rPr lang="en-GB" sz="2800" dirty="0" smtClean="0">
                <a:solidFill>
                  <a:schemeClr val="accent1"/>
                </a:solidFill>
                <a:latin typeface="Times New Roman" pitchFamily="18" charset="0"/>
                <a:cs typeface="Times New Roman" pitchFamily="18" charset="0"/>
                <a:sym typeface="ZapfDingbats"/>
              </a:rPr>
              <a:t></a:t>
            </a:r>
            <a:r>
              <a:rPr lang="en-GB" sz="2800" dirty="0" smtClean="0">
                <a:solidFill>
                  <a:srgbClr val="FFFF00"/>
                </a:solidFill>
                <a:latin typeface="Times New Roman" pitchFamily="18" charset="0"/>
                <a:cs typeface="Times New Roman" pitchFamily="18" charset="0"/>
                <a:sym typeface="ZapfDingbats"/>
              </a:rPr>
              <a:t> </a:t>
            </a:r>
          </a:p>
          <a:p>
            <a:r>
              <a:rPr lang="en-GB" dirty="0" smtClean="0">
                <a:sym typeface="ZapfDingbats"/>
              </a:rPr>
              <a:t>(e.g. I/O </a:t>
            </a:r>
          </a:p>
          <a:p>
            <a:r>
              <a:rPr lang="en-GB" dirty="0" smtClean="0">
                <a:sym typeface="ZapfDingbats"/>
              </a:rPr>
              <a:t>response)</a:t>
            </a:r>
            <a:endParaRPr lang="en-GB" dirty="0">
              <a:solidFill>
                <a:srgbClr val="FFFF00"/>
              </a:solidFill>
              <a:latin typeface="Times New Roman" pitchFamily="18" charset="0"/>
              <a:cs typeface="Times New Roman" pitchFamily="18" charset="0"/>
            </a:endParaRPr>
          </a:p>
        </p:txBody>
      </p:sp>
      <p:cxnSp>
        <p:nvCxnSpPr>
          <p:cNvPr id="108" name="Straight Arrow Connector 107"/>
          <p:cNvCxnSpPr/>
          <p:nvPr/>
        </p:nvCxnSpPr>
        <p:spPr>
          <a:xfrm rot="10800000">
            <a:off x="7683691" y="4012442"/>
            <a:ext cx="316173" cy="15924"/>
          </a:xfrm>
          <a:prstGeom prst="straightConnector1">
            <a:avLst/>
          </a:prstGeom>
          <a:ln w="38100">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7287904" y="3684895"/>
            <a:ext cx="354842" cy="523220"/>
          </a:xfrm>
          <a:prstGeom prst="rect">
            <a:avLst/>
          </a:prstGeom>
          <a:noFill/>
          <a:ln>
            <a:noFill/>
          </a:ln>
        </p:spPr>
        <p:txBody>
          <a:bodyPr wrap="square" rtlCol="0">
            <a:spAutoFit/>
          </a:bodyPr>
          <a:lstStyle/>
          <a:p>
            <a:r>
              <a:rPr lang="en-GB" sz="2800" dirty="0" smtClean="0">
                <a:solidFill>
                  <a:srgbClr val="FFFF00"/>
                </a:solidFill>
                <a:latin typeface="Times New Roman" pitchFamily="18" charset="0"/>
                <a:cs typeface="Times New Roman" pitchFamily="18" charset="0"/>
              </a:rPr>
              <a:t>!</a:t>
            </a:r>
            <a:endParaRPr lang="en-GB" dirty="0">
              <a:solidFill>
                <a:srgbClr val="FFFF00"/>
              </a:solidFill>
              <a:latin typeface="Times New Roman" pitchFamily="18" charset="0"/>
              <a:cs typeface="Times New Roman" pitchFamily="18" charset="0"/>
            </a:endParaRPr>
          </a:p>
        </p:txBody>
      </p:sp>
      <p:sp>
        <p:nvSpPr>
          <p:cNvPr id="113" name="Circular Arrow 112"/>
          <p:cNvSpPr/>
          <p:nvPr/>
        </p:nvSpPr>
        <p:spPr>
          <a:xfrm>
            <a:off x="2401277" y="6055211"/>
            <a:ext cx="500066" cy="500066"/>
          </a:xfrm>
          <a:prstGeom prst="circularArrow">
            <a:avLst>
              <a:gd name="adj1" fmla="val 12500"/>
              <a:gd name="adj2" fmla="val 1142319"/>
              <a:gd name="adj3" fmla="val 20457681"/>
              <a:gd name="adj4" fmla="val 1345456"/>
              <a:gd name="adj5" fmla="val 1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cxnSp>
        <p:nvCxnSpPr>
          <p:cNvPr id="56" name="Straight Arrow Connector 55"/>
          <p:cNvCxnSpPr/>
          <p:nvPr/>
        </p:nvCxnSpPr>
        <p:spPr>
          <a:xfrm rot="10800000">
            <a:off x="1078174" y="2074461"/>
            <a:ext cx="6127845" cy="1869743"/>
          </a:xfrm>
          <a:prstGeom prst="straightConnector1">
            <a:avLst/>
          </a:prstGeom>
          <a:ln w="381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16200000" flipH="1">
            <a:off x="-161497" y="4028364"/>
            <a:ext cx="1676397" cy="65965"/>
          </a:xfrm>
          <a:prstGeom prst="straightConnector1">
            <a:avLst/>
          </a:prstGeom>
          <a:ln w="381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16200000" flipH="1">
            <a:off x="102358" y="3746310"/>
            <a:ext cx="1651380" cy="600502"/>
          </a:xfrm>
          <a:prstGeom prst="straightConnector1">
            <a:avLst/>
          </a:prstGeom>
          <a:ln w="38100">
            <a:solidFill>
              <a:schemeClr val="accent3"/>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6107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0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5" grpId="0"/>
      <p:bldP spid="106" grpId="0"/>
      <p:bldP spid="107" grpId="0"/>
      <p:bldP spid="11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GB" dirty="0" err="1" smtClean="0"/>
              <a:t>MiniAsync</a:t>
            </a:r>
            <a:r>
              <a:rPr lang="en-GB" dirty="0" smtClean="0"/>
              <a:t> (</a:t>
            </a:r>
            <a:r>
              <a:rPr lang="en-GB" dirty="0" err="1" smtClean="0"/>
              <a:t>multicore</a:t>
            </a:r>
            <a:r>
              <a:rPr lang="en-GB" dirty="0" smtClean="0"/>
              <a:t>)</a:t>
            </a:r>
            <a:endParaRPr lang="en-GB" dirty="0"/>
          </a:p>
        </p:txBody>
      </p:sp>
      <p:sp>
        <p:nvSpPr>
          <p:cNvPr id="3" name="Content Placeholder 2"/>
          <p:cNvSpPr>
            <a:spLocks noGrp="1"/>
          </p:cNvSpPr>
          <p:nvPr>
            <p:ph idx="1"/>
          </p:nvPr>
        </p:nvSpPr>
        <p:spPr/>
        <p:txBody>
          <a:bodyPr/>
          <a:lstStyle/>
          <a:p>
            <a:endParaRPr lang="en-GB"/>
          </a:p>
        </p:txBody>
      </p:sp>
      <p:sp>
        <p:nvSpPr>
          <p:cNvPr id="4" name="Rectangle 3"/>
          <p:cNvSpPr/>
          <p:nvPr/>
        </p:nvSpPr>
        <p:spPr>
          <a:xfrm>
            <a:off x="557825" y="836712"/>
            <a:ext cx="8276314" cy="5889680"/>
          </a:xfrm>
          <a:prstGeom prst="rect">
            <a:avLst/>
          </a:prstGeom>
          <a:gradFill flip="none" rotWithShape="1">
            <a:gsLst>
              <a:gs pos="0">
                <a:schemeClr val="accent1">
                  <a:tint val="66000"/>
                  <a:satMod val="160000"/>
                  <a:alpha val="69000"/>
                </a:schemeClr>
              </a:gs>
              <a:gs pos="50000">
                <a:schemeClr val="accent1">
                  <a:tint val="44500"/>
                  <a:satMod val="160000"/>
                </a:schemeClr>
              </a:gs>
              <a:gs pos="100000">
                <a:schemeClr val="accent1">
                  <a:tint val="23500"/>
                  <a:satMod val="160000"/>
                </a:schemeClr>
              </a:gs>
            </a:gsLst>
            <a:lin ang="13500000" scaled="1"/>
            <a:tileRect/>
          </a:gradFill>
          <a:ln w="22225" cap="rnd"/>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r>
              <a:rPr lang="en-GB" b="1" dirty="0" smtClean="0">
                <a:solidFill>
                  <a:schemeClr val="bg1">
                    <a:lumMod val="50000"/>
                  </a:schemeClr>
                </a:solidFill>
                <a:latin typeface="Consolas" pitchFamily="49" charset="0"/>
                <a:cs typeface="Consolas" pitchFamily="49" charset="0"/>
              </a:rPr>
              <a:t>expr = </a:t>
            </a:r>
          </a:p>
          <a:p>
            <a:r>
              <a:rPr lang="en-GB" b="1" dirty="0" smtClean="0">
                <a:solidFill>
                  <a:schemeClr val="bg1">
                    <a:lumMod val="50000"/>
                  </a:schemeClr>
                </a:solidFill>
                <a:latin typeface="Consolas" pitchFamily="49" charset="0"/>
                <a:cs typeface="Consolas" pitchFamily="49" charset="0"/>
              </a:rPr>
              <a:t>    | ...</a:t>
            </a:r>
          </a:p>
          <a:p>
            <a:r>
              <a:rPr lang="en-GB" b="1" dirty="0" smtClean="0">
                <a:solidFill>
                  <a:schemeClr val="bg1">
                    <a:lumMod val="50000"/>
                  </a:schemeClr>
                </a:solidFill>
                <a:latin typeface="Consolas" pitchFamily="49" charset="0"/>
                <a:cs typeface="Consolas" pitchFamily="49" charset="0"/>
              </a:rPr>
              <a:t>    |  async { </a:t>
            </a:r>
            <a:r>
              <a:rPr lang="en-GB" b="1" dirty="0" err="1" smtClean="0">
                <a:solidFill>
                  <a:schemeClr val="bg1">
                    <a:lumMod val="50000"/>
                  </a:schemeClr>
                </a:solidFill>
                <a:latin typeface="Consolas" pitchFamily="49" charset="0"/>
                <a:cs typeface="Consolas" pitchFamily="49" charset="0"/>
              </a:rPr>
              <a:t>aexpr</a:t>
            </a:r>
            <a:r>
              <a:rPr lang="en-GB" b="1" dirty="0" smtClean="0">
                <a:solidFill>
                  <a:schemeClr val="bg1">
                    <a:lumMod val="50000"/>
                  </a:schemeClr>
                </a:solidFill>
                <a:latin typeface="Consolas" pitchFamily="49" charset="0"/>
                <a:cs typeface="Consolas" pitchFamily="49" charset="0"/>
              </a:rPr>
              <a:t> }</a:t>
            </a:r>
          </a:p>
          <a:p>
            <a:endParaRPr lang="en-GB" b="1" dirty="0" smtClean="0">
              <a:solidFill>
                <a:schemeClr val="bg1">
                  <a:lumMod val="50000"/>
                </a:schemeClr>
              </a:solidFill>
              <a:latin typeface="Consolas" pitchFamily="49" charset="0"/>
              <a:cs typeface="Consolas" pitchFamily="49" charset="0"/>
            </a:endParaRPr>
          </a:p>
          <a:p>
            <a:r>
              <a:rPr lang="en-GB" b="1" dirty="0" err="1" smtClean="0">
                <a:solidFill>
                  <a:schemeClr val="bg1">
                    <a:lumMod val="50000"/>
                  </a:schemeClr>
                </a:solidFill>
                <a:latin typeface="Consolas" pitchFamily="49" charset="0"/>
                <a:cs typeface="Consolas" pitchFamily="49" charset="0"/>
              </a:rPr>
              <a:t>aexpr</a:t>
            </a:r>
            <a:r>
              <a:rPr lang="en-GB" b="1" dirty="0" smtClean="0">
                <a:solidFill>
                  <a:schemeClr val="bg1">
                    <a:lumMod val="50000"/>
                  </a:schemeClr>
                </a:solidFill>
                <a:latin typeface="Consolas" pitchFamily="49" charset="0"/>
                <a:cs typeface="Consolas" pitchFamily="49" charset="0"/>
              </a:rPr>
              <a:t> = </a:t>
            </a:r>
          </a:p>
          <a:p>
            <a:r>
              <a:rPr lang="en-GB" b="1" dirty="0" smtClean="0">
                <a:solidFill>
                  <a:schemeClr val="bg1">
                    <a:lumMod val="50000"/>
                  </a:schemeClr>
                </a:solidFill>
                <a:latin typeface="Consolas" pitchFamily="49" charset="0"/>
                <a:cs typeface="Consolas" pitchFamily="49" charset="0"/>
              </a:rPr>
              <a:t>    | let! pat = expr in </a:t>
            </a:r>
            <a:r>
              <a:rPr lang="en-GB" b="1" dirty="0" err="1" smtClean="0">
                <a:solidFill>
                  <a:schemeClr val="bg1">
                    <a:lumMod val="50000"/>
                  </a:schemeClr>
                </a:solidFill>
                <a:latin typeface="Consolas" pitchFamily="49" charset="0"/>
                <a:cs typeface="Consolas" pitchFamily="49" charset="0"/>
              </a:rPr>
              <a:t>aexpr</a:t>
            </a:r>
            <a:endParaRPr lang="en-GB" b="1" dirty="0" smtClean="0">
              <a:solidFill>
                <a:schemeClr val="bg1">
                  <a:lumMod val="50000"/>
                </a:schemeClr>
              </a:solidFill>
              <a:latin typeface="Consolas" pitchFamily="49" charset="0"/>
              <a:cs typeface="Consolas" pitchFamily="49" charset="0"/>
            </a:endParaRPr>
          </a:p>
          <a:p>
            <a:r>
              <a:rPr lang="en-GB" b="1" dirty="0" smtClean="0">
                <a:solidFill>
                  <a:schemeClr val="bg1">
                    <a:lumMod val="50000"/>
                  </a:schemeClr>
                </a:solidFill>
                <a:latin typeface="Consolas" pitchFamily="49" charset="0"/>
                <a:cs typeface="Consolas" pitchFamily="49" charset="0"/>
              </a:rPr>
              <a:t>    | return expr</a:t>
            </a:r>
          </a:p>
          <a:p>
            <a:r>
              <a:rPr lang="en-GB" b="1" dirty="0" smtClean="0">
                <a:solidFill>
                  <a:schemeClr val="bg1">
                    <a:lumMod val="50000"/>
                  </a:schemeClr>
                </a:solidFill>
                <a:latin typeface="Consolas" pitchFamily="49" charset="0"/>
                <a:cs typeface="Consolas" pitchFamily="49" charset="0"/>
              </a:rPr>
              <a:t>    | try </a:t>
            </a:r>
            <a:r>
              <a:rPr lang="en-GB" b="1" dirty="0" err="1" smtClean="0">
                <a:solidFill>
                  <a:schemeClr val="bg1">
                    <a:lumMod val="50000"/>
                  </a:schemeClr>
                </a:solidFill>
                <a:latin typeface="Consolas" pitchFamily="49" charset="0"/>
                <a:cs typeface="Consolas" pitchFamily="49" charset="0"/>
              </a:rPr>
              <a:t>aexpr</a:t>
            </a:r>
            <a:r>
              <a:rPr lang="en-GB" b="1" dirty="0" smtClean="0">
                <a:solidFill>
                  <a:schemeClr val="bg1">
                    <a:lumMod val="50000"/>
                  </a:schemeClr>
                </a:solidFill>
                <a:latin typeface="Consolas" pitchFamily="49" charset="0"/>
                <a:cs typeface="Consolas" pitchFamily="49" charset="0"/>
              </a:rPr>
              <a:t> with pat -&gt; </a:t>
            </a:r>
            <a:r>
              <a:rPr lang="en-GB" b="1" dirty="0" err="1" smtClean="0">
                <a:solidFill>
                  <a:schemeClr val="bg1">
                    <a:lumMod val="50000"/>
                  </a:schemeClr>
                </a:solidFill>
                <a:latin typeface="Consolas" pitchFamily="49" charset="0"/>
                <a:cs typeface="Consolas" pitchFamily="49" charset="0"/>
              </a:rPr>
              <a:t>aexpr</a:t>
            </a:r>
            <a:endParaRPr lang="en-GB" b="1" dirty="0" smtClean="0">
              <a:solidFill>
                <a:schemeClr val="bg1">
                  <a:lumMod val="50000"/>
                </a:schemeClr>
              </a:solidFill>
              <a:latin typeface="Consolas" pitchFamily="49" charset="0"/>
              <a:cs typeface="Consolas" pitchFamily="49" charset="0"/>
            </a:endParaRPr>
          </a:p>
          <a:p>
            <a:r>
              <a:rPr lang="en-GB" b="1" dirty="0" smtClean="0">
                <a:solidFill>
                  <a:schemeClr val="bg1">
                    <a:lumMod val="50000"/>
                  </a:schemeClr>
                </a:solidFill>
                <a:latin typeface="Consolas" pitchFamily="49" charset="0"/>
                <a:cs typeface="Consolas" pitchFamily="49" charset="0"/>
              </a:rPr>
              <a:t>    | try </a:t>
            </a:r>
            <a:r>
              <a:rPr lang="en-GB" b="1" dirty="0" err="1" smtClean="0">
                <a:solidFill>
                  <a:schemeClr val="bg1">
                    <a:lumMod val="50000"/>
                  </a:schemeClr>
                </a:solidFill>
                <a:latin typeface="Consolas" pitchFamily="49" charset="0"/>
                <a:cs typeface="Consolas" pitchFamily="49" charset="0"/>
              </a:rPr>
              <a:t>aexpr</a:t>
            </a:r>
            <a:r>
              <a:rPr lang="en-GB" b="1" dirty="0" smtClean="0">
                <a:solidFill>
                  <a:schemeClr val="bg1">
                    <a:lumMod val="50000"/>
                  </a:schemeClr>
                </a:solidFill>
                <a:latin typeface="Consolas" pitchFamily="49" charset="0"/>
                <a:cs typeface="Consolas" pitchFamily="49" charset="0"/>
              </a:rPr>
              <a:t> finally expr</a:t>
            </a:r>
          </a:p>
          <a:p>
            <a:r>
              <a:rPr lang="en-GB" b="1" dirty="0" smtClean="0">
                <a:solidFill>
                  <a:schemeClr val="bg1">
                    <a:lumMod val="50000"/>
                  </a:schemeClr>
                </a:solidFill>
                <a:latin typeface="Consolas" pitchFamily="49" charset="0"/>
                <a:cs typeface="Consolas" pitchFamily="49" charset="0"/>
              </a:rPr>
              <a:t>    | while expr do </a:t>
            </a:r>
            <a:r>
              <a:rPr lang="en-GB" b="1" dirty="0" err="1" smtClean="0">
                <a:solidFill>
                  <a:schemeClr val="bg1">
                    <a:lumMod val="50000"/>
                  </a:schemeClr>
                </a:solidFill>
                <a:latin typeface="Consolas" pitchFamily="49" charset="0"/>
                <a:cs typeface="Consolas" pitchFamily="49" charset="0"/>
              </a:rPr>
              <a:t>aexpr</a:t>
            </a:r>
            <a:endParaRPr lang="en-GB" b="1" dirty="0" smtClean="0">
              <a:solidFill>
                <a:schemeClr val="bg1">
                  <a:lumMod val="50000"/>
                </a:schemeClr>
              </a:solidFill>
              <a:latin typeface="Consolas" pitchFamily="49" charset="0"/>
              <a:cs typeface="Consolas" pitchFamily="49" charset="0"/>
            </a:endParaRPr>
          </a:p>
          <a:p>
            <a:r>
              <a:rPr lang="en-GB" b="1" dirty="0" smtClean="0">
                <a:solidFill>
                  <a:schemeClr val="bg1">
                    <a:lumMod val="50000"/>
                  </a:schemeClr>
                </a:solidFill>
                <a:latin typeface="Consolas" pitchFamily="49" charset="0"/>
                <a:cs typeface="Consolas" pitchFamily="49" charset="0"/>
              </a:rPr>
              <a:t>    | let pat = expr in </a:t>
            </a:r>
            <a:r>
              <a:rPr lang="en-GB" b="1" dirty="0" err="1" smtClean="0">
                <a:solidFill>
                  <a:schemeClr val="bg1">
                    <a:lumMod val="50000"/>
                  </a:schemeClr>
                </a:solidFill>
                <a:latin typeface="Consolas" pitchFamily="49" charset="0"/>
                <a:cs typeface="Consolas" pitchFamily="49" charset="0"/>
              </a:rPr>
              <a:t>aexpr</a:t>
            </a:r>
            <a:endParaRPr lang="en-GB" b="1" dirty="0" smtClean="0">
              <a:solidFill>
                <a:schemeClr val="bg1">
                  <a:lumMod val="50000"/>
                </a:schemeClr>
              </a:solidFill>
              <a:latin typeface="Consolas" pitchFamily="49" charset="0"/>
              <a:cs typeface="Consolas" pitchFamily="49" charset="0"/>
            </a:endParaRPr>
          </a:p>
          <a:p>
            <a:r>
              <a:rPr lang="en-GB" b="1" dirty="0" smtClean="0">
                <a:solidFill>
                  <a:schemeClr val="bg1">
                    <a:lumMod val="50000"/>
                  </a:schemeClr>
                </a:solidFill>
                <a:latin typeface="Consolas" pitchFamily="49" charset="0"/>
                <a:cs typeface="Consolas" pitchFamily="49" charset="0"/>
              </a:rPr>
              <a:t>    | match expr with pat -&gt; </a:t>
            </a:r>
            <a:r>
              <a:rPr lang="en-GB" b="1" dirty="0" err="1" smtClean="0">
                <a:solidFill>
                  <a:schemeClr val="bg1">
                    <a:lumMod val="50000"/>
                  </a:schemeClr>
                </a:solidFill>
                <a:latin typeface="Consolas" pitchFamily="49" charset="0"/>
                <a:cs typeface="Consolas" pitchFamily="49" charset="0"/>
              </a:rPr>
              <a:t>aexpr</a:t>
            </a:r>
            <a:endParaRPr lang="en-GB" b="1" dirty="0" smtClean="0">
              <a:solidFill>
                <a:schemeClr val="bg1">
                  <a:lumMod val="50000"/>
                </a:schemeClr>
              </a:solidFill>
              <a:latin typeface="Consolas" pitchFamily="49" charset="0"/>
              <a:cs typeface="Consolas" pitchFamily="49" charset="0"/>
            </a:endParaRPr>
          </a:p>
          <a:p>
            <a:r>
              <a:rPr lang="en-GB" b="1" dirty="0" smtClean="0">
                <a:solidFill>
                  <a:schemeClr val="bg1">
                    <a:lumMod val="50000"/>
                  </a:schemeClr>
                </a:solidFill>
                <a:latin typeface="Consolas" pitchFamily="49" charset="0"/>
                <a:cs typeface="Consolas" pitchFamily="49" charset="0"/>
              </a:rPr>
              <a:t>    | return! expr</a:t>
            </a:r>
          </a:p>
          <a:p>
            <a:r>
              <a:rPr lang="en-GB" b="1" dirty="0" smtClean="0">
                <a:solidFill>
                  <a:schemeClr val="bg1">
                    <a:lumMod val="50000"/>
                  </a:schemeClr>
                </a:solidFill>
                <a:latin typeface="Consolas" pitchFamily="49" charset="0"/>
                <a:cs typeface="Consolas" pitchFamily="49" charset="0"/>
              </a:rPr>
              <a:t>    | expr </a:t>
            </a:r>
          </a:p>
          <a:p>
            <a:endParaRPr lang="en-GB" b="1" dirty="0" smtClean="0">
              <a:solidFill>
                <a:schemeClr val="bg1"/>
              </a:solidFill>
              <a:latin typeface="Consolas" pitchFamily="49" charset="0"/>
              <a:cs typeface="Consolas" pitchFamily="49" charset="0"/>
            </a:endParaRPr>
          </a:p>
          <a:p>
            <a:r>
              <a:rPr lang="en-GB" b="1" dirty="0" smtClean="0">
                <a:solidFill>
                  <a:schemeClr val="tx1"/>
                </a:solidFill>
                <a:latin typeface="Consolas" pitchFamily="49" charset="0"/>
                <a:cs typeface="Consolas" pitchFamily="49" charset="0"/>
              </a:rPr>
              <a:t>library +=</a:t>
            </a:r>
          </a:p>
          <a:p>
            <a:r>
              <a:rPr lang="en-GB" b="1" dirty="0" smtClean="0">
                <a:solidFill>
                  <a:schemeClr val="bg1">
                    <a:lumMod val="50000"/>
                  </a:schemeClr>
                </a:solidFill>
                <a:latin typeface="Consolas" pitchFamily="49" charset="0"/>
                <a:cs typeface="Consolas" pitchFamily="49" charset="0"/>
              </a:rPr>
              <a:t>      </a:t>
            </a:r>
            <a:r>
              <a:rPr lang="en-GB" b="1" dirty="0" err="1" smtClean="0">
                <a:solidFill>
                  <a:schemeClr val="bg1">
                    <a:lumMod val="50000"/>
                  </a:schemeClr>
                </a:solidFill>
                <a:latin typeface="Consolas" pitchFamily="49" charset="0"/>
                <a:cs typeface="Consolas" pitchFamily="49" charset="0"/>
              </a:rPr>
              <a:t>Async.StartImmediate</a:t>
            </a:r>
            <a:endParaRPr lang="en-GB" b="1" dirty="0" smtClean="0">
              <a:solidFill>
                <a:schemeClr val="bg1">
                  <a:lumMod val="50000"/>
                </a:schemeClr>
              </a:solidFill>
              <a:latin typeface="Consolas" pitchFamily="49" charset="0"/>
              <a:cs typeface="Consolas" pitchFamily="49" charset="0"/>
            </a:endParaRPr>
          </a:p>
          <a:p>
            <a:r>
              <a:rPr lang="en-GB" b="1" dirty="0" smtClean="0">
                <a:solidFill>
                  <a:schemeClr val="bg1">
                    <a:lumMod val="50000"/>
                  </a:schemeClr>
                </a:solidFill>
                <a:latin typeface="Consolas" pitchFamily="49" charset="0"/>
                <a:cs typeface="Consolas" pitchFamily="49" charset="0"/>
              </a:rPr>
              <a:t>      </a:t>
            </a:r>
            <a:r>
              <a:rPr lang="en-GB" b="1" dirty="0" err="1" smtClean="0">
                <a:solidFill>
                  <a:schemeClr val="bg1">
                    <a:lumMod val="50000"/>
                  </a:schemeClr>
                </a:solidFill>
                <a:latin typeface="Consolas" pitchFamily="49" charset="0"/>
                <a:cs typeface="Consolas" pitchFamily="49" charset="0"/>
              </a:rPr>
              <a:t>Async.Sleep</a:t>
            </a:r>
            <a:endParaRPr lang="en-GB" b="1" dirty="0" smtClean="0">
              <a:solidFill>
                <a:schemeClr val="bg1">
                  <a:lumMod val="50000"/>
                </a:schemeClr>
              </a:solidFill>
              <a:latin typeface="Consolas" pitchFamily="49" charset="0"/>
              <a:cs typeface="Consolas" pitchFamily="49" charset="0"/>
            </a:endParaRPr>
          </a:p>
          <a:p>
            <a:r>
              <a:rPr lang="en-GB" b="1" dirty="0" smtClean="0">
                <a:solidFill>
                  <a:schemeClr val="tx1"/>
                </a:solidFill>
                <a:latin typeface="Consolas" pitchFamily="49" charset="0"/>
                <a:cs typeface="Consolas" pitchFamily="49" charset="0"/>
              </a:rPr>
              <a:t>      </a:t>
            </a:r>
            <a:r>
              <a:rPr lang="en-GB" b="1" dirty="0" smtClean="0">
                <a:solidFill>
                  <a:schemeClr val="tx1"/>
                </a:solidFill>
                <a:latin typeface="Consolas" pitchFamily="49" charset="0"/>
                <a:cs typeface="Consolas" pitchFamily="49" charset="0"/>
              </a:rPr>
              <a:t>Async.RunSynchronously</a:t>
            </a:r>
          </a:p>
          <a:p>
            <a:r>
              <a:rPr lang="en-GB" b="1" dirty="0" smtClean="0">
                <a:solidFill>
                  <a:schemeClr val="tx1"/>
                </a:solidFill>
                <a:latin typeface="Consolas" pitchFamily="49" charset="0"/>
                <a:cs typeface="Consolas" pitchFamily="49" charset="0"/>
              </a:rPr>
              <a:t>      Async.Parallel</a:t>
            </a:r>
          </a:p>
          <a:p>
            <a:r>
              <a:rPr lang="en-GB" b="1" dirty="0" smtClean="0">
                <a:solidFill>
                  <a:schemeClr val="tx1"/>
                </a:solidFill>
                <a:latin typeface="Consolas" pitchFamily="49" charset="0"/>
                <a:cs typeface="Consolas" pitchFamily="49" charset="0"/>
              </a:rPr>
              <a:t>      </a:t>
            </a:r>
            <a:r>
              <a:rPr lang="en-GB" b="1" dirty="0" err="1" smtClean="0">
                <a:solidFill>
                  <a:schemeClr val="tx1"/>
                </a:solidFill>
                <a:latin typeface="Consolas" pitchFamily="49" charset="0"/>
                <a:cs typeface="Consolas" pitchFamily="49" charset="0"/>
              </a:rPr>
              <a:t>Async.StartChild</a:t>
            </a:r>
            <a:r>
              <a:rPr lang="en-GB" b="1" dirty="0" smtClean="0">
                <a:solidFill>
                  <a:schemeClr val="tx1"/>
                </a:solidFill>
                <a:latin typeface="Consolas" pitchFamily="49" charset="0"/>
                <a:cs typeface="Consolas" pitchFamily="49" charset="0"/>
              </a:rPr>
              <a:t> </a:t>
            </a:r>
            <a:r>
              <a:rPr lang="en-GB" dirty="0">
                <a:solidFill>
                  <a:schemeClr val="tx1"/>
                </a:solidFill>
              </a:rPr>
              <a:t>+ I/O, affinity, cancellation primitives...</a:t>
            </a:r>
            <a:endParaRPr lang="en-GB" b="1" dirty="0" smtClean="0">
              <a:solidFill>
                <a:schemeClr val="tx1"/>
              </a:solidFill>
              <a:latin typeface="Consolas" pitchFamily="49" charset="0"/>
              <a:cs typeface="Consolas" pitchFamily="49" charset="0"/>
            </a:endParaRPr>
          </a:p>
        </p:txBody>
      </p:sp>
      <p:sp>
        <p:nvSpPr>
          <p:cNvPr id="11" name="Rectangular Callout 10"/>
          <p:cNvSpPr/>
          <p:nvPr/>
        </p:nvSpPr>
        <p:spPr>
          <a:xfrm>
            <a:off x="6426622" y="5428106"/>
            <a:ext cx="2237407" cy="584775"/>
          </a:xfrm>
          <a:prstGeom prst="wedgeRectCallout">
            <a:avLst>
              <a:gd name="adj1" fmla="val -132120"/>
              <a:gd name="adj2" fmla="val 107327"/>
            </a:avLst>
          </a:prstGeom>
          <a:solidFill>
            <a:srgbClr val="0070C0"/>
          </a:solidFill>
          <a:ln w="15875">
            <a:solidFill>
              <a:schemeClr val="tx1"/>
            </a:solidFill>
            <a:miter lim="800000"/>
            <a:headEnd/>
            <a:tailEnd/>
          </a:ln>
          <a:effectLst/>
        </p:spPr>
        <p:txBody>
          <a:bodyPr wrap="none" anchor="ctr" anchorCtr="1">
            <a:spAutoFit/>
          </a:bodyPr>
          <a:lstStyle/>
          <a:p>
            <a:pPr algn="ctr"/>
            <a:r>
              <a:rPr lang="en-GB" sz="1600" b="1" dirty="0">
                <a:solidFill>
                  <a:schemeClr val="bg1"/>
                </a:solidFill>
              </a:rPr>
              <a:t>Q</a:t>
            </a:r>
            <a:r>
              <a:rPr lang="en-GB" sz="1600" b="1" dirty="0" smtClean="0">
                <a:solidFill>
                  <a:schemeClr val="bg1"/>
                </a:solidFill>
              </a:rPr>
              <a:t>ueue </a:t>
            </a:r>
            <a:r>
              <a:rPr lang="en-GB" sz="1600" b="1" dirty="0" smtClean="0">
                <a:solidFill>
                  <a:schemeClr val="bg1"/>
                </a:solidFill>
              </a:rPr>
              <a:t>in thread pool &amp; </a:t>
            </a:r>
            <a:endParaRPr lang="en-GB" sz="1600" b="1" dirty="0" smtClean="0">
              <a:solidFill>
                <a:schemeClr val="bg1"/>
              </a:solidFill>
            </a:endParaRPr>
          </a:p>
          <a:p>
            <a:pPr algn="ctr"/>
            <a:r>
              <a:rPr lang="en-GB" sz="1600" b="1" dirty="0" smtClean="0">
                <a:solidFill>
                  <a:schemeClr val="bg1"/>
                </a:solidFill>
              </a:rPr>
              <a:t>return promise</a:t>
            </a:r>
            <a:endParaRPr lang="en-GB" sz="1600" b="1" dirty="0" smtClean="0">
              <a:solidFill>
                <a:schemeClr val="bg1"/>
              </a:solidFill>
            </a:endParaRPr>
          </a:p>
        </p:txBody>
      </p:sp>
      <p:sp>
        <p:nvSpPr>
          <p:cNvPr id="12" name="Rectangular Callout 11"/>
          <p:cNvSpPr/>
          <p:nvPr/>
        </p:nvSpPr>
        <p:spPr>
          <a:xfrm>
            <a:off x="5313283" y="4507219"/>
            <a:ext cx="1320618" cy="338554"/>
          </a:xfrm>
          <a:prstGeom prst="wedgeRectCallout">
            <a:avLst>
              <a:gd name="adj1" fmla="val -128086"/>
              <a:gd name="adj2" fmla="val 337489"/>
            </a:avLst>
          </a:prstGeom>
          <a:solidFill>
            <a:srgbClr val="0070C0"/>
          </a:solidFill>
          <a:ln w="15875">
            <a:solidFill>
              <a:schemeClr val="tx1"/>
            </a:solidFill>
            <a:miter lim="800000"/>
            <a:headEnd/>
            <a:tailEnd/>
          </a:ln>
          <a:effectLst/>
        </p:spPr>
        <p:txBody>
          <a:bodyPr wrap="none" anchor="ctr" anchorCtr="1">
            <a:spAutoFit/>
          </a:bodyPr>
          <a:lstStyle/>
          <a:p>
            <a:pPr algn="ctr"/>
            <a:r>
              <a:rPr lang="en-GB" sz="1600" b="1" dirty="0" smtClean="0">
                <a:solidFill>
                  <a:schemeClr val="bg1"/>
                </a:solidFill>
              </a:rPr>
              <a:t>Blocking wait</a:t>
            </a:r>
            <a:endParaRPr lang="en-GB" sz="1600" b="1" dirty="0" smtClean="0">
              <a:solidFill>
                <a:schemeClr val="bg1"/>
              </a:solidFill>
            </a:endParaRPr>
          </a:p>
        </p:txBody>
      </p:sp>
      <p:sp>
        <p:nvSpPr>
          <p:cNvPr id="13" name="Rectangular Callout 12"/>
          <p:cNvSpPr/>
          <p:nvPr/>
        </p:nvSpPr>
        <p:spPr>
          <a:xfrm>
            <a:off x="6436383" y="5016554"/>
            <a:ext cx="929165" cy="338554"/>
          </a:xfrm>
          <a:prstGeom prst="wedgeRectCallout">
            <a:avLst>
              <a:gd name="adj1" fmla="val -315922"/>
              <a:gd name="adj2" fmla="val 310868"/>
            </a:avLst>
          </a:prstGeom>
          <a:solidFill>
            <a:srgbClr val="0070C0"/>
          </a:solidFill>
          <a:ln w="15875">
            <a:solidFill>
              <a:schemeClr val="tx1"/>
            </a:solidFill>
            <a:miter lim="800000"/>
            <a:headEnd/>
            <a:tailEnd/>
          </a:ln>
          <a:effectLst/>
        </p:spPr>
        <p:txBody>
          <a:bodyPr wrap="none" anchor="ctr" anchorCtr="1">
            <a:spAutoFit/>
          </a:bodyPr>
          <a:lstStyle/>
          <a:p>
            <a:pPr algn="ctr"/>
            <a:r>
              <a:rPr lang="en-GB" sz="1600" b="1" dirty="0" smtClean="0">
                <a:solidFill>
                  <a:schemeClr val="bg1"/>
                </a:solidFill>
              </a:rPr>
              <a:t>Fork join</a:t>
            </a:r>
            <a:endParaRPr lang="en-GB" sz="1600" b="1" dirty="0" smtClean="0">
              <a:solidFill>
                <a:schemeClr val="bg1"/>
              </a:solidFill>
            </a:endParaRPr>
          </a:p>
        </p:txBody>
      </p:sp>
    </p:spTree>
    <p:extLst>
      <p:ext uri="{BB962C8B-B14F-4D97-AF65-F5344CB8AC3E}">
        <p14:creationId xmlns:p14="http://schemas.microsoft.com/office/powerpoint/2010/main" val="23786626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Outline</a:t>
            </a:r>
            <a:endParaRPr lang="en-GB" dirty="0"/>
          </a:p>
        </p:txBody>
      </p:sp>
      <p:sp>
        <p:nvSpPr>
          <p:cNvPr id="3" name="Content Placeholder 2"/>
          <p:cNvSpPr>
            <a:spLocks noGrp="1"/>
          </p:cNvSpPr>
          <p:nvPr>
            <p:ph idx="1"/>
          </p:nvPr>
        </p:nvSpPr>
        <p:spPr>
          <a:xfrm>
            <a:off x="457200" y="1340768"/>
            <a:ext cx="8229600" cy="5112568"/>
          </a:xfrm>
        </p:spPr>
        <p:txBody>
          <a:bodyPr>
            <a:normAutofit/>
          </a:bodyPr>
          <a:lstStyle/>
          <a:p>
            <a:r>
              <a:rPr lang="en-GB" dirty="0" smtClean="0"/>
              <a:t>A Little About F#</a:t>
            </a:r>
          </a:p>
          <a:p>
            <a:endParaRPr lang="en-GB" dirty="0"/>
          </a:p>
          <a:p>
            <a:r>
              <a:rPr lang="en-GB" dirty="0" smtClean="0"/>
              <a:t>The Big Picture </a:t>
            </a:r>
            <a:r>
              <a:rPr lang="en-GB" dirty="0" smtClean="0"/>
              <a:t>for </a:t>
            </a:r>
            <a:r>
              <a:rPr lang="en-GB" dirty="0" smtClean="0"/>
              <a:t>F</a:t>
            </a:r>
            <a:r>
              <a:rPr lang="en-GB" dirty="0" smtClean="0"/>
              <a:t># </a:t>
            </a:r>
            <a:r>
              <a:rPr lang="en-GB" dirty="0" err="1" smtClean="0"/>
              <a:t>Async</a:t>
            </a:r>
            <a:endParaRPr lang="en-GB" dirty="0" smtClean="0"/>
          </a:p>
          <a:p>
            <a:endParaRPr lang="en-GB" dirty="0" smtClean="0"/>
          </a:p>
          <a:p>
            <a:r>
              <a:rPr lang="en-GB" dirty="0" smtClean="0"/>
              <a:t>The </a:t>
            </a:r>
            <a:r>
              <a:rPr lang="en-GB" dirty="0" smtClean="0"/>
              <a:t>Essence </a:t>
            </a:r>
            <a:r>
              <a:rPr lang="en-GB" dirty="0" smtClean="0"/>
              <a:t>of F# </a:t>
            </a:r>
            <a:r>
              <a:rPr lang="en-GB" dirty="0" err="1" smtClean="0"/>
              <a:t>Async</a:t>
            </a:r>
            <a:r>
              <a:rPr lang="en-GB" dirty="0" smtClean="0"/>
              <a:t> </a:t>
            </a:r>
            <a:endParaRPr lang="en-GB" dirty="0" smtClean="0"/>
          </a:p>
          <a:p>
            <a:endParaRPr lang="en-GB" dirty="0" smtClean="0"/>
          </a:p>
          <a:p>
            <a:r>
              <a:rPr lang="en-GB" dirty="0" smtClean="0"/>
              <a:t>Related Work, Summary</a:t>
            </a:r>
          </a:p>
        </p:txBody>
      </p:sp>
    </p:spTree>
    <p:extLst>
      <p:ext uri="{BB962C8B-B14F-4D97-AF65-F5344CB8AC3E}">
        <p14:creationId xmlns:p14="http://schemas.microsoft.com/office/powerpoint/2010/main" val="85140521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Computational Model </a:t>
            </a:r>
            <a:br>
              <a:rPr lang="en-GB" dirty="0" smtClean="0"/>
            </a:br>
            <a:r>
              <a:rPr lang="en-GB" sz="2400" dirty="0" smtClean="0"/>
              <a:t>(</a:t>
            </a:r>
            <a:r>
              <a:rPr lang="en-GB" sz="2400" dirty="0" err="1" smtClean="0"/>
              <a:t>Multicore</a:t>
            </a:r>
            <a:r>
              <a:rPr lang="en-GB" sz="2400" dirty="0" smtClean="0"/>
              <a:t> Java/C#/F#/...)</a:t>
            </a:r>
            <a:endParaRPr lang="en-GB" dirty="0"/>
          </a:p>
        </p:txBody>
      </p:sp>
      <p:sp>
        <p:nvSpPr>
          <p:cNvPr id="4" name="Rectangle 3"/>
          <p:cNvSpPr/>
          <p:nvPr/>
        </p:nvSpPr>
        <p:spPr>
          <a:xfrm>
            <a:off x="285752" y="2214554"/>
            <a:ext cx="2286016" cy="4071966"/>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rPr>
              <a:t>Single Threaded GUI</a:t>
            </a:r>
          </a:p>
          <a:p>
            <a:pPr algn="ctr"/>
            <a:r>
              <a:rPr lang="en-GB" dirty="0" smtClean="0">
                <a:solidFill>
                  <a:schemeClr val="bg1"/>
                </a:solidFill>
              </a:rPr>
              <a:t>(separated state)</a:t>
            </a:r>
          </a:p>
          <a:p>
            <a:pPr algn="ctr"/>
            <a:endParaRPr lang="en-GB" dirty="0" smtClean="0">
              <a:solidFill>
                <a:schemeClr val="bg1"/>
              </a:solidFill>
            </a:endParaRPr>
          </a:p>
        </p:txBody>
      </p:sp>
      <p:cxnSp>
        <p:nvCxnSpPr>
          <p:cNvPr id="16" name="Straight Arrow Connector 15"/>
          <p:cNvCxnSpPr/>
          <p:nvPr/>
        </p:nvCxnSpPr>
        <p:spPr>
          <a:xfrm flipV="1">
            <a:off x="2415244" y="2142699"/>
            <a:ext cx="901162" cy="709045"/>
          </a:xfrm>
          <a:prstGeom prst="straightConnector1">
            <a:avLst/>
          </a:prstGeom>
          <a:ln w="38100">
            <a:solidFill>
              <a:schemeClr val="accent3"/>
            </a:solidFill>
            <a:tailEnd type="arrow"/>
          </a:ln>
        </p:spPr>
        <p:style>
          <a:lnRef idx="1">
            <a:schemeClr val="accent1"/>
          </a:lnRef>
          <a:fillRef idx="0">
            <a:schemeClr val="accent1"/>
          </a:fillRef>
          <a:effectRef idx="0">
            <a:schemeClr val="accent1"/>
          </a:effectRef>
          <a:fontRef idx="minor">
            <a:schemeClr val="tx1"/>
          </a:fontRef>
        </p:style>
      </p:cxnSp>
      <p:grpSp>
        <p:nvGrpSpPr>
          <p:cNvPr id="61" name="Group 60"/>
          <p:cNvGrpSpPr/>
          <p:nvPr/>
        </p:nvGrpSpPr>
        <p:grpSpPr>
          <a:xfrm>
            <a:off x="3386919" y="2047163"/>
            <a:ext cx="398059" cy="1910687"/>
            <a:chOff x="3414215" y="2606721"/>
            <a:chExt cx="398059" cy="1910687"/>
          </a:xfrm>
        </p:grpSpPr>
        <p:sp>
          <p:nvSpPr>
            <p:cNvPr id="26" name="Rectangle 25"/>
            <p:cNvSpPr/>
            <p:nvPr/>
          </p:nvSpPr>
          <p:spPr bwMode="auto">
            <a:xfrm>
              <a:off x="3439236" y="2606721"/>
              <a:ext cx="368489" cy="1910687"/>
            </a:xfrm>
            <a:prstGeom prst="rect">
              <a:avLst/>
            </a:prstGeom>
            <a:solidFill>
              <a:schemeClr val="bg2"/>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000" dirty="0" smtClean="0">
                <a:solidFill>
                  <a:srgbClr val="FFFFFF"/>
                </a:solidFill>
                <a:effectLst>
                  <a:outerShdw blurRad="38100" dist="38100" dir="2700000" algn="tl">
                    <a:srgbClr val="000000">
                      <a:alpha val="43137"/>
                    </a:srgbClr>
                  </a:outerShdw>
                </a:effectLst>
                <a:latin typeface="Calibri" pitchFamily="34" charset="0"/>
              </a:endParaRPr>
            </a:p>
          </p:txBody>
        </p:sp>
        <p:cxnSp>
          <p:nvCxnSpPr>
            <p:cNvPr id="28" name="Straight Connector 27"/>
            <p:cNvCxnSpPr/>
            <p:nvPr/>
          </p:nvCxnSpPr>
          <p:spPr>
            <a:xfrm>
              <a:off x="3452884" y="2893325"/>
              <a:ext cx="354841" cy="13648"/>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414215" y="3236794"/>
              <a:ext cx="354841" cy="13648"/>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457433" y="3634853"/>
              <a:ext cx="354841" cy="13648"/>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418764" y="4005617"/>
              <a:ext cx="354841" cy="13648"/>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421039" y="4294495"/>
              <a:ext cx="354841" cy="13648"/>
            </a:xfrm>
            <a:prstGeom prst="line">
              <a:avLst/>
            </a:prstGeom>
          </p:spPr>
          <p:style>
            <a:lnRef idx="1">
              <a:schemeClr val="accent1"/>
            </a:lnRef>
            <a:fillRef idx="0">
              <a:schemeClr val="accent1"/>
            </a:fillRef>
            <a:effectRef idx="0">
              <a:schemeClr val="accent1"/>
            </a:effectRef>
            <a:fontRef idx="minor">
              <a:schemeClr val="tx1"/>
            </a:fontRef>
          </p:style>
        </p:cxnSp>
      </p:grpSp>
      <p:sp>
        <p:nvSpPr>
          <p:cNvPr id="40" name="TextBox 39"/>
          <p:cNvSpPr txBox="1"/>
          <p:nvPr/>
        </p:nvSpPr>
        <p:spPr>
          <a:xfrm>
            <a:off x="3835021" y="2661313"/>
            <a:ext cx="1295035" cy="923330"/>
          </a:xfrm>
          <a:prstGeom prst="rect">
            <a:avLst/>
          </a:prstGeom>
          <a:noFill/>
        </p:spPr>
        <p:txBody>
          <a:bodyPr wrap="none" rtlCol="0">
            <a:spAutoFit/>
          </a:bodyPr>
          <a:lstStyle/>
          <a:p>
            <a:r>
              <a:rPr lang="en-GB" dirty="0" smtClean="0"/>
              <a:t>Background</a:t>
            </a:r>
          </a:p>
          <a:p>
            <a:r>
              <a:rPr lang="en-GB" dirty="0" smtClean="0"/>
              <a:t>Work Item</a:t>
            </a:r>
          </a:p>
          <a:p>
            <a:r>
              <a:rPr lang="en-GB" dirty="0" smtClean="0"/>
              <a:t>Queue(s)</a:t>
            </a:r>
            <a:endParaRPr lang="en-GB" dirty="0"/>
          </a:p>
        </p:txBody>
      </p:sp>
      <p:sp>
        <p:nvSpPr>
          <p:cNvPr id="47" name="TextBox 46"/>
          <p:cNvSpPr txBox="1"/>
          <p:nvPr/>
        </p:nvSpPr>
        <p:spPr>
          <a:xfrm>
            <a:off x="4574275" y="5611506"/>
            <a:ext cx="1307153" cy="369332"/>
          </a:xfrm>
          <a:prstGeom prst="rect">
            <a:avLst/>
          </a:prstGeom>
          <a:noFill/>
        </p:spPr>
        <p:txBody>
          <a:bodyPr wrap="none" rtlCol="0">
            <a:spAutoFit/>
          </a:bodyPr>
          <a:lstStyle/>
          <a:p>
            <a:r>
              <a:rPr lang="en-GB" dirty="0" smtClean="0"/>
              <a:t>Thread Pool</a:t>
            </a:r>
            <a:endParaRPr lang="en-GB" dirty="0"/>
          </a:p>
        </p:txBody>
      </p:sp>
      <p:sp>
        <p:nvSpPr>
          <p:cNvPr id="55" name="TextBox 54"/>
          <p:cNvSpPr txBox="1"/>
          <p:nvPr/>
        </p:nvSpPr>
        <p:spPr>
          <a:xfrm>
            <a:off x="7849738" y="2540758"/>
            <a:ext cx="1092735" cy="646331"/>
          </a:xfrm>
          <a:prstGeom prst="rect">
            <a:avLst/>
          </a:prstGeom>
          <a:noFill/>
        </p:spPr>
        <p:txBody>
          <a:bodyPr wrap="none" rtlCol="0">
            <a:spAutoFit/>
          </a:bodyPr>
          <a:lstStyle/>
          <a:p>
            <a:r>
              <a:rPr lang="en-GB" dirty="0" smtClean="0"/>
              <a:t>Pending</a:t>
            </a:r>
          </a:p>
          <a:p>
            <a:r>
              <a:rPr lang="en-GB" dirty="0" smtClean="0"/>
              <a:t>Reactions</a:t>
            </a:r>
          </a:p>
        </p:txBody>
      </p:sp>
      <p:cxnSp>
        <p:nvCxnSpPr>
          <p:cNvPr id="56" name="Straight Arrow Connector 55"/>
          <p:cNvCxnSpPr/>
          <p:nvPr/>
        </p:nvCxnSpPr>
        <p:spPr>
          <a:xfrm rot="10800000">
            <a:off x="4026092" y="2142701"/>
            <a:ext cx="3179926" cy="1801502"/>
          </a:xfrm>
          <a:prstGeom prst="straightConnector1">
            <a:avLst/>
          </a:prstGeom>
          <a:ln w="381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rot="16200000" flipH="1">
            <a:off x="3495578" y="4041489"/>
            <a:ext cx="612512" cy="584989"/>
          </a:xfrm>
          <a:prstGeom prst="straightConnector1">
            <a:avLst/>
          </a:prstGeom>
          <a:ln w="38100">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384413" y="5775276"/>
            <a:ext cx="2045753" cy="369332"/>
          </a:xfrm>
          <a:prstGeom prst="rect">
            <a:avLst/>
          </a:prstGeom>
          <a:noFill/>
        </p:spPr>
        <p:txBody>
          <a:bodyPr wrap="none" rtlCol="0">
            <a:spAutoFit/>
          </a:bodyPr>
          <a:lstStyle/>
          <a:p>
            <a:r>
              <a:rPr lang="en-GB" dirty="0" smtClean="0">
                <a:solidFill>
                  <a:schemeClr val="bg1"/>
                </a:solidFill>
              </a:rPr>
              <a:t>Handlers (callbacks)</a:t>
            </a:r>
            <a:endParaRPr lang="en-GB" dirty="0">
              <a:solidFill>
                <a:schemeClr val="bg1"/>
              </a:solidFill>
            </a:endParaRPr>
          </a:p>
        </p:txBody>
      </p:sp>
      <p:grpSp>
        <p:nvGrpSpPr>
          <p:cNvPr id="69" name="Group 68"/>
          <p:cNvGrpSpPr/>
          <p:nvPr/>
        </p:nvGrpSpPr>
        <p:grpSpPr>
          <a:xfrm>
            <a:off x="509516" y="2008494"/>
            <a:ext cx="398059" cy="953070"/>
            <a:chOff x="3414215" y="2606721"/>
            <a:chExt cx="398059" cy="1910687"/>
          </a:xfrm>
        </p:grpSpPr>
        <p:sp>
          <p:nvSpPr>
            <p:cNvPr id="70" name="Rectangle 69"/>
            <p:cNvSpPr/>
            <p:nvPr/>
          </p:nvSpPr>
          <p:spPr bwMode="auto">
            <a:xfrm>
              <a:off x="3439236" y="2606721"/>
              <a:ext cx="368489" cy="1910687"/>
            </a:xfrm>
            <a:prstGeom prst="rect">
              <a:avLst/>
            </a:prstGeom>
            <a:solidFill>
              <a:schemeClr val="bg2"/>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000" dirty="0" smtClean="0">
                <a:solidFill>
                  <a:srgbClr val="FFFFFF"/>
                </a:solidFill>
                <a:effectLst>
                  <a:outerShdw blurRad="38100" dist="38100" dir="2700000" algn="tl">
                    <a:srgbClr val="000000">
                      <a:alpha val="43137"/>
                    </a:srgbClr>
                  </a:outerShdw>
                </a:effectLst>
                <a:latin typeface="Calibri" pitchFamily="34" charset="0"/>
              </a:endParaRPr>
            </a:p>
          </p:txBody>
        </p:sp>
        <p:cxnSp>
          <p:nvCxnSpPr>
            <p:cNvPr id="71" name="Straight Connector 70"/>
            <p:cNvCxnSpPr/>
            <p:nvPr/>
          </p:nvCxnSpPr>
          <p:spPr>
            <a:xfrm>
              <a:off x="3452884" y="2893325"/>
              <a:ext cx="354841" cy="13648"/>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3414215" y="3236794"/>
              <a:ext cx="354841" cy="13648"/>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3457433" y="3634853"/>
              <a:ext cx="354841" cy="13648"/>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3418764" y="4005617"/>
              <a:ext cx="354841" cy="13648"/>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3421039" y="4294495"/>
              <a:ext cx="354841" cy="13648"/>
            </a:xfrm>
            <a:prstGeom prst="line">
              <a:avLst/>
            </a:prstGeom>
          </p:spPr>
          <p:style>
            <a:lnRef idx="1">
              <a:schemeClr val="accent1"/>
            </a:lnRef>
            <a:fillRef idx="0">
              <a:schemeClr val="accent1"/>
            </a:fillRef>
            <a:effectRef idx="0">
              <a:schemeClr val="accent1"/>
            </a:effectRef>
            <a:fontRef idx="minor">
              <a:schemeClr val="tx1"/>
            </a:fontRef>
          </p:style>
        </p:cxnSp>
      </p:grpSp>
      <p:sp>
        <p:nvSpPr>
          <p:cNvPr id="81" name="TextBox 80"/>
          <p:cNvSpPr txBox="1"/>
          <p:nvPr/>
        </p:nvSpPr>
        <p:spPr>
          <a:xfrm>
            <a:off x="518615" y="5281684"/>
            <a:ext cx="304892" cy="523220"/>
          </a:xfrm>
          <a:prstGeom prst="rect">
            <a:avLst/>
          </a:prstGeom>
          <a:noFill/>
          <a:ln>
            <a:solidFill>
              <a:schemeClr val="bg1"/>
            </a:solidFill>
          </a:ln>
        </p:spPr>
        <p:txBody>
          <a:bodyPr wrap="none" rtlCol="0">
            <a:spAutoFit/>
          </a:bodyPr>
          <a:lstStyle/>
          <a:p>
            <a:r>
              <a:rPr lang="en-GB" sz="2800" dirty="0" smtClean="0">
                <a:solidFill>
                  <a:srgbClr val="FFFF00"/>
                </a:solidFill>
                <a:latin typeface="Times New Roman" pitchFamily="18" charset="0"/>
                <a:cs typeface="Times New Roman" pitchFamily="18" charset="0"/>
              </a:rPr>
              <a:t>!</a:t>
            </a:r>
            <a:endParaRPr lang="en-GB" dirty="0">
              <a:solidFill>
                <a:srgbClr val="FFFF00"/>
              </a:solidFill>
              <a:latin typeface="Times New Roman" pitchFamily="18" charset="0"/>
              <a:cs typeface="Times New Roman" pitchFamily="18" charset="0"/>
            </a:endParaRPr>
          </a:p>
        </p:txBody>
      </p:sp>
      <p:sp>
        <p:nvSpPr>
          <p:cNvPr id="83" name="TextBox 82"/>
          <p:cNvSpPr txBox="1"/>
          <p:nvPr/>
        </p:nvSpPr>
        <p:spPr>
          <a:xfrm>
            <a:off x="971265" y="5270311"/>
            <a:ext cx="304892" cy="523220"/>
          </a:xfrm>
          <a:prstGeom prst="rect">
            <a:avLst/>
          </a:prstGeom>
          <a:noFill/>
          <a:ln>
            <a:solidFill>
              <a:schemeClr val="bg1"/>
            </a:solidFill>
          </a:ln>
        </p:spPr>
        <p:txBody>
          <a:bodyPr wrap="none" rtlCol="0">
            <a:spAutoFit/>
          </a:bodyPr>
          <a:lstStyle/>
          <a:p>
            <a:r>
              <a:rPr lang="en-GB" sz="2800" dirty="0" smtClean="0">
                <a:solidFill>
                  <a:srgbClr val="FFFF00"/>
                </a:solidFill>
                <a:latin typeface="Times New Roman" pitchFamily="18" charset="0"/>
                <a:cs typeface="Times New Roman" pitchFamily="18" charset="0"/>
              </a:rPr>
              <a:t>!</a:t>
            </a:r>
            <a:endParaRPr lang="en-GB" dirty="0">
              <a:solidFill>
                <a:srgbClr val="FFFF00"/>
              </a:solidFill>
              <a:latin typeface="Times New Roman" pitchFamily="18" charset="0"/>
              <a:cs typeface="Times New Roman" pitchFamily="18" charset="0"/>
            </a:endParaRPr>
          </a:p>
        </p:txBody>
      </p:sp>
      <p:sp>
        <p:nvSpPr>
          <p:cNvPr id="84" name="TextBox 83"/>
          <p:cNvSpPr txBox="1"/>
          <p:nvPr/>
        </p:nvSpPr>
        <p:spPr>
          <a:xfrm>
            <a:off x="1410267" y="5258938"/>
            <a:ext cx="304892" cy="523220"/>
          </a:xfrm>
          <a:prstGeom prst="rect">
            <a:avLst/>
          </a:prstGeom>
          <a:noFill/>
          <a:ln>
            <a:solidFill>
              <a:schemeClr val="bg1"/>
            </a:solidFill>
          </a:ln>
        </p:spPr>
        <p:txBody>
          <a:bodyPr wrap="none" rtlCol="0">
            <a:spAutoFit/>
          </a:bodyPr>
          <a:lstStyle/>
          <a:p>
            <a:r>
              <a:rPr lang="en-GB" sz="2800" dirty="0" smtClean="0">
                <a:solidFill>
                  <a:srgbClr val="FFFF00"/>
                </a:solidFill>
                <a:latin typeface="Times New Roman" pitchFamily="18" charset="0"/>
                <a:cs typeface="Times New Roman" pitchFamily="18" charset="0"/>
              </a:rPr>
              <a:t>!</a:t>
            </a:r>
            <a:endParaRPr lang="en-GB" dirty="0">
              <a:solidFill>
                <a:srgbClr val="FFFF00"/>
              </a:solidFill>
              <a:latin typeface="Times New Roman" pitchFamily="18" charset="0"/>
              <a:cs typeface="Times New Roman" pitchFamily="18" charset="0"/>
            </a:endParaRPr>
          </a:p>
        </p:txBody>
      </p:sp>
      <p:sp>
        <p:nvSpPr>
          <p:cNvPr id="85" name="TextBox 84"/>
          <p:cNvSpPr txBox="1"/>
          <p:nvPr/>
        </p:nvSpPr>
        <p:spPr>
          <a:xfrm>
            <a:off x="1712793" y="5370393"/>
            <a:ext cx="357790" cy="369332"/>
          </a:xfrm>
          <a:prstGeom prst="rect">
            <a:avLst/>
          </a:prstGeom>
          <a:noFill/>
        </p:spPr>
        <p:txBody>
          <a:bodyPr wrap="none" rtlCol="0">
            <a:spAutoFit/>
          </a:bodyPr>
          <a:lstStyle/>
          <a:p>
            <a:r>
              <a:rPr lang="en-GB" dirty="0" smtClean="0">
                <a:solidFill>
                  <a:schemeClr val="bg1"/>
                </a:solidFill>
              </a:rPr>
              <a:t>...</a:t>
            </a:r>
            <a:endParaRPr lang="en-GB" dirty="0">
              <a:solidFill>
                <a:schemeClr val="bg1"/>
              </a:solidFill>
            </a:endParaRPr>
          </a:p>
        </p:txBody>
      </p:sp>
      <p:cxnSp>
        <p:nvCxnSpPr>
          <p:cNvPr id="86" name="Straight Arrow Connector 85"/>
          <p:cNvCxnSpPr/>
          <p:nvPr/>
        </p:nvCxnSpPr>
        <p:spPr>
          <a:xfrm rot="16200000" flipV="1">
            <a:off x="743804" y="2258706"/>
            <a:ext cx="3084392" cy="2579426"/>
          </a:xfrm>
          <a:prstGeom prst="straightConnector1">
            <a:avLst/>
          </a:prstGeom>
          <a:ln w="38100">
            <a:solidFill>
              <a:schemeClr val="accent3"/>
            </a:solidFill>
            <a:tailEnd type="arrow"/>
          </a:ln>
        </p:spPr>
        <p:style>
          <a:lnRef idx="1">
            <a:schemeClr val="accent1"/>
          </a:lnRef>
          <a:fillRef idx="0">
            <a:schemeClr val="accent1"/>
          </a:fillRef>
          <a:effectRef idx="0">
            <a:schemeClr val="accent1"/>
          </a:effectRef>
          <a:fontRef idx="minor">
            <a:schemeClr val="tx1"/>
          </a:fontRef>
        </p:style>
      </p:cxnSp>
      <p:grpSp>
        <p:nvGrpSpPr>
          <p:cNvPr id="114" name="Group 113"/>
          <p:cNvGrpSpPr/>
          <p:nvPr/>
        </p:nvGrpSpPr>
        <p:grpSpPr>
          <a:xfrm>
            <a:off x="3741761" y="4708481"/>
            <a:ext cx="3082120" cy="698306"/>
            <a:chOff x="3741761" y="4708481"/>
            <a:chExt cx="3082120" cy="698306"/>
          </a:xfrm>
        </p:grpSpPr>
        <p:grpSp>
          <p:nvGrpSpPr>
            <p:cNvPr id="62" name="Group 61"/>
            <p:cNvGrpSpPr/>
            <p:nvPr/>
          </p:nvGrpSpPr>
          <p:grpSpPr>
            <a:xfrm>
              <a:off x="3741761" y="4749421"/>
              <a:ext cx="3082120" cy="657366"/>
              <a:chOff x="4028364" y="4121624"/>
              <a:chExt cx="3082120" cy="657366"/>
            </a:xfrm>
          </p:grpSpPr>
          <p:sp>
            <p:nvSpPr>
              <p:cNvPr id="44" name="Rectangle 43"/>
              <p:cNvSpPr/>
              <p:nvPr/>
            </p:nvSpPr>
            <p:spPr bwMode="auto">
              <a:xfrm flipH="1">
                <a:off x="4028364" y="4121624"/>
                <a:ext cx="3082120" cy="657366"/>
              </a:xfrm>
              <a:prstGeom prst="rect">
                <a:avLst/>
              </a:prstGeom>
              <a:solidFill>
                <a:schemeClr val="bg2"/>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43" name="Circular Arrow 42"/>
              <p:cNvSpPr/>
              <p:nvPr/>
            </p:nvSpPr>
            <p:spPr>
              <a:xfrm>
                <a:off x="4323336" y="4196841"/>
                <a:ext cx="500066" cy="500066"/>
              </a:xfrm>
              <a:prstGeom prst="circularArrow">
                <a:avLst>
                  <a:gd name="adj1" fmla="val 12500"/>
                  <a:gd name="adj2" fmla="val 1142319"/>
                  <a:gd name="adj3" fmla="val 20457681"/>
                  <a:gd name="adj4" fmla="val 1345456"/>
                  <a:gd name="adj5" fmla="val 1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45" name="Circular Arrow 44"/>
              <p:cNvSpPr/>
              <p:nvPr/>
            </p:nvSpPr>
            <p:spPr>
              <a:xfrm>
                <a:off x="4967055" y="4185469"/>
                <a:ext cx="500066" cy="500066"/>
              </a:xfrm>
              <a:prstGeom prst="circularArrow">
                <a:avLst>
                  <a:gd name="adj1" fmla="val 12500"/>
                  <a:gd name="adj2" fmla="val 1142319"/>
                  <a:gd name="adj3" fmla="val 20457681"/>
                  <a:gd name="adj4" fmla="val 1345456"/>
                  <a:gd name="adj5" fmla="val 1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46" name="Circular Arrow 45"/>
              <p:cNvSpPr/>
              <p:nvPr/>
            </p:nvSpPr>
            <p:spPr>
              <a:xfrm>
                <a:off x="5624422" y="4201389"/>
                <a:ext cx="500066" cy="500066"/>
              </a:xfrm>
              <a:prstGeom prst="circularArrow">
                <a:avLst>
                  <a:gd name="adj1" fmla="val 12500"/>
                  <a:gd name="adj2" fmla="val 1142319"/>
                  <a:gd name="adj3" fmla="val 20457681"/>
                  <a:gd name="adj4" fmla="val 1345456"/>
                  <a:gd name="adj5" fmla="val 1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sp>
          <p:nvSpPr>
            <p:cNvPr id="67" name="TextBox 66"/>
            <p:cNvSpPr txBox="1"/>
            <p:nvPr/>
          </p:nvSpPr>
          <p:spPr>
            <a:xfrm>
              <a:off x="5968622" y="4985981"/>
              <a:ext cx="357790" cy="369332"/>
            </a:xfrm>
            <a:prstGeom prst="rect">
              <a:avLst/>
            </a:prstGeom>
            <a:noFill/>
          </p:spPr>
          <p:txBody>
            <a:bodyPr wrap="none" rtlCol="0">
              <a:spAutoFit/>
            </a:bodyPr>
            <a:lstStyle/>
            <a:p>
              <a:r>
                <a:rPr lang="en-GB" dirty="0" smtClean="0">
                  <a:solidFill>
                    <a:schemeClr val="bg1"/>
                  </a:solidFill>
                </a:rPr>
                <a:t>...</a:t>
              </a:r>
              <a:endParaRPr lang="en-GB" dirty="0">
                <a:solidFill>
                  <a:schemeClr val="bg1"/>
                </a:solidFill>
              </a:endParaRPr>
            </a:p>
          </p:txBody>
        </p:sp>
        <p:cxnSp>
          <p:nvCxnSpPr>
            <p:cNvPr id="90" name="Straight Connector 89"/>
            <p:cNvCxnSpPr/>
            <p:nvPr/>
          </p:nvCxnSpPr>
          <p:spPr>
            <a:xfrm rot="16200000" flipH="1">
              <a:off x="4285399" y="5063319"/>
              <a:ext cx="655089"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Straight Connector 92"/>
            <p:cNvCxnSpPr>
              <a:endCxn id="44" idx="2"/>
            </p:cNvCxnSpPr>
            <p:nvPr/>
          </p:nvCxnSpPr>
          <p:spPr>
            <a:xfrm rot="5400000">
              <a:off x="4955845" y="5078670"/>
              <a:ext cx="655093" cy="1140"/>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rot="5400000">
              <a:off x="5602411" y="5047400"/>
              <a:ext cx="686932" cy="9094"/>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03" name="Straight Arrow Connector 102"/>
          <p:cNvCxnSpPr/>
          <p:nvPr/>
        </p:nvCxnSpPr>
        <p:spPr>
          <a:xfrm flipV="1">
            <a:off x="6332561" y="4394579"/>
            <a:ext cx="682388" cy="122832"/>
          </a:xfrm>
          <a:prstGeom prst="straightConnector1">
            <a:avLst/>
          </a:prstGeom>
          <a:ln w="38100">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106" name="TextBox 105"/>
          <p:cNvSpPr txBox="1"/>
          <p:nvPr/>
        </p:nvSpPr>
        <p:spPr>
          <a:xfrm>
            <a:off x="211540" y="1467134"/>
            <a:ext cx="1525674" cy="523220"/>
          </a:xfrm>
          <a:prstGeom prst="rect">
            <a:avLst/>
          </a:prstGeom>
          <a:noFill/>
        </p:spPr>
        <p:txBody>
          <a:bodyPr wrap="none" rtlCol="0">
            <a:spAutoFit/>
          </a:bodyPr>
          <a:lstStyle/>
          <a:p>
            <a:r>
              <a:rPr lang="en-GB" sz="2800" dirty="0" smtClean="0">
                <a:solidFill>
                  <a:srgbClr val="FFFF00"/>
                </a:solidFill>
                <a:latin typeface="Times New Roman" pitchFamily="18" charset="0"/>
                <a:cs typeface="Times New Roman" pitchFamily="18" charset="0"/>
                <a:sym typeface="ZapfDingbats"/>
              </a:rPr>
              <a:t> </a:t>
            </a:r>
            <a:r>
              <a:rPr lang="en-GB" dirty="0" smtClean="0">
                <a:sym typeface="ZapfDingbats"/>
              </a:rPr>
              <a:t>(e.g. Click)</a:t>
            </a:r>
            <a:endParaRPr lang="en-GB" dirty="0">
              <a:solidFill>
                <a:srgbClr val="FFFF00"/>
              </a:solidFill>
              <a:latin typeface="Times New Roman" pitchFamily="18" charset="0"/>
              <a:cs typeface="Times New Roman" pitchFamily="18" charset="0"/>
            </a:endParaRPr>
          </a:p>
        </p:txBody>
      </p:sp>
      <p:sp>
        <p:nvSpPr>
          <p:cNvPr id="107" name="TextBox 106"/>
          <p:cNvSpPr txBox="1"/>
          <p:nvPr/>
        </p:nvSpPr>
        <p:spPr>
          <a:xfrm>
            <a:off x="7993941" y="3762233"/>
            <a:ext cx="1108188" cy="1077218"/>
          </a:xfrm>
          <a:prstGeom prst="rect">
            <a:avLst/>
          </a:prstGeom>
          <a:noFill/>
        </p:spPr>
        <p:txBody>
          <a:bodyPr wrap="none" rtlCol="0">
            <a:spAutoFit/>
          </a:bodyPr>
          <a:lstStyle/>
          <a:p>
            <a:r>
              <a:rPr lang="en-GB" sz="2800" dirty="0" smtClean="0">
                <a:solidFill>
                  <a:srgbClr val="FFFF00"/>
                </a:solidFill>
                <a:latin typeface="Times New Roman" pitchFamily="18" charset="0"/>
                <a:cs typeface="Times New Roman" pitchFamily="18" charset="0"/>
                <a:sym typeface="ZapfDingbats"/>
              </a:rPr>
              <a:t> </a:t>
            </a:r>
          </a:p>
          <a:p>
            <a:r>
              <a:rPr lang="en-GB" dirty="0" smtClean="0">
                <a:sym typeface="ZapfDingbats"/>
              </a:rPr>
              <a:t>(e.g. I/O </a:t>
            </a:r>
          </a:p>
          <a:p>
            <a:r>
              <a:rPr lang="en-GB" dirty="0" smtClean="0">
                <a:sym typeface="ZapfDingbats"/>
              </a:rPr>
              <a:t>response)</a:t>
            </a:r>
            <a:endParaRPr lang="en-GB" dirty="0">
              <a:solidFill>
                <a:srgbClr val="FFFF00"/>
              </a:solidFill>
              <a:latin typeface="Times New Roman" pitchFamily="18" charset="0"/>
              <a:cs typeface="Times New Roman" pitchFamily="18" charset="0"/>
            </a:endParaRPr>
          </a:p>
        </p:txBody>
      </p:sp>
      <p:cxnSp>
        <p:nvCxnSpPr>
          <p:cNvPr id="108" name="Straight Arrow Connector 107"/>
          <p:cNvCxnSpPr/>
          <p:nvPr/>
        </p:nvCxnSpPr>
        <p:spPr>
          <a:xfrm rot="10800000">
            <a:off x="7683691" y="4012442"/>
            <a:ext cx="316173" cy="15924"/>
          </a:xfrm>
          <a:prstGeom prst="straightConnector1">
            <a:avLst/>
          </a:prstGeom>
          <a:ln w="38100">
            <a:solidFill>
              <a:schemeClr val="accent3"/>
            </a:solidFill>
            <a:tailEnd type="arrow"/>
          </a:ln>
        </p:spPr>
        <p:style>
          <a:lnRef idx="1">
            <a:schemeClr val="accent1"/>
          </a:lnRef>
          <a:fillRef idx="0">
            <a:schemeClr val="accent1"/>
          </a:fillRef>
          <a:effectRef idx="0">
            <a:schemeClr val="accent1"/>
          </a:effectRef>
          <a:fontRef idx="minor">
            <a:schemeClr val="tx1"/>
          </a:fontRef>
        </p:style>
      </p:cxnSp>
      <p:grpSp>
        <p:nvGrpSpPr>
          <p:cNvPr id="116" name="Group 115"/>
          <p:cNvGrpSpPr/>
          <p:nvPr/>
        </p:nvGrpSpPr>
        <p:grpSpPr>
          <a:xfrm>
            <a:off x="7265158" y="2718178"/>
            <a:ext cx="398059" cy="1910687"/>
            <a:chOff x="7265158" y="2718178"/>
            <a:chExt cx="398059" cy="1910687"/>
          </a:xfrm>
        </p:grpSpPr>
        <p:sp>
          <p:nvSpPr>
            <p:cNvPr id="48" name="Rectangle 47"/>
            <p:cNvSpPr/>
            <p:nvPr/>
          </p:nvSpPr>
          <p:spPr bwMode="auto">
            <a:xfrm>
              <a:off x="7290179" y="2718178"/>
              <a:ext cx="368489" cy="1910687"/>
            </a:xfrm>
            <a:prstGeom prst="rect">
              <a:avLst/>
            </a:prstGeom>
            <a:solidFill>
              <a:schemeClr val="bg2"/>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000" dirty="0" smtClean="0">
                <a:solidFill>
                  <a:srgbClr val="FFFFFF"/>
                </a:solidFill>
                <a:effectLst>
                  <a:outerShdw blurRad="38100" dist="38100" dir="2700000" algn="tl">
                    <a:srgbClr val="000000">
                      <a:alpha val="43137"/>
                    </a:srgbClr>
                  </a:outerShdw>
                </a:effectLst>
                <a:latin typeface="Calibri" pitchFamily="34" charset="0"/>
              </a:endParaRPr>
            </a:p>
          </p:txBody>
        </p:sp>
        <p:cxnSp>
          <p:nvCxnSpPr>
            <p:cNvPr id="49" name="Straight Connector 48"/>
            <p:cNvCxnSpPr/>
            <p:nvPr/>
          </p:nvCxnSpPr>
          <p:spPr>
            <a:xfrm>
              <a:off x="7303827" y="3004782"/>
              <a:ext cx="354841" cy="13648"/>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7265158" y="3348251"/>
              <a:ext cx="354841" cy="13648"/>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7308376" y="3746310"/>
              <a:ext cx="354841" cy="13648"/>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7269707" y="4117074"/>
              <a:ext cx="354841" cy="13648"/>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7271982" y="4405952"/>
              <a:ext cx="354841" cy="13648"/>
            </a:xfrm>
            <a:prstGeom prst="line">
              <a:avLst/>
            </a:prstGeom>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7287904" y="3684895"/>
              <a:ext cx="354842" cy="523220"/>
            </a:xfrm>
            <a:prstGeom prst="rect">
              <a:avLst/>
            </a:prstGeom>
            <a:noFill/>
            <a:ln>
              <a:noFill/>
            </a:ln>
          </p:spPr>
          <p:txBody>
            <a:bodyPr wrap="square" rtlCol="0">
              <a:spAutoFit/>
            </a:bodyPr>
            <a:lstStyle/>
            <a:p>
              <a:r>
                <a:rPr lang="en-GB" sz="2800" dirty="0" smtClean="0">
                  <a:solidFill>
                    <a:srgbClr val="FFFF00"/>
                  </a:solidFill>
                  <a:latin typeface="Times New Roman" pitchFamily="18" charset="0"/>
                  <a:cs typeface="Times New Roman" pitchFamily="18" charset="0"/>
                </a:rPr>
                <a:t>!</a:t>
              </a:r>
              <a:endParaRPr lang="en-GB" dirty="0">
                <a:solidFill>
                  <a:srgbClr val="FFFF00"/>
                </a:solidFill>
                <a:latin typeface="Times New Roman" pitchFamily="18" charset="0"/>
                <a:cs typeface="Times New Roman" pitchFamily="18" charset="0"/>
              </a:endParaRPr>
            </a:p>
          </p:txBody>
        </p:sp>
      </p:grpSp>
      <p:sp>
        <p:nvSpPr>
          <p:cNvPr id="113" name="Circular Arrow 112"/>
          <p:cNvSpPr/>
          <p:nvPr/>
        </p:nvSpPr>
        <p:spPr>
          <a:xfrm>
            <a:off x="2401277" y="6055211"/>
            <a:ext cx="500066" cy="500066"/>
          </a:xfrm>
          <a:prstGeom prst="circularArrow">
            <a:avLst>
              <a:gd name="adj1" fmla="val 12500"/>
              <a:gd name="adj2" fmla="val 1142319"/>
              <a:gd name="adj3" fmla="val 20457681"/>
              <a:gd name="adj4" fmla="val 1345456"/>
              <a:gd name="adj5" fmla="val 1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245616103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t>Related Work + Summary</a:t>
            </a:r>
            <a:endParaRPr lang="en-GB" dirty="0"/>
          </a:p>
        </p:txBody>
      </p:sp>
      <p:sp>
        <p:nvSpPr>
          <p:cNvPr id="5" name="Subtitle 4"/>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282796367"/>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Caveats</a:t>
            </a:r>
            <a:endParaRPr lang="en-GB" dirty="0"/>
          </a:p>
        </p:txBody>
      </p:sp>
      <p:sp>
        <p:nvSpPr>
          <p:cNvPr id="3" name="Content Placeholder 2"/>
          <p:cNvSpPr>
            <a:spLocks noGrp="1"/>
          </p:cNvSpPr>
          <p:nvPr>
            <p:ph idx="1"/>
          </p:nvPr>
        </p:nvSpPr>
        <p:spPr/>
        <p:txBody>
          <a:bodyPr>
            <a:normAutofit fontScale="92500" lnSpcReduction="10000"/>
          </a:bodyPr>
          <a:lstStyle/>
          <a:p>
            <a:r>
              <a:rPr lang="en-GB" dirty="0" err="1" smtClean="0"/>
              <a:t>Async</a:t>
            </a:r>
            <a:r>
              <a:rPr lang="en-GB" dirty="0" smtClean="0"/>
              <a:t> is just a building block </a:t>
            </a:r>
          </a:p>
          <a:p>
            <a:pPr lvl="1"/>
            <a:r>
              <a:rPr lang="en-GB" dirty="0" smtClean="0"/>
              <a:t>lightweight user-threads/co-routines in languages where it feels “impossible”</a:t>
            </a:r>
          </a:p>
          <a:p>
            <a:pPr marL="457200" lvl="1" indent="0">
              <a:buNone/>
            </a:pPr>
            <a:endParaRPr lang="en-GB" dirty="0" smtClean="0"/>
          </a:p>
          <a:p>
            <a:r>
              <a:rPr lang="en-GB" dirty="0" smtClean="0"/>
              <a:t>Isolation is not enforced </a:t>
            </a:r>
          </a:p>
          <a:p>
            <a:pPr lvl="1"/>
            <a:r>
              <a:rPr lang="en-GB" dirty="0" smtClean="0"/>
              <a:t>but language constructs encourage it</a:t>
            </a:r>
          </a:p>
          <a:p>
            <a:endParaRPr lang="en-GB" dirty="0" smtClean="0"/>
          </a:p>
          <a:p>
            <a:r>
              <a:rPr lang="en-GB" dirty="0" smtClean="0"/>
              <a:t>Data races not prohibited </a:t>
            </a:r>
          </a:p>
          <a:p>
            <a:pPr lvl="1"/>
            <a:r>
              <a:rPr lang="en-GB" dirty="0" smtClean="0"/>
              <a:t>but functional language constructs greatly reduce reliance on mutation</a:t>
            </a:r>
            <a:endParaRPr lang="en-GB" dirty="0"/>
          </a:p>
          <a:p>
            <a:endParaRPr lang="en-GB" dirty="0" smtClean="0"/>
          </a:p>
        </p:txBody>
      </p:sp>
    </p:spTree>
    <p:extLst>
      <p:ext uri="{BB962C8B-B14F-4D97-AF65-F5344CB8AC3E}">
        <p14:creationId xmlns:p14="http://schemas.microsoft.com/office/powerpoint/2010/main" val="377593109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Related Work</a:t>
            </a:r>
            <a:endParaRPr lang="en-GB" dirty="0"/>
          </a:p>
        </p:txBody>
      </p:sp>
      <p:sp>
        <p:nvSpPr>
          <p:cNvPr id="3" name="Content Placeholder 2"/>
          <p:cNvSpPr>
            <a:spLocks noGrp="1"/>
          </p:cNvSpPr>
          <p:nvPr>
            <p:ph idx="1"/>
          </p:nvPr>
        </p:nvSpPr>
        <p:spPr/>
        <p:txBody>
          <a:bodyPr>
            <a:normAutofit fontScale="70000" lnSpcReduction="20000"/>
          </a:bodyPr>
          <a:lstStyle/>
          <a:p>
            <a:r>
              <a:rPr lang="en-GB" dirty="0" smtClean="0"/>
              <a:t>Lots of languages with lightweight user-level threads</a:t>
            </a:r>
          </a:p>
          <a:p>
            <a:r>
              <a:rPr lang="en-GB" dirty="0" smtClean="0"/>
              <a:t>Lisp/Scheme Community (~1920-…)</a:t>
            </a:r>
            <a:endParaRPr lang="en-GB" dirty="0"/>
          </a:p>
          <a:p>
            <a:pPr lvl="1"/>
            <a:r>
              <a:rPr lang="en-GB" dirty="0"/>
              <a:t>l</a:t>
            </a:r>
            <a:r>
              <a:rPr lang="en-GB" dirty="0" smtClean="0"/>
              <a:t>ots of real-world continuation-based programming</a:t>
            </a:r>
            <a:endParaRPr lang="en-GB" dirty="0"/>
          </a:p>
          <a:p>
            <a:r>
              <a:rPr lang="en-GB" dirty="0" err="1" smtClean="0"/>
              <a:t>OCaml</a:t>
            </a:r>
            <a:r>
              <a:rPr lang="en-GB" dirty="0" smtClean="0"/>
              <a:t> Community (~2002-2004)</a:t>
            </a:r>
          </a:p>
          <a:p>
            <a:pPr lvl="1"/>
            <a:r>
              <a:rPr lang="en-GB" dirty="0" smtClean="0"/>
              <a:t>continuation-based asynchronous programming, no syntax support</a:t>
            </a:r>
          </a:p>
          <a:p>
            <a:r>
              <a:rPr lang="en-GB" dirty="0" smtClean="0"/>
              <a:t>C</a:t>
            </a:r>
            <a:r>
              <a:rPr lang="en-GB" dirty="0"/>
              <a:t># Iterators (~2004)</a:t>
            </a:r>
          </a:p>
          <a:p>
            <a:pPr lvl="1"/>
            <a:r>
              <a:rPr lang="en-GB" dirty="0"/>
              <a:t>a syntactic modality for imperative streams</a:t>
            </a:r>
          </a:p>
          <a:p>
            <a:r>
              <a:rPr lang="en-GB" dirty="0" smtClean="0"/>
              <a:t>F# </a:t>
            </a:r>
            <a:r>
              <a:rPr lang="en-GB" dirty="0" err="1" smtClean="0"/>
              <a:t>Async</a:t>
            </a:r>
            <a:r>
              <a:rPr lang="en-GB" dirty="0" smtClean="0"/>
              <a:t> (~2007)</a:t>
            </a:r>
          </a:p>
          <a:p>
            <a:r>
              <a:rPr lang="en-GB" dirty="0" err="1" smtClean="0"/>
              <a:t>Kilim</a:t>
            </a:r>
            <a:r>
              <a:rPr lang="en-GB" dirty="0" smtClean="0"/>
              <a:t> (~2008)</a:t>
            </a:r>
          </a:p>
          <a:p>
            <a:pPr lvl="1"/>
            <a:r>
              <a:rPr lang="en-GB" dirty="0" smtClean="0"/>
              <a:t>a localized CPS rewrite of Java </a:t>
            </a:r>
            <a:r>
              <a:rPr lang="en-GB" dirty="0" err="1" smtClean="0"/>
              <a:t>bytecode</a:t>
            </a:r>
            <a:endParaRPr lang="en-GB" dirty="0" smtClean="0"/>
          </a:p>
          <a:p>
            <a:r>
              <a:rPr lang="en-GB" dirty="0" smtClean="0"/>
              <a:t>Axum (~2008)</a:t>
            </a:r>
          </a:p>
          <a:p>
            <a:pPr lvl="1"/>
            <a:r>
              <a:rPr lang="en-GB" dirty="0"/>
              <a:t>a</a:t>
            </a:r>
            <a:r>
              <a:rPr lang="en-GB" dirty="0" smtClean="0"/>
              <a:t> variation of C# with asynchrony and localized CPS rewrite</a:t>
            </a:r>
          </a:p>
          <a:p>
            <a:r>
              <a:rPr lang="en-GB" dirty="0" err="1" smtClean="0"/>
              <a:t>Scala</a:t>
            </a:r>
            <a:r>
              <a:rPr lang="en-GB" dirty="0" smtClean="0"/>
              <a:t> Delimited Continuations (~2010)</a:t>
            </a:r>
          </a:p>
        </p:txBody>
      </p:sp>
    </p:spTree>
    <p:extLst>
      <p:ext uri="{BB962C8B-B14F-4D97-AF65-F5344CB8AC3E}">
        <p14:creationId xmlns:p14="http://schemas.microsoft.com/office/powerpoint/2010/main" val="20611082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Summary</a:t>
            </a:r>
            <a:endParaRPr lang="en-GB" dirty="0"/>
          </a:p>
        </p:txBody>
      </p:sp>
      <p:sp>
        <p:nvSpPr>
          <p:cNvPr id="3" name="Content Placeholder 2"/>
          <p:cNvSpPr>
            <a:spLocks noGrp="1"/>
          </p:cNvSpPr>
          <p:nvPr>
            <p:ph idx="1"/>
          </p:nvPr>
        </p:nvSpPr>
        <p:spPr/>
        <p:txBody>
          <a:bodyPr>
            <a:normAutofit/>
          </a:bodyPr>
          <a:lstStyle/>
          <a:p>
            <a:r>
              <a:rPr lang="en-GB" dirty="0" smtClean="0"/>
              <a:t>F# “</a:t>
            </a:r>
            <a:r>
              <a:rPr lang="en-GB" dirty="0" err="1" smtClean="0"/>
              <a:t>async</a:t>
            </a:r>
            <a:r>
              <a:rPr lang="en-GB" dirty="0" smtClean="0"/>
              <a:t>” finalized in F# 2.0 </a:t>
            </a:r>
            <a:r>
              <a:rPr lang="en-GB" dirty="0" smtClean="0"/>
              <a:t>(2010</a:t>
            </a:r>
            <a:r>
              <a:rPr lang="en-GB" dirty="0" smtClean="0"/>
              <a:t>)</a:t>
            </a:r>
          </a:p>
          <a:p>
            <a:pPr lvl="1"/>
            <a:r>
              <a:rPr lang="en-GB" dirty="0" smtClean="0"/>
              <a:t>Basic idea published in “Expert F#”, 2007</a:t>
            </a:r>
          </a:p>
          <a:p>
            <a:pPr lvl="1"/>
            <a:r>
              <a:rPr lang="en-GB" dirty="0" smtClean="0"/>
              <a:t>No proper academic paper before this</a:t>
            </a:r>
          </a:p>
          <a:p>
            <a:endParaRPr lang="en-GB" dirty="0" smtClean="0"/>
          </a:p>
          <a:p>
            <a:r>
              <a:rPr lang="en-GB" dirty="0" smtClean="0"/>
              <a:t>Applicable </a:t>
            </a:r>
            <a:r>
              <a:rPr lang="en-GB" dirty="0" smtClean="0"/>
              <a:t>to many </a:t>
            </a:r>
            <a:r>
              <a:rPr lang="en-GB" dirty="0" smtClean="0"/>
              <a:t>“real-world” languages</a:t>
            </a:r>
            <a:endParaRPr lang="en-GB" dirty="0" smtClean="0"/>
          </a:p>
          <a:p>
            <a:endParaRPr lang="en-GB" dirty="0" smtClean="0"/>
          </a:p>
          <a:p>
            <a:r>
              <a:rPr lang="en-GB" dirty="0" smtClean="0"/>
              <a:t>C# adopting “async” modality in C# 5.0</a:t>
            </a:r>
          </a:p>
          <a:p>
            <a:pPr lvl="1"/>
            <a:r>
              <a:rPr lang="en-GB" dirty="0" smtClean="0"/>
              <a:t>Some technical differences</a:t>
            </a:r>
          </a:p>
          <a:p>
            <a:endParaRPr lang="en-GB" dirty="0" smtClean="0"/>
          </a:p>
          <a:p>
            <a:endParaRPr lang="en-GB" dirty="0" smtClean="0"/>
          </a:p>
        </p:txBody>
      </p:sp>
    </p:spTree>
    <p:extLst>
      <p:ext uri="{BB962C8B-B14F-4D97-AF65-F5344CB8AC3E}">
        <p14:creationId xmlns:p14="http://schemas.microsoft.com/office/powerpoint/2010/main" val="229369049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t>Questions?</a:t>
            </a:r>
            <a:endParaRPr lang="en-GB" dirty="0"/>
          </a:p>
        </p:txBody>
      </p:sp>
      <p:sp>
        <p:nvSpPr>
          <p:cNvPr id="5" name="Subtitle 4"/>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3124654143"/>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GB"/>
          </a:p>
        </p:txBody>
      </p:sp>
      <p:pic>
        <p:nvPicPr>
          <p:cNvPr id="114691" name="Picture 3"/>
          <p:cNvPicPr>
            <a:picLocks noChangeAspect="1" noChangeArrowheads="1"/>
          </p:cNvPicPr>
          <p:nvPr/>
        </p:nvPicPr>
        <p:blipFill>
          <a:blip r:embed="rId2"/>
          <a:srcRect l="23043" t="53839" r="48043" b="25879"/>
          <a:stretch>
            <a:fillRect/>
          </a:stretch>
        </p:blipFill>
        <p:spPr bwMode="auto">
          <a:xfrm>
            <a:off x="1287886" y="2434108"/>
            <a:ext cx="6555347" cy="2730320"/>
          </a:xfrm>
          <a:prstGeom prst="rect">
            <a:avLst/>
          </a:prstGeom>
          <a:noFill/>
          <a:ln w="9525">
            <a:noFill/>
            <a:miter lim="800000"/>
            <a:headEnd/>
            <a:tailEnd/>
          </a:ln>
        </p:spPr>
      </p:pic>
    </p:spTree>
    <p:extLst>
      <p:ext uri="{BB962C8B-B14F-4D97-AF65-F5344CB8AC3E}">
        <p14:creationId xmlns:p14="http://schemas.microsoft.com/office/powerpoint/2010/main" val="3070314635"/>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One Agent</a:t>
            </a:r>
            <a:endParaRPr lang="en-GB" dirty="0"/>
          </a:p>
        </p:txBody>
      </p:sp>
      <p:sp>
        <p:nvSpPr>
          <p:cNvPr id="3" name="Content Placeholder 2"/>
          <p:cNvSpPr>
            <a:spLocks noGrp="1"/>
          </p:cNvSpPr>
          <p:nvPr>
            <p:ph type="body" sz="quarter" idx="10"/>
          </p:nvPr>
        </p:nvSpPr>
        <p:spPr/>
        <p:txBody>
          <a:bodyPr/>
          <a:lstStyle/>
          <a:p>
            <a:r>
              <a:rPr lang="en-GB" sz="2000" b="1" dirty="0" smtClean="0">
                <a:solidFill>
                  <a:srgbClr val="00B050"/>
                </a:solidFill>
                <a:cs typeface="Consolas" pitchFamily="49" charset="0"/>
              </a:rPr>
              <a:t>let</a:t>
            </a:r>
            <a:r>
              <a:rPr lang="en-GB" sz="2000" b="1" dirty="0" smtClean="0">
                <a:solidFill>
                  <a:schemeClr val="tx1"/>
                </a:solidFill>
                <a:cs typeface="Consolas" pitchFamily="49" charset="0"/>
              </a:rPr>
              <a:t> agent = </a:t>
            </a:r>
          </a:p>
          <a:p>
            <a:endParaRPr lang="en-GB" sz="2000" b="1" dirty="0" smtClean="0">
              <a:solidFill>
                <a:schemeClr val="tx1"/>
              </a:solidFill>
              <a:cs typeface="Consolas" pitchFamily="49" charset="0"/>
            </a:endParaRPr>
          </a:p>
          <a:p>
            <a:r>
              <a:rPr lang="en-GB" sz="2000" b="1" dirty="0" smtClean="0">
                <a:solidFill>
                  <a:schemeClr val="tx1"/>
                </a:solidFill>
                <a:cs typeface="Consolas" pitchFamily="49" charset="0"/>
              </a:rPr>
              <a:t>       </a:t>
            </a:r>
            <a:r>
              <a:rPr lang="en-GB" sz="2000" b="1" dirty="0" err="1" smtClean="0">
                <a:solidFill>
                  <a:schemeClr val="tx1"/>
                </a:solidFill>
                <a:cs typeface="Consolas" pitchFamily="49" charset="0"/>
              </a:rPr>
              <a:t>Agent.Start</a:t>
            </a:r>
            <a:r>
              <a:rPr lang="en-GB" sz="2000" b="1" dirty="0" smtClean="0">
                <a:solidFill>
                  <a:schemeClr val="tx1"/>
                </a:solidFill>
                <a:cs typeface="Consolas" pitchFamily="49" charset="0"/>
              </a:rPr>
              <a:t>(</a:t>
            </a:r>
            <a:r>
              <a:rPr lang="en-GB" sz="2000" b="1" dirty="0" smtClean="0">
                <a:solidFill>
                  <a:srgbClr val="00B050"/>
                </a:solidFill>
                <a:cs typeface="Consolas" pitchFamily="49" charset="0"/>
              </a:rPr>
              <a:t>fun</a:t>
            </a:r>
            <a:r>
              <a:rPr lang="en-GB" sz="2000" b="1" dirty="0" smtClean="0">
                <a:solidFill>
                  <a:schemeClr val="tx1"/>
                </a:solidFill>
                <a:cs typeface="Consolas" pitchFamily="49" charset="0"/>
              </a:rPr>
              <a:t> inbox -&gt;</a:t>
            </a:r>
          </a:p>
          <a:p>
            <a:r>
              <a:rPr lang="en-GB" sz="2000" b="1" dirty="0" smtClean="0">
                <a:solidFill>
                  <a:schemeClr val="tx1"/>
                </a:solidFill>
                <a:cs typeface="Consolas" pitchFamily="49" charset="0"/>
              </a:rPr>
              <a:t>         async { </a:t>
            </a:r>
            <a:r>
              <a:rPr lang="en-GB" sz="2000" b="1" dirty="0" smtClean="0">
                <a:solidFill>
                  <a:srgbClr val="00B050"/>
                </a:solidFill>
                <a:cs typeface="Consolas" pitchFamily="49" charset="0"/>
              </a:rPr>
              <a:t>while</a:t>
            </a:r>
            <a:r>
              <a:rPr lang="en-GB" sz="2000" b="1" dirty="0" smtClean="0">
                <a:solidFill>
                  <a:schemeClr val="tx1"/>
                </a:solidFill>
                <a:cs typeface="Consolas" pitchFamily="49" charset="0"/>
              </a:rPr>
              <a:t> true </a:t>
            </a:r>
            <a:r>
              <a:rPr lang="en-GB" sz="2000" b="1" dirty="0" smtClean="0">
                <a:solidFill>
                  <a:srgbClr val="00B050"/>
                </a:solidFill>
                <a:cs typeface="Consolas" pitchFamily="49" charset="0"/>
              </a:rPr>
              <a:t>do</a:t>
            </a:r>
            <a:r>
              <a:rPr lang="en-GB" sz="2000" b="1" dirty="0" smtClean="0">
                <a:solidFill>
                  <a:schemeClr val="tx1"/>
                </a:solidFill>
                <a:cs typeface="Consolas" pitchFamily="49" charset="0"/>
              </a:rPr>
              <a:t> </a:t>
            </a:r>
          </a:p>
          <a:p>
            <a:r>
              <a:rPr lang="en-GB" sz="2000" b="1" dirty="0" smtClean="0">
                <a:solidFill>
                  <a:schemeClr val="tx1"/>
                </a:solidFill>
                <a:cs typeface="Consolas" pitchFamily="49" charset="0"/>
              </a:rPr>
              <a:t>                   </a:t>
            </a:r>
            <a:r>
              <a:rPr lang="en-GB" sz="2000" b="1" dirty="0" smtClean="0">
                <a:solidFill>
                  <a:srgbClr val="00B050"/>
                </a:solidFill>
                <a:cs typeface="Consolas" pitchFamily="49" charset="0"/>
              </a:rPr>
              <a:t>let!</a:t>
            </a:r>
            <a:r>
              <a:rPr lang="en-GB" sz="2000" b="1" dirty="0" smtClean="0">
                <a:solidFill>
                  <a:schemeClr val="tx1"/>
                </a:solidFill>
                <a:cs typeface="Consolas" pitchFamily="49" charset="0"/>
              </a:rPr>
              <a:t> msg = </a:t>
            </a:r>
            <a:r>
              <a:rPr lang="en-GB" sz="2000" b="1" dirty="0" err="1" smtClean="0">
                <a:solidFill>
                  <a:schemeClr val="tx1"/>
                </a:solidFill>
                <a:cs typeface="Consolas" pitchFamily="49" charset="0"/>
              </a:rPr>
              <a:t>inbox.Receive</a:t>
            </a:r>
            <a:r>
              <a:rPr lang="en-GB" sz="2000" b="1" dirty="0" smtClean="0">
                <a:solidFill>
                  <a:schemeClr val="tx1"/>
                </a:solidFill>
                <a:cs typeface="Consolas" pitchFamily="49" charset="0"/>
              </a:rPr>
              <a:t>()</a:t>
            </a:r>
          </a:p>
          <a:p>
            <a:r>
              <a:rPr lang="en-GB" sz="2000" b="1" dirty="0" smtClean="0">
                <a:solidFill>
                  <a:schemeClr val="tx1"/>
                </a:solidFill>
                <a:cs typeface="Consolas" pitchFamily="49" charset="0"/>
              </a:rPr>
              <a:t>                   printfn "got message %s" msg } )</a:t>
            </a:r>
          </a:p>
        </p:txBody>
      </p:sp>
      <p:sp>
        <p:nvSpPr>
          <p:cNvPr id="8" name="Folded Corner 924687"/>
          <p:cNvSpPr>
            <a:spLocks noChangeArrowheads="1"/>
          </p:cNvSpPr>
          <p:nvPr/>
        </p:nvSpPr>
        <p:spPr bwMode="auto">
          <a:xfrm>
            <a:off x="4929190" y="4643446"/>
            <a:ext cx="3857652" cy="1428760"/>
          </a:xfrm>
          <a:prstGeom prst="foldedCorner">
            <a:avLst>
              <a:gd name="adj" fmla="val 12866"/>
            </a:avLst>
          </a:prstGeom>
          <a:solidFill>
            <a:srgbClr val="FFC000"/>
          </a:solidFill>
          <a:ln w="15875" algn="ctr">
            <a:solidFill>
              <a:schemeClr val="tx1"/>
            </a:solidFill>
            <a:round/>
            <a:headEnd/>
            <a:tailEnd/>
          </a:ln>
          <a:effectLst>
            <a:outerShdw blurRad="50800" dist="38100" dir="2700000" algn="tl" rotWithShape="0">
              <a:prstClr val="black">
                <a:alpha val="40000"/>
              </a:prstClr>
            </a:outerShdw>
          </a:effectLst>
        </p:spPr>
        <p:txBody>
          <a:bodyPr vert="horz" wrap="none" lIns="108000" tIns="45720" rIns="108000" bIns="45720" numCol="1" anchor="t" anchorCtr="0" compatLnSpc="1">
            <a:prstTxWarp prst="textNoShape">
              <a:avLst/>
            </a:prstTxWarp>
            <a:normAutofit/>
          </a:bodyPr>
          <a:lstStyle/>
          <a:p>
            <a:endParaRPr lang="en-GB" b="1" dirty="0" smtClean="0">
              <a:latin typeface="Consolas" pitchFamily="49" charset="0"/>
              <a:cs typeface="Consolas" pitchFamily="49" charset="0"/>
            </a:endParaRPr>
          </a:p>
          <a:p>
            <a:r>
              <a:rPr lang="en-GB" b="1" dirty="0" err="1" smtClean="0">
                <a:latin typeface="Consolas" pitchFamily="49" charset="0"/>
                <a:cs typeface="Consolas" pitchFamily="49" charset="0"/>
              </a:rPr>
              <a:t>agent.Post</a:t>
            </a:r>
            <a:r>
              <a:rPr lang="en-GB" b="1" dirty="0" smtClean="0">
                <a:latin typeface="Consolas" pitchFamily="49" charset="0"/>
                <a:cs typeface="Consolas" pitchFamily="49" charset="0"/>
              </a:rPr>
              <a:t> "three"</a:t>
            </a:r>
          </a:p>
          <a:p>
            <a:r>
              <a:rPr lang="en-GB" b="1" dirty="0" err="1" smtClean="0">
                <a:latin typeface="Consolas" pitchFamily="49" charset="0"/>
                <a:cs typeface="Consolas" pitchFamily="49" charset="0"/>
              </a:rPr>
              <a:t>agent.Post</a:t>
            </a:r>
            <a:r>
              <a:rPr lang="en-GB" b="1" dirty="0" smtClean="0">
                <a:latin typeface="Consolas" pitchFamily="49" charset="0"/>
                <a:cs typeface="Consolas" pitchFamily="49" charset="0"/>
              </a:rPr>
              <a:t> "four"</a:t>
            </a:r>
          </a:p>
          <a:p>
            <a:endParaRPr lang="en-GB" b="1" dirty="0" smtClean="0">
              <a:latin typeface="Consolas" pitchFamily="49" charset="0"/>
              <a:cs typeface="Consolas" pitchFamily="49" charset="0"/>
            </a:endParaRPr>
          </a:p>
        </p:txBody>
      </p:sp>
      <p:sp>
        <p:nvSpPr>
          <p:cNvPr id="7" name="Folded Corner 924687"/>
          <p:cNvSpPr>
            <a:spLocks noChangeArrowheads="1"/>
          </p:cNvSpPr>
          <p:nvPr/>
        </p:nvSpPr>
        <p:spPr bwMode="auto">
          <a:xfrm>
            <a:off x="0" y="5143512"/>
            <a:ext cx="4786314" cy="785818"/>
          </a:xfrm>
          <a:prstGeom prst="foldedCorner">
            <a:avLst>
              <a:gd name="adj" fmla="val 12866"/>
            </a:avLst>
          </a:prstGeom>
          <a:solidFill>
            <a:schemeClr val="bg2"/>
          </a:solidFill>
          <a:ln w="15875" algn="ctr">
            <a:solidFill>
              <a:schemeClr val="tx1"/>
            </a:solidFill>
            <a:round/>
            <a:headEnd/>
            <a:tailEnd/>
          </a:ln>
          <a:effectLst>
            <a:outerShdw blurRad="50800" dist="38100" dir="2700000" algn="tl" rotWithShape="0">
              <a:prstClr val="black">
                <a:alpha val="40000"/>
              </a:prstClr>
            </a:outerShdw>
          </a:effectLst>
        </p:spPr>
        <p:txBody>
          <a:bodyPr vert="horz" wrap="none" lIns="108000" tIns="45720" rIns="108000" bIns="45720" numCol="1" anchor="t" anchorCtr="0" compatLnSpc="1">
            <a:prstTxWarp prst="textNoShape">
              <a:avLst/>
            </a:prstTxWarp>
            <a:normAutofit fontScale="85000" lnSpcReduction="20000"/>
          </a:bodyPr>
          <a:lstStyle/>
          <a:p>
            <a:r>
              <a:rPr lang="en-GB" b="1" dirty="0" smtClean="0">
                <a:latin typeface="Consolas" pitchFamily="49" charset="0"/>
                <a:cs typeface="Consolas" pitchFamily="49" charset="0"/>
              </a:rPr>
              <a:t>Note:</a:t>
            </a:r>
          </a:p>
          <a:p>
            <a:r>
              <a:rPr lang="en-GB" b="1" dirty="0" smtClean="0">
                <a:latin typeface="Consolas" pitchFamily="49" charset="0"/>
                <a:cs typeface="Consolas" pitchFamily="49" charset="0"/>
              </a:rPr>
              <a:t>type Agent&lt;'T&gt; = </a:t>
            </a:r>
            <a:r>
              <a:rPr lang="en-GB" b="1" dirty="0" err="1" smtClean="0">
                <a:latin typeface="Consolas" pitchFamily="49" charset="0"/>
                <a:cs typeface="Consolas" pitchFamily="49" charset="0"/>
              </a:rPr>
              <a:t>MailboxProcessor</a:t>
            </a:r>
            <a:r>
              <a:rPr lang="en-GB" b="1" dirty="0" smtClean="0">
                <a:latin typeface="Consolas" pitchFamily="49" charset="0"/>
                <a:cs typeface="Consolas" pitchFamily="49" charset="0"/>
              </a:rPr>
              <a:t>&lt;'T&gt;</a:t>
            </a:r>
          </a:p>
          <a:p>
            <a:r>
              <a:rPr lang="en-GB" b="1" dirty="0" smtClean="0">
                <a:latin typeface="Consolas" pitchFamily="49" charset="0"/>
                <a:cs typeface="Consolas" pitchFamily="49" charset="0"/>
              </a:rPr>
              <a:t> </a:t>
            </a:r>
          </a:p>
        </p:txBody>
      </p:sp>
    </p:spTree>
    <p:extLst>
      <p:ext uri="{BB962C8B-B14F-4D97-AF65-F5344CB8AC3E}">
        <p14:creationId xmlns:p14="http://schemas.microsoft.com/office/powerpoint/2010/main" val="2299075385"/>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100,000 Agents</a:t>
            </a:r>
            <a:endParaRPr lang="en-GB" dirty="0"/>
          </a:p>
        </p:txBody>
      </p:sp>
      <p:sp>
        <p:nvSpPr>
          <p:cNvPr id="3" name="Content Placeholder 2"/>
          <p:cNvSpPr>
            <a:spLocks noGrp="1"/>
          </p:cNvSpPr>
          <p:nvPr>
            <p:ph type="body" sz="quarter" idx="10"/>
          </p:nvPr>
        </p:nvSpPr>
        <p:spPr/>
        <p:txBody>
          <a:bodyPr/>
          <a:lstStyle/>
          <a:p>
            <a:r>
              <a:rPr lang="en-GB" sz="2000" b="1" dirty="0" smtClean="0">
                <a:solidFill>
                  <a:srgbClr val="00B050"/>
                </a:solidFill>
                <a:cs typeface="Consolas" pitchFamily="49" charset="0"/>
              </a:rPr>
              <a:t>let</a:t>
            </a:r>
            <a:r>
              <a:rPr lang="en-GB" sz="2000" b="1" dirty="0" smtClean="0">
                <a:solidFill>
                  <a:schemeClr val="tx1"/>
                </a:solidFill>
                <a:cs typeface="Consolas" pitchFamily="49" charset="0"/>
              </a:rPr>
              <a:t> agents = </a:t>
            </a:r>
          </a:p>
          <a:p>
            <a:r>
              <a:rPr lang="en-GB" sz="2000" b="1" dirty="0" smtClean="0">
                <a:solidFill>
                  <a:schemeClr val="tx1"/>
                </a:solidFill>
                <a:cs typeface="Consolas" pitchFamily="49" charset="0"/>
              </a:rPr>
              <a:t>   [ </a:t>
            </a:r>
            <a:r>
              <a:rPr lang="en-GB" sz="2000" b="1" dirty="0" smtClean="0">
                <a:solidFill>
                  <a:srgbClr val="00B050"/>
                </a:solidFill>
                <a:cs typeface="Consolas" pitchFamily="49" charset="0"/>
              </a:rPr>
              <a:t>for</a:t>
            </a:r>
            <a:r>
              <a:rPr lang="en-GB" sz="2000" b="1" dirty="0" smtClean="0">
                <a:solidFill>
                  <a:schemeClr val="tx1"/>
                </a:solidFill>
                <a:cs typeface="Consolas" pitchFamily="49" charset="0"/>
              </a:rPr>
              <a:t> i </a:t>
            </a:r>
            <a:r>
              <a:rPr lang="en-GB" sz="2000" b="1" dirty="0" smtClean="0">
                <a:solidFill>
                  <a:srgbClr val="00B050"/>
                </a:solidFill>
                <a:cs typeface="Consolas" pitchFamily="49" charset="0"/>
              </a:rPr>
              <a:t>in</a:t>
            </a:r>
            <a:r>
              <a:rPr lang="en-GB" sz="2000" b="1" dirty="0" smtClean="0">
                <a:solidFill>
                  <a:schemeClr val="tx1"/>
                </a:solidFill>
                <a:cs typeface="Consolas" pitchFamily="49" charset="0"/>
              </a:rPr>
              <a:t> 0 .. 100000 -&gt;</a:t>
            </a:r>
          </a:p>
          <a:p>
            <a:r>
              <a:rPr lang="en-GB" sz="2000" b="1" dirty="0" smtClean="0">
                <a:solidFill>
                  <a:schemeClr val="tx1"/>
                </a:solidFill>
                <a:cs typeface="Consolas" pitchFamily="49" charset="0"/>
              </a:rPr>
              <a:t>       </a:t>
            </a:r>
            <a:r>
              <a:rPr lang="en-GB" sz="2000" b="1" dirty="0" err="1" smtClean="0">
                <a:solidFill>
                  <a:schemeClr val="tx1"/>
                </a:solidFill>
                <a:cs typeface="Consolas" pitchFamily="49" charset="0"/>
              </a:rPr>
              <a:t>Agent.Start</a:t>
            </a:r>
            <a:r>
              <a:rPr lang="en-GB" sz="2000" b="1" dirty="0" smtClean="0">
                <a:solidFill>
                  <a:schemeClr val="tx1"/>
                </a:solidFill>
                <a:cs typeface="Consolas" pitchFamily="49" charset="0"/>
              </a:rPr>
              <a:t>(</a:t>
            </a:r>
            <a:r>
              <a:rPr lang="en-GB" sz="2000" b="1" dirty="0" smtClean="0">
                <a:solidFill>
                  <a:srgbClr val="00B050"/>
                </a:solidFill>
                <a:cs typeface="Consolas" pitchFamily="49" charset="0"/>
              </a:rPr>
              <a:t>fun</a:t>
            </a:r>
            <a:r>
              <a:rPr lang="en-GB" sz="2000" b="1" dirty="0" smtClean="0">
                <a:solidFill>
                  <a:schemeClr val="tx1"/>
                </a:solidFill>
                <a:cs typeface="Consolas" pitchFamily="49" charset="0"/>
              </a:rPr>
              <a:t> inbox -&gt;</a:t>
            </a:r>
          </a:p>
          <a:p>
            <a:r>
              <a:rPr lang="en-GB" sz="2000" b="1" dirty="0" smtClean="0">
                <a:solidFill>
                  <a:schemeClr val="tx1"/>
                </a:solidFill>
                <a:cs typeface="Consolas" pitchFamily="49" charset="0"/>
              </a:rPr>
              <a:t>         async { </a:t>
            </a:r>
            <a:r>
              <a:rPr lang="en-GB" sz="2000" b="1" dirty="0" smtClean="0">
                <a:solidFill>
                  <a:srgbClr val="00B050"/>
                </a:solidFill>
                <a:cs typeface="Consolas" pitchFamily="49" charset="0"/>
              </a:rPr>
              <a:t>while</a:t>
            </a:r>
            <a:r>
              <a:rPr lang="en-GB" sz="2000" b="1" dirty="0" smtClean="0">
                <a:solidFill>
                  <a:schemeClr val="tx1"/>
                </a:solidFill>
                <a:cs typeface="Consolas" pitchFamily="49" charset="0"/>
              </a:rPr>
              <a:t> true </a:t>
            </a:r>
            <a:r>
              <a:rPr lang="en-GB" sz="2000" b="1" dirty="0" smtClean="0">
                <a:solidFill>
                  <a:srgbClr val="00B050"/>
                </a:solidFill>
                <a:cs typeface="Consolas" pitchFamily="49" charset="0"/>
              </a:rPr>
              <a:t>do</a:t>
            </a:r>
            <a:r>
              <a:rPr lang="en-GB" sz="2000" b="1" dirty="0" smtClean="0">
                <a:solidFill>
                  <a:schemeClr val="tx1"/>
                </a:solidFill>
                <a:cs typeface="Consolas" pitchFamily="49" charset="0"/>
              </a:rPr>
              <a:t> </a:t>
            </a:r>
          </a:p>
          <a:p>
            <a:r>
              <a:rPr lang="en-GB" sz="2000" b="1" dirty="0" smtClean="0">
                <a:solidFill>
                  <a:schemeClr val="tx1"/>
                </a:solidFill>
                <a:cs typeface="Consolas" pitchFamily="49" charset="0"/>
              </a:rPr>
              <a:t>                   </a:t>
            </a:r>
            <a:r>
              <a:rPr lang="en-GB" sz="2000" b="1" dirty="0" smtClean="0">
                <a:solidFill>
                  <a:srgbClr val="00B050"/>
                </a:solidFill>
                <a:cs typeface="Consolas" pitchFamily="49" charset="0"/>
              </a:rPr>
              <a:t>let!</a:t>
            </a:r>
            <a:r>
              <a:rPr lang="en-GB" sz="2000" b="1" dirty="0" smtClean="0">
                <a:solidFill>
                  <a:schemeClr val="tx1"/>
                </a:solidFill>
                <a:cs typeface="Consolas" pitchFamily="49" charset="0"/>
              </a:rPr>
              <a:t> msg = </a:t>
            </a:r>
            <a:r>
              <a:rPr lang="en-GB" sz="2000" b="1" dirty="0" err="1" smtClean="0">
                <a:solidFill>
                  <a:schemeClr val="tx1"/>
                </a:solidFill>
                <a:cs typeface="Consolas" pitchFamily="49" charset="0"/>
              </a:rPr>
              <a:t>inbox.Receive</a:t>
            </a:r>
            <a:r>
              <a:rPr lang="en-GB" sz="2000" b="1" dirty="0" smtClean="0">
                <a:solidFill>
                  <a:schemeClr val="tx1"/>
                </a:solidFill>
                <a:cs typeface="Consolas" pitchFamily="49" charset="0"/>
              </a:rPr>
              <a:t>()</a:t>
            </a:r>
          </a:p>
          <a:p>
            <a:r>
              <a:rPr lang="en-GB" sz="2000" b="1" dirty="0" smtClean="0">
                <a:solidFill>
                  <a:schemeClr val="tx1"/>
                </a:solidFill>
                <a:cs typeface="Consolas" pitchFamily="49" charset="0"/>
              </a:rPr>
              <a:t>                   printfn "%d got message %s" i msg })]</a:t>
            </a:r>
          </a:p>
        </p:txBody>
      </p:sp>
      <p:sp>
        <p:nvSpPr>
          <p:cNvPr id="7" name="Folded Corner 924687"/>
          <p:cNvSpPr>
            <a:spLocks noChangeArrowheads="1"/>
          </p:cNvSpPr>
          <p:nvPr/>
        </p:nvSpPr>
        <p:spPr bwMode="auto">
          <a:xfrm>
            <a:off x="0" y="5143512"/>
            <a:ext cx="4786314" cy="785818"/>
          </a:xfrm>
          <a:prstGeom prst="foldedCorner">
            <a:avLst>
              <a:gd name="adj" fmla="val 12866"/>
            </a:avLst>
          </a:prstGeom>
          <a:solidFill>
            <a:schemeClr val="bg2"/>
          </a:solidFill>
          <a:ln w="15875" algn="ctr">
            <a:solidFill>
              <a:schemeClr val="tx1"/>
            </a:solidFill>
            <a:round/>
            <a:headEnd/>
            <a:tailEnd/>
          </a:ln>
          <a:effectLst>
            <a:outerShdw blurRad="50800" dist="38100" dir="2700000" algn="tl" rotWithShape="0">
              <a:prstClr val="black">
                <a:alpha val="40000"/>
              </a:prstClr>
            </a:outerShdw>
          </a:effectLst>
        </p:spPr>
        <p:txBody>
          <a:bodyPr vert="horz" wrap="none" lIns="108000" tIns="45720" rIns="108000" bIns="45720" numCol="1" anchor="t" anchorCtr="0" compatLnSpc="1">
            <a:prstTxWarp prst="textNoShape">
              <a:avLst/>
            </a:prstTxWarp>
            <a:normAutofit fontScale="85000" lnSpcReduction="20000"/>
          </a:bodyPr>
          <a:lstStyle/>
          <a:p>
            <a:r>
              <a:rPr lang="en-GB" b="1" dirty="0" smtClean="0">
                <a:latin typeface="Consolas" pitchFamily="49" charset="0"/>
                <a:cs typeface="Consolas" pitchFamily="49" charset="0"/>
              </a:rPr>
              <a:t>Note:</a:t>
            </a:r>
          </a:p>
          <a:p>
            <a:r>
              <a:rPr lang="en-GB" b="1" dirty="0" smtClean="0">
                <a:latin typeface="Consolas" pitchFamily="49" charset="0"/>
                <a:cs typeface="Consolas" pitchFamily="49" charset="0"/>
              </a:rPr>
              <a:t>type Agent&lt;'T&gt; = </a:t>
            </a:r>
            <a:r>
              <a:rPr lang="en-GB" b="1" dirty="0" err="1" smtClean="0">
                <a:latin typeface="Consolas" pitchFamily="49" charset="0"/>
                <a:cs typeface="Consolas" pitchFamily="49" charset="0"/>
              </a:rPr>
              <a:t>MailboxProcessor</a:t>
            </a:r>
            <a:r>
              <a:rPr lang="en-GB" b="1" dirty="0" smtClean="0">
                <a:latin typeface="Consolas" pitchFamily="49" charset="0"/>
                <a:cs typeface="Consolas" pitchFamily="49" charset="0"/>
              </a:rPr>
              <a:t>&lt;'T&gt;</a:t>
            </a:r>
          </a:p>
          <a:p>
            <a:r>
              <a:rPr lang="en-GB" b="1" dirty="0" smtClean="0">
                <a:latin typeface="Consolas" pitchFamily="49" charset="0"/>
                <a:cs typeface="Consolas" pitchFamily="49" charset="0"/>
              </a:rPr>
              <a:t> </a:t>
            </a:r>
          </a:p>
        </p:txBody>
      </p:sp>
      <p:sp>
        <p:nvSpPr>
          <p:cNvPr id="6" name="Content Placeholder 2"/>
          <p:cNvSpPr txBox="1">
            <a:spLocks/>
          </p:cNvSpPr>
          <p:nvPr/>
        </p:nvSpPr>
        <p:spPr>
          <a:xfrm>
            <a:off x="695545" y="3337260"/>
            <a:ext cx="8086952" cy="1966747"/>
          </a:xfrm>
          <a:prstGeom prst="rect">
            <a:avLst/>
          </a:prstGeom>
        </p:spPr>
        <p:txBody>
          <a:bodyPr vert="horz" wrap="square" lIns="0" tIns="0" rIns="0" bIns="0" rtlCol="0">
            <a:noAutofit/>
          </a:bodyPr>
          <a:lstStyle/>
          <a:p>
            <a:pPr marL="0" marR="0" lvl="0" indent="0" algn="l" defTabSz="914363" rtl="0" eaLnBrk="1" fontAlgn="auto" latinLnBrk="0" hangingPunct="1">
              <a:lnSpc>
                <a:spcPct val="80000"/>
              </a:lnSpc>
              <a:spcBef>
                <a:spcPct val="20000"/>
              </a:spcBef>
              <a:spcAft>
                <a:spcPts val="0"/>
              </a:spcAft>
              <a:buClrTx/>
              <a:buSzTx/>
              <a:buFontTx/>
              <a:buNone/>
              <a:tabLst/>
              <a:defRPr/>
            </a:pPr>
            <a:endParaRPr kumimoji="0" lang="en-GB" sz="2000" b="1" i="0" u="none" strike="noStrike" kern="1200" cap="none" spc="0" normalizeH="0" noProof="0" dirty="0" smtClean="0">
              <a:ln>
                <a:noFill/>
              </a:ln>
              <a:effectLst/>
              <a:uLnTx/>
              <a:uFillTx/>
              <a:latin typeface="Consolas" pitchFamily="49" charset="0"/>
              <a:ea typeface="+mn-ea"/>
              <a:cs typeface="Consolas" pitchFamily="49" charset="0"/>
            </a:endParaRPr>
          </a:p>
          <a:p>
            <a:pPr marL="0" marR="0" lvl="0" indent="0" algn="l" defTabSz="914363" rtl="0" eaLnBrk="1" fontAlgn="auto" latinLnBrk="0" hangingPunct="1">
              <a:lnSpc>
                <a:spcPct val="80000"/>
              </a:lnSpc>
              <a:spcBef>
                <a:spcPct val="20000"/>
              </a:spcBef>
              <a:spcAft>
                <a:spcPts val="0"/>
              </a:spcAft>
              <a:buClrTx/>
              <a:buSzTx/>
              <a:buFontTx/>
              <a:buNone/>
              <a:tabLst/>
              <a:defRPr/>
            </a:pPr>
            <a:endParaRPr kumimoji="0" lang="en-GB" sz="2000" b="1" i="0" u="none" strike="noStrike" kern="1200" cap="none" spc="0" normalizeH="0" noProof="0" dirty="0" smtClean="0">
              <a:ln>
                <a:noFill/>
              </a:ln>
              <a:effectLst/>
              <a:uLnTx/>
              <a:uFillTx/>
              <a:latin typeface="Consolas" pitchFamily="49" charset="0"/>
              <a:ea typeface="+mn-ea"/>
              <a:cs typeface="Consolas" pitchFamily="49" charset="0"/>
            </a:endParaRPr>
          </a:p>
          <a:p>
            <a:pPr marL="0" marR="0" lvl="0" indent="0" algn="l" defTabSz="914363" rtl="0" eaLnBrk="1" fontAlgn="auto" latinLnBrk="0" hangingPunct="1">
              <a:lnSpc>
                <a:spcPct val="80000"/>
              </a:lnSpc>
              <a:spcBef>
                <a:spcPct val="20000"/>
              </a:spcBef>
              <a:spcAft>
                <a:spcPts val="0"/>
              </a:spcAft>
              <a:buClrTx/>
              <a:buSzTx/>
              <a:buFontTx/>
              <a:buNone/>
              <a:tabLst/>
              <a:defRPr/>
            </a:pPr>
            <a:r>
              <a:rPr lang="en-GB" b="1" dirty="0" smtClean="0">
                <a:solidFill>
                  <a:srgbClr val="00B050"/>
                </a:solidFill>
                <a:latin typeface="Consolas" pitchFamily="49" charset="0"/>
                <a:cs typeface="Consolas" pitchFamily="49" charset="0"/>
              </a:rPr>
              <a:t>f</a:t>
            </a:r>
            <a:r>
              <a:rPr kumimoji="0" lang="en-GB" b="1" i="0" u="none" strike="noStrike" kern="1200" cap="none" spc="0" normalizeH="0" noProof="0" dirty="0" smtClean="0">
                <a:ln>
                  <a:noFill/>
                </a:ln>
                <a:solidFill>
                  <a:srgbClr val="00B050"/>
                </a:solidFill>
                <a:effectLst/>
                <a:uLnTx/>
                <a:uFillTx/>
                <a:latin typeface="Consolas" pitchFamily="49" charset="0"/>
                <a:ea typeface="+mn-ea"/>
                <a:cs typeface="Consolas" pitchFamily="49" charset="0"/>
              </a:rPr>
              <a:t>or</a:t>
            </a:r>
            <a:r>
              <a:rPr kumimoji="0" lang="en-GB" b="1" i="0" u="none" strike="noStrike" kern="1200" cap="none" spc="0" normalizeH="0" noProof="0" dirty="0" smtClean="0">
                <a:ln>
                  <a:noFill/>
                </a:ln>
                <a:effectLst/>
                <a:uLnTx/>
                <a:uFillTx/>
                <a:latin typeface="Consolas" pitchFamily="49" charset="0"/>
                <a:ea typeface="+mn-ea"/>
                <a:cs typeface="Consolas" pitchFamily="49" charset="0"/>
              </a:rPr>
              <a:t> </a:t>
            </a:r>
            <a:r>
              <a:rPr kumimoji="0" lang="en-GB" b="1" i="0" u="none" strike="noStrike" kern="1200" cap="none" spc="0" normalizeH="0" noProof="0" dirty="0" err="1" smtClean="0">
                <a:ln>
                  <a:noFill/>
                </a:ln>
                <a:effectLst/>
                <a:uLnTx/>
                <a:uFillTx/>
                <a:latin typeface="Consolas" pitchFamily="49" charset="0"/>
                <a:ea typeface="+mn-ea"/>
                <a:cs typeface="Consolas" pitchFamily="49" charset="0"/>
              </a:rPr>
              <a:t>agen</a:t>
            </a:r>
            <a:r>
              <a:rPr lang="en-GB" b="1" dirty="0" smtClean="0">
                <a:latin typeface="Consolas" pitchFamily="49" charset="0"/>
                <a:cs typeface="Consolas" pitchFamily="49" charset="0"/>
              </a:rPr>
              <a:t>t </a:t>
            </a:r>
            <a:r>
              <a:rPr lang="en-GB" b="1" dirty="0" smtClean="0">
                <a:solidFill>
                  <a:srgbClr val="00B050"/>
                </a:solidFill>
                <a:latin typeface="Consolas" pitchFamily="49" charset="0"/>
                <a:cs typeface="Consolas" pitchFamily="49" charset="0"/>
              </a:rPr>
              <a:t>in</a:t>
            </a:r>
            <a:r>
              <a:rPr lang="en-GB" b="1" dirty="0" smtClean="0">
                <a:latin typeface="Consolas" pitchFamily="49" charset="0"/>
                <a:cs typeface="Consolas" pitchFamily="49" charset="0"/>
              </a:rPr>
              <a:t> </a:t>
            </a:r>
            <a:r>
              <a:rPr kumimoji="0" lang="en-GB" b="1" i="0" u="none" strike="noStrike" kern="1200" cap="none" spc="0" normalizeH="0" noProof="0" dirty="0" smtClean="0">
                <a:ln>
                  <a:noFill/>
                </a:ln>
                <a:effectLst/>
                <a:uLnTx/>
                <a:uFillTx/>
                <a:latin typeface="Consolas" pitchFamily="49" charset="0"/>
                <a:ea typeface="+mn-ea"/>
                <a:cs typeface="Consolas" pitchFamily="49" charset="0"/>
              </a:rPr>
              <a:t>agents </a:t>
            </a:r>
            <a:r>
              <a:rPr kumimoji="0" lang="en-GB" b="1" i="0" u="none" strike="noStrike" kern="1200" cap="none" spc="0" normalizeH="0" noProof="0" dirty="0" smtClean="0">
                <a:ln>
                  <a:noFill/>
                </a:ln>
                <a:solidFill>
                  <a:srgbClr val="00B050"/>
                </a:solidFill>
                <a:effectLst/>
                <a:uLnTx/>
                <a:uFillTx/>
                <a:latin typeface="Consolas" pitchFamily="49" charset="0"/>
                <a:ea typeface="+mn-ea"/>
                <a:cs typeface="Consolas" pitchFamily="49" charset="0"/>
              </a:rPr>
              <a:t>do</a:t>
            </a:r>
            <a:r>
              <a:rPr kumimoji="0" lang="en-GB" b="1" i="0" u="none" strike="noStrike" kern="1200" cap="none" spc="0" normalizeH="0" noProof="0" dirty="0" smtClean="0">
                <a:ln>
                  <a:noFill/>
                </a:ln>
                <a:effectLst/>
                <a:uLnTx/>
                <a:uFillTx/>
                <a:latin typeface="Consolas" pitchFamily="49" charset="0"/>
                <a:ea typeface="+mn-ea"/>
                <a:cs typeface="Consolas" pitchFamily="49" charset="0"/>
              </a:rPr>
              <a:t> </a:t>
            </a:r>
          </a:p>
          <a:p>
            <a:pPr marL="0" marR="0" lvl="0" indent="0" algn="l" defTabSz="914363" rtl="0" eaLnBrk="1" fontAlgn="auto" latinLnBrk="0" hangingPunct="1">
              <a:lnSpc>
                <a:spcPct val="80000"/>
              </a:lnSpc>
              <a:spcBef>
                <a:spcPct val="20000"/>
              </a:spcBef>
              <a:spcAft>
                <a:spcPts val="0"/>
              </a:spcAft>
              <a:buClrTx/>
              <a:buSzTx/>
              <a:buFontTx/>
              <a:buNone/>
              <a:tabLst/>
              <a:defRPr/>
            </a:pPr>
            <a:r>
              <a:rPr lang="en-GB" b="1" dirty="0" smtClean="0">
                <a:latin typeface="Consolas" pitchFamily="49" charset="0"/>
                <a:cs typeface="Consolas" pitchFamily="49" charset="0"/>
              </a:rPr>
              <a:t>    </a:t>
            </a:r>
            <a:r>
              <a:rPr lang="en-GB" b="1" dirty="0" err="1" smtClean="0">
                <a:latin typeface="Consolas" pitchFamily="49" charset="0"/>
                <a:cs typeface="Consolas" pitchFamily="49" charset="0"/>
              </a:rPr>
              <a:t>agent.Post</a:t>
            </a:r>
            <a:r>
              <a:rPr lang="en-GB" b="1" dirty="0" smtClean="0">
                <a:latin typeface="Consolas" pitchFamily="49" charset="0"/>
                <a:cs typeface="Consolas" pitchFamily="49" charset="0"/>
              </a:rPr>
              <a:t> "hello"</a:t>
            </a:r>
          </a:p>
          <a:p>
            <a:pPr marL="0" marR="0" lvl="0" indent="0" algn="l" defTabSz="914363" rtl="0" eaLnBrk="1" fontAlgn="auto" latinLnBrk="0" hangingPunct="1">
              <a:lnSpc>
                <a:spcPct val="80000"/>
              </a:lnSpc>
              <a:spcBef>
                <a:spcPct val="20000"/>
              </a:spcBef>
              <a:spcAft>
                <a:spcPts val="0"/>
              </a:spcAft>
              <a:buClrTx/>
              <a:buSzTx/>
              <a:buFontTx/>
              <a:buNone/>
              <a:tabLst/>
              <a:defRPr/>
            </a:pPr>
            <a:endParaRPr kumimoji="0" lang="en-GB" sz="2000" b="1" i="0" u="none" strike="noStrike" kern="1200" cap="none" spc="0" normalizeH="0" baseline="0" noProof="0" dirty="0" smtClean="0">
              <a:ln>
                <a:noFill/>
              </a:ln>
              <a:effectLst/>
              <a:uLnTx/>
              <a:uFillTx/>
              <a:latin typeface="Consolas" pitchFamily="49" charset="0"/>
              <a:ea typeface="+mn-ea"/>
              <a:cs typeface="Consolas" pitchFamily="49" charset="0"/>
            </a:endParaRPr>
          </a:p>
        </p:txBody>
      </p:sp>
    </p:spTree>
    <p:extLst>
      <p:ext uri="{BB962C8B-B14F-4D97-AF65-F5344CB8AC3E}">
        <p14:creationId xmlns:p14="http://schemas.microsoft.com/office/powerpoint/2010/main" val="1327519948"/>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Computational Model </a:t>
            </a:r>
            <a:br>
              <a:rPr lang="en-GB" dirty="0" smtClean="0"/>
            </a:br>
            <a:r>
              <a:rPr lang="en-GB" sz="2400" dirty="0" smtClean="0"/>
              <a:t>(</a:t>
            </a:r>
            <a:r>
              <a:rPr lang="en-GB" sz="2400" dirty="0" err="1" smtClean="0"/>
              <a:t>Multicore</a:t>
            </a:r>
            <a:r>
              <a:rPr lang="en-GB" sz="2400" dirty="0" smtClean="0"/>
              <a:t> Java/C#/F#/...)</a:t>
            </a:r>
            <a:endParaRPr lang="en-GB" dirty="0"/>
          </a:p>
        </p:txBody>
      </p:sp>
      <p:sp>
        <p:nvSpPr>
          <p:cNvPr id="4" name="Rectangle 3"/>
          <p:cNvSpPr/>
          <p:nvPr/>
        </p:nvSpPr>
        <p:spPr>
          <a:xfrm>
            <a:off x="285752" y="2214554"/>
            <a:ext cx="2286016" cy="4071966"/>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rPr>
              <a:t>Single Threaded GUI</a:t>
            </a:r>
          </a:p>
          <a:p>
            <a:pPr algn="ctr"/>
            <a:r>
              <a:rPr lang="en-GB" dirty="0" smtClean="0">
                <a:solidFill>
                  <a:schemeClr val="bg1"/>
                </a:solidFill>
              </a:rPr>
              <a:t>(separated state)</a:t>
            </a:r>
          </a:p>
          <a:p>
            <a:pPr algn="ctr"/>
            <a:endParaRPr lang="en-GB" dirty="0" smtClean="0">
              <a:solidFill>
                <a:schemeClr val="bg1"/>
              </a:solidFill>
            </a:endParaRPr>
          </a:p>
        </p:txBody>
      </p:sp>
      <p:cxnSp>
        <p:nvCxnSpPr>
          <p:cNvPr id="16" name="Straight Arrow Connector 15"/>
          <p:cNvCxnSpPr/>
          <p:nvPr/>
        </p:nvCxnSpPr>
        <p:spPr>
          <a:xfrm flipV="1">
            <a:off x="2415244" y="2142699"/>
            <a:ext cx="901162" cy="709045"/>
          </a:xfrm>
          <a:prstGeom prst="straightConnector1">
            <a:avLst/>
          </a:prstGeom>
          <a:ln w="38100">
            <a:solidFill>
              <a:schemeClr val="accent3"/>
            </a:solidFill>
            <a:tailEnd type="arrow"/>
          </a:ln>
        </p:spPr>
        <p:style>
          <a:lnRef idx="1">
            <a:schemeClr val="accent1"/>
          </a:lnRef>
          <a:fillRef idx="0">
            <a:schemeClr val="accent1"/>
          </a:fillRef>
          <a:effectRef idx="0">
            <a:schemeClr val="accent1"/>
          </a:effectRef>
          <a:fontRef idx="minor">
            <a:schemeClr val="tx1"/>
          </a:fontRef>
        </p:style>
      </p:cxnSp>
      <p:grpSp>
        <p:nvGrpSpPr>
          <p:cNvPr id="3" name="Group 60"/>
          <p:cNvGrpSpPr/>
          <p:nvPr/>
        </p:nvGrpSpPr>
        <p:grpSpPr>
          <a:xfrm>
            <a:off x="3386919" y="2047163"/>
            <a:ext cx="398059" cy="1910687"/>
            <a:chOff x="3414215" y="2606721"/>
            <a:chExt cx="398059" cy="1910687"/>
          </a:xfrm>
        </p:grpSpPr>
        <p:sp>
          <p:nvSpPr>
            <p:cNvPr id="26" name="Rectangle 25"/>
            <p:cNvSpPr/>
            <p:nvPr/>
          </p:nvSpPr>
          <p:spPr bwMode="auto">
            <a:xfrm>
              <a:off x="3439236" y="2606721"/>
              <a:ext cx="368489" cy="1910687"/>
            </a:xfrm>
            <a:prstGeom prst="rect">
              <a:avLst/>
            </a:prstGeom>
            <a:solidFill>
              <a:schemeClr val="bg2"/>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000" dirty="0" smtClean="0">
                <a:solidFill>
                  <a:srgbClr val="FFFFFF"/>
                </a:solidFill>
                <a:effectLst>
                  <a:outerShdw blurRad="38100" dist="38100" dir="2700000" algn="tl">
                    <a:srgbClr val="000000">
                      <a:alpha val="43137"/>
                    </a:srgbClr>
                  </a:outerShdw>
                </a:effectLst>
                <a:latin typeface="Calibri" pitchFamily="34" charset="0"/>
              </a:endParaRPr>
            </a:p>
          </p:txBody>
        </p:sp>
        <p:cxnSp>
          <p:nvCxnSpPr>
            <p:cNvPr id="28" name="Straight Connector 27"/>
            <p:cNvCxnSpPr/>
            <p:nvPr/>
          </p:nvCxnSpPr>
          <p:spPr>
            <a:xfrm>
              <a:off x="3452884" y="2893325"/>
              <a:ext cx="354841" cy="13648"/>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414215" y="3236794"/>
              <a:ext cx="354841" cy="13648"/>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457433" y="3634853"/>
              <a:ext cx="354841" cy="13648"/>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418764" y="4005617"/>
              <a:ext cx="354841" cy="13648"/>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421039" y="4294495"/>
              <a:ext cx="354841" cy="13648"/>
            </a:xfrm>
            <a:prstGeom prst="line">
              <a:avLst/>
            </a:prstGeom>
          </p:spPr>
          <p:style>
            <a:lnRef idx="1">
              <a:schemeClr val="accent1"/>
            </a:lnRef>
            <a:fillRef idx="0">
              <a:schemeClr val="accent1"/>
            </a:fillRef>
            <a:effectRef idx="0">
              <a:schemeClr val="accent1"/>
            </a:effectRef>
            <a:fontRef idx="minor">
              <a:schemeClr val="tx1"/>
            </a:fontRef>
          </p:style>
        </p:cxnSp>
      </p:grpSp>
      <p:sp>
        <p:nvSpPr>
          <p:cNvPr id="40" name="TextBox 39"/>
          <p:cNvSpPr txBox="1"/>
          <p:nvPr/>
        </p:nvSpPr>
        <p:spPr>
          <a:xfrm>
            <a:off x="3835021" y="2661313"/>
            <a:ext cx="1295035" cy="923330"/>
          </a:xfrm>
          <a:prstGeom prst="rect">
            <a:avLst/>
          </a:prstGeom>
          <a:noFill/>
        </p:spPr>
        <p:txBody>
          <a:bodyPr wrap="none" rtlCol="0">
            <a:spAutoFit/>
          </a:bodyPr>
          <a:lstStyle/>
          <a:p>
            <a:r>
              <a:rPr lang="en-GB" dirty="0" smtClean="0"/>
              <a:t>Background</a:t>
            </a:r>
          </a:p>
          <a:p>
            <a:r>
              <a:rPr lang="en-GB" dirty="0" smtClean="0"/>
              <a:t>Work Item</a:t>
            </a:r>
          </a:p>
          <a:p>
            <a:r>
              <a:rPr lang="en-GB" dirty="0" smtClean="0"/>
              <a:t>Queue(s)</a:t>
            </a:r>
            <a:endParaRPr lang="en-GB" dirty="0"/>
          </a:p>
        </p:txBody>
      </p:sp>
      <p:sp>
        <p:nvSpPr>
          <p:cNvPr id="47" name="TextBox 46"/>
          <p:cNvSpPr txBox="1"/>
          <p:nvPr/>
        </p:nvSpPr>
        <p:spPr>
          <a:xfrm>
            <a:off x="4574275" y="5611506"/>
            <a:ext cx="1307153" cy="369332"/>
          </a:xfrm>
          <a:prstGeom prst="rect">
            <a:avLst/>
          </a:prstGeom>
          <a:noFill/>
        </p:spPr>
        <p:txBody>
          <a:bodyPr wrap="none" rtlCol="0">
            <a:spAutoFit/>
          </a:bodyPr>
          <a:lstStyle/>
          <a:p>
            <a:r>
              <a:rPr lang="en-GB" dirty="0" smtClean="0"/>
              <a:t>Thread Pool</a:t>
            </a:r>
            <a:endParaRPr lang="en-GB" dirty="0"/>
          </a:p>
        </p:txBody>
      </p:sp>
      <p:sp>
        <p:nvSpPr>
          <p:cNvPr id="55" name="TextBox 54"/>
          <p:cNvSpPr txBox="1"/>
          <p:nvPr/>
        </p:nvSpPr>
        <p:spPr>
          <a:xfrm>
            <a:off x="7849738" y="2540758"/>
            <a:ext cx="1092735" cy="646331"/>
          </a:xfrm>
          <a:prstGeom prst="rect">
            <a:avLst/>
          </a:prstGeom>
          <a:noFill/>
        </p:spPr>
        <p:txBody>
          <a:bodyPr wrap="none" rtlCol="0">
            <a:spAutoFit/>
          </a:bodyPr>
          <a:lstStyle/>
          <a:p>
            <a:r>
              <a:rPr lang="en-GB" dirty="0" smtClean="0"/>
              <a:t>Pending</a:t>
            </a:r>
          </a:p>
          <a:p>
            <a:r>
              <a:rPr lang="en-GB" dirty="0" smtClean="0"/>
              <a:t>Reactions</a:t>
            </a:r>
          </a:p>
        </p:txBody>
      </p:sp>
      <p:cxnSp>
        <p:nvCxnSpPr>
          <p:cNvPr id="56" name="Straight Arrow Connector 55"/>
          <p:cNvCxnSpPr/>
          <p:nvPr/>
        </p:nvCxnSpPr>
        <p:spPr>
          <a:xfrm rot="10800000">
            <a:off x="4026092" y="2142701"/>
            <a:ext cx="3179926" cy="1801502"/>
          </a:xfrm>
          <a:prstGeom prst="straightConnector1">
            <a:avLst/>
          </a:prstGeom>
          <a:ln w="381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rot="16200000" flipH="1">
            <a:off x="3495578" y="4041489"/>
            <a:ext cx="612512" cy="584989"/>
          </a:xfrm>
          <a:prstGeom prst="straightConnector1">
            <a:avLst/>
          </a:prstGeom>
          <a:ln w="38100">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384413" y="5775276"/>
            <a:ext cx="2045753" cy="369332"/>
          </a:xfrm>
          <a:prstGeom prst="rect">
            <a:avLst/>
          </a:prstGeom>
          <a:noFill/>
        </p:spPr>
        <p:txBody>
          <a:bodyPr wrap="none" rtlCol="0">
            <a:spAutoFit/>
          </a:bodyPr>
          <a:lstStyle/>
          <a:p>
            <a:r>
              <a:rPr lang="en-GB" dirty="0" smtClean="0">
                <a:solidFill>
                  <a:schemeClr val="bg1"/>
                </a:solidFill>
              </a:rPr>
              <a:t>Handlers (callbacks)</a:t>
            </a:r>
            <a:endParaRPr lang="en-GB" dirty="0">
              <a:solidFill>
                <a:schemeClr val="bg1"/>
              </a:solidFill>
            </a:endParaRPr>
          </a:p>
        </p:txBody>
      </p:sp>
      <p:grpSp>
        <p:nvGrpSpPr>
          <p:cNvPr id="5" name="Group 68"/>
          <p:cNvGrpSpPr/>
          <p:nvPr/>
        </p:nvGrpSpPr>
        <p:grpSpPr>
          <a:xfrm>
            <a:off x="509516" y="2008494"/>
            <a:ext cx="398059" cy="953070"/>
            <a:chOff x="3414215" y="2606721"/>
            <a:chExt cx="398059" cy="1910687"/>
          </a:xfrm>
        </p:grpSpPr>
        <p:sp>
          <p:nvSpPr>
            <p:cNvPr id="70" name="Rectangle 69"/>
            <p:cNvSpPr/>
            <p:nvPr/>
          </p:nvSpPr>
          <p:spPr bwMode="auto">
            <a:xfrm>
              <a:off x="3439236" y="2606721"/>
              <a:ext cx="368489" cy="1910687"/>
            </a:xfrm>
            <a:prstGeom prst="rect">
              <a:avLst/>
            </a:prstGeom>
            <a:solidFill>
              <a:schemeClr val="bg2"/>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000" dirty="0" smtClean="0">
                <a:solidFill>
                  <a:srgbClr val="FFFFFF"/>
                </a:solidFill>
                <a:effectLst>
                  <a:outerShdw blurRad="38100" dist="38100" dir="2700000" algn="tl">
                    <a:srgbClr val="000000">
                      <a:alpha val="43137"/>
                    </a:srgbClr>
                  </a:outerShdw>
                </a:effectLst>
                <a:latin typeface="Calibri" pitchFamily="34" charset="0"/>
              </a:endParaRPr>
            </a:p>
          </p:txBody>
        </p:sp>
        <p:cxnSp>
          <p:nvCxnSpPr>
            <p:cNvPr id="71" name="Straight Connector 70"/>
            <p:cNvCxnSpPr/>
            <p:nvPr/>
          </p:nvCxnSpPr>
          <p:spPr>
            <a:xfrm>
              <a:off x="3452884" y="2893325"/>
              <a:ext cx="354841" cy="13648"/>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3414215" y="3236794"/>
              <a:ext cx="354841" cy="13648"/>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3457433" y="3634853"/>
              <a:ext cx="354841" cy="13648"/>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3418764" y="4005617"/>
              <a:ext cx="354841" cy="13648"/>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3421039" y="4294495"/>
              <a:ext cx="354841" cy="13648"/>
            </a:xfrm>
            <a:prstGeom prst="line">
              <a:avLst/>
            </a:prstGeom>
          </p:spPr>
          <p:style>
            <a:lnRef idx="1">
              <a:schemeClr val="accent1"/>
            </a:lnRef>
            <a:fillRef idx="0">
              <a:schemeClr val="accent1"/>
            </a:fillRef>
            <a:effectRef idx="0">
              <a:schemeClr val="accent1"/>
            </a:effectRef>
            <a:fontRef idx="minor">
              <a:schemeClr val="tx1"/>
            </a:fontRef>
          </p:style>
        </p:cxnSp>
      </p:grpSp>
      <p:sp>
        <p:nvSpPr>
          <p:cNvPr id="81" name="TextBox 80"/>
          <p:cNvSpPr txBox="1"/>
          <p:nvPr/>
        </p:nvSpPr>
        <p:spPr>
          <a:xfrm>
            <a:off x="518615" y="5281684"/>
            <a:ext cx="304892" cy="523220"/>
          </a:xfrm>
          <a:prstGeom prst="rect">
            <a:avLst/>
          </a:prstGeom>
          <a:noFill/>
          <a:ln>
            <a:solidFill>
              <a:schemeClr val="bg1"/>
            </a:solidFill>
          </a:ln>
        </p:spPr>
        <p:txBody>
          <a:bodyPr wrap="none" rtlCol="0">
            <a:spAutoFit/>
          </a:bodyPr>
          <a:lstStyle/>
          <a:p>
            <a:r>
              <a:rPr lang="en-GB" sz="2800" dirty="0" smtClean="0">
                <a:solidFill>
                  <a:srgbClr val="FFFF00"/>
                </a:solidFill>
                <a:latin typeface="Times New Roman" pitchFamily="18" charset="0"/>
                <a:cs typeface="Times New Roman" pitchFamily="18" charset="0"/>
              </a:rPr>
              <a:t>!</a:t>
            </a:r>
            <a:endParaRPr lang="en-GB" dirty="0">
              <a:solidFill>
                <a:srgbClr val="FFFF00"/>
              </a:solidFill>
              <a:latin typeface="Times New Roman" pitchFamily="18" charset="0"/>
              <a:cs typeface="Times New Roman" pitchFamily="18" charset="0"/>
            </a:endParaRPr>
          </a:p>
        </p:txBody>
      </p:sp>
      <p:sp>
        <p:nvSpPr>
          <p:cNvPr id="83" name="TextBox 82"/>
          <p:cNvSpPr txBox="1"/>
          <p:nvPr/>
        </p:nvSpPr>
        <p:spPr>
          <a:xfrm>
            <a:off x="971265" y="5270311"/>
            <a:ext cx="304892" cy="523220"/>
          </a:xfrm>
          <a:prstGeom prst="rect">
            <a:avLst/>
          </a:prstGeom>
          <a:noFill/>
          <a:ln>
            <a:solidFill>
              <a:schemeClr val="bg1"/>
            </a:solidFill>
          </a:ln>
        </p:spPr>
        <p:txBody>
          <a:bodyPr wrap="none" rtlCol="0">
            <a:spAutoFit/>
          </a:bodyPr>
          <a:lstStyle/>
          <a:p>
            <a:r>
              <a:rPr lang="en-GB" sz="2800" dirty="0" smtClean="0">
                <a:solidFill>
                  <a:srgbClr val="FFFF00"/>
                </a:solidFill>
                <a:latin typeface="Times New Roman" pitchFamily="18" charset="0"/>
                <a:cs typeface="Times New Roman" pitchFamily="18" charset="0"/>
              </a:rPr>
              <a:t>!</a:t>
            </a:r>
            <a:endParaRPr lang="en-GB" dirty="0">
              <a:solidFill>
                <a:srgbClr val="FFFF00"/>
              </a:solidFill>
              <a:latin typeface="Times New Roman" pitchFamily="18" charset="0"/>
              <a:cs typeface="Times New Roman" pitchFamily="18" charset="0"/>
            </a:endParaRPr>
          </a:p>
        </p:txBody>
      </p:sp>
      <p:sp>
        <p:nvSpPr>
          <p:cNvPr id="84" name="TextBox 83"/>
          <p:cNvSpPr txBox="1"/>
          <p:nvPr/>
        </p:nvSpPr>
        <p:spPr>
          <a:xfrm>
            <a:off x="1410267" y="5258938"/>
            <a:ext cx="304892" cy="523220"/>
          </a:xfrm>
          <a:prstGeom prst="rect">
            <a:avLst/>
          </a:prstGeom>
          <a:noFill/>
          <a:ln>
            <a:solidFill>
              <a:schemeClr val="bg1"/>
            </a:solidFill>
          </a:ln>
        </p:spPr>
        <p:txBody>
          <a:bodyPr wrap="none" rtlCol="0">
            <a:spAutoFit/>
          </a:bodyPr>
          <a:lstStyle/>
          <a:p>
            <a:r>
              <a:rPr lang="en-GB" sz="2800" dirty="0" smtClean="0">
                <a:solidFill>
                  <a:srgbClr val="FFFF00"/>
                </a:solidFill>
                <a:latin typeface="Times New Roman" pitchFamily="18" charset="0"/>
                <a:cs typeface="Times New Roman" pitchFamily="18" charset="0"/>
              </a:rPr>
              <a:t>!</a:t>
            </a:r>
            <a:endParaRPr lang="en-GB" dirty="0">
              <a:solidFill>
                <a:srgbClr val="FFFF00"/>
              </a:solidFill>
              <a:latin typeface="Times New Roman" pitchFamily="18" charset="0"/>
              <a:cs typeface="Times New Roman" pitchFamily="18" charset="0"/>
            </a:endParaRPr>
          </a:p>
        </p:txBody>
      </p:sp>
      <p:sp>
        <p:nvSpPr>
          <p:cNvPr id="85" name="TextBox 84"/>
          <p:cNvSpPr txBox="1"/>
          <p:nvPr/>
        </p:nvSpPr>
        <p:spPr>
          <a:xfrm>
            <a:off x="1712793" y="5370393"/>
            <a:ext cx="357790" cy="369332"/>
          </a:xfrm>
          <a:prstGeom prst="rect">
            <a:avLst/>
          </a:prstGeom>
          <a:noFill/>
        </p:spPr>
        <p:txBody>
          <a:bodyPr wrap="none" rtlCol="0">
            <a:spAutoFit/>
          </a:bodyPr>
          <a:lstStyle/>
          <a:p>
            <a:r>
              <a:rPr lang="en-GB" dirty="0" smtClean="0">
                <a:solidFill>
                  <a:schemeClr val="bg1"/>
                </a:solidFill>
              </a:rPr>
              <a:t>...</a:t>
            </a:r>
            <a:endParaRPr lang="en-GB" dirty="0">
              <a:solidFill>
                <a:schemeClr val="bg1"/>
              </a:solidFill>
            </a:endParaRPr>
          </a:p>
        </p:txBody>
      </p:sp>
      <p:cxnSp>
        <p:nvCxnSpPr>
          <p:cNvPr id="86" name="Straight Arrow Connector 85"/>
          <p:cNvCxnSpPr/>
          <p:nvPr/>
        </p:nvCxnSpPr>
        <p:spPr>
          <a:xfrm rot="16200000" flipV="1">
            <a:off x="743804" y="2258706"/>
            <a:ext cx="3084392" cy="2579426"/>
          </a:xfrm>
          <a:prstGeom prst="straightConnector1">
            <a:avLst/>
          </a:prstGeom>
          <a:ln w="38100">
            <a:solidFill>
              <a:schemeClr val="accent3"/>
            </a:solidFill>
            <a:tailEnd type="arrow"/>
          </a:ln>
        </p:spPr>
        <p:style>
          <a:lnRef idx="1">
            <a:schemeClr val="accent1"/>
          </a:lnRef>
          <a:fillRef idx="0">
            <a:schemeClr val="accent1"/>
          </a:fillRef>
          <a:effectRef idx="0">
            <a:schemeClr val="accent1"/>
          </a:effectRef>
          <a:fontRef idx="minor">
            <a:schemeClr val="tx1"/>
          </a:fontRef>
        </p:style>
      </p:cxnSp>
      <p:grpSp>
        <p:nvGrpSpPr>
          <p:cNvPr id="6" name="Group 113"/>
          <p:cNvGrpSpPr/>
          <p:nvPr/>
        </p:nvGrpSpPr>
        <p:grpSpPr>
          <a:xfrm>
            <a:off x="3741761" y="4708481"/>
            <a:ext cx="3082120" cy="698306"/>
            <a:chOff x="3741761" y="4708481"/>
            <a:chExt cx="3082120" cy="698306"/>
          </a:xfrm>
        </p:grpSpPr>
        <p:grpSp>
          <p:nvGrpSpPr>
            <p:cNvPr id="7" name="Group 61"/>
            <p:cNvGrpSpPr/>
            <p:nvPr/>
          </p:nvGrpSpPr>
          <p:grpSpPr>
            <a:xfrm>
              <a:off x="3741761" y="4749421"/>
              <a:ext cx="3082120" cy="657366"/>
              <a:chOff x="4028364" y="4121624"/>
              <a:chExt cx="3082120" cy="657366"/>
            </a:xfrm>
          </p:grpSpPr>
          <p:sp>
            <p:nvSpPr>
              <p:cNvPr id="44" name="Rectangle 43"/>
              <p:cNvSpPr/>
              <p:nvPr/>
            </p:nvSpPr>
            <p:spPr bwMode="auto">
              <a:xfrm flipH="1">
                <a:off x="4028364" y="4121624"/>
                <a:ext cx="3082120" cy="657366"/>
              </a:xfrm>
              <a:prstGeom prst="rect">
                <a:avLst/>
              </a:prstGeom>
              <a:solidFill>
                <a:schemeClr val="bg2"/>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43" name="Circular Arrow 42"/>
              <p:cNvSpPr/>
              <p:nvPr/>
            </p:nvSpPr>
            <p:spPr>
              <a:xfrm>
                <a:off x="4323336" y="4196841"/>
                <a:ext cx="500066" cy="500066"/>
              </a:xfrm>
              <a:prstGeom prst="circularArrow">
                <a:avLst>
                  <a:gd name="adj1" fmla="val 12500"/>
                  <a:gd name="adj2" fmla="val 1142319"/>
                  <a:gd name="adj3" fmla="val 20457681"/>
                  <a:gd name="adj4" fmla="val 1345456"/>
                  <a:gd name="adj5" fmla="val 1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45" name="Circular Arrow 44"/>
              <p:cNvSpPr/>
              <p:nvPr/>
            </p:nvSpPr>
            <p:spPr>
              <a:xfrm>
                <a:off x="4967055" y="4185469"/>
                <a:ext cx="500066" cy="500066"/>
              </a:xfrm>
              <a:prstGeom prst="circularArrow">
                <a:avLst>
                  <a:gd name="adj1" fmla="val 12500"/>
                  <a:gd name="adj2" fmla="val 1142319"/>
                  <a:gd name="adj3" fmla="val 20457681"/>
                  <a:gd name="adj4" fmla="val 1345456"/>
                  <a:gd name="adj5" fmla="val 1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46" name="Circular Arrow 45"/>
              <p:cNvSpPr/>
              <p:nvPr/>
            </p:nvSpPr>
            <p:spPr>
              <a:xfrm>
                <a:off x="5624422" y="4201389"/>
                <a:ext cx="500066" cy="500066"/>
              </a:xfrm>
              <a:prstGeom prst="circularArrow">
                <a:avLst>
                  <a:gd name="adj1" fmla="val 12500"/>
                  <a:gd name="adj2" fmla="val 1142319"/>
                  <a:gd name="adj3" fmla="val 20457681"/>
                  <a:gd name="adj4" fmla="val 1345456"/>
                  <a:gd name="adj5" fmla="val 1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sp>
          <p:nvSpPr>
            <p:cNvPr id="67" name="TextBox 66"/>
            <p:cNvSpPr txBox="1"/>
            <p:nvPr/>
          </p:nvSpPr>
          <p:spPr>
            <a:xfrm>
              <a:off x="5968622" y="4985981"/>
              <a:ext cx="357790" cy="369332"/>
            </a:xfrm>
            <a:prstGeom prst="rect">
              <a:avLst/>
            </a:prstGeom>
            <a:noFill/>
          </p:spPr>
          <p:txBody>
            <a:bodyPr wrap="none" rtlCol="0">
              <a:spAutoFit/>
            </a:bodyPr>
            <a:lstStyle/>
            <a:p>
              <a:r>
                <a:rPr lang="en-GB" dirty="0" smtClean="0">
                  <a:solidFill>
                    <a:schemeClr val="bg1"/>
                  </a:solidFill>
                </a:rPr>
                <a:t>...</a:t>
              </a:r>
              <a:endParaRPr lang="en-GB" dirty="0">
                <a:solidFill>
                  <a:schemeClr val="bg1"/>
                </a:solidFill>
              </a:endParaRPr>
            </a:p>
          </p:txBody>
        </p:sp>
        <p:cxnSp>
          <p:nvCxnSpPr>
            <p:cNvPr id="90" name="Straight Connector 89"/>
            <p:cNvCxnSpPr/>
            <p:nvPr/>
          </p:nvCxnSpPr>
          <p:spPr>
            <a:xfrm rot="16200000" flipH="1">
              <a:off x="4285399" y="5063319"/>
              <a:ext cx="655089"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Straight Connector 92"/>
            <p:cNvCxnSpPr>
              <a:endCxn id="44" idx="2"/>
            </p:cNvCxnSpPr>
            <p:nvPr/>
          </p:nvCxnSpPr>
          <p:spPr>
            <a:xfrm rot="5400000">
              <a:off x="4955845" y="5078670"/>
              <a:ext cx="655093" cy="1140"/>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rot="5400000">
              <a:off x="5602411" y="5047400"/>
              <a:ext cx="686932" cy="9094"/>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03" name="Straight Arrow Connector 102"/>
          <p:cNvCxnSpPr/>
          <p:nvPr/>
        </p:nvCxnSpPr>
        <p:spPr>
          <a:xfrm flipV="1">
            <a:off x="6332561" y="4394579"/>
            <a:ext cx="682388" cy="122832"/>
          </a:xfrm>
          <a:prstGeom prst="straightConnector1">
            <a:avLst/>
          </a:prstGeom>
          <a:ln w="38100">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106" name="TextBox 105"/>
          <p:cNvSpPr txBox="1"/>
          <p:nvPr/>
        </p:nvSpPr>
        <p:spPr>
          <a:xfrm>
            <a:off x="211540" y="1467134"/>
            <a:ext cx="1525674" cy="523220"/>
          </a:xfrm>
          <a:prstGeom prst="rect">
            <a:avLst/>
          </a:prstGeom>
          <a:noFill/>
        </p:spPr>
        <p:txBody>
          <a:bodyPr wrap="none" rtlCol="0">
            <a:spAutoFit/>
          </a:bodyPr>
          <a:lstStyle/>
          <a:p>
            <a:r>
              <a:rPr lang="en-GB" sz="2800" dirty="0" smtClean="0">
                <a:solidFill>
                  <a:srgbClr val="FFFF00"/>
                </a:solidFill>
                <a:latin typeface="Times New Roman" pitchFamily="18" charset="0"/>
                <a:cs typeface="Times New Roman" pitchFamily="18" charset="0"/>
                <a:sym typeface="ZapfDingbats"/>
              </a:rPr>
              <a:t> </a:t>
            </a:r>
            <a:r>
              <a:rPr lang="en-GB" dirty="0" smtClean="0">
                <a:sym typeface="ZapfDingbats"/>
              </a:rPr>
              <a:t>(e.g. Click)</a:t>
            </a:r>
            <a:endParaRPr lang="en-GB" dirty="0">
              <a:solidFill>
                <a:srgbClr val="FFFF00"/>
              </a:solidFill>
              <a:latin typeface="Times New Roman" pitchFamily="18" charset="0"/>
              <a:cs typeface="Times New Roman" pitchFamily="18" charset="0"/>
            </a:endParaRPr>
          </a:p>
        </p:txBody>
      </p:sp>
      <p:sp>
        <p:nvSpPr>
          <p:cNvPr id="107" name="TextBox 106"/>
          <p:cNvSpPr txBox="1"/>
          <p:nvPr/>
        </p:nvSpPr>
        <p:spPr>
          <a:xfrm>
            <a:off x="7993941" y="3762233"/>
            <a:ext cx="1108188" cy="1077218"/>
          </a:xfrm>
          <a:prstGeom prst="rect">
            <a:avLst/>
          </a:prstGeom>
          <a:noFill/>
        </p:spPr>
        <p:txBody>
          <a:bodyPr wrap="none" rtlCol="0">
            <a:spAutoFit/>
          </a:bodyPr>
          <a:lstStyle/>
          <a:p>
            <a:r>
              <a:rPr lang="en-GB" sz="2800" dirty="0" smtClean="0">
                <a:solidFill>
                  <a:srgbClr val="FFFF00"/>
                </a:solidFill>
                <a:latin typeface="Times New Roman" pitchFamily="18" charset="0"/>
                <a:cs typeface="Times New Roman" pitchFamily="18" charset="0"/>
                <a:sym typeface="ZapfDingbats"/>
              </a:rPr>
              <a:t> </a:t>
            </a:r>
          </a:p>
          <a:p>
            <a:r>
              <a:rPr lang="en-GB" dirty="0" smtClean="0">
                <a:sym typeface="ZapfDingbats"/>
              </a:rPr>
              <a:t>(e.g. I/O </a:t>
            </a:r>
          </a:p>
          <a:p>
            <a:r>
              <a:rPr lang="en-GB" dirty="0" smtClean="0">
                <a:sym typeface="ZapfDingbats"/>
              </a:rPr>
              <a:t>response)</a:t>
            </a:r>
            <a:endParaRPr lang="en-GB" dirty="0">
              <a:solidFill>
                <a:srgbClr val="FFFF00"/>
              </a:solidFill>
              <a:latin typeface="Times New Roman" pitchFamily="18" charset="0"/>
              <a:cs typeface="Times New Roman" pitchFamily="18" charset="0"/>
            </a:endParaRPr>
          </a:p>
        </p:txBody>
      </p:sp>
      <p:cxnSp>
        <p:nvCxnSpPr>
          <p:cNvPr id="108" name="Straight Arrow Connector 107"/>
          <p:cNvCxnSpPr/>
          <p:nvPr/>
        </p:nvCxnSpPr>
        <p:spPr>
          <a:xfrm rot="10800000">
            <a:off x="7683691" y="4012442"/>
            <a:ext cx="316173" cy="15924"/>
          </a:xfrm>
          <a:prstGeom prst="straightConnector1">
            <a:avLst/>
          </a:prstGeom>
          <a:ln w="38100">
            <a:solidFill>
              <a:schemeClr val="accent3"/>
            </a:solidFill>
            <a:tailEnd type="arrow"/>
          </a:ln>
        </p:spPr>
        <p:style>
          <a:lnRef idx="1">
            <a:schemeClr val="accent1"/>
          </a:lnRef>
          <a:fillRef idx="0">
            <a:schemeClr val="accent1"/>
          </a:fillRef>
          <a:effectRef idx="0">
            <a:schemeClr val="accent1"/>
          </a:effectRef>
          <a:fontRef idx="minor">
            <a:schemeClr val="tx1"/>
          </a:fontRef>
        </p:style>
      </p:cxnSp>
      <p:grpSp>
        <p:nvGrpSpPr>
          <p:cNvPr id="8" name="Group 115"/>
          <p:cNvGrpSpPr/>
          <p:nvPr/>
        </p:nvGrpSpPr>
        <p:grpSpPr>
          <a:xfrm>
            <a:off x="7265158" y="2718178"/>
            <a:ext cx="398059" cy="1910687"/>
            <a:chOff x="7265158" y="2718178"/>
            <a:chExt cx="398059" cy="1910687"/>
          </a:xfrm>
        </p:grpSpPr>
        <p:sp>
          <p:nvSpPr>
            <p:cNvPr id="48" name="Rectangle 47"/>
            <p:cNvSpPr/>
            <p:nvPr/>
          </p:nvSpPr>
          <p:spPr bwMode="auto">
            <a:xfrm>
              <a:off x="7290179" y="2718178"/>
              <a:ext cx="368489" cy="1910687"/>
            </a:xfrm>
            <a:prstGeom prst="rect">
              <a:avLst/>
            </a:prstGeom>
            <a:solidFill>
              <a:schemeClr val="bg2"/>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000" dirty="0" smtClean="0">
                <a:solidFill>
                  <a:srgbClr val="FFFFFF"/>
                </a:solidFill>
                <a:effectLst>
                  <a:outerShdw blurRad="38100" dist="38100" dir="2700000" algn="tl">
                    <a:srgbClr val="000000">
                      <a:alpha val="43137"/>
                    </a:srgbClr>
                  </a:outerShdw>
                </a:effectLst>
                <a:latin typeface="Calibri" pitchFamily="34" charset="0"/>
              </a:endParaRPr>
            </a:p>
          </p:txBody>
        </p:sp>
        <p:cxnSp>
          <p:nvCxnSpPr>
            <p:cNvPr id="49" name="Straight Connector 48"/>
            <p:cNvCxnSpPr/>
            <p:nvPr/>
          </p:nvCxnSpPr>
          <p:spPr>
            <a:xfrm>
              <a:off x="7303827" y="3004782"/>
              <a:ext cx="354841" cy="13648"/>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7265158" y="3348251"/>
              <a:ext cx="354841" cy="13648"/>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7308376" y="3746310"/>
              <a:ext cx="354841" cy="13648"/>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7269707" y="4117074"/>
              <a:ext cx="354841" cy="13648"/>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7271982" y="4405952"/>
              <a:ext cx="354841" cy="13648"/>
            </a:xfrm>
            <a:prstGeom prst="line">
              <a:avLst/>
            </a:prstGeom>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7287904" y="3684895"/>
              <a:ext cx="354842" cy="523220"/>
            </a:xfrm>
            <a:prstGeom prst="rect">
              <a:avLst/>
            </a:prstGeom>
            <a:noFill/>
            <a:ln>
              <a:noFill/>
            </a:ln>
          </p:spPr>
          <p:txBody>
            <a:bodyPr wrap="square" rtlCol="0">
              <a:spAutoFit/>
            </a:bodyPr>
            <a:lstStyle/>
            <a:p>
              <a:r>
                <a:rPr lang="en-GB" sz="2800" dirty="0" smtClean="0">
                  <a:solidFill>
                    <a:srgbClr val="FFFF00"/>
                  </a:solidFill>
                  <a:latin typeface="Times New Roman" pitchFamily="18" charset="0"/>
                  <a:cs typeface="Times New Roman" pitchFamily="18" charset="0"/>
                </a:rPr>
                <a:t>!</a:t>
              </a:r>
              <a:endParaRPr lang="en-GB" dirty="0">
                <a:solidFill>
                  <a:srgbClr val="FFFF00"/>
                </a:solidFill>
                <a:latin typeface="Times New Roman" pitchFamily="18" charset="0"/>
                <a:cs typeface="Times New Roman" pitchFamily="18" charset="0"/>
              </a:endParaRPr>
            </a:p>
          </p:txBody>
        </p:sp>
      </p:grpSp>
      <p:sp>
        <p:nvSpPr>
          <p:cNvPr id="113" name="Circular Arrow 112"/>
          <p:cNvSpPr/>
          <p:nvPr/>
        </p:nvSpPr>
        <p:spPr>
          <a:xfrm>
            <a:off x="2401277" y="6055211"/>
            <a:ext cx="500066" cy="500066"/>
          </a:xfrm>
          <a:prstGeom prst="circularArrow">
            <a:avLst>
              <a:gd name="adj1" fmla="val 12500"/>
              <a:gd name="adj2" fmla="val 1142319"/>
              <a:gd name="adj3" fmla="val 20457681"/>
              <a:gd name="adj4" fmla="val 1345456"/>
              <a:gd name="adj5" fmla="val 1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2630121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8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0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7" grpId="0"/>
      <p:bldP spid="55" grpId="0"/>
      <p:bldP spid="10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Outline</a:t>
            </a:r>
            <a:endParaRPr lang="en-GB" dirty="0"/>
          </a:p>
        </p:txBody>
      </p:sp>
      <p:sp>
        <p:nvSpPr>
          <p:cNvPr id="3" name="Content Placeholder 2"/>
          <p:cNvSpPr>
            <a:spLocks noGrp="1"/>
          </p:cNvSpPr>
          <p:nvPr>
            <p:ph idx="1"/>
          </p:nvPr>
        </p:nvSpPr>
        <p:spPr>
          <a:xfrm>
            <a:off x="457200" y="1340768"/>
            <a:ext cx="8229600" cy="5112568"/>
          </a:xfrm>
        </p:spPr>
        <p:txBody>
          <a:bodyPr>
            <a:normAutofit fontScale="92500" lnSpcReduction="10000"/>
          </a:bodyPr>
          <a:lstStyle/>
          <a:p>
            <a:r>
              <a:rPr lang="en-GB" dirty="0" smtClean="0"/>
              <a:t>A Little About F#</a:t>
            </a:r>
          </a:p>
          <a:p>
            <a:endParaRPr lang="en-GB" dirty="0"/>
          </a:p>
          <a:p>
            <a:r>
              <a:rPr lang="en-GB" dirty="0" smtClean="0"/>
              <a:t>The Big Picture </a:t>
            </a:r>
            <a:r>
              <a:rPr lang="en-GB" dirty="0" smtClean="0"/>
              <a:t>for </a:t>
            </a:r>
            <a:r>
              <a:rPr lang="en-GB" dirty="0" smtClean="0"/>
              <a:t>F</a:t>
            </a:r>
            <a:r>
              <a:rPr lang="en-GB" dirty="0" smtClean="0"/>
              <a:t># </a:t>
            </a:r>
            <a:r>
              <a:rPr lang="en-GB" dirty="0" err="1" smtClean="0"/>
              <a:t>Async</a:t>
            </a:r>
            <a:endParaRPr lang="en-GB" dirty="0" smtClean="0"/>
          </a:p>
          <a:p>
            <a:pPr lvl="1"/>
            <a:r>
              <a:rPr lang="en-GB" b="1" dirty="0" smtClean="0"/>
              <a:t>A standard part of F# 2.0 </a:t>
            </a:r>
            <a:endParaRPr lang="en-GB" dirty="0" smtClean="0"/>
          </a:p>
          <a:p>
            <a:pPr lvl="1"/>
            <a:r>
              <a:rPr lang="en-GB" dirty="0" smtClean="0"/>
              <a:t>S</a:t>
            </a:r>
            <a:r>
              <a:rPr lang="en-GB" dirty="0" smtClean="0"/>
              <a:t>olves a </a:t>
            </a:r>
            <a:r>
              <a:rPr lang="en-GB" b="1" dirty="0" smtClean="0"/>
              <a:t>serious industry problem</a:t>
            </a:r>
          </a:p>
          <a:p>
            <a:pPr lvl="1"/>
            <a:r>
              <a:rPr lang="en-GB" dirty="0" smtClean="0"/>
              <a:t>I</a:t>
            </a:r>
            <a:r>
              <a:rPr lang="en-GB" dirty="0" smtClean="0"/>
              <a:t>s </a:t>
            </a:r>
            <a:r>
              <a:rPr lang="en-GB" b="1" dirty="0" smtClean="0"/>
              <a:t>coming to C# 5.0</a:t>
            </a:r>
            <a:r>
              <a:rPr lang="en-GB" dirty="0" smtClean="0"/>
              <a:t> (“await”)</a:t>
            </a:r>
          </a:p>
          <a:p>
            <a:endParaRPr lang="en-GB" dirty="0" smtClean="0"/>
          </a:p>
          <a:p>
            <a:r>
              <a:rPr lang="en-GB" dirty="0" smtClean="0"/>
              <a:t>The </a:t>
            </a:r>
            <a:r>
              <a:rPr lang="en-GB" dirty="0" smtClean="0"/>
              <a:t>Essence </a:t>
            </a:r>
            <a:r>
              <a:rPr lang="en-GB" dirty="0" smtClean="0"/>
              <a:t>of F# </a:t>
            </a:r>
            <a:r>
              <a:rPr lang="en-GB" dirty="0" err="1" smtClean="0"/>
              <a:t>Async</a:t>
            </a:r>
            <a:endParaRPr lang="en-GB" dirty="0" smtClean="0"/>
          </a:p>
          <a:p>
            <a:endParaRPr lang="en-GB" dirty="0" smtClean="0"/>
          </a:p>
          <a:p>
            <a:r>
              <a:rPr lang="en-GB" dirty="0" smtClean="0"/>
              <a:t>Related Work, Summary</a:t>
            </a:r>
          </a:p>
        </p:txBody>
      </p:sp>
    </p:spTree>
    <p:extLst>
      <p:ext uri="{BB962C8B-B14F-4D97-AF65-F5344CB8AC3E}">
        <p14:creationId xmlns:p14="http://schemas.microsoft.com/office/powerpoint/2010/main" val="132637539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29595"/>
          </a:xfrm>
        </p:spPr>
        <p:txBody>
          <a:bodyPr>
            <a:normAutofit/>
          </a:bodyPr>
          <a:lstStyle/>
          <a:p>
            <a:r>
              <a:rPr lang="en-GB" dirty="0" smtClean="0"/>
              <a:t>Computational Model #1 </a:t>
            </a:r>
            <a:r>
              <a:rPr lang="en-GB" sz="2800" dirty="0" smtClean="0"/>
              <a:t>(</a:t>
            </a:r>
            <a:r>
              <a:rPr lang="en-GB" sz="2800" dirty="0" err="1" smtClean="0"/>
              <a:t>Javascript</a:t>
            </a:r>
            <a:r>
              <a:rPr lang="en-GB" sz="2800" dirty="0" smtClean="0"/>
              <a:t>)</a:t>
            </a:r>
            <a:endParaRPr lang="en-GB" dirty="0"/>
          </a:p>
        </p:txBody>
      </p:sp>
      <p:sp>
        <p:nvSpPr>
          <p:cNvPr id="4" name="Rectangle 3"/>
          <p:cNvSpPr/>
          <p:nvPr/>
        </p:nvSpPr>
        <p:spPr>
          <a:xfrm>
            <a:off x="285752" y="2214554"/>
            <a:ext cx="2286016" cy="4071966"/>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rPr>
              <a:t>Single Threaded GUI</a:t>
            </a:r>
          </a:p>
          <a:p>
            <a:pPr algn="ctr"/>
            <a:endParaRPr lang="en-GB" dirty="0" smtClean="0">
              <a:solidFill>
                <a:schemeClr val="bg1"/>
              </a:solidFill>
            </a:endParaRPr>
          </a:p>
        </p:txBody>
      </p:sp>
      <p:sp>
        <p:nvSpPr>
          <p:cNvPr id="48" name="Rectangle 47"/>
          <p:cNvSpPr/>
          <p:nvPr/>
        </p:nvSpPr>
        <p:spPr bwMode="auto">
          <a:xfrm>
            <a:off x="7290179" y="2718178"/>
            <a:ext cx="368489" cy="1910687"/>
          </a:xfrm>
          <a:prstGeom prst="rect">
            <a:avLst/>
          </a:prstGeom>
          <a:solidFill>
            <a:schemeClr val="bg2"/>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000" dirty="0" smtClean="0">
              <a:solidFill>
                <a:srgbClr val="FFFFFF"/>
              </a:solidFill>
              <a:effectLst>
                <a:outerShdw blurRad="38100" dist="38100" dir="2700000" algn="tl">
                  <a:srgbClr val="000000">
                    <a:alpha val="43137"/>
                  </a:srgbClr>
                </a:outerShdw>
              </a:effectLst>
              <a:latin typeface="Calibri" pitchFamily="34" charset="0"/>
            </a:endParaRPr>
          </a:p>
        </p:txBody>
      </p:sp>
      <p:cxnSp>
        <p:nvCxnSpPr>
          <p:cNvPr id="49" name="Straight Connector 48"/>
          <p:cNvCxnSpPr/>
          <p:nvPr/>
        </p:nvCxnSpPr>
        <p:spPr>
          <a:xfrm>
            <a:off x="7303827" y="3004782"/>
            <a:ext cx="354841" cy="13648"/>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7265158" y="3348251"/>
            <a:ext cx="354841" cy="13648"/>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7308376" y="3746310"/>
            <a:ext cx="354841" cy="13648"/>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7269707" y="4117074"/>
            <a:ext cx="354841" cy="13648"/>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7271982" y="4405952"/>
            <a:ext cx="354841" cy="13648"/>
          </a:xfrm>
          <a:prstGeom prst="line">
            <a:avLst/>
          </a:prstGeom>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7849738" y="2540758"/>
            <a:ext cx="1092735" cy="646331"/>
          </a:xfrm>
          <a:prstGeom prst="rect">
            <a:avLst/>
          </a:prstGeom>
          <a:noFill/>
        </p:spPr>
        <p:txBody>
          <a:bodyPr wrap="none" rtlCol="0">
            <a:spAutoFit/>
          </a:bodyPr>
          <a:lstStyle/>
          <a:p>
            <a:r>
              <a:rPr lang="en-GB" dirty="0" smtClean="0"/>
              <a:t>Pending</a:t>
            </a:r>
          </a:p>
          <a:p>
            <a:r>
              <a:rPr lang="en-GB" dirty="0" smtClean="0"/>
              <a:t>Reactions</a:t>
            </a:r>
          </a:p>
        </p:txBody>
      </p:sp>
      <p:sp>
        <p:nvSpPr>
          <p:cNvPr id="67" name="TextBox 66"/>
          <p:cNvSpPr txBox="1"/>
          <p:nvPr/>
        </p:nvSpPr>
        <p:spPr>
          <a:xfrm>
            <a:off x="5968622" y="4985981"/>
            <a:ext cx="357790" cy="369332"/>
          </a:xfrm>
          <a:prstGeom prst="rect">
            <a:avLst/>
          </a:prstGeom>
          <a:noFill/>
        </p:spPr>
        <p:txBody>
          <a:bodyPr wrap="none" rtlCol="0">
            <a:spAutoFit/>
          </a:bodyPr>
          <a:lstStyle/>
          <a:p>
            <a:r>
              <a:rPr lang="en-GB" dirty="0" smtClean="0">
                <a:solidFill>
                  <a:schemeClr val="bg1"/>
                </a:solidFill>
              </a:rPr>
              <a:t>...</a:t>
            </a:r>
            <a:endParaRPr lang="en-GB" dirty="0">
              <a:solidFill>
                <a:schemeClr val="bg1"/>
              </a:solidFill>
            </a:endParaRPr>
          </a:p>
        </p:txBody>
      </p:sp>
      <p:sp>
        <p:nvSpPr>
          <p:cNvPr id="68" name="TextBox 67"/>
          <p:cNvSpPr txBox="1"/>
          <p:nvPr/>
        </p:nvSpPr>
        <p:spPr>
          <a:xfrm>
            <a:off x="384413" y="5775276"/>
            <a:ext cx="2045753" cy="369332"/>
          </a:xfrm>
          <a:prstGeom prst="rect">
            <a:avLst/>
          </a:prstGeom>
          <a:noFill/>
        </p:spPr>
        <p:txBody>
          <a:bodyPr wrap="none" rtlCol="0">
            <a:spAutoFit/>
          </a:bodyPr>
          <a:lstStyle/>
          <a:p>
            <a:r>
              <a:rPr lang="en-GB" dirty="0" smtClean="0">
                <a:solidFill>
                  <a:schemeClr val="bg1"/>
                </a:solidFill>
              </a:rPr>
              <a:t>Handlers (callbacks)</a:t>
            </a:r>
            <a:endParaRPr lang="en-GB" dirty="0">
              <a:solidFill>
                <a:schemeClr val="bg1"/>
              </a:solidFill>
            </a:endParaRPr>
          </a:p>
        </p:txBody>
      </p:sp>
      <p:grpSp>
        <p:nvGrpSpPr>
          <p:cNvPr id="6" name="Group 68"/>
          <p:cNvGrpSpPr/>
          <p:nvPr/>
        </p:nvGrpSpPr>
        <p:grpSpPr>
          <a:xfrm>
            <a:off x="509516" y="2008494"/>
            <a:ext cx="398059" cy="953070"/>
            <a:chOff x="3414215" y="2606721"/>
            <a:chExt cx="398059" cy="1910687"/>
          </a:xfrm>
        </p:grpSpPr>
        <p:sp>
          <p:nvSpPr>
            <p:cNvPr id="70" name="Rectangle 69"/>
            <p:cNvSpPr/>
            <p:nvPr/>
          </p:nvSpPr>
          <p:spPr bwMode="auto">
            <a:xfrm>
              <a:off x="3439236" y="2606721"/>
              <a:ext cx="368489" cy="1910687"/>
            </a:xfrm>
            <a:prstGeom prst="rect">
              <a:avLst/>
            </a:prstGeom>
            <a:solidFill>
              <a:schemeClr val="bg2"/>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000" dirty="0" smtClean="0">
                <a:solidFill>
                  <a:srgbClr val="FFFFFF"/>
                </a:solidFill>
                <a:effectLst>
                  <a:outerShdw blurRad="38100" dist="38100" dir="2700000" algn="tl">
                    <a:srgbClr val="000000">
                      <a:alpha val="43137"/>
                    </a:srgbClr>
                  </a:outerShdw>
                </a:effectLst>
                <a:latin typeface="Calibri" pitchFamily="34" charset="0"/>
              </a:endParaRPr>
            </a:p>
          </p:txBody>
        </p:sp>
        <p:cxnSp>
          <p:nvCxnSpPr>
            <p:cNvPr id="71" name="Straight Connector 70"/>
            <p:cNvCxnSpPr/>
            <p:nvPr/>
          </p:nvCxnSpPr>
          <p:spPr>
            <a:xfrm>
              <a:off x="3452884" y="2893325"/>
              <a:ext cx="354841" cy="13648"/>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3414215" y="3236794"/>
              <a:ext cx="354841" cy="13648"/>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3457433" y="3634853"/>
              <a:ext cx="354841" cy="13648"/>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3418764" y="4005617"/>
              <a:ext cx="354841" cy="13648"/>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3421039" y="4294495"/>
              <a:ext cx="354841" cy="13648"/>
            </a:xfrm>
            <a:prstGeom prst="line">
              <a:avLst/>
            </a:prstGeom>
          </p:spPr>
          <p:style>
            <a:lnRef idx="1">
              <a:schemeClr val="accent1"/>
            </a:lnRef>
            <a:fillRef idx="0">
              <a:schemeClr val="accent1"/>
            </a:fillRef>
            <a:effectRef idx="0">
              <a:schemeClr val="accent1"/>
            </a:effectRef>
            <a:fontRef idx="minor">
              <a:schemeClr val="tx1"/>
            </a:fontRef>
          </p:style>
        </p:cxnSp>
      </p:grpSp>
      <p:sp>
        <p:nvSpPr>
          <p:cNvPr id="81" name="TextBox 80"/>
          <p:cNvSpPr txBox="1"/>
          <p:nvPr/>
        </p:nvSpPr>
        <p:spPr>
          <a:xfrm>
            <a:off x="518615" y="5281684"/>
            <a:ext cx="304892" cy="523220"/>
          </a:xfrm>
          <a:prstGeom prst="rect">
            <a:avLst/>
          </a:prstGeom>
          <a:noFill/>
          <a:ln>
            <a:solidFill>
              <a:schemeClr val="bg1"/>
            </a:solidFill>
          </a:ln>
        </p:spPr>
        <p:txBody>
          <a:bodyPr wrap="none" rtlCol="0">
            <a:spAutoFit/>
          </a:bodyPr>
          <a:lstStyle/>
          <a:p>
            <a:r>
              <a:rPr lang="en-GB" sz="2800" dirty="0" smtClean="0">
                <a:solidFill>
                  <a:srgbClr val="FFFF00"/>
                </a:solidFill>
                <a:latin typeface="Times New Roman" pitchFamily="18" charset="0"/>
                <a:cs typeface="Times New Roman" pitchFamily="18" charset="0"/>
              </a:rPr>
              <a:t>!</a:t>
            </a:r>
            <a:endParaRPr lang="en-GB" dirty="0">
              <a:solidFill>
                <a:srgbClr val="FFFF00"/>
              </a:solidFill>
              <a:latin typeface="Times New Roman" pitchFamily="18" charset="0"/>
              <a:cs typeface="Times New Roman" pitchFamily="18" charset="0"/>
            </a:endParaRPr>
          </a:p>
        </p:txBody>
      </p:sp>
      <p:sp>
        <p:nvSpPr>
          <p:cNvPr id="83" name="TextBox 82"/>
          <p:cNvSpPr txBox="1"/>
          <p:nvPr/>
        </p:nvSpPr>
        <p:spPr>
          <a:xfrm>
            <a:off x="971265" y="5270311"/>
            <a:ext cx="304892" cy="523220"/>
          </a:xfrm>
          <a:prstGeom prst="rect">
            <a:avLst/>
          </a:prstGeom>
          <a:noFill/>
          <a:ln>
            <a:solidFill>
              <a:schemeClr val="bg1"/>
            </a:solidFill>
          </a:ln>
        </p:spPr>
        <p:txBody>
          <a:bodyPr wrap="none" rtlCol="0">
            <a:spAutoFit/>
          </a:bodyPr>
          <a:lstStyle/>
          <a:p>
            <a:r>
              <a:rPr lang="en-GB" sz="2800" dirty="0" smtClean="0">
                <a:solidFill>
                  <a:srgbClr val="FFFF00"/>
                </a:solidFill>
                <a:latin typeface="Times New Roman" pitchFamily="18" charset="0"/>
                <a:cs typeface="Times New Roman" pitchFamily="18" charset="0"/>
              </a:rPr>
              <a:t>!</a:t>
            </a:r>
            <a:endParaRPr lang="en-GB" dirty="0">
              <a:solidFill>
                <a:srgbClr val="FFFF00"/>
              </a:solidFill>
              <a:latin typeface="Times New Roman" pitchFamily="18" charset="0"/>
              <a:cs typeface="Times New Roman" pitchFamily="18" charset="0"/>
            </a:endParaRPr>
          </a:p>
        </p:txBody>
      </p:sp>
      <p:sp>
        <p:nvSpPr>
          <p:cNvPr id="84" name="TextBox 83"/>
          <p:cNvSpPr txBox="1"/>
          <p:nvPr/>
        </p:nvSpPr>
        <p:spPr>
          <a:xfrm>
            <a:off x="1410267" y="5258938"/>
            <a:ext cx="304892" cy="523220"/>
          </a:xfrm>
          <a:prstGeom prst="rect">
            <a:avLst/>
          </a:prstGeom>
          <a:noFill/>
          <a:ln>
            <a:solidFill>
              <a:schemeClr val="bg1"/>
            </a:solidFill>
          </a:ln>
        </p:spPr>
        <p:txBody>
          <a:bodyPr wrap="none" rtlCol="0">
            <a:spAutoFit/>
          </a:bodyPr>
          <a:lstStyle/>
          <a:p>
            <a:r>
              <a:rPr lang="en-GB" sz="2800" dirty="0" smtClean="0">
                <a:solidFill>
                  <a:srgbClr val="FFFF00"/>
                </a:solidFill>
                <a:latin typeface="Times New Roman" pitchFamily="18" charset="0"/>
                <a:cs typeface="Times New Roman" pitchFamily="18" charset="0"/>
              </a:rPr>
              <a:t>!</a:t>
            </a:r>
            <a:endParaRPr lang="en-GB" dirty="0">
              <a:solidFill>
                <a:srgbClr val="FFFF00"/>
              </a:solidFill>
              <a:latin typeface="Times New Roman" pitchFamily="18" charset="0"/>
              <a:cs typeface="Times New Roman" pitchFamily="18" charset="0"/>
            </a:endParaRPr>
          </a:p>
        </p:txBody>
      </p:sp>
      <p:sp>
        <p:nvSpPr>
          <p:cNvPr id="85" name="TextBox 84"/>
          <p:cNvSpPr txBox="1"/>
          <p:nvPr/>
        </p:nvSpPr>
        <p:spPr>
          <a:xfrm>
            <a:off x="1712793" y="5370393"/>
            <a:ext cx="357790" cy="369332"/>
          </a:xfrm>
          <a:prstGeom prst="rect">
            <a:avLst/>
          </a:prstGeom>
          <a:noFill/>
        </p:spPr>
        <p:txBody>
          <a:bodyPr wrap="none" rtlCol="0">
            <a:spAutoFit/>
          </a:bodyPr>
          <a:lstStyle/>
          <a:p>
            <a:r>
              <a:rPr lang="en-GB" dirty="0" smtClean="0">
                <a:solidFill>
                  <a:schemeClr val="bg1"/>
                </a:solidFill>
              </a:rPr>
              <a:t>...</a:t>
            </a:r>
            <a:endParaRPr lang="en-GB" dirty="0">
              <a:solidFill>
                <a:schemeClr val="bg1"/>
              </a:solidFill>
            </a:endParaRPr>
          </a:p>
        </p:txBody>
      </p:sp>
      <p:cxnSp>
        <p:nvCxnSpPr>
          <p:cNvPr id="103" name="Straight Arrow Connector 102"/>
          <p:cNvCxnSpPr/>
          <p:nvPr/>
        </p:nvCxnSpPr>
        <p:spPr>
          <a:xfrm flipV="1">
            <a:off x="2511188" y="4230806"/>
            <a:ext cx="4449170" cy="709685"/>
          </a:xfrm>
          <a:prstGeom prst="straightConnector1">
            <a:avLst/>
          </a:prstGeom>
          <a:ln w="38100">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106" name="TextBox 105"/>
          <p:cNvSpPr txBox="1"/>
          <p:nvPr/>
        </p:nvSpPr>
        <p:spPr>
          <a:xfrm>
            <a:off x="211540" y="1467134"/>
            <a:ext cx="1525674" cy="523220"/>
          </a:xfrm>
          <a:prstGeom prst="rect">
            <a:avLst/>
          </a:prstGeom>
          <a:noFill/>
        </p:spPr>
        <p:txBody>
          <a:bodyPr wrap="none" rtlCol="0">
            <a:spAutoFit/>
          </a:bodyPr>
          <a:lstStyle/>
          <a:p>
            <a:r>
              <a:rPr lang="en-GB" sz="2800" dirty="0" smtClean="0">
                <a:solidFill>
                  <a:srgbClr val="FFFF00"/>
                </a:solidFill>
                <a:latin typeface="Times New Roman" pitchFamily="18" charset="0"/>
                <a:cs typeface="Times New Roman" pitchFamily="18" charset="0"/>
                <a:sym typeface="ZapfDingbats"/>
              </a:rPr>
              <a:t> </a:t>
            </a:r>
            <a:r>
              <a:rPr lang="en-GB" dirty="0" smtClean="0">
                <a:sym typeface="ZapfDingbats"/>
              </a:rPr>
              <a:t>(e.g. Click)</a:t>
            </a:r>
            <a:endParaRPr lang="en-GB" dirty="0">
              <a:solidFill>
                <a:srgbClr val="FFFF00"/>
              </a:solidFill>
              <a:latin typeface="Times New Roman" pitchFamily="18" charset="0"/>
              <a:cs typeface="Times New Roman" pitchFamily="18" charset="0"/>
            </a:endParaRPr>
          </a:p>
        </p:txBody>
      </p:sp>
      <p:sp>
        <p:nvSpPr>
          <p:cNvPr id="107" name="TextBox 106"/>
          <p:cNvSpPr txBox="1"/>
          <p:nvPr/>
        </p:nvSpPr>
        <p:spPr>
          <a:xfrm>
            <a:off x="7993941" y="3762233"/>
            <a:ext cx="1108188" cy="1077218"/>
          </a:xfrm>
          <a:prstGeom prst="rect">
            <a:avLst/>
          </a:prstGeom>
          <a:noFill/>
        </p:spPr>
        <p:txBody>
          <a:bodyPr wrap="none" rtlCol="0">
            <a:spAutoFit/>
          </a:bodyPr>
          <a:lstStyle/>
          <a:p>
            <a:r>
              <a:rPr lang="en-GB" sz="2800" dirty="0" smtClean="0">
                <a:solidFill>
                  <a:srgbClr val="FFFF00"/>
                </a:solidFill>
                <a:latin typeface="Times New Roman" pitchFamily="18" charset="0"/>
                <a:cs typeface="Times New Roman" pitchFamily="18" charset="0"/>
                <a:sym typeface="ZapfDingbats"/>
              </a:rPr>
              <a:t> </a:t>
            </a:r>
          </a:p>
          <a:p>
            <a:r>
              <a:rPr lang="en-GB" dirty="0" smtClean="0">
                <a:sym typeface="ZapfDingbats"/>
              </a:rPr>
              <a:t>(e.g. I/O </a:t>
            </a:r>
          </a:p>
          <a:p>
            <a:r>
              <a:rPr lang="en-GB" dirty="0" smtClean="0">
                <a:sym typeface="ZapfDingbats"/>
              </a:rPr>
              <a:t>response)</a:t>
            </a:r>
            <a:endParaRPr lang="en-GB" dirty="0">
              <a:solidFill>
                <a:srgbClr val="FFFF00"/>
              </a:solidFill>
              <a:latin typeface="Times New Roman" pitchFamily="18" charset="0"/>
              <a:cs typeface="Times New Roman" pitchFamily="18" charset="0"/>
            </a:endParaRPr>
          </a:p>
        </p:txBody>
      </p:sp>
      <p:cxnSp>
        <p:nvCxnSpPr>
          <p:cNvPr id="108" name="Straight Arrow Connector 107"/>
          <p:cNvCxnSpPr/>
          <p:nvPr/>
        </p:nvCxnSpPr>
        <p:spPr>
          <a:xfrm rot="10800000">
            <a:off x="7683691" y="4012442"/>
            <a:ext cx="316173" cy="15924"/>
          </a:xfrm>
          <a:prstGeom prst="straightConnector1">
            <a:avLst/>
          </a:prstGeom>
          <a:ln w="38100">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7287904" y="3684895"/>
            <a:ext cx="354842" cy="523220"/>
          </a:xfrm>
          <a:prstGeom prst="rect">
            <a:avLst/>
          </a:prstGeom>
          <a:noFill/>
          <a:ln>
            <a:noFill/>
          </a:ln>
        </p:spPr>
        <p:txBody>
          <a:bodyPr wrap="square" rtlCol="0">
            <a:spAutoFit/>
          </a:bodyPr>
          <a:lstStyle/>
          <a:p>
            <a:r>
              <a:rPr lang="en-GB" sz="2800" dirty="0" smtClean="0">
                <a:solidFill>
                  <a:srgbClr val="FFFF00"/>
                </a:solidFill>
                <a:latin typeface="Times New Roman" pitchFamily="18" charset="0"/>
                <a:cs typeface="Times New Roman" pitchFamily="18" charset="0"/>
              </a:rPr>
              <a:t>!</a:t>
            </a:r>
            <a:endParaRPr lang="en-GB" dirty="0">
              <a:solidFill>
                <a:srgbClr val="FFFF00"/>
              </a:solidFill>
              <a:latin typeface="Times New Roman" pitchFamily="18" charset="0"/>
              <a:cs typeface="Times New Roman" pitchFamily="18" charset="0"/>
            </a:endParaRPr>
          </a:p>
        </p:txBody>
      </p:sp>
      <p:sp>
        <p:nvSpPr>
          <p:cNvPr id="113" name="Circular Arrow 112"/>
          <p:cNvSpPr/>
          <p:nvPr/>
        </p:nvSpPr>
        <p:spPr>
          <a:xfrm>
            <a:off x="2401277" y="6055211"/>
            <a:ext cx="500066" cy="500066"/>
          </a:xfrm>
          <a:prstGeom prst="circularArrow">
            <a:avLst>
              <a:gd name="adj1" fmla="val 12500"/>
              <a:gd name="adj2" fmla="val 1142319"/>
              <a:gd name="adj3" fmla="val 20457681"/>
              <a:gd name="adj4" fmla="val 1345456"/>
              <a:gd name="adj5" fmla="val 1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cxnSp>
        <p:nvCxnSpPr>
          <p:cNvPr id="56" name="Straight Arrow Connector 55"/>
          <p:cNvCxnSpPr/>
          <p:nvPr/>
        </p:nvCxnSpPr>
        <p:spPr>
          <a:xfrm rot="10800000">
            <a:off x="1078174" y="2074461"/>
            <a:ext cx="6127845" cy="1869743"/>
          </a:xfrm>
          <a:prstGeom prst="straightConnector1">
            <a:avLst/>
          </a:prstGeom>
          <a:ln w="38100">
            <a:solidFill>
              <a:schemeClr val="accent3"/>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4874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Text Placeholder 2"/>
          <p:cNvSpPr>
            <a:spLocks noGrp="1"/>
          </p:cNvSpPr>
          <p:nvPr>
            <p:ph type="body" idx="1"/>
          </p:nvPr>
        </p:nvSpPr>
        <p:spPr/>
        <p:txBody>
          <a:bodyPr/>
          <a:lstStyle/>
          <a:p>
            <a:pPr lvl="1"/>
            <a:r>
              <a:rPr lang="en-GB" dirty="0"/>
              <a:t>“</a:t>
            </a:r>
            <a:r>
              <a:rPr lang="en-GB" dirty="0" err="1"/>
              <a:t>async</a:t>
            </a:r>
            <a:r>
              <a:rPr lang="en-GB" dirty="0"/>
              <a:t> expressions” (F#)</a:t>
            </a:r>
          </a:p>
          <a:p>
            <a:pPr lvl="1"/>
            <a:r>
              <a:rPr lang="en-GB" dirty="0"/>
              <a:t>“</a:t>
            </a:r>
            <a:r>
              <a:rPr lang="en-GB" dirty="0" err="1"/>
              <a:t>async</a:t>
            </a:r>
            <a:r>
              <a:rPr lang="en-GB" dirty="0"/>
              <a:t> methods” (C#/Axum)</a:t>
            </a:r>
          </a:p>
          <a:p>
            <a:pPr lvl="1"/>
            <a:r>
              <a:rPr lang="en-GB" dirty="0"/>
              <a:t>“await” (C# 5.0)</a:t>
            </a:r>
          </a:p>
          <a:p>
            <a:pPr lvl="1"/>
            <a:r>
              <a:rPr lang="en-GB" dirty="0"/>
              <a:t>“</a:t>
            </a:r>
            <a:r>
              <a:rPr lang="en-GB" dirty="0" err="1"/>
              <a:t>asyncerators</a:t>
            </a:r>
            <a:r>
              <a:rPr lang="en-GB" dirty="0"/>
              <a:t>” (fantasy language X)</a:t>
            </a:r>
          </a:p>
          <a:p>
            <a:endParaRPr lang="en-GB" dirty="0"/>
          </a:p>
        </p:txBody>
      </p:sp>
    </p:spTree>
    <p:extLst>
      <p:ext uri="{BB962C8B-B14F-4D97-AF65-F5344CB8AC3E}">
        <p14:creationId xmlns:p14="http://schemas.microsoft.com/office/powerpoint/2010/main" val="710793916"/>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1538288" y="2090738"/>
            <a:ext cx="7100887" cy="1719262"/>
          </a:xfrm>
        </p:spPr>
        <p:txBody>
          <a:bodyPr/>
          <a:lstStyle/>
          <a:p>
            <a:pPr eaLnBrk="1" hangingPunct="1">
              <a:defRPr/>
            </a:pPr>
            <a:r>
              <a:rPr lang="en-US" dirty="0" smtClean="0"/>
              <a:t>Demos: Web Translation</a:t>
            </a:r>
          </a:p>
        </p:txBody>
      </p:sp>
      <p:sp>
        <p:nvSpPr>
          <p:cNvPr id="34818" name="Rectangle 3"/>
          <p:cNvSpPr>
            <a:spLocks noGrp="1" noChangeArrowheads="1"/>
          </p:cNvSpPr>
          <p:nvPr>
            <p:ph type="subTitle" idx="1"/>
          </p:nvPr>
        </p:nvSpPr>
        <p:spPr>
          <a:xfrm>
            <a:off x="1538288" y="3870325"/>
            <a:ext cx="7100887" cy="1136650"/>
          </a:xfrm>
        </p:spPr>
        <p:txBody>
          <a:bodyPr/>
          <a:lstStyle/>
          <a:p>
            <a:pPr eaLnBrk="1" hangingPunct="1">
              <a:spcBef>
                <a:spcPct val="0"/>
              </a:spcBef>
            </a:pPr>
            <a:endParaRPr lang="en-US" dirty="0" smtClean="0">
              <a:solidFill>
                <a:srgbClr val="A2998A"/>
              </a:solidFill>
            </a:endParaRPr>
          </a:p>
        </p:txBody>
      </p:sp>
    </p:spTree>
    <p:extLst>
      <p:ext uri="{BB962C8B-B14F-4D97-AF65-F5344CB8AC3E}">
        <p14:creationId xmlns:p14="http://schemas.microsoft.com/office/powerpoint/2010/main" val="1311153397"/>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sp>
        <p:nvSpPr>
          <p:cNvPr id="4" name="Text Placeholder 3"/>
          <p:cNvSpPr>
            <a:spLocks noGrp="1"/>
          </p:cNvSpPr>
          <p:nvPr>
            <p:ph type="body" sz="quarter" idx="10"/>
          </p:nvPr>
        </p:nvSpPr>
        <p:spPr/>
        <p:txBody>
          <a:bodyPr/>
          <a:lstStyle/>
          <a:p>
            <a:endParaRPr lang="en-GB"/>
          </a:p>
        </p:txBody>
      </p:sp>
      <p:pic>
        <p:nvPicPr>
          <p:cNvPr id="120835" name="Picture 3"/>
          <p:cNvPicPr>
            <a:picLocks noChangeAspect="1" noChangeArrowheads="1"/>
          </p:cNvPicPr>
          <p:nvPr/>
        </p:nvPicPr>
        <p:blipFill>
          <a:blip r:embed="rId2"/>
          <a:srcRect/>
          <a:stretch>
            <a:fillRect/>
          </a:stretch>
        </p:blipFill>
        <p:spPr bwMode="auto">
          <a:xfrm>
            <a:off x="-1524000" y="-190500"/>
            <a:ext cx="12192000" cy="7239000"/>
          </a:xfrm>
          <a:prstGeom prst="rect">
            <a:avLst/>
          </a:prstGeom>
          <a:noFill/>
          <a:ln w="9525">
            <a:noFill/>
            <a:miter lim="800000"/>
            <a:headEnd/>
            <a:tailEnd/>
          </a:ln>
        </p:spPr>
      </p:pic>
    </p:spTree>
    <p:extLst>
      <p:ext uri="{BB962C8B-B14F-4D97-AF65-F5344CB8AC3E}">
        <p14:creationId xmlns:p14="http://schemas.microsoft.com/office/powerpoint/2010/main" val="397176249"/>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Background: F# Computation Expressions</a:t>
            </a:r>
            <a:endParaRPr lang="en-GB" dirty="0"/>
          </a:p>
        </p:txBody>
      </p:sp>
      <p:sp>
        <p:nvSpPr>
          <p:cNvPr id="3" name="Content Placeholder 2"/>
          <p:cNvSpPr>
            <a:spLocks noGrp="1"/>
          </p:cNvSpPr>
          <p:nvPr>
            <p:ph idx="1"/>
          </p:nvPr>
        </p:nvSpPr>
        <p:spPr/>
        <p:txBody>
          <a:bodyPr>
            <a:normAutofit/>
          </a:bodyPr>
          <a:lstStyle/>
          <a:p>
            <a:endParaRPr lang="en-GB" sz="2400" dirty="0" smtClean="0"/>
          </a:p>
          <a:p>
            <a:r>
              <a:rPr lang="en-GB" sz="2800" dirty="0" smtClean="0"/>
              <a:t>Very general monadic/</a:t>
            </a:r>
            <a:r>
              <a:rPr lang="en-GB" sz="2800" dirty="0" err="1" smtClean="0"/>
              <a:t>monoidal</a:t>
            </a:r>
            <a:r>
              <a:rPr lang="en-GB" sz="2800" dirty="0" smtClean="0"/>
              <a:t> syntax</a:t>
            </a:r>
          </a:p>
          <a:p>
            <a:pPr lvl="1"/>
            <a:r>
              <a:rPr lang="en-GB" sz="2400" dirty="0" smtClean="0"/>
              <a:t>In a strict language</a:t>
            </a:r>
          </a:p>
          <a:p>
            <a:pPr lvl="1"/>
            <a:r>
              <a:rPr lang="en-GB" sz="2400" dirty="0" smtClean="0"/>
              <a:t>Haskell monadic syntax now looks very “bare”. Time for a rethink?</a:t>
            </a:r>
          </a:p>
          <a:p>
            <a:pPr lvl="1"/>
            <a:endParaRPr lang="en-GB" sz="2400" dirty="0" smtClean="0"/>
          </a:p>
          <a:p>
            <a:r>
              <a:rPr lang="en-GB" sz="2800" dirty="0" smtClean="0"/>
              <a:t>Applicable to any functional language which aspires to have multi-paradigm elements</a:t>
            </a:r>
          </a:p>
          <a:p>
            <a:pPr lvl="1"/>
            <a:r>
              <a:rPr lang="en-GB" sz="2400" dirty="0" smtClean="0"/>
              <a:t>Including pure languages</a:t>
            </a:r>
          </a:p>
          <a:p>
            <a:endParaRPr lang="en-GB" sz="2800" dirty="0"/>
          </a:p>
        </p:txBody>
      </p:sp>
    </p:spTree>
    <p:extLst>
      <p:ext uri="{BB962C8B-B14F-4D97-AF65-F5344CB8AC3E}">
        <p14:creationId xmlns:p14="http://schemas.microsoft.com/office/powerpoint/2010/main" val="168034897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Possible Future Directions</a:t>
            </a:r>
            <a:endParaRPr lang="en-GB" dirty="0"/>
          </a:p>
        </p:txBody>
      </p:sp>
      <p:sp>
        <p:nvSpPr>
          <p:cNvPr id="3" name="Content Placeholder 2"/>
          <p:cNvSpPr>
            <a:spLocks noGrp="1"/>
          </p:cNvSpPr>
          <p:nvPr>
            <p:ph idx="1"/>
          </p:nvPr>
        </p:nvSpPr>
        <p:spPr/>
        <p:txBody>
          <a:bodyPr>
            <a:normAutofit/>
          </a:bodyPr>
          <a:lstStyle/>
          <a:p>
            <a:r>
              <a:rPr lang="en-GB" sz="2800" dirty="0" smtClean="0"/>
              <a:t>Formalize </a:t>
            </a:r>
            <a:r>
              <a:rPr lang="en-GB" sz="2800" dirty="0" err="1" smtClean="0"/>
              <a:t>MiniAsync</a:t>
            </a:r>
            <a:endParaRPr lang="en-GB" sz="2800" dirty="0" smtClean="0"/>
          </a:p>
          <a:p>
            <a:pPr lvl="1"/>
            <a:r>
              <a:rPr lang="en-GB" sz="2400" dirty="0" smtClean="0"/>
              <a:t>give language variations in C#, Java, </a:t>
            </a:r>
            <a:r>
              <a:rPr lang="en-GB" sz="2400" dirty="0" err="1" smtClean="0"/>
              <a:t>Javascript</a:t>
            </a:r>
            <a:r>
              <a:rPr lang="en-GB" sz="2400" dirty="0" smtClean="0"/>
              <a:t>, Haskell, etc.</a:t>
            </a:r>
          </a:p>
          <a:p>
            <a:pPr lvl="1"/>
            <a:r>
              <a:rPr lang="en-GB" sz="2400" dirty="0" smtClean="0"/>
              <a:t>give library variations for different domains</a:t>
            </a:r>
          </a:p>
          <a:p>
            <a:pPr lvl="1"/>
            <a:r>
              <a:rPr lang="en-GB" sz="2400" dirty="0" smtClean="0"/>
              <a:t>compare &amp; contrast to the huge related literature</a:t>
            </a:r>
          </a:p>
          <a:p>
            <a:r>
              <a:rPr lang="en-GB" sz="2800" dirty="0" smtClean="0"/>
              <a:t>Variations</a:t>
            </a:r>
          </a:p>
          <a:p>
            <a:pPr lvl="1"/>
            <a:r>
              <a:rPr lang="en-GB" sz="2400" dirty="0" smtClean="0"/>
              <a:t>Pure core language?</a:t>
            </a:r>
          </a:p>
          <a:p>
            <a:pPr lvl="1"/>
            <a:r>
              <a:rPr lang="en-GB" sz="2400" dirty="0" smtClean="0"/>
              <a:t>Impure core language without data races? (c.f. F#/Axum agent language)</a:t>
            </a:r>
            <a:endParaRPr lang="en-GB" sz="2400" dirty="0"/>
          </a:p>
        </p:txBody>
      </p:sp>
      <p:sp>
        <p:nvSpPr>
          <p:cNvPr id="4" name="Rectangular Callout 3"/>
          <p:cNvSpPr/>
          <p:nvPr/>
        </p:nvSpPr>
        <p:spPr>
          <a:xfrm>
            <a:off x="4967785" y="4885313"/>
            <a:ext cx="3930555" cy="1754326"/>
          </a:xfrm>
          <a:prstGeom prst="wedgeRectCallout">
            <a:avLst>
              <a:gd name="adj1" fmla="val -69188"/>
              <a:gd name="adj2" fmla="val -38139"/>
            </a:avLst>
          </a:prstGeom>
          <a:solidFill>
            <a:srgbClr val="0070C0"/>
          </a:solidFill>
          <a:ln w="15875">
            <a:solidFill>
              <a:schemeClr val="tx1"/>
            </a:solidFill>
            <a:miter lim="800000"/>
            <a:headEnd/>
            <a:tailEnd/>
          </a:ln>
          <a:effectLst/>
        </p:spPr>
        <p:txBody>
          <a:bodyPr wrap="square" anchor="ctr" anchorCtr="1">
            <a:spAutoFit/>
          </a:bodyPr>
          <a:lstStyle/>
          <a:p>
            <a:pPr algn="ctr"/>
            <a:r>
              <a:rPr lang="en-GB" dirty="0" smtClean="0">
                <a:solidFill>
                  <a:schemeClr val="bg1"/>
                </a:solidFill>
              </a:rPr>
              <a:t>Splitting code into  sync/async is a variation on the pure/IO split of Haskell. </a:t>
            </a:r>
          </a:p>
          <a:p>
            <a:pPr algn="ctr"/>
            <a:endParaRPr lang="en-GB" dirty="0" smtClean="0">
              <a:solidFill>
                <a:schemeClr val="bg1"/>
              </a:solidFill>
            </a:endParaRPr>
          </a:p>
          <a:p>
            <a:pPr algn="ctr"/>
            <a:r>
              <a:rPr lang="en-GB" dirty="0" smtClean="0">
                <a:solidFill>
                  <a:schemeClr val="bg1"/>
                </a:solidFill>
              </a:rPr>
              <a:t>i.e. there is more than one choice about where to split, even for a “safe” language.</a:t>
            </a:r>
          </a:p>
        </p:txBody>
      </p:sp>
    </p:spTree>
    <p:extLst>
      <p:ext uri="{BB962C8B-B14F-4D97-AF65-F5344CB8AC3E}">
        <p14:creationId xmlns:p14="http://schemas.microsoft.com/office/powerpoint/2010/main" val="383770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pPr eaLnBrk="1" hangingPunct="1"/>
            <a:r>
              <a:rPr lang="en-US" dirty="0" smtClean="0"/>
              <a:t>use - background</a:t>
            </a:r>
          </a:p>
        </p:txBody>
      </p:sp>
      <p:sp>
        <p:nvSpPr>
          <p:cNvPr id="3" name="Content Placeholder 2"/>
          <p:cNvSpPr>
            <a:spLocks noGrp="1"/>
          </p:cNvSpPr>
          <p:nvPr>
            <p:ph idx="1"/>
          </p:nvPr>
        </p:nvSpPr>
        <p:spPr/>
        <p:txBody>
          <a:bodyPr/>
          <a:lstStyle/>
          <a:p>
            <a:pPr marL="0" indent="0" defTabSz="914363" eaLnBrk="1" fontAlgn="auto" hangingPunct="1">
              <a:lnSpc>
                <a:spcPct val="90000"/>
              </a:lnSpc>
              <a:spcAft>
                <a:spcPts val="0"/>
              </a:spcAft>
              <a:buClrTx/>
              <a:buFontTx/>
              <a:buNone/>
              <a:defRPr/>
            </a:pPr>
            <a:endParaRPr lang="en-US" sz="1800" b="1" kern="1200" dirty="0" smtClean="0">
              <a:latin typeface="Courier New" pitchFamily="49" charset="0"/>
              <a:cs typeface="Courier New" pitchFamily="49" charset="0"/>
            </a:endParaRPr>
          </a:p>
          <a:p>
            <a:pPr marL="0" indent="0" defTabSz="914363" eaLnBrk="1" fontAlgn="auto" hangingPunct="1">
              <a:lnSpc>
                <a:spcPct val="90000"/>
              </a:lnSpc>
              <a:spcAft>
                <a:spcPts val="0"/>
              </a:spcAft>
              <a:buClrTx/>
              <a:buNone/>
              <a:defRPr/>
            </a:pPr>
            <a:r>
              <a:rPr lang="en-US" sz="1800" b="1" kern="1200" dirty="0" smtClean="0">
                <a:solidFill>
                  <a:schemeClr val="accent2">
                    <a:lumMod val="40000"/>
                    <a:lumOff val="60000"/>
                  </a:schemeClr>
                </a:solidFill>
                <a:latin typeface="Courier New" pitchFamily="49" charset="0"/>
                <a:cs typeface="Courier New" pitchFamily="49" charset="0"/>
              </a:rPr>
              <a:t>open</a:t>
            </a:r>
            <a:r>
              <a:rPr lang="en-US" sz="1800" b="1" kern="1200" dirty="0" smtClean="0">
                <a:latin typeface="Courier New" pitchFamily="49" charset="0"/>
                <a:cs typeface="Courier New" pitchFamily="49" charset="0"/>
              </a:rPr>
              <a:t> System.IO</a:t>
            </a:r>
          </a:p>
          <a:p>
            <a:pPr marL="0" indent="0" defTabSz="914363" eaLnBrk="1" fontAlgn="auto" hangingPunct="1">
              <a:lnSpc>
                <a:spcPct val="90000"/>
              </a:lnSpc>
              <a:spcAft>
                <a:spcPts val="0"/>
              </a:spcAft>
              <a:buClrTx/>
              <a:buFontTx/>
              <a:buNone/>
              <a:defRPr/>
            </a:pPr>
            <a:r>
              <a:rPr lang="en-US" sz="1800" b="1" kern="1200" dirty="0" smtClean="0">
                <a:solidFill>
                  <a:schemeClr val="accent2">
                    <a:lumMod val="40000"/>
                    <a:lumOff val="60000"/>
                  </a:schemeClr>
                </a:solidFill>
                <a:latin typeface="Courier New" pitchFamily="49" charset="0"/>
                <a:cs typeface="Courier New" pitchFamily="49" charset="0"/>
              </a:rPr>
              <a:t>open</a:t>
            </a:r>
            <a:r>
              <a:rPr lang="en-US" sz="1800" b="1" kern="1200" dirty="0" smtClean="0">
                <a:latin typeface="Courier New" pitchFamily="49" charset="0"/>
                <a:cs typeface="Courier New" pitchFamily="49" charset="0"/>
              </a:rPr>
              <a:t> </a:t>
            </a:r>
            <a:r>
              <a:rPr lang="en-US" sz="1800" b="1" kern="1200" dirty="0" err="1" smtClean="0">
                <a:latin typeface="Courier New" pitchFamily="49" charset="0"/>
                <a:cs typeface="Courier New" pitchFamily="49" charset="0"/>
              </a:rPr>
              <a:t>System.Collections.Generic</a:t>
            </a:r>
            <a:endParaRPr lang="en-US" sz="1800" b="1" kern="1200" dirty="0" smtClean="0">
              <a:latin typeface="Courier New" pitchFamily="49" charset="0"/>
              <a:cs typeface="Courier New" pitchFamily="49" charset="0"/>
            </a:endParaRPr>
          </a:p>
          <a:p>
            <a:pPr marL="0" indent="0" defTabSz="914363" eaLnBrk="1" fontAlgn="auto" hangingPunct="1">
              <a:lnSpc>
                <a:spcPct val="90000"/>
              </a:lnSpc>
              <a:spcAft>
                <a:spcPts val="0"/>
              </a:spcAft>
              <a:buClrTx/>
              <a:buFontTx/>
              <a:buNone/>
              <a:defRPr/>
            </a:pPr>
            <a:endParaRPr lang="en-US" sz="1800" b="1" kern="1200" dirty="0" smtClean="0">
              <a:solidFill>
                <a:schemeClr val="accent2">
                  <a:lumMod val="40000"/>
                  <a:lumOff val="60000"/>
                </a:schemeClr>
              </a:solidFill>
              <a:latin typeface="Courier New" pitchFamily="49" charset="0"/>
              <a:cs typeface="Courier New" pitchFamily="49" charset="0"/>
            </a:endParaRPr>
          </a:p>
          <a:p>
            <a:pPr marL="0" indent="0" defTabSz="914363" eaLnBrk="1" fontAlgn="auto" hangingPunct="1">
              <a:lnSpc>
                <a:spcPct val="90000"/>
              </a:lnSpc>
              <a:spcAft>
                <a:spcPts val="0"/>
              </a:spcAft>
              <a:buClrTx/>
              <a:buFontTx/>
              <a:buNone/>
              <a:defRPr/>
            </a:pPr>
            <a:r>
              <a:rPr lang="en-US" sz="1800" b="1" kern="1200" dirty="0" smtClean="0">
                <a:solidFill>
                  <a:schemeClr val="accent2">
                    <a:lumMod val="40000"/>
                    <a:lumOff val="60000"/>
                  </a:schemeClr>
                </a:solidFill>
                <a:latin typeface="Courier New" pitchFamily="49" charset="0"/>
                <a:cs typeface="Courier New" pitchFamily="49" charset="0"/>
              </a:rPr>
              <a:t>let</a:t>
            </a:r>
            <a:r>
              <a:rPr lang="en-US" sz="1800" b="1" kern="1200" dirty="0" smtClean="0">
                <a:latin typeface="Courier New" pitchFamily="49" charset="0"/>
                <a:cs typeface="Courier New" pitchFamily="49" charset="0"/>
              </a:rPr>
              <a:t> </a:t>
            </a:r>
            <a:r>
              <a:rPr lang="en-US" sz="1800" b="1" kern="1200" dirty="0" err="1" smtClean="0">
                <a:latin typeface="Courier New" pitchFamily="49" charset="0"/>
                <a:cs typeface="Courier New" pitchFamily="49" charset="0"/>
              </a:rPr>
              <a:t>readAllLines</a:t>
            </a:r>
            <a:r>
              <a:rPr lang="en-US" sz="1800" b="1" kern="1200" dirty="0" smtClean="0">
                <a:latin typeface="Courier New" pitchFamily="49" charset="0"/>
                <a:cs typeface="Courier New" pitchFamily="49" charset="0"/>
              </a:rPr>
              <a:t>(file) =</a:t>
            </a:r>
          </a:p>
          <a:p>
            <a:pPr marL="0" indent="0" defTabSz="914363" eaLnBrk="1" fontAlgn="auto" hangingPunct="1">
              <a:lnSpc>
                <a:spcPct val="90000"/>
              </a:lnSpc>
              <a:spcAft>
                <a:spcPts val="0"/>
              </a:spcAft>
              <a:buClrTx/>
              <a:buFontTx/>
              <a:buNone/>
              <a:defRPr/>
            </a:pPr>
            <a:r>
              <a:rPr lang="en-US" sz="1800" b="1" kern="1200" dirty="0" smtClean="0">
                <a:latin typeface="Courier New" pitchFamily="49" charset="0"/>
                <a:cs typeface="Courier New" pitchFamily="49" charset="0"/>
              </a:rPr>
              <a:t>    </a:t>
            </a:r>
            <a:r>
              <a:rPr lang="en-US" sz="1800" b="1" kern="1200" dirty="0" smtClean="0">
                <a:solidFill>
                  <a:schemeClr val="accent2">
                    <a:lumMod val="40000"/>
                    <a:lumOff val="60000"/>
                  </a:schemeClr>
                </a:solidFill>
                <a:latin typeface="Courier New" pitchFamily="49" charset="0"/>
                <a:cs typeface="Courier New" pitchFamily="49" charset="0"/>
              </a:rPr>
              <a:t>use</a:t>
            </a:r>
            <a:r>
              <a:rPr lang="en-US" sz="1800" b="1" kern="1200" dirty="0" smtClean="0">
                <a:latin typeface="Courier New" pitchFamily="49" charset="0"/>
                <a:cs typeface="Courier New" pitchFamily="49" charset="0"/>
              </a:rPr>
              <a:t> </a:t>
            </a:r>
            <a:r>
              <a:rPr lang="en-US" sz="1800" b="1" kern="1200" dirty="0" err="1" smtClean="0">
                <a:latin typeface="Courier New" pitchFamily="49" charset="0"/>
                <a:cs typeface="Courier New" pitchFamily="49" charset="0"/>
              </a:rPr>
              <a:t>inp</a:t>
            </a:r>
            <a:r>
              <a:rPr lang="en-US" sz="1800" b="1" kern="1200" dirty="0" smtClean="0">
                <a:latin typeface="Courier New" pitchFamily="49" charset="0"/>
                <a:cs typeface="Courier New" pitchFamily="49" charset="0"/>
              </a:rPr>
              <a:t> = </a:t>
            </a:r>
            <a:r>
              <a:rPr lang="en-US" sz="1800" b="1" kern="1200" dirty="0" err="1" smtClean="0">
                <a:latin typeface="Courier New" pitchFamily="49" charset="0"/>
                <a:cs typeface="Courier New" pitchFamily="49" charset="0"/>
              </a:rPr>
              <a:t>File.OpenText</a:t>
            </a:r>
            <a:r>
              <a:rPr lang="en-US" sz="1800" b="1" kern="1200" dirty="0" smtClean="0">
                <a:latin typeface="Courier New" pitchFamily="49" charset="0"/>
                <a:cs typeface="Courier New" pitchFamily="49" charset="0"/>
              </a:rPr>
              <a:t> file</a:t>
            </a:r>
          </a:p>
          <a:p>
            <a:pPr marL="0" indent="0" defTabSz="914363" eaLnBrk="1" fontAlgn="auto" hangingPunct="1">
              <a:lnSpc>
                <a:spcPct val="90000"/>
              </a:lnSpc>
              <a:spcAft>
                <a:spcPts val="0"/>
              </a:spcAft>
              <a:buClrTx/>
              <a:buFontTx/>
              <a:buNone/>
              <a:defRPr/>
            </a:pPr>
            <a:r>
              <a:rPr lang="en-US" sz="1800" b="1" kern="1200" dirty="0" smtClean="0">
                <a:solidFill>
                  <a:schemeClr val="accent2">
                    <a:lumMod val="40000"/>
                    <a:lumOff val="60000"/>
                  </a:schemeClr>
                </a:solidFill>
                <a:latin typeface="Courier New" pitchFamily="49" charset="0"/>
                <a:cs typeface="Courier New" pitchFamily="49" charset="0"/>
              </a:rPr>
              <a:t>    let</a:t>
            </a:r>
            <a:r>
              <a:rPr lang="en-US" sz="1800" b="1" kern="1200" dirty="0" smtClean="0">
                <a:latin typeface="Courier New" pitchFamily="49" charset="0"/>
                <a:cs typeface="Courier New" pitchFamily="49" charset="0"/>
              </a:rPr>
              <a:t> res = new List&lt;_&gt;()</a:t>
            </a:r>
          </a:p>
          <a:p>
            <a:pPr marL="0" indent="0" defTabSz="914363" eaLnBrk="1" fontAlgn="auto" hangingPunct="1">
              <a:lnSpc>
                <a:spcPct val="90000"/>
              </a:lnSpc>
              <a:spcAft>
                <a:spcPts val="0"/>
              </a:spcAft>
              <a:buClrTx/>
              <a:buFontTx/>
              <a:buNone/>
              <a:defRPr/>
            </a:pPr>
            <a:r>
              <a:rPr lang="en-US" sz="1800" b="1" kern="1200" dirty="0" smtClean="0">
                <a:solidFill>
                  <a:schemeClr val="accent2">
                    <a:lumMod val="40000"/>
                    <a:lumOff val="60000"/>
                  </a:schemeClr>
                </a:solidFill>
                <a:latin typeface="Courier New" pitchFamily="49" charset="0"/>
                <a:cs typeface="Courier New" pitchFamily="49" charset="0"/>
              </a:rPr>
              <a:t>    while</a:t>
            </a:r>
            <a:r>
              <a:rPr lang="en-US" sz="1800" b="1" kern="1200" dirty="0" smtClean="0">
                <a:latin typeface="Courier New" pitchFamily="49" charset="0"/>
                <a:cs typeface="Courier New" pitchFamily="49" charset="0"/>
              </a:rPr>
              <a:t> not(</a:t>
            </a:r>
            <a:r>
              <a:rPr lang="en-US" sz="1800" b="1" kern="1200" dirty="0" err="1" smtClean="0">
                <a:latin typeface="Courier New" pitchFamily="49" charset="0"/>
                <a:cs typeface="Courier New" pitchFamily="49" charset="0"/>
              </a:rPr>
              <a:t>inp.EndOfStream</a:t>
            </a:r>
            <a:r>
              <a:rPr lang="en-US" sz="1800" b="1" kern="1200" dirty="0" smtClean="0">
                <a:latin typeface="Courier New" pitchFamily="49" charset="0"/>
                <a:cs typeface="Courier New" pitchFamily="49" charset="0"/>
              </a:rPr>
              <a:t>) </a:t>
            </a:r>
            <a:r>
              <a:rPr lang="en-US" sz="1800" b="1" kern="1200" dirty="0" smtClean="0">
                <a:solidFill>
                  <a:schemeClr val="accent2">
                    <a:lumMod val="40000"/>
                    <a:lumOff val="60000"/>
                  </a:schemeClr>
                </a:solidFill>
                <a:latin typeface="Courier New" pitchFamily="49" charset="0"/>
                <a:cs typeface="Courier New" pitchFamily="49" charset="0"/>
              </a:rPr>
              <a:t>do</a:t>
            </a:r>
          </a:p>
          <a:p>
            <a:pPr marL="0" indent="0" defTabSz="914363" eaLnBrk="1" fontAlgn="auto" hangingPunct="1">
              <a:lnSpc>
                <a:spcPct val="90000"/>
              </a:lnSpc>
              <a:spcAft>
                <a:spcPts val="0"/>
              </a:spcAft>
              <a:buClrTx/>
              <a:buFontTx/>
              <a:buNone/>
              <a:defRPr/>
            </a:pPr>
            <a:r>
              <a:rPr lang="en-US" sz="1800" b="1" kern="1200" dirty="0" smtClean="0">
                <a:latin typeface="Courier New" pitchFamily="49" charset="0"/>
                <a:cs typeface="Courier New" pitchFamily="49" charset="0"/>
              </a:rPr>
              <a:t>        </a:t>
            </a:r>
            <a:r>
              <a:rPr lang="en-US" sz="1800" b="1" kern="1200" dirty="0" err="1" smtClean="0">
                <a:latin typeface="Courier New" pitchFamily="49" charset="0"/>
                <a:cs typeface="Courier New" pitchFamily="49" charset="0"/>
              </a:rPr>
              <a:t>res.Add</a:t>
            </a:r>
            <a:r>
              <a:rPr lang="en-US" sz="1800" b="1" kern="1200" dirty="0" smtClean="0">
                <a:latin typeface="Courier New" pitchFamily="49" charset="0"/>
                <a:cs typeface="Courier New" pitchFamily="49" charset="0"/>
              </a:rPr>
              <a:t>(</a:t>
            </a:r>
            <a:r>
              <a:rPr lang="en-US" sz="1800" b="1" kern="1200" dirty="0" err="1" smtClean="0">
                <a:latin typeface="Courier New" pitchFamily="49" charset="0"/>
                <a:cs typeface="Courier New" pitchFamily="49" charset="0"/>
              </a:rPr>
              <a:t>inp.ReadLine</a:t>
            </a:r>
            <a:r>
              <a:rPr lang="en-US" sz="1800" b="1" kern="1200" dirty="0" smtClean="0">
                <a:latin typeface="Courier New" pitchFamily="49" charset="0"/>
                <a:cs typeface="Courier New" pitchFamily="49" charset="0"/>
              </a:rPr>
              <a:t>())</a:t>
            </a:r>
          </a:p>
          <a:p>
            <a:pPr marL="0" indent="0" defTabSz="914363" eaLnBrk="1" fontAlgn="auto" hangingPunct="1">
              <a:lnSpc>
                <a:spcPct val="90000"/>
              </a:lnSpc>
              <a:spcAft>
                <a:spcPts val="0"/>
              </a:spcAft>
              <a:buClrTx/>
              <a:buNone/>
              <a:defRPr/>
            </a:pPr>
            <a:r>
              <a:rPr lang="en-US" sz="1800" b="1" kern="1200" dirty="0" smtClean="0">
                <a:latin typeface="Courier New" pitchFamily="49" charset="0"/>
                <a:cs typeface="Courier New" pitchFamily="49" charset="0"/>
              </a:rPr>
              <a:t>    </a:t>
            </a:r>
            <a:r>
              <a:rPr lang="en-US" sz="1800" b="1" kern="1200" dirty="0" err="1" smtClean="0">
                <a:latin typeface="Courier New" pitchFamily="49" charset="0"/>
                <a:cs typeface="Courier New" pitchFamily="49" charset="0"/>
              </a:rPr>
              <a:t>res.ToArray</a:t>
            </a:r>
            <a:r>
              <a:rPr lang="en-US" sz="1800" b="1" kern="1200" dirty="0" smtClean="0">
                <a:latin typeface="Courier New" pitchFamily="49" charset="0"/>
                <a:cs typeface="Courier New" pitchFamily="49" charset="0"/>
              </a:rPr>
              <a:t>()</a:t>
            </a:r>
          </a:p>
          <a:p>
            <a:pPr eaLnBrk="1" hangingPunct="1">
              <a:buFontTx/>
              <a:buNone/>
              <a:defRPr/>
            </a:pPr>
            <a:endParaRPr lang="en-US" sz="1800" dirty="0"/>
          </a:p>
        </p:txBody>
      </p:sp>
      <p:sp>
        <p:nvSpPr>
          <p:cNvPr id="5" name="Rectangular Callout 4"/>
          <p:cNvSpPr/>
          <p:nvPr/>
        </p:nvSpPr>
        <p:spPr>
          <a:xfrm>
            <a:off x="6858016" y="1928802"/>
            <a:ext cx="1643074" cy="646331"/>
          </a:xfrm>
          <a:prstGeom prst="wedgeRectCallout">
            <a:avLst>
              <a:gd name="adj1" fmla="val -172827"/>
              <a:gd name="adj2" fmla="val 146983"/>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GB" dirty="0" smtClean="0"/>
              <a:t>“use” = </a:t>
            </a:r>
          </a:p>
          <a:p>
            <a:pPr algn="ctr"/>
            <a:r>
              <a:rPr lang="en-GB" dirty="0" smtClean="0"/>
              <a:t>C# “using”</a:t>
            </a:r>
            <a:endParaRPr lang="en-GB" dirty="0"/>
          </a:p>
        </p:txBody>
      </p:sp>
    </p:spTree>
    <p:extLst>
      <p:ext uri="{BB962C8B-B14F-4D97-AF65-F5344CB8AC3E}">
        <p14:creationId xmlns:p14="http://schemas.microsoft.com/office/powerpoint/2010/main" val="3125311510"/>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pPr eaLnBrk="1" hangingPunct="1"/>
            <a:r>
              <a:rPr lang="en-US" dirty="0" smtClean="0"/>
              <a:t>use</a:t>
            </a:r>
          </a:p>
        </p:txBody>
      </p:sp>
      <p:sp>
        <p:nvSpPr>
          <p:cNvPr id="3" name="Content Placeholder 2"/>
          <p:cNvSpPr>
            <a:spLocks noGrp="1"/>
          </p:cNvSpPr>
          <p:nvPr>
            <p:ph idx="1"/>
          </p:nvPr>
        </p:nvSpPr>
        <p:spPr/>
        <p:txBody>
          <a:bodyPr/>
          <a:lstStyle/>
          <a:p>
            <a:pPr marL="0" indent="0" defTabSz="914363" eaLnBrk="1" fontAlgn="auto" hangingPunct="1">
              <a:lnSpc>
                <a:spcPct val="90000"/>
              </a:lnSpc>
              <a:spcAft>
                <a:spcPts val="0"/>
              </a:spcAft>
              <a:buClrTx/>
              <a:buFontTx/>
              <a:buNone/>
              <a:defRPr/>
            </a:pPr>
            <a:endParaRPr lang="en-US" sz="1800" b="1" kern="1200" dirty="0" smtClean="0">
              <a:latin typeface="Courier New" pitchFamily="49" charset="0"/>
              <a:cs typeface="Courier New" pitchFamily="49" charset="0"/>
            </a:endParaRPr>
          </a:p>
          <a:p>
            <a:pPr marL="0" indent="0" defTabSz="914363" eaLnBrk="1" fontAlgn="auto" hangingPunct="1">
              <a:lnSpc>
                <a:spcPct val="90000"/>
              </a:lnSpc>
              <a:spcAft>
                <a:spcPts val="0"/>
              </a:spcAft>
              <a:buClrTx/>
              <a:buNone/>
              <a:defRPr/>
            </a:pPr>
            <a:r>
              <a:rPr lang="en-US" sz="1800" b="1" kern="1200" dirty="0" smtClean="0">
                <a:solidFill>
                  <a:schemeClr val="accent2">
                    <a:lumMod val="40000"/>
                    <a:lumOff val="60000"/>
                  </a:schemeClr>
                </a:solidFill>
                <a:latin typeface="Courier New" pitchFamily="49" charset="0"/>
                <a:cs typeface="Courier New" pitchFamily="49" charset="0"/>
              </a:rPr>
              <a:t>open</a:t>
            </a:r>
            <a:r>
              <a:rPr lang="en-US" sz="1800" b="1" kern="1200" dirty="0" smtClean="0">
                <a:latin typeface="Courier New" pitchFamily="49" charset="0"/>
                <a:cs typeface="Courier New" pitchFamily="49" charset="0"/>
              </a:rPr>
              <a:t> System.IO</a:t>
            </a:r>
          </a:p>
          <a:p>
            <a:pPr marL="0" indent="0" defTabSz="914363" eaLnBrk="1" fontAlgn="auto" hangingPunct="1">
              <a:lnSpc>
                <a:spcPct val="90000"/>
              </a:lnSpc>
              <a:spcAft>
                <a:spcPts val="0"/>
              </a:spcAft>
              <a:buClrTx/>
              <a:buFontTx/>
              <a:buNone/>
              <a:defRPr/>
            </a:pPr>
            <a:r>
              <a:rPr lang="en-US" sz="1800" b="1" kern="1200" dirty="0" smtClean="0">
                <a:solidFill>
                  <a:schemeClr val="accent2">
                    <a:lumMod val="40000"/>
                    <a:lumOff val="60000"/>
                  </a:schemeClr>
                </a:solidFill>
                <a:latin typeface="Courier New" pitchFamily="49" charset="0"/>
                <a:cs typeface="Courier New" pitchFamily="49" charset="0"/>
              </a:rPr>
              <a:t>open</a:t>
            </a:r>
            <a:r>
              <a:rPr lang="en-US" sz="1800" b="1" kern="1200" dirty="0" smtClean="0">
                <a:latin typeface="Courier New" pitchFamily="49" charset="0"/>
                <a:cs typeface="Courier New" pitchFamily="49" charset="0"/>
              </a:rPr>
              <a:t> </a:t>
            </a:r>
            <a:r>
              <a:rPr lang="en-US" sz="1800" b="1" kern="1200" dirty="0" err="1" smtClean="0">
                <a:latin typeface="Courier New" pitchFamily="49" charset="0"/>
                <a:cs typeface="Courier New" pitchFamily="49" charset="0"/>
              </a:rPr>
              <a:t>System.Collections.Generic</a:t>
            </a:r>
            <a:endParaRPr lang="en-US" sz="1800" b="1" kern="1200" dirty="0" smtClean="0">
              <a:latin typeface="Courier New" pitchFamily="49" charset="0"/>
              <a:cs typeface="Courier New" pitchFamily="49" charset="0"/>
            </a:endParaRPr>
          </a:p>
          <a:p>
            <a:pPr marL="0" indent="0" defTabSz="914363" eaLnBrk="1" fontAlgn="auto" hangingPunct="1">
              <a:lnSpc>
                <a:spcPct val="90000"/>
              </a:lnSpc>
              <a:spcAft>
                <a:spcPts val="0"/>
              </a:spcAft>
              <a:buClrTx/>
              <a:buFontTx/>
              <a:buNone/>
              <a:defRPr/>
            </a:pPr>
            <a:endParaRPr lang="en-US" sz="1800" b="1" kern="1200" dirty="0" smtClean="0">
              <a:solidFill>
                <a:schemeClr val="accent2">
                  <a:lumMod val="40000"/>
                  <a:lumOff val="60000"/>
                </a:schemeClr>
              </a:solidFill>
              <a:latin typeface="Courier New" pitchFamily="49" charset="0"/>
              <a:cs typeface="Courier New" pitchFamily="49" charset="0"/>
            </a:endParaRPr>
          </a:p>
          <a:p>
            <a:pPr marL="0" indent="0" defTabSz="914363" eaLnBrk="1" fontAlgn="auto" hangingPunct="1">
              <a:lnSpc>
                <a:spcPct val="90000"/>
              </a:lnSpc>
              <a:spcAft>
                <a:spcPts val="0"/>
              </a:spcAft>
              <a:buClrTx/>
              <a:buFontTx/>
              <a:buNone/>
              <a:defRPr/>
            </a:pPr>
            <a:r>
              <a:rPr lang="en-US" sz="1800" b="1" kern="1200" dirty="0" smtClean="0">
                <a:solidFill>
                  <a:schemeClr val="accent2">
                    <a:lumMod val="40000"/>
                    <a:lumOff val="60000"/>
                  </a:schemeClr>
                </a:solidFill>
                <a:latin typeface="Courier New" pitchFamily="49" charset="0"/>
                <a:cs typeface="Courier New" pitchFamily="49" charset="0"/>
              </a:rPr>
              <a:t>let</a:t>
            </a:r>
            <a:r>
              <a:rPr lang="en-US" sz="1800" b="1" kern="1200" dirty="0" smtClean="0">
                <a:latin typeface="Courier New" pitchFamily="49" charset="0"/>
                <a:cs typeface="Courier New" pitchFamily="49" charset="0"/>
              </a:rPr>
              <a:t> </a:t>
            </a:r>
            <a:r>
              <a:rPr lang="en-US" sz="1800" b="1" kern="1200" dirty="0" err="1" smtClean="0">
                <a:latin typeface="Courier New" pitchFamily="49" charset="0"/>
                <a:cs typeface="Courier New" pitchFamily="49" charset="0"/>
              </a:rPr>
              <a:t>readAllLines</a:t>
            </a:r>
            <a:r>
              <a:rPr lang="en-US" sz="1800" b="1" kern="1200" dirty="0" smtClean="0">
                <a:latin typeface="Courier New" pitchFamily="49" charset="0"/>
                <a:cs typeface="Courier New" pitchFamily="49" charset="0"/>
              </a:rPr>
              <a:t>(file) =</a:t>
            </a:r>
          </a:p>
          <a:p>
            <a:pPr marL="0" indent="0" defTabSz="914363" eaLnBrk="1" fontAlgn="auto" hangingPunct="1">
              <a:lnSpc>
                <a:spcPct val="90000"/>
              </a:lnSpc>
              <a:spcAft>
                <a:spcPts val="0"/>
              </a:spcAft>
              <a:buClrTx/>
              <a:buFontTx/>
              <a:buNone/>
              <a:defRPr/>
            </a:pPr>
            <a:r>
              <a:rPr lang="en-US" sz="1800" b="1" kern="1200" dirty="0" smtClean="0">
                <a:latin typeface="Courier New" pitchFamily="49" charset="0"/>
                <a:cs typeface="Courier New" pitchFamily="49" charset="0"/>
              </a:rPr>
              <a:t>    </a:t>
            </a:r>
            <a:r>
              <a:rPr lang="en-US" sz="1800" b="1" kern="1200" dirty="0" smtClean="0">
                <a:solidFill>
                  <a:schemeClr val="accent2">
                    <a:lumMod val="40000"/>
                    <a:lumOff val="60000"/>
                  </a:schemeClr>
                </a:solidFill>
                <a:latin typeface="Courier New" pitchFamily="49" charset="0"/>
                <a:cs typeface="Courier New" pitchFamily="49" charset="0"/>
              </a:rPr>
              <a:t>let </a:t>
            </a:r>
            <a:r>
              <a:rPr lang="en-US" sz="1800" b="1" kern="1200" dirty="0" err="1" smtClean="0">
                <a:latin typeface="Courier New" pitchFamily="49" charset="0"/>
                <a:cs typeface="Courier New" pitchFamily="49" charset="0"/>
              </a:rPr>
              <a:t>inp</a:t>
            </a:r>
            <a:r>
              <a:rPr lang="en-US" sz="1800" b="1" kern="1200" dirty="0" smtClean="0">
                <a:latin typeface="Courier New" pitchFamily="49" charset="0"/>
                <a:cs typeface="Courier New" pitchFamily="49" charset="0"/>
              </a:rPr>
              <a:t> = </a:t>
            </a:r>
            <a:r>
              <a:rPr lang="en-US" sz="1800" b="1" kern="1200" dirty="0" err="1" smtClean="0">
                <a:latin typeface="Courier New" pitchFamily="49" charset="0"/>
                <a:cs typeface="Courier New" pitchFamily="49" charset="0"/>
              </a:rPr>
              <a:t>File.OpenText</a:t>
            </a:r>
            <a:r>
              <a:rPr lang="en-US" sz="1800" b="1" kern="1200" dirty="0" smtClean="0">
                <a:latin typeface="Courier New" pitchFamily="49" charset="0"/>
                <a:cs typeface="Courier New" pitchFamily="49" charset="0"/>
              </a:rPr>
              <a:t> file</a:t>
            </a:r>
          </a:p>
          <a:p>
            <a:pPr marL="0" indent="0" defTabSz="914363" eaLnBrk="1" fontAlgn="auto" hangingPunct="1">
              <a:lnSpc>
                <a:spcPct val="90000"/>
              </a:lnSpc>
              <a:spcAft>
                <a:spcPts val="0"/>
              </a:spcAft>
              <a:buClrTx/>
              <a:buFontTx/>
              <a:buNone/>
              <a:defRPr/>
            </a:pPr>
            <a:r>
              <a:rPr lang="en-US" sz="1800" b="1" kern="1200" dirty="0" smtClean="0">
                <a:solidFill>
                  <a:schemeClr val="accent2">
                    <a:lumMod val="40000"/>
                    <a:lumOff val="60000"/>
                  </a:schemeClr>
                </a:solidFill>
                <a:latin typeface="Courier New" pitchFamily="49" charset="0"/>
                <a:cs typeface="Courier New" pitchFamily="49" charset="0"/>
              </a:rPr>
              <a:t>    try </a:t>
            </a:r>
          </a:p>
          <a:p>
            <a:pPr marL="0" indent="0" defTabSz="914363" eaLnBrk="1" fontAlgn="auto" hangingPunct="1">
              <a:lnSpc>
                <a:spcPct val="90000"/>
              </a:lnSpc>
              <a:spcAft>
                <a:spcPts val="0"/>
              </a:spcAft>
              <a:buClrTx/>
              <a:buFontTx/>
              <a:buNone/>
              <a:defRPr/>
            </a:pPr>
            <a:r>
              <a:rPr lang="en-US" sz="1800" b="1" kern="1200" dirty="0" smtClean="0">
                <a:solidFill>
                  <a:schemeClr val="accent2">
                    <a:lumMod val="40000"/>
                    <a:lumOff val="60000"/>
                  </a:schemeClr>
                </a:solidFill>
                <a:latin typeface="Courier New" pitchFamily="49" charset="0"/>
                <a:cs typeface="Courier New" pitchFamily="49" charset="0"/>
              </a:rPr>
              <a:t>       let</a:t>
            </a:r>
            <a:r>
              <a:rPr lang="en-US" sz="1800" b="1" kern="1200" dirty="0" smtClean="0">
                <a:latin typeface="Courier New" pitchFamily="49" charset="0"/>
                <a:cs typeface="Courier New" pitchFamily="49" charset="0"/>
              </a:rPr>
              <a:t> res = new List&lt;_&gt;()</a:t>
            </a:r>
          </a:p>
          <a:p>
            <a:pPr marL="0" indent="0" defTabSz="914363" eaLnBrk="1" fontAlgn="auto" hangingPunct="1">
              <a:lnSpc>
                <a:spcPct val="90000"/>
              </a:lnSpc>
              <a:spcAft>
                <a:spcPts val="0"/>
              </a:spcAft>
              <a:buClrTx/>
              <a:buFontTx/>
              <a:buNone/>
              <a:defRPr/>
            </a:pPr>
            <a:r>
              <a:rPr lang="en-US" sz="1800" b="1" kern="1200" dirty="0" smtClean="0">
                <a:solidFill>
                  <a:schemeClr val="accent2">
                    <a:lumMod val="40000"/>
                    <a:lumOff val="60000"/>
                  </a:schemeClr>
                </a:solidFill>
                <a:latin typeface="Courier New" pitchFamily="49" charset="0"/>
                <a:cs typeface="Courier New" pitchFamily="49" charset="0"/>
              </a:rPr>
              <a:t>       while</a:t>
            </a:r>
            <a:r>
              <a:rPr lang="en-US" sz="1800" b="1" kern="1200" dirty="0" smtClean="0">
                <a:latin typeface="Courier New" pitchFamily="49" charset="0"/>
                <a:cs typeface="Courier New" pitchFamily="49" charset="0"/>
              </a:rPr>
              <a:t> not(</a:t>
            </a:r>
            <a:r>
              <a:rPr lang="en-US" sz="1800" b="1" kern="1200" dirty="0" err="1" smtClean="0">
                <a:latin typeface="Courier New" pitchFamily="49" charset="0"/>
                <a:cs typeface="Courier New" pitchFamily="49" charset="0"/>
              </a:rPr>
              <a:t>inp.EndOfStream</a:t>
            </a:r>
            <a:r>
              <a:rPr lang="en-US" sz="1800" b="1" kern="1200" dirty="0" smtClean="0">
                <a:latin typeface="Courier New" pitchFamily="49" charset="0"/>
                <a:cs typeface="Courier New" pitchFamily="49" charset="0"/>
              </a:rPr>
              <a:t>) </a:t>
            </a:r>
            <a:r>
              <a:rPr lang="en-US" sz="1800" b="1" kern="1200" dirty="0" smtClean="0">
                <a:solidFill>
                  <a:schemeClr val="accent2">
                    <a:lumMod val="40000"/>
                    <a:lumOff val="60000"/>
                  </a:schemeClr>
                </a:solidFill>
                <a:latin typeface="Courier New" pitchFamily="49" charset="0"/>
                <a:cs typeface="Courier New" pitchFamily="49" charset="0"/>
              </a:rPr>
              <a:t>do</a:t>
            </a:r>
          </a:p>
          <a:p>
            <a:pPr marL="0" indent="0" defTabSz="914363" eaLnBrk="1" fontAlgn="auto" hangingPunct="1">
              <a:lnSpc>
                <a:spcPct val="90000"/>
              </a:lnSpc>
              <a:spcAft>
                <a:spcPts val="0"/>
              </a:spcAft>
              <a:buClrTx/>
              <a:buFontTx/>
              <a:buNone/>
              <a:defRPr/>
            </a:pPr>
            <a:r>
              <a:rPr lang="en-US" sz="1800" b="1" kern="1200" dirty="0" smtClean="0">
                <a:latin typeface="Courier New" pitchFamily="49" charset="0"/>
                <a:cs typeface="Courier New" pitchFamily="49" charset="0"/>
              </a:rPr>
              <a:t>          </a:t>
            </a:r>
            <a:r>
              <a:rPr lang="en-US" sz="1800" b="1" kern="1200" dirty="0" err="1" smtClean="0">
                <a:latin typeface="Courier New" pitchFamily="49" charset="0"/>
                <a:cs typeface="Courier New" pitchFamily="49" charset="0"/>
              </a:rPr>
              <a:t>res.Add</a:t>
            </a:r>
            <a:r>
              <a:rPr lang="en-US" sz="1800" b="1" kern="1200" dirty="0" smtClean="0">
                <a:latin typeface="Courier New" pitchFamily="49" charset="0"/>
                <a:cs typeface="Courier New" pitchFamily="49" charset="0"/>
              </a:rPr>
              <a:t>(</a:t>
            </a:r>
            <a:r>
              <a:rPr lang="en-US" sz="1800" b="1" kern="1200" dirty="0" err="1" smtClean="0">
                <a:latin typeface="Courier New" pitchFamily="49" charset="0"/>
                <a:cs typeface="Courier New" pitchFamily="49" charset="0"/>
              </a:rPr>
              <a:t>inp.ReadLine</a:t>
            </a:r>
            <a:r>
              <a:rPr lang="en-US" sz="1800" b="1" kern="1200" dirty="0" smtClean="0">
                <a:latin typeface="Courier New" pitchFamily="49" charset="0"/>
                <a:cs typeface="Courier New" pitchFamily="49" charset="0"/>
              </a:rPr>
              <a:t>())</a:t>
            </a:r>
          </a:p>
          <a:p>
            <a:pPr marL="0" indent="0" defTabSz="914363" eaLnBrk="1" fontAlgn="auto" hangingPunct="1">
              <a:lnSpc>
                <a:spcPct val="90000"/>
              </a:lnSpc>
              <a:spcAft>
                <a:spcPts val="0"/>
              </a:spcAft>
              <a:buClrTx/>
              <a:buNone/>
              <a:defRPr/>
            </a:pPr>
            <a:r>
              <a:rPr lang="en-US" sz="1800" b="1" kern="1200" dirty="0" smtClean="0">
                <a:latin typeface="Courier New" pitchFamily="49" charset="0"/>
                <a:cs typeface="Courier New" pitchFamily="49" charset="0"/>
              </a:rPr>
              <a:t>       </a:t>
            </a:r>
            <a:r>
              <a:rPr lang="en-US" sz="1800" b="1" kern="1200" dirty="0" err="1" smtClean="0">
                <a:latin typeface="Courier New" pitchFamily="49" charset="0"/>
                <a:cs typeface="Courier New" pitchFamily="49" charset="0"/>
              </a:rPr>
              <a:t>res.ToArray</a:t>
            </a:r>
            <a:r>
              <a:rPr lang="en-US" sz="1800" b="1" kern="1200" dirty="0" smtClean="0">
                <a:latin typeface="Courier New" pitchFamily="49" charset="0"/>
                <a:cs typeface="Courier New" pitchFamily="49" charset="0"/>
              </a:rPr>
              <a:t>()</a:t>
            </a:r>
          </a:p>
          <a:p>
            <a:pPr eaLnBrk="1" hangingPunct="1">
              <a:buFontTx/>
              <a:buNone/>
              <a:defRPr/>
            </a:pPr>
            <a:r>
              <a:rPr lang="en-US" sz="1800" b="1" kern="1200" dirty="0" smtClean="0">
                <a:solidFill>
                  <a:schemeClr val="accent2">
                    <a:lumMod val="40000"/>
                    <a:lumOff val="60000"/>
                  </a:schemeClr>
                </a:solidFill>
                <a:latin typeface="Courier New" pitchFamily="49" charset="0"/>
                <a:cs typeface="Courier New" pitchFamily="49" charset="0"/>
              </a:rPr>
              <a:t>    finally </a:t>
            </a:r>
            <a:r>
              <a:rPr lang="en-US" sz="1800" b="1" kern="1200" dirty="0" err="1" smtClean="0">
                <a:latin typeface="Courier New" pitchFamily="49" charset="0"/>
                <a:cs typeface="Courier New" pitchFamily="49" charset="0"/>
              </a:rPr>
              <a:t>inp.Close</a:t>
            </a:r>
            <a:r>
              <a:rPr lang="en-US" sz="1800" b="1" kern="1200" dirty="0" smtClean="0">
                <a:latin typeface="Courier New" pitchFamily="49" charset="0"/>
                <a:cs typeface="Courier New" pitchFamily="49" charset="0"/>
              </a:rPr>
              <a:t>()</a:t>
            </a:r>
            <a:r>
              <a:rPr lang="en-US" sz="1800" b="1" kern="1200" dirty="0" smtClean="0">
                <a:solidFill>
                  <a:schemeClr val="accent2">
                    <a:lumMod val="40000"/>
                    <a:lumOff val="60000"/>
                  </a:schemeClr>
                </a:solidFill>
                <a:latin typeface="Courier New" pitchFamily="49" charset="0"/>
                <a:cs typeface="Courier New" pitchFamily="49" charset="0"/>
              </a:rPr>
              <a:t> </a:t>
            </a:r>
            <a:endParaRPr lang="en-US" sz="1800" dirty="0"/>
          </a:p>
        </p:txBody>
      </p:sp>
      <p:sp>
        <p:nvSpPr>
          <p:cNvPr id="4" name="Rectangular Callout 3"/>
          <p:cNvSpPr/>
          <p:nvPr/>
        </p:nvSpPr>
        <p:spPr>
          <a:xfrm>
            <a:off x="6858016" y="1928802"/>
            <a:ext cx="1643074" cy="646331"/>
          </a:xfrm>
          <a:prstGeom prst="wedgeRectCallout">
            <a:avLst>
              <a:gd name="adj1" fmla="val -159537"/>
              <a:gd name="adj2" fmla="val 111086"/>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GB" dirty="0" smtClean="0"/>
              <a:t>use is sugar for try/finally</a:t>
            </a:r>
            <a:endParaRPr lang="en-GB" dirty="0"/>
          </a:p>
        </p:txBody>
      </p:sp>
    </p:spTree>
    <p:extLst>
      <p:ext uri="{BB962C8B-B14F-4D97-AF65-F5344CB8AC3E}">
        <p14:creationId xmlns:p14="http://schemas.microsoft.com/office/powerpoint/2010/main" val="2819487393"/>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pPr eaLnBrk="1" hangingPunct="1"/>
            <a:r>
              <a:rPr lang="en-US" dirty="0" smtClean="0"/>
              <a:t>use</a:t>
            </a:r>
          </a:p>
        </p:txBody>
      </p:sp>
      <p:sp>
        <p:nvSpPr>
          <p:cNvPr id="3" name="Content Placeholder 2"/>
          <p:cNvSpPr>
            <a:spLocks noGrp="1"/>
          </p:cNvSpPr>
          <p:nvPr>
            <p:ph idx="1"/>
          </p:nvPr>
        </p:nvSpPr>
        <p:spPr/>
        <p:txBody>
          <a:bodyPr/>
          <a:lstStyle/>
          <a:p>
            <a:pPr marL="0" indent="0" defTabSz="914363" eaLnBrk="1" fontAlgn="auto" hangingPunct="1">
              <a:lnSpc>
                <a:spcPct val="90000"/>
              </a:lnSpc>
              <a:spcAft>
                <a:spcPts val="0"/>
              </a:spcAft>
              <a:buClrTx/>
              <a:buFontTx/>
              <a:buNone/>
              <a:defRPr/>
            </a:pPr>
            <a:endParaRPr lang="en-US" sz="1800" b="1" kern="1200" dirty="0" smtClean="0">
              <a:latin typeface="Courier New" pitchFamily="49" charset="0"/>
              <a:cs typeface="Courier New" pitchFamily="49" charset="0"/>
            </a:endParaRPr>
          </a:p>
          <a:p>
            <a:pPr marL="0" indent="0" defTabSz="914363" eaLnBrk="1" fontAlgn="auto" hangingPunct="1">
              <a:lnSpc>
                <a:spcPct val="90000"/>
              </a:lnSpc>
              <a:spcAft>
                <a:spcPts val="0"/>
              </a:spcAft>
              <a:buClrTx/>
              <a:buNone/>
              <a:defRPr/>
            </a:pPr>
            <a:r>
              <a:rPr lang="en-US" sz="1800" b="1" kern="1200" dirty="0" smtClean="0">
                <a:solidFill>
                  <a:schemeClr val="accent2">
                    <a:lumMod val="40000"/>
                    <a:lumOff val="60000"/>
                  </a:schemeClr>
                </a:solidFill>
                <a:latin typeface="Courier New" pitchFamily="49" charset="0"/>
                <a:cs typeface="Courier New" pitchFamily="49" charset="0"/>
              </a:rPr>
              <a:t>open</a:t>
            </a:r>
            <a:r>
              <a:rPr lang="en-US" sz="1800" b="1" kern="1200" dirty="0" smtClean="0">
                <a:latin typeface="Courier New" pitchFamily="49" charset="0"/>
                <a:cs typeface="Courier New" pitchFamily="49" charset="0"/>
              </a:rPr>
              <a:t> System.IO</a:t>
            </a:r>
          </a:p>
          <a:p>
            <a:pPr marL="0" indent="0" defTabSz="914363" eaLnBrk="1" fontAlgn="auto" hangingPunct="1">
              <a:lnSpc>
                <a:spcPct val="90000"/>
              </a:lnSpc>
              <a:spcAft>
                <a:spcPts val="0"/>
              </a:spcAft>
              <a:buClrTx/>
              <a:buFontTx/>
              <a:buNone/>
              <a:defRPr/>
            </a:pPr>
            <a:r>
              <a:rPr lang="en-US" sz="1800" b="1" kern="1200" dirty="0" smtClean="0">
                <a:solidFill>
                  <a:schemeClr val="accent2">
                    <a:lumMod val="40000"/>
                    <a:lumOff val="60000"/>
                  </a:schemeClr>
                </a:solidFill>
                <a:latin typeface="Courier New" pitchFamily="49" charset="0"/>
                <a:cs typeface="Courier New" pitchFamily="49" charset="0"/>
              </a:rPr>
              <a:t>open</a:t>
            </a:r>
            <a:r>
              <a:rPr lang="en-US" sz="1800" b="1" kern="1200" dirty="0" smtClean="0">
                <a:latin typeface="Courier New" pitchFamily="49" charset="0"/>
                <a:cs typeface="Courier New" pitchFamily="49" charset="0"/>
              </a:rPr>
              <a:t> </a:t>
            </a:r>
            <a:r>
              <a:rPr lang="en-US" sz="1800" b="1" kern="1200" dirty="0" err="1" smtClean="0">
                <a:latin typeface="Courier New" pitchFamily="49" charset="0"/>
                <a:cs typeface="Courier New" pitchFamily="49" charset="0"/>
              </a:rPr>
              <a:t>System.Collections.Generic</a:t>
            </a:r>
            <a:endParaRPr lang="en-US" sz="1800" b="1" kern="1200" dirty="0" smtClean="0">
              <a:latin typeface="Courier New" pitchFamily="49" charset="0"/>
              <a:cs typeface="Courier New" pitchFamily="49" charset="0"/>
            </a:endParaRPr>
          </a:p>
          <a:p>
            <a:pPr marL="0" indent="0" defTabSz="914363" eaLnBrk="1" fontAlgn="auto" hangingPunct="1">
              <a:lnSpc>
                <a:spcPct val="90000"/>
              </a:lnSpc>
              <a:spcAft>
                <a:spcPts val="0"/>
              </a:spcAft>
              <a:buClrTx/>
              <a:buFontTx/>
              <a:buNone/>
              <a:defRPr/>
            </a:pPr>
            <a:endParaRPr lang="en-US" sz="1800" b="1" kern="1200" dirty="0" smtClean="0">
              <a:solidFill>
                <a:schemeClr val="accent2">
                  <a:lumMod val="40000"/>
                  <a:lumOff val="60000"/>
                </a:schemeClr>
              </a:solidFill>
              <a:latin typeface="Courier New" pitchFamily="49" charset="0"/>
              <a:cs typeface="Courier New" pitchFamily="49" charset="0"/>
            </a:endParaRPr>
          </a:p>
          <a:p>
            <a:pPr marL="0" indent="0" defTabSz="914363" eaLnBrk="1" fontAlgn="auto" hangingPunct="1">
              <a:lnSpc>
                <a:spcPct val="90000"/>
              </a:lnSpc>
              <a:spcAft>
                <a:spcPts val="0"/>
              </a:spcAft>
              <a:buClrTx/>
              <a:buFontTx/>
              <a:buNone/>
              <a:defRPr/>
            </a:pPr>
            <a:r>
              <a:rPr lang="en-US" sz="1800" b="1" kern="1200" dirty="0" smtClean="0">
                <a:solidFill>
                  <a:schemeClr val="accent2">
                    <a:lumMod val="40000"/>
                    <a:lumOff val="60000"/>
                  </a:schemeClr>
                </a:solidFill>
                <a:latin typeface="Courier New" pitchFamily="49" charset="0"/>
                <a:cs typeface="Courier New" pitchFamily="49" charset="0"/>
              </a:rPr>
              <a:t>let</a:t>
            </a:r>
            <a:r>
              <a:rPr lang="en-US" sz="1800" b="1" kern="1200" dirty="0" smtClean="0">
                <a:latin typeface="Courier New" pitchFamily="49" charset="0"/>
                <a:cs typeface="Courier New" pitchFamily="49" charset="0"/>
              </a:rPr>
              <a:t> </a:t>
            </a:r>
            <a:r>
              <a:rPr lang="en-US" sz="1800" b="1" kern="1200" dirty="0" err="1" smtClean="0">
                <a:latin typeface="Courier New" pitchFamily="49" charset="0"/>
                <a:cs typeface="Courier New" pitchFamily="49" charset="0"/>
              </a:rPr>
              <a:t>readAllLines</a:t>
            </a:r>
            <a:r>
              <a:rPr lang="en-US" sz="1800" b="1" kern="1200" dirty="0" smtClean="0">
                <a:latin typeface="Courier New" pitchFamily="49" charset="0"/>
                <a:cs typeface="Courier New" pitchFamily="49" charset="0"/>
              </a:rPr>
              <a:t>(file) =</a:t>
            </a:r>
          </a:p>
          <a:p>
            <a:pPr marL="0" indent="0" defTabSz="914363" eaLnBrk="1" fontAlgn="auto" hangingPunct="1">
              <a:lnSpc>
                <a:spcPct val="90000"/>
              </a:lnSpc>
              <a:spcAft>
                <a:spcPts val="0"/>
              </a:spcAft>
              <a:buClrTx/>
              <a:buFontTx/>
              <a:buNone/>
              <a:defRPr/>
            </a:pPr>
            <a:r>
              <a:rPr lang="en-US" sz="1800" b="1" kern="1200" dirty="0" smtClean="0">
                <a:latin typeface="Courier New" pitchFamily="49" charset="0"/>
                <a:cs typeface="Courier New" pitchFamily="49" charset="0"/>
              </a:rPr>
              <a:t>    </a:t>
            </a:r>
            <a:r>
              <a:rPr lang="en-US" sz="1800" b="1" kern="1200" dirty="0" err="1" smtClean="0">
                <a:latin typeface="Courier New" pitchFamily="49" charset="0"/>
                <a:cs typeface="Courier New" pitchFamily="49" charset="0"/>
              </a:rPr>
              <a:t>async</a:t>
            </a:r>
            <a:r>
              <a:rPr lang="en-US" sz="1800" b="1" kern="1200" dirty="0" smtClean="0">
                <a:latin typeface="Courier New" pitchFamily="49" charset="0"/>
                <a:cs typeface="Courier New" pitchFamily="49" charset="0"/>
              </a:rPr>
              <a:t> { </a:t>
            </a:r>
            <a:r>
              <a:rPr lang="en-US" sz="1800" b="1" kern="1200" dirty="0" smtClean="0">
                <a:solidFill>
                  <a:schemeClr val="accent2">
                    <a:lumMod val="40000"/>
                    <a:lumOff val="60000"/>
                  </a:schemeClr>
                </a:solidFill>
                <a:latin typeface="Courier New" pitchFamily="49" charset="0"/>
                <a:cs typeface="Courier New" pitchFamily="49" charset="0"/>
              </a:rPr>
              <a:t>let! </a:t>
            </a:r>
            <a:r>
              <a:rPr lang="en-US" sz="1800" b="1" kern="1200" dirty="0" err="1" smtClean="0">
                <a:latin typeface="Courier New" pitchFamily="49" charset="0"/>
                <a:cs typeface="Courier New" pitchFamily="49" charset="0"/>
              </a:rPr>
              <a:t>inp</a:t>
            </a:r>
            <a:r>
              <a:rPr lang="en-US" sz="1800" b="1" kern="1200" dirty="0" smtClean="0">
                <a:latin typeface="Courier New" pitchFamily="49" charset="0"/>
                <a:cs typeface="Courier New" pitchFamily="49" charset="0"/>
              </a:rPr>
              <a:t> = </a:t>
            </a:r>
            <a:r>
              <a:rPr lang="en-US" sz="1800" b="1" kern="1200" dirty="0" err="1" smtClean="0">
                <a:latin typeface="Courier New" pitchFamily="49" charset="0"/>
                <a:cs typeface="Courier New" pitchFamily="49" charset="0"/>
              </a:rPr>
              <a:t>File.AsyncOpenText</a:t>
            </a:r>
            <a:r>
              <a:rPr lang="en-US" sz="1800" b="1" kern="1200" dirty="0" smtClean="0">
                <a:latin typeface="Courier New" pitchFamily="49" charset="0"/>
                <a:cs typeface="Courier New" pitchFamily="49" charset="0"/>
              </a:rPr>
              <a:t> file</a:t>
            </a:r>
          </a:p>
          <a:p>
            <a:pPr marL="0" indent="0" defTabSz="914363" eaLnBrk="1" fontAlgn="auto" hangingPunct="1">
              <a:lnSpc>
                <a:spcPct val="90000"/>
              </a:lnSpc>
              <a:spcAft>
                <a:spcPts val="0"/>
              </a:spcAft>
              <a:buClrTx/>
              <a:buFontTx/>
              <a:buNone/>
              <a:defRPr/>
            </a:pPr>
            <a:r>
              <a:rPr lang="en-US" sz="1800" b="1" kern="1200" dirty="0" smtClean="0">
                <a:solidFill>
                  <a:schemeClr val="accent2">
                    <a:lumMod val="40000"/>
                    <a:lumOff val="60000"/>
                  </a:schemeClr>
                </a:solidFill>
                <a:latin typeface="Courier New" pitchFamily="49" charset="0"/>
                <a:cs typeface="Courier New" pitchFamily="49" charset="0"/>
              </a:rPr>
              <a:t>            try </a:t>
            </a:r>
          </a:p>
          <a:p>
            <a:pPr marL="0" indent="0" defTabSz="914363" eaLnBrk="1" fontAlgn="auto" hangingPunct="1">
              <a:lnSpc>
                <a:spcPct val="90000"/>
              </a:lnSpc>
              <a:spcAft>
                <a:spcPts val="0"/>
              </a:spcAft>
              <a:buClrTx/>
              <a:buFontTx/>
              <a:buNone/>
              <a:defRPr/>
            </a:pPr>
            <a:r>
              <a:rPr lang="en-US" sz="1800" b="1" kern="1200" dirty="0" smtClean="0">
                <a:solidFill>
                  <a:schemeClr val="accent2">
                    <a:lumMod val="40000"/>
                    <a:lumOff val="60000"/>
                  </a:schemeClr>
                </a:solidFill>
                <a:latin typeface="Courier New" pitchFamily="49" charset="0"/>
                <a:cs typeface="Courier New" pitchFamily="49" charset="0"/>
              </a:rPr>
              <a:t>               let</a:t>
            </a:r>
            <a:r>
              <a:rPr lang="en-US" sz="1800" b="1" kern="1200" dirty="0" smtClean="0">
                <a:latin typeface="Courier New" pitchFamily="49" charset="0"/>
                <a:cs typeface="Courier New" pitchFamily="49" charset="0"/>
              </a:rPr>
              <a:t> res = new List&lt;_&gt;()</a:t>
            </a:r>
          </a:p>
          <a:p>
            <a:pPr marL="0" indent="0" defTabSz="914363" eaLnBrk="1" fontAlgn="auto" hangingPunct="1">
              <a:lnSpc>
                <a:spcPct val="90000"/>
              </a:lnSpc>
              <a:spcAft>
                <a:spcPts val="0"/>
              </a:spcAft>
              <a:buClrTx/>
              <a:buFontTx/>
              <a:buNone/>
              <a:defRPr/>
            </a:pPr>
            <a:r>
              <a:rPr lang="en-US" sz="1800" b="1" kern="1200" dirty="0" smtClean="0">
                <a:solidFill>
                  <a:schemeClr val="accent2">
                    <a:lumMod val="40000"/>
                    <a:lumOff val="60000"/>
                  </a:schemeClr>
                </a:solidFill>
                <a:latin typeface="Courier New" pitchFamily="49" charset="0"/>
                <a:cs typeface="Courier New" pitchFamily="49" charset="0"/>
              </a:rPr>
              <a:t>               while</a:t>
            </a:r>
            <a:r>
              <a:rPr lang="en-US" sz="1800" b="1" kern="1200" dirty="0" smtClean="0">
                <a:latin typeface="Courier New" pitchFamily="49" charset="0"/>
                <a:cs typeface="Courier New" pitchFamily="49" charset="0"/>
              </a:rPr>
              <a:t> not(</a:t>
            </a:r>
            <a:r>
              <a:rPr lang="en-US" sz="1800" b="1" kern="1200" dirty="0" err="1" smtClean="0">
                <a:latin typeface="Courier New" pitchFamily="49" charset="0"/>
                <a:cs typeface="Courier New" pitchFamily="49" charset="0"/>
              </a:rPr>
              <a:t>inp.EndOfStream</a:t>
            </a:r>
            <a:r>
              <a:rPr lang="en-US" sz="1800" b="1" kern="1200" dirty="0" smtClean="0">
                <a:latin typeface="Courier New" pitchFamily="49" charset="0"/>
                <a:cs typeface="Courier New" pitchFamily="49" charset="0"/>
              </a:rPr>
              <a:t>) </a:t>
            </a:r>
            <a:r>
              <a:rPr lang="en-US" sz="1800" b="1" kern="1200" dirty="0" smtClean="0">
                <a:solidFill>
                  <a:schemeClr val="accent2">
                    <a:lumMod val="40000"/>
                    <a:lumOff val="60000"/>
                  </a:schemeClr>
                </a:solidFill>
                <a:latin typeface="Courier New" pitchFamily="49" charset="0"/>
                <a:cs typeface="Courier New" pitchFamily="49" charset="0"/>
              </a:rPr>
              <a:t>do</a:t>
            </a:r>
          </a:p>
          <a:p>
            <a:pPr marL="0" indent="0" defTabSz="914363" eaLnBrk="1" fontAlgn="auto" hangingPunct="1">
              <a:lnSpc>
                <a:spcPct val="90000"/>
              </a:lnSpc>
              <a:spcAft>
                <a:spcPts val="0"/>
              </a:spcAft>
              <a:buClrTx/>
              <a:buFontTx/>
              <a:buNone/>
              <a:defRPr/>
            </a:pPr>
            <a:r>
              <a:rPr lang="en-US" sz="1800" b="1" kern="1200" dirty="0" smtClean="0">
                <a:latin typeface="Courier New" pitchFamily="49" charset="0"/>
                <a:cs typeface="Courier New" pitchFamily="49" charset="0"/>
              </a:rPr>
              <a:t>                   </a:t>
            </a:r>
            <a:r>
              <a:rPr lang="en-US" sz="1800" b="1" kern="1200" dirty="0" smtClean="0">
                <a:solidFill>
                  <a:srgbClr val="00B0F0"/>
                </a:solidFill>
                <a:latin typeface="Courier New" pitchFamily="49" charset="0"/>
                <a:cs typeface="Courier New" pitchFamily="49" charset="0"/>
              </a:rPr>
              <a:t>let!</a:t>
            </a:r>
            <a:r>
              <a:rPr lang="en-US" sz="1800" b="1" kern="1200" dirty="0" smtClean="0">
                <a:latin typeface="Courier New" pitchFamily="49" charset="0"/>
                <a:cs typeface="Courier New" pitchFamily="49" charset="0"/>
              </a:rPr>
              <a:t> line = </a:t>
            </a:r>
            <a:r>
              <a:rPr lang="en-US" sz="1800" b="1" kern="1200" dirty="0" err="1" smtClean="0">
                <a:latin typeface="Courier New" pitchFamily="49" charset="0"/>
                <a:cs typeface="Courier New" pitchFamily="49" charset="0"/>
              </a:rPr>
              <a:t>inp.AsyncReadLine</a:t>
            </a:r>
            <a:r>
              <a:rPr lang="en-US" sz="1800" b="1" kern="1200" dirty="0" smtClean="0">
                <a:latin typeface="Courier New" pitchFamily="49" charset="0"/>
                <a:cs typeface="Courier New" pitchFamily="49" charset="0"/>
              </a:rPr>
              <a:t>()</a:t>
            </a:r>
          </a:p>
          <a:p>
            <a:pPr marL="0" indent="0" defTabSz="914363" eaLnBrk="1" fontAlgn="auto" hangingPunct="1">
              <a:lnSpc>
                <a:spcPct val="90000"/>
              </a:lnSpc>
              <a:spcAft>
                <a:spcPts val="0"/>
              </a:spcAft>
              <a:buClrTx/>
              <a:buFontTx/>
              <a:buNone/>
              <a:defRPr/>
            </a:pPr>
            <a:r>
              <a:rPr lang="en-US" sz="1800" b="1" kern="1200" dirty="0" smtClean="0">
                <a:latin typeface="Courier New" pitchFamily="49" charset="0"/>
                <a:cs typeface="Courier New" pitchFamily="49" charset="0"/>
              </a:rPr>
              <a:t>                   </a:t>
            </a:r>
            <a:r>
              <a:rPr lang="en-US" sz="1800" b="1" kern="1200" dirty="0" err="1" smtClean="0">
                <a:latin typeface="Courier New" pitchFamily="49" charset="0"/>
                <a:cs typeface="Courier New" pitchFamily="49" charset="0"/>
              </a:rPr>
              <a:t>res.Add</a:t>
            </a:r>
            <a:r>
              <a:rPr lang="en-US" sz="1800" b="1" kern="1200" dirty="0" smtClean="0">
                <a:latin typeface="Courier New" pitchFamily="49" charset="0"/>
                <a:cs typeface="Courier New" pitchFamily="49" charset="0"/>
              </a:rPr>
              <a:t>(line)</a:t>
            </a:r>
          </a:p>
          <a:p>
            <a:pPr marL="0" indent="0" defTabSz="914363" eaLnBrk="1" fontAlgn="auto" hangingPunct="1">
              <a:lnSpc>
                <a:spcPct val="90000"/>
              </a:lnSpc>
              <a:spcAft>
                <a:spcPts val="0"/>
              </a:spcAft>
              <a:buClrTx/>
              <a:buNone/>
              <a:defRPr/>
            </a:pPr>
            <a:r>
              <a:rPr lang="en-US" sz="1800" b="1" kern="1200" dirty="0" smtClean="0">
                <a:latin typeface="Courier New" pitchFamily="49" charset="0"/>
                <a:cs typeface="Courier New" pitchFamily="49" charset="0"/>
              </a:rPr>
              <a:t>               </a:t>
            </a:r>
            <a:r>
              <a:rPr lang="en-US" sz="1800" b="1" kern="1200" dirty="0" err="1" smtClean="0">
                <a:latin typeface="Courier New" pitchFamily="49" charset="0"/>
                <a:cs typeface="Courier New" pitchFamily="49" charset="0"/>
              </a:rPr>
              <a:t>res.ToArray</a:t>
            </a:r>
            <a:r>
              <a:rPr lang="en-US" sz="1800" b="1" kern="1200" dirty="0" smtClean="0">
                <a:latin typeface="Courier New" pitchFamily="49" charset="0"/>
                <a:cs typeface="Courier New" pitchFamily="49" charset="0"/>
              </a:rPr>
              <a:t>()</a:t>
            </a:r>
          </a:p>
          <a:p>
            <a:pPr eaLnBrk="1" hangingPunct="1">
              <a:buFontTx/>
              <a:buNone/>
              <a:defRPr/>
            </a:pPr>
            <a:r>
              <a:rPr lang="en-US" sz="1800" b="1" kern="1200" dirty="0" smtClean="0">
                <a:solidFill>
                  <a:schemeClr val="accent2">
                    <a:lumMod val="40000"/>
                    <a:lumOff val="60000"/>
                  </a:schemeClr>
                </a:solidFill>
                <a:latin typeface="Courier New" pitchFamily="49" charset="0"/>
                <a:cs typeface="Courier New" pitchFamily="49" charset="0"/>
              </a:rPr>
              <a:t>            finally </a:t>
            </a:r>
            <a:r>
              <a:rPr lang="en-US" sz="1800" b="1" kern="1200" dirty="0" err="1" smtClean="0">
                <a:latin typeface="Courier New" pitchFamily="49" charset="0"/>
                <a:cs typeface="Courier New" pitchFamily="49" charset="0"/>
              </a:rPr>
              <a:t>inp.Close</a:t>
            </a:r>
            <a:r>
              <a:rPr lang="en-US" sz="1800" b="1" kern="1200" dirty="0" smtClean="0">
                <a:latin typeface="Courier New" pitchFamily="49" charset="0"/>
                <a:cs typeface="Courier New" pitchFamily="49" charset="0"/>
              </a:rPr>
              <a:t>() }</a:t>
            </a:r>
            <a:r>
              <a:rPr lang="en-US" sz="1800" b="1" kern="1200" dirty="0" smtClean="0">
                <a:solidFill>
                  <a:schemeClr val="accent2">
                    <a:lumMod val="40000"/>
                    <a:lumOff val="60000"/>
                  </a:schemeClr>
                </a:solidFill>
                <a:latin typeface="Courier New" pitchFamily="49" charset="0"/>
                <a:cs typeface="Courier New" pitchFamily="49" charset="0"/>
              </a:rPr>
              <a:t> </a:t>
            </a:r>
            <a:endParaRPr lang="en-US" sz="1800" dirty="0"/>
          </a:p>
        </p:txBody>
      </p:sp>
      <p:sp>
        <p:nvSpPr>
          <p:cNvPr id="5" name="Rectangular Callout 4"/>
          <p:cNvSpPr/>
          <p:nvPr/>
        </p:nvSpPr>
        <p:spPr>
          <a:xfrm>
            <a:off x="6858016" y="1928802"/>
            <a:ext cx="1643074" cy="923330"/>
          </a:xfrm>
          <a:prstGeom prst="wedgeRectCallout">
            <a:avLst>
              <a:gd name="adj1" fmla="val -138771"/>
              <a:gd name="adj2" fmla="val 75612"/>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GB" dirty="0" smtClean="0"/>
              <a:t>we can use the same sugar here</a:t>
            </a:r>
            <a:endParaRPr lang="en-GB" dirty="0"/>
          </a:p>
        </p:txBody>
      </p:sp>
    </p:spTree>
    <p:extLst>
      <p:ext uri="{BB962C8B-B14F-4D97-AF65-F5344CB8AC3E}">
        <p14:creationId xmlns:p14="http://schemas.microsoft.com/office/powerpoint/2010/main" val="1695125668"/>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pPr eaLnBrk="1" hangingPunct="1"/>
            <a:r>
              <a:rPr lang="en-US" dirty="0" smtClean="0"/>
              <a:t>use</a:t>
            </a:r>
          </a:p>
        </p:txBody>
      </p:sp>
      <p:sp>
        <p:nvSpPr>
          <p:cNvPr id="3" name="Content Placeholder 2"/>
          <p:cNvSpPr>
            <a:spLocks noGrp="1"/>
          </p:cNvSpPr>
          <p:nvPr>
            <p:ph idx="1"/>
          </p:nvPr>
        </p:nvSpPr>
        <p:spPr/>
        <p:txBody>
          <a:bodyPr/>
          <a:lstStyle/>
          <a:p>
            <a:pPr marL="0" indent="0" defTabSz="914363" eaLnBrk="1" fontAlgn="auto" hangingPunct="1">
              <a:lnSpc>
                <a:spcPct val="90000"/>
              </a:lnSpc>
              <a:spcAft>
                <a:spcPts val="0"/>
              </a:spcAft>
              <a:buClrTx/>
              <a:buFontTx/>
              <a:buNone/>
              <a:defRPr/>
            </a:pPr>
            <a:endParaRPr lang="en-US" sz="1800" b="1" kern="1200" dirty="0" smtClean="0">
              <a:latin typeface="Courier New" pitchFamily="49" charset="0"/>
              <a:cs typeface="Courier New" pitchFamily="49" charset="0"/>
            </a:endParaRPr>
          </a:p>
          <a:p>
            <a:pPr marL="0" indent="0" defTabSz="914363" eaLnBrk="1" fontAlgn="auto" hangingPunct="1">
              <a:lnSpc>
                <a:spcPct val="90000"/>
              </a:lnSpc>
              <a:spcAft>
                <a:spcPts val="0"/>
              </a:spcAft>
              <a:buClrTx/>
              <a:buNone/>
              <a:defRPr/>
            </a:pPr>
            <a:r>
              <a:rPr lang="en-US" sz="1800" b="1" kern="1200" dirty="0" smtClean="0">
                <a:solidFill>
                  <a:schemeClr val="accent2">
                    <a:lumMod val="40000"/>
                    <a:lumOff val="60000"/>
                  </a:schemeClr>
                </a:solidFill>
                <a:latin typeface="Courier New" pitchFamily="49" charset="0"/>
                <a:cs typeface="Courier New" pitchFamily="49" charset="0"/>
              </a:rPr>
              <a:t>open</a:t>
            </a:r>
            <a:r>
              <a:rPr lang="en-US" sz="1800" b="1" kern="1200" dirty="0" smtClean="0">
                <a:latin typeface="Courier New" pitchFamily="49" charset="0"/>
                <a:cs typeface="Courier New" pitchFamily="49" charset="0"/>
              </a:rPr>
              <a:t> System.IO</a:t>
            </a:r>
          </a:p>
          <a:p>
            <a:pPr marL="0" indent="0" defTabSz="914363" eaLnBrk="1" fontAlgn="auto" hangingPunct="1">
              <a:lnSpc>
                <a:spcPct val="90000"/>
              </a:lnSpc>
              <a:spcAft>
                <a:spcPts val="0"/>
              </a:spcAft>
              <a:buClrTx/>
              <a:buFontTx/>
              <a:buNone/>
              <a:defRPr/>
            </a:pPr>
            <a:r>
              <a:rPr lang="en-US" sz="1800" b="1" kern="1200" dirty="0" smtClean="0">
                <a:solidFill>
                  <a:schemeClr val="accent2">
                    <a:lumMod val="40000"/>
                    <a:lumOff val="60000"/>
                  </a:schemeClr>
                </a:solidFill>
                <a:latin typeface="Courier New" pitchFamily="49" charset="0"/>
                <a:cs typeface="Courier New" pitchFamily="49" charset="0"/>
              </a:rPr>
              <a:t>open</a:t>
            </a:r>
            <a:r>
              <a:rPr lang="en-US" sz="1800" b="1" kern="1200" dirty="0" smtClean="0">
                <a:latin typeface="Courier New" pitchFamily="49" charset="0"/>
                <a:cs typeface="Courier New" pitchFamily="49" charset="0"/>
              </a:rPr>
              <a:t> </a:t>
            </a:r>
            <a:r>
              <a:rPr lang="en-US" sz="1800" b="1" kern="1200" dirty="0" err="1" smtClean="0">
                <a:latin typeface="Courier New" pitchFamily="49" charset="0"/>
                <a:cs typeface="Courier New" pitchFamily="49" charset="0"/>
              </a:rPr>
              <a:t>System.Collections.Generic</a:t>
            </a:r>
            <a:endParaRPr lang="en-US" sz="1800" b="1" kern="1200" dirty="0" smtClean="0">
              <a:latin typeface="Courier New" pitchFamily="49" charset="0"/>
              <a:cs typeface="Courier New" pitchFamily="49" charset="0"/>
            </a:endParaRPr>
          </a:p>
          <a:p>
            <a:pPr marL="0" indent="0" defTabSz="914363" eaLnBrk="1" fontAlgn="auto" hangingPunct="1">
              <a:lnSpc>
                <a:spcPct val="90000"/>
              </a:lnSpc>
              <a:spcAft>
                <a:spcPts val="0"/>
              </a:spcAft>
              <a:buClrTx/>
              <a:buFontTx/>
              <a:buNone/>
              <a:defRPr/>
            </a:pPr>
            <a:endParaRPr lang="en-US" sz="1800" b="1" kern="1200" dirty="0" smtClean="0">
              <a:solidFill>
                <a:schemeClr val="accent2">
                  <a:lumMod val="40000"/>
                  <a:lumOff val="60000"/>
                </a:schemeClr>
              </a:solidFill>
              <a:latin typeface="Courier New" pitchFamily="49" charset="0"/>
              <a:cs typeface="Courier New" pitchFamily="49" charset="0"/>
            </a:endParaRPr>
          </a:p>
          <a:p>
            <a:pPr marL="0" indent="0" defTabSz="914363" eaLnBrk="1" fontAlgn="auto" hangingPunct="1">
              <a:lnSpc>
                <a:spcPct val="90000"/>
              </a:lnSpc>
              <a:spcAft>
                <a:spcPts val="0"/>
              </a:spcAft>
              <a:buClrTx/>
              <a:buFontTx/>
              <a:buNone/>
              <a:defRPr/>
            </a:pPr>
            <a:r>
              <a:rPr lang="en-US" sz="1800" b="1" kern="1200" dirty="0" smtClean="0">
                <a:solidFill>
                  <a:schemeClr val="accent2">
                    <a:lumMod val="40000"/>
                    <a:lumOff val="60000"/>
                  </a:schemeClr>
                </a:solidFill>
                <a:latin typeface="Courier New" pitchFamily="49" charset="0"/>
                <a:cs typeface="Courier New" pitchFamily="49" charset="0"/>
              </a:rPr>
              <a:t>let</a:t>
            </a:r>
            <a:r>
              <a:rPr lang="en-US" sz="1800" b="1" kern="1200" dirty="0" smtClean="0">
                <a:latin typeface="Courier New" pitchFamily="49" charset="0"/>
                <a:cs typeface="Courier New" pitchFamily="49" charset="0"/>
              </a:rPr>
              <a:t> </a:t>
            </a:r>
            <a:r>
              <a:rPr lang="en-US" sz="1800" b="1" kern="1200" dirty="0" err="1" smtClean="0">
                <a:latin typeface="Courier New" pitchFamily="49" charset="0"/>
                <a:cs typeface="Courier New" pitchFamily="49" charset="0"/>
              </a:rPr>
              <a:t>readAllLines</a:t>
            </a:r>
            <a:r>
              <a:rPr lang="en-US" sz="1800" b="1" kern="1200" dirty="0" smtClean="0">
                <a:latin typeface="Courier New" pitchFamily="49" charset="0"/>
                <a:cs typeface="Courier New" pitchFamily="49" charset="0"/>
              </a:rPr>
              <a:t>(file) =</a:t>
            </a:r>
          </a:p>
          <a:p>
            <a:pPr marL="0" indent="0" defTabSz="914363" eaLnBrk="1" fontAlgn="auto" hangingPunct="1">
              <a:lnSpc>
                <a:spcPct val="90000"/>
              </a:lnSpc>
              <a:spcAft>
                <a:spcPts val="0"/>
              </a:spcAft>
              <a:buClrTx/>
              <a:buFontTx/>
              <a:buNone/>
              <a:defRPr/>
            </a:pPr>
            <a:r>
              <a:rPr lang="en-US" sz="1800" b="1" kern="1200" dirty="0" smtClean="0">
                <a:latin typeface="Courier New" pitchFamily="49" charset="0"/>
                <a:cs typeface="Courier New" pitchFamily="49" charset="0"/>
              </a:rPr>
              <a:t>    </a:t>
            </a:r>
            <a:r>
              <a:rPr lang="en-US" sz="1800" b="1" kern="1200" dirty="0" err="1" smtClean="0">
                <a:latin typeface="Courier New" pitchFamily="49" charset="0"/>
                <a:cs typeface="Courier New" pitchFamily="49" charset="0"/>
              </a:rPr>
              <a:t>async</a:t>
            </a:r>
            <a:r>
              <a:rPr lang="en-US" sz="1800" b="1" kern="1200" dirty="0" smtClean="0">
                <a:latin typeface="Courier New" pitchFamily="49" charset="0"/>
                <a:cs typeface="Courier New" pitchFamily="49" charset="0"/>
              </a:rPr>
              <a:t> { </a:t>
            </a:r>
            <a:r>
              <a:rPr lang="en-US" sz="1800" b="1" kern="1200" dirty="0" smtClean="0">
                <a:solidFill>
                  <a:schemeClr val="accent2">
                    <a:lumMod val="40000"/>
                    <a:lumOff val="60000"/>
                  </a:schemeClr>
                </a:solidFill>
                <a:latin typeface="Courier New" pitchFamily="49" charset="0"/>
                <a:cs typeface="Courier New" pitchFamily="49" charset="0"/>
              </a:rPr>
              <a:t>use </a:t>
            </a:r>
            <a:r>
              <a:rPr lang="en-US" sz="1800" b="1" kern="1200" dirty="0" err="1" smtClean="0">
                <a:latin typeface="Courier New" pitchFamily="49" charset="0"/>
                <a:cs typeface="Courier New" pitchFamily="49" charset="0"/>
              </a:rPr>
              <a:t>inp</a:t>
            </a:r>
            <a:r>
              <a:rPr lang="en-US" sz="1800" b="1" kern="1200" dirty="0" smtClean="0">
                <a:latin typeface="Courier New" pitchFamily="49" charset="0"/>
                <a:cs typeface="Courier New" pitchFamily="49" charset="0"/>
              </a:rPr>
              <a:t> = </a:t>
            </a:r>
            <a:r>
              <a:rPr lang="en-US" sz="1800" b="1" kern="1200" dirty="0" err="1" smtClean="0">
                <a:latin typeface="Courier New" pitchFamily="49" charset="0"/>
                <a:cs typeface="Courier New" pitchFamily="49" charset="0"/>
              </a:rPr>
              <a:t>File.OpenText</a:t>
            </a:r>
            <a:r>
              <a:rPr lang="en-US" sz="1800" b="1" kern="1200" dirty="0" smtClean="0">
                <a:latin typeface="Courier New" pitchFamily="49" charset="0"/>
                <a:cs typeface="Courier New" pitchFamily="49" charset="0"/>
              </a:rPr>
              <a:t> file</a:t>
            </a:r>
          </a:p>
          <a:p>
            <a:pPr marL="0" indent="0" defTabSz="914363" eaLnBrk="1" fontAlgn="auto" hangingPunct="1">
              <a:lnSpc>
                <a:spcPct val="90000"/>
              </a:lnSpc>
              <a:spcAft>
                <a:spcPts val="0"/>
              </a:spcAft>
              <a:buClrTx/>
              <a:buFontTx/>
              <a:buNone/>
              <a:defRPr/>
            </a:pPr>
            <a:r>
              <a:rPr lang="en-US" sz="1800" b="1" kern="1200" dirty="0" smtClean="0">
                <a:solidFill>
                  <a:schemeClr val="accent2">
                    <a:lumMod val="40000"/>
                    <a:lumOff val="60000"/>
                  </a:schemeClr>
                </a:solidFill>
                <a:latin typeface="Courier New" pitchFamily="49" charset="0"/>
                <a:cs typeface="Courier New" pitchFamily="49" charset="0"/>
              </a:rPr>
              <a:t>            let</a:t>
            </a:r>
            <a:r>
              <a:rPr lang="en-US" sz="1800" b="1" kern="1200" dirty="0" smtClean="0">
                <a:latin typeface="Courier New" pitchFamily="49" charset="0"/>
                <a:cs typeface="Courier New" pitchFamily="49" charset="0"/>
              </a:rPr>
              <a:t> res = new List&lt;_&gt;()</a:t>
            </a:r>
          </a:p>
          <a:p>
            <a:pPr marL="0" indent="0" defTabSz="914363" eaLnBrk="1" fontAlgn="auto" hangingPunct="1">
              <a:lnSpc>
                <a:spcPct val="90000"/>
              </a:lnSpc>
              <a:spcAft>
                <a:spcPts val="0"/>
              </a:spcAft>
              <a:buClrTx/>
              <a:buFontTx/>
              <a:buNone/>
              <a:defRPr/>
            </a:pPr>
            <a:r>
              <a:rPr lang="en-US" sz="1800" b="1" kern="1200" dirty="0" smtClean="0">
                <a:solidFill>
                  <a:schemeClr val="accent2">
                    <a:lumMod val="40000"/>
                    <a:lumOff val="60000"/>
                  </a:schemeClr>
                </a:solidFill>
                <a:latin typeface="Courier New" pitchFamily="49" charset="0"/>
                <a:cs typeface="Courier New" pitchFamily="49" charset="0"/>
              </a:rPr>
              <a:t>            while</a:t>
            </a:r>
            <a:r>
              <a:rPr lang="en-US" sz="1800" b="1" kern="1200" dirty="0" smtClean="0">
                <a:latin typeface="Courier New" pitchFamily="49" charset="0"/>
                <a:cs typeface="Courier New" pitchFamily="49" charset="0"/>
              </a:rPr>
              <a:t> not(</a:t>
            </a:r>
            <a:r>
              <a:rPr lang="en-US" sz="1800" b="1" kern="1200" dirty="0" err="1" smtClean="0">
                <a:latin typeface="Courier New" pitchFamily="49" charset="0"/>
                <a:cs typeface="Courier New" pitchFamily="49" charset="0"/>
              </a:rPr>
              <a:t>inp.EndOfStream</a:t>
            </a:r>
            <a:r>
              <a:rPr lang="en-US" sz="1800" b="1" kern="1200" dirty="0" smtClean="0">
                <a:latin typeface="Courier New" pitchFamily="49" charset="0"/>
                <a:cs typeface="Courier New" pitchFamily="49" charset="0"/>
              </a:rPr>
              <a:t>) </a:t>
            </a:r>
            <a:r>
              <a:rPr lang="en-US" sz="1800" b="1" kern="1200" dirty="0" smtClean="0">
                <a:solidFill>
                  <a:schemeClr val="accent2">
                    <a:lumMod val="40000"/>
                    <a:lumOff val="60000"/>
                  </a:schemeClr>
                </a:solidFill>
                <a:latin typeface="Courier New" pitchFamily="49" charset="0"/>
                <a:cs typeface="Courier New" pitchFamily="49" charset="0"/>
              </a:rPr>
              <a:t>do</a:t>
            </a:r>
          </a:p>
          <a:p>
            <a:pPr marL="0" indent="0" defTabSz="914363" eaLnBrk="1" fontAlgn="auto" hangingPunct="1">
              <a:lnSpc>
                <a:spcPct val="90000"/>
              </a:lnSpc>
              <a:spcAft>
                <a:spcPts val="0"/>
              </a:spcAft>
              <a:buClrTx/>
              <a:buFontTx/>
              <a:buNone/>
              <a:defRPr/>
            </a:pPr>
            <a:r>
              <a:rPr lang="en-US" sz="1800" b="1" kern="1200" dirty="0" smtClean="0">
                <a:latin typeface="Courier New" pitchFamily="49" charset="0"/>
                <a:cs typeface="Courier New" pitchFamily="49" charset="0"/>
              </a:rPr>
              <a:t>                </a:t>
            </a:r>
            <a:r>
              <a:rPr lang="en-US" sz="1800" b="1" kern="1200" dirty="0" smtClean="0">
                <a:solidFill>
                  <a:srgbClr val="00B0F0"/>
                </a:solidFill>
                <a:latin typeface="Courier New" pitchFamily="49" charset="0"/>
                <a:cs typeface="Courier New" pitchFamily="49" charset="0"/>
              </a:rPr>
              <a:t>let!</a:t>
            </a:r>
            <a:r>
              <a:rPr lang="en-US" sz="1800" b="1" kern="1200" dirty="0" smtClean="0">
                <a:latin typeface="Courier New" pitchFamily="49" charset="0"/>
                <a:cs typeface="Courier New" pitchFamily="49" charset="0"/>
              </a:rPr>
              <a:t> line = </a:t>
            </a:r>
            <a:r>
              <a:rPr lang="en-US" sz="1800" b="1" kern="1200" dirty="0" err="1" smtClean="0">
                <a:latin typeface="Courier New" pitchFamily="49" charset="0"/>
                <a:cs typeface="Courier New" pitchFamily="49" charset="0"/>
              </a:rPr>
              <a:t>inp.AsyncReadLine</a:t>
            </a:r>
            <a:r>
              <a:rPr lang="en-US" sz="1800" b="1" kern="1200" dirty="0" smtClean="0">
                <a:latin typeface="Courier New" pitchFamily="49" charset="0"/>
                <a:cs typeface="Courier New" pitchFamily="49" charset="0"/>
              </a:rPr>
              <a:t>()</a:t>
            </a:r>
          </a:p>
          <a:p>
            <a:pPr marL="0" indent="0" defTabSz="914363" eaLnBrk="1" fontAlgn="auto" hangingPunct="1">
              <a:lnSpc>
                <a:spcPct val="90000"/>
              </a:lnSpc>
              <a:spcAft>
                <a:spcPts val="0"/>
              </a:spcAft>
              <a:buClrTx/>
              <a:buFontTx/>
              <a:buNone/>
              <a:defRPr/>
            </a:pPr>
            <a:r>
              <a:rPr lang="en-US" sz="1800" b="1" kern="1200" dirty="0" smtClean="0">
                <a:latin typeface="Courier New" pitchFamily="49" charset="0"/>
                <a:cs typeface="Courier New" pitchFamily="49" charset="0"/>
              </a:rPr>
              <a:t>                </a:t>
            </a:r>
            <a:r>
              <a:rPr lang="en-US" sz="1800" b="1" kern="1200" dirty="0" err="1" smtClean="0">
                <a:latin typeface="Courier New" pitchFamily="49" charset="0"/>
                <a:cs typeface="Courier New" pitchFamily="49" charset="0"/>
              </a:rPr>
              <a:t>res.Add</a:t>
            </a:r>
            <a:r>
              <a:rPr lang="en-US" sz="1800" b="1" kern="1200" dirty="0" smtClean="0">
                <a:latin typeface="Courier New" pitchFamily="49" charset="0"/>
                <a:cs typeface="Courier New" pitchFamily="49" charset="0"/>
              </a:rPr>
              <a:t>(line)</a:t>
            </a:r>
          </a:p>
          <a:p>
            <a:pPr marL="0" indent="0" defTabSz="914363" eaLnBrk="1" fontAlgn="auto" hangingPunct="1">
              <a:lnSpc>
                <a:spcPct val="90000"/>
              </a:lnSpc>
              <a:spcAft>
                <a:spcPts val="0"/>
              </a:spcAft>
              <a:buClrTx/>
              <a:buNone/>
              <a:defRPr/>
            </a:pPr>
            <a:r>
              <a:rPr lang="en-US" sz="1800" b="1" kern="1200" dirty="0" smtClean="0">
                <a:latin typeface="Courier New" pitchFamily="49" charset="0"/>
                <a:cs typeface="Courier New" pitchFamily="49" charset="0"/>
              </a:rPr>
              <a:t>            </a:t>
            </a:r>
            <a:r>
              <a:rPr lang="en-US" sz="1800" b="1" kern="1200" dirty="0" err="1" smtClean="0">
                <a:latin typeface="Courier New" pitchFamily="49" charset="0"/>
                <a:cs typeface="Courier New" pitchFamily="49" charset="0"/>
              </a:rPr>
              <a:t>res.ToArray</a:t>
            </a:r>
            <a:r>
              <a:rPr lang="en-US" sz="1800" b="1" kern="1200" dirty="0" smtClean="0">
                <a:latin typeface="Courier New" pitchFamily="49" charset="0"/>
                <a:cs typeface="Courier New" pitchFamily="49" charset="0"/>
              </a:rPr>
              <a:t>() }</a:t>
            </a:r>
            <a:r>
              <a:rPr lang="en-US" sz="1800" b="1" kern="1200" dirty="0" smtClean="0">
                <a:solidFill>
                  <a:schemeClr val="accent2">
                    <a:lumMod val="40000"/>
                    <a:lumOff val="60000"/>
                  </a:schemeClr>
                </a:solidFill>
                <a:latin typeface="Courier New" pitchFamily="49" charset="0"/>
                <a:cs typeface="Courier New" pitchFamily="49" charset="0"/>
              </a:rPr>
              <a:t> </a:t>
            </a:r>
            <a:endParaRPr lang="en-US" sz="1800" dirty="0"/>
          </a:p>
        </p:txBody>
      </p:sp>
    </p:spTree>
    <p:extLst>
      <p:ext uri="{BB962C8B-B14F-4D97-AF65-F5344CB8AC3E}">
        <p14:creationId xmlns:p14="http://schemas.microsoft.com/office/powerpoint/2010/main" val="3911662178"/>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Outline</a:t>
            </a:r>
            <a:endParaRPr lang="en-GB" dirty="0"/>
          </a:p>
        </p:txBody>
      </p:sp>
      <p:sp>
        <p:nvSpPr>
          <p:cNvPr id="3" name="Content Placeholder 2"/>
          <p:cNvSpPr>
            <a:spLocks noGrp="1"/>
          </p:cNvSpPr>
          <p:nvPr>
            <p:ph idx="1"/>
          </p:nvPr>
        </p:nvSpPr>
        <p:spPr>
          <a:xfrm>
            <a:off x="457200" y="1340768"/>
            <a:ext cx="8229600" cy="5112568"/>
          </a:xfrm>
        </p:spPr>
        <p:txBody>
          <a:bodyPr>
            <a:normAutofit fontScale="92500" lnSpcReduction="20000"/>
          </a:bodyPr>
          <a:lstStyle/>
          <a:p>
            <a:r>
              <a:rPr lang="en-GB" dirty="0" smtClean="0"/>
              <a:t>A Little About F#</a:t>
            </a:r>
          </a:p>
          <a:p>
            <a:endParaRPr lang="en-GB" dirty="0"/>
          </a:p>
          <a:p>
            <a:r>
              <a:rPr lang="en-GB" dirty="0" smtClean="0"/>
              <a:t>The Big Picture </a:t>
            </a:r>
            <a:r>
              <a:rPr lang="en-GB" dirty="0" smtClean="0"/>
              <a:t>for </a:t>
            </a:r>
            <a:r>
              <a:rPr lang="en-GB" dirty="0" smtClean="0"/>
              <a:t>F</a:t>
            </a:r>
            <a:r>
              <a:rPr lang="en-GB" dirty="0" smtClean="0"/>
              <a:t># </a:t>
            </a:r>
            <a:r>
              <a:rPr lang="en-GB" dirty="0" err="1" smtClean="0"/>
              <a:t>Async</a:t>
            </a:r>
            <a:endParaRPr lang="en-GB" dirty="0" smtClean="0"/>
          </a:p>
          <a:p>
            <a:endParaRPr lang="en-GB" dirty="0" smtClean="0"/>
          </a:p>
          <a:p>
            <a:r>
              <a:rPr lang="en-GB" dirty="0" smtClean="0"/>
              <a:t>The </a:t>
            </a:r>
            <a:r>
              <a:rPr lang="en-GB" dirty="0" smtClean="0"/>
              <a:t>Essence </a:t>
            </a:r>
            <a:r>
              <a:rPr lang="en-GB" dirty="0" smtClean="0"/>
              <a:t>of F# </a:t>
            </a:r>
            <a:r>
              <a:rPr lang="en-GB" dirty="0" err="1" smtClean="0"/>
              <a:t>Async</a:t>
            </a:r>
            <a:r>
              <a:rPr lang="en-GB" dirty="0" smtClean="0"/>
              <a:t>: </a:t>
            </a:r>
            <a:endParaRPr lang="en-GB" dirty="0" smtClean="0"/>
          </a:p>
          <a:p>
            <a:pPr lvl="1"/>
            <a:r>
              <a:rPr lang="en-GB" b="1" dirty="0" smtClean="0"/>
              <a:t>Localized </a:t>
            </a:r>
            <a:r>
              <a:rPr lang="en-GB" b="1" dirty="0" smtClean="0"/>
              <a:t>CPS </a:t>
            </a:r>
            <a:r>
              <a:rPr lang="en-GB" b="1" dirty="0" smtClean="0"/>
              <a:t>transformation</a:t>
            </a:r>
            <a:endParaRPr lang="en-GB" dirty="0" smtClean="0"/>
          </a:p>
          <a:p>
            <a:pPr lvl="1"/>
            <a:r>
              <a:rPr lang="en-GB" dirty="0" smtClean="0"/>
              <a:t>Syntax is a </a:t>
            </a:r>
            <a:r>
              <a:rPr lang="en-GB" b="1" i="1" dirty="0" smtClean="0"/>
              <a:t>modality</a:t>
            </a:r>
            <a:r>
              <a:rPr lang="en-GB" dirty="0" smtClean="0"/>
              <a:t>, i.e. reuses the syntax of the host language</a:t>
            </a:r>
          </a:p>
          <a:p>
            <a:pPr lvl="1"/>
            <a:r>
              <a:rPr lang="en-GB" dirty="0" smtClean="0"/>
              <a:t>Library gives </a:t>
            </a:r>
            <a:r>
              <a:rPr lang="en-GB" b="1" dirty="0" smtClean="0"/>
              <a:t>fork-join</a:t>
            </a:r>
            <a:r>
              <a:rPr lang="en-GB" dirty="0" smtClean="0"/>
              <a:t>, </a:t>
            </a:r>
            <a:r>
              <a:rPr lang="en-GB" b="1" dirty="0" smtClean="0"/>
              <a:t>futures</a:t>
            </a:r>
            <a:r>
              <a:rPr lang="en-GB" dirty="0" smtClean="0"/>
              <a:t>/</a:t>
            </a:r>
            <a:r>
              <a:rPr lang="en-GB" b="1" dirty="0" smtClean="0"/>
              <a:t>promises</a:t>
            </a:r>
            <a:r>
              <a:rPr lang="en-GB" dirty="0" smtClean="0"/>
              <a:t>, </a:t>
            </a:r>
            <a:r>
              <a:rPr lang="en-GB" b="1" dirty="0" smtClean="0"/>
              <a:t>agents</a:t>
            </a:r>
            <a:endParaRPr lang="en-GB" dirty="0" smtClean="0"/>
          </a:p>
          <a:p>
            <a:endParaRPr lang="en-GB" dirty="0" smtClean="0"/>
          </a:p>
          <a:p>
            <a:r>
              <a:rPr lang="en-GB" dirty="0" smtClean="0"/>
              <a:t>Related Work, Summary</a:t>
            </a:r>
          </a:p>
        </p:txBody>
      </p:sp>
    </p:spTree>
    <p:extLst>
      <p:ext uri="{BB962C8B-B14F-4D97-AF65-F5344CB8AC3E}">
        <p14:creationId xmlns:p14="http://schemas.microsoft.com/office/powerpoint/2010/main" val="331515761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Popular Question</a:t>
            </a:r>
            <a:endParaRPr lang="en-GB" dirty="0"/>
          </a:p>
        </p:txBody>
      </p:sp>
      <p:sp>
        <p:nvSpPr>
          <p:cNvPr id="3" name="Content Placeholder 2"/>
          <p:cNvSpPr>
            <a:spLocks noGrp="1"/>
          </p:cNvSpPr>
          <p:nvPr>
            <p:ph idx="1"/>
          </p:nvPr>
        </p:nvSpPr>
        <p:spPr/>
        <p:txBody>
          <a:bodyPr>
            <a:normAutofit fontScale="77500" lnSpcReduction="20000"/>
          </a:bodyPr>
          <a:lstStyle/>
          <a:p>
            <a:r>
              <a:rPr lang="en-GB" sz="2800" dirty="0" smtClean="0"/>
              <a:t>Today’s multi-paradigm languages all tend to include embedded, richer computational sub-languages</a:t>
            </a:r>
          </a:p>
          <a:p>
            <a:r>
              <a:rPr lang="en-GB" sz="2800" dirty="0" err="1" smtClean="0"/>
              <a:t>Scala</a:t>
            </a:r>
            <a:endParaRPr lang="en-GB" sz="2800" dirty="0" smtClean="0"/>
          </a:p>
          <a:p>
            <a:pPr lvl="1"/>
            <a:r>
              <a:rPr lang="en-GB" sz="2400" dirty="0" smtClean="0"/>
              <a:t>Extensible Monadic Generator Expressions</a:t>
            </a:r>
          </a:p>
          <a:p>
            <a:r>
              <a:rPr lang="en-GB" sz="2800" dirty="0" smtClean="0"/>
              <a:t>C#</a:t>
            </a:r>
          </a:p>
          <a:p>
            <a:pPr lvl="1"/>
            <a:r>
              <a:rPr lang="en-GB" sz="2400" dirty="0" err="1" smtClean="0"/>
              <a:t>Iterators</a:t>
            </a:r>
            <a:r>
              <a:rPr lang="en-GB" sz="2400" dirty="0" smtClean="0"/>
              <a:t> for generated sequences</a:t>
            </a:r>
          </a:p>
          <a:p>
            <a:pPr lvl="1"/>
            <a:r>
              <a:rPr lang="en-GB" sz="2400" dirty="0" smtClean="0"/>
              <a:t>LINQ for extensible data queries</a:t>
            </a:r>
          </a:p>
          <a:p>
            <a:pPr lvl="1"/>
            <a:r>
              <a:rPr lang="en-GB" sz="2400" dirty="0" smtClean="0"/>
              <a:t>C# 5.0 async programming</a:t>
            </a:r>
          </a:p>
          <a:p>
            <a:r>
              <a:rPr lang="en-GB" sz="2800" dirty="0" smtClean="0"/>
              <a:t>Haskell</a:t>
            </a:r>
          </a:p>
          <a:p>
            <a:pPr lvl="1"/>
            <a:r>
              <a:rPr lang="en-GB" sz="2400" dirty="0" smtClean="0"/>
              <a:t>List Comprehensions</a:t>
            </a:r>
          </a:p>
          <a:p>
            <a:pPr lvl="1"/>
            <a:r>
              <a:rPr lang="en-GB" sz="2400" dirty="0" smtClean="0"/>
              <a:t>Monadic Syntax</a:t>
            </a:r>
          </a:p>
          <a:p>
            <a:pPr lvl="1"/>
            <a:r>
              <a:rPr lang="en-GB" sz="2400" dirty="0" smtClean="0"/>
              <a:t>Arrow Syntax</a:t>
            </a:r>
          </a:p>
          <a:p>
            <a:r>
              <a:rPr lang="en-GB" sz="2800" dirty="0" smtClean="0"/>
              <a:t>Python</a:t>
            </a:r>
          </a:p>
          <a:p>
            <a:pPr lvl="1"/>
            <a:r>
              <a:rPr lang="en-GB" sz="2400" dirty="0" smtClean="0"/>
              <a:t>Generators/Consumers</a:t>
            </a:r>
          </a:p>
          <a:p>
            <a:endParaRPr lang="en-GB" sz="2800" dirty="0"/>
          </a:p>
        </p:txBody>
      </p:sp>
    </p:spTree>
    <p:extLst>
      <p:ext uri="{BB962C8B-B14F-4D97-AF65-F5344CB8AC3E}">
        <p14:creationId xmlns:p14="http://schemas.microsoft.com/office/powerpoint/2010/main" val="60189723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Examples</a:t>
            </a:r>
            <a:endParaRPr lang="en-GB" dirty="0"/>
          </a:p>
        </p:txBody>
      </p:sp>
      <p:sp>
        <p:nvSpPr>
          <p:cNvPr id="3" name="Content Placeholder 2"/>
          <p:cNvSpPr>
            <a:spLocks noGrp="1"/>
          </p:cNvSpPr>
          <p:nvPr>
            <p:ph idx="1"/>
          </p:nvPr>
        </p:nvSpPr>
        <p:spPr/>
        <p:txBody>
          <a:bodyPr/>
          <a:lstStyle/>
          <a:p>
            <a:r>
              <a:rPr lang="en-GB" dirty="0" smtClean="0"/>
              <a:t>C# generators/</a:t>
            </a:r>
            <a:r>
              <a:rPr lang="en-GB" dirty="0" err="1" smtClean="0"/>
              <a:t>iterators</a:t>
            </a:r>
            <a:endParaRPr lang="en-GB" dirty="0" smtClean="0"/>
          </a:p>
          <a:p>
            <a:endParaRPr lang="en-GB" dirty="0"/>
          </a:p>
        </p:txBody>
      </p:sp>
      <p:sp>
        <p:nvSpPr>
          <p:cNvPr id="8" name="Folded Corner 7"/>
          <p:cNvSpPr/>
          <p:nvPr/>
        </p:nvSpPr>
        <p:spPr>
          <a:xfrm>
            <a:off x="428596" y="2807568"/>
            <a:ext cx="5380246" cy="2202459"/>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spAutoFit/>
          </a:bodyPr>
          <a:lstStyle/>
          <a:p>
            <a:pPr>
              <a:lnSpc>
                <a:spcPct val="120000"/>
              </a:lnSpc>
              <a:spcAft>
                <a:spcPts val="0"/>
              </a:spcAft>
            </a:pPr>
            <a:r>
              <a:rPr lang="en-GB" sz="1600" dirty="0" smtClean="0">
                <a:solidFill>
                  <a:schemeClr val="tx1"/>
                </a:solidFill>
                <a:latin typeface="Courier New" pitchFamily="49" charset="0"/>
                <a:ea typeface="Calibri"/>
                <a:cs typeface="Courier New" pitchFamily="49" charset="0"/>
              </a:rPr>
              <a:t>public IEnumerator&lt;string&gt; GetEnumerator()</a:t>
            </a:r>
          </a:p>
          <a:p>
            <a:pPr>
              <a:lnSpc>
                <a:spcPct val="120000"/>
              </a:lnSpc>
              <a:spcAft>
                <a:spcPts val="0"/>
              </a:spcAft>
            </a:pPr>
            <a:r>
              <a:rPr lang="en-GB" sz="1600" dirty="0" smtClean="0">
                <a:solidFill>
                  <a:schemeClr val="tx1"/>
                </a:solidFill>
                <a:latin typeface="Courier New" pitchFamily="49" charset="0"/>
                <a:ea typeface="Calibri"/>
                <a:cs typeface="Courier New" pitchFamily="49" charset="0"/>
              </a:rPr>
              <a:t>{</a:t>
            </a:r>
          </a:p>
          <a:p>
            <a:pPr>
              <a:lnSpc>
                <a:spcPct val="120000"/>
              </a:lnSpc>
              <a:spcAft>
                <a:spcPts val="0"/>
              </a:spcAft>
            </a:pPr>
            <a:r>
              <a:rPr lang="en-GB" sz="1600" dirty="0" smtClean="0">
                <a:solidFill>
                  <a:schemeClr val="tx1"/>
                </a:solidFill>
                <a:latin typeface="Courier New" pitchFamily="49" charset="0"/>
                <a:ea typeface="Calibri"/>
                <a:cs typeface="Courier New" pitchFamily="49" charset="0"/>
              </a:rPr>
              <a:t>   yield return "New York";</a:t>
            </a:r>
          </a:p>
          <a:p>
            <a:pPr>
              <a:lnSpc>
                <a:spcPct val="120000"/>
              </a:lnSpc>
              <a:spcAft>
                <a:spcPts val="0"/>
              </a:spcAft>
            </a:pPr>
            <a:r>
              <a:rPr lang="en-GB" sz="1600" dirty="0" smtClean="0">
                <a:solidFill>
                  <a:schemeClr val="tx1"/>
                </a:solidFill>
                <a:latin typeface="Courier New" pitchFamily="49" charset="0"/>
                <a:ea typeface="Calibri"/>
                <a:cs typeface="Courier New" pitchFamily="49" charset="0"/>
              </a:rPr>
              <a:t>   yield return "Paris";</a:t>
            </a:r>
          </a:p>
          <a:p>
            <a:pPr>
              <a:lnSpc>
                <a:spcPct val="120000"/>
              </a:lnSpc>
              <a:spcAft>
                <a:spcPts val="0"/>
              </a:spcAft>
            </a:pPr>
            <a:r>
              <a:rPr lang="en-GB" sz="1600" dirty="0" smtClean="0">
                <a:solidFill>
                  <a:schemeClr val="tx1"/>
                </a:solidFill>
                <a:latin typeface="Courier New" pitchFamily="49" charset="0"/>
                <a:ea typeface="Calibri"/>
                <a:cs typeface="Courier New" pitchFamily="49" charset="0"/>
              </a:rPr>
              <a:t>   yield return "London";</a:t>
            </a:r>
          </a:p>
          <a:p>
            <a:pPr>
              <a:lnSpc>
                <a:spcPct val="120000"/>
              </a:lnSpc>
              <a:spcAft>
                <a:spcPts val="0"/>
              </a:spcAft>
            </a:pPr>
            <a:r>
              <a:rPr lang="en-GB" sz="1600" dirty="0" smtClean="0">
                <a:solidFill>
                  <a:schemeClr val="tx1"/>
                </a:solidFill>
                <a:latin typeface="Courier New" pitchFamily="49" charset="0"/>
                <a:ea typeface="Calibri"/>
                <a:cs typeface="Courier New" pitchFamily="49" charset="0"/>
              </a:rPr>
              <a:t>}</a:t>
            </a:r>
          </a:p>
        </p:txBody>
      </p:sp>
      <p:sp>
        <p:nvSpPr>
          <p:cNvPr id="9" name="Folded Corner 8"/>
          <p:cNvSpPr/>
          <p:nvPr/>
        </p:nvSpPr>
        <p:spPr>
          <a:xfrm>
            <a:off x="928662" y="3000372"/>
            <a:ext cx="7972302" cy="2907690"/>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spAutoFit/>
          </a:bodyPr>
          <a:lstStyle/>
          <a:p>
            <a:pPr>
              <a:lnSpc>
                <a:spcPct val="120000"/>
              </a:lnSpc>
              <a:spcAft>
                <a:spcPts val="0"/>
              </a:spcAft>
            </a:pPr>
            <a:r>
              <a:rPr lang="en-GB" sz="1600" dirty="0" smtClean="0">
                <a:solidFill>
                  <a:schemeClr val="tx1"/>
                </a:solidFill>
                <a:latin typeface="Courier New" pitchFamily="49" charset="0"/>
                <a:ea typeface="Calibri"/>
                <a:cs typeface="Courier New" pitchFamily="49" charset="0"/>
              </a:rPr>
              <a:t>// Method that takes an </a:t>
            </a:r>
            <a:r>
              <a:rPr lang="en-GB" sz="1600" dirty="0" err="1" smtClean="0">
                <a:solidFill>
                  <a:schemeClr val="tx1"/>
                </a:solidFill>
                <a:latin typeface="Courier New" pitchFamily="49" charset="0"/>
                <a:ea typeface="Calibri"/>
                <a:cs typeface="Courier New" pitchFamily="49" charset="0"/>
              </a:rPr>
              <a:t>iterable</a:t>
            </a:r>
            <a:r>
              <a:rPr lang="en-GB" sz="1600" dirty="0" smtClean="0">
                <a:solidFill>
                  <a:schemeClr val="tx1"/>
                </a:solidFill>
                <a:latin typeface="Courier New" pitchFamily="49" charset="0"/>
                <a:ea typeface="Calibri"/>
                <a:cs typeface="Courier New" pitchFamily="49" charset="0"/>
              </a:rPr>
              <a:t> input (possibly an array)</a:t>
            </a:r>
          </a:p>
          <a:p>
            <a:pPr>
              <a:lnSpc>
                <a:spcPct val="120000"/>
              </a:lnSpc>
              <a:spcAft>
                <a:spcPts val="0"/>
              </a:spcAft>
            </a:pPr>
            <a:r>
              <a:rPr lang="en-GB" sz="1600" dirty="0" smtClean="0">
                <a:solidFill>
                  <a:schemeClr val="tx1"/>
                </a:solidFill>
                <a:latin typeface="Courier New" pitchFamily="49" charset="0"/>
                <a:ea typeface="Calibri"/>
                <a:cs typeface="Courier New" pitchFamily="49" charset="0"/>
              </a:rPr>
              <a:t>// and returns all even numbers.</a:t>
            </a:r>
          </a:p>
          <a:p>
            <a:pPr>
              <a:lnSpc>
                <a:spcPct val="120000"/>
              </a:lnSpc>
              <a:spcAft>
                <a:spcPts val="0"/>
              </a:spcAft>
            </a:pPr>
            <a:r>
              <a:rPr lang="en-GB" sz="1600" dirty="0" smtClean="0">
                <a:solidFill>
                  <a:schemeClr val="tx1"/>
                </a:solidFill>
                <a:latin typeface="Courier New" pitchFamily="49" charset="0"/>
                <a:ea typeface="Calibri"/>
                <a:cs typeface="Courier New" pitchFamily="49" charset="0"/>
              </a:rPr>
              <a:t>public static IEnumerable&lt;int&gt; </a:t>
            </a:r>
            <a:r>
              <a:rPr lang="en-GB" sz="1600" dirty="0" err="1" smtClean="0">
                <a:solidFill>
                  <a:schemeClr val="tx1"/>
                </a:solidFill>
                <a:latin typeface="Courier New" pitchFamily="49" charset="0"/>
                <a:ea typeface="Calibri"/>
                <a:cs typeface="Courier New" pitchFamily="49" charset="0"/>
              </a:rPr>
              <a:t>GetEven</a:t>
            </a:r>
            <a:r>
              <a:rPr lang="en-GB" sz="1600" dirty="0" smtClean="0">
                <a:solidFill>
                  <a:schemeClr val="tx1"/>
                </a:solidFill>
                <a:latin typeface="Courier New" pitchFamily="49" charset="0"/>
                <a:ea typeface="Calibri"/>
                <a:cs typeface="Courier New" pitchFamily="49" charset="0"/>
              </a:rPr>
              <a:t>(IEnumerable&lt;int&gt; numbers)</a:t>
            </a:r>
          </a:p>
          <a:p>
            <a:pPr>
              <a:lnSpc>
                <a:spcPct val="120000"/>
              </a:lnSpc>
              <a:spcAft>
                <a:spcPts val="0"/>
              </a:spcAft>
            </a:pPr>
            <a:r>
              <a:rPr lang="en-GB" sz="1600" dirty="0" smtClean="0">
                <a:solidFill>
                  <a:schemeClr val="tx1"/>
                </a:solidFill>
                <a:latin typeface="Courier New" pitchFamily="49" charset="0"/>
                <a:ea typeface="Calibri"/>
                <a:cs typeface="Courier New" pitchFamily="49" charset="0"/>
              </a:rPr>
              <a:t>{</a:t>
            </a:r>
          </a:p>
          <a:p>
            <a:pPr>
              <a:lnSpc>
                <a:spcPct val="120000"/>
              </a:lnSpc>
              <a:spcAft>
                <a:spcPts val="0"/>
              </a:spcAft>
            </a:pPr>
            <a:r>
              <a:rPr lang="en-GB" sz="1600" dirty="0" smtClean="0">
                <a:solidFill>
                  <a:schemeClr val="tx1"/>
                </a:solidFill>
                <a:latin typeface="Courier New" pitchFamily="49" charset="0"/>
                <a:ea typeface="Calibri"/>
                <a:cs typeface="Courier New" pitchFamily="49" charset="0"/>
              </a:rPr>
              <a:t>    </a:t>
            </a:r>
            <a:r>
              <a:rPr lang="en-GB" sz="1600" dirty="0" err="1" smtClean="0">
                <a:solidFill>
                  <a:schemeClr val="tx1"/>
                </a:solidFill>
                <a:latin typeface="Courier New" pitchFamily="49" charset="0"/>
                <a:ea typeface="Calibri"/>
                <a:cs typeface="Courier New" pitchFamily="49" charset="0"/>
              </a:rPr>
              <a:t>foreach</a:t>
            </a:r>
            <a:r>
              <a:rPr lang="en-GB" sz="1600" dirty="0" smtClean="0">
                <a:solidFill>
                  <a:schemeClr val="tx1"/>
                </a:solidFill>
                <a:latin typeface="Courier New" pitchFamily="49" charset="0"/>
                <a:ea typeface="Calibri"/>
                <a:cs typeface="Courier New" pitchFamily="49" charset="0"/>
              </a:rPr>
              <a:t> (int i in numbers)</a:t>
            </a:r>
          </a:p>
          <a:p>
            <a:pPr>
              <a:lnSpc>
                <a:spcPct val="120000"/>
              </a:lnSpc>
              <a:spcAft>
                <a:spcPts val="0"/>
              </a:spcAft>
            </a:pPr>
            <a:r>
              <a:rPr lang="en-GB" sz="1600" dirty="0" smtClean="0">
                <a:solidFill>
                  <a:schemeClr val="tx1"/>
                </a:solidFill>
                <a:latin typeface="Courier New" pitchFamily="49" charset="0"/>
                <a:ea typeface="Calibri"/>
                <a:cs typeface="Courier New" pitchFamily="49" charset="0"/>
              </a:rPr>
              <a:t>        if ((i % 2) == 0)</a:t>
            </a:r>
          </a:p>
          <a:p>
            <a:pPr>
              <a:lnSpc>
                <a:spcPct val="120000"/>
              </a:lnSpc>
              <a:spcAft>
                <a:spcPts val="0"/>
              </a:spcAft>
            </a:pPr>
            <a:r>
              <a:rPr lang="en-GB" sz="1600" dirty="0" smtClean="0">
                <a:solidFill>
                  <a:schemeClr val="tx1"/>
                </a:solidFill>
                <a:latin typeface="Courier New" pitchFamily="49" charset="0"/>
                <a:ea typeface="Calibri"/>
                <a:cs typeface="Courier New" pitchFamily="49" charset="0"/>
              </a:rPr>
              <a:t>            yield return i;</a:t>
            </a:r>
          </a:p>
          <a:p>
            <a:pPr>
              <a:lnSpc>
                <a:spcPct val="120000"/>
              </a:lnSpc>
              <a:spcAft>
                <a:spcPts val="0"/>
              </a:spcAft>
            </a:pPr>
            <a:r>
              <a:rPr lang="en-GB" sz="1600" dirty="0" smtClean="0">
                <a:solidFill>
                  <a:schemeClr val="tx1"/>
                </a:solidFill>
                <a:latin typeface="Courier New" pitchFamily="49" charset="0"/>
                <a:ea typeface="Calibri"/>
                <a:cs typeface="Courier New" pitchFamily="49" charset="0"/>
              </a:rPr>
              <a:t>}</a:t>
            </a:r>
          </a:p>
        </p:txBody>
      </p:sp>
      <p:sp>
        <p:nvSpPr>
          <p:cNvPr id="10" name="Rectangular Callout 9"/>
          <p:cNvSpPr/>
          <p:nvPr/>
        </p:nvSpPr>
        <p:spPr>
          <a:xfrm>
            <a:off x="5510260" y="1341629"/>
            <a:ext cx="3429024" cy="1200329"/>
          </a:xfrm>
          <a:prstGeom prst="wedgeRectCallout">
            <a:avLst>
              <a:gd name="adj1" fmla="val -58803"/>
              <a:gd name="adj2" fmla="val 80581"/>
            </a:avLst>
          </a:prstGeom>
          <a:solidFill>
            <a:srgbClr val="0033C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b="1" dirty="0" smtClean="0">
                <a:solidFill>
                  <a:schemeClr val="bg1"/>
                </a:solidFill>
              </a:rPr>
              <a:t>Same control language, very different computational interpretation (on-demand, state-machine)</a:t>
            </a:r>
          </a:p>
        </p:txBody>
      </p:sp>
    </p:spTree>
    <p:extLst>
      <p:ext uri="{BB962C8B-B14F-4D97-AF65-F5344CB8AC3E}">
        <p14:creationId xmlns:p14="http://schemas.microsoft.com/office/powerpoint/2010/main" val="1282901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Full F# Syntax &amp; Translation</a:t>
            </a:r>
            <a:endParaRPr lang="en-GB" dirty="0"/>
          </a:p>
        </p:txBody>
      </p:sp>
      <p:sp>
        <p:nvSpPr>
          <p:cNvPr id="3" name="Content Placeholder 2"/>
          <p:cNvSpPr>
            <a:spLocks noGrp="1"/>
          </p:cNvSpPr>
          <p:nvPr>
            <p:ph idx="1"/>
          </p:nvPr>
        </p:nvSpPr>
        <p:spPr/>
        <p:txBody>
          <a:bodyPr/>
          <a:lstStyle/>
          <a:p>
            <a:endParaRPr lang="en-GB"/>
          </a:p>
        </p:txBody>
      </p:sp>
      <p:sp>
        <p:nvSpPr>
          <p:cNvPr id="1025" name="Rectangle 1"/>
          <p:cNvSpPr>
            <a:spLocks noChangeArrowheads="1"/>
          </p:cNvSpPr>
          <p:nvPr/>
        </p:nvSpPr>
        <p:spPr bwMode="auto">
          <a:xfrm>
            <a:off x="214282" y="1284731"/>
            <a:ext cx="9228808" cy="501675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spcAft>
                <a:spcPts val="0"/>
              </a:spcAft>
            </a:pPr>
            <a:r>
              <a:rPr lang="en-GB" sz="1400" dirty="0" err="1" smtClean="0">
                <a:latin typeface="Consolas" pitchFamily="49" charset="0"/>
                <a:ea typeface="Calibri"/>
                <a:cs typeface="Times New Roman"/>
              </a:rPr>
              <a:t>expr</a:t>
            </a:r>
            <a:r>
              <a:rPr lang="en-GB" sz="1400" dirty="0" smtClean="0">
                <a:latin typeface="Consolas" pitchFamily="49" charset="0"/>
                <a:ea typeface="Calibri"/>
                <a:cs typeface="Times New Roman"/>
              </a:rPr>
              <a:t> = ... </a:t>
            </a:r>
            <a:endParaRPr lang="en-GB" sz="1200" dirty="0" smtClean="0">
              <a:latin typeface="Consolas" pitchFamily="49" charset="0"/>
              <a:ea typeface="Calibri"/>
              <a:cs typeface="Times New Roman"/>
            </a:endParaRPr>
          </a:p>
          <a:p>
            <a:pPr>
              <a:spcAft>
                <a:spcPts val="0"/>
              </a:spcAft>
            </a:pPr>
            <a:r>
              <a:rPr lang="en-GB" sz="1400" dirty="0" smtClean="0">
                <a:latin typeface="Consolas" pitchFamily="49" charset="0"/>
                <a:ea typeface="Calibri"/>
                <a:cs typeface="Times New Roman"/>
              </a:rPr>
              <a:t>     | </a:t>
            </a:r>
            <a:r>
              <a:rPr lang="en-GB" sz="1400" dirty="0" err="1" smtClean="0">
                <a:latin typeface="Consolas" pitchFamily="49" charset="0"/>
                <a:ea typeface="Calibri"/>
                <a:cs typeface="Times New Roman"/>
              </a:rPr>
              <a:t>expr</a:t>
            </a:r>
            <a:r>
              <a:rPr lang="en-GB" sz="1400" dirty="0" smtClean="0">
                <a:latin typeface="Consolas" pitchFamily="49" charset="0"/>
                <a:ea typeface="Calibri"/>
                <a:cs typeface="Times New Roman"/>
              </a:rPr>
              <a:t> { </a:t>
            </a:r>
            <a:r>
              <a:rPr lang="en-GB" sz="1400" dirty="0" err="1" smtClean="0">
                <a:latin typeface="Consolas" pitchFamily="49" charset="0"/>
                <a:ea typeface="Calibri"/>
                <a:cs typeface="Times New Roman"/>
              </a:rPr>
              <a:t>cexpr</a:t>
            </a:r>
            <a:r>
              <a:rPr lang="en-GB" sz="1400" dirty="0" smtClean="0">
                <a:latin typeface="Consolas" pitchFamily="49" charset="0"/>
                <a:ea typeface="Calibri"/>
                <a:cs typeface="Times New Roman"/>
              </a:rPr>
              <a:t> }                  -- let v = </a:t>
            </a:r>
            <a:r>
              <a:rPr lang="en-GB" sz="1400" dirty="0" err="1" smtClean="0">
                <a:latin typeface="Consolas" pitchFamily="49" charset="0"/>
                <a:ea typeface="Calibri"/>
                <a:cs typeface="Times New Roman"/>
              </a:rPr>
              <a:t>expr</a:t>
            </a:r>
            <a:r>
              <a:rPr lang="en-GB" sz="1400" dirty="0" smtClean="0">
                <a:latin typeface="Consolas" pitchFamily="49" charset="0"/>
                <a:ea typeface="Calibri"/>
                <a:cs typeface="Times New Roman"/>
              </a:rPr>
              <a:t> in </a:t>
            </a:r>
            <a:r>
              <a:rPr lang="en-GB" sz="1400" dirty="0" err="1" smtClean="0">
                <a:latin typeface="Consolas" pitchFamily="49" charset="0"/>
                <a:ea typeface="Calibri"/>
                <a:cs typeface="Times New Roman"/>
              </a:rPr>
              <a:t>v.Delay</a:t>
            </a:r>
            <a:r>
              <a:rPr lang="en-GB" sz="1400" dirty="0" smtClean="0">
                <a:latin typeface="Consolas" pitchFamily="49" charset="0"/>
                <a:ea typeface="Calibri"/>
                <a:cs typeface="Times New Roman"/>
              </a:rPr>
              <a:t>(fun () -&gt; «</a:t>
            </a:r>
            <a:r>
              <a:rPr lang="en-GB" sz="1400" dirty="0" err="1" smtClean="0">
                <a:latin typeface="Consolas" pitchFamily="49" charset="0"/>
                <a:ea typeface="Calibri"/>
                <a:cs typeface="Times New Roman"/>
              </a:rPr>
              <a:t>cexpr</a:t>
            </a:r>
            <a:r>
              <a:rPr lang="en-GB" sz="1400" dirty="0" smtClean="0">
                <a:latin typeface="Consolas" pitchFamily="49" charset="0"/>
                <a:ea typeface="Calibri"/>
                <a:cs typeface="Times New Roman"/>
              </a:rPr>
              <a:t>»)</a:t>
            </a:r>
            <a:endParaRPr lang="en-GB" sz="1200" dirty="0" smtClean="0">
              <a:latin typeface="Consolas" pitchFamily="49" charset="0"/>
              <a:ea typeface="Calibri"/>
              <a:cs typeface="Times New Roman"/>
            </a:endParaRPr>
          </a:p>
          <a:p>
            <a:pPr>
              <a:spcAft>
                <a:spcPts val="0"/>
              </a:spcAft>
            </a:pPr>
            <a:r>
              <a:rPr lang="en-GB" sz="1400" dirty="0" smtClean="0">
                <a:latin typeface="Consolas" pitchFamily="49" charset="0"/>
                <a:ea typeface="Calibri"/>
                <a:cs typeface="Times New Roman"/>
              </a:rPr>
              <a:t>     | { </a:t>
            </a:r>
            <a:r>
              <a:rPr lang="en-GB" sz="1400" dirty="0" err="1" smtClean="0">
                <a:latin typeface="Consolas" pitchFamily="49" charset="0"/>
                <a:ea typeface="Calibri"/>
                <a:cs typeface="Times New Roman"/>
              </a:rPr>
              <a:t>cexpr</a:t>
            </a:r>
            <a:r>
              <a:rPr lang="en-GB" sz="1400" dirty="0" smtClean="0">
                <a:latin typeface="Consolas" pitchFamily="49" charset="0"/>
                <a:ea typeface="Calibri"/>
                <a:cs typeface="Times New Roman"/>
              </a:rPr>
              <a:t> }                          </a:t>
            </a:r>
            <a:endParaRPr lang="en-GB" sz="1200" dirty="0" smtClean="0">
              <a:latin typeface="Consolas" pitchFamily="49" charset="0"/>
              <a:ea typeface="Calibri"/>
              <a:cs typeface="Times New Roman"/>
            </a:endParaRPr>
          </a:p>
          <a:p>
            <a:pPr>
              <a:spcAft>
                <a:spcPts val="0"/>
              </a:spcAft>
            </a:pPr>
            <a:r>
              <a:rPr lang="en-GB" sz="1400" dirty="0" smtClean="0">
                <a:latin typeface="Consolas" pitchFamily="49" charset="0"/>
                <a:ea typeface="Calibri"/>
                <a:cs typeface="Times New Roman"/>
              </a:rPr>
              <a:t>     | [| </a:t>
            </a:r>
            <a:r>
              <a:rPr lang="en-GB" sz="1400" dirty="0" err="1" smtClean="0">
                <a:latin typeface="Consolas" pitchFamily="49" charset="0"/>
                <a:ea typeface="Calibri"/>
                <a:cs typeface="Times New Roman"/>
              </a:rPr>
              <a:t>cexpr</a:t>
            </a:r>
            <a:r>
              <a:rPr lang="en-GB" sz="1400" dirty="0" smtClean="0">
                <a:latin typeface="Consolas" pitchFamily="49" charset="0"/>
                <a:ea typeface="Calibri"/>
                <a:cs typeface="Times New Roman"/>
              </a:rPr>
              <a:t> |]                        </a:t>
            </a:r>
            <a:endParaRPr lang="en-GB" sz="1200" dirty="0" smtClean="0">
              <a:latin typeface="Consolas" pitchFamily="49" charset="0"/>
              <a:ea typeface="Calibri"/>
              <a:cs typeface="Times New Roman"/>
            </a:endParaRPr>
          </a:p>
          <a:p>
            <a:pPr>
              <a:spcAft>
                <a:spcPts val="0"/>
              </a:spcAft>
            </a:pPr>
            <a:r>
              <a:rPr lang="en-GB" sz="1400" dirty="0" smtClean="0">
                <a:latin typeface="Consolas" pitchFamily="49" charset="0"/>
                <a:ea typeface="Calibri"/>
                <a:cs typeface="Times New Roman"/>
              </a:rPr>
              <a:t>     | [  </a:t>
            </a:r>
            <a:r>
              <a:rPr lang="en-GB" sz="1400" dirty="0" err="1" smtClean="0">
                <a:latin typeface="Consolas" pitchFamily="49" charset="0"/>
                <a:ea typeface="Calibri"/>
                <a:cs typeface="Times New Roman"/>
              </a:rPr>
              <a:t>cexpr</a:t>
            </a:r>
            <a:r>
              <a:rPr lang="en-GB" sz="1400" dirty="0" smtClean="0">
                <a:latin typeface="Consolas" pitchFamily="49" charset="0"/>
                <a:ea typeface="Calibri"/>
                <a:cs typeface="Times New Roman"/>
              </a:rPr>
              <a:t>  ]                       </a:t>
            </a:r>
            <a:endParaRPr lang="en-GB" sz="1200" dirty="0" smtClean="0">
              <a:latin typeface="Consolas" pitchFamily="49" charset="0"/>
              <a:ea typeface="Calibri"/>
              <a:cs typeface="Times New Roman"/>
            </a:endParaRPr>
          </a:p>
          <a:p>
            <a:pPr>
              <a:spcAft>
                <a:spcPts val="0"/>
              </a:spcAft>
            </a:pPr>
            <a:r>
              <a:rPr lang="en-GB" sz="1400" dirty="0" err="1" smtClean="0">
                <a:latin typeface="Consolas" pitchFamily="49" charset="0"/>
                <a:ea typeface="Calibri"/>
                <a:cs typeface="Times New Roman"/>
              </a:rPr>
              <a:t>cexpr</a:t>
            </a:r>
            <a:r>
              <a:rPr lang="en-GB" sz="1400" dirty="0" smtClean="0">
                <a:latin typeface="Consolas" pitchFamily="49" charset="0"/>
                <a:ea typeface="Calibri"/>
                <a:cs typeface="Times New Roman"/>
              </a:rPr>
              <a:t> = let! pat = </a:t>
            </a:r>
            <a:r>
              <a:rPr lang="en-GB" sz="1400" dirty="0" err="1" smtClean="0">
                <a:latin typeface="Consolas" pitchFamily="49" charset="0"/>
                <a:ea typeface="Calibri"/>
                <a:cs typeface="Times New Roman"/>
              </a:rPr>
              <a:t>expr</a:t>
            </a:r>
            <a:r>
              <a:rPr lang="en-GB" sz="1400" dirty="0" smtClean="0">
                <a:latin typeface="Consolas" pitchFamily="49" charset="0"/>
                <a:ea typeface="Calibri"/>
                <a:cs typeface="Times New Roman"/>
              </a:rPr>
              <a:t> in </a:t>
            </a:r>
            <a:r>
              <a:rPr lang="en-GB" sz="1400" dirty="0" err="1" smtClean="0">
                <a:latin typeface="Consolas" pitchFamily="49" charset="0"/>
                <a:ea typeface="Calibri"/>
                <a:cs typeface="Times New Roman"/>
              </a:rPr>
              <a:t>cexpr</a:t>
            </a:r>
            <a:r>
              <a:rPr lang="en-GB" sz="1400" dirty="0" smtClean="0">
                <a:latin typeface="Consolas" pitchFamily="49" charset="0"/>
                <a:ea typeface="Calibri"/>
                <a:cs typeface="Times New Roman"/>
              </a:rPr>
              <a:t>       -- </a:t>
            </a:r>
            <a:r>
              <a:rPr lang="en-GB" sz="1400" dirty="0" err="1" smtClean="0">
                <a:latin typeface="Consolas" pitchFamily="49" charset="0"/>
                <a:ea typeface="Calibri"/>
                <a:cs typeface="Times New Roman"/>
              </a:rPr>
              <a:t>v.Bind</a:t>
            </a:r>
            <a:r>
              <a:rPr lang="en-GB" sz="1400" dirty="0" smtClean="0">
                <a:latin typeface="Consolas" pitchFamily="49" charset="0"/>
                <a:ea typeface="Calibri"/>
                <a:cs typeface="Times New Roman"/>
              </a:rPr>
              <a:t>(</a:t>
            </a:r>
            <a:r>
              <a:rPr lang="en-GB" sz="1400" dirty="0" err="1" smtClean="0">
                <a:latin typeface="Consolas" pitchFamily="49" charset="0"/>
                <a:ea typeface="Calibri"/>
                <a:cs typeface="Times New Roman"/>
              </a:rPr>
              <a:t>expr</a:t>
            </a:r>
            <a:r>
              <a:rPr lang="en-GB" sz="1400" dirty="0" smtClean="0">
                <a:latin typeface="Consolas" pitchFamily="49" charset="0"/>
                <a:ea typeface="Calibri"/>
                <a:cs typeface="Times New Roman"/>
              </a:rPr>
              <a:t>,(fun pat -&gt; «</a:t>
            </a:r>
            <a:r>
              <a:rPr lang="en-GB" sz="1400" dirty="0" err="1" smtClean="0">
                <a:latin typeface="Consolas" pitchFamily="49" charset="0"/>
                <a:ea typeface="Calibri"/>
                <a:cs typeface="Times New Roman"/>
              </a:rPr>
              <a:t>cexpr</a:t>
            </a:r>
            <a:r>
              <a:rPr lang="en-GB" sz="1400" dirty="0" smtClean="0">
                <a:latin typeface="Consolas" pitchFamily="49" charset="0"/>
                <a:ea typeface="Calibri"/>
                <a:cs typeface="Times New Roman"/>
              </a:rPr>
              <a:t>»))</a:t>
            </a:r>
            <a:endParaRPr lang="en-GB" sz="1200" dirty="0" smtClean="0">
              <a:latin typeface="Consolas" pitchFamily="49" charset="0"/>
              <a:ea typeface="Calibri"/>
              <a:cs typeface="Times New Roman"/>
            </a:endParaRPr>
          </a:p>
          <a:p>
            <a:pPr>
              <a:spcAft>
                <a:spcPts val="0"/>
              </a:spcAft>
            </a:pPr>
            <a:r>
              <a:rPr lang="en-GB" sz="1400" dirty="0" smtClean="0">
                <a:latin typeface="Consolas" pitchFamily="49" charset="0"/>
                <a:ea typeface="Calibri"/>
                <a:cs typeface="Times New Roman"/>
              </a:rPr>
              <a:t>      | use pat = </a:t>
            </a:r>
            <a:r>
              <a:rPr lang="en-GB" sz="1400" dirty="0" err="1" smtClean="0">
                <a:latin typeface="Consolas" pitchFamily="49" charset="0"/>
                <a:ea typeface="Calibri"/>
                <a:cs typeface="Times New Roman"/>
              </a:rPr>
              <a:t>expr</a:t>
            </a:r>
            <a:r>
              <a:rPr lang="en-GB" sz="1400" dirty="0" smtClean="0">
                <a:latin typeface="Consolas" pitchFamily="49" charset="0"/>
                <a:ea typeface="Calibri"/>
                <a:cs typeface="Times New Roman"/>
              </a:rPr>
              <a:t> in </a:t>
            </a:r>
            <a:r>
              <a:rPr lang="en-GB" sz="1400" dirty="0" err="1" smtClean="0">
                <a:latin typeface="Consolas" pitchFamily="49" charset="0"/>
                <a:ea typeface="Calibri"/>
                <a:cs typeface="Times New Roman"/>
              </a:rPr>
              <a:t>cexpr</a:t>
            </a:r>
            <a:r>
              <a:rPr lang="en-GB" sz="1400" dirty="0" smtClean="0">
                <a:latin typeface="Consolas" pitchFamily="49" charset="0"/>
                <a:ea typeface="Calibri"/>
                <a:cs typeface="Times New Roman"/>
              </a:rPr>
              <a:t>        -- </a:t>
            </a:r>
            <a:r>
              <a:rPr lang="en-GB" sz="1400" dirty="0" err="1" smtClean="0">
                <a:latin typeface="Consolas" pitchFamily="49" charset="0"/>
                <a:ea typeface="Calibri"/>
                <a:cs typeface="Times New Roman"/>
              </a:rPr>
              <a:t>v.Using</a:t>
            </a:r>
            <a:r>
              <a:rPr lang="en-GB" sz="1400" dirty="0" smtClean="0">
                <a:latin typeface="Consolas" pitchFamily="49" charset="0"/>
                <a:ea typeface="Calibri"/>
                <a:cs typeface="Times New Roman"/>
              </a:rPr>
              <a:t>(</a:t>
            </a:r>
            <a:r>
              <a:rPr lang="en-GB" sz="1400" dirty="0" err="1" smtClean="0">
                <a:latin typeface="Consolas" pitchFamily="49" charset="0"/>
                <a:ea typeface="Calibri"/>
                <a:cs typeface="Times New Roman"/>
              </a:rPr>
              <a:t>expr</a:t>
            </a:r>
            <a:r>
              <a:rPr lang="en-GB" sz="1400" dirty="0" smtClean="0">
                <a:latin typeface="Consolas" pitchFamily="49" charset="0"/>
                <a:ea typeface="Calibri"/>
                <a:cs typeface="Times New Roman"/>
              </a:rPr>
              <a:t>,(fun pat -&gt; «</a:t>
            </a:r>
            <a:r>
              <a:rPr lang="en-GB" sz="1400" dirty="0" err="1" smtClean="0">
                <a:latin typeface="Consolas" pitchFamily="49" charset="0"/>
                <a:ea typeface="Calibri"/>
                <a:cs typeface="Times New Roman"/>
              </a:rPr>
              <a:t>cexpr</a:t>
            </a:r>
            <a:r>
              <a:rPr lang="en-GB" sz="1400" dirty="0" smtClean="0">
                <a:latin typeface="Consolas" pitchFamily="49" charset="0"/>
                <a:ea typeface="Calibri"/>
                <a:cs typeface="Times New Roman"/>
              </a:rPr>
              <a:t>»))</a:t>
            </a:r>
            <a:endParaRPr lang="en-GB" sz="1200" dirty="0" smtClean="0">
              <a:latin typeface="Consolas" pitchFamily="49" charset="0"/>
              <a:ea typeface="Calibri"/>
              <a:cs typeface="Times New Roman"/>
            </a:endParaRPr>
          </a:p>
          <a:p>
            <a:pPr>
              <a:spcAft>
                <a:spcPts val="0"/>
              </a:spcAft>
            </a:pPr>
            <a:r>
              <a:rPr lang="en-GB" sz="1400" dirty="0" smtClean="0">
                <a:latin typeface="Consolas" pitchFamily="49" charset="0"/>
                <a:ea typeface="Calibri"/>
                <a:cs typeface="Times New Roman"/>
              </a:rPr>
              <a:t>      | do! cexpr1 in cexpr2            -- «let! () = cexpr1 in cexpr2» </a:t>
            </a:r>
            <a:endParaRPr lang="en-GB" sz="1200" dirty="0" smtClean="0">
              <a:latin typeface="Consolas" pitchFamily="49" charset="0"/>
              <a:ea typeface="Calibri"/>
              <a:cs typeface="Times New Roman"/>
            </a:endParaRPr>
          </a:p>
          <a:p>
            <a:pPr>
              <a:spcAft>
                <a:spcPts val="0"/>
              </a:spcAft>
            </a:pPr>
            <a:r>
              <a:rPr lang="en-GB" sz="1400" dirty="0" smtClean="0">
                <a:latin typeface="Consolas" pitchFamily="49" charset="0"/>
                <a:ea typeface="Calibri"/>
                <a:cs typeface="Times New Roman"/>
              </a:rPr>
              <a:t>      | do </a:t>
            </a:r>
            <a:r>
              <a:rPr lang="en-GB" sz="1400" dirty="0" err="1" smtClean="0">
                <a:latin typeface="Consolas" pitchFamily="49" charset="0"/>
                <a:ea typeface="Calibri"/>
                <a:cs typeface="Times New Roman"/>
              </a:rPr>
              <a:t>expr</a:t>
            </a:r>
            <a:r>
              <a:rPr lang="en-GB" sz="1400" dirty="0" smtClean="0">
                <a:latin typeface="Consolas" pitchFamily="49" charset="0"/>
                <a:ea typeface="Calibri"/>
                <a:cs typeface="Times New Roman"/>
              </a:rPr>
              <a:t> in </a:t>
            </a:r>
            <a:r>
              <a:rPr lang="en-GB" sz="1400" dirty="0" err="1" smtClean="0">
                <a:latin typeface="Consolas" pitchFamily="49" charset="0"/>
                <a:ea typeface="Calibri"/>
                <a:cs typeface="Times New Roman"/>
              </a:rPr>
              <a:t>cexpr</a:t>
            </a:r>
            <a:r>
              <a:rPr lang="en-GB" sz="1400" dirty="0" smtClean="0">
                <a:latin typeface="Consolas" pitchFamily="49" charset="0"/>
                <a:ea typeface="Calibri"/>
                <a:cs typeface="Times New Roman"/>
              </a:rPr>
              <a:t>               -- «let () = cexpr1 in cexpr2» </a:t>
            </a:r>
            <a:endParaRPr lang="en-GB" sz="1200" dirty="0" smtClean="0">
              <a:latin typeface="Consolas" pitchFamily="49" charset="0"/>
              <a:ea typeface="Calibri"/>
              <a:cs typeface="Times New Roman"/>
            </a:endParaRPr>
          </a:p>
          <a:p>
            <a:pPr>
              <a:spcAft>
                <a:spcPts val="0"/>
              </a:spcAft>
            </a:pPr>
            <a:r>
              <a:rPr lang="en-GB" sz="1400" dirty="0" smtClean="0">
                <a:latin typeface="Consolas" pitchFamily="49" charset="0"/>
                <a:ea typeface="Calibri"/>
                <a:cs typeface="Times New Roman"/>
              </a:rPr>
              <a:t>      | for pat in </a:t>
            </a:r>
            <a:r>
              <a:rPr lang="en-GB" sz="1400" dirty="0" err="1" smtClean="0">
                <a:latin typeface="Consolas" pitchFamily="49" charset="0"/>
                <a:ea typeface="Calibri"/>
                <a:cs typeface="Times New Roman"/>
              </a:rPr>
              <a:t>expr</a:t>
            </a:r>
            <a:r>
              <a:rPr lang="en-GB" sz="1400" dirty="0" smtClean="0">
                <a:latin typeface="Consolas" pitchFamily="49" charset="0"/>
                <a:ea typeface="Calibri"/>
                <a:cs typeface="Times New Roman"/>
              </a:rPr>
              <a:t> do </a:t>
            </a:r>
            <a:r>
              <a:rPr lang="en-GB" sz="1400" dirty="0" err="1" smtClean="0">
                <a:latin typeface="Consolas" pitchFamily="49" charset="0"/>
                <a:ea typeface="Calibri"/>
                <a:cs typeface="Times New Roman"/>
              </a:rPr>
              <a:t>cexpr</a:t>
            </a:r>
            <a:r>
              <a:rPr lang="en-GB" sz="1400" dirty="0" smtClean="0">
                <a:latin typeface="Consolas" pitchFamily="49" charset="0"/>
                <a:ea typeface="Calibri"/>
                <a:cs typeface="Times New Roman"/>
              </a:rPr>
              <a:t>       -- </a:t>
            </a:r>
            <a:r>
              <a:rPr lang="en-GB" sz="1400" dirty="0" err="1" smtClean="0">
                <a:latin typeface="Consolas" pitchFamily="49" charset="0"/>
                <a:ea typeface="Calibri"/>
                <a:cs typeface="Times New Roman"/>
              </a:rPr>
              <a:t>v.For</a:t>
            </a:r>
            <a:r>
              <a:rPr lang="en-GB" sz="1400" dirty="0" smtClean="0">
                <a:latin typeface="Consolas" pitchFamily="49" charset="0"/>
                <a:ea typeface="Calibri"/>
                <a:cs typeface="Times New Roman"/>
              </a:rPr>
              <a:t>(</a:t>
            </a:r>
            <a:r>
              <a:rPr lang="en-GB" sz="1400" dirty="0" err="1" smtClean="0">
                <a:latin typeface="Consolas" pitchFamily="49" charset="0"/>
                <a:ea typeface="Calibri"/>
                <a:cs typeface="Times New Roman"/>
              </a:rPr>
              <a:t>expr</a:t>
            </a:r>
            <a:r>
              <a:rPr lang="en-GB" sz="1400" dirty="0" smtClean="0">
                <a:latin typeface="Consolas" pitchFamily="49" charset="0"/>
                <a:ea typeface="Calibri"/>
                <a:cs typeface="Times New Roman"/>
              </a:rPr>
              <a:t>,(fun pat -&gt; «</a:t>
            </a:r>
            <a:r>
              <a:rPr lang="en-GB" sz="1400" dirty="0" err="1" smtClean="0">
                <a:latin typeface="Consolas" pitchFamily="49" charset="0"/>
                <a:ea typeface="Calibri"/>
                <a:cs typeface="Times New Roman"/>
              </a:rPr>
              <a:t>cexpr</a:t>
            </a:r>
            <a:r>
              <a:rPr lang="en-GB" sz="1400" dirty="0" smtClean="0">
                <a:latin typeface="Consolas" pitchFamily="49" charset="0"/>
                <a:ea typeface="Calibri"/>
                <a:cs typeface="Times New Roman"/>
              </a:rPr>
              <a:t>»))</a:t>
            </a:r>
            <a:endParaRPr lang="en-GB" sz="1200" dirty="0" smtClean="0">
              <a:latin typeface="Consolas" pitchFamily="49" charset="0"/>
              <a:ea typeface="Calibri"/>
              <a:cs typeface="Times New Roman"/>
            </a:endParaRPr>
          </a:p>
          <a:p>
            <a:pPr>
              <a:spcAft>
                <a:spcPts val="0"/>
              </a:spcAft>
            </a:pPr>
            <a:r>
              <a:rPr lang="en-GB" sz="1400" dirty="0" smtClean="0">
                <a:latin typeface="Consolas" pitchFamily="49" charset="0"/>
                <a:ea typeface="Calibri"/>
                <a:cs typeface="Times New Roman"/>
              </a:rPr>
              <a:t>      | while </a:t>
            </a:r>
            <a:r>
              <a:rPr lang="en-GB" sz="1400" dirty="0" err="1" smtClean="0">
                <a:latin typeface="Consolas" pitchFamily="49" charset="0"/>
                <a:ea typeface="Calibri"/>
                <a:cs typeface="Times New Roman"/>
              </a:rPr>
              <a:t>expr</a:t>
            </a:r>
            <a:r>
              <a:rPr lang="en-GB" sz="1400" dirty="0" smtClean="0">
                <a:latin typeface="Consolas" pitchFamily="49" charset="0"/>
                <a:ea typeface="Calibri"/>
                <a:cs typeface="Times New Roman"/>
              </a:rPr>
              <a:t> do </a:t>
            </a:r>
            <a:r>
              <a:rPr lang="en-GB" sz="1400" dirty="0" err="1" smtClean="0">
                <a:latin typeface="Consolas" pitchFamily="49" charset="0"/>
                <a:ea typeface="Calibri"/>
                <a:cs typeface="Times New Roman"/>
              </a:rPr>
              <a:t>cexpr</a:t>
            </a:r>
            <a:r>
              <a:rPr lang="en-GB" sz="1400" dirty="0" smtClean="0">
                <a:latin typeface="Consolas" pitchFamily="49" charset="0"/>
                <a:ea typeface="Calibri"/>
                <a:cs typeface="Times New Roman"/>
              </a:rPr>
              <a:t>            -- </a:t>
            </a:r>
            <a:r>
              <a:rPr lang="en-GB" sz="1400" dirty="0" err="1" smtClean="0">
                <a:latin typeface="Consolas" pitchFamily="49" charset="0"/>
                <a:ea typeface="Calibri"/>
                <a:cs typeface="Times New Roman"/>
              </a:rPr>
              <a:t>v.While</a:t>
            </a:r>
            <a:r>
              <a:rPr lang="en-GB" sz="1400" dirty="0" smtClean="0">
                <a:latin typeface="Consolas" pitchFamily="49" charset="0"/>
                <a:ea typeface="Calibri"/>
                <a:cs typeface="Times New Roman"/>
              </a:rPr>
              <a:t>((fun () -&gt; </a:t>
            </a:r>
            <a:r>
              <a:rPr lang="en-GB" sz="1400" dirty="0" err="1" smtClean="0">
                <a:latin typeface="Consolas" pitchFamily="49" charset="0"/>
                <a:ea typeface="Calibri"/>
                <a:cs typeface="Times New Roman"/>
              </a:rPr>
              <a:t>expr</a:t>
            </a:r>
            <a:r>
              <a:rPr lang="en-GB" sz="1400" dirty="0" smtClean="0">
                <a:latin typeface="Consolas" pitchFamily="49" charset="0"/>
                <a:ea typeface="Calibri"/>
                <a:cs typeface="Times New Roman"/>
              </a:rPr>
              <a:t>),</a:t>
            </a:r>
            <a:endParaRPr lang="en-GB" sz="1200" dirty="0" smtClean="0">
              <a:latin typeface="Consolas" pitchFamily="49" charset="0"/>
              <a:ea typeface="Calibri"/>
              <a:cs typeface="Times New Roman"/>
            </a:endParaRPr>
          </a:p>
          <a:p>
            <a:pPr>
              <a:spcAft>
                <a:spcPts val="0"/>
              </a:spcAft>
            </a:pPr>
            <a:r>
              <a:rPr lang="en-GB" sz="1400" dirty="0" smtClean="0">
                <a:latin typeface="Consolas" pitchFamily="49" charset="0"/>
                <a:ea typeface="Calibri"/>
                <a:cs typeface="Times New Roman"/>
              </a:rPr>
              <a:t>                                                       </a:t>
            </a:r>
            <a:r>
              <a:rPr lang="en-GB" sz="1400" dirty="0" err="1" smtClean="0">
                <a:latin typeface="Consolas" pitchFamily="49" charset="0"/>
                <a:ea typeface="Calibri"/>
                <a:cs typeface="Times New Roman"/>
              </a:rPr>
              <a:t>v.Delay</a:t>
            </a:r>
            <a:r>
              <a:rPr lang="en-GB" sz="1400" dirty="0" smtClean="0">
                <a:latin typeface="Consolas" pitchFamily="49" charset="0"/>
                <a:ea typeface="Calibri"/>
                <a:cs typeface="Times New Roman"/>
              </a:rPr>
              <a:t>(fun () -&gt; «</a:t>
            </a:r>
            <a:r>
              <a:rPr lang="en-GB" sz="1400" dirty="0" err="1" smtClean="0">
                <a:latin typeface="Consolas" pitchFamily="49" charset="0"/>
                <a:ea typeface="Calibri"/>
                <a:cs typeface="Times New Roman"/>
              </a:rPr>
              <a:t>cexpr</a:t>
            </a:r>
            <a:r>
              <a:rPr lang="en-GB" sz="1400" dirty="0" smtClean="0">
                <a:latin typeface="Consolas" pitchFamily="49" charset="0"/>
                <a:ea typeface="Calibri"/>
                <a:cs typeface="Times New Roman"/>
              </a:rPr>
              <a:t>»))</a:t>
            </a:r>
            <a:endParaRPr lang="en-GB" sz="1200" dirty="0" smtClean="0">
              <a:latin typeface="Consolas" pitchFamily="49" charset="0"/>
              <a:ea typeface="Calibri"/>
              <a:cs typeface="Times New Roman"/>
            </a:endParaRPr>
          </a:p>
          <a:p>
            <a:pPr>
              <a:spcAft>
                <a:spcPts val="0"/>
              </a:spcAft>
            </a:pPr>
            <a:r>
              <a:rPr lang="en-GB" sz="1400" dirty="0" smtClean="0">
                <a:latin typeface="Consolas" pitchFamily="49" charset="0"/>
                <a:ea typeface="Calibri"/>
                <a:cs typeface="Times New Roman"/>
              </a:rPr>
              <a:t>      | if </a:t>
            </a:r>
            <a:r>
              <a:rPr lang="en-GB" sz="1400" dirty="0" err="1" smtClean="0">
                <a:latin typeface="Consolas" pitchFamily="49" charset="0"/>
                <a:ea typeface="Calibri"/>
                <a:cs typeface="Times New Roman"/>
              </a:rPr>
              <a:t>expr</a:t>
            </a:r>
            <a:r>
              <a:rPr lang="en-GB" sz="1400" dirty="0" smtClean="0">
                <a:latin typeface="Consolas" pitchFamily="49" charset="0"/>
                <a:ea typeface="Calibri"/>
                <a:cs typeface="Times New Roman"/>
              </a:rPr>
              <a:t> then </a:t>
            </a:r>
            <a:r>
              <a:rPr lang="en-GB" sz="1400" dirty="0" err="1" smtClean="0">
                <a:latin typeface="Consolas" pitchFamily="49" charset="0"/>
                <a:ea typeface="Calibri"/>
                <a:cs typeface="Times New Roman"/>
              </a:rPr>
              <a:t>cexpr</a:t>
            </a:r>
            <a:r>
              <a:rPr lang="en-GB" sz="1400" dirty="0" smtClean="0">
                <a:latin typeface="Consolas" pitchFamily="49" charset="0"/>
                <a:ea typeface="Calibri"/>
                <a:cs typeface="Times New Roman"/>
              </a:rPr>
              <a:t> else </a:t>
            </a:r>
            <a:r>
              <a:rPr lang="en-GB" sz="1400" dirty="0" err="1" smtClean="0">
                <a:latin typeface="Consolas" pitchFamily="49" charset="0"/>
                <a:ea typeface="Calibri"/>
                <a:cs typeface="Times New Roman"/>
              </a:rPr>
              <a:t>cexpr</a:t>
            </a:r>
            <a:r>
              <a:rPr lang="en-GB" sz="1400" dirty="0" smtClean="0">
                <a:latin typeface="Consolas" pitchFamily="49" charset="0"/>
                <a:ea typeface="Calibri"/>
                <a:cs typeface="Times New Roman"/>
              </a:rPr>
              <a:t>  -- if </a:t>
            </a:r>
            <a:r>
              <a:rPr lang="en-GB" sz="1400" dirty="0" err="1" smtClean="0">
                <a:latin typeface="Consolas" pitchFamily="49" charset="0"/>
                <a:ea typeface="Calibri"/>
                <a:cs typeface="Times New Roman"/>
              </a:rPr>
              <a:t>expr</a:t>
            </a:r>
            <a:r>
              <a:rPr lang="en-GB" sz="1400" dirty="0" smtClean="0">
                <a:latin typeface="Consolas" pitchFamily="49" charset="0"/>
                <a:ea typeface="Calibri"/>
                <a:cs typeface="Times New Roman"/>
              </a:rPr>
              <a:t> then «cexpr1» else «cexpr2» </a:t>
            </a:r>
            <a:endParaRPr lang="en-GB" sz="1200" dirty="0" smtClean="0">
              <a:latin typeface="Consolas" pitchFamily="49" charset="0"/>
              <a:ea typeface="Calibri"/>
              <a:cs typeface="Times New Roman"/>
            </a:endParaRPr>
          </a:p>
          <a:p>
            <a:pPr>
              <a:spcAft>
                <a:spcPts val="0"/>
              </a:spcAft>
            </a:pPr>
            <a:r>
              <a:rPr lang="en-GB" sz="1400" dirty="0" smtClean="0">
                <a:latin typeface="Consolas" pitchFamily="49" charset="0"/>
                <a:ea typeface="Calibri"/>
                <a:cs typeface="Times New Roman"/>
              </a:rPr>
              <a:t>      | if </a:t>
            </a:r>
            <a:r>
              <a:rPr lang="en-GB" sz="1400" dirty="0" err="1" smtClean="0">
                <a:latin typeface="Consolas" pitchFamily="49" charset="0"/>
                <a:ea typeface="Calibri"/>
                <a:cs typeface="Times New Roman"/>
              </a:rPr>
              <a:t>expr</a:t>
            </a:r>
            <a:r>
              <a:rPr lang="en-GB" sz="1400" dirty="0" smtClean="0">
                <a:latin typeface="Consolas" pitchFamily="49" charset="0"/>
                <a:ea typeface="Calibri"/>
                <a:cs typeface="Times New Roman"/>
              </a:rPr>
              <a:t> then </a:t>
            </a:r>
            <a:r>
              <a:rPr lang="en-GB" sz="1400" dirty="0" err="1" smtClean="0">
                <a:latin typeface="Consolas" pitchFamily="49" charset="0"/>
                <a:ea typeface="Calibri"/>
                <a:cs typeface="Times New Roman"/>
              </a:rPr>
              <a:t>cexpr</a:t>
            </a:r>
            <a:r>
              <a:rPr lang="en-GB" sz="1400" dirty="0" smtClean="0">
                <a:latin typeface="Consolas" pitchFamily="49" charset="0"/>
                <a:ea typeface="Calibri"/>
                <a:cs typeface="Times New Roman"/>
              </a:rPr>
              <a:t>             -- if </a:t>
            </a:r>
            <a:r>
              <a:rPr lang="en-GB" sz="1400" dirty="0" err="1" smtClean="0">
                <a:latin typeface="Consolas" pitchFamily="49" charset="0"/>
                <a:ea typeface="Calibri"/>
                <a:cs typeface="Times New Roman"/>
              </a:rPr>
              <a:t>expr</a:t>
            </a:r>
            <a:r>
              <a:rPr lang="en-GB" sz="1400" dirty="0" smtClean="0">
                <a:latin typeface="Consolas" pitchFamily="49" charset="0"/>
                <a:ea typeface="Calibri"/>
                <a:cs typeface="Times New Roman"/>
              </a:rPr>
              <a:t> then «cexpr1» else </a:t>
            </a:r>
            <a:r>
              <a:rPr lang="en-GB" sz="1400" dirty="0" err="1" smtClean="0">
                <a:latin typeface="Consolas" pitchFamily="49" charset="0"/>
                <a:ea typeface="Calibri"/>
                <a:cs typeface="Times New Roman"/>
              </a:rPr>
              <a:t>v.Zero</a:t>
            </a:r>
            <a:r>
              <a:rPr lang="en-GB" sz="1400" dirty="0" smtClean="0">
                <a:latin typeface="Consolas" pitchFamily="49" charset="0"/>
                <a:ea typeface="Calibri"/>
                <a:cs typeface="Times New Roman"/>
              </a:rPr>
              <a:t>() </a:t>
            </a:r>
            <a:endParaRPr lang="en-GB" sz="1200" dirty="0" smtClean="0">
              <a:latin typeface="Consolas" pitchFamily="49" charset="0"/>
              <a:ea typeface="Calibri"/>
              <a:cs typeface="Times New Roman"/>
            </a:endParaRPr>
          </a:p>
          <a:p>
            <a:pPr>
              <a:spcAft>
                <a:spcPts val="0"/>
              </a:spcAft>
            </a:pPr>
            <a:r>
              <a:rPr lang="en-GB" sz="1400" dirty="0" smtClean="0">
                <a:latin typeface="Consolas" pitchFamily="49" charset="0"/>
                <a:ea typeface="Calibri"/>
                <a:cs typeface="Times New Roman"/>
              </a:rPr>
              <a:t>      | </a:t>
            </a:r>
            <a:r>
              <a:rPr lang="en-GB" sz="1400" dirty="0" err="1" smtClean="0">
                <a:latin typeface="Consolas" pitchFamily="49" charset="0"/>
                <a:ea typeface="Calibri"/>
                <a:cs typeface="Times New Roman"/>
              </a:rPr>
              <a:t>cexpr</a:t>
            </a:r>
            <a:r>
              <a:rPr lang="en-GB" sz="1400" dirty="0" smtClean="0">
                <a:latin typeface="Consolas" pitchFamily="49" charset="0"/>
                <a:ea typeface="Calibri"/>
                <a:cs typeface="Times New Roman"/>
              </a:rPr>
              <a:t>; </a:t>
            </a:r>
            <a:r>
              <a:rPr lang="en-GB" sz="1400" dirty="0" err="1" smtClean="0">
                <a:latin typeface="Consolas" pitchFamily="49" charset="0"/>
                <a:ea typeface="Calibri"/>
                <a:cs typeface="Times New Roman"/>
              </a:rPr>
              <a:t>cexpr</a:t>
            </a:r>
            <a:r>
              <a:rPr lang="en-GB" sz="1400" dirty="0" smtClean="0">
                <a:latin typeface="Consolas" pitchFamily="49" charset="0"/>
                <a:ea typeface="Calibri"/>
                <a:cs typeface="Times New Roman"/>
              </a:rPr>
              <a:t>                   -- </a:t>
            </a:r>
            <a:r>
              <a:rPr lang="en-GB" sz="1400" dirty="0" err="1" smtClean="0">
                <a:latin typeface="Consolas" pitchFamily="49" charset="0"/>
                <a:ea typeface="Calibri"/>
                <a:cs typeface="Times New Roman"/>
              </a:rPr>
              <a:t>v.Combine</a:t>
            </a:r>
            <a:r>
              <a:rPr lang="en-GB" sz="1400" dirty="0" smtClean="0">
                <a:latin typeface="Consolas" pitchFamily="49" charset="0"/>
                <a:ea typeface="Calibri"/>
                <a:cs typeface="Times New Roman"/>
              </a:rPr>
              <a:t>(«cexpr1», </a:t>
            </a:r>
            <a:r>
              <a:rPr lang="en-GB" sz="1400" dirty="0" err="1" smtClean="0">
                <a:latin typeface="Consolas" pitchFamily="49" charset="0"/>
                <a:ea typeface="Calibri"/>
                <a:cs typeface="Times New Roman"/>
              </a:rPr>
              <a:t>v.Delay</a:t>
            </a:r>
            <a:r>
              <a:rPr lang="en-GB" sz="1400" dirty="0" smtClean="0">
                <a:latin typeface="Consolas" pitchFamily="49" charset="0"/>
                <a:ea typeface="Calibri"/>
                <a:cs typeface="Times New Roman"/>
              </a:rPr>
              <a:t>(fun () -&gt; «cexpr2»)) </a:t>
            </a:r>
            <a:endParaRPr lang="en-GB" sz="1200" dirty="0" smtClean="0">
              <a:latin typeface="Consolas" pitchFamily="49" charset="0"/>
              <a:ea typeface="Calibri"/>
              <a:cs typeface="Times New Roman"/>
            </a:endParaRPr>
          </a:p>
          <a:p>
            <a:pPr>
              <a:spcAft>
                <a:spcPts val="0"/>
              </a:spcAft>
            </a:pPr>
            <a:r>
              <a:rPr lang="en-GB" sz="1400" dirty="0" smtClean="0">
                <a:latin typeface="Consolas" pitchFamily="49" charset="0"/>
                <a:ea typeface="Calibri"/>
                <a:cs typeface="Times New Roman"/>
              </a:rPr>
              <a:t>      | return expr                    -- </a:t>
            </a:r>
            <a:r>
              <a:rPr lang="en-GB" sz="1400" dirty="0" err="1" smtClean="0">
                <a:latin typeface="Consolas" pitchFamily="49" charset="0"/>
                <a:ea typeface="Calibri"/>
                <a:cs typeface="Times New Roman"/>
              </a:rPr>
              <a:t>v.Return</a:t>
            </a:r>
            <a:r>
              <a:rPr lang="en-GB" sz="1400" dirty="0" smtClean="0">
                <a:latin typeface="Consolas" pitchFamily="49" charset="0"/>
                <a:ea typeface="Calibri"/>
                <a:cs typeface="Times New Roman"/>
              </a:rPr>
              <a:t>(expr) </a:t>
            </a:r>
            <a:endParaRPr lang="en-GB" sz="1200" dirty="0" smtClean="0">
              <a:latin typeface="Consolas" pitchFamily="49" charset="0"/>
              <a:ea typeface="Calibri"/>
              <a:cs typeface="Times New Roman"/>
            </a:endParaRPr>
          </a:p>
          <a:p>
            <a:r>
              <a:rPr lang="en-GB" sz="1400" dirty="0" smtClean="0">
                <a:latin typeface="Consolas" pitchFamily="49" charset="0"/>
                <a:ea typeface="Calibri"/>
                <a:cs typeface="Times New Roman"/>
              </a:rPr>
              <a:t>      | return! expr                   -- </a:t>
            </a:r>
            <a:r>
              <a:rPr lang="en-GB" sz="1400" dirty="0" err="1" smtClean="0">
                <a:latin typeface="Consolas" pitchFamily="49" charset="0"/>
                <a:ea typeface="Calibri"/>
                <a:cs typeface="Times New Roman"/>
              </a:rPr>
              <a:t>v.ReturnFrom</a:t>
            </a:r>
            <a:r>
              <a:rPr lang="en-GB" sz="1400" dirty="0" smtClean="0">
                <a:latin typeface="Consolas" pitchFamily="49" charset="0"/>
                <a:ea typeface="Calibri"/>
                <a:cs typeface="Times New Roman"/>
              </a:rPr>
              <a:t>(expr) </a:t>
            </a:r>
            <a:endParaRPr lang="en-GB" sz="1200" dirty="0" smtClean="0">
              <a:latin typeface="Consolas" pitchFamily="49" charset="0"/>
              <a:ea typeface="Calibri"/>
              <a:cs typeface="Times New Roman"/>
            </a:endParaRPr>
          </a:p>
          <a:p>
            <a:pPr>
              <a:spcAft>
                <a:spcPts val="0"/>
              </a:spcAft>
            </a:pPr>
            <a:r>
              <a:rPr lang="en-GB" sz="1400" dirty="0" smtClean="0">
                <a:latin typeface="Consolas" pitchFamily="49" charset="0"/>
                <a:ea typeface="Calibri"/>
                <a:cs typeface="Times New Roman"/>
              </a:rPr>
              <a:t>      | yield </a:t>
            </a:r>
            <a:r>
              <a:rPr lang="en-GB" sz="1400" dirty="0" err="1" smtClean="0">
                <a:latin typeface="Consolas" pitchFamily="49" charset="0"/>
                <a:ea typeface="Calibri"/>
                <a:cs typeface="Times New Roman"/>
              </a:rPr>
              <a:t>expr</a:t>
            </a:r>
            <a:r>
              <a:rPr lang="en-GB" sz="1400" dirty="0" smtClean="0">
                <a:latin typeface="Consolas" pitchFamily="49" charset="0"/>
                <a:ea typeface="Calibri"/>
                <a:cs typeface="Times New Roman"/>
              </a:rPr>
              <a:t>                     -- </a:t>
            </a:r>
            <a:r>
              <a:rPr lang="en-GB" sz="1400" dirty="0" err="1" smtClean="0">
                <a:latin typeface="Consolas" pitchFamily="49" charset="0"/>
                <a:ea typeface="Calibri"/>
                <a:cs typeface="Times New Roman"/>
              </a:rPr>
              <a:t>v.Yield</a:t>
            </a:r>
            <a:r>
              <a:rPr lang="en-GB" sz="1400" dirty="0" smtClean="0">
                <a:latin typeface="Consolas" pitchFamily="49" charset="0"/>
                <a:ea typeface="Calibri"/>
                <a:cs typeface="Times New Roman"/>
              </a:rPr>
              <a:t>(</a:t>
            </a:r>
            <a:r>
              <a:rPr lang="en-GB" sz="1400" dirty="0" err="1" smtClean="0">
                <a:latin typeface="Consolas" pitchFamily="49" charset="0"/>
                <a:ea typeface="Calibri"/>
                <a:cs typeface="Times New Roman"/>
              </a:rPr>
              <a:t>expr</a:t>
            </a:r>
            <a:r>
              <a:rPr lang="en-GB" sz="1400" dirty="0" smtClean="0">
                <a:latin typeface="Consolas" pitchFamily="49" charset="0"/>
                <a:ea typeface="Calibri"/>
                <a:cs typeface="Times New Roman"/>
              </a:rPr>
              <a:t>) </a:t>
            </a:r>
            <a:endParaRPr lang="en-GB" sz="1200" dirty="0" smtClean="0">
              <a:latin typeface="Consolas" pitchFamily="49" charset="0"/>
              <a:ea typeface="Calibri"/>
              <a:cs typeface="Times New Roman"/>
            </a:endParaRPr>
          </a:p>
          <a:p>
            <a:r>
              <a:rPr lang="en-GB" sz="1400" dirty="0" smtClean="0">
                <a:latin typeface="Consolas" pitchFamily="49" charset="0"/>
                <a:ea typeface="Calibri"/>
                <a:cs typeface="Times New Roman"/>
              </a:rPr>
              <a:t>      | yield! expr                    -- </a:t>
            </a:r>
            <a:r>
              <a:rPr lang="en-GB" sz="1400" dirty="0" err="1" smtClean="0">
                <a:latin typeface="Consolas" pitchFamily="49" charset="0"/>
                <a:ea typeface="Calibri"/>
                <a:cs typeface="Times New Roman"/>
              </a:rPr>
              <a:t>v.YieldMany</a:t>
            </a:r>
            <a:r>
              <a:rPr lang="en-GB" sz="1400" dirty="0" smtClean="0">
                <a:latin typeface="Consolas" pitchFamily="49" charset="0"/>
                <a:ea typeface="Calibri"/>
                <a:cs typeface="Times New Roman"/>
              </a:rPr>
              <a:t>(expr) </a:t>
            </a:r>
            <a:endParaRPr lang="en-GB" sz="1200" dirty="0" smtClean="0">
              <a:latin typeface="Consolas" pitchFamily="49" charset="0"/>
              <a:ea typeface="Calibri"/>
              <a:cs typeface="Times New Roman"/>
            </a:endParaRPr>
          </a:p>
          <a:p>
            <a:pPr>
              <a:spcAft>
                <a:spcPts val="0"/>
              </a:spcAft>
            </a:pPr>
            <a:r>
              <a:rPr lang="en-GB" sz="1400" dirty="0" smtClean="0">
                <a:latin typeface="Consolas" pitchFamily="49" charset="0"/>
                <a:ea typeface="Calibri"/>
                <a:cs typeface="Times New Roman"/>
              </a:rPr>
              <a:t>      | match </a:t>
            </a:r>
            <a:r>
              <a:rPr lang="en-GB" sz="1400" dirty="0" err="1" smtClean="0">
                <a:latin typeface="Consolas" pitchFamily="49" charset="0"/>
                <a:ea typeface="Calibri"/>
                <a:cs typeface="Times New Roman"/>
              </a:rPr>
              <a:t>expr</a:t>
            </a:r>
            <a:r>
              <a:rPr lang="en-GB" sz="1400" dirty="0" smtClean="0">
                <a:latin typeface="Consolas" pitchFamily="49" charset="0"/>
                <a:ea typeface="Calibri"/>
                <a:cs typeface="Times New Roman"/>
              </a:rPr>
              <a:t> with [pat -&gt; </a:t>
            </a:r>
            <a:r>
              <a:rPr lang="en-GB" sz="1400" dirty="0" err="1" smtClean="0">
                <a:latin typeface="Consolas" pitchFamily="49" charset="0"/>
                <a:ea typeface="Calibri"/>
                <a:cs typeface="Times New Roman"/>
              </a:rPr>
              <a:t>cexpr</a:t>
            </a:r>
            <a:r>
              <a:rPr lang="en-GB" sz="1400" dirty="0" smtClean="0">
                <a:latin typeface="Consolas" pitchFamily="49" charset="0"/>
                <a:ea typeface="Calibri"/>
                <a:cs typeface="Times New Roman"/>
              </a:rPr>
              <a:t>]+ -- ...   </a:t>
            </a:r>
            <a:endParaRPr lang="en-GB" sz="1200" dirty="0" smtClean="0">
              <a:latin typeface="Consolas" pitchFamily="49" charset="0"/>
              <a:ea typeface="Calibri"/>
              <a:cs typeface="Times New Roman"/>
            </a:endParaRPr>
          </a:p>
          <a:p>
            <a:pPr>
              <a:spcAft>
                <a:spcPts val="0"/>
              </a:spcAft>
            </a:pPr>
            <a:r>
              <a:rPr lang="en-GB" sz="1400" dirty="0" smtClean="0">
                <a:latin typeface="Consolas" pitchFamily="49" charset="0"/>
                <a:ea typeface="Calibri"/>
                <a:cs typeface="Times New Roman"/>
              </a:rPr>
              <a:t>      | try </a:t>
            </a:r>
            <a:r>
              <a:rPr lang="en-GB" sz="1400" dirty="0" err="1" smtClean="0">
                <a:latin typeface="Consolas" pitchFamily="49" charset="0"/>
                <a:ea typeface="Calibri"/>
                <a:cs typeface="Times New Roman"/>
              </a:rPr>
              <a:t>cexpr</a:t>
            </a:r>
            <a:r>
              <a:rPr lang="en-GB" sz="1400" dirty="0" smtClean="0">
                <a:latin typeface="Consolas" pitchFamily="49" charset="0"/>
                <a:ea typeface="Calibri"/>
                <a:cs typeface="Times New Roman"/>
              </a:rPr>
              <a:t> finally </a:t>
            </a:r>
            <a:r>
              <a:rPr lang="en-GB" sz="1400" dirty="0" err="1" smtClean="0">
                <a:latin typeface="Consolas" pitchFamily="49" charset="0"/>
                <a:ea typeface="Calibri"/>
                <a:cs typeface="Times New Roman"/>
              </a:rPr>
              <a:t>cexpr</a:t>
            </a:r>
            <a:r>
              <a:rPr lang="en-GB" sz="1400" dirty="0" smtClean="0">
                <a:latin typeface="Consolas" pitchFamily="49" charset="0"/>
                <a:ea typeface="Calibri"/>
                <a:cs typeface="Times New Roman"/>
              </a:rPr>
              <a:t>         -- ...</a:t>
            </a:r>
            <a:endParaRPr lang="en-GB" sz="1200" dirty="0" smtClean="0">
              <a:latin typeface="Consolas" pitchFamily="49" charset="0"/>
              <a:ea typeface="Calibri"/>
              <a:cs typeface="Times New Roman"/>
            </a:endParaRPr>
          </a:p>
          <a:p>
            <a:pPr>
              <a:spcAft>
                <a:spcPts val="0"/>
              </a:spcAft>
            </a:pPr>
            <a:r>
              <a:rPr lang="en-GB" sz="1400" dirty="0" smtClean="0">
                <a:latin typeface="Consolas" pitchFamily="49" charset="0"/>
                <a:ea typeface="Calibri"/>
                <a:cs typeface="Times New Roman"/>
              </a:rPr>
              <a:t>      | try </a:t>
            </a:r>
            <a:r>
              <a:rPr lang="en-GB" sz="1400" dirty="0" err="1" smtClean="0">
                <a:latin typeface="Consolas" pitchFamily="49" charset="0"/>
                <a:ea typeface="Calibri"/>
                <a:cs typeface="Times New Roman"/>
              </a:rPr>
              <a:t>cexpr</a:t>
            </a:r>
            <a:r>
              <a:rPr lang="en-GB" sz="1400" dirty="0" smtClean="0">
                <a:latin typeface="Consolas" pitchFamily="49" charset="0"/>
                <a:ea typeface="Calibri"/>
                <a:cs typeface="Times New Roman"/>
              </a:rPr>
              <a:t> with pat -&gt; </a:t>
            </a:r>
            <a:r>
              <a:rPr lang="en-GB" sz="1400" dirty="0" err="1" smtClean="0">
                <a:latin typeface="Consolas" pitchFamily="49" charset="0"/>
                <a:ea typeface="Calibri"/>
                <a:cs typeface="Times New Roman"/>
              </a:rPr>
              <a:t>cexpr</a:t>
            </a:r>
            <a:r>
              <a:rPr lang="en-GB" sz="1400" dirty="0" smtClean="0">
                <a:latin typeface="Consolas" pitchFamily="49" charset="0"/>
                <a:ea typeface="Calibri"/>
                <a:cs typeface="Times New Roman"/>
              </a:rPr>
              <a:t>     -- ...</a:t>
            </a:r>
            <a:endParaRPr lang="en-GB" sz="1200" dirty="0" smtClean="0">
              <a:latin typeface="Consolas" pitchFamily="49" charset="0"/>
              <a:ea typeface="Calibri"/>
              <a:cs typeface="Times New Roman"/>
            </a:endParaRPr>
          </a:p>
          <a:p>
            <a:pPr>
              <a:spcAft>
                <a:spcPts val="0"/>
              </a:spcAft>
            </a:pPr>
            <a:r>
              <a:rPr lang="en-GB" sz="1200" dirty="0" smtClean="0">
                <a:latin typeface="Consolas" pitchFamily="49" charset="0"/>
                <a:ea typeface="Calibri"/>
                <a:cs typeface="Times New Roman"/>
              </a:rPr>
              <a:t> </a:t>
            </a:r>
            <a:endParaRPr lang="en-GB" sz="1200" dirty="0">
              <a:latin typeface="Consolas" pitchFamily="49" charset="0"/>
              <a:ea typeface="Calibri"/>
              <a:cs typeface="Times New Roman"/>
            </a:endParaRPr>
          </a:p>
        </p:txBody>
      </p:sp>
    </p:spTree>
    <p:extLst>
      <p:ext uri="{BB962C8B-B14F-4D97-AF65-F5344CB8AC3E}">
        <p14:creationId xmlns:p14="http://schemas.microsoft.com/office/powerpoint/2010/main" val="2558610091"/>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Recap:</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Add a general mechanism for de-sugared control flow in a strict functional language</a:t>
            </a:r>
          </a:p>
          <a:p>
            <a:endParaRPr lang="en-GB" dirty="0" smtClean="0"/>
          </a:p>
          <a:p>
            <a:r>
              <a:rPr lang="en-GB" dirty="0" smtClean="0"/>
              <a:t>Doesn’t commit to underlying use of resumptions/continuations/co-routines/state-machines</a:t>
            </a:r>
          </a:p>
          <a:p>
            <a:pPr lvl="1"/>
            <a:r>
              <a:rPr lang="en-GB" dirty="0" smtClean="0"/>
              <a:t>F# compiler knows how to optimize seq { ... } to state machines</a:t>
            </a:r>
          </a:p>
          <a:p>
            <a:endParaRPr lang="en-GB" dirty="0" smtClean="0"/>
          </a:p>
          <a:p>
            <a:r>
              <a:rPr lang="en-GB" dirty="0" smtClean="0"/>
              <a:t>We have made that syntax is uniform with F# control flow syntax </a:t>
            </a:r>
          </a:p>
          <a:p>
            <a:endParaRPr lang="en-GB" dirty="0" smtClean="0"/>
          </a:p>
          <a:p>
            <a:endParaRPr lang="en-GB" dirty="0" smtClean="0"/>
          </a:p>
        </p:txBody>
      </p:sp>
    </p:spTree>
    <p:extLst>
      <p:ext uri="{BB962C8B-B14F-4D97-AF65-F5344CB8AC3E}">
        <p14:creationId xmlns:p14="http://schemas.microsoft.com/office/powerpoint/2010/main" val="421132289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12642" name="Picture 2"/>
          <p:cNvPicPr>
            <a:picLocks noChangeAspect="1" noChangeArrowheads="1"/>
          </p:cNvPicPr>
          <p:nvPr/>
        </p:nvPicPr>
        <p:blipFill>
          <a:blip r:embed="rId2"/>
          <a:srcRect/>
          <a:stretch>
            <a:fillRect/>
          </a:stretch>
        </p:blipFill>
        <p:spPr bwMode="auto">
          <a:xfrm>
            <a:off x="0" y="0"/>
            <a:ext cx="12192000" cy="7239000"/>
          </a:xfrm>
          <a:prstGeom prst="rect">
            <a:avLst/>
          </a:prstGeom>
          <a:noFill/>
          <a:ln w="9525">
            <a:noFill/>
            <a:miter lim="800000"/>
            <a:headEnd/>
            <a:tailEnd/>
          </a:ln>
        </p:spPr>
      </p:pic>
    </p:spTree>
    <p:extLst>
      <p:ext uri="{BB962C8B-B14F-4D97-AF65-F5344CB8AC3E}">
        <p14:creationId xmlns:p14="http://schemas.microsoft.com/office/powerpoint/2010/main" val="3305727868"/>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13666" name="Picture 2"/>
          <p:cNvPicPr>
            <a:picLocks noChangeAspect="1" noChangeArrowheads="1"/>
          </p:cNvPicPr>
          <p:nvPr/>
        </p:nvPicPr>
        <p:blipFill>
          <a:blip r:embed="rId2"/>
          <a:srcRect/>
          <a:stretch>
            <a:fillRect/>
          </a:stretch>
        </p:blipFill>
        <p:spPr bwMode="auto">
          <a:xfrm>
            <a:off x="0" y="0"/>
            <a:ext cx="12192000" cy="7239000"/>
          </a:xfrm>
          <a:prstGeom prst="rect">
            <a:avLst/>
          </a:prstGeom>
          <a:noFill/>
          <a:ln w="9525">
            <a:noFill/>
            <a:miter lim="800000"/>
            <a:headEnd/>
            <a:tailEnd/>
          </a:ln>
        </p:spPr>
      </p:pic>
    </p:spTree>
    <p:extLst>
      <p:ext uri="{BB962C8B-B14F-4D97-AF65-F5344CB8AC3E}">
        <p14:creationId xmlns:p14="http://schemas.microsoft.com/office/powerpoint/2010/main" val="585957623"/>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Uses</a:t>
            </a:r>
            <a:endParaRPr lang="en-GB" dirty="0"/>
          </a:p>
        </p:txBody>
      </p:sp>
      <p:sp>
        <p:nvSpPr>
          <p:cNvPr id="3" name="Content Placeholder 2"/>
          <p:cNvSpPr>
            <a:spLocks noGrp="1"/>
          </p:cNvSpPr>
          <p:nvPr>
            <p:ph idx="1"/>
          </p:nvPr>
        </p:nvSpPr>
        <p:spPr/>
        <p:txBody>
          <a:bodyPr>
            <a:normAutofit/>
          </a:bodyPr>
          <a:lstStyle/>
          <a:p>
            <a:r>
              <a:rPr lang="en-GB" sz="2800" dirty="0" smtClean="0"/>
              <a:t>seq { ... }</a:t>
            </a:r>
          </a:p>
          <a:p>
            <a:r>
              <a:rPr lang="en-GB" sz="2800" dirty="0" smtClean="0"/>
              <a:t>async  { ... }</a:t>
            </a:r>
          </a:p>
          <a:p>
            <a:r>
              <a:rPr lang="en-GB" sz="2800" dirty="0" err="1" smtClean="0"/>
              <a:t>asyncSeq</a:t>
            </a:r>
            <a:r>
              <a:rPr lang="en-GB" sz="2800" dirty="0" smtClean="0"/>
              <a:t> { ... }</a:t>
            </a:r>
          </a:p>
          <a:p>
            <a:r>
              <a:rPr lang="en-GB" sz="2800" dirty="0" smtClean="0"/>
              <a:t>eventually { ... }</a:t>
            </a:r>
          </a:p>
        </p:txBody>
      </p:sp>
    </p:spTree>
    <p:extLst>
      <p:ext uri="{BB962C8B-B14F-4D97-AF65-F5344CB8AC3E}">
        <p14:creationId xmlns:p14="http://schemas.microsoft.com/office/powerpoint/2010/main" val="344574851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5" name="Content Placeholder 3"/>
          <p:cNvGraphicFramePr>
            <a:graphicFrameLocks noGrp="1"/>
          </p:cNvGraphicFramePr>
          <p:nvPr>
            <p:ph idx="1"/>
          </p:nvPr>
        </p:nvGraphicFramePr>
        <p:xfrm>
          <a:off x="214282" y="500042"/>
          <a:ext cx="8786876" cy="1804591"/>
        </p:xfrm>
        <a:graphic>
          <a:graphicData uri="http://schemas.openxmlformats.org/drawingml/2006/table">
            <a:tbl>
              <a:tblPr firstRow="1" bandRow="1">
                <a:tableStyleId>{5C22544A-7EE6-4342-B048-85BDC9FD1C3A}</a:tableStyleId>
              </a:tblPr>
              <a:tblGrid>
                <a:gridCol w="1357322"/>
                <a:gridCol w="2786082"/>
                <a:gridCol w="1571636"/>
                <a:gridCol w="1571636"/>
                <a:gridCol w="1500200"/>
              </a:tblGrid>
              <a:tr h="676684">
                <a:tc>
                  <a:txBody>
                    <a:bodyPr/>
                    <a:lstStyle/>
                    <a:p>
                      <a:r>
                        <a:rPr lang="en-GB" dirty="0" smtClean="0"/>
                        <a:t>Operation</a:t>
                      </a:r>
                      <a:endParaRPr lang="en-GB" dirty="0"/>
                    </a:p>
                  </a:txBody>
                  <a:tcPr/>
                </a:tc>
                <a:tc>
                  <a:txBody>
                    <a:bodyPr/>
                    <a:lstStyle/>
                    <a:p>
                      <a:r>
                        <a:rPr lang="en-GB" dirty="0" smtClean="0"/>
                        <a:t>Signature</a:t>
                      </a:r>
                      <a:endParaRPr lang="en-GB" dirty="0"/>
                    </a:p>
                  </a:txBody>
                  <a:tcPr/>
                </a:tc>
                <a:tc>
                  <a:txBody>
                    <a:bodyPr/>
                    <a:lstStyle/>
                    <a:p>
                      <a:r>
                        <a:rPr lang="en-GB" dirty="0" smtClean="0"/>
                        <a:t>LINQ syntax (one use)</a:t>
                      </a:r>
                      <a:endParaRPr lang="en-GB" dirty="0"/>
                    </a:p>
                  </a:txBody>
                  <a:tcPr/>
                </a:tc>
                <a:tc>
                  <a:txBody>
                    <a:bodyPr/>
                    <a:lstStyle/>
                    <a:p>
                      <a:r>
                        <a:rPr lang="en-GB" dirty="0" smtClean="0"/>
                        <a:t>F# syntax</a:t>
                      </a:r>
                    </a:p>
                    <a:p>
                      <a:r>
                        <a:rPr lang="en-GB" dirty="0" smtClean="0"/>
                        <a:t>(monad use)</a:t>
                      </a:r>
                      <a:endParaRPr lang="en-GB" dirty="0"/>
                    </a:p>
                  </a:txBody>
                  <a:tcPr/>
                </a:tc>
                <a:tc>
                  <a:txBody>
                    <a:bodyPr/>
                    <a:lstStyle/>
                    <a:p>
                      <a:r>
                        <a:rPr lang="en-GB" dirty="0" smtClean="0"/>
                        <a:t>F# syntax</a:t>
                      </a:r>
                    </a:p>
                    <a:p>
                      <a:r>
                        <a:rPr lang="en-GB" dirty="0" smtClean="0"/>
                        <a:t>(</a:t>
                      </a:r>
                      <a:r>
                        <a:rPr lang="en-GB" dirty="0" err="1" smtClean="0"/>
                        <a:t>monoid</a:t>
                      </a:r>
                      <a:r>
                        <a:rPr lang="en-GB" baseline="0" dirty="0" smtClean="0"/>
                        <a:t> use)</a:t>
                      </a:r>
                      <a:endParaRPr lang="en-GB" dirty="0"/>
                    </a:p>
                  </a:txBody>
                  <a:tcPr/>
                </a:tc>
              </a:tr>
              <a:tr h="505136">
                <a:tc>
                  <a:txBody>
                    <a:bodyPr/>
                    <a:lstStyle/>
                    <a:p>
                      <a:r>
                        <a:rPr lang="en-GB" sz="1400" dirty="0" smtClean="0">
                          <a:latin typeface="Lucida Console" pitchFamily="49" charset="0"/>
                        </a:rPr>
                        <a:t>return</a:t>
                      </a:r>
                      <a:endParaRPr lang="en-GB" sz="1400" dirty="0">
                        <a:latin typeface="Lucida Console" pitchFamily="49" charset="0"/>
                      </a:endParaRPr>
                    </a:p>
                  </a:txBody>
                  <a:tcPr/>
                </a:tc>
                <a:tc>
                  <a:txBody>
                    <a:bodyPr/>
                    <a:lstStyle/>
                    <a:p>
                      <a:r>
                        <a:rPr lang="en-GB" sz="1400" dirty="0" smtClean="0">
                          <a:latin typeface="Times New Roman" pitchFamily="18" charset="0"/>
                          <a:cs typeface="Times New Roman" pitchFamily="18" charset="0"/>
                        </a:rPr>
                        <a:t>A</a:t>
                      </a:r>
                      <a:r>
                        <a:rPr lang="en-GB" sz="1400" baseline="0" dirty="0" smtClean="0">
                          <a:latin typeface="Times New Roman" pitchFamily="18" charset="0"/>
                          <a:cs typeface="Times New Roman" pitchFamily="18" charset="0"/>
                        </a:rPr>
                        <a:t> </a:t>
                      </a:r>
                      <a:r>
                        <a:rPr lang="en-GB" sz="1100" dirty="0" smtClean="0">
                          <a:latin typeface="Times New Roman" pitchFamily="18" charset="0"/>
                          <a:cs typeface="Times New Roman" pitchFamily="18" charset="0"/>
                          <a:sym typeface="Wingdings" pitchFamily="2" charset="2"/>
                        </a:rPr>
                        <a:t></a:t>
                      </a:r>
                      <a:r>
                        <a:rPr lang="en-GB" sz="1400" dirty="0" smtClean="0">
                          <a:latin typeface="Times New Roman" pitchFamily="18" charset="0"/>
                          <a:cs typeface="Times New Roman" pitchFamily="18" charset="0"/>
                        </a:rPr>
                        <a:t> M&lt;A&gt;</a:t>
                      </a:r>
                      <a:endParaRPr lang="en-GB" sz="1400" dirty="0">
                        <a:latin typeface="Times New Roman" pitchFamily="18" charset="0"/>
                        <a:cs typeface="Times New Roman" pitchFamily="18" charset="0"/>
                      </a:endParaRPr>
                    </a:p>
                  </a:txBody>
                  <a:tcPr/>
                </a:tc>
                <a:tc>
                  <a:txBody>
                    <a:bodyPr/>
                    <a:lstStyle/>
                    <a:p>
                      <a:r>
                        <a:rPr lang="en-GB" sz="1600" dirty="0" smtClean="0">
                          <a:latin typeface="Lucida Console" pitchFamily="49" charset="0"/>
                        </a:rPr>
                        <a:t>select e</a:t>
                      </a:r>
                      <a:endParaRPr lang="en-GB" sz="1600" dirty="0">
                        <a:latin typeface="Lucida Console" pitchFamily="49" charset="0"/>
                      </a:endParaRPr>
                    </a:p>
                  </a:txBody>
                  <a:tcPr/>
                </a:tc>
                <a:tc>
                  <a:txBody>
                    <a:bodyPr/>
                    <a:lstStyle/>
                    <a:p>
                      <a:r>
                        <a:rPr lang="en-GB" sz="1600" dirty="0" smtClean="0">
                          <a:latin typeface="Lucida Console" pitchFamily="49" charset="0"/>
                        </a:rPr>
                        <a:t>return e</a:t>
                      </a:r>
                      <a:endParaRPr lang="en-GB" sz="1600" dirty="0">
                        <a:latin typeface="Lucida Console" pitchFamily="49" charset="0"/>
                      </a:endParaRPr>
                    </a:p>
                  </a:txBody>
                  <a:tcPr/>
                </a:tc>
                <a:tc>
                  <a:txBody>
                    <a:bodyPr/>
                    <a:lstStyle/>
                    <a:p>
                      <a:r>
                        <a:rPr lang="en-GB" sz="1600" dirty="0" smtClean="0">
                          <a:latin typeface="Lucida Console" pitchFamily="49" charset="0"/>
                        </a:rPr>
                        <a:t>--</a:t>
                      </a:r>
                      <a:endParaRPr lang="en-GB" sz="1600" dirty="0">
                        <a:latin typeface="Lucida Console" pitchFamily="49" charset="0"/>
                      </a:endParaRPr>
                    </a:p>
                  </a:txBody>
                  <a:tcPr/>
                </a:tc>
              </a:tr>
              <a:tr h="622771">
                <a:tc>
                  <a:txBody>
                    <a:bodyPr/>
                    <a:lstStyle/>
                    <a:p>
                      <a:r>
                        <a:rPr lang="en-GB" sz="1400" dirty="0" smtClean="0">
                          <a:latin typeface="Lucida Console" pitchFamily="49" charset="0"/>
                        </a:rPr>
                        <a:t>bind</a:t>
                      </a:r>
                      <a:endParaRPr lang="en-GB" sz="1400" dirty="0">
                        <a:latin typeface="Lucida Console" pitchFamily="49" charset="0"/>
                      </a:endParaRPr>
                    </a:p>
                  </a:txBody>
                  <a:tcPr/>
                </a:tc>
                <a:tc>
                  <a:txBody>
                    <a:bodyPr/>
                    <a:lstStyle/>
                    <a:p>
                      <a:r>
                        <a:rPr lang="en-GB" sz="1400" dirty="0" smtClean="0">
                          <a:latin typeface="Times New Roman" pitchFamily="18" charset="0"/>
                          <a:cs typeface="Times New Roman" pitchFamily="18" charset="0"/>
                        </a:rPr>
                        <a:t>M&lt;A&gt; </a:t>
                      </a:r>
                      <a:r>
                        <a:rPr lang="en-GB" sz="1200" dirty="0" smtClean="0">
                          <a:latin typeface="Times New Roman" pitchFamily="18" charset="0"/>
                          <a:cs typeface="Times New Roman" pitchFamily="18" charset="0"/>
                          <a:sym typeface="Wingdings" pitchFamily="2" charset="2"/>
                        </a:rPr>
                        <a:t></a:t>
                      </a:r>
                      <a:r>
                        <a:rPr lang="en-GB" sz="1400" dirty="0" smtClean="0">
                          <a:latin typeface="Times New Roman" pitchFamily="18" charset="0"/>
                          <a:cs typeface="Times New Roman" pitchFamily="18" charset="0"/>
                        </a:rPr>
                        <a:t> (A </a:t>
                      </a:r>
                      <a:r>
                        <a:rPr lang="en-GB" sz="1200" dirty="0" smtClean="0">
                          <a:latin typeface="Times New Roman" pitchFamily="18" charset="0"/>
                          <a:cs typeface="Times New Roman" pitchFamily="18" charset="0"/>
                          <a:sym typeface="Wingdings" pitchFamily="2" charset="2"/>
                        </a:rPr>
                        <a:t></a:t>
                      </a:r>
                      <a:r>
                        <a:rPr lang="en-GB" sz="1200" dirty="0" smtClean="0">
                          <a:latin typeface="Times New Roman" pitchFamily="18" charset="0"/>
                          <a:cs typeface="Times New Roman" pitchFamily="18" charset="0"/>
                        </a:rPr>
                        <a:t> </a:t>
                      </a:r>
                      <a:r>
                        <a:rPr lang="en-GB" sz="1400" dirty="0" smtClean="0">
                          <a:latin typeface="Times New Roman" pitchFamily="18" charset="0"/>
                          <a:cs typeface="Times New Roman" pitchFamily="18" charset="0"/>
                        </a:rPr>
                        <a:t>M&lt;B&gt;)</a:t>
                      </a:r>
                      <a:r>
                        <a:rPr lang="en-GB" sz="1400" baseline="0" dirty="0" smtClean="0">
                          <a:latin typeface="Times New Roman" pitchFamily="18" charset="0"/>
                          <a:cs typeface="Times New Roman" pitchFamily="18" charset="0"/>
                        </a:rPr>
                        <a:t> </a:t>
                      </a:r>
                      <a:r>
                        <a:rPr lang="en-GB" sz="1200" dirty="0" smtClean="0">
                          <a:latin typeface="Times New Roman" pitchFamily="18" charset="0"/>
                          <a:cs typeface="Times New Roman" pitchFamily="18" charset="0"/>
                          <a:sym typeface="Wingdings" pitchFamily="2" charset="2"/>
                        </a:rPr>
                        <a:t></a:t>
                      </a:r>
                      <a:r>
                        <a:rPr lang="en-GB" sz="1200" baseline="0" dirty="0" smtClean="0">
                          <a:latin typeface="Times New Roman" pitchFamily="18" charset="0"/>
                          <a:cs typeface="Times New Roman" pitchFamily="18" charset="0"/>
                        </a:rPr>
                        <a:t> </a:t>
                      </a:r>
                      <a:r>
                        <a:rPr lang="en-GB" sz="1400" baseline="0" dirty="0" smtClean="0">
                          <a:latin typeface="Times New Roman" pitchFamily="18" charset="0"/>
                          <a:cs typeface="Times New Roman" pitchFamily="18" charset="0"/>
                        </a:rPr>
                        <a:t>M&lt;B&gt;</a:t>
                      </a:r>
                      <a:endParaRPr lang="en-GB" sz="1400" dirty="0">
                        <a:latin typeface="Times New Roman" pitchFamily="18" charset="0"/>
                        <a:cs typeface="Times New Roman" pitchFamily="18" charset="0"/>
                      </a:endParaRPr>
                    </a:p>
                  </a:txBody>
                  <a:tcPr/>
                </a:tc>
                <a:tc>
                  <a:txBody>
                    <a:bodyPr/>
                    <a:lstStyle/>
                    <a:p>
                      <a:r>
                        <a:rPr lang="en-GB" sz="1600" dirty="0" smtClean="0">
                          <a:latin typeface="Lucida Console" pitchFamily="49" charset="0"/>
                        </a:rPr>
                        <a:t>from x</a:t>
                      </a:r>
                      <a:r>
                        <a:rPr lang="en-GB" sz="1600" baseline="0" dirty="0" smtClean="0">
                          <a:latin typeface="Lucida Console" pitchFamily="49" charset="0"/>
                        </a:rPr>
                        <a:t> in e</a:t>
                      </a:r>
                      <a:endParaRPr lang="en-GB" sz="1600" dirty="0">
                        <a:latin typeface="Lucida Console" pitchFamily="49" charset="0"/>
                      </a:endParaRPr>
                    </a:p>
                  </a:txBody>
                  <a:tcPr/>
                </a:tc>
                <a:tc>
                  <a:txBody>
                    <a:bodyPr/>
                    <a:lstStyle/>
                    <a:p>
                      <a:r>
                        <a:rPr lang="en-GB" sz="1600" dirty="0" smtClean="0">
                          <a:latin typeface="Lucida Console" pitchFamily="49" charset="0"/>
                        </a:rPr>
                        <a:t>let! x = e</a:t>
                      </a:r>
                    </a:p>
                    <a:p>
                      <a:r>
                        <a:rPr lang="en-GB" sz="1600" dirty="0" smtClean="0">
                          <a:latin typeface="Lucida Console" pitchFamily="49" charset="0"/>
                        </a:rPr>
                        <a:t>...</a:t>
                      </a:r>
                      <a:endParaRPr lang="en-GB" sz="1600" dirty="0">
                        <a:latin typeface="Lucida Console" pitchFamily="49" charset="0"/>
                      </a:endParaRPr>
                    </a:p>
                  </a:txBody>
                  <a:tcPr/>
                </a:tc>
                <a:tc>
                  <a:txBody>
                    <a:bodyPr/>
                    <a:lstStyle/>
                    <a:p>
                      <a:r>
                        <a:rPr lang="en-GB" sz="1600" dirty="0" smtClean="0">
                          <a:latin typeface="Lucida Console" pitchFamily="49" charset="0"/>
                        </a:rPr>
                        <a:t>--</a:t>
                      </a:r>
                      <a:endParaRPr lang="en-GB" sz="1600" dirty="0">
                        <a:latin typeface="Lucida Console" pitchFamily="49" charset="0"/>
                      </a:endParaRPr>
                    </a:p>
                  </a:txBody>
                  <a:tcPr/>
                </a:tc>
              </a:tr>
            </a:tbl>
          </a:graphicData>
        </a:graphic>
      </p:graphicFrame>
    </p:spTree>
    <p:extLst>
      <p:ext uri="{BB962C8B-B14F-4D97-AF65-F5344CB8AC3E}">
        <p14:creationId xmlns:p14="http://schemas.microsoft.com/office/powerpoint/2010/main" val="149760147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5" name="Content Placeholder 3"/>
          <p:cNvGraphicFramePr>
            <a:graphicFrameLocks noGrp="1"/>
          </p:cNvGraphicFramePr>
          <p:nvPr>
            <p:ph idx="1"/>
          </p:nvPr>
        </p:nvGraphicFramePr>
        <p:xfrm>
          <a:off x="214282" y="500042"/>
          <a:ext cx="8786876" cy="3738002"/>
        </p:xfrm>
        <a:graphic>
          <a:graphicData uri="http://schemas.openxmlformats.org/drawingml/2006/table">
            <a:tbl>
              <a:tblPr firstRow="1" bandRow="1">
                <a:tableStyleId>{5C22544A-7EE6-4342-B048-85BDC9FD1C3A}</a:tableStyleId>
              </a:tblPr>
              <a:tblGrid>
                <a:gridCol w="1357322"/>
                <a:gridCol w="2786082"/>
                <a:gridCol w="1571636"/>
                <a:gridCol w="1571636"/>
                <a:gridCol w="1500200"/>
              </a:tblGrid>
              <a:tr h="676684">
                <a:tc>
                  <a:txBody>
                    <a:bodyPr/>
                    <a:lstStyle/>
                    <a:p>
                      <a:r>
                        <a:rPr lang="en-GB" dirty="0" smtClean="0"/>
                        <a:t>Operation</a:t>
                      </a:r>
                      <a:endParaRPr lang="en-GB" dirty="0"/>
                    </a:p>
                  </a:txBody>
                  <a:tcPr/>
                </a:tc>
                <a:tc>
                  <a:txBody>
                    <a:bodyPr/>
                    <a:lstStyle/>
                    <a:p>
                      <a:r>
                        <a:rPr lang="en-GB" dirty="0" smtClean="0"/>
                        <a:t>Signature</a:t>
                      </a:r>
                      <a:endParaRPr lang="en-GB" dirty="0"/>
                    </a:p>
                  </a:txBody>
                  <a:tcPr/>
                </a:tc>
                <a:tc>
                  <a:txBody>
                    <a:bodyPr/>
                    <a:lstStyle/>
                    <a:p>
                      <a:r>
                        <a:rPr lang="en-GB" dirty="0" smtClean="0"/>
                        <a:t>LINQ syntax (one use)</a:t>
                      </a:r>
                      <a:endParaRPr lang="en-GB" dirty="0"/>
                    </a:p>
                  </a:txBody>
                  <a:tcPr/>
                </a:tc>
                <a:tc>
                  <a:txBody>
                    <a:bodyPr/>
                    <a:lstStyle/>
                    <a:p>
                      <a:r>
                        <a:rPr lang="en-GB" dirty="0" smtClean="0"/>
                        <a:t>F# syntax</a:t>
                      </a:r>
                    </a:p>
                    <a:p>
                      <a:r>
                        <a:rPr lang="en-GB" dirty="0" smtClean="0"/>
                        <a:t>(monad use)</a:t>
                      </a:r>
                      <a:endParaRPr lang="en-GB" dirty="0"/>
                    </a:p>
                  </a:txBody>
                  <a:tcPr/>
                </a:tc>
                <a:tc>
                  <a:txBody>
                    <a:bodyPr/>
                    <a:lstStyle/>
                    <a:p>
                      <a:r>
                        <a:rPr lang="en-GB" dirty="0" smtClean="0"/>
                        <a:t>F# syntax</a:t>
                      </a:r>
                    </a:p>
                    <a:p>
                      <a:r>
                        <a:rPr lang="en-GB" dirty="0" smtClean="0"/>
                        <a:t>(</a:t>
                      </a:r>
                      <a:r>
                        <a:rPr lang="en-GB" dirty="0" err="1" smtClean="0"/>
                        <a:t>monoid</a:t>
                      </a:r>
                      <a:r>
                        <a:rPr lang="en-GB" baseline="0" dirty="0" smtClean="0"/>
                        <a:t> use)</a:t>
                      </a:r>
                      <a:endParaRPr lang="en-GB" dirty="0"/>
                    </a:p>
                  </a:txBody>
                  <a:tcPr/>
                </a:tc>
              </a:tr>
              <a:tr h="505136">
                <a:tc>
                  <a:txBody>
                    <a:bodyPr/>
                    <a:lstStyle/>
                    <a:p>
                      <a:r>
                        <a:rPr lang="en-GB" sz="1400" dirty="0" smtClean="0">
                          <a:latin typeface="Lucida Console" pitchFamily="49" charset="0"/>
                        </a:rPr>
                        <a:t>return</a:t>
                      </a:r>
                      <a:endParaRPr lang="en-GB" sz="1400" dirty="0">
                        <a:latin typeface="Lucida Console" pitchFamily="49" charset="0"/>
                      </a:endParaRPr>
                    </a:p>
                  </a:txBody>
                  <a:tcPr>
                    <a:solidFill>
                      <a:schemeClr val="bg2"/>
                    </a:solidFill>
                  </a:tcPr>
                </a:tc>
                <a:tc>
                  <a:txBody>
                    <a:bodyPr/>
                    <a:lstStyle/>
                    <a:p>
                      <a:r>
                        <a:rPr lang="en-GB" sz="1400" dirty="0" smtClean="0">
                          <a:latin typeface="Times New Roman" pitchFamily="18" charset="0"/>
                          <a:cs typeface="Times New Roman" pitchFamily="18" charset="0"/>
                        </a:rPr>
                        <a:t>A</a:t>
                      </a:r>
                      <a:r>
                        <a:rPr lang="en-GB" sz="1400" baseline="0" dirty="0" smtClean="0">
                          <a:latin typeface="Times New Roman" pitchFamily="18" charset="0"/>
                          <a:cs typeface="Times New Roman" pitchFamily="18" charset="0"/>
                        </a:rPr>
                        <a:t> </a:t>
                      </a:r>
                      <a:r>
                        <a:rPr lang="en-GB" sz="1100" dirty="0" smtClean="0">
                          <a:latin typeface="Times New Roman" pitchFamily="18" charset="0"/>
                          <a:cs typeface="Times New Roman" pitchFamily="18" charset="0"/>
                          <a:sym typeface="Wingdings" pitchFamily="2" charset="2"/>
                        </a:rPr>
                        <a:t></a:t>
                      </a:r>
                      <a:r>
                        <a:rPr lang="en-GB" sz="1400" dirty="0" smtClean="0">
                          <a:latin typeface="Times New Roman" pitchFamily="18" charset="0"/>
                          <a:cs typeface="Times New Roman" pitchFamily="18" charset="0"/>
                        </a:rPr>
                        <a:t> M&lt;A&gt;</a:t>
                      </a:r>
                      <a:endParaRPr lang="en-GB" sz="1400" dirty="0">
                        <a:latin typeface="Times New Roman" pitchFamily="18" charset="0"/>
                        <a:cs typeface="Times New Roman" pitchFamily="18" charset="0"/>
                      </a:endParaRPr>
                    </a:p>
                  </a:txBody>
                  <a:tcPr>
                    <a:solidFill>
                      <a:schemeClr val="bg2"/>
                    </a:solidFill>
                  </a:tcPr>
                </a:tc>
                <a:tc>
                  <a:txBody>
                    <a:bodyPr/>
                    <a:lstStyle/>
                    <a:p>
                      <a:r>
                        <a:rPr lang="en-GB" sz="1600" dirty="0" smtClean="0">
                          <a:latin typeface="Lucida Console" pitchFamily="49" charset="0"/>
                        </a:rPr>
                        <a:t>select e</a:t>
                      </a:r>
                      <a:endParaRPr lang="en-GB" sz="1600" dirty="0">
                        <a:latin typeface="Lucida Console" pitchFamily="49" charset="0"/>
                      </a:endParaRPr>
                    </a:p>
                  </a:txBody>
                  <a:tcPr>
                    <a:solidFill>
                      <a:schemeClr val="bg2"/>
                    </a:solidFill>
                  </a:tcPr>
                </a:tc>
                <a:tc>
                  <a:txBody>
                    <a:bodyPr/>
                    <a:lstStyle/>
                    <a:p>
                      <a:r>
                        <a:rPr lang="en-GB" sz="1600" dirty="0" smtClean="0">
                          <a:latin typeface="Lucida Console" pitchFamily="49" charset="0"/>
                        </a:rPr>
                        <a:t>return e</a:t>
                      </a:r>
                      <a:endParaRPr lang="en-GB" sz="1600" dirty="0">
                        <a:latin typeface="Lucida Console" pitchFamily="49" charset="0"/>
                      </a:endParaRPr>
                    </a:p>
                  </a:txBody>
                  <a:tcPr>
                    <a:solidFill>
                      <a:schemeClr val="bg2"/>
                    </a:solidFill>
                  </a:tcPr>
                </a:tc>
                <a:tc>
                  <a:txBody>
                    <a:bodyPr/>
                    <a:lstStyle/>
                    <a:p>
                      <a:r>
                        <a:rPr lang="en-GB" sz="1600" dirty="0" smtClean="0">
                          <a:latin typeface="Lucida Console" pitchFamily="49" charset="0"/>
                        </a:rPr>
                        <a:t>--</a:t>
                      </a:r>
                      <a:endParaRPr lang="en-GB" sz="1600" dirty="0">
                        <a:latin typeface="Lucida Console" pitchFamily="49" charset="0"/>
                      </a:endParaRPr>
                    </a:p>
                  </a:txBody>
                  <a:tcPr>
                    <a:solidFill>
                      <a:schemeClr val="bg2"/>
                    </a:solidFill>
                  </a:tcPr>
                </a:tc>
              </a:tr>
              <a:tr h="622771">
                <a:tc>
                  <a:txBody>
                    <a:bodyPr/>
                    <a:lstStyle/>
                    <a:p>
                      <a:r>
                        <a:rPr lang="en-GB" sz="1400" dirty="0" smtClean="0">
                          <a:latin typeface="Lucida Console" pitchFamily="49" charset="0"/>
                        </a:rPr>
                        <a:t>bind</a:t>
                      </a:r>
                      <a:endParaRPr lang="en-GB" sz="1400" dirty="0">
                        <a:latin typeface="Lucida Console" pitchFamily="49" charset="0"/>
                      </a:endParaRPr>
                    </a:p>
                  </a:txBody>
                  <a:tcPr>
                    <a:solidFill>
                      <a:schemeClr val="bg2"/>
                    </a:solidFill>
                  </a:tcPr>
                </a:tc>
                <a:tc>
                  <a:txBody>
                    <a:bodyPr/>
                    <a:lstStyle/>
                    <a:p>
                      <a:r>
                        <a:rPr lang="en-GB" sz="1400" dirty="0" smtClean="0">
                          <a:latin typeface="Times New Roman" pitchFamily="18" charset="0"/>
                          <a:cs typeface="Times New Roman" pitchFamily="18" charset="0"/>
                        </a:rPr>
                        <a:t>M&lt;A&gt; </a:t>
                      </a:r>
                      <a:r>
                        <a:rPr lang="en-GB" sz="1200" dirty="0" smtClean="0">
                          <a:latin typeface="Times New Roman" pitchFamily="18" charset="0"/>
                          <a:cs typeface="Times New Roman" pitchFamily="18" charset="0"/>
                          <a:sym typeface="Wingdings" pitchFamily="2" charset="2"/>
                        </a:rPr>
                        <a:t></a:t>
                      </a:r>
                      <a:r>
                        <a:rPr lang="en-GB" sz="1400" dirty="0" smtClean="0">
                          <a:latin typeface="Times New Roman" pitchFamily="18" charset="0"/>
                          <a:cs typeface="Times New Roman" pitchFamily="18" charset="0"/>
                        </a:rPr>
                        <a:t> (A </a:t>
                      </a:r>
                      <a:r>
                        <a:rPr lang="en-GB" sz="1200" dirty="0" smtClean="0">
                          <a:latin typeface="Times New Roman" pitchFamily="18" charset="0"/>
                          <a:cs typeface="Times New Roman" pitchFamily="18" charset="0"/>
                          <a:sym typeface="Wingdings" pitchFamily="2" charset="2"/>
                        </a:rPr>
                        <a:t></a:t>
                      </a:r>
                      <a:r>
                        <a:rPr lang="en-GB" sz="1200" dirty="0" smtClean="0">
                          <a:latin typeface="Times New Roman" pitchFamily="18" charset="0"/>
                          <a:cs typeface="Times New Roman" pitchFamily="18" charset="0"/>
                        </a:rPr>
                        <a:t> </a:t>
                      </a:r>
                      <a:r>
                        <a:rPr lang="en-GB" sz="1400" dirty="0" smtClean="0">
                          <a:latin typeface="Times New Roman" pitchFamily="18" charset="0"/>
                          <a:cs typeface="Times New Roman" pitchFamily="18" charset="0"/>
                        </a:rPr>
                        <a:t>M&lt;B&gt;)</a:t>
                      </a:r>
                      <a:r>
                        <a:rPr lang="en-GB" sz="1400" baseline="0" dirty="0" smtClean="0">
                          <a:latin typeface="Times New Roman" pitchFamily="18" charset="0"/>
                          <a:cs typeface="Times New Roman" pitchFamily="18" charset="0"/>
                        </a:rPr>
                        <a:t> </a:t>
                      </a:r>
                      <a:r>
                        <a:rPr lang="en-GB" sz="1200" dirty="0" smtClean="0">
                          <a:latin typeface="Times New Roman" pitchFamily="18" charset="0"/>
                          <a:cs typeface="Times New Roman" pitchFamily="18" charset="0"/>
                          <a:sym typeface="Wingdings" pitchFamily="2" charset="2"/>
                        </a:rPr>
                        <a:t></a:t>
                      </a:r>
                      <a:r>
                        <a:rPr lang="en-GB" sz="1200" baseline="0" dirty="0" smtClean="0">
                          <a:latin typeface="Times New Roman" pitchFamily="18" charset="0"/>
                          <a:cs typeface="Times New Roman" pitchFamily="18" charset="0"/>
                        </a:rPr>
                        <a:t> </a:t>
                      </a:r>
                      <a:r>
                        <a:rPr lang="en-GB" sz="1400" baseline="0" dirty="0" smtClean="0">
                          <a:latin typeface="Times New Roman" pitchFamily="18" charset="0"/>
                          <a:cs typeface="Times New Roman" pitchFamily="18" charset="0"/>
                        </a:rPr>
                        <a:t>M&lt;B&gt;</a:t>
                      </a:r>
                      <a:endParaRPr lang="en-GB" sz="1400" dirty="0">
                        <a:latin typeface="Times New Roman" pitchFamily="18" charset="0"/>
                        <a:cs typeface="Times New Roman" pitchFamily="18" charset="0"/>
                      </a:endParaRPr>
                    </a:p>
                  </a:txBody>
                  <a:tcPr>
                    <a:solidFill>
                      <a:schemeClr val="bg2"/>
                    </a:solidFill>
                  </a:tcPr>
                </a:tc>
                <a:tc>
                  <a:txBody>
                    <a:bodyPr/>
                    <a:lstStyle/>
                    <a:p>
                      <a:r>
                        <a:rPr lang="en-GB" sz="1600" dirty="0" smtClean="0">
                          <a:latin typeface="Lucida Console" pitchFamily="49" charset="0"/>
                        </a:rPr>
                        <a:t>from x</a:t>
                      </a:r>
                      <a:r>
                        <a:rPr lang="en-GB" sz="1600" baseline="0" dirty="0" smtClean="0">
                          <a:latin typeface="Lucida Console" pitchFamily="49" charset="0"/>
                        </a:rPr>
                        <a:t> in e</a:t>
                      </a:r>
                      <a:endParaRPr lang="en-GB" sz="1600" dirty="0">
                        <a:latin typeface="Lucida Console" pitchFamily="49" charset="0"/>
                      </a:endParaRPr>
                    </a:p>
                  </a:txBody>
                  <a:tcPr>
                    <a:solidFill>
                      <a:schemeClr val="bg2"/>
                    </a:solidFill>
                  </a:tcPr>
                </a:tc>
                <a:tc>
                  <a:txBody>
                    <a:bodyPr/>
                    <a:lstStyle/>
                    <a:p>
                      <a:r>
                        <a:rPr lang="en-GB" sz="1600" dirty="0" smtClean="0">
                          <a:latin typeface="Lucida Console" pitchFamily="49" charset="0"/>
                        </a:rPr>
                        <a:t>let! x = e</a:t>
                      </a:r>
                    </a:p>
                    <a:p>
                      <a:r>
                        <a:rPr lang="en-GB" sz="1600" dirty="0" smtClean="0">
                          <a:latin typeface="Lucida Console" pitchFamily="49" charset="0"/>
                        </a:rPr>
                        <a:t>...</a:t>
                      </a:r>
                      <a:endParaRPr lang="en-GB" sz="1600" dirty="0">
                        <a:latin typeface="Lucida Console" pitchFamily="49" charset="0"/>
                      </a:endParaRPr>
                    </a:p>
                  </a:txBody>
                  <a:tcPr>
                    <a:solidFill>
                      <a:schemeClr val="bg2"/>
                    </a:solidFill>
                  </a:tcPr>
                </a:tc>
                <a:tc>
                  <a:txBody>
                    <a:bodyPr/>
                    <a:lstStyle/>
                    <a:p>
                      <a:r>
                        <a:rPr lang="en-GB" sz="1600" dirty="0" smtClean="0">
                          <a:latin typeface="Lucida Console" pitchFamily="49" charset="0"/>
                        </a:rPr>
                        <a:t>--</a:t>
                      </a:r>
                      <a:endParaRPr lang="en-GB" sz="1600" dirty="0">
                        <a:latin typeface="Lucida Console" pitchFamily="49" charset="0"/>
                      </a:endParaRPr>
                    </a:p>
                  </a:txBody>
                  <a:tcPr>
                    <a:solidFill>
                      <a:schemeClr val="bg2"/>
                    </a:solidFill>
                  </a:tcPr>
                </a:tc>
              </a:tr>
              <a:tr h="622771">
                <a:tc>
                  <a:txBody>
                    <a:bodyPr/>
                    <a:lstStyle/>
                    <a:p>
                      <a:r>
                        <a:rPr lang="en-GB" sz="1400" dirty="0" err="1" smtClean="0">
                          <a:latin typeface="Lucida Console" pitchFamily="49" charset="0"/>
                        </a:rPr>
                        <a:t>seqM</a:t>
                      </a:r>
                      <a:endParaRPr lang="en-GB" sz="1400" dirty="0">
                        <a:latin typeface="Lucida Console" pitchFamily="49"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latin typeface="Times New Roman" pitchFamily="18" charset="0"/>
                          <a:cs typeface="Times New Roman" pitchFamily="18" charset="0"/>
                        </a:rPr>
                        <a:t>M&lt;unit&gt; </a:t>
                      </a:r>
                      <a:r>
                        <a:rPr lang="en-GB" sz="1200" dirty="0" smtClean="0">
                          <a:latin typeface="Times New Roman" pitchFamily="18" charset="0"/>
                          <a:cs typeface="Times New Roman" pitchFamily="18" charset="0"/>
                          <a:sym typeface="Wingdings" pitchFamily="2" charset="2"/>
                        </a:rPr>
                        <a:t></a:t>
                      </a:r>
                      <a:r>
                        <a:rPr lang="en-GB" sz="1200" dirty="0" smtClean="0">
                          <a:latin typeface="Times New Roman" pitchFamily="18" charset="0"/>
                          <a:cs typeface="Times New Roman" pitchFamily="18" charset="0"/>
                        </a:rPr>
                        <a:t> </a:t>
                      </a:r>
                      <a:r>
                        <a:rPr lang="en-GB" sz="1400" dirty="0" smtClean="0">
                          <a:latin typeface="Times New Roman" pitchFamily="18" charset="0"/>
                          <a:cs typeface="Times New Roman" pitchFamily="18" charset="0"/>
                        </a:rPr>
                        <a:t>M&lt;A&gt;</a:t>
                      </a:r>
                      <a:r>
                        <a:rPr lang="en-GB" sz="1400" baseline="0" dirty="0" smtClean="0">
                          <a:latin typeface="Times New Roman" pitchFamily="18" charset="0"/>
                          <a:cs typeface="Times New Roman" pitchFamily="18" charset="0"/>
                        </a:rPr>
                        <a:t> </a:t>
                      </a:r>
                      <a:r>
                        <a:rPr lang="en-GB" sz="1200" dirty="0" smtClean="0">
                          <a:latin typeface="Times New Roman" pitchFamily="18" charset="0"/>
                          <a:cs typeface="Times New Roman" pitchFamily="18" charset="0"/>
                          <a:sym typeface="Wingdings" pitchFamily="2" charset="2"/>
                        </a:rPr>
                        <a:t></a:t>
                      </a:r>
                      <a:r>
                        <a:rPr lang="en-GB" sz="1200" baseline="0" dirty="0" smtClean="0">
                          <a:latin typeface="Times New Roman" pitchFamily="18" charset="0"/>
                          <a:cs typeface="Times New Roman" pitchFamily="18" charset="0"/>
                        </a:rPr>
                        <a:t> </a:t>
                      </a:r>
                      <a:r>
                        <a:rPr lang="en-GB" sz="1400" baseline="0" dirty="0" smtClean="0">
                          <a:latin typeface="Times New Roman" pitchFamily="18" charset="0"/>
                          <a:cs typeface="Times New Roman" pitchFamily="18" charset="0"/>
                        </a:rPr>
                        <a:t>M&lt;A&gt;)</a:t>
                      </a:r>
                      <a:endParaRPr lang="en-GB" sz="1400" dirty="0" smtClean="0">
                        <a:latin typeface="Times New Roman" pitchFamily="18" charset="0"/>
                        <a:cs typeface="Times New Roman" pitchFamily="18" charset="0"/>
                      </a:endParaRPr>
                    </a:p>
                  </a:txBody>
                  <a:tcPr/>
                </a:tc>
                <a:tc>
                  <a:txBody>
                    <a:bodyPr/>
                    <a:lstStyle/>
                    <a:p>
                      <a:endParaRPr lang="en-GB" sz="1600" dirty="0">
                        <a:latin typeface="Lucida Console" pitchFamily="49" charset="0"/>
                      </a:endParaRPr>
                    </a:p>
                  </a:txBody>
                  <a:tcPr/>
                </a:tc>
                <a:tc>
                  <a:txBody>
                    <a:bodyPr/>
                    <a:lstStyle/>
                    <a:p>
                      <a:r>
                        <a:rPr lang="en-GB" sz="1600" dirty="0" smtClean="0">
                          <a:latin typeface="Lucida Console" pitchFamily="49" charset="0"/>
                        </a:rPr>
                        <a:t>...</a:t>
                      </a:r>
                      <a:r>
                        <a:rPr lang="en-GB" sz="1600" baseline="0" dirty="0" smtClean="0">
                          <a:latin typeface="Lucida Console" pitchFamily="49" charset="0"/>
                        </a:rPr>
                        <a:t> ; ...</a:t>
                      </a:r>
                      <a:endParaRPr lang="en-GB" sz="1600" dirty="0">
                        <a:latin typeface="Lucida Console" pitchFamily="49" charset="0"/>
                      </a:endParaRPr>
                    </a:p>
                  </a:txBody>
                  <a:tcPr/>
                </a:tc>
                <a:tc>
                  <a:txBody>
                    <a:bodyPr/>
                    <a:lstStyle/>
                    <a:p>
                      <a:endParaRPr lang="en-GB" sz="1600" dirty="0">
                        <a:latin typeface="Lucida Console" pitchFamily="49" charset="0"/>
                      </a:endParaRPr>
                    </a:p>
                  </a:txBody>
                  <a:tcPr/>
                </a:tc>
              </a:tr>
              <a:tr h="505136">
                <a:tc>
                  <a:txBody>
                    <a:bodyPr/>
                    <a:lstStyle/>
                    <a:p>
                      <a:r>
                        <a:rPr lang="en-GB" sz="1400" dirty="0" err="1" smtClean="0">
                          <a:latin typeface="Lucida Console" pitchFamily="49" charset="0"/>
                        </a:rPr>
                        <a:t>iterM</a:t>
                      </a:r>
                      <a:endParaRPr lang="en-GB" sz="1400" dirty="0">
                        <a:latin typeface="Lucida Console" pitchFamily="49" charset="0"/>
                      </a:endParaRPr>
                    </a:p>
                  </a:txBody>
                  <a:tcPr/>
                </a:tc>
                <a:tc>
                  <a:txBody>
                    <a:bodyPr/>
                    <a:lstStyle/>
                    <a:p>
                      <a:r>
                        <a:rPr lang="en-GB" sz="1400" dirty="0" err="1" smtClean="0">
                          <a:latin typeface="Times New Roman" pitchFamily="18" charset="0"/>
                          <a:cs typeface="Times New Roman" pitchFamily="18" charset="0"/>
                        </a:rPr>
                        <a:t>seq</a:t>
                      </a:r>
                      <a:r>
                        <a:rPr lang="en-GB" sz="1400" dirty="0" smtClean="0">
                          <a:latin typeface="Times New Roman" pitchFamily="18" charset="0"/>
                          <a:cs typeface="Times New Roman" pitchFamily="18" charset="0"/>
                        </a:rPr>
                        <a:t>&lt;A&gt; </a:t>
                      </a:r>
                      <a:r>
                        <a:rPr lang="en-GB" sz="1200" dirty="0" smtClean="0">
                          <a:latin typeface="Times New Roman" pitchFamily="18" charset="0"/>
                          <a:cs typeface="Times New Roman" pitchFamily="18" charset="0"/>
                          <a:sym typeface="Wingdings" pitchFamily="2" charset="2"/>
                        </a:rPr>
                        <a:t></a:t>
                      </a:r>
                      <a:r>
                        <a:rPr lang="en-GB" sz="1400" dirty="0" smtClean="0">
                          <a:latin typeface="Times New Roman" pitchFamily="18" charset="0"/>
                          <a:cs typeface="Times New Roman" pitchFamily="18" charset="0"/>
                        </a:rPr>
                        <a:t> (A </a:t>
                      </a:r>
                      <a:r>
                        <a:rPr lang="en-GB" sz="1200" dirty="0" smtClean="0">
                          <a:latin typeface="Times New Roman" pitchFamily="18" charset="0"/>
                          <a:cs typeface="Times New Roman" pitchFamily="18" charset="0"/>
                          <a:sym typeface="Wingdings" pitchFamily="2" charset="2"/>
                        </a:rPr>
                        <a:t></a:t>
                      </a:r>
                      <a:r>
                        <a:rPr lang="en-GB" sz="1200" dirty="0" smtClean="0">
                          <a:latin typeface="Times New Roman" pitchFamily="18" charset="0"/>
                          <a:cs typeface="Times New Roman" pitchFamily="18" charset="0"/>
                        </a:rPr>
                        <a:t> </a:t>
                      </a:r>
                      <a:r>
                        <a:rPr lang="en-GB" sz="1400" dirty="0" smtClean="0">
                          <a:latin typeface="Times New Roman" pitchFamily="18" charset="0"/>
                          <a:cs typeface="Times New Roman" pitchFamily="18" charset="0"/>
                        </a:rPr>
                        <a:t>M&lt;unit&gt;)</a:t>
                      </a:r>
                      <a:r>
                        <a:rPr lang="en-GB" sz="1400" baseline="0" dirty="0" smtClean="0">
                          <a:latin typeface="Times New Roman" pitchFamily="18" charset="0"/>
                          <a:cs typeface="Times New Roman" pitchFamily="18" charset="0"/>
                        </a:rPr>
                        <a:t> </a:t>
                      </a:r>
                      <a:r>
                        <a:rPr lang="en-GB" sz="1200" dirty="0" smtClean="0">
                          <a:latin typeface="Times New Roman" pitchFamily="18" charset="0"/>
                          <a:cs typeface="Times New Roman" pitchFamily="18" charset="0"/>
                          <a:sym typeface="Wingdings" pitchFamily="2" charset="2"/>
                        </a:rPr>
                        <a:t></a:t>
                      </a:r>
                      <a:r>
                        <a:rPr lang="en-GB" sz="1400" baseline="0" dirty="0" smtClean="0">
                          <a:latin typeface="Times New Roman" pitchFamily="18" charset="0"/>
                          <a:cs typeface="Times New Roman" pitchFamily="18" charset="0"/>
                        </a:rPr>
                        <a:t> M&lt;unit&gt;</a:t>
                      </a:r>
                      <a:endParaRPr lang="en-GB" sz="1400" dirty="0">
                        <a:latin typeface="Times New Roman" pitchFamily="18" charset="0"/>
                        <a:cs typeface="Times New Roman" pitchFamily="18" charset="0"/>
                      </a:endParaRPr>
                    </a:p>
                  </a:txBody>
                  <a:tcPr/>
                </a:tc>
                <a:tc>
                  <a:txBody>
                    <a:bodyPr/>
                    <a:lstStyle/>
                    <a:p>
                      <a:endParaRPr lang="en-GB" sz="1600">
                        <a:latin typeface="Lucida Console" pitchFamily="49" charset="0"/>
                      </a:endParaRPr>
                    </a:p>
                  </a:txBody>
                  <a:tcPr/>
                </a:tc>
                <a:tc>
                  <a:txBody>
                    <a:bodyPr/>
                    <a:lstStyle/>
                    <a:p>
                      <a:r>
                        <a:rPr lang="en-GB" sz="1600" dirty="0" smtClean="0">
                          <a:latin typeface="Lucida Console" pitchFamily="49" charset="0"/>
                        </a:rPr>
                        <a:t>for x in e</a:t>
                      </a:r>
                    </a:p>
                    <a:p>
                      <a:r>
                        <a:rPr lang="en-GB" sz="1600" dirty="0" smtClean="0">
                          <a:latin typeface="Lucida Console" pitchFamily="49" charset="0"/>
                        </a:rPr>
                        <a:t>   ...</a:t>
                      </a:r>
                      <a:endParaRPr lang="en-GB" sz="1600" dirty="0">
                        <a:latin typeface="Lucida Console" pitchFamily="49" charset="0"/>
                      </a:endParaRPr>
                    </a:p>
                  </a:txBody>
                  <a:tcPr/>
                </a:tc>
                <a:tc>
                  <a:txBody>
                    <a:bodyPr/>
                    <a:lstStyle/>
                    <a:p>
                      <a:r>
                        <a:rPr lang="en-GB" sz="1600" dirty="0" smtClean="0">
                          <a:latin typeface="Lucida Console" pitchFamily="49" charset="0"/>
                        </a:rPr>
                        <a:t>--</a:t>
                      </a:r>
                      <a:endParaRPr lang="en-GB" sz="1600" dirty="0">
                        <a:latin typeface="Lucida Console" pitchFamily="49" charset="0"/>
                      </a:endParaRPr>
                    </a:p>
                  </a:txBody>
                  <a:tcPr/>
                </a:tc>
              </a:tr>
              <a:tr h="547792">
                <a:tc>
                  <a:txBody>
                    <a:bodyPr/>
                    <a:lstStyle/>
                    <a:p>
                      <a:r>
                        <a:rPr lang="en-GB" sz="1400" dirty="0" err="1" smtClean="0">
                          <a:latin typeface="Lucida Console" pitchFamily="49" charset="0"/>
                        </a:rPr>
                        <a:t>whileM</a:t>
                      </a:r>
                      <a:endParaRPr lang="en-GB" sz="1400" dirty="0">
                        <a:latin typeface="Lucida Console" pitchFamily="49"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latin typeface="Times New Roman" pitchFamily="18" charset="0"/>
                          <a:cs typeface="Times New Roman" pitchFamily="18" charset="0"/>
                        </a:rPr>
                        <a:t>(unit </a:t>
                      </a:r>
                      <a:r>
                        <a:rPr lang="en-GB" sz="1400" dirty="0" smtClean="0">
                          <a:latin typeface="Times New Roman" pitchFamily="18" charset="0"/>
                          <a:cs typeface="Times New Roman" pitchFamily="18" charset="0"/>
                          <a:sym typeface="Wingdings" pitchFamily="2" charset="2"/>
                        </a:rPr>
                        <a:t></a:t>
                      </a:r>
                      <a:r>
                        <a:rPr lang="en-GB" sz="1400" dirty="0" smtClean="0">
                          <a:latin typeface="Times New Roman" pitchFamily="18" charset="0"/>
                          <a:cs typeface="Times New Roman" pitchFamily="18" charset="0"/>
                        </a:rPr>
                        <a:t> </a:t>
                      </a:r>
                      <a:r>
                        <a:rPr lang="en-GB" sz="1400" dirty="0" err="1" smtClean="0">
                          <a:latin typeface="Times New Roman" pitchFamily="18" charset="0"/>
                          <a:cs typeface="Times New Roman" pitchFamily="18" charset="0"/>
                        </a:rPr>
                        <a:t>bool</a:t>
                      </a:r>
                      <a:r>
                        <a:rPr lang="en-GB" sz="1400" dirty="0" smtClean="0">
                          <a:latin typeface="Times New Roman" pitchFamily="18" charset="0"/>
                          <a:cs typeface="Times New Roman" pitchFamily="18" charset="0"/>
                        </a:rPr>
                        <a:t>) </a:t>
                      </a:r>
                      <a:r>
                        <a:rPr lang="en-GB" sz="1200" dirty="0" smtClean="0">
                          <a:latin typeface="Times New Roman" pitchFamily="18" charset="0"/>
                          <a:cs typeface="Times New Roman" pitchFamily="18" charset="0"/>
                          <a:sym typeface="Wingdings" pitchFamily="2" charset="2"/>
                        </a:rPr>
                        <a:t></a:t>
                      </a:r>
                      <a:r>
                        <a:rPr lang="en-GB" sz="1400" dirty="0" smtClean="0">
                          <a:latin typeface="Times New Roman" pitchFamily="18" charset="0"/>
                          <a:cs typeface="Times New Roman" pitchFamily="18" charset="0"/>
                        </a:rPr>
                        <a:t> M&lt;unit&gt;</a:t>
                      </a:r>
                      <a:r>
                        <a:rPr lang="en-GB" sz="1400" baseline="0" dirty="0" smtClean="0">
                          <a:latin typeface="Times New Roman" pitchFamily="18" charset="0"/>
                          <a:cs typeface="Times New Roman" pitchFamily="18" charset="0"/>
                        </a:rPr>
                        <a:t> </a:t>
                      </a:r>
                      <a:r>
                        <a:rPr lang="en-GB" sz="1200" dirty="0" smtClean="0">
                          <a:latin typeface="Times New Roman" pitchFamily="18" charset="0"/>
                          <a:cs typeface="Times New Roman" pitchFamily="18" charset="0"/>
                          <a:sym typeface="Wingdings" pitchFamily="2" charset="2"/>
                        </a:rPr>
                        <a:t></a:t>
                      </a:r>
                      <a:r>
                        <a:rPr lang="en-GB" sz="1200" baseline="0" dirty="0" smtClean="0">
                          <a:latin typeface="Times New Roman" pitchFamily="18" charset="0"/>
                          <a:cs typeface="Times New Roman" pitchFamily="18" charset="0"/>
                        </a:rPr>
                        <a:t> </a:t>
                      </a:r>
                      <a:r>
                        <a:rPr lang="en-GB" sz="1400" baseline="0" dirty="0" smtClean="0">
                          <a:latin typeface="Times New Roman" pitchFamily="18" charset="0"/>
                          <a:cs typeface="Times New Roman" pitchFamily="18" charset="0"/>
                        </a:rPr>
                        <a:t>M&lt;unit&gt;</a:t>
                      </a:r>
                      <a:endParaRPr lang="en-GB" sz="1400" dirty="0" smtClean="0">
                        <a:latin typeface="Times New Roman" pitchFamily="18" charset="0"/>
                        <a:cs typeface="Times New Roman" pitchFamily="18" charset="0"/>
                      </a:endParaRPr>
                    </a:p>
                    <a:p>
                      <a:endParaRPr lang="en-GB" sz="1400" dirty="0">
                        <a:latin typeface="Times New Roman" pitchFamily="18" charset="0"/>
                        <a:cs typeface="Times New Roman" pitchFamily="18" charset="0"/>
                      </a:endParaRPr>
                    </a:p>
                  </a:txBody>
                  <a:tcPr/>
                </a:tc>
                <a:tc>
                  <a:txBody>
                    <a:bodyPr/>
                    <a:lstStyle/>
                    <a:p>
                      <a:endParaRPr lang="en-GB" sz="1600" dirty="0">
                        <a:latin typeface="Lucida Console" pitchFamily="49" charset="0"/>
                      </a:endParaRPr>
                    </a:p>
                  </a:txBody>
                  <a:tcPr/>
                </a:tc>
                <a:tc>
                  <a:txBody>
                    <a:bodyPr/>
                    <a:lstStyle/>
                    <a:p>
                      <a:r>
                        <a:rPr lang="en-GB" sz="1600" dirty="0" smtClean="0">
                          <a:latin typeface="Lucida Console" pitchFamily="49" charset="0"/>
                        </a:rPr>
                        <a:t>while x do</a:t>
                      </a:r>
                    </a:p>
                    <a:p>
                      <a:r>
                        <a:rPr lang="en-GB" sz="1600" dirty="0" smtClean="0">
                          <a:latin typeface="Lucida Console" pitchFamily="49" charset="0"/>
                        </a:rPr>
                        <a:t>   ...</a:t>
                      </a:r>
                      <a:endParaRPr lang="en-GB" sz="1600" dirty="0">
                        <a:latin typeface="Lucida Console" pitchFamily="49" charset="0"/>
                      </a:endParaRPr>
                    </a:p>
                  </a:txBody>
                  <a:tcPr/>
                </a:tc>
                <a:tc>
                  <a:txBody>
                    <a:bodyPr/>
                    <a:lstStyle/>
                    <a:p>
                      <a:endParaRPr lang="en-GB" sz="1600" dirty="0">
                        <a:latin typeface="Lucida Console" pitchFamily="49" charset="0"/>
                      </a:endParaRPr>
                    </a:p>
                  </a:txBody>
                  <a:tcPr/>
                </a:tc>
              </a:tr>
            </a:tbl>
          </a:graphicData>
        </a:graphic>
      </p:graphicFrame>
    </p:spTree>
    <p:extLst>
      <p:ext uri="{BB962C8B-B14F-4D97-AF65-F5344CB8AC3E}">
        <p14:creationId xmlns:p14="http://schemas.microsoft.com/office/powerpoint/2010/main" val="342629872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5" name="Content Placeholder 3"/>
          <p:cNvGraphicFramePr>
            <a:graphicFrameLocks noGrp="1"/>
          </p:cNvGraphicFramePr>
          <p:nvPr>
            <p:ph idx="1"/>
          </p:nvPr>
        </p:nvGraphicFramePr>
        <p:xfrm>
          <a:off x="214282" y="500042"/>
          <a:ext cx="8786876" cy="5991826"/>
        </p:xfrm>
        <a:graphic>
          <a:graphicData uri="http://schemas.openxmlformats.org/drawingml/2006/table">
            <a:tbl>
              <a:tblPr firstRow="1" bandRow="1">
                <a:tableStyleId>{5C22544A-7EE6-4342-B048-85BDC9FD1C3A}</a:tableStyleId>
              </a:tblPr>
              <a:tblGrid>
                <a:gridCol w="1357322"/>
                <a:gridCol w="2786082"/>
                <a:gridCol w="1571636"/>
                <a:gridCol w="1571636"/>
                <a:gridCol w="1500200"/>
              </a:tblGrid>
              <a:tr h="676684">
                <a:tc>
                  <a:txBody>
                    <a:bodyPr/>
                    <a:lstStyle/>
                    <a:p>
                      <a:r>
                        <a:rPr lang="en-GB" dirty="0" smtClean="0"/>
                        <a:t>Operation</a:t>
                      </a:r>
                      <a:endParaRPr lang="en-GB" dirty="0"/>
                    </a:p>
                  </a:txBody>
                  <a:tcPr/>
                </a:tc>
                <a:tc>
                  <a:txBody>
                    <a:bodyPr/>
                    <a:lstStyle/>
                    <a:p>
                      <a:r>
                        <a:rPr lang="en-GB" dirty="0" smtClean="0"/>
                        <a:t>Signature</a:t>
                      </a:r>
                      <a:endParaRPr lang="en-GB" dirty="0"/>
                    </a:p>
                  </a:txBody>
                  <a:tcPr/>
                </a:tc>
                <a:tc>
                  <a:txBody>
                    <a:bodyPr/>
                    <a:lstStyle/>
                    <a:p>
                      <a:r>
                        <a:rPr lang="en-GB" dirty="0" smtClean="0"/>
                        <a:t>LINQ syntax (one use)</a:t>
                      </a:r>
                      <a:endParaRPr lang="en-GB" dirty="0"/>
                    </a:p>
                  </a:txBody>
                  <a:tcPr/>
                </a:tc>
                <a:tc>
                  <a:txBody>
                    <a:bodyPr/>
                    <a:lstStyle/>
                    <a:p>
                      <a:r>
                        <a:rPr lang="en-GB" dirty="0" smtClean="0"/>
                        <a:t>F# syntax</a:t>
                      </a:r>
                    </a:p>
                    <a:p>
                      <a:r>
                        <a:rPr lang="en-GB" dirty="0" smtClean="0"/>
                        <a:t>(monad use)</a:t>
                      </a:r>
                      <a:endParaRPr lang="en-GB" dirty="0"/>
                    </a:p>
                  </a:txBody>
                  <a:tcPr/>
                </a:tc>
                <a:tc>
                  <a:txBody>
                    <a:bodyPr/>
                    <a:lstStyle/>
                    <a:p>
                      <a:r>
                        <a:rPr lang="en-GB" dirty="0" smtClean="0"/>
                        <a:t>F# syntax</a:t>
                      </a:r>
                    </a:p>
                    <a:p>
                      <a:r>
                        <a:rPr lang="en-GB" dirty="0" smtClean="0"/>
                        <a:t>(</a:t>
                      </a:r>
                      <a:r>
                        <a:rPr lang="en-GB" dirty="0" err="1" smtClean="0"/>
                        <a:t>monoid</a:t>
                      </a:r>
                      <a:r>
                        <a:rPr lang="en-GB" baseline="0" dirty="0" smtClean="0"/>
                        <a:t> use)</a:t>
                      </a:r>
                      <a:endParaRPr lang="en-GB" dirty="0"/>
                    </a:p>
                  </a:txBody>
                  <a:tcPr/>
                </a:tc>
              </a:tr>
              <a:tr h="505136">
                <a:tc>
                  <a:txBody>
                    <a:bodyPr/>
                    <a:lstStyle/>
                    <a:p>
                      <a:r>
                        <a:rPr lang="en-GB" sz="1400" dirty="0" smtClean="0">
                          <a:latin typeface="Lucida Console" pitchFamily="49" charset="0"/>
                        </a:rPr>
                        <a:t>return</a:t>
                      </a:r>
                      <a:endParaRPr lang="en-GB" sz="1400" dirty="0">
                        <a:latin typeface="Lucida Console" pitchFamily="49" charset="0"/>
                      </a:endParaRPr>
                    </a:p>
                  </a:txBody>
                  <a:tcPr>
                    <a:solidFill>
                      <a:schemeClr val="bg2"/>
                    </a:solidFill>
                  </a:tcPr>
                </a:tc>
                <a:tc>
                  <a:txBody>
                    <a:bodyPr/>
                    <a:lstStyle/>
                    <a:p>
                      <a:r>
                        <a:rPr lang="en-GB" sz="1400" dirty="0" smtClean="0">
                          <a:latin typeface="Times New Roman" pitchFamily="18" charset="0"/>
                          <a:cs typeface="Times New Roman" pitchFamily="18" charset="0"/>
                        </a:rPr>
                        <a:t>A</a:t>
                      </a:r>
                      <a:r>
                        <a:rPr lang="en-GB" sz="1400" baseline="0" dirty="0" smtClean="0">
                          <a:latin typeface="Times New Roman" pitchFamily="18" charset="0"/>
                          <a:cs typeface="Times New Roman" pitchFamily="18" charset="0"/>
                        </a:rPr>
                        <a:t> </a:t>
                      </a:r>
                      <a:r>
                        <a:rPr lang="en-GB" sz="1100" dirty="0" smtClean="0">
                          <a:latin typeface="Times New Roman" pitchFamily="18" charset="0"/>
                          <a:cs typeface="Times New Roman" pitchFamily="18" charset="0"/>
                          <a:sym typeface="Wingdings" pitchFamily="2" charset="2"/>
                        </a:rPr>
                        <a:t></a:t>
                      </a:r>
                      <a:r>
                        <a:rPr lang="en-GB" sz="1400" dirty="0" smtClean="0">
                          <a:latin typeface="Times New Roman" pitchFamily="18" charset="0"/>
                          <a:cs typeface="Times New Roman" pitchFamily="18" charset="0"/>
                        </a:rPr>
                        <a:t> M&lt;A&gt;</a:t>
                      </a:r>
                      <a:endParaRPr lang="en-GB" sz="1400" dirty="0">
                        <a:latin typeface="Times New Roman" pitchFamily="18" charset="0"/>
                        <a:cs typeface="Times New Roman" pitchFamily="18" charset="0"/>
                      </a:endParaRPr>
                    </a:p>
                  </a:txBody>
                  <a:tcPr>
                    <a:solidFill>
                      <a:schemeClr val="bg2"/>
                    </a:solidFill>
                  </a:tcPr>
                </a:tc>
                <a:tc>
                  <a:txBody>
                    <a:bodyPr/>
                    <a:lstStyle/>
                    <a:p>
                      <a:r>
                        <a:rPr lang="en-GB" sz="1600" dirty="0" smtClean="0">
                          <a:latin typeface="Lucida Console" pitchFamily="49" charset="0"/>
                        </a:rPr>
                        <a:t>select e</a:t>
                      </a:r>
                      <a:endParaRPr lang="en-GB" sz="1600" dirty="0">
                        <a:latin typeface="Lucida Console" pitchFamily="49" charset="0"/>
                      </a:endParaRPr>
                    </a:p>
                  </a:txBody>
                  <a:tcPr>
                    <a:solidFill>
                      <a:schemeClr val="bg2"/>
                    </a:solidFill>
                  </a:tcPr>
                </a:tc>
                <a:tc>
                  <a:txBody>
                    <a:bodyPr/>
                    <a:lstStyle/>
                    <a:p>
                      <a:r>
                        <a:rPr lang="en-GB" sz="1600" dirty="0" smtClean="0">
                          <a:latin typeface="Lucida Console" pitchFamily="49" charset="0"/>
                        </a:rPr>
                        <a:t>return e</a:t>
                      </a:r>
                      <a:endParaRPr lang="en-GB" sz="1600" dirty="0">
                        <a:latin typeface="Lucida Console" pitchFamily="49" charset="0"/>
                      </a:endParaRPr>
                    </a:p>
                  </a:txBody>
                  <a:tcPr>
                    <a:solidFill>
                      <a:schemeClr val="bg2"/>
                    </a:solidFill>
                  </a:tcPr>
                </a:tc>
                <a:tc>
                  <a:txBody>
                    <a:bodyPr/>
                    <a:lstStyle/>
                    <a:p>
                      <a:r>
                        <a:rPr lang="en-GB" sz="1600" dirty="0" smtClean="0">
                          <a:latin typeface="Lucida Console" pitchFamily="49" charset="0"/>
                        </a:rPr>
                        <a:t>--</a:t>
                      </a:r>
                      <a:endParaRPr lang="en-GB" sz="1600" dirty="0">
                        <a:latin typeface="Lucida Console" pitchFamily="49" charset="0"/>
                      </a:endParaRPr>
                    </a:p>
                  </a:txBody>
                  <a:tcPr>
                    <a:solidFill>
                      <a:schemeClr val="bg2"/>
                    </a:solidFill>
                  </a:tcPr>
                </a:tc>
              </a:tr>
              <a:tr h="622771">
                <a:tc>
                  <a:txBody>
                    <a:bodyPr/>
                    <a:lstStyle/>
                    <a:p>
                      <a:r>
                        <a:rPr lang="en-GB" sz="1400" dirty="0" smtClean="0">
                          <a:latin typeface="Lucida Console" pitchFamily="49" charset="0"/>
                        </a:rPr>
                        <a:t>bind</a:t>
                      </a:r>
                      <a:endParaRPr lang="en-GB" sz="1400" dirty="0">
                        <a:latin typeface="Lucida Console" pitchFamily="49" charset="0"/>
                      </a:endParaRPr>
                    </a:p>
                  </a:txBody>
                  <a:tcPr>
                    <a:solidFill>
                      <a:schemeClr val="bg2"/>
                    </a:solidFill>
                  </a:tcPr>
                </a:tc>
                <a:tc>
                  <a:txBody>
                    <a:bodyPr/>
                    <a:lstStyle/>
                    <a:p>
                      <a:r>
                        <a:rPr lang="en-GB" sz="1400" dirty="0" smtClean="0">
                          <a:latin typeface="Times New Roman" pitchFamily="18" charset="0"/>
                          <a:cs typeface="Times New Roman" pitchFamily="18" charset="0"/>
                        </a:rPr>
                        <a:t>M&lt;A&gt; </a:t>
                      </a:r>
                      <a:r>
                        <a:rPr lang="en-GB" sz="1200" dirty="0" smtClean="0">
                          <a:latin typeface="Times New Roman" pitchFamily="18" charset="0"/>
                          <a:cs typeface="Times New Roman" pitchFamily="18" charset="0"/>
                          <a:sym typeface="Wingdings" pitchFamily="2" charset="2"/>
                        </a:rPr>
                        <a:t></a:t>
                      </a:r>
                      <a:r>
                        <a:rPr lang="en-GB" sz="1400" dirty="0" smtClean="0">
                          <a:latin typeface="Times New Roman" pitchFamily="18" charset="0"/>
                          <a:cs typeface="Times New Roman" pitchFamily="18" charset="0"/>
                        </a:rPr>
                        <a:t> (A </a:t>
                      </a:r>
                      <a:r>
                        <a:rPr lang="en-GB" sz="1200" dirty="0" smtClean="0">
                          <a:latin typeface="Times New Roman" pitchFamily="18" charset="0"/>
                          <a:cs typeface="Times New Roman" pitchFamily="18" charset="0"/>
                          <a:sym typeface="Wingdings" pitchFamily="2" charset="2"/>
                        </a:rPr>
                        <a:t></a:t>
                      </a:r>
                      <a:r>
                        <a:rPr lang="en-GB" sz="1200" dirty="0" smtClean="0">
                          <a:latin typeface="Times New Roman" pitchFamily="18" charset="0"/>
                          <a:cs typeface="Times New Roman" pitchFamily="18" charset="0"/>
                        </a:rPr>
                        <a:t> </a:t>
                      </a:r>
                      <a:r>
                        <a:rPr lang="en-GB" sz="1400" dirty="0" smtClean="0">
                          <a:latin typeface="Times New Roman" pitchFamily="18" charset="0"/>
                          <a:cs typeface="Times New Roman" pitchFamily="18" charset="0"/>
                        </a:rPr>
                        <a:t>M&lt;B&gt;)</a:t>
                      </a:r>
                      <a:r>
                        <a:rPr lang="en-GB" sz="1400" baseline="0" dirty="0" smtClean="0">
                          <a:latin typeface="Times New Roman" pitchFamily="18" charset="0"/>
                          <a:cs typeface="Times New Roman" pitchFamily="18" charset="0"/>
                        </a:rPr>
                        <a:t> </a:t>
                      </a:r>
                      <a:r>
                        <a:rPr lang="en-GB" sz="1200" dirty="0" smtClean="0">
                          <a:latin typeface="Times New Roman" pitchFamily="18" charset="0"/>
                          <a:cs typeface="Times New Roman" pitchFamily="18" charset="0"/>
                          <a:sym typeface="Wingdings" pitchFamily="2" charset="2"/>
                        </a:rPr>
                        <a:t></a:t>
                      </a:r>
                      <a:r>
                        <a:rPr lang="en-GB" sz="1200" baseline="0" dirty="0" smtClean="0">
                          <a:latin typeface="Times New Roman" pitchFamily="18" charset="0"/>
                          <a:cs typeface="Times New Roman" pitchFamily="18" charset="0"/>
                        </a:rPr>
                        <a:t> </a:t>
                      </a:r>
                      <a:r>
                        <a:rPr lang="en-GB" sz="1400" baseline="0" dirty="0" smtClean="0">
                          <a:latin typeface="Times New Roman" pitchFamily="18" charset="0"/>
                          <a:cs typeface="Times New Roman" pitchFamily="18" charset="0"/>
                        </a:rPr>
                        <a:t>M&lt;B&gt;</a:t>
                      </a:r>
                      <a:endParaRPr lang="en-GB" sz="1400" dirty="0">
                        <a:latin typeface="Times New Roman" pitchFamily="18" charset="0"/>
                        <a:cs typeface="Times New Roman" pitchFamily="18" charset="0"/>
                      </a:endParaRPr>
                    </a:p>
                  </a:txBody>
                  <a:tcPr>
                    <a:solidFill>
                      <a:schemeClr val="bg2"/>
                    </a:solidFill>
                  </a:tcPr>
                </a:tc>
                <a:tc>
                  <a:txBody>
                    <a:bodyPr/>
                    <a:lstStyle/>
                    <a:p>
                      <a:r>
                        <a:rPr lang="en-GB" sz="1600" dirty="0" smtClean="0">
                          <a:latin typeface="Lucida Console" pitchFamily="49" charset="0"/>
                        </a:rPr>
                        <a:t>from x</a:t>
                      </a:r>
                      <a:r>
                        <a:rPr lang="en-GB" sz="1600" baseline="0" dirty="0" smtClean="0">
                          <a:latin typeface="Lucida Console" pitchFamily="49" charset="0"/>
                        </a:rPr>
                        <a:t> in e</a:t>
                      </a:r>
                      <a:endParaRPr lang="en-GB" sz="1600" dirty="0">
                        <a:latin typeface="Lucida Console" pitchFamily="49" charset="0"/>
                      </a:endParaRPr>
                    </a:p>
                  </a:txBody>
                  <a:tcPr>
                    <a:solidFill>
                      <a:schemeClr val="bg2"/>
                    </a:solidFill>
                  </a:tcPr>
                </a:tc>
                <a:tc>
                  <a:txBody>
                    <a:bodyPr/>
                    <a:lstStyle/>
                    <a:p>
                      <a:r>
                        <a:rPr lang="en-GB" sz="1600" dirty="0" smtClean="0">
                          <a:latin typeface="Lucida Console" pitchFamily="49" charset="0"/>
                        </a:rPr>
                        <a:t>let! x = e</a:t>
                      </a:r>
                    </a:p>
                    <a:p>
                      <a:r>
                        <a:rPr lang="en-GB" sz="1600" dirty="0" smtClean="0">
                          <a:latin typeface="Lucida Console" pitchFamily="49" charset="0"/>
                        </a:rPr>
                        <a:t>...</a:t>
                      </a:r>
                      <a:endParaRPr lang="en-GB" sz="1600" dirty="0">
                        <a:latin typeface="Lucida Console" pitchFamily="49" charset="0"/>
                      </a:endParaRPr>
                    </a:p>
                  </a:txBody>
                  <a:tcPr>
                    <a:solidFill>
                      <a:schemeClr val="bg2"/>
                    </a:solidFill>
                  </a:tcPr>
                </a:tc>
                <a:tc>
                  <a:txBody>
                    <a:bodyPr/>
                    <a:lstStyle/>
                    <a:p>
                      <a:r>
                        <a:rPr lang="en-GB" sz="1600" dirty="0" smtClean="0">
                          <a:latin typeface="Lucida Console" pitchFamily="49" charset="0"/>
                        </a:rPr>
                        <a:t>--</a:t>
                      </a:r>
                      <a:endParaRPr lang="en-GB" sz="1600" dirty="0">
                        <a:latin typeface="Lucida Console" pitchFamily="49" charset="0"/>
                      </a:endParaRPr>
                    </a:p>
                  </a:txBody>
                  <a:tcPr>
                    <a:solidFill>
                      <a:schemeClr val="bg2"/>
                    </a:solidFill>
                  </a:tcPr>
                </a:tc>
              </a:tr>
              <a:tr h="622771">
                <a:tc>
                  <a:txBody>
                    <a:bodyPr/>
                    <a:lstStyle/>
                    <a:p>
                      <a:r>
                        <a:rPr lang="en-GB" sz="1400" dirty="0" err="1" smtClean="0">
                          <a:latin typeface="Lucida Console" pitchFamily="49" charset="0"/>
                        </a:rPr>
                        <a:t>seqM</a:t>
                      </a:r>
                      <a:endParaRPr lang="en-GB" sz="1400" dirty="0">
                        <a:latin typeface="Lucida Console" pitchFamily="49" charset="0"/>
                      </a:endParaRPr>
                    </a:p>
                  </a:txBody>
                  <a:tcPr>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latin typeface="Times New Roman" pitchFamily="18" charset="0"/>
                          <a:cs typeface="Times New Roman" pitchFamily="18" charset="0"/>
                        </a:rPr>
                        <a:t>M&lt;unit&gt; </a:t>
                      </a:r>
                      <a:r>
                        <a:rPr lang="en-GB" sz="1200" dirty="0" smtClean="0">
                          <a:latin typeface="Times New Roman" pitchFamily="18" charset="0"/>
                          <a:cs typeface="Times New Roman" pitchFamily="18" charset="0"/>
                          <a:sym typeface="Wingdings" pitchFamily="2" charset="2"/>
                        </a:rPr>
                        <a:t></a:t>
                      </a:r>
                      <a:r>
                        <a:rPr lang="en-GB" sz="1200" dirty="0" smtClean="0">
                          <a:latin typeface="Times New Roman" pitchFamily="18" charset="0"/>
                          <a:cs typeface="Times New Roman" pitchFamily="18" charset="0"/>
                        </a:rPr>
                        <a:t> </a:t>
                      </a:r>
                      <a:r>
                        <a:rPr lang="en-GB" sz="1400" dirty="0" smtClean="0">
                          <a:latin typeface="Times New Roman" pitchFamily="18" charset="0"/>
                          <a:cs typeface="Times New Roman" pitchFamily="18" charset="0"/>
                        </a:rPr>
                        <a:t>M&lt;A&gt;</a:t>
                      </a:r>
                      <a:r>
                        <a:rPr lang="en-GB" sz="1400" baseline="0" dirty="0" smtClean="0">
                          <a:latin typeface="Times New Roman" pitchFamily="18" charset="0"/>
                          <a:cs typeface="Times New Roman" pitchFamily="18" charset="0"/>
                        </a:rPr>
                        <a:t> </a:t>
                      </a:r>
                      <a:r>
                        <a:rPr lang="en-GB" sz="1200" dirty="0" smtClean="0">
                          <a:latin typeface="Times New Roman" pitchFamily="18" charset="0"/>
                          <a:cs typeface="Times New Roman" pitchFamily="18" charset="0"/>
                          <a:sym typeface="Wingdings" pitchFamily="2" charset="2"/>
                        </a:rPr>
                        <a:t></a:t>
                      </a:r>
                      <a:r>
                        <a:rPr lang="en-GB" sz="1200" baseline="0" dirty="0" smtClean="0">
                          <a:latin typeface="Times New Roman" pitchFamily="18" charset="0"/>
                          <a:cs typeface="Times New Roman" pitchFamily="18" charset="0"/>
                        </a:rPr>
                        <a:t> </a:t>
                      </a:r>
                      <a:r>
                        <a:rPr lang="en-GB" sz="1400" baseline="0" dirty="0" smtClean="0">
                          <a:latin typeface="Times New Roman" pitchFamily="18" charset="0"/>
                          <a:cs typeface="Times New Roman" pitchFamily="18" charset="0"/>
                        </a:rPr>
                        <a:t>M&lt;A&gt;)</a:t>
                      </a:r>
                      <a:endParaRPr lang="en-GB" sz="1400" dirty="0" smtClean="0">
                        <a:latin typeface="Times New Roman" pitchFamily="18" charset="0"/>
                        <a:cs typeface="Times New Roman" pitchFamily="18" charset="0"/>
                      </a:endParaRPr>
                    </a:p>
                  </a:txBody>
                  <a:tcPr>
                    <a:solidFill>
                      <a:schemeClr val="bg2"/>
                    </a:solidFill>
                  </a:tcPr>
                </a:tc>
                <a:tc>
                  <a:txBody>
                    <a:bodyPr/>
                    <a:lstStyle/>
                    <a:p>
                      <a:endParaRPr lang="en-GB" sz="1600" dirty="0">
                        <a:latin typeface="Lucida Console" pitchFamily="49" charset="0"/>
                      </a:endParaRPr>
                    </a:p>
                  </a:txBody>
                  <a:tcPr>
                    <a:solidFill>
                      <a:schemeClr val="bg2"/>
                    </a:solidFill>
                  </a:tcPr>
                </a:tc>
                <a:tc>
                  <a:txBody>
                    <a:bodyPr/>
                    <a:lstStyle/>
                    <a:p>
                      <a:r>
                        <a:rPr lang="en-GB" sz="1600" dirty="0" smtClean="0">
                          <a:latin typeface="Lucida Console" pitchFamily="49" charset="0"/>
                        </a:rPr>
                        <a:t>...</a:t>
                      </a:r>
                      <a:r>
                        <a:rPr lang="en-GB" sz="1600" baseline="0" dirty="0" smtClean="0">
                          <a:latin typeface="Lucida Console" pitchFamily="49" charset="0"/>
                        </a:rPr>
                        <a:t> ; ...</a:t>
                      </a:r>
                      <a:endParaRPr lang="en-GB" sz="1600" dirty="0">
                        <a:latin typeface="Lucida Console" pitchFamily="49" charset="0"/>
                      </a:endParaRPr>
                    </a:p>
                  </a:txBody>
                  <a:tcPr>
                    <a:solidFill>
                      <a:schemeClr val="bg2"/>
                    </a:solidFill>
                  </a:tcPr>
                </a:tc>
                <a:tc>
                  <a:txBody>
                    <a:bodyPr/>
                    <a:lstStyle/>
                    <a:p>
                      <a:endParaRPr lang="en-GB" sz="1600" dirty="0">
                        <a:latin typeface="Lucida Console" pitchFamily="49" charset="0"/>
                      </a:endParaRPr>
                    </a:p>
                  </a:txBody>
                  <a:tcPr>
                    <a:solidFill>
                      <a:schemeClr val="bg2"/>
                    </a:solidFill>
                  </a:tcPr>
                </a:tc>
              </a:tr>
              <a:tr h="505136">
                <a:tc>
                  <a:txBody>
                    <a:bodyPr/>
                    <a:lstStyle/>
                    <a:p>
                      <a:r>
                        <a:rPr lang="en-GB" sz="1400" dirty="0" err="1" smtClean="0">
                          <a:latin typeface="Lucida Console" pitchFamily="49" charset="0"/>
                        </a:rPr>
                        <a:t>iterM</a:t>
                      </a:r>
                      <a:endParaRPr lang="en-GB" sz="1400" dirty="0">
                        <a:latin typeface="Lucida Console" pitchFamily="49" charset="0"/>
                      </a:endParaRPr>
                    </a:p>
                  </a:txBody>
                  <a:tcPr>
                    <a:solidFill>
                      <a:schemeClr val="bg2"/>
                    </a:solidFill>
                  </a:tcPr>
                </a:tc>
                <a:tc>
                  <a:txBody>
                    <a:bodyPr/>
                    <a:lstStyle/>
                    <a:p>
                      <a:r>
                        <a:rPr lang="en-GB" sz="1400" dirty="0" err="1" smtClean="0">
                          <a:latin typeface="Times New Roman" pitchFamily="18" charset="0"/>
                          <a:cs typeface="Times New Roman" pitchFamily="18" charset="0"/>
                        </a:rPr>
                        <a:t>seq</a:t>
                      </a:r>
                      <a:r>
                        <a:rPr lang="en-GB" sz="1400" dirty="0" smtClean="0">
                          <a:latin typeface="Times New Roman" pitchFamily="18" charset="0"/>
                          <a:cs typeface="Times New Roman" pitchFamily="18" charset="0"/>
                        </a:rPr>
                        <a:t>&lt;A&gt; </a:t>
                      </a:r>
                      <a:r>
                        <a:rPr lang="en-GB" sz="1200" dirty="0" smtClean="0">
                          <a:latin typeface="Times New Roman" pitchFamily="18" charset="0"/>
                          <a:cs typeface="Times New Roman" pitchFamily="18" charset="0"/>
                          <a:sym typeface="Wingdings" pitchFamily="2" charset="2"/>
                        </a:rPr>
                        <a:t></a:t>
                      </a:r>
                      <a:r>
                        <a:rPr lang="en-GB" sz="1400" dirty="0" smtClean="0">
                          <a:latin typeface="Times New Roman" pitchFamily="18" charset="0"/>
                          <a:cs typeface="Times New Roman" pitchFamily="18" charset="0"/>
                        </a:rPr>
                        <a:t> (A </a:t>
                      </a:r>
                      <a:r>
                        <a:rPr lang="en-GB" sz="1200" dirty="0" smtClean="0">
                          <a:latin typeface="Times New Roman" pitchFamily="18" charset="0"/>
                          <a:cs typeface="Times New Roman" pitchFamily="18" charset="0"/>
                          <a:sym typeface="Wingdings" pitchFamily="2" charset="2"/>
                        </a:rPr>
                        <a:t></a:t>
                      </a:r>
                      <a:r>
                        <a:rPr lang="en-GB" sz="1200" dirty="0" smtClean="0">
                          <a:latin typeface="Times New Roman" pitchFamily="18" charset="0"/>
                          <a:cs typeface="Times New Roman" pitchFamily="18" charset="0"/>
                        </a:rPr>
                        <a:t> </a:t>
                      </a:r>
                      <a:r>
                        <a:rPr lang="en-GB" sz="1400" dirty="0" smtClean="0">
                          <a:latin typeface="Times New Roman" pitchFamily="18" charset="0"/>
                          <a:cs typeface="Times New Roman" pitchFamily="18" charset="0"/>
                        </a:rPr>
                        <a:t>M&lt;unit&gt;)</a:t>
                      </a:r>
                      <a:r>
                        <a:rPr lang="en-GB" sz="1400" baseline="0" dirty="0" smtClean="0">
                          <a:latin typeface="Times New Roman" pitchFamily="18" charset="0"/>
                          <a:cs typeface="Times New Roman" pitchFamily="18" charset="0"/>
                        </a:rPr>
                        <a:t> </a:t>
                      </a:r>
                      <a:r>
                        <a:rPr lang="en-GB" sz="1200" dirty="0" smtClean="0">
                          <a:latin typeface="Times New Roman" pitchFamily="18" charset="0"/>
                          <a:cs typeface="Times New Roman" pitchFamily="18" charset="0"/>
                          <a:sym typeface="Wingdings" pitchFamily="2" charset="2"/>
                        </a:rPr>
                        <a:t></a:t>
                      </a:r>
                      <a:r>
                        <a:rPr lang="en-GB" sz="1400" baseline="0" dirty="0" smtClean="0">
                          <a:latin typeface="Times New Roman" pitchFamily="18" charset="0"/>
                          <a:cs typeface="Times New Roman" pitchFamily="18" charset="0"/>
                        </a:rPr>
                        <a:t> M&lt;unit&gt;</a:t>
                      </a:r>
                      <a:endParaRPr lang="en-GB" sz="1400" dirty="0">
                        <a:latin typeface="Times New Roman" pitchFamily="18" charset="0"/>
                        <a:cs typeface="Times New Roman" pitchFamily="18" charset="0"/>
                      </a:endParaRPr>
                    </a:p>
                  </a:txBody>
                  <a:tcPr>
                    <a:solidFill>
                      <a:schemeClr val="bg2"/>
                    </a:solidFill>
                  </a:tcPr>
                </a:tc>
                <a:tc>
                  <a:txBody>
                    <a:bodyPr/>
                    <a:lstStyle/>
                    <a:p>
                      <a:endParaRPr lang="en-GB" sz="1600">
                        <a:latin typeface="Lucida Console" pitchFamily="49" charset="0"/>
                      </a:endParaRPr>
                    </a:p>
                  </a:txBody>
                  <a:tcPr>
                    <a:solidFill>
                      <a:schemeClr val="bg2"/>
                    </a:solidFill>
                  </a:tcPr>
                </a:tc>
                <a:tc>
                  <a:txBody>
                    <a:bodyPr/>
                    <a:lstStyle/>
                    <a:p>
                      <a:r>
                        <a:rPr lang="en-GB" sz="1600" dirty="0" smtClean="0">
                          <a:latin typeface="Lucida Console" pitchFamily="49" charset="0"/>
                        </a:rPr>
                        <a:t>for x in e</a:t>
                      </a:r>
                    </a:p>
                    <a:p>
                      <a:r>
                        <a:rPr lang="en-GB" sz="1600" dirty="0" smtClean="0">
                          <a:latin typeface="Lucida Console" pitchFamily="49" charset="0"/>
                        </a:rPr>
                        <a:t>   ...</a:t>
                      </a:r>
                      <a:endParaRPr lang="en-GB" sz="1600" dirty="0">
                        <a:latin typeface="Lucida Console" pitchFamily="49" charset="0"/>
                      </a:endParaRPr>
                    </a:p>
                  </a:txBody>
                  <a:tcPr>
                    <a:solidFill>
                      <a:schemeClr val="bg2"/>
                    </a:solidFill>
                  </a:tcPr>
                </a:tc>
                <a:tc>
                  <a:txBody>
                    <a:bodyPr/>
                    <a:lstStyle/>
                    <a:p>
                      <a:r>
                        <a:rPr lang="en-GB" sz="1600" dirty="0" smtClean="0">
                          <a:latin typeface="Lucida Console" pitchFamily="49" charset="0"/>
                        </a:rPr>
                        <a:t>--</a:t>
                      </a:r>
                      <a:endParaRPr lang="en-GB" sz="1600" dirty="0">
                        <a:latin typeface="Lucida Console" pitchFamily="49" charset="0"/>
                      </a:endParaRPr>
                    </a:p>
                  </a:txBody>
                  <a:tcPr>
                    <a:solidFill>
                      <a:schemeClr val="bg2"/>
                    </a:solidFill>
                  </a:tcPr>
                </a:tc>
              </a:tr>
              <a:tr h="547792">
                <a:tc>
                  <a:txBody>
                    <a:bodyPr/>
                    <a:lstStyle/>
                    <a:p>
                      <a:r>
                        <a:rPr lang="en-GB" sz="1400" dirty="0" err="1" smtClean="0">
                          <a:latin typeface="Lucida Console" pitchFamily="49" charset="0"/>
                        </a:rPr>
                        <a:t>whileM</a:t>
                      </a:r>
                      <a:endParaRPr lang="en-GB" sz="1400" dirty="0">
                        <a:latin typeface="Lucida Console" pitchFamily="49" charset="0"/>
                      </a:endParaRPr>
                    </a:p>
                  </a:txBody>
                  <a:tcPr>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latin typeface="Times New Roman" pitchFamily="18" charset="0"/>
                          <a:cs typeface="Times New Roman" pitchFamily="18" charset="0"/>
                        </a:rPr>
                        <a:t>(unit </a:t>
                      </a:r>
                      <a:r>
                        <a:rPr lang="en-GB" sz="1400" dirty="0" smtClean="0">
                          <a:latin typeface="Times New Roman" pitchFamily="18" charset="0"/>
                          <a:cs typeface="Times New Roman" pitchFamily="18" charset="0"/>
                          <a:sym typeface="Wingdings" pitchFamily="2" charset="2"/>
                        </a:rPr>
                        <a:t></a:t>
                      </a:r>
                      <a:r>
                        <a:rPr lang="en-GB" sz="1400" dirty="0" smtClean="0">
                          <a:latin typeface="Times New Roman" pitchFamily="18" charset="0"/>
                          <a:cs typeface="Times New Roman" pitchFamily="18" charset="0"/>
                        </a:rPr>
                        <a:t> </a:t>
                      </a:r>
                      <a:r>
                        <a:rPr lang="en-GB" sz="1400" dirty="0" err="1" smtClean="0">
                          <a:latin typeface="Times New Roman" pitchFamily="18" charset="0"/>
                          <a:cs typeface="Times New Roman" pitchFamily="18" charset="0"/>
                        </a:rPr>
                        <a:t>bool</a:t>
                      </a:r>
                      <a:r>
                        <a:rPr lang="en-GB" sz="1400" dirty="0" smtClean="0">
                          <a:latin typeface="Times New Roman" pitchFamily="18" charset="0"/>
                          <a:cs typeface="Times New Roman" pitchFamily="18" charset="0"/>
                        </a:rPr>
                        <a:t>) </a:t>
                      </a:r>
                      <a:r>
                        <a:rPr lang="en-GB" sz="1200" dirty="0" smtClean="0">
                          <a:latin typeface="Times New Roman" pitchFamily="18" charset="0"/>
                          <a:cs typeface="Times New Roman" pitchFamily="18" charset="0"/>
                          <a:sym typeface="Wingdings" pitchFamily="2" charset="2"/>
                        </a:rPr>
                        <a:t></a:t>
                      </a:r>
                      <a:r>
                        <a:rPr lang="en-GB" sz="1400" dirty="0" smtClean="0">
                          <a:latin typeface="Times New Roman" pitchFamily="18" charset="0"/>
                          <a:cs typeface="Times New Roman" pitchFamily="18" charset="0"/>
                        </a:rPr>
                        <a:t> M&lt;unit&gt;</a:t>
                      </a:r>
                      <a:r>
                        <a:rPr lang="en-GB" sz="1400" baseline="0" dirty="0" smtClean="0">
                          <a:latin typeface="Times New Roman" pitchFamily="18" charset="0"/>
                          <a:cs typeface="Times New Roman" pitchFamily="18" charset="0"/>
                        </a:rPr>
                        <a:t> </a:t>
                      </a:r>
                      <a:r>
                        <a:rPr lang="en-GB" sz="1200" dirty="0" smtClean="0">
                          <a:latin typeface="Times New Roman" pitchFamily="18" charset="0"/>
                          <a:cs typeface="Times New Roman" pitchFamily="18" charset="0"/>
                          <a:sym typeface="Wingdings" pitchFamily="2" charset="2"/>
                        </a:rPr>
                        <a:t></a:t>
                      </a:r>
                      <a:r>
                        <a:rPr lang="en-GB" sz="1200" baseline="0" dirty="0" smtClean="0">
                          <a:latin typeface="Times New Roman" pitchFamily="18" charset="0"/>
                          <a:cs typeface="Times New Roman" pitchFamily="18" charset="0"/>
                        </a:rPr>
                        <a:t> </a:t>
                      </a:r>
                      <a:r>
                        <a:rPr lang="en-GB" sz="1400" baseline="0" dirty="0" smtClean="0">
                          <a:latin typeface="Times New Roman" pitchFamily="18" charset="0"/>
                          <a:cs typeface="Times New Roman" pitchFamily="18" charset="0"/>
                        </a:rPr>
                        <a:t>M&lt;unit&gt;</a:t>
                      </a:r>
                      <a:endParaRPr lang="en-GB" sz="1400" dirty="0" smtClean="0">
                        <a:latin typeface="Times New Roman" pitchFamily="18" charset="0"/>
                        <a:cs typeface="Times New Roman" pitchFamily="18" charset="0"/>
                      </a:endParaRPr>
                    </a:p>
                    <a:p>
                      <a:endParaRPr lang="en-GB" sz="1400" dirty="0">
                        <a:latin typeface="Times New Roman" pitchFamily="18" charset="0"/>
                        <a:cs typeface="Times New Roman" pitchFamily="18" charset="0"/>
                      </a:endParaRPr>
                    </a:p>
                  </a:txBody>
                  <a:tcPr>
                    <a:solidFill>
                      <a:schemeClr val="bg2"/>
                    </a:solidFill>
                  </a:tcPr>
                </a:tc>
                <a:tc>
                  <a:txBody>
                    <a:bodyPr/>
                    <a:lstStyle/>
                    <a:p>
                      <a:endParaRPr lang="en-GB" sz="1600" dirty="0">
                        <a:latin typeface="Lucida Console" pitchFamily="49" charset="0"/>
                      </a:endParaRPr>
                    </a:p>
                  </a:txBody>
                  <a:tcPr>
                    <a:solidFill>
                      <a:schemeClr val="bg2"/>
                    </a:solidFill>
                  </a:tcPr>
                </a:tc>
                <a:tc>
                  <a:txBody>
                    <a:bodyPr/>
                    <a:lstStyle/>
                    <a:p>
                      <a:r>
                        <a:rPr lang="en-GB" sz="1600" dirty="0" smtClean="0">
                          <a:latin typeface="Lucida Console" pitchFamily="49" charset="0"/>
                        </a:rPr>
                        <a:t>while x do</a:t>
                      </a:r>
                    </a:p>
                    <a:p>
                      <a:r>
                        <a:rPr lang="en-GB" sz="1600" dirty="0" smtClean="0">
                          <a:latin typeface="Lucida Console" pitchFamily="49" charset="0"/>
                        </a:rPr>
                        <a:t>   ...</a:t>
                      </a:r>
                      <a:endParaRPr lang="en-GB" sz="1600" dirty="0">
                        <a:latin typeface="Lucida Console" pitchFamily="49" charset="0"/>
                      </a:endParaRPr>
                    </a:p>
                  </a:txBody>
                  <a:tcPr>
                    <a:solidFill>
                      <a:schemeClr val="bg2"/>
                    </a:solidFill>
                  </a:tcPr>
                </a:tc>
                <a:tc>
                  <a:txBody>
                    <a:bodyPr/>
                    <a:lstStyle/>
                    <a:p>
                      <a:endParaRPr lang="en-GB" sz="1600" dirty="0">
                        <a:latin typeface="Lucida Console" pitchFamily="49" charset="0"/>
                      </a:endParaRPr>
                    </a:p>
                  </a:txBody>
                  <a:tcPr>
                    <a:solidFill>
                      <a:schemeClr val="bg2"/>
                    </a:solidFill>
                  </a:tcPr>
                </a:tc>
              </a:tr>
              <a:tr h="547792">
                <a:tc>
                  <a:txBody>
                    <a:bodyPr/>
                    <a:lstStyle/>
                    <a:p>
                      <a:r>
                        <a:rPr lang="en-GB" sz="1400" dirty="0" smtClean="0">
                          <a:latin typeface="Lucida Console" pitchFamily="49" charset="0"/>
                        </a:rPr>
                        <a:t>append</a:t>
                      </a:r>
                      <a:endParaRPr lang="en-GB" sz="1400" dirty="0">
                        <a:latin typeface="Lucida Console" pitchFamily="49"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latin typeface="Times New Roman" pitchFamily="18" charset="0"/>
                          <a:cs typeface="Times New Roman" pitchFamily="18" charset="0"/>
                        </a:rPr>
                        <a:t>M&lt;A&gt; </a:t>
                      </a:r>
                      <a:r>
                        <a:rPr lang="en-GB" sz="1200" dirty="0" smtClean="0">
                          <a:latin typeface="Times New Roman" pitchFamily="18" charset="0"/>
                          <a:cs typeface="Times New Roman" pitchFamily="18" charset="0"/>
                          <a:sym typeface="Wingdings" pitchFamily="2" charset="2"/>
                        </a:rPr>
                        <a:t></a:t>
                      </a:r>
                      <a:r>
                        <a:rPr lang="en-GB" sz="1200" dirty="0" smtClean="0">
                          <a:latin typeface="Times New Roman" pitchFamily="18" charset="0"/>
                          <a:cs typeface="Times New Roman" pitchFamily="18" charset="0"/>
                        </a:rPr>
                        <a:t> </a:t>
                      </a:r>
                      <a:r>
                        <a:rPr lang="en-GB" sz="1400" dirty="0" smtClean="0">
                          <a:latin typeface="Times New Roman" pitchFamily="18" charset="0"/>
                          <a:cs typeface="Times New Roman" pitchFamily="18" charset="0"/>
                        </a:rPr>
                        <a:t>M&lt;A&gt;</a:t>
                      </a:r>
                      <a:r>
                        <a:rPr lang="en-GB" sz="1400" baseline="0" dirty="0" smtClean="0">
                          <a:latin typeface="Times New Roman" pitchFamily="18" charset="0"/>
                          <a:cs typeface="Times New Roman" pitchFamily="18" charset="0"/>
                        </a:rPr>
                        <a:t> </a:t>
                      </a:r>
                      <a:r>
                        <a:rPr lang="en-GB" sz="1200" dirty="0" smtClean="0">
                          <a:latin typeface="Times New Roman" pitchFamily="18" charset="0"/>
                          <a:cs typeface="Times New Roman" pitchFamily="18" charset="0"/>
                          <a:sym typeface="Wingdings" pitchFamily="2" charset="2"/>
                        </a:rPr>
                        <a:t></a:t>
                      </a:r>
                      <a:r>
                        <a:rPr lang="en-GB" sz="1400" baseline="0" dirty="0" smtClean="0">
                          <a:latin typeface="Times New Roman" pitchFamily="18" charset="0"/>
                          <a:cs typeface="Times New Roman" pitchFamily="18" charset="0"/>
                        </a:rPr>
                        <a:t> M&lt;A&gt;</a:t>
                      </a:r>
                      <a:endParaRPr lang="en-GB" sz="1400" dirty="0" smtClean="0">
                        <a:latin typeface="Times New Roman" pitchFamily="18" charset="0"/>
                        <a:cs typeface="Times New Roman" pitchFamily="18" charset="0"/>
                      </a:endParaRPr>
                    </a:p>
                  </a:txBody>
                  <a:tcPr/>
                </a:tc>
                <a:tc>
                  <a:txBody>
                    <a:bodyPr/>
                    <a:lstStyle/>
                    <a:p>
                      <a:endParaRPr lang="en-GB" sz="1600" dirty="0">
                        <a:latin typeface="Lucida Console" pitchFamily="49" charset="0"/>
                      </a:endParaRPr>
                    </a:p>
                  </a:txBody>
                  <a:tcPr/>
                </a:tc>
                <a:tc>
                  <a:txBody>
                    <a:bodyPr/>
                    <a:lstStyle/>
                    <a:p>
                      <a:endParaRPr lang="en-GB" sz="1600" dirty="0">
                        <a:latin typeface="Lucida Console" pitchFamily="49" charset="0"/>
                      </a:endParaRPr>
                    </a:p>
                  </a:txBody>
                  <a:tcPr/>
                </a:tc>
                <a:tc>
                  <a:txBody>
                    <a:bodyPr/>
                    <a:lstStyle/>
                    <a:p>
                      <a:r>
                        <a:rPr lang="en-GB" sz="1600" dirty="0" smtClean="0">
                          <a:latin typeface="Lucida Console" pitchFamily="49" charset="0"/>
                        </a:rPr>
                        <a:t>...</a:t>
                      </a:r>
                      <a:r>
                        <a:rPr lang="en-GB" sz="1600" baseline="0" dirty="0" smtClean="0">
                          <a:latin typeface="Lucida Console" pitchFamily="49" charset="0"/>
                        </a:rPr>
                        <a:t> ; ...</a:t>
                      </a:r>
                      <a:endParaRPr lang="en-GB" sz="1600" dirty="0">
                        <a:latin typeface="Lucida Console" pitchFamily="49" charset="0"/>
                      </a:endParaRPr>
                    </a:p>
                  </a:txBody>
                  <a:tcPr/>
                </a:tc>
              </a:tr>
              <a:tr h="547792">
                <a:tc>
                  <a:txBody>
                    <a:bodyPr/>
                    <a:lstStyle/>
                    <a:p>
                      <a:r>
                        <a:rPr lang="en-GB" sz="1400" dirty="0" smtClean="0">
                          <a:latin typeface="Lucida Console" pitchFamily="49" charset="0"/>
                        </a:rPr>
                        <a:t>yield</a:t>
                      </a:r>
                      <a:endParaRPr lang="en-GB" sz="1400" dirty="0">
                        <a:latin typeface="Lucida Console" pitchFamily="49"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latin typeface="Times New Roman" pitchFamily="18" charset="0"/>
                          <a:cs typeface="Times New Roman" pitchFamily="18" charset="0"/>
                        </a:rPr>
                        <a:t>A</a:t>
                      </a:r>
                      <a:r>
                        <a:rPr lang="en-GB" sz="1400" baseline="0" dirty="0" smtClean="0">
                          <a:latin typeface="Times New Roman" pitchFamily="18" charset="0"/>
                          <a:cs typeface="Times New Roman" pitchFamily="18" charset="0"/>
                        </a:rPr>
                        <a:t> </a:t>
                      </a:r>
                      <a:r>
                        <a:rPr lang="en-GB" sz="1100" dirty="0" smtClean="0">
                          <a:latin typeface="Times New Roman" pitchFamily="18" charset="0"/>
                          <a:cs typeface="Times New Roman" pitchFamily="18" charset="0"/>
                          <a:sym typeface="Wingdings" pitchFamily="2" charset="2"/>
                        </a:rPr>
                        <a:t></a:t>
                      </a:r>
                      <a:r>
                        <a:rPr lang="en-GB" sz="1400" dirty="0" smtClean="0">
                          <a:latin typeface="Times New Roman" pitchFamily="18" charset="0"/>
                          <a:cs typeface="Times New Roman" pitchFamily="18" charset="0"/>
                        </a:rPr>
                        <a:t> M&lt;A&gt;</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smtClean="0">
                        <a:latin typeface="Times New Roman" pitchFamily="18" charset="0"/>
                        <a:cs typeface="Times New Roman" pitchFamily="18" charset="0"/>
                      </a:endParaRPr>
                    </a:p>
                  </a:txBody>
                  <a:tcPr/>
                </a:tc>
                <a:tc>
                  <a:txBody>
                    <a:bodyPr/>
                    <a:lstStyle/>
                    <a:p>
                      <a:endParaRPr lang="en-GB" sz="1600" dirty="0">
                        <a:latin typeface="Lucida Console" pitchFamily="49" charset="0"/>
                      </a:endParaRPr>
                    </a:p>
                  </a:txBody>
                  <a:tcPr/>
                </a:tc>
                <a:tc>
                  <a:txBody>
                    <a:bodyPr/>
                    <a:lstStyle/>
                    <a:p>
                      <a:endParaRPr lang="en-GB" sz="1600" dirty="0">
                        <a:latin typeface="Lucida Console" pitchFamily="49" charset="0"/>
                      </a:endParaRPr>
                    </a:p>
                  </a:txBody>
                  <a:tcPr/>
                </a:tc>
                <a:tc>
                  <a:txBody>
                    <a:bodyPr/>
                    <a:lstStyle/>
                    <a:p>
                      <a:r>
                        <a:rPr lang="en-GB" sz="1600" dirty="0" smtClean="0">
                          <a:latin typeface="Lucida Console" pitchFamily="49" charset="0"/>
                        </a:rPr>
                        <a:t>yield e</a:t>
                      </a:r>
                      <a:endParaRPr lang="en-GB" sz="1600" dirty="0">
                        <a:latin typeface="Lucida Console" pitchFamily="49" charset="0"/>
                      </a:endParaRPr>
                    </a:p>
                  </a:txBody>
                  <a:tcPr/>
                </a:tc>
              </a:tr>
              <a:tr h="547792">
                <a:tc>
                  <a:txBody>
                    <a:bodyPr/>
                    <a:lstStyle/>
                    <a:p>
                      <a:r>
                        <a:rPr lang="en-GB" sz="1400" dirty="0" err="1" smtClean="0">
                          <a:latin typeface="Lucida Console" pitchFamily="49" charset="0"/>
                        </a:rPr>
                        <a:t>appendFor</a:t>
                      </a:r>
                      <a:endParaRPr lang="en-GB" sz="1400" dirty="0">
                        <a:latin typeface="Lucida Console" pitchFamily="49"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err="1" smtClean="0">
                          <a:latin typeface="Times New Roman" pitchFamily="18" charset="0"/>
                          <a:cs typeface="Times New Roman" pitchFamily="18" charset="0"/>
                        </a:rPr>
                        <a:t>seq</a:t>
                      </a:r>
                      <a:r>
                        <a:rPr lang="en-GB" sz="1400" dirty="0" smtClean="0">
                          <a:latin typeface="Times New Roman" pitchFamily="18" charset="0"/>
                          <a:cs typeface="Times New Roman" pitchFamily="18" charset="0"/>
                        </a:rPr>
                        <a:t>&lt;A&gt;</a:t>
                      </a:r>
                      <a:r>
                        <a:rPr lang="en-GB" sz="1400" baseline="0" dirty="0" smtClean="0">
                          <a:latin typeface="Times New Roman" pitchFamily="18" charset="0"/>
                          <a:cs typeface="Times New Roman" pitchFamily="18" charset="0"/>
                        </a:rPr>
                        <a:t> </a:t>
                      </a:r>
                      <a:r>
                        <a:rPr lang="en-GB" sz="1200" baseline="0" dirty="0" smtClean="0">
                          <a:latin typeface="Times New Roman" pitchFamily="18" charset="0"/>
                          <a:cs typeface="Times New Roman" pitchFamily="18" charset="0"/>
                          <a:sym typeface="Wingdings" pitchFamily="2" charset="2"/>
                        </a:rPr>
                        <a:t></a:t>
                      </a:r>
                      <a:r>
                        <a:rPr lang="en-GB" sz="1400" baseline="0" dirty="0" smtClean="0">
                          <a:latin typeface="Times New Roman" pitchFamily="18" charset="0"/>
                          <a:cs typeface="Times New Roman" pitchFamily="18" charset="0"/>
                          <a:sym typeface="Wingdings" pitchFamily="2" charset="2"/>
                        </a:rPr>
                        <a:t> (A </a:t>
                      </a:r>
                      <a:r>
                        <a:rPr lang="en-GB" sz="1200" baseline="0" dirty="0" smtClean="0">
                          <a:latin typeface="Times New Roman" pitchFamily="18" charset="0"/>
                          <a:cs typeface="Times New Roman" pitchFamily="18" charset="0"/>
                          <a:sym typeface="Wingdings" pitchFamily="2" charset="2"/>
                        </a:rPr>
                        <a:t></a:t>
                      </a:r>
                      <a:r>
                        <a:rPr lang="en-GB" sz="1400" baseline="0" dirty="0" smtClean="0">
                          <a:latin typeface="Times New Roman" pitchFamily="18" charset="0"/>
                          <a:cs typeface="Times New Roman" pitchFamily="18" charset="0"/>
                          <a:sym typeface="Wingdings" pitchFamily="2" charset="2"/>
                        </a:rPr>
                        <a:t> M&lt;B&gt;) </a:t>
                      </a:r>
                      <a:r>
                        <a:rPr lang="en-GB" sz="1200" baseline="0" dirty="0" smtClean="0">
                          <a:latin typeface="Times New Roman" pitchFamily="18" charset="0"/>
                          <a:cs typeface="Times New Roman" pitchFamily="18" charset="0"/>
                          <a:sym typeface="Wingdings" pitchFamily="2" charset="2"/>
                        </a:rPr>
                        <a:t></a:t>
                      </a:r>
                      <a:r>
                        <a:rPr lang="en-GB" sz="1400" baseline="0" dirty="0" smtClean="0">
                          <a:latin typeface="Times New Roman" pitchFamily="18" charset="0"/>
                          <a:cs typeface="Times New Roman" pitchFamily="18" charset="0"/>
                          <a:sym typeface="Wingdings" pitchFamily="2" charset="2"/>
                        </a:rPr>
                        <a:t> M&lt;B&gt;</a:t>
                      </a:r>
                      <a:endParaRPr lang="en-GB" sz="1400" dirty="0" smtClean="0">
                        <a:latin typeface="Times New Roman" pitchFamily="18" charset="0"/>
                        <a:cs typeface="Times New Roman" pitchFamily="18" charset="0"/>
                      </a:endParaRPr>
                    </a:p>
                  </a:txBody>
                  <a:tcPr/>
                </a:tc>
                <a:tc>
                  <a:txBody>
                    <a:bodyPr/>
                    <a:lstStyle/>
                    <a:p>
                      <a:endParaRPr lang="en-GB" sz="1600" dirty="0">
                        <a:latin typeface="Lucida Console" pitchFamily="49" charset="0"/>
                      </a:endParaRPr>
                    </a:p>
                  </a:txBody>
                  <a:tcPr/>
                </a:tc>
                <a:tc>
                  <a:txBody>
                    <a:bodyPr/>
                    <a:lstStyle/>
                    <a:p>
                      <a:endParaRPr lang="en-GB" sz="1600" dirty="0">
                        <a:latin typeface="Lucida Console" pitchFamily="49" charset="0"/>
                      </a:endParaRPr>
                    </a:p>
                  </a:txBody>
                  <a:tcPr/>
                </a:tc>
                <a:tc>
                  <a:txBody>
                    <a:bodyPr/>
                    <a:lstStyle/>
                    <a:p>
                      <a:r>
                        <a:rPr lang="en-GB" sz="1600" dirty="0" smtClean="0">
                          <a:latin typeface="Lucida Console" pitchFamily="49" charset="0"/>
                        </a:rPr>
                        <a:t>for x in e </a:t>
                      </a:r>
                    </a:p>
                    <a:p>
                      <a:r>
                        <a:rPr lang="en-GB" sz="1600" dirty="0" smtClean="0">
                          <a:latin typeface="Lucida Console" pitchFamily="49" charset="0"/>
                        </a:rPr>
                        <a:t>    ... </a:t>
                      </a:r>
                      <a:endParaRPr lang="en-GB" sz="1600" dirty="0">
                        <a:latin typeface="Lucida Console" pitchFamily="49" charset="0"/>
                      </a:endParaRPr>
                    </a:p>
                  </a:txBody>
                  <a:tcPr/>
                </a:tc>
              </a:tr>
              <a:tr h="547792">
                <a:tc>
                  <a:txBody>
                    <a:bodyPr/>
                    <a:lstStyle/>
                    <a:p>
                      <a:r>
                        <a:rPr lang="en-GB" sz="1400" dirty="0" err="1" smtClean="0">
                          <a:latin typeface="Lucida Console" pitchFamily="49" charset="0"/>
                        </a:rPr>
                        <a:t>appendWhile</a:t>
                      </a:r>
                      <a:endParaRPr lang="en-GB" sz="1400" dirty="0">
                        <a:latin typeface="Lucida Console" pitchFamily="49"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latin typeface="Times New Roman" pitchFamily="18" charset="0"/>
                          <a:cs typeface="Times New Roman" pitchFamily="18" charset="0"/>
                        </a:rPr>
                        <a:t>(unit</a:t>
                      </a:r>
                      <a:r>
                        <a:rPr lang="en-GB" sz="1400" baseline="0" dirty="0" smtClean="0">
                          <a:latin typeface="Times New Roman" pitchFamily="18" charset="0"/>
                          <a:cs typeface="Times New Roman" pitchFamily="18" charset="0"/>
                        </a:rPr>
                        <a:t> </a:t>
                      </a:r>
                      <a:r>
                        <a:rPr lang="en-GB" sz="1200" baseline="0" dirty="0" smtClean="0">
                          <a:latin typeface="Times New Roman" pitchFamily="18" charset="0"/>
                          <a:cs typeface="Times New Roman" pitchFamily="18" charset="0"/>
                          <a:sym typeface="Wingdings" pitchFamily="2" charset="2"/>
                        </a:rPr>
                        <a:t></a:t>
                      </a:r>
                      <a:r>
                        <a:rPr lang="en-GB" sz="1400" baseline="0" dirty="0" smtClean="0">
                          <a:latin typeface="Times New Roman" pitchFamily="18" charset="0"/>
                          <a:cs typeface="Times New Roman" pitchFamily="18" charset="0"/>
                        </a:rPr>
                        <a:t> </a:t>
                      </a:r>
                      <a:r>
                        <a:rPr lang="en-GB" sz="1400" baseline="0" dirty="0" err="1" smtClean="0">
                          <a:latin typeface="Times New Roman" pitchFamily="18" charset="0"/>
                          <a:cs typeface="Times New Roman" pitchFamily="18" charset="0"/>
                        </a:rPr>
                        <a:t>bool</a:t>
                      </a:r>
                      <a:r>
                        <a:rPr lang="en-GB" sz="1400" baseline="0" dirty="0" smtClean="0">
                          <a:latin typeface="Times New Roman" pitchFamily="18" charset="0"/>
                          <a:cs typeface="Times New Roman" pitchFamily="18" charset="0"/>
                        </a:rPr>
                        <a:t>) </a:t>
                      </a:r>
                      <a:r>
                        <a:rPr lang="en-GB" sz="1200" baseline="0" dirty="0" smtClean="0">
                          <a:latin typeface="Times New Roman" pitchFamily="18" charset="0"/>
                          <a:cs typeface="Times New Roman" pitchFamily="18" charset="0"/>
                          <a:sym typeface="Wingdings" pitchFamily="2" charset="2"/>
                        </a:rPr>
                        <a:t></a:t>
                      </a:r>
                      <a:r>
                        <a:rPr lang="en-GB" sz="1400" baseline="0" dirty="0" smtClean="0">
                          <a:latin typeface="Times New Roman" pitchFamily="18" charset="0"/>
                          <a:cs typeface="Times New Roman" pitchFamily="18" charset="0"/>
                        </a:rPr>
                        <a:t> M&lt;A&gt; </a:t>
                      </a:r>
                      <a:r>
                        <a:rPr lang="en-GB" sz="1200" baseline="0" dirty="0" smtClean="0">
                          <a:latin typeface="Times New Roman" pitchFamily="18" charset="0"/>
                          <a:cs typeface="Times New Roman" pitchFamily="18" charset="0"/>
                          <a:sym typeface="Wingdings" pitchFamily="2" charset="2"/>
                        </a:rPr>
                        <a:t></a:t>
                      </a:r>
                      <a:r>
                        <a:rPr lang="en-GB" sz="1400" baseline="0" dirty="0" smtClean="0">
                          <a:latin typeface="Times New Roman" pitchFamily="18" charset="0"/>
                          <a:cs typeface="Times New Roman" pitchFamily="18" charset="0"/>
                        </a:rPr>
                        <a:t> M&lt;A&gt;</a:t>
                      </a:r>
                      <a:endParaRPr lang="en-GB" sz="1400" dirty="0" smtClean="0">
                        <a:latin typeface="Times New Roman" pitchFamily="18" charset="0"/>
                        <a:cs typeface="Times New Roman" pitchFamily="18" charset="0"/>
                      </a:endParaRPr>
                    </a:p>
                  </a:txBody>
                  <a:tcPr/>
                </a:tc>
                <a:tc>
                  <a:txBody>
                    <a:bodyPr/>
                    <a:lstStyle/>
                    <a:p>
                      <a:endParaRPr lang="en-GB" sz="1600" dirty="0">
                        <a:latin typeface="Lucida Console" pitchFamily="49" charset="0"/>
                      </a:endParaRPr>
                    </a:p>
                  </a:txBody>
                  <a:tcPr/>
                </a:tc>
                <a:tc>
                  <a:txBody>
                    <a:bodyPr/>
                    <a:lstStyle/>
                    <a:p>
                      <a:endParaRPr lang="en-GB" sz="1600" dirty="0">
                        <a:latin typeface="Lucida Console" pitchFamily="49" charset="0"/>
                      </a:endParaRPr>
                    </a:p>
                  </a:txBody>
                  <a:tcPr/>
                </a:tc>
                <a:tc>
                  <a:txBody>
                    <a:bodyPr/>
                    <a:lstStyle/>
                    <a:p>
                      <a:r>
                        <a:rPr lang="en-GB" sz="1600" dirty="0" smtClean="0">
                          <a:latin typeface="Lucida Console" pitchFamily="49" charset="0"/>
                        </a:rPr>
                        <a:t>while x do</a:t>
                      </a:r>
                    </a:p>
                    <a:p>
                      <a:r>
                        <a:rPr lang="en-GB" sz="1600" dirty="0" smtClean="0">
                          <a:latin typeface="Lucida Console" pitchFamily="49" charset="0"/>
                        </a:rPr>
                        <a:t>   ...</a:t>
                      </a:r>
                    </a:p>
                  </a:txBody>
                  <a:tcPr/>
                </a:tc>
              </a:tr>
            </a:tbl>
          </a:graphicData>
        </a:graphic>
      </p:graphicFrame>
    </p:spTree>
    <p:extLst>
      <p:ext uri="{BB962C8B-B14F-4D97-AF65-F5344CB8AC3E}">
        <p14:creationId xmlns:p14="http://schemas.microsoft.com/office/powerpoint/2010/main" val="34881803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1538288" y="2090738"/>
            <a:ext cx="7100887" cy="1719262"/>
          </a:xfrm>
        </p:spPr>
        <p:txBody>
          <a:bodyPr/>
          <a:lstStyle/>
          <a:p>
            <a:pPr eaLnBrk="1" hangingPunct="1">
              <a:defRPr/>
            </a:pPr>
            <a:r>
              <a:rPr lang="en-US" dirty="0" smtClean="0"/>
              <a:t>A Little About F#</a:t>
            </a:r>
            <a:endParaRPr lang="en-US" dirty="0" smtClean="0"/>
          </a:p>
        </p:txBody>
      </p:sp>
      <p:sp>
        <p:nvSpPr>
          <p:cNvPr id="34818" name="Rectangle 3"/>
          <p:cNvSpPr>
            <a:spLocks noGrp="1" noChangeArrowheads="1"/>
          </p:cNvSpPr>
          <p:nvPr>
            <p:ph type="subTitle" idx="1"/>
          </p:nvPr>
        </p:nvSpPr>
        <p:spPr>
          <a:xfrm>
            <a:off x="1538288" y="3870325"/>
            <a:ext cx="7100887" cy="1136650"/>
          </a:xfrm>
        </p:spPr>
        <p:txBody>
          <a:bodyPr/>
          <a:lstStyle/>
          <a:p>
            <a:pPr eaLnBrk="1" hangingPunct="1">
              <a:spcBef>
                <a:spcPct val="0"/>
              </a:spcBef>
            </a:pPr>
            <a:endParaRPr lang="en-US" dirty="0" smtClean="0">
              <a:solidFill>
                <a:schemeClr val="tx1"/>
              </a:solidFill>
            </a:endParaRPr>
          </a:p>
        </p:txBody>
      </p:sp>
    </p:spTree>
    <p:extLst>
      <p:ext uri="{BB962C8B-B14F-4D97-AF65-F5344CB8AC3E}">
        <p14:creationId xmlns:p14="http://schemas.microsoft.com/office/powerpoint/2010/main" val="1973754117"/>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Case Study: Making the F# Language Service More Reliably Reactive</a:t>
            </a:r>
            <a:endParaRPr lang="en-GB" dirty="0"/>
          </a:p>
        </p:txBody>
      </p:sp>
      <p:sp>
        <p:nvSpPr>
          <p:cNvPr id="3" name="Content Placeholder 2"/>
          <p:cNvSpPr>
            <a:spLocks noGrp="1"/>
          </p:cNvSpPr>
          <p:nvPr>
            <p:ph idx="1"/>
          </p:nvPr>
        </p:nvSpPr>
        <p:spPr/>
        <p:txBody>
          <a:bodyPr>
            <a:normAutofit fontScale="92500" lnSpcReduction="20000"/>
          </a:bodyPr>
          <a:lstStyle/>
          <a:p>
            <a:endParaRPr lang="en-GB" sz="2800" dirty="0" smtClean="0"/>
          </a:p>
          <a:p>
            <a:r>
              <a:rPr lang="en-GB" sz="2800" dirty="0" smtClean="0"/>
              <a:t>Basic architecture: </a:t>
            </a:r>
          </a:p>
          <a:p>
            <a:pPr lvl="1"/>
            <a:r>
              <a:rPr lang="en-GB" sz="2400" dirty="0" smtClean="0"/>
              <a:t>single GUI thread (VS)</a:t>
            </a:r>
          </a:p>
          <a:p>
            <a:pPr lvl="1"/>
            <a:r>
              <a:rPr lang="en-GB" sz="2400" dirty="0" smtClean="0"/>
              <a:t>single background thread (F# compiler services)</a:t>
            </a:r>
          </a:p>
          <a:p>
            <a:pPr lvl="1">
              <a:buNone/>
            </a:pPr>
            <a:endParaRPr lang="en-GB" sz="2400" dirty="0" smtClean="0"/>
          </a:p>
          <a:p>
            <a:r>
              <a:rPr lang="en-GB" sz="2800" dirty="0" smtClean="0"/>
              <a:t>The problem:</a:t>
            </a:r>
          </a:p>
          <a:p>
            <a:pPr lvl="1"/>
            <a:r>
              <a:rPr lang="en-GB" sz="2400" dirty="0" smtClean="0"/>
              <a:t>The F# compiler uses enough mutable state that type-checking is single threaded.</a:t>
            </a:r>
          </a:p>
          <a:p>
            <a:pPr lvl="1"/>
            <a:r>
              <a:rPr lang="en-GB" sz="2400" dirty="0" smtClean="0"/>
              <a:t>We can’t afford for the background worker to be unresponsive</a:t>
            </a:r>
          </a:p>
          <a:p>
            <a:pPr lvl="1"/>
            <a:endParaRPr lang="en-GB" sz="2400" dirty="0" smtClean="0"/>
          </a:p>
          <a:p>
            <a:r>
              <a:rPr lang="en-GB" sz="2800" dirty="0" smtClean="0"/>
              <a:t>The solution:</a:t>
            </a:r>
          </a:p>
          <a:p>
            <a:pPr lvl="1"/>
            <a:r>
              <a:rPr lang="en-GB" sz="2400" dirty="0"/>
              <a:t>C</a:t>
            </a:r>
            <a:r>
              <a:rPr lang="en-GB" sz="2400" dirty="0" smtClean="0"/>
              <a:t>omputations are “chopped and spliced” into  &lt; ~25ms.</a:t>
            </a:r>
            <a:endParaRPr lang="en-GB" sz="2400" dirty="0"/>
          </a:p>
        </p:txBody>
      </p:sp>
    </p:spTree>
    <p:extLst>
      <p:ext uri="{BB962C8B-B14F-4D97-AF65-F5344CB8AC3E}">
        <p14:creationId xmlns:p14="http://schemas.microsoft.com/office/powerpoint/2010/main" val="198118658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a:p>
        </p:txBody>
      </p:sp>
      <p:pic>
        <p:nvPicPr>
          <p:cNvPr id="1026" name="Picture 2"/>
          <p:cNvPicPr>
            <a:picLocks noChangeAspect="1" noChangeArrowheads="1"/>
          </p:cNvPicPr>
          <p:nvPr/>
        </p:nvPicPr>
        <p:blipFill>
          <a:blip r:embed="rId2" cstate="print"/>
          <a:srcRect/>
          <a:stretch>
            <a:fillRect/>
          </a:stretch>
        </p:blipFill>
        <p:spPr bwMode="auto">
          <a:xfrm>
            <a:off x="428596" y="2214554"/>
            <a:ext cx="8429652" cy="2143140"/>
          </a:xfrm>
          <a:prstGeom prst="rect">
            <a:avLst/>
          </a:prstGeom>
          <a:noFill/>
          <a:ln w="9525">
            <a:noFill/>
            <a:miter lim="800000"/>
            <a:headEnd/>
            <a:tailEnd/>
          </a:ln>
          <a:effectLst/>
        </p:spPr>
      </p:pic>
    </p:spTree>
    <p:extLst>
      <p:ext uri="{BB962C8B-B14F-4D97-AF65-F5344CB8AC3E}">
        <p14:creationId xmlns:p14="http://schemas.microsoft.com/office/powerpoint/2010/main" val="405982330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a:p>
        </p:txBody>
      </p:sp>
      <p:pic>
        <p:nvPicPr>
          <p:cNvPr id="2050" name="Picture 2"/>
          <p:cNvPicPr>
            <a:picLocks noChangeAspect="1" noChangeArrowheads="1"/>
          </p:cNvPicPr>
          <p:nvPr/>
        </p:nvPicPr>
        <p:blipFill>
          <a:blip r:embed="rId2" cstate="print"/>
          <a:srcRect/>
          <a:stretch>
            <a:fillRect/>
          </a:stretch>
        </p:blipFill>
        <p:spPr bwMode="auto">
          <a:xfrm>
            <a:off x="642910" y="2071678"/>
            <a:ext cx="7786742" cy="3429024"/>
          </a:xfrm>
          <a:prstGeom prst="rect">
            <a:avLst/>
          </a:prstGeom>
          <a:noFill/>
          <a:ln w="9525">
            <a:noFill/>
            <a:miter lim="800000"/>
            <a:headEnd/>
            <a:tailEnd/>
          </a:ln>
          <a:effectLst/>
        </p:spPr>
      </p:pic>
    </p:spTree>
    <p:extLst>
      <p:ext uri="{BB962C8B-B14F-4D97-AF65-F5344CB8AC3E}">
        <p14:creationId xmlns:p14="http://schemas.microsoft.com/office/powerpoint/2010/main" val="212309551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Generality – e.g. Type Indexed Monads</a:t>
            </a:r>
            <a:endParaRPr lang="en-GB" dirty="0"/>
          </a:p>
        </p:txBody>
      </p:sp>
      <p:sp>
        <p:nvSpPr>
          <p:cNvPr id="3" name="Content Placeholder 2"/>
          <p:cNvSpPr>
            <a:spLocks noGrp="1"/>
          </p:cNvSpPr>
          <p:nvPr>
            <p:ph idx="1"/>
          </p:nvPr>
        </p:nvSpPr>
        <p:spPr/>
        <p:txBody>
          <a:bodyPr/>
          <a:lstStyle/>
          <a:p>
            <a:endParaRPr lang="en-GB"/>
          </a:p>
        </p:txBody>
      </p:sp>
      <p:sp>
        <p:nvSpPr>
          <p:cNvPr id="4" name="Folded Corner 3"/>
          <p:cNvSpPr/>
          <p:nvPr/>
        </p:nvSpPr>
        <p:spPr>
          <a:xfrm>
            <a:off x="428596" y="2143116"/>
            <a:ext cx="8286808" cy="1555997"/>
          </a:xfrm>
          <a:prstGeom prst="foldedCorner">
            <a:avLst/>
          </a:prstGeom>
          <a:solidFill>
            <a:srgbClr val="F8F57B"/>
          </a:solidFill>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r>
              <a:rPr lang="en-GB" sz="1600" dirty="0" smtClean="0">
                <a:solidFill>
                  <a:schemeClr val="tx1"/>
                </a:solidFill>
                <a:latin typeface="Consolas" pitchFamily="49" charset="0"/>
                <a:cs typeface="Consolas" pitchFamily="49" charset="0"/>
              </a:rPr>
              <a:t> type </a:t>
            </a:r>
            <a:r>
              <a:rPr lang="en-GB" sz="1600" b="1" i="1" dirty="0" err="1" smtClean="0">
                <a:solidFill>
                  <a:schemeClr val="tx1"/>
                </a:solidFill>
                <a:latin typeface="Consolas" pitchFamily="49" charset="0"/>
                <a:cs typeface="Consolas" pitchFamily="49" charset="0"/>
              </a:rPr>
              <a:t>Monad</a:t>
            </a:r>
            <a:r>
              <a:rPr lang="en-GB" sz="1600" dirty="0" err="1" smtClean="0">
                <a:solidFill>
                  <a:schemeClr val="tx1"/>
                </a:solidFill>
                <a:latin typeface="Consolas" pitchFamily="49" charset="0"/>
                <a:cs typeface="Consolas" pitchFamily="49" charset="0"/>
              </a:rPr>
              <a:t>Builder</a:t>
            </a:r>
            <a:r>
              <a:rPr lang="en-GB" sz="1600" dirty="0" smtClean="0">
                <a:solidFill>
                  <a:schemeClr val="tx1"/>
                </a:solidFill>
                <a:latin typeface="Consolas" pitchFamily="49" charset="0"/>
                <a:cs typeface="Consolas" pitchFamily="49" charset="0"/>
              </a:rPr>
              <a:t>() with</a:t>
            </a:r>
          </a:p>
          <a:p>
            <a:r>
              <a:rPr lang="en-GB" sz="1600" dirty="0" smtClean="0">
                <a:solidFill>
                  <a:schemeClr val="tx1"/>
                </a:solidFill>
                <a:latin typeface="Consolas" pitchFamily="49" charset="0"/>
                <a:cs typeface="Consolas" pitchFamily="49" charset="0"/>
              </a:rPr>
              <a:t>    member Return : 'a -&gt; M&lt;'</a:t>
            </a:r>
            <a:r>
              <a:rPr lang="en-GB" sz="1600" dirty="0" err="1" smtClean="0">
                <a:solidFill>
                  <a:schemeClr val="tx1"/>
                </a:solidFill>
                <a:latin typeface="Consolas" pitchFamily="49" charset="0"/>
                <a:cs typeface="Consolas" pitchFamily="49" charset="0"/>
              </a:rPr>
              <a:t>a,'idx</a:t>
            </a:r>
            <a:r>
              <a:rPr lang="en-GB" sz="1600" dirty="0" smtClean="0">
                <a:solidFill>
                  <a:schemeClr val="tx1"/>
                </a:solidFill>
                <a:latin typeface="Consolas" pitchFamily="49" charset="0"/>
                <a:cs typeface="Consolas" pitchFamily="49" charset="0"/>
              </a:rPr>
              <a:t>&gt;</a:t>
            </a:r>
          </a:p>
          <a:p>
            <a:r>
              <a:rPr lang="en-GB" sz="1600" dirty="0" smtClean="0">
                <a:solidFill>
                  <a:schemeClr val="tx1"/>
                </a:solidFill>
                <a:latin typeface="Consolas" pitchFamily="49" charset="0"/>
                <a:cs typeface="Consolas" pitchFamily="49" charset="0"/>
              </a:rPr>
              <a:t>    member Bind: M&lt;'</a:t>
            </a:r>
            <a:r>
              <a:rPr lang="en-GB" sz="1600" dirty="0" err="1" smtClean="0">
                <a:solidFill>
                  <a:schemeClr val="tx1"/>
                </a:solidFill>
                <a:latin typeface="Consolas" pitchFamily="49" charset="0"/>
                <a:cs typeface="Consolas" pitchFamily="49" charset="0"/>
              </a:rPr>
              <a:t>a,'idx</a:t>
            </a:r>
            <a:r>
              <a:rPr lang="en-GB" sz="1600" dirty="0" smtClean="0">
                <a:solidFill>
                  <a:schemeClr val="tx1"/>
                </a:solidFill>
                <a:latin typeface="Consolas" pitchFamily="49" charset="0"/>
                <a:cs typeface="Consolas" pitchFamily="49" charset="0"/>
              </a:rPr>
              <a:t>&gt; * ('a -&gt; M&lt;'</a:t>
            </a:r>
            <a:r>
              <a:rPr lang="en-GB" sz="1600" dirty="0" err="1" smtClean="0">
                <a:solidFill>
                  <a:schemeClr val="tx1"/>
                </a:solidFill>
                <a:latin typeface="Consolas" pitchFamily="49" charset="0"/>
                <a:cs typeface="Consolas" pitchFamily="49" charset="0"/>
              </a:rPr>
              <a:t>b,'idx</a:t>
            </a:r>
            <a:r>
              <a:rPr lang="en-GB" sz="1600" dirty="0" smtClean="0">
                <a:solidFill>
                  <a:schemeClr val="tx1"/>
                </a:solidFill>
                <a:latin typeface="Consolas" pitchFamily="49" charset="0"/>
                <a:cs typeface="Consolas" pitchFamily="49" charset="0"/>
              </a:rPr>
              <a:t>&gt;) -&gt; M&lt;'</a:t>
            </a:r>
            <a:r>
              <a:rPr lang="en-GB" sz="1600" dirty="0" err="1" smtClean="0">
                <a:solidFill>
                  <a:schemeClr val="tx1"/>
                </a:solidFill>
                <a:latin typeface="Consolas" pitchFamily="49" charset="0"/>
                <a:cs typeface="Consolas" pitchFamily="49" charset="0"/>
              </a:rPr>
              <a:t>b,'idx</a:t>
            </a:r>
            <a:r>
              <a:rPr lang="en-GB" sz="1600" dirty="0" smtClean="0">
                <a:solidFill>
                  <a:schemeClr val="tx1"/>
                </a:solidFill>
                <a:latin typeface="Consolas" pitchFamily="49" charset="0"/>
                <a:cs typeface="Consolas" pitchFamily="49" charset="0"/>
              </a:rPr>
              <a:t>&gt;</a:t>
            </a:r>
          </a:p>
          <a:p>
            <a:endParaRPr lang="en-GB" sz="1600" dirty="0" smtClean="0">
              <a:solidFill>
                <a:schemeClr val="tx1"/>
              </a:solidFill>
              <a:latin typeface="Consolas" pitchFamily="49" charset="0"/>
              <a:cs typeface="Consolas" pitchFamily="49" charset="0"/>
            </a:endParaRPr>
          </a:p>
          <a:p>
            <a:r>
              <a:rPr lang="en-GB" sz="1600" dirty="0" smtClean="0">
                <a:solidFill>
                  <a:schemeClr val="tx1"/>
                </a:solidFill>
                <a:latin typeface="Consolas" pitchFamily="49" charset="0"/>
                <a:cs typeface="Consolas" pitchFamily="49" charset="0"/>
              </a:rPr>
              <a:t>let monad = </a:t>
            </a:r>
            <a:r>
              <a:rPr lang="en-GB" sz="1600" i="1" dirty="0" err="1" smtClean="0">
                <a:solidFill>
                  <a:schemeClr val="tx1"/>
                </a:solidFill>
                <a:latin typeface="Consolas" pitchFamily="49" charset="0"/>
                <a:cs typeface="Consolas" pitchFamily="49" charset="0"/>
              </a:rPr>
              <a:t>Monad</a:t>
            </a:r>
            <a:r>
              <a:rPr lang="en-GB" sz="1600" dirty="0" err="1" smtClean="0">
                <a:solidFill>
                  <a:schemeClr val="tx1"/>
                </a:solidFill>
                <a:latin typeface="Consolas" pitchFamily="49" charset="0"/>
                <a:cs typeface="Consolas" pitchFamily="49" charset="0"/>
              </a:rPr>
              <a:t>Builder</a:t>
            </a:r>
            <a:r>
              <a:rPr lang="en-GB" sz="1600" dirty="0" smtClean="0">
                <a:solidFill>
                  <a:schemeClr val="tx1"/>
                </a:solidFill>
                <a:latin typeface="Consolas" pitchFamily="49" charset="0"/>
                <a:cs typeface="Consolas" pitchFamily="49" charset="0"/>
              </a:rPr>
              <a:t>()</a:t>
            </a:r>
          </a:p>
        </p:txBody>
      </p:sp>
    </p:spTree>
    <p:extLst>
      <p:ext uri="{BB962C8B-B14F-4D97-AF65-F5344CB8AC3E}">
        <p14:creationId xmlns:p14="http://schemas.microsoft.com/office/powerpoint/2010/main" val="42536913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About Today</a:t>
            </a:r>
            <a:endParaRPr lang="en-GB" dirty="0"/>
          </a:p>
        </p:txBody>
      </p:sp>
      <p:sp>
        <p:nvSpPr>
          <p:cNvPr id="3" name="Text Placeholder 2"/>
          <p:cNvSpPr>
            <a:spLocks noGrp="1"/>
          </p:cNvSpPr>
          <p:nvPr>
            <p:ph type="body" idx="1"/>
          </p:nvPr>
        </p:nvSpPr>
        <p:spPr/>
        <p:txBody>
          <a:bodyPr>
            <a:normAutofit fontScale="92500"/>
          </a:bodyPr>
          <a:lstStyle/>
          <a:p>
            <a:r>
              <a:rPr lang="en-GB" sz="2800" dirty="0" smtClean="0"/>
              <a:t>F# is a practical functional-first programming language</a:t>
            </a:r>
          </a:p>
          <a:p>
            <a:pPr lvl="1"/>
            <a:r>
              <a:rPr lang="en-GB" sz="2400" dirty="0" smtClean="0"/>
              <a:t>Industry meets academia, practice meets theory</a:t>
            </a:r>
            <a:endParaRPr lang="en-GB" sz="2400" dirty="0"/>
          </a:p>
          <a:p>
            <a:endParaRPr lang="en-GB" sz="2800" dirty="0" smtClean="0"/>
          </a:p>
          <a:p>
            <a:r>
              <a:rPr lang="en-GB" sz="2800" dirty="0" smtClean="0"/>
              <a:t>This workshop is about exploring how F# can help an educative agenda (and other functional languages)</a:t>
            </a:r>
          </a:p>
          <a:p>
            <a:pPr lvl="1"/>
            <a:r>
              <a:rPr lang="en-GB" sz="2400" dirty="0"/>
              <a:t>I</a:t>
            </a:r>
            <a:r>
              <a:rPr lang="en-GB" sz="2400" dirty="0" smtClean="0"/>
              <a:t>n a way that is </a:t>
            </a:r>
            <a:r>
              <a:rPr lang="en-GB" sz="2400" b="1" dirty="0" smtClean="0"/>
              <a:t>complementary</a:t>
            </a:r>
            <a:r>
              <a:rPr lang="en-GB" sz="2400" dirty="0" smtClean="0"/>
              <a:t> and </a:t>
            </a:r>
            <a:r>
              <a:rPr lang="en-GB" sz="2400" b="1" dirty="0" smtClean="0"/>
              <a:t>supportive</a:t>
            </a:r>
            <a:r>
              <a:rPr lang="en-GB" sz="2400" dirty="0" smtClean="0"/>
              <a:t> of existing teaching techniques</a:t>
            </a:r>
          </a:p>
          <a:p>
            <a:endParaRPr lang="en-GB" sz="2800" dirty="0" smtClean="0"/>
          </a:p>
          <a:p>
            <a:r>
              <a:rPr lang="en-GB" sz="2800" dirty="0" smtClean="0"/>
              <a:t>F# comes from a tradition where teaching &amp; using multiple languages is valuable and useful</a:t>
            </a:r>
            <a:endParaRPr lang="en-GB" sz="2800" dirty="0"/>
          </a:p>
        </p:txBody>
      </p:sp>
    </p:spTree>
    <p:extLst>
      <p:ext uri="{BB962C8B-B14F-4D97-AF65-F5344CB8AC3E}">
        <p14:creationId xmlns:p14="http://schemas.microsoft.com/office/powerpoint/2010/main" val="280265116"/>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381000" y="230188"/>
            <a:ext cx="8382000" cy="1107996"/>
          </a:xfrm>
        </p:spPr>
        <p:txBody>
          <a:bodyPr>
            <a:normAutofit/>
          </a:bodyPr>
          <a:lstStyle/>
          <a:p>
            <a:pPr eaLnBrk="1" hangingPunct="1">
              <a:defRPr/>
            </a:pPr>
            <a:r>
              <a:rPr lang="en-US" sz="6000" b="1" dirty="0" smtClean="0"/>
              <a:t>F# is…</a:t>
            </a:r>
            <a:endParaRPr sz="6000" b="1" dirty="0" smtClean="0"/>
          </a:p>
        </p:txBody>
      </p:sp>
      <p:sp>
        <p:nvSpPr>
          <p:cNvPr id="6147" name="Text Placeholder 2"/>
          <p:cNvSpPr>
            <a:spLocks noGrp="1"/>
          </p:cNvSpPr>
          <p:nvPr>
            <p:ph type="body" idx="1"/>
          </p:nvPr>
        </p:nvSpPr>
        <p:spPr>
          <a:xfrm>
            <a:off x="621886" y="2217596"/>
            <a:ext cx="8048625" cy="1428083"/>
          </a:xfrm>
        </p:spPr>
        <p:txBody>
          <a:bodyPr anchor="ctr">
            <a:noAutofit/>
          </a:bodyPr>
          <a:lstStyle/>
          <a:p>
            <a:pPr lvl="0" algn="ctr">
              <a:lnSpc>
                <a:spcPct val="150000"/>
              </a:lnSpc>
              <a:buNone/>
              <a:defRPr/>
            </a:pPr>
            <a:endParaRPr lang="en-GB" sz="3600" dirty="0" smtClean="0"/>
          </a:p>
          <a:p>
            <a:pPr lvl="0" algn="ctr">
              <a:lnSpc>
                <a:spcPct val="150000"/>
              </a:lnSpc>
              <a:buNone/>
              <a:defRPr/>
            </a:pPr>
            <a:endParaRPr lang="en-GB" sz="3600" dirty="0"/>
          </a:p>
          <a:p>
            <a:pPr lvl="0" algn="ctr">
              <a:lnSpc>
                <a:spcPct val="150000"/>
              </a:lnSpc>
              <a:buNone/>
              <a:defRPr/>
            </a:pPr>
            <a:r>
              <a:rPr lang="en-GB" sz="3600" dirty="0" smtClean="0"/>
              <a:t>a </a:t>
            </a:r>
            <a:r>
              <a:rPr lang="en-GB" sz="3600" b="1" dirty="0" smtClean="0">
                <a:solidFill>
                  <a:srgbClr val="00B050"/>
                </a:solidFill>
              </a:rPr>
              <a:t>programming</a:t>
            </a:r>
            <a:r>
              <a:rPr lang="en-GB" sz="3600" dirty="0" smtClean="0">
                <a:solidFill>
                  <a:srgbClr val="00B050"/>
                </a:solidFill>
              </a:rPr>
              <a:t> </a:t>
            </a:r>
            <a:r>
              <a:rPr lang="en-GB" sz="3600" b="1" dirty="0" smtClean="0">
                <a:solidFill>
                  <a:srgbClr val="00B050"/>
                </a:solidFill>
              </a:rPr>
              <a:t>language</a:t>
            </a:r>
            <a:r>
              <a:rPr lang="en-GB" sz="3600" dirty="0" smtClean="0"/>
              <a:t>…</a:t>
            </a:r>
          </a:p>
          <a:p>
            <a:pPr algn="ctr">
              <a:lnSpc>
                <a:spcPct val="150000"/>
              </a:lnSpc>
              <a:buFontTx/>
              <a:buNone/>
              <a:defRPr/>
            </a:pPr>
            <a:endParaRPr lang="en-US" sz="3600" dirty="0" smtClean="0"/>
          </a:p>
        </p:txBody>
      </p:sp>
      <p:sp>
        <p:nvSpPr>
          <p:cNvPr id="5" name="Text Placeholder 2"/>
          <p:cNvSpPr txBox="1">
            <a:spLocks/>
          </p:cNvSpPr>
          <p:nvPr/>
        </p:nvSpPr>
        <p:spPr>
          <a:xfrm>
            <a:off x="632773" y="1503555"/>
            <a:ext cx="8048625" cy="1428083"/>
          </a:xfrm>
          <a:prstGeom prst="rect">
            <a:avLst/>
          </a:prstGeom>
        </p:spPr>
        <p:txBody>
          <a:bodyPr vert="horz" wrap="square" lIns="0" tIns="0" rIns="0" bIns="0" rtlCol="0" anchor="ctr">
            <a:normAutofit/>
          </a:bodyPr>
          <a:lstStyle/>
          <a:p>
            <a:pPr marL="460375" lvl="0" indent="-460375" algn="ctr">
              <a:lnSpc>
                <a:spcPct val="90000"/>
              </a:lnSpc>
              <a:spcBef>
                <a:spcPct val="20000"/>
              </a:spcBef>
              <a:defRPr/>
            </a:pPr>
            <a:endParaRPr lang="en-GB" sz="3200" dirty="0" smtClean="0">
              <a:gradFill>
                <a:gsLst>
                  <a:gs pos="0">
                    <a:schemeClr val="tx1"/>
                  </a:gs>
                  <a:gs pos="86000">
                    <a:schemeClr val="tx1"/>
                  </a:gs>
                </a:gsLst>
                <a:lin ang="5400000" scaled="0"/>
              </a:gradFill>
            </a:endParaRPr>
          </a:p>
        </p:txBody>
      </p:sp>
    </p:spTree>
    <p:extLst>
      <p:ext uri="{BB962C8B-B14F-4D97-AF65-F5344CB8AC3E}">
        <p14:creationId xmlns:p14="http://schemas.microsoft.com/office/powerpoint/2010/main" val="2304266845"/>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327107" y="228600"/>
            <a:ext cx="8382000" cy="1107996"/>
          </a:xfrm>
        </p:spPr>
        <p:txBody>
          <a:bodyPr>
            <a:normAutofit/>
          </a:bodyPr>
          <a:lstStyle/>
          <a:p>
            <a:pPr eaLnBrk="1" hangingPunct="1">
              <a:defRPr/>
            </a:pPr>
            <a:r>
              <a:rPr lang="en-US" sz="6000" b="1" dirty="0" smtClean="0"/>
              <a:t>F# is…</a:t>
            </a:r>
            <a:endParaRPr sz="6000" b="1" dirty="0" smtClean="0"/>
          </a:p>
        </p:txBody>
      </p:sp>
      <p:sp>
        <p:nvSpPr>
          <p:cNvPr id="6147" name="Text Placeholder 2"/>
          <p:cNvSpPr>
            <a:spLocks noGrp="1"/>
          </p:cNvSpPr>
          <p:nvPr>
            <p:ph type="body" idx="1"/>
          </p:nvPr>
        </p:nvSpPr>
        <p:spPr>
          <a:xfrm>
            <a:off x="632772" y="2217596"/>
            <a:ext cx="8048625" cy="1428083"/>
          </a:xfrm>
        </p:spPr>
        <p:txBody>
          <a:bodyPr anchor="ctr">
            <a:noAutofit/>
          </a:bodyPr>
          <a:lstStyle/>
          <a:p>
            <a:pPr lvl="0" algn="ctr">
              <a:lnSpc>
                <a:spcPct val="150000"/>
              </a:lnSpc>
              <a:buNone/>
              <a:defRPr/>
            </a:pPr>
            <a:endParaRPr lang="en-GB" sz="3600" dirty="0" smtClean="0"/>
          </a:p>
          <a:p>
            <a:pPr lvl="0" algn="ctr">
              <a:lnSpc>
                <a:spcPct val="150000"/>
              </a:lnSpc>
              <a:buNone/>
              <a:defRPr/>
            </a:pPr>
            <a:endParaRPr lang="en-GB" sz="3600" dirty="0"/>
          </a:p>
          <a:p>
            <a:pPr lvl="0" algn="ctr">
              <a:lnSpc>
                <a:spcPct val="150000"/>
              </a:lnSpc>
              <a:buNone/>
              <a:defRPr/>
            </a:pPr>
            <a:r>
              <a:rPr lang="en-GB" sz="3600" dirty="0" smtClean="0"/>
              <a:t>...a </a:t>
            </a:r>
            <a:r>
              <a:rPr lang="en-GB" sz="3600" b="1" dirty="0" smtClean="0">
                <a:solidFill>
                  <a:srgbClr val="00B050"/>
                </a:solidFill>
              </a:rPr>
              <a:t>programming language</a:t>
            </a:r>
            <a:r>
              <a:rPr lang="en-GB" sz="3600" b="1" dirty="0" smtClean="0">
                <a:solidFill>
                  <a:srgbClr val="FFFF00"/>
                </a:solidFill>
              </a:rPr>
              <a:t> </a:t>
            </a:r>
            <a:r>
              <a:rPr lang="en-GB" sz="3600" dirty="0" smtClean="0"/>
              <a:t>that allows you to write </a:t>
            </a:r>
            <a:r>
              <a:rPr lang="en-GB" sz="3600" b="1" dirty="0" smtClean="0">
                <a:solidFill>
                  <a:srgbClr val="00B050"/>
                </a:solidFill>
              </a:rPr>
              <a:t>simple code </a:t>
            </a:r>
            <a:r>
              <a:rPr lang="en-GB" sz="3600" dirty="0" smtClean="0"/>
              <a:t>to solve </a:t>
            </a:r>
            <a:r>
              <a:rPr lang="en-GB" sz="3600" b="1" dirty="0" smtClean="0">
                <a:solidFill>
                  <a:srgbClr val="00B050"/>
                </a:solidFill>
              </a:rPr>
              <a:t>complex problems</a:t>
            </a:r>
            <a:r>
              <a:rPr lang="en-GB" sz="3600" dirty="0" smtClean="0"/>
              <a:t>. </a:t>
            </a:r>
          </a:p>
          <a:p>
            <a:pPr algn="ctr">
              <a:lnSpc>
                <a:spcPct val="150000"/>
              </a:lnSpc>
              <a:buFontTx/>
              <a:buNone/>
              <a:defRPr/>
            </a:pPr>
            <a:endParaRPr lang="en-US" sz="3600" dirty="0" smtClean="0"/>
          </a:p>
        </p:txBody>
      </p:sp>
      <p:sp>
        <p:nvSpPr>
          <p:cNvPr id="5" name="Text Placeholder 2"/>
          <p:cNvSpPr txBox="1">
            <a:spLocks/>
          </p:cNvSpPr>
          <p:nvPr/>
        </p:nvSpPr>
        <p:spPr>
          <a:xfrm>
            <a:off x="632773" y="1503555"/>
            <a:ext cx="8048625" cy="1428083"/>
          </a:xfrm>
          <a:prstGeom prst="rect">
            <a:avLst/>
          </a:prstGeom>
        </p:spPr>
        <p:txBody>
          <a:bodyPr vert="horz" wrap="square" lIns="0" tIns="0" rIns="0" bIns="0" rtlCol="0" anchor="ctr">
            <a:normAutofit/>
          </a:bodyPr>
          <a:lstStyle/>
          <a:p>
            <a:pPr marL="460375" lvl="0" indent="-460375" algn="ctr">
              <a:lnSpc>
                <a:spcPct val="90000"/>
              </a:lnSpc>
              <a:spcBef>
                <a:spcPct val="20000"/>
              </a:spcBef>
              <a:defRPr/>
            </a:pPr>
            <a:endParaRPr lang="en-GB" sz="3200" dirty="0" smtClean="0">
              <a:gradFill>
                <a:gsLst>
                  <a:gs pos="0">
                    <a:schemeClr val="tx1"/>
                  </a:gs>
                  <a:gs pos="86000">
                    <a:schemeClr val="tx1"/>
                  </a:gs>
                </a:gsLst>
                <a:lin ang="5400000" scaled="0"/>
              </a:gradFill>
            </a:endParaRPr>
          </a:p>
        </p:txBody>
      </p:sp>
    </p:spTree>
    <p:extLst>
      <p:ext uri="{BB962C8B-B14F-4D97-AF65-F5344CB8AC3E}">
        <p14:creationId xmlns:p14="http://schemas.microsoft.com/office/powerpoint/2010/main" val="50155909"/>
      </p:ext>
    </p:ext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381000" y="230188"/>
            <a:ext cx="8382000" cy="1107996"/>
          </a:xfrm>
        </p:spPr>
        <p:txBody>
          <a:bodyPr>
            <a:normAutofit/>
          </a:bodyPr>
          <a:lstStyle/>
          <a:p>
            <a:pPr eaLnBrk="1" hangingPunct="1">
              <a:defRPr/>
            </a:pPr>
            <a:r>
              <a:rPr lang="en-US" sz="6600" b="1" dirty="0" smtClean="0"/>
              <a:t>F# is…</a:t>
            </a:r>
            <a:endParaRPr sz="6600" b="1" dirty="0" smtClean="0"/>
          </a:p>
        </p:txBody>
      </p:sp>
      <p:sp>
        <p:nvSpPr>
          <p:cNvPr id="6147" name="Text Placeholder 2"/>
          <p:cNvSpPr>
            <a:spLocks noGrp="1"/>
          </p:cNvSpPr>
          <p:nvPr>
            <p:ph type="body" idx="1"/>
          </p:nvPr>
        </p:nvSpPr>
        <p:spPr>
          <a:xfrm>
            <a:off x="632772" y="2217596"/>
            <a:ext cx="8048625" cy="1428083"/>
          </a:xfrm>
        </p:spPr>
        <p:txBody>
          <a:bodyPr anchor="ctr">
            <a:noAutofit/>
          </a:bodyPr>
          <a:lstStyle/>
          <a:p>
            <a:pPr lvl="0" algn="ctr">
              <a:lnSpc>
                <a:spcPct val="150000"/>
              </a:lnSpc>
              <a:buNone/>
              <a:defRPr/>
            </a:pPr>
            <a:endParaRPr lang="en-GB" sz="3600" dirty="0" smtClean="0"/>
          </a:p>
          <a:p>
            <a:pPr lvl="0" algn="ctr">
              <a:lnSpc>
                <a:spcPct val="150000"/>
              </a:lnSpc>
              <a:buNone/>
              <a:defRPr/>
            </a:pPr>
            <a:endParaRPr lang="en-GB" sz="3600" dirty="0"/>
          </a:p>
          <a:p>
            <a:pPr lvl="0" algn="ctr">
              <a:lnSpc>
                <a:spcPct val="150000"/>
              </a:lnSpc>
              <a:buNone/>
              <a:defRPr/>
            </a:pPr>
            <a:r>
              <a:rPr lang="en-GB" sz="3600" dirty="0" smtClean="0"/>
              <a:t>...a </a:t>
            </a:r>
            <a:r>
              <a:rPr lang="en-GB" sz="3600" b="1" dirty="0" smtClean="0">
                <a:solidFill>
                  <a:srgbClr val="00B050"/>
                </a:solidFill>
              </a:rPr>
              <a:t>practical,</a:t>
            </a:r>
            <a:r>
              <a:rPr lang="en-GB" sz="3600" dirty="0" smtClean="0"/>
              <a:t> </a:t>
            </a:r>
            <a:r>
              <a:rPr lang="en-GB" sz="3600" b="1" dirty="0">
                <a:solidFill>
                  <a:srgbClr val="00B050"/>
                </a:solidFill>
              </a:rPr>
              <a:t>functional-first</a:t>
            </a:r>
            <a:r>
              <a:rPr lang="en-GB" sz="3600" dirty="0"/>
              <a:t> </a:t>
            </a:r>
            <a:r>
              <a:rPr lang="en-GB" sz="3600" b="1" dirty="0" smtClean="0">
                <a:solidFill>
                  <a:srgbClr val="00B050"/>
                </a:solidFill>
              </a:rPr>
              <a:t>programming</a:t>
            </a:r>
            <a:r>
              <a:rPr lang="en-GB" sz="3600" b="1" dirty="0" smtClean="0">
                <a:solidFill>
                  <a:srgbClr val="FFFF00"/>
                </a:solidFill>
              </a:rPr>
              <a:t> </a:t>
            </a:r>
            <a:r>
              <a:rPr lang="en-GB" sz="3600" b="1" dirty="0" smtClean="0">
                <a:solidFill>
                  <a:srgbClr val="00B050"/>
                </a:solidFill>
              </a:rPr>
              <a:t>language</a:t>
            </a:r>
            <a:r>
              <a:rPr lang="en-GB" sz="3600" b="1" dirty="0" smtClean="0">
                <a:solidFill>
                  <a:srgbClr val="FFFF00"/>
                </a:solidFill>
              </a:rPr>
              <a:t> </a:t>
            </a:r>
            <a:r>
              <a:rPr lang="en-GB" sz="3600" dirty="0" smtClean="0"/>
              <a:t>that allows you to write </a:t>
            </a:r>
            <a:r>
              <a:rPr lang="en-GB" sz="3600" b="1" dirty="0" smtClean="0">
                <a:solidFill>
                  <a:srgbClr val="00B050"/>
                </a:solidFill>
              </a:rPr>
              <a:t>simple</a:t>
            </a:r>
            <a:r>
              <a:rPr lang="en-GB" sz="3600" b="1" dirty="0" smtClean="0">
                <a:solidFill>
                  <a:srgbClr val="FFFF00"/>
                </a:solidFill>
              </a:rPr>
              <a:t> </a:t>
            </a:r>
            <a:r>
              <a:rPr lang="en-GB" sz="3600" b="1" dirty="0" smtClean="0">
                <a:solidFill>
                  <a:srgbClr val="00B050"/>
                </a:solidFill>
              </a:rPr>
              <a:t>code</a:t>
            </a:r>
            <a:r>
              <a:rPr lang="en-GB" sz="3600" b="1" dirty="0"/>
              <a:t> </a:t>
            </a:r>
            <a:r>
              <a:rPr lang="en-GB" sz="3600" dirty="0" smtClean="0"/>
              <a:t>to solve </a:t>
            </a:r>
            <a:r>
              <a:rPr lang="en-GB" sz="3600" b="1" dirty="0" smtClean="0">
                <a:solidFill>
                  <a:srgbClr val="00B050"/>
                </a:solidFill>
              </a:rPr>
              <a:t>complex</a:t>
            </a:r>
            <a:r>
              <a:rPr lang="en-GB" sz="3600" b="1" dirty="0" smtClean="0">
                <a:solidFill>
                  <a:srgbClr val="FFFF00"/>
                </a:solidFill>
              </a:rPr>
              <a:t> </a:t>
            </a:r>
            <a:r>
              <a:rPr lang="en-GB" sz="3600" b="1" dirty="0" smtClean="0">
                <a:solidFill>
                  <a:srgbClr val="00B050"/>
                </a:solidFill>
              </a:rPr>
              <a:t>problems</a:t>
            </a:r>
            <a:r>
              <a:rPr lang="en-GB" sz="3600" dirty="0" smtClean="0"/>
              <a:t>. </a:t>
            </a:r>
          </a:p>
          <a:p>
            <a:pPr algn="ctr">
              <a:lnSpc>
                <a:spcPct val="150000"/>
              </a:lnSpc>
              <a:buFontTx/>
              <a:buNone/>
              <a:defRPr/>
            </a:pPr>
            <a:endParaRPr lang="en-US" sz="3600" dirty="0" smtClean="0"/>
          </a:p>
        </p:txBody>
      </p:sp>
      <p:sp>
        <p:nvSpPr>
          <p:cNvPr id="5" name="Text Placeholder 2"/>
          <p:cNvSpPr txBox="1">
            <a:spLocks/>
          </p:cNvSpPr>
          <p:nvPr/>
        </p:nvSpPr>
        <p:spPr>
          <a:xfrm>
            <a:off x="632773" y="1503555"/>
            <a:ext cx="8048625" cy="1428083"/>
          </a:xfrm>
          <a:prstGeom prst="rect">
            <a:avLst/>
          </a:prstGeom>
        </p:spPr>
        <p:txBody>
          <a:bodyPr vert="horz" wrap="square" lIns="0" tIns="0" rIns="0" bIns="0" rtlCol="0" anchor="ctr">
            <a:normAutofit/>
          </a:bodyPr>
          <a:lstStyle/>
          <a:p>
            <a:pPr marL="460375" lvl="0" indent="-460375" algn="ctr">
              <a:lnSpc>
                <a:spcPct val="90000"/>
              </a:lnSpc>
              <a:spcBef>
                <a:spcPct val="20000"/>
              </a:spcBef>
              <a:defRPr/>
            </a:pPr>
            <a:endParaRPr lang="en-GB" sz="3200" dirty="0" smtClean="0">
              <a:gradFill>
                <a:gsLst>
                  <a:gs pos="0">
                    <a:schemeClr val="tx1"/>
                  </a:gs>
                  <a:gs pos="86000">
                    <a:schemeClr val="tx1"/>
                  </a:gs>
                </a:gsLst>
                <a:lin ang="5400000" scaled="0"/>
              </a:gradFill>
            </a:endParaRPr>
          </a:p>
        </p:txBody>
      </p:sp>
    </p:spTree>
    <p:extLst>
      <p:ext uri="{BB962C8B-B14F-4D97-AF65-F5344CB8AC3E}">
        <p14:creationId xmlns:p14="http://schemas.microsoft.com/office/powerpoint/2010/main" val="2530004533"/>
      </p:ext>
    </p:extLst>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16606" y="2973388"/>
            <a:ext cx="8382000" cy="664797"/>
          </a:xfrm>
        </p:spPr>
        <p:txBody>
          <a:bodyPr>
            <a:normAutofit fontScale="90000"/>
          </a:bodyPr>
          <a:lstStyle/>
          <a:p>
            <a:pPr algn="ctr"/>
            <a:r>
              <a:rPr lang="en-GB" dirty="0" smtClean="0"/>
              <a:t>Simplicity</a:t>
            </a:r>
            <a:endParaRPr lang="en-GB" dirty="0"/>
          </a:p>
        </p:txBody>
      </p:sp>
    </p:spTree>
    <p:extLst>
      <p:ext uri="{BB962C8B-B14F-4D97-AF65-F5344CB8AC3E}">
        <p14:creationId xmlns:p14="http://schemas.microsoft.com/office/powerpoint/2010/main" val="1163202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2"/>
          </p:nvPr>
        </p:nvSpPr>
        <p:spPr>
          <a:xfrm>
            <a:off x="381000" y="2044582"/>
            <a:ext cx="5613009" cy="3857652"/>
          </a:xfrm>
        </p:spPr>
        <p:txBody>
          <a:bodyPr>
            <a:normAutofit/>
          </a:bodyPr>
          <a:lstStyle/>
          <a:p>
            <a:pPr>
              <a:buNone/>
            </a:pPr>
            <a:r>
              <a:rPr lang="en-US" sz="1400" b="1" dirty="0">
                <a:solidFill>
                  <a:srgbClr val="00B050"/>
                </a:solidFill>
                <a:latin typeface="Consolas" pitchFamily="49" charset="0"/>
              </a:rPr>
              <a:t> </a:t>
            </a:r>
            <a:endParaRPr lang="en-GB" sz="1400" b="1" dirty="0">
              <a:solidFill>
                <a:srgbClr val="00B050"/>
              </a:solidFill>
              <a:latin typeface="Consolas" pitchFamily="49" charset="0"/>
            </a:endParaRPr>
          </a:p>
          <a:p>
            <a:pPr>
              <a:buNone/>
            </a:pPr>
            <a:r>
              <a:rPr lang="en-US" sz="1400" b="1" dirty="0" smtClean="0">
                <a:solidFill>
                  <a:srgbClr val="00B050"/>
                </a:solidFill>
                <a:latin typeface="Consolas" pitchFamily="49" charset="0"/>
              </a:rPr>
              <a:t>type Command = Command of (Rover -&gt; unit)</a:t>
            </a:r>
          </a:p>
          <a:p>
            <a:pPr>
              <a:buNone/>
            </a:pPr>
            <a:endParaRPr lang="en-US" sz="1400" b="1" dirty="0" smtClean="0">
              <a:solidFill>
                <a:srgbClr val="00B050"/>
              </a:solidFill>
              <a:latin typeface="Consolas" pitchFamily="49" charset="0"/>
            </a:endParaRPr>
          </a:p>
          <a:p>
            <a:pPr>
              <a:buNone/>
            </a:pPr>
            <a:r>
              <a:rPr lang="en-US" sz="1400" b="1" dirty="0" smtClean="0">
                <a:solidFill>
                  <a:srgbClr val="00B050"/>
                </a:solidFill>
                <a:latin typeface="Consolas" pitchFamily="49" charset="0"/>
              </a:rPr>
              <a:t>let </a:t>
            </a:r>
            <a:r>
              <a:rPr lang="en-US" sz="1400" b="1" dirty="0" err="1" smtClean="0">
                <a:solidFill>
                  <a:srgbClr val="00B050"/>
                </a:solidFill>
                <a:latin typeface="Consolas" pitchFamily="49" charset="0"/>
              </a:rPr>
              <a:t>BreakCommand</a:t>
            </a:r>
            <a:r>
              <a:rPr lang="en-US" sz="1400" b="1" dirty="0" smtClean="0">
                <a:solidFill>
                  <a:srgbClr val="00B050"/>
                </a:solidFill>
                <a:latin typeface="Consolas" pitchFamily="49" charset="0"/>
              </a:rPr>
              <a:t> </a:t>
            </a:r>
            <a:r>
              <a:rPr lang="en-US" sz="1400" b="1" dirty="0">
                <a:solidFill>
                  <a:srgbClr val="00B050"/>
                </a:solidFill>
                <a:latin typeface="Consolas" pitchFamily="49" charset="0"/>
              </a:rPr>
              <a:t>= </a:t>
            </a:r>
            <a:endParaRPr lang="en-US" sz="1400" b="1" dirty="0" smtClean="0">
              <a:solidFill>
                <a:srgbClr val="00B050"/>
              </a:solidFill>
              <a:latin typeface="Consolas" pitchFamily="49" charset="0"/>
            </a:endParaRPr>
          </a:p>
          <a:p>
            <a:pPr>
              <a:buNone/>
            </a:pPr>
            <a:r>
              <a:rPr lang="en-US" sz="1400" b="1" dirty="0" smtClean="0">
                <a:solidFill>
                  <a:srgbClr val="00B050"/>
                </a:solidFill>
                <a:latin typeface="Consolas" pitchFamily="49" charset="0"/>
              </a:rPr>
              <a:t>  Command(fun </a:t>
            </a:r>
            <a:r>
              <a:rPr lang="en-US" sz="1400" b="1" dirty="0">
                <a:solidFill>
                  <a:srgbClr val="00B050"/>
                </a:solidFill>
                <a:latin typeface="Consolas" pitchFamily="49" charset="0"/>
              </a:rPr>
              <a:t>rover -&gt; </a:t>
            </a:r>
            <a:r>
              <a:rPr lang="en-US" sz="1400" b="1" dirty="0" err="1">
                <a:solidFill>
                  <a:srgbClr val="00B050"/>
                </a:solidFill>
                <a:latin typeface="Consolas" pitchFamily="49" charset="0"/>
              </a:rPr>
              <a:t>rover.Accelerate</a:t>
            </a:r>
            <a:r>
              <a:rPr lang="en-US" sz="1400" b="1" dirty="0">
                <a:solidFill>
                  <a:srgbClr val="00B050"/>
                </a:solidFill>
                <a:latin typeface="Consolas" pitchFamily="49" charset="0"/>
              </a:rPr>
              <a:t>(-1.0</a:t>
            </a:r>
            <a:r>
              <a:rPr lang="en-US" sz="1400" b="1" dirty="0" smtClean="0">
                <a:solidFill>
                  <a:srgbClr val="00B050"/>
                </a:solidFill>
                <a:latin typeface="Consolas" pitchFamily="49" charset="0"/>
              </a:rPr>
              <a:t>))</a:t>
            </a:r>
            <a:endParaRPr lang="en-GB" sz="1400" b="1" dirty="0">
              <a:solidFill>
                <a:srgbClr val="00B050"/>
              </a:solidFill>
              <a:latin typeface="Consolas" pitchFamily="49" charset="0"/>
            </a:endParaRPr>
          </a:p>
          <a:p>
            <a:pPr>
              <a:buNone/>
            </a:pPr>
            <a:endParaRPr lang="en-US" sz="1400" b="1" dirty="0" smtClean="0">
              <a:solidFill>
                <a:srgbClr val="00B050"/>
              </a:solidFill>
              <a:latin typeface="Consolas" pitchFamily="49" charset="0"/>
            </a:endParaRPr>
          </a:p>
          <a:p>
            <a:pPr>
              <a:buNone/>
            </a:pPr>
            <a:r>
              <a:rPr lang="en-US" sz="1400" b="1" dirty="0" smtClean="0">
                <a:solidFill>
                  <a:srgbClr val="00B050"/>
                </a:solidFill>
                <a:latin typeface="Consolas" pitchFamily="49" charset="0"/>
              </a:rPr>
              <a:t>let </a:t>
            </a:r>
            <a:r>
              <a:rPr lang="en-US" sz="1400" b="1" dirty="0" err="1" smtClean="0">
                <a:solidFill>
                  <a:srgbClr val="00B050"/>
                </a:solidFill>
                <a:latin typeface="Consolas" pitchFamily="49" charset="0"/>
              </a:rPr>
              <a:t>TurnLeftCommand</a:t>
            </a:r>
            <a:r>
              <a:rPr lang="en-US" sz="1400" b="1" dirty="0">
                <a:solidFill>
                  <a:srgbClr val="00B050"/>
                </a:solidFill>
                <a:latin typeface="Consolas" pitchFamily="49" charset="0"/>
              </a:rPr>
              <a:t> </a:t>
            </a:r>
            <a:r>
              <a:rPr lang="en-US" sz="1400" b="1" dirty="0" smtClean="0">
                <a:solidFill>
                  <a:srgbClr val="00B050"/>
                </a:solidFill>
                <a:latin typeface="Consolas" pitchFamily="49" charset="0"/>
              </a:rPr>
              <a:t> </a:t>
            </a:r>
            <a:r>
              <a:rPr lang="en-US" sz="1400" b="1" dirty="0">
                <a:solidFill>
                  <a:srgbClr val="00B050"/>
                </a:solidFill>
                <a:latin typeface="Consolas" pitchFamily="49" charset="0"/>
              </a:rPr>
              <a:t>= </a:t>
            </a:r>
            <a:endParaRPr lang="en-US" sz="1400" b="1" dirty="0" smtClean="0">
              <a:solidFill>
                <a:srgbClr val="00B050"/>
              </a:solidFill>
              <a:latin typeface="Consolas" pitchFamily="49" charset="0"/>
            </a:endParaRPr>
          </a:p>
          <a:p>
            <a:pPr>
              <a:buNone/>
            </a:pPr>
            <a:r>
              <a:rPr lang="en-US" sz="1400" b="1" dirty="0" smtClean="0">
                <a:solidFill>
                  <a:srgbClr val="00B050"/>
                </a:solidFill>
                <a:latin typeface="Consolas" pitchFamily="49" charset="0"/>
              </a:rPr>
              <a:t>  Command(fun </a:t>
            </a:r>
            <a:r>
              <a:rPr lang="en-US" sz="1400" b="1" dirty="0">
                <a:solidFill>
                  <a:srgbClr val="00B050"/>
                </a:solidFill>
                <a:latin typeface="Consolas" pitchFamily="49" charset="0"/>
              </a:rPr>
              <a:t>rover -&gt; </a:t>
            </a:r>
            <a:r>
              <a:rPr lang="en-US" sz="1400" b="1" dirty="0" err="1">
                <a:solidFill>
                  <a:srgbClr val="00B050"/>
                </a:solidFill>
                <a:latin typeface="Consolas" pitchFamily="49" charset="0"/>
              </a:rPr>
              <a:t>rover.Rotate</a:t>
            </a:r>
            <a:r>
              <a:rPr lang="en-US" sz="1400" b="1" dirty="0">
                <a:solidFill>
                  <a:srgbClr val="00B050"/>
                </a:solidFill>
                <a:latin typeface="Consolas" pitchFamily="49" charset="0"/>
              </a:rPr>
              <a:t>(-5.0&lt;</a:t>
            </a:r>
            <a:r>
              <a:rPr lang="en-US" sz="1400" b="1" dirty="0" err="1">
                <a:solidFill>
                  <a:srgbClr val="00B050"/>
                </a:solidFill>
                <a:latin typeface="Consolas" pitchFamily="49" charset="0"/>
              </a:rPr>
              <a:t>degs</a:t>
            </a:r>
            <a:r>
              <a:rPr lang="en-US" sz="1400" b="1" dirty="0" smtClean="0">
                <a:solidFill>
                  <a:srgbClr val="00B050"/>
                </a:solidFill>
                <a:latin typeface="Consolas" pitchFamily="49" charset="0"/>
              </a:rPr>
              <a:t>&gt;))</a:t>
            </a:r>
            <a:endParaRPr lang="en-GB" sz="1400" b="1" dirty="0">
              <a:solidFill>
                <a:srgbClr val="00B050"/>
              </a:solidFill>
              <a:latin typeface="Consolas" pitchFamily="49" charset="0"/>
            </a:endParaRPr>
          </a:p>
          <a:p>
            <a:pPr>
              <a:buNone/>
            </a:pPr>
            <a:r>
              <a:rPr lang="en-US" sz="1400" b="1" dirty="0">
                <a:solidFill>
                  <a:srgbClr val="00B050"/>
                </a:solidFill>
                <a:latin typeface="Consolas" pitchFamily="49" charset="0"/>
              </a:rPr>
              <a:t> </a:t>
            </a:r>
            <a:endParaRPr lang="en-GB" sz="1400" b="1" dirty="0">
              <a:solidFill>
                <a:srgbClr val="00B050"/>
              </a:solidFill>
              <a:latin typeface="Consolas" pitchFamily="49" charset="0"/>
            </a:endParaRPr>
          </a:p>
        </p:txBody>
      </p:sp>
      <p:sp>
        <p:nvSpPr>
          <p:cNvPr id="7" name="Content Placeholder 6"/>
          <p:cNvSpPr>
            <a:spLocks noGrp="1"/>
          </p:cNvSpPr>
          <p:nvPr>
            <p:ph sz="quarter" idx="4"/>
          </p:nvPr>
        </p:nvSpPr>
        <p:spPr>
          <a:xfrm>
            <a:off x="5227910" y="900535"/>
            <a:ext cx="7072362" cy="5500726"/>
          </a:xfrm>
        </p:spPr>
        <p:txBody>
          <a:bodyPr>
            <a:noAutofit/>
          </a:bodyPr>
          <a:lstStyle/>
          <a:p>
            <a:pPr>
              <a:spcBef>
                <a:spcPts val="0"/>
              </a:spcBef>
              <a:buNone/>
            </a:pPr>
            <a:r>
              <a:rPr lang="en-US" sz="1050" b="1" dirty="0">
                <a:solidFill>
                  <a:schemeClr val="accent4">
                    <a:lumMod val="75000"/>
                  </a:schemeClr>
                </a:solidFill>
                <a:latin typeface="Consolas" pitchFamily="49" charset="0"/>
              </a:rPr>
              <a:t>   abstract class Command</a:t>
            </a:r>
            <a:endParaRPr lang="en-GB" sz="1050" b="1" dirty="0">
              <a:solidFill>
                <a:schemeClr val="accent4">
                  <a:lumMod val="75000"/>
                </a:schemeClr>
              </a:solidFill>
              <a:latin typeface="Consolas" pitchFamily="49" charset="0"/>
            </a:endParaRPr>
          </a:p>
          <a:p>
            <a:pPr>
              <a:spcBef>
                <a:spcPts val="0"/>
              </a:spcBef>
              <a:buNone/>
            </a:pPr>
            <a:r>
              <a:rPr lang="en-US" sz="1050" b="1" dirty="0">
                <a:solidFill>
                  <a:schemeClr val="accent4">
                    <a:lumMod val="75000"/>
                  </a:schemeClr>
                </a:solidFill>
                <a:latin typeface="Consolas" pitchFamily="49" charset="0"/>
              </a:rPr>
              <a:t>    {</a:t>
            </a:r>
            <a:endParaRPr lang="en-GB" sz="1050" b="1" dirty="0">
              <a:solidFill>
                <a:schemeClr val="accent4">
                  <a:lumMod val="75000"/>
                </a:schemeClr>
              </a:solidFill>
              <a:latin typeface="Consolas" pitchFamily="49" charset="0"/>
            </a:endParaRPr>
          </a:p>
          <a:p>
            <a:pPr>
              <a:spcBef>
                <a:spcPts val="0"/>
              </a:spcBef>
              <a:buNone/>
            </a:pPr>
            <a:r>
              <a:rPr lang="en-US" sz="1050" b="1" dirty="0">
                <a:solidFill>
                  <a:schemeClr val="accent4">
                    <a:lumMod val="75000"/>
                  </a:schemeClr>
                </a:solidFill>
                <a:latin typeface="Consolas" pitchFamily="49" charset="0"/>
              </a:rPr>
              <a:t>      public virtual void Execute();</a:t>
            </a:r>
            <a:endParaRPr lang="en-GB" sz="1050" b="1" dirty="0">
              <a:solidFill>
                <a:schemeClr val="accent4">
                  <a:lumMod val="75000"/>
                </a:schemeClr>
              </a:solidFill>
              <a:latin typeface="Consolas" pitchFamily="49" charset="0"/>
            </a:endParaRPr>
          </a:p>
          <a:p>
            <a:pPr>
              <a:spcBef>
                <a:spcPts val="0"/>
              </a:spcBef>
              <a:buNone/>
            </a:pPr>
            <a:r>
              <a:rPr lang="en-US" sz="1050" b="1" dirty="0">
                <a:solidFill>
                  <a:schemeClr val="accent4">
                    <a:lumMod val="75000"/>
                  </a:schemeClr>
                </a:solidFill>
                <a:latin typeface="Consolas" pitchFamily="49" charset="0"/>
              </a:rPr>
              <a:t>    </a:t>
            </a:r>
            <a:r>
              <a:rPr lang="en-US" sz="1050" b="1" dirty="0" smtClean="0">
                <a:solidFill>
                  <a:schemeClr val="accent4">
                    <a:lumMod val="75000"/>
                  </a:schemeClr>
                </a:solidFill>
                <a:latin typeface="Consolas" pitchFamily="49" charset="0"/>
              </a:rPr>
              <a:t>}</a:t>
            </a:r>
            <a:endParaRPr lang="en-GB" sz="1050" b="1" dirty="0">
              <a:solidFill>
                <a:schemeClr val="accent4">
                  <a:lumMod val="75000"/>
                </a:schemeClr>
              </a:solidFill>
              <a:latin typeface="Consolas" pitchFamily="49" charset="0"/>
            </a:endParaRPr>
          </a:p>
          <a:p>
            <a:pPr>
              <a:spcBef>
                <a:spcPts val="0"/>
              </a:spcBef>
              <a:buNone/>
            </a:pPr>
            <a:r>
              <a:rPr lang="en-US" sz="1050" b="1" dirty="0">
                <a:solidFill>
                  <a:schemeClr val="accent4">
                    <a:lumMod val="75000"/>
                  </a:schemeClr>
                </a:solidFill>
                <a:latin typeface="Consolas" pitchFamily="49" charset="0"/>
              </a:rPr>
              <a:t>    abstract class </a:t>
            </a:r>
            <a:r>
              <a:rPr lang="en-US" sz="1050" b="1" dirty="0" err="1" smtClean="0">
                <a:solidFill>
                  <a:schemeClr val="accent4">
                    <a:lumMod val="75000"/>
                  </a:schemeClr>
                </a:solidFill>
                <a:latin typeface="Consolas" pitchFamily="49" charset="0"/>
              </a:rPr>
              <a:t>RoverCommand</a:t>
            </a:r>
            <a:r>
              <a:rPr lang="en-US" sz="1050" b="1" dirty="0" smtClean="0">
                <a:solidFill>
                  <a:schemeClr val="accent4">
                    <a:lumMod val="75000"/>
                  </a:schemeClr>
                </a:solidFill>
                <a:latin typeface="Consolas" pitchFamily="49" charset="0"/>
              </a:rPr>
              <a:t> </a:t>
            </a:r>
            <a:r>
              <a:rPr lang="en-US" sz="1050" b="1" dirty="0">
                <a:solidFill>
                  <a:schemeClr val="accent4">
                    <a:lumMod val="75000"/>
                  </a:schemeClr>
                </a:solidFill>
                <a:latin typeface="Consolas" pitchFamily="49" charset="0"/>
              </a:rPr>
              <a:t>: Command</a:t>
            </a:r>
            <a:endParaRPr lang="en-GB" sz="1050" b="1" dirty="0">
              <a:solidFill>
                <a:schemeClr val="accent4">
                  <a:lumMod val="75000"/>
                </a:schemeClr>
              </a:solidFill>
              <a:latin typeface="Consolas" pitchFamily="49" charset="0"/>
            </a:endParaRPr>
          </a:p>
          <a:p>
            <a:pPr>
              <a:spcBef>
                <a:spcPts val="0"/>
              </a:spcBef>
              <a:buNone/>
            </a:pPr>
            <a:r>
              <a:rPr lang="en-US" sz="1050" b="1" dirty="0">
                <a:solidFill>
                  <a:schemeClr val="accent4">
                    <a:lumMod val="75000"/>
                  </a:schemeClr>
                </a:solidFill>
                <a:latin typeface="Consolas" pitchFamily="49" charset="0"/>
              </a:rPr>
              <a:t>    {</a:t>
            </a:r>
            <a:endParaRPr lang="en-GB" sz="1050" b="1" dirty="0">
              <a:solidFill>
                <a:schemeClr val="accent4">
                  <a:lumMod val="75000"/>
                </a:schemeClr>
              </a:solidFill>
              <a:latin typeface="Consolas" pitchFamily="49" charset="0"/>
            </a:endParaRPr>
          </a:p>
          <a:p>
            <a:pPr>
              <a:spcBef>
                <a:spcPts val="0"/>
              </a:spcBef>
              <a:buNone/>
            </a:pPr>
            <a:r>
              <a:rPr lang="en-US" sz="1050" b="1" dirty="0">
                <a:solidFill>
                  <a:schemeClr val="accent4">
                    <a:lumMod val="75000"/>
                  </a:schemeClr>
                </a:solidFill>
                <a:latin typeface="Consolas" pitchFamily="49" charset="0"/>
              </a:rPr>
              <a:t>     </a:t>
            </a:r>
            <a:r>
              <a:rPr lang="en-US" sz="1050" b="1" dirty="0" smtClean="0">
                <a:solidFill>
                  <a:schemeClr val="accent4">
                    <a:lumMod val="75000"/>
                  </a:schemeClr>
                </a:solidFill>
                <a:latin typeface="Consolas" pitchFamily="49" charset="0"/>
              </a:rPr>
              <a:t> </a:t>
            </a:r>
            <a:r>
              <a:rPr lang="en-US" sz="1050" b="1" dirty="0">
                <a:solidFill>
                  <a:schemeClr val="accent4">
                    <a:lumMod val="75000"/>
                  </a:schemeClr>
                </a:solidFill>
                <a:latin typeface="Consolas" pitchFamily="49" charset="0"/>
              </a:rPr>
              <a:t>protected </a:t>
            </a:r>
            <a:r>
              <a:rPr lang="en-US" sz="1050" b="1" dirty="0" smtClean="0">
                <a:solidFill>
                  <a:schemeClr val="accent4">
                    <a:lumMod val="75000"/>
                  </a:schemeClr>
                </a:solidFill>
                <a:latin typeface="Consolas" pitchFamily="49" charset="0"/>
              </a:rPr>
              <a:t>Rover </a:t>
            </a:r>
            <a:r>
              <a:rPr lang="en-US" sz="1050" b="1" dirty="0">
                <a:solidFill>
                  <a:schemeClr val="accent4">
                    <a:lumMod val="75000"/>
                  </a:schemeClr>
                </a:solidFill>
                <a:latin typeface="Consolas" pitchFamily="49" charset="0"/>
              </a:rPr>
              <a:t>Rover { get; private set; }</a:t>
            </a:r>
            <a:endParaRPr lang="en-GB" sz="1050" b="1" dirty="0">
              <a:solidFill>
                <a:schemeClr val="accent4">
                  <a:lumMod val="75000"/>
                </a:schemeClr>
              </a:solidFill>
              <a:latin typeface="Consolas" pitchFamily="49" charset="0"/>
            </a:endParaRPr>
          </a:p>
          <a:p>
            <a:pPr>
              <a:spcBef>
                <a:spcPts val="0"/>
              </a:spcBef>
              <a:buNone/>
            </a:pPr>
            <a:r>
              <a:rPr lang="en-US" sz="1050" b="1" dirty="0">
                <a:solidFill>
                  <a:schemeClr val="accent4">
                    <a:lumMod val="75000"/>
                  </a:schemeClr>
                </a:solidFill>
                <a:latin typeface="Consolas" pitchFamily="49" charset="0"/>
              </a:rPr>
              <a:t> </a:t>
            </a:r>
            <a:endParaRPr lang="en-GB" sz="1050" b="1" dirty="0">
              <a:solidFill>
                <a:schemeClr val="accent4">
                  <a:lumMod val="75000"/>
                </a:schemeClr>
              </a:solidFill>
              <a:latin typeface="Consolas" pitchFamily="49" charset="0"/>
            </a:endParaRPr>
          </a:p>
          <a:p>
            <a:pPr>
              <a:spcBef>
                <a:spcPts val="0"/>
              </a:spcBef>
              <a:buNone/>
            </a:pPr>
            <a:r>
              <a:rPr lang="en-US" sz="1050" b="1" dirty="0">
                <a:solidFill>
                  <a:schemeClr val="accent4">
                    <a:lumMod val="75000"/>
                  </a:schemeClr>
                </a:solidFill>
                <a:latin typeface="Consolas" pitchFamily="49" charset="0"/>
              </a:rPr>
              <a:t>     </a:t>
            </a:r>
            <a:r>
              <a:rPr lang="en-US" sz="1050" b="1" dirty="0" smtClean="0">
                <a:solidFill>
                  <a:schemeClr val="accent4">
                    <a:lumMod val="75000"/>
                  </a:schemeClr>
                </a:solidFill>
                <a:latin typeface="Consolas" pitchFamily="49" charset="0"/>
              </a:rPr>
              <a:t> </a:t>
            </a:r>
            <a:r>
              <a:rPr lang="en-US" sz="1050" b="1" dirty="0">
                <a:solidFill>
                  <a:schemeClr val="accent4">
                    <a:lumMod val="75000"/>
                  </a:schemeClr>
                </a:solidFill>
                <a:latin typeface="Consolas" pitchFamily="49" charset="0"/>
              </a:rPr>
              <a:t>public </a:t>
            </a:r>
            <a:r>
              <a:rPr lang="en-US" sz="1050" b="1" dirty="0" err="1" smtClean="0">
                <a:solidFill>
                  <a:schemeClr val="accent4">
                    <a:lumMod val="75000"/>
                  </a:schemeClr>
                </a:solidFill>
                <a:latin typeface="Consolas" pitchFamily="49" charset="0"/>
              </a:rPr>
              <a:t>RoverCommand</a:t>
            </a:r>
            <a:r>
              <a:rPr lang="en-US" sz="1050" b="1" dirty="0" smtClean="0">
                <a:solidFill>
                  <a:schemeClr val="accent4">
                    <a:lumMod val="75000"/>
                  </a:schemeClr>
                </a:solidFill>
                <a:latin typeface="Consolas" pitchFamily="49" charset="0"/>
              </a:rPr>
              <a:t>(</a:t>
            </a:r>
            <a:r>
              <a:rPr lang="en-US" sz="1050" b="1" dirty="0" err="1" smtClean="0">
                <a:solidFill>
                  <a:schemeClr val="accent4">
                    <a:lumMod val="75000"/>
                  </a:schemeClr>
                </a:solidFill>
                <a:latin typeface="Consolas" pitchFamily="49" charset="0"/>
              </a:rPr>
              <a:t>MarsRover</a:t>
            </a:r>
            <a:r>
              <a:rPr lang="en-US" sz="1050" b="1" dirty="0" smtClean="0">
                <a:solidFill>
                  <a:schemeClr val="accent4">
                    <a:lumMod val="75000"/>
                  </a:schemeClr>
                </a:solidFill>
                <a:latin typeface="Consolas" pitchFamily="49" charset="0"/>
              </a:rPr>
              <a:t> </a:t>
            </a:r>
            <a:r>
              <a:rPr lang="en-US" sz="1050" b="1" dirty="0">
                <a:solidFill>
                  <a:schemeClr val="accent4">
                    <a:lumMod val="75000"/>
                  </a:schemeClr>
                </a:solidFill>
                <a:latin typeface="Consolas" pitchFamily="49" charset="0"/>
              </a:rPr>
              <a:t>rover)</a:t>
            </a:r>
            <a:endParaRPr lang="en-GB" sz="1050" b="1" dirty="0">
              <a:solidFill>
                <a:schemeClr val="accent4">
                  <a:lumMod val="75000"/>
                </a:schemeClr>
              </a:solidFill>
              <a:latin typeface="Consolas" pitchFamily="49" charset="0"/>
            </a:endParaRPr>
          </a:p>
          <a:p>
            <a:pPr>
              <a:spcBef>
                <a:spcPts val="0"/>
              </a:spcBef>
              <a:buNone/>
            </a:pPr>
            <a:r>
              <a:rPr lang="en-US" sz="1050" b="1" dirty="0">
                <a:solidFill>
                  <a:schemeClr val="accent4">
                    <a:lumMod val="75000"/>
                  </a:schemeClr>
                </a:solidFill>
                <a:latin typeface="Consolas" pitchFamily="49" charset="0"/>
              </a:rPr>
              <a:t>      {</a:t>
            </a:r>
            <a:endParaRPr lang="en-GB" sz="1050" b="1" dirty="0">
              <a:solidFill>
                <a:schemeClr val="accent4">
                  <a:lumMod val="75000"/>
                </a:schemeClr>
              </a:solidFill>
              <a:latin typeface="Consolas" pitchFamily="49" charset="0"/>
            </a:endParaRPr>
          </a:p>
          <a:p>
            <a:pPr>
              <a:spcBef>
                <a:spcPts val="0"/>
              </a:spcBef>
              <a:buNone/>
            </a:pPr>
            <a:r>
              <a:rPr lang="en-US" sz="1050" b="1" dirty="0">
                <a:solidFill>
                  <a:schemeClr val="accent4">
                    <a:lumMod val="75000"/>
                  </a:schemeClr>
                </a:solidFill>
                <a:latin typeface="Consolas" pitchFamily="49" charset="0"/>
              </a:rPr>
              <a:t>        </a:t>
            </a:r>
            <a:r>
              <a:rPr lang="en-US" sz="1050" b="1" dirty="0" err="1">
                <a:solidFill>
                  <a:schemeClr val="accent4">
                    <a:lumMod val="75000"/>
                  </a:schemeClr>
                </a:solidFill>
                <a:latin typeface="Consolas" pitchFamily="49" charset="0"/>
              </a:rPr>
              <a:t>this.Rover</a:t>
            </a:r>
            <a:r>
              <a:rPr lang="en-US" sz="1050" b="1" dirty="0">
                <a:solidFill>
                  <a:schemeClr val="accent4">
                    <a:lumMod val="75000"/>
                  </a:schemeClr>
                </a:solidFill>
                <a:latin typeface="Consolas" pitchFamily="49" charset="0"/>
              </a:rPr>
              <a:t> = rover;</a:t>
            </a:r>
            <a:endParaRPr lang="en-GB" sz="1050" b="1" dirty="0">
              <a:solidFill>
                <a:schemeClr val="accent4">
                  <a:lumMod val="75000"/>
                </a:schemeClr>
              </a:solidFill>
              <a:latin typeface="Consolas" pitchFamily="49" charset="0"/>
            </a:endParaRPr>
          </a:p>
          <a:p>
            <a:pPr>
              <a:spcBef>
                <a:spcPts val="0"/>
              </a:spcBef>
              <a:buNone/>
            </a:pPr>
            <a:r>
              <a:rPr lang="en-US" sz="1050" b="1" dirty="0">
                <a:solidFill>
                  <a:schemeClr val="accent4">
                    <a:lumMod val="75000"/>
                  </a:schemeClr>
                </a:solidFill>
                <a:latin typeface="Consolas" pitchFamily="49" charset="0"/>
              </a:rPr>
              <a:t>      }</a:t>
            </a:r>
            <a:endParaRPr lang="en-GB" sz="1050" b="1" dirty="0">
              <a:solidFill>
                <a:schemeClr val="accent4">
                  <a:lumMod val="75000"/>
                </a:schemeClr>
              </a:solidFill>
              <a:latin typeface="Consolas" pitchFamily="49" charset="0"/>
            </a:endParaRPr>
          </a:p>
          <a:p>
            <a:pPr>
              <a:spcBef>
                <a:spcPts val="0"/>
              </a:spcBef>
              <a:buNone/>
            </a:pPr>
            <a:r>
              <a:rPr lang="en-US" sz="1050" b="1" dirty="0">
                <a:solidFill>
                  <a:schemeClr val="accent4">
                    <a:lumMod val="75000"/>
                  </a:schemeClr>
                </a:solidFill>
                <a:latin typeface="Consolas" pitchFamily="49" charset="0"/>
              </a:rPr>
              <a:t>    </a:t>
            </a:r>
            <a:r>
              <a:rPr lang="en-US" sz="1050" b="1" dirty="0" smtClean="0">
                <a:solidFill>
                  <a:schemeClr val="accent4">
                    <a:lumMod val="75000"/>
                  </a:schemeClr>
                </a:solidFill>
                <a:latin typeface="Consolas" pitchFamily="49" charset="0"/>
              </a:rPr>
              <a:t>}</a:t>
            </a:r>
            <a:endParaRPr lang="en-GB" sz="1050" b="1" dirty="0">
              <a:solidFill>
                <a:schemeClr val="accent4">
                  <a:lumMod val="75000"/>
                </a:schemeClr>
              </a:solidFill>
              <a:latin typeface="Consolas" pitchFamily="49" charset="0"/>
            </a:endParaRPr>
          </a:p>
          <a:p>
            <a:pPr>
              <a:spcBef>
                <a:spcPts val="0"/>
              </a:spcBef>
              <a:buNone/>
            </a:pPr>
            <a:r>
              <a:rPr lang="en-US" sz="1050" b="1" dirty="0">
                <a:solidFill>
                  <a:schemeClr val="accent4">
                    <a:lumMod val="75000"/>
                  </a:schemeClr>
                </a:solidFill>
                <a:latin typeface="Consolas" pitchFamily="49" charset="0"/>
              </a:rPr>
              <a:t>    class </a:t>
            </a:r>
            <a:r>
              <a:rPr lang="en-US" sz="1050" b="1" dirty="0" err="1" smtClean="0">
                <a:solidFill>
                  <a:schemeClr val="accent4">
                    <a:lumMod val="75000"/>
                  </a:schemeClr>
                </a:solidFill>
                <a:latin typeface="Consolas" pitchFamily="49" charset="0"/>
              </a:rPr>
              <a:t>BreakCommand</a:t>
            </a:r>
            <a:r>
              <a:rPr lang="en-US" sz="1050" b="1" dirty="0" smtClean="0">
                <a:solidFill>
                  <a:schemeClr val="accent4">
                    <a:lumMod val="75000"/>
                  </a:schemeClr>
                </a:solidFill>
                <a:latin typeface="Consolas" pitchFamily="49" charset="0"/>
              </a:rPr>
              <a:t> </a:t>
            </a:r>
            <a:r>
              <a:rPr lang="en-US" sz="1050" b="1" dirty="0">
                <a:solidFill>
                  <a:schemeClr val="accent4">
                    <a:lumMod val="75000"/>
                  </a:schemeClr>
                </a:solidFill>
                <a:latin typeface="Consolas" pitchFamily="49" charset="0"/>
              </a:rPr>
              <a:t>: </a:t>
            </a:r>
            <a:r>
              <a:rPr lang="en-US" sz="1050" b="1" dirty="0" err="1" smtClean="0">
                <a:solidFill>
                  <a:schemeClr val="accent4">
                    <a:lumMod val="75000"/>
                  </a:schemeClr>
                </a:solidFill>
                <a:latin typeface="Consolas" pitchFamily="49" charset="0"/>
              </a:rPr>
              <a:t>RoverCommand</a:t>
            </a:r>
            <a:endParaRPr lang="en-GB" sz="1050" b="1" dirty="0">
              <a:solidFill>
                <a:schemeClr val="accent4">
                  <a:lumMod val="75000"/>
                </a:schemeClr>
              </a:solidFill>
              <a:latin typeface="Consolas" pitchFamily="49" charset="0"/>
            </a:endParaRPr>
          </a:p>
          <a:p>
            <a:pPr>
              <a:spcBef>
                <a:spcPts val="0"/>
              </a:spcBef>
              <a:buNone/>
            </a:pPr>
            <a:r>
              <a:rPr lang="en-US" sz="1050" b="1" dirty="0">
                <a:solidFill>
                  <a:schemeClr val="accent4">
                    <a:lumMod val="75000"/>
                  </a:schemeClr>
                </a:solidFill>
                <a:latin typeface="Consolas" pitchFamily="49" charset="0"/>
              </a:rPr>
              <a:t>    {</a:t>
            </a:r>
            <a:endParaRPr lang="en-GB" sz="1050" b="1" dirty="0">
              <a:solidFill>
                <a:schemeClr val="accent4">
                  <a:lumMod val="75000"/>
                </a:schemeClr>
              </a:solidFill>
              <a:latin typeface="Consolas" pitchFamily="49" charset="0"/>
            </a:endParaRPr>
          </a:p>
          <a:p>
            <a:pPr>
              <a:spcBef>
                <a:spcPts val="0"/>
              </a:spcBef>
              <a:buNone/>
            </a:pPr>
            <a:r>
              <a:rPr lang="en-US" sz="1050" b="1" dirty="0">
                <a:solidFill>
                  <a:schemeClr val="accent4">
                    <a:lumMod val="75000"/>
                  </a:schemeClr>
                </a:solidFill>
                <a:latin typeface="Consolas" pitchFamily="49" charset="0"/>
              </a:rPr>
              <a:t>      public </a:t>
            </a:r>
            <a:r>
              <a:rPr lang="en-US" sz="1050" b="1" dirty="0" err="1" smtClean="0">
                <a:solidFill>
                  <a:schemeClr val="accent4">
                    <a:lumMod val="75000"/>
                  </a:schemeClr>
                </a:solidFill>
                <a:latin typeface="Consolas" pitchFamily="49" charset="0"/>
              </a:rPr>
              <a:t>BreakCommand</a:t>
            </a:r>
            <a:r>
              <a:rPr lang="en-US" sz="1050" b="1" dirty="0" smtClean="0">
                <a:solidFill>
                  <a:schemeClr val="accent4">
                    <a:lumMod val="75000"/>
                  </a:schemeClr>
                </a:solidFill>
                <a:latin typeface="Consolas" pitchFamily="49" charset="0"/>
              </a:rPr>
              <a:t>(Rover </a:t>
            </a:r>
            <a:r>
              <a:rPr lang="en-US" sz="1050" b="1" dirty="0">
                <a:solidFill>
                  <a:schemeClr val="accent4">
                    <a:lumMod val="75000"/>
                  </a:schemeClr>
                </a:solidFill>
                <a:latin typeface="Consolas" pitchFamily="49" charset="0"/>
              </a:rPr>
              <a:t>rover)</a:t>
            </a:r>
            <a:endParaRPr lang="en-GB" sz="1050" b="1" dirty="0">
              <a:solidFill>
                <a:schemeClr val="accent4">
                  <a:lumMod val="75000"/>
                </a:schemeClr>
              </a:solidFill>
              <a:latin typeface="Consolas" pitchFamily="49" charset="0"/>
            </a:endParaRPr>
          </a:p>
          <a:p>
            <a:pPr>
              <a:spcBef>
                <a:spcPts val="0"/>
              </a:spcBef>
              <a:buNone/>
            </a:pPr>
            <a:r>
              <a:rPr lang="en-US" sz="1050" b="1" dirty="0">
                <a:solidFill>
                  <a:schemeClr val="accent4">
                    <a:lumMod val="75000"/>
                  </a:schemeClr>
                </a:solidFill>
                <a:latin typeface="Consolas" pitchFamily="49" charset="0"/>
              </a:rPr>
              <a:t>          : base(rover)</a:t>
            </a:r>
            <a:endParaRPr lang="en-GB" sz="1050" b="1" dirty="0">
              <a:solidFill>
                <a:schemeClr val="accent4">
                  <a:lumMod val="75000"/>
                </a:schemeClr>
              </a:solidFill>
              <a:latin typeface="Consolas" pitchFamily="49" charset="0"/>
            </a:endParaRPr>
          </a:p>
          <a:p>
            <a:pPr>
              <a:spcBef>
                <a:spcPts val="0"/>
              </a:spcBef>
              <a:buNone/>
            </a:pPr>
            <a:r>
              <a:rPr lang="en-US" sz="1050" b="1" dirty="0">
                <a:solidFill>
                  <a:schemeClr val="accent4">
                    <a:lumMod val="75000"/>
                  </a:schemeClr>
                </a:solidFill>
                <a:latin typeface="Consolas" pitchFamily="49" charset="0"/>
              </a:rPr>
              <a:t>      {</a:t>
            </a:r>
            <a:endParaRPr lang="en-GB" sz="1050" b="1" dirty="0">
              <a:solidFill>
                <a:schemeClr val="accent4">
                  <a:lumMod val="75000"/>
                </a:schemeClr>
              </a:solidFill>
              <a:latin typeface="Consolas" pitchFamily="49" charset="0"/>
            </a:endParaRPr>
          </a:p>
          <a:p>
            <a:pPr>
              <a:spcBef>
                <a:spcPts val="0"/>
              </a:spcBef>
              <a:buNone/>
            </a:pPr>
            <a:r>
              <a:rPr lang="en-US" sz="1050" b="1" dirty="0">
                <a:solidFill>
                  <a:schemeClr val="accent4">
                    <a:lumMod val="75000"/>
                  </a:schemeClr>
                </a:solidFill>
                <a:latin typeface="Consolas" pitchFamily="49" charset="0"/>
              </a:rPr>
              <a:t>      </a:t>
            </a:r>
            <a:r>
              <a:rPr lang="en-US" sz="1050" b="1" dirty="0" smtClean="0">
                <a:solidFill>
                  <a:schemeClr val="accent4">
                    <a:lumMod val="75000"/>
                  </a:schemeClr>
                </a:solidFill>
                <a:latin typeface="Consolas" pitchFamily="49" charset="0"/>
              </a:rPr>
              <a:t>}</a:t>
            </a:r>
            <a:r>
              <a:rPr lang="en-US" sz="1050" b="1" dirty="0">
                <a:solidFill>
                  <a:schemeClr val="accent4">
                    <a:lumMod val="75000"/>
                  </a:schemeClr>
                </a:solidFill>
                <a:latin typeface="Consolas" pitchFamily="49" charset="0"/>
              </a:rPr>
              <a:t> </a:t>
            </a:r>
            <a:endParaRPr lang="en-GB" sz="1050" b="1" dirty="0">
              <a:solidFill>
                <a:schemeClr val="accent4">
                  <a:lumMod val="75000"/>
                </a:schemeClr>
              </a:solidFill>
              <a:latin typeface="Consolas" pitchFamily="49" charset="0"/>
            </a:endParaRPr>
          </a:p>
          <a:p>
            <a:pPr>
              <a:spcBef>
                <a:spcPts val="0"/>
              </a:spcBef>
              <a:buNone/>
            </a:pPr>
            <a:r>
              <a:rPr lang="en-US" sz="1050" b="1" dirty="0">
                <a:solidFill>
                  <a:schemeClr val="accent4">
                    <a:lumMod val="75000"/>
                  </a:schemeClr>
                </a:solidFill>
                <a:latin typeface="Consolas" pitchFamily="49" charset="0"/>
              </a:rPr>
              <a:t>      public override void Execute()</a:t>
            </a:r>
            <a:endParaRPr lang="en-GB" sz="1050" b="1" dirty="0">
              <a:solidFill>
                <a:schemeClr val="accent4">
                  <a:lumMod val="75000"/>
                </a:schemeClr>
              </a:solidFill>
              <a:latin typeface="Consolas" pitchFamily="49" charset="0"/>
            </a:endParaRPr>
          </a:p>
          <a:p>
            <a:pPr>
              <a:spcBef>
                <a:spcPts val="0"/>
              </a:spcBef>
              <a:buNone/>
            </a:pPr>
            <a:r>
              <a:rPr lang="en-US" sz="1050" b="1" dirty="0">
                <a:solidFill>
                  <a:schemeClr val="accent4">
                    <a:lumMod val="75000"/>
                  </a:schemeClr>
                </a:solidFill>
                <a:latin typeface="Consolas" pitchFamily="49" charset="0"/>
              </a:rPr>
              <a:t>      {</a:t>
            </a:r>
            <a:endParaRPr lang="en-GB" sz="1050" b="1" dirty="0">
              <a:solidFill>
                <a:schemeClr val="accent4">
                  <a:lumMod val="75000"/>
                </a:schemeClr>
              </a:solidFill>
              <a:latin typeface="Consolas" pitchFamily="49" charset="0"/>
            </a:endParaRPr>
          </a:p>
          <a:p>
            <a:pPr>
              <a:spcBef>
                <a:spcPts val="0"/>
              </a:spcBef>
              <a:buNone/>
            </a:pPr>
            <a:r>
              <a:rPr lang="en-US" sz="1050" b="1" dirty="0">
                <a:solidFill>
                  <a:schemeClr val="accent4">
                    <a:lumMod val="75000"/>
                  </a:schemeClr>
                </a:solidFill>
                <a:latin typeface="Consolas" pitchFamily="49" charset="0"/>
              </a:rPr>
              <a:t>          </a:t>
            </a:r>
            <a:r>
              <a:rPr lang="en-US" sz="1050" b="1" dirty="0" err="1">
                <a:solidFill>
                  <a:schemeClr val="accent4">
                    <a:lumMod val="75000"/>
                  </a:schemeClr>
                </a:solidFill>
                <a:latin typeface="Consolas" pitchFamily="49" charset="0"/>
              </a:rPr>
              <a:t>Rover.Rotate</a:t>
            </a:r>
            <a:r>
              <a:rPr lang="en-US" sz="1050" b="1" dirty="0">
                <a:solidFill>
                  <a:schemeClr val="accent4">
                    <a:lumMod val="75000"/>
                  </a:schemeClr>
                </a:solidFill>
                <a:latin typeface="Consolas" pitchFamily="49" charset="0"/>
              </a:rPr>
              <a:t>(-5.0);</a:t>
            </a:r>
            <a:endParaRPr lang="en-GB" sz="1050" b="1" dirty="0">
              <a:solidFill>
                <a:schemeClr val="accent4">
                  <a:lumMod val="75000"/>
                </a:schemeClr>
              </a:solidFill>
              <a:latin typeface="Consolas" pitchFamily="49" charset="0"/>
            </a:endParaRPr>
          </a:p>
          <a:p>
            <a:pPr>
              <a:spcBef>
                <a:spcPts val="0"/>
              </a:spcBef>
              <a:buNone/>
            </a:pPr>
            <a:r>
              <a:rPr lang="en-US" sz="1050" b="1" dirty="0">
                <a:solidFill>
                  <a:schemeClr val="accent4">
                    <a:lumMod val="75000"/>
                  </a:schemeClr>
                </a:solidFill>
                <a:latin typeface="Consolas" pitchFamily="49" charset="0"/>
              </a:rPr>
              <a:t>      }</a:t>
            </a:r>
            <a:endParaRPr lang="en-GB" sz="1050" b="1" dirty="0">
              <a:solidFill>
                <a:schemeClr val="accent4">
                  <a:lumMod val="75000"/>
                </a:schemeClr>
              </a:solidFill>
              <a:latin typeface="Consolas" pitchFamily="49" charset="0"/>
            </a:endParaRPr>
          </a:p>
          <a:p>
            <a:pPr>
              <a:spcBef>
                <a:spcPts val="0"/>
              </a:spcBef>
              <a:buNone/>
            </a:pPr>
            <a:r>
              <a:rPr lang="en-US" sz="1050" b="1" dirty="0">
                <a:solidFill>
                  <a:schemeClr val="accent4">
                    <a:lumMod val="75000"/>
                  </a:schemeClr>
                </a:solidFill>
                <a:latin typeface="Consolas" pitchFamily="49" charset="0"/>
              </a:rPr>
              <a:t>  </a:t>
            </a:r>
            <a:r>
              <a:rPr lang="en-US" sz="1050" b="1" dirty="0" smtClean="0">
                <a:solidFill>
                  <a:schemeClr val="accent4">
                    <a:lumMod val="75000"/>
                  </a:schemeClr>
                </a:solidFill>
                <a:latin typeface="Consolas" pitchFamily="49" charset="0"/>
              </a:rPr>
              <a:t>}</a:t>
            </a:r>
          </a:p>
          <a:p>
            <a:pPr>
              <a:spcBef>
                <a:spcPts val="0"/>
              </a:spcBef>
              <a:buNone/>
            </a:pPr>
            <a:r>
              <a:rPr lang="en-US" sz="1050" b="1" dirty="0" smtClean="0">
                <a:solidFill>
                  <a:schemeClr val="accent4">
                    <a:lumMod val="75000"/>
                  </a:schemeClr>
                </a:solidFill>
                <a:latin typeface="Consolas" pitchFamily="49" charset="0"/>
              </a:rPr>
              <a:t>  class </a:t>
            </a:r>
            <a:r>
              <a:rPr lang="en-US" sz="1050" b="1" dirty="0" err="1" smtClean="0">
                <a:solidFill>
                  <a:schemeClr val="accent4">
                    <a:lumMod val="75000"/>
                  </a:schemeClr>
                </a:solidFill>
                <a:latin typeface="Consolas" pitchFamily="49" charset="0"/>
              </a:rPr>
              <a:t>TurnLeftCommand</a:t>
            </a:r>
            <a:r>
              <a:rPr lang="en-US" sz="1050" b="1" dirty="0" smtClean="0">
                <a:solidFill>
                  <a:schemeClr val="accent4">
                    <a:lumMod val="75000"/>
                  </a:schemeClr>
                </a:solidFill>
                <a:latin typeface="Consolas" pitchFamily="49" charset="0"/>
              </a:rPr>
              <a:t> : </a:t>
            </a:r>
            <a:r>
              <a:rPr lang="en-US" sz="1050" b="1" dirty="0" err="1" smtClean="0">
                <a:solidFill>
                  <a:schemeClr val="accent4">
                    <a:lumMod val="75000"/>
                  </a:schemeClr>
                </a:solidFill>
                <a:latin typeface="Consolas" pitchFamily="49" charset="0"/>
              </a:rPr>
              <a:t>RoverCommand</a:t>
            </a:r>
            <a:endParaRPr lang="en-GB" sz="1050" b="1" dirty="0" smtClean="0">
              <a:solidFill>
                <a:schemeClr val="accent4">
                  <a:lumMod val="75000"/>
                </a:schemeClr>
              </a:solidFill>
              <a:latin typeface="Consolas" pitchFamily="49" charset="0"/>
            </a:endParaRPr>
          </a:p>
          <a:p>
            <a:pPr>
              <a:spcBef>
                <a:spcPts val="0"/>
              </a:spcBef>
              <a:buNone/>
            </a:pPr>
            <a:r>
              <a:rPr lang="en-US" sz="1050" b="1" dirty="0" smtClean="0">
                <a:solidFill>
                  <a:schemeClr val="accent4">
                    <a:lumMod val="75000"/>
                  </a:schemeClr>
                </a:solidFill>
                <a:latin typeface="Consolas" pitchFamily="49" charset="0"/>
              </a:rPr>
              <a:t>  {</a:t>
            </a:r>
            <a:endParaRPr lang="en-GB" sz="1050" b="1" dirty="0" smtClean="0">
              <a:solidFill>
                <a:schemeClr val="accent4">
                  <a:lumMod val="75000"/>
                </a:schemeClr>
              </a:solidFill>
              <a:latin typeface="Consolas" pitchFamily="49" charset="0"/>
            </a:endParaRPr>
          </a:p>
          <a:p>
            <a:pPr>
              <a:spcBef>
                <a:spcPts val="0"/>
              </a:spcBef>
              <a:buNone/>
            </a:pPr>
            <a:r>
              <a:rPr lang="en-US" sz="1050" b="1" dirty="0" smtClean="0">
                <a:solidFill>
                  <a:schemeClr val="accent4">
                    <a:lumMod val="75000"/>
                  </a:schemeClr>
                </a:solidFill>
                <a:latin typeface="Consolas" pitchFamily="49" charset="0"/>
              </a:rPr>
              <a:t>      public </a:t>
            </a:r>
            <a:r>
              <a:rPr lang="en-US" sz="1050" b="1" dirty="0" err="1" smtClean="0">
                <a:solidFill>
                  <a:schemeClr val="accent4">
                    <a:lumMod val="75000"/>
                  </a:schemeClr>
                </a:solidFill>
                <a:latin typeface="Consolas" pitchFamily="49" charset="0"/>
              </a:rPr>
              <a:t>TurnLeftCommand</a:t>
            </a:r>
            <a:r>
              <a:rPr lang="en-US" sz="1050" b="1" dirty="0" smtClean="0">
                <a:solidFill>
                  <a:schemeClr val="accent4">
                    <a:lumMod val="75000"/>
                  </a:schemeClr>
                </a:solidFill>
                <a:latin typeface="Consolas" pitchFamily="49" charset="0"/>
              </a:rPr>
              <a:t>(Rover rover)</a:t>
            </a:r>
            <a:endParaRPr lang="en-GB" sz="1050" b="1" dirty="0" smtClean="0">
              <a:solidFill>
                <a:schemeClr val="accent4">
                  <a:lumMod val="75000"/>
                </a:schemeClr>
              </a:solidFill>
              <a:latin typeface="Consolas" pitchFamily="49" charset="0"/>
            </a:endParaRPr>
          </a:p>
          <a:p>
            <a:pPr>
              <a:spcBef>
                <a:spcPts val="0"/>
              </a:spcBef>
              <a:buNone/>
            </a:pPr>
            <a:r>
              <a:rPr lang="en-US" sz="1050" b="1" dirty="0" smtClean="0">
                <a:solidFill>
                  <a:schemeClr val="accent4">
                    <a:lumMod val="75000"/>
                  </a:schemeClr>
                </a:solidFill>
                <a:latin typeface="Consolas" pitchFamily="49" charset="0"/>
              </a:rPr>
              <a:t>          : base(rover)</a:t>
            </a:r>
            <a:endParaRPr lang="en-GB" sz="1050" b="1" dirty="0" smtClean="0">
              <a:solidFill>
                <a:schemeClr val="accent4">
                  <a:lumMod val="75000"/>
                </a:schemeClr>
              </a:solidFill>
              <a:latin typeface="Consolas" pitchFamily="49" charset="0"/>
            </a:endParaRPr>
          </a:p>
          <a:p>
            <a:pPr>
              <a:spcBef>
                <a:spcPts val="0"/>
              </a:spcBef>
              <a:buNone/>
            </a:pPr>
            <a:r>
              <a:rPr lang="en-US" sz="1050" b="1" dirty="0" smtClean="0">
                <a:solidFill>
                  <a:schemeClr val="accent4">
                    <a:lumMod val="75000"/>
                  </a:schemeClr>
                </a:solidFill>
                <a:latin typeface="Consolas" pitchFamily="49" charset="0"/>
              </a:rPr>
              <a:t>      {</a:t>
            </a:r>
            <a:endParaRPr lang="en-GB" sz="1050" b="1" dirty="0" smtClean="0">
              <a:solidFill>
                <a:schemeClr val="accent4">
                  <a:lumMod val="75000"/>
                </a:schemeClr>
              </a:solidFill>
              <a:latin typeface="Consolas" pitchFamily="49" charset="0"/>
            </a:endParaRPr>
          </a:p>
          <a:p>
            <a:pPr>
              <a:spcBef>
                <a:spcPts val="0"/>
              </a:spcBef>
              <a:buNone/>
            </a:pPr>
            <a:r>
              <a:rPr lang="en-US" sz="1050" b="1" dirty="0" smtClean="0">
                <a:solidFill>
                  <a:schemeClr val="accent4">
                    <a:lumMod val="75000"/>
                  </a:schemeClr>
                </a:solidFill>
                <a:latin typeface="Consolas" pitchFamily="49" charset="0"/>
              </a:rPr>
              <a:t>      }</a:t>
            </a:r>
            <a:endParaRPr lang="en-GB" sz="1050" b="1" dirty="0" smtClean="0">
              <a:solidFill>
                <a:schemeClr val="accent4">
                  <a:lumMod val="75000"/>
                </a:schemeClr>
              </a:solidFill>
              <a:latin typeface="Consolas" pitchFamily="49" charset="0"/>
            </a:endParaRPr>
          </a:p>
          <a:p>
            <a:pPr>
              <a:spcBef>
                <a:spcPts val="0"/>
              </a:spcBef>
              <a:buNone/>
            </a:pPr>
            <a:r>
              <a:rPr lang="en-US" sz="1050" b="1" dirty="0" smtClean="0">
                <a:solidFill>
                  <a:schemeClr val="accent4">
                    <a:lumMod val="75000"/>
                  </a:schemeClr>
                </a:solidFill>
                <a:latin typeface="Consolas" pitchFamily="49" charset="0"/>
              </a:rPr>
              <a:t>      public override void Execute()</a:t>
            </a:r>
            <a:endParaRPr lang="en-GB" sz="1050" b="1" dirty="0" smtClean="0">
              <a:solidFill>
                <a:schemeClr val="accent4">
                  <a:lumMod val="75000"/>
                </a:schemeClr>
              </a:solidFill>
              <a:latin typeface="Consolas" pitchFamily="49" charset="0"/>
            </a:endParaRPr>
          </a:p>
          <a:p>
            <a:pPr>
              <a:spcBef>
                <a:spcPts val="0"/>
              </a:spcBef>
              <a:buNone/>
            </a:pPr>
            <a:r>
              <a:rPr lang="en-US" sz="1050" b="1" dirty="0" smtClean="0">
                <a:solidFill>
                  <a:schemeClr val="accent4">
                    <a:lumMod val="75000"/>
                  </a:schemeClr>
                </a:solidFill>
                <a:latin typeface="Consolas" pitchFamily="49" charset="0"/>
              </a:rPr>
              <a:t>      {</a:t>
            </a:r>
            <a:endParaRPr lang="en-GB" sz="1050" b="1" dirty="0" smtClean="0">
              <a:solidFill>
                <a:schemeClr val="accent4">
                  <a:lumMod val="75000"/>
                </a:schemeClr>
              </a:solidFill>
              <a:latin typeface="Consolas" pitchFamily="49" charset="0"/>
            </a:endParaRPr>
          </a:p>
          <a:p>
            <a:pPr>
              <a:spcBef>
                <a:spcPts val="0"/>
              </a:spcBef>
              <a:buNone/>
            </a:pPr>
            <a:r>
              <a:rPr lang="en-US" sz="1050" b="1" dirty="0" smtClean="0">
                <a:solidFill>
                  <a:schemeClr val="accent4">
                    <a:lumMod val="75000"/>
                  </a:schemeClr>
                </a:solidFill>
                <a:latin typeface="Consolas" pitchFamily="49" charset="0"/>
              </a:rPr>
              <a:t>          </a:t>
            </a:r>
            <a:r>
              <a:rPr lang="en-US" sz="1050" b="1" dirty="0" err="1" smtClean="0">
                <a:solidFill>
                  <a:schemeClr val="accent4">
                    <a:lumMod val="75000"/>
                  </a:schemeClr>
                </a:solidFill>
                <a:latin typeface="Consolas" pitchFamily="49" charset="0"/>
              </a:rPr>
              <a:t>Rover.Rotate</a:t>
            </a:r>
            <a:r>
              <a:rPr lang="en-US" sz="1050" b="1" dirty="0" smtClean="0">
                <a:solidFill>
                  <a:schemeClr val="accent4">
                    <a:lumMod val="75000"/>
                  </a:schemeClr>
                </a:solidFill>
                <a:latin typeface="Consolas" pitchFamily="49" charset="0"/>
              </a:rPr>
              <a:t>(-5.0);</a:t>
            </a:r>
            <a:endParaRPr lang="en-GB" sz="1050" b="1" dirty="0" smtClean="0">
              <a:solidFill>
                <a:schemeClr val="accent4">
                  <a:lumMod val="75000"/>
                </a:schemeClr>
              </a:solidFill>
              <a:latin typeface="Consolas" pitchFamily="49" charset="0"/>
            </a:endParaRPr>
          </a:p>
          <a:p>
            <a:pPr>
              <a:spcBef>
                <a:spcPts val="0"/>
              </a:spcBef>
              <a:buNone/>
            </a:pPr>
            <a:r>
              <a:rPr lang="en-US" sz="1050" b="1" dirty="0" smtClean="0">
                <a:solidFill>
                  <a:schemeClr val="accent4">
                    <a:lumMod val="75000"/>
                  </a:schemeClr>
                </a:solidFill>
                <a:latin typeface="Consolas" pitchFamily="49" charset="0"/>
              </a:rPr>
              <a:t>      }</a:t>
            </a:r>
            <a:endParaRPr lang="en-GB" sz="1050" b="1" dirty="0" smtClean="0">
              <a:solidFill>
                <a:schemeClr val="accent4">
                  <a:lumMod val="75000"/>
                </a:schemeClr>
              </a:solidFill>
              <a:latin typeface="Consolas" pitchFamily="49" charset="0"/>
            </a:endParaRPr>
          </a:p>
          <a:p>
            <a:pPr>
              <a:spcBef>
                <a:spcPts val="0"/>
              </a:spcBef>
              <a:buNone/>
            </a:pPr>
            <a:r>
              <a:rPr lang="en-US" sz="1050" b="1" dirty="0" smtClean="0">
                <a:solidFill>
                  <a:schemeClr val="accent4">
                    <a:lumMod val="75000"/>
                  </a:schemeClr>
                </a:solidFill>
                <a:latin typeface="Consolas" pitchFamily="49" charset="0"/>
              </a:rPr>
              <a:t>  }</a:t>
            </a:r>
            <a:endParaRPr lang="en-GB" sz="1050" b="1" dirty="0" smtClean="0">
              <a:solidFill>
                <a:schemeClr val="accent4">
                  <a:lumMod val="75000"/>
                </a:schemeClr>
              </a:solidFill>
              <a:latin typeface="Consolas" pitchFamily="49" charset="0"/>
            </a:endParaRPr>
          </a:p>
          <a:p>
            <a:pPr>
              <a:spcBef>
                <a:spcPts val="0"/>
              </a:spcBef>
              <a:buNone/>
            </a:pPr>
            <a:endParaRPr lang="en-GB" sz="1050" b="1" dirty="0">
              <a:solidFill>
                <a:schemeClr val="accent4">
                  <a:lumMod val="75000"/>
                </a:schemeClr>
              </a:solidFill>
              <a:latin typeface="Consolas" pitchFamily="49" charset="0"/>
            </a:endParaRPr>
          </a:p>
        </p:txBody>
      </p:sp>
      <p:sp>
        <p:nvSpPr>
          <p:cNvPr id="10" name="Title 7"/>
          <p:cNvSpPr>
            <a:spLocks noGrp="1"/>
          </p:cNvSpPr>
          <p:nvPr>
            <p:ph type="title"/>
          </p:nvPr>
        </p:nvSpPr>
        <p:spPr>
          <a:xfrm>
            <a:off x="152400" y="319272"/>
            <a:ext cx="8382000" cy="609398"/>
          </a:xfrm>
        </p:spPr>
        <p:txBody>
          <a:bodyPr>
            <a:normAutofit fontScale="90000"/>
          </a:bodyPr>
          <a:lstStyle/>
          <a:p>
            <a:r>
              <a:rPr lang="en-GB" dirty="0" smtClean="0"/>
              <a:t>Simplicity: Functions as Values</a:t>
            </a:r>
            <a:endParaRPr lang="en-GB" dirty="0"/>
          </a:p>
        </p:txBody>
      </p:sp>
      <p:sp>
        <p:nvSpPr>
          <p:cNvPr id="11" name="Rounded Rectangular Callout 10"/>
          <p:cNvSpPr/>
          <p:nvPr/>
        </p:nvSpPr>
        <p:spPr bwMode="auto">
          <a:xfrm>
            <a:off x="845585" y="1533808"/>
            <a:ext cx="525994" cy="510774"/>
          </a:xfrm>
          <a:prstGeom prst="wedgeRoundRectCallout">
            <a:avLst>
              <a:gd name="adj1" fmla="val -7024"/>
              <a:gd name="adj2" fmla="val -505"/>
              <a:gd name="adj3" fmla="val 16667"/>
            </a:avLst>
          </a:prstGeom>
          <a:gradFill>
            <a:gsLst>
              <a:gs pos="0">
                <a:schemeClr val="accent2">
                  <a:lumMod val="50000"/>
                </a:schemeClr>
              </a:gs>
              <a:gs pos="72000">
                <a:schemeClr val="accent2"/>
              </a:gs>
              <a:gs pos="100000">
                <a:schemeClr val="accent2"/>
              </a:gs>
            </a:gsLst>
          </a:gra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dirty="0" smtClean="0">
                <a:gradFill>
                  <a:gsLst>
                    <a:gs pos="0">
                      <a:srgbClr val="FFFFFF"/>
                    </a:gs>
                    <a:gs pos="100000">
                      <a:srgbClr val="FFFFFF"/>
                    </a:gs>
                  </a:gsLst>
                  <a:lin ang="5400000" scaled="0"/>
                </a:gradFill>
              </a:rPr>
              <a:t>F#</a:t>
            </a:r>
          </a:p>
        </p:txBody>
      </p:sp>
      <p:sp>
        <p:nvSpPr>
          <p:cNvPr id="9" name="Rounded Rectangular Callout 8"/>
          <p:cNvSpPr/>
          <p:nvPr/>
        </p:nvSpPr>
        <p:spPr bwMode="auto">
          <a:xfrm>
            <a:off x="8289428" y="928670"/>
            <a:ext cx="637609" cy="510774"/>
          </a:xfrm>
          <a:prstGeom prst="wedgeRoundRectCallout">
            <a:avLst>
              <a:gd name="adj1" fmla="val 2383"/>
              <a:gd name="adj2" fmla="val -8521"/>
              <a:gd name="adj3" fmla="val 16667"/>
            </a:avLst>
          </a:prstGeom>
          <a:solidFill>
            <a:schemeClr val="accent4">
              <a:lumMod val="40000"/>
              <a:lumOff val="60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dirty="0" smtClean="0">
                <a:solidFill>
                  <a:schemeClr val="bg1"/>
                </a:solidFill>
              </a:rPr>
              <a:t>OO</a:t>
            </a:r>
          </a:p>
        </p:txBody>
      </p:sp>
    </p:spTree>
    <p:extLst>
      <p:ext uri="{BB962C8B-B14F-4D97-AF65-F5344CB8AC3E}">
        <p14:creationId xmlns:p14="http://schemas.microsoft.com/office/powerpoint/2010/main" val="377304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F#?</a:t>
            </a:r>
            <a:endParaRPr lang="en-US" dirty="0"/>
          </a:p>
        </p:txBody>
      </p:sp>
      <p:sp>
        <p:nvSpPr>
          <p:cNvPr id="3" name="Text Placeholder 2"/>
          <p:cNvSpPr>
            <a:spLocks noGrp="1"/>
          </p:cNvSpPr>
          <p:nvPr>
            <p:ph type="body" idx="1"/>
          </p:nvPr>
        </p:nvSpPr>
        <p:spPr>
          <a:xfrm>
            <a:off x="381000" y="1447800"/>
            <a:ext cx="8382000" cy="4856714"/>
          </a:xfrm>
        </p:spPr>
        <p:txBody>
          <a:bodyPr>
            <a:noAutofit/>
          </a:bodyPr>
          <a:lstStyle/>
          <a:p>
            <a:r>
              <a:rPr lang="en-US" dirty="0" smtClean="0"/>
              <a:t>Strict, Strongly Typed Functional </a:t>
            </a:r>
            <a:r>
              <a:rPr lang="en-US" dirty="0" smtClean="0"/>
              <a:t>Language </a:t>
            </a:r>
          </a:p>
          <a:p>
            <a:endParaRPr lang="en-US" dirty="0" smtClean="0"/>
          </a:p>
          <a:p>
            <a:r>
              <a:rPr lang="en-US" dirty="0" smtClean="0"/>
              <a:t>Focus on </a:t>
            </a:r>
            <a:r>
              <a:rPr lang="en-US" dirty="0" err="1" smtClean="0"/>
              <a:t>Interop</a:t>
            </a:r>
            <a:r>
              <a:rPr lang="en-US" dirty="0" smtClean="0"/>
              <a:t>, </a:t>
            </a:r>
            <a:r>
              <a:rPr lang="en-US" dirty="0" smtClean="0"/>
              <a:t>Parallel</a:t>
            </a:r>
            <a:r>
              <a:rPr lang="en-US" dirty="0" smtClean="0"/>
              <a:t>, Explorative, </a:t>
            </a:r>
            <a:r>
              <a:rPr lang="en-US" dirty="0" smtClean="0"/>
              <a:t>Data</a:t>
            </a:r>
            <a:endParaRPr lang="en-US" dirty="0" smtClean="0"/>
          </a:p>
          <a:p>
            <a:endParaRPr lang="en-US" dirty="0" smtClean="0"/>
          </a:p>
          <a:p>
            <a:r>
              <a:rPr lang="en-US" dirty="0" smtClean="0"/>
              <a:t>Augments .NET/</a:t>
            </a:r>
            <a:r>
              <a:rPr lang="en-US" dirty="0" smtClean="0"/>
              <a:t>CLI</a:t>
            </a:r>
            <a:r>
              <a:rPr lang="en-US" dirty="0" smtClean="0"/>
              <a:t> </a:t>
            </a:r>
            <a:r>
              <a:rPr lang="en-US" dirty="0" smtClean="0"/>
              <a:t>as </a:t>
            </a:r>
            <a:r>
              <a:rPr lang="en-US" dirty="0" smtClean="0"/>
              <a:t>multi-language </a:t>
            </a:r>
            <a:r>
              <a:rPr lang="en-US" dirty="0" smtClean="0"/>
              <a:t>platform</a:t>
            </a:r>
          </a:p>
        </p:txBody>
      </p:sp>
      <p:pic>
        <p:nvPicPr>
          <p:cNvPr id="4" name="Content Placeholder 3" descr="Vis_F_blue_Hires.jpg"/>
          <p:cNvPicPr>
            <a:picLocks noChangeAspect="1"/>
          </p:cNvPicPr>
          <p:nvPr/>
        </p:nvPicPr>
        <p:blipFill>
          <a:blip r:embed="rId2"/>
          <a:stretch>
            <a:fillRect/>
          </a:stretch>
        </p:blipFill>
        <p:spPr>
          <a:xfrm>
            <a:off x="827583" y="4805747"/>
            <a:ext cx="2747205" cy="1647590"/>
          </a:xfrm>
          <a:prstGeom prst="rect">
            <a:avLst/>
          </a:prstGeom>
        </p:spPr>
      </p:pic>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1438" t="6402" r="11952" b="18847"/>
          <a:stretch/>
        </p:blipFill>
        <p:spPr bwMode="auto">
          <a:xfrm>
            <a:off x="5724129" y="4655565"/>
            <a:ext cx="2376264" cy="1863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ular Callout 5"/>
          <p:cNvSpPr/>
          <p:nvPr/>
        </p:nvSpPr>
        <p:spPr>
          <a:xfrm>
            <a:off x="3995936" y="5010491"/>
            <a:ext cx="1404156" cy="1415772"/>
          </a:xfrm>
          <a:prstGeom prst="wedgeRectCallout">
            <a:avLst>
              <a:gd name="adj1" fmla="val -50306"/>
              <a:gd name="adj2" fmla="val -29845"/>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b="1" dirty="0" smtClean="0"/>
              <a:t>+Phone</a:t>
            </a:r>
          </a:p>
          <a:p>
            <a:pPr algn="ctr"/>
            <a:r>
              <a:rPr lang="en-GB" b="1" dirty="0" smtClean="0"/>
              <a:t>+Xbox</a:t>
            </a:r>
          </a:p>
          <a:p>
            <a:pPr algn="ctr"/>
            <a:r>
              <a:rPr lang="en-GB" b="1" dirty="0" smtClean="0"/>
              <a:t>+Cloud</a:t>
            </a:r>
          </a:p>
          <a:p>
            <a:pPr algn="ctr"/>
            <a:r>
              <a:rPr lang="en-GB" b="1" dirty="0" smtClean="0"/>
              <a:t>+HTML5 </a:t>
            </a:r>
          </a:p>
          <a:p>
            <a:pPr algn="ctr"/>
            <a:r>
              <a:rPr lang="en-GB" sz="1400" b="1" dirty="0" smtClean="0"/>
              <a:t>…</a:t>
            </a:r>
            <a:endParaRPr lang="en-GB" b="1" dirty="0" smtClean="0"/>
          </a:p>
        </p:txBody>
      </p:sp>
      <p:sp>
        <p:nvSpPr>
          <p:cNvPr id="7" name="Rectangular Callout 6"/>
          <p:cNvSpPr/>
          <p:nvPr/>
        </p:nvSpPr>
        <p:spPr>
          <a:xfrm>
            <a:off x="323528" y="5764444"/>
            <a:ext cx="1404156" cy="830997"/>
          </a:xfrm>
          <a:prstGeom prst="wedgeRectCallout">
            <a:avLst>
              <a:gd name="adj1" fmla="val -50306"/>
              <a:gd name="adj2" fmla="val -29845"/>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2400" b="1" dirty="0" smtClean="0"/>
              <a:t>Visual Studio</a:t>
            </a:r>
            <a:endParaRPr lang="en-GB" sz="2400" b="1" dirty="0" smtClean="0"/>
          </a:p>
        </p:txBody>
      </p:sp>
      <p:sp>
        <p:nvSpPr>
          <p:cNvPr id="8" name="Rectangular Callout 7"/>
          <p:cNvSpPr/>
          <p:nvPr/>
        </p:nvSpPr>
        <p:spPr>
          <a:xfrm>
            <a:off x="6732240" y="4594992"/>
            <a:ext cx="1876926" cy="830997"/>
          </a:xfrm>
          <a:prstGeom prst="wedgeRectCallout">
            <a:avLst>
              <a:gd name="adj1" fmla="val -50306"/>
              <a:gd name="adj2" fmla="val -29845"/>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2400" b="1" dirty="0" smtClean="0"/>
              <a:t>OSS/Mono/</a:t>
            </a:r>
          </a:p>
          <a:p>
            <a:pPr algn="ctr"/>
            <a:r>
              <a:rPr lang="en-GB" sz="2400" b="1" dirty="0" smtClean="0"/>
              <a:t>Linux/Mac</a:t>
            </a:r>
            <a:endParaRPr lang="en-GB" sz="2400" b="1" dirty="0" smtClean="0"/>
          </a:p>
        </p:txBody>
      </p:sp>
      <p:sp>
        <p:nvSpPr>
          <p:cNvPr id="9" name="Rectangular Callout 8"/>
          <p:cNvSpPr/>
          <p:nvPr/>
        </p:nvSpPr>
        <p:spPr>
          <a:xfrm>
            <a:off x="6740968" y="5685572"/>
            <a:ext cx="1876926" cy="830997"/>
          </a:xfrm>
          <a:prstGeom prst="wedgeRectCallout">
            <a:avLst>
              <a:gd name="adj1" fmla="val -50306"/>
              <a:gd name="adj2" fmla="val -29845"/>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2400" b="1" dirty="0" smtClean="0"/>
              <a:t>F# is Open Source!!</a:t>
            </a:r>
            <a:endParaRPr lang="en-GB" sz="2400" b="1" dirty="0" smtClean="0"/>
          </a:p>
        </p:txBody>
      </p:sp>
    </p:spTree>
    <p:extLst>
      <p:ext uri="{BB962C8B-B14F-4D97-AF65-F5344CB8AC3E}">
        <p14:creationId xmlns:p14="http://schemas.microsoft.com/office/powerpoint/2010/main" val="8049866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bg/>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bg/>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bg/>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bg/>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7" grpId="0" build="p" animBg="1"/>
      <p:bldP spid="8" grpId="0" build="p" animBg="1"/>
      <p:bldP spid="9" grpId="0" build="p"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2"/>
          </p:nvPr>
        </p:nvSpPr>
        <p:spPr>
          <a:xfrm>
            <a:off x="304800" y="1162286"/>
            <a:ext cx="6758006" cy="5429287"/>
          </a:xfrm>
        </p:spPr>
        <p:txBody>
          <a:bodyPr>
            <a:normAutofit/>
          </a:bodyPr>
          <a:lstStyle/>
          <a:p>
            <a:pPr>
              <a:buNone/>
            </a:pPr>
            <a:r>
              <a:rPr lang="en-US" sz="1400" b="1" dirty="0" smtClean="0">
                <a:solidFill>
                  <a:srgbClr val="00B050"/>
                </a:solidFill>
                <a:latin typeface="Consolas" pitchFamily="49" charset="0"/>
              </a:rPr>
              <a:t>let swap (x, y) = (y, x)</a:t>
            </a:r>
          </a:p>
          <a:p>
            <a:pPr>
              <a:buNone/>
            </a:pPr>
            <a:endParaRPr lang="en-US" sz="1400" b="1" dirty="0" smtClean="0">
              <a:solidFill>
                <a:srgbClr val="00B050"/>
              </a:solidFill>
              <a:latin typeface="Consolas" pitchFamily="49" charset="0"/>
            </a:endParaRPr>
          </a:p>
          <a:p>
            <a:pPr>
              <a:buNone/>
            </a:pPr>
            <a:endParaRPr lang="en-US" sz="1400" b="1" dirty="0" smtClean="0">
              <a:solidFill>
                <a:srgbClr val="00B050"/>
              </a:solidFill>
              <a:latin typeface="Consolas" pitchFamily="49" charset="0"/>
            </a:endParaRPr>
          </a:p>
          <a:p>
            <a:pPr>
              <a:buNone/>
            </a:pPr>
            <a:endParaRPr lang="en-US" sz="1400" b="1" dirty="0" smtClean="0">
              <a:solidFill>
                <a:srgbClr val="00B050"/>
              </a:solidFill>
              <a:latin typeface="Consolas" pitchFamily="49" charset="0"/>
            </a:endParaRPr>
          </a:p>
          <a:p>
            <a:pPr>
              <a:buNone/>
            </a:pPr>
            <a:endParaRPr lang="en-US" sz="1400" b="1" dirty="0" smtClean="0">
              <a:solidFill>
                <a:srgbClr val="00B050"/>
              </a:solidFill>
              <a:latin typeface="Consolas" pitchFamily="49" charset="0"/>
            </a:endParaRPr>
          </a:p>
          <a:p>
            <a:pPr>
              <a:buNone/>
            </a:pPr>
            <a:r>
              <a:rPr lang="en-US" sz="1400" b="1" dirty="0" smtClean="0">
                <a:solidFill>
                  <a:srgbClr val="00B050"/>
                </a:solidFill>
                <a:latin typeface="Consolas" pitchFamily="49" charset="0"/>
              </a:rPr>
              <a:t>let rotations (x, y, z) = </a:t>
            </a:r>
          </a:p>
          <a:p>
            <a:pPr>
              <a:buNone/>
            </a:pPr>
            <a:r>
              <a:rPr lang="en-US" sz="1400" b="1" dirty="0" smtClean="0">
                <a:solidFill>
                  <a:srgbClr val="00B050"/>
                </a:solidFill>
                <a:latin typeface="Consolas" pitchFamily="49" charset="0"/>
              </a:rPr>
              <a:t>    [ (x, y, z);</a:t>
            </a:r>
          </a:p>
          <a:p>
            <a:pPr>
              <a:buNone/>
            </a:pPr>
            <a:r>
              <a:rPr lang="en-US" sz="1400" b="1" dirty="0" smtClean="0">
                <a:solidFill>
                  <a:srgbClr val="00B050"/>
                </a:solidFill>
                <a:latin typeface="Consolas" pitchFamily="49" charset="0"/>
              </a:rPr>
              <a:t>      (z, x, y);</a:t>
            </a:r>
          </a:p>
          <a:p>
            <a:pPr>
              <a:buNone/>
            </a:pPr>
            <a:r>
              <a:rPr lang="en-US" sz="1400" b="1" dirty="0" smtClean="0">
                <a:solidFill>
                  <a:srgbClr val="00B050"/>
                </a:solidFill>
                <a:latin typeface="Consolas" pitchFamily="49" charset="0"/>
              </a:rPr>
              <a:t>      (y, z, x) ]</a:t>
            </a:r>
          </a:p>
          <a:p>
            <a:pPr>
              <a:buNone/>
            </a:pPr>
            <a:endParaRPr lang="en-US" sz="1400" b="1" dirty="0">
              <a:solidFill>
                <a:srgbClr val="00B050"/>
              </a:solidFill>
              <a:latin typeface="Consolas" pitchFamily="49" charset="0"/>
            </a:endParaRPr>
          </a:p>
          <a:p>
            <a:pPr>
              <a:buNone/>
            </a:pPr>
            <a:endParaRPr lang="en-US" sz="1400" b="1" dirty="0" smtClean="0">
              <a:solidFill>
                <a:srgbClr val="00B050"/>
              </a:solidFill>
              <a:latin typeface="Consolas" pitchFamily="49" charset="0"/>
            </a:endParaRPr>
          </a:p>
          <a:p>
            <a:pPr>
              <a:buNone/>
            </a:pPr>
            <a:endParaRPr lang="en-US" sz="1400" b="1" dirty="0" smtClean="0">
              <a:solidFill>
                <a:srgbClr val="00B050"/>
              </a:solidFill>
              <a:latin typeface="Consolas" pitchFamily="49" charset="0"/>
            </a:endParaRPr>
          </a:p>
          <a:p>
            <a:pPr>
              <a:buNone/>
            </a:pPr>
            <a:endParaRPr lang="en-US" sz="1400" b="1" dirty="0" smtClean="0">
              <a:solidFill>
                <a:srgbClr val="00B050"/>
              </a:solidFill>
              <a:latin typeface="Consolas" pitchFamily="49" charset="0"/>
            </a:endParaRPr>
          </a:p>
          <a:p>
            <a:pPr>
              <a:buNone/>
            </a:pPr>
            <a:endParaRPr lang="en-US" sz="1400" b="1" dirty="0" smtClean="0">
              <a:solidFill>
                <a:srgbClr val="00B050"/>
              </a:solidFill>
              <a:latin typeface="Consolas" pitchFamily="49" charset="0"/>
            </a:endParaRPr>
          </a:p>
          <a:p>
            <a:pPr>
              <a:buNone/>
            </a:pPr>
            <a:endParaRPr lang="en-US" sz="1400" b="1" dirty="0" smtClean="0">
              <a:solidFill>
                <a:srgbClr val="00B050"/>
              </a:solidFill>
              <a:latin typeface="Consolas" pitchFamily="49" charset="0"/>
            </a:endParaRPr>
          </a:p>
          <a:p>
            <a:pPr>
              <a:buNone/>
            </a:pPr>
            <a:endParaRPr lang="en-US" sz="1400" b="1" dirty="0" smtClean="0">
              <a:solidFill>
                <a:srgbClr val="00B050"/>
              </a:solidFill>
              <a:latin typeface="Consolas" pitchFamily="49" charset="0"/>
            </a:endParaRPr>
          </a:p>
          <a:p>
            <a:pPr>
              <a:buNone/>
            </a:pPr>
            <a:r>
              <a:rPr lang="en-US" sz="1400" b="1" dirty="0" smtClean="0">
                <a:solidFill>
                  <a:srgbClr val="00B050"/>
                </a:solidFill>
                <a:latin typeface="Consolas" pitchFamily="49" charset="0"/>
              </a:rPr>
              <a:t>let reduce f (x, y, z) = </a:t>
            </a:r>
          </a:p>
          <a:p>
            <a:pPr>
              <a:buNone/>
            </a:pPr>
            <a:r>
              <a:rPr lang="en-US" sz="1400" b="1" dirty="0" smtClean="0">
                <a:solidFill>
                  <a:srgbClr val="00B050"/>
                </a:solidFill>
                <a:latin typeface="Consolas" pitchFamily="49" charset="0"/>
              </a:rPr>
              <a:t>    f x + f y + f z</a:t>
            </a:r>
          </a:p>
          <a:p>
            <a:pPr>
              <a:buNone/>
            </a:pPr>
            <a:endParaRPr lang="en-US" sz="1400" dirty="0" smtClean="0">
              <a:solidFill>
                <a:srgbClr val="00B050"/>
              </a:solidFill>
              <a:latin typeface="Consolas" pitchFamily="49" charset="0"/>
            </a:endParaRPr>
          </a:p>
          <a:p>
            <a:pPr>
              <a:buNone/>
            </a:pPr>
            <a:endParaRPr lang="en-US" sz="1400" dirty="0" smtClean="0">
              <a:solidFill>
                <a:srgbClr val="00B050"/>
              </a:solidFill>
              <a:latin typeface="Consolas" pitchFamily="49" charset="0"/>
            </a:endParaRPr>
          </a:p>
          <a:p>
            <a:pPr>
              <a:buNone/>
            </a:pPr>
            <a:endParaRPr lang="en-US" sz="1400" dirty="0" smtClean="0">
              <a:solidFill>
                <a:srgbClr val="00B050"/>
              </a:solidFill>
              <a:latin typeface="Consolas" pitchFamily="49" charset="0"/>
            </a:endParaRPr>
          </a:p>
          <a:p>
            <a:pPr>
              <a:buNone/>
            </a:pPr>
            <a:endParaRPr lang="en-US" sz="1400" dirty="0" smtClean="0">
              <a:solidFill>
                <a:srgbClr val="00B050"/>
              </a:solidFill>
              <a:latin typeface="Consolas" pitchFamily="49" charset="0"/>
            </a:endParaRPr>
          </a:p>
          <a:p>
            <a:pPr>
              <a:buNone/>
            </a:pPr>
            <a:endParaRPr lang="en-US" sz="1400" dirty="0" smtClean="0">
              <a:solidFill>
                <a:srgbClr val="00B050"/>
              </a:solidFill>
              <a:latin typeface="Consolas" pitchFamily="49" charset="0"/>
            </a:endParaRPr>
          </a:p>
          <a:p>
            <a:pPr>
              <a:buNone/>
            </a:pPr>
            <a:endParaRPr lang="en-US" sz="1400" dirty="0" smtClean="0">
              <a:solidFill>
                <a:srgbClr val="00B050"/>
              </a:solidFill>
              <a:latin typeface="Consolas" pitchFamily="49" charset="0"/>
            </a:endParaRPr>
          </a:p>
          <a:p>
            <a:pPr>
              <a:buNone/>
            </a:pPr>
            <a:endParaRPr lang="en-US" sz="1400" dirty="0" smtClean="0">
              <a:solidFill>
                <a:srgbClr val="00B050"/>
              </a:solidFill>
              <a:latin typeface="Consolas" pitchFamily="49" charset="0"/>
            </a:endParaRPr>
          </a:p>
          <a:p>
            <a:pPr>
              <a:buNone/>
            </a:pPr>
            <a:endParaRPr lang="en-US" sz="1400" dirty="0" smtClean="0">
              <a:solidFill>
                <a:srgbClr val="00B050"/>
              </a:solidFill>
              <a:latin typeface="Consolas" pitchFamily="49" charset="0"/>
            </a:endParaRPr>
          </a:p>
          <a:p>
            <a:pPr>
              <a:buNone/>
            </a:pPr>
            <a:endParaRPr lang="en-US" sz="1400" dirty="0" smtClean="0">
              <a:solidFill>
                <a:srgbClr val="00B050"/>
              </a:solidFill>
              <a:latin typeface="Consolas" pitchFamily="49" charset="0"/>
            </a:endParaRPr>
          </a:p>
          <a:p>
            <a:pPr>
              <a:buNone/>
            </a:pPr>
            <a:endParaRPr lang="en-US" sz="1400" dirty="0" smtClean="0">
              <a:solidFill>
                <a:srgbClr val="00B050"/>
              </a:solidFill>
              <a:latin typeface="Consolas" pitchFamily="49" charset="0"/>
            </a:endParaRPr>
          </a:p>
          <a:p>
            <a:pPr>
              <a:buNone/>
            </a:pPr>
            <a:endParaRPr lang="en-US" sz="1400" dirty="0" smtClean="0">
              <a:solidFill>
                <a:srgbClr val="00B050"/>
              </a:solidFill>
              <a:latin typeface="Consolas" pitchFamily="49" charset="0"/>
            </a:endParaRPr>
          </a:p>
        </p:txBody>
      </p:sp>
      <p:sp>
        <p:nvSpPr>
          <p:cNvPr id="7" name="Content Placeholder 6"/>
          <p:cNvSpPr>
            <a:spLocks noGrp="1"/>
          </p:cNvSpPr>
          <p:nvPr>
            <p:ph sz="quarter" idx="4"/>
          </p:nvPr>
        </p:nvSpPr>
        <p:spPr>
          <a:xfrm>
            <a:off x="3714744" y="1142984"/>
            <a:ext cx="5757906" cy="5054617"/>
          </a:xfrm>
        </p:spPr>
        <p:txBody>
          <a:bodyPr>
            <a:noAutofit/>
          </a:bodyPr>
          <a:lstStyle/>
          <a:p>
            <a:pPr>
              <a:buNone/>
            </a:pPr>
            <a:r>
              <a:rPr lang="en-GB" sz="1400" b="1" dirty="0" err="1" smtClean="0">
                <a:solidFill>
                  <a:schemeClr val="accent4">
                    <a:lumMod val="75000"/>
                  </a:schemeClr>
                </a:solidFill>
                <a:latin typeface="Consolas" pitchFamily="49" charset="0"/>
              </a:rPr>
              <a:t>Tuple</a:t>
            </a:r>
            <a:r>
              <a:rPr lang="en-GB" sz="1400" b="1" dirty="0" smtClean="0">
                <a:solidFill>
                  <a:schemeClr val="accent4">
                    <a:lumMod val="75000"/>
                  </a:schemeClr>
                </a:solidFill>
                <a:latin typeface="Consolas" pitchFamily="49" charset="0"/>
              </a:rPr>
              <a:t>&lt;U,T&gt; Swap&lt;T,U&gt;(</a:t>
            </a:r>
            <a:r>
              <a:rPr lang="en-GB" sz="1400" b="1" dirty="0" err="1" smtClean="0">
                <a:solidFill>
                  <a:schemeClr val="accent4">
                    <a:lumMod val="75000"/>
                  </a:schemeClr>
                </a:solidFill>
                <a:latin typeface="Consolas" pitchFamily="49" charset="0"/>
              </a:rPr>
              <a:t>Tuple</a:t>
            </a:r>
            <a:r>
              <a:rPr lang="en-GB" sz="1400" b="1" dirty="0" smtClean="0">
                <a:solidFill>
                  <a:schemeClr val="accent4">
                    <a:lumMod val="75000"/>
                  </a:schemeClr>
                </a:solidFill>
                <a:latin typeface="Consolas" pitchFamily="49" charset="0"/>
              </a:rPr>
              <a:t>&lt;T,U&gt; t)</a:t>
            </a:r>
          </a:p>
          <a:p>
            <a:pPr>
              <a:buNone/>
            </a:pPr>
            <a:r>
              <a:rPr lang="en-GB" sz="1400" b="1" dirty="0" smtClean="0">
                <a:solidFill>
                  <a:schemeClr val="accent4">
                    <a:lumMod val="75000"/>
                  </a:schemeClr>
                </a:solidFill>
                <a:latin typeface="Consolas" pitchFamily="49" charset="0"/>
              </a:rPr>
              <a:t>{</a:t>
            </a:r>
          </a:p>
          <a:p>
            <a:pPr>
              <a:buNone/>
            </a:pPr>
            <a:r>
              <a:rPr lang="en-GB" sz="1400" b="1" dirty="0" smtClean="0">
                <a:solidFill>
                  <a:schemeClr val="accent4">
                    <a:lumMod val="75000"/>
                  </a:schemeClr>
                </a:solidFill>
                <a:latin typeface="Consolas" pitchFamily="49" charset="0"/>
              </a:rPr>
              <a:t>    return new </a:t>
            </a:r>
            <a:r>
              <a:rPr lang="en-GB" sz="1400" b="1" dirty="0" err="1" smtClean="0">
                <a:solidFill>
                  <a:schemeClr val="accent4">
                    <a:lumMod val="75000"/>
                  </a:schemeClr>
                </a:solidFill>
                <a:latin typeface="Consolas" pitchFamily="49" charset="0"/>
              </a:rPr>
              <a:t>Tuple</a:t>
            </a:r>
            <a:r>
              <a:rPr lang="en-GB" sz="1400" b="1" dirty="0" smtClean="0">
                <a:solidFill>
                  <a:schemeClr val="accent4">
                    <a:lumMod val="75000"/>
                  </a:schemeClr>
                </a:solidFill>
                <a:latin typeface="Consolas" pitchFamily="49" charset="0"/>
              </a:rPr>
              <a:t>&lt;U,T&gt;(t.Item2, t.Item1)</a:t>
            </a:r>
          </a:p>
          <a:p>
            <a:pPr>
              <a:buNone/>
            </a:pPr>
            <a:r>
              <a:rPr lang="en-GB" sz="1400" b="1" dirty="0" smtClean="0">
                <a:solidFill>
                  <a:schemeClr val="accent4">
                    <a:lumMod val="75000"/>
                  </a:schemeClr>
                </a:solidFill>
                <a:latin typeface="Consolas" pitchFamily="49" charset="0"/>
              </a:rPr>
              <a:t>}</a:t>
            </a:r>
          </a:p>
          <a:p>
            <a:pPr>
              <a:buNone/>
            </a:pPr>
            <a:endParaRPr lang="en-GB" sz="1400" b="1" dirty="0" smtClean="0">
              <a:solidFill>
                <a:schemeClr val="accent4">
                  <a:lumMod val="75000"/>
                </a:schemeClr>
              </a:solidFill>
              <a:latin typeface="Consolas" pitchFamily="49" charset="0"/>
            </a:endParaRPr>
          </a:p>
          <a:p>
            <a:pPr>
              <a:buNone/>
            </a:pPr>
            <a:r>
              <a:rPr lang="en-GB" sz="1400" b="1" dirty="0" err="1" smtClean="0">
                <a:solidFill>
                  <a:schemeClr val="accent4">
                    <a:lumMod val="75000"/>
                  </a:schemeClr>
                </a:solidFill>
                <a:latin typeface="Consolas" pitchFamily="49" charset="0"/>
              </a:rPr>
              <a:t>ReadOnlyCollection</a:t>
            </a:r>
            <a:r>
              <a:rPr lang="en-GB" sz="1400" b="1" dirty="0" smtClean="0">
                <a:solidFill>
                  <a:schemeClr val="accent4">
                    <a:lumMod val="75000"/>
                  </a:schemeClr>
                </a:solidFill>
                <a:latin typeface="Consolas" pitchFamily="49" charset="0"/>
              </a:rPr>
              <a:t>&lt;</a:t>
            </a:r>
            <a:r>
              <a:rPr lang="en-GB" sz="1400" b="1" dirty="0" err="1" smtClean="0">
                <a:solidFill>
                  <a:schemeClr val="accent4">
                    <a:lumMod val="75000"/>
                  </a:schemeClr>
                </a:solidFill>
                <a:latin typeface="Consolas" pitchFamily="49" charset="0"/>
              </a:rPr>
              <a:t>Tuple</a:t>
            </a:r>
            <a:r>
              <a:rPr lang="en-GB" sz="1400" b="1" dirty="0" smtClean="0">
                <a:solidFill>
                  <a:schemeClr val="accent4">
                    <a:lumMod val="75000"/>
                  </a:schemeClr>
                </a:solidFill>
                <a:latin typeface="Consolas" pitchFamily="49" charset="0"/>
              </a:rPr>
              <a:t>&lt;T,T,T&gt;&gt; Rotations&lt;T&gt;(</a:t>
            </a:r>
            <a:r>
              <a:rPr lang="en-GB" sz="1400" b="1" dirty="0" err="1" smtClean="0">
                <a:solidFill>
                  <a:schemeClr val="accent4">
                    <a:lumMod val="75000"/>
                  </a:schemeClr>
                </a:solidFill>
                <a:latin typeface="Consolas" pitchFamily="49" charset="0"/>
              </a:rPr>
              <a:t>Tuple</a:t>
            </a:r>
            <a:r>
              <a:rPr lang="en-GB" sz="1400" b="1" dirty="0" smtClean="0">
                <a:solidFill>
                  <a:schemeClr val="accent4">
                    <a:lumMod val="75000"/>
                  </a:schemeClr>
                </a:solidFill>
                <a:latin typeface="Consolas" pitchFamily="49" charset="0"/>
              </a:rPr>
              <a:t>&lt;T,T,T&gt; t) </a:t>
            </a:r>
          </a:p>
          <a:p>
            <a:pPr>
              <a:buNone/>
            </a:pPr>
            <a:r>
              <a:rPr lang="en-GB" sz="1400" b="1" dirty="0" smtClean="0">
                <a:solidFill>
                  <a:schemeClr val="accent4">
                    <a:lumMod val="75000"/>
                  </a:schemeClr>
                </a:solidFill>
                <a:latin typeface="Consolas" pitchFamily="49" charset="0"/>
              </a:rPr>
              <a:t>{ </a:t>
            </a:r>
          </a:p>
          <a:p>
            <a:pPr>
              <a:buNone/>
            </a:pPr>
            <a:r>
              <a:rPr lang="en-GB" sz="1400" b="1" dirty="0" smtClean="0">
                <a:solidFill>
                  <a:schemeClr val="accent4">
                    <a:lumMod val="75000"/>
                  </a:schemeClr>
                </a:solidFill>
                <a:latin typeface="Consolas" pitchFamily="49" charset="0"/>
              </a:rPr>
              <a:t>  new </a:t>
            </a:r>
            <a:r>
              <a:rPr lang="en-GB" sz="1400" b="1" dirty="0" err="1" smtClean="0">
                <a:solidFill>
                  <a:schemeClr val="accent4">
                    <a:lumMod val="75000"/>
                  </a:schemeClr>
                </a:solidFill>
                <a:latin typeface="Consolas" pitchFamily="49" charset="0"/>
              </a:rPr>
              <a:t>ReadOnlyCollection</a:t>
            </a:r>
            <a:r>
              <a:rPr lang="en-GB" sz="1400" b="1" dirty="0" smtClean="0">
                <a:solidFill>
                  <a:schemeClr val="accent4">
                    <a:lumMod val="75000"/>
                  </a:schemeClr>
                </a:solidFill>
                <a:latin typeface="Consolas" pitchFamily="49" charset="0"/>
              </a:rPr>
              <a:t>&lt;</a:t>
            </a:r>
            <a:r>
              <a:rPr lang="en-GB" sz="1400" b="1" dirty="0" err="1" smtClean="0">
                <a:solidFill>
                  <a:schemeClr val="accent4">
                    <a:lumMod val="75000"/>
                  </a:schemeClr>
                </a:solidFill>
                <a:latin typeface="Consolas" pitchFamily="49" charset="0"/>
              </a:rPr>
              <a:t>int</a:t>
            </a:r>
            <a:r>
              <a:rPr lang="en-GB" sz="1400" b="1" dirty="0" smtClean="0">
                <a:solidFill>
                  <a:schemeClr val="accent4">
                    <a:lumMod val="75000"/>
                  </a:schemeClr>
                </a:solidFill>
                <a:latin typeface="Consolas" pitchFamily="49" charset="0"/>
              </a:rPr>
              <a:t>&gt;</a:t>
            </a:r>
          </a:p>
          <a:p>
            <a:pPr>
              <a:buNone/>
            </a:pPr>
            <a:r>
              <a:rPr lang="en-GB" sz="1400" b="1" dirty="0" smtClean="0">
                <a:solidFill>
                  <a:schemeClr val="accent4">
                    <a:lumMod val="75000"/>
                  </a:schemeClr>
                </a:solidFill>
                <a:latin typeface="Consolas" pitchFamily="49" charset="0"/>
              </a:rPr>
              <a:t>   (new </a:t>
            </a:r>
            <a:r>
              <a:rPr lang="en-GB" sz="1400" b="1" dirty="0" err="1" smtClean="0">
                <a:solidFill>
                  <a:schemeClr val="accent4">
                    <a:lumMod val="75000"/>
                  </a:schemeClr>
                </a:solidFill>
                <a:latin typeface="Consolas" pitchFamily="49" charset="0"/>
              </a:rPr>
              <a:t>Tuple</a:t>
            </a:r>
            <a:r>
              <a:rPr lang="en-GB" sz="1400" b="1" dirty="0" smtClean="0">
                <a:solidFill>
                  <a:schemeClr val="accent4">
                    <a:lumMod val="75000"/>
                  </a:schemeClr>
                </a:solidFill>
                <a:latin typeface="Consolas" pitchFamily="49" charset="0"/>
              </a:rPr>
              <a:t>&lt;T,T,T&gt;[]</a:t>
            </a:r>
          </a:p>
          <a:p>
            <a:pPr>
              <a:buNone/>
            </a:pPr>
            <a:r>
              <a:rPr lang="en-GB" sz="1400" b="1" dirty="0" smtClean="0">
                <a:solidFill>
                  <a:schemeClr val="accent4">
                    <a:lumMod val="75000"/>
                  </a:schemeClr>
                </a:solidFill>
                <a:latin typeface="Consolas" pitchFamily="49" charset="0"/>
              </a:rPr>
              <a:t>     { new </a:t>
            </a:r>
            <a:r>
              <a:rPr lang="en-GB" sz="1400" b="1" dirty="0" err="1" smtClean="0">
                <a:solidFill>
                  <a:schemeClr val="accent4">
                    <a:lumMod val="75000"/>
                  </a:schemeClr>
                </a:solidFill>
                <a:latin typeface="Consolas" pitchFamily="49" charset="0"/>
              </a:rPr>
              <a:t>Tuple</a:t>
            </a:r>
            <a:r>
              <a:rPr lang="en-GB" sz="1400" b="1" dirty="0" smtClean="0">
                <a:solidFill>
                  <a:schemeClr val="accent4">
                    <a:lumMod val="75000"/>
                  </a:schemeClr>
                </a:solidFill>
                <a:latin typeface="Consolas" pitchFamily="49" charset="0"/>
              </a:rPr>
              <a:t>&lt;T,T,T&gt;(t.Item1,t.Item2,t.Item3);     </a:t>
            </a:r>
          </a:p>
          <a:p>
            <a:pPr>
              <a:buNone/>
            </a:pPr>
            <a:r>
              <a:rPr lang="en-GB" sz="1400" b="1" dirty="0" smtClean="0">
                <a:solidFill>
                  <a:schemeClr val="accent4">
                    <a:lumMod val="75000"/>
                  </a:schemeClr>
                </a:solidFill>
                <a:latin typeface="Consolas" pitchFamily="49" charset="0"/>
              </a:rPr>
              <a:t>       new </a:t>
            </a:r>
            <a:r>
              <a:rPr lang="en-GB" sz="1400" b="1" dirty="0" err="1" smtClean="0">
                <a:solidFill>
                  <a:schemeClr val="accent4">
                    <a:lumMod val="75000"/>
                  </a:schemeClr>
                </a:solidFill>
                <a:latin typeface="Consolas" pitchFamily="49" charset="0"/>
              </a:rPr>
              <a:t>Tuple</a:t>
            </a:r>
            <a:r>
              <a:rPr lang="en-GB" sz="1400" b="1" dirty="0" smtClean="0">
                <a:solidFill>
                  <a:schemeClr val="accent4">
                    <a:lumMod val="75000"/>
                  </a:schemeClr>
                </a:solidFill>
                <a:latin typeface="Consolas" pitchFamily="49" charset="0"/>
              </a:rPr>
              <a:t>&lt;T,T,T&gt;(t.Item3,t.Item1,t.Item2); </a:t>
            </a:r>
          </a:p>
          <a:p>
            <a:pPr>
              <a:buNone/>
            </a:pPr>
            <a:r>
              <a:rPr lang="en-GB" sz="1400" b="1" dirty="0" smtClean="0">
                <a:solidFill>
                  <a:schemeClr val="accent4">
                    <a:lumMod val="75000"/>
                  </a:schemeClr>
                </a:solidFill>
                <a:latin typeface="Consolas" pitchFamily="49" charset="0"/>
              </a:rPr>
              <a:t>       new </a:t>
            </a:r>
            <a:r>
              <a:rPr lang="en-GB" sz="1400" b="1" dirty="0" err="1" smtClean="0">
                <a:solidFill>
                  <a:schemeClr val="accent4">
                    <a:lumMod val="75000"/>
                  </a:schemeClr>
                </a:solidFill>
                <a:latin typeface="Consolas" pitchFamily="49" charset="0"/>
              </a:rPr>
              <a:t>Tuple</a:t>
            </a:r>
            <a:r>
              <a:rPr lang="en-GB" sz="1400" b="1" dirty="0" smtClean="0">
                <a:solidFill>
                  <a:schemeClr val="accent4">
                    <a:lumMod val="75000"/>
                  </a:schemeClr>
                </a:solidFill>
                <a:latin typeface="Consolas" pitchFamily="49" charset="0"/>
              </a:rPr>
              <a:t>&lt;T,T,T&gt;(t.Item2,t.Item3,t.Item1); });</a:t>
            </a:r>
          </a:p>
          <a:p>
            <a:pPr>
              <a:buNone/>
            </a:pPr>
            <a:r>
              <a:rPr lang="en-GB" sz="1400" b="1" dirty="0" smtClean="0">
                <a:solidFill>
                  <a:schemeClr val="accent4">
                    <a:lumMod val="75000"/>
                  </a:schemeClr>
                </a:solidFill>
                <a:latin typeface="Consolas" pitchFamily="49" charset="0"/>
              </a:rPr>
              <a:t>}</a:t>
            </a:r>
            <a:endParaRPr lang="en-GB" sz="1400" b="1" dirty="0">
              <a:solidFill>
                <a:schemeClr val="accent4">
                  <a:lumMod val="75000"/>
                </a:schemeClr>
              </a:solidFill>
              <a:latin typeface="Consolas" pitchFamily="49" charset="0"/>
            </a:endParaRPr>
          </a:p>
          <a:p>
            <a:pPr>
              <a:buNone/>
            </a:pPr>
            <a:endParaRPr lang="en-GB" sz="1400" b="1" dirty="0" smtClean="0">
              <a:solidFill>
                <a:schemeClr val="accent4">
                  <a:lumMod val="75000"/>
                </a:schemeClr>
              </a:solidFill>
              <a:latin typeface="Consolas" pitchFamily="49" charset="0"/>
            </a:endParaRPr>
          </a:p>
          <a:p>
            <a:pPr>
              <a:buNone/>
            </a:pPr>
            <a:r>
              <a:rPr lang="en-GB" sz="1400" b="1" dirty="0" err="1" smtClean="0">
                <a:solidFill>
                  <a:schemeClr val="accent4">
                    <a:lumMod val="75000"/>
                  </a:schemeClr>
                </a:solidFill>
                <a:latin typeface="Consolas" pitchFamily="49" charset="0"/>
              </a:rPr>
              <a:t>int</a:t>
            </a:r>
            <a:r>
              <a:rPr lang="en-GB" sz="1400" b="1" dirty="0" smtClean="0">
                <a:solidFill>
                  <a:schemeClr val="accent4">
                    <a:lumMod val="75000"/>
                  </a:schemeClr>
                </a:solidFill>
                <a:latin typeface="Consolas" pitchFamily="49" charset="0"/>
              </a:rPr>
              <a:t> Reduce&lt;T&gt;(</a:t>
            </a:r>
            <a:r>
              <a:rPr lang="en-GB" sz="1400" b="1" dirty="0" err="1" smtClean="0">
                <a:solidFill>
                  <a:schemeClr val="accent4">
                    <a:lumMod val="75000"/>
                  </a:schemeClr>
                </a:solidFill>
                <a:latin typeface="Consolas" pitchFamily="49" charset="0"/>
              </a:rPr>
              <a:t>Func</a:t>
            </a:r>
            <a:r>
              <a:rPr lang="en-GB" sz="1400" b="1" dirty="0" smtClean="0">
                <a:solidFill>
                  <a:schemeClr val="accent4">
                    <a:lumMod val="75000"/>
                  </a:schemeClr>
                </a:solidFill>
                <a:latin typeface="Consolas" pitchFamily="49" charset="0"/>
              </a:rPr>
              <a:t>&lt;</a:t>
            </a:r>
            <a:r>
              <a:rPr lang="en-GB" sz="1400" b="1" dirty="0" err="1" smtClean="0">
                <a:solidFill>
                  <a:schemeClr val="accent4">
                    <a:lumMod val="75000"/>
                  </a:schemeClr>
                </a:solidFill>
                <a:latin typeface="Consolas" pitchFamily="49" charset="0"/>
              </a:rPr>
              <a:t>T,int</a:t>
            </a:r>
            <a:r>
              <a:rPr lang="en-GB" sz="1400" b="1" dirty="0" smtClean="0">
                <a:solidFill>
                  <a:schemeClr val="accent4">
                    <a:lumMod val="75000"/>
                  </a:schemeClr>
                </a:solidFill>
                <a:latin typeface="Consolas" pitchFamily="49" charset="0"/>
              </a:rPr>
              <a:t>&gt; </a:t>
            </a:r>
            <a:r>
              <a:rPr lang="en-GB" sz="1400" b="1" dirty="0" err="1" smtClean="0">
                <a:solidFill>
                  <a:schemeClr val="accent4">
                    <a:lumMod val="75000"/>
                  </a:schemeClr>
                </a:solidFill>
                <a:latin typeface="Consolas" pitchFamily="49" charset="0"/>
              </a:rPr>
              <a:t>f,Tuple</a:t>
            </a:r>
            <a:r>
              <a:rPr lang="en-GB" sz="1400" b="1" dirty="0" smtClean="0">
                <a:solidFill>
                  <a:schemeClr val="accent4">
                    <a:lumMod val="75000"/>
                  </a:schemeClr>
                </a:solidFill>
                <a:latin typeface="Consolas" pitchFamily="49" charset="0"/>
              </a:rPr>
              <a:t>&lt;T,T,T&gt; t) </a:t>
            </a:r>
          </a:p>
          <a:p>
            <a:pPr>
              <a:buNone/>
            </a:pPr>
            <a:r>
              <a:rPr lang="en-GB" sz="1400" b="1" dirty="0" smtClean="0">
                <a:solidFill>
                  <a:schemeClr val="accent4">
                    <a:lumMod val="75000"/>
                  </a:schemeClr>
                </a:solidFill>
                <a:latin typeface="Consolas" pitchFamily="49" charset="0"/>
              </a:rPr>
              <a:t>{ </a:t>
            </a:r>
          </a:p>
          <a:p>
            <a:pPr>
              <a:buNone/>
            </a:pPr>
            <a:r>
              <a:rPr lang="en-GB" sz="1400" b="1" dirty="0" smtClean="0">
                <a:solidFill>
                  <a:schemeClr val="accent4">
                    <a:lumMod val="75000"/>
                  </a:schemeClr>
                </a:solidFill>
                <a:latin typeface="Consolas" pitchFamily="49" charset="0"/>
              </a:rPr>
              <a:t>    return f(t.Item1) + f(t.Item2) + f (t.Item3); </a:t>
            </a:r>
          </a:p>
          <a:p>
            <a:pPr>
              <a:buNone/>
            </a:pPr>
            <a:r>
              <a:rPr lang="en-GB" sz="1400" b="1" dirty="0" smtClean="0">
                <a:solidFill>
                  <a:schemeClr val="accent4">
                    <a:lumMod val="75000"/>
                  </a:schemeClr>
                </a:solidFill>
                <a:latin typeface="Consolas" pitchFamily="49" charset="0"/>
              </a:rPr>
              <a:t>}</a:t>
            </a:r>
          </a:p>
          <a:p>
            <a:pPr>
              <a:buNone/>
            </a:pPr>
            <a:endParaRPr lang="en-GB" sz="1400" b="1" dirty="0" smtClean="0">
              <a:solidFill>
                <a:schemeClr val="accent4">
                  <a:lumMod val="75000"/>
                </a:schemeClr>
              </a:solidFill>
              <a:latin typeface="Consolas" pitchFamily="49" charset="0"/>
            </a:endParaRPr>
          </a:p>
          <a:p>
            <a:pPr>
              <a:buNone/>
            </a:pPr>
            <a:endParaRPr lang="en-GB" sz="1400" b="1" dirty="0" smtClean="0">
              <a:solidFill>
                <a:schemeClr val="accent4">
                  <a:lumMod val="75000"/>
                </a:schemeClr>
              </a:solidFill>
              <a:latin typeface="Consolas" pitchFamily="49" charset="0"/>
            </a:endParaRPr>
          </a:p>
        </p:txBody>
      </p:sp>
      <p:sp>
        <p:nvSpPr>
          <p:cNvPr id="8" name="Rounded Rectangular Callout 7"/>
          <p:cNvSpPr/>
          <p:nvPr/>
        </p:nvSpPr>
        <p:spPr bwMode="auto">
          <a:xfrm>
            <a:off x="1031614" y="1651387"/>
            <a:ext cx="525994" cy="510774"/>
          </a:xfrm>
          <a:prstGeom prst="wedgeRoundRectCallout">
            <a:avLst>
              <a:gd name="adj1" fmla="val -14548"/>
              <a:gd name="adj2" fmla="val -506"/>
              <a:gd name="adj3" fmla="val 16667"/>
            </a:avLst>
          </a:prstGeom>
          <a:gradFill>
            <a:gsLst>
              <a:gs pos="0">
                <a:schemeClr val="accent2">
                  <a:lumMod val="50000"/>
                </a:schemeClr>
              </a:gs>
              <a:gs pos="72000">
                <a:schemeClr val="accent2"/>
              </a:gs>
              <a:gs pos="100000">
                <a:schemeClr val="accent2"/>
              </a:gs>
            </a:gsLst>
          </a:gra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dirty="0" smtClean="0">
                <a:gradFill>
                  <a:gsLst>
                    <a:gs pos="0">
                      <a:srgbClr val="FFFFFF"/>
                    </a:gs>
                    <a:gs pos="100000">
                      <a:srgbClr val="FFFFFF"/>
                    </a:gs>
                  </a:gsLst>
                  <a:lin ang="5400000" scaled="0"/>
                </a:gradFill>
              </a:rPr>
              <a:t>F#</a:t>
            </a:r>
          </a:p>
        </p:txBody>
      </p:sp>
      <p:sp>
        <p:nvSpPr>
          <p:cNvPr id="14" name="Title 7"/>
          <p:cNvSpPr>
            <a:spLocks noGrp="1"/>
          </p:cNvSpPr>
          <p:nvPr>
            <p:ph type="title"/>
          </p:nvPr>
        </p:nvSpPr>
        <p:spPr>
          <a:xfrm>
            <a:off x="152400" y="333127"/>
            <a:ext cx="8382000" cy="609398"/>
          </a:xfrm>
        </p:spPr>
        <p:txBody>
          <a:bodyPr>
            <a:normAutofit fontScale="90000"/>
          </a:bodyPr>
          <a:lstStyle/>
          <a:p>
            <a:r>
              <a:rPr lang="en-GB" dirty="0" smtClean="0"/>
              <a:t>Simplicity: Functional Data</a:t>
            </a:r>
            <a:endParaRPr lang="en-GB" dirty="0"/>
          </a:p>
        </p:txBody>
      </p:sp>
      <p:sp>
        <p:nvSpPr>
          <p:cNvPr id="11" name="Rounded Rectangular Callout 10"/>
          <p:cNvSpPr/>
          <p:nvPr/>
        </p:nvSpPr>
        <p:spPr bwMode="auto">
          <a:xfrm>
            <a:off x="8332927" y="928670"/>
            <a:ext cx="550607" cy="510774"/>
          </a:xfrm>
          <a:prstGeom prst="wedgeRoundRectCallout">
            <a:avLst>
              <a:gd name="adj1" fmla="val 2383"/>
              <a:gd name="adj2" fmla="val -8521"/>
              <a:gd name="adj3" fmla="val 16667"/>
            </a:avLst>
          </a:prstGeom>
          <a:solidFill>
            <a:schemeClr val="accent4">
              <a:lumMod val="40000"/>
              <a:lumOff val="60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dirty="0" smtClean="0">
                <a:solidFill>
                  <a:schemeClr val="bg1"/>
                </a:solidFill>
              </a:rPr>
              <a:t>C#</a:t>
            </a:r>
          </a:p>
        </p:txBody>
      </p:sp>
    </p:spTree>
    <p:extLst>
      <p:ext uri="{BB962C8B-B14F-4D97-AF65-F5344CB8AC3E}">
        <p14:creationId xmlns:p14="http://schemas.microsoft.com/office/powerpoint/2010/main" val="715359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7"/>
          <p:cNvSpPr>
            <a:spLocks noGrp="1"/>
          </p:cNvSpPr>
          <p:nvPr>
            <p:ph type="title"/>
          </p:nvPr>
        </p:nvSpPr>
        <p:spPr/>
        <p:txBody>
          <a:bodyPr>
            <a:normAutofit/>
          </a:bodyPr>
          <a:lstStyle/>
          <a:p>
            <a:r>
              <a:rPr lang="en-GB" dirty="0" smtClean="0"/>
              <a:t>Simplicity: Functional Data</a:t>
            </a:r>
            <a:endParaRPr lang="en-GB" dirty="0"/>
          </a:p>
        </p:txBody>
      </p:sp>
      <p:sp>
        <p:nvSpPr>
          <p:cNvPr id="5" name="Content Placeholder 4"/>
          <p:cNvSpPr>
            <a:spLocks noGrp="1"/>
          </p:cNvSpPr>
          <p:nvPr>
            <p:ph sz="half" idx="4294967295"/>
          </p:nvPr>
        </p:nvSpPr>
        <p:spPr>
          <a:xfrm>
            <a:off x="381000" y="1447800"/>
            <a:ext cx="6757988" cy="1714500"/>
          </a:xfrm>
        </p:spPr>
        <p:txBody>
          <a:bodyPr>
            <a:noAutofit/>
          </a:bodyPr>
          <a:lstStyle/>
          <a:p>
            <a:pPr>
              <a:buNone/>
            </a:pPr>
            <a:r>
              <a:rPr lang="en-GB" sz="1600" b="1" dirty="0" smtClean="0">
                <a:solidFill>
                  <a:srgbClr val="00B050"/>
                </a:solidFill>
                <a:latin typeface="Consolas" pitchFamily="49" charset="0"/>
              </a:rPr>
              <a:t>type </a:t>
            </a:r>
            <a:r>
              <a:rPr lang="en-GB" sz="1600" b="1" dirty="0" err="1" smtClean="0">
                <a:solidFill>
                  <a:srgbClr val="00B050"/>
                </a:solidFill>
                <a:latin typeface="Consolas" pitchFamily="49" charset="0"/>
              </a:rPr>
              <a:t>Expr</a:t>
            </a:r>
            <a:r>
              <a:rPr lang="en-GB" sz="1600" b="1" dirty="0" smtClean="0">
                <a:solidFill>
                  <a:srgbClr val="00B050"/>
                </a:solidFill>
                <a:latin typeface="Consolas" pitchFamily="49" charset="0"/>
              </a:rPr>
              <a:t> =   </a:t>
            </a:r>
          </a:p>
          <a:p>
            <a:pPr>
              <a:buNone/>
            </a:pPr>
            <a:r>
              <a:rPr lang="en-GB" sz="1600" b="1" dirty="0" smtClean="0">
                <a:solidFill>
                  <a:srgbClr val="00B050"/>
                </a:solidFill>
                <a:latin typeface="Consolas" pitchFamily="49" charset="0"/>
              </a:rPr>
              <a:t>  | True   </a:t>
            </a:r>
          </a:p>
          <a:p>
            <a:pPr>
              <a:buNone/>
            </a:pPr>
            <a:r>
              <a:rPr lang="en-GB" sz="1600" b="1" dirty="0" smtClean="0">
                <a:solidFill>
                  <a:srgbClr val="00B050"/>
                </a:solidFill>
                <a:latin typeface="Consolas" pitchFamily="49" charset="0"/>
              </a:rPr>
              <a:t>  | And of </a:t>
            </a:r>
            <a:r>
              <a:rPr lang="en-GB" sz="1600" b="1" dirty="0" err="1" smtClean="0">
                <a:solidFill>
                  <a:srgbClr val="00B050"/>
                </a:solidFill>
                <a:latin typeface="Consolas" pitchFamily="49" charset="0"/>
              </a:rPr>
              <a:t>Expr</a:t>
            </a:r>
            <a:r>
              <a:rPr lang="en-GB" sz="1600" b="1" dirty="0" smtClean="0">
                <a:solidFill>
                  <a:srgbClr val="00B050"/>
                </a:solidFill>
                <a:latin typeface="Consolas" pitchFamily="49" charset="0"/>
              </a:rPr>
              <a:t> * </a:t>
            </a:r>
            <a:r>
              <a:rPr lang="en-GB" sz="1600" b="1" dirty="0" err="1" smtClean="0">
                <a:solidFill>
                  <a:srgbClr val="00B050"/>
                </a:solidFill>
                <a:latin typeface="Consolas" pitchFamily="49" charset="0"/>
              </a:rPr>
              <a:t>Expr</a:t>
            </a:r>
            <a:r>
              <a:rPr lang="en-GB" sz="1600" b="1" dirty="0" smtClean="0">
                <a:solidFill>
                  <a:srgbClr val="00B050"/>
                </a:solidFill>
                <a:latin typeface="Consolas" pitchFamily="49" charset="0"/>
              </a:rPr>
              <a:t>   </a:t>
            </a:r>
          </a:p>
          <a:p>
            <a:pPr>
              <a:buNone/>
            </a:pPr>
            <a:r>
              <a:rPr lang="en-GB" sz="1600" b="1" dirty="0" smtClean="0">
                <a:solidFill>
                  <a:srgbClr val="00B050"/>
                </a:solidFill>
                <a:latin typeface="Consolas" pitchFamily="49" charset="0"/>
              </a:rPr>
              <a:t>  | </a:t>
            </a:r>
            <a:r>
              <a:rPr lang="en-GB" sz="1600" b="1" dirty="0" err="1" smtClean="0">
                <a:solidFill>
                  <a:srgbClr val="00B050"/>
                </a:solidFill>
                <a:latin typeface="Consolas" pitchFamily="49" charset="0"/>
              </a:rPr>
              <a:t>Nand</a:t>
            </a:r>
            <a:r>
              <a:rPr lang="en-GB" sz="1600" b="1" dirty="0" smtClean="0">
                <a:solidFill>
                  <a:srgbClr val="00B050"/>
                </a:solidFill>
                <a:latin typeface="Consolas" pitchFamily="49" charset="0"/>
              </a:rPr>
              <a:t> of </a:t>
            </a:r>
            <a:r>
              <a:rPr lang="en-GB" sz="1600" b="1" dirty="0" err="1" smtClean="0">
                <a:solidFill>
                  <a:srgbClr val="00B050"/>
                </a:solidFill>
                <a:latin typeface="Consolas" pitchFamily="49" charset="0"/>
              </a:rPr>
              <a:t>Expr</a:t>
            </a:r>
            <a:r>
              <a:rPr lang="en-GB" sz="1600" b="1" dirty="0" smtClean="0">
                <a:solidFill>
                  <a:srgbClr val="00B050"/>
                </a:solidFill>
                <a:latin typeface="Consolas" pitchFamily="49" charset="0"/>
              </a:rPr>
              <a:t> * </a:t>
            </a:r>
            <a:r>
              <a:rPr lang="en-GB" sz="1600" b="1" dirty="0" err="1" smtClean="0">
                <a:solidFill>
                  <a:srgbClr val="00B050"/>
                </a:solidFill>
                <a:latin typeface="Consolas" pitchFamily="49" charset="0"/>
              </a:rPr>
              <a:t>Expr</a:t>
            </a:r>
            <a:r>
              <a:rPr lang="en-GB" sz="1600" b="1" dirty="0" smtClean="0">
                <a:solidFill>
                  <a:srgbClr val="00B050"/>
                </a:solidFill>
                <a:latin typeface="Consolas" pitchFamily="49" charset="0"/>
              </a:rPr>
              <a:t>   </a:t>
            </a:r>
          </a:p>
          <a:p>
            <a:pPr>
              <a:buNone/>
            </a:pPr>
            <a:r>
              <a:rPr lang="en-GB" sz="1600" b="1" dirty="0" smtClean="0">
                <a:solidFill>
                  <a:srgbClr val="00B050"/>
                </a:solidFill>
                <a:latin typeface="Consolas" pitchFamily="49" charset="0"/>
              </a:rPr>
              <a:t>  | Or of </a:t>
            </a:r>
            <a:r>
              <a:rPr lang="en-GB" sz="1600" b="1" dirty="0" err="1" smtClean="0">
                <a:solidFill>
                  <a:srgbClr val="00B050"/>
                </a:solidFill>
                <a:latin typeface="Consolas" pitchFamily="49" charset="0"/>
              </a:rPr>
              <a:t>Expr</a:t>
            </a:r>
            <a:r>
              <a:rPr lang="en-GB" sz="1600" b="1" dirty="0" smtClean="0">
                <a:solidFill>
                  <a:srgbClr val="00B050"/>
                </a:solidFill>
                <a:latin typeface="Consolas" pitchFamily="49" charset="0"/>
              </a:rPr>
              <a:t> * </a:t>
            </a:r>
            <a:r>
              <a:rPr lang="en-GB" sz="1600" b="1" dirty="0" err="1" smtClean="0">
                <a:solidFill>
                  <a:srgbClr val="00B050"/>
                </a:solidFill>
                <a:latin typeface="Consolas" pitchFamily="49" charset="0"/>
              </a:rPr>
              <a:t>Expr</a:t>
            </a:r>
            <a:r>
              <a:rPr lang="en-GB" sz="1600" b="1" dirty="0" smtClean="0">
                <a:solidFill>
                  <a:srgbClr val="00B050"/>
                </a:solidFill>
                <a:latin typeface="Consolas" pitchFamily="49" charset="0"/>
              </a:rPr>
              <a:t>   </a:t>
            </a:r>
          </a:p>
          <a:p>
            <a:pPr>
              <a:buNone/>
            </a:pPr>
            <a:r>
              <a:rPr lang="en-GB" sz="1600" b="1" dirty="0" smtClean="0">
                <a:solidFill>
                  <a:srgbClr val="00B050"/>
                </a:solidFill>
                <a:latin typeface="Consolas" pitchFamily="49" charset="0"/>
              </a:rPr>
              <a:t>  | </a:t>
            </a:r>
            <a:r>
              <a:rPr lang="en-GB" sz="1600" b="1" dirty="0" err="1" smtClean="0">
                <a:solidFill>
                  <a:srgbClr val="00B050"/>
                </a:solidFill>
                <a:latin typeface="Consolas" pitchFamily="49" charset="0"/>
              </a:rPr>
              <a:t>Xor</a:t>
            </a:r>
            <a:r>
              <a:rPr lang="en-GB" sz="1600" b="1" dirty="0" smtClean="0">
                <a:solidFill>
                  <a:srgbClr val="00B050"/>
                </a:solidFill>
                <a:latin typeface="Consolas" pitchFamily="49" charset="0"/>
              </a:rPr>
              <a:t> of </a:t>
            </a:r>
            <a:r>
              <a:rPr lang="en-GB" sz="1600" b="1" dirty="0" err="1" smtClean="0">
                <a:solidFill>
                  <a:srgbClr val="00B050"/>
                </a:solidFill>
                <a:latin typeface="Consolas" pitchFamily="49" charset="0"/>
              </a:rPr>
              <a:t>Expr</a:t>
            </a:r>
            <a:r>
              <a:rPr lang="en-GB" sz="1600" b="1" dirty="0" smtClean="0">
                <a:solidFill>
                  <a:srgbClr val="00B050"/>
                </a:solidFill>
                <a:latin typeface="Consolas" pitchFamily="49" charset="0"/>
              </a:rPr>
              <a:t> * </a:t>
            </a:r>
            <a:r>
              <a:rPr lang="en-GB" sz="1600" b="1" dirty="0" err="1" smtClean="0">
                <a:solidFill>
                  <a:srgbClr val="00B050"/>
                </a:solidFill>
                <a:latin typeface="Consolas" pitchFamily="49" charset="0"/>
              </a:rPr>
              <a:t>Expr</a:t>
            </a:r>
            <a:r>
              <a:rPr lang="en-GB" sz="1600" b="1" dirty="0" smtClean="0">
                <a:solidFill>
                  <a:srgbClr val="00B050"/>
                </a:solidFill>
                <a:latin typeface="Consolas" pitchFamily="49" charset="0"/>
              </a:rPr>
              <a:t>   </a:t>
            </a:r>
          </a:p>
          <a:p>
            <a:pPr>
              <a:buNone/>
            </a:pPr>
            <a:r>
              <a:rPr lang="en-GB" sz="1600" b="1" dirty="0" smtClean="0">
                <a:solidFill>
                  <a:srgbClr val="00B050"/>
                </a:solidFill>
                <a:latin typeface="Consolas" pitchFamily="49" charset="0"/>
              </a:rPr>
              <a:t>  | Not of </a:t>
            </a:r>
            <a:r>
              <a:rPr lang="en-GB" sz="1600" b="1" dirty="0" err="1" smtClean="0">
                <a:solidFill>
                  <a:srgbClr val="00B050"/>
                </a:solidFill>
                <a:latin typeface="Consolas" pitchFamily="49" charset="0"/>
              </a:rPr>
              <a:t>Expr</a:t>
            </a:r>
            <a:r>
              <a:rPr lang="en-GB" sz="1600" b="1" dirty="0" smtClean="0">
                <a:solidFill>
                  <a:srgbClr val="00B050"/>
                </a:solidFill>
                <a:latin typeface="Consolas" pitchFamily="49" charset="0"/>
              </a:rPr>
              <a:t>  </a:t>
            </a:r>
            <a:endParaRPr lang="en-GB" sz="1600" b="1" dirty="0">
              <a:solidFill>
                <a:srgbClr val="00B050"/>
              </a:solidFill>
              <a:latin typeface="Consolas" pitchFamily="49" charset="0"/>
            </a:endParaRPr>
          </a:p>
        </p:txBody>
      </p:sp>
      <p:sp>
        <p:nvSpPr>
          <p:cNvPr id="7" name="Content Placeholder 6"/>
          <p:cNvSpPr>
            <a:spLocks noGrp="1"/>
          </p:cNvSpPr>
          <p:nvPr>
            <p:ph sz="quarter" idx="4294967295"/>
          </p:nvPr>
        </p:nvSpPr>
        <p:spPr>
          <a:xfrm>
            <a:off x="3581400" y="1219200"/>
            <a:ext cx="5718175" cy="5786438"/>
          </a:xfrm>
        </p:spPr>
        <p:txBody>
          <a:bodyPr>
            <a:noAutofit/>
          </a:bodyPr>
          <a:lstStyle/>
          <a:p>
            <a:pPr>
              <a:spcBef>
                <a:spcPts val="0"/>
              </a:spcBef>
              <a:buNone/>
            </a:pPr>
            <a:r>
              <a:rPr lang="en-GB" sz="1100" b="1" dirty="0" smtClean="0">
                <a:solidFill>
                  <a:schemeClr val="accent4">
                    <a:lumMod val="75000"/>
                  </a:schemeClr>
                </a:solidFill>
                <a:latin typeface="Consolas" pitchFamily="49" charset="0"/>
              </a:rPr>
              <a:t>public abstract class </a:t>
            </a:r>
            <a:r>
              <a:rPr lang="en-GB" sz="1100" b="1" dirty="0" err="1" smtClean="0">
                <a:solidFill>
                  <a:schemeClr val="accent4">
                    <a:lumMod val="75000"/>
                  </a:schemeClr>
                </a:solidFill>
                <a:latin typeface="Consolas" pitchFamily="49" charset="0"/>
              </a:rPr>
              <a:t>Expr</a:t>
            </a:r>
            <a:r>
              <a:rPr lang="en-GB" sz="1100" b="1" dirty="0" smtClean="0">
                <a:solidFill>
                  <a:schemeClr val="accent4">
                    <a:lumMod val="75000"/>
                  </a:schemeClr>
                </a:solidFill>
                <a:latin typeface="Consolas" pitchFamily="49" charset="0"/>
              </a:rPr>
              <a:t> { }   </a:t>
            </a:r>
          </a:p>
          <a:p>
            <a:pPr>
              <a:spcBef>
                <a:spcPts val="0"/>
              </a:spcBef>
              <a:buNone/>
            </a:pPr>
            <a:r>
              <a:rPr lang="en-GB" sz="1100" b="1" dirty="0" smtClean="0">
                <a:solidFill>
                  <a:schemeClr val="accent4">
                    <a:lumMod val="75000"/>
                  </a:schemeClr>
                </a:solidFill>
                <a:latin typeface="Consolas" pitchFamily="49" charset="0"/>
              </a:rPr>
              <a:t>public abstract class </a:t>
            </a:r>
            <a:r>
              <a:rPr lang="en-GB" sz="1100" b="1" dirty="0" err="1" smtClean="0">
                <a:solidFill>
                  <a:schemeClr val="accent4">
                    <a:lumMod val="75000"/>
                  </a:schemeClr>
                </a:solidFill>
                <a:latin typeface="Consolas" pitchFamily="49" charset="0"/>
              </a:rPr>
              <a:t>UnaryOp</a:t>
            </a:r>
            <a:r>
              <a:rPr lang="en-GB" sz="1100" b="1" dirty="0" smtClean="0">
                <a:solidFill>
                  <a:schemeClr val="accent4">
                    <a:lumMod val="75000"/>
                  </a:schemeClr>
                </a:solidFill>
                <a:latin typeface="Consolas" pitchFamily="49" charset="0"/>
              </a:rPr>
              <a:t> :Expr   {   </a:t>
            </a:r>
          </a:p>
          <a:p>
            <a:pPr>
              <a:spcBef>
                <a:spcPts val="0"/>
              </a:spcBef>
              <a:buNone/>
            </a:pPr>
            <a:r>
              <a:rPr lang="en-GB" sz="1100" b="1" dirty="0" smtClean="0">
                <a:solidFill>
                  <a:schemeClr val="accent4">
                    <a:lumMod val="75000"/>
                  </a:schemeClr>
                </a:solidFill>
                <a:latin typeface="Consolas" pitchFamily="49" charset="0"/>
              </a:rPr>
              <a:t>    public </a:t>
            </a:r>
            <a:r>
              <a:rPr lang="en-GB" sz="1100" b="1" dirty="0" err="1" smtClean="0">
                <a:solidFill>
                  <a:schemeClr val="accent4">
                    <a:lumMod val="75000"/>
                  </a:schemeClr>
                </a:solidFill>
                <a:latin typeface="Consolas" pitchFamily="49" charset="0"/>
              </a:rPr>
              <a:t>Expr</a:t>
            </a:r>
            <a:r>
              <a:rPr lang="en-GB" sz="1100" b="1" dirty="0" smtClean="0">
                <a:solidFill>
                  <a:schemeClr val="accent4">
                    <a:lumMod val="75000"/>
                  </a:schemeClr>
                </a:solidFill>
                <a:latin typeface="Consolas" pitchFamily="49" charset="0"/>
              </a:rPr>
              <a:t> First { get; private set; }   </a:t>
            </a:r>
          </a:p>
          <a:p>
            <a:pPr>
              <a:spcBef>
                <a:spcPts val="0"/>
              </a:spcBef>
              <a:buNone/>
            </a:pPr>
            <a:r>
              <a:rPr lang="en-GB" sz="1100" b="1" dirty="0" smtClean="0">
                <a:solidFill>
                  <a:schemeClr val="accent4">
                    <a:lumMod val="75000"/>
                  </a:schemeClr>
                </a:solidFill>
                <a:latin typeface="Consolas" pitchFamily="49" charset="0"/>
              </a:rPr>
              <a:t>    public </a:t>
            </a:r>
            <a:r>
              <a:rPr lang="en-GB" sz="1100" b="1" dirty="0" err="1" smtClean="0">
                <a:solidFill>
                  <a:schemeClr val="accent4">
                    <a:lumMod val="75000"/>
                  </a:schemeClr>
                </a:solidFill>
                <a:latin typeface="Consolas" pitchFamily="49" charset="0"/>
              </a:rPr>
              <a:t>UnaryOp</a:t>
            </a:r>
            <a:r>
              <a:rPr lang="en-GB" sz="1100" b="1" dirty="0" smtClean="0">
                <a:solidFill>
                  <a:schemeClr val="accent4">
                    <a:lumMod val="75000"/>
                  </a:schemeClr>
                </a:solidFill>
                <a:latin typeface="Consolas" pitchFamily="49" charset="0"/>
              </a:rPr>
              <a:t>(Expr first)   { </a:t>
            </a:r>
            <a:r>
              <a:rPr lang="en-GB" sz="1100" b="1" dirty="0" err="1" smtClean="0">
                <a:solidFill>
                  <a:schemeClr val="accent4">
                    <a:lumMod val="75000"/>
                  </a:schemeClr>
                </a:solidFill>
                <a:latin typeface="Consolas" pitchFamily="49" charset="0"/>
              </a:rPr>
              <a:t>this.First</a:t>
            </a:r>
            <a:r>
              <a:rPr lang="en-GB" sz="1100" b="1" dirty="0" smtClean="0">
                <a:solidFill>
                  <a:schemeClr val="accent4">
                    <a:lumMod val="75000"/>
                  </a:schemeClr>
                </a:solidFill>
                <a:latin typeface="Consolas" pitchFamily="49" charset="0"/>
              </a:rPr>
              <a:t> = first; }   </a:t>
            </a:r>
          </a:p>
          <a:p>
            <a:pPr>
              <a:spcBef>
                <a:spcPts val="0"/>
              </a:spcBef>
              <a:buNone/>
            </a:pPr>
            <a:r>
              <a:rPr lang="en-GB" sz="1100" b="1" dirty="0" smtClean="0">
                <a:solidFill>
                  <a:schemeClr val="accent4">
                    <a:lumMod val="75000"/>
                  </a:schemeClr>
                </a:solidFill>
                <a:latin typeface="Consolas" pitchFamily="49" charset="0"/>
              </a:rPr>
              <a:t>}   </a:t>
            </a:r>
          </a:p>
          <a:p>
            <a:pPr>
              <a:spcBef>
                <a:spcPts val="0"/>
              </a:spcBef>
              <a:buNone/>
            </a:pPr>
            <a:r>
              <a:rPr lang="en-GB" sz="1100" b="1" dirty="0" smtClean="0">
                <a:solidFill>
                  <a:schemeClr val="accent4">
                    <a:lumMod val="75000"/>
                  </a:schemeClr>
                </a:solidFill>
                <a:latin typeface="Consolas" pitchFamily="49" charset="0"/>
              </a:rPr>
              <a:t>public abstract class </a:t>
            </a:r>
            <a:r>
              <a:rPr lang="en-GB" sz="1100" b="1" dirty="0" err="1" smtClean="0">
                <a:solidFill>
                  <a:schemeClr val="accent4">
                    <a:lumMod val="75000"/>
                  </a:schemeClr>
                </a:solidFill>
                <a:latin typeface="Consolas" pitchFamily="49" charset="0"/>
              </a:rPr>
              <a:t>BinExpr</a:t>
            </a:r>
            <a:r>
              <a:rPr lang="en-GB" sz="1100" b="1" dirty="0" smtClean="0">
                <a:solidFill>
                  <a:schemeClr val="accent4">
                    <a:lumMod val="75000"/>
                  </a:schemeClr>
                </a:solidFill>
                <a:latin typeface="Consolas" pitchFamily="49" charset="0"/>
              </a:rPr>
              <a:t> : </a:t>
            </a:r>
            <a:r>
              <a:rPr lang="en-GB" sz="1100" b="1" dirty="0" err="1" smtClean="0">
                <a:solidFill>
                  <a:schemeClr val="accent4">
                    <a:lumMod val="75000"/>
                  </a:schemeClr>
                </a:solidFill>
                <a:latin typeface="Consolas" pitchFamily="49" charset="0"/>
              </a:rPr>
              <a:t>Expr</a:t>
            </a:r>
            <a:r>
              <a:rPr lang="en-GB" sz="1100" b="1" dirty="0" smtClean="0">
                <a:solidFill>
                  <a:schemeClr val="accent4">
                    <a:lumMod val="75000"/>
                  </a:schemeClr>
                </a:solidFill>
                <a:latin typeface="Consolas" pitchFamily="49" charset="0"/>
              </a:rPr>
              <a:t>   </a:t>
            </a:r>
          </a:p>
          <a:p>
            <a:pPr>
              <a:spcBef>
                <a:spcPts val="0"/>
              </a:spcBef>
              <a:buNone/>
            </a:pPr>
            <a:r>
              <a:rPr lang="en-GB" sz="1100" b="1" dirty="0" smtClean="0">
                <a:solidFill>
                  <a:schemeClr val="accent4">
                    <a:lumMod val="75000"/>
                  </a:schemeClr>
                </a:solidFill>
                <a:latin typeface="Consolas" pitchFamily="49" charset="0"/>
              </a:rPr>
              <a:t>{   </a:t>
            </a:r>
          </a:p>
          <a:p>
            <a:pPr>
              <a:spcBef>
                <a:spcPts val="0"/>
              </a:spcBef>
              <a:buNone/>
            </a:pPr>
            <a:r>
              <a:rPr lang="en-GB" sz="1100" b="1" dirty="0" smtClean="0">
                <a:solidFill>
                  <a:schemeClr val="accent4">
                    <a:lumMod val="75000"/>
                  </a:schemeClr>
                </a:solidFill>
                <a:latin typeface="Consolas" pitchFamily="49" charset="0"/>
              </a:rPr>
              <a:t>    public </a:t>
            </a:r>
            <a:r>
              <a:rPr lang="en-GB" sz="1100" b="1" dirty="0" err="1" smtClean="0">
                <a:solidFill>
                  <a:schemeClr val="accent4">
                    <a:lumMod val="75000"/>
                  </a:schemeClr>
                </a:solidFill>
                <a:latin typeface="Consolas" pitchFamily="49" charset="0"/>
              </a:rPr>
              <a:t>Expr</a:t>
            </a:r>
            <a:r>
              <a:rPr lang="en-GB" sz="1100" b="1" dirty="0" smtClean="0">
                <a:solidFill>
                  <a:schemeClr val="accent4">
                    <a:lumMod val="75000"/>
                  </a:schemeClr>
                </a:solidFill>
                <a:latin typeface="Consolas" pitchFamily="49" charset="0"/>
              </a:rPr>
              <a:t> First { get; private set; }   </a:t>
            </a:r>
          </a:p>
          <a:p>
            <a:pPr>
              <a:spcBef>
                <a:spcPts val="0"/>
              </a:spcBef>
              <a:buNone/>
            </a:pPr>
            <a:r>
              <a:rPr lang="en-GB" sz="1100" b="1" dirty="0" smtClean="0">
                <a:solidFill>
                  <a:schemeClr val="accent4">
                    <a:lumMod val="75000"/>
                  </a:schemeClr>
                </a:solidFill>
                <a:latin typeface="Consolas" pitchFamily="49" charset="0"/>
              </a:rPr>
              <a:t>    public Expr Second { get; private set; }   </a:t>
            </a:r>
          </a:p>
          <a:p>
            <a:pPr>
              <a:spcBef>
                <a:spcPts val="0"/>
              </a:spcBef>
              <a:buNone/>
            </a:pPr>
            <a:r>
              <a:rPr lang="en-GB" sz="1100" b="1" dirty="0" smtClean="0">
                <a:solidFill>
                  <a:schemeClr val="accent4">
                    <a:lumMod val="75000"/>
                  </a:schemeClr>
                </a:solidFill>
                <a:latin typeface="Consolas" pitchFamily="49" charset="0"/>
              </a:rPr>
              <a:t>    public </a:t>
            </a:r>
            <a:r>
              <a:rPr lang="en-GB" sz="1100" b="1" dirty="0" err="1" smtClean="0">
                <a:solidFill>
                  <a:schemeClr val="accent4">
                    <a:lumMod val="75000"/>
                  </a:schemeClr>
                </a:solidFill>
                <a:latin typeface="Consolas" pitchFamily="49" charset="0"/>
              </a:rPr>
              <a:t>BinExpr</a:t>
            </a:r>
            <a:r>
              <a:rPr lang="en-GB" sz="1100" b="1" dirty="0" smtClean="0">
                <a:solidFill>
                  <a:schemeClr val="accent4">
                    <a:lumMod val="75000"/>
                  </a:schemeClr>
                </a:solidFill>
                <a:latin typeface="Consolas" pitchFamily="49" charset="0"/>
              </a:rPr>
              <a:t>(Expr first, Expr second)   {   </a:t>
            </a:r>
          </a:p>
          <a:p>
            <a:pPr>
              <a:spcBef>
                <a:spcPts val="0"/>
              </a:spcBef>
              <a:buNone/>
            </a:pPr>
            <a:r>
              <a:rPr lang="en-GB" sz="1100" b="1" dirty="0" smtClean="0">
                <a:solidFill>
                  <a:schemeClr val="accent4">
                    <a:lumMod val="75000"/>
                  </a:schemeClr>
                </a:solidFill>
                <a:latin typeface="Consolas" pitchFamily="49" charset="0"/>
              </a:rPr>
              <a:t>        </a:t>
            </a:r>
            <a:r>
              <a:rPr lang="en-GB" sz="1100" b="1" dirty="0" err="1" smtClean="0">
                <a:solidFill>
                  <a:schemeClr val="accent4">
                    <a:lumMod val="75000"/>
                  </a:schemeClr>
                </a:solidFill>
                <a:latin typeface="Consolas" pitchFamily="49" charset="0"/>
              </a:rPr>
              <a:t>this.First</a:t>
            </a:r>
            <a:r>
              <a:rPr lang="en-GB" sz="1100" b="1" dirty="0" smtClean="0">
                <a:solidFill>
                  <a:schemeClr val="accent4">
                    <a:lumMod val="75000"/>
                  </a:schemeClr>
                </a:solidFill>
                <a:latin typeface="Consolas" pitchFamily="49" charset="0"/>
              </a:rPr>
              <a:t> = first;   </a:t>
            </a:r>
          </a:p>
          <a:p>
            <a:pPr>
              <a:spcBef>
                <a:spcPts val="0"/>
              </a:spcBef>
              <a:buNone/>
            </a:pPr>
            <a:r>
              <a:rPr lang="en-GB" sz="1100" b="1" dirty="0" smtClean="0">
                <a:solidFill>
                  <a:schemeClr val="accent4">
                    <a:lumMod val="75000"/>
                  </a:schemeClr>
                </a:solidFill>
                <a:latin typeface="Consolas" pitchFamily="49" charset="0"/>
              </a:rPr>
              <a:t>        </a:t>
            </a:r>
            <a:r>
              <a:rPr lang="en-GB" sz="1100" b="1" dirty="0" err="1" smtClean="0">
                <a:solidFill>
                  <a:schemeClr val="accent4">
                    <a:lumMod val="75000"/>
                  </a:schemeClr>
                </a:solidFill>
                <a:latin typeface="Consolas" pitchFamily="49" charset="0"/>
              </a:rPr>
              <a:t>this.Second</a:t>
            </a:r>
            <a:r>
              <a:rPr lang="en-GB" sz="1100" b="1" dirty="0" smtClean="0">
                <a:solidFill>
                  <a:schemeClr val="accent4">
                    <a:lumMod val="75000"/>
                  </a:schemeClr>
                </a:solidFill>
                <a:latin typeface="Consolas" pitchFamily="49" charset="0"/>
              </a:rPr>
              <a:t> = second;   </a:t>
            </a:r>
          </a:p>
          <a:p>
            <a:pPr>
              <a:spcBef>
                <a:spcPts val="0"/>
              </a:spcBef>
              <a:buNone/>
            </a:pPr>
            <a:r>
              <a:rPr lang="en-GB" sz="1100" b="1" dirty="0" smtClean="0">
                <a:solidFill>
                  <a:schemeClr val="accent4">
                    <a:lumMod val="75000"/>
                  </a:schemeClr>
                </a:solidFill>
                <a:latin typeface="Consolas" pitchFamily="49" charset="0"/>
              </a:rPr>
              <a:t>    }   </a:t>
            </a:r>
          </a:p>
          <a:p>
            <a:pPr>
              <a:spcBef>
                <a:spcPts val="0"/>
              </a:spcBef>
              <a:buNone/>
            </a:pPr>
            <a:r>
              <a:rPr lang="en-GB" sz="1100" b="1" dirty="0" smtClean="0">
                <a:solidFill>
                  <a:schemeClr val="accent4">
                    <a:lumMod val="75000"/>
                  </a:schemeClr>
                </a:solidFill>
                <a:latin typeface="Consolas" pitchFamily="49" charset="0"/>
              </a:rPr>
              <a:t>}   </a:t>
            </a:r>
          </a:p>
          <a:p>
            <a:pPr>
              <a:spcBef>
                <a:spcPts val="0"/>
              </a:spcBef>
              <a:buNone/>
            </a:pPr>
            <a:r>
              <a:rPr lang="en-GB" sz="1100" b="1" dirty="0" smtClean="0">
                <a:solidFill>
                  <a:schemeClr val="accent4">
                    <a:lumMod val="75000"/>
                  </a:schemeClr>
                </a:solidFill>
                <a:latin typeface="Consolas" pitchFamily="49" charset="0"/>
              </a:rPr>
              <a:t>public class </a:t>
            </a:r>
            <a:r>
              <a:rPr lang="en-GB" sz="1100" b="1" dirty="0" err="1" smtClean="0">
                <a:solidFill>
                  <a:schemeClr val="accent4">
                    <a:lumMod val="75000"/>
                  </a:schemeClr>
                </a:solidFill>
                <a:latin typeface="Consolas" pitchFamily="49" charset="0"/>
              </a:rPr>
              <a:t>TrueExpr</a:t>
            </a:r>
            <a:r>
              <a:rPr lang="en-GB" sz="1100" b="1" dirty="0" smtClean="0">
                <a:solidFill>
                  <a:schemeClr val="accent4">
                    <a:lumMod val="75000"/>
                  </a:schemeClr>
                </a:solidFill>
                <a:latin typeface="Consolas" pitchFamily="49" charset="0"/>
              </a:rPr>
              <a:t> : </a:t>
            </a:r>
            <a:r>
              <a:rPr lang="en-GB" sz="1100" b="1" dirty="0" err="1" smtClean="0">
                <a:solidFill>
                  <a:schemeClr val="accent4">
                    <a:lumMod val="75000"/>
                  </a:schemeClr>
                </a:solidFill>
                <a:latin typeface="Consolas" pitchFamily="49" charset="0"/>
              </a:rPr>
              <a:t>Expr</a:t>
            </a:r>
            <a:r>
              <a:rPr lang="en-GB" sz="1100" b="1" dirty="0" smtClean="0">
                <a:solidFill>
                  <a:schemeClr val="accent4">
                    <a:lumMod val="75000"/>
                  </a:schemeClr>
                </a:solidFill>
                <a:latin typeface="Consolas" pitchFamily="49" charset="0"/>
              </a:rPr>
              <a:t> { }   </a:t>
            </a:r>
          </a:p>
          <a:p>
            <a:pPr>
              <a:spcBef>
                <a:spcPts val="0"/>
              </a:spcBef>
              <a:buNone/>
            </a:pPr>
            <a:r>
              <a:rPr lang="en-GB" sz="1100" b="1" dirty="0" smtClean="0">
                <a:solidFill>
                  <a:schemeClr val="accent4">
                    <a:lumMod val="75000"/>
                  </a:schemeClr>
                </a:solidFill>
                <a:latin typeface="Consolas" pitchFamily="49" charset="0"/>
              </a:rPr>
              <a:t>  </a:t>
            </a:r>
          </a:p>
          <a:p>
            <a:pPr>
              <a:spcBef>
                <a:spcPts val="0"/>
              </a:spcBef>
              <a:buNone/>
            </a:pPr>
            <a:r>
              <a:rPr lang="en-GB" sz="1100" b="1" dirty="0" smtClean="0">
                <a:solidFill>
                  <a:schemeClr val="accent4">
                    <a:lumMod val="75000"/>
                  </a:schemeClr>
                </a:solidFill>
                <a:latin typeface="Consolas" pitchFamily="49" charset="0"/>
              </a:rPr>
              <a:t>public class And : </a:t>
            </a:r>
            <a:r>
              <a:rPr lang="en-GB" sz="1100" b="1" dirty="0" err="1" smtClean="0">
                <a:solidFill>
                  <a:schemeClr val="accent4">
                    <a:lumMod val="75000"/>
                  </a:schemeClr>
                </a:solidFill>
                <a:latin typeface="Consolas" pitchFamily="49" charset="0"/>
              </a:rPr>
              <a:t>BinExpr</a:t>
            </a:r>
            <a:r>
              <a:rPr lang="en-GB" sz="1100" b="1" dirty="0" smtClean="0">
                <a:solidFill>
                  <a:schemeClr val="accent4">
                    <a:lumMod val="75000"/>
                  </a:schemeClr>
                </a:solidFill>
                <a:latin typeface="Consolas" pitchFamily="49" charset="0"/>
              </a:rPr>
              <a:t>   {   </a:t>
            </a:r>
          </a:p>
          <a:p>
            <a:pPr>
              <a:spcBef>
                <a:spcPts val="0"/>
              </a:spcBef>
              <a:buNone/>
            </a:pPr>
            <a:r>
              <a:rPr lang="en-GB" sz="1100" b="1" dirty="0" smtClean="0">
                <a:solidFill>
                  <a:schemeClr val="accent4">
                    <a:lumMod val="75000"/>
                  </a:schemeClr>
                </a:solidFill>
                <a:latin typeface="Consolas" pitchFamily="49" charset="0"/>
              </a:rPr>
              <a:t>    public And(Expr first, Expr second) : base(first, second) { } </a:t>
            </a:r>
          </a:p>
          <a:p>
            <a:pPr>
              <a:spcBef>
                <a:spcPts val="0"/>
              </a:spcBef>
              <a:buNone/>
            </a:pPr>
            <a:r>
              <a:rPr lang="en-GB" sz="1100" b="1" dirty="0" smtClean="0">
                <a:solidFill>
                  <a:schemeClr val="accent4">
                    <a:lumMod val="75000"/>
                  </a:schemeClr>
                </a:solidFill>
                <a:latin typeface="Consolas" pitchFamily="49" charset="0"/>
              </a:rPr>
              <a:t>}</a:t>
            </a:r>
          </a:p>
          <a:p>
            <a:pPr lvl="0">
              <a:spcBef>
                <a:spcPts val="0"/>
              </a:spcBef>
              <a:buNone/>
              <a:defRPr/>
            </a:pPr>
            <a:r>
              <a:rPr lang="en-GB" sz="1100" b="1" dirty="0" smtClean="0">
                <a:solidFill>
                  <a:schemeClr val="accent4">
                    <a:lumMod val="75000"/>
                  </a:schemeClr>
                </a:solidFill>
                <a:latin typeface="Consolas" pitchFamily="49" charset="0"/>
              </a:rPr>
              <a:t>public class </a:t>
            </a:r>
            <a:r>
              <a:rPr lang="en-GB" sz="1100" b="1" dirty="0" err="1" smtClean="0">
                <a:solidFill>
                  <a:schemeClr val="accent4">
                    <a:lumMod val="75000"/>
                  </a:schemeClr>
                </a:solidFill>
                <a:latin typeface="Consolas" pitchFamily="49" charset="0"/>
              </a:rPr>
              <a:t>Nand</a:t>
            </a:r>
            <a:r>
              <a:rPr lang="en-GB" sz="1100" b="1" dirty="0" smtClean="0">
                <a:solidFill>
                  <a:schemeClr val="accent4">
                    <a:lumMod val="75000"/>
                  </a:schemeClr>
                </a:solidFill>
                <a:latin typeface="Consolas" pitchFamily="49" charset="0"/>
              </a:rPr>
              <a:t> : </a:t>
            </a:r>
            <a:r>
              <a:rPr lang="en-GB" sz="1100" b="1" dirty="0" err="1" smtClean="0">
                <a:solidFill>
                  <a:schemeClr val="accent4">
                    <a:lumMod val="75000"/>
                  </a:schemeClr>
                </a:solidFill>
                <a:latin typeface="Consolas" pitchFamily="49" charset="0"/>
              </a:rPr>
              <a:t>BinExpr</a:t>
            </a:r>
            <a:r>
              <a:rPr lang="en-GB" sz="1100" b="1" dirty="0" smtClean="0">
                <a:solidFill>
                  <a:schemeClr val="accent4">
                    <a:lumMod val="75000"/>
                  </a:schemeClr>
                </a:solidFill>
                <a:latin typeface="Consolas" pitchFamily="49" charset="0"/>
              </a:rPr>
              <a:t>   {   </a:t>
            </a:r>
          </a:p>
          <a:p>
            <a:pPr lvl="0">
              <a:spcBef>
                <a:spcPts val="0"/>
              </a:spcBef>
              <a:buNone/>
              <a:defRPr/>
            </a:pPr>
            <a:r>
              <a:rPr lang="en-GB" sz="1100" b="1" dirty="0" smtClean="0">
                <a:solidFill>
                  <a:schemeClr val="accent4">
                    <a:lumMod val="75000"/>
                  </a:schemeClr>
                </a:solidFill>
                <a:latin typeface="Consolas" pitchFamily="49" charset="0"/>
              </a:rPr>
              <a:t>  public </a:t>
            </a:r>
            <a:r>
              <a:rPr lang="en-GB" sz="1100" b="1" dirty="0" err="1" smtClean="0">
                <a:solidFill>
                  <a:schemeClr val="accent4">
                    <a:lumMod val="75000"/>
                  </a:schemeClr>
                </a:solidFill>
                <a:latin typeface="Consolas" pitchFamily="49" charset="0"/>
              </a:rPr>
              <a:t>Nand</a:t>
            </a:r>
            <a:r>
              <a:rPr lang="en-GB" sz="1100" b="1" dirty="0" smtClean="0">
                <a:solidFill>
                  <a:schemeClr val="accent4">
                    <a:lumMod val="75000"/>
                  </a:schemeClr>
                </a:solidFill>
                <a:latin typeface="Consolas" pitchFamily="49" charset="0"/>
              </a:rPr>
              <a:t>(Expr first, Expr second) : base(first, second{ } </a:t>
            </a:r>
          </a:p>
          <a:p>
            <a:pPr lvl="0">
              <a:spcBef>
                <a:spcPts val="0"/>
              </a:spcBef>
              <a:buNone/>
              <a:defRPr/>
            </a:pPr>
            <a:r>
              <a:rPr lang="en-GB" sz="1100" b="1" dirty="0" smtClean="0">
                <a:solidFill>
                  <a:schemeClr val="accent4">
                    <a:lumMod val="75000"/>
                  </a:schemeClr>
                </a:solidFill>
                <a:latin typeface="Consolas" pitchFamily="49" charset="0"/>
              </a:rPr>
              <a:t>}   </a:t>
            </a:r>
          </a:p>
          <a:p>
            <a:pPr lvl="0">
              <a:spcBef>
                <a:spcPts val="0"/>
              </a:spcBef>
              <a:buNone/>
              <a:defRPr/>
            </a:pPr>
            <a:r>
              <a:rPr lang="en-GB" sz="1100" b="1" dirty="0" smtClean="0">
                <a:solidFill>
                  <a:schemeClr val="accent4">
                    <a:lumMod val="75000"/>
                  </a:schemeClr>
                </a:solidFill>
                <a:latin typeface="Consolas" pitchFamily="49" charset="0"/>
              </a:rPr>
              <a:t>public class Or : </a:t>
            </a:r>
            <a:r>
              <a:rPr lang="en-GB" sz="1100" b="1" dirty="0" err="1" smtClean="0">
                <a:solidFill>
                  <a:schemeClr val="accent4">
                    <a:lumMod val="75000"/>
                  </a:schemeClr>
                </a:solidFill>
                <a:latin typeface="Consolas" pitchFamily="49" charset="0"/>
              </a:rPr>
              <a:t>BinExpr</a:t>
            </a:r>
            <a:r>
              <a:rPr lang="en-GB" sz="1100" b="1" dirty="0" smtClean="0">
                <a:solidFill>
                  <a:schemeClr val="accent4">
                    <a:lumMod val="75000"/>
                  </a:schemeClr>
                </a:solidFill>
                <a:latin typeface="Consolas" pitchFamily="49" charset="0"/>
              </a:rPr>
              <a:t>   {   </a:t>
            </a:r>
          </a:p>
          <a:p>
            <a:pPr lvl="0">
              <a:spcBef>
                <a:spcPts val="0"/>
              </a:spcBef>
              <a:buNone/>
              <a:defRPr/>
            </a:pPr>
            <a:r>
              <a:rPr lang="en-GB" sz="1100" b="1" dirty="0" smtClean="0">
                <a:solidFill>
                  <a:schemeClr val="accent4">
                    <a:lumMod val="75000"/>
                  </a:schemeClr>
                </a:solidFill>
                <a:latin typeface="Consolas" pitchFamily="49" charset="0"/>
              </a:rPr>
              <a:t>    public Or(Expr first, Expr second) : base(first, second) { }  </a:t>
            </a:r>
          </a:p>
          <a:p>
            <a:pPr lvl="0">
              <a:spcBef>
                <a:spcPts val="0"/>
              </a:spcBef>
              <a:buNone/>
              <a:defRPr/>
            </a:pPr>
            <a:r>
              <a:rPr lang="en-GB" sz="1100" b="1" dirty="0" smtClean="0">
                <a:solidFill>
                  <a:schemeClr val="accent4">
                    <a:lumMod val="75000"/>
                  </a:schemeClr>
                </a:solidFill>
                <a:latin typeface="Consolas" pitchFamily="49" charset="0"/>
              </a:rPr>
              <a:t>}   </a:t>
            </a:r>
          </a:p>
          <a:p>
            <a:pPr lvl="0">
              <a:spcBef>
                <a:spcPts val="0"/>
              </a:spcBef>
              <a:buNone/>
              <a:defRPr/>
            </a:pPr>
            <a:r>
              <a:rPr lang="en-GB" sz="1100" b="1" dirty="0" smtClean="0">
                <a:solidFill>
                  <a:schemeClr val="accent4">
                    <a:lumMod val="75000"/>
                  </a:schemeClr>
                </a:solidFill>
                <a:latin typeface="Consolas" pitchFamily="49" charset="0"/>
              </a:rPr>
              <a:t>public class </a:t>
            </a:r>
            <a:r>
              <a:rPr lang="en-GB" sz="1100" b="1" dirty="0" err="1" smtClean="0">
                <a:solidFill>
                  <a:schemeClr val="accent4">
                    <a:lumMod val="75000"/>
                  </a:schemeClr>
                </a:solidFill>
                <a:latin typeface="Consolas" pitchFamily="49" charset="0"/>
              </a:rPr>
              <a:t>Xor</a:t>
            </a:r>
            <a:r>
              <a:rPr lang="en-GB" sz="1100" b="1" dirty="0" smtClean="0">
                <a:solidFill>
                  <a:schemeClr val="accent4">
                    <a:lumMod val="75000"/>
                  </a:schemeClr>
                </a:solidFill>
                <a:latin typeface="Consolas" pitchFamily="49" charset="0"/>
              </a:rPr>
              <a:t> : </a:t>
            </a:r>
            <a:r>
              <a:rPr lang="en-GB" sz="1100" b="1" dirty="0" err="1" smtClean="0">
                <a:solidFill>
                  <a:schemeClr val="accent4">
                    <a:lumMod val="75000"/>
                  </a:schemeClr>
                </a:solidFill>
                <a:latin typeface="Consolas" pitchFamily="49" charset="0"/>
              </a:rPr>
              <a:t>BinExpr</a:t>
            </a:r>
            <a:r>
              <a:rPr lang="en-GB" sz="1100" b="1" dirty="0" smtClean="0">
                <a:solidFill>
                  <a:schemeClr val="accent4">
                    <a:lumMod val="75000"/>
                  </a:schemeClr>
                </a:solidFill>
                <a:latin typeface="Consolas" pitchFamily="49" charset="0"/>
              </a:rPr>
              <a:t>   {   </a:t>
            </a:r>
          </a:p>
          <a:p>
            <a:pPr lvl="0">
              <a:spcBef>
                <a:spcPts val="0"/>
              </a:spcBef>
              <a:buNone/>
              <a:defRPr/>
            </a:pPr>
            <a:r>
              <a:rPr lang="en-GB" sz="1100" b="1" dirty="0" smtClean="0">
                <a:solidFill>
                  <a:schemeClr val="accent4">
                    <a:lumMod val="75000"/>
                  </a:schemeClr>
                </a:solidFill>
                <a:latin typeface="Consolas" pitchFamily="49" charset="0"/>
              </a:rPr>
              <a:t>    public </a:t>
            </a:r>
            <a:r>
              <a:rPr lang="en-GB" sz="1100" b="1" dirty="0" err="1" smtClean="0">
                <a:solidFill>
                  <a:schemeClr val="accent4">
                    <a:lumMod val="75000"/>
                  </a:schemeClr>
                </a:solidFill>
                <a:latin typeface="Consolas" pitchFamily="49" charset="0"/>
              </a:rPr>
              <a:t>Xor</a:t>
            </a:r>
            <a:r>
              <a:rPr lang="en-GB" sz="1100" b="1" dirty="0" smtClean="0">
                <a:solidFill>
                  <a:schemeClr val="accent4">
                    <a:lumMod val="75000"/>
                  </a:schemeClr>
                </a:solidFill>
                <a:latin typeface="Consolas" pitchFamily="49" charset="0"/>
              </a:rPr>
              <a:t>(Expr first, Expr second) : base(first, second) { }  </a:t>
            </a:r>
          </a:p>
          <a:p>
            <a:pPr lvl="0">
              <a:spcBef>
                <a:spcPts val="0"/>
              </a:spcBef>
              <a:buNone/>
              <a:defRPr/>
            </a:pPr>
            <a:r>
              <a:rPr lang="en-GB" sz="1100" b="1" dirty="0" smtClean="0">
                <a:solidFill>
                  <a:schemeClr val="accent4">
                    <a:lumMod val="75000"/>
                  </a:schemeClr>
                </a:solidFill>
                <a:latin typeface="Consolas" pitchFamily="49" charset="0"/>
              </a:rPr>
              <a:t>}   </a:t>
            </a:r>
          </a:p>
          <a:p>
            <a:pPr lvl="0">
              <a:spcBef>
                <a:spcPts val="0"/>
              </a:spcBef>
              <a:buNone/>
              <a:defRPr/>
            </a:pPr>
            <a:r>
              <a:rPr lang="en-GB" sz="1100" b="1" dirty="0" smtClean="0">
                <a:solidFill>
                  <a:schemeClr val="accent4">
                    <a:lumMod val="75000"/>
                  </a:schemeClr>
                </a:solidFill>
                <a:latin typeface="Consolas" pitchFamily="49" charset="0"/>
              </a:rPr>
              <a:t>public class Not : </a:t>
            </a:r>
            <a:r>
              <a:rPr lang="en-GB" sz="1100" b="1" dirty="0" err="1" smtClean="0">
                <a:solidFill>
                  <a:schemeClr val="accent4">
                    <a:lumMod val="75000"/>
                  </a:schemeClr>
                </a:solidFill>
                <a:latin typeface="Consolas" pitchFamily="49" charset="0"/>
              </a:rPr>
              <a:t>UnaryOp</a:t>
            </a:r>
            <a:r>
              <a:rPr lang="en-GB" sz="1100" b="1" dirty="0" smtClean="0">
                <a:solidFill>
                  <a:schemeClr val="accent4">
                    <a:lumMod val="75000"/>
                  </a:schemeClr>
                </a:solidFill>
                <a:latin typeface="Consolas" pitchFamily="49" charset="0"/>
              </a:rPr>
              <a:t>   {   </a:t>
            </a:r>
          </a:p>
          <a:p>
            <a:pPr lvl="0">
              <a:spcBef>
                <a:spcPts val="0"/>
              </a:spcBef>
              <a:buNone/>
              <a:defRPr/>
            </a:pPr>
            <a:r>
              <a:rPr lang="en-GB" sz="1100" b="1" dirty="0" smtClean="0">
                <a:solidFill>
                  <a:schemeClr val="accent4">
                    <a:lumMod val="75000"/>
                  </a:schemeClr>
                </a:solidFill>
                <a:latin typeface="Consolas" pitchFamily="49" charset="0"/>
              </a:rPr>
              <a:t>    public Not(</a:t>
            </a:r>
            <a:r>
              <a:rPr lang="en-GB" sz="1100" b="1" dirty="0" err="1" smtClean="0">
                <a:solidFill>
                  <a:schemeClr val="accent4">
                    <a:lumMod val="75000"/>
                  </a:schemeClr>
                </a:solidFill>
                <a:latin typeface="Consolas" pitchFamily="49" charset="0"/>
              </a:rPr>
              <a:t>Expr</a:t>
            </a:r>
            <a:r>
              <a:rPr lang="en-GB" sz="1100" b="1" dirty="0" smtClean="0">
                <a:solidFill>
                  <a:schemeClr val="accent4">
                    <a:lumMod val="75000"/>
                  </a:schemeClr>
                </a:solidFill>
                <a:latin typeface="Consolas" pitchFamily="49" charset="0"/>
              </a:rPr>
              <a:t> first) : base(first) { }   </a:t>
            </a:r>
          </a:p>
          <a:p>
            <a:pPr lvl="0">
              <a:spcBef>
                <a:spcPts val="0"/>
              </a:spcBef>
              <a:buNone/>
              <a:defRPr/>
            </a:pPr>
            <a:r>
              <a:rPr lang="en-GB" sz="1100" b="1" dirty="0" smtClean="0">
                <a:solidFill>
                  <a:schemeClr val="accent4">
                    <a:lumMod val="75000"/>
                  </a:schemeClr>
                </a:solidFill>
                <a:latin typeface="Consolas" pitchFamily="49" charset="0"/>
              </a:rPr>
              <a:t>}  </a:t>
            </a:r>
          </a:p>
        </p:txBody>
      </p:sp>
      <p:sp>
        <p:nvSpPr>
          <p:cNvPr id="8" name="Content Placeholder 6"/>
          <p:cNvSpPr txBox="1">
            <a:spLocks/>
          </p:cNvSpPr>
          <p:nvPr/>
        </p:nvSpPr>
        <p:spPr bwMode="auto">
          <a:xfrm>
            <a:off x="5643570" y="1071546"/>
            <a:ext cx="3286148" cy="55007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342900" marR="0" lvl="0" indent="-342900" algn="l" defTabSz="914400" rtl="0" eaLnBrk="0" fontAlgn="base" latinLnBrk="0" hangingPunct="0">
              <a:lnSpc>
                <a:spcPct val="100000"/>
              </a:lnSpc>
              <a:spcBef>
                <a:spcPts val="0"/>
              </a:spcBef>
              <a:spcAft>
                <a:spcPct val="0"/>
              </a:spcAft>
              <a:buClr>
                <a:schemeClr val="accent1"/>
              </a:buClr>
              <a:buSzTx/>
              <a:buFontTx/>
              <a:buNone/>
              <a:tabLst/>
              <a:defRPr/>
            </a:pPr>
            <a:endParaRPr kumimoji="0" lang="en-GB" sz="1000" b="0" i="0" u="none" strike="noStrike" kern="0" cap="none" spc="0" normalizeH="0" baseline="0" noProof="0" dirty="0">
              <a:ln>
                <a:noFill/>
              </a:ln>
              <a:solidFill>
                <a:srgbClr val="FF0000"/>
              </a:solidFill>
              <a:effectLst/>
              <a:uLnTx/>
              <a:uFillTx/>
              <a:latin typeface="+mn-lt"/>
              <a:ea typeface="+mn-ea"/>
              <a:cs typeface="+mn-cs"/>
            </a:endParaRPr>
          </a:p>
        </p:txBody>
      </p:sp>
      <p:sp>
        <p:nvSpPr>
          <p:cNvPr id="20" name="Rounded Rectangular Callout 19"/>
          <p:cNvSpPr/>
          <p:nvPr/>
        </p:nvSpPr>
        <p:spPr bwMode="auto">
          <a:xfrm>
            <a:off x="596306" y="720033"/>
            <a:ext cx="525994" cy="510774"/>
          </a:xfrm>
          <a:prstGeom prst="wedgeRoundRectCallout">
            <a:avLst>
              <a:gd name="adj1" fmla="val -14548"/>
              <a:gd name="adj2" fmla="val -506"/>
              <a:gd name="adj3" fmla="val 16667"/>
            </a:avLst>
          </a:prstGeom>
          <a:gradFill>
            <a:gsLst>
              <a:gs pos="0">
                <a:schemeClr val="accent2">
                  <a:lumMod val="50000"/>
                </a:schemeClr>
              </a:gs>
              <a:gs pos="72000">
                <a:schemeClr val="accent2"/>
              </a:gs>
              <a:gs pos="100000">
                <a:schemeClr val="accent2"/>
              </a:gs>
            </a:gsLst>
          </a:gra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dirty="0" smtClean="0">
                <a:gradFill>
                  <a:gsLst>
                    <a:gs pos="0">
                      <a:srgbClr val="FFFFFF"/>
                    </a:gs>
                    <a:gs pos="100000">
                      <a:srgbClr val="FFFFFF"/>
                    </a:gs>
                  </a:gsLst>
                  <a:lin ang="5400000" scaled="0"/>
                </a:gradFill>
              </a:rPr>
              <a:t>F#</a:t>
            </a:r>
          </a:p>
        </p:txBody>
      </p:sp>
      <p:sp>
        <p:nvSpPr>
          <p:cNvPr id="21" name="Rounded Rectangular Callout 20"/>
          <p:cNvSpPr/>
          <p:nvPr/>
        </p:nvSpPr>
        <p:spPr bwMode="auto">
          <a:xfrm>
            <a:off x="8332927" y="464646"/>
            <a:ext cx="550607" cy="510774"/>
          </a:xfrm>
          <a:prstGeom prst="wedgeRoundRectCallout">
            <a:avLst>
              <a:gd name="adj1" fmla="val 2383"/>
              <a:gd name="adj2" fmla="val -8521"/>
              <a:gd name="adj3" fmla="val 16667"/>
            </a:avLst>
          </a:prstGeom>
          <a:solidFill>
            <a:schemeClr val="accent4">
              <a:lumMod val="40000"/>
              <a:lumOff val="60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dirty="0" smtClean="0">
                <a:solidFill>
                  <a:schemeClr val="bg1"/>
                </a:solidFill>
              </a:rPr>
              <a:t>C#</a:t>
            </a:r>
          </a:p>
        </p:txBody>
      </p:sp>
    </p:spTree>
    <p:extLst>
      <p:ext uri="{BB962C8B-B14F-4D97-AF65-F5344CB8AC3E}">
        <p14:creationId xmlns:p14="http://schemas.microsoft.com/office/powerpoint/2010/main" val="395274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smtClean="0"/>
              <a:t>Simplicity: Functional Data</a:t>
            </a:r>
            <a:endParaRPr lang="en-GB" dirty="0"/>
          </a:p>
        </p:txBody>
      </p:sp>
      <p:sp>
        <p:nvSpPr>
          <p:cNvPr id="5" name="Content Placeholder 4"/>
          <p:cNvSpPr>
            <a:spLocks noGrp="1"/>
          </p:cNvSpPr>
          <p:nvPr>
            <p:ph sz="half" idx="4294967295"/>
          </p:nvPr>
        </p:nvSpPr>
        <p:spPr>
          <a:xfrm>
            <a:off x="464859" y="1600200"/>
            <a:ext cx="6757988" cy="5429250"/>
          </a:xfrm>
          <a:prstGeom prst="rect">
            <a:avLst/>
          </a:prstGeom>
        </p:spPr>
        <p:txBody>
          <a:bodyPr>
            <a:normAutofit/>
          </a:bodyPr>
          <a:lstStyle/>
          <a:p>
            <a:pPr>
              <a:buNone/>
            </a:pPr>
            <a:r>
              <a:rPr lang="en-GB" sz="1800" b="1" dirty="0" smtClean="0">
                <a:solidFill>
                  <a:srgbClr val="00B050"/>
                </a:solidFill>
                <a:latin typeface="Consolas" pitchFamily="49" charset="0"/>
              </a:rPr>
              <a:t>type Event =</a:t>
            </a:r>
          </a:p>
          <a:p>
            <a:pPr>
              <a:buNone/>
            </a:pPr>
            <a:r>
              <a:rPr lang="en-GB" sz="1800" b="1" dirty="0" smtClean="0">
                <a:solidFill>
                  <a:srgbClr val="00B050"/>
                </a:solidFill>
                <a:latin typeface="Consolas" pitchFamily="49" charset="0"/>
              </a:rPr>
              <a:t>    | Price of float</a:t>
            </a:r>
          </a:p>
          <a:p>
            <a:pPr>
              <a:buNone/>
            </a:pPr>
            <a:r>
              <a:rPr lang="en-GB" sz="1800" b="1" dirty="0" smtClean="0">
                <a:solidFill>
                  <a:srgbClr val="00B050"/>
                </a:solidFill>
                <a:latin typeface="Consolas" pitchFamily="49" charset="0"/>
              </a:rPr>
              <a:t>    | Split of float</a:t>
            </a:r>
          </a:p>
          <a:p>
            <a:pPr>
              <a:buNone/>
            </a:pPr>
            <a:r>
              <a:rPr lang="en-GB" sz="1800" b="1" dirty="0" smtClean="0">
                <a:solidFill>
                  <a:srgbClr val="00B050"/>
                </a:solidFill>
                <a:latin typeface="Consolas" pitchFamily="49" charset="0"/>
              </a:rPr>
              <a:t>    | Dividend of float&lt;money&gt;</a:t>
            </a:r>
          </a:p>
        </p:txBody>
      </p:sp>
      <p:sp>
        <p:nvSpPr>
          <p:cNvPr id="7" name="Content Placeholder 6"/>
          <p:cNvSpPr>
            <a:spLocks noGrp="1"/>
          </p:cNvSpPr>
          <p:nvPr>
            <p:ph sz="quarter" idx="4294967295"/>
          </p:nvPr>
        </p:nvSpPr>
        <p:spPr>
          <a:xfrm>
            <a:off x="4419600" y="1219200"/>
            <a:ext cx="5757862" cy="5054600"/>
          </a:xfrm>
          <a:prstGeom prst="rect">
            <a:avLst/>
          </a:prstGeom>
        </p:spPr>
        <p:txBody>
          <a:bodyPr>
            <a:noAutofit/>
          </a:bodyPr>
          <a:lstStyle/>
          <a:p>
            <a:pPr>
              <a:spcBef>
                <a:spcPts val="0"/>
              </a:spcBef>
              <a:buNone/>
            </a:pPr>
            <a:r>
              <a:rPr lang="en-GB" sz="1400" b="1" dirty="0" smtClean="0">
                <a:solidFill>
                  <a:schemeClr val="accent4">
                    <a:lumMod val="75000"/>
                  </a:schemeClr>
                </a:solidFill>
                <a:latin typeface="Consolas" pitchFamily="49" charset="0"/>
              </a:rPr>
              <a:t>public abstract class Event { }   </a:t>
            </a:r>
          </a:p>
          <a:p>
            <a:pPr>
              <a:spcBef>
                <a:spcPts val="0"/>
              </a:spcBef>
              <a:buNone/>
            </a:pPr>
            <a:r>
              <a:rPr lang="en-GB" sz="1400" b="1" dirty="0" smtClean="0">
                <a:solidFill>
                  <a:schemeClr val="accent4">
                    <a:lumMod val="75000"/>
                  </a:schemeClr>
                </a:solidFill>
                <a:latin typeface="Consolas" pitchFamily="49" charset="0"/>
              </a:rPr>
              <a:t>public abstract class </a:t>
            </a:r>
            <a:r>
              <a:rPr lang="en-GB" sz="1400" b="1" dirty="0" err="1" smtClean="0">
                <a:solidFill>
                  <a:schemeClr val="accent4">
                    <a:lumMod val="75000"/>
                  </a:schemeClr>
                </a:solidFill>
                <a:latin typeface="Consolas" pitchFamily="49" charset="0"/>
              </a:rPr>
              <a:t>PriceEvent</a:t>
            </a:r>
            <a:r>
              <a:rPr lang="en-GB" sz="1400" b="1" dirty="0" smtClean="0">
                <a:solidFill>
                  <a:schemeClr val="accent4">
                    <a:lumMod val="75000"/>
                  </a:schemeClr>
                </a:solidFill>
                <a:latin typeface="Consolas" pitchFamily="49" charset="0"/>
              </a:rPr>
              <a:t> : Event   </a:t>
            </a:r>
          </a:p>
          <a:p>
            <a:pPr>
              <a:spcBef>
                <a:spcPts val="0"/>
              </a:spcBef>
              <a:buNone/>
            </a:pPr>
            <a:r>
              <a:rPr lang="en-GB" sz="1400" b="1" dirty="0" smtClean="0">
                <a:solidFill>
                  <a:schemeClr val="accent4">
                    <a:lumMod val="75000"/>
                  </a:schemeClr>
                </a:solidFill>
                <a:latin typeface="Consolas" pitchFamily="49" charset="0"/>
              </a:rPr>
              <a:t>{   </a:t>
            </a:r>
          </a:p>
          <a:p>
            <a:pPr>
              <a:spcBef>
                <a:spcPts val="0"/>
              </a:spcBef>
              <a:buNone/>
            </a:pPr>
            <a:r>
              <a:rPr lang="en-GB" sz="1400" b="1" dirty="0" smtClean="0">
                <a:solidFill>
                  <a:schemeClr val="accent4">
                    <a:lumMod val="75000"/>
                  </a:schemeClr>
                </a:solidFill>
                <a:latin typeface="Consolas" pitchFamily="49" charset="0"/>
              </a:rPr>
              <a:t>    public Price </a:t>
            </a:r>
            <a:r>
              <a:rPr lang="en-GB" sz="1400" b="1" dirty="0" err="1" smtClean="0">
                <a:solidFill>
                  <a:schemeClr val="accent4">
                    <a:lumMod val="75000"/>
                  </a:schemeClr>
                </a:solidFill>
                <a:latin typeface="Consolas" pitchFamily="49" charset="0"/>
              </a:rPr>
              <a:t>Price</a:t>
            </a:r>
            <a:r>
              <a:rPr lang="en-GB" sz="1400" b="1" dirty="0" smtClean="0">
                <a:solidFill>
                  <a:schemeClr val="accent4">
                    <a:lumMod val="75000"/>
                  </a:schemeClr>
                </a:solidFill>
                <a:latin typeface="Consolas" pitchFamily="49" charset="0"/>
              </a:rPr>
              <a:t> { get; private set; }   </a:t>
            </a:r>
          </a:p>
          <a:p>
            <a:pPr>
              <a:spcBef>
                <a:spcPts val="0"/>
              </a:spcBef>
              <a:buNone/>
            </a:pPr>
            <a:r>
              <a:rPr lang="en-GB" sz="1400" b="1" dirty="0" smtClean="0">
                <a:solidFill>
                  <a:schemeClr val="accent4">
                    <a:lumMod val="75000"/>
                  </a:schemeClr>
                </a:solidFill>
                <a:latin typeface="Consolas" pitchFamily="49" charset="0"/>
              </a:rPr>
              <a:t>    public </a:t>
            </a:r>
            <a:r>
              <a:rPr lang="en-GB" sz="1400" b="1" dirty="0" err="1" smtClean="0">
                <a:solidFill>
                  <a:schemeClr val="accent4">
                    <a:lumMod val="75000"/>
                  </a:schemeClr>
                </a:solidFill>
                <a:latin typeface="Consolas" pitchFamily="49" charset="0"/>
              </a:rPr>
              <a:t>PriceEvent</a:t>
            </a:r>
            <a:r>
              <a:rPr lang="en-GB" sz="1400" b="1" dirty="0" smtClean="0">
                <a:solidFill>
                  <a:schemeClr val="accent4">
                    <a:lumMod val="75000"/>
                  </a:schemeClr>
                </a:solidFill>
                <a:latin typeface="Consolas" pitchFamily="49" charset="0"/>
              </a:rPr>
              <a:t>(Price </a:t>
            </a:r>
            <a:r>
              <a:rPr lang="en-GB" sz="1400" b="1" dirty="0" err="1" smtClean="0">
                <a:solidFill>
                  <a:schemeClr val="accent4">
                    <a:lumMod val="75000"/>
                  </a:schemeClr>
                </a:solidFill>
                <a:latin typeface="Consolas" pitchFamily="49" charset="0"/>
              </a:rPr>
              <a:t>price</a:t>
            </a:r>
            <a:r>
              <a:rPr lang="en-GB" sz="1400" b="1" dirty="0" smtClean="0">
                <a:solidFill>
                  <a:schemeClr val="accent4">
                    <a:lumMod val="75000"/>
                  </a:schemeClr>
                </a:solidFill>
                <a:latin typeface="Consolas" pitchFamily="49" charset="0"/>
              </a:rPr>
              <a:t>)   </a:t>
            </a:r>
          </a:p>
          <a:p>
            <a:pPr>
              <a:spcBef>
                <a:spcPts val="0"/>
              </a:spcBef>
              <a:buNone/>
            </a:pPr>
            <a:r>
              <a:rPr lang="en-GB" sz="1400" b="1" dirty="0" smtClean="0">
                <a:solidFill>
                  <a:schemeClr val="accent4">
                    <a:lumMod val="75000"/>
                  </a:schemeClr>
                </a:solidFill>
                <a:latin typeface="Consolas" pitchFamily="49" charset="0"/>
              </a:rPr>
              <a:t>    {   </a:t>
            </a:r>
          </a:p>
          <a:p>
            <a:pPr>
              <a:spcBef>
                <a:spcPts val="0"/>
              </a:spcBef>
              <a:buNone/>
            </a:pPr>
            <a:r>
              <a:rPr lang="en-GB" sz="1400" b="1" dirty="0" smtClean="0">
                <a:solidFill>
                  <a:schemeClr val="accent4">
                    <a:lumMod val="75000"/>
                  </a:schemeClr>
                </a:solidFill>
                <a:latin typeface="Consolas" pitchFamily="49" charset="0"/>
              </a:rPr>
              <a:t>        </a:t>
            </a:r>
            <a:r>
              <a:rPr lang="en-GB" sz="1400" b="1" dirty="0" err="1" smtClean="0">
                <a:solidFill>
                  <a:schemeClr val="accent4">
                    <a:lumMod val="75000"/>
                  </a:schemeClr>
                </a:solidFill>
                <a:latin typeface="Consolas" pitchFamily="49" charset="0"/>
              </a:rPr>
              <a:t>this.Price</a:t>
            </a:r>
            <a:r>
              <a:rPr lang="en-GB" sz="1400" b="1" dirty="0" smtClean="0">
                <a:solidFill>
                  <a:schemeClr val="accent4">
                    <a:lumMod val="75000"/>
                  </a:schemeClr>
                </a:solidFill>
                <a:latin typeface="Consolas" pitchFamily="49" charset="0"/>
              </a:rPr>
              <a:t> = price;   </a:t>
            </a:r>
          </a:p>
          <a:p>
            <a:pPr>
              <a:spcBef>
                <a:spcPts val="0"/>
              </a:spcBef>
              <a:buNone/>
            </a:pPr>
            <a:r>
              <a:rPr lang="en-GB" sz="1400" b="1" dirty="0" smtClean="0">
                <a:solidFill>
                  <a:schemeClr val="accent4">
                    <a:lumMod val="75000"/>
                  </a:schemeClr>
                </a:solidFill>
                <a:latin typeface="Consolas" pitchFamily="49" charset="0"/>
              </a:rPr>
              <a:t>    }   </a:t>
            </a:r>
          </a:p>
          <a:p>
            <a:pPr>
              <a:spcBef>
                <a:spcPts val="0"/>
              </a:spcBef>
              <a:buNone/>
            </a:pPr>
            <a:r>
              <a:rPr lang="en-GB" sz="1400" b="1" dirty="0" smtClean="0">
                <a:solidFill>
                  <a:schemeClr val="accent4">
                    <a:lumMod val="75000"/>
                  </a:schemeClr>
                </a:solidFill>
                <a:latin typeface="Consolas" pitchFamily="49" charset="0"/>
              </a:rPr>
              <a:t>}   </a:t>
            </a:r>
          </a:p>
          <a:p>
            <a:pPr>
              <a:spcBef>
                <a:spcPts val="0"/>
              </a:spcBef>
              <a:buNone/>
            </a:pPr>
            <a:r>
              <a:rPr lang="en-GB" sz="1400" b="1" dirty="0" smtClean="0">
                <a:solidFill>
                  <a:schemeClr val="accent4">
                    <a:lumMod val="75000"/>
                  </a:schemeClr>
                </a:solidFill>
                <a:latin typeface="Consolas" pitchFamily="49" charset="0"/>
              </a:rPr>
              <a:t>  </a:t>
            </a:r>
          </a:p>
          <a:p>
            <a:pPr>
              <a:spcBef>
                <a:spcPts val="0"/>
              </a:spcBef>
              <a:buNone/>
            </a:pPr>
            <a:r>
              <a:rPr lang="en-GB" sz="1400" b="1" dirty="0" smtClean="0">
                <a:solidFill>
                  <a:schemeClr val="accent4">
                    <a:lumMod val="75000"/>
                  </a:schemeClr>
                </a:solidFill>
                <a:latin typeface="Consolas" pitchFamily="49" charset="0"/>
              </a:rPr>
              <a:t>public abstract class </a:t>
            </a:r>
            <a:r>
              <a:rPr lang="en-GB" sz="1400" b="1" dirty="0" err="1" smtClean="0">
                <a:solidFill>
                  <a:schemeClr val="accent4">
                    <a:lumMod val="75000"/>
                  </a:schemeClr>
                </a:solidFill>
                <a:latin typeface="Consolas" pitchFamily="49" charset="0"/>
              </a:rPr>
              <a:t>SplitExpr</a:t>
            </a:r>
            <a:r>
              <a:rPr lang="en-GB" sz="1400" b="1" dirty="0" smtClean="0">
                <a:solidFill>
                  <a:schemeClr val="accent4">
                    <a:lumMod val="75000"/>
                  </a:schemeClr>
                </a:solidFill>
                <a:latin typeface="Consolas" pitchFamily="49" charset="0"/>
              </a:rPr>
              <a:t> : Event   </a:t>
            </a:r>
          </a:p>
          <a:p>
            <a:pPr>
              <a:spcBef>
                <a:spcPts val="0"/>
              </a:spcBef>
              <a:buNone/>
            </a:pPr>
            <a:r>
              <a:rPr lang="en-GB" sz="1400" b="1" dirty="0" smtClean="0">
                <a:solidFill>
                  <a:schemeClr val="accent4">
                    <a:lumMod val="75000"/>
                  </a:schemeClr>
                </a:solidFill>
                <a:latin typeface="Consolas" pitchFamily="49" charset="0"/>
              </a:rPr>
              <a:t>{   </a:t>
            </a:r>
          </a:p>
          <a:p>
            <a:pPr>
              <a:spcBef>
                <a:spcPts val="0"/>
              </a:spcBef>
              <a:buNone/>
            </a:pPr>
            <a:r>
              <a:rPr lang="en-GB" sz="1400" b="1" dirty="0" smtClean="0">
                <a:solidFill>
                  <a:schemeClr val="accent4">
                    <a:lumMod val="75000"/>
                  </a:schemeClr>
                </a:solidFill>
                <a:latin typeface="Consolas" pitchFamily="49" charset="0"/>
              </a:rPr>
              <a:t>    public double Factor { get; private set; }   </a:t>
            </a:r>
          </a:p>
          <a:p>
            <a:pPr>
              <a:spcBef>
                <a:spcPts val="0"/>
              </a:spcBef>
              <a:buNone/>
            </a:pPr>
            <a:r>
              <a:rPr lang="en-GB" sz="1400" b="1" dirty="0" smtClean="0">
                <a:solidFill>
                  <a:schemeClr val="accent4">
                    <a:lumMod val="75000"/>
                  </a:schemeClr>
                </a:solidFill>
                <a:latin typeface="Consolas" pitchFamily="49" charset="0"/>
              </a:rPr>
              <a:t>  </a:t>
            </a:r>
          </a:p>
          <a:p>
            <a:pPr>
              <a:spcBef>
                <a:spcPts val="0"/>
              </a:spcBef>
              <a:buNone/>
            </a:pPr>
            <a:r>
              <a:rPr lang="en-GB" sz="1400" b="1" dirty="0" smtClean="0">
                <a:solidFill>
                  <a:schemeClr val="accent4">
                    <a:lumMod val="75000"/>
                  </a:schemeClr>
                </a:solidFill>
                <a:latin typeface="Consolas" pitchFamily="49" charset="0"/>
              </a:rPr>
              <a:t>    public </a:t>
            </a:r>
            <a:r>
              <a:rPr lang="en-GB" sz="1400" b="1" dirty="0" err="1" smtClean="0">
                <a:solidFill>
                  <a:schemeClr val="accent4">
                    <a:lumMod val="75000"/>
                  </a:schemeClr>
                </a:solidFill>
                <a:latin typeface="Consolas" pitchFamily="49" charset="0"/>
              </a:rPr>
              <a:t>SplitExpr</a:t>
            </a:r>
            <a:r>
              <a:rPr lang="en-GB" sz="1400" b="1" dirty="0" smtClean="0">
                <a:solidFill>
                  <a:schemeClr val="accent4">
                    <a:lumMod val="75000"/>
                  </a:schemeClr>
                </a:solidFill>
                <a:latin typeface="Consolas" pitchFamily="49" charset="0"/>
              </a:rPr>
              <a:t>(double factor)   </a:t>
            </a:r>
          </a:p>
          <a:p>
            <a:pPr>
              <a:spcBef>
                <a:spcPts val="0"/>
              </a:spcBef>
              <a:buNone/>
            </a:pPr>
            <a:r>
              <a:rPr lang="en-GB" sz="1400" b="1" dirty="0" smtClean="0">
                <a:solidFill>
                  <a:schemeClr val="accent4">
                    <a:lumMod val="75000"/>
                  </a:schemeClr>
                </a:solidFill>
                <a:latin typeface="Consolas" pitchFamily="49" charset="0"/>
              </a:rPr>
              <a:t>    {   </a:t>
            </a:r>
          </a:p>
          <a:p>
            <a:pPr>
              <a:spcBef>
                <a:spcPts val="0"/>
              </a:spcBef>
              <a:buNone/>
            </a:pPr>
            <a:r>
              <a:rPr lang="en-GB" sz="1400" b="1" dirty="0" smtClean="0">
                <a:solidFill>
                  <a:schemeClr val="accent4">
                    <a:lumMod val="75000"/>
                  </a:schemeClr>
                </a:solidFill>
                <a:latin typeface="Consolas" pitchFamily="49" charset="0"/>
              </a:rPr>
              <a:t>        </a:t>
            </a:r>
            <a:r>
              <a:rPr lang="en-GB" sz="1400" b="1" dirty="0" err="1" smtClean="0">
                <a:solidFill>
                  <a:schemeClr val="accent4">
                    <a:lumMod val="75000"/>
                  </a:schemeClr>
                </a:solidFill>
                <a:latin typeface="Consolas" pitchFamily="49" charset="0"/>
              </a:rPr>
              <a:t>this.Factor</a:t>
            </a:r>
            <a:r>
              <a:rPr lang="en-GB" sz="1400" b="1" dirty="0" smtClean="0">
                <a:solidFill>
                  <a:schemeClr val="accent4">
                    <a:lumMod val="75000"/>
                  </a:schemeClr>
                </a:solidFill>
                <a:latin typeface="Consolas" pitchFamily="49" charset="0"/>
              </a:rPr>
              <a:t> = factor;   </a:t>
            </a:r>
          </a:p>
          <a:p>
            <a:pPr>
              <a:spcBef>
                <a:spcPts val="0"/>
              </a:spcBef>
              <a:buNone/>
            </a:pPr>
            <a:r>
              <a:rPr lang="en-GB" sz="1400" b="1" dirty="0" smtClean="0">
                <a:solidFill>
                  <a:schemeClr val="accent4">
                    <a:lumMod val="75000"/>
                  </a:schemeClr>
                </a:solidFill>
                <a:latin typeface="Consolas" pitchFamily="49" charset="0"/>
              </a:rPr>
              <a:t>    }   </a:t>
            </a:r>
          </a:p>
          <a:p>
            <a:pPr>
              <a:spcBef>
                <a:spcPts val="0"/>
              </a:spcBef>
              <a:buNone/>
            </a:pPr>
            <a:r>
              <a:rPr lang="en-GB" sz="1400" b="1" dirty="0" smtClean="0">
                <a:solidFill>
                  <a:schemeClr val="accent4">
                    <a:lumMod val="75000"/>
                  </a:schemeClr>
                </a:solidFill>
                <a:latin typeface="Consolas" pitchFamily="49" charset="0"/>
              </a:rPr>
              <a:t>}   </a:t>
            </a:r>
          </a:p>
          <a:p>
            <a:pPr>
              <a:spcBef>
                <a:spcPts val="0"/>
              </a:spcBef>
              <a:buNone/>
            </a:pPr>
            <a:r>
              <a:rPr lang="en-GB" sz="1400" b="1" dirty="0" smtClean="0">
                <a:solidFill>
                  <a:schemeClr val="accent4">
                    <a:lumMod val="75000"/>
                  </a:schemeClr>
                </a:solidFill>
                <a:latin typeface="Consolas" pitchFamily="49" charset="0"/>
              </a:rPr>
              <a:t>  </a:t>
            </a:r>
          </a:p>
          <a:p>
            <a:pPr>
              <a:spcBef>
                <a:spcPts val="0"/>
              </a:spcBef>
              <a:buNone/>
            </a:pPr>
            <a:r>
              <a:rPr lang="en-GB" sz="1400" b="1" dirty="0" smtClean="0">
                <a:solidFill>
                  <a:schemeClr val="accent4">
                    <a:lumMod val="75000"/>
                  </a:schemeClr>
                </a:solidFill>
                <a:latin typeface="Consolas" pitchFamily="49" charset="0"/>
              </a:rPr>
              <a:t>public class </a:t>
            </a:r>
            <a:r>
              <a:rPr lang="en-GB" sz="1400" b="1" dirty="0" err="1" smtClean="0">
                <a:solidFill>
                  <a:schemeClr val="accent4">
                    <a:lumMod val="75000"/>
                  </a:schemeClr>
                </a:solidFill>
                <a:latin typeface="Consolas" pitchFamily="49" charset="0"/>
              </a:rPr>
              <a:t>DividendEvent</a:t>
            </a:r>
            <a:r>
              <a:rPr lang="en-GB" sz="1400" b="1" dirty="0" smtClean="0">
                <a:solidFill>
                  <a:schemeClr val="accent4">
                    <a:lumMod val="75000"/>
                  </a:schemeClr>
                </a:solidFill>
                <a:latin typeface="Consolas" pitchFamily="49" charset="0"/>
              </a:rPr>
              <a:t> : Event { }   </a:t>
            </a:r>
          </a:p>
          <a:p>
            <a:pPr>
              <a:spcBef>
                <a:spcPts val="0"/>
              </a:spcBef>
              <a:buNone/>
            </a:pPr>
            <a:r>
              <a:rPr lang="en-GB" sz="1400" b="1" dirty="0" smtClean="0">
                <a:solidFill>
                  <a:schemeClr val="accent4">
                    <a:lumMod val="75000"/>
                  </a:schemeClr>
                </a:solidFill>
                <a:latin typeface="Consolas" pitchFamily="49" charset="0"/>
              </a:rPr>
              <a:t>  ...  </a:t>
            </a:r>
          </a:p>
          <a:p>
            <a:pPr>
              <a:spcBef>
                <a:spcPts val="0"/>
              </a:spcBef>
              <a:buNone/>
            </a:pPr>
            <a:r>
              <a:rPr lang="en-GB" sz="1400" b="1" dirty="0" smtClean="0">
                <a:solidFill>
                  <a:schemeClr val="accent4">
                    <a:lumMod val="75000"/>
                  </a:schemeClr>
                </a:solidFill>
                <a:latin typeface="Consolas" pitchFamily="49" charset="0"/>
              </a:rPr>
              <a:t> </a:t>
            </a:r>
          </a:p>
        </p:txBody>
      </p:sp>
      <p:sp>
        <p:nvSpPr>
          <p:cNvPr id="10" name="Rounded Rectangular Callout 9"/>
          <p:cNvSpPr/>
          <p:nvPr/>
        </p:nvSpPr>
        <p:spPr bwMode="auto">
          <a:xfrm>
            <a:off x="212748" y="2652984"/>
            <a:ext cx="525994" cy="510774"/>
          </a:xfrm>
          <a:prstGeom prst="wedgeRoundRectCallout">
            <a:avLst>
              <a:gd name="adj1" fmla="val -14548"/>
              <a:gd name="adj2" fmla="val -506"/>
              <a:gd name="adj3" fmla="val 16667"/>
            </a:avLst>
          </a:prstGeom>
          <a:gradFill>
            <a:gsLst>
              <a:gs pos="0">
                <a:schemeClr val="accent2">
                  <a:lumMod val="50000"/>
                </a:schemeClr>
              </a:gs>
              <a:gs pos="72000">
                <a:schemeClr val="accent2"/>
              </a:gs>
              <a:gs pos="100000">
                <a:schemeClr val="accent2"/>
              </a:gs>
            </a:gsLst>
          </a:gra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dirty="0" smtClean="0">
                <a:gradFill>
                  <a:gsLst>
                    <a:gs pos="0">
                      <a:srgbClr val="FFFFFF"/>
                    </a:gs>
                    <a:gs pos="100000">
                      <a:srgbClr val="FFFFFF"/>
                    </a:gs>
                  </a:gsLst>
                  <a:lin ang="5400000" scaled="0"/>
                </a:gradFill>
              </a:rPr>
              <a:t>F#</a:t>
            </a:r>
          </a:p>
        </p:txBody>
      </p:sp>
      <p:sp>
        <p:nvSpPr>
          <p:cNvPr id="11" name="Rounded Rectangular Callout 10"/>
          <p:cNvSpPr/>
          <p:nvPr/>
        </p:nvSpPr>
        <p:spPr bwMode="auto">
          <a:xfrm>
            <a:off x="8332927" y="464646"/>
            <a:ext cx="550607" cy="510774"/>
          </a:xfrm>
          <a:prstGeom prst="wedgeRoundRectCallout">
            <a:avLst>
              <a:gd name="adj1" fmla="val 2383"/>
              <a:gd name="adj2" fmla="val -8521"/>
              <a:gd name="adj3" fmla="val 16667"/>
            </a:avLst>
          </a:prstGeom>
          <a:solidFill>
            <a:schemeClr val="accent4">
              <a:lumMod val="40000"/>
              <a:lumOff val="60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dirty="0" smtClean="0">
                <a:solidFill>
                  <a:schemeClr val="bg1"/>
                </a:solidFill>
              </a:rPr>
              <a:t>C#</a:t>
            </a:r>
          </a:p>
        </p:txBody>
      </p:sp>
    </p:spTree>
    <p:extLst>
      <p:ext uri="{BB962C8B-B14F-4D97-AF65-F5344CB8AC3E}">
        <p14:creationId xmlns:p14="http://schemas.microsoft.com/office/powerpoint/2010/main" val="2109398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pPr algn="ctr"/>
            <a:r>
              <a:rPr lang="en-GB" dirty="0" smtClean="0"/>
              <a:t>Parallel</a:t>
            </a:r>
            <a:endParaRPr lang="en-GB" dirty="0"/>
          </a:p>
        </p:txBody>
      </p:sp>
    </p:spTree>
    <p:extLst>
      <p:ext uri="{BB962C8B-B14F-4D97-AF65-F5344CB8AC3E}">
        <p14:creationId xmlns:p14="http://schemas.microsoft.com/office/powerpoint/2010/main" val="3636195611"/>
      </p:ext>
    </p:extLst>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4800" y="3253804"/>
            <a:ext cx="8382000" cy="1661993"/>
          </a:xfrm>
        </p:spPr>
        <p:txBody>
          <a:bodyPr>
            <a:normAutofit fontScale="90000"/>
          </a:bodyPr>
          <a:lstStyle/>
          <a:p>
            <a:pPr lvl="0" algn="l"/>
            <a:r>
              <a:rPr lang="en-GB" sz="2400" dirty="0" smtClean="0">
                <a:solidFill>
                  <a:srgbClr val="00B050"/>
                </a:solidFill>
                <a:latin typeface="Consolas" pitchFamily="49" charset="0"/>
                <a:cs typeface="Consolas" pitchFamily="49" charset="0"/>
              </a:rPr>
              <a:t>Async.Parallel [ </a:t>
            </a:r>
            <a:r>
              <a:rPr lang="en-GB" sz="2400" dirty="0" err="1" smtClean="0">
                <a:solidFill>
                  <a:srgbClr val="00B050"/>
                </a:solidFill>
                <a:latin typeface="Consolas" pitchFamily="49" charset="0"/>
                <a:cs typeface="Consolas" pitchFamily="49" charset="0"/>
              </a:rPr>
              <a:t>httpAsync</a:t>
            </a:r>
            <a:r>
              <a:rPr lang="en-GB" sz="2400" dirty="0" smtClean="0">
                <a:solidFill>
                  <a:srgbClr val="00B050"/>
                </a:solidFill>
                <a:latin typeface="Consolas" pitchFamily="49" charset="0"/>
                <a:cs typeface="Consolas" pitchFamily="49" charset="0"/>
              </a:rPr>
              <a:t> "www.google.com"</a:t>
            </a:r>
            <a:br>
              <a:rPr lang="en-GB" sz="2400" dirty="0" smtClean="0">
                <a:solidFill>
                  <a:srgbClr val="00B050"/>
                </a:solidFill>
                <a:latin typeface="Consolas" pitchFamily="49" charset="0"/>
                <a:cs typeface="Consolas" pitchFamily="49" charset="0"/>
              </a:rPr>
            </a:br>
            <a:r>
              <a:rPr lang="en-GB" sz="2400" dirty="0" smtClean="0">
                <a:solidFill>
                  <a:srgbClr val="00B050"/>
                </a:solidFill>
                <a:latin typeface="Consolas" pitchFamily="49" charset="0"/>
                <a:cs typeface="Consolas" pitchFamily="49" charset="0"/>
              </a:rPr>
              <a:t>                 </a:t>
            </a:r>
            <a:r>
              <a:rPr lang="en-GB" sz="2400" dirty="0" err="1" smtClean="0">
                <a:solidFill>
                  <a:srgbClr val="00B050"/>
                </a:solidFill>
                <a:latin typeface="Consolas" pitchFamily="49" charset="0"/>
                <a:cs typeface="Consolas" pitchFamily="49" charset="0"/>
              </a:rPr>
              <a:t>httpAsync</a:t>
            </a:r>
            <a:r>
              <a:rPr lang="en-GB" sz="2400" dirty="0" smtClean="0">
                <a:solidFill>
                  <a:srgbClr val="00B050"/>
                </a:solidFill>
                <a:latin typeface="Consolas" pitchFamily="49" charset="0"/>
                <a:cs typeface="Consolas" pitchFamily="49" charset="0"/>
              </a:rPr>
              <a:t> "www.bing.com"</a:t>
            </a:r>
            <a:br>
              <a:rPr lang="en-GB" sz="2400" dirty="0" smtClean="0">
                <a:solidFill>
                  <a:srgbClr val="00B050"/>
                </a:solidFill>
                <a:latin typeface="Consolas" pitchFamily="49" charset="0"/>
                <a:cs typeface="Consolas" pitchFamily="49" charset="0"/>
              </a:rPr>
            </a:br>
            <a:r>
              <a:rPr lang="en-GB" sz="2400" dirty="0" smtClean="0">
                <a:solidFill>
                  <a:srgbClr val="00B050"/>
                </a:solidFill>
                <a:latin typeface="Consolas" pitchFamily="49" charset="0"/>
                <a:cs typeface="Consolas" pitchFamily="49" charset="0"/>
              </a:rPr>
              <a:t>                 </a:t>
            </a:r>
            <a:r>
              <a:rPr lang="en-GB" sz="2400" dirty="0" err="1" smtClean="0">
                <a:solidFill>
                  <a:srgbClr val="00B050"/>
                </a:solidFill>
                <a:latin typeface="Consolas" pitchFamily="49" charset="0"/>
                <a:cs typeface="Consolas" pitchFamily="49" charset="0"/>
              </a:rPr>
              <a:t>httpAsync</a:t>
            </a:r>
            <a:r>
              <a:rPr lang="en-GB" sz="2400" dirty="0" smtClean="0">
                <a:solidFill>
                  <a:srgbClr val="00B050"/>
                </a:solidFill>
                <a:latin typeface="Consolas" pitchFamily="49" charset="0"/>
                <a:cs typeface="Consolas" pitchFamily="49" charset="0"/>
              </a:rPr>
              <a:t> "www.yahoo.com" ]</a:t>
            </a:r>
            <a:br>
              <a:rPr lang="en-GB" sz="2400" dirty="0" smtClean="0">
                <a:solidFill>
                  <a:srgbClr val="00B050"/>
                </a:solidFill>
                <a:latin typeface="Consolas" pitchFamily="49" charset="0"/>
                <a:cs typeface="Consolas" pitchFamily="49" charset="0"/>
              </a:rPr>
            </a:br>
            <a:r>
              <a:rPr lang="en-GB" sz="2400" dirty="0">
                <a:solidFill>
                  <a:srgbClr val="00B050"/>
                </a:solidFill>
                <a:latin typeface="Consolas" pitchFamily="49" charset="0"/>
                <a:cs typeface="Consolas" pitchFamily="49" charset="0"/>
              </a:rPr>
              <a:t/>
            </a:r>
            <a:br>
              <a:rPr lang="en-GB" sz="2400" dirty="0">
                <a:solidFill>
                  <a:srgbClr val="00B050"/>
                </a:solidFill>
                <a:latin typeface="Consolas" pitchFamily="49" charset="0"/>
                <a:cs typeface="Consolas" pitchFamily="49" charset="0"/>
              </a:rPr>
            </a:br>
            <a:r>
              <a:rPr lang="en-GB" sz="2400" dirty="0" smtClean="0">
                <a:solidFill>
                  <a:srgbClr val="00B050"/>
                </a:solidFill>
                <a:latin typeface="Consolas" pitchFamily="49" charset="0"/>
                <a:cs typeface="Consolas" pitchFamily="49" charset="0"/>
              </a:rPr>
              <a:t/>
            </a:r>
            <a:br>
              <a:rPr lang="en-GB" sz="2400" dirty="0" smtClean="0">
                <a:solidFill>
                  <a:srgbClr val="00B050"/>
                </a:solidFill>
                <a:latin typeface="Consolas" pitchFamily="49" charset="0"/>
                <a:cs typeface="Consolas" pitchFamily="49" charset="0"/>
              </a:rPr>
            </a:br>
            <a:r>
              <a:rPr lang="en-GB" sz="2400" dirty="0" smtClean="0">
                <a:solidFill>
                  <a:srgbClr val="00B050"/>
                </a:solidFill>
                <a:latin typeface="Consolas" pitchFamily="49" charset="0"/>
                <a:cs typeface="Consolas" pitchFamily="49" charset="0"/>
              </a:rPr>
              <a:t/>
            </a:r>
            <a:br>
              <a:rPr lang="en-GB" sz="2400" dirty="0" smtClean="0">
                <a:solidFill>
                  <a:srgbClr val="00B050"/>
                </a:solidFill>
                <a:latin typeface="Consolas" pitchFamily="49" charset="0"/>
                <a:cs typeface="Consolas" pitchFamily="49" charset="0"/>
              </a:rPr>
            </a:br>
            <a:endParaRPr lang="en-GB" sz="2400" dirty="0">
              <a:solidFill>
                <a:srgbClr val="00B050"/>
              </a:solidFill>
              <a:latin typeface="Consolas" pitchFamily="49" charset="0"/>
              <a:cs typeface="Consolas" pitchFamily="49" charset="0"/>
            </a:endParaRPr>
          </a:p>
        </p:txBody>
      </p:sp>
      <p:sp>
        <p:nvSpPr>
          <p:cNvPr id="5" name="Title 5"/>
          <p:cNvSpPr txBox="1">
            <a:spLocks/>
          </p:cNvSpPr>
          <p:nvPr/>
        </p:nvSpPr>
        <p:spPr>
          <a:xfrm>
            <a:off x="379540" y="4410757"/>
            <a:ext cx="8382000" cy="664797"/>
          </a:xfrm>
          <a:prstGeom prst="rect">
            <a:avLst/>
          </a:prstGeom>
        </p:spPr>
        <p:txBody>
          <a:bodyPr vert="horz" wrap="square" lIns="0" tIns="0" rIns="0" bIns="0" rtlCol="0" anchor="t">
            <a:sp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GB" sz="2400" b="1" i="0" u="none" strike="noStrike" kern="1200" cap="none" spc="-150" normalizeH="0" baseline="0" noProof="0" dirty="0" smtClean="0">
                <a:ln w="3175">
                  <a:noFill/>
                </a:ln>
                <a:solidFill>
                  <a:srgbClr val="00B050"/>
                </a:solidFill>
                <a:effectLst/>
                <a:uLnTx/>
                <a:uFillTx/>
                <a:latin typeface="Consolas" pitchFamily="49" charset="0"/>
                <a:ea typeface="+mn-ea"/>
                <a:cs typeface="Consolas" pitchFamily="49" charset="0"/>
              </a:rPr>
              <a:t/>
            </a:r>
            <a:br>
              <a:rPr kumimoji="0" lang="en-GB" sz="2400" b="1" i="0" u="none" strike="noStrike" kern="1200" cap="none" spc="-150" normalizeH="0" baseline="0" noProof="0" dirty="0" smtClean="0">
                <a:ln w="3175">
                  <a:noFill/>
                </a:ln>
                <a:solidFill>
                  <a:srgbClr val="00B050"/>
                </a:solidFill>
                <a:effectLst/>
                <a:uLnTx/>
                <a:uFillTx/>
                <a:latin typeface="Consolas" pitchFamily="49" charset="0"/>
                <a:ea typeface="+mn-ea"/>
                <a:cs typeface="Consolas" pitchFamily="49" charset="0"/>
              </a:rPr>
            </a:br>
            <a:r>
              <a:rPr kumimoji="0" lang="en-GB" sz="2400" b="1" i="0" u="none" strike="noStrike" kern="1200" cap="none" spc="-150" normalizeH="0" baseline="0" noProof="0" dirty="0" smtClean="0">
                <a:ln w="3175">
                  <a:noFill/>
                </a:ln>
                <a:solidFill>
                  <a:srgbClr val="00B050"/>
                </a:solidFill>
                <a:effectLst/>
                <a:uLnTx/>
                <a:uFillTx/>
                <a:latin typeface="Consolas" pitchFamily="49" charset="0"/>
                <a:ea typeface="+mn-ea"/>
                <a:cs typeface="Consolas" pitchFamily="49" charset="0"/>
              </a:rPr>
              <a:t>|&gt; Async.RunSynchronously</a:t>
            </a:r>
            <a:endParaRPr kumimoji="0" lang="en-GB" sz="2400" b="1" i="0" u="none" strike="noStrike" kern="1200" cap="none" spc="-150" normalizeH="0" baseline="0" noProof="0" dirty="0">
              <a:ln w="3175">
                <a:noFill/>
              </a:ln>
              <a:solidFill>
                <a:srgbClr val="00B050"/>
              </a:solidFill>
              <a:effectLst/>
              <a:uLnTx/>
              <a:uFillTx/>
              <a:latin typeface="Consolas" pitchFamily="49" charset="0"/>
              <a:ea typeface="+mn-ea"/>
              <a:cs typeface="Consolas" pitchFamily="49" charset="0"/>
            </a:endParaRPr>
          </a:p>
        </p:txBody>
      </p:sp>
      <p:sp>
        <p:nvSpPr>
          <p:cNvPr id="7" name="Title 7"/>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2"/>
                </a:solidFill>
                <a:latin typeface="+mj-lt"/>
                <a:ea typeface="+mj-ea"/>
                <a:cs typeface="+mj-cs"/>
              </a:defRPr>
            </a:lvl1pPr>
          </a:lstStyle>
          <a:p>
            <a:r>
              <a:rPr lang="en-GB" dirty="0" smtClean="0"/>
              <a:t>Parallel</a:t>
            </a:r>
            <a:endParaRPr lang="en-GB" dirty="0"/>
          </a:p>
        </p:txBody>
      </p:sp>
    </p:spTree>
    <p:extLst>
      <p:ext uri="{BB962C8B-B14F-4D97-AF65-F5344CB8AC3E}">
        <p14:creationId xmlns:p14="http://schemas.microsoft.com/office/powerpoint/2010/main" val="5352954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57922" y="3253804"/>
            <a:ext cx="8382000" cy="997196"/>
          </a:xfrm>
        </p:spPr>
        <p:txBody>
          <a:bodyPr>
            <a:normAutofit fontScale="90000"/>
          </a:bodyPr>
          <a:lstStyle/>
          <a:p>
            <a:pPr algn="l"/>
            <a:r>
              <a:rPr lang="en-GB" sz="2400" dirty="0" smtClean="0">
                <a:solidFill>
                  <a:srgbClr val="00B050"/>
                </a:solidFill>
                <a:latin typeface="Consolas" pitchFamily="49" charset="0"/>
                <a:cs typeface="Consolas" pitchFamily="49" charset="0"/>
              </a:rPr>
              <a:t>Async.Parallel [ for i in 0 .. 200 -&gt; </a:t>
            </a:r>
            <a:r>
              <a:rPr lang="en-GB" sz="2400" dirty="0" err="1" smtClean="0">
                <a:solidFill>
                  <a:srgbClr val="00B050"/>
                </a:solidFill>
                <a:latin typeface="Consolas" pitchFamily="49" charset="0"/>
                <a:cs typeface="Consolas" pitchFamily="49" charset="0"/>
              </a:rPr>
              <a:t>computeTask</a:t>
            </a:r>
            <a:r>
              <a:rPr lang="en-GB" sz="2400" dirty="0" smtClean="0">
                <a:solidFill>
                  <a:srgbClr val="00B050"/>
                </a:solidFill>
                <a:latin typeface="Consolas" pitchFamily="49" charset="0"/>
                <a:cs typeface="Consolas" pitchFamily="49" charset="0"/>
              </a:rPr>
              <a:t> i ]</a:t>
            </a:r>
            <a:br>
              <a:rPr lang="en-GB" sz="2400" dirty="0" smtClean="0">
                <a:solidFill>
                  <a:srgbClr val="00B050"/>
                </a:solidFill>
                <a:latin typeface="Consolas" pitchFamily="49" charset="0"/>
                <a:cs typeface="Consolas" pitchFamily="49" charset="0"/>
              </a:rPr>
            </a:br>
            <a:r>
              <a:rPr lang="en-GB" sz="2400" dirty="0" smtClean="0">
                <a:solidFill>
                  <a:srgbClr val="00B050"/>
                </a:solidFill>
                <a:latin typeface="Consolas" pitchFamily="49" charset="0"/>
                <a:cs typeface="Consolas" pitchFamily="49" charset="0"/>
              </a:rPr>
              <a:t/>
            </a:r>
            <a:br>
              <a:rPr lang="en-GB" sz="2400" dirty="0" smtClean="0">
                <a:solidFill>
                  <a:srgbClr val="00B050"/>
                </a:solidFill>
                <a:latin typeface="Consolas" pitchFamily="49" charset="0"/>
                <a:cs typeface="Consolas" pitchFamily="49" charset="0"/>
              </a:rPr>
            </a:br>
            <a:endParaRPr lang="en-GB" sz="2400" dirty="0">
              <a:solidFill>
                <a:srgbClr val="00B050"/>
              </a:solidFill>
              <a:latin typeface="Consolas" pitchFamily="49" charset="0"/>
              <a:cs typeface="Consolas" pitchFamily="49" charset="0"/>
            </a:endParaRPr>
          </a:p>
        </p:txBody>
      </p:sp>
      <p:sp>
        <p:nvSpPr>
          <p:cNvPr id="4" name="Title 5"/>
          <p:cNvSpPr txBox="1">
            <a:spLocks/>
          </p:cNvSpPr>
          <p:nvPr/>
        </p:nvSpPr>
        <p:spPr>
          <a:xfrm>
            <a:off x="368654" y="4410757"/>
            <a:ext cx="8382000" cy="664797"/>
          </a:xfrm>
          <a:prstGeom prst="rect">
            <a:avLst/>
          </a:prstGeom>
        </p:spPr>
        <p:txBody>
          <a:bodyPr vert="horz" wrap="square" lIns="0" tIns="0" rIns="0" bIns="0" rtlCol="0" anchor="t">
            <a:sp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GB" sz="2400" b="1" i="0" u="none" strike="noStrike" kern="1200" cap="none" spc="-150" normalizeH="0" baseline="0" noProof="0" dirty="0" smtClean="0">
                <a:ln w="3175">
                  <a:noFill/>
                </a:ln>
                <a:solidFill>
                  <a:srgbClr val="00B050"/>
                </a:solidFill>
                <a:effectLst/>
                <a:uLnTx/>
                <a:uFillTx/>
                <a:latin typeface="Consolas" pitchFamily="49" charset="0"/>
                <a:ea typeface="+mn-ea"/>
                <a:cs typeface="Consolas" pitchFamily="49" charset="0"/>
              </a:rPr>
              <a:t/>
            </a:r>
            <a:br>
              <a:rPr kumimoji="0" lang="en-GB" sz="2400" b="1" i="0" u="none" strike="noStrike" kern="1200" cap="none" spc="-150" normalizeH="0" baseline="0" noProof="0" dirty="0" smtClean="0">
                <a:ln w="3175">
                  <a:noFill/>
                </a:ln>
                <a:solidFill>
                  <a:srgbClr val="00B050"/>
                </a:solidFill>
                <a:effectLst/>
                <a:uLnTx/>
                <a:uFillTx/>
                <a:latin typeface="Consolas" pitchFamily="49" charset="0"/>
                <a:ea typeface="+mn-ea"/>
                <a:cs typeface="Consolas" pitchFamily="49" charset="0"/>
              </a:rPr>
            </a:br>
            <a:r>
              <a:rPr kumimoji="0" lang="en-GB" sz="2400" b="1" i="0" u="none" strike="noStrike" kern="1200" cap="none" spc="-150" normalizeH="0" baseline="0" noProof="0" dirty="0" smtClean="0">
                <a:ln w="3175">
                  <a:noFill/>
                </a:ln>
                <a:solidFill>
                  <a:srgbClr val="00B050"/>
                </a:solidFill>
                <a:effectLst/>
                <a:uLnTx/>
                <a:uFillTx/>
                <a:latin typeface="Consolas" pitchFamily="49" charset="0"/>
                <a:ea typeface="+mn-ea"/>
                <a:cs typeface="Consolas" pitchFamily="49" charset="0"/>
              </a:rPr>
              <a:t>|&gt; Async.RunSynchronously</a:t>
            </a:r>
            <a:endParaRPr kumimoji="0" lang="en-GB" sz="2400" b="1" i="0" u="none" strike="noStrike" kern="1200" cap="none" spc="-150" normalizeH="0" baseline="0" noProof="0" dirty="0">
              <a:ln w="3175">
                <a:noFill/>
              </a:ln>
              <a:solidFill>
                <a:srgbClr val="00B050"/>
              </a:solidFill>
              <a:effectLst/>
              <a:uLnTx/>
              <a:uFillTx/>
              <a:latin typeface="Consolas" pitchFamily="49" charset="0"/>
              <a:ea typeface="+mn-ea"/>
              <a:cs typeface="Consolas" pitchFamily="49" charset="0"/>
            </a:endParaRPr>
          </a:p>
        </p:txBody>
      </p:sp>
      <p:sp>
        <p:nvSpPr>
          <p:cNvPr id="7" name="Title 7"/>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2"/>
                </a:solidFill>
                <a:latin typeface="+mj-lt"/>
                <a:ea typeface="+mj-ea"/>
                <a:cs typeface="+mj-cs"/>
              </a:defRPr>
            </a:lvl1pPr>
          </a:lstStyle>
          <a:p>
            <a:r>
              <a:rPr lang="en-GB" dirty="0" smtClean="0"/>
              <a:t>Parallel</a:t>
            </a:r>
            <a:endParaRPr lang="en-GB" dirty="0"/>
          </a:p>
        </p:txBody>
      </p:sp>
    </p:spTree>
    <p:extLst>
      <p:ext uri="{BB962C8B-B14F-4D97-AF65-F5344CB8AC3E}">
        <p14:creationId xmlns:p14="http://schemas.microsoft.com/office/powerpoint/2010/main" val="8291102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smtClean="0"/>
              <a:t>F#:  Influences</a:t>
            </a:r>
            <a:endParaRPr lang="en-GB" dirty="0"/>
          </a:p>
        </p:txBody>
      </p:sp>
      <p:graphicFrame>
        <p:nvGraphicFramePr>
          <p:cNvPr id="10" name="Diagram 9"/>
          <p:cNvGraphicFramePr/>
          <p:nvPr>
            <p:extLst>
              <p:ext uri="{D42A27DB-BD31-4B8C-83A1-F6EECF244321}">
                <p14:modId xmlns:p14="http://schemas.microsoft.com/office/powerpoint/2010/main" val="3247656152"/>
              </p:ext>
            </p:extLst>
          </p:nvPr>
        </p:nvGraphicFramePr>
        <p:xfrm>
          <a:off x="428596" y="1428736"/>
          <a:ext cx="8382000" cy="25791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 name="Group 10"/>
          <p:cNvGrpSpPr/>
          <p:nvPr/>
        </p:nvGrpSpPr>
        <p:grpSpPr>
          <a:xfrm>
            <a:off x="3571868" y="1785925"/>
            <a:ext cx="1944107" cy="1944107"/>
            <a:chOff x="3385633" y="2817222"/>
            <a:chExt cx="1944107" cy="1944107"/>
          </a:xfrm>
          <a:solidFill>
            <a:schemeClr val="accent1"/>
          </a:solidFill>
        </p:grpSpPr>
        <p:sp>
          <p:nvSpPr>
            <p:cNvPr id="12" name="Oval 11"/>
            <p:cNvSpPr/>
            <p:nvPr/>
          </p:nvSpPr>
          <p:spPr>
            <a:xfrm>
              <a:off x="3385633" y="2817222"/>
              <a:ext cx="1944107" cy="1944107"/>
            </a:xfrm>
            <a:prstGeom prst="ellipse">
              <a:avLst/>
            </a:prstGeom>
            <a:grpFill/>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a:schemeClr val="lt1"/>
            </a:fontRef>
          </p:style>
        </p:sp>
        <p:sp>
          <p:nvSpPr>
            <p:cNvPr id="13" name="Oval 4"/>
            <p:cNvSpPr/>
            <p:nvPr/>
          </p:nvSpPr>
          <p:spPr>
            <a:xfrm>
              <a:off x="3670341" y="3101931"/>
              <a:ext cx="1374691" cy="1374691"/>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41275" tIns="41275" rIns="41275" bIns="41275" numCol="1" spcCol="1270" anchor="ctr" anchorCtr="0">
              <a:noAutofit/>
            </a:bodyPr>
            <a:lstStyle/>
            <a:p>
              <a:pPr lvl="0" algn="ctr" defTabSz="2889250" rtl="0">
                <a:lnSpc>
                  <a:spcPct val="90000"/>
                </a:lnSpc>
                <a:spcBef>
                  <a:spcPct val="0"/>
                </a:spcBef>
                <a:spcAft>
                  <a:spcPct val="35000"/>
                </a:spcAft>
              </a:pPr>
              <a:r>
                <a:rPr lang="en-GB" sz="6500" kern="1200" dirty="0" smtClean="0">
                  <a:solidFill>
                    <a:schemeClr val="bg1"/>
                  </a:solidFill>
                </a:rPr>
                <a:t>F#</a:t>
              </a:r>
              <a:endParaRPr lang="en-GB" sz="6500" kern="1200" dirty="0">
                <a:solidFill>
                  <a:schemeClr val="bg1"/>
                </a:solidFill>
              </a:endParaRPr>
            </a:p>
          </p:txBody>
        </p:sp>
      </p:grpSp>
      <p:sp>
        <p:nvSpPr>
          <p:cNvPr id="14" name="Shape 896007"/>
          <p:cNvSpPr>
            <a:spLocks/>
          </p:cNvSpPr>
          <p:nvPr/>
        </p:nvSpPr>
        <p:spPr bwMode="auto">
          <a:xfrm rot="10800000">
            <a:off x="1357290" y="3857628"/>
            <a:ext cx="2600808" cy="715967"/>
          </a:xfrm>
          <a:custGeom>
            <a:avLst/>
            <a:gdLst>
              <a:gd name="T0" fmla="*/ 0 w 2177"/>
              <a:gd name="T1" fmla="*/ 242 h 242"/>
              <a:gd name="T2" fmla="*/ 1497 w 2177"/>
              <a:gd name="T3" fmla="*/ 15 h 242"/>
              <a:gd name="T4" fmla="*/ 2177 w 2177"/>
              <a:gd name="T5" fmla="*/ 151 h 242"/>
              <a:gd name="T6" fmla="*/ 0 60000 65536"/>
              <a:gd name="T7" fmla="*/ 0 60000 65536"/>
              <a:gd name="T8" fmla="*/ 0 60000 65536"/>
              <a:gd name="T9" fmla="*/ 0 w 2177"/>
              <a:gd name="T10" fmla="*/ 0 h 242"/>
              <a:gd name="T11" fmla="*/ 0 w 2177"/>
              <a:gd name="T12" fmla="*/ 0 h 242"/>
            </a:gdLst>
            <a:ahLst/>
            <a:cxnLst>
              <a:cxn ang="T6">
                <a:pos x="T0" y="T1"/>
              </a:cxn>
              <a:cxn ang="T7">
                <a:pos x="T2" y="T3"/>
              </a:cxn>
              <a:cxn ang="T8">
                <a:pos x="T4" y="T5"/>
              </a:cxn>
            </a:cxnLst>
            <a:rect l="T9" t="T10" r="T11" b="T12"/>
            <a:pathLst>
              <a:path w="2177" h="242">
                <a:moveTo>
                  <a:pt x="0" y="242"/>
                </a:moveTo>
                <a:cubicBezTo>
                  <a:pt x="567" y="136"/>
                  <a:pt x="1134" y="30"/>
                  <a:pt x="1497" y="15"/>
                </a:cubicBezTo>
                <a:cubicBezTo>
                  <a:pt x="1860" y="0"/>
                  <a:pt x="2049" y="113"/>
                  <a:pt x="2177" y="151"/>
                </a:cubicBezTo>
              </a:path>
            </a:pathLst>
          </a:custGeom>
          <a:noFill/>
          <a:ln w="57150" algn="ctr">
            <a:solidFill>
              <a:schemeClr val="accent1"/>
            </a:solidFill>
            <a:prstDash val="dash"/>
            <a:round/>
            <a:headEnd type="triangle" w="med" len="med"/>
            <a:tailEnd type="triangle" w="med" len="med"/>
          </a:ln>
          <a:effectLst>
            <a:outerShdw blurRad="50800" dist="38100" dir="2700000" algn="tl" rotWithShape="0">
              <a:prstClr val="black">
                <a:alpha val="40000"/>
              </a:prstClr>
            </a:outerShdw>
          </a:effectLst>
        </p:spPr>
        <p:txBody>
          <a:bodyPr/>
          <a:lstStyle/>
          <a:p>
            <a:endParaRPr lang="en-GB" sz="2400" b="1">
              <a:solidFill>
                <a:srgbClr val="000000"/>
              </a:solidFill>
            </a:endParaRPr>
          </a:p>
        </p:txBody>
      </p:sp>
      <p:sp>
        <p:nvSpPr>
          <p:cNvPr id="15" name="TextBox 896013"/>
          <p:cNvSpPr txBox="1">
            <a:spLocks noChangeArrowheads="1"/>
          </p:cNvSpPr>
          <p:nvPr/>
        </p:nvSpPr>
        <p:spPr bwMode="auto">
          <a:xfrm>
            <a:off x="1643042" y="4643446"/>
            <a:ext cx="2031325" cy="830997"/>
          </a:xfrm>
          <a:prstGeom prst="rect">
            <a:avLst/>
          </a:prstGeom>
          <a:noFill/>
          <a:ln w="9525">
            <a:noFill/>
            <a:miter lim="800000"/>
            <a:headEnd/>
            <a:tailEnd/>
          </a:ln>
        </p:spPr>
        <p:txBody>
          <a:bodyPr wrap="none" anchorCtr="1">
            <a:spAutoFit/>
          </a:bodyPr>
          <a:lstStyle/>
          <a:p>
            <a:r>
              <a:rPr lang="en-GB" sz="2400" b="1" dirty="0" smtClean="0"/>
              <a:t>Similar core </a:t>
            </a:r>
          </a:p>
          <a:p>
            <a:pPr algn="ctr"/>
            <a:r>
              <a:rPr lang="en-GB" sz="2400" b="1" dirty="0" smtClean="0"/>
              <a:t>language</a:t>
            </a:r>
            <a:endParaRPr lang="en-GB" sz="2400" b="1" dirty="0"/>
          </a:p>
        </p:txBody>
      </p:sp>
      <p:sp>
        <p:nvSpPr>
          <p:cNvPr id="16" name="Shape 896007"/>
          <p:cNvSpPr>
            <a:spLocks/>
          </p:cNvSpPr>
          <p:nvPr/>
        </p:nvSpPr>
        <p:spPr bwMode="auto">
          <a:xfrm rot="10800000" flipH="1">
            <a:off x="4886792" y="3929067"/>
            <a:ext cx="2600808" cy="715967"/>
          </a:xfrm>
          <a:custGeom>
            <a:avLst/>
            <a:gdLst>
              <a:gd name="T0" fmla="*/ 0 w 2177"/>
              <a:gd name="T1" fmla="*/ 242 h 242"/>
              <a:gd name="T2" fmla="*/ 1497 w 2177"/>
              <a:gd name="T3" fmla="*/ 15 h 242"/>
              <a:gd name="T4" fmla="*/ 2177 w 2177"/>
              <a:gd name="T5" fmla="*/ 151 h 242"/>
              <a:gd name="T6" fmla="*/ 0 60000 65536"/>
              <a:gd name="T7" fmla="*/ 0 60000 65536"/>
              <a:gd name="T8" fmla="*/ 0 60000 65536"/>
              <a:gd name="T9" fmla="*/ 0 w 2177"/>
              <a:gd name="T10" fmla="*/ 0 h 242"/>
              <a:gd name="T11" fmla="*/ 0 w 2177"/>
              <a:gd name="T12" fmla="*/ 0 h 242"/>
            </a:gdLst>
            <a:ahLst/>
            <a:cxnLst>
              <a:cxn ang="T6">
                <a:pos x="T0" y="T1"/>
              </a:cxn>
              <a:cxn ang="T7">
                <a:pos x="T2" y="T3"/>
              </a:cxn>
              <a:cxn ang="T8">
                <a:pos x="T4" y="T5"/>
              </a:cxn>
            </a:cxnLst>
            <a:rect l="T9" t="T10" r="T11" b="T12"/>
            <a:pathLst>
              <a:path w="2177" h="242">
                <a:moveTo>
                  <a:pt x="0" y="242"/>
                </a:moveTo>
                <a:cubicBezTo>
                  <a:pt x="567" y="136"/>
                  <a:pt x="1134" y="30"/>
                  <a:pt x="1497" y="15"/>
                </a:cubicBezTo>
                <a:cubicBezTo>
                  <a:pt x="1860" y="0"/>
                  <a:pt x="2049" y="113"/>
                  <a:pt x="2177" y="151"/>
                </a:cubicBezTo>
              </a:path>
            </a:pathLst>
          </a:custGeom>
          <a:noFill/>
          <a:ln w="57150" algn="ctr">
            <a:solidFill>
              <a:schemeClr val="accent1"/>
            </a:solidFill>
            <a:prstDash val="dash"/>
            <a:round/>
            <a:headEnd type="triangle" w="med" len="med"/>
            <a:tailEnd type="triangle" w="med" len="med"/>
          </a:ln>
          <a:effectLst>
            <a:outerShdw blurRad="50800" dist="38100" dir="2700000" algn="tl" rotWithShape="0">
              <a:prstClr val="black">
                <a:alpha val="40000"/>
              </a:prstClr>
            </a:outerShdw>
          </a:effectLst>
        </p:spPr>
        <p:txBody>
          <a:bodyPr/>
          <a:lstStyle/>
          <a:p>
            <a:endParaRPr lang="en-GB" sz="2400" b="1">
              <a:solidFill>
                <a:srgbClr val="000000"/>
              </a:solidFill>
            </a:endParaRPr>
          </a:p>
        </p:txBody>
      </p:sp>
      <p:sp>
        <p:nvSpPr>
          <p:cNvPr id="17" name="TextBox 896013"/>
          <p:cNvSpPr txBox="1">
            <a:spLocks noChangeArrowheads="1"/>
          </p:cNvSpPr>
          <p:nvPr/>
        </p:nvSpPr>
        <p:spPr bwMode="auto">
          <a:xfrm>
            <a:off x="4572000" y="4643446"/>
            <a:ext cx="2201244" cy="830997"/>
          </a:xfrm>
          <a:prstGeom prst="rect">
            <a:avLst/>
          </a:prstGeom>
          <a:noFill/>
          <a:ln w="9525">
            <a:noFill/>
            <a:miter lim="800000"/>
            <a:headEnd/>
            <a:tailEnd/>
          </a:ln>
        </p:spPr>
        <p:txBody>
          <a:bodyPr wrap="none" anchorCtr="1">
            <a:spAutoFit/>
          </a:bodyPr>
          <a:lstStyle/>
          <a:p>
            <a:r>
              <a:rPr lang="en-GB" sz="2400" b="1" dirty="0" smtClean="0"/>
              <a:t>Similar object</a:t>
            </a:r>
          </a:p>
          <a:p>
            <a:pPr algn="ctr"/>
            <a:r>
              <a:rPr lang="en-GB" sz="2400" b="1" dirty="0" smtClean="0"/>
              <a:t>model</a:t>
            </a:r>
            <a:endParaRPr lang="en-GB" sz="2400" b="1" dirty="0"/>
          </a:p>
        </p:txBody>
      </p:sp>
    </p:spTree>
    <p:extLst>
      <p:ext uri="{BB962C8B-B14F-4D97-AF65-F5344CB8AC3E}">
        <p14:creationId xmlns:p14="http://schemas.microsoft.com/office/powerpoint/2010/main" val="301929135"/>
      </p:ext>
    </p:extLst>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Functional First</a:t>
            </a:r>
            <a:endParaRPr lang="en-GB" dirty="0"/>
          </a:p>
        </p:txBody>
      </p:sp>
      <p:sp>
        <p:nvSpPr>
          <p:cNvPr id="5" name="TextBox 4"/>
          <p:cNvSpPr txBox="1"/>
          <p:nvPr/>
        </p:nvSpPr>
        <p:spPr>
          <a:xfrm>
            <a:off x="285720" y="1500174"/>
            <a:ext cx="8572560" cy="5041380"/>
          </a:xfrm>
          <a:prstGeom prst="rect">
            <a:avLst/>
          </a:prstGeom>
          <a:noFill/>
        </p:spPr>
        <p:txBody>
          <a:bodyPr wrap="square" rtlCol="0">
            <a:spAutoFit/>
          </a:bodyPr>
          <a:lstStyle/>
          <a:p>
            <a:pPr>
              <a:lnSpc>
                <a:spcPct val="110000"/>
              </a:lnSpc>
            </a:pPr>
            <a:r>
              <a:rPr lang="en-GB" sz="2400" dirty="0" smtClean="0"/>
              <a:t>I've been coding in F# lately, for a production task. </a:t>
            </a:r>
            <a:br>
              <a:rPr lang="en-GB" sz="2400" dirty="0" smtClean="0"/>
            </a:br>
            <a:r>
              <a:rPr lang="en-GB" sz="2400" dirty="0" smtClean="0"/>
              <a:t/>
            </a:r>
            <a:br>
              <a:rPr lang="en-GB" sz="2400" dirty="0" smtClean="0"/>
            </a:br>
            <a:r>
              <a:rPr lang="en-GB" sz="2400" dirty="0" smtClean="0"/>
              <a:t>F# allows you to move smoothly in your programming style... I start with pure </a:t>
            </a:r>
            <a:r>
              <a:rPr lang="en-GB" sz="2400" b="1" u="sng" dirty="0" smtClean="0"/>
              <a:t>functional</a:t>
            </a:r>
            <a:r>
              <a:rPr lang="en-GB" sz="2400" dirty="0" smtClean="0"/>
              <a:t> code, shift slightly towards an </a:t>
            </a:r>
            <a:r>
              <a:rPr lang="en-GB" sz="2400" b="1" u="sng" dirty="0" smtClean="0"/>
              <a:t>object-oriented</a:t>
            </a:r>
            <a:r>
              <a:rPr lang="en-GB" sz="2400" dirty="0" smtClean="0"/>
              <a:t> style, and in production code, I sometimes have to do some </a:t>
            </a:r>
            <a:r>
              <a:rPr lang="en-GB" sz="2400" b="1" u="sng" dirty="0" smtClean="0"/>
              <a:t>imperative</a:t>
            </a:r>
            <a:r>
              <a:rPr lang="en-GB" sz="2400" dirty="0" smtClean="0"/>
              <a:t> programming. </a:t>
            </a:r>
          </a:p>
          <a:p>
            <a:pPr>
              <a:lnSpc>
                <a:spcPct val="110000"/>
              </a:lnSpc>
            </a:pPr>
            <a:endParaRPr lang="en-GB" sz="2400" dirty="0" smtClean="0"/>
          </a:p>
          <a:p>
            <a:pPr>
              <a:lnSpc>
                <a:spcPct val="110000"/>
              </a:lnSpc>
            </a:pPr>
            <a:r>
              <a:rPr lang="en-GB" sz="2400" dirty="0" smtClean="0"/>
              <a:t>I can start with a pure </a:t>
            </a:r>
            <a:r>
              <a:rPr lang="en-GB" sz="2400" b="1" dirty="0" smtClean="0"/>
              <a:t>idea</a:t>
            </a:r>
            <a:r>
              <a:rPr lang="en-GB" sz="2400" dirty="0" smtClean="0"/>
              <a:t>, and still finish my project with </a:t>
            </a:r>
            <a:r>
              <a:rPr lang="en-GB" sz="2400" b="1" dirty="0" smtClean="0"/>
              <a:t>realistic</a:t>
            </a:r>
            <a:r>
              <a:rPr lang="en-GB" sz="2400" dirty="0" smtClean="0"/>
              <a:t> code. </a:t>
            </a:r>
          </a:p>
          <a:p>
            <a:pPr>
              <a:lnSpc>
                <a:spcPct val="140000"/>
              </a:lnSpc>
            </a:pPr>
            <a:endParaRPr lang="en-GB" sz="2000" dirty="0" smtClean="0"/>
          </a:p>
          <a:p>
            <a:pPr algn="r">
              <a:lnSpc>
                <a:spcPct val="140000"/>
              </a:lnSpc>
            </a:pPr>
            <a:r>
              <a:rPr lang="en-GB" sz="2000" dirty="0" smtClean="0"/>
              <a:t>Julien </a:t>
            </a:r>
            <a:r>
              <a:rPr lang="en-GB" sz="2000" dirty="0" err="1" smtClean="0"/>
              <a:t>Laugel</a:t>
            </a:r>
            <a:r>
              <a:rPr lang="en-GB" sz="2000" dirty="0" smtClean="0"/>
              <a:t>, Chief Software Architect, www.eurostocks.com</a:t>
            </a:r>
            <a:br>
              <a:rPr lang="en-GB" sz="2000" dirty="0" smtClean="0"/>
            </a:br>
            <a:endParaRPr lang="en-GB" sz="2000" dirty="0"/>
          </a:p>
        </p:txBody>
      </p:sp>
    </p:spTree>
    <p:extLst>
      <p:ext uri="{BB962C8B-B14F-4D97-AF65-F5344CB8AC3E}">
        <p14:creationId xmlns:p14="http://schemas.microsoft.com/office/powerpoint/2010/main" val="3468676899"/>
      </p:ext>
    </p:extLst>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GB"/>
          </a:p>
        </p:txBody>
      </p:sp>
      <p:sp>
        <p:nvSpPr>
          <p:cNvPr id="5" name="Text Placeholder 4"/>
          <p:cNvSpPr>
            <a:spLocks noGrp="1"/>
          </p:cNvSpPr>
          <p:nvPr>
            <p:ph type="body" idx="1"/>
          </p:nvPr>
        </p:nvSpPr>
        <p:spPr/>
        <p:txBody>
          <a:bodyPr/>
          <a:lstStyle/>
          <a:p>
            <a:endParaRPr lang="en-GB"/>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val="1903368094"/>
              </p:ext>
            </p:extLst>
          </p:nvPr>
        </p:nvGraphicFramePr>
        <p:xfrm>
          <a:off x="357188" y="285750"/>
          <a:ext cx="8786812" cy="6429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26132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2D678365-FA29-467A-BBC3-DB11AF656B6C}"/>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8EF53924-82CD-48AA-807A-AED50CE571FE}"/>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A7CD3F34-6A20-4ABC-AA3E-4729615FC5D7}"/>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04E1E880-843B-42E9-82F9-B49127B7D645}"/>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CB21575F-1AB0-47C3-8606-75ABC72E64FC}"/>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92D6FD47-113E-47DC-B8AF-6BFCE3BC12C9}"/>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graphicEl>
                                              <a:dgm id="{810D9AC2-3597-45F8-B9A9-3E5A5A65086C}"/>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graphicEl>
                                              <a:dgm id="{534DF9AC-C53F-4B83-80E7-69EC636E01AE}"/>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graphicEl>
                                              <a:dgm id="{63528CF7-C952-4555-B092-88E34DE7AE6A}"/>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graphicEl>
                                              <a:dgm id="{66E273DF-1271-4D19-8CDF-9E32F3DD23BD}"/>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
                                            <p:graphicEl>
                                              <a:dgm id="{4E8D27CA-6D31-40E6-9C5F-B1D27CA124BC}"/>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
                                            <p:graphicEl>
                                              <a:dgm id="{050F8D7B-2D24-4769-92C8-EF4A2A5DCDDE}"/>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
                                            <p:graphicEl>
                                              <a:dgm id="{4665E214-BA00-4CE6-A11D-C4034FA3A1A1}"/>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normAutofit fontScale="90000"/>
          </a:bodyPr>
          <a:lstStyle/>
          <a:p>
            <a:r>
              <a:rPr lang="en-GB" dirty="0"/>
              <a:t>Applied Functional </a:t>
            </a:r>
            <a:r>
              <a:rPr lang="en-GB" dirty="0">
                <a:sym typeface="Symbol"/>
              </a:rPr>
              <a:t></a:t>
            </a:r>
            <a:r>
              <a:rPr lang="en-GB" dirty="0"/>
              <a:t> Core Engines</a:t>
            </a:r>
            <a:endParaRPr lang="en-US" dirty="0"/>
          </a:p>
        </p:txBody>
      </p:sp>
      <p:sp>
        <p:nvSpPr>
          <p:cNvPr id="3" name="Content Placeholder 2"/>
          <p:cNvSpPr>
            <a:spLocks noGrp="1"/>
          </p:cNvSpPr>
          <p:nvPr>
            <p:ph idx="1"/>
          </p:nvPr>
        </p:nvSpPr>
        <p:spPr>
          <a:xfrm>
            <a:off x="326409" y="956478"/>
            <a:ext cx="8382000" cy="5567151"/>
          </a:xfrm>
        </p:spPr>
        <p:txBody>
          <a:bodyPr numCol="2">
            <a:noAutofit/>
          </a:bodyPr>
          <a:lstStyle/>
          <a:p>
            <a:pPr marL="355600" indent="-260350">
              <a:buNone/>
            </a:pPr>
            <a:r>
              <a:rPr lang="en-GB" sz="2000" b="1" dirty="0" smtClean="0">
                <a:solidFill>
                  <a:srgbClr val="00B050"/>
                </a:solidFill>
              </a:rPr>
              <a:t>Units of measure</a:t>
            </a:r>
            <a:r>
              <a:rPr lang="en-GB" sz="2000" dirty="0" smtClean="0">
                <a:solidFill>
                  <a:srgbClr val="FFFF00"/>
                </a:solidFill>
              </a:rPr>
              <a:t> </a:t>
            </a:r>
            <a:r>
              <a:rPr lang="en-GB" sz="1600" dirty="0" smtClean="0">
                <a:solidFill>
                  <a:schemeClr val="bg1"/>
                </a:solidFill>
              </a:rPr>
              <a:t>The industry I work in is littered with units....Having the type system verify the correctness of the units is a huge time saver...</a:t>
            </a:r>
            <a:r>
              <a:rPr lang="en-GB" sz="1600" b="1" dirty="0" smtClean="0">
                <a:solidFill>
                  <a:schemeClr val="bg1"/>
                </a:solidFill>
              </a:rPr>
              <a:t>it eradicates a whole class of errors that previous systems were prone to</a:t>
            </a:r>
            <a:r>
              <a:rPr lang="en-GB" sz="1600" dirty="0" smtClean="0">
                <a:solidFill>
                  <a:schemeClr val="bg1"/>
                </a:solidFill>
              </a:rPr>
              <a:t>.</a:t>
            </a:r>
          </a:p>
          <a:p>
            <a:pPr marL="355600" indent="-260350">
              <a:buNone/>
            </a:pPr>
            <a:endParaRPr lang="en-GB" sz="1600" dirty="0" smtClean="0"/>
          </a:p>
          <a:p>
            <a:pPr marL="355600" indent="-260350">
              <a:buNone/>
            </a:pPr>
            <a:r>
              <a:rPr lang="en-GB" sz="2000" b="1" dirty="0" smtClean="0">
                <a:solidFill>
                  <a:srgbClr val="00B050"/>
                </a:solidFill>
              </a:rPr>
              <a:t>Exploratory programming</a:t>
            </a:r>
            <a:r>
              <a:rPr lang="en-GB" sz="1600" dirty="0" smtClean="0">
                <a:solidFill>
                  <a:schemeClr val="tx2">
                    <a:lumMod val="75000"/>
                  </a:schemeClr>
                </a:solidFill>
              </a:rPr>
              <a:t> </a:t>
            </a:r>
            <a:r>
              <a:rPr lang="en-GB" sz="1600" dirty="0" smtClean="0">
                <a:solidFill>
                  <a:schemeClr val="bg1"/>
                </a:solidFill>
              </a:rPr>
              <a:t>Working with F# Interactive allowed me to </a:t>
            </a:r>
            <a:r>
              <a:rPr lang="en-GB" sz="1600" b="1" dirty="0" smtClean="0">
                <a:solidFill>
                  <a:schemeClr val="bg1"/>
                </a:solidFill>
              </a:rPr>
              <a:t>explore the solution space more effectively </a:t>
            </a:r>
            <a:r>
              <a:rPr lang="en-GB" sz="1600" dirty="0" smtClean="0">
                <a:solidFill>
                  <a:schemeClr val="bg1"/>
                </a:solidFill>
              </a:rPr>
              <a:t>before committing to an implementation ... a very natural way for a programmer to build their understanding of the problem and the design tensions in play.</a:t>
            </a:r>
          </a:p>
          <a:p>
            <a:pPr marL="355600" indent="-260350">
              <a:buNone/>
            </a:pPr>
            <a:endParaRPr lang="en-GB" sz="1600" dirty="0" smtClean="0"/>
          </a:p>
          <a:p>
            <a:pPr marL="355600" indent="-260350">
              <a:buNone/>
            </a:pPr>
            <a:r>
              <a:rPr lang="en-GB" sz="2000" b="1" dirty="0" smtClean="0">
                <a:solidFill>
                  <a:srgbClr val="00B050"/>
                </a:solidFill>
              </a:rPr>
              <a:t>Unit testing</a:t>
            </a:r>
            <a:r>
              <a:rPr lang="en-GB" sz="2000" dirty="0" smtClean="0">
                <a:solidFill>
                  <a:srgbClr val="FFFF00"/>
                </a:solidFill>
              </a:rPr>
              <a:t> </a:t>
            </a:r>
            <a:r>
              <a:rPr lang="en-GB" sz="1600" dirty="0" smtClean="0">
                <a:solidFill>
                  <a:schemeClr val="bg1"/>
                </a:solidFill>
              </a:rPr>
              <a:t>Code written using non-side effecting functions and immutable data structures is a joy to test.</a:t>
            </a:r>
            <a:r>
              <a:rPr lang="en-GB" sz="1600" b="1" dirty="0" smtClean="0">
                <a:solidFill>
                  <a:schemeClr val="bg1"/>
                </a:solidFill>
              </a:rPr>
              <a:t> There are no complex time-dependent interactions to screw things up </a:t>
            </a:r>
            <a:r>
              <a:rPr lang="en-GB" sz="1600" dirty="0" smtClean="0">
                <a:solidFill>
                  <a:schemeClr val="bg1"/>
                </a:solidFill>
              </a:rPr>
              <a:t>or large sets of dependencies to be mocked</a:t>
            </a:r>
            <a:r>
              <a:rPr lang="en-GB" sz="1600" b="1" dirty="0" smtClean="0">
                <a:solidFill>
                  <a:schemeClr val="bg1"/>
                </a:solidFill>
              </a:rPr>
              <a:t>.</a:t>
            </a:r>
          </a:p>
          <a:p>
            <a:pPr marL="355600" indent="-260350">
              <a:buNone/>
            </a:pPr>
            <a:endParaRPr lang="en-GB" sz="1600" b="1" dirty="0" smtClean="0">
              <a:solidFill>
                <a:schemeClr val="bg2">
                  <a:lumMod val="50000"/>
                </a:schemeClr>
              </a:solidFill>
            </a:endParaRPr>
          </a:p>
          <a:p>
            <a:pPr marL="355600" indent="-260350">
              <a:buNone/>
            </a:pPr>
            <a:endParaRPr lang="en-GB" sz="2000" dirty="0" smtClean="0"/>
          </a:p>
          <a:p>
            <a:pPr marL="355600" indent="-260350">
              <a:buNone/>
            </a:pPr>
            <a:endParaRPr lang="en-GB" sz="2000" dirty="0" smtClean="0"/>
          </a:p>
          <a:p>
            <a:pPr marL="355600" indent="-260350">
              <a:buNone/>
            </a:pPr>
            <a:r>
              <a:rPr lang="en-GB" sz="2000" b="1" dirty="0" smtClean="0">
                <a:solidFill>
                  <a:srgbClr val="00B050"/>
                </a:solidFill>
              </a:rPr>
              <a:t>Parallelism</a:t>
            </a:r>
            <a:r>
              <a:rPr lang="en-GB" sz="1600" dirty="0" smtClean="0">
                <a:solidFill>
                  <a:srgbClr val="FFFF00"/>
                </a:solidFill>
              </a:rPr>
              <a:t> </a:t>
            </a:r>
            <a:r>
              <a:rPr lang="en-GB" sz="1600" dirty="0" smtClean="0">
                <a:solidFill>
                  <a:schemeClr val="bg1"/>
                </a:solidFill>
              </a:rPr>
              <a:t>The functional purity ... makes it ripe for exploiting </a:t>
            </a:r>
            <a:r>
              <a:rPr lang="en-GB" sz="1600" b="1" dirty="0" smtClean="0">
                <a:solidFill>
                  <a:schemeClr val="bg1"/>
                </a:solidFill>
              </a:rPr>
              <a:t>the inherent parallelism in processing vectors of data</a:t>
            </a:r>
            <a:r>
              <a:rPr lang="en-GB" sz="1600" dirty="0" smtClean="0">
                <a:solidFill>
                  <a:schemeClr val="bg1"/>
                </a:solidFill>
              </a:rPr>
              <a:t>. </a:t>
            </a:r>
          </a:p>
          <a:p>
            <a:pPr marL="355600" indent="-260350">
              <a:buNone/>
            </a:pPr>
            <a:endParaRPr lang="en-GB" sz="1600" b="1" dirty="0" smtClean="0">
              <a:solidFill>
                <a:schemeClr val="bg2">
                  <a:lumMod val="50000"/>
                </a:schemeClr>
              </a:solidFill>
            </a:endParaRPr>
          </a:p>
          <a:p>
            <a:pPr marL="355600" indent="-260350">
              <a:buNone/>
            </a:pPr>
            <a:r>
              <a:rPr lang="en-GB" sz="2000" b="1" dirty="0" smtClean="0">
                <a:solidFill>
                  <a:srgbClr val="00B050"/>
                </a:solidFill>
              </a:rPr>
              <a:t>Interoperation</a:t>
            </a:r>
            <a:r>
              <a:rPr lang="en-GB" sz="1600" dirty="0" smtClean="0">
                <a:solidFill>
                  <a:srgbClr val="FFFF00"/>
                </a:solidFill>
              </a:rPr>
              <a:t> </a:t>
            </a:r>
            <a:r>
              <a:rPr lang="en-GB" sz="1600" dirty="0" smtClean="0">
                <a:solidFill>
                  <a:schemeClr val="bg1"/>
                </a:solidFill>
              </a:rPr>
              <a:t>... The calculation engine could be injected into any C# module that needed to use it without any concerns at all about interoperability. </a:t>
            </a:r>
            <a:r>
              <a:rPr lang="en-GB" sz="1600" b="1" dirty="0" smtClean="0">
                <a:solidFill>
                  <a:schemeClr val="bg1"/>
                </a:solidFill>
              </a:rPr>
              <a:t>Seamless. The C# programmer need never know</a:t>
            </a:r>
            <a:r>
              <a:rPr lang="en-GB" sz="1600" dirty="0" smtClean="0">
                <a:solidFill>
                  <a:schemeClr val="bg1"/>
                </a:solidFill>
              </a:rPr>
              <a:t>.</a:t>
            </a:r>
          </a:p>
          <a:p>
            <a:pPr marL="355600" indent="-260350">
              <a:buNone/>
            </a:pPr>
            <a:endParaRPr lang="en-GB" sz="1600" dirty="0" smtClean="0"/>
          </a:p>
          <a:p>
            <a:pPr marL="355600" indent="-260350">
              <a:buNone/>
            </a:pPr>
            <a:r>
              <a:rPr lang="en-GB" sz="2000" b="1" dirty="0" smtClean="0">
                <a:solidFill>
                  <a:srgbClr val="00B050"/>
                </a:solidFill>
              </a:rPr>
              <a:t>Code reduction</a:t>
            </a:r>
            <a:r>
              <a:rPr lang="en-GB" sz="2000" dirty="0" smtClean="0">
                <a:solidFill>
                  <a:srgbClr val="FFFF00"/>
                </a:solidFill>
              </a:rPr>
              <a:t> </a:t>
            </a:r>
            <a:r>
              <a:rPr lang="en-GB" sz="1600" dirty="0" smtClean="0">
                <a:solidFill>
                  <a:schemeClr val="bg1"/>
                </a:solidFill>
              </a:rPr>
              <a:t>Much of the data fed into the calculation engine was in the form of vectors and matrices. Higher order functions eat these for breakfast with </a:t>
            </a:r>
            <a:r>
              <a:rPr lang="en-GB" sz="1600" b="1" dirty="0" smtClean="0">
                <a:solidFill>
                  <a:schemeClr val="bg1"/>
                </a:solidFill>
              </a:rPr>
              <a:t>minimal fuss, minimal code. Beautiful.</a:t>
            </a:r>
          </a:p>
          <a:p>
            <a:pPr marL="355600" indent="-260350">
              <a:buNone/>
            </a:pPr>
            <a:endParaRPr lang="en-GB" sz="1600" b="1" dirty="0" smtClean="0">
              <a:solidFill>
                <a:srgbClr val="FFFF00"/>
              </a:solidFill>
            </a:endParaRPr>
          </a:p>
          <a:p>
            <a:pPr marL="355600" indent="-260350">
              <a:buNone/>
            </a:pPr>
            <a:r>
              <a:rPr lang="en-GB" sz="2000" b="1" dirty="0" smtClean="0">
                <a:solidFill>
                  <a:srgbClr val="00B050"/>
                </a:solidFill>
              </a:rPr>
              <a:t>Lack of bugs</a:t>
            </a:r>
            <a:r>
              <a:rPr lang="en-GB" sz="1600" dirty="0" smtClean="0">
                <a:solidFill>
                  <a:schemeClr val="tx2">
                    <a:lumMod val="75000"/>
                  </a:schemeClr>
                </a:solidFill>
              </a:rPr>
              <a:t> </a:t>
            </a:r>
            <a:r>
              <a:rPr lang="en-GB" sz="1600" dirty="0" smtClean="0">
                <a:solidFill>
                  <a:schemeClr val="bg1"/>
                </a:solidFill>
              </a:rPr>
              <a:t>Functional programming can feel strange.  .. once the type checker is satisfied </a:t>
            </a:r>
            <a:r>
              <a:rPr lang="en-GB" sz="1600" b="1" dirty="0" smtClean="0">
                <a:solidFill>
                  <a:schemeClr val="bg1"/>
                </a:solidFill>
              </a:rPr>
              <a:t>that’s it, it works</a:t>
            </a:r>
            <a:r>
              <a:rPr lang="en-GB" sz="1600" dirty="0" smtClean="0">
                <a:solidFill>
                  <a:schemeClr val="bg1"/>
                </a:solidFill>
              </a:rPr>
              <a:t>. </a:t>
            </a:r>
          </a:p>
          <a:p>
            <a:pPr marL="355600" indent="-260350">
              <a:buNone/>
            </a:pPr>
            <a:endParaRPr lang="en-GB" sz="1600" dirty="0"/>
          </a:p>
        </p:txBody>
      </p:sp>
    </p:spTree>
    <p:extLst>
      <p:ext uri="{BB962C8B-B14F-4D97-AF65-F5344CB8AC3E}">
        <p14:creationId xmlns:p14="http://schemas.microsoft.com/office/powerpoint/2010/main" val="20857083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pPr marL="177800" indent="-177800" algn="ctr">
              <a:buNone/>
            </a:pPr>
            <a:r>
              <a:rPr lang="en-GB" sz="2800" dirty="0"/>
              <a:t>Applied Functional </a:t>
            </a:r>
            <a:r>
              <a:rPr lang="en-GB" sz="2800" dirty="0">
                <a:sym typeface="Symbol"/>
              </a:rPr>
              <a:t></a:t>
            </a:r>
            <a:r>
              <a:rPr lang="en-GB" sz="2800" dirty="0"/>
              <a:t> Core Engines</a:t>
            </a:r>
            <a:endParaRPr lang="en-US" sz="2800" dirty="0"/>
          </a:p>
          <a:p>
            <a:pPr marL="177800" indent="-177800">
              <a:buNone/>
            </a:pPr>
            <a:endParaRPr lang="en-GB" sz="2800" dirty="0" smtClean="0"/>
          </a:p>
          <a:p>
            <a:pPr marL="177800" indent="-177800">
              <a:buNone/>
            </a:pPr>
            <a:r>
              <a:rPr lang="en-GB" sz="2400" dirty="0" smtClean="0"/>
              <a:t>e.g. application </a:t>
            </a:r>
            <a:r>
              <a:rPr lang="en-GB" sz="2400" dirty="0" smtClean="0"/>
              <a:t>to balance the national power generation schedule for </a:t>
            </a:r>
            <a:r>
              <a:rPr lang="en-GB" sz="2400" dirty="0" smtClean="0"/>
              <a:t>an </a:t>
            </a:r>
            <a:r>
              <a:rPr lang="en-GB" sz="2400" dirty="0" smtClean="0"/>
              <a:t>energy company. </a:t>
            </a:r>
            <a:endParaRPr lang="en-GB" sz="2400" dirty="0" smtClean="0"/>
          </a:p>
          <a:p>
            <a:pPr marL="177800" indent="-177800">
              <a:buNone/>
            </a:pPr>
            <a:endParaRPr lang="en-GB" sz="2400" dirty="0" smtClean="0"/>
          </a:p>
          <a:p>
            <a:pPr marL="177800" indent="-177800">
              <a:buNone/>
            </a:pPr>
            <a:r>
              <a:rPr lang="en-GB" sz="2400" dirty="0" smtClean="0"/>
              <a:t>“...the calculation engine was written in F#.” </a:t>
            </a:r>
          </a:p>
          <a:p>
            <a:pPr marL="177800" indent="-177800">
              <a:buNone/>
            </a:pPr>
            <a:endParaRPr lang="en-GB" sz="2400" dirty="0" smtClean="0"/>
          </a:p>
          <a:p>
            <a:pPr marL="177800" indent="-177800">
              <a:buNone/>
            </a:pPr>
            <a:r>
              <a:rPr lang="en-GB" sz="2400" dirty="0" smtClean="0"/>
              <a:t>“… a sweet </a:t>
            </a:r>
            <a:r>
              <a:rPr lang="en-GB" sz="2400" dirty="0" smtClean="0"/>
              <a:t>spot </a:t>
            </a:r>
            <a:r>
              <a:rPr lang="en-GB" sz="2400" dirty="0" smtClean="0"/>
              <a:t>within </a:t>
            </a:r>
            <a:r>
              <a:rPr lang="en-GB" sz="2400" dirty="0" smtClean="0"/>
              <a:t>enterprise </a:t>
            </a:r>
            <a:r>
              <a:rPr lang="en-GB" sz="2400" dirty="0" smtClean="0"/>
              <a:t>software - algorithmically </a:t>
            </a:r>
            <a:r>
              <a:rPr lang="en-GB" sz="2400" dirty="0" smtClean="0"/>
              <a:t>complex analysis of large data sets. </a:t>
            </a:r>
            <a:r>
              <a:rPr lang="en-GB" sz="2400" dirty="0" smtClean="0"/>
              <a:t>“</a:t>
            </a:r>
            <a:endParaRPr lang="en-GB" sz="2400" dirty="0" smtClean="0"/>
          </a:p>
          <a:p>
            <a:pPr marL="177800" indent="-177800">
              <a:buNone/>
            </a:pPr>
            <a:endParaRPr lang="en-GB" sz="2400" dirty="0" smtClean="0"/>
          </a:p>
        </p:txBody>
      </p:sp>
      <p:sp>
        <p:nvSpPr>
          <p:cNvPr id="5" name="Title 1"/>
          <p:cNvSpPr txBox="1">
            <a:spLocks/>
          </p:cNvSpPr>
          <p:nvPr/>
        </p:nvSpPr>
        <p:spPr>
          <a:xfrm>
            <a:off x="381000" y="584735"/>
            <a:ext cx="8382000" cy="664797"/>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b="1" kern="1200">
                <a:solidFill>
                  <a:schemeClr val="tx2"/>
                </a:solidFill>
                <a:latin typeface="Candara" pitchFamily="34" charset="0"/>
                <a:ea typeface="+mj-ea"/>
                <a:cs typeface="+mj-cs"/>
              </a:defRPr>
            </a:lvl1pPr>
          </a:lstStyle>
          <a:p>
            <a:r>
              <a:rPr lang="en-GB" dirty="0" smtClean="0"/>
              <a:t>What is F# For?</a:t>
            </a:r>
          </a:p>
        </p:txBody>
      </p:sp>
    </p:spTree>
    <p:extLst>
      <p:ext uri="{BB962C8B-B14F-4D97-AF65-F5344CB8AC3E}">
        <p14:creationId xmlns:p14="http://schemas.microsoft.com/office/powerpoint/2010/main" val="25183207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6409" y="956478"/>
            <a:ext cx="8382000" cy="5567151"/>
          </a:xfrm>
        </p:spPr>
        <p:txBody>
          <a:bodyPr numCol="2">
            <a:noAutofit/>
          </a:bodyPr>
          <a:lstStyle/>
          <a:p>
            <a:pPr marL="355600" indent="-260350">
              <a:buNone/>
            </a:pPr>
            <a:r>
              <a:rPr lang="en-GB" sz="2000" b="1" dirty="0" smtClean="0">
                <a:solidFill>
                  <a:srgbClr val="00B050"/>
                </a:solidFill>
              </a:rPr>
              <a:t>Units of measure</a:t>
            </a:r>
            <a:r>
              <a:rPr lang="en-GB" sz="2000" dirty="0" smtClean="0">
                <a:solidFill>
                  <a:srgbClr val="FFFF00"/>
                </a:solidFill>
              </a:rPr>
              <a:t> </a:t>
            </a:r>
            <a:r>
              <a:rPr lang="en-GB" sz="1600" dirty="0" smtClean="0"/>
              <a:t>The industry I work in is littered with units....Having the type system verify the correctness of the units is a huge time saver...</a:t>
            </a:r>
            <a:r>
              <a:rPr lang="en-GB" sz="1600" b="1" dirty="0" smtClean="0">
                <a:solidFill>
                  <a:srgbClr val="00B050"/>
                </a:solidFill>
              </a:rPr>
              <a:t>it eradicates a whole class of errors that previous systems were prone to</a:t>
            </a:r>
            <a:r>
              <a:rPr lang="en-GB" sz="1600" dirty="0" smtClean="0"/>
              <a:t>.</a:t>
            </a:r>
          </a:p>
          <a:p>
            <a:pPr marL="355600" indent="-260350">
              <a:buNone/>
            </a:pPr>
            <a:endParaRPr lang="en-GB" sz="1600" dirty="0" smtClean="0"/>
          </a:p>
          <a:p>
            <a:pPr marL="355600" indent="-260350">
              <a:buNone/>
            </a:pPr>
            <a:r>
              <a:rPr lang="en-GB" sz="2000" b="1" dirty="0" smtClean="0">
                <a:solidFill>
                  <a:srgbClr val="00B050"/>
                </a:solidFill>
              </a:rPr>
              <a:t>Exploratory programming</a:t>
            </a:r>
            <a:r>
              <a:rPr lang="en-GB" sz="1600" dirty="0" smtClean="0">
                <a:solidFill>
                  <a:srgbClr val="FFFF00"/>
                </a:solidFill>
              </a:rPr>
              <a:t> </a:t>
            </a:r>
            <a:r>
              <a:rPr lang="en-GB" sz="1600" dirty="0" smtClean="0"/>
              <a:t>Working with F# Interactive allowed me to </a:t>
            </a:r>
            <a:r>
              <a:rPr lang="en-GB" sz="1600" b="1" dirty="0" smtClean="0">
                <a:solidFill>
                  <a:srgbClr val="00B050"/>
                </a:solidFill>
              </a:rPr>
              <a:t>explore the solution space more effectively</a:t>
            </a:r>
            <a:r>
              <a:rPr lang="en-GB" sz="1600" b="1" dirty="0" smtClean="0">
                <a:solidFill>
                  <a:srgbClr val="FFFF00"/>
                </a:solidFill>
              </a:rPr>
              <a:t> </a:t>
            </a:r>
            <a:r>
              <a:rPr lang="en-GB" sz="1600" dirty="0" smtClean="0"/>
              <a:t>before committing to an implementation ... a very natural way for a programmer to build their understanding of the problem and the design tensions in play.</a:t>
            </a:r>
          </a:p>
          <a:p>
            <a:pPr marL="355600" indent="-260350">
              <a:buNone/>
            </a:pPr>
            <a:endParaRPr lang="en-GB" sz="1600" dirty="0" smtClean="0"/>
          </a:p>
          <a:p>
            <a:pPr marL="355600" indent="-260350">
              <a:buNone/>
            </a:pPr>
            <a:r>
              <a:rPr lang="en-GB" sz="2000" b="1" dirty="0" smtClean="0">
                <a:solidFill>
                  <a:srgbClr val="00B050"/>
                </a:solidFill>
              </a:rPr>
              <a:t>Unit testing</a:t>
            </a:r>
            <a:r>
              <a:rPr lang="en-GB" sz="2000" dirty="0" smtClean="0">
                <a:solidFill>
                  <a:srgbClr val="00B050"/>
                </a:solidFill>
              </a:rPr>
              <a:t> </a:t>
            </a:r>
            <a:r>
              <a:rPr lang="en-GB" sz="1600" dirty="0" smtClean="0"/>
              <a:t>Code written using non-side effecting functions and immutable data structures is a joy to test.</a:t>
            </a:r>
            <a:r>
              <a:rPr lang="en-GB" sz="1600" b="1" dirty="0" smtClean="0">
                <a:solidFill>
                  <a:srgbClr val="FFFF00"/>
                </a:solidFill>
              </a:rPr>
              <a:t> </a:t>
            </a:r>
            <a:r>
              <a:rPr lang="en-GB" sz="1600" b="1" dirty="0" smtClean="0">
                <a:solidFill>
                  <a:srgbClr val="00B050"/>
                </a:solidFill>
              </a:rPr>
              <a:t>There are no complex time-dependent interactions to screw things up</a:t>
            </a:r>
            <a:r>
              <a:rPr lang="en-GB" sz="1600" b="1" dirty="0" smtClean="0">
                <a:solidFill>
                  <a:srgbClr val="FFFF00"/>
                </a:solidFill>
              </a:rPr>
              <a:t> </a:t>
            </a:r>
            <a:r>
              <a:rPr lang="en-GB" sz="1600" dirty="0" smtClean="0"/>
              <a:t>or large sets of dependencies to be mocked.</a:t>
            </a:r>
            <a:endParaRPr lang="en-GB" sz="1600" b="1" dirty="0" smtClean="0">
              <a:solidFill>
                <a:srgbClr val="FFFF00"/>
              </a:solidFill>
            </a:endParaRPr>
          </a:p>
          <a:p>
            <a:pPr marL="355600" indent="-260350">
              <a:buNone/>
            </a:pPr>
            <a:endParaRPr lang="en-GB" sz="1600" b="1" dirty="0" smtClean="0">
              <a:solidFill>
                <a:schemeClr val="bg2">
                  <a:lumMod val="50000"/>
                </a:schemeClr>
              </a:solidFill>
            </a:endParaRPr>
          </a:p>
          <a:p>
            <a:pPr marL="355600" indent="-260350">
              <a:buNone/>
            </a:pPr>
            <a:endParaRPr lang="en-GB" sz="2000" dirty="0" smtClean="0"/>
          </a:p>
          <a:p>
            <a:pPr marL="355600" indent="-260350">
              <a:buNone/>
            </a:pPr>
            <a:endParaRPr lang="en-GB" sz="2000" dirty="0" smtClean="0"/>
          </a:p>
          <a:p>
            <a:pPr marL="355600" indent="-260350">
              <a:buNone/>
            </a:pPr>
            <a:r>
              <a:rPr lang="en-GB" sz="2000" b="1" dirty="0" smtClean="0">
                <a:solidFill>
                  <a:srgbClr val="00B050"/>
                </a:solidFill>
              </a:rPr>
              <a:t>Parallelism</a:t>
            </a:r>
            <a:r>
              <a:rPr lang="en-GB" sz="1600" dirty="0" smtClean="0">
                <a:solidFill>
                  <a:srgbClr val="FFFF00"/>
                </a:solidFill>
              </a:rPr>
              <a:t> </a:t>
            </a:r>
            <a:r>
              <a:rPr lang="en-GB" sz="1600" dirty="0" smtClean="0"/>
              <a:t>The functional purity ... makes it ripe for exploiting </a:t>
            </a:r>
            <a:r>
              <a:rPr lang="en-GB" sz="1600" b="1" dirty="0" smtClean="0">
                <a:solidFill>
                  <a:srgbClr val="00B050"/>
                </a:solidFill>
              </a:rPr>
              <a:t>the inherent parallelism in processing vectors of data</a:t>
            </a:r>
            <a:r>
              <a:rPr lang="en-GB" sz="1600" dirty="0" smtClean="0"/>
              <a:t>. </a:t>
            </a:r>
          </a:p>
          <a:p>
            <a:pPr marL="355600" indent="-260350">
              <a:buNone/>
            </a:pPr>
            <a:endParaRPr lang="en-GB" sz="1600" b="1" dirty="0" smtClean="0">
              <a:solidFill>
                <a:schemeClr val="bg2">
                  <a:lumMod val="50000"/>
                </a:schemeClr>
              </a:solidFill>
            </a:endParaRPr>
          </a:p>
          <a:p>
            <a:pPr marL="355600" indent="-260350">
              <a:buNone/>
            </a:pPr>
            <a:r>
              <a:rPr lang="en-GB" sz="2000" b="1" dirty="0" smtClean="0">
                <a:solidFill>
                  <a:srgbClr val="00B050"/>
                </a:solidFill>
              </a:rPr>
              <a:t>Interoperation</a:t>
            </a:r>
            <a:r>
              <a:rPr lang="en-GB" sz="1600" dirty="0" smtClean="0">
                <a:solidFill>
                  <a:srgbClr val="FFFF00"/>
                </a:solidFill>
              </a:rPr>
              <a:t> </a:t>
            </a:r>
            <a:r>
              <a:rPr lang="en-GB" sz="1600" dirty="0" smtClean="0"/>
              <a:t>... The calculation engine could be injected into any C# module that needed to use it without any concerns at all about interoperability. </a:t>
            </a:r>
            <a:r>
              <a:rPr lang="en-GB" sz="1600" b="1" dirty="0" smtClean="0">
                <a:solidFill>
                  <a:srgbClr val="00B050"/>
                </a:solidFill>
              </a:rPr>
              <a:t>Seamless. The C# programmer need never know</a:t>
            </a:r>
            <a:r>
              <a:rPr lang="en-GB" sz="1600" dirty="0" smtClean="0"/>
              <a:t>.</a:t>
            </a:r>
          </a:p>
          <a:p>
            <a:pPr marL="355600" indent="-260350">
              <a:buNone/>
            </a:pPr>
            <a:endParaRPr lang="en-GB" sz="1600" dirty="0" smtClean="0"/>
          </a:p>
          <a:p>
            <a:pPr marL="355600" indent="-260350">
              <a:buNone/>
            </a:pPr>
            <a:r>
              <a:rPr lang="en-GB" sz="2000" b="1" dirty="0" smtClean="0">
                <a:solidFill>
                  <a:srgbClr val="00B050"/>
                </a:solidFill>
              </a:rPr>
              <a:t>Code reduction</a:t>
            </a:r>
            <a:r>
              <a:rPr lang="en-GB" sz="2000" dirty="0" smtClean="0">
                <a:solidFill>
                  <a:srgbClr val="FFFF00"/>
                </a:solidFill>
              </a:rPr>
              <a:t> </a:t>
            </a:r>
            <a:r>
              <a:rPr lang="en-GB" sz="1600" dirty="0" smtClean="0"/>
              <a:t>Much of the data fed into the calculation engine was in the form of vectors and matrices. Higher order functions eat these for breakfast with </a:t>
            </a:r>
            <a:r>
              <a:rPr lang="en-GB" sz="1600" b="1" dirty="0" smtClean="0">
                <a:solidFill>
                  <a:srgbClr val="00B050"/>
                </a:solidFill>
              </a:rPr>
              <a:t>minimal fuss, minimal code. Beautiful</a:t>
            </a:r>
            <a:r>
              <a:rPr lang="en-GB" sz="1600" b="1" dirty="0" smtClean="0">
                <a:solidFill>
                  <a:srgbClr val="FFFF00"/>
                </a:solidFill>
              </a:rPr>
              <a:t>.</a:t>
            </a:r>
          </a:p>
          <a:p>
            <a:pPr marL="355600" indent="-260350">
              <a:buNone/>
            </a:pPr>
            <a:endParaRPr lang="en-GB" sz="1600" b="1" dirty="0" smtClean="0">
              <a:solidFill>
                <a:srgbClr val="FFFF00"/>
              </a:solidFill>
            </a:endParaRPr>
          </a:p>
          <a:p>
            <a:pPr marL="355600" indent="-260350">
              <a:buNone/>
            </a:pPr>
            <a:r>
              <a:rPr lang="en-GB" sz="2000" b="1" dirty="0" smtClean="0">
                <a:solidFill>
                  <a:srgbClr val="00B050"/>
                </a:solidFill>
              </a:rPr>
              <a:t>Lack of bugs</a:t>
            </a:r>
            <a:r>
              <a:rPr lang="en-GB" sz="1600" dirty="0" smtClean="0">
                <a:solidFill>
                  <a:srgbClr val="00B050"/>
                </a:solidFill>
              </a:rPr>
              <a:t> </a:t>
            </a:r>
            <a:r>
              <a:rPr lang="en-GB" sz="1600" dirty="0" smtClean="0"/>
              <a:t>Functional programming can feel strange.  .. once the type checker is satisfied </a:t>
            </a:r>
            <a:r>
              <a:rPr lang="en-GB" sz="1600" b="1" dirty="0" smtClean="0">
                <a:solidFill>
                  <a:srgbClr val="00B050"/>
                </a:solidFill>
              </a:rPr>
              <a:t>that’s it, it works</a:t>
            </a:r>
            <a:r>
              <a:rPr lang="en-GB" sz="1600" dirty="0" smtClean="0"/>
              <a:t>. </a:t>
            </a:r>
          </a:p>
          <a:p>
            <a:pPr marL="355600" indent="-260350">
              <a:buNone/>
            </a:pPr>
            <a:endParaRPr lang="en-GB" sz="1600" dirty="0"/>
          </a:p>
        </p:txBody>
      </p:sp>
      <p:sp>
        <p:nvSpPr>
          <p:cNvPr id="4" name="Title 1"/>
          <p:cNvSpPr txBox="1">
            <a:spLocks/>
          </p:cNvSpPr>
          <p:nvPr/>
        </p:nvSpPr>
        <p:spPr>
          <a:xfrm>
            <a:off x="381000" y="230188"/>
            <a:ext cx="8382000" cy="664797"/>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b="1" kern="1200">
                <a:solidFill>
                  <a:schemeClr val="tx2"/>
                </a:solidFill>
                <a:latin typeface="Candara" pitchFamily="34" charset="0"/>
                <a:ea typeface="+mj-ea"/>
                <a:cs typeface="+mj-cs"/>
              </a:defRPr>
            </a:lvl1pPr>
          </a:lstStyle>
          <a:p>
            <a:r>
              <a:rPr lang="en-GB" dirty="0"/>
              <a:t>Applied Functional </a:t>
            </a:r>
            <a:r>
              <a:rPr lang="en-GB" dirty="0">
                <a:sym typeface="Symbol"/>
              </a:rPr>
              <a:t></a:t>
            </a:r>
            <a:r>
              <a:rPr lang="en-GB" dirty="0"/>
              <a:t> Core Engines</a:t>
            </a:r>
            <a:endParaRPr lang="en-US" dirty="0"/>
          </a:p>
        </p:txBody>
      </p:sp>
    </p:spTree>
    <p:extLst>
      <p:ext uri="{BB962C8B-B14F-4D97-AF65-F5344CB8AC3E}">
        <p14:creationId xmlns:p14="http://schemas.microsoft.com/office/powerpoint/2010/main" val="37253847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Basic F#</a:t>
            </a:r>
            <a:endParaRPr lang="en-US" dirty="0"/>
          </a:p>
        </p:txBody>
      </p:sp>
      <p:sp>
        <p:nvSpPr>
          <p:cNvPr id="4" name="Text Placeholder 3"/>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118099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Whitespace Matters</a:t>
            </a:r>
            <a:endParaRPr lang="en-GB" dirty="0"/>
          </a:p>
        </p:txBody>
      </p:sp>
      <p:sp>
        <p:nvSpPr>
          <p:cNvPr id="8" name="Text Placeholder 7"/>
          <p:cNvSpPr>
            <a:spLocks noGrp="1"/>
          </p:cNvSpPr>
          <p:nvPr>
            <p:ph type="body" sz="quarter" idx="10"/>
          </p:nvPr>
        </p:nvSpPr>
        <p:spPr/>
        <p:txBody>
          <a:bodyPr>
            <a:normAutofit fontScale="92500" lnSpcReduction="10000"/>
          </a:bodyPr>
          <a:lstStyle/>
          <a:p>
            <a:pPr lvl="0">
              <a:lnSpc>
                <a:spcPct val="100000"/>
              </a:lnSpc>
              <a:spcBef>
                <a:spcPts val="0"/>
              </a:spcBef>
            </a:pPr>
            <a:endParaRPr lang="en-GB" sz="2000" b="1" dirty="0" smtClean="0">
              <a:solidFill>
                <a:srgbClr val="FFFFFF"/>
              </a:solidFill>
              <a:cs typeface="Consolas" pitchFamily="49" charset="0"/>
            </a:endParaRPr>
          </a:p>
          <a:p>
            <a:pPr lvl="0">
              <a:lnSpc>
                <a:spcPct val="100000"/>
              </a:lnSpc>
              <a:spcBef>
                <a:spcPts val="0"/>
              </a:spcBef>
            </a:pPr>
            <a:r>
              <a:rPr lang="en-GB" sz="2000" b="1" dirty="0" smtClean="0">
                <a:solidFill>
                  <a:schemeClr val="accent2"/>
                </a:solidFill>
                <a:cs typeface="Consolas" pitchFamily="49" charset="0"/>
              </a:rPr>
              <a:t>let</a:t>
            </a:r>
            <a:r>
              <a:rPr lang="en-GB" sz="2000" b="1" dirty="0" smtClean="0">
                <a:solidFill>
                  <a:srgbClr val="FFFFFF"/>
                </a:solidFill>
                <a:cs typeface="Consolas" pitchFamily="49" charset="0"/>
              </a:rPr>
              <a:t> </a:t>
            </a:r>
            <a:r>
              <a:rPr lang="en-GB" sz="2000" b="1" dirty="0" smtClean="0">
                <a:cs typeface="Consolas" pitchFamily="49" charset="0"/>
              </a:rPr>
              <a:t>computeDerivative f x = </a:t>
            </a:r>
          </a:p>
          <a:p>
            <a:pPr lvl="0">
              <a:lnSpc>
                <a:spcPct val="100000"/>
              </a:lnSpc>
              <a:spcBef>
                <a:spcPts val="0"/>
              </a:spcBef>
            </a:pPr>
            <a:r>
              <a:rPr lang="en-GB" sz="2000" b="1" dirty="0" smtClean="0">
                <a:solidFill>
                  <a:srgbClr val="FFFFFF"/>
                </a:solidFill>
                <a:cs typeface="Consolas" pitchFamily="49" charset="0"/>
              </a:rPr>
              <a:t>    </a:t>
            </a:r>
            <a:r>
              <a:rPr lang="en-GB" sz="2000" b="1" dirty="0" smtClean="0">
                <a:solidFill>
                  <a:schemeClr val="accent2"/>
                </a:solidFill>
                <a:cs typeface="Consolas" pitchFamily="49" charset="0"/>
              </a:rPr>
              <a:t>let</a:t>
            </a:r>
            <a:r>
              <a:rPr lang="en-GB" sz="2000" b="1" dirty="0" smtClean="0">
                <a:solidFill>
                  <a:srgbClr val="0033CC"/>
                </a:solidFill>
                <a:cs typeface="Consolas" pitchFamily="49" charset="0"/>
              </a:rPr>
              <a:t> </a:t>
            </a:r>
            <a:r>
              <a:rPr lang="en-GB" sz="2000" b="1" dirty="0" smtClean="0">
                <a:cs typeface="Consolas" pitchFamily="49" charset="0"/>
              </a:rPr>
              <a:t>p1 = f (x - 0.05)</a:t>
            </a:r>
          </a:p>
          <a:p>
            <a:pPr lvl="0">
              <a:lnSpc>
                <a:spcPct val="100000"/>
              </a:lnSpc>
              <a:spcBef>
                <a:spcPts val="0"/>
              </a:spcBef>
            </a:pPr>
            <a:endParaRPr lang="en-GB" sz="2000" b="1" dirty="0" smtClean="0">
              <a:solidFill>
                <a:srgbClr val="FFFFFF"/>
              </a:solidFill>
              <a:cs typeface="Consolas" pitchFamily="49" charset="0"/>
            </a:endParaRPr>
          </a:p>
          <a:p>
            <a:pPr lvl="0">
              <a:lnSpc>
                <a:spcPct val="100000"/>
              </a:lnSpc>
              <a:spcBef>
                <a:spcPts val="0"/>
              </a:spcBef>
            </a:pPr>
            <a:r>
              <a:rPr lang="en-GB" sz="2000" b="1" dirty="0" smtClean="0">
                <a:solidFill>
                  <a:schemeClr val="accent2"/>
                </a:solidFill>
                <a:cs typeface="Consolas" pitchFamily="49" charset="0"/>
              </a:rPr>
              <a:t>  let</a:t>
            </a:r>
            <a:r>
              <a:rPr lang="en-GB" sz="2000" b="1" dirty="0" smtClean="0">
                <a:solidFill>
                  <a:srgbClr val="0033CC"/>
                </a:solidFill>
                <a:cs typeface="Consolas" pitchFamily="49" charset="0"/>
              </a:rPr>
              <a:t> </a:t>
            </a:r>
            <a:r>
              <a:rPr lang="en-GB" sz="2000" b="1" dirty="0" smtClean="0">
                <a:cs typeface="Consolas" pitchFamily="49" charset="0"/>
              </a:rPr>
              <a:t>p2 = f (x + 0.05)</a:t>
            </a:r>
          </a:p>
          <a:p>
            <a:pPr lvl="0">
              <a:lnSpc>
                <a:spcPct val="100000"/>
              </a:lnSpc>
              <a:spcBef>
                <a:spcPts val="0"/>
              </a:spcBef>
            </a:pPr>
            <a:endParaRPr lang="en-GB" sz="2000" b="1" dirty="0" smtClean="0">
              <a:solidFill>
                <a:srgbClr val="FFFFFF"/>
              </a:solidFill>
              <a:cs typeface="Consolas" pitchFamily="49" charset="0"/>
            </a:endParaRPr>
          </a:p>
          <a:p>
            <a:pPr lvl="0">
              <a:lnSpc>
                <a:spcPct val="100000"/>
              </a:lnSpc>
              <a:spcBef>
                <a:spcPts val="0"/>
              </a:spcBef>
            </a:pPr>
            <a:r>
              <a:rPr lang="en-GB" sz="2000" b="1" dirty="0" smtClean="0">
                <a:cs typeface="Consolas" pitchFamily="49" charset="0"/>
              </a:rPr>
              <a:t>       (p2 – p1) / 0.1</a:t>
            </a:r>
          </a:p>
          <a:p>
            <a:pPr lvl="0">
              <a:lnSpc>
                <a:spcPct val="100000"/>
              </a:lnSpc>
              <a:spcBef>
                <a:spcPts val="0"/>
              </a:spcBef>
            </a:pPr>
            <a:endParaRPr lang="en-GB" sz="2000" b="1" dirty="0" smtClean="0">
              <a:solidFill>
                <a:srgbClr val="FFFFFF"/>
              </a:solidFill>
              <a:cs typeface="Consolas" pitchFamily="49" charset="0"/>
            </a:endParaRPr>
          </a:p>
          <a:p>
            <a:endParaRPr lang="en-GB" sz="2000" dirty="0"/>
          </a:p>
        </p:txBody>
      </p:sp>
      <p:cxnSp>
        <p:nvCxnSpPr>
          <p:cNvPr id="7" name="Straight Connector 6"/>
          <p:cNvCxnSpPr/>
          <p:nvPr/>
        </p:nvCxnSpPr>
        <p:spPr>
          <a:xfrm rot="5400000">
            <a:off x="-61508" y="3119406"/>
            <a:ext cx="2500330" cy="0"/>
          </a:xfrm>
          <a:prstGeom prst="line">
            <a:avLst/>
          </a:prstGeom>
          <a:ln>
            <a:solidFill>
              <a:srgbClr val="000000"/>
            </a:solidFill>
            <a:prstDash val="dash"/>
          </a:ln>
        </p:spPr>
        <p:style>
          <a:lnRef idx="1">
            <a:schemeClr val="accent1"/>
          </a:lnRef>
          <a:fillRef idx="0">
            <a:schemeClr val="accent1"/>
          </a:fillRef>
          <a:effectRef idx="0">
            <a:schemeClr val="accent1"/>
          </a:effectRef>
          <a:fontRef idx="minor">
            <a:schemeClr val="tx1"/>
          </a:fontRef>
        </p:style>
      </p:cxnSp>
      <p:sp>
        <p:nvSpPr>
          <p:cNvPr id="6" name="AutoShape 8"/>
          <p:cNvSpPr>
            <a:spLocks noChangeArrowheads="1"/>
          </p:cNvSpPr>
          <p:nvPr/>
        </p:nvSpPr>
        <p:spPr bwMode="auto">
          <a:xfrm>
            <a:off x="198202" y="5960897"/>
            <a:ext cx="4373761" cy="584775"/>
          </a:xfrm>
          <a:prstGeom prst="wedgeRectCallout">
            <a:avLst>
              <a:gd name="adj1" fmla="val -25245"/>
              <a:gd name="adj2" fmla="val -367216"/>
            </a:avLst>
          </a:prstGeom>
          <a:solidFill>
            <a:srgbClr val="FF0000"/>
          </a:solidFill>
          <a:ln w="15875">
            <a:solidFill>
              <a:schemeClr val="tx1"/>
            </a:solidFill>
            <a:miter lim="800000"/>
            <a:headEnd/>
            <a:tailEnd/>
          </a:ln>
          <a:effectLst/>
        </p:spPr>
        <p:txBody>
          <a:bodyPr wrap="none" anchor="ctr" anchorCtr="1">
            <a:spAutoFit/>
          </a:bodyPr>
          <a:lstStyle/>
          <a:p>
            <a:pPr algn="ctr"/>
            <a:r>
              <a:rPr lang="en-GB" sz="3200" dirty="0" smtClean="0">
                <a:solidFill>
                  <a:schemeClr val="bg1"/>
                </a:solidFill>
                <a:latin typeface="+mn-lt"/>
              </a:rPr>
              <a:t>Offside (bad indentation)</a:t>
            </a:r>
            <a:endParaRPr lang="en-GB" sz="3200" dirty="0">
              <a:solidFill>
                <a:schemeClr val="bg1"/>
              </a:solidFill>
              <a:latin typeface="+mn-lt"/>
            </a:endParaRPr>
          </a:p>
        </p:txBody>
      </p:sp>
    </p:spTree>
    <p:extLst>
      <p:ext uri="{BB962C8B-B14F-4D97-AF65-F5344CB8AC3E}">
        <p14:creationId xmlns:p14="http://schemas.microsoft.com/office/powerpoint/2010/main" val="25430866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Whitespace Matters</a:t>
            </a:r>
            <a:endParaRPr lang="en-GB" dirty="0"/>
          </a:p>
        </p:txBody>
      </p:sp>
      <p:sp>
        <p:nvSpPr>
          <p:cNvPr id="8" name="Text Placeholder 7"/>
          <p:cNvSpPr>
            <a:spLocks noGrp="1"/>
          </p:cNvSpPr>
          <p:nvPr>
            <p:ph type="body" sz="quarter" idx="10"/>
          </p:nvPr>
        </p:nvSpPr>
        <p:spPr/>
        <p:txBody>
          <a:bodyPr>
            <a:normAutofit fontScale="92500" lnSpcReduction="10000"/>
          </a:bodyPr>
          <a:lstStyle/>
          <a:p>
            <a:pPr>
              <a:lnSpc>
                <a:spcPct val="100000"/>
              </a:lnSpc>
              <a:spcBef>
                <a:spcPts val="0"/>
              </a:spcBef>
            </a:pPr>
            <a:endParaRPr lang="en-GB" sz="2000" b="1" dirty="0" smtClean="0">
              <a:solidFill>
                <a:schemeClr val="tx1"/>
              </a:solidFill>
              <a:cs typeface="Consolas" pitchFamily="49" charset="0"/>
            </a:endParaRPr>
          </a:p>
          <a:p>
            <a:pPr>
              <a:lnSpc>
                <a:spcPct val="100000"/>
              </a:lnSpc>
              <a:spcBef>
                <a:spcPts val="0"/>
              </a:spcBef>
            </a:pPr>
            <a:r>
              <a:rPr lang="en-GB" sz="2000" b="1" dirty="0" smtClean="0">
                <a:solidFill>
                  <a:schemeClr val="accent2"/>
                </a:solidFill>
                <a:cs typeface="Consolas" pitchFamily="49" charset="0"/>
              </a:rPr>
              <a:t>let</a:t>
            </a:r>
            <a:r>
              <a:rPr lang="en-GB" sz="2000" b="1" dirty="0" smtClean="0">
                <a:solidFill>
                  <a:schemeClr val="tx1"/>
                </a:solidFill>
                <a:cs typeface="Consolas" pitchFamily="49" charset="0"/>
              </a:rPr>
              <a:t> computeDerivative f x = </a:t>
            </a:r>
          </a:p>
          <a:p>
            <a:pPr>
              <a:lnSpc>
                <a:spcPct val="100000"/>
              </a:lnSpc>
              <a:spcBef>
                <a:spcPts val="0"/>
              </a:spcBef>
            </a:pPr>
            <a:r>
              <a:rPr lang="en-GB" sz="2000" b="1" dirty="0" smtClean="0">
                <a:solidFill>
                  <a:schemeClr val="tx1"/>
                </a:solidFill>
                <a:cs typeface="Consolas" pitchFamily="49" charset="0"/>
              </a:rPr>
              <a:t>    </a:t>
            </a:r>
            <a:r>
              <a:rPr lang="en-GB" sz="2000" b="1" dirty="0" smtClean="0">
                <a:solidFill>
                  <a:schemeClr val="accent2"/>
                </a:solidFill>
                <a:cs typeface="Consolas" pitchFamily="49" charset="0"/>
              </a:rPr>
              <a:t>let</a:t>
            </a:r>
            <a:r>
              <a:rPr lang="en-GB" sz="2000" b="1" dirty="0" smtClean="0">
                <a:solidFill>
                  <a:schemeClr val="tx1"/>
                </a:solidFill>
                <a:cs typeface="Consolas" pitchFamily="49" charset="0"/>
              </a:rPr>
              <a:t> p1 = f (x - 0.05)</a:t>
            </a:r>
          </a:p>
          <a:p>
            <a:pPr>
              <a:lnSpc>
                <a:spcPct val="100000"/>
              </a:lnSpc>
              <a:spcBef>
                <a:spcPts val="0"/>
              </a:spcBef>
            </a:pPr>
            <a:endParaRPr lang="en-GB" sz="2000" b="1" dirty="0" smtClean="0">
              <a:solidFill>
                <a:schemeClr val="tx1"/>
              </a:solidFill>
              <a:cs typeface="Consolas" pitchFamily="49" charset="0"/>
            </a:endParaRPr>
          </a:p>
          <a:p>
            <a:pPr>
              <a:lnSpc>
                <a:spcPct val="100000"/>
              </a:lnSpc>
              <a:spcBef>
                <a:spcPts val="0"/>
              </a:spcBef>
            </a:pPr>
            <a:r>
              <a:rPr lang="en-GB" sz="2000" b="1" dirty="0" smtClean="0">
                <a:solidFill>
                  <a:schemeClr val="tx1"/>
                </a:solidFill>
                <a:cs typeface="Consolas" pitchFamily="49" charset="0"/>
              </a:rPr>
              <a:t>    </a:t>
            </a:r>
            <a:r>
              <a:rPr lang="en-GB" sz="2000" b="1" dirty="0" smtClean="0">
                <a:solidFill>
                  <a:schemeClr val="accent2"/>
                </a:solidFill>
                <a:cs typeface="Consolas" pitchFamily="49" charset="0"/>
              </a:rPr>
              <a:t>let</a:t>
            </a:r>
            <a:r>
              <a:rPr lang="en-GB" sz="2000" b="1" dirty="0" smtClean="0">
                <a:solidFill>
                  <a:schemeClr val="tx1"/>
                </a:solidFill>
                <a:cs typeface="Consolas" pitchFamily="49" charset="0"/>
              </a:rPr>
              <a:t> p2 = f (x + 0.05)</a:t>
            </a:r>
          </a:p>
          <a:p>
            <a:pPr>
              <a:lnSpc>
                <a:spcPct val="100000"/>
              </a:lnSpc>
              <a:spcBef>
                <a:spcPts val="0"/>
              </a:spcBef>
            </a:pPr>
            <a:endParaRPr lang="en-GB" sz="2000" b="1" dirty="0" smtClean="0">
              <a:solidFill>
                <a:schemeClr val="tx1"/>
              </a:solidFill>
              <a:cs typeface="Consolas" pitchFamily="49" charset="0"/>
            </a:endParaRPr>
          </a:p>
          <a:p>
            <a:pPr>
              <a:lnSpc>
                <a:spcPct val="100000"/>
              </a:lnSpc>
              <a:spcBef>
                <a:spcPts val="0"/>
              </a:spcBef>
            </a:pPr>
            <a:r>
              <a:rPr lang="en-GB" sz="2000" b="1" dirty="0" smtClean="0">
                <a:solidFill>
                  <a:schemeClr val="tx1"/>
                </a:solidFill>
                <a:cs typeface="Consolas" pitchFamily="49" charset="0"/>
              </a:rPr>
              <a:t>    (p2 – p1) / 0.1</a:t>
            </a:r>
          </a:p>
          <a:p>
            <a:pPr>
              <a:lnSpc>
                <a:spcPct val="100000"/>
              </a:lnSpc>
              <a:spcBef>
                <a:spcPts val="0"/>
              </a:spcBef>
            </a:pPr>
            <a:endParaRPr lang="en-GB" sz="2000" b="1" dirty="0" smtClean="0">
              <a:solidFill>
                <a:schemeClr val="tx1"/>
              </a:solidFill>
              <a:cs typeface="Consolas" pitchFamily="49" charset="0"/>
            </a:endParaRPr>
          </a:p>
        </p:txBody>
      </p:sp>
    </p:spTree>
    <p:extLst>
      <p:ext uri="{BB962C8B-B14F-4D97-AF65-F5344CB8AC3E}">
        <p14:creationId xmlns:p14="http://schemas.microsoft.com/office/powerpoint/2010/main" val="436658609"/>
      </p:ext>
    </p:extLst>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Functional– Pipelines</a:t>
            </a:r>
            <a:endParaRPr lang="en-GB" dirty="0"/>
          </a:p>
        </p:txBody>
      </p:sp>
      <p:sp>
        <p:nvSpPr>
          <p:cNvPr id="6" name="Text Placeholder 5"/>
          <p:cNvSpPr>
            <a:spLocks noGrp="1"/>
          </p:cNvSpPr>
          <p:nvPr>
            <p:ph type="body" sz="quarter" idx="10"/>
          </p:nvPr>
        </p:nvSpPr>
        <p:spPr>
          <a:xfrm>
            <a:off x="646176" y="1304544"/>
            <a:ext cx="8086952" cy="4639056"/>
          </a:xfrm>
        </p:spPr>
        <p:txBody>
          <a:bodyPr>
            <a:normAutofit/>
          </a:bodyPr>
          <a:lstStyle/>
          <a:p>
            <a:pPr lvl="0" defTabSz="914400" fontAlgn="base">
              <a:lnSpc>
                <a:spcPct val="100000"/>
              </a:lnSpc>
              <a:spcBef>
                <a:spcPct val="0"/>
              </a:spcBef>
              <a:spcAft>
                <a:spcPts val="1000"/>
              </a:spcAft>
            </a:pPr>
            <a:endParaRPr lang="en-GB" sz="4000" b="1" i="1" dirty="0" smtClean="0">
              <a:solidFill>
                <a:schemeClr val="tx1"/>
              </a:solidFill>
              <a:cs typeface="Consolas" pitchFamily="49" charset="0"/>
            </a:endParaRPr>
          </a:p>
          <a:p>
            <a:pPr lvl="0" defTabSz="914400" fontAlgn="base">
              <a:lnSpc>
                <a:spcPct val="100000"/>
              </a:lnSpc>
              <a:spcBef>
                <a:spcPct val="0"/>
              </a:spcBef>
              <a:spcAft>
                <a:spcPts val="1000"/>
              </a:spcAft>
            </a:pPr>
            <a:endParaRPr lang="en-GB" sz="4000" b="1" i="1" dirty="0" smtClean="0">
              <a:solidFill>
                <a:schemeClr val="tx1"/>
              </a:solidFill>
              <a:cs typeface="Consolas" pitchFamily="49" charset="0"/>
            </a:endParaRPr>
          </a:p>
          <a:p>
            <a:pPr lvl="0" defTabSz="914400" fontAlgn="base">
              <a:lnSpc>
                <a:spcPct val="100000"/>
              </a:lnSpc>
              <a:spcBef>
                <a:spcPct val="0"/>
              </a:spcBef>
              <a:spcAft>
                <a:spcPct val="0"/>
              </a:spcAft>
            </a:pPr>
            <a:endParaRPr lang="en-US" sz="3600" b="1" dirty="0" smtClean="0">
              <a:solidFill>
                <a:schemeClr val="tx1"/>
              </a:solidFill>
              <a:cs typeface="Consolas" pitchFamily="49" charset="0"/>
            </a:endParaRPr>
          </a:p>
          <a:p>
            <a:pPr lvl="0" algn="ctr" defTabSz="914400" fontAlgn="base">
              <a:lnSpc>
                <a:spcPct val="100000"/>
              </a:lnSpc>
              <a:spcBef>
                <a:spcPct val="0"/>
              </a:spcBef>
              <a:spcAft>
                <a:spcPct val="0"/>
              </a:spcAft>
            </a:pPr>
            <a:r>
              <a:rPr lang="en-US" sz="3600" b="1" dirty="0" smtClean="0">
                <a:solidFill>
                  <a:schemeClr val="tx1"/>
                </a:solidFill>
                <a:cs typeface="Consolas" pitchFamily="49" charset="0"/>
              </a:rPr>
              <a:t>x |&gt; f</a:t>
            </a:r>
          </a:p>
          <a:p>
            <a:pPr lvl="0" algn="ctr" defTabSz="914400" fontAlgn="base">
              <a:lnSpc>
                <a:spcPct val="100000"/>
              </a:lnSpc>
              <a:spcBef>
                <a:spcPct val="0"/>
              </a:spcBef>
              <a:spcAft>
                <a:spcPct val="0"/>
              </a:spcAft>
            </a:pPr>
            <a:r>
              <a:rPr lang="en-US" sz="3600" b="1" dirty="0" smtClean="0">
                <a:solidFill>
                  <a:schemeClr val="tx1"/>
                </a:solidFill>
                <a:cs typeface="Consolas" pitchFamily="49" charset="0"/>
              </a:rPr>
              <a:t>=</a:t>
            </a:r>
          </a:p>
          <a:p>
            <a:pPr lvl="0" algn="ctr" defTabSz="914400" fontAlgn="base">
              <a:lnSpc>
                <a:spcPct val="100000"/>
              </a:lnSpc>
              <a:spcBef>
                <a:spcPct val="0"/>
              </a:spcBef>
              <a:spcAft>
                <a:spcPct val="0"/>
              </a:spcAft>
            </a:pPr>
            <a:r>
              <a:rPr lang="en-US" sz="3600" b="1" dirty="0" smtClean="0">
                <a:solidFill>
                  <a:schemeClr val="tx1"/>
                </a:solidFill>
                <a:cs typeface="Consolas" pitchFamily="49" charset="0"/>
              </a:rPr>
              <a:t>f x</a:t>
            </a:r>
          </a:p>
          <a:p>
            <a:pPr lvl="0" defTabSz="914400" fontAlgn="base">
              <a:lnSpc>
                <a:spcPct val="100000"/>
              </a:lnSpc>
              <a:spcBef>
                <a:spcPct val="0"/>
              </a:spcBef>
              <a:spcAft>
                <a:spcPct val="0"/>
              </a:spcAft>
            </a:pPr>
            <a:endParaRPr lang="en-US" sz="3600" b="1" dirty="0" smtClean="0">
              <a:solidFill>
                <a:schemeClr val="tx1"/>
              </a:solidFill>
              <a:cs typeface="Consolas" pitchFamily="49" charset="0"/>
            </a:endParaRPr>
          </a:p>
        </p:txBody>
      </p:sp>
      <p:sp>
        <p:nvSpPr>
          <p:cNvPr id="5" name="AutoShape 5"/>
          <p:cNvSpPr>
            <a:spLocks noChangeArrowheads="1"/>
          </p:cNvSpPr>
          <p:nvPr/>
        </p:nvSpPr>
        <p:spPr bwMode="auto">
          <a:xfrm>
            <a:off x="824331" y="1692477"/>
            <a:ext cx="3406382" cy="523220"/>
          </a:xfrm>
          <a:prstGeom prst="wedgeRectCallout">
            <a:avLst>
              <a:gd name="adj1" fmla="val 53278"/>
              <a:gd name="adj2" fmla="val 139738"/>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2700000" scaled="1"/>
            <a:tileRect/>
          </a:gradFill>
          <a:ln w="15875">
            <a:solidFill>
              <a:schemeClr val="tx1"/>
            </a:solidFill>
            <a:miter lim="800000"/>
            <a:headEnd/>
            <a:tailEnd/>
          </a:ln>
          <a:effectLst/>
        </p:spPr>
        <p:txBody>
          <a:bodyPr wrap="none" anchor="ctr" anchorCtr="1">
            <a:spAutoFit/>
          </a:bodyPr>
          <a:lstStyle/>
          <a:p>
            <a:pPr algn="ctr"/>
            <a:r>
              <a:rPr lang="en-GB" sz="2800" b="1" dirty="0" smtClean="0">
                <a:solidFill>
                  <a:schemeClr val="bg1"/>
                </a:solidFill>
              </a:rPr>
              <a:t>The pipeline operator</a:t>
            </a:r>
            <a:endParaRPr lang="en-GB" sz="2800" b="1" dirty="0">
              <a:solidFill>
                <a:schemeClr val="bg1"/>
              </a:solidFill>
            </a:endParaRPr>
          </a:p>
        </p:txBody>
      </p:sp>
    </p:spTree>
    <p:extLst>
      <p:ext uri="{BB962C8B-B14F-4D97-AF65-F5344CB8AC3E}">
        <p14:creationId xmlns:p14="http://schemas.microsoft.com/office/powerpoint/2010/main" val="18431723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pPr eaLnBrk="1" hangingPunct="1"/>
            <a:r>
              <a:rPr lang="en-US" dirty="0" smtClean="0"/>
              <a:t>[ … ]</a:t>
            </a:r>
          </a:p>
        </p:txBody>
      </p:sp>
      <p:sp>
        <p:nvSpPr>
          <p:cNvPr id="3" name="Content Placeholder 2"/>
          <p:cNvSpPr>
            <a:spLocks noGrp="1"/>
          </p:cNvSpPr>
          <p:nvPr>
            <p:ph type="body" sz="quarter" idx="10"/>
          </p:nvPr>
        </p:nvSpPr>
        <p:spPr>
          <a:xfrm>
            <a:off x="609600" y="1752600"/>
            <a:ext cx="8086952" cy="1966747"/>
          </a:xfrm>
        </p:spPr>
        <p:txBody>
          <a:bodyPr>
            <a:noAutofit/>
          </a:bodyPr>
          <a:lstStyle/>
          <a:p>
            <a:pPr marL="0" indent="0">
              <a:buNone/>
              <a:defRPr/>
            </a:pPr>
            <a:r>
              <a:rPr lang="en-US" sz="2000" b="1" dirty="0" smtClean="0">
                <a:solidFill>
                  <a:schemeClr val="accent2"/>
                </a:solidFill>
                <a:cs typeface="Consolas" pitchFamily="49" charset="0"/>
              </a:rPr>
              <a:t>let</a:t>
            </a:r>
            <a:r>
              <a:rPr lang="en-US" sz="2000" b="1" dirty="0" smtClean="0">
                <a:cs typeface="Consolas" pitchFamily="49" charset="0"/>
              </a:rPr>
              <a:t> squares (n, m) =</a:t>
            </a:r>
          </a:p>
          <a:p>
            <a:pPr marL="0" indent="0">
              <a:buNone/>
              <a:defRPr/>
            </a:pPr>
            <a:r>
              <a:rPr lang="en-US" sz="2000" b="1" dirty="0" smtClean="0">
                <a:cs typeface="Consolas" pitchFamily="49" charset="0"/>
              </a:rPr>
              <a:t>  [ </a:t>
            </a:r>
            <a:r>
              <a:rPr lang="en-US" sz="2000" b="1" dirty="0" smtClean="0">
                <a:solidFill>
                  <a:schemeClr val="accent2"/>
                </a:solidFill>
                <a:cs typeface="Consolas" pitchFamily="49" charset="0"/>
              </a:rPr>
              <a:t>for</a:t>
            </a:r>
            <a:r>
              <a:rPr lang="en-US" sz="2000" b="1" dirty="0" smtClean="0">
                <a:cs typeface="Consolas" pitchFamily="49" charset="0"/>
              </a:rPr>
              <a:t> x </a:t>
            </a:r>
            <a:r>
              <a:rPr lang="en-US" sz="2000" b="1" dirty="0" smtClean="0">
                <a:solidFill>
                  <a:schemeClr val="accent2"/>
                </a:solidFill>
                <a:cs typeface="Consolas" pitchFamily="49" charset="0"/>
              </a:rPr>
              <a:t>in</a:t>
            </a:r>
            <a:r>
              <a:rPr lang="en-US" sz="2000" b="1" dirty="0" smtClean="0">
                <a:cs typeface="Consolas" pitchFamily="49" charset="0"/>
              </a:rPr>
              <a:t> n .. m </a:t>
            </a:r>
            <a:r>
              <a:rPr lang="en-US" sz="2000" b="1" dirty="0" smtClean="0">
                <a:solidFill>
                  <a:schemeClr val="accent2"/>
                </a:solidFill>
                <a:cs typeface="Consolas" pitchFamily="49" charset="0"/>
              </a:rPr>
              <a:t>do</a:t>
            </a:r>
            <a:r>
              <a:rPr lang="en-US" sz="2000" b="1" dirty="0" smtClean="0">
                <a:solidFill>
                  <a:schemeClr val="accent2">
                    <a:lumMod val="40000"/>
                    <a:lumOff val="60000"/>
                  </a:schemeClr>
                </a:solidFill>
                <a:cs typeface="Consolas" pitchFamily="49" charset="0"/>
              </a:rPr>
              <a:t> </a:t>
            </a:r>
          </a:p>
          <a:p>
            <a:pPr marL="0" indent="0">
              <a:buNone/>
              <a:defRPr/>
            </a:pPr>
            <a:r>
              <a:rPr lang="en-US" sz="2000" b="1" dirty="0" smtClean="0">
                <a:cs typeface="Consolas" pitchFamily="49" charset="0"/>
              </a:rPr>
              <a:t>        </a:t>
            </a:r>
            <a:r>
              <a:rPr lang="en-US" sz="2000" b="1" dirty="0" smtClean="0">
                <a:solidFill>
                  <a:schemeClr val="accent2"/>
                </a:solidFill>
                <a:cs typeface="Consolas" pitchFamily="49" charset="0"/>
              </a:rPr>
              <a:t>yield</a:t>
            </a:r>
            <a:r>
              <a:rPr lang="en-US" sz="2000" b="1" dirty="0" smtClean="0">
                <a:cs typeface="Consolas" pitchFamily="49" charset="0"/>
              </a:rPr>
              <a:t> (</a:t>
            </a:r>
            <a:r>
              <a:rPr lang="en-US" sz="2000" b="1" dirty="0" err="1" smtClean="0">
                <a:cs typeface="Consolas" pitchFamily="49" charset="0"/>
              </a:rPr>
              <a:t>x,x</a:t>
            </a:r>
            <a:r>
              <a:rPr lang="en-US" sz="2000" b="1" dirty="0" smtClean="0">
                <a:cs typeface="Consolas" pitchFamily="49" charset="0"/>
              </a:rPr>
              <a:t>*x) ]</a:t>
            </a:r>
          </a:p>
          <a:p>
            <a:pPr marL="0" indent="0">
              <a:buNone/>
              <a:defRPr/>
            </a:pPr>
            <a:endParaRPr lang="en-US" sz="2000" b="1" dirty="0" smtClean="0">
              <a:cs typeface="Consolas" pitchFamily="49" charset="0"/>
            </a:endParaRPr>
          </a:p>
          <a:p>
            <a:pPr marL="0" indent="0">
              <a:buNone/>
              <a:defRPr/>
            </a:pPr>
            <a:r>
              <a:rPr lang="en-US" sz="2000" b="1" dirty="0" smtClean="0">
                <a:solidFill>
                  <a:schemeClr val="accent2"/>
                </a:solidFill>
                <a:cs typeface="Consolas" pitchFamily="49" charset="0"/>
              </a:rPr>
              <a:t>let</a:t>
            </a:r>
            <a:r>
              <a:rPr lang="en-US" sz="2000" b="1" dirty="0" smtClean="0">
                <a:cs typeface="Consolas" pitchFamily="49" charset="0"/>
              </a:rPr>
              <a:t> activities children =</a:t>
            </a:r>
          </a:p>
          <a:p>
            <a:pPr marL="0" indent="0">
              <a:buNone/>
              <a:defRPr/>
            </a:pPr>
            <a:r>
              <a:rPr lang="en-US" sz="2000" b="1" dirty="0" smtClean="0">
                <a:cs typeface="Consolas" pitchFamily="49" charset="0"/>
              </a:rPr>
              <a:t>  [ </a:t>
            </a:r>
            <a:r>
              <a:rPr lang="en-US" sz="2000" b="1" dirty="0" smtClean="0">
                <a:solidFill>
                  <a:schemeClr val="accent2"/>
                </a:solidFill>
                <a:cs typeface="Consolas" pitchFamily="49" charset="0"/>
              </a:rPr>
              <a:t>for</a:t>
            </a:r>
            <a:r>
              <a:rPr lang="en-US" sz="2000" b="1" dirty="0" smtClean="0">
                <a:cs typeface="Consolas" pitchFamily="49" charset="0"/>
              </a:rPr>
              <a:t> child </a:t>
            </a:r>
            <a:r>
              <a:rPr lang="en-US" sz="2000" b="1" dirty="0" smtClean="0">
                <a:solidFill>
                  <a:schemeClr val="accent2"/>
                </a:solidFill>
                <a:cs typeface="Consolas" pitchFamily="49" charset="0"/>
              </a:rPr>
              <a:t>in</a:t>
            </a:r>
            <a:r>
              <a:rPr lang="en-US" sz="2000" b="1" dirty="0" smtClean="0">
                <a:cs typeface="Consolas" pitchFamily="49" charset="0"/>
              </a:rPr>
              <a:t> children </a:t>
            </a:r>
            <a:r>
              <a:rPr lang="en-US" sz="2000" b="1" dirty="0" smtClean="0">
                <a:solidFill>
                  <a:schemeClr val="accent2"/>
                </a:solidFill>
                <a:cs typeface="Consolas" pitchFamily="49" charset="0"/>
              </a:rPr>
              <a:t>do</a:t>
            </a:r>
            <a:r>
              <a:rPr lang="en-US" sz="2000" b="1" dirty="0" smtClean="0">
                <a:solidFill>
                  <a:schemeClr val="accent2">
                    <a:lumMod val="40000"/>
                    <a:lumOff val="60000"/>
                  </a:schemeClr>
                </a:solidFill>
                <a:cs typeface="Consolas" pitchFamily="49" charset="0"/>
              </a:rPr>
              <a:t> </a:t>
            </a:r>
          </a:p>
          <a:p>
            <a:pPr marL="0" indent="0">
              <a:buNone/>
              <a:defRPr/>
            </a:pPr>
            <a:r>
              <a:rPr lang="en-US" sz="2000" b="1" dirty="0" smtClean="0">
                <a:cs typeface="Consolas" pitchFamily="49" charset="0"/>
              </a:rPr>
              <a:t>        </a:t>
            </a:r>
            <a:r>
              <a:rPr lang="en-US" sz="2000" b="1" dirty="0" smtClean="0">
                <a:solidFill>
                  <a:schemeClr val="accent2"/>
                </a:solidFill>
                <a:cs typeface="Consolas" pitchFamily="49" charset="0"/>
              </a:rPr>
              <a:t>yield</a:t>
            </a:r>
            <a:r>
              <a:rPr lang="en-US" sz="2000" b="1" dirty="0" smtClean="0">
                <a:cs typeface="Consolas" pitchFamily="49" charset="0"/>
              </a:rPr>
              <a:t> "</a:t>
            </a:r>
            <a:r>
              <a:rPr lang="en-US" sz="2000" b="1" dirty="0" err="1" smtClean="0">
                <a:cs typeface="Consolas" pitchFamily="49" charset="0"/>
              </a:rPr>
              <a:t>WakeUp.fs</a:t>
            </a:r>
            <a:r>
              <a:rPr lang="en-US" sz="2000" b="1" dirty="0" smtClean="0">
                <a:cs typeface="Consolas" pitchFamily="49" charset="0"/>
              </a:rPr>
              <a:t>"</a:t>
            </a:r>
          </a:p>
          <a:p>
            <a:pPr>
              <a:defRPr/>
            </a:pPr>
            <a:r>
              <a:rPr lang="en-US" sz="2000" b="1" dirty="0" smtClean="0">
                <a:solidFill>
                  <a:schemeClr val="accent2">
                    <a:lumMod val="40000"/>
                    <a:lumOff val="60000"/>
                  </a:schemeClr>
                </a:solidFill>
                <a:cs typeface="Consolas" pitchFamily="49" charset="0"/>
              </a:rPr>
              <a:t>        </a:t>
            </a:r>
            <a:r>
              <a:rPr lang="en-US" sz="2000" b="1" dirty="0" smtClean="0">
                <a:solidFill>
                  <a:schemeClr val="accent2"/>
                </a:solidFill>
                <a:cs typeface="Consolas" pitchFamily="49" charset="0"/>
              </a:rPr>
              <a:t>yield!</a:t>
            </a:r>
            <a:r>
              <a:rPr lang="en-US" sz="2000" b="1" dirty="0" smtClean="0">
                <a:cs typeface="Consolas" pitchFamily="49" charset="0"/>
              </a:rPr>
              <a:t> </a:t>
            </a:r>
            <a:r>
              <a:rPr lang="en-US" sz="2000" b="1" dirty="0" err="1" smtClean="0">
                <a:cs typeface="Consolas" pitchFamily="49" charset="0"/>
              </a:rPr>
              <a:t>morningActivies</a:t>
            </a:r>
            <a:r>
              <a:rPr lang="en-US" sz="2000" b="1" dirty="0" smtClean="0">
                <a:cs typeface="Consolas" pitchFamily="49" charset="0"/>
              </a:rPr>
              <a:t> child ]</a:t>
            </a:r>
          </a:p>
          <a:p>
            <a:pPr marL="0" indent="0">
              <a:buNone/>
              <a:defRPr/>
            </a:pPr>
            <a:r>
              <a:rPr lang="en-US" sz="2000" b="1" dirty="0" smtClean="0">
                <a:cs typeface="Consolas" pitchFamily="49" charset="0"/>
              </a:rPr>
              <a:t> </a:t>
            </a:r>
          </a:p>
          <a:p>
            <a:pPr marL="0" indent="0">
              <a:buNone/>
              <a:defRPr/>
            </a:pPr>
            <a:r>
              <a:rPr lang="en-US" sz="2000" b="1" dirty="0" smtClean="0">
                <a:cs typeface="Consolas" pitchFamily="49" charset="0"/>
              </a:rPr>
              <a:t> </a:t>
            </a:r>
          </a:p>
          <a:p>
            <a:pPr marL="0" indent="0">
              <a:buNone/>
              <a:defRPr/>
            </a:pPr>
            <a:endParaRPr lang="en-US" sz="2000" b="1" dirty="0" smtClean="0">
              <a:cs typeface="Consolas" pitchFamily="49" charset="0"/>
            </a:endParaRPr>
          </a:p>
        </p:txBody>
      </p:sp>
      <p:sp>
        <p:nvSpPr>
          <p:cNvPr id="6" name="Rectangular Callout 5"/>
          <p:cNvSpPr/>
          <p:nvPr/>
        </p:nvSpPr>
        <p:spPr>
          <a:xfrm>
            <a:off x="6858016" y="698967"/>
            <a:ext cx="2143140" cy="400110"/>
          </a:xfrm>
          <a:prstGeom prst="wedgeRectCallout">
            <a:avLst>
              <a:gd name="adj1" fmla="val -171678"/>
              <a:gd name="adj2" fmla="val 338510"/>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2000" b="1" dirty="0" smtClean="0">
                <a:solidFill>
                  <a:schemeClr val="bg1"/>
                </a:solidFill>
              </a:rPr>
              <a:t>Generated data</a:t>
            </a:r>
          </a:p>
        </p:txBody>
      </p:sp>
    </p:spTree>
    <p:extLst>
      <p:ext uri="{BB962C8B-B14F-4D97-AF65-F5344CB8AC3E}">
        <p14:creationId xmlns:p14="http://schemas.microsoft.com/office/powerpoint/2010/main" val="2432496145"/>
      </p:ext>
    </p:extLst>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pPr eaLnBrk="1" hangingPunct="1"/>
            <a:r>
              <a:rPr lang="en-US" dirty="0" smtClean="0"/>
              <a:t>[ … ]</a:t>
            </a:r>
          </a:p>
        </p:txBody>
      </p:sp>
      <p:sp>
        <p:nvSpPr>
          <p:cNvPr id="3" name="Content Placeholder 2"/>
          <p:cNvSpPr>
            <a:spLocks noGrp="1"/>
          </p:cNvSpPr>
          <p:nvPr>
            <p:ph type="body" sz="quarter" idx="10"/>
          </p:nvPr>
        </p:nvSpPr>
        <p:spPr>
          <a:xfrm>
            <a:off x="609600" y="1752600"/>
            <a:ext cx="8086952" cy="1966747"/>
          </a:xfrm>
        </p:spPr>
        <p:txBody>
          <a:bodyPr>
            <a:noAutofit/>
          </a:bodyPr>
          <a:lstStyle/>
          <a:p>
            <a:pPr marL="0" indent="0">
              <a:buNone/>
              <a:defRPr/>
            </a:pPr>
            <a:r>
              <a:rPr lang="en-US" sz="2000" b="1" dirty="0" smtClean="0">
                <a:solidFill>
                  <a:schemeClr val="accent2"/>
                </a:solidFill>
                <a:cs typeface="Consolas" pitchFamily="49" charset="0"/>
              </a:rPr>
              <a:t>let</a:t>
            </a:r>
            <a:r>
              <a:rPr lang="en-US" sz="2000" b="1" dirty="0" smtClean="0">
                <a:cs typeface="Consolas" pitchFamily="49" charset="0"/>
              </a:rPr>
              <a:t> </a:t>
            </a:r>
            <a:r>
              <a:rPr lang="en-US" sz="2000" b="1" dirty="0" smtClean="0">
                <a:solidFill>
                  <a:schemeClr val="accent2"/>
                </a:solidFill>
                <a:cs typeface="Consolas" pitchFamily="49" charset="0"/>
              </a:rPr>
              <a:t>rec</a:t>
            </a:r>
            <a:r>
              <a:rPr lang="en-US" sz="2000" b="1" dirty="0" smtClean="0">
                <a:cs typeface="Consolas" pitchFamily="49" charset="0"/>
              </a:rPr>
              <a:t> </a:t>
            </a:r>
            <a:r>
              <a:rPr lang="en-US" sz="2000" b="1" dirty="0" err="1" smtClean="0">
                <a:cs typeface="Consolas" pitchFamily="49" charset="0"/>
              </a:rPr>
              <a:t>allFiles</a:t>
            </a:r>
            <a:r>
              <a:rPr lang="en-US" sz="2000" b="1" dirty="0" smtClean="0">
                <a:cs typeface="Consolas" pitchFamily="49" charset="0"/>
              </a:rPr>
              <a:t> dir =</a:t>
            </a:r>
          </a:p>
          <a:p>
            <a:pPr marL="0" indent="0">
              <a:buNone/>
              <a:defRPr/>
            </a:pPr>
            <a:r>
              <a:rPr lang="en-US" sz="2000" b="1" dirty="0" smtClean="0">
                <a:cs typeface="Consolas" pitchFamily="49" charset="0"/>
              </a:rPr>
              <a:t>  [ </a:t>
            </a:r>
            <a:r>
              <a:rPr lang="en-US" sz="2000" b="1" dirty="0" smtClean="0">
                <a:solidFill>
                  <a:schemeClr val="accent2"/>
                </a:solidFill>
                <a:cs typeface="Consolas" pitchFamily="49" charset="0"/>
              </a:rPr>
              <a:t>for</a:t>
            </a:r>
            <a:r>
              <a:rPr lang="en-US" sz="2000" b="1" dirty="0" smtClean="0">
                <a:cs typeface="Consolas" pitchFamily="49" charset="0"/>
              </a:rPr>
              <a:t> file </a:t>
            </a:r>
            <a:r>
              <a:rPr lang="en-US" sz="2000" b="1" dirty="0" smtClean="0">
                <a:solidFill>
                  <a:schemeClr val="accent2"/>
                </a:solidFill>
                <a:cs typeface="Consolas" pitchFamily="49" charset="0"/>
              </a:rPr>
              <a:t>in</a:t>
            </a:r>
            <a:r>
              <a:rPr lang="en-US" sz="2000" b="1" dirty="0" smtClean="0">
                <a:cs typeface="Consolas" pitchFamily="49" charset="0"/>
              </a:rPr>
              <a:t> </a:t>
            </a:r>
            <a:r>
              <a:rPr lang="en-US" sz="2000" b="1" dirty="0" err="1" smtClean="0">
                <a:cs typeface="Consolas" pitchFamily="49" charset="0"/>
              </a:rPr>
              <a:t>Directory.GetFiles</a:t>
            </a:r>
            <a:r>
              <a:rPr lang="en-US" sz="2000" b="1" dirty="0" smtClean="0">
                <a:cs typeface="Consolas" pitchFamily="49" charset="0"/>
              </a:rPr>
              <a:t> dir </a:t>
            </a:r>
            <a:r>
              <a:rPr lang="en-US" sz="2000" b="1" dirty="0" smtClean="0">
                <a:solidFill>
                  <a:schemeClr val="accent2"/>
                </a:solidFill>
                <a:cs typeface="Consolas" pitchFamily="49" charset="0"/>
              </a:rPr>
              <a:t>do</a:t>
            </a:r>
            <a:r>
              <a:rPr lang="en-US" sz="2000" b="1" dirty="0" smtClean="0">
                <a:solidFill>
                  <a:schemeClr val="accent2">
                    <a:lumMod val="40000"/>
                    <a:lumOff val="60000"/>
                  </a:schemeClr>
                </a:solidFill>
                <a:cs typeface="Consolas" pitchFamily="49" charset="0"/>
              </a:rPr>
              <a:t> </a:t>
            </a:r>
          </a:p>
          <a:p>
            <a:pPr marL="0" indent="0">
              <a:buNone/>
              <a:defRPr/>
            </a:pPr>
            <a:r>
              <a:rPr lang="en-US" sz="2000" b="1" dirty="0" smtClean="0">
                <a:cs typeface="Consolas" pitchFamily="49" charset="0"/>
              </a:rPr>
              <a:t>        </a:t>
            </a:r>
            <a:r>
              <a:rPr lang="en-US" sz="2000" b="1" dirty="0" smtClean="0">
                <a:solidFill>
                  <a:schemeClr val="accent2"/>
                </a:solidFill>
                <a:cs typeface="Consolas" pitchFamily="49" charset="0"/>
              </a:rPr>
              <a:t>yield</a:t>
            </a:r>
            <a:r>
              <a:rPr lang="en-US" sz="2000" b="1" dirty="0" smtClean="0">
                <a:cs typeface="Consolas" pitchFamily="49" charset="0"/>
              </a:rPr>
              <a:t> file </a:t>
            </a:r>
          </a:p>
          <a:p>
            <a:pPr marL="0" indent="0">
              <a:buNone/>
              <a:defRPr/>
            </a:pPr>
            <a:r>
              <a:rPr lang="en-US" sz="2000" b="1" dirty="0" smtClean="0">
                <a:cs typeface="Consolas" pitchFamily="49" charset="0"/>
              </a:rPr>
              <a:t>    </a:t>
            </a:r>
            <a:r>
              <a:rPr lang="en-US" sz="2000" b="1" dirty="0" smtClean="0">
                <a:solidFill>
                  <a:schemeClr val="accent2"/>
                </a:solidFill>
                <a:cs typeface="Consolas" pitchFamily="49" charset="0"/>
              </a:rPr>
              <a:t>for</a:t>
            </a:r>
            <a:r>
              <a:rPr lang="en-US" sz="2000" b="1" dirty="0" smtClean="0">
                <a:cs typeface="Consolas" pitchFamily="49" charset="0"/>
              </a:rPr>
              <a:t> sub </a:t>
            </a:r>
            <a:r>
              <a:rPr lang="en-US" sz="2000" b="1" dirty="0" smtClean="0">
                <a:solidFill>
                  <a:schemeClr val="accent2"/>
                </a:solidFill>
                <a:cs typeface="Consolas" pitchFamily="49" charset="0"/>
              </a:rPr>
              <a:t>in</a:t>
            </a:r>
            <a:r>
              <a:rPr lang="en-US" sz="2000" b="1" dirty="0" smtClean="0">
                <a:cs typeface="Consolas" pitchFamily="49" charset="0"/>
              </a:rPr>
              <a:t> </a:t>
            </a:r>
            <a:r>
              <a:rPr lang="en-US" sz="2000" b="1" dirty="0" err="1" smtClean="0">
                <a:cs typeface="Consolas" pitchFamily="49" charset="0"/>
              </a:rPr>
              <a:t>Directory.GetDirectories</a:t>
            </a:r>
            <a:r>
              <a:rPr lang="en-US" sz="2000" b="1" dirty="0" smtClean="0">
                <a:cs typeface="Consolas" pitchFamily="49" charset="0"/>
              </a:rPr>
              <a:t> dir </a:t>
            </a:r>
            <a:r>
              <a:rPr lang="en-US" sz="2000" b="1" dirty="0" smtClean="0">
                <a:solidFill>
                  <a:schemeClr val="accent2"/>
                </a:solidFill>
                <a:cs typeface="Consolas" pitchFamily="49" charset="0"/>
              </a:rPr>
              <a:t>do</a:t>
            </a:r>
          </a:p>
          <a:p>
            <a:pPr marL="0" indent="0">
              <a:buNone/>
              <a:defRPr/>
            </a:pPr>
            <a:r>
              <a:rPr lang="en-US" sz="2000" b="1" dirty="0" smtClean="0">
                <a:cs typeface="Consolas" pitchFamily="49" charset="0"/>
              </a:rPr>
              <a:t>        </a:t>
            </a:r>
            <a:r>
              <a:rPr lang="en-US" sz="2000" b="1" dirty="0" smtClean="0">
                <a:solidFill>
                  <a:schemeClr val="accent2"/>
                </a:solidFill>
                <a:cs typeface="Consolas" pitchFamily="49" charset="0"/>
              </a:rPr>
              <a:t>yield!</a:t>
            </a:r>
            <a:r>
              <a:rPr lang="en-US" sz="2000" b="1" dirty="0" smtClean="0">
                <a:cs typeface="Consolas" pitchFamily="49" charset="0"/>
              </a:rPr>
              <a:t> </a:t>
            </a:r>
            <a:r>
              <a:rPr lang="en-US" sz="2000" b="1" dirty="0" err="1" smtClean="0">
                <a:cs typeface="Consolas" pitchFamily="49" charset="0"/>
              </a:rPr>
              <a:t>allFiles</a:t>
            </a:r>
            <a:r>
              <a:rPr lang="en-US" sz="2000" b="1" dirty="0" smtClean="0">
                <a:cs typeface="Consolas" pitchFamily="49" charset="0"/>
              </a:rPr>
              <a:t> sub ]</a:t>
            </a:r>
          </a:p>
          <a:p>
            <a:pPr marL="0" indent="0">
              <a:buNone/>
              <a:defRPr/>
            </a:pPr>
            <a:endParaRPr lang="en-US" sz="2000" b="1" dirty="0" smtClean="0">
              <a:cs typeface="Consolas" pitchFamily="49" charset="0"/>
            </a:endParaRPr>
          </a:p>
          <a:p>
            <a:pPr marL="0" indent="0">
              <a:buNone/>
              <a:defRPr/>
            </a:pPr>
            <a:r>
              <a:rPr lang="en-US" sz="2000" b="1" dirty="0" err="1" smtClean="0">
                <a:cs typeface="Consolas" pitchFamily="49" charset="0"/>
              </a:rPr>
              <a:t>allFiles</a:t>
            </a:r>
            <a:r>
              <a:rPr lang="en-US" sz="2000" b="1" dirty="0" smtClean="0">
                <a:cs typeface="Consolas" pitchFamily="49" charset="0"/>
              </a:rPr>
              <a:t> @"C:\LogFiles"</a:t>
            </a:r>
          </a:p>
          <a:p>
            <a:pPr marL="0" indent="0">
              <a:buNone/>
              <a:defRPr/>
            </a:pPr>
            <a:endParaRPr lang="en-US" sz="2000" b="1" dirty="0" smtClean="0">
              <a:cs typeface="Consolas" pitchFamily="49" charset="0"/>
            </a:endParaRPr>
          </a:p>
        </p:txBody>
      </p:sp>
      <p:sp>
        <p:nvSpPr>
          <p:cNvPr id="6" name="Rectangular Callout 5"/>
          <p:cNvSpPr/>
          <p:nvPr/>
        </p:nvSpPr>
        <p:spPr>
          <a:xfrm>
            <a:off x="5714976" y="204550"/>
            <a:ext cx="3429024" cy="1015663"/>
          </a:xfrm>
          <a:prstGeom prst="wedgeRectCallout">
            <a:avLst>
              <a:gd name="adj1" fmla="val -75520"/>
              <a:gd name="adj2" fmla="val 121228"/>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2000" b="1" dirty="0" smtClean="0">
                <a:solidFill>
                  <a:schemeClr val="bg1"/>
                </a:solidFill>
              </a:rPr>
              <a:t>Note, I/O  here</a:t>
            </a:r>
          </a:p>
          <a:p>
            <a:pPr algn="ctr"/>
            <a:endParaRPr lang="en-GB" sz="2000" b="1" dirty="0" smtClean="0">
              <a:solidFill>
                <a:schemeClr val="bg1"/>
              </a:solidFill>
            </a:endParaRPr>
          </a:p>
          <a:p>
            <a:pPr algn="ctr"/>
            <a:r>
              <a:rPr lang="en-GB" sz="2000" b="1" dirty="0" smtClean="0">
                <a:solidFill>
                  <a:schemeClr val="bg1"/>
                </a:solidFill>
              </a:rPr>
              <a:t>This is F#, not Haskell</a:t>
            </a:r>
          </a:p>
        </p:txBody>
      </p:sp>
    </p:spTree>
    <p:extLst>
      <p:ext uri="{BB962C8B-B14F-4D97-AF65-F5344CB8AC3E}">
        <p14:creationId xmlns:p14="http://schemas.microsoft.com/office/powerpoint/2010/main" val="1683109282"/>
      </p:ext>
    </p:extLst>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pPr eaLnBrk="1" hangingPunct="1"/>
            <a:r>
              <a:rPr lang="en-US" dirty="0" smtClean="0"/>
              <a:t>seq { … }</a:t>
            </a:r>
          </a:p>
        </p:txBody>
      </p:sp>
      <p:sp>
        <p:nvSpPr>
          <p:cNvPr id="3" name="Content Placeholder 2"/>
          <p:cNvSpPr>
            <a:spLocks noGrp="1"/>
          </p:cNvSpPr>
          <p:nvPr>
            <p:ph type="body" sz="quarter" idx="10"/>
          </p:nvPr>
        </p:nvSpPr>
        <p:spPr>
          <a:xfrm>
            <a:off x="609600" y="1676400"/>
            <a:ext cx="8086952" cy="1966747"/>
          </a:xfrm>
        </p:spPr>
        <p:txBody>
          <a:bodyPr>
            <a:noAutofit/>
          </a:bodyPr>
          <a:lstStyle/>
          <a:p>
            <a:pPr marL="0" indent="0">
              <a:buNone/>
              <a:defRPr/>
            </a:pPr>
            <a:r>
              <a:rPr lang="en-US" sz="2000" b="1" dirty="0" smtClean="0">
                <a:solidFill>
                  <a:schemeClr val="accent2"/>
                </a:solidFill>
                <a:cs typeface="Consolas" pitchFamily="49" charset="0"/>
              </a:rPr>
              <a:t>let</a:t>
            </a:r>
            <a:r>
              <a:rPr lang="en-US" sz="2000" b="1" dirty="0" smtClean="0">
                <a:cs typeface="Consolas" pitchFamily="49" charset="0"/>
              </a:rPr>
              <a:t> </a:t>
            </a:r>
            <a:r>
              <a:rPr lang="en-US" sz="2000" b="1" dirty="0" smtClean="0">
                <a:solidFill>
                  <a:schemeClr val="accent2"/>
                </a:solidFill>
                <a:cs typeface="Consolas" pitchFamily="49" charset="0"/>
              </a:rPr>
              <a:t>rec</a:t>
            </a:r>
            <a:r>
              <a:rPr lang="en-US" sz="2000" b="1" dirty="0" smtClean="0">
                <a:cs typeface="Consolas" pitchFamily="49" charset="0"/>
              </a:rPr>
              <a:t> </a:t>
            </a:r>
            <a:r>
              <a:rPr lang="en-US" sz="2000" b="1" dirty="0" err="1" smtClean="0">
                <a:cs typeface="Consolas" pitchFamily="49" charset="0"/>
              </a:rPr>
              <a:t>allFiles</a:t>
            </a:r>
            <a:r>
              <a:rPr lang="en-US" sz="2000" b="1" dirty="0" smtClean="0">
                <a:cs typeface="Consolas" pitchFamily="49" charset="0"/>
              </a:rPr>
              <a:t> dir =</a:t>
            </a:r>
          </a:p>
          <a:p>
            <a:pPr marL="0" indent="0">
              <a:buNone/>
              <a:defRPr/>
            </a:pPr>
            <a:r>
              <a:rPr lang="en-US" sz="2000" b="1" dirty="0" smtClean="0">
                <a:cs typeface="Consolas" pitchFamily="49" charset="0"/>
              </a:rPr>
              <a:t>  seq { </a:t>
            </a:r>
            <a:r>
              <a:rPr lang="en-US" sz="2000" b="1" dirty="0" smtClean="0">
                <a:solidFill>
                  <a:schemeClr val="accent2"/>
                </a:solidFill>
                <a:cs typeface="Consolas" pitchFamily="49" charset="0"/>
              </a:rPr>
              <a:t>for</a:t>
            </a:r>
            <a:r>
              <a:rPr lang="en-US" sz="2000" b="1" dirty="0" smtClean="0">
                <a:cs typeface="Consolas" pitchFamily="49" charset="0"/>
              </a:rPr>
              <a:t> file </a:t>
            </a:r>
            <a:r>
              <a:rPr lang="en-US" sz="2000" b="1" dirty="0" smtClean="0">
                <a:solidFill>
                  <a:schemeClr val="accent2"/>
                </a:solidFill>
                <a:cs typeface="Consolas" pitchFamily="49" charset="0"/>
              </a:rPr>
              <a:t>in</a:t>
            </a:r>
            <a:r>
              <a:rPr lang="en-US" sz="2000" b="1" dirty="0" smtClean="0">
                <a:cs typeface="Consolas" pitchFamily="49" charset="0"/>
              </a:rPr>
              <a:t> </a:t>
            </a:r>
            <a:r>
              <a:rPr lang="en-US" sz="2000" b="1" dirty="0" err="1" smtClean="0">
                <a:cs typeface="Consolas" pitchFamily="49" charset="0"/>
              </a:rPr>
              <a:t>Directory.GetFiles</a:t>
            </a:r>
            <a:r>
              <a:rPr lang="en-US" sz="2000" b="1" dirty="0" smtClean="0">
                <a:cs typeface="Consolas" pitchFamily="49" charset="0"/>
              </a:rPr>
              <a:t> dir </a:t>
            </a:r>
            <a:r>
              <a:rPr lang="en-US" sz="2000" b="1" dirty="0" smtClean="0">
                <a:solidFill>
                  <a:schemeClr val="accent2"/>
                </a:solidFill>
                <a:cs typeface="Consolas" pitchFamily="49" charset="0"/>
              </a:rPr>
              <a:t>do</a:t>
            </a:r>
            <a:r>
              <a:rPr lang="en-US" sz="2000" b="1" dirty="0" smtClean="0">
                <a:solidFill>
                  <a:schemeClr val="accent2">
                    <a:lumMod val="40000"/>
                    <a:lumOff val="60000"/>
                  </a:schemeClr>
                </a:solidFill>
                <a:cs typeface="Consolas" pitchFamily="49" charset="0"/>
              </a:rPr>
              <a:t> </a:t>
            </a:r>
          </a:p>
          <a:p>
            <a:pPr marL="0" indent="0">
              <a:buNone/>
              <a:defRPr/>
            </a:pPr>
            <a:r>
              <a:rPr lang="en-US" sz="2000" b="1" dirty="0" smtClean="0">
                <a:cs typeface="Consolas" pitchFamily="49" charset="0"/>
              </a:rPr>
              <a:t>           </a:t>
            </a:r>
            <a:r>
              <a:rPr lang="en-US" sz="2000" b="1" dirty="0" smtClean="0">
                <a:solidFill>
                  <a:schemeClr val="accent2"/>
                </a:solidFill>
                <a:cs typeface="Consolas" pitchFamily="49" charset="0"/>
              </a:rPr>
              <a:t>yield</a:t>
            </a:r>
            <a:r>
              <a:rPr lang="en-US" sz="2000" b="1" dirty="0" smtClean="0">
                <a:cs typeface="Consolas" pitchFamily="49" charset="0"/>
              </a:rPr>
              <a:t> file </a:t>
            </a:r>
          </a:p>
          <a:p>
            <a:pPr marL="0" indent="0">
              <a:buNone/>
              <a:defRPr/>
            </a:pPr>
            <a:r>
              <a:rPr lang="en-US" sz="2000" b="1" dirty="0" smtClean="0">
                <a:cs typeface="Consolas" pitchFamily="49" charset="0"/>
              </a:rPr>
              <a:t>        </a:t>
            </a:r>
            <a:r>
              <a:rPr lang="en-US" sz="2000" b="1" dirty="0" smtClean="0">
                <a:solidFill>
                  <a:schemeClr val="accent2"/>
                </a:solidFill>
                <a:cs typeface="Consolas" pitchFamily="49" charset="0"/>
              </a:rPr>
              <a:t>for</a:t>
            </a:r>
            <a:r>
              <a:rPr lang="en-US" sz="2000" b="1" dirty="0" smtClean="0">
                <a:cs typeface="Consolas" pitchFamily="49" charset="0"/>
              </a:rPr>
              <a:t> sub </a:t>
            </a:r>
            <a:r>
              <a:rPr lang="en-US" sz="2000" b="1" dirty="0" smtClean="0">
                <a:solidFill>
                  <a:schemeClr val="accent2"/>
                </a:solidFill>
                <a:cs typeface="Consolas" pitchFamily="49" charset="0"/>
              </a:rPr>
              <a:t>in</a:t>
            </a:r>
            <a:r>
              <a:rPr lang="en-US" sz="2000" b="1" dirty="0" smtClean="0">
                <a:cs typeface="Consolas" pitchFamily="49" charset="0"/>
              </a:rPr>
              <a:t> </a:t>
            </a:r>
            <a:r>
              <a:rPr lang="en-US" sz="2000" b="1" dirty="0" err="1" smtClean="0">
                <a:cs typeface="Consolas" pitchFamily="49" charset="0"/>
              </a:rPr>
              <a:t>Directory.GetDirectories</a:t>
            </a:r>
            <a:r>
              <a:rPr lang="en-US" sz="2000" b="1" dirty="0" smtClean="0">
                <a:cs typeface="Consolas" pitchFamily="49" charset="0"/>
              </a:rPr>
              <a:t> dir </a:t>
            </a:r>
            <a:r>
              <a:rPr lang="en-US" sz="2000" b="1" dirty="0" smtClean="0">
                <a:solidFill>
                  <a:schemeClr val="accent2"/>
                </a:solidFill>
                <a:cs typeface="Consolas" pitchFamily="49" charset="0"/>
              </a:rPr>
              <a:t>do</a:t>
            </a:r>
          </a:p>
          <a:p>
            <a:pPr marL="0" indent="0">
              <a:buNone/>
              <a:defRPr/>
            </a:pPr>
            <a:r>
              <a:rPr lang="en-US" sz="2000" b="1" dirty="0" smtClean="0">
                <a:cs typeface="Consolas" pitchFamily="49" charset="0"/>
              </a:rPr>
              <a:t>           </a:t>
            </a:r>
            <a:r>
              <a:rPr lang="en-US" sz="2000" b="1" dirty="0" smtClean="0">
                <a:solidFill>
                  <a:schemeClr val="accent2"/>
                </a:solidFill>
                <a:cs typeface="Consolas" pitchFamily="49" charset="0"/>
              </a:rPr>
              <a:t>yield!</a:t>
            </a:r>
            <a:r>
              <a:rPr lang="en-US" sz="2000" b="1" dirty="0" smtClean="0">
                <a:cs typeface="Consolas" pitchFamily="49" charset="0"/>
              </a:rPr>
              <a:t> </a:t>
            </a:r>
            <a:r>
              <a:rPr lang="en-US" sz="2000" b="1" dirty="0" err="1" smtClean="0">
                <a:cs typeface="Consolas" pitchFamily="49" charset="0"/>
              </a:rPr>
              <a:t>allFiles</a:t>
            </a:r>
            <a:r>
              <a:rPr lang="en-US" sz="2000" b="1" dirty="0" smtClean="0">
                <a:cs typeface="Consolas" pitchFamily="49" charset="0"/>
              </a:rPr>
              <a:t> sub }</a:t>
            </a:r>
          </a:p>
          <a:p>
            <a:pPr marL="0" indent="0">
              <a:buNone/>
              <a:defRPr/>
            </a:pPr>
            <a:endParaRPr lang="en-US" sz="2000" b="1" dirty="0" smtClean="0">
              <a:cs typeface="Consolas" pitchFamily="49" charset="0"/>
            </a:endParaRPr>
          </a:p>
          <a:p>
            <a:pPr marL="0" indent="0">
              <a:buNone/>
              <a:defRPr/>
            </a:pPr>
            <a:r>
              <a:rPr lang="en-US" sz="2000" b="1" dirty="0" err="1" smtClean="0">
                <a:cs typeface="Consolas" pitchFamily="49" charset="0"/>
              </a:rPr>
              <a:t>allFiles</a:t>
            </a:r>
            <a:r>
              <a:rPr lang="en-US" sz="2000" b="1" dirty="0" smtClean="0">
                <a:cs typeface="Consolas" pitchFamily="49" charset="0"/>
              </a:rPr>
              <a:t> @"C:\LogFiles"</a:t>
            </a:r>
          </a:p>
          <a:p>
            <a:pPr marL="0" indent="0">
              <a:buNone/>
              <a:defRPr/>
            </a:pPr>
            <a:r>
              <a:rPr lang="en-US" sz="2000" b="1" dirty="0" smtClean="0">
                <a:cs typeface="Consolas" pitchFamily="49" charset="0"/>
              </a:rPr>
              <a:t>    |&gt; </a:t>
            </a:r>
            <a:r>
              <a:rPr lang="en-US" sz="2000" b="1" dirty="0" err="1" smtClean="0">
                <a:cs typeface="Consolas" pitchFamily="49" charset="0"/>
              </a:rPr>
              <a:t>Seq.take</a:t>
            </a:r>
            <a:r>
              <a:rPr lang="en-US" sz="2000" b="1" dirty="0" smtClean="0">
                <a:cs typeface="Consolas" pitchFamily="49" charset="0"/>
              </a:rPr>
              <a:t> 100 </a:t>
            </a:r>
          </a:p>
          <a:p>
            <a:pPr marL="0" indent="0">
              <a:buNone/>
              <a:defRPr/>
            </a:pPr>
            <a:r>
              <a:rPr lang="en-US" sz="2000" b="1" dirty="0" smtClean="0">
                <a:cs typeface="Consolas" pitchFamily="49" charset="0"/>
              </a:rPr>
              <a:t>    |&gt; show</a:t>
            </a:r>
          </a:p>
          <a:p>
            <a:pPr marL="0" indent="0">
              <a:buNone/>
              <a:defRPr/>
            </a:pPr>
            <a:endParaRPr lang="en-US" sz="2000" b="1" dirty="0" smtClean="0">
              <a:cs typeface="Consolas" pitchFamily="49" charset="0"/>
            </a:endParaRPr>
          </a:p>
        </p:txBody>
      </p:sp>
      <p:sp>
        <p:nvSpPr>
          <p:cNvPr id="5" name="Rectangular Callout 4"/>
          <p:cNvSpPr/>
          <p:nvPr/>
        </p:nvSpPr>
        <p:spPr>
          <a:xfrm>
            <a:off x="5643570" y="4413743"/>
            <a:ext cx="1643074" cy="400110"/>
          </a:xfrm>
          <a:prstGeom prst="wedgeRectCallout">
            <a:avLst>
              <a:gd name="adj1" fmla="val -124780"/>
              <a:gd name="adj2" fmla="val -59452"/>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GB" sz="2000" b="1" dirty="0" smtClean="0"/>
              <a:t>Pipelines</a:t>
            </a:r>
            <a:endParaRPr lang="en-GB" sz="2000" b="1" dirty="0"/>
          </a:p>
        </p:txBody>
      </p:sp>
      <p:sp>
        <p:nvSpPr>
          <p:cNvPr id="6" name="Rectangular Callout 5"/>
          <p:cNvSpPr/>
          <p:nvPr/>
        </p:nvSpPr>
        <p:spPr>
          <a:xfrm>
            <a:off x="5653826" y="718388"/>
            <a:ext cx="2717442" cy="400110"/>
          </a:xfrm>
          <a:prstGeom prst="wedgeRectCallout">
            <a:avLst>
              <a:gd name="adj1" fmla="val -75520"/>
              <a:gd name="adj2" fmla="val 121228"/>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2000" b="1" dirty="0" smtClean="0">
                <a:solidFill>
                  <a:schemeClr val="bg1"/>
                </a:solidFill>
              </a:rPr>
              <a:t>On-demand</a:t>
            </a:r>
          </a:p>
        </p:txBody>
      </p:sp>
    </p:spTree>
    <p:extLst>
      <p:ext uri="{BB962C8B-B14F-4D97-AF65-F5344CB8AC3E}">
        <p14:creationId xmlns:p14="http://schemas.microsoft.com/office/powerpoint/2010/main" val="30928914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pPr eaLnBrk="1" hangingPunct="1"/>
            <a:r>
              <a:rPr lang="en-US" dirty="0" err="1" smtClean="0"/>
              <a:t>seq</a:t>
            </a:r>
            <a:r>
              <a:rPr lang="en-US" dirty="0" smtClean="0"/>
              <a:t> { … }</a:t>
            </a:r>
          </a:p>
        </p:txBody>
      </p:sp>
      <p:sp>
        <p:nvSpPr>
          <p:cNvPr id="3" name="Content Placeholder 2"/>
          <p:cNvSpPr>
            <a:spLocks noGrp="1"/>
          </p:cNvSpPr>
          <p:nvPr>
            <p:ph type="body" sz="quarter" idx="10"/>
          </p:nvPr>
        </p:nvSpPr>
        <p:spPr>
          <a:xfrm>
            <a:off x="609600" y="2209800"/>
            <a:ext cx="8086952" cy="1966747"/>
          </a:xfrm>
        </p:spPr>
        <p:txBody>
          <a:bodyPr/>
          <a:lstStyle/>
          <a:p>
            <a:pPr marL="0" indent="0">
              <a:buNone/>
              <a:defRPr/>
            </a:pPr>
            <a:r>
              <a:rPr lang="en-US" sz="2000" b="1" dirty="0" smtClean="0">
                <a:solidFill>
                  <a:schemeClr val="accent2"/>
                </a:solidFill>
                <a:cs typeface="Consolas" pitchFamily="49" charset="0"/>
              </a:rPr>
              <a:t>let</a:t>
            </a:r>
            <a:r>
              <a:rPr lang="en-US" sz="2000" b="1" dirty="0" smtClean="0">
                <a:solidFill>
                  <a:schemeClr val="accent2">
                    <a:lumMod val="40000"/>
                    <a:lumOff val="60000"/>
                  </a:schemeClr>
                </a:solidFill>
                <a:cs typeface="Consolas" pitchFamily="49" charset="0"/>
              </a:rPr>
              <a:t> </a:t>
            </a:r>
            <a:r>
              <a:rPr lang="en-US" sz="2000" b="1" dirty="0" smtClean="0">
                <a:solidFill>
                  <a:schemeClr val="accent2"/>
                </a:solidFill>
                <a:cs typeface="Consolas" pitchFamily="49" charset="0"/>
              </a:rPr>
              <a:t>rec</a:t>
            </a:r>
            <a:r>
              <a:rPr lang="en-US" sz="2000" b="1" dirty="0" smtClean="0">
                <a:cs typeface="Consolas" pitchFamily="49" charset="0"/>
              </a:rPr>
              <a:t> </a:t>
            </a:r>
            <a:r>
              <a:rPr lang="en-US" sz="2000" b="1" dirty="0" err="1" smtClean="0">
                <a:cs typeface="Consolas" pitchFamily="49" charset="0"/>
              </a:rPr>
              <a:t>randomWalk</a:t>
            </a:r>
            <a:r>
              <a:rPr lang="en-US" sz="2000" b="1" dirty="0" smtClean="0">
                <a:cs typeface="Consolas" pitchFamily="49" charset="0"/>
              </a:rPr>
              <a:t> x =</a:t>
            </a:r>
          </a:p>
          <a:p>
            <a:pPr marL="0" indent="0">
              <a:buNone/>
              <a:defRPr/>
            </a:pPr>
            <a:r>
              <a:rPr lang="en-US" sz="2000" b="1" dirty="0" smtClean="0">
                <a:cs typeface="Consolas" pitchFamily="49" charset="0"/>
              </a:rPr>
              <a:t>  </a:t>
            </a:r>
            <a:r>
              <a:rPr lang="en-US" sz="2000" b="1" dirty="0" err="1" smtClean="0">
                <a:cs typeface="Consolas" pitchFamily="49" charset="0"/>
              </a:rPr>
              <a:t>seq</a:t>
            </a:r>
            <a:r>
              <a:rPr lang="en-US" sz="2000" b="1" dirty="0" smtClean="0">
                <a:cs typeface="Consolas" pitchFamily="49" charset="0"/>
              </a:rPr>
              <a:t> { </a:t>
            </a:r>
            <a:r>
              <a:rPr lang="en-US" sz="2000" b="1" dirty="0" smtClean="0">
                <a:solidFill>
                  <a:schemeClr val="accent2"/>
                </a:solidFill>
                <a:cs typeface="Consolas" pitchFamily="49" charset="0"/>
              </a:rPr>
              <a:t>yield</a:t>
            </a:r>
            <a:r>
              <a:rPr lang="en-US" sz="2000" b="1" dirty="0" smtClean="0">
                <a:cs typeface="Consolas" pitchFamily="49" charset="0"/>
              </a:rPr>
              <a:t> x</a:t>
            </a:r>
          </a:p>
          <a:p>
            <a:pPr marL="0" indent="0">
              <a:buNone/>
              <a:defRPr/>
            </a:pPr>
            <a:r>
              <a:rPr lang="en-US" sz="2000" b="1" dirty="0" smtClean="0">
                <a:cs typeface="Consolas" pitchFamily="49" charset="0"/>
              </a:rPr>
              <a:t>        </a:t>
            </a:r>
            <a:r>
              <a:rPr lang="en-US" sz="2000" b="1" dirty="0" smtClean="0">
                <a:solidFill>
                  <a:schemeClr val="accent2"/>
                </a:solidFill>
                <a:cs typeface="Consolas" pitchFamily="49" charset="0"/>
              </a:rPr>
              <a:t>yield!</a:t>
            </a:r>
            <a:r>
              <a:rPr lang="en-US" sz="2000" b="1" dirty="0" smtClean="0">
                <a:cs typeface="Consolas" pitchFamily="49" charset="0"/>
              </a:rPr>
              <a:t> </a:t>
            </a:r>
            <a:r>
              <a:rPr lang="en-US" sz="2000" b="1" dirty="0" err="1" smtClean="0">
                <a:cs typeface="Consolas" pitchFamily="49" charset="0"/>
              </a:rPr>
              <a:t>randomWalk</a:t>
            </a:r>
            <a:r>
              <a:rPr lang="en-US" sz="2000" b="1" dirty="0" smtClean="0">
                <a:cs typeface="Consolas" pitchFamily="49" charset="0"/>
              </a:rPr>
              <a:t> (</a:t>
            </a:r>
            <a:r>
              <a:rPr lang="en-US" sz="2000" b="1" dirty="0" err="1" smtClean="0">
                <a:cs typeface="Consolas" pitchFamily="49" charset="0"/>
              </a:rPr>
              <a:t>x+rnd</a:t>
            </a:r>
            <a:r>
              <a:rPr lang="en-US" sz="2000" b="1" dirty="0" smtClean="0">
                <a:cs typeface="Consolas" pitchFamily="49" charset="0"/>
              </a:rPr>
              <a:t>()) }</a:t>
            </a:r>
          </a:p>
          <a:p>
            <a:pPr marL="0" indent="0">
              <a:buNone/>
              <a:defRPr/>
            </a:pPr>
            <a:r>
              <a:rPr lang="en-US" sz="2000" b="1" dirty="0" smtClean="0">
                <a:cs typeface="Consolas" pitchFamily="49" charset="0"/>
              </a:rPr>
              <a:t> </a:t>
            </a:r>
          </a:p>
          <a:p>
            <a:pPr marL="0" indent="0">
              <a:buNone/>
              <a:defRPr/>
            </a:pPr>
            <a:endParaRPr lang="en-US" sz="2000" b="1" dirty="0" smtClean="0">
              <a:cs typeface="Consolas" pitchFamily="49" charset="0"/>
            </a:endParaRPr>
          </a:p>
        </p:txBody>
      </p:sp>
      <p:sp>
        <p:nvSpPr>
          <p:cNvPr id="5" name="Rectangular Callout 4"/>
          <p:cNvSpPr/>
          <p:nvPr/>
        </p:nvSpPr>
        <p:spPr>
          <a:xfrm>
            <a:off x="5572132" y="683579"/>
            <a:ext cx="3429024" cy="707886"/>
          </a:xfrm>
          <a:prstGeom prst="wedgeRectCallout">
            <a:avLst>
              <a:gd name="adj1" fmla="val -81092"/>
              <a:gd name="adj2" fmla="val 123989"/>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2000" b="1" dirty="0" smtClean="0">
                <a:solidFill>
                  <a:schemeClr val="bg1"/>
                </a:solidFill>
              </a:rPr>
              <a:t>Because it's on-demand, things can now be infinite</a:t>
            </a:r>
          </a:p>
        </p:txBody>
      </p:sp>
    </p:spTree>
    <p:extLst>
      <p:ext uri="{BB962C8B-B14F-4D97-AF65-F5344CB8AC3E}">
        <p14:creationId xmlns:p14="http://schemas.microsoft.com/office/powerpoint/2010/main" val="2886856691"/>
      </p:ext>
    </p:extLst>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pPr eaLnBrk="1" hangingPunct="1"/>
            <a:r>
              <a:rPr lang="en-US" dirty="0" smtClean="0"/>
              <a:t>queries</a:t>
            </a:r>
          </a:p>
        </p:txBody>
      </p:sp>
      <p:sp>
        <p:nvSpPr>
          <p:cNvPr id="3" name="Content Placeholder 2"/>
          <p:cNvSpPr>
            <a:spLocks noGrp="1"/>
          </p:cNvSpPr>
          <p:nvPr>
            <p:ph type="body" sz="quarter" idx="10"/>
          </p:nvPr>
        </p:nvSpPr>
        <p:spPr/>
        <p:txBody>
          <a:bodyPr/>
          <a:lstStyle/>
          <a:p>
            <a:endParaRPr lang="en-GB" sz="2000" b="1" dirty="0" smtClean="0"/>
          </a:p>
          <a:p>
            <a:r>
              <a:rPr lang="en-GB" sz="2000" b="1" dirty="0" smtClean="0"/>
              <a:t>     seq { </a:t>
            </a:r>
            <a:r>
              <a:rPr lang="en-GB" sz="2000" b="1" dirty="0" smtClean="0">
                <a:solidFill>
                  <a:schemeClr val="accent2"/>
                </a:solidFill>
              </a:rPr>
              <a:t>for</a:t>
            </a:r>
            <a:r>
              <a:rPr lang="en-GB" sz="2000" b="1" dirty="0" smtClean="0"/>
              <a:t> i </a:t>
            </a:r>
            <a:r>
              <a:rPr lang="en-GB" sz="2000" b="1" dirty="0" smtClean="0">
                <a:solidFill>
                  <a:schemeClr val="accent2"/>
                </a:solidFill>
              </a:rPr>
              <a:t>in</a:t>
            </a:r>
            <a:r>
              <a:rPr lang="en-GB" sz="2000" b="1" dirty="0" smtClean="0"/>
              <a:t> db.Customers </a:t>
            </a:r>
            <a:r>
              <a:rPr lang="en-GB" sz="2000" b="1" dirty="0" smtClean="0">
                <a:solidFill>
                  <a:schemeClr val="accent2"/>
                </a:solidFill>
              </a:rPr>
              <a:t>do</a:t>
            </a:r>
            <a:r>
              <a:rPr lang="en-GB" sz="2000" b="1" dirty="0" smtClean="0"/>
              <a:t> </a:t>
            </a:r>
          </a:p>
          <a:p>
            <a:r>
              <a:rPr lang="en-GB" sz="2000" b="1" dirty="0" smtClean="0"/>
              <a:t>             </a:t>
            </a:r>
            <a:r>
              <a:rPr lang="en-GB" sz="2000" b="1" dirty="0" smtClean="0">
                <a:solidFill>
                  <a:schemeClr val="accent2"/>
                </a:solidFill>
              </a:rPr>
              <a:t>for</a:t>
            </a:r>
            <a:r>
              <a:rPr lang="en-GB" sz="2000" b="1" dirty="0" smtClean="0"/>
              <a:t> j </a:t>
            </a:r>
            <a:r>
              <a:rPr lang="en-GB" sz="2000" b="1" dirty="0" smtClean="0">
                <a:solidFill>
                  <a:schemeClr val="accent2"/>
                </a:solidFill>
              </a:rPr>
              <a:t>in</a:t>
            </a:r>
            <a:r>
              <a:rPr lang="en-GB" sz="2000" b="1" dirty="0" smtClean="0"/>
              <a:t> </a:t>
            </a:r>
            <a:r>
              <a:rPr lang="en-GB" sz="2000" b="1" dirty="0" err="1" smtClean="0"/>
              <a:t>db.Employees</a:t>
            </a:r>
            <a:r>
              <a:rPr lang="en-GB" sz="2000" b="1" dirty="0" smtClean="0"/>
              <a:t> </a:t>
            </a:r>
            <a:r>
              <a:rPr lang="en-GB" sz="2000" b="1" dirty="0" smtClean="0">
                <a:solidFill>
                  <a:schemeClr val="accent2"/>
                </a:solidFill>
              </a:rPr>
              <a:t>do</a:t>
            </a:r>
            <a:r>
              <a:rPr lang="en-GB" sz="2000" b="1" dirty="0" smtClean="0"/>
              <a:t> </a:t>
            </a:r>
          </a:p>
          <a:p>
            <a:r>
              <a:rPr lang="en-GB" sz="2000" b="1" dirty="0" smtClean="0"/>
              <a:t>                </a:t>
            </a:r>
            <a:r>
              <a:rPr lang="en-GB" sz="2000" b="1" dirty="0" smtClean="0">
                <a:solidFill>
                  <a:schemeClr val="accent2"/>
                </a:solidFill>
              </a:rPr>
              <a:t>if</a:t>
            </a:r>
            <a:r>
              <a:rPr lang="en-GB" sz="2000" b="1" dirty="0" smtClean="0"/>
              <a:t> </a:t>
            </a:r>
            <a:r>
              <a:rPr lang="en-GB" sz="2000" b="1" dirty="0" err="1" smtClean="0"/>
              <a:t>i.Country</a:t>
            </a:r>
            <a:r>
              <a:rPr lang="en-GB" sz="2000" b="1" dirty="0" smtClean="0"/>
              <a:t> = </a:t>
            </a:r>
            <a:r>
              <a:rPr lang="en-GB" sz="2000" b="1" dirty="0" err="1" smtClean="0"/>
              <a:t>j.Country</a:t>
            </a:r>
            <a:r>
              <a:rPr lang="en-GB" sz="2000" b="1" dirty="0" smtClean="0"/>
              <a:t> </a:t>
            </a:r>
            <a:r>
              <a:rPr lang="en-GB" sz="2000" b="1" dirty="0" smtClean="0">
                <a:solidFill>
                  <a:schemeClr val="accent2"/>
                </a:solidFill>
              </a:rPr>
              <a:t>then</a:t>
            </a:r>
            <a:r>
              <a:rPr lang="en-GB" sz="2000" b="1" dirty="0" smtClean="0"/>
              <a:t> </a:t>
            </a:r>
          </a:p>
          <a:p>
            <a:r>
              <a:rPr lang="en-GB" sz="2000" b="1" dirty="0" smtClean="0"/>
              <a:t>                   </a:t>
            </a:r>
            <a:r>
              <a:rPr lang="en-GB" sz="2000" b="1" dirty="0" smtClean="0">
                <a:solidFill>
                  <a:schemeClr val="accent2"/>
                </a:solidFill>
              </a:rPr>
              <a:t>yield</a:t>
            </a:r>
            <a:r>
              <a:rPr lang="en-GB" sz="2000" b="1" dirty="0" smtClean="0"/>
              <a:t> (</a:t>
            </a:r>
            <a:r>
              <a:rPr lang="en-GB" sz="2000" b="1" dirty="0" err="1" smtClean="0"/>
              <a:t>i.FirstName</a:t>
            </a:r>
            <a:r>
              <a:rPr lang="en-GB" sz="2000" b="1" dirty="0" smtClean="0"/>
              <a:t>, </a:t>
            </a:r>
            <a:r>
              <a:rPr lang="en-GB" sz="2000" b="1" dirty="0" err="1" smtClean="0"/>
              <a:t>j.FirstName</a:t>
            </a:r>
            <a:r>
              <a:rPr lang="en-GB" sz="2000" b="1" dirty="0" smtClean="0"/>
              <a:t>) }</a:t>
            </a:r>
            <a:endParaRPr lang="en-GB" sz="2000" b="1" dirty="0"/>
          </a:p>
        </p:txBody>
      </p:sp>
      <p:sp>
        <p:nvSpPr>
          <p:cNvPr id="6" name="Rectangular Callout 5"/>
          <p:cNvSpPr/>
          <p:nvPr/>
        </p:nvSpPr>
        <p:spPr>
          <a:xfrm>
            <a:off x="2762391" y="3398217"/>
            <a:ext cx="3429024" cy="400110"/>
          </a:xfrm>
          <a:prstGeom prst="wedgeRectCallout">
            <a:avLst>
              <a:gd name="adj1" fmla="val -30388"/>
              <a:gd name="adj2" fmla="val 47577"/>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2000" b="1" dirty="0" smtClean="0">
                <a:solidFill>
                  <a:schemeClr val="bg1"/>
                </a:solidFill>
              </a:rPr>
              <a:t>(runs in-memory)</a:t>
            </a:r>
          </a:p>
        </p:txBody>
      </p:sp>
    </p:spTree>
    <p:extLst>
      <p:ext uri="{BB962C8B-B14F-4D97-AF65-F5344CB8AC3E}">
        <p14:creationId xmlns:p14="http://schemas.microsoft.com/office/powerpoint/2010/main" val="1151276491"/>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fsharp-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9A0DBAA23C9614DB18FDC2CACA9F08E" ma:contentTypeVersion="1" ma:contentTypeDescription="Create a new document." ma:contentTypeScope="" ma:versionID="c6ba4a59d18c0d039263066370a61791">
  <xsd:schema xmlns:xsd="http://www.w3.org/2001/XMLSchema" xmlns:xs="http://www.w3.org/2001/XMLSchema" xmlns:p="http://schemas.microsoft.com/office/2006/metadata/properties" xmlns:ns2="6406a452-fb8a-43f4-be8f-02d56cef29ac" targetNamespace="http://schemas.microsoft.com/office/2006/metadata/properties" ma:root="true" ma:fieldsID="a984bd7a2279c430d36072a22ebab671" ns2:_="">
    <xsd:import namespace="6406a452-fb8a-43f4-be8f-02d56cef29ac"/>
    <xsd:element name="properties">
      <xsd:complexType>
        <xsd:sequence>
          <xsd:element name="documentManagement">
            <xsd:complexType>
              <xsd:all>
                <xsd:element ref="ns2:Description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06a452-fb8a-43f4-be8f-02d56cef29ac" elementFormDefault="qualified">
    <xsd:import namespace="http://schemas.microsoft.com/office/2006/documentManagement/types"/>
    <xsd:import namespace="http://schemas.microsoft.com/office/infopath/2007/PartnerControls"/>
    <xsd:element name="Description0" ma:index="8" nillable="true" ma:displayName="Description" ma:internalName="Description0">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escription0 xmlns="6406a452-fb8a-43f4-be8f-02d56cef29ac">This is the [official] template for the p&amp;p symposium.</Description0>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E7141BD-E039-45CA-95C3-DA07EEAEBA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06a452-fb8a-43f4-be8f-02d56cef29a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F953F05-D6A0-40A0-9D16-11BC9BE956C9}">
  <ds:schemaRefs>
    <ds:schemaRef ds:uri="http://purl.org/dc/elements/1.1/"/>
    <ds:schemaRef ds:uri="http://purl.org/dc/dcmitype/"/>
    <ds:schemaRef ds:uri="http://schemas.openxmlformats.org/package/2006/metadata/core-properties"/>
    <ds:schemaRef ds:uri="6406a452-fb8a-43f4-be8f-02d56cef29ac"/>
    <ds:schemaRef ds:uri="http://schemas.microsoft.com/office/2006/documentManagement/types"/>
    <ds:schemaRef ds:uri="http://schemas.microsoft.com/office/2006/metadata/properties"/>
    <ds:schemaRef ds:uri="http://purl.org/dc/term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3B353A29-D0A6-41CB-AF5B-BD4A578B5A2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fsharp-main</Template>
  <TotalTime>815</TotalTime>
  <Words>6160</Words>
  <Application>Microsoft Office PowerPoint</Application>
  <PresentationFormat>On-screen Show (4:3)</PresentationFormat>
  <Paragraphs>1877</Paragraphs>
  <Slides>144</Slides>
  <Notes>34</Notes>
  <HiddenSlides>0</HiddenSlides>
  <MMClips>0</MMClips>
  <ScaleCrop>false</ScaleCrop>
  <HeadingPairs>
    <vt:vector size="4" baseType="variant">
      <vt:variant>
        <vt:lpstr>Theme</vt:lpstr>
      </vt:variant>
      <vt:variant>
        <vt:i4>1</vt:i4>
      </vt:variant>
      <vt:variant>
        <vt:lpstr>Slide Titles</vt:lpstr>
      </vt:variant>
      <vt:variant>
        <vt:i4>144</vt:i4>
      </vt:variant>
    </vt:vector>
  </HeadingPairs>
  <TitlesOfParts>
    <vt:vector size="145" baseType="lpstr">
      <vt:lpstr>fsharp-main</vt:lpstr>
      <vt:lpstr>  F# Asynchronous Programming  </vt:lpstr>
      <vt:lpstr>Two F#-related talks today</vt:lpstr>
      <vt:lpstr>Terminology</vt:lpstr>
      <vt:lpstr>Outline</vt:lpstr>
      <vt:lpstr>Outline</vt:lpstr>
      <vt:lpstr>Outline</vt:lpstr>
      <vt:lpstr>A Little About F#</vt:lpstr>
      <vt:lpstr>What is F#?</vt:lpstr>
      <vt:lpstr>PowerPoint Presentation</vt:lpstr>
      <vt:lpstr>F# Open Source</vt:lpstr>
      <vt:lpstr>F# Async – OVERVIEW</vt:lpstr>
      <vt:lpstr>PowerPoint Presentation</vt:lpstr>
      <vt:lpstr>PowerPoint Presentation</vt:lpstr>
      <vt:lpstr>PowerPoint Presentation</vt:lpstr>
      <vt:lpstr>Types</vt:lpstr>
      <vt:lpstr>Types</vt:lpstr>
      <vt:lpstr>Hot v. Cold</vt:lpstr>
      <vt:lpstr>async { ... }</vt:lpstr>
      <vt:lpstr>PowerPoint Presentation</vt:lpstr>
      <vt:lpstr>Some uses of F# async { ... }</vt:lpstr>
      <vt:lpstr>Some uses of F# async { ... }</vt:lpstr>
      <vt:lpstr>Taming Parallel/Asynchronous I/O</vt:lpstr>
      <vt:lpstr>PowerPoint Presentation</vt:lpstr>
      <vt:lpstr>PowerPoint Presentation</vt:lpstr>
      <vt:lpstr>F# example: 20,000+ simultaneous TCP connections with ~10 threads</vt:lpstr>
      <vt:lpstr>PowerPoint Presentation</vt:lpstr>
      <vt:lpstr>PowerPoint Presentation</vt:lpstr>
      <vt:lpstr>Some uses of F# async { ... }</vt:lpstr>
      <vt:lpstr>PowerPoint Presentation</vt:lpstr>
      <vt:lpstr>Part 3: The Essence of F# Async</vt:lpstr>
      <vt:lpstr>The Basic Recipe</vt:lpstr>
      <vt:lpstr>Assumptions</vt:lpstr>
      <vt:lpstr>MiniAsync</vt:lpstr>
      <vt:lpstr>MiniAsync</vt:lpstr>
      <vt:lpstr>MiniAsync</vt:lpstr>
      <vt:lpstr>MiniAsync</vt:lpstr>
      <vt:lpstr>MiniAsync (reactive)</vt:lpstr>
      <vt:lpstr>Computational Model Example</vt:lpstr>
      <vt:lpstr>MiniAsync (multicore)</vt:lpstr>
      <vt:lpstr>The Computational Model  (Multicore Java/C#/F#/...)</vt:lpstr>
      <vt:lpstr>Related Work + Summary</vt:lpstr>
      <vt:lpstr>Caveats</vt:lpstr>
      <vt:lpstr>Related Work</vt:lpstr>
      <vt:lpstr>Summary</vt:lpstr>
      <vt:lpstr>Questions?</vt:lpstr>
      <vt:lpstr>PowerPoint Presentation</vt:lpstr>
      <vt:lpstr>One Agent</vt:lpstr>
      <vt:lpstr>100,000 Agents</vt:lpstr>
      <vt:lpstr>The Computational Model  (Multicore Java/C#/F#/...)</vt:lpstr>
      <vt:lpstr>Computational Model #1 (Javascript)</vt:lpstr>
      <vt:lpstr>PowerPoint Presentation</vt:lpstr>
      <vt:lpstr>Demos: Web Translation</vt:lpstr>
      <vt:lpstr>PowerPoint Presentation</vt:lpstr>
      <vt:lpstr>Background: F# Computation Expressions</vt:lpstr>
      <vt:lpstr>Possible Future Directions</vt:lpstr>
      <vt:lpstr>use - background</vt:lpstr>
      <vt:lpstr>use</vt:lpstr>
      <vt:lpstr>use</vt:lpstr>
      <vt:lpstr>use</vt:lpstr>
      <vt:lpstr>A Popular Question</vt:lpstr>
      <vt:lpstr>Examples</vt:lpstr>
      <vt:lpstr>Full F# Syntax &amp; Translation</vt:lpstr>
      <vt:lpstr>Recap:</vt:lpstr>
      <vt:lpstr>PowerPoint Presentation</vt:lpstr>
      <vt:lpstr>PowerPoint Presentation</vt:lpstr>
      <vt:lpstr>Uses</vt:lpstr>
      <vt:lpstr>PowerPoint Presentation</vt:lpstr>
      <vt:lpstr>PowerPoint Presentation</vt:lpstr>
      <vt:lpstr>PowerPoint Presentation</vt:lpstr>
      <vt:lpstr>Case Study: Making the F# Language Service More Reliably Reactive</vt:lpstr>
      <vt:lpstr>PowerPoint Presentation</vt:lpstr>
      <vt:lpstr>PowerPoint Presentation</vt:lpstr>
      <vt:lpstr>Generality – e.g. Type Indexed Monads</vt:lpstr>
      <vt:lpstr>About Today</vt:lpstr>
      <vt:lpstr>F# is…</vt:lpstr>
      <vt:lpstr>F# is…</vt:lpstr>
      <vt:lpstr>F# is…</vt:lpstr>
      <vt:lpstr>Simplicity</vt:lpstr>
      <vt:lpstr>Simplicity: Functions as Values</vt:lpstr>
      <vt:lpstr>Simplicity: Functional Data</vt:lpstr>
      <vt:lpstr>Simplicity: Functional Data</vt:lpstr>
      <vt:lpstr>Simplicity: Functional Data</vt:lpstr>
      <vt:lpstr>Parallel</vt:lpstr>
      <vt:lpstr>Async.Parallel [ httpAsync "www.google.com"                  httpAsync "www.bing.com"                  httpAsync "www.yahoo.com" ]    </vt:lpstr>
      <vt:lpstr>Async.Parallel [ for i in 0 .. 200 -&gt; computeTask i ]  </vt:lpstr>
      <vt:lpstr>F#:  Influences</vt:lpstr>
      <vt:lpstr>Functional First</vt:lpstr>
      <vt:lpstr>PowerPoint Presentation</vt:lpstr>
      <vt:lpstr>Applied Functional  Core Engines</vt:lpstr>
      <vt:lpstr>PowerPoint Presentation</vt:lpstr>
      <vt:lpstr>Some Basic F#</vt:lpstr>
      <vt:lpstr>Whitespace Matters</vt:lpstr>
      <vt:lpstr>Whitespace Matters</vt:lpstr>
      <vt:lpstr>Functional– Pipelines</vt:lpstr>
      <vt:lpstr>[ … ]</vt:lpstr>
      <vt:lpstr>[ … ]</vt:lpstr>
      <vt:lpstr>seq { … }</vt:lpstr>
      <vt:lpstr>seq { … }</vt:lpstr>
      <vt:lpstr>queries</vt:lpstr>
      <vt:lpstr>queries</vt:lpstr>
      <vt:lpstr>Objects</vt:lpstr>
      <vt:lpstr>Objects + Functional</vt:lpstr>
      <vt:lpstr>Objects + Functional</vt:lpstr>
      <vt:lpstr>Topic: Units of Measure</vt:lpstr>
      <vt:lpstr>NASA Mars Climate Orbiter, 1999</vt:lpstr>
      <vt:lpstr>PowerPoint Presentation</vt:lpstr>
      <vt:lpstr>Units of Measure – Typical Example</vt:lpstr>
      <vt:lpstr>parallel &amp; reactive</vt:lpstr>
      <vt:lpstr>The Big Trends</vt:lpstr>
      <vt:lpstr>PowerPoint Presentation</vt:lpstr>
      <vt:lpstr>async { ... }</vt:lpstr>
      <vt:lpstr>async { ... }</vt:lpstr>
      <vt:lpstr>async { ... }</vt:lpstr>
      <vt:lpstr>The many uses of async { ... }</vt:lpstr>
      <vt:lpstr>The many uses of async { ... }</vt:lpstr>
      <vt:lpstr>A First Agent</vt:lpstr>
      <vt:lpstr>First 100,000 Agents</vt:lpstr>
      <vt:lpstr>Demo</vt:lpstr>
      <vt:lpstr>Cross-platform</vt:lpstr>
      <vt:lpstr>Summary</vt:lpstr>
      <vt:lpstr>F# and Education</vt:lpstr>
      <vt:lpstr>Latest Books about F#</vt:lpstr>
      <vt:lpstr>q &amp; a </vt:lpstr>
      <vt:lpstr>F# - Control Flow</vt:lpstr>
      <vt:lpstr>Quick Overview: Types</vt:lpstr>
      <vt:lpstr>Quick Overview: Functions</vt:lpstr>
      <vt:lpstr>Quick Overview</vt:lpstr>
      <vt:lpstr>F# - Operators</vt:lpstr>
      <vt:lpstr>F#: Patterns</vt:lpstr>
      <vt:lpstr>PowerPoint Presentation</vt:lpstr>
      <vt:lpstr>F# and Parallel Challenges</vt:lpstr>
      <vt:lpstr>The many uses of async { ... }</vt:lpstr>
      <vt:lpstr>The many uses of async { ... }</vt:lpstr>
      <vt:lpstr>Some Micro Trends</vt:lpstr>
      <vt:lpstr>F# and Parallel Challenges</vt:lpstr>
      <vt:lpstr>F# and Parallel Challenges</vt:lpstr>
      <vt:lpstr>Immutability the norm...</vt:lpstr>
      <vt:lpstr>F# - Research Contributions </vt:lpstr>
      <vt:lpstr>Related Work</vt:lpstr>
      <vt:lpstr>PowerPoint Presentation</vt:lpstr>
      <vt:lpstr>PowerPoint Presentation</vt:lpstr>
      <vt:lpstr>PowerPoint Presentation</vt:lpstr>
      <vt:lpstr>Multi Platform</vt:lpstr>
      <vt:lpstr>Computational Model Example</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Taste of F#: Succinct, Modern Functional Programming</dc:title>
  <dc:creator>Don Syme</dc:creator>
  <cp:lastModifiedBy>Don Syme</cp:lastModifiedBy>
  <cp:revision>58</cp:revision>
  <dcterms:created xsi:type="dcterms:W3CDTF">2010-11-05T12:08:15Z</dcterms:created>
  <dcterms:modified xsi:type="dcterms:W3CDTF">2011-01-25T19:52:31Z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0x01010019A0DBAA23C9614DB18FDC2CACA9F08E</vt:lpwstr>
  </property>
</Properties>
</file>