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32" r:id="rId4"/>
  </p:sldMasterIdLst>
  <p:notesMasterIdLst>
    <p:notesMasterId r:id="rId51"/>
  </p:notesMasterIdLst>
  <p:handoutMasterIdLst>
    <p:handoutMasterId r:id="rId52"/>
  </p:handoutMasterIdLst>
  <p:sldIdLst>
    <p:sldId id="572" r:id="rId5"/>
    <p:sldId id="490" r:id="rId6"/>
    <p:sldId id="491" r:id="rId7"/>
    <p:sldId id="492" r:id="rId8"/>
    <p:sldId id="493" r:id="rId9"/>
    <p:sldId id="494" r:id="rId10"/>
    <p:sldId id="495" r:id="rId11"/>
    <p:sldId id="499" r:id="rId12"/>
    <p:sldId id="568" r:id="rId13"/>
    <p:sldId id="528" r:id="rId14"/>
    <p:sldId id="314" r:id="rId15"/>
    <p:sldId id="546" r:id="rId16"/>
    <p:sldId id="547" r:id="rId17"/>
    <p:sldId id="536" r:id="rId18"/>
    <p:sldId id="537" r:id="rId19"/>
    <p:sldId id="538" r:id="rId20"/>
    <p:sldId id="541" r:id="rId21"/>
    <p:sldId id="542" r:id="rId22"/>
    <p:sldId id="543" r:id="rId23"/>
    <p:sldId id="569" r:id="rId24"/>
    <p:sldId id="544" r:id="rId25"/>
    <p:sldId id="562" r:id="rId26"/>
    <p:sldId id="456" r:id="rId27"/>
    <p:sldId id="459" r:id="rId28"/>
    <p:sldId id="461" r:id="rId29"/>
    <p:sldId id="526" r:id="rId30"/>
    <p:sldId id="518" r:id="rId31"/>
    <p:sldId id="483" r:id="rId32"/>
    <p:sldId id="484" r:id="rId33"/>
    <p:sldId id="503" r:id="rId34"/>
    <p:sldId id="523" r:id="rId35"/>
    <p:sldId id="502" r:id="rId36"/>
    <p:sldId id="505" r:id="rId37"/>
    <p:sldId id="485" r:id="rId38"/>
    <p:sldId id="486" r:id="rId39"/>
    <p:sldId id="520" r:id="rId40"/>
    <p:sldId id="521" r:id="rId41"/>
    <p:sldId id="524" r:id="rId42"/>
    <p:sldId id="509" r:id="rId43"/>
    <p:sldId id="522" r:id="rId44"/>
    <p:sldId id="454" r:id="rId45"/>
    <p:sldId id="515" r:id="rId46"/>
    <p:sldId id="573" r:id="rId47"/>
    <p:sldId id="574" r:id="rId48"/>
    <p:sldId id="575" r:id="rId49"/>
    <p:sldId id="363" r:id="rId50"/>
  </p:sldIdLst>
  <p:sldSz cx="12188825" cy="6858000"/>
  <p:notesSz cx="6858000" cy="9144000"/>
  <p:embeddedFontLst>
    <p:embeddedFont>
      <p:font typeface="Segoe Condensed" pitchFamily="34" charset="0"/>
      <p:regular r:id="rId53"/>
      <p:bold r:id="rId54"/>
    </p:embeddedFont>
    <p:embeddedFont>
      <p:font typeface="Segoe UI" pitchFamily="34" charset="0"/>
      <p:regular r:id="rId55"/>
      <p:bold r:id="rId56"/>
      <p:italic r:id="rId57"/>
      <p:boldItalic r:id="rId58"/>
    </p:embeddedFont>
    <p:embeddedFont>
      <p:font typeface="Calibri" pitchFamily="34" charset="0"/>
      <p:regular r:id="rId59"/>
      <p:bold r:id="rId60"/>
      <p:italic r:id="rId61"/>
      <p:boldItalic r:id="rId62"/>
    </p:embeddedFont>
    <p:embeddedFont>
      <p:font typeface="Consolas" pitchFamily="49" charset="0"/>
      <p:regular r:id="rId63"/>
      <p:bold r:id="rId64"/>
      <p:italic r:id="rId65"/>
      <p:boldItalic r:id="rId66"/>
    </p:embeddedFont>
    <p:embeddedFont>
      <p:font typeface="Segoe Light" charset="0"/>
      <p:regular r:id="rId67"/>
      <p:italic r:id="rId68"/>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5" autoAdjust="0"/>
    <p:restoredTop sz="96105" autoAdjust="0"/>
  </p:normalViewPr>
  <p:slideViewPr>
    <p:cSldViewPr snapToGrid="0">
      <p:cViewPr varScale="1">
        <p:scale>
          <a:sx n="92" d="100"/>
          <a:sy n="92" d="100"/>
        </p:scale>
        <p:origin x="-19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8D0D8-057C-43D5-BEEF-0A0CE6367C30}"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GB"/>
        </a:p>
      </dgm:t>
    </dgm:pt>
    <dgm:pt modelId="{863F0600-52CD-411E-92B9-82A2709808D8}">
      <dgm:prSet phldrT="[Text]"/>
      <dgm:spPr/>
      <dgm:t>
        <a:bodyPr/>
        <a:lstStyle/>
        <a:p>
          <a:r>
            <a:rPr lang="en-GB" b="1" dirty="0" smtClean="0"/>
            <a:t>F#</a:t>
          </a:r>
          <a:endParaRPr lang="en-GB" b="1" dirty="0"/>
        </a:p>
      </dgm:t>
    </dgm:pt>
    <dgm:pt modelId="{4E58C7FF-183F-4C07-8A63-47158D30503B}" type="parTrans" cxnId="{F699CF9E-5C59-4C46-9BFE-FF922A958024}">
      <dgm:prSet/>
      <dgm:spPr/>
      <dgm:t>
        <a:bodyPr/>
        <a:lstStyle/>
        <a:p>
          <a:endParaRPr lang="en-GB" b="1"/>
        </a:p>
      </dgm:t>
    </dgm:pt>
    <dgm:pt modelId="{FE12EABF-884E-4AA4-898E-31D35452CEC6}" type="sibTrans" cxnId="{F699CF9E-5C59-4C46-9BFE-FF922A958024}">
      <dgm:prSet/>
      <dgm:spPr/>
      <dgm:t>
        <a:bodyPr/>
        <a:lstStyle/>
        <a:p>
          <a:endParaRPr lang="en-GB" b="1"/>
        </a:p>
      </dgm:t>
    </dgm:pt>
    <dgm:pt modelId="{A7DCD15B-882F-4A83-BDBB-41C14360122B}">
      <dgm:prSet phldrT="[Text]"/>
      <dgm:spPr>
        <a:solidFill>
          <a:srgbClr val="00B050"/>
        </a:solidFill>
      </dgm:spPr>
      <dgm:t>
        <a:bodyPr/>
        <a:lstStyle/>
        <a:p>
          <a:r>
            <a:rPr lang="en-GB" b="1" dirty="0" smtClean="0"/>
            <a:t>Web Data</a:t>
          </a:r>
          <a:endParaRPr lang="en-GB" b="1" dirty="0"/>
        </a:p>
      </dgm:t>
    </dgm:pt>
    <dgm:pt modelId="{547CDFB9-6769-4285-BB39-87B74C8EE3CD}" type="parTrans" cxnId="{2AFB3FEF-88E9-456C-98C4-059559F1331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F5DD6D44-8C3C-4852-BF15-B8A44100BA2B}" type="sibTrans" cxnId="{2AFB3FEF-88E9-456C-98C4-059559F13318}">
      <dgm:prSet/>
      <dgm:spPr/>
      <dgm:t>
        <a:bodyPr/>
        <a:lstStyle/>
        <a:p>
          <a:endParaRPr lang="en-GB" b="1"/>
        </a:p>
      </dgm:t>
    </dgm:pt>
    <dgm:pt modelId="{B223E1E6-80DF-4E21-9C42-94658530527B}">
      <dgm:prSet phldrT="[Text]"/>
      <dgm:spPr>
        <a:solidFill>
          <a:srgbClr val="00B050"/>
        </a:solidFill>
      </dgm:spPr>
      <dgm:t>
        <a:bodyPr/>
        <a:lstStyle/>
        <a:p>
          <a:r>
            <a:rPr lang="en-GB" b="1" dirty="0" smtClean="0"/>
            <a:t>Cloud Data</a:t>
          </a:r>
          <a:endParaRPr lang="en-GB" b="1" dirty="0"/>
        </a:p>
      </dgm:t>
    </dgm:pt>
    <dgm:pt modelId="{EBAB8C5C-71E0-4E4C-9202-D16CFCD2ABDA}" type="parTrans" cxnId="{E8C8F0C6-B0BB-43EB-92A2-C001A70AD9E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E32DACBD-2538-43C8-8098-E4DD521A61DD}" type="sibTrans" cxnId="{E8C8F0C6-B0BB-43EB-92A2-C001A70AD9E3}">
      <dgm:prSet/>
      <dgm:spPr/>
      <dgm:t>
        <a:bodyPr/>
        <a:lstStyle/>
        <a:p>
          <a:endParaRPr lang="en-GB" b="1"/>
        </a:p>
      </dgm:t>
    </dgm:pt>
    <dgm:pt modelId="{AF055713-79D0-4C91-9300-B8FC8177966A}">
      <dgm:prSet phldrT="[Text]"/>
      <dgm:spPr>
        <a:solidFill>
          <a:srgbClr val="00B050"/>
        </a:solidFill>
      </dgm:spPr>
      <dgm:t>
        <a:bodyPr/>
        <a:lstStyle/>
        <a:p>
          <a:r>
            <a:rPr lang="en-GB" b="1" dirty="0" smtClean="0"/>
            <a:t>Enterprise</a:t>
          </a:r>
        </a:p>
        <a:p>
          <a:r>
            <a:rPr lang="en-GB" b="1" dirty="0" smtClean="0"/>
            <a:t>Data</a:t>
          </a:r>
          <a:endParaRPr lang="en-GB" b="1" dirty="0"/>
        </a:p>
      </dgm:t>
    </dgm:pt>
    <dgm:pt modelId="{148F34E8-44B1-461B-B746-0D0B851857A6}" type="parTrans" cxnId="{81DC956B-EF16-4A72-83EC-AE4F940B06A9}">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571E6194-33B9-46A5-AB1D-93D2C786337B}" type="sibTrans" cxnId="{81DC956B-EF16-4A72-83EC-AE4F940B06A9}">
      <dgm:prSet/>
      <dgm:spPr/>
      <dgm:t>
        <a:bodyPr/>
        <a:lstStyle/>
        <a:p>
          <a:endParaRPr lang="en-GB" b="1"/>
        </a:p>
      </dgm:t>
    </dgm:pt>
    <dgm:pt modelId="{32F358CA-D03E-4FFE-88D7-7010F9B0866E}">
      <dgm:prSet phldrT="[Text]"/>
      <dgm:spPr>
        <a:solidFill>
          <a:srgbClr val="00B050"/>
        </a:solidFill>
      </dgm:spPr>
      <dgm:t>
        <a:bodyPr/>
        <a:lstStyle/>
        <a:p>
          <a:r>
            <a:rPr lang="en-GB" b="1" dirty="0" smtClean="0"/>
            <a:t>Local Data</a:t>
          </a:r>
          <a:endParaRPr lang="en-GB" b="1" dirty="0"/>
        </a:p>
      </dgm:t>
    </dgm:pt>
    <dgm:pt modelId="{CA29449B-02E2-47CE-8DCF-57D240F1FBE0}" type="parTrans" cxnId="{6B21E1B6-6839-4C9F-A84B-3710DE63D77A}">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A13C5491-8174-4C09-A189-C08891BCE525}" type="sibTrans" cxnId="{6B21E1B6-6839-4C9F-A84B-3710DE63D77A}">
      <dgm:prSet/>
      <dgm:spPr/>
      <dgm:t>
        <a:bodyPr/>
        <a:lstStyle/>
        <a:p>
          <a:endParaRPr lang="en-GB" b="1"/>
        </a:p>
      </dgm:t>
    </dgm:pt>
    <dgm:pt modelId="{F400E7C3-C232-4717-81C4-643BB03BE117}">
      <dgm:prSet phldrT="[Text]"/>
      <dgm:spPr>
        <a:solidFill>
          <a:srgbClr val="00B050"/>
        </a:solidFill>
      </dgm:spPr>
      <dgm:t>
        <a:bodyPr/>
        <a:lstStyle/>
        <a:p>
          <a:r>
            <a:rPr lang="en-GB" b="1" dirty="0" smtClean="0"/>
            <a:t>Web Services</a:t>
          </a:r>
          <a:endParaRPr lang="en-GB" b="1" dirty="0"/>
        </a:p>
      </dgm:t>
    </dgm:pt>
    <dgm:pt modelId="{BFFA4F88-FF19-4042-8B86-81353493F9C8}" type="parTrans" cxnId="{1B34DDED-6962-42A1-B01F-643C5EE5EE3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17080207-7D07-44FE-9860-A9F7FEA11A93}" type="sibTrans" cxnId="{1B34DDED-6962-42A1-B01F-643C5EE5EE38}">
      <dgm:prSet/>
      <dgm:spPr/>
      <dgm:t>
        <a:bodyPr/>
        <a:lstStyle/>
        <a:p>
          <a:endParaRPr lang="en-GB" b="1"/>
        </a:p>
      </dgm:t>
    </dgm:pt>
    <dgm:pt modelId="{5CCB6E23-09B1-46B7-94EE-0A3136538FCB}">
      <dgm:prSet phldrT="[Text]"/>
      <dgm:spPr>
        <a:solidFill>
          <a:srgbClr val="00B050"/>
        </a:solidFill>
      </dgm:spPr>
      <dgm:t>
        <a:bodyPr/>
        <a:lstStyle/>
        <a:p>
          <a:r>
            <a:rPr lang="en-GB" b="1" dirty="0" smtClean="0"/>
            <a:t>Your Data</a:t>
          </a:r>
          <a:endParaRPr lang="en-GB" b="1" dirty="0"/>
        </a:p>
      </dgm:t>
    </dgm:pt>
    <dgm:pt modelId="{BFF538B8-254D-45C3-A8C5-6210F4076BBB}" type="parTrans" cxnId="{7428E5ED-55A0-4AEA-A392-BDA6BC865D7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D54E8E1B-34E4-4988-B85D-88877D212AF1}" type="sibTrans" cxnId="{7428E5ED-55A0-4AEA-A392-BDA6BC865D73}">
      <dgm:prSet/>
      <dgm:spPr/>
      <dgm:t>
        <a:bodyPr/>
        <a:lstStyle/>
        <a:p>
          <a:endParaRPr lang="en-GB" b="1"/>
        </a:p>
      </dgm:t>
    </dgm:pt>
    <dgm:pt modelId="{761686BC-8533-4C00-8394-E9FC686FAFE4}" type="pres">
      <dgm:prSet presAssocID="{15C8D0D8-057C-43D5-BEEF-0A0CE6367C30}" presName="Name0" presStyleCnt="0">
        <dgm:presLayoutVars>
          <dgm:chMax val="1"/>
          <dgm:dir/>
          <dgm:animLvl val="ctr"/>
          <dgm:resizeHandles val="exact"/>
        </dgm:presLayoutVars>
      </dgm:prSet>
      <dgm:spPr/>
      <dgm:t>
        <a:bodyPr/>
        <a:lstStyle/>
        <a:p>
          <a:endParaRPr lang="en-GB"/>
        </a:p>
      </dgm:t>
    </dgm:pt>
    <dgm:pt modelId="{51B8C795-42D2-49C5-899D-3626F0278F39}" type="pres">
      <dgm:prSet presAssocID="{863F0600-52CD-411E-92B9-82A2709808D8}" presName="centerShape" presStyleLbl="node0" presStyleIdx="0" presStyleCnt="1"/>
      <dgm:spPr/>
      <dgm:t>
        <a:bodyPr/>
        <a:lstStyle/>
        <a:p>
          <a:endParaRPr lang="en-GB"/>
        </a:p>
      </dgm:t>
    </dgm:pt>
    <dgm:pt modelId="{0F813361-7A3B-427B-80E0-3995A0A90304}" type="pres">
      <dgm:prSet presAssocID="{547CDFB9-6769-4285-BB39-87B74C8EE3CD}" presName="parTrans" presStyleLbl="sibTrans2D1" presStyleIdx="0" presStyleCnt="6"/>
      <dgm:spPr/>
      <dgm:t>
        <a:bodyPr/>
        <a:lstStyle/>
        <a:p>
          <a:endParaRPr lang="en-GB"/>
        </a:p>
      </dgm:t>
    </dgm:pt>
    <dgm:pt modelId="{8A2D473B-37A6-4AD0-A15F-6E64B921165F}" type="pres">
      <dgm:prSet presAssocID="{547CDFB9-6769-4285-BB39-87B74C8EE3CD}" presName="connectorText" presStyleLbl="sibTrans2D1" presStyleIdx="0" presStyleCnt="6"/>
      <dgm:spPr/>
      <dgm:t>
        <a:bodyPr/>
        <a:lstStyle/>
        <a:p>
          <a:endParaRPr lang="en-GB"/>
        </a:p>
      </dgm:t>
    </dgm:pt>
    <dgm:pt modelId="{DCFDEC40-DBEE-4114-BDBF-97731B0E8F13}" type="pres">
      <dgm:prSet presAssocID="{A7DCD15B-882F-4A83-BDBB-41C14360122B}" presName="node" presStyleLbl="node1" presStyleIdx="0" presStyleCnt="6">
        <dgm:presLayoutVars>
          <dgm:bulletEnabled val="1"/>
        </dgm:presLayoutVars>
      </dgm:prSet>
      <dgm:spPr/>
      <dgm:t>
        <a:bodyPr/>
        <a:lstStyle/>
        <a:p>
          <a:endParaRPr lang="en-GB"/>
        </a:p>
      </dgm:t>
    </dgm:pt>
    <dgm:pt modelId="{302B4E84-6D60-4A3C-93B8-B4171848525E}" type="pres">
      <dgm:prSet presAssocID="{EBAB8C5C-71E0-4E4C-9202-D16CFCD2ABDA}" presName="parTrans" presStyleLbl="sibTrans2D1" presStyleIdx="1" presStyleCnt="6"/>
      <dgm:spPr/>
      <dgm:t>
        <a:bodyPr/>
        <a:lstStyle/>
        <a:p>
          <a:endParaRPr lang="en-GB"/>
        </a:p>
      </dgm:t>
    </dgm:pt>
    <dgm:pt modelId="{9A020815-33E0-45CD-9330-E950520C248C}" type="pres">
      <dgm:prSet presAssocID="{EBAB8C5C-71E0-4E4C-9202-D16CFCD2ABDA}" presName="connectorText" presStyleLbl="sibTrans2D1" presStyleIdx="1" presStyleCnt="6"/>
      <dgm:spPr/>
      <dgm:t>
        <a:bodyPr/>
        <a:lstStyle/>
        <a:p>
          <a:endParaRPr lang="en-GB"/>
        </a:p>
      </dgm:t>
    </dgm:pt>
    <dgm:pt modelId="{2BB494E8-4A25-4682-9898-E3176745D5B0}" type="pres">
      <dgm:prSet presAssocID="{B223E1E6-80DF-4E21-9C42-94658530527B}" presName="node" presStyleLbl="node1" presStyleIdx="1" presStyleCnt="6">
        <dgm:presLayoutVars>
          <dgm:bulletEnabled val="1"/>
        </dgm:presLayoutVars>
      </dgm:prSet>
      <dgm:spPr/>
      <dgm:t>
        <a:bodyPr/>
        <a:lstStyle/>
        <a:p>
          <a:endParaRPr lang="en-GB"/>
        </a:p>
      </dgm:t>
    </dgm:pt>
    <dgm:pt modelId="{0ED9D778-3FCC-4C1F-8636-524F2E23F669}" type="pres">
      <dgm:prSet presAssocID="{148F34E8-44B1-461B-B746-0D0B851857A6}" presName="parTrans" presStyleLbl="sibTrans2D1" presStyleIdx="2" presStyleCnt="6"/>
      <dgm:spPr/>
      <dgm:t>
        <a:bodyPr/>
        <a:lstStyle/>
        <a:p>
          <a:endParaRPr lang="en-GB"/>
        </a:p>
      </dgm:t>
    </dgm:pt>
    <dgm:pt modelId="{5EF316A8-D9A0-481A-A2C8-11F166F69407}" type="pres">
      <dgm:prSet presAssocID="{148F34E8-44B1-461B-B746-0D0B851857A6}" presName="connectorText" presStyleLbl="sibTrans2D1" presStyleIdx="2" presStyleCnt="6"/>
      <dgm:spPr/>
      <dgm:t>
        <a:bodyPr/>
        <a:lstStyle/>
        <a:p>
          <a:endParaRPr lang="en-GB"/>
        </a:p>
      </dgm:t>
    </dgm:pt>
    <dgm:pt modelId="{84869D28-DE02-45BA-A323-025CC90CF11E}" type="pres">
      <dgm:prSet presAssocID="{AF055713-79D0-4C91-9300-B8FC8177966A}" presName="node" presStyleLbl="node1" presStyleIdx="2" presStyleCnt="6">
        <dgm:presLayoutVars>
          <dgm:bulletEnabled val="1"/>
        </dgm:presLayoutVars>
      </dgm:prSet>
      <dgm:spPr/>
      <dgm:t>
        <a:bodyPr/>
        <a:lstStyle/>
        <a:p>
          <a:endParaRPr lang="en-GB"/>
        </a:p>
      </dgm:t>
    </dgm:pt>
    <dgm:pt modelId="{31E55C57-A669-4AFB-BBB1-A81BF2849301}" type="pres">
      <dgm:prSet presAssocID="{CA29449B-02E2-47CE-8DCF-57D240F1FBE0}" presName="parTrans" presStyleLbl="sibTrans2D1" presStyleIdx="3" presStyleCnt="6"/>
      <dgm:spPr/>
      <dgm:t>
        <a:bodyPr/>
        <a:lstStyle/>
        <a:p>
          <a:endParaRPr lang="en-GB"/>
        </a:p>
      </dgm:t>
    </dgm:pt>
    <dgm:pt modelId="{C93EBC42-BC6A-465F-95D3-4FFE0798C6EF}" type="pres">
      <dgm:prSet presAssocID="{CA29449B-02E2-47CE-8DCF-57D240F1FBE0}" presName="connectorText" presStyleLbl="sibTrans2D1" presStyleIdx="3" presStyleCnt="6"/>
      <dgm:spPr/>
      <dgm:t>
        <a:bodyPr/>
        <a:lstStyle/>
        <a:p>
          <a:endParaRPr lang="en-GB"/>
        </a:p>
      </dgm:t>
    </dgm:pt>
    <dgm:pt modelId="{0B78AF1F-0C88-4E88-82DC-6C3437F0506F}" type="pres">
      <dgm:prSet presAssocID="{32F358CA-D03E-4FFE-88D7-7010F9B0866E}" presName="node" presStyleLbl="node1" presStyleIdx="3" presStyleCnt="6">
        <dgm:presLayoutVars>
          <dgm:bulletEnabled val="1"/>
        </dgm:presLayoutVars>
      </dgm:prSet>
      <dgm:spPr/>
      <dgm:t>
        <a:bodyPr/>
        <a:lstStyle/>
        <a:p>
          <a:endParaRPr lang="en-GB"/>
        </a:p>
      </dgm:t>
    </dgm:pt>
    <dgm:pt modelId="{D63A542E-2527-425D-A5AF-ACDD14193090}" type="pres">
      <dgm:prSet presAssocID="{BFFA4F88-FF19-4042-8B86-81353493F9C8}" presName="parTrans" presStyleLbl="sibTrans2D1" presStyleIdx="4" presStyleCnt="6"/>
      <dgm:spPr/>
      <dgm:t>
        <a:bodyPr/>
        <a:lstStyle/>
        <a:p>
          <a:endParaRPr lang="en-GB"/>
        </a:p>
      </dgm:t>
    </dgm:pt>
    <dgm:pt modelId="{F613E8C4-E936-443D-BEBD-FD135E79029E}" type="pres">
      <dgm:prSet presAssocID="{BFFA4F88-FF19-4042-8B86-81353493F9C8}" presName="connectorText" presStyleLbl="sibTrans2D1" presStyleIdx="4" presStyleCnt="6"/>
      <dgm:spPr/>
      <dgm:t>
        <a:bodyPr/>
        <a:lstStyle/>
        <a:p>
          <a:endParaRPr lang="en-GB"/>
        </a:p>
      </dgm:t>
    </dgm:pt>
    <dgm:pt modelId="{50495704-726C-41CF-B091-44D913359F11}" type="pres">
      <dgm:prSet presAssocID="{F400E7C3-C232-4717-81C4-643BB03BE117}" presName="node" presStyleLbl="node1" presStyleIdx="4" presStyleCnt="6">
        <dgm:presLayoutVars>
          <dgm:bulletEnabled val="1"/>
        </dgm:presLayoutVars>
      </dgm:prSet>
      <dgm:spPr/>
      <dgm:t>
        <a:bodyPr/>
        <a:lstStyle/>
        <a:p>
          <a:endParaRPr lang="en-GB"/>
        </a:p>
      </dgm:t>
    </dgm:pt>
    <dgm:pt modelId="{FD717D3F-6D51-4556-A651-5BCA588C5F56}" type="pres">
      <dgm:prSet presAssocID="{BFF538B8-254D-45C3-A8C5-6210F4076BBB}" presName="parTrans" presStyleLbl="sibTrans2D1" presStyleIdx="5" presStyleCnt="6"/>
      <dgm:spPr/>
      <dgm:t>
        <a:bodyPr/>
        <a:lstStyle/>
        <a:p>
          <a:endParaRPr lang="en-GB"/>
        </a:p>
      </dgm:t>
    </dgm:pt>
    <dgm:pt modelId="{9240B272-E402-430B-8A0B-E3324577A8D7}" type="pres">
      <dgm:prSet presAssocID="{BFF538B8-254D-45C3-A8C5-6210F4076BBB}" presName="connectorText" presStyleLbl="sibTrans2D1" presStyleIdx="5" presStyleCnt="6"/>
      <dgm:spPr/>
      <dgm:t>
        <a:bodyPr/>
        <a:lstStyle/>
        <a:p>
          <a:endParaRPr lang="en-GB"/>
        </a:p>
      </dgm:t>
    </dgm:pt>
    <dgm:pt modelId="{16FD8B25-21C1-4C8D-A798-197C88BC8F69}" type="pres">
      <dgm:prSet presAssocID="{5CCB6E23-09B1-46B7-94EE-0A3136538FCB}" presName="node" presStyleLbl="node1" presStyleIdx="5" presStyleCnt="6">
        <dgm:presLayoutVars>
          <dgm:bulletEnabled val="1"/>
        </dgm:presLayoutVars>
      </dgm:prSet>
      <dgm:spPr/>
      <dgm:t>
        <a:bodyPr/>
        <a:lstStyle/>
        <a:p>
          <a:endParaRPr lang="en-GB"/>
        </a:p>
      </dgm:t>
    </dgm:pt>
  </dgm:ptLst>
  <dgm:cxnLst>
    <dgm:cxn modelId="{F699CF9E-5C59-4C46-9BFE-FF922A958024}" srcId="{15C8D0D8-057C-43D5-BEEF-0A0CE6367C30}" destId="{863F0600-52CD-411E-92B9-82A2709808D8}" srcOrd="0" destOrd="0" parTransId="{4E58C7FF-183F-4C07-8A63-47158D30503B}" sibTransId="{FE12EABF-884E-4AA4-898E-31D35452CEC6}"/>
    <dgm:cxn modelId="{51B3CA8C-0D5B-479C-ACF1-BC2B40098D49}" type="presOf" srcId="{CA29449B-02E2-47CE-8DCF-57D240F1FBE0}" destId="{C93EBC42-BC6A-465F-95D3-4FFE0798C6EF}" srcOrd="1" destOrd="0" presId="urn:microsoft.com/office/officeart/2005/8/layout/radial5"/>
    <dgm:cxn modelId="{2B1A6D3A-F4AE-4A7E-BF8D-0A46F6A9233A}" type="presOf" srcId="{32F358CA-D03E-4FFE-88D7-7010F9B0866E}" destId="{0B78AF1F-0C88-4E88-82DC-6C3437F0506F}" srcOrd="0" destOrd="0" presId="urn:microsoft.com/office/officeart/2005/8/layout/radial5"/>
    <dgm:cxn modelId="{69D97791-DD5C-4E7E-B447-CA615C049E06}" type="presOf" srcId="{EBAB8C5C-71E0-4E4C-9202-D16CFCD2ABDA}" destId="{302B4E84-6D60-4A3C-93B8-B4171848525E}" srcOrd="0" destOrd="0" presId="urn:microsoft.com/office/officeart/2005/8/layout/radial5"/>
    <dgm:cxn modelId="{E8C8F0C6-B0BB-43EB-92A2-C001A70AD9E3}" srcId="{863F0600-52CD-411E-92B9-82A2709808D8}" destId="{B223E1E6-80DF-4E21-9C42-94658530527B}" srcOrd="1" destOrd="0" parTransId="{EBAB8C5C-71E0-4E4C-9202-D16CFCD2ABDA}" sibTransId="{E32DACBD-2538-43C8-8098-E4DD521A61DD}"/>
    <dgm:cxn modelId="{206F29B2-B262-4E83-BB85-6E041ECEF7A9}" type="presOf" srcId="{BFFA4F88-FF19-4042-8B86-81353493F9C8}" destId="{F613E8C4-E936-443D-BEBD-FD135E79029E}" srcOrd="1" destOrd="0" presId="urn:microsoft.com/office/officeart/2005/8/layout/radial5"/>
    <dgm:cxn modelId="{A3F99F0F-7EAD-4A35-873B-A55613C74361}" type="presOf" srcId="{863F0600-52CD-411E-92B9-82A2709808D8}" destId="{51B8C795-42D2-49C5-899D-3626F0278F39}" srcOrd="0" destOrd="0" presId="urn:microsoft.com/office/officeart/2005/8/layout/radial5"/>
    <dgm:cxn modelId="{7BC9EC15-AE71-40CE-8B6C-6E1AEA0E5A2E}" type="presOf" srcId="{A7DCD15B-882F-4A83-BDBB-41C14360122B}" destId="{DCFDEC40-DBEE-4114-BDBF-97731B0E8F13}" srcOrd="0" destOrd="0" presId="urn:microsoft.com/office/officeart/2005/8/layout/radial5"/>
    <dgm:cxn modelId="{8B97E33A-066D-44E3-AF8A-BA42E22E3E15}" type="presOf" srcId="{148F34E8-44B1-461B-B746-0D0B851857A6}" destId="{5EF316A8-D9A0-481A-A2C8-11F166F69407}" srcOrd="1" destOrd="0" presId="urn:microsoft.com/office/officeart/2005/8/layout/radial5"/>
    <dgm:cxn modelId="{57318570-EC7C-46B1-A17D-C91FE5DB5A8C}" type="presOf" srcId="{547CDFB9-6769-4285-BB39-87B74C8EE3CD}" destId="{8A2D473B-37A6-4AD0-A15F-6E64B921165F}" srcOrd="1" destOrd="0" presId="urn:microsoft.com/office/officeart/2005/8/layout/radial5"/>
    <dgm:cxn modelId="{B72E47CD-D597-4583-808D-5D1849D24914}" type="presOf" srcId="{BFF538B8-254D-45C3-A8C5-6210F4076BBB}" destId="{FD717D3F-6D51-4556-A651-5BCA588C5F56}" srcOrd="0" destOrd="0" presId="urn:microsoft.com/office/officeart/2005/8/layout/radial5"/>
    <dgm:cxn modelId="{52BF2924-608D-448E-AFE6-E63B00481902}" type="presOf" srcId="{B223E1E6-80DF-4E21-9C42-94658530527B}" destId="{2BB494E8-4A25-4682-9898-E3176745D5B0}" srcOrd="0" destOrd="0" presId="urn:microsoft.com/office/officeart/2005/8/layout/radial5"/>
    <dgm:cxn modelId="{C402C7BE-523F-41B6-9855-E48278ECF07D}" type="presOf" srcId="{547CDFB9-6769-4285-BB39-87B74C8EE3CD}" destId="{0F813361-7A3B-427B-80E0-3995A0A90304}" srcOrd="0" destOrd="0" presId="urn:microsoft.com/office/officeart/2005/8/layout/radial5"/>
    <dgm:cxn modelId="{81DC956B-EF16-4A72-83EC-AE4F940B06A9}" srcId="{863F0600-52CD-411E-92B9-82A2709808D8}" destId="{AF055713-79D0-4C91-9300-B8FC8177966A}" srcOrd="2" destOrd="0" parTransId="{148F34E8-44B1-461B-B746-0D0B851857A6}" sibTransId="{571E6194-33B9-46A5-AB1D-93D2C786337B}"/>
    <dgm:cxn modelId="{1B34DDED-6962-42A1-B01F-643C5EE5EE38}" srcId="{863F0600-52CD-411E-92B9-82A2709808D8}" destId="{F400E7C3-C232-4717-81C4-643BB03BE117}" srcOrd="4" destOrd="0" parTransId="{BFFA4F88-FF19-4042-8B86-81353493F9C8}" sibTransId="{17080207-7D07-44FE-9860-A9F7FEA11A93}"/>
    <dgm:cxn modelId="{2AFB3FEF-88E9-456C-98C4-059559F13318}" srcId="{863F0600-52CD-411E-92B9-82A2709808D8}" destId="{A7DCD15B-882F-4A83-BDBB-41C14360122B}" srcOrd="0" destOrd="0" parTransId="{547CDFB9-6769-4285-BB39-87B74C8EE3CD}" sibTransId="{F5DD6D44-8C3C-4852-BF15-B8A44100BA2B}"/>
    <dgm:cxn modelId="{7428E5ED-55A0-4AEA-A392-BDA6BC865D73}" srcId="{863F0600-52CD-411E-92B9-82A2709808D8}" destId="{5CCB6E23-09B1-46B7-94EE-0A3136538FCB}" srcOrd="5" destOrd="0" parTransId="{BFF538B8-254D-45C3-A8C5-6210F4076BBB}" sibTransId="{D54E8E1B-34E4-4988-B85D-88877D212AF1}"/>
    <dgm:cxn modelId="{94B6CB90-EA5F-4225-BB59-77993FE49B7A}" type="presOf" srcId="{BFFA4F88-FF19-4042-8B86-81353493F9C8}" destId="{D63A542E-2527-425D-A5AF-ACDD14193090}" srcOrd="0" destOrd="0" presId="urn:microsoft.com/office/officeart/2005/8/layout/radial5"/>
    <dgm:cxn modelId="{A6F67608-3778-4559-992A-3D3D1EA4BD50}" type="presOf" srcId="{F400E7C3-C232-4717-81C4-643BB03BE117}" destId="{50495704-726C-41CF-B091-44D913359F11}" srcOrd="0" destOrd="0" presId="urn:microsoft.com/office/officeart/2005/8/layout/radial5"/>
    <dgm:cxn modelId="{B672361D-44D1-4FE5-8C4B-B701A06C03DD}" type="presOf" srcId="{5CCB6E23-09B1-46B7-94EE-0A3136538FCB}" destId="{16FD8B25-21C1-4C8D-A798-197C88BC8F69}" srcOrd="0" destOrd="0" presId="urn:microsoft.com/office/officeart/2005/8/layout/radial5"/>
    <dgm:cxn modelId="{6B21E1B6-6839-4C9F-A84B-3710DE63D77A}" srcId="{863F0600-52CD-411E-92B9-82A2709808D8}" destId="{32F358CA-D03E-4FFE-88D7-7010F9B0866E}" srcOrd="3" destOrd="0" parTransId="{CA29449B-02E2-47CE-8DCF-57D240F1FBE0}" sibTransId="{A13C5491-8174-4C09-A189-C08891BCE525}"/>
    <dgm:cxn modelId="{E66F60CF-DE0D-4DAA-B8B1-F02D689962F3}" type="presOf" srcId="{EBAB8C5C-71E0-4E4C-9202-D16CFCD2ABDA}" destId="{9A020815-33E0-45CD-9330-E950520C248C}" srcOrd="1" destOrd="0" presId="urn:microsoft.com/office/officeart/2005/8/layout/radial5"/>
    <dgm:cxn modelId="{D854703C-0A2E-4369-9E5C-18010068507A}" type="presOf" srcId="{15C8D0D8-057C-43D5-BEEF-0A0CE6367C30}" destId="{761686BC-8533-4C00-8394-E9FC686FAFE4}" srcOrd="0" destOrd="0" presId="urn:microsoft.com/office/officeart/2005/8/layout/radial5"/>
    <dgm:cxn modelId="{1A289832-773E-4DEF-91DC-40BFA4114DBD}" type="presOf" srcId="{AF055713-79D0-4C91-9300-B8FC8177966A}" destId="{84869D28-DE02-45BA-A323-025CC90CF11E}" srcOrd="0" destOrd="0" presId="urn:microsoft.com/office/officeart/2005/8/layout/radial5"/>
    <dgm:cxn modelId="{7C146DB7-7F84-4B9C-A3A3-0F0B811C9A84}" type="presOf" srcId="{BFF538B8-254D-45C3-A8C5-6210F4076BBB}" destId="{9240B272-E402-430B-8A0B-E3324577A8D7}" srcOrd="1" destOrd="0" presId="urn:microsoft.com/office/officeart/2005/8/layout/radial5"/>
    <dgm:cxn modelId="{91B46836-FE1F-4C26-AE36-3DCEA9A15488}" type="presOf" srcId="{CA29449B-02E2-47CE-8DCF-57D240F1FBE0}" destId="{31E55C57-A669-4AFB-BBB1-A81BF2849301}" srcOrd="0" destOrd="0" presId="urn:microsoft.com/office/officeart/2005/8/layout/radial5"/>
    <dgm:cxn modelId="{1B9FA0EB-4C91-44E3-8836-404B61AC5539}" type="presOf" srcId="{148F34E8-44B1-461B-B746-0D0B851857A6}" destId="{0ED9D778-3FCC-4C1F-8636-524F2E23F669}" srcOrd="0" destOrd="0" presId="urn:microsoft.com/office/officeart/2005/8/layout/radial5"/>
    <dgm:cxn modelId="{9DCBBE62-8C84-442A-B7F1-9834A0383A19}" type="presParOf" srcId="{761686BC-8533-4C00-8394-E9FC686FAFE4}" destId="{51B8C795-42D2-49C5-899D-3626F0278F39}" srcOrd="0" destOrd="0" presId="urn:microsoft.com/office/officeart/2005/8/layout/radial5"/>
    <dgm:cxn modelId="{03E98461-908C-4C65-92E4-6AC14EBD7723}" type="presParOf" srcId="{761686BC-8533-4C00-8394-E9FC686FAFE4}" destId="{0F813361-7A3B-427B-80E0-3995A0A90304}" srcOrd="1" destOrd="0" presId="urn:microsoft.com/office/officeart/2005/8/layout/radial5"/>
    <dgm:cxn modelId="{B769B141-CF5C-40F5-829E-5995435EB801}" type="presParOf" srcId="{0F813361-7A3B-427B-80E0-3995A0A90304}" destId="{8A2D473B-37A6-4AD0-A15F-6E64B921165F}" srcOrd="0" destOrd="0" presId="urn:microsoft.com/office/officeart/2005/8/layout/radial5"/>
    <dgm:cxn modelId="{7283D6AC-1E9A-4DEC-A1FD-D7F887C63EB0}" type="presParOf" srcId="{761686BC-8533-4C00-8394-E9FC686FAFE4}" destId="{DCFDEC40-DBEE-4114-BDBF-97731B0E8F13}" srcOrd="2" destOrd="0" presId="urn:microsoft.com/office/officeart/2005/8/layout/radial5"/>
    <dgm:cxn modelId="{D1BD890B-B5BF-4856-8720-CD73FE0D4E0B}" type="presParOf" srcId="{761686BC-8533-4C00-8394-E9FC686FAFE4}" destId="{302B4E84-6D60-4A3C-93B8-B4171848525E}" srcOrd="3" destOrd="0" presId="urn:microsoft.com/office/officeart/2005/8/layout/radial5"/>
    <dgm:cxn modelId="{720F0843-43CE-4E77-8BA5-2946672D7CCE}" type="presParOf" srcId="{302B4E84-6D60-4A3C-93B8-B4171848525E}" destId="{9A020815-33E0-45CD-9330-E950520C248C}" srcOrd="0" destOrd="0" presId="urn:microsoft.com/office/officeart/2005/8/layout/radial5"/>
    <dgm:cxn modelId="{5335FDB4-E530-4A7B-B230-9CFBBD101E8C}" type="presParOf" srcId="{761686BC-8533-4C00-8394-E9FC686FAFE4}" destId="{2BB494E8-4A25-4682-9898-E3176745D5B0}" srcOrd="4" destOrd="0" presId="urn:microsoft.com/office/officeart/2005/8/layout/radial5"/>
    <dgm:cxn modelId="{833B3E1E-F942-40F9-94B4-8FF57E0F865B}" type="presParOf" srcId="{761686BC-8533-4C00-8394-E9FC686FAFE4}" destId="{0ED9D778-3FCC-4C1F-8636-524F2E23F669}" srcOrd="5" destOrd="0" presId="urn:microsoft.com/office/officeart/2005/8/layout/radial5"/>
    <dgm:cxn modelId="{69EC9314-2942-488C-B34C-FBB60CEDF454}" type="presParOf" srcId="{0ED9D778-3FCC-4C1F-8636-524F2E23F669}" destId="{5EF316A8-D9A0-481A-A2C8-11F166F69407}" srcOrd="0" destOrd="0" presId="urn:microsoft.com/office/officeart/2005/8/layout/radial5"/>
    <dgm:cxn modelId="{89ABF079-10BB-484F-9CB2-C48B301ACFED}" type="presParOf" srcId="{761686BC-8533-4C00-8394-E9FC686FAFE4}" destId="{84869D28-DE02-45BA-A323-025CC90CF11E}" srcOrd="6" destOrd="0" presId="urn:microsoft.com/office/officeart/2005/8/layout/radial5"/>
    <dgm:cxn modelId="{65F9F748-3CB7-4A9F-8C59-E2BB3BC3C5A6}" type="presParOf" srcId="{761686BC-8533-4C00-8394-E9FC686FAFE4}" destId="{31E55C57-A669-4AFB-BBB1-A81BF2849301}" srcOrd="7" destOrd="0" presId="urn:microsoft.com/office/officeart/2005/8/layout/radial5"/>
    <dgm:cxn modelId="{9C6D39F1-597F-4270-91E7-3171D3C1B193}" type="presParOf" srcId="{31E55C57-A669-4AFB-BBB1-A81BF2849301}" destId="{C93EBC42-BC6A-465F-95D3-4FFE0798C6EF}" srcOrd="0" destOrd="0" presId="urn:microsoft.com/office/officeart/2005/8/layout/radial5"/>
    <dgm:cxn modelId="{FC663894-6EDE-4346-86CB-ADBF4689946D}" type="presParOf" srcId="{761686BC-8533-4C00-8394-E9FC686FAFE4}" destId="{0B78AF1F-0C88-4E88-82DC-6C3437F0506F}" srcOrd="8" destOrd="0" presId="urn:microsoft.com/office/officeart/2005/8/layout/radial5"/>
    <dgm:cxn modelId="{49044BC1-DFAE-473F-B8C1-9B65CB6F3C42}" type="presParOf" srcId="{761686BC-8533-4C00-8394-E9FC686FAFE4}" destId="{D63A542E-2527-425D-A5AF-ACDD14193090}" srcOrd="9" destOrd="0" presId="urn:microsoft.com/office/officeart/2005/8/layout/radial5"/>
    <dgm:cxn modelId="{168AEF33-0931-4BF8-89FB-9A9A3BAC2933}" type="presParOf" srcId="{D63A542E-2527-425D-A5AF-ACDD14193090}" destId="{F613E8C4-E936-443D-BEBD-FD135E79029E}" srcOrd="0" destOrd="0" presId="urn:microsoft.com/office/officeart/2005/8/layout/radial5"/>
    <dgm:cxn modelId="{FC05540F-8F13-4444-AA07-7B1A31A72AF9}" type="presParOf" srcId="{761686BC-8533-4C00-8394-E9FC686FAFE4}" destId="{50495704-726C-41CF-B091-44D913359F11}" srcOrd="10" destOrd="0" presId="urn:microsoft.com/office/officeart/2005/8/layout/radial5"/>
    <dgm:cxn modelId="{8D6562A3-2782-469A-BB94-53C2A416420D}" type="presParOf" srcId="{761686BC-8533-4C00-8394-E9FC686FAFE4}" destId="{FD717D3F-6D51-4556-A651-5BCA588C5F56}" srcOrd="11" destOrd="0" presId="urn:microsoft.com/office/officeart/2005/8/layout/radial5"/>
    <dgm:cxn modelId="{FE5F2D50-A0F0-4941-A93E-AAE081A57B54}" type="presParOf" srcId="{FD717D3F-6D51-4556-A651-5BCA588C5F56}" destId="{9240B272-E402-430B-8A0B-E3324577A8D7}" srcOrd="0" destOrd="0" presId="urn:microsoft.com/office/officeart/2005/8/layout/radial5"/>
    <dgm:cxn modelId="{FABA19C4-95B2-4187-AB1F-53CBBC0B8AEC}" type="presParOf" srcId="{761686BC-8533-4C00-8394-E9FC686FAFE4}" destId="{16FD8B25-21C1-4C8D-A798-197C88BC8F6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Ready for supported use in VS2010</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Simple code, </a:t>
          </a:r>
          <a:br>
            <a:rPr lang="en-US" b="1" dirty="0" smtClean="0">
              <a:solidFill>
                <a:schemeClr val="bg1"/>
              </a:solidFill>
            </a:rPr>
          </a:br>
          <a:r>
            <a:rPr lang="en-US" b="1" dirty="0" smtClean="0">
              <a:solidFill>
                <a:schemeClr val="bg1"/>
              </a:solidFill>
            </a:rPr>
            <a:t>Simple parallelism</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An amazing data-rich future ahead</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expressive, productive addition to .NET</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E9BB1600-53DB-4185-8E64-6701D5D12A9D}" type="presOf" srcId="{8379D34F-D2EB-44C7-A6BA-B404EF2D892C}" destId="{BE121AA7-A037-43CD-8CC7-33C1B387C247}" srcOrd="1" destOrd="0" presId="urn:microsoft.com/office/officeart/2005/8/layout/matrix1"/>
    <dgm:cxn modelId="{AE76607F-6702-49F2-941F-1727939E03FA}" type="presOf" srcId="{9F290243-9586-4FD8-9268-FFC159A95363}" destId="{A2BDDE09-967E-4575-B702-D3388ABBADC8}"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3284351E-08F3-4F90-A152-6464407EDD1D}" type="presOf" srcId="{0027F459-B446-46B1-8201-A37991051222}" destId="{3BF692F9-897A-4426-BC45-0235699D63BA}" srcOrd="1" destOrd="0" presId="urn:microsoft.com/office/officeart/2005/8/layout/matrix1"/>
    <dgm:cxn modelId="{734BD746-4533-4EF7-B429-98536C84D61C}" type="presOf" srcId="{B6DA48CD-B6A1-40DF-B1B2-298D0352C4AA}" destId="{51DBD211-C134-41AD-AD57-176244304372}" srcOrd="0" destOrd="0" presId="urn:microsoft.com/office/officeart/2005/8/layout/matrix1"/>
    <dgm:cxn modelId="{B6E2F4EA-43F8-40EB-96DD-6BB8064465DC}" type="presOf" srcId="{7D6988BB-C65B-4E09-813B-7747FFB5A8A2}" destId="{06F7728C-5299-4235-8017-DBD5BC2DB36C}" srcOrd="0" destOrd="0" presId="urn:microsoft.com/office/officeart/2005/8/layout/matrix1"/>
    <dgm:cxn modelId="{4438AD77-BD0F-4922-9B92-3407C6620CA5}" type="presOf" srcId="{A6B25E8E-3AD5-476E-AE79-19EE4887E230}" destId="{62CD59B7-0D31-4CEC-A61C-C239FA1C3946}" srcOrd="0" destOrd="0" presId="urn:microsoft.com/office/officeart/2005/8/layout/matrix1"/>
    <dgm:cxn modelId="{DD2B3ABE-3009-4BB6-A901-3C1AA8CAE797}" type="presOf" srcId="{7D6988BB-C65B-4E09-813B-7747FFB5A8A2}" destId="{ECFA074D-691D-42C6-A6A7-C04D755BBC44}" srcOrd="1"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8934958C-A37C-41BB-896E-F4514A120E12}" type="presOf" srcId="{B6DA48CD-B6A1-40DF-B1B2-298D0352C4AA}" destId="{31D08910-A6AB-452C-B3EB-93BCBD6544C8}" srcOrd="1"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EA72B7E5-44CA-4039-B47D-F58FD168B0B5}" type="presOf" srcId="{8379D34F-D2EB-44C7-A6BA-B404EF2D892C}" destId="{6341D0F4-C184-47C1-B6FD-93C52A30A16E}" srcOrd="0" destOrd="0" presId="urn:microsoft.com/office/officeart/2005/8/layout/matrix1"/>
    <dgm:cxn modelId="{F18E1921-422B-4F0A-937A-1AB4B3A4CFF6}" type="presOf" srcId="{0027F459-B446-46B1-8201-A37991051222}" destId="{504ADB60-2DEB-48D0-8123-CA7933E4971B}" srcOrd="0" destOrd="0" presId="urn:microsoft.com/office/officeart/2005/8/layout/matrix1"/>
    <dgm:cxn modelId="{7B947DBC-99FB-487C-9C64-264E6528416F}" type="presParOf" srcId="{A2BDDE09-967E-4575-B702-D3388ABBADC8}" destId="{C75D8A5F-F48F-4013-9E99-B76AF4C4D7AF}" srcOrd="0" destOrd="0" presId="urn:microsoft.com/office/officeart/2005/8/layout/matrix1"/>
    <dgm:cxn modelId="{041F6551-A6C7-451C-B0CA-0CECD23DFA79}" type="presParOf" srcId="{C75D8A5F-F48F-4013-9E99-B76AF4C4D7AF}" destId="{504ADB60-2DEB-48D0-8123-CA7933E4971B}" srcOrd="0" destOrd="0" presId="urn:microsoft.com/office/officeart/2005/8/layout/matrix1"/>
    <dgm:cxn modelId="{CBE8BA4C-EA67-437D-8B04-FD992579ED3F}" type="presParOf" srcId="{C75D8A5F-F48F-4013-9E99-B76AF4C4D7AF}" destId="{3BF692F9-897A-4426-BC45-0235699D63BA}" srcOrd="1" destOrd="0" presId="urn:microsoft.com/office/officeart/2005/8/layout/matrix1"/>
    <dgm:cxn modelId="{0BD6F678-97D6-491E-BCBB-4EE2DF434831}" type="presParOf" srcId="{C75D8A5F-F48F-4013-9E99-B76AF4C4D7AF}" destId="{51DBD211-C134-41AD-AD57-176244304372}" srcOrd="2" destOrd="0" presId="urn:microsoft.com/office/officeart/2005/8/layout/matrix1"/>
    <dgm:cxn modelId="{70B2B614-F473-4DEC-9549-EE64DE9C8745}" type="presParOf" srcId="{C75D8A5F-F48F-4013-9E99-B76AF4C4D7AF}" destId="{31D08910-A6AB-452C-B3EB-93BCBD6544C8}" srcOrd="3" destOrd="0" presId="urn:microsoft.com/office/officeart/2005/8/layout/matrix1"/>
    <dgm:cxn modelId="{CCF051DE-C85F-4276-9707-7FB3B6C44343}" type="presParOf" srcId="{C75D8A5F-F48F-4013-9E99-B76AF4C4D7AF}" destId="{6341D0F4-C184-47C1-B6FD-93C52A30A16E}" srcOrd="4" destOrd="0" presId="urn:microsoft.com/office/officeart/2005/8/layout/matrix1"/>
    <dgm:cxn modelId="{ACD69452-755C-47EF-8927-01CB75FAB8DF}" type="presParOf" srcId="{C75D8A5F-F48F-4013-9E99-B76AF4C4D7AF}" destId="{BE121AA7-A037-43CD-8CC7-33C1B387C247}" srcOrd="5" destOrd="0" presId="urn:microsoft.com/office/officeart/2005/8/layout/matrix1"/>
    <dgm:cxn modelId="{ADDD5557-B614-4C48-8BE9-1BAF4976B136}" type="presParOf" srcId="{C75D8A5F-F48F-4013-9E99-B76AF4C4D7AF}" destId="{06F7728C-5299-4235-8017-DBD5BC2DB36C}" srcOrd="6" destOrd="0" presId="urn:microsoft.com/office/officeart/2005/8/layout/matrix1"/>
    <dgm:cxn modelId="{F5A9DB02-0C11-44A2-831E-B0DADC2D8CD5}" type="presParOf" srcId="{C75D8A5F-F48F-4013-9E99-B76AF4C4D7AF}" destId="{ECFA074D-691D-42C6-A6A7-C04D755BBC44}" srcOrd="7" destOrd="0" presId="urn:microsoft.com/office/officeart/2005/8/layout/matrix1"/>
    <dgm:cxn modelId="{9860B405-DD77-482C-AD80-7FBBAB031771}"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8C795-42D2-49C5-899D-3626F0278F39}">
      <dsp:nvSpPr>
        <dsp:cNvPr id="0" name=""/>
        <dsp:cNvSpPr/>
      </dsp:nvSpPr>
      <dsp:spPr>
        <a:xfrm>
          <a:off x="3969884" y="2149727"/>
          <a:ext cx="1533372" cy="1533372"/>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GB" sz="6100" b="1" kern="1200" dirty="0" smtClean="0"/>
            <a:t>F#</a:t>
          </a:r>
          <a:endParaRPr lang="en-GB" sz="6100" b="1" kern="1200" dirty="0"/>
        </a:p>
      </dsp:txBody>
      <dsp:txXfrm>
        <a:off x="4194441" y="2374284"/>
        <a:ext cx="1084258" cy="1084258"/>
      </dsp:txXfrm>
    </dsp:sp>
    <dsp:sp modelId="{0F813361-7A3B-427B-80E0-3995A0A90304}">
      <dsp:nvSpPr>
        <dsp:cNvPr id="0" name=""/>
        <dsp:cNvSpPr/>
      </dsp:nvSpPr>
      <dsp:spPr>
        <a:xfrm rot="16200000">
          <a:off x="4574588" y="1592595"/>
          <a:ext cx="323965" cy="52134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4623183" y="1745459"/>
        <a:ext cx="226776" cy="312808"/>
      </dsp:txXfrm>
    </dsp:sp>
    <dsp:sp modelId="{DCFDEC40-DBEE-4114-BDBF-97731B0E8F13}">
      <dsp:nvSpPr>
        <dsp:cNvPr id="0" name=""/>
        <dsp:cNvSpPr/>
      </dsp:nvSpPr>
      <dsp:spPr>
        <a:xfrm>
          <a:off x="3969884" y="5100"/>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Web Data</a:t>
          </a:r>
          <a:endParaRPr lang="en-GB" sz="1700" b="1" kern="1200" dirty="0"/>
        </a:p>
      </dsp:txBody>
      <dsp:txXfrm>
        <a:off x="4194441" y="229657"/>
        <a:ext cx="1084258" cy="1084258"/>
      </dsp:txXfrm>
    </dsp:sp>
    <dsp:sp modelId="{302B4E84-6D60-4A3C-93B8-B4171848525E}">
      <dsp:nvSpPr>
        <dsp:cNvPr id="0" name=""/>
        <dsp:cNvSpPr/>
      </dsp:nvSpPr>
      <dsp:spPr>
        <a:xfrm rot="19800000">
          <a:off x="5495298" y="2124168"/>
          <a:ext cx="323965" cy="521346"/>
        </a:xfrm>
        <a:prstGeom prst="rightArrow">
          <a:avLst>
            <a:gd name="adj1" fmla="val 60000"/>
            <a:gd name="adj2" fmla="val 50000"/>
          </a:avLst>
        </a:prstGeom>
        <a:gradFill rotWithShape="0">
          <a:gsLst>
            <a:gs pos="0">
              <a:schemeClr val="accent2">
                <a:shade val="90000"/>
                <a:hueOff val="-45250"/>
                <a:satOff val="-6491"/>
                <a:lumOff val="8131"/>
                <a:alphaOff val="0"/>
                <a:shade val="51000"/>
                <a:satMod val="130000"/>
              </a:schemeClr>
            </a:gs>
            <a:gs pos="80000">
              <a:schemeClr val="accent2">
                <a:shade val="90000"/>
                <a:hueOff val="-45250"/>
                <a:satOff val="-6491"/>
                <a:lumOff val="8131"/>
                <a:alphaOff val="0"/>
                <a:shade val="93000"/>
                <a:satMod val="130000"/>
              </a:schemeClr>
            </a:gs>
            <a:gs pos="100000">
              <a:schemeClr val="accent2">
                <a:shade val="90000"/>
                <a:hueOff val="-45250"/>
                <a:satOff val="-6491"/>
                <a:lumOff val="8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5501808" y="2252734"/>
        <a:ext cx="226776" cy="312808"/>
      </dsp:txXfrm>
    </dsp:sp>
    <dsp:sp modelId="{2BB494E8-4A25-4682-9898-E3176745D5B0}">
      <dsp:nvSpPr>
        <dsp:cNvPr id="0" name=""/>
        <dsp:cNvSpPr/>
      </dsp:nvSpPr>
      <dsp:spPr>
        <a:xfrm>
          <a:off x="5827186"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Cloud Data</a:t>
          </a:r>
          <a:endParaRPr lang="en-GB" sz="1700" b="1" kern="1200" dirty="0"/>
        </a:p>
      </dsp:txBody>
      <dsp:txXfrm>
        <a:off x="6051743" y="1301970"/>
        <a:ext cx="1084258" cy="1084258"/>
      </dsp:txXfrm>
    </dsp:sp>
    <dsp:sp modelId="{0ED9D778-3FCC-4C1F-8636-524F2E23F669}">
      <dsp:nvSpPr>
        <dsp:cNvPr id="0" name=""/>
        <dsp:cNvSpPr/>
      </dsp:nvSpPr>
      <dsp:spPr>
        <a:xfrm rot="1800000">
          <a:off x="5495298" y="3187313"/>
          <a:ext cx="323965" cy="521346"/>
        </a:xfrm>
        <a:prstGeom prst="rightArrow">
          <a:avLst>
            <a:gd name="adj1" fmla="val 60000"/>
            <a:gd name="adj2" fmla="val 50000"/>
          </a:avLst>
        </a:prstGeom>
        <a:gradFill rotWithShape="0">
          <a:gsLst>
            <a:gs pos="0">
              <a:schemeClr val="accent2">
                <a:shade val="90000"/>
                <a:hueOff val="-90499"/>
                <a:satOff val="-12982"/>
                <a:lumOff val="16262"/>
                <a:alphaOff val="0"/>
                <a:shade val="51000"/>
                <a:satMod val="130000"/>
              </a:schemeClr>
            </a:gs>
            <a:gs pos="80000">
              <a:schemeClr val="accent2">
                <a:shade val="90000"/>
                <a:hueOff val="-90499"/>
                <a:satOff val="-12982"/>
                <a:lumOff val="16262"/>
                <a:alphaOff val="0"/>
                <a:shade val="93000"/>
                <a:satMod val="130000"/>
              </a:schemeClr>
            </a:gs>
            <a:gs pos="100000">
              <a:schemeClr val="accent2">
                <a:shade val="90000"/>
                <a:hueOff val="-90499"/>
                <a:satOff val="-12982"/>
                <a:lumOff val="162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5501808" y="3267285"/>
        <a:ext cx="226776" cy="312808"/>
      </dsp:txXfrm>
    </dsp:sp>
    <dsp:sp modelId="{84869D28-DE02-45BA-A323-025CC90CF11E}">
      <dsp:nvSpPr>
        <dsp:cNvPr id="0" name=""/>
        <dsp:cNvSpPr/>
      </dsp:nvSpPr>
      <dsp:spPr>
        <a:xfrm>
          <a:off x="5827186"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Enterprise</a:t>
          </a:r>
        </a:p>
        <a:p>
          <a:pPr lvl="0" algn="ctr" defTabSz="755650">
            <a:lnSpc>
              <a:spcPct val="90000"/>
            </a:lnSpc>
            <a:spcBef>
              <a:spcPct val="0"/>
            </a:spcBef>
            <a:spcAft>
              <a:spcPct val="35000"/>
            </a:spcAft>
          </a:pPr>
          <a:r>
            <a:rPr lang="en-GB" sz="1700" b="1" kern="1200" dirty="0" smtClean="0"/>
            <a:t>Data</a:t>
          </a:r>
          <a:endParaRPr lang="en-GB" sz="1700" b="1" kern="1200" dirty="0"/>
        </a:p>
      </dsp:txBody>
      <dsp:txXfrm>
        <a:off x="6051743" y="3446598"/>
        <a:ext cx="1084258" cy="1084258"/>
      </dsp:txXfrm>
    </dsp:sp>
    <dsp:sp modelId="{31E55C57-A669-4AFB-BBB1-A81BF2849301}">
      <dsp:nvSpPr>
        <dsp:cNvPr id="0" name=""/>
        <dsp:cNvSpPr/>
      </dsp:nvSpPr>
      <dsp:spPr>
        <a:xfrm rot="5400000">
          <a:off x="4574588" y="3718885"/>
          <a:ext cx="323965" cy="521346"/>
        </a:xfrm>
        <a:prstGeom prst="rightArrow">
          <a:avLst>
            <a:gd name="adj1" fmla="val 60000"/>
            <a:gd name="adj2" fmla="val 50000"/>
          </a:avLst>
        </a:prstGeom>
        <a:gradFill rotWithShape="0">
          <a:gsLst>
            <a:gs pos="0">
              <a:schemeClr val="accent2">
                <a:shade val="90000"/>
                <a:hueOff val="-135749"/>
                <a:satOff val="-19472"/>
                <a:lumOff val="24393"/>
                <a:alphaOff val="0"/>
                <a:shade val="51000"/>
                <a:satMod val="130000"/>
              </a:schemeClr>
            </a:gs>
            <a:gs pos="80000">
              <a:schemeClr val="accent2">
                <a:shade val="90000"/>
                <a:hueOff val="-135749"/>
                <a:satOff val="-19472"/>
                <a:lumOff val="24393"/>
                <a:alphaOff val="0"/>
                <a:shade val="93000"/>
                <a:satMod val="130000"/>
              </a:schemeClr>
            </a:gs>
            <a:gs pos="100000">
              <a:schemeClr val="accent2">
                <a:shade val="90000"/>
                <a:hueOff val="-135749"/>
                <a:satOff val="-19472"/>
                <a:lumOff val="24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4623183" y="3774560"/>
        <a:ext cx="226776" cy="312808"/>
      </dsp:txXfrm>
    </dsp:sp>
    <dsp:sp modelId="{0B78AF1F-0C88-4E88-82DC-6C3437F0506F}">
      <dsp:nvSpPr>
        <dsp:cNvPr id="0" name=""/>
        <dsp:cNvSpPr/>
      </dsp:nvSpPr>
      <dsp:spPr>
        <a:xfrm>
          <a:off x="3969884" y="4294355"/>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Local Data</a:t>
          </a:r>
          <a:endParaRPr lang="en-GB" sz="1700" b="1" kern="1200" dirty="0"/>
        </a:p>
      </dsp:txBody>
      <dsp:txXfrm>
        <a:off x="4194441" y="4518912"/>
        <a:ext cx="1084258" cy="1084258"/>
      </dsp:txXfrm>
    </dsp:sp>
    <dsp:sp modelId="{D63A542E-2527-425D-A5AF-ACDD14193090}">
      <dsp:nvSpPr>
        <dsp:cNvPr id="0" name=""/>
        <dsp:cNvSpPr/>
      </dsp:nvSpPr>
      <dsp:spPr>
        <a:xfrm rot="9000000">
          <a:off x="3653877" y="3187313"/>
          <a:ext cx="323965" cy="521346"/>
        </a:xfrm>
        <a:prstGeom prst="rightArrow">
          <a:avLst>
            <a:gd name="adj1" fmla="val 60000"/>
            <a:gd name="adj2" fmla="val 50000"/>
          </a:avLst>
        </a:prstGeom>
        <a:gradFill rotWithShape="0">
          <a:gsLst>
            <a:gs pos="0">
              <a:schemeClr val="accent2">
                <a:shade val="90000"/>
                <a:hueOff val="-180998"/>
                <a:satOff val="-25963"/>
                <a:lumOff val="32524"/>
                <a:alphaOff val="0"/>
                <a:shade val="51000"/>
                <a:satMod val="130000"/>
              </a:schemeClr>
            </a:gs>
            <a:gs pos="80000">
              <a:schemeClr val="accent2">
                <a:shade val="90000"/>
                <a:hueOff val="-180998"/>
                <a:satOff val="-25963"/>
                <a:lumOff val="32524"/>
                <a:alphaOff val="0"/>
                <a:shade val="93000"/>
                <a:satMod val="130000"/>
              </a:schemeClr>
            </a:gs>
            <a:gs pos="100000">
              <a:schemeClr val="accent2">
                <a:shade val="90000"/>
                <a:hueOff val="-180998"/>
                <a:satOff val="-25963"/>
                <a:lumOff val="325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rot="10800000">
        <a:off x="3744556" y="3267285"/>
        <a:ext cx="226776" cy="312808"/>
      </dsp:txXfrm>
    </dsp:sp>
    <dsp:sp modelId="{50495704-726C-41CF-B091-44D913359F11}">
      <dsp:nvSpPr>
        <dsp:cNvPr id="0" name=""/>
        <dsp:cNvSpPr/>
      </dsp:nvSpPr>
      <dsp:spPr>
        <a:xfrm>
          <a:off x="2112582"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Web Services</a:t>
          </a:r>
          <a:endParaRPr lang="en-GB" sz="1700" b="1" kern="1200" dirty="0"/>
        </a:p>
      </dsp:txBody>
      <dsp:txXfrm>
        <a:off x="2337139" y="3446598"/>
        <a:ext cx="1084258" cy="1084258"/>
      </dsp:txXfrm>
    </dsp:sp>
    <dsp:sp modelId="{FD717D3F-6D51-4556-A651-5BCA588C5F56}">
      <dsp:nvSpPr>
        <dsp:cNvPr id="0" name=""/>
        <dsp:cNvSpPr/>
      </dsp:nvSpPr>
      <dsp:spPr>
        <a:xfrm rot="12600000">
          <a:off x="3653877" y="2124168"/>
          <a:ext cx="323965" cy="521346"/>
        </a:xfrm>
        <a:prstGeom prst="rightArrow">
          <a:avLst>
            <a:gd name="adj1" fmla="val 60000"/>
            <a:gd name="adj2" fmla="val 50000"/>
          </a:avLst>
        </a:prstGeom>
        <a:gradFill rotWithShape="0">
          <a:gsLst>
            <a:gs pos="0">
              <a:schemeClr val="accent2">
                <a:shade val="90000"/>
                <a:hueOff val="-226248"/>
                <a:satOff val="-32454"/>
                <a:lumOff val="40655"/>
                <a:alphaOff val="0"/>
                <a:shade val="51000"/>
                <a:satMod val="130000"/>
              </a:schemeClr>
            </a:gs>
            <a:gs pos="80000">
              <a:schemeClr val="accent2">
                <a:shade val="90000"/>
                <a:hueOff val="-226248"/>
                <a:satOff val="-32454"/>
                <a:lumOff val="40655"/>
                <a:alphaOff val="0"/>
                <a:shade val="93000"/>
                <a:satMod val="130000"/>
              </a:schemeClr>
            </a:gs>
            <a:gs pos="100000">
              <a:schemeClr val="accent2">
                <a:shade val="90000"/>
                <a:hueOff val="-226248"/>
                <a:satOff val="-32454"/>
                <a:lumOff val="406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rot="10800000">
        <a:off x="3744556" y="2252734"/>
        <a:ext cx="226776" cy="312808"/>
      </dsp:txXfrm>
    </dsp:sp>
    <dsp:sp modelId="{16FD8B25-21C1-4C8D-A798-197C88BC8F69}">
      <dsp:nvSpPr>
        <dsp:cNvPr id="0" name=""/>
        <dsp:cNvSpPr/>
      </dsp:nvSpPr>
      <dsp:spPr>
        <a:xfrm>
          <a:off x="2112582"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Your Data</a:t>
          </a:r>
          <a:endParaRPr lang="en-GB" sz="1700" b="1" kern="1200" dirty="0"/>
        </a:p>
      </dsp:txBody>
      <dsp:txXfrm>
        <a:off x="2337139" y="1301970"/>
        <a:ext cx="1084258" cy="108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808387" y="-1808387"/>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Simple, expressive, productive addition to .NET</a:t>
          </a:r>
          <a:endParaRPr lang="en-US" sz="3100" b="1" kern="1200" dirty="0">
            <a:solidFill>
              <a:schemeClr val="bg1"/>
            </a:solidFill>
          </a:endParaRPr>
        </a:p>
      </dsp:txBody>
      <dsp:txXfrm rot="5400000">
        <a:off x="0" y="0"/>
        <a:ext cx="5586544" cy="1477327"/>
      </dsp:txXfrm>
    </dsp:sp>
    <dsp:sp modelId="{51DBD211-C134-41AD-AD57-176244304372}">
      <dsp:nvSpPr>
        <dsp:cNvPr id="0" name=""/>
        <dsp:cNvSpPr/>
      </dsp:nvSpPr>
      <dsp:spPr>
        <a:xfrm>
          <a:off x="5586544" y="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Ready for supported use in VS2010</a:t>
          </a:r>
          <a:endParaRPr lang="en-US" sz="3100" b="1" kern="1200" dirty="0">
            <a:solidFill>
              <a:schemeClr val="bg1"/>
            </a:solidFill>
          </a:endParaRPr>
        </a:p>
      </dsp:txBody>
      <dsp:txXfrm>
        <a:off x="5586544" y="0"/>
        <a:ext cx="5586544" cy="1477327"/>
      </dsp:txXfrm>
    </dsp:sp>
    <dsp:sp modelId="{6341D0F4-C184-47C1-B6FD-93C52A30A16E}">
      <dsp:nvSpPr>
        <dsp:cNvPr id="0" name=""/>
        <dsp:cNvSpPr/>
      </dsp:nvSpPr>
      <dsp:spPr>
        <a:xfrm rot="10800000">
          <a:off x="0" y="196977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Simple code, </a:t>
          </a:r>
          <a:br>
            <a:rPr lang="en-US" sz="3100" b="1" kern="1200" dirty="0" smtClean="0">
              <a:solidFill>
                <a:schemeClr val="bg1"/>
              </a:solidFill>
            </a:rPr>
          </a:br>
          <a:r>
            <a:rPr lang="en-US" sz="3100" b="1" kern="1200" dirty="0" smtClean="0">
              <a:solidFill>
                <a:schemeClr val="bg1"/>
              </a:solidFill>
            </a:rPr>
            <a:t>Simple parallelism</a:t>
          </a:r>
          <a:endParaRPr lang="en-US" sz="3100" b="1" kern="1200" dirty="0">
            <a:solidFill>
              <a:schemeClr val="bg1"/>
            </a:solidFill>
          </a:endParaRPr>
        </a:p>
      </dsp:txBody>
      <dsp:txXfrm rot="10800000">
        <a:off x="0" y="2462212"/>
        <a:ext cx="5586544" cy="1477327"/>
      </dsp:txXfrm>
    </dsp:sp>
    <dsp:sp modelId="{06F7728C-5299-4235-8017-DBD5BC2DB36C}">
      <dsp:nvSpPr>
        <dsp:cNvPr id="0" name=""/>
        <dsp:cNvSpPr/>
      </dsp:nvSpPr>
      <dsp:spPr>
        <a:xfrm rot="5400000">
          <a:off x="7394932" y="161382"/>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An amazing data-rich future ahead</a:t>
          </a:r>
          <a:endParaRPr lang="en-US" sz="3100" b="1" kern="1200" dirty="0">
            <a:solidFill>
              <a:schemeClr val="bg1"/>
            </a:solidFill>
          </a:endParaRPr>
        </a:p>
      </dsp:txBody>
      <dsp:txXfrm rot="-5400000">
        <a:off x="5586545" y="2462211"/>
        <a:ext cx="5586544" cy="1477327"/>
      </dsp:txXfrm>
    </dsp:sp>
    <dsp:sp modelId="{62CD59B7-0D31-4CEC-A61C-C239FA1C3946}">
      <dsp:nvSpPr>
        <dsp:cNvPr id="0" name=""/>
        <dsp:cNvSpPr/>
      </dsp:nvSpPr>
      <dsp:spPr>
        <a:xfrm>
          <a:off x="3910581" y="1477327"/>
          <a:ext cx="3351927" cy="98488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smtClean="0"/>
            <a:t>F#</a:t>
          </a:r>
          <a:endParaRPr lang="en-US" sz="2500" b="1" kern="1200" dirty="0"/>
        </a:p>
      </dsp:txBody>
      <dsp:txXfrm>
        <a:off x="3958659" y="1525405"/>
        <a:ext cx="3255771" cy="8887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4/20/2011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4/20/2011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447800"/>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3874827"/>
            <a:ext cx="10242550"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114" y="298938"/>
            <a:ext cx="2004838"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7"/>
            <a:ext cx="7226228"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711015"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5883" y="6248401"/>
            <a:ext cx="3555074"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1764" y="3357564"/>
            <a:ext cx="10360501" cy="1470025"/>
          </a:xfrm>
        </p:spPr>
        <p:txBody>
          <a:bodyPr/>
          <a:lstStyle>
            <a:lvl1pPr algn="l">
              <a:defRPr sz="8000" b="0">
                <a:solidFill>
                  <a:schemeClr val="bg1"/>
                </a:solidFill>
                <a:latin typeface="Segoe Condensed" pitchFamily="34" charset="0"/>
              </a:defRPr>
            </a:lvl1pPr>
          </a:lstStyle>
          <a:p>
            <a:r>
              <a:rPr lang="de-CH" dirty="0" smtClean="0"/>
              <a:t>Session Title</a:t>
            </a:r>
            <a:endParaRPr lang="de-CH" dirty="0"/>
          </a:p>
        </p:txBody>
      </p:sp>
      <p:sp>
        <p:nvSpPr>
          <p:cNvPr id="3" name="Untertitel 2"/>
          <p:cNvSpPr>
            <a:spLocks noGrp="1"/>
          </p:cNvSpPr>
          <p:nvPr>
            <p:ph type="subTitle" idx="1" hasCustomPrompt="1"/>
          </p:nvPr>
        </p:nvSpPr>
        <p:spPr>
          <a:xfrm>
            <a:off x="761764" y="4857761"/>
            <a:ext cx="9408285" cy="923916"/>
          </a:xfrm>
        </p:spPr>
        <p:txBody>
          <a:bodyPr>
            <a:noAutofit/>
          </a:bodyPr>
          <a:lstStyle>
            <a:lvl1pPr marL="0" indent="0" algn="l">
              <a:buNone/>
              <a:defRPr sz="2700" b="1" i="0">
                <a:solidFill>
                  <a:srgbClr val="1F6BA7"/>
                </a:solidFill>
                <a:latin typeface="Segoe Condensed"/>
                <a:cs typeface="Segoe Condensed"/>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de-DE" dirty="0" err="1" smtClean="0"/>
              <a:t>Speaker</a:t>
            </a:r>
            <a:r>
              <a:rPr lang="de-DE" dirty="0" smtClean="0"/>
              <a:t> &amp; Company</a:t>
            </a:r>
            <a:endParaRPr lang="de-CH" dirty="0"/>
          </a:p>
        </p:txBody>
      </p:sp>
      <p:sp>
        <p:nvSpPr>
          <p:cNvPr id="11" name="Textplatzhalter 10"/>
          <p:cNvSpPr>
            <a:spLocks noGrp="1"/>
          </p:cNvSpPr>
          <p:nvPr>
            <p:ph type="body" sz="quarter" idx="10" hasCustomPrompt="1"/>
          </p:nvPr>
        </p:nvSpPr>
        <p:spPr>
          <a:xfrm>
            <a:off x="761764" y="6215082"/>
            <a:ext cx="7618069" cy="357191"/>
          </a:xfrm>
        </p:spPr>
        <p:txBody>
          <a:bodyPr>
            <a:noAutofit/>
          </a:bodyPr>
          <a:lstStyle>
            <a:lvl1pPr>
              <a:buNone/>
              <a:defRPr sz="2400" baseline="0"/>
            </a:lvl1pPr>
          </a:lstStyle>
          <a:p>
            <a:pPr lvl="0"/>
            <a:r>
              <a:rPr lang="de-CH" sz="2400" dirty="0" smtClean="0"/>
              <a:t>Session </a:t>
            </a:r>
            <a:r>
              <a:rPr lang="de-CH" sz="2400" dirty="0" err="1" smtClean="0"/>
              <a:t>code</a:t>
            </a:r>
            <a:endParaRPr lang="de-CH" dirty="0"/>
          </a:p>
        </p:txBody>
      </p:sp>
      <p:sp>
        <p:nvSpPr>
          <p:cNvPr id="5" name="Rektangel 4"/>
          <p:cNvSpPr/>
          <p:nvPr userDrawn="1"/>
        </p:nvSpPr>
        <p:spPr>
          <a:xfrm>
            <a:off x="0" y="0"/>
            <a:ext cx="12188825" cy="932723"/>
          </a:xfrm>
          <a:prstGeom prst="rect">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1218987"/>
            <a:endParaRPr lang="sv-SE" sz="240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125812" y="164637"/>
            <a:ext cx="1923675" cy="641392"/>
          </a:xfrm>
          <a:prstGeom prst="rect">
            <a:avLst/>
          </a:prstGeom>
          <a:noFill/>
        </p:spPr>
      </p:pic>
    </p:spTree>
    <p:extLst>
      <p:ext uri="{BB962C8B-B14F-4D97-AF65-F5344CB8AC3E}">
        <p14:creationId xmlns:p14="http://schemas.microsoft.com/office/powerpoint/2010/main" val="148739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477203"/>
            <a:ext cx="815864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89124" y="2303498"/>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88639" y="3914364"/>
            <a:ext cx="11179486"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824" y="5177866"/>
            <a:ext cx="2664069"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I">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09441" y="1025161"/>
            <a:ext cx="9103554" cy="798496"/>
          </a:xfrm>
        </p:spPr>
        <p:txBody>
          <a:bodyPr anchor="t" anchorCtr="0"/>
          <a:lstStyle>
            <a:lvl1pPr algn="l">
              <a:defRPr sz="5300" b="0" baseline="0">
                <a:solidFill>
                  <a:schemeClr val="bg1"/>
                </a:solidFill>
              </a:defRPr>
            </a:lvl1pPr>
          </a:lstStyle>
          <a:p>
            <a:r>
              <a:rPr lang="de-DE" dirty="0" smtClean="0"/>
              <a:t>Click </a:t>
            </a:r>
            <a:r>
              <a:rPr lang="de-DE" dirty="0" err="1" smtClean="0"/>
              <a:t>to</a:t>
            </a:r>
            <a:r>
              <a:rPr lang="de-DE" dirty="0" smtClean="0"/>
              <a:t> add Title</a:t>
            </a:r>
            <a:endParaRPr lang="de-CH" dirty="0"/>
          </a:p>
        </p:txBody>
      </p:sp>
      <p:sp>
        <p:nvSpPr>
          <p:cNvPr id="7" name="Content Placeholder 6"/>
          <p:cNvSpPr>
            <a:spLocks noGrp="1"/>
          </p:cNvSpPr>
          <p:nvPr>
            <p:ph sz="quarter" idx="10"/>
          </p:nvPr>
        </p:nvSpPr>
        <p:spPr>
          <a:xfrm>
            <a:off x="761802" y="2180862"/>
            <a:ext cx="10665222" cy="4429125"/>
          </a:xfrm>
        </p:spPr>
        <p:txBody>
          <a:bodyPr/>
          <a:lstStyle>
            <a:lvl2pPr>
              <a:defRPr>
                <a:solidFill>
                  <a:srgbClr val="EEEEEE"/>
                </a:solidFill>
              </a:defRPr>
            </a:lvl2pPr>
            <a:lvl3pPr>
              <a:defRPr>
                <a:solidFill>
                  <a:srgbClr val="CCCCCC"/>
                </a:solidFill>
              </a:defRPr>
            </a:lvl3pPr>
            <a:lvl4pPr>
              <a:defRPr>
                <a:solidFill>
                  <a:srgbClr val="CCCCCC"/>
                </a:solidFill>
              </a:defRPr>
            </a:lvl4pPr>
            <a:lvl5pPr>
              <a:defRPr>
                <a:solidFill>
                  <a:srgbClr val="CCCCCC"/>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3722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hi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23230" y="1028733"/>
            <a:ext cx="9008328" cy="798496"/>
          </a:xfrm>
        </p:spPr>
        <p:txBody>
          <a:bodyPr anchor="t" anchorCtr="0"/>
          <a:lstStyle>
            <a:lvl1pPr algn="l">
              <a:defRPr sz="5300" b="0" baseline="0"/>
            </a:lvl1pPr>
          </a:lstStyle>
          <a:p>
            <a:r>
              <a:rPr lang="de-DE" dirty="0" smtClean="0"/>
              <a:t>Click </a:t>
            </a:r>
            <a:r>
              <a:rPr lang="de-DE" dirty="0" err="1" smtClean="0"/>
              <a:t>to</a:t>
            </a:r>
            <a:r>
              <a:rPr lang="de-DE" dirty="0" smtClean="0"/>
              <a:t> add Title</a:t>
            </a:r>
            <a:endParaRPr lang="de-CH" dirty="0"/>
          </a:p>
        </p:txBody>
      </p:sp>
      <p:sp>
        <p:nvSpPr>
          <p:cNvPr id="7" name="Content Placeholder 6"/>
          <p:cNvSpPr>
            <a:spLocks noGrp="1"/>
          </p:cNvSpPr>
          <p:nvPr>
            <p:ph sz="quarter" idx="10"/>
          </p:nvPr>
        </p:nvSpPr>
        <p:spPr>
          <a:xfrm>
            <a:off x="775590" y="2184434"/>
            <a:ext cx="10665222" cy="4429125"/>
          </a:xfrm>
        </p:spPr>
        <p:txBody>
          <a:bodyPr/>
          <a:lstStyle>
            <a:lvl1pPr>
              <a:defRPr>
                <a:solidFill>
                  <a:schemeClr val="bg1"/>
                </a:solidFill>
              </a:defRPr>
            </a:lvl1pPr>
            <a:lvl2pPr>
              <a:defRPr>
                <a:solidFill>
                  <a:srgbClr val="EEEEEE"/>
                </a:solidFill>
              </a:defRPr>
            </a:lvl2pPr>
            <a:lvl3pPr>
              <a:defRPr>
                <a:solidFill>
                  <a:srgbClr val="CCCCCC"/>
                </a:solidFill>
              </a:defRPr>
            </a:lvl3pPr>
            <a:lvl4pPr>
              <a:defRPr>
                <a:solidFill>
                  <a:srgbClr val="CCCCCC"/>
                </a:solidFill>
              </a:defRPr>
            </a:lvl4pPr>
            <a:lvl5pPr>
              <a:defRPr>
                <a:solidFill>
                  <a:srgbClr val="CCCCCC"/>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88910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3" name="Bildplatzhalter 2"/>
          <p:cNvSpPr>
            <a:spLocks noGrp="1"/>
          </p:cNvSpPr>
          <p:nvPr>
            <p:ph type="pic" idx="1" hasCustomPrompt="1"/>
          </p:nvPr>
        </p:nvSpPr>
        <p:spPr>
          <a:xfrm>
            <a:off x="761764" y="2180861"/>
            <a:ext cx="10570071" cy="4608512"/>
          </a:xfrm>
          <a:prstGeom prst="rect">
            <a:avLst/>
          </a:prstGeom>
        </p:spPr>
        <p:txBody>
          <a:bodyPr/>
          <a:lstStyle>
            <a:lvl1pPr marL="0" indent="0">
              <a:buNone/>
              <a:defRPr sz="4300">
                <a:solidFill>
                  <a:schemeClr val="tx1"/>
                </a:solidFill>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de-DE" dirty="0" smtClean="0"/>
              <a:t>Click to add picture</a:t>
            </a:r>
            <a:endParaRPr lang="de-CH" dirty="0"/>
          </a:p>
        </p:txBody>
      </p:sp>
      <p:sp>
        <p:nvSpPr>
          <p:cNvPr id="8" name="Titel 1"/>
          <p:cNvSpPr>
            <a:spLocks noGrp="1"/>
          </p:cNvSpPr>
          <p:nvPr>
            <p:ph type="title" hasCustomPrompt="1"/>
          </p:nvPr>
        </p:nvSpPr>
        <p:spPr>
          <a:xfrm>
            <a:off x="609441" y="1025176"/>
            <a:ext cx="9008328" cy="798496"/>
          </a:xfrm>
        </p:spPr>
        <p:txBody>
          <a:bodyPr anchor="t" anchorCtr="0"/>
          <a:lstStyle>
            <a:lvl1pPr algn="l">
              <a:defRPr sz="5300" b="0" baseline="0"/>
            </a:lvl1pPr>
          </a:lstStyle>
          <a:p>
            <a:r>
              <a:rPr lang="de-DE" dirty="0" smtClean="0"/>
              <a:t>Click to add Title</a:t>
            </a:r>
            <a:endParaRPr lang="de-CH" dirty="0"/>
          </a:p>
        </p:txBody>
      </p:sp>
    </p:spTree>
    <p:extLst>
      <p:ext uri="{BB962C8B-B14F-4D97-AF65-F5344CB8AC3E}">
        <p14:creationId xmlns:p14="http://schemas.microsoft.com/office/powerpoint/2010/main" val="2628295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Titl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09441" y="1025176"/>
            <a:ext cx="9008328" cy="798496"/>
          </a:xfrm>
        </p:spPr>
        <p:txBody>
          <a:bodyPr anchor="t" anchorCtr="0"/>
          <a:lstStyle>
            <a:lvl1pPr algn="l">
              <a:defRPr sz="5300" b="0" baseline="0"/>
            </a:lvl1pPr>
          </a:lstStyle>
          <a:p>
            <a:r>
              <a:rPr lang="sv-SE" sz="4800" dirty="0" smtClean="0">
                <a:solidFill>
                  <a:schemeClr val="bg1"/>
                </a:solidFill>
              </a:rPr>
              <a:t>Betygsätt sessionen.</a:t>
            </a:r>
          </a:p>
        </p:txBody>
      </p:sp>
      <p:sp>
        <p:nvSpPr>
          <p:cNvPr id="9" name="TextBox 3"/>
          <p:cNvSpPr txBox="1"/>
          <p:nvPr userDrawn="1"/>
        </p:nvSpPr>
        <p:spPr>
          <a:xfrm>
            <a:off x="623230" y="1988840"/>
            <a:ext cx="6431039" cy="4062651"/>
          </a:xfrm>
          <a:prstGeom prst="rect">
            <a:avLst/>
          </a:prstGeom>
          <a:noFill/>
        </p:spPr>
        <p:txBody>
          <a:bodyPr wrap="square" lIns="121899" tIns="60949" rIns="121899" bIns="60949" rtlCol="0">
            <a:spAutoFit/>
          </a:bodyPr>
          <a:lstStyle/>
          <a:p>
            <a:pPr defTabSz="1218987"/>
            <a:r>
              <a:rPr lang="sv-SE" sz="2100" dirty="0" smtClean="0">
                <a:solidFill>
                  <a:prstClr val="white"/>
                </a:solidFill>
              </a:rPr>
              <a:t>Dina </a:t>
            </a:r>
            <a:r>
              <a:rPr lang="sv-SE" sz="2100" dirty="0">
                <a:solidFill>
                  <a:prstClr val="white"/>
                </a:solidFill>
              </a:rPr>
              <a:t>synpunkter är mycket värdefulla för oss. </a:t>
            </a:r>
            <a:endParaRPr lang="sv-SE" sz="2100" dirty="0" smtClean="0">
              <a:solidFill>
                <a:prstClr val="white"/>
              </a:solidFill>
            </a:endParaRPr>
          </a:p>
          <a:p>
            <a:pPr defTabSz="1218987"/>
            <a:endParaRPr lang="sv-SE" sz="2100" dirty="0">
              <a:solidFill>
                <a:prstClr val="white"/>
              </a:solidFill>
            </a:endParaRPr>
          </a:p>
          <a:p>
            <a:pPr defTabSz="1218987"/>
            <a:r>
              <a:rPr lang="sv-SE" sz="2100" dirty="0" smtClean="0">
                <a:solidFill>
                  <a:prstClr val="white"/>
                </a:solidFill>
              </a:rPr>
              <a:t>Ge ditt omdöme på den session som du just har deltagit i. Välj sessionen i mobilappen Event Board* eller på webben, techdays.se, och sätt ditt betyg.</a:t>
            </a:r>
          </a:p>
          <a:p>
            <a:pPr defTabSz="1218987"/>
            <a:endParaRPr lang="sv-SE" sz="2100" dirty="0" smtClean="0">
              <a:solidFill>
                <a:prstClr val="white"/>
              </a:solidFill>
            </a:endParaRPr>
          </a:p>
          <a:p>
            <a:pPr defTabSz="1218987"/>
            <a:endParaRPr lang="en-US" sz="2100" dirty="0">
              <a:solidFill>
                <a:prstClr val="white"/>
              </a:solidFill>
            </a:endParaRPr>
          </a:p>
          <a:p>
            <a:pPr defTabSz="1218987"/>
            <a:r>
              <a:rPr lang="en-US" sz="2100" dirty="0" smtClean="0">
                <a:solidFill>
                  <a:prstClr val="white"/>
                </a:solidFill>
              </a:rPr>
              <a:t>Your </a:t>
            </a:r>
            <a:r>
              <a:rPr lang="en-US" sz="2100" dirty="0">
                <a:solidFill>
                  <a:prstClr val="white"/>
                </a:solidFill>
              </a:rPr>
              <a:t>feedback is very valuable to us. Therefore, we are very grateful that you take a minute to </a:t>
            </a:r>
            <a:r>
              <a:rPr lang="en-US" sz="2100" dirty="0" smtClean="0">
                <a:solidFill>
                  <a:prstClr val="white"/>
                </a:solidFill>
              </a:rPr>
              <a:t>rate </a:t>
            </a:r>
            <a:r>
              <a:rPr lang="en-US" sz="2100" dirty="0">
                <a:solidFill>
                  <a:prstClr val="white"/>
                </a:solidFill>
              </a:rPr>
              <a:t>the session that you </a:t>
            </a:r>
            <a:r>
              <a:rPr lang="en-US" sz="2100" dirty="0" smtClean="0">
                <a:solidFill>
                  <a:prstClr val="white"/>
                </a:solidFill>
              </a:rPr>
              <a:t>have just attended. </a:t>
            </a:r>
          </a:p>
          <a:p>
            <a:pPr defTabSz="1218987"/>
            <a:endParaRPr lang="sv-SE" sz="2100" dirty="0">
              <a:solidFill>
                <a:prstClr val="white"/>
              </a:solidFill>
            </a:endParaRPr>
          </a:p>
          <a:p>
            <a:pPr defTabSz="1218987"/>
            <a:r>
              <a:rPr lang="sv-SE" sz="2100" dirty="0" smtClean="0">
                <a:solidFill>
                  <a:prstClr val="white"/>
                </a:solidFill>
              </a:rPr>
              <a:t>Tack! </a:t>
            </a:r>
            <a:r>
              <a:rPr lang="sv-SE" sz="2100" dirty="0" err="1" smtClean="0">
                <a:solidFill>
                  <a:prstClr val="white"/>
                </a:solidFill>
              </a:rPr>
              <a:t>Thank</a:t>
            </a:r>
            <a:r>
              <a:rPr lang="sv-SE" sz="2100" dirty="0" smtClean="0">
                <a:solidFill>
                  <a:prstClr val="white"/>
                </a:solidFill>
              </a:rPr>
              <a:t> </a:t>
            </a:r>
            <a:r>
              <a:rPr lang="sv-SE" sz="2100" dirty="0" err="1" smtClean="0">
                <a:solidFill>
                  <a:prstClr val="white"/>
                </a:solidFill>
              </a:rPr>
              <a:t>You</a:t>
            </a:r>
            <a:r>
              <a:rPr lang="sv-SE" sz="2100" dirty="0" smtClean="0">
                <a:solidFill>
                  <a:prstClr val="white"/>
                </a:solidFill>
              </a:rPr>
              <a:t>!</a:t>
            </a:r>
            <a:endParaRPr lang="en-US" sz="2100" dirty="0">
              <a:solidFill>
                <a:prstClr val="white"/>
              </a:solidFill>
            </a:endParaRPr>
          </a:p>
        </p:txBody>
      </p:sp>
      <p:sp>
        <p:nvSpPr>
          <p:cNvPr id="10" name="TextBox 5"/>
          <p:cNvSpPr txBox="1"/>
          <p:nvPr userDrawn="1"/>
        </p:nvSpPr>
        <p:spPr>
          <a:xfrm>
            <a:off x="623230" y="6213309"/>
            <a:ext cx="9699755" cy="533480"/>
          </a:xfrm>
          <a:prstGeom prst="rect">
            <a:avLst/>
          </a:prstGeom>
          <a:noFill/>
        </p:spPr>
        <p:txBody>
          <a:bodyPr wrap="square" lIns="121899" tIns="60949" rIns="121899" bIns="60949" rtlCol="0">
            <a:spAutoFit/>
          </a:bodyPr>
          <a:lstStyle/>
          <a:p>
            <a:pPr defTabSz="1218987"/>
            <a:r>
              <a:rPr lang="sv-SE" sz="1300" dirty="0" smtClean="0">
                <a:solidFill>
                  <a:prstClr val="white"/>
                </a:solidFill>
              </a:rPr>
              <a:t>* Event Board är en </a:t>
            </a:r>
            <a:r>
              <a:rPr lang="sv-SE" sz="1300" dirty="0">
                <a:solidFill>
                  <a:prstClr val="white"/>
                </a:solidFill>
              </a:rPr>
              <a:t>mobil </a:t>
            </a:r>
            <a:r>
              <a:rPr lang="sv-SE" sz="1300" dirty="0" smtClean="0">
                <a:solidFill>
                  <a:prstClr val="white"/>
                </a:solidFill>
              </a:rPr>
              <a:t>applikation </a:t>
            </a:r>
            <a:r>
              <a:rPr lang="sv-SE" sz="1300" dirty="0">
                <a:solidFill>
                  <a:prstClr val="white"/>
                </a:solidFill>
              </a:rPr>
              <a:t>för evenemang och möten </a:t>
            </a:r>
            <a:r>
              <a:rPr lang="sv-SE" sz="1300" dirty="0" smtClean="0">
                <a:solidFill>
                  <a:prstClr val="white"/>
                </a:solidFill>
              </a:rPr>
              <a:t>som bland annat </a:t>
            </a:r>
            <a:r>
              <a:rPr lang="sv-SE" sz="1300" dirty="0">
                <a:solidFill>
                  <a:prstClr val="white"/>
                </a:solidFill>
              </a:rPr>
              <a:t>erbjuder </a:t>
            </a:r>
            <a:r>
              <a:rPr lang="sv-SE" sz="1300" dirty="0" smtClean="0">
                <a:solidFill>
                  <a:prstClr val="white"/>
                </a:solidFill>
              </a:rPr>
              <a:t>dig möjligheten att betygsätta de sessioner du besöker </a:t>
            </a:r>
            <a:r>
              <a:rPr lang="sv-SE" sz="1300" dirty="0">
                <a:solidFill>
                  <a:prstClr val="white"/>
                </a:solidFill>
              </a:rPr>
              <a:t>direkt </a:t>
            </a:r>
            <a:r>
              <a:rPr lang="sv-SE" sz="1300" dirty="0" smtClean="0">
                <a:solidFill>
                  <a:prstClr val="white"/>
                </a:solidFill>
              </a:rPr>
              <a:t>i din mobil. </a:t>
            </a:r>
            <a:endParaRPr lang="en-US" sz="1300" dirty="0">
              <a:solidFill>
                <a:prstClr val="white"/>
              </a:solidFill>
            </a:endParaRPr>
          </a:p>
        </p:txBody>
      </p:sp>
      <p:pic>
        <p:nvPicPr>
          <p:cNvPr id="11"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026" y="1124745"/>
            <a:ext cx="2980758" cy="4979471"/>
          </a:xfrm>
          <a:prstGeom prst="rect">
            <a:avLst/>
          </a:prstGeom>
        </p:spPr>
      </p:pic>
    </p:spTree>
    <p:extLst>
      <p:ext uri="{BB962C8B-B14F-4D97-AF65-F5344CB8AC3E}">
        <p14:creationId xmlns:p14="http://schemas.microsoft.com/office/powerpoint/2010/main" val="388218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ssion end">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775058" y="1892830"/>
            <a:ext cx="8721268" cy="2907845"/>
          </a:xfrm>
          <a:prstGeom prst="rect">
            <a:avLst/>
          </a:prstGeom>
          <a:noFill/>
        </p:spPr>
      </p:pic>
      <p:sp>
        <p:nvSpPr>
          <p:cNvPr id="3" name="Rektangel 2"/>
          <p:cNvSpPr/>
          <p:nvPr userDrawn="1"/>
        </p:nvSpPr>
        <p:spPr>
          <a:xfrm>
            <a:off x="0" y="0"/>
            <a:ext cx="12188825" cy="932723"/>
          </a:xfrm>
          <a:prstGeom prst="rect">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1218987"/>
            <a:endParaRPr lang="sv-SE" sz="2400">
              <a:solidFill>
                <a:prstClr val="white"/>
              </a:solidFill>
            </a:endParaRPr>
          </a:p>
        </p:txBody>
      </p:sp>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125812" y="164637"/>
            <a:ext cx="1923675" cy="641392"/>
          </a:xfrm>
          <a:prstGeom prst="rect">
            <a:avLst/>
          </a:prstGeom>
          <a:noFill/>
        </p:spPr>
      </p:pic>
    </p:spTree>
    <p:extLst>
      <p:ext uri="{BB962C8B-B14F-4D97-AF65-F5344CB8AC3E}">
        <p14:creationId xmlns:p14="http://schemas.microsoft.com/office/powerpoint/2010/main" val="3908458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447801"/>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3" y="3874829"/>
            <a:ext cx="10242551"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114" y="298938"/>
            <a:ext cx="2004838" cy="94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1783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49985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609399"/>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9814396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801"/>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128034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8"/>
            <a:ext cx="7226228" cy="365125"/>
          </a:xfrm>
          <a:prstGeom prst="rect">
            <a:avLst/>
          </a:prstGeom>
        </p:spPr>
        <p:txBody>
          <a:bodyPr lIns="91436" tIns="45719" rIns="91436" bIns="45719"/>
          <a:lstStyle>
            <a:lvl1pPr>
              <a:defRPr/>
            </a:lvl1pPr>
          </a:lstStyle>
          <a:p>
            <a:pPr defTabSz="1218987"/>
            <a:endParaRPr lang="en-GB" sz="2400">
              <a:solidFill>
                <a:prstClr val="black"/>
              </a:solidFill>
            </a:endParaRPr>
          </a:p>
        </p:txBody>
      </p:sp>
      <p:sp>
        <p:nvSpPr>
          <p:cNvPr id="5" name="Slide Number Placeholder 4"/>
          <p:cNvSpPr>
            <a:spLocks noGrp="1"/>
          </p:cNvSpPr>
          <p:nvPr>
            <p:ph type="sldNum" sz="quarter" idx="11"/>
          </p:nvPr>
        </p:nvSpPr>
        <p:spPr>
          <a:xfrm>
            <a:off x="0" y="1272223"/>
            <a:ext cx="711015" cy="244476"/>
          </a:xfrm>
          <a:prstGeom prst="rect">
            <a:avLst/>
          </a:prstGeom>
        </p:spPr>
        <p:txBody>
          <a:bodyPr lIns="91436" tIns="45719" rIns="91436" bIns="45719"/>
          <a:lstStyle>
            <a:lvl1pPr>
              <a:defRPr/>
            </a:lvl1pPr>
          </a:lstStyle>
          <a:p>
            <a:pPr defTabSz="1218987"/>
            <a:fld id="{8BAA82A5-D41F-40B6-864A-06BCCF57D3E7}" type="slidenum">
              <a:rPr lang="en-GB" sz="2400">
                <a:solidFill>
                  <a:prstClr val="black"/>
                </a:solidFill>
              </a:rPr>
              <a:pPr defTabSz="1218987"/>
              <a:t>‹#›</a:t>
            </a:fld>
            <a:endParaRPr lang="en-GB" sz="2400">
              <a:solidFill>
                <a:prstClr val="black"/>
              </a:solidFill>
            </a:endParaRPr>
          </a:p>
        </p:txBody>
      </p:sp>
      <p:sp>
        <p:nvSpPr>
          <p:cNvPr id="6" name="Date Placeholder 5"/>
          <p:cNvSpPr>
            <a:spLocks noGrp="1"/>
          </p:cNvSpPr>
          <p:nvPr>
            <p:ph type="dt" sz="half" idx="12"/>
          </p:nvPr>
        </p:nvSpPr>
        <p:spPr>
          <a:xfrm>
            <a:off x="8125883" y="6248402"/>
            <a:ext cx="3555074" cy="365125"/>
          </a:xfrm>
          <a:prstGeom prst="rect">
            <a:avLst/>
          </a:prstGeom>
        </p:spPr>
        <p:txBody>
          <a:bodyPr lIns="91436" tIns="45719" rIns="91436" bIns="45719"/>
          <a:lstStyle>
            <a:lvl1pPr>
              <a:defRPr/>
            </a:lvl1pPr>
          </a:lstStyle>
          <a:p>
            <a:pPr defTabSz="1218987"/>
            <a:endParaRPr lang="en-GB" sz="2400">
              <a:solidFill>
                <a:prstClr val="black"/>
              </a:solidFill>
            </a:endParaRPr>
          </a:p>
        </p:txBody>
      </p:sp>
    </p:spTree>
    <p:extLst>
      <p:ext uri="{BB962C8B-B14F-4D97-AF65-F5344CB8AC3E}">
        <p14:creationId xmlns:p14="http://schemas.microsoft.com/office/powerpoint/2010/main" val="34244917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6" y="477203"/>
            <a:ext cx="8158641"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89126" y="2303500"/>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88639" y="3914365"/>
            <a:ext cx="1117948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3"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825" y="5177867"/>
            <a:ext cx="2664069" cy="12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2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5143627"/>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942714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8695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01292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343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441" y="966995"/>
            <a:ext cx="9008328" cy="868347"/>
          </a:xfrm>
          <a:prstGeom prst="rect">
            <a:avLst/>
          </a:prstGeom>
        </p:spPr>
        <p:txBody>
          <a:bodyPr vert="horz" lIns="121899" tIns="60949" rIns="121899" bIns="60949" rtlCol="0" anchor="ctr">
            <a:noAutofit/>
          </a:bodyPr>
          <a:lstStyle/>
          <a:p>
            <a:r>
              <a:rPr lang="de-DE" dirty="0" smtClean="0"/>
              <a:t>Click </a:t>
            </a:r>
            <a:r>
              <a:rPr lang="de-DE" dirty="0" err="1" smtClean="0"/>
              <a:t>to</a:t>
            </a:r>
            <a:r>
              <a:rPr lang="de-DE" dirty="0" smtClean="0"/>
              <a:t> </a:t>
            </a:r>
            <a:r>
              <a:rPr lang="de-DE" dirty="0" err="1" smtClean="0"/>
              <a:t>add</a:t>
            </a:r>
            <a:r>
              <a:rPr lang="de-DE" dirty="0" smtClean="0"/>
              <a:t> Title</a:t>
            </a:r>
            <a:endParaRPr lang="de-CH" dirty="0"/>
          </a:p>
        </p:txBody>
      </p:sp>
      <p:sp>
        <p:nvSpPr>
          <p:cNvPr id="3" name="Textplatzhalter 2"/>
          <p:cNvSpPr>
            <a:spLocks noGrp="1"/>
          </p:cNvSpPr>
          <p:nvPr>
            <p:ph type="body" idx="1"/>
          </p:nvPr>
        </p:nvSpPr>
        <p:spPr>
          <a:xfrm>
            <a:off x="609441" y="2049657"/>
            <a:ext cx="10817620" cy="4768865"/>
          </a:xfrm>
          <a:prstGeom prst="rect">
            <a:avLst/>
          </a:prstGeom>
        </p:spPr>
        <p:txBody>
          <a:bodyPr vert="horz" lIns="121899" tIns="60949" rIns="121899" bIns="60949" rtlCol="0">
            <a:normAutofit/>
          </a:bodyPr>
          <a:lstStyle/>
          <a:p>
            <a:pPr lvl="0"/>
            <a:r>
              <a:rPr lang="de-DE" dirty="0" smtClean="0"/>
              <a:t>Click </a:t>
            </a:r>
            <a:r>
              <a:rPr lang="de-DE" dirty="0" err="1" smtClean="0"/>
              <a:t>to</a:t>
            </a:r>
            <a:r>
              <a:rPr lang="de-DE" dirty="0" smtClean="0"/>
              <a:t> </a:t>
            </a:r>
            <a:r>
              <a:rPr lang="de-DE" dirty="0" err="1" smtClean="0"/>
              <a:t>add</a:t>
            </a:r>
            <a:r>
              <a:rPr lang="de-DE" dirty="0" smtClean="0"/>
              <a:t> Text</a:t>
            </a:r>
          </a:p>
          <a:p>
            <a:pPr lvl="1"/>
            <a:r>
              <a:rPr lang="de-DE" dirty="0" smtClean="0"/>
              <a:t>First </a:t>
            </a:r>
            <a:r>
              <a:rPr lang="de-DE" dirty="0" err="1" smtClean="0"/>
              <a:t>level</a:t>
            </a:r>
            <a:endParaRPr lang="de-DE" dirty="0" smtClean="0"/>
          </a:p>
          <a:p>
            <a:pPr lvl="2"/>
            <a:r>
              <a:rPr lang="de-DE" dirty="0" smtClean="0"/>
              <a:t>Second </a:t>
            </a:r>
            <a:r>
              <a:rPr lang="de-DE" dirty="0" err="1" smtClean="0"/>
              <a:t>level</a:t>
            </a:r>
            <a:endParaRPr lang="de-DE" dirty="0" smtClean="0"/>
          </a:p>
          <a:p>
            <a:pPr lvl="3"/>
            <a:r>
              <a:rPr lang="de-DE" dirty="0" smtClean="0"/>
              <a:t>Third </a:t>
            </a:r>
            <a:r>
              <a:rPr lang="de-DE" dirty="0" err="1" smtClean="0"/>
              <a:t>level</a:t>
            </a:r>
            <a:endParaRPr lang="de-DE" dirty="0" smtClean="0"/>
          </a:p>
          <a:p>
            <a:pPr lvl="4"/>
            <a:r>
              <a:rPr lang="de-DE" dirty="0" err="1" smtClean="0"/>
              <a:t>Fourth</a:t>
            </a:r>
            <a:r>
              <a:rPr lang="de-DE" dirty="0" smtClean="0"/>
              <a:t> </a:t>
            </a:r>
            <a:r>
              <a:rPr lang="de-DE" dirty="0" err="1" smtClean="0"/>
              <a:t>level</a:t>
            </a:r>
            <a:endParaRPr lang="de-CH" dirty="0"/>
          </a:p>
        </p:txBody>
      </p:sp>
    </p:spTree>
    <p:extLst>
      <p:ext uri="{BB962C8B-B14F-4D97-AF65-F5344CB8AC3E}">
        <p14:creationId xmlns:p14="http://schemas.microsoft.com/office/powerpoint/2010/main" val="13399481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1218987" rtl="0" eaLnBrk="1" latinLnBrk="0" hangingPunct="1">
        <a:spcBef>
          <a:spcPct val="0"/>
        </a:spcBef>
        <a:buNone/>
        <a:defRPr sz="5300" kern="1200" baseline="0">
          <a:solidFill>
            <a:schemeClr val="bg1"/>
          </a:solidFill>
          <a:latin typeface="Segoe Condensed" pitchFamily="34" charset="0"/>
          <a:ea typeface="+mj-ea"/>
          <a:cs typeface="+mj-cs"/>
        </a:defRPr>
      </a:lvl1pPr>
    </p:titleStyle>
    <p:bodyStyle>
      <a:lvl1pPr marL="457120" indent="-457120" algn="l" defTabSz="1218987" rtl="0" eaLnBrk="1" latinLnBrk="0" hangingPunct="1">
        <a:spcBef>
          <a:spcPct val="20000"/>
        </a:spcBef>
        <a:buClr>
          <a:srgbClr val="1F6BA7"/>
        </a:buClr>
        <a:buFont typeface="Arial"/>
        <a:buChar char="•"/>
        <a:defRPr sz="4300" kern="1200" baseline="0">
          <a:solidFill>
            <a:schemeClr val="bg1"/>
          </a:solidFill>
          <a:latin typeface="Segoe Condensed" pitchFamily="34" charset="0"/>
          <a:ea typeface="+mn-ea"/>
          <a:cs typeface="+mn-cs"/>
        </a:defRPr>
      </a:lvl1pPr>
      <a:lvl2pPr marL="990427" indent="-380933" algn="l" defTabSz="1218987" rtl="0" eaLnBrk="1" latinLnBrk="0" hangingPunct="1">
        <a:spcBef>
          <a:spcPct val="20000"/>
        </a:spcBef>
        <a:buClr>
          <a:srgbClr val="1F6BA7"/>
        </a:buClr>
        <a:buFont typeface="Arial"/>
        <a:buChar char="•"/>
        <a:defRPr sz="3700" kern="1200">
          <a:solidFill>
            <a:srgbClr val="CCCCCC"/>
          </a:solidFill>
          <a:latin typeface="Segoe Condensed" pitchFamily="34" charset="0"/>
          <a:ea typeface="+mn-ea"/>
          <a:cs typeface="+mn-cs"/>
        </a:defRPr>
      </a:lvl2pPr>
      <a:lvl3pPr marL="1523733" indent="-304747" algn="l" defTabSz="1218987" rtl="0" eaLnBrk="1" latinLnBrk="0" hangingPunct="1">
        <a:spcBef>
          <a:spcPct val="20000"/>
        </a:spcBef>
        <a:buClr>
          <a:srgbClr val="1F6BA7"/>
        </a:buClr>
        <a:buFont typeface="Arial"/>
        <a:buChar char="•"/>
        <a:defRPr sz="3200" kern="1200">
          <a:solidFill>
            <a:srgbClr val="EEEEEE"/>
          </a:solidFill>
          <a:latin typeface="Segoe Condensed" pitchFamily="34" charset="0"/>
          <a:ea typeface="+mn-ea"/>
          <a:cs typeface="+mn-cs"/>
        </a:defRPr>
      </a:lvl3pPr>
      <a:lvl4pPr marL="2133227" indent="-304747" algn="l" defTabSz="1218987" rtl="0" eaLnBrk="1" latinLnBrk="0" hangingPunct="1">
        <a:spcBef>
          <a:spcPct val="20000"/>
        </a:spcBef>
        <a:buClr>
          <a:srgbClr val="1F6BA7"/>
        </a:buClr>
        <a:buFont typeface="Arial"/>
        <a:buChar char="•"/>
        <a:defRPr sz="2700" kern="1200" baseline="0">
          <a:solidFill>
            <a:srgbClr val="EEEEEE"/>
          </a:solidFill>
          <a:latin typeface="Segoe Condensed" pitchFamily="34" charset="0"/>
          <a:ea typeface="+mn-ea"/>
          <a:cs typeface="+mn-cs"/>
        </a:defRPr>
      </a:lvl4pPr>
      <a:lvl5pPr marL="2742720" indent="-304747" algn="l" defTabSz="1218987" rtl="0" eaLnBrk="1" latinLnBrk="0" hangingPunct="1">
        <a:spcBef>
          <a:spcPct val="20000"/>
        </a:spcBef>
        <a:buClr>
          <a:srgbClr val="1F6BA7"/>
        </a:buClr>
        <a:buFont typeface="Arial"/>
        <a:buChar char="•"/>
        <a:defRPr sz="2700" kern="1200" baseline="0">
          <a:solidFill>
            <a:srgbClr val="EEEEEE"/>
          </a:solidFill>
          <a:latin typeface="Segoe Condensed"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atamarket.azure.com/"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gif"/></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sz="6000" dirty="0" smtClean="0"/>
              <a:t>F# Today, F# Tomorrow</a:t>
            </a:r>
            <a:br>
              <a:rPr lang="sv-SE" sz="6000" dirty="0" smtClean="0"/>
            </a:br>
            <a:r>
              <a:rPr lang="sv-SE" sz="6000" dirty="0" smtClean="0"/>
              <a:t/>
            </a:r>
            <a:br>
              <a:rPr lang="sv-SE" sz="6000" dirty="0" smtClean="0"/>
            </a:br>
            <a:r>
              <a:rPr lang="sv-SE" sz="2800" i="1" dirty="0" smtClean="0">
                <a:latin typeface="Calibri" pitchFamily="34" charset="0"/>
                <a:cs typeface="Calibri" pitchFamily="34" charset="0"/>
              </a:rPr>
              <a:t>Information Rich Programming Meets F# Functional Super-drug</a:t>
            </a:r>
            <a:r>
              <a:rPr lang="sv-SE" sz="2800" i="1" dirty="0">
                <a:latin typeface="Calibri" pitchFamily="34" charset="0"/>
                <a:cs typeface="Calibri" pitchFamily="34" charset="0"/>
              </a:rPr>
              <a:t>!</a:t>
            </a:r>
            <a:r>
              <a:rPr lang="sv-SE" sz="2800" i="1" dirty="0" smtClean="0">
                <a:latin typeface="Calibri" pitchFamily="34" charset="0"/>
                <a:cs typeface="Calibri" pitchFamily="34" charset="0"/>
              </a:rPr>
              <a:t/>
            </a:r>
            <a:br>
              <a:rPr lang="sv-SE" sz="2800" i="1" dirty="0" smtClean="0">
                <a:latin typeface="Calibri" pitchFamily="34" charset="0"/>
                <a:cs typeface="Calibri" pitchFamily="34" charset="0"/>
              </a:rPr>
            </a:br>
            <a:endParaRPr lang="sv-SE" sz="3200" i="1" dirty="0">
              <a:latin typeface="Calibri" pitchFamily="34" charset="0"/>
              <a:cs typeface="Calibri" pitchFamily="34" charset="0"/>
            </a:endParaRPr>
          </a:p>
        </p:txBody>
      </p:sp>
      <p:sp>
        <p:nvSpPr>
          <p:cNvPr id="3" name="Subtitle 2"/>
          <p:cNvSpPr>
            <a:spLocks noGrp="1"/>
          </p:cNvSpPr>
          <p:nvPr>
            <p:ph type="subTitle" idx="1"/>
          </p:nvPr>
        </p:nvSpPr>
        <p:spPr/>
        <p:txBody>
          <a:bodyPr/>
          <a:lstStyle/>
          <a:p>
            <a:r>
              <a:rPr lang="sv-SE" sz="3200" b="0" dirty="0" smtClean="0">
                <a:solidFill>
                  <a:schemeClr val="bg1"/>
                </a:solidFill>
              </a:rPr>
              <a:t>Don Syme, Principal Researcher, Microsoft Research</a:t>
            </a:r>
          </a:p>
          <a:p>
            <a:endParaRPr lang="sv-SE" sz="3200" dirty="0">
              <a:solidFill>
                <a:schemeClr val="bg1"/>
              </a:solidFill>
            </a:endParaRPr>
          </a:p>
          <a:p>
            <a:r>
              <a:rPr lang="sv-SE" sz="3200" b="0" dirty="0" smtClean="0">
                <a:solidFill>
                  <a:schemeClr val="bg1"/>
                </a:solidFill>
              </a:rPr>
              <a:t>http://fsharp.net </a:t>
            </a:r>
          </a:p>
          <a:p>
            <a:endParaRPr lang="sv-SE" sz="3200" b="0" dirty="0">
              <a:solidFill>
                <a:schemeClr val="bg1"/>
              </a:solidFill>
            </a:endParaRPr>
          </a:p>
        </p:txBody>
      </p:sp>
    </p:spTree>
    <p:extLst>
      <p:ext uri="{BB962C8B-B14F-4D97-AF65-F5344CB8AC3E}">
        <p14:creationId xmlns:p14="http://schemas.microsoft.com/office/powerpoint/2010/main" val="8838788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4487382"/>
          </a:xfrm>
        </p:spPr>
        <p:txBody>
          <a:bodyPr/>
          <a:lstStyle/>
          <a:p>
            <a:r>
              <a:rPr lang="en-GB" sz="5400" b="1" dirty="0" smtClean="0">
                <a:solidFill>
                  <a:srgbClr val="FFFF00"/>
                </a:solidFill>
              </a:rPr>
              <a:t>Type Providers </a:t>
            </a:r>
            <a:r>
              <a:rPr lang="en-GB" sz="5400" dirty="0" smtClean="0">
                <a:solidFill>
                  <a:schemeClr val="tx1"/>
                </a:solidFill>
              </a:rPr>
              <a:t>+</a:t>
            </a:r>
            <a:r>
              <a:rPr lang="en-GB" sz="5400" b="1" dirty="0" smtClean="0">
                <a:solidFill>
                  <a:srgbClr val="FFFF00"/>
                </a:solidFill>
              </a:rPr>
              <a:t> LINQ</a:t>
            </a:r>
            <a:br>
              <a:rPr lang="en-GB" sz="5400" b="1" dirty="0" smtClean="0">
                <a:solidFill>
                  <a:srgbClr val="FFFF00"/>
                </a:solidFill>
              </a:rPr>
            </a:br>
            <a:r>
              <a:rPr lang="en-GB" sz="5400" dirty="0" smtClean="0"/>
              <a:t>= </a:t>
            </a:r>
            <a:br>
              <a:rPr lang="en-GB" sz="5400" dirty="0" smtClean="0"/>
            </a:br>
            <a:r>
              <a:rPr lang="en-GB" sz="5400" b="1" dirty="0" smtClean="0">
                <a:solidFill>
                  <a:srgbClr val="FFFF00"/>
                </a:solidFill>
              </a:rPr>
              <a:t>Language Integrated Data and Services</a:t>
            </a:r>
            <a:br>
              <a:rPr lang="en-GB" sz="5400" b="1" dirty="0" smtClean="0">
                <a:solidFill>
                  <a:srgbClr val="FFFF00"/>
                </a:solidFill>
              </a:rPr>
            </a:br>
            <a:r>
              <a:rPr lang="en-GB" sz="5400" dirty="0" smtClean="0"/>
              <a:t/>
            </a:r>
            <a:br>
              <a:rPr lang="en-GB" sz="5400" dirty="0" smtClean="0"/>
            </a:br>
            <a:endParaRPr lang="en-GB" sz="5400" b="1" dirty="0">
              <a:solidFill>
                <a:srgbClr val="FFFF00"/>
              </a:solidFill>
            </a:endParaRPr>
          </a:p>
        </p:txBody>
      </p:sp>
    </p:spTree>
    <p:extLst>
      <p:ext uri="{BB962C8B-B14F-4D97-AF65-F5344CB8AC3E}">
        <p14:creationId xmlns:p14="http://schemas.microsoft.com/office/powerpoint/2010/main" val="41654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994392"/>
          </a:xfrm>
        </p:spPr>
        <p:txBody>
          <a:bodyPr/>
          <a:lstStyle/>
          <a:p>
            <a:pPr eaLnBrk="1" hangingPunct="1">
              <a:defRPr/>
            </a:pPr>
            <a:r>
              <a:rPr lang="en-US" sz="4800" dirty="0" smtClean="0"/>
              <a:t>But first…</a:t>
            </a:r>
            <a:br>
              <a:rPr lang="en-US" sz="4800" dirty="0" smtClean="0"/>
            </a:br>
            <a:r>
              <a:rPr lang="en-US" sz="4800" dirty="0"/>
              <a:t/>
            </a:r>
            <a:br>
              <a:rPr lang="en-US" sz="4800" dirty="0"/>
            </a:br>
            <a:r>
              <a:rPr lang="en-US" sz="4800" dirty="0" smtClean="0"/>
              <a:t>What is F# and why should I care?</a:t>
            </a:r>
            <a:endParaRPr sz="48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9220709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F# 2.0</a:t>
            </a:r>
            <a:r>
              <a:rPr lang="en-GB" dirty="0"/>
              <a:t> </a:t>
            </a:r>
            <a:r>
              <a:rPr lang="en-GB" dirty="0" smtClean="0"/>
              <a:t>ships with</a:t>
            </a:r>
            <a:r>
              <a:rPr lang="en-GB" sz="4400" dirty="0" smtClean="0"/>
              <a:t> Visual Studio 2010</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1598612" y="1143000"/>
            <a:ext cx="8775790" cy="5074276"/>
          </a:xfrm>
        </p:spPr>
      </p:pic>
    </p:spTree>
    <p:extLst>
      <p:ext uri="{BB962C8B-B14F-4D97-AF65-F5344CB8AC3E}">
        <p14:creationId xmlns:p14="http://schemas.microsoft.com/office/powerpoint/2010/main" val="202631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dirty="0" smtClean="0"/>
              <a:t>F# is…</a:t>
            </a:r>
            <a:endParaRPr sz="8000"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functional</a:t>
            </a:r>
            <a:r>
              <a:rPr lang="en-GB" sz="3600" dirty="0" smtClean="0"/>
              <a:t>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443927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64797"/>
          </a:xfrm>
        </p:spPr>
        <p:txBody>
          <a:bodyPr>
            <a:normAutofit/>
          </a:bodyPr>
          <a:lstStyle/>
          <a:p>
            <a:pPr algn="ctr"/>
            <a:r>
              <a:rPr lang="en-GB" b="1" dirty="0" smtClean="0"/>
              <a:t>Simple Code, Strongly Typed</a:t>
            </a:r>
            <a:endParaRPr lang="en-GB" b="1" dirty="0"/>
          </a:p>
        </p:txBody>
      </p:sp>
    </p:spTree>
    <p:extLst>
      <p:ext uri="{BB962C8B-B14F-4D97-AF65-F5344CB8AC3E}">
        <p14:creationId xmlns:p14="http://schemas.microsoft.com/office/powerpoint/2010/main" val="12964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19769" y="2044582"/>
            <a:ext cx="7482063" cy="3857652"/>
          </a:xfrm>
        </p:spPr>
        <p:txBody>
          <a:bodyPr>
            <a:normAutofit/>
          </a:bodyPr>
          <a:lstStyle/>
          <a:p>
            <a:pPr>
              <a:buNone/>
            </a:pPr>
            <a:r>
              <a:rPr lang="en-US" sz="1600" b="1" dirty="0">
                <a:solidFill>
                  <a:schemeClr val="tx1">
                    <a:lumMod val="95000"/>
                  </a:schemeClr>
                </a:solidFill>
                <a:latin typeface="Consolas" pitchFamily="49" charset="0"/>
              </a:rPr>
              <a:t> </a:t>
            </a:r>
            <a:endParaRPr lang="en-GB" sz="1600" b="1" dirty="0">
              <a:solidFill>
                <a:schemeClr val="tx1">
                  <a:lumMod val="95000"/>
                </a:schemeClr>
              </a:solidFill>
              <a:latin typeface="Consolas" pitchFamily="49" charset="0"/>
            </a:endParaRPr>
          </a:p>
          <a:p>
            <a:pPr>
              <a:buNone/>
            </a:pPr>
            <a:r>
              <a:rPr lang="en-US" sz="1600" b="1" dirty="0" smtClean="0">
                <a:solidFill>
                  <a:schemeClr val="tx1">
                    <a:lumMod val="95000"/>
                  </a:schemeClr>
                </a:solidFill>
                <a:latin typeface="Consolas" pitchFamily="49" charset="0"/>
              </a:rPr>
              <a:t>type Command = Command of (Rover -&gt; unit)</a:t>
            </a:r>
          </a:p>
          <a:p>
            <a:pPr>
              <a:buNone/>
            </a:pPr>
            <a:endParaRPr lang="en-US" sz="1600" b="1" dirty="0" smtClean="0">
              <a:solidFill>
                <a:schemeClr val="tx1">
                  <a:lumMod val="95000"/>
                </a:schemeClr>
              </a:solidFill>
              <a:latin typeface="Consolas" pitchFamily="49" charset="0"/>
            </a:endParaRPr>
          </a:p>
          <a:p>
            <a:pPr>
              <a:buNone/>
            </a:pPr>
            <a:r>
              <a:rPr lang="en-US" sz="1600" b="1" dirty="0" smtClean="0">
                <a:solidFill>
                  <a:schemeClr val="tx1">
                    <a:lumMod val="95000"/>
                  </a:schemeClr>
                </a:solidFill>
                <a:latin typeface="Consolas" pitchFamily="49" charset="0"/>
              </a:rPr>
              <a:t>let </a:t>
            </a:r>
            <a:r>
              <a:rPr lang="en-US" sz="1600" b="1" dirty="0" err="1" smtClean="0">
                <a:solidFill>
                  <a:schemeClr val="tx1">
                    <a:lumMod val="95000"/>
                  </a:schemeClr>
                </a:solidFill>
                <a:latin typeface="Consolas" pitchFamily="49" charset="0"/>
              </a:rPr>
              <a:t>BreakCommand</a:t>
            </a:r>
            <a:r>
              <a:rPr lang="en-US" sz="1600" b="1" dirty="0" smtClean="0">
                <a:solidFill>
                  <a:schemeClr val="tx1">
                    <a:lumMod val="95000"/>
                  </a:schemeClr>
                </a:solidFill>
                <a:latin typeface="Consolas" pitchFamily="49" charset="0"/>
              </a:rPr>
              <a:t> </a:t>
            </a:r>
            <a:r>
              <a:rPr lang="en-US" sz="1600" b="1" dirty="0">
                <a:solidFill>
                  <a:schemeClr val="tx1">
                    <a:lumMod val="95000"/>
                  </a:schemeClr>
                </a:solidFill>
                <a:latin typeface="Consolas" pitchFamily="49" charset="0"/>
              </a:rPr>
              <a:t>= </a:t>
            </a:r>
            <a:endParaRPr lang="en-US" sz="1600" b="1" dirty="0" smtClean="0">
              <a:solidFill>
                <a:schemeClr val="tx1">
                  <a:lumMod val="95000"/>
                </a:schemeClr>
              </a:solidFill>
              <a:latin typeface="Consolas" pitchFamily="49" charset="0"/>
            </a:endParaRPr>
          </a:p>
          <a:p>
            <a:pPr>
              <a:buNone/>
            </a:pPr>
            <a:r>
              <a:rPr lang="en-US" sz="1600" b="1" dirty="0" smtClean="0">
                <a:solidFill>
                  <a:schemeClr val="tx1">
                    <a:lumMod val="95000"/>
                  </a:schemeClr>
                </a:solidFill>
                <a:latin typeface="Consolas" pitchFamily="49" charset="0"/>
              </a:rPr>
              <a:t>  Command(fun </a:t>
            </a:r>
            <a:r>
              <a:rPr lang="en-US" sz="1600" b="1" dirty="0">
                <a:solidFill>
                  <a:schemeClr val="tx1">
                    <a:lumMod val="95000"/>
                  </a:schemeClr>
                </a:solidFill>
                <a:latin typeface="Consolas" pitchFamily="49" charset="0"/>
              </a:rPr>
              <a:t>rover -&gt; </a:t>
            </a:r>
            <a:r>
              <a:rPr lang="en-US" sz="1600" b="1" dirty="0" err="1">
                <a:solidFill>
                  <a:schemeClr val="tx1">
                    <a:lumMod val="95000"/>
                  </a:schemeClr>
                </a:solidFill>
                <a:latin typeface="Consolas" pitchFamily="49" charset="0"/>
              </a:rPr>
              <a:t>rover.Accelerate</a:t>
            </a:r>
            <a:r>
              <a:rPr lang="en-US" sz="1600" b="1" dirty="0">
                <a:solidFill>
                  <a:schemeClr val="tx1">
                    <a:lumMod val="95000"/>
                  </a:schemeClr>
                </a:solidFill>
                <a:latin typeface="Consolas" pitchFamily="49" charset="0"/>
              </a:rPr>
              <a:t>(-1.0</a:t>
            </a:r>
            <a:r>
              <a:rPr lang="en-US" sz="1600" b="1" dirty="0" smtClean="0">
                <a:solidFill>
                  <a:schemeClr val="tx1">
                    <a:lumMod val="95000"/>
                  </a:schemeClr>
                </a:solidFill>
                <a:latin typeface="Consolas" pitchFamily="49" charset="0"/>
              </a:rPr>
              <a:t>))</a:t>
            </a:r>
            <a:endParaRPr lang="en-GB" sz="1600" b="1" dirty="0">
              <a:solidFill>
                <a:schemeClr val="tx1">
                  <a:lumMod val="95000"/>
                </a:schemeClr>
              </a:solidFill>
              <a:latin typeface="Consolas" pitchFamily="49" charset="0"/>
            </a:endParaRPr>
          </a:p>
          <a:p>
            <a:pPr>
              <a:buNone/>
            </a:pPr>
            <a:endParaRPr lang="en-US" sz="1600" b="1" dirty="0" smtClean="0">
              <a:solidFill>
                <a:schemeClr val="tx1">
                  <a:lumMod val="95000"/>
                </a:schemeClr>
              </a:solidFill>
              <a:latin typeface="Consolas" pitchFamily="49" charset="0"/>
            </a:endParaRPr>
          </a:p>
          <a:p>
            <a:pPr>
              <a:buNone/>
            </a:pPr>
            <a:r>
              <a:rPr lang="en-US" sz="1600" b="1" dirty="0" smtClean="0">
                <a:solidFill>
                  <a:schemeClr val="tx1">
                    <a:lumMod val="95000"/>
                  </a:schemeClr>
                </a:solidFill>
                <a:latin typeface="Consolas" pitchFamily="49" charset="0"/>
              </a:rPr>
              <a:t>let </a:t>
            </a:r>
            <a:r>
              <a:rPr lang="en-US" sz="1600" b="1" dirty="0" err="1" smtClean="0">
                <a:solidFill>
                  <a:schemeClr val="tx1">
                    <a:lumMod val="95000"/>
                  </a:schemeClr>
                </a:solidFill>
                <a:latin typeface="Consolas" pitchFamily="49" charset="0"/>
              </a:rPr>
              <a:t>TurnLeftCommand</a:t>
            </a:r>
            <a:r>
              <a:rPr lang="en-US" sz="1600" b="1" dirty="0">
                <a:solidFill>
                  <a:schemeClr val="tx1">
                    <a:lumMod val="95000"/>
                  </a:schemeClr>
                </a:solidFill>
                <a:latin typeface="Consolas" pitchFamily="49" charset="0"/>
              </a:rPr>
              <a:t> </a:t>
            </a:r>
            <a:r>
              <a:rPr lang="en-US" sz="1600" b="1" dirty="0" smtClean="0">
                <a:solidFill>
                  <a:schemeClr val="tx1">
                    <a:lumMod val="95000"/>
                  </a:schemeClr>
                </a:solidFill>
                <a:latin typeface="Consolas" pitchFamily="49" charset="0"/>
              </a:rPr>
              <a:t> </a:t>
            </a:r>
            <a:r>
              <a:rPr lang="en-US" sz="1600" b="1" dirty="0">
                <a:solidFill>
                  <a:schemeClr val="tx1">
                    <a:lumMod val="95000"/>
                  </a:schemeClr>
                </a:solidFill>
                <a:latin typeface="Consolas" pitchFamily="49" charset="0"/>
              </a:rPr>
              <a:t>= </a:t>
            </a:r>
            <a:endParaRPr lang="en-US" sz="1600" b="1" dirty="0" smtClean="0">
              <a:solidFill>
                <a:schemeClr val="tx1">
                  <a:lumMod val="95000"/>
                </a:schemeClr>
              </a:solidFill>
              <a:latin typeface="Consolas" pitchFamily="49" charset="0"/>
            </a:endParaRPr>
          </a:p>
          <a:p>
            <a:pPr>
              <a:buNone/>
            </a:pPr>
            <a:r>
              <a:rPr lang="en-US" sz="1600" b="1" dirty="0" smtClean="0">
                <a:solidFill>
                  <a:schemeClr val="tx1">
                    <a:lumMod val="95000"/>
                  </a:schemeClr>
                </a:solidFill>
                <a:latin typeface="Consolas" pitchFamily="49" charset="0"/>
              </a:rPr>
              <a:t>  Command(fun </a:t>
            </a:r>
            <a:r>
              <a:rPr lang="en-US" sz="1600" b="1" dirty="0">
                <a:solidFill>
                  <a:schemeClr val="tx1">
                    <a:lumMod val="95000"/>
                  </a:schemeClr>
                </a:solidFill>
                <a:latin typeface="Consolas" pitchFamily="49" charset="0"/>
              </a:rPr>
              <a:t>rover -&gt; </a:t>
            </a:r>
            <a:r>
              <a:rPr lang="en-US" sz="1600" b="1" dirty="0" err="1">
                <a:solidFill>
                  <a:schemeClr val="tx1">
                    <a:lumMod val="95000"/>
                  </a:schemeClr>
                </a:solidFill>
                <a:latin typeface="Consolas" pitchFamily="49" charset="0"/>
              </a:rPr>
              <a:t>rover.Rotate</a:t>
            </a:r>
            <a:r>
              <a:rPr lang="en-US" sz="1600" b="1" dirty="0">
                <a:solidFill>
                  <a:schemeClr val="tx1">
                    <a:lumMod val="95000"/>
                  </a:schemeClr>
                </a:solidFill>
                <a:latin typeface="Consolas" pitchFamily="49" charset="0"/>
              </a:rPr>
              <a:t>(-5.0&lt;</a:t>
            </a:r>
            <a:r>
              <a:rPr lang="en-US" sz="1600" b="1" dirty="0" err="1">
                <a:solidFill>
                  <a:schemeClr val="tx1">
                    <a:lumMod val="95000"/>
                  </a:schemeClr>
                </a:solidFill>
                <a:latin typeface="Consolas" pitchFamily="49" charset="0"/>
              </a:rPr>
              <a:t>degs</a:t>
            </a:r>
            <a:r>
              <a:rPr lang="en-US" sz="1600" b="1" dirty="0" smtClean="0">
                <a:solidFill>
                  <a:schemeClr val="tx1">
                    <a:lumMod val="95000"/>
                  </a:schemeClr>
                </a:solidFill>
                <a:latin typeface="Consolas" pitchFamily="49" charset="0"/>
              </a:rPr>
              <a:t>&gt;))</a:t>
            </a:r>
            <a:endParaRPr lang="en-GB" sz="1600" b="1" dirty="0">
              <a:solidFill>
                <a:schemeClr val="tx1">
                  <a:lumMod val="95000"/>
                </a:schemeClr>
              </a:solidFill>
              <a:latin typeface="Consolas" pitchFamily="49" charset="0"/>
            </a:endParaRPr>
          </a:p>
          <a:p>
            <a:pPr>
              <a:buNone/>
            </a:pPr>
            <a:r>
              <a:rPr lang="en-US" sz="1600" b="1" dirty="0">
                <a:solidFill>
                  <a:schemeClr val="tx1">
                    <a:lumMod val="95000"/>
                  </a:schemeClr>
                </a:solidFill>
                <a:latin typeface="Consolas" pitchFamily="49" charset="0"/>
              </a:rPr>
              <a:t> </a:t>
            </a:r>
            <a:endParaRPr lang="en-GB" sz="1600" b="1" dirty="0">
              <a:solidFill>
                <a:schemeClr val="tx1">
                  <a:lumMod val="95000"/>
                </a:schemeClr>
              </a:solidFill>
              <a:latin typeface="Consolas" pitchFamily="49" charset="0"/>
            </a:endParaRPr>
          </a:p>
        </p:txBody>
      </p:sp>
      <p:sp>
        <p:nvSpPr>
          <p:cNvPr id="7" name="Content Placeholder 6"/>
          <p:cNvSpPr>
            <a:spLocks noGrp="1"/>
          </p:cNvSpPr>
          <p:nvPr>
            <p:ph sz="quarter" idx="4"/>
          </p:nvPr>
        </p:nvSpPr>
        <p:spPr>
          <a:xfrm>
            <a:off x="6530321" y="928670"/>
            <a:ext cx="9427360" cy="5500726"/>
          </a:xfrm>
        </p:spPr>
        <p:txBody>
          <a:bodyPr>
            <a:noAutofit/>
          </a:bodyPr>
          <a:lstStyle/>
          <a:p>
            <a:pPr>
              <a:spcBef>
                <a:spcPts val="0"/>
              </a:spcBef>
              <a:buNone/>
            </a:pPr>
            <a:r>
              <a:rPr lang="en-US" sz="1400" b="1" dirty="0">
                <a:solidFill>
                  <a:schemeClr val="accent3">
                    <a:lumMod val="60000"/>
                    <a:lumOff val="40000"/>
                  </a:schemeClr>
                </a:solidFill>
                <a:latin typeface="Consolas" pitchFamily="49" charset="0"/>
              </a:rPr>
              <a:t>   abstract class Command</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public virtual void Execute();</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abstract class </a:t>
            </a:r>
            <a:r>
              <a:rPr lang="en-US" sz="1400" b="1" dirty="0" err="1" smtClean="0">
                <a:solidFill>
                  <a:schemeClr val="accent3">
                    <a:lumMod val="60000"/>
                    <a:lumOff val="40000"/>
                  </a:schemeClr>
                </a:solidFill>
                <a:latin typeface="Consolas" pitchFamily="49" charset="0"/>
              </a:rPr>
              <a:t>RoverCommand</a:t>
            </a:r>
            <a:r>
              <a:rPr lang="en-US" sz="1400" b="1" dirty="0" smtClean="0">
                <a:solidFill>
                  <a:schemeClr val="accent3">
                    <a:lumMod val="60000"/>
                    <a:lumOff val="40000"/>
                  </a:schemeClr>
                </a:solidFill>
                <a:latin typeface="Consolas" pitchFamily="49" charset="0"/>
              </a:rPr>
              <a:t> </a:t>
            </a:r>
            <a:r>
              <a:rPr lang="en-US" sz="1400" b="1" dirty="0">
                <a:solidFill>
                  <a:schemeClr val="accent3">
                    <a:lumMod val="60000"/>
                    <a:lumOff val="40000"/>
                  </a:schemeClr>
                </a:solidFill>
                <a:latin typeface="Consolas" pitchFamily="49" charset="0"/>
              </a:rPr>
              <a:t>: Command</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 </a:t>
            </a:r>
            <a:r>
              <a:rPr lang="en-US" sz="1400" b="1" dirty="0">
                <a:solidFill>
                  <a:schemeClr val="accent3">
                    <a:lumMod val="60000"/>
                    <a:lumOff val="40000"/>
                  </a:schemeClr>
                </a:solidFill>
                <a:latin typeface="Consolas" pitchFamily="49" charset="0"/>
              </a:rPr>
              <a:t>protected </a:t>
            </a:r>
            <a:r>
              <a:rPr lang="en-US" sz="1400" b="1" dirty="0" smtClean="0">
                <a:solidFill>
                  <a:schemeClr val="accent3">
                    <a:lumMod val="60000"/>
                    <a:lumOff val="40000"/>
                  </a:schemeClr>
                </a:solidFill>
                <a:latin typeface="Consolas" pitchFamily="49" charset="0"/>
              </a:rPr>
              <a:t>Rover </a:t>
            </a:r>
            <a:r>
              <a:rPr lang="en-US" sz="1400" b="1" dirty="0">
                <a:solidFill>
                  <a:schemeClr val="accent3">
                    <a:lumMod val="60000"/>
                    <a:lumOff val="40000"/>
                  </a:schemeClr>
                </a:solidFill>
                <a:latin typeface="Consolas" pitchFamily="49" charset="0"/>
              </a:rPr>
              <a:t>Rover { get; private set;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 </a:t>
            </a:r>
            <a:r>
              <a:rPr lang="en-US" sz="1400" b="1" dirty="0">
                <a:solidFill>
                  <a:schemeClr val="accent3">
                    <a:lumMod val="60000"/>
                    <a:lumOff val="40000"/>
                  </a:schemeClr>
                </a:solidFill>
                <a:latin typeface="Consolas" pitchFamily="49" charset="0"/>
              </a:rPr>
              <a:t>public </a:t>
            </a:r>
            <a:r>
              <a:rPr lang="en-US" sz="1400" b="1" dirty="0" err="1" smtClean="0">
                <a:solidFill>
                  <a:schemeClr val="accent3">
                    <a:lumMod val="60000"/>
                    <a:lumOff val="40000"/>
                  </a:schemeClr>
                </a:solidFill>
                <a:latin typeface="Consolas" pitchFamily="49" charset="0"/>
              </a:rPr>
              <a:t>RoverCommand</a:t>
            </a:r>
            <a:r>
              <a:rPr lang="en-US" sz="1400" b="1" dirty="0" smtClean="0">
                <a:solidFill>
                  <a:schemeClr val="accent3">
                    <a:lumMod val="60000"/>
                    <a:lumOff val="40000"/>
                  </a:schemeClr>
                </a:solidFill>
                <a:latin typeface="Consolas" pitchFamily="49" charset="0"/>
              </a:rPr>
              <a:t>(</a:t>
            </a:r>
            <a:r>
              <a:rPr lang="en-US" sz="1400" b="1" dirty="0" err="1" smtClean="0">
                <a:solidFill>
                  <a:schemeClr val="accent3">
                    <a:lumMod val="60000"/>
                    <a:lumOff val="40000"/>
                  </a:schemeClr>
                </a:solidFill>
                <a:latin typeface="Consolas" pitchFamily="49" charset="0"/>
              </a:rPr>
              <a:t>MarsRover</a:t>
            </a:r>
            <a:r>
              <a:rPr lang="en-US" sz="1400" b="1" dirty="0" smtClean="0">
                <a:solidFill>
                  <a:schemeClr val="accent3">
                    <a:lumMod val="60000"/>
                    <a:lumOff val="40000"/>
                  </a:schemeClr>
                </a:solidFill>
                <a:latin typeface="Consolas" pitchFamily="49" charset="0"/>
              </a:rPr>
              <a:t> </a:t>
            </a:r>
            <a:r>
              <a:rPr lang="en-US" sz="1400" b="1" dirty="0">
                <a:solidFill>
                  <a:schemeClr val="accent3">
                    <a:lumMod val="60000"/>
                    <a:lumOff val="40000"/>
                  </a:schemeClr>
                </a:solidFill>
                <a:latin typeface="Consolas" pitchFamily="49" charset="0"/>
              </a:rPr>
              <a:t>rover)</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err="1">
                <a:solidFill>
                  <a:schemeClr val="accent3">
                    <a:lumMod val="60000"/>
                    <a:lumOff val="40000"/>
                  </a:schemeClr>
                </a:solidFill>
                <a:latin typeface="Consolas" pitchFamily="49" charset="0"/>
              </a:rPr>
              <a:t>this.Rover</a:t>
            </a:r>
            <a:r>
              <a:rPr lang="en-US" sz="1400" b="1" dirty="0">
                <a:solidFill>
                  <a:schemeClr val="accent3">
                    <a:lumMod val="60000"/>
                    <a:lumOff val="40000"/>
                  </a:schemeClr>
                </a:solidFill>
                <a:latin typeface="Consolas" pitchFamily="49" charset="0"/>
              </a:rPr>
              <a:t> = rover;</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class </a:t>
            </a:r>
            <a:r>
              <a:rPr lang="en-US" sz="1400" b="1" dirty="0" err="1" smtClean="0">
                <a:solidFill>
                  <a:schemeClr val="accent3">
                    <a:lumMod val="60000"/>
                    <a:lumOff val="40000"/>
                  </a:schemeClr>
                </a:solidFill>
                <a:latin typeface="Consolas" pitchFamily="49" charset="0"/>
              </a:rPr>
              <a:t>BreakCommand</a:t>
            </a:r>
            <a:r>
              <a:rPr lang="en-US" sz="1400" b="1" dirty="0" smtClean="0">
                <a:solidFill>
                  <a:schemeClr val="accent3">
                    <a:lumMod val="60000"/>
                    <a:lumOff val="40000"/>
                  </a:schemeClr>
                </a:solidFill>
                <a:latin typeface="Consolas" pitchFamily="49" charset="0"/>
              </a:rPr>
              <a:t> </a:t>
            </a:r>
            <a:r>
              <a:rPr lang="en-US" sz="1400" b="1" dirty="0">
                <a:solidFill>
                  <a:schemeClr val="accent3">
                    <a:lumMod val="60000"/>
                    <a:lumOff val="40000"/>
                  </a:schemeClr>
                </a:solidFill>
                <a:latin typeface="Consolas" pitchFamily="49" charset="0"/>
              </a:rPr>
              <a:t>: </a:t>
            </a:r>
            <a:r>
              <a:rPr lang="en-US" sz="1400" b="1" dirty="0" err="1" smtClean="0">
                <a:solidFill>
                  <a:schemeClr val="accent3">
                    <a:lumMod val="60000"/>
                    <a:lumOff val="40000"/>
                  </a:schemeClr>
                </a:solidFill>
                <a:latin typeface="Consolas" pitchFamily="49" charset="0"/>
              </a:rPr>
              <a:t>RoverCommand</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public </a:t>
            </a:r>
            <a:r>
              <a:rPr lang="en-US" sz="1400" b="1" dirty="0" err="1" smtClean="0">
                <a:solidFill>
                  <a:schemeClr val="accent3">
                    <a:lumMod val="60000"/>
                    <a:lumOff val="40000"/>
                  </a:schemeClr>
                </a:solidFill>
                <a:latin typeface="Consolas" pitchFamily="49" charset="0"/>
              </a:rPr>
              <a:t>BreakCommand</a:t>
            </a:r>
            <a:r>
              <a:rPr lang="en-US" sz="1400" b="1" dirty="0" smtClean="0">
                <a:solidFill>
                  <a:schemeClr val="accent3">
                    <a:lumMod val="60000"/>
                    <a:lumOff val="40000"/>
                  </a:schemeClr>
                </a:solidFill>
                <a:latin typeface="Consolas" pitchFamily="49" charset="0"/>
              </a:rPr>
              <a:t>(Rover </a:t>
            </a:r>
            <a:r>
              <a:rPr lang="en-US" sz="1400" b="1" dirty="0">
                <a:solidFill>
                  <a:schemeClr val="accent3">
                    <a:lumMod val="60000"/>
                    <a:lumOff val="40000"/>
                  </a:schemeClr>
                </a:solidFill>
                <a:latin typeface="Consolas" pitchFamily="49" charset="0"/>
              </a:rPr>
              <a:t>rover</a:t>
            </a:r>
            <a:r>
              <a:rPr lang="en-US" sz="1400" b="1" dirty="0" smtClean="0">
                <a:solidFill>
                  <a:schemeClr val="accent3">
                    <a:lumMod val="60000"/>
                    <a:lumOff val="40000"/>
                  </a:schemeClr>
                </a:solidFill>
                <a:latin typeface="Consolas" pitchFamily="49" charset="0"/>
              </a:rPr>
              <a:t>) : </a:t>
            </a:r>
            <a:r>
              <a:rPr lang="en-US" sz="1400" b="1" dirty="0">
                <a:solidFill>
                  <a:schemeClr val="accent3">
                    <a:lumMod val="60000"/>
                    <a:lumOff val="40000"/>
                  </a:schemeClr>
                </a:solidFill>
                <a:latin typeface="Consolas" pitchFamily="49" charset="0"/>
              </a:rPr>
              <a:t>base(rover)</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a:t>
            </a: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public override void Execute()</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err="1">
                <a:solidFill>
                  <a:schemeClr val="accent3">
                    <a:lumMod val="60000"/>
                    <a:lumOff val="40000"/>
                  </a:schemeClr>
                </a:solidFill>
                <a:latin typeface="Consolas" pitchFamily="49" charset="0"/>
              </a:rPr>
              <a:t>Rover.Rotate</a:t>
            </a:r>
            <a:r>
              <a:rPr lang="en-US" sz="1400" b="1" dirty="0">
                <a:solidFill>
                  <a:schemeClr val="accent3">
                    <a:lumMod val="60000"/>
                    <a:lumOff val="40000"/>
                  </a:schemeClr>
                </a:solidFill>
                <a:latin typeface="Consolas" pitchFamily="49" charset="0"/>
              </a:rPr>
              <a:t>(-5.0);</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endParaRPr lang="en-GB" sz="1400" b="1" dirty="0">
              <a:solidFill>
                <a:schemeClr val="accent3">
                  <a:lumMod val="60000"/>
                  <a:lumOff val="40000"/>
                </a:schemeClr>
              </a:solidFill>
              <a:latin typeface="Consolas" pitchFamily="49" charset="0"/>
            </a:endParaRPr>
          </a:p>
          <a:p>
            <a:pPr>
              <a:spcBef>
                <a:spcPts val="0"/>
              </a:spcBef>
              <a:buNone/>
            </a:pPr>
            <a:r>
              <a:rPr lang="en-US" sz="1400" b="1" dirty="0">
                <a:solidFill>
                  <a:schemeClr val="accent3">
                    <a:lumMod val="60000"/>
                    <a:lumOff val="40000"/>
                  </a:schemeClr>
                </a:solidFill>
                <a:latin typeface="Consolas" pitchFamily="49" charset="0"/>
              </a:rPr>
              <a:t>  </a:t>
            </a:r>
            <a:r>
              <a:rPr lang="en-US" sz="1400" b="1" dirty="0" smtClean="0">
                <a:solidFill>
                  <a:schemeClr val="accent3">
                    <a:lumMod val="60000"/>
                    <a:lumOff val="40000"/>
                  </a:schemeClr>
                </a:solidFill>
                <a:latin typeface="Consolas" pitchFamily="49" charset="0"/>
              </a:rPr>
              <a:t>}</a:t>
            </a:r>
          </a:p>
          <a:p>
            <a:pPr>
              <a:spcBef>
                <a:spcPts val="0"/>
              </a:spcBef>
              <a:buNone/>
            </a:pPr>
            <a:r>
              <a:rPr lang="en-US" sz="1400" b="1" dirty="0" smtClean="0">
                <a:solidFill>
                  <a:schemeClr val="accent3">
                    <a:lumMod val="60000"/>
                    <a:lumOff val="40000"/>
                  </a:schemeClr>
                </a:solidFill>
                <a:latin typeface="Consolas" pitchFamily="49" charset="0"/>
              </a:rPr>
              <a:t>  class </a:t>
            </a:r>
            <a:r>
              <a:rPr lang="en-US" sz="1400" b="1" dirty="0" err="1" smtClean="0">
                <a:solidFill>
                  <a:schemeClr val="accent3">
                    <a:lumMod val="60000"/>
                    <a:lumOff val="40000"/>
                  </a:schemeClr>
                </a:solidFill>
                <a:latin typeface="Consolas" pitchFamily="49" charset="0"/>
              </a:rPr>
              <a:t>TurnLeftCommand</a:t>
            </a:r>
            <a:r>
              <a:rPr lang="en-US" sz="1400" b="1" dirty="0" smtClean="0">
                <a:solidFill>
                  <a:schemeClr val="accent3">
                    <a:lumMod val="60000"/>
                    <a:lumOff val="40000"/>
                  </a:schemeClr>
                </a:solidFill>
                <a:latin typeface="Consolas" pitchFamily="49" charset="0"/>
              </a:rPr>
              <a:t> : </a:t>
            </a:r>
            <a:r>
              <a:rPr lang="en-US" sz="1400" b="1" dirty="0" err="1" smtClean="0">
                <a:solidFill>
                  <a:schemeClr val="accent3">
                    <a:lumMod val="60000"/>
                    <a:lumOff val="40000"/>
                  </a:schemeClr>
                </a:solidFill>
                <a:latin typeface="Consolas" pitchFamily="49" charset="0"/>
              </a:rPr>
              <a:t>RoverCommand</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public </a:t>
            </a:r>
            <a:r>
              <a:rPr lang="en-US" sz="1400" b="1" dirty="0" err="1" smtClean="0">
                <a:solidFill>
                  <a:schemeClr val="accent3">
                    <a:lumMod val="60000"/>
                    <a:lumOff val="40000"/>
                  </a:schemeClr>
                </a:solidFill>
                <a:latin typeface="Consolas" pitchFamily="49" charset="0"/>
              </a:rPr>
              <a:t>TurnLeftCommand</a:t>
            </a:r>
            <a:r>
              <a:rPr lang="en-US" sz="1400" b="1" dirty="0" smtClean="0">
                <a:solidFill>
                  <a:schemeClr val="accent3">
                    <a:lumMod val="60000"/>
                    <a:lumOff val="40000"/>
                  </a:schemeClr>
                </a:solidFill>
                <a:latin typeface="Consolas" pitchFamily="49" charset="0"/>
              </a:rPr>
              <a:t>(Rover rover)</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 base(rover)</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public override void Execute()</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r>
              <a:rPr lang="en-US" sz="1400" b="1" dirty="0" err="1" smtClean="0">
                <a:solidFill>
                  <a:schemeClr val="accent3">
                    <a:lumMod val="60000"/>
                    <a:lumOff val="40000"/>
                  </a:schemeClr>
                </a:solidFill>
                <a:latin typeface="Consolas" pitchFamily="49" charset="0"/>
              </a:rPr>
              <a:t>Rover.Rotate</a:t>
            </a:r>
            <a:r>
              <a:rPr lang="en-US" sz="1400" b="1" dirty="0" smtClean="0">
                <a:solidFill>
                  <a:schemeClr val="accent3">
                    <a:lumMod val="60000"/>
                    <a:lumOff val="40000"/>
                  </a:schemeClr>
                </a:solidFill>
                <a:latin typeface="Consolas" pitchFamily="49" charset="0"/>
              </a:rPr>
              <a:t>(-5.0);</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r>
              <a:rPr lang="en-US" sz="1400" b="1" dirty="0" smtClean="0">
                <a:solidFill>
                  <a:schemeClr val="accent3">
                    <a:lumMod val="60000"/>
                    <a:lumOff val="40000"/>
                  </a:schemeClr>
                </a:solidFill>
                <a:latin typeface="Consolas" pitchFamily="49" charset="0"/>
              </a:rPr>
              <a:t>  }</a:t>
            </a:r>
            <a:endParaRPr lang="en-GB" sz="1400" b="1" dirty="0" smtClean="0">
              <a:solidFill>
                <a:schemeClr val="accent3">
                  <a:lumMod val="60000"/>
                  <a:lumOff val="40000"/>
                </a:schemeClr>
              </a:solidFill>
              <a:latin typeface="Consolas" pitchFamily="49" charset="0"/>
            </a:endParaRPr>
          </a:p>
          <a:p>
            <a:pPr>
              <a:spcBef>
                <a:spcPts val="0"/>
              </a:spcBef>
              <a:buNone/>
            </a:pPr>
            <a:endParaRPr lang="en-GB" sz="1400" b="1" dirty="0">
              <a:solidFill>
                <a:schemeClr val="accent3">
                  <a:lumMod val="60000"/>
                  <a:lumOff val="40000"/>
                </a:schemeClr>
              </a:solidFill>
              <a:latin typeface="Consolas" pitchFamily="49" charset="0"/>
            </a:endParaRPr>
          </a:p>
        </p:txBody>
      </p:sp>
      <p:sp>
        <p:nvSpPr>
          <p:cNvPr id="10" name="Title 7"/>
          <p:cNvSpPr>
            <a:spLocks noGrp="1"/>
          </p:cNvSpPr>
          <p:nvPr>
            <p:ph type="title"/>
          </p:nvPr>
        </p:nvSpPr>
        <p:spPr>
          <a:xfrm>
            <a:off x="203147" y="319272"/>
            <a:ext cx="11173090" cy="609398"/>
          </a:xfrm>
        </p:spPr>
        <p:txBody>
          <a:bodyPr>
            <a:normAutofit/>
          </a:bodyPr>
          <a:lstStyle/>
          <a:p>
            <a:r>
              <a:rPr lang="en-GB" dirty="0" smtClean="0"/>
              <a:t>Simplicity: Functions as Values</a:t>
            </a:r>
            <a:endParaRPr lang="en-GB" dirty="0"/>
          </a:p>
        </p:txBody>
      </p:sp>
      <p:sp>
        <p:nvSpPr>
          <p:cNvPr id="11" name="Rounded Rectangular Callout 10"/>
          <p:cNvSpPr/>
          <p:nvPr/>
        </p:nvSpPr>
        <p:spPr bwMode="auto">
          <a:xfrm>
            <a:off x="1197007" y="1533808"/>
            <a:ext cx="561435" cy="510774"/>
          </a:xfrm>
          <a:prstGeom prst="wedgeRoundRectCallout">
            <a:avLst>
              <a:gd name="adj1" fmla="val -7024"/>
              <a:gd name="adj2" fmla="val -505"/>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11127904"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3148360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06294" y="1162287"/>
            <a:ext cx="9008328" cy="5429287"/>
          </a:xfrm>
        </p:spPr>
        <p:txBody>
          <a:bodyPr>
            <a:normAutofit/>
          </a:bodyPr>
          <a:lstStyle/>
          <a:p>
            <a:pPr>
              <a:buNone/>
            </a:pPr>
            <a:r>
              <a:rPr lang="en-US" sz="1600" b="1" dirty="0" smtClean="0">
                <a:solidFill>
                  <a:schemeClr val="tx1"/>
                </a:solidFill>
                <a:latin typeface="Consolas" pitchFamily="49" charset="0"/>
              </a:rPr>
              <a:t>let swap (x, y) = (y, x)</a:t>
            </a: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r>
              <a:rPr lang="en-US" sz="1600" b="1" dirty="0" smtClean="0">
                <a:solidFill>
                  <a:schemeClr val="tx1"/>
                </a:solidFill>
                <a:latin typeface="Consolas" pitchFamily="49" charset="0"/>
              </a:rPr>
              <a:t>let rotations (x, y, z) = </a:t>
            </a:r>
          </a:p>
          <a:p>
            <a:pPr>
              <a:buNone/>
            </a:pPr>
            <a:r>
              <a:rPr lang="en-US" sz="1600" b="1" dirty="0" smtClean="0">
                <a:solidFill>
                  <a:schemeClr val="tx1"/>
                </a:solidFill>
                <a:latin typeface="Consolas" pitchFamily="49" charset="0"/>
              </a:rPr>
              <a:t>    [ (x, y, z);</a:t>
            </a:r>
          </a:p>
          <a:p>
            <a:pPr>
              <a:buNone/>
            </a:pPr>
            <a:r>
              <a:rPr lang="en-US" sz="1600" b="1" dirty="0" smtClean="0">
                <a:solidFill>
                  <a:schemeClr val="tx1"/>
                </a:solidFill>
                <a:latin typeface="Consolas" pitchFamily="49" charset="0"/>
              </a:rPr>
              <a:t>      (z, x, y);</a:t>
            </a:r>
          </a:p>
          <a:p>
            <a:pPr>
              <a:buNone/>
            </a:pPr>
            <a:r>
              <a:rPr lang="en-US" sz="1600" b="1" dirty="0" smtClean="0">
                <a:solidFill>
                  <a:schemeClr val="tx1"/>
                </a:solidFill>
                <a:latin typeface="Consolas" pitchFamily="49" charset="0"/>
              </a:rPr>
              <a:t>      (y, z, x) ]</a:t>
            </a:r>
          </a:p>
          <a:p>
            <a:pPr>
              <a:buNone/>
            </a:pPr>
            <a:endParaRPr lang="en-US" sz="1600" b="1" dirty="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endParaRPr lang="en-US" sz="1600" b="1" dirty="0" smtClean="0">
              <a:solidFill>
                <a:schemeClr val="tx1"/>
              </a:solidFill>
              <a:latin typeface="Consolas" pitchFamily="49" charset="0"/>
            </a:endParaRPr>
          </a:p>
          <a:p>
            <a:pPr>
              <a:buNone/>
            </a:pPr>
            <a:r>
              <a:rPr lang="en-US" sz="1600" b="1" dirty="0" smtClean="0">
                <a:solidFill>
                  <a:schemeClr val="tx1"/>
                </a:solidFill>
                <a:latin typeface="Consolas" pitchFamily="49" charset="0"/>
              </a:rPr>
              <a:t>let reduce f (x, y, z) = </a:t>
            </a:r>
          </a:p>
          <a:p>
            <a:pPr>
              <a:buNone/>
            </a:pPr>
            <a:r>
              <a:rPr lang="en-US" sz="1600" b="1" dirty="0" smtClean="0">
                <a:solidFill>
                  <a:schemeClr val="tx1"/>
                </a:solidFill>
                <a:latin typeface="Consolas" pitchFamily="49" charset="0"/>
              </a:rPr>
              <a:t>    f x + f y + f z</a:t>
            </a: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a:p>
            <a:pPr>
              <a:buNone/>
            </a:pPr>
            <a:endParaRPr lang="en-US" sz="1600" dirty="0" smtClean="0">
              <a:solidFill>
                <a:schemeClr val="tx1"/>
              </a:solidFill>
              <a:latin typeface="Consolas" pitchFamily="49" charset="0"/>
            </a:endParaRPr>
          </a:p>
        </p:txBody>
      </p:sp>
      <p:sp>
        <p:nvSpPr>
          <p:cNvPr id="7" name="Content Placeholder 6"/>
          <p:cNvSpPr>
            <a:spLocks noGrp="1"/>
          </p:cNvSpPr>
          <p:nvPr>
            <p:ph sz="quarter" idx="4"/>
          </p:nvPr>
        </p:nvSpPr>
        <p:spPr>
          <a:xfrm>
            <a:off x="4951702" y="1142985"/>
            <a:ext cx="7675209" cy="5054617"/>
          </a:xfrm>
        </p:spPr>
        <p:txBody>
          <a:bodyPr>
            <a:noAutofit/>
          </a:bodyPr>
          <a:lstStyle/>
          <a:p>
            <a:pPr>
              <a:buNone/>
            </a:pP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&lt;U,T&gt; Swap&lt;T,U&gt;(</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&lt;T,U&gt; t)</a:t>
            </a:r>
          </a:p>
          <a:p>
            <a:pPr>
              <a:buNone/>
            </a:pPr>
            <a:r>
              <a:rPr lang="en-GB" sz="1600" b="1" dirty="0" smtClean="0">
                <a:solidFill>
                  <a:schemeClr val="accent3">
                    <a:lumMod val="60000"/>
                    <a:lumOff val="40000"/>
                  </a:schemeClr>
                </a:solidFill>
                <a:latin typeface="Consolas" pitchFamily="49" charset="0"/>
              </a:rPr>
              <a:t>{</a:t>
            </a:r>
          </a:p>
          <a:p>
            <a:pPr>
              <a:buNone/>
            </a:pPr>
            <a:r>
              <a:rPr lang="en-GB" sz="1600" b="1" dirty="0" smtClean="0">
                <a:solidFill>
                  <a:schemeClr val="accent3">
                    <a:lumMod val="60000"/>
                    <a:lumOff val="40000"/>
                  </a:schemeClr>
                </a:solidFill>
                <a:latin typeface="Consolas" pitchFamily="49" charset="0"/>
              </a:rPr>
              <a:t>    return new </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&lt;U,T&gt;(t.Item2, t.Item1)</a:t>
            </a:r>
          </a:p>
          <a:p>
            <a:pPr>
              <a:buNone/>
            </a:pPr>
            <a:r>
              <a:rPr lang="en-GB" sz="1600" b="1" dirty="0" smtClean="0">
                <a:solidFill>
                  <a:schemeClr val="accent3">
                    <a:lumMod val="60000"/>
                    <a:lumOff val="40000"/>
                  </a:schemeClr>
                </a:solidFill>
                <a:latin typeface="Consolas" pitchFamily="49" charset="0"/>
              </a:rPr>
              <a:t>}</a:t>
            </a:r>
          </a:p>
          <a:p>
            <a:pPr>
              <a:buNone/>
            </a:pPr>
            <a:endParaRPr lang="en-GB" sz="1600" b="1" dirty="0" smtClean="0">
              <a:solidFill>
                <a:schemeClr val="accent3">
                  <a:lumMod val="60000"/>
                  <a:lumOff val="40000"/>
                </a:schemeClr>
              </a:solidFill>
              <a:latin typeface="Consolas" pitchFamily="49" charset="0"/>
            </a:endParaRPr>
          </a:p>
          <a:p>
            <a:pPr>
              <a:buNone/>
            </a:pPr>
            <a:r>
              <a:rPr lang="en-GB" sz="1600" b="1" dirty="0" err="1" smtClean="0">
                <a:solidFill>
                  <a:schemeClr val="accent3">
                    <a:lumMod val="60000"/>
                    <a:lumOff val="40000"/>
                  </a:schemeClr>
                </a:solidFill>
                <a:latin typeface="Consolas" pitchFamily="49" charset="0"/>
              </a:rPr>
              <a:t>ReadOnlyCollection</a:t>
            </a:r>
            <a:r>
              <a:rPr lang="en-GB" sz="1600" b="1" dirty="0" smtClean="0">
                <a:solidFill>
                  <a:schemeClr val="accent3">
                    <a:lumMod val="60000"/>
                    <a:lumOff val="40000"/>
                  </a:schemeClr>
                </a:solidFill>
                <a:latin typeface="Consolas" pitchFamily="49" charset="0"/>
              </a:rPr>
              <a:t>&lt;</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&lt;T,T,T&gt;&gt; Rotations&lt;T&gt;(</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 t) </a:t>
            </a:r>
          </a:p>
          <a:p>
            <a:pPr>
              <a:buNone/>
            </a:pPr>
            <a:r>
              <a:rPr lang="en-GB" sz="1600" b="1" dirty="0" smtClean="0">
                <a:solidFill>
                  <a:schemeClr val="accent3">
                    <a:lumMod val="60000"/>
                    <a:lumOff val="40000"/>
                  </a:schemeClr>
                </a:solidFill>
                <a:latin typeface="Consolas" pitchFamily="49" charset="0"/>
              </a:rPr>
              <a:t>{ </a:t>
            </a:r>
          </a:p>
          <a:p>
            <a:pPr>
              <a:buNone/>
            </a:pPr>
            <a:r>
              <a:rPr lang="en-GB" sz="1600" b="1" dirty="0" smtClean="0">
                <a:solidFill>
                  <a:schemeClr val="accent3">
                    <a:lumMod val="60000"/>
                    <a:lumOff val="40000"/>
                  </a:schemeClr>
                </a:solidFill>
                <a:latin typeface="Consolas" pitchFamily="49" charset="0"/>
              </a:rPr>
              <a:t>  new </a:t>
            </a:r>
            <a:r>
              <a:rPr lang="en-GB" sz="1600" b="1" dirty="0" err="1" smtClean="0">
                <a:solidFill>
                  <a:schemeClr val="accent3">
                    <a:lumMod val="60000"/>
                    <a:lumOff val="40000"/>
                  </a:schemeClr>
                </a:solidFill>
                <a:latin typeface="Consolas" pitchFamily="49" charset="0"/>
              </a:rPr>
              <a:t>ReadOnlyCollection</a:t>
            </a:r>
            <a:r>
              <a:rPr lang="en-GB" sz="1600" b="1" dirty="0" smtClean="0">
                <a:solidFill>
                  <a:schemeClr val="accent3">
                    <a:lumMod val="60000"/>
                    <a:lumOff val="40000"/>
                  </a:schemeClr>
                </a:solidFill>
                <a:latin typeface="Consolas" pitchFamily="49" charset="0"/>
              </a:rPr>
              <a:t>&lt;</a:t>
            </a:r>
            <a:r>
              <a:rPr lang="en-GB" sz="1600" b="1" dirty="0" err="1" smtClean="0">
                <a:solidFill>
                  <a:schemeClr val="accent3">
                    <a:lumMod val="60000"/>
                    <a:lumOff val="40000"/>
                  </a:schemeClr>
                </a:solidFill>
                <a:latin typeface="Consolas" pitchFamily="49" charset="0"/>
              </a:rPr>
              <a:t>int</a:t>
            </a:r>
            <a:r>
              <a:rPr lang="en-GB" sz="1600" b="1" dirty="0" smtClean="0">
                <a:solidFill>
                  <a:schemeClr val="accent3">
                    <a:lumMod val="60000"/>
                    <a:lumOff val="40000"/>
                  </a:schemeClr>
                </a:solidFill>
                <a:latin typeface="Consolas" pitchFamily="49" charset="0"/>
              </a:rPr>
              <a:t>&gt;</a:t>
            </a:r>
          </a:p>
          <a:p>
            <a:pPr>
              <a:buNone/>
            </a:pPr>
            <a:r>
              <a:rPr lang="en-GB" sz="1600" b="1" dirty="0" smtClean="0">
                <a:solidFill>
                  <a:schemeClr val="accent3">
                    <a:lumMod val="60000"/>
                    <a:lumOff val="40000"/>
                  </a:schemeClr>
                </a:solidFill>
                <a:latin typeface="Consolas" pitchFamily="49" charset="0"/>
              </a:rPr>
              <a:t>   (new </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a:t>
            </a:r>
          </a:p>
          <a:p>
            <a:pPr>
              <a:buNone/>
            </a:pPr>
            <a:r>
              <a:rPr lang="en-GB" sz="1600" b="1" dirty="0" smtClean="0">
                <a:solidFill>
                  <a:schemeClr val="accent3">
                    <a:lumMod val="60000"/>
                    <a:lumOff val="40000"/>
                  </a:schemeClr>
                </a:solidFill>
                <a:latin typeface="Consolas" pitchFamily="49" charset="0"/>
              </a:rPr>
              <a:t>     { new </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&lt;T,T,T&gt;(t.Item1,t.Item2,t.Item3);     </a:t>
            </a:r>
          </a:p>
          <a:p>
            <a:pPr>
              <a:buNone/>
            </a:pPr>
            <a:r>
              <a:rPr lang="en-GB" sz="1600" b="1" dirty="0" smtClean="0">
                <a:solidFill>
                  <a:schemeClr val="accent3">
                    <a:lumMod val="60000"/>
                    <a:lumOff val="40000"/>
                  </a:schemeClr>
                </a:solidFill>
                <a:latin typeface="Consolas" pitchFamily="49" charset="0"/>
              </a:rPr>
              <a:t>       new </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&lt;T,T,T&gt;(t.Item3,t.Item1,t.Item2); </a:t>
            </a:r>
          </a:p>
          <a:p>
            <a:pPr>
              <a:buNone/>
            </a:pPr>
            <a:r>
              <a:rPr lang="en-GB" sz="1600" b="1" dirty="0" smtClean="0">
                <a:solidFill>
                  <a:schemeClr val="accent3">
                    <a:lumMod val="60000"/>
                    <a:lumOff val="40000"/>
                  </a:schemeClr>
                </a:solidFill>
                <a:latin typeface="Consolas" pitchFamily="49" charset="0"/>
              </a:rPr>
              <a:t>       new </a:t>
            </a:r>
            <a:r>
              <a:rPr lang="en-GB" sz="1600" b="1" dirty="0" err="1" smtClean="0">
                <a:solidFill>
                  <a:schemeClr val="accent3">
                    <a:lumMod val="60000"/>
                    <a:lumOff val="40000"/>
                  </a:schemeClr>
                </a:solidFill>
                <a:latin typeface="Consolas" pitchFamily="49" charset="0"/>
              </a:rPr>
              <a:t>Tuple</a:t>
            </a:r>
            <a:r>
              <a:rPr lang="en-GB" sz="1600" b="1" dirty="0" smtClean="0">
                <a:solidFill>
                  <a:schemeClr val="accent3">
                    <a:lumMod val="60000"/>
                    <a:lumOff val="40000"/>
                  </a:schemeClr>
                </a:solidFill>
                <a:latin typeface="Consolas" pitchFamily="49" charset="0"/>
              </a:rPr>
              <a:t>&lt;T,T,T&gt;(t.Item2,t.Item3,t.Item1); });</a:t>
            </a:r>
          </a:p>
          <a:p>
            <a:pPr>
              <a:buNone/>
            </a:pPr>
            <a:r>
              <a:rPr lang="en-GB" sz="1600" b="1" dirty="0" smtClean="0">
                <a:solidFill>
                  <a:schemeClr val="accent3">
                    <a:lumMod val="60000"/>
                    <a:lumOff val="40000"/>
                  </a:schemeClr>
                </a:solidFill>
                <a:latin typeface="Consolas" pitchFamily="49" charset="0"/>
              </a:rPr>
              <a:t>}</a:t>
            </a:r>
            <a:endParaRPr lang="en-GB" sz="1600" b="1" dirty="0">
              <a:solidFill>
                <a:schemeClr val="accent3">
                  <a:lumMod val="60000"/>
                  <a:lumOff val="40000"/>
                </a:schemeClr>
              </a:solidFill>
              <a:latin typeface="Consolas" pitchFamily="49" charset="0"/>
            </a:endParaRPr>
          </a:p>
          <a:p>
            <a:pPr>
              <a:buNone/>
            </a:pPr>
            <a:endParaRPr lang="en-GB" sz="1600" b="1" dirty="0" smtClean="0">
              <a:solidFill>
                <a:schemeClr val="accent3">
                  <a:lumMod val="60000"/>
                  <a:lumOff val="40000"/>
                </a:schemeClr>
              </a:solidFill>
              <a:latin typeface="Consolas" pitchFamily="49" charset="0"/>
            </a:endParaRPr>
          </a:p>
          <a:p>
            <a:pPr>
              <a:buNone/>
            </a:pPr>
            <a:r>
              <a:rPr lang="en-GB" sz="1600" b="1" dirty="0" err="1" smtClean="0">
                <a:solidFill>
                  <a:schemeClr val="accent3">
                    <a:lumMod val="60000"/>
                    <a:lumOff val="40000"/>
                  </a:schemeClr>
                </a:solidFill>
                <a:latin typeface="Consolas" pitchFamily="49" charset="0"/>
              </a:rPr>
              <a:t>int</a:t>
            </a:r>
            <a:r>
              <a:rPr lang="en-GB" sz="1600" b="1" dirty="0" smtClean="0">
                <a:solidFill>
                  <a:schemeClr val="accent3">
                    <a:lumMod val="60000"/>
                    <a:lumOff val="40000"/>
                  </a:schemeClr>
                </a:solidFill>
                <a:latin typeface="Consolas" pitchFamily="49" charset="0"/>
              </a:rPr>
              <a:t> Reduce&lt;T&gt;(</a:t>
            </a:r>
            <a:r>
              <a:rPr lang="en-GB" sz="1600" b="1" dirty="0" err="1" smtClean="0">
                <a:solidFill>
                  <a:schemeClr val="accent3">
                    <a:lumMod val="60000"/>
                    <a:lumOff val="40000"/>
                  </a:schemeClr>
                </a:solidFill>
                <a:latin typeface="Consolas" pitchFamily="49" charset="0"/>
              </a:rPr>
              <a:t>Func</a:t>
            </a:r>
            <a:r>
              <a:rPr lang="en-GB" sz="1600" b="1" dirty="0" smtClean="0">
                <a:solidFill>
                  <a:schemeClr val="accent3">
                    <a:lumMod val="60000"/>
                    <a:lumOff val="40000"/>
                  </a:schemeClr>
                </a:solidFill>
                <a:latin typeface="Consolas" pitchFamily="49" charset="0"/>
              </a:rPr>
              <a:t>&lt;</a:t>
            </a:r>
            <a:r>
              <a:rPr lang="en-GB" sz="1600" b="1" dirty="0" err="1" smtClean="0">
                <a:solidFill>
                  <a:schemeClr val="accent3">
                    <a:lumMod val="60000"/>
                    <a:lumOff val="40000"/>
                  </a:schemeClr>
                </a:solidFill>
                <a:latin typeface="Consolas" pitchFamily="49" charset="0"/>
              </a:rPr>
              <a:t>T,int</a:t>
            </a:r>
            <a:r>
              <a:rPr lang="en-GB" sz="1600" b="1" dirty="0" smtClean="0">
                <a:solidFill>
                  <a:schemeClr val="accent3">
                    <a:lumMod val="60000"/>
                    <a:lumOff val="40000"/>
                  </a:schemeClr>
                </a:solidFill>
                <a:latin typeface="Consolas" pitchFamily="49" charset="0"/>
              </a:rPr>
              <a:t>&gt; </a:t>
            </a:r>
            <a:r>
              <a:rPr lang="en-GB" sz="1600" b="1" dirty="0" err="1" smtClean="0">
                <a:solidFill>
                  <a:schemeClr val="accent3">
                    <a:lumMod val="60000"/>
                    <a:lumOff val="40000"/>
                  </a:schemeClr>
                </a:solidFill>
                <a:latin typeface="Consolas" pitchFamily="49" charset="0"/>
              </a:rPr>
              <a:t>f,Tuple</a:t>
            </a:r>
            <a:r>
              <a:rPr lang="en-GB" sz="1600" b="1" dirty="0" smtClean="0">
                <a:solidFill>
                  <a:schemeClr val="accent3">
                    <a:lumMod val="60000"/>
                    <a:lumOff val="40000"/>
                  </a:schemeClr>
                </a:solidFill>
                <a:latin typeface="Consolas" pitchFamily="49" charset="0"/>
              </a:rPr>
              <a:t>&lt;T,T,T&gt; t) </a:t>
            </a:r>
          </a:p>
          <a:p>
            <a:pPr>
              <a:buNone/>
            </a:pPr>
            <a:r>
              <a:rPr lang="en-GB" sz="1600" b="1" dirty="0" smtClean="0">
                <a:solidFill>
                  <a:schemeClr val="accent3">
                    <a:lumMod val="60000"/>
                    <a:lumOff val="40000"/>
                  </a:schemeClr>
                </a:solidFill>
                <a:latin typeface="Consolas" pitchFamily="49" charset="0"/>
              </a:rPr>
              <a:t>{ </a:t>
            </a:r>
          </a:p>
          <a:p>
            <a:pPr>
              <a:buNone/>
            </a:pPr>
            <a:r>
              <a:rPr lang="en-GB" sz="1600" b="1" dirty="0" smtClean="0">
                <a:solidFill>
                  <a:schemeClr val="accent3">
                    <a:lumMod val="60000"/>
                    <a:lumOff val="40000"/>
                  </a:schemeClr>
                </a:solidFill>
                <a:latin typeface="Consolas" pitchFamily="49" charset="0"/>
              </a:rPr>
              <a:t>    return f(t.Item1) + f(t.Item2) + f (t.Item3); </a:t>
            </a:r>
          </a:p>
          <a:p>
            <a:pPr>
              <a:buNone/>
            </a:pPr>
            <a:r>
              <a:rPr lang="en-GB" sz="1600" b="1" dirty="0" smtClean="0">
                <a:solidFill>
                  <a:schemeClr val="accent3">
                    <a:lumMod val="60000"/>
                    <a:lumOff val="40000"/>
                  </a:schemeClr>
                </a:solidFill>
                <a:latin typeface="Consolas" pitchFamily="49" charset="0"/>
              </a:rPr>
              <a:t>}</a:t>
            </a:r>
          </a:p>
          <a:p>
            <a:pPr>
              <a:buNone/>
            </a:pPr>
            <a:endParaRPr lang="en-GB" sz="1600" b="1" dirty="0" smtClean="0">
              <a:solidFill>
                <a:schemeClr val="accent3">
                  <a:lumMod val="60000"/>
                  <a:lumOff val="40000"/>
                </a:schemeClr>
              </a:solidFill>
              <a:latin typeface="Consolas" pitchFamily="49" charset="0"/>
            </a:endParaRPr>
          </a:p>
          <a:p>
            <a:pPr>
              <a:buNone/>
            </a:pPr>
            <a:endParaRPr lang="en-GB" sz="1600" b="1" dirty="0" smtClean="0">
              <a:solidFill>
                <a:schemeClr val="accent3">
                  <a:lumMod val="60000"/>
                  <a:lumOff val="40000"/>
                </a:schemeClr>
              </a:solidFill>
              <a:latin typeface="Consolas" pitchFamily="49" charset="0"/>
            </a:endParaRPr>
          </a:p>
        </p:txBody>
      </p:sp>
      <p:sp>
        <p:nvSpPr>
          <p:cNvPr id="8" name="Rounded Rectangular Callout 7"/>
          <p:cNvSpPr/>
          <p:nvPr/>
        </p:nvSpPr>
        <p:spPr bwMode="auto">
          <a:xfrm>
            <a:off x="1444981" y="1651387"/>
            <a:ext cx="561435"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203147" y="333127"/>
            <a:ext cx="11173090" cy="609398"/>
          </a:xfrm>
        </p:spPr>
        <p:txBody>
          <a:bodyPr>
            <a:normAutofit/>
          </a:bodyPr>
          <a:lstStyle/>
          <a:p>
            <a:r>
              <a:rPr lang="en-GB" dirty="0" smtClean="0"/>
              <a:t>Simplicity: Functional Data</a:t>
            </a:r>
            <a:endParaRPr lang="en-GB" dirty="0"/>
          </a:p>
        </p:txBody>
      </p:sp>
      <p:sp>
        <p:nvSpPr>
          <p:cNvPr id="11" name="Rounded Rectangular Callout 10"/>
          <p:cNvSpPr/>
          <p:nvPr/>
        </p:nvSpPr>
        <p:spPr bwMode="auto">
          <a:xfrm>
            <a:off x="11172154" y="928670"/>
            <a:ext cx="60499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198493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521" y="3083278"/>
            <a:ext cx="11173090" cy="609398"/>
          </a:xfrm>
        </p:spPr>
        <p:txBody>
          <a:bodyPr>
            <a:normAutofit/>
          </a:bodyPr>
          <a:lstStyle/>
          <a:p>
            <a:pPr algn="ctr"/>
            <a:r>
              <a:rPr lang="en-GB" dirty="0" smtClean="0"/>
              <a:t>Parallel</a:t>
            </a:r>
            <a:endParaRPr lang="en-GB" dirty="0"/>
          </a:p>
        </p:txBody>
      </p:sp>
    </p:spTree>
    <p:extLst>
      <p:ext uri="{BB962C8B-B14F-4D97-AF65-F5344CB8AC3E}">
        <p14:creationId xmlns:p14="http://schemas.microsoft.com/office/powerpoint/2010/main" val="33433242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Trends</a:t>
            </a:r>
            <a:endParaRPr lang="en-GB" dirty="0"/>
          </a:p>
        </p:txBody>
      </p:sp>
      <p:sp>
        <p:nvSpPr>
          <p:cNvPr id="3" name="Content Placeholder 2"/>
          <p:cNvSpPr>
            <a:spLocks noGrp="1"/>
          </p:cNvSpPr>
          <p:nvPr>
            <p:ph idx="1"/>
          </p:nvPr>
        </p:nvSpPr>
        <p:spPr>
          <a:xfrm>
            <a:off x="519112" y="1447799"/>
            <a:ext cx="11149013" cy="443198"/>
          </a:xfrm>
        </p:spPr>
        <p:txBody>
          <a:bodyPr/>
          <a:lstStyle/>
          <a:p>
            <a:endParaRPr lang="en-GB" dirty="0"/>
          </a:p>
        </p:txBody>
      </p:sp>
      <p:cxnSp>
        <p:nvCxnSpPr>
          <p:cNvPr id="5" name="Straight Arrow Connector 4"/>
          <p:cNvCxnSpPr/>
          <p:nvPr/>
        </p:nvCxnSpPr>
        <p:spPr>
          <a:xfrm flipV="1">
            <a:off x="459571" y="2643182"/>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411273" y="2714620"/>
            <a:ext cx="4094669"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30884" y="1643051"/>
            <a:ext cx="3562898" cy="830997"/>
          </a:xfrm>
          <a:prstGeom prst="rect">
            <a:avLst/>
          </a:prstGeom>
          <a:noFill/>
        </p:spPr>
        <p:txBody>
          <a:bodyPr wrap="none" rtlCol="0">
            <a:spAutoFit/>
          </a:bodyPr>
          <a:lstStyle/>
          <a:p>
            <a:r>
              <a:rPr lang="en-GB" sz="4800" b="1" dirty="0" smtClean="0"/>
              <a:t>THE CLOUD</a:t>
            </a:r>
            <a:endParaRPr lang="en-GB" sz="4800" b="1" dirty="0"/>
          </a:p>
        </p:txBody>
      </p:sp>
      <p:sp>
        <p:nvSpPr>
          <p:cNvPr id="8" name="TextBox 7"/>
          <p:cNvSpPr txBox="1"/>
          <p:nvPr/>
        </p:nvSpPr>
        <p:spPr>
          <a:xfrm>
            <a:off x="7125339" y="1643051"/>
            <a:ext cx="3623108" cy="830997"/>
          </a:xfrm>
          <a:prstGeom prst="rect">
            <a:avLst/>
          </a:prstGeom>
          <a:noFill/>
        </p:spPr>
        <p:txBody>
          <a:bodyPr wrap="none" rtlCol="0">
            <a:spAutoFit/>
          </a:bodyPr>
          <a:lstStyle/>
          <a:p>
            <a:r>
              <a:rPr lang="en-GB" sz="4800" b="1" dirty="0" smtClean="0"/>
              <a:t>MULTICORE</a:t>
            </a:r>
            <a:endParaRPr lang="en-GB" sz="4800" b="1" dirty="0"/>
          </a:p>
        </p:txBody>
      </p:sp>
    </p:spTree>
    <p:extLst>
      <p:ext uri="{BB962C8B-B14F-4D97-AF65-F5344CB8AC3E}">
        <p14:creationId xmlns:p14="http://schemas.microsoft.com/office/powerpoint/2010/main" val="35037232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294" y="3253804"/>
            <a:ext cx="11173090" cy="1661993"/>
          </a:xfrm>
        </p:spPr>
        <p:txBody>
          <a:bodyPr>
            <a:noAutofit/>
          </a:bodyPr>
          <a:lstStyle/>
          <a:p>
            <a:pPr lvl="0" algn="l"/>
            <a:r>
              <a:rPr lang="en-GB" sz="3200" dirty="0" smtClean="0">
                <a:solidFill>
                  <a:schemeClr val="tx1"/>
                </a:solidFill>
                <a:latin typeface="Consolas" pitchFamily="49" charset="0"/>
                <a:cs typeface="Consolas" pitchFamily="49" charset="0"/>
              </a:rPr>
              <a:t>Async.Parallel [ </a:t>
            </a:r>
            <a:r>
              <a:rPr lang="en-GB" sz="3200" dirty="0" err="1" smtClean="0">
                <a:solidFill>
                  <a:schemeClr val="tx1"/>
                </a:solidFill>
                <a:latin typeface="Consolas" pitchFamily="49" charset="0"/>
                <a:cs typeface="Consolas" pitchFamily="49" charset="0"/>
              </a:rPr>
              <a:t>httpAsync</a:t>
            </a:r>
            <a:r>
              <a:rPr lang="en-GB" sz="3200" dirty="0" smtClean="0">
                <a:solidFill>
                  <a:schemeClr val="tx1"/>
                </a:solidFill>
                <a:latin typeface="Consolas" pitchFamily="49" charset="0"/>
                <a:cs typeface="Consolas" pitchFamily="49" charset="0"/>
              </a:rPr>
              <a:t> "www.google.com"</a:t>
            </a:r>
            <a:br>
              <a:rPr lang="en-GB" sz="3200" dirty="0" smtClean="0">
                <a:solidFill>
                  <a:schemeClr val="tx1"/>
                </a:solidFill>
                <a:latin typeface="Consolas" pitchFamily="49" charset="0"/>
                <a:cs typeface="Consolas" pitchFamily="49" charset="0"/>
              </a:rPr>
            </a:br>
            <a:r>
              <a:rPr lang="en-GB" sz="3200" dirty="0" smtClean="0">
                <a:solidFill>
                  <a:schemeClr val="tx1"/>
                </a:solidFill>
                <a:latin typeface="Consolas" pitchFamily="49" charset="0"/>
                <a:cs typeface="Consolas" pitchFamily="49" charset="0"/>
              </a:rPr>
              <a:t>                 </a:t>
            </a:r>
            <a:r>
              <a:rPr lang="en-GB" sz="3200" dirty="0" err="1" smtClean="0">
                <a:solidFill>
                  <a:schemeClr val="tx1"/>
                </a:solidFill>
                <a:latin typeface="Consolas" pitchFamily="49" charset="0"/>
                <a:cs typeface="Consolas" pitchFamily="49" charset="0"/>
              </a:rPr>
              <a:t>httpAsync</a:t>
            </a:r>
            <a:r>
              <a:rPr lang="en-GB" sz="3200" dirty="0" smtClean="0">
                <a:solidFill>
                  <a:schemeClr val="tx1"/>
                </a:solidFill>
                <a:latin typeface="Consolas" pitchFamily="49" charset="0"/>
                <a:cs typeface="Consolas" pitchFamily="49" charset="0"/>
              </a:rPr>
              <a:t> "www.bing.com"</a:t>
            </a:r>
            <a:br>
              <a:rPr lang="en-GB" sz="3200" dirty="0" smtClean="0">
                <a:solidFill>
                  <a:schemeClr val="tx1"/>
                </a:solidFill>
                <a:latin typeface="Consolas" pitchFamily="49" charset="0"/>
                <a:cs typeface="Consolas" pitchFamily="49" charset="0"/>
              </a:rPr>
            </a:br>
            <a:r>
              <a:rPr lang="en-GB" sz="3200" dirty="0" smtClean="0">
                <a:solidFill>
                  <a:schemeClr val="tx1"/>
                </a:solidFill>
                <a:latin typeface="Consolas" pitchFamily="49" charset="0"/>
                <a:cs typeface="Consolas" pitchFamily="49" charset="0"/>
              </a:rPr>
              <a:t>                 </a:t>
            </a:r>
            <a:r>
              <a:rPr lang="en-GB" sz="3200" dirty="0" err="1" smtClean="0">
                <a:solidFill>
                  <a:schemeClr val="tx1"/>
                </a:solidFill>
                <a:latin typeface="Consolas" pitchFamily="49" charset="0"/>
                <a:cs typeface="Consolas" pitchFamily="49" charset="0"/>
              </a:rPr>
              <a:t>httpAsync</a:t>
            </a:r>
            <a:r>
              <a:rPr lang="en-GB" sz="3200" dirty="0" smtClean="0">
                <a:solidFill>
                  <a:schemeClr val="tx1"/>
                </a:solidFill>
                <a:latin typeface="Consolas" pitchFamily="49" charset="0"/>
                <a:cs typeface="Consolas" pitchFamily="49" charset="0"/>
              </a:rPr>
              <a:t> "www.yahoo.com" ]</a:t>
            </a:r>
            <a:br>
              <a:rPr lang="en-GB" sz="3200" dirty="0" smtClean="0">
                <a:solidFill>
                  <a:schemeClr val="tx1"/>
                </a:solidFill>
                <a:latin typeface="Consolas" pitchFamily="49" charset="0"/>
                <a:cs typeface="Consolas" pitchFamily="49" charset="0"/>
              </a:rPr>
            </a:br>
            <a:r>
              <a:rPr lang="en-GB" sz="3200" dirty="0">
                <a:solidFill>
                  <a:schemeClr val="tx1"/>
                </a:solidFill>
                <a:latin typeface="Consolas" pitchFamily="49" charset="0"/>
                <a:cs typeface="Consolas" pitchFamily="49" charset="0"/>
              </a:rPr>
              <a:t/>
            </a:r>
            <a:br>
              <a:rPr lang="en-GB" sz="3200" dirty="0">
                <a:solidFill>
                  <a:schemeClr val="tx1"/>
                </a:solidFill>
                <a:latin typeface="Consolas" pitchFamily="49" charset="0"/>
                <a:cs typeface="Consolas" pitchFamily="49" charset="0"/>
              </a:rPr>
            </a:br>
            <a:r>
              <a:rPr lang="en-GB" sz="3200" dirty="0" smtClean="0">
                <a:solidFill>
                  <a:schemeClr val="tx1"/>
                </a:solidFill>
                <a:latin typeface="Consolas" pitchFamily="49" charset="0"/>
                <a:cs typeface="Consolas" pitchFamily="49" charset="0"/>
              </a:rPr>
              <a:t/>
            </a:r>
            <a:br>
              <a:rPr lang="en-GB" sz="3200" dirty="0" smtClean="0">
                <a:solidFill>
                  <a:schemeClr val="tx1"/>
                </a:solidFill>
                <a:latin typeface="Consolas" pitchFamily="49" charset="0"/>
                <a:cs typeface="Consolas" pitchFamily="49" charset="0"/>
              </a:rPr>
            </a:br>
            <a:r>
              <a:rPr lang="en-GB" sz="3200" dirty="0" smtClean="0">
                <a:solidFill>
                  <a:schemeClr val="tx1"/>
                </a:solidFill>
                <a:latin typeface="Consolas" pitchFamily="49" charset="0"/>
                <a:cs typeface="Consolas" pitchFamily="49" charset="0"/>
              </a:rPr>
              <a:t/>
            </a:r>
            <a:br>
              <a:rPr lang="en-GB" sz="3200" dirty="0" smtClean="0">
                <a:solidFill>
                  <a:schemeClr val="tx1"/>
                </a:solidFill>
                <a:latin typeface="Consolas" pitchFamily="49" charset="0"/>
                <a:cs typeface="Consolas" pitchFamily="49" charset="0"/>
              </a:rPr>
            </a:br>
            <a:endParaRPr lang="en-GB" sz="3200" dirty="0">
              <a:solidFill>
                <a:schemeClr val="tx1"/>
              </a:solidFill>
              <a:latin typeface="Consolas" pitchFamily="49" charset="0"/>
              <a:cs typeface="Consolas" pitchFamily="49" charset="0"/>
            </a:endParaRPr>
          </a:p>
        </p:txBody>
      </p:sp>
      <p:sp>
        <p:nvSpPr>
          <p:cNvPr id="5" name="Title 5"/>
          <p:cNvSpPr txBox="1">
            <a:spLocks/>
          </p:cNvSpPr>
          <p:nvPr/>
        </p:nvSpPr>
        <p:spPr>
          <a:xfrm>
            <a:off x="505921" y="4410758"/>
            <a:ext cx="11173090" cy="8863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150" normalizeH="0" baseline="0" noProof="0" dirty="0" smtClean="0">
                <a:ln w="3175">
                  <a:noFill/>
                </a:ln>
                <a:effectLst/>
                <a:uLnTx/>
                <a:uFillTx/>
                <a:latin typeface="Consolas" pitchFamily="49" charset="0"/>
                <a:ea typeface="+mn-ea"/>
                <a:cs typeface="Consolas" pitchFamily="49" charset="0"/>
              </a:rPr>
              <a:t/>
            </a:r>
            <a:br>
              <a:rPr kumimoji="0" lang="en-GB" sz="3200" b="1" i="0" u="none" strike="noStrike" kern="1200" cap="none" spc="-150" normalizeH="0" baseline="0" noProof="0" dirty="0" smtClean="0">
                <a:ln w="3175">
                  <a:noFill/>
                </a:ln>
                <a:effectLst/>
                <a:uLnTx/>
                <a:uFillTx/>
                <a:latin typeface="Consolas" pitchFamily="49" charset="0"/>
                <a:ea typeface="+mn-ea"/>
                <a:cs typeface="Consolas" pitchFamily="49" charset="0"/>
              </a:rPr>
            </a:br>
            <a:r>
              <a:rPr kumimoji="0" lang="en-GB" sz="3200" b="1" i="0" u="none" strike="noStrike" kern="1200" cap="none" spc="-150" normalizeH="0" baseline="0" noProof="0" dirty="0" smtClean="0">
                <a:ln w="3175">
                  <a:noFill/>
                </a:ln>
                <a:effectLst/>
                <a:uLnTx/>
                <a:uFillTx/>
                <a:latin typeface="Consolas" pitchFamily="49" charset="0"/>
                <a:ea typeface="+mn-ea"/>
                <a:cs typeface="Consolas" pitchFamily="49" charset="0"/>
              </a:rPr>
              <a:t>|&gt; Async.RunSynchronously</a:t>
            </a:r>
            <a:endParaRPr kumimoji="0" lang="en-GB" sz="3200" b="1" i="0" u="none" strike="noStrike" kern="1200" cap="none" spc="-150" normalizeH="0" baseline="0" noProof="0" dirty="0">
              <a:ln w="3175">
                <a:noFill/>
              </a:ln>
              <a:effectLst/>
              <a:uLnTx/>
              <a:uFillTx/>
              <a:latin typeface="Consolas" pitchFamily="49" charset="0"/>
              <a:ea typeface="+mn-ea"/>
              <a:cs typeface="Consolas" pitchFamily="49" charset="0"/>
            </a:endParaRPr>
          </a:p>
        </p:txBody>
      </p:sp>
      <p:sp>
        <p:nvSpPr>
          <p:cNvPr id="7" name="Title 7"/>
          <p:cNvSpPr txBox="1">
            <a:spLocks/>
          </p:cNvSpPr>
          <p:nvPr/>
        </p:nvSpPr>
        <p:spPr>
          <a:xfrm>
            <a:off x="609441" y="274638"/>
            <a:ext cx="109699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r>
              <a:rPr lang="en-GB" dirty="0" smtClean="0"/>
              <a:t>Parallel</a:t>
            </a:r>
            <a:endParaRPr lang="en-GB" dirty="0"/>
          </a:p>
        </p:txBody>
      </p:sp>
    </p:spTree>
    <p:extLst>
      <p:ext uri="{BB962C8B-B14F-4D97-AF65-F5344CB8AC3E}">
        <p14:creationId xmlns:p14="http://schemas.microsoft.com/office/powerpoint/2010/main" val="1480918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Today’s talk is very simple</a:t>
            </a:r>
            <a:endParaRPr lang="en-GB" sz="5400" dirty="0"/>
          </a:p>
        </p:txBody>
      </p:sp>
    </p:spTree>
    <p:extLst>
      <p:ext uri="{BB962C8B-B14F-4D97-AF65-F5344CB8AC3E}">
        <p14:creationId xmlns:p14="http://schemas.microsoft.com/office/powerpoint/2010/main" val="3649395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521" y="3083278"/>
            <a:ext cx="11173090" cy="609398"/>
          </a:xfrm>
        </p:spPr>
        <p:txBody>
          <a:bodyPr>
            <a:normAutofit/>
          </a:bodyPr>
          <a:lstStyle/>
          <a:p>
            <a:pPr algn="ctr"/>
            <a:r>
              <a:rPr lang="en-GB" dirty="0" smtClean="0"/>
              <a:t>Demo</a:t>
            </a:r>
            <a:endParaRPr lang="en-GB" dirty="0"/>
          </a:p>
        </p:txBody>
      </p:sp>
    </p:spTree>
    <p:extLst>
      <p:ext uri="{BB962C8B-B14F-4D97-AF65-F5344CB8AC3E}">
        <p14:creationId xmlns:p14="http://schemas.microsoft.com/office/powerpoint/2010/main" val="33246462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329595"/>
          </a:xfrm>
        </p:spPr>
        <p:txBody>
          <a:bodyPr/>
          <a:lstStyle/>
          <a:p>
            <a:pPr eaLnBrk="1" hangingPunct="1">
              <a:defRPr/>
            </a:pPr>
            <a:r>
              <a:rPr lang="en-US" sz="4800" dirty="0" smtClean="0"/>
              <a:t>F# can be used for everything,</a:t>
            </a:r>
            <a:br>
              <a:rPr lang="en-US" sz="4800" dirty="0" smtClean="0"/>
            </a:br>
            <a:r>
              <a:rPr lang="en-US" sz="4800" dirty="0" smtClean="0"/>
              <a:t>but </a:t>
            </a:r>
            <a:r>
              <a:rPr lang="en-US" sz="4800" b="1" dirty="0" smtClean="0">
                <a:solidFill>
                  <a:srgbClr val="FFFF00"/>
                </a:solidFill>
              </a:rPr>
              <a:t>excels</a:t>
            </a:r>
            <a:r>
              <a:rPr lang="en-US" sz="4800" dirty="0" smtClean="0"/>
              <a:t> at </a:t>
            </a:r>
            <a:r>
              <a:rPr lang="en-US" sz="4800" b="1" dirty="0" smtClean="0">
                <a:solidFill>
                  <a:srgbClr val="FFFF00"/>
                </a:solidFill>
              </a:rPr>
              <a:t>analytical engines</a:t>
            </a:r>
            <a:endParaRPr sz="4800" b="1" dirty="0" smtClean="0">
              <a:solidFill>
                <a:srgbClr val="FFFF00"/>
              </a:solidFill>
            </a:endParaRPr>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9412062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5521" y="2327374"/>
            <a:ext cx="11173090" cy="1994392"/>
          </a:xfrm>
        </p:spPr>
        <p:txBody>
          <a:bodyPr/>
          <a:lstStyle/>
          <a:p>
            <a:pPr eaLnBrk="1" hangingPunct="1">
              <a:defRPr/>
            </a:pPr>
            <a:r>
              <a:rPr lang="en-US" sz="4800" dirty="0" smtClean="0"/>
              <a:t>F# can be used for everything,</a:t>
            </a:r>
            <a:br>
              <a:rPr lang="en-US" sz="4800" dirty="0" smtClean="0"/>
            </a:br>
            <a:r>
              <a:rPr lang="en-US" sz="4800" dirty="0" smtClean="0"/>
              <a:t>but </a:t>
            </a:r>
            <a:r>
              <a:rPr lang="en-US" sz="4800" b="1" dirty="0" smtClean="0">
                <a:solidFill>
                  <a:srgbClr val="FFFF00"/>
                </a:solidFill>
              </a:rPr>
              <a:t>excels</a:t>
            </a:r>
            <a:r>
              <a:rPr lang="en-US" sz="4800" dirty="0" smtClean="0"/>
              <a:t> at </a:t>
            </a:r>
            <a:r>
              <a:rPr lang="en-US" sz="4800" b="1" dirty="0" smtClean="0">
                <a:solidFill>
                  <a:srgbClr val="FFFF00"/>
                </a:solidFill>
              </a:rPr>
              <a:t>analytical engines</a:t>
            </a:r>
            <a:r>
              <a:rPr lang="en-US" sz="4800" dirty="0" smtClean="0"/>
              <a:t/>
            </a:r>
            <a:br>
              <a:rPr lang="en-US" sz="4800" dirty="0" smtClean="0"/>
            </a:br>
            <a:r>
              <a:rPr lang="en-US" sz="4800" dirty="0" smtClean="0"/>
              <a:t>for Client, Server, Phone, Cloud, Console</a:t>
            </a:r>
            <a:endParaRPr sz="48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0661735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519112" y="1447799"/>
            <a:ext cx="11149013" cy="4395049"/>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Tree>
    <p:extLst>
      <p:ext uri="{BB962C8B-B14F-4D97-AF65-F5344CB8AC3E}">
        <p14:creationId xmlns:p14="http://schemas.microsoft.com/office/powerpoint/2010/main" val="41784099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Examples #2/#</a:t>
            </a:r>
            <a:r>
              <a:rPr lang="en-GB" b="1" dirty="0"/>
              <a:t>3</a:t>
            </a:r>
            <a:r>
              <a:rPr lang="en-GB" b="1" dirty="0" smtClean="0"/>
              <a:t>: Finance companies</a:t>
            </a:r>
            <a:endParaRPr lang="en-GB" b="1"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369451" y="1228558"/>
            <a:ext cx="608559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4778628" y="2316480"/>
            <a:ext cx="6650891" cy="406132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4389337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#4: Biotech</a:t>
            </a:r>
            <a:endParaRPr lang="en-GB" b="1" dirty="0"/>
          </a:p>
        </p:txBody>
      </p:sp>
      <p:sp>
        <p:nvSpPr>
          <p:cNvPr id="6" name="Content Placeholder 3"/>
          <p:cNvSpPr>
            <a:spLocks noGrp="1"/>
          </p:cNvSpPr>
          <p:nvPr>
            <p:ph idx="1"/>
          </p:nvPr>
        </p:nvSpPr>
        <p:spPr>
          <a:xfrm>
            <a:off x="519112" y="1447799"/>
            <a:ext cx="11149013" cy="3533275"/>
          </a:xfrm>
        </p:spPr>
        <p:txBody>
          <a:bodyPr/>
          <a:lstStyle/>
          <a:p>
            <a:pPr marL="177800" indent="-177800">
              <a:buNone/>
            </a:pPr>
            <a:r>
              <a:rPr lang="en-US" sz="2800" dirty="0" smtClean="0">
                <a:latin typeface="+mj-lt"/>
              </a:rPr>
              <a:t>...F# rocks - building algorithms for DNA processing </a:t>
            </a:r>
          </a:p>
          <a:p>
            <a:pPr marL="177800" indent="-177800">
              <a:buNone/>
            </a:pPr>
            <a:r>
              <a:rPr lang="en-US" sz="2800" dirty="0">
                <a:latin typeface="+mj-lt"/>
              </a:rPr>
              <a:t> </a:t>
            </a:r>
            <a:r>
              <a:rPr lang="en-US" sz="2800" dirty="0" smtClean="0">
                <a:latin typeface="+mj-lt"/>
              </a:rPr>
              <a:t> and </a:t>
            </a:r>
            <a:r>
              <a:rPr lang="en-US" sz="2800" b="1" dirty="0" smtClean="0">
                <a:solidFill>
                  <a:srgbClr val="FFFF00"/>
                </a:solidFill>
                <a:latin typeface="+mj-lt"/>
              </a:rPr>
              <a:t>it's like a drug</a:t>
            </a:r>
            <a:r>
              <a:rPr lang="en-US" sz="2800" dirty="0" smtClean="0">
                <a:latin typeface="+mj-lt"/>
              </a:rPr>
              <a:t>. 12-15 at </a:t>
            </a:r>
            <a:r>
              <a:rPr lang="en-US" sz="2800" dirty="0" err="1" smtClean="0">
                <a:latin typeface="+mj-lt"/>
              </a:rPr>
              <a:t>Amyris</a:t>
            </a:r>
            <a:r>
              <a:rPr lang="en-US" sz="2800" dirty="0" smtClean="0">
                <a:latin typeface="+mj-lt"/>
              </a:rPr>
              <a:t> use F#...</a:t>
            </a:r>
          </a:p>
          <a:p>
            <a:pPr marL="177800" indent="-177800">
              <a:buNone/>
            </a:pPr>
            <a:endParaRPr lang="en-US" sz="2800" dirty="0" smtClean="0">
              <a:latin typeface="+mj-lt"/>
            </a:endParaRPr>
          </a:p>
          <a:p>
            <a:pPr marL="177800" indent="-177800">
              <a:buNone/>
            </a:pPr>
            <a:r>
              <a:rPr lang="en-US" sz="2800" dirty="0" smtClean="0">
                <a:latin typeface="+mj-lt"/>
              </a:rPr>
              <a:t>F# has been phenomenally useful.  I would be writing a lot of this in Python otherwise and </a:t>
            </a:r>
            <a:r>
              <a:rPr lang="en-US" sz="2800" b="1" dirty="0" smtClean="0">
                <a:solidFill>
                  <a:srgbClr val="FFFF00"/>
                </a:solidFill>
                <a:latin typeface="+mj-lt"/>
              </a:rPr>
              <a:t>F# is more robust, 20x - 100x faster to run and faster to develop</a:t>
            </a:r>
            <a:r>
              <a:rPr lang="en-US" sz="2800" dirty="0" smtClean="0">
                <a:latin typeface="+mj-lt"/>
              </a:rPr>
              <a:t>. </a:t>
            </a:r>
          </a:p>
          <a:p>
            <a:pPr marL="177800" indent="-177800">
              <a:buNone/>
            </a:pPr>
            <a:endParaRPr lang="en-US" sz="2800" dirty="0" smtClean="0">
              <a:latin typeface="+mj-lt"/>
            </a:endParaRPr>
          </a:p>
          <a:p>
            <a:pPr marL="177800" indent="-177800" algn="r">
              <a:buNone/>
            </a:pPr>
            <a:r>
              <a:rPr lang="en-US" sz="2800" dirty="0" smtClean="0">
                <a:latin typeface="+mj-lt"/>
              </a:rPr>
              <a:t>Darren Platt, </a:t>
            </a:r>
            <a:r>
              <a:rPr lang="en-US" sz="2800" dirty="0" err="1" smtClean="0">
                <a:latin typeface="+mj-lt"/>
              </a:rPr>
              <a:t>Amyris</a:t>
            </a:r>
            <a:r>
              <a:rPr lang="en-US" sz="2800" dirty="0" smtClean="0">
                <a:latin typeface="+mj-lt"/>
              </a:rPr>
              <a:t> </a:t>
            </a:r>
            <a:r>
              <a:rPr lang="en-US" sz="2800" dirty="0" err="1" smtClean="0">
                <a:latin typeface="+mj-lt"/>
              </a:rPr>
              <a:t>BioTechnologies</a:t>
            </a:r>
            <a:endParaRPr lang="en-GB" sz="2800" dirty="0">
              <a:latin typeface="+mj-lt"/>
            </a:endParaRPr>
          </a:p>
        </p:txBody>
      </p:sp>
    </p:spTree>
    <p:extLst>
      <p:ext uri="{BB962C8B-B14F-4D97-AF65-F5344CB8AC3E}">
        <p14:creationId xmlns:p14="http://schemas.microsoft.com/office/powerpoint/2010/main" val="20463303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6600" b="1" dirty="0" smtClean="0">
                <a:sym typeface="Wingdings" pitchFamily="2" charset="2"/>
              </a:rPr>
              <a:t>F# Futures: Information-Rich Programming</a:t>
            </a:r>
            <a:endParaRPr lang="en-US" sz="1800" b="1" dirty="0" smtClean="0"/>
          </a:p>
        </p:txBody>
      </p:sp>
      <p:sp>
        <p:nvSpPr>
          <p:cNvPr id="27650" name="Rectangle 3"/>
          <p:cNvSpPr>
            <a:spLocks noGrp="1" noChangeArrowheads="1"/>
          </p:cNvSpPr>
          <p:nvPr>
            <p:ph type="subTitle" idx="1"/>
          </p:nvPr>
        </p:nvSpPr>
        <p:spPr/>
        <p:txBody>
          <a:bodyPr/>
          <a:lstStyle/>
          <a:p>
            <a:pPr eaLnBrk="1" hangingPunct="1"/>
            <a:endParaRPr lang="en-US" b="1" dirty="0" smtClean="0">
              <a:solidFill>
                <a:schemeClr val="tx1"/>
              </a:solidFill>
            </a:endParaRPr>
          </a:p>
        </p:txBody>
      </p:sp>
    </p:spTree>
    <p:extLst>
      <p:ext uri="{BB962C8B-B14F-4D97-AF65-F5344CB8AC3E}">
        <p14:creationId xmlns:p14="http://schemas.microsoft.com/office/powerpoint/2010/main" val="2632658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b="1" dirty="0" smtClean="0"/>
              <a:t>A Coding Challenge:</a:t>
            </a:r>
            <a:br>
              <a:rPr lang="en-GB" sz="5400" b="1" dirty="0" smtClean="0"/>
            </a:br>
            <a:r>
              <a:rPr lang="en-GB" sz="5400" b="1" dirty="0"/>
              <a:t/>
            </a:r>
            <a:br>
              <a:rPr lang="en-GB" sz="5400" b="1" dirty="0"/>
            </a:br>
            <a:r>
              <a:rPr lang="en-GB" sz="5400" b="1" dirty="0" smtClean="0"/>
              <a:t>The Chemical Elements, Strongly Typed</a:t>
            </a:r>
            <a:endParaRPr lang="en-GB" sz="5400" b="1"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3203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chemeClr val="tx1"/>
                </a:solidFill>
              </a:rPr>
              <a:t>Language Integrated Web Data</a:t>
            </a: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01878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Magic: Type Providers</a:t>
            </a:r>
          </a:p>
        </p:txBody>
      </p:sp>
      <p:graphicFrame>
        <p:nvGraphicFramePr>
          <p:cNvPr id="3" name="Diagram 2"/>
          <p:cNvGraphicFramePr/>
          <p:nvPr>
            <p:extLst>
              <p:ext uri="{D42A27DB-BD31-4B8C-83A1-F6EECF244321}">
                <p14:modId xmlns:p14="http://schemas.microsoft.com/office/powerpoint/2010/main" val="1444015451"/>
              </p:ext>
            </p:extLst>
          </p:nvPr>
        </p:nvGraphicFramePr>
        <p:xfrm>
          <a:off x="1293813" y="762000"/>
          <a:ext cx="9473142" cy="583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6962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1</a:t>
            </a:r>
            <a:br>
              <a:rPr lang="en-GB" sz="5400" dirty="0" smtClean="0"/>
            </a:br>
            <a:r>
              <a:rPr lang="en-GB" sz="5400" dirty="0" smtClean="0"/>
              <a:t>The world is information-rich</a:t>
            </a:r>
            <a:endParaRPr lang="en-GB" sz="5400" dirty="0"/>
          </a:p>
        </p:txBody>
      </p:sp>
    </p:spTree>
    <p:extLst>
      <p:ext uri="{BB962C8B-B14F-4D97-AF65-F5344CB8AC3E}">
        <p14:creationId xmlns:p14="http://schemas.microsoft.com/office/powerpoint/2010/main" val="15879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460"/>
          <a:stretch/>
        </p:blipFill>
        <p:spPr bwMode="auto">
          <a:xfrm>
            <a:off x="3122612" y="228600"/>
            <a:ext cx="5637213" cy="392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4418012" y="2667000"/>
            <a:ext cx="3733800" cy="647379"/>
          </a:xfrm>
          <a:prstGeom prst="roundRect">
            <a:avLst/>
          </a:prstGeom>
          <a:noFill/>
          <a:ln w="285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36612" y="4343400"/>
            <a:ext cx="10659749" cy="134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0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1510349"/>
            <a:ext cx="11173090" cy="4210383"/>
          </a:xfrm>
        </p:spPr>
        <p:txBody>
          <a:bodyPr/>
          <a:lstStyle/>
          <a:p>
            <a:pPr algn="ctr"/>
            <a:r>
              <a:rPr lang="en-GB" b="1" dirty="0" smtClean="0"/>
              <a:t>A Type Provider is….</a:t>
            </a:r>
            <a:br>
              <a:rPr lang="en-GB" b="1" dirty="0" smtClean="0"/>
            </a:br>
            <a:r>
              <a:rPr lang="en-GB" b="1" dirty="0"/>
              <a:t/>
            </a:r>
            <a:br>
              <a:rPr lang="en-GB" b="1" dirty="0"/>
            </a:br>
            <a:r>
              <a:rPr lang="en-GB" sz="3600" dirty="0" smtClean="0"/>
              <a:t>A design-time component that provides a computed space of types and methods…</a:t>
            </a:r>
            <a:br>
              <a:rPr lang="en-GB" sz="3600" dirty="0" smtClean="0"/>
            </a:br>
            <a:r>
              <a:rPr lang="en-GB" sz="3600" dirty="0"/>
              <a:t/>
            </a:r>
            <a:br>
              <a:rPr lang="en-GB" sz="3600" dirty="0"/>
            </a:br>
            <a:r>
              <a:rPr lang="en-GB" sz="3600" dirty="0" smtClean="0"/>
              <a:t>A compiler/IDE extension…</a:t>
            </a:r>
            <a:br>
              <a:rPr lang="en-GB" sz="3600" dirty="0" smtClean="0"/>
            </a:br>
            <a:r>
              <a:rPr lang="en-GB" sz="3600" dirty="0"/>
              <a:t/>
            </a:r>
            <a:br>
              <a:rPr lang="en-GB" sz="3600" dirty="0"/>
            </a:br>
            <a:r>
              <a:rPr lang="en-GB" sz="3600" dirty="0" smtClean="0"/>
              <a:t>An adaptor between data/services and .NET languages…</a:t>
            </a:r>
            <a:endParaRPr lang="en-GB" sz="2800" dirty="0"/>
          </a:p>
        </p:txBody>
      </p:sp>
    </p:spTree>
    <p:extLst>
      <p:ext uri="{BB962C8B-B14F-4D97-AF65-F5344CB8AC3E}">
        <p14:creationId xmlns:p14="http://schemas.microsoft.com/office/powerpoint/2010/main" val="57444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endParaRPr lang="en-GB" dirty="0"/>
          </a:p>
        </p:txBody>
      </p:sp>
      <p:sp>
        <p:nvSpPr>
          <p:cNvPr id="4" name="Folded Corner 3"/>
          <p:cNvSpPr/>
          <p:nvPr/>
        </p:nvSpPr>
        <p:spPr bwMode="auto">
          <a:xfrm>
            <a:off x="311871" y="77667"/>
            <a:ext cx="8895704" cy="6122547"/>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Freebase.fsx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Example of reading from freebase.com in F#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by Jomo Fisher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System.ServiceModel.Web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#r "</a:t>
            </a:r>
            <a:r>
              <a:rPr lang="en-GB" sz="1000" dirty="0" err="1" smtClean="0">
                <a:solidFill>
                  <a:schemeClr val="bg1"/>
                </a:solidFill>
                <a:latin typeface="Consolas" pitchFamily="49" charset="0"/>
                <a:cs typeface="Consolas" pitchFamily="49" charset="0"/>
              </a:rPr>
              <a:t>System.Xml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System.IO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System.Net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System.Text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System.Web</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System.Security.Authentication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open </a:t>
            </a:r>
            <a:r>
              <a:rPr lang="en-GB" sz="1000" dirty="0" err="1" smtClean="0">
                <a:solidFill>
                  <a:schemeClr val="bg1"/>
                </a:solidFill>
                <a:latin typeface="Consolas" pitchFamily="49" charset="0"/>
                <a:cs typeface="Consolas" pitchFamily="49" charset="0"/>
              </a:rPr>
              <a:t>System.Runtime.Serialization</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Result&lt;'</a:t>
            </a:r>
            <a:r>
              <a:rPr lang="en-GB" sz="1000" dirty="0" err="1" smtClean="0">
                <a:solidFill>
                  <a:schemeClr val="bg1"/>
                </a:solidFill>
                <a:latin typeface="Consolas" pitchFamily="49" charset="0"/>
                <a:cs typeface="Consolas" pitchFamily="49" charset="0"/>
              </a:rPr>
              <a:t>TResult</a:t>
            </a:r>
            <a:r>
              <a:rPr lang="en-GB" sz="1000" dirty="0" smtClean="0">
                <a:solidFill>
                  <a:schemeClr val="bg1"/>
                </a:solidFill>
                <a:latin typeface="Consolas" pitchFamily="49" charset="0"/>
                <a:cs typeface="Consolas" pitchFamily="49" charset="0"/>
              </a:rPr>
              <a:t>&gt;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(Name="code")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Code:string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(Name="result")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(Name="message")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Message:string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[&lt;</a:t>
            </a:r>
            <a:r>
              <a:rPr lang="en-GB" sz="1000" dirty="0" err="1" smtClean="0">
                <a:solidFill>
                  <a:schemeClr val="bg1"/>
                </a:solidFill>
                <a:latin typeface="Consolas" pitchFamily="49" charset="0"/>
                <a:cs typeface="Consolas" pitchFamily="49" charset="0"/>
              </a:rPr>
              <a:t>DataContract</a:t>
            </a:r>
            <a:r>
              <a:rPr lang="en-GB" sz="1000" dirty="0" smtClean="0">
                <a:solidFill>
                  <a:schemeClr val="bg1"/>
                </a:solidFill>
                <a:latin typeface="Consolas" pitchFamily="49" charset="0"/>
                <a:cs typeface="Consolas" pitchFamily="49" charset="0"/>
              </a:rPr>
              <a: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type </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(Name="name")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Name:string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boiling_point</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BoilingPoint:string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[&lt;field: </a:t>
            </a:r>
            <a:r>
              <a:rPr lang="en-GB" sz="1000" dirty="0" err="1" smtClean="0">
                <a:solidFill>
                  <a:schemeClr val="bg1"/>
                </a:solidFill>
                <a:latin typeface="Consolas" pitchFamily="49" charset="0"/>
                <a:cs typeface="Consolas" pitchFamily="49" charset="0"/>
              </a:rPr>
              <a:t>DataMember</a:t>
            </a:r>
            <a:r>
              <a:rPr lang="en-GB" sz="1000" dirty="0" smtClean="0">
                <a:solidFill>
                  <a:schemeClr val="bg1"/>
                </a:solidFill>
                <a:latin typeface="Consolas" pitchFamily="49" charset="0"/>
                <a:cs typeface="Consolas" pitchFamily="49" charset="0"/>
              </a:rPr>
              <a:t>(Name="</a:t>
            </a:r>
            <a:r>
              <a:rPr lang="en-GB" sz="1000" dirty="0" err="1" smtClean="0">
                <a:solidFill>
                  <a:schemeClr val="bg1"/>
                </a:solidFill>
                <a:latin typeface="Consolas" pitchFamily="49" charset="0"/>
                <a:cs typeface="Consolas" pitchFamily="49" charset="0"/>
              </a:rPr>
              <a:t>atomic_mass</a:t>
            </a:r>
            <a:r>
              <a:rPr lang="en-GB" sz="1000" dirty="0" smtClean="0">
                <a:solidFill>
                  <a:schemeClr val="bg1"/>
                </a:solidFill>
                <a:latin typeface="Consolas" pitchFamily="49" charset="0"/>
                <a:cs typeface="Consolas" pitchFamily="49" charset="0"/>
              </a:rPr>
              <a:t>") &gt;]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AtomicMass:string</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 </a:t>
            </a:r>
          </a:p>
        </p:txBody>
      </p:sp>
      <p:sp>
        <p:nvSpPr>
          <p:cNvPr id="5" name="Folded Corner 4"/>
          <p:cNvSpPr/>
          <p:nvPr/>
        </p:nvSpPr>
        <p:spPr bwMode="auto">
          <a:xfrm>
            <a:off x="2762828" y="777360"/>
            <a:ext cx="8895704" cy="5787981"/>
          </a:xfrm>
          <a:prstGeom prst="foldedCorner">
            <a:avLst>
              <a:gd name="adj" fmla="val 8481"/>
            </a:avLst>
          </a:prstGeom>
          <a:solidFill>
            <a:srgbClr val="F6AE1E"/>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endParaRPr lang="en-GB" sz="1000" dirty="0" smtClean="0">
              <a:solidFill>
                <a:schemeClr val="bg1"/>
              </a:solidFill>
              <a:latin typeface="Consolas" pitchFamily="49" charset="0"/>
              <a:cs typeface="Consolas" pitchFamily="49" charset="0"/>
            </a:endParaRP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Query&lt;'T&gt;(</a:t>
            </a:r>
            <a:r>
              <a:rPr lang="en-GB" sz="1000" dirty="0" err="1" smtClean="0">
                <a:solidFill>
                  <a:schemeClr val="bg1"/>
                </a:solidFill>
                <a:latin typeface="Consolas" pitchFamily="49" charset="0"/>
                <a:cs typeface="Consolas" pitchFamily="49" charset="0"/>
              </a:rPr>
              <a:t>query:string</a:t>
            </a:r>
            <a:r>
              <a:rPr lang="en-GB" sz="1000" dirty="0" smtClean="0">
                <a:solidFill>
                  <a:schemeClr val="bg1"/>
                </a:solidFill>
                <a:latin typeface="Consolas" pitchFamily="49" charset="0"/>
                <a:cs typeface="Consolas" pitchFamily="49" charset="0"/>
              </a:rPr>
              <a:t>) : 'T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query = </a:t>
            </a:r>
            <a:r>
              <a:rPr lang="en-GB" sz="1000" dirty="0" err="1" smtClean="0">
                <a:solidFill>
                  <a:schemeClr val="bg1"/>
                </a:solidFill>
                <a:latin typeface="Consolas" pitchFamily="49" charset="0"/>
                <a:cs typeface="Consolas" pitchFamily="49" charset="0"/>
              </a:rPr>
              <a:t>query.Replace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 sprintf "http://api.freebase.com/api/service/mqlread?query=%s" "{\"query\":"+query+"}"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request : </a:t>
            </a:r>
            <a:r>
              <a:rPr lang="en-GB" sz="1000" dirty="0" err="1" smtClean="0">
                <a:solidFill>
                  <a:schemeClr val="bg1"/>
                </a:solidFill>
                <a:latin typeface="Consolas" pitchFamily="49" charset="0"/>
                <a:cs typeface="Consolas" pitchFamily="49" charset="0"/>
              </a:rPr>
              <a:t>HttpWebRequest</a:t>
            </a:r>
            <a:r>
              <a:rPr lang="en-GB" sz="1000" dirty="0" smtClean="0">
                <a:solidFill>
                  <a:schemeClr val="bg1"/>
                </a:solidFill>
                <a:latin typeface="Consolas" pitchFamily="49" charset="0"/>
                <a:cs typeface="Consolas" pitchFamily="49" charset="0"/>
              </a:rPr>
              <a:t> = downcast WebRequest.Create(</a:t>
            </a:r>
            <a:r>
              <a:rPr lang="en-GB" sz="1000" dirty="0" err="1" smtClean="0">
                <a:solidFill>
                  <a:schemeClr val="bg1"/>
                </a:solidFill>
                <a:latin typeface="Consolas" pitchFamily="49" charset="0"/>
                <a:cs typeface="Consolas" pitchFamily="49" charset="0"/>
              </a:rPr>
              <a:t>queryUrl</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request.Method</a:t>
            </a:r>
            <a:r>
              <a:rPr lang="en-GB" sz="1000" dirty="0" smtClean="0">
                <a:solidFill>
                  <a:schemeClr val="bg1"/>
                </a:solidFill>
                <a:latin typeface="Consolas" pitchFamily="49" charset="0"/>
                <a:cs typeface="Consolas" pitchFamily="49" charset="0"/>
              </a:rPr>
              <a:t> &lt;- "GET"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request.ContentType</a:t>
            </a:r>
            <a:r>
              <a:rPr lang="en-GB" sz="1000" dirty="0" smtClean="0">
                <a:solidFill>
                  <a:schemeClr val="bg1"/>
                </a:solidFill>
                <a:latin typeface="Consolas" pitchFamily="49" charset="0"/>
                <a:cs typeface="Consolas" pitchFamily="49" charset="0"/>
              </a:rPr>
              <a:t> &lt;- "application/x-www-form-</a:t>
            </a:r>
            <a:r>
              <a:rPr lang="en-GB" sz="1000" dirty="0" err="1" smtClean="0">
                <a:solidFill>
                  <a:schemeClr val="bg1"/>
                </a:solidFill>
                <a:latin typeface="Consolas" pitchFamily="49" charset="0"/>
                <a:cs typeface="Consolas" pitchFamily="49" charset="0"/>
              </a:rPr>
              <a:t>urlencoded</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response = </a:t>
            </a:r>
            <a:r>
              <a:rPr lang="en-GB" sz="1000" dirty="0" err="1" smtClean="0">
                <a:solidFill>
                  <a:schemeClr val="bg1"/>
                </a:solidFill>
                <a:latin typeface="Consolas" pitchFamily="49" charset="0"/>
                <a:cs typeface="Consolas" pitchFamily="49" charset="0"/>
              </a:rPr>
              <a:t>request.GetResponse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try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use reader = new StreamReader(</a:t>
            </a:r>
            <a:r>
              <a:rPr lang="en-GB" sz="1000" dirty="0" err="1" smtClean="0">
                <a:solidFill>
                  <a:schemeClr val="bg1"/>
                </a:solidFill>
                <a:latin typeface="Consolas" pitchFamily="49" charset="0"/>
                <a:cs typeface="Consolas" pitchFamily="49" charset="0"/>
              </a:rPr>
              <a:t>response.GetResponseStream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reader.ReadToEnd();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finally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response.Close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data = </a:t>
            </a:r>
            <a:r>
              <a:rPr lang="en-GB" sz="1000" dirty="0" err="1" smtClean="0">
                <a:solidFill>
                  <a:schemeClr val="bg1"/>
                </a:solidFill>
                <a:latin typeface="Consolas" pitchFamily="49" charset="0"/>
                <a:cs typeface="Consolas" pitchFamily="49" charset="0"/>
              </a:rPr>
              <a:t>Encoding.Unicode.GetBytes</a:t>
            </a:r>
            <a:r>
              <a:rPr lang="en-GB" sz="1000" dirty="0" smtClean="0">
                <a:solidFill>
                  <a:schemeClr val="bg1"/>
                </a:solidFill>
                <a:latin typeface="Consolas" pitchFamily="49" charset="0"/>
                <a:cs typeface="Consolas" pitchFamily="49" charset="0"/>
              </a:rPr>
              <a:t>(result);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stream = new </a:t>
            </a:r>
            <a:r>
              <a:rPr lang="en-GB" sz="1000" dirty="0" err="1" smtClean="0">
                <a:solidFill>
                  <a:schemeClr val="bg1"/>
                </a:solidFill>
                <a:latin typeface="Consolas" pitchFamily="49" charset="0"/>
                <a:cs typeface="Consolas" pitchFamily="49" charset="0"/>
              </a:rPr>
              <a:t>MemoryStream</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stream.Write</a:t>
            </a:r>
            <a:r>
              <a:rPr lang="en-GB" sz="1000" dirty="0" smtClean="0">
                <a:solidFill>
                  <a:schemeClr val="bg1"/>
                </a:solidFill>
                <a:latin typeface="Consolas" pitchFamily="49" charset="0"/>
                <a:cs typeface="Consolas" pitchFamily="49" charset="0"/>
              </a:rPr>
              <a:t>(data, 0, data.Length);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stream.Position</a:t>
            </a:r>
            <a:r>
              <a:rPr lang="en-GB" sz="1000" dirty="0" smtClean="0">
                <a:solidFill>
                  <a:schemeClr val="bg1"/>
                </a:solidFill>
                <a:latin typeface="Consolas" pitchFamily="49" charset="0"/>
                <a:cs typeface="Consolas" pitchFamily="49" charset="0"/>
              </a:rPr>
              <a:t> &lt;- 0L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ser = </a:t>
            </a:r>
            <a:r>
              <a:rPr lang="en-GB" sz="1000" dirty="0" err="1" smtClean="0">
                <a:solidFill>
                  <a:schemeClr val="bg1"/>
                </a:solidFill>
                <a:latin typeface="Consolas" pitchFamily="49" charset="0"/>
                <a:cs typeface="Consolas" pitchFamily="49" charset="0"/>
              </a:rPr>
              <a:t>Json.DataContractJsonSerializer</a:t>
            </a:r>
            <a:r>
              <a:rPr lang="en-GB" sz="1000" dirty="0" smtClean="0">
                <a:solidFill>
                  <a:schemeClr val="bg1"/>
                </a:solidFill>
                <a:latin typeface="Consolas" pitchFamily="49" charset="0"/>
                <a:cs typeface="Consolas" pitchFamily="49" charset="0"/>
              </a:rPr>
              <a:t>(typeof&lt;Result&lt;'T&gt;&gt;)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let result = </a:t>
            </a:r>
            <a:r>
              <a:rPr lang="en-GB" sz="1000" dirty="0" err="1" smtClean="0">
                <a:solidFill>
                  <a:schemeClr val="bg1"/>
                </a:solidFill>
                <a:latin typeface="Consolas" pitchFamily="49" charset="0"/>
                <a:cs typeface="Consolas" pitchFamily="49" charset="0"/>
              </a:rPr>
              <a:t>ser.ReadObject</a:t>
            </a:r>
            <a:r>
              <a:rPr lang="en-GB" sz="1000" dirty="0" smtClean="0">
                <a:solidFill>
                  <a:schemeClr val="bg1"/>
                </a:solidFill>
                <a:latin typeface="Consolas" pitchFamily="49" charset="0"/>
                <a:cs typeface="Consolas" pitchFamily="49" charset="0"/>
              </a:rPr>
              <a:t>(stream) :?&gt; Result&lt;'T&gt;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if </a:t>
            </a:r>
            <a:r>
              <a:rPr lang="en-GB" sz="1000" dirty="0" err="1" smtClean="0">
                <a:solidFill>
                  <a:schemeClr val="bg1"/>
                </a:solidFill>
                <a:latin typeface="Consolas" pitchFamily="49" charset="0"/>
                <a:cs typeface="Consolas" pitchFamily="49" charset="0"/>
              </a:rPr>
              <a:t>result.Code</a:t>
            </a:r>
            <a:r>
              <a:rPr lang="en-GB" sz="1000" dirty="0" smtClean="0">
                <a:solidFill>
                  <a:schemeClr val="bg1"/>
                </a:solidFill>
                <a:latin typeface="Consolas" pitchFamily="49" charset="0"/>
                <a:cs typeface="Consolas" pitchFamily="49" charset="0"/>
              </a:rPr>
              <a:t>&lt;&gt;"/</a:t>
            </a:r>
            <a:r>
              <a:rPr lang="en-GB" sz="1000" dirty="0" err="1" smtClean="0">
                <a:solidFill>
                  <a:schemeClr val="bg1"/>
                </a:solidFill>
                <a:latin typeface="Consolas" pitchFamily="49" charset="0"/>
                <a:cs typeface="Consolas" pitchFamily="49" charset="0"/>
              </a:rPr>
              <a:t>api</a:t>
            </a:r>
            <a:r>
              <a:rPr lang="en-GB" sz="1000" dirty="0" smtClean="0">
                <a:solidFill>
                  <a:schemeClr val="bg1"/>
                </a:solidFill>
                <a:latin typeface="Consolas" pitchFamily="49" charset="0"/>
                <a:cs typeface="Consolas" pitchFamily="49" charset="0"/>
              </a:rPr>
              <a:t>/status/ok" then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raise (</a:t>
            </a:r>
            <a:r>
              <a:rPr lang="en-GB" sz="1000" dirty="0" err="1" smtClean="0">
                <a:solidFill>
                  <a:schemeClr val="bg1"/>
                </a:solidFill>
                <a:latin typeface="Consolas" pitchFamily="49" charset="0"/>
                <a:cs typeface="Consolas" pitchFamily="49" charset="0"/>
              </a:rPr>
              <a:t>InvalidOperationException</a:t>
            </a:r>
            <a:r>
              <a:rPr lang="en-GB" sz="1000" dirty="0" smtClean="0">
                <a:solidFill>
                  <a:schemeClr val="bg1"/>
                </a:solidFill>
                <a:latin typeface="Consolas" pitchFamily="49" charset="0"/>
                <a:cs typeface="Consolas" pitchFamily="49" charset="0"/>
              </a:rPr>
              <a:t>(</a:t>
            </a:r>
            <a:r>
              <a:rPr lang="en-GB" sz="1000" dirty="0" err="1" smtClean="0">
                <a:solidFill>
                  <a:schemeClr val="bg1"/>
                </a:solidFill>
                <a:latin typeface="Consolas" pitchFamily="49" charset="0"/>
                <a:cs typeface="Consolas" pitchFamily="49" charset="0"/>
              </a:rPr>
              <a:t>result.Message</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else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r>
              <a:rPr lang="en-GB" sz="1000" dirty="0" err="1" smtClean="0">
                <a:solidFill>
                  <a:schemeClr val="bg1"/>
                </a:solidFill>
                <a:latin typeface="Consolas" pitchFamily="49" charset="0"/>
                <a:cs typeface="Consolas" pitchFamily="49" charset="0"/>
              </a:rPr>
              <a:t>result.Result</a:t>
            </a: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let elements = Query&lt;</a:t>
            </a:r>
            <a:r>
              <a:rPr lang="en-GB" sz="1000" dirty="0" err="1" smtClean="0">
                <a:solidFill>
                  <a:schemeClr val="bg1"/>
                </a:solidFill>
                <a:latin typeface="Consolas" pitchFamily="49" charset="0"/>
                <a:cs typeface="Consolas" pitchFamily="49" charset="0"/>
              </a:rPr>
              <a:t>ChemicalElement</a:t>
            </a:r>
            <a:r>
              <a:rPr lang="en-GB" sz="1000" dirty="0" smtClean="0">
                <a:solidFill>
                  <a:schemeClr val="bg1"/>
                </a:solidFill>
                <a:latin typeface="Consolas" pitchFamily="49" charset="0"/>
                <a:cs typeface="Consolas" pitchFamily="49" charset="0"/>
              </a:rPr>
              <a:t> array&gt;("[{'type':'/chemistry/chemical_element','name':null,'boiling_point':null,'atomic_mass':null}]")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  </a:t>
            </a:r>
          </a:p>
          <a:p>
            <a:pPr defTabSz="914099" fontAlgn="base">
              <a:spcBef>
                <a:spcPct val="0"/>
              </a:spcBef>
              <a:spcAft>
                <a:spcPct val="0"/>
              </a:spcAft>
            </a:pPr>
            <a:r>
              <a:rPr lang="en-GB" sz="1000" dirty="0" smtClean="0">
                <a:solidFill>
                  <a:schemeClr val="bg1"/>
                </a:solidFill>
                <a:latin typeface="Consolas" pitchFamily="49" charset="0"/>
                <a:cs typeface="Consolas" pitchFamily="49" charset="0"/>
              </a:rPr>
              <a:t>elements |&gt; </a:t>
            </a:r>
            <a:r>
              <a:rPr lang="en-GB" sz="1000" dirty="0" err="1" smtClean="0">
                <a:solidFill>
                  <a:schemeClr val="bg1"/>
                </a:solidFill>
                <a:latin typeface="Consolas" pitchFamily="49" charset="0"/>
                <a:cs typeface="Consolas" pitchFamily="49" charset="0"/>
              </a:rPr>
              <a:t>Array.iter</a:t>
            </a:r>
            <a:r>
              <a:rPr lang="en-GB" sz="1000" dirty="0" smtClean="0">
                <a:solidFill>
                  <a:schemeClr val="bg1"/>
                </a:solidFill>
                <a:latin typeface="Consolas" pitchFamily="49" charset="0"/>
                <a:cs typeface="Consolas" pitchFamily="49" charset="0"/>
              </a:rPr>
              <a:t>(fun element-&gt;printfn "%A" element) </a:t>
            </a:r>
          </a:p>
        </p:txBody>
      </p:sp>
      <p:sp>
        <p:nvSpPr>
          <p:cNvPr id="7" name="Rectangular Callout 6"/>
          <p:cNvSpPr/>
          <p:nvPr/>
        </p:nvSpPr>
        <p:spPr bwMode="auto">
          <a:xfrm>
            <a:off x="7770812" y="627221"/>
            <a:ext cx="4084048" cy="1077214"/>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How would we do this today?</a:t>
            </a:r>
          </a:p>
        </p:txBody>
      </p:sp>
    </p:spTree>
    <p:extLst>
      <p:ext uri="{BB962C8B-B14F-4D97-AF65-F5344CB8AC3E}">
        <p14:creationId xmlns:p14="http://schemas.microsoft.com/office/powerpoint/2010/main" val="2955042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1510349"/>
            <a:ext cx="11173090" cy="609398"/>
          </a:xfrm>
        </p:spPr>
        <p:txBody>
          <a:bodyPr/>
          <a:lstStyle/>
          <a:p>
            <a:pPr algn="ctr"/>
            <a:r>
              <a:rPr lang="en-GB" b="1" dirty="0" smtClean="0"/>
              <a:t>Note: F# still contains no data</a:t>
            </a:r>
            <a:r>
              <a:rPr lang="en-GB" b="1" dirty="0"/>
              <a:t/>
            </a:r>
            <a:br>
              <a:rPr lang="en-GB" b="1" dirty="0"/>
            </a:br>
            <a:r>
              <a:rPr lang="en-GB" b="1" dirty="0" smtClean="0"/>
              <a:t/>
            </a:r>
            <a:br>
              <a:rPr lang="en-GB" b="1" dirty="0" smtClean="0"/>
            </a:br>
            <a:r>
              <a:rPr lang="en-GB" b="1" dirty="0" smtClean="0"/>
              <a:t>Open </a:t>
            </a:r>
            <a:r>
              <a:rPr lang="en-GB" b="1" dirty="0"/>
              <a:t>a</a:t>
            </a:r>
            <a:r>
              <a:rPr lang="en-GB" b="1" dirty="0" smtClean="0"/>
              <a:t>rchitecture</a:t>
            </a:r>
            <a:br>
              <a:rPr lang="en-GB" b="1" dirty="0" smtClean="0"/>
            </a:br>
            <a:r>
              <a:rPr lang="en-GB" b="1" dirty="0"/>
              <a:t/>
            </a:r>
            <a:br>
              <a:rPr lang="en-GB" b="1" dirty="0"/>
            </a:br>
            <a:r>
              <a:rPr lang="en-GB" b="1" dirty="0" smtClean="0"/>
              <a:t>You can write your own type provider</a:t>
            </a:r>
            <a:endParaRPr lang="en-GB" sz="3600" b="1" dirty="0"/>
          </a:p>
        </p:txBody>
      </p:sp>
    </p:spTree>
    <p:extLst>
      <p:ext uri="{BB962C8B-B14F-4D97-AF65-F5344CB8AC3E}">
        <p14:creationId xmlns:p14="http://schemas.microsoft.com/office/powerpoint/2010/main" val="244399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1"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8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solidFill>
                  <a:schemeClr val="tx1"/>
                </a:solidFill>
              </a:rPr>
              <a:t>Language Integrated Data Market Directory</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95675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OData</a:t>
            </a:r>
            <a:endParaRPr lang="en-GB" dirty="0"/>
          </a:p>
        </p:txBody>
      </p:sp>
      <p:sp>
        <p:nvSpPr>
          <p:cNvPr id="3" name="Text Placeholder 2"/>
          <p:cNvSpPr>
            <a:spLocks noGrp="1"/>
          </p:cNvSpPr>
          <p:nvPr>
            <p:ph type="body" sz="quarter" idx="10"/>
          </p:nvPr>
        </p:nvSpPr>
        <p:spPr>
          <a:xfrm>
            <a:off x="402335" y="2968631"/>
            <a:ext cx="12749994" cy="387798"/>
          </a:xfrm>
        </p:spPr>
        <p:txBody>
          <a:bodyPr/>
          <a:lstStyle/>
          <a:p>
            <a:r>
              <a:rPr lang="nb-NO" sz="2800" dirty="0" smtClean="0">
                <a:solidFill>
                  <a:schemeClr val="bg2"/>
                </a:solidFill>
                <a:latin typeface="Consolas"/>
              </a:rPr>
              <a:t>type</a:t>
            </a:r>
            <a:r>
              <a:rPr lang="nb-NO" sz="2800" dirty="0" smtClean="0">
                <a:latin typeface="Consolas"/>
              </a:rPr>
              <a:t> Netflix = ODataService&lt;</a:t>
            </a:r>
            <a:r>
              <a:rPr lang="nb-NO" sz="2800" dirty="0" smtClean="0">
                <a:solidFill>
                  <a:srgbClr val="00B050"/>
                </a:solidFill>
                <a:latin typeface="Consolas"/>
              </a:rPr>
              <a:t>"http://odata.netflix.com"</a:t>
            </a:r>
            <a:r>
              <a:rPr lang="nb-NO" sz="2800" dirty="0" smtClean="0">
                <a:latin typeface="Consolas"/>
              </a:rPr>
              <a:t>&gt;</a:t>
            </a:r>
          </a:p>
        </p:txBody>
      </p:sp>
      <p:sp>
        <p:nvSpPr>
          <p:cNvPr id="4" name="Rectangular Callout 3"/>
          <p:cNvSpPr/>
          <p:nvPr/>
        </p:nvSpPr>
        <p:spPr bwMode="auto">
          <a:xfrm>
            <a:off x="6681354" y="4379284"/>
            <a:ext cx="2930237" cy="1402772"/>
          </a:xfrm>
          <a:prstGeom prst="wedgeRectCallout">
            <a:avLst>
              <a:gd name="adj1" fmla="val -74995"/>
              <a:gd name="adj2" fmla="val -6201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a:t>
            </a:r>
            <a:r>
              <a:rPr lang="en-GB" sz="2400" b="1" dirty="0" err="1" smtClean="0">
                <a:gradFill>
                  <a:gsLst>
                    <a:gs pos="0">
                      <a:srgbClr val="FFFFFF"/>
                    </a:gs>
                    <a:gs pos="100000">
                      <a:srgbClr val="FFFFFF"/>
                    </a:gs>
                  </a:gsLst>
                  <a:lin ang="5400000" scaled="0"/>
                </a:gradFill>
              </a:rPr>
              <a:t>OData</a:t>
            </a:r>
            <a:endParaRPr lang="en-GB" sz="24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0784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SQL Server</a:t>
            </a:r>
            <a:endParaRPr lang="en-GB" dirty="0"/>
          </a:p>
        </p:txBody>
      </p:sp>
      <p:sp>
        <p:nvSpPr>
          <p:cNvPr id="3" name="Text Placeholder 2"/>
          <p:cNvSpPr>
            <a:spLocks noGrp="1"/>
          </p:cNvSpPr>
          <p:nvPr>
            <p:ph type="body" sz="quarter" idx="10"/>
          </p:nvPr>
        </p:nvSpPr>
        <p:spPr>
          <a:xfrm>
            <a:off x="811722" y="2968631"/>
            <a:ext cx="10892598" cy="387798"/>
          </a:xfrm>
        </p:spPr>
        <p:txBody>
          <a:bodyPr/>
          <a:lstStyle/>
          <a:p>
            <a:r>
              <a:rPr lang="nb-NO" sz="2800" dirty="0" smtClean="0">
                <a:solidFill>
                  <a:schemeClr val="bg2"/>
                </a:solidFill>
                <a:latin typeface="Consolas"/>
              </a:rPr>
              <a:t>type</a:t>
            </a:r>
            <a:r>
              <a:rPr lang="nb-NO" sz="2800" dirty="0" smtClean="0">
                <a:latin typeface="Consolas"/>
              </a:rPr>
              <a:t> SQL = SqlConnection&lt;</a:t>
            </a:r>
            <a:r>
              <a:rPr lang="nb-NO" sz="2800" dirty="0">
                <a:solidFill>
                  <a:srgbClr val="00B050"/>
                </a:solidFill>
                <a:latin typeface="Consolas"/>
              </a:rPr>
              <a:t>"Server='.\</a:t>
            </a:r>
            <a:r>
              <a:rPr lang="nb-NO" sz="2800" dirty="0" smtClean="0">
                <a:solidFill>
                  <a:srgbClr val="00B050"/>
                </a:solidFill>
                <a:latin typeface="Consolas"/>
              </a:rPr>
              <a:t>SQLEXPRESS'... "</a:t>
            </a:r>
            <a:r>
              <a:rPr lang="nb-NO" sz="2800" dirty="0" smtClean="0">
                <a:latin typeface="Consolas"/>
              </a:rPr>
              <a:t>&gt;</a:t>
            </a:r>
          </a:p>
        </p:txBody>
      </p:sp>
      <p:sp>
        <p:nvSpPr>
          <p:cNvPr id="4" name="Rectangular Callout 3"/>
          <p:cNvSpPr/>
          <p:nvPr/>
        </p:nvSpPr>
        <p:spPr bwMode="auto">
          <a:xfrm>
            <a:off x="6681354" y="4379284"/>
            <a:ext cx="2930237" cy="1402772"/>
          </a:xfrm>
          <a:prstGeom prst="wedgeRectCallout">
            <a:avLst>
              <a:gd name="adj1" fmla="val -74995"/>
              <a:gd name="adj2" fmla="val -6201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SQL</a:t>
            </a:r>
          </a:p>
        </p:txBody>
      </p:sp>
    </p:spTree>
    <p:extLst>
      <p:ext uri="{BB962C8B-B14F-4D97-AF65-F5344CB8AC3E}">
        <p14:creationId xmlns:p14="http://schemas.microsoft.com/office/powerpoint/2010/main" val="4138162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SharePoint</a:t>
            </a:r>
            <a:endParaRPr lang="en-GB" dirty="0"/>
          </a:p>
        </p:txBody>
      </p:sp>
      <p:sp>
        <p:nvSpPr>
          <p:cNvPr id="3" name="Text Placeholder 2"/>
          <p:cNvSpPr>
            <a:spLocks noGrp="1"/>
          </p:cNvSpPr>
          <p:nvPr>
            <p:ph type="body" sz="quarter" idx="10"/>
          </p:nvPr>
        </p:nvSpPr>
        <p:spPr>
          <a:xfrm>
            <a:off x="811722" y="2968631"/>
            <a:ext cx="11149012" cy="387798"/>
          </a:xfrm>
        </p:spPr>
        <p:txBody>
          <a:bodyPr/>
          <a:lstStyle/>
          <a:p>
            <a:r>
              <a:rPr lang="nb-NO" sz="2800" dirty="0">
                <a:solidFill>
                  <a:schemeClr val="bg2"/>
                </a:solidFill>
                <a:latin typeface="Consolas"/>
              </a:rPr>
              <a:t>type</a:t>
            </a:r>
            <a:r>
              <a:rPr lang="nb-NO" sz="2800" dirty="0">
                <a:latin typeface="Consolas"/>
              </a:rPr>
              <a:t> </a:t>
            </a:r>
            <a:r>
              <a:rPr lang="nb-NO" sz="2800" dirty="0" smtClean="0">
                <a:latin typeface="Consolas"/>
              </a:rPr>
              <a:t>EmeaSite </a:t>
            </a:r>
            <a:r>
              <a:rPr lang="nb-NO" sz="2800" dirty="0">
                <a:latin typeface="Consolas"/>
              </a:rPr>
              <a:t>= </a:t>
            </a:r>
            <a:r>
              <a:rPr lang="nb-NO" sz="2800" dirty="0" smtClean="0">
                <a:latin typeface="Consolas"/>
              </a:rPr>
              <a:t>SharePointSite</a:t>
            </a:r>
            <a:r>
              <a:rPr lang="nb-NO" sz="2800" dirty="0">
                <a:latin typeface="Consolas"/>
              </a:rPr>
              <a:t>&lt;</a:t>
            </a:r>
            <a:r>
              <a:rPr lang="nb-NO" sz="2800" dirty="0">
                <a:solidFill>
                  <a:srgbClr val="00B050"/>
                </a:solidFill>
                <a:latin typeface="Consolas"/>
              </a:rPr>
              <a:t>"http://myemea</a:t>
            </a:r>
            <a:r>
              <a:rPr lang="nb-NO" sz="2800" dirty="0" smtClean="0">
                <a:solidFill>
                  <a:srgbClr val="00B050"/>
                </a:solidFill>
                <a:latin typeface="Consolas"/>
              </a:rPr>
              <a:t>/"</a:t>
            </a:r>
            <a:r>
              <a:rPr lang="nb-NO" sz="2800" dirty="0" smtClean="0">
                <a:latin typeface="Consolas"/>
              </a:rPr>
              <a:t>&gt;</a:t>
            </a:r>
          </a:p>
        </p:txBody>
      </p:sp>
      <p:sp>
        <p:nvSpPr>
          <p:cNvPr id="4" name="Rectangular Callout 3"/>
          <p:cNvSpPr/>
          <p:nvPr/>
        </p:nvSpPr>
        <p:spPr bwMode="auto">
          <a:xfrm>
            <a:off x="6681354" y="3855028"/>
            <a:ext cx="2930237" cy="1402772"/>
          </a:xfrm>
          <a:prstGeom prst="wedgeRectCallout">
            <a:avLst>
              <a:gd name="adj1" fmla="val -74995"/>
              <a:gd name="adj2" fmla="val -6201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rPr>
              <a:t>Fluent, Typed Access To SharePoint Lists</a:t>
            </a:r>
          </a:p>
        </p:txBody>
      </p:sp>
    </p:spTree>
    <p:extLst>
      <p:ext uri="{BB962C8B-B14F-4D97-AF65-F5344CB8AC3E}">
        <p14:creationId xmlns:p14="http://schemas.microsoft.com/office/powerpoint/2010/main" val="1767212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 Futures: Queries</a:t>
            </a:r>
            <a:endParaRPr lang="en-GB" dirty="0"/>
          </a:p>
        </p:txBody>
      </p:sp>
      <p:sp>
        <p:nvSpPr>
          <p:cNvPr id="3" name="Text Placeholder 2"/>
          <p:cNvSpPr>
            <a:spLocks noGrp="1"/>
          </p:cNvSpPr>
          <p:nvPr>
            <p:ph type="body" sz="quarter" idx="10"/>
          </p:nvPr>
        </p:nvSpPr>
        <p:spPr/>
        <p:txBody>
          <a:bodyPr/>
          <a:lstStyle/>
          <a:p>
            <a:r>
              <a:rPr lang="en-GB" sz="3200" smtClean="0">
                <a:latin typeface="Consolas"/>
              </a:rPr>
              <a:t> </a:t>
            </a:r>
            <a:r>
              <a:rPr lang="en-GB" sz="3200" smtClean="0">
                <a:solidFill>
                  <a:srgbClr val="0000FF"/>
                </a:solidFill>
                <a:latin typeface="Consolas"/>
              </a:rPr>
              <a:t>let</a:t>
            </a:r>
            <a:r>
              <a:rPr lang="en-GB" sz="3200" smtClean="0">
                <a:solidFill>
                  <a:prstClr val="black"/>
                </a:solidFill>
                <a:latin typeface="Consolas"/>
              </a:rPr>
              <a:t> avatarTitles = </a:t>
            </a:r>
          </a:p>
          <a:p>
            <a:r>
              <a:rPr lang="en-US" sz="3200" smtClean="0">
                <a:solidFill>
                  <a:prstClr val="black"/>
                </a:solidFill>
                <a:latin typeface="Consolas"/>
              </a:rPr>
              <a:t>     query { </a:t>
            </a:r>
            <a:r>
              <a:rPr lang="en-US" sz="3200" smtClean="0">
                <a:solidFill>
                  <a:srgbClr val="0000FF"/>
                </a:solidFill>
                <a:latin typeface="Consolas"/>
              </a:rPr>
              <a:t>for</a:t>
            </a:r>
            <a:r>
              <a:rPr lang="en-US" sz="3200" smtClean="0">
                <a:solidFill>
                  <a:prstClr val="black"/>
                </a:solidFill>
                <a:latin typeface="Consolas"/>
              </a:rPr>
              <a:t> t </a:t>
            </a:r>
            <a:r>
              <a:rPr lang="en-US" sz="3200" smtClean="0">
                <a:solidFill>
                  <a:srgbClr val="0000FF"/>
                </a:solidFill>
                <a:latin typeface="Consolas"/>
              </a:rPr>
              <a:t>in</a:t>
            </a:r>
            <a:r>
              <a:rPr lang="en-US" sz="3200" smtClean="0">
                <a:solidFill>
                  <a:prstClr val="black"/>
                </a:solidFill>
                <a:latin typeface="Consolas"/>
              </a:rPr>
              <a:t> netflix.Titles </a:t>
            </a:r>
            <a:r>
              <a:rPr lang="en-US" sz="3200" smtClean="0">
                <a:solidFill>
                  <a:srgbClr val="0000FF"/>
                </a:solidFill>
                <a:latin typeface="Consolas"/>
              </a:rPr>
              <a:t>do</a:t>
            </a:r>
            <a:r>
              <a:rPr lang="en-US" sz="3200" smtClean="0">
                <a:solidFill>
                  <a:prstClr val="black"/>
                </a:solidFill>
                <a:latin typeface="Consolas"/>
              </a:rPr>
              <a:t> </a:t>
            </a:r>
          </a:p>
          <a:p>
            <a:r>
              <a:rPr lang="en-GB" sz="3200" smtClean="0">
                <a:solidFill>
                  <a:prstClr val="black"/>
                </a:solidFill>
                <a:latin typeface="Consolas"/>
              </a:rPr>
              <a:t>             </a:t>
            </a:r>
            <a:r>
              <a:rPr lang="en-GB" sz="3200" smtClean="0">
                <a:solidFill>
                  <a:srgbClr val="0000FF"/>
                </a:solidFill>
                <a:latin typeface="Consolas"/>
              </a:rPr>
              <a:t>where</a:t>
            </a:r>
            <a:r>
              <a:rPr lang="en-GB" sz="3200" smtClean="0">
                <a:solidFill>
                  <a:prstClr val="black"/>
                </a:solidFill>
                <a:latin typeface="Consolas"/>
              </a:rPr>
              <a:t>  (t.Name.Contains </a:t>
            </a:r>
            <a:r>
              <a:rPr lang="en-GB" sz="3200" smtClean="0">
                <a:solidFill>
                  <a:srgbClr val="800000"/>
                </a:solidFill>
                <a:latin typeface="Consolas"/>
              </a:rPr>
              <a:t>"Avatar"</a:t>
            </a:r>
            <a:r>
              <a:rPr lang="en-GB" sz="3200" smtClean="0">
                <a:solidFill>
                  <a:prstClr val="black"/>
                </a:solidFill>
                <a:latin typeface="Consolas"/>
              </a:rPr>
              <a:t>) }  </a:t>
            </a:r>
          </a:p>
          <a:p>
            <a:endParaRPr lang="en-GB" dirty="0"/>
          </a:p>
        </p:txBody>
      </p:sp>
    </p:spTree>
    <p:extLst>
      <p:ext uri="{BB962C8B-B14F-4D97-AF65-F5344CB8AC3E}">
        <p14:creationId xmlns:p14="http://schemas.microsoft.com/office/powerpoint/2010/main" val="37498689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2243691"/>
          </a:xfrm>
        </p:spPr>
        <p:txBody>
          <a:bodyPr/>
          <a:lstStyle/>
          <a:p>
            <a:pPr algn="ctr"/>
            <a:r>
              <a:rPr lang="en-GB" sz="5400" dirty="0" smtClean="0"/>
              <a:t>Proposition 2</a:t>
            </a:r>
            <a:br>
              <a:rPr lang="en-GB" sz="5400" dirty="0" smtClean="0"/>
            </a:br>
            <a:r>
              <a:rPr lang="en-GB" sz="5400" dirty="0" smtClean="0"/>
              <a:t>Modern applications are </a:t>
            </a:r>
            <a:br>
              <a:rPr lang="en-GB" sz="5400" dirty="0" smtClean="0"/>
            </a:br>
            <a:r>
              <a:rPr lang="en-GB" sz="5400" dirty="0" smtClean="0"/>
              <a:t>information-rich</a:t>
            </a:r>
            <a:endParaRPr lang="en-GB" sz="5400" dirty="0"/>
          </a:p>
        </p:txBody>
      </p:sp>
    </p:spTree>
    <p:extLst>
      <p:ext uri="{BB962C8B-B14F-4D97-AF65-F5344CB8AC3E}">
        <p14:creationId xmlns:p14="http://schemas.microsoft.com/office/powerpoint/2010/main" val="2023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 Futures: Queries</a:t>
            </a:r>
            <a:endParaRPr lang="en-GB" dirty="0"/>
          </a:p>
        </p:txBody>
      </p:sp>
      <p:sp>
        <p:nvSpPr>
          <p:cNvPr id="3" name="Text Placeholder 2"/>
          <p:cNvSpPr>
            <a:spLocks noGrp="1"/>
          </p:cNvSpPr>
          <p:nvPr>
            <p:ph type="body" sz="quarter" idx="10"/>
          </p:nvPr>
        </p:nvSpPr>
        <p:spPr>
          <a:xfrm>
            <a:off x="519114" y="1905000"/>
            <a:ext cx="11149012" cy="3117777"/>
          </a:xfrm>
        </p:spPr>
        <p:txBody>
          <a:bodyPr/>
          <a:lstStyle/>
          <a:p>
            <a:r>
              <a:rPr lang="en-GB" sz="3200" smtClean="0">
                <a:latin typeface="Consolas"/>
              </a:rPr>
              <a:t> </a:t>
            </a:r>
            <a:r>
              <a:rPr lang="en-GB" sz="3200" smtClean="0">
                <a:solidFill>
                  <a:srgbClr val="0000FF"/>
                </a:solidFill>
                <a:latin typeface="Consolas"/>
              </a:rPr>
              <a:t>let</a:t>
            </a:r>
            <a:r>
              <a:rPr lang="en-GB" sz="3200" smtClean="0">
                <a:solidFill>
                  <a:prstClr val="black"/>
                </a:solidFill>
                <a:latin typeface="Consolas"/>
              </a:rPr>
              <a:t> avatarTitles = </a:t>
            </a:r>
          </a:p>
          <a:p>
            <a:r>
              <a:rPr lang="en-US" sz="3200" smtClean="0">
                <a:solidFill>
                  <a:prstClr val="black"/>
                </a:solidFill>
                <a:latin typeface="Consolas"/>
              </a:rPr>
              <a:t>     query { </a:t>
            </a:r>
            <a:r>
              <a:rPr lang="en-US" sz="3200" smtClean="0">
                <a:solidFill>
                  <a:srgbClr val="0000FF"/>
                </a:solidFill>
                <a:latin typeface="Consolas"/>
              </a:rPr>
              <a:t>for</a:t>
            </a:r>
            <a:r>
              <a:rPr lang="en-US" sz="3200" smtClean="0">
                <a:solidFill>
                  <a:prstClr val="black"/>
                </a:solidFill>
                <a:latin typeface="Consolas"/>
              </a:rPr>
              <a:t> t </a:t>
            </a:r>
            <a:r>
              <a:rPr lang="en-US" sz="3200" smtClean="0">
                <a:solidFill>
                  <a:srgbClr val="0000FF"/>
                </a:solidFill>
                <a:latin typeface="Consolas"/>
              </a:rPr>
              <a:t>in</a:t>
            </a:r>
            <a:r>
              <a:rPr lang="en-US" sz="3200" smtClean="0">
                <a:solidFill>
                  <a:prstClr val="black"/>
                </a:solidFill>
                <a:latin typeface="Consolas"/>
              </a:rPr>
              <a:t> netflix.Titles </a:t>
            </a:r>
            <a:r>
              <a:rPr lang="en-US" sz="3200" smtClean="0">
                <a:solidFill>
                  <a:srgbClr val="0000FF"/>
                </a:solidFill>
                <a:latin typeface="Consolas"/>
              </a:rPr>
              <a:t>do</a:t>
            </a:r>
            <a:r>
              <a:rPr lang="en-US" sz="3200" smtClean="0">
                <a:solidFill>
                  <a:prstClr val="black"/>
                </a:solidFill>
                <a:latin typeface="Consolas"/>
              </a:rPr>
              <a:t> </a:t>
            </a:r>
          </a:p>
          <a:p>
            <a:r>
              <a:rPr lang="en-GB" sz="3200" smtClean="0">
                <a:solidFill>
                  <a:prstClr val="black"/>
                </a:solidFill>
                <a:latin typeface="Consolas"/>
              </a:rPr>
              <a:t>             </a:t>
            </a:r>
            <a:r>
              <a:rPr lang="en-GB" sz="3200" smtClean="0">
                <a:solidFill>
                  <a:srgbClr val="0000FF"/>
                </a:solidFill>
                <a:latin typeface="Consolas"/>
              </a:rPr>
              <a:t>where</a:t>
            </a:r>
            <a:r>
              <a:rPr lang="en-GB" sz="3200" smtClean="0">
                <a:solidFill>
                  <a:prstClr val="black"/>
                </a:solidFill>
                <a:latin typeface="Consolas"/>
              </a:rPr>
              <a:t>  (t.Name.Contains </a:t>
            </a:r>
            <a:r>
              <a:rPr lang="en-GB" sz="3200" smtClean="0">
                <a:solidFill>
                  <a:srgbClr val="800000"/>
                </a:solidFill>
                <a:latin typeface="Consolas"/>
              </a:rPr>
              <a:t>"Avatar"</a:t>
            </a:r>
            <a:r>
              <a:rPr lang="en-GB" sz="3200" smtClean="0">
                <a:solidFill>
                  <a:prstClr val="black"/>
                </a:solidFill>
                <a:latin typeface="Consolas"/>
              </a:rPr>
              <a:t>)</a:t>
            </a:r>
          </a:p>
          <a:p>
            <a:r>
              <a:rPr lang="en-GB" sz="3200" smtClean="0">
                <a:solidFill>
                  <a:prstClr val="black"/>
                </a:solidFill>
                <a:latin typeface="Consolas"/>
              </a:rPr>
              <a:t>             </a:t>
            </a:r>
            <a:r>
              <a:rPr lang="en-GB" sz="3200" smtClean="0">
                <a:solidFill>
                  <a:srgbClr val="0000FF"/>
                </a:solidFill>
                <a:latin typeface="Consolas"/>
              </a:rPr>
              <a:t>sortBy</a:t>
            </a:r>
            <a:r>
              <a:rPr lang="en-GB" sz="3200" smtClean="0">
                <a:solidFill>
                  <a:prstClr val="black"/>
                </a:solidFill>
                <a:latin typeface="Consolas"/>
              </a:rPr>
              <a:t> t.Name</a:t>
            </a:r>
          </a:p>
          <a:p>
            <a:r>
              <a:rPr lang="en-GB" sz="3200" smtClean="0">
                <a:solidFill>
                  <a:prstClr val="black"/>
                </a:solidFill>
                <a:latin typeface="Consolas"/>
              </a:rPr>
              <a:t>             </a:t>
            </a:r>
            <a:r>
              <a:rPr lang="en-GB" sz="3200" smtClean="0">
                <a:solidFill>
                  <a:srgbClr val="0000FF"/>
                </a:solidFill>
                <a:latin typeface="Consolas"/>
              </a:rPr>
              <a:t>take</a:t>
            </a:r>
            <a:r>
              <a:rPr lang="en-GB" sz="3200" smtClean="0">
                <a:solidFill>
                  <a:prstClr val="black"/>
                </a:solidFill>
                <a:latin typeface="Consolas"/>
              </a:rPr>
              <a:t> 100  }  </a:t>
            </a:r>
          </a:p>
          <a:p>
            <a:endParaRPr lang="en-GB" dirty="0"/>
          </a:p>
        </p:txBody>
      </p:sp>
      <p:sp>
        <p:nvSpPr>
          <p:cNvPr id="4" name="Rectangular Callout 3"/>
          <p:cNvSpPr/>
          <p:nvPr/>
        </p:nvSpPr>
        <p:spPr bwMode="auto">
          <a:xfrm>
            <a:off x="6681355" y="3855028"/>
            <a:ext cx="2170038" cy="790124"/>
          </a:xfrm>
          <a:prstGeom prst="wedgeRectCallout">
            <a:avLst>
              <a:gd name="adj1" fmla="val -65444"/>
              <a:gd name="adj2" fmla="val -5311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dirty="0" smtClean="0">
                <a:gradFill>
                  <a:gsLst>
                    <a:gs pos="0">
                      <a:srgbClr val="FFFFFF"/>
                    </a:gs>
                    <a:gs pos="100000">
                      <a:srgbClr val="FFFFFF"/>
                    </a:gs>
                  </a:gsLst>
                  <a:lin ang="5400000" scaled="0"/>
                </a:gradFill>
              </a:rPr>
              <a:t>Declarative LINQ queries</a:t>
            </a:r>
          </a:p>
        </p:txBody>
      </p:sp>
    </p:spTree>
    <p:extLst>
      <p:ext uri="{BB962C8B-B14F-4D97-AF65-F5344CB8AC3E}">
        <p14:creationId xmlns:p14="http://schemas.microsoft.com/office/powerpoint/2010/main" val="369174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err="1" smtClean="0"/>
              <a:t>TypeProviders</a:t>
            </a:r>
            <a:r>
              <a:rPr lang="en-US" dirty="0" smtClean="0"/>
              <a:t>: </a:t>
            </a:r>
            <a:r>
              <a:rPr lang="en-US" smtClean="0"/>
              <a:t>The Vision</a:t>
            </a:r>
            <a:endParaRPr lang="en-US" dirty="0"/>
          </a:p>
        </p:txBody>
      </p:sp>
      <p:sp>
        <p:nvSpPr>
          <p:cNvPr id="3" name="Content Placeholder 2"/>
          <p:cNvSpPr>
            <a:spLocks noGrp="1"/>
          </p:cNvSpPr>
          <p:nvPr>
            <p:ph type="body" idx="1"/>
          </p:nvPr>
        </p:nvSpPr>
        <p:spPr>
          <a:xfrm>
            <a:off x="519113" y="1447800"/>
            <a:ext cx="11149012" cy="5860066"/>
          </a:xfrm>
        </p:spPr>
        <p:txBody>
          <a:bodyPr/>
          <a:lstStyle/>
          <a:p>
            <a:r>
              <a:rPr lang="en-US" dirty="0" smtClean="0"/>
              <a:t>…web data</a:t>
            </a:r>
            <a:endParaRPr lang="en-US" dirty="0"/>
          </a:p>
          <a:p>
            <a:r>
              <a:rPr lang="en-US" dirty="0" smtClean="0"/>
              <a:t>…data markets</a:t>
            </a:r>
            <a:endParaRPr lang="en-US" dirty="0"/>
          </a:p>
          <a:p>
            <a:r>
              <a:rPr lang="en-US" dirty="0"/>
              <a:t>…WMI &amp; active directory</a:t>
            </a:r>
          </a:p>
          <a:p>
            <a:r>
              <a:rPr lang="en-US" dirty="0" smtClean="0"/>
              <a:t>…a spreadsheet</a:t>
            </a:r>
          </a:p>
          <a:p>
            <a:r>
              <a:rPr lang="en-US" dirty="0" smtClean="0"/>
              <a:t>…web services</a:t>
            </a:r>
          </a:p>
          <a:p>
            <a:r>
              <a:rPr lang="en-US" dirty="0" smtClean="0"/>
              <a:t>…CRM data</a:t>
            </a:r>
            <a:endParaRPr lang="en-US" dirty="0"/>
          </a:p>
          <a:p>
            <a:r>
              <a:rPr lang="en-US" dirty="0" smtClean="0"/>
              <a:t>…social data</a:t>
            </a:r>
            <a:endParaRPr lang="en-US" dirty="0"/>
          </a:p>
          <a:p>
            <a:r>
              <a:rPr lang="en-US" dirty="0" smtClean="0"/>
              <a:t>…SQL data</a:t>
            </a:r>
          </a:p>
          <a:p>
            <a:r>
              <a:rPr lang="en-US" dirty="0" smtClean="0"/>
              <a:t>…XML data</a:t>
            </a:r>
          </a:p>
          <a:p>
            <a:r>
              <a:rPr lang="en-US" dirty="0" smtClean="0"/>
              <a:t>...</a:t>
            </a:r>
          </a:p>
          <a:p>
            <a:endParaRPr lang="en-US" dirty="0" smtClean="0"/>
          </a:p>
        </p:txBody>
      </p:sp>
      <p:sp>
        <p:nvSpPr>
          <p:cNvPr id="5" name="Rectangular Callout 4"/>
          <p:cNvSpPr/>
          <p:nvPr/>
        </p:nvSpPr>
        <p:spPr bwMode="auto">
          <a:xfrm>
            <a:off x="5616868" y="3048000"/>
            <a:ext cx="3169648" cy="1077214"/>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a:solidFill>
                  <a:schemeClr val="tx1"/>
                </a:solidFill>
                <a:latin typeface="Calibri" pitchFamily="34" charset="0"/>
              </a:rPr>
              <a:t>w</a:t>
            </a:r>
            <a:r>
              <a:rPr lang="en-GB" sz="3200" b="1" dirty="0" smtClean="0">
                <a:solidFill>
                  <a:schemeClr val="tx1"/>
                </a:solidFill>
                <a:latin typeface="Calibri" pitchFamily="34" charset="0"/>
              </a:rPr>
              <a:t>ithout </a:t>
            </a:r>
            <a:r>
              <a:rPr lang="en-GB" sz="3200" dirty="0" smtClean="0">
                <a:solidFill>
                  <a:schemeClr val="tx1"/>
                </a:solidFill>
                <a:latin typeface="Calibri" pitchFamily="34" charset="0"/>
              </a:rPr>
              <a:t>explicit</a:t>
            </a:r>
            <a:r>
              <a:rPr lang="en-GB" sz="3200" b="1" dirty="0" smtClean="0">
                <a:solidFill>
                  <a:schemeClr val="tx1"/>
                </a:solidFill>
                <a:latin typeface="Calibri" pitchFamily="34" charset="0"/>
              </a:rPr>
              <a:t> </a:t>
            </a:r>
            <a:r>
              <a:rPr lang="en-GB" sz="3200" dirty="0" err="1" smtClean="0">
                <a:solidFill>
                  <a:schemeClr val="tx1"/>
                </a:solidFill>
                <a:latin typeface="Calibri" pitchFamily="34" charset="0"/>
              </a:rPr>
              <a:t>codegen</a:t>
            </a:r>
            <a:endParaRPr lang="en-GB" sz="3200" dirty="0" smtClean="0">
              <a:solidFill>
                <a:schemeClr val="tx1"/>
              </a:solidFill>
              <a:latin typeface="Calibri" pitchFamily="34" charset="0"/>
            </a:endParaRPr>
          </a:p>
        </p:txBody>
      </p:sp>
      <p:sp>
        <p:nvSpPr>
          <p:cNvPr id="6" name="Rectangular Callout 5"/>
          <p:cNvSpPr/>
          <p:nvPr/>
        </p:nvSpPr>
        <p:spPr bwMode="auto">
          <a:xfrm>
            <a:off x="5616868" y="1828801"/>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strongly typed</a:t>
            </a:r>
            <a:endParaRPr lang="en-GB" sz="3200" dirty="0" smtClean="0">
              <a:solidFill>
                <a:schemeClr val="tx1"/>
              </a:solidFill>
              <a:latin typeface="Calibri" pitchFamily="34" charset="0"/>
            </a:endParaRPr>
          </a:p>
        </p:txBody>
      </p:sp>
      <p:sp>
        <p:nvSpPr>
          <p:cNvPr id="7" name="Rectangular Callout 6"/>
          <p:cNvSpPr/>
          <p:nvPr/>
        </p:nvSpPr>
        <p:spPr bwMode="auto">
          <a:xfrm>
            <a:off x="5616868" y="4801771"/>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extensible, open</a:t>
            </a:r>
            <a:endParaRPr lang="en-GB" sz="3200" dirty="0" smtClean="0">
              <a:solidFill>
                <a:schemeClr val="tx1"/>
              </a:solidFill>
              <a:latin typeface="Calibri" pitchFamily="34" charset="0"/>
            </a:endParaRPr>
          </a:p>
        </p:txBody>
      </p:sp>
    </p:spTree>
    <p:extLst>
      <p:ext uri="{BB962C8B-B14F-4D97-AF65-F5344CB8AC3E}">
        <p14:creationId xmlns:p14="http://schemas.microsoft.com/office/powerpoint/2010/main" val="164914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3808" y="730061"/>
            <a:ext cx="11173090" cy="4875181"/>
          </a:xfrm>
        </p:spPr>
        <p:txBody>
          <a:bodyPr/>
          <a:lstStyle/>
          <a:p>
            <a:pPr algn="ctr"/>
            <a:r>
              <a:rPr lang="en-GB" sz="4400" dirty="0" smtClean="0"/>
              <a:t>Summary</a:t>
            </a:r>
            <a:br>
              <a:rPr lang="en-GB" sz="4400" dirty="0" smtClean="0"/>
            </a:br>
            <a:r>
              <a:rPr lang="en-GB" sz="4400" dirty="0"/>
              <a:t/>
            </a:r>
            <a:br>
              <a:rPr lang="en-GB" sz="4400" dirty="0"/>
            </a:br>
            <a:r>
              <a:rPr lang="en-GB" sz="4400" dirty="0" smtClean="0"/>
              <a:t>The world is information rich</a:t>
            </a:r>
            <a:br>
              <a:rPr lang="en-GB" sz="4400" dirty="0" smtClean="0"/>
            </a:br>
            <a:r>
              <a:rPr lang="en-GB" sz="4400" dirty="0"/>
              <a:t/>
            </a:r>
            <a:br>
              <a:rPr lang="en-GB" sz="4400" dirty="0"/>
            </a:br>
            <a:r>
              <a:rPr lang="en-GB" sz="4400" dirty="0" smtClean="0"/>
              <a:t>Our languages need to be information-rich too</a:t>
            </a:r>
            <a:br>
              <a:rPr lang="en-GB" sz="4400" dirty="0" smtClean="0"/>
            </a:br>
            <a:r>
              <a:rPr lang="en-GB" sz="4400" dirty="0"/>
              <a:t/>
            </a:r>
            <a:br>
              <a:rPr lang="en-GB" sz="4400" dirty="0"/>
            </a:br>
            <a:r>
              <a:rPr lang="en-GB" sz="4400" dirty="0" smtClean="0"/>
              <a:t>The F# Future? Consume it! Directly! Strongly typed! No walls!</a:t>
            </a:r>
            <a:endParaRPr lang="en-GB" sz="4400" dirty="0"/>
          </a:p>
        </p:txBody>
      </p:sp>
    </p:spTree>
    <p:extLst>
      <p:ext uri="{BB962C8B-B14F-4D97-AF65-F5344CB8AC3E}">
        <p14:creationId xmlns:p14="http://schemas.microsoft.com/office/powerpoint/2010/main" val="105213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753337" y="5562601"/>
            <a:ext cx="5301067"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93186" name="Picture 2" descr="http://www.manning.com/petricek/petricek_cover150.jpg"/>
          <p:cNvPicPr>
            <a:picLocks noChangeAspect="1" noChangeArrowheads="1"/>
          </p:cNvPicPr>
          <p:nvPr/>
        </p:nvPicPr>
        <p:blipFill>
          <a:blip r:embed="rId3"/>
          <a:srcRect/>
          <a:stretch>
            <a:fillRect/>
          </a:stretch>
        </p:blipFill>
        <p:spPr bwMode="auto">
          <a:xfrm>
            <a:off x="653731" y="1053585"/>
            <a:ext cx="1904504" cy="1790701"/>
          </a:xfrm>
          <a:prstGeom prst="rect">
            <a:avLst/>
          </a:prstGeom>
          <a:noFill/>
        </p:spPr>
      </p:pic>
      <p:pic>
        <p:nvPicPr>
          <p:cNvPr id="93188" name="Picture 4" descr="Expert F# book cover"/>
          <p:cNvPicPr>
            <a:picLocks noChangeAspect="1" noChangeArrowheads="1"/>
          </p:cNvPicPr>
          <p:nvPr/>
        </p:nvPicPr>
        <p:blipFill>
          <a:blip r:embed="rId4"/>
          <a:srcRect/>
          <a:stretch>
            <a:fillRect/>
          </a:stretch>
        </p:blipFill>
        <p:spPr bwMode="auto">
          <a:xfrm>
            <a:off x="705234" y="3346361"/>
            <a:ext cx="1869870" cy="1885320"/>
          </a:xfrm>
          <a:prstGeom prst="rect">
            <a:avLst/>
          </a:prstGeom>
          <a:noFill/>
        </p:spPr>
      </p:pic>
      <p:pic>
        <p:nvPicPr>
          <p:cNvPr id="93190" name="Picture 6" descr="Beginning F# book cover"/>
          <p:cNvPicPr>
            <a:picLocks noChangeAspect="1" noChangeArrowheads="1"/>
          </p:cNvPicPr>
          <p:nvPr/>
        </p:nvPicPr>
        <p:blipFill>
          <a:blip r:embed="rId5"/>
          <a:srcRect/>
          <a:stretch>
            <a:fillRect/>
          </a:stretch>
        </p:blipFill>
        <p:spPr bwMode="auto">
          <a:xfrm>
            <a:off x="9700930" y="881554"/>
            <a:ext cx="1587087"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6"/>
          <a:srcRect/>
          <a:stretch>
            <a:fillRect/>
          </a:stretch>
        </p:blipFill>
        <p:spPr bwMode="auto">
          <a:xfrm>
            <a:off x="9340415" y="2903850"/>
            <a:ext cx="2539339" cy="3057526"/>
          </a:xfrm>
          <a:prstGeom prst="rect">
            <a:avLst/>
          </a:prstGeom>
          <a:noFill/>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806" y="834765"/>
            <a:ext cx="3626427" cy="4792526"/>
          </a:xfrm>
          <a:prstGeom prst="rect">
            <a:avLst/>
          </a:prstGeom>
          <a:noFill/>
          <a:ln>
            <a:noFill/>
          </a:ln>
          <a:effectLst/>
          <a:scene3d>
            <a:camera prst="isometricOffAxis1Right"/>
            <a:lightRig rig="threePt" dir="t"/>
          </a:scene3d>
          <a:sp3d extrusionH="7048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syme\AppData\Local\Microsoft\Windows\Temporary Internet Files\Content.Outlook\JUSAJN82\Finch Cover (2).png"/>
          <p:cNvPicPr>
            <a:picLocks noChangeAspect="1" noChangeArrowheads="1"/>
          </p:cNvPicPr>
          <p:nvPr/>
        </p:nvPicPr>
        <p:blipFill>
          <a:blip r:embed="rId8" cstate="print"/>
          <a:srcRect/>
          <a:stretch>
            <a:fillRect/>
          </a:stretch>
        </p:blipFill>
        <p:spPr bwMode="auto">
          <a:xfrm>
            <a:off x="4600492" y="1073218"/>
            <a:ext cx="3792868" cy="4554073"/>
          </a:xfrm>
          <a:prstGeom prst="rect">
            <a:avLst/>
          </a:prstGeom>
          <a:noFill/>
          <a:scene3d>
            <a:camera prst="isometricOffAxis1Right"/>
            <a:lightRig rig="threePt" dir="t"/>
          </a:scene3d>
          <a:sp3d extrusionH="704850"/>
        </p:spPr>
      </p:pic>
    </p:spTree>
    <p:extLst>
      <p:ext uri="{BB962C8B-B14F-4D97-AF65-F5344CB8AC3E}">
        <p14:creationId xmlns:p14="http://schemas.microsoft.com/office/powerpoint/2010/main" val="209574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Professional Tools</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1745672" y="1153684"/>
            <a:ext cx="8458201" cy="5074276"/>
          </a:xfrm>
        </p:spPr>
      </p:pic>
    </p:spTree>
    <p:extLst>
      <p:ext uri="{BB962C8B-B14F-4D97-AF65-F5344CB8AC3E}">
        <p14:creationId xmlns:p14="http://schemas.microsoft.com/office/powerpoint/2010/main" val="92155533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0581935"/>
              </p:ext>
            </p:extLst>
          </p:nvPr>
        </p:nvGraphicFramePr>
        <p:xfrm>
          <a:off x="507868" y="1447799"/>
          <a:ext cx="11173090" cy="393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62967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 </a:t>
            </a:r>
            <a:br>
              <a:rPr lang="en-GB" dirty="0" smtClean="0"/>
            </a:br>
            <a:r>
              <a:rPr lang="en-GB" sz="2800" dirty="0" smtClean="0">
                <a:hlinkClick r:id="rId2"/>
              </a:rPr>
              <a:t>http://fsharp.net</a:t>
            </a:r>
            <a:r>
              <a:rPr lang="en-GB" sz="2800" dirty="0" smtClean="0"/>
              <a:t> </a:t>
            </a:r>
            <a:br>
              <a:rPr lang="en-GB" sz="2800" dirty="0" smtClean="0"/>
            </a:br>
            <a:endParaRPr lang="en-GB" sz="2800" dirty="0"/>
          </a:p>
        </p:txBody>
      </p:sp>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3</a:t>
            </a:r>
            <a:br>
              <a:rPr lang="en-GB" sz="5400" dirty="0" smtClean="0"/>
            </a:br>
            <a:r>
              <a:rPr lang="en-GB" sz="5400" dirty="0" smtClean="0"/>
              <a:t>Our languages are information-sparse</a:t>
            </a:r>
            <a:endParaRPr lang="en-GB" sz="5400" dirty="0"/>
          </a:p>
        </p:txBody>
      </p:sp>
    </p:spTree>
    <p:extLst>
      <p:ext uri="{BB962C8B-B14F-4D97-AF65-F5344CB8AC3E}">
        <p14:creationId xmlns:p14="http://schemas.microsoft.com/office/powerpoint/2010/main" val="49691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smtClean="0"/>
              <a:t>Proposition 4</a:t>
            </a:r>
            <a:br>
              <a:rPr lang="en-GB" sz="5400" dirty="0" smtClean="0"/>
            </a:br>
            <a:r>
              <a:rPr lang="en-GB" sz="5400" dirty="0" smtClean="0"/>
              <a:t>This is a problem</a:t>
            </a:r>
            <a:endParaRPr lang="en-GB" sz="5400" dirty="0"/>
          </a:p>
        </p:txBody>
      </p:sp>
    </p:spTree>
    <p:extLst>
      <p:ext uri="{BB962C8B-B14F-4D97-AF65-F5344CB8AC3E}">
        <p14:creationId xmlns:p14="http://schemas.microsoft.com/office/powerpoint/2010/main" val="102664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1495794"/>
          </a:xfrm>
        </p:spPr>
        <p:txBody>
          <a:bodyPr/>
          <a:lstStyle/>
          <a:p>
            <a:pPr algn="ctr"/>
            <a:r>
              <a:rPr lang="en-GB" sz="5400" dirty="0" smtClean="0"/>
              <a:t/>
            </a:r>
            <a:br>
              <a:rPr lang="en-GB" sz="5400" dirty="0" smtClean="0"/>
            </a:br>
            <a:r>
              <a:rPr lang="en-GB" sz="5400" dirty="0" smtClean="0"/>
              <a:t>The future of F# is about fixing this </a:t>
            </a:r>
            <a:endParaRPr lang="en-GB" sz="5400" dirty="0"/>
          </a:p>
        </p:txBody>
      </p:sp>
    </p:spTree>
    <p:extLst>
      <p:ext uri="{BB962C8B-B14F-4D97-AF65-F5344CB8AC3E}">
        <p14:creationId xmlns:p14="http://schemas.microsoft.com/office/powerpoint/2010/main" val="267430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1495794"/>
          </a:xfrm>
        </p:spPr>
        <p:txBody>
          <a:bodyPr/>
          <a:lstStyle/>
          <a:p>
            <a:pPr algn="ctr"/>
            <a:r>
              <a:rPr lang="en-GB" sz="5400" dirty="0" smtClean="0"/>
              <a:t/>
            </a:r>
            <a:br>
              <a:rPr lang="en-GB" sz="5400" dirty="0" smtClean="0"/>
            </a:br>
            <a:r>
              <a:rPr lang="en-GB" sz="5400" dirty="0" smtClean="0"/>
              <a:t>To fix it we will use </a:t>
            </a:r>
            <a:r>
              <a:rPr lang="en-GB" sz="5400" b="1" dirty="0" smtClean="0">
                <a:solidFill>
                  <a:srgbClr val="FFFF00"/>
                </a:solidFill>
              </a:rPr>
              <a:t>magic </a:t>
            </a:r>
            <a:r>
              <a:rPr lang="en-GB" dirty="0" smtClean="0">
                <a:solidFill>
                  <a:srgbClr val="FFFF00"/>
                </a:solidFill>
                <a:sym typeface="Wingdings" pitchFamily="2" charset="2"/>
              </a:rPr>
              <a:t></a:t>
            </a:r>
            <a:endParaRPr lang="en-GB" sz="5400" dirty="0">
              <a:solidFill>
                <a:srgbClr val="FFFF00"/>
              </a:solidFill>
            </a:endParaRPr>
          </a:p>
        </p:txBody>
      </p:sp>
    </p:spTree>
    <p:extLst>
      <p:ext uri="{BB962C8B-B14F-4D97-AF65-F5344CB8AC3E}">
        <p14:creationId xmlns:p14="http://schemas.microsoft.com/office/powerpoint/2010/main" val="360816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1" y="2327374"/>
            <a:ext cx="11173090" cy="2243691"/>
          </a:xfrm>
        </p:spPr>
        <p:txBody>
          <a:bodyPr/>
          <a:lstStyle/>
          <a:p>
            <a:pPr algn="ctr"/>
            <a:r>
              <a:rPr lang="en-GB" sz="5400" dirty="0" smtClean="0"/>
              <a:t/>
            </a:r>
            <a:br>
              <a:rPr lang="en-GB" sz="5400" dirty="0" smtClean="0"/>
            </a:br>
            <a:r>
              <a:rPr lang="en-GB" sz="5400" dirty="0" smtClean="0"/>
              <a:t>The magic we’re adding to F# is called </a:t>
            </a:r>
            <a:r>
              <a:rPr lang="en-GB" sz="5400" b="1" dirty="0" smtClean="0">
                <a:solidFill>
                  <a:srgbClr val="FFFF00"/>
                </a:solidFill>
              </a:rPr>
              <a:t>Type Providers</a:t>
            </a:r>
            <a:endParaRPr lang="en-GB" sz="5400" b="1" dirty="0">
              <a:solidFill>
                <a:srgbClr val="FFFF00"/>
              </a:solidFill>
            </a:endParaRPr>
          </a:p>
        </p:txBody>
      </p:sp>
    </p:spTree>
    <p:extLst>
      <p:ext uri="{BB962C8B-B14F-4D97-AF65-F5344CB8AC3E}">
        <p14:creationId xmlns:p14="http://schemas.microsoft.com/office/powerpoint/2010/main" val="354412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TechDays_template_16_9_v7">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3343</TotalTime>
  <Words>997</Words>
  <Application>Microsoft Office PowerPoint</Application>
  <PresentationFormat>Custom</PresentationFormat>
  <Paragraphs>278</Paragraphs>
  <Slides>46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Arial</vt:lpstr>
      <vt:lpstr>Segoe Condensed</vt:lpstr>
      <vt:lpstr>Wingdings</vt:lpstr>
      <vt:lpstr>Segoe UI</vt:lpstr>
      <vt:lpstr>Calibri</vt:lpstr>
      <vt:lpstr>Consolas</vt:lpstr>
      <vt:lpstr>Segoe Light</vt:lpstr>
      <vt:lpstr>FSharp-teched-europe-2010-v2</vt:lpstr>
      <vt:lpstr>White with Consolas font for code slides</vt:lpstr>
      <vt:lpstr>1_White with Consolas font for code slides</vt:lpstr>
      <vt:lpstr>TechDays_template_16_9_v7</vt:lpstr>
      <vt:lpstr>F# Today, F# Tomorrow  Information Rich Programming Meets F# Functional Super-drug! </vt:lpstr>
      <vt:lpstr>Today’s talk is very simple</vt:lpstr>
      <vt:lpstr>Proposition 1 The world is information-rich</vt:lpstr>
      <vt:lpstr>Proposition 2 Modern applications are  information-rich</vt:lpstr>
      <vt:lpstr>Proposition 3 Our languages are information-sparse</vt:lpstr>
      <vt:lpstr>Proposition 4 This is a problem</vt:lpstr>
      <vt:lpstr> The future of F# is about fixing this </vt:lpstr>
      <vt:lpstr> To fix it we will use magic </vt:lpstr>
      <vt:lpstr> The magic we’re adding to F# is called Type Providers</vt:lpstr>
      <vt:lpstr>Type Providers + LINQ =  Language Integrated Data and Services  </vt:lpstr>
      <vt:lpstr>But first…  What is F# and why should I care?</vt:lpstr>
      <vt:lpstr>F# 2.0 ships with Visual Studio 2010</vt:lpstr>
      <vt:lpstr>F# is…</vt:lpstr>
      <vt:lpstr>Simple Code, Strongly Typed</vt:lpstr>
      <vt:lpstr>Simplicity: Functions as Values</vt:lpstr>
      <vt:lpstr>Simplicity: Functional Data</vt:lpstr>
      <vt:lpstr>Parallel</vt:lpstr>
      <vt:lpstr>The Big Trends</vt:lpstr>
      <vt:lpstr>Async.Parallel [ httpAsync "www.google.com"                  httpAsync "www.bing.com"                  httpAsync "www.yahoo.com" ]    </vt:lpstr>
      <vt:lpstr>Demo</vt:lpstr>
      <vt:lpstr>F# can be used for everything, but excels at analytical engines</vt:lpstr>
      <vt:lpstr>F# can be used for everything, but excels at analytical engines for Client, Server, Phone, Cloud, Console</vt:lpstr>
      <vt:lpstr>Example #1 (Power Company)</vt:lpstr>
      <vt:lpstr>Examples #2/#3: Finance companies</vt:lpstr>
      <vt:lpstr>Example #4: Biotech</vt:lpstr>
      <vt:lpstr>F# Futures: Information-Rich Programming</vt:lpstr>
      <vt:lpstr>A Coding Challenge:  The Chemical Elements, Strongly Typed</vt:lpstr>
      <vt:lpstr>Language Integrated Web Data</vt:lpstr>
      <vt:lpstr>The Magic: Type Providers</vt:lpstr>
      <vt:lpstr>PowerPoint Presentation</vt:lpstr>
      <vt:lpstr>A Type Provider is….  A design-time component that provides a computed space of types and methods…  A compiler/IDE extension…  An adaptor between data/services and .NET languages…</vt:lpstr>
      <vt:lpstr>PowerPoint Presentation</vt:lpstr>
      <vt:lpstr>Note: F# still contains no data  Open architecture  You can write your own type provider</vt:lpstr>
      <vt:lpstr>PowerPoint Presentation</vt:lpstr>
      <vt:lpstr>Language Integrated Data Market Directory</vt:lpstr>
      <vt:lpstr>OData</vt:lpstr>
      <vt:lpstr>SQL Server</vt:lpstr>
      <vt:lpstr>SharePoint</vt:lpstr>
      <vt:lpstr>F# Futures: Queries</vt:lpstr>
      <vt:lpstr>F# Futures: Queries</vt:lpstr>
      <vt:lpstr>TypeProviders: The Vision</vt:lpstr>
      <vt:lpstr>Summary  The world is information rich  Our languages need to be information-rich too  The F# Future? Consume it! Directly! Strongly typed! No walls!</vt:lpstr>
      <vt:lpstr>Latest Books about F#</vt:lpstr>
      <vt:lpstr>Professional Tools</vt:lpstr>
      <vt:lpstr>In Summary</vt:lpstr>
      <vt:lpstr>Questions  http://fsharp.net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118</cp:revision>
  <cp:lastPrinted>2010-05-11T05:02:34Z</cp:lastPrinted>
  <dcterms:created xsi:type="dcterms:W3CDTF">2010-11-09T11:20:14Z</dcterms:created>
  <dcterms:modified xsi:type="dcterms:W3CDTF">2011-04-19T23:45:58Z</dcterms:modified>
  <cp:category>TechEd Europe 2010</cp:category>
</cp:coreProperties>
</file>