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5"/>
  </p:notesMasterIdLst>
  <p:handoutMasterIdLst>
    <p:handoutMasterId r:id="rId46"/>
  </p:handoutMasterIdLst>
  <p:sldIdLst>
    <p:sldId id="257" r:id="rId6"/>
    <p:sldId id="311" r:id="rId7"/>
    <p:sldId id="319" r:id="rId8"/>
    <p:sldId id="322" r:id="rId9"/>
    <p:sldId id="362" r:id="rId10"/>
    <p:sldId id="353" r:id="rId11"/>
    <p:sldId id="325" r:id="rId12"/>
    <p:sldId id="324" r:id="rId13"/>
    <p:sldId id="326" r:id="rId14"/>
    <p:sldId id="337" r:id="rId15"/>
    <p:sldId id="356" r:id="rId16"/>
    <p:sldId id="339" r:id="rId17"/>
    <p:sldId id="340" r:id="rId18"/>
    <p:sldId id="357" r:id="rId19"/>
    <p:sldId id="342" r:id="rId20"/>
    <p:sldId id="360" r:id="rId21"/>
    <p:sldId id="344" r:id="rId22"/>
    <p:sldId id="335" r:id="rId23"/>
    <p:sldId id="328" r:id="rId24"/>
    <p:sldId id="329" r:id="rId25"/>
    <p:sldId id="330" r:id="rId26"/>
    <p:sldId id="331" r:id="rId27"/>
    <p:sldId id="332" r:id="rId28"/>
    <p:sldId id="333" r:id="rId29"/>
    <p:sldId id="358" r:id="rId30"/>
    <p:sldId id="359" r:id="rId31"/>
    <p:sldId id="361" r:id="rId32"/>
    <p:sldId id="336" r:id="rId33"/>
    <p:sldId id="323" r:id="rId34"/>
    <p:sldId id="345" r:id="rId35"/>
    <p:sldId id="346" r:id="rId36"/>
    <p:sldId id="363" r:id="rId37"/>
    <p:sldId id="350" r:id="rId38"/>
    <p:sldId id="355" r:id="rId39"/>
    <p:sldId id="354" r:id="rId40"/>
    <p:sldId id="352" r:id="rId41"/>
    <p:sldId id="364" r:id="rId42"/>
    <p:sldId id="318" r:id="rId43"/>
    <p:sldId id="256" r:id="rId44"/>
  </p:sldIdLst>
  <p:sldSz cx="12188825" cy="6858000"/>
  <p:notesSz cx="6858000" cy="9144000"/>
  <p:custDataLst>
    <p:tags r:id="rId47"/>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5" autoAdjust="0"/>
    <p:restoredTop sz="94798" autoAdjust="0"/>
  </p:normalViewPr>
  <p:slideViewPr>
    <p:cSldViewPr snapToGrid="0">
      <p:cViewPr varScale="1">
        <p:scale>
          <a:sx n="104" d="100"/>
          <a:sy n="104" d="100"/>
        </p:scale>
        <p:origin x="-84" y="-78"/>
      </p:cViewPr>
      <p:guideLst>
        <p:guide orient="horz" pos="144"/>
        <p:guide orient="horz" pos="1200"/>
        <p:guide orient="horz" pos="2736"/>
        <p:guide orient="horz" pos="4176"/>
        <p:guide orient="horz" pos="1488"/>
        <p:guide orient="horz" pos="912"/>
        <p:guide pos="3839"/>
        <p:guide pos="327"/>
        <p:guide pos="1190"/>
        <p:guide pos="7350"/>
        <p:guide pos="7063"/>
        <p:guide pos="715"/>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solidFill>
          <a:schemeClr val="accent3">
            <a:lumMod val="75000"/>
          </a:schemeClr>
        </a:solidFill>
        <a:ln>
          <a:noFill/>
        </a:ln>
      </dgm:spPr>
      <dgm:t>
        <a:bodyPr/>
        <a:lstStyle/>
        <a:p>
          <a:r>
            <a:rPr lang="en-GB" dirty="0" smtClean="0">
              <a:solidFill>
                <a:schemeClr val="tx1"/>
              </a:solidFill>
            </a:rPr>
            <a:t>Functional Language</a:t>
          </a:r>
          <a:endParaRPr lang="en-GB"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solidFill>
          <a:schemeClr val="accent3">
            <a:lumMod val="75000"/>
          </a:schemeClr>
        </a:solidFill>
        <a:ln>
          <a:noFill/>
        </a:ln>
      </dgm:spPr>
      <dgm:t>
        <a:bodyPr/>
        <a:lstStyle/>
        <a:p>
          <a:r>
            <a:rPr lang="en-GB" dirty="0" smtClean="0">
              <a:solidFill>
                <a:schemeClr val="tx1"/>
              </a:solidFill>
            </a:rPr>
            <a:t>.NET</a:t>
          </a:r>
          <a:endParaRPr lang="en-GB"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BD454220-05F0-46D5-A3BC-12F7205E9692}" type="presOf" srcId="{B3929F1D-153B-450C-99EA-6E8BC8DBE9F4}" destId="{26085288-8BBD-4A18-B782-013657CD3B38}" srcOrd="0" destOrd="0" presId="urn:microsoft.com/office/officeart/2005/8/layout/arrow5"/>
    <dgm:cxn modelId="{552B9BD3-715A-4AE5-AE37-F7D8095C7ED8}" srcId="{0D7835CE-1BE1-4A04-BE2A-3B99D265ACDD}" destId="{B3929F1D-153B-450C-99EA-6E8BC8DBE9F4}" srcOrd="1" destOrd="0" parTransId="{220AAC19-E5A3-47E3-BB91-6BDEF09711E3}" sibTransId="{1ABFF025-BD37-4FB7-8816-9E54B23B71CD}"/>
    <dgm:cxn modelId="{0F0A31E5-8368-4B08-A86E-913172279581}" type="presOf" srcId="{20F9648A-07FE-49CA-8945-9ECA77F1781E}" destId="{C45D112E-F679-4F2C-BB3E-32C985B93210}" srcOrd="0" destOrd="0" presId="urn:microsoft.com/office/officeart/2005/8/layout/arrow5"/>
    <dgm:cxn modelId="{649997AC-F9FA-4BF8-823C-49A8E939190B}" type="presOf" srcId="{0D7835CE-1BE1-4A04-BE2A-3B99D265ACDD}" destId="{F46DFFE8-954F-4BDC-9232-DB8F826D64D9}" srcOrd="0" destOrd="0" presId="urn:microsoft.com/office/officeart/2005/8/layout/arrow5"/>
    <dgm:cxn modelId="{E3739000-F5FD-47AC-A6DB-BA464956F13A}" type="presParOf" srcId="{F46DFFE8-954F-4BDC-9232-DB8F826D64D9}" destId="{C45D112E-F679-4F2C-BB3E-32C985B93210}" srcOrd="0" destOrd="0" presId="urn:microsoft.com/office/officeart/2005/8/layout/arrow5"/>
    <dgm:cxn modelId="{AD618DE8-AB48-4823-BFB1-18782426BCF3}"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12E-F679-4F2C-BB3E-32C985B93210}">
      <dsp:nvSpPr>
        <dsp:cNvPr id="0" name=""/>
        <dsp:cNvSpPr/>
      </dsp:nvSpPr>
      <dsp:spPr>
        <a:xfrm rot="16200000">
          <a:off x="5884" y="696"/>
          <a:ext cx="2577775" cy="2577775"/>
        </a:xfrm>
        <a:prstGeom prst="downArrow">
          <a:avLst>
            <a:gd name="adj1" fmla="val 50000"/>
            <a:gd name="adj2" fmla="val 35000"/>
          </a:avLst>
        </a:prstGeom>
        <a:solidFill>
          <a:schemeClr val="accent3">
            <a:lumMod val="75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Functional Language</a:t>
          </a:r>
          <a:endParaRPr lang="en-GB" sz="2800" kern="1200" dirty="0">
            <a:solidFill>
              <a:schemeClr val="tx1"/>
            </a:solidFill>
          </a:endParaRPr>
        </a:p>
      </dsp:txBody>
      <dsp:txXfrm rot="5400000">
        <a:off x="5885" y="645139"/>
        <a:ext cx="2126664" cy="1288887"/>
      </dsp:txXfrm>
    </dsp:sp>
    <dsp:sp modelId="{26085288-8BBD-4A18-B782-013657CD3B38}">
      <dsp:nvSpPr>
        <dsp:cNvPr id="0" name=""/>
        <dsp:cNvSpPr/>
      </dsp:nvSpPr>
      <dsp:spPr>
        <a:xfrm rot="5400000">
          <a:off x="8589429" y="696"/>
          <a:ext cx="2577775" cy="2577775"/>
        </a:xfrm>
        <a:prstGeom prst="downArrow">
          <a:avLst>
            <a:gd name="adj1" fmla="val 50000"/>
            <a:gd name="adj2" fmla="val 35000"/>
          </a:avLst>
        </a:prstGeom>
        <a:solidFill>
          <a:schemeClr val="accent3">
            <a:lumMod val="75000"/>
          </a:schemeClr>
        </a:soli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.NET</a:t>
          </a:r>
          <a:endParaRPr lang="en-GB" sz="2800" kern="1200" dirty="0">
            <a:solidFill>
              <a:schemeClr val="tx1"/>
            </a:solidFill>
          </a:endParaRPr>
        </a:p>
      </dsp:txBody>
      <dsp:txXfrm rot="-5400000">
        <a:off x="9040541" y="645140"/>
        <a:ext cx="2126664" cy="128888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TechReady13</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7/29/2011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smtClean="0"/>
              <a:t>TechReady13</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7/29/2011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A9FF0A78-10D2-4FF7-A94A-D2F3E8888295}" type="datetime1">
              <a:rPr lang="en-US" smtClean="0"/>
              <a:pPr/>
              <a:t>7/29/2011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12</a:t>
            </a:fld>
            <a:endParaRPr lang="en-US"/>
          </a:p>
        </p:txBody>
      </p:sp>
    </p:spTree>
    <p:extLst>
      <p:ext uri="{BB962C8B-B14F-4D97-AF65-F5344CB8AC3E}">
        <p14:creationId xmlns:p14="http://schemas.microsoft.com/office/powerpoint/2010/main" val="379264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13</a:t>
            </a:fld>
            <a:endParaRPr lang="en-US"/>
          </a:p>
        </p:txBody>
      </p:sp>
    </p:spTree>
    <p:extLst>
      <p:ext uri="{BB962C8B-B14F-4D97-AF65-F5344CB8AC3E}">
        <p14:creationId xmlns:p14="http://schemas.microsoft.com/office/powerpoint/2010/main" val="89896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15</a:t>
            </a:fld>
            <a:endParaRPr lang="en-US"/>
          </a:p>
        </p:txBody>
      </p:sp>
    </p:spTree>
    <p:extLst>
      <p:ext uri="{BB962C8B-B14F-4D97-AF65-F5344CB8AC3E}">
        <p14:creationId xmlns:p14="http://schemas.microsoft.com/office/powerpoint/2010/main" val="338144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7/29/2011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17</a:t>
            </a:fld>
            <a:endParaRPr lang="en-US"/>
          </a:p>
        </p:txBody>
      </p:sp>
    </p:spTree>
    <p:extLst>
      <p:ext uri="{BB962C8B-B14F-4D97-AF65-F5344CB8AC3E}">
        <p14:creationId xmlns:p14="http://schemas.microsoft.com/office/powerpoint/2010/main" val="161608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18</a:t>
            </a:fld>
            <a:endParaRPr lang="en-US"/>
          </a:p>
        </p:txBody>
      </p:sp>
    </p:spTree>
    <p:extLst>
      <p:ext uri="{BB962C8B-B14F-4D97-AF65-F5344CB8AC3E}">
        <p14:creationId xmlns:p14="http://schemas.microsoft.com/office/powerpoint/2010/main" val="256650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20</a:t>
            </a:fld>
            <a:endParaRPr lang="en-US"/>
          </a:p>
        </p:txBody>
      </p:sp>
    </p:spTree>
    <p:extLst>
      <p:ext uri="{BB962C8B-B14F-4D97-AF65-F5344CB8AC3E}">
        <p14:creationId xmlns:p14="http://schemas.microsoft.com/office/powerpoint/2010/main" val="55971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22</a:t>
            </a:fld>
            <a:endParaRPr lang="en-US"/>
          </a:p>
        </p:txBody>
      </p:sp>
    </p:spTree>
    <p:extLst>
      <p:ext uri="{BB962C8B-B14F-4D97-AF65-F5344CB8AC3E}">
        <p14:creationId xmlns:p14="http://schemas.microsoft.com/office/powerpoint/2010/main" val="345702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04730C97-0DB4-4661-9E97-C4CECE874E5E}" type="datetime1">
              <a:rPr lang="en-US" smtClean="0"/>
              <a:t>7/29/2011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181711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lvl="0" indent="-171450">
              <a:buFont typeface="Arial" charset="0"/>
              <a:buChar char="•"/>
            </a:pPr>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7/29/2011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26</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A1DA0AF-CAF2-4577-A05C-03D3B59B0AEB}" type="datetime1">
              <a:rPr lang="en-US" smtClean="0"/>
              <a:pPr/>
              <a:t>7/29/2011</a:t>
            </a:fld>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8B263312-38AA-4E1E-B2B5-0F8F122B24FE}" type="slidenum">
              <a:rPr lang="en-US" smtClean="0"/>
              <a:pPr/>
              <a:t>2</a:t>
            </a:fld>
            <a:endParaRPr lang="en-US" dirty="0"/>
          </a:p>
        </p:txBody>
      </p:sp>
      <p:sp>
        <p:nvSpPr>
          <p:cNvPr id="7" name="Header Placeholder 6"/>
          <p:cNvSpPr>
            <a:spLocks noGrp="1"/>
          </p:cNvSpPr>
          <p:nvPr>
            <p:ph type="hdr" sz="quarter" idx="13"/>
          </p:nvPr>
        </p:nvSpPr>
        <p:spPr/>
        <p:txBody>
          <a:bodyPr/>
          <a:lstStyle/>
          <a:p>
            <a:r>
              <a:rPr lang="en-US" smtClean="0"/>
              <a:t>TechReady13</a:t>
            </a:r>
          </a:p>
        </p:txBody>
      </p:sp>
    </p:spTree>
    <p:extLst>
      <p:ext uri="{BB962C8B-B14F-4D97-AF65-F5344CB8AC3E}">
        <p14:creationId xmlns:p14="http://schemas.microsoft.com/office/powerpoint/2010/main" val="405373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7/29/2011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28</a:t>
            </a:fld>
            <a:endParaRPr lang="en-US"/>
          </a:p>
        </p:txBody>
      </p:sp>
    </p:spTree>
    <p:extLst>
      <p:ext uri="{BB962C8B-B14F-4D97-AF65-F5344CB8AC3E}">
        <p14:creationId xmlns:p14="http://schemas.microsoft.com/office/powerpoint/2010/main" val="2566508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7/29/2011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30</a:t>
            </a:fld>
            <a:endParaRPr lang="en-US"/>
          </a:p>
        </p:txBody>
      </p:sp>
    </p:spTree>
    <p:extLst>
      <p:ext uri="{BB962C8B-B14F-4D97-AF65-F5344CB8AC3E}">
        <p14:creationId xmlns:p14="http://schemas.microsoft.com/office/powerpoint/2010/main" val="274736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31</a:t>
            </a:fld>
            <a:endParaRPr lang="en-US"/>
          </a:p>
        </p:txBody>
      </p:sp>
    </p:spTree>
    <p:extLst>
      <p:ext uri="{BB962C8B-B14F-4D97-AF65-F5344CB8AC3E}">
        <p14:creationId xmlns:p14="http://schemas.microsoft.com/office/powerpoint/2010/main" val="62010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33</a:t>
            </a:fld>
            <a:endParaRPr lang="en-US"/>
          </a:p>
        </p:txBody>
      </p:sp>
    </p:spTree>
    <p:extLst>
      <p:ext uri="{BB962C8B-B14F-4D97-AF65-F5344CB8AC3E}">
        <p14:creationId xmlns:p14="http://schemas.microsoft.com/office/powerpoint/2010/main" val="165998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FAE93440-8CE8-4345-AA9F-8886942F5E27}" type="datetime1">
              <a:rPr lang="en-US" smtClean="0"/>
              <a:pPr/>
              <a:t>7/29/2011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37</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extLst>
      <p:ext uri="{BB962C8B-B14F-4D97-AF65-F5344CB8AC3E}">
        <p14:creationId xmlns:p14="http://schemas.microsoft.com/office/powerpoint/2010/main" val="233182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0B7FCFC4-37B8-4E11-99D5-AA5BFFB21F96}" type="datetime1">
              <a:rPr lang="en-US" smtClean="0"/>
              <a:pPr/>
              <a:t>7/29/2011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39</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7/29/2011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7/29/2011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05A67588-7845-4B20-8647-53E5B15BF8AD}" type="datetime1">
              <a:rPr lang="en-US" smtClean="0"/>
              <a:t>7/29/2011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97818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7/29/2011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7</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9</a:t>
            </a:fld>
            <a:endParaRPr lang="en-US"/>
          </a:p>
        </p:txBody>
      </p:sp>
    </p:spTree>
    <p:extLst>
      <p:ext uri="{BB962C8B-B14F-4D97-AF65-F5344CB8AC3E}">
        <p14:creationId xmlns:p14="http://schemas.microsoft.com/office/powerpoint/2010/main" val="256650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4092B-BAB7-4142-ADBE-7C4453E1AC04}" type="slidenum">
              <a:rPr lang="en-US" smtClean="0"/>
              <a:t>10</a:t>
            </a:fld>
            <a:endParaRPr lang="en-US"/>
          </a:p>
        </p:txBody>
      </p:sp>
    </p:spTree>
    <p:extLst>
      <p:ext uri="{BB962C8B-B14F-4D97-AF65-F5344CB8AC3E}">
        <p14:creationId xmlns:p14="http://schemas.microsoft.com/office/powerpoint/2010/main" val="341858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7E10BB9C-1A2D-4BBA-B1F6-B6787A14C14C}" type="datetime1">
              <a:rPr lang="en-US" smtClean="0"/>
              <a:t>7/29/2011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647259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techreadytv.com/" TargetMode="External"/><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9152"/>
            <a:ext cx="10242549" cy="1523497"/>
          </a:xfrm>
        </p:spPr>
        <p:txBody>
          <a:bodyPr anchor="t">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0"/>
            <a:ext cx="10242550" cy="463255"/>
          </a:xfrm>
        </p:spPr>
        <p:txBody>
          <a:bodyPr>
            <a:noAutofit/>
          </a:bodyPr>
          <a:lstStyle>
            <a:lvl1pPr marL="0" indent="0" algn="l">
              <a:lnSpc>
                <a:spcPct val="90000"/>
              </a:lnSpc>
              <a:spcBef>
                <a:spcPts val="0"/>
              </a:spcBef>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1202" y="5975105"/>
            <a:ext cx="2360607" cy="652674"/>
          </a:xfrm>
          <a:prstGeom prst="rect">
            <a:avLst/>
          </a:prstGeom>
          <a:effectLst/>
        </p:spPr>
      </p:pic>
      <p:grpSp>
        <p:nvGrpSpPr>
          <p:cNvPr id="5" name="Group 4"/>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4"/>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Freeform 9"/>
          <p:cNvSpPr>
            <a:spLocks/>
          </p:cNvSpPr>
          <p:nvPr userDrawn="1"/>
        </p:nvSpPr>
        <p:spPr bwMode="invGray">
          <a:xfrm>
            <a:off x="0" y="3564819"/>
            <a:ext cx="12188825" cy="3293181"/>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1000">
                <a:srgbClr val="FFFFFF">
                  <a:alpha val="7000"/>
                </a:srgbClr>
              </a:gs>
              <a:gs pos="100000">
                <a:srgbClr val="FFFFFF">
                  <a:alpha val="15000"/>
                </a:srgb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48782" y="4478392"/>
            <a:ext cx="10691260"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TechReady content is Microsoft Confidential – Internal only</a:t>
            </a:r>
            <a:b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br>
            <a:r>
              <a:rPr kumimoji="0" lang="en-US" sz="2000" b="0" i="1" u="none" strike="noStrike" kern="120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DO NOT </a:t>
            </a:r>
            <a: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post TechReady content to any blogs or external Web sites</a:t>
            </a:r>
            <a:b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br>
            <a: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DO NOT take photos or video of sessions or slides throughout the </a:t>
            </a:r>
            <a:r>
              <a:rPr kumimoji="0" lang="en-US" sz="2000" b="0" i="1" u="none" strike="noStrike" kern="0" cap="none" spc="0" normalizeH="0" baseline="0" noProof="0" dirty="0" err="1"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TechReady</a:t>
            </a:r>
            <a:r>
              <a:rPr kumimoji="0" lang="en-US" sz="2000" b="0" i="1" u="none" strike="noStrike" kern="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 event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0" i="1" u="none" strike="noStrike" kern="1200" cap="none" spc="0" normalizeH="0" baseline="0" noProof="0" dirty="0" smtClean="0">
                <a:ln>
                  <a:noFill/>
                </a:ln>
                <a:gradFill>
                  <a:gsLst>
                    <a:gs pos="0">
                      <a:srgbClr val="FFFFFF"/>
                    </a:gs>
                    <a:gs pos="50000">
                      <a:srgbClr val="FFFFFF"/>
                    </a:gs>
                  </a:gsLst>
                  <a:lin ang="5400000" scaled="0"/>
                </a:gradFill>
                <a:effectLst/>
                <a:uLnTx/>
                <a:uFillTx/>
                <a:latin typeface="Segoe UI"/>
                <a:ea typeface="Calibri" pitchFamily="34" charset="0"/>
                <a:cs typeface="Arial" pitchFamily="34" charset="0"/>
              </a:rPr>
              <a:t>Content will be available to internal audiences on-demand post event at </a:t>
            </a:r>
            <a:r>
              <a:rPr lang="en-US" sz="1800" u="none" strike="noStrike" kern="1200" dirty="0" smtClean="0">
                <a:solidFill>
                  <a:schemeClr val="tx1"/>
                </a:solidFill>
                <a:effectLst/>
                <a:latin typeface="+mn-lt"/>
                <a:ea typeface="+mn-ea"/>
                <a:cs typeface="+mn-cs"/>
                <a:hlinkClick r:id="rId2"/>
              </a:rPr>
              <a:t>http://TechReadyTV.com</a:t>
            </a:r>
            <a:endParaRPr kumimoji="0" lang="en-US" sz="2000" b="0" i="0" u="sng" strike="noStrike" kern="1200" cap="none" spc="0" normalizeH="0" baseline="0" noProof="0" dirty="0" smtClean="0">
              <a:ln>
                <a:noFill/>
              </a:ln>
              <a:gradFill>
                <a:gsLst>
                  <a:gs pos="0">
                    <a:srgbClr val="FFE784"/>
                  </a:gs>
                  <a:gs pos="50000">
                    <a:srgbClr val="FFE784"/>
                  </a:gs>
                </a:gsLst>
                <a:lin ang="5400000" scaled="0"/>
              </a:gradFill>
              <a:effectLst/>
              <a:uLnTx/>
              <a:uFillTx/>
              <a:latin typeface="Segoe UI"/>
              <a:ea typeface="Calibri" pitchFamily="34" charset="0"/>
              <a:cs typeface="Arial" pitchFamily="34" charset="0"/>
            </a:endParaRPr>
          </a:p>
        </p:txBody>
      </p:sp>
      <p:grpSp>
        <p:nvGrpSpPr>
          <p:cNvPr id="15" name="Group 14"/>
          <p:cNvGrpSpPr/>
          <p:nvPr userDrawn="1"/>
        </p:nvGrpSpPr>
        <p:grpSpPr>
          <a:xfrm>
            <a:off x="546484" y="1051811"/>
            <a:ext cx="10886433" cy="2972648"/>
            <a:chOff x="344609" y="1111186"/>
            <a:chExt cx="10886433" cy="2972648"/>
          </a:xfrm>
        </p:grpSpPr>
        <p:pic>
          <p:nvPicPr>
            <p:cNvPr id="16" name="Picture 2" descr="\\SFP\Resources\Microsoft Presentation Resources\DVD_Art_08-10-2010\Artwork_Imagery\Hardware Photos\OEM HW\COMPUTERS - PC\Windows 7\Tablets\asus_eee_pad_ep121-no-shado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609" y="1472155"/>
              <a:ext cx="2738802" cy="175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FP\Resources\Microsoft Presentation Resources\DVD_Art_08-10-2010\Artwork_Imagery\Hardware Photos\OEM HW\Cameras\Digital Camera\Sony Cybershot Digital Camera red.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79970" y="2347019"/>
              <a:ext cx="2199749" cy="13503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SFP\Resources\Microsoft Presentation Resources\DVD_Art_08-10-2010\Artwork_Imagery\Hardware Photos\OEM HW\COMPUTERS - PC\Windows 7\Laptops\HP_Probook_Lang_G10890002082009.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02116" y="1672549"/>
              <a:ext cx="3540808" cy="24112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FP\Work\White_Whale\2-20161_DVD\DVD_Art_12-10-2010_INPROG\Artwork_Imagery\Hardware Photos\OEM HW\Windows 7 Phones\HTC Surround Windows 7 Phone\Phones\HTC+Windows_Phone+START-Scree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20077" y="1111186"/>
              <a:ext cx="1215342" cy="233447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userDrawn="1"/>
          </p:nvGrpSpPr>
          <p:grpSpPr>
            <a:xfrm>
              <a:off x="1076455" y="1672549"/>
              <a:ext cx="10154587" cy="1941203"/>
              <a:chOff x="1076455" y="1672549"/>
              <a:chExt cx="10154587" cy="1941203"/>
            </a:xfrm>
          </p:grpSpPr>
          <p:pic>
            <p:nvPicPr>
              <p:cNvPr id="31" name="Picture 9" descr="C:\Users\monical\Desktop\ADMIN\DVD_ART34\Artwork_Imagery\Icons - Illustrations\_WINDOWS SERVER ICONS\Symbols\X don't no not okay approved bad.png"/>
              <p:cNvPicPr>
                <a:picLocks noChangeAspect="1" noChangeArrowheads="1"/>
              </p:cNvPicPr>
              <p:nvPr userDrawn="1"/>
            </p:nvPicPr>
            <p:blipFill>
              <a:blip r:embed="rId7"/>
              <a:stretch>
                <a:fillRect/>
              </a:stretch>
            </p:blipFill>
            <p:spPr bwMode="auto">
              <a:xfrm>
                <a:off x="3710233" y="2478092"/>
                <a:ext cx="1259876" cy="1135660"/>
              </a:xfrm>
              <a:prstGeom prst="rect">
                <a:avLst/>
              </a:prstGeom>
              <a:noFill/>
              <a:ln>
                <a:noFill/>
              </a:ln>
            </p:spPr>
          </p:pic>
          <p:pic>
            <p:nvPicPr>
              <p:cNvPr id="32" name="Picture 9" descr="C:\Users\monical\Desktop\ADMIN\DVD_ART34\Artwork_Imagery\Icons - Illustrations\_WINDOWS SERVER ICONS\Symbols\X don't no not okay approved bad.png"/>
              <p:cNvPicPr>
                <a:picLocks noChangeAspect="1" noChangeArrowheads="1"/>
              </p:cNvPicPr>
              <p:nvPr userDrawn="1"/>
            </p:nvPicPr>
            <p:blipFill>
              <a:blip r:embed="rId7"/>
              <a:stretch>
                <a:fillRect/>
              </a:stretch>
            </p:blipFill>
            <p:spPr bwMode="auto">
              <a:xfrm>
                <a:off x="1076455" y="1672549"/>
                <a:ext cx="1259876" cy="1135660"/>
              </a:xfrm>
              <a:prstGeom prst="rect">
                <a:avLst/>
              </a:prstGeom>
              <a:noFill/>
              <a:ln>
                <a:noFill/>
              </a:ln>
            </p:spPr>
          </p:pic>
          <p:pic>
            <p:nvPicPr>
              <p:cNvPr id="33" name="Picture 9" descr="C:\Users\monical\Desktop\ADMIN\DVD_ART34\Artwork_Imagery\Icons - Illustrations\_WINDOWS SERVER ICONS\Symbols\X don't no not okay approved bad.png"/>
              <p:cNvPicPr>
                <a:picLocks noChangeAspect="1" noChangeArrowheads="1"/>
              </p:cNvPicPr>
              <p:nvPr userDrawn="1"/>
            </p:nvPicPr>
            <p:blipFill>
              <a:blip r:embed="rId7"/>
              <a:stretch>
                <a:fillRect/>
              </a:stretch>
            </p:blipFill>
            <p:spPr bwMode="auto">
              <a:xfrm>
                <a:off x="7210998" y="2478092"/>
                <a:ext cx="1259876" cy="1135660"/>
              </a:xfrm>
              <a:prstGeom prst="rect">
                <a:avLst/>
              </a:prstGeom>
              <a:noFill/>
              <a:ln>
                <a:noFill/>
              </a:ln>
            </p:spPr>
          </p:pic>
          <p:pic>
            <p:nvPicPr>
              <p:cNvPr id="34" name="Picture 33" descr="C:\Users\monical\Desktop\ADMIN\DVD_ART34\Artwork_Imagery\Icons - Illustrations\_WINDOWS SERVER ICONS\Symbols\X don't no not okay approved bad.png"/>
              <p:cNvPicPr>
                <a:picLocks noChangeAspect="1" noChangeArrowheads="1"/>
              </p:cNvPicPr>
              <p:nvPr userDrawn="1"/>
            </p:nvPicPr>
            <p:blipFill>
              <a:blip r:embed="rId7"/>
              <a:stretch>
                <a:fillRect/>
              </a:stretch>
            </p:blipFill>
            <p:spPr bwMode="auto">
              <a:xfrm>
                <a:off x="9971166" y="1672549"/>
                <a:ext cx="1259876" cy="1135660"/>
              </a:xfrm>
              <a:prstGeom prst="rect">
                <a:avLst/>
              </a:prstGeom>
              <a:noFill/>
              <a:ln>
                <a:noFill/>
              </a:ln>
            </p:spPr>
          </p:pic>
        </p:grpSp>
      </p:grpSp>
    </p:spTree>
    <p:extLst>
      <p:ext uri="{BB962C8B-B14F-4D97-AF65-F5344CB8AC3E}">
        <p14:creationId xmlns:p14="http://schemas.microsoft.com/office/powerpoint/2010/main" val="388918834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7"/>
            <a:ext cx="7226228"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711015"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5883" y="6248401"/>
            <a:ext cx="3555074"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3905132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9152"/>
            <a:ext cx="932338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0"/>
            <a:ext cx="4416552"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521208" y="228600"/>
            <a:ext cx="11146536"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4036568" y="6416070"/>
            <a:ext cx="3724405" cy="365730"/>
            <a:chOff x="4863222" y="6416070"/>
            <a:chExt cx="3724405" cy="365730"/>
          </a:xfrm>
        </p:grpSpPr>
        <p:pic>
          <p:nvPicPr>
            <p:cNvPr id="5" name="Picture 4"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6" name="TextBox 5"/>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4036568" y="6416070"/>
            <a:ext cx="3724405" cy="365730"/>
            <a:chOff x="4863222" y="6416070"/>
            <a:chExt cx="3724405" cy="365730"/>
          </a:xfrm>
        </p:grpSpPr>
        <p:pic>
          <p:nvPicPr>
            <p:cNvPr id="8" name="Picture 7"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9" name="TextBox 8"/>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grpSp>
        <p:nvGrpSpPr>
          <p:cNvPr id="3" name="Group 2"/>
          <p:cNvGrpSpPr/>
          <p:nvPr userDrawn="1"/>
        </p:nvGrpSpPr>
        <p:grpSpPr>
          <a:xfrm>
            <a:off x="4036568" y="6416070"/>
            <a:ext cx="3724405" cy="365730"/>
            <a:chOff x="4863222" y="6416070"/>
            <a:chExt cx="3724405" cy="365730"/>
          </a:xfrm>
        </p:grpSpPr>
        <p:pic>
          <p:nvPicPr>
            <p:cNvPr id="4" name="Picture 3"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5" name="TextBox 4"/>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4036568" y="6416070"/>
            <a:ext cx="3724405" cy="365730"/>
            <a:chOff x="4863222" y="6416070"/>
            <a:chExt cx="3724405" cy="365730"/>
          </a:xfrm>
        </p:grpSpPr>
        <p:pic>
          <p:nvPicPr>
            <p:cNvPr id="3" name="Picture 2"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4" name="TextBox 3"/>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 id="2147483723"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nadaguides.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gif"/><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7.xml"/><Relationship Id="rId7"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1.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22.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fsharp.net/" TargetMode="External"/><Relationship Id="rId2" Type="http://schemas.openxmlformats.org/officeDocument/2006/relationships/hyperlink" Target="http://tryfsharp.org/" TargetMode="Externa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5.png"/><Relationship Id="rId2" Type="http://schemas.openxmlformats.org/officeDocument/2006/relationships/video" Target="file:///\\sfpevents\TR13\Art\Eval_Slides\EvalVideo_Subliminaval_StereoMaster_2500k.wmv" TargetMode="External"/><Relationship Id="rId1" Type="http://schemas.microsoft.com/office/2007/relationships/media" Target="file:///\\sfpevents\TR13\Art\Eval_Slides\EvalVideo_Subliminaval_StereoMaster_2500k.wmv" TargetMode="External"/><Relationship Id="rId6" Type="http://schemas.openxmlformats.org/officeDocument/2006/relationships/image" Target="../media/image64.png"/><Relationship Id="rId5" Type="http://schemas.openxmlformats.org/officeDocument/2006/relationships/hyperlink" Target="https://www.mytechready.com/" TargetMode="External"/><Relationship Id="rId4"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ebsharper.net/" TargetMode="External"/><Relationship Id="rId7" Type="http://schemas.openxmlformats.org/officeDocument/2006/relationships/image" Target="../media/image16.jpeg"/><Relationship Id="rId2" Type="http://schemas.openxmlformats.org/officeDocument/2006/relationships/hyperlink" Target="http://www.amyrisbiotech.com/"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hyperlink" Target="http://marketplace.xbox.com/en-US/games/catalog.aspx?d=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 The American Dream</a:t>
            </a:r>
            <a:endParaRPr lang="en-US" dirty="0"/>
          </a:p>
        </p:txBody>
      </p:sp>
      <p:sp>
        <p:nvSpPr>
          <p:cNvPr id="3" name="Subtitle 2"/>
          <p:cNvSpPr>
            <a:spLocks noGrp="1"/>
          </p:cNvSpPr>
          <p:nvPr>
            <p:ph type="subTitle" idx="1"/>
          </p:nvPr>
        </p:nvSpPr>
        <p:spPr/>
        <p:txBody>
          <a:bodyPr/>
          <a:lstStyle/>
          <a:p>
            <a:r>
              <a:rPr lang="en-US" dirty="0" smtClean="0"/>
              <a:t>Jack Hu</a:t>
            </a:r>
          </a:p>
          <a:p>
            <a:r>
              <a:rPr lang="en-US" dirty="0" smtClean="0"/>
              <a:t>F# Team, SDET Lead</a:t>
            </a:r>
          </a:p>
          <a:p>
            <a:r>
              <a:rPr lang="en-US" dirty="0" smtClean="0"/>
              <a:t>Microsoft Corporation</a:t>
            </a:r>
            <a:endParaRPr lang="en-US" dirty="0"/>
          </a:p>
        </p:txBody>
      </p:sp>
      <p:sp>
        <p:nvSpPr>
          <p:cNvPr id="4" name="TextBox 3"/>
          <p:cNvSpPr txBox="1"/>
          <p:nvPr/>
        </p:nvSpPr>
        <p:spPr>
          <a:xfrm>
            <a:off x="519113" y="228600"/>
            <a:ext cx="79669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DEV217</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409143"/>
            <a:ext cx="4502547" cy="613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03854" y="609601"/>
            <a:ext cx="5078677" cy="4524315"/>
          </a:xfrm>
          <a:prstGeom prst="rect">
            <a:avLst/>
          </a:prstGeom>
        </p:spPr>
        <p:txBody>
          <a:bodyPr wrap="square">
            <a:spAutoFit/>
          </a:bodyPr>
          <a:lstStyle/>
          <a:p>
            <a:r>
              <a:rPr lang="en-US" sz="2400" dirty="0" smtClean="0"/>
              <a:t>…buying </a:t>
            </a:r>
            <a:r>
              <a:rPr lang="en-US" sz="2400" dirty="0"/>
              <a:t>a new car is the worst investment you could ever </a:t>
            </a:r>
            <a:r>
              <a:rPr lang="en-US" sz="2400" dirty="0" smtClean="0"/>
              <a:t>make…</a:t>
            </a:r>
          </a:p>
          <a:p>
            <a:r>
              <a:rPr lang="en-US" sz="2400" dirty="0"/>
              <a:t>	- </a:t>
            </a:r>
            <a:r>
              <a:rPr lang="en-US" sz="2400" dirty="0" smtClean="0"/>
              <a:t>Helium.com</a:t>
            </a:r>
          </a:p>
          <a:p>
            <a:endParaRPr lang="en-US" sz="2400" dirty="0" smtClean="0"/>
          </a:p>
          <a:p>
            <a:r>
              <a:rPr lang="en-US" sz="2400" dirty="0" smtClean="0"/>
              <a:t>A </a:t>
            </a:r>
            <a:r>
              <a:rPr lang="en-US" sz="2400" dirty="0"/>
              <a:t>new car is generally a very poor investment</a:t>
            </a:r>
            <a:br>
              <a:rPr lang="en-US" sz="2400" dirty="0"/>
            </a:br>
            <a:r>
              <a:rPr lang="en-US" sz="2400" dirty="0"/>
              <a:t>	- ehow.com</a:t>
            </a:r>
          </a:p>
          <a:p>
            <a:endParaRPr lang="en-US" sz="2400" dirty="0" smtClean="0"/>
          </a:p>
          <a:p>
            <a:r>
              <a:rPr lang="en-US" sz="2400" dirty="0" smtClean="0"/>
              <a:t>New </a:t>
            </a:r>
            <a:r>
              <a:rPr lang="en-US" sz="2400" dirty="0"/>
              <a:t>cars lose an average of 20 percent of their value in their first </a:t>
            </a:r>
            <a:r>
              <a:rPr lang="en-US" sz="2400" dirty="0" smtClean="0"/>
              <a:t>year. 	</a:t>
            </a:r>
            <a:endParaRPr lang="en-US" sz="2400" dirty="0"/>
          </a:p>
          <a:p>
            <a:r>
              <a:rPr lang="en-US" sz="2400" dirty="0" smtClean="0"/>
              <a:t>	- The </a:t>
            </a:r>
            <a:r>
              <a:rPr lang="en-US" sz="2400" dirty="0"/>
              <a:t>Motley Fool</a:t>
            </a:r>
          </a:p>
        </p:txBody>
      </p:sp>
    </p:spTree>
    <p:extLst>
      <p:ext uri="{BB962C8B-B14F-4D97-AF65-F5344CB8AC3E}">
        <p14:creationId xmlns:p14="http://schemas.microsoft.com/office/powerpoint/2010/main" val="34541964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Auto Depreciation </a:t>
            </a:r>
            <a:r>
              <a:rPr lang="en-US" dirty="0" smtClean="0"/>
              <a:t>Model (By AAA)</a:t>
            </a:r>
            <a:endParaRPr lang="en-US" dirty="0"/>
          </a:p>
        </p:txBody>
      </p:sp>
      <p:grpSp>
        <p:nvGrpSpPr>
          <p:cNvPr id="17" name="Group 16"/>
          <p:cNvGrpSpPr/>
          <p:nvPr/>
        </p:nvGrpSpPr>
        <p:grpSpPr>
          <a:xfrm>
            <a:off x="421575" y="924580"/>
            <a:ext cx="13071196" cy="5609511"/>
            <a:chOff x="821625" y="822680"/>
            <a:chExt cx="13071196" cy="5609511"/>
          </a:xfrm>
        </p:grpSpPr>
        <p:sp>
          <p:nvSpPr>
            <p:cNvPr id="18" name="Arc 17"/>
            <p:cNvSpPr/>
            <p:nvPr/>
          </p:nvSpPr>
          <p:spPr>
            <a:xfrm rot="10508803">
              <a:off x="5693907" y="2914987"/>
              <a:ext cx="8198914" cy="2164630"/>
            </a:xfrm>
            <a:prstGeom prst="arc">
              <a:avLst>
                <a:gd name="adj1" fmla="val 16200000"/>
                <a:gd name="adj2" fmla="val 67361"/>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grpSp>
          <p:nvGrpSpPr>
            <p:cNvPr id="19" name="Group 18"/>
            <p:cNvGrpSpPr/>
            <p:nvPr/>
          </p:nvGrpSpPr>
          <p:grpSpPr>
            <a:xfrm>
              <a:off x="821625" y="822680"/>
              <a:ext cx="11030901" cy="5609511"/>
              <a:chOff x="821625" y="822680"/>
              <a:chExt cx="11030901" cy="5609511"/>
            </a:xfrm>
          </p:grpSpPr>
          <p:cxnSp>
            <p:nvCxnSpPr>
              <p:cNvPr id="20" name="Straight Arrow Connector 19"/>
              <p:cNvCxnSpPr/>
              <p:nvPr/>
            </p:nvCxnSpPr>
            <p:spPr>
              <a:xfrm flipH="1" flipV="1">
                <a:off x="2234618" y="822680"/>
                <a:ext cx="0" cy="5301734"/>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9889616" y="5862804"/>
                <a:ext cx="1962910" cy="523220"/>
              </a:xfrm>
              <a:prstGeom prst="rect">
                <a:avLst/>
              </a:prstGeom>
              <a:noFill/>
            </p:spPr>
            <p:txBody>
              <a:bodyPr wrap="none" rtlCol="0">
                <a:spAutoFit/>
              </a:bodyPr>
              <a:lstStyle>
                <a:defPPr>
                  <a:defRPr lang="en-US"/>
                </a:defPPr>
                <a:lvl1pPr>
                  <a:defRPr sz="2800"/>
                </a:lvl1pPr>
              </a:lstStyle>
              <a:p>
                <a:r>
                  <a:rPr lang="en-US" dirty="0"/>
                  <a:t>Model Year</a:t>
                </a:r>
              </a:p>
            </p:txBody>
          </p:sp>
          <p:sp>
            <p:nvSpPr>
              <p:cNvPr id="22" name="TextBox 21"/>
              <p:cNvSpPr txBox="1"/>
              <p:nvPr/>
            </p:nvSpPr>
            <p:spPr>
              <a:xfrm>
                <a:off x="821625" y="924580"/>
                <a:ext cx="949299" cy="523220"/>
              </a:xfrm>
              <a:prstGeom prst="rect">
                <a:avLst/>
              </a:prstGeom>
              <a:noFill/>
            </p:spPr>
            <p:txBody>
              <a:bodyPr wrap="none" rtlCol="0">
                <a:spAutoFit/>
              </a:bodyPr>
              <a:lstStyle/>
              <a:p>
                <a:r>
                  <a:rPr lang="en-US" sz="2800" dirty="0" smtClean="0"/>
                  <a:t>Price</a:t>
                </a:r>
                <a:endParaRPr lang="en-US" dirty="0"/>
              </a:p>
            </p:txBody>
          </p:sp>
          <p:cxnSp>
            <p:nvCxnSpPr>
              <p:cNvPr id="23" name="Straight Arrow Connector 22"/>
              <p:cNvCxnSpPr/>
              <p:nvPr/>
            </p:nvCxnSpPr>
            <p:spPr>
              <a:xfrm>
                <a:off x="1422030" y="5715000"/>
                <a:ext cx="8633751" cy="0"/>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1117310" y="5939749"/>
                <a:ext cx="851515" cy="461665"/>
              </a:xfrm>
              <a:prstGeom prst="rect">
                <a:avLst/>
              </a:prstGeom>
              <a:noFill/>
            </p:spPr>
            <p:txBody>
              <a:bodyPr wrap="none" rtlCol="0">
                <a:spAutoFit/>
              </a:bodyPr>
              <a:lstStyle/>
              <a:p>
                <a:r>
                  <a:rPr lang="en-US" sz="2400" dirty="0" smtClean="0"/>
                  <a:t>2012</a:t>
                </a:r>
                <a:endParaRPr lang="en-US" dirty="0"/>
              </a:p>
            </p:txBody>
          </p:sp>
          <p:sp>
            <p:nvSpPr>
              <p:cNvPr id="25" name="TextBox 24"/>
              <p:cNvSpPr txBox="1"/>
              <p:nvPr/>
            </p:nvSpPr>
            <p:spPr>
              <a:xfrm flipH="1">
                <a:off x="8369950" y="5970526"/>
                <a:ext cx="851515" cy="461665"/>
              </a:xfrm>
              <a:prstGeom prst="rect">
                <a:avLst/>
              </a:prstGeom>
              <a:noFill/>
            </p:spPr>
            <p:txBody>
              <a:bodyPr wrap="none" rtlCol="0">
                <a:spAutoFit/>
              </a:bodyPr>
              <a:lstStyle/>
              <a:p>
                <a:r>
                  <a:rPr lang="en-US" sz="2400" dirty="0" smtClean="0"/>
                  <a:t>1980</a:t>
                </a:r>
                <a:endParaRPr lang="en-US" dirty="0"/>
              </a:p>
            </p:txBody>
          </p:sp>
          <p:cxnSp>
            <p:nvCxnSpPr>
              <p:cNvPr id="26" name="Straight Connector 25"/>
              <p:cNvCxnSpPr/>
              <p:nvPr/>
            </p:nvCxnSpPr>
            <p:spPr>
              <a:xfrm>
                <a:off x="2716814" y="1114674"/>
                <a:ext cx="406294" cy="914400"/>
              </a:xfrm>
              <a:prstGeom prst="line">
                <a:avLst/>
              </a:prstGeom>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flipH="1">
                <a:off x="3493747" y="1192013"/>
                <a:ext cx="2161297" cy="461665"/>
              </a:xfrm>
              <a:prstGeom prst="rect">
                <a:avLst/>
              </a:prstGeom>
              <a:noFill/>
            </p:spPr>
            <p:txBody>
              <a:bodyPr wrap="none" rtlCol="0">
                <a:spAutoFit/>
              </a:bodyPr>
              <a:lstStyle/>
              <a:p>
                <a:r>
                  <a:rPr lang="en-US" sz="2400" dirty="0" smtClean="0"/>
                  <a:t>First year: 20%</a:t>
                </a:r>
                <a:endParaRPr lang="en-US" sz="2400" dirty="0"/>
              </a:p>
            </p:txBody>
          </p:sp>
          <p:cxnSp>
            <p:nvCxnSpPr>
              <p:cNvPr id="28" name="Straight Connector 27"/>
              <p:cNvCxnSpPr/>
              <p:nvPr/>
            </p:nvCxnSpPr>
            <p:spPr>
              <a:xfrm>
                <a:off x="3154352" y="2133600"/>
                <a:ext cx="2386978" cy="1981200"/>
              </a:xfrm>
              <a:prstGeom prst="line">
                <a:avLst/>
              </a:prstGeom>
            </p:spPr>
            <p:style>
              <a:lnRef idx="3">
                <a:schemeClr val="accent3"/>
              </a:lnRef>
              <a:fillRef idx="0">
                <a:schemeClr val="accent3"/>
              </a:fillRef>
              <a:effectRef idx="2">
                <a:schemeClr val="accent3"/>
              </a:effectRef>
              <a:fontRef idx="minor">
                <a:schemeClr val="tx1"/>
              </a:fontRef>
            </p:style>
          </p:cxnSp>
          <p:sp>
            <p:nvSpPr>
              <p:cNvPr id="29" name="TextBox 28"/>
              <p:cNvSpPr txBox="1"/>
              <p:nvPr/>
            </p:nvSpPr>
            <p:spPr>
              <a:xfrm flipH="1">
                <a:off x="4164515" y="2601131"/>
                <a:ext cx="2599430" cy="461665"/>
              </a:xfrm>
              <a:prstGeom prst="rect">
                <a:avLst/>
              </a:prstGeom>
              <a:noFill/>
            </p:spPr>
            <p:txBody>
              <a:bodyPr wrap="none" rtlCol="0">
                <a:spAutoFit/>
              </a:bodyPr>
              <a:lstStyle/>
              <a:p>
                <a:r>
                  <a:rPr lang="en-US" sz="2400" dirty="0" smtClean="0"/>
                  <a:t>Next 5 years: 15%</a:t>
                </a:r>
                <a:endParaRPr lang="en-US" sz="2400" dirty="0"/>
              </a:p>
            </p:txBody>
          </p:sp>
          <p:sp>
            <p:nvSpPr>
              <p:cNvPr id="30" name="TextBox 29"/>
              <p:cNvSpPr txBox="1"/>
              <p:nvPr/>
            </p:nvSpPr>
            <p:spPr>
              <a:xfrm flipH="1">
                <a:off x="7333780" y="4419600"/>
                <a:ext cx="1580048" cy="523220"/>
              </a:xfrm>
              <a:prstGeom prst="rect">
                <a:avLst/>
              </a:prstGeom>
              <a:noFill/>
            </p:spPr>
            <p:txBody>
              <a:bodyPr wrap="none" rtlCol="0">
                <a:spAutoFit/>
              </a:bodyPr>
              <a:lstStyle/>
              <a:p>
                <a:r>
                  <a:rPr lang="en-US" sz="2400" dirty="0"/>
                  <a:t>Tapers</a:t>
                </a:r>
                <a:r>
                  <a:rPr lang="en-US" sz="2800" dirty="0" smtClean="0"/>
                  <a:t> </a:t>
                </a:r>
                <a:r>
                  <a:rPr lang="en-US" sz="2400" dirty="0"/>
                  <a:t>off</a:t>
                </a:r>
                <a:r>
                  <a:rPr lang="en-US" dirty="0" smtClean="0"/>
                  <a:t> </a:t>
                </a:r>
                <a:endParaRPr lang="en-US" dirty="0"/>
              </a:p>
            </p:txBody>
          </p:sp>
        </p:grpSp>
      </p:grpSp>
    </p:spTree>
    <p:extLst>
      <p:ext uri="{BB962C8B-B14F-4D97-AF65-F5344CB8AC3E}">
        <p14:creationId xmlns:p14="http://schemas.microsoft.com/office/powerpoint/2010/main" val="23005953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28600"/>
            <a:ext cx="98996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9201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2" y="1600200"/>
            <a:ext cx="10360501" cy="2431435"/>
          </a:xfrm>
          <a:prstGeom prst="rect">
            <a:avLst/>
          </a:prstGeom>
        </p:spPr>
        <p:txBody>
          <a:bodyPr wrap="square">
            <a:spAutoFit/>
          </a:bodyPr>
          <a:lstStyle/>
          <a:p>
            <a:r>
              <a:rPr lang="en-US" sz="2800" dirty="0" smtClean="0"/>
              <a:t>"</a:t>
            </a:r>
            <a:r>
              <a:rPr lang="en-US" sz="3200" dirty="0" smtClean="0"/>
              <a:t>(Buying used car is) </a:t>
            </a:r>
            <a:r>
              <a:rPr lang="en-US" sz="3200" dirty="0"/>
              <a:t>going to </a:t>
            </a:r>
            <a:r>
              <a:rPr lang="en-US" sz="4400" b="1" dirty="0"/>
              <a:t>take research</a:t>
            </a:r>
            <a:r>
              <a:rPr lang="en-US" sz="3200" dirty="0"/>
              <a:t> if you're going to get the </a:t>
            </a:r>
            <a:r>
              <a:rPr lang="en-US" sz="4400" b="1" dirty="0"/>
              <a:t>best </a:t>
            </a:r>
            <a:r>
              <a:rPr lang="en-US" sz="4400" b="1" dirty="0" smtClean="0"/>
              <a:t>value</a:t>
            </a:r>
            <a:r>
              <a:rPr lang="en-US" sz="3200" dirty="0" smtClean="0"/>
              <a:t>…" </a:t>
            </a:r>
          </a:p>
          <a:p>
            <a:endParaRPr lang="en-US" sz="3200" dirty="0"/>
          </a:p>
          <a:p>
            <a:r>
              <a:rPr lang="en-US" sz="3200" dirty="0" smtClean="0"/>
              <a:t>Lenny </a:t>
            </a:r>
            <a:r>
              <a:rPr lang="en-US" sz="3200" dirty="0"/>
              <a:t>Simms, vice president at </a:t>
            </a:r>
            <a:r>
              <a:rPr lang="en-US" sz="3200" u="sng" dirty="0">
                <a:hlinkClick r:id="rId3"/>
              </a:rPr>
              <a:t>NADAguides.com</a:t>
            </a:r>
            <a:r>
              <a:rPr lang="en-US" sz="3200" dirty="0"/>
              <a:t>.</a:t>
            </a:r>
          </a:p>
        </p:txBody>
      </p:sp>
    </p:spTree>
    <p:extLst>
      <p:ext uri="{BB962C8B-B14F-4D97-AF65-F5344CB8AC3E}">
        <p14:creationId xmlns:p14="http://schemas.microsoft.com/office/powerpoint/2010/main" val="39727626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The Power of F#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209886"/>
              </p:ext>
            </p:extLst>
          </p:nvPr>
        </p:nvGraphicFramePr>
        <p:xfrm>
          <a:off x="547688" y="1238250"/>
          <a:ext cx="11149012" cy="5013960"/>
        </p:xfrm>
        <a:graphic>
          <a:graphicData uri="http://schemas.openxmlformats.org/drawingml/2006/table">
            <a:tbl>
              <a:tblPr firstRow="1" bandRow="1">
                <a:tableStyleId>{5C22544A-7EE6-4342-B048-85BDC9FD1C3A}</a:tableStyleId>
              </a:tblPr>
              <a:tblGrid>
                <a:gridCol w="4376737"/>
                <a:gridCol w="6772275"/>
              </a:tblGrid>
              <a:tr h="370840">
                <a:tc>
                  <a:txBody>
                    <a:bodyPr/>
                    <a:lstStyle/>
                    <a:p>
                      <a:r>
                        <a:rPr lang="en-US" sz="2800" dirty="0" smtClean="0"/>
                        <a:t>Steps</a:t>
                      </a:r>
                      <a:endParaRPr lang="en-US" sz="2800" dirty="0"/>
                    </a:p>
                  </a:txBody>
                  <a:tcPr/>
                </a:tc>
                <a:tc>
                  <a:txBody>
                    <a:bodyPr/>
                    <a:lstStyle/>
                    <a:p>
                      <a:r>
                        <a:rPr lang="en-US" sz="2800" dirty="0" smtClean="0"/>
                        <a:t>Technologies</a:t>
                      </a:r>
                      <a:endParaRPr lang="en-US" sz="2800" dirty="0"/>
                    </a:p>
                  </a:txBody>
                  <a:tcPr/>
                </a:tc>
              </a:tr>
              <a:tr h="370840">
                <a:tc>
                  <a:txBody>
                    <a:bodyPr/>
                    <a:lstStyle/>
                    <a:p>
                      <a:r>
                        <a:rPr lang="en-US" sz="2800" dirty="0" smtClean="0">
                          <a:effectLst/>
                        </a:rPr>
                        <a:t>1. Collect </a:t>
                      </a:r>
                      <a:r>
                        <a:rPr lang="en-US" sz="2800" dirty="0" err="1" smtClean="0">
                          <a:effectLst/>
                        </a:rPr>
                        <a:t>CraigsList</a:t>
                      </a:r>
                      <a:r>
                        <a:rPr lang="en-US" sz="2800" dirty="0" smtClean="0">
                          <a:effectLst/>
                        </a:rPr>
                        <a:t> data</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effectLst/>
                        </a:rPr>
                        <a:t>F# </a:t>
                      </a:r>
                      <a:r>
                        <a:rPr lang="en-US" sz="2800" dirty="0" err="1" smtClean="0">
                          <a:effectLst/>
                        </a:rPr>
                        <a:t>Async</a:t>
                      </a:r>
                      <a:r>
                        <a:rPr lang="en-US" sz="2800" dirty="0" smtClean="0">
                          <a:effectLst/>
                        </a:rPr>
                        <a:t> (2.0)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effectLst/>
                      </a:endParaRPr>
                    </a:p>
                  </a:txBody>
                  <a:tcPr/>
                </a:tc>
              </a:tr>
              <a:tr h="370840">
                <a:tc>
                  <a:txBody>
                    <a:bodyPr/>
                    <a:lstStyle/>
                    <a:p>
                      <a:r>
                        <a:rPr lang="en-US" sz="2800" dirty="0" smtClean="0">
                          <a:effectLst/>
                        </a:rPr>
                        <a:t>2. Store the data </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err="1" smtClean="0">
                          <a:effectLst/>
                        </a:rPr>
                        <a:t>EntityFramework</a:t>
                      </a:r>
                      <a:r>
                        <a:rPr lang="en-US" sz="2800" dirty="0" smtClean="0">
                          <a:effectLst/>
                        </a:rPr>
                        <a:t> 4.1 Code-First,</a:t>
                      </a:r>
                      <a:r>
                        <a:rPr lang="en-US" sz="2800" baseline="0" dirty="0" smtClean="0">
                          <a:effectLst/>
                        </a:rPr>
                        <a:t> </a:t>
                      </a:r>
                    </a:p>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effectLst/>
                        </a:rPr>
                        <a:t>SQL Express</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effectLst/>
                      </a:endParaRPr>
                    </a:p>
                  </a:txBody>
                  <a:tcPr/>
                </a:tc>
              </a:tr>
              <a:tr h="370840">
                <a:tc>
                  <a:txBody>
                    <a:bodyPr/>
                    <a:lstStyle/>
                    <a:p>
                      <a:r>
                        <a:rPr lang="en-US" sz="2800" dirty="0" smtClean="0"/>
                        <a:t>3. </a:t>
                      </a:r>
                      <a:r>
                        <a:rPr lang="en-US" sz="2800" dirty="0" smtClean="0">
                          <a:effectLst/>
                        </a:rPr>
                        <a:t>Access the data</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effectLst/>
                        </a:rPr>
                        <a:t>F# TypeProviders (3.0)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200" dirty="0" smtClean="0">
                        <a:effectLst/>
                      </a:endParaRPr>
                    </a:p>
                  </a:txBody>
                  <a:tcPr/>
                </a:tc>
              </a:tr>
              <a:tr h="370840">
                <a:tc>
                  <a:txBody>
                    <a:bodyPr/>
                    <a:lstStyle/>
                    <a:p>
                      <a:r>
                        <a:rPr lang="en-US" sz="2800" dirty="0" smtClean="0"/>
                        <a:t>4. </a:t>
                      </a:r>
                      <a:r>
                        <a:rPr lang="en-US" sz="2800" dirty="0" smtClean="0">
                          <a:effectLst/>
                        </a:rPr>
                        <a:t>Filter the data</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effectLst/>
                        </a:rPr>
                        <a:t>F# LINQ Query (3.0)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100" dirty="0" smtClean="0">
                        <a:effectLst/>
                      </a:endParaRPr>
                    </a:p>
                  </a:txBody>
                  <a:tcPr/>
                </a:tc>
              </a:tr>
              <a:tr h="370840">
                <a:tc>
                  <a:txBody>
                    <a:bodyPr/>
                    <a:lstStyle/>
                    <a:p>
                      <a:r>
                        <a:rPr lang="en-US" sz="2800" dirty="0" smtClean="0"/>
                        <a:t>5. </a:t>
                      </a:r>
                      <a:r>
                        <a:rPr lang="en-US" sz="2800" dirty="0" smtClean="0">
                          <a:effectLst/>
                        </a:rPr>
                        <a:t>Computation</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smtClean="0">
                          <a:effectLst/>
                        </a:rPr>
                        <a:t>Linear regression,</a:t>
                      </a:r>
                      <a:r>
                        <a:rPr lang="en-US" sz="2800" baseline="0" dirty="0" smtClean="0">
                          <a:effectLst/>
                        </a:rPr>
                        <a:t> </a:t>
                      </a:r>
                      <a:r>
                        <a:rPr lang="en-US" sz="2800" dirty="0" smtClean="0">
                          <a:effectLst/>
                        </a:rPr>
                        <a:t>Excel formulas</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200" dirty="0" smtClean="0">
                        <a:effectLst/>
                      </a:endParaRPr>
                    </a:p>
                  </a:txBody>
                  <a:tcPr/>
                </a:tc>
              </a:tr>
              <a:tr h="370840">
                <a:tc>
                  <a:txBody>
                    <a:bodyPr/>
                    <a:lstStyle/>
                    <a:p>
                      <a:r>
                        <a:rPr lang="en-US" sz="2800" dirty="0" smtClean="0"/>
                        <a:t>6. </a:t>
                      </a:r>
                      <a:r>
                        <a:rPr lang="en-US" sz="2800" dirty="0" smtClean="0">
                          <a:effectLst/>
                        </a:rPr>
                        <a:t>Visualization</a:t>
                      </a:r>
                      <a:endParaRPr lang="en-US" sz="2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800" dirty="0" err="1" smtClean="0">
                          <a:effectLst/>
                        </a:rPr>
                        <a:t>FSharpChart</a:t>
                      </a:r>
                      <a:endParaRPr lang="en-US" sz="2800" dirty="0" smtClean="0">
                        <a:effectLst/>
                      </a:endParaRPr>
                    </a:p>
                  </a:txBody>
                  <a:tcPr/>
                </a:tc>
              </a:tr>
            </a:tbl>
          </a:graphicData>
        </a:graphic>
      </p:graphicFrame>
    </p:spTree>
    <p:extLst>
      <p:ext uri="{BB962C8B-B14F-4D97-AF65-F5344CB8AC3E}">
        <p14:creationId xmlns:p14="http://schemas.microsoft.com/office/powerpoint/2010/main" val="38788620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732" y="3623195"/>
            <a:ext cx="2643425" cy="2551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Magnetic Disk 1"/>
          <p:cNvSpPr/>
          <p:nvPr/>
        </p:nvSpPr>
        <p:spPr>
          <a:xfrm>
            <a:off x="7922736" y="4015410"/>
            <a:ext cx="2437765" cy="20805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DataBase</a:t>
            </a:r>
            <a:endParaRPr lang="en-US" sz="2400" b="1" dirty="0"/>
          </a:p>
        </p:txBody>
      </p:sp>
      <p:cxnSp>
        <p:nvCxnSpPr>
          <p:cNvPr id="4" name="Straight Arrow Connector 3"/>
          <p:cNvCxnSpPr/>
          <p:nvPr/>
        </p:nvCxnSpPr>
        <p:spPr>
          <a:xfrm>
            <a:off x="4773957" y="5055704"/>
            <a:ext cx="23361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989" y="482492"/>
            <a:ext cx="2738507" cy="2527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owchart: Magnetic Disk 6"/>
          <p:cNvSpPr/>
          <p:nvPr/>
        </p:nvSpPr>
        <p:spPr>
          <a:xfrm>
            <a:off x="1811915" y="801507"/>
            <a:ext cx="2437765" cy="2080591"/>
          </a:xfrm>
          <a:prstGeom prst="flowChartMagneticDisk">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DataBase</a:t>
            </a:r>
            <a:endParaRPr lang="en-US" sz="2400" b="1" dirty="0"/>
          </a:p>
        </p:txBody>
      </p:sp>
      <p:cxnSp>
        <p:nvCxnSpPr>
          <p:cNvPr id="8" name="Straight Arrow Connector 7"/>
          <p:cNvCxnSpPr/>
          <p:nvPr/>
        </p:nvCxnSpPr>
        <p:spPr>
          <a:xfrm>
            <a:off x="4959439" y="1802295"/>
            <a:ext cx="23361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59437" y="533401"/>
            <a:ext cx="1614737" cy="461665"/>
          </a:xfrm>
          <a:prstGeom prst="rect">
            <a:avLst/>
          </a:prstGeom>
          <a:noFill/>
        </p:spPr>
        <p:txBody>
          <a:bodyPr wrap="none" rtlCol="0">
            <a:spAutoFit/>
          </a:bodyPr>
          <a:lstStyle/>
          <a:p>
            <a:r>
              <a:rPr lang="en-US" sz="2400" b="1" dirty="0" smtClean="0"/>
              <a:t>Data-First</a:t>
            </a:r>
            <a:endParaRPr lang="en-US" sz="2400" b="1" dirty="0"/>
          </a:p>
        </p:txBody>
      </p:sp>
      <p:sp>
        <p:nvSpPr>
          <p:cNvPr id="10" name="TextBox 9"/>
          <p:cNvSpPr txBox="1"/>
          <p:nvPr/>
        </p:nvSpPr>
        <p:spPr>
          <a:xfrm>
            <a:off x="4959440" y="3581401"/>
            <a:ext cx="1674048" cy="461665"/>
          </a:xfrm>
          <a:prstGeom prst="rect">
            <a:avLst/>
          </a:prstGeom>
          <a:noFill/>
        </p:spPr>
        <p:txBody>
          <a:bodyPr wrap="none" rtlCol="0">
            <a:spAutoFit/>
          </a:bodyPr>
          <a:lstStyle/>
          <a:p>
            <a:r>
              <a:rPr lang="en-US" sz="2400" b="1" dirty="0" smtClean="0"/>
              <a:t>Code-First</a:t>
            </a:r>
            <a:endParaRPr lang="en-US" sz="2400" b="1" dirty="0"/>
          </a:p>
        </p:txBody>
      </p:sp>
      <p:cxnSp>
        <p:nvCxnSpPr>
          <p:cNvPr id="11" name="Straight Connector 10"/>
          <p:cNvCxnSpPr/>
          <p:nvPr/>
        </p:nvCxnSpPr>
        <p:spPr>
          <a:xfrm>
            <a:off x="711015" y="3352800"/>
            <a:ext cx="10969943"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7959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Craigslist Car Shopper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8714600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bnet.com/blogs/windows-phone-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7" t="3797" r="7080" b="6220"/>
          <a:stretch/>
        </p:blipFill>
        <p:spPr bwMode="auto">
          <a:xfrm>
            <a:off x="8329031" y="2514601"/>
            <a:ext cx="1891294" cy="3455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Cloud 4"/>
          <p:cNvSpPr/>
          <p:nvPr/>
        </p:nvSpPr>
        <p:spPr>
          <a:xfrm>
            <a:off x="711015" y="685800"/>
            <a:ext cx="6703854" cy="3048000"/>
          </a:xfrm>
          <a:prstGeom prst="cloud">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Azure, </a:t>
            </a:r>
          </a:p>
          <a:p>
            <a:pPr algn="ctr"/>
            <a:r>
              <a:rPr lang="en-US" sz="4000" dirty="0" smtClean="0"/>
              <a:t>SQL Azure</a:t>
            </a:r>
            <a:endParaRPr lang="en-US" dirty="0"/>
          </a:p>
        </p:txBody>
      </p:sp>
      <p:cxnSp>
        <p:nvCxnSpPr>
          <p:cNvPr id="7" name="Straight Arrow Connector 6"/>
          <p:cNvCxnSpPr/>
          <p:nvPr/>
        </p:nvCxnSpPr>
        <p:spPr>
          <a:xfrm>
            <a:off x="6907001" y="2827663"/>
            <a:ext cx="1320456" cy="30480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8971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26" y="1"/>
            <a:ext cx="9644543" cy="6857999"/>
          </a:xfrm>
          <a:prstGeom prst="rect">
            <a:avLst/>
          </a:prstGeom>
        </p:spPr>
      </p:pic>
      <p:pic>
        <p:nvPicPr>
          <p:cNvPr id="4" name="Picture 8" descr="C:\Users\jackhu\AppData\Local\Microsoft\Windows\Temporary Internet Files\Content.IE5\TT38PI2B\MC9004346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040" y="3314299"/>
            <a:ext cx="1555750" cy="2054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26187" y="6406634"/>
            <a:ext cx="3213700" cy="369332"/>
          </a:xfrm>
          <a:prstGeom prst="rect">
            <a:avLst/>
          </a:prstGeom>
        </p:spPr>
        <p:txBody>
          <a:bodyPr wrap="none">
            <a:spAutoFit/>
          </a:bodyPr>
          <a:lstStyle/>
          <a:p>
            <a:pPr lvl="0"/>
            <a:r>
              <a:rPr lang="en-US" dirty="0">
                <a:solidFill>
                  <a:schemeClr val="bg1"/>
                </a:solidFill>
                <a:latin typeface="Segoe UI" pitchFamily="34" charset="0"/>
              </a:rPr>
              <a:t>© Fox Broadcasting Company</a:t>
            </a:r>
          </a:p>
        </p:txBody>
      </p:sp>
    </p:spTree>
    <p:extLst>
      <p:ext uri="{BB962C8B-B14F-4D97-AF65-F5344CB8AC3E}">
        <p14:creationId xmlns:p14="http://schemas.microsoft.com/office/powerpoint/2010/main" val="34873606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ipwire.com/blog/wp-content/uploads/2009/06/distru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1" y="0"/>
            <a:ext cx="10896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6545" y="630655"/>
            <a:ext cx="5490292" cy="3566962"/>
          </a:xfrm>
        </p:spPr>
        <p:txBody>
          <a:bodyPr>
            <a:noAutofit/>
          </a:bodyPr>
          <a:lstStyle/>
          <a:p>
            <a:r>
              <a:rPr lang="en-US" sz="8800" dirty="0" smtClean="0">
                <a:solidFill>
                  <a:srgbClr val="FF0000"/>
                </a:solidFill>
              </a:rPr>
              <a:t>Is this the right time to buy?</a:t>
            </a:r>
            <a:endParaRPr lang="en-US" sz="8800" dirty="0">
              <a:solidFill>
                <a:srgbClr val="FF0000"/>
              </a:solidFill>
            </a:endParaRPr>
          </a:p>
        </p:txBody>
      </p:sp>
    </p:spTree>
    <p:extLst>
      <p:ext uri="{BB962C8B-B14F-4D97-AF65-F5344CB8AC3E}">
        <p14:creationId xmlns:p14="http://schemas.microsoft.com/office/powerpoint/2010/main" val="21982013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Microsoft Confidential</a:t>
            </a:r>
          </a:p>
        </p:txBody>
      </p:sp>
    </p:spTree>
    <p:extLst>
      <p:ext uri="{BB962C8B-B14F-4D97-AF65-F5344CB8AC3E}">
        <p14:creationId xmlns:p14="http://schemas.microsoft.com/office/powerpoint/2010/main" val="39237323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 y="0"/>
            <a:ext cx="12178996"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47" y="40290"/>
            <a:ext cx="5302303" cy="281502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6718" y="4584004"/>
            <a:ext cx="3033393" cy="2273995"/>
          </a:xfrm>
          <a:prstGeom prst="rect">
            <a:avLst/>
          </a:prstGeom>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870" y="1606810"/>
            <a:ext cx="7929150" cy="150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9015" y="308093"/>
            <a:ext cx="5883005" cy="873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88" y="2360081"/>
            <a:ext cx="7435850" cy="143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0" y="3560160"/>
            <a:ext cx="8013868" cy="14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147" y="5167997"/>
            <a:ext cx="8714498" cy="160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2789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70" y="0"/>
            <a:ext cx="10287000" cy="6858000"/>
          </a:xfrm>
          <a:prstGeom prst="rect">
            <a:avLst/>
          </a:prstGeom>
        </p:spPr>
      </p:pic>
    </p:spTree>
    <p:extLst>
      <p:ext uri="{BB962C8B-B14F-4D97-AF65-F5344CB8AC3E}">
        <p14:creationId xmlns:p14="http://schemas.microsoft.com/office/powerpoint/2010/main" val="23953685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101574" y="400151"/>
            <a:ext cx="11149013" cy="609398"/>
          </a:xfrm>
          <a:prstGeom prst="rect">
            <a:avLst/>
          </a:prstGeom>
        </p:spPr>
        <p:txBody>
          <a:bodyPr>
            <a:normAutofit fontScale="900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Past 5 years Dow Jones</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4" y="1685925"/>
            <a:ext cx="12020703"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4672383" y="228600"/>
            <a:ext cx="6500707" cy="2362200"/>
            <a:chOff x="3505200" y="228600"/>
            <a:chExt cx="4876800" cy="2362200"/>
          </a:xfrm>
        </p:grpSpPr>
        <p:sp>
          <p:nvSpPr>
            <p:cNvPr id="9" name="Rounded Rectangular Callout 8"/>
            <p:cNvSpPr/>
            <p:nvPr/>
          </p:nvSpPr>
          <p:spPr>
            <a:xfrm>
              <a:off x="3505200" y="228600"/>
              <a:ext cx="4876800" cy="2362200"/>
            </a:xfrm>
            <a:prstGeom prst="wedgeRoundRectCallout">
              <a:avLst>
                <a:gd name="adj1" fmla="val 31438"/>
                <a:gd name="adj2" fmla="val 1119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566" y="609600"/>
              <a:ext cx="4714234" cy="16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4672383" y="228600"/>
            <a:ext cx="6500707" cy="2362200"/>
            <a:chOff x="3505200" y="228600"/>
            <a:chExt cx="4876800" cy="2362200"/>
          </a:xfrm>
        </p:grpSpPr>
        <p:sp>
          <p:nvSpPr>
            <p:cNvPr id="11" name="Rounded Rectangular Callout 10"/>
            <p:cNvSpPr/>
            <p:nvPr/>
          </p:nvSpPr>
          <p:spPr>
            <a:xfrm>
              <a:off x="3505200" y="228600"/>
              <a:ext cx="4876800" cy="2362200"/>
            </a:xfrm>
            <a:prstGeom prst="wedgeRoundRectCallout">
              <a:avLst>
                <a:gd name="adj1" fmla="val -36456"/>
                <a:gd name="adj2" fmla="val 907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04800"/>
              <a:ext cx="4583786" cy="213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672383" y="228600"/>
            <a:ext cx="6500707" cy="2362200"/>
            <a:chOff x="3505200" y="228600"/>
            <a:chExt cx="4876800" cy="2362200"/>
          </a:xfrm>
        </p:grpSpPr>
        <p:sp>
          <p:nvSpPr>
            <p:cNvPr id="12" name="Rounded Rectangular Callout 11"/>
            <p:cNvSpPr/>
            <p:nvPr/>
          </p:nvSpPr>
          <p:spPr>
            <a:xfrm>
              <a:off x="3505200" y="228600"/>
              <a:ext cx="4876800" cy="2362200"/>
            </a:xfrm>
            <a:prstGeom prst="wedgeRoundRectCallout">
              <a:avLst>
                <a:gd name="adj1" fmla="val -103562"/>
                <a:gd name="adj2" fmla="val 7972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1880" y="479991"/>
              <a:ext cx="4643438" cy="191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672383" y="228600"/>
            <a:ext cx="6500707" cy="2362200"/>
            <a:chOff x="3505200" y="228600"/>
            <a:chExt cx="4876800" cy="2362200"/>
          </a:xfrm>
        </p:grpSpPr>
        <p:sp>
          <p:nvSpPr>
            <p:cNvPr id="3" name="Rounded Rectangular Callout 2"/>
            <p:cNvSpPr/>
            <p:nvPr/>
          </p:nvSpPr>
          <p:spPr>
            <a:xfrm>
              <a:off x="3505200" y="228600"/>
              <a:ext cx="4876800" cy="2362200"/>
            </a:xfrm>
            <a:prstGeom prst="wedgeRoundRectCallout">
              <a:avLst>
                <a:gd name="adj1" fmla="val 58083"/>
                <a:gd name="adj2" fmla="val 6953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4005" y="685800"/>
              <a:ext cx="479918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2048309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Rent (2beds\2baths) – Redmond\Bellevue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64424"/>
            <a:ext cx="10386520" cy="583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6167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101743"/>
            <a:ext cx="4543426" cy="53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441" y="152400"/>
            <a:ext cx="10969943" cy="1143000"/>
          </a:xfrm>
        </p:spPr>
        <p:txBody>
          <a:bodyPr>
            <a:normAutofit/>
          </a:bodyPr>
          <a:lstStyle/>
          <a:p>
            <a:r>
              <a:rPr lang="en-US" dirty="0" smtClean="0"/>
              <a:t>To Own (2b2b) – </a:t>
            </a:r>
            <a:r>
              <a:rPr lang="en-US" dirty="0"/>
              <a:t>Redmond\Bellevue</a:t>
            </a:r>
          </a:p>
        </p:txBody>
      </p:sp>
      <p:graphicFrame>
        <p:nvGraphicFramePr>
          <p:cNvPr id="6" name="Object 5"/>
          <p:cNvGraphicFramePr>
            <a:graphicFrameLocks noChangeAspect="1"/>
          </p:cNvGraphicFramePr>
          <p:nvPr>
            <p:extLst>
              <p:ext uri="{D42A27DB-BD31-4B8C-83A1-F6EECF244321}">
                <p14:modId xmlns:p14="http://schemas.microsoft.com/office/powerpoint/2010/main" val="1549923942"/>
              </p:ext>
            </p:extLst>
          </p:nvPr>
        </p:nvGraphicFramePr>
        <p:xfrm>
          <a:off x="617783" y="1169989"/>
          <a:ext cx="4515914" cy="5211661"/>
        </p:xfrm>
        <a:graphic>
          <a:graphicData uri="http://schemas.openxmlformats.org/presentationml/2006/ole">
            <mc:AlternateContent xmlns:mc="http://schemas.openxmlformats.org/markup-compatibility/2006">
              <mc:Choice xmlns:v="urn:schemas-microsoft-com:vml" Requires="v">
                <p:oleObj spid="_x0000_s1080" name="Worksheet" r:id="rId5" imgW="2781216" imgH="4351030" progId="Excel.Sheet.12">
                  <p:embed/>
                </p:oleObj>
              </mc:Choice>
              <mc:Fallback>
                <p:oleObj name="Worksheet" r:id="rId5" imgW="2781216" imgH="4351030" progId="Excel.Sheet.12">
                  <p:embed/>
                  <p:pic>
                    <p:nvPicPr>
                      <p:cNvPr id="0" name=""/>
                      <p:cNvPicPr/>
                      <p:nvPr/>
                    </p:nvPicPr>
                    <p:blipFill>
                      <a:blip r:embed="rId6"/>
                      <a:stretch>
                        <a:fillRect/>
                      </a:stretch>
                    </p:blipFill>
                    <p:spPr>
                      <a:xfrm>
                        <a:off x="617783" y="1169989"/>
                        <a:ext cx="4515914" cy="5211661"/>
                      </a:xfrm>
                      <a:prstGeom prst="rect">
                        <a:avLst/>
                      </a:prstGeom>
                      <a:ln w="12700">
                        <a:solidFill>
                          <a:schemeClr val="tx1"/>
                        </a:solidFill>
                      </a:ln>
                    </p:spPr>
                  </p:pic>
                </p:oleObj>
              </mc:Fallback>
            </mc:AlternateContent>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8411" y="1133475"/>
            <a:ext cx="590968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45846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The Power of F#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047160"/>
              </p:ext>
            </p:extLst>
          </p:nvPr>
        </p:nvGraphicFramePr>
        <p:xfrm>
          <a:off x="500063" y="1219200"/>
          <a:ext cx="11415712" cy="5273040"/>
        </p:xfrm>
        <a:graphic>
          <a:graphicData uri="http://schemas.openxmlformats.org/drawingml/2006/table">
            <a:tbl>
              <a:tblPr firstRow="1" bandRow="1">
                <a:tableStyleId>{5C22544A-7EE6-4342-B048-85BDC9FD1C3A}</a:tableStyleId>
              </a:tblPr>
              <a:tblGrid>
                <a:gridCol w="4714194"/>
                <a:gridCol w="6701518"/>
              </a:tblGrid>
              <a:tr h="370840">
                <a:tc>
                  <a:txBody>
                    <a:bodyPr/>
                    <a:lstStyle/>
                    <a:p>
                      <a:r>
                        <a:rPr lang="en-US" sz="2800" dirty="0" smtClean="0"/>
                        <a:t>Steps</a:t>
                      </a:r>
                      <a:endParaRPr lang="en-US" sz="2800" dirty="0"/>
                    </a:p>
                  </a:txBody>
                  <a:tcPr/>
                </a:tc>
                <a:tc>
                  <a:txBody>
                    <a:bodyPr/>
                    <a:lstStyle/>
                    <a:p>
                      <a:r>
                        <a:rPr lang="en-US" sz="2800" dirty="0" smtClean="0"/>
                        <a:t>Technologies</a:t>
                      </a:r>
                      <a:endParaRPr lang="en-US" sz="2800" dirty="0"/>
                    </a:p>
                  </a:txBody>
                  <a:tcPr/>
                </a:tc>
              </a:tr>
              <a:tr h="370840">
                <a:tc>
                  <a:txBody>
                    <a:bodyPr/>
                    <a:lstStyle/>
                    <a:p>
                      <a:r>
                        <a:rPr lang="en-US" sz="2400" kern="1200" dirty="0" smtClean="0">
                          <a:solidFill>
                            <a:schemeClr val="dk1"/>
                          </a:solidFill>
                          <a:effectLst/>
                          <a:latin typeface="+mn-lt"/>
                          <a:ea typeface="+mn-ea"/>
                          <a:cs typeface="+mn-cs"/>
                        </a:rPr>
                        <a:t>1. Location, Location, Location</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Azure </a:t>
                      </a:r>
                      <a:r>
                        <a:rPr lang="en-US" sz="2400" kern="1200" dirty="0" err="1" smtClean="0">
                          <a:solidFill>
                            <a:schemeClr val="dk1"/>
                          </a:solidFill>
                          <a:effectLst/>
                          <a:latin typeface="+mn-lt"/>
                          <a:ea typeface="+mn-ea"/>
                          <a:cs typeface="+mn-cs"/>
                        </a:rPr>
                        <a:t>DataMarket</a:t>
                      </a:r>
                      <a:r>
                        <a:rPr lang="en-US" sz="2400" kern="1200" dirty="0" smtClean="0">
                          <a:solidFill>
                            <a:schemeClr val="dk1"/>
                          </a:solidFill>
                          <a:effectLst/>
                          <a:latin typeface="+mn-lt"/>
                          <a:ea typeface="+mn-ea"/>
                          <a:cs typeface="+mn-cs"/>
                        </a:rPr>
                        <a:t> using </a:t>
                      </a:r>
                      <a:r>
                        <a:rPr lang="en-US" sz="2400" kern="1200" dirty="0" err="1" smtClean="0">
                          <a:solidFill>
                            <a:schemeClr val="dk1"/>
                          </a:solidFill>
                          <a:effectLst/>
                          <a:latin typeface="+mn-lt"/>
                          <a:ea typeface="+mn-ea"/>
                          <a:cs typeface="+mn-cs"/>
                        </a:rPr>
                        <a:t>TypeProviders</a:t>
                      </a:r>
                      <a:r>
                        <a:rPr lang="en-US" sz="2400" kern="1200" dirty="0" smtClean="0">
                          <a:solidFill>
                            <a:schemeClr val="dk1"/>
                          </a:solidFill>
                          <a:effectLst/>
                          <a:latin typeface="+mn-lt"/>
                          <a:ea typeface="+mn-ea"/>
                          <a:cs typeface="+mn-cs"/>
                        </a:rPr>
                        <a:t> (3.0)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effectLst/>
                        <a:latin typeface="+mn-lt"/>
                        <a:ea typeface="+mn-ea"/>
                        <a:cs typeface="+mn-cs"/>
                      </a:endParaRPr>
                    </a:p>
                  </a:txBody>
                  <a:tcPr/>
                </a:tc>
              </a:tr>
              <a:tr h="370840">
                <a:tc>
                  <a:txBody>
                    <a:bodyPr/>
                    <a:lstStyle/>
                    <a:p>
                      <a:r>
                        <a:rPr lang="en-US" sz="2400" dirty="0" smtClean="0">
                          <a:effectLst/>
                        </a:rPr>
                        <a:t>2. Calculate</a:t>
                      </a:r>
                      <a:r>
                        <a:rPr lang="en-US" sz="2400" baseline="0" dirty="0" smtClean="0">
                          <a:effectLst/>
                        </a:rPr>
                        <a:t> d</a:t>
                      </a:r>
                      <a:r>
                        <a:rPr lang="en-US" sz="2400" dirty="0" smtClean="0">
                          <a:effectLst/>
                        </a:rPr>
                        <a:t>riving distance</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effectLst/>
                        </a:rPr>
                        <a:t>Bing Map API using TypeProviders (3.0)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800" dirty="0" smtClean="0">
                        <a:effectLst/>
                      </a:endParaRPr>
                    </a:p>
                  </a:txBody>
                  <a:tcPr/>
                </a:tc>
              </a:tr>
              <a:tr h="370840">
                <a:tc>
                  <a:txBody>
                    <a:bodyPr/>
                    <a:lstStyle/>
                    <a:p>
                      <a:r>
                        <a:rPr lang="en-US" sz="2400" dirty="0" smtClean="0"/>
                        <a:t>3. Evaluate Property</a:t>
                      </a:r>
                      <a:r>
                        <a:rPr lang="en-US" sz="2400" baseline="0" dirty="0" smtClean="0"/>
                        <a:t> value</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Zillow Estimator using </a:t>
                      </a:r>
                      <a:r>
                        <a:rPr lang="en-US" sz="2400" dirty="0" err="1" smtClean="0"/>
                        <a:t>TypeProviders</a:t>
                      </a:r>
                      <a:r>
                        <a:rPr lang="en-US" sz="2400" dirty="0" smtClean="0"/>
                        <a:t>(3.0)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800" dirty="0" smtClean="0"/>
                    </a:p>
                  </a:txBody>
                  <a:tcPr/>
                </a:tc>
              </a:tr>
              <a:tr h="370840">
                <a:tc>
                  <a:txBody>
                    <a:bodyPr/>
                    <a:lstStyle/>
                    <a:p>
                      <a:r>
                        <a:rPr lang="en-US" sz="2400" kern="1200" dirty="0" smtClean="0">
                          <a:effectLst/>
                        </a:rPr>
                        <a:t>4. Get </a:t>
                      </a:r>
                      <a:r>
                        <a:rPr lang="en-US" sz="2400" kern="1200" dirty="0" err="1" smtClean="0">
                          <a:effectLst/>
                        </a:rPr>
                        <a:t>Redfin</a:t>
                      </a:r>
                      <a:r>
                        <a:rPr lang="en-US" sz="2400" kern="1200" dirty="0" smtClean="0">
                          <a:effectLst/>
                        </a:rPr>
                        <a:t> Data</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kern="1200" dirty="0" smtClean="0">
                          <a:effectLst/>
                        </a:rPr>
                        <a:t>F# with Access Database</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2000" kern="1200" dirty="0" smtClean="0">
                        <a:effectLst/>
                      </a:endParaRPr>
                    </a:p>
                  </a:txBody>
                  <a:tcPr/>
                </a:tc>
              </a:tr>
              <a:tr h="370840">
                <a:tc>
                  <a:txBody>
                    <a:bodyPr/>
                    <a:lstStyle/>
                    <a:p>
                      <a:r>
                        <a:rPr lang="en-US" sz="2400" dirty="0" smtClean="0"/>
                        <a:t>5. Get Taxes\Dues </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Units of Measure, Pattern Matching (2.0)</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p>
                  </a:txBody>
                  <a:tcPr/>
                </a:tc>
              </a:tr>
              <a:tr h="370840">
                <a:tc>
                  <a:txBody>
                    <a:bodyPr/>
                    <a:lstStyle/>
                    <a:p>
                      <a:r>
                        <a:rPr lang="en-US" sz="2400" dirty="0" smtClean="0">
                          <a:effectLst/>
                        </a:rPr>
                        <a:t>6. Display </a:t>
                      </a:r>
                      <a:r>
                        <a:rPr lang="en-US" sz="2400" dirty="0" smtClean="0"/>
                        <a:t>the results</a:t>
                      </a:r>
                      <a:r>
                        <a:rPr lang="en-US" sz="2400" dirty="0" smtClean="0">
                          <a:effectLst/>
                        </a:rPr>
                        <a:t> </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effectLst/>
                        </a:rPr>
                        <a:t>F# with Excel</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200" dirty="0" smtClean="0">
                        <a:effectLst/>
                      </a:endParaRPr>
                    </a:p>
                  </a:txBody>
                  <a:tcPr/>
                </a:tc>
              </a:tr>
              <a:tr h="370840">
                <a:tc>
                  <a:txBody>
                    <a:bodyPr/>
                    <a:lstStyle/>
                    <a:p>
                      <a:r>
                        <a:rPr lang="en-US" sz="2400" dirty="0" smtClean="0"/>
                        <a:t>7. Publish </a:t>
                      </a:r>
                      <a:endParaRPr lang="en-US" sz="2400" kern="1200" dirty="0">
                        <a:solidFill>
                          <a:schemeClr val="dk1"/>
                        </a:solidFill>
                        <a:effectLst/>
                        <a:latin typeface="+mn-lt"/>
                        <a:ea typeface="+mn-ea"/>
                        <a:cs typeface="+mn-cs"/>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SharePoint using TypeProviders(3.0)</a:t>
                      </a:r>
                      <a:endParaRPr lang="en-US" sz="24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8490810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TypeProviders</a:t>
            </a:r>
            <a:endParaRPr lang="en-US" dirty="0"/>
          </a:p>
        </p:txBody>
      </p:sp>
      <p:sp>
        <p:nvSpPr>
          <p:cNvPr id="5" name="Text Placeholder 4"/>
          <p:cNvSpPr>
            <a:spLocks noGrp="1"/>
          </p:cNvSpPr>
          <p:nvPr>
            <p:ph type="body" sz="quarter" idx="10"/>
          </p:nvPr>
        </p:nvSpPr>
        <p:spPr>
          <a:xfrm>
            <a:off x="519112" y="1447799"/>
            <a:ext cx="11149013" cy="3693319"/>
          </a:xfrm>
        </p:spPr>
        <p:txBody>
          <a:bodyPr/>
          <a:lstStyle/>
          <a:p>
            <a:r>
              <a:rPr lang="en-US" dirty="0" smtClean="0"/>
              <a:t>Data access platform</a:t>
            </a:r>
            <a:endParaRPr lang="en-US" dirty="0"/>
          </a:p>
          <a:p>
            <a:r>
              <a:rPr lang="en-US" b="1" dirty="0" err="1" smtClean="0"/>
              <a:t>Intellisense</a:t>
            </a:r>
            <a:r>
              <a:rPr lang="en-US" dirty="0" smtClean="0"/>
              <a:t> helps you to browse data schemas</a:t>
            </a:r>
          </a:p>
          <a:p>
            <a:r>
              <a:rPr lang="en-US" dirty="0" smtClean="0"/>
              <a:t>Provides a </a:t>
            </a:r>
            <a:r>
              <a:rPr lang="en-US" b="1" dirty="0" smtClean="0"/>
              <a:t>code centric </a:t>
            </a:r>
            <a:r>
              <a:rPr lang="en-US" dirty="0" smtClean="0"/>
              <a:t>development experience</a:t>
            </a:r>
            <a:endParaRPr lang="en-US" dirty="0"/>
          </a:p>
          <a:p>
            <a:r>
              <a:rPr lang="en-US" dirty="0" smtClean="0"/>
              <a:t>Brings data to the developer much closer</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8705032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Redfin</a:t>
            </a:r>
            <a:r>
              <a:rPr lang="en-US" dirty="0" smtClean="0"/>
              <a:t> House Finder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945467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26" y="10887"/>
            <a:ext cx="9644543" cy="6857999"/>
          </a:xfrm>
          <a:prstGeom prst="rect">
            <a:avLst/>
          </a:prstGeom>
        </p:spPr>
      </p:pic>
      <p:pic>
        <p:nvPicPr>
          <p:cNvPr id="4" name="Picture 8" descr="C:\Users\jackhu\AppData\Local\Microsoft\Windows\Temporary Internet Files\Content.IE5\TT38PI2B\MC9004346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040" y="3314299"/>
            <a:ext cx="1555750" cy="205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jackhu\AppData\Local\Microsoft\Windows\Temporary Internet Files\Content.IE5\TT38PI2B\MC9004346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019" y="1060384"/>
            <a:ext cx="1555750" cy="2054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26187" y="6406634"/>
            <a:ext cx="3213700" cy="369332"/>
          </a:xfrm>
          <a:prstGeom prst="rect">
            <a:avLst/>
          </a:prstGeom>
        </p:spPr>
        <p:txBody>
          <a:bodyPr wrap="none">
            <a:spAutoFit/>
          </a:bodyPr>
          <a:lstStyle/>
          <a:p>
            <a:pPr lvl="0"/>
            <a:r>
              <a:rPr lang="en-US" dirty="0">
                <a:solidFill>
                  <a:schemeClr val="bg1"/>
                </a:solidFill>
                <a:latin typeface="Segoe UI" pitchFamily="34" charset="0"/>
              </a:rPr>
              <a:t>© Fox Broadcasting Company</a:t>
            </a:r>
          </a:p>
        </p:txBody>
      </p:sp>
    </p:spTree>
    <p:extLst>
      <p:ext uri="{BB962C8B-B14F-4D97-AF65-F5344CB8AC3E}">
        <p14:creationId xmlns:p14="http://schemas.microsoft.com/office/powerpoint/2010/main" val="27716030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 y="19050"/>
            <a:ext cx="121945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220" y="2070234"/>
            <a:ext cx="2893092" cy="97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219" y="502140"/>
            <a:ext cx="994389" cy="95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579" y="375174"/>
            <a:ext cx="951708" cy="108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4417" y="414344"/>
            <a:ext cx="1230146" cy="11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66" y="1639867"/>
            <a:ext cx="1875934" cy="128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2336" y="3448050"/>
            <a:ext cx="1600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8866" y="406169"/>
            <a:ext cx="1822975" cy="14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3352800"/>
            <a:ext cx="1600200" cy="12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7386" y="3353531"/>
            <a:ext cx="2433851" cy="150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917" y="4830403"/>
            <a:ext cx="14121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042" y="5094145"/>
            <a:ext cx="2372589" cy="103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4752" y="5022708"/>
            <a:ext cx="2295568" cy="117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57544" y="1974769"/>
            <a:ext cx="3188529" cy="132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92862" y="284398"/>
            <a:ext cx="2089567" cy="117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51809" y="4830403"/>
            <a:ext cx="1971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72487" y="3429000"/>
            <a:ext cx="3789023" cy="97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0692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Objectives</a:t>
            </a:r>
            <a:endParaRPr lang="en-US" dirty="0"/>
          </a:p>
        </p:txBody>
      </p:sp>
      <p:sp>
        <p:nvSpPr>
          <p:cNvPr id="5" name="Text Placeholder 4"/>
          <p:cNvSpPr>
            <a:spLocks noGrp="1"/>
          </p:cNvSpPr>
          <p:nvPr>
            <p:ph type="body" sz="quarter" idx="10"/>
          </p:nvPr>
        </p:nvSpPr>
        <p:spPr>
          <a:xfrm>
            <a:off x="519112" y="1447799"/>
            <a:ext cx="11357578" cy="3127010"/>
          </a:xfrm>
        </p:spPr>
        <p:txBody>
          <a:bodyPr/>
          <a:lstStyle/>
          <a:p>
            <a:endParaRPr lang="en-US" sz="4000" dirty="0" smtClean="0"/>
          </a:p>
          <a:p>
            <a:pPr marL="0" indent="0">
              <a:buNone/>
            </a:pPr>
            <a:r>
              <a:rPr lang="en-US" sz="4000" dirty="0" smtClean="0"/>
              <a:t>F</a:t>
            </a:r>
            <a:r>
              <a:rPr lang="en-US" sz="4000" dirty="0"/>
              <a:t># </a:t>
            </a:r>
            <a:r>
              <a:rPr lang="en-US" sz="4000" dirty="0" smtClean="0"/>
              <a:t>is the best programming language for solving</a:t>
            </a:r>
          </a:p>
          <a:p>
            <a:r>
              <a:rPr lang="en-US" sz="4000" b="1" u="sng" dirty="0" smtClean="0"/>
              <a:t>Computationally </a:t>
            </a:r>
            <a:r>
              <a:rPr lang="en-US" sz="4000" b="1" u="sng" dirty="0"/>
              <a:t>complex</a:t>
            </a:r>
            <a:r>
              <a:rPr lang="en-US" sz="4000" b="1" dirty="0"/>
              <a:t> </a:t>
            </a:r>
            <a:r>
              <a:rPr lang="en-US" sz="4000" dirty="0" smtClean="0"/>
              <a:t>problems</a:t>
            </a:r>
          </a:p>
          <a:p>
            <a:r>
              <a:rPr lang="en-US" sz="4000" b="1" u="sng" dirty="0"/>
              <a:t>D</a:t>
            </a:r>
            <a:r>
              <a:rPr lang="en-US" sz="4000" b="1" u="sng" dirty="0" smtClean="0"/>
              <a:t>ata </a:t>
            </a:r>
            <a:r>
              <a:rPr lang="en-US" sz="4000" b="1" u="sng" dirty="0"/>
              <a:t>complex</a:t>
            </a:r>
            <a:r>
              <a:rPr lang="en-US" sz="4000" b="1" dirty="0"/>
              <a:t> </a:t>
            </a:r>
            <a:r>
              <a:rPr lang="en-US" sz="4000" dirty="0" smtClean="0"/>
              <a:t>problems</a:t>
            </a:r>
            <a:endParaRPr lang="en-US" dirty="0"/>
          </a:p>
          <a:p>
            <a:pPr marL="0" indent="0">
              <a:buNone/>
            </a:pPr>
            <a:endParaRPr lang="en-US" dirty="0"/>
          </a:p>
        </p:txBody>
      </p:sp>
    </p:spTree>
    <p:extLst>
      <p:ext uri="{BB962C8B-B14F-4D97-AF65-F5344CB8AC3E}">
        <p14:creationId xmlns:p14="http://schemas.microsoft.com/office/powerpoint/2010/main" val="29198780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089" y="2590800"/>
            <a:ext cx="3758221" cy="1107996"/>
          </a:xfrm>
        </p:spPr>
        <p:txBody>
          <a:bodyPr/>
          <a:lstStyle/>
          <a:p>
            <a:r>
              <a:rPr lang="en-US" sz="8000" dirty="0"/>
              <a:t>Why F#?</a:t>
            </a:r>
          </a:p>
        </p:txBody>
      </p:sp>
    </p:spTree>
    <p:extLst>
      <p:ext uri="{BB962C8B-B14F-4D97-AF65-F5344CB8AC3E}">
        <p14:creationId xmlns:p14="http://schemas.microsoft.com/office/powerpoint/2010/main" val="421039999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978" y="971549"/>
            <a:ext cx="6211622" cy="54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63465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is Cross-Platform </a:t>
            </a:r>
            <a:r>
              <a:rPr lang="en-US" dirty="0" smtClean="0"/>
              <a:t>and </a:t>
            </a:r>
            <a:r>
              <a:rPr lang="en-US" dirty="0"/>
              <a:t>Open Source</a:t>
            </a:r>
          </a:p>
        </p:txBody>
      </p:sp>
      <p:pic>
        <p:nvPicPr>
          <p:cNvPr id="4" name="Picture 3" descr="http://luauf.com/wp-content/uploads/2008/05/mon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42384"/>
            <a:ext cx="2667000" cy="2324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blogs.msdn.com/cfs-file.ashx/__key/CommunityServer-Blogs-Components-WeblogFiles/00-00-00-55-98-metablogapi/2555.microsoft_2D00_silverlight_2D00_logo_5F00_798922C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118" y="1342383"/>
            <a:ext cx="3138882" cy="2324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143" y="3962396"/>
            <a:ext cx="7162800" cy="2181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7020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3147" y="381000"/>
            <a:ext cx="11173090" cy="609398"/>
          </a:xfrm>
        </p:spPr>
        <p:txBody>
          <a:bodyPr>
            <a:normAutofit/>
          </a:bodyPr>
          <a:lstStyle/>
          <a:p>
            <a:r>
              <a:rPr lang="en-GB" dirty="0" smtClean="0"/>
              <a:t>The best of the both worlds</a:t>
            </a:r>
            <a:endParaRPr lang="en-GB" dirty="0"/>
          </a:p>
        </p:txBody>
      </p:sp>
      <p:graphicFrame>
        <p:nvGraphicFramePr>
          <p:cNvPr id="10" name="Diagram 9"/>
          <p:cNvGraphicFramePr/>
          <p:nvPr>
            <p:extLst>
              <p:ext uri="{D42A27DB-BD31-4B8C-83A1-F6EECF244321}">
                <p14:modId xmlns:p14="http://schemas.microsoft.com/office/powerpoint/2010/main" val="1666131523"/>
              </p:ext>
            </p:extLst>
          </p:nvPr>
        </p:nvGraphicFramePr>
        <p:xfrm>
          <a:off x="571312" y="1428736"/>
          <a:ext cx="11173090" cy="257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0"/>
          <p:cNvGrpSpPr/>
          <p:nvPr/>
        </p:nvGrpSpPr>
        <p:grpSpPr>
          <a:xfrm>
            <a:off x="4761251" y="1785927"/>
            <a:ext cx="2591468"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809249" y="3857629"/>
            <a:ext cx="3466841"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2190153" y="4643447"/>
            <a:ext cx="212827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6514026" y="3929067"/>
            <a:ext cx="3466841"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6094412" y="4643447"/>
            <a:ext cx="2177199"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extLst>
      <p:ext uri="{BB962C8B-B14F-4D97-AF65-F5344CB8AC3E}">
        <p14:creationId xmlns:p14="http://schemas.microsoft.com/office/powerpoint/2010/main" val="10044700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a:t>
            </a:r>
          </a:p>
        </p:txBody>
      </p:sp>
      <p:sp>
        <p:nvSpPr>
          <p:cNvPr id="3" name="Text Placeholder 2"/>
          <p:cNvSpPr>
            <a:spLocks noGrp="1"/>
          </p:cNvSpPr>
          <p:nvPr>
            <p:ph type="body" idx="1"/>
          </p:nvPr>
        </p:nvSpPr>
        <p:spPr>
          <a:xfrm>
            <a:off x="519113" y="1447800"/>
            <a:ext cx="11149012" cy="4324350"/>
          </a:xfrm>
        </p:spPr>
        <p:txBody>
          <a:bodyPr>
            <a:normAutofit/>
          </a:bodyPr>
          <a:lstStyle/>
          <a:p>
            <a:r>
              <a:rPr lang="en-US" sz="4000" b="1" u="sng" dirty="0"/>
              <a:t>Computationally complex </a:t>
            </a:r>
            <a:r>
              <a:rPr lang="en-US" sz="4000" dirty="0" smtClean="0"/>
              <a:t>problems</a:t>
            </a:r>
          </a:p>
          <a:p>
            <a:pPr lvl="1"/>
            <a:r>
              <a:rPr lang="en-US" sz="3600" dirty="0"/>
              <a:t>Succinct, Expressive, </a:t>
            </a:r>
            <a:r>
              <a:rPr lang="en-US" sz="3600" dirty="0" smtClean="0"/>
              <a:t>Functional, Parallel</a:t>
            </a:r>
            <a:endParaRPr lang="en-US" sz="3600" dirty="0"/>
          </a:p>
          <a:p>
            <a:pPr marL="460375" lvl="1" indent="0">
              <a:buNone/>
            </a:pPr>
            <a:r>
              <a:rPr lang="en-US" sz="3600" dirty="0" smtClean="0"/>
              <a:t>  - </a:t>
            </a:r>
            <a:r>
              <a:rPr lang="en-US" sz="3200" dirty="0" smtClean="0"/>
              <a:t>Productive</a:t>
            </a:r>
            <a:r>
              <a:rPr lang="en-US" sz="3200" dirty="0"/>
              <a:t>, simple, powerful, and fun language</a:t>
            </a:r>
          </a:p>
          <a:p>
            <a:r>
              <a:rPr lang="en-US" sz="4000" b="1" u="sng" dirty="0"/>
              <a:t>Data complex </a:t>
            </a:r>
            <a:r>
              <a:rPr lang="en-US" sz="4000" dirty="0" smtClean="0"/>
              <a:t>problems</a:t>
            </a:r>
          </a:p>
          <a:p>
            <a:pPr lvl="1"/>
            <a:r>
              <a:rPr lang="en-US" sz="3600" dirty="0" smtClean="0"/>
              <a:t>Explorative</a:t>
            </a:r>
            <a:r>
              <a:rPr lang="en-US" sz="3600" dirty="0"/>
              <a:t>, </a:t>
            </a:r>
            <a:r>
              <a:rPr lang="en-US" sz="3600" dirty="0" smtClean="0"/>
              <a:t>Data-rich </a:t>
            </a:r>
          </a:p>
          <a:p>
            <a:pPr marL="460375" lvl="1" indent="0">
              <a:buNone/>
            </a:pPr>
            <a:r>
              <a:rPr lang="en-US" sz="3600" dirty="0" smtClean="0"/>
              <a:t>  - </a:t>
            </a:r>
            <a:r>
              <a:rPr lang="en-US" sz="3200" dirty="0"/>
              <a:t>Extends the .NET platform to important new audiences</a:t>
            </a:r>
          </a:p>
          <a:p>
            <a:pPr marL="460375" lvl="1" indent="0">
              <a:buNone/>
            </a:pPr>
            <a:endParaRPr lang="en-US" sz="3600" dirty="0"/>
          </a:p>
          <a:p>
            <a:endParaRPr lang="en-US" sz="4000" dirty="0"/>
          </a:p>
          <a:p>
            <a:pPr marL="0" indent="0">
              <a:buNone/>
            </a:pPr>
            <a:endParaRPr lang="en-US" sz="4000" dirty="0"/>
          </a:p>
        </p:txBody>
      </p:sp>
    </p:spTree>
    <p:extLst>
      <p:ext uri="{BB962C8B-B14F-4D97-AF65-F5344CB8AC3E}">
        <p14:creationId xmlns:p14="http://schemas.microsoft.com/office/powerpoint/2010/main" val="6207518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30997"/>
          </a:xfrm>
        </p:spPr>
        <p:txBody>
          <a:bodyPr/>
          <a:lstStyle/>
          <a:p>
            <a:r>
              <a:rPr lang="en-US" sz="6000" dirty="0" smtClean="0"/>
              <a:t>F#</a:t>
            </a:r>
            <a:endParaRPr lang="en-US" sz="6000" dirty="0"/>
          </a:p>
        </p:txBody>
      </p:sp>
      <p:sp>
        <p:nvSpPr>
          <p:cNvPr id="3" name="Text Placeholder 2"/>
          <p:cNvSpPr>
            <a:spLocks noGrp="1"/>
          </p:cNvSpPr>
          <p:nvPr>
            <p:ph type="body" sz="quarter" idx="10"/>
          </p:nvPr>
        </p:nvSpPr>
        <p:spPr>
          <a:xfrm>
            <a:off x="519112" y="1447799"/>
            <a:ext cx="11149013" cy="2449901"/>
          </a:xfrm>
        </p:spPr>
        <p:txBody>
          <a:bodyPr/>
          <a:lstStyle/>
          <a:p>
            <a:r>
              <a:rPr lang="en-US" sz="4000" dirty="0"/>
              <a:t>F is for Functional</a:t>
            </a:r>
          </a:p>
          <a:p>
            <a:r>
              <a:rPr lang="en-US" sz="4000" dirty="0"/>
              <a:t>F is for Financial</a:t>
            </a:r>
          </a:p>
          <a:p>
            <a:r>
              <a:rPr lang="en-US" sz="4000" dirty="0"/>
              <a:t>F is for Fun</a:t>
            </a:r>
          </a:p>
          <a:p>
            <a:endParaRPr lang="en-US" dirty="0"/>
          </a:p>
        </p:txBody>
      </p:sp>
    </p:spTree>
    <p:extLst>
      <p:ext uri="{BB962C8B-B14F-4D97-AF65-F5344CB8AC3E}">
        <p14:creationId xmlns:p14="http://schemas.microsoft.com/office/powerpoint/2010/main" val="125376669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Started</a:t>
            </a:r>
            <a:endParaRPr lang="en-US" dirty="0"/>
          </a:p>
        </p:txBody>
      </p:sp>
      <p:sp>
        <p:nvSpPr>
          <p:cNvPr id="3" name="Text Placeholder 2"/>
          <p:cNvSpPr>
            <a:spLocks noGrp="1"/>
          </p:cNvSpPr>
          <p:nvPr>
            <p:ph type="body" idx="1"/>
          </p:nvPr>
        </p:nvSpPr>
        <p:spPr>
          <a:xfrm>
            <a:off x="452438" y="1276350"/>
            <a:ext cx="11149012" cy="4324350"/>
          </a:xfrm>
        </p:spPr>
        <p:txBody>
          <a:bodyPr>
            <a:normAutofit/>
          </a:bodyPr>
          <a:lstStyle/>
          <a:p>
            <a:r>
              <a:rPr lang="en-US" sz="4000" dirty="0" smtClean="0">
                <a:hlinkClick r:id="rId2"/>
              </a:rPr>
              <a:t>http://tryFsharp.org</a:t>
            </a:r>
            <a:endParaRPr lang="en-US" sz="4000" dirty="0" smtClean="0"/>
          </a:p>
          <a:p>
            <a:r>
              <a:rPr lang="en-US" sz="4000" dirty="0" smtClean="0">
                <a:hlinkClick r:id="rId3"/>
              </a:rPr>
              <a:t>http://fsharp.net</a:t>
            </a:r>
            <a:endParaRPr lang="en-US" sz="4000" dirty="0" smtClean="0"/>
          </a:p>
          <a:p>
            <a:pPr marL="0" indent="0">
              <a:buNone/>
            </a:pPr>
            <a:endParaRPr lang="en-US" sz="40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4" y="2135698"/>
            <a:ext cx="6160665" cy="425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074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a:t>Please Complete An Evaluation Form</a:t>
            </a:r>
            <a:br>
              <a:rPr lang="en-US" dirty="0"/>
            </a:br>
            <a:r>
              <a:rPr lang="en-US" sz="3600" dirty="0">
                <a:gradFill>
                  <a:gsLst>
                    <a:gs pos="0">
                      <a:schemeClr val="tx2"/>
                    </a:gs>
                    <a:gs pos="100000">
                      <a:schemeClr val="tx2"/>
                    </a:gs>
                  </a:gsLst>
                  <a:lin ang="5400000" scaled="0"/>
                </a:gradFill>
              </a:rPr>
              <a:t>Your input is important!</a:t>
            </a:r>
            <a:endParaRPr lang="en-US" dirty="0">
              <a:gradFill>
                <a:gsLst>
                  <a:gs pos="0">
                    <a:schemeClr val="tx2"/>
                  </a:gs>
                  <a:gs pos="100000">
                    <a:schemeClr val="tx2"/>
                  </a:gs>
                </a:gsLst>
                <a:lin ang="5400000" scaled="0"/>
              </a:gradFill>
            </a:endParaRPr>
          </a:p>
        </p:txBody>
      </p:sp>
      <p:sp>
        <p:nvSpPr>
          <p:cNvPr id="3" name="Text Placeholder 2"/>
          <p:cNvSpPr>
            <a:spLocks noGrp="1"/>
          </p:cNvSpPr>
          <p:nvPr>
            <p:ph type="body" sz="quarter" idx="10"/>
          </p:nvPr>
        </p:nvSpPr>
        <p:spPr>
          <a:xfrm>
            <a:off x="519112" y="1905000"/>
            <a:ext cx="11149013" cy="2392450"/>
          </a:xfrm>
        </p:spPr>
        <p:txBody>
          <a:bodyPr/>
          <a:lstStyle/>
          <a:p>
            <a:pPr>
              <a:spcAft>
                <a:spcPts val="768"/>
              </a:spcAft>
              <a:buNone/>
              <a:defRPr/>
            </a:pPr>
            <a:r>
              <a:rPr lang="en-US" sz="2400" dirty="0"/>
              <a:t>Multiple ways to access Online Evaluation Forms:</a:t>
            </a:r>
          </a:p>
          <a:p>
            <a:pPr marL="400050" indent="0">
              <a:buNone/>
              <a:defRPr/>
            </a:pPr>
            <a:r>
              <a:rPr lang="en-US" sz="2400" dirty="0"/>
              <a:t>CommNet stations located throughout conference venues</a:t>
            </a:r>
          </a:p>
          <a:p>
            <a:pPr marL="400050" indent="0">
              <a:buNone/>
              <a:defRPr/>
            </a:pPr>
            <a:r>
              <a:rPr lang="en-US" sz="2400" dirty="0"/>
              <a:t>Via a Windows </a:t>
            </a:r>
            <a:r>
              <a:rPr lang="en-US" sz="2400" dirty="0" smtClean="0"/>
              <a:t>mobile </a:t>
            </a:r>
            <a:r>
              <a:rPr lang="en-US" sz="2400" dirty="0"/>
              <a:t>device</a:t>
            </a:r>
          </a:p>
          <a:p>
            <a:pPr marL="400050" indent="0">
              <a:buNone/>
              <a:defRPr/>
            </a:pPr>
            <a:r>
              <a:rPr lang="en-US" sz="2400" dirty="0"/>
              <a:t>Via the </a:t>
            </a:r>
            <a:r>
              <a:rPr lang="en-US" sz="2400" dirty="0" smtClean="0"/>
              <a:t>CommNet Windows </a:t>
            </a:r>
            <a:r>
              <a:rPr lang="en-US" sz="2400" dirty="0"/>
              <a:t>P</a:t>
            </a:r>
            <a:r>
              <a:rPr lang="en-US" sz="2400" dirty="0" smtClean="0"/>
              <a:t>hone 7 Evaluation </a:t>
            </a:r>
            <a:r>
              <a:rPr lang="en-US" sz="2400" dirty="0"/>
              <a:t>and </a:t>
            </a:r>
            <a:r>
              <a:rPr lang="en-US" sz="2400" dirty="0" smtClean="0"/>
              <a:t>Session </a:t>
            </a:r>
            <a:r>
              <a:rPr lang="en-US" sz="2400" dirty="0"/>
              <a:t>S</a:t>
            </a:r>
            <a:r>
              <a:rPr lang="en-US" sz="2400" dirty="0" smtClean="0"/>
              <a:t>cheduling application</a:t>
            </a:r>
            <a:endParaRPr lang="en-US" sz="2400" dirty="0"/>
          </a:p>
          <a:p>
            <a:pPr marL="400050" indent="0">
              <a:buNone/>
              <a:defRPr/>
            </a:pPr>
            <a:r>
              <a:rPr lang="en-US" sz="2400" dirty="0"/>
              <a:t>From any wired or wireless </a:t>
            </a:r>
            <a:r>
              <a:rPr lang="en-US" sz="2400"/>
              <a:t>connection </a:t>
            </a:r>
            <a:r>
              <a:rPr lang="en-US" sz="2400" smtClean="0"/>
              <a:t>to </a:t>
            </a:r>
            <a:r>
              <a:rPr lang="en-US" sz="2400" smtClean="0">
                <a:hlinkClick r:id="rId5"/>
              </a:rPr>
              <a:t>https</a:t>
            </a:r>
            <a:r>
              <a:rPr lang="en-US" sz="2400" dirty="0">
                <a:hlinkClick r:id="rId5"/>
              </a:rPr>
              <a:t>://www.MyTechReady.com</a:t>
            </a:r>
            <a:endParaRPr lang="en-US" sz="2400" dirty="0"/>
          </a:p>
        </p:txBody>
      </p:sp>
      <p:sp>
        <p:nvSpPr>
          <p:cNvPr id="5" name="TextBox 5"/>
          <p:cNvSpPr txBox="1">
            <a:spLocks noChangeArrowheads="1"/>
          </p:cNvSpPr>
          <p:nvPr/>
        </p:nvSpPr>
        <p:spPr bwMode="auto">
          <a:xfrm>
            <a:off x="519113" y="4833144"/>
            <a:ext cx="11128763" cy="369888"/>
          </a:xfrm>
          <a:prstGeom prst="rect">
            <a:avLst/>
          </a:prstGeom>
          <a:noFill/>
          <a:ln w="9525">
            <a:noFill/>
            <a:miter lim="800000"/>
            <a:headEnd/>
            <a:tailEnd/>
          </a:ln>
        </p:spPr>
        <p:txBody>
          <a:bodyPr wrap="square">
            <a:spAutoFit/>
          </a:bodyPr>
          <a:lstStyle/>
          <a:p>
            <a:r>
              <a:rPr lang="en-US" dirty="0">
                <a:gradFill>
                  <a:gsLst>
                    <a:gs pos="0">
                      <a:schemeClr val="tx2"/>
                    </a:gs>
                    <a:gs pos="100000">
                      <a:schemeClr val="tx2"/>
                    </a:gs>
                  </a:gsLst>
                  <a:lin ang="5400000" scaled="0"/>
                </a:gradFill>
              </a:rPr>
              <a:t>For more information please refer to your Pocket Guide</a:t>
            </a:r>
          </a:p>
        </p:txBody>
      </p:sp>
      <p:pic>
        <p:nvPicPr>
          <p:cNvPr id="6" name="Picture 5" descr="Button copy.png"/>
          <p:cNvPicPr>
            <a:picLocks noChangeAspect="1"/>
          </p:cNvPicPr>
          <p:nvPr/>
        </p:nvPicPr>
        <p:blipFill>
          <a:blip r:embed="rId6"/>
          <a:stretch>
            <a:fillRect/>
          </a:stretch>
        </p:blipFill>
        <p:spPr>
          <a:xfrm>
            <a:off x="9828325" y="4985544"/>
            <a:ext cx="1371487" cy="1371487"/>
          </a:xfrm>
          <a:prstGeom prst="rect">
            <a:avLst/>
          </a:prstGeom>
          <a:effectLst>
            <a:reflection blurRad="6350" stA="50000" endA="300" endPos="38500" dist="50800" dir="5400000" sy="-100000" algn="bl" rotWithShape="0"/>
          </a:effectLst>
        </p:spPr>
      </p:pic>
      <p:sp>
        <p:nvSpPr>
          <p:cNvPr id="7" name="Freeform 6"/>
          <p:cNvSpPr>
            <a:spLocks/>
          </p:cNvSpPr>
          <p:nvPr/>
        </p:nvSpPr>
        <p:spPr bwMode="auto">
          <a:xfrm>
            <a:off x="7250388" y="5218463"/>
            <a:ext cx="2425424" cy="911569"/>
          </a:xfrm>
          <a:custGeom>
            <a:avLst/>
            <a:gdLst/>
            <a:ahLst/>
            <a:cxnLst>
              <a:cxn ang="0">
                <a:pos x="1490" y="274"/>
              </a:cxn>
              <a:cxn ang="0">
                <a:pos x="1122" y="0"/>
              </a:cxn>
              <a:cxn ang="0">
                <a:pos x="1145" y="128"/>
              </a:cxn>
              <a:cxn ang="0">
                <a:pos x="0" y="128"/>
              </a:cxn>
              <a:cxn ang="0">
                <a:pos x="0" y="417"/>
              </a:cxn>
              <a:cxn ang="0">
                <a:pos x="1145" y="417"/>
              </a:cxn>
              <a:cxn ang="0">
                <a:pos x="1122" y="560"/>
              </a:cxn>
              <a:cxn ang="0">
                <a:pos x="1490" y="274"/>
              </a:cxn>
            </a:cxnLst>
            <a:rect l="0" t="0" r="r" b="b"/>
            <a:pathLst>
              <a:path w="1490" h="560">
                <a:moveTo>
                  <a:pt x="1490" y="274"/>
                </a:moveTo>
                <a:lnTo>
                  <a:pt x="1122" y="0"/>
                </a:lnTo>
                <a:lnTo>
                  <a:pt x="1145" y="128"/>
                </a:lnTo>
                <a:lnTo>
                  <a:pt x="0" y="128"/>
                </a:lnTo>
                <a:lnTo>
                  <a:pt x="0" y="417"/>
                </a:lnTo>
                <a:lnTo>
                  <a:pt x="1145" y="417"/>
                </a:lnTo>
                <a:lnTo>
                  <a:pt x="1122" y="560"/>
                </a:lnTo>
                <a:lnTo>
                  <a:pt x="1490" y="27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182880" anchor="ctr"/>
          <a:lstStyle/>
          <a:p>
            <a:pPr>
              <a:lnSpc>
                <a:spcPct val="90000"/>
              </a:lnSpc>
              <a:defRPr/>
            </a:pPr>
            <a:r>
              <a:rPr lang="en-US" sz="1600" dirty="0" smtClean="0">
                <a:solidFill>
                  <a:schemeClr val="tx1"/>
                </a:solidFill>
              </a:rPr>
              <a:t>Speaker – Click </a:t>
            </a:r>
            <a:r>
              <a:rPr lang="en-US" sz="1600" dirty="0">
                <a:solidFill>
                  <a:schemeClr val="tx1"/>
                </a:solidFill>
              </a:rPr>
              <a:t>Here</a:t>
            </a:r>
            <a:br>
              <a:rPr lang="en-US" sz="1600" dirty="0">
                <a:solidFill>
                  <a:schemeClr val="tx1"/>
                </a:solidFill>
              </a:rPr>
            </a:br>
            <a:r>
              <a:rPr lang="en-US" sz="1600" dirty="0">
                <a:solidFill>
                  <a:schemeClr val="tx1"/>
                </a:solidFill>
              </a:rPr>
              <a:t>to Launch Video</a:t>
            </a:r>
          </a:p>
        </p:txBody>
      </p:sp>
      <p:sp>
        <p:nvSpPr>
          <p:cNvPr id="8" name="TextBox 7"/>
          <p:cNvSpPr txBox="1"/>
          <p:nvPr/>
        </p:nvSpPr>
        <p:spPr>
          <a:xfrm>
            <a:off x="531812" y="2276669"/>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1.</a:t>
            </a:r>
          </a:p>
        </p:txBody>
      </p:sp>
      <p:sp>
        <p:nvSpPr>
          <p:cNvPr id="9" name="TextBox 8"/>
          <p:cNvSpPr txBox="1"/>
          <p:nvPr/>
        </p:nvSpPr>
        <p:spPr>
          <a:xfrm>
            <a:off x="531812" y="2686660"/>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2.</a:t>
            </a:r>
          </a:p>
        </p:txBody>
      </p:sp>
      <p:sp>
        <p:nvSpPr>
          <p:cNvPr id="10" name="TextBox 9"/>
          <p:cNvSpPr txBox="1"/>
          <p:nvPr/>
        </p:nvSpPr>
        <p:spPr>
          <a:xfrm>
            <a:off x="531812" y="3089815"/>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3</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11" name="TextBox 10"/>
          <p:cNvSpPr txBox="1"/>
          <p:nvPr/>
        </p:nvSpPr>
        <p:spPr>
          <a:xfrm>
            <a:off x="531812" y="3818764"/>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4</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pic>
        <p:nvPicPr>
          <p:cNvPr id="12" name="EvalVideo_Subliminaval_StereoMaster_2500k.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12491357" y="4608241"/>
            <a:ext cx="3779610" cy="2126092"/>
          </a:xfrm>
          <a:prstGeom prst="rect">
            <a:avLst/>
          </a:prstGeom>
        </p:spPr>
      </p:pic>
    </p:spTree>
    <p:extLst>
      <p:ext uri="{BB962C8B-B14F-4D97-AF65-F5344CB8AC3E}">
        <p14:creationId xmlns:p14="http://schemas.microsoft.com/office/powerpoint/2010/main" val="3907371881"/>
      </p:ext>
    </p:extLst>
  </p:cSld>
  <p:clrMapOvr>
    <a:masterClrMapping/>
  </p:clrMapOvr>
  <p:transition>
    <p:fade/>
  </p:transition>
  <p:timing>
    <p:tnLst>
      <p:par>
        <p:cTn id="1" dur="indefinite" restart="never" nodeType="tmRoot">
          <p:childTnLst>
            <p:video fullScrn="1">
              <p:cMediaNode vol="80000" showWhenStopped="0">
                <p:cTn id="2" fill="hold" display="0">
                  <p:stCondLst>
                    <p:cond delay="indefinite"/>
                  </p:stCondLst>
                </p:cTn>
                <p:tgtEl>
                  <p:spTgt spid="12"/>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4992" fill="hold"/>
                                        <p:tgtEl>
                                          <p:spTgt spid="12"/>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black">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2011 Microsoft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Corporation. All rights reserved. Microsoft, Windows, Windows Vista and other product names are or may be registered trademarks and/or trademarks in the U.S. and/or other countries.</a:t>
            </a:r>
          </a:p>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The information herein is for informational purposes only and represents the current view of Microsoft Corporation as of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Because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must respond to changing market conditions,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it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should not be interpreted to be a commitment on the part of Microsoft, and Microsoft cannot guarantee the accuracy of any information provided after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MAKES NO WARRANTIES, EXPRESS, IMPLIED OR STATUTORY, AS TO THE INFORMATION IN THIS PRESENTATION.</a:t>
            </a:r>
          </a:p>
        </p:txBody>
      </p:sp>
      <p:pic>
        <p:nvPicPr>
          <p:cNvPr id="7" name="Picture 2" descr="C:\Users\sean\Pictures\DVD_ART36\Logos\MICROSOFT (brand)\Microsoft corporate logo white.png"/>
          <p:cNvPicPr>
            <a:picLocks noChangeAspect="1" noChangeArrowheads="1"/>
          </p:cNvPicPr>
          <p:nvPr/>
        </p:nvPicPr>
        <p:blipFill>
          <a:blip r:embed="rId2"/>
          <a:srcRect/>
          <a:stretch>
            <a:fillRect/>
          </a:stretch>
        </p:blipFill>
        <p:spPr bwMode="invGray">
          <a:xfrm>
            <a:off x="3260725" y="2943225"/>
            <a:ext cx="5667375" cy="971550"/>
          </a:xfrm>
          <a:prstGeom prst="rect">
            <a:avLst/>
          </a:prstGeom>
          <a:noFill/>
        </p:spPr>
      </p:pic>
    </p:spTree>
    <p:extLst>
      <p:ext uri="{BB962C8B-B14F-4D97-AF65-F5344CB8AC3E}">
        <p14:creationId xmlns:p14="http://schemas.microsoft.com/office/powerpoint/2010/main" val="192302380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F#</a:t>
            </a:r>
            <a:endParaRPr lang="en-US" dirty="0"/>
          </a:p>
        </p:txBody>
      </p:sp>
      <p:sp>
        <p:nvSpPr>
          <p:cNvPr id="5" name="Text Placeholder 4"/>
          <p:cNvSpPr>
            <a:spLocks noGrp="1"/>
          </p:cNvSpPr>
          <p:nvPr>
            <p:ph type="body" sz="quarter" idx="10"/>
          </p:nvPr>
        </p:nvSpPr>
        <p:spPr>
          <a:xfrm>
            <a:off x="972152" y="1447799"/>
            <a:ext cx="9527682" cy="4281172"/>
          </a:xfrm>
        </p:spPr>
        <p:txBody>
          <a:bodyPr/>
          <a:lstStyle/>
          <a:p>
            <a:pPr marL="0" lvl="0" indent="0">
              <a:buNone/>
            </a:pPr>
            <a:r>
              <a:rPr lang="en-GB" sz="5400" dirty="0"/>
              <a:t>“...a productive </a:t>
            </a:r>
            <a:r>
              <a:rPr lang="en-GB" sz="5400" b="1" u="sng" dirty="0"/>
              <a:t>functional</a:t>
            </a:r>
            <a:r>
              <a:rPr lang="en-GB" sz="5400" dirty="0"/>
              <a:t> programming language for .NET that enables users to write </a:t>
            </a:r>
            <a:r>
              <a:rPr lang="en-GB" sz="5400" b="1" u="sng" dirty="0"/>
              <a:t>simple code </a:t>
            </a:r>
            <a:r>
              <a:rPr lang="en-GB" sz="5400" dirty="0"/>
              <a:t>to solve </a:t>
            </a:r>
            <a:r>
              <a:rPr lang="en-GB" sz="5400" b="1" u="sng" dirty="0"/>
              <a:t>complex problems</a:t>
            </a:r>
            <a:r>
              <a:rPr lang="en-GB" sz="5400" dirty="0"/>
              <a:t>.” </a:t>
            </a:r>
          </a:p>
          <a:p>
            <a:pPr marL="0" indent="0">
              <a:buNone/>
            </a:pPr>
            <a:endParaRPr lang="en-US" dirty="0"/>
          </a:p>
        </p:txBody>
      </p:sp>
    </p:spTree>
    <p:extLst>
      <p:ext uri="{BB962C8B-B14F-4D97-AF65-F5344CB8AC3E}">
        <p14:creationId xmlns:p14="http://schemas.microsoft.com/office/powerpoint/2010/main" val="34066436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Examples </a:t>
            </a:r>
            <a:r>
              <a:rPr lang="en-US" dirty="0"/>
              <a:t>of F# </a:t>
            </a:r>
            <a:r>
              <a:rPr lang="en-US" dirty="0" smtClean="0"/>
              <a:t>Usage</a:t>
            </a:r>
            <a:endParaRPr lang="en-US" dirty="0"/>
          </a:p>
        </p:txBody>
      </p:sp>
      <p:sp>
        <p:nvSpPr>
          <p:cNvPr id="3" name="Text Placeholder 2"/>
          <p:cNvSpPr>
            <a:spLocks noGrp="1"/>
          </p:cNvSpPr>
          <p:nvPr>
            <p:ph type="body" sz="quarter" idx="10"/>
          </p:nvPr>
        </p:nvSpPr>
        <p:spPr>
          <a:xfrm>
            <a:off x="509587" y="1066799"/>
            <a:ext cx="11149013" cy="7700570"/>
          </a:xfrm>
        </p:spPr>
        <p:txBody>
          <a:bodyPr/>
          <a:lstStyle/>
          <a:p>
            <a:r>
              <a:rPr lang="en-US" sz="2800" b="1" dirty="0" err="1">
                <a:hlinkClick r:id="rId2"/>
              </a:rPr>
              <a:t>Amyris</a:t>
            </a:r>
            <a:r>
              <a:rPr lang="en-US" sz="2800" b="1" dirty="0">
                <a:hlinkClick r:id="rId2"/>
              </a:rPr>
              <a:t> </a:t>
            </a:r>
            <a:r>
              <a:rPr lang="en-US" sz="2800" b="1" dirty="0" smtClean="0">
                <a:hlinkClick r:id="rId2"/>
              </a:rPr>
              <a:t>Biotechnologies</a:t>
            </a:r>
            <a:endParaRPr lang="en-US" sz="2800" b="1" dirty="0" smtClean="0"/>
          </a:p>
          <a:p>
            <a:pPr lvl="1"/>
            <a:r>
              <a:rPr lang="en-US" sz="2400" dirty="0"/>
              <a:t>Biotechnology research for engineered renewable fuels</a:t>
            </a:r>
          </a:p>
          <a:p>
            <a:pPr lvl="1"/>
            <a:r>
              <a:rPr lang="en-US" sz="2400" dirty="0"/>
              <a:t>F# for in-house gene sequencing and analytics software </a:t>
            </a:r>
            <a:r>
              <a:rPr lang="en-US" sz="2400" dirty="0" smtClean="0"/>
              <a:t>tools</a:t>
            </a:r>
            <a:endParaRPr lang="en-US" sz="2400" b="1" dirty="0" smtClean="0"/>
          </a:p>
          <a:p>
            <a:r>
              <a:rPr lang="en-US" sz="2800" b="1" dirty="0" err="1">
                <a:hlinkClick r:id="rId3"/>
              </a:rPr>
              <a:t>Intellifactory</a:t>
            </a:r>
            <a:r>
              <a:rPr lang="en-US" sz="2800" b="1" dirty="0">
                <a:hlinkClick r:id="rId3"/>
              </a:rPr>
              <a:t> </a:t>
            </a:r>
            <a:r>
              <a:rPr lang="en-US" sz="2800" b="1" dirty="0" err="1">
                <a:hlinkClick r:id="rId3"/>
              </a:rPr>
              <a:t>WebSharper</a:t>
            </a:r>
            <a:r>
              <a:rPr lang="en-US" sz="2800" b="1" dirty="0">
                <a:hlinkClick r:id="rId3"/>
              </a:rPr>
              <a:t> </a:t>
            </a:r>
            <a:r>
              <a:rPr lang="en-US" sz="2800" b="1" dirty="0" smtClean="0">
                <a:hlinkClick r:id="rId3"/>
              </a:rPr>
              <a:t>Platform</a:t>
            </a:r>
            <a:endParaRPr lang="en-US" sz="2800" b="1" dirty="0" smtClean="0"/>
          </a:p>
          <a:p>
            <a:pPr lvl="1"/>
            <a:r>
              <a:rPr lang="en-US" sz="2400" dirty="0" smtClean="0"/>
              <a:t>Productive </a:t>
            </a:r>
            <a:r>
              <a:rPr lang="en-US" sz="2400" dirty="0"/>
              <a:t>Web development leveraging F</a:t>
            </a:r>
            <a:r>
              <a:rPr lang="en-US" sz="2400" dirty="0" smtClean="0"/>
              <a:t>#</a:t>
            </a:r>
            <a:endParaRPr lang="en-US" sz="2400" b="1" dirty="0" smtClean="0"/>
          </a:p>
          <a:p>
            <a:r>
              <a:rPr lang="en-US" sz="2800" b="1" dirty="0">
                <a:hlinkClick r:id="rId4"/>
              </a:rPr>
              <a:t>Microsoft ‘Path of Go’ Xbox Live Arcade </a:t>
            </a:r>
            <a:r>
              <a:rPr lang="en-US" sz="2800" b="1" dirty="0" smtClean="0">
                <a:hlinkClick r:id="rId4"/>
              </a:rPr>
              <a:t>Game</a:t>
            </a:r>
            <a:endParaRPr lang="en-US" sz="2800" b="1" dirty="0" smtClean="0"/>
          </a:p>
          <a:p>
            <a:pPr lvl="1"/>
            <a:r>
              <a:rPr lang="en-US" sz="2400" dirty="0"/>
              <a:t>Paid Xbox Live Arcade Game</a:t>
            </a:r>
          </a:p>
          <a:p>
            <a:pPr lvl="1"/>
            <a:r>
              <a:rPr lang="en-US" sz="2400" dirty="0"/>
              <a:t>XNA with C#/F#</a:t>
            </a:r>
          </a:p>
          <a:p>
            <a:pPr lvl="1"/>
            <a:r>
              <a:rPr lang="en-US" sz="2400" dirty="0"/>
              <a:t>Leveraging advanced Go AI implemented by MSR in F#</a:t>
            </a:r>
            <a:endParaRPr lang="en-US" sz="2400" b="1" dirty="0" smtClean="0"/>
          </a:p>
          <a:p>
            <a:r>
              <a:rPr lang="en-US" sz="2800" b="1" dirty="0" smtClean="0">
                <a:hlinkClick r:id="rId4"/>
              </a:rPr>
              <a:t>A large European Bank</a:t>
            </a:r>
            <a:endParaRPr lang="en-US" sz="2800" b="1" dirty="0"/>
          </a:p>
          <a:p>
            <a:pPr lvl="1"/>
            <a:r>
              <a:rPr lang="en-US" sz="2000" dirty="0" smtClean="0"/>
              <a:t>Large </a:t>
            </a:r>
            <a:r>
              <a:rPr lang="en-US" sz="2400" dirty="0"/>
              <a:t>group</a:t>
            </a:r>
            <a:r>
              <a:rPr lang="en-US" sz="2000" dirty="0"/>
              <a:t> using F# (150+)</a:t>
            </a:r>
          </a:p>
          <a:p>
            <a:pPr lvl="1"/>
            <a:r>
              <a:rPr lang="en-US" sz="2400" dirty="0"/>
              <a:t>Financial modeling, mission critical components</a:t>
            </a:r>
          </a:p>
          <a:p>
            <a:pPr lvl="1"/>
            <a:endParaRPr lang="en-US" b="1" dirty="0"/>
          </a:p>
          <a:p>
            <a:pPr marL="0" indent="0">
              <a:buNone/>
            </a:pPr>
            <a:endParaRPr lang="en-US" b="1" dirty="0"/>
          </a:p>
          <a:p>
            <a:endParaRPr lang="en-US" b="1" dirty="0"/>
          </a:p>
          <a:p>
            <a:endParaRPr lang="en-US" b="1" dirty="0"/>
          </a:p>
          <a:p>
            <a:endParaRPr lang="en-US" dirty="0"/>
          </a:p>
        </p:txBody>
      </p:sp>
      <p:pic>
        <p:nvPicPr>
          <p:cNvPr id="4" name="Picture 3" descr="logo.gif"/>
          <p:cNvPicPr>
            <a:picLocks noChangeAspect="1"/>
          </p:cNvPicPr>
          <p:nvPr/>
        </p:nvPicPr>
        <p:blipFill>
          <a:blip r:embed="rId5" cstate="print"/>
          <a:stretch>
            <a:fillRect/>
          </a:stretch>
        </p:blipFill>
        <p:spPr>
          <a:xfrm>
            <a:off x="10360983" y="1264909"/>
            <a:ext cx="1206186" cy="1047750"/>
          </a:xfrm>
          <a:prstGeom prst="rect">
            <a:avLst/>
          </a:prstGeom>
        </p:spPr>
      </p:pic>
      <p:pic>
        <p:nvPicPr>
          <p:cNvPr id="5" name="Picture 4" descr="WebSharper-banner.png"/>
          <p:cNvPicPr>
            <a:picLocks noChangeAspect="1"/>
          </p:cNvPicPr>
          <p:nvPr/>
        </p:nvPicPr>
        <p:blipFill>
          <a:blip r:embed="rId6" cstate="print"/>
          <a:srcRect r="45000" b="51000"/>
          <a:stretch>
            <a:fillRect/>
          </a:stretch>
        </p:blipFill>
        <p:spPr>
          <a:xfrm>
            <a:off x="8215246" y="2650985"/>
            <a:ext cx="3351923" cy="457199"/>
          </a:xfrm>
          <a:prstGeom prst="rect">
            <a:avLst/>
          </a:prstGeom>
        </p:spPr>
      </p:pic>
      <p:pic>
        <p:nvPicPr>
          <p:cNvPr id="6" name="Picture 5" descr="xbla.jpg"/>
          <p:cNvPicPr>
            <a:picLocks noChangeAspect="1"/>
          </p:cNvPicPr>
          <p:nvPr/>
        </p:nvPicPr>
        <p:blipFill>
          <a:blip r:embed="rId7" cstate="print"/>
          <a:stretch>
            <a:fillRect/>
          </a:stretch>
        </p:blipFill>
        <p:spPr>
          <a:xfrm>
            <a:off x="9535698" y="3615234"/>
            <a:ext cx="2031471" cy="514350"/>
          </a:xfrm>
          <a:prstGeom prst="rect">
            <a:avLst/>
          </a:prstGeom>
        </p:spPr>
      </p:pic>
    </p:spTree>
    <p:extLst>
      <p:ext uri="{BB962C8B-B14F-4D97-AF65-F5344CB8AC3E}">
        <p14:creationId xmlns:p14="http://schemas.microsoft.com/office/powerpoint/2010/main" val="39967385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 key Language Concepts</a:t>
            </a:r>
            <a:endParaRPr lang="en-US" dirty="0"/>
          </a:p>
        </p:txBody>
      </p:sp>
      <p:sp>
        <p:nvSpPr>
          <p:cNvPr id="3" name="Content Placeholder 2"/>
          <p:cNvSpPr>
            <a:spLocks noGrp="1"/>
          </p:cNvSpPr>
          <p:nvPr>
            <p:ph idx="1"/>
          </p:nvPr>
        </p:nvSpPr>
        <p:spPr>
          <a:xfrm>
            <a:off x="519112" y="1447799"/>
            <a:ext cx="11149013" cy="984885"/>
          </a:xfrm>
        </p:spPr>
        <p:txBody>
          <a:bodyPr/>
          <a:lstStyle/>
          <a:p>
            <a:r>
              <a:rPr lang="en-US" dirty="0" smtClean="0"/>
              <a:t>Let</a:t>
            </a:r>
          </a:p>
          <a:p>
            <a:r>
              <a:rPr lang="en-US" dirty="0" smtClean="0"/>
              <a:t>Piping </a:t>
            </a:r>
          </a:p>
        </p:txBody>
      </p:sp>
    </p:spTree>
    <p:extLst>
      <p:ext uri="{BB962C8B-B14F-4D97-AF65-F5344CB8AC3E}">
        <p14:creationId xmlns:p14="http://schemas.microsoft.com/office/powerpoint/2010/main" val="34226597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298" y="2814144"/>
            <a:ext cx="11149013" cy="830997"/>
          </a:xfrm>
        </p:spPr>
        <p:txBody>
          <a:bodyPr/>
          <a:lstStyle/>
          <a:p>
            <a:r>
              <a:rPr lang="en-US" sz="6000" dirty="0" smtClean="0"/>
              <a:t>The American Dream</a:t>
            </a:r>
            <a:endParaRPr lang="en-US" sz="6000" dirty="0"/>
          </a:p>
        </p:txBody>
      </p:sp>
    </p:spTree>
    <p:extLst>
      <p:ext uri="{BB962C8B-B14F-4D97-AF65-F5344CB8AC3E}">
        <p14:creationId xmlns:p14="http://schemas.microsoft.com/office/powerpoint/2010/main" val="11636806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phavingaboringlife.com/images/dailyphoto/100/guangzhou_china_ghetto_apartment_low_in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01" y="-794085"/>
            <a:ext cx="10202779" cy="765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382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26" y="1"/>
            <a:ext cx="9644543" cy="6857999"/>
          </a:xfrm>
          <a:prstGeom prst="rect">
            <a:avLst/>
          </a:prstGeom>
        </p:spPr>
      </p:pic>
      <p:sp>
        <p:nvSpPr>
          <p:cNvPr id="2" name="Rectangle 1"/>
          <p:cNvSpPr/>
          <p:nvPr/>
        </p:nvSpPr>
        <p:spPr>
          <a:xfrm>
            <a:off x="8726187" y="6406634"/>
            <a:ext cx="3213700" cy="369332"/>
          </a:xfrm>
          <a:prstGeom prst="rect">
            <a:avLst/>
          </a:prstGeom>
        </p:spPr>
        <p:txBody>
          <a:bodyPr wrap="none">
            <a:spAutoFit/>
          </a:bodyPr>
          <a:lstStyle/>
          <a:p>
            <a:pPr lvl="0"/>
            <a:r>
              <a:rPr lang="en-US" dirty="0">
                <a:solidFill>
                  <a:schemeClr val="bg1"/>
                </a:solidFill>
                <a:latin typeface="Segoe UI" pitchFamily="34" charset="0"/>
              </a:rPr>
              <a:t>© Fox Broadcasting Company</a:t>
            </a:r>
          </a:p>
        </p:txBody>
      </p:sp>
    </p:spTree>
    <p:extLst>
      <p:ext uri="{BB962C8B-B14F-4D97-AF65-F5344CB8AC3E}">
        <p14:creationId xmlns:p14="http://schemas.microsoft.com/office/powerpoint/2010/main" val="133398265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9/2011 12:51:11 PM&quot;&gt;&lt;Slide id=&quot;256&quot; dur=&quot;113.1484&quot; bld=&quot;INVLD&quot;/&gt;&lt;Slide id=&quot;257&quot; dur=&quot;486.332&quot;/&gt;&lt;Slide id=&quot;311&quot; dur=&quot;1&quot;/&gt;&lt;Slide id=&quot;319&quot; dur=&quot;44.82813&quot;/&gt;&lt;Slide id=&quot;322&quot; dur=&quot;54.59766&quot;/&gt;&lt;Slide id=&quot;362&quot; dur=&quot;42.5&quot;/&gt;&lt;Slide id=&quot;353&quot; dur=&quot;311.3242&quot;/&gt;&lt;Slide id=&quot;325&quot; dur=&quot;21.92969&quot;/&gt;&lt;Slide id=&quot;324&quot; dur=&quot;12.70313&quot;/&gt;&lt;Slide id=&quot;326&quot; dur=&quot;25.44531&quot;/&gt;&lt;Slide id=&quot;337&quot; dur=&quot;10.61719&quot;/&gt;&lt;Slide id=&quot;356&quot; dur=&quot;32.5&quot;/&gt;&lt;Slide id=&quot;339&quot; dur=&quot;10.09766&quot;/&gt;&lt;Slide id=&quot;340&quot; dur=&quot;21&quot;/&gt;&lt;Slide id=&quot;357&quot; dur=&quot;52.5&quot;/&gt;&lt;Slide id=&quot;342&quot; dur=&quot;30.99609&quot;/&gt;&lt;Slide id=&quot;360&quot; dur=&quot;1037.813&quot;/&gt;&lt;Slide id=&quot;344&quot; dur=&quot;46.29688&quot;/&gt;&lt;Slide id=&quot;335&quot; dur=&quot;2.75&quot;/&gt;&lt;Slide id=&quot;328&quot; dur=&quot;9.332031&quot;/&gt;&lt;Slide id=&quot;329&quot; dur=&quot;7.417969&quot;/&gt;&lt;Slide id=&quot;330&quot; dur=&quot;3.46875&quot;/&gt;&lt;Slide id=&quot;331&quot; dur=&quot;57.59766&quot; bld=&quot;|9|7.5|7.2|25.6&quot;/&gt;&lt;Slide id=&quot;332&quot; dur=&quot;47.5625&quot;/&gt;&lt;Slide id=&quot;333&quot; dur=&quot;50.33203&quot;/&gt;&lt;Slide id=&quot;358&quot; dur=&quot;88.0625&quot;/&gt;&lt;Slide id=&quot;359&quot; dur=&quot;1185.605&quot;/&gt;&lt;Slide id=&quot;361&quot; dur=&quot;1.199219&quot;/&gt;&lt;Slide id=&quot;336&quot; dur=&quot;21.14844&quot;/&gt;&lt;Slide id=&quot;323&quot; dur=&quot;33.58594&quot;/&gt;&lt;Slide id=&quot;345&quot; dur=&quot;8.429688&quot;/&gt;&lt;Slide id=&quot;346&quot; dur=&quot;19.38281&quot;/&gt;&lt;Slide id=&quot;363&quot; dur=&quot;35.07813&quot;/&gt;&lt;Slide id=&quot;350&quot; dur=&quot;30.99609&quot;/&gt;&lt;Slide id=&quot;355&quot; dur=&quot;53.02344&quot;/&gt;&lt;Slide id=&quot;354&quot; dur=&quot;28.88281&quot;/&gt;&lt;Slide id=&quot;352&quot; dur=&quot;22.08203&quot;/&gt;&lt;Slide id=&quot;364&quot; dur=&quot;292.3633&quot;/&gt;&lt;/Timings&gt;&lt;Timings time=&quot;7/29/2011 12:50:55 PM&quot;&gt;&lt;Slide id=&quot;364&quot; dur=&quot;7.984375&quot; bld=&quot;INVLD&quot;/&gt;&lt;/Timings&gt;&lt;Timings time=&quot;7/29/2011 12:39:15 PM&quot;&gt;&lt;Slide id=&quot;256&quot; dur=&quot;8.597656&quot; bld=&quot;INVLD&quot;/&gt;&lt;Slide id=&quot;257&quot; dur=&quot;2&quot;/&gt;&lt;Slide id=&quot;256&quot; dur=&quot;668.1406&quot;/&gt;&lt;Slide id=&quot;257&quot; dur=&quot;.2851563&quot;/&gt;&lt;Slide id=&quot;311&quot; dur=&quot;.3789063&quot;/&gt;&lt;Slide id=&quot;319&quot; dur=&quot;.25&quot;/&gt;&lt;Slide id=&quot;322&quot; dur=&quot;.3828125&quot;/&gt;&lt;Slide id=&quot;362&quot; dur=&quot;.3828125&quot;/&gt;&lt;Slide id=&quot;353&quot; dur=&quot;.5664063&quot;/&gt;&lt;Slide id=&quot;325&quot; dur=&quot;.3085938&quot;/&gt;&lt;Slide id=&quot;324&quot; dur=&quot;.2734375&quot;/&gt;&lt;Slide id=&quot;326&quot; dur=&quot;.2109375&quot;/&gt;&lt;Slide id=&quot;337&quot; dur=&quot;.2109375&quot;/&gt;&lt;Slide id=&quot;356&quot; dur=&quot;.2773438&quot;/&gt;&lt;Slide id=&quot;339&quot; dur=&quot;.1875&quot;/&gt;&lt;Slide id=&quot;340&quot; dur=&quot;.2890625&quot;/&gt;&lt;Slide id=&quot;357&quot; dur=&quot;.2539063&quot;/&gt;&lt;Slide id=&quot;342&quot; dur=&quot;.2734375&quot;/&gt;&lt;Slide id=&quot;360&quot; dur=&quot;.2695313&quot;/&gt;&lt;Slide id=&quot;344&quot; dur=&quot;.2382813&quot;/&gt;&lt;Slide id=&quot;335&quot; dur=&quot;.234375&quot;/&gt;&lt;Slide id=&quot;328&quot; dur=&quot;.453125&quot;/&gt;&lt;Slide id=&quot;329&quot; dur=&quot;.3632813&quot;/&gt;&lt;Slide id=&quot;330&quot; dur=&quot;.3164063&quot;/&gt;&lt;Slide id=&quot;331&quot; dur=&quot;.453125&quot; bld=&quot;|0|0|0|0&quot;/&gt;&lt;Slide id=&quot;332&quot; dur=&quot;.3828125&quot;/&gt;&lt;Slide id=&quot;333&quot; dur=&quot;.28125&quot;/&gt;&lt;Slide id=&quot;358&quot; dur=&quot;.2460938&quot;/&gt;&lt;Slide id=&quot;359&quot; dur=&quot;.265625&quot;/&gt;&lt;Slide id=&quot;361&quot; dur=&quot;.2617188&quot;/&gt;&lt;Slide id=&quot;336&quot; dur=&quot;.3046875&quot;/&gt;&lt;Slide id=&quot;323&quot; dur=&quot;.1757813&quot;/&gt;&lt;Slide id=&quot;345&quot; dur=&quot;.2617188&quot;/&gt;&lt;Slide id=&quot;346&quot; dur=&quot;.28125&quot;/&gt;&lt;Slide id=&quot;363&quot; dur=&quot;.25&quot;/&gt;&lt;Slide id=&quot;350&quot; dur=&quot;.2070313&quot;/&gt;&lt;Slide id=&quot;355&quot; dur=&quot;.2851563&quot;/&gt;&lt;Slide id=&quot;354&quot; dur=&quot;.21875&quot;/&gt;&lt;Slide id=&quot;352&quot; dur=&quot;.3710938&quot;/&gt;&lt;Slide id=&quot;364&quot; dur=&quot;.3007813&quot;/&gt;&lt;Slide id=&quot;318&quot; dur=&quot;.07812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9|7.5|7.2|25.6"/>
</p:tagLst>
</file>

<file path=ppt/theme/theme1.xml><?xml version="1.0" encoding="utf-8"?>
<a:theme xmlns:a="http://schemas.openxmlformats.org/drawingml/2006/main" name="TechReady13_FSharp">
  <a:themeElements>
    <a:clrScheme name="TR12">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R12">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2011-07-29T07:00:00+00:00</Event_x0020_End_x0020_Date>
    <Event_x0020_Start_x0020_Date xmlns="2295e2e7-0eeb-498e-8716-217bb2ee6ee3">2011-07-25T07:00:00+00:00</Event_x0020_Start_x0020_Date>
    <MS_x0020_Speaker xmlns="2295e2e7-0eeb-498e-8716-217bb2ee6ee3">
      <UserInfo>
        <DisplayName/>
        <AccountId xsi:nil="true"/>
        <AccountType/>
      </UserInfo>
    </MS_x0020_Speaker>
    <External_x0020_Speaker xmlns="2295e2e7-0eeb-498e-8716-217bb2ee6ee3">Jack Hu</External_x0020_Speaker>
    <Session_x0020_Code xmlns="2295e2e7-0eeb-498e-8716-217bb2ee6ee3">DEV217</Session_x0020_Code>
    <ProductTaxHTField0 xmlns="2295e2e7-0eeb-498e-8716-217bb2ee6ee3">
      <Terms xmlns="http://schemas.microsoft.com/office/infopath/2007/PartnerControls"/>
    </ProductTaxHTField0>
    <Presentation_x0020_Date xmlns="2295e2e7-0eeb-498e-8716-217bb2ee6ee3">2011-07-29T00:00:00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b156a37a-1c0b-475a-bb02-d5fcd50f448a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TechReady</TermName>
          <TermId xmlns="http://schemas.microsoft.com/office/infopath/2007/PartnerControls">1f00f966-166e-416b-86e6-c3ed613daa7a</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01ad740b-d761-4357-9562-ad7fe6bb4a94</TermId>
        </TermInfo>
      </Terms>
    </AudienceTaxHTField0>
    <MS_x0020_Content_x0020_Owner xmlns="2295e2e7-0eeb-498e-8716-217bb2ee6ee3">
      <UserInfo>
        <DisplayName/>
        <AccountId xsi:nil="true"/>
        <AccountType/>
      </UserInfo>
    </MS_x0020_Content_x0020_Owner>
    <TaxCatchAll xmlns="2295e2e7-0eeb-498e-8716-217bb2ee6ee3">
      <Value>127</Value>
      <Value>104</Value>
      <Value>3</Value>
      <Value>78</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Washington State Convention and Trade Center Seattle, WA</TermName>
          <TermId xmlns="http://schemas.microsoft.com/office/infopath/2007/PartnerControls">2ebf141d-f871-4cc9-bf08-f87f112ab464</TermId>
        </TermInfo>
      </Terms>
    </Event_x0020_VenueTaxHTField0>
  </documentManagement>
</p:properties>
</file>

<file path=customXml/itemProps1.xml><?xml version="1.0" encoding="utf-8"?>
<ds:datastoreItem xmlns:ds="http://schemas.openxmlformats.org/officeDocument/2006/customXml" ds:itemID="{9F03192E-A677-4371-A9E5-9F165BDB4414}">
  <ds:schemaRefs>
    <ds:schemaRef ds:uri="http://schemas.microsoft.com/sharepoint/v3/contenttype/forms"/>
  </ds:schemaRefs>
</ds:datastoreItem>
</file>

<file path=customXml/itemProps2.xml><?xml version="1.0" encoding="utf-8"?>
<ds:datastoreItem xmlns:ds="http://schemas.openxmlformats.org/officeDocument/2006/customXml" ds:itemID="{AD54AF8D-E3BB-4578-88E0-2F5746998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F9B70-D970-4470-8031-87D96DCD5558}">
  <ds:schemaRef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TechReady13_FSharp</Template>
  <TotalTime>1797</TotalTime>
  <Words>2124</Words>
  <Application>Microsoft Office PowerPoint</Application>
  <PresentationFormat>Custom</PresentationFormat>
  <Paragraphs>229</Paragraphs>
  <Slides>39</Slides>
  <Notes>27</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TechReady13_FSharp</vt:lpstr>
      <vt:lpstr>White with Consolas font for code slides</vt:lpstr>
      <vt:lpstr>Worksheet</vt:lpstr>
      <vt:lpstr>F#, The American Dream</vt:lpstr>
      <vt:lpstr>Microsoft Confidential</vt:lpstr>
      <vt:lpstr>Session Objectives</vt:lpstr>
      <vt:lpstr>What is F#</vt:lpstr>
      <vt:lpstr>Examples of F# Usage</vt:lpstr>
      <vt:lpstr>Two F# key Language Concepts</vt:lpstr>
      <vt:lpstr>The American Dream</vt:lpstr>
      <vt:lpstr>PowerPoint Presentation</vt:lpstr>
      <vt:lpstr>PowerPoint Presentation</vt:lpstr>
      <vt:lpstr>PowerPoint Presentation</vt:lpstr>
      <vt:lpstr>Auto Depreciation Model (By AAA)</vt:lpstr>
      <vt:lpstr>PowerPoint Presentation</vt:lpstr>
      <vt:lpstr>PowerPoint Presentation</vt:lpstr>
      <vt:lpstr>The Power of F# </vt:lpstr>
      <vt:lpstr>PowerPoint Presentation</vt:lpstr>
      <vt:lpstr>Craigslist Car Shopper</vt:lpstr>
      <vt:lpstr>PowerPoint Presentation</vt:lpstr>
      <vt:lpstr>PowerPoint Presentation</vt:lpstr>
      <vt:lpstr>Is this the right time to buy?</vt:lpstr>
      <vt:lpstr>PowerPoint Presentation</vt:lpstr>
      <vt:lpstr>PowerPoint Presentation</vt:lpstr>
      <vt:lpstr>PowerPoint Presentation</vt:lpstr>
      <vt:lpstr>To Rent (2beds\2baths) – Redmond\Bellevue</vt:lpstr>
      <vt:lpstr>To Own (2b2b) – Redmond\Bellevue</vt:lpstr>
      <vt:lpstr>The Power of F# </vt:lpstr>
      <vt:lpstr>TypeProviders</vt:lpstr>
      <vt:lpstr>Redfin House Finder</vt:lpstr>
      <vt:lpstr>PowerPoint Presentation</vt:lpstr>
      <vt:lpstr>PowerPoint Presentation</vt:lpstr>
      <vt:lpstr>Why F#?</vt:lpstr>
      <vt:lpstr>PowerPoint Presentation</vt:lpstr>
      <vt:lpstr>F# is Cross-Platform and Open Source</vt:lpstr>
      <vt:lpstr>The best of the both worlds</vt:lpstr>
      <vt:lpstr>Why F#</vt:lpstr>
      <vt:lpstr>F#</vt:lpstr>
      <vt:lpstr>Starting Started</vt:lpstr>
      <vt:lpstr>Please Complete An Evaluation Form Your input is important!</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DEV217: F#, The American Dream</dc:title>
  <dc:subject>TechReady13</dc:subject>
  <dc:creator>Jack Hu</dc:creator>
  <cp:keywords>TechReady13</cp:keywords>
  <dc:description>Template: Sylvia Tedjo, Silver Fox Productions
Formatting: Sylvia Tedjo, Silver Fox Productions
Event Date: 25 July – 29 July, 2011
Event Location: Washington State Convention and Trade Center, Seattle, WA
Audience Type: Internal</dc:description>
  <cp:lastModifiedBy>Shows</cp:lastModifiedBy>
  <cp:revision>84</cp:revision>
  <cp:lastPrinted>2010-05-11T05:02:34Z</cp:lastPrinted>
  <dcterms:created xsi:type="dcterms:W3CDTF">2011-07-08T00:23:32Z</dcterms:created>
  <dcterms:modified xsi:type="dcterms:W3CDTF">2011-07-29T22:14:57Z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104;#Washington State Convention and Trade Center Seattle, WA|2ebf141d-f871-4cc9-bf08-f87f112ab464</vt:lpwstr>
  </property>
  <property fmtid="{D5CDD505-2E9C-101B-9397-08002B2CF9AE}" pid="5" name="Event Location">
    <vt:lpwstr>78;#Seattle|b156a37a-1c0b-475a-bb02-d5fcd50f448a</vt:lpwstr>
  </property>
  <property fmtid="{D5CDD505-2E9C-101B-9397-08002B2CF9AE}" pid="6" name="Audience">
    <vt:lpwstr>127;#Internal|01ad740b-d761-4357-9562-ad7fe6bb4a94</vt:lpwstr>
  </property>
  <property fmtid="{D5CDD505-2E9C-101B-9397-08002B2CF9AE}" pid="7" name="Event1">
    <vt:lpwstr>3;#TechReady|1f00f966-166e-416b-86e6-c3ed613daa7a</vt:lpwstr>
  </property>
</Properties>
</file>