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62" r:id="rId4"/>
    <p:sldMasterId id="2147483764" r:id="rId5"/>
  </p:sldMasterIdLst>
  <p:notesMasterIdLst>
    <p:notesMasterId r:id="rId57"/>
  </p:notesMasterIdLst>
  <p:handoutMasterIdLst>
    <p:handoutMasterId r:id="rId58"/>
  </p:handoutMasterIdLst>
  <p:sldIdLst>
    <p:sldId id="619" r:id="rId6"/>
    <p:sldId id="675" r:id="rId7"/>
    <p:sldId id="671" r:id="rId8"/>
    <p:sldId id="632" r:id="rId9"/>
    <p:sldId id="627" r:id="rId10"/>
    <p:sldId id="629" r:id="rId11"/>
    <p:sldId id="670" r:id="rId12"/>
    <p:sldId id="625" r:id="rId13"/>
    <p:sldId id="596" r:id="rId14"/>
    <p:sldId id="610" r:id="rId15"/>
    <p:sldId id="598" r:id="rId16"/>
    <p:sldId id="633" r:id="rId17"/>
    <p:sldId id="538" r:id="rId18"/>
    <p:sldId id="682" r:id="rId19"/>
    <p:sldId id="683" r:id="rId20"/>
    <p:sldId id="605" r:id="rId21"/>
    <p:sldId id="587" r:id="rId22"/>
    <p:sldId id="623" r:id="rId23"/>
    <p:sldId id="659" r:id="rId24"/>
    <p:sldId id="681" r:id="rId25"/>
    <p:sldId id="684" r:id="rId26"/>
    <p:sldId id="685" r:id="rId27"/>
    <p:sldId id="679" r:id="rId28"/>
    <p:sldId id="680" r:id="rId29"/>
    <p:sldId id="663" r:id="rId30"/>
    <p:sldId id="664" r:id="rId31"/>
    <p:sldId id="665" r:id="rId32"/>
    <p:sldId id="653" r:id="rId33"/>
    <p:sldId id="548" r:id="rId34"/>
    <p:sldId id="636" r:id="rId35"/>
    <p:sldId id="637" r:id="rId36"/>
    <p:sldId id="612" r:id="rId37"/>
    <p:sldId id="652" r:id="rId38"/>
    <p:sldId id="523" r:id="rId39"/>
    <p:sldId id="505" r:id="rId40"/>
    <p:sldId id="668" r:id="rId41"/>
    <p:sldId id="639" r:id="rId42"/>
    <p:sldId id="611" r:id="rId43"/>
    <p:sldId id="672" r:id="rId44"/>
    <p:sldId id="673" r:id="rId45"/>
    <p:sldId id="674" r:id="rId46"/>
    <p:sldId id="640" r:id="rId47"/>
    <p:sldId id="641" r:id="rId48"/>
    <p:sldId id="642" r:id="rId49"/>
    <p:sldId id="643" r:id="rId50"/>
    <p:sldId id="644" r:id="rId51"/>
    <p:sldId id="645" r:id="rId52"/>
    <p:sldId id="646" r:id="rId53"/>
    <p:sldId id="686" r:id="rId54"/>
    <p:sldId id="669" r:id="rId55"/>
    <p:sldId id="649" r:id="rId56"/>
  </p:sldIdLst>
  <p:sldSz cx="9144000" cy="6858000" type="screen4x3"/>
  <p:notesSz cx="6858000" cy="9144000"/>
  <p:embeddedFontLst>
    <p:embeddedFont>
      <p:font typeface="Candara" pitchFamily="34" charset="0"/>
      <p:regular r:id="rId59"/>
      <p:bold r:id="rId60"/>
      <p:italic r:id="rId61"/>
      <p:boldItalic r:id="rId62"/>
    </p:embeddedFont>
    <p:embeddedFont>
      <p:font typeface="Segoe UI Light" pitchFamily="34" charset="0"/>
      <p:regular r:id="rId63"/>
    </p:embeddedFont>
    <p:embeddedFont>
      <p:font typeface="Segoe Light" charset="0"/>
      <p:regular r:id="rId64"/>
      <p:italic r:id="rId65"/>
    </p:embeddedFont>
    <p:embeddedFont>
      <p:font typeface="Segoe UI" pitchFamily="34" charset="0"/>
      <p:regular r:id="rId66"/>
      <p:bold r:id="rId67"/>
      <p:italic r:id="rId68"/>
      <p:boldItalic r:id="rId69"/>
    </p:embeddedFont>
    <p:embeddedFont>
      <p:font typeface="Segoe Condensed" pitchFamily="34" charset="0"/>
      <p:regular r:id="rId70"/>
      <p:bold r:id="rId71"/>
    </p:embeddedFont>
    <p:embeddedFont>
      <p:font typeface="Calibri" pitchFamily="34" charset="0"/>
      <p:regular r:id="rId72"/>
      <p:bold r:id="rId73"/>
      <p:italic r:id="rId74"/>
      <p:boldItalic r:id="rId75"/>
    </p:embeddedFont>
    <p:embeddedFont>
      <p:font typeface="Consolas" pitchFamily="49" charset="0"/>
      <p:regular r:id="rId76"/>
      <p:bold r:id="rId77"/>
      <p:italic r:id="rId78"/>
      <p:boldItalic r:id="rId79"/>
    </p:embeddedFont>
    <p:embeddedFont>
      <p:font typeface="Wingdings 3" pitchFamily="18" charset="2"/>
      <p:regular r:id="rId80"/>
    </p:embeddedFont>
    <p:embeddedFont>
      <p:font typeface="Cambria Math" pitchFamily="18" charset="0"/>
      <p:regular r:id="rId81"/>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5" autoAdjust="0"/>
    <p:restoredTop sz="96105" autoAdjust="0"/>
  </p:normalViewPr>
  <p:slideViewPr>
    <p:cSldViewPr snapToGrid="0">
      <p:cViewPr>
        <p:scale>
          <a:sx n="100" d="100"/>
          <a:sy n="100" d="100"/>
        </p:scale>
        <p:origin x="-834" y="222"/>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Master" Target="slideMasters/slideMaster5.xml"/><Relationship Id="rId61" Type="http://schemas.openxmlformats.org/officeDocument/2006/relationships/font" Target="fonts/font3.fntdata"/><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84518400"/>
        <c:axId val="84519936"/>
      </c:lineChart>
      <c:catAx>
        <c:axId val="84518400"/>
        <c:scaling>
          <c:orientation val="minMax"/>
        </c:scaling>
        <c:delete val="0"/>
        <c:axPos val="b"/>
        <c:majorTickMark val="out"/>
        <c:minorTickMark val="none"/>
        <c:tickLblPos val="nextTo"/>
        <c:crossAx val="84519936"/>
        <c:crosses val="autoZero"/>
        <c:auto val="1"/>
        <c:lblAlgn val="ctr"/>
        <c:lblOffset val="100"/>
        <c:noMultiLvlLbl val="0"/>
      </c:catAx>
      <c:valAx>
        <c:axId val="84519936"/>
        <c:scaling>
          <c:orientation val="minMax"/>
        </c:scaling>
        <c:delete val="1"/>
        <c:axPos val="l"/>
        <c:numFmt formatCode="General" sourceLinked="1"/>
        <c:majorTickMark val="out"/>
        <c:minorTickMark val="none"/>
        <c:tickLblPos val="nextTo"/>
        <c:crossAx val="84518400"/>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dgm:t>
        <a:bodyPr/>
        <a:lstStyle/>
        <a:p>
          <a:pPr rtl="0"/>
          <a:r>
            <a:rPr lang="en-GB" dirty="0" smtClean="0">
              <a:solidFill>
                <a:schemeClr val="bg1"/>
              </a:solidFill>
            </a:rPr>
            <a:t>1992</a:t>
          </a:r>
          <a:endParaRPr lang="en-GB" dirty="0">
            <a:solidFill>
              <a:schemeClr val="bg1"/>
            </a:solidFill>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custT="1"/>
      <dgm:spPr/>
      <dgm:t>
        <a:bodyPr/>
        <a:lstStyle/>
        <a:p>
          <a:pPr rtl="0"/>
          <a:r>
            <a:rPr lang="en-GB" sz="2400" dirty="0" smtClean="0">
              <a:solidFill>
                <a:schemeClr val="bg1"/>
              </a:solidFill>
            </a:rPr>
            <a:t>…</a:t>
          </a:r>
          <a:endParaRPr lang="en-GB" sz="2400" dirty="0">
            <a:solidFill>
              <a:schemeClr val="bg1"/>
            </a:solidFill>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rPr>
            <a:t>2012</a:t>
          </a:r>
          <a:endParaRPr lang="en-GB" dirty="0">
            <a:solidFill>
              <a:schemeClr val="bg1"/>
            </a:solidFill>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AAE90177-6EA4-4FA8-954A-741284A1995F}" type="presOf" srcId="{C5000457-A103-4411-AFBA-DAEC91335238}" destId="{A9703931-D8A8-40C5-93A4-57C7FDB450EF}" srcOrd="0" destOrd="0" presId="urn:microsoft.com/office/officeart/2005/8/layout/hProcess9"/>
    <dgm:cxn modelId="{F9B3CBCC-9009-4958-B999-2445A80FC51B}" type="presOf" srcId="{5421C125-F4D4-4EDA-AD15-CA16E3E2B7AF}" destId="{3579FA4E-3BD6-4BDC-8449-D8FB5561DDCD}" srcOrd="0" destOrd="0" presId="urn:microsoft.com/office/officeart/2005/8/layout/hProcess9"/>
    <dgm:cxn modelId="{E645B216-7712-43FB-95B3-CAD4E6B0335D}" srcId="{C5000457-A103-4411-AFBA-DAEC91335238}" destId="{F712B8A4-EED0-4C93-B090-2BB5B84A326A}" srcOrd="1" destOrd="0" parTransId="{3F2D7D4F-4B09-4DA6-A364-6157CF958995}" sibTransId="{E1CA7F48-BAED-4E65-A227-E860BA235A3F}"/>
    <dgm:cxn modelId="{C2BBD4E7-2CD7-4152-B196-C252926C95D4}" type="presOf" srcId="{07445173-896B-454B-87C9-44F6EBD0088B}" destId="{612B4514-3E23-46E3-95C5-2E0E51FFEA7A}" srcOrd="0" destOrd="0" presId="urn:microsoft.com/office/officeart/2005/8/layout/hProcess9"/>
    <dgm:cxn modelId="{CDBE6743-E447-4DCC-AC44-8B71E7C0B3ED}" type="presOf" srcId="{F712B8A4-EED0-4C93-B090-2BB5B84A326A}" destId="{E0413F42-40D4-4F62-A0ED-661855005248}"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42D63F8C-605F-47CD-8D82-EA84891D582F}" srcId="{C5000457-A103-4411-AFBA-DAEC91335238}" destId="{07445173-896B-454B-87C9-44F6EBD0088B}" srcOrd="0" destOrd="0" parTransId="{67708A27-0958-4F8F-9CDC-CDDB383FD4C2}" sibTransId="{B30331BF-65C8-4510-BD09-C21AC8A82D9D}"/>
    <dgm:cxn modelId="{6CD2C328-B0F0-46C5-B0FD-8081376BF4C1}" type="presParOf" srcId="{A9703931-D8A8-40C5-93A4-57C7FDB450EF}" destId="{33E59426-6EE7-4456-BD4E-B1F27E3F192A}" srcOrd="0" destOrd="0" presId="urn:microsoft.com/office/officeart/2005/8/layout/hProcess9"/>
    <dgm:cxn modelId="{FE0C7A05-81E3-4EDA-8E58-E52BF30888BF}" type="presParOf" srcId="{A9703931-D8A8-40C5-93A4-57C7FDB450EF}" destId="{9A2BA50D-AC19-4521-9A3E-0F8777EF13C2}" srcOrd="1" destOrd="0" presId="urn:microsoft.com/office/officeart/2005/8/layout/hProcess9"/>
    <dgm:cxn modelId="{213EC288-C4B6-48E1-B063-57539ABB0AD5}" type="presParOf" srcId="{9A2BA50D-AC19-4521-9A3E-0F8777EF13C2}" destId="{612B4514-3E23-46E3-95C5-2E0E51FFEA7A}" srcOrd="0" destOrd="0" presId="urn:microsoft.com/office/officeart/2005/8/layout/hProcess9"/>
    <dgm:cxn modelId="{AA56F9D5-A81A-4D8B-AB90-7C8153EC3E78}" type="presParOf" srcId="{9A2BA50D-AC19-4521-9A3E-0F8777EF13C2}" destId="{35882054-478C-48B9-A0FF-94C88BFA5CAB}" srcOrd="1" destOrd="0" presId="urn:microsoft.com/office/officeart/2005/8/layout/hProcess9"/>
    <dgm:cxn modelId="{9F8C44D9-698A-43C3-854D-6FE0E932DBE3}" type="presParOf" srcId="{9A2BA50D-AC19-4521-9A3E-0F8777EF13C2}" destId="{E0413F42-40D4-4F62-A0ED-661855005248}" srcOrd="2" destOrd="0" presId="urn:microsoft.com/office/officeart/2005/8/layout/hProcess9"/>
    <dgm:cxn modelId="{53D68AE8-8972-463B-8525-EE0C7E981B56}" type="presParOf" srcId="{9A2BA50D-AC19-4521-9A3E-0F8777EF13C2}" destId="{37D95115-62E8-4D78-AF75-6BB3C882220E}" srcOrd="3" destOrd="0" presId="urn:microsoft.com/office/officeart/2005/8/layout/hProcess9"/>
    <dgm:cxn modelId="{0AC8153E-2596-4EAE-A4AC-47AB46E416F3}"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t>.NET CLI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dgm:t>
        <a:bodyPr/>
        <a:lstStyle/>
        <a:p>
          <a:pPr rtl="0"/>
          <a:r>
            <a:rPr lang="en-GB" dirty="0" smtClean="0"/>
            <a:t>C#/VB </a:t>
          </a:r>
        </a:p>
        <a:p>
          <a:pPr rtl="0"/>
          <a:r>
            <a:rPr lang="en-GB" dirty="0" smtClean="0"/>
            <a:t>1.0-5.0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22ECE4BE-9DB1-498E-BB15-58CB206A15E0}" type="presOf" srcId="{8A139703-F290-4B8B-BD3D-DB10C1F5669C}" destId="{8D6C514E-5F0B-4031-86ED-B4F24281469C}" srcOrd="0" destOrd="0" presId="urn:microsoft.com/office/officeart/2005/8/layout/default"/>
    <dgm:cxn modelId="{CF66E3DD-1782-4EFE-A556-8C3C905DB24A}" type="presOf" srcId="{96723B55-FF55-47FD-B449-4AA8FA2BAB31}" destId="{56BFC3DA-A95C-4316-B5C1-1D964B4B0F2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2DF41136-2748-4349-AFA3-EF344DE6861F}" type="presOf" srcId="{1DBC060E-790A-4CDD-8E2E-45F579CE0C62}" destId="{EAC128E0-B124-45FB-8D3C-3545493916D3}" srcOrd="0" destOrd="0" presId="urn:microsoft.com/office/officeart/2005/8/layout/default"/>
    <dgm:cxn modelId="{34C4464D-59F3-4510-A107-3E50DB13BC39}" type="presOf" srcId="{1B53CFCF-4F60-4381-849F-791013009488}" destId="{8B52217E-9618-4D72-9320-CE2C0A858468}"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A0A9E4B6-D451-48D1-8C10-7906D265D750}" type="presParOf" srcId="{8B52217E-9618-4D72-9320-CE2C0A858468}" destId="{56BFC3DA-A95C-4316-B5C1-1D964B4B0F23}" srcOrd="0" destOrd="0" presId="urn:microsoft.com/office/officeart/2005/8/layout/default"/>
    <dgm:cxn modelId="{A2404028-3944-411D-8AFD-A8F2B873B0DD}" type="presParOf" srcId="{8B52217E-9618-4D72-9320-CE2C0A858468}" destId="{3427721A-487C-4186-8C98-4EAC2E7A1907}" srcOrd="1" destOrd="0" presId="urn:microsoft.com/office/officeart/2005/8/layout/default"/>
    <dgm:cxn modelId="{1707D0B3-553C-47D3-8C8A-7EDA9C9D9912}" type="presParOf" srcId="{8B52217E-9618-4D72-9320-CE2C0A858468}" destId="{EAC128E0-B124-45FB-8D3C-3545493916D3}" srcOrd="2" destOrd="0" presId="urn:microsoft.com/office/officeart/2005/8/layout/default"/>
    <dgm:cxn modelId="{F079A2F0-CFA7-44EC-9523-585E792824AC}" type="presParOf" srcId="{8B52217E-9618-4D72-9320-CE2C0A858468}" destId="{85462E2A-53BA-4EE3-BE53-7BEFD6DD9817}" srcOrd="3" destOrd="0" presId="urn:microsoft.com/office/officeart/2005/8/layout/default"/>
    <dgm:cxn modelId="{B48C0AC2-088D-461E-B346-5AD390D2DD48}"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1A0D9-E044-4211-88E2-3C1CCF11CB7C}" type="doc">
      <dgm:prSet loTypeId="urn:microsoft.com/office/officeart/2005/8/layout/hProcess9" loCatId="process" qsTypeId="urn:microsoft.com/office/officeart/2005/8/quickstyle/simple1" qsCatId="simple" csTypeId="urn:microsoft.com/office/officeart/2005/8/colors/accent1_2" csCatId="accent1" phldr="1"/>
      <dgm:spPr/>
    </dgm:pt>
    <dgm:pt modelId="{BD80B95D-7298-49B8-BA35-317CBA84A42E}">
      <dgm:prSet phldrT="[Text]"/>
      <dgm:spPr/>
      <dgm:t>
        <a:bodyPr/>
        <a:lstStyle/>
        <a:p>
          <a:r>
            <a:rPr lang="en-GB" b="1" dirty="0" smtClean="0">
              <a:latin typeface="Candara" pitchFamily="34" charset="0"/>
            </a:rPr>
            <a:t>The </a:t>
          </a:r>
          <a:r>
            <a:rPr lang="en-GB" b="1" dirty="0" smtClean="0">
              <a:solidFill>
                <a:srgbClr val="FFFF00"/>
              </a:solidFill>
              <a:latin typeface="Candara" pitchFamily="34" charset="0"/>
            </a:rPr>
            <a:t>dark days </a:t>
          </a:r>
          <a:r>
            <a:rPr lang="en-GB" b="1" dirty="0" smtClean="0">
              <a:latin typeface="Candara" pitchFamily="34" charset="0"/>
            </a:rPr>
            <a:t>of object fundamentalism are past us </a:t>
          </a:r>
          <a:r>
            <a:rPr lang="en-GB" b="1" dirty="0" smtClean="0">
              <a:latin typeface="Candara" pitchFamily="34" charset="0"/>
              <a:sym typeface="Wingdings" pitchFamily="2" charset="2"/>
            </a:rPr>
            <a:t></a:t>
          </a:r>
          <a:endParaRPr lang="en-GB" b="1" dirty="0">
            <a:latin typeface="Candara" pitchFamily="34" charset="0"/>
          </a:endParaRPr>
        </a:p>
      </dgm:t>
    </dgm:pt>
    <dgm:pt modelId="{2454896B-FB4C-4E47-A97E-7D9B727A3053}" type="parTrans" cxnId="{0A72BCD0-984E-4B74-A283-49AE6D110FB5}">
      <dgm:prSet/>
      <dgm:spPr/>
      <dgm:t>
        <a:bodyPr/>
        <a:lstStyle/>
        <a:p>
          <a:endParaRPr lang="en-GB"/>
        </a:p>
      </dgm:t>
    </dgm:pt>
    <dgm:pt modelId="{B21D77AB-A680-47D0-9B96-FA3DE34C5811}" type="sibTrans" cxnId="{0A72BCD0-984E-4B74-A283-49AE6D110FB5}">
      <dgm:prSet/>
      <dgm:spPr/>
      <dgm:t>
        <a:bodyPr/>
        <a:lstStyle/>
        <a:p>
          <a:endParaRPr lang="en-GB"/>
        </a:p>
      </dgm:t>
    </dgm:pt>
    <dgm:pt modelId="{F0882571-4763-409E-8210-D316A6E64DEF}">
      <dgm:prSet phldrT="[Text]" custT="1"/>
      <dgm:spPr/>
      <dgm:t>
        <a:bodyPr/>
        <a:lstStyle/>
        <a:p>
          <a:r>
            <a:rPr lang="en-US" sz="2500" b="1" dirty="0" smtClean="0">
              <a:solidFill>
                <a:srgbClr val="FFFF00"/>
              </a:solidFill>
              <a:latin typeface="Candara" pitchFamily="34" charset="0"/>
            </a:rPr>
            <a:t>Mixed OO/FP languages </a:t>
          </a:r>
          <a:r>
            <a:rPr lang="en-US" sz="2500" b="1" dirty="0" smtClean="0">
              <a:solidFill>
                <a:schemeClr val="tx1"/>
              </a:solidFill>
              <a:latin typeface="Candara" pitchFamily="34" charset="0"/>
            </a:rPr>
            <a:t>are now </a:t>
          </a:r>
          <a:r>
            <a:rPr lang="en-US" sz="2500" b="1" dirty="0" smtClean="0">
              <a:solidFill>
                <a:srgbClr val="FFFF00"/>
              </a:solidFill>
              <a:latin typeface="Candara" pitchFamily="34" charset="0"/>
            </a:rPr>
            <a:t>industry standard</a:t>
          </a:r>
        </a:p>
        <a:p>
          <a:r>
            <a:rPr lang="en-US" sz="1400" b="1" dirty="0" smtClean="0">
              <a:solidFill>
                <a:srgbClr val="FFFF00"/>
              </a:solidFill>
              <a:latin typeface="Candara" pitchFamily="34" charset="0"/>
            </a:rPr>
            <a:t>(C#, C++, VB, Java, </a:t>
          </a:r>
          <a:r>
            <a:rPr lang="en-US" sz="1400" b="1" dirty="0" err="1" smtClean="0">
              <a:solidFill>
                <a:srgbClr val="FFFF00"/>
              </a:solidFill>
              <a:latin typeface="Candara" pitchFamily="34" charset="0"/>
            </a:rPr>
            <a:t>Javascript</a:t>
          </a:r>
          <a:r>
            <a:rPr lang="en-US" sz="1400" b="1" dirty="0" smtClean="0">
              <a:solidFill>
                <a:srgbClr val="FFFF00"/>
              </a:solidFill>
              <a:latin typeface="Candara" pitchFamily="34" charset="0"/>
            </a:rPr>
            <a:t>, </a:t>
          </a:r>
          <a:r>
            <a:rPr lang="en-US" sz="1400" b="1" dirty="0" err="1" smtClean="0">
              <a:solidFill>
                <a:srgbClr val="FFFF00"/>
              </a:solidFill>
              <a:latin typeface="Candara" pitchFamily="34" charset="0"/>
            </a:rPr>
            <a:t>Scala</a:t>
          </a:r>
          <a:r>
            <a:rPr lang="en-US" sz="1400" b="1" dirty="0" smtClean="0">
              <a:solidFill>
                <a:srgbClr val="FFFF00"/>
              </a:solidFill>
              <a:latin typeface="Candara" pitchFamily="34" charset="0"/>
            </a:rPr>
            <a:t>, F#, …)</a:t>
          </a:r>
          <a:endParaRPr lang="en-GB" sz="2000" b="1" dirty="0">
            <a:latin typeface="Candara" pitchFamily="34" charset="0"/>
          </a:endParaRPr>
        </a:p>
      </dgm:t>
    </dgm:pt>
    <dgm:pt modelId="{C1EC4534-AC2C-4D53-AAF2-DB5C8DAF4CCD}" type="parTrans" cxnId="{8A5A5DA5-A1B1-41CE-8E1C-13B6FB2FC483}">
      <dgm:prSet/>
      <dgm:spPr/>
      <dgm:t>
        <a:bodyPr/>
        <a:lstStyle/>
        <a:p>
          <a:endParaRPr lang="en-GB"/>
        </a:p>
      </dgm:t>
    </dgm:pt>
    <dgm:pt modelId="{6F471508-F949-406D-B4CB-FF62E1AD11B7}" type="sibTrans" cxnId="{8A5A5DA5-A1B1-41CE-8E1C-13B6FB2FC483}">
      <dgm:prSet/>
      <dgm:spPr/>
      <dgm:t>
        <a:bodyPr/>
        <a:lstStyle/>
        <a:p>
          <a:endParaRPr lang="en-GB"/>
        </a:p>
      </dgm:t>
    </dgm:pt>
    <dgm:pt modelId="{2CA533C4-88A7-4597-AFDA-9AB5C43D9210}">
      <dgm:prSet phldrT="[Text]"/>
      <dgm:spPr/>
      <dgm:t>
        <a:bodyPr/>
        <a:lstStyle/>
        <a:p>
          <a:r>
            <a:rPr lang="en-US" b="1" dirty="0" smtClean="0">
              <a:solidFill>
                <a:schemeClr val="tx1"/>
              </a:solidFill>
              <a:latin typeface="Candara" pitchFamily="34" charset="0"/>
            </a:rPr>
            <a:t>MSR has </a:t>
          </a:r>
          <a:r>
            <a:rPr lang="en-US" b="1" dirty="0" smtClean="0">
              <a:solidFill>
                <a:srgbClr val="FFFF00"/>
              </a:solidFill>
              <a:latin typeface="Candara" pitchFamily="34" charset="0"/>
            </a:rPr>
            <a:t>played its part </a:t>
          </a:r>
          <a:r>
            <a:rPr lang="en-US" b="1" smtClean="0">
              <a:solidFill>
                <a:schemeClr val="tx1"/>
              </a:solidFill>
              <a:latin typeface="Candara" pitchFamily="34" charset="0"/>
            </a:rPr>
            <a:t>in this transformation</a:t>
          </a:r>
          <a:endParaRPr lang="en-GB" b="1" dirty="0">
            <a:latin typeface="Candara" pitchFamily="34" charset="0"/>
          </a:endParaRPr>
        </a:p>
      </dgm:t>
    </dgm:pt>
    <dgm:pt modelId="{4320199D-7EA7-45A9-ABAB-8A1008809253}" type="parTrans" cxnId="{749D3235-88A1-475F-A5C4-44B0F1358159}">
      <dgm:prSet/>
      <dgm:spPr/>
      <dgm:t>
        <a:bodyPr/>
        <a:lstStyle/>
        <a:p>
          <a:endParaRPr lang="en-GB"/>
        </a:p>
      </dgm:t>
    </dgm:pt>
    <dgm:pt modelId="{F5C23CA1-1BB5-444F-BD4C-28F518E9FA6E}" type="sibTrans" cxnId="{749D3235-88A1-475F-A5C4-44B0F1358159}">
      <dgm:prSet/>
      <dgm:spPr/>
      <dgm:t>
        <a:bodyPr/>
        <a:lstStyle/>
        <a:p>
          <a:endParaRPr lang="en-GB"/>
        </a:p>
      </dgm:t>
    </dgm:pt>
    <dgm:pt modelId="{F3008513-CAB0-4B3F-8098-7699737481BA}" type="pres">
      <dgm:prSet presAssocID="{98E1A0D9-E044-4211-88E2-3C1CCF11CB7C}" presName="CompostProcess" presStyleCnt="0">
        <dgm:presLayoutVars>
          <dgm:dir/>
          <dgm:resizeHandles val="exact"/>
        </dgm:presLayoutVars>
      </dgm:prSet>
      <dgm:spPr/>
    </dgm:pt>
    <dgm:pt modelId="{4CFAAE5E-BDB0-418C-920A-B2D10BB38FDD}" type="pres">
      <dgm:prSet presAssocID="{98E1A0D9-E044-4211-88E2-3C1CCF11CB7C}" presName="arrow" presStyleLbl="bgShp" presStyleIdx="0" presStyleCnt="1" custScaleX="70817" custScaleY="51180" custLinFactNeighborX="15138" custLinFactNeighborY="-9335"/>
      <dgm:spPr>
        <a:noFill/>
      </dgm:spPr>
    </dgm:pt>
    <dgm:pt modelId="{6F58C1A7-E374-4355-8174-C72BDD07502D}" type="pres">
      <dgm:prSet presAssocID="{98E1A0D9-E044-4211-88E2-3C1CCF11CB7C}" presName="linearProcess" presStyleCnt="0"/>
      <dgm:spPr/>
    </dgm:pt>
    <dgm:pt modelId="{B52632A9-B453-48F6-A6F7-D37DEAF8B1AC}" type="pres">
      <dgm:prSet presAssocID="{BD80B95D-7298-49B8-BA35-317CBA84A42E}" presName="textNode" presStyleLbl="node1" presStyleIdx="0" presStyleCnt="3">
        <dgm:presLayoutVars>
          <dgm:bulletEnabled val="1"/>
        </dgm:presLayoutVars>
      </dgm:prSet>
      <dgm:spPr/>
      <dgm:t>
        <a:bodyPr/>
        <a:lstStyle/>
        <a:p>
          <a:endParaRPr lang="en-GB"/>
        </a:p>
      </dgm:t>
    </dgm:pt>
    <dgm:pt modelId="{1FFA591F-D1C3-4173-A022-19214E20D587}" type="pres">
      <dgm:prSet presAssocID="{B21D77AB-A680-47D0-9B96-FA3DE34C5811}" presName="sibTrans" presStyleCnt="0"/>
      <dgm:spPr/>
    </dgm:pt>
    <dgm:pt modelId="{C38102D6-B54A-4BEF-A77E-EA2945FD8620}" type="pres">
      <dgm:prSet presAssocID="{F0882571-4763-409E-8210-D316A6E64DEF}" presName="textNode" presStyleLbl="node1" presStyleIdx="1" presStyleCnt="3">
        <dgm:presLayoutVars>
          <dgm:bulletEnabled val="1"/>
        </dgm:presLayoutVars>
      </dgm:prSet>
      <dgm:spPr/>
      <dgm:t>
        <a:bodyPr/>
        <a:lstStyle/>
        <a:p>
          <a:endParaRPr lang="en-GB"/>
        </a:p>
      </dgm:t>
    </dgm:pt>
    <dgm:pt modelId="{E59EABD2-162A-4C22-BAFA-BA4149D54B6D}" type="pres">
      <dgm:prSet presAssocID="{6F471508-F949-406D-B4CB-FF62E1AD11B7}" presName="sibTrans" presStyleCnt="0"/>
      <dgm:spPr/>
    </dgm:pt>
    <dgm:pt modelId="{3D61F710-B6E5-43AB-9DA8-C0106FC3CE42}" type="pres">
      <dgm:prSet presAssocID="{2CA533C4-88A7-4597-AFDA-9AB5C43D9210}" presName="textNode" presStyleLbl="node1" presStyleIdx="2" presStyleCnt="3">
        <dgm:presLayoutVars>
          <dgm:bulletEnabled val="1"/>
        </dgm:presLayoutVars>
      </dgm:prSet>
      <dgm:spPr/>
      <dgm:t>
        <a:bodyPr/>
        <a:lstStyle/>
        <a:p>
          <a:endParaRPr lang="en-GB"/>
        </a:p>
      </dgm:t>
    </dgm:pt>
  </dgm:ptLst>
  <dgm:cxnLst>
    <dgm:cxn modelId="{C75B6B50-DC10-4A7D-A6AF-6DE760A2F735}" type="presOf" srcId="{BD80B95D-7298-49B8-BA35-317CBA84A42E}" destId="{B52632A9-B453-48F6-A6F7-D37DEAF8B1AC}" srcOrd="0" destOrd="0" presId="urn:microsoft.com/office/officeart/2005/8/layout/hProcess9"/>
    <dgm:cxn modelId="{74B725C9-CCEF-41A2-8620-45189139F872}" type="presOf" srcId="{F0882571-4763-409E-8210-D316A6E64DEF}" destId="{C38102D6-B54A-4BEF-A77E-EA2945FD8620}" srcOrd="0" destOrd="0" presId="urn:microsoft.com/office/officeart/2005/8/layout/hProcess9"/>
    <dgm:cxn modelId="{8A5A5DA5-A1B1-41CE-8E1C-13B6FB2FC483}" srcId="{98E1A0D9-E044-4211-88E2-3C1CCF11CB7C}" destId="{F0882571-4763-409E-8210-D316A6E64DEF}" srcOrd="1" destOrd="0" parTransId="{C1EC4534-AC2C-4D53-AAF2-DB5C8DAF4CCD}" sibTransId="{6F471508-F949-406D-B4CB-FF62E1AD11B7}"/>
    <dgm:cxn modelId="{0484DF46-8633-4358-AC67-74B556727883}" type="presOf" srcId="{2CA533C4-88A7-4597-AFDA-9AB5C43D9210}" destId="{3D61F710-B6E5-43AB-9DA8-C0106FC3CE42}" srcOrd="0" destOrd="0" presId="urn:microsoft.com/office/officeart/2005/8/layout/hProcess9"/>
    <dgm:cxn modelId="{749D3235-88A1-475F-A5C4-44B0F1358159}" srcId="{98E1A0D9-E044-4211-88E2-3C1CCF11CB7C}" destId="{2CA533C4-88A7-4597-AFDA-9AB5C43D9210}" srcOrd="2" destOrd="0" parTransId="{4320199D-7EA7-45A9-ABAB-8A1008809253}" sibTransId="{F5C23CA1-1BB5-444F-BD4C-28F518E9FA6E}"/>
    <dgm:cxn modelId="{9AE303BA-850D-4BCD-8F81-293B0BF66B08}" type="presOf" srcId="{98E1A0D9-E044-4211-88E2-3C1CCF11CB7C}" destId="{F3008513-CAB0-4B3F-8098-7699737481BA}" srcOrd="0" destOrd="0" presId="urn:microsoft.com/office/officeart/2005/8/layout/hProcess9"/>
    <dgm:cxn modelId="{0A72BCD0-984E-4B74-A283-49AE6D110FB5}" srcId="{98E1A0D9-E044-4211-88E2-3C1CCF11CB7C}" destId="{BD80B95D-7298-49B8-BA35-317CBA84A42E}" srcOrd="0" destOrd="0" parTransId="{2454896B-FB4C-4E47-A97E-7D9B727A3053}" sibTransId="{B21D77AB-A680-47D0-9B96-FA3DE34C5811}"/>
    <dgm:cxn modelId="{8CED6FF1-1E58-483D-AEC6-D05916182D43}" type="presParOf" srcId="{F3008513-CAB0-4B3F-8098-7699737481BA}" destId="{4CFAAE5E-BDB0-418C-920A-B2D10BB38FDD}" srcOrd="0" destOrd="0" presId="urn:microsoft.com/office/officeart/2005/8/layout/hProcess9"/>
    <dgm:cxn modelId="{886B51F8-9F85-4B4B-A877-F6FE2B0E0E4F}" type="presParOf" srcId="{F3008513-CAB0-4B3F-8098-7699737481BA}" destId="{6F58C1A7-E374-4355-8174-C72BDD07502D}" srcOrd="1" destOrd="0" presId="urn:microsoft.com/office/officeart/2005/8/layout/hProcess9"/>
    <dgm:cxn modelId="{8A4FD64E-D6EA-4BF3-81E5-CCB7649A2AE1}" type="presParOf" srcId="{6F58C1A7-E374-4355-8174-C72BDD07502D}" destId="{B52632A9-B453-48F6-A6F7-D37DEAF8B1AC}" srcOrd="0" destOrd="0" presId="urn:microsoft.com/office/officeart/2005/8/layout/hProcess9"/>
    <dgm:cxn modelId="{527B994B-65A8-478F-BC65-EC39FC58DF65}" type="presParOf" srcId="{6F58C1A7-E374-4355-8174-C72BDD07502D}" destId="{1FFA591F-D1C3-4173-A022-19214E20D587}" srcOrd="1" destOrd="0" presId="urn:microsoft.com/office/officeart/2005/8/layout/hProcess9"/>
    <dgm:cxn modelId="{998D7074-2E62-4DF5-BBF0-A5D7688A999B}" type="presParOf" srcId="{6F58C1A7-E374-4355-8174-C72BDD07502D}" destId="{C38102D6-B54A-4BEF-A77E-EA2945FD8620}" srcOrd="2" destOrd="0" presId="urn:microsoft.com/office/officeart/2005/8/layout/hProcess9"/>
    <dgm:cxn modelId="{F92DAD92-1915-4ED6-A93E-7C065FEE2F30}" type="presParOf" srcId="{6F58C1A7-E374-4355-8174-C72BDD07502D}" destId="{E59EABD2-162A-4C22-BAFA-BA4149D54B6D}" srcOrd="3" destOrd="0" presId="urn:microsoft.com/office/officeart/2005/8/layout/hProcess9"/>
    <dgm:cxn modelId="{B69537D6-86F7-4D86-BC70-D7A4D8CF9036}" type="presParOf" srcId="{6F58C1A7-E374-4355-8174-C72BDD07502D}" destId="{3D61F710-B6E5-43AB-9DA8-C0106FC3CE4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1B9AAFF0-4FBB-4FB4-A7FF-0B5F6A0D7908}" type="presOf" srcId="{37280AB1-95FF-42E8-94B7-DCF4D2A09A09}" destId="{54AD1ADC-A634-4621-A4E4-473A7E172D0E}" srcOrd="0" destOrd="0" presId="urn:microsoft.com/office/officeart/2005/8/layout/venn1"/>
    <dgm:cxn modelId="{D04299A9-12C6-4B6D-A6BD-3BA1FB8DED29}" type="presOf" srcId="{8AF86F65-257F-4D4B-8F3E-9FA582CE5FAF}" destId="{ED9FBEAD-8068-422C-B57A-30CFA25C3E76}" srcOrd="0" destOrd="0" presId="urn:microsoft.com/office/officeart/2005/8/layout/venn1"/>
    <dgm:cxn modelId="{DEF02F24-7217-47F5-998D-5AAD2D74911C}" type="presOf" srcId="{83D561A4-503F-45B2-B21E-B4C0A921F900}" destId="{B3DBAB2C-2BCB-4EFA-8EF8-288AFF90DBD0}"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0D110F39-1E00-4EEC-905A-2AAFD964132A}" type="presOf" srcId="{83D561A4-503F-45B2-B21E-B4C0A921F900}" destId="{C4F96459-0667-46A5-8464-979D32A5AFC0}" srcOrd="0" destOrd="0" presId="urn:microsoft.com/office/officeart/2005/8/layout/venn1"/>
    <dgm:cxn modelId="{57DAC908-354E-4FAE-B30F-C20F6C146D47}" type="presOf" srcId="{8AF86F65-257F-4D4B-8F3E-9FA582CE5FAF}" destId="{9833359F-7D17-45D4-8EB8-A5BB503C7C74}"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DDD4A60E-F411-4666-B291-8C6FF4DAE6FA}" type="presParOf" srcId="{54AD1ADC-A634-4621-A4E4-473A7E172D0E}" destId="{ED9FBEAD-8068-422C-B57A-30CFA25C3E76}" srcOrd="0" destOrd="0" presId="urn:microsoft.com/office/officeart/2005/8/layout/venn1"/>
    <dgm:cxn modelId="{724F5651-BC01-4E96-9387-511DA0B2C20A}" type="presParOf" srcId="{54AD1ADC-A634-4621-A4E4-473A7E172D0E}" destId="{9833359F-7D17-45D4-8EB8-A5BB503C7C74}" srcOrd="1" destOrd="0" presId="urn:microsoft.com/office/officeart/2005/8/layout/venn1"/>
    <dgm:cxn modelId="{1956F730-D39C-468B-A1A7-44157DA82681}" type="presParOf" srcId="{54AD1ADC-A634-4621-A4E4-473A7E172D0E}" destId="{C4F96459-0667-46A5-8464-979D32A5AFC0}" srcOrd="2" destOrd="0" presId="urn:microsoft.com/office/officeart/2005/8/layout/venn1"/>
    <dgm:cxn modelId="{636A050D-0565-4195-9B5E-A6C7F032D735}"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9DC468E1-2807-4653-AE46-86755F756629}" type="presOf" srcId="{8AF86F65-257F-4D4B-8F3E-9FA582CE5FAF}" destId="{ED9FBEAD-8068-422C-B57A-30CFA25C3E76}" srcOrd="0" destOrd="0" presId="urn:microsoft.com/office/officeart/2005/8/layout/venn1"/>
    <dgm:cxn modelId="{9DF9DDF7-8ABE-443B-9AEB-B1F46543B4BD}" type="presOf" srcId="{83D561A4-503F-45B2-B21E-B4C0A921F900}" destId="{C4F96459-0667-46A5-8464-979D32A5AFC0}" srcOrd="0" destOrd="0" presId="urn:microsoft.com/office/officeart/2005/8/layout/venn1"/>
    <dgm:cxn modelId="{68069423-CBFF-481F-B235-1E1913440E6A}" type="presOf" srcId="{83D561A4-503F-45B2-B21E-B4C0A921F900}" destId="{B3DBAB2C-2BCB-4EFA-8EF8-288AFF90DBD0}"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462C5C2E-2CFE-499B-9A9E-5EC9260418B4}" srcId="{37280AB1-95FF-42E8-94B7-DCF4D2A09A09}" destId="{83D561A4-503F-45B2-B21E-B4C0A921F900}" srcOrd="1" destOrd="0" parTransId="{586C31D1-E2EE-43F5-9333-75504CDB2A01}" sibTransId="{3537B17F-CEEC-4777-8EED-6853E79A7526}"/>
    <dgm:cxn modelId="{29FF4B64-5C08-4E74-8932-0D3D4837289D}" type="presOf" srcId="{8AF86F65-257F-4D4B-8F3E-9FA582CE5FAF}" destId="{9833359F-7D17-45D4-8EB8-A5BB503C7C74}" srcOrd="1" destOrd="0" presId="urn:microsoft.com/office/officeart/2005/8/layout/venn1"/>
    <dgm:cxn modelId="{EA743006-6E4F-448C-9C47-3BBCDC054350}" type="presOf" srcId="{37280AB1-95FF-42E8-94B7-DCF4D2A09A09}" destId="{54AD1ADC-A634-4621-A4E4-473A7E172D0E}" srcOrd="0" destOrd="0" presId="urn:microsoft.com/office/officeart/2005/8/layout/venn1"/>
    <dgm:cxn modelId="{2DB4129D-7F7F-4D29-93B6-129D3BFA8879}" type="presParOf" srcId="{54AD1ADC-A634-4621-A4E4-473A7E172D0E}" destId="{ED9FBEAD-8068-422C-B57A-30CFA25C3E76}" srcOrd="0" destOrd="0" presId="urn:microsoft.com/office/officeart/2005/8/layout/venn1"/>
    <dgm:cxn modelId="{F09C66A3-7547-4EF8-8A16-B9BE00F093C6}" type="presParOf" srcId="{54AD1ADC-A634-4621-A4E4-473A7E172D0E}" destId="{9833359F-7D17-45D4-8EB8-A5BB503C7C74}" srcOrd="1" destOrd="0" presId="urn:microsoft.com/office/officeart/2005/8/layout/venn1"/>
    <dgm:cxn modelId="{EBCCE99A-62E8-4509-A4BC-457A61C3A017}" type="presParOf" srcId="{54AD1ADC-A634-4621-A4E4-473A7E172D0E}" destId="{C4F96459-0667-46A5-8464-979D32A5AFC0}" srcOrd="2" destOrd="0" presId="urn:microsoft.com/office/officeart/2005/8/layout/venn1"/>
    <dgm:cxn modelId="{CD8955EE-5281-4A23-950D-90D42CC10BFD}"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F99239-ADAA-43C4-A157-005E3A681CB1}"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GB"/>
        </a:p>
      </dgm:t>
    </dgm:pt>
    <dgm:pt modelId="{A216A04D-80BF-4D62-86B8-B2A727123A9B}">
      <dgm:prSet/>
      <dgm:spPr/>
      <dgm:t>
        <a:bodyPr/>
        <a:lstStyle/>
        <a:p>
          <a:pPr rtl="0"/>
          <a:r>
            <a:rPr lang="en-GB" b="0" baseline="0" dirty="0" smtClean="0"/>
            <a:t>Part 1 – Summary</a:t>
          </a:r>
          <a:br>
            <a:rPr lang="en-GB" b="0" baseline="0" dirty="0" smtClean="0"/>
          </a:br>
          <a:r>
            <a:rPr lang="en-GB" b="0" baseline="0" dirty="0" smtClean="0"/>
            <a:t/>
          </a:r>
          <a:br>
            <a:rPr lang="en-GB" b="0" baseline="0" dirty="0" smtClean="0"/>
          </a:br>
          <a:r>
            <a:rPr lang="en-GB" b="0" baseline="0" dirty="0" smtClean="0"/>
            <a:t>At MSR our job is to take languages forward</a:t>
          </a:r>
          <a:br>
            <a:rPr lang="en-GB" b="0" baseline="0" dirty="0" smtClean="0"/>
          </a:br>
          <a:r>
            <a:rPr lang="en-GB" b="0" baseline="0" dirty="0" smtClean="0"/>
            <a:t/>
          </a:r>
          <a:br>
            <a:rPr lang="en-GB" b="0" baseline="0" dirty="0" smtClean="0"/>
          </a:br>
          <a:r>
            <a:rPr lang="en-GB" b="0" baseline="0" dirty="0" smtClean="0"/>
            <a:t>F# 1.0-2.0 focused on </a:t>
          </a:r>
          <a:r>
            <a:rPr lang="en-GB" b="0" baseline="0" dirty="0" err="1" smtClean="0"/>
            <a:t>FP+OO+Parallel+Units</a:t>
          </a:r>
          <a:r>
            <a:rPr lang="en-GB" b="0" baseline="0" dirty="0" smtClean="0"/>
            <a:t/>
          </a:r>
          <a:br>
            <a:rPr lang="en-GB" b="0" baseline="0" dirty="0" smtClean="0"/>
          </a:br>
          <a:r>
            <a:rPr lang="en-GB" b="0" baseline="0" dirty="0" smtClean="0"/>
            <a:t/>
          </a:r>
          <a:br>
            <a:rPr lang="en-GB" b="0" baseline="0" dirty="0" smtClean="0"/>
          </a:br>
          <a:r>
            <a:rPr lang="en-GB" b="0" baseline="0" dirty="0" smtClean="0"/>
            <a:t>F# 3.0 focuses on information integration</a:t>
          </a:r>
          <a:br>
            <a:rPr lang="en-GB" b="0" baseline="0" dirty="0" smtClean="0"/>
          </a:br>
          <a:endParaRPr lang="en-GB" dirty="0"/>
        </a:p>
      </dgm:t>
    </dgm:pt>
    <dgm:pt modelId="{131BBCE9-704E-4021-B2EB-F3CCA79DB00A}" type="parTrans" cxnId="{6C01342D-527A-4C9F-967D-7445119AB4BE}">
      <dgm:prSet/>
      <dgm:spPr/>
      <dgm:t>
        <a:bodyPr/>
        <a:lstStyle/>
        <a:p>
          <a:endParaRPr lang="en-GB"/>
        </a:p>
      </dgm:t>
    </dgm:pt>
    <dgm:pt modelId="{40B28B7A-EC54-4DBA-A422-75C24B31A63E}" type="sibTrans" cxnId="{6C01342D-527A-4C9F-967D-7445119AB4BE}">
      <dgm:prSet/>
      <dgm:spPr/>
      <dgm:t>
        <a:bodyPr/>
        <a:lstStyle/>
        <a:p>
          <a:endParaRPr lang="en-GB"/>
        </a:p>
      </dgm:t>
    </dgm:pt>
    <dgm:pt modelId="{91A33E2A-D1D0-4231-8717-5CDCD49B25D5}" type="pres">
      <dgm:prSet presAssocID="{D2F99239-ADAA-43C4-A157-005E3A681CB1}" presName="hierChild1" presStyleCnt="0">
        <dgm:presLayoutVars>
          <dgm:orgChart val="1"/>
          <dgm:chPref val="1"/>
          <dgm:dir/>
          <dgm:animOne val="branch"/>
          <dgm:animLvl val="lvl"/>
          <dgm:resizeHandles/>
        </dgm:presLayoutVars>
      </dgm:prSet>
      <dgm:spPr/>
      <dgm:t>
        <a:bodyPr/>
        <a:lstStyle/>
        <a:p>
          <a:endParaRPr lang="en-GB"/>
        </a:p>
      </dgm:t>
    </dgm:pt>
    <dgm:pt modelId="{EC837B64-DE45-4E50-8C2C-55AE32D7C12D}" type="pres">
      <dgm:prSet presAssocID="{A216A04D-80BF-4D62-86B8-B2A727123A9B}" presName="hierRoot1" presStyleCnt="0">
        <dgm:presLayoutVars>
          <dgm:hierBranch val="init"/>
        </dgm:presLayoutVars>
      </dgm:prSet>
      <dgm:spPr/>
    </dgm:pt>
    <dgm:pt modelId="{DF7F3701-3B15-4256-8990-8E139077E4E7}" type="pres">
      <dgm:prSet presAssocID="{A216A04D-80BF-4D62-86B8-B2A727123A9B}" presName="rootComposite1" presStyleCnt="0"/>
      <dgm:spPr/>
    </dgm:pt>
    <dgm:pt modelId="{441A4C77-5D4C-4807-A0F2-8C51A874502C}" type="pres">
      <dgm:prSet presAssocID="{A216A04D-80BF-4D62-86B8-B2A727123A9B}" presName="rootText1" presStyleLbl="node0" presStyleIdx="0" presStyleCnt="1">
        <dgm:presLayoutVars>
          <dgm:chPref val="3"/>
        </dgm:presLayoutVars>
      </dgm:prSet>
      <dgm:spPr/>
      <dgm:t>
        <a:bodyPr/>
        <a:lstStyle/>
        <a:p>
          <a:endParaRPr lang="en-GB"/>
        </a:p>
      </dgm:t>
    </dgm:pt>
    <dgm:pt modelId="{F71A6357-7DE9-49EE-A9CA-84DD1E391A6B}" type="pres">
      <dgm:prSet presAssocID="{A216A04D-80BF-4D62-86B8-B2A727123A9B}" presName="rootConnector1" presStyleLbl="node1" presStyleIdx="0" presStyleCnt="0"/>
      <dgm:spPr/>
      <dgm:t>
        <a:bodyPr/>
        <a:lstStyle/>
        <a:p>
          <a:endParaRPr lang="en-GB"/>
        </a:p>
      </dgm:t>
    </dgm:pt>
    <dgm:pt modelId="{A15BC738-6B89-4ACD-A2E2-C42E90B84D27}" type="pres">
      <dgm:prSet presAssocID="{A216A04D-80BF-4D62-86B8-B2A727123A9B}" presName="hierChild2" presStyleCnt="0"/>
      <dgm:spPr/>
    </dgm:pt>
    <dgm:pt modelId="{5520E438-8FCE-4AB0-819A-6FFF19C97AC4}" type="pres">
      <dgm:prSet presAssocID="{A216A04D-80BF-4D62-86B8-B2A727123A9B}" presName="hierChild3" presStyleCnt="0"/>
      <dgm:spPr/>
    </dgm:pt>
  </dgm:ptLst>
  <dgm:cxnLst>
    <dgm:cxn modelId="{E6DD0740-7312-46BD-879F-A5660877D76D}" type="presOf" srcId="{A216A04D-80BF-4D62-86B8-B2A727123A9B}" destId="{F71A6357-7DE9-49EE-A9CA-84DD1E391A6B}" srcOrd="1" destOrd="0" presId="urn:microsoft.com/office/officeart/2005/8/layout/orgChart1"/>
    <dgm:cxn modelId="{57C0D671-803E-4965-BA90-4B5B2BAEE5BB}" type="presOf" srcId="{D2F99239-ADAA-43C4-A157-005E3A681CB1}" destId="{91A33E2A-D1D0-4231-8717-5CDCD49B25D5}" srcOrd="0" destOrd="0" presId="urn:microsoft.com/office/officeart/2005/8/layout/orgChart1"/>
    <dgm:cxn modelId="{6C01342D-527A-4C9F-967D-7445119AB4BE}" srcId="{D2F99239-ADAA-43C4-A157-005E3A681CB1}" destId="{A216A04D-80BF-4D62-86B8-B2A727123A9B}" srcOrd="0" destOrd="0" parTransId="{131BBCE9-704E-4021-B2EB-F3CCA79DB00A}" sibTransId="{40B28B7A-EC54-4DBA-A422-75C24B31A63E}"/>
    <dgm:cxn modelId="{D52D00B3-967E-46F4-A968-24C9EBA6EE07}" type="presOf" srcId="{A216A04D-80BF-4D62-86B8-B2A727123A9B}" destId="{441A4C77-5D4C-4807-A0F2-8C51A874502C}" srcOrd="0" destOrd="0" presId="urn:microsoft.com/office/officeart/2005/8/layout/orgChart1"/>
    <dgm:cxn modelId="{EC74330B-7234-43A3-8F1B-0B30B42972D6}" type="presParOf" srcId="{91A33E2A-D1D0-4231-8717-5CDCD49B25D5}" destId="{EC837B64-DE45-4E50-8C2C-55AE32D7C12D}" srcOrd="0" destOrd="0" presId="urn:microsoft.com/office/officeart/2005/8/layout/orgChart1"/>
    <dgm:cxn modelId="{CE2E334A-E318-4B12-A2D7-F309CACB074E}" type="presParOf" srcId="{EC837B64-DE45-4E50-8C2C-55AE32D7C12D}" destId="{DF7F3701-3B15-4256-8990-8E139077E4E7}" srcOrd="0" destOrd="0" presId="urn:microsoft.com/office/officeart/2005/8/layout/orgChart1"/>
    <dgm:cxn modelId="{E74FD242-7EF4-4B26-8F82-52D95EE1E851}" type="presParOf" srcId="{DF7F3701-3B15-4256-8990-8E139077E4E7}" destId="{441A4C77-5D4C-4807-A0F2-8C51A874502C}" srcOrd="0" destOrd="0" presId="urn:microsoft.com/office/officeart/2005/8/layout/orgChart1"/>
    <dgm:cxn modelId="{6EC58C3F-B2D7-4186-8731-36827D5E3A3C}" type="presParOf" srcId="{DF7F3701-3B15-4256-8990-8E139077E4E7}" destId="{F71A6357-7DE9-49EE-A9CA-84DD1E391A6B}" srcOrd="1" destOrd="0" presId="urn:microsoft.com/office/officeart/2005/8/layout/orgChart1"/>
    <dgm:cxn modelId="{3307B61B-1FFD-4766-BFC4-E5B33DBBABEE}" type="presParOf" srcId="{EC837B64-DE45-4E50-8C2C-55AE32D7C12D}" destId="{A15BC738-6B89-4ACD-A2E2-C42E90B84D27}" srcOrd="1" destOrd="0" presId="urn:microsoft.com/office/officeart/2005/8/layout/orgChart1"/>
    <dgm:cxn modelId="{F621222F-6688-4984-97C8-C54381F0368E}" type="presParOf" srcId="{EC837B64-DE45-4E50-8C2C-55AE32D7C12D}" destId="{5520E438-8FCE-4AB0-819A-6FFF19C97A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F99239-ADAA-43C4-A157-005E3A681C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216A04D-80BF-4D62-86B8-B2A727123A9B}">
      <dgm:prSet custT="1"/>
      <dgm:spPr/>
      <dgm:t>
        <a:bodyPr/>
        <a:lstStyle/>
        <a:p>
          <a:pPr rtl="0"/>
          <a:r>
            <a:rPr lang="en-GB" sz="2800" b="1" baseline="0" dirty="0" smtClean="0"/>
            <a:t>Summary</a:t>
          </a:r>
          <a:br>
            <a:rPr lang="en-GB" sz="2800" b="1" baseline="0" dirty="0" smtClean="0"/>
          </a:br>
          <a:r>
            <a:rPr lang="en-GB" sz="2800" b="1" baseline="0" dirty="0" smtClean="0"/>
            <a:t/>
          </a:r>
          <a:br>
            <a:rPr lang="en-GB" sz="2800" b="1" baseline="0" dirty="0" smtClean="0"/>
          </a:br>
          <a:r>
            <a:rPr lang="en-GB" sz="2800" b="1" dirty="0" smtClean="0">
              <a:solidFill>
                <a:schemeClr val="tx1"/>
              </a:solidFill>
              <a:latin typeface="Candara" pitchFamily="34" charset="0"/>
            </a:rPr>
            <a:t>The world is information rich, our programming needs to be information-rich too</a:t>
          </a:r>
          <a:br>
            <a:rPr lang="en-GB" sz="2800" b="1" dirty="0" smtClean="0">
              <a:solidFill>
                <a:schemeClr val="tx1"/>
              </a:solidFill>
              <a:latin typeface="Candara" pitchFamily="34" charset="0"/>
            </a:rPr>
          </a:br>
          <a:endParaRPr lang="en-GB" sz="2000" b="1" dirty="0" smtClean="0">
            <a:solidFill>
              <a:schemeClr val="tx1"/>
            </a:solidFill>
            <a:latin typeface="Candara" pitchFamily="34" charset="0"/>
          </a:endParaRPr>
        </a:p>
        <a:p>
          <a:pPr rtl="0"/>
          <a:r>
            <a:rPr lang="en-GB" sz="2800" b="1" dirty="0" smtClean="0">
              <a:solidFill>
                <a:schemeClr val="tx1"/>
              </a:solidFill>
              <a:latin typeface="Candara" pitchFamily="34" charset="0"/>
            </a:rPr>
            <a:t>Big Data </a:t>
          </a:r>
          <a:r>
            <a:rPr lang="en-GB" sz="2000" b="1" dirty="0" smtClean="0">
              <a:solidFill>
                <a:schemeClr val="tx1"/>
              </a:solidFill>
              <a:latin typeface="Candara" pitchFamily="34" charset="0"/>
              <a:sym typeface="Wingdings" pitchFamily="2" charset="2"/>
            </a:rPr>
            <a:t> </a:t>
          </a:r>
          <a:r>
            <a:rPr lang="en-GB" sz="2800" b="1" dirty="0" smtClean="0">
              <a:solidFill>
                <a:schemeClr val="tx1"/>
              </a:solidFill>
              <a:latin typeface="Candara" pitchFamily="34" charset="0"/>
              <a:sym typeface="Wingdings" pitchFamily="2" charset="2"/>
            </a:rPr>
            <a:t>Big Metadata</a:t>
          </a:r>
        </a:p>
        <a:p>
          <a:pPr rtl="0"/>
          <a:r>
            <a:rPr lang="en-GB" sz="2000" b="1" dirty="0" smtClean="0">
              <a:solidFill>
                <a:schemeClr val="tx1"/>
              </a:solidFill>
              <a:latin typeface="Candara" pitchFamily="34" charset="0"/>
            </a:rPr>
            <a:t/>
          </a:r>
          <a:br>
            <a:rPr lang="en-GB" sz="2000" b="1" dirty="0" smtClean="0">
              <a:solidFill>
                <a:schemeClr val="tx1"/>
              </a:solidFill>
              <a:latin typeface="Candara" pitchFamily="34" charset="0"/>
            </a:rPr>
          </a:br>
          <a:r>
            <a:rPr lang="en-GB" sz="2800" b="1" dirty="0" smtClean="0">
              <a:solidFill>
                <a:schemeClr val="tx1"/>
              </a:solidFill>
              <a:latin typeface="Candara" pitchFamily="34" charset="0"/>
            </a:rPr>
            <a:t>Information-richness changes how we think about strongly-typed programming languages</a:t>
          </a:r>
          <a:endParaRPr lang="en-GB" sz="2800" b="1" dirty="0"/>
        </a:p>
      </dgm:t>
    </dgm:pt>
    <dgm:pt modelId="{131BBCE9-704E-4021-B2EB-F3CCA79DB00A}" type="parTrans" cxnId="{6C01342D-527A-4C9F-967D-7445119AB4BE}">
      <dgm:prSet/>
      <dgm:spPr/>
      <dgm:t>
        <a:bodyPr/>
        <a:lstStyle/>
        <a:p>
          <a:endParaRPr lang="en-GB"/>
        </a:p>
      </dgm:t>
    </dgm:pt>
    <dgm:pt modelId="{40B28B7A-EC54-4DBA-A422-75C24B31A63E}" type="sibTrans" cxnId="{6C01342D-527A-4C9F-967D-7445119AB4BE}">
      <dgm:prSet/>
      <dgm:spPr/>
      <dgm:t>
        <a:bodyPr/>
        <a:lstStyle/>
        <a:p>
          <a:endParaRPr lang="en-GB"/>
        </a:p>
      </dgm:t>
    </dgm:pt>
    <dgm:pt modelId="{91A33E2A-D1D0-4231-8717-5CDCD49B25D5}" type="pres">
      <dgm:prSet presAssocID="{D2F99239-ADAA-43C4-A157-005E3A681CB1}" presName="hierChild1" presStyleCnt="0">
        <dgm:presLayoutVars>
          <dgm:orgChart val="1"/>
          <dgm:chPref val="1"/>
          <dgm:dir/>
          <dgm:animOne val="branch"/>
          <dgm:animLvl val="lvl"/>
          <dgm:resizeHandles/>
        </dgm:presLayoutVars>
      </dgm:prSet>
      <dgm:spPr/>
      <dgm:t>
        <a:bodyPr/>
        <a:lstStyle/>
        <a:p>
          <a:endParaRPr lang="en-GB"/>
        </a:p>
      </dgm:t>
    </dgm:pt>
    <dgm:pt modelId="{EC837B64-DE45-4E50-8C2C-55AE32D7C12D}" type="pres">
      <dgm:prSet presAssocID="{A216A04D-80BF-4D62-86B8-B2A727123A9B}" presName="hierRoot1" presStyleCnt="0">
        <dgm:presLayoutVars>
          <dgm:hierBranch val="init"/>
        </dgm:presLayoutVars>
      </dgm:prSet>
      <dgm:spPr/>
    </dgm:pt>
    <dgm:pt modelId="{DF7F3701-3B15-4256-8990-8E139077E4E7}" type="pres">
      <dgm:prSet presAssocID="{A216A04D-80BF-4D62-86B8-B2A727123A9B}" presName="rootComposite1" presStyleCnt="0"/>
      <dgm:spPr/>
    </dgm:pt>
    <dgm:pt modelId="{441A4C77-5D4C-4807-A0F2-8C51A874502C}" type="pres">
      <dgm:prSet presAssocID="{A216A04D-80BF-4D62-86B8-B2A727123A9B}" presName="rootText1" presStyleLbl="node0" presStyleIdx="0" presStyleCnt="1">
        <dgm:presLayoutVars>
          <dgm:chPref val="3"/>
        </dgm:presLayoutVars>
      </dgm:prSet>
      <dgm:spPr/>
      <dgm:t>
        <a:bodyPr/>
        <a:lstStyle/>
        <a:p>
          <a:endParaRPr lang="en-GB"/>
        </a:p>
      </dgm:t>
    </dgm:pt>
    <dgm:pt modelId="{F71A6357-7DE9-49EE-A9CA-84DD1E391A6B}" type="pres">
      <dgm:prSet presAssocID="{A216A04D-80BF-4D62-86B8-B2A727123A9B}" presName="rootConnector1" presStyleLbl="node1" presStyleIdx="0" presStyleCnt="0"/>
      <dgm:spPr/>
      <dgm:t>
        <a:bodyPr/>
        <a:lstStyle/>
        <a:p>
          <a:endParaRPr lang="en-GB"/>
        </a:p>
      </dgm:t>
    </dgm:pt>
    <dgm:pt modelId="{A15BC738-6B89-4ACD-A2E2-C42E90B84D27}" type="pres">
      <dgm:prSet presAssocID="{A216A04D-80BF-4D62-86B8-B2A727123A9B}" presName="hierChild2" presStyleCnt="0"/>
      <dgm:spPr/>
    </dgm:pt>
    <dgm:pt modelId="{5520E438-8FCE-4AB0-819A-6FFF19C97AC4}" type="pres">
      <dgm:prSet presAssocID="{A216A04D-80BF-4D62-86B8-B2A727123A9B}" presName="hierChild3" presStyleCnt="0"/>
      <dgm:spPr/>
    </dgm:pt>
  </dgm:ptLst>
  <dgm:cxnLst>
    <dgm:cxn modelId="{04EF22C5-403D-44E8-B2FB-86784B45C649}" type="presOf" srcId="{D2F99239-ADAA-43C4-A157-005E3A681CB1}" destId="{91A33E2A-D1D0-4231-8717-5CDCD49B25D5}" srcOrd="0" destOrd="0" presId="urn:microsoft.com/office/officeart/2005/8/layout/orgChart1"/>
    <dgm:cxn modelId="{2480FEF4-5744-474A-B128-697706695B99}" type="presOf" srcId="{A216A04D-80BF-4D62-86B8-B2A727123A9B}" destId="{441A4C77-5D4C-4807-A0F2-8C51A874502C}" srcOrd="0" destOrd="0" presId="urn:microsoft.com/office/officeart/2005/8/layout/orgChart1"/>
    <dgm:cxn modelId="{6C01342D-527A-4C9F-967D-7445119AB4BE}" srcId="{D2F99239-ADAA-43C4-A157-005E3A681CB1}" destId="{A216A04D-80BF-4D62-86B8-B2A727123A9B}" srcOrd="0" destOrd="0" parTransId="{131BBCE9-704E-4021-B2EB-F3CCA79DB00A}" sibTransId="{40B28B7A-EC54-4DBA-A422-75C24B31A63E}"/>
    <dgm:cxn modelId="{A3DA80A5-CE09-4074-9F6C-81C5EDDBD8E0}" type="presOf" srcId="{A216A04D-80BF-4D62-86B8-B2A727123A9B}" destId="{F71A6357-7DE9-49EE-A9CA-84DD1E391A6B}" srcOrd="1" destOrd="0" presId="urn:microsoft.com/office/officeart/2005/8/layout/orgChart1"/>
    <dgm:cxn modelId="{97B86F08-DBB0-44D3-8415-A970689E88EE}" type="presParOf" srcId="{91A33E2A-D1D0-4231-8717-5CDCD49B25D5}" destId="{EC837B64-DE45-4E50-8C2C-55AE32D7C12D}" srcOrd="0" destOrd="0" presId="urn:microsoft.com/office/officeart/2005/8/layout/orgChart1"/>
    <dgm:cxn modelId="{64B08292-6A76-409E-8447-19880C51C2B2}" type="presParOf" srcId="{EC837B64-DE45-4E50-8C2C-55AE32D7C12D}" destId="{DF7F3701-3B15-4256-8990-8E139077E4E7}" srcOrd="0" destOrd="0" presId="urn:microsoft.com/office/officeart/2005/8/layout/orgChart1"/>
    <dgm:cxn modelId="{F41AF062-722A-4DD1-9BC6-4495D8AE4A92}" type="presParOf" srcId="{DF7F3701-3B15-4256-8990-8E139077E4E7}" destId="{441A4C77-5D4C-4807-A0F2-8C51A874502C}" srcOrd="0" destOrd="0" presId="urn:microsoft.com/office/officeart/2005/8/layout/orgChart1"/>
    <dgm:cxn modelId="{3834E402-03FB-423B-8A2F-41D7A1776A20}" type="presParOf" srcId="{DF7F3701-3B15-4256-8990-8E139077E4E7}" destId="{F71A6357-7DE9-49EE-A9CA-84DD1E391A6B}" srcOrd="1" destOrd="0" presId="urn:microsoft.com/office/officeart/2005/8/layout/orgChart1"/>
    <dgm:cxn modelId="{D29C9FA0-0A09-4B73-9423-23F17D72A63F}" type="presParOf" srcId="{EC837B64-DE45-4E50-8C2C-55AE32D7C12D}" destId="{A15BC738-6B89-4ACD-A2E2-C42E90B84D27}" srcOrd="1" destOrd="0" presId="urn:microsoft.com/office/officeart/2005/8/layout/orgChart1"/>
    <dgm:cxn modelId="{E432DE66-24A8-4BDE-97DB-B7C524D09F19}" type="presParOf" srcId="{EC837B64-DE45-4E50-8C2C-55AE32D7C12D}" destId="{5520E438-8FCE-4AB0-819A-6FFF19C97A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456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0" y="1368361"/>
          <a:ext cx="2514600" cy="182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solidFill>
            </a:rPr>
            <a:t>1992</a:t>
          </a:r>
          <a:endParaRPr lang="en-GB" sz="6500" kern="1200" dirty="0">
            <a:solidFill>
              <a:schemeClr val="bg1"/>
            </a:solidFill>
          </a:endParaRPr>
        </a:p>
      </dsp:txBody>
      <dsp:txXfrm>
        <a:off x="89064" y="1457425"/>
        <a:ext cx="2336472" cy="1646354"/>
      </dsp:txXfrm>
    </dsp:sp>
    <dsp:sp modelId="{E0413F42-40D4-4F62-A0ED-661855005248}">
      <dsp:nvSpPr>
        <dsp:cNvPr id="0" name=""/>
        <dsp:cNvSpPr/>
      </dsp:nvSpPr>
      <dsp:spPr>
        <a:xfrm>
          <a:off x="2933699" y="1368361"/>
          <a:ext cx="2514600" cy="182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solidFill>
                <a:schemeClr val="bg1"/>
              </a:solidFill>
            </a:rPr>
            <a:t>…</a:t>
          </a:r>
          <a:endParaRPr lang="en-GB" sz="2400" kern="1200" dirty="0">
            <a:solidFill>
              <a:schemeClr val="bg1"/>
            </a:solidFill>
          </a:endParaRPr>
        </a:p>
      </dsp:txBody>
      <dsp:txXfrm>
        <a:off x="3022763" y="1457425"/>
        <a:ext cx="2336472" cy="1646354"/>
      </dsp:txXfrm>
    </dsp:sp>
    <dsp:sp modelId="{3579FA4E-3BD6-4BDC-8449-D8FB5561DDCD}">
      <dsp:nvSpPr>
        <dsp:cNvPr id="0" name=""/>
        <dsp:cNvSpPr/>
      </dsp:nvSpPr>
      <dsp:spPr>
        <a:xfrm>
          <a:off x="5867400" y="1368361"/>
          <a:ext cx="2514600" cy="182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solidFill>
            </a:rPr>
            <a:t>2012</a:t>
          </a:r>
          <a:endParaRPr lang="en-GB" sz="6500" kern="1200" dirty="0">
            <a:solidFill>
              <a:schemeClr val="bg1"/>
            </a:solidFill>
          </a:endParaRPr>
        </a:p>
      </dsp:txBody>
      <dsp:txXfrm>
        <a:off x="5956464" y="1457425"/>
        <a:ext cx="2336472" cy="164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85077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.NET CLI </a:t>
          </a:r>
        </a:p>
        <a:p>
          <a:pPr lvl="0" algn="ctr" defTabSz="1555750" rtl="0">
            <a:lnSpc>
              <a:spcPct val="90000"/>
            </a:lnSpc>
            <a:spcBef>
              <a:spcPct val="0"/>
            </a:spcBef>
            <a:spcAft>
              <a:spcPct val="35000"/>
            </a:spcAft>
          </a:pPr>
          <a:r>
            <a:rPr lang="en-GB" sz="3500" kern="1200" dirty="0" smtClean="0"/>
            <a:t>2.0-4.0</a:t>
          </a:r>
          <a:endParaRPr lang="en-GB" sz="3500" kern="1200" dirty="0"/>
        </a:p>
      </dsp:txBody>
      <dsp:txXfrm>
        <a:off x="0" y="850778"/>
        <a:ext cx="2619374" cy="1571624"/>
      </dsp:txXfrm>
    </dsp:sp>
    <dsp:sp modelId="{EAC128E0-B124-45FB-8D3C-3545493916D3}">
      <dsp:nvSpPr>
        <dsp:cNvPr id="0" name=""/>
        <dsp:cNvSpPr/>
      </dsp:nvSpPr>
      <dsp:spPr>
        <a:xfrm>
          <a:off x="2881312" y="85077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C#/VB </a:t>
          </a:r>
        </a:p>
        <a:p>
          <a:pPr lvl="0" algn="ctr" defTabSz="1555750" rtl="0">
            <a:lnSpc>
              <a:spcPct val="90000"/>
            </a:lnSpc>
            <a:spcBef>
              <a:spcPct val="0"/>
            </a:spcBef>
            <a:spcAft>
              <a:spcPct val="35000"/>
            </a:spcAft>
          </a:pPr>
          <a:r>
            <a:rPr lang="en-GB" sz="3500" kern="1200" dirty="0" smtClean="0"/>
            <a:t>1.0-5.0</a:t>
          </a:r>
          <a:endParaRPr lang="en-GB" sz="3500" kern="1200" dirty="0"/>
        </a:p>
      </dsp:txBody>
      <dsp:txXfrm>
        <a:off x="2881312" y="850778"/>
        <a:ext cx="2619374" cy="1571624"/>
      </dsp:txXfrm>
    </dsp:sp>
    <dsp:sp modelId="{8D6C514E-5F0B-4031-86ED-B4F24281469C}">
      <dsp:nvSpPr>
        <dsp:cNvPr id="0" name=""/>
        <dsp:cNvSpPr/>
      </dsp:nvSpPr>
      <dsp:spPr>
        <a:xfrm>
          <a:off x="5762625" y="85077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F#</a:t>
          </a:r>
        </a:p>
        <a:p>
          <a:pPr lvl="0" algn="ctr" defTabSz="1555750" rtl="0">
            <a:lnSpc>
              <a:spcPct val="90000"/>
            </a:lnSpc>
            <a:spcBef>
              <a:spcPct val="0"/>
            </a:spcBef>
            <a:spcAft>
              <a:spcPct val="35000"/>
            </a:spcAft>
          </a:pPr>
          <a:r>
            <a:rPr lang="en-GB" sz="3500" kern="1200" dirty="0" smtClean="0"/>
            <a:t>2.0</a:t>
          </a:r>
          <a:endParaRPr lang="en-GB" sz="3500" kern="1200" dirty="0"/>
        </a:p>
      </dsp:txBody>
      <dsp:txXfrm>
        <a:off x="5762625" y="850778"/>
        <a:ext cx="2619374" cy="1571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AAE5E-BDB0-418C-920A-B2D10BB38FDD}">
      <dsp:nvSpPr>
        <dsp:cNvPr id="0" name=""/>
        <dsp:cNvSpPr/>
      </dsp:nvSpPr>
      <dsp:spPr>
        <a:xfrm>
          <a:off x="2097205" y="923940"/>
          <a:ext cx="3520286" cy="1469538"/>
        </a:xfrm>
        <a:prstGeom prst="rightArrow">
          <a:avLst/>
        </a:prstGeom>
        <a:noFill/>
        <a:ln>
          <a:noFill/>
        </a:ln>
        <a:effectLst/>
      </dsp:spPr>
      <dsp:style>
        <a:lnRef idx="0">
          <a:scrgbClr r="0" g="0" b="0"/>
        </a:lnRef>
        <a:fillRef idx="1">
          <a:scrgbClr r="0" g="0" b="0"/>
        </a:fillRef>
        <a:effectRef idx="0">
          <a:scrgbClr r="0" g="0" b="0"/>
        </a:effectRef>
        <a:fontRef idx="minor"/>
      </dsp:style>
    </dsp:sp>
    <dsp:sp modelId="{B52632A9-B453-48F6-A6F7-D37DEAF8B1AC}">
      <dsp:nvSpPr>
        <dsp:cNvPr id="0" name=""/>
        <dsp:cNvSpPr/>
      </dsp:nvSpPr>
      <dsp:spPr>
        <a:xfrm>
          <a:off x="4032" y="2174157"/>
          <a:ext cx="2661325" cy="2244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b="1" kern="1200" dirty="0" smtClean="0">
              <a:latin typeface="Candara" pitchFamily="34" charset="0"/>
            </a:rPr>
            <a:t>The </a:t>
          </a:r>
          <a:r>
            <a:rPr lang="en-GB" sz="2500" b="1" kern="1200" dirty="0" smtClean="0">
              <a:solidFill>
                <a:srgbClr val="FFFF00"/>
              </a:solidFill>
              <a:latin typeface="Candara" pitchFamily="34" charset="0"/>
            </a:rPr>
            <a:t>dark days </a:t>
          </a:r>
          <a:r>
            <a:rPr lang="en-GB" sz="2500" b="1" kern="1200" dirty="0" smtClean="0">
              <a:latin typeface="Candara" pitchFamily="34" charset="0"/>
            </a:rPr>
            <a:t>of object fundamentalism are past us </a:t>
          </a:r>
          <a:r>
            <a:rPr lang="en-GB" sz="2500" b="1" kern="1200" dirty="0" smtClean="0">
              <a:latin typeface="Candara" pitchFamily="34" charset="0"/>
              <a:sym typeface="Wingdings" pitchFamily="2" charset="2"/>
            </a:rPr>
            <a:t></a:t>
          </a:r>
          <a:endParaRPr lang="en-GB" sz="2500" b="1" kern="1200" dirty="0">
            <a:latin typeface="Candara" pitchFamily="34" charset="0"/>
          </a:endParaRPr>
        </a:p>
      </dsp:txBody>
      <dsp:txXfrm>
        <a:off x="113579" y="2283704"/>
        <a:ext cx="2442231" cy="2024996"/>
      </dsp:txXfrm>
    </dsp:sp>
    <dsp:sp modelId="{C38102D6-B54A-4BEF-A77E-EA2945FD8620}">
      <dsp:nvSpPr>
        <dsp:cNvPr id="0" name=""/>
        <dsp:cNvSpPr/>
      </dsp:nvSpPr>
      <dsp:spPr>
        <a:xfrm>
          <a:off x="2798424" y="2174157"/>
          <a:ext cx="2661325" cy="2244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FF00"/>
              </a:solidFill>
              <a:latin typeface="Candara" pitchFamily="34" charset="0"/>
            </a:rPr>
            <a:t>Mixed OO/FP languages </a:t>
          </a:r>
          <a:r>
            <a:rPr lang="en-US" sz="2500" b="1" kern="1200" dirty="0" smtClean="0">
              <a:solidFill>
                <a:schemeClr val="tx1"/>
              </a:solidFill>
              <a:latin typeface="Candara" pitchFamily="34" charset="0"/>
            </a:rPr>
            <a:t>are now </a:t>
          </a:r>
          <a:r>
            <a:rPr lang="en-US" sz="2500" b="1" kern="1200" dirty="0" smtClean="0">
              <a:solidFill>
                <a:srgbClr val="FFFF00"/>
              </a:solidFill>
              <a:latin typeface="Candara" pitchFamily="34" charset="0"/>
            </a:rPr>
            <a:t>industry standard</a:t>
          </a:r>
        </a:p>
        <a:p>
          <a:pPr lvl="0" algn="ctr" defTabSz="1111250">
            <a:lnSpc>
              <a:spcPct val="90000"/>
            </a:lnSpc>
            <a:spcBef>
              <a:spcPct val="0"/>
            </a:spcBef>
            <a:spcAft>
              <a:spcPct val="35000"/>
            </a:spcAft>
          </a:pPr>
          <a:r>
            <a:rPr lang="en-US" sz="1400" b="1" kern="1200" dirty="0" smtClean="0">
              <a:solidFill>
                <a:srgbClr val="FFFF00"/>
              </a:solidFill>
              <a:latin typeface="Candara" pitchFamily="34" charset="0"/>
            </a:rPr>
            <a:t>(C#, C++, VB, Java, </a:t>
          </a:r>
          <a:r>
            <a:rPr lang="en-US" sz="1400" b="1" kern="1200" dirty="0" err="1" smtClean="0">
              <a:solidFill>
                <a:srgbClr val="FFFF00"/>
              </a:solidFill>
              <a:latin typeface="Candara" pitchFamily="34" charset="0"/>
            </a:rPr>
            <a:t>Javascript</a:t>
          </a:r>
          <a:r>
            <a:rPr lang="en-US" sz="1400" b="1" kern="1200" dirty="0" smtClean="0">
              <a:solidFill>
                <a:srgbClr val="FFFF00"/>
              </a:solidFill>
              <a:latin typeface="Candara" pitchFamily="34" charset="0"/>
            </a:rPr>
            <a:t>, </a:t>
          </a:r>
          <a:r>
            <a:rPr lang="en-US" sz="1400" b="1" kern="1200" dirty="0" err="1" smtClean="0">
              <a:solidFill>
                <a:srgbClr val="FFFF00"/>
              </a:solidFill>
              <a:latin typeface="Candara" pitchFamily="34" charset="0"/>
            </a:rPr>
            <a:t>Scala</a:t>
          </a:r>
          <a:r>
            <a:rPr lang="en-US" sz="1400" b="1" kern="1200" dirty="0" smtClean="0">
              <a:solidFill>
                <a:srgbClr val="FFFF00"/>
              </a:solidFill>
              <a:latin typeface="Candara" pitchFamily="34" charset="0"/>
            </a:rPr>
            <a:t>, F#, …)</a:t>
          </a:r>
          <a:endParaRPr lang="en-GB" sz="2000" b="1" kern="1200" dirty="0">
            <a:latin typeface="Candara" pitchFamily="34" charset="0"/>
          </a:endParaRPr>
        </a:p>
      </dsp:txBody>
      <dsp:txXfrm>
        <a:off x="2907971" y="2283704"/>
        <a:ext cx="2442231" cy="2024996"/>
      </dsp:txXfrm>
    </dsp:sp>
    <dsp:sp modelId="{3D61F710-B6E5-43AB-9DA8-C0106FC3CE42}">
      <dsp:nvSpPr>
        <dsp:cNvPr id="0" name=""/>
        <dsp:cNvSpPr/>
      </dsp:nvSpPr>
      <dsp:spPr>
        <a:xfrm>
          <a:off x="5592816" y="2174157"/>
          <a:ext cx="2661325" cy="2244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latin typeface="Candara" pitchFamily="34" charset="0"/>
            </a:rPr>
            <a:t>MSR has </a:t>
          </a:r>
          <a:r>
            <a:rPr lang="en-US" sz="2500" b="1" kern="1200" dirty="0" smtClean="0">
              <a:solidFill>
                <a:srgbClr val="FFFF00"/>
              </a:solidFill>
              <a:latin typeface="Candara" pitchFamily="34" charset="0"/>
            </a:rPr>
            <a:t>played its part </a:t>
          </a:r>
          <a:r>
            <a:rPr lang="en-US" sz="2500" b="1" kern="1200" smtClean="0">
              <a:solidFill>
                <a:schemeClr val="tx1"/>
              </a:solidFill>
              <a:latin typeface="Candara" pitchFamily="34" charset="0"/>
            </a:rPr>
            <a:t>in this transformation</a:t>
          </a:r>
          <a:endParaRPr lang="en-GB" sz="2500" b="1" kern="1200" dirty="0">
            <a:latin typeface="Candara" pitchFamily="34" charset="0"/>
          </a:endParaRPr>
        </a:p>
      </dsp:txBody>
      <dsp:txXfrm>
        <a:off x="5702363" y="2283704"/>
        <a:ext cx="2442231" cy="2024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91805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Statically Typed</a:t>
          </a:r>
          <a:endParaRPr lang="en-GB" sz="2800" kern="1200" dirty="0"/>
        </a:p>
      </dsp:txBody>
      <dsp:txXfrm>
        <a:off x="1375109" y="1498663"/>
        <a:ext cx="1887192" cy="2460497"/>
      </dsp:txXfrm>
    </dsp:sp>
    <dsp:sp modelId="{C4F96459-0667-46A5-8464-979D32A5AFC0}">
      <dsp:nvSpPr>
        <dsp:cNvPr id="0" name=""/>
        <dsp:cNvSpPr/>
      </dsp:nvSpPr>
      <dsp:spPr>
        <a:xfrm>
          <a:off x="432419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Dynamically Typed</a:t>
          </a:r>
          <a:endParaRPr lang="en-GB" sz="2800" kern="1200" dirty="0"/>
        </a:p>
      </dsp:txBody>
      <dsp:txXfrm>
        <a:off x="5253047" y="1498663"/>
        <a:ext cx="1887192" cy="2460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63026" y="108979"/>
          <a:ext cx="4955228" cy="47445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4200" kern="1200" dirty="0" smtClean="0"/>
            <a:t>Statically Typed</a:t>
          </a:r>
          <a:endParaRPr lang="en-GB" sz="4200" kern="1200" dirty="0"/>
        </a:p>
      </dsp:txBody>
      <dsp:txXfrm>
        <a:off x="628919" y="668466"/>
        <a:ext cx="2857068" cy="3625592"/>
      </dsp:txXfrm>
    </dsp:sp>
    <dsp:sp modelId="{C4F96459-0667-46A5-8464-979D32A5AFC0}">
      <dsp:nvSpPr>
        <dsp:cNvPr id="0" name=""/>
        <dsp:cNvSpPr/>
      </dsp:nvSpPr>
      <dsp:spPr>
        <a:xfrm>
          <a:off x="3156423" y="108979"/>
          <a:ext cx="4955228" cy="47445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4200" kern="1200" dirty="0" smtClean="0"/>
            <a:t>Dynamically Typed</a:t>
          </a:r>
          <a:endParaRPr lang="en-GB" sz="4200" kern="1200" dirty="0"/>
        </a:p>
      </dsp:txBody>
      <dsp:txXfrm>
        <a:off x="4562636" y="668466"/>
        <a:ext cx="2857068" cy="3625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4C77-5D4C-4807-A0F2-8C51A874502C}">
      <dsp:nvSpPr>
        <dsp:cNvPr id="0" name=""/>
        <dsp:cNvSpPr/>
      </dsp:nvSpPr>
      <dsp:spPr>
        <a:xfrm>
          <a:off x="313097" y="41"/>
          <a:ext cx="7755805" cy="3877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GB" sz="3000" b="0" kern="1200" baseline="0" dirty="0" smtClean="0"/>
            <a:t>Part 1 – Summary</a:t>
          </a:r>
          <a:br>
            <a:rPr lang="en-GB" sz="3000" b="0" kern="1200" baseline="0" dirty="0" smtClean="0"/>
          </a:br>
          <a:r>
            <a:rPr lang="en-GB" sz="3000" b="0" kern="1200" baseline="0" dirty="0" smtClean="0"/>
            <a:t/>
          </a:r>
          <a:br>
            <a:rPr lang="en-GB" sz="3000" b="0" kern="1200" baseline="0" dirty="0" smtClean="0"/>
          </a:br>
          <a:r>
            <a:rPr lang="en-GB" sz="3000" b="0" kern="1200" baseline="0" dirty="0" smtClean="0"/>
            <a:t>At MSR our job is to take languages forward</a:t>
          </a:r>
          <a:br>
            <a:rPr lang="en-GB" sz="3000" b="0" kern="1200" baseline="0" dirty="0" smtClean="0"/>
          </a:br>
          <a:r>
            <a:rPr lang="en-GB" sz="3000" b="0" kern="1200" baseline="0" dirty="0" smtClean="0"/>
            <a:t/>
          </a:r>
          <a:br>
            <a:rPr lang="en-GB" sz="3000" b="0" kern="1200" baseline="0" dirty="0" smtClean="0"/>
          </a:br>
          <a:r>
            <a:rPr lang="en-GB" sz="3000" b="0" kern="1200" baseline="0" dirty="0" smtClean="0"/>
            <a:t>F# 1.0-2.0 focused on </a:t>
          </a:r>
          <a:r>
            <a:rPr lang="en-GB" sz="3000" b="0" kern="1200" baseline="0" dirty="0" err="1" smtClean="0"/>
            <a:t>FP+OO+Parallel+Units</a:t>
          </a:r>
          <a:r>
            <a:rPr lang="en-GB" sz="3000" b="0" kern="1200" baseline="0" dirty="0" smtClean="0"/>
            <a:t/>
          </a:r>
          <a:br>
            <a:rPr lang="en-GB" sz="3000" b="0" kern="1200" baseline="0" dirty="0" smtClean="0"/>
          </a:br>
          <a:r>
            <a:rPr lang="en-GB" sz="3000" b="0" kern="1200" baseline="0" dirty="0" smtClean="0"/>
            <a:t/>
          </a:r>
          <a:br>
            <a:rPr lang="en-GB" sz="3000" b="0" kern="1200" baseline="0" dirty="0" smtClean="0"/>
          </a:br>
          <a:r>
            <a:rPr lang="en-GB" sz="3000" b="0" kern="1200" baseline="0" dirty="0" smtClean="0"/>
            <a:t>F# 3.0 focuses on information integration</a:t>
          </a:r>
          <a:br>
            <a:rPr lang="en-GB" sz="3000" b="0" kern="1200" baseline="0" dirty="0" smtClean="0"/>
          </a:br>
          <a:endParaRPr lang="en-GB" sz="3000" kern="1200" dirty="0"/>
        </a:p>
      </dsp:txBody>
      <dsp:txXfrm>
        <a:off x="313097" y="41"/>
        <a:ext cx="7755805" cy="3877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4C77-5D4C-4807-A0F2-8C51A874502C}">
      <dsp:nvSpPr>
        <dsp:cNvPr id="0" name=""/>
        <dsp:cNvSpPr/>
      </dsp:nvSpPr>
      <dsp:spPr>
        <a:xfrm>
          <a:off x="313097" y="41"/>
          <a:ext cx="7755805" cy="3877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GB" sz="2800" b="1" kern="1200" baseline="0" dirty="0" smtClean="0"/>
            <a:t>Summary</a:t>
          </a:r>
          <a:br>
            <a:rPr lang="en-GB" sz="2800" b="1" kern="1200" baseline="0" dirty="0" smtClean="0"/>
          </a:br>
          <a:r>
            <a:rPr lang="en-GB" sz="2800" b="1" kern="1200" baseline="0" dirty="0" smtClean="0"/>
            <a:t/>
          </a:r>
          <a:br>
            <a:rPr lang="en-GB" sz="2800" b="1" kern="1200" baseline="0" dirty="0" smtClean="0"/>
          </a:br>
          <a:r>
            <a:rPr lang="en-GB" sz="2800" b="1" kern="1200" dirty="0" smtClean="0">
              <a:solidFill>
                <a:schemeClr val="tx1"/>
              </a:solidFill>
              <a:latin typeface="Candara" pitchFamily="34" charset="0"/>
            </a:rPr>
            <a:t>The world is information rich, our programming needs to be information-rich too</a:t>
          </a:r>
          <a:br>
            <a:rPr lang="en-GB" sz="2800" b="1" kern="1200" dirty="0" smtClean="0">
              <a:solidFill>
                <a:schemeClr val="tx1"/>
              </a:solidFill>
              <a:latin typeface="Candara" pitchFamily="34" charset="0"/>
            </a:rPr>
          </a:br>
          <a:endParaRPr lang="en-GB" sz="2000" b="1" kern="1200" dirty="0" smtClean="0">
            <a:solidFill>
              <a:schemeClr val="tx1"/>
            </a:solidFill>
            <a:latin typeface="Candara" pitchFamily="34" charset="0"/>
          </a:endParaRPr>
        </a:p>
        <a:p>
          <a:pPr lvl="0" algn="ctr" defTabSz="1244600" rtl="0">
            <a:lnSpc>
              <a:spcPct val="90000"/>
            </a:lnSpc>
            <a:spcBef>
              <a:spcPct val="0"/>
            </a:spcBef>
            <a:spcAft>
              <a:spcPct val="35000"/>
            </a:spcAft>
          </a:pPr>
          <a:r>
            <a:rPr lang="en-GB" sz="2800" b="1" kern="1200" dirty="0" smtClean="0">
              <a:solidFill>
                <a:schemeClr val="tx1"/>
              </a:solidFill>
              <a:latin typeface="Candara" pitchFamily="34" charset="0"/>
            </a:rPr>
            <a:t>Big Data </a:t>
          </a:r>
          <a:r>
            <a:rPr lang="en-GB" sz="2000" b="1" kern="1200" dirty="0" smtClean="0">
              <a:solidFill>
                <a:schemeClr val="tx1"/>
              </a:solidFill>
              <a:latin typeface="Candara" pitchFamily="34" charset="0"/>
              <a:sym typeface="Wingdings" pitchFamily="2" charset="2"/>
            </a:rPr>
            <a:t> </a:t>
          </a:r>
          <a:r>
            <a:rPr lang="en-GB" sz="2800" b="1" kern="1200" dirty="0" smtClean="0">
              <a:solidFill>
                <a:schemeClr val="tx1"/>
              </a:solidFill>
              <a:latin typeface="Candara" pitchFamily="34" charset="0"/>
              <a:sym typeface="Wingdings" pitchFamily="2" charset="2"/>
            </a:rPr>
            <a:t>Big Metadata</a:t>
          </a:r>
        </a:p>
        <a:p>
          <a:pPr lvl="0" algn="ctr" defTabSz="1244600" rtl="0">
            <a:lnSpc>
              <a:spcPct val="90000"/>
            </a:lnSpc>
            <a:spcBef>
              <a:spcPct val="0"/>
            </a:spcBef>
            <a:spcAft>
              <a:spcPct val="35000"/>
            </a:spcAft>
          </a:pPr>
          <a:r>
            <a:rPr lang="en-GB" sz="2000" b="1" kern="1200" dirty="0" smtClean="0">
              <a:solidFill>
                <a:schemeClr val="tx1"/>
              </a:solidFill>
              <a:latin typeface="Candara" pitchFamily="34" charset="0"/>
            </a:rPr>
            <a:t/>
          </a:r>
          <a:br>
            <a:rPr lang="en-GB" sz="2000" b="1" kern="1200" dirty="0" smtClean="0">
              <a:solidFill>
                <a:schemeClr val="tx1"/>
              </a:solidFill>
              <a:latin typeface="Candara" pitchFamily="34" charset="0"/>
            </a:rPr>
          </a:br>
          <a:r>
            <a:rPr lang="en-GB" sz="2800" b="1" kern="1200" dirty="0" smtClean="0">
              <a:solidFill>
                <a:schemeClr val="tx1"/>
              </a:solidFill>
              <a:latin typeface="Candara" pitchFamily="34" charset="0"/>
            </a:rPr>
            <a:t>Information-richness changes how we think about strongly-typed programming languages</a:t>
          </a:r>
          <a:endParaRPr lang="en-GB" sz="2800" b="1" kern="1200" dirty="0"/>
        </a:p>
      </dsp:txBody>
      <dsp:txXfrm>
        <a:off x="313097" y="41"/>
        <a:ext cx="7755805" cy="38779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3/26/2012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604EDF-A11E-4F0C-BB23-611C4B2B8AD5}"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b="1" dirty="0" smtClean="0"/>
              <a:t>.NET 2.0-4.0, C# 2.0-4.0</a:t>
            </a:r>
            <a:r>
              <a:rPr lang="en-GB" sz="900" dirty="0" smtClean="0"/>
              <a:t>: .NET Generics: deep innovation, heavily inspired by functional programming design &amp; implementation, deeply empowering for C#/VB programmers. Generic programming, with total simplicity, with debugging, with runtime types, with unboxed efficiency, with </a:t>
            </a:r>
            <a:r>
              <a:rPr lang="en-GB" sz="900" dirty="0" err="1" smtClean="0"/>
              <a:t>precompilation</a:t>
            </a:r>
            <a:r>
              <a:rPr lang="en-GB" sz="900" dirty="0" smtClean="0"/>
              <a:t>. Assert this has put Microsoft 10-20 years ahead in this aspect of VM implementation: there is still no sign of JVM or other implementations or designs that rival the CLR on this design point. IMHO anyone who builds a typed VM language on anything less is building on sand.</a:t>
            </a:r>
          </a:p>
          <a:p>
            <a:pPr lvl="0"/>
            <a:r>
              <a:rPr lang="en-GB" sz="900" b="1" dirty="0" smtClean="0"/>
              <a:t>C# 3.0-4.0:</a:t>
            </a:r>
            <a:r>
              <a:rPr lang="en-GB" sz="900" dirty="0" smtClean="0"/>
              <a:t> Lambda Expressions, LINQ. I had less to do with this, but it is fundamentally enabled by .NET generics. It is a wonderful and ground-breaking embedding of queries into languages</a:t>
            </a:r>
          </a:p>
          <a:p>
            <a:pPr lvl="0"/>
            <a:r>
              <a:rPr lang="en-GB" sz="900" b="1" dirty="0" smtClean="0"/>
              <a:t>F# 2.0:</a:t>
            </a:r>
            <a:r>
              <a:rPr lang="en-GB" sz="900" dirty="0" smtClean="0"/>
              <a:t> Strongly typed functional programming for .NET, built on .NET Generics</a:t>
            </a:r>
          </a:p>
          <a:p>
            <a:pPr lvl="0"/>
            <a:r>
              <a:rPr lang="en-GB" sz="900" b="1" dirty="0" smtClean="0"/>
              <a:t>F# 2.0</a:t>
            </a:r>
            <a:r>
              <a:rPr lang="en-GB" sz="900" dirty="0" smtClean="0"/>
              <a:t>: Units of Measure with effective type inference. Again, it feels Microsoft is 10-20 years ahead of the competition for this feature. Take that as a challenge, if you like.</a:t>
            </a:r>
          </a:p>
          <a:p>
            <a:pPr lvl="0"/>
            <a:r>
              <a:rPr lang="en-GB" sz="900" b="1" dirty="0" smtClean="0"/>
              <a:t>F# 2.0</a:t>
            </a:r>
            <a:r>
              <a:rPr lang="en-GB" sz="900" dirty="0" smtClean="0"/>
              <a:t>: Asynchronous + parallel + agent programming. Smoothly integrated asynchronous programming and agents on a VM through local CPS rewriting. Similar to </a:t>
            </a:r>
            <a:r>
              <a:rPr lang="en-GB" sz="900" dirty="0" err="1" smtClean="0"/>
              <a:t>Kilim</a:t>
            </a:r>
            <a:r>
              <a:rPr lang="en-GB" sz="900" dirty="0" smtClean="0"/>
              <a:t>, predates it a little (2007).</a:t>
            </a:r>
          </a:p>
          <a:p>
            <a:r>
              <a:rPr lang="en-GB" sz="900" b="1" dirty="0" smtClean="0"/>
              <a:t>C# 5.0</a:t>
            </a:r>
            <a:r>
              <a:rPr lang="en-GB" sz="900" dirty="0" smtClean="0"/>
              <a:t>: Look for a sneak preview next week!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56199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3:56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3:56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604EDF-A11E-4F0C-BB23-611C4B2B8AD5}" type="slidenum">
              <a:rPr lang="en-GB" smtClean="0"/>
              <a:pPr/>
              <a:t>25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D604EDF-A11E-4F0C-BB23-611C4B2B8AD5}" type="slidenum">
              <a:rPr lang="en-GB" smtClean="0"/>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10"/>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5143626"/>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95507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8"/>
            <a:ext cx="8086952"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74432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344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re présentation + titre partie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604798"/>
            <a:ext cx="7772400" cy="1470025"/>
          </a:xfrm>
          <a:prstGeom prst="rect">
            <a:avLst/>
          </a:prstGeom>
        </p:spPr>
        <p:txBody>
          <a:bodyPr>
            <a:noAutofit/>
          </a:bodyPr>
          <a:lstStyle>
            <a:lvl1pPr algn="l">
              <a:defRPr sz="4800" b="1">
                <a:solidFill>
                  <a:schemeClr val="bg1"/>
                </a:solidFill>
                <a:latin typeface="Segoe UI Light" pitchFamily="34" charset="0"/>
                <a:ea typeface="Segoe UI" pitchFamily="34" charset="0"/>
                <a:cs typeface="Segoe UI" pitchFamily="34" charset="0"/>
              </a:defRPr>
            </a:lvl1pPr>
          </a:lstStyle>
          <a:p>
            <a:r>
              <a:rPr lang="fr-FR" dirty="0" smtClean="0"/>
              <a:t>Cliquez pour modifier le titre de la présentation</a:t>
            </a:r>
            <a:endParaRPr lang="fr-FR" dirty="0"/>
          </a:p>
        </p:txBody>
      </p:sp>
      <p:sp>
        <p:nvSpPr>
          <p:cNvPr id="3" name="Sous-titre 2"/>
          <p:cNvSpPr>
            <a:spLocks noGrp="1"/>
          </p:cNvSpPr>
          <p:nvPr>
            <p:ph type="subTitle" idx="1" hasCustomPrompt="1"/>
          </p:nvPr>
        </p:nvSpPr>
        <p:spPr>
          <a:xfrm>
            <a:off x="683569" y="3909053"/>
            <a:ext cx="7815091" cy="1752600"/>
          </a:xfrm>
          <a:prstGeom prst="rect">
            <a:avLst/>
          </a:prstGeom>
        </p:spPr>
        <p:txBody>
          <a:bodyPr>
            <a:noAutofit/>
          </a:bodyPr>
          <a:lstStyle>
            <a:lvl1pPr marL="0" indent="0" algn="l">
              <a:lnSpc>
                <a:spcPct val="75000"/>
              </a:lnSpc>
              <a:buNone/>
              <a:defRPr sz="2800" b="0">
                <a:solidFill>
                  <a:srgbClr val="F4793B"/>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la date / nom speaker / titre speaker / société</a:t>
            </a:r>
            <a:endParaRPr lang="fr-FR" dirty="0"/>
          </a:p>
        </p:txBody>
      </p:sp>
    </p:spTree>
    <p:extLst>
      <p:ext uri="{BB962C8B-B14F-4D97-AF65-F5344CB8AC3E}">
        <p14:creationId xmlns:p14="http://schemas.microsoft.com/office/powerpoint/2010/main" val="34808523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44919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class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57158" y="1214425"/>
            <a:ext cx="8429684" cy="4643471"/>
          </a:xfrm>
          <a:prstGeom prst="rect">
            <a:avLst/>
          </a:prstGeom>
        </p:spPr>
        <p:txBody>
          <a:bodyPr>
            <a:normAutofit/>
          </a:bodyPr>
          <a:lstStyle>
            <a:lvl1pPr marL="342900" indent="-342900">
              <a:buClr>
                <a:schemeClr val="bg1"/>
              </a:buClr>
              <a:buSzPct val="110000"/>
              <a:buFontTx/>
              <a:buBlip>
                <a:blip r:embed="rId2"/>
              </a:buBlip>
              <a:defRPr sz="2400" b="0">
                <a:solidFill>
                  <a:schemeClr val="bg1"/>
                </a:solidFill>
                <a:latin typeface="Segoe UI Light" pitchFamily="34" charset="0"/>
                <a:ea typeface="Segoe UI" pitchFamily="34" charset="0"/>
                <a:cs typeface="Segoe UI" pitchFamily="34" charset="0"/>
              </a:defRPr>
            </a:lvl1pPr>
            <a:lvl2pPr marL="800100" indent="-342900">
              <a:buClr>
                <a:schemeClr val="bg1"/>
              </a:buClr>
              <a:buSzPct val="60000"/>
              <a:buFont typeface="Wingdings 3" pitchFamily="18" charset="2"/>
              <a:buChar char=""/>
              <a:defRPr sz="2400" b="0">
                <a:solidFill>
                  <a:schemeClr val="bg1"/>
                </a:solidFill>
                <a:latin typeface="Segoe UI Light" pitchFamily="34" charset="0"/>
                <a:ea typeface="Segoe UI" pitchFamily="34" charset="0"/>
                <a:cs typeface="Segoe UI" pitchFamily="34" charset="0"/>
              </a:defRPr>
            </a:lvl2pPr>
            <a:lvl3pPr marL="1257300" indent="-342900">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3pPr>
            <a:lvl4pPr marL="1714500" indent="-342900">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4pPr>
            <a:lvl5pPr marL="2171700" indent="-342900">
              <a:buClr>
                <a:schemeClr val="bg1"/>
              </a:buClr>
              <a:buSzPct val="60000"/>
              <a:buFont typeface="Wingdings 3" pitchFamily="18" charset="2"/>
              <a:buChar char="u"/>
              <a:defRPr lang="fr-FR" sz="2400" b="0" kern="1200" dirty="0">
                <a:solidFill>
                  <a:schemeClr val="bg1"/>
                </a:solidFill>
                <a:latin typeface="Segoe UI Light" pitchFamily="34" charset="0"/>
                <a:ea typeface="Segoe UI" pitchFamily="34" charset="0"/>
                <a:cs typeface="Segoe UI" pitchFamily="34" charset="0"/>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5"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960220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classique 2 blocs">
    <p:spTree>
      <p:nvGrpSpPr>
        <p:cNvPr id="1" name=""/>
        <p:cNvGrpSpPr/>
        <p:nvPr/>
      </p:nvGrpSpPr>
      <p:grpSpPr>
        <a:xfrm>
          <a:off x="0" y="0"/>
          <a:ext cx="0" cy="0"/>
          <a:chOff x="0" y="0"/>
          <a:chExt cx="0" cy="0"/>
        </a:xfrm>
      </p:grpSpPr>
      <p:sp>
        <p:nvSpPr>
          <p:cNvPr id="8" name="Espace réservé du contenu 7"/>
          <p:cNvSpPr>
            <a:spLocks noGrp="1"/>
          </p:cNvSpPr>
          <p:nvPr>
            <p:ph sz="quarter" idx="13" hasCustomPrompt="1"/>
          </p:nvPr>
        </p:nvSpPr>
        <p:spPr>
          <a:xfrm>
            <a:off x="357188" y="1857387"/>
            <a:ext cx="4143374" cy="3000375"/>
          </a:xfrm>
          <a:prstGeom prst="rect">
            <a:avLst/>
          </a:prstGeom>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Font typeface="Arial" pitchFamily="34" charset="0"/>
              <a:buChar char="•"/>
              <a:defRPr sz="1800">
                <a:solidFill>
                  <a:schemeClr val="bg1"/>
                </a:solidFill>
                <a:latin typeface="Segoe UI Light" pitchFamily="34" charset="0"/>
              </a:defRPr>
            </a:lvl4pPr>
            <a:lvl5pPr marL="2057400" indent="-228600">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Espace réservé du contenu 7"/>
          <p:cNvSpPr>
            <a:spLocks noGrp="1"/>
          </p:cNvSpPr>
          <p:nvPr>
            <p:ph sz="quarter" idx="14" hasCustomPrompt="1"/>
          </p:nvPr>
        </p:nvSpPr>
        <p:spPr>
          <a:xfrm>
            <a:off x="4643438" y="1857375"/>
            <a:ext cx="4143404" cy="3000375"/>
          </a:xfrm>
          <a:prstGeom prst="rect">
            <a:avLst/>
          </a:prstGeom>
        </p:spPr>
        <p:txBody>
          <a:bodyPr>
            <a:noAutofit/>
          </a:bodyPr>
          <a:lstStyle>
            <a:lvl1pPr marL="342900" indent="-342900" algn="l" defTabSz="914400"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800100" indent="-342900" algn="l" defTabSz="914400"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43000" indent="-228600" algn="l" defTabSz="914400"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5279824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contenu 7"/>
          <p:cNvSpPr>
            <a:spLocks noGrp="1"/>
          </p:cNvSpPr>
          <p:nvPr>
            <p:ph sz="quarter" idx="13" hasCustomPrompt="1"/>
          </p:nvPr>
        </p:nvSpPr>
        <p:spPr>
          <a:xfrm>
            <a:off x="357188" y="1857387"/>
            <a:ext cx="4143374" cy="3000375"/>
          </a:xfrm>
          <a:prstGeom prst="rect">
            <a:avLst/>
          </a:prstGeom>
          <a:solidFill>
            <a:srgbClr val="F4793B"/>
          </a:solid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Font typeface="Arial" pitchFamily="34" charset="0"/>
              <a:buChar char="•"/>
              <a:defRPr sz="1800">
                <a:solidFill>
                  <a:schemeClr val="bg1"/>
                </a:solidFill>
                <a:latin typeface="Segoe UI Light" pitchFamily="34" charset="0"/>
              </a:defRPr>
            </a:lvl4pPr>
            <a:lvl5pPr marL="2057400" indent="-228600">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7"/>
          <p:cNvSpPr>
            <a:spLocks noGrp="1"/>
          </p:cNvSpPr>
          <p:nvPr>
            <p:ph sz="quarter" idx="14" hasCustomPrompt="1"/>
          </p:nvPr>
        </p:nvSpPr>
        <p:spPr>
          <a:xfrm>
            <a:off x="4643438" y="1857375"/>
            <a:ext cx="4143404" cy="3000375"/>
          </a:xfrm>
          <a:prstGeom prst="rect">
            <a:avLst/>
          </a:prstGeom>
          <a:solidFill>
            <a:srgbClr val="1F8BF0"/>
          </a:solidFill>
        </p:spPr>
        <p:txBody>
          <a:bodyPr>
            <a:noAutofit/>
          </a:bodyPr>
          <a:lstStyle>
            <a:lvl1pPr marL="342900" indent="-342900" algn="l" defTabSz="914400"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800100" indent="-342900" algn="l" defTabSz="914400"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43000" indent="-228600" algn="l" defTabSz="914400"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07260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classique 2 blocs + titres blocs">
    <p:spTree>
      <p:nvGrpSpPr>
        <p:cNvPr id="1" name=""/>
        <p:cNvGrpSpPr/>
        <p:nvPr/>
      </p:nvGrpSpPr>
      <p:grpSpPr>
        <a:xfrm>
          <a:off x="0" y="0"/>
          <a:ext cx="0" cy="0"/>
          <a:chOff x="0" y="0"/>
          <a:chExt cx="0" cy="0"/>
        </a:xfrm>
      </p:grpSpPr>
      <p:sp>
        <p:nvSpPr>
          <p:cNvPr id="7"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
        <p:nvSpPr>
          <p:cNvPr id="8" name="Espace réservé du contenu 9"/>
          <p:cNvSpPr>
            <a:spLocks noGrp="1"/>
          </p:cNvSpPr>
          <p:nvPr>
            <p:ph sz="quarter" idx="13" hasCustomPrompt="1"/>
          </p:nvPr>
        </p:nvSpPr>
        <p:spPr>
          <a:xfrm>
            <a:off x="357158" y="1643053"/>
            <a:ext cx="4143374" cy="428625"/>
          </a:xfrm>
          <a:prstGeom prst="rect">
            <a:avLst/>
          </a:prstGeom>
          <a:noFill/>
        </p:spPr>
        <p:txBody>
          <a:bodyPr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9" name="Espace réservé du contenu 9"/>
          <p:cNvSpPr>
            <a:spLocks noGrp="1"/>
          </p:cNvSpPr>
          <p:nvPr>
            <p:ph sz="quarter" idx="14" hasCustomPrompt="1"/>
          </p:nvPr>
        </p:nvSpPr>
        <p:spPr>
          <a:xfrm>
            <a:off x="4643442" y="1643053"/>
            <a:ext cx="4099263" cy="428625"/>
          </a:xfrm>
          <a:prstGeom prst="rect">
            <a:avLst/>
          </a:prstGeom>
          <a:noFill/>
        </p:spPr>
        <p:txBody>
          <a:bodyPr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2900" lvl="0" indent="-342900" algn="ctr" defTabSz="914400" rtl="0" eaLnBrk="1" latinLnBrk="0" hangingPunct="1">
              <a:spcBef>
                <a:spcPct val="20000"/>
              </a:spcBef>
              <a:buFontTx/>
              <a:buNone/>
            </a:pPr>
            <a:r>
              <a:rPr lang="fr-FR" dirty="0" smtClean="0"/>
              <a:t>Titre du bloc</a:t>
            </a:r>
          </a:p>
        </p:txBody>
      </p:sp>
      <p:sp>
        <p:nvSpPr>
          <p:cNvPr id="11" name="Espace réservé du contenu 7"/>
          <p:cNvSpPr>
            <a:spLocks noGrp="1"/>
          </p:cNvSpPr>
          <p:nvPr>
            <p:ph sz="quarter" idx="15"/>
          </p:nvPr>
        </p:nvSpPr>
        <p:spPr>
          <a:xfrm>
            <a:off x="357188" y="2214578"/>
            <a:ext cx="4167187" cy="3000375"/>
          </a:xfrm>
          <a:prstGeom prst="rect">
            <a:avLst/>
          </a:prstGeom>
          <a:no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7"/>
          <p:cNvSpPr>
            <a:spLocks noGrp="1"/>
          </p:cNvSpPr>
          <p:nvPr>
            <p:ph sz="quarter" idx="16"/>
          </p:nvPr>
        </p:nvSpPr>
        <p:spPr>
          <a:xfrm>
            <a:off x="4643438" y="2214565"/>
            <a:ext cx="4096702" cy="3000375"/>
          </a:xfrm>
          <a:prstGeom prst="rect">
            <a:avLst/>
          </a:prstGeom>
          <a:no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83316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contenu 9"/>
          <p:cNvSpPr>
            <a:spLocks noGrp="1"/>
          </p:cNvSpPr>
          <p:nvPr>
            <p:ph sz="quarter" idx="13" hasCustomPrompt="1"/>
          </p:nvPr>
        </p:nvSpPr>
        <p:spPr>
          <a:xfrm>
            <a:off x="357158" y="1643053"/>
            <a:ext cx="4143374" cy="428625"/>
          </a:xfrm>
          <a:prstGeom prst="rect">
            <a:avLst/>
          </a:prstGeom>
          <a:solidFill>
            <a:srgbClr val="F4793B"/>
          </a:solidFill>
        </p:spPr>
        <p:txBody>
          <a:bodyPr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5" name="Espace réservé du contenu 9"/>
          <p:cNvSpPr>
            <a:spLocks noGrp="1"/>
          </p:cNvSpPr>
          <p:nvPr>
            <p:ph sz="quarter" idx="14" hasCustomPrompt="1"/>
          </p:nvPr>
        </p:nvSpPr>
        <p:spPr>
          <a:xfrm>
            <a:off x="4643442" y="1643053"/>
            <a:ext cx="4099263" cy="428625"/>
          </a:xfrm>
          <a:prstGeom prst="rect">
            <a:avLst/>
          </a:prstGeom>
          <a:solidFill>
            <a:srgbClr val="1F8BF0"/>
          </a:solidFill>
        </p:spPr>
        <p:txBody>
          <a:bodyPr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2900" lvl="0" indent="-342900" algn="ctr" defTabSz="914400" rtl="0" eaLnBrk="1" latinLnBrk="0" hangingPunct="1">
              <a:spcBef>
                <a:spcPct val="20000"/>
              </a:spcBef>
              <a:buFontTx/>
              <a:buNone/>
            </a:pPr>
            <a:r>
              <a:rPr lang="fr-FR" dirty="0" smtClean="0"/>
              <a:t>Titre du bloc</a:t>
            </a:r>
          </a:p>
        </p:txBody>
      </p:sp>
      <p:sp>
        <p:nvSpPr>
          <p:cNvPr id="6" name="Espace réservé du contenu 7"/>
          <p:cNvSpPr>
            <a:spLocks noGrp="1"/>
          </p:cNvSpPr>
          <p:nvPr>
            <p:ph sz="quarter" idx="15"/>
          </p:nvPr>
        </p:nvSpPr>
        <p:spPr>
          <a:xfrm>
            <a:off x="357188" y="2214578"/>
            <a:ext cx="4167187" cy="3000375"/>
          </a:xfrm>
          <a:prstGeom prst="rect">
            <a:avLst/>
          </a:prstGeom>
          <a:solidFill>
            <a:srgbClr val="F4793B"/>
          </a:solid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contenu 7"/>
          <p:cNvSpPr>
            <a:spLocks noGrp="1"/>
          </p:cNvSpPr>
          <p:nvPr>
            <p:ph sz="quarter" idx="16"/>
          </p:nvPr>
        </p:nvSpPr>
        <p:spPr>
          <a:xfrm>
            <a:off x="4643438" y="2214565"/>
            <a:ext cx="4096702" cy="3000375"/>
          </a:xfrm>
          <a:prstGeom prst="rect">
            <a:avLst/>
          </a:prstGeom>
          <a:solidFill>
            <a:srgbClr val="1F8BF0"/>
          </a:solid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579135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77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4221088"/>
            <a:ext cx="7200800" cy="849577"/>
          </a:xfrm>
          <a:prstGeom prst="rect">
            <a:avLst/>
          </a:prstGeom>
        </p:spPr>
        <p:txBody>
          <a:bodyPr/>
          <a:lstStyle>
            <a:lvl1pPr algn="l">
              <a:defRPr sz="3600" b="0" baseline="0">
                <a:solidFill>
                  <a:srgbClr val="1F8BF0"/>
                </a:solidFill>
                <a:latin typeface="Segoe UI Light" pitchFamily="34" charset="0"/>
              </a:defRPr>
            </a:lvl1pPr>
          </a:lstStyle>
          <a:p>
            <a:r>
              <a:rPr lang="fr-FR" dirty="0" smtClean="0"/>
              <a:t>Modifiez le titre de la vidéo</a:t>
            </a:r>
            <a:endParaRPr lang="en-US" dirty="0"/>
          </a:p>
        </p:txBody>
      </p:sp>
      <p:sp>
        <p:nvSpPr>
          <p:cNvPr id="3" name="Title 1"/>
          <p:cNvSpPr txBox="1">
            <a:spLocks/>
          </p:cNvSpPr>
          <p:nvPr userDrawn="1"/>
        </p:nvSpPr>
        <p:spPr>
          <a:xfrm>
            <a:off x="0" y="2276872"/>
            <a:ext cx="9144000" cy="1632181"/>
          </a:xfrm>
          <a:prstGeom prst="rect">
            <a:avLst/>
          </a:prstGeom>
          <a:solidFill>
            <a:srgbClr val="1F8BF0"/>
          </a:solidFill>
        </p:spPr>
        <p:txBody>
          <a:bodyPr lIns="39600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smtClean="0">
                <a:solidFill>
                  <a:prstClr val="white"/>
                </a:solidFill>
              </a:rPr>
              <a:t>VIDEO</a:t>
            </a:r>
            <a:endParaRPr lang="fr-FR" dirty="0">
              <a:solidFill>
                <a:prstClr val="white"/>
              </a:solidFill>
            </a:endParaRPr>
          </a:p>
        </p:txBody>
      </p:sp>
    </p:spTree>
    <p:extLst>
      <p:ext uri="{BB962C8B-B14F-4D97-AF65-F5344CB8AC3E}">
        <p14:creationId xmlns:p14="http://schemas.microsoft.com/office/powerpoint/2010/main" val="12548926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4221088"/>
            <a:ext cx="7200800" cy="849577"/>
          </a:xfrm>
          <a:prstGeom prst="rect">
            <a:avLst/>
          </a:prstGeom>
        </p:spPr>
        <p:txBody>
          <a:bodyPr/>
          <a:lstStyle>
            <a:lvl1pPr algn="l">
              <a:defRPr sz="3600" b="0" baseline="0">
                <a:solidFill>
                  <a:srgbClr val="FF19A7"/>
                </a:solidFill>
                <a:latin typeface="Segoe UI Light" pitchFamily="34" charset="0"/>
              </a:defRPr>
            </a:lvl1pPr>
          </a:lstStyle>
          <a:p>
            <a:r>
              <a:rPr lang="fr-FR" dirty="0" smtClean="0"/>
              <a:t>Modifiez le titre de l’annonce</a:t>
            </a:r>
            <a:endParaRPr lang="en-US" dirty="0"/>
          </a:p>
        </p:txBody>
      </p:sp>
      <p:sp>
        <p:nvSpPr>
          <p:cNvPr id="3" name="Title 1"/>
          <p:cNvSpPr txBox="1">
            <a:spLocks/>
          </p:cNvSpPr>
          <p:nvPr userDrawn="1"/>
        </p:nvSpPr>
        <p:spPr>
          <a:xfrm>
            <a:off x="0" y="2276872"/>
            <a:ext cx="9144000" cy="1632181"/>
          </a:xfrm>
          <a:prstGeom prst="rect">
            <a:avLst/>
          </a:prstGeom>
          <a:solidFill>
            <a:srgbClr val="FF19A7"/>
          </a:solidFill>
        </p:spPr>
        <p:txBody>
          <a:bodyPr lIns="39600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ANNONCE</a:t>
            </a:r>
            <a:endParaRPr lang="fr-FR" dirty="0">
              <a:solidFill>
                <a:prstClr val="white"/>
              </a:solidFill>
            </a:endParaRPr>
          </a:p>
        </p:txBody>
      </p:sp>
    </p:spTree>
    <p:extLst>
      <p:ext uri="{BB962C8B-B14F-4D97-AF65-F5344CB8AC3E}">
        <p14:creationId xmlns:p14="http://schemas.microsoft.com/office/powerpoint/2010/main" val="20779706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4221088"/>
            <a:ext cx="7200800" cy="849577"/>
          </a:xfrm>
          <a:prstGeom prst="rect">
            <a:avLst/>
          </a:prstGeom>
        </p:spPr>
        <p:txBody>
          <a:bodyPr/>
          <a:lstStyle>
            <a:lvl1pPr algn="l">
              <a:defRPr sz="3600" b="0" baseline="0">
                <a:solidFill>
                  <a:srgbClr val="F4793B"/>
                </a:solidFill>
                <a:latin typeface="Segoe UI Light" pitchFamily="34" charset="0"/>
              </a:defRPr>
            </a:lvl1pPr>
          </a:lstStyle>
          <a:p>
            <a:r>
              <a:rPr lang="fr-FR" dirty="0" smtClean="0"/>
              <a:t>Modifiez le titre de la démo</a:t>
            </a:r>
            <a:endParaRPr lang="en-US" dirty="0"/>
          </a:p>
        </p:txBody>
      </p:sp>
      <p:sp>
        <p:nvSpPr>
          <p:cNvPr id="3" name="Title 1"/>
          <p:cNvSpPr txBox="1">
            <a:spLocks/>
          </p:cNvSpPr>
          <p:nvPr userDrawn="1"/>
        </p:nvSpPr>
        <p:spPr>
          <a:xfrm>
            <a:off x="0" y="2276872"/>
            <a:ext cx="9144000" cy="1632181"/>
          </a:xfrm>
          <a:prstGeom prst="rect">
            <a:avLst/>
          </a:prstGeom>
          <a:solidFill>
            <a:srgbClr val="F4793B"/>
          </a:solidFill>
        </p:spPr>
        <p:txBody>
          <a:bodyPr lIns="39600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DEMO</a:t>
            </a:r>
            <a:endParaRPr lang="fr-FR" dirty="0">
              <a:solidFill>
                <a:prstClr val="white"/>
              </a:solidFill>
            </a:endParaRPr>
          </a:p>
        </p:txBody>
      </p:sp>
    </p:spTree>
    <p:extLst>
      <p:ext uri="{BB962C8B-B14F-4D97-AF65-F5344CB8AC3E}">
        <p14:creationId xmlns:p14="http://schemas.microsoft.com/office/powerpoint/2010/main" val="42287144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6"/>
            <a:ext cx="8382000" cy="664797"/>
          </a:xfrm>
          <a:prstGeom prst="rect">
            <a:avLst/>
          </a:prstGeom>
        </p:spPr>
        <p:txBody>
          <a:bodyPr/>
          <a:lstStyle>
            <a:lvl1pPr algn="ctr">
              <a:defRPr>
                <a:latin typeface="+mj-lt"/>
              </a:defRPr>
            </a:lvl1pPr>
          </a:lstStyle>
          <a:p>
            <a:r>
              <a:rPr lang="en-US" smtClean="0"/>
              <a:t>Click to edit Master title style</a:t>
            </a:r>
            <a:endParaRPr lang="en-GB" dirty="0"/>
          </a:p>
        </p:txBody>
      </p:sp>
    </p:spTree>
    <p:extLst>
      <p:ext uri="{BB962C8B-B14F-4D97-AF65-F5344CB8AC3E}">
        <p14:creationId xmlns:p14="http://schemas.microsoft.com/office/powerpoint/2010/main" val="32014485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609600" y="6248208"/>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2"/>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3336594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4287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2.png"/><Relationship Id="rId3" Type="http://schemas.openxmlformats.org/officeDocument/2006/relationships/slideLayout" Target="../slideLayouts/slideLayout24.xml"/><Relationship Id="rId21" Type="http://schemas.openxmlformats.org/officeDocument/2006/relationships/image" Target="../media/image15.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1.png"/><Relationship Id="rId2" Type="http://schemas.openxmlformats.org/officeDocument/2006/relationships/slideLayout" Target="../slideLayouts/slideLayout23.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8.png"/><Relationship Id="rId10" Type="http://schemas.openxmlformats.org/officeDocument/2006/relationships/slideLayout" Target="../slideLayouts/slideLayout31.xml"/><Relationship Id="rId19" Type="http://schemas.openxmlformats.org/officeDocument/2006/relationships/image" Target="../media/image13.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 id="2147483729" r:id="rId17"/>
    <p:sldLayoutId id="2147483745"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Candara"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Candara"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Candara"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Candara"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Candara"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632644" y="1287555"/>
            <a:ext cx="5760640" cy="4402524"/>
          </a:xfrm>
          <a:prstGeom prst="rect">
            <a:avLst/>
          </a:prstGeom>
          <a:solidFill>
            <a:srgbClr val="1F8BF0"/>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14"/>
          <p:cNvSpPr/>
          <p:nvPr userDrawn="1"/>
        </p:nvSpPr>
        <p:spPr bwMode="auto">
          <a:xfrm>
            <a:off x="6463574" y="1287555"/>
            <a:ext cx="2005242" cy="2160800"/>
          </a:xfrm>
          <a:prstGeom prst="rect">
            <a:avLst/>
          </a:prstGeom>
          <a:solidFill>
            <a:srgbClr val="FF19A7"/>
          </a:solidFill>
          <a:ln w="9525">
            <a:gradFill>
              <a:gsLst>
                <a:gs pos="0">
                  <a:srgbClr val="FDC7DE"/>
                </a:gs>
                <a:gs pos="50000">
                  <a:srgbClr val="FF19A7"/>
                </a:gs>
                <a:gs pos="100000">
                  <a:srgbClr val="FDD9F4"/>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defTabSz="914400">
              <a:buFont typeface="Arial" pitchFamily="34" charset="0"/>
              <a:buNone/>
            </a:pPr>
            <a:r>
              <a:rPr lang="fr-FR" sz="2400" dirty="0" smtClean="0">
                <a:solidFill>
                  <a:prstClr val="white"/>
                </a:solidFill>
                <a:latin typeface="Segoe UI Light" pitchFamily="34" charset="0"/>
              </a:rPr>
              <a:t>palais des congrès </a:t>
            </a:r>
          </a:p>
          <a:p>
            <a:pPr defTabSz="914400">
              <a:buFont typeface="Arial" pitchFamily="34" charset="0"/>
              <a:buNone/>
            </a:pPr>
            <a:r>
              <a:rPr lang="fr-FR" sz="2400" dirty="0" smtClean="0">
                <a:solidFill>
                  <a:prstClr val="white"/>
                </a:solidFill>
                <a:latin typeface="Segoe UI Light" pitchFamily="34" charset="0"/>
              </a:rPr>
              <a:t>Paris</a:t>
            </a:r>
            <a:endParaRPr lang="en-US" sz="2400" dirty="0">
              <a:solidFill>
                <a:prstClr val="white"/>
              </a:solidFill>
              <a:latin typeface="Segoe UI Light" pitchFamily="34" charset="0"/>
            </a:endParaRPr>
          </a:p>
        </p:txBody>
      </p:sp>
      <p:sp>
        <p:nvSpPr>
          <p:cNvPr id="18" name="Rectangle 17"/>
          <p:cNvSpPr/>
          <p:nvPr userDrawn="1"/>
        </p:nvSpPr>
        <p:spPr bwMode="auto">
          <a:xfrm>
            <a:off x="6463574" y="3529279"/>
            <a:ext cx="2007574" cy="2160800"/>
          </a:xfrm>
          <a:prstGeom prst="rect">
            <a:avLst/>
          </a:prstGeom>
          <a:solidFill>
            <a:srgbClr val="F4793B"/>
          </a:solidFill>
          <a:ln>
            <a:gradFill>
              <a:gsLst>
                <a:gs pos="0">
                  <a:schemeClr val="accent6">
                    <a:lumMod val="60000"/>
                    <a:lumOff val="40000"/>
                  </a:schemeClr>
                </a:gs>
                <a:gs pos="50000">
                  <a:schemeClr val="accent6">
                    <a:lumMod val="75000"/>
                  </a:schemeClr>
                </a:gs>
                <a:gs pos="100000">
                  <a:schemeClr val="accent6">
                    <a:lumMod val="20000"/>
                    <a:lumOff val="80000"/>
                  </a:scheme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182880" rIns="91436" bIns="45718" numCol="1" rtlCol="0" anchor="b" anchorCtr="0" compatLnSpc="1">
            <a:prstTxWarp prst="textNoShape">
              <a:avLst/>
            </a:prstTxWarp>
          </a:bodyPr>
          <a:lstStyle/>
          <a:p>
            <a:pPr defTabSz="914099" fontAlgn="base">
              <a:spcBef>
                <a:spcPct val="0"/>
              </a:spcBef>
              <a:spcAft>
                <a:spcPct val="0"/>
              </a:spcAft>
              <a:buFont typeface="Arial" pitchFamily="34" charset="0"/>
              <a:buNone/>
            </a:pPr>
            <a:r>
              <a:rPr lang="fr-FR" sz="2400" dirty="0" smtClean="0">
                <a:solidFill>
                  <a:prstClr val="white"/>
                </a:solidFill>
                <a:latin typeface="Segoe UI Light" pitchFamily="34" charset="0"/>
                <a:ea typeface="Segoe UI" pitchFamily="34" charset="0"/>
                <a:cs typeface="Segoe UI" pitchFamily="34" charset="0"/>
              </a:rPr>
              <a:t>7, 8 et 9 février 2012</a:t>
            </a:r>
            <a:endParaRPr lang="en-US" sz="2400" dirty="0">
              <a:solidFill>
                <a:prstClr val="white"/>
              </a:solidFill>
              <a:latin typeface="Segoe UI Light" pitchFamily="34" charset="0"/>
              <a:ea typeface="Segoe UI" pitchFamily="34" charset="0"/>
              <a:cs typeface="Segoe UI" pitchFamily="34" charset="0"/>
            </a:endParaRPr>
          </a:p>
        </p:txBody>
      </p:sp>
      <p:pic>
        <p:nvPicPr>
          <p:cNvPr id="1028" name="Picture 4" descr="C:\Users\sebim\Desktop\TemplateTD\Eléments PPT TechDays 2012\logo-seu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0348" y="2051424"/>
            <a:ext cx="5486400" cy="209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891"/>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pic>
        <p:nvPicPr>
          <p:cNvPr id="7" name="Picture 6" descr="Z:\Public\Genki\MICROSOFT\Tech Days\2011.11.29\PPT\couleurs\bleu02.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28902" y="110142"/>
            <a:ext cx="1367484" cy="894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Public\Genki\MICROSOFT\Tech Days\2011.11.29\PPT\logo-seul.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0996" y="214179"/>
            <a:ext cx="1307293" cy="478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Public\Genki\MICROSOFT\Tech Days\2011.11.29\PPT\couleurs\rose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727796" y="590033"/>
            <a:ext cx="321436" cy="417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Z:\Public\Genki\MICROSOFT\Tech Days\2011.11.29\PPT\couleurs\orange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727796" y="110141"/>
            <a:ext cx="321436" cy="4410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Z:\Public\Genki\MICROSOFT\Tech Days\2011.11.29\PPT\pictos\cloud.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749373" y="713634"/>
            <a:ext cx="278281" cy="1698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Z:\Public\Genki\MICROSOFT\Tech Days\2011.11.29\PPT\pictos\windows.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769235" y="224081"/>
            <a:ext cx="235513" cy="21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22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upload.wikimedia.org/wikipedia/commons/9/97/Sts-51-g-patch.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9/97/Sts-51-g-patch.p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fsharp.net/"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9" y="4604378"/>
            <a:ext cx="7815091" cy="1752600"/>
          </a:xfrm>
        </p:spPr>
        <p:txBody>
          <a:bodyPr/>
          <a:lstStyle/>
          <a:p>
            <a:r>
              <a:rPr lang="fr-FR" dirty="0" smtClean="0">
                <a:solidFill>
                  <a:srgbClr val="1F8BF0"/>
                </a:solidFill>
              </a:rPr>
              <a:t>23</a:t>
            </a:r>
            <a:r>
              <a:rPr lang="fr-FR" b="0" dirty="0" smtClean="0">
                <a:solidFill>
                  <a:srgbClr val="1F8BF0"/>
                </a:solidFill>
              </a:rPr>
              <a:t> March 2012</a:t>
            </a:r>
            <a:br>
              <a:rPr lang="fr-FR" b="0" dirty="0" smtClean="0">
                <a:solidFill>
                  <a:srgbClr val="1F8BF0"/>
                </a:solidFill>
              </a:rPr>
            </a:br>
            <a:r>
              <a:rPr lang="fr-FR" b="0" dirty="0" smtClean="0">
                <a:solidFill>
                  <a:srgbClr val="1F8BF0"/>
                </a:solidFill>
              </a:rPr>
              <a:t>Don Syme</a:t>
            </a:r>
          </a:p>
          <a:p>
            <a:r>
              <a:rPr lang="fr-FR" dirty="0" smtClean="0">
                <a:solidFill>
                  <a:srgbClr val="1F8BF0"/>
                </a:solidFill>
              </a:rPr>
              <a:t>Principal </a:t>
            </a:r>
            <a:r>
              <a:rPr lang="fr-FR" dirty="0" err="1" smtClean="0">
                <a:solidFill>
                  <a:srgbClr val="1F8BF0"/>
                </a:solidFill>
              </a:rPr>
              <a:t>Researcher</a:t>
            </a:r>
            <a:r>
              <a:rPr lang="fr-FR" dirty="0" smtClean="0">
                <a:solidFill>
                  <a:srgbClr val="1F8BF0"/>
                </a:solidFill>
              </a:rPr>
              <a:t>, </a:t>
            </a:r>
            <a:r>
              <a:rPr lang="fr-FR" b="0" dirty="0" smtClean="0">
                <a:solidFill>
                  <a:srgbClr val="1F8BF0"/>
                </a:solidFill>
              </a:rPr>
              <a:t>Microsoft </a:t>
            </a:r>
            <a:r>
              <a:rPr lang="fr-FR" b="0" dirty="0" err="1" smtClean="0">
                <a:solidFill>
                  <a:srgbClr val="1F8BF0"/>
                </a:solidFill>
              </a:rPr>
              <a:t>Research</a:t>
            </a:r>
            <a:r>
              <a:rPr lang="fr-FR" b="0" dirty="0" smtClean="0">
                <a:solidFill>
                  <a:srgbClr val="1F8BF0"/>
                </a:solidFill>
              </a:rPr>
              <a:t> UK</a:t>
            </a:r>
            <a:endParaRPr lang="fr-FR" b="0" dirty="0">
              <a:solidFill>
                <a:srgbClr val="1F8BF0"/>
              </a:solidFill>
            </a:endParaRPr>
          </a:p>
        </p:txBody>
      </p:sp>
      <p:sp>
        <p:nvSpPr>
          <p:cNvPr id="4" name="Title 3"/>
          <p:cNvSpPr>
            <a:spLocks noGrp="1"/>
          </p:cNvSpPr>
          <p:nvPr>
            <p:ph type="ctrTitle"/>
          </p:nvPr>
        </p:nvSpPr>
        <p:spPr>
          <a:xfrm>
            <a:off x="693093" y="871373"/>
            <a:ext cx="7772400" cy="1470025"/>
          </a:xfrm>
        </p:spPr>
        <p:txBody>
          <a:bodyPr/>
          <a:lstStyle/>
          <a:p>
            <a:r>
              <a:rPr lang="en-GB" sz="4400" dirty="0" smtClean="0">
                <a:latin typeface="Candara" pitchFamily="34" charset="0"/>
                <a:sym typeface="Wingdings" pitchFamily="2" charset="2"/>
              </a:rPr>
              <a:t>Reconsidering Strongly Typed Programming for the Information-Rich World</a:t>
            </a:r>
            <a:br>
              <a:rPr lang="en-GB" sz="4400" dirty="0" smtClean="0">
                <a:latin typeface="Candara" pitchFamily="34" charset="0"/>
                <a:sym typeface="Wingdings" pitchFamily="2" charset="2"/>
              </a:rPr>
            </a:br>
            <a:endParaRPr lang="fr-FR" sz="2000" dirty="0">
              <a:latin typeface="Candara" pitchFamily="34" charset="0"/>
            </a:endParaRPr>
          </a:p>
        </p:txBody>
      </p:sp>
    </p:spTree>
    <p:extLst>
      <p:ext uri="{BB962C8B-B14F-4D97-AF65-F5344CB8AC3E}">
        <p14:creationId xmlns:p14="http://schemas.microsoft.com/office/powerpoint/2010/main" val="103102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latin typeface="Segoe UI (Headings)"/>
              </a:rPr>
              <a:t>The Information Revolution</a:t>
            </a:r>
            <a:endParaRPr lang="en-GB" dirty="0">
              <a:latin typeface="Segoe UI (Headings)"/>
            </a:endParaRPr>
          </a:p>
        </p:txBody>
      </p:sp>
      <p:pic>
        <p:nvPicPr>
          <p:cNvPr id="1026" name="Picture 2" descr="http://blog.programmableweb.com/wp-content/api-timeline-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5" y="1593872"/>
            <a:ext cx="7344816" cy="3966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740483485"/>
              </p:ext>
            </p:extLst>
          </p:nvPr>
        </p:nvGraphicFramePr>
        <p:xfrm>
          <a:off x="2843808" y="764704"/>
          <a:ext cx="5472608" cy="4395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136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1828193"/>
          </a:xfrm>
        </p:spPr>
        <p:txBody>
          <a:bodyPr/>
          <a:lstStyle/>
          <a:p>
            <a:pPr algn="ctr"/>
            <a:r>
              <a:rPr lang="en-GB" dirty="0" smtClean="0">
                <a:latin typeface="Candara" pitchFamily="34" charset="0"/>
              </a:rPr>
              <a:t>Proposition 2</a:t>
            </a:r>
            <a:br>
              <a:rPr lang="en-GB" dirty="0" smtClean="0">
                <a:latin typeface="Candara" pitchFamily="34" charset="0"/>
              </a:rPr>
            </a:br>
            <a:r>
              <a:rPr lang="en-GB" dirty="0" smtClean="0">
                <a:latin typeface="Candara" pitchFamily="34" charset="0"/>
              </a:rPr>
              <a:t>Our languages are information-sparse</a:t>
            </a:r>
            <a:endParaRPr lang="en-GB" dirty="0">
              <a:latin typeface="Candara" pitchFamily="34" charset="0"/>
            </a:endParaRPr>
          </a:p>
        </p:txBody>
      </p:sp>
    </p:spTree>
    <p:extLst>
      <p:ext uri="{BB962C8B-B14F-4D97-AF65-F5344CB8AC3E}">
        <p14:creationId xmlns:p14="http://schemas.microsoft.com/office/powerpoint/2010/main" val="84982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2271391"/>
          </a:xfrm>
        </p:spPr>
        <p:txBody>
          <a:bodyPr/>
          <a:lstStyle/>
          <a:p>
            <a:pPr algn="ctr"/>
            <a:r>
              <a:rPr lang="en-GB" dirty="0" smtClean="0">
                <a:latin typeface="Candara" pitchFamily="34" charset="0"/>
              </a:rPr>
              <a:t>Proposition 3</a:t>
            </a:r>
            <a:br>
              <a:rPr lang="en-GB" dirty="0" smtClean="0">
                <a:latin typeface="Candara" pitchFamily="34" charset="0"/>
              </a:rPr>
            </a:br>
            <a:r>
              <a:rPr lang="en-GB" dirty="0" smtClean="0">
                <a:latin typeface="Candara" pitchFamily="34" charset="0"/>
              </a:rPr>
              <a:t>This is a problem</a:t>
            </a:r>
            <a:br>
              <a:rPr lang="en-GB" dirty="0" smtClean="0">
                <a:latin typeface="Candara" pitchFamily="34" charset="0"/>
              </a:rPr>
            </a:br>
            <a:r>
              <a:rPr lang="en-GB" dirty="0">
                <a:latin typeface="Candara" pitchFamily="34" charset="0"/>
              </a:rPr>
              <a:t/>
            </a:r>
            <a:br>
              <a:rPr lang="en-GB" dirty="0">
                <a:latin typeface="Candara" pitchFamily="34" charset="0"/>
              </a:rPr>
            </a:br>
            <a:r>
              <a:rPr lang="en-GB" sz="3200" dirty="0" smtClean="0">
                <a:latin typeface="Candara" pitchFamily="34" charset="0"/>
              </a:rPr>
              <a:t>(especially for strongly typed languages)</a:t>
            </a:r>
            <a:endParaRPr lang="en-GB" dirty="0">
              <a:latin typeface="Candara" pitchFamily="34" charset="0"/>
            </a:endParaRPr>
          </a:p>
        </p:txBody>
      </p:sp>
    </p:spTree>
    <p:extLst>
      <p:ext uri="{BB962C8B-B14F-4D97-AF65-F5344CB8AC3E}">
        <p14:creationId xmlns:p14="http://schemas.microsoft.com/office/powerpoint/2010/main" val="109671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584428"/>
            <a:ext cx="8382000" cy="3656386"/>
          </a:xfrm>
        </p:spPr>
        <p:txBody>
          <a:bodyPr/>
          <a:lstStyle/>
          <a:p>
            <a:pPr algn="ctr"/>
            <a:r>
              <a:rPr lang="en-GB" dirty="0" smtClean="0">
                <a:latin typeface="Candara" pitchFamily="34" charset="0"/>
              </a:rPr>
              <a:t>Today</a:t>
            </a:r>
            <a:br>
              <a:rPr lang="en-GB" dirty="0" smtClean="0">
                <a:latin typeface="Candara" pitchFamily="34" charset="0"/>
              </a:rPr>
            </a:br>
            <a:r>
              <a:rPr lang="en-GB" dirty="0">
                <a:latin typeface="Candara" pitchFamily="34" charset="0"/>
              </a:rPr>
              <a:t/>
            </a:r>
            <a:br>
              <a:rPr lang="en-GB" dirty="0">
                <a:latin typeface="Candara" pitchFamily="34" charset="0"/>
              </a:rPr>
            </a:br>
            <a:r>
              <a:rPr lang="en-GB" dirty="0" smtClean="0">
                <a:latin typeface="Candara" pitchFamily="34" charset="0"/>
              </a:rPr>
              <a:t>(1) Demonstrate F# 3.0</a:t>
            </a:r>
            <a:br>
              <a:rPr lang="en-GB" dirty="0" smtClean="0">
                <a:latin typeface="Candara" pitchFamily="34" charset="0"/>
              </a:rPr>
            </a:br>
            <a:r>
              <a:rPr lang="en-GB" dirty="0">
                <a:latin typeface="Candara" pitchFamily="34" charset="0"/>
              </a:rPr>
              <a:t/>
            </a:r>
            <a:br>
              <a:rPr lang="en-GB" dirty="0">
                <a:latin typeface="Candara" pitchFamily="34" charset="0"/>
              </a:rPr>
            </a:br>
            <a:r>
              <a:rPr lang="en-GB" dirty="0" smtClean="0">
                <a:latin typeface="Candara" pitchFamily="34" charset="0"/>
              </a:rPr>
              <a:t>(2) Themes in Information Rich Programming</a:t>
            </a:r>
            <a:endParaRPr lang="en-GB" dirty="0">
              <a:latin typeface="Candara" pitchFamily="34" charset="0"/>
            </a:endParaRPr>
          </a:p>
        </p:txBody>
      </p:sp>
    </p:spTree>
    <p:extLst>
      <p:ext uri="{BB962C8B-B14F-4D97-AF65-F5344CB8AC3E}">
        <p14:creationId xmlns:p14="http://schemas.microsoft.com/office/powerpoint/2010/main" val="34279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Locator</a:t>
            </a:r>
            <a:endParaRPr lang="en-GB" dirty="0"/>
          </a:p>
        </p:txBody>
      </p:sp>
      <p:graphicFrame>
        <p:nvGraphicFramePr>
          <p:cNvPr id="3" name="Diagram 2"/>
          <p:cNvGraphicFramePr/>
          <p:nvPr>
            <p:extLst>
              <p:ext uri="{D42A27DB-BD31-4B8C-83A1-F6EECF244321}">
                <p14:modId xmlns:p14="http://schemas.microsoft.com/office/powerpoint/2010/main" val="1637804731"/>
              </p:ext>
            </p:extLst>
          </p:nvPr>
        </p:nvGraphicFramePr>
        <p:xfrm>
          <a:off x="314325" y="942975"/>
          <a:ext cx="8515350"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7534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Locator</a:t>
            </a:r>
            <a:endParaRPr lang="en-GB" dirty="0"/>
          </a:p>
        </p:txBody>
      </p:sp>
      <p:graphicFrame>
        <p:nvGraphicFramePr>
          <p:cNvPr id="3" name="Diagram 2"/>
          <p:cNvGraphicFramePr/>
          <p:nvPr>
            <p:extLst>
              <p:ext uri="{D42A27DB-BD31-4B8C-83A1-F6EECF244321}">
                <p14:modId xmlns:p14="http://schemas.microsoft.com/office/powerpoint/2010/main" val="3553567924"/>
              </p:ext>
            </p:extLst>
          </p:nvPr>
        </p:nvGraphicFramePr>
        <p:xfrm>
          <a:off x="485775" y="1038225"/>
          <a:ext cx="8048625"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2657473" y="4263581"/>
            <a:ext cx="6324602" cy="2246769"/>
          </a:xfrm>
          <a:prstGeom prst="wedgeRectCallout">
            <a:avLst>
              <a:gd name="adj1" fmla="val -23736"/>
              <a:gd name="adj2" fmla="val -6527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latin typeface="Candara" pitchFamily="34" charset="0"/>
              </a:rPr>
              <a:t>A major search is on!</a:t>
            </a:r>
          </a:p>
          <a:p>
            <a:endParaRPr lang="en-US" sz="2000" b="1" dirty="0" smtClean="0">
              <a:latin typeface="Candara" pitchFamily="34" charset="0"/>
            </a:endParaRPr>
          </a:p>
          <a:p>
            <a:pPr marL="342900" indent="-342900">
              <a:buFont typeface="Arial" pitchFamily="34" charset="0"/>
              <a:buChar char="•"/>
            </a:pPr>
            <a:r>
              <a:rPr lang="en-US" sz="2000" b="1" dirty="0" smtClean="0">
                <a:latin typeface="Candara" pitchFamily="34" charset="0"/>
              </a:rPr>
              <a:t>make statically typed </a:t>
            </a:r>
            <a:r>
              <a:rPr lang="en-US" sz="2000" b="1" dirty="0" err="1" smtClean="0">
                <a:latin typeface="Candara" pitchFamily="34" charset="0"/>
              </a:rPr>
              <a:t>langs</a:t>
            </a:r>
            <a:r>
              <a:rPr lang="en-US" sz="2000" b="1" dirty="0" smtClean="0">
                <a:latin typeface="Candara" pitchFamily="34" charset="0"/>
              </a:rPr>
              <a:t> </a:t>
            </a:r>
            <a:r>
              <a:rPr lang="en-US" sz="2000" b="1" dirty="0" smtClean="0">
                <a:solidFill>
                  <a:srgbClr val="FFFF00"/>
                </a:solidFill>
                <a:latin typeface="Candara" pitchFamily="34" charset="0"/>
              </a:rPr>
              <a:t>more dynamic</a:t>
            </a:r>
          </a:p>
          <a:p>
            <a:pPr marL="342900" indent="-342900">
              <a:buFont typeface="Arial" pitchFamily="34" charset="0"/>
              <a:buChar char="•"/>
            </a:pPr>
            <a:endParaRPr lang="en-US" sz="2000" b="1" dirty="0" smtClean="0">
              <a:latin typeface="Candara" pitchFamily="34" charset="0"/>
            </a:endParaRPr>
          </a:p>
          <a:p>
            <a:pPr marL="342900" indent="-342900">
              <a:buFont typeface="Arial" pitchFamily="34" charset="0"/>
              <a:buChar char="•"/>
            </a:pPr>
            <a:r>
              <a:rPr lang="en-US" sz="2000" b="1" dirty="0" smtClean="0">
                <a:latin typeface="Candara" pitchFamily="34" charset="0"/>
              </a:rPr>
              <a:t>make dynamically typed </a:t>
            </a:r>
            <a:r>
              <a:rPr lang="en-US" sz="2000" b="1" dirty="0" err="1" smtClean="0">
                <a:latin typeface="Candara" pitchFamily="34" charset="0"/>
              </a:rPr>
              <a:t>langs</a:t>
            </a:r>
            <a:r>
              <a:rPr lang="en-US" sz="2000" b="1" dirty="0" smtClean="0">
                <a:latin typeface="Candara" pitchFamily="34" charset="0"/>
              </a:rPr>
              <a:t> </a:t>
            </a:r>
            <a:r>
              <a:rPr lang="en-US" sz="2000" b="1" dirty="0" smtClean="0">
                <a:solidFill>
                  <a:srgbClr val="FFFF00"/>
                </a:solidFill>
                <a:latin typeface="Candara" pitchFamily="34" charset="0"/>
              </a:rPr>
              <a:t>more static</a:t>
            </a:r>
          </a:p>
          <a:p>
            <a:pPr marL="342900" indent="-342900">
              <a:buFont typeface="Arial" pitchFamily="34" charset="0"/>
              <a:buChar char="•"/>
            </a:pPr>
            <a:endParaRPr lang="en-US" sz="2000" b="1" dirty="0" smtClean="0">
              <a:latin typeface="Candara" pitchFamily="34" charset="0"/>
            </a:endParaRPr>
          </a:p>
          <a:p>
            <a:pPr marL="342900" indent="-342900">
              <a:buFont typeface="Arial" pitchFamily="34" charset="0"/>
              <a:buChar char="•"/>
            </a:pPr>
            <a:r>
              <a:rPr lang="en-US" sz="2000" b="1" dirty="0">
                <a:solidFill>
                  <a:srgbClr val="FFFF00"/>
                </a:solidFill>
                <a:latin typeface="Candara" pitchFamily="34" charset="0"/>
              </a:rPr>
              <a:t>moderate static typing </a:t>
            </a:r>
            <a:r>
              <a:rPr lang="en-US" sz="2000" b="1" dirty="0" smtClean="0">
                <a:latin typeface="Candara" pitchFamily="34" charset="0"/>
              </a:rPr>
              <a:t>in limited ways</a:t>
            </a:r>
            <a:endParaRPr lang="en-US" sz="2000" b="1" dirty="0" smtClean="0">
              <a:solidFill>
                <a:srgbClr val="FFFF00"/>
              </a:solidFill>
              <a:latin typeface="Candara" pitchFamily="34" charset="0"/>
            </a:endParaRPr>
          </a:p>
        </p:txBody>
      </p:sp>
    </p:spTree>
    <p:extLst>
      <p:ext uri="{BB962C8B-B14F-4D97-AF65-F5344CB8AC3E}">
        <p14:creationId xmlns:p14="http://schemas.microsoft.com/office/powerpoint/2010/main" val="202908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8"/>
            <a:ext cx="8382000" cy="1606594"/>
          </a:xfrm>
        </p:spPr>
        <p:txBody>
          <a:bodyPr/>
          <a:lstStyle/>
          <a:p>
            <a:r>
              <a:rPr lang="en-GB" dirty="0" smtClean="0">
                <a:latin typeface="Candara" pitchFamily="34" charset="0"/>
              </a:rPr>
              <a:t>But first, F# 1.0/2.0…</a:t>
            </a:r>
            <a:br>
              <a:rPr lang="en-GB" dirty="0" smtClean="0">
                <a:latin typeface="Candara" pitchFamily="34" charset="0"/>
              </a:rPr>
            </a:br>
            <a:r>
              <a:rPr lang="en-GB" dirty="0">
                <a:latin typeface="Candara" pitchFamily="34" charset="0"/>
              </a:rPr>
              <a:t/>
            </a:r>
            <a:br>
              <a:rPr lang="en-GB" dirty="0">
                <a:latin typeface="Candara" pitchFamily="34" charset="0"/>
              </a:rPr>
            </a:br>
            <a:r>
              <a:rPr lang="en-GB" sz="2400" dirty="0" smtClean="0">
                <a:latin typeface="Candara" pitchFamily="34" charset="0"/>
              </a:rPr>
              <a:t>(Visual </a:t>
            </a:r>
            <a:r>
              <a:rPr lang="en-GB" sz="2400" dirty="0">
                <a:latin typeface="Candara" pitchFamily="34" charset="0"/>
              </a:rPr>
              <a:t>Studio </a:t>
            </a:r>
            <a:r>
              <a:rPr lang="en-GB" sz="2400" dirty="0" smtClean="0">
                <a:latin typeface="Candara" pitchFamily="34" charset="0"/>
              </a:rPr>
              <a:t>2008 &amp; 2010)</a:t>
            </a:r>
            <a:endParaRPr lang="en-GB" sz="2400" dirty="0">
              <a:latin typeface="Candara" pitchFamily="34" charset="0"/>
            </a:endParaRPr>
          </a:p>
        </p:txBody>
      </p:sp>
    </p:spTree>
    <p:extLst>
      <p:ext uri="{BB962C8B-B14F-4D97-AF65-F5344CB8AC3E}">
        <p14:creationId xmlns:p14="http://schemas.microsoft.com/office/powerpoint/2010/main" val="398438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b="1" dirty="0" smtClean="0"/>
              <a:t>F# is…</a:t>
            </a:r>
            <a:endParaRPr b="1" dirty="0" smtClean="0"/>
          </a:p>
        </p:txBody>
      </p:sp>
      <p:sp>
        <p:nvSpPr>
          <p:cNvPr id="6147" name="Text Placeholder 2"/>
          <p:cNvSpPr>
            <a:spLocks noGrp="1"/>
          </p:cNvSpPr>
          <p:nvPr>
            <p:ph type="body" sz="quarter" idx="10"/>
          </p:nvPr>
        </p:nvSpPr>
        <p:spPr>
          <a:xfrm>
            <a:off x="389435" y="3104321"/>
            <a:ext cx="8363937" cy="2000548"/>
          </a:xfrm>
        </p:spPr>
        <p:txBody>
          <a:bodyPr anchor="ctr">
            <a:noAutofit/>
          </a:bodyPr>
          <a:lstStyle/>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interoperable</a:t>
            </a:r>
            <a:r>
              <a:rPr lang="en-GB" sz="3600" dirty="0" smtClean="0"/>
              <a:t>, </a:t>
            </a:r>
            <a:r>
              <a:rPr lang="en-GB" sz="3600" b="1" dirty="0" smtClean="0">
                <a:solidFill>
                  <a:srgbClr val="FFFF00"/>
                </a:solidFill>
              </a:rPr>
              <a:t>functional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632775" y="1503558"/>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3206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9" y="1155878"/>
            <a:ext cx="3623522" cy="5435421"/>
          </a:xfrm>
          <a:prstGeom prst="rect">
            <a:avLst/>
          </a:prstGeom>
          <a:solidFill>
            <a:schemeClr val="tx1"/>
          </a:solidFill>
        </p:spPr>
        <p:txBody>
          <a:bodyPr>
            <a:noAutofit/>
          </a:bodyPr>
          <a:lstStyle/>
          <a:p>
            <a:pPr>
              <a:buNone/>
            </a:pPr>
            <a:r>
              <a:rPr lang="en-US" sz="1400" b="1" dirty="0" smtClean="0">
                <a:solidFill>
                  <a:schemeClr val="tx2">
                    <a:lumMod val="75000"/>
                  </a:schemeClr>
                </a:solidFill>
                <a:latin typeface="Consolas" pitchFamily="49" charset="0"/>
              </a:rPr>
              <a:t>let swap (x, y) = (y, x)</a:t>
            </a: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r>
              <a:rPr lang="en-US" sz="1400" b="1" dirty="0" smtClean="0">
                <a:solidFill>
                  <a:schemeClr val="tx2">
                    <a:lumMod val="75000"/>
                  </a:schemeClr>
                </a:solidFill>
                <a:latin typeface="Consolas" pitchFamily="49" charset="0"/>
              </a:rPr>
              <a:t>let rotations (x, y, z) = </a:t>
            </a:r>
          </a:p>
          <a:p>
            <a:pPr>
              <a:buNone/>
            </a:pPr>
            <a:r>
              <a:rPr lang="en-US" sz="1400" b="1" dirty="0" smtClean="0">
                <a:solidFill>
                  <a:schemeClr val="tx2">
                    <a:lumMod val="75000"/>
                  </a:schemeClr>
                </a:solidFill>
                <a:latin typeface="Consolas" pitchFamily="49" charset="0"/>
              </a:rPr>
              <a:t>    [ (x, y, z);</a:t>
            </a:r>
          </a:p>
          <a:p>
            <a:pPr>
              <a:buNone/>
            </a:pPr>
            <a:r>
              <a:rPr lang="en-US" sz="1400" b="1" dirty="0" smtClean="0">
                <a:solidFill>
                  <a:schemeClr val="tx2">
                    <a:lumMod val="75000"/>
                  </a:schemeClr>
                </a:solidFill>
                <a:latin typeface="Consolas" pitchFamily="49" charset="0"/>
              </a:rPr>
              <a:t>      (z, x, y);</a:t>
            </a:r>
          </a:p>
          <a:p>
            <a:pPr>
              <a:buNone/>
            </a:pPr>
            <a:r>
              <a:rPr lang="en-US" sz="1400" b="1" dirty="0" smtClean="0">
                <a:solidFill>
                  <a:schemeClr val="tx2">
                    <a:lumMod val="75000"/>
                  </a:schemeClr>
                </a:solidFill>
                <a:latin typeface="Consolas" pitchFamily="49" charset="0"/>
              </a:rPr>
              <a:t>      (y, z, x) ]</a:t>
            </a: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endParaRPr lang="en-US" sz="1400" b="1" dirty="0" smtClean="0">
              <a:solidFill>
                <a:schemeClr val="tx2">
                  <a:lumMod val="75000"/>
                </a:schemeClr>
              </a:solidFill>
              <a:latin typeface="Consolas" pitchFamily="49" charset="0"/>
            </a:endParaRPr>
          </a:p>
          <a:p>
            <a:pPr>
              <a:buNone/>
            </a:pPr>
            <a:r>
              <a:rPr lang="en-US" sz="1400" b="1" dirty="0" smtClean="0">
                <a:solidFill>
                  <a:schemeClr val="tx2">
                    <a:lumMod val="75000"/>
                  </a:schemeClr>
                </a:solidFill>
                <a:latin typeface="Consolas" pitchFamily="49" charset="0"/>
              </a:rPr>
              <a:t>let reduce f (x, y, z) = </a:t>
            </a:r>
          </a:p>
          <a:p>
            <a:pPr>
              <a:buNone/>
            </a:pPr>
            <a:r>
              <a:rPr lang="en-US" sz="1400" b="1" dirty="0" smtClean="0">
                <a:solidFill>
                  <a:schemeClr val="tx2">
                    <a:lumMod val="75000"/>
                  </a:schemeClr>
                </a:solidFill>
                <a:latin typeface="Consolas" pitchFamily="49" charset="0"/>
              </a:rPr>
              <a:t>    f x + f y + f z</a:t>
            </a:r>
          </a:p>
          <a:p>
            <a:pPr>
              <a:buNone/>
            </a:pPr>
            <a:endParaRPr lang="en-US" sz="1400" dirty="0" smtClean="0">
              <a:solidFill>
                <a:schemeClr val="tx2">
                  <a:lumMod val="75000"/>
                </a:schemeClr>
              </a:solidFill>
              <a:latin typeface="Consolas" pitchFamily="49" charset="0"/>
            </a:endParaRPr>
          </a:p>
        </p:txBody>
      </p:sp>
      <p:sp>
        <p:nvSpPr>
          <p:cNvPr id="6" name="Text Placeholder 5"/>
          <p:cNvSpPr>
            <a:spLocks noGrp="1"/>
          </p:cNvSpPr>
          <p:nvPr>
            <p:ph type="body" sz="quarter" idx="4294967295"/>
          </p:nvPr>
        </p:nvSpPr>
        <p:spPr>
          <a:xfrm>
            <a:off x="5102226" y="357188"/>
            <a:ext cx="4041775" cy="443198"/>
          </a:xfrm>
          <a:prstGeom prst="rect">
            <a:avLst/>
          </a:prstGeom>
        </p:spPr>
        <p:txBody>
          <a:bodyPr/>
          <a:lstStyle/>
          <a:p>
            <a:pPr algn="ctr">
              <a:buNone/>
            </a:pPr>
            <a:r>
              <a:rPr lang="en-GB" dirty="0" smtClean="0">
                <a:solidFill>
                  <a:schemeClr val="accent2">
                    <a:lumMod val="20000"/>
                    <a:lumOff val="80000"/>
                  </a:schemeClr>
                </a:solidFill>
              </a:rPr>
              <a:t>C#</a:t>
            </a:r>
            <a:endParaRPr lang="en-GB" dirty="0">
              <a:solidFill>
                <a:schemeClr val="accent2">
                  <a:lumMod val="20000"/>
                  <a:lumOff val="80000"/>
                </a:schemeClr>
              </a:solidFill>
            </a:endParaRPr>
          </a:p>
        </p:txBody>
      </p:sp>
      <p:sp>
        <p:nvSpPr>
          <p:cNvPr id="7" name="Content Placeholder 6"/>
          <p:cNvSpPr>
            <a:spLocks noGrp="1"/>
          </p:cNvSpPr>
          <p:nvPr>
            <p:ph sz="quarter" idx="4294967295"/>
          </p:nvPr>
        </p:nvSpPr>
        <p:spPr>
          <a:xfrm>
            <a:off x="3905773" y="1153287"/>
            <a:ext cx="6182865" cy="5431665"/>
          </a:xfrm>
          <a:prstGeom prst="rect">
            <a:avLst/>
          </a:prstGeom>
          <a:solidFill>
            <a:schemeClr val="tx1"/>
          </a:solidFill>
        </p:spPr>
        <p:txBody>
          <a:bodyPr>
            <a:noAutofit/>
          </a:bodyPr>
          <a:lstStyle/>
          <a:p>
            <a:pPr>
              <a:buNone/>
            </a:pPr>
            <a:r>
              <a:rPr lang="en-GB" sz="1400" b="1" dirty="0" err="1" smtClean="0">
                <a:solidFill>
                  <a:schemeClr val="accent3">
                    <a:lumMod val="75000"/>
                  </a:schemeClr>
                </a:solidFill>
                <a:latin typeface="Consolas" pitchFamily="49" charset="0"/>
              </a:rPr>
              <a:t>Tuple</a:t>
            </a:r>
            <a:r>
              <a:rPr lang="en-GB" sz="1400" b="1" dirty="0" smtClean="0">
                <a:solidFill>
                  <a:schemeClr val="accent3">
                    <a:lumMod val="75000"/>
                  </a:schemeClr>
                </a:solidFill>
                <a:latin typeface="Consolas" pitchFamily="49" charset="0"/>
              </a:rPr>
              <a:t>&lt;U,T&gt; Swap&lt;T,U&gt;(</a:t>
            </a:r>
            <a:r>
              <a:rPr lang="en-GB" sz="1400" b="1" dirty="0" err="1" smtClean="0">
                <a:solidFill>
                  <a:schemeClr val="accent3">
                    <a:lumMod val="75000"/>
                  </a:schemeClr>
                </a:solidFill>
                <a:latin typeface="Consolas" pitchFamily="49" charset="0"/>
              </a:rPr>
              <a:t>Tuple</a:t>
            </a:r>
            <a:r>
              <a:rPr lang="en-GB" sz="1400" b="1" dirty="0" smtClean="0">
                <a:solidFill>
                  <a:schemeClr val="accent3">
                    <a:lumMod val="75000"/>
                  </a:schemeClr>
                </a:solidFill>
                <a:latin typeface="Consolas" pitchFamily="49" charset="0"/>
              </a:rPr>
              <a:t>&lt;T,U&gt; t)</a:t>
            </a:r>
          </a:p>
          <a:p>
            <a:pPr>
              <a:buNone/>
            </a:pPr>
            <a:r>
              <a:rPr lang="en-GB" sz="1400" b="1" dirty="0" smtClean="0">
                <a:solidFill>
                  <a:schemeClr val="accent3">
                    <a:lumMod val="75000"/>
                  </a:schemeClr>
                </a:solidFill>
                <a:latin typeface="Consolas" pitchFamily="49" charset="0"/>
              </a:rPr>
              <a:t>{</a:t>
            </a:r>
          </a:p>
          <a:p>
            <a:pPr>
              <a:buNone/>
            </a:pPr>
            <a:r>
              <a:rPr lang="en-GB" sz="1400" b="1" dirty="0" smtClean="0">
                <a:solidFill>
                  <a:schemeClr val="accent3">
                    <a:lumMod val="75000"/>
                  </a:schemeClr>
                </a:solidFill>
                <a:latin typeface="Consolas" pitchFamily="49" charset="0"/>
              </a:rPr>
              <a:t>    return new </a:t>
            </a:r>
            <a:r>
              <a:rPr lang="en-GB" sz="1400" b="1" dirty="0" err="1" smtClean="0">
                <a:solidFill>
                  <a:schemeClr val="accent3">
                    <a:lumMod val="75000"/>
                  </a:schemeClr>
                </a:solidFill>
                <a:latin typeface="Consolas" pitchFamily="49" charset="0"/>
              </a:rPr>
              <a:t>Tuple</a:t>
            </a:r>
            <a:r>
              <a:rPr lang="en-GB" sz="1400" b="1" dirty="0" smtClean="0">
                <a:solidFill>
                  <a:schemeClr val="accent3">
                    <a:lumMod val="75000"/>
                  </a:schemeClr>
                </a:solidFill>
                <a:latin typeface="Consolas" pitchFamily="49" charset="0"/>
              </a:rPr>
              <a:t>&lt;U,T&gt;(t.Item2, t.Item1)</a:t>
            </a:r>
          </a:p>
          <a:p>
            <a:pPr>
              <a:buNone/>
            </a:pPr>
            <a:r>
              <a:rPr lang="en-GB" sz="1400" b="1" dirty="0" smtClean="0">
                <a:solidFill>
                  <a:schemeClr val="accent3">
                    <a:lumMod val="75000"/>
                  </a:schemeClr>
                </a:solidFill>
                <a:latin typeface="Consolas" pitchFamily="49" charset="0"/>
              </a:rPr>
              <a:t>}</a:t>
            </a:r>
          </a:p>
          <a:p>
            <a:pPr>
              <a:buNone/>
            </a:pPr>
            <a:endParaRPr lang="en-GB" sz="1400" b="1" dirty="0" smtClean="0">
              <a:solidFill>
                <a:schemeClr val="accent3">
                  <a:lumMod val="75000"/>
                </a:schemeClr>
              </a:solidFill>
              <a:latin typeface="Consolas" pitchFamily="49" charset="0"/>
            </a:endParaRPr>
          </a:p>
          <a:p>
            <a:pPr>
              <a:buNone/>
            </a:pPr>
            <a:r>
              <a:rPr lang="en-GB" sz="1400" b="1" dirty="0" err="1" smtClean="0">
                <a:solidFill>
                  <a:schemeClr val="accent3">
                    <a:lumMod val="75000"/>
                  </a:schemeClr>
                </a:solidFill>
                <a:latin typeface="Consolas" pitchFamily="49" charset="0"/>
              </a:rPr>
              <a:t>ReadOnlyCollection</a:t>
            </a:r>
            <a:r>
              <a:rPr lang="en-GB" sz="1400" b="1" dirty="0" smtClean="0">
                <a:solidFill>
                  <a:schemeClr val="accent3">
                    <a:lumMod val="75000"/>
                  </a:schemeClr>
                </a:solidFill>
                <a:latin typeface="Consolas" pitchFamily="49" charset="0"/>
              </a:rPr>
              <a:t>&lt;</a:t>
            </a:r>
            <a:r>
              <a:rPr lang="en-GB" sz="1400" b="1" dirty="0" err="1" smtClean="0">
                <a:solidFill>
                  <a:schemeClr val="accent3">
                    <a:lumMod val="75000"/>
                  </a:schemeClr>
                </a:solidFill>
                <a:latin typeface="Consolas" pitchFamily="49" charset="0"/>
              </a:rPr>
              <a:t>Tuple</a:t>
            </a:r>
            <a:r>
              <a:rPr lang="en-GB" sz="1400" b="1" dirty="0" smtClean="0">
                <a:solidFill>
                  <a:schemeClr val="accent3">
                    <a:lumMod val="75000"/>
                  </a:schemeClr>
                </a:solidFill>
                <a:latin typeface="Consolas" pitchFamily="49" charset="0"/>
              </a:rPr>
              <a:t>&lt;T,T,T&gt;&gt; Rotations&lt;T&gt;(</a:t>
            </a:r>
            <a:r>
              <a:rPr lang="en-GB" sz="1400" b="1" dirty="0" err="1" smtClean="0">
                <a:solidFill>
                  <a:schemeClr val="accent3">
                    <a:lumMod val="75000"/>
                  </a:schemeClr>
                </a:solidFill>
                <a:latin typeface="Consolas" pitchFamily="49" charset="0"/>
              </a:rPr>
              <a:t>Tuple</a:t>
            </a:r>
            <a:r>
              <a:rPr lang="en-GB" sz="1400" b="1" dirty="0" smtClean="0">
                <a:solidFill>
                  <a:schemeClr val="accent3">
                    <a:lumMod val="75000"/>
                  </a:schemeClr>
                </a:solidFill>
                <a:latin typeface="Consolas" pitchFamily="49" charset="0"/>
              </a:rPr>
              <a:t>&lt;T,T,T&gt; t) </a:t>
            </a:r>
          </a:p>
          <a:p>
            <a:pPr>
              <a:buNone/>
            </a:pPr>
            <a:r>
              <a:rPr lang="en-GB" sz="1400" b="1" dirty="0" smtClean="0">
                <a:solidFill>
                  <a:schemeClr val="accent3">
                    <a:lumMod val="75000"/>
                  </a:schemeClr>
                </a:solidFill>
                <a:latin typeface="Consolas" pitchFamily="49" charset="0"/>
              </a:rPr>
              <a:t>{ </a:t>
            </a:r>
          </a:p>
          <a:p>
            <a:pPr>
              <a:buNone/>
            </a:pPr>
            <a:r>
              <a:rPr lang="en-GB" sz="1400" b="1" dirty="0" smtClean="0">
                <a:solidFill>
                  <a:schemeClr val="accent3">
                    <a:lumMod val="75000"/>
                  </a:schemeClr>
                </a:solidFill>
                <a:latin typeface="Consolas" pitchFamily="49" charset="0"/>
              </a:rPr>
              <a:t>  new </a:t>
            </a:r>
            <a:r>
              <a:rPr lang="en-GB" sz="1400" b="1" dirty="0" err="1" smtClean="0">
                <a:solidFill>
                  <a:schemeClr val="accent3">
                    <a:lumMod val="75000"/>
                  </a:schemeClr>
                </a:solidFill>
                <a:latin typeface="Consolas" pitchFamily="49" charset="0"/>
              </a:rPr>
              <a:t>ReadOnlyCollection</a:t>
            </a:r>
            <a:r>
              <a:rPr lang="en-GB" sz="1400" b="1" dirty="0" smtClean="0">
                <a:solidFill>
                  <a:schemeClr val="accent3">
                    <a:lumMod val="75000"/>
                  </a:schemeClr>
                </a:solidFill>
                <a:latin typeface="Consolas" pitchFamily="49" charset="0"/>
              </a:rPr>
              <a:t>&lt;</a:t>
            </a:r>
            <a:r>
              <a:rPr lang="en-GB" sz="1400" b="1" dirty="0" err="1" smtClean="0">
                <a:solidFill>
                  <a:schemeClr val="accent3">
                    <a:lumMod val="75000"/>
                  </a:schemeClr>
                </a:solidFill>
                <a:latin typeface="Consolas" pitchFamily="49" charset="0"/>
              </a:rPr>
              <a:t>int</a:t>
            </a:r>
            <a:r>
              <a:rPr lang="en-GB" sz="1400" b="1" dirty="0" smtClean="0">
                <a:solidFill>
                  <a:schemeClr val="accent3">
                    <a:lumMod val="75000"/>
                  </a:schemeClr>
                </a:solidFill>
                <a:latin typeface="Consolas" pitchFamily="49" charset="0"/>
              </a:rPr>
              <a:t>&gt;</a:t>
            </a:r>
          </a:p>
          <a:p>
            <a:pPr>
              <a:buNone/>
            </a:pPr>
            <a:r>
              <a:rPr lang="en-GB" sz="1400" b="1" dirty="0" smtClean="0">
                <a:solidFill>
                  <a:schemeClr val="accent3">
                    <a:lumMod val="75000"/>
                  </a:schemeClr>
                </a:solidFill>
                <a:latin typeface="Consolas" pitchFamily="49" charset="0"/>
              </a:rPr>
              <a:t>   (new Tuple&lt;T,T,T&gt;[]</a:t>
            </a:r>
          </a:p>
          <a:p>
            <a:pPr>
              <a:buNone/>
            </a:pPr>
            <a:r>
              <a:rPr lang="en-GB" sz="1400" b="1" dirty="0" smtClean="0">
                <a:solidFill>
                  <a:schemeClr val="accent3">
                    <a:lumMod val="75000"/>
                  </a:schemeClr>
                </a:solidFill>
                <a:latin typeface="Consolas" pitchFamily="49" charset="0"/>
              </a:rPr>
              <a:t>    {new Tuple&lt;T,T,T&gt;(t.Item1,t.Item2,t.Item3);     </a:t>
            </a:r>
          </a:p>
          <a:p>
            <a:pPr>
              <a:buNone/>
            </a:pPr>
            <a:r>
              <a:rPr lang="en-GB" sz="1400" b="1" dirty="0" smtClean="0">
                <a:solidFill>
                  <a:schemeClr val="accent3">
                    <a:lumMod val="75000"/>
                  </a:schemeClr>
                </a:solidFill>
                <a:latin typeface="Consolas" pitchFamily="49" charset="0"/>
              </a:rPr>
              <a:t>     new Tuple&lt;T,T,T&gt;(t.Item3,t.Item1,t.Item2); </a:t>
            </a:r>
          </a:p>
          <a:p>
            <a:pPr>
              <a:buNone/>
            </a:pPr>
            <a:r>
              <a:rPr lang="en-GB" sz="1400" b="1" dirty="0" smtClean="0">
                <a:solidFill>
                  <a:schemeClr val="accent3">
                    <a:lumMod val="75000"/>
                  </a:schemeClr>
                </a:solidFill>
                <a:latin typeface="Consolas" pitchFamily="49" charset="0"/>
              </a:rPr>
              <a:t>     new Tuple&lt;T,T,T&gt;(t.Item2,t.Item3,t.Item1); });</a:t>
            </a:r>
          </a:p>
          <a:p>
            <a:pPr>
              <a:buNone/>
            </a:pPr>
            <a:r>
              <a:rPr lang="en-GB" sz="1400" b="1" dirty="0" smtClean="0">
                <a:solidFill>
                  <a:schemeClr val="accent3">
                    <a:lumMod val="75000"/>
                  </a:schemeClr>
                </a:solidFill>
                <a:latin typeface="Consolas" pitchFamily="49" charset="0"/>
              </a:rPr>
              <a:t>}</a:t>
            </a:r>
          </a:p>
          <a:p>
            <a:pPr>
              <a:buNone/>
            </a:pPr>
            <a:endParaRPr lang="en-GB" sz="1400" b="1" dirty="0" smtClean="0">
              <a:solidFill>
                <a:schemeClr val="accent3">
                  <a:lumMod val="75000"/>
                </a:schemeClr>
              </a:solidFill>
              <a:latin typeface="Consolas" pitchFamily="49" charset="0"/>
            </a:endParaRPr>
          </a:p>
          <a:p>
            <a:pPr>
              <a:buNone/>
            </a:pPr>
            <a:r>
              <a:rPr lang="en-GB" sz="1400" b="1" dirty="0" err="1" smtClean="0">
                <a:solidFill>
                  <a:schemeClr val="accent3">
                    <a:lumMod val="75000"/>
                  </a:schemeClr>
                </a:solidFill>
                <a:latin typeface="Consolas" pitchFamily="49" charset="0"/>
              </a:rPr>
              <a:t>int</a:t>
            </a:r>
            <a:r>
              <a:rPr lang="en-GB" sz="1400" b="1" dirty="0" smtClean="0">
                <a:solidFill>
                  <a:schemeClr val="accent3">
                    <a:lumMod val="75000"/>
                  </a:schemeClr>
                </a:solidFill>
                <a:latin typeface="Consolas" pitchFamily="49" charset="0"/>
              </a:rPr>
              <a:t> Reduce&lt;T&gt;(</a:t>
            </a:r>
            <a:r>
              <a:rPr lang="en-GB" sz="1400" b="1" dirty="0" err="1" smtClean="0">
                <a:solidFill>
                  <a:schemeClr val="accent3">
                    <a:lumMod val="75000"/>
                  </a:schemeClr>
                </a:solidFill>
                <a:latin typeface="Consolas" pitchFamily="49" charset="0"/>
              </a:rPr>
              <a:t>Func</a:t>
            </a:r>
            <a:r>
              <a:rPr lang="en-GB" sz="1400" b="1" dirty="0" smtClean="0">
                <a:solidFill>
                  <a:schemeClr val="accent3">
                    <a:lumMod val="75000"/>
                  </a:schemeClr>
                </a:solidFill>
                <a:latin typeface="Consolas" pitchFamily="49" charset="0"/>
              </a:rPr>
              <a:t>&lt;</a:t>
            </a:r>
            <a:r>
              <a:rPr lang="en-GB" sz="1400" b="1" dirty="0" err="1" smtClean="0">
                <a:solidFill>
                  <a:schemeClr val="accent3">
                    <a:lumMod val="75000"/>
                  </a:schemeClr>
                </a:solidFill>
                <a:latin typeface="Consolas" pitchFamily="49" charset="0"/>
              </a:rPr>
              <a:t>T,int</a:t>
            </a:r>
            <a:r>
              <a:rPr lang="en-GB" sz="1400" b="1" dirty="0" smtClean="0">
                <a:solidFill>
                  <a:schemeClr val="accent3">
                    <a:lumMod val="75000"/>
                  </a:schemeClr>
                </a:solidFill>
                <a:latin typeface="Consolas" pitchFamily="49" charset="0"/>
              </a:rPr>
              <a:t>&gt; </a:t>
            </a:r>
            <a:r>
              <a:rPr lang="en-GB" sz="1400" b="1" dirty="0" err="1" smtClean="0">
                <a:solidFill>
                  <a:schemeClr val="accent3">
                    <a:lumMod val="75000"/>
                  </a:schemeClr>
                </a:solidFill>
                <a:latin typeface="Consolas" pitchFamily="49" charset="0"/>
              </a:rPr>
              <a:t>f,Tuple</a:t>
            </a:r>
            <a:r>
              <a:rPr lang="en-GB" sz="1400" b="1" dirty="0" smtClean="0">
                <a:solidFill>
                  <a:schemeClr val="accent3">
                    <a:lumMod val="75000"/>
                  </a:schemeClr>
                </a:solidFill>
                <a:latin typeface="Consolas" pitchFamily="49" charset="0"/>
              </a:rPr>
              <a:t>&lt;T,T,T&gt; t) </a:t>
            </a:r>
          </a:p>
          <a:p>
            <a:pPr>
              <a:buNone/>
            </a:pPr>
            <a:r>
              <a:rPr lang="en-GB" sz="1400" b="1" dirty="0" smtClean="0">
                <a:solidFill>
                  <a:schemeClr val="accent3">
                    <a:lumMod val="75000"/>
                  </a:schemeClr>
                </a:solidFill>
                <a:latin typeface="Consolas" pitchFamily="49" charset="0"/>
              </a:rPr>
              <a:t>{ </a:t>
            </a:r>
          </a:p>
          <a:p>
            <a:pPr>
              <a:buNone/>
            </a:pPr>
            <a:r>
              <a:rPr lang="en-GB" sz="1400" b="1" dirty="0" smtClean="0">
                <a:solidFill>
                  <a:schemeClr val="accent3">
                    <a:lumMod val="75000"/>
                  </a:schemeClr>
                </a:solidFill>
                <a:latin typeface="Consolas" pitchFamily="49" charset="0"/>
              </a:rPr>
              <a:t>    return f(t.Item1)+f(t.Item2)+f(t.Item3); </a:t>
            </a:r>
          </a:p>
          <a:p>
            <a:pPr>
              <a:buNone/>
            </a:pPr>
            <a:r>
              <a:rPr lang="en-GB" sz="1400" b="1" dirty="0" smtClean="0">
                <a:solidFill>
                  <a:schemeClr val="accent3">
                    <a:lumMod val="75000"/>
                  </a:schemeClr>
                </a:solidFill>
                <a:latin typeface="Consolas" pitchFamily="49" charset="0"/>
              </a:rPr>
              <a:t>}</a:t>
            </a:r>
          </a:p>
          <a:p>
            <a:pPr>
              <a:buNone/>
            </a:pPr>
            <a:endParaRPr lang="en-GB" sz="1400" b="1" dirty="0" smtClean="0">
              <a:solidFill>
                <a:schemeClr val="accent3">
                  <a:lumMod val="75000"/>
                </a:schemeClr>
              </a:solidFill>
              <a:latin typeface="Consolas" pitchFamily="49" charset="0"/>
            </a:endParaRPr>
          </a:p>
          <a:p>
            <a:pPr>
              <a:buNone/>
            </a:pPr>
            <a:endParaRPr lang="en-GB" sz="1400" b="1" dirty="0" smtClean="0">
              <a:solidFill>
                <a:schemeClr val="accent3">
                  <a:lumMod val="75000"/>
                </a:schemeClr>
              </a:solidFill>
              <a:latin typeface="Consolas" pitchFamily="49" charset="0"/>
            </a:endParaRPr>
          </a:p>
        </p:txBody>
      </p:sp>
      <p:sp>
        <p:nvSpPr>
          <p:cNvPr id="9" name="Text Placeholder 5"/>
          <p:cNvSpPr txBox="1">
            <a:spLocks/>
          </p:cNvSpPr>
          <p:nvPr/>
        </p:nvSpPr>
        <p:spPr>
          <a:xfrm>
            <a:off x="-370798" y="350874"/>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bg2">
                    <a:lumMod val="20000"/>
                    <a:lumOff val="80000"/>
                  </a:schemeClr>
                </a:solidFill>
                <a:effectLst/>
                <a:uLnTx/>
                <a:uFillTx/>
                <a:latin typeface="+mn-lt"/>
                <a:ea typeface="+mn-ea"/>
                <a:cs typeface="+mn-cs"/>
              </a:rPr>
              <a:t>F#</a:t>
            </a:r>
            <a:endParaRPr kumimoji="0" lang="en-GB" sz="3200" b="0" i="0" u="none" strike="noStrike" kern="1200" cap="none" spc="0" normalizeH="0" baseline="0" noProof="0" dirty="0">
              <a:ln>
                <a:noFill/>
              </a:ln>
              <a:solidFill>
                <a:schemeClr val="bg2">
                  <a:lumMod val="20000"/>
                  <a:lumOff val="80000"/>
                </a:schemeClr>
              </a:solidFill>
              <a:effectLst/>
              <a:uLnTx/>
              <a:uFillTx/>
              <a:latin typeface="+mn-lt"/>
              <a:ea typeface="+mn-ea"/>
              <a:cs typeface="+mn-cs"/>
            </a:endParaRPr>
          </a:p>
        </p:txBody>
      </p:sp>
    </p:spTree>
    <p:extLst>
      <p:ext uri="{BB962C8B-B14F-4D97-AF65-F5344CB8AC3E}">
        <p14:creationId xmlns:p14="http://schemas.microsoft.com/office/powerpoint/2010/main" val="3414431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(power company)</a:t>
            </a:r>
            <a:endParaRPr lang="en-US" dirty="0"/>
          </a:p>
        </p:txBody>
      </p:sp>
      <p:sp>
        <p:nvSpPr>
          <p:cNvPr id="4" name="Content Placeholder 3"/>
          <p:cNvSpPr>
            <a:spLocks noGrp="1"/>
          </p:cNvSpPr>
          <p:nvPr>
            <p:ph idx="1"/>
          </p:nvPr>
        </p:nvSpPr>
        <p:spPr/>
        <p:txBody>
          <a:bodyPr/>
          <a:lstStyle/>
          <a:p>
            <a:pPr marL="177800" indent="-177800">
              <a:buNone/>
            </a:pPr>
            <a:r>
              <a:rPr lang="en-GB" sz="2800" dirty="0" smtClean="0"/>
              <a:t>I have written </a:t>
            </a:r>
            <a:r>
              <a:rPr lang="en-GB" sz="2800" b="1" dirty="0" smtClean="0">
                <a:solidFill>
                  <a:srgbClr val="FFFF00"/>
                </a:solidFill>
              </a:rPr>
              <a:t>an application to balance the national power generation schedule</a:t>
            </a:r>
            <a:r>
              <a:rPr lang="en-GB" sz="2800" b="1" dirty="0" smtClean="0">
                <a:solidFill>
                  <a:schemeClr val="bg2">
                    <a:lumMod val="50000"/>
                  </a:schemeClr>
                </a:solidFill>
              </a:rPr>
              <a:t> </a:t>
            </a:r>
            <a:r>
              <a:rPr lang="en-GB" sz="2800" dirty="0" smtClean="0"/>
              <a:t>for a portfolio of power stations to a trading position for an energy company. ...</a:t>
            </a:r>
            <a:r>
              <a:rPr lang="en-GB" sz="2800" b="1" dirty="0" smtClean="0">
                <a:solidFill>
                  <a:srgbClr val="FFFF00"/>
                </a:solidFill>
              </a:rPr>
              <a:t>the calculation engine was written in F#</a:t>
            </a:r>
            <a:r>
              <a:rPr lang="en-GB" sz="2800" dirty="0" smtClean="0"/>
              <a:t>. </a:t>
            </a:r>
          </a:p>
          <a:p>
            <a:pPr marL="177800" indent="-177800">
              <a:buNone/>
            </a:pPr>
            <a:endParaRPr lang="en-GB" sz="2800" dirty="0" smtClean="0"/>
          </a:p>
          <a:p>
            <a:pPr marL="177800" indent="-177800">
              <a:buNone/>
            </a:pPr>
            <a:r>
              <a:rPr lang="en-GB" sz="2800" dirty="0" smtClean="0"/>
              <a:t>The use of F# to </a:t>
            </a:r>
            <a:r>
              <a:rPr lang="en-GB" sz="2800" b="1" dirty="0" smtClean="0">
                <a:solidFill>
                  <a:srgbClr val="FFFF00"/>
                </a:solidFill>
              </a:rPr>
              <a:t>address the complexity at the heart of this application </a:t>
            </a:r>
            <a:r>
              <a:rPr lang="en-GB" sz="2800" dirty="0" smtClean="0"/>
              <a:t>clearly demonstrates a sweet spot for the language within enterprise software, namely </a:t>
            </a:r>
            <a:r>
              <a:rPr lang="en-GB" sz="2800" b="1" dirty="0" smtClean="0">
                <a:solidFill>
                  <a:srgbClr val="FFFF00"/>
                </a:solidFill>
              </a:rPr>
              <a:t>algorithmically complex analysis of large data sets</a:t>
            </a:r>
            <a:r>
              <a:rPr lang="en-GB" sz="2800" dirty="0" smtClean="0"/>
              <a:t>. </a:t>
            </a:r>
          </a:p>
          <a:p>
            <a:pPr marL="177800" indent="-177800">
              <a:buNone/>
            </a:pPr>
            <a:endParaRPr lang="en-GB" sz="2800" dirty="0" smtClean="0"/>
          </a:p>
          <a:p>
            <a:pPr marL="177800" indent="-177800" algn="r">
              <a:buNone/>
            </a:pPr>
            <a:r>
              <a:rPr lang="en-GB" sz="2800" dirty="0" smtClean="0"/>
              <a:t>Simon Cousins (power company)</a:t>
            </a:r>
            <a:endParaRPr lang="en-GB" sz="2800" dirty="0"/>
          </a:p>
        </p:txBody>
      </p:sp>
    </p:spTree>
    <p:extLst>
      <p:ext uri="{BB962C8B-B14F-4D97-AF65-F5344CB8AC3E}">
        <p14:creationId xmlns:p14="http://schemas.microsoft.com/office/powerpoint/2010/main" val="33863773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99398" y="188640"/>
            <a:ext cx="8382000" cy="1107996"/>
          </a:xfrm>
        </p:spPr>
        <p:txBody>
          <a:bodyPr>
            <a:normAutofit/>
          </a:bodyPr>
          <a:lstStyle/>
          <a:p>
            <a:pPr eaLnBrk="1" hangingPunct="1">
              <a:defRPr/>
            </a:pPr>
            <a:r>
              <a:rPr lang="en-US" sz="5400" dirty="0" smtClean="0">
                <a:solidFill>
                  <a:schemeClr val="bg1"/>
                </a:solidFill>
              </a:rPr>
              <a:t>F# and Open Source</a:t>
            </a:r>
            <a:endParaRPr sz="5400" b="1" dirty="0" smtClean="0">
              <a:solidFill>
                <a:schemeClr val="bg1"/>
              </a:solidFill>
            </a:endParaRPr>
          </a:p>
        </p:txBody>
      </p:sp>
      <p:sp>
        <p:nvSpPr>
          <p:cNvPr id="6147" name="Text Placeholder 2"/>
          <p:cNvSpPr>
            <a:spLocks noGrp="1"/>
          </p:cNvSpPr>
          <p:nvPr>
            <p:ph type="body" idx="1"/>
          </p:nvPr>
        </p:nvSpPr>
        <p:spPr>
          <a:xfrm>
            <a:off x="621887" y="2217598"/>
            <a:ext cx="8048625" cy="1428083"/>
          </a:xfrm>
        </p:spPr>
        <p:txBody>
          <a:bodyPr anchor="ctr">
            <a:noAutofit/>
          </a:bodyPr>
          <a:lstStyle/>
          <a:p>
            <a:pPr lvl="0" algn="ctr">
              <a:lnSpc>
                <a:spcPct val="150000"/>
              </a:lnSpc>
              <a:buNone/>
              <a:defRPr/>
            </a:pPr>
            <a:endParaRPr lang="en-GB" sz="3600" dirty="0" smtClean="0">
              <a:solidFill>
                <a:schemeClr val="bg1"/>
              </a:solidFill>
            </a:endParaRPr>
          </a:p>
          <a:p>
            <a:pPr lvl="0" algn="ctr">
              <a:lnSpc>
                <a:spcPct val="150000"/>
              </a:lnSpc>
              <a:buNone/>
              <a:defRPr/>
            </a:pPr>
            <a:endParaRPr lang="en-GB" sz="3600" dirty="0">
              <a:solidFill>
                <a:schemeClr val="bg1"/>
              </a:solidFill>
            </a:endParaRPr>
          </a:p>
          <a:p>
            <a:pPr lvl="0" algn="ctr">
              <a:lnSpc>
                <a:spcPct val="150000"/>
              </a:lnSpc>
              <a:buNone/>
              <a:defRPr/>
            </a:pPr>
            <a:r>
              <a:rPr lang="en-GB" sz="3600" dirty="0" smtClean="0">
                <a:solidFill>
                  <a:schemeClr val="bg1"/>
                </a:solidFill>
              </a:rPr>
              <a:t>F# 2.0 </a:t>
            </a:r>
            <a:r>
              <a:rPr lang="en-GB" sz="3600" dirty="0" err="1" smtClean="0">
                <a:solidFill>
                  <a:schemeClr val="bg1"/>
                </a:solidFill>
              </a:rPr>
              <a:t>compiler+library</a:t>
            </a:r>
            <a:r>
              <a:rPr lang="en-GB" sz="3600" dirty="0" smtClean="0">
                <a:solidFill>
                  <a:schemeClr val="bg1"/>
                </a:solidFill>
              </a:rPr>
              <a:t> open source drop</a:t>
            </a:r>
          </a:p>
          <a:p>
            <a:pPr lvl="0" algn="ctr">
              <a:lnSpc>
                <a:spcPct val="150000"/>
              </a:lnSpc>
              <a:buNone/>
              <a:defRPr/>
            </a:pPr>
            <a:r>
              <a:rPr lang="en-GB" sz="3600" dirty="0" smtClean="0">
                <a:solidFill>
                  <a:schemeClr val="bg1"/>
                </a:solidFill>
              </a:rPr>
              <a:t>Apache 2.0 license</a:t>
            </a:r>
            <a:endParaRPr lang="en-GB" sz="3600" dirty="0">
              <a:solidFill>
                <a:schemeClr val="bg1"/>
              </a:solidFill>
            </a:endParaRPr>
          </a:p>
          <a:p>
            <a:pPr lvl="0" algn="ctr">
              <a:lnSpc>
                <a:spcPct val="150000"/>
              </a:lnSpc>
              <a:buNone/>
              <a:defRPr/>
            </a:pPr>
            <a:r>
              <a:rPr lang="en-GB" sz="2400" dirty="0" smtClean="0">
                <a:solidFill>
                  <a:schemeClr val="bg1"/>
                </a:solidFill>
              </a:rPr>
              <a:t>Runs on Linux, Mac, Windows, Browser</a:t>
            </a:r>
            <a:r>
              <a:rPr lang="en-US" sz="2400" dirty="0" smtClean="0">
                <a:solidFill>
                  <a:schemeClr val="bg1"/>
                </a:solidFill>
              </a:rPr>
              <a:t>s</a:t>
            </a:r>
            <a:r>
              <a:rPr lang="en-US" sz="2400" dirty="0">
                <a:solidFill>
                  <a:schemeClr val="bg1"/>
                </a:solidFill>
              </a:rPr>
              <a:t> </a:t>
            </a:r>
            <a:r>
              <a:rPr lang="en-US" sz="2400" dirty="0" smtClean="0">
                <a:solidFill>
                  <a:schemeClr val="bg1"/>
                </a:solidFill>
              </a:rPr>
              <a:t>(IE/Opera/Firefox/Chrome/…)</a:t>
            </a:r>
          </a:p>
          <a:p>
            <a:pPr lvl="0" algn="ctr">
              <a:lnSpc>
                <a:spcPct val="150000"/>
              </a:lnSpc>
              <a:buNone/>
              <a:defRPr/>
            </a:pPr>
            <a:r>
              <a:rPr lang="en-US" sz="2400" dirty="0" smtClean="0">
                <a:solidFill>
                  <a:schemeClr val="bg1"/>
                </a:solidFill>
              </a:rPr>
              <a:t>http://fsharppowerpack.codeplex.com </a:t>
            </a:r>
          </a:p>
        </p:txBody>
      </p:sp>
      <p:sp>
        <p:nvSpPr>
          <p:cNvPr id="5" name="Text Placeholder 2"/>
          <p:cNvSpPr txBox="1">
            <a:spLocks/>
          </p:cNvSpPr>
          <p:nvPr/>
        </p:nvSpPr>
        <p:spPr>
          <a:xfrm>
            <a:off x="632774" y="1503557"/>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489437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body" sz="quarter" idx="10"/>
          </p:nvPr>
        </p:nvSpPr>
        <p:spPr/>
        <p:txBody>
          <a:bodyPr/>
          <a:lstStyle/>
          <a:p>
            <a:r>
              <a:rPr lang="en-US" sz="8000" b="1" i="0" spc="-560" smtClean="0">
                <a:ln w="900" cmpd="sng">
                  <a:solidFill>
                    <a:srgbClr val="629DD1">
                      <a:satMod val="190000"/>
                      <a:alpha val="55000"/>
                    </a:srgbClr>
                  </a:solidFill>
                  <a:prstDash val="solid"/>
                </a:ln>
                <a:solidFill>
                  <a:srgbClr val="629DD1">
                    <a:satMod val="200000"/>
                    <a:tint val="3000"/>
                  </a:srgbClr>
                </a:solidFill>
                <a:effectLst>
                  <a:innerShdw blurRad="101600" dist="76200" dir="5400000">
                    <a:srgbClr val="629DD1">
                      <a:satMod val="190000"/>
                      <a:tint val="100000"/>
                      <a:alpha val="74000"/>
                    </a:srgbClr>
                  </a:innerShdw>
                </a:effectLst>
                <a:latin typeface="Calibri"/>
              </a:rPr>
              <a:t>language taster</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890642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309001" y="5991674"/>
            <a:ext cx="4152162" cy="523220"/>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2800" dirty="0" smtClean="0">
                <a:latin typeface="+mn-lt"/>
              </a:rPr>
              <a:t>Offside (bad indentation)</a:t>
            </a:r>
            <a:endParaRPr lang="en-GB" sz="2800" dirty="0">
              <a:latin typeface="+mn-lt"/>
            </a:endParaRPr>
          </a:p>
        </p:txBody>
      </p:sp>
    </p:spTree>
    <p:extLst>
      <p:ext uri="{BB962C8B-B14F-4D97-AF65-F5344CB8AC3E}">
        <p14:creationId xmlns:p14="http://schemas.microsoft.com/office/powerpoint/2010/main" val="2040187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extLst>
      <p:ext uri="{BB962C8B-B14F-4D97-AF65-F5344CB8AC3E}">
        <p14:creationId xmlns:p14="http://schemas.microsoft.com/office/powerpoint/2010/main" val="22751386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F# - Objects + Functional</a:t>
            </a:r>
          </a:p>
        </p:txBody>
      </p:sp>
      <p:sp>
        <p:nvSpPr>
          <p:cNvPr id="3" name="Content Placeholder 2"/>
          <p:cNvSpPr>
            <a:spLocks noGrp="1"/>
          </p:cNvSpPr>
          <p:nvPr>
            <p:ph type="body" sz="quarter" idx="10"/>
          </p:nvPr>
        </p:nvSpPr>
        <p:spPr>
          <a:xfrm>
            <a:off x="646176" y="1304548"/>
            <a:ext cx="8086952" cy="3662541"/>
          </a:xfrm>
        </p:spPr>
        <p:txBody>
          <a:bodyPr/>
          <a:lstStyle/>
          <a:p>
            <a:pPr marL="0" indent="0" defTabSz="914363" eaLnBrk="1" fontAlgn="auto" hangingPunct="1">
              <a:lnSpc>
                <a:spcPct val="90000"/>
              </a:lnSpc>
              <a:spcAft>
                <a:spcPts val="0"/>
              </a:spcAft>
              <a:buClrTx/>
              <a:buFontTx/>
              <a:buNone/>
              <a:defRPr/>
            </a:pPr>
            <a:r>
              <a:rPr lang="en-US" sz="2000" b="1" kern="1200" dirty="0" smtClean="0">
                <a:solidFill>
                  <a:schemeClr val="accent2"/>
                </a:solidFill>
                <a:cs typeface="Consolas" pitchFamily="49" charset="0"/>
              </a:rPr>
              <a:t>type</a:t>
            </a:r>
            <a:r>
              <a:rPr lang="en-US" sz="2000" b="1" kern="1200" dirty="0" smtClean="0">
                <a:solidFill>
                  <a:schemeClr val="tx2">
                    <a:lumMod val="50000"/>
                  </a:schemeClr>
                </a:solidFill>
                <a:cs typeface="Consolas" pitchFamily="49" charset="0"/>
              </a:rPr>
              <a:t> </a:t>
            </a:r>
            <a:r>
              <a:rPr lang="en-US" sz="2000" b="1" kern="1200" dirty="0" smtClean="0">
                <a:cs typeface="Consolas" pitchFamily="49" charset="0"/>
              </a:rPr>
              <a:t>Vector2D (</a:t>
            </a:r>
            <a:r>
              <a:rPr lang="en-US" sz="2000" b="1" kern="1200" dirty="0" err="1" smtClean="0">
                <a:cs typeface="Consolas" pitchFamily="49" charset="0"/>
              </a:rPr>
              <a:t>dx:double</a:t>
            </a:r>
            <a:r>
              <a:rPr lang="en-US" sz="2000" b="1" kern="1200" dirty="0" smtClean="0">
                <a:cs typeface="Consolas" pitchFamily="49" charset="0"/>
              </a:rPr>
              <a:t>, </a:t>
            </a:r>
            <a:r>
              <a:rPr lang="en-US" sz="2000" b="1" kern="1200" dirty="0" err="1" smtClean="0">
                <a:cs typeface="Consolas" pitchFamily="49" charset="0"/>
              </a:rPr>
              <a:t>dy:double</a:t>
            </a:r>
            <a:r>
              <a:rPr lang="en-US" sz="2000" b="1" kern="1200" dirty="0" smtClean="0">
                <a:cs typeface="Consolas" pitchFamily="49" charset="0"/>
              </a:rPr>
              <a:t>) =</a:t>
            </a:r>
          </a:p>
          <a:p>
            <a:pPr marL="0" indent="0" defTabSz="914363" eaLnBrk="1" fontAlgn="auto" hangingPunct="1">
              <a:lnSpc>
                <a:spcPct val="90000"/>
              </a:lnSpc>
              <a:spcAft>
                <a:spcPts val="0"/>
              </a:spcAft>
              <a:buClrTx/>
              <a:buFontTx/>
              <a:buNone/>
              <a:defRPr/>
            </a:pPr>
            <a:endParaRPr lang="en-US" sz="2000" b="1" kern="1200" dirty="0" smtClean="0">
              <a:cs typeface="Consolas" pitchFamily="49" charset="0"/>
            </a:endParaRPr>
          </a:p>
          <a:p>
            <a:pPr>
              <a:lnSpc>
                <a:spcPct val="90000"/>
              </a:lnSpc>
              <a:defRPr/>
            </a:pPr>
            <a:r>
              <a:rPr lang="en-US" sz="2000" b="1" dirty="0" smtClean="0">
                <a:solidFill>
                  <a:schemeClr val="accent2">
                    <a:lumMod val="40000"/>
                    <a:lumOff val="60000"/>
                  </a:schemeClr>
                </a:solidFill>
                <a:cs typeface="Consolas" pitchFamily="49" charset="0"/>
              </a:rPr>
              <a:t>   </a:t>
            </a:r>
            <a:r>
              <a:rPr lang="en-US" sz="2000" b="1" dirty="0" smtClean="0">
                <a:solidFill>
                  <a:schemeClr val="accent2"/>
                </a:solidFill>
                <a:cs typeface="Consolas" pitchFamily="49" charset="0"/>
              </a:rPr>
              <a:t>let</a:t>
            </a:r>
            <a:r>
              <a:rPr lang="en-US" sz="2000" b="1" dirty="0" smtClean="0">
                <a:cs typeface="Consolas" pitchFamily="49" charset="0"/>
              </a:rPr>
              <a:t> d2 = dx*</a:t>
            </a:r>
            <a:r>
              <a:rPr lang="en-US" sz="2000" b="1" dirty="0" err="1" smtClean="0">
                <a:cs typeface="Consolas" pitchFamily="49" charset="0"/>
              </a:rPr>
              <a:t>dx+dy</a:t>
            </a:r>
            <a:r>
              <a:rPr lang="en-US" sz="2000" b="1" dirty="0" smtClean="0">
                <a:cs typeface="Consolas" pitchFamily="49" charset="0"/>
              </a:rPr>
              <a:t>*dy</a:t>
            </a:r>
          </a:p>
          <a:p>
            <a:pPr marL="0" indent="0" defTabSz="914363" eaLnBrk="1" fontAlgn="auto" hangingPunct="1">
              <a:lnSpc>
                <a:spcPct val="90000"/>
              </a:lnSpc>
              <a:spcAft>
                <a:spcPts val="0"/>
              </a:spcAft>
              <a:buClrTx/>
              <a:buFontTx/>
              <a:buNone/>
              <a:defRPr/>
            </a:pPr>
            <a:endParaRPr lang="en-US" sz="2000" b="1" kern="1200" dirty="0" smtClean="0">
              <a:solidFill>
                <a:schemeClr val="accent2">
                  <a:lumMod val="40000"/>
                  <a:lumOff val="60000"/>
                </a:schemeClr>
              </a:solidFill>
              <a:cs typeface="Consolas" pitchFamily="49" charset="0"/>
            </a:endParaRP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v.DX = dx</a:t>
            </a: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v.DY</a:t>
            </a:r>
            <a:r>
              <a:rPr lang="en-US" sz="2000" b="1" kern="1200" dirty="0" smtClean="0">
                <a:cs typeface="Consolas" pitchFamily="49" charset="0"/>
              </a:rPr>
              <a:t> = </a:t>
            </a:r>
            <a:r>
              <a:rPr lang="en-US" sz="2000" b="1" kern="1200" dirty="0" err="1" smtClean="0">
                <a:cs typeface="Consolas" pitchFamily="49" charset="0"/>
              </a:rPr>
              <a:t>dy</a:t>
            </a:r>
            <a:endParaRPr lang="en-US" sz="2000" b="1" kern="1200" dirty="0" smtClean="0">
              <a:cs typeface="Consolas" pitchFamily="49" charset="0"/>
            </a:endParaRP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v.Length = sqrt d2</a:t>
            </a: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p>
          <a:p>
            <a:pPr marL="0" indent="0" defTabSz="914363" eaLnBrk="1" fontAlgn="auto" hangingPunct="1">
              <a:lnSpc>
                <a:spcPct val="90000"/>
              </a:lnSpc>
              <a:spcAft>
                <a:spcPts val="0"/>
              </a:spcAft>
              <a:buClrTx/>
              <a:buFontTx/>
              <a:buNone/>
              <a:defRPr/>
            </a:pPr>
            <a:r>
              <a:rPr lang="en-US" sz="2000" b="1" kern="1200" dirty="0" smtClean="0">
                <a:solidFill>
                  <a:schemeClr val="accent2">
                    <a:lumMod val="40000"/>
                    <a:lumOff val="60000"/>
                  </a:schemeClr>
                </a:solidFill>
                <a:cs typeface="Consolas" pitchFamily="49" charset="0"/>
              </a:rPr>
              <a:t>   </a:t>
            </a:r>
            <a:r>
              <a:rPr lang="en-US" sz="2000" b="1" kern="1200" dirty="0" smtClean="0">
                <a:solidFill>
                  <a:schemeClr val="accent2"/>
                </a:solidFill>
                <a:cs typeface="Consolas" pitchFamily="49" charset="0"/>
              </a:rPr>
              <a:t>member</a:t>
            </a:r>
            <a:r>
              <a:rPr lang="en-US" sz="2000" b="1" kern="1200" dirty="0" smtClean="0">
                <a:cs typeface="Consolas" pitchFamily="49" charset="0"/>
              </a:rPr>
              <a:t> </a:t>
            </a:r>
            <a:r>
              <a:rPr lang="en-US" sz="2000" b="1" kern="1200" dirty="0" err="1" smtClean="0">
                <a:cs typeface="Consolas" pitchFamily="49" charset="0"/>
              </a:rPr>
              <a:t>v.Scale</a:t>
            </a:r>
            <a:r>
              <a:rPr lang="en-US" sz="2000" b="1" kern="1200" dirty="0" smtClean="0">
                <a:cs typeface="Consolas" pitchFamily="49" charset="0"/>
              </a:rPr>
              <a:t>(k) = Vector2D (dx*</a:t>
            </a:r>
            <a:r>
              <a:rPr lang="en-US" sz="2000" b="1" kern="1200" dirty="0" err="1" smtClean="0">
                <a:cs typeface="Consolas" pitchFamily="49" charset="0"/>
              </a:rPr>
              <a:t>k,dy</a:t>
            </a:r>
            <a:r>
              <a:rPr lang="en-US" sz="2000" b="1" kern="1200" dirty="0" smtClean="0">
                <a:cs typeface="Consolas" pitchFamily="49" charset="0"/>
              </a:rPr>
              <a:t>*k)</a:t>
            </a:r>
            <a:endParaRPr lang="en-US" sz="2000" b="1" kern="1200" dirty="0" smtClean="0">
              <a:solidFill>
                <a:schemeClr val="accent2">
                  <a:lumMod val="40000"/>
                  <a:lumOff val="60000"/>
                </a:schemeClr>
              </a:solidFill>
              <a:cs typeface="Consolas" pitchFamily="49" charset="0"/>
            </a:endParaRPr>
          </a:p>
        </p:txBody>
      </p:sp>
      <p:sp>
        <p:nvSpPr>
          <p:cNvPr id="4" name="Rectangular Callout 3"/>
          <p:cNvSpPr/>
          <p:nvPr/>
        </p:nvSpPr>
        <p:spPr>
          <a:xfrm>
            <a:off x="6111440" y="1763558"/>
            <a:ext cx="2562305" cy="830997"/>
          </a:xfrm>
          <a:prstGeom prst="wedgeRectCallout">
            <a:avLst>
              <a:gd name="adj1" fmla="val -85989"/>
              <a:gd name="adj2" fmla="val -49005"/>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Inputs to object </a:t>
            </a:r>
          </a:p>
          <a:p>
            <a:pPr algn="ctr"/>
            <a:r>
              <a:rPr lang="en-GB" sz="2400" b="1" dirty="0" smtClean="0">
                <a:solidFill>
                  <a:schemeClr val="tx1"/>
                </a:solidFill>
              </a:rPr>
              <a:t>construction</a:t>
            </a:r>
            <a:endParaRPr lang="en-GB" sz="2400" b="1" dirty="0">
              <a:solidFill>
                <a:schemeClr val="tx1"/>
              </a:solidFill>
            </a:endParaRPr>
          </a:p>
        </p:txBody>
      </p:sp>
      <p:sp>
        <p:nvSpPr>
          <p:cNvPr id="5" name="Rectangular Callout 4"/>
          <p:cNvSpPr/>
          <p:nvPr/>
        </p:nvSpPr>
        <p:spPr>
          <a:xfrm>
            <a:off x="5800828" y="3691361"/>
            <a:ext cx="3085332" cy="461665"/>
          </a:xfrm>
          <a:prstGeom prst="wedgeRectCallout">
            <a:avLst>
              <a:gd name="adj1" fmla="val -111881"/>
              <a:gd name="adj2" fmla="val -165989"/>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Exported properties</a:t>
            </a:r>
            <a:endParaRPr lang="en-GB" sz="2400" b="1" dirty="0">
              <a:solidFill>
                <a:schemeClr val="tx1"/>
              </a:solidFill>
            </a:endParaRPr>
          </a:p>
        </p:txBody>
      </p:sp>
      <p:sp>
        <p:nvSpPr>
          <p:cNvPr id="6" name="Rectangular Callout 5"/>
          <p:cNvSpPr/>
          <p:nvPr/>
        </p:nvSpPr>
        <p:spPr>
          <a:xfrm>
            <a:off x="6305483" y="5154875"/>
            <a:ext cx="2721834" cy="461665"/>
          </a:xfrm>
          <a:prstGeom prst="wedgeRectCallout">
            <a:avLst>
              <a:gd name="adj1" fmla="val -69779"/>
              <a:gd name="adj2" fmla="val -72550"/>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Exported method</a:t>
            </a:r>
            <a:endParaRPr lang="en-GB" sz="2400" b="1" dirty="0">
              <a:solidFill>
                <a:schemeClr val="tx1"/>
              </a:solidFill>
            </a:endParaRPr>
          </a:p>
        </p:txBody>
      </p:sp>
      <p:sp>
        <p:nvSpPr>
          <p:cNvPr id="7" name="Rectangular Callout 6"/>
          <p:cNvSpPr/>
          <p:nvPr/>
        </p:nvSpPr>
        <p:spPr>
          <a:xfrm>
            <a:off x="6117510" y="2813451"/>
            <a:ext cx="2473434" cy="461665"/>
          </a:xfrm>
          <a:prstGeom prst="wedgeRectCallout">
            <a:avLst>
              <a:gd name="adj1" fmla="val -128537"/>
              <a:gd name="adj2" fmla="val -178081"/>
            </a:avLst>
          </a:prstGeom>
          <a:solidFill>
            <a:schemeClr val="accent1"/>
          </a:soli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Object internals</a:t>
            </a:r>
            <a:endParaRPr lang="en-GB" sz="2400" b="1" dirty="0">
              <a:solidFill>
                <a:schemeClr val="tx1"/>
              </a:solidFill>
            </a:endParaRPr>
          </a:p>
        </p:txBody>
      </p:sp>
    </p:spTree>
    <p:extLst>
      <p:ext uri="{BB962C8B-B14F-4D97-AF65-F5344CB8AC3E}">
        <p14:creationId xmlns:p14="http://schemas.microsoft.com/office/powerpoint/2010/main" val="3418438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body" sz="quarter" idx="10"/>
          </p:nvPr>
        </p:nvSpPr>
        <p:spPr>
          <a:xfrm>
            <a:off x="501268" y="4023852"/>
            <a:ext cx="8514454" cy="1059925"/>
          </a:xfrm>
        </p:spPr>
        <p:txBody>
          <a:bodyPr/>
          <a:lstStyle/>
          <a:p>
            <a:r>
              <a:rPr lang="en-US" b="1" i="0" spc="-560" dirty="0">
                <a:ln w="900" cmpd="sng">
                  <a:solidFill>
                    <a:srgbClr val="629DD1">
                      <a:satMod val="190000"/>
                      <a:alpha val="55000"/>
                    </a:srgbClr>
                  </a:solidFill>
                  <a:prstDash val="solid"/>
                </a:ln>
                <a:solidFill>
                  <a:srgbClr val="629DD1">
                    <a:satMod val="200000"/>
                    <a:tint val="3000"/>
                  </a:srgbClr>
                </a:solidFill>
                <a:effectLst>
                  <a:innerShdw blurRad="101600" dist="76200" dir="5400000">
                    <a:srgbClr val="629DD1">
                      <a:satMod val="190000"/>
                      <a:tint val="100000"/>
                      <a:alpha val="74000"/>
                    </a:srgbClr>
                  </a:innerShdw>
                </a:effectLst>
                <a:latin typeface="Calibri"/>
              </a:rPr>
              <a:t>taster: </a:t>
            </a:r>
            <a:r>
              <a:rPr lang="en-US" b="1" i="0" spc="-560" dirty="0" smtClean="0">
                <a:ln w="900" cmpd="sng">
                  <a:solidFill>
                    <a:srgbClr val="629DD1">
                      <a:satMod val="190000"/>
                      <a:alpha val="55000"/>
                    </a:srgbClr>
                  </a:solidFill>
                  <a:prstDash val="solid"/>
                </a:ln>
                <a:solidFill>
                  <a:srgbClr val="629DD1">
                    <a:satMod val="200000"/>
                    <a:tint val="3000"/>
                  </a:srgbClr>
                </a:solidFill>
                <a:effectLst>
                  <a:innerShdw blurRad="101600" dist="76200" dir="5400000">
                    <a:srgbClr val="629DD1">
                      <a:satMod val="190000"/>
                      <a:tint val="100000"/>
                      <a:alpha val="74000"/>
                    </a:srgbClr>
                  </a:innerShdw>
                </a:effectLst>
                <a:latin typeface="Calibri"/>
              </a:rPr>
              <a:t>units</a:t>
            </a:r>
            <a:endParaRPr lang="en-US"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627469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1985</a:t>
            </a:r>
            <a:endParaRPr lang="en-GB" dirty="0"/>
          </a:p>
        </p:txBody>
      </p:sp>
      <p:pic>
        <p:nvPicPr>
          <p:cNvPr id="96258" name="Picture 2" descr="Image:Sts-51-g-patch.png">
            <a:hlinkClick r:id="rId3"/>
          </p:cNvPr>
          <p:cNvPicPr>
            <a:picLocks noChangeAspect="1" noChangeArrowheads="1"/>
          </p:cNvPicPr>
          <p:nvPr/>
        </p:nvPicPr>
        <p:blipFill>
          <a:blip r:embed="rId4" cstate="print"/>
          <a:srcRect/>
          <a:stretch>
            <a:fillRect/>
          </a:stretch>
        </p:blipFill>
        <p:spPr bwMode="auto">
          <a:xfrm>
            <a:off x="6929454" y="428604"/>
            <a:ext cx="1714500" cy="1714500"/>
          </a:xfrm>
          <a:prstGeom prst="rect">
            <a:avLst/>
          </a:prstGeom>
          <a:noFill/>
        </p:spPr>
      </p:pic>
      <p:pic>
        <p:nvPicPr>
          <p:cNvPr id="96260" name="Picture 4" descr="C:\Users\akenn\AppData\Local\Microsoft\Windows\Temporary Internet Files\Content.IE5\GDK4QY75\MCj03684680000[1].wmf"/>
          <p:cNvPicPr>
            <a:picLocks noChangeAspect="1" noChangeArrowheads="1"/>
          </p:cNvPicPr>
          <p:nvPr/>
        </p:nvPicPr>
        <p:blipFill>
          <a:blip r:embed="rId5"/>
          <a:srcRect/>
          <a:stretch>
            <a:fillRect/>
          </a:stretch>
        </p:blipFill>
        <p:spPr bwMode="auto">
          <a:xfrm rot="20937269">
            <a:off x="2712246" y="1659705"/>
            <a:ext cx="1824228" cy="1643177"/>
          </a:xfrm>
          <a:prstGeom prst="rect">
            <a:avLst/>
          </a:prstGeom>
          <a:noFill/>
        </p:spPr>
      </p:pic>
      <p:pic>
        <p:nvPicPr>
          <p:cNvPr id="96263" name="Picture 7" descr="C:\Users\akenn\AppData\Local\Microsoft\Windows\Temporary Internet Files\Content.IE5\QYES2HHN\MCj03893600000[1].wmf"/>
          <p:cNvPicPr>
            <a:picLocks noChangeAspect="1" noChangeArrowheads="1"/>
          </p:cNvPicPr>
          <p:nvPr/>
        </p:nvPicPr>
        <p:blipFill>
          <a:blip r:embed="rId6"/>
          <a:srcRect/>
          <a:stretch>
            <a:fillRect/>
          </a:stretch>
        </p:blipFill>
        <p:spPr bwMode="auto">
          <a:xfrm>
            <a:off x="3357554" y="4714884"/>
            <a:ext cx="913486" cy="890626"/>
          </a:xfrm>
          <a:prstGeom prst="rect">
            <a:avLst/>
          </a:prstGeom>
          <a:noFill/>
        </p:spPr>
      </p:pic>
      <p:cxnSp>
        <p:nvCxnSpPr>
          <p:cNvPr id="13" name="Straight Connector 12"/>
          <p:cNvCxnSpPr>
            <a:endCxn id="96263" idx="0"/>
          </p:cNvCxnSpPr>
          <p:nvPr/>
        </p:nvCxnSpPr>
        <p:spPr>
          <a:xfrm rot="16200000" flipH="1">
            <a:off x="2800107" y="3700694"/>
            <a:ext cx="1857388" cy="1709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00034" y="3500438"/>
            <a:ext cx="2286016" cy="714380"/>
          </a:xfrm>
          <a:prstGeom prst="wedgeRoundRectCallout">
            <a:avLst>
              <a:gd name="adj1" fmla="val 70075"/>
              <a:gd name="adj2" fmla="val -129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Mirror on underside of shuttle</a:t>
            </a:r>
            <a:endParaRPr lang="en-GB" dirty="0"/>
          </a:p>
        </p:txBody>
      </p:sp>
      <p:sp>
        <p:nvSpPr>
          <p:cNvPr id="12" name="TextBox 11"/>
          <p:cNvSpPr txBox="1"/>
          <p:nvPr/>
        </p:nvSpPr>
        <p:spPr>
          <a:xfrm>
            <a:off x="4643438" y="3571876"/>
            <a:ext cx="3000396" cy="954107"/>
          </a:xfrm>
          <a:prstGeom prst="rect">
            <a:avLst/>
          </a:prstGeom>
          <a:noFill/>
        </p:spPr>
        <p:txBody>
          <a:bodyPr wrap="square" rtlCol="0">
            <a:spAutoFit/>
          </a:bodyPr>
          <a:lstStyle/>
          <a:p>
            <a:r>
              <a:rPr lang="en-GB" sz="2800" dirty="0" smtClean="0"/>
              <a:t>SDI experiment: The plan</a:t>
            </a:r>
            <a:endParaRPr lang="en-GB" sz="2800" dirty="0"/>
          </a:p>
        </p:txBody>
      </p:sp>
      <p:sp>
        <p:nvSpPr>
          <p:cNvPr id="15" name="Rounded Rectangular Callout 14"/>
          <p:cNvSpPr/>
          <p:nvPr/>
        </p:nvSpPr>
        <p:spPr>
          <a:xfrm>
            <a:off x="428596" y="5500702"/>
            <a:ext cx="2500330" cy="428628"/>
          </a:xfrm>
          <a:prstGeom prst="wedgeRoundRectCallout">
            <a:avLst>
              <a:gd name="adj1" fmla="val 58993"/>
              <a:gd name="adj2" fmla="val -874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Big mountain in Hawaii</a:t>
            </a:r>
            <a:endParaRPr lang="en-GB" dirty="0"/>
          </a:p>
        </p:txBody>
      </p:sp>
    </p:spTree>
    <p:extLst>
      <p:ext uri="{BB962C8B-B14F-4D97-AF65-F5344CB8AC3E}">
        <p14:creationId xmlns:p14="http://schemas.microsoft.com/office/powerpoint/2010/main" val="400021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up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1985</a:t>
            </a:r>
            <a:endParaRPr lang="en-GB" dirty="0"/>
          </a:p>
        </p:txBody>
      </p:sp>
      <p:pic>
        <p:nvPicPr>
          <p:cNvPr id="96258" name="Picture 2" descr="Image:Sts-51-g-patch.png">
            <a:hlinkClick r:id="rId3"/>
          </p:cNvPr>
          <p:cNvPicPr>
            <a:picLocks noChangeAspect="1" noChangeArrowheads="1"/>
          </p:cNvPicPr>
          <p:nvPr/>
        </p:nvPicPr>
        <p:blipFill>
          <a:blip r:embed="rId4" cstate="print"/>
          <a:srcRect/>
          <a:stretch>
            <a:fillRect/>
          </a:stretch>
        </p:blipFill>
        <p:spPr bwMode="auto">
          <a:xfrm>
            <a:off x="6929454" y="428604"/>
            <a:ext cx="1714500" cy="1714500"/>
          </a:xfrm>
          <a:prstGeom prst="rect">
            <a:avLst/>
          </a:prstGeom>
          <a:noFill/>
        </p:spPr>
      </p:pic>
      <p:pic>
        <p:nvPicPr>
          <p:cNvPr id="96260" name="Picture 4" descr="C:\Users\akenn\AppData\Local\Microsoft\Windows\Temporary Internet Files\Content.IE5\GDK4QY75\MCj03684680000[1].wmf"/>
          <p:cNvPicPr>
            <a:picLocks noChangeAspect="1" noChangeArrowheads="1"/>
          </p:cNvPicPr>
          <p:nvPr/>
        </p:nvPicPr>
        <p:blipFill>
          <a:blip r:embed="rId5"/>
          <a:srcRect/>
          <a:stretch>
            <a:fillRect/>
          </a:stretch>
        </p:blipFill>
        <p:spPr bwMode="auto">
          <a:xfrm rot="9930947">
            <a:off x="2712246" y="1659705"/>
            <a:ext cx="1824228" cy="1643177"/>
          </a:xfrm>
          <a:prstGeom prst="rect">
            <a:avLst/>
          </a:prstGeom>
          <a:noFill/>
        </p:spPr>
      </p:pic>
      <p:pic>
        <p:nvPicPr>
          <p:cNvPr id="96263" name="Picture 7" descr="C:\Users\akenn\AppData\Local\Microsoft\Windows\Temporary Internet Files\Content.IE5\QYES2HHN\MCj03893600000[1].wmf"/>
          <p:cNvPicPr>
            <a:picLocks noChangeAspect="1" noChangeArrowheads="1"/>
          </p:cNvPicPr>
          <p:nvPr/>
        </p:nvPicPr>
        <p:blipFill>
          <a:blip r:embed="rId6"/>
          <a:srcRect/>
          <a:stretch>
            <a:fillRect/>
          </a:stretch>
        </p:blipFill>
        <p:spPr bwMode="auto">
          <a:xfrm>
            <a:off x="3357554" y="4714884"/>
            <a:ext cx="913486" cy="890626"/>
          </a:xfrm>
          <a:prstGeom prst="rect">
            <a:avLst/>
          </a:prstGeom>
          <a:noFill/>
        </p:spPr>
      </p:pic>
      <p:sp>
        <p:nvSpPr>
          <p:cNvPr id="12" name="TextBox 11"/>
          <p:cNvSpPr txBox="1"/>
          <p:nvPr/>
        </p:nvSpPr>
        <p:spPr>
          <a:xfrm>
            <a:off x="4643438" y="3571876"/>
            <a:ext cx="3000396" cy="954107"/>
          </a:xfrm>
          <a:prstGeom prst="rect">
            <a:avLst/>
          </a:prstGeom>
          <a:noFill/>
        </p:spPr>
        <p:txBody>
          <a:bodyPr wrap="square" rtlCol="0">
            <a:spAutoFit/>
          </a:bodyPr>
          <a:lstStyle/>
          <a:p>
            <a:r>
              <a:rPr lang="en-GB" sz="2800" dirty="0" smtClean="0"/>
              <a:t>SDI experiment:</a:t>
            </a:r>
          </a:p>
          <a:p>
            <a:r>
              <a:rPr lang="en-GB" sz="2800" dirty="0" smtClean="0"/>
              <a:t>The reality</a:t>
            </a:r>
            <a:endParaRPr lang="en-GB" sz="2800" dirty="0"/>
          </a:p>
        </p:txBody>
      </p:sp>
    </p:spTree>
    <p:extLst>
      <p:ext uri="{BB962C8B-B14F-4D97-AF65-F5344CB8AC3E}">
        <p14:creationId xmlns:p14="http://schemas.microsoft.com/office/powerpoint/2010/main" val="1313399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1985</a:t>
            </a:r>
            <a:endParaRPr lang="en-GB" dirty="0"/>
          </a:p>
        </p:txBody>
      </p:sp>
      <p:pic>
        <p:nvPicPr>
          <p:cNvPr id="1029" name="Picture 5"/>
          <p:cNvPicPr>
            <a:picLocks noChangeAspect="1" noChangeArrowheads="1"/>
          </p:cNvPicPr>
          <p:nvPr/>
        </p:nvPicPr>
        <p:blipFill>
          <a:blip r:embed="rId3">
            <a:lum contrast="30000"/>
          </a:blip>
          <a:srcRect r="3031"/>
          <a:stretch>
            <a:fillRect/>
          </a:stretch>
        </p:blipFill>
        <p:spPr bwMode="auto">
          <a:xfrm>
            <a:off x="0" y="1643050"/>
            <a:ext cx="9144000" cy="4895539"/>
          </a:xfrm>
          <a:prstGeom prst="rect">
            <a:avLst/>
          </a:prstGeom>
          <a:noFill/>
          <a:ln>
            <a:noFill/>
          </a:ln>
        </p:spPr>
      </p:pic>
      <p:pic>
        <p:nvPicPr>
          <p:cNvPr id="1030" name="Picture 6"/>
          <p:cNvPicPr>
            <a:picLocks noChangeAspect="1" noChangeArrowheads="1"/>
          </p:cNvPicPr>
          <p:nvPr/>
        </p:nvPicPr>
        <p:blipFill>
          <a:blip r:embed="rId4"/>
          <a:srcRect/>
          <a:stretch>
            <a:fillRect/>
          </a:stretch>
        </p:blipFill>
        <p:spPr bwMode="auto">
          <a:xfrm>
            <a:off x="214282" y="571480"/>
            <a:ext cx="8786842" cy="569518"/>
          </a:xfrm>
          <a:prstGeom prst="rect">
            <a:avLst/>
          </a:prstGeom>
          <a:noFill/>
          <a:ln w="9525">
            <a:noFill/>
            <a:miter lim="800000"/>
            <a:headEnd/>
            <a:tailEnd/>
          </a:ln>
          <a:effectLst/>
        </p:spPr>
      </p:pic>
      <p:sp>
        <p:nvSpPr>
          <p:cNvPr id="11" name="Rectangle 10"/>
          <p:cNvSpPr/>
          <p:nvPr/>
        </p:nvSpPr>
        <p:spPr>
          <a:xfrm>
            <a:off x="2857488" y="3286124"/>
            <a:ext cx="2357454" cy="35719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71736" y="3929066"/>
            <a:ext cx="3214710" cy="35719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15206" y="642918"/>
            <a:ext cx="857256" cy="285752"/>
          </a:xfrm>
          <a:prstGeom prst="rect">
            <a:avLst/>
          </a:prstGeom>
          <a:solidFill>
            <a:schemeClr val="accent6">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7070436" y="431800"/>
            <a:ext cx="1115291"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764847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Units of Measure</a:t>
            </a:r>
            <a:endParaRPr lang="en-GB" dirty="0"/>
          </a:p>
        </p:txBody>
      </p:sp>
      <p:sp>
        <p:nvSpPr>
          <p:cNvPr id="4" name="Folded Corner 3"/>
          <p:cNvSpPr/>
          <p:nvPr/>
        </p:nvSpPr>
        <p:spPr>
          <a:xfrm>
            <a:off x="214282" y="1196946"/>
            <a:ext cx="8929718" cy="3061959"/>
          </a:xfrm>
          <a:prstGeom prst="foldedCorner">
            <a:avLst/>
          </a:prstGeom>
          <a:solidFill>
            <a:srgbClr val="F8F57B"/>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5.9736e24&lt;kg&gt;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Average between pole and equator radii</a:t>
            </a:r>
          </a:p>
          <a:p>
            <a:r>
              <a:rPr lang="en-GB" b="1" dirty="0" smtClean="0">
                <a:solidFill>
                  <a:schemeClr val="bg1"/>
                </a:solidFill>
                <a:latin typeface="Consolas" pitchFamily="49" charset="0"/>
                <a:cs typeface="Consolas" pitchFamily="49" charset="0"/>
              </a:rPr>
              <a:t>let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6371.0e3&lt;m&gt;</a:t>
            </a:r>
          </a:p>
          <a:p>
            <a:endParaRPr lang="en-GB" b="1" dirty="0" smtClean="0">
              <a:solidFill>
                <a:schemeClr val="tx1"/>
              </a:solidFill>
              <a:latin typeface="Consolas" pitchFamily="49" charset="0"/>
              <a:cs typeface="Consolas" pitchFamily="49" charset="0"/>
            </a:endParaRPr>
          </a:p>
          <a:p>
            <a:r>
              <a:rPr lang="en-GB" b="1" dirty="0" smtClean="0">
                <a:solidFill>
                  <a:srgbClr val="008000"/>
                </a:solidFill>
                <a:latin typeface="Consolas" pitchFamily="49" charset="0"/>
                <a:cs typeface="Consolas" pitchFamily="49" charset="0"/>
              </a:rPr>
              <a:t>// Gravitational acceleration on surface of Earth </a:t>
            </a:r>
          </a:p>
          <a:p>
            <a:r>
              <a:rPr lang="en-GB" b="1" dirty="0" smtClean="0">
                <a:solidFill>
                  <a:schemeClr val="bg1"/>
                </a:solidFill>
                <a:latin typeface="Consolas" pitchFamily="49" charset="0"/>
                <a:cs typeface="Consolas" pitchFamily="49" charset="0"/>
              </a:rPr>
              <a:t>let g = </a:t>
            </a:r>
            <a:r>
              <a:rPr lang="en-GB" b="1" dirty="0" err="1" smtClean="0">
                <a:solidFill>
                  <a:schemeClr val="bg1"/>
                </a:solidFill>
                <a:latin typeface="Consolas" pitchFamily="49" charset="0"/>
                <a:cs typeface="Consolas" pitchFamily="49" charset="0"/>
              </a:rPr>
              <a:t>PhysicalConstants.G</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EarthMass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 * </a:t>
            </a:r>
            <a:r>
              <a:rPr lang="en-GB" b="1" dirty="0" err="1" smtClean="0">
                <a:solidFill>
                  <a:schemeClr val="bg1"/>
                </a:solidFill>
                <a:latin typeface="Consolas" pitchFamily="49" charset="0"/>
                <a:cs typeface="Consolas" pitchFamily="49" charset="0"/>
              </a:rPr>
              <a:t>EarthRadius</a:t>
            </a:r>
            <a:r>
              <a:rPr lang="en-GB" b="1" dirty="0" smtClean="0">
                <a:solidFill>
                  <a:schemeClr val="bg1"/>
                </a:solidFill>
                <a:latin typeface="Consolas" pitchFamily="49" charset="0"/>
                <a:cs typeface="Consolas" pitchFamily="49" charset="0"/>
              </a:rPr>
              <a:t>)</a:t>
            </a:r>
          </a:p>
          <a:p>
            <a:endParaRPr lang="en-GB" b="1" dirty="0" smtClean="0">
              <a:solidFill>
                <a:schemeClr val="tx1"/>
              </a:solidFill>
              <a:latin typeface="Consolas" pitchFamily="49" charset="0"/>
              <a:cs typeface="Consolas" pitchFamily="49" charset="0"/>
            </a:endParaRPr>
          </a:p>
          <a:p>
            <a:endParaRPr lang="en-GB" b="1" dirty="0" smtClean="0">
              <a:solidFill>
                <a:schemeClr val="tx1"/>
              </a:solidFill>
              <a:latin typeface="Consolas" pitchFamily="49" charset="0"/>
              <a:cs typeface="Consolas" pitchFamily="49" charset="0"/>
            </a:endParaRPr>
          </a:p>
        </p:txBody>
      </p:sp>
      <p:pic>
        <p:nvPicPr>
          <p:cNvPr id="1026" name="Picture 2"/>
          <p:cNvPicPr>
            <a:picLocks noGrp="1" noChangeAspect="1" noChangeArrowheads="1"/>
          </p:cNvPicPr>
          <p:nvPr>
            <p:ph idx="1"/>
          </p:nvPr>
        </p:nvPicPr>
        <p:blipFill>
          <a:blip r:embed="rId2" cstate="print"/>
          <a:srcRect t="8696" r="58209" b="21425"/>
          <a:stretch>
            <a:fillRect/>
          </a:stretch>
        </p:blipFill>
        <p:spPr bwMode="auto">
          <a:xfrm>
            <a:off x="1500166" y="3571876"/>
            <a:ext cx="6951656" cy="2428892"/>
          </a:xfrm>
          <a:prstGeom prst="rect">
            <a:avLst/>
          </a:prstGeom>
          <a:noFill/>
          <a:ln w="9525">
            <a:noFill/>
            <a:miter lim="800000"/>
            <a:headEnd/>
            <a:tailEnd/>
          </a:ln>
          <a:effectLst/>
        </p:spPr>
      </p:pic>
      <p:sp>
        <p:nvSpPr>
          <p:cNvPr id="6" name="Freeform 5"/>
          <p:cNvSpPr/>
          <p:nvPr/>
        </p:nvSpPr>
        <p:spPr>
          <a:xfrm>
            <a:off x="3071802" y="4786322"/>
            <a:ext cx="3357586" cy="812800"/>
          </a:xfrm>
          <a:custGeom>
            <a:avLst/>
            <a:gdLst>
              <a:gd name="connsiteX0" fmla="*/ 300182 w 1115291"/>
              <a:gd name="connsiteY0" fmla="*/ 53109 h 812800"/>
              <a:gd name="connsiteX1" fmla="*/ 23091 w 1115291"/>
              <a:gd name="connsiteY1" fmla="*/ 413327 h 812800"/>
              <a:gd name="connsiteX2" fmla="*/ 161637 w 1115291"/>
              <a:gd name="connsiteY2" fmla="*/ 787400 h 812800"/>
              <a:gd name="connsiteX3" fmla="*/ 979055 w 1115291"/>
              <a:gd name="connsiteY3" fmla="*/ 565727 h 812800"/>
              <a:gd name="connsiteX4" fmla="*/ 979055 w 1115291"/>
              <a:gd name="connsiteY4" fmla="*/ 94673 h 812800"/>
              <a:gd name="connsiteX5" fmla="*/ 300182 w 1115291"/>
              <a:gd name="connsiteY5" fmla="*/ 5310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91" h="812800">
                <a:moveTo>
                  <a:pt x="300182" y="53109"/>
                </a:moveTo>
                <a:cubicBezTo>
                  <a:pt x="140855" y="106218"/>
                  <a:pt x="46182" y="290945"/>
                  <a:pt x="23091" y="413327"/>
                </a:cubicBezTo>
                <a:cubicBezTo>
                  <a:pt x="0" y="535709"/>
                  <a:pt x="2310" y="762000"/>
                  <a:pt x="161637" y="787400"/>
                </a:cubicBezTo>
                <a:cubicBezTo>
                  <a:pt x="320964" y="812800"/>
                  <a:pt x="842819" y="681182"/>
                  <a:pt x="979055" y="565727"/>
                </a:cubicBezTo>
                <a:cubicBezTo>
                  <a:pt x="1115291" y="450273"/>
                  <a:pt x="1099128" y="182418"/>
                  <a:pt x="979055" y="94673"/>
                </a:cubicBezTo>
                <a:cubicBezTo>
                  <a:pt x="858982" y="6928"/>
                  <a:pt x="459509" y="0"/>
                  <a:pt x="300182" y="53109"/>
                </a:cubicBezTo>
                <a:close/>
              </a:path>
            </a:pathLst>
          </a:cu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2783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9"/>
            <a:ext cx="8382000" cy="1551194"/>
          </a:xfrm>
        </p:spPr>
        <p:txBody>
          <a:bodyPr/>
          <a:lstStyle/>
          <a:p>
            <a:pPr algn="ctr"/>
            <a:r>
              <a:rPr lang="en-GB" dirty="0" smtClean="0"/>
              <a:t>Now, F# 3.0…</a:t>
            </a:r>
            <a:br>
              <a:rPr lang="en-GB" dirty="0" smtClean="0"/>
            </a:br>
            <a:r>
              <a:rPr lang="en-GB" dirty="0"/>
              <a:t/>
            </a:r>
            <a:br>
              <a:rPr lang="en-GB" dirty="0"/>
            </a:br>
            <a:r>
              <a:rPr lang="en-GB" sz="2000" dirty="0" smtClean="0"/>
              <a:t>(currently in Beta, available from </a:t>
            </a:r>
            <a:r>
              <a:rPr lang="en-GB" sz="2000" dirty="0" smtClean="0">
                <a:hlinkClick r:id="rId3"/>
              </a:rPr>
              <a:t>www.fsharp.net</a:t>
            </a:r>
            <a:r>
              <a:rPr lang="en-GB" sz="2000" dirty="0" smtClean="0"/>
              <a:t>) </a:t>
            </a:r>
            <a:endParaRPr lang="en-GB" dirty="0"/>
          </a:p>
        </p:txBody>
      </p:sp>
    </p:spTree>
    <p:extLst>
      <p:ext uri="{BB962C8B-B14F-4D97-AF65-F5344CB8AC3E}">
        <p14:creationId xmlns:p14="http://schemas.microsoft.com/office/powerpoint/2010/main" val="115087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b="1" dirty="0" smtClean="0">
                <a:latin typeface="Candara" pitchFamily="34" charset="0"/>
              </a:rPr>
              <a:t>Part </a:t>
            </a:r>
            <a:r>
              <a:rPr lang="en-GB" sz="4000" b="1" dirty="0" smtClean="0"/>
              <a:t>0</a:t>
            </a:r>
            <a:r>
              <a:rPr lang="en-GB" sz="4000" b="1" dirty="0" smtClean="0">
                <a:latin typeface="Candara" pitchFamily="34" charset="0"/>
              </a:rPr>
              <a:t/>
            </a:r>
            <a:br>
              <a:rPr lang="en-GB" sz="4000" b="1"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A quick retrospective</a:t>
            </a:r>
            <a:r>
              <a:rPr lang="en-GB" sz="4000" dirty="0">
                <a:latin typeface="Candara" pitchFamily="34" charset="0"/>
              </a:rPr>
              <a:t/>
            </a:r>
            <a:br>
              <a:rPr lang="en-GB" sz="4000" dirty="0">
                <a:latin typeface="Candara" pitchFamily="34" charset="0"/>
              </a:rPr>
            </a:br>
            <a:endParaRPr lang="en-GB" sz="2800" dirty="0">
              <a:latin typeface="Candara"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44640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4" y="1080469"/>
            <a:ext cx="8382000" cy="4598182"/>
          </a:xfrm>
        </p:spPr>
        <p:txBody>
          <a:bodyPr/>
          <a:lstStyle/>
          <a:p>
            <a:r>
              <a:rPr lang="en-GB" sz="4800" dirty="0" smtClean="0">
                <a:latin typeface="Candara" pitchFamily="34" charset="0"/>
              </a:rPr>
              <a:t>A Challenge!</a:t>
            </a:r>
            <a:r>
              <a:rPr lang="en-GB" sz="4800" dirty="0">
                <a:latin typeface="Candara" pitchFamily="34" charset="0"/>
              </a:rPr>
              <a:t/>
            </a:r>
            <a:br>
              <a:rPr lang="en-GB" sz="4800" dirty="0">
                <a:latin typeface="Candara" pitchFamily="34" charset="0"/>
              </a:rPr>
            </a:br>
            <a:r>
              <a:rPr lang="en-GB" sz="4800" dirty="0">
                <a:latin typeface="Candara" pitchFamily="34" charset="0"/>
              </a:rPr>
              <a:t/>
            </a:r>
            <a:br>
              <a:rPr lang="en-GB" sz="4800" dirty="0">
                <a:latin typeface="Candara" pitchFamily="34" charset="0"/>
              </a:rPr>
            </a:br>
            <a:r>
              <a:rPr lang="en-GB" sz="3200" dirty="0" smtClean="0">
                <a:solidFill>
                  <a:schemeClr val="tx1"/>
                </a:solidFill>
                <a:latin typeface="Candara" pitchFamily="34" charset="0"/>
              </a:rPr>
              <a:t>Task #1: </a:t>
            </a:r>
            <a:r>
              <a:rPr lang="en-GB" sz="3200" dirty="0">
                <a:solidFill>
                  <a:schemeClr val="tx1"/>
                </a:solidFill>
                <a:latin typeface="Candara" pitchFamily="34" charset="0"/>
              </a:rPr>
              <a:t>A Chemistry Elements Class Library</a:t>
            </a:r>
            <a:br>
              <a:rPr lang="en-GB" sz="3200" dirty="0">
                <a:solidFill>
                  <a:schemeClr val="tx1"/>
                </a:solidFill>
                <a:latin typeface="Candara" pitchFamily="34" charset="0"/>
              </a:rPr>
            </a:b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Task #2: </a:t>
            </a:r>
            <a:r>
              <a:rPr lang="en-GB" sz="3200" dirty="0" smtClean="0">
                <a:solidFill>
                  <a:schemeClr val="tx1"/>
                </a:solidFill>
                <a:latin typeface="Candara" pitchFamily="34" charset="0"/>
              </a:rPr>
              <a:t>A Biology Class Library</a:t>
            </a: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Task #3: Repeat for all f</a:t>
            </a:r>
            <a:r>
              <a:rPr lang="en-GB" sz="3200" dirty="0" smtClean="0">
                <a:solidFill>
                  <a:schemeClr val="tx1"/>
                </a:solidFill>
                <a:latin typeface="Candara" pitchFamily="34" charset="0"/>
              </a:rPr>
              <a:t>ields of human knowledge and endeavour…</a:t>
            </a:r>
            <a:r>
              <a:rPr lang="en-GB" sz="5400" dirty="0">
                <a:latin typeface="Candara" pitchFamily="34" charset="0"/>
              </a:rPr>
              <a:t/>
            </a:r>
            <a:br>
              <a:rPr lang="en-GB" sz="5400" dirty="0">
                <a:latin typeface="Candara" pitchFamily="34" charset="0"/>
              </a:rPr>
            </a:br>
            <a:endParaRPr lang="en-GB" dirty="0">
              <a:latin typeface="Candara" pitchFamily="34" charset="0"/>
            </a:endParaRPr>
          </a:p>
        </p:txBody>
      </p:sp>
    </p:spTree>
    <p:extLst>
      <p:ext uri="{BB962C8B-B14F-4D97-AF65-F5344CB8AC3E}">
        <p14:creationId xmlns:p14="http://schemas.microsoft.com/office/powerpoint/2010/main" val="298869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Language Integrated Web Data</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91682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Language Integrated World Bank REST API</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58126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Units of Measure from the Web</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87790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137" y="1062681"/>
            <a:ext cx="8382000" cy="5484578"/>
          </a:xfrm>
        </p:spPr>
        <p:txBody>
          <a:bodyPr/>
          <a:lstStyle/>
          <a:p>
            <a:pPr algn="ctr"/>
            <a:r>
              <a:rPr lang="en-GB" b="1" dirty="0" smtClean="0">
                <a:latin typeface="Candara" pitchFamily="34" charset="0"/>
              </a:rPr>
              <a:t>A Type Provider is….</a:t>
            </a:r>
            <a:br>
              <a:rPr lang="en-GB" b="1" dirty="0" smtClean="0">
                <a:latin typeface="Candara" pitchFamily="34" charset="0"/>
              </a:rPr>
            </a:br>
            <a:r>
              <a:rPr lang="en-GB" b="1" dirty="0">
                <a:latin typeface="Candara" pitchFamily="34" charset="0"/>
              </a:rPr>
              <a:t/>
            </a:r>
            <a:br>
              <a:rPr lang="en-GB" b="1" dirty="0">
                <a:latin typeface="Candara" pitchFamily="34" charset="0"/>
              </a:rPr>
            </a:br>
            <a:r>
              <a:rPr lang="en-GB" sz="2800" dirty="0" smtClean="0">
                <a:latin typeface="Candara" pitchFamily="34" charset="0"/>
              </a:rPr>
              <a:t>“Just like a library”</a:t>
            </a:r>
            <a:br>
              <a:rPr lang="en-GB" sz="2800" dirty="0" smtClean="0">
                <a:latin typeface="Candara" pitchFamily="34" charset="0"/>
              </a:rPr>
            </a:br>
            <a:r>
              <a:rPr lang="en-GB" sz="2800" dirty="0" smtClean="0">
                <a:latin typeface="Candara" pitchFamily="34" charset="0"/>
              </a:rPr>
              <a:t/>
            </a:r>
            <a:br>
              <a:rPr lang="en-GB" sz="2800" dirty="0" smtClean="0">
                <a:latin typeface="Candara" pitchFamily="34" charset="0"/>
              </a:rPr>
            </a:br>
            <a:r>
              <a:rPr lang="en-GB" sz="3600" dirty="0" smtClean="0">
                <a:latin typeface="Candara" pitchFamily="34" charset="0"/>
              </a:rPr>
              <a:t>“</a:t>
            </a:r>
            <a:r>
              <a:rPr lang="en-GB" sz="2800" dirty="0" smtClean="0">
                <a:latin typeface="Candara" pitchFamily="34" charset="0"/>
              </a:rPr>
              <a:t>A design-time component that computes a space of types and methods…”</a:t>
            </a:r>
            <a:br>
              <a:rPr lang="en-GB" sz="2800" dirty="0" smtClean="0">
                <a:latin typeface="Candara" pitchFamily="34" charset="0"/>
              </a:rPr>
            </a:br>
            <a:r>
              <a:rPr lang="en-GB" sz="2800" dirty="0">
                <a:latin typeface="Candara" pitchFamily="34" charset="0"/>
              </a:rPr>
              <a:t/>
            </a:r>
            <a:br>
              <a:rPr lang="en-GB" sz="2800" dirty="0">
                <a:latin typeface="Candara" pitchFamily="34" charset="0"/>
              </a:rPr>
            </a:br>
            <a:r>
              <a:rPr lang="en-GB" sz="2800" dirty="0" smtClean="0">
                <a:latin typeface="Candara" pitchFamily="34" charset="0"/>
              </a:rPr>
              <a:t>“An adaptor between data/services and the .NET type system…”</a:t>
            </a:r>
            <a:br>
              <a:rPr lang="en-GB" sz="2800" dirty="0" smtClean="0">
                <a:latin typeface="Candara" pitchFamily="34" charset="0"/>
              </a:rPr>
            </a:br>
            <a:r>
              <a:rPr lang="en-GB" sz="2800" dirty="0">
                <a:latin typeface="Candara" pitchFamily="34" charset="0"/>
              </a:rPr>
              <a:t/>
            </a:r>
            <a:br>
              <a:rPr lang="en-GB" sz="2800" dirty="0">
                <a:latin typeface="Candara" pitchFamily="34" charset="0"/>
              </a:rPr>
            </a:br>
            <a:r>
              <a:rPr lang="en-GB" sz="2800" dirty="0" smtClean="0">
                <a:latin typeface="Candara" pitchFamily="34" charset="0"/>
              </a:rPr>
              <a:t>“Staged, on-demand type macros…”</a:t>
            </a:r>
            <a:br>
              <a:rPr lang="en-GB" sz="2800" dirty="0" smtClean="0">
                <a:latin typeface="Candara" pitchFamily="34" charset="0"/>
              </a:rPr>
            </a:br>
            <a:r>
              <a:rPr lang="en-GB" sz="2800" dirty="0">
                <a:latin typeface="Candara" pitchFamily="34" charset="0"/>
              </a:rPr>
              <a:t/>
            </a:r>
            <a:br>
              <a:rPr lang="en-GB" sz="2800" dirty="0">
                <a:latin typeface="Candara" pitchFamily="34" charset="0"/>
              </a:rPr>
            </a:br>
            <a:endParaRPr lang="en-GB" sz="2000" dirty="0">
              <a:latin typeface="Candara" pitchFamily="34" charset="0"/>
            </a:endParaRPr>
          </a:p>
        </p:txBody>
      </p:sp>
    </p:spTree>
    <p:extLst>
      <p:ext uri="{BB962C8B-B14F-4D97-AF65-F5344CB8AC3E}">
        <p14:creationId xmlns:p14="http://schemas.microsoft.com/office/powerpoint/2010/main" val="574447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2" y="1510353"/>
            <a:ext cx="8382000" cy="3490186"/>
          </a:xfrm>
        </p:spPr>
        <p:txBody>
          <a:bodyPr/>
          <a:lstStyle/>
          <a:p>
            <a:pPr algn="ctr"/>
            <a:r>
              <a:rPr lang="en-GB" sz="3600" dirty="0" smtClean="0">
                <a:latin typeface="Candara" pitchFamily="34" charset="0"/>
              </a:rPr>
              <a:t>Note: Language still contains no data</a:t>
            </a:r>
            <a:r>
              <a:rPr lang="en-GB" sz="3600" dirty="0">
                <a:latin typeface="Candara" pitchFamily="34" charset="0"/>
              </a:rPr>
              <a:t/>
            </a:r>
            <a:br>
              <a:rPr lang="en-GB" sz="3600" dirty="0">
                <a:latin typeface="Candara" pitchFamily="34" charset="0"/>
              </a:rPr>
            </a:br>
            <a:r>
              <a:rPr lang="en-GB" sz="3600" dirty="0" smtClean="0">
                <a:latin typeface="Candara" pitchFamily="34" charset="0"/>
              </a:rPr>
              <a:t/>
            </a:r>
            <a:br>
              <a:rPr lang="en-GB" sz="3600" dirty="0" smtClean="0">
                <a:latin typeface="Candara" pitchFamily="34" charset="0"/>
              </a:rPr>
            </a:br>
            <a:r>
              <a:rPr lang="en-GB" sz="3600" dirty="0" smtClean="0">
                <a:latin typeface="Candara" pitchFamily="34" charset="0"/>
              </a:rPr>
              <a:t/>
            </a:r>
            <a:br>
              <a:rPr lang="en-GB" sz="3600" dirty="0" smtClean="0">
                <a:latin typeface="Candara" pitchFamily="34" charset="0"/>
              </a:rPr>
            </a:br>
            <a:r>
              <a:rPr lang="en-GB" sz="3600" dirty="0" smtClean="0">
                <a:latin typeface="Candara" pitchFamily="34" charset="0"/>
              </a:rPr>
              <a:t>Open </a:t>
            </a:r>
            <a:r>
              <a:rPr lang="en-GB" sz="3600" dirty="0">
                <a:latin typeface="Candara" pitchFamily="34" charset="0"/>
              </a:rPr>
              <a:t>a</a:t>
            </a:r>
            <a:r>
              <a:rPr lang="en-GB" sz="3600" dirty="0" smtClean="0">
                <a:latin typeface="Candara" pitchFamily="34" charset="0"/>
              </a:rPr>
              <a:t>rchitecture</a:t>
            </a:r>
            <a:br>
              <a:rPr lang="en-GB" sz="3600" dirty="0" smtClean="0">
                <a:latin typeface="Candara" pitchFamily="34" charset="0"/>
              </a:rPr>
            </a:br>
            <a:r>
              <a:rPr lang="en-GB" sz="3600" dirty="0" smtClean="0">
                <a:latin typeface="Candara" pitchFamily="34" charset="0"/>
              </a:rPr>
              <a:t/>
            </a:r>
            <a:br>
              <a:rPr lang="en-GB" sz="3600" dirty="0" smtClean="0">
                <a:latin typeface="Candara" pitchFamily="34" charset="0"/>
              </a:rPr>
            </a:br>
            <a:r>
              <a:rPr lang="en-GB" sz="3600" dirty="0">
                <a:latin typeface="Candara" pitchFamily="34" charset="0"/>
              </a:rPr>
              <a:t/>
            </a:r>
            <a:br>
              <a:rPr lang="en-GB" sz="3600" dirty="0">
                <a:latin typeface="Candara" pitchFamily="34" charset="0"/>
              </a:rPr>
            </a:br>
            <a:r>
              <a:rPr lang="en-GB" sz="3600" dirty="0" smtClean="0">
                <a:latin typeface="Candara" pitchFamily="34" charset="0"/>
              </a:rPr>
              <a:t>You can write your own type provider</a:t>
            </a:r>
            <a:endParaRPr lang="en-GB" sz="2800" dirty="0">
              <a:latin typeface="Candara" pitchFamily="34" charset="0"/>
            </a:endParaRPr>
          </a:p>
        </p:txBody>
      </p:sp>
    </p:spTree>
    <p:extLst>
      <p:ext uri="{BB962C8B-B14F-4D97-AF65-F5344CB8AC3E}">
        <p14:creationId xmlns:p14="http://schemas.microsoft.com/office/powerpoint/2010/main" val="244399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9662" y="1510353"/>
          <a:ext cx="8382000" cy="387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99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b="1" dirty="0" smtClean="0">
                <a:latin typeface="Candara" pitchFamily="34" charset="0"/>
              </a:rPr>
              <a:t>Part </a:t>
            </a:r>
            <a:r>
              <a:rPr lang="en-GB" sz="4000" b="1" dirty="0">
                <a:latin typeface="Candara" pitchFamily="34" charset="0"/>
              </a:rPr>
              <a:t>2</a:t>
            </a:r>
            <a:r>
              <a:rPr lang="en-GB" sz="4000" b="1" dirty="0" smtClean="0">
                <a:latin typeface="Candara" pitchFamily="34" charset="0"/>
              </a:rPr>
              <a:t/>
            </a:r>
            <a:br>
              <a:rPr lang="en-GB" sz="4000" b="1"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Themes in Information Rich Programming</a:t>
            </a:r>
            <a:r>
              <a:rPr lang="en-GB" sz="4000" dirty="0">
                <a:latin typeface="Candara" pitchFamily="34" charset="0"/>
              </a:rPr>
              <a:t/>
            </a:r>
            <a:br>
              <a:rPr lang="en-GB" sz="4000" dirty="0">
                <a:latin typeface="Candara" pitchFamily="34" charset="0"/>
              </a:rPr>
            </a:br>
            <a:endParaRPr lang="en-GB" sz="2800" dirty="0">
              <a:latin typeface="Candara"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66273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the problem…</a:t>
            </a:r>
            <a:endParaRPr lang="en-GB" dirty="0"/>
          </a:p>
        </p:txBody>
      </p:sp>
      <p:sp>
        <p:nvSpPr>
          <p:cNvPr id="3" name="Content Placeholder 2"/>
          <p:cNvSpPr>
            <a:spLocks noGrp="1"/>
          </p:cNvSpPr>
          <p:nvPr>
            <p:ph idx="1"/>
          </p:nvPr>
        </p:nvSpPr>
        <p:spPr>
          <a:xfrm>
            <a:off x="457200" y="1600200"/>
            <a:ext cx="4978896" cy="3797963"/>
          </a:xfrm>
        </p:spPr>
        <p:txBody>
          <a:bodyPr/>
          <a:lstStyle/>
          <a:p>
            <a:pPr marL="0" indent="0">
              <a:buNone/>
            </a:pPr>
            <a:r>
              <a:rPr lang="en-GB" dirty="0" smtClean="0"/>
              <a:t>Languages do not integrate information</a:t>
            </a:r>
          </a:p>
          <a:p>
            <a:pPr lvl="1"/>
            <a:r>
              <a:rPr lang="en-GB" dirty="0" smtClean="0"/>
              <a:t>Non-intuitive</a:t>
            </a:r>
          </a:p>
          <a:p>
            <a:pPr lvl="1"/>
            <a:r>
              <a:rPr lang="en-GB" dirty="0" smtClean="0"/>
              <a:t>Not simple</a:t>
            </a:r>
          </a:p>
          <a:p>
            <a:pPr lvl="1"/>
            <a:r>
              <a:rPr lang="en-GB" dirty="0" smtClean="0"/>
              <a:t>Disorganised</a:t>
            </a:r>
          </a:p>
          <a:p>
            <a:pPr lvl="1"/>
            <a:r>
              <a:rPr lang="en-GB" dirty="0" smtClean="0"/>
              <a:t>Static</a:t>
            </a:r>
          </a:p>
          <a:p>
            <a:pPr lvl="1"/>
            <a:r>
              <a:rPr lang="en-GB" dirty="0" smtClean="0"/>
              <a:t>High friction</a:t>
            </a:r>
          </a:p>
          <a:p>
            <a:endParaRPr lang="en-GB" dirty="0"/>
          </a:p>
        </p:txBody>
      </p:sp>
    </p:spTree>
    <p:extLst>
      <p:ext uri="{BB962C8B-B14F-4D97-AF65-F5344CB8AC3E}">
        <p14:creationId xmlns:p14="http://schemas.microsoft.com/office/powerpoint/2010/main" val="47429124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5995" y="4330647"/>
            <a:ext cx="4443032" cy="165618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Recap: the problem…</a:t>
            </a:r>
            <a:endParaRPr lang="en-GB" dirty="0"/>
          </a:p>
        </p:txBody>
      </p:sp>
      <p:sp>
        <p:nvSpPr>
          <p:cNvPr id="3" name="Content Placeholder 2"/>
          <p:cNvSpPr>
            <a:spLocks noGrp="1"/>
          </p:cNvSpPr>
          <p:nvPr>
            <p:ph idx="1"/>
          </p:nvPr>
        </p:nvSpPr>
        <p:spPr>
          <a:xfrm>
            <a:off x="457200" y="1600200"/>
            <a:ext cx="4978896" cy="4031873"/>
          </a:xfrm>
        </p:spPr>
        <p:txBody>
          <a:bodyPr/>
          <a:lstStyle/>
          <a:p>
            <a:pPr marL="0" indent="0">
              <a:buNone/>
            </a:pPr>
            <a:r>
              <a:rPr lang="en-GB" dirty="0" smtClean="0"/>
              <a:t>Existing techniques have major problems</a:t>
            </a:r>
          </a:p>
          <a:p>
            <a:pPr lvl="1"/>
            <a:r>
              <a:rPr lang="en-GB" dirty="0" smtClean="0"/>
              <a:t>Over-reliance on code-generation</a:t>
            </a:r>
          </a:p>
          <a:p>
            <a:pPr lvl="1"/>
            <a:r>
              <a:rPr lang="en-GB" dirty="0" smtClean="0"/>
              <a:t>Do not scale</a:t>
            </a:r>
          </a:p>
          <a:p>
            <a:pPr lvl="1"/>
            <a:r>
              <a:rPr lang="en-GB" dirty="0" smtClean="0"/>
              <a:t>No tooling</a:t>
            </a:r>
          </a:p>
          <a:p>
            <a:pPr lvl="1"/>
            <a:r>
              <a:rPr lang="en-GB" dirty="0" smtClean="0"/>
              <a:t>No strong types</a:t>
            </a:r>
          </a:p>
          <a:p>
            <a:pPr lvl="1"/>
            <a:r>
              <a:rPr lang="en-GB" dirty="0" smtClean="0"/>
              <a:t>Lowest-common-denominator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575" y="1217016"/>
            <a:ext cx="3114676" cy="2907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261" t="27273" r="15371" b="23010"/>
          <a:stretch/>
        </p:blipFill>
        <p:spPr bwMode="auto">
          <a:xfrm>
            <a:off x="4788023" y="4365104"/>
            <a:ext cx="3938977" cy="158727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0989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Time Warp…</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34660451"/>
              </p:ext>
            </p:extLst>
          </p:nvPr>
        </p:nvGraphicFramePr>
        <p:xfrm>
          <a:off x="381000" y="1412874"/>
          <a:ext cx="8382000" cy="45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536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2" y="3015303"/>
            <a:ext cx="8382000" cy="498598"/>
          </a:xfrm>
        </p:spPr>
        <p:txBody>
          <a:bodyPr/>
          <a:lstStyle/>
          <a:p>
            <a:pPr algn="ctr"/>
            <a:r>
              <a:rPr lang="en-GB" sz="3600" dirty="0" smtClean="0">
                <a:latin typeface="Candara" pitchFamily="34" charset="0"/>
              </a:rPr>
              <a:t>Time for a paradigm shift?</a:t>
            </a:r>
            <a:endParaRPr lang="en-GB" sz="2800" dirty="0">
              <a:latin typeface="Candara" pitchFamily="34" charset="0"/>
            </a:endParaRPr>
          </a:p>
        </p:txBody>
      </p:sp>
    </p:spTree>
    <p:extLst>
      <p:ext uri="{BB962C8B-B14F-4D97-AF65-F5344CB8AC3E}">
        <p14:creationId xmlns:p14="http://schemas.microsoft.com/office/powerpoint/2010/main" val="6906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7430" y="3718024"/>
                <a:ext cx="8382000" cy="609398"/>
              </a:xfrm>
            </p:spPr>
            <p:txBody>
              <a:bodyPr>
                <a:noAutofit/>
              </a:bodyPr>
              <a:lstStyle/>
              <a:p>
                <a:r>
                  <a:rPr lang="en-GB" sz="8800" dirty="0" smtClean="0">
                    <a:latin typeface="ZapfChancery"/>
                    <a:sym typeface="Symbol"/>
                  </a:rPr>
                  <a:t></a:t>
                </a:r>
                <a:r>
                  <a:rPr lang="en-GB" sz="8800" dirty="0">
                    <a:ea typeface="Cambria Math"/>
                  </a:rPr>
                  <a:t> </a:t>
                </a:r>
                <a14:m>
                  <m:oMath xmlns:m="http://schemas.openxmlformats.org/officeDocument/2006/math">
                    <m:r>
                      <a:rPr lang="en-GB" sz="8800" i="1" dirty="0" smtClean="0">
                        <a:latin typeface="Cambria Math"/>
                        <a:ea typeface="Cambria Math"/>
                      </a:rPr>
                      <m:t>⊢</m:t>
                    </m:r>
                    <m:r>
                      <a:rPr lang="en-GB" sz="11600" smtClean="0">
                        <a:latin typeface="Cambria Math"/>
                        <a:sym typeface="Symbol"/>
                      </a:rPr>
                      <m:t> </m:t>
                    </m:r>
                    <m:r>
                      <a:rPr lang="en-GB" sz="9600" i="1">
                        <a:latin typeface="Cambria Math"/>
                        <a:sym typeface="Symbol"/>
                      </a:rPr>
                      <m:t>𝒆</m:t>
                    </m:r>
                  </m:oMath>
                </a14:m>
                <a:r>
                  <a:rPr lang="en-GB" sz="8800" dirty="0" smtClean="0">
                    <a:latin typeface="Times New Roman" pitchFamily="18" charset="0"/>
                    <a:cs typeface="Times New Roman" pitchFamily="18" charset="0"/>
                  </a:rPr>
                  <a:t>   :  </a:t>
                </a:r>
                <a:r>
                  <a:rPr lang="en-GB" sz="8800" dirty="0" smtClean="0">
                    <a:latin typeface="ZapfChancery"/>
                    <a:sym typeface="Symbol"/>
                  </a:rPr>
                  <a:t></a:t>
                </a:r>
                <a:endParaRPr lang="en-GB" sz="5400" dirty="0">
                  <a:latin typeface="Candara"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7430" y="3718024"/>
                <a:ext cx="8382000" cy="609398"/>
              </a:xfrm>
              <a:blipFill rotWithShape="1">
                <a:blip r:embed="rId2"/>
                <a:stretch>
                  <a:fillRect t="-86000" b="-204000"/>
                </a:stretch>
              </a:blipFill>
            </p:spPr>
            <p:txBody>
              <a:bodyPr/>
              <a:lstStyle/>
              <a:p>
                <a:r>
                  <a:rPr lang="en-GB">
                    <a:noFill/>
                  </a:rPr>
                  <a:t> </a:t>
                </a:r>
              </a:p>
            </p:txBody>
          </p:sp>
        </mc:Fallback>
      </mc:AlternateContent>
      <p:sp>
        <p:nvSpPr>
          <p:cNvPr id="3" name="Rectangular Callout 2"/>
          <p:cNvSpPr/>
          <p:nvPr/>
        </p:nvSpPr>
        <p:spPr bwMode="auto">
          <a:xfrm>
            <a:off x="2585490" y="2453256"/>
            <a:ext cx="4929735" cy="584771"/>
          </a:xfrm>
          <a:prstGeom prst="wedgeRectCallout">
            <a:avLst>
              <a:gd name="adj1" fmla="val -49270"/>
              <a:gd name="adj2" fmla="val 162900"/>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dirty="0" smtClean="0">
                <a:solidFill>
                  <a:srgbClr val="FFFFFF"/>
                </a:solidFill>
                <a:effectLst>
                  <a:outerShdw blurRad="38100" dist="38100" dir="2700000" algn="tl">
                    <a:srgbClr val="000000">
                      <a:alpha val="43137"/>
                    </a:srgbClr>
                  </a:outerShdw>
                </a:effectLst>
                <a:latin typeface="Calibri" pitchFamily="34" charset="0"/>
              </a:rPr>
              <a:t>The neglected child?</a:t>
            </a:r>
          </a:p>
        </p:txBody>
      </p:sp>
    </p:spTree>
    <p:extLst>
      <p:ext uri="{BB962C8B-B14F-4D97-AF65-F5344CB8AC3E}">
        <p14:creationId xmlns:p14="http://schemas.microsoft.com/office/powerpoint/2010/main" val="49834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983" y="978793"/>
            <a:ext cx="8382000" cy="664797"/>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Definition #1</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US" sz="2400" i="1" dirty="0"/>
              <a:t>Information-rich programming</a:t>
            </a:r>
            <a:r>
              <a:rPr lang="en-US" sz="2400" dirty="0"/>
              <a:t> </a:t>
            </a:r>
            <a:r>
              <a:rPr lang="en-US" sz="2400" dirty="0" smtClean="0"/>
              <a:t>is where external schematized information </a:t>
            </a:r>
            <a:r>
              <a:rPr lang="en-US" sz="2400" dirty="0"/>
              <a:t>sources </a:t>
            </a:r>
            <a:r>
              <a:rPr lang="en-US" sz="2400" dirty="0" smtClean="0"/>
              <a:t>are integral </a:t>
            </a:r>
            <a:r>
              <a:rPr lang="en-US" sz="2400" dirty="0"/>
              <a:t>to the operation of the programs being constructed. </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000" dirty="0"/>
              <a:t/>
            </a:r>
            <a:br>
              <a:rPr lang="en-US" sz="2000" dirty="0"/>
            </a:br>
            <a:r>
              <a:rPr lang="en-US" sz="1800" dirty="0" smtClean="0"/>
              <a:t>These may be as </a:t>
            </a:r>
            <a:r>
              <a:rPr lang="en-US" sz="1800" dirty="0"/>
              <a:t>simple as textual DSLs embedded as strings in the program itself, </a:t>
            </a:r>
            <a:r>
              <a:rPr lang="en-US" sz="1800" dirty="0" smtClean="0"/>
              <a:t>as </a:t>
            </a:r>
            <a:r>
              <a:rPr lang="en-US" sz="1800" dirty="0"/>
              <a:t>familiar as SQL databases, </a:t>
            </a:r>
            <a:r>
              <a:rPr lang="en-US" sz="1800" dirty="0" smtClean="0"/>
              <a:t>as </a:t>
            </a:r>
            <a:r>
              <a:rPr lang="en-US" sz="1800" dirty="0"/>
              <a:t>massive as a service exposing Wikipedia data, or the world-wide-web of HTML documents itself.</a:t>
            </a:r>
            <a:r>
              <a:rPr lang="en-GB" sz="1800" dirty="0"/>
              <a:t/>
            </a:r>
            <a:br>
              <a:rPr lang="en-GB" sz="1800" dirty="0"/>
            </a:br>
            <a:endParaRPr lang="en-GB" sz="4000" dirty="0">
              <a:latin typeface="Candara" pitchFamily="34" charset="0"/>
            </a:endParaRPr>
          </a:p>
        </p:txBody>
      </p:sp>
    </p:spTree>
    <p:extLst>
      <p:ext uri="{BB962C8B-B14F-4D97-AF65-F5344CB8AC3E}">
        <p14:creationId xmlns:p14="http://schemas.microsoft.com/office/powerpoint/2010/main" val="391068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333" y="902593"/>
            <a:ext cx="8382000" cy="664797"/>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Definition #2</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US" sz="2400" dirty="0"/>
              <a:t>A </a:t>
            </a:r>
            <a:r>
              <a:rPr lang="en-US" sz="2400" i="1" dirty="0"/>
              <a:t>(strongly-typed) information-rich programming language</a:t>
            </a:r>
            <a:r>
              <a:rPr lang="en-US" sz="2400" dirty="0"/>
              <a:t> </a:t>
            </a:r>
            <a:r>
              <a:rPr lang="en-US" sz="2400" dirty="0" smtClean="0"/>
              <a:t>integrates external </a:t>
            </a:r>
            <a:r>
              <a:rPr lang="en-US" sz="2400" dirty="0"/>
              <a:t>information sources, where the schema and content of these sources are presented in a (strongly-typed) idiomatic </a:t>
            </a:r>
            <a:r>
              <a:rPr lang="en-US" sz="2400" dirty="0" smtClean="0"/>
              <a:t>form</a:t>
            </a:r>
            <a:br>
              <a:rPr lang="en-US" sz="2400" dirty="0" smtClean="0"/>
            </a:br>
            <a:r>
              <a:rPr lang="en-US" sz="2000" dirty="0"/>
              <a:t/>
            </a:r>
            <a:br>
              <a:rPr lang="en-US" sz="2000" dirty="0"/>
            </a:br>
            <a:endParaRPr lang="en-GB" sz="4000" dirty="0">
              <a:latin typeface="Candara" pitchFamily="34" charset="0"/>
            </a:endParaRPr>
          </a:p>
        </p:txBody>
      </p:sp>
    </p:spTree>
    <p:extLst>
      <p:ext uri="{BB962C8B-B14F-4D97-AF65-F5344CB8AC3E}">
        <p14:creationId xmlns:p14="http://schemas.microsoft.com/office/powerpoint/2010/main" val="84173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05" y="527149"/>
            <a:ext cx="8382000" cy="609398"/>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Theme #1</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Big Data</a:t>
            </a:r>
            <a:r>
              <a:rPr lang="en-GB" sz="2800" dirty="0" smtClean="0">
                <a:latin typeface="Candara" pitchFamily="34" charset="0"/>
              </a:rPr>
              <a:t>  </a:t>
            </a:r>
            <a:r>
              <a:rPr lang="en-GB" sz="2800" dirty="0" smtClean="0">
                <a:latin typeface="Candara" pitchFamily="34" charset="0"/>
                <a:sym typeface="Wingdings" pitchFamily="2" charset="2"/>
              </a:rPr>
              <a:t> </a:t>
            </a:r>
            <a:r>
              <a:rPr lang="en-GB" sz="4000" dirty="0" smtClean="0">
                <a:latin typeface="Candara" pitchFamily="34" charset="0"/>
                <a:sym typeface="Wingdings" pitchFamily="2" charset="2"/>
              </a:rPr>
              <a:t>Big Metadata</a:t>
            </a:r>
            <a:br>
              <a:rPr lang="en-GB" sz="4000" dirty="0" smtClean="0">
                <a:latin typeface="Candara" pitchFamily="34" charset="0"/>
                <a:sym typeface="Wingdings" pitchFamily="2" charset="2"/>
              </a:rPr>
            </a:b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4000" dirty="0" smtClean="0">
                <a:latin typeface="Candara" pitchFamily="34" charset="0"/>
                <a:sym typeface="Wingdings" pitchFamily="2" charset="2"/>
              </a:rPr>
              <a:t/>
            </a:r>
            <a:br>
              <a:rPr lang="en-GB" sz="4000" dirty="0" smtClean="0">
                <a:latin typeface="Candara" pitchFamily="34" charset="0"/>
                <a:sym typeface="Wingdings" pitchFamily="2" charset="2"/>
              </a:rPr>
            </a:br>
            <a:r>
              <a:rPr lang="en-GB" sz="2400" dirty="0" smtClean="0">
                <a:latin typeface="Candara" pitchFamily="34" charset="0"/>
                <a:sym typeface="Wingdings" pitchFamily="2" charset="2"/>
              </a:rPr>
              <a:t>Strongly typed languages and tooling </a:t>
            </a:r>
            <a:r>
              <a:rPr lang="en-GB" sz="2400" i="1" dirty="0" smtClean="0">
                <a:latin typeface="Candara" pitchFamily="34" charset="0"/>
                <a:sym typeface="Wingdings" pitchFamily="2" charset="2"/>
              </a:rPr>
              <a:t>must</a:t>
            </a:r>
            <a:r>
              <a:rPr lang="en-GB" sz="2400" dirty="0" smtClean="0">
                <a:latin typeface="Candara" pitchFamily="34" charset="0"/>
                <a:sym typeface="Wingdings" pitchFamily="2" charset="2"/>
              </a:rPr>
              <a:t> have a role here, surely!</a:t>
            </a:r>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endParaRPr lang="en-GB" sz="4000" dirty="0">
              <a:latin typeface="Candara" pitchFamily="34" charset="0"/>
            </a:endParaRPr>
          </a:p>
        </p:txBody>
      </p:sp>
    </p:spTree>
    <p:extLst>
      <p:ext uri="{BB962C8B-B14F-4D97-AF65-F5344CB8AC3E}">
        <p14:creationId xmlns:p14="http://schemas.microsoft.com/office/powerpoint/2010/main" val="248102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480" y="269974"/>
            <a:ext cx="8382000" cy="609398"/>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Theme #2</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GB" sz="4000" dirty="0">
                <a:latin typeface="Candara" pitchFamily="34" charset="0"/>
              </a:rPr>
              <a:t>Huge Information Spaces can </a:t>
            </a:r>
            <a:r>
              <a:rPr lang="en-GB" sz="4000" dirty="0" smtClean="0">
                <a:latin typeface="Candara" pitchFamily="34" charset="0"/>
              </a:rPr>
              <a:t>and should be viewed as Software Components</a:t>
            </a:r>
            <a:br>
              <a:rPr lang="en-GB" sz="4000" dirty="0" smtClean="0">
                <a:latin typeface="Candara" pitchFamily="34" charset="0"/>
              </a:rPr>
            </a:br>
            <a:r>
              <a:rPr lang="en-GB" sz="4000" dirty="0" smtClean="0">
                <a:latin typeface="Candara" pitchFamily="34" charset="0"/>
              </a:rPr>
              <a:t/>
            </a:r>
            <a:br>
              <a:rPr lang="en-GB" sz="4000" dirty="0" smtClean="0">
                <a:latin typeface="Candara" pitchFamily="34" charset="0"/>
              </a:rPr>
            </a:br>
            <a:r>
              <a:rPr lang="en-GB" sz="2000" dirty="0" smtClean="0">
                <a:latin typeface="Candara" pitchFamily="34" charset="0"/>
              </a:rPr>
              <a:t>example: </a:t>
            </a:r>
            <a:br>
              <a:rPr lang="en-GB" sz="2000" dirty="0" smtClean="0">
                <a:latin typeface="Candara" pitchFamily="34" charset="0"/>
              </a:rPr>
            </a:br>
            <a:r>
              <a:rPr lang="en-GB" sz="2000" dirty="0" smtClean="0">
                <a:latin typeface="Candara" pitchFamily="34" charset="0"/>
              </a:rPr>
              <a:t>schema change &lt;-&gt; component versioning &lt;-&gt; </a:t>
            </a:r>
            <a:br>
              <a:rPr lang="en-GB" sz="2000" dirty="0" smtClean="0">
                <a:latin typeface="Candara" pitchFamily="34" charset="0"/>
              </a:rPr>
            </a:br>
            <a:r>
              <a:rPr lang="en-GB" sz="2000" dirty="0" smtClean="0">
                <a:latin typeface="Candara" pitchFamily="34" charset="0"/>
              </a:rPr>
              <a:t>source compatibility &lt;-&gt; binary compatibility</a:t>
            </a:r>
            <a:r>
              <a:rPr lang="en-GB" sz="4000" dirty="0" smtClean="0">
                <a:latin typeface="Candara" pitchFamily="34" charset="0"/>
              </a:rPr>
              <a:t/>
            </a:r>
            <a:br>
              <a:rPr lang="en-GB" sz="4000" dirty="0" smtClean="0">
                <a:latin typeface="Candara" pitchFamily="34" charset="0"/>
              </a:rPr>
            </a:br>
            <a:r>
              <a:rPr lang="en-GB" sz="2000" dirty="0">
                <a:latin typeface="Candara" pitchFamily="34" charset="0"/>
              </a:rPr>
              <a:t/>
            </a:r>
            <a:br>
              <a:rPr lang="en-GB" sz="2000" dirty="0">
                <a:latin typeface="Candara" pitchFamily="34" charset="0"/>
              </a:rPr>
            </a:br>
            <a:r>
              <a:rPr lang="en-GB" sz="2000" dirty="0">
                <a:latin typeface="Candara" pitchFamily="34" charset="0"/>
              </a:rPr>
              <a:t>example: </a:t>
            </a:r>
            <a:br>
              <a:rPr lang="en-GB" sz="2000" dirty="0">
                <a:latin typeface="Candara" pitchFamily="34" charset="0"/>
              </a:rPr>
            </a:br>
            <a:r>
              <a:rPr lang="en-GB" sz="2000" dirty="0" smtClean="0">
                <a:latin typeface="Candara" pitchFamily="34" charset="0"/>
              </a:rPr>
              <a:t>software component engineering  &lt;-&gt;  information space engineering</a:t>
            </a:r>
            <a:endParaRPr lang="en-GB" sz="2000" dirty="0">
              <a:latin typeface="Candara" pitchFamily="34" charset="0"/>
            </a:endParaRPr>
          </a:p>
        </p:txBody>
      </p:sp>
    </p:spTree>
    <p:extLst>
      <p:ext uri="{BB962C8B-B14F-4D97-AF65-F5344CB8AC3E}">
        <p14:creationId xmlns:p14="http://schemas.microsoft.com/office/powerpoint/2010/main" val="180737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latin typeface="Candara" pitchFamily="34" charset="0"/>
              </a:rPr>
              <a:t>Theme #3</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GB" sz="3600" dirty="0">
                <a:latin typeface="Candara" pitchFamily="34" charset="0"/>
              </a:rPr>
              <a:t>Multiple Data Standards with One Simple Mechanism</a:t>
            </a:r>
            <a:br>
              <a:rPr lang="en-GB" sz="3600" dirty="0">
                <a:latin typeface="Candara" pitchFamily="34" charset="0"/>
              </a:rPr>
            </a:br>
            <a:r>
              <a:rPr lang="en-GB" sz="4000" dirty="0">
                <a:latin typeface="Candara" pitchFamily="34" charset="0"/>
              </a:rPr>
              <a:t/>
            </a:r>
            <a:br>
              <a:rPr lang="en-GB" sz="4000" dirty="0">
                <a:latin typeface="Candara" pitchFamily="34" charset="0"/>
              </a:rPr>
            </a:br>
            <a:r>
              <a:rPr lang="en-GB" sz="2400" dirty="0" smtClean="0">
                <a:latin typeface="Candara" pitchFamily="34" charset="0"/>
              </a:rPr>
              <a:t>Rich type systems, importing rich metadata where it exists</a:t>
            </a:r>
            <a:br>
              <a:rPr lang="en-GB" sz="2400" dirty="0" smtClean="0">
                <a:latin typeface="Candara" pitchFamily="34" charset="0"/>
              </a:rPr>
            </a:br>
            <a:endParaRPr lang="en-GB" sz="2400" dirty="0">
              <a:latin typeface="Candara" pitchFamily="34" charset="0"/>
            </a:endParaRPr>
          </a:p>
        </p:txBody>
      </p:sp>
    </p:spTree>
    <p:extLst>
      <p:ext uri="{BB962C8B-B14F-4D97-AF65-F5344CB8AC3E}">
        <p14:creationId xmlns:p14="http://schemas.microsoft.com/office/powerpoint/2010/main" val="81771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smtClean="0">
                <a:latin typeface="Candara" pitchFamily="34" charset="0"/>
              </a:rPr>
              <a:t>Theme #4</a:t>
            </a:r>
            <a:br>
              <a:rPr lang="en-GB" sz="4000" dirty="0" smtClean="0">
                <a:latin typeface="Candara" pitchFamily="34" charset="0"/>
              </a:rPr>
            </a:br>
            <a:r>
              <a:rPr lang="en-GB" sz="4000" dirty="0" smtClean="0">
                <a:latin typeface="Candara" pitchFamily="34" charset="0"/>
              </a:rPr>
              <a:t/>
            </a:r>
            <a:br>
              <a:rPr lang="en-GB" sz="4000" dirty="0" smtClean="0">
                <a:latin typeface="Candara" pitchFamily="34" charset="0"/>
              </a:rPr>
            </a:br>
            <a:r>
              <a:rPr lang="en-GB" sz="3600" dirty="0" smtClean="0">
                <a:latin typeface="Candara" pitchFamily="34" charset="0"/>
              </a:rPr>
              <a:t>Measure languages by their effectiveness  at working with rich external information spaces</a:t>
            </a:r>
            <a:br>
              <a:rPr lang="en-GB" sz="3600" dirty="0" smtClean="0">
                <a:latin typeface="Candara" pitchFamily="34" charset="0"/>
              </a:rPr>
            </a:br>
            <a:r>
              <a:rPr lang="en-GB" sz="2400" dirty="0">
                <a:latin typeface="Candara" pitchFamily="34" charset="0"/>
                <a:sym typeface="Wingdings" pitchFamily="2" charset="2"/>
              </a:rPr>
              <a:t/>
            </a:r>
            <a:br>
              <a:rPr lang="en-GB" sz="2400" dirty="0">
                <a:latin typeface="Candara" pitchFamily="34" charset="0"/>
                <a:sym typeface="Wingdings" pitchFamily="2" charset="2"/>
              </a:rPr>
            </a:br>
            <a:r>
              <a:rPr lang="en-GB" sz="2400" dirty="0">
                <a:latin typeface="Candara" pitchFamily="34" charset="0"/>
                <a:sym typeface="Wingdings" pitchFamily="2" charset="2"/>
              </a:rPr>
              <a:t>Example: </a:t>
            </a:r>
            <a:r>
              <a:rPr lang="en-GB" sz="2400" dirty="0" smtClean="0">
                <a:latin typeface="Candara" pitchFamily="34" charset="0"/>
                <a:sym typeface="Wingdings" pitchFamily="2" charset="2"/>
              </a:rPr>
              <a:t>queries, JSON, XML, type providers, </a:t>
            </a:r>
            <a:r>
              <a:rPr lang="en-GB" sz="2400" dirty="0" err="1" smtClean="0">
                <a:latin typeface="Candara" pitchFamily="34" charset="0"/>
                <a:sym typeface="Wingdings" pitchFamily="2" charset="2"/>
              </a:rPr>
              <a:t>async</a:t>
            </a:r>
            <a:r>
              <a:rPr lang="en-GB" sz="2400" dirty="0" smtClean="0">
                <a:latin typeface="Candara" pitchFamily="34" charset="0"/>
                <a:sym typeface="Wingdings" pitchFamily="2" charset="2"/>
              </a:rPr>
              <a:t>…</a:t>
            </a:r>
            <a:br>
              <a:rPr lang="en-GB" sz="2400" dirty="0" smtClean="0">
                <a:latin typeface="Candara" pitchFamily="34" charset="0"/>
                <a:sym typeface="Wingdings" pitchFamily="2" charset="2"/>
              </a:rPr>
            </a:br>
            <a:endParaRPr lang="en-GB" sz="2400" dirty="0">
              <a:latin typeface="Candara" pitchFamily="34" charset="0"/>
            </a:endParaRPr>
          </a:p>
        </p:txBody>
      </p:sp>
    </p:spTree>
    <p:extLst>
      <p:ext uri="{BB962C8B-B14F-4D97-AF65-F5344CB8AC3E}">
        <p14:creationId xmlns:p14="http://schemas.microsoft.com/office/powerpoint/2010/main" val="388970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355" y="2098774"/>
            <a:ext cx="8382000" cy="609398"/>
          </a:xfrm>
        </p:spPr>
        <p:txBody>
          <a:bodyPr>
            <a:noAutofit/>
          </a:bodyPr>
          <a:lstStyle/>
          <a:p>
            <a:r>
              <a:rPr lang="en-GB" sz="4000" dirty="0" smtClean="0">
                <a:latin typeface="Candara" pitchFamily="34" charset="0"/>
              </a:rPr>
              <a:t>Theme #5</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Programming Type </a:t>
            </a:r>
            <a:r>
              <a:rPr lang="en-GB" sz="4000" dirty="0">
                <a:latin typeface="Candara" pitchFamily="34" charset="0"/>
              </a:rPr>
              <a:t>Systems </a:t>
            </a:r>
            <a:r>
              <a:rPr lang="en-GB" sz="4000" dirty="0" smtClean="0">
                <a:latin typeface="Candara" pitchFamily="34" charset="0"/>
              </a:rPr>
              <a:t>v.</a:t>
            </a:r>
            <a:r>
              <a:rPr lang="en-GB" sz="4000" dirty="0" smtClean="0">
                <a:latin typeface="Candara" pitchFamily="34" charset="0"/>
                <a:sym typeface="Wingdings" pitchFamily="2" charset="2"/>
              </a:rPr>
              <a:t> </a:t>
            </a: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4000" dirty="0">
                <a:latin typeface="Candara" pitchFamily="34" charset="0"/>
                <a:sym typeface="Wingdings" pitchFamily="2" charset="2"/>
              </a:rPr>
              <a:t>Information Space </a:t>
            </a:r>
            <a:r>
              <a:rPr lang="en-GB" sz="4000" dirty="0" smtClean="0">
                <a:latin typeface="Candara" pitchFamily="34" charset="0"/>
                <a:sym typeface="Wingdings" pitchFamily="2" charset="2"/>
              </a:rPr>
              <a:t>Metadata</a:t>
            </a:r>
            <a:br>
              <a:rPr lang="en-GB" sz="4000" dirty="0" smtClean="0">
                <a:latin typeface="Candara" pitchFamily="34" charset="0"/>
                <a:sym typeface="Wingdings" pitchFamily="2" charset="2"/>
              </a:rPr>
            </a:br>
            <a:r>
              <a:rPr lang="en-GB" sz="4000" dirty="0" smtClean="0">
                <a:latin typeface="Candara" pitchFamily="34" charset="0"/>
                <a:sym typeface="Wingdings" pitchFamily="2" charset="2"/>
              </a:rPr>
              <a:t>Synergy or Conflict?</a:t>
            </a: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2000" dirty="0">
                <a:latin typeface="Candara" pitchFamily="34" charset="0"/>
                <a:sym typeface="Wingdings" pitchFamily="2" charset="2"/>
              </a:rPr>
              <a:t>Examples: </a:t>
            </a:r>
            <a:r>
              <a:rPr lang="en-GB" sz="2000" dirty="0" smtClean="0">
                <a:latin typeface="Candara" pitchFamily="34" charset="0"/>
                <a:sym typeface="Wingdings" pitchFamily="2" charset="2"/>
              </a:rPr>
              <a:t>Types, Schema, Constraints, Units </a:t>
            </a:r>
            <a:r>
              <a:rPr lang="en-GB" sz="2000" dirty="0">
                <a:latin typeface="Candara" pitchFamily="34" charset="0"/>
                <a:sym typeface="Wingdings" pitchFamily="2" charset="2"/>
              </a:rPr>
              <a:t>of Measure, Security Information, Documentation, Definition Locations, Help </a:t>
            </a:r>
            <a:r>
              <a:rPr lang="en-GB" sz="2000" dirty="0" smtClean="0">
                <a:latin typeface="Candara" pitchFamily="34" charset="0"/>
                <a:sym typeface="Wingdings" pitchFamily="2" charset="2"/>
              </a:rPr>
              <a:t>, Provenance</a:t>
            </a:r>
            <a:r>
              <a:rPr lang="en-GB" sz="2000" dirty="0">
                <a:latin typeface="Candara" pitchFamily="34" charset="0"/>
                <a:sym typeface="Wingdings" pitchFamily="2" charset="2"/>
              </a:rPr>
              <a:t>, Privacy, Ratings, Rankings, </a:t>
            </a:r>
            <a:r>
              <a:rPr lang="en-GB" sz="2000" dirty="0" smtClean="0">
                <a:latin typeface="Candara" pitchFamily="34" charset="0"/>
                <a:sym typeface="Wingdings" pitchFamily="2" charset="2"/>
              </a:rPr>
              <a:t>Search…</a:t>
            </a:r>
            <a:endParaRPr lang="en-GB" sz="2000" dirty="0">
              <a:latin typeface="Candara" pitchFamily="34" charset="0"/>
            </a:endParaRPr>
          </a:p>
        </p:txBody>
      </p:sp>
    </p:spTree>
    <p:extLst>
      <p:ext uri="{BB962C8B-B14F-4D97-AF65-F5344CB8AC3E}">
        <p14:creationId xmlns:p14="http://schemas.microsoft.com/office/powerpoint/2010/main" val="146710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55" y="850999"/>
            <a:ext cx="8382000" cy="609398"/>
          </a:xfrm>
        </p:spPr>
        <p:txBody>
          <a:bodyPr>
            <a:noAutofit/>
          </a:bodyPr>
          <a:lstStyle/>
          <a:p>
            <a:r>
              <a:rPr lang="en-GB" sz="4000" dirty="0" smtClean="0">
                <a:latin typeface="Candara" pitchFamily="34" charset="0"/>
              </a:rPr>
              <a:t>Some Sample Research Questions</a:t>
            </a:r>
            <a:br>
              <a:rPr lang="en-GB" sz="4000" dirty="0" smtClean="0">
                <a:latin typeface="Candara" pitchFamily="34" charset="0"/>
              </a:rPr>
            </a:br>
            <a:r>
              <a:rPr lang="en-GB" sz="4000" dirty="0">
                <a:latin typeface="Candara" pitchFamily="34" charset="0"/>
              </a:rPr>
              <a:t/>
            </a:r>
            <a:br>
              <a:rPr lang="en-GB" sz="4000" dirty="0">
                <a:latin typeface="Candara" pitchFamily="34" charset="0"/>
              </a:rPr>
            </a:br>
            <a:endParaRPr lang="en-GB" sz="2000" dirty="0">
              <a:latin typeface="Candara" pitchFamily="34" charset="0"/>
            </a:endParaRPr>
          </a:p>
        </p:txBody>
      </p:sp>
      <p:sp>
        <p:nvSpPr>
          <p:cNvPr id="4" name="TextBox 3"/>
          <p:cNvSpPr txBox="1"/>
          <p:nvPr/>
        </p:nvSpPr>
        <p:spPr>
          <a:xfrm>
            <a:off x="781050" y="1895475"/>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design </a:t>
            </a:r>
            <a:r>
              <a:rPr lang="en-GB" sz="2200" b="1" dirty="0" smtClean="0">
                <a:latin typeface="Segoe Light" pitchFamily="34" charset="0"/>
              </a:rPr>
              <a:t>type systems which incorporate </a:t>
            </a:r>
            <a:r>
              <a:rPr lang="en-GB" sz="2200" b="1" dirty="0" smtClean="0">
                <a:solidFill>
                  <a:srgbClr val="FFFF00"/>
                </a:solidFill>
                <a:latin typeface="Segoe Light" pitchFamily="34" charset="0"/>
              </a:rPr>
              <a:t>schema change policies</a:t>
            </a:r>
            <a:r>
              <a:rPr lang="en-GB" sz="2200" b="1" dirty="0" smtClean="0">
                <a:gradFill>
                  <a:gsLst>
                    <a:gs pos="0">
                      <a:schemeClr val="tx1"/>
                    </a:gs>
                    <a:gs pos="86000">
                      <a:schemeClr val="tx1"/>
                    </a:gs>
                  </a:gsLst>
                  <a:lin ang="5400000" scaled="0"/>
                </a:gradFill>
                <a:latin typeface="Segoe Light" pitchFamily="34" charset="0"/>
              </a:rPr>
              <a:t>?</a:t>
            </a:r>
          </a:p>
        </p:txBody>
      </p:sp>
      <p:sp>
        <p:nvSpPr>
          <p:cNvPr id="5" name="TextBox 4"/>
          <p:cNvSpPr txBox="1"/>
          <p:nvPr/>
        </p:nvSpPr>
        <p:spPr>
          <a:xfrm>
            <a:off x="4610100" y="2907626"/>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t>
            </a:r>
            <a:r>
              <a:rPr lang="en-GB" sz="2200" b="1" dirty="0" smtClean="0">
                <a:solidFill>
                  <a:srgbClr val="FFFF00"/>
                </a:solidFill>
                <a:latin typeface="Segoe Light" pitchFamily="34" charset="0"/>
              </a:rPr>
              <a:t>automatically find bugs in provider components</a:t>
            </a:r>
            <a:r>
              <a:rPr lang="en-GB" sz="2200" b="1" dirty="0" smtClean="0">
                <a:gradFill>
                  <a:gsLst>
                    <a:gs pos="0">
                      <a:schemeClr val="tx1"/>
                    </a:gs>
                    <a:gs pos="86000">
                      <a:schemeClr val="tx1"/>
                    </a:gs>
                  </a:gsLst>
                  <a:lin ang="5400000" scaled="0"/>
                </a:gradFill>
                <a:latin typeface="Segoe Light" pitchFamily="34" charset="0"/>
              </a:rPr>
              <a:t>?</a:t>
            </a:r>
          </a:p>
        </p:txBody>
      </p:sp>
      <p:sp>
        <p:nvSpPr>
          <p:cNvPr id="6" name="TextBox 5"/>
          <p:cNvSpPr txBox="1"/>
          <p:nvPr/>
        </p:nvSpPr>
        <p:spPr>
          <a:xfrm>
            <a:off x="447674" y="3415457"/>
            <a:ext cx="3495675" cy="677108"/>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automatically </a:t>
            </a:r>
            <a:r>
              <a:rPr lang="en-GB" sz="2200" b="1" dirty="0" smtClean="0">
                <a:solidFill>
                  <a:srgbClr val="FFFF00"/>
                </a:solidFill>
                <a:latin typeface="Segoe Light" pitchFamily="34" charset="0"/>
              </a:rPr>
              <a:t>provide all the data in the enterprise</a:t>
            </a:r>
            <a:r>
              <a:rPr lang="en-GB" sz="2200" b="1" dirty="0" smtClean="0">
                <a:gradFill>
                  <a:gsLst>
                    <a:gs pos="0">
                      <a:schemeClr val="tx1"/>
                    </a:gs>
                    <a:gs pos="86000">
                      <a:schemeClr val="tx1"/>
                    </a:gs>
                  </a:gsLst>
                  <a:lin ang="5400000" scaled="0"/>
                </a:gradFill>
                <a:latin typeface="Segoe Light" pitchFamily="34" charset="0"/>
              </a:rPr>
              <a:t>?</a:t>
            </a:r>
          </a:p>
        </p:txBody>
      </p:sp>
      <p:sp>
        <p:nvSpPr>
          <p:cNvPr id="7" name="TextBox 6"/>
          <p:cNvSpPr txBox="1"/>
          <p:nvPr/>
        </p:nvSpPr>
        <p:spPr>
          <a:xfrm>
            <a:off x="4972047" y="5464671"/>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usefully provide </a:t>
            </a:r>
            <a:r>
              <a:rPr lang="en-GB" sz="2200" b="1" dirty="0" smtClean="0">
                <a:solidFill>
                  <a:srgbClr val="FFFF00"/>
                </a:solidFill>
                <a:latin typeface="Segoe Light" pitchFamily="34" charset="0"/>
              </a:rPr>
              <a:t>massive quantities of geo data + geo metadata</a:t>
            </a:r>
            <a:r>
              <a:rPr lang="en-GB" sz="2200" b="1" dirty="0" smtClean="0">
                <a:gradFill>
                  <a:gsLst>
                    <a:gs pos="0">
                      <a:schemeClr val="tx1"/>
                    </a:gs>
                    <a:gs pos="86000">
                      <a:schemeClr val="tx1"/>
                    </a:gs>
                  </a:gsLst>
                  <a:lin ang="5400000" scaled="0"/>
                </a:gradFill>
                <a:latin typeface="Segoe Light" pitchFamily="34" charset="0"/>
              </a:rPr>
              <a:t>?</a:t>
            </a:r>
          </a:p>
        </p:txBody>
      </p:sp>
      <p:sp>
        <p:nvSpPr>
          <p:cNvPr id="8" name="TextBox 7"/>
          <p:cNvSpPr txBox="1"/>
          <p:nvPr/>
        </p:nvSpPr>
        <p:spPr>
          <a:xfrm>
            <a:off x="657223" y="5464670"/>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a:t>
            </a:r>
            <a:r>
              <a:rPr lang="en-GB" sz="2200" b="1" dirty="0" smtClean="0">
                <a:solidFill>
                  <a:srgbClr val="FFFF00"/>
                </a:solidFill>
                <a:latin typeface="Segoe Light" pitchFamily="34" charset="0"/>
              </a:rPr>
              <a:t>security, privacy and provenance annotations </a:t>
            </a:r>
            <a:r>
              <a:rPr lang="en-GB" sz="2200" b="1" dirty="0" smtClean="0">
                <a:gradFill>
                  <a:gsLst>
                    <a:gs pos="0">
                      <a:schemeClr val="tx1"/>
                    </a:gs>
                    <a:gs pos="86000">
                      <a:schemeClr val="tx1"/>
                    </a:gs>
                  </a:gsLst>
                  <a:lin ang="5400000" scaled="0"/>
                </a:gradFill>
                <a:latin typeface="Segoe Light" pitchFamily="34" charset="0"/>
              </a:rPr>
              <a:t>be provided?</a:t>
            </a:r>
          </a:p>
        </p:txBody>
      </p:sp>
      <p:sp>
        <p:nvSpPr>
          <p:cNvPr id="9" name="TextBox 8"/>
          <p:cNvSpPr txBox="1"/>
          <p:nvPr/>
        </p:nvSpPr>
        <p:spPr>
          <a:xfrm>
            <a:off x="4972048" y="1724352"/>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a:t>
            </a:r>
            <a:r>
              <a:rPr lang="en-GB" sz="2200" b="1" dirty="0" smtClean="0">
                <a:solidFill>
                  <a:srgbClr val="FFFF00"/>
                </a:solidFill>
                <a:latin typeface="Segoe Light" pitchFamily="34" charset="0"/>
              </a:rPr>
              <a:t>provided probabilistic metadata </a:t>
            </a:r>
            <a:r>
              <a:rPr lang="en-GB" sz="2200" b="1" dirty="0" smtClean="0">
                <a:gradFill>
                  <a:gsLst>
                    <a:gs pos="0">
                      <a:schemeClr val="tx1"/>
                    </a:gs>
                    <a:gs pos="86000">
                      <a:schemeClr val="tx1"/>
                    </a:gs>
                  </a:gsLst>
                  <a:lin ang="5400000" scaled="0"/>
                </a:gradFill>
                <a:latin typeface="Segoe Light" pitchFamily="34" charset="0"/>
              </a:rPr>
              <a:t>be useful for tooling?</a:t>
            </a:r>
          </a:p>
        </p:txBody>
      </p:sp>
      <p:sp>
        <p:nvSpPr>
          <p:cNvPr id="10" name="TextBox 9"/>
          <p:cNvSpPr txBox="1"/>
          <p:nvPr/>
        </p:nvSpPr>
        <p:spPr>
          <a:xfrm>
            <a:off x="5324471" y="4107596"/>
            <a:ext cx="3495675" cy="677108"/>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t>
            </a:r>
            <a:r>
              <a:rPr lang="en-GB" sz="2200" b="1" dirty="0" smtClean="0">
                <a:solidFill>
                  <a:srgbClr val="FFFF00"/>
                </a:solidFill>
                <a:latin typeface="Segoe Light" pitchFamily="34" charset="0"/>
              </a:rPr>
              <a:t>plug and play more language logic</a:t>
            </a:r>
            <a:r>
              <a:rPr lang="en-GB" sz="2200" b="1" dirty="0" smtClean="0">
                <a:gradFill>
                  <a:gsLst>
                    <a:gs pos="0">
                      <a:schemeClr val="tx1"/>
                    </a:gs>
                    <a:gs pos="86000">
                      <a:schemeClr val="tx1"/>
                    </a:gs>
                  </a:gsLst>
                  <a:lin ang="5400000" scaled="0"/>
                </a:gradFill>
                <a:latin typeface="Segoe Light" pitchFamily="34" charset="0"/>
              </a:rPr>
              <a:t>? </a:t>
            </a:r>
          </a:p>
        </p:txBody>
      </p:sp>
      <p:sp>
        <p:nvSpPr>
          <p:cNvPr id="11" name="TextBox 10"/>
          <p:cNvSpPr txBox="1"/>
          <p:nvPr/>
        </p:nvSpPr>
        <p:spPr>
          <a:xfrm>
            <a:off x="781047" y="4420729"/>
            <a:ext cx="3495675" cy="677108"/>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t>
            </a:r>
            <a:r>
              <a:rPr lang="en-GB" sz="2200" b="1" dirty="0" smtClean="0">
                <a:solidFill>
                  <a:srgbClr val="FFFF00"/>
                </a:solidFill>
                <a:latin typeface="Segoe Light" pitchFamily="34" charset="0"/>
              </a:rPr>
              <a:t>provide and verify richer constraints</a:t>
            </a:r>
            <a:r>
              <a:rPr lang="en-GB" sz="2200" b="1" dirty="0" smtClean="0">
                <a:gradFill>
                  <a:gsLst>
                    <a:gs pos="0">
                      <a:schemeClr val="tx1"/>
                    </a:gs>
                    <a:gs pos="86000">
                      <a:schemeClr val="tx1"/>
                    </a:gs>
                  </a:gsLst>
                  <a:lin ang="5400000" scaled="0"/>
                </a:gradFill>
                <a:latin typeface="Segoe Light" pitchFamily="34" charset="0"/>
              </a:rPr>
              <a:t>? </a:t>
            </a:r>
          </a:p>
        </p:txBody>
      </p:sp>
    </p:spTree>
    <p:extLst>
      <p:ext uri="{BB962C8B-B14F-4D97-AF65-F5344CB8AC3E}">
        <p14:creationId xmlns:p14="http://schemas.microsoft.com/office/powerpoint/2010/main" val="1947515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smtClean="0">
                <a:latin typeface="Candara" pitchFamily="34" charset="0"/>
              </a:rPr>
              <a:t>1998 to 2010…</a:t>
            </a:r>
            <a:endParaRPr lang="en-GB" b="0" dirty="0">
              <a:latin typeface="Candara" pitchFamily="34" charset="0"/>
            </a:endParaRPr>
          </a:p>
        </p:txBody>
      </p:sp>
      <p:graphicFrame>
        <p:nvGraphicFramePr>
          <p:cNvPr id="7" name="Diagram 6"/>
          <p:cNvGraphicFramePr/>
          <p:nvPr>
            <p:extLst>
              <p:ext uri="{D42A27DB-BD31-4B8C-83A1-F6EECF244321}">
                <p14:modId xmlns:p14="http://schemas.microsoft.com/office/powerpoint/2010/main" val="3788535500"/>
              </p:ext>
            </p:extLst>
          </p:nvPr>
        </p:nvGraphicFramePr>
        <p:xfrm>
          <a:off x="381000" y="1411552"/>
          <a:ext cx="8382000" cy="3273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ular Callout 3"/>
          <p:cNvSpPr/>
          <p:nvPr/>
        </p:nvSpPr>
        <p:spPr>
          <a:xfrm>
            <a:off x="197734" y="890009"/>
            <a:ext cx="1740092" cy="1138773"/>
          </a:xfrm>
          <a:prstGeom prst="wedgeRectCallout">
            <a:avLst>
              <a:gd name="adj1" fmla="val -10025"/>
              <a:gd name="adj2" fmla="val 788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.NET Generics</a:t>
            </a:r>
          </a:p>
          <a:p>
            <a:pPr algn="ctr"/>
            <a:r>
              <a:rPr lang="en-US" sz="1600" dirty="0" smtClean="0">
                <a:solidFill>
                  <a:srgbClr val="FFFF00"/>
                </a:solidFill>
              </a:rPr>
              <a:t>PLDI 2001</a:t>
            </a:r>
          </a:p>
          <a:p>
            <a:pPr algn="ctr"/>
            <a:r>
              <a:rPr lang="en-US" sz="1600" dirty="0" smtClean="0">
                <a:solidFill>
                  <a:srgbClr val="FFFF00"/>
                </a:solidFill>
              </a:rPr>
              <a:t>POPL 2004</a:t>
            </a:r>
          </a:p>
          <a:p>
            <a:pPr algn="ctr"/>
            <a:r>
              <a:rPr lang="en-US" sz="1600" dirty="0" smtClean="0">
                <a:solidFill>
                  <a:srgbClr val="FFFF00"/>
                </a:solidFill>
              </a:rPr>
              <a:t>ECMA 2005</a:t>
            </a:r>
          </a:p>
        </p:txBody>
      </p:sp>
      <p:sp>
        <p:nvSpPr>
          <p:cNvPr id="6" name="Rectangular Callout 5"/>
          <p:cNvSpPr/>
          <p:nvPr/>
        </p:nvSpPr>
        <p:spPr>
          <a:xfrm>
            <a:off x="2115545" y="890009"/>
            <a:ext cx="1943160" cy="1138773"/>
          </a:xfrm>
          <a:prstGeom prst="wedgeRectCallout">
            <a:avLst>
              <a:gd name="adj1" fmla="val 31318"/>
              <a:gd name="adj2" fmla="val 8405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C#/VB Generics</a:t>
            </a:r>
          </a:p>
          <a:p>
            <a:pPr algn="ctr"/>
            <a:r>
              <a:rPr lang="en-US" sz="1600" dirty="0" smtClean="0">
                <a:solidFill>
                  <a:srgbClr val="FFFF00"/>
                </a:solidFill>
              </a:rPr>
              <a:t>PLDI 2001</a:t>
            </a:r>
          </a:p>
          <a:p>
            <a:pPr algn="ctr"/>
            <a:r>
              <a:rPr lang="en-US" sz="1600" dirty="0" smtClean="0">
                <a:solidFill>
                  <a:srgbClr val="FFFF00"/>
                </a:solidFill>
              </a:rPr>
              <a:t>C# 2.0</a:t>
            </a:r>
          </a:p>
          <a:p>
            <a:pPr algn="ctr"/>
            <a:r>
              <a:rPr lang="en-US" sz="1600" dirty="0" smtClean="0">
                <a:solidFill>
                  <a:srgbClr val="FFFF00"/>
                </a:solidFill>
              </a:rPr>
              <a:t>ECMA 2005</a:t>
            </a:r>
          </a:p>
        </p:txBody>
      </p:sp>
      <p:sp>
        <p:nvSpPr>
          <p:cNvPr id="8" name="Rectangular Callout 7"/>
          <p:cNvSpPr/>
          <p:nvPr/>
        </p:nvSpPr>
        <p:spPr>
          <a:xfrm>
            <a:off x="5168388" y="1508375"/>
            <a:ext cx="1680075" cy="892552"/>
          </a:xfrm>
          <a:prstGeom prst="wedgeRectCallout">
            <a:avLst>
              <a:gd name="adj1" fmla="val 28363"/>
              <a:gd name="adj2" fmla="val 9093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Core Lang</a:t>
            </a:r>
          </a:p>
          <a:p>
            <a:pPr algn="ctr"/>
            <a:r>
              <a:rPr lang="en-US" sz="1600" dirty="0">
                <a:solidFill>
                  <a:srgbClr val="FFFF00"/>
                </a:solidFill>
              </a:rPr>
              <a:t>ML 2004</a:t>
            </a:r>
          </a:p>
          <a:p>
            <a:pPr algn="ctr"/>
            <a:r>
              <a:rPr lang="en-US" sz="1600" dirty="0" smtClean="0">
                <a:solidFill>
                  <a:srgbClr val="FFFF00"/>
                </a:solidFill>
              </a:rPr>
              <a:t>F# </a:t>
            </a:r>
            <a:r>
              <a:rPr lang="en-US" sz="1600" dirty="0">
                <a:solidFill>
                  <a:srgbClr val="FFFF00"/>
                </a:solidFill>
              </a:rPr>
              <a:t>1</a:t>
            </a:r>
            <a:r>
              <a:rPr lang="en-US" sz="1600" dirty="0" smtClean="0">
                <a:solidFill>
                  <a:srgbClr val="FFFF00"/>
                </a:solidFill>
              </a:rPr>
              <a:t>.0</a:t>
            </a:r>
          </a:p>
        </p:txBody>
      </p:sp>
      <p:sp>
        <p:nvSpPr>
          <p:cNvPr id="9" name="Rectangular Callout 8"/>
          <p:cNvSpPr/>
          <p:nvPr/>
        </p:nvSpPr>
        <p:spPr>
          <a:xfrm>
            <a:off x="5071793" y="3772160"/>
            <a:ext cx="2200987" cy="1200329"/>
          </a:xfrm>
          <a:prstGeom prst="wedgeRectCallout">
            <a:avLst>
              <a:gd name="adj1" fmla="val 30044"/>
              <a:gd name="adj2" fmla="val -9416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a:t>
            </a:r>
            <a:r>
              <a:rPr lang="en-US" sz="2000" dirty="0" err="1" smtClean="0"/>
              <a:t>Async</a:t>
            </a:r>
            <a:r>
              <a:rPr lang="en-US" sz="2000" dirty="0" smtClean="0"/>
              <a:t>/Parallel/</a:t>
            </a:r>
          </a:p>
          <a:p>
            <a:pPr algn="ctr"/>
            <a:r>
              <a:rPr lang="en-US" sz="2000" dirty="0" smtClean="0"/>
              <a:t>Agents</a:t>
            </a:r>
          </a:p>
          <a:p>
            <a:pPr algn="ctr"/>
            <a:r>
              <a:rPr lang="en-US" sz="1600" dirty="0">
                <a:solidFill>
                  <a:srgbClr val="FFFF00"/>
                </a:solidFill>
              </a:rPr>
              <a:t>F# </a:t>
            </a:r>
            <a:r>
              <a:rPr lang="en-US" sz="1600" dirty="0" smtClean="0">
                <a:solidFill>
                  <a:srgbClr val="FFFF00"/>
                </a:solidFill>
              </a:rPr>
              <a:t>2.0</a:t>
            </a:r>
            <a:endParaRPr lang="en-US" sz="1600" dirty="0">
              <a:solidFill>
                <a:srgbClr val="FFFF00"/>
              </a:solidFill>
            </a:endParaRPr>
          </a:p>
          <a:p>
            <a:pPr algn="ctr"/>
            <a:r>
              <a:rPr lang="en-US" sz="1600" dirty="0" smtClean="0">
                <a:solidFill>
                  <a:srgbClr val="FFFF00"/>
                </a:solidFill>
              </a:rPr>
              <a:t>PADL 2010</a:t>
            </a:r>
          </a:p>
        </p:txBody>
      </p:sp>
      <p:sp>
        <p:nvSpPr>
          <p:cNvPr id="10" name="Rectangular Callout 9"/>
          <p:cNvSpPr/>
          <p:nvPr/>
        </p:nvSpPr>
        <p:spPr>
          <a:xfrm>
            <a:off x="7647143" y="4420760"/>
            <a:ext cx="1409553" cy="1200329"/>
          </a:xfrm>
          <a:prstGeom prst="wedgeRectCallout">
            <a:avLst>
              <a:gd name="adj1" fmla="val -41664"/>
              <a:gd name="adj2" fmla="val -10210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Units of</a:t>
            </a:r>
          </a:p>
          <a:p>
            <a:pPr algn="ctr"/>
            <a:r>
              <a:rPr lang="en-US" sz="2000" dirty="0" smtClean="0"/>
              <a:t>Measure</a:t>
            </a:r>
          </a:p>
          <a:p>
            <a:pPr algn="ctr"/>
            <a:r>
              <a:rPr lang="en-US" sz="1600" dirty="0" smtClean="0">
                <a:solidFill>
                  <a:srgbClr val="FFFF00"/>
                </a:solidFill>
              </a:rPr>
              <a:t>POPL 2009</a:t>
            </a:r>
          </a:p>
          <a:p>
            <a:pPr algn="ctr"/>
            <a:r>
              <a:rPr lang="en-US" sz="1600" dirty="0" smtClean="0">
                <a:solidFill>
                  <a:srgbClr val="FFFF00"/>
                </a:solidFill>
              </a:rPr>
              <a:t>F# 2.0</a:t>
            </a:r>
          </a:p>
        </p:txBody>
      </p:sp>
      <p:sp>
        <p:nvSpPr>
          <p:cNvPr id="12" name="Rectangular Callout 11"/>
          <p:cNvSpPr/>
          <p:nvPr/>
        </p:nvSpPr>
        <p:spPr>
          <a:xfrm>
            <a:off x="4719068" y="190233"/>
            <a:ext cx="1415772" cy="923330"/>
          </a:xfrm>
          <a:prstGeom prst="wedgeRectCallout">
            <a:avLst>
              <a:gd name="adj1" fmla="val -47478"/>
              <a:gd name="adj2" fmla="val 17455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 LINQ</a:t>
            </a:r>
          </a:p>
          <a:p>
            <a:pPr algn="ctr"/>
            <a:r>
              <a:rPr lang="en-US" sz="1600" dirty="0" smtClean="0">
                <a:solidFill>
                  <a:srgbClr val="FFFF00"/>
                </a:solidFill>
              </a:rPr>
              <a:t>SIGMOD2006</a:t>
            </a:r>
          </a:p>
          <a:p>
            <a:pPr algn="ctr"/>
            <a:r>
              <a:rPr lang="en-US" sz="1600" dirty="0" smtClean="0">
                <a:solidFill>
                  <a:srgbClr val="FFFF00"/>
                </a:solidFill>
              </a:rPr>
              <a:t>C# 3.0 Spec</a:t>
            </a:r>
          </a:p>
        </p:txBody>
      </p:sp>
      <p:sp>
        <p:nvSpPr>
          <p:cNvPr id="16" name="Rectangular Callout 15"/>
          <p:cNvSpPr/>
          <p:nvPr/>
        </p:nvSpPr>
        <p:spPr>
          <a:xfrm>
            <a:off x="6699094" y="443733"/>
            <a:ext cx="1652825" cy="892552"/>
          </a:xfrm>
          <a:prstGeom prst="wedgeRectCallout">
            <a:avLst>
              <a:gd name="adj1" fmla="val -33062"/>
              <a:gd name="adj2" fmla="val 218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F# </a:t>
            </a:r>
            <a:r>
              <a:rPr lang="en-US" sz="2000" dirty="0" err="1" smtClean="0"/>
              <a:t>Metaprog</a:t>
            </a:r>
            <a:endParaRPr lang="en-US" sz="2000" dirty="0" smtClean="0"/>
          </a:p>
          <a:p>
            <a:pPr algn="ctr"/>
            <a:r>
              <a:rPr lang="en-US" sz="1600" dirty="0" smtClean="0">
                <a:solidFill>
                  <a:srgbClr val="FFFF00"/>
                </a:solidFill>
              </a:rPr>
              <a:t>ML 2006</a:t>
            </a:r>
          </a:p>
          <a:p>
            <a:pPr algn="ctr"/>
            <a:r>
              <a:rPr lang="en-US" sz="1600" dirty="0" smtClean="0">
                <a:solidFill>
                  <a:srgbClr val="FFFF00"/>
                </a:solidFill>
              </a:rPr>
              <a:t>F# </a:t>
            </a:r>
            <a:r>
              <a:rPr lang="en-US" sz="1600" dirty="0">
                <a:solidFill>
                  <a:srgbClr val="FFFF00"/>
                </a:solidFill>
              </a:rPr>
              <a:t>1</a:t>
            </a:r>
            <a:r>
              <a:rPr lang="en-US" sz="1600" dirty="0" smtClean="0">
                <a:solidFill>
                  <a:srgbClr val="FFFF00"/>
                </a:solidFill>
              </a:rPr>
              <a:t>.0</a:t>
            </a:r>
          </a:p>
        </p:txBody>
      </p:sp>
      <p:sp>
        <p:nvSpPr>
          <p:cNvPr id="17" name="Rectangular Callout 16"/>
          <p:cNvSpPr/>
          <p:nvPr/>
        </p:nvSpPr>
        <p:spPr>
          <a:xfrm>
            <a:off x="2473013" y="4356936"/>
            <a:ext cx="1228221" cy="646331"/>
          </a:xfrm>
          <a:prstGeom prst="wedgeRectCallout">
            <a:avLst>
              <a:gd name="adj1" fmla="val 58219"/>
              <a:gd name="adj2" fmla="val -1428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C# </a:t>
            </a:r>
            <a:r>
              <a:rPr lang="en-US" sz="2000" dirty="0" err="1"/>
              <a:t>A</a:t>
            </a:r>
            <a:r>
              <a:rPr lang="en-US" sz="2000" dirty="0" err="1" smtClean="0"/>
              <a:t>sync</a:t>
            </a:r>
            <a:endParaRPr lang="en-US" sz="2000" dirty="0" smtClean="0"/>
          </a:p>
          <a:p>
            <a:pPr lvl="0" algn="ctr"/>
            <a:r>
              <a:rPr lang="en-US" sz="1600" dirty="0" smtClean="0">
                <a:solidFill>
                  <a:srgbClr val="FFFF00"/>
                </a:solidFill>
              </a:rPr>
              <a:t>C# 5.0</a:t>
            </a:r>
            <a:endParaRPr lang="en-US" sz="1600" dirty="0">
              <a:solidFill>
                <a:srgbClr val="FFFF00"/>
              </a:solidFill>
            </a:endParaRPr>
          </a:p>
        </p:txBody>
      </p:sp>
      <p:sp>
        <p:nvSpPr>
          <p:cNvPr id="18" name="Rectangular Callout 17"/>
          <p:cNvSpPr/>
          <p:nvPr/>
        </p:nvSpPr>
        <p:spPr>
          <a:xfrm>
            <a:off x="71916" y="4048810"/>
            <a:ext cx="1754583" cy="646331"/>
          </a:xfrm>
          <a:prstGeom prst="wedgeRectCallout">
            <a:avLst>
              <a:gd name="adj1" fmla="val 22622"/>
              <a:gd name="adj2" fmla="val -14567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.NET 4.0 Tasks</a:t>
            </a:r>
          </a:p>
          <a:p>
            <a:pPr algn="ctr"/>
            <a:r>
              <a:rPr lang="en-US" sz="1600" dirty="0" smtClean="0">
                <a:solidFill>
                  <a:srgbClr val="FFFF00"/>
                </a:solidFill>
              </a:rPr>
              <a:t>OOPSLA ‘09</a:t>
            </a:r>
          </a:p>
        </p:txBody>
      </p:sp>
      <p:sp>
        <p:nvSpPr>
          <p:cNvPr id="14" name="Rectangular Callout 13"/>
          <p:cNvSpPr/>
          <p:nvPr/>
        </p:nvSpPr>
        <p:spPr>
          <a:xfrm>
            <a:off x="7515225" y="1267051"/>
            <a:ext cx="1628775" cy="954107"/>
          </a:xfrm>
          <a:prstGeom prst="wedgeRectCallout">
            <a:avLst>
              <a:gd name="adj1" fmla="val 6252"/>
              <a:gd name="adj2" fmla="val 7812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t>F# Active Patterns</a:t>
            </a:r>
          </a:p>
          <a:p>
            <a:pPr algn="ctr"/>
            <a:r>
              <a:rPr lang="en-US" sz="1600" dirty="0" smtClean="0">
                <a:solidFill>
                  <a:srgbClr val="FFFF00"/>
                </a:solidFill>
              </a:rPr>
              <a:t>ICFP 2007</a:t>
            </a:r>
            <a:endParaRPr lang="en-US" sz="1600" dirty="0">
              <a:solidFill>
                <a:srgbClr val="FFFF00"/>
              </a:solidFill>
            </a:endParaRPr>
          </a:p>
        </p:txBody>
      </p:sp>
    </p:spTree>
    <p:extLst>
      <p:ext uri="{BB962C8B-B14F-4D97-AF65-F5344CB8AC3E}">
        <p14:creationId xmlns:p14="http://schemas.microsoft.com/office/powerpoint/2010/main" val="68196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2" grpId="0" animBg="1"/>
      <p:bldP spid="16" grpId="0" animBg="1"/>
      <p:bldP spid="17" grpId="0" animBg="1"/>
      <p:bldP spid="18"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67543296"/>
              </p:ext>
            </p:extLst>
          </p:nvPr>
        </p:nvGraphicFramePr>
        <p:xfrm>
          <a:off x="359662" y="1510353"/>
          <a:ext cx="8382000" cy="387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83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043609" y="2852936"/>
            <a:ext cx="6994525" cy="1524000"/>
          </a:xfrm>
        </p:spPr>
        <p:txBody>
          <a:bodyPr>
            <a:normAutofit fontScale="90000"/>
          </a:bodyPr>
          <a:lstStyle/>
          <a:p>
            <a:r>
              <a:rPr lang="en-GB" dirty="0" smtClean="0">
                <a:solidFill>
                  <a:schemeClr val="tx1"/>
                </a:solidFill>
              </a:rPr>
              <a:t>Thank you!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Questions</a:t>
            </a:r>
            <a:r>
              <a:rPr lang="en-GB" b="1" dirty="0" smtClean="0">
                <a:solidFill>
                  <a:schemeClr val="tx1"/>
                </a:solidFill>
              </a:rPr>
              <a:t>? </a:t>
            </a:r>
            <a:br>
              <a:rPr lang="en-GB" b="1" dirty="0" smtClean="0">
                <a:solidFill>
                  <a:schemeClr val="tx1"/>
                </a:solidFill>
              </a:rPr>
            </a:br>
            <a:r>
              <a:rPr lang="en-GB" dirty="0">
                <a:solidFill>
                  <a:schemeClr val="tx1"/>
                </a:solidFill>
              </a:rPr>
              <a:t/>
            </a:r>
            <a:br>
              <a:rPr lang="en-GB" dirty="0">
                <a:solidFill>
                  <a:schemeClr val="tx1"/>
                </a:solidFill>
              </a:rPr>
            </a:br>
            <a:r>
              <a:rPr lang="en-GB" sz="2700" dirty="0" smtClean="0"/>
              <a:t>dsyme@microsoft.com 	www.fsharp.net</a:t>
            </a:r>
            <a:r>
              <a:rPr lang="en-GB" sz="2700" dirty="0"/>
              <a:t/>
            </a:r>
            <a:br>
              <a:rPr lang="en-GB" sz="2700" dirty="0"/>
            </a:br>
            <a:r>
              <a:rPr lang="en-GB" sz="2700" dirty="0" smtClean="0"/>
              <a:t>@dsyme			#</a:t>
            </a:r>
            <a:r>
              <a:rPr lang="en-GB" sz="2700" dirty="0" err="1" smtClean="0"/>
              <a:t>fsharp</a:t>
            </a:r>
            <a:endParaRPr lang="en-GB" sz="4900" dirty="0">
              <a:solidFill>
                <a:schemeClr val="tx1"/>
              </a:solidFill>
            </a:endParaRPr>
          </a:p>
        </p:txBody>
      </p:sp>
      <p:sp>
        <p:nvSpPr>
          <p:cNvPr id="5" name="Subtitle 4"/>
          <p:cNvSpPr>
            <a:spLocks noGrp="1"/>
          </p:cNvSpPr>
          <p:nvPr>
            <p:ph type="subTitle" idx="4294967295"/>
          </p:nvPr>
        </p:nvSpPr>
        <p:spPr>
          <a:xfrm>
            <a:off x="1" y="4191002"/>
            <a:ext cx="6994525" cy="461963"/>
          </a:xfrm>
        </p:spPr>
        <p:txBody>
          <a:bodyPr>
            <a:normAutofit/>
          </a:bodyPr>
          <a:lstStyle/>
          <a:p>
            <a:endParaRPr lang="en-GB" b="1" dirty="0"/>
          </a:p>
          <a:p>
            <a:endParaRPr lang="en-GB" dirty="0"/>
          </a:p>
        </p:txBody>
      </p:sp>
    </p:spTree>
    <p:extLst>
      <p:ext uri="{BB962C8B-B14F-4D97-AF65-F5344CB8AC3E}">
        <p14:creationId xmlns:p14="http://schemas.microsoft.com/office/powerpoint/2010/main" val="718398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09398"/>
          </a:xfrm>
        </p:spPr>
        <p:txBody>
          <a:bodyPr/>
          <a:lstStyle/>
          <a:p>
            <a:r>
              <a:rPr lang="en-GB" dirty="0"/>
              <a:t>1998 to 2010…</a:t>
            </a:r>
          </a:p>
        </p:txBody>
      </p:sp>
      <p:graphicFrame>
        <p:nvGraphicFramePr>
          <p:cNvPr id="3" name="Diagram 2"/>
          <p:cNvGraphicFramePr/>
          <p:nvPr>
            <p:extLst>
              <p:ext uri="{D42A27DB-BD31-4B8C-83A1-F6EECF244321}">
                <p14:modId xmlns:p14="http://schemas.microsoft.com/office/powerpoint/2010/main" val="3626822640"/>
              </p:ext>
            </p:extLst>
          </p:nvPr>
        </p:nvGraphicFramePr>
        <p:xfrm>
          <a:off x="533401" y="514350"/>
          <a:ext cx="8258174" cy="5610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35681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b="1" dirty="0" smtClean="0">
                <a:latin typeface="Candara" pitchFamily="34" charset="0"/>
              </a:rPr>
              <a:t>Part </a:t>
            </a:r>
            <a:r>
              <a:rPr lang="en-GB" sz="4000" b="1" dirty="0" smtClean="0"/>
              <a:t>1</a:t>
            </a:r>
            <a:r>
              <a:rPr lang="en-GB" sz="4000" b="1" dirty="0" smtClean="0">
                <a:latin typeface="Candara" pitchFamily="34" charset="0"/>
              </a:rPr>
              <a:t/>
            </a:r>
            <a:br>
              <a:rPr lang="en-GB" sz="4000" b="1"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Introducing F# and F# 3.0</a:t>
            </a:r>
            <a:r>
              <a:rPr lang="en-GB" sz="4000" dirty="0">
                <a:latin typeface="Candara" pitchFamily="34" charset="0"/>
              </a:rPr>
              <a:t/>
            </a:r>
            <a:br>
              <a:rPr lang="en-GB" sz="4000" dirty="0">
                <a:latin typeface="Candara" pitchFamily="34" charset="0"/>
              </a:rPr>
            </a:br>
            <a:endParaRPr lang="en-GB" sz="2800" dirty="0">
              <a:latin typeface="Candara"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63710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708" y="2387031"/>
            <a:ext cx="8382000" cy="664797"/>
          </a:xfrm>
        </p:spPr>
        <p:txBody>
          <a:bodyPr>
            <a:noAutofit/>
          </a:bodyPr>
          <a:lstStyle/>
          <a:p>
            <a:pPr algn="ctr"/>
            <a:r>
              <a:rPr lang="en-GB" dirty="0">
                <a:solidFill>
                  <a:schemeClr val="bg1"/>
                </a:solidFill>
                <a:latin typeface="Candara" pitchFamily="34" charset="0"/>
              </a:rPr>
              <a:t>Today’s</a:t>
            </a:r>
            <a:r>
              <a:rPr lang="en-GB" sz="4000" dirty="0" smtClean="0">
                <a:solidFill>
                  <a:schemeClr val="bg1"/>
                </a:solidFill>
                <a:latin typeface="Candara" pitchFamily="34" charset="0"/>
              </a:rPr>
              <a:t> talk is very simple</a:t>
            </a:r>
            <a:endParaRPr lang="en-GB" sz="4000" dirty="0">
              <a:solidFill>
                <a:schemeClr val="bg1"/>
              </a:solidFill>
              <a:latin typeface="Candara" pitchFamily="34" charset="0"/>
            </a:endParaRPr>
          </a:p>
        </p:txBody>
      </p:sp>
    </p:spTree>
    <p:extLst>
      <p:ext uri="{BB962C8B-B14F-4D97-AF65-F5344CB8AC3E}">
        <p14:creationId xmlns:p14="http://schemas.microsoft.com/office/powerpoint/2010/main" val="265523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1218795"/>
          </a:xfrm>
        </p:spPr>
        <p:txBody>
          <a:bodyPr/>
          <a:lstStyle/>
          <a:p>
            <a:pPr algn="ctr"/>
            <a:r>
              <a:rPr lang="en-GB" dirty="0" smtClean="0">
                <a:latin typeface="Candara" pitchFamily="34" charset="0"/>
              </a:rPr>
              <a:t>Proposition 1</a:t>
            </a:r>
            <a:br>
              <a:rPr lang="en-GB" dirty="0" smtClean="0">
                <a:latin typeface="Candara" pitchFamily="34" charset="0"/>
              </a:rPr>
            </a:br>
            <a:r>
              <a:rPr lang="en-GB" dirty="0" smtClean="0">
                <a:latin typeface="Candara" pitchFamily="34" charset="0"/>
              </a:rPr>
              <a:t>The world is information-rich</a:t>
            </a:r>
            <a:endParaRPr lang="en-GB" dirty="0">
              <a:latin typeface="Candara" pitchFamily="34" charset="0"/>
            </a:endParaRPr>
          </a:p>
        </p:txBody>
      </p:sp>
    </p:spTree>
    <p:extLst>
      <p:ext uri="{BB962C8B-B14F-4D97-AF65-F5344CB8AC3E}">
        <p14:creationId xmlns:p14="http://schemas.microsoft.com/office/powerpoint/2010/main" val="209263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Intro + Outro conféren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u class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5597</TotalTime>
  <Words>1417</Words>
  <Application>Microsoft Office PowerPoint</Application>
  <PresentationFormat>On-screen Show (4:3)</PresentationFormat>
  <Paragraphs>248</Paragraphs>
  <Slides>51</Slides>
  <Notes>10</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51</vt:i4>
      </vt:variant>
    </vt:vector>
  </HeadingPairs>
  <TitlesOfParts>
    <vt:vector size="73" baseType="lpstr">
      <vt:lpstr>Arial</vt:lpstr>
      <vt:lpstr>Candara</vt:lpstr>
      <vt:lpstr>Segoe UI Light</vt:lpstr>
      <vt:lpstr>Segoe Light</vt:lpstr>
      <vt:lpstr>Segoe UI</vt:lpstr>
      <vt:lpstr>Times New Roman</vt:lpstr>
      <vt:lpstr>Courier New</vt:lpstr>
      <vt:lpstr>Segoe Condensed</vt:lpstr>
      <vt:lpstr>Symbol</vt:lpstr>
      <vt:lpstr>Calibri</vt:lpstr>
      <vt:lpstr>Wingdings</vt:lpstr>
      <vt:lpstr>Consolas</vt:lpstr>
      <vt:lpstr>Wingdings 3</vt:lpstr>
      <vt:lpstr>ZapfChancery</vt:lpstr>
      <vt:lpstr>Segoe</vt:lpstr>
      <vt:lpstr>Segoe UI (Headings)</vt:lpstr>
      <vt:lpstr>Cambria Math</vt:lpstr>
      <vt:lpstr>FSharp-teched-europe-2010-v2</vt:lpstr>
      <vt:lpstr>White with Consolas font for code slides</vt:lpstr>
      <vt:lpstr>1_White with Consolas font for code slides</vt:lpstr>
      <vt:lpstr>Intro + Outro conférence</vt:lpstr>
      <vt:lpstr>Contenu classique</vt:lpstr>
      <vt:lpstr>Reconsidering Strongly Typed Programming for the Information-Rich World </vt:lpstr>
      <vt:lpstr>F# and Open Source</vt:lpstr>
      <vt:lpstr>Part 0  A quick retrospective </vt:lpstr>
      <vt:lpstr>Time Warp…</vt:lpstr>
      <vt:lpstr>1998 to 2010…</vt:lpstr>
      <vt:lpstr>1998 to 2010…</vt:lpstr>
      <vt:lpstr>Part 1  Introducing F# and F# 3.0 </vt:lpstr>
      <vt:lpstr>Today’s talk is very simple</vt:lpstr>
      <vt:lpstr>Proposition 1 The world is information-rich</vt:lpstr>
      <vt:lpstr>The Information Revolution</vt:lpstr>
      <vt:lpstr>Proposition 2 Our languages are information-sparse</vt:lpstr>
      <vt:lpstr>Proposition 3 This is a problem  (especially for strongly typed languages)</vt:lpstr>
      <vt:lpstr>Today  (1) Demonstrate F# 3.0  (2) Themes in Information Rich Programming</vt:lpstr>
      <vt:lpstr>Paradigm Locator</vt:lpstr>
      <vt:lpstr>Paradigm Locator</vt:lpstr>
      <vt:lpstr>But first, F# 1.0/2.0…  (Visual Studio 2008 &amp; 2010)</vt:lpstr>
      <vt:lpstr>F# is…</vt:lpstr>
      <vt:lpstr>PowerPoint Presentation</vt:lpstr>
      <vt:lpstr>Example (power company)</vt:lpstr>
      <vt:lpstr>PowerPoint Presentation</vt:lpstr>
      <vt:lpstr>Fundamentals - Whitespace Matters</vt:lpstr>
      <vt:lpstr>Fundamentals - Whitespace Matters</vt:lpstr>
      <vt:lpstr>F# - Objects + Functional</vt:lpstr>
      <vt:lpstr>PowerPoint Presentation</vt:lpstr>
      <vt:lpstr>1985</vt:lpstr>
      <vt:lpstr>1985</vt:lpstr>
      <vt:lpstr>1985</vt:lpstr>
      <vt:lpstr>Units of Measure</vt:lpstr>
      <vt:lpstr>Now, F# 3.0…  (currently in Beta, available from www.fsharp.net) </vt:lpstr>
      <vt:lpstr>A Challenge!  Task #1: A Chemistry Elements Class Library  Task #2: A Biology Class Library  Task #3: Repeat for all fields of human knowledge and endeavour… </vt:lpstr>
      <vt:lpstr>Language Integrated Web Data</vt:lpstr>
      <vt:lpstr>Language Integrated World Bank REST API</vt:lpstr>
      <vt:lpstr>Units of Measure from the Web</vt:lpstr>
      <vt:lpstr>A Type Provider is….  “Just like a library”  “A design-time component that computes a space of types and methods…”  “An adaptor between data/services and the .NET type system…”  “Staged, on-demand type macros…”  </vt:lpstr>
      <vt:lpstr>Note: Language still contains no data   Open architecture   You can write your own type provider</vt:lpstr>
      <vt:lpstr>PowerPoint Presentation</vt:lpstr>
      <vt:lpstr>Part 2  Themes in Information Rich Programming </vt:lpstr>
      <vt:lpstr>Recap: the problem…</vt:lpstr>
      <vt:lpstr>Recap: the problem…</vt:lpstr>
      <vt:lpstr>Time for a paradigm shift?</vt:lpstr>
      <vt:lpstr> ⊢ e   :  </vt:lpstr>
      <vt:lpstr> Definition #1  Information-rich programming is where external schematized information sources are integral to the operation of the programs being constructed.     These may be as simple as textual DSLs embedded as strings in the program itself, as familiar as SQL databases, as massive as a service exposing Wikipedia data, or the world-wide-web of HTML documents itself. </vt:lpstr>
      <vt:lpstr> Definition #2  A (strongly-typed) information-rich programming language integrates external information sources, where the schema and content of these sources are presented in a (strongly-typed) idiomatic form  </vt:lpstr>
      <vt:lpstr>   Theme #1  Big Data   Big Metadata   Strongly typed languages and tooling must have a role here, surely!    </vt:lpstr>
      <vt:lpstr>   Theme #2  Huge Information Spaces can and should be viewed as Software Components  example:  schema change &lt;-&gt; component versioning &lt;-&gt;  source compatibility &lt;-&gt; binary compatibility  example:  software component engineering  &lt;-&gt;  information space engineering</vt:lpstr>
      <vt:lpstr>Theme #3  Multiple Data Standards with One Simple Mechanism  Rich type systems, importing rich metadata where it exists </vt:lpstr>
      <vt:lpstr>Theme #4  Measure languages by their effectiveness  at working with rich external information spaces  Example: queries, JSON, XML, type providers, async… </vt:lpstr>
      <vt:lpstr>Theme #5  Programming Type Systems v.  Information Space Metadata Synergy or Conflict?  Examples: Types, Schema, Constraints, Units of Measure, Security Information, Documentation, Definition Locations, Help , Provenance, Privacy, Ratings, Rankings, Search…</vt:lpstr>
      <vt:lpstr>Some Sample Research Questions  </vt:lpstr>
      <vt:lpstr>PowerPoint Presentation</vt:lpstr>
      <vt:lpstr>Thank you!    Questions?   dsyme@microsoft.com  www.fsharp.net @dsyme   #fsharp</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205</cp:revision>
  <cp:lastPrinted>2010-05-11T05:02:34Z</cp:lastPrinted>
  <dcterms:created xsi:type="dcterms:W3CDTF">2010-11-09T11:20:14Z</dcterms:created>
  <dcterms:modified xsi:type="dcterms:W3CDTF">2012-03-26T04:57:12Z</dcterms:modified>
  <cp:category>TechEd Europe 2010</cp:category>
</cp:coreProperties>
</file>