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Lst>
  <p:notesMasterIdLst>
    <p:notesMasterId r:id="rId46"/>
  </p:notesMasterIdLst>
  <p:handoutMasterIdLst>
    <p:handoutMasterId r:id="rId47"/>
  </p:handoutMasterIdLst>
  <p:sldIdLst>
    <p:sldId id="308" r:id="rId4"/>
    <p:sldId id="663" r:id="rId5"/>
    <p:sldId id="611" r:id="rId6"/>
    <p:sldId id="633" r:id="rId7"/>
    <p:sldId id="671" r:id="rId8"/>
    <p:sldId id="670" r:id="rId9"/>
    <p:sldId id="661" r:id="rId10"/>
    <p:sldId id="672" r:id="rId11"/>
    <p:sldId id="625" r:id="rId12"/>
    <p:sldId id="636" r:id="rId13"/>
    <p:sldId id="648" r:id="rId14"/>
    <p:sldId id="673" r:id="rId15"/>
    <p:sldId id="664" r:id="rId16"/>
    <p:sldId id="626" r:id="rId17"/>
    <p:sldId id="659" r:id="rId18"/>
    <p:sldId id="660" r:id="rId19"/>
    <p:sldId id="651" r:id="rId20"/>
    <p:sldId id="668" r:id="rId21"/>
    <p:sldId id="652" r:id="rId22"/>
    <p:sldId id="667" r:id="rId23"/>
    <p:sldId id="653" r:id="rId24"/>
    <p:sldId id="669" r:id="rId25"/>
    <p:sldId id="543" r:id="rId26"/>
    <p:sldId id="517" r:id="rId27"/>
    <p:sldId id="544" r:id="rId28"/>
    <p:sldId id="590" r:id="rId29"/>
    <p:sldId id="546" r:id="rId30"/>
    <p:sldId id="628" r:id="rId31"/>
    <p:sldId id="629" r:id="rId32"/>
    <p:sldId id="645" r:id="rId33"/>
    <p:sldId id="666" r:id="rId34"/>
    <p:sldId id="658" r:id="rId35"/>
    <p:sldId id="631" r:id="rId36"/>
    <p:sldId id="675" r:id="rId37"/>
    <p:sldId id="655" r:id="rId38"/>
    <p:sldId id="617" r:id="rId39"/>
    <p:sldId id="643" r:id="rId40"/>
    <p:sldId id="646" r:id="rId41"/>
    <p:sldId id="647" r:id="rId42"/>
    <p:sldId id="642" r:id="rId43"/>
    <p:sldId id="639" r:id="rId44"/>
    <p:sldId id="363" r:id="rId45"/>
  </p:sldIdLst>
  <p:sldSz cx="9144000" cy="6858000" type="screen4x3"/>
  <p:notesSz cx="6858000" cy="9144000"/>
  <p:embeddedFontLst>
    <p:embeddedFont>
      <p:font typeface="Consolas" pitchFamily="49" charset="0"/>
      <p:regular r:id="rId48"/>
      <p:bold r:id="rId49"/>
      <p:italic r:id="rId50"/>
      <p:boldItalic r:id="rId51"/>
    </p:embeddedFont>
    <p:embeddedFont>
      <p:font typeface="Segoe Light" charset="0"/>
      <p:regular r:id="rId52"/>
      <p:italic r:id="rId53"/>
    </p:embeddedFont>
    <p:embeddedFont>
      <p:font typeface="Segoe Condensed" pitchFamily="34" charset="0"/>
      <p:regular r:id="rId54"/>
      <p:bold r:id="rId55"/>
    </p:embeddedFont>
    <p:embeddedFont>
      <p:font typeface="Segoe UI" pitchFamily="34" charset="0"/>
      <p:regular r:id="rId56"/>
      <p:bold r:id="rId57"/>
      <p:italic r:id="rId58"/>
      <p:boldItalic r:id="rId59"/>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5" autoAdjust="0"/>
    <p:restoredTop sz="86475" autoAdjust="0"/>
  </p:normalViewPr>
  <p:slideViewPr>
    <p:cSldViewPr snapToGrid="0">
      <p:cViewPr>
        <p:scale>
          <a:sx n="69" d="100"/>
          <a:sy n="69" d="100"/>
        </p:scale>
        <p:origin x="-1722" y="-318"/>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4318A-E777-496C-A321-306B9B7E76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C569022-67DE-4ECE-A658-EE689AF4F1C9}">
      <dgm:prSet custT="1"/>
      <dgm:spPr/>
      <dgm:t>
        <a:bodyPr/>
        <a:lstStyle/>
        <a:p>
          <a:pPr rtl="0"/>
          <a:r>
            <a:rPr lang="en-GB" sz="4400" b="1" dirty="0" smtClean="0"/>
            <a:t>S</a:t>
          </a:r>
          <a:endParaRPr lang="en-GB" sz="4400" b="1" dirty="0"/>
        </a:p>
      </dgm:t>
    </dgm:pt>
    <dgm:pt modelId="{E1281668-BB3B-4731-81ED-D4EAD35FAB98}" type="parTrans" cxnId="{CB6E11D4-1E59-4F77-821A-FCB9D68D7F96}">
      <dgm:prSet/>
      <dgm:spPr/>
      <dgm:t>
        <a:bodyPr/>
        <a:lstStyle/>
        <a:p>
          <a:endParaRPr lang="en-GB" sz="6000" b="1"/>
        </a:p>
      </dgm:t>
    </dgm:pt>
    <dgm:pt modelId="{5AA2FC96-D2AC-45BD-8309-6DADF6354134}" type="sibTrans" cxnId="{CB6E11D4-1E59-4F77-821A-FCB9D68D7F96}">
      <dgm:prSet/>
      <dgm:spPr/>
      <dgm:t>
        <a:bodyPr/>
        <a:lstStyle/>
        <a:p>
          <a:endParaRPr lang="en-GB" sz="6000" b="1"/>
        </a:p>
      </dgm:t>
    </dgm:pt>
    <dgm:pt modelId="{8DEBFC9D-3CE6-4A3E-95E6-265787BDC539}">
      <dgm:prSet custT="1"/>
      <dgm:spPr/>
      <dgm:t>
        <a:bodyPr/>
        <a:lstStyle/>
        <a:p>
          <a:pPr rtl="0"/>
          <a:r>
            <a:rPr lang="en-GB" sz="4400" b="1" dirty="0" smtClean="0"/>
            <a:t>P</a:t>
          </a:r>
          <a:endParaRPr lang="en-GB" sz="4400" b="1" dirty="0"/>
        </a:p>
      </dgm:t>
    </dgm:pt>
    <dgm:pt modelId="{F43BC17D-7491-4BF6-9F59-74095F339A61}" type="parTrans" cxnId="{2604A0C6-3B6A-4D15-9D2D-F9CD5EF37A33}">
      <dgm:prSet/>
      <dgm:spPr/>
      <dgm:t>
        <a:bodyPr/>
        <a:lstStyle/>
        <a:p>
          <a:endParaRPr lang="en-GB" sz="6000" b="1"/>
        </a:p>
      </dgm:t>
    </dgm:pt>
    <dgm:pt modelId="{2C8638FF-1B5B-4A0C-923C-1B89133B2453}" type="sibTrans" cxnId="{2604A0C6-3B6A-4D15-9D2D-F9CD5EF37A33}">
      <dgm:prSet/>
      <dgm:spPr/>
      <dgm:t>
        <a:bodyPr/>
        <a:lstStyle/>
        <a:p>
          <a:endParaRPr lang="en-GB" sz="6000" b="1"/>
        </a:p>
      </dgm:t>
    </dgm:pt>
    <dgm:pt modelId="{E756337C-F7C3-4DBC-8EE0-ADDAE023F5D2}">
      <dgm:prSet custT="1"/>
      <dgm:spPr/>
      <dgm:t>
        <a:bodyPr/>
        <a:lstStyle/>
        <a:p>
          <a:pPr rtl="0"/>
          <a:r>
            <a:rPr lang="en-GB" sz="3200" b="1" dirty="0" smtClean="0"/>
            <a:t>Situation</a:t>
          </a:r>
          <a:endParaRPr lang="en-GB" sz="3200" b="1" dirty="0"/>
        </a:p>
      </dgm:t>
    </dgm:pt>
    <dgm:pt modelId="{CB1C6849-4B28-4133-BA50-779EAACB2A2C}" type="parTrans" cxnId="{540B1A1C-5AEA-4931-BEF2-49FA8B8496B8}">
      <dgm:prSet/>
      <dgm:spPr/>
      <dgm:t>
        <a:bodyPr/>
        <a:lstStyle/>
        <a:p>
          <a:endParaRPr lang="en-GB" sz="6000" b="1"/>
        </a:p>
      </dgm:t>
    </dgm:pt>
    <dgm:pt modelId="{D98C78AD-EACB-4E0B-B249-174BFADAC690}" type="sibTrans" cxnId="{540B1A1C-5AEA-4931-BEF2-49FA8B8496B8}">
      <dgm:prSet/>
      <dgm:spPr/>
      <dgm:t>
        <a:bodyPr/>
        <a:lstStyle/>
        <a:p>
          <a:endParaRPr lang="en-GB" sz="6000" b="1"/>
        </a:p>
      </dgm:t>
    </dgm:pt>
    <dgm:pt modelId="{E7CBF9B2-CD0A-4DF6-A425-54ADAF497CCB}">
      <dgm:prSet custT="1"/>
      <dgm:spPr/>
      <dgm:t>
        <a:bodyPr/>
        <a:lstStyle/>
        <a:p>
          <a:pPr rtl="0"/>
          <a:r>
            <a:rPr lang="en-GB" sz="3200" b="1" dirty="0" smtClean="0"/>
            <a:t>Problem</a:t>
          </a:r>
          <a:endParaRPr lang="en-GB" sz="3200" b="1" dirty="0"/>
        </a:p>
      </dgm:t>
    </dgm:pt>
    <dgm:pt modelId="{E337D98B-430B-4276-A4B3-81EA6B6F6084}" type="parTrans" cxnId="{E2B94CEF-F925-4738-A00F-DC9E4A2961BB}">
      <dgm:prSet/>
      <dgm:spPr/>
      <dgm:t>
        <a:bodyPr/>
        <a:lstStyle/>
        <a:p>
          <a:endParaRPr lang="en-GB" sz="6000" b="1"/>
        </a:p>
      </dgm:t>
    </dgm:pt>
    <dgm:pt modelId="{188C9BDC-9F98-42FC-A499-2067C0DBE4BF}" type="sibTrans" cxnId="{E2B94CEF-F925-4738-A00F-DC9E4A2961BB}">
      <dgm:prSet/>
      <dgm:spPr/>
      <dgm:t>
        <a:bodyPr/>
        <a:lstStyle/>
        <a:p>
          <a:endParaRPr lang="en-GB" sz="6000" b="1"/>
        </a:p>
      </dgm:t>
    </dgm:pt>
    <dgm:pt modelId="{50C8857A-FA85-4D89-B52E-CC870B8311F3}">
      <dgm:prSet custT="1"/>
      <dgm:spPr/>
      <dgm:t>
        <a:bodyPr/>
        <a:lstStyle/>
        <a:p>
          <a:pPr rtl="0"/>
          <a:r>
            <a:rPr lang="en-GB" sz="4400" b="1" dirty="0" smtClean="0"/>
            <a:t>I</a:t>
          </a:r>
          <a:endParaRPr lang="en-GB" sz="4400" b="1" dirty="0"/>
        </a:p>
      </dgm:t>
    </dgm:pt>
    <dgm:pt modelId="{BE3D5CF0-94A0-4DA9-8068-291F0C97D9F8}" type="parTrans" cxnId="{A89D8BB5-2445-45C4-9777-BC2D9B928C14}">
      <dgm:prSet/>
      <dgm:spPr/>
      <dgm:t>
        <a:bodyPr/>
        <a:lstStyle/>
        <a:p>
          <a:endParaRPr lang="en-GB" sz="6000" b="1"/>
        </a:p>
      </dgm:t>
    </dgm:pt>
    <dgm:pt modelId="{4D92B824-3C87-4CCF-8E89-29D203DA092D}" type="sibTrans" cxnId="{A89D8BB5-2445-45C4-9777-BC2D9B928C14}">
      <dgm:prSet/>
      <dgm:spPr/>
      <dgm:t>
        <a:bodyPr/>
        <a:lstStyle/>
        <a:p>
          <a:endParaRPr lang="en-GB" sz="6000" b="1"/>
        </a:p>
      </dgm:t>
    </dgm:pt>
    <dgm:pt modelId="{7D824AA5-587E-4A6E-9A15-77851A77D8DE}">
      <dgm:prSet custT="1"/>
      <dgm:spPr/>
      <dgm:t>
        <a:bodyPr/>
        <a:lstStyle/>
        <a:p>
          <a:pPr rtl="0"/>
          <a:r>
            <a:rPr lang="en-GB" sz="3200" b="1" dirty="0" smtClean="0"/>
            <a:t>Implication</a:t>
          </a:r>
          <a:endParaRPr lang="en-GB" sz="3200" b="1" dirty="0"/>
        </a:p>
      </dgm:t>
    </dgm:pt>
    <dgm:pt modelId="{36FC712F-FA0F-4634-9805-0A546F79F083}" type="parTrans" cxnId="{65AABFBB-12D2-474F-8716-34060FA36ACC}">
      <dgm:prSet/>
      <dgm:spPr/>
      <dgm:t>
        <a:bodyPr/>
        <a:lstStyle/>
        <a:p>
          <a:endParaRPr lang="en-GB" sz="6000" b="1"/>
        </a:p>
      </dgm:t>
    </dgm:pt>
    <dgm:pt modelId="{87CA6513-3EF3-458B-8984-C98AA4D219A1}" type="sibTrans" cxnId="{65AABFBB-12D2-474F-8716-34060FA36ACC}">
      <dgm:prSet/>
      <dgm:spPr/>
      <dgm:t>
        <a:bodyPr/>
        <a:lstStyle/>
        <a:p>
          <a:endParaRPr lang="en-GB" sz="6000" b="1"/>
        </a:p>
      </dgm:t>
    </dgm:pt>
    <dgm:pt modelId="{08F6FB12-3E4E-4989-A282-D306B5A1CC6C}">
      <dgm:prSet custT="1"/>
      <dgm:spPr/>
      <dgm:t>
        <a:bodyPr/>
        <a:lstStyle/>
        <a:p>
          <a:pPr rtl="0"/>
          <a:r>
            <a:rPr lang="en-GB" sz="4400" b="1" dirty="0" smtClean="0"/>
            <a:t>N</a:t>
          </a:r>
          <a:endParaRPr lang="en-GB" sz="4400" b="1" baseline="30000" dirty="0"/>
        </a:p>
      </dgm:t>
    </dgm:pt>
    <dgm:pt modelId="{40159463-3146-44D3-802A-B735B1C25B4E}" type="parTrans" cxnId="{853D19D1-C8EA-4106-B656-B01B2A283F64}">
      <dgm:prSet/>
      <dgm:spPr/>
      <dgm:t>
        <a:bodyPr/>
        <a:lstStyle/>
        <a:p>
          <a:endParaRPr lang="en-GB" sz="6000" b="1"/>
        </a:p>
      </dgm:t>
    </dgm:pt>
    <dgm:pt modelId="{A610436F-FA65-4A2A-8B69-7C79A1FE3D0E}" type="sibTrans" cxnId="{853D19D1-C8EA-4106-B656-B01B2A283F64}">
      <dgm:prSet/>
      <dgm:spPr/>
      <dgm:t>
        <a:bodyPr/>
        <a:lstStyle/>
        <a:p>
          <a:endParaRPr lang="en-GB" sz="6000" b="1"/>
        </a:p>
      </dgm:t>
    </dgm:pt>
    <dgm:pt modelId="{40AAE544-C3AA-4E61-9AFE-DE3BAF4A9A75}">
      <dgm:prSet custT="1"/>
      <dgm:spPr/>
      <dgm:t>
        <a:bodyPr/>
        <a:lstStyle/>
        <a:p>
          <a:pPr rtl="0"/>
          <a:r>
            <a:rPr lang="en-GB" sz="3200" b="1" smtClean="0"/>
            <a:t>Need</a:t>
          </a:r>
          <a:endParaRPr lang="en-GB" sz="3200" b="1" dirty="0"/>
        </a:p>
      </dgm:t>
    </dgm:pt>
    <dgm:pt modelId="{AE131F92-8D69-493A-B19A-850360BD2341}" type="parTrans" cxnId="{8140C06B-DCB1-46A6-8CBA-EBA4C20049E4}">
      <dgm:prSet/>
      <dgm:spPr/>
      <dgm:t>
        <a:bodyPr/>
        <a:lstStyle/>
        <a:p>
          <a:endParaRPr lang="en-GB" sz="6000" b="1"/>
        </a:p>
      </dgm:t>
    </dgm:pt>
    <dgm:pt modelId="{DE34D356-8940-4676-AFAF-9E3749CDD1E2}" type="sibTrans" cxnId="{8140C06B-DCB1-46A6-8CBA-EBA4C20049E4}">
      <dgm:prSet/>
      <dgm:spPr/>
      <dgm:t>
        <a:bodyPr/>
        <a:lstStyle/>
        <a:p>
          <a:endParaRPr lang="en-GB" sz="6000" b="1"/>
        </a:p>
      </dgm:t>
    </dgm:pt>
    <dgm:pt modelId="{889FFE82-292A-4856-9A96-8A4B860A568C}" type="pres">
      <dgm:prSet presAssocID="{70F4318A-E777-496C-A321-306B9B7E76B4}" presName="Name0" presStyleCnt="0">
        <dgm:presLayoutVars>
          <dgm:dir/>
          <dgm:animLvl val="lvl"/>
          <dgm:resizeHandles val="exact"/>
        </dgm:presLayoutVars>
      </dgm:prSet>
      <dgm:spPr/>
      <dgm:t>
        <a:bodyPr/>
        <a:lstStyle/>
        <a:p>
          <a:endParaRPr lang="en-GB"/>
        </a:p>
      </dgm:t>
    </dgm:pt>
    <dgm:pt modelId="{5C3A3FF8-D2FB-41A0-9CDF-38A6C9CCAE0C}" type="pres">
      <dgm:prSet presAssocID="{9C569022-67DE-4ECE-A658-EE689AF4F1C9}" presName="linNode" presStyleCnt="0"/>
      <dgm:spPr/>
    </dgm:pt>
    <dgm:pt modelId="{0B61F41B-E0A1-4219-807E-63169DFB0B72}" type="pres">
      <dgm:prSet presAssocID="{9C569022-67DE-4ECE-A658-EE689AF4F1C9}" presName="parentText" presStyleLbl="node1" presStyleIdx="0" presStyleCnt="4">
        <dgm:presLayoutVars>
          <dgm:chMax val="1"/>
          <dgm:bulletEnabled val="1"/>
        </dgm:presLayoutVars>
      </dgm:prSet>
      <dgm:spPr/>
      <dgm:t>
        <a:bodyPr/>
        <a:lstStyle/>
        <a:p>
          <a:endParaRPr lang="en-GB"/>
        </a:p>
      </dgm:t>
    </dgm:pt>
    <dgm:pt modelId="{BF92FF8E-F3B8-411D-8E3C-F742E6F4283A}" type="pres">
      <dgm:prSet presAssocID="{9C569022-67DE-4ECE-A658-EE689AF4F1C9}" presName="descendantText" presStyleLbl="alignAccFollowNode1" presStyleIdx="0" presStyleCnt="4">
        <dgm:presLayoutVars>
          <dgm:bulletEnabled val="1"/>
        </dgm:presLayoutVars>
      </dgm:prSet>
      <dgm:spPr/>
      <dgm:t>
        <a:bodyPr/>
        <a:lstStyle/>
        <a:p>
          <a:endParaRPr lang="en-GB"/>
        </a:p>
      </dgm:t>
    </dgm:pt>
    <dgm:pt modelId="{9CC971B5-4A03-463C-8868-7995D6F03E6F}" type="pres">
      <dgm:prSet presAssocID="{5AA2FC96-D2AC-45BD-8309-6DADF6354134}" presName="sp" presStyleCnt="0"/>
      <dgm:spPr/>
    </dgm:pt>
    <dgm:pt modelId="{1052A931-8BA3-40DE-B6A1-BA31BC6BE7D6}" type="pres">
      <dgm:prSet presAssocID="{8DEBFC9D-3CE6-4A3E-95E6-265787BDC539}" presName="linNode" presStyleCnt="0"/>
      <dgm:spPr/>
    </dgm:pt>
    <dgm:pt modelId="{93B1A75A-8515-4BD3-B7FD-85C0ADA2B242}" type="pres">
      <dgm:prSet presAssocID="{8DEBFC9D-3CE6-4A3E-95E6-265787BDC539}" presName="parentText" presStyleLbl="node1" presStyleIdx="1" presStyleCnt="4">
        <dgm:presLayoutVars>
          <dgm:chMax val="1"/>
          <dgm:bulletEnabled val="1"/>
        </dgm:presLayoutVars>
      </dgm:prSet>
      <dgm:spPr/>
      <dgm:t>
        <a:bodyPr/>
        <a:lstStyle/>
        <a:p>
          <a:endParaRPr lang="en-GB"/>
        </a:p>
      </dgm:t>
    </dgm:pt>
    <dgm:pt modelId="{FF6B19C8-2B66-4B5F-AD41-13FE9DD73051}" type="pres">
      <dgm:prSet presAssocID="{8DEBFC9D-3CE6-4A3E-95E6-265787BDC539}" presName="descendantText" presStyleLbl="alignAccFollowNode1" presStyleIdx="1" presStyleCnt="4">
        <dgm:presLayoutVars>
          <dgm:bulletEnabled val="1"/>
        </dgm:presLayoutVars>
      </dgm:prSet>
      <dgm:spPr/>
      <dgm:t>
        <a:bodyPr/>
        <a:lstStyle/>
        <a:p>
          <a:endParaRPr lang="en-GB"/>
        </a:p>
      </dgm:t>
    </dgm:pt>
    <dgm:pt modelId="{CB3EA0C0-4762-4CAF-9F5F-0B607F056C84}" type="pres">
      <dgm:prSet presAssocID="{2C8638FF-1B5B-4A0C-923C-1B89133B2453}" presName="sp" presStyleCnt="0"/>
      <dgm:spPr/>
    </dgm:pt>
    <dgm:pt modelId="{C7A45816-E7D5-4193-A75F-7D22A6D4D136}" type="pres">
      <dgm:prSet presAssocID="{50C8857A-FA85-4D89-B52E-CC870B8311F3}" presName="linNode" presStyleCnt="0"/>
      <dgm:spPr/>
    </dgm:pt>
    <dgm:pt modelId="{84D87831-76A9-45AA-8973-225A9AEBFFF7}" type="pres">
      <dgm:prSet presAssocID="{50C8857A-FA85-4D89-B52E-CC870B8311F3}" presName="parentText" presStyleLbl="node1" presStyleIdx="2" presStyleCnt="4">
        <dgm:presLayoutVars>
          <dgm:chMax val="1"/>
          <dgm:bulletEnabled val="1"/>
        </dgm:presLayoutVars>
      </dgm:prSet>
      <dgm:spPr/>
      <dgm:t>
        <a:bodyPr/>
        <a:lstStyle/>
        <a:p>
          <a:endParaRPr lang="en-GB"/>
        </a:p>
      </dgm:t>
    </dgm:pt>
    <dgm:pt modelId="{C7F10A5F-EF74-4450-9405-83E63C6AFED0}" type="pres">
      <dgm:prSet presAssocID="{50C8857A-FA85-4D89-B52E-CC870B8311F3}" presName="descendantText" presStyleLbl="alignAccFollowNode1" presStyleIdx="2" presStyleCnt="4">
        <dgm:presLayoutVars>
          <dgm:bulletEnabled val="1"/>
        </dgm:presLayoutVars>
      </dgm:prSet>
      <dgm:spPr/>
      <dgm:t>
        <a:bodyPr/>
        <a:lstStyle/>
        <a:p>
          <a:endParaRPr lang="en-GB"/>
        </a:p>
      </dgm:t>
    </dgm:pt>
    <dgm:pt modelId="{56E4BD10-979B-4A40-BB36-54CE4F1A9DB0}" type="pres">
      <dgm:prSet presAssocID="{4D92B824-3C87-4CCF-8E89-29D203DA092D}" presName="sp" presStyleCnt="0"/>
      <dgm:spPr/>
    </dgm:pt>
    <dgm:pt modelId="{253FEB3F-A04E-4697-A3C6-139D512607D3}" type="pres">
      <dgm:prSet presAssocID="{08F6FB12-3E4E-4989-A282-D306B5A1CC6C}" presName="linNode" presStyleCnt="0"/>
      <dgm:spPr/>
    </dgm:pt>
    <dgm:pt modelId="{E34B79A8-2E78-48E9-85A5-AF0588370098}" type="pres">
      <dgm:prSet presAssocID="{08F6FB12-3E4E-4989-A282-D306B5A1CC6C}" presName="parentText" presStyleLbl="node1" presStyleIdx="3" presStyleCnt="4">
        <dgm:presLayoutVars>
          <dgm:chMax val="1"/>
          <dgm:bulletEnabled val="1"/>
        </dgm:presLayoutVars>
      </dgm:prSet>
      <dgm:spPr/>
      <dgm:t>
        <a:bodyPr/>
        <a:lstStyle/>
        <a:p>
          <a:endParaRPr lang="en-GB"/>
        </a:p>
      </dgm:t>
    </dgm:pt>
    <dgm:pt modelId="{73373EED-2983-43F2-8842-AADEB2ABAB7D}" type="pres">
      <dgm:prSet presAssocID="{08F6FB12-3E4E-4989-A282-D306B5A1CC6C}" presName="descendantText" presStyleLbl="alignAccFollowNode1" presStyleIdx="3" presStyleCnt="4">
        <dgm:presLayoutVars>
          <dgm:bulletEnabled val="1"/>
        </dgm:presLayoutVars>
      </dgm:prSet>
      <dgm:spPr/>
      <dgm:t>
        <a:bodyPr/>
        <a:lstStyle/>
        <a:p>
          <a:endParaRPr lang="en-GB"/>
        </a:p>
      </dgm:t>
    </dgm:pt>
  </dgm:ptLst>
  <dgm:cxnLst>
    <dgm:cxn modelId="{199FB712-FB98-45AF-B208-EC1B461B7235}" type="presOf" srcId="{9C569022-67DE-4ECE-A658-EE689AF4F1C9}" destId="{0B61F41B-E0A1-4219-807E-63169DFB0B72}" srcOrd="0" destOrd="0" presId="urn:microsoft.com/office/officeart/2005/8/layout/vList5"/>
    <dgm:cxn modelId="{A89D8BB5-2445-45C4-9777-BC2D9B928C14}" srcId="{70F4318A-E777-496C-A321-306B9B7E76B4}" destId="{50C8857A-FA85-4D89-B52E-CC870B8311F3}" srcOrd="2" destOrd="0" parTransId="{BE3D5CF0-94A0-4DA9-8068-291F0C97D9F8}" sibTransId="{4D92B824-3C87-4CCF-8E89-29D203DA092D}"/>
    <dgm:cxn modelId="{E2B94CEF-F925-4738-A00F-DC9E4A2961BB}" srcId="{8DEBFC9D-3CE6-4A3E-95E6-265787BDC539}" destId="{E7CBF9B2-CD0A-4DF6-A425-54ADAF497CCB}" srcOrd="0" destOrd="0" parTransId="{E337D98B-430B-4276-A4B3-81EA6B6F6084}" sibTransId="{188C9BDC-9F98-42FC-A499-2067C0DBE4BF}"/>
    <dgm:cxn modelId="{FAA13CC6-DB5C-4291-866F-41E1FA4EDE4A}" type="presOf" srcId="{E7CBF9B2-CD0A-4DF6-A425-54ADAF497CCB}" destId="{FF6B19C8-2B66-4B5F-AD41-13FE9DD73051}" srcOrd="0" destOrd="0" presId="urn:microsoft.com/office/officeart/2005/8/layout/vList5"/>
    <dgm:cxn modelId="{2C89DC5A-46B7-4D4A-AAD3-45DB61EDCDEA}" type="presOf" srcId="{E756337C-F7C3-4DBC-8EE0-ADDAE023F5D2}" destId="{BF92FF8E-F3B8-411D-8E3C-F742E6F4283A}" srcOrd="0" destOrd="0" presId="urn:microsoft.com/office/officeart/2005/8/layout/vList5"/>
    <dgm:cxn modelId="{6243C113-6AE5-466B-A383-9AE5E27266FC}" type="presOf" srcId="{40AAE544-C3AA-4E61-9AFE-DE3BAF4A9A75}" destId="{73373EED-2983-43F2-8842-AADEB2ABAB7D}" srcOrd="0" destOrd="0" presId="urn:microsoft.com/office/officeart/2005/8/layout/vList5"/>
    <dgm:cxn modelId="{2604A0C6-3B6A-4D15-9D2D-F9CD5EF37A33}" srcId="{70F4318A-E777-496C-A321-306B9B7E76B4}" destId="{8DEBFC9D-3CE6-4A3E-95E6-265787BDC539}" srcOrd="1" destOrd="0" parTransId="{F43BC17D-7491-4BF6-9F59-74095F339A61}" sibTransId="{2C8638FF-1B5B-4A0C-923C-1B89133B2453}"/>
    <dgm:cxn modelId="{65AABFBB-12D2-474F-8716-34060FA36ACC}" srcId="{50C8857A-FA85-4D89-B52E-CC870B8311F3}" destId="{7D824AA5-587E-4A6E-9A15-77851A77D8DE}" srcOrd="0" destOrd="0" parTransId="{36FC712F-FA0F-4634-9805-0A546F79F083}" sibTransId="{87CA6513-3EF3-458B-8984-C98AA4D219A1}"/>
    <dgm:cxn modelId="{8140C06B-DCB1-46A6-8CBA-EBA4C20049E4}" srcId="{08F6FB12-3E4E-4989-A282-D306B5A1CC6C}" destId="{40AAE544-C3AA-4E61-9AFE-DE3BAF4A9A75}" srcOrd="0" destOrd="0" parTransId="{AE131F92-8D69-493A-B19A-850360BD2341}" sibTransId="{DE34D356-8940-4676-AFAF-9E3749CDD1E2}"/>
    <dgm:cxn modelId="{A6180A48-7846-4FC5-B9DA-842E693ED3D7}" type="presOf" srcId="{50C8857A-FA85-4D89-B52E-CC870B8311F3}" destId="{84D87831-76A9-45AA-8973-225A9AEBFFF7}" srcOrd="0" destOrd="0" presId="urn:microsoft.com/office/officeart/2005/8/layout/vList5"/>
    <dgm:cxn modelId="{CB6E11D4-1E59-4F77-821A-FCB9D68D7F96}" srcId="{70F4318A-E777-496C-A321-306B9B7E76B4}" destId="{9C569022-67DE-4ECE-A658-EE689AF4F1C9}" srcOrd="0" destOrd="0" parTransId="{E1281668-BB3B-4731-81ED-D4EAD35FAB98}" sibTransId="{5AA2FC96-D2AC-45BD-8309-6DADF6354134}"/>
    <dgm:cxn modelId="{F43A4421-BAD5-404B-B817-84CE0B4FFEE6}" type="presOf" srcId="{7D824AA5-587E-4A6E-9A15-77851A77D8DE}" destId="{C7F10A5F-EF74-4450-9405-83E63C6AFED0}" srcOrd="0" destOrd="0" presId="urn:microsoft.com/office/officeart/2005/8/layout/vList5"/>
    <dgm:cxn modelId="{853D19D1-C8EA-4106-B656-B01B2A283F64}" srcId="{70F4318A-E777-496C-A321-306B9B7E76B4}" destId="{08F6FB12-3E4E-4989-A282-D306B5A1CC6C}" srcOrd="3" destOrd="0" parTransId="{40159463-3146-44D3-802A-B735B1C25B4E}" sibTransId="{A610436F-FA65-4A2A-8B69-7C79A1FE3D0E}"/>
    <dgm:cxn modelId="{8302681F-6F50-4D99-8864-857C7CFE7412}" type="presOf" srcId="{70F4318A-E777-496C-A321-306B9B7E76B4}" destId="{889FFE82-292A-4856-9A96-8A4B860A568C}" srcOrd="0" destOrd="0" presId="urn:microsoft.com/office/officeart/2005/8/layout/vList5"/>
    <dgm:cxn modelId="{BC9941ED-C4B4-4782-9DC4-471C2F9A2CDC}" type="presOf" srcId="{08F6FB12-3E4E-4989-A282-D306B5A1CC6C}" destId="{E34B79A8-2E78-48E9-85A5-AF0588370098}" srcOrd="0" destOrd="0" presId="urn:microsoft.com/office/officeart/2005/8/layout/vList5"/>
    <dgm:cxn modelId="{9679AFF0-0BAC-40FD-A503-6DDCBA2A68EB}" type="presOf" srcId="{8DEBFC9D-3CE6-4A3E-95E6-265787BDC539}" destId="{93B1A75A-8515-4BD3-B7FD-85C0ADA2B242}" srcOrd="0" destOrd="0" presId="urn:microsoft.com/office/officeart/2005/8/layout/vList5"/>
    <dgm:cxn modelId="{540B1A1C-5AEA-4931-BEF2-49FA8B8496B8}" srcId="{9C569022-67DE-4ECE-A658-EE689AF4F1C9}" destId="{E756337C-F7C3-4DBC-8EE0-ADDAE023F5D2}" srcOrd="0" destOrd="0" parTransId="{CB1C6849-4B28-4133-BA50-779EAACB2A2C}" sibTransId="{D98C78AD-EACB-4E0B-B249-174BFADAC690}"/>
    <dgm:cxn modelId="{0DD4233B-E53F-4609-B9B8-FECCC28FBCB2}" type="presParOf" srcId="{889FFE82-292A-4856-9A96-8A4B860A568C}" destId="{5C3A3FF8-D2FB-41A0-9CDF-38A6C9CCAE0C}" srcOrd="0" destOrd="0" presId="urn:microsoft.com/office/officeart/2005/8/layout/vList5"/>
    <dgm:cxn modelId="{F633126C-40E5-4692-A8BE-272E0C46748C}" type="presParOf" srcId="{5C3A3FF8-D2FB-41A0-9CDF-38A6C9CCAE0C}" destId="{0B61F41B-E0A1-4219-807E-63169DFB0B72}" srcOrd="0" destOrd="0" presId="urn:microsoft.com/office/officeart/2005/8/layout/vList5"/>
    <dgm:cxn modelId="{9981D1B2-0C70-4439-8F59-0A6B56C1C623}" type="presParOf" srcId="{5C3A3FF8-D2FB-41A0-9CDF-38A6C9CCAE0C}" destId="{BF92FF8E-F3B8-411D-8E3C-F742E6F4283A}" srcOrd="1" destOrd="0" presId="urn:microsoft.com/office/officeart/2005/8/layout/vList5"/>
    <dgm:cxn modelId="{6F7430A3-3610-4335-ABBC-34CA8B7AFE2A}" type="presParOf" srcId="{889FFE82-292A-4856-9A96-8A4B860A568C}" destId="{9CC971B5-4A03-463C-8868-7995D6F03E6F}" srcOrd="1" destOrd="0" presId="urn:microsoft.com/office/officeart/2005/8/layout/vList5"/>
    <dgm:cxn modelId="{0A808E7B-9297-4C66-8F3C-E92A1A9C526B}" type="presParOf" srcId="{889FFE82-292A-4856-9A96-8A4B860A568C}" destId="{1052A931-8BA3-40DE-B6A1-BA31BC6BE7D6}" srcOrd="2" destOrd="0" presId="urn:microsoft.com/office/officeart/2005/8/layout/vList5"/>
    <dgm:cxn modelId="{635589D8-709A-4EF7-A063-E0DF454BF50A}" type="presParOf" srcId="{1052A931-8BA3-40DE-B6A1-BA31BC6BE7D6}" destId="{93B1A75A-8515-4BD3-B7FD-85C0ADA2B242}" srcOrd="0" destOrd="0" presId="urn:microsoft.com/office/officeart/2005/8/layout/vList5"/>
    <dgm:cxn modelId="{E5F45058-A598-43B9-9592-2BA6E986A616}" type="presParOf" srcId="{1052A931-8BA3-40DE-B6A1-BA31BC6BE7D6}" destId="{FF6B19C8-2B66-4B5F-AD41-13FE9DD73051}" srcOrd="1" destOrd="0" presId="urn:microsoft.com/office/officeart/2005/8/layout/vList5"/>
    <dgm:cxn modelId="{807A1C14-046D-44D1-8123-5C68B7D450EB}" type="presParOf" srcId="{889FFE82-292A-4856-9A96-8A4B860A568C}" destId="{CB3EA0C0-4762-4CAF-9F5F-0B607F056C84}" srcOrd="3" destOrd="0" presId="urn:microsoft.com/office/officeart/2005/8/layout/vList5"/>
    <dgm:cxn modelId="{AA7042F3-2920-48FA-A475-D130F6EF0F3E}" type="presParOf" srcId="{889FFE82-292A-4856-9A96-8A4B860A568C}" destId="{C7A45816-E7D5-4193-A75F-7D22A6D4D136}" srcOrd="4" destOrd="0" presId="urn:microsoft.com/office/officeart/2005/8/layout/vList5"/>
    <dgm:cxn modelId="{20F55230-FF44-4DA6-B549-714B6F1EA114}" type="presParOf" srcId="{C7A45816-E7D5-4193-A75F-7D22A6D4D136}" destId="{84D87831-76A9-45AA-8973-225A9AEBFFF7}" srcOrd="0" destOrd="0" presId="urn:microsoft.com/office/officeart/2005/8/layout/vList5"/>
    <dgm:cxn modelId="{5310B545-C5D3-434E-BCBB-6C52DF6E6C76}" type="presParOf" srcId="{C7A45816-E7D5-4193-A75F-7D22A6D4D136}" destId="{C7F10A5F-EF74-4450-9405-83E63C6AFED0}" srcOrd="1" destOrd="0" presId="urn:microsoft.com/office/officeart/2005/8/layout/vList5"/>
    <dgm:cxn modelId="{DD671318-6245-4890-ABB3-BC72E9580AA9}" type="presParOf" srcId="{889FFE82-292A-4856-9A96-8A4B860A568C}" destId="{56E4BD10-979B-4A40-BB36-54CE4F1A9DB0}" srcOrd="5" destOrd="0" presId="urn:microsoft.com/office/officeart/2005/8/layout/vList5"/>
    <dgm:cxn modelId="{AD29249C-72D8-4806-B85F-12A8B1A30600}" type="presParOf" srcId="{889FFE82-292A-4856-9A96-8A4B860A568C}" destId="{253FEB3F-A04E-4697-A3C6-139D512607D3}" srcOrd="6" destOrd="0" presId="urn:microsoft.com/office/officeart/2005/8/layout/vList5"/>
    <dgm:cxn modelId="{70A60754-9548-4D5B-81C5-2CB1710E05CB}" type="presParOf" srcId="{253FEB3F-A04E-4697-A3C6-139D512607D3}" destId="{E34B79A8-2E78-48E9-85A5-AF0588370098}" srcOrd="0" destOrd="0" presId="urn:microsoft.com/office/officeart/2005/8/layout/vList5"/>
    <dgm:cxn modelId="{82276C76-E3F0-4822-AF1D-B93BE1BBA57B}" type="presParOf" srcId="{253FEB3F-A04E-4697-A3C6-139D512607D3}" destId="{73373EED-2983-43F2-8842-AADEB2ABAB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290243-9586-4FD8-9268-FFC159A9536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6B25E8E-3AD5-476E-AE79-19EE4887E230}">
      <dgm:prSet custT="1"/>
      <dgm:spPr/>
      <dgm:t>
        <a:bodyPr/>
        <a:lstStyle/>
        <a:p>
          <a:pPr rtl="0"/>
          <a:r>
            <a:rPr lang="en-US" sz="6600" b="1" dirty="0" smtClean="0"/>
            <a:t>F.P.</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US" sz="2800" b="1" dirty="0" smtClean="0"/>
            <a:t>Rapid, correct development is central</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US" sz="2800" b="1" dirty="0" smtClean="0"/>
            <a:t>Parallelism a bonus</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0027F459-B446-46B1-8201-A37991051222}">
      <dgm:prSet custT="1"/>
      <dgm:spPr/>
      <dgm:t>
        <a:bodyPr/>
        <a:lstStyle/>
        <a:p>
          <a:pPr rtl="0"/>
          <a:r>
            <a:rPr lang="en-GB" sz="2800" b="1" dirty="0" smtClean="0"/>
            <a:t>Functional-first languages deliver real value </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7D6988BB-C65B-4E09-813B-7747FFB5A8A2}">
      <dgm:prSet custT="1"/>
      <dgm:spPr/>
      <dgm:t>
        <a:bodyPr/>
        <a:lstStyle/>
        <a:p>
          <a:pPr rtl="0"/>
          <a:r>
            <a:rPr lang="en-US" sz="2800" b="1" dirty="0" smtClean="0"/>
            <a:t>F.P. as a recruitment strategy: languages are important, people even more so</a:t>
          </a:r>
          <a:endParaRPr lang="en-US" sz="2800" b="1" dirty="0"/>
        </a:p>
      </dgm:t>
    </dgm:pt>
    <dgm:pt modelId="{97966A1B-3566-43CC-877A-F65EBB3C1A0D}" type="sibTrans" cxnId="{E2016309-E145-43C6-8FC9-F006FC5FC1F1}">
      <dgm:prSet/>
      <dgm:spPr/>
      <dgm:t>
        <a:bodyPr/>
        <a:lstStyle/>
        <a:p>
          <a:endParaRPr lang="en-US" sz="2400" b="1"/>
        </a:p>
      </dgm:t>
    </dgm:pt>
    <dgm:pt modelId="{71D039FD-D047-44D4-9296-81F6D5279051}" type="parTrans" cxnId="{E2016309-E145-43C6-8FC9-F006FC5FC1F1}">
      <dgm:prSet/>
      <dgm:spPr/>
      <dgm:t>
        <a:bodyPr/>
        <a:lstStyle/>
        <a:p>
          <a:endParaRPr lang="en-US" sz="2400" b="1"/>
        </a:p>
      </dgm:t>
    </dgm:pt>
    <dgm:pt modelId="{20FBF571-C8EB-4BB9-BE2A-FDFB6FCF30F8}" type="pres">
      <dgm:prSet presAssocID="{9F290243-9586-4FD8-9268-FFC159A95363}" presName="Name0" presStyleCnt="0">
        <dgm:presLayoutVars>
          <dgm:dir/>
          <dgm:animLvl val="lvl"/>
          <dgm:resizeHandles val="exact"/>
        </dgm:presLayoutVars>
      </dgm:prSet>
      <dgm:spPr/>
      <dgm:t>
        <a:bodyPr/>
        <a:lstStyle/>
        <a:p>
          <a:endParaRPr lang="en-GB"/>
        </a:p>
      </dgm:t>
    </dgm:pt>
    <dgm:pt modelId="{CFE5919C-23F6-4C0B-8B2E-E802AC278DB6}" type="pres">
      <dgm:prSet presAssocID="{A6B25E8E-3AD5-476E-AE79-19EE4887E230}" presName="linNode" presStyleCnt="0"/>
      <dgm:spPr/>
    </dgm:pt>
    <dgm:pt modelId="{2C9166EA-DB1D-4754-8AA0-81B95A704541}" type="pres">
      <dgm:prSet presAssocID="{A6B25E8E-3AD5-476E-AE79-19EE4887E230}" presName="parentText" presStyleLbl="node1" presStyleIdx="0" presStyleCnt="1">
        <dgm:presLayoutVars>
          <dgm:chMax val="1"/>
          <dgm:bulletEnabled val="1"/>
        </dgm:presLayoutVars>
      </dgm:prSet>
      <dgm:spPr/>
      <dgm:t>
        <a:bodyPr/>
        <a:lstStyle/>
        <a:p>
          <a:endParaRPr lang="en-GB"/>
        </a:p>
      </dgm:t>
    </dgm:pt>
    <dgm:pt modelId="{2C6BDAC9-ABAF-44AD-9B0F-47D564ED0A5C}" type="pres">
      <dgm:prSet presAssocID="{A6B25E8E-3AD5-476E-AE79-19EE4887E230}" presName="descendantText" presStyleLbl="alignAccFollowNode1" presStyleIdx="0" presStyleCnt="1">
        <dgm:presLayoutVars>
          <dgm:bulletEnabled val="1"/>
        </dgm:presLayoutVars>
      </dgm:prSet>
      <dgm:spPr/>
      <dgm:t>
        <a:bodyPr/>
        <a:lstStyle/>
        <a:p>
          <a:endParaRPr lang="en-GB"/>
        </a:p>
      </dgm:t>
    </dgm:pt>
  </dgm:ptLst>
  <dgm:cxnLst>
    <dgm:cxn modelId="{5E982DEF-77EC-42C1-8996-B5414942D3E3}" type="presOf" srcId="{0027F459-B446-46B1-8201-A37991051222}" destId="{2C6BDAC9-ABAF-44AD-9B0F-47D564ED0A5C}" srcOrd="0" destOrd="0" presId="urn:microsoft.com/office/officeart/2005/8/layout/vList5"/>
    <dgm:cxn modelId="{0A4FF1E7-E933-4C60-BCA1-B3784330DCD2}" srcId="{A6B25E8E-3AD5-476E-AE79-19EE4887E230}" destId="{B6DA48CD-B6A1-40DF-B1B2-298D0352C4AA}" srcOrd="1" destOrd="0" parTransId="{1E1D15BA-B465-4B32-88A9-5EC3A54AFD7E}" sibTransId="{AB616020-4390-47C6-943E-87A53E0DC69B}"/>
    <dgm:cxn modelId="{0DACF920-5BA3-4A2A-B915-95CA3864B814}" type="presOf" srcId="{B6DA48CD-B6A1-40DF-B1B2-298D0352C4AA}" destId="{2C6BDAC9-ABAF-44AD-9B0F-47D564ED0A5C}" srcOrd="0" destOrd="1" presId="urn:microsoft.com/office/officeart/2005/8/layout/vList5"/>
    <dgm:cxn modelId="{07BE9774-0512-43EF-A3DC-1A4772EAE494}" type="presOf" srcId="{8379D34F-D2EB-44C7-A6BA-B404EF2D892C}" destId="{2C6BDAC9-ABAF-44AD-9B0F-47D564ED0A5C}" srcOrd="0" destOrd="2" presId="urn:microsoft.com/office/officeart/2005/8/layout/vList5"/>
    <dgm:cxn modelId="{3DBBC74C-CBB7-4B92-82FF-48E8ED83FF5D}" type="presOf" srcId="{A6B25E8E-3AD5-476E-AE79-19EE4887E230}" destId="{2C9166EA-DB1D-4754-8AA0-81B95A704541}" srcOrd="0" destOrd="0" presId="urn:microsoft.com/office/officeart/2005/8/layout/vList5"/>
    <dgm:cxn modelId="{5878124E-315D-420E-A1E9-A7CC79A6320B}" srcId="{9F290243-9586-4FD8-9268-FFC159A95363}" destId="{A6B25E8E-3AD5-476E-AE79-19EE4887E230}" srcOrd="0" destOrd="0" parTransId="{F2965A2F-5969-4BEE-816D-3851E58EC2F4}" sibTransId="{4495C953-E758-40B5-96E6-91E656D25076}"/>
    <dgm:cxn modelId="{67370287-8466-4876-8490-A1361B6F169B}" type="presOf" srcId="{9F290243-9586-4FD8-9268-FFC159A95363}" destId="{20FBF571-C8EB-4BB9-BE2A-FDFB6FCF30F8}" srcOrd="0" destOrd="0" presId="urn:microsoft.com/office/officeart/2005/8/layout/vList5"/>
    <dgm:cxn modelId="{48DCABCC-9DD7-488F-8A2E-2A88D8BE32F0}" srcId="{A6B25E8E-3AD5-476E-AE79-19EE4887E230}" destId="{8379D34F-D2EB-44C7-A6BA-B404EF2D892C}" srcOrd="2" destOrd="0" parTransId="{784C2F39-8EE2-4C1A-8502-BA28A769CF6F}" sibTransId="{565F2C0E-B1E4-41FA-8DCE-D03CDE3DB36D}"/>
    <dgm:cxn modelId="{EC78E062-EA3B-43A4-A0B5-9B30C61EC779}" srcId="{A6B25E8E-3AD5-476E-AE79-19EE4887E230}" destId="{0027F459-B446-46B1-8201-A37991051222}" srcOrd="0" destOrd="0" parTransId="{7FF8C639-B210-4124-A577-D463CD290EA6}" sibTransId="{401F4873-09FD-4618-AC1C-F6AC07B1AE63}"/>
    <dgm:cxn modelId="{E2016309-E145-43C6-8FC9-F006FC5FC1F1}" srcId="{A6B25E8E-3AD5-476E-AE79-19EE4887E230}" destId="{7D6988BB-C65B-4E09-813B-7747FFB5A8A2}" srcOrd="3" destOrd="0" parTransId="{71D039FD-D047-44D4-9296-81F6D5279051}" sibTransId="{97966A1B-3566-43CC-877A-F65EBB3C1A0D}"/>
    <dgm:cxn modelId="{BEAAB015-B1D4-4EE2-B742-EF7931E55C94}" type="presOf" srcId="{7D6988BB-C65B-4E09-813B-7747FFB5A8A2}" destId="{2C6BDAC9-ABAF-44AD-9B0F-47D564ED0A5C}" srcOrd="0" destOrd="3" presId="urn:microsoft.com/office/officeart/2005/8/layout/vList5"/>
    <dgm:cxn modelId="{CE3FDB1E-03F4-43F1-969E-4509DD7DC478}" type="presParOf" srcId="{20FBF571-C8EB-4BB9-BE2A-FDFB6FCF30F8}" destId="{CFE5919C-23F6-4C0B-8B2E-E802AC278DB6}" srcOrd="0" destOrd="0" presId="urn:microsoft.com/office/officeart/2005/8/layout/vList5"/>
    <dgm:cxn modelId="{19749023-5825-4383-800D-076573663C6C}" type="presParOf" srcId="{CFE5919C-23F6-4C0B-8B2E-E802AC278DB6}" destId="{2C9166EA-DB1D-4754-8AA0-81B95A704541}" srcOrd="0" destOrd="0" presId="urn:microsoft.com/office/officeart/2005/8/layout/vList5"/>
    <dgm:cxn modelId="{BBD8E77D-3D61-47B9-AFEF-D598E39EE316}" type="presParOf" srcId="{CFE5919C-23F6-4C0B-8B2E-E802AC278DB6}" destId="{2C6BDAC9-ABAF-44AD-9B0F-47D564ED0A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1" dirty="0" smtClean="0"/>
            <a:t>F#</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GB" sz="2800" b="1" smtClean="0"/>
            <a:t>Ready for supported use in VS2010 + VS11</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GB" sz="2800" b="1" dirty="0" smtClean="0"/>
            <a:t>Code correctness, efficiency and interoperation in the modern enterprise</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7D6988BB-C65B-4E09-813B-7747FFB5A8A2}">
      <dgm:prSet custT="1"/>
      <dgm:spPr/>
      <dgm:t>
        <a:bodyPr/>
        <a:lstStyle/>
        <a:p>
          <a:pPr rtl="0"/>
          <a:r>
            <a:rPr lang="en-GB" sz="2800" b="1" dirty="0" smtClean="0"/>
            <a:t>A bright future ahead for web/data/cloud</a:t>
          </a:r>
          <a:endParaRPr lang="en-US" sz="2800" b="1" dirty="0"/>
        </a:p>
      </dgm:t>
    </dgm:pt>
    <dgm:pt modelId="{71D039FD-D047-44D4-9296-81F6D5279051}" type="parTrans" cxnId="{E2016309-E145-43C6-8FC9-F006FC5FC1F1}">
      <dgm:prSet/>
      <dgm:spPr/>
      <dgm:t>
        <a:bodyPr/>
        <a:lstStyle/>
        <a:p>
          <a:endParaRPr lang="en-US" sz="2400" b="1"/>
        </a:p>
      </dgm:t>
    </dgm:pt>
    <dgm:pt modelId="{97966A1B-3566-43CC-877A-F65EBB3C1A0D}" type="sibTrans" cxnId="{E2016309-E145-43C6-8FC9-F006FC5FC1F1}">
      <dgm:prSet/>
      <dgm:spPr/>
      <dgm:t>
        <a:bodyPr/>
        <a:lstStyle/>
        <a:p>
          <a:endParaRPr lang="en-US" sz="2400" b="1"/>
        </a:p>
      </dgm:t>
    </dgm:pt>
    <dgm:pt modelId="{0027F459-B446-46B1-8201-A37991051222}">
      <dgm:prSet custT="1"/>
      <dgm:spPr/>
      <dgm:t>
        <a:bodyPr/>
        <a:lstStyle/>
        <a:p>
          <a:pPr rtl="0"/>
          <a:r>
            <a:rPr lang="en-GB" sz="2800" b="1" dirty="0" smtClean="0"/>
            <a:t>Improved time-to-market for analytical components</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9A6D8BAF-266C-4D8C-821C-02F214B874B4}" type="presOf" srcId="{7D6988BB-C65B-4E09-813B-7747FFB5A8A2}" destId="{ECFA074D-691D-42C6-A6A7-C04D755BBC44}"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6F1B92DD-44CD-4BD9-B57B-C3079C533210}" type="presOf" srcId="{7D6988BB-C65B-4E09-813B-7747FFB5A8A2}" destId="{06F7728C-5299-4235-8017-DBD5BC2DB36C}" srcOrd="0" destOrd="0" presId="urn:microsoft.com/office/officeart/2005/8/layout/matrix1"/>
    <dgm:cxn modelId="{815A71E0-90E2-4EC1-9AC8-BF867DD86E06}" type="presOf" srcId="{B6DA48CD-B6A1-40DF-B1B2-298D0352C4AA}" destId="{31D08910-A6AB-452C-B3EB-93BCBD6544C8}" srcOrd="1" destOrd="0" presId="urn:microsoft.com/office/officeart/2005/8/layout/matrix1"/>
    <dgm:cxn modelId="{2084BB7A-A6F5-40F7-BA77-1007E5684E0C}" type="presOf" srcId="{B6DA48CD-B6A1-40DF-B1B2-298D0352C4AA}" destId="{51DBD211-C134-41AD-AD57-176244304372}" srcOrd="0" destOrd="0" presId="urn:microsoft.com/office/officeart/2005/8/layout/matrix1"/>
    <dgm:cxn modelId="{B09E054D-5831-46B2-91D9-57792508DFFF}" type="presOf" srcId="{8379D34F-D2EB-44C7-A6BA-B404EF2D892C}" destId="{BE121AA7-A037-43CD-8CC7-33C1B387C247}" srcOrd="1" destOrd="0" presId="urn:microsoft.com/office/officeart/2005/8/layout/matrix1"/>
    <dgm:cxn modelId="{FE574E8E-4A04-42C8-B35C-CD617AB5091E}" type="presOf" srcId="{8379D34F-D2EB-44C7-A6BA-B404EF2D892C}" destId="{6341D0F4-C184-47C1-B6FD-93C52A30A16E}" srcOrd="0" destOrd="0" presId="urn:microsoft.com/office/officeart/2005/8/layout/matrix1"/>
    <dgm:cxn modelId="{29FDA28A-8D1F-4E6D-9CA9-33B1CCE5D677}" type="presOf" srcId="{0027F459-B446-46B1-8201-A37991051222}" destId="{3BF692F9-897A-4426-BC45-0235699D63BA}" srcOrd="1" destOrd="0" presId="urn:microsoft.com/office/officeart/2005/8/layout/matrix1"/>
    <dgm:cxn modelId="{F18D4FD6-3079-4A3D-A7AF-C6472723EF57}" type="presOf" srcId="{9F290243-9586-4FD8-9268-FFC159A95363}" destId="{A2BDDE09-967E-4575-B702-D3388ABBADC8}"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A34C3AF5-544F-4B4C-AEAC-287938FA197B}" type="presOf" srcId="{0027F459-B446-46B1-8201-A37991051222}" destId="{504ADB60-2DEB-48D0-8123-CA7933E4971B}"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48DCABCC-9DD7-488F-8A2E-2A88D8BE32F0}" srcId="{A6B25E8E-3AD5-476E-AE79-19EE4887E230}" destId="{8379D34F-D2EB-44C7-A6BA-B404EF2D892C}" srcOrd="2" destOrd="0" parTransId="{784C2F39-8EE2-4C1A-8502-BA28A769CF6F}" sibTransId="{565F2C0E-B1E4-41FA-8DCE-D03CDE3DB36D}"/>
    <dgm:cxn modelId="{3DB5DE1F-3568-4CF5-A3B6-E47E698B4C2A}" type="presOf" srcId="{A6B25E8E-3AD5-476E-AE79-19EE4887E230}" destId="{62CD59B7-0D31-4CEC-A61C-C239FA1C3946}" srcOrd="0" destOrd="0" presId="urn:microsoft.com/office/officeart/2005/8/layout/matrix1"/>
    <dgm:cxn modelId="{DCD07667-FDFD-4342-83BD-B079C71CF8D1}" type="presParOf" srcId="{A2BDDE09-967E-4575-B702-D3388ABBADC8}" destId="{C75D8A5F-F48F-4013-9E99-B76AF4C4D7AF}" srcOrd="0" destOrd="0" presId="urn:microsoft.com/office/officeart/2005/8/layout/matrix1"/>
    <dgm:cxn modelId="{55AC5C6D-AB5A-48E7-BE13-2BA44867FB43}" type="presParOf" srcId="{C75D8A5F-F48F-4013-9E99-B76AF4C4D7AF}" destId="{504ADB60-2DEB-48D0-8123-CA7933E4971B}" srcOrd="0" destOrd="0" presId="urn:microsoft.com/office/officeart/2005/8/layout/matrix1"/>
    <dgm:cxn modelId="{A2884624-8976-4865-8188-77E68EEA52BF}" type="presParOf" srcId="{C75D8A5F-F48F-4013-9E99-B76AF4C4D7AF}" destId="{3BF692F9-897A-4426-BC45-0235699D63BA}" srcOrd="1" destOrd="0" presId="urn:microsoft.com/office/officeart/2005/8/layout/matrix1"/>
    <dgm:cxn modelId="{6F519987-1370-4B32-874C-9BC733EEB258}" type="presParOf" srcId="{C75D8A5F-F48F-4013-9E99-B76AF4C4D7AF}" destId="{51DBD211-C134-41AD-AD57-176244304372}" srcOrd="2" destOrd="0" presId="urn:microsoft.com/office/officeart/2005/8/layout/matrix1"/>
    <dgm:cxn modelId="{30F65096-841A-4BD8-A031-07810835C39D}" type="presParOf" srcId="{C75D8A5F-F48F-4013-9E99-B76AF4C4D7AF}" destId="{31D08910-A6AB-452C-B3EB-93BCBD6544C8}" srcOrd="3" destOrd="0" presId="urn:microsoft.com/office/officeart/2005/8/layout/matrix1"/>
    <dgm:cxn modelId="{F5439933-6665-4CD4-A75D-845980590DE7}" type="presParOf" srcId="{C75D8A5F-F48F-4013-9E99-B76AF4C4D7AF}" destId="{6341D0F4-C184-47C1-B6FD-93C52A30A16E}" srcOrd="4" destOrd="0" presId="urn:microsoft.com/office/officeart/2005/8/layout/matrix1"/>
    <dgm:cxn modelId="{19E6C47F-2366-4EE4-AEBA-4535925B2981}" type="presParOf" srcId="{C75D8A5F-F48F-4013-9E99-B76AF4C4D7AF}" destId="{BE121AA7-A037-43CD-8CC7-33C1B387C247}" srcOrd="5" destOrd="0" presId="urn:microsoft.com/office/officeart/2005/8/layout/matrix1"/>
    <dgm:cxn modelId="{12E0D12F-46D8-44F8-B61A-4564DD55279F}" type="presParOf" srcId="{C75D8A5F-F48F-4013-9E99-B76AF4C4D7AF}" destId="{06F7728C-5299-4235-8017-DBD5BC2DB36C}" srcOrd="6" destOrd="0" presId="urn:microsoft.com/office/officeart/2005/8/layout/matrix1"/>
    <dgm:cxn modelId="{E148B520-94B8-4485-A726-FE385092E241}" type="presParOf" srcId="{C75D8A5F-F48F-4013-9E99-B76AF4C4D7AF}" destId="{ECFA074D-691D-42C6-A6A7-C04D755BBC44}" srcOrd="7" destOrd="0" presId="urn:microsoft.com/office/officeart/2005/8/layout/matrix1"/>
    <dgm:cxn modelId="{79C86F2A-7E21-4073-B34D-CEDC117AA730}"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t>Analytical Components</a:t>
          </a:r>
          <a:endParaRPr lang="en-GB" sz="3600" b="1" dirty="0"/>
        </a:p>
      </dgm:t>
    </dgm:pt>
    <dgm:pt modelId="{4BB5B83E-5B8F-406F-A3D3-2B0C64F00D30}" type="parTrans" cxnId="{D6565A9E-3F5F-4ECD-B848-783278887B89}">
      <dgm:prSet/>
      <dgm:spPr/>
      <dgm:t>
        <a:bodyPr/>
        <a:lstStyle/>
        <a:p>
          <a:endParaRPr lang="en-GB" sz="3600" b="1"/>
        </a:p>
      </dgm:t>
    </dgm:pt>
    <dgm:pt modelId="{01C42DC7-2922-4CEF-9534-4FE73B7FDC12}" type="sibTrans" cxnId="{D6565A9E-3F5F-4ECD-B848-783278887B89}">
      <dgm:prSet/>
      <dgm:spPr/>
      <dgm:t>
        <a:bodyPr/>
        <a:lstStyle/>
        <a:p>
          <a:endParaRPr lang="en-GB" sz="3600" b="1"/>
        </a:p>
      </dgm:t>
    </dgm:pt>
    <dgm:pt modelId="{0AC4619F-E89E-4E2E-8371-7F4D6D82FB8F}">
      <dgm:prSet phldrT="[Text]" custT="1"/>
      <dgm:spPr/>
      <dgm:t>
        <a:bodyPr/>
        <a:lstStyle/>
        <a:p>
          <a:r>
            <a:rPr lang="en-GB" sz="3200" b="1" dirty="0" smtClean="0"/>
            <a:t>Financial Models</a:t>
          </a:r>
          <a:endParaRPr lang="en-GB" sz="3200" b="1" dirty="0"/>
        </a:p>
      </dgm:t>
    </dgm:pt>
    <dgm:pt modelId="{4D979024-E543-4BCA-B063-E02AADB86185}" type="parTrans" cxnId="{C77E1A6A-550F-48EC-A447-B496B4464F0D}">
      <dgm:prSet/>
      <dgm:spPr/>
      <dgm:t>
        <a:bodyPr/>
        <a:lstStyle/>
        <a:p>
          <a:endParaRPr lang="en-GB" sz="3600" b="1"/>
        </a:p>
      </dgm:t>
    </dgm:pt>
    <dgm:pt modelId="{428D89C5-5AAF-4269-8B11-A76DDB065351}" type="sibTrans" cxnId="{C77E1A6A-550F-48EC-A447-B496B4464F0D}">
      <dgm:prSet/>
      <dgm:spPr/>
      <dgm:t>
        <a:bodyPr/>
        <a:lstStyle/>
        <a:p>
          <a:endParaRPr lang="en-GB" sz="3600" b="1"/>
        </a:p>
      </dgm:t>
    </dgm:pt>
    <dgm:pt modelId="{1D139DC4-BF43-44E1-A86E-9996EB61389F}">
      <dgm:prSet phldrT="[Text]" custT="1"/>
      <dgm:spPr/>
      <dgm:t>
        <a:bodyPr/>
        <a:lstStyle/>
        <a:p>
          <a:r>
            <a:rPr lang="en-GB" sz="3200" b="1" dirty="0" smtClean="0"/>
            <a:t>Insurance Calculation Engines</a:t>
          </a:r>
          <a:endParaRPr lang="en-GB" sz="3200" b="1" dirty="0"/>
        </a:p>
      </dgm:t>
    </dgm:pt>
    <dgm:pt modelId="{D87FFDBF-84AE-4AF8-A71A-2301F33AA735}" type="parTrans" cxnId="{C1A9006D-93D2-4FA2-9D89-715F7C5B6A4B}">
      <dgm:prSet/>
      <dgm:spPr/>
    </dgm:pt>
    <dgm:pt modelId="{74F1C202-7147-4FFF-9618-5B30ECEE491D}" type="sibTrans" cxnId="{C1A9006D-93D2-4FA2-9D89-715F7C5B6A4B}">
      <dgm:prSet/>
      <dgm:spPr/>
    </dgm:pt>
    <dgm:pt modelId="{EFB0F3CA-8A51-43E5-A8D3-C7A53BECED6D}">
      <dgm:prSet phldrT="[Text]" custT="1"/>
      <dgm:spPr/>
      <dgm:t>
        <a:bodyPr/>
        <a:lstStyle/>
        <a:p>
          <a:r>
            <a:rPr lang="en-GB" sz="3200" b="1" dirty="0" smtClean="0"/>
            <a:t>Trading Platforms</a:t>
          </a:r>
          <a:endParaRPr lang="en-GB" sz="3200" b="1" dirty="0"/>
        </a:p>
      </dgm:t>
    </dgm:pt>
    <dgm:pt modelId="{B7CF4189-F311-4D8A-A404-47F5FC039074}" type="parTrans" cxnId="{C088E801-B271-44A1-BE47-39BF0FC83285}">
      <dgm:prSet/>
      <dgm:spPr/>
    </dgm:pt>
    <dgm:pt modelId="{FCA19AA9-C7C3-48DB-BABC-565F7177E600}" type="sibTrans" cxnId="{C088E801-B271-44A1-BE47-39BF0FC83285}">
      <dgm:prSet/>
      <dgm:spPr/>
    </dgm:pt>
    <dgm:pt modelId="{93F7607A-E2F1-4F42-AA9E-CE2E3D5DD6E9}">
      <dgm:prSet phldrT="[Text]" custT="1"/>
      <dgm:spPr/>
      <dgm:t>
        <a:bodyPr/>
        <a:lstStyle/>
        <a:p>
          <a:r>
            <a:rPr lang="en-GB" sz="3200" b="1" dirty="0" smtClean="0"/>
            <a:t>…</a:t>
          </a:r>
          <a:endParaRPr lang="en-GB" sz="3200" b="1" dirty="0"/>
        </a:p>
      </dgm:t>
    </dgm:pt>
    <dgm:pt modelId="{FC09E5A4-D240-4161-A11B-1613992D2156}" type="parTrans" cxnId="{E4E0C95A-A3CC-48F4-8D78-F497B647BEF5}">
      <dgm:prSet/>
      <dgm:spPr/>
    </dgm:pt>
    <dgm:pt modelId="{B1D5B372-715B-4308-AECE-3F679CFD866C}" type="sibTrans" cxnId="{E4E0C95A-A3CC-48F4-8D78-F497B647BEF5}">
      <dgm:prSet/>
      <dgm:spPr/>
    </dgm:pt>
    <dgm:pt modelId="{5C9A7349-A404-4A2F-A48F-6F0C261CD25F}">
      <dgm:prSet phldrT="[Text]" custT="1"/>
      <dgm:spPr/>
      <dgm:t>
        <a:bodyPr/>
        <a:lstStyle/>
        <a:p>
          <a:r>
            <a:rPr lang="en-GB" sz="3200" b="1" dirty="0" smtClean="0"/>
            <a:t>Risk Analysis Components</a:t>
          </a:r>
          <a:endParaRPr lang="en-GB" sz="3200" b="1" dirty="0"/>
        </a:p>
      </dgm:t>
    </dgm:pt>
    <dgm:pt modelId="{E5A7132D-2D5E-46D3-95AB-366A6A879951}" type="parTrans" cxnId="{495CCB12-633D-4776-BDED-CC1380842660}">
      <dgm:prSet/>
      <dgm:spPr/>
    </dgm:pt>
    <dgm:pt modelId="{20D89091-5CCF-4F47-9229-A99E091C0AAF}" type="sibTrans" cxnId="{495CCB12-633D-4776-BDED-CC1380842660}">
      <dgm:prSet/>
      <dgm:spPr/>
    </dgm:pt>
    <dgm:pt modelId="{060EB9F2-0838-4834-8C39-2718E2B34E59}">
      <dgm:prSet phldrT="[Text]" custT="1"/>
      <dgm:spPr/>
      <dgm:t>
        <a:bodyPr/>
        <a:lstStyle/>
        <a:p>
          <a:r>
            <a:rPr lang="en-GB" sz="3200" b="1" dirty="0" smtClean="0"/>
            <a:t>Valuation Engines</a:t>
          </a:r>
          <a:endParaRPr lang="en-GB" sz="3200" b="1" dirty="0"/>
        </a:p>
      </dgm:t>
    </dgm:pt>
    <dgm:pt modelId="{2802617A-3EC1-46DB-AC9E-47A118B42835}" type="parTrans" cxnId="{B06448DC-7279-497A-8826-A28D39D0E2D8}">
      <dgm:prSet/>
      <dgm:spPr/>
    </dgm:pt>
    <dgm:pt modelId="{3F330824-5E60-4B21-A78E-2E1CF731ADAE}" type="sibTrans" cxnId="{B06448DC-7279-497A-8826-A28D39D0E2D8}">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C77E1A6A-550F-48EC-A447-B496B4464F0D}" srcId="{CCCF7287-E029-474F-92E0-330D412FFCC9}" destId="{0AC4619F-E89E-4E2E-8371-7F4D6D82FB8F}" srcOrd="0" destOrd="0" parTransId="{4D979024-E543-4BCA-B063-E02AADB86185}" sibTransId="{428D89C5-5AAF-4269-8B11-A76DDB065351}"/>
    <dgm:cxn modelId="{5991899F-88BC-4ADE-851A-BF4511A59123}" type="presOf" srcId="{93F7607A-E2F1-4F42-AA9E-CE2E3D5DD6E9}" destId="{671EDA18-3F56-4962-9CC7-6C7A0732D094}" srcOrd="0" destOrd="5" presId="urn:microsoft.com/office/officeart/2005/8/layout/vList2"/>
    <dgm:cxn modelId="{4D3C43E7-2FE4-4385-9D24-0CD354B70DF7}" type="presOf" srcId="{5C9A7349-A404-4A2F-A48F-6F0C261CD25F}" destId="{671EDA18-3F56-4962-9CC7-6C7A0732D094}" srcOrd="0" destOrd="2" presId="urn:microsoft.com/office/officeart/2005/8/layout/vList2"/>
    <dgm:cxn modelId="{495CCB12-633D-4776-BDED-CC1380842660}" srcId="{CCCF7287-E029-474F-92E0-330D412FFCC9}" destId="{5C9A7349-A404-4A2F-A48F-6F0C261CD25F}" srcOrd="2" destOrd="0" parTransId="{E5A7132D-2D5E-46D3-95AB-366A6A879951}" sibTransId="{20D89091-5CCF-4F47-9229-A99E091C0AAF}"/>
    <dgm:cxn modelId="{C1A9006D-93D2-4FA2-9D89-715F7C5B6A4B}" srcId="{CCCF7287-E029-474F-92E0-330D412FFCC9}" destId="{1D139DC4-BF43-44E1-A86E-9996EB61389F}" srcOrd="3" destOrd="0" parTransId="{D87FFDBF-84AE-4AF8-A71A-2301F33AA735}" sibTransId="{74F1C202-7147-4FFF-9618-5B30ECEE491D}"/>
    <dgm:cxn modelId="{751F774E-224E-48AE-A84A-CFB2109BEA1F}" type="presOf" srcId="{2B52F956-BA16-4723-8DEA-CB1CEC17A8FF}" destId="{2394A785-3225-4F9E-B875-8DA5DC1E4124}"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D17A2963-8FA6-4D02-849F-637C2316C6C1}" type="presOf" srcId="{CCCF7287-E029-474F-92E0-330D412FFCC9}" destId="{62CA8009-81F8-479A-AF72-A10954E61399}" srcOrd="0" destOrd="0" presId="urn:microsoft.com/office/officeart/2005/8/layout/vList2"/>
    <dgm:cxn modelId="{C088E801-B271-44A1-BE47-39BF0FC83285}" srcId="{CCCF7287-E029-474F-92E0-330D412FFCC9}" destId="{EFB0F3CA-8A51-43E5-A8D3-C7A53BECED6D}" srcOrd="4" destOrd="0" parTransId="{B7CF4189-F311-4D8A-A404-47F5FC039074}" sibTransId="{FCA19AA9-C7C3-48DB-BABC-565F7177E600}"/>
    <dgm:cxn modelId="{F48FC578-0517-4216-A1BA-54E558658310}" type="presOf" srcId="{060EB9F2-0838-4834-8C39-2718E2B34E59}" destId="{671EDA18-3F56-4962-9CC7-6C7A0732D094}" srcOrd="0" destOrd="1" presId="urn:microsoft.com/office/officeart/2005/8/layout/vList2"/>
    <dgm:cxn modelId="{B06448DC-7279-497A-8826-A28D39D0E2D8}" srcId="{CCCF7287-E029-474F-92E0-330D412FFCC9}" destId="{060EB9F2-0838-4834-8C39-2718E2B34E59}" srcOrd="1" destOrd="0" parTransId="{2802617A-3EC1-46DB-AC9E-47A118B42835}" sibTransId="{3F330824-5E60-4B21-A78E-2E1CF731ADAE}"/>
    <dgm:cxn modelId="{E4E0C95A-A3CC-48F4-8D78-F497B647BEF5}" srcId="{CCCF7287-E029-474F-92E0-330D412FFCC9}" destId="{93F7607A-E2F1-4F42-AA9E-CE2E3D5DD6E9}" srcOrd="5" destOrd="0" parTransId="{FC09E5A4-D240-4161-A11B-1613992D2156}" sibTransId="{B1D5B372-715B-4308-AECE-3F679CFD866C}"/>
    <dgm:cxn modelId="{C1F9F62C-2A49-4497-ABDB-202AB34361D0}" type="presOf" srcId="{EFB0F3CA-8A51-43E5-A8D3-C7A53BECED6D}" destId="{671EDA18-3F56-4962-9CC7-6C7A0732D094}" srcOrd="0" destOrd="4" presId="urn:microsoft.com/office/officeart/2005/8/layout/vList2"/>
    <dgm:cxn modelId="{642AC207-1DF2-4B0B-A473-6E0C6DEDB085}" type="presOf" srcId="{1D139DC4-BF43-44E1-A86E-9996EB61389F}" destId="{671EDA18-3F56-4962-9CC7-6C7A0732D094}" srcOrd="0" destOrd="3" presId="urn:microsoft.com/office/officeart/2005/8/layout/vList2"/>
    <dgm:cxn modelId="{649DC0C4-B662-4A5A-911C-1A723B9C2F06}" type="presOf" srcId="{0AC4619F-E89E-4E2E-8371-7F4D6D82FB8F}" destId="{671EDA18-3F56-4962-9CC7-6C7A0732D094}" srcOrd="0" destOrd="0" presId="urn:microsoft.com/office/officeart/2005/8/layout/vList2"/>
    <dgm:cxn modelId="{CC349835-EF2A-4984-8A64-40E9C8ABF685}" type="presParOf" srcId="{2394A785-3225-4F9E-B875-8DA5DC1E4124}" destId="{62CA8009-81F8-479A-AF72-A10954E61399}" srcOrd="0" destOrd="0" presId="urn:microsoft.com/office/officeart/2005/8/layout/vList2"/>
    <dgm:cxn modelId="{BCB77A86-FE31-4322-878F-4D1900384FC5}"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7FA5AA40-EB69-4DCD-B40D-AFED021CCE1D}">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0E136983-8B65-41A0-9217-49DC0BA201E9}" type="parTrans" cxnId="{52247926-BA21-4F4E-848B-512135C7C266}">
      <dgm:prSet/>
      <dgm:spPr/>
      <dgm:t>
        <a:bodyPr/>
        <a:lstStyle/>
        <a:p>
          <a:endParaRPr lang="en-GB">
            <a:solidFill>
              <a:schemeClr val="tx1"/>
            </a:solidFill>
          </a:endParaRPr>
        </a:p>
      </dgm:t>
    </dgm:pt>
    <dgm:pt modelId="{7E7D45FB-D45C-405D-8B8E-1A67C080EDA0}" type="sibTrans" cxnId="{52247926-BA21-4F4E-848B-512135C7C266}">
      <dgm:prSet/>
      <dgm:spPr/>
      <dgm:t>
        <a:bodyPr/>
        <a:lstStyle/>
        <a:p>
          <a:endParaRPr lang="en-GB">
            <a:solidFill>
              <a:schemeClr val="tx1"/>
            </a:solidFill>
          </a:endParaRPr>
        </a:p>
      </dgm:t>
    </dgm:pt>
    <dgm:pt modelId="{47FFD852-A90A-4A15-9E4C-CBF2A992D5F1}">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7D8E2F40-E906-469C-AB0A-7E526E896BB6}" type="parTrans" cxnId="{40296C05-AD0E-4983-A7CF-279C1B424AA1}">
      <dgm:prSet/>
      <dgm:spPr/>
    </dgm:pt>
    <dgm:pt modelId="{046565FE-9959-4F9D-A57F-708207A83734}" type="sibTrans" cxnId="{40296C05-AD0E-4983-A7CF-279C1B424AA1}">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2D11FD5E-03D0-41FF-BDC3-B1B284A60261}" type="pres">
      <dgm:prSet presAssocID="{5B3C8C16-FA6D-4742-9BB9-251C03534EEB}" presName="spacer" presStyleCnt="0"/>
      <dgm:spPr/>
    </dgm:pt>
    <dgm:pt modelId="{16D9ADA7-8535-4AEB-BEE2-A86D88A63B71}" type="pres">
      <dgm:prSet presAssocID="{7FA5AA40-EB69-4DCD-B40D-AFED021CCE1D}" presName="parentText" presStyleLbl="node1" presStyleIdx="3" presStyleCnt="4">
        <dgm:presLayoutVars>
          <dgm:chMax val="0"/>
          <dgm:bulletEnabled val="1"/>
        </dgm:presLayoutVars>
      </dgm:prSet>
      <dgm:spPr/>
      <dgm:t>
        <a:bodyPr/>
        <a:lstStyle/>
        <a:p>
          <a:endParaRPr lang="en-GB"/>
        </a:p>
      </dgm:t>
    </dgm:pt>
    <dgm:pt modelId="{ED028250-E1FC-4279-A963-61F228BC6058}" type="pres">
      <dgm:prSet presAssocID="{7FA5AA40-EB69-4DCD-B40D-AFED021CCE1D}" presName="childText" presStyleLbl="revTx" presStyleIdx="0" presStyleCnt="1">
        <dgm:presLayoutVars>
          <dgm:bulletEnabled val="1"/>
        </dgm:presLayoutVars>
      </dgm:prSet>
      <dgm:spPr/>
      <dgm:t>
        <a:bodyPr/>
        <a:lstStyle/>
        <a:p>
          <a:endParaRPr lang="en-GB"/>
        </a:p>
      </dgm:t>
    </dgm:pt>
  </dgm:ptLst>
  <dgm:cxnLst>
    <dgm:cxn modelId="{40296C05-AD0E-4983-A7CF-279C1B424AA1}" srcId="{7FA5AA40-EB69-4DCD-B40D-AFED021CCE1D}" destId="{47FFD852-A90A-4A15-9E4C-CBF2A992D5F1}" srcOrd="0" destOrd="0" parTransId="{7D8E2F40-E906-469C-AB0A-7E526E896BB6}" sibTransId="{046565FE-9959-4F9D-A57F-708207A83734}"/>
    <dgm:cxn modelId="{E3B8C335-ADC9-4C79-804F-2AEB99890520}" type="presOf" srcId="{CCCF7287-E029-474F-92E0-330D412FFCC9}" destId="{62CA8009-81F8-479A-AF72-A10954E61399}" srcOrd="0" destOrd="0" presId="urn:microsoft.com/office/officeart/2005/8/layout/vList2"/>
    <dgm:cxn modelId="{A10DF0AC-9247-42B8-A1BA-9DA8A90055E6}" type="presOf" srcId="{0AC4619F-E89E-4E2E-8371-7F4D6D82FB8F}" destId="{4FD49528-3AFD-4586-A598-6BE044AE478F}" srcOrd="0" destOrd="0" presId="urn:microsoft.com/office/officeart/2005/8/layout/vList2"/>
    <dgm:cxn modelId="{99C8B76D-5A59-4F08-ADF8-19C4DF37FE65}" type="presOf" srcId="{2B52F956-BA16-4723-8DEA-CB1CEC17A8FF}" destId="{2394A785-3225-4F9E-B875-8DA5DC1E4124}" srcOrd="0" destOrd="0" presId="urn:microsoft.com/office/officeart/2005/8/layout/vList2"/>
    <dgm:cxn modelId="{52247926-BA21-4F4E-848B-512135C7C266}" srcId="{2B52F956-BA16-4723-8DEA-CB1CEC17A8FF}" destId="{7FA5AA40-EB69-4DCD-B40D-AFED021CCE1D}" srcOrd="3" destOrd="0" parTransId="{0E136983-8B65-41A0-9217-49DC0BA201E9}" sibTransId="{7E7D45FB-D45C-405D-8B8E-1A67C080EDA0}"/>
    <dgm:cxn modelId="{CA5CA890-78A7-4B32-BB32-C00DCF5EC46A}" srcId="{2B52F956-BA16-4723-8DEA-CB1CEC17A8FF}" destId="{CEA9F22D-9D0A-4D96-892F-BE883584759F}" srcOrd="2" destOrd="0" parTransId="{B2CE7C32-97CC-473B-A056-176539BA300F}" sibTransId="{5B3C8C16-FA6D-4742-9BB9-251C03534EEB}"/>
    <dgm:cxn modelId="{5CBF8382-2528-48C6-B8C4-BB5B9CD83432}" type="presOf" srcId="{CEA9F22D-9D0A-4D96-892F-BE883584759F}" destId="{A40EF56E-93DE-42F2-ADBC-C1014EEA99A8}"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9BE0E08F-5BEB-4A9F-8495-66F1260AA995}" type="presOf" srcId="{47FFD852-A90A-4A15-9E4C-CBF2A992D5F1}" destId="{ED028250-E1FC-4279-A963-61F228BC6058}"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1FFBDE9F-0E35-4077-B36B-A6198B62FCB5}" type="presOf" srcId="{7FA5AA40-EB69-4DCD-B40D-AFED021CCE1D}" destId="{16D9ADA7-8535-4AEB-BEE2-A86D88A63B71}" srcOrd="0" destOrd="0" presId="urn:microsoft.com/office/officeart/2005/8/layout/vList2"/>
    <dgm:cxn modelId="{B7C934B2-C8E2-44F0-88EE-91F6F35ED150}" type="presParOf" srcId="{2394A785-3225-4F9E-B875-8DA5DC1E4124}" destId="{62CA8009-81F8-479A-AF72-A10954E61399}" srcOrd="0" destOrd="0" presId="urn:microsoft.com/office/officeart/2005/8/layout/vList2"/>
    <dgm:cxn modelId="{E81B4904-B9CD-4107-932B-C455F26880BF}" type="presParOf" srcId="{2394A785-3225-4F9E-B875-8DA5DC1E4124}" destId="{9077E742-DAC2-44FC-B76D-01BCFD3C6C3B}" srcOrd="1" destOrd="0" presId="urn:microsoft.com/office/officeart/2005/8/layout/vList2"/>
    <dgm:cxn modelId="{E42A9896-E782-4AEF-8716-251806BE09EF}" type="presParOf" srcId="{2394A785-3225-4F9E-B875-8DA5DC1E4124}" destId="{4FD49528-3AFD-4586-A598-6BE044AE478F}" srcOrd="2" destOrd="0" presId="urn:microsoft.com/office/officeart/2005/8/layout/vList2"/>
    <dgm:cxn modelId="{FACF4009-18DE-46F9-AC88-E9E393A6A311}" type="presParOf" srcId="{2394A785-3225-4F9E-B875-8DA5DC1E4124}" destId="{B6D7752C-B9F5-4B24-B383-000D110965AC}" srcOrd="3" destOrd="0" presId="urn:microsoft.com/office/officeart/2005/8/layout/vList2"/>
    <dgm:cxn modelId="{0D98535F-A3C0-4FC3-B321-7AF59182B792}" type="presParOf" srcId="{2394A785-3225-4F9E-B875-8DA5DC1E4124}" destId="{A40EF56E-93DE-42F2-ADBC-C1014EEA99A8}" srcOrd="4" destOrd="0" presId="urn:microsoft.com/office/officeart/2005/8/layout/vList2"/>
    <dgm:cxn modelId="{E123B838-3890-4603-996C-CDEF3753CB8F}" type="presParOf" srcId="{2394A785-3225-4F9E-B875-8DA5DC1E4124}" destId="{2D11FD5E-03D0-41FF-BDC3-B1B284A60261}" srcOrd="5" destOrd="0" presId="urn:microsoft.com/office/officeart/2005/8/layout/vList2"/>
    <dgm:cxn modelId="{DC256427-B896-4087-BB3F-4818B9382C85}" type="presParOf" srcId="{2394A785-3225-4F9E-B875-8DA5DC1E4124}" destId="{16D9ADA7-8535-4AEB-BEE2-A86D88A63B71}" srcOrd="6" destOrd="0" presId="urn:microsoft.com/office/officeart/2005/8/layout/vList2"/>
    <dgm:cxn modelId="{5480A1A1-F0BC-4396-91ED-B7A731BE382A}" type="presParOf" srcId="{2394A785-3225-4F9E-B875-8DA5DC1E4124}" destId="{ED028250-E1FC-4279-A963-61F228BC60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F7C46BBA-E9C4-40A5-BB7C-9518241C604E}">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C3B8740C-0F8F-4AEA-8625-572736F52087}" type="sibTrans" cxnId="{1EEFE04A-42CF-46BB-8C36-52C13C34C77D}">
      <dgm:prSet/>
      <dgm:spPr/>
      <dgm:t>
        <a:bodyPr/>
        <a:lstStyle/>
        <a:p>
          <a:endParaRPr lang="en-GB">
            <a:solidFill>
              <a:schemeClr val="tx1"/>
            </a:solidFill>
          </a:endParaRPr>
        </a:p>
      </dgm:t>
    </dgm:pt>
    <dgm:pt modelId="{2E8F6556-4A91-4DB0-A4E9-3E373EEDFEF6}" type="parTrans" cxnId="{1EEFE04A-42CF-46BB-8C36-52C13C34C77D}">
      <dgm:prSet/>
      <dgm:spPr/>
      <dgm:t>
        <a:bodyPr/>
        <a:lstStyle/>
        <a:p>
          <a:endParaRPr lang="en-GB">
            <a:solidFill>
              <a:schemeClr val="tx1"/>
            </a:solidFill>
          </a:endParaRPr>
        </a:p>
      </dgm:t>
    </dgm:pt>
    <dgm:pt modelId="{23ABFDE5-97BC-4AC7-A9EE-C6CA7E39B6A3}">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BA5FA3AB-F9B6-4210-9310-35DDC728679C}" type="parTrans" cxnId="{7E42E62B-FFD2-4779-BA69-A016A3164DAC}">
      <dgm:prSet/>
      <dgm:spPr/>
    </dgm:pt>
    <dgm:pt modelId="{4CCDCBF8-0EAE-46A8-BD79-5153A0FBF5F7}" type="sibTrans" cxnId="{7E42E62B-FFD2-4779-BA69-A016A3164DAC}">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38803D91-C661-4F0E-B573-12BA7943218B}" type="pres">
      <dgm:prSet presAssocID="{5B3C8C16-FA6D-4742-9BB9-251C03534EEB}" presName="spacer" presStyleCnt="0"/>
      <dgm:spPr/>
    </dgm:pt>
    <dgm:pt modelId="{103D069B-D8CD-4B99-BBE7-8F61BEA97623}" type="pres">
      <dgm:prSet presAssocID="{F7C46BBA-E9C4-40A5-BB7C-9518241C604E}" presName="parentText" presStyleLbl="node1" presStyleIdx="3" presStyleCnt="4">
        <dgm:presLayoutVars>
          <dgm:chMax val="0"/>
          <dgm:bulletEnabled val="1"/>
        </dgm:presLayoutVars>
      </dgm:prSet>
      <dgm:spPr/>
      <dgm:t>
        <a:bodyPr/>
        <a:lstStyle/>
        <a:p>
          <a:endParaRPr lang="en-GB"/>
        </a:p>
      </dgm:t>
    </dgm:pt>
    <dgm:pt modelId="{50768FEC-F12F-4D00-99B9-699F35685B0E}" type="pres">
      <dgm:prSet presAssocID="{F7C46BBA-E9C4-40A5-BB7C-9518241C604E}" presName="childText" presStyleLbl="revTx" presStyleIdx="0" presStyleCnt="1">
        <dgm:presLayoutVars>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F4213A85-5073-40C0-879C-B2540FA2DDAE}" type="presOf" srcId="{F7C46BBA-E9C4-40A5-BB7C-9518241C604E}" destId="{103D069B-D8CD-4B99-BBE7-8F61BEA97623}" srcOrd="0" destOrd="0" presId="urn:microsoft.com/office/officeart/2005/8/layout/vList2"/>
    <dgm:cxn modelId="{FBDEEA9B-487E-47B0-A4F0-92317BAA9683}" type="presOf" srcId="{CEA9F22D-9D0A-4D96-892F-BE883584759F}" destId="{A40EF56E-93DE-42F2-ADBC-C1014EEA99A8}" srcOrd="0" destOrd="0" presId="urn:microsoft.com/office/officeart/2005/8/layout/vList2"/>
    <dgm:cxn modelId="{F040A59B-811B-4EF6-B3D0-F86EA9AE2B17}" type="presOf" srcId="{23ABFDE5-97BC-4AC7-A9EE-C6CA7E39B6A3}" destId="{50768FEC-F12F-4D00-99B9-699F35685B0E}" srcOrd="0" destOrd="0" presId="urn:microsoft.com/office/officeart/2005/8/layout/vList2"/>
    <dgm:cxn modelId="{7E42E62B-FFD2-4779-BA69-A016A3164DAC}" srcId="{F7C46BBA-E9C4-40A5-BB7C-9518241C604E}" destId="{23ABFDE5-97BC-4AC7-A9EE-C6CA7E39B6A3}" srcOrd="0" destOrd="0" parTransId="{BA5FA3AB-F9B6-4210-9310-35DDC728679C}" sibTransId="{4CCDCBF8-0EAE-46A8-BD79-5153A0FBF5F7}"/>
    <dgm:cxn modelId="{CA5CA890-78A7-4B32-BB32-C00DCF5EC46A}" srcId="{2B52F956-BA16-4723-8DEA-CB1CEC17A8FF}" destId="{CEA9F22D-9D0A-4D96-892F-BE883584759F}" srcOrd="2" destOrd="0" parTransId="{B2CE7C32-97CC-473B-A056-176539BA300F}" sibTransId="{5B3C8C16-FA6D-4742-9BB9-251C03534EEB}"/>
    <dgm:cxn modelId="{1EEFE04A-42CF-46BB-8C36-52C13C34C77D}" srcId="{2B52F956-BA16-4723-8DEA-CB1CEC17A8FF}" destId="{F7C46BBA-E9C4-40A5-BB7C-9518241C604E}" srcOrd="3" destOrd="0" parTransId="{2E8F6556-4A91-4DB0-A4E9-3E373EEDFEF6}" sibTransId="{C3B8740C-0F8F-4AEA-8625-572736F52087}"/>
    <dgm:cxn modelId="{4141C6AC-FD6D-44CF-8D3A-D7EEECFF9DEB}" type="presOf" srcId="{2B52F956-BA16-4723-8DEA-CB1CEC17A8FF}" destId="{2394A785-3225-4F9E-B875-8DA5DC1E4124}"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25B6B0DE-112A-4340-9E83-F1CB3B9E5453}" type="presOf" srcId="{0AC4619F-E89E-4E2E-8371-7F4D6D82FB8F}" destId="{4FD49528-3AFD-4586-A598-6BE044AE478F}" srcOrd="0" destOrd="0" presId="urn:microsoft.com/office/officeart/2005/8/layout/vList2"/>
    <dgm:cxn modelId="{7CE6B110-D1FF-41A7-B701-E8E4D7BB5E6F}" type="presOf" srcId="{CCCF7287-E029-474F-92E0-330D412FFCC9}" destId="{62CA8009-81F8-479A-AF72-A10954E61399}" srcOrd="0" destOrd="0" presId="urn:microsoft.com/office/officeart/2005/8/layout/vList2"/>
    <dgm:cxn modelId="{1F1F0BB1-0CA9-40B8-B138-6A2F9816C798}" type="presParOf" srcId="{2394A785-3225-4F9E-B875-8DA5DC1E4124}" destId="{62CA8009-81F8-479A-AF72-A10954E61399}" srcOrd="0" destOrd="0" presId="urn:microsoft.com/office/officeart/2005/8/layout/vList2"/>
    <dgm:cxn modelId="{84738254-D5AF-44B7-85F7-A69F8273E7EC}" type="presParOf" srcId="{2394A785-3225-4F9E-B875-8DA5DC1E4124}" destId="{9077E742-DAC2-44FC-B76D-01BCFD3C6C3B}" srcOrd="1" destOrd="0" presId="urn:microsoft.com/office/officeart/2005/8/layout/vList2"/>
    <dgm:cxn modelId="{25E0F58C-BD58-486D-9B38-EB1C9F103F0F}" type="presParOf" srcId="{2394A785-3225-4F9E-B875-8DA5DC1E4124}" destId="{4FD49528-3AFD-4586-A598-6BE044AE478F}" srcOrd="2" destOrd="0" presId="urn:microsoft.com/office/officeart/2005/8/layout/vList2"/>
    <dgm:cxn modelId="{48412F8E-5A8E-4532-B693-2A821AC70371}" type="presParOf" srcId="{2394A785-3225-4F9E-B875-8DA5DC1E4124}" destId="{B6D7752C-B9F5-4B24-B383-000D110965AC}" srcOrd="3" destOrd="0" presId="urn:microsoft.com/office/officeart/2005/8/layout/vList2"/>
    <dgm:cxn modelId="{EDE3BFCC-321F-4C65-830D-30A945CCAB7A}" type="presParOf" srcId="{2394A785-3225-4F9E-B875-8DA5DC1E4124}" destId="{A40EF56E-93DE-42F2-ADBC-C1014EEA99A8}" srcOrd="4" destOrd="0" presId="urn:microsoft.com/office/officeart/2005/8/layout/vList2"/>
    <dgm:cxn modelId="{74685D27-FC5A-4F02-B944-7DF3D8930211}" type="presParOf" srcId="{2394A785-3225-4F9E-B875-8DA5DC1E4124}" destId="{38803D91-C661-4F0E-B573-12BA7943218B}" srcOrd="5" destOrd="0" presId="urn:microsoft.com/office/officeart/2005/8/layout/vList2"/>
    <dgm:cxn modelId="{6730B1D0-B658-43A1-8F83-610E6942D368}" type="presParOf" srcId="{2394A785-3225-4F9E-B875-8DA5DC1E4124}" destId="{103D069B-D8CD-4B99-BBE7-8F61BEA97623}" srcOrd="6" destOrd="0" presId="urn:microsoft.com/office/officeart/2005/8/layout/vList2"/>
    <dgm:cxn modelId="{909D3EA5-9DCC-4F4C-B196-3C04E2592E4A}" type="presParOf" srcId="{2394A785-3225-4F9E-B875-8DA5DC1E4124}" destId="{50768FEC-F12F-4D00-99B9-699F35685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eliminates entire phases</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303DF824-CA69-4573-AC4D-E45B76D5E904}" srcId="{2B52F956-BA16-4723-8DEA-CB1CEC17A8FF}" destId="{62F50262-E339-4BAA-8827-CB8BDE518343}" srcOrd="3" destOrd="0" parTransId="{1B6710B4-CBBC-4F3C-93D8-CB075135F31E}" sibTransId="{351D64AD-D572-4D9E-A8EA-772470A3D5CA}"/>
    <dgm:cxn modelId="{1B64386D-EAA7-464F-996B-E5D22E2E7BAF}" type="presOf" srcId="{CCCF7287-E029-474F-92E0-330D412FFCC9}" destId="{62CA8009-81F8-479A-AF72-A10954E61399}" srcOrd="0" destOrd="0" presId="urn:microsoft.com/office/officeart/2005/8/layout/vList2"/>
    <dgm:cxn modelId="{FE5399A7-1EAF-43E1-9AB2-27EAA5211BFE}" type="presOf" srcId="{2B52F956-BA16-4723-8DEA-CB1CEC17A8FF}" destId="{2394A785-3225-4F9E-B875-8DA5DC1E4124}" srcOrd="0" destOrd="0" presId="urn:microsoft.com/office/officeart/2005/8/layout/vList2"/>
    <dgm:cxn modelId="{A7BD16F9-C1DB-45E7-A18F-A799DA0FC90A}" type="presOf" srcId="{0AC4619F-E89E-4E2E-8371-7F4D6D82FB8F}" destId="{4FD49528-3AFD-4586-A598-6BE044AE478F}" srcOrd="0" destOrd="0" presId="urn:microsoft.com/office/officeart/2005/8/layout/vList2"/>
    <dgm:cxn modelId="{F9C71433-DA94-439E-B184-B92A52B5C661}" type="presOf" srcId="{CEA9F22D-9D0A-4D96-892F-BE883584759F}" destId="{A40EF56E-93DE-42F2-ADBC-C1014EEA99A8}"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C77E1A6A-550F-48EC-A447-B496B4464F0D}" srcId="{2B52F956-BA16-4723-8DEA-CB1CEC17A8FF}" destId="{0AC4619F-E89E-4E2E-8371-7F4D6D82FB8F}" srcOrd="1" destOrd="0" parTransId="{4D979024-E543-4BCA-B063-E02AADB86185}" sibTransId="{428D89C5-5AAF-4269-8B11-A76DDB065351}"/>
    <dgm:cxn modelId="{F381247A-DD44-438B-9DB9-50ED052C9BA4}" type="presOf" srcId="{62F50262-E339-4BAA-8827-CB8BDE518343}" destId="{B3F1D52E-F9C0-4E49-A912-DD2768F75062}" srcOrd="0" destOrd="0" presId="urn:microsoft.com/office/officeart/2005/8/layout/vList2"/>
    <dgm:cxn modelId="{1F997FF0-F96A-40B5-8D29-5B04180FD7D5}" type="presParOf" srcId="{2394A785-3225-4F9E-B875-8DA5DC1E4124}" destId="{62CA8009-81F8-479A-AF72-A10954E61399}" srcOrd="0" destOrd="0" presId="urn:microsoft.com/office/officeart/2005/8/layout/vList2"/>
    <dgm:cxn modelId="{FFE9CC92-243B-401C-B536-24DE2A81AED1}" type="presParOf" srcId="{2394A785-3225-4F9E-B875-8DA5DC1E4124}" destId="{9077E742-DAC2-44FC-B76D-01BCFD3C6C3B}" srcOrd="1" destOrd="0" presId="urn:microsoft.com/office/officeart/2005/8/layout/vList2"/>
    <dgm:cxn modelId="{6E98D80C-1BE8-4ECA-A16A-0460B2864177}" type="presParOf" srcId="{2394A785-3225-4F9E-B875-8DA5DC1E4124}" destId="{4FD49528-3AFD-4586-A598-6BE044AE478F}" srcOrd="2" destOrd="0" presId="urn:microsoft.com/office/officeart/2005/8/layout/vList2"/>
    <dgm:cxn modelId="{05A4762F-6311-4C62-BB42-F6AC2BDB5CD8}" type="presParOf" srcId="{2394A785-3225-4F9E-B875-8DA5DC1E4124}" destId="{B6D7752C-B9F5-4B24-B383-000D110965AC}" srcOrd="3" destOrd="0" presId="urn:microsoft.com/office/officeart/2005/8/layout/vList2"/>
    <dgm:cxn modelId="{E48126B9-6112-4086-BC06-5554B2E3556D}" type="presParOf" srcId="{2394A785-3225-4F9E-B875-8DA5DC1E4124}" destId="{A40EF56E-93DE-42F2-ADBC-C1014EEA99A8}" srcOrd="4" destOrd="0" presId="urn:microsoft.com/office/officeart/2005/8/layout/vList2"/>
    <dgm:cxn modelId="{B8B588D1-E58C-4C66-B255-81AF0205AEBA}" type="presParOf" srcId="{2394A785-3225-4F9E-B875-8DA5DC1E4124}" destId="{2B75A8A1-3027-43A8-B7CC-C2F15DF75CD9}" srcOrd="5" destOrd="0" presId="urn:microsoft.com/office/officeart/2005/8/layout/vList2"/>
    <dgm:cxn modelId="{1E1F6DF1-C570-45F6-8E99-331093B019B8}"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improves time-to-market</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more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303DF824-CA69-4573-AC4D-E45B76D5E904}" srcId="{2B52F956-BA16-4723-8DEA-CB1CEC17A8FF}" destId="{62F50262-E339-4BAA-8827-CB8BDE518343}" srcOrd="3" destOrd="0" parTransId="{1B6710B4-CBBC-4F3C-93D8-CB075135F31E}" sibTransId="{351D64AD-D572-4D9E-A8EA-772470A3D5CA}"/>
    <dgm:cxn modelId="{27BFD02D-8458-44AB-A3E9-BFBC7DAA1115}" type="presOf" srcId="{0AC4619F-E89E-4E2E-8371-7F4D6D82FB8F}" destId="{4FD49528-3AFD-4586-A598-6BE044AE478F}" srcOrd="0" destOrd="0" presId="urn:microsoft.com/office/officeart/2005/8/layout/vList2"/>
    <dgm:cxn modelId="{63435C28-A01E-4C0D-8D16-64D6615AE9B7}"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B6954DAD-56D7-420F-A4F0-17741AE3A48D}" type="presOf" srcId="{CEA9F22D-9D0A-4D96-892F-BE883584759F}" destId="{A40EF56E-93DE-42F2-ADBC-C1014EEA99A8}" srcOrd="0" destOrd="0" presId="urn:microsoft.com/office/officeart/2005/8/layout/vList2"/>
    <dgm:cxn modelId="{562F94DC-DE1C-4702-8E5E-E679D5F43EF1}" type="presOf" srcId="{62F50262-E339-4BAA-8827-CB8BDE518343}" destId="{B3F1D52E-F9C0-4E49-A912-DD2768F75062}" srcOrd="0" destOrd="0" presId="urn:microsoft.com/office/officeart/2005/8/layout/vList2"/>
    <dgm:cxn modelId="{35AE38CD-2791-43E2-A88B-320267A25DE8}" type="presOf" srcId="{2B52F956-BA16-4723-8DEA-CB1CEC17A8FF}" destId="{2394A785-3225-4F9E-B875-8DA5DC1E4124}" srcOrd="0" destOrd="0" presId="urn:microsoft.com/office/officeart/2005/8/layout/vList2"/>
    <dgm:cxn modelId="{402DDE02-F775-47B2-B154-6F11364F5E1B}" type="presParOf" srcId="{2394A785-3225-4F9E-B875-8DA5DC1E4124}" destId="{62CA8009-81F8-479A-AF72-A10954E61399}" srcOrd="0" destOrd="0" presId="urn:microsoft.com/office/officeart/2005/8/layout/vList2"/>
    <dgm:cxn modelId="{89F16C5A-91E2-47AA-9F1A-930C6A55F4F4}" type="presParOf" srcId="{2394A785-3225-4F9E-B875-8DA5DC1E4124}" destId="{9077E742-DAC2-44FC-B76D-01BCFD3C6C3B}" srcOrd="1" destOrd="0" presId="urn:microsoft.com/office/officeart/2005/8/layout/vList2"/>
    <dgm:cxn modelId="{98D12572-82E0-40E2-A3AE-9F4E1FCC111A}" type="presParOf" srcId="{2394A785-3225-4F9E-B875-8DA5DC1E4124}" destId="{4FD49528-3AFD-4586-A598-6BE044AE478F}" srcOrd="2" destOrd="0" presId="urn:microsoft.com/office/officeart/2005/8/layout/vList2"/>
    <dgm:cxn modelId="{A70968BC-D6D3-43B9-B619-A7EBBF7A51D7}" type="presParOf" srcId="{2394A785-3225-4F9E-B875-8DA5DC1E4124}" destId="{B6D7752C-B9F5-4B24-B383-000D110965AC}" srcOrd="3" destOrd="0" presId="urn:microsoft.com/office/officeart/2005/8/layout/vList2"/>
    <dgm:cxn modelId="{B76E6545-3528-4E41-873A-A7D398CDD2D5}" type="presParOf" srcId="{2394A785-3225-4F9E-B875-8DA5DC1E4124}" destId="{A40EF56E-93DE-42F2-ADBC-C1014EEA99A8}" srcOrd="4" destOrd="0" presId="urn:microsoft.com/office/officeart/2005/8/layout/vList2"/>
    <dgm:cxn modelId="{6A3916D1-C2B6-4B62-9106-318CDCFEF016}" type="presParOf" srcId="{2394A785-3225-4F9E-B875-8DA5DC1E4124}" destId="{2B75A8A1-3027-43A8-B7CC-C2F15DF75CD9}" srcOrd="5" destOrd="0" presId="urn:microsoft.com/office/officeart/2005/8/layout/vList2"/>
    <dgm:cxn modelId="{1525A038-F3EC-4472-BB2D-CD75E5FACB32}"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FF7853-97F4-4B09-AB61-FA44AA8EF94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62586134-B3BE-4FB0-BB08-A4E4C1DEF211}">
      <dgm:prSet/>
      <dgm:spPr/>
      <dgm:t>
        <a:bodyPr/>
        <a:lstStyle/>
        <a:p>
          <a:pPr rtl="0"/>
          <a:r>
            <a:rPr lang="en-GB" b="1" baseline="0" dirty="0" smtClean="0"/>
            <a:t>A quant model</a:t>
          </a:r>
          <a:endParaRPr lang="en-GB" b="1" dirty="0"/>
        </a:p>
      </dgm:t>
    </dgm:pt>
    <dgm:pt modelId="{980591CD-EDDF-4BF2-ABB9-70640035F8F4}" type="parTrans" cxnId="{8FE78161-0AD9-42E8-8ABC-9C06A6AC3051}">
      <dgm:prSet/>
      <dgm:spPr/>
      <dgm:t>
        <a:bodyPr/>
        <a:lstStyle/>
        <a:p>
          <a:endParaRPr lang="en-GB" b="1"/>
        </a:p>
      </dgm:t>
    </dgm:pt>
    <dgm:pt modelId="{1B45E02C-8396-4975-9D22-B5BDA5BB147E}" type="sibTrans" cxnId="{8FE78161-0AD9-42E8-8ABC-9C06A6AC3051}">
      <dgm:prSet/>
      <dgm:spPr/>
      <dgm:t>
        <a:bodyPr/>
        <a:lstStyle/>
        <a:p>
          <a:endParaRPr lang="en-GB" b="1"/>
        </a:p>
      </dgm:t>
    </dgm:pt>
    <dgm:pt modelId="{76134273-1BF9-44AD-9D57-F2BD031F49B0}">
      <dgm:prSet/>
      <dgm:spPr/>
      <dgm:t>
        <a:bodyPr/>
        <a:lstStyle/>
        <a:p>
          <a:pPr rtl="0"/>
          <a:r>
            <a:rPr lang="en-GB" b="1" baseline="0" dirty="0" smtClean="0"/>
            <a:t>A trading engine</a:t>
          </a:r>
          <a:endParaRPr lang="en-GB" b="1" dirty="0"/>
        </a:p>
      </dgm:t>
    </dgm:pt>
    <dgm:pt modelId="{21648B25-5418-48D1-AF14-F07AE7560CEC}" type="parTrans" cxnId="{DE545CF4-2609-45D5-BA3E-A18AB68FC4E8}">
      <dgm:prSet/>
      <dgm:spPr/>
      <dgm:t>
        <a:bodyPr/>
        <a:lstStyle/>
        <a:p>
          <a:endParaRPr lang="en-GB" b="1"/>
        </a:p>
      </dgm:t>
    </dgm:pt>
    <dgm:pt modelId="{E49BE464-13B9-405B-9B36-6C23168EAFBE}" type="sibTrans" cxnId="{DE545CF4-2609-45D5-BA3E-A18AB68FC4E8}">
      <dgm:prSet/>
      <dgm:spPr/>
      <dgm:t>
        <a:bodyPr/>
        <a:lstStyle/>
        <a:p>
          <a:endParaRPr lang="en-GB" b="1"/>
        </a:p>
      </dgm:t>
    </dgm:pt>
    <dgm:pt modelId="{3F354F91-3F7E-4B5D-A29F-64125FC59F5C}">
      <dgm:prSet/>
      <dgm:spPr/>
      <dgm:t>
        <a:bodyPr/>
        <a:lstStyle/>
        <a:p>
          <a:pPr rtl="0"/>
          <a:r>
            <a:rPr lang="en-GB" b="1" baseline="0" dirty="0" smtClean="0"/>
            <a:t>F# + existing C++ components</a:t>
          </a:r>
          <a:endParaRPr lang="en-GB" b="1" dirty="0"/>
        </a:p>
      </dgm:t>
    </dgm:pt>
    <dgm:pt modelId="{62DC7596-6E96-42E7-8BD1-8BCFC7F016C6}" type="parTrans" cxnId="{E3A92E65-9DFE-45F6-8900-75F7952D84D8}">
      <dgm:prSet/>
      <dgm:spPr/>
      <dgm:t>
        <a:bodyPr/>
        <a:lstStyle/>
        <a:p>
          <a:endParaRPr lang="en-GB" b="1"/>
        </a:p>
      </dgm:t>
    </dgm:pt>
    <dgm:pt modelId="{7E4DBFAC-FA64-4175-81B2-249533E52F65}" type="sibTrans" cxnId="{E3A92E65-9DFE-45F6-8900-75F7952D84D8}">
      <dgm:prSet/>
      <dgm:spPr/>
      <dgm:t>
        <a:bodyPr/>
        <a:lstStyle/>
        <a:p>
          <a:endParaRPr lang="en-GB" b="1"/>
        </a:p>
      </dgm:t>
    </dgm:pt>
    <dgm:pt modelId="{CA73B6AE-C043-4513-944D-EE0F645F56D3}">
      <dgm:prSet/>
      <dgm:spPr/>
      <dgm:t>
        <a:bodyPr/>
        <a:lstStyle/>
        <a:p>
          <a:pPr rtl="0"/>
          <a:r>
            <a:rPr lang="en-GB" b="1" baseline="0" dirty="0" smtClean="0"/>
            <a:t>A calculation engine with GPU execution</a:t>
          </a:r>
          <a:endParaRPr lang="en-GB" b="1" dirty="0"/>
        </a:p>
      </dgm:t>
    </dgm:pt>
    <dgm:pt modelId="{4302B7E6-4E09-49B3-B7F7-A12774562368}" type="parTrans" cxnId="{CFEF13A6-EDED-49AB-BDA6-203EE784618A}">
      <dgm:prSet/>
      <dgm:spPr/>
      <dgm:t>
        <a:bodyPr/>
        <a:lstStyle/>
        <a:p>
          <a:endParaRPr lang="en-GB" b="1"/>
        </a:p>
      </dgm:t>
    </dgm:pt>
    <dgm:pt modelId="{0F115686-3D01-4CCF-B3F1-DFED0338CF5F}" type="sibTrans" cxnId="{CFEF13A6-EDED-49AB-BDA6-203EE784618A}">
      <dgm:prSet/>
      <dgm:spPr/>
      <dgm:t>
        <a:bodyPr/>
        <a:lstStyle/>
        <a:p>
          <a:endParaRPr lang="en-GB" b="1"/>
        </a:p>
      </dgm:t>
    </dgm:pt>
    <dgm:pt modelId="{F07C14B9-0A76-4A8B-ABC7-C97A7297D71F}">
      <dgm:prSet/>
      <dgm:spPr/>
      <dgm:t>
        <a:bodyPr/>
        <a:lstStyle/>
        <a:p>
          <a:pPr rtl="0"/>
          <a:r>
            <a:rPr lang="en-GB" b="1" baseline="0" dirty="0" smtClean="0"/>
            <a:t>F# + </a:t>
          </a:r>
          <a:r>
            <a:rPr lang="en-GB" b="1" baseline="0" dirty="0" err="1" smtClean="0"/>
            <a:t>FCore</a:t>
          </a:r>
          <a:r>
            <a:rPr lang="en-GB" b="1" baseline="0" dirty="0" smtClean="0"/>
            <a:t> Math</a:t>
          </a:r>
          <a:endParaRPr lang="en-GB" b="1" dirty="0"/>
        </a:p>
      </dgm:t>
    </dgm:pt>
    <dgm:pt modelId="{BB496425-8B5C-4BDF-B129-A241CA58FE5F}" type="parTrans" cxnId="{0308A13F-D059-497C-A862-45E63A71E513}">
      <dgm:prSet/>
      <dgm:spPr/>
      <dgm:t>
        <a:bodyPr/>
        <a:lstStyle/>
        <a:p>
          <a:endParaRPr lang="en-GB" b="1"/>
        </a:p>
      </dgm:t>
    </dgm:pt>
    <dgm:pt modelId="{DAD1067B-51D6-414D-A00A-124A6A791003}" type="sibTrans" cxnId="{0308A13F-D059-497C-A862-45E63A71E513}">
      <dgm:prSet/>
      <dgm:spPr/>
      <dgm:t>
        <a:bodyPr/>
        <a:lstStyle/>
        <a:p>
          <a:endParaRPr lang="en-GB" b="1"/>
        </a:p>
      </dgm:t>
    </dgm:pt>
    <dgm:pt modelId="{CE4D4477-DF2C-495F-BDA8-8652C15006B3}">
      <dgm:prSet/>
      <dgm:spPr/>
      <dgm:t>
        <a:bodyPr/>
        <a:lstStyle/>
        <a:p>
          <a:pPr rtl="0"/>
          <a:r>
            <a:rPr lang="en-GB" b="1" baseline="0" dirty="0" smtClean="0"/>
            <a:t>A scalable web service</a:t>
          </a:r>
          <a:endParaRPr lang="en-GB" b="1" dirty="0"/>
        </a:p>
      </dgm:t>
    </dgm:pt>
    <dgm:pt modelId="{F5AAC2A1-8C96-4101-84B2-2EC5EF8AE36B}" type="parTrans" cxnId="{7735DF18-A261-4ED5-AE2E-0A3875E0E402}">
      <dgm:prSet/>
      <dgm:spPr/>
      <dgm:t>
        <a:bodyPr/>
        <a:lstStyle/>
        <a:p>
          <a:endParaRPr lang="en-GB" b="1"/>
        </a:p>
      </dgm:t>
    </dgm:pt>
    <dgm:pt modelId="{2D9C9EE4-4D81-4C25-BC7E-ACE9F7B5D979}" type="sibTrans" cxnId="{7735DF18-A261-4ED5-AE2E-0A3875E0E402}">
      <dgm:prSet/>
      <dgm:spPr/>
      <dgm:t>
        <a:bodyPr/>
        <a:lstStyle/>
        <a:p>
          <a:endParaRPr lang="en-GB" b="1"/>
        </a:p>
      </dgm:t>
    </dgm:pt>
    <dgm:pt modelId="{A4E9876C-040D-4F7E-A482-B16E2907180D}">
      <dgm:prSet/>
      <dgm:spPr/>
      <dgm:t>
        <a:bodyPr/>
        <a:lstStyle/>
        <a:p>
          <a:pPr rtl="0"/>
          <a:r>
            <a:rPr lang="en-GB" b="1" baseline="0" smtClean="0"/>
            <a:t>Data Services + </a:t>
          </a:r>
          <a:r>
            <a:rPr lang="en-GB" b="1" baseline="0" dirty="0" smtClean="0"/>
            <a:t>F# + ASP.NET</a:t>
          </a:r>
          <a:endParaRPr lang="en-GB" b="1" dirty="0"/>
        </a:p>
      </dgm:t>
    </dgm:pt>
    <dgm:pt modelId="{E26870D1-7748-4250-B19F-B678A0ABF91D}" type="parTrans" cxnId="{D089E47B-EA88-434F-A59E-68F0E72E0EF7}">
      <dgm:prSet/>
      <dgm:spPr/>
      <dgm:t>
        <a:bodyPr/>
        <a:lstStyle/>
        <a:p>
          <a:endParaRPr lang="en-GB" b="1"/>
        </a:p>
      </dgm:t>
    </dgm:pt>
    <dgm:pt modelId="{B4770209-27E0-45E8-BC4B-C3367FAF60D4}" type="sibTrans" cxnId="{D089E47B-EA88-434F-A59E-68F0E72E0EF7}">
      <dgm:prSet/>
      <dgm:spPr/>
      <dgm:t>
        <a:bodyPr/>
        <a:lstStyle/>
        <a:p>
          <a:endParaRPr lang="en-GB" b="1"/>
        </a:p>
      </dgm:t>
    </dgm:pt>
    <dgm:pt modelId="{3D2E5B88-9768-4907-A021-A9AB5E3919D7}">
      <dgm:prSet/>
      <dgm:spPr/>
      <dgm:t>
        <a:bodyPr/>
        <a:lstStyle/>
        <a:p>
          <a:pPr rtl="0"/>
          <a:r>
            <a:rPr lang="en-GB" b="1" baseline="0" dirty="0" smtClean="0"/>
            <a:t>A scalable big-data service</a:t>
          </a:r>
          <a:endParaRPr lang="en-GB" b="1" dirty="0"/>
        </a:p>
      </dgm:t>
    </dgm:pt>
    <dgm:pt modelId="{F56C7EC6-573C-4AEC-8FE7-571B76190AAD}" type="parTrans" cxnId="{1B3286D7-8523-4E4C-9FE2-56A07173072D}">
      <dgm:prSet/>
      <dgm:spPr/>
      <dgm:t>
        <a:bodyPr/>
        <a:lstStyle/>
        <a:p>
          <a:endParaRPr lang="en-GB" b="1"/>
        </a:p>
      </dgm:t>
    </dgm:pt>
    <dgm:pt modelId="{7D272DC9-240C-4138-9266-C7372A780CFA}" type="sibTrans" cxnId="{1B3286D7-8523-4E4C-9FE2-56A07173072D}">
      <dgm:prSet/>
      <dgm:spPr/>
      <dgm:t>
        <a:bodyPr/>
        <a:lstStyle/>
        <a:p>
          <a:endParaRPr lang="en-GB" b="1"/>
        </a:p>
      </dgm:t>
    </dgm:pt>
    <dgm:pt modelId="{C4FE37BC-0236-4F40-803D-A24E5BB085E5}">
      <dgm:prSet/>
      <dgm:spPr/>
      <dgm:t>
        <a:bodyPr/>
        <a:lstStyle/>
        <a:p>
          <a:pPr rtl="0"/>
          <a:r>
            <a:rPr lang="en-GB" b="1" baseline="0" dirty="0" smtClean="0"/>
            <a:t>F# + </a:t>
          </a:r>
          <a:r>
            <a:rPr lang="en-GB" b="1" baseline="0" dirty="0" err="1" smtClean="0"/>
            <a:t>Hadoop</a:t>
          </a:r>
          <a:r>
            <a:rPr lang="en-GB" b="1" baseline="0" dirty="0" smtClean="0"/>
            <a:t> + </a:t>
          </a:r>
          <a:r>
            <a:rPr lang="en-GB" b="1" baseline="0" dirty="0" err="1" smtClean="0"/>
            <a:t>ServiceStack</a:t>
          </a:r>
          <a:endParaRPr lang="en-GB" b="1" dirty="0"/>
        </a:p>
      </dgm:t>
    </dgm:pt>
    <dgm:pt modelId="{4370217D-FE59-472E-9AF2-0E72E48B4BB3}" type="parTrans" cxnId="{93924669-8789-49EF-A500-7D72D8880764}">
      <dgm:prSet/>
      <dgm:spPr/>
      <dgm:t>
        <a:bodyPr/>
        <a:lstStyle/>
        <a:p>
          <a:endParaRPr lang="en-GB" b="1"/>
        </a:p>
      </dgm:t>
    </dgm:pt>
    <dgm:pt modelId="{724585B3-EE16-470E-8FE9-D0F20DF82A3C}" type="sibTrans" cxnId="{93924669-8789-49EF-A500-7D72D8880764}">
      <dgm:prSet/>
      <dgm:spPr/>
      <dgm:t>
        <a:bodyPr/>
        <a:lstStyle/>
        <a:p>
          <a:endParaRPr lang="en-GB" b="1"/>
        </a:p>
      </dgm:t>
    </dgm:pt>
    <dgm:pt modelId="{74040F93-AA6F-489A-AD5D-F770DC5DFF4A}">
      <dgm:prSet/>
      <dgm:spPr/>
      <dgm:t>
        <a:bodyPr/>
        <a:lstStyle/>
        <a:p>
          <a:pPr rtl="0"/>
          <a:r>
            <a:rPr lang="en-GB" b="1" baseline="0" dirty="0" smtClean="0"/>
            <a:t>A Web 2.0 </a:t>
          </a:r>
          <a:r>
            <a:rPr lang="en-GB" b="1" baseline="0" dirty="0" err="1" smtClean="0"/>
            <a:t>startup</a:t>
          </a:r>
          <a:endParaRPr lang="en-GB" b="1" dirty="0"/>
        </a:p>
      </dgm:t>
    </dgm:pt>
    <dgm:pt modelId="{AD6714F6-C74B-455F-9CEF-0B91DEE0D2D5}" type="parTrans" cxnId="{A3CD8935-C15B-4ECE-802F-687F21515CCB}">
      <dgm:prSet/>
      <dgm:spPr/>
      <dgm:t>
        <a:bodyPr/>
        <a:lstStyle/>
        <a:p>
          <a:endParaRPr lang="en-GB" b="1"/>
        </a:p>
      </dgm:t>
    </dgm:pt>
    <dgm:pt modelId="{FB339498-E882-4B6A-9B7E-9E3DDDB507A2}" type="sibTrans" cxnId="{A3CD8935-C15B-4ECE-802F-687F21515CCB}">
      <dgm:prSet/>
      <dgm:spPr/>
      <dgm:t>
        <a:bodyPr/>
        <a:lstStyle/>
        <a:p>
          <a:endParaRPr lang="en-GB" b="1"/>
        </a:p>
      </dgm:t>
    </dgm:pt>
    <dgm:pt modelId="{E7AB00C2-6C27-43A4-BBFC-858A1862E84A}">
      <dgm:prSet/>
      <dgm:spPr/>
      <dgm:t>
        <a:bodyPr/>
        <a:lstStyle/>
        <a:p>
          <a:pPr rtl="0"/>
          <a:r>
            <a:rPr lang="en-GB" b="1" baseline="0" dirty="0" smtClean="0"/>
            <a:t>F# (Server) + SQL Server + </a:t>
          </a:r>
          <a:r>
            <a:rPr lang="en-GB" b="1" baseline="0" dirty="0" err="1" smtClean="0"/>
            <a:t>DataFeeds</a:t>
          </a:r>
          <a:r>
            <a:rPr lang="en-GB" b="1" baseline="0" dirty="0" smtClean="0"/>
            <a:t> + ASP.NET + F# (</a:t>
          </a:r>
          <a:r>
            <a:rPr lang="en-GB" b="1" baseline="0" dirty="0" err="1" smtClean="0"/>
            <a:t>WebSharper</a:t>
          </a:r>
          <a:r>
            <a:rPr lang="en-GB" b="1" baseline="0" dirty="0" smtClean="0"/>
            <a:t>) + HTML5</a:t>
          </a:r>
          <a:endParaRPr lang="en-GB" b="1" dirty="0"/>
        </a:p>
      </dgm:t>
    </dgm:pt>
    <dgm:pt modelId="{F70DD5F3-2A27-4C7C-8209-912D5E2C3985}" type="parTrans" cxnId="{960E0914-1B98-433E-96FA-891D00171906}">
      <dgm:prSet/>
      <dgm:spPr/>
      <dgm:t>
        <a:bodyPr/>
        <a:lstStyle/>
        <a:p>
          <a:endParaRPr lang="en-GB" b="1"/>
        </a:p>
      </dgm:t>
    </dgm:pt>
    <dgm:pt modelId="{EDF1077E-771F-4A07-ABAA-2BF89B53738F}" type="sibTrans" cxnId="{960E0914-1B98-433E-96FA-891D00171906}">
      <dgm:prSet/>
      <dgm:spPr/>
      <dgm:t>
        <a:bodyPr/>
        <a:lstStyle/>
        <a:p>
          <a:endParaRPr lang="en-GB" b="1"/>
        </a:p>
      </dgm:t>
    </dgm:pt>
    <dgm:pt modelId="{2C8A3126-A74F-4D24-B47A-4156B040A257}">
      <dgm:prSet/>
      <dgm:spPr/>
      <dgm:t>
        <a:bodyPr/>
        <a:lstStyle/>
        <a:p>
          <a:pPr rtl="0"/>
          <a:r>
            <a:rPr lang="en-GB" b="1" baseline="0" dirty="0" smtClean="0"/>
            <a:t>Oracle + F# (Server) + F#/C# (Silverlight)</a:t>
          </a:r>
          <a:endParaRPr lang="en-GB" b="1" dirty="0"/>
        </a:p>
      </dgm:t>
    </dgm:pt>
    <dgm:pt modelId="{1B1B65A1-4B1A-41A7-8EF6-7F20245A9CE0}" type="parTrans" cxnId="{A1C9FC01-C398-487A-AA4F-3FDBAC7E93F8}">
      <dgm:prSet/>
      <dgm:spPr/>
      <dgm:t>
        <a:bodyPr/>
        <a:lstStyle/>
        <a:p>
          <a:endParaRPr lang="en-GB" b="1"/>
        </a:p>
      </dgm:t>
    </dgm:pt>
    <dgm:pt modelId="{AFD37896-2FB5-4B9C-9362-9C37E6D343AC}" type="sibTrans" cxnId="{A1C9FC01-C398-487A-AA4F-3FDBAC7E93F8}">
      <dgm:prSet/>
      <dgm:spPr/>
      <dgm:t>
        <a:bodyPr/>
        <a:lstStyle/>
        <a:p>
          <a:endParaRPr lang="en-GB" b="1"/>
        </a:p>
      </dgm:t>
    </dgm:pt>
    <dgm:pt modelId="{FDF7ECC2-9288-4A49-99DC-5A636EE4F798}" type="pres">
      <dgm:prSet presAssocID="{8CFF7853-97F4-4B09-AB61-FA44AA8EF942}" presName="Name0" presStyleCnt="0">
        <dgm:presLayoutVars>
          <dgm:dir/>
          <dgm:animLvl val="lvl"/>
          <dgm:resizeHandles val="exact"/>
        </dgm:presLayoutVars>
      </dgm:prSet>
      <dgm:spPr/>
      <dgm:t>
        <a:bodyPr/>
        <a:lstStyle/>
        <a:p>
          <a:endParaRPr lang="en-GB"/>
        </a:p>
      </dgm:t>
    </dgm:pt>
    <dgm:pt modelId="{5421FD53-A25B-4D26-AD72-BC09FDB0A4B4}" type="pres">
      <dgm:prSet presAssocID="{62586134-B3BE-4FB0-BB08-A4E4C1DEF211}" presName="linNode" presStyleCnt="0"/>
      <dgm:spPr/>
    </dgm:pt>
    <dgm:pt modelId="{D5E7EE7B-A4B6-4866-A0B5-9AE4C9ACC44B}" type="pres">
      <dgm:prSet presAssocID="{62586134-B3BE-4FB0-BB08-A4E4C1DEF211}" presName="parentText" presStyleLbl="node1" presStyleIdx="0" presStyleCnt="6">
        <dgm:presLayoutVars>
          <dgm:chMax val="1"/>
          <dgm:bulletEnabled val="1"/>
        </dgm:presLayoutVars>
      </dgm:prSet>
      <dgm:spPr/>
      <dgm:t>
        <a:bodyPr/>
        <a:lstStyle/>
        <a:p>
          <a:endParaRPr lang="en-GB"/>
        </a:p>
      </dgm:t>
    </dgm:pt>
    <dgm:pt modelId="{FE5B495B-CA8F-4F7C-8206-ED12CE865D8B}" type="pres">
      <dgm:prSet presAssocID="{62586134-B3BE-4FB0-BB08-A4E4C1DEF211}" presName="descendantText" presStyleLbl="alignAccFollowNode1" presStyleIdx="0" presStyleCnt="6">
        <dgm:presLayoutVars>
          <dgm:bulletEnabled val="1"/>
        </dgm:presLayoutVars>
      </dgm:prSet>
      <dgm:spPr/>
      <dgm:t>
        <a:bodyPr/>
        <a:lstStyle/>
        <a:p>
          <a:endParaRPr lang="en-GB"/>
        </a:p>
      </dgm:t>
    </dgm:pt>
    <dgm:pt modelId="{AA636A2E-B67C-4E76-AB54-37DC12AD4AFE}" type="pres">
      <dgm:prSet presAssocID="{1B45E02C-8396-4975-9D22-B5BDA5BB147E}" presName="sp" presStyleCnt="0"/>
      <dgm:spPr/>
    </dgm:pt>
    <dgm:pt modelId="{EF7065E3-55AD-47BB-996A-5951F88F1E6C}" type="pres">
      <dgm:prSet presAssocID="{76134273-1BF9-44AD-9D57-F2BD031F49B0}" presName="linNode" presStyleCnt="0"/>
      <dgm:spPr/>
    </dgm:pt>
    <dgm:pt modelId="{B5EDC084-CE84-4607-9987-AD6379942A1D}" type="pres">
      <dgm:prSet presAssocID="{76134273-1BF9-44AD-9D57-F2BD031F49B0}" presName="parentText" presStyleLbl="node1" presStyleIdx="1" presStyleCnt="6">
        <dgm:presLayoutVars>
          <dgm:chMax val="1"/>
          <dgm:bulletEnabled val="1"/>
        </dgm:presLayoutVars>
      </dgm:prSet>
      <dgm:spPr/>
      <dgm:t>
        <a:bodyPr/>
        <a:lstStyle/>
        <a:p>
          <a:endParaRPr lang="en-GB"/>
        </a:p>
      </dgm:t>
    </dgm:pt>
    <dgm:pt modelId="{33B2AC97-A57B-481C-8F7E-291ECD15ECB8}" type="pres">
      <dgm:prSet presAssocID="{76134273-1BF9-44AD-9D57-F2BD031F49B0}" presName="descendantText" presStyleLbl="alignAccFollowNode1" presStyleIdx="1" presStyleCnt="6">
        <dgm:presLayoutVars>
          <dgm:bulletEnabled val="1"/>
        </dgm:presLayoutVars>
      </dgm:prSet>
      <dgm:spPr/>
      <dgm:t>
        <a:bodyPr/>
        <a:lstStyle/>
        <a:p>
          <a:endParaRPr lang="en-GB"/>
        </a:p>
      </dgm:t>
    </dgm:pt>
    <dgm:pt modelId="{D1F402EA-B0E4-417D-9A15-0B4FA9A02FED}" type="pres">
      <dgm:prSet presAssocID="{E49BE464-13B9-405B-9B36-6C23168EAFBE}" presName="sp" presStyleCnt="0"/>
      <dgm:spPr/>
    </dgm:pt>
    <dgm:pt modelId="{60565755-2BEE-4B4C-BE6B-B1375223D683}" type="pres">
      <dgm:prSet presAssocID="{CA73B6AE-C043-4513-944D-EE0F645F56D3}" presName="linNode" presStyleCnt="0"/>
      <dgm:spPr/>
    </dgm:pt>
    <dgm:pt modelId="{F4FA34D5-5E8C-4290-A769-8A7C673B1F3F}" type="pres">
      <dgm:prSet presAssocID="{CA73B6AE-C043-4513-944D-EE0F645F56D3}" presName="parentText" presStyleLbl="node1" presStyleIdx="2" presStyleCnt="6">
        <dgm:presLayoutVars>
          <dgm:chMax val="1"/>
          <dgm:bulletEnabled val="1"/>
        </dgm:presLayoutVars>
      </dgm:prSet>
      <dgm:spPr/>
      <dgm:t>
        <a:bodyPr/>
        <a:lstStyle/>
        <a:p>
          <a:endParaRPr lang="en-GB"/>
        </a:p>
      </dgm:t>
    </dgm:pt>
    <dgm:pt modelId="{5EAD4E17-6B4D-45F6-80F2-6C91D5DF816D}" type="pres">
      <dgm:prSet presAssocID="{CA73B6AE-C043-4513-944D-EE0F645F56D3}" presName="descendantText" presStyleLbl="alignAccFollowNode1" presStyleIdx="2" presStyleCnt="6">
        <dgm:presLayoutVars>
          <dgm:bulletEnabled val="1"/>
        </dgm:presLayoutVars>
      </dgm:prSet>
      <dgm:spPr/>
      <dgm:t>
        <a:bodyPr/>
        <a:lstStyle/>
        <a:p>
          <a:endParaRPr lang="en-GB"/>
        </a:p>
      </dgm:t>
    </dgm:pt>
    <dgm:pt modelId="{ECD32F60-3B14-496D-BF08-04AB12424DF8}" type="pres">
      <dgm:prSet presAssocID="{0F115686-3D01-4CCF-B3F1-DFED0338CF5F}" presName="sp" presStyleCnt="0"/>
      <dgm:spPr/>
    </dgm:pt>
    <dgm:pt modelId="{86731A7C-47A2-4252-9A4F-FBC29F713E56}" type="pres">
      <dgm:prSet presAssocID="{CE4D4477-DF2C-495F-BDA8-8652C15006B3}" presName="linNode" presStyleCnt="0"/>
      <dgm:spPr/>
    </dgm:pt>
    <dgm:pt modelId="{0D0A7CD7-15BB-4EA4-8AFB-7BC653785954}" type="pres">
      <dgm:prSet presAssocID="{CE4D4477-DF2C-495F-BDA8-8652C15006B3}" presName="parentText" presStyleLbl="node1" presStyleIdx="3" presStyleCnt="6">
        <dgm:presLayoutVars>
          <dgm:chMax val="1"/>
          <dgm:bulletEnabled val="1"/>
        </dgm:presLayoutVars>
      </dgm:prSet>
      <dgm:spPr/>
      <dgm:t>
        <a:bodyPr/>
        <a:lstStyle/>
        <a:p>
          <a:endParaRPr lang="en-GB"/>
        </a:p>
      </dgm:t>
    </dgm:pt>
    <dgm:pt modelId="{E7F93C98-498A-4B57-91C6-24AECBF2D9F1}" type="pres">
      <dgm:prSet presAssocID="{CE4D4477-DF2C-495F-BDA8-8652C15006B3}" presName="descendantText" presStyleLbl="alignAccFollowNode1" presStyleIdx="3" presStyleCnt="6">
        <dgm:presLayoutVars>
          <dgm:bulletEnabled val="1"/>
        </dgm:presLayoutVars>
      </dgm:prSet>
      <dgm:spPr/>
      <dgm:t>
        <a:bodyPr/>
        <a:lstStyle/>
        <a:p>
          <a:endParaRPr lang="en-GB"/>
        </a:p>
      </dgm:t>
    </dgm:pt>
    <dgm:pt modelId="{F6E07C88-B7DD-47F6-9E60-8D41545C1215}" type="pres">
      <dgm:prSet presAssocID="{2D9C9EE4-4D81-4C25-BC7E-ACE9F7B5D979}" presName="sp" presStyleCnt="0"/>
      <dgm:spPr/>
    </dgm:pt>
    <dgm:pt modelId="{5F5CB9D6-79C0-4686-8B69-0558C97796C3}" type="pres">
      <dgm:prSet presAssocID="{3D2E5B88-9768-4907-A021-A9AB5E3919D7}" presName="linNode" presStyleCnt="0"/>
      <dgm:spPr/>
    </dgm:pt>
    <dgm:pt modelId="{D758F6D4-7569-4AB3-B20B-A6CDCB29CF93}" type="pres">
      <dgm:prSet presAssocID="{3D2E5B88-9768-4907-A021-A9AB5E3919D7}" presName="parentText" presStyleLbl="node1" presStyleIdx="4" presStyleCnt="6">
        <dgm:presLayoutVars>
          <dgm:chMax val="1"/>
          <dgm:bulletEnabled val="1"/>
        </dgm:presLayoutVars>
      </dgm:prSet>
      <dgm:spPr/>
      <dgm:t>
        <a:bodyPr/>
        <a:lstStyle/>
        <a:p>
          <a:endParaRPr lang="en-GB"/>
        </a:p>
      </dgm:t>
    </dgm:pt>
    <dgm:pt modelId="{42BEE754-5595-4FAC-9DBF-E84058A76FB8}" type="pres">
      <dgm:prSet presAssocID="{3D2E5B88-9768-4907-A021-A9AB5E3919D7}" presName="descendantText" presStyleLbl="alignAccFollowNode1" presStyleIdx="4" presStyleCnt="6">
        <dgm:presLayoutVars>
          <dgm:bulletEnabled val="1"/>
        </dgm:presLayoutVars>
      </dgm:prSet>
      <dgm:spPr/>
      <dgm:t>
        <a:bodyPr/>
        <a:lstStyle/>
        <a:p>
          <a:endParaRPr lang="en-GB"/>
        </a:p>
      </dgm:t>
    </dgm:pt>
    <dgm:pt modelId="{11049343-043A-4C48-81BC-93FAE59DBFAA}" type="pres">
      <dgm:prSet presAssocID="{7D272DC9-240C-4138-9266-C7372A780CFA}" presName="sp" presStyleCnt="0"/>
      <dgm:spPr/>
    </dgm:pt>
    <dgm:pt modelId="{BF31F9DE-6D91-45FA-81A9-DCAB3C0A3EE1}" type="pres">
      <dgm:prSet presAssocID="{74040F93-AA6F-489A-AD5D-F770DC5DFF4A}" presName="linNode" presStyleCnt="0"/>
      <dgm:spPr/>
    </dgm:pt>
    <dgm:pt modelId="{76CB9B2A-3F99-44D9-884B-61E7E9E28D89}" type="pres">
      <dgm:prSet presAssocID="{74040F93-AA6F-489A-AD5D-F770DC5DFF4A}" presName="parentText" presStyleLbl="node1" presStyleIdx="5" presStyleCnt="6">
        <dgm:presLayoutVars>
          <dgm:chMax val="1"/>
          <dgm:bulletEnabled val="1"/>
        </dgm:presLayoutVars>
      </dgm:prSet>
      <dgm:spPr/>
      <dgm:t>
        <a:bodyPr/>
        <a:lstStyle/>
        <a:p>
          <a:endParaRPr lang="en-GB"/>
        </a:p>
      </dgm:t>
    </dgm:pt>
    <dgm:pt modelId="{6845AC25-1AD2-45FE-BD9C-C59146CB2131}" type="pres">
      <dgm:prSet presAssocID="{74040F93-AA6F-489A-AD5D-F770DC5DFF4A}" presName="descendantText" presStyleLbl="alignAccFollowNode1" presStyleIdx="5" presStyleCnt="6">
        <dgm:presLayoutVars>
          <dgm:bulletEnabled val="1"/>
        </dgm:presLayoutVars>
      </dgm:prSet>
      <dgm:spPr/>
      <dgm:t>
        <a:bodyPr/>
        <a:lstStyle/>
        <a:p>
          <a:endParaRPr lang="en-GB"/>
        </a:p>
      </dgm:t>
    </dgm:pt>
  </dgm:ptLst>
  <dgm:cxnLst>
    <dgm:cxn modelId="{B5D03983-8793-4123-A1CD-60E5E2DEA611}" type="presOf" srcId="{8CFF7853-97F4-4B09-AB61-FA44AA8EF942}" destId="{FDF7ECC2-9288-4A49-99DC-5A636EE4F798}" srcOrd="0" destOrd="0" presId="urn:microsoft.com/office/officeart/2005/8/layout/vList5"/>
    <dgm:cxn modelId="{CFEF13A6-EDED-49AB-BDA6-203EE784618A}" srcId="{8CFF7853-97F4-4B09-AB61-FA44AA8EF942}" destId="{CA73B6AE-C043-4513-944D-EE0F645F56D3}" srcOrd="2" destOrd="0" parTransId="{4302B7E6-4E09-49B3-B7F7-A12774562368}" sibTransId="{0F115686-3D01-4CCF-B3F1-DFED0338CF5F}"/>
    <dgm:cxn modelId="{CCEB0259-AB06-4341-8EEC-C80C2EF75286}" type="presOf" srcId="{76134273-1BF9-44AD-9D57-F2BD031F49B0}" destId="{B5EDC084-CE84-4607-9987-AD6379942A1D}" srcOrd="0" destOrd="0" presId="urn:microsoft.com/office/officeart/2005/8/layout/vList5"/>
    <dgm:cxn modelId="{DE545CF4-2609-45D5-BA3E-A18AB68FC4E8}" srcId="{8CFF7853-97F4-4B09-AB61-FA44AA8EF942}" destId="{76134273-1BF9-44AD-9D57-F2BD031F49B0}" srcOrd="1" destOrd="0" parTransId="{21648B25-5418-48D1-AF14-F07AE7560CEC}" sibTransId="{E49BE464-13B9-405B-9B36-6C23168EAFBE}"/>
    <dgm:cxn modelId="{8FE78161-0AD9-42E8-8ABC-9C06A6AC3051}" srcId="{8CFF7853-97F4-4B09-AB61-FA44AA8EF942}" destId="{62586134-B3BE-4FB0-BB08-A4E4C1DEF211}" srcOrd="0" destOrd="0" parTransId="{980591CD-EDDF-4BF2-ABB9-70640035F8F4}" sibTransId="{1B45E02C-8396-4975-9D22-B5BDA5BB147E}"/>
    <dgm:cxn modelId="{93924669-8789-49EF-A500-7D72D8880764}" srcId="{3D2E5B88-9768-4907-A021-A9AB5E3919D7}" destId="{C4FE37BC-0236-4F40-803D-A24E5BB085E5}" srcOrd="0" destOrd="0" parTransId="{4370217D-FE59-472E-9AF2-0E72E48B4BB3}" sibTransId="{724585B3-EE16-470E-8FE9-D0F20DF82A3C}"/>
    <dgm:cxn modelId="{0308A13F-D059-497C-A862-45E63A71E513}" srcId="{CA73B6AE-C043-4513-944D-EE0F645F56D3}" destId="{F07C14B9-0A76-4A8B-ABC7-C97A7297D71F}" srcOrd="0" destOrd="0" parTransId="{BB496425-8B5C-4BDF-B129-A241CA58FE5F}" sibTransId="{DAD1067B-51D6-414D-A00A-124A6A791003}"/>
    <dgm:cxn modelId="{53FFD5C4-2C20-45D2-8EFA-542996CE7660}" type="presOf" srcId="{CE4D4477-DF2C-495F-BDA8-8652C15006B3}" destId="{0D0A7CD7-15BB-4EA4-8AFB-7BC653785954}" srcOrd="0" destOrd="0" presId="urn:microsoft.com/office/officeart/2005/8/layout/vList5"/>
    <dgm:cxn modelId="{1CED5E6D-A292-4A3C-B4D3-889191504CF2}" type="presOf" srcId="{2C8A3126-A74F-4D24-B47A-4156B040A257}" destId="{33B2AC97-A57B-481C-8F7E-291ECD15ECB8}" srcOrd="0" destOrd="0" presId="urn:microsoft.com/office/officeart/2005/8/layout/vList5"/>
    <dgm:cxn modelId="{1B3286D7-8523-4E4C-9FE2-56A07173072D}" srcId="{8CFF7853-97F4-4B09-AB61-FA44AA8EF942}" destId="{3D2E5B88-9768-4907-A021-A9AB5E3919D7}" srcOrd="4" destOrd="0" parTransId="{F56C7EC6-573C-4AEC-8FE7-571B76190AAD}" sibTransId="{7D272DC9-240C-4138-9266-C7372A780CFA}"/>
    <dgm:cxn modelId="{326217B0-D60B-4BE5-8DF0-219CAA40E8EC}" type="presOf" srcId="{CA73B6AE-C043-4513-944D-EE0F645F56D3}" destId="{F4FA34D5-5E8C-4290-A769-8A7C673B1F3F}" srcOrd="0" destOrd="0" presId="urn:microsoft.com/office/officeart/2005/8/layout/vList5"/>
    <dgm:cxn modelId="{A98C5EB3-C26C-4E90-979F-AA5C96C961AD}" type="presOf" srcId="{C4FE37BC-0236-4F40-803D-A24E5BB085E5}" destId="{42BEE754-5595-4FAC-9DBF-E84058A76FB8}" srcOrd="0" destOrd="0" presId="urn:microsoft.com/office/officeart/2005/8/layout/vList5"/>
    <dgm:cxn modelId="{27C4F46F-C32F-4FF2-B250-B9DBA6ACE8CD}" type="presOf" srcId="{62586134-B3BE-4FB0-BB08-A4E4C1DEF211}" destId="{D5E7EE7B-A4B6-4866-A0B5-9AE4C9ACC44B}" srcOrd="0" destOrd="0" presId="urn:microsoft.com/office/officeart/2005/8/layout/vList5"/>
    <dgm:cxn modelId="{86570DF6-4D76-42A9-A38B-07B31D41BE62}" type="presOf" srcId="{E7AB00C2-6C27-43A4-BBFC-858A1862E84A}" destId="{6845AC25-1AD2-45FE-BD9C-C59146CB2131}" srcOrd="0" destOrd="0" presId="urn:microsoft.com/office/officeart/2005/8/layout/vList5"/>
    <dgm:cxn modelId="{D089E47B-EA88-434F-A59E-68F0E72E0EF7}" srcId="{CE4D4477-DF2C-495F-BDA8-8652C15006B3}" destId="{A4E9876C-040D-4F7E-A482-B16E2907180D}" srcOrd="0" destOrd="0" parTransId="{E26870D1-7748-4250-B19F-B678A0ABF91D}" sibTransId="{B4770209-27E0-45E8-BC4B-C3367FAF60D4}"/>
    <dgm:cxn modelId="{A3CD8935-C15B-4ECE-802F-687F21515CCB}" srcId="{8CFF7853-97F4-4B09-AB61-FA44AA8EF942}" destId="{74040F93-AA6F-489A-AD5D-F770DC5DFF4A}" srcOrd="5" destOrd="0" parTransId="{AD6714F6-C74B-455F-9CEF-0B91DEE0D2D5}" sibTransId="{FB339498-E882-4B6A-9B7E-9E3DDDB507A2}"/>
    <dgm:cxn modelId="{A1C9FC01-C398-487A-AA4F-3FDBAC7E93F8}" srcId="{76134273-1BF9-44AD-9D57-F2BD031F49B0}" destId="{2C8A3126-A74F-4D24-B47A-4156B040A257}" srcOrd="0" destOrd="0" parTransId="{1B1B65A1-4B1A-41A7-8EF6-7F20245A9CE0}" sibTransId="{AFD37896-2FB5-4B9C-9362-9C37E6D343AC}"/>
    <dgm:cxn modelId="{CC43CCBA-8B46-4A22-B6DB-07F4B4FC585D}" type="presOf" srcId="{3D2E5B88-9768-4907-A021-A9AB5E3919D7}" destId="{D758F6D4-7569-4AB3-B20B-A6CDCB29CF93}" srcOrd="0" destOrd="0" presId="urn:microsoft.com/office/officeart/2005/8/layout/vList5"/>
    <dgm:cxn modelId="{40EDABD1-1F48-4F31-A5F1-056C11442A26}" type="presOf" srcId="{3F354F91-3F7E-4B5D-A29F-64125FC59F5C}" destId="{FE5B495B-CA8F-4F7C-8206-ED12CE865D8B}" srcOrd="0" destOrd="0" presId="urn:microsoft.com/office/officeart/2005/8/layout/vList5"/>
    <dgm:cxn modelId="{EFF73092-B71D-4B7C-8C88-3AC310E779C2}" type="presOf" srcId="{74040F93-AA6F-489A-AD5D-F770DC5DFF4A}" destId="{76CB9B2A-3F99-44D9-884B-61E7E9E28D89}" srcOrd="0" destOrd="0" presId="urn:microsoft.com/office/officeart/2005/8/layout/vList5"/>
    <dgm:cxn modelId="{12587E93-3F31-42FC-BA28-E357893CE094}" type="presOf" srcId="{A4E9876C-040D-4F7E-A482-B16E2907180D}" destId="{E7F93C98-498A-4B57-91C6-24AECBF2D9F1}" srcOrd="0" destOrd="0" presId="urn:microsoft.com/office/officeart/2005/8/layout/vList5"/>
    <dgm:cxn modelId="{7735DF18-A261-4ED5-AE2E-0A3875E0E402}" srcId="{8CFF7853-97F4-4B09-AB61-FA44AA8EF942}" destId="{CE4D4477-DF2C-495F-BDA8-8652C15006B3}" srcOrd="3" destOrd="0" parTransId="{F5AAC2A1-8C96-4101-84B2-2EC5EF8AE36B}" sibTransId="{2D9C9EE4-4D81-4C25-BC7E-ACE9F7B5D979}"/>
    <dgm:cxn modelId="{960E0914-1B98-433E-96FA-891D00171906}" srcId="{74040F93-AA6F-489A-AD5D-F770DC5DFF4A}" destId="{E7AB00C2-6C27-43A4-BBFC-858A1862E84A}" srcOrd="0" destOrd="0" parTransId="{F70DD5F3-2A27-4C7C-8209-912D5E2C3985}" sibTransId="{EDF1077E-771F-4A07-ABAA-2BF89B53738F}"/>
    <dgm:cxn modelId="{E3A92E65-9DFE-45F6-8900-75F7952D84D8}" srcId="{62586134-B3BE-4FB0-BB08-A4E4C1DEF211}" destId="{3F354F91-3F7E-4B5D-A29F-64125FC59F5C}" srcOrd="0" destOrd="0" parTransId="{62DC7596-6E96-42E7-8BD1-8BCFC7F016C6}" sibTransId="{7E4DBFAC-FA64-4175-81B2-249533E52F65}"/>
    <dgm:cxn modelId="{2FAE3B22-1F35-4C68-9346-6D6C85ED3005}" type="presOf" srcId="{F07C14B9-0A76-4A8B-ABC7-C97A7297D71F}" destId="{5EAD4E17-6B4D-45F6-80F2-6C91D5DF816D}" srcOrd="0" destOrd="0" presId="urn:microsoft.com/office/officeart/2005/8/layout/vList5"/>
    <dgm:cxn modelId="{0F9A904E-DF8F-4735-A414-C9A87F3FD8F1}" type="presParOf" srcId="{FDF7ECC2-9288-4A49-99DC-5A636EE4F798}" destId="{5421FD53-A25B-4D26-AD72-BC09FDB0A4B4}" srcOrd="0" destOrd="0" presId="urn:microsoft.com/office/officeart/2005/8/layout/vList5"/>
    <dgm:cxn modelId="{64A76E8B-5BCE-484F-9A48-ADA5D72D30E1}" type="presParOf" srcId="{5421FD53-A25B-4D26-AD72-BC09FDB0A4B4}" destId="{D5E7EE7B-A4B6-4866-A0B5-9AE4C9ACC44B}" srcOrd="0" destOrd="0" presId="urn:microsoft.com/office/officeart/2005/8/layout/vList5"/>
    <dgm:cxn modelId="{F01C06F1-379D-400D-B604-71DDF2018282}" type="presParOf" srcId="{5421FD53-A25B-4D26-AD72-BC09FDB0A4B4}" destId="{FE5B495B-CA8F-4F7C-8206-ED12CE865D8B}" srcOrd="1" destOrd="0" presId="urn:microsoft.com/office/officeart/2005/8/layout/vList5"/>
    <dgm:cxn modelId="{482D29E5-E045-47A0-8A9D-09FA5C988B2F}" type="presParOf" srcId="{FDF7ECC2-9288-4A49-99DC-5A636EE4F798}" destId="{AA636A2E-B67C-4E76-AB54-37DC12AD4AFE}" srcOrd="1" destOrd="0" presId="urn:microsoft.com/office/officeart/2005/8/layout/vList5"/>
    <dgm:cxn modelId="{30254FB7-0414-4025-B64C-6AFCDE6AFD66}" type="presParOf" srcId="{FDF7ECC2-9288-4A49-99DC-5A636EE4F798}" destId="{EF7065E3-55AD-47BB-996A-5951F88F1E6C}" srcOrd="2" destOrd="0" presId="urn:microsoft.com/office/officeart/2005/8/layout/vList5"/>
    <dgm:cxn modelId="{1AE5899D-02CB-42CD-A5C0-116541610B40}" type="presParOf" srcId="{EF7065E3-55AD-47BB-996A-5951F88F1E6C}" destId="{B5EDC084-CE84-4607-9987-AD6379942A1D}" srcOrd="0" destOrd="0" presId="urn:microsoft.com/office/officeart/2005/8/layout/vList5"/>
    <dgm:cxn modelId="{9CFC1C4F-2B4A-40D3-A84D-760EE0FDEA87}" type="presParOf" srcId="{EF7065E3-55AD-47BB-996A-5951F88F1E6C}" destId="{33B2AC97-A57B-481C-8F7E-291ECD15ECB8}" srcOrd="1" destOrd="0" presId="urn:microsoft.com/office/officeart/2005/8/layout/vList5"/>
    <dgm:cxn modelId="{39B69A8B-A4F7-42C0-B889-C9F8A03D1A95}" type="presParOf" srcId="{FDF7ECC2-9288-4A49-99DC-5A636EE4F798}" destId="{D1F402EA-B0E4-417D-9A15-0B4FA9A02FED}" srcOrd="3" destOrd="0" presId="urn:microsoft.com/office/officeart/2005/8/layout/vList5"/>
    <dgm:cxn modelId="{D62C1245-6FCF-4415-B474-EA8B2F3D4880}" type="presParOf" srcId="{FDF7ECC2-9288-4A49-99DC-5A636EE4F798}" destId="{60565755-2BEE-4B4C-BE6B-B1375223D683}" srcOrd="4" destOrd="0" presId="urn:microsoft.com/office/officeart/2005/8/layout/vList5"/>
    <dgm:cxn modelId="{E690BB12-9FEA-495C-9216-CDFE843DA739}" type="presParOf" srcId="{60565755-2BEE-4B4C-BE6B-B1375223D683}" destId="{F4FA34D5-5E8C-4290-A769-8A7C673B1F3F}" srcOrd="0" destOrd="0" presId="urn:microsoft.com/office/officeart/2005/8/layout/vList5"/>
    <dgm:cxn modelId="{4C6B193D-5244-46C5-939A-184029089443}" type="presParOf" srcId="{60565755-2BEE-4B4C-BE6B-B1375223D683}" destId="{5EAD4E17-6B4D-45F6-80F2-6C91D5DF816D}" srcOrd="1" destOrd="0" presId="urn:microsoft.com/office/officeart/2005/8/layout/vList5"/>
    <dgm:cxn modelId="{F5A7FE4C-4F36-4DB7-B41A-162F60CE3CC5}" type="presParOf" srcId="{FDF7ECC2-9288-4A49-99DC-5A636EE4F798}" destId="{ECD32F60-3B14-496D-BF08-04AB12424DF8}" srcOrd="5" destOrd="0" presId="urn:microsoft.com/office/officeart/2005/8/layout/vList5"/>
    <dgm:cxn modelId="{E73607C2-DCDD-4ED7-AB72-D64C04539480}" type="presParOf" srcId="{FDF7ECC2-9288-4A49-99DC-5A636EE4F798}" destId="{86731A7C-47A2-4252-9A4F-FBC29F713E56}" srcOrd="6" destOrd="0" presId="urn:microsoft.com/office/officeart/2005/8/layout/vList5"/>
    <dgm:cxn modelId="{3755D28F-F6A1-4DF4-9233-AF382643F623}" type="presParOf" srcId="{86731A7C-47A2-4252-9A4F-FBC29F713E56}" destId="{0D0A7CD7-15BB-4EA4-8AFB-7BC653785954}" srcOrd="0" destOrd="0" presId="urn:microsoft.com/office/officeart/2005/8/layout/vList5"/>
    <dgm:cxn modelId="{600B4E2F-67DA-4B85-BC6E-C3815C144251}" type="presParOf" srcId="{86731A7C-47A2-4252-9A4F-FBC29F713E56}" destId="{E7F93C98-498A-4B57-91C6-24AECBF2D9F1}" srcOrd="1" destOrd="0" presId="urn:microsoft.com/office/officeart/2005/8/layout/vList5"/>
    <dgm:cxn modelId="{A54C1811-5AFB-4F1A-BDFF-F855F43FF87F}" type="presParOf" srcId="{FDF7ECC2-9288-4A49-99DC-5A636EE4F798}" destId="{F6E07C88-B7DD-47F6-9E60-8D41545C1215}" srcOrd="7" destOrd="0" presId="urn:microsoft.com/office/officeart/2005/8/layout/vList5"/>
    <dgm:cxn modelId="{25C5BBCC-615E-428E-A6D3-7E9A01E9C0B5}" type="presParOf" srcId="{FDF7ECC2-9288-4A49-99DC-5A636EE4F798}" destId="{5F5CB9D6-79C0-4686-8B69-0558C97796C3}" srcOrd="8" destOrd="0" presId="urn:microsoft.com/office/officeart/2005/8/layout/vList5"/>
    <dgm:cxn modelId="{47468288-3809-4D85-BF29-5DBFB5DE8AE3}" type="presParOf" srcId="{5F5CB9D6-79C0-4686-8B69-0558C97796C3}" destId="{D758F6D4-7569-4AB3-B20B-A6CDCB29CF93}" srcOrd="0" destOrd="0" presId="urn:microsoft.com/office/officeart/2005/8/layout/vList5"/>
    <dgm:cxn modelId="{00D82395-4610-44D9-AA5B-7D60CF7BDC92}" type="presParOf" srcId="{5F5CB9D6-79C0-4686-8B69-0558C97796C3}" destId="{42BEE754-5595-4FAC-9DBF-E84058A76FB8}" srcOrd="1" destOrd="0" presId="urn:microsoft.com/office/officeart/2005/8/layout/vList5"/>
    <dgm:cxn modelId="{9CA016DD-263B-4B7D-A8C0-28E148257334}" type="presParOf" srcId="{FDF7ECC2-9288-4A49-99DC-5A636EE4F798}" destId="{11049343-043A-4C48-81BC-93FAE59DBFAA}" srcOrd="9" destOrd="0" presId="urn:microsoft.com/office/officeart/2005/8/layout/vList5"/>
    <dgm:cxn modelId="{EBA9140D-F42C-46AE-B988-9C936DB0D9BB}" type="presParOf" srcId="{FDF7ECC2-9288-4A49-99DC-5A636EE4F798}" destId="{BF31F9DE-6D91-45FA-81A9-DCAB3C0A3EE1}" srcOrd="10" destOrd="0" presId="urn:microsoft.com/office/officeart/2005/8/layout/vList5"/>
    <dgm:cxn modelId="{26BCE275-0A0B-4146-B31C-919F957443F7}" type="presParOf" srcId="{BF31F9DE-6D91-45FA-81A9-DCAB3C0A3EE1}" destId="{76CB9B2A-3F99-44D9-884B-61E7E9E28D89}" srcOrd="0" destOrd="0" presId="urn:microsoft.com/office/officeart/2005/8/layout/vList5"/>
    <dgm:cxn modelId="{08043256-5353-413B-BB14-AC9D7C2ACEB2}" type="presParOf" srcId="{BF31F9DE-6D91-45FA-81A9-DCAB3C0A3EE1}" destId="{6845AC25-1AD2-45FE-BD9C-C59146CB21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GB"/>
        </a:p>
      </dgm:t>
    </dgm:pt>
    <dgm:pt modelId="{B6DBC7DC-BA48-4B3B-A4F9-4FAFD1B0998E}">
      <dgm:prSet/>
      <dgm:spPr/>
      <dgm:t>
        <a:bodyPr/>
        <a:lstStyle/>
        <a:p>
          <a:pPr rtl="0"/>
          <a:r>
            <a:rPr lang="en-GB" b="1" dirty="0" smtClean="0"/>
            <a:t>F# 3.0</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Azure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Azure </a:t>
          </a:r>
          <a:r>
            <a:rPr lang="en-GB" b="1" dirty="0" err="1" smtClean="0"/>
            <a:t>Hadoop</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Azure Cloud </a:t>
          </a:r>
          <a:r>
            <a:rPr lang="en-GB" b="1" dirty="0" err="1" smtClean="0"/>
            <a:t>Numerics</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queries, powerful data integration, better tooling, portable libraries</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scalable service programming</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for scalable big-data programming</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for scalable math programming</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B3A52B84-4F06-432A-A184-72B7D397EF2A}" srcId="{B2B79EC4-8738-452B-9401-8C5C72ADFF58}" destId="{C292E99F-4135-4C5A-997C-455C6303C1F4}" srcOrd="0" destOrd="0" parTransId="{2324D958-67B5-4D40-BF67-29AD2E0F4389}" sibTransId="{AFCCF7A6-5BB5-44FE-871F-853586BBA831}"/>
    <dgm:cxn modelId="{AA2B1A32-FC14-4F43-A5FF-90A86F75897D}" type="presOf" srcId="{DCB9AE91-8B53-413D-A054-7E44E60DA360}" destId="{004CBC2B-B3B4-49C8-A46B-A8D4CD928CE0}" srcOrd="0" destOrd="0" presId="urn:microsoft.com/office/officeart/2005/8/layout/vList5"/>
    <dgm:cxn modelId="{2A541840-85B1-417F-8D8B-66EC720DE290}" type="presOf" srcId="{D59C82A9-677A-4D8F-822A-EFCF8885A6A9}" destId="{E89463FD-B286-4219-88E2-8D0408D356B6}" srcOrd="0" destOrd="0" presId="urn:microsoft.com/office/officeart/2005/8/layout/vList5"/>
    <dgm:cxn modelId="{3AD40242-EED3-49BD-B9F0-F2ACD5FD9352}" type="presOf" srcId="{E1DBD15B-A5AD-4704-A6E0-339A3156D6DE}" destId="{B02C7846-0660-4AF3-9F8E-A0E21A743CEB}" srcOrd="0" destOrd="0" presId="urn:microsoft.com/office/officeart/2005/8/layout/vList5"/>
    <dgm:cxn modelId="{389AC26E-3FDD-4EEA-B2C3-F59F555C2BD1}" type="presOf" srcId="{56E94650-B66B-4D68-95B7-4A5254642CC2}" destId="{44423B73-2468-43C8-A1A8-75A8321578C4}"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EFDB004E-0987-4134-8B01-925377BA6BF5}" type="presOf" srcId="{B2B79EC4-8738-452B-9401-8C5C72ADFF58}" destId="{A29ECF15-CC0E-46C4-96AD-CD32DFE95C6B}" srcOrd="0" destOrd="0" presId="urn:microsoft.com/office/officeart/2005/8/layout/vList5"/>
    <dgm:cxn modelId="{978191F0-8021-4089-B029-747868AF0DE9}" type="presOf" srcId="{C292E99F-4135-4C5A-997C-455C6303C1F4}" destId="{7506E240-478D-4D5C-913F-769026BEBC23}" srcOrd="0" destOrd="0" presId="urn:microsoft.com/office/officeart/2005/8/layout/vList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2E8FBF7F-A43A-406D-A6EA-E8F783C720B0}" type="presOf" srcId="{B6DBC7DC-BA48-4B3B-A4F9-4FAFD1B0998E}" destId="{3C71F89C-BD84-46F9-9164-500BDA45A602}" srcOrd="0" destOrd="0" presId="urn:microsoft.com/office/officeart/2005/8/layout/vList5"/>
    <dgm:cxn modelId="{24DFB029-72B2-4F07-9C04-35633121104E}" type="presOf" srcId="{AC8851AD-BFE1-4B4F-9E86-8626D005EC91}" destId="{CCA9FC9B-6864-4FEB-94BA-1B34B68C7CF2}" srcOrd="0" destOrd="0" presId="urn:microsoft.com/office/officeart/2005/8/layout/vList5"/>
    <dgm:cxn modelId="{C48EC3B2-C17B-4291-8ED8-40E48F68241A}" srcId="{DCB9AE91-8B53-413D-A054-7E44E60DA360}" destId="{E1DBD15B-A5AD-4704-A6E0-339A3156D6DE}" srcOrd="3" destOrd="0" parTransId="{75D4073F-0B02-49E2-A237-7D89664BDFF9}" sibTransId="{8237BC95-4C6E-43C3-934E-E3E2150B0367}"/>
    <dgm:cxn modelId="{609D4CC7-BC4B-40FD-9C7A-682F4901157A}" type="presOf" srcId="{59432837-E0DC-4154-994A-FD02082D3618}" destId="{0D5895EE-4933-4A42-9B85-19A6FF05E8F9}" srcOrd="0" destOrd="0" presId="urn:microsoft.com/office/officeart/2005/8/layout/vList5"/>
    <dgm:cxn modelId="{137F20DF-F121-4D9E-959F-8B9D8A86F4A8}" srcId="{E1DBD15B-A5AD-4704-A6E0-339A3156D6DE}" destId="{56E94650-B66B-4D68-95B7-4A5254642CC2}" srcOrd="0" destOrd="0" parTransId="{DA375507-AD83-43B1-A849-1CD2B0859EFF}" sibTransId="{7024D6A5-A4F1-4C7A-A173-8D12DD290E79}"/>
    <dgm:cxn modelId="{FD1E117D-915F-4DB7-990F-4A102735E7F6}" type="presParOf" srcId="{004CBC2B-B3B4-49C8-A46B-A8D4CD928CE0}" destId="{BF7ADE0C-10E6-4CA3-ADDC-CAFAB18C2DFC}" srcOrd="0" destOrd="0" presId="urn:microsoft.com/office/officeart/2005/8/layout/vList5"/>
    <dgm:cxn modelId="{D608A88D-0487-4B98-B4E4-D256ED0D78D9}" type="presParOf" srcId="{BF7ADE0C-10E6-4CA3-ADDC-CAFAB18C2DFC}" destId="{3C71F89C-BD84-46F9-9164-500BDA45A602}" srcOrd="0" destOrd="0" presId="urn:microsoft.com/office/officeart/2005/8/layout/vList5"/>
    <dgm:cxn modelId="{196E8A2A-48FC-4F18-8D8A-4AF02611A890}" type="presParOf" srcId="{BF7ADE0C-10E6-4CA3-ADDC-CAFAB18C2DFC}" destId="{E89463FD-B286-4219-88E2-8D0408D356B6}" srcOrd="1" destOrd="0" presId="urn:microsoft.com/office/officeart/2005/8/layout/vList5"/>
    <dgm:cxn modelId="{77B6B85F-A6D3-484E-B28B-533777AD862A}" type="presParOf" srcId="{004CBC2B-B3B4-49C8-A46B-A8D4CD928CE0}" destId="{7729DBEE-CD99-4ACD-BFF2-4F48248C5FD7}" srcOrd="1" destOrd="0" presId="urn:microsoft.com/office/officeart/2005/8/layout/vList5"/>
    <dgm:cxn modelId="{157AEFDA-9925-4327-A0F4-47947A4C53C2}" type="presParOf" srcId="{004CBC2B-B3B4-49C8-A46B-A8D4CD928CE0}" destId="{D063D84E-08BF-4B8E-9975-34702DE167B4}" srcOrd="2" destOrd="0" presId="urn:microsoft.com/office/officeart/2005/8/layout/vList5"/>
    <dgm:cxn modelId="{E56B357F-E17D-41BF-B5FC-8F5B24B3E2F2}" type="presParOf" srcId="{D063D84E-08BF-4B8E-9975-34702DE167B4}" destId="{A29ECF15-CC0E-46C4-96AD-CD32DFE95C6B}" srcOrd="0" destOrd="0" presId="urn:microsoft.com/office/officeart/2005/8/layout/vList5"/>
    <dgm:cxn modelId="{2C058F1D-D72E-4296-97F7-E24DEFD0C32B}" type="presParOf" srcId="{D063D84E-08BF-4B8E-9975-34702DE167B4}" destId="{7506E240-478D-4D5C-913F-769026BEBC23}" srcOrd="1" destOrd="0" presId="urn:microsoft.com/office/officeart/2005/8/layout/vList5"/>
    <dgm:cxn modelId="{72150962-54E8-4BDB-8D31-707F0DB2E590}" type="presParOf" srcId="{004CBC2B-B3B4-49C8-A46B-A8D4CD928CE0}" destId="{86C15D92-5A99-477E-9F7A-4D56835CD50D}" srcOrd="3" destOrd="0" presId="urn:microsoft.com/office/officeart/2005/8/layout/vList5"/>
    <dgm:cxn modelId="{1C106588-5549-4479-86E9-950A1734FA19}" type="presParOf" srcId="{004CBC2B-B3B4-49C8-A46B-A8D4CD928CE0}" destId="{E1A45092-38F9-4465-9D17-840688E579F2}" srcOrd="4" destOrd="0" presId="urn:microsoft.com/office/officeart/2005/8/layout/vList5"/>
    <dgm:cxn modelId="{F2B57932-E39E-414E-AF65-28BEC1096080}" type="presParOf" srcId="{E1A45092-38F9-4465-9D17-840688E579F2}" destId="{0D5895EE-4933-4A42-9B85-19A6FF05E8F9}" srcOrd="0" destOrd="0" presId="urn:microsoft.com/office/officeart/2005/8/layout/vList5"/>
    <dgm:cxn modelId="{A062E02F-9C68-4401-A302-CE3B95F72ABE}" type="presParOf" srcId="{E1A45092-38F9-4465-9D17-840688E579F2}" destId="{CCA9FC9B-6864-4FEB-94BA-1B34B68C7CF2}" srcOrd="1" destOrd="0" presId="urn:microsoft.com/office/officeart/2005/8/layout/vList5"/>
    <dgm:cxn modelId="{6BDDF551-C334-4694-992F-D01E484E9F62}" type="presParOf" srcId="{004CBC2B-B3B4-49C8-A46B-A8D4CD928CE0}" destId="{5AF6A4F7-4CB3-47D8-AA83-33333C0796DD}" srcOrd="5" destOrd="0" presId="urn:microsoft.com/office/officeart/2005/8/layout/vList5"/>
    <dgm:cxn modelId="{09DD45E8-B352-4786-ACF4-838BD8FC16F4}" type="presParOf" srcId="{004CBC2B-B3B4-49C8-A46B-A8D4CD928CE0}" destId="{3327B716-D5AF-4D3B-9BDE-3064F62363C0}" srcOrd="6" destOrd="0" presId="urn:microsoft.com/office/officeart/2005/8/layout/vList5"/>
    <dgm:cxn modelId="{0BE9A3C9-5184-44DE-999A-1DAD54DB3417}" type="presParOf" srcId="{3327B716-D5AF-4D3B-9BDE-3064F62363C0}" destId="{B02C7846-0660-4AF3-9F8E-A0E21A743CEB}" srcOrd="0" destOrd="0" presId="urn:microsoft.com/office/officeart/2005/8/layout/vList5"/>
    <dgm:cxn modelId="{34F152A4-401E-4C84-8C23-4443E26E4272}"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B6DBC7DC-BA48-4B3B-A4F9-4FAFD1B0998E}">
      <dgm:prSet/>
      <dgm:spPr/>
      <dgm:t>
        <a:bodyPr/>
        <a:lstStyle/>
        <a:p>
          <a:pPr rtl="0"/>
          <a:r>
            <a:rPr lang="en-GB" b="1" dirty="0" smtClean="0"/>
            <a:t>F# + </a:t>
          </a:r>
          <a:r>
            <a:rPr lang="en-GB" b="1" dirty="0" err="1" smtClean="0"/>
            <a:t>WebSharper</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t>
          </a:r>
          <a:r>
            <a:rPr lang="en-GB" b="1" dirty="0" err="1" smtClean="0"/>
            <a:t>FCore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m-brace </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very powerful cross-platform HTML5 web/mobile programming</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statistical/math programming + GPU</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a cloud-execution framework</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many </a:t>
          </a:r>
          <a:r>
            <a:rPr lang="en-GB" b="1" dirty="0" smtClean="0"/>
            <a:t>other { open-source, </a:t>
          </a:r>
          <a:r>
            <a:rPr lang="en-GB" b="1" smtClean="0"/>
            <a:t>.NET, C</a:t>
          </a:r>
          <a:r>
            <a:rPr lang="en-GB" b="1" dirty="0" smtClean="0"/>
            <a:t>#, … }</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C6B5470F-C8B3-4AB6-B832-7F812C24D406}" type="presOf" srcId="{56E94650-B66B-4D68-95B7-4A5254642CC2}" destId="{44423B73-2468-43C8-A1A8-75A8321578C4}" srcOrd="0" destOrd="0" presId="urn:microsoft.com/office/officeart/2005/8/layout/vList5"/>
    <dgm:cxn modelId="{2D995C6C-7FFF-44C0-B2D5-802F14649478}" type="presOf" srcId="{59432837-E0DC-4154-994A-FD02082D3618}" destId="{0D5895EE-4933-4A42-9B85-19A6FF05E8F9}" srcOrd="0" destOrd="0" presId="urn:microsoft.com/office/officeart/2005/8/layout/vList5"/>
    <dgm:cxn modelId="{009F1083-5BA0-4D3C-BFE4-83E39E21108D}" type="presOf" srcId="{DCB9AE91-8B53-413D-A054-7E44E60DA360}" destId="{004CBC2B-B3B4-49C8-A46B-A8D4CD928CE0}" srcOrd="0" destOrd="0" presId="urn:microsoft.com/office/officeart/2005/8/layout/vList5"/>
    <dgm:cxn modelId="{B3A52B84-4F06-432A-A184-72B7D397EF2A}" srcId="{B2B79EC4-8738-452B-9401-8C5C72ADFF58}" destId="{C292E99F-4135-4C5A-997C-455C6303C1F4}" srcOrd="0" destOrd="0" parTransId="{2324D958-67B5-4D40-BF67-29AD2E0F4389}" sibTransId="{AFCCF7A6-5BB5-44FE-871F-853586BBA831}"/>
    <dgm:cxn modelId="{E0BE29B5-AF47-4EF3-9CC3-C2C72B1B69F5}" type="presOf" srcId="{B6DBC7DC-BA48-4B3B-A4F9-4FAFD1B0998E}" destId="{3C71F89C-BD84-46F9-9164-500BDA45A602}" srcOrd="0" destOrd="0" presId="urn:microsoft.com/office/officeart/2005/8/layout/vList5"/>
    <dgm:cxn modelId="{5EBD1DF1-13FC-4ECF-B1D0-A28208E65111}" type="presOf" srcId="{D59C82A9-677A-4D8F-822A-EFCF8885A6A9}" destId="{E89463FD-B286-4219-88E2-8D0408D356B6}" srcOrd="0" destOrd="0" presId="urn:microsoft.com/office/officeart/2005/8/layout/vList5"/>
    <dgm:cxn modelId="{345ED48A-8C56-4445-B5ED-8876D3901990}" type="presOf" srcId="{C292E99F-4135-4C5A-997C-455C6303C1F4}" destId="{7506E240-478D-4D5C-913F-769026BEBC23}" srcOrd="0" destOrd="0" presId="urn:microsoft.com/office/officeart/2005/8/layout/vList5"/>
    <dgm:cxn modelId="{B69F56EC-267A-4D59-9AB5-BE9C1A9DF949}" type="presOf" srcId="{B2B79EC4-8738-452B-9401-8C5C72ADFF58}" destId="{A29ECF15-CC0E-46C4-96AD-CD32DFE95C6B}" srcOrd="0" destOrd="0" presId="urn:microsoft.com/office/officeart/2005/8/layout/vList5"/>
    <dgm:cxn modelId="{02CC0183-E35B-4108-A662-0C9950C084A4}" type="presOf" srcId="{E1DBD15B-A5AD-4704-A6E0-339A3156D6DE}" destId="{B02C7846-0660-4AF3-9F8E-A0E21A743CEB}"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F4B7A4C7-ECEB-481B-92DC-3DEF47D16AE6}" type="presOf" srcId="{AC8851AD-BFE1-4B4F-9E86-8626D005EC91}" destId="{CCA9FC9B-6864-4FEB-94BA-1B34B68C7CF2}" srcOrd="0" destOrd="0" presId="urn:microsoft.com/office/officeart/2005/8/layout/vList5"/>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C48EC3B2-C17B-4291-8ED8-40E48F68241A}" srcId="{DCB9AE91-8B53-413D-A054-7E44E60DA360}" destId="{E1DBD15B-A5AD-4704-A6E0-339A3156D6DE}" srcOrd="3" destOrd="0" parTransId="{75D4073F-0B02-49E2-A237-7D89664BDFF9}" sibTransId="{8237BC95-4C6E-43C3-934E-E3E2150B0367}"/>
    <dgm:cxn modelId="{137F20DF-F121-4D9E-959F-8B9D8A86F4A8}" srcId="{E1DBD15B-A5AD-4704-A6E0-339A3156D6DE}" destId="{56E94650-B66B-4D68-95B7-4A5254642CC2}" srcOrd="0" destOrd="0" parTransId="{DA375507-AD83-43B1-A849-1CD2B0859EFF}" sibTransId="{7024D6A5-A4F1-4C7A-A173-8D12DD290E79}"/>
    <dgm:cxn modelId="{05711620-37FC-4421-B87C-A98D3239919E}" type="presParOf" srcId="{004CBC2B-B3B4-49C8-A46B-A8D4CD928CE0}" destId="{BF7ADE0C-10E6-4CA3-ADDC-CAFAB18C2DFC}" srcOrd="0" destOrd="0" presId="urn:microsoft.com/office/officeart/2005/8/layout/vList5"/>
    <dgm:cxn modelId="{D60C4AFC-70B6-44AC-9B00-C733A7CB395B}" type="presParOf" srcId="{BF7ADE0C-10E6-4CA3-ADDC-CAFAB18C2DFC}" destId="{3C71F89C-BD84-46F9-9164-500BDA45A602}" srcOrd="0" destOrd="0" presId="urn:microsoft.com/office/officeart/2005/8/layout/vList5"/>
    <dgm:cxn modelId="{E6A85D61-1A72-4B08-BB0E-5FBDBA55868D}" type="presParOf" srcId="{BF7ADE0C-10E6-4CA3-ADDC-CAFAB18C2DFC}" destId="{E89463FD-B286-4219-88E2-8D0408D356B6}" srcOrd="1" destOrd="0" presId="urn:microsoft.com/office/officeart/2005/8/layout/vList5"/>
    <dgm:cxn modelId="{D0AB136A-0730-4403-B37A-3C98B5B6F98E}" type="presParOf" srcId="{004CBC2B-B3B4-49C8-A46B-A8D4CD928CE0}" destId="{7729DBEE-CD99-4ACD-BFF2-4F48248C5FD7}" srcOrd="1" destOrd="0" presId="urn:microsoft.com/office/officeart/2005/8/layout/vList5"/>
    <dgm:cxn modelId="{5C90C42E-2259-4570-8705-DA15F843238C}" type="presParOf" srcId="{004CBC2B-B3B4-49C8-A46B-A8D4CD928CE0}" destId="{D063D84E-08BF-4B8E-9975-34702DE167B4}" srcOrd="2" destOrd="0" presId="urn:microsoft.com/office/officeart/2005/8/layout/vList5"/>
    <dgm:cxn modelId="{08A24E90-E67D-46B2-9AE0-3CFF31D78FCF}" type="presParOf" srcId="{D063D84E-08BF-4B8E-9975-34702DE167B4}" destId="{A29ECF15-CC0E-46C4-96AD-CD32DFE95C6B}" srcOrd="0" destOrd="0" presId="urn:microsoft.com/office/officeart/2005/8/layout/vList5"/>
    <dgm:cxn modelId="{F5488C19-293D-4038-9DED-4754E9900445}" type="presParOf" srcId="{D063D84E-08BF-4B8E-9975-34702DE167B4}" destId="{7506E240-478D-4D5C-913F-769026BEBC23}" srcOrd="1" destOrd="0" presId="urn:microsoft.com/office/officeart/2005/8/layout/vList5"/>
    <dgm:cxn modelId="{4D560357-9E12-4F3C-B7CF-783ADA58801E}" type="presParOf" srcId="{004CBC2B-B3B4-49C8-A46B-A8D4CD928CE0}" destId="{86C15D92-5A99-477E-9F7A-4D56835CD50D}" srcOrd="3" destOrd="0" presId="urn:microsoft.com/office/officeart/2005/8/layout/vList5"/>
    <dgm:cxn modelId="{22263EDB-CE97-430F-A44F-9CF1B50C83EE}" type="presParOf" srcId="{004CBC2B-B3B4-49C8-A46B-A8D4CD928CE0}" destId="{E1A45092-38F9-4465-9D17-840688E579F2}" srcOrd="4" destOrd="0" presId="urn:microsoft.com/office/officeart/2005/8/layout/vList5"/>
    <dgm:cxn modelId="{7835AB55-C9C6-41FE-8ACB-18EA1BB0D7C2}" type="presParOf" srcId="{E1A45092-38F9-4465-9D17-840688E579F2}" destId="{0D5895EE-4933-4A42-9B85-19A6FF05E8F9}" srcOrd="0" destOrd="0" presId="urn:microsoft.com/office/officeart/2005/8/layout/vList5"/>
    <dgm:cxn modelId="{C4A9AC07-D666-4CC7-B57E-D12A4A4647FB}" type="presParOf" srcId="{E1A45092-38F9-4465-9D17-840688E579F2}" destId="{CCA9FC9B-6864-4FEB-94BA-1B34B68C7CF2}" srcOrd="1" destOrd="0" presId="urn:microsoft.com/office/officeart/2005/8/layout/vList5"/>
    <dgm:cxn modelId="{A7235F3A-8E82-4648-B80B-766F259FE64A}" type="presParOf" srcId="{004CBC2B-B3B4-49C8-A46B-A8D4CD928CE0}" destId="{5AF6A4F7-4CB3-47D8-AA83-33333C0796DD}" srcOrd="5" destOrd="0" presId="urn:microsoft.com/office/officeart/2005/8/layout/vList5"/>
    <dgm:cxn modelId="{58995EF3-621B-41BD-8358-7C3E9F5D3340}" type="presParOf" srcId="{004CBC2B-B3B4-49C8-A46B-A8D4CD928CE0}" destId="{3327B716-D5AF-4D3B-9BDE-3064F62363C0}" srcOrd="6" destOrd="0" presId="urn:microsoft.com/office/officeart/2005/8/layout/vList5"/>
    <dgm:cxn modelId="{C69DA257-3D72-4204-9F67-55DB5FB30B69}" type="presParOf" srcId="{3327B716-D5AF-4D3B-9BDE-3064F62363C0}" destId="{B02C7846-0660-4AF3-9F8E-A0E21A743CEB}" srcOrd="0" destOrd="0" presId="urn:microsoft.com/office/officeart/2005/8/layout/vList5"/>
    <dgm:cxn modelId="{EC28CE31-A309-477C-BEB7-14372168A48D}"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FF8E-F3B8-411D-8E3C-F742E6F4283A}">
      <dsp:nvSpPr>
        <dsp:cNvPr id="0" name=""/>
        <dsp:cNvSpPr/>
      </dsp:nvSpPr>
      <dsp:spPr>
        <a:xfrm rot="5400000">
          <a:off x="5105126" y="-2142830"/>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Situation</a:t>
          </a:r>
          <a:endParaRPr lang="en-GB" sz="3200" b="1" kern="1200" dirty="0"/>
        </a:p>
      </dsp:txBody>
      <dsp:txXfrm rot="-5400000">
        <a:off x="2877866" y="116731"/>
        <a:ext cx="5083904" cy="597082"/>
      </dsp:txXfrm>
    </dsp:sp>
    <dsp:sp modelId="{0B61F41B-E0A1-4219-807E-63169DFB0B72}">
      <dsp:nvSpPr>
        <dsp:cNvPr id="0" name=""/>
        <dsp:cNvSpPr/>
      </dsp:nvSpPr>
      <dsp:spPr>
        <a:xfrm>
          <a:off x="0" y="1719"/>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S</a:t>
          </a:r>
          <a:endParaRPr lang="en-GB" sz="4400" b="1" kern="1200" dirty="0"/>
        </a:p>
      </dsp:txBody>
      <dsp:txXfrm>
        <a:off x="40376" y="42095"/>
        <a:ext cx="2797113" cy="746353"/>
      </dsp:txXfrm>
    </dsp:sp>
    <dsp:sp modelId="{FF6B19C8-2B66-4B5F-AD41-13FE9DD73051}">
      <dsp:nvSpPr>
        <dsp:cNvPr id="0" name=""/>
        <dsp:cNvSpPr/>
      </dsp:nvSpPr>
      <dsp:spPr>
        <a:xfrm rot="5400000">
          <a:off x="5105126" y="-1274369"/>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Problem</a:t>
          </a:r>
          <a:endParaRPr lang="en-GB" sz="3200" b="1" kern="1200" dirty="0"/>
        </a:p>
      </dsp:txBody>
      <dsp:txXfrm rot="-5400000">
        <a:off x="2877866" y="985192"/>
        <a:ext cx="5083904" cy="597082"/>
      </dsp:txXfrm>
    </dsp:sp>
    <dsp:sp modelId="{93B1A75A-8515-4BD3-B7FD-85C0ADA2B242}">
      <dsp:nvSpPr>
        <dsp:cNvPr id="0" name=""/>
        <dsp:cNvSpPr/>
      </dsp:nvSpPr>
      <dsp:spPr>
        <a:xfrm>
          <a:off x="0" y="870180"/>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P</a:t>
          </a:r>
          <a:endParaRPr lang="en-GB" sz="4400" b="1" kern="1200" dirty="0"/>
        </a:p>
      </dsp:txBody>
      <dsp:txXfrm>
        <a:off x="40376" y="910556"/>
        <a:ext cx="2797113" cy="746353"/>
      </dsp:txXfrm>
    </dsp:sp>
    <dsp:sp modelId="{C7F10A5F-EF74-4450-9405-83E63C6AFED0}">
      <dsp:nvSpPr>
        <dsp:cNvPr id="0" name=""/>
        <dsp:cNvSpPr/>
      </dsp:nvSpPr>
      <dsp:spPr>
        <a:xfrm rot="5400000">
          <a:off x="5105126" y="-405908"/>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Implication</a:t>
          </a:r>
          <a:endParaRPr lang="en-GB" sz="3200" b="1" kern="1200" dirty="0"/>
        </a:p>
      </dsp:txBody>
      <dsp:txXfrm rot="-5400000">
        <a:off x="2877866" y="1853653"/>
        <a:ext cx="5083904" cy="597082"/>
      </dsp:txXfrm>
    </dsp:sp>
    <dsp:sp modelId="{84D87831-76A9-45AA-8973-225A9AEBFFF7}">
      <dsp:nvSpPr>
        <dsp:cNvPr id="0" name=""/>
        <dsp:cNvSpPr/>
      </dsp:nvSpPr>
      <dsp:spPr>
        <a:xfrm>
          <a:off x="0" y="1738641"/>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I</a:t>
          </a:r>
          <a:endParaRPr lang="en-GB" sz="4400" b="1" kern="1200" dirty="0"/>
        </a:p>
      </dsp:txBody>
      <dsp:txXfrm>
        <a:off x="40376" y="1779017"/>
        <a:ext cx="2797113" cy="746353"/>
      </dsp:txXfrm>
    </dsp:sp>
    <dsp:sp modelId="{73373EED-2983-43F2-8842-AADEB2ABAB7D}">
      <dsp:nvSpPr>
        <dsp:cNvPr id="0" name=""/>
        <dsp:cNvSpPr/>
      </dsp:nvSpPr>
      <dsp:spPr>
        <a:xfrm rot="5400000">
          <a:off x="5105126" y="462551"/>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smtClean="0"/>
            <a:t>Need</a:t>
          </a:r>
          <a:endParaRPr lang="en-GB" sz="3200" b="1" kern="1200" dirty="0"/>
        </a:p>
      </dsp:txBody>
      <dsp:txXfrm rot="-5400000">
        <a:off x="2877866" y="2722113"/>
        <a:ext cx="5083904" cy="597082"/>
      </dsp:txXfrm>
    </dsp:sp>
    <dsp:sp modelId="{E34B79A8-2E78-48E9-85A5-AF0588370098}">
      <dsp:nvSpPr>
        <dsp:cNvPr id="0" name=""/>
        <dsp:cNvSpPr/>
      </dsp:nvSpPr>
      <dsp:spPr>
        <a:xfrm>
          <a:off x="0" y="2607101"/>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N</a:t>
          </a:r>
          <a:endParaRPr lang="en-GB" sz="4400" b="1" kern="1200" baseline="30000" dirty="0"/>
        </a:p>
      </dsp:txBody>
      <dsp:txXfrm>
        <a:off x="40376" y="2647477"/>
        <a:ext cx="2797113" cy="746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BDAC9-ABAF-44AD-9B0F-47D564ED0A5C}">
      <dsp:nvSpPr>
        <dsp:cNvPr id="0" name=""/>
        <dsp:cNvSpPr/>
      </dsp:nvSpPr>
      <dsp:spPr>
        <a:xfrm rot="5400000">
          <a:off x="3684335" y="-160496"/>
          <a:ext cx="4030849" cy="536448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GB" sz="2800" b="1" kern="1200" dirty="0" smtClean="0"/>
            <a:t>Functional-first languages deliver real value </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Rapid, correct development is central</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Parallelism a bonus</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F.P. as a recruitment strategy: languages are important, people even more so</a:t>
          </a:r>
          <a:endParaRPr lang="en-US" sz="2800" b="1" kern="1200" dirty="0"/>
        </a:p>
      </dsp:txBody>
      <dsp:txXfrm rot="-5400000">
        <a:off x="3017520" y="703089"/>
        <a:ext cx="5167710" cy="3637309"/>
      </dsp:txXfrm>
    </dsp:sp>
    <dsp:sp modelId="{2C9166EA-DB1D-4754-8AA0-81B95A704541}">
      <dsp:nvSpPr>
        <dsp:cNvPr id="0" name=""/>
        <dsp:cNvSpPr/>
      </dsp:nvSpPr>
      <dsp:spPr>
        <a:xfrm>
          <a:off x="0" y="2462"/>
          <a:ext cx="3017520" cy="50385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rtl="0">
            <a:lnSpc>
              <a:spcPct val="90000"/>
            </a:lnSpc>
            <a:spcBef>
              <a:spcPct val="0"/>
            </a:spcBef>
            <a:spcAft>
              <a:spcPct val="35000"/>
            </a:spcAft>
          </a:pPr>
          <a:r>
            <a:rPr lang="en-US" sz="6600" b="1" kern="1200" dirty="0" smtClean="0"/>
            <a:t>F.P.</a:t>
          </a:r>
          <a:endParaRPr lang="en-US" sz="3200" b="1" kern="1200" dirty="0"/>
        </a:p>
      </dsp:txBody>
      <dsp:txXfrm>
        <a:off x="147303" y="149765"/>
        <a:ext cx="2722914" cy="47439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834628" y="-834628"/>
          <a:ext cx="2521743"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Improved time-to-market for analytical components</a:t>
          </a:r>
          <a:endParaRPr lang="en-US" sz="2800" b="1" kern="1200" dirty="0"/>
        </a:p>
      </dsp:txBody>
      <dsp:txXfrm rot="5400000">
        <a:off x="0" y="0"/>
        <a:ext cx="4191000" cy="1891307"/>
      </dsp:txXfrm>
    </dsp:sp>
    <dsp:sp modelId="{51DBD211-C134-41AD-AD57-176244304372}">
      <dsp:nvSpPr>
        <dsp:cNvPr id="0" name=""/>
        <dsp:cNvSpPr/>
      </dsp:nvSpPr>
      <dsp:spPr>
        <a:xfrm>
          <a:off x="4191000" y="0"/>
          <a:ext cx="4191000" cy="252174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smtClean="0"/>
            <a:t>Ready for supported use in VS2010 + VS11</a:t>
          </a:r>
          <a:endParaRPr lang="en-US" sz="2800" b="1" kern="1200" dirty="0"/>
        </a:p>
      </dsp:txBody>
      <dsp:txXfrm>
        <a:off x="4191000" y="0"/>
        <a:ext cx="4191000" cy="1891307"/>
      </dsp:txXfrm>
    </dsp:sp>
    <dsp:sp modelId="{6341D0F4-C184-47C1-B6FD-93C52A30A16E}">
      <dsp:nvSpPr>
        <dsp:cNvPr id="0" name=""/>
        <dsp:cNvSpPr/>
      </dsp:nvSpPr>
      <dsp:spPr>
        <a:xfrm rot="10800000">
          <a:off x="0" y="2521743"/>
          <a:ext cx="4191000" cy="2521743"/>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Code correctness, efficiency and interoperation in the modern enterprise</a:t>
          </a:r>
          <a:endParaRPr lang="en-US" sz="2800" b="1" kern="1200" dirty="0"/>
        </a:p>
      </dsp:txBody>
      <dsp:txXfrm rot="10800000">
        <a:off x="0" y="3152179"/>
        <a:ext cx="4191000" cy="1891307"/>
      </dsp:txXfrm>
    </dsp:sp>
    <dsp:sp modelId="{06F7728C-5299-4235-8017-DBD5BC2DB36C}">
      <dsp:nvSpPr>
        <dsp:cNvPr id="0" name=""/>
        <dsp:cNvSpPr/>
      </dsp:nvSpPr>
      <dsp:spPr>
        <a:xfrm rot="5400000">
          <a:off x="5025628" y="1687115"/>
          <a:ext cx="2521743"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A bright future ahead for web/data/cloud</a:t>
          </a:r>
          <a:endParaRPr lang="en-US" sz="2800" b="1" kern="1200" dirty="0"/>
        </a:p>
      </dsp:txBody>
      <dsp:txXfrm rot="-5400000">
        <a:off x="4191000" y="3152179"/>
        <a:ext cx="4191000" cy="1891307"/>
      </dsp:txXfrm>
    </dsp:sp>
    <dsp:sp modelId="{62CD59B7-0D31-4CEC-A61C-C239FA1C3946}">
      <dsp:nvSpPr>
        <dsp:cNvPr id="0" name=""/>
        <dsp:cNvSpPr/>
      </dsp:nvSpPr>
      <dsp:spPr>
        <a:xfrm>
          <a:off x="2933700" y="1891307"/>
          <a:ext cx="2514600" cy="1260871"/>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1" kern="1200" dirty="0" smtClean="0"/>
            <a:t>F#</a:t>
          </a:r>
          <a:endParaRPr lang="en-US" sz="3200" b="1" kern="1200" dirty="0"/>
        </a:p>
      </dsp:txBody>
      <dsp:txXfrm>
        <a:off x="2995251" y="1952858"/>
        <a:ext cx="2391498" cy="1137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6210"/>
          <a:ext cx="6996545" cy="9266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t>Analytical Components</a:t>
          </a:r>
          <a:endParaRPr lang="en-GB" sz="3600" b="1" kern="1200" dirty="0"/>
        </a:p>
      </dsp:txBody>
      <dsp:txXfrm>
        <a:off x="45235" y="51445"/>
        <a:ext cx="6906075" cy="836170"/>
      </dsp:txXfrm>
    </dsp:sp>
    <dsp:sp modelId="{671EDA18-3F56-4962-9CC7-6C7A0732D094}">
      <dsp:nvSpPr>
        <dsp:cNvPr id="0" name=""/>
        <dsp:cNvSpPr/>
      </dsp:nvSpPr>
      <dsp:spPr>
        <a:xfrm>
          <a:off x="0" y="932851"/>
          <a:ext cx="6996545"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t>Financial Models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Valuation 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Risk Analysis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Insurance Calculation 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Trading Platforms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t>
          </a:r>
          <a:endParaRPr lang="en-GB" sz="3200" b="1" kern="1200" dirty="0"/>
        </a:p>
      </dsp:txBody>
      <dsp:txXfrm>
        <a:off x="0" y="932851"/>
        <a:ext cx="6996545" cy="3552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6D9ADA7-8535-4AEB-BEE2-A86D88A63B71}">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ED028250-E1FC-4279-A963-61F228BC6058}">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03D069B-D8CD-4B99-BBE7-8F61BEA97623}">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50768FEC-F12F-4D00-99B9-699F35685B0E}">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eliminates entire phases</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complex problems</a:t>
          </a:r>
          <a:endParaRPr lang="en-GB" sz="2800" b="1" kern="1200" dirty="0"/>
        </a:p>
      </dsp:txBody>
      <dsp:txXfrm>
        <a:off x="57971" y="4156153"/>
        <a:ext cx="6880603" cy="10716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improves time-to-market</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more complex problems</a:t>
          </a:r>
          <a:endParaRPr lang="en-GB" sz="2800" b="1" kern="1200" dirty="0"/>
        </a:p>
      </dsp:txBody>
      <dsp:txXfrm>
        <a:off x="57971" y="4156153"/>
        <a:ext cx="6880603" cy="107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495B-CA8F-4F7C-8206-ED12CE865D8B}">
      <dsp:nvSpPr>
        <dsp:cNvPr id="0" name=""/>
        <dsp:cNvSpPr/>
      </dsp:nvSpPr>
      <dsp:spPr>
        <a:xfrm rot="5400000">
          <a:off x="5098556" y="-2136896"/>
          <a:ext cx="669701" cy="511379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existing C++ components</a:t>
          </a:r>
          <a:endParaRPr lang="en-GB" sz="1700" b="1" kern="1200" dirty="0"/>
        </a:p>
      </dsp:txBody>
      <dsp:txXfrm rot="-5400000">
        <a:off x="2876509" y="117843"/>
        <a:ext cx="5081103" cy="604317"/>
      </dsp:txXfrm>
    </dsp:sp>
    <dsp:sp modelId="{D5E7EE7B-A4B6-4866-A0B5-9AE4C9ACC44B}">
      <dsp:nvSpPr>
        <dsp:cNvPr id="0" name=""/>
        <dsp:cNvSpPr/>
      </dsp:nvSpPr>
      <dsp:spPr>
        <a:xfrm>
          <a:off x="0" y="1437"/>
          <a:ext cx="2876509" cy="8371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quant model</a:t>
          </a:r>
          <a:endParaRPr lang="en-GB" sz="2100" b="1" kern="1200" dirty="0"/>
        </a:p>
      </dsp:txBody>
      <dsp:txXfrm>
        <a:off x="40865" y="42302"/>
        <a:ext cx="2794779" cy="755397"/>
      </dsp:txXfrm>
    </dsp:sp>
    <dsp:sp modelId="{33B2AC97-A57B-481C-8F7E-291ECD15ECB8}">
      <dsp:nvSpPr>
        <dsp:cNvPr id="0" name=""/>
        <dsp:cNvSpPr/>
      </dsp:nvSpPr>
      <dsp:spPr>
        <a:xfrm rot="5400000">
          <a:off x="5098556" y="-1257912"/>
          <a:ext cx="669701" cy="5113795"/>
        </a:xfrm>
        <a:prstGeom prst="round2SameRect">
          <a:avLst/>
        </a:prstGeom>
        <a:solidFill>
          <a:schemeClr val="accent4">
            <a:tint val="40000"/>
            <a:alpha val="90000"/>
            <a:hueOff val="323637"/>
            <a:satOff val="-5619"/>
            <a:lumOff val="-191"/>
            <a:alphaOff val="0"/>
          </a:schemeClr>
        </a:solidFill>
        <a:ln w="25400" cap="flat" cmpd="sng" algn="ctr">
          <a:solidFill>
            <a:schemeClr val="accent4">
              <a:tint val="40000"/>
              <a:alpha val="90000"/>
              <a:hueOff val="323637"/>
              <a:satOff val="-5619"/>
              <a:lumOff val="-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Oracle + F# (Server) + F#/C# (Silverlight)</a:t>
          </a:r>
          <a:endParaRPr lang="en-GB" sz="1700" b="1" kern="1200" dirty="0"/>
        </a:p>
      </dsp:txBody>
      <dsp:txXfrm rot="-5400000">
        <a:off x="2876509" y="996827"/>
        <a:ext cx="5081103" cy="604317"/>
      </dsp:txXfrm>
    </dsp:sp>
    <dsp:sp modelId="{B5EDC084-CE84-4607-9987-AD6379942A1D}">
      <dsp:nvSpPr>
        <dsp:cNvPr id="0" name=""/>
        <dsp:cNvSpPr/>
      </dsp:nvSpPr>
      <dsp:spPr>
        <a:xfrm>
          <a:off x="0" y="880421"/>
          <a:ext cx="2876509" cy="837127"/>
        </a:xfrm>
        <a:prstGeom prst="roundRect">
          <a:avLst/>
        </a:prstGeom>
        <a:solidFill>
          <a:schemeClr val="accent4">
            <a:hueOff val="501620"/>
            <a:satOff val="-5617"/>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trading engine</a:t>
          </a:r>
          <a:endParaRPr lang="en-GB" sz="2100" b="1" kern="1200" dirty="0"/>
        </a:p>
      </dsp:txBody>
      <dsp:txXfrm>
        <a:off x="40865" y="921286"/>
        <a:ext cx="2794779" cy="755397"/>
      </dsp:txXfrm>
    </dsp:sp>
    <dsp:sp modelId="{5EAD4E17-6B4D-45F6-80F2-6C91D5DF816D}">
      <dsp:nvSpPr>
        <dsp:cNvPr id="0" name=""/>
        <dsp:cNvSpPr/>
      </dsp:nvSpPr>
      <dsp:spPr>
        <a:xfrm rot="5400000">
          <a:off x="5098556" y="-378929"/>
          <a:ext cx="669701" cy="5113795"/>
        </a:xfrm>
        <a:prstGeom prst="round2SameRect">
          <a:avLst/>
        </a:prstGeom>
        <a:solidFill>
          <a:schemeClr val="accent4">
            <a:tint val="40000"/>
            <a:alpha val="90000"/>
            <a:hueOff val="647275"/>
            <a:satOff val="-11238"/>
            <a:lumOff val="-382"/>
            <a:alphaOff val="0"/>
          </a:schemeClr>
        </a:solidFill>
        <a:ln w="25400" cap="flat" cmpd="sng" algn="ctr">
          <a:solidFill>
            <a:schemeClr val="accent4">
              <a:tint val="40000"/>
              <a:alpha val="90000"/>
              <a:hueOff val="647275"/>
              <a:satOff val="-11238"/>
              <a:lumOff val="-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FCore</a:t>
          </a:r>
          <a:r>
            <a:rPr lang="en-GB" sz="1700" b="1" kern="1200" baseline="0" dirty="0" smtClean="0"/>
            <a:t> Math</a:t>
          </a:r>
          <a:endParaRPr lang="en-GB" sz="1700" b="1" kern="1200" dirty="0"/>
        </a:p>
      </dsp:txBody>
      <dsp:txXfrm rot="-5400000">
        <a:off x="2876509" y="1875810"/>
        <a:ext cx="5081103" cy="604317"/>
      </dsp:txXfrm>
    </dsp:sp>
    <dsp:sp modelId="{F4FA34D5-5E8C-4290-A769-8A7C673B1F3F}">
      <dsp:nvSpPr>
        <dsp:cNvPr id="0" name=""/>
        <dsp:cNvSpPr/>
      </dsp:nvSpPr>
      <dsp:spPr>
        <a:xfrm>
          <a:off x="0" y="1759404"/>
          <a:ext cx="2876509" cy="837127"/>
        </a:xfrm>
        <a:prstGeom prst="roundRect">
          <a:avLst/>
        </a:prstGeom>
        <a:solidFill>
          <a:schemeClr val="accent4">
            <a:hueOff val="1003240"/>
            <a:satOff val="-11234"/>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calculation engine with GPU execution</a:t>
          </a:r>
          <a:endParaRPr lang="en-GB" sz="2100" b="1" kern="1200" dirty="0"/>
        </a:p>
      </dsp:txBody>
      <dsp:txXfrm>
        <a:off x="40865" y="1800269"/>
        <a:ext cx="2794779" cy="755397"/>
      </dsp:txXfrm>
    </dsp:sp>
    <dsp:sp modelId="{E7F93C98-498A-4B57-91C6-24AECBF2D9F1}">
      <dsp:nvSpPr>
        <dsp:cNvPr id="0" name=""/>
        <dsp:cNvSpPr/>
      </dsp:nvSpPr>
      <dsp:spPr>
        <a:xfrm rot="5400000">
          <a:off x="5098556" y="500054"/>
          <a:ext cx="669701" cy="5113795"/>
        </a:xfrm>
        <a:prstGeom prst="round2SameRect">
          <a:avLst/>
        </a:prstGeom>
        <a:solidFill>
          <a:schemeClr val="accent4">
            <a:tint val="40000"/>
            <a:alpha val="90000"/>
            <a:hueOff val="970912"/>
            <a:satOff val="-16858"/>
            <a:lumOff val="-572"/>
            <a:alphaOff val="0"/>
          </a:schemeClr>
        </a:solidFill>
        <a:ln w="25400" cap="flat" cmpd="sng" algn="ctr">
          <a:solidFill>
            <a:schemeClr val="accent4">
              <a:tint val="40000"/>
              <a:alpha val="90000"/>
              <a:hueOff val="970912"/>
              <a:satOff val="-16858"/>
              <a:lumOff val="-5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smtClean="0"/>
            <a:t>Data Services + </a:t>
          </a:r>
          <a:r>
            <a:rPr lang="en-GB" sz="1700" b="1" kern="1200" baseline="0" dirty="0" smtClean="0"/>
            <a:t>F# + ASP.NET</a:t>
          </a:r>
          <a:endParaRPr lang="en-GB" sz="1700" b="1" kern="1200" dirty="0"/>
        </a:p>
      </dsp:txBody>
      <dsp:txXfrm rot="-5400000">
        <a:off x="2876509" y="2754793"/>
        <a:ext cx="5081103" cy="604317"/>
      </dsp:txXfrm>
    </dsp:sp>
    <dsp:sp modelId="{0D0A7CD7-15BB-4EA4-8AFB-7BC653785954}">
      <dsp:nvSpPr>
        <dsp:cNvPr id="0" name=""/>
        <dsp:cNvSpPr/>
      </dsp:nvSpPr>
      <dsp:spPr>
        <a:xfrm>
          <a:off x="0" y="2638388"/>
          <a:ext cx="2876509" cy="837127"/>
        </a:xfrm>
        <a:prstGeom prst="roundRect">
          <a:avLst/>
        </a:prstGeom>
        <a:solidFill>
          <a:schemeClr val="accent4">
            <a:hueOff val="1504860"/>
            <a:satOff val="-1685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web service</a:t>
          </a:r>
          <a:endParaRPr lang="en-GB" sz="2100" b="1" kern="1200" dirty="0"/>
        </a:p>
      </dsp:txBody>
      <dsp:txXfrm>
        <a:off x="40865" y="2679253"/>
        <a:ext cx="2794779" cy="755397"/>
      </dsp:txXfrm>
    </dsp:sp>
    <dsp:sp modelId="{42BEE754-5595-4FAC-9DBF-E84058A76FB8}">
      <dsp:nvSpPr>
        <dsp:cNvPr id="0" name=""/>
        <dsp:cNvSpPr/>
      </dsp:nvSpPr>
      <dsp:spPr>
        <a:xfrm rot="5400000">
          <a:off x="5098556" y="1379037"/>
          <a:ext cx="669701" cy="5113795"/>
        </a:xfrm>
        <a:prstGeom prst="round2SameRect">
          <a:avLst/>
        </a:prstGeom>
        <a:solidFill>
          <a:schemeClr val="accent4">
            <a:tint val="40000"/>
            <a:alpha val="90000"/>
            <a:hueOff val="1294549"/>
            <a:satOff val="-22477"/>
            <a:lumOff val="-763"/>
            <a:alphaOff val="0"/>
          </a:schemeClr>
        </a:solidFill>
        <a:ln w="25400" cap="flat" cmpd="sng" algn="ctr">
          <a:solidFill>
            <a:schemeClr val="accent4">
              <a:tint val="40000"/>
              <a:alpha val="90000"/>
              <a:hueOff val="1294549"/>
              <a:satOff val="-22477"/>
              <a:lumOff val="-7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Hadoop</a:t>
          </a:r>
          <a:r>
            <a:rPr lang="en-GB" sz="1700" b="1" kern="1200" baseline="0" dirty="0" smtClean="0"/>
            <a:t> + </a:t>
          </a:r>
          <a:r>
            <a:rPr lang="en-GB" sz="1700" b="1" kern="1200" baseline="0" dirty="0" err="1" smtClean="0"/>
            <a:t>ServiceStack</a:t>
          </a:r>
          <a:endParaRPr lang="en-GB" sz="1700" b="1" kern="1200" dirty="0"/>
        </a:p>
      </dsp:txBody>
      <dsp:txXfrm rot="-5400000">
        <a:off x="2876509" y="3633776"/>
        <a:ext cx="5081103" cy="604317"/>
      </dsp:txXfrm>
    </dsp:sp>
    <dsp:sp modelId="{D758F6D4-7569-4AB3-B20B-A6CDCB29CF93}">
      <dsp:nvSpPr>
        <dsp:cNvPr id="0" name=""/>
        <dsp:cNvSpPr/>
      </dsp:nvSpPr>
      <dsp:spPr>
        <a:xfrm>
          <a:off x="0" y="3517371"/>
          <a:ext cx="2876509" cy="837127"/>
        </a:xfrm>
        <a:prstGeom prst="roundRect">
          <a:avLst/>
        </a:prstGeom>
        <a:solidFill>
          <a:schemeClr val="accent4">
            <a:hueOff val="2006479"/>
            <a:satOff val="-22468"/>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big-data service</a:t>
          </a:r>
          <a:endParaRPr lang="en-GB" sz="2100" b="1" kern="1200" dirty="0"/>
        </a:p>
      </dsp:txBody>
      <dsp:txXfrm>
        <a:off x="40865" y="3558236"/>
        <a:ext cx="2794779" cy="755397"/>
      </dsp:txXfrm>
    </dsp:sp>
    <dsp:sp modelId="{6845AC25-1AD2-45FE-BD9C-C59146CB2131}">
      <dsp:nvSpPr>
        <dsp:cNvPr id="0" name=""/>
        <dsp:cNvSpPr/>
      </dsp:nvSpPr>
      <dsp:spPr>
        <a:xfrm rot="5400000">
          <a:off x="5098556" y="2258021"/>
          <a:ext cx="669701" cy="5113795"/>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(Server) + SQL Server + </a:t>
          </a:r>
          <a:r>
            <a:rPr lang="en-GB" sz="1700" b="1" kern="1200" baseline="0" dirty="0" err="1" smtClean="0"/>
            <a:t>DataFeeds</a:t>
          </a:r>
          <a:r>
            <a:rPr lang="en-GB" sz="1700" b="1" kern="1200" baseline="0" dirty="0" smtClean="0"/>
            <a:t> + ASP.NET + F# (</a:t>
          </a:r>
          <a:r>
            <a:rPr lang="en-GB" sz="1700" b="1" kern="1200" baseline="0" dirty="0" err="1" smtClean="0"/>
            <a:t>WebSharper</a:t>
          </a:r>
          <a:r>
            <a:rPr lang="en-GB" sz="1700" b="1" kern="1200" baseline="0" dirty="0" smtClean="0"/>
            <a:t>) + HTML5</a:t>
          </a:r>
          <a:endParaRPr lang="en-GB" sz="1700" b="1" kern="1200" dirty="0"/>
        </a:p>
      </dsp:txBody>
      <dsp:txXfrm rot="-5400000">
        <a:off x="2876509" y="4512760"/>
        <a:ext cx="5081103" cy="604317"/>
      </dsp:txXfrm>
    </dsp:sp>
    <dsp:sp modelId="{76CB9B2A-3F99-44D9-884B-61E7E9E28D89}">
      <dsp:nvSpPr>
        <dsp:cNvPr id="0" name=""/>
        <dsp:cNvSpPr/>
      </dsp:nvSpPr>
      <dsp:spPr>
        <a:xfrm>
          <a:off x="0" y="4396355"/>
          <a:ext cx="2876509" cy="837127"/>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Web 2.0 </a:t>
          </a:r>
          <a:r>
            <a:rPr lang="en-GB" sz="2100" b="1" kern="1200" baseline="0" dirty="0" err="1" smtClean="0"/>
            <a:t>startup</a:t>
          </a:r>
          <a:endParaRPr lang="en-GB" sz="2100" b="1" kern="1200" dirty="0"/>
        </a:p>
      </dsp:txBody>
      <dsp:txXfrm>
        <a:off x="40865" y="4437220"/>
        <a:ext cx="2794779" cy="7553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queries, powerful data integration, better tooling, portable libraries</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3.0</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service programming</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big-data programming</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a:t>
          </a:r>
          <a:r>
            <a:rPr lang="en-GB" sz="2800" b="1" kern="1200" dirty="0" err="1" smtClean="0"/>
            <a:t>Hadoop</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math programming</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Cloud </a:t>
          </a:r>
          <a:r>
            <a:rPr lang="en-GB" sz="2800" b="1" kern="1200" dirty="0" err="1" smtClean="0"/>
            <a:t>Numerics</a:t>
          </a:r>
          <a:endParaRPr lang="en-GB" sz="2800" b="1" kern="1200" dirty="0"/>
        </a:p>
      </dsp:txBody>
      <dsp:txXfrm>
        <a:off x="52659" y="3452910"/>
        <a:ext cx="2905699" cy="973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very powerful cross-platform HTML5 web/mobile programming</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r>
            <a:rPr lang="en-GB" sz="2800" b="1" kern="1200" dirty="0" err="1" smtClean="0"/>
            <a:t>WebSharper</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4">
            <a:tint val="40000"/>
            <a:alpha val="90000"/>
            <a:hueOff val="539395"/>
            <a:satOff val="-9365"/>
            <a:lumOff val="-318"/>
            <a:alphaOff val="0"/>
          </a:schemeClr>
        </a:solidFill>
        <a:ln w="25400" cap="flat" cmpd="sng" algn="ctr">
          <a:solidFill>
            <a:schemeClr val="accent4">
              <a:tint val="40000"/>
              <a:alpha val="90000"/>
              <a:hueOff val="539395"/>
              <a:satOff val="-9365"/>
              <a:lumOff val="-3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statistical/math programming + GPU</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4">
            <a:hueOff val="836033"/>
            <a:satOff val="-9362"/>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r>
            <a:rPr lang="en-GB" sz="2800" b="1" kern="1200" dirty="0" err="1" smtClean="0"/>
            <a:t>FCore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4">
            <a:tint val="40000"/>
            <a:alpha val="90000"/>
            <a:hueOff val="1078791"/>
            <a:satOff val="-18731"/>
            <a:lumOff val="-636"/>
            <a:alphaOff val="0"/>
          </a:schemeClr>
        </a:solidFill>
        <a:ln w="25400" cap="flat" cmpd="sng" algn="ctr">
          <a:solidFill>
            <a:schemeClr val="accent4">
              <a:tint val="40000"/>
              <a:alpha val="90000"/>
              <a:hueOff val="1078791"/>
              <a:satOff val="-18731"/>
              <a:lumOff val="-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a cloud-execution framework</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4">
            <a:hueOff val="1672066"/>
            <a:satOff val="-18723"/>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m-brace </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many </a:t>
          </a:r>
          <a:r>
            <a:rPr lang="en-GB" sz="2200" b="1" kern="1200" dirty="0" smtClean="0"/>
            <a:t>other { open-source, </a:t>
          </a:r>
          <a:r>
            <a:rPr lang="en-GB" sz="2200" b="1" kern="1200" smtClean="0"/>
            <a:t>.NET, C</a:t>
          </a:r>
          <a:r>
            <a:rPr lang="en-GB" sz="2200" b="1" kern="1200" dirty="0" smtClean="0"/>
            <a:t>#, … }</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endParaRPr lang="en-GB" sz="2800" b="1" kern="1200" dirty="0"/>
        </a:p>
      </dsp:txBody>
      <dsp:txXfrm>
        <a:off x="52659" y="3452910"/>
        <a:ext cx="2905699" cy="9734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4/24/2012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4/24/2012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60063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time-to-market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correctness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“Take a moment to stop and think about the ramifications of</a:t>
            </a:r>
            <a:r>
              <a:rPr lang="en-GB" baseline="0" dirty="0" smtClean="0"/>
              <a:t> efficiency problems through software delays in analytical components for QF, FE, Trading and Calculation Engines more broadly”</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don’t talk enough</a:t>
            </a:r>
            <a:r>
              <a:rPr lang="en-GB" baseline="0" dirty="0" smtClean="0"/>
              <a:t> about the software we were never able to write. We don’t talk enough about why good analytical programmers leave their jobs.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09"/>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1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10"/>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7"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7" y="2303507"/>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8"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9"/>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fsharp.ne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5400" b="1" dirty="0" smtClean="0">
                <a:sym typeface="Wingdings" pitchFamily="2" charset="2"/>
              </a:rPr>
              <a:t>Succeeding with Functional-First Languages in Finance</a:t>
            </a:r>
            <a:endParaRPr lang="en-US" sz="1400" b="1" dirty="0" smtClean="0"/>
          </a:p>
        </p:txBody>
      </p:sp>
      <p:sp>
        <p:nvSpPr>
          <p:cNvPr id="27650" name="Rectangle 3"/>
          <p:cNvSpPr>
            <a:spLocks noGrp="1" noChangeArrowheads="1"/>
          </p:cNvSpPr>
          <p:nvPr>
            <p:ph type="subTitle" idx="1"/>
          </p:nvPr>
        </p:nvSpPr>
        <p:spPr/>
        <p:txBody>
          <a:bodyPr/>
          <a:lstStyle/>
          <a:p>
            <a:endParaRPr lang="en-US" sz="2000" b="1" dirty="0" smtClean="0">
              <a:solidFill>
                <a:schemeClr val="tx1"/>
              </a:solidFill>
            </a:endParaRPr>
          </a:p>
          <a:p>
            <a:pPr eaLnBrk="1" hangingPunct="1"/>
            <a:endParaRPr lang="en-US" sz="2000" b="1" dirty="0">
              <a:solidFill>
                <a:schemeClr val="tx1"/>
              </a:solidFill>
            </a:endParaRPr>
          </a:p>
          <a:p>
            <a:pPr eaLnBrk="1" hangingPunct="1"/>
            <a:r>
              <a:rPr lang="en-US" sz="2000" b="1" dirty="0" smtClean="0">
                <a:solidFill>
                  <a:schemeClr val="tx1"/>
                </a:solidFill>
              </a:rPr>
              <a:t>Dr. Don Syme 		</a:t>
            </a:r>
          </a:p>
          <a:p>
            <a:pPr eaLnBrk="1" hangingPunct="1"/>
            <a:r>
              <a:rPr lang="en-US" sz="2000" b="1" dirty="0" smtClean="0">
                <a:solidFill>
                  <a:schemeClr val="tx1"/>
                </a:solidFill>
              </a:rPr>
              <a:t>Principal Researcher</a:t>
            </a:r>
          </a:p>
          <a:p>
            <a:pPr eaLnBrk="1" hangingPunct="1"/>
            <a:r>
              <a:rPr lang="en-US" sz="2000" b="1" dirty="0" smtClean="0">
                <a:solidFill>
                  <a:schemeClr val="tx1"/>
                </a:solidFill>
              </a:rPr>
              <a:t>Microsoft Research	</a:t>
            </a:r>
          </a:p>
        </p:txBody>
      </p:sp>
    </p:spTree>
    <p:extLst>
      <p:ext uri="{BB962C8B-B14F-4D97-AF65-F5344CB8AC3E}">
        <p14:creationId xmlns:p14="http://schemas.microsoft.com/office/powerpoint/2010/main" val="4436751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542782"/>
          </a:xfrm>
        </p:spPr>
        <p:txBody>
          <a:bodyPr/>
          <a:lstStyle/>
          <a:p>
            <a:r>
              <a:rPr lang="en-GB" b="1" dirty="0" smtClean="0"/>
              <a:t>Is Correctness a Problem?  </a:t>
            </a:r>
            <a:br>
              <a:rPr lang="en-GB" b="1" dirty="0" smtClean="0"/>
            </a:br>
            <a:r>
              <a:rPr lang="en-GB" dirty="0"/>
              <a:t/>
            </a:r>
            <a:br>
              <a:rPr lang="en-GB" dirty="0"/>
            </a:br>
            <a:r>
              <a:rPr lang="en-GB" sz="4000" dirty="0" smtClean="0"/>
              <a:t>Buggy Models </a:t>
            </a:r>
            <a:r>
              <a:rPr lang="en-GB" sz="4000" dirty="0" smtClean="0">
                <a:sym typeface="Wingdings" pitchFamily="2" charset="2"/>
              </a:rPr>
              <a:t> Incorrect Values/Risks/Trades</a:t>
            </a:r>
            <a:r>
              <a:rPr lang="en-GB" sz="4000" dirty="0"/>
              <a:t/>
            </a:r>
            <a:br>
              <a:rPr lang="en-GB" sz="4000" dirty="0"/>
            </a:br>
            <a:r>
              <a:rPr lang="en-GB" sz="4000" dirty="0" smtClean="0"/>
              <a:t/>
            </a:r>
            <a:br>
              <a:rPr lang="en-GB" sz="4000" dirty="0" smtClean="0"/>
            </a:br>
            <a:r>
              <a:rPr lang="en-GB" sz="4000" dirty="0" smtClean="0"/>
              <a:t>Buggy Services </a:t>
            </a:r>
            <a:r>
              <a:rPr lang="en-GB" sz="4000" dirty="0" smtClean="0">
                <a:sym typeface="Wingdings" pitchFamily="2" charset="2"/>
              </a:rPr>
              <a:t> Reputation Loss</a:t>
            </a:r>
            <a:r>
              <a:rPr lang="en-GB" sz="4000" dirty="0" smtClean="0"/>
              <a:t/>
            </a:r>
            <a:br>
              <a:rPr lang="en-GB" sz="4000" dirty="0" smtClean="0"/>
            </a:br>
            <a:r>
              <a:rPr lang="en-GB" sz="4000" dirty="0"/>
              <a:t/>
            </a:r>
            <a:br>
              <a:rPr lang="en-GB" sz="4000" dirty="0"/>
            </a:br>
            <a:r>
              <a:rPr lang="en-GB" sz="4000" dirty="0" smtClean="0"/>
              <a:t>Buggy Products </a:t>
            </a:r>
            <a:r>
              <a:rPr lang="en-GB" sz="4000" dirty="0" smtClean="0">
                <a:sym typeface="Wingdings" pitchFamily="2" charset="2"/>
              </a:rPr>
              <a:t> Lost Customers</a:t>
            </a:r>
            <a:endParaRPr lang="en-GB" b="1" dirty="0"/>
          </a:p>
        </p:txBody>
      </p:sp>
    </p:spTree>
    <p:extLst>
      <p:ext uri="{BB962C8B-B14F-4D97-AF65-F5344CB8AC3E}">
        <p14:creationId xmlns:p14="http://schemas.microsoft.com/office/powerpoint/2010/main" val="38474339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152180"/>
          </a:xfrm>
        </p:spPr>
        <p:txBody>
          <a:bodyPr/>
          <a:lstStyle/>
          <a:p>
            <a:r>
              <a:rPr lang="en-GB" b="1" dirty="0" smtClean="0"/>
              <a:t>Is Efficiency a Problem?  </a:t>
            </a:r>
            <a:br>
              <a:rPr lang="en-GB" b="1" dirty="0" smtClean="0"/>
            </a:br>
            <a:r>
              <a:rPr lang="en-GB" dirty="0"/>
              <a:t/>
            </a:r>
            <a:br>
              <a:rPr lang="en-GB" dirty="0"/>
            </a:br>
            <a:r>
              <a:rPr lang="en-GB" sz="4000" dirty="0" smtClean="0"/>
              <a:t>Slow Models </a:t>
            </a:r>
            <a:r>
              <a:rPr lang="en-GB" sz="4000" dirty="0" smtClean="0">
                <a:sym typeface="Wingdings" pitchFamily="2" charset="2"/>
              </a:rPr>
              <a:t> Out-of-date Valuations/Risks</a:t>
            </a:r>
            <a:r>
              <a:rPr lang="en-GB" sz="4000" dirty="0"/>
              <a:t/>
            </a:r>
            <a:br>
              <a:rPr lang="en-GB" sz="4000" dirty="0"/>
            </a:br>
            <a:r>
              <a:rPr lang="en-GB" sz="4000" dirty="0" smtClean="0"/>
              <a:t/>
            </a:r>
            <a:br>
              <a:rPr lang="en-GB" sz="4000" dirty="0" smtClean="0"/>
            </a:br>
            <a:r>
              <a:rPr lang="en-GB" sz="4000" dirty="0" smtClean="0"/>
              <a:t>Slow Services </a:t>
            </a:r>
            <a:r>
              <a:rPr lang="en-GB" sz="4000" dirty="0" smtClean="0">
                <a:sym typeface="Wingdings" pitchFamily="2" charset="2"/>
              </a:rPr>
              <a:t> Can’t Scale Out</a:t>
            </a:r>
            <a:r>
              <a:rPr lang="en-GB" sz="4000" dirty="0" smtClean="0"/>
              <a:t/>
            </a:r>
            <a:br>
              <a:rPr lang="en-GB" sz="4000" dirty="0" smtClean="0"/>
            </a:br>
            <a:r>
              <a:rPr lang="en-GB" sz="4000" dirty="0"/>
              <a:t/>
            </a:r>
            <a:br>
              <a:rPr lang="en-GB" sz="4000" dirty="0"/>
            </a:br>
            <a:r>
              <a:rPr lang="en-GB" sz="4000" dirty="0" smtClean="0"/>
              <a:t>Slow Products </a:t>
            </a:r>
            <a:r>
              <a:rPr lang="en-GB" sz="4000" dirty="0" smtClean="0">
                <a:sym typeface="Wingdings" pitchFamily="2" charset="2"/>
              </a:rPr>
              <a:t> Customer Complaints</a:t>
            </a:r>
            <a:r>
              <a:rPr lang="en-GB" sz="4000" dirty="0"/>
              <a:t/>
            </a:r>
            <a:br>
              <a:rPr lang="en-GB" sz="4000" dirty="0"/>
            </a:br>
            <a:endParaRPr lang="en-GB" b="1" dirty="0"/>
          </a:p>
        </p:txBody>
      </p:sp>
    </p:spTree>
    <p:extLst>
      <p:ext uri="{BB962C8B-B14F-4D97-AF65-F5344CB8AC3E}">
        <p14:creationId xmlns:p14="http://schemas.microsoft.com/office/powerpoint/2010/main" val="29023616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653582"/>
          </a:xfrm>
        </p:spPr>
        <p:txBody>
          <a:bodyPr/>
          <a:lstStyle/>
          <a:p>
            <a:r>
              <a:rPr lang="en-GB" b="1" dirty="0" smtClean="0"/>
              <a:t>Is Complexity a Problem?  </a:t>
            </a:r>
            <a:br>
              <a:rPr lang="en-GB" b="1" dirty="0" smtClean="0"/>
            </a:br>
            <a:r>
              <a:rPr lang="en-GB" dirty="0"/>
              <a:t/>
            </a:r>
            <a:br>
              <a:rPr lang="en-GB" dirty="0"/>
            </a:br>
            <a:r>
              <a:rPr lang="en-GB" dirty="0" smtClean="0"/>
              <a:t>Intractable </a:t>
            </a:r>
            <a:r>
              <a:rPr lang="en-GB" sz="4000" dirty="0" smtClean="0"/>
              <a:t>Models </a:t>
            </a:r>
            <a:r>
              <a:rPr lang="en-GB" sz="4000" dirty="0" smtClean="0">
                <a:sym typeface="Wingdings" pitchFamily="2" charset="2"/>
              </a:rPr>
              <a:t> No product</a:t>
            </a:r>
            <a:r>
              <a:rPr lang="en-GB" sz="4000" dirty="0"/>
              <a:t/>
            </a:r>
            <a:br>
              <a:rPr lang="en-GB" sz="4000" dirty="0"/>
            </a:br>
            <a:r>
              <a:rPr lang="en-GB" sz="4000" dirty="0" smtClean="0"/>
              <a:t/>
            </a:r>
            <a:br>
              <a:rPr lang="en-GB" sz="4000" dirty="0" smtClean="0"/>
            </a:br>
            <a:r>
              <a:rPr lang="en-GB" sz="4000" dirty="0" smtClean="0"/>
              <a:t>Intractable Services </a:t>
            </a:r>
            <a:r>
              <a:rPr lang="en-GB" sz="4000" dirty="0" smtClean="0">
                <a:sym typeface="Wingdings" pitchFamily="2" charset="2"/>
              </a:rPr>
              <a:t> No product</a:t>
            </a:r>
            <a:r>
              <a:rPr lang="en-GB" sz="4000" dirty="0" smtClean="0"/>
              <a:t/>
            </a:r>
            <a:br>
              <a:rPr lang="en-GB" sz="4000" dirty="0" smtClean="0"/>
            </a:br>
            <a:r>
              <a:rPr lang="en-GB" sz="4000" dirty="0"/>
              <a:t/>
            </a:r>
            <a:br>
              <a:rPr lang="en-GB" sz="4000" dirty="0"/>
            </a:br>
            <a:r>
              <a:rPr lang="en-GB" sz="4000" dirty="0" smtClean="0"/>
              <a:t>Intractable Products </a:t>
            </a:r>
            <a:r>
              <a:rPr lang="en-GB" sz="4000" dirty="0" smtClean="0">
                <a:sym typeface="Wingdings" pitchFamily="2" charset="2"/>
              </a:rPr>
              <a:t> No product</a:t>
            </a:r>
            <a:r>
              <a:rPr lang="en-GB" sz="4000" dirty="0"/>
              <a:t/>
            </a:r>
            <a:br>
              <a:rPr lang="en-GB" sz="4000" dirty="0"/>
            </a:br>
            <a:endParaRPr lang="en-GB" b="1" dirty="0"/>
          </a:p>
        </p:txBody>
      </p:sp>
    </p:spTree>
    <p:extLst>
      <p:ext uri="{BB962C8B-B14F-4D97-AF65-F5344CB8AC3E}">
        <p14:creationId xmlns:p14="http://schemas.microsoft.com/office/powerpoint/2010/main" val="38059771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257594031"/>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050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03D069B-D8CD-4B99-BBE7-8F61BEA976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0768FEC-F12F-4D00-99B9-699F35685B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096780"/>
          </a:xfrm>
        </p:spPr>
        <p:txBody>
          <a:bodyPr/>
          <a:lstStyle/>
          <a:p>
            <a:r>
              <a:rPr lang="en-GB" b="1" dirty="0" smtClean="0"/>
              <a:t>What’s the Need?</a:t>
            </a:r>
            <a:r>
              <a:rPr lang="en-GB" b="1" dirty="0"/>
              <a:t/>
            </a:r>
            <a:br>
              <a:rPr lang="en-GB" b="1" dirty="0"/>
            </a:br>
            <a:r>
              <a:rPr lang="en-GB" dirty="0" smtClean="0"/>
              <a:t/>
            </a:r>
            <a:br>
              <a:rPr lang="en-GB" dirty="0" smtClean="0"/>
            </a:br>
            <a:r>
              <a:rPr lang="en-GB" sz="4000" b="1" dirty="0" smtClean="0"/>
              <a:t>Analytical programmers</a:t>
            </a:r>
            <a:r>
              <a:rPr lang="en-GB" sz="4000" dirty="0" smtClean="0"/>
              <a:t> delivering </a:t>
            </a:r>
            <a:r>
              <a:rPr lang="en-GB" sz="4000" b="1" dirty="0" smtClean="0"/>
              <a:t>correct</a:t>
            </a:r>
            <a:r>
              <a:rPr lang="en-GB" sz="4000" dirty="0" smtClean="0"/>
              <a:t>,</a:t>
            </a:r>
            <a:r>
              <a:rPr lang="en-GB" sz="4000" b="1" dirty="0" smtClean="0"/>
              <a:t> efficient</a:t>
            </a:r>
            <a:r>
              <a:rPr lang="en-GB" sz="4000" dirty="0" smtClean="0"/>
              <a:t> </a:t>
            </a:r>
            <a:r>
              <a:rPr lang="en-GB" sz="4000" b="1" dirty="0" smtClean="0"/>
              <a:t>components</a:t>
            </a:r>
            <a:r>
              <a:rPr lang="en-GB" sz="4000" dirty="0" smtClean="0"/>
              <a:t> in the enterprise, </a:t>
            </a:r>
            <a:r>
              <a:rPr lang="en-GB" sz="4000" b="1" dirty="0" smtClean="0"/>
              <a:t>on-time</a:t>
            </a:r>
            <a:r>
              <a:rPr lang="en-GB" sz="4000" dirty="0" smtClean="0"/>
              <a:t/>
            </a:r>
            <a:br>
              <a:rPr lang="en-GB" sz="4000" dirty="0" smtClean="0"/>
            </a:br>
            <a:r>
              <a:rPr lang="en-GB" sz="4000" dirty="0"/>
              <a:t/>
            </a:r>
            <a:br>
              <a:rPr lang="en-GB" sz="4000" dirty="0"/>
            </a:br>
            <a:r>
              <a:rPr lang="en-GB" sz="4000" dirty="0"/>
              <a:t>This is </a:t>
            </a:r>
            <a:r>
              <a:rPr lang="en-GB" sz="4000" dirty="0" smtClean="0"/>
              <a:t>the </a:t>
            </a:r>
            <a:r>
              <a:rPr lang="en-GB" sz="4000" dirty="0"/>
              <a:t>set of problems that F# helps </a:t>
            </a:r>
            <a:r>
              <a:rPr lang="en-GB" sz="4000" dirty="0" smtClean="0"/>
              <a:t>solve</a:t>
            </a:r>
            <a:r>
              <a:rPr lang="en-GB" sz="4000" dirty="0"/>
              <a:t/>
            </a:r>
            <a:br>
              <a:rPr lang="en-GB" sz="4000" dirty="0"/>
            </a:br>
            <a:endParaRPr lang="en-GB" sz="4000" b="1" dirty="0"/>
          </a:p>
        </p:txBody>
      </p:sp>
    </p:spTree>
    <p:extLst>
      <p:ext uri="{BB962C8B-B14F-4D97-AF65-F5344CB8AC3E}">
        <p14:creationId xmlns:p14="http://schemas.microsoft.com/office/powerpoint/2010/main" val="24492845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Observations </a:t>
            </a:r>
            <a:endParaRPr lang="en-GB" dirty="0"/>
          </a:p>
        </p:txBody>
      </p:sp>
    </p:spTree>
    <p:extLst>
      <p:ext uri="{BB962C8B-B14F-4D97-AF65-F5344CB8AC3E}">
        <p14:creationId xmlns:p14="http://schemas.microsoft.com/office/powerpoint/2010/main" val="8730151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656386"/>
          </a:xfrm>
        </p:spPr>
        <p:txBody>
          <a:bodyPr/>
          <a:lstStyle/>
          <a:p>
            <a:pPr algn="ctr"/>
            <a:r>
              <a:rPr lang="en-GB" dirty="0" smtClean="0"/>
              <a:t>Observation #1</a:t>
            </a:r>
            <a:br>
              <a:rPr lang="en-GB" dirty="0" smtClean="0"/>
            </a:br>
            <a:r>
              <a:rPr lang="en-GB" dirty="0"/>
              <a:t/>
            </a:r>
            <a:br>
              <a:rPr lang="en-GB" dirty="0"/>
            </a:br>
            <a:r>
              <a:rPr lang="en-GB" dirty="0" smtClean="0"/>
              <a:t>At the core of every functional-first language is this: </a:t>
            </a:r>
            <a:br>
              <a:rPr lang="en-GB" dirty="0" smtClean="0"/>
            </a:br>
            <a:r>
              <a:rPr lang="en-GB" b="1" dirty="0" smtClean="0"/>
              <a:t>simple, correct, robust code for complex problems</a:t>
            </a:r>
            <a:endParaRPr lang="en-GB" b="1" dirty="0"/>
          </a:p>
        </p:txBody>
      </p:sp>
    </p:spTree>
    <p:extLst>
      <p:ext uri="{BB962C8B-B14F-4D97-AF65-F5344CB8AC3E}">
        <p14:creationId xmlns:p14="http://schemas.microsoft.com/office/powerpoint/2010/main" val="10515561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761577"/>
          </a:xfrm>
        </p:spPr>
        <p:txBody>
          <a:bodyPr/>
          <a:lstStyle/>
          <a:p>
            <a:r>
              <a:rPr lang="en-GB" dirty="0" smtClean="0"/>
              <a:t>Observation #2</a:t>
            </a:r>
            <a:br>
              <a:rPr lang="en-GB" dirty="0" smtClean="0"/>
            </a:br>
            <a:r>
              <a:rPr lang="en-GB" dirty="0" smtClean="0"/>
              <a:t/>
            </a:r>
            <a:br>
              <a:rPr lang="en-GB" dirty="0" smtClean="0"/>
            </a:br>
            <a:r>
              <a:rPr lang="en-GB" dirty="0" smtClean="0"/>
              <a:t>A highly interoperable language </a:t>
            </a:r>
            <a:r>
              <a:rPr lang="en-US" dirty="0"/>
              <a:t>allows </a:t>
            </a:r>
            <a:r>
              <a:rPr lang="en-US" b="1" dirty="0"/>
              <a:t>rapid</a:t>
            </a:r>
            <a:r>
              <a:rPr lang="en-US" dirty="0"/>
              <a:t>, </a:t>
            </a:r>
            <a:r>
              <a:rPr lang="en-US" b="1" dirty="0"/>
              <a:t>non-intrusive</a:t>
            </a:r>
            <a:r>
              <a:rPr lang="en-US" dirty="0"/>
              <a:t> </a:t>
            </a:r>
            <a:r>
              <a:rPr lang="en-US" b="1" dirty="0"/>
              <a:t>deployment</a:t>
            </a:r>
            <a:r>
              <a:rPr lang="en-US" dirty="0"/>
              <a:t> and </a:t>
            </a:r>
            <a:r>
              <a:rPr lang="en-US" b="1" dirty="0"/>
              <a:t>integration</a:t>
            </a:r>
            <a:r>
              <a:rPr lang="en-US" dirty="0"/>
              <a:t> of components</a:t>
            </a:r>
            <a:br>
              <a:rPr lang="en-US" dirty="0"/>
            </a:br>
            <a:r>
              <a:rPr lang="en-GB" dirty="0" smtClean="0"/>
              <a:t/>
            </a:r>
            <a:br>
              <a:rPr lang="en-GB" dirty="0" smtClean="0"/>
            </a:br>
            <a:r>
              <a:rPr lang="en-GB" sz="3200" dirty="0" smtClean="0"/>
              <a:t>Functional code is a part of a larger solution. Your code can be rapidly integrated and deployed.</a:t>
            </a:r>
            <a:r>
              <a:rPr lang="en-GB" dirty="0" smtClean="0"/>
              <a:t/>
            </a:r>
            <a:br>
              <a:rPr lang="en-GB" dirty="0" smtClean="0"/>
            </a:br>
            <a:endParaRPr lang="en-GB" b="1" dirty="0"/>
          </a:p>
        </p:txBody>
      </p:sp>
    </p:spTree>
    <p:extLst>
      <p:ext uri="{BB962C8B-B14F-4D97-AF65-F5344CB8AC3E}">
        <p14:creationId xmlns:p14="http://schemas.microsoft.com/office/powerpoint/2010/main" val="38310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484578"/>
          </a:xfrm>
        </p:spPr>
        <p:txBody>
          <a:bodyPr/>
          <a:lstStyle/>
          <a:p>
            <a:r>
              <a:rPr lang="en-US" dirty="0" smtClean="0"/>
              <a:t>Observation #2 cont.</a:t>
            </a:r>
            <a:br>
              <a:rPr lang="en-US" dirty="0" smtClean="0"/>
            </a:br>
            <a:r>
              <a:rPr lang="en-US" dirty="0" smtClean="0"/>
              <a:t/>
            </a:r>
            <a:br>
              <a:rPr lang="en-US" dirty="0" smtClean="0"/>
            </a:br>
            <a:r>
              <a:rPr lang="en-US" dirty="0" smtClean="0"/>
              <a:t>Interoperable languages </a:t>
            </a:r>
            <a:r>
              <a:rPr lang="en-US" b="1" dirty="0" smtClean="0"/>
              <a:t>remove entire phases from the analytical software development process</a:t>
            </a:r>
            <a:r>
              <a:rPr lang="en-US" dirty="0" smtClean="0"/>
              <a:t/>
            </a:r>
            <a:br>
              <a:rPr lang="en-US" dirty="0" smtClean="0"/>
            </a:br>
            <a:r>
              <a:rPr lang="en-US" dirty="0" smtClean="0"/>
              <a:t/>
            </a:r>
            <a:br>
              <a:rPr lang="en-US" dirty="0" smtClean="0"/>
            </a:br>
            <a:r>
              <a:rPr lang="en-US" dirty="0" smtClean="0"/>
              <a:t>No R </a:t>
            </a:r>
            <a:r>
              <a:rPr lang="en-US" dirty="0" smtClean="0">
                <a:sym typeface="Wingdings" pitchFamily="2" charset="2"/>
              </a:rPr>
              <a:t> C#</a:t>
            </a:r>
            <a:br>
              <a:rPr lang="en-US" dirty="0" smtClean="0">
                <a:sym typeface="Wingdings" pitchFamily="2" charset="2"/>
              </a:rPr>
            </a:br>
            <a:r>
              <a:rPr lang="en-US" dirty="0" smtClean="0">
                <a:sym typeface="Wingdings" pitchFamily="2" charset="2"/>
              </a:rPr>
              <a:t>No </a:t>
            </a:r>
            <a:r>
              <a:rPr lang="en-US" dirty="0" err="1" smtClean="0">
                <a:sym typeface="Wingdings" pitchFamily="2" charset="2"/>
              </a:rPr>
              <a:t>Mathematica</a:t>
            </a:r>
            <a:r>
              <a:rPr lang="en-US" dirty="0" smtClean="0">
                <a:sym typeface="Wingdings" pitchFamily="2" charset="2"/>
              </a:rPr>
              <a:t>  C++</a:t>
            </a:r>
            <a:r>
              <a:rPr lang="en-US" dirty="0" smtClean="0"/>
              <a:t/>
            </a:r>
            <a:br>
              <a:rPr lang="en-US" dirty="0" smtClean="0"/>
            </a:br>
            <a:endParaRPr lang="en-US" dirty="0"/>
          </a:p>
        </p:txBody>
      </p:sp>
    </p:spTree>
    <p:extLst>
      <p:ext uri="{BB962C8B-B14F-4D97-AF65-F5344CB8AC3E}">
        <p14:creationId xmlns:p14="http://schemas.microsoft.com/office/powerpoint/2010/main" val="199970207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490186"/>
          </a:xfrm>
        </p:spPr>
        <p:txBody>
          <a:bodyPr/>
          <a:lstStyle/>
          <a:p>
            <a:r>
              <a:rPr lang="en-US" dirty="0" smtClean="0"/>
              <a:t>Observation #3</a:t>
            </a:r>
            <a:br>
              <a:rPr lang="en-US" dirty="0" smtClean="0"/>
            </a:br>
            <a:r>
              <a:rPr lang="en-US" dirty="0"/>
              <a:t/>
            </a:r>
            <a:br>
              <a:rPr lang="en-US" dirty="0"/>
            </a:br>
            <a:r>
              <a:rPr lang="en-US" dirty="0" smtClean="0"/>
              <a:t>Strongly-typed </a:t>
            </a:r>
            <a:r>
              <a:rPr lang="en-US" dirty="0"/>
              <a:t>functional languages </a:t>
            </a:r>
            <a:r>
              <a:rPr lang="en-US" b="1" dirty="0" smtClean="0"/>
              <a:t>maintain efficiency</a:t>
            </a:r>
            <a:r>
              <a:rPr lang="en-US" dirty="0" smtClean="0"/>
              <a:t/>
            </a:r>
            <a:br>
              <a:rPr lang="en-US" dirty="0" smtClean="0"/>
            </a:br>
            <a:r>
              <a:rPr lang="en-US" dirty="0"/>
              <a:t/>
            </a:r>
            <a:br>
              <a:rPr lang="en-US" dirty="0"/>
            </a:br>
            <a:r>
              <a:rPr lang="en-US" sz="3200" dirty="0" smtClean="0"/>
              <a:t>comparable to C# and Java, and sometimes C++</a:t>
            </a:r>
            <a:endParaRPr lang="en-US" dirty="0"/>
          </a:p>
        </p:txBody>
      </p:sp>
    </p:spTree>
    <p:extLst>
      <p:ext uri="{BB962C8B-B14F-4D97-AF65-F5344CB8AC3E}">
        <p14:creationId xmlns:p14="http://schemas.microsoft.com/office/powerpoint/2010/main" val="35483184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If you want a technical talk….</a:t>
            </a:r>
            <a:endParaRPr lang="en-GB" dirty="0"/>
          </a:p>
        </p:txBody>
      </p:sp>
      <p:sp>
        <p:nvSpPr>
          <p:cNvPr id="3" name="Text Placeholder 2"/>
          <p:cNvSpPr>
            <a:spLocks noGrp="1"/>
          </p:cNvSpPr>
          <p:nvPr>
            <p:ph type="body" idx="1"/>
          </p:nvPr>
        </p:nvSpPr>
        <p:spPr>
          <a:xfrm>
            <a:off x="389436" y="1447800"/>
            <a:ext cx="8363937" cy="3625608"/>
          </a:xfrm>
        </p:spPr>
        <p:txBody>
          <a:bodyPr/>
          <a:lstStyle/>
          <a:p>
            <a:r>
              <a:rPr lang="en-GB" dirty="0" smtClean="0"/>
              <a:t>F# 2.0 </a:t>
            </a:r>
            <a:r>
              <a:rPr lang="en-GB" dirty="0" err="1" smtClean="0"/>
              <a:t>TechEd</a:t>
            </a:r>
            <a:r>
              <a:rPr lang="en-GB" dirty="0" smtClean="0"/>
              <a:t> 2008</a:t>
            </a:r>
          </a:p>
          <a:p>
            <a:endParaRPr lang="en-GB" dirty="0" smtClean="0"/>
          </a:p>
          <a:p>
            <a:pPr marL="0" indent="0">
              <a:buNone/>
            </a:pPr>
            <a:r>
              <a:rPr lang="en-GB" dirty="0" smtClean="0"/>
              <a:t>	</a:t>
            </a:r>
            <a:r>
              <a:rPr lang="en-GB" sz="2800" dirty="0" smtClean="0"/>
              <a:t>An Overview of F# 2.0</a:t>
            </a:r>
            <a:endParaRPr lang="en-GB" dirty="0"/>
          </a:p>
          <a:p>
            <a:endParaRPr lang="en-GB" dirty="0" smtClean="0"/>
          </a:p>
          <a:p>
            <a:r>
              <a:rPr lang="en-GB" dirty="0"/>
              <a:t>F# 3.0 //</a:t>
            </a:r>
            <a:r>
              <a:rPr lang="en-GB" dirty="0" smtClean="0"/>
              <a:t>BUILD 2011</a:t>
            </a:r>
            <a:endParaRPr lang="en-GB" dirty="0"/>
          </a:p>
          <a:p>
            <a:pPr marL="0" indent="0">
              <a:buNone/>
            </a:pPr>
            <a:endParaRPr lang="en-GB" dirty="0" smtClean="0"/>
          </a:p>
          <a:p>
            <a:pPr marL="0" indent="0">
              <a:buNone/>
            </a:pPr>
            <a:r>
              <a:rPr lang="en-GB" sz="2800" dirty="0"/>
              <a:t>	</a:t>
            </a:r>
            <a:r>
              <a:rPr lang="en-GB" sz="2800" dirty="0" smtClean="0"/>
              <a:t>Data, Services, Web, Cloud, at your fingertips</a:t>
            </a:r>
          </a:p>
        </p:txBody>
      </p:sp>
    </p:spTree>
    <p:extLst>
      <p:ext uri="{BB962C8B-B14F-4D97-AF65-F5344CB8AC3E}">
        <p14:creationId xmlns:p14="http://schemas.microsoft.com/office/powerpoint/2010/main" val="1001894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875181"/>
          </a:xfrm>
        </p:spPr>
        <p:txBody>
          <a:bodyPr/>
          <a:lstStyle/>
          <a:p>
            <a:r>
              <a:rPr lang="en-US" dirty="0" smtClean="0"/>
              <a:t>Observation #4</a:t>
            </a:r>
            <a:br>
              <a:rPr lang="en-US" dirty="0" smtClean="0"/>
            </a:br>
            <a:r>
              <a:rPr lang="en-US" dirty="0"/>
              <a:t/>
            </a:r>
            <a:br>
              <a:rPr lang="en-US" dirty="0"/>
            </a:br>
            <a:r>
              <a:rPr lang="en-US" dirty="0" smtClean="0"/>
              <a:t>Strongly-typed </a:t>
            </a:r>
            <a:r>
              <a:rPr lang="en-US" dirty="0"/>
              <a:t>functional languages </a:t>
            </a:r>
            <a:r>
              <a:rPr lang="en-US" b="1" dirty="0" smtClean="0"/>
              <a:t>help analytical programmers tackle more complex problems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5617473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Recap – How Functional-first Helps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3" name="Diagram 2"/>
          <p:cNvGraphicFramePr/>
          <p:nvPr>
            <p:extLst>
              <p:ext uri="{D42A27DB-BD31-4B8C-83A1-F6EECF244321}">
                <p14:modId xmlns:p14="http://schemas.microsoft.com/office/powerpoint/2010/main" val="743791476"/>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177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Examples and Case Studies</a:t>
            </a:r>
            <a:endParaRPr lang="en-GB" dirty="0"/>
          </a:p>
        </p:txBody>
      </p:sp>
    </p:spTree>
    <p:extLst>
      <p:ext uri="{BB962C8B-B14F-4D97-AF65-F5344CB8AC3E}">
        <p14:creationId xmlns:p14="http://schemas.microsoft.com/office/powerpoint/2010/main" val="13727082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1"/>
          </p:nvPr>
        </p:nvSpPr>
        <p:spPr>
          <a:xfrm>
            <a:off x="389436" y="1447799"/>
            <a:ext cx="8363938" cy="5170646"/>
          </a:xfrm>
        </p:spPr>
        <p:txBody>
          <a:bodyPr/>
          <a:lstStyle/>
          <a:p>
            <a:pPr marL="177800" indent="-177800">
              <a:buNone/>
            </a:pPr>
            <a:r>
              <a:rPr lang="en-GB" sz="2800" b="1" dirty="0" smtClean="0">
                <a:latin typeface="+mj-lt"/>
              </a:rPr>
              <a:t>I have written </a:t>
            </a:r>
            <a:r>
              <a:rPr lang="en-GB" sz="2800" b="1" dirty="0" smtClean="0">
                <a:solidFill>
                  <a:srgbClr val="FFFF00"/>
                </a:solidFill>
                <a:latin typeface="+mj-lt"/>
              </a:rPr>
              <a:t>an application to balance the national power generation schedule</a:t>
            </a:r>
            <a:r>
              <a:rPr lang="en-GB" sz="2800" b="1" dirty="0" smtClean="0">
                <a:solidFill>
                  <a:schemeClr val="bg2">
                    <a:lumMod val="50000"/>
                  </a:schemeClr>
                </a:solidFill>
                <a:latin typeface="+mj-lt"/>
              </a:rPr>
              <a:t> </a:t>
            </a:r>
            <a:r>
              <a:rPr lang="en-GB" sz="2800" b="1" dirty="0" smtClean="0">
                <a:latin typeface="+mj-lt"/>
              </a:rPr>
              <a:t>… for an energy company. </a:t>
            </a:r>
          </a:p>
          <a:p>
            <a:pPr marL="177800" indent="-177800">
              <a:buNone/>
            </a:pPr>
            <a:endParaRPr lang="en-GB" sz="2800" b="1" dirty="0">
              <a:latin typeface="+mj-lt"/>
            </a:endParaRPr>
          </a:p>
          <a:p>
            <a:pPr marL="177800" indent="-177800">
              <a:buNone/>
            </a:pPr>
            <a:r>
              <a:rPr lang="en-GB" sz="2800" b="1" dirty="0" smtClean="0">
                <a:latin typeface="+mj-lt"/>
              </a:rPr>
              <a:t>...</a:t>
            </a:r>
            <a:r>
              <a:rPr lang="en-GB" sz="2800" b="1" dirty="0" smtClean="0">
                <a:solidFill>
                  <a:srgbClr val="FFFF00"/>
                </a:solidFill>
                <a:latin typeface="+mj-lt"/>
              </a:rPr>
              <a:t>the calculation engine was written in F#</a:t>
            </a:r>
            <a:r>
              <a:rPr lang="en-GB" sz="2800" b="1" dirty="0" smtClean="0">
                <a:latin typeface="+mj-lt"/>
              </a:rPr>
              <a:t>. </a:t>
            </a:r>
          </a:p>
          <a:p>
            <a:pPr marL="177800" indent="-177800">
              <a:buNone/>
            </a:pPr>
            <a:endParaRPr lang="en-GB" sz="2800" b="1" dirty="0" smtClean="0">
              <a:latin typeface="+mj-lt"/>
            </a:endParaRPr>
          </a:p>
          <a:p>
            <a:pPr marL="177800" indent="-177800">
              <a:buNone/>
            </a:pPr>
            <a:r>
              <a:rPr lang="en-GB" sz="2800" b="1" dirty="0" smtClean="0">
                <a:latin typeface="+mj-lt"/>
              </a:rPr>
              <a:t>The use of F# to </a:t>
            </a:r>
            <a:r>
              <a:rPr lang="en-GB" sz="2800" b="1" dirty="0" smtClean="0">
                <a:solidFill>
                  <a:srgbClr val="FFFF00"/>
                </a:solidFill>
                <a:latin typeface="+mj-lt"/>
              </a:rPr>
              <a:t>address the complexity at the heart of this application </a:t>
            </a:r>
            <a:r>
              <a:rPr lang="en-GB" sz="2800" b="1" dirty="0" smtClean="0">
                <a:latin typeface="+mj-lt"/>
              </a:rPr>
              <a:t>clearly demonstrates a sweet spot for the language … </a:t>
            </a:r>
            <a:r>
              <a:rPr lang="en-GB" sz="2800" b="1" dirty="0" smtClean="0">
                <a:solidFill>
                  <a:srgbClr val="FFFF00"/>
                </a:solidFill>
                <a:latin typeface="+mj-lt"/>
              </a:rPr>
              <a:t>algorithmic analysis of large data sets</a:t>
            </a:r>
            <a:r>
              <a:rPr lang="en-GB" sz="2800" b="1" dirty="0" smtClean="0">
                <a:latin typeface="+mj-lt"/>
              </a:rPr>
              <a:t>. </a:t>
            </a:r>
          </a:p>
          <a:p>
            <a:pPr marL="177800" indent="-177800">
              <a:buNone/>
            </a:pPr>
            <a:endParaRPr lang="en-GB" sz="2800" b="1" dirty="0" smtClean="0">
              <a:latin typeface="+mj-lt"/>
            </a:endParaRPr>
          </a:p>
          <a:p>
            <a:pPr marL="177800" indent="-177800" algn="r">
              <a:buNone/>
            </a:pPr>
            <a:r>
              <a:rPr lang="en-GB" sz="2800" b="1" dirty="0" smtClean="0">
                <a:latin typeface="+mj-lt"/>
              </a:rPr>
              <a:t>Simon Cousins (Eon </a:t>
            </a:r>
            <a:r>
              <a:rPr lang="en-GB" sz="2800" b="1" dirty="0" err="1" smtClean="0">
                <a:latin typeface="+mj-lt"/>
              </a:rPr>
              <a:t>Powergen</a:t>
            </a:r>
            <a:r>
              <a:rPr lang="en-GB" sz="2800" b="1" dirty="0" smtClean="0">
                <a:latin typeface="+mj-lt"/>
              </a:rPr>
              <a:t>)</a:t>
            </a:r>
            <a:endParaRPr lang="en-GB" sz="2800" b="1" dirty="0">
              <a:latin typeface="+mj-lt"/>
            </a:endParaRPr>
          </a:p>
        </p:txBody>
      </p:sp>
      <p:sp>
        <p:nvSpPr>
          <p:cNvPr id="6" name="TextBox 5"/>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Tree>
    <p:extLst>
      <p:ext uri="{BB962C8B-B14F-4D97-AF65-F5344CB8AC3E}">
        <p14:creationId xmlns:p14="http://schemas.microsoft.com/office/powerpoint/2010/main" val="334824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company)</a:t>
            </a:r>
            <a:endParaRPr lang="en-US" b="1" dirty="0"/>
          </a:p>
        </p:txBody>
      </p:sp>
      <p:sp>
        <p:nvSpPr>
          <p:cNvPr id="3" name="Content Placeholder 2"/>
          <p:cNvSpPr>
            <a:spLocks noGrp="1"/>
          </p:cNvSpPr>
          <p:nvPr>
            <p:ph idx="1"/>
          </p:nvPr>
        </p:nvSpPr>
        <p:spPr>
          <a:xfrm>
            <a:off x="326409" y="956481"/>
            <a:ext cx="8382000" cy="5567151"/>
          </a:xfrm>
        </p:spPr>
        <p:txBody>
          <a:bodyPr numCol="2">
            <a:noAutofit/>
          </a:bodyPr>
          <a:lstStyle/>
          <a:p>
            <a:pPr marL="355600" lvl="0" indent="-260350">
              <a:buNone/>
            </a:pPr>
            <a:r>
              <a:rPr lang="en-GB" sz="2800" b="1" dirty="0">
                <a:solidFill>
                  <a:srgbClr val="FFFF00"/>
                </a:solidFill>
              </a:rPr>
              <a:t>Interoperation</a:t>
            </a:r>
            <a:r>
              <a:rPr lang="en-GB" sz="2000" dirty="0">
                <a:solidFill>
                  <a:srgbClr val="FFFF00"/>
                </a:solidFill>
              </a:rPr>
              <a:t> </a:t>
            </a:r>
            <a:r>
              <a:rPr lang="en-GB" sz="2000" dirty="0">
                <a:solidFill>
                  <a:schemeClr val="tx1"/>
                </a:solidFill>
              </a:rPr>
              <a:t>... </a:t>
            </a:r>
            <a:r>
              <a:rPr lang="en-GB" sz="2000" b="1" dirty="0">
                <a:solidFill>
                  <a:schemeClr val="tx1"/>
                </a:solidFill>
              </a:rPr>
              <a:t>Seamless. The C# programmer need never know</a:t>
            </a:r>
            <a:r>
              <a:rPr lang="en-GB" sz="2000" dirty="0">
                <a:solidFill>
                  <a:schemeClr val="tx1"/>
                </a:solidFill>
              </a:rPr>
              <a:t>.</a:t>
            </a:r>
          </a:p>
          <a:p>
            <a:pPr marL="355600" lvl="0" indent="-260350">
              <a:buNone/>
            </a:pPr>
            <a:endParaRPr lang="en-GB" sz="2000" dirty="0"/>
          </a:p>
          <a:p>
            <a:pPr marL="355600" indent="-260350">
              <a:buNone/>
            </a:pPr>
            <a:r>
              <a:rPr lang="en-GB" sz="2800" b="1" dirty="0" smtClean="0">
                <a:solidFill>
                  <a:srgbClr val="FFFF00"/>
                </a:solidFill>
              </a:rPr>
              <a:t>Units of measure</a:t>
            </a:r>
            <a:r>
              <a:rPr lang="en-GB" sz="2800" dirty="0" smtClean="0">
                <a:solidFill>
                  <a:srgbClr val="FFFF00"/>
                </a:solidFill>
              </a:rPr>
              <a:t> </a:t>
            </a:r>
            <a:r>
              <a:rPr lang="en-GB" sz="2000" dirty="0" smtClean="0">
                <a:solidFill>
                  <a:schemeClr val="tx1"/>
                </a:solidFill>
              </a:rPr>
              <a:t>… a huge time saver...</a:t>
            </a:r>
            <a:r>
              <a:rPr lang="en-GB" sz="2000" b="1" dirty="0" smtClean="0">
                <a:solidFill>
                  <a:schemeClr val="tx1"/>
                </a:solidFill>
              </a:rPr>
              <a:t>it eradicates a whole class of errors</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Exploratory programming</a:t>
            </a:r>
            <a:r>
              <a:rPr lang="en-GB" sz="2000" dirty="0" smtClean="0"/>
              <a:t> </a:t>
            </a:r>
            <a:r>
              <a:rPr lang="en-GB" sz="2000" dirty="0" smtClean="0">
                <a:solidFill>
                  <a:schemeClr val="tx1"/>
                </a:solidFill>
              </a:rPr>
              <a:t>…Working with F# Interactive allowed me to </a:t>
            </a:r>
            <a:r>
              <a:rPr lang="en-GB" sz="2000" b="1" dirty="0" smtClean="0">
                <a:solidFill>
                  <a:schemeClr val="tx1"/>
                </a:solidFill>
              </a:rPr>
              <a:t>explore the solution space more effectively</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Unit testing</a:t>
            </a:r>
            <a:r>
              <a:rPr lang="en-GB" sz="2800" dirty="0" smtClean="0">
                <a:solidFill>
                  <a:schemeClr val="bg2">
                    <a:lumMod val="50000"/>
                  </a:schemeClr>
                </a:solidFill>
              </a:rPr>
              <a:t> </a:t>
            </a:r>
            <a:r>
              <a:rPr lang="en-GB" sz="2000" dirty="0" smtClean="0">
                <a:solidFill>
                  <a:schemeClr val="tx1"/>
                </a:solidFill>
              </a:rPr>
              <a:t>…a joy to test.</a:t>
            </a:r>
            <a:r>
              <a:rPr lang="en-GB" sz="2000" b="1" dirty="0" smtClean="0">
                <a:solidFill>
                  <a:schemeClr val="tx1"/>
                </a:solidFill>
              </a:rPr>
              <a:t> There are no complex time-dependent interactions to screw things up….</a:t>
            </a:r>
          </a:p>
          <a:p>
            <a:pPr marL="355600" indent="-260350">
              <a:buNone/>
            </a:pPr>
            <a:endParaRPr lang="en-GB" sz="2000" b="1" dirty="0" smtClean="0">
              <a:solidFill>
                <a:schemeClr val="bg2">
                  <a:lumMod val="50000"/>
                </a:schemeClr>
              </a:solidFill>
            </a:endParaRPr>
          </a:p>
          <a:p>
            <a:pPr marL="355600" indent="-260350">
              <a:buNone/>
            </a:pPr>
            <a:endParaRPr lang="en-GB" sz="2800" dirty="0" smtClean="0"/>
          </a:p>
          <a:p>
            <a:pPr marL="355600" indent="-260350">
              <a:buNone/>
            </a:pPr>
            <a:r>
              <a:rPr lang="en-GB" sz="2800" b="1" dirty="0" smtClean="0">
                <a:solidFill>
                  <a:srgbClr val="FFFF00"/>
                </a:solidFill>
              </a:rPr>
              <a:t>Parallelism</a:t>
            </a:r>
            <a:r>
              <a:rPr lang="en-GB" sz="2000" dirty="0" smtClean="0">
                <a:solidFill>
                  <a:srgbClr val="FFFF00"/>
                </a:solidFill>
              </a:rPr>
              <a:t> </a:t>
            </a:r>
            <a:r>
              <a:rPr lang="en-GB" sz="2000" dirty="0" smtClean="0">
                <a:solidFill>
                  <a:schemeClr val="tx1"/>
                </a:solidFill>
              </a:rPr>
              <a:t>…The functional purity ... makes it ripe for exploiting </a:t>
            </a:r>
            <a:r>
              <a:rPr lang="en-GB" sz="2000" b="1" dirty="0" smtClean="0">
                <a:solidFill>
                  <a:schemeClr val="tx1"/>
                </a:solidFill>
              </a:rPr>
              <a:t>the inherent parallelism in processing vectors of data</a:t>
            </a:r>
            <a:r>
              <a:rPr lang="en-GB" sz="2000" dirty="0" smtClean="0">
                <a:solidFill>
                  <a:schemeClr val="tx1"/>
                </a:solidFill>
              </a:rPr>
              <a:t>. </a:t>
            </a:r>
          </a:p>
          <a:p>
            <a:pPr marL="355600" indent="-260350">
              <a:buNone/>
            </a:pPr>
            <a:endParaRPr lang="en-GB" sz="2000" b="1" dirty="0" smtClean="0">
              <a:solidFill>
                <a:schemeClr val="bg2">
                  <a:lumMod val="50000"/>
                </a:schemeClr>
              </a:solidFill>
            </a:endParaRPr>
          </a:p>
          <a:p>
            <a:pPr marL="355600" indent="-260350">
              <a:buNone/>
            </a:pPr>
            <a:r>
              <a:rPr lang="en-GB" sz="2800" b="1" dirty="0" smtClean="0">
                <a:solidFill>
                  <a:srgbClr val="FFFF00"/>
                </a:solidFill>
              </a:rPr>
              <a:t>Code reduction</a:t>
            </a:r>
            <a:r>
              <a:rPr lang="en-GB" sz="2800" b="1" dirty="0" smtClean="0">
                <a:solidFill>
                  <a:schemeClr val="tx1"/>
                </a:solidFill>
              </a:rPr>
              <a:t>…</a:t>
            </a:r>
            <a:r>
              <a:rPr lang="en-GB" sz="2800" dirty="0" smtClean="0">
                <a:solidFill>
                  <a:schemeClr val="tx1"/>
                </a:solidFill>
              </a:rPr>
              <a:t> </a:t>
            </a:r>
            <a:r>
              <a:rPr lang="en-GB" sz="2000" dirty="0" smtClean="0">
                <a:solidFill>
                  <a:schemeClr val="tx1"/>
                </a:solidFill>
              </a:rPr>
              <a:t>… vectors and matrices…higher order functions eat these for breakfast with </a:t>
            </a:r>
            <a:r>
              <a:rPr lang="en-GB" sz="2000" b="1" dirty="0" smtClean="0">
                <a:solidFill>
                  <a:schemeClr val="tx1"/>
                </a:solidFill>
              </a:rPr>
              <a:t>minimal fuss, minimal code. Beautiful.</a:t>
            </a:r>
          </a:p>
          <a:p>
            <a:pPr marL="355600" indent="-260350">
              <a:buNone/>
            </a:pPr>
            <a:endParaRPr lang="en-GB" sz="2000" b="1" dirty="0" smtClean="0">
              <a:solidFill>
                <a:srgbClr val="FFFF00"/>
              </a:solidFill>
            </a:endParaRPr>
          </a:p>
          <a:p>
            <a:pPr marL="355600" indent="-260350">
              <a:buNone/>
            </a:pPr>
            <a:r>
              <a:rPr lang="en-GB" sz="2800" b="1" dirty="0" smtClean="0">
                <a:solidFill>
                  <a:srgbClr val="FFFF00"/>
                </a:solidFill>
              </a:rPr>
              <a:t>Lack of bugs</a:t>
            </a:r>
            <a:r>
              <a:rPr lang="en-GB" sz="2800" b="1" dirty="0" smtClean="0">
                <a:solidFill>
                  <a:schemeClr val="tx1"/>
                </a:solidFill>
              </a:rPr>
              <a:t>…</a:t>
            </a:r>
            <a:r>
              <a:rPr lang="en-GB" sz="2000" dirty="0" smtClean="0">
                <a:solidFill>
                  <a:schemeClr val="tx1"/>
                </a:solidFill>
              </a:rPr>
              <a:t> Functional programming can feel strange.  .. once the type checker is satisfied </a:t>
            </a:r>
            <a:r>
              <a:rPr lang="en-GB" sz="2000" b="1" dirty="0" smtClean="0">
                <a:solidFill>
                  <a:schemeClr val="tx1"/>
                </a:solidFill>
              </a:rPr>
              <a:t>that’s often it, it works</a:t>
            </a:r>
            <a:r>
              <a:rPr lang="en-GB" sz="2000" dirty="0" smtClean="0">
                <a:solidFill>
                  <a:schemeClr val="tx1"/>
                </a:solidFill>
              </a:rPr>
              <a:t>. </a:t>
            </a:r>
          </a:p>
          <a:p>
            <a:pPr marL="355600" indent="-260350">
              <a:buNone/>
            </a:pPr>
            <a:endParaRPr lang="en-GB" sz="2000" dirty="0"/>
          </a:p>
        </p:txBody>
      </p:sp>
      <p:sp>
        <p:nvSpPr>
          <p:cNvPr id="4" name="Rectangular Callout 3"/>
          <p:cNvSpPr/>
          <p:nvPr/>
        </p:nvSpPr>
        <p:spPr bwMode="auto">
          <a:xfrm>
            <a:off x="3127536" y="1650201"/>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5" name="Rectangular Callout 4"/>
          <p:cNvSpPr/>
          <p:nvPr/>
        </p:nvSpPr>
        <p:spPr bwMode="auto">
          <a:xfrm>
            <a:off x="2416734" y="3007946"/>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2642631" y="4712055"/>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7" name="Rectangular Callout 6"/>
          <p:cNvSpPr/>
          <p:nvPr/>
        </p:nvSpPr>
        <p:spPr bwMode="auto">
          <a:xfrm>
            <a:off x="6605031" y="4394910"/>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
        <p:nvSpPr>
          <p:cNvPr id="8" name="Rectangular Callout 7"/>
          <p:cNvSpPr/>
          <p:nvPr/>
        </p:nvSpPr>
        <p:spPr bwMode="auto">
          <a:xfrm>
            <a:off x="7057209" y="832782"/>
            <a:ext cx="136607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9" name="Rectangular Callout 8"/>
          <p:cNvSpPr/>
          <p:nvPr/>
        </p:nvSpPr>
        <p:spPr bwMode="auto">
          <a:xfrm>
            <a:off x="6670086" y="2573523"/>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10" name="Rectangular Callout 9"/>
          <p:cNvSpPr/>
          <p:nvPr/>
        </p:nvSpPr>
        <p:spPr bwMode="auto">
          <a:xfrm>
            <a:off x="4079279" y="363237"/>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Tree>
    <p:extLst>
      <p:ext uri="{BB962C8B-B14F-4D97-AF65-F5344CB8AC3E}">
        <p14:creationId xmlns:p14="http://schemas.microsoft.com/office/powerpoint/2010/main" val="159550013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#2/#3: </a:t>
            </a:r>
            <a:r>
              <a:rPr lang="en-GB" b="1" dirty="0" smtClean="0"/>
              <a:t>F# in Finance</a:t>
            </a:r>
            <a:endParaRPr lang="en-GB" b="1" dirty="0"/>
          </a:p>
        </p:txBody>
      </p:sp>
      <p:sp>
        <p:nvSpPr>
          <p:cNvPr id="3" name="Content Placeholder 2"/>
          <p:cNvSpPr>
            <a:spLocks noGrp="1"/>
          </p:cNvSpPr>
          <p:nvPr>
            <p:ph idx="1"/>
          </p:nvPr>
        </p:nvSpPr>
        <p:spPr>
          <a:xfrm>
            <a:off x="389436" y="1447799"/>
            <a:ext cx="8363938" cy="44319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277161" y="1228558"/>
            <a:ext cx="456538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3584905" y="2316480"/>
            <a:ext cx="4989468" cy="4061322"/>
          </a:xfrm>
          <a:prstGeom prst="rect">
            <a:avLst/>
          </a:prstGeom>
          <a:noFill/>
          <a:ln w="9525">
            <a:solidFill>
              <a:schemeClr val="bg1"/>
            </a:solidFill>
            <a:miter lim="800000"/>
            <a:headEnd/>
            <a:tailEnd/>
          </a:ln>
        </p:spPr>
      </p:pic>
      <p:sp>
        <p:nvSpPr>
          <p:cNvPr id="4" name="TextBox 3"/>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
        <p:nvSpPr>
          <p:cNvPr id="7" name="Rectangular Callout 6"/>
          <p:cNvSpPr/>
          <p:nvPr/>
        </p:nvSpPr>
        <p:spPr bwMode="auto">
          <a:xfrm>
            <a:off x="6434052" y="2085649"/>
            <a:ext cx="2140321" cy="461661"/>
          </a:xfrm>
          <a:prstGeom prst="wedgeRectCallout">
            <a:avLst>
              <a:gd name="adj1" fmla="val -42061"/>
              <a:gd name="adj2" fmla="val 21854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8" name="Rectangular Callout 7"/>
          <p:cNvSpPr/>
          <p:nvPr/>
        </p:nvSpPr>
        <p:spPr bwMode="auto">
          <a:xfrm>
            <a:off x="1489692" y="997727"/>
            <a:ext cx="2140321" cy="461661"/>
          </a:xfrm>
          <a:prstGeom prst="wedgeRectCallout">
            <a:avLst>
              <a:gd name="adj1" fmla="val -21347"/>
              <a:gd name="adj2" fmla="val 32958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9" name="Rectangular Callout 8"/>
          <p:cNvSpPr/>
          <p:nvPr/>
        </p:nvSpPr>
        <p:spPr bwMode="auto">
          <a:xfrm>
            <a:off x="352467" y="4116310"/>
            <a:ext cx="1366072" cy="461661"/>
          </a:xfrm>
          <a:prstGeom prst="wedgeRectCallout">
            <a:avLst>
              <a:gd name="adj1" fmla="val 75473"/>
              <a:gd name="adj2" fmla="val 140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10" name="Rectangular Callout 9"/>
          <p:cNvSpPr/>
          <p:nvPr/>
        </p:nvSpPr>
        <p:spPr bwMode="auto">
          <a:xfrm>
            <a:off x="7504212" y="3885480"/>
            <a:ext cx="1688532" cy="461661"/>
          </a:xfrm>
          <a:prstGeom prst="wedgeRectCallout">
            <a:avLst>
              <a:gd name="adj1" fmla="val -129654"/>
              <a:gd name="adj2" fmla="val 3655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12" name="Rectangular Callout 11"/>
          <p:cNvSpPr/>
          <p:nvPr/>
        </p:nvSpPr>
        <p:spPr bwMode="auto">
          <a:xfrm>
            <a:off x="3630013" y="1459388"/>
            <a:ext cx="1688532" cy="461661"/>
          </a:xfrm>
          <a:prstGeom prst="wedgeRectCallout">
            <a:avLst>
              <a:gd name="adj1" fmla="val -87808"/>
              <a:gd name="adj2" fmla="val 27556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270142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#3: </a:t>
            </a:r>
            <a:r>
              <a:rPr lang="en-GB" b="1" dirty="0" smtClean="0"/>
              <a:t>F# in Insurance</a:t>
            </a:r>
            <a:endParaRPr lang="en-GB" b="1" dirty="0"/>
          </a:p>
        </p:txBody>
      </p:sp>
      <p:sp>
        <p:nvSpPr>
          <p:cNvPr id="6" name="Content Placeholder 3"/>
          <p:cNvSpPr>
            <a:spLocks noGrp="1"/>
          </p:cNvSpPr>
          <p:nvPr>
            <p:ph idx="1"/>
          </p:nvPr>
        </p:nvSpPr>
        <p:spPr>
          <a:xfrm>
            <a:off x="389436" y="1447802"/>
            <a:ext cx="8363938" cy="4358116"/>
          </a:xfrm>
        </p:spPr>
        <p:txBody>
          <a:bodyPr/>
          <a:lstStyle/>
          <a:p>
            <a:pPr marL="177800" indent="-177800">
              <a:buNone/>
            </a:pPr>
            <a:r>
              <a:rPr lang="en-GB" sz="2400" b="1" dirty="0"/>
              <a:t>I work for </a:t>
            </a:r>
            <a:r>
              <a:rPr lang="en-GB" sz="2400" b="1" dirty="0" smtClean="0"/>
              <a:t>a large actuarial company... </a:t>
            </a:r>
            <a:r>
              <a:rPr lang="en-GB" sz="2400" b="1" dirty="0"/>
              <a:t> </a:t>
            </a:r>
            <a:r>
              <a:rPr lang="en-GB" sz="2400" b="1" dirty="0" smtClean="0"/>
              <a:t>…Despite adopting Agile/Scrum …the </a:t>
            </a:r>
            <a:r>
              <a:rPr lang="en-GB" sz="2400" b="1" dirty="0"/>
              <a:t>usual delays, complications and sometimes </a:t>
            </a:r>
            <a:r>
              <a:rPr lang="en-GB" sz="2400" b="1" dirty="0" smtClean="0"/>
              <a:t>…failures</a:t>
            </a:r>
            <a:r>
              <a:rPr lang="en-GB" sz="2400" b="1" dirty="0"/>
              <a:t>.  </a:t>
            </a:r>
            <a:endParaRPr lang="en-GB" sz="2400" b="1" dirty="0" smtClean="0"/>
          </a:p>
          <a:p>
            <a:pPr marL="177800" indent="-177800">
              <a:buNone/>
            </a:pPr>
            <a:endParaRPr lang="en-GB" sz="2400" b="1" dirty="0" smtClean="0">
              <a:latin typeface="+mj-lt"/>
            </a:endParaRPr>
          </a:p>
          <a:p>
            <a:pPr marL="177800" indent="-177800">
              <a:buNone/>
            </a:pPr>
            <a:r>
              <a:rPr lang="en-GB" sz="2400" b="1" dirty="0" smtClean="0"/>
              <a:t>We used F#, and </a:t>
            </a:r>
            <a:r>
              <a:rPr lang="en-GB" sz="2400" b="1" dirty="0" smtClean="0">
                <a:solidFill>
                  <a:srgbClr val="FFFF00"/>
                </a:solidFill>
              </a:rPr>
              <a:t>quickly</a:t>
            </a:r>
            <a:r>
              <a:rPr lang="en-GB" sz="2400" b="1" dirty="0" smtClean="0"/>
              <a:t> created a system which </a:t>
            </a:r>
            <a:r>
              <a:rPr lang="en-GB" sz="2400" b="1" dirty="0"/>
              <a:t>would perform the necessary calculations </a:t>
            </a:r>
            <a:r>
              <a:rPr lang="en-GB" sz="2400" b="1" dirty="0" smtClean="0">
                <a:solidFill>
                  <a:srgbClr val="FFFF00"/>
                </a:solidFill>
              </a:rPr>
              <a:t>highly efficiently, </a:t>
            </a:r>
            <a:r>
              <a:rPr lang="en-GB" sz="2400" b="1" dirty="0">
                <a:solidFill>
                  <a:srgbClr val="FFFF00"/>
                </a:solidFill>
              </a:rPr>
              <a:t>in parallel</a:t>
            </a:r>
            <a:r>
              <a:rPr lang="en-GB" sz="2400" b="1" dirty="0"/>
              <a:t>, and with </a:t>
            </a:r>
            <a:r>
              <a:rPr lang="en-GB" sz="2400" b="1" dirty="0">
                <a:solidFill>
                  <a:srgbClr val="FFFF00"/>
                </a:solidFill>
              </a:rPr>
              <a:t>a perfect match to the </a:t>
            </a:r>
            <a:r>
              <a:rPr lang="en-GB" sz="2400" b="1" dirty="0" err="1">
                <a:solidFill>
                  <a:srgbClr val="FFFF00"/>
                </a:solidFill>
              </a:rPr>
              <a:t>spreadsheet</a:t>
            </a:r>
            <a:r>
              <a:rPr lang="en-GB" sz="2400" b="1" dirty="0">
                <a:solidFill>
                  <a:srgbClr val="FFFF00"/>
                </a:solidFill>
              </a:rPr>
              <a:t> results</a:t>
            </a:r>
            <a:r>
              <a:rPr lang="en-GB" sz="2400" b="1" dirty="0"/>
              <a:t>.  </a:t>
            </a:r>
            <a:endParaRPr lang="en-GB" sz="2400" b="1" dirty="0" smtClean="0"/>
          </a:p>
          <a:p>
            <a:pPr marL="177800" indent="-177800">
              <a:buNone/>
            </a:pPr>
            <a:endParaRPr lang="en-GB" sz="2400" b="1" dirty="0">
              <a:latin typeface="+mj-lt"/>
            </a:endParaRPr>
          </a:p>
          <a:p>
            <a:pPr marL="177800" indent="-177800">
              <a:buNone/>
            </a:pPr>
            <a:r>
              <a:rPr lang="en-GB" sz="2400" b="1" dirty="0" smtClean="0"/>
              <a:t>All </a:t>
            </a:r>
            <a:r>
              <a:rPr lang="en-GB" sz="2400" b="1" dirty="0"/>
              <a:t>of the advantages which are commonly touted for F# do play out in practice.  </a:t>
            </a:r>
            <a:r>
              <a:rPr lang="en-GB" sz="2400" b="1" i="1" dirty="0" smtClean="0"/>
              <a:t>Immutability, </a:t>
            </a:r>
            <a:r>
              <a:rPr lang="en-GB" sz="2400" b="1" i="1" dirty="0"/>
              <a:t>Easy </a:t>
            </a:r>
            <a:r>
              <a:rPr lang="en-GB" sz="2400" b="1" i="1" dirty="0" smtClean="0"/>
              <a:t>Parallelisation, Expressiveness, Testability, Conciseness, Flexibility, Productivity</a:t>
            </a:r>
          </a:p>
          <a:p>
            <a:pPr marL="177800" indent="-177800">
              <a:buNone/>
            </a:pPr>
            <a:r>
              <a:rPr lang="en-GB" sz="2400" b="1" i="1" dirty="0" smtClean="0"/>
              <a:t>					[ Company name omitted ]</a:t>
            </a:r>
            <a:endParaRPr lang="en-GB" sz="2400" b="1" dirty="0"/>
          </a:p>
        </p:txBody>
      </p:sp>
      <p:sp>
        <p:nvSpPr>
          <p:cNvPr id="3" name="Rectangular Callout 2"/>
          <p:cNvSpPr/>
          <p:nvPr/>
        </p:nvSpPr>
        <p:spPr bwMode="auto">
          <a:xfrm>
            <a:off x="4374676" y="1708806"/>
            <a:ext cx="214032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5" name="Rectangular Callout 4"/>
          <p:cNvSpPr/>
          <p:nvPr/>
        </p:nvSpPr>
        <p:spPr bwMode="auto">
          <a:xfrm>
            <a:off x="6902125" y="2092036"/>
            <a:ext cx="136607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7" name="Rectangular Callout 6"/>
          <p:cNvSpPr/>
          <p:nvPr/>
        </p:nvSpPr>
        <p:spPr bwMode="auto">
          <a:xfrm>
            <a:off x="6491516" y="3920836"/>
            <a:ext cx="1688532" cy="461661"/>
          </a:xfrm>
          <a:prstGeom prst="wedgeRectCallout">
            <a:avLst>
              <a:gd name="adj1" fmla="val -86725"/>
              <a:gd name="adj2" fmla="val -11156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93873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a:t>
            </a:r>
            <a:r>
              <a:rPr lang="en-GB" b="1" dirty="0"/>
              <a:t>4</a:t>
            </a:r>
            <a:r>
              <a:rPr lang="en-GB" b="1" dirty="0" smtClean="0"/>
              <a:t>: Finance trading platform</a:t>
            </a:r>
            <a:endParaRPr lang="en-GB" b="1" dirty="0"/>
          </a:p>
        </p:txBody>
      </p:sp>
      <p:sp>
        <p:nvSpPr>
          <p:cNvPr id="3" name="Content Placeholder 2"/>
          <p:cNvSpPr>
            <a:spLocks noGrp="1"/>
          </p:cNvSpPr>
          <p:nvPr>
            <p:ph idx="1"/>
          </p:nvPr>
        </p:nvSpPr>
        <p:spPr>
          <a:xfrm>
            <a:off x="389436" y="1447799"/>
            <a:ext cx="5012646" cy="4881336"/>
          </a:xfrm>
        </p:spPr>
        <p:txBody>
          <a:bodyPr/>
          <a:lstStyle/>
          <a:p>
            <a:pPr marL="0" indent="0">
              <a:buNone/>
            </a:pPr>
            <a:r>
              <a:rPr lang="en-GB" sz="2400" dirty="0" smtClean="0">
                <a:latin typeface="+mj-lt"/>
              </a:rPr>
              <a:t>F</a:t>
            </a:r>
            <a:r>
              <a:rPr lang="en-GB" sz="2400" dirty="0">
                <a:latin typeface="+mj-lt"/>
              </a:rPr>
              <a:t># </a:t>
            </a:r>
            <a:r>
              <a:rPr lang="en-GB" sz="2400" dirty="0" smtClean="0">
                <a:latin typeface="+mj-lt"/>
              </a:rPr>
              <a:t>+ C</a:t>
            </a:r>
            <a:r>
              <a:rPr lang="en-GB" sz="2400" dirty="0">
                <a:latin typeface="+mj-lt"/>
              </a:rPr>
              <a:t># for </a:t>
            </a:r>
            <a:r>
              <a:rPr lang="en-GB" sz="2400" dirty="0" smtClean="0">
                <a:latin typeface="+mj-lt"/>
              </a:rPr>
              <a:t>Trading </a:t>
            </a:r>
            <a:r>
              <a:rPr lang="en-GB" sz="2400" dirty="0">
                <a:latin typeface="+mj-lt"/>
              </a:rPr>
              <a:t>Front </a:t>
            </a:r>
            <a:r>
              <a:rPr lang="en-GB" sz="2400" dirty="0" smtClean="0">
                <a:latin typeface="+mj-lt"/>
              </a:rPr>
              <a:t>End</a:t>
            </a:r>
          </a:p>
          <a:p>
            <a:pPr marL="0" indent="0">
              <a:buNone/>
            </a:pPr>
            <a:endParaRPr lang="en-GB" sz="2400" dirty="0" smtClean="0">
              <a:latin typeface="+mj-lt"/>
            </a:endParaRPr>
          </a:p>
          <a:p>
            <a:pPr marL="0" indent="0">
              <a:buNone/>
            </a:pPr>
            <a:r>
              <a:rPr lang="en-GB" sz="2400" dirty="0" smtClean="0">
                <a:latin typeface="+mj-lt"/>
              </a:rPr>
              <a:t>Leverage F</a:t>
            </a:r>
            <a:r>
              <a:rPr lang="en-GB" sz="2400" dirty="0">
                <a:latin typeface="+mj-lt"/>
              </a:rPr>
              <a:t>#’s </a:t>
            </a:r>
            <a:r>
              <a:rPr lang="en-GB" sz="2400" dirty="0" smtClean="0">
                <a:latin typeface="+mj-lt"/>
              </a:rPr>
              <a:t>features:</a:t>
            </a:r>
          </a:p>
          <a:p>
            <a:pPr marL="460375" lvl="1" indent="0">
              <a:buNone/>
            </a:pPr>
            <a:r>
              <a:rPr lang="en-GB" sz="2400" dirty="0" smtClean="0">
                <a:latin typeface="+mj-lt"/>
              </a:rPr>
              <a:t>- extensive type system</a:t>
            </a:r>
          </a:p>
          <a:p>
            <a:pPr marL="460375" lvl="1" indent="0">
              <a:buNone/>
            </a:pPr>
            <a:r>
              <a:rPr lang="en-GB" sz="2400" dirty="0" smtClean="0">
                <a:latin typeface="+mj-lt"/>
              </a:rPr>
              <a:t>- asynchronous </a:t>
            </a:r>
            <a:r>
              <a:rPr lang="en-GB" sz="2400" dirty="0">
                <a:latin typeface="+mj-lt"/>
              </a:rPr>
              <a:t>workflows, agents and immutable </a:t>
            </a:r>
            <a:r>
              <a:rPr lang="en-GB" sz="2400" dirty="0" smtClean="0">
                <a:latin typeface="+mj-lt"/>
              </a:rPr>
              <a:t>types</a:t>
            </a:r>
            <a:endParaRPr lang="en-GB" sz="2400" dirty="0">
              <a:latin typeface="+mj-lt"/>
            </a:endParaRPr>
          </a:p>
          <a:p>
            <a:pPr marL="460375" lvl="1" indent="0">
              <a:buNone/>
            </a:pPr>
            <a:r>
              <a:rPr lang="en-GB" sz="2400" dirty="0" smtClean="0">
                <a:latin typeface="+mj-lt"/>
              </a:rPr>
              <a:t>- rich </a:t>
            </a:r>
            <a:r>
              <a:rPr lang="en-GB" sz="2400" dirty="0">
                <a:latin typeface="+mj-lt"/>
              </a:rPr>
              <a:t>pattern matching and parser </a:t>
            </a:r>
            <a:r>
              <a:rPr lang="en-GB" sz="2400" dirty="0" smtClean="0">
                <a:latin typeface="+mj-lt"/>
              </a:rPr>
              <a:t>support</a:t>
            </a:r>
            <a:endParaRPr lang="en-GB" sz="2400" dirty="0">
              <a:latin typeface="+mj-lt"/>
            </a:endParaRPr>
          </a:p>
          <a:p>
            <a:endParaRPr lang="en-GB" sz="2400" dirty="0" smtClean="0">
              <a:latin typeface="+mj-lt"/>
            </a:endParaRPr>
          </a:p>
          <a:p>
            <a:pPr marL="0" indent="0">
              <a:buNone/>
            </a:pPr>
            <a:r>
              <a:rPr lang="en-GB" sz="2000" dirty="0" smtClean="0">
                <a:latin typeface="+mj-lt"/>
              </a:rPr>
              <a:t>“Experienced </a:t>
            </a:r>
            <a:r>
              <a:rPr lang="en-GB" sz="2000" dirty="0">
                <a:latin typeface="+mj-lt"/>
              </a:rPr>
              <a:t>F# developers regularly solve problems in days that would take weeks using more traditional </a:t>
            </a:r>
            <a:r>
              <a:rPr lang="en-GB" sz="2000" dirty="0" smtClean="0">
                <a:latin typeface="+mj-lt"/>
              </a:rPr>
              <a:t>languages…solving </a:t>
            </a:r>
            <a:r>
              <a:rPr lang="en-GB" sz="2000" dirty="0">
                <a:latin typeface="+mj-lt"/>
              </a:rPr>
              <a:t>complex problems in an elegant and highly maintainable </a:t>
            </a:r>
            <a:r>
              <a:rPr lang="en-GB" sz="2000" dirty="0" smtClean="0">
                <a:latin typeface="+mj-lt"/>
              </a:rPr>
              <a:t>manner”</a:t>
            </a:r>
            <a:endParaRPr lang="en-GB" sz="2000" dirty="0">
              <a:latin typeface="+mj-lt"/>
            </a:endParaRPr>
          </a:p>
        </p:txBody>
      </p:sp>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3454"/>
          <a:stretch/>
        </p:blipFill>
        <p:spPr bwMode="auto">
          <a:xfrm>
            <a:off x="5539364" y="1579418"/>
            <a:ext cx="3526467" cy="3670566"/>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1087910" y="3428755"/>
            <a:ext cx="2140321" cy="461661"/>
          </a:xfrm>
          <a:prstGeom prst="wedgeRectCallout">
            <a:avLst>
              <a:gd name="adj1" fmla="val -17463"/>
              <a:gd name="adj2" fmla="val 212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4190187" y="3859996"/>
            <a:ext cx="1616140" cy="461661"/>
          </a:xfrm>
          <a:prstGeom prst="wedgeRectCallout">
            <a:avLst>
              <a:gd name="adj1" fmla="val -40219"/>
              <a:gd name="adj2" fmla="val 146521"/>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Complexity</a:t>
            </a:r>
            <a:endParaRPr lang="en-GB" sz="2400" b="1"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33229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a:t>
            </a:r>
            <a:endParaRPr lang="en-GB" dirty="0"/>
          </a:p>
        </p:txBody>
      </p:sp>
      <p:sp>
        <p:nvSpPr>
          <p:cNvPr id="6" name="Content Placeholder 3"/>
          <p:cNvSpPr>
            <a:spLocks noGrp="1"/>
          </p:cNvSpPr>
          <p:nvPr>
            <p:ph type="body" idx="1"/>
          </p:nvPr>
        </p:nvSpPr>
        <p:spPr>
          <a:xfrm>
            <a:off x="389436" y="1447800"/>
            <a:ext cx="8363937" cy="332399"/>
          </a:xfrm>
        </p:spPr>
        <p:txBody>
          <a:bodyPr/>
          <a:lstStyle/>
          <a:p>
            <a:pPr marL="177800" indent="-177800">
              <a:buNone/>
            </a:pPr>
            <a:endParaRPr lang="en-GB" sz="24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42108" y="1094508"/>
            <a:ext cx="7259783" cy="527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60904" y="3525835"/>
            <a:ext cx="2883096" cy="83834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222778" y="4516582"/>
            <a:ext cx="2921222" cy="7204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5930"/>
          <a:stretch/>
        </p:blipFill>
        <p:spPr bwMode="auto">
          <a:xfrm>
            <a:off x="6260904" y="5497298"/>
            <a:ext cx="2883096" cy="72339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Tree>
    <p:extLst>
      <p:ext uri="{BB962C8B-B14F-4D97-AF65-F5344CB8AC3E}">
        <p14:creationId xmlns:p14="http://schemas.microsoft.com/office/powerpoint/2010/main" val="4153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 </a:t>
            </a:r>
            <a:endParaRPr lang="en-GB" dirty="0"/>
          </a:p>
        </p:txBody>
      </p:sp>
      <p:sp>
        <p:nvSpPr>
          <p:cNvPr id="11" name="Text Placeholder 10"/>
          <p:cNvSpPr>
            <a:spLocks noGrp="1"/>
          </p:cNvSpPr>
          <p:nvPr>
            <p:ph type="body" idx="1"/>
          </p:nvPr>
        </p:nvSpPr>
        <p:spPr/>
        <p:txBody>
          <a:bodyPr/>
          <a:lstStyle/>
          <a:p>
            <a:endParaRPr lang="en-GB"/>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6799" y="914400"/>
            <a:ext cx="7065819" cy="563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
        <p:nvSpPr>
          <p:cNvPr id="12" name="Rectangular Callout 11"/>
          <p:cNvSpPr/>
          <p:nvPr/>
        </p:nvSpPr>
        <p:spPr bwMode="auto">
          <a:xfrm>
            <a:off x="472762" y="4163046"/>
            <a:ext cx="3328404" cy="461661"/>
          </a:xfrm>
          <a:prstGeom prst="wedgeRectCallout">
            <a:avLst>
              <a:gd name="adj1" fmla="val 26553"/>
              <a:gd name="adj2" fmla="val 22154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Solve complex problems</a:t>
            </a:r>
          </a:p>
        </p:txBody>
      </p:sp>
      <p:sp>
        <p:nvSpPr>
          <p:cNvPr id="14" name="Rectangular Callout 13"/>
          <p:cNvSpPr/>
          <p:nvPr/>
        </p:nvSpPr>
        <p:spPr bwMode="auto">
          <a:xfrm>
            <a:off x="5000692" y="2234552"/>
            <a:ext cx="1366072" cy="461661"/>
          </a:xfrm>
          <a:prstGeom prst="wedgeRectCallout">
            <a:avLst>
              <a:gd name="adj1" fmla="val -77908"/>
              <a:gd name="adj2" fmla="val 137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Tree>
    <p:extLst>
      <p:ext uri="{BB962C8B-B14F-4D97-AF65-F5344CB8AC3E}">
        <p14:creationId xmlns:p14="http://schemas.microsoft.com/office/powerpoint/2010/main" val="207178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05" y="746224"/>
            <a:ext cx="8382000" cy="5429179"/>
          </a:xfrm>
        </p:spPr>
        <p:txBody>
          <a:bodyPr/>
          <a:lstStyle/>
          <a:p>
            <a:pPr algn="ctr"/>
            <a:r>
              <a:rPr lang="en-GB" sz="3600" dirty="0" smtClean="0"/>
              <a:t>Today: Some Simple Observations About</a:t>
            </a:r>
            <a:br>
              <a:rPr lang="en-GB" sz="3600" dirty="0" smtClean="0"/>
            </a:br>
            <a:r>
              <a:rPr lang="en-GB" sz="3600" dirty="0"/>
              <a:t/>
            </a:r>
            <a:br>
              <a:rPr lang="en-GB" sz="3600" dirty="0"/>
            </a:br>
            <a:r>
              <a:rPr lang="en-GB" sz="3600" dirty="0" smtClean="0">
                <a:solidFill>
                  <a:srgbClr val="FFFF00"/>
                </a:solidFill>
              </a:rPr>
              <a:t>Financial Engineering</a:t>
            </a:r>
            <a:br>
              <a:rPr lang="en-GB" sz="3600" dirty="0" smtClean="0">
                <a:solidFill>
                  <a:srgbClr val="FFFF00"/>
                </a:solidFill>
              </a:rPr>
            </a:br>
            <a:r>
              <a:rPr lang="en-GB" sz="3600" dirty="0" smtClean="0">
                <a:solidFill>
                  <a:srgbClr val="FFFF00"/>
                </a:solidFill>
              </a:rPr>
              <a:t>Quantitative Analysis</a:t>
            </a:r>
            <a:br>
              <a:rPr lang="en-GB" sz="3600" dirty="0" smtClean="0">
                <a:solidFill>
                  <a:srgbClr val="FFFF00"/>
                </a:solidFill>
              </a:rPr>
            </a:br>
            <a:r>
              <a:rPr lang="en-GB" sz="3600" dirty="0" smtClean="0">
                <a:solidFill>
                  <a:srgbClr val="FFFF00"/>
                </a:solidFill>
              </a:rPr>
              <a:t>Calculation Engines</a:t>
            </a:r>
            <a:br>
              <a:rPr lang="en-GB" sz="3600" dirty="0" smtClean="0">
                <a:solidFill>
                  <a:srgbClr val="FFFF00"/>
                </a:solidFill>
              </a:rPr>
            </a:br>
            <a:r>
              <a:rPr lang="en-GB" sz="3600" dirty="0" smtClean="0">
                <a:solidFill>
                  <a:srgbClr val="FFFF00"/>
                </a:solidFill>
              </a:rPr>
              <a:t>Trading Platforms</a:t>
            </a:r>
            <a:br>
              <a:rPr lang="en-GB" sz="3600" dirty="0" smtClean="0">
                <a:solidFill>
                  <a:srgbClr val="FFFF00"/>
                </a:solidFill>
              </a:rPr>
            </a:br>
            <a:r>
              <a:rPr lang="en-GB" sz="3600" dirty="0"/>
              <a:t/>
            </a:r>
            <a:br>
              <a:rPr lang="en-GB" sz="3600" dirty="0"/>
            </a:br>
            <a:r>
              <a:rPr lang="en-GB" sz="3200" dirty="0" smtClean="0"/>
              <a:t>with </a:t>
            </a:r>
            <a:br>
              <a:rPr lang="en-GB" sz="3200" dirty="0" smtClean="0"/>
            </a:br>
            <a:r>
              <a:rPr lang="en-GB" sz="3600" dirty="0" smtClean="0"/>
              <a:t/>
            </a:r>
            <a:br>
              <a:rPr lang="en-GB" sz="3600" dirty="0" smtClean="0"/>
            </a:br>
            <a:r>
              <a:rPr lang="en-GB" sz="3600" dirty="0" smtClean="0">
                <a:solidFill>
                  <a:srgbClr val="FFFF00"/>
                </a:solidFill>
              </a:rPr>
              <a:t>F# </a:t>
            </a:r>
            <a:r>
              <a:rPr lang="en-GB" sz="3600" dirty="0" smtClean="0"/>
              <a:t/>
            </a:r>
            <a:br>
              <a:rPr lang="en-GB" sz="3600" dirty="0" smtClean="0"/>
            </a:br>
            <a:r>
              <a:rPr lang="en-GB" sz="3600" dirty="0"/>
              <a:t>(</a:t>
            </a:r>
            <a:r>
              <a:rPr lang="en-GB" sz="3600" dirty="0" smtClean="0"/>
              <a:t>and associated technologies)</a:t>
            </a:r>
            <a:endParaRPr lang="en-GB" sz="3600" dirty="0"/>
          </a:p>
        </p:txBody>
      </p:sp>
    </p:spTree>
    <p:extLst>
      <p:ext uri="{BB962C8B-B14F-4D97-AF65-F5344CB8AC3E}">
        <p14:creationId xmlns:p14="http://schemas.microsoft.com/office/powerpoint/2010/main" val="295341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#6: </a:t>
            </a:r>
            <a:r>
              <a:rPr lang="en-GB" dirty="0" smtClean="0"/>
              <a:t>F# in Biotech</a:t>
            </a:r>
            <a:endParaRPr lang="en-GB" dirty="0"/>
          </a:p>
        </p:txBody>
      </p:sp>
      <p:sp>
        <p:nvSpPr>
          <p:cNvPr id="6" name="Content Placeholder 3"/>
          <p:cNvSpPr>
            <a:spLocks noGrp="1"/>
          </p:cNvSpPr>
          <p:nvPr>
            <p:ph type="body" idx="1"/>
          </p:nvPr>
        </p:nvSpPr>
        <p:spPr>
          <a:xfrm>
            <a:off x="389436" y="1447800"/>
            <a:ext cx="8363937" cy="6167842"/>
          </a:xfrm>
        </p:spPr>
        <p:txBody>
          <a:bodyPr/>
          <a:lstStyle/>
          <a:p>
            <a:pPr marL="177800" indent="-177800">
              <a:buNone/>
            </a:pPr>
            <a:r>
              <a:rPr lang="en-US" sz="2400" dirty="0" smtClean="0">
                <a:latin typeface="+mj-lt"/>
              </a:rPr>
              <a:t>...F# rocks - building algorithms for DNA processing and </a:t>
            </a:r>
            <a:r>
              <a:rPr lang="en-US" sz="2400" dirty="0" smtClean="0">
                <a:solidFill>
                  <a:srgbClr val="FFFF00"/>
                </a:solidFill>
                <a:latin typeface="+mj-lt"/>
              </a:rPr>
              <a:t>it's like a drug</a:t>
            </a:r>
            <a:r>
              <a:rPr lang="en-US" sz="2400" dirty="0" smtClean="0">
                <a:latin typeface="+mj-lt"/>
              </a:rPr>
              <a:t>. 12-15 at </a:t>
            </a:r>
            <a:r>
              <a:rPr lang="en-US" sz="2400" dirty="0" err="1" smtClean="0">
                <a:latin typeface="+mj-lt"/>
              </a:rPr>
              <a:t>Amyris</a:t>
            </a:r>
            <a:r>
              <a:rPr lang="en-US" sz="2400" dirty="0" smtClean="0">
                <a:latin typeface="+mj-lt"/>
              </a:rPr>
              <a:t> use F#... </a:t>
            </a:r>
            <a:r>
              <a:rPr lang="en-US" sz="2400" dirty="0"/>
              <a:t>A</a:t>
            </a:r>
            <a:r>
              <a:rPr lang="en-US" sz="2400" dirty="0" smtClean="0"/>
              <a:t> </a:t>
            </a:r>
            <a:r>
              <a:rPr lang="en-US" sz="2400" dirty="0"/>
              <a:t>complete genome </a:t>
            </a:r>
            <a:r>
              <a:rPr lang="en-GB" sz="2400" dirty="0" err="1"/>
              <a:t>resequencing</a:t>
            </a:r>
            <a:r>
              <a:rPr lang="en-US" sz="2400" dirty="0"/>
              <a:t> pipeline with interface, </a:t>
            </a:r>
            <a:r>
              <a:rPr lang="en-US" sz="2400" dirty="0" err="1"/>
              <a:t>algs</a:t>
            </a:r>
            <a:r>
              <a:rPr lang="en-US" sz="2400" dirty="0"/>
              <a:t>, reporting in ~5K lines and it has been incredibly reliable, fast  and easy to maintain.</a:t>
            </a:r>
            <a:r>
              <a:rPr lang="en-GB" sz="2400" dirty="0" smtClean="0"/>
              <a:t>.  A </a:t>
            </a:r>
            <a:r>
              <a:rPr lang="en-GB" sz="2400" dirty="0"/>
              <a:t>suffix tree in 150 lines that can index 200,000 bases a second ;)    </a:t>
            </a:r>
            <a:endParaRPr lang="en-US" sz="2400" dirty="0" smtClean="0">
              <a:latin typeface="+mj-lt"/>
            </a:endParaRPr>
          </a:p>
          <a:p>
            <a:pPr marL="177800" indent="-177800">
              <a:buNone/>
            </a:pPr>
            <a:endParaRPr lang="en-US" sz="2400" dirty="0" smtClean="0">
              <a:latin typeface="+mj-lt"/>
            </a:endParaRPr>
          </a:p>
          <a:p>
            <a:pPr marL="177800" indent="-177800">
              <a:buNone/>
            </a:pPr>
            <a:r>
              <a:rPr lang="en-GB" sz="2400" b="1" dirty="0"/>
              <a:t>F# v. Python:   </a:t>
            </a:r>
            <a:r>
              <a:rPr lang="en-US" sz="2400" dirty="0" smtClean="0">
                <a:latin typeface="+mj-lt"/>
              </a:rPr>
              <a:t>F# has been phenomenally useful.  I would be writing a lot of this in Python otherwise and </a:t>
            </a:r>
            <a:r>
              <a:rPr lang="en-US" sz="2400" dirty="0" smtClean="0">
                <a:solidFill>
                  <a:srgbClr val="FFFF00"/>
                </a:solidFill>
                <a:latin typeface="+mj-lt"/>
              </a:rPr>
              <a:t>F# is more robust, 20x - 100x faster to run and faster to develop</a:t>
            </a:r>
            <a:r>
              <a:rPr lang="en-US" sz="2400" dirty="0" smtClean="0">
                <a:latin typeface="+mj-lt"/>
              </a:rPr>
              <a:t>.</a:t>
            </a:r>
          </a:p>
          <a:p>
            <a:pPr marL="177800" indent="-177800">
              <a:buNone/>
            </a:pPr>
            <a:endParaRPr lang="en-US" sz="2400" dirty="0">
              <a:latin typeface="+mj-lt"/>
            </a:endParaRPr>
          </a:p>
          <a:p>
            <a:pPr marL="177800" indent="-177800">
              <a:buNone/>
            </a:pPr>
            <a:r>
              <a:rPr lang="en-GB" sz="2400" b="1" dirty="0"/>
              <a:t>Units of measure:  </a:t>
            </a:r>
            <a:r>
              <a:rPr lang="en-GB" sz="2400" dirty="0" smtClean="0"/>
              <a:t>I </a:t>
            </a:r>
            <a:r>
              <a:rPr lang="en-GB" sz="2400" dirty="0"/>
              <a:t>started </a:t>
            </a:r>
            <a:r>
              <a:rPr lang="en-GB" sz="2400" dirty="0" smtClean="0"/>
              <a:t>labelling </a:t>
            </a:r>
            <a:r>
              <a:rPr lang="en-GB" sz="2400" dirty="0"/>
              <a:t>the coordinates as one or zero based and </a:t>
            </a:r>
            <a:r>
              <a:rPr lang="en-GB" sz="2400" dirty="0">
                <a:solidFill>
                  <a:srgbClr val="FFFF00"/>
                </a:solidFill>
              </a:rPr>
              <a:t>immediately found a bug </a:t>
            </a:r>
            <a:r>
              <a:rPr lang="en-GB" sz="2400" dirty="0"/>
              <a:t>where I'd casually mixed the two systems.  Yay F#!</a:t>
            </a:r>
          </a:p>
          <a:p>
            <a:pPr marL="177800" indent="-177800">
              <a:buNone/>
            </a:pPr>
            <a:r>
              <a:rPr lang="en-US" sz="2400" dirty="0" smtClean="0">
                <a:latin typeface="+mj-lt"/>
              </a:rPr>
              <a:t> </a:t>
            </a:r>
          </a:p>
          <a:p>
            <a:pPr marL="177800" indent="-177800">
              <a:buNone/>
            </a:pPr>
            <a:endParaRPr lang="en-US" sz="2400" dirty="0" smtClean="0">
              <a:latin typeface="+mj-lt"/>
            </a:endParaRPr>
          </a:p>
          <a:p>
            <a:pPr marL="177800" indent="-177800" algn="r">
              <a:buNone/>
            </a:pPr>
            <a:r>
              <a:rPr lang="en-US" sz="2400" dirty="0" smtClean="0">
                <a:latin typeface="+mj-lt"/>
              </a:rPr>
              <a:t>Darren Platt, </a:t>
            </a:r>
            <a:r>
              <a:rPr lang="en-US" sz="2400" dirty="0" err="1" smtClean="0">
                <a:latin typeface="+mj-lt"/>
              </a:rPr>
              <a:t>Amyris</a:t>
            </a:r>
            <a:r>
              <a:rPr lang="en-US" sz="2400" dirty="0" smtClean="0">
                <a:latin typeface="+mj-lt"/>
              </a:rPr>
              <a:t> </a:t>
            </a:r>
            <a:r>
              <a:rPr lang="en-US" sz="2400" dirty="0" err="1" smtClean="0">
                <a:latin typeface="+mj-lt"/>
              </a:rPr>
              <a:t>BioTechnologies</a:t>
            </a:r>
            <a:endParaRPr lang="en-GB" sz="2400" dirty="0">
              <a:latin typeface="+mj-lt"/>
            </a:endParaRPr>
          </a:p>
        </p:txBody>
      </p:sp>
      <p:sp>
        <p:nvSpPr>
          <p:cNvPr id="4" name="Rectangular Callout 3"/>
          <p:cNvSpPr/>
          <p:nvPr/>
        </p:nvSpPr>
        <p:spPr bwMode="auto">
          <a:xfrm>
            <a:off x="5000692" y="1320152"/>
            <a:ext cx="1366072" cy="461661"/>
          </a:xfrm>
          <a:prstGeom prst="wedgeRectCallout">
            <a:avLst>
              <a:gd name="adj1" fmla="val 19454"/>
              <a:gd name="adj2" fmla="val 209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5" name="Rectangular Callout 4"/>
          <p:cNvSpPr/>
          <p:nvPr/>
        </p:nvSpPr>
        <p:spPr bwMode="auto">
          <a:xfrm>
            <a:off x="6539350" y="3218225"/>
            <a:ext cx="2140321" cy="461661"/>
          </a:xfrm>
          <a:prstGeom prst="wedgeRectCallout">
            <a:avLst>
              <a:gd name="adj1" fmla="val -72837"/>
              <a:gd name="adj2" fmla="val 22454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3024519" y="3023534"/>
            <a:ext cx="1688532" cy="461661"/>
          </a:xfrm>
          <a:prstGeom prst="wedgeRectCallout">
            <a:avLst>
              <a:gd name="adj1" fmla="val 66107"/>
              <a:gd name="adj2" fmla="val -9055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8" name="Rectangular Callout 7"/>
          <p:cNvSpPr/>
          <p:nvPr/>
        </p:nvSpPr>
        <p:spPr bwMode="auto">
          <a:xfrm>
            <a:off x="2180253" y="4686080"/>
            <a:ext cx="1688532" cy="461661"/>
          </a:xfrm>
          <a:prstGeom prst="wedgeRectCallout">
            <a:avLst>
              <a:gd name="adj1" fmla="val 48056"/>
              <a:gd name="adj2" fmla="val 15852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58044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GB" dirty="0" smtClean="0"/>
              <a:t>Example #7: </a:t>
            </a:r>
            <a:r>
              <a:rPr lang="en-GB" dirty="0" smtClean="0"/>
              <a:t>F# in Advertisement </a:t>
            </a:r>
            <a:r>
              <a:rPr lang="en-GB" dirty="0" smtClean="0"/>
              <a:t>Ranking &amp; Rating @ Microsoft</a:t>
            </a:r>
            <a:endParaRPr lang="en-GB" dirty="0"/>
          </a:p>
        </p:txBody>
      </p:sp>
      <p:sp>
        <p:nvSpPr>
          <p:cNvPr id="6" name="Content Placeholder 3"/>
          <p:cNvSpPr>
            <a:spLocks noGrp="1"/>
          </p:cNvSpPr>
          <p:nvPr>
            <p:ph type="body" idx="1"/>
          </p:nvPr>
        </p:nvSpPr>
        <p:spPr>
          <a:xfrm>
            <a:off x="389436" y="1447800"/>
            <a:ext cx="8363937" cy="4358116"/>
          </a:xfrm>
        </p:spPr>
        <p:txBody>
          <a:bodyPr/>
          <a:lstStyle/>
          <a:p>
            <a:pPr marL="0" indent="0">
              <a:buNone/>
            </a:pPr>
            <a:endParaRPr lang="en-GB" sz="2400" dirty="0" smtClean="0"/>
          </a:p>
          <a:p>
            <a:pPr marL="0" indent="0">
              <a:buNone/>
            </a:pPr>
            <a:r>
              <a:rPr lang="en-GB" sz="2400" dirty="0" smtClean="0"/>
              <a:t>Around </a:t>
            </a:r>
            <a:r>
              <a:rPr lang="en-GB" sz="2400" dirty="0"/>
              <a:t>95% of the code in these projects has been developed in F#. </a:t>
            </a:r>
            <a:endParaRPr lang="en-GB" sz="2400" dirty="0" smtClean="0"/>
          </a:p>
          <a:p>
            <a:r>
              <a:rPr lang="en-GB" sz="2400" dirty="0" smtClean="0"/>
              <a:t>F</a:t>
            </a:r>
            <a:r>
              <a:rPr lang="en-GB" sz="2400" dirty="0"/>
              <a:t># allowed for </a:t>
            </a:r>
            <a:r>
              <a:rPr lang="en-GB" sz="2400" b="1" dirty="0">
                <a:solidFill>
                  <a:srgbClr val="FFFF00"/>
                </a:solidFill>
              </a:rPr>
              <a:t>rapid development of prototypes</a:t>
            </a:r>
            <a:r>
              <a:rPr lang="en-GB" sz="2400" dirty="0"/>
              <a:t>, and thus also rapid verification or falsification of the underlying mathematical </a:t>
            </a:r>
            <a:r>
              <a:rPr lang="en-GB" sz="2400" dirty="0" smtClean="0"/>
              <a:t>models.</a:t>
            </a:r>
          </a:p>
          <a:p>
            <a:r>
              <a:rPr lang="en-GB" sz="2400" b="1" dirty="0" smtClean="0">
                <a:solidFill>
                  <a:srgbClr val="FFFF00"/>
                </a:solidFill>
              </a:rPr>
              <a:t>Complex </a:t>
            </a:r>
            <a:r>
              <a:rPr lang="en-GB" sz="2400" b="1" dirty="0">
                <a:solidFill>
                  <a:srgbClr val="FFFF00"/>
                </a:solidFill>
              </a:rPr>
              <a:t>algorithms</a:t>
            </a:r>
            <a:r>
              <a:rPr lang="en-GB" sz="2400" dirty="0"/>
              <a:t>, for example to compute Nash </a:t>
            </a:r>
            <a:r>
              <a:rPr lang="en-GB" sz="2400" dirty="0" err="1"/>
              <a:t>equilibria</a:t>
            </a:r>
            <a:r>
              <a:rPr lang="en-GB" sz="2400" dirty="0"/>
              <a:t> in game theory, </a:t>
            </a:r>
            <a:r>
              <a:rPr lang="en-GB" sz="2400" b="1" dirty="0">
                <a:solidFill>
                  <a:srgbClr val="FFFF00"/>
                </a:solidFill>
              </a:rPr>
              <a:t>can be expressed </a:t>
            </a:r>
            <a:r>
              <a:rPr lang="en-GB" sz="2400" b="1" dirty="0" smtClean="0">
                <a:solidFill>
                  <a:srgbClr val="FFFF00"/>
                </a:solidFill>
              </a:rPr>
              <a:t>succinctly</a:t>
            </a:r>
            <a:r>
              <a:rPr lang="en-GB" sz="2400" dirty="0" smtClean="0"/>
              <a:t>.</a:t>
            </a:r>
          </a:p>
          <a:p>
            <a:r>
              <a:rPr lang="en-GB" sz="2400" b="1" dirty="0" smtClean="0">
                <a:solidFill>
                  <a:srgbClr val="FFFF00"/>
                </a:solidFill>
              </a:rPr>
              <a:t>Units </a:t>
            </a:r>
            <a:r>
              <a:rPr lang="en-GB" sz="2400" b="1" dirty="0">
                <a:solidFill>
                  <a:srgbClr val="FFFF00"/>
                </a:solidFill>
              </a:rPr>
              <a:t>of measure</a:t>
            </a:r>
            <a:r>
              <a:rPr lang="en-GB" sz="2400" dirty="0"/>
              <a:t> reduced the chance of errors dramatically: Prices, probabilities, derivatives, etc. can already be kept apart at compile time.</a:t>
            </a:r>
          </a:p>
          <a:p>
            <a:pPr marL="177800" indent="-177800">
              <a:buNone/>
            </a:pPr>
            <a:endParaRPr lang="en-GB" sz="2400" dirty="0">
              <a:latin typeface="+mj-lt"/>
            </a:endParaRPr>
          </a:p>
        </p:txBody>
      </p:sp>
      <p:sp>
        <p:nvSpPr>
          <p:cNvPr id="4" name="Rectangular Callout 3"/>
          <p:cNvSpPr/>
          <p:nvPr/>
        </p:nvSpPr>
        <p:spPr bwMode="auto">
          <a:xfrm>
            <a:off x="3573563" y="5137130"/>
            <a:ext cx="2614940"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Taming Complexity</a:t>
            </a:r>
          </a:p>
        </p:txBody>
      </p:sp>
      <p:sp>
        <p:nvSpPr>
          <p:cNvPr id="5" name="Rectangular Callout 4"/>
          <p:cNvSpPr/>
          <p:nvPr/>
        </p:nvSpPr>
        <p:spPr bwMode="auto">
          <a:xfrm>
            <a:off x="4808401" y="1479530"/>
            <a:ext cx="2140321" cy="461661"/>
          </a:xfrm>
          <a:prstGeom prst="wedgeRectCallout">
            <a:avLst>
              <a:gd name="adj1" fmla="val -53244"/>
              <a:gd name="adj2" fmla="val 15552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1944733" y="5954549"/>
            <a:ext cx="1688532"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242080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Summary – The Data Agrees!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689666007"/>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4095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8"/>
            <a:ext cx="8382000" cy="609398"/>
          </a:xfrm>
        </p:spPr>
        <p:txBody>
          <a:bodyPr/>
          <a:lstStyle/>
          <a:p>
            <a:pPr algn="ctr"/>
            <a:r>
              <a:rPr lang="en-GB" dirty="0" smtClean="0"/>
              <a:t>Part 3 – F# in Practice</a:t>
            </a:r>
            <a:endParaRPr lang="en-GB" dirty="0"/>
          </a:p>
        </p:txBody>
      </p:sp>
    </p:spTree>
    <p:extLst>
      <p:ext uri="{BB962C8B-B14F-4D97-AF65-F5344CB8AC3E}">
        <p14:creationId xmlns:p14="http://schemas.microsoft.com/office/powerpoint/2010/main" val="35851762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8"/>
            <a:ext cx="8382000" cy="609398"/>
          </a:xfrm>
        </p:spPr>
        <p:txBody>
          <a:bodyPr/>
          <a:lstStyle/>
          <a:p>
            <a:pPr algn="ctr"/>
            <a:r>
              <a:rPr lang="en-GB" dirty="0" smtClean="0"/>
              <a:t>Units of Measure Demo</a:t>
            </a:r>
            <a:endParaRPr lang="en-GB" dirty="0"/>
          </a:p>
        </p:txBody>
      </p:sp>
    </p:spTree>
    <p:extLst>
      <p:ext uri="{BB962C8B-B14F-4D97-AF65-F5344CB8AC3E}">
        <p14:creationId xmlns:p14="http://schemas.microsoft.com/office/powerpoint/2010/main" val="15274297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099584"/>
          </a:xfrm>
        </p:spPr>
        <p:txBody>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Lesson: Combining with the right tools is key</a:t>
            </a:r>
            <a:br>
              <a:rPr lang="en-GB" dirty="0" smtClean="0"/>
            </a:br>
            <a:r>
              <a:rPr lang="en-GB" dirty="0"/>
              <a:t/>
            </a:r>
            <a:br>
              <a:rPr lang="en-GB" dirty="0"/>
            </a:br>
            <a:endParaRPr lang="en-GB" sz="3200" b="1" dirty="0"/>
          </a:p>
        </p:txBody>
      </p:sp>
    </p:spTree>
    <p:extLst>
      <p:ext uri="{BB962C8B-B14F-4D97-AF65-F5344CB8AC3E}">
        <p14:creationId xmlns:p14="http://schemas.microsoft.com/office/powerpoint/2010/main" val="14767307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2143680"/>
              </p:ext>
            </p:extLst>
          </p:nvPr>
        </p:nvGraphicFramePr>
        <p:xfrm>
          <a:off x="692726" y="1080655"/>
          <a:ext cx="7990305" cy="523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5"/>
          <p:cNvSpPr>
            <a:spLocks noGrp="1"/>
          </p:cNvSpPr>
          <p:nvPr>
            <p:ph type="title"/>
          </p:nvPr>
        </p:nvSpPr>
        <p:spPr>
          <a:xfrm>
            <a:off x="285680" y="205808"/>
            <a:ext cx="8382000" cy="609398"/>
          </a:xfrm>
        </p:spPr>
        <p:txBody>
          <a:bodyPr/>
          <a:lstStyle/>
          <a:p>
            <a:pPr algn="ctr"/>
            <a:r>
              <a:rPr lang="en-GB" dirty="0" smtClean="0"/>
              <a:t>Examples</a:t>
            </a:r>
            <a:endParaRPr lang="en-GB" dirty="0"/>
          </a:p>
        </p:txBody>
      </p:sp>
    </p:spTree>
    <p:extLst>
      <p:ext uri="{BB962C8B-B14F-4D97-AF65-F5344CB8AC3E}">
        <p14:creationId xmlns:p14="http://schemas.microsoft.com/office/powerpoint/2010/main" val="373222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228600"/>
            <a:ext cx="8363938" cy="609398"/>
          </a:xfrm>
        </p:spPr>
        <p:txBody>
          <a:bodyPr/>
          <a:lstStyle/>
          <a:p>
            <a:r>
              <a:rPr lang="en-GB" dirty="0" smtClean="0"/>
              <a:t>F# in Practice: More Lessons</a:t>
            </a:r>
            <a:endParaRPr lang="en-GB" dirty="0"/>
          </a:p>
        </p:txBody>
      </p:sp>
      <p:sp>
        <p:nvSpPr>
          <p:cNvPr id="6" name="Content Placeholder 5"/>
          <p:cNvSpPr>
            <a:spLocks noGrp="1"/>
          </p:cNvSpPr>
          <p:nvPr>
            <p:ph type="body" idx="1"/>
          </p:nvPr>
        </p:nvSpPr>
        <p:spPr>
          <a:xfrm>
            <a:off x="389436" y="1447800"/>
            <a:ext cx="8363937" cy="5041380"/>
          </a:xfrm>
        </p:spPr>
        <p:txBody>
          <a:bodyPr/>
          <a:lstStyle/>
          <a:p>
            <a:pPr>
              <a:buFont typeface="Wingdings" pitchFamily="2" charset="2"/>
              <a:buChar char="ü"/>
            </a:pPr>
            <a:r>
              <a:rPr lang="en-GB" sz="2800" dirty="0" smtClean="0"/>
              <a:t>Build capabilities in functional-first techniques</a:t>
            </a:r>
          </a:p>
          <a:p>
            <a:pPr>
              <a:buFont typeface="Wingdings" pitchFamily="2" charset="2"/>
              <a:buChar char="ü"/>
            </a:pPr>
            <a:endParaRPr lang="en-GB" sz="2800" dirty="0" smtClean="0"/>
          </a:p>
          <a:p>
            <a:pPr>
              <a:buFont typeface="Wingdings" pitchFamily="2" charset="2"/>
              <a:buChar char="ü"/>
            </a:pPr>
            <a:r>
              <a:rPr lang="en-GB" sz="2800" dirty="0"/>
              <a:t>Training is key</a:t>
            </a:r>
          </a:p>
          <a:p>
            <a:pPr>
              <a:buFont typeface="Wingdings" pitchFamily="2" charset="2"/>
              <a:buChar char="ü"/>
            </a:pPr>
            <a:endParaRPr lang="en-GB" sz="2800" dirty="0"/>
          </a:p>
          <a:p>
            <a:pPr>
              <a:buFont typeface="Wingdings" pitchFamily="2" charset="2"/>
              <a:buChar char="ü"/>
            </a:pPr>
            <a:r>
              <a:rPr lang="en-GB" sz="2800" dirty="0" smtClean="0"/>
              <a:t>Trial on specific components, prototyping, testing  and exploration</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t>
            </a:r>
            <a:r>
              <a:rPr lang="en-GB" sz="2800" dirty="0" smtClean="0"/>
              <a:t>Don’t rewrite stable, working components in F# </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Always reuse</a:t>
            </a:r>
            <a:r>
              <a:rPr lang="en-GB" sz="2800" dirty="0" smtClean="0"/>
              <a:t> C++ high-performance components.</a:t>
            </a:r>
          </a:p>
          <a:p>
            <a:pPr>
              <a:buFont typeface="Wingdings" pitchFamily="2" charset="2"/>
              <a:buChar char="ü"/>
            </a:pPr>
            <a:endParaRPr lang="en-GB" sz="2800" dirty="0" smtClean="0"/>
          </a:p>
        </p:txBody>
      </p:sp>
    </p:spTree>
    <p:extLst>
      <p:ext uri="{BB962C8B-B14F-4D97-AF65-F5344CB8AC3E}">
        <p14:creationId xmlns:p14="http://schemas.microsoft.com/office/powerpoint/2010/main" val="768141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Developments in F# @ Microsoft</a:t>
            </a:r>
            <a:endParaRPr lang="en-GB" dirty="0"/>
          </a:p>
        </p:txBody>
      </p:sp>
      <p:sp>
        <p:nvSpPr>
          <p:cNvPr id="5" name="Text Placeholder 4"/>
          <p:cNvSpPr>
            <a:spLocks noGrp="1"/>
          </p:cNvSpPr>
          <p:nvPr>
            <p:ph type="body"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1190335157"/>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3401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Some Other Developments </a:t>
            </a:r>
            <a:r>
              <a:rPr lang="en-GB" dirty="0" smtClean="0"/>
              <a:t>in F#</a:t>
            </a:r>
            <a:endParaRPr lang="en-GB" strike="sngStrike" dirty="0"/>
          </a:p>
        </p:txBody>
      </p:sp>
      <p:graphicFrame>
        <p:nvGraphicFramePr>
          <p:cNvPr id="4" name="Diagram 3"/>
          <p:cNvGraphicFramePr/>
          <p:nvPr>
            <p:extLst>
              <p:ext uri="{D42A27DB-BD31-4B8C-83A1-F6EECF244321}">
                <p14:modId xmlns:p14="http://schemas.microsoft.com/office/powerpoint/2010/main" val="3564226831"/>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0988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95745"/>
            <a:ext cx="8382000" cy="5207579"/>
          </a:xfrm>
        </p:spPr>
        <p:txBody>
          <a:bodyPr/>
          <a:lstStyle/>
          <a:p>
            <a:pPr defTabSz="914099" fontAlgn="base">
              <a:spcAft>
                <a:spcPct val="0"/>
              </a:spcAft>
            </a:pPr>
            <a:r>
              <a:rPr lang="en-GB" sz="3200" dirty="0" smtClean="0">
                <a:gradFill>
                  <a:gsLst>
                    <a:gs pos="0">
                      <a:srgbClr val="FFFFFF"/>
                    </a:gs>
                    <a:gs pos="100000">
                      <a:srgbClr val="FFFFFF"/>
                    </a:gs>
                  </a:gsLst>
                  <a:lin ang="5400000" scaled="0"/>
                </a:gradFill>
              </a:rPr>
              <a:t>I will focus on the business perspective and its correspondence to the technical features of F#</a:t>
            </a:r>
            <a:br>
              <a:rPr lang="en-GB" sz="3200" dirty="0" smtClean="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Based on informal observations of &gt;20 F# adoptions, nearly all successful</a:t>
            </a: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2800" dirty="0" smtClean="0">
                <a:gradFill>
                  <a:gsLst>
                    <a:gs pos="0">
                      <a:srgbClr val="FFFFFF"/>
                    </a:gs>
                    <a:gs pos="100000">
                      <a:srgbClr val="FFFFFF"/>
                    </a:gs>
                  </a:gsLst>
                  <a:lin ang="5400000" scaled="0"/>
                </a:gradFill>
              </a:rPr>
              <a:t>many of </a:t>
            </a:r>
            <a:r>
              <a:rPr lang="en-GB" sz="2800" dirty="0">
                <a:gradFill>
                  <a:gsLst>
                    <a:gs pos="0">
                      <a:srgbClr val="FFFFFF"/>
                    </a:gs>
                    <a:gs pos="100000">
                      <a:srgbClr val="FFFFFF"/>
                    </a:gs>
                  </a:gsLst>
                  <a:lin ang="5400000" scaled="0"/>
                </a:gradFill>
              </a:rPr>
              <a:t>the same lessons hold for </a:t>
            </a:r>
            <a:r>
              <a:rPr lang="en-GB" sz="2800" dirty="0" smtClean="0">
                <a:gradFill>
                  <a:gsLst>
                    <a:gs pos="0">
                      <a:srgbClr val="FFFFFF"/>
                    </a:gs>
                    <a:gs pos="100000">
                      <a:srgbClr val="FFFFFF"/>
                    </a:gs>
                  </a:gsLst>
                  <a:lin ang="5400000" scaled="0"/>
                </a:gradFill>
              </a:rPr>
              <a:t/>
            </a:r>
            <a:br>
              <a:rPr lang="en-GB" sz="2800" dirty="0" smtClean="0">
                <a:gradFill>
                  <a:gsLst>
                    <a:gs pos="0">
                      <a:srgbClr val="FFFFFF"/>
                    </a:gs>
                    <a:gs pos="100000">
                      <a:srgbClr val="FFFFFF"/>
                    </a:gs>
                  </a:gsLst>
                  <a:lin ang="5400000" scaled="0"/>
                </a:gradFill>
              </a:rPr>
            </a:br>
            <a:r>
              <a:rPr lang="en-GB" sz="2800" dirty="0" err="1" smtClean="0">
                <a:gradFill>
                  <a:gsLst>
                    <a:gs pos="0">
                      <a:srgbClr val="FFFFFF"/>
                    </a:gs>
                    <a:gs pos="100000">
                      <a:srgbClr val="FFFFFF"/>
                    </a:gs>
                  </a:gsLst>
                  <a:lin ang="5400000" scaled="0"/>
                </a:gradFill>
              </a:rPr>
              <a:t>OCaml</a:t>
            </a:r>
            <a:r>
              <a:rPr lang="en-GB" sz="2800" dirty="0" smtClean="0">
                <a:gradFill>
                  <a:gsLst>
                    <a:gs pos="0">
                      <a:srgbClr val="FFFFFF"/>
                    </a:gs>
                    <a:gs pos="100000">
                      <a:srgbClr val="FFFFFF"/>
                    </a:gs>
                  </a:gsLst>
                  <a:lin ang="5400000" scaled="0"/>
                </a:gradFill>
              </a:rPr>
              <a:t>, </a:t>
            </a:r>
            <a:r>
              <a:rPr lang="en-GB" sz="2800" dirty="0" err="1">
                <a:gradFill>
                  <a:gsLst>
                    <a:gs pos="0">
                      <a:srgbClr val="FFFFFF"/>
                    </a:gs>
                    <a:gs pos="100000">
                      <a:srgbClr val="FFFFFF"/>
                    </a:gs>
                  </a:gsLst>
                  <a:lin ang="5400000" scaled="0"/>
                </a:gradFill>
              </a:rPr>
              <a:t>Erlang</a:t>
            </a:r>
            <a:r>
              <a:rPr lang="en-GB" sz="2800" dirty="0">
                <a:gradFill>
                  <a:gsLst>
                    <a:gs pos="0">
                      <a:srgbClr val="FFFFFF"/>
                    </a:gs>
                    <a:gs pos="100000">
                      <a:srgbClr val="FFFFFF"/>
                    </a:gs>
                  </a:gsLst>
                  <a:lin ang="5400000" scaled="0"/>
                </a:gradFill>
              </a:rPr>
              <a:t>, Haskell, </a:t>
            </a:r>
            <a:r>
              <a:rPr lang="en-GB" sz="2800" dirty="0" err="1" smtClean="0">
                <a:gradFill>
                  <a:gsLst>
                    <a:gs pos="0">
                      <a:srgbClr val="FFFFFF"/>
                    </a:gs>
                    <a:gs pos="100000">
                      <a:srgbClr val="FFFFFF"/>
                    </a:gs>
                  </a:gsLst>
                  <a:lin ang="5400000" scaled="0"/>
                </a:gradFill>
              </a:rPr>
              <a:t>Scala</a:t>
            </a:r>
            <a:r>
              <a:rPr lang="en-GB" sz="2800" dirty="0" smtClean="0">
                <a:gradFill>
                  <a:gsLst>
                    <a:gs pos="0">
                      <a:srgbClr val="FFFFFF"/>
                    </a:gs>
                    <a:gs pos="100000">
                      <a:srgbClr val="FFFFFF"/>
                    </a:gs>
                  </a:gsLst>
                  <a:lin ang="5400000" scaled="0"/>
                </a:gradFill>
              </a:rPr>
              <a:t>, …</a:t>
            </a:r>
            <a:endParaRPr lang="en-GB" sz="3200" dirty="0"/>
          </a:p>
        </p:txBody>
      </p:sp>
    </p:spTree>
    <p:extLst>
      <p:ext uri="{BB962C8B-B14F-4D97-AF65-F5344CB8AC3E}">
        <p14:creationId xmlns:p14="http://schemas.microsoft.com/office/powerpoint/2010/main" val="92522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p>
            <a:r>
              <a:rPr lang="en-US" sz="3600" dirty="0" smtClean="0"/>
              <a:t>In Summary – Functional-First Languages</a:t>
            </a:r>
            <a:endParaRPr lang="en-US" sz="3600"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99032706"/>
              </p:ext>
            </p:extLst>
          </p:nvPr>
        </p:nvGraphicFramePr>
        <p:xfrm>
          <a:off x="374073" y="1093788"/>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60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 F#</a:t>
            </a:r>
            <a:endParaRPr lang="en-US"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52319028"/>
              </p:ext>
            </p:extLst>
          </p:nvPr>
        </p:nvGraphicFramePr>
        <p:xfrm>
          <a:off x="415636" y="1093788"/>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0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t>Learn more at </a:t>
            </a:r>
            <a:r>
              <a:rPr lang="en-GB" sz="4000" dirty="0" smtClean="0">
                <a:hlinkClick r:id="rId2"/>
              </a:rPr>
              <a:t>http://fsharp.net</a:t>
            </a:r>
            <a:r>
              <a:rPr lang="en-GB" sz="4000" dirty="0" smtClean="0"/>
              <a:t> </a:t>
            </a:r>
            <a:r>
              <a:rPr lang="en-GB" sz="2400" dirty="0" smtClean="0"/>
              <a:t/>
            </a:r>
            <a:br>
              <a:rPr lang="en-GB" sz="2400" dirty="0" smtClean="0"/>
            </a:br>
            <a:r>
              <a:rPr lang="en-GB" sz="2800" dirty="0" smtClean="0"/>
              <a:t/>
            </a:r>
            <a:br>
              <a:rPr lang="en-GB" sz="2800" dirty="0" smtClean="0"/>
            </a:br>
            <a:r>
              <a:rPr lang="en-GB" sz="4000" dirty="0" smtClean="0"/>
              <a:t>Questions</a:t>
            </a:r>
            <a:r>
              <a:rPr lang="en-GB" sz="4000" dirty="0"/>
              <a:t>? </a:t>
            </a:r>
            <a:br>
              <a:rPr lang="en-GB" sz="4000" dirty="0"/>
            </a:br>
            <a:endParaRPr lang="en-GB" sz="2800" dirty="0"/>
          </a:p>
        </p:txBody>
      </p:sp>
      <p:pic>
        <p:nvPicPr>
          <p:cNvPr id="3" name="Content Placeholder 3" descr="Vis_F_blue_Hires.jpg"/>
          <p:cNvPicPr>
            <a:picLocks noChangeAspect="1"/>
          </p:cNvPicPr>
          <p:nvPr/>
        </p:nvPicPr>
        <p:blipFill>
          <a:blip r:embed="rId3"/>
          <a:stretch>
            <a:fillRect/>
          </a:stretch>
        </p:blipFill>
        <p:spPr>
          <a:xfrm>
            <a:off x="4558145" y="2962718"/>
            <a:ext cx="4158389" cy="2573905"/>
          </a:xfrm>
          <a:prstGeom prst="rect">
            <a:avLst/>
          </a:prstGeom>
        </p:spPr>
      </p:pic>
    </p:spTree>
    <p:extLst>
      <p:ext uri="{BB962C8B-B14F-4D97-AF65-F5344CB8AC3E}">
        <p14:creationId xmlns:p14="http://schemas.microsoft.com/office/powerpoint/2010/main" val="18748617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12429"/>
            <a:ext cx="8382000" cy="1772793"/>
          </a:xfrm>
        </p:spPr>
        <p:txBody>
          <a:bodyPr/>
          <a:lstStyle/>
          <a:p>
            <a:r>
              <a:rPr lang="en-GB" sz="3200" dirty="0" smtClean="0"/>
              <a:t>When talking about the business perspective, I will use a standard marketing methodology for selling “complex” products. </a:t>
            </a:r>
            <a:br>
              <a:rPr lang="en-GB" sz="3200" dirty="0" smtClean="0"/>
            </a:br>
            <a:endParaRPr lang="en-GB" sz="3200" dirty="0"/>
          </a:p>
        </p:txBody>
      </p:sp>
      <p:graphicFrame>
        <p:nvGraphicFramePr>
          <p:cNvPr id="4" name="Diagram 3"/>
          <p:cNvGraphicFramePr/>
          <p:nvPr>
            <p:extLst>
              <p:ext uri="{D42A27DB-BD31-4B8C-83A1-F6EECF244321}">
                <p14:modId xmlns:p14="http://schemas.microsoft.com/office/powerpoint/2010/main" val="2120105446"/>
              </p:ext>
            </p:extLst>
          </p:nvPr>
        </p:nvGraphicFramePr>
        <p:xfrm>
          <a:off x="678873" y="2535382"/>
          <a:ext cx="7994071" cy="343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69127" y="5195454"/>
            <a:ext cx="206788" cy="184666"/>
          </a:xfrm>
          <a:prstGeom prst="rect">
            <a:avLst/>
          </a:prstGeom>
          <a:noFill/>
        </p:spPr>
        <p:txBody>
          <a:bodyPr wrap="none" lIns="0" tIns="0" rIns="0" bIns="0" rtlCol="0">
            <a:spAutoFit/>
          </a:bodyPr>
          <a:lstStyle/>
          <a:p>
            <a:r>
              <a:rPr lang="en-GB" sz="1200" dirty="0" smtClean="0">
                <a:gradFill>
                  <a:gsLst>
                    <a:gs pos="0">
                      <a:schemeClr val="tx1"/>
                    </a:gs>
                    <a:gs pos="86000">
                      <a:schemeClr val="tx1"/>
                    </a:gs>
                  </a:gsLst>
                  <a:lin ang="5400000" scaled="0"/>
                </a:gradFill>
                <a:latin typeface="Segoe Light" pitchFamily="34" charset="0"/>
              </a:rPr>
              <a:t>TM</a:t>
            </a:r>
            <a:endParaRPr lang="en-GB" sz="1600" dirty="0" smtClean="0">
              <a:gradFill>
                <a:gsLst>
                  <a:gs pos="0">
                    <a:schemeClr val="tx1"/>
                  </a:gs>
                  <a:gs pos="86000">
                    <a:schemeClr val="tx1"/>
                  </a:gs>
                </a:gsLst>
                <a:lin ang="5400000" scaled="0"/>
              </a:gradFill>
              <a:latin typeface="Segoe Light" pitchFamily="34" charset="0"/>
            </a:endParaRPr>
          </a:p>
        </p:txBody>
      </p:sp>
      <p:sp>
        <p:nvSpPr>
          <p:cNvPr id="5" name="TextBox 4"/>
          <p:cNvSpPr txBox="1"/>
          <p:nvPr/>
        </p:nvSpPr>
        <p:spPr>
          <a:xfrm>
            <a:off x="6345381" y="6289962"/>
            <a:ext cx="2335639"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latin typeface="Segoe Light" pitchFamily="34" charset="0"/>
              </a:rPr>
              <a:t>“SPIN Selling”, Rackham</a:t>
            </a:r>
            <a:endParaRPr lang="en-GB"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30008807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4226" y="1438863"/>
            <a:ext cx="8382000" cy="3656386"/>
          </a:xfrm>
        </p:spPr>
        <p:txBody>
          <a:bodyPr/>
          <a:lstStyle/>
          <a:p>
            <a:r>
              <a:rPr lang="en-GB" dirty="0" smtClean="0"/>
              <a:t>Part 1 – </a:t>
            </a:r>
            <a:r>
              <a:rPr lang="en-GB" dirty="0"/>
              <a:t/>
            </a:r>
            <a:br>
              <a:rPr lang="en-GB" dirty="0"/>
            </a:br>
            <a:r>
              <a:rPr lang="en-GB" dirty="0" smtClean="0"/>
              <a:t>Business Situation? </a:t>
            </a:r>
            <a:r>
              <a:rPr lang="en-GB" dirty="0"/>
              <a:t/>
            </a:r>
            <a:br>
              <a:rPr lang="en-GB" dirty="0"/>
            </a:br>
            <a:r>
              <a:rPr lang="en-GB" dirty="0"/>
              <a:t>Busines</a:t>
            </a:r>
            <a:r>
              <a:rPr lang="en-GB" dirty="0" smtClean="0"/>
              <a:t>s Problems? </a:t>
            </a:r>
            <a:br>
              <a:rPr lang="en-GB" dirty="0" smtClean="0"/>
            </a:br>
            <a:r>
              <a:rPr lang="en-GB" dirty="0" smtClean="0"/>
              <a:t>Business Implication</a:t>
            </a:r>
            <a:r>
              <a:rPr lang="en-GB" dirty="0" smtClean="0"/>
              <a:t>?</a:t>
            </a:r>
            <a:r>
              <a:rPr lang="en-GB" dirty="0"/>
              <a:t/>
            </a:r>
            <a:br>
              <a:rPr lang="en-GB" dirty="0"/>
            </a:br>
            <a:r>
              <a:rPr lang="en-GB" dirty="0"/>
              <a:t>Business Needs?</a:t>
            </a:r>
            <a:br>
              <a:rPr lang="en-GB" dirty="0"/>
            </a:br>
            <a:endParaRPr lang="en-GB" dirty="0"/>
          </a:p>
        </p:txBody>
      </p:sp>
    </p:spTree>
    <p:extLst>
      <p:ext uri="{BB962C8B-B14F-4D97-AF65-F5344CB8AC3E}">
        <p14:creationId xmlns:p14="http://schemas.microsoft.com/office/powerpoint/2010/main" val="17919673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3421042025"/>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880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364724647"/>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284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6D9ADA7-8535-4AEB-BEE2-A86D88A63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D028250-E1FC-4279-A963-61F228BC6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152180"/>
          </a:xfrm>
        </p:spPr>
        <p:txBody>
          <a:bodyPr/>
          <a:lstStyle/>
          <a:p>
            <a:pPr lvl="0"/>
            <a:r>
              <a:rPr lang="en-GB" b="1" dirty="0" smtClean="0"/>
              <a:t>Is Time to Market a Problem?</a:t>
            </a:r>
            <a:br>
              <a:rPr lang="en-GB" b="1" dirty="0" smtClean="0"/>
            </a:br>
            <a:r>
              <a:rPr lang="en-GB" dirty="0"/>
              <a:t/>
            </a:r>
            <a:br>
              <a:rPr lang="en-GB" dirty="0"/>
            </a:br>
            <a:r>
              <a:rPr lang="en-GB" sz="4000" dirty="0" smtClean="0"/>
              <a:t>Late Models </a:t>
            </a:r>
            <a:r>
              <a:rPr lang="en-GB" sz="4000" dirty="0" smtClean="0">
                <a:sym typeface="Wingdings" pitchFamily="2" charset="2"/>
              </a:rPr>
              <a:t> </a:t>
            </a:r>
            <a:r>
              <a:rPr lang="en-GB" sz="4000" dirty="0" smtClean="0"/>
              <a:t>Missed Business Opportunities</a:t>
            </a:r>
            <a:br>
              <a:rPr lang="en-GB" sz="4000" dirty="0" smtClean="0"/>
            </a:br>
            <a:r>
              <a:rPr lang="en-GB" sz="4000" dirty="0"/>
              <a:t/>
            </a:r>
            <a:br>
              <a:rPr lang="en-GB" sz="4000" dirty="0"/>
            </a:br>
            <a:r>
              <a:rPr lang="en-GB" sz="4000" dirty="0" smtClean="0"/>
              <a:t>Late Services </a:t>
            </a:r>
            <a:r>
              <a:rPr lang="en-GB" sz="4000" dirty="0" smtClean="0">
                <a:sym typeface="Wingdings" pitchFamily="2" charset="2"/>
              </a:rPr>
              <a:t> </a:t>
            </a:r>
            <a:r>
              <a:rPr lang="en-GB" sz="4000" dirty="0" smtClean="0"/>
              <a:t>Missed Markets</a:t>
            </a:r>
            <a:br>
              <a:rPr lang="en-GB" sz="4000" dirty="0" smtClean="0"/>
            </a:br>
            <a:r>
              <a:rPr lang="en-GB" sz="4000" dirty="0"/>
              <a:t/>
            </a:r>
            <a:br>
              <a:rPr lang="en-GB" sz="4000" dirty="0"/>
            </a:br>
            <a:r>
              <a:rPr lang="en-GB" sz="4000" dirty="0" smtClean="0"/>
              <a:t>Late Products </a:t>
            </a:r>
            <a:r>
              <a:rPr lang="en-GB" sz="4000" dirty="0" smtClean="0">
                <a:sym typeface="Wingdings" pitchFamily="2" charset="2"/>
              </a:rPr>
              <a:t> </a:t>
            </a:r>
            <a:r>
              <a:rPr lang="en-GB" sz="4000" dirty="0" smtClean="0"/>
              <a:t>Business Failure</a:t>
            </a:r>
            <a:br>
              <a:rPr lang="en-GB" sz="4000" dirty="0" smtClean="0"/>
            </a:br>
            <a:endParaRPr lang="en-GB" dirty="0"/>
          </a:p>
        </p:txBody>
      </p:sp>
    </p:spTree>
    <p:extLst>
      <p:ext uri="{BB962C8B-B14F-4D97-AF65-F5344CB8AC3E}">
        <p14:creationId xmlns:p14="http://schemas.microsoft.com/office/powerpoint/2010/main" val="41868429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10410</TotalTime>
  <Words>1249</Words>
  <Application>Microsoft Office PowerPoint</Application>
  <PresentationFormat>On-screen Show (4:3)</PresentationFormat>
  <Paragraphs>241</Paragraphs>
  <Slides>42</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Consolas</vt:lpstr>
      <vt:lpstr>Segoe Light</vt:lpstr>
      <vt:lpstr>Wingdings</vt:lpstr>
      <vt:lpstr>Segoe Condensed</vt:lpstr>
      <vt:lpstr>Segoe UI</vt:lpstr>
      <vt:lpstr>FSharp-teched-europe-2010-v2</vt:lpstr>
      <vt:lpstr>White with Consolas font for code slides</vt:lpstr>
      <vt:lpstr>1_White with Consolas font for code slides</vt:lpstr>
      <vt:lpstr>Succeeding with Functional-First Languages in Finance</vt:lpstr>
      <vt:lpstr>If you want a technical talk….</vt:lpstr>
      <vt:lpstr>Today: Some Simple Observations About  Financial Engineering Quantitative Analysis Calculation Engines Trading Platforms  with   F#  (and associated technologies)</vt:lpstr>
      <vt:lpstr>I will focus on the business perspective and its correspondence to the technical features of F#    Based on informal observations of &gt;20 F# adoptions, nearly all successful    many of the same lessons hold for  OCaml, Erlang, Haskell, Scala, …</vt:lpstr>
      <vt:lpstr>When talking about the business perspective, I will use a standard marketing methodology for selling “complex” products.  </vt:lpstr>
      <vt:lpstr>Part 1 –  Business Situation?  Business Problems?  Business Implication? Business Needs? </vt:lpstr>
      <vt:lpstr>The Recurring Business Situation</vt:lpstr>
      <vt:lpstr>The Recurring Business Problems</vt:lpstr>
      <vt:lpstr>Is Time to Market a Problem?  Late Models  Missed Business Opportunities  Late Services  Missed Markets  Late Products  Business Failure </vt:lpstr>
      <vt:lpstr>Is Correctness a Problem?    Buggy Models  Incorrect Values/Risks/Trades  Buggy Services  Reputation Loss  Buggy Products  Lost Customers</vt:lpstr>
      <vt:lpstr>Is Efficiency a Problem?    Slow Models  Out-of-date Valuations/Risks  Slow Services  Can’t Scale Out  Slow Products  Customer Complaints </vt:lpstr>
      <vt:lpstr>Is Complexity a Problem?    Intractable Models  No product  Intractable Services  No product  Intractable Products  No product </vt:lpstr>
      <vt:lpstr>The Recurring Business Problems</vt:lpstr>
      <vt:lpstr>What’s the Need?  Analytical programmers delivering correct, efficient components in the enterprise, on-time  This is the set of problems that F# helps solve </vt:lpstr>
      <vt:lpstr>Part 2 - But why?  The Observations </vt:lpstr>
      <vt:lpstr>Observation #1  At the core of every functional-first language is this:  simple, correct, robust code for complex problems</vt:lpstr>
      <vt:lpstr>Observation #2  A highly interoperable language allows rapid, non-intrusive deployment and integration of components  Functional code is a part of a larger solution. Your code can be rapidly integrated and deployed. </vt:lpstr>
      <vt:lpstr>Observation #2 cont.  Interoperable languages remove entire phases from the analytical software development process  No R  C# No Mathematica  C++ </vt:lpstr>
      <vt:lpstr>Observation #3  Strongly-typed functional languages maintain efficiency  comparable to C# and Java, and sometimes C++</vt:lpstr>
      <vt:lpstr>Observation #4  Strongly-typed functional languages help analytical programmers tackle more complex problems  </vt:lpstr>
      <vt:lpstr>Recap – How Functional-first Helps</vt:lpstr>
      <vt:lpstr>Part 2 - But why?  The Examples and Case Studies</vt:lpstr>
      <vt:lpstr>Example #1 (power company)</vt:lpstr>
      <vt:lpstr>Example #1 (power company)</vt:lpstr>
      <vt:lpstr>Example #2/#3: F# in Finance</vt:lpstr>
      <vt:lpstr>Example #3: F# in Insurance</vt:lpstr>
      <vt:lpstr>Example #4: Finance trading platform</vt:lpstr>
      <vt:lpstr>Example #5: OCaml @ Jane St</vt:lpstr>
      <vt:lpstr>Example #5: OCaml @ Jane St </vt:lpstr>
      <vt:lpstr>Example #6: F# in Biotech</vt:lpstr>
      <vt:lpstr>Example #7: F# in Advertisement Ranking &amp; Rating @ Microsoft</vt:lpstr>
      <vt:lpstr>Summary – The Data Agrees!</vt:lpstr>
      <vt:lpstr>Part 3 – F# in Practice</vt:lpstr>
      <vt:lpstr>Units of Measure Demo</vt:lpstr>
      <vt:lpstr>   Lesson: Combining with the right tools is key  </vt:lpstr>
      <vt:lpstr>Examples</vt:lpstr>
      <vt:lpstr>F# in Practice: More Lessons</vt:lpstr>
      <vt:lpstr>Recent Developments in F# @ Microsoft</vt:lpstr>
      <vt:lpstr>Some Other Developments in F#</vt:lpstr>
      <vt:lpstr>In Summary – Functional-First Languages</vt:lpstr>
      <vt:lpstr>In Summary – F#</vt:lpstr>
      <vt:lpstr>Learn more at http://fsharp.net   Questions?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226</cp:revision>
  <cp:lastPrinted>2010-05-11T05:02:34Z</cp:lastPrinted>
  <dcterms:created xsi:type="dcterms:W3CDTF">2010-11-09T11:20:14Z</dcterms:created>
  <dcterms:modified xsi:type="dcterms:W3CDTF">2012-04-24T21:32:30Z</dcterms:modified>
  <cp:category>TechEd Europe 2010</cp:category>
</cp:coreProperties>
</file>