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62" r:id="rId4"/>
    <p:sldMasterId id="2147483764" r:id="rId5"/>
    <p:sldMasterId id="2147483779" r:id="rId6"/>
    <p:sldMasterId id="2147483802" r:id="rId7"/>
  </p:sldMasterIdLst>
  <p:notesMasterIdLst>
    <p:notesMasterId r:id="rId36"/>
  </p:notesMasterIdLst>
  <p:handoutMasterIdLst>
    <p:handoutMasterId r:id="rId37"/>
  </p:handoutMasterIdLst>
  <p:sldIdLst>
    <p:sldId id="619" r:id="rId8"/>
    <p:sldId id="675" r:id="rId9"/>
    <p:sldId id="596" r:id="rId10"/>
    <p:sldId id="598" r:id="rId11"/>
    <p:sldId id="633" r:id="rId12"/>
    <p:sldId id="697" r:id="rId13"/>
    <p:sldId id="689" r:id="rId14"/>
    <p:sldId id="690" r:id="rId15"/>
    <p:sldId id="691" r:id="rId16"/>
    <p:sldId id="692" r:id="rId17"/>
    <p:sldId id="610" r:id="rId18"/>
    <p:sldId id="682" r:id="rId19"/>
    <p:sldId id="683" r:id="rId20"/>
    <p:sldId id="636" r:id="rId21"/>
    <p:sldId id="637" r:id="rId22"/>
    <p:sldId id="523" r:id="rId23"/>
    <p:sldId id="505" r:id="rId24"/>
    <p:sldId id="640" r:id="rId25"/>
    <p:sldId id="641" r:id="rId26"/>
    <p:sldId id="674" r:id="rId27"/>
    <p:sldId id="642" r:id="rId28"/>
    <p:sldId id="643" r:id="rId29"/>
    <p:sldId id="644" r:id="rId30"/>
    <p:sldId id="645" r:id="rId31"/>
    <p:sldId id="646" r:id="rId32"/>
    <p:sldId id="669" r:id="rId33"/>
    <p:sldId id="686" r:id="rId34"/>
    <p:sldId id="649" r:id="rId35"/>
  </p:sldIdLst>
  <p:sldSz cx="9144000" cy="6858000" type="screen4x3"/>
  <p:notesSz cx="6858000" cy="9144000"/>
  <p:embeddedFontLst>
    <p:embeddedFont>
      <p:font typeface="Segoe Light" charset="0"/>
      <p:regular r:id="rId38"/>
      <p:italic r:id="rId39"/>
    </p:embeddedFont>
    <p:embeddedFont>
      <p:font typeface="Cambria Math" pitchFamily="18" charset="0"/>
      <p:regular r:id="rId40"/>
    </p:embeddedFont>
    <p:embeddedFont>
      <p:font typeface="Candara" pitchFamily="34" charset="0"/>
      <p:regular r:id="rId41"/>
      <p:bold r:id="rId42"/>
      <p:italic r:id="rId43"/>
      <p:boldItalic r:id="rId44"/>
    </p:embeddedFont>
    <p:embeddedFont>
      <p:font typeface="Segoe UI Light" pitchFamily="34" charset="0"/>
      <p:regular r:id="rId45"/>
    </p:embeddedFont>
    <p:embeddedFont>
      <p:font typeface="Segoe UI" pitchFamily="34" charset="0"/>
      <p:regular r:id="rId46"/>
      <p:bold r:id="rId47"/>
      <p:italic r:id="rId48"/>
      <p:boldItalic r:id="rId49"/>
    </p:embeddedFont>
    <p:embeddedFont>
      <p:font typeface="Segoe Condensed" pitchFamily="34" charset="0"/>
      <p:regular r:id="rId50"/>
      <p:bold r:id="rId51"/>
    </p:embeddedFont>
    <p:embeddedFont>
      <p:font typeface="Calibri" pitchFamily="34" charset="0"/>
      <p:regular r:id="rId52"/>
      <p:bold r:id="rId53"/>
      <p:italic r:id="rId54"/>
      <p:boldItalic r:id="rId55"/>
    </p:embeddedFont>
    <p:embeddedFont>
      <p:font typeface="Consolas" pitchFamily="49" charset="0"/>
      <p:regular r:id="rId56"/>
      <p:bold r:id="rId57"/>
      <p:italic r:id="rId58"/>
      <p:boldItalic r:id="rId59"/>
    </p:embeddedFont>
    <p:embeddedFont>
      <p:font typeface="Wingdings 3" pitchFamily="18" charset="2"/>
      <p:regular r:id="rId6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5" autoAdjust="0"/>
    <p:restoredTop sz="96105" autoAdjust="0"/>
  </p:normalViewPr>
  <p:slideViewPr>
    <p:cSldViewPr snapToGrid="0">
      <p:cViewPr>
        <p:scale>
          <a:sx n="100" d="100"/>
          <a:sy n="100" d="100"/>
        </p:scale>
        <p:origin x="-834" y="-48"/>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2.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74207616"/>
        <c:axId val="74209152"/>
      </c:lineChart>
      <c:catAx>
        <c:axId val="74207616"/>
        <c:scaling>
          <c:orientation val="minMax"/>
        </c:scaling>
        <c:delete val="0"/>
        <c:axPos val="b"/>
        <c:majorTickMark val="out"/>
        <c:minorTickMark val="none"/>
        <c:tickLblPos val="nextTo"/>
        <c:crossAx val="74209152"/>
        <c:crosses val="autoZero"/>
        <c:auto val="1"/>
        <c:lblAlgn val="ctr"/>
        <c:lblOffset val="100"/>
        <c:noMultiLvlLbl val="0"/>
      </c:catAx>
      <c:valAx>
        <c:axId val="74209152"/>
        <c:scaling>
          <c:orientation val="minMax"/>
        </c:scaling>
        <c:delete val="1"/>
        <c:axPos val="l"/>
        <c:numFmt formatCode="General" sourceLinked="1"/>
        <c:majorTickMark val="out"/>
        <c:minorTickMark val="none"/>
        <c:tickLblPos val="nextTo"/>
        <c:crossAx val="74207616"/>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3CFCF-4F60-4381-849F-7910130094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96723B55-FF55-47FD-B449-4AA8FA2BAB31}">
      <dgm:prSet/>
      <dgm:spPr/>
      <dgm:t>
        <a:bodyPr/>
        <a:lstStyle/>
        <a:p>
          <a:pPr rtl="0"/>
          <a:r>
            <a:rPr lang="en-GB" dirty="0" smtClean="0"/>
            <a:t>.NET CLI </a:t>
          </a:r>
        </a:p>
        <a:p>
          <a:pPr rtl="0"/>
          <a:r>
            <a:rPr lang="en-GB" dirty="0" smtClean="0"/>
            <a:t>2.0-4.0</a:t>
          </a:r>
          <a:endParaRPr lang="en-GB" dirty="0"/>
        </a:p>
      </dgm:t>
    </dgm:pt>
    <dgm:pt modelId="{D593ADA1-9F70-486D-A61E-448F67C7754A}" type="parTrans" cxnId="{8F272F22-71A7-4303-9F73-E3FF21DA1A33}">
      <dgm:prSet/>
      <dgm:spPr/>
      <dgm:t>
        <a:bodyPr/>
        <a:lstStyle/>
        <a:p>
          <a:endParaRPr lang="en-GB">
            <a:solidFill>
              <a:schemeClr val="bg1"/>
            </a:solidFill>
          </a:endParaRPr>
        </a:p>
      </dgm:t>
    </dgm:pt>
    <dgm:pt modelId="{F56B31CB-81EA-4F83-B8B6-072177CC32AC}" type="sibTrans" cxnId="{8F272F22-71A7-4303-9F73-E3FF21DA1A33}">
      <dgm:prSet/>
      <dgm:spPr/>
      <dgm:t>
        <a:bodyPr/>
        <a:lstStyle/>
        <a:p>
          <a:endParaRPr lang="en-GB">
            <a:solidFill>
              <a:schemeClr val="bg1"/>
            </a:solidFill>
          </a:endParaRPr>
        </a:p>
      </dgm:t>
    </dgm:pt>
    <dgm:pt modelId="{1DBC060E-790A-4CDD-8E2E-45F579CE0C62}">
      <dgm:prSet/>
      <dgm:spPr/>
      <dgm:t>
        <a:bodyPr/>
        <a:lstStyle/>
        <a:p>
          <a:pPr rtl="0"/>
          <a:r>
            <a:rPr lang="en-GB" dirty="0" smtClean="0"/>
            <a:t>C#/VB </a:t>
          </a:r>
        </a:p>
        <a:p>
          <a:pPr rtl="0"/>
          <a:r>
            <a:rPr lang="en-GB" dirty="0" smtClean="0"/>
            <a:t>1.0-5.0</a:t>
          </a:r>
          <a:endParaRPr lang="en-GB" dirty="0"/>
        </a:p>
      </dgm:t>
    </dgm:pt>
    <dgm:pt modelId="{6CD5EC2B-98D5-4A28-9628-DCA8D26275CE}" type="parTrans" cxnId="{6A041C25-66DF-4A0C-AA34-DEB2711DE254}">
      <dgm:prSet/>
      <dgm:spPr/>
      <dgm:t>
        <a:bodyPr/>
        <a:lstStyle/>
        <a:p>
          <a:endParaRPr lang="en-GB">
            <a:solidFill>
              <a:schemeClr val="bg1"/>
            </a:solidFill>
          </a:endParaRPr>
        </a:p>
      </dgm:t>
    </dgm:pt>
    <dgm:pt modelId="{445975CB-D497-44FB-8442-A695F9EAD0C5}" type="sibTrans" cxnId="{6A041C25-66DF-4A0C-AA34-DEB2711DE254}">
      <dgm:prSet/>
      <dgm:spPr/>
      <dgm:t>
        <a:bodyPr/>
        <a:lstStyle/>
        <a:p>
          <a:endParaRPr lang="en-GB">
            <a:solidFill>
              <a:schemeClr val="bg1"/>
            </a:solidFill>
          </a:endParaRPr>
        </a:p>
      </dgm:t>
    </dgm:pt>
    <dgm:pt modelId="{8A139703-F290-4B8B-BD3D-DB10C1F5669C}">
      <dgm:prSet/>
      <dgm:spPr/>
      <dgm:t>
        <a:bodyPr/>
        <a:lstStyle/>
        <a:p>
          <a:pPr rtl="0"/>
          <a:r>
            <a:rPr lang="en-GB" dirty="0" smtClean="0"/>
            <a:t>F#</a:t>
          </a:r>
        </a:p>
        <a:p>
          <a:pPr rtl="0"/>
          <a:r>
            <a:rPr lang="en-GB" dirty="0" smtClean="0"/>
            <a:t>2.0</a:t>
          </a:r>
          <a:endParaRPr lang="en-GB" dirty="0"/>
        </a:p>
      </dgm:t>
    </dgm:pt>
    <dgm:pt modelId="{DAD979BF-8FAF-4D8E-BC38-F0E15C6E4A90}" type="parTrans" cxnId="{C1C21024-1C14-4128-B8BA-4A262FF2D6E2}">
      <dgm:prSet/>
      <dgm:spPr/>
      <dgm:t>
        <a:bodyPr/>
        <a:lstStyle/>
        <a:p>
          <a:endParaRPr lang="en-GB">
            <a:solidFill>
              <a:schemeClr val="bg1"/>
            </a:solidFill>
          </a:endParaRPr>
        </a:p>
      </dgm:t>
    </dgm:pt>
    <dgm:pt modelId="{8757BD28-D72B-4045-B4AB-0BBE76E54482}" type="sibTrans" cxnId="{C1C21024-1C14-4128-B8BA-4A262FF2D6E2}">
      <dgm:prSet/>
      <dgm:spPr/>
      <dgm:t>
        <a:bodyPr/>
        <a:lstStyle/>
        <a:p>
          <a:endParaRPr lang="en-GB">
            <a:solidFill>
              <a:schemeClr val="bg1"/>
            </a:solidFill>
          </a:endParaRPr>
        </a:p>
      </dgm:t>
    </dgm:pt>
    <dgm:pt modelId="{8B52217E-9618-4D72-9320-CE2C0A858468}" type="pres">
      <dgm:prSet presAssocID="{1B53CFCF-4F60-4381-849F-791013009488}" presName="diagram" presStyleCnt="0">
        <dgm:presLayoutVars>
          <dgm:dir/>
          <dgm:resizeHandles val="exact"/>
        </dgm:presLayoutVars>
      </dgm:prSet>
      <dgm:spPr/>
      <dgm:t>
        <a:bodyPr/>
        <a:lstStyle/>
        <a:p>
          <a:endParaRPr lang="en-GB"/>
        </a:p>
      </dgm:t>
    </dgm:pt>
    <dgm:pt modelId="{56BFC3DA-A95C-4316-B5C1-1D964B4B0F23}" type="pres">
      <dgm:prSet presAssocID="{96723B55-FF55-47FD-B449-4AA8FA2BAB31}" presName="node" presStyleLbl="node1" presStyleIdx="0" presStyleCnt="3">
        <dgm:presLayoutVars>
          <dgm:bulletEnabled val="1"/>
        </dgm:presLayoutVars>
      </dgm:prSet>
      <dgm:spPr/>
      <dgm:t>
        <a:bodyPr/>
        <a:lstStyle/>
        <a:p>
          <a:endParaRPr lang="en-GB"/>
        </a:p>
      </dgm:t>
    </dgm:pt>
    <dgm:pt modelId="{3427721A-487C-4186-8C98-4EAC2E7A1907}" type="pres">
      <dgm:prSet presAssocID="{F56B31CB-81EA-4F83-B8B6-072177CC32AC}" presName="sibTrans" presStyleCnt="0"/>
      <dgm:spPr/>
    </dgm:pt>
    <dgm:pt modelId="{EAC128E0-B124-45FB-8D3C-3545493916D3}" type="pres">
      <dgm:prSet presAssocID="{1DBC060E-790A-4CDD-8E2E-45F579CE0C62}" presName="node" presStyleLbl="node1" presStyleIdx="1" presStyleCnt="3">
        <dgm:presLayoutVars>
          <dgm:bulletEnabled val="1"/>
        </dgm:presLayoutVars>
      </dgm:prSet>
      <dgm:spPr/>
      <dgm:t>
        <a:bodyPr/>
        <a:lstStyle/>
        <a:p>
          <a:endParaRPr lang="en-GB"/>
        </a:p>
      </dgm:t>
    </dgm:pt>
    <dgm:pt modelId="{85462E2A-53BA-4EE3-BE53-7BEFD6DD9817}" type="pres">
      <dgm:prSet presAssocID="{445975CB-D497-44FB-8442-A695F9EAD0C5}" presName="sibTrans" presStyleCnt="0"/>
      <dgm:spPr/>
    </dgm:pt>
    <dgm:pt modelId="{8D6C514E-5F0B-4031-86ED-B4F24281469C}" type="pres">
      <dgm:prSet presAssocID="{8A139703-F290-4B8B-BD3D-DB10C1F5669C}" presName="node" presStyleLbl="node1" presStyleIdx="2" presStyleCnt="3">
        <dgm:presLayoutVars>
          <dgm:bulletEnabled val="1"/>
        </dgm:presLayoutVars>
      </dgm:prSet>
      <dgm:spPr/>
      <dgm:t>
        <a:bodyPr/>
        <a:lstStyle/>
        <a:p>
          <a:endParaRPr lang="en-GB"/>
        </a:p>
      </dgm:t>
    </dgm:pt>
  </dgm:ptLst>
  <dgm:cxnLst>
    <dgm:cxn modelId="{6A041C25-66DF-4A0C-AA34-DEB2711DE254}" srcId="{1B53CFCF-4F60-4381-849F-791013009488}" destId="{1DBC060E-790A-4CDD-8E2E-45F579CE0C62}" srcOrd="1" destOrd="0" parTransId="{6CD5EC2B-98D5-4A28-9628-DCA8D26275CE}" sibTransId="{445975CB-D497-44FB-8442-A695F9EAD0C5}"/>
    <dgm:cxn modelId="{01E77859-830F-4D11-A0FE-5892A91C0152}" type="presOf" srcId="{8A139703-F290-4B8B-BD3D-DB10C1F5669C}" destId="{8D6C514E-5F0B-4031-86ED-B4F24281469C}" srcOrd="0" destOrd="0" presId="urn:microsoft.com/office/officeart/2005/8/layout/default"/>
    <dgm:cxn modelId="{8F272F22-71A7-4303-9F73-E3FF21DA1A33}" srcId="{1B53CFCF-4F60-4381-849F-791013009488}" destId="{96723B55-FF55-47FD-B449-4AA8FA2BAB31}" srcOrd="0" destOrd="0" parTransId="{D593ADA1-9F70-486D-A61E-448F67C7754A}" sibTransId="{F56B31CB-81EA-4F83-B8B6-072177CC32AC}"/>
    <dgm:cxn modelId="{501729A8-6F55-456C-99FD-7C41B4426CA5}" type="presOf" srcId="{1B53CFCF-4F60-4381-849F-791013009488}" destId="{8B52217E-9618-4D72-9320-CE2C0A858468}" srcOrd="0" destOrd="0" presId="urn:microsoft.com/office/officeart/2005/8/layout/default"/>
    <dgm:cxn modelId="{00082681-A826-4468-9D86-9866795040B7}" type="presOf" srcId="{96723B55-FF55-47FD-B449-4AA8FA2BAB31}" destId="{56BFC3DA-A95C-4316-B5C1-1D964B4B0F23}" srcOrd="0" destOrd="0" presId="urn:microsoft.com/office/officeart/2005/8/layout/default"/>
    <dgm:cxn modelId="{C1C21024-1C14-4128-B8BA-4A262FF2D6E2}" srcId="{1B53CFCF-4F60-4381-849F-791013009488}" destId="{8A139703-F290-4B8B-BD3D-DB10C1F5669C}" srcOrd="2" destOrd="0" parTransId="{DAD979BF-8FAF-4D8E-BC38-F0E15C6E4A90}" sibTransId="{8757BD28-D72B-4045-B4AB-0BBE76E54482}"/>
    <dgm:cxn modelId="{A80CC0AA-802E-4B7A-B44C-220A9C7BA0FF}" type="presOf" srcId="{1DBC060E-790A-4CDD-8E2E-45F579CE0C62}" destId="{EAC128E0-B124-45FB-8D3C-3545493916D3}" srcOrd="0" destOrd="0" presId="urn:microsoft.com/office/officeart/2005/8/layout/default"/>
    <dgm:cxn modelId="{76600AD0-285A-4AE2-9725-701FFB85BBF0}" type="presParOf" srcId="{8B52217E-9618-4D72-9320-CE2C0A858468}" destId="{56BFC3DA-A95C-4316-B5C1-1D964B4B0F23}" srcOrd="0" destOrd="0" presId="urn:microsoft.com/office/officeart/2005/8/layout/default"/>
    <dgm:cxn modelId="{14B1B4F1-8F72-4C31-B9E2-E64EDEDEA414}" type="presParOf" srcId="{8B52217E-9618-4D72-9320-CE2C0A858468}" destId="{3427721A-487C-4186-8C98-4EAC2E7A1907}" srcOrd="1" destOrd="0" presId="urn:microsoft.com/office/officeart/2005/8/layout/default"/>
    <dgm:cxn modelId="{59040894-36A3-4C56-B0C8-BE341BDE4935}" type="presParOf" srcId="{8B52217E-9618-4D72-9320-CE2C0A858468}" destId="{EAC128E0-B124-45FB-8D3C-3545493916D3}" srcOrd="2" destOrd="0" presId="urn:microsoft.com/office/officeart/2005/8/layout/default"/>
    <dgm:cxn modelId="{D4F93ED3-3E56-4D85-B331-C03B6E7AC8C5}" type="presParOf" srcId="{8B52217E-9618-4D72-9320-CE2C0A858468}" destId="{85462E2A-53BA-4EE3-BE53-7BEFD6DD9817}" srcOrd="3" destOrd="0" presId="urn:microsoft.com/office/officeart/2005/8/layout/default"/>
    <dgm:cxn modelId="{628FA81E-A978-4BD7-A8C8-FEC2FA26D7FE}" type="presParOf" srcId="{8B52217E-9618-4D72-9320-CE2C0A858468}" destId="{8D6C514E-5F0B-4031-86ED-B4F24281469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E1A0D9-E044-4211-88E2-3C1CCF11CB7C}" type="doc">
      <dgm:prSet loTypeId="urn:microsoft.com/office/officeart/2005/8/layout/hProcess9" loCatId="process" qsTypeId="urn:microsoft.com/office/officeart/2005/8/quickstyle/simple1" qsCatId="simple" csTypeId="urn:microsoft.com/office/officeart/2005/8/colors/accent1_2" csCatId="accent1" phldr="1"/>
      <dgm:spPr/>
    </dgm:pt>
    <dgm:pt modelId="{BD80B95D-7298-49B8-BA35-317CBA84A42E}">
      <dgm:prSet phldrT="[Text]"/>
      <dgm:spPr/>
      <dgm:t>
        <a:bodyPr/>
        <a:lstStyle/>
        <a:p>
          <a:r>
            <a:rPr lang="en-GB" b="1" dirty="0" smtClean="0">
              <a:latin typeface="Candara" pitchFamily="34" charset="0"/>
            </a:rPr>
            <a:t>The </a:t>
          </a:r>
          <a:r>
            <a:rPr lang="en-GB" b="1" dirty="0" smtClean="0">
              <a:solidFill>
                <a:srgbClr val="FFFF00"/>
              </a:solidFill>
              <a:latin typeface="Candara" pitchFamily="34" charset="0"/>
            </a:rPr>
            <a:t>dark days </a:t>
          </a:r>
          <a:r>
            <a:rPr lang="en-GB" b="1" dirty="0" smtClean="0">
              <a:latin typeface="Candara" pitchFamily="34" charset="0"/>
            </a:rPr>
            <a:t>of object fundamentalism are past us </a:t>
          </a:r>
          <a:r>
            <a:rPr lang="en-GB" b="1" dirty="0" smtClean="0">
              <a:latin typeface="Candara" pitchFamily="34" charset="0"/>
              <a:sym typeface="Wingdings" pitchFamily="2" charset="2"/>
            </a:rPr>
            <a:t></a:t>
          </a:r>
          <a:endParaRPr lang="en-GB" b="1" dirty="0">
            <a:latin typeface="Candara" pitchFamily="34" charset="0"/>
          </a:endParaRPr>
        </a:p>
      </dgm:t>
    </dgm:pt>
    <dgm:pt modelId="{2454896B-FB4C-4E47-A97E-7D9B727A3053}" type="parTrans" cxnId="{0A72BCD0-984E-4B74-A283-49AE6D110FB5}">
      <dgm:prSet/>
      <dgm:spPr/>
      <dgm:t>
        <a:bodyPr/>
        <a:lstStyle/>
        <a:p>
          <a:endParaRPr lang="en-GB"/>
        </a:p>
      </dgm:t>
    </dgm:pt>
    <dgm:pt modelId="{B21D77AB-A680-47D0-9B96-FA3DE34C5811}" type="sibTrans" cxnId="{0A72BCD0-984E-4B74-A283-49AE6D110FB5}">
      <dgm:prSet/>
      <dgm:spPr/>
      <dgm:t>
        <a:bodyPr/>
        <a:lstStyle/>
        <a:p>
          <a:endParaRPr lang="en-GB"/>
        </a:p>
      </dgm:t>
    </dgm:pt>
    <dgm:pt modelId="{F0882571-4763-409E-8210-D316A6E64DEF}">
      <dgm:prSet phldrT="[Text]" custT="1"/>
      <dgm:spPr/>
      <dgm:t>
        <a:bodyPr/>
        <a:lstStyle/>
        <a:p>
          <a:r>
            <a:rPr lang="en-US" sz="2500" b="1" dirty="0" smtClean="0">
              <a:solidFill>
                <a:srgbClr val="FFFF00"/>
              </a:solidFill>
              <a:latin typeface="Candara" pitchFamily="34" charset="0"/>
            </a:rPr>
            <a:t>Mixed OO/FP languages </a:t>
          </a:r>
          <a:r>
            <a:rPr lang="en-US" sz="2500" b="1" dirty="0" smtClean="0">
              <a:solidFill>
                <a:schemeClr val="tx1"/>
              </a:solidFill>
              <a:latin typeface="Candara" pitchFamily="34" charset="0"/>
            </a:rPr>
            <a:t>are now </a:t>
          </a:r>
          <a:r>
            <a:rPr lang="en-US" sz="2500" b="1" dirty="0" smtClean="0">
              <a:solidFill>
                <a:srgbClr val="FFFF00"/>
              </a:solidFill>
              <a:latin typeface="Candara" pitchFamily="34" charset="0"/>
            </a:rPr>
            <a:t>industry standard</a:t>
          </a:r>
        </a:p>
        <a:p>
          <a:r>
            <a:rPr lang="en-US" sz="1400" b="1" dirty="0" smtClean="0">
              <a:solidFill>
                <a:srgbClr val="FFFF00"/>
              </a:solidFill>
              <a:latin typeface="Candara" pitchFamily="34" charset="0"/>
            </a:rPr>
            <a:t>(C#, C++, VB, Java, </a:t>
          </a:r>
          <a:r>
            <a:rPr lang="en-US" sz="1400" b="1" dirty="0" err="1" smtClean="0">
              <a:solidFill>
                <a:srgbClr val="FFFF00"/>
              </a:solidFill>
              <a:latin typeface="Candara" pitchFamily="34" charset="0"/>
            </a:rPr>
            <a:t>Javascript</a:t>
          </a:r>
          <a:r>
            <a:rPr lang="en-US" sz="1400" b="1" dirty="0" smtClean="0">
              <a:solidFill>
                <a:srgbClr val="FFFF00"/>
              </a:solidFill>
              <a:latin typeface="Candara" pitchFamily="34" charset="0"/>
            </a:rPr>
            <a:t>, </a:t>
          </a:r>
          <a:r>
            <a:rPr lang="en-US" sz="1400" b="1" dirty="0" err="1" smtClean="0">
              <a:solidFill>
                <a:srgbClr val="FFFF00"/>
              </a:solidFill>
              <a:latin typeface="Candara" pitchFamily="34" charset="0"/>
            </a:rPr>
            <a:t>Scala</a:t>
          </a:r>
          <a:r>
            <a:rPr lang="en-US" sz="1400" b="1" dirty="0" smtClean="0">
              <a:solidFill>
                <a:srgbClr val="FFFF00"/>
              </a:solidFill>
              <a:latin typeface="Candara" pitchFamily="34" charset="0"/>
            </a:rPr>
            <a:t>, F#, …)</a:t>
          </a:r>
          <a:endParaRPr lang="en-GB" sz="2000" b="1" dirty="0">
            <a:latin typeface="Candara" pitchFamily="34" charset="0"/>
          </a:endParaRPr>
        </a:p>
      </dgm:t>
    </dgm:pt>
    <dgm:pt modelId="{C1EC4534-AC2C-4D53-AAF2-DB5C8DAF4CCD}" type="parTrans" cxnId="{8A5A5DA5-A1B1-41CE-8E1C-13B6FB2FC483}">
      <dgm:prSet/>
      <dgm:spPr/>
      <dgm:t>
        <a:bodyPr/>
        <a:lstStyle/>
        <a:p>
          <a:endParaRPr lang="en-GB"/>
        </a:p>
      </dgm:t>
    </dgm:pt>
    <dgm:pt modelId="{6F471508-F949-406D-B4CB-FF62E1AD11B7}" type="sibTrans" cxnId="{8A5A5DA5-A1B1-41CE-8E1C-13B6FB2FC483}">
      <dgm:prSet/>
      <dgm:spPr/>
      <dgm:t>
        <a:bodyPr/>
        <a:lstStyle/>
        <a:p>
          <a:endParaRPr lang="en-GB"/>
        </a:p>
      </dgm:t>
    </dgm:pt>
    <dgm:pt modelId="{2CA533C4-88A7-4597-AFDA-9AB5C43D9210}">
      <dgm:prSet phldrT="[Text]"/>
      <dgm:spPr/>
      <dgm:t>
        <a:bodyPr/>
        <a:lstStyle/>
        <a:p>
          <a:r>
            <a:rPr lang="en-US" b="1" dirty="0" smtClean="0">
              <a:solidFill>
                <a:schemeClr val="tx1"/>
              </a:solidFill>
              <a:latin typeface="Candara" pitchFamily="34" charset="0"/>
            </a:rPr>
            <a:t>Academia has </a:t>
          </a:r>
          <a:r>
            <a:rPr lang="en-US" b="1" dirty="0" smtClean="0">
              <a:solidFill>
                <a:srgbClr val="FFFF00"/>
              </a:solidFill>
              <a:latin typeface="Candara" pitchFamily="34" charset="0"/>
            </a:rPr>
            <a:t>played its part </a:t>
          </a:r>
          <a:r>
            <a:rPr lang="en-US" b="1" dirty="0" smtClean="0">
              <a:solidFill>
                <a:schemeClr val="tx1"/>
              </a:solidFill>
              <a:latin typeface="Candara" pitchFamily="34" charset="0"/>
            </a:rPr>
            <a:t>in this transformation</a:t>
          </a:r>
          <a:endParaRPr lang="en-GB" b="1" dirty="0">
            <a:latin typeface="Candara" pitchFamily="34" charset="0"/>
          </a:endParaRPr>
        </a:p>
      </dgm:t>
    </dgm:pt>
    <dgm:pt modelId="{4320199D-7EA7-45A9-ABAB-8A1008809253}" type="parTrans" cxnId="{749D3235-88A1-475F-A5C4-44B0F1358159}">
      <dgm:prSet/>
      <dgm:spPr/>
      <dgm:t>
        <a:bodyPr/>
        <a:lstStyle/>
        <a:p>
          <a:endParaRPr lang="en-GB"/>
        </a:p>
      </dgm:t>
    </dgm:pt>
    <dgm:pt modelId="{F5C23CA1-1BB5-444F-BD4C-28F518E9FA6E}" type="sibTrans" cxnId="{749D3235-88A1-475F-A5C4-44B0F1358159}">
      <dgm:prSet/>
      <dgm:spPr/>
      <dgm:t>
        <a:bodyPr/>
        <a:lstStyle/>
        <a:p>
          <a:endParaRPr lang="en-GB"/>
        </a:p>
      </dgm:t>
    </dgm:pt>
    <dgm:pt modelId="{F3008513-CAB0-4B3F-8098-7699737481BA}" type="pres">
      <dgm:prSet presAssocID="{98E1A0D9-E044-4211-88E2-3C1CCF11CB7C}" presName="CompostProcess" presStyleCnt="0">
        <dgm:presLayoutVars>
          <dgm:dir/>
          <dgm:resizeHandles val="exact"/>
        </dgm:presLayoutVars>
      </dgm:prSet>
      <dgm:spPr/>
    </dgm:pt>
    <dgm:pt modelId="{4CFAAE5E-BDB0-418C-920A-B2D10BB38FDD}" type="pres">
      <dgm:prSet presAssocID="{98E1A0D9-E044-4211-88E2-3C1CCF11CB7C}" presName="arrow" presStyleLbl="bgShp" presStyleIdx="0" presStyleCnt="1" custScaleX="70817" custScaleY="51180" custLinFactNeighborX="15138" custLinFactNeighborY="-9335"/>
      <dgm:spPr>
        <a:noFill/>
      </dgm:spPr>
    </dgm:pt>
    <dgm:pt modelId="{6F58C1A7-E374-4355-8174-C72BDD07502D}" type="pres">
      <dgm:prSet presAssocID="{98E1A0D9-E044-4211-88E2-3C1CCF11CB7C}" presName="linearProcess" presStyleCnt="0"/>
      <dgm:spPr/>
    </dgm:pt>
    <dgm:pt modelId="{B52632A9-B453-48F6-A6F7-D37DEAF8B1AC}" type="pres">
      <dgm:prSet presAssocID="{BD80B95D-7298-49B8-BA35-317CBA84A42E}" presName="textNode" presStyleLbl="node1" presStyleIdx="0" presStyleCnt="3">
        <dgm:presLayoutVars>
          <dgm:bulletEnabled val="1"/>
        </dgm:presLayoutVars>
      </dgm:prSet>
      <dgm:spPr/>
      <dgm:t>
        <a:bodyPr/>
        <a:lstStyle/>
        <a:p>
          <a:endParaRPr lang="en-GB"/>
        </a:p>
      </dgm:t>
    </dgm:pt>
    <dgm:pt modelId="{1FFA591F-D1C3-4173-A022-19214E20D587}" type="pres">
      <dgm:prSet presAssocID="{B21D77AB-A680-47D0-9B96-FA3DE34C5811}" presName="sibTrans" presStyleCnt="0"/>
      <dgm:spPr/>
    </dgm:pt>
    <dgm:pt modelId="{C38102D6-B54A-4BEF-A77E-EA2945FD8620}" type="pres">
      <dgm:prSet presAssocID="{F0882571-4763-409E-8210-D316A6E64DEF}" presName="textNode" presStyleLbl="node1" presStyleIdx="1" presStyleCnt="3">
        <dgm:presLayoutVars>
          <dgm:bulletEnabled val="1"/>
        </dgm:presLayoutVars>
      </dgm:prSet>
      <dgm:spPr/>
      <dgm:t>
        <a:bodyPr/>
        <a:lstStyle/>
        <a:p>
          <a:endParaRPr lang="en-GB"/>
        </a:p>
      </dgm:t>
    </dgm:pt>
    <dgm:pt modelId="{E59EABD2-162A-4C22-BAFA-BA4149D54B6D}" type="pres">
      <dgm:prSet presAssocID="{6F471508-F949-406D-B4CB-FF62E1AD11B7}" presName="sibTrans" presStyleCnt="0"/>
      <dgm:spPr/>
    </dgm:pt>
    <dgm:pt modelId="{3D61F710-B6E5-43AB-9DA8-C0106FC3CE42}" type="pres">
      <dgm:prSet presAssocID="{2CA533C4-88A7-4597-AFDA-9AB5C43D9210}" presName="textNode" presStyleLbl="node1" presStyleIdx="2" presStyleCnt="3">
        <dgm:presLayoutVars>
          <dgm:bulletEnabled val="1"/>
        </dgm:presLayoutVars>
      </dgm:prSet>
      <dgm:spPr/>
      <dgm:t>
        <a:bodyPr/>
        <a:lstStyle/>
        <a:p>
          <a:endParaRPr lang="en-GB"/>
        </a:p>
      </dgm:t>
    </dgm:pt>
  </dgm:ptLst>
  <dgm:cxnLst>
    <dgm:cxn modelId="{94E283C6-FCD3-43C2-AEAF-20167CD5CE41}" type="presOf" srcId="{BD80B95D-7298-49B8-BA35-317CBA84A42E}" destId="{B52632A9-B453-48F6-A6F7-D37DEAF8B1AC}" srcOrd="0" destOrd="0" presId="urn:microsoft.com/office/officeart/2005/8/layout/hProcess9"/>
    <dgm:cxn modelId="{8A5A5DA5-A1B1-41CE-8E1C-13B6FB2FC483}" srcId="{98E1A0D9-E044-4211-88E2-3C1CCF11CB7C}" destId="{F0882571-4763-409E-8210-D316A6E64DEF}" srcOrd="1" destOrd="0" parTransId="{C1EC4534-AC2C-4D53-AAF2-DB5C8DAF4CCD}" sibTransId="{6F471508-F949-406D-B4CB-FF62E1AD11B7}"/>
    <dgm:cxn modelId="{E4ECD616-0D48-478E-A00C-08F8981D67DF}" type="presOf" srcId="{98E1A0D9-E044-4211-88E2-3C1CCF11CB7C}" destId="{F3008513-CAB0-4B3F-8098-7699737481BA}" srcOrd="0" destOrd="0" presId="urn:microsoft.com/office/officeart/2005/8/layout/hProcess9"/>
    <dgm:cxn modelId="{749D3235-88A1-475F-A5C4-44B0F1358159}" srcId="{98E1A0D9-E044-4211-88E2-3C1CCF11CB7C}" destId="{2CA533C4-88A7-4597-AFDA-9AB5C43D9210}" srcOrd="2" destOrd="0" parTransId="{4320199D-7EA7-45A9-ABAB-8A1008809253}" sibTransId="{F5C23CA1-1BB5-444F-BD4C-28F518E9FA6E}"/>
    <dgm:cxn modelId="{D06DFD8D-F6AB-4384-B6F7-5C70B27D97E9}" type="presOf" srcId="{F0882571-4763-409E-8210-D316A6E64DEF}" destId="{C38102D6-B54A-4BEF-A77E-EA2945FD8620}" srcOrd="0" destOrd="0" presId="urn:microsoft.com/office/officeart/2005/8/layout/hProcess9"/>
    <dgm:cxn modelId="{50FA19BD-AC39-44F0-9EDD-8ABCE9A1BC95}" type="presOf" srcId="{2CA533C4-88A7-4597-AFDA-9AB5C43D9210}" destId="{3D61F710-B6E5-43AB-9DA8-C0106FC3CE42}" srcOrd="0" destOrd="0" presId="urn:microsoft.com/office/officeart/2005/8/layout/hProcess9"/>
    <dgm:cxn modelId="{0A72BCD0-984E-4B74-A283-49AE6D110FB5}" srcId="{98E1A0D9-E044-4211-88E2-3C1CCF11CB7C}" destId="{BD80B95D-7298-49B8-BA35-317CBA84A42E}" srcOrd="0" destOrd="0" parTransId="{2454896B-FB4C-4E47-A97E-7D9B727A3053}" sibTransId="{B21D77AB-A680-47D0-9B96-FA3DE34C5811}"/>
    <dgm:cxn modelId="{6E59C3EC-A325-4094-B27B-19540F8B8D7C}" type="presParOf" srcId="{F3008513-CAB0-4B3F-8098-7699737481BA}" destId="{4CFAAE5E-BDB0-418C-920A-B2D10BB38FDD}" srcOrd="0" destOrd="0" presId="urn:microsoft.com/office/officeart/2005/8/layout/hProcess9"/>
    <dgm:cxn modelId="{7491A71E-DD30-44FE-B9F3-E2BBAFEE36FE}" type="presParOf" srcId="{F3008513-CAB0-4B3F-8098-7699737481BA}" destId="{6F58C1A7-E374-4355-8174-C72BDD07502D}" srcOrd="1" destOrd="0" presId="urn:microsoft.com/office/officeart/2005/8/layout/hProcess9"/>
    <dgm:cxn modelId="{5F87D8FF-8148-41A6-B330-930CF681DC74}" type="presParOf" srcId="{6F58C1A7-E374-4355-8174-C72BDD07502D}" destId="{B52632A9-B453-48F6-A6F7-D37DEAF8B1AC}" srcOrd="0" destOrd="0" presId="urn:microsoft.com/office/officeart/2005/8/layout/hProcess9"/>
    <dgm:cxn modelId="{C4FB4F41-FEE7-41DA-AC0C-A598D8098182}" type="presParOf" srcId="{6F58C1A7-E374-4355-8174-C72BDD07502D}" destId="{1FFA591F-D1C3-4173-A022-19214E20D587}" srcOrd="1" destOrd="0" presId="urn:microsoft.com/office/officeart/2005/8/layout/hProcess9"/>
    <dgm:cxn modelId="{CA29168F-85D9-48E4-9F7F-E93F81E66FBD}" type="presParOf" srcId="{6F58C1A7-E374-4355-8174-C72BDD07502D}" destId="{C38102D6-B54A-4BEF-A77E-EA2945FD8620}" srcOrd="2" destOrd="0" presId="urn:microsoft.com/office/officeart/2005/8/layout/hProcess9"/>
    <dgm:cxn modelId="{9889AE76-0C20-4D2C-A5AE-06D08AF88852}" type="presParOf" srcId="{6F58C1A7-E374-4355-8174-C72BDD07502D}" destId="{E59EABD2-162A-4C22-BAFA-BA4149D54B6D}" srcOrd="3" destOrd="0" presId="urn:microsoft.com/office/officeart/2005/8/layout/hProcess9"/>
    <dgm:cxn modelId="{FFDAEA68-E0AF-484F-81AC-9C51E49DCEEE}" type="presParOf" srcId="{6F58C1A7-E374-4355-8174-C72BDD07502D}" destId="{3D61F710-B6E5-43AB-9DA8-C0106FC3CE4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69257" custScaleY="68131"/>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69257" custScaleY="68131"/>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1B9AAFF0-4FBB-4FB4-A7FF-0B5F6A0D7908}" type="presOf" srcId="{37280AB1-95FF-42E8-94B7-DCF4D2A09A09}" destId="{54AD1ADC-A634-4621-A4E4-473A7E172D0E}" srcOrd="0" destOrd="0" presId="urn:microsoft.com/office/officeart/2005/8/layout/venn1"/>
    <dgm:cxn modelId="{D04299A9-12C6-4B6D-A6BD-3BA1FB8DED29}" type="presOf" srcId="{8AF86F65-257F-4D4B-8F3E-9FA582CE5FAF}" destId="{ED9FBEAD-8068-422C-B57A-30CFA25C3E76}" srcOrd="0" destOrd="0" presId="urn:microsoft.com/office/officeart/2005/8/layout/venn1"/>
    <dgm:cxn modelId="{DEF02F24-7217-47F5-998D-5AAD2D74911C}"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0D110F39-1E00-4EEC-905A-2AAFD964132A}" type="presOf" srcId="{83D561A4-503F-45B2-B21E-B4C0A921F900}" destId="{C4F96459-0667-46A5-8464-979D32A5AFC0}" srcOrd="0" destOrd="0" presId="urn:microsoft.com/office/officeart/2005/8/layout/venn1"/>
    <dgm:cxn modelId="{57DAC908-354E-4FAE-B30F-C20F6C146D47}" type="presOf" srcId="{8AF86F65-257F-4D4B-8F3E-9FA582CE5FAF}" destId="{9833359F-7D17-45D4-8EB8-A5BB503C7C74}" srcOrd="1" destOrd="0" presId="urn:microsoft.com/office/officeart/2005/8/layout/venn1"/>
    <dgm:cxn modelId="{462C5C2E-2CFE-499B-9A9E-5EC9260418B4}" srcId="{37280AB1-95FF-42E8-94B7-DCF4D2A09A09}" destId="{83D561A4-503F-45B2-B21E-B4C0A921F900}" srcOrd="1" destOrd="0" parTransId="{586C31D1-E2EE-43F5-9333-75504CDB2A01}" sibTransId="{3537B17F-CEEC-4777-8EED-6853E79A7526}"/>
    <dgm:cxn modelId="{DDD4A60E-F411-4666-B291-8C6FF4DAE6FA}" type="presParOf" srcId="{54AD1ADC-A634-4621-A4E4-473A7E172D0E}" destId="{ED9FBEAD-8068-422C-B57A-30CFA25C3E76}" srcOrd="0" destOrd="0" presId="urn:microsoft.com/office/officeart/2005/8/layout/venn1"/>
    <dgm:cxn modelId="{724F5651-BC01-4E96-9387-511DA0B2C20A}" type="presParOf" srcId="{54AD1ADC-A634-4621-A4E4-473A7E172D0E}" destId="{9833359F-7D17-45D4-8EB8-A5BB503C7C74}" srcOrd="1" destOrd="0" presId="urn:microsoft.com/office/officeart/2005/8/layout/venn1"/>
    <dgm:cxn modelId="{1956F730-D39C-468B-A1A7-44157DA82681}" type="presParOf" srcId="{54AD1ADC-A634-4621-A4E4-473A7E172D0E}" destId="{C4F96459-0667-46A5-8464-979D32A5AFC0}" srcOrd="2" destOrd="0" presId="urn:microsoft.com/office/officeart/2005/8/layout/venn1"/>
    <dgm:cxn modelId="{636A050D-0565-4195-9B5E-A6C7F032D735}"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80AB1-95FF-42E8-94B7-DCF4D2A09A09}" type="doc">
      <dgm:prSet loTypeId="urn:microsoft.com/office/officeart/2005/8/layout/venn1" loCatId="relationship" qsTypeId="urn:microsoft.com/office/officeart/2005/8/quickstyle/simple1" qsCatId="simple" csTypeId="urn:microsoft.com/office/officeart/2005/8/colors/accent1_2" csCatId="accent1" phldr="1"/>
      <dgm:spPr/>
    </dgm:pt>
    <dgm:pt modelId="{8AF86F65-257F-4D4B-8F3E-9FA582CE5FAF}">
      <dgm:prSet phldrT="[Text]"/>
      <dgm:spPr/>
      <dgm:t>
        <a:bodyPr/>
        <a:lstStyle/>
        <a:p>
          <a:r>
            <a:rPr lang="en-GB" dirty="0" smtClean="0"/>
            <a:t>Statically Typed</a:t>
          </a:r>
          <a:endParaRPr lang="en-GB" dirty="0"/>
        </a:p>
      </dgm:t>
    </dgm:pt>
    <dgm:pt modelId="{C45125E2-98D0-4EC3-AB7A-F16C57EC95B7}" type="parTrans" cxnId="{D015DEAD-493F-45CE-AAE9-CD719F323645}">
      <dgm:prSet/>
      <dgm:spPr/>
      <dgm:t>
        <a:bodyPr/>
        <a:lstStyle/>
        <a:p>
          <a:endParaRPr lang="en-GB"/>
        </a:p>
      </dgm:t>
    </dgm:pt>
    <dgm:pt modelId="{A1035C21-FDB7-4EAC-89CB-CA0A13638908}" type="sibTrans" cxnId="{D015DEAD-493F-45CE-AAE9-CD719F323645}">
      <dgm:prSet/>
      <dgm:spPr/>
      <dgm:t>
        <a:bodyPr/>
        <a:lstStyle/>
        <a:p>
          <a:endParaRPr lang="en-GB"/>
        </a:p>
      </dgm:t>
    </dgm:pt>
    <dgm:pt modelId="{83D561A4-503F-45B2-B21E-B4C0A921F900}">
      <dgm:prSet phldrT="[Text]"/>
      <dgm:spPr/>
      <dgm:t>
        <a:bodyPr/>
        <a:lstStyle/>
        <a:p>
          <a:r>
            <a:rPr lang="en-GB" dirty="0" smtClean="0"/>
            <a:t>Dynamically Typed</a:t>
          </a:r>
          <a:endParaRPr lang="en-GB" dirty="0"/>
        </a:p>
      </dgm:t>
    </dgm:pt>
    <dgm:pt modelId="{586C31D1-E2EE-43F5-9333-75504CDB2A01}" type="parTrans" cxnId="{462C5C2E-2CFE-499B-9A9E-5EC9260418B4}">
      <dgm:prSet/>
      <dgm:spPr/>
      <dgm:t>
        <a:bodyPr/>
        <a:lstStyle/>
        <a:p>
          <a:endParaRPr lang="en-GB"/>
        </a:p>
      </dgm:t>
    </dgm:pt>
    <dgm:pt modelId="{3537B17F-CEEC-4777-8EED-6853E79A7526}" type="sibTrans" cxnId="{462C5C2E-2CFE-499B-9A9E-5EC9260418B4}">
      <dgm:prSet/>
      <dgm:spPr/>
      <dgm:t>
        <a:bodyPr/>
        <a:lstStyle/>
        <a:p>
          <a:endParaRPr lang="en-GB"/>
        </a:p>
      </dgm:t>
    </dgm:pt>
    <dgm:pt modelId="{54AD1ADC-A634-4621-A4E4-473A7E172D0E}" type="pres">
      <dgm:prSet presAssocID="{37280AB1-95FF-42E8-94B7-DCF4D2A09A09}" presName="compositeShape" presStyleCnt="0">
        <dgm:presLayoutVars>
          <dgm:chMax val="7"/>
          <dgm:dir/>
          <dgm:resizeHandles val="exact"/>
        </dgm:presLayoutVars>
      </dgm:prSet>
      <dgm:spPr/>
    </dgm:pt>
    <dgm:pt modelId="{ED9FBEAD-8068-422C-B57A-30CFA25C3E76}" type="pres">
      <dgm:prSet presAssocID="{8AF86F65-257F-4D4B-8F3E-9FA582CE5FAF}" presName="circ1" presStyleLbl="vennNode1" presStyleIdx="0" presStyleCnt="2" custScaleX="110930" custScaleY="106214"/>
      <dgm:spPr/>
      <dgm:t>
        <a:bodyPr/>
        <a:lstStyle/>
        <a:p>
          <a:endParaRPr lang="en-GB"/>
        </a:p>
      </dgm:t>
    </dgm:pt>
    <dgm:pt modelId="{9833359F-7D17-45D4-8EB8-A5BB503C7C74}" type="pres">
      <dgm:prSet presAssocID="{8AF86F65-257F-4D4B-8F3E-9FA582CE5FAF}" presName="circ1Tx" presStyleLbl="revTx" presStyleIdx="0" presStyleCnt="0">
        <dgm:presLayoutVars>
          <dgm:chMax val="0"/>
          <dgm:chPref val="0"/>
          <dgm:bulletEnabled val="1"/>
        </dgm:presLayoutVars>
      </dgm:prSet>
      <dgm:spPr/>
      <dgm:t>
        <a:bodyPr/>
        <a:lstStyle/>
        <a:p>
          <a:endParaRPr lang="en-GB"/>
        </a:p>
      </dgm:t>
    </dgm:pt>
    <dgm:pt modelId="{C4F96459-0667-46A5-8464-979D32A5AFC0}" type="pres">
      <dgm:prSet presAssocID="{83D561A4-503F-45B2-B21E-B4C0A921F900}" presName="circ2" presStyleLbl="vennNode1" presStyleIdx="1" presStyleCnt="2" custScaleX="110930" custScaleY="106214"/>
      <dgm:spPr/>
      <dgm:t>
        <a:bodyPr/>
        <a:lstStyle/>
        <a:p>
          <a:endParaRPr lang="en-GB"/>
        </a:p>
      </dgm:t>
    </dgm:pt>
    <dgm:pt modelId="{B3DBAB2C-2BCB-4EFA-8EF8-288AFF90DBD0}" type="pres">
      <dgm:prSet presAssocID="{83D561A4-503F-45B2-B21E-B4C0A921F900}" presName="circ2Tx" presStyleLbl="revTx" presStyleIdx="0" presStyleCnt="0">
        <dgm:presLayoutVars>
          <dgm:chMax val="0"/>
          <dgm:chPref val="0"/>
          <dgm:bulletEnabled val="1"/>
        </dgm:presLayoutVars>
      </dgm:prSet>
      <dgm:spPr/>
      <dgm:t>
        <a:bodyPr/>
        <a:lstStyle/>
        <a:p>
          <a:endParaRPr lang="en-GB"/>
        </a:p>
      </dgm:t>
    </dgm:pt>
  </dgm:ptLst>
  <dgm:cxnLst>
    <dgm:cxn modelId="{9DC468E1-2807-4653-AE46-86755F756629}" type="presOf" srcId="{8AF86F65-257F-4D4B-8F3E-9FA582CE5FAF}" destId="{ED9FBEAD-8068-422C-B57A-30CFA25C3E76}" srcOrd="0" destOrd="0" presId="urn:microsoft.com/office/officeart/2005/8/layout/venn1"/>
    <dgm:cxn modelId="{9DF9DDF7-8ABE-443B-9AEB-B1F46543B4BD}" type="presOf" srcId="{83D561A4-503F-45B2-B21E-B4C0A921F900}" destId="{C4F96459-0667-46A5-8464-979D32A5AFC0}" srcOrd="0" destOrd="0" presId="urn:microsoft.com/office/officeart/2005/8/layout/venn1"/>
    <dgm:cxn modelId="{68069423-CBFF-481F-B235-1E1913440E6A}" type="presOf" srcId="{83D561A4-503F-45B2-B21E-B4C0A921F900}" destId="{B3DBAB2C-2BCB-4EFA-8EF8-288AFF90DBD0}" srcOrd="1" destOrd="0" presId="urn:microsoft.com/office/officeart/2005/8/layout/venn1"/>
    <dgm:cxn modelId="{D015DEAD-493F-45CE-AAE9-CD719F323645}" srcId="{37280AB1-95FF-42E8-94B7-DCF4D2A09A09}" destId="{8AF86F65-257F-4D4B-8F3E-9FA582CE5FAF}" srcOrd="0" destOrd="0" parTransId="{C45125E2-98D0-4EC3-AB7A-F16C57EC95B7}" sibTransId="{A1035C21-FDB7-4EAC-89CB-CA0A13638908}"/>
    <dgm:cxn modelId="{462C5C2E-2CFE-499B-9A9E-5EC9260418B4}" srcId="{37280AB1-95FF-42E8-94B7-DCF4D2A09A09}" destId="{83D561A4-503F-45B2-B21E-B4C0A921F900}" srcOrd="1" destOrd="0" parTransId="{586C31D1-E2EE-43F5-9333-75504CDB2A01}" sibTransId="{3537B17F-CEEC-4777-8EED-6853E79A7526}"/>
    <dgm:cxn modelId="{29FF4B64-5C08-4E74-8932-0D3D4837289D}" type="presOf" srcId="{8AF86F65-257F-4D4B-8F3E-9FA582CE5FAF}" destId="{9833359F-7D17-45D4-8EB8-A5BB503C7C74}" srcOrd="1" destOrd="0" presId="urn:microsoft.com/office/officeart/2005/8/layout/venn1"/>
    <dgm:cxn modelId="{EA743006-6E4F-448C-9C47-3BBCDC054350}" type="presOf" srcId="{37280AB1-95FF-42E8-94B7-DCF4D2A09A09}" destId="{54AD1ADC-A634-4621-A4E4-473A7E172D0E}" srcOrd="0" destOrd="0" presId="urn:microsoft.com/office/officeart/2005/8/layout/venn1"/>
    <dgm:cxn modelId="{2DB4129D-7F7F-4D29-93B6-129D3BFA8879}" type="presParOf" srcId="{54AD1ADC-A634-4621-A4E4-473A7E172D0E}" destId="{ED9FBEAD-8068-422C-B57A-30CFA25C3E76}" srcOrd="0" destOrd="0" presId="urn:microsoft.com/office/officeart/2005/8/layout/venn1"/>
    <dgm:cxn modelId="{F09C66A3-7547-4EF8-8A16-B9BE00F093C6}" type="presParOf" srcId="{54AD1ADC-A634-4621-A4E4-473A7E172D0E}" destId="{9833359F-7D17-45D4-8EB8-A5BB503C7C74}" srcOrd="1" destOrd="0" presId="urn:microsoft.com/office/officeart/2005/8/layout/venn1"/>
    <dgm:cxn modelId="{EBCCE99A-62E8-4509-A4BC-457A61C3A017}" type="presParOf" srcId="{54AD1ADC-A634-4621-A4E4-473A7E172D0E}" destId="{C4F96459-0667-46A5-8464-979D32A5AFC0}" srcOrd="2" destOrd="0" presId="urn:microsoft.com/office/officeart/2005/8/layout/venn1"/>
    <dgm:cxn modelId="{CD8955EE-5281-4A23-950D-90D42CC10BFD}" type="presParOf" srcId="{54AD1ADC-A634-4621-A4E4-473A7E172D0E}" destId="{B3DBAB2C-2BCB-4EFA-8EF8-288AFF90DB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F99239-ADAA-43C4-A157-005E3A681CB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216A04D-80BF-4D62-86B8-B2A727123A9B}">
      <dgm:prSet custT="1"/>
      <dgm:spPr/>
      <dgm:t>
        <a:bodyPr/>
        <a:lstStyle/>
        <a:p>
          <a:pPr rtl="0"/>
          <a:r>
            <a:rPr lang="en-GB" sz="2800" b="1" baseline="0" dirty="0" smtClean="0"/>
            <a:t>Summary</a:t>
          </a:r>
          <a:br>
            <a:rPr lang="en-GB" sz="2800" b="1" baseline="0" dirty="0" smtClean="0"/>
          </a:br>
          <a:r>
            <a:rPr lang="en-GB" sz="2800" b="1" baseline="0" dirty="0" smtClean="0"/>
            <a:t/>
          </a:r>
          <a:br>
            <a:rPr lang="en-GB" sz="2800" b="1" baseline="0" dirty="0" smtClean="0"/>
          </a:br>
          <a:r>
            <a:rPr lang="en-GB" sz="2800" b="1" dirty="0" smtClean="0">
              <a:solidFill>
                <a:schemeClr val="tx1"/>
              </a:solidFill>
              <a:latin typeface="Candara" pitchFamily="34" charset="0"/>
            </a:rPr>
            <a:t>The world is information rich, our programming needs to be information-rich too</a:t>
          </a:r>
          <a:br>
            <a:rPr lang="en-GB" sz="2800" b="1" dirty="0" smtClean="0">
              <a:solidFill>
                <a:schemeClr val="tx1"/>
              </a:solidFill>
              <a:latin typeface="Candara" pitchFamily="34" charset="0"/>
            </a:rPr>
          </a:br>
          <a:endParaRPr lang="en-GB" sz="2000" b="1" dirty="0" smtClean="0">
            <a:solidFill>
              <a:schemeClr val="tx1"/>
            </a:solidFill>
            <a:latin typeface="Candara" pitchFamily="34" charset="0"/>
          </a:endParaRPr>
        </a:p>
        <a:p>
          <a:pPr rtl="0"/>
          <a:r>
            <a:rPr lang="en-GB" sz="2800" b="1" dirty="0" smtClean="0">
              <a:solidFill>
                <a:schemeClr val="tx1"/>
              </a:solidFill>
              <a:latin typeface="Candara" pitchFamily="34" charset="0"/>
            </a:rPr>
            <a:t>Big Data </a:t>
          </a:r>
          <a:r>
            <a:rPr lang="en-GB" sz="2000" b="1" dirty="0" smtClean="0">
              <a:solidFill>
                <a:schemeClr val="tx1"/>
              </a:solidFill>
              <a:latin typeface="Candara" pitchFamily="34" charset="0"/>
              <a:sym typeface="Wingdings" pitchFamily="2" charset="2"/>
            </a:rPr>
            <a:t> </a:t>
          </a:r>
          <a:r>
            <a:rPr lang="en-GB" sz="2800" b="1" dirty="0" smtClean="0">
              <a:solidFill>
                <a:schemeClr val="tx1"/>
              </a:solidFill>
              <a:latin typeface="Candara" pitchFamily="34" charset="0"/>
              <a:sym typeface="Wingdings" pitchFamily="2" charset="2"/>
            </a:rPr>
            <a:t>Big Metadata</a:t>
          </a:r>
        </a:p>
        <a:p>
          <a:pPr rtl="0"/>
          <a:r>
            <a:rPr lang="en-GB" sz="2000" b="1" dirty="0" smtClean="0">
              <a:solidFill>
                <a:schemeClr val="tx1"/>
              </a:solidFill>
              <a:latin typeface="Candara" pitchFamily="34" charset="0"/>
            </a:rPr>
            <a:t/>
          </a:r>
          <a:br>
            <a:rPr lang="en-GB" sz="2000" b="1" dirty="0" smtClean="0">
              <a:solidFill>
                <a:schemeClr val="tx1"/>
              </a:solidFill>
              <a:latin typeface="Candara" pitchFamily="34" charset="0"/>
            </a:rPr>
          </a:br>
          <a:r>
            <a:rPr lang="en-GB" sz="2800" b="1" dirty="0" smtClean="0">
              <a:solidFill>
                <a:schemeClr val="tx1"/>
              </a:solidFill>
              <a:latin typeface="Candara" pitchFamily="34" charset="0"/>
            </a:rPr>
            <a:t>Information-richness changes how we think about strongly-typed programming languages</a:t>
          </a:r>
          <a:endParaRPr lang="en-GB" sz="2800" b="1" dirty="0"/>
        </a:p>
      </dgm:t>
    </dgm:pt>
    <dgm:pt modelId="{131BBCE9-704E-4021-B2EB-F3CCA79DB00A}" type="parTrans" cxnId="{6C01342D-527A-4C9F-967D-7445119AB4BE}">
      <dgm:prSet/>
      <dgm:spPr/>
      <dgm:t>
        <a:bodyPr/>
        <a:lstStyle/>
        <a:p>
          <a:endParaRPr lang="en-GB"/>
        </a:p>
      </dgm:t>
    </dgm:pt>
    <dgm:pt modelId="{40B28B7A-EC54-4DBA-A422-75C24B31A63E}" type="sibTrans" cxnId="{6C01342D-527A-4C9F-967D-7445119AB4BE}">
      <dgm:prSet/>
      <dgm:spPr/>
      <dgm:t>
        <a:bodyPr/>
        <a:lstStyle/>
        <a:p>
          <a:endParaRPr lang="en-GB"/>
        </a:p>
      </dgm:t>
    </dgm:pt>
    <dgm:pt modelId="{91A33E2A-D1D0-4231-8717-5CDCD49B25D5}" type="pres">
      <dgm:prSet presAssocID="{D2F99239-ADAA-43C4-A157-005E3A681CB1}" presName="hierChild1" presStyleCnt="0">
        <dgm:presLayoutVars>
          <dgm:orgChart val="1"/>
          <dgm:chPref val="1"/>
          <dgm:dir/>
          <dgm:animOne val="branch"/>
          <dgm:animLvl val="lvl"/>
          <dgm:resizeHandles/>
        </dgm:presLayoutVars>
      </dgm:prSet>
      <dgm:spPr/>
      <dgm:t>
        <a:bodyPr/>
        <a:lstStyle/>
        <a:p>
          <a:endParaRPr lang="en-GB"/>
        </a:p>
      </dgm:t>
    </dgm:pt>
    <dgm:pt modelId="{EC837B64-DE45-4E50-8C2C-55AE32D7C12D}" type="pres">
      <dgm:prSet presAssocID="{A216A04D-80BF-4D62-86B8-B2A727123A9B}" presName="hierRoot1" presStyleCnt="0">
        <dgm:presLayoutVars>
          <dgm:hierBranch val="init"/>
        </dgm:presLayoutVars>
      </dgm:prSet>
      <dgm:spPr/>
    </dgm:pt>
    <dgm:pt modelId="{DF7F3701-3B15-4256-8990-8E139077E4E7}" type="pres">
      <dgm:prSet presAssocID="{A216A04D-80BF-4D62-86B8-B2A727123A9B}" presName="rootComposite1" presStyleCnt="0"/>
      <dgm:spPr/>
    </dgm:pt>
    <dgm:pt modelId="{441A4C77-5D4C-4807-A0F2-8C51A874502C}" type="pres">
      <dgm:prSet presAssocID="{A216A04D-80BF-4D62-86B8-B2A727123A9B}" presName="rootText1" presStyleLbl="node0" presStyleIdx="0" presStyleCnt="1">
        <dgm:presLayoutVars>
          <dgm:chPref val="3"/>
        </dgm:presLayoutVars>
      </dgm:prSet>
      <dgm:spPr/>
      <dgm:t>
        <a:bodyPr/>
        <a:lstStyle/>
        <a:p>
          <a:endParaRPr lang="en-GB"/>
        </a:p>
      </dgm:t>
    </dgm:pt>
    <dgm:pt modelId="{F71A6357-7DE9-49EE-A9CA-84DD1E391A6B}" type="pres">
      <dgm:prSet presAssocID="{A216A04D-80BF-4D62-86B8-B2A727123A9B}" presName="rootConnector1" presStyleLbl="node1" presStyleIdx="0" presStyleCnt="0"/>
      <dgm:spPr/>
      <dgm:t>
        <a:bodyPr/>
        <a:lstStyle/>
        <a:p>
          <a:endParaRPr lang="en-GB"/>
        </a:p>
      </dgm:t>
    </dgm:pt>
    <dgm:pt modelId="{A15BC738-6B89-4ACD-A2E2-C42E90B84D27}" type="pres">
      <dgm:prSet presAssocID="{A216A04D-80BF-4D62-86B8-B2A727123A9B}" presName="hierChild2" presStyleCnt="0"/>
      <dgm:spPr/>
    </dgm:pt>
    <dgm:pt modelId="{5520E438-8FCE-4AB0-819A-6FFF19C97AC4}" type="pres">
      <dgm:prSet presAssocID="{A216A04D-80BF-4D62-86B8-B2A727123A9B}" presName="hierChild3" presStyleCnt="0"/>
      <dgm:spPr/>
    </dgm:pt>
  </dgm:ptLst>
  <dgm:cxnLst>
    <dgm:cxn modelId="{04EF22C5-403D-44E8-B2FB-86784B45C649}" type="presOf" srcId="{D2F99239-ADAA-43C4-A157-005E3A681CB1}" destId="{91A33E2A-D1D0-4231-8717-5CDCD49B25D5}" srcOrd="0" destOrd="0" presId="urn:microsoft.com/office/officeart/2005/8/layout/orgChart1"/>
    <dgm:cxn modelId="{2480FEF4-5744-474A-B128-697706695B99}" type="presOf" srcId="{A216A04D-80BF-4D62-86B8-B2A727123A9B}" destId="{441A4C77-5D4C-4807-A0F2-8C51A874502C}" srcOrd="0" destOrd="0" presId="urn:microsoft.com/office/officeart/2005/8/layout/orgChart1"/>
    <dgm:cxn modelId="{6C01342D-527A-4C9F-967D-7445119AB4BE}" srcId="{D2F99239-ADAA-43C4-A157-005E3A681CB1}" destId="{A216A04D-80BF-4D62-86B8-B2A727123A9B}" srcOrd="0" destOrd="0" parTransId="{131BBCE9-704E-4021-B2EB-F3CCA79DB00A}" sibTransId="{40B28B7A-EC54-4DBA-A422-75C24B31A63E}"/>
    <dgm:cxn modelId="{A3DA80A5-CE09-4074-9F6C-81C5EDDBD8E0}" type="presOf" srcId="{A216A04D-80BF-4D62-86B8-B2A727123A9B}" destId="{F71A6357-7DE9-49EE-A9CA-84DD1E391A6B}" srcOrd="1" destOrd="0" presId="urn:microsoft.com/office/officeart/2005/8/layout/orgChart1"/>
    <dgm:cxn modelId="{97B86F08-DBB0-44D3-8415-A970689E88EE}" type="presParOf" srcId="{91A33E2A-D1D0-4231-8717-5CDCD49B25D5}" destId="{EC837B64-DE45-4E50-8C2C-55AE32D7C12D}" srcOrd="0" destOrd="0" presId="urn:microsoft.com/office/officeart/2005/8/layout/orgChart1"/>
    <dgm:cxn modelId="{64B08292-6A76-409E-8447-19880C51C2B2}" type="presParOf" srcId="{EC837B64-DE45-4E50-8C2C-55AE32D7C12D}" destId="{DF7F3701-3B15-4256-8990-8E139077E4E7}" srcOrd="0" destOrd="0" presId="urn:microsoft.com/office/officeart/2005/8/layout/orgChart1"/>
    <dgm:cxn modelId="{F41AF062-722A-4DD1-9BC6-4495D8AE4A92}" type="presParOf" srcId="{DF7F3701-3B15-4256-8990-8E139077E4E7}" destId="{441A4C77-5D4C-4807-A0F2-8C51A874502C}" srcOrd="0" destOrd="0" presId="urn:microsoft.com/office/officeart/2005/8/layout/orgChart1"/>
    <dgm:cxn modelId="{3834E402-03FB-423B-8A2F-41D7A1776A20}" type="presParOf" srcId="{DF7F3701-3B15-4256-8990-8E139077E4E7}" destId="{F71A6357-7DE9-49EE-A9CA-84DD1E391A6B}" srcOrd="1" destOrd="0" presId="urn:microsoft.com/office/officeart/2005/8/layout/orgChart1"/>
    <dgm:cxn modelId="{D29C9FA0-0A09-4B73-9423-23F17D72A63F}" type="presParOf" srcId="{EC837B64-DE45-4E50-8C2C-55AE32D7C12D}" destId="{A15BC738-6B89-4ACD-A2E2-C42E90B84D27}" srcOrd="1" destOrd="0" presId="urn:microsoft.com/office/officeart/2005/8/layout/orgChart1"/>
    <dgm:cxn modelId="{E432DE66-24A8-4BDE-97DB-B7C524D09F19}" type="presParOf" srcId="{EC837B64-DE45-4E50-8C2C-55AE32D7C12D}" destId="{5520E438-8FCE-4AB0-819A-6FFF19C97A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C3DA-A95C-4316-B5C1-1D964B4B0F23}">
      <dsp:nvSpPr>
        <dsp:cNvPr id="0" name=""/>
        <dsp:cNvSpPr/>
      </dsp:nvSpPr>
      <dsp:spPr>
        <a:xfrm>
          <a:off x="0"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.NET CLI </a:t>
          </a:r>
        </a:p>
        <a:p>
          <a:pPr lvl="0" algn="ctr" defTabSz="1555750" rtl="0">
            <a:lnSpc>
              <a:spcPct val="90000"/>
            </a:lnSpc>
            <a:spcBef>
              <a:spcPct val="0"/>
            </a:spcBef>
            <a:spcAft>
              <a:spcPct val="35000"/>
            </a:spcAft>
          </a:pPr>
          <a:r>
            <a:rPr lang="en-GB" sz="3500" kern="1200" dirty="0" smtClean="0"/>
            <a:t>2.0-4.0</a:t>
          </a:r>
          <a:endParaRPr lang="en-GB" sz="3500" kern="1200" dirty="0"/>
        </a:p>
      </dsp:txBody>
      <dsp:txXfrm>
        <a:off x="0" y="850778"/>
        <a:ext cx="2619374" cy="1571624"/>
      </dsp:txXfrm>
    </dsp:sp>
    <dsp:sp modelId="{EAC128E0-B124-45FB-8D3C-3545493916D3}">
      <dsp:nvSpPr>
        <dsp:cNvPr id="0" name=""/>
        <dsp:cNvSpPr/>
      </dsp:nvSpPr>
      <dsp:spPr>
        <a:xfrm>
          <a:off x="2881312"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C#/VB </a:t>
          </a:r>
        </a:p>
        <a:p>
          <a:pPr lvl="0" algn="ctr" defTabSz="1555750" rtl="0">
            <a:lnSpc>
              <a:spcPct val="90000"/>
            </a:lnSpc>
            <a:spcBef>
              <a:spcPct val="0"/>
            </a:spcBef>
            <a:spcAft>
              <a:spcPct val="35000"/>
            </a:spcAft>
          </a:pPr>
          <a:r>
            <a:rPr lang="en-GB" sz="3500" kern="1200" dirty="0" smtClean="0"/>
            <a:t>1.0-5.0</a:t>
          </a:r>
          <a:endParaRPr lang="en-GB" sz="3500" kern="1200" dirty="0"/>
        </a:p>
      </dsp:txBody>
      <dsp:txXfrm>
        <a:off x="2881312" y="850778"/>
        <a:ext cx="2619374" cy="1571624"/>
      </dsp:txXfrm>
    </dsp:sp>
    <dsp:sp modelId="{8D6C514E-5F0B-4031-86ED-B4F24281469C}">
      <dsp:nvSpPr>
        <dsp:cNvPr id="0" name=""/>
        <dsp:cNvSpPr/>
      </dsp:nvSpPr>
      <dsp:spPr>
        <a:xfrm>
          <a:off x="5762625" y="850778"/>
          <a:ext cx="2619374" cy="15716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F#</a:t>
          </a:r>
        </a:p>
        <a:p>
          <a:pPr lvl="0" algn="ctr" defTabSz="1555750" rtl="0">
            <a:lnSpc>
              <a:spcPct val="90000"/>
            </a:lnSpc>
            <a:spcBef>
              <a:spcPct val="0"/>
            </a:spcBef>
            <a:spcAft>
              <a:spcPct val="35000"/>
            </a:spcAft>
          </a:pPr>
          <a:r>
            <a:rPr lang="en-GB" sz="3500" kern="1200" dirty="0" smtClean="0"/>
            <a:t>2.0</a:t>
          </a:r>
          <a:endParaRPr lang="en-GB" sz="3500" kern="1200" dirty="0"/>
        </a:p>
      </dsp:txBody>
      <dsp:txXfrm>
        <a:off x="5762625" y="850778"/>
        <a:ext cx="2619374" cy="1571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AAE5E-BDB0-418C-920A-B2D10BB38FDD}">
      <dsp:nvSpPr>
        <dsp:cNvPr id="0" name=""/>
        <dsp:cNvSpPr/>
      </dsp:nvSpPr>
      <dsp:spPr>
        <a:xfrm>
          <a:off x="2097205" y="923940"/>
          <a:ext cx="3520286" cy="1469538"/>
        </a:xfrm>
        <a:prstGeom prst="rightArrow">
          <a:avLst/>
        </a:prstGeom>
        <a:noFill/>
        <a:ln>
          <a:noFill/>
        </a:ln>
        <a:effectLst/>
      </dsp:spPr>
      <dsp:style>
        <a:lnRef idx="0">
          <a:scrgbClr r="0" g="0" b="0"/>
        </a:lnRef>
        <a:fillRef idx="1">
          <a:scrgbClr r="0" g="0" b="0"/>
        </a:fillRef>
        <a:effectRef idx="0">
          <a:scrgbClr r="0" g="0" b="0"/>
        </a:effectRef>
        <a:fontRef idx="minor"/>
      </dsp:style>
    </dsp:sp>
    <dsp:sp modelId="{B52632A9-B453-48F6-A6F7-D37DEAF8B1AC}">
      <dsp:nvSpPr>
        <dsp:cNvPr id="0" name=""/>
        <dsp:cNvSpPr/>
      </dsp:nvSpPr>
      <dsp:spPr>
        <a:xfrm>
          <a:off x="4032"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b="1" kern="1200" dirty="0" smtClean="0">
              <a:latin typeface="Candara" pitchFamily="34" charset="0"/>
            </a:rPr>
            <a:t>The </a:t>
          </a:r>
          <a:r>
            <a:rPr lang="en-GB" sz="2500" b="1" kern="1200" dirty="0" smtClean="0">
              <a:solidFill>
                <a:srgbClr val="FFFF00"/>
              </a:solidFill>
              <a:latin typeface="Candara" pitchFamily="34" charset="0"/>
            </a:rPr>
            <a:t>dark days </a:t>
          </a:r>
          <a:r>
            <a:rPr lang="en-GB" sz="2500" b="1" kern="1200" dirty="0" smtClean="0">
              <a:latin typeface="Candara" pitchFamily="34" charset="0"/>
            </a:rPr>
            <a:t>of object fundamentalism are past us </a:t>
          </a:r>
          <a:r>
            <a:rPr lang="en-GB" sz="2500" b="1" kern="1200" dirty="0" smtClean="0">
              <a:latin typeface="Candara" pitchFamily="34" charset="0"/>
              <a:sym typeface="Wingdings" pitchFamily="2" charset="2"/>
            </a:rPr>
            <a:t></a:t>
          </a:r>
          <a:endParaRPr lang="en-GB" sz="2500" b="1" kern="1200" dirty="0">
            <a:latin typeface="Candara" pitchFamily="34" charset="0"/>
          </a:endParaRPr>
        </a:p>
      </dsp:txBody>
      <dsp:txXfrm>
        <a:off x="113579" y="2283704"/>
        <a:ext cx="2442231" cy="2024996"/>
      </dsp:txXfrm>
    </dsp:sp>
    <dsp:sp modelId="{C38102D6-B54A-4BEF-A77E-EA2945FD8620}">
      <dsp:nvSpPr>
        <dsp:cNvPr id="0" name=""/>
        <dsp:cNvSpPr/>
      </dsp:nvSpPr>
      <dsp:spPr>
        <a:xfrm>
          <a:off x="2798424"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rgbClr val="FFFF00"/>
              </a:solidFill>
              <a:latin typeface="Candara" pitchFamily="34" charset="0"/>
            </a:rPr>
            <a:t>Mixed OO/FP languages </a:t>
          </a:r>
          <a:r>
            <a:rPr lang="en-US" sz="2500" b="1" kern="1200" dirty="0" smtClean="0">
              <a:solidFill>
                <a:schemeClr val="tx1"/>
              </a:solidFill>
              <a:latin typeface="Candara" pitchFamily="34" charset="0"/>
            </a:rPr>
            <a:t>are now </a:t>
          </a:r>
          <a:r>
            <a:rPr lang="en-US" sz="2500" b="1" kern="1200" dirty="0" smtClean="0">
              <a:solidFill>
                <a:srgbClr val="FFFF00"/>
              </a:solidFill>
              <a:latin typeface="Candara" pitchFamily="34" charset="0"/>
            </a:rPr>
            <a:t>industry standard</a:t>
          </a:r>
        </a:p>
        <a:p>
          <a:pPr lvl="0" algn="ctr" defTabSz="1111250">
            <a:lnSpc>
              <a:spcPct val="90000"/>
            </a:lnSpc>
            <a:spcBef>
              <a:spcPct val="0"/>
            </a:spcBef>
            <a:spcAft>
              <a:spcPct val="35000"/>
            </a:spcAft>
          </a:pPr>
          <a:r>
            <a:rPr lang="en-US" sz="1400" b="1" kern="1200" dirty="0" smtClean="0">
              <a:solidFill>
                <a:srgbClr val="FFFF00"/>
              </a:solidFill>
              <a:latin typeface="Candara" pitchFamily="34" charset="0"/>
            </a:rPr>
            <a:t>(C#, C++, VB, Java, </a:t>
          </a:r>
          <a:r>
            <a:rPr lang="en-US" sz="1400" b="1" kern="1200" dirty="0" err="1" smtClean="0">
              <a:solidFill>
                <a:srgbClr val="FFFF00"/>
              </a:solidFill>
              <a:latin typeface="Candara" pitchFamily="34" charset="0"/>
            </a:rPr>
            <a:t>Javascript</a:t>
          </a:r>
          <a:r>
            <a:rPr lang="en-US" sz="1400" b="1" kern="1200" dirty="0" smtClean="0">
              <a:solidFill>
                <a:srgbClr val="FFFF00"/>
              </a:solidFill>
              <a:latin typeface="Candara" pitchFamily="34" charset="0"/>
            </a:rPr>
            <a:t>, </a:t>
          </a:r>
          <a:r>
            <a:rPr lang="en-US" sz="1400" b="1" kern="1200" dirty="0" err="1" smtClean="0">
              <a:solidFill>
                <a:srgbClr val="FFFF00"/>
              </a:solidFill>
              <a:latin typeface="Candara" pitchFamily="34" charset="0"/>
            </a:rPr>
            <a:t>Scala</a:t>
          </a:r>
          <a:r>
            <a:rPr lang="en-US" sz="1400" b="1" kern="1200" dirty="0" smtClean="0">
              <a:solidFill>
                <a:srgbClr val="FFFF00"/>
              </a:solidFill>
              <a:latin typeface="Candara" pitchFamily="34" charset="0"/>
            </a:rPr>
            <a:t>, F#, …)</a:t>
          </a:r>
          <a:endParaRPr lang="en-GB" sz="2000" b="1" kern="1200" dirty="0">
            <a:latin typeface="Candara" pitchFamily="34" charset="0"/>
          </a:endParaRPr>
        </a:p>
      </dsp:txBody>
      <dsp:txXfrm>
        <a:off x="2907971" y="2283704"/>
        <a:ext cx="2442231" cy="2024996"/>
      </dsp:txXfrm>
    </dsp:sp>
    <dsp:sp modelId="{3D61F710-B6E5-43AB-9DA8-C0106FC3CE42}">
      <dsp:nvSpPr>
        <dsp:cNvPr id="0" name=""/>
        <dsp:cNvSpPr/>
      </dsp:nvSpPr>
      <dsp:spPr>
        <a:xfrm>
          <a:off x="5592816" y="2174157"/>
          <a:ext cx="2661325" cy="2244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latin typeface="Candara" pitchFamily="34" charset="0"/>
            </a:rPr>
            <a:t>Academia has </a:t>
          </a:r>
          <a:r>
            <a:rPr lang="en-US" sz="2500" b="1" kern="1200" dirty="0" smtClean="0">
              <a:solidFill>
                <a:srgbClr val="FFFF00"/>
              </a:solidFill>
              <a:latin typeface="Candara" pitchFamily="34" charset="0"/>
            </a:rPr>
            <a:t>played its part </a:t>
          </a:r>
          <a:r>
            <a:rPr lang="en-US" sz="2500" b="1" kern="1200" dirty="0" smtClean="0">
              <a:solidFill>
                <a:schemeClr val="tx1"/>
              </a:solidFill>
              <a:latin typeface="Candara" pitchFamily="34" charset="0"/>
            </a:rPr>
            <a:t>in this transformation</a:t>
          </a:r>
          <a:endParaRPr lang="en-GB" sz="2500" b="1" kern="1200" dirty="0">
            <a:latin typeface="Candara" pitchFamily="34" charset="0"/>
          </a:endParaRPr>
        </a:p>
      </dsp:txBody>
      <dsp:txXfrm>
        <a:off x="5702363" y="2283704"/>
        <a:ext cx="2442231" cy="2024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FBEAD-8068-422C-B57A-30CFA25C3E76}">
      <dsp:nvSpPr>
        <dsp:cNvPr id="0" name=""/>
        <dsp:cNvSpPr/>
      </dsp:nvSpPr>
      <dsp:spPr>
        <a:xfrm>
          <a:off x="91805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Statically Typed</a:t>
          </a:r>
          <a:endParaRPr lang="en-GB" sz="2800" kern="1200" dirty="0"/>
        </a:p>
      </dsp:txBody>
      <dsp:txXfrm>
        <a:off x="1375109" y="1498663"/>
        <a:ext cx="1887192" cy="2460497"/>
      </dsp:txXfrm>
    </dsp:sp>
    <dsp:sp modelId="{C4F96459-0667-46A5-8464-979D32A5AFC0}">
      <dsp:nvSpPr>
        <dsp:cNvPr id="0" name=""/>
        <dsp:cNvSpPr/>
      </dsp:nvSpPr>
      <dsp:spPr>
        <a:xfrm>
          <a:off x="4324195" y="1118970"/>
          <a:ext cx="3273099" cy="321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Dynamically Typed</a:t>
          </a:r>
          <a:endParaRPr lang="en-GB" sz="2800" kern="1200" dirty="0"/>
        </a:p>
      </dsp:txBody>
      <dsp:txXfrm>
        <a:off x="5253047" y="1498663"/>
        <a:ext cx="1887192" cy="2460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A4C77-5D4C-4807-A0F2-8C51A874502C}">
      <dsp:nvSpPr>
        <dsp:cNvPr id="0" name=""/>
        <dsp:cNvSpPr/>
      </dsp:nvSpPr>
      <dsp:spPr>
        <a:xfrm>
          <a:off x="313097" y="41"/>
          <a:ext cx="7755805" cy="3877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GB" sz="2800" b="1" kern="1200" baseline="0" dirty="0" smtClean="0"/>
            <a:t>Summary</a:t>
          </a:r>
          <a:br>
            <a:rPr lang="en-GB" sz="2800" b="1" kern="1200" baseline="0" dirty="0" smtClean="0"/>
          </a:br>
          <a:r>
            <a:rPr lang="en-GB" sz="2800" b="1" kern="1200" baseline="0" dirty="0" smtClean="0"/>
            <a:t/>
          </a:r>
          <a:br>
            <a:rPr lang="en-GB" sz="2800" b="1" kern="1200" baseline="0" dirty="0" smtClean="0"/>
          </a:br>
          <a:r>
            <a:rPr lang="en-GB" sz="2800" b="1" kern="1200" dirty="0" smtClean="0">
              <a:solidFill>
                <a:schemeClr val="tx1"/>
              </a:solidFill>
              <a:latin typeface="Candara" pitchFamily="34" charset="0"/>
            </a:rPr>
            <a:t>The world is information rich, our programming needs to be information-rich too</a:t>
          </a:r>
          <a:br>
            <a:rPr lang="en-GB" sz="2800" b="1" kern="1200" dirty="0" smtClean="0">
              <a:solidFill>
                <a:schemeClr val="tx1"/>
              </a:solidFill>
              <a:latin typeface="Candara" pitchFamily="34" charset="0"/>
            </a:rPr>
          </a:br>
          <a:endParaRPr lang="en-GB" sz="2000" b="1" kern="1200" dirty="0" smtClean="0">
            <a:solidFill>
              <a:schemeClr val="tx1"/>
            </a:solidFill>
            <a:latin typeface="Candara" pitchFamily="34" charset="0"/>
          </a:endParaRPr>
        </a:p>
        <a:p>
          <a:pPr lvl="0" algn="ctr" defTabSz="1244600" rtl="0">
            <a:lnSpc>
              <a:spcPct val="90000"/>
            </a:lnSpc>
            <a:spcBef>
              <a:spcPct val="0"/>
            </a:spcBef>
            <a:spcAft>
              <a:spcPct val="35000"/>
            </a:spcAft>
          </a:pPr>
          <a:r>
            <a:rPr lang="en-GB" sz="2800" b="1" kern="1200" dirty="0" smtClean="0">
              <a:solidFill>
                <a:schemeClr val="tx1"/>
              </a:solidFill>
              <a:latin typeface="Candara" pitchFamily="34" charset="0"/>
            </a:rPr>
            <a:t>Big Data </a:t>
          </a:r>
          <a:r>
            <a:rPr lang="en-GB" sz="2000" b="1" kern="1200" dirty="0" smtClean="0">
              <a:solidFill>
                <a:schemeClr val="tx1"/>
              </a:solidFill>
              <a:latin typeface="Candara" pitchFamily="34" charset="0"/>
              <a:sym typeface="Wingdings" pitchFamily="2" charset="2"/>
            </a:rPr>
            <a:t> </a:t>
          </a:r>
          <a:r>
            <a:rPr lang="en-GB" sz="2800" b="1" kern="1200" dirty="0" smtClean="0">
              <a:solidFill>
                <a:schemeClr val="tx1"/>
              </a:solidFill>
              <a:latin typeface="Candara" pitchFamily="34" charset="0"/>
              <a:sym typeface="Wingdings" pitchFamily="2" charset="2"/>
            </a:rPr>
            <a:t>Big Metadata</a:t>
          </a:r>
        </a:p>
        <a:p>
          <a:pPr lvl="0" algn="ctr" defTabSz="1244600" rtl="0">
            <a:lnSpc>
              <a:spcPct val="90000"/>
            </a:lnSpc>
            <a:spcBef>
              <a:spcPct val="0"/>
            </a:spcBef>
            <a:spcAft>
              <a:spcPct val="35000"/>
            </a:spcAft>
          </a:pPr>
          <a:r>
            <a:rPr lang="en-GB" sz="2000" b="1" kern="1200" dirty="0" smtClean="0">
              <a:solidFill>
                <a:schemeClr val="tx1"/>
              </a:solidFill>
              <a:latin typeface="Candara" pitchFamily="34" charset="0"/>
            </a:rPr>
            <a:t/>
          </a:r>
          <a:br>
            <a:rPr lang="en-GB" sz="2000" b="1" kern="1200" dirty="0" smtClean="0">
              <a:solidFill>
                <a:schemeClr val="tx1"/>
              </a:solidFill>
              <a:latin typeface="Candara" pitchFamily="34" charset="0"/>
            </a:rPr>
          </a:br>
          <a:r>
            <a:rPr lang="en-GB" sz="2800" b="1" kern="1200" dirty="0" smtClean="0">
              <a:solidFill>
                <a:schemeClr val="tx1"/>
              </a:solidFill>
              <a:latin typeface="Candara" pitchFamily="34" charset="0"/>
            </a:rPr>
            <a:t>Information-richness changes how we think about strongly-typed programming languages</a:t>
          </a:r>
          <a:endParaRPr lang="en-GB" sz="2800" b="1" kern="1200" dirty="0"/>
        </a:p>
      </dsp:txBody>
      <dsp:txXfrm>
        <a:off x="313097" y="41"/>
        <a:ext cx="7755805" cy="38779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5/8/2012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43000" y="685800"/>
            <a:ext cx="4572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187A0D14-7CCF-46EE-84E9-338DC34B671A}"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900" b="1" dirty="0" smtClean="0"/>
              <a:t>.NET 2.0-4.0, C# 2.0-4.0</a:t>
            </a:r>
            <a:r>
              <a:rPr lang="en-GB" sz="900" dirty="0" smtClean="0"/>
              <a:t>: .NET Generics: deep innovation, heavily inspired by functional programming design &amp; implementation, deeply empowering for C#/VB programmers. Generic programming, with total simplicity, with debugging, with runtime types, with unboxed efficiency, with </a:t>
            </a:r>
            <a:r>
              <a:rPr lang="en-GB" sz="900" dirty="0" err="1" smtClean="0"/>
              <a:t>precompilation</a:t>
            </a:r>
            <a:r>
              <a:rPr lang="en-GB" sz="900" dirty="0" smtClean="0"/>
              <a:t>. Assert this has put Microsoft 10-20 years ahead in this aspect of VM implementation: there is still no sign of JVM or other implementations or designs that rival the CLR on this design point. IMHO anyone who builds a typed VM language on anything less is building on sand.</a:t>
            </a:r>
          </a:p>
          <a:p>
            <a:pPr lvl="0"/>
            <a:r>
              <a:rPr lang="en-GB" sz="900" b="1" dirty="0" smtClean="0"/>
              <a:t>C# 3.0-4.0:</a:t>
            </a:r>
            <a:r>
              <a:rPr lang="en-GB" sz="900" dirty="0" smtClean="0"/>
              <a:t> Lambda Expressions, LINQ. I had less to do with this, but it is fundamentally enabled by .NET generics. It is a wonderful and ground-breaking embedding of queries into languages</a:t>
            </a:r>
          </a:p>
          <a:p>
            <a:pPr lvl="0"/>
            <a:r>
              <a:rPr lang="en-GB" sz="900" b="1" dirty="0" smtClean="0"/>
              <a:t>F# 2.0:</a:t>
            </a:r>
            <a:r>
              <a:rPr lang="en-GB" sz="900" dirty="0" smtClean="0"/>
              <a:t> Strongly typed functional programming for .NET, built on .NET Generics</a:t>
            </a:r>
          </a:p>
          <a:p>
            <a:pPr lvl="0"/>
            <a:r>
              <a:rPr lang="en-GB" sz="900" b="1" dirty="0" smtClean="0"/>
              <a:t>F# 2.0</a:t>
            </a:r>
            <a:r>
              <a:rPr lang="en-GB" sz="900" dirty="0" smtClean="0"/>
              <a:t>: Units of Measure with effective type inference. Again, it feels Microsoft is 10-20 years ahead of the competition for this feature. Take that as a challenge, if you like.</a:t>
            </a:r>
          </a:p>
          <a:p>
            <a:pPr lvl="0"/>
            <a:r>
              <a:rPr lang="en-GB" sz="900" b="1" dirty="0" smtClean="0"/>
              <a:t>F# 2.0</a:t>
            </a:r>
            <a:r>
              <a:rPr lang="en-GB" sz="900" dirty="0" smtClean="0"/>
              <a:t>: Asynchronous + parallel + agent programming. Smoothly integrated asynchronous programming and agents on a VM through local CPS rewriting. Similar to </a:t>
            </a:r>
            <a:r>
              <a:rPr lang="en-GB" sz="900" dirty="0" err="1" smtClean="0"/>
              <a:t>Kilim</a:t>
            </a:r>
            <a:r>
              <a:rPr lang="en-GB" sz="900" dirty="0" smtClean="0"/>
              <a:t>, predates it a little (2007).</a:t>
            </a:r>
          </a:p>
          <a:p>
            <a:r>
              <a:rPr lang="en-GB" sz="900" b="1" dirty="0" smtClean="0"/>
              <a:t>C# 5.0</a:t>
            </a:r>
            <a:r>
              <a:rPr lang="en-GB" sz="900" dirty="0" smtClean="0"/>
              <a:t>: Look for a sneak preview next week! </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199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60939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8872197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09"/>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8344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re présentation + titre partie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604798"/>
            <a:ext cx="7772400" cy="1470025"/>
          </a:xfrm>
          <a:prstGeom prst="rect">
            <a:avLst/>
          </a:prstGeom>
        </p:spPr>
        <p:txBody>
          <a:bodyPr>
            <a:noAutofit/>
          </a:bodyPr>
          <a:lstStyle>
            <a:lvl1pPr algn="l">
              <a:defRPr sz="4800" b="1">
                <a:solidFill>
                  <a:schemeClr val="bg1"/>
                </a:solidFill>
                <a:latin typeface="Segoe UI Light" pitchFamily="34" charset="0"/>
                <a:ea typeface="Segoe UI" pitchFamily="34" charset="0"/>
                <a:cs typeface="Segoe UI" pitchFamily="34" charset="0"/>
              </a:defRPr>
            </a:lvl1pPr>
          </a:lstStyle>
          <a:p>
            <a:r>
              <a:rPr lang="fr-FR" dirty="0" smtClean="0"/>
              <a:t>Cliquez pour modifier le titre de la présentation</a:t>
            </a:r>
            <a:endParaRPr lang="fr-FR" dirty="0"/>
          </a:p>
        </p:txBody>
      </p:sp>
      <p:sp>
        <p:nvSpPr>
          <p:cNvPr id="3" name="Sous-titre 2"/>
          <p:cNvSpPr>
            <a:spLocks noGrp="1"/>
          </p:cNvSpPr>
          <p:nvPr>
            <p:ph type="subTitle" idx="1" hasCustomPrompt="1"/>
          </p:nvPr>
        </p:nvSpPr>
        <p:spPr>
          <a:xfrm>
            <a:off x="683569" y="3909053"/>
            <a:ext cx="7815091" cy="1752600"/>
          </a:xfrm>
          <a:prstGeom prst="rect">
            <a:avLst/>
          </a:prstGeom>
        </p:spPr>
        <p:txBody>
          <a:bodyPr>
            <a:noAutofit/>
          </a:bodyPr>
          <a:lstStyle>
            <a:lvl1pPr marL="0" indent="0" algn="l">
              <a:lnSpc>
                <a:spcPct val="75000"/>
              </a:lnSpc>
              <a:buNone/>
              <a:defRPr sz="2800" b="0">
                <a:solidFill>
                  <a:srgbClr val="F4793B"/>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la date / nom speaker / titre speaker / société</a:t>
            </a:r>
            <a:endParaRPr lang="fr-FR" dirty="0"/>
          </a:p>
        </p:txBody>
      </p:sp>
    </p:spTree>
    <p:extLst>
      <p:ext uri="{BB962C8B-B14F-4D97-AF65-F5344CB8AC3E}">
        <p14:creationId xmlns:p14="http://schemas.microsoft.com/office/powerpoint/2010/main" val="3480852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style du titre</a:t>
            </a:r>
            <a:endParaRPr lang="en-US" dirty="0"/>
          </a:p>
        </p:txBody>
      </p:sp>
    </p:spTree>
    <p:extLst>
      <p:ext uri="{BB962C8B-B14F-4D97-AF65-F5344CB8AC3E}">
        <p14:creationId xmlns:p14="http://schemas.microsoft.com/office/powerpoint/2010/main" val="1449196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classiqu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7158" y="1214425"/>
            <a:ext cx="8429684" cy="4643471"/>
          </a:xfrm>
          <a:prstGeom prst="rect">
            <a:avLst/>
          </a:prstGeom>
        </p:spPr>
        <p:txBody>
          <a:bodyPr>
            <a:normAutofit/>
          </a:bodyPr>
          <a:lstStyle>
            <a:lvl1pPr marL="342900" indent="-342900">
              <a:buClr>
                <a:schemeClr val="bg1"/>
              </a:buClr>
              <a:buSzPct val="110000"/>
              <a:buFontTx/>
              <a:buBlip>
                <a:blip r:embed="rId2"/>
              </a:buBlip>
              <a:defRPr sz="2400" b="0">
                <a:solidFill>
                  <a:schemeClr val="bg1"/>
                </a:solidFill>
                <a:latin typeface="Segoe UI Light" pitchFamily="34" charset="0"/>
                <a:ea typeface="Segoe UI" pitchFamily="34" charset="0"/>
                <a:cs typeface="Segoe UI" pitchFamily="34" charset="0"/>
              </a:defRPr>
            </a:lvl1pPr>
            <a:lvl2pPr marL="800100" indent="-342900">
              <a:buClr>
                <a:schemeClr val="bg1"/>
              </a:buClr>
              <a:buSzPct val="60000"/>
              <a:buFont typeface="Wingdings 3" pitchFamily="18" charset="2"/>
              <a:buChar char=""/>
              <a:defRPr sz="2400" b="0">
                <a:solidFill>
                  <a:schemeClr val="bg1"/>
                </a:solidFill>
                <a:latin typeface="Segoe UI Light" pitchFamily="34" charset="0"/>
                <a:ea typeface="Segoe UI" pitchFamily="34" charset="0"/>
                <a:cs typeface="Segoe UI" pitchFamily="34" charset="0"/>
              </a:defRPr>
            </a:lvl2pPr>
            <a:lvl3pPr marL="1257300" indent="-342900">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3pPr>
            <a:lvl4pPr marL="1714500" indent="-342900">
              <a:buClr>
                <a:schemeClr val="bg1"/>
              </a:buClr>
              <a:buSzPct val="60000"/>
              <a:buFont typeface="Wingdings 3" pitchFamily="18" charset="2"/>
              <a:buChar char=""/>
              <a:defRPr lang="fr-FR" sz="2400" b="0" kern="1200" dirty="0" smtClean="0">
                <a:solidFill>
                  <a:schemeClr val="bg1"/>
                </a:solidFill>
                <a:latin typeface="Segoe UI Light" pitchFamily="34" charset="0"/>
                <a:ea typeface="Segoe UI" pitchFamily="34" charset="0"/>
                <a:cs typeface="Segoe UI" pitchFamily="34" charset="0"/>
              </a:defRPr>
            </a:lvl4pPr>
            <a:lvl5pPr marL="2171700" indent="-342900">
              <a:buClr>
                <a:schemeClr val="bg1"/>
              </a:buClr>
              <a:buSzPct val="60000"/>
              <a:buFont typeface="Wingdings 3" pitchFamily="18" charset="2"/>
              <a:buChar char="u"/>
              <a:defRPr lang="fr-FR" sz="2400" b="0" kern="1200" dirty="0">
                <a:solidFill>
                  <a:schemeClr val="bg1"/>
                </a:solidFill>
                <a:latin typeface="Segoe UI Light" pitchFamily="34" charset="0"/>
                <a:ea typeface="Segoe UI" pitchFamily="34" charset="0"/>
                <a:cs typeface="Segoe UI" pitchFamily="34" charset="0"/>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5"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9602205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classique 2 blocs">
    <p:spTree>
      <p:nvGrpSpPr>
        <p:cNvPr id="1" name=""/>
        <p:cNvGrpSpPr/>
        <p:nvPr/>
      </p:nvGrpSpPr>
      <p:grpSpPr>
        <a:xfrm>
          <a:off x="0" y="0"/>
          <a:ext cx="0" cy="0"/>
          <a:chOff x="0" y="0"/>
          <a:chExt cx="0" cy="0"/>
        </a:xfrm>
      </p:grpSpPr>
      <p:sp>
        <p:nvSpPr>
          <p:cNvPr id="8" name="Espace réservé du contenu 7"/>
          <p:cNvSpPr>
            <a:spLocks noGrp="1"/>
          </p:cNvSpPr>
          <p:nvPr>
            <p:ph sz="quarter" idx="13" hasCustomPrompt="1"/>
          </p:nvPr>
        </p:nvSpPr>
        <p:spPr>
          <a:xfrm>
            <a:off x="357188" y="1857387"/>
            <a:ext cx="4143374" cy="3000375"/>
          </a:xfrm>
          <a:prstGeom prst="rect">
            <a:avLst/>
          </a:prstGeom>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Font typeface="Arial" pitchFamily="34" charset="0"/>
              <a:buChar char="•"/>
              <a:defRPr sz="1800">
                <a:solidFill>
                  <a:schemeClr val="bg1"/>
                </a:solidFill>
                <a:latin typeface="Segoe UI Light" pitchFamily="34" charset="0"/>
              </a:defRPr>
            </a:lvl4pPr>
            <a:lvl5pPr marL="2057400" indent="-228600">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Espace réservé du contenu 7"/>
          <p:cNvSpPr>
            <a:spLocks noGrp="1"/>
          </p:cNvSpPr>
          <p:nvPr>
            <p:ph sz="quarter" idx="14" hasCustomPrompt="1"/>
          </p:nvPr>
        </p:nvSpPr>
        <p:spPr>
          <a:xfrm>
            <a:off x="4643438" y="1857375"/>
            <a:ext cx="4143404" cy="3000375"/>
          </a:xfrm>
          <a:prstGeom prst="rect">
            <a:avLst/>
          </a:prstGeom>
        </p:spPr>
        <p:txBody>
          <a:bodyPr>
            <a:noAutofit/>
          </a:bodyPr>
          <a:lstStyle>
            <a:lvl1pPr marL="342900" indent="-342900" algn="l" defTabSz="914400"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800100" indent="-342900" algn="l" defTabSz="91440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43000" indent="-228600" algn="l" defTabSz="914400"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5279824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du contenu 7"/>
          <p:cNvSpPr>
            <a:spLocks noGrp="1"/>
          </p:cNvSpPr>
          <p:nvPr>
            <p:ph sz="quarter" idx="13" hasCustomPrompt="1"/>
          </p:nvPr>
        </p:nvSpPr>
        <p:spPr>
          <a:xfrm>
            <a:off x="357188" y="1857387"/>
            <a:ext cx="4143374" cy="3000375"/>
          </a:xfrm>
          <a:prstGeom prst="rect">
            <a:avLst/>
          </a:prstGeom>
          <a:solidFill>
            <a:srgbClr val="F4793B"/>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Font typeface="Arial" pitchFamily="34" charset="0"/>
              <a:buChar char="•"/>
              <a:defRPr sz="1800">
                <a:solidFill>
                  <a:schemeClr val="bg1"/>
                </a:solidFill>
                <a:latin typeface="Segoe UI Light" pitchFamily="34" charset="0"/>
              </a:defRPr>
            </a:lvl4pPr>
            <a:lvl5pPr marL="2057400" indent="-228600">
              <a:buFont typeface="Arial" pitchFamily="34" charset="0"/>
              <a:buChar char="•"/>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5" name="Espace réservé du contenu 7"/>
          <p:cNvSpPr>
            <a:spLocks noGrp="1"/>
          </p:cNvSpPr>
          <p:nvPr>
            <p:ph sz="quarter" idx="14" hasCustomPrompt="1"/>
          </p:nvPr>
        </p:nvSpPr>
        <p:spPr>
          <a:xfrm>
            <a:off x="4643438" y="1857375"/>
            <a:ext cx="4143404" cy="3000375"/>
          </a:xfrm>
          <a:prstGeom prst="rect">
            <a:avLst/>
          </a:prstGeom>
          <a:solidFill>
            <a:srgbClr val="1F8BF0"/>
          </a:solidFill>
        </p:spPr>
        <p:txBody>
          <a:bodyPr>
            <a:noAutofit/>
          </a:bodyPr>
          <a:lstStyle>
            <a:lvl1pPr marL="342900" indent="-342900" algn="l" defTabSz="914400" rtl="0" eaLnBrk="1" latinLnBrk="0" hangingPunct="1">
              <a:spcBef>
                <a:spcPct val="20000"/>
              </a:spcBef>
              <a:buFontTx/>
              <a:buBlip>
                <a:blip r:embed="rId2"/>
              </a:buBlip>
              <a:defRPr lang="fr-FR" sz="2800" kern="1200" dirty="0" smtClean="0">
                <a:solidFill>
                  <a:schemeClr val="bg1"/>
                </a:solidFill>
                <a:latin typeface="Segoe UI Light" pitchFamily="34" charset="0"/>
                <a:ea typeface="+mn-ea"/>
                <a:cs typeface="+mn-cs"/>
              </a:defRPr>
            </a:lvl1pPr>
            <a:lvl2pPr marL="800100" indent="-342900" algn="l" defTabSz="914400" rtl="0" eaLnBrk="1" latinLnBrk="0" hangingPunct="1">
              <a:spcBef>
                <a:spcPct val="20000"/>
              </a:spcBef>
              <a:buSzPct val="60000"/>
              <a:buFont typeface="Wingdings 3" pitchFamily="18" charset="2"/>
              <a:buChar char="u"/>
              <a:defRPr lang="fr-FR" sz="2400" kern="1200" dirty="0" smtClean="0">
                <a:solidFill>
                  <a:schemeClr val="bg1"/>
                </a:solidFill>
                <a:latin typeface="Segoe UI Light" pitchFamily="34" charset="0"/>
                <a:ea typeface="+mn-ea"/>
                <a:cs typeface="+mn-cs"/>
              </a:defRPr>
            </a:lvl2pPr>
            <a:lvl3pPr marL="1143000" indent="-228600" algn="l" defTabSz="914400" rtl="0" eaLnBrk="1" latinLnBrk="0" hangingPunct="1">
              <a:spcBef>
                <a:spcPct val="20000"/>
              </a:spcBef>
              <a:buSzPct val="60000"/>
              <a:buFont typeface="Wingdings 3" pitchFamily="18" charset="2"/>
              <a:buChar char="u"/>
              <a:defRPr lang="fr-FR" sz="2000" kern="1200" dirty="0" smtClean="0">
                <a:solidFill>
                  <a:schemeClr val="bg1"/>
                </a:solidFill>
                <a:latin typeface="Segoe UI Light" pitchFamily="34" charset="0"/>
                <a:ea typeface="+mn-ea"/>
                <a:cs typeface="+mn-cs"/>
              </a:defRPr>
            </a:lvl3pPr>
            <a:lvl4pPr marL="1600200" indent="-228600" algn="l" defTabSz="914400" rtl="0" eaLnBrk="1" latinLnBrk="0" hangingPunct="1">
              <a:spcBef>
                <a:spcPct val="20000"/>
              </a:spcBef>
              <a:buFont typeface="Arial" pitchFamily="34" charset="0"/>
              <a:buChar char="•"/>
              <a:defRPr lang="fr-FR" sz="2800" kern="1200" dirty="0" smtClean="0">
                <a:solidFill>
                  <a:schemeClr val="bg1"/>
                </a:solidFill>
                <a:latin typeface="Segoe UI Light" pitchFamily="34" charset="0"/>
                <a:ea typeface="+mn-ea"/>
                <a:cs typeface="+mn-cs"/>
              </a:defRPr>
            </a:lvl4pPr>
            <a:lvl5pPr marL="2057400" indent="-228600" algn="l" defTabSz="914400" rtl="0" eaLnBrk="1" latinLnBrk="0" hangingPunct="1">
              <a:spcBef>
                <a:spcPct val="20000"/>
              </a:spcBef>
              <a:buFont typeface="Arial" pitchFamily="34" charset="0"/>
              <a:buChar char="•"/>
              <a:defRPr lang="fr-FR" sz="2800" kern="1200" dirty="0">
                <a:solidFill>
                  <a:schemeClr val="bg1"/>
                </a:solidFill>
                <a:latin typeface="Segoe UI Light" pitchFamily="34" charset="0"/>
                <a:ea typeface="+mn-ea"/>
                <a:cs typeface="+mn-c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07260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classique 2 blocs + titres blocs">
    <p:spTree>
      <p:nvGrpSpPr>
        <p:cNvPr id="1" name=""/>
        <p:cNvGrpSpPr/>
        <p:nvPr/>
      </p:nvGrpSpPr>
      <p:grpSpPr>
        <a:xfrm>
          <a:off x="0" y="0"/>
          <a:ext cx="0" cy="0"/>
          <a:chOff x="0" y="0"/>
          <a:chExt cx="0" cy="0"/>
        </a:xfrm>
      </p:grpSpPr>
      <p:sp>
        <p:nvSpPr>
          <p:cNvPr id="7"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
        <p:nvSpPr>
          <p:cNvPr id="8" name="Espace réservé du contenu 9"/>
          <p:cNvSpPr>
            <a:spLocks noGrp="1"/>
          </p:cNvSpPr>
          <p:nvPr>
            <p:ph sz="quarter" idx="13" hasCustomPrompt="1"/>
          </p:nvPr>
        </p:nvSpPr>
        <p:spPr>
          <a:xfrm>
            <a:off x="357158" y="1643053"/>
            <a:ext cx="4143374" cy="428625"/>
          </a:xfrm>
          <a:prstGeom prst="rect">
            <a:avLst/>
          </a:prstGeom>
          <a:noFill/>
        </p:spPr>
        <p:txBody>
          <a:bodyPr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9" name="Espace réservé du contenu 9"/>
          <p:cNvSpPr>
            <a:spLocks noGrp="1"/>
          </p:cNvSpPr>
          <p:nvPr>
            <p:ph sz="quarter" idx="14" hasCustomPrompt="1"/>
          </p:nvPr>
        </p:nvSpPr>
        <p:spPr>
          <a:xfrm>
            <a:off x="4643442" y="1643053"/>
            <a:ext cx="4099263" cy="428625"/>
          </a:xfrm>
          <a:prstGeom prst="rect">
            <a:avLst/>
          </a:prstGeom>
          <a:noFill/>
        </p:spPr>
        <p:txBody>
          <a:bodyPr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2900" lvl="0" indent="-342900" algn="ctr" defTabSz="914400" rtl="0" eaLnBrk="1" latinLnBrk="0" hangingPunct="1">
              <a:spcBef>
                <a:spcPct val="20000"/>
              </a:spcBef>
              <a:buFontTx/>
              <a:buNone/>
            </a:pPr>
            <a:r>
              <a:rPr lang="fr-FR" dirty="0" smtClean="0"/>
              <a:t>Titre du bloc</a:t>
            </a:r>
          </a:p>
        </p:txBody>
      </p:sp>
      <p:sp>
        <p:nvSpPr>
          <p:cNvPr id="11" name="Espace réservé du contenu 7"/>
          <p:cNvSpPr>
            <a:spLocks noGrp="1"/>
          </p:cNvSpPr>
          <p:nvPr>
            <p:ph sz="quarter" idx="15"/>
          </p:nvPr>
        </p:nvSpPr>
        <p:spPr>
          <a:xfrm>
            <a:off x="357188" y="2214578"/>
            <a:ext cx="4167187" cy="3000375"/>
          </a:xfrm>
          <a:prstGeom prst="rect">
            <a:avLst/>
          </a:prstGeom>
          <a:no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7"/>
          <p:cNvSpPr>
            <a:spLocks noGrp="1"/>
          </p:cNvSpPr>
          <p:nvPr>
            <p:ph sz="quarter" idx="16"/>
          </p:nvPr>
        </p:nvSpPr>
        <p:spPr>
          <a:xfrm>
            <a:off x="4643438" y="2214565"/>
            <a:ext cx="4096702" cy="3000375"/>
          </a:xfrm>
          <a:prstGeom prst="rect">
            <a:avLst/>
          </a:prstGeom>
          <a:no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833167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contenu 9"/>
          <p:cNvSpPr>
            <a:spLocks noGrp="1"/>
          </p:cNvSpPr>
          <p:nvPr>
            <p:ph sz="quarter" idx="13" hasCustomPrompt="1"/>
          </p:nvPr>
        </p:nvSpPr>
        <p:spPr>
          <a:xfrm>
            <a:off x="357158" y="1643053"/>
            <a:ext cx="4143374" cy="428625"/>
          </a:xfrm>
          <a:prstGeom prst="rect">
            <a:avLst/>
          </a:prstGeom>
          <a:solidFill>
            <a:srgbClr val="F4793B"/>
          </a:solidFill>
        </p:spPr>
        <p:txBody>
          <a:bodyPr anchor="ctr"/>
          <a:lstStyle>
            <a:lvl1pPr algn="ctr">
              <a:buFontTx/>
              <a:buNone/>
              <a:defRPr b="1">
                <a:solidFill>
                  <a:schemeClr val="bg1"/>
                </a:solidFill>
                <a:latin typeface="Segoe UI Light" pitchFamily="34" charset="0"/>
              </a:defRPr>
            </a:lvl1pPr>
          </a:lstStyle>
          <a:p>
            <a:pPr lvl="0"/>
            <a:r>
              <a:rPr lang="fr-FR" dirty="0" smtClean="0"/>
              <a:t>Titre du bloc</a:t>
            </a:r>
          </a:p>
        </p:txBody>
      </p:sp>
      <p:sp>
        <p:nvSpPr>
          <p:cNvPr id="5" name="Espace réservé du contenu 9"/>
          <p:cNvSpPr>
            <a:spLocks noGrp="1"/>
          </p:cNvSpPr>
          <p:nvPr>
            <p:ph sz="quarter" idx="14" hasCustomPrompt="1"/>
          </p:nvPr>
        </p:nvSpPr>
        <p:spPr>
          <a:xfrm>
            <a:off x="4643442" y="1643053"/>
            <a:ext cx="4099263" cy="428625"/>
          </a:xfrm>
          <a:prstGeom prst="rect">
            <a:avLst/>
          </a:prstGeom>
          <a:solidFill>
            <a:srgbClr val="1F8BF0"/>
          </a:solidFill>
        </p:spPr>
        <p:txBody>
          <a:bodyPr anchor="ctr"/>
          <a:lstStyle>
            <a:lvl1pPr marL="0" indent="0" algn="ctr">
              <a:buFontTx/>
              <a:buNone/>
              <a:defRPr lang="fr-FR" sz="3200" b="1" kern="1200" dirty="0" smtClean="0">
                <a:solidFill>
                  <a:schemeClr val="bg1"/>
                </a:solidFill>
                <a:latin typeface="Segoe UI Light" pitchFamily="34" charset="0"/>
                <a:ea typeface="+mn-ea"/>
                <a:cs typeface="+mn-cs"/>
              </a:defRPr>
            </a:lvl1pPr>
          </a:lstStyle>
          <a:p>
            <a:pPr marL="342900" lvl="0" indent="-342900" algn="ctr" defTabSz="914400" rtl="0" eaLnBrk="1" latinLnBrk="0" hangingPunct="1">
              <a:spcBef>
                <a:spcPct val="20000"/>
              </a:spcBef>
              <a:buFontTx/>
              <a:buNone/>
            </a:pPr>
            <a:r>
              <a:rPr lang="fr-FR" dirty="0" smtClean="0"/>
              <a:t>Titre du bloc</a:t>
            </a:r>
          </a:p>
        </p:txBody>
      </p:sp>
      <p:sp>
        <p:nvSpPr>
          <p:cNvPr id="6" name="Espace réservé du contenu 7"/>
          <p:cNvSpPr>
            <a:spLocks noGrp="1"/>
          </p:cNvSpPr>
          <p:nvPr>
            <p:ph sz="quarter" idx="15"/>
          </p:nvPr>
        </p:nvSpPr>
        <p:spPr>
          <a:xfrm>
            <a:off x="357188" y="2214578"/>
            <a:ext cx="4167187" cy="3000375"/>
          </a:xfrm>
          <a:prstGeom prst="rect">
            <a:avLst/>
          </a:prstGeom>
          <a:solidFill>
            <a:srgbClr val="F4793B"/>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contenu 7"/>
          <p:cNvSpPr>
            <a:spLocks noGrp="1"/>
          </p:cNvSpPr>
          <p:nvPr>
            <p:ph sz="quarter" idx="16"/>
          </p:nvPr>
        </p:nvSpPr>
        <p:spPr>
          <a:xfrm>
            <a:off x="4643438" y="2214565"/>
            <a:ext cx="4096702" cy="3000375"/>
          </a:xfrm>
          <a:prstGeom prst="rect">
            <a:avLst/>
          </a:prstGeom>
          <a:solidFill>
            <a:srgbClr val="1F8BF0"/>
          </a:solidFill>
        </p:spPr>
        <p:txBody>
          <a:bodyPr>
            <a:normAutofit/>
          </a:bodyPr>
          <a:lstStyle>
            <a:lvl1pPr marL="342900" indent="-342900">
              <a:buFontTx/>
              <a:buBlip>
                <a:blip r:embed="rId2"/>
              </a:buBlip>
              <a:defRPr sz="2800">
                <a:solidFill>
                  <a:schemeClr val="bg1"/>
                </a:solidFill>
                <a:latin typeface="Segoe UI Light" pitchFamily="34" charset="0"/>
              </a:defRPr>
            </a:lvl1pPr>
            <a:lvl2pPr marL="742950" indent="-285750">
              <a:buSzPct val="60000"/>
              <a:buFont typeface="Wingdings 3" pitchFamily="18" charset="2"/>
              <a:buChar char="u"/>
              <a:defRPr sz="2400">
                <a:solidFill>
                  <a:schemeClr val="bg1"/>
                </a:solidFill>
                <a:latin typeface="Segoe UI Light" pitchFamily="34" charset="0"/>
              </a:defRPr>
            </a:lvl2pPr>
            <a:lvl3pPr marL="1143000" indent="-228600">
              <a:buSzPct val="60000"/>
              <a:buFont typeface="Wingdings 3" pitchFamily="18" charset="2"/>
              <a:buChar char="u"/>
              <a:defRPr sz="2000">
                <a:solidFill>
                  <a:schemeClr val="bg1"/>
                </a:solidFill>
                <a:latin typeface="Segoe UI Light" pitchFamily="34" charset="0"/>
              </a:defRPr>
            </a:lvl3pPr>
            <a:lvl4pPr marL="1600200" indent="-228600">
              <a:buSzPct val="60000"/>
              <a:buFont typeface="Wingdings 3" pitchFamily="18" charset="2"/>
              <a:buChar char="u"/>
              <a:defRPr sz="1800">
                <a:solidFill>
                  <a:schemeClr val="bg1"/>
                </a:solidFill>
                <a:latin typeface="Segoe UI Light" pitchFamily="34" charset="0"/>
              </a:defRPr>
            </a:lvl4pPr>
            <a:lvl5pPr marL="2057400" indent="-228600">
              <a:buSzPct val="60000"/>
              <a:buFont typeface="Wingdings 3" pitchFamily="18" charset="2"/>
              <a:buChar char="u"/>
              <a:defRPr sz="1800">
                <a:solidFill>
                  <a:schemeClr val="bg1"/>
                </a:solidFill>
                <a:latin typeface="Segoe UI Light"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Titre 1"/>
          <p:cNvSpPr>
            <a:spLocks noGrp="1"/>
          </p:cNvSpPr>
          <p:nvPr>
            <p:ph type="title" hasCustomPrompt="1"/>
          </p:nvPr>
        </p:nvSpPr>
        <p:spPr>
          <a:xfrm>
            <a:off x="107504" y="141635"/>
            <a:ext cx="7200800" cy="849577"/>
          </a:xfrm>
          <a:prstGeom prst="rect">
            <a:avLst/>
          </a:prstGeom>
        </p:spPr>
        <p:txBody>
          <a:bodyPr/>
          <a:lstStyle>
            <a:lvl1pPr algn="l">
              <a:defRPr sz="3600" b="1">
                <a:solidFill>
                  <a:schemeClr val="bg1"/>
                </a:solidFill>
                <a:latin typeface="Segoe UI Light" pitchFamily="34" charset="0"/>
              </a:defRPr>
            </a:lvl1pPr>
          </a:lstStyle>
          <a:p>
            <a:r>
              <a:rPr lang="fr-FR" dirty="0" smtClean="0"/>
              <a:t>Modifiez le titre</a:t>
            </a:r>
            <a:endParaRPr lang="en-US" dirty="0"/>
          </a:p>
        </p:txBody>
      </p:sp>
    </p:spTree>
    <p:extLst>
      <p:ext uri="{BB962C8B-B14F-4D97-AF65-F5344CB8AC3E}">
        <p14:creationId xmlns:p14="http://schemas.microsoft.com/office/powerpoint/2010/main" val="3579135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 intro conféren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779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1F8BF0"/>
                </a:solidFill>
                <a:latin typeface="Segoe UI Light" pitchFamily="34" charset="0"/>
              </a:defRPr>
            </a:lvl1pPr>
          </a:lstStyle>
          <a:p>
            <a:r>
              <a:rPr lang="fr-FR" dirty="0" smtClean="0"/>
              <a:t>Modifiez le titre de la vidéo</a:t>
            </a:r>
            <a:endParaRPr lang="en-US" dirty="0"/>
          </a:p>
        </p:txBody>
      </p:sp>
      <p:sp>
        <p:nvSpPr>
          <p:cNvPr id="3" name="Title 1"/>
          <p:cNvSpPr txBox="1">
            <a:spLocks/>
          </p:cNvSpPr>
          <p:nvPr userDrawn="1"/>
        </p:nvSpPr>
        <p:spPr>
          <a:xfrm>
            <a:off x="0" y="2276872"/>
            <a:ext cx="9144000" cy="1632181"/>
          </a:xfrm>
          <a:prstGeom prst="rect">
            <a:avLst/>
          </a:prstGeom>
          <a:solidFill>
            <a:srgbClr val="1F8BF0"/>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smtClean="0">
                <a:solidFill>
                  <a:prstClr val="white"/>
                </a:solidFill>
              </a:rPr>
              <a:t>VIDEO</a:t>
            </a:r>
            <a:endParaRPr lang="fr-FR" dirty="0">
              <a:solidFill>
                <a:prstClr val="white"/>
              </a:solidFill>
            </a:endParaRPr>
          </a:p>
        </p:txBody>
      </p:sp>
    </p:spTree>
    <p:extLst>
      <p:ext uri="{BB962C8B-B14F-4D97-AF65-F5344CB8AC3E}">
        <p14:creationId xmlns:p14="http://schemas.microsoft.com/office/powerpoint/2010/main" val="12548926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FF19A7"/>
                </a:solidFill>
                <a:latin typeface="Segoe UI Light" pitchFamily="34" charset="0"/>
              </a:defRPr>
            </a:lvl1pPr>
          </a:lstStyle>
          <a:p>
            <a:r>
              <a:rPr lang="fr-FR" dirty="0" smtClean="0"/>
              <a:t>Modifiez le titre de l’annonce</a:t>
            </a:r>
            <a:endParaRPr lang="en-US" dirty="0"/>
          </a:p>
        </p:txBody>
      </p:sp>
      <p:sp>
        <p:nvSpPr>
          <p:cNvPr id="3" name="Title 1"/>
          <p:cNvSpPr txBox="1">
            <a:spLocks/>
          </p:cNvSpPr>
          <p:nvPr userDrawn="1"/>
        </p:nvSpPr>
        <p:spPr>
          <a:xfrm>
            <a:off x="0" y="2276872"/>
            <a:ext cx="9144000" cy="1632181"/>
          </a:xfrm>
          <a:prstGeom prst="rect">
            <a:avLst/>
          </a:prstGeom>
          <a:solidFill>
            <a:srgbClr val="FF19A7"/>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ANNONCE</a:t>
            </a:r>
            <a:endParaRPr lang="fr-FR" dirty="0">
              <a:solidFill>
                <a:prstClr val="white"/>
              </a:solidFill>
            </a:endParaRPr>
          </a:p>
        </p:txBody>
      </p:sp>
    </p:spTree>
    <p:extLst>
      <p:ext uri="{BB962C8B-B14F-4D97-AF65-F5344CB8AC3E}">
        <p14:creationId xmlns:p14="http://schemas.microsoft.com/office/powerpoint/2010/main" val="20779706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iapo intro conférenc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1520" y="4221088"/>
            <a:ext cx="7200800" cy="849577"/>
          </a:xfrm>
          <a:prstGeom prst="rect">
            <a:avLst/>
          </a:prstGeom>
        </p:spPr>
        <p:txBody>
          <a:bodyPr/>
          <a:lstStyle>
            <a:lvl1pPr algn="l">
              <a:defRPr sz="3600" b="0" baseline="0">
                <a:solidFill>
                  <a:srgbClr val="F4793B"/>
                </a:solidFill>
                <a:latin typeface="Segoe UI Light" pitchFamily="34" charset="0"/>
              </a:defRPr>
            </a:lvl1pPr>
          </a:lstStyle>
          <a:p>
            <a:r>
              <a:rPr lang="fr-FR" dirty="0" smtClean="0"/>
              <a:t>Modifiez le titre de la démo</a:t>
            </a:r>
            <a:endParaRPr lang="en-US" dirty="0"/>
          </a:p>
        </p:txBody>
      </p:sp>
      <p:sp>
        <p:nvSpPr>
          <p:cNvPr id="3" name="Title 1"/>
          <p:cNvSpPr txBox="1">
            <a:spLocks/>
          </p:cNvSpPr>
          <p:nvPr userDrawn="1"/>
        </p:nvSpPr>
        <p:spPr>
          <a:xfrm>
            <a:off x="0" y="2276872"/>
            <a:ext cx="9144000" cy="1632181"/>
          </a:xfrm>
          <a:prstGeom prst="rect">
            <a:avLst/>
          </a:prstGeom>
          <a:solidFill>
            <a:srgbClr val="F4793B"/>
          </a:solidFill>
        </p:spPr>
        <p:txBody>
          <a:bodyPr lIns="396000" anchor="ctr" anchorCtr="0"/>
          <a:lstStyle>
            <a:lvl1pPr algn="l" defTabSz="914400" rtl="0" eaLnBrk="1" latinLnBrk="0" hangingPunct="1">
              <a:spcBef>
                <a:spcPct val="0"/>
              </a:spcBef>
              <a:buNone/>
              <a:defRPr sz="4400" b="1" kern="1200">
                <a:solidFill>
                  <a:schemeClr val="bg1"/>
                </a:solidFill>
                <a:latin typeface="Segoe UI Light" pitchFamily="34" charset="0"/>
                <a:ea typeface="+mj-ea"/>
                <a:cs typeface="+mj-cs"/>
              </a:defRPr>
            </a:lvl1pPr>
          </a:lstStyle>
          <a:p>
            <a:r>
              <a:rPr lang="en-US" dirty="0" smtClean="0">
                <a:solidFill>
                  <a:prstClr val="white"/>
                </a:solidFill>
              </a:rPr>
              <a:t>DEMO</a:t>
            </a:r>
            <a:endParaRPr lang="fr-FR" dirty="0">
              <a:solidFill>
                <a:prstClr val="white"/>
              </a:solidFill>
            </a:endParaRPr>
          </a:p>
        </p:txBody>
      </p:sp>
    </p:spTree>
    <p:extLst>
      <p:ext uri="{BB962C8B-B14F-4D97-AF65-F5344CB8AC3E}">
        <p14:creationId xmlns:p14="http://schemas.microsoft.com/office/powerpoint/2010/main" val="42287144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a:xfrm>
            <a:off x="609600" y="6248208"/>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02"/>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336594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65475"/>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4703875"/>
            <a:ext cx="7683914"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166863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4" y="4191003"/>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2879769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55047"/>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4" y="4189146"/>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922998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4" y="4191003"/>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286635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4" y="4191003"/>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116717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4" y="4191003"/>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708648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4" y="4191003"/>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8"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106264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575968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460375" indent="-460375">
              <a:buFontTx/>
              <a:buBlip>
                <a:blip r:embed="rId2"/>
              </a:buBlip>
              <a:defRPr/>
            </a:lvl1pPr>
            <a:lvl2pPr marL="855663" indent="-395288">
              <a:buFontTx/>
              <a:buBlip>
                <a:blip r:embed="rId2"/>
              </a:buBlip>
              <a:defRPr/>
            </a:lvl2pPr>
            <a:lvl3pPr marL="1258888" indent="-403225">
              <a:buFontTx/>
              <a:buBlip>
                <a:blip r:embed="rId2"/>
              </a:buBlip>
              <a:defRPr/>
            </a:lvl3pPr>
            <a:lvl4pPr marL="1604963" indent="-346075">
              <a:buFontTx/>
              <a:buBlip>
                <a:blip r:embed="rId2"/>
              </a:buBlip>
              <a:defRPr/>
            </a:lvl4pPr>
            <a:lvl5pPr marL="1941513" indent="-33655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27274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799"/>
            <a:ext cx="8363938"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9562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2"/>
            <a:ext cx="4115872" cy="2129814"/>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2"/>
            <a:ext cx="4115872" cy="2129814"/>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2662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65307"/>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1"/>
            <a:ext cx="4114800" cy="1855893"/>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65307"/>
            <a:ext cx="4115872"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2"/>
            <a:ext cx="4115872" cy="1855893"/>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210030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236766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67901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7905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2160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893453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8819475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0"/>
            <a:ext cx="5421083" cy="365125"/>
          </a:xfrm>
          <a:prstGeom prst="rect">
            <a:avLst/>
          </a:prstGeom>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solidFill>
                  <a:srgbClr val="FFFFFF"/>
                </a:solidFill>
              </a:rPr>
              <a:pPr/>
              <a:t>‹#›</a:t>
            </a:fld>
            <a:endParaRPr lang="en-GB">
              <a:solidFill>
                <a:srgbClr val="FFFFFF"/>
              </a:solidFill>
            </a:endParaRPr>
          </a:p>
        </p:txBody>
      </p:sp>
      <p:sp>
        <p:nvSpPr>
          <p:cNvPr id="6" name="Date Placeholder 5"/>
          <p:cNvSpPr>
            <a:spLocks noGrp="1"/>
          </p:cNvSpPr>
          <p:nvPr>
            <p:ph type="dt" sz="half" idx="12"/>
          </p:nvPr>
        </p:nvSpPr>
        <p:spPr>
          <a:xfrm>
            <a:off x="6096000" y="6248404"/>
            <a:ext cx="2667000" cy="365125"/>
          </a:xfrm>
          <a:prstGeom prst="rect">
            <a:avLst/>
          </a:prstGeom>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0170164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8"/>
            <a:ext cx="8086952"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165105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0641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7" y="1447809"/>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5918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7"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7" y="2303507"/>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78"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590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897567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60861" y="142875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6804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4"/>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4"/>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843873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219439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3484112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9695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1"/>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9"/>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08869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5313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79043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736781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5883891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16"/>
            <a:ext cx="5421083" cy="365125"/>
          </a:xfrm>
          <a:prstGeom prst="rect">
            <a:avLst/>
          </a:prstGeom>
        </p:spPr>
        <p:txBody>
          <a:bodyPr/>
          <a:lstStyle>
            <a:lvl1pPr>
              <a:defRPr/>
            </a:lvl1pPr>
          </a:lstStyle>
          <a:p>
            <a:endParaRPr lang="en-GB">
              <a:solidFill>
                <a:prstClr val="white"/>
              </a:solidFill>
            </a:endParaRPr>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solidFill>
                  <a:prstClr val="white"/>
                </a:solidFill>
              </a:rPr>
              <a:pPr/>
              <a:t>‹#›</a:t>
            </a:fld>
            <a:endParaRPr lang="en-GB">
              <a:solidFill>
                <a:prstClr val="white"/>
              </a:solidFill>
            </a:endParaRPr>
          </a:p>
        </p:txBody>
      </p:sp>
      <p:sp>
        <p:nvSpPr>
          <p:cNvPr id="6" name="Date Placeholder 5"/>
          <p:cNvSpPr>
            <a:spLocks noGrp="1"/>
          </p:cNvSpPr>
          <p:nvPr>
            <p:ph type="dt" sz="half" idx="12"/>
          </p:nvPr>
        </p:nvSpPr>
        <p:spPr>
          <a:xfrm>
            <a:off x="6096000" y="6248410"/>
            <a:ext cx="2667000" cy="365125"/>
          </a:xfrm>
          <a:prstGeom prst="rect">
            <a:avLst/>
          </a:prstGeom>
        </p:spPr>
        <p:txBody>
          <a:bodyPr/>
          <a:lstStyle>
            <a:lvl1pPr>
              <a:defRPr/>
            </a:lvl1pPr>
          </a:lstStyle>
          <a:p>
            <a:endParaRPr lang="en-GB">
              <a:solidFill>
                <a:prstClr val="white"/>
              </a:solidFill>
            </a:endParaRPr>
          </a:p>
        </p:txBody>
      </p:sp>
    </p:spTree>
    <p:extLst>
      <p:ext uri="{BB962C8B-B14F-4D97-AF65-F5344CB8AC3E}">
        <p14:creationId xmlns:p14="http://schemas.microsoft.com/office/powerpoint/2010/main" val="341056540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9816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b="1">
                <a:latin typeface="+mj-lt"/>
                <a:cs typeface="Calibr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5143626"/>
          </a:xfrm>
        </p:spPr>
        <p:txBody>
          <a:bodyPr>
            <a:normAutofit/>
          </a:bodyPr>
          <a:lstStyle>
            <a:lvl1pPr>
              <a:buClr>
                <a:schemeClr val="tx1"/>
              </a:buClr>
              <a:buSzPct val="100000"/>
              <a:buFont typeface="Wingdings" pitchFamily="2" charset="2"/>
              <a:buChar char=""/>
              <a:defRPr>
                <a:latin typeface="+mj-lt"/>
                <a:cs typeface="Calibri" pitchFamily="34" charset="0"/>
              </a:defRPr>
            </a:lvl1pPr>
            <a:lvl2pPr>
              <a:buClr>
                <a:schemeClr val="tx1"/>
              </a:buClr>
              <a:buSzPct val="90000"/>
              <a:buFont typeface="Wingdings" pitchFamily="2" charset="2"/>
              <a:buChar char="ð"/>
              <a:defRPr>
                <a:latin typeface="+mj-lt"/>
                <a:cs typeface="Calibri" pitchFamily="34" charset="0"/>
              </a:defRPr>
            </a:lvl2pPr>
            <a:lvl3pPr>
              <a:buClr>
                <a:schemeClr val="tx1"/>
              </a:buClr>
              <a:buSzPct val="90000"/>
              <a:buFont typeface="Wingdings" pitchFamily="2" charset="2"/>
              <a:buChar char="ð"/>
              <a:defRPr>
                <a:latin typeface="+mj-lt"/>
                <a:cs typeface="Calibri" pitchFamily="34" charset="0"/>
              </a:defRPr>
            </a:lvl3pPr>
            <a:lvl4pPr>
              <a:buClr>
                <a:schemeClr val="tx1"/>
              </a:buClr>
              <a:buSzPct val="90000"/>
              <a:buFont typeface="Wingdings" pitchFamily="2" charset="2"/>
              <a:buChar char="ð"/>
              <a:defRPr>
                <a:latin typeface="+mj-lt"/>
                <a:cs typeface="Calibri" pitchFamily="34" charset="0"/>
              </a:defRPr>
            </a:lvl4pPr>
            <a:lvl5pPr>
              <a:buClr>
                <a:schemeClr val="tx1"/>
              </a:buClr>
              <a:buSzPct val="90000"/>
              <a:buFont typeface="Wingdings" pitchFamily="2" charset="2"/>
              <a:buChar char="ð"/>
              <a:defRPr>
                <a:latin typeface="+mj-lt"/>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676507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646176" y="1304548"/>
            <a:ext cx="8086952" cy="1434239"/>
          </a:xfrm>
        </p:spPr>
        <p:txBody>
          <a:bodyPr/>
          <a:lstStyle>
            <a:lvl1pPr marL="0" indent="0">
              <a:lnSpc>
                <a:spcPct val="80000"/>
              </a:lnSpc>
              <a:buFontTx/>
              <a:buNone/>
              <a:defRPr sz="2400" b="0">
                <a:solidFill>
                  <a:srgbClr val="000000"/>
                </a:solidFill>
                <a:latin typeface="Consolas" pitchFamily="49" charset="0"/>
                <a:cs typeface="Courier New" pitchFamily="49" charset="0"/>
              </a:defRPr>
            </a:lvl1pPr>
            <a:lvl2pPr marL="457200" indent="6350">
              <a:lnSpc>
                <a:spcPct val="80000"/>
              </a:lnSpc>
              <a:buFontTx/>
              <a:buNone/>
              <a:defRPr sz="2000" b="0">
                <a:solidFill>
                  <a:srgbClr val="000000"/>
                </a:solidFill>
                <a:latin typeface="Consolas" pitchFamily="49" charset="0"/>
                <a:cs typeface="Courier New" pitchFamily="49" charset="0"/>
              </a:defRPr>
            </a:lvl2pPr>
            <a:lvl3pPr marL="796925" indent="0">
              <a:lnSpc>
                <a:spcPct val="80000"/>
              </a:lnSpc>
              <a:buFontTx/>
              <a:buNone/>
              <a:defRPr sz="1800" b="0">
                <a:solidFill>
                  <a:srgbClr val="000000"/>
                </a:solidFill>
                <a:latin typeface="Consolas" pitchFamily="49" charset="0"/>
                <a:cs typeface="Courier New" pitchFamily="49" charset="0"/>
              </a:defRPr>
            </a:lvl3pPr>
            <a:lvl4pPr marL="1147763" indent="20638">
              <a:lnSpc>
                <a:spcPct val="80000"/>
              </a:lnSpc>
              <a:buFontTx/>
              <a:buNone/>
              <a:defRPr sz="1800" b="0">
                <a:solidFill>
                  <a:srgbClr val="000000"/>
                </a:solidFill>
                <a:latin typeface="Consolas" pitchFamily="49" charset="0"/>
                <a:cs typeface="Courier New" pitchFamily="49" charset="0"/>
              </a:defRPr>
            </a:lvl4pPr>
            <a:lvl5pPr marL="1489075" indent="0">
              <a:lnSpc>
                <a:spcPct val="80000"/>
              </a:lnSpc>
              <a:buFontTx/>
              <a:buNone/>
              <a:defRPr sz="18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65436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5.xml"/><Relationship Id="rId18" Type="http://schemas.openxmlformats.org/officeDocument/2006/relationships/image" Target="../media/image1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1.png"/><Relationship Id="rId2" Type="http://schemas.openxmlformats.org/officeDocument/2006/relationships/slideLayout" Target="../slideLayouts/slideLayout20.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9.png"/><Relationship Id="rId10" Type="http://schemas.openxmlformats.org/officeDocument/2006/relationships/slideLayout" Target="../slideLayouts/slideLayout28.xml"/><Relationship Id="rId19" Type="http://schemas.openxmlformats.org/officeDocument/2006/relationships/image" Target="../media/image1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16.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7.xml"/><Relationship Id="rId3" Type="http://schemas.openxmlformats.org/officeDocument/2006/relationships/slideLayout" Target="../slideLayouts/slideLayout54.xml"/><Relationship Id="rId21" Type="http://schemas.openxmlformats.org/officeDocument/2006/relationships/image" Target="../media/image3.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7" r:id="rId14"/>
    <p:sldLayoutId id="2147483728" r:id="rId15"/>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8"/>
        </a:buBlip>
        <a:defRPr sz="3200" kern="1200">
          <a:gradFill>
            <a:gsLst>
              <a:gs pos="0">
                <a:schemeClr val="tx1"/>
              </a:gs>
              <a:gs pos="86000">
                <a:schemeClr val="tx1"/>
              </a:gs>
            </a:gsLst>
            <a:lin ang="5400000" scaled="0"/>
          </a:gradFill>
          <a:latin typeface="Candara"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Candara"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Candara"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Candara"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Candara"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9"/>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632644" y="1287555"/>
            <a:ext cx="5760640" cy="4402524"/>
          </a:xfrm>
          <a:prstGeom prst="rect">
            <a:avLst/>
          </a:prstGeom>
          <a:solidFill>
            <a:srgbClr val="1F8BF0"/>
          </a:soli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14"/>
          <p:cNvSpPr/>
          <p:nvPr userDrawn="1"/>
        </p:nvSpPr>
        <p:spPr bwMode="auto">
          <a:xfrm>
            <a:off x="6463574" y="1287555"/>
            <a:ext cx="2005242" cy="2160800"/>
          </a:xfrm>
          <a:prstGeom prst="rect">
            <a:avLst/>
          </a:prstGeom>
          <a:solidFill>
            <a:srgbClr val="FF19A7"/>
          </a:solidFill>
          <a:ln w="9525">
            <a:gradFill>
              <a:gsLst>
                <a:gs pos="0">
                  <a:srgbClr val="FDC7DE"/>
                </a:gs>
                <a:gs pos="50000">
                  <a:srgbClr val="FF19A7"/>
                </a:gs>
                <a:gs pos="100000">
                  <a:srgbClr val="FDD9F4"/>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defTabSz="914400">
              <a:buFont typeface="Arial" pitchFamily="34" charset="0"/>
              <a:buNone/>
            </a:pPr>
            <a:r>
              <a:rPr lang="fr-FR" sz="2400" dirty="0" smtClean="0">
                <a:solidFill>
                  <a:prstClr val="white"/>
                </a:solidFill>
                <a:latin typeface="Segoe UI Light" pitchFamily="34" charset="0"/>
              </a:rPr>
              <a:t>palais des congrès </a:t>
            </a:r>
          </a:p>
          <a:p>
            <a:pPr defTabSz="914400">
              <a:buFont typeface="Arial" pitchFamily="34" charset="0"/>
              <a:buNone/>
            </a:pPr>
            <a:r>
              <a:rPr lang="fr-FR" sz="2400" dirty="0" smtClean="0">
                <a:solidFill>
                  <a:prstClr val="white"/>
                </a:solidFill>
                <a:latin typeface="Segoe UI Light" pitchFamily="34" charset="0"/>
              </a:rPr>
              <a:t>Paris</a:t>
            </a:r>
            <a:endParaRPr lang="en-US" sz="2400" dirty="0">
              <a:solidFill>
                <a:prstClr val="white"/>
              </a:solidFill>
              <a:latin typeface="Segoe UI Light" pitchFamily="34" charset="0"/>
            </a:endParaRPr>
          </a:p>
        </p:txBody>
      </p:sp>
      <p:sp>
        <p:nvSpPr>
          <p:cNvPr id="18" name="Rectangle 17"/>
          <p:cNvSpPr/>
          <p:nvPr userDrawn="1"/>
        </p:nvSpPr>
        <p:spPr bwMode="auto">
          <a:xfrm>
            <a:off x="6463574" y="3529279"/>
            <a:ext cx="2007574" cy="2160800"/>
          </a:xfrm>
          <a:prstGeom prst="rect">
            <a:avLst/>
          </a:prstGeom>
          <a:solidFill>
            <a:srgbClr val="F4793B"/>
          </a:solidFill>
          <a:ln>
            <a:gradFill>
              <a:gsLst>
                <a:gs pos="0">
                  <a:schemeClr val="accent6">
                    <a:lumMod val="60000"/>
                    <a:lumOff val="40000"/>
                  </a:schemeClr>
                </a:gs>
                <a:gs pos="50000">
                  <a:schemeClr val="accent6">
                    <a:lumMod val="75000"/>
                  </a:schemeClr>
                </a:gs>
                <a:gs pos="100000">
                  <a:schemeClr val="accent6">
                    <a:lumMod val="20000"/>
                    <a:lumOff val="80000"/>
                  </a:scheme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182880" rIns="91436" bIns="45718" numCol="1" rtlCol="0" anchor="b" anchorCtr="0" compatLnSpc="1">
            <a:prstTxWarp prst="textNoShape">
              <a:avLst/>
            </a:prstTxWarp>
          </a:bodyPr>
          <a:lstStyle/>
          <a:p>
            <a:pPr defTabSz="914099" fontAlgn="base">
              <a:spcBef>
                <a:spcPct val="0"/>
              </a:spcBef>
              <a:spcAft>
                <a:spcPct val="0"/>
              </a:spcAft>
              <a:buFont typeface="Arial" pitchFamily="34" charset="0"/>
              <a:buNone/>
            </a:pPr>
            <a:r>
              <a:rPr lang="fr-FR" sz="2400" dirty="0" smtClean="0">
                <a:solidFill>
                  <a:prstClr val="white"/>
                </a:solidFill>
                <a:latin typeface="Segoe UI Light" pitchFamily="34" charset="0"/>
                <a:ea typeface="Segoe UI" pitchFamily="34" charset="0"/>
                <a:cs typeface="Segoe UI" pitchFamily="34" charset="0"/>
              </a:rPr>
              <a:t>7, 8 et 9 février 2012</a:t>
            </a:r>
            <a:endParaRPr lang="en-US" sz="2400" dirty="0">
              <a:solidFill>
                <a:prstClr val="white"/>
              </a:solidFill>
              <a:latin typeface="Segoe UI Light" pitchFamily="34" charset="0"/>
              <a:ea typeface="Segoe UI" pitchFamily="34" charset="0"/>
              <a:cs typeface="Segoe UI" pitchFamily="34" charset="0"/>
            </a:endParaRPr>
          </a:p>
        </p:txBody>
      </p:sp>
      <p:pic>
        <p:nvPicPr>
          <p:cNvPr id="1028" name="Picture 4" descr="C:\Users\sebim\Desktop\TemplateTD\Eléments PPT TechDays 2012\logo-seu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0348" y="2051424"/>
            <a:ext cx="5486400" cy="209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891"/>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Z:\Public\Genki\MICROSOFT\Tech Days\2011.11.29\PPT\couleurs\bleu02.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28902" y="110142"/>
            <a:ext cx="1367484" cy="894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Z:\Public\Genki\MICROSOFT\Tech Days\2011.11.29\PPT\logo-seul.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380996" y="214179"/>
            <a:ext cx="1307293" cy="47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Public\Genki\MICROSOFT\Tech Days\2011.11.29\PPT\couleurs\rose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727796" y="590033"/>
            <a:ext cx="321436" cy="417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Z:\Public\Genki\MICROSOFT\Tech Days\2011.11.29\PPT\couleurs\orange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727796" y="110141"/>
            <a:ext cx="321436" cy="4410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Z:\Public\Genki\MICROSOFT\Tech Days\2011.11.29\PPT\pictos\cloud.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749373" y="713634"/>
            <a:ext cx="278281" cy="1698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Z:\Public\Genki\MICROSOFT\Tech Days\2011.11.29\PPT\pictos\windows.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769235" y="224081"/>
            <a:ext cx="235513" cy="21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22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7" r:id="rId1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816791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800" r:id="rId20"/>
    <p:sldLayoutId id="2147483801"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1380667"/>
      </p:ext>
    </p:extLst>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8" r:id="rId15"/>
    <p:sldLayoutId id="2147483819" r:id="rId16"/>
    <p:sldLayoutId id="2147483820" r:id="rId17"/>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Candara"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Candara"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Candara"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Candara"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Candara"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Candara"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3569" y="4604378"/>
            <a:ext cx="7815091" cy="1752600"/>
          </a:xfrm>
        </p:spPr>
        <p:txBody>
          <a:bodyPr/>
          <a:lstStyle/>
          <a:p>
            <a:r>
              <a:rPr lang="fr-FR" dirty="0" smtClean="0">
                <a:solidFill>
                  <a:srgbClr val="1F8BF0"/>
                </a:solidFill>
              </a:rPr>
              <a:t>3</a:t>
            </a:r>
            <a:r>
              <a:rPr lang="fr-FR" b="0" dirty="0" smtClean="0">
                <a:solidFill>
                  <a:srgbClr val="1F8BF0"/>
                </a:solidFill>
              </a:rPr>
              <a:t> May 2012</a:t>
            </a:r>
            <a:br>
              <a:rPr lang="fr-FR" b="0" dirty="0" smtClean="0">
                <a:solidFill>
                  <a:srgbClr val="1F8BF0"/>
                </a:solidFill>
              </a:rPr>
            </a:br>
            <a:r>
              <a:rPr lang="fr-FR" b="0" dirty="0" smtClean="0">
                <a:solidFill>
                  <a:srgbClr val="1F8BF0"/>
                </a:solidFill>
              </a:rPr>
              <a:t>Don Syme</a:t>
            </a:r>
          </a:p>
          <a:p>
            <a:r>
              <a:rPr lang="fr-FR" dirty="0" smtClean="0">
                <a:solidFill>
                  <a:srgbClr val="1F8BF0"/>
                </a:solidFill>
              </a:rPr>
              <a:t>Principal </a:t>
            </a:r>
            <a:r>
              <a:rPr lang="fr-FR" dirty="0" err="1" smtClean="0">
                <a:solidFill>
                  <a:srgbClr val="1F8BF0"/>
                </a:solidFill>
              </a:rPr>
              <a:t>Researcher</a:t>
            </a:r>
            <a:r>
              <a:rPr lang="fr-FR" dirty="0" smtClean="0">
                <a:solidFill>
                  <a:srgbClr val="1F8BF0"/>
                </a:solidFill>
              </a:rPr>
              <a:t>, </a:t>
            </a:r>
            <a:r>
              <a:rPr lang="fr-FR" b="0" dirty="0" smtClean="0">
                <a:solidFill>
                  <a:srgbClr val="1F8BF0"/>
                </a:solidFill>
              </a:rPr>
              <a:t>Microsoft </a:t>
            </a:r>
            <a:r>
              <a:rPr lang="fr-FR" b="0" dirty="0" err="1" smtClean="0">
                <a:solidFill>
                  <a:srgbClr val="1F8BF0"/>
                </a:solidFill>
              </a:rPr>
              <a:t>Research</a:t>
            </a:r>
            <a:r>
              <a:rPr lang="fr-FR" b="0" dirty="0" smtClean="0">
                <a:solidFill>
                  <a:srgbClr val="1F8BF0"/>
                </a:solidFill>
              </a:rPr>
              <a:t> UK</a:t>
            </a:r>
            <a:endParaRPr lang="fr-FR" b="0" dirty="0">
              <a:solidFill>
                <a:srgbClr val="1F8BF0"/>
              </a:solidFill>
            </a:endParaRPr>
          </a:p>
        </p:txBody>
      </p:sp>
      <p:sp>
        <p:nvSpPr>
          <p:cNvPr id="4" name="Title 3"/>
          <p:cNvSpPr>
            <a:spLocks noGrp="1"/>
          </p:cNvSpPr>
          <p:nvPr>
            <p:ph type="ctrTitle"/>
          </p:nvPr>
        </p:nvSpPr>
        <p:spPr>
          <a:xfrm>
            <a:off x="693093" y="871373"/>
            <a:ext cx="7772400" cy="1470025"/>
          </a:xfrm>
        </p:spPr>
        <p:txBody>
          <a:bodyPr/>
          <a:lstStyle/>
          <a:p>
            <a:r>
              <a:rPr lang="en-GB" sz="4400" dirty="0" smtClean="0">
                <a:latin typeface="Candara" pitchFamily="34" charset="0"/>
                <a:sym typeface="Wingdings" pitchFamily="2" charset="2"/>
              </a:rPr>
              <a:t>Themes in Functional and Information-Rich Programming</a:t>
            </a:r>
            <a:endParaRPr lang="fr-FR" sz="2000" dirty="0">
              <a:latin typeface="Candara" pitchFamily="34" charset="0"/>
            </a:endParaRPr>
          </a:p>
        </p:txBody>
      </p:sp>
    </p:spTree>
    <p:extLst>
      <p:ext uri="{BB962C8B-B14F-4D97-AF65-F5344CB8AC3E}">
        <p14:creationId xmlns:p14="http://schemas.microsoft.com/office/powerpoint/2010/main" val="103102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30188"/>
            <a:ext cx="8382000" cy="609398"/>
          </a:xfrm>
        </p:spPr>
        <p:txBody>
          <a:bodyPr/>
          <a:lstStyle/>
          <a:p>
            <a:r>
              <a:rPr lang="en-GB" dirty="0"/>
              <a:t>1998 to 2010…</a:t>
            </a:r>
          </a:p>
        </p:txBody>
      </p:sp>
      <p:graphicFrame>
        <p:nvGraphicFramePr>
          <p:cNvPr id="3" name="Diagram 2"/>
          <p:cNvGraphicFramePr/>
          <p:nvPr>
            <p:extLst>
              <p:ext uri="{D42A27DB-BD31-4B8C-83A1-F6EECF244321}">
                <p14:modId xmlns:p14="http://schemas.microsoft.com/office/powerpoint/2010/main" val="409116052"/>
              </p:ext>
            </p:extLst>
          </p:nvPr>
        </p:nvGraphicFramePr>
        <p:xfrm>
          <a:off x="533401" y="514350"/>
          <a:ext cx="8258174" cy="5610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5916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latin typeface="Segoe UI (Headings)"/>
              </a:rPr>
              <a:t>The Information Revolution</a:t>
            </a:r>
            <a:endParaRPr lang="en-GB" dirty="0">
              <a:latin typeface="Segoe UI (Headings)"/>
            </a:endParaRPr>
          </a:p>
        </p:txBody>
      </p:sp>
      <p:pic>
        <p:nvPicPr>
          <p:cNvPr id="1026" name="Picture 2" descr="http://blog.programmableweb.com/wp-content/api-timeline-2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5" y="1593872"/>
            <a:ext cx="7344816" cy="39662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740483485"/>
              </p:ext>
            </p:extLst>
          </p:nvPr>
        </p:nvGraphicFramePr>
        <p:xfrm>
          <a:off x="2843808" y="764704"/>
          <a:ext cx="5472608" cy="4395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1362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1637804731"/>
              </p:ext>
            </p:extLst>
          </p:nvPr>
        </p:nvGraphicFramePr>
        <p:xfrm>
          <a:off x="314325" y="942975"/>
          <a:ext cx="8515350" cy="545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7534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Paradigm Locator</a:t>
            </a:r>
            <a:endParaRPr lang="en-GB" dirty="0"/>
          </a:p>
        </p:txBody>
      </p:sp>
      <p:graphicFrame>
        <p:nvGraphicFramePr>
          <p:cNvPr id="3" name="Diagram 2"/>
          <p:cNvGraphicFramePr/>
          <p:nvPr>
            <p:extLst>
              <p:ext uri="{D42A27DB-BD31-4B8C-83A1-F6EECF244321}">
                <p14:modId xmlns:p14="http://schemas.microsoft.com/office/powerpoint/2010/main" val="3553567924"/>
              </p:ext>
            </p:extLst>
          </p:nvPr>
        </p:nvGraphicFramePr>
        <p:xfrm>
          <a:off x="485775" y="1038225"/>
          <a:ext cx="8048625" cy="4962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ular Callout 3"/>
          <p:cNvSpPr/>
          <p:nvPr/>
        </p:nvSpPr>
        <p:spPr>
          <a:xfrm>
            <a:off x="2657473" y="4263581"/>
            <a:ext cx="6324602" cy="2246769"/>
          </a:xfrm>
          <a:prstGeom prst="wedgeRectCallout">
            <a:avLst>
              <a:gd name="adj1" fmla="val -23736"/>
              <a:gd name="adj2" fmla="val -6527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latin typeface="Candara" pitchFamily="34" charset="0"/>
              </a:rPr>
              <a:t>A major search is on!</a:t>
            </a:r>
          </a:p>
          <a:p>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statically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dynamic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smtClean="0">
                <a:latin typeface="Candara" pitchFamily="34" charset="0"/>
              </a:rPr>
              <a:t>make dynamically typed </a:t>
            </a:r>
            <a:r>
              <a:rPr lang="en-US" sz="2000" b="1" dirty="0" err="1" smtClean="0">
                <a:latin typeface="Candara" pitchFamily="34" charset="0"/>
              </a:rPr>
              <a:t>langs</a:t>
            </a:r>
            <a:r>
              <a:rPr lang="en-US" sz="2000" b="1" dirty="0" smtClean="0">
                <a:latin typeface="Candara" pitchFamily="34" charset="0"/>
              </a:rPr>
              <a:t> </a:t>
            </a:r>
            <a:r>
              <a:rPr lang="en-US" sz="2000" b="1" dirty="0" smtClean="0">
                <a:solidFill>
                  <a:srgbClr val="FFFF00"/>
                </a:solidFill>
                <a:latin typeface="Candara" pitchFamily="34" charset="0"/>
              </a:rPr>
              <a:t>more static</a:t>
            </a:r>
          </a:p>
          <a:p>
            <a:pPr marL="342900" indent="-342900">
              <a:buFont typeface="Arial" pitchFamily="34" charset="0"/>
              <a:buChar char="•"/>
            </a:pPr>
            <a:endParaRPr lang="en-US" sz="2000" b="1" dirty="0" smtClean="0">
              <a:latin typeface="Candara" pitchFamily="34" charset="0"/>
            </a:endParaRPr>
          </a:p>
          <a:p>
            <a:pPr marL="342900" indent="-342900">
              <a:buFont typeface="Arial" pitchFamily="34" charset="0"/>
              <a:buChar char="•"/>
            </a:pPr>
            <a:r>
              <a:rPr lang="en-US" sz="2000" b="1" dirty="0">
                <a:solidFill>
                  <a:srgbClr val="FFFF00"/>
                </a:solidFill>
                <a:latin typeface="Candara" pitchFamily="34" charset="0"/>
              </a:rPr>
              <a:t>moderate static typing </a:t>
            </a:r>
            <a:r>
              <a:rPr lang="en-US" sz="2000" b="1" dirty="0" smtClean="0">
                <a:latin typeface="Candara" pitchFamily="34" charset="0"/>
              </a:rPr>
              <a:t>in limited ways</a:t>
            </a:r>
            <a:endParaRPr lang="en-US" sz="2000" b="1" dirty="0" smtClean="0">
              <a:solidFill>
                <a:srgbClr val="FFFF00"/>
              </a:solidFill>
              <a:latin typeface="Candara" pitchFamily="34" charset="0"/>
            </a:endParaRPr>
          </a:p>
        </p:txBody>
      </p:sp>
    </p:spTree>
    <p:extLst>
      <p:ext uri="{BB962C8B-B14F-4D97-AF65-F5344CB8AC3E}">
        <p14:creationId xmlns:p14="http://schemas.microsoft.com/office/powerpoint/2010/main" val="2029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344" y="1080469"/>
            <a:ext cx="8382000" cy="4598182"/>
          </a:xfrm>
        </p:spPr>
        <p:txBody>
          <a:bodyPr/>
          <a:lstStyle/>
          <a:p>
            <a:r>
              <a:rPr lang="en-GB" sz="4800" dirty="0" smtClean="0">
                <a:latin typeface="Candara" pitchFamily="34" charset="0"/>
              </a:rPr>
              <a:t>A Challenge!</a:t>
            </a:r>
            <a:r>
              <a:rPr lang="en-GB" sz="4800" dirty="0">
                <a:latin typeface="Candara" pitchFamily="34" charset="0"/>
              </a:rPr>
              <a:t/>
            </a:r>
            <a:br>
              <a:rPr lang="en-GB" sz="4800" dirty="0">
                <a:latin typeface="Candara" pitchFamily="34" charset="0"/>
              </a:rPr>
            </a:br>
            <a:r>
              <a:rPr lang="en-GB" sz="4800" dirty="0">
                <a:latin typeface="Candara" pitchFamily="34" charset="0"/>
              </a:rPr>
              <a:t/>
            </a:r>
            <a:br>
              <a:rPr lang="en-GB" sz="4800" dirty="0">
                <a:latin typeface="Candara" pitchFamily="34" charset="0"/>
              </a:rPr>
            </a:br>
            <a:r>
              <a:rPr lang="en-GB" sz="3200" dirty="0" smtClean="0">
                <a:solidFill>
                  <a:schemeClr val="tx1"/>
                </a:solidFill>
                <a:latin typeface="Candara" pitchFamily="34" charset="0"/>
              </a:rPr>
              <a:t>Task #1: </a:t>
            </a:r>
            <a:r>
              <a:rPr lang="en-GB" sz="3200" dirty="0">
                <a:solidFill>
                  <a:schemeClr val="tx1"/>
                </a:solidFill>
                <a:latin typeface="Candara" pitchFamily="34" charset="0"/>
              </a:rPr>
              <a:t>A Chemistry Elements Class Library</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#2: </a:t>
            </a:r>
            <a:r>
              <a:rPr lang="en-GB" sz="3200" dirty="0" smtClean="0">
                <a:solidFill>
                  <a:schemeClr val="tx1"/>
                </a:solidFill>
                <a:latin typeface="Candara" pitchFamily="34" charset="0"/>
              </a:rPr>
              <a:t>A Biology Class Library</a:t>
            </a: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
            </a:r>
            <a:br>
              <a:rPr lang="en-GB" sz="3200" dirty="0">
                <a:solidFill>
                  <a:schemeClr val="tx1"/>
                </a:solidFill>
                <a:latin typeface="Candara" pitchFamily="34" charset="0"/>
              </a:rPr>
            </a:br>
            <a:r>
              <a:rPr lang="en-GB" sz="3200" dirty="0">
                <a:solidFill>
                  <a:schemeClr val="tx1"/>
                </a:solidFill>
                <a:latin typeface="Candara" pitchFamily="34" charset="0"/>
              </a:rPr>
              <a:t>Task #3: Repeat for all f</a:t>
            </a:r>
            <a:r>
              <a:rPr lang="en-GB" sz="3200" dirty="0" smtClean="0">
                <a:solidFill>
                  <a:schemeClr val="tx1"/>
                </a:solidFill>
                <a:latin typeface="Candara" pitchFamily="34" charset="0"/>
              </a:rPr>
              <a:t>ields of human knowledge and endeavour…</a:t>
            </a:r>
            <a:r>
              <a:rPr lang="en-GB" sz="5400" dirty="0">
                <a:latin typeface="Candara" pitchFamily="34" charset="0"/>
              </a:rPr>
              <a:t/>
            </a:r>
            <a:br>
              <a:rPr lang="en-GB" sz="5400" dirty="0">
                <a:latin typeface="Candara" pitchFamily="34" charset="0"/>
              </a:rPr>
            </a:br>
            <a:endParaRPr lang="en-GB" dirty="0">
              <a:latin typeface="Candara" pitchFamily="34" charset="0"/>
            </a:endParaRPr>
          </a:p>
        </p:txBody>
      </p:sp>
    </p:spTree>
    <p:extLst>
      <p:ext uri="{BB962C8B-B14F-4D97-AF65-F5344CB8AC3E}">
        <p14:creationId xmlns:p14="http://schemas.microsoft.com/office/powerpoint/2010/main" val="2988695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1"/>
                </a:solidFill>
              </a:rPr>
              <a:t>Language Integrated Web Data</a:t>
            </a:r>
            <a:endParaRPr lang="en-GB" dirty="0">
              <a:solidFill>
                <a:schemeClr val="tx1"/>
              </a:solidFill>
            </a:endParaRPr>
          </a:p>
        </p:txBody>
      </p:sp>
      <p:sp>
        <p:nvSpPr>
          <p:cNvPr id="5" name="Subtitle 4"/>
          <p:cNvSpPr>
            <a:spLocks noGrp="1"/>
          </p:cNvSpPr>
          <p:nvPr>
            <p:ph type="subTitle" idx="1"/>
          </p:nvPr>
        </p:nvSpPr>
        <p:spPr/>
        <p:txBody>
          <a:bodyPr/>
          <a:lstStyle/>
          <a:p>
            <a:endParaRPr lang="en-GB" b="1" dirty="0"/>
          </a:p>
          <a:p>
            <a:endParaRPr lang="en-GB" dirty="0"/>
          </a:p>
        </p:txBody>
      </p:sp>
      <p:sp>
        <p:nvSpPr>
          <p:cNvPr id="6" name="Text Placeholder 5"/>
          <p:cNvSpPr>
            <a:spLocks noGrp="1"/>
          </p:cNvSpPr>
          <p:nvPr>
            <p:ph type="body" sz="quarter" idx="10"/>
          </p:nvPr>
        </p:nvSpPr>
        <p:spPr/>
        <p:txBody>
          <a:bodyPr/>
          <a:lstStyle/>
          <a:p>
            <a:r>
              <a:rPr lang="en-GB" i="0" dirty="0" smtClean="0"/>
              <a:t>demo</a:t>
            </a:r>
            <a:endParaRPr lang="en-GB" i="0" dirty="0"/>
          </a:p>
        </p:txBody>
      </p:sp>
    </p:spTree>
    <p:extLst>
      <p:ext uri="{BB962C8B-B14F-4D97-AF65-F5344CB8AC3E}">
        <p14:creationId xmlns:p14="http://schemas.microsoft.com/office/powerpoint/2010/main" val="291682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137" y="1062681"/>
            <a:ext cx="8382000" cy="5484578"/>
          </a:xfrm>
        </p:spPr>
        <p:txBody>
          <a:bodyPr/>
          <a:lstStyle/>
          <a:p>
            <a:pPr algn="ctr"/>
            <a:r>
              <a:rPr lang="en-GB" b="1" dirty="0" smtClean="0">
                <a:latin typeface="Candara" pitchFamily="34" charset="0"/>
              </a:rPr>
              <a:t>A Type Provider is….</a:t>
            </a:r>
            <a:br>
              <a:rPr lang="en-GB" b="1" dirty="0" smtClean="0">
                <a:latin typeface="Candara" pitchFamily="34" charset="0"/>
              </a:rPr>
            </a:br>
            <a:r>
              <a:rPr lang="en-GB" b="1" dirty="0">
                <a:latin typeface="Candara" pitchFamily="34" charset="0"/>
              </a:rPr>
              <a:t/>
            </a:r>
            <a:br>
              <a:rPr lang="en-GB" b="1" dirty="0">
                <a:latin typeface="Candara" pitchFamily="34" charset="0"/>
              </a:rPr>
            </a:br>
            <a:r>
              <a:rPr lang="en-GB" sz="2800" dirty="0" smtClean="0">
                <a:latin typeface="Candara" pitchFamily="34" charset="0"/>
              </a:rPr>
              <a:t>“Just like a library”</a:t>
            </a:r>
            <a:br>
              <a:rPr lang="en-GB" sz="2800" dirty="0" smtClean="0">
                <a:latin typeface="Candara" pitchFamily="34" charset="0"/>
              </a:rPr>
            </a:br>
            <a:r>
              <a:rPr lang="en-GB" sz="2800" dirty="0" smtClean="0">
                <a:latin typeface="Candara" pitchFamily="34" charset="0"/>
              </a:rPr>
              <a:t/>
            </a:r>
            <a:br>
              <a:rPr lang="en-GB" sz="2800" dirty="0" smtClean="0">
                <a:latin typeface="Candara" pitchFamily="34" charset="0"/>
              </a:rPr>
            </a:br>
            <a:r>
              <a:rPr lang="en-GB" sz="3600" dirty="0" smtClean="0">
                <a:latin typeface="Candara" pitchFamily="34" charset="0"/>
              </a:rPr>
              <a:t>“</a:t>
            </a:r>
            <a:r>
              <a:rPr lang="en-GB" sz="2800" dirty="0" smtClean="0">
                <a:latin typeface="Candara" pitchFamily="34" charset="0"/>
              </a:rPr>
              <a:t>A design-time component that computes a space of types and methods…”</a:t>
            </a:r>
            <a:br>
              <a:rPr lang="en-GB" sz="2800" dirty="0" smtClean="0">
                <a:latin typeface="Candara" pitchFamily="34" charset="0"/>
              </a:rPr>
            </a:br>
            <a:r>
              <a:rPr lang="en-GB" sz="2800" dirty="0">
                <a:latin typeface="Candara" pitchFamily="34" charset="0"/>
              </a:rPr>
              <a:t/>
            </a:r>
            <a:br>
              <a:rPr lang="en-GB" sz="2800" dirty="0">
                <a:latin typeface="Candara" pitchFamily="34" charset="0"/>
              </a:rPr>
            </a:br>
            <a:r>
              <a:rPr lang="en-GB" sz="2800" dirty="0" smtClean="0">
                <a:latin typeface="Candara" pitchFamily="34" charset="0"/>
              </a:rPr>
              <a:t>“An adaptor between data/services and the .NET type system…”</a:t>
            </a:r>
            <a:br>
              <a:rPr lang="en-GB" sz="2800" dirty="0" smtClean="0">
                <a:latin typeface="Candara" pitchFamily="34" charset="0"/>
              </a:rPr>
            </a:br>
            <a:r>
              <a:rPr lang="en-GB" sz="2800" dirty="0">
                <a:latin typeface="Candara" pitchFamily="34" charset="0"/>
              </a:rPr>
              <a:t/>
            </a:r>
            <a:br>
              <a:rPr lang="en-GB" sz="2800" dirty="0">
                <a:latin typeface="Candara" pitchFamily="34" charset="0"/>
              </a:rPr>
            </a:br>
            <a:r>
              <a:rPr lang="en-GB" sz="2800" dirty="0" smtClean="0">
                <a:latin typeface="Candara" pitchFamily="34" charset="0"/>
              </a:rPr>
              <a:t>“Staged, on-demand type macros…”</a:t>
            </a:r>
            <a:br>
              <a:rPr lang="en-GB" sz="2800" dirty="0" smtClean="0">
                <a:latin typeface="Candara" pitchFamily="34" charset="0"/>
              </a:rPr>
            </a:br>
            <a:r>
              <a:rPr lang="en-GB" sz="2800" dirty="0">
                <a:latin typeface="Candara" pitchFamily="34" charset="0"/>
              </a:rPr>
              <a:t/>
            </a:r>
            <a:br>
              <a:rPr lang="en-GB" sz="2800" dirty="0">
                <a:latin typeface="Candara" pitchFamily="34" charset="0"/>
              </a:rPr>
            </a:br>
            <a:endParaRPr lang="en-GB" sz="2000" dirty="0">
              <a:latin typeface="Candara" pitchFamily="34" charset="0"/>
            </a:endParaRPr>
          </a:p>
        </p:txBody>
      </p:sp>
    </p:spTree>
    <p:extLst>
      <p:ext uri="{BB962C8B-B14F-4D97-AF65-F5344CB8AC3E}">
        <p14:creationId xmlns:p14="http://schemas.microsoft.com/office/powerpoint/2010/main" val="574447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662" y="1510353"/>
            <a:ext cx="8382000" cy="3988784"/>
          </a:xfrm>
        </p:spPr>
        <p:txBody>
          <a:bodyPr/>
          <a:lstStyle/>
          <a:p>
            <a:pPr algn="ctr"/>
            <a:r>
              <a:rPr lang="en-GB" sz="3600" dirty="0" smtClean="0">
                <a:latin typeface="Candara" pitchFamily="34" charset="0"/>
              </a:rPr>
              <a:t>Note: Language still contains no data nor data standards</a:t>
            </a:r>
            <a:r>
              <a:rPr lang="en-GB" sz="3600" dirty="0">
                <a:latin typeface="Candara" pitchFamily="34" charset="0"/>
              </a:rPr>
              <a:t/>
            </a:r>
            <a:br>
              <a:rPr lang="en-GB" sz="3600" dirty="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smtClean="0">
                <a:latin typeface="Candara" pitchFamily="34" charset="0"/>
              </a:rPr>
              <a:t>Open </a:t>
            </a:r>
            <a:r>
              <a:rPr lang="en-GB" sz="3600" dirty="0">
                <a:latin typeface="Candara" pitchFamily="34" charset="0"/>
              </a:rPr>
              <a:t>a</a:t>
            </a:r>
            <a:r>
              <a:rPr lang="en-GB" sz="3600" dirty="0" smtClean="0">
                <a:latin typeface="Candara" pitchFamily="34" charset="0"/>
              </a:rPr>
              <a:t>rchitecture</a:t>
            </a:r>
            <a:br>
              <a:rPr lang="en-GB" sz="3600" dirty="0" smtClean="0">
                <a:latin typeface="Candara" pitchFamily="34" charset="0"/>
              </a:rPr>
            </a:br>
            <a:r>
              <a:rPr lang="en-GB" sz="3600" dirty="0" smtClean="0">
                <a:latin typeface="Candara" pitchFamily="34" charset="0"/>
              </a:rPr>
              <a:t/>
            </a:r>
            <a:br>
              <a:rPr lang="en-GB" sz="3600" dirty="0" smtClean="0">
                <a:latin typeface="Candara" pitchFamily="34" charset="0"/>
              </a:rPr>
            </a:br>
            <a:r>
              <a:rPr lang="en-GB" sz="3600" dirty="0">
                <a:latin typeface="Candara" pitchFamily="34" charset="0"/>
              </a:rPr>
              <a:t/>
            </a:r>
            <a:br>
              <a:rPr lang="en-GB" sz="3600" dirty="0">
                <a:latin typeface="Candara" pitchFamily="34" charset="0"/>
              </a:rPr>
            </a:br>
            <a:r>
              <a:rPr lang="en-GB" sz="3600" dirty="0" smtClean="0">
                <a:latin typeface="Candara" pitchFamily="34" charset="0"/>
              </a:rPr>
              <a:t>You can write your own type provider</a:t>
            </a:r>
            <a:endParaRPr lang="en-GB" sz="2800" dirty="0">
              <a:latin typeface="Candara" pitchFamily="34" charset="0"/>
            </a:endParaRPr>
          </a:p>
        </p:txBody>
      </p:sp>
    </p:spTree>
    <p:extLst>
      <p:ext uri="{BB962C8B-B14F-4D97-AF65-F5344CB8AC3E}">
        <p14:creationId xmlns:p14="http://schemas.microsoft.com/office/powerpoint/2010/main" val="244399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983" y="978793"/>
            <a:ext cx="8382000" cy="664797"/>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Definition #1</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US" sz="2400" i="1" dirty="0"/>
              <a:t>Information-rich programming</a:t>
            </a:r>
            <a:r>
              <a:rPr lang="en-US" sz="2400" dirty="0"/>
              <a:t> </a:t>
            </a:r>
            <a:r>
              <a:rPr lang="en-US" sz="2400" dirty="0" smtClean="0"/>
              <a:t>is where external schematized information </a:t>
            </a:r>
            <a:r>
              <a:rPr lang="en-US" sz="2400" dirty="0"/>
              <a:t>sources </a:t>
            </a:r>
            <a:r>
              <a:rPr lang="en-US" sz="2400" dirty="0" smtClean="0"/>
              <a:t>are integral </a:t>
            </a:r>
            <a:r>
              <a:rPr lang="en-US" sz="2400" dirty="0"/>
              <a:t>to the operation of the programs being constructed. </a:t>
            </a: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000" dirty="0"/>
              <a:t/>
            </a:r>
            <a:br>
              <a:rPr lang="en-US" sz="2000" dirty="0"/>
            </a:br>
            <a:r>
              <a:rPr lang="en-US" sz="1800" dirty="0" smtClean="0"/>
              <a:t>These may be as </a:t>
            </a:r>
            <a:r>
              <a:rPr lang="en-US" sz="1800" dirty="0"/>
              <a:t>simple as textual DSLs embedded as strings in the program itself, </a:t>
            </a:r>
            <a:r>
              <a:rPr lang="en-US" sz="1800" dirty="0" smtClean="0"/>
              <a:t>as </a:t>
            </a:r>
            <a:r>
              <a:rPr lang="en-US" sz="1800" dirty="0"/>
              <a:t>familiar as SQL databases, </a:t>
            </a:r>
            <a:r>
              <a:rPr lang="en-US" sz="1800" dirty="0" smtClean="0"/>
              <a:t>as </a:t>
            </a:r>
            <a:r>
              <a:rPr lang="en-US" sz="1800" dirty="0"/>
              <a:t>massive as a service exposing Wikipedia data, or the world-wide-web of HTML documents itself.</a:t>
            </a:r>
            <a:r>
              <a:rPr lang="en-GB" sz="1800" dirty="0"/>
              <a:t/>
            </a:r>
            <a:br>
              <a:rPr lang="en-GB" sz="1800" dirty="0"/>
            </a:br>
            <a:endParaRPr lang="en-GB" sz="4000" dirty="0">
              <a:latin typeface="Candara" pitchFamily="34" charset="0"/>
            </a:endParaRPr>
          </a:p>
        </p:txBody>
      </p:sp>
    </p:spTree>
    <p:extLst>
      <p:ext uri="{BB962C8B-B14F-4D97-AF65-F5344CB8AC3E}">
        <p14:creationId xmlns:p14="http://schemas.microsoft.com/office/powerpoint/2010/main" val="391068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33" y="902593"/>
            <a:ext cx="8382000" cy="664797"/>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Definition #2</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US" sz="2400" dirty="0"/>
              <a:t>A </a:t>
            </a:r>
            <a:r>
              <a:rPr lang="en-US" sz="2400" i="1" dirty="0"/>
              <a:t>(strongly-typed) information-rich programming language</a:t>
            </a:r>
            <a:r>
              <a:rPr lang="en-US" sz="2400" dirty="0"/>
              <a:t> </a:t>
            </a:r>
            <a:r>
              <a:rPr lang="en-US" sz="2400" dirty="0" smtClean="0"/>
              <a:t>integrates external </a:t>
            </a:r>
            <a:r>
              <a:rPr lang="en-US" sz="2400" dirty="0"/>
              <a:t>information sources, where the schema and content of these sources are presented in a (strongly-typed) idiomatic </a:t>
            </a:r>
            <a:r>
              <a:rPr lang="en-US" sz="2400" dirty="0" smtClean="0"/>
              <a:t>form</a:t>
            </a:r>
            <a:br>
              <a:rPr lang="en-US" sz="2400" dirty="0" smtClean="0"/>
            </a:br>
            <a:r>
              <a:rPr lang="en-US" sz="2000" dirty="0"/>
              <a:t/>
            </a:r>
            <a:br>
              <a:rPr lang="en-US" sz="2000" dirty="0"/>
            </a:br>
            <a:endParaRPr lang="en-GB" sz="4000" dirty="0">
              <a:latin typeface="Candara" pitchFamily="34" charset="0"/>
            </a:endParaRPr>
          </a:p>
        </p:txBody>
      </p:sp>
    </p:spTree>
    <p:extLst>
      <p:ext uri="{BB962C8B-B14F-4D97-AF65-F5344CB8AC3E}">
        <p14:creationId xmlns:p14="http://schemas.microsoft.com/office/powerpoint/2010/main" val="84173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99398" y="188640"/>
            <a:ext cx="8382000" cy="1107996"/>
          </a:xfrm>
        </p:spPr>
        <p:txBody>
          <a:bodyPr>
            <a:normAutofit/>
          </a:bodyPr>
          <a:lstStyle/>
          <a:p>
            <a:pPr eaLnBrk="1" hangingPunct="1">
              <a:defRPr/>
            </a:pPr>
            <a:r>
              <a:rPr lang="en-US" sz="5400" dirty="0" smtClean="0">
                <a:solidFill>
                  <a:schemeClr val="bg1"/>
                </a:solidFill>
              </a:rPr>
              <a:t>F# and Open Source</a:t>
            </a:r>
            <a:endParaRPr sz="5400" b="1" dirty="0" smtClean="0">
              <a:solidFill>
                <a:schemeClr val="bg1"/>
              </a:solidFill>
            </a:endParaRPr>
          </a:p>
        </p:txBody>
      </p:sp>
      <p:sp>
        <p:nvSpPr>
          <p:cNvPr id="6147" name="Text Placeholder 2"/>
          <p:cNvSpPr>
            <a:spLocks noGrp="1"/>
          </p:cNvSpPr>
          <p:nvPr>
            <p:ph type="body" idx="1"/>
          </p:nvPr>
        </p:nvSpPr>
        <p:spPr>
          <a:xfrm>
            <a:off x="621887" y="2217598"/>
            <a:ext cx="8048625" cy="1428083"/>
          </a:xfrm>
        </p:spPr>
        <p:txBody>
          <a:bodyPr anchor="ctr">
            <a:noAutofit/>
          </a:bodyPr>
          <a:lstStyle/>
          <a:p>
            <a:pPr lvl="0" algn="ctr">
              <a:lnSpc>
                <a:spcPct val="150000"/>
              </a:lnSpc>
              <a:buNone/>
              <a:defRPr/>
            </a:pPr>
            <a:endParaRPr lang="en-GB" sz="3600" dirty="0" smtClean="0">
              <a:solidFill>
                <a:schemeClr val="bg1"/>
              </a:solidFill>
            </a:endParaRPr>
          </a:p>
          <a:p>
            <a:pPr lvl="0" algn="ctr">
              <a:lnSpc>
                <a:spcPct val="150000"/>
              </a:lnSpc>
              <a:buNone/>
              <a:defRPr/>
            </a:pPr>
            <a:endParaRPr lang="en-GB" sz="3600" dirty="0">
              <a:solidFill>
                <a:schemeClr val="bg1"/>
              </a:solidFill>
            </a:endParaRPr>
          </a:p>
          <a:p>
            <a:pPr lvl="0" algn="ctr">
              <a:lnSpc>
                <a:spcPct val="150000"/>
              </a:lnSpc>
              <a:buNone/>
              <a:defRPr/>
            </a:pPr>
            <a:r>
              <a:rPr lang="en-GB" sz="3600" dirty="0" smtClean="0">
                <a:solidFill>
                  <a:schemeClr val="bg1"/>
                </a:solidFill>
              </a:rPr>
              <a:t>F# 2.0 </a:t>
            </a:r>
            <a:r>
              <a:rPr lang="en-GB" sz="3600" dirty="0" err="1" smtClean="0">
                <a:solidFill>
                  <a:schemeClr val="bg1"/>
                </a:solidFill>
              </a:rPr>
              <a:t>compiler+library</a:t>
            </a:r>
            <a:r>
              <a:rPr lang="en-GB" sz="3600" dirty="0" smtClean="0">
                <a:solidFill>
                  <a:schemeClr val="bg1"/>
                </a:solidFill>
              </a:rPr>
              <a:t> open source drop</a:t>
            </a:r>
          </a:p>
          <a:p>
            <a:pPr lvl="0" algn="ctr">
              <a:lnSpc>
                <a:spcPct val="150000"/>
              </a:lnSpc>
              <a:buNone/>
              <a:defRPr/>
            </a:pPr>
            <a:r>
              <a:rPr lang="en-GB" sz="3600" dirty="0" smtClean="0">
                <a:solidFill>
                  <a:schemeClr val="bg1"/>
                </a:solidFill>
              </a:rPr>
              <a:t>Apache 2.0 license</a:t>
            </a:r>
            <a:endParaRPr lang="en-GB" sz="3600" dirty="0">
              <a:solidFill>
                <a:schemeClr val="bg1"/>
              </a:solidFill>
            </a:endParaRPr>
          </a:p>
          <a:p>
            <a:pPr lvl="0" algn="ctr">
              <a:lnSpc>
                <a:spcPct val="150000"/>
              </a:lnSpc>
              <a:buNone/>
              <a:defRPr/>
            </a:pPr>
            <a:r>
              <a:rPr lang="en-GB" sz="2400" dirty="0" smtClean="0">
                <a:solidFill>
                  <a:schemeClr val="bg1"/>
                </a:solidFill>
              </a:rPr>
              <a:t>Runs on Linux, Mac, Windows, Browser</a:t>
            </a:r>
            <a:r>
              <a:rPr lang="en-US" sz="2400" dirty="0" smtClean="0">
                <a:solidFill>
                  <a:schemeClr val="bg1"/>
                </a:solidFill>
              </a:rPr>
              <a:t>s</a:t>
            </a:r>
            <a:r>
              <a:rPr lang="en-US" sz="2400" dirty="0">
                <a:solidFill>
                  <a:schemeClr val="bg1"/>
                </a:solidFill>
              </a:rPr>
              <a:t> </a:t>
            </a:r>
            <a:r>
              <a:rPr lang="en-US" sz="2400" dirty="0" smtClean="0">
                <a:solidFill>
                  <a:schemeClr val="bg1"/>
                </a:solidFill>
              </a:rPr>
              <a:t>(IE/Opera/Firefox/Chrome/…)</a:t>
            </a:r>
          </a:p>
          <a:p>
            <a:pPr lvl="0" algn="ctr">
              <a:lnSpc>
                <a:spcPct val="150000"/>
              </a:lnSpc>
              <a:buNone/>
              <a:defRPr/>
            </a:pPr>
            <a:r>
              <a:rPr lang="en-US" sz="2400" dirty="0" smtClean="0">
                <a:solidFill>
                  <a:schemeClr val="bg1"/>
                </a:solidFill>
              </a:rPr>
              <a:t>http://fsharppowerpack.codeplex.com </a:t>
            </a:r>
          </a:p>
          <a:p>
            <a:pPr algn="ctr">
              <a:lnSpc>
                <a:spcPct val="150000"/>
              </a:lnSpc>
              <a:buNone/>
              <a:defRPr/>
            </a:pPr>
            <a:r>
              <a:rPr lang="en-GB" dirty="0" smtClean="0">
                <a:solidFill>
                  <a:schemeClr val="bg1"/>
                </a:solidFill>
              </a:rPr>
              <a:t>New: F# 3.0 open source in preparation!</a:t>
            </a:r>
            <a:endParaRPr lang="en-US" sz="2000" dirty="0" smtClean="0">
              <a:solidFill>
                <a:schemeClr val="bg1"/>
              </a:solidFill>
            </a:endParaRPr>
          </a:p>
        </p:txBody>
      </p:sp>
      <p:sp>
        <p:nvSpPr>
          <p:cNvPr id="5" name="Text Placeholder 2"/>
          <p:cNvSpPr txBox="1">
            <a:spLocks/>
          </p:cNvSpPr>
          <p:nvPr/>
        </p:nvSpPr>
        <p:spPr>
          <a:xfrm>
            <a:off x="632774" y="1503557"/>
            <a:ext cx="8048625" cy="1428083"/>
          </a:xfrm>
          <a:prstGeom prst="rect">
            <a:avLst/>
          </a:prstGeom>
        </p:spPr>
        <p:txBody>
          <a:bodyPr vert="horz" wrap="square" lIns="0" tIns="0" rIns="0" bIns="0" rtlCol="0" anchor="ctr">
            <a:normAutofit/>
          </a:bodyPr>
          <a:lstStyle/>
          <a:p>
            <a:pPr marL="460375" lvl="0" indent="-460375" algn="ctr">
              <a:lnSpc>
                <a:spcPct val="90000"/>
              </a:lnSpc>
              <a:spcBef>
                <a:spcPct val="20000"/>
              </a:spcBef>
              <a:defRPr/>
            </a:pPr>
            <a:endParaRPr lang="en-GB"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489437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7430" y="3718024"/>
                <a:ext cx="8382000" cy="609398"/>
              </a:xfrm>
            </p:spPr>
            <p:txBody>
              <a:bodyPr>
                <a:noAutofit/>
              </a:bodyPr>
              <a:lstStyle/>
              <a:p>
                <a:r>
                  <a:rPr lang="en-GB" sz="8800" dirty="0" smtClean="0">
                    <a:latin typeface="ZapfChancery"/>
                    <a:sym typeface="Symbol"/>
                  </a:rPr>
                  <a:t></a:t>
                </a:r>
                <a:r>
                  <a:rPr lang="en-GB" sz="8800" dirty="0">
                    <a:ea typeface="Cambria Math"/>
                  </a:rPr>
                  <a:t> </a:t>
                </a:r>
                <a14:m>
                  <m:oMath xmlns:m="http://schemas.openxmlformats.org/officeDocument/2006/math">
                    <m:r>
                      <a:rPr lang="en-GB" sz="8800" i="1" dirty="0" smtClean="0">
                        <a:latin typeface="Cambria Math"/>
                        <a:ea typeface="Cambria Math"/>
                      </a:rPr>
                      <m:t>⊢</m:t>
                    </m:r>
                    <m:r>
                      <a:rPr lang="en-GB" sz="11600" smtClean="0">
                        <a:latin typeface="Cambria Math"/>
                        <a:sym typeface="Symbol"/>
                      </a:rPr>
                      <m:t> </m:t>
                    </m:r>
                    <m:r>
                      <a:rPr lang="en-GB" sz="9600" i="1">
                        <a:latin typeface="Cambria Math"/>
                        <a:sym typeface="Symbol"/>
                      </a:rPr>
                      <m:t>𝒆</m:t>
                    </m:r>
                  </m:oMath>
                </a14:m>
                <a:r>
                  <a:rPr lang="en-GB" sz="8800" dirty="0" smtClean="0">
                    <a:latin typeface="Times New Roman" pitchFamily="18" charset="0"/>
                    <a:cs typeface="Times New Roman" pitchFamily="18" charset="0"/>
                  </a:rPr>
                  <a:t>   :  </a:t>
                </a:r>
                <a:r>
                  <a:rPr lang="en-GB" sz="8800" dirty="0" smtClean="0">
                    <a:latin typeface="ZapfChancery"/>
                    <a:sym typeface="Symbol"/>
                  </a:rPr>
                  <a:t></a:t>
                </a:r>
                <a:endParaRPr lang="en-GB" sz="5400" dirty="0">
                  <a:latin typeface="Candara"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7430" y="3718024"/>
                <a:ext cx="8382000" cy="609398"/>
              </a:xfrm>
              <a:blipFill rotWithShape="1">
                <a:blip r:embed="rId2"/>
                <a:stretch>
                  <a:fillRect t="-86000" b="-204000"/>
                </a:stretch>
              </a:blipFill>
            </p:spPr>
            <p:txBody>
              <a:bodyPr/>
              <a:lstStyle/>
              <a:p>
                <a:r>
                  <a:rPr lang="en-GB">
                    <a:noFill/>
                  </a:rPr>
                  <a:t> </a:t>
                </a:r>
              </a:p>
            </p:txBody>
          </p:sp>
        </mc:Fallback>
      </mc:AlternateContent>
      <p:sp>
        <p:nvSpPr>
          <p:cNvPr id="3" name="Rectangular Callout 2"/>
          <p:cNvSpPr/>
          <p:nvPr/>
        </p:nvSpPr>
        <p:spPr bwMode="auto">
          <a:xfrm>
            <a:off x="2585490" y="2453256"/>
            <a:ext cx="4929735" cy="584771"/>
          </a:xfrm>
          <a:prstGeom prst="wedgeRectCallout">
            <a:avLst>
              <a:gd name="adj1" fmla="val -49270"/>
              <a:gd name="adj2" fmla="val 162900"/>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3200" dirty="0" smtClean="0">
                <a:solidFill>
                  <a:srgbClr val="FFFFFF"/>
                </a:solidFill>
                <a:effectLst>
                  <a:outerShdw blurRad="38100" dist="38100" dir="2700000" algn="tl">
                    <a:srgbClr val="000000">
                      <a:alpha val="43137"/>
                    </a:srgbClr>
                  </a:outerShdw>
                </a:effectLst>
                <a:latin typeface="Calibri" pitchFamily="34" charset="0"/>
              </a:rPr>
              <a:t>The neglected child?</a:t>
            </a:r>
          </a:p>
        </p:txBody>
      </p:sp>
    </p:spTree>
    <p:extLst>
      <p:ext uri="{BB962C8B-B14F-4D97-AF65-F5344CB8AC3E}">
        <p14:creationId xmlns:p14="http://schemas.microsoft.com/office/powerpoint/2010/main" val="49834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205" y="527149"/>
            <a:ext cx="8382000" cy="609398"/>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Theme #1</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Big Data</a:t>
            </a:r>
            <a:r>
              <a:rPr lang="en-GB" sz="2800" dirty="0" smtClean="0">
                <a:latin typeface="Candara" pitchFamily="34" charset="0"/>
              </a:rPr>
              <a:t>  </a:t>
            </a:r>
            <a:r>
              <a:rPr lang="en-GB" sz="2800" dirty="0" smtClean="0">
                <a:latin typeface="Candara" pitchFamily="34" charset="0"/>
                <a:sym typeface="Wingdings" pitchFamily="2" charset="2"/>
              </a:rPr>
              <a:t> </a:t>
            </a:r>
            <a:r>
              <a:rPr lang="en-GB" sz="4000" dirty="0" smtClean="0">
                <a:latin typeface="Candara" pitchFamily="34" charset="0"/>
                <a:sym typeface="Wingdings" pitchFamily="2" charset="2"/>
              </a:rPr>
              <a:t>Big Metadata</a:t>
            </a:r>
            <a:br>
              <a:rPr lang="en-GB" sz="4000" dirty="0" smtClean="0">
                <a:latin typeface="Candara" pitchFamily="34" charset="0"/>
                <a:sym typeface="Wingdings" pitchFamily="2" charset="2"/>
              </a:rPr>
            </a:b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smtClean="0">
                <a:latin typeface="Candara" pitchFamily="34" charset="0"/>
                <a:sym typeface="Wingdings" pitchFamily="2" charset="2"/>
              </a:rPr>
              <a:t/>
            </a:r>
            <a:br>
              <a:rPr lang="en-GB" sz="4000" dirty="0" smtClean="0">
                <a:latin typeface="Candara" pitchFamily="34" charset="0"/>
                <a:sym typeface="Wingdings" pitchFamily="2" charset="2"/>
              </a:rPr>
            </a:br>
            <a:r>
              <a:rPr lang="en-GB" sz="2400" dirty="0" smtClean="0">
                <a:latin typeface="Candara" pitchFamily="34" charset="0"/>
                <a:sym typeface="Wingdings" pitchFamily="2" charset="2"/>
              </a:rPr>
              <a:t>Strongly typed languages and tooling </a:t>
            </a:r>
            <a:r>
              <a:rPr lang="en-GB" sz="2400" i="1" dirty="0" smtClean="0">
                <a:latin typeface="Candara" pitchFamily="34" charset="0"/>
                <a:sym typeface="Wingdings" pitchFamily="2" charset="2"/>
              </a:rPr>
              <a:t>must</a:t>
            </a:r>
            <a:r>
              <a:rPr lang="en-GB" sz="2400" dirty="0" smtClean="0">
                <a:latin typeface="Candara" pitchFamily="34" charset="0"/>
                <a:sym typeface="Wingdings" pitchFamily="2" charset="2"/>
              </a:rPr>
              <a:t> have a role here, surely!</a:t>
            </a: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endParaRPr lang="en-GB" sz="4000" dirty="0">
              <a:latin typeface="Candara" pitchFamily="34" charset="0"/>
            </a:endParaRPr>
          </a:p>
        </p:txBody>
      </p:sp>
    </p:spTree>
    <p:extLst>
      <p:ext uri="{BB962C8B-B14F-4D97-AF65-F5344CB8AC3E}">
        <p14:creationId xmlns:p14="http://schemas.microsoft.com/office/powerpoint/2010/main" val="248102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480" y="269974"/>
            <a:ext cx="8382000" cy="609398"/>
          </a:xfrm>
        </p:spPr>
        <p:txBody>
          <a:bodyPr>
            <a:noAutofit/>
          </a:bodyPr>
          <a:lstStyle/>
          <a:p>
            <a:r>
              <a:rPr lang="en-GB" sz="4000" dirty="0" smtClean="0">
                <a:latin typeface="Candara" pitchFamily="34" charset="0"/>
              </a:rPr>
              <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
            </a:r>
            <a:br>
              <a:rPr lang="en-GB" sz="4000" dirty="0" smtClean="0">
                <a:latin typeface="Candara" pitchFamily="34" charset="0"/>
              </a:rPr>
            </a:br>
            <a:r>
              <a:rPr lang="en-GB" sz="4000" dirty="0" smtClean="0">
                <a:latin typeface="Candara" pitchFamily="34" charset="0"/>
              </a:rPr>
              <a:t>Theme #2</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4000" dirty="0">
                <a:latin typeface="Candara" pitchFamily="34" charset="0"/>
              </a:rPr>
              <a:t>Huge Information Spaces can </a:t>
            </a:r>
            <a:r>
              <a:rPr lang="en-GB" sz="4000" dirty="0" smtClean="0">
                <a:latin typeface="Candara" pitchFamily="34" charset="0"/>
              </a:rPr>
              <a:t>and should be viewed as Software Components</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2000" dirty="0" smtClean="0">
                <a:latin typeface="Candara" pitchFamily="34" charset="0"/>
              </a:rPr>
              <a:t>example: </a:t>
            </a:r>
            <a:br>
              <a:rPr lang="en-GB" sz="2000" dirty="0" smtClean="0">
                <a:latin typeface="Candara" pitchFamily="34" charset="0"/>
              </a:rPr>
            </a:br>
            <a:r>
              <a:rPr lang="en-GB" sz="2000" dirty="0" smtClean="0">
                <a:latin typeface="Candara" pitchFamily="34" charset="0"/>
              </a:rPr>
              <a:t>schema change &lt;-&gt; component versioning &lt;-&gt; </a:t>
            </a:r>
            <a:br>
              <a:rPr lang="en-GB" sz="2000" dirty="0" smtClean="0">
                <a:latin typeface="Candara" pitchFamily="34" charset="0"/>
              </a:rPr>
            </a:br>
            <a:r>
              <a:rPr lang="en-GB" sz="2000" dirty="0" smtClean="0">
                <a:latin typeface="Candara" pitchFamily="34" charset="0"/>
              </a:rPr>
              <a:t>source compatibility &lt;-&gt; binary compatibility</a:t>
            </a:r>
            <a:r>
              <a:rPr lang="en-GB" sz="4000" dirty="0" smtClean="0">
                <a:latin typeface="Candara" pitchFamily="34" charset="0"/>
              </a:rPr>
              <a:t/>
            </a:r>
            <a:br>
              <a:rPr lang="en-GB" sz="4000" dirty="0" smtClean="0">
                <a:latin typeface="Candara" pitchFamily="34" charset="0"/>
              </a:rPr>
            </a:br>
            <a:r>
              <a:rPr lang="en-GB" sz="2000" dirty="0">
                <a:latin typeface="Candara" pitchFamily="34" charset="0"/>
              </a:rPr>
              <a:t/>
            </a:r>
            <a:br>
              <a:rPr lang="en-GB" sz="2000" dirty="0">
                <a:latin typeface="Candara" pitchFamily="34" charset="0"/>
              </a:rPr>
            </a:br>
            <a:r>
              <a:rPr lang="en-GB" sz="2000" dirty="0">
                <a:latin typeface="Candara" pitchFamily="34" charset="0"/>
              </a:rPr>
              <a:t>example: </a:t>
            </a:r>
            <a:br>
              <a:rPr lang="en-GB" sz="2000" dirty="0">
                <a:latin typeface="Candara" pitchFamily="34" charset="0"/>
              </a:rPr>
            </a:br>
            <a:r>
              <a:rPr lang="en-GB" sz="2000" dirty="0" smtClean="0">
                <a:latin typeface="Candara" pitchFamily="34" charset="0"/>
              </a:rPr>
              <a:t>software component engineering  &lt;-&gt;  information space engineering</a:t>
            </a:r>
            <a:endParaRPr lang="en-GB" sz="2000" dirty="0">
              <a:latin typeface="Candara" pitchFamily="34" charset="0"/>
            </a:endParaRPr>
          </a:p>
        </p:txBody>
      </p:sp>
    </p:spTree>
    <p:extLst>
      <p:ext uri="{BB962C8B-B14F-4D97-AF65-F5344CB8AC3E}">
        <p14:creationId xmlns:p14="http://schemas.microsoft.com/office/powerpoint/2010/main" val="180737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latin typeface="Candara" pitchFamily="34" charset="0"/>
              </a:rPr>
              <a:t>Theme #3</a:t>
            </a:r>
            <a:r>
              <a:rPr lang="en-GB" sz="4000" dirty="0">
                <a:latin typeface="Candara" pitchFamily="34" charset="0"/>
              </a:rPr>
              <a:t/>
            </a:r>
            <a:br>
              <a:rPr lang="en-GB" sz="4000" dirty="0">
                <a:latin typeface="Candara" pitchFamily="34" charset="0"/>
              </a:rPr>
            </a:br>
            <a:r>
              <a:rPr lang="en-GB" sz="4000" dirty="0">
                <a:latin typeface="Candara" pitchFamily="34" charset="0"/>
              </a:rPr>
              <a:t/>
            </a:r>
            <a:br>
              <a:rPr lang="en-GB" sz="4000" dirty="0">
                <a:latin typeface="Candara" pitchFamily="34" charset="0"/>
              </a:rPr>
            </a:br>
            <a:r>
              <a:rPr lang="en-GB" sz="3600" dirty="0">
                <a:latin typeface="Candara" pitchFamily="34" charset="0"/>
              </a:rPr>
              <a:t>Multiple Data Standards with One Simple Mechanism</a:t>
            </a:r>
            <a:br>
              <a:rPr lang="en-GB" sz="3600" dirty="0">
                <a:latin typeface="Candara" pitchFamily="34" charset="0"/>
              </a:rPr>
            </a:br>
            <a:r>
              <a:rPr lang="en-GB" sz="4000" dirty="0">
                <a:latin typeface="Candara" pitchFamily="34" charset="0"/>
              </a:rPr>
              <a:t/>
            </a:r>
            <a:br>
              <a:rPr lang="en-GB" sz="4000" dirty="0">
                <a:latin typeface="Candara" pitchFamily="34" charset="0"/>
              </a:rPr>
            </a:br>
            <a:r>
              <a:rPr lang="en-GB" sz="2400" dirty="0" smtClean="0">
                <a:latin typeface="Candara" pitchFamily="34" charset="0"/>
              </a:rPr>
              <a:t>Rich type systems, importing rich metadata where it exists</a:t>
            </a:r>
            <a:br>
              <a:rPr lang="en-GB" sz="2400" dirty="0" smtClean="0">
                <a:latin typeface="Candara" pitchFamily="34" charset="0"/>
              </a:rPr>
            </a:br>
            <a:endParaRPr lang="en-GB" sz="2400" dirty="0">
              <a:latin typeface="Candara" pitchFamily="34" charset="0"/>
            </a:endParaRPr>
          </a:p>
        </p:txBody>
      </p:sp>
    </p:spTree>
    <p:extLst>
      <p:ext uri="{BB962C8B-B14F-4D97-AF65-F5344CB8AC3E}">
        <p14:creationId xmlns:p14="http://schemas.microsoft.com/office/powerpoint/2010/main" val="81771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smtClean="0">
                <a:latin typeface="Candara" pitchFamily="34" charset="0"/>
              </a:rPr>
              <a:t>Theme #4</a:t>
            </a:r>
            <a:br>
              <a:rPr lang="en-GB" sz="4000" dirty="0" smtClean="0">
                <a:latin typeface="Candara" pitchFamily="34" charset="0"/>
              </a:rPr>
            </a:br>
            <a:r>
              <a:rPr lang="en-GB" sz="4000" dirty="0" smtClean="0">
                <a:latin typeface="Candara" pitchFamily="34" charset="0"/>
              </a:rPr>
              <a:t/>
            </a:r>
            <a:br>
              <a:rPr lang="en-GB" sz="4000" dirty="0" smtClean="0">
                <a:latin typeface="Candara" pitchFamily="34" charset="0"/>
              </a:rPr>
            </a:br>
            <a:r>
              <a:rPr lang="en-GB" sz="3600" dirty="0" smtClean="0">
                <a:latin typeface="Candara" pitchFamily="34" charset="0"/>
              </a:rPr>
              <a:t>Measure languages by their effectiveness  at working with rich external information spaces</a:t>
            </a:r>
            <a:br>
              <a:rPr lang="en-GB" sz="3600" dirty="0" smtClean="0">
                <a:latin typeface="Candara" pitchFamily="34" charset="0"/>
              </a:rPr>
            </a:br>
            <a:r>
              <a:rPr lang="en-GB" sz="2400" dirty="0">
                <a:latin typeface="Candara" pitchFamily="34" charset="0"/>
                <a:sym typeface="Wingdings" pitchFamily="2" charset="2"/>
              </a:rPr>
              <a:t/>
            </a:r>
            <a:br>
              <a:rPr lang="en-GB" sz="2400" dirty="0">
                <a:latin typeface="Candara" pitchFamily="34" charset="0"/>
                <a:sym typeface="Wingdings" pitchFamily="2" charset="2"/>
              </a:rPr>
            </a:br>
            <a:r>
              <a:rPr lang="en-GB" sz="2400" dirty="0">
                <a:latin typeface="Candara" pitchFamily="34" charset="0"/>
                <a:sym typeface="Wingdings" pitchFamily="2" charset="2"/>
              </a:rPr>
              <a:t>Example: </a:t>
            </a:r>
            <a:r>
              <a:rPr lang="en-GB" sz="2400" dirty="0" smtClean="0">
                <a:latin typeface="Candara" pitchFamily="34" charset="0"/>
                <a:sym typeface="Wingdings" pitchFamily="2" charset="2"/>
              </a:rPr>
              <a:t>queries, JSON, XML, type providers, </a:t>
            </a:r>
            <a:r>
              <a:rPr lang="en-GB" sz="2400" dirty="0" err="1" smtClean="0">
                <a:latin typeface="Candara" pitchFamily="34" charset="0"/>
                <a:sym typeface="Wingdings" pitchFamily="2" charset="2"/>
              </a:rPr>
              <a:t>async</a:t>
            </a:r>
            <a:r>
              <a:rPr lang="en-GB" sz="2400" dirty="0" smtClean="0">
                <a:latin typeface="Candara" pitchFamily="34" charset="0"/>
                <a:sym typeface="Wingdings" pitchFamily="2" charset="2"/>
              </a:rPr>
              <a:t>…</a:t>
            </a:r>
            <a:br>
              <a:rPr lang="en-GB" sz="2400" dirty="0" smtClean="0">
                <a:latin typeface="Candara" pitchFamily="34" charset="0"/>
                <a:sym typeface="Wingdings" pitchFamily="2" charset="2"/>
              </a:rPr>
            </a:br>
            <a:endParaRPr lang="en-GB" sz="2400" dirty="0">
              <a:latin typeface="Candara" pitchFamily="34" charset="0"/>
            </a:endParaRPr>
          </a:p>
        </p:txBody>
      </p:sp>
    </p:spTree>
    <p:extLst>
      <p:ext uri="{BB962C8B-B14F-4D97-AF65-F5344CB8AC3E}">
        <p14:creationId xmlns:p14="http://schemas.microsoft.com/office/powerpoint/2010/main" val="388970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355" y="2098774"/>
            <a:ext cx="8382000" cy="609398"/>
          </a:xfrm>
        </p:spPr>
        <p:txBody>
          <a:bodyPr>
            <a:noAutofit/>
          </a:bodyPr>
          <a:lstStyle/>
          <a:p>
            <a:r>
              <a:rPr lang="en-GB" sz="4000" dirty="0" smtClean="0">
                <a:latin typeface="Candara" pitchFamily="34" charset="0"/>
              </a:rPr>
              <a:t>Theme #5</a:t>
            </a:r>
            <a:br>
              <a:rPr lang="en-GB" sz="4000" dirty="0" smtClean="0">
                <a:latin typeface="Candara" pitchFamily="34" charset="0"/>
              </a:rPr>
            </a:br>
            <a:r>
              <a:rPr lang="en-GB" sz="4000" dirty="0">
                <a:latin typeface="Candara" pitchFamily="34" charset="0"/>
              </a:rPr>
              <a:t/>
            </a:r>
            <a:br>
              <a:rPr lang="en-GB" sz="4000" dirty="0">
                <a:latin typeface="Candara" pitchFamily="34" charset="0"/>
              </a:rPr>
            </a:br>
            <a:r>
              <a:rPr lang="en-GB" sz="4000" dirty="0" smtClean="0">
                <a:latin typeface="Candara" pitchFamily="34" charset="0"/>
              </a:rPr>
              <a:t>Programming Type </a:t>
            </a:r>
            <a:r>
              <a:rPr lang="en-GB" sz="4000" dirty="0">
                <a:latin typeface="Candara" pitchFamily="34" charset="0"/>
              </a:rPr>
              <a:t>Systems </a:t>
            </a:r>
            <a:r>
              <a:rPr lang="en-GB" sz="4000" dirty="0" smtClean="0">
                <a:latin typeface="Candara" pitchFamily="34" charset="0"/>
              </a:rPr>
              <a:t>v.</a:t>
            </a:r>
            <a:r>
              <a:rPr lang="en-GB" sz="4000" dirty="0" smtClean="0">
                <a:latin typeface="Candara" pitchFamily="34" charset="0"/>
                <a:sym typeface="Wingdings" pitchFamily="2" charset="2"/>
              </a:rPr>
              <a:t> </a:t>
            </a: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a:latin typeface="Candara" pitchFamily="34" charset="0"/>
                <a:sym typeface="Wingdings" pitchFamily="2" charset="2"/>
              </a:rPr>
              <a:t>Information Space </a:t>
            </a:r>
            <a:r>
              <a:rPr lang="en-GB" sz="4000" dirty="0" smtClean="0">
                <a:latin typeface="Candara" pitchFamily="34" charset="0"/>
                <a:sym typeface="Wingdings" pitchFamily="2" charset="2"/>
              </a:rPr>
              <a:t>Metadata</a:t>
            </a:r>
            <a:br>
              <a:rPr lang="en-GB" sz="4000" dirty="0" smtClean="0">
                <a:latin typeface="Candara" pitchFamily="34" charset="0"/>
                <a:sym typeface="Wingdings" pitchFamily="2" charset="2"/>
              </a:rPr>
            </a:br>
            <a:r>
              <a:rPr lang="en-GB" sz="4000" dirty="0" smtClean="0">
                <a:latin typeface="Candara" pitchFamily="34" charset="0"/>
                <a:sym typeface="Wingdings" pitchFamily="2" charset="2"/>
              </a:rPr>
              <a:t>Synergy or Conflict?</a:t>
            </a: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4000" dirty="0">
                <a:latin typeface="Candara" pitchFamily="34" charset="0"/>
                <a:sym typeface="Wingdings" pitchFamily="2" charset="2"/>
              </a:rPr>
              <a:t/>
            </a:r>
            <a:br>
              <a:rPr lang="en-GB" sz="4000" dirty="0">
                <a:latin typeface="Candara" pitchFamily="34" charset="0"/>
                <a:sym typeface="Wingdings" pitchFamily="2" charset="2"/>
              </a:rPr>
            </a:br>
            <a:r>
              <a:rPr lang="en-GB" sz="2000" dirty="0">
                <a:latin typeface="Candara" pitchFamily="34" charset="0"/>
                <a:sym typeface="Wingdings" pitchFamily="2" charset="2"/>
              </a:rPr>
              <a:t>Examples: </a:t>
            </a:r>
            <a:r>
              <a:rPr lang="en-GB" sz="2000" dirty="0" smtClean="0">
                <a:latin typeface="Candara" pitchFamily="34" charset="0"/>
                <a:sym typeface="Wingdings" pitchFamily="2" charset="2"/>
              </a:rPr>
              <a:t>Types, Schema, Constraints, Units </a:t>
            </a:r>
            <a:r>
              <a:rPr lang="en-GB" sz="2000" dirty="0">
                <a:latin typeface="Candara" pitchFamily="34" charset="0"/>
                <a:sym typeface="Wingdings" pitchFamily="2" charset="2"/>
              </a:rPr>
              <a:t>of Measure, Security Information, Documentation, Definition Locations, Help </a:t>
            </a:r>
            <a:r>
              <a:rPr lang="en-GB" sz="2000" dirty="0" smtClean="0">
                <a:latin typeface="Candara" pitchFamily="34" charset="0"/>
                <a:sym typeface="Wingdings" pitchFamily="2" charset="2"/>
              </a:rPr>
              <a:t>, Provenance</a:t>
            </a:r>
            <a:r>
              <a:rPr lang="en-GB" sz="2000" dirty="0">
                <a:latin typeface="Candara" pitchFamily="34" charset="0"/>
                <a:sym typeface="Wingdings" pitchFamily="2" charset="2"/>
              </a:rPr>
              <a:t>, Privacy, Ratings, Rankings, </a:t>
            </a:r>
            <a:r>
              <a:rPr lang="en-GB" sz="2000" dirty="0" smtClean="0">
                <a:latin typeface="Candara" pitchFamily="34" charset="0"/>
                <a:sym typeface="Wingdings" pitchFamily="2" charset="2"/>
              </a:rPr>
              <a:t>Search…</a:t>
            </a:r>
            <a:endParaRPr lang="en-GB" sz="2000" dirty="0">
              <a:latin typeface="Candara" pitchFamily="34" charset="0"/>
            </a:endParaRPr>
          </a:p>
        </p:txBody>
      </p:sp>
    </p:spTree>
    <p:extLst>
      <p:ext uri="{BB962C8B-B14F-4D97-AF65-F5344CB8AC3E}">
        <p14:creationId xmlns:p14="http://schemas.microsoft.com/office/powerpoint/2010/main" val="146710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67543296"/>
              </p:ext>
            </p:extLst>
          </p:nvPr>
        </p:nvGraphicFramePr>
        <p:xfrm>
          <a:off x="359662" y="1510353"/>
          <a:ext cx="8382000" cy="387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83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55" y="850999"/>
            <a:ext cx="8382000" cy="609398"/>
          </a:xfrm>
        </p:spPr>
        <p:txBody>
          <a:bodyPr>
            <a:noAutofit/>
          </a:bodyPr>
          <a:lstStyle/>
          <a:p>
            <a:r>
              <a:rPr lang="en-GB" sz="4000" dirty="0" smtClean="0">
                <a:latin typeface="Candara" pitchFamily="34" charset="0"/>
              </a:rPr>
              <a:t>Some Sample Research Questions</a:t>
            </a:r>
            <a:br>
              <a:rPr lang="en-GB" sz="4000" dirty="0" smtClean="0">
                <a:latin typeface="Candara" pitchFamily="34" charset="0"/>
              </a:rPr>
            </a:br>
            <a:r>
              <a:rPr lang="en-GB" sz="4000" dirty="0">
                <a:latin typeface="Candara" pitchFamily="34" charset="0"/>
              </a:rPr>
              <a:t/>
            </a:r>
            <a:br>
              <a:rPr lang="en-GB" sz="4000" dirty="0">
                <a:latin typeface="Candara" pitchFamily="34" charset="0"/>
              </a:rPr>
            </a:br>
            <a:endParaRPr lang="en-GB" sz="2000" dirty="0">
              <a:latin typeface="Candara" pitchFamily="34" charset="0"/>
            </a:endParaRPr>
          </a:p>
        </p:txBody>
      </p:sp>
      <p:sp>
        <p:nvSpPr>
          <p:cNvPr id="4" name="TextBox 3"/>
          <p:cNvSpPr txBox="1"/>
          <p:nvPr/>
        </p:nvSpPr>
        <p:spPr>
          <a:xfrm>
            <a:off x="781050" y="1895475"/>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design </a:t>
            </a:r>
            <a:r>
              <a:rPr lang="en-GB" sz="2200" b="1" dirty="0" smtClean="0">
                <a:latin typeface="Segoe Light" pitchFamily="34" charset="0"/>
              </a:rPr>
              <a:t>type systems which incorporate </a:t>
            </a:r>
            <a:r>
              <a:rPr lang="en-GB" sz="2200" b="1" dirty="0" smtClean="0">
                <a:solidFill>
                  <a:srgbClr val="FFFF00"/>
                </a:solidFill>
                <a:latin typeface="Segoe Light" pitchFamily="34" charset="0"/>
              </a:rPr>
              <a:t>schema change policies</a:t>
            </a:r>
            <a:r>
              <a:rPr lang="en-GB" sz="2200" b="1" dirty="0" smtClean="0">
                <a:gradFill>
                  <a:gsLst>
                    <a:gs pos="0">
                      <a:schemeClr val="tx1"/>
                    </a:gs>
                    <a:gs pos="86000">
                      <a:schemeClr val="tx1"/>
                    </a:gs>
                  </a:gsLst>
                  <a:lin ang="5400000" scaled="0"/>
                </a:gradFill>
                <a:latin typeface="Segoe Light" pitchFamily="34" charset="0"/>
              </a:rPr>
              <a:t>?</a:t>
            </a:r>
          </a:p>
        </p:txBody>
      </p:sp>
      <p:sp>
        <p:nvSpPr>
          <p:cNvPr id="5" name="TextBox 4"/>
          <p:cNvSpPr txBox="1"/>
          <p:nvPr/>
        </p:nvSpPr>
        <p:spPr>
          <a:xfrm>
            <a:off x="4610100" y="2907626"/>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automatically find bugs in provider components</a:t>
            </a:r>
            <a:r>
              <a:rPr lang="en-GB" sz="2200" b="1" dirty="0" smtClean="0">
                <a:gradFill>
                  <a:gsLst>
                    <a:gs pos="0">
                      <a:schemeClr val="tx1"/>
                    </a:gs>
                    <a:gs pos="86000">
                      <a:schemeClr val="tx1"/>
                    </a:gs>
                  </a:gsLst>
                  <a:lin ang="5400000" scaled="0"/>
                </a:gradFill>
                <a:latin typeface="Segoe Light" pitchFamily="34" charset="0"/>
              </a:rPr>
              <a:t>?</a:t>
            </a:r>
          </a:p>
        </p:txBody>
      </p:sp>
      <p:sp>
        <p:nvSpPr>
          <p:cNvPr id="6" name="TextBox 5"/>
          <p:cNvSpPr txBox="1"/>
          <p:nvPr/>
        </p:nvSpPr>
        <p:spPr>
          <a:xfrm>
            <a:off x="447674" y="3415457"/>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automatically </a:t>
            </a:r>
            <a:r>
              <a:rPr lang="en-GB" sz="2200" b="1" dirty="0" smtClean="0">
                <a:solidFill>
                  <a:srgbClr val="FFFF00"/>
                </a:solidFill>
                <a:latin typeface="Segoe Light" pitchFamily="34" charset="0"/>
              </a:rPr>
              <a:t>provide all the data in the enterprise</a:t>
            </a:r>
            <a:r>
              <a:rPr lang="en-GB" sz="2200" b="1" dirty="0" smtClean="0">
                <a:gradFill>
                  <a:gsLst>
                    <a:gs pos="0">
                      <a:schemeClr val="tx1"/>
                    </a:gs>
                    <a:gs pos="86000">
                      <a:schemeClr val="tx1"/>
                    </a:gs>
                  </a:gsLst>
                  <a:lin ang="5400000" scaled="0"/>
                </a:gradFill>
                <a:latin typeface="Segoe Light" pitchFamily="34" charset="0"/>
              </a:rPr>
              <a:t>?</a:t>
            </a:r>
          </a:p>
        </p:txBody>
      </p:sp>
      <p:sp>
        <p:nvSpPr>
          <p:cNvPr id="7" name="TextBox 6"/>
          <p:cNvSpPr txBox="1"/>
          <p:nvPr/>
        </p:nvSpPr>
        <p:spPr>
          <a:xfrm>
            <a:off x="4972047" y="5464671"/>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usefully provide </a:t>
            </a:r>
            <a:r>
              <a:rPr lang="en-GB" sz="2200" b="1" dirty="0" smtClean="0">
                <a:solidFill>
                  <a:srgbClr val="FFFF00"/>
                </a:solidFill>
                <a:latin typeface="Segoe Light" pitchFamily="34" charset="0"/>
              </a:rPr>
              <a:t>massive quantities of geo data + geo metadata</a:t>
            </a:r>
            <a:r>
              <a:rPr lang="en-GB" sz="2200" b="1" dirty="0" smtClean="0">
                <a:gradFill>
                  <a:gsLst>
                    <a:gs pos="0">
                      <a:schemeClr val="tx1"/>
                    </a:gs>
                    <a:gs pos="86000">
                      <a:schemeClr val="tx1"/>
                    </a:gs>
                  </a:gsLst>
                  <a:lin ang="5400000" scaled="0"/>
                </a:gradFill>
                <a:latin typeface="Segoe Light" pitchFamily="34" charset="0"/>
              </a:rPr>
              <a:t>?</a:t>
            </a:r>
          </a:p>
        </p:txBody>
      </p:sp>
      <p:sp>
        <p:nvSpPr>
          <p:cNvPr id="8" name="TextBox 7"/>
          <p:cNvSpPr txBox="1"/>
          <p:nvPr/>
        </p:nvSpPr>
        <p:spPr>
          <a:xfrm>
            <a:off x="657223" y="5464670"/>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a:t>
            </a:r>
            <a:r>
              <a:rPr lang="en-GB" sz="2200" b="1" dirty="0" smtClean="0">
                <a:solidFill>
                  <a:srgbClr val="FFFF00"/>
                </a:solidFill>
                <a:latin typeface="Segoe Light" pitchFamily="34" charset="0"/>
              </a:rPr>
              <a:t>security, privacy and provenance annotations </a:t>
            </a:r>
            <a:r>
              <a:rPr lang="en-GB" sz="2200" b="1" dirty="0" smtClean="0">
                <a:gradFill>
                  <a:gsLst>
                    <a:gs pos="0">
                      <a:schemeClr val="tx1"/>
                    </a:gs>
                    <a:gs pos="86000">
                      <a:schemeClr val="tx1"/>
                    </a:gs>
                  </a:gsLst>
                  <a:lin ang="5400000" scaled="0"/>
                </a:gradFill>
                <a:latin typeface="Segoe Light" pitchFamily="34" charset="0"/>
              </a:rPr>
              <a:t>be provided?</a:t>
            </a:r>
          </a:p>
        </p:txBody>
      </p:sp>
      <p:sp>
        <p:nvSpPr>
          <p:cNvPr id="9" name="TextBox 8"/>
          <p:cNvSpPr txBox="1"/>
          <p:nvPr/>
        </p:nvSpPr>
        <p:spPr>
          <a:xfrm>
            <a:off x="4972048" y="1724352"/>
            <a:ext cx="3495675" cy="1015663"/>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a:t>
            </a:r>
            <a:r>
              <a:rPr lang="en-GB" sz="2200" b="1" dirty="0" smtClean="0">
                <a:solidFill>
                  <a:srgbClr val="FFFF00"/>
                </a:solidFill>
                <a:latin typeface="Segoe Light" pitchFamily="34" charset="0"/>
              </a:rPr>
              <a:t>provided probabilistic metadata </a:t>
            </a:r>
            <a:r>
              <a:rPr lang="en-GB" sz="2200" b="1" dirty="0" smtClean="0">
                <a:gradFill>
                  <a:gsLst>
                    <a:gs pos="0">
                      <a:schemeClr val="tx1"/>
                    </a:gs>
                    <a:gs pos="86000">
                      <a:schemeClr val="tx1"/>
                    </a:gs>
                  </a:gsLst>
                  <a:lin ang="5400000" scaled="0"/>
                </a:gradFill>
                <a:latin typeface="Segoe Light" pitchFamily="34" charset="0"/>
              </a:rPr>
              <a:t>be useful for tooling?</a:t>
            </a:r>
          </a:p>
        </p:txBody>
      </p:sp>
      <p:sp>
        <p:nvSpPr>
          <p:cNvPr id="10" name="TextBox 9"/>
          <p:cNvSpPr txBox="1"/>
          <p:nvPr/>
        </p:nvSpPr>
        <p:spPr>
          <a:xfrm>
            <a:off x="5324471" y="4107596"/>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plug and play more language logic</a:t>
            </a:r>
            <a:r>
              <a:rPr lang="en-GB" sz="2200" b="1" dirty="0" smtClean="0">
                <a:gradFill>
                  <a:gsLst>
                    <a:gs pos="0">
                      <a:schemeClr val="tx1"/>
                    </a:gs>
                    <a:gs pos="86000">
                      <a:schemeClr val="tx1"/>
                    </a:gs>
                  </a:gsLst>
                  <a:lin ang="5400000" scaled="0"/>
                </a:gradFill>
                <a:latin typeface="Segoe Light" pitchFamily="34" charset="0"/>
              </a:rPr>
              <a:t>? </a:t>
            </a:r>
          </a:p>
        </p:txBody>
      </p:sp>
      <p:sp>
        <p:nvSpPr>
          <p:cNvPr id="11" name="TextBox 10"/>
          <p:cNvSpPr txBox="1"/>
          <p:nvPr/>
        </p:nvSpPr>
        <p:spPr>
          <a:xfrm>
            <a:off x="781047" y="4420729"/>
            <a:ext cx="3495675" cy="677108"/>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Segoe Light" pitchFamily="34" charset="0"/>
              </a:rPr>
              <a:t>Can we </a:t>
            </a:r>
            <a:r>
              <a:rPr lang="en-GB" sz="2200" b="1" dirty="0" smtClean="0">
                <a:solidFill>
                  <a:srgbClr val="FFFF00"/>
                </a:solidFill>
                <a:latin typeface="Segoe Light" pitchFamily="34" charset="0"/>
              </a:rPr>
              <a:t>provide and verify richer constraints</a:t>
            </a:r>
            <a:r>
              <a:rPr lang="en-GB" sz="2200" b="1" dirty="0" smtClean="0">
                <a:gradFill>
                  <a:gsLst>
                    <a:gs pos="0">
                      <a:schemeClr val="tx1"/>
                    </a:gs>
                    <a:gs pos="86000">
                      <a:schemeClr val="tx1"/>
                    </a:gs>
                  </a:gsLst>
                  <a:lin ang="5400000" scaled="0"/>
                </a:gradFill>
                <a:latin typeface="Segoe Light" pitchFamily="34" charset="0"/>
              </a:rPr>
              <a:t>? </a:t>
            </a:r>
          </a:p>
        </p:txBody>
      </p:sp>
    </p:spTree>
    <p:extLst>
      <p:ext uri="{BB962C8B-B14F-4D97-AF65-F5344CB8AC3E}">
        <p14:creationId xmlns:p14="http://schemas.microsoft.com/office/powerpoint/2010/main" val="1947515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043609" y="2852936"/>
            <a:ext cx="6994525" cy="1524000"/>
          </a:xfrm>
        </p:spPr>
        <p:txBody>
          <a:bodyPr>
            <a:normAutofit fontScale="90000"/>
          </a:bodyPr>
          <a:lstStyle/>
          <a:p>
            <a:r>
              <a:rPr lang="en-GB" dirty="0" smtClean="0">
                <a:solidFill>
                  <a:schemeClr val="tx1"/>
                </a:solidFill>
              </a:rPr>
              <a:t>Thank you!  </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Questions</a:t>
            </a:r>
            <a:r>
              <a:rPr lang="en-GB" b="1" dirty="0" smtClean="0">
                <a:solidFill>
                  <a:schemeClr val="tx1"/>
                </a:solidFill>
              </a:rPr>
              <a:t>? </a:t>
            </a:r>
            <a:br>
              <a:rPr lang="en-GB" b="1" dirty="0" smtClean="0">
                <a:solidFill>
                  <a:schemeClr val="tx1"/>
                </a:solidFill>
              </a:rPr>
            </a:br>
            <a:r>
              <a:rPr lang="en-GB" dirty="0">
                <a:solidFill>
                  <a:schemeClr val="tx1"/>
                </a:solidFill>
              </a:rPr>
              <a:t/>
            </a:r>
            <a:br>
              <a:rPr lang="en-GB" dirty="0">
                <a:solidFill>
                  <a:schemeClr val="tx1"/>
                </a:solidFill>
              </a:rPr>
            </a:br>
            <a:r>
              <a:rPr lang="en-GB" sz="2700" dirty="0" smtClean="0"/>
              <a:t>dsyme@microsoft.com 	www.fsharp.net</a:t>
            </a:r>
            <a:r>
              <a:rPr lang="en-GB" sz="2700" dirty="0"/>
              <a:t/>
            </a:r>
            <a:br>
              <a:rPr lang="en-GB" sz="2700" dirty="0"/>
            </a:br>
            <a:r>
              <a:rPr lang="en-GB" sz="2700" dirty="0" smtClean="0"/>
              <a:t>@dsyme			#</a:t>
            </a:r>
            <a:r>
              <a:rPr lang="en-GB" sz="2700" dirty="0" err="1" smtClean="0"/>
              <a:t>fsharp</a:t>
            </a:r>
            <a:endParaRPr lang="en-GB" sz="4900" dirty="0">
              <a:solidFill>
                <a:schemeClr val="tx1"/>
              </a:solidFill>
            </a:endParaRPr>
          </a:p>
        </p:txBody>
      </p:sp>
      <p:sp>
        <p:nvSpPr>
          <p:cNvPr id="5" name="Subtitle 4"/>
          <p:cNvSpPr>
            <a:spLocks noGrp="1"/>
          </p:cNvSpPr>
          <p:nvPr>
            <p:ph type="subTitle" idx="4294967295"/>
          </p:nvPr>
        </p:nvSpPr>
        <p:spPr>
          <a:xfrm>
            <a:off x="1" y="4191002"/>
            <a:ext cx="6994525" cy="461963"/>
          </a:xfrm>
        </p:spPr>
        <p:txBody>
          <a:bodyPr>
            <a:normAutofit/>
          </a:bodyPr>
          <a:lstStyle/>
          <a:p>
            <a:endParaRPr lang="en-GB" b="1" dirty="0"/>
          </a:p>
          <a:p>
            <a:endParaRPr lang="en-GB" dirty="0"/>
          </a:p>
        </p:txBody>
      </p:sp>
    </p:spTree>
    <p:extLst>
      <p:ext uri="{BB962C8B-B14F-4D97-AF65-F5344CB8AC3E}">
        <p14:creationId xmlns:p14="http://schemas.microsoft.com/office/powerpoint/2010/main" val="71839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1218795"/>
          </a:xfrm>
        </p:spPr>
        <p:txBody>
          <a:bodyPr/>
          <a:lstStyle/>
          <a:p>
            <a:pPr algn="ctr"/>
            <a:r>
              <a:rPr lang="en-GB" dirty="0" smtClean="0">
                <a:latin typeface="Candara" pitchFamily="34" charset="0"/>
              </a:rPr>
              <a:t>Proposition 1</a:t>
            </a:r>
            <a:br>
              <a:rPr lang="en-GB" dirty="0" smtClean="0">
                <a:latin typeface="Candara" pitchFamily="34" charset="0"/>
              </a:rPr>
            </a:br>
            <a:r>
              <a:rPr lang="en-GB" dirty="0" smtClean="0">
                <a:latin typeface="Candara" pitchFamily="34" charset="0"/>
              </a:rPr>
              <a:t>The world is information-rich</a:t>
            </a:r>
            <a:endParaRPr lang="en-GB" dirty="0">
              <a:latin typeface="Candara" pitchFamily="34" charset="0"/>
            </a:endParaRPr>
          </a:p>
        </p:txBody>
      </p:sp>
    </p:spTree>
    <p:extLst>
      <p:ext uri="{BB962C8B-B14F-4D97-AF65-F5344CB8AC3E}">
        <p14:creationId xmlns:p14="http://schemas.microsoft.com/office/powerpoint/2010/main" val="209263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1828193"/>
          </a:xfrm>
        </p:spPr>
        <p:txBody>
          <a:bodyPr/>
          <a:lstStyle/>
          <a:p>
            <a:pPr algn="ctr"/>
            <a:r>
              <a:rPr lang="en-GB" dirty="0" smtClean="0">
                <a:latin typeface="Candara" pitchFamily="34" charset="0"/>
              </a:rPr>
              <a:t>Proposition 2</a:t>
            </a:r>
            <a:br>
              <a:rPr lang="en-GB" dirty="0" smtClean="0">
                <a:latin typeface="Candara" pitchFamily="34" charset="0"/>
              </a:rPr>
            </a:br>
            <a:r>
              <a:rPr lang="en-GB" dirty="0" smtClean="0">
                <a:latin typeface="Candara" pitchFamily="34" charset="0"/>
              </a:rPr>
              <a:t>Our languages are information-sparse</a:t>
            </a:r>
            <a:endParaRPr lang="en-GB" dirty="0">
              <a:latin typeface="Candara" pitchFamily="34" charset="0"/>
            </a:endParaRPr>
          </a:p>
        </p:txBody>
      </p:sp>
    </p:spTree>
    <p:extLst>
      <p:ext uri="{BB962C8B-B14F-4D97-AF65-F5344CB8AC3E}">
        <p14:creationId xmlns:p14="http://schemas.microsoft.com/office/powerpoint/2010/main" val="849820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2271391"/>
          </a:xfrm>
        </p:spPr>
        <p:txBody>
          <a:bodyPr/>
          <a:lstStyle/>
          <a:p>
            <a:pPr algn="ctr"/>
            <a:r>
              <a:rPr lang="en-GB" dirty="0" smtClean="0">
                <a:latin typeface="Candara" pitchFamily="34" charset="0"/>
              </a:rPr>
              <a:t>Proposition 3</a:t>
            </a:r>
            <a:br>
              <a:rPr lang="en-GB" dirty="0" smtClean="0">
                <a:latin typeface="Candara" pitchFamily="34" charset="0"/>
              </a:rPr>
            </a:br>
            <a:r>
              <a:rPr lang="en-GB" dirty="0" smtClean="0">
                <a:latin typeface="Candara" pitchFamily="34" charset="0"/>
              </a:rPr>
              <a:t>This is a problem!</a:t>
            </a:r>
            <a:br>
              <a:rPr lang="en-GB" dirty="0" smtClean="0">
                <a:latin typeface="Candara" pitchFamily="34" charset="0"/>
              </a:rPr>
            </a:br>
            <a:r>
              <a:rPr lang="en-GB" dirty="0">
                <a:latin typeface="Candara" pitchFamily="34" charset="0"/>
              </a:rPr>
              <a:t/>
            </a:r>
            <a:br>
              <a:rPr lang="en-GB" dirty="0">
                <a:latin typeface="Candara" pitchFamily="34" charset="0"/>
              </a:rPr>
            </a:br>
            <a:r>
              <a:rPr lang="en-GB" sz="3200" dirty="0" smtClean="0">
                <a:latin typeface="Candara" pitchFamily="34" charset="0"/>
              </a:rPr>
              <a:t>(especially for strongly typed languages)</a:t>
            </a:r>
            <a:endParaRPr lang="en-GB" dirty="0">
              <a:latin typeface="Candara" pitchFamily="34" charset="0"/>
            </a:endParaRPr>
          </a:p>
        </p:txBody>
      </p:sp>
    </p:spTree>
    <p:extLst>
      <p:ext uri="{BB962C8B-B14F-4D97-AF65-F5344CB8AC3E}">
        <p14:creationId xmlns:p14="http://schemas.microsoft.com/office/powerpoint/2010/main" val="109671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2327374"/>
            <a:ext cx="8382000" cy="3490186"/>
          </a:xfrm>
        </p:spPr>
        <p:txBody>
          <a:bodyPr/>
          <a:lstStyle/>
          <a:p>
            <a:pPr algn="ctr"/>
            <a:r>
              <a:rPr lang="en-GB" dirty="0" smtClean="0">
                <a:latin typeface="Candara" pitchFamily="34" charset="0"/>
              </a:rPr>
              <a:t>Proposition 4</a:t>
            </a:r>
            <a:br>
              <a:rPr lang="en-GB" dirty="0" smtClean="0">
                <a:latin typeface="Candara" pitchFamily="34" charset="0"/>
              </a:rPr>
            </a:br>
            <a:r>
              <a:rPr lang="en-GB" dirty="0" smtClean="0">
                <a:latin typeface="Candara" pitchFamily="34" charset="0"/>
              </a:rPr>
              <a:t/>
            </a:r>
            <a:br>
              <a:rPr lang="en-GB" dirty="0" smtClean="0">
                <a:latin typeface="Candara" pitchFamily="34" charset="0"/>
              </a:rPr>
            </a:br>
            <a:r>
              <a:rPr lang="en-GB" dirty="0" smtClean="0">
                <a:latin typeface="Candara" pitchFamily="34" charset="0"/>
              </a:rPr>
              <a:t>There are exciting opportunities to make progress on this, together</a:t>
            </a:r>
            <a:br>
              <a:rPr lang="en-GB" dirty="0" smtClean="0">
                <a:latin typeface="Candara" pitchFamily="34" charset="0"/>
              </a:rPr>
            </a:br>
            <a:r>
              <a:rPr lang="en-GB" dirty="0">
                <a:latin typeface="Candara" pitchFamily="34" charset="0"/>
              </a:rPr>
              <a:t/>
            </a:r>
            <a:br>
              <a:rPr lang="en-GB" dirty="0">
                <a:latin typeface="Candara" pitchFamily="34" charset="0"/>
              </a:rPr>
            </a:br>
            <a:r>
              <a:rPr lang="en-GB" sz="3200" dirty="0" smtClean="0">
                <a:latin typeface="Candara" pitchFamily="34" charset="0"/>
              </a:rPr>
              <a:t>(especially for strongly typed languages)</a:t>
            </a:r>
            <a:endParaRPr lang="en-GB" dirty="0">
              <a:latin typeface="Candara" pitchFamily="34" charset="0"/>
            </a:endParaRPr>
          </a:p>
        </p:txBody>
      </p:sp>
    </p:spTree>
    <p:extLst>
      <p:ext uri="{BB962C8B-B14F-4D97-AF65-F5344CB8AC3E}">
        <p14:creationId xmlns:p14="http://schemas.microsoft.com/office/powerpoint/2010/main" val="197436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5" name="Rectangle 3"/>
          <p:cNvSpPr>
            <a:spLocks noGrp="1" noChangeArrowheads="1"/>
          </p:cNvSpPr>
          <p:nvPr>
            <p:ph type="body" idx="1"/>
          </p:nvPr>
        </p:nvSpPr>
        <p:spPr>
          <a:xfrm>
            <a:off x="323853" y="1628776"/>
            <a:ext cx="8569325" cy="3988784"/>
          </a:xfrm>
        </p:spPr>
        <p:txBody>
          <a:bodyPr/>
          <a:lstStyle/>
          <a:p>
            <a:pPr>
              <a:lnSpc>
                <a:spcPct val="80000"/>
              </a:lnSpc>
            </a:pPr>
            <a:r>
              <a:rPr lang="en-GB" sz="2400" dirty="0">
                <a:solidFill>
                  <a:schemeClr val="bg1"/>
                </a:solidFill>
              </a:rPr>
              <a:t>Compositionality</a:t>
            </a:r>
          </a:p>
          <a:p>
            <a:pPr>
              <a:lnSpc>
                <a:spcPct val="80000"/>
              </a:lnSpc>
            </a:pPr>
            <a:r>
              <a:rPr lang="en-GB" sz="2400" dirty="0" smtClean="0">
                <a:solidFill>
                  <a:schemeClr val="bg1"/>
                </a:solidFill>
              </a:rPr>
              <a:t>Immutability, Purity</a:t>
            </a:r>
            <a:endParaRPr lang="en-GB" sz="2400" dirty="0">
              <a:solidFill>
                <a:schemeClr val="bg1"/>
              </a:solidFill>
            </a:endParaRPr>
          </a:p>
          <a:p>
            <a:pPr>
              <a:lnSpc>
                <a:spcPct val="80000"/>
              </a:lnSpc>
            </a:pPr>
            <a:r>
              <a:rPr lang="en-GB" sz="2400" dirty="0">
                <a:solidFill>
                  <a:schemeClr val="bg1"/>
                </a:solidFill>
              </a:rPr>
              <a:t>Definition before use</a:t>
            </a:r>
          </a:p>
          <a:p>
            <a:pPr>
              <a:lnSpc>
                <a:spcPct val="80000"/>
              </a:lnSpc>
            </a:pPr>
            <a:r>
              <a:rPr lang="en-GB" sz="2400" dirty="0">
                <a:solidFill>
                  <a:schemeClr val="bg1"/>
                </a:solidFill>
              </a:rPr>
              <a:t>Strong typing</a:t>
            </a:r>
          </a:p>
          <a:p>
            <a:pPr>
              <a:lnSpc>
                <a:spcPct val="80000"/>
              </a:lnSpc>
            </a:pPr>
            <a:r>
              <a:rPr lang="en-GB" sz="2400" dirty="0">
                <a:solidFill>
                  <a:schemeClr val="bg1"/>
                </a:solidFill>
              </a:rPr>
              <a:t>Algebraic transformation and reasoning</a:t>
            </a:r>
          </a:p>
          <a:p>
            <a:pPr>
              <a:lnSpc>
                <a:spcPct val="80000"/>
              </a:lnSpc>
            </a:pPr>
            <a:r>
              <a:rPr lang="en-GB" sz="2400" dirty="0">
                <a:solidFill>
                  <a:schemeClr val="bg1"/>
                </a:solidFill>
              </a:rPr>
              <a:t>Separation and isolation of side effects</a:t>
            </a:r>
          </a:p>
          <a:p>
            <a:pPr>
              <a:lnSpc>
                <a:spcPct val="80000"/>
              </a:lnSpc>
            </a:pPr>
            <a:r>
              <a:rPr lang="en-GB" sz="2400" dirty="0">
                <a:solidFill>
                  <a:schemeClr val="bg1"/>
                </a:solidFill>
              </a:rPr>
              <a:t>Lazy computational structures </a:t>
            </a:r>
          </a:p>
          <a:p>
            <a:pPr>
              <a:lnSpc>
                <a:spcPct val="80000"/>
              </a:lnSpc>
            </a:pPr>
            <a:r>
              <a:rPr lang="en-GB" sz="2400" dirty="0">
                <a:solidFill>
                  <a:schemeClr val="bg1"/>
                </a:solidFill>
              </a:rPr>
              <a:t>Identity through intension not extension </a:t>
            </a:r>
          </a:p>
          <a:p>
            <a:pPr>
              <a:lnSpc>
                <a:spcPct val="80000"/>
              </a:lnSpc>
            </a:pPr>
            <a:r>
              <a:rPr lang="en-GB" sz="2400" dirty="0">
                <a:solidFill>
                  <a:schemeClr val="bg1"/>
                </a:solidFill>
              </a:rPr>
              <a:t>Rich Parameterization </a:t>
            </a:r>
          </a:p>
          <a:p>
            <a:pPr>
              <a:lnSpc>
                <a:spcPct val="80000"/>
              </a:lnSpc>
            </a:pPr>
            <a:r>
              <a:rPr lang="en-GB" sz="2400" dirty="0">
                <a:solidFill>
                  <a:schemeClr val="bg1"/>
                </a:solidFill>
              </a:rPr>
              <a:t>Inference and Automatic Generalization</a:t>
            </a:r>
          </a:p>
          <a:p>
            <a:pPr>
              <a:lnSpc>
                <a:spcPct val="80000"/>
              </a:lnSpc>
            </a:pPr>
            <a:r>
              <a:rPr lang="en-GB" sz="2400" dirty="0">
                <a:solidFill>
                  <a:schemeClr val="bg1"/>
                </a:solidFill>
              </a:rPr>
              <a:t>Unbreakable data hiding techniques </a:t>
            </a:r>
          </a:p>
        </p:txBody>
      </p:sp>
      <p:sp>
        <p:nvSpPr>
          <p:cNvPr id="1226758" name="AutoShape 6"/>
          <p:cNvSpPr>
            <a:spLocks noChangeArrowheads="1"/>
          </p:cNvSpPr>
          <p:nvPr/>
        </p:nvSpPr>
        <p:spPr bwMode="auto">
          <a:xfrm>
            <a:off x="5442010" y="2211002"/>
            <a:ext cx="2581156" cy="1938992"/>
          </a:xfrm>
          <a:prstGeom prst="wedgeRectCallout">
            <a:avLst>
              <a:gd name="adj1" fmla="val -103206"/>
              <a:gd name="adj2" fmla="val 223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b="1">
                <a:solidFill>
                  <a:srgbClr val="000000"/>
                </a:solidFill>
                <a:latin typeface="Courier New" pitchFamily="49" charset="0"/>
              </a:rPr>
              <a:t>let x = (1,2)</a:t>
            </a:r>
          </a:p>
          <a:p>
            <a:pPr algn="ctr"/>
            <a:r>
              <a:rPr lang="en-GB" sz="2400" b="1">
                <a:solidFill>
                  <a:srgbClr val="000000"/>
                </a:solidFill>
                <a:latin typeface="Courier New" pitchFamily="49" charset="0"/>
              </a:rPr>
              <a:t>…</a:t>
            </a:r>
          </a:p>
          <a:p>
            <a:pPr algn="ctr"/>
            <a:r>
              <a:rPr lang="en-GB" sz="2400" b="1">
                <a:solidFill>
                  <a:srgbClr val="000000"/>
                </a:solidFill>
                <a:latin typeface="Courier New" pitchFamily="49" charset="0"/>
              </a:rPr>
              <a:t>fst x </a:t>
            </a:r>
            <a:endParaRPr lang="en-GB" sz="2400" b="1">
              <a:solidFill>
                <a:srgbClr val="000000"/>
              </a:solidFill>
              <a:latin typeface="Courier New" pitchFamily="49" charset="0"/>
              <a:sym typeface="Symbol" pitchFamily="18" charset="2"/>
            </a:endParaRPr>
          </a:p>
          <a:p>
            <a:pPr algn="ctr"/>
            <a:r>
              <a:rPr lang="en-GB" sz="2400" b="1">
                <a:solidFill>
                  <a:srgbClr val="000000"/>
                </a:solidFill>
                <a:latin typeface="Courier New" pitchFamily="49" charset="0"/>
                <a:sym typeface="Symbol" pitchFamily="18" charset="2"/>
              </a:rPr>
              <a:t></a:t>
            </a:r>
          </a:p>
          <a:p>
            <a:pPr algn="ctr"/>
            <a:r>
              <a:rPr lang="en-GB" sz="2400" b="1">
                <a:solidFill>
                  <a:srgbClr val="000000"/>
                </a:solidFill>
                <a:latin typeface="Courier New" pitchFamily="49" charset="0"/>
              </a:rPr>
              <a:t>1</a:t>
            </a:r>
          </a:p>
        </p:txBody>
      </p:sp>
      <p:sp>
        <p:nvSpPr>
          <p:cNvPr id="1226756" name="AutoShape 4"/>
          <p:cNvSpPr>
            <a:spLocks noChangeArrowheads="1"/>
          </p:cNvSpPr>
          <p:nvPr/>
        </p:nvSpPr>
        <p:spPr bwMode="auto">
          <a:xfrm>
            <a:off x="4872832" y="2324696"/>
            <a:ext cx="2519362" cy="2677656"/>
          </a:xfrm>
          <a:prstGeom prst="wedgeRectCallout">
            <a:avLst>
              <a:gd name="adj1" fmla="val -81808"/>
              <a:gd name="adj2" fmla="val -15581"/>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rgbClr val="000000"/>
                </a:solidFill>
                <a:latin typeface="Calibri" pitchFamily="34" charset="0"/>
              </a:rPr>
              <a:t>Types help you think, maintain, compose, interoperate, reason, communicate, run fast</a:t>
            </a:r>
          </a:p>
        </p:txBody>
      </p:sp>
      <p:sp>
        <p:nvSpPr>
          <p:cNvPr id="1226766" name="AutoShape 14"/>
          <p:cNvSpPr>
            <a:spLocks noChangeArrowheads="1"/>
          </p:cNvSpPr>
          <p:nvPr/>
        </p:nvSpPr>
        <p:spPr bwMode="auto">
          <a:xfrm>
            <a:off x="4991448" y="2742735"/>
            <a:ext cx="5530681" cy="3785652"/>
          </a:xfrm>
          <a:prstGeom prst="wedgeRectCallout">
            <a:avLst>
              <a:gd name="adj1" fmla="val -60081"/>
              <a:gd name="adj2" fmla="val 734"/>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000000"/>
                </a:solidFill>
                <a:latin typeface="Calibri" pitchFamily="34" charset="0"/>
              </a:rPr>
              <a:t>Many techniques: </a:t>
            </a:r>
          </a:p>
          <a:p>
            <a:endParaRPr lang="en-GB" sz="2400" dirty="0">
              <a:solidFill>
                <a:srgbClr val="000000"/>
              </a:solidFill>
              <a:latin typeface="Calibri" pitchFamily="34" charset="0"/>
            </a:endParaRPr>
          </a:p>
          <a:p>
            <a:r>
              <a:rPr lang="en-GB" sz="2400" dirty="0">
                <a:solidFill>
                  <a:srgbClr val="000000"/>
                </a:solidFill>
                <a:latin typeface="Calibri" pitchFamily="34" charset="0"/>
              </a:rPr>
              <a:t>Explicit:</a:t>
            </a:r>
          </a:p>
          <a:p>
            <a:r>
              <a:rPr lang="en-GB" sz="2400" b="1" dirty="0">
                <a:solidFill>
                  <a:srgbClr val="000000"/>
                </a:solidFill>
                <a:latin typeface="Courier New" pitchFamily="49" charset="0"/>
              </a:rPr>
              <a:t>let </a:t>
            </a:r>
            <a:r>
              <a:rPr lang="en-GB" sz="2400" b="1" dirty="0" err="1">
                <a:solidFill>
                  <a:srgbClr val="000000"/>
                </a:solidFill>
                <a:latin typeface="Courier New" pitchFamily="49" charset="0"/>
              </a:rPr>
              <a:t>gcd</a:t>
            </a:r>
            <a:r>
              <a:rPr lang="en-GB" sz="2400" b="1" dirty="0">
                <a:solidFill>
                  <a:srgbClr val="000000"/>
                </a:solidFill>
                <a:latin typeface="Courier New" pitchFamily="49" charset="0"/>
              </a:rPr>
              <a:t> ((+),(&gt;),zero) n m = </a:t>
            </a:r>
          </a:p>
          <a:p>
            <a:r>
              <a:rPr lang="en-GB" sz="2400" dirty="0">
                <a:solidFill>
                  <a:srgbClr val="000000"/>
                </a:solidFill>
                <a:latin typeface="Calibri" pitchFamily="34" charset="0"/>
              </a:rPr>
              <a:t>...</a:t>
            </a:r>
          </a:p>
          <a:p>
            <a:r>
              <a:rPr lang="en-GB" sz="2400" dirty="0">
                <a:solidFill>
                  <a:srgbClr val="000000"/>
                </a:solidFill>
                <a:latin typeface="Calibri" pitchFamily="34" charset="0"/>
              </a:rPr>
              <a:t>Inferred: </a:t>
            </a:r>
          </a:p>
          <a:p>
            <a:r>
              <a:rPr lang="en-GB" sz="2400" b="1" dirty="0" err="1">
                <a:solidFill>
                  <a:srgbClr val="000000"/>
                </a:solidFill>
                <a:latin typeface="Courier New" pitchFamily="49" charset="0"/>
              </a:rPr>
              <a:t>gcd</a:t>
            </a:r>
            <a:r>
              <a:rPr lang="en-GB" sz="2400" b="1" dirty="0">
                <a:solidFill>
                  <a:srgbClr val="000000"/>
                </a:solidFill>
                <a:latin typeface="Courier New" pitchFamily="49" charset="0"/>
              </a:rPr>
              <a:t> :: </a:t>
            </a:r>
            <a:r>
              <a:rPr lang="en-GB" sz="2400" b="1" dirty="0" err="1">
                <a:solidFill>
                  <a:srgbClr val="000000"/>
                </a:solidFill>
                <a:latin typeface="Courier New" pitchFamily="49" charset="0"/>
              </a:rPr>
              <a:t>Num</a:t>
            </a:r>
            <a:r>
              <a:rPr lang="en-GB" sz="2400" b="1" dirty="0">
                <a:solidFill>
                  <a:srgbClr val="000000"/>
                </a:solidFill>
                <a:latin typeface="Courier New" pitchFamily="49" charset="0"/>
              </a:rPr>
              <a:t> a =&gt; a -&gt; a -&gt; a</a:t>
            </a:r>
          </a:p>
          <a:p>
            <a:r>
              <a:rPr lang="en-GB" sz="2400" b="1" dirty="0" err="1">
                <a:solidFill>
                  <a:srgbClr val="000000"/>
                </a:solidFill>
                <a:latin typeface="Courier New" pitchFamily="49" charset="0"/>
              </a:rPr>
              <a:t>gcd</a:t>
            </a:r>
            <a:r>
              <a:rPr lang="en-GB" sz="2400" b="1" dirty="0">
                <a:solidFill>
                  <a:srgbClr val="000000"/>
                </a:solidFill>
                <a:latin typeface="Courier New" pitchFamily="49" charset="0"/>
              </a:rPr>
              <a:t> n m = ...</a:t>
            </a:r>
          </a:p>
          <a:p>
            <a:endParaRPr lang="en-GB" sz="2400" dirty="0">
              <a:solidFill>
                <a:srgbClr val="000000"/>
              </a:solidFill>
              <a:latin typeface="Calibri" pitchFamily="34" charset="0"/>
            </a:endParaRPr>
          </a:p>
          <a:p>
            <a:r>
              <a:rPr lang="en-GB" sz="2400" dirty="0">
                <a:solidFill>
                  <a:srgbClr val="000000"/>
                </a:solidFill>
                <a:latin typeface="Calibri" pitchFamily="34" charset="0"/>
              </a:rPr>
              <a:t>Generics, </a:t>
            </a:r>
            <a:r>
              <a:rPr lang="en-GB" sz="2400" dirty="0" err="1">
                <a:solidFill>
                  <a:srgbClr val="000000"/>
                </a:solidFill>
                <a:latin typeface="Calibri" pitchFamily="34" charset="0"/>
              </a:rPr>
              <a:t>Functors</a:t>
            </a:r>
            <a:r>
              <a:rPr lang="en-GB" sz="2400" dirty="0">
                <a:solidFill>
                  <a:srgbClr val="000000"/>
                </a:solidFill>
                <a:latin typeface="Calibri" pitchFamily="34" charset="0"/>
              </a:rPr>
              <a:t>,  etc. etc.</a:t>
            </a:r>
          </a:p>
        </p:txBody>
      </p:sp>
      <p:sp>
        <p:nvSpPr>
          <p:cNvPr id="1226759" name="AutoShape 7"/>
          <p:cNvSpPr>
            <a:spLocks noChangeArrowheads="1"/>
          </p:cNvSpPr>
          <p:nvPr/>
        </p:nvSpPr>
        <p:spPr bwMode="auto">
          <a:xfrm>
            <a:off x="3212798" y="3860805"/>
            <a:ext cx="6268063" cy="1200329"/>
          </a:xfrm>
          <a:prstGeom prst="wedgeRectCallout">
            <a:avLst>
              <a:gd name="adj1" fmla="val -11690"/>
              <a:gd name="adj2" fmla="val 1234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b="1" dirty="0" err="1">
                <a:solidFill>
                  <a:srgbClr val="000000"/>
                </a:solidFill>
                <a:latin typeface="Courier New" pitchFamily="49" charset="0"/>
              </a:rPr>
              <a:t>inp</a:t>
            </a:r>
            <a:r>
              <a:rPr lang="en-GB" sz="2400" b="1" dirty="0">
                <a:solidFill>
                  <a:srgbClr val="000000"/>
                </a:solidFill>
                <a:latin typeface="Courier New" pitchFamily="49" charset="0"/>
              </a:rPr>
              <a:t> |&gt; map f |&gt; map g |&gt; filter p</a:t>
            </a:r>
          </a:p>
          <a:p>
            <a:pPr algn="ctr"/>
            <a:r>
              <a:rPr lang="en-GB" sz="2400" b="1" dirty="0">
                <a:solidFill>
                  <a:srgbClr val="000000"/>
                </a:solidFill>
                <a:latin typeface="Courier New" pitchFamily="49" charset="0"/>
                <a:sym typeface="Symbol" pitchFamily="18" charset="2"/>
              </a:rPr>
              <a:t></a:t>
            </a:r>
            <a:r>
              <a:rPr lang="en-GB" sz="2400" dirty="0">
                <a:solidFill>
                  <a:srgbClr val="000000"/>
                </a:solidFill>
                <a:latin typeface="Courier New" pitchFamily="49" charset="0"/>
              </a:rPr>
              <a:t> </a:t>
            </a:r>
          </a:p>
          <a:p>
            <a:pPr algn="ctr"/>
            <a:r>
              <a:rPr lang="en-GB" sz="2400" b="1" dirty="0" err="1">
                <a:solidFill>
                  <a:srgbClr val="000000"/>
                </a:solidFill>
                <a:latin typeface="Courier New" pitchFamily="49" charset="0"/>
              </a:rPr>
              <a:t>inp</a:t>
            </a:r>
            <a:r>
              <a:rPr lang="en-GB" sz="2400" b="1" dirty="0">
                <a:solidFill>
                  <a:srgbClr val="000000"/>
                </a:solidFill>
                <a:latin typeface="Courier New" pitchFamily="49" charset="0"/>
              </a:rPr>
              <a:t> |&gt; filter (f &gt;&gt; g &gt;&gt; p)</a:t>
            </a:r>
          </a:p>
        </p:txBody>
      </p:sp>
      <p:sp>
        <p:nvSpPr>
          <p:cNvPr id="1226769" name="AutoShape 17"/>
          <p:cNvSpPr>
            <a:spLocks noChangeArrowheads="1"/>
          </p:cNvSpPr>
          <p:nvPr/>
        </p:nvSpPr>
        <p:spPr bwMode="auto">
          <a:xfrm>
            <a:off x="4194236" y="3789368"/>
            <a:ext cx="2581156" cy="1200329"/>
          </a:xfrm>
          <a:prstGeom prst="wedgeRectCallout">
            <a:avLst>
              <a:gd name="adj1" fmla="val 3144"/>
              <a:gd name="adj2" fmla="val 4065"/>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b="1">
                <a:solidFill>
                  <a:srgbClr val="000000"/>
                </a:solidFill>
                <a:latin typeface="Courier New" pitchFamily="49" charset="0"/>
              </a:rPr>
              <a:t>inp |&gt; map id</a:t>
            </a:r>
          </a:p>
          <a:p>
            <a:pPr algn="ctr"/>
            <a:r>
              <a:rPr lang="en-GB" sz="2400" b="1">
                <a:solidFill>
                  <a:srgbClr val="000000"/>
                </a:solidFill>
                <a:latin typeface="Courier New" pitchFamily="49" charset="0"/>
                <a:sym typeface="Symbol" pitchFamily="18" charset="2"/>
              </a:rPr>
              <a:t></a:t>
            </a:r>
            <a:r>
              <a:rPr lang="en-GB" sz="2400" b="1">
                <a:solidFill>
                  <a:srgbClr val="000000"/>
                </a:solidFill>
                <a:latin typeface="Courier New" pitchFamily="49" charset="0"/>
              </a:rPr>
              <a:t> </a:t>
            </a:r>
          </a:p>
          <a:p>
            <a:pPr algn="ctr"/>
            <a:r>
              <a:rPr lang="en-GB" sz="2400" b="1">
                <a:solidFill>
                  <a:srgbClr val="000000"/>
                </a:solidFill>
                <a:latin typeface="Courier New" pitchFamily="49" charset="0"/>
              </a:rPr>
              <a:t>inp</a:t>
            </a:r>
          </a:p>
        </p:txBody>
      </p:sp>
      <p:sp>
        <p:nvSpPr>
          <p:cNvPr id="1226754" name="Rectangle 2"/>
          <p:cNvSpPr>
            <a:spLocks noGrp="1" noChangeArrowheads="1"/>
          </p:cNvSpPr>
          <p:nvPr>
            <p:ph type="title"/>
          </p:nvPr>
        </p:nvSpPr>
        <p:spPr>
          <a:xfrm>
            <a:off x="389436" y="228602"/>
            <a:ext cx="8363938" cy="886397"/>
          </a:xfrm>
        </p:spPr>
        <p:txBody>
          <a:bodyPr/>
          <a:lstStyle/>
          <a:p>
            <a:r>
              <a:rPr lang="en-GB" sz="3200" dirty="0">
                <a:solidFill>
                  <a:schemeClr val="bg1"/>
                </a:solidFill>
              </a:rPr>
              <a:t>Background: </a:t>
            </a:r>
            <a:r>
              <a:rPr lang="en-GB" sz="3200" dirty="0" smtClean="0">
                <a:solidFill>
                  <a:schemeClr val="bg1"/>
                </a:solidFill>
              </a:rPr>
              <a:t>Themes in Typed </a:t>
            </a:r>
            <a:r>
              <a:rPr lang="en-GB" sz="3200" dirty="0">
                <a:solidFill>
                  <a:schemeClr val="bg1"/>
                </a:solidFill>
              </a:rPr>
              <a:t>Functional Programming</a:t>
            </a:r>
          </a:p>
        </p:txBody>
      </p:sp>
      <p:sp>
        <p:nvSpPr>
          <p:cNvPr id="1226760" name="AutoShape 8"/>
          <p:cNvSpPr>
            <a:spLocks noChangeArrowheads="1"/>
          </p:cNvSpPr>
          <p:nvPr/>
        </p:nvSpPr>
        <p:spPr bwMode="auto">
          <a:xfrm>
            <a:off x="3230164" y="1700218"/>
            <a:ext cx="6452407" cy="1200329"/>
          </a:xfrm>
          <a:prstGeom prst="wedgeRectCallout">
            <a:avLst>
              <a:gd name="adj1" fmla="val -57017"/>
              <a:gd name="adj2" fmla="val -34126"/>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b="1" dirty="0">
                <a:solidFill>
                  <a:srgbClr val="000000"/>
                </a:solidFill>
                <a:latin typeface="Courier New" pitchFamily="49" charset="0"/>
              </a:rPr>
              <a:t>(phase1 &gt;&gt; phase2)</a:t>
            </a:r>
          </a:p>
          <a:p>
            <a:pPr algn="ctr"/>
            <a:r>
              <a:rPr lang="en-GB" sz="2400" b="1" dirty="0">
                <a:solidFill>
                  <a:srgbClr val="000000"/>
                </a:solidFill>
                <a:latin typeface="Courier New" pitchFamily="49" charset="0"/>
              </a:rPr>
              <a:t>(op1 `</a:t>
            </a:r>
            <a:r>
              <a:rPr lang="en-GB" sz="2400" b="1" dirty="0" err="1">
                <a:solidFill>
                  <a:srgbClr val="000000"/>
                </a:solidFill>
                <a:latin typeface="Courier New" pitchFamily="49" charset="0"/>
              </a:rPr>
              <a:t>orElse</a:t>
            </a:r>
            <a:r>
              <a:rPr lang="en-GB" sz="2400" b="1" dirty="0">
                <a:solidFill>
                  <a:srgbClr val="000000"/>
                </a:solidFill>
                <a:latin typeface="Courier New" pitchFamily="49" charset="0"/>
              </a:rPr>
              <a:t>` op2)</a:t>
            </a:r>
          </a:p>
          <a:p>
            <a:pPr algn="ctr"/>
            <a:r>
              <a:rPr lang="en-GB" sz="2400" b="1" dirty="0">
                <a:solidFill>
                  <a:srgbClr val="000000"/>
                </a:solidFill>
                <a:latin typeface="Courier New" pitchFamily="49" charset="0"/>
              </a:rPr>
              <a:t>event |&gt; </a:t>
            </a:r>
            <a:r>
              <a:rPr lang="en-GB" sz="2400" b="1" dirty="0" err="1">
                <a:solidFill>
                  <a:srgbClr val="000000"/>
                </a:solidFill>
                <a:latin typeface="Courier New" pitchFamily="49" charset="0"/>
              </a:rPr>
              <a:t>E.filter</a:t>
            </a:r>
            <a:r>
              <a:rPr lang="en-GB" sz="2400" b="1" dirty="0">
                <a:solidFill>
                  <a:srgbClr val="000000"/>
                </a:solidFill>
                <a:latin typeface="Courier New" pitchFamily="49" charset="0"/>
              </a:rPr>
              <a:t> ... |&gt; </a:t>
            </a:r>
            <a:r>
              <a:rPr lang="en-GB" sz="2400" b="1" dirty="0" err="1">
                <a:solidFill>
                  <a:srgbClr val="000000"/>
                </a:solidFill>
                <a:latin typeface="Courier New" pitchFamily="49" charset="0"/>
              </a:rPr>
              <a:t>E.map</a:t>
            </a:r>
            <a:r>
              <a:rPr lang="en-GB" sz="2400" b="1" dirty="0">
                <a:solidFill>
                  <a:srgbClr val="000000"/>
                </a:solidFill>
                <a:latin typeface="Courier New" pitchFamily="49" charset="0"/>
              </a:rPr>
              <a:t> ...</a:t>
            </a:r>
          </a:p>
        </p:txBody>
      </p:sp>
      <p:sp>
        <p:nvSpPr>
          <p:cNvPr id="1226761" name="AutoShape 9"/>
          <p:cNvSpPr>
            <a:spLocks noChangeArrowheads="1"/>
          </p:cNvSpPr>
          <p:nvPr/>
        </p:nvSpPr>
        <p:spPr bwMode="auto">
          <a:xfrm>
            <a:off x="4620130" y="1942224"/>
            <a:ext cx="3268780" cy="830997"/>
          </a:xfrm>
          <a:prstGeom prst="wedgeRectCallout">
            <a:avLst>
              <a:gd name="adj1" fmla="val -74571"/>
              <a:gd name="adj2" fmla="val 18425"/>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a:solidFill>
                  <a:srgbClr val="000000"/>
                </a:solidFill>
                <a:latin typeface="Calibri" pitchFamily="34" charset="0"/>
              </a:rPr>
              <a:t>"let A be a group"</a:t>
            </a:r>
          </a:p>
          <a:p>
            <a:pPr algn="ctr"/>
            <a:r>
              <a:rPr lang="en-GB" sz="2400">
                <a:solidFill>
                  <a:srgbClr val="000000"/>
                </a:solidFill>
                <a:latin typeface="Calibri" pitchFamily="34" charset="0"/>
              </a:rPr>
              <a:t>"let x be a member of A"</a:t>
            </a:r>
          </a:p>
        </p:txBody>
      </p:sp>
      <p:sp>
        <p:nvSpPr>
          <p:cNvPr id="1226762" name="AutoShape 10"/>
          <p:cNvSpPr>
            <a:spLocks noChangeArrowheads="1"/>
          </p:cNvSpPr>
          <p:nvPr/>
        </p:nvSpPr>
        <p:spPr bwMode="auto">
          <a:xfrm>
            <a:off x="2932562" y="2069550"/>
            <a:ext cx="4450706" cy="461665"/>
          </a:xfrm>
          <a:prstGeom prst="wedgeRectCallout">
            <a:avLst>
              <a:gd name="adj1" fmla="val -56726"/>
              <a:gd name="adj2" fmla="val -33032"/>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dirty="0" smtClean="0">
                <a:solidFill>
                  <a:srgbClr val="000000"/>
                </a:solidFill>
                <a:latin typeface="Calibri" pitchFamily="34" charset="0"/>
              </a:rPr>
              <a:t>These encourage </a:t>
            </a:r>
            <a:r>
              <a:rPr lang="en-GB" sz="2400" dirty="0">
                <a:solidFill>
                  <a:srgbClr val="000000"/>
                </a:solidFill>
                <a:latin typeface="Calibri" pitchFamily="34" charset="0"/>
              </a:rPr>
              <a:t>compositionality</a:t>
            </a:r>
          </a:p>
        </p:txBody>
      </p:sp>
      <p:sp>
        <p:nvSpPr>
          <p:cNvPr id="1226763" name="AutoShape 11"/>
          <p:cNvSpPr>
            <a:spLocks noChangeArrowheads="1"/>
          </p:cNvSpPr>
          <p:nvPr/>
        </p:nvSpPr>
        <p:spPr bwMode="auto">
          <a:xfrm>
            <a:off x="5364166" y="3644901"/>
            <a:ext cx="3240087" cy="1569660"/>
          </a:xfrm>
          <a:prstGeom prst="wedgeRectCallout">
            <a:avLst>
              <a:gd name="adj1" fmla="val -17222"/>
              <a:gd name="adj2" fmla="val -3747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a:solidFill>
                  <a:srgbClr val="000000"/>
                </a:solidFill>
                <a:latin typeface="Calibri" pitchFamily="34" charset="0"/>
              </a:rPr>
              <a:t>Goodbye (most) null pointers</a:t>
            </a:r>
          </a:p>
          <a:p>
            <a:pPr algn="ctr"/>
            <a:r>
              <a:rPr lang="en-GB" sz="2400">
                <a:solidFill>
                  <a:srgbClr val="000000"/>
                </a:solidFill>
                <a:latin typeface="Calibri" pitchFamily="34" charset="0"/>
              </a:rPr>
              <a:t>Ensure coherent initialization</a:t>
            </a:r>
          </a:p>
        </p:txBody>
      </p:sp>
      <p:sp>
        <p:nvSpPr>
          <p:cNvPr id="1226764" name="AutoShape 12"/>
          <p:cNvSpPr>
            <a:spLocks noChangeArrowheads="1"/>
          </p:cNvSpPr>
          <p:nvPr/>
        </p:nvSpPr>
        <p:spPr bwMode="auto">
          <a:xfrm>
            <a:off x="5219700" y="1773239"/>
            <a:ext cx="3240088" cy="2677656"/>
          </a:xfrm>
          <a:prstGeom prst="wedgeRectCallout">
            <a:avLst>
              <a:gd name="adj1" fmla="val 13301"/>
              <a:gd name="adj2" fmla="val -94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dirty="0">
                <a:solidFill>
                  <a:srgbClr val="000000"/>
                </a:solidFill>
                <a:latin typeface="Calibri" pitchFamily="34" charset="0"/>
              </a:rPr>
              <a:t>All </a:t>
            </a:r>
            <a:r>
              <a:rPr lang="en-GB" sz="2400" dirty="0" smtClean="0">
                <a:solidFill>
                  <a:srgbClr val="000000"/>
                </a:solidFill>
                <a:latin typeface="Calibri" pitchFamily="34" charset="0"/>
              </a:rPr>
              <a:t>typed functional </a:t>
            </a:r>
            <a:r>
              <a:rPr lang="en-GB" sz="2400" dirty="0">
                <a:solidFill>
                  <a:srgbClr val="000000"/>
                </a:solidFill>
                <a:latin typeface="Calibri" pitchFamily="34" charset="0"/>
              </a:rPr>
              <a:t>languages </a:t>
            </a:r>
            <a:r>
              <a:rPr lang="en-GB" sz="2400" dirty="0" smtClean="0">
                <a:solidFill>
                  <a:srgbClr val="000000"/>
                </a:solidFill>
                <a:latin typeface="Calibri" pitchFamily="34" charset="0"/>
              </a:rPr>
              <a:t>encourage these </a:t>
            </a:r>
            <a:r>
              <a:rPr lang="en-GB" sz="2400" dirty="0">
                <a:solidFill>
                  <a:srgbClr val="000000"/>
                </a:solidFill>
                <a:latin typeface="Calibri" pitchFamily="34" charset="0"/>
              </a:rPr>
              <a:t>techniques</a:t>
            </a:r>
          </a:p>
          <a:p>
            <a:pPr algn="ctr"/>
            <a:endParaRPr lang="en-GB" sz="2400" dirty="0">
              <a:solidFill>
                <a:srgbClr val="000000"/>
              </a:solidFill>
              <a:latin typeface="Calibri" pitchFamily="34" charset="0"/>
            </a:endParaRPr>
          </a:p>
          <a:p>
            <a:pPr algn="ctr"/>
            <a:r>
              <a:rPr lang="en-GB" sz="2400" dirty="0">
                <a:solidFill>
                  <a:srgbClr val="000000"/>
                </a:solidFill>
                <a:latin typeface="Calibri" pitchFamily="34" charset="0"/>
              </a:rPr>
              <a:t>Different languages </a:t>
            </a:r>
            <a:r>
              <a:rPr lang="en-GB" sz="2400" dirty="0" smtClean="0">
                <a:solidFill>
                  <a:srgbClr val="000000"/>
                </a:solidFill>
                <a:latin typeface="Calibri" pitchFamily="34" charset="0"/>
              </a:rPr>
              <a:t>enforce them </a:t>
            </a:r>
            <a:r>
              <a:rPr lang="en-GB" sz="2400" dirty="0">
                <a:solidFill>
                  <a:srgbClr val="000000"/>
                </a:solidFill>
                <a:latin typeface="Calibri" pitchFamily="34" charset="0"/>
              </a:rPr>
              <a:t>to different degrees</a:t>
            </a:r>
          </a:p>
        </p:txBody>
      </p:sp>
      <p:sp>
        <p:nvSpPr>
          <p:cNvPr id="1226767" name="AutoShape 15"/>
          <p:cNvSpPr>
            <a:spLocks noChangeArrowheads="1"/>
          </p:cNvSpPr>
          <p:nvPr/>
        </p:nvSpPr>
        <p:spPr bwMode="auto">
          <a:xfrm>
            <a:off x="5028408" y="4551030"/>
            <a:ext cx="4176712" cy="1200329"/>
          </a:xfrm>
          <a:prstGeom prst="wedgeRectCallout">
            <a:avLst>
              <a:gd name="adj1" fmla="val -63380"/>
              <a:gd name="adj2" fmla="val -7097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dirty="0">
                <a:solidFill>
                  <a:srgbClr val="000000"/>
                </a:solidFill>
                <a:latin typeface="Calibri" pitchFamily="34" charset="0"/>
              </a:rPr>
              <a:t>"do they do the same thing?" </a:t>
            </a:r>
          </a:p>
          <a:p>
            <a:pPr algn="ctr"/>
            <a:r>
              <a:rPr lang="en-GB" sz="2400" dirty="0">
                <a:solidFill>
                  <a:srgbClr val="000000"/>
                </a:solidFill>
                <a:latin typeface="Calibri" pitchFamily="34" charset="0"/>
              </a:rPr>
              <a:t>not "do they have the same  address"</a:t>
            </a:r>
          </a:p>
        </p:txBody>
      </p:sp>
      <p:sp>
        <p:nvSpPr>
          <p:cNvPr id="1226768" name="AutoShape 16"/>
          <p:cNvSpPr>
            <a:spLocks noChangeArrowheads="1"/>
          </p:cNvSpPr>
          <p:nvPr/>
        </p:nvSpPr>
        <p:spPr bwMode="auto">
          <a:xfrm>
            <a:off x="4572000" y="3789364"/>
            <a:ext cx="4321175" cy="376237"/>
          </a:xfrm>
          <a:prstGeom prst="wedgeRectCallout">
            <a:avLst>
              <a:gd name="adj1" fmla="val -8231"/>
              <a:gd name="adj2" fmla="val -23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solidFill>
                  <a:srgbClr val="000000"/>
                </a:solidFill>
                <a:latin typeface="Calibri" pitchFamily="34" charset="0"/>
              </a:rPr>
              <a:t>Note: Lambda Syntax Not Mentioned</a:t>
            </a:r>
          </a:p>
        </p:txBody>
      </p:sp>
    </p:spTree>
    <p:extLst>
      <p:ext uri="{BB962C8B-B14F-4D97-AF65-F5344CB8AC3E}">
        <p14:creationId xmlns:p14="http://schemas.microsoft.com/office/powerpoint/2010/main" val="23962196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67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676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2676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2676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267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67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2676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2676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2267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2675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2675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2675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2675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2675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2676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26769"/>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22676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2676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2267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226766"/>
                                        </p:tgtEl>
                                        <p:attrNameLst>
                                          <p:attrName>style.visibility</p:attrName>
                                        </p:attrNameLst>
                                      </p:cBhvr>
                                      <p:to>
                                        <p:strVal val="hidden"/>
                                      </p:to>
                                    </p:set>
                                  </p:childTnLst>
                                </p:cTn>
                              </p:par>
                              <p:par>
                                <p:cTn id="65" presetID="1" presetClass="entr" presetSubtype="0" fill="hold" grpId="1" nodeType="withEffect">
                                  <p:stCondLst>
                                    <p:cond delay="0"/>
                                  </p:stCondLst>
                                  <p:childTnLst>
                                    <p:set>
                                      <p:cBhvr>
                                        <p:cTn id="66" dur="1" fill="hold">
                                          <p:stCondLst>
                                            <p:cond delay="0"/>
                                          </p:stCondLst>
                                        </p:cTn>
                                        <p:tgtEl>
                                          <p:spTgt spid="122676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226764"/>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226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animBg="1"/>
      <p:bldP spid="1226758" grpId="1" animBg="1"/>
      <p:bldP spid="1226756" grpId="0" animBg="1"/>
      <p:bldP spid="1226756" grpId="1" animBg="1"/>
      <p:bldP spid="1226766" grpId="0" animBg="1"/>
      <p:bldP spid="1226766" grpId="1" animBg="1"/>
      <p:bldP spid="1226759" grpId="0" animBg="1"/>
      <p:bldP spid="1226759" grpId="1" animBg="1"/>
      <p:bldP spid="1226769" grpId="0" animBg="1"/>
      <p:bldP spid="1226769" grpId="1" animBg="1"/>
      <p:bldP spid="1226760" grpId="0" animBg="1"/>
      <p:bldP spid="1226760" grpId="1" animBg="1"/>
      <p:bldP spid="1226761" grpId="0" animBg="1"/>
      <p:bldP spid="1226761" grpId="1" animBg="1"/>
      <p:bldP spid="1226762" grpId="0" animBg="1"/>
      <p:bldP spid="1226762" grpId="1" animBg="1"/>
      <p:bldP spid="1226763" grpId="0" animBg="1"/>
      <p:bldP spid="1226763" grpId="1" animBg="1"/>
      <p:bldP spid="1226764" grpId="0" animBg="1"/>
      <p:bldP spid="1226764" grpId="1" animBg="1"/>
      <p:bldP spid="1226767" grpId="0" animBg="1"/>
      <p:bldP spid="1226767" grpId="1" animBg="1"/>
      <p:bldP spid="12267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a:xfrm>
            <a:off x="389436" y="228600"/>
            <a:ext cx="8363938" cy="498598"/>
          </a:xfrm>
        </p:spPr>
        <p:txBody>
          <a:bodyPr/>
          <a:lstStyle/>
          <a:p>
            <a:r>
              <a:rPr lang="en-GB" sz="3600" dirty="0" smtClean="0">
                <a:solidFill>
                  <a:schemeClr val="bg1"/>
                </a:solidFill>
              </a:rPr>
              <a:t>OO Fundamentalism through </a:t>
            </a:r>
            <a:r>
              <a:rPr lang="en-GB" sz="3600" dirty="0">
                <a:solidFill>
                  <a:schemeClr val="bg1"/>
                </a:solidFill>
              </a:rPr>
              <a:t>this Lens</a:t>
            </a:r>
          </a:p>
        </p:txBody>
      </p:sp>
      <p:sp>
        <p:nvSpPr>
          <p:cNvPr id="1227779" name="Rectangle 3"/>
          <p:cNvSpPr>
            <a:spLocks noGrp="1" noChangeArrowheads="1"/>
          </p:cNvSpPr>
          <p:nvPr>
            <p:ph type="body" idx="1"/>
          </p:nvPr>
        </p:nvSpPr>
        <p:spPr>
          <a:xfrm>
            <a:off x="389436" y="1447799"/>
            <a:ext cx="8363938" cy="5078313"/>
          </a:xfrm>
        </p:spPr>
        <p:txBody>
          <a:bodyPr/>
          <a:lstStyle/>
          <a:p>
            <a:pPr marL="0" indent="0" algn="ctr">
              <a:buNone/>
            </a:pPr>
            <a:r>
              <a:rPr lang="en-GB" sz="2200" i="1" dirty="0">
                <a:solidFill>
                  <a:schemeClr val="bg1"/>
                </a:solidFill>
              </a:rPr>
              <a:t>"OO is fine, but the defaults are all wrong" (Greg Morrisett) </a:t>
            </a:r>
          </a:p>
          <a:p>
            <a:pPr lvl="1"/>
            <a:endParaRPr lang="en-GB" sz="2200" dirty="0">
              <a:solidFill>
                <a:schemeClr val="bg1"/>
              </a:solidFill>
            </a:endParaRPr>
          </a:p>
          <a:p>
            <a:r>
              <a:rPr lang="en-GB" sz="2200" dirty="0">
                <a:solidFill>
                  <a:schemeClr val="bg1"/>
                </a:solidFill>
              </a:rPr>
              <a:t>Side effects everywhere </a:t>
            </a:r>
          </a:p>
          <a:p>
            <a:endParaRPr lang="en-GB" sz="2200" dirty="0">
              <a:solidFill>
                <a:schemeClr val="bg1"/>
              </a:solidFill>
            </a:endParaRPr>
          </a:p>
          <a:p>
            <a:r>
              <a:rPr lang="en-GB" sz="2200" dirty="0">
                <a:solidFill>
                  <a:schemeClr val="bg1"/>
                </a:solidFill>
              </a:rPr>
              <a:t>Needless over focus on object identity</a:t>
            </a:r>
          </a:p>
          <a:p>
            <a:endParaRPr lang="en-GB" sz="2200" dirty="0">
              <a:solidFill>
                <a:schemeClr val="bg1"/>
              </a:solidFill>
            </a:endParaRPr>
          </a:p>
          <a:p>
            <a:r>
              <a:rPr lang="en-GB" sz="2200" dirty="0">
                <a:solidFill>
                  <a:schemeClr val="bg1"/>
                </a:solidFill>
              </a:rPr>
              <a:t>Few </a:t>
            </a:r>
            <a:r>
              <a:rPr lang="en-GB" sz="2200" dirty="0" smtClean="0">
                <a:solidFill>
                  <a:schemeClr val="bg1"/>
                </a:solidFill>
              </a:rPr>
              <a:t>program transformations </a:t>
            </a:r>
            <a:r>
              <a:rPr lang="en-GB" sz="2200" dirty="0">
                <a:solidFill>
                  <a:schemeClr val="bg1"/>
                </a:solidFill>
              </a:rPr>
              <a:t>turn out to be valid</a:t>
            </a:r>
          </a:p>
          <a:p>
            <a:endParaRPr lang="en-GB" sz="2200" dirty="0">
              <a:solidFill>
                <a:schemeClr val="bg1"/>
              </a:solidFill>
            </a:endParaRPr>
          </a:p>
          <a:p>
            <a:r>
              <a:rPr lang="en-GB" sz="2200" dirty="0">
                <a:solidFill>
                  <a:schemeClr val="bg1"/>
                </a:solidFill>
              </a:rPr>
              <a:t>Weak parameterization </a:t>
            </a:r>
            <a:r>
              <a:rPr lang="en-GB" sz="2200" dirty="0" smtClean="0">
                <a:solidFill>
                  <a:schemeClr val="bg1"/>
                </a:solidFill>
              </a:rPr>
              <a:t>techniques</a:t>
            </a:r>
            <a:endParaRPr lang="en-GB" sz="2200" dirty="0">
              <a:solidFill>
                <a:schemeClr val="bg1"/>
              </a:solidFill>
            </a:endParaRPr>
          </a:p>
          <a:p>
            <a:endParaRPr lang="en-GB" sz="2200" dirty="0">
              <a:solidFill>
                <a:schemeClr val="bg1"/>
              </a:solidFill>
            </a:endParaRPr>
          </a:p>
          <a:p>
            <a:r>
              <a:rPr lang="en-GB" sz="2200" dirty="0">
                <a:solidFill>
                  <a:schemeClr val="bg1"/>
                </a:solidFill>
              </a:rPr>
              <a:t>Use before definition possible all over the place</a:t>
            </a:r>
          </a:p>
          <a:p>
            <a:endParaRPr lang="en-GB" sz="2200" dirty="0">
              <a:solidFill>
                <a:schemeClr val="bg1"/>
              </a:solidFill>
            </a:endParaRPr>
          </a:p>
          <a:p>
            <a:r>
              <a:rPr lang="en-GB" sz="2200" dirty="0" smtClean="0">
                <a:solidFill>
                  <a:schemeClr val="bg1"/>
                </a:solidFill>
              </a:rPr>
              <a:t>Weak asynchronous programming, sequence programming, query programming </a:t>
            </a:r>
          </a:p>
        </p:txBody>
      </p:sp>
    </p:spTree>
    <p:extLst>
      <p:ext uri="{BB962C8B-B14F-4D97-AF65-F5344CB8AC3E}">
        <p14:creationId xmlns:p14="http://schemas.microsoft.com/office/powerpoint/2010/main" val="20921295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smtClean="0">
                <a:latin typeface="Candara" pitchFamily="34" charset="0"/>
              </a:rPr>
              <a:t>1998 to 2010…</a:t>
            </a:r>
            <a:endParaRPr lang="en-GB" b="0" dirty="0">
              <a:latin typeface="Candara" pitchFamily="34" charset="0"/>
            </a:endParaRPr>
          </a:p>
        </p:txBody>
      </p:sp>
      <p:graphicFrame>
        <p:nvGraphicFramePr>
          <p:cNvPr id="7" name="Diagram 6"/>
          <p:cNvGraphicFramePr/>
          <p:nvPr>
            <p:extLst>
              <p:ext uri="{D42A27DB-BD31-4B8C-83A1-F6EECF244321}">
                <p14:modId xmlns:p14="http://schemas.microsoft.com/office/powerpoint/2010/main" val="3602460212"/>
              </p:ext>
            </p:extLst>
          </p:nvPr>
        </p:nvGraphicFramePr>
        <p:xfrm>
          <a:off x="381000" y="1411552"/>
          <a:ext cx="8382000" cy="3273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ular Callout 3"/>
          <p:cNvSpPr/>
          <p:nvPr/>
        </p:nvSpPr>
        <p:spPr>
          <a:xfrm>
            <a:off x="197734" y="890009"/>
            <a:ext cx="1740092" cy="1138773"/>
          </a:xfrm>
          <a:prstGeom prst="wedgeRectCallout">
            <a:avLst>
              <a:gd name="adj1" fmla="val -10025"/>
              <a:gd name="adj2" fmla="val 788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.NET Generics</a:t>
            </a:r>
          </a:p>
          <a:p>
            <a:pPr algn="ctr"/>
            <a:r>
              <a:rPr lang="en-US" sz="1600" dirty="0" smtClean="0">
                <a:solidFill>
                  <a:srgbClr val="FFFF00"/>
                </a:solidFill>
              </a:rPr>
              <a:t>PLDI 2001</a:t>
            </a:r>
          </a:p>
          <a:p>
            <a:pPr algn="ctr"/>
            <a:r>
              <a:rPr lang="en-US" sz="1600" dirty="0" smtClean="0">
                <a:solidFill>
                  <a:srgbClr val="FFFF00"/>
                </a:solidFill>
              </a:rPr>
              <a:t>POPL 2004</a:t>
            </a:r>
          </a:p>
          <a:p>
            <a:pPr algn="ctr"/>
            <a:r>
              <a:rPr lang="en-US" sz="1600" dirty="0" smtClean="0">
                <a:solidFill>
                  <a:srgbClr val="FFFF00"/>
                </a:solidFill>
              </a:rPr>
              <a:t>ECMA 2005</a:t>
            </a:r>
          </a:p>
        </p:txBody>
      </p:sp>
      <p:sp>
        <p:nvSpPr>
          <p:cNvPr id="6" name="Rectangular Callout 5"/>
          <p:cNvSpPr/>
          <p:nvPr/>
        </p:nvSpPr>
        <p:spPr>
          <a:xfrm>
            <a:off x="2115545" y="890009"/>
            <a:ext cx="1943160" cy="1138773"/>
          </a:xfrm>
          <a:prstGeom prst="wedgeRectCallout">
            <a:avLst>
              <a:gd name="adj1" fmla="val 31318"/>
              <a:gd name="adj2" fmla="val 8405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C#/VB Generics</a:t>
            </a:r>
          </a:p>
          <a:p>
            <a:pPr algn="ctr"/>
            <a:r>
              <a:rPr lang="en-US" sz="1600" dirty="0" smtClean="0">
                <a:solidFill>
                  <a:srgbClr val="FFFF00"/>
                </a:solidFill>
              </a:rPr>
              <a:t>PLDI 2001</a:t>
            </a:r>
          </a:p>
          <a:p>
            <a:pPr algn="ctr"/>
            <a:r>
              <a:rPr lang="en-US" sz="1600" dirty="0" smtClean="0">
                <a:solidFill>
                  <a:srgbClr val="FFFF00"/>
                </a:solidFill>
              </a:rPr>
              <a:t>C# 2.0</a:t>
            </a:r>
          </a:p>
          <a:p>
            <a:pPr algn="ctr"/>
            <a:r>
              <a:rPr lang="en-US" sz="1600" dirty="0" smtClean="0">
                <a:solidFill>
                  <a:srgbClr val="FFFF00"/>
                </a:solidFill>
              </a:rPr>
              <a:t>ECMA 2005</a:t>
            </a:r>
          </a:p>
        </p:txBody>
      </p:sp>
      <p:sp>
        <p:nvSpPr>
          <p:cNvPr id="8" name="Rectangular Callout 7"/>
          <p:cNvSpPr/>
          <p:nvPr/>
        </p:nvSpPr>
        <p:spPr>
          <a:xfrm>
            <a:off x="5168388" y="1508375"/>
            <a:ext cx="1680075" cy="892552"/>
          </a:xfrm>
          <a:prstGeom prst="wedgeRectCallout">
            <a:avLst>
              <a:gd name="adj1" fmla="val 28363"/>
              <a:gd name="adj2" fmla="val 9093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F# Core Lang</a:t>
            </a:r>
          </a:p>
          <a:p>
            <a:pPr algn="ctr"/>
            <a:r>
              <a:rPr lang="en-US" sz="1600" dirty="0">
                <a:solidFill>
                  <a:srgbClr val="FFFF00"/>
                </a:solidFill>
              </a:rPr>
              <a:t>ML 2004</a:t>
            </a:r>
          </a:p>
          <a:p>
            <a:pPr algn="ctr"/>
            <a:r>
              <a:rPr lang="en-US" sz="1600" dirty="0" smtClean="0">
                <a:solidFill>
                  <a:srgbClr val="FFFF00"/>
                </a:solidFill>
              </a:rPr>
              <a:t>F# </a:t>
            </a:r>
            <a:r>
              <a:rPr lang="en-US" sz="1600" dirty="0">
                <a:solidFill>
                  <a:srgbClr val="FFFF00"/>
                </a:solidFill>
              </a:rPr>
              <a:t>1</a:t>
            </a:r>
            <a:r>
              <a:rPr lang="en-US" sz="1600" dirty="0" smtClean="0">
                <a:solidFill>
                  <a:srgbClr val="FFFF00"/>
                </a:solidFill>
              </a:rPr>
              <a:t>.0</a:t>
            </a:r>
          </a:p>
        </p:txBody>
      </p:sp>
      <p:sp>
        <p:nvSpPr>
          <p:cNvPr id="9" name="Rectangular Callout 8"/>
          <p:cNvSpPr/>
          <p:nvPr/>
        </p:nvSpPr>
        <p:spPr>
          <a:xfrm>
            <a:off x="5071793" y="3772160"/>
            <a:ext cx="2200987" cy="1200329"/>
          </a:xfrm>
          <a:prstGeom prst="wedgeRectCallout">
            <a:avLst>
              <a:gd name="adj1" fmla="val 30044"/>
              <a:gd name="adj2" fmla="val -9416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F# </a:t>
            </a:r>
            <a:r>
              <a:rPr lang="en-US" sz="2000" dirty="0" err="1" smtClean="0">
                <a:solidFill>
                  <a:prstClr val="white"/>
                </a:solidFill>
              </a:rPr>
              <a:t>Async</a:t>
            </a:r>
            <a:r>
              <a:rPr lang="en-US" sz="2000" dirty="0" smtClean="0">
                <a:solidFill>
                  <a:prstClr val="white"/>
                </a:solidFill>
              </a:rPr>
              <a:t>/Parallel/</a:t>
            </a:r>
          </a:p>
          <a:p>
            <a:pPr algn="ctr"/>
            <a:r>
              <a:rPr lang="en-US" sz="2000" dirty="0" smtClean="0">
                <a:solidFill>
                  <a:prstClr val="white"/>
                </a:solidFill>
              </a:rPr>
              <a:t>Agents</a:t>
            </a:r>
          </a:p>
          <a:p>
            <a:pPr algn="ctr"/>
            <a:r>
              <a:rPr lang="en-US" sz="1600" dirty="0">
                <a:solidFill>
                  <a:srgbClr val="FFFF00"/>
                </a:solidFill>
              </a:rPr>
              <a:t>F# </a:t>
            </a:r>
            <a:r>
              <a:rPr lang="en-US" sz="1600" dirty="0" smtClean="0">
                <a:solidFill>
                  <a:srgbClr val="FFFF00"/>
                </a:solidFill>
              </a:rPr>
              <a:t>2.0</a:t>
            </a:r>
            <a:endParaRPr lang="en-US" sz="1600" dirty="0">
              <a:solidFill>
                <a:srgbClr val="FFFF00"/>
              </a:solidFill>
            </a:endParaRPr>
          </a:p>
          <a:p>
            <a:pPr algn="ctr"/>
            <a:r>
              <a:rPr lang="en-US" sz="1600" dirty="0" smtClean="0">
                <a:solidFill>
                  <a:srgbClr val="FFFF00"/>
                </a:solidFill>
              </a:rPr>
              <a:t>PADL 2010</a:t>
            </a:r>
          </a:p>
        </p:txBody>
      </p:sp>
      <p:sp>
        <p:nvSpPr>
          <p:cNvPr id="10" name="Rectangular Callout 9"/>
          <p:cNvSpPr/>
          <p:nvPr/>
        </p:nvSpPr>
        <p:spPr>
          <a:xfrm>
            <a:off x="7647143" y="4420760"/>
            <a:ext cx="1409553" cy="1200329"/>
          </a:xfrm>
          <a:prstGeom prst="wedgeRectCallout">
            <a:avLst>
              <a:gd name="adj1" fmla="val -41664"/>
              <a:gd name="adj2" fmla="val -10210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F# Units of</a:t>
            </a:r>
          </a:p>
          <a:p>
            <a:pPr algn="ctr"/>
            <a:r>
              <a:rPr lang="en-US" sz="2000" dirty="0" smtClean="0">
                <a:solidFill>
                  <a:prstClr val="white"/>
                </a:solidFill>
              </a:rPr>
              <a:t>Measure</a:t>
            </a:r>
          </a:p>
          <a:p>
            <a:pPr algn="ctr"/>
            <a:r>
              <a:rPr lang="en-US" sz="1600" dirty="0" smtClean="0">
                <a:solidFill>
                  <a:srgbClr val="FFFF00"/>
                </a:solidFill>
              </a:rPr>
              <a:t>POPL 2009</a:t>
            </a:r>
          </a:p>
          <a:p>
            <a:pPr algn="ctr"/>
            <a:r>
              <a:rPr lang="en-US" sz="1600" dirty="0" smtClean="0">
                <a:solidFill>
                  <a:srgbClr val="FFFF00"/>
                </a:solidFill>
              </a:rPr>
              <a:t>F# 2.0</a:t>
            </a:r>
          </a:p>
        </p:txBody>
      </p:sp>
      <p:sp>
        <p:nvSpPr>
          <p:cNvPr id="12" name="Rectangular Callout 11"/>
          <p:cNvSpPr/>
          <p:nvPr/>
        </p:nvSpPr>
        <p:spPr>
          <a:xfrm>
            <a:off x="4719068" y="190233"/>
            <a:ext cx="1415772" cy="923330"/>
          </a:xfrm>
          <a:prstGeom prst="wedgeRectCallout">
            <a:avLst>
              <a:gd name="adj1" fmla="val -47478"/>
              <a:gd name="adj2" fmla="val 17455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C# LINQ</a:t>
            </a:r>
          </a:p>
          <a:p>
            <a:pPr algn="ctr"/>
            <a:r>
              <a:rPr lang="en-US" sz="1600" dirty="0" smtClean="0">
                <a:solidFill>
                  <a:srgbClr val="FFFF00"/>
                </a:solidFill>
              </a:rPr>
              <a:t>SIGMOD2006</a:t>
            </a:r>
          </a:p>
          <a:p>
            <a:pPr algn="ctr"/>
            <a:r>
              <a:rPr lang="en-US" sz="1600" dirty="0" smtClean="0">
                <a:solidFill>
                  <a:srgbClr val="FFFF00"/>
                </a:solidFill>
              </a:rPr>
              <a:t>C# 3.0 Spec</a:t>
            </a:r>
          </a:p>
        </p:txBody>
      </p:sp>
      <p:sp>
        <p:nvSpPr>
          <p:cNvPr id="16" name="Rectangular Callout 15"/>
          <p:cNvSpPr/>
          <p:nvPr/>
        </p:nvSpPr>
        <p:spPr>
          <a:xfrm>
            <a:off x="6699094" y="443733"/>
            <a:ext cx="1652825" cy="892552"/>
          </a:xfrm>
          <a:prstGeom prst="wedgeRectCallout">
            <a:avLst>
              <a:gd name="adj1" fmla="val -33062"/>
              <a:gd name="adj2" fmla="val 2182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F# </a:t>
            </a:r>
            <a:r>
              <a:rPr lang="en-US" sz="2000" dirty="0" err="1" smtClean="0">
                <a:solidFill>
                  <a:prstClr val="white"/>
                </a:solidFill>
              </a:rPr>
              <a:t>Metaprog</a:t>
            </a:r>
            <a:endParaRPr lang="en-US" sz="2000" dirty="0" smtClean="0">
              <a:solidFill>
                <a:prstClr val="white"/>
              </a:solidFill>
            </a:endParaRPr>
          </a:p>
          <a:p>
            <a:pPr algn="ctr"/>
            <a:r>
              <a:rPr lang="en-US" sz="1600" dirty="0" smtClean="0">
                <a:solidFill>
                  <a:srgbClr val="FFFF00"/>
                </a:solidFill>
              </a:rPr>
              <a:t>ML 2006</a:t>
            </a:r>
          </a:p>
          <a:p>
            <a:pPr algn="ctr"/>
            <a:r>
              <a:rPr lang="en-US" sz="1600" dirty="0" smtClean="0">
                <a:solidFill>
                  <a:srgbClr val="FFFF00"/>
                </a:solidFill>
              </a:rPr>
              <a:t>F# </a:t>
            </a:r>
            <a:r>
              <a:rPr lang="en-US" sz="1600" dirty="0">
                <a:solidFill>
                  <a:srgbClr val="FFFF00"/>
                </a:solidFill>
              </a:rPr>
              <a:t>1</a:t>
            </a:r>
            <a:r>
              <a:rPr lang="en-US" sz="1600" dirty="0" smtClean="0">
                <a:solidFill>
                  <a:srgbClr val="FFFF00"/>
                </a:solidFill>
              </a:rPr>
              <a:t>.0</a:t>
            </a:r>
          </a:p>
        </p:txBody>
      </p:sp>
      <p:sp>
        <p:nvSpPr>
          <p:cNvPr id="17" name="Rectangular Callout 16"/>
          <p:cNvSpPr/>
          <p:nvPr/>
        </p:nvSpPr>
        <p:spPr>
          <a:xfrm>
            <a:off x="2473013" y="4356936"/>
            <a:ext cx="1228221" cy="646331"/>
          </a:xfrm>
          <a:prstGeom prst="wedgeRectCallout">
            <a:avLst>
              <a:gd name="adj1" fmla="val 58219"/>
              <a:gd name="adj2" fmla="val -14285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C# </a:t>
            </a:r>
            <a:r>
              <a:rPr lang="en-US" sz="2000" dirty="0" err="1">
                <a:solidFill>
                  <a:prstClr val="white"/>
                </a:solidFill>
              </a:rPr>
              <a:t>A</a:t>
            </a:r>
            <a:r>
              <a:rPr lang="en-US" sz="2000" dirty="0" err="1" smtClean="0">
                <a:solidFill>
                  <a:prstClr val="white"/>
                </a:solidFill>
              </a:rPr>
              <a:t>sync</a:t>
            </a:r>
            <a:endParaRPr lang="en-US" sz="2000" dirty="0" smtClean="0">
              <a:solidFill>
                <a:prstClr val="white"/>
              </a:solidFill>
            </a:endParaRPr>
          </a:p>
          <a:p>
            <a:pPr algn="ctr"/>
            <a:r>
              <a:rPr lang="en-US" sz="1600" dirty="0" smtClean="0">
                <a:solidFill>
                  <a:srgbClr val="FFFF00"/>
                </a:solidFill>
              </a:rPr>
              <a:t>C# 5.0</a:t>
            </a:r>
            <a:endParaRPr lang="en-US" sz="1600" dirty="0">
              <a:solidFill>
                <a:srgbClr val="FFFF00"/>
              </a:solidFill>
            </a:endParaRPr>
          </a:p>
        </p:txBody>
      </p:sp>
      <p:sp>
        <p:nvSpPr>
          <p:cNvPr id="18" name="Rectangular Callout 17"/>
          <p:cNvSpPr/>
          <p:nvPr/>
        </p:nvSpPr>
        <p:spPr>
          <a:xfrm>
            <a:off x="71916" y="4048810"/>
            <a:ext cx="1754583" cy="646331"/>
          </a:xfrm>
          <a:prstGeom prst="wedgeRectCallout">
            <a:avLst>
              <a:gd name="adj1" fmla="val 22622"/>
              <a:gd name="adj2" fmla="val -14567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solidFill>
                  <a:prstClr val="white"/>
                </a:solidFill>
              </a:rPr>
              <a:t>.NET 4.0 Tasks</a:t>
            </a:r>
          </a:p>
          <a:p>
            <a:pPr algn="ctr"/>
            <a:r>
              <a:rPr lang="en-US" sz="1600" dirty="0" smtClean="0">
                <a:solidFill>
                  <a:srgbClr val="FFFF00"/>
                </a:solidFill>
              </a:rPr>
              <a:t>OOPSLA ‘09</a:t>
            </a:r>
          </a:p>
        </p:txBody>
      </p:sp>
      <p:sp>
        <p:nvSpPr>
          <p:cNvPr id="14" name="Rectangular Callout 13"/>
          <p:cNvSpPr/>
          <p:nvPr/>
        </p:nvSpPr>
        <p:spPr>
          <a:xfrm>
            <a:off x="7515225" y="1267051"/>
            <a:ext cx="1628775" cy="954107"/>
          </a:xfrm>
          <a:prstGeom prst="wedgeRectCallout">
            <a:avLst>
              <a:gd name="adj1" fmla="val 6252"/>
              <a:gd name="adj2" fmla="val 781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prstClr val="white"/>
                </a:solidFill>
              </a:rPr>
              <a:t>F# Active Patterns</a:t>
            </a:r>
          </a:p>
          <a:p>
            <a:pPr algn="ctr"/>
            <a:r>
              <a:rPr lang="en-US" sz="1600" dirty="0" smtClean="0">
                <a:solidFill>
                  <a:srgbClr val="FFFF00"/>
                </a:solidFill>
              </a:rPr>
              <a:t>ICFP 2007</a:t>
            </a:r>
            <a:endParaRPr lang="en-US" sz="1600" dirty="0">
              <a:solidFill>
                <a:srgbClr val="FFFF00"/>
              </a:solidFill>
            </a:endParaRPr>
          </a:p>
        </p:txBody>
      </p:sp>
    </p:spTree>
    <p:extLst>
      <p:ext uri="{BB962C8B-B14F-4D97-AF65-F5344CB8AC3E}">
        <p14:creationId xmlns:p14="http://schemas.microsoft.com/office/powerpoint/2010/main" val="356878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2" grpId="0" animBg="1"/>
      <p:bldP spid="16" grpId="0" animBg="1"/>
      <p:bldP spid="17" grpId="0" animBg="1"/>
      <p:bldP spid="18" grpId="0" animBg="1"/>
      <p:bldP spid="14" grpId="0" animBg="1"/>
    </p:bldLst>
  </p:timing>
</p:sld>
</file>

<file path=ppt/theme/theme1.xml><?xml version="1.0" encoding="utf-8"?>
<a:theme xmlns:a="http://schemas.openxmlformats.org/drawingml/2006/main" name="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Intro + Outro conféren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u classiq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FSharp-teched-europe-2010-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5798</TotalTime>
  <Words>899</Words>
  <Application>Microsoft Office PowerPoint</Application>
  <PresentationFormat>On-screen Show (4:3)</PresentationFormat>
  <Paragraphs>170</Paragraphs>
  <Slides>28</Slides>
  <Notes>3</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28</vt:i4>
      </vt:variant>
    </vt:vector>
  </HeadingPairs>
  <TitlesOfParts>
    <vt:vector size="51" baseType="lpstr">
      <vt:lpstr>Arial</vt:lpstr>
      <vt:lpstr>Segoe Light</vt:lpstr>
      <vt:lpstr>Cambria Math</vt:lpstr>
      <vt:lpstr>Segoe UI (Headings)</vt:lpstr>
      <vt:lpstr>Candara</vt:lpstr>
      <vt:lpstr>Segoe UI Light</vt:lpstr>
      <vt:lpstr>Segoe UI</vt:lpstr>
      <vt:lpstr>Times New Roman</vt:lpstr>
      <vt:lpstr>Courier New</vt:lpstr>
      <vt:lpstr>Segoe Condensed</vt:lpstr>
      <vt:lpstr>Symbol</vt:lpstr>
      <vt:lpstr>Calibri</vt:lpstr>
      <vt:lpstr>Wingdings</vt:lpstr>
      <vt:lpstr>Consolas</vt:lpstr>
      <vt:lpstr>Wingdings 3</vt:lpstr>
      <vt:lpstr>ZapfChancery</vt:lpstr>
      <vt:lpstr>FSharp-teched-europe-2010-v2</vt:lpstr>
      <vt:lpstr>White with Consolas font for code slides</vt:lpstr>
      <vt:lpstr>1_White with Consolas font for code slides</vt:lpstr>
      <vt:lpstr>Intro + Outro conférence</vt:lpstr>
      <vt:lpstr>Contenu classique</vt:lpstr>
      <vt:lpstr>TENA11_BreakoutSession_Template_16x9_Final</vt:lpstr>
      <vt:lpstr>1_FSharp-teched-europe-2010-v2</vt:lpstr>
      <vt:lpstr>Themes in Functional and Information-Rich Programming</vt:lpstr>
      <vt:lpstr>F# and Open Source</vt:lpstr>
      <vt:lpstr>Proposition 1 The world is information-rich</vt:lpstr>
      <vt:lpstr>Proposition 2 Our languages are information-sparse</vt:lpstr>
      <vt:lpstr>Proposition 3 This is a problem!  (especially for strongly typed languages)</vt:lpstr>
      <vt:lpstr>Proposition 4  There are exciting opportunities to make progress on this, together  (especially for strongly typed languages)</vt:lpstr>
      <vt:lpstr>Background: Themes in Typed Functional Programming</vt:lpstr>
      <vt:lpstr>OO Fundamentalism through this Lens</vt:lpstr>
      <vt:lpstr>1998 to 2010…</vt:lpstr>
      <vt:lpstr>1998 to 2010…</vt:lpstr>
      <vt:lpstr>The Information Revolution</vt:lpstr>
      <vt:lpstr>Paradigm Locator</vt:lpstr>
      <vt:lpstr>Paradigm Locator</vt:lpstr>
      <vt:lpstr>A Challenge!  Task #1: A Chemistry Elements Class Library  Task #2: A Biology Class Library  Task #3: Repeat for all fields of human knowledge and endeavour… </vt:lpstr>
      <vt:lpstr>Language Integrated Web Data</vt:lpstr>
      <vt:lpstr>A Type Provider is….  “Just like a library”  “A design-time component that computes a space of types and methods…”  “An adaptor between data/services and the .NET type system…”  “Staged, on-demand type macros…”  </vt:lpstr>
      <vt:lpstr>Note: Language still contains no data nor data standards   Open architecture   You can write your own type provider</vt:lpstr>
      <vt:lpstr> Definition #1  Information-rich programming is where external schematized information sources are integral to the operation of the programs being constructed.     These may be as simple as textual DSLs embedded as strings in the program itself, as familiar as SQL databases, as massive as a service exposing Wikipedia data, or the world-wide-web of HTML documents itself. </vt:lpstr>
      <vt:lpstr> Definition #2  A (strongly-typed) information-rich programming language integrates external information sources, where the schema and content of these sources are presented in a (strongly-typed) idiomatic form  </vt:lpstr>
      <vt:lpstr> ⊢ e   :  </vt:lpstr>
      <vt:lpstr>   Theme #1  Big Data   Big Metadata   Strongly typed languages and tooling must have a role here, surely!    </vt:lpstr>
      <vt:lpstr>   Theme #2  Huge Information Spaces can and should be viewed as Software Components  example:  schema change &lt;-&gt; component versioning &lt;-&gt;  source compatibility &lt;-&gt; binary compatibility  example:  software component engineering  &lt;-&gt;  information space engineering</vt:lpstr>
      <vt:lpstr>Theme #3  Multiple Data Standards with One Simple Mechanism  Rich type systems, importing rich metadata where it exists </vt:lpstr>
      <vt:lpstr>Theme #4  Measure languages by their effectiveness  at working with rich external information spaces  Example: queries, JSON, XML, type providers, async… </vt:lpstr>
      <vt:lpstr>Theme #5  Programming Type Systems v.  Information Space Metadata Synergy or Conflict?  Examples: Types, Schema, Constraints, Units of Measure, Security Information, Documentation, Definition Locations, Help , Provenance, Privacy, Ratings, Rankings, Search…</vt:lpstr>
      <vt:lpstr>PowerPoint Presentation</vt:lpstr>
      <vt:lpstr>Some Sample Research Questions  </vt:lpstr>
      <vt:lpstr>Thank you!    Questions?   dsyme@microsoft.com  www.fsharp.net @dsyme   #fsharp</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213</cp:revision>
  <cp:lastPrinted>2010-05-11T05:02:34Z</cp:lastPrinted>
  <dcterms:created xsi:type="dcterms:W3CDTF">2010-11-09T11:20:14Z</dcterms:created>
  <dcterms:modified xsi:type="dcterms:W3CDTF">2012-05-08T10:31:56Z</dcterms:modified>
  <cp:category>TechEd Europe 2010</cp:category>
</cp:coreProperties>
</file>