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814" r:id="rId3"/>
  </p:sldMasterIdLst>
  <p:notesMasterIdLst>
    <p:notesMasterId r:id="rId66"/>
  </p:notesMasterIdLst>
  <p:handoutMasterIdLst>
    <p:handoutMasterId r:id="rId67"/>
  </p:handoutMasterIdLst>
  <p:sldIdLst>
    <p:sldId id="619" r:id="rId4"/>
    <p:sldId id="827" r:id="rId5"/>
    <p:sldId id="835" r:id="rId6"/>
    <p:sldId id="801" r:id="rId7"/>
    <p:sldId id="802" r:id="rId8"/>
    <p:sldId id="803" r:id="rId9"/>
    <p:sldId id="804" r:id="rId10"/>
    <p:sldId id="807" r:id="rId11"/>
    <p:sldId id="806" r:id="rId12"/>
    <p:sldId id="826" r:id="rId13"/>
    <p:sldId id="829" r:id="rId14"/>
    <p:sldId id="830" r:id="rId15"/>
    <p:sldId id="831" r:id="rId16"/>
    <p:sldId id="832" r:id="rId17"/>
    <p:sldId id="833" r:id="rId18"/>
    <p:sldId id="825" r:id="rId19"/>
    <p:sldId id="727" r:id="rId20"/>
    <p:sldId id="734" r:id="rId21"/>
    <p:sldId id="729" r:id="rId22"/>
    <p:sldId id="744" r:id="rId23"/>
    <p:sldId id="733" r:id="rId24"/>
    <p:sldId id="761" r:id="rId25"/>
    <p:sldId id="735" r:id="rId26"/>
    <p:sldId id="837" r:id="rId27"/>
    <p:sldId id="834" r:id="rId28"/>
    <p:sldId id="838" r:id="rId29"/>
    <p:sldId id="810" r:id="rId30"/>
    <p:sldId id="836" r:id="rId31"/>
    <p:sldId id="737" r:id="rId32"/>
    <p:sldId id="778" r:id="rId33"/>
    <p:sldId id="786" r:id="rId34"/>
    <p:sldId id="787" r:id="rId35"/>
    <p:sldId id="788" r:id="rId36"/>
    <p:sldId id="780" r:id="rId37"/>
    <p:sldId id="781" r:id="rId38"/>
    <p:sldId id="784" r:id="rId39"/>
    <p:sldId id="782" r:id="rId40"/>
    <p:sldId id="783" r:id="rId41"/>
    <p:sldId id="779" r:id="rId42"/>
    <p:sldId id="785" r:id="rId43"/>
    <p:sldId id="790" r:id="rId44"/>
    <p:sldId id="789" r:id="rId45"/>
    <p:sldId id="709" r:id="rId46"/>
    <p:sldId id="757" r:id="rId47"/>
    <p:sldId id="839" r:id="rId48"/>
    <p:sldId id="770" r:id="rId49"/>
    <p:sldId id="722" r:id="rId50"/>
    <p:sldId id="759" r:id="rId51"/>
    <p:sldId id="752" r:id="rId52"/>
    <p:sldId id="750" r:id="rId53"/>
    <p:sldId id="751" r:id="rId54"/>
    <p:sldId id="749" r:id="rId55"/>
    <p:sldId id="738" r:id="rId56"/>
    <p:sldId id="823" r:id="rId57"/>
    <p:sldId id="824" r:id="rId58"/>
    <p:sldId id="730" r:id="rId59"/>
    <p:sldId id="725" r:id="rId60"/>
    <p:sldId id="818" r:id="rId61"/>
    <p:sldId id="819" r:id="rId62"/>
    <p:sldId id="820" r:id="rId63"/>
    <p:sldId id="821" r:id="rId64"/>
    <p:sldId id="822" r:id="rId65"/>
  </p:sldIdLst>
  <p:sldSz cx="12187238" cy="6859588"/>
  <p:notesSz cx="6858000" cy="9144000"/>
  <p:embeddedFontLst>
    <p:embeddedFont>
      <p:font typeface="ＭＳ Ｐゴシック" pitchFamily="34" charset="-128"/>
      <p:regular r:id="rId68"/>
    </p:embeddedFont>
    <p:embeddedFont>
      <p:font typeface="Segoe UI" pitchFamily="34" charset="0"/>
      <p:regular r:id="rId69"/>
      <p:bold r:id="rId70"/>
      <p:italic r:id="rId71"/>
      <p:boldItalic r:id="rId72"/>
    </p:embeddedFont>
    <p:embeddedFont>
      <p:font typeface="Segoe UI Light" pitchFamily="34" charset="0"/>
      <p:regular r:id="rId73"/>
    </p:embeddedFont>
    <p:embeddedFont>
      <p:font typeface="Consolas" pitchFamily="49" charset="0"/>
      <p:regular r:id="rId74"/>
      <p:bold r:id="rId75"/>
      <p:italic r:id="rId76"/>
      <p:boldItalic r:id="rId77"/>
    </p:embeddedFont>
    <p:embeddedFont>
      <p:font typeface="Segoe Light" charset="0"/>
      <p:regular r:id="rId78"/>
      <p:italic r:id="rId79"/>
    </p:embeddedFont>
  </p:embeddedFontLst>
  <p:defaultTextStyle>
    <a:defPPr>
      <a:defRPr lang="en-US"/>
    </a:defPPr>
    <a:lvl1pPr marL="0" algn="l" defTabSz="1110591" rtl="0" eaLnBrk="1" latinLnBrk="0" hangingPunct="1">
      <a:defRPr sz="2100" kern="1200">
        <a:solidFill>
          <a:schemeClr val="tx1"/>
        </a:solidFill>
        <a:latin typeface="+mn-lt"/>
        <a:ea typeface="+mn-ea"/>
        <a:cs typeface="+mn-cs"/>
      </a:defRPr>
    </a:lvl1pPr>
    <a:lvl2pPr marL="555294" algn="l" defTabSz="1110591" rtl="0" eaLnBrk="1" latinLnBrk="0" hangingPunct="1">
      <a:defRPr sz="2100" kern="1200">
        <a:solidFill>
          <a:schemeClr val="tx1"/>
        </a:solidFill>
        <a:latin typeface="+mn-lt"/>
        <a:ea typeface="+mn-ea"/>
        <a:cs typeface="+mn-cs"/>
      </a:defRPr>
    </a:lvl2pPr>
    <a:lvl3pPr marL="1110591" algn="l" defTabSz="1110591" rtl="0" eaLnBrk="1" latinLnBrk="0" hangingPunct="1">
      <a:defRPr sz="2100" kern="1200">
        <a:solidFill>
          <a:schemeClr val="tx1"/>
        </a:solidFill>
        <a:latin typeface="+mn-lt"/>
        <a:ea typeface="+mn-ea"/>
        <a:cs typeface="+mn-cs"/>
      </a:defRPr>
    </a:lvl3pPr>
    <a:lvl4pPr marL="1665882" algn="l" defTabSz="1110591" rtl="0" eaLnBrk="1" latinLnBrk="0" hangingPunct="1">
      <a:defRPr sz="2100" kern="1200">
        <a:solidFill>
          <a:schemeClr val="tx1"/>
        </a:solidFill>
        <a:latin typeface="+mn-lt"/>
        <a:ea typeface="+mn-ea"/>
        <a:cs typeface="+mn-cs"/>
      </a:defRPr>
    </a:lvl4pPr>
    <a:lvl5pPr marL="2221174" algn="l" defTabSz="1110591" rtl="0" eaLnBrk="1" latinLnBrk="0" hangingPunct="1">
      <a:defRPr sz="2100" kern="1200">
        <a:solidFill>
          <a:schemeClr val="tx1"/>
        </a:solidFill>
        <a:latin typeface="+mn-lt"/>
        <a:ea typeface="+mn-ea"/>
        <a:cs typeface="+mn-cs"/>
      </a:defRPr>
    </a:lvl5pPr>
    <a:lvl6pPr marL="2776474" algn="l" defTabSz="1110591" rtl="0" eaLnBrk="1" latinLnBrk="0" hangingPunct="1">
      <a:defRPr sz="2100" kern="1200">
        <a:solidFill>
          <a:schemeClr val="tx1"/>
        </a:solidFill>
        <a:latin typeface="+mn-lt"/>
        <a:ea typeface="+mn-ea"/>
        <a:cs typeface="+mn-cs"/>
      </a:defRPr>
    </a:lvl6pPr>
    <a:lvl7pPr marL="3331763" algn="l" defTabSz="1110591" rtl="0" eaLnBrk="1" latinLnBrk="0" hangingPunct="1">
      <a:defRPr sz="2100" kern="1200">
        <a:solidFill>
          <a:schemeClr val="tx1"/>
        </a:solidFill>
        <a:latin typeface="+mn-lt"/>
        <a:ea typeface="+mn-ea"/>
        <a:cs typeface="+mn-cs"/>
      </a:defRPr>
    </a:lvl7pPr>
    <a:lvl8pPr marL="3887056" algn="l" defTabSz="1110591" rtl="0" eaLnBrk="1" latinLnBrk="0" hangingPunct="1">
      <a:defRPr sz="2100" kern="1200">
        <a:solidFill>
          <a:schemeClr val="tx1"/>
        </a:solidFill>
        <a:latin typeface="+mn-lt"/>
        <a:ea typeface="+mn-ea"/>
        <a:cs typeface="+mn-cs"/>
      </a:defRPr>
    </a:lvl8pPr>
    <a:lvl9pPr marL="4442349" algn="l" defTabSz="1110591"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9A16"/>
    <a:srgbClr val="F8F57B"/>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7" autoAdjust="0"/>
    <p:restoredTop sz="96105" autoAdjust="0"/>
  </p:normalViewPr>
  <p:slideViewPr>
    <p:cSldViewPr snapToGrid="0">
      <p:cViewPr>
        <p:scale>
          <a:sx n="70" d="100"/>
          <a:sy n="70" d="100"/>
        </p:scale>
        <p:origin x="-828" y="-180"/>
      </p:cViewPr>
      <p:guideLst>
        <p:guide orient="horz" pos="144"/>
        <p:guide orient="horz" pos="1201"/>
        <p:guide orient="horz" pos="2736"/>
        <p:guide orient="horz" pos="4177"/>
        <p:guide orient="horz" pos="1488"/>
        <p:guide orient="horz" pos="912"/>
        <p:guide pos="3839"/>
        <p:guide pos="327"/>
        <p:guide pos="1190"/>
        <p:guide pos="7349"/>
        <p:guide pos="7063"/>
        <p:guide pos="610"/>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font" Target="fonts/font1.fntdata"/><Relationship Id="rId76" Type="http://schemas.openxmlformats.org/officeDocument/2006/relationships/font" Target="fonts/font9.fntdata"/><Relationship Id="rId7" Type="http://schemas.openxmlformats.org/officeDocument/2006/relationships/slide" Target="slides/slide4.xml"/><Relationship Id="rId71"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5.fntdata"/><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635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ailEnd type="stealth"/>
            </a:ln>
          </c:spPr>
          <c:marker>
            <c:symbol val="none"/>
          </c:marker>
          <c:val>
            <c:numRef>
              <c:f>Sheet1!$B$7:$B$13</c:f>
              <c:numCache>
                <c:formatCode>General</c:formatCode>
                <c:ptCount val="7"/>
                <c:pt idx="0">
                  <c:v>105</c:v>
                </c:pt>
                <c:pt idx="1">
                  <c:v>352</c:v>
                </c:pt>
                <c:pt idx="2">
                  <c:v>601</c:v>
                </c:pt>
                <c:pt idx="3">
                  <c:v>1116</c:v>
                </c:pt>
                <c:pt idx="4">
                  <c:v>1628</c:v>
                </c:pt>
                <c:pt idx="5">
                  <c:v>2647</c:v>
                </c:pt>
                <c:pt idx="6">
                  <c:v>4678</c:v>
                </c:pt>
              </c:numCache>
            </c:numRef>
          </c:val>
          <c:smooth val="0"/>
        </c:ser>
        <c:dLbls>
          <c:showLegendKey val="0"/>
          <c:showVal val="0"/>
          <c:showCatName val="0"/>
          <c:showSerName val="0"/>
          <c:showPercent val="0"/>
          <c:showBubbleSize val="0"/>
        </c:dLbls>
        <c:marker val="1"/>
        <c:smooth val="0"/>
        <c:axId val="78908800"/>
        <c:axId val="81570048"/>
      </c:lineChart>
      <c:catAx>
        <c:axId val="78908800"/>
        <c:scaling>
          <c:orientation val="minMax"/>
        </c:scaling>
        <c:delete val="0"/>
        <c:axPos val="b"/>
        <c:majorTickMark val="out"/>
        <c:minorTickMark val="none"/>
        <c:tickLblPos val="nextTo"/>
        <c:crossAx val="81570048"/>
        <c:crosses val="autoZero"/>
        <c:auto val="1"/>
        <c:lblAlgn val="ctr"/>
        <c:lblOffset val="100"/>
        <c:noMultiLvlLbl val="0"/>
      </c:catAx>
      <c:valAx>
        <c:axId val="81570048"/>
        <c:scaling>
          <c:orientation val="minMax"/>
        </c:scaling>
        <c:delete val="1"/>
        <c:axPos val="l"/>
        <c:numFmt formatCode="General" sourceLinked="1"/>
        <c:majorTickMark val="out"/>
        <c:minorTickMark val="none"/>
        <c:tickLblPos val="nextTo"/>
        <c:crossAx val="78908800"/>
        <c:crosses val="autoZero"/>
        <c:crossBetween val="between"/>
      </c:valAx>
      <c:spPr>
        <a:noFill/>
        <a:ln w="25400">
          <a:no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4/13/2013</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4/13/2013</a:t>
            </a:fld>
            <a:endParaRPr lang="en-US" dirty="0"/>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1110591" rtl="0" eaLnBrk="1" latinLnBrk="0" hangingPunct="1">
      <a:lnSpc>
        <a:spcPct val="90000"/>
      </a:lnSpc>
      <a:spcAft>
        <a:spcPts val="405"/>
      </a:spcAft>
      <a:defRPr sz="1100" kern="1200">
        <a:solidFill>
          <a:schemeClr val="tx1"/>
        </a:solidFill>
        <a:latin typeface="Segoe UI" pitchFamily="34" charset="0"/>
        <a:ea typeface="+mn-ea"/>
        <a:cs typeface="+mn-cs"/>
      </a:defRPr>
    </a:lvl1pPr>
    <a:lvl2pPr marL="258686" indent="-128540" algn="l" defTabSz="1110591" rtl="0" eaLnBrk="1" latinLnBrk="0" hangingPunct="1">
      <a:lnSpc>
        <a:spcPct val="90000"/>
      </a:lnSpc>
      <a:spcAft>
        <a:spcPts val="405"/>
      </a:spcAft>
      <a:buFont typeface="Arial" pitchFamily="34" charset="0"/>
      <a:buChar char="•"/>
      <a:defRPr sz="1100" kern="1200">
        <a:solidFill>
          <a:schemeClr val="tx1"/>
        </a:solidFill>
        <a:latin typeface="Segoe UI" pitchFamily="34" charset="0"/>
        <a:ea typeface="+mn-ea"/>
        <a:cs typeface="+mn-cs"/>
      </a:defRPr>
    </a:lvl2pPr>
    <a:lvl3pPr marL="398473" indent="-139790" algn="l" defTabSz="1110591" rtl="0" eaLnBrk="1" latinLnBrk="0" hangingPunct="1">
      <a:lnSpc>
        <a:spcPct val="90000"/>
      </a:lnSpc>
      <a:spcAft>
        <a:spcPts val="405"/>
      </a:spcAft>
      <a:buFont typeface="Arial" pitchFamily="34" charset="0"/>
      <a:buChar char="•"/>
      <a:defRPr sz="1100" kern="1200">
        <a:solidFill>
          <a:schemeClr val="tx1"/>
        </a:solidFill>
        <a:latin typeface="Segoe UI" pitchFamily="34" charset="0"/>
        <a:ea typeface="+mn-ea"/>
        <a:cs typeface="+mn-cs"/>
      </a:defRPr>
    </a:lvl3pPr>
    <a:lvl4pPr marL="586466" indent="-178349" algn="l" defTabSz="1110591" rtl="0" eaLnBrk="1" latinLnBrk="0" hangingPunct="1">
      <a:lnSpc>
        <a:spcPct val="90000"/>
      </a:lnSpc>
      <a:spcAft>
        <a:spcPts val="405"/>
      </a:spcAft>
      <a:buFont typeface="Arial" pitchFamily="34" charset="0"/>
      <a:buChar char="•"/>
      <a:defRPr sz="1100" kern="1200">
        <a:solidFill>
          <a:schemeClr val="tx1"/>
        </a:solidFill>
        <a:latin typeface="Segoe UI" pitchFamily="34" charset="0"/>
        <a:ea typeface="+mn-ea"/>
        <a:cs typeface="+mn-cs"/>
      </a:defRPr>
    </a:lvl4pPr>
    <a:lvl5pPr marL="747140" indent="-139790" algn="l" defTabSz="1110591" rtl="0" eaLnBrk="1" latinLnBrk="0" hangingPunct="1">
      <a:lnSpc>
        <a:spcPct val="90000"/>
      </a:lnSpc>
      <a:spcAft>
        <a:spcPts val="405"/>
      </a:spcAft>
      <a:buFont typeface="Arial" pitchFamily="34" charset="0"/>
      <a:buChar char="•"/>
      <a:defRPr sz="1100" kern="1200">
        <a:solidFill>
          <a:schemeClr val="tx1"/>
        </a:solidFill>
        <a:latin typeface="Segoe UI" pitchFamily="34" charset="0"/>
        <a:ea typeface="+mn-ea"/>
        <a:cs typeface="+mn-cs"/>
      </a:defRPr>
    </a:lvl5pPr>
    <a:lvl6pPr marL="2776474" algn="l" defTabSz="1110591" rtl="0" eaLnBrk="1" latinLnBrk="0" hangingPunct="1">
      <a:defRPr sz="1500" kern="1200">
        <a:solidFill>
          <a:schemeClr val="tx1"/>
        </a:solidFill>
        <a:latin typeface="+mn-lt"/>
        <a:ea typeface="+mn-ea"/>
        <a:cs typeface="+mn-cs"/>
      </a:defRPr>
    </a:lvl6pPr>
    <a:lvl7pPr marL="3331763" algn="l" defTabSz="1110591" rtl="0" eaLnBrk="1" latinLnBrk="0" hangingPunct="1">
      <a:defRPr sz="1500" kern="1200">
        <a:solidFill>
          <a:schemeClr val="tx1"/>
        </a:solidFill>
        <a:latin typeface="+mn-lt"/>
        <a:ea typeface="+mn-ea"/>
        <a:cs typeface="+mn-cs"/>
      </a:defRPr>
    </a:lvl7pPr>
    <a:lvl8pPr marL="3887056" algn="l" defTabSz="1110591" rtl="0" eaLnBrk="1" latinLnBrk="0" hangingPunct="1">
      <a:defRPr sz="1500" kern="1200">
        <a:solidFill>
          <a:schemeClr val="tx1"/>
        </a:solidFill>
        <a:latin typeface="+mn-lt"/>
        <a:ea typeface="+mn-ea"/>
        <a:cs typeface="+mn-cs"/>
      </a:defRPr>
    </a:lvl8pPr>
    <a:lvl9pPr marL="4442349" algn="l" defTabSz="1110591"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4175" y="685800"/>
            <a:ext cx="608965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4175" y="685800"/>
            <a:ext cx="608965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4175" y="685800"/>
            <a:ext cx="608965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4175" y="685800"/>
            <a:ext cx="608965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56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9844" y="1448153"/>
            <a:ext cx="10241216" cy="1523850"/>
          </a:xfrm>
        </p:spPr>
        <p:txBody>
          <a:bodyPr anchor="ctr">
            <a:noAutofit/>
          </a:bodyPr>
          <a:lstStyle>
            <a:lvl1pPr>
              <a:lnSpc>
                <a:spcPct val="90000"/>
              </a:lnSpc>
              <a:defRPr sz="5800"/>
            </a:lvl1pPr>
          </a:lstStyle>
          <a:p>
            <a:r>
              <a:rPr lang="en-US" smtClean="0"/>
              <a:t>Click to edit Master title style</a:t>
            </a:r>
            <a:endParaRPr lang="en-US" dirty="0"/>
          </a:p>
        </p:txBody>
      </p:sp>
      <p:sp>
        <p:nvSpPr>
          <p:cNvPr id="3" name="Subtitle 2"/>
          <p:cNvSpPr>
            <a:spLocks noGrp="1"/>
          </p:cNvSpPr>
          <p:nvPr>
            <p:ph type="subTitle" idx="1"/>
          </p:nvPr>
        </p:nvSpPr>
        <p:spPr>
          <a:xfrm>
            <a:off x="969838" y="3875728"/>
            <a:ext cx="10241217" cy="463363"/>
          </a:xfrm>
        </p:spPr>
        <p:txBody>
          <a:bodyPr>
            <a:noAutofit/>
          </a:bodyPr>
          <a:lstStyle>
            <a:lvl1pPr marL="0" indent="0" algn="l">
              <a:lnSpc>
                <a:spcPct val="90000"/>
              </a:lnSpc>
              <a:spcBef>
                <a:spcPts val="0"/>
              </a:spcBef>
              <a:buNone/>
              <a:defRPr sz="3500">
                <a:gradFill>
                  <a:gsLst>
                    <a:gs pos="0">
                      <a:schemeClr val="tx1"/>
                    </a:gs>
                    <a:gs pos="86000">
                      <a:schemeClr val="tx1"/>
                    </a:gs>
                  </a:gsLst>
                  <a:lin ang="5400000" scaled="0"/>
                </a:gradFill>
              </a:defRPr>
            </a:lvl1pPr>
            <a:lvl2pPr marL="555294" indent="0" algn="ctr">
              <a:buNone/>
              <a:defRPr>
                <a:solidFill>
                  <a:schemeClr val="tx1">
                    <a:tint val="75000"/>
                  </a:schemeClr>
                </a:solidFill>
              </a:defRPr>
            </a:lvl2pPr>
            <a:lvl3pPr marL="1110591" indent="0" algn="ctr">
              <a:buNone/>
              <a:defRPr>
                <a:solidFill>
                  <a:schemeClr val="tx1">
                    <a:tint val="75000"/>
                  </a:schemeClr>
                </a:solidFill>
              </a:defRPr>
            </a:lvl3pPr>
            <a:lvl4pPr marL="1665882" indent="0" algn="ctr">
              <a:buNone/>
              <a:defRPr>
                <a:solidFill>
                  <a:schemeClr val="tx1">
                    <a:tint val="75000"/>
                  </a:schemeClr>
                </a:solidFill>
              </a:defRPr>
            </a:lvl4pPr>
            <a:lvl5pPr marL="2221174" indent="0" algn="ctr">
              <a:buNone/>
              <a:defRPr>
                <a:solidFill>
                  <a:schemeClr val="tx1">
                    <a:tint val="75000"/>
                  </a:schemeClr>
                </a:solidFill>
              </a:defRPr>
            </a:lvl5pPr>
            <a:lvl6pPr marL="2776474" indent="0" algn="ctr">
              <a:buNone/>
              <a:defRPr>
                <a:solidFill>
                  <a:schemeClr val="tx1">
                    <a:tint val="75000"/>
                  </a:schemeClr>
                </a:solidFill>
              </a:defRPr>
            </a:lvl6pPr>
            <a:lvl7pPr marL="3331763" indent="0" algn="ctr">
              <a:buNone/>
              <a:defRPr>
                <a:solidFill>
                  <a:schemeClr val="tx1">
                    <a:tint val="75000"/>
                  </a:schemeClr>
                </a:solidFill>
              </a:defRPr>
            </a:lvl7pPr>
            <a:lvl8pPr marL="3887056" indent="0" algn="ctr">
              <a:buNone/>
              <a:defRPr>
                <a:solidFill>
                  <a:schemeClr val="tx1">
                    <a:tint val="75000"/>
                  </a:schemeClr>
                </a:solidFill>
              </a:defRPr>
            </a:lvl8pPr>
            <a:lvl9pPr marL="4442349"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08838" y="299007"/>
            <a:ext cx="2004577" cy="940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Light"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519047" y="1448144"/>
            <a:ext cx="11147560" cy="2436051"/>
          </a:xfrm>
        </p:spPr>
        <p:txBody>
          <a:bodyPr/>
          <a:lstStyle>
            <a:lvl1pPr>
              <a:defRPr>
                <a:latin typeface="Segoe Light" charset="0"/>
              </a:defRPr>
            </a:lvl1pPr>
            <a:lvl2pPr>
              <a:defRPr>
                <a:latin typeface="Segoe Light" charset="0"/>
              </a:defRPr>
            </a:lvl2pPr>
            <a:lvl3pPr>
              <a:defRPr>
                <a:latin typeface="Segoe Light" charset="0"/>
              </a:defRPr>
            </a:lvl3pPr>
            <a:lvl4pPr>
              <a:defRPr>
                <a:latin typeface="Segoe Light" charset="0"/>
              </a:defRPr>
            </a:lvl4pPr>
            <a:lvl5pPr>
              <a:defRPr>
                <a:latin typeface="Segoe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94201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573" y="2572857"/>
            <a:ext cx="9630542" cy="886397"/>
          </a:xfrm>
        </p:spPr>
        <p:txBody>
          <a:bodyPr anchor="b" anchorCtr="0"/>
          <a:lstStyle>
            <a:lvl1pPr>
              <a:defRPr sz="6400" spc="-134" baseline="0">
                <a:solidFill>
                  <a:schemeClr val="tx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567" y="3778413"/>
            <a:ext cx="9656419" cy="498714"/>
          </a:xfrm>
        </p:spPr>
        <p:txBody>
          <a:bodyPr>
            <a:noAutofit/>
          </a:bodyPr>
          <a:lstStyle>
            <a:lvl1pPr marL="0" indent="0">
              <a:spcBef>
                <a:spcPts val="0"/>
              </a:spcBef>
              <a:buNone/>
              <a:defRPr spc="-63" baseline="0">
                <a:solidFill>
                  <a:schemeClr val="tx1"/>
                </a:solidFill>
                <a:latin typeface="+mj-lt"/>
              </a:defRPr>
            </a:lvl1pPr>
          </a:lstStyle>
          <a:p>
            <a:pPr lvl="0"/>
            <a:r>
              <a:rPr lang="en-US" dirty="0" smtClean="0"/>
              <a:t>Speaker Title</a:t>
            </a:r>
            <a:endParaRPr lang="en-US" dirty="0"/>
          </a:p>
        </p:txBody>
      </p:sp>
      <p:sp>
        <p:nvSpPr>
          <p:cNvPr id="4" name="Rectangle 3"/>
          <p:cNvSpPr/>
          <p:nvPr userDrawn="1"/>
        </p:nvSpPr>
        <p:spPr bwMode="auto">
          <a:xfrm>
            <a:off x="7" y="4"/>
            <a:ext cx="1259293" cy="1259749"/>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0808" tIns="40808" rIns="40808" bIns="40808" numCol="1" spcCol="0" rtlCol="0" fromWordArt="0" anchor="ctr" anchorCtr="0" forceAA="0" compatLnSpc="1">
            <a:prstTxWarp prst="textNoShape">
              <a:avLst/>
            </a:prstTxWarp>
            <a:noAutofit/>
          </a:bodyPr>
          <a:lstStyle/>
          <a:p>
            <a:pPr algn="ctr" defTabSz="815896" fontAlgn="base">
              <a:spcBef>
                <a:spcPct val="0"/>
              </a:spcBef>
              <a:spcAft>
                <a:spcPct val="0"/>
              </a:spcAft>
            </a:pPr>
            <a:endParaRPr lang="en-GB" sz="17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49" y="422554"/>
            <a:ext cx="1052004" cy="293859"/>
          </a:xfrm>
          <a:prstGeom prst="rect">
            <a:avLst/>
          </a:prstGeom>
        </p:spPr>
      </p:pic>
      <p:sp>
        <p:nvSpPr>
          <p:cNvPr id="7" name="Date Placeholder 6"/>
          <p:cNvSpPr>
            <a:spLocks noGrp="1"/>
          </p:cNvSpPr>
          <p:nvPr>
            <p:ph type="dt" sz="half" idx="13"/>
          </p:nvPr>
        </p:nvSpPr>
        <p:spPr/>
        <p:txBody>
          <a:bodyPr/>
          <a:lstStyle>
            <a:lvl1pPr>
              <a:defRPr>
                <a:solidFill>
                  <a:schemeClr val="tx1"/>
                </a:solidFill>
              </a:defRPr>
            </a:lvl1p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9" name="Footer Placeholder 8"/>
          <p:cNvSpPr>
            <a:spLocks noGrp="1"/>
          </p:cNvSpPr>
          <p:nvPr>
            <p:ph type="ftr" sz="quarter" idx="14"/>
          </p:nvPr>
        </p:nvSpPr>
        <p:spPr/>
        <p:txBody>
          <a:bodyPr/>
          <a:lstStyle>
            <a:lvl1pPr>
              <a:defRPr>
                <a:solidFill>
                  <a:schemeClr val="tx1"/>
                </a:solidFill>
              </a:defRPr>
            </a:lvl1pPr>
          </a:lstStyle>
          <a:p>
            <a:endParaRPr lang="en-GB" dirty="0">
              <a:solidFill>
                <a:srgbClr val="FFFFFF"/>
              </a:solidFill>
            </a:endParaRPr>
          </a:p>
        </p:txBody>
      </p:sp>
      <p:sp>
        <p:nvSpPr>
          <p:cNvPr id="10" name="Slide Number Placeholder 9"/>
          <p:cNvSpPr>
            <a:spLocks noGrp="1"/>
          </p:cNvSpPr>
          <p:nvPr>
            <p:ph type="sldNum" sz="quarter" idx="15"/>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2844" y="360092"/>
            <a:ext cx="1487419" cy="547479"/>
          </a:xfrm>
          <a:prstGeom prst="rect">
            <a:avLst/>
          </a:prstGeom>
        </p:spPr>
      </p:pic>
    </p:spTree>
    <p:extLst>
      <p:ext uri="{BB962C8B-B14F-4D97-AF65-F5344CB8AC3E}">
        <p14:creationId xmlns:p14="http://schemas.microsoft.com/office/powerpoint/2010/main" val="38824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045" y="2841652"/>
            <a:ext cx="11147562" cy="1094146"/>
          </a:xfrm>
        </p:spPr>
        <p:txBody>
          <a:bodyPr anchor="b" anchorCtr="0"/>
          <a:lstStyle>
            <a:lvl1pPr>
              <a:defRPr sz="7900" spc="-268" baseline="0">
                <a:solidFill>
                  <a:schemeClr val="tx1"/>
                </a:solidFill>
              </a:defRPr>
            </a:lvl1pPr>
          </a:lstStyle>
          <a:p>
            <a:r>
              <a:rPr lang="en-US" dirty="0" smtClean="0"/>
              <a:t>Click to edit title style</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0800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045" y="444356"/>
            <a:ext cx="11147562" cy="678647"/>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045" y="1448139"/>
            <a:ext cx="11147562" cy="1818959"/>
          </a:xfrm>
          <a:prstGeom prst="rect">
            <a:avLst/>
          </a:prstGeom>
        </p:spPr>
        <p:txBody>
          <a:bodyPr/>
          <a:lstStyle>
            <a:lvl1pPr marL="253635" indent="-253635">
              <a:buFont typeface="Wingdings" pitchFamily="2" charset="2"/>
              <a:buChar char=""/>
              <a:defRPr sz="3600">
                <a:solidFill>
                  <a:schemeClr val="tx1"/>
                </a:solidFill>
              </a:defRPr>
            </a:lvl1pPr>
            <a:lvl2pPr marL="461927" indent="-208292">
              <a:buFont typeface="Wingdings" pitchFamily="2" charset="2"/>
              <a:buChar char=""/>
              <a:defRPr>
                <a:solidFill>
                  <a:schemeClr val="tx1"/>
                </a:solidFill>
                <a:latin typeface="+mn-lt"/>
              </a:defRPr>
            </a:lvl2pPr>
            <a:lvl3pPr marL="661715" indent="-199791">
              <a:buFont typeface="Wingdings" pitchFamily="2" charset="2"/>
              <a:buChar char=""/>
              <a:tabLst/>
              <a:defRPr>
                <a:solidFill>
                  <a:schemeClr val="tx1"/>
                </a:solidFill>
                <a:latin typeface="+mn-lt"/>
              </a:defRPr>
            </a:lvl3pPr>
            <a:lvl4pPr marL="816163" indent="-154447">
              <a:buFont typeface="Wingdings" pitchFamily="2" charset="2"/>
              <a:buChar char=""/>
              <a:defRPr>
                <a:solidFill>
                  <a:schemeClr val="tx1"/>
                </a:solidFill>
                <a:latin typeface="+mn-lt"/>
              </a:defRPr>
            </a:lvl4pPr>
            <a:lvl5pPr marL="970612" indent="-154447">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4" name="Footer Placeholder 3"/>
          <p:cNvSpPr>
            <a:spLocks noGrp="1"/>
          </p:cNvSpPr>
          <p:nvPr>
            <p:ph type="ftr" sz="quarter" idx="12"/>
          </p:nvPr>
        </p:nvSpPr>
        <p:spPr/>
        <p:txBody>
          <a:bodyPr/>
          <a:lstStyle>
            <a:lvl1pPr>
              <a:defRPr>
                <a:solidFill>
                  <a:schemeClr val="tx1"/>
                </a:solidFill>
              </a:defRPr>
            </a:lvl1pPr>
          </a:lstStyle>
          <a:p>
            <a:endParaRPr lang="en-GB" dirty="0">
              <a:solidFill>
                <a:srgbClr val="FFFFFF"/>
              </a:solidFill>
            </a:endParaRPr>
          </a:p>
        </p:txBody>
      </p:sp>
      <p:sp>
        <p:nvSpPr>
          <p:cNvPr id="6" name="Slide Number Placeholder 5"/>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875939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632" y="1448135"/>
            <a:ext cx="5394258" cy="1661993"/>
          </a:xfrm>
        </p:spPr>
        <p:txBody>
          <a:bodyPr>
            <a:spAutoFit/>
          </a:bodyPr>
          <a:lstStyle>
            <a:lvl1pPr marL="260719" indent="-260719">
              <a:spcBef>
                <a:spcPts val="1071"/>
              </a:spcBef>
              <a:buClr>
                <a:schemeClr val="tx1"/>
              </a:buClr>
              <a:buFont typeface="Wingdings" pitchFamily="2" charset="2"/>
              <a:buChar char=""/>
              <a:defRPr lang="en-US" dirty="0" smtClean="0"/>
            </a:lvl1pPr>
            <a:lvl2pPr marL="464760" indent="-204040">
              <a:defRPr sz="1800">
                <a:solidFill>
                  <a:schemeClr val="tx1"/>
                </a:solidFill>
              </a:defRPr>
            </a:lvl2pPr>
            <a:lvl3pPr marL="612122" indent="-147363">
              <a:tabLst/>
              <a:defRPr sz="1800">
                <a:solidFill>
                  <a:schemeClr val="tx1"/>
                </a:solidFill>
              </a:defRPr>
            </a:lvl3pPr>
            <a:lvl4pPr marL="770821" indent="-158699">
              <a:defRPr>
                <a:solidFill>
                  <a:schemeClr val="tx1"/>
                </a:solidFill>
              </a:defRPr>
            </a:lvl4pPr>
            <a:lvl5pPr marL="918185" indent="-147363">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2"/>
          </p:nvPr>
        </p:nvSpPr>
        <p:spPr/>
        <p:txBody>
          <a:bodyPr/>
          <a:lstStyle>
            <a:lvl1pPr>
              <a:defRPr>
                <a:solidFill>
                  <a:schemeClr val="tx1"/>
                </a:solidFill>
              </a:defRPr>
            </a:lvl1p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5" name="Footer Placeholder 4"/>
          <p:cNvSpPr>
            <a:spLocks noGrp="1"/>
          </p:cNvSpPr>
          <p:nvPr>
            <p:ph type="ftr" sz="quarter" idx="13"/>
          </p:nvPr>
        </p:nvSpPr>
        <p:spPr/>
        <p:txBody>
          <a:bodyPr/>
          <a:lstStyle>
            <a:lvl1pPr>
              <a:defRPr>
                <a:solidFill>
                  <a:schemeClr val="tx1"/>
                </a:solidFill>
              </a:defRPr>
            </a:lvl1pPr>
          </a:lstStyle>
          <a:p>
            <a:endParaRPr lang="en-GB" dirty="0">
              <a:solidFill>
                <a:srgbClr val="FFFFFF"/>
              </a:solidFill>
            </a:endParaRP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
        <p:nvSpPr>
          <p:cNvPr id="8" name="Text Placeholder 3"/>
          <p:cNvSpPr>
            <a:spLocks noGrp="1"/>
          </p:cNvSpPr>
          <p:nvPr>
            <p:ph type="body" sz="quarter" idx="15"/>
          </p:nvPr>
        </p:nvSpPr>
        <p:spPr>
          <a:xfrm>
            <a:off x="6272348" y="1448135"/>
            <a:ext cx="5394258" cy="1661993"/>
          </a:xfrm>
        </p:spPr>
        <p:txBody>
          <a:bodyPr>
            <a:spAutoFit/>
          </a:bodyPr>
          <a:lstStyle>
            <a:lvl1pPr marL="260719" indent="-260719">
              <a:spcBef>
                <a:spcPts val="1071"/>
              </a:spcBef>
              <a:buClr>
                <a:schemeClr val="tx1"/>
              </a:buClr>
              <a:buFont typeface="Wingdings" pitchFamily="2" charset="2"/>
              <a:buChar char=""/>
              <a:defRPr>
                <a:solidFill>
                  <a:schemeClr val="tx1"/>
                </a:solidFill>
              </a:defRPr>
            </a:lvl1pPr>
            <a:lvl2pPr marL="464760" indent="-204040">
              <a:defRPr sz="1800">
                <a:solidFill>
                  <a:schemeClr val="tx1"/>
                </a:solidFill>
              </a:defRPr>
            </a:lvl2pPr>
            <a:lvl3pPr marL="612122" indent="-147363">
              <a:tabLst/>
              <a:defRPr sz="1800">
                <a:solidFill>
                  <a:schemeClr val="tx1"/>
                </a:solidFill>
              </a:defRPr>
            </a:lvl3pPr>
            <a:lvl4pPr marL="770821" indent="-158699">
              <a:defRPr>
                <a:solidFill>
                  <a:schemeClr val="tx1"/>
                </a:solidFill>
              </a:defRPr>
            </a:lvl4pPr>
            <a:lvl5pPr marL="918185" indent="-147363">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24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4" name="Footer Placeholder 3"/>
          <p:cNvSpPr>
            <a:spLocks noGrp="1"/>
          </p:cNvSpPr>
          <p:nvPr>
            <p:ph type="ftr" sz="quarter" idx="11"/>
          </p:nvPr>
        </p:nvSpPr>
        <p:spPr/>
        <p:txBody>
          <a:bodyPr/>
          <a:lstStyle/>
          <a:p>
            <a:endParaRPr lang="en-GB" dirty="0">
              <a:solidFill>
                <a:srgbClr val="FFFFFF"/>
              </a:solidFill>
            </a:endParaRPr>
          </a:p>
        </p:txBody>
      </p:sp>
      <p:sp>
        <p:nvSpPr>
          <p:cNvPr id="5" name="Slide Number Placeholder 4"/>
          <p:cNvSpPr>
            <a:spLocks noGrp="1"/>
          </p:cNvSpPr>
          <p:nvPr>
            <p:ph type="sldNum" sz="quarter" idx="12"/>
          </p:nvPr>
        </p:nvSpPr>
        <p:spPr/>
        <p:txBody>
          <a:body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0393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GB" dirty="0">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73170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251" y="1448135"/>
            <a:ext cx="11150736" cy="1722010"/>
          </a:xfrm>
        </p:spPr>
        <p:txBody>
          <a:bodyPr/>
          <a:lstStyle>
            <a:lvl1pPr marL="0" indent="0">
              <a:buNone/>
              <a:defRPr sz="2900">
                <a:solidFill>
                  <a:schemeClr val="tx1"/>
                </a:solidFill>
                <a:latin typeface="Consolas" pitchFamily="49" charset="0"/>
                <a:cs typeface="Consolas" pitchFamily="49" charset="0"/>
              </a:defRPr>
            </a:lvl1pPr>
            <a:lvl2pPr marL="303227" indent="0">
              <a:buNone/>
              <a:defRPr>
                <a:solidFill>
                  <a:schemeClr val="tx1"/>
                </a:solidFill>
                <a:latin typeface="Consolas" pitchFamily="49" charset="0"/>
                <a:cs typeface="Consolas" pitchFamily="49" charset="0"/>
              </a:defRPr>
            </a:lvl2pPr>
            <a:lvl3pPr marL="511521" indent="0">
              <a:buNone/>
              <a:defRPr>
                <a:solidFill>
                  <a:schemeClr val="tx1"/>
                </a:solidFill>
                <a:latin typeface="Consolas" pitchFamily="49" charset="0"/>
                <a:cs typeface="Consolas" pitchFamily="49" charset="0"/>
              </a:defRPr>
            </a:lvl3pPr>
            <a:lvl4pPr marL="712726" indent="0">
              <a:buNone/>
              <a:defRPr>
                <a:solidFill>
                  <a:schemeClr val="tx1"/>
                </a:solidFill>
                <a:latin typeface="Consolas" pitchFamily="49" charset="0"/>
                <a:cs typeface="Consolas" pitchFamily="49" charset="0"/>
              </a:defRPr>
            </a:lvl4pPr>
            <a:lvl5pPr marL="919602"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6" name="Footer Placeholder 5"/>
          <p:cNvSpPr>
            <a:spLocks noGrp="1"/>
          </p:cNvSpPr>
          <p:nvPr>
            <p:ph type="ftr" sz="quarter" idx="12"/>
          </p:nvPr>
        </p:nvSpPr>
        <p:spPr/>
        <p:txBody>
          <a:bodyPr/>
          <a:lstStyle>
            <a:lvl1pPr>
              <a:defRPr>
                <a:solidFill>
                  <a:schemeClr val="tx1"/>
                </a:solidFill>
              </a:defRPr>
            </a:lvl1pPr>
          </a:lstStyle>
          <a:p>
            <a:endParaRPr lang="en-GB" dirty="0">
              <a:solidFill>
                <a:srgbClr val="FFFFFF"/>
              </a:solidFill>
            </a:endParaRPr>
          </a:p>
        </p:txBody>
      </p:sp>
      <p:sp>
        <p:nvSpPr>
          <p:cNvPr id="7" name="Slide Number Placeholder 6"/>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2506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010" y="2067247"/>
            <a:ext cx="6115228" cy="2250850"/>
          </a:xfrm>
          <a:prstGeom prst="rect">
            <a:avLst/>
          </a:prstGeom>
        </p:spPr>
      </p:pic>
      <p:sp>
        <p:nvSpPr>
          <p:cNvPr id="6" name="TextBox 5"/>
          <p:cNvSpPr txBox="1"/>
          <p:nvPr userDrawn="1"/>
        </p:nvSpPr>
        <p:spPr>
          <a:xfrm>
            <a:off x="2800726" y="6255708"/>
            <a:ext cx="6585796" cy="123111"/>
          </a:xfrm>
          <a:prstGeom prst="rect">
            <a:avLst/>
          </a:prstGeom>
          <a:noFill/>
        </p:spPr>
        <p:txBody>
          <a:bodyPr wrap="square" lIns="0" tIns="0" rIns="0" bIns="0" rtlCol="0">
            <a:spAutoFit/>
          </a:bodyPr>
          <a:lstStyle/>
          <a:p>
            <a:pPr algn="ctr" defTabSz="816130"/>
            <a:r>
              <a:rPr lang="en-GB" sz="800" dirty="0" smtClean="0">
                <a:solidFill>
                  <a:srgbClr val="FFFFFF"/>
                </a:solidFill>
              </a:rPr>
              <a:t>©2013 Microsoft Corporation. All rights reserved.</a:t>
            </a:r>
          </a:p>
        </p:txBody>
      </p:sp>
    </p:spTree>
    <p:extLst>
      <p:ext uri="{BB962C8B-B14F-4D97-AF65-F5344CB8AC3E}">
        <p14:creationId xmlns:p14="http://schemas.microsoft.com/office/powerpoint/2010/main" val="7609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812491" y="6249663"/>
            <a:ext cx="7225287" cy="365210"/>
          </a:xfrm>
          <a:prstGeom prst="rect">
            <a:avLst/>
          </a:prstGeom>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a:xfrm>
            <a:off x="0" y="1272517"/>
            <a:ext cx="710922" cy="244533"/>
          </a:xfrm>
          <a:prstGeom prst="rect">
            <a:avLst/>
          </a:prstGeom>
        </p:spPr>
        <p:txBody>
          <a:bodyPr/>
          <a:lstStyle>
            <a:lvl1pPr>
              <a:defRPr/>
            </a:lvl1pPr>
          </a:lstStyle>
          <a:p>
            <a:fld id="{8BAA82A5-D41F-40B6-864A-06BCCF57D3E7}" type="slidenum">
              <a:rPr lang="en-GB">
                <a:solidFill>
                  <a:srgbClr val="FFFFFF"/>
                </a:solidFill>
              </a:rPr>
              <a:pPr/>
              <a:t>‹#›</a:t>
            </a:fld>
            <a:endParaRPr lang="en-GB">
              <a:solidFill>
                <a:srgbClr val="FFFFFF"/>
              </a:solidFill>
            </a:endParaRPr>
          </a:p>
        </p:txBody>
      </p:sp>
      <p:sp>
        <p:nvSpPr>
          <p:cNvPr id="6" name="Date Placeholder 5"/>
          <p:cNvSpPr>
            <a:spLocks noGrp="1"/>
          </p:cNvSpPr>
          <p:nvPr>
            <p:ph type="dt" sz="half" idx="12"/>
          </p:nvPr>
        </p:nvSpPr>
        <p:spPr>
          <a:xfrm>
            <a:off x="8124825" y="6249859"/>
            <a:ext cx="3554611" cy="365210"/>
          </a:xfrm>
          <a:prstGeom prst="rect">
            <a:avLst/>
          </a:prstGeom>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17113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728834" y="1951279"/>
            <a:ext cx="10789877" cy="1523846"/>
          </a:xfrm>
        </p:spPr>
        <p:txBody>
          <a:bodyPr anchor="ctr" anchorCtr="0">
            <a:noAutofit/>
          </a:bodyPr>
          <a:lstStyle>
            <a:lvl1pPr>
              <a:lnSpc>
                <a:spcPct val="90000"/>
              </a:lnSpc>
              <a:defRPr sz="5800" b="1"/>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462" y="2327914"/>
            <a:ext cx="11171635" cy="678647"/>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073203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045" y="228656"/>
            <a:ext cx="11147562" cy="678647"/>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045" y="1448147"/>
            <a:ext cx="11147562" cy="1763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382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045" y="228654"/>
            <a:ext cx="11147562" cy="747897"/>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045" y="1448144"/>
            <a:ext cx="11147562" cy="24360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80960" y="1429096"/>
            <a:ext cx="11147562" cy="243605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045" y="1448139"/>
            <a:ext cx="5485686" cy="2577629"/>
          </a:xfrm>
        </p:spPr>
        <p:txBody>
          <a:bodyPr/>
          <a:lstStyle>
            <a:lvl1pPr marL="412933" indent="-412933">
              <a:lnSpc>
                <a:spcPct val="90000"/>
              </a:lnSpc>
              <a:defRPr sz="3500"/>
            </a:lvl1pPr>
            <a:lvl2pPr marL="817836" indent="-395263">
              <a:lnSpc>
                <a:spcPct val="90000"/>
              </a:lnSpc>
              <a:defRPr sz="2900"/>
            </a:lvl2pPr>
            <a:lvl3pPr marL="1158468" indent="-350270">
              <a:lnSpc>
                <a:spcPct val="90000"/>
              </a:lnSpc>
              <a:defRPr sz="2400"/>
            </a:lvl3pPr>
            <a:lvl4pPr marL="1491067" indent="-332599">
              <a:lnSpc>
                <a:spcPct val="90000"/>
              </a:lnSpc>
              <a:defRPr sz="2100"/>
            </a:lvl4pPr>
            <a:lvl5pPr marL="1841338" indent="-340632">
              <a:lnSpc>
                <a:spcPct val="90000"/>
              </a:lnSpc>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0919" y="1448139"/>
            <a:ext cx="5485686" cy="2577629"/>
          </a:xfrm>
        </p:spPr>
        <p:txBody>
          <a:bodyPr/>
          <a:lstStyle>
            <a:lvl1pPr marL="422578" indent="-422578">
              <a:lnSpc>
                <a:spcPct val="90000"/>
              </a:lnSpc>
              <a:defRPr sz="3500"/>
            </a:lvl1pPr>
            <a:lvl2pPr marL="817836" indent="-412933">
              <a:lnSpc>
                <a:spcPct val="90000"/>
              </a:lnSpc>
              <a:defRPr sz="2900"/>
            </a:lvl2pPr>
            <a:lvl3pPr marL="1168109" indent="-367946">
              <a:lnSpc>
                <a:spcPct val="90000"/>
              </a:lnSpc>
              <a:defRPr sz="2400"/>
            </a:lvl3pPr>
            <a:lvl4pPr marL="1491067" indent="-322957">
              <a:lnSpc>
                <a:spcPct val="90000"/>
              </a:lnSpc>
              <a:defRPr sz="2100"/>
            </a:lvl4pPr>
            <a:lvl5pPr marL="1841338" indent="-332599">
              <a:lnSpc>
                <a:spcPct val="90000"/>
              </a:lnSpc>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045" y="1342720"/>
            <a:ext cx="5485686" cy="415498"/>
          </a:xfrm>
        </p:spPr>
        <p:txBody>
          <a:bodyPr anchor="b"/>
          <a:lstStyle>
            <a:lvl1pPr marL="0" indent="0">
              <a:lnSpc>
                <a:spcPct val="90000"/>
              </a:lnSpc>
              <a:spcBef>
                <a:spcPts val="0"/>
              </a:spcBef>
              <a:buNone/>
              <a:defRPr sz="3000" b="1"/>
            </a:lvl1pPr>
            <a:lvl2pPr marL="555294" indent="0">
              <a:buNone/>
              <a:defRPr sz="2400" b="1"/>
            </a:lvl2pPr>
            <a:lvl3pPr marL="1110591" indent="0">
              <a:buNone/>
              <a:defRPr sz="2100" b="1"/>
            </a:lvl3pPr>
            <a:lvl4pPr marL="1665882" indent="0">
              <a:buNone/>
              <a:defRPr sz="1900" b="1"/>
            </a:lvl4pPr>
            <a:lvl5pPr marL="2221174" indent="0">
              <a:buNone/>
              <a:defRPr sz="1900" b="1"/>
            </a:lvl5pPr>
            <a:lvl6pPr marL="2776474" indent="0">
              <a:buNone/>
              <a:defRPr sz="1900" b="1"/>
            </a:lvl6pPr>
            <a:lvl7pPr marL="3331763" indent="0">
              <a:buNone/>
              <a:defRPr sz="1900" b="1"/>
            </a:lvl7pPr>
            <a:lvl8pPr marL="3887056" indent="0">
              <a:buNone/>
              <a:defRPr sz="1900" b="1"/>
            </a:lvl8pPr>
            <a:lvl9pPr marL="4442349"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507804" y="2134098"/>
            <a:ext cx="5484257" cy="1874359"/>
          </a:xfrm>
        </p:spPr>
        <p:txBody>
          <a:bodyPr/>
          <a:lstStyle>
            <a:lvl1pPr marL="342241" indent="-342241">
              <a:defRPr sz="2900"/>
            </a:lvl1pPr>
            <a:lvl2pPr marL="682869" indent="-322957">
              <a:defRPr sz="2400"/>
            </a:lvl2pPr>
            <a:lvl3pPr marL="988153" indent="-295643">
              <a:defRPr sz="2100"/>
            </a:lvl3pPr>
            <a:lvl4pPr marL="1275761" indent="-277970">
              <a:defRPr sz="2100"/>
            </a:lvl4pPr>
            <a:lvl5pPr marL="1553736" indent="-250653">
              <a:defRPr sz="21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919" y="1342720"/>
            <a:ext cx="5485686" cy="415498"/>
          </a:xfrm>
        </p:spPr>
        <p:txBody>
          <a:bodyPr anchor="b"/>
          <a:lstStyle>
            <a:lvl1pPr marL="0" indent="0">
              <a:lnSpc>
                <a:spcPct val="90000"/>
              </a:lnSpc>
              <a:spcBef>
                <a:spcPts val="0"/>
              </a:spcBef>
              <a:buNone/>
              <a:defRPr sz="3000" b="1"/>
            </a:lvl1pPr>
            <a:lvl2pPr marL="555294" indent="0">
              <a:buNone/>
              <a:defRPr sz="2400" b="1"/>
            </a:lvl2pPr>
            <a:lvl3pPr marL="1110591" indent="0">
              <a:buNone/>
              <a:defRPr sz="2100" b="1"/>
            </a:lvl3pPr>
            <a:lvl4pPr marL="1665882" indent="0">
              <a:buNone/>
              <a:defRPr sz="1900" b="1"/>
            </a:lvl4pPr>
            <a:lvl5pPr marL="2221174" indent="0">
              <a:buNone/>
              <a:defRPr sz="1900" b="1"/>
            </a:lvl5pPr>
            <a:lvl6pPr marL="2776474" indent="0">
              <a:buNone/>
              <a:defRPr sz="1900" b="1"/>
            </a:lvl6pPr>
            <a:lvl7pPr marL="3331763" indent="0">
              <a:buNone/>
              <a:defRPr sz="1900" b="1"/>
            </a:lvl7pPr>
            <a:lvl8pPr marL="3887056" indent="0">
              <a:buNone/>
              <a:defRPr sz="1900" b="1"/>
            </a:lvl8pPr>
            <a:lvl9pPr marL="4442349"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80919" y="2134108"/>
            <a:ext cx="5485686" cy="1874359"/>
          </a:xfrm>
        </p:spPr>
        <p:txBody>
          <a:bodyPr/>
          <a:lstStyle>
            <a:lvl1pPr marL="359913" indent="-359913">
              <a:defRPr sz="2900"/>
            </a:lvl1pPr>
            <a:lvl2pPr marL="692511" indent="-332599">
              <a:defRPr sz="2400"/>
            </a:lvl2pPr>
            <a:lvl3pPr marL="997796" indent="-297251">
              <a:defRPr sz="2100"/>
            </a:lvl3pPr>
            <a:lvl4pPr marL="1275761" indent="-287611">
              <a:defRPr sz="2100"/>
            </a:lvl4pPr>
            <a:lvl5pPr marL="1553736" indent="-268323">
              <a:defRPr sz="21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463" y="2327921"/>
            <a:ext cx="11171635" cy="747897"/>
          </a:xfrm>
        </p:spPr>
        <p:txBody>
          <a:bodyPr/>
          <a:lstStyle>
            <a:lvl1pPr algn="ctr">
              <a:defRPr>
                <a:latin typeface="Segoe Light"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872197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045" y="228654"/>
            <a:ext cx="11147562" cy="747897"/>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519047" y="1448144"/>
            <a:ext cx="11147560" cy="243605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27" r:id="rId8"/>
    <p:sldLayoutId id="2147483728" r:id="rId9"/>
    <p:sldLayoutId id="2147483805" r:id="rId10"/>
  </p:sldLayoutIdLst>
  <p:transition>
    <p:fade/>
  </p:transition>
  <p:timing>
    <p:tnLst>
      <p:par>
        <p:cTn id="1" dur="indefinite" restart="never" nodeType="tmRoot"/>
      </p:par>
    </p:tnLst>
  </p:timing>
  <p:txStyles>
    <p:titleStyle>
      <a:lvl1pPr algn="l" defTabSz="1110591" rtl="0" eaLnBrk="1" latinLnBrk="0" hangingPunct="1">
        <a:lnSpc>
          <a:spcPct val="90000"/>
        </a:lnSpc>
        <a:spcBef>
          <a:spcPct val="0"/>
        </a:spcBef>
        <a:buNone/>
        <a:defRPr lang="en-US" sz="5400" b="0" kern="1200" cap="none" spc="-121" baseline="0" dirty="0" smtClean="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p:titleStyle>
    <p:bodyStyle>
      <a:lvl1pPr marL="559173" indent="-559173" algn="l" defTabSz="1110591" rtl="0" eaLnBrk="1" latinLnBrk="0" hangingPunct="1">
        <a:lnSpc>
          <a:spcPct val="90000"/>
        </a:lnSpc>
        <a:spcBef>
          <a:spcPct val="20000"/>
        </a:spcBef>
        <a:buSzPct val="90000"/>
        <a:buFontTx/>
        <a:buBlip>
          <a:blip r:embed="rId12"/>
        </a:buBlip>
        <a:defRPr sz="3900" kern="1200">
          <a:gradFill>
            <a:gsLst>
              <a:gs pos="0">
                <a:schemeClr val="tx1"/>
              </a:gs>
              <a:gs pos="86000">
                <a:schemeClr val="tx1"/>
              </a:gs>
            </a:gsLst>
            <a:lin ang="5400000" scaled="0"/>
          </a:gradFill>
          <a:latin typeface="Segoe Light" charset="0"/>
          <a:ea typeface="+mn-ea"/>
          <a:cs typeface="+mn-cs"/>
        </a:defRPr>
      </a:lvl1pPr>
      <a:lvl2pPr marL="1039289" indent="-480117" algn="l" defTabSz="1110591" rtl="0" eaLnBrk="1" latinLnBrk="0" hangingPunct="1">
        <a:lnSpc>
          <a:spcPct val="90000"/>
        </a:lnSpc>
        <a:spcBef>
          <a:spcPct val="20000"/>
        </a:spcBef>
        <a:buSzPct val="90000"/>
        <a:buFontTx/>
        <a:buBlip>
          <a:blip r:embed="rId13"/>
        </a:buBlip>
        <a:defRPr sz="3500" kern="1200">
          <a:gradFill>
            <a:gsLst>
              <a:gs pos="0">
                <a:schemeClr val="tx1"/>
              </a:gs>
              <a:gs pos="86000">
                <a:schemeClr val="tx1"/>
              </a:gs>
            </a:gsLst>
            <a:lin ang="5400000" scaled="0"/>
          </a:gradFill>
          <a:latin typeface="Segoe Light" charset="0"/>
          <a:ea typeface="+mn-ea"/>
          <a:cs typeface="+mn-cs"/>
        </a:defRPr>
      </a:lvl2pPr>
      <a:lvl3pPr marL="1529048" indent="-489755" algn="l" defTabSz="1110591" rtl="0" eaLnBrk="1" latinLnBrk="0" hangingPunct="1">
        <a:lnSpc>
          <a:spcPct val="90000"/>
        </a:lnSpc>
        <a:spcBef>
          <a:spcPct val="20000"/>
        </a:spcBef>
        <a:buSzPct val="90000"/>
        <a:buFontTx/>
        <a:buBlip>
          <a:blip r:embed="rId13"/>
        </a:buBlip>
        <a:defRPr sz="2900" kern="1200">
          <a:gradFill>
            <a:gsLst>
              <a:gs pos="0">
                <a:schemeClr val="tx1"/>
              </a:gs>
              <a:gs pos="86000">
                <a:schemeClr val="tx1"/>
              </a:gs>
            </a:gsLst>
            <a:lin ang="5400000" scaled="0"/>
          </a:gradFill>
          <a:latin typeface="Segoe Light" charset="0"/>
          <a:ea typeface="+mn-ea"/>
          <a:cs typeface="+mn-cs"/>
        </a:defRPr>
      </a:lvl3pPr>
      <a:lvl4pPr marL="1949392" indent="-420342" algn="l" defTabSz="1110591" rtl="0" eaLnBrk="1" latinLnBrk="0" hangingPunct="1">
        <a:lnSpc>
          <a:spcPct val="90000"/>
        </a:lnSpc>
        <a:spcBef>
          <a:spcPct val="20000"/>
        </a:spcBef>
        <a:buSzPct val="90000"/>
        <a:buFontTx/>
        <a:buBlip>
          <a:blip r:embed="rId13"/>
        </a:buBlip>
        <a:defRPr sz="2400" kern="1200">
          <a:gradFill>
            <a:gsLst>
              <a:gs pos="0">
                <a:schemeClr val="tx1"/>
              </a:gs>
              <a:gs pos="86000">
                <a:schemeClr val="tx1"/>
              </a:gs>
            </a:gsLst>
            <a:lin ang="5400000" scaled="0"/>
          </a:gradFill>
          <a:latin typeface="Segoe Light" charset="0"/>
          <a:ea typeface="+mn-ea"/>
          <a:cs typeface="+mn-cs"/>
        </a:defRPr>
      </a:lvl4pPr>
      <a:lvl5pPr marL="2358165" indent="-408775" algn="l" defTabSz="1110591" rtl="0" eaLnBrk="1" latinLnBrk="0" hangingPunct="1">
        <a:lnSpc>
          <a:spcPct val="90000"/>
        </a:lnSpc>
        <a:spcBef>
          <a:spcPct val="20000"/>
        </a:spcBef>
        <a:buSzPct val="90000"/>
        <a:buFontTx/>
        <a:buBlip>
          <a:blip r:embed="rId13"/>
        </a:buBlip>
        <a:defRPr sz="2400" kern="1200">
          <a:gradFill>
            <a:gsLst>
              <a:gs pos="0">
                <a:schemeClr val="tx1"/>
              </a:gs>
              <a:gs pos="86000">
                <a:schemeClr val="tx1"/>
              </a:gs>
            </a:gsLst>
            <a:lin ang="5400000" scaled="0"/>
          </a:gradFill>
          <a:latin typeface="Segoe Light" charset="0"/>
          <a:ea typeface="+mn-ea"/>
          <a:cs typeface="+mn-cs"/>
        </a:defRPr>
      </a:lvl5pPr>
      <a:lvl6pPr marL="3054115" indent="-277645" algn="l" defTabSz="111059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09411" indent="-277645" algn="l" defTabSz="111059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4704" indent="-277645" algn="l" defTabSz="11105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19996" indent="-277645" algn="l" defTabSz="111059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10591" rtl="0" eaLnBrk="1" latinLnBrk="0" hangingPunct="1">
        <a:defRPr sz="2100" kern="1200">
          <a:solidFill>
            <a:schemeClr val="tx1"/>
          </a:solidFill>
          <a:latin typeface="+mn-lt"/>
          <a:ea typeface="+mn-ea"/>
          <a:cs typeface="+mn-cs"/>
        </a:defRPr>
      </a:lvl1pPr>
      <a:lvl2pPr marL="555294" algn="l" defTabSz="1110591" rtl="0" eaLnBrk="1" latinLnBrk="0" hangingPunct="1">
        <a:defRPr sz="2100" kern="1200">
          <a:solidFill>
            <a:schemeClr val="tx1"/>
          </a:solidFill>
          <a:latin typeface="+mn-lt"/>
          <a:ea typeface="+mn-ea"/>
          <a:cs typeface="+mn-cs"/>
        </a:defRPr>
      </a:lvl2pPr>
      <a:lvl3pPr marL="1110591" algn="l" defTabSz="1110591" rtl="0" eaLnBrk="1" latinLnBrk="0" hangingPunct="1">
        <a:defRPr sz="2100" kern="1200">
          <a:solidFill>
            <a:schemeClr val="tx1"/>
          </a:solidFill>
          <a:latin typeface="+mn-lt"/>
          <a:ea typeface="+mn-ea"/>
          <a:cs typeface="+mn-cs"/>
        </a:defRPr>
      </a:lvl3pPr>
      <a:lvl4pPr marL="1665882" algn="l" defTabSz="1110591" rtl="0" eaLnBrk="1" latinLnBrk="0" hangingPunct="1">
        <a:defRPr sz="2100" kern="1200">
          <a:solidFill>
            <a:schemeClr val="tx1"/>
          </a:solidFill>
          <a:latin typeface="+mn-lt"/>
          <a:ea typeface="+mn-ea"/>
          <a:cs typeface="+mn-cs"/>
        </a:defRPr>
      </a:lvl4pPr>
      <a:lvl5pPr marL="2221174" algn="l" defTabSz="1110591" rtl="0" eaLnBrk="1" latinLnBrk="0" hangingPunct="1">
        <a:defRPr sz="2100" kern="1200">
          <a:solidFill>
            <a:schemeClr val="tx1"/>
          </a:solidFill>
          <a:latin typeface="+mn-lt"/>
          <a:ea typeface="+mn-ea"/>
          <a:cs typeface="+mn-cs"/>
        </a:defRPr>
      </a:lvl5pPr>
      <a:lvl6pPr marL="2776474" algn="l" defTabSz="1110591" rtl="0" eaLnBrk="1" latinLnBrk="0" hangingPunct="1">
        <a:defRPr sz="2100" kern="1200">
          <a:solidFill>
            <a:schemeClr val="tx1"/>
          </a:solidFill>
          <a:latin typeface="+mn-lt"/>
          <a:ea typeface="+mn-ea"/>
          <a:cs typeface="+mn-cs"/>
        </a:defRPr>
      </a:lvl6pPr>
      <a:lvl7pPr marL="3331763" algn="l" defTabSz="1110591" rtl="0" eaLnBrk="1" latinLnBrk="0" hangingPunct="1">
        <a:defRPr sz="2100" kern="1200">
          <a:solidFill>
            <a:schemeClr val="tx1"/>
          </a:solidFill>
          <a:latin typeface="+mn-lt"/>
          <a:ea typeface="+mn-ea"/>
          <a:cs typeface="+mn-cs"/>
        </a:defRPr>
      </a:lvl7pPr>
      <a:lvl8pPr marL="3887056" algn="l" defTabSz="1110591" rtl="0" eaLnBrk="1" latinLnBrk="0" hangingPunct="1">
        <a:defRPr sz="2100" kern="1200">
          <a:solidFill>
            <a:schemeClr val="tx1"/>
          </a:solidFill>
          <a:latin typeface="+mn-lt"/>
          <a:ea typeface="+mn-ea"/>
          <a:cs typeface="+mn-cs"/>
        </a:defRPr>
      </a:lvl8pPr>
      <a:lvl9pPr marL="4442349" algn="l" defTabSz="1110591"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2"/>
          <a:srcRect b="10453"/>
          <a:stretch>
            <a:fillRect/>
          </a:stretch>
        </p:blipFill>
        <p:spPr>
          <a:xfrm>
            <a:off x="0" y="1300015"/>
            <a:ext cx="12187238" cy="5559581"/>
          </a:xfrm>
          <a:prstGeom prst="rect">
            <a:avLst/>
          </a:prstGeom>
        </p:spPr>
      </p:pic>
      <p:sp>
        <p:nvSpPr>
          <p:cNvPr id="2" name="Title Placeholder 1"/>
          <p:cNvSpPr>
            <a:spLocks noGrp="1"/>
          </p:cNvSpPr>
          <p:nvPr>
            <p:ph type="title"/>
          </p:nvPr>
        </p:nvSpPr>
        <p:spPr>
          <a:xfrm>
            <a:off x="519045" y="228655"/>
            <a:ext cx="11147562"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046" y="1905467"/>
            <a:ext cx="11147559" cy="256377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transition>
    <p:fade/>
  </p:transition>
  <p:txStyles>
    <p:titleStyle>
      <a:lvl1pPr algn="l" defTabSz="1110591" rtl="0" eaLnBrk="1" latinLnBrk="0" hangingPunct="1">
        <a:lnSpc>
          <a:spcPct val="90000"/>
        </a:lnSpc>
        <a:spcBef>
          <a:spcPct val="0"/>
        </a:spcBef>
        <a:buNone/>
        <a:defRPr lang="en-US" sz="5400" b="0" kern="1200" cap="none" spc="-121"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1110591" rtl="0" eaLnBrk="1" latinLnBrk="0" hangingPunct="1">
        <a:lnSpc>
          <a:spcPct val="90000"/>
        </a:lnSpc>
        <a:spcBef>
          <a:spcPct val="20000"/>
        </a:spcBef>
        <a:buFont typeface="Arial" pitchFamily="34" charset="0"/>
        <a:buNone/>
        <a:defRPr sz="3600" b="0" kern="1200">
          <a:gradFill>
            <a:gsLst>
              <a:gs pos="0">
                <a:srgbClr val="000000"/>
              </a:gs>
              <a:gs pos="86000">
                <a:srgbClr val="000000"/>
              </a:gs>
            </a:gsLst>
            <a:lin ang="5400000" scaled="0"/>
          </a:gradFill>
          <a:latin typeface="Consolas" pitchFamily="49" charset="0"/>
          <a:ea typeface="+mn-ea"/>
          <a:cs typeface="Consolas" pitchFamily="49" charset="0"/>
        </a:defRPr>
      </a:lvl1pPr>
      <a:lvl2pPr marL="467566" indent="-9639" algn="l" defTabSz="1110591" rtl="0" eaLnBrk="1" latinLnBrk="0" hangingPunct="1">
        <a:lnSpc>
          <a:spcPct val="90000"/>
        </a:lnSpc>
        <a:spcBef>
          <a:spcPct val="20000"/>
        </a:spcBef>
        <a:buFont typeface="Arial" pitchFamily="34" charset="0"/>
        <a:buNone/>
        <a:defRPr sz="3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925490" indent="-9639" algn="l" defTabSz="1110591"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328787" indent="9639" algn="l" defTabSz="1110591"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732081" indent="0" algn="l" defTabSz="1110591"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5pPr>
      <a:lvl6pPr marL="3054115" indent="-277645" algn="l" defTabSz="111059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09411" indent="-277645" algn="l" defTabSz="111059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4704" indent="-277645" algn="l" defTabSz="11105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19996" indent="-277645" algn="l" defTabSz="111059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10591" rtl="0" eaLnBrk="1" latinLnBrk="0" hangingPunct="1">
        <a:defRPr sz="2100" kern="1200">
          <a:solidFill>
            <a:schemeClr val="tx1"/>
          </a:solidFill>
          <a:latin typeface="+mn-lt"/>
          <a:ea typeface="+mn-ea"/>
          <a:cs typeface="+mn-cs"/>
        </a:defRPr>
      </a:lvl1pPr>
      <a:lvl2pPr marL="555294" algn="l" defTabSz="1110591" rtl="0" eaLnBrk="1" latinLnBrk="0" hangingPunct="1">
        <a:defRPr sz="2100" kern="1200">
          <a:solidFill>
            <a:schemeClr val="tx1"/>
          </a:solidFill>
          <a:latin typeface="+mn-lt"/>
          <a:ea typeface="+mn-ea"/>
          <a:cs typeface="+mn-cs"/>
        </a:defRPr>
      </a:lvl2pPr>
      <a:lvl3pPr marL="1110591" algn="l" defTabSz="1110591" rtl="0" eaLnBrk="1" latinLnBrk="0" hangingPunct="1">
        <a:defRPr sz="2100" kern="1200">
          <a:solidFill>
            <a:schemeClr val="tx1"/>
          </a:solidFill>
          <a:latin typeface="+mn-lt"/>
          <a:ea typeface="+mn-ea"/>
          <a:cs typeface="+mn-cs"/>
        </a:defRPr>
      </a:lvl3pPr>
      <a:lvl4pPr marL="1665882" algn="l" defTabSz="1110591" rtl="0" eaLnBrk="1" latinLnBrk="0" hangingPunct="1">
        <a:defRPr sz="2100" kern="1200">
          <a:solidFill>
            <a:schemeClr val="tx1"/>
          </a:solidFill>
          <a:latin typeface="+mn-lt"/>
          <a:ea typeface="+mn-ea"/>
          <a:cs typeface="+mn-cs"/>
        </a:defRPr>
      </a:lvl4pPr>
      <a:lvl5pPr marL="2221174" algn="l" defTabSz="1110591" rtl="0" eaLnBrk="1" latinLnBrk="0" hangingPunct="1">
        <a:defRPr sz="2100" kern="1200">
          <a:solidFill>
            <a:schemeClr val="tx1"/>
          </a:solidFill>
          <a:latin typeface="+mn-lt"/>
          <a:ea typeface="+mn-ea"/>
          <a:cs typeface="+mn-cs"/>
        </a:defRPr>
      </a:lvl5pPr>
      <a:lvl6pPr marL="2776474" algn="l" defTabSz="1110591" rtl="0" eaLnBrk="1" latinLnBrk="0" hangingPunct="1">
        <a:defRPr sz="2100" kern="1200">
          <a:solidFill>
            <a:schemeClr val="tx1"/>
          </a:solidFill>
          <a:latin typeface="+mn-lt"/>
          <a:ea typeface="+mn-ea"/>
          <a:cs typeface="+mn-cs"/>
        </a:defRPr>
      </a:lvl6pPr>
      <a:lvl7pPr marL="3331763" algn="l" defTabSz="1110591" rtl="0" eaLnBrk="1" latinLnBrk="0" hangingPunct="1">
        <a:defRPr sz="2100" kern="1200">
          <a:solidFill>
            <a:schemeClr val="tx1"/>
          </a:solidFill>
          <a:latin typeface="+mn-lt"/>
          <a:ea typeface="+mn-ea"/>
          <a:cs typeface="+mn-cs"/>
        </a:defRPr>
      </a:lvl7pPr>
      <a:lvl8pPr marL="3887056" algn="l" defTabSz="1110591" rtl="0" eaLnBrk="1" latinLnBrk="0" hangingPunct="1">
        <a:defRPr sz="2100" kern="1200">
          <a:solidFill>
            <a:schemeClr val="tx1"/>
          </a:solidFill>
          <a:latin typeface="+mn-lt"/>
          <a:ea typeface="+mn-ea"/>
          <a:cs typeface="+mn-cs"/>
        </a:defRPr>
      </a:lvl8pPr>
      <a:lvl9pPr marL="4442349" algn="l" defTabSz="1110591"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045" y="452983"/>
            <a:ext cx="11147562" cy="67864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633" y="1448140"/>
            <a:ext cx="11150736" cy="1763560"/>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457146" y="6407757"/>
            <a:ext cx="2133322" cy="273907"/>
          </a:xfrm>
          <a:prstGeom prst="rect">
            <a:avLst/>
          </a:prstGeom>
        </p:spPr>
        <p:txBody>
          <a:bodyPr vert="horz" lIns="81617" tIns="40808" rIns="81617" bIns="40808" rtlCol="0" anchor="ctr"/>
          <a:lstStyle>
            <a:lvl1pPr algn="l">
              <a:defRPr sz="1100">
                <a:solidFill>
                  <a:schemeClr val="tx1"/>
                </a:solidFill>
              </a:defRPr>
            </a:lvl1pPr>
          </a:lstStyle>
          <a:p>
            <a:pPr defTabSz="816130"/>
            <a:fld id="{20CE17AF-4091-48A7-8681-C3B1BE5CA3B0}" type="datetime1">
              <a:rPr lang="en-GB" smtClean="0">
                <a:solidFill>
                  <a:srgbClr val="FFFFFF"/>
                </a:solidFill>
              </a:rPr>
              <a:pPr defTabSz="816130"/>
              <a:t>13/04/2013</a:t>
            </a:fld>
            <a:endParaRPr lang="en-GB" dirty="0">
              <a:solidFill>
                <a:srgbClr val="FFFFFF"/>
              </a:solidFill>
            </a:endParaRPr>
          </a:p>
        </p:txBody>
      </p:sp>
      <p:sp>
        <p:nvSpPr>
          <p:cNvPr id="7" name="Footer Placeholder 4"/>
          <p:cNvSpPr>
            <a:spLocks noGrp="1"/>
          </p:cNvSpPr>
          <p:nvPr>
            <p:ph type="ftr" sz="quarter" idx="3"/>
          </p:nvPr>
        </p:nvSpPr>
        <p:spPr>
          <a:xfrm>
            <a:off x="3123793" y="6407757"/>
            <a:ext cx="5889637" cy="273907"/>
          </a:xfrm>
          <a:prstGeom prst="rect">
            <a:avLst/>
          </a:prstGeom>
        </p:spPr>
        <p:txBody>
          <a:bodyPr vert="horz" lIns="81617" tIns="40808" rIns="81617" bIns="40808" rtlCol="0" anchor="ctr"/>
          <a:lstStyle>
            <a:lvl1pPr algn="ctr">
              <a:defRPr sz="1100">
                <a:solidFill>
                  <a:schemeClr val="tx1"/>
                </a:solidFill>
              </a:defRPr>
            </a:lvl1pPr>
          </a:lstStyle>
          <a:p>
            <a:pPr defTabSz="816130"/>
            <a:endParaRPr lang="en-GB" dirty="0">
              <a:solidFill>
                <a:srgbClr val="FFFFFF"/>
              </a:solidFill>
            </a:endParaRPr>
          </a:p>
        </p:txBody>
      </p:sp>
      <p:sp>
        <p:nvSpPr>
          <p:cNvPr id="8" name="Slide Number Placeholder 5"/>
          <p:cNvSpPr>
            <a:spLocks noGrp="1"/>
          </p:cNvSpPr>
          <p:nvPr>
            <p:ph type="sldNum" sz="quarter" idx="4"/>
          </p:nvPr>
        </p:nvSpPr>
        <p:spPr>
          <a:xfrm>
            <a:off x="9533289" y="6407757"/>
            <a:ext cx="2133322" cy="273907"/>
          </a:xfrm>
          <a:prstGeom prst="rect">
            <a:avLst/>
          </a:prstGeom>
        </p:spPr>
        <p:txBody>
          <a:bodyPr vert="horz" lIns="81617" tIns="40808" rIns="81617" bIns="40808" rtlCol="0" anchor="ctr"/>
          <a:lstStyle>
            <a:lvl1pPr algn="r">
              <a:defRPr sz="1100">
                <a:solidFill>
                  <a:schemeClr val="tx1"/>
                </a:solidFill>
              </a:defRPr>
            </a:lvl1pPr>
          </a:lstStyle>
          <a:p>
            <a:pPr defTabSz="816130"/>
            <a:fld id="{66F9B19E-23E9-4120-A06C-57F6EDB783B3}" type="slidenum">
              <a:rPr lang="en-GB" smtClean="0">
                <a:solidFill>
                  <a:srgbClr val="FFFFFF"/>
                </a:solidFill>
              </a:rPr>
              <a:pPr defTabSz="816130"/>
              <a:t>‹#›</a:t>
            </a:fld>
            <a:endParaRPr lang="en-GB">
              <a:solidFill>
                <a:srgbClr val="FFFFFF"/>
              </a:solidFill>
            </a:endParaRPr>
          </a:p>
        </p:txBody>
      </p:sp>
    </p:spTree>
    <p:extLst>
      <p:ext uri="{BB962C8B-B14F-4D97-AF65-F5344CB8AC3E}">
        <p14:creationId xmlns:p14="http://schemas.microsoft.com/office/powerpoint/2010/main" val="57306111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l" defTabSz="816130" rtl="0" eaLnBrk="1" latinLnBrk="0" hangingPunct="1">
        <a:lnSpc>
          <a:spcPct val="90000"/>
        </a:lnSpc>
        <a:spcBef>
          <a:spcPct val="0"/>
        </a:spcBef>
        <a:buNone/>
        <a:defRPr lang="en-US" sz="4900" b="0" kern="1200" cap="none" spc="-89" baseline="0" dirty="0" smtClean="0">
          <a:ln w="3175">
            <a:noFill/>
          </a:ln>
          <a:solidFill>
            <a:schemeClr val="tx2"/>
          </a:solidFill>
          <a:effectLst/>
          <a:latin typeface="+mj-lt"/>
          <a:ea typeface="+mn-ea"/>
          <a:cs typeface="Arial" charset="0"/>
        </a:defRPr>
      </a:lvl1pPr>
    </p:titleStyle>
    <p:bodyStyle>
      <a:lvl1pPr marL="303227" marR="0" indent="-303227" algn="l" defTabSz="816130" rtl="0" eaLnBrk="1" fontAlgn="auto" latinLnBrk="0" hangingPunct="1">
        <a:lnSpc>
          <a:spcPct val="90000"/>
        </a:lnSpc>
        <a:spcBef>
          <a:spcPct val="20000"/>
        </a:spcBef>
        <a:spcAft>
          <a:spcPts val="0"/>
        </a:spcAft>
        <a:buClrTx/>
        <a:buSzPct val="90000"/>
        <a:buFont typeface="Arial" pitchFamily="34" charset="0"/>
        <a:buChar char="•"/>
        <a:tabLst/>
        <a:defRPr sz="3200" kern="1200" spc="-63" baseline="0">
          <a:solidFill>
            <a:schemeClr val="tx2"/>
          </a:solidFill>
          <a:latin typeface="+mj-lt"/>
          <a:ea typeface="+mn-ea"/>
          <a:cs typeface="+mn-cs"/>
        </a:defRPr>
      </a:lvl1pPr>
      <a:lvl2pPr marL="511521" marR="0" indent="-208292" algn="l" defTabSz="816130" rtl="0" eaLnBrk="1" fontAlgn="auto" latinLnBrk="0" hangingPunct="1">
        <a:lnSpc>
          <a:spcPct val="90000"/>
        </a:lnSpc>
        <a:spcBef>
          <a:spcPct val="20000"/>
        </a:spcBef>
        <a:spcAft>
          <a:spcPts val="0"/>
        </a:spcAft>
        <a:buClrTx/>
        <a:buSzPct val="90000"/>
        <a:buFont typeface="Wingdings" pitchFamily="2" charset="2"/>
        <a:buChar char=""/>
        <a:tabLst/>
        <a:defRPr sz="2100" kern="1200" spc="0" baseline="0">
          <a:solidFill>
            <a:schemeClr val="tx2"/>
          </a:solidFill>
          <a:latin typeface="+mn-lt"/>
          <a:ea typeface="+mn-ea"/>
          <a:cs typeface="+mn-cs"/>
        </a:defRPr>
      </a:lvl2pPr>
      <a:lvl3pPr marL="712726" marR="0" indent="-201206" algn="l" defTabSz="816130" rtl="0" eaLnBrk="1" fontAlgn="auto" latinLnBrk="0" hangingPunct="1">
        <a:lnSpc>
          <a:spcPct val="90000"/>
        </a:lnSpc>
        <a:spcBef>
          <a:spcPct val="20000"/>
        </a:spcBef>
        <a:spcAft>
          <a:spcPts val="0"/>
        </a:spcAft>
        <a:buClrTx/>
        <a:buSzPct val="90000"/>
        <a:buFont typeface="Wingdings" pitchFamily="2" charset="2"/>
        <a:buChar char=""/>
        <a:tabLst>
          <a:tab pos="712726" algn="l"/>
        </a:tabLst>
        <a:defRPr sz="2100" kern="1200" spc="0" baseline="0">
          <a:solidFill>
            <a:schemeClr val="tx2"/>
          </a:solidFill>
          <a:latin typeface="+mn-lt"/>
          <a:ea typeface="+mn-ea"/>
          <a:cs typeface="+mn-cs"/>
        </a:defRPr>
      </a:lvl3pPr>
      <a:lvl4pPr marL="919602" marR="0" indent="-206873" algn="l" defTabSz="816130"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4pPr>
      <a:lvl5pPr marL="1120808" marR="0" indent="-201206" algn="l" defTabSz="816130" rtl="0" eaLnBrk="1" fontAlgn="auto" latinLnBrk="0" hangingPunct="1">
        <a:lnSpc>
          <a:spcPct val="90000"/>
        </a:lnSpc>
        <a:spcBef>
          <a:spcPct val="20000"/>
        </a:spcBef>
        <a:spcAft>
          <a:spcPts val="0"/>
        </a:spcAft>
        <a:buClrTx/>
        <a:buSzPct val="90000"/>
        <a:buFont typeface="Wingdings" pitchFamily="2" charset="2"/>
        <a:buChar char=""/>
        <a:tabLst>
          <a:tab pos="1120808" algn="l"/>
        </a:tabLst>
        <a:defRPr sz="1800" kern="1200" spc="0" baseline="0">
          <a:solidFill>
            <a:schemeClr val="tx2"/>
          </a:solidFill>
          <a:latin typeface="+mn-lt"/>
          <a:ea typeface="+mn-ea"/>
          <a:cs typeface="+mn-cs"/>
        </a:defRPr>
      </a:lvl5pPr>
      <a:lvl6pPr marL="2244360" indent="-204032" algn="l" defTabSz="81613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425" indent="-204032" algn="l" defTabSz="81613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490" indent="-204032" algn="l" defTabSz="81613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557" indent="-204032" algn="l" defTabSz="81613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130" rtl="0" eaLnBrk="1" latinLnBrk="0" hangingPunct="1">
        <a:defRPr sz="1700" kern="1200">
          <a:solidFill>
            <a:schemeClr val="tx1"/>
          </a:solidFill>
          <a:latin typeface="+mn-lt"/>
          <a:ea typeface="+mn-ea"/>
          <a:cs typeface="+mn-cs"/>
        </a:defRPr>
      </a:lvl1pPr>
      <a:lvl2pPr marL="408066" algn="l" defTabSz="816130" rtl="0" eaLnBrk="1" latinLnBrk="0" hangingPunct="1">
        <a:defRPr sz="1700" kern="1200">
          <a:solidFill>
            <a:schemeClr val="tx1"/>
          </a:solidFill>
          <a:latin typeface="+mn-lt"/>
          <a:ea typeface="+mn-ea"/>
          <a:cs typeface="+mn-cs"/>
        </a:defRPr>
      </a:lvl2pPr>
      <a:lvl3pPr marL="816130" algn="l" defTabSz="816130" rtl="0" eaLnBrk="1" latinLnBrk="0" hangingPunct="1">
        <a:defRPr sz="1700" kern="1200">
          <a:solidFill>
            <a:schemeClr val="tx1"/>
          </a:solidFill>
          <a:latin typeface="+mn-lt"/>
          <a:ea typeface="+mn-ea"/>
          <a:cs typeface="+mn-cs"/>
        </a:defRPr>
      </a:lvl3pPr>
      <a:lvl4pPr marL="1224197" algn="l" defTabSz="816130" rtl="0" eaLnBrk="1" latinLnBrk="0" hangingPunct="1">
        <a:defRPr sz="1700" kern="1200">
          <a:solidFill>
            <a:schemeClr val="tx1"/>
          </a:solidFill>
          <a:latin typeface="+mn-lt"/>
          <a:ea typeface="+mn-ea"/>
          <a:cs typeface="+mn-cs"/>
        </a:defRPr>
      </a:lvl4pPr>
      <a:lvl5pPr marL="1632262" algn="l" defTabSz="816130" rtl="0" eaLnBrk="1" latinLnBrk="0" hangingPunct="1">
        <a:defRPr sz="1700" kern="1200">
          <a:solidFill>
            <a:schemeClr val="tx1"/>
          </a:solidFill>
          <a:latin typeface="+mn-lt"/>
          <a:ea typeface="+mn-ea"/>
          <a:cs typeface="+mn-cs"/>
        </a:defRPr>
      </a:lvl5pPr>
      <a:lvl6pPr marL="2040327" algn="l" defTabSz="816130" rtl="0" eaLnBrk="1" latinLnBrk="0" hangingPunct="1">
        <a:defRPr sz="1700" kern="1200">
          <a:solidFill>
            <a:schemeClr val="tx1"/>
          </a:solidFill>
          <a:latin typeface="+mn-lt"/>
          <a:ea typeface="+mn-ea"/>
          <a:cs typeface="+mn-cs"/>
        </a:defRPr>
      </a:lvl6pPr>
      <a:lvl7pPr marL="2448394" algn="l" defTabSz="816130" rtl="0" eaLnBrk="1" latinLnBrk="0" hangingPunct="1">
        <a:defRPr sz="1700" kern="1200">
          <a:solidFill>
            <a:schemeClr val="tx1"/>
          </a:solidFill>
          <a:latin typeface="+mn-lt"/>
          <a:ea typeface="+mn-ea"/>
          <a:cs typeface="+mn-cs"/>
        </a:defRPr>
      </a:lvl7pPr>
      <a:lvl8pPr marL="2856459" algn="l" defTabSz="816130" rtl="0" eaLnBrk="1" latinLnBrk="0" hangingPunct="1">
        <a:defRPr sz="1700" kern="1200">
          <a:solidFill>
            <a:schemeClr val="tx1"/>
          </a:solidFill>
          <a:latin typeface="+mn-lt"/>
          <a:ea typeface="+mn-ea"/>
          <a:cs typeface="+mn-cs"/>
        </a:defRPr>
      </a:lvl8pPr>
      <a:lvl9pPr marL="3264523" algn="l" defTabSz="81613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clear-lines.com/blog/post/Simplify-data-with-SVD-and-MathNET-in-FSharp.aspx"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fsharpforfunandprofit.com/posts/ten-reasons-not-to-use-a-functional-programming-language/"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fsharp.org/"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www.nuget.org/"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url?sa=i&amp;rct=j&amp;q=nuget&amp;source=images&amp;cd=&amp;cad=rja&amp;docid=bfY_t8z2Kau2HM&amp;tbnid=eH5JPsGXnN5tCM:&amp;ved=0CAUQjRw&amp;url=http://brandonzeider.me/2011/microsoft-net/nuget-library-management-for-your-organization/&amp;ei=ChBCUbrFF4uJhQeo24CoBg&amp;bvm=bv.43287494,d.ZG4&amp;psig=AFQjCNGaHxE7E8GyCPQ-tqdMDfWyuK3gcA&amp;ust=1363370368112213"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fsharp.org/data-science" TargetMode="External"/><Relationship Id="rId2" Type="http://schemas.openxmlformats.org/officeDocument/2006/relationships/hyperlink" Target="http://fsharp.org/math" TargetMode="External"/><Relationship Id="rId1" Type="http://schemas.openxmlformats.org/officeDocument/2006/relationships/slideLayout" Target="../slideLayouts/slideLayout2.xml"/><Relationship Id="rId6" Type="http://schemas.openxmlformats.org/officeDocument/2006/relationships/hyperlink" Target="http://fsharp.org/data-access" TargetMode="External"/><Relationship Id="rId5" Type="http://schemas.openxmlformats.org/officeDocument/2006/relationships/hyperlink" Target="http://fsharp.org/cloud" TargetMode="External"/><Relationship Id="rId4" Type="http://schemas.openxmlformats.org/officeDocument/2006/relationships/hyperlink" Target="http://fsharp.org/machine-learn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channel9.msdn.com/posts/Tomas-Petricek-How-F-Learned-to-Stop-Worrying-and-Love-the-Data"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url?sa=i&amp;rct=j&amp;q=all+your+base+are+belong+to+us&amp;source=images&amp;cd=&amp;cad=rja&amp;docid=fthtY-W0WA-vAM&amp;tbnid=IgTVQrfWZR0kjM:&amp;ved=0CAUQjRw&amp;url=http://www.albinoblacksheep.com/flash/base&amp;ei=wRhCUfbcNJGb1AXo64GADg&amp;bvm=bv.43287494,d.d2k&amp;psig=AFQjCNG-aFIKU-kMBz9FgaM5qPZMpP0Fhw&amp;ust=1363372602916995"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fsharp.org/" TargetMode="External"/><Relationship Id="rId7" Type="http://schemas.openxmlformats.org/officeDocument/2006/relationships/hyperlink" Target="http://fsharp.org/use/ios" TargetMode="External"/><Relationship Id="rId2" Type="http://schemas.openxmlformats.org/officeDocument/2006/relationships/hyperlink" Target="http://tryfsharp.org/" TargetMode="External"/><Relationship Id="rId1" Type="http://schemas.openxmlformats.org/officeDocument/2006/relationships/slideLayout" Target="../slideLayouts/slideLayout2.xml"/><Relationship Id="rId6" Type="http://schemas.openxmlformats.org/officeDocument/2006/relationships/hyperlink" Target="http://fsharp.org/use/android" TargetMode="External"/><Relationship Id="rId5" Type="http://schemas.openxmlformats.org/officeDocument/2006/relationships/hyperlink" Target="http://fsharp.org/use/linux" TargetMode="External"/><Relationship Id="rId4" Type="http://schemas.openxmlformats.org/officeDocument/2006/relationships/hyperlink" Target="http://fsharp.org/use/mac"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fsharp.org/data-science" TargetMode="External"/><Relationship Id="rId2" Type="http://schemas.openxmlformats.org/officeDocument/2006/relationships/hyperlink" Target="http://fsharp.org/math" TargetMode="External"/><Relationship Id="rId1" Type="http://schemas.openxmlformats.org/officeDocument/2006/relationships/slideLayout" Target="../slideLayouts/slideLayout2.xml"/><Relationship Id="rId6" Type="http://schemas.openxmlformats.org/officeDocument/2006/relationships/hyperlink" Target="http://fsharp.org/data-access" TargetMode="External"/><Relationship Id="rId5" Type="http://schemas.openxmlformats.org/officeDocument/2006/relationships/hyperlink" Target="http://fsharp.org/cloud" TargetMode="External"/><Relationship Id="rId4" Type="http://schemas.openxmlformats.org/officeDocument/2006/relationships/hyperlink" Target="http://fsharp.org/machine-learnin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tryfsharp.org/" TargetMode="External"/><Relationship Id="rId2" Type="http://schemas.openxmlformats.org/officeDocument/2006/relationships/hyperlink" Target="http://fsharp.org/"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channel/UCTYyqC9O4DBGfdsjaLVp7cg?feature=watch" TargetMode="External"/><Relationship Id="rId2" Type="http://schemas.openxmlformats.org/officeDocument/2006/relationships/hyperlink" Target="http://tsunami.io/"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github.com/aws" TargetMode="External"/><Relationship Id="rId2" Type="http://schemas.openxmlformats.org/officeDocument/2006/relationships/hyperlink" Target="http://aws.amazon.com/tools" TargetMode="Externa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hyperlink" Target="https://github.com/WindowsAzure/" TargetMode="External"/><Relationship Id="rId2" Type="http://schemas.openxmlformats.org/officeDocument/2006/relationships/hyperlink" Target="http://www.windowsazure.com/" TargetMode="Externa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hyperlink" Target="http://images.google.com/url?sa=i&amp;rct=j&amp;q=microsoft&amp;source=images&amp;cd=&amp;cad=rja&amp;docid=qBCij5Dbrns1PM&amp;tbnid=LGVDAX2mHMcPBM:&amp;ved=0CAUQjRw&amp;url=http://marscommons.marsdd.com/events/microsoft-info-session-free-pizza-lunch/&amp;ei=JQxCUafpDIW2hAeksYCgBg&amp;bvm=bv.43287494,d.ZG4&amp;psig=AFQjCNGw-qGJCKtlYYpPvaG2UtiWAA_WFg&amp;ust=1363369375285105" TargetMode="Externa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hyperlink" Target="http://images.google.com/url?sa=i&amp;rct=j&amp;q=microsoft+research&amp;source=images&amp;cd=&amp;cad=rja&amp;docid=zUf-Bq4HQdjdnM&amp;tbnid=3fV1gpsiD3A9JM:&amp;ved=0CAUQjRw&amp;url=http://en.wikipedia.org/wiki/File:Microsoft_Research_logo.jpg&amp;ei=gAxCUbfEJKSW0QXtpoHoBg&amp;bvm=bv.43287494,d.ZG4&amp;psig=AFQjCNELZ1yjzRys-wpg3ksEA0ut7pygxQ&amp;ust=1363369468860366" TargetMode="External"/><Relationship Id="rId15" Type="http://schemas.openxmlformats.org/officeDocument/2006/relationships/image" Target="../media/image42.png"/><Relationship Id="rId10" Type="http://schemas.openxmlformats.org/officeDocument/2006/relationships/image" Target="../media/image37.gif"/><Relationship Id="rId4" Type="http://schemas.openxmlformats.org/officeDocument/2006/relationships/image" Target="../media/image32.jpeg"/><Relationship Id="rId9" Type="http://schemas.openxmlformats.org/officeDocument/2006/relationships/image" Target="../media/image36.jpeg"/><Relationship Id="rId14" Type="http://schemas.openxmlformats.org/officeDocument/2006/relationships/image" Target="../media/image4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923763" y="871584"/>
            <a:ext cx="10359152" cy="3345577"/>
          </a:xfrm>
        </p:spPr>
        <p:txBody>
          <a:bodyPr>
            <a:normAutofit fontScale="90000"/>
          </a:bodyPr>
          <a:lstStyle/>
          <a:p>
            <a:r>
              <a:rPr lang="en-GB" sz="5400" dirty="0" smtClean="0">
                <a:ea typeface="Segoe UI" pitchFamily="34" charset="0"/>
                <a:cs typeface="Segoe UI" pitchFamily="34" charset="0"/>
                <a:sym typeface="Wingdings" pitchFamily="2" charset="2"/>
              </a:rPr>
              <a:t>A Bit About….</a:t>
            </a:r>
            <a:br>
              <a:rPr lang="en-GB" sz="5400" dirty="0" smtClean="0">
                <a:ea typeface="Segoe UI" pitchFamily="34" charset="0"/>
                <a:cs typeface="Segoe UI" pitchFamily="34" charset="0"/>
                <a:sym typeface="Wingdings" pitchFamily="2" charset="2"/>
              </a:rPr>
            </a:br>
            <a:r>
              <a:rPr lang="en-GB" sz="5400" dirty="0">
                <a:ea typeface="Segoe UI" pitchFamily="34" charset="0"/>
                <a:cs typeface="Segoe UI" pitchFamily="34" charset="0"/>
                <a:sym typeface="Wingdings" pitchFamily="2" charset="2"/>
              </a:rPr>
              <a:t/>
            </a:r>
            <a:br>
              <a:rPr lang="en-GB" sz="5400" dirty="0">
                <a:ea typeface="Segoe UI" pitchFamily="34" charset="0"/>
                <a:cs typeface="Segoe UI" pitchFamily="34" charset="0"/>
                <a:sym typeface="Wingdings" pitchFamily="2" charset="2"/>
              </a:rPr>
            </a:br>
            <a:r>
              <a:rPr lang="en-GB" sz="5400" dirty="0" smtClean="0">
                <a:ea typeface="Segoe UI" pitchFamily="34" charset="0"/>
                <a:cs typeface="Segoe UI" pitchFamily="34" charset="0"/>
                <a:sym typeface="Wingdings" pitchFamily="2" charset="2"/>
              </a:rPr>
              <a:t>Data, </a:t>
            </a:r>
            <a:br>
              <a:rPr lang="en-GB" sz="5400" dirty="0" smtClean="0">
                <a:ea typeface="Segoe UI" pitchFamily="34" charset="0"/>
                <a:cs typeface="Segoe UI" pitchFamily="34" charset="0"/>
                <a:sym typeface="Wingdings" pitchFamily="2" charset="2"/>
              </a:rPr>
            </a:br>
            <a:r>
              <a:rPr lang="en-GB" sz="5400" dirty="0">
                <a:ea typeface="Segoe UI" pitchFamily="34" charset="0"/>
                <a:cs typeface="Segoe UI" pitchFamily="34" charset="0"/>
                <a:sym typeface="Wingdings" pitchFamily="2" charset="2"/>
              </a:rPr>
              <a:t> </a:t>
            </a:r>
            <a:r>
              <a:rPr lang="en-GB" sz="5400" dirty="0" smtClean="0">
                <a:ea typeface="Segoe UI" pitchFamily="34" charset="0"/>
                <a:cs typeface="Segoe UI" pitchFamily="34" charset="0"/>
                <a:sym typeface="Wingdings" pitchFamily="2" charset="2"/>
              </a:rPr>
              <a:t>  Information, </a:t>
            </a:r>
            <a:br>
              <a:rPr lang="en-GB" sz="5400" dirty="0" smtClean="0">
                <a:ea typeface="Segoe UI" pitchFamily="34" charset="0"/>
                <a:cs typeface="Segoe UI" pitchFamily="34" charset="0"/>
                <a:sym typeface="Wingdings" pitchFamily="2" charset="2"/>
              </a:rPr>
            </a:br>
            <a:r>
              <a:rPr lang="en-GB" sz="5400" dirty="0">
                <a:ea typeface="Segoe UI" pitchFamily="34" charset="0"/>
                <a:cs typeface="Segoe UI" pitchFamily="34" charset="0"/>
                <a:sym typeface="Wingdings" pitchFamily="2" charset="2"/>
              </a:rPr>
              <a:t> </a:t>
            </a:r>
            <a:r>
              <a:rPr lang="en-GB" sz="5400" dirty="0" smtClean="0">
                <a:ea typeface="Segoe UI" pitchFamily="34" charset="0"/>
                <a:cs typeface="Segoe UI" pitchFamily="34" charset="0"/>
                <a:sym typeface="Wingdings" pitchFamily="2" charset="2"/>
              </a:rPr>
              <a:t>     Data Science</a:t>
            </a:r>
            <a:br>
              <a:rPr lang="en-GB" sz="5400" dirty="0" smtClean="0">
                <a:ea typeface="Segoe UI" pitchFamily="34" charset="0"/>
                <a:cs typeface="Segoe UI" pitchFamily="34" charset="0"/>
                <a:sym typeface="Wingdings" pitchFamily="2" charset="2"/>
              </a:rPr>
            </a:br>
            <a:r>
              <a:rPr lang="en-GB" sz="5400" dirty="0">
                <a:ea typeface="Segoe UI" pitchFamily="34" charset="0"/>
                <a:cs typeface="Segoe UI" pitchFamily="34" charset="0"/>
                <a:sym typeface="Wingdings" pitchFamily="2" charset="2"/>
              </a:rPr>
              <a:t> </a:t>
            </a:r>
            <a:r>
              <a:rPr lang="en-GB" sz="5400" dirty="0" smtClean="0">
                <a:ea typeface="Segoe UI" pitchFamily="34" charset="0"/>
                <a:cs typeface="Segoe UI" pitchFamily="34" charset="0"/>
                <a:sym typeface="Wingdings" pitchFamily="2" charset="2"/>
              </a:rPr>
              <a:t>         and F#</a:t>
            </a:r>
            <a:endParaRPr lang="fr-FR" sz="2400" dirty="0">
              <a:ea typeface="Segoe UI" pitchFamily="34" charset="0"/>
              <a:cs typeface="Segoe UI" pitchFamily="34" charset="0"/>
            </a:endParaRPr>
          </a:p>
        </p:txBody>
      </p:sp>
      <p:sp>
        <p:nvSpPr>
          <p:cNvPr id="3" name="Sous-titre 2"/>
          <p:cNvSpPr>
            <a:spLocks noGrp="1"/>
          </p:cNvSpPr>
          <p:nvPr>
            <p:ph type="subTitle" idx="1"/>
          </p:nvPr>
        </p:nvSpPr>
        <p:spPr>
          <a:xfrm>
            <a:off x="733957" y="5106582"/>
            <a:ext cx="12490723" cy="1753006"/>
          </a:xfrm>
        </p:spPr>
        <p:txBody>
          <a:bodyPr>
            <a:normAutofit/>
          </a:bodyPr>
          <a:lstStyle/>
          <a:p>
            <a:r>
              <a:rPr lang="fr-FR" dirty="0" smtClean="0">
                <a:solidFill>
                  <a:srgbClr val="002060"/>
                </a:solidFill>
                <a:ea typeface="Segoe UI" pitchFamily="34" charset="0"/>
                <a:cs typeface="Segoe UI" pitchFamily="34" charset="0"/>
              </a:rPr>
              <a:t>@</a:t>
            </a:r>
            <a:r>
              <a:rPr lang="fr-FR" dirty="0" err="1" smtClean="0">
                <a:solidFill>
                  <a:srgbClr val="002060"/>
                </a:solidFill>
                <a:ea typeface="Segoe UI" pitchFamily="34" charset="0"/>
                <a:cs typeface="Segoe UI" pitchFamily="34" charset="0"/>
              </a:rPr>
              <a:t>dsyme</a:t>
            </a:r>
            <a:r>
              <a:rPr lang="fr-FR" dirty="0" smtClean="0">
                <a:solidFill>
                  <a:srgbClr val="002060"/>
                </a:solidFill>
                <a:ea typeface="Segoe UI" pitchFamily="34" charset="0"/>
                <a:cs typeface="Segoe UI" pitchFamily="34" charset="0"/>
              </a:rPr>
              <a:t>, </a:t>
            </a:r>
            <a:r>
              <a:rPr lang="fr-FR" b="0" dirty="0" smtClean="0">
                <a:solidFill>
                  <a:srgbClr val="002060"/>
                </a:solidFill>
                <a:latin typeface="Segoe Light" charset="0"/>
                <a:ea typeface="Segoe UI" pitchFamily="34" charset="0"/>
                <a:cs typeface="Segoe UI" pitchFamily="34" charset="0"/>
              </a:rPr>
              <a:t>F# </a:t>
            </a:r>
            <a:r>
              <a:rPr lang="fr-FR" b="0" dirty="0" err="1" smtClean="0">
                <a:solidFill>
                  <a:srgbClr val="002060"/>
                </a:solidFill>
                <a:latin typeface="Segoe Light" charset="0"/>
                <a:ea typeface="Segoe UI" pitchFamily="34" charset="0"/>
                <a:cs typeface="Segoe UI" pitchFamily="34" charset="0"/>
              </a:rPr>
              <a:t>Community</a:t>
            </a:r>
            <a:r>
              <a:rPr lang="fr-FR" b="0" dirty="0" smtClean="0">
                <a:solidFill>
                  <a:srgbClr val="002060"/>
                </a:solidFill>
                <a:latin typeface="Segoe Light" charset="0"/>
                <a:ea typeface="Segoe UI" pitchFamily="34" charset="0"/>
                <a:cs typeface="Segoe UI" pitchFamily="34" charset="0"/>
              </a:rPr>
              <a:t> </a:t>
            </a:r>
            <a:r>
              <a:rPr lang="fr-FR" dirty="0" err="1">
                <a:solidFill>
                  <a:srgbClr val="002060"/>
                </a:solidFill>
                <a:ea typeface="Segoe UI" pitchFamily="34" charset="0"/>
                <a:cs typeface="Segoe UI" pitchFamily="34" charset="0"/>
              </a:rPr>
              <a:t>Contributor</a:t>
            </a:r>
            <a:r>
              <a:rPr lang="fr-FR" dirty="0">
                <a:solidFill>
                  <a:srgbClr val="002060"/>
                </a:solidFill>
                <a:ea typeface="Segoe UI" pitchFamily="34" charset="0"/>
                <a:cs typeface="Segoe UI" pitchFamily="34" charset="0"/>
              </a:rPr>
              <a:t>, </a:t>
            </a:r>
            <a:r>
              <a:rPr lang="fr-FR" dirty="0" err="1" smtClean="0">
                <a:solidFill>
                  <a:srgbClr val="002060"/>
                </a:solidFill>
                <a:ea typeface="Segoe UI" pitchFamily="34" charset="0"/>
                <a:cs typeface="Segoe UI" pitchFamily="34" charset="0"/>
              </a:rPr>
              <a:t>Researcher</a:t>
            </a:r>
            <a:r>
              <a:rPr lang="fr-FR" dirty="0">
                <a:solidFill>
                  <a:srgbClr val="002060"/>
                </a:solidFill>
                <a:ea typeface="Segoe UI" pitchFamily="34" charset="0"/>
                <a:cs typeface="Segoe UI" pitchFamily="34" charset="0"/>
              </a:rPr>
              <a:t>, </a:t>
            </a:r>
            <a:r>
              <a:rPr lang="fr-FR" dirty="0" smtClean="0">
                <a:solidFill>
                  <a:srgbClr val="002060"/>
                </a:solidFill>
                <a:ea typeface="Segoe UI" pitchFamily="34" charset="0"/>
                <a:cs typeface="Segoe UI" pitchFamily="34" charset="0"/>
              </a:rPr>
              <a:t>Microsoft</a:t>
            </a:r>
            <a:endParaRPr lang="fr-FR" b="0" dirty="0" smtClean="0">
              <a:solidFill>
                <a:srgbClr val="002060"/>
              </a:solidFill>
              <a:latin typeface="Segoe Light" charset="0"/>
              <a:ea typeface="Segoe UI" pitchFamily="34" charset="0"/>
              <a:cs typeface="Segoe UI" pitchFamily="34" charset="0"/>
            </a:endParaRPr>
          </a:p>
          <a:p>
            <a:r>
              <a:rPr lang="fr-FR" dirty="0" smtClean="0">
                <a:solidFill>
                  <a:srgbClr val="002060"/>
                </a:solidFill>
                <a:ea typeface="Segoe UI" pitchFamily="34" charset="0"/>
                <a:cs typeface="Segoe UI" pitchFamily="34" charset="0"/>
              </a:rPr>
              <a:t>@</a:t>
            </a:r>
            <a:r>
              <a:rPr lang="fr-FR" dirty="0" err="1" smtClean="0">
                <a:solidFill>
                  <a:srgbClr val="002060"/>
                </a:solidFill>
                <a:ea typeface="Segoe UI" pitchFamily="34" charset="0"/>
                <a:cs typeface="Segoe UI" pitchFamily="34" charset="0"/>
              </a:rPr>
              <a:t>moloneymb</a:t>
            </a:r>
            <a:r>
              <a:rPr lang="fr-FR" dirty="0" smtClean="0">
                <a:solidFill>
                  <a:srgbClr val="002060"/>
                </a:solidFill>
                <a:ea typeface="Segoe UI" pitchFamily="34" charset="0"/>
                <a:cs typeface="Segoe UI" pitchFamily="34" charset="0"/>
              </a:rPr>
              <a:t>, Data </a:t>
            </a:r>
            <a:r>
              <a:rPr lang="fr-FR" dirty="0" err="1" smtClean="0">
                <a:solidFill>
                  <a:srgbClr val="002060"/>
                </a:solidFill>
                <a:ea typeface="Segoe UI" pitchFamily="34" charset="0"/>
                <a:cs typeface="Segoe UI" pitchFamily="34" charset="0"/>
              </a:rPr>
              <a:t>Scientist</a:t>
            </a:r>
            <a:endParaRPr lang="fr-FR" b="0" dirty="0" smtClean="0">
              <a:solidFill>
                <a:srgbClr val="002060"/>
              </a:solidFill>
              <a:latin typeface="Segoe Light" charset="0"/>
              <a:ea typeface="Segoe UI" pitchFamily="34" charset="0"/>
              <a:cs typeface="Segoe UI" pitchFamily="34" charset="0"/>
            </a:endParaRPr>
          </a:p>
        </p:txBody>
      </p:sp>
    </p:spTree>
    <p:extLst>
      <p:ext uri="{BB962C8B-B14F-4D97-AF65-F5344CB8AC3E}">
        <p14:creationId xmlns:p14="http://schemas.microsoft.com/office/powerpoint/2010/main" val="10310216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2" y="2328005"/>
            <a:ext cx="11171635" cy="747897"/>
          </a:xfrm>
        </p:spPr>
        <p:txBody>
          <a:bodyPr/>
          <a:lstStyle/>
          <a:p>
            <a:pPr algn="ctr"/>
            <a:r>
              <a:rPr lang="en-GB" dirty="0" smtClean="0">
                <a:latin typeface="Segoe Light" charset="0"/>
              </a:rPr>
              <a:t>But before we get into that…</a:t>
            </a:r>
            <a:endParaRPr lang="en-GB" b="1" dirty="0"/>
          </a:p>
        </p:txBody>
      </p:sp>
      <p:sp>
        <p:nvSpPr>
          <p:cNvPr id="3" name="Title 1"/>
          <p:cNvSpPr txBox="1">
            <a:spLocks/>
          </p:cNvSpPr>
          <p:nvPr/>
        </p:nvSpPr>
        <p:spPr>
          <a:xfrm>
            <a:off x="607862" y="4049897"/>
            <a:ext cx="11171635" cy="747897"/>
          </a:xfrm>
          <a:prstGeom prst="rect">
            <a:avLst/>
          </a:prstGeom>
        </p:spPr>
        <p:txBody>
          <a:bodyPr vert="horz" wrap="square" lIns="0" tIns="0" rIns="0" bIns="0" rtlCol="0" anchor="t">
            <a:spAutoFit/>
          </a:bodyPr>
          <a:lstStyle>
            <a:lvl1pPr algn="ctr" defTabSz="1110591" rtl="0" eaLnBrk="1" latinLnBrk="0" hangingPunct="1">
              <a:lnSpc>
                <a:spcPct val="90000"/>
              </a:lnSpc>
              <a:spcBef>
                <a:spcPct val="0"/>
              </a:spcBef>
              <a:buNone/>
              <a:defRPr lang="en-US" sz="5400" b="0" kern="1200" cap="none" spc="-121" baseline="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a:lstStyle>
          <a:p>
            <a:r>
              <a:rPr lang="en-GB" smtClean="0"/>
              <a:t>What is F#?</a:t>
            </a:r>
            <a:endParaRPr lang="en-GB" b="1" dirty="0"/>
          </a:p>
        </p:txBody>
      </p:sp>
    </p:spTree>
    <p:extLst>
      <p:ext uri="{BB962C8B-B14F-4D97-AF65-F5344CB8AC3E}">
        <p14:creationId xmlns:p14="http://schemas.microsoft.com/office/powerpoint/2010/main" val="283481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66" y="1318071"/>
            <a:ext cx="11171635" cy="3739485"/>
          </a:xfrm>
        </p:spPr>
        <p:txBody>
          <a:bodyPr/>
          <a:lstStyle/>
          <a:p>
            <a:pPr algn="ctr"/>
            <a:r>
              <a:rPr lang="en-GB" dirty="0" smtClean="0">
                <a:latin typeface="Segoe Light" charset="0"/>
              </a:rPr>
              <a:t>A strongly typed, data-immersive functional-first language </a:t>
            </a:r>
            <a:br>
              <a:rPr lang="en-GB" dirty="0" smtClean="0">
                <a:latin typeface="Segoe Light" charset="0"/>
              </a:rPr>
            </a:br>
            <a:r>
              <a:rPr lang="en-GB" dirty="0" smtClean="0">
                <a:latin typeface="Segoe Light" charset="0"/>
              </a:rPr>
              <a:t>for….</a:t>
            </a:r>
            <a:r>
              <a:rPr lang="en-GB" dirty="0"/>
              <a:t/>
            </a:r>
            <a:br>
              <a:rPr lang="en-GB" dirty="0"/>
            </a:br>
            <a:r>
              <a:rPr lang="en-GB" dirty="0" smtClean="0"/>
              <a:t/>
            </a:r>
            <a:br>
              <a:rPr lang="en-GB" dirty="0" smtClean="0"/>
            </a:br>
            <a:r>
              <a:rPr lang="en-GB" b="1" dirty="0" smtClean="0">
                <a:latin typeface="Segoe Light" charset="0"/>
              </a:rPr>
              <a:t>simple code </a:t>
            </a:r>
            <a:r>
              <a:rPr lang="en-GB" dirty="0" smtClean="0">
                <a:latin typeface="Segoe Light" charset="0"/>
              </a:rPr>
              <a:t>to solve </a:t>
            </a:r>
            <a:r>
              <a:rPr lang="en-GB" b="1" dirty="0" smtClean="0"/>
              <a:t>complex problems</a:t>
            </a:r>
            <a:endParaRPr lang="en-GB" b="1" dirty="0"/>
          </a:p>
        </p:txBody>
      </p:sp>
    </p:spTree>
    <p:extLst>
      <p:ext uri="{BB962C8B-B14F-4D97-AF65-F5344CB8AC3E}">
        <p14:creationId xmlns:p14="http://schemas.microsoft.com/office/powerpoint/2010/main" val="62026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2" y="2328005"/>
            <a:ext cx="11171635" cy="332399"/>
          </a:xfrm>
        </p:spPr>
        <p:txBody>
          <a:bodyPr/>
          <a:lstStyle/>
          <a:p>
            <a:r>
              <a:rPr lang="en-GB" sz="2400" dirty="0" err="1">
                <a:latin typeface="Consolas" pitchFamily="49" charset="0"/>
                <a:cs typeface="Consolas" pitchFamily="49" charset="0"/>
              </a:rPr>
              <a:t>data.Countries.Brazil.Indicators.``Population</a:t>
            </a:r>
            <a:r>
              <a:rPr lang="en-GB" sz="2400" dirty="0">
                <a:latin typeface="Consolas" pitchFamily="49" charset="0"/>
                <a:cs typeface="Consolas" pitchFamily="49" charset="0"/>
              </a:rPr>
              <a:t> ages 0-14 (% of total)``</a:t>
            </a:r>
            <a:endParaRPr lang="en-GB" sz="2400" b="1" dirty="0">
              <a:latin typeface="Consolas" pitchFamily="49" charset="0"/>
              <a:cs typeface="Consolas" pitchFamily="49" charset="0"/>
            </a:endParaRPr>
          </a:p>
        </p:txBody>
      </p:sp>
    </p:spTree>
    <p:extLst>
      <p:ext uri="{BB962C8B-B14F-4D97-AF65-F5344CB8AC3E}">
        <p14:creationId xmlns:p14="http://schemas.microsoft.com/office/powerpoint/2010/main" val="3731900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2" y="2328005"/>
            <a:ext cx="11171635" cy="387798"/>
          </a:xfrm>
        </p:spPr>
        <p:txBody>
          <a:bodyPr/>
          <a:lstStyle/>
          <a:p>
            <a:r>
              <a:rPr lang="en-GB" sz="2800" dirty="0">
                <a:latin typeface="Consolas" pitchFamily="49" charset="0"/>
                <a:cs typeface="Consolas" pitchFamily="49" charset="0"/>
              </a:rPr>
              <a:t>type Rating = { </a:t>
            </a:r>
            <a:r>
              <a:rPr lang="en-GB" sz="2800" dirty="0" err="1">
                <a:latin typeface="Consolas" pitchFamily="49" charset="0"/>
                <a:cs typeface="Consolas" pitchFamily="49" charset="0"/>
              </a:rPr>
              <a:t>UserId</a:t>
            </a:r>
            <a:r>
              <a:rPr lang="en-GB" sz="2800" dirty="0">
                <a:latin typeface="Consolas" pitchFamily="49" charset="0"/>
                <a:cs typeface="Consolas" pitchFamily="49" charset="0"/>
              </a:rPr>
              <a:t>: </a:t>
            </a:r>
            <a:r>
              <a:rPr lang="en-GB" sz="2800" dirty="0" err="1">
                <a:latin typeface="Consolas" pitchFamily="49" charset="0"/>
                <a:cs typeface="Consolas" pitchFamily="49" charset="0"/>
              </a:rPr>
              <a:t>int</a:t>
            </a:r>
            <a:r>
              <a:rPr lang="en-GB" sz="2800" dirty="0">
                <a:latin typeface="Consolas" pitchFamily="49" charset="0"/>
                <a:cs typeface="Consolas" pitchFamily="49" charset="0"/>
              </a:rPr>
              <a:t>; </a:t>
            </a:r>
            <a:r>
              <a:rPr lang="en-GB" sz="2800" dirty="0" err="1">
                <a:latin typeface="Consolas" pitchFamily="49" charset="0"/>
                <a:cs typeface="Consolas" pitchFamily="49" charset="0"/>
              </a:rPr>
              <a:t>DishId</a:t>
            </a:r>
            <a:r>
              <a:rPr lang="en-GB" sz="2800" dirty="0">
                <a:latin typeface="Consolas" pitchFamily="49" charset="0"/>
                <a:cs typeface="Consolas" pitchFamily="49" charset="0"/>
              </a:rPr>
              <a:t>: </a:t>
            </a:r>
            <a:r>
              <a:rPr lang="en-GB" sz="2800" dirty="0" err="1">
                <a:latin typeface="Consolas" pitchFamily="49" charset="0"/>
                <a:cs typeface="Consolas" pitchFamily="49" charset="0"/>
              </a:rPr>
              <a:t>int</a:t>
            </a:r>
            <a:r>
              <a:rPr lang="en-GB" sz="2800" dirty="0">
                <a:latin typeface="Consolas" pitchFamily="49" charset="0"/>
                <a:cs typeface="Consolas" pitchFamily="49" charset="0"/>
              </a:rPr>
              <a:t>; Rating: </a:t>
            </a:r>
            <a:r>
              <a:rPr lang="en-GB" sz="2800" dirty="0" err="1">
                <a:latin typeface="Consolas" pitchFamily="49" charset="0"/>
                <a:cs typeface="Consolas" pitchFamily="49" charset="0"/>
              </a:rPr>
              <a:t>int</a:t>
            </a:r>
            <a:r>
              <a:rPr lang="en-GB" sz="2800" dirty="0">
                <a:latin typeface="Consolas" pitchFamily="49" charset="0"/>
                <a:cs typeface="Consolas" pitchFamily="49" charset="0"/>
              </a:rPr>
              <a:t> }</a:t>
            </a:r>
          </a:p>
        </p:txBody>
      </p:sp>
    </p:spTree>
    <p:extLst>
      <p:ext uri="{BB962C8B-B14F-4D97-AF65-F5344CB8AC3E}">
        <p14:creationId xmlns:p14="http://schemas.microsoft.com/office/powerpoint/2010/main" val="2205881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2" y="2328005"/>
            <a:ext cx="11171635" cy="3490186"/>
          </a:xfrm>
        </p:spPr>
        <p:txBody>
          <a:bodyPr/>
          <a:lstStyle/>
          <a:p>
            <a:pPr algn="l"/>
            <a:r>
              <a:rPr lang="en-GB" sz="2800" dirty="0">
                <a:latin typeface="Consolas" pitchFamily="49" charset="0"/>
                <a:cs typeface="Consolas" pitchFamily="49" charset="0"/>
              </a:rPr>
              <a:t>let </a:t>
            </a:r>
            <a:r>
              <a:rPr lang="en-GB" sz="2800" dirty="0" err="1">
                <a:latin typeface="Consolas" pitchFamily="49" charset="0"/>
                <a:cs typeface="Consolas" pitchFamily="49" charset="0"/>
              </a:rPr>
              <a:t>svd</a:t>
            </a:r>
            <a:r>
              <a:rPr lang="en-GB" sz="2800" dirty="0">
                <a:latin typeface="Consolas" pitchFamily="49" charset="0"/>
                <a:cs typeface="Consolas" pitchFamily="49" charset="0"/>
              </a:rPr>
              <a:t> = </a:t>
            </a:r>
            <a:r>
              <a:rPr lang="en-GB" sz="2800" dirty="0" err="1">
                <a:latin typeface="Consolas" pitchFamily="49" charset="0"/>
                <a:cs typeface="Consolas" pitchFamily="49" charset="0"/>
              </a:rPr>
              <a:t>data.Svd</a:t>
            </a:r>
            <a:r>
              <a:rPr lang="en-GB" sz="2800" dirty="0">
                <a:latin typeface="Consolas" pitchFamily="49" charset="0"/>
                <a:cs typeface="Consolas" pitchFamily="49" charset="0"/>
              </a:rPr>
              <a:t>(true)</a:t>
            </a:r>
            <a:br>
              <a:rPr lang="en-GB" sz="2800" dirty="0">
                <a:latin typeface="Consolas" pitchFamily="49" charset="0"/>
                <a:cs typeface="Consolas" pitchFamily="49" charset="0"/>
              </a:rPr>
            </a:br>
            <a:r>
              <a:rPr lang="en-GB" sz="2800" dirty="0" smtClean="0">
                <a:latin typeface="Consolas" pitchFamily="49" charset="0"/>
                <a:cs typeface="Consolas" pitchFamily="49" charset="0"/>
              </a:rPr>
              <a:t/>
            </a:r>
            <a:br>
              <a:rPr lang="en-GB" sz="2800" dirty="0" smtClean="0">
                <a:latin typeface="Consolas" pitchFamily="49" charset="0"/>
                <a:cs typeface="Consolas" pitchFamily="49" charset="0"/>
              </a:rPr>
            </a:br>
            <a:r>
              <a:rPr lang="en-GB" sz="2800" dirty="0" smtClean="0">
                <a:latin typeface="Consolas" pitchFamily="49" charset="0"/>
                <a:cs typeface="Consolas" pitchFamily="49" charset="0"/>
              </a:rPr>
              <a:t>let </a:t>
            </a:r>
            <a:r>
              <a:rPr lang="en-GB" sz="2800" dirty="0">
                <a:latin typeface="Consolas" pitchFamily="49" charset="0"/>
                <a:cs typeface="Consolas" pitchFamily="49" charset="0"/>
              </a:rPr>
              <a:t>U, </a:t>
            </a:r>
            <a:r>
              <a:rPr lang="en-GB" sz="2800" dirty="0" smtClean="0">
                <a:latin typeface="Consolas" pitchFamily="49" charset="0"/>
                <a:cs typeface="Consolas" pitchFamily="49" charset="0"/>
              </a:rPr>
              <a:t>S, </a:t>
            </a:r>
            <a:r>
              <a:rPr lang="en-GB" sz="2800" dirty="0" err="1">
                <a:latin typeface="Consolas" pitchFamily="49" charset="0"/>
                <a:cs typeface="Consolas" pitchFamily="49" charset="0"/>
              </a:rPr>
              <a:t>Vt</a:t>
            </a:r>
            <a:r>
              <a:rPr lang="en-GB" sz="2800" dirty="0">
                <a:latin typeface="Consolas" pitchFamily="49" charset="0"/>
                <a:cs typeface="Consolas" pitchFamily="49" charset="0"/>
              </a:rPr>
              <a:t> = </a:t>
            </a:r>
            <a:r>
              <a:rPr lang="en-GB" sz="2800" dirty="0" err="1">
                <a:latin typeface="Consolas" pitchFamily="49" charset="0"/>
                <a:cs typeface="Consolas" pitchFamily="49" charset="0"/>
              </a:rPr>
              <a:t>svd.U</a:t>
            </a:r>
            <a:r>
              <a:rPr lang="en-GB" sz="2800" dirty="0">
                <a:latin typeface="Consolas" pitchFamily="49" charset="0"/>
                <a:cs typeface="Consolas" pitchFamily="49" charset="0"/>
              </a:rPr>
              <a:t>(), </a:t>
            </a:r>
            <a:r>
              <a:rPr lang="en-GB" sz="2800" dirty="0" err="1">
                <a:latin typeface="Consolas" pitchFamily="49" charset="0"/>
                <a:cs typeface="Consolas" pitchFamily="49" charset="0"/>
              </a:rPr>
              <a:t>svd.S</a:t>
            </a:r>
            <a:r>
              <a:rPr lang="en-GB" sz="2800" dirty="0">
                <a:latin typeface="Consolas" pitchFamily="49" charset="0"/>
                <a:cs typeface="Consolas" pitchFamily="49" charset="0"/>
              </a:rPr>
              <a:t>(), </a:t>
            </a:r>
            <a:r>
              <a:rPr lang="en-GB" sz="2800" dirty="0" err="1">
                <a:latin typeface="Consolas" pitchFamily="49" charset="0"/>
                <a:cs typeface="Consolas" pitchFamily="49" charset="0"/>
              </a:rPr>
              <a:t>svd.VT</a:t>
            </a:r>
            <a:r>
              <a:rPr lang="en-GB" sz="2800" dirty="0" smtClean="0">
                <a:latin typeface="Consolas" pitchFamily="49" charset="0"/>
                <a:cs typeface="Consolas" pitchFamily="49" charset="0"/>
              </a:rPr>
              <a:t>()</a:t>
            </a:r>
            <a:br>
              <a:rPr lang="en-GB" sz="2800" dirty="0" smtClean="0">
                <a:latin typeface="Consolas" pitchFamily="49" charset="0"/>
                <a:cs typeface="Consolas" pitchFamily="49" charset="0"/>
              </a:rPr>
            </a:br>
            <a:r>
              <a:rPr lang="en-GB" sz="2800" dirty="0" smtClean="0">
                <a:latin typeface="Consolas" pitchFamily="49" charset="0"/>
                <a:cs typeface="Consolas" pitchFamily="49" charset="0"/>
              </a:rPr>
              <a:t/>
            </a:r>
            <a:br>
              <a:rPr lang="en-GB" sz="2800" dirty="0" smtClean="0">
                <a:latin typeface="Consolas" pitchFamily="49" charset="0"/>
                <a:cs typeface="Consolas" pitchFamily="49" charset="0"/>
              </a:rPr>
            </a:br>
            <a:r>
              <a:rPr lang="en-GB" sz="2800" dirty="0" smtClean="0">
                <a:latin typeface="Consolas" pitchFamily="49" charset="0"/>
                <a:cs typeface="Consolas" pitchFamily="49" charset="0"/>
              </a:rPr>
              <a:t>let </a:t>
            </a:r>
            <a:r>
              <a:rPr lang="en-GB" sz="2800" dirty="0">
                <a:latin typeface="Consolas" pitchFamily="49" charset="0"/>
                <a:cs typeface="Consolas" pitchFamily="49" charset="0"/>
              </a:rPr>
              <a:t>reconstructed = U * S * </a:t>
            </a:r>
            <a:r>
              <a:rPr lang="en-GB" sz="2800" dirty="0" err="1" smtClean="0">
                <a:latin typeface="Consolas" pitchFamily="49" charset="0"/>
                <a:cs typeface="Consolas" pitchFamily="49" charset="0"/>
              </a:rPr>
              <a:t>Vt</a:t>
            </a:r>
            <a:r>
              <a:rPr lang="en-GB" sz="2800" dirty="0" smtClean="0">
                <a:latin typeface="Consolas" pitchFamily="49" charset="0"/>
                <a:cs typeface="Consolas" pitchFamily="49" charset="0"/>
              </a:rPr>
              <a:t/>
            </a:r>
            <a:br>
              <a:rPr lang="en-GB" sz="2800" dirty="0" smtClean="0">
                <a:latin typeface="Consolas" pitchFamily="49" charset="0"/>
                <a:cs typeface="Consolas" pitchFamily="49" charset="0"/>
              </a:rPr>
            </a:br>
            <a:r>
              <a:rPr lang="en-GB" sz="2800" dirty="0" smtClean="0">
                <a:latin typeface="Consolas" pitchFamily="49" charset="0"/>
                <a:cs typeface="Consolas" pitchFamily="49" charset="0"/>
              </a:rPr>
              <a:t/>
            </a:r>
            <a:br>
              <a:rPr lang="en-GB" sz="2800" dirty="0" smtClean="0">
                <a:latin typeface="Consolas" pitchFamily="49" charset="0"/>
                <a:cs typeface="Consolas" pitchFamily="49" charset="0"/>
              </a:rPr>
            </a:br>
            <a:r>
              <a:rPr lang="en-GB" sz="2800" dirty="0" smtClean="0">
                <a:latin typeface="Consolas" pitchFamily="49" charset="0"/>
                <a:cs typeface="Consolas" pitchFamily="49" charset="0"/>
              </a:rPr>
              <a:t>let </a:t>
            </a:r>
            <a:r>
              <a:rPr lang="en-GB" sz="2800" dirty="0" err="1">
                <a:latin typeface="Consolas" pitchFamily="49" charset="0"/>
                <a:cs typeface="Consolas" pitchFamily="49" charset="0"/>
              </a:rPr>
              <a:t>userToCategory</a:t>
            </a:r>
            <a:r>
              <a:rPr lang="en-GB" sz="2800" dirty="0">
                <a:latin typeface="Consolas" pitchFamily="49" charset="0"/>
                <a:cs typeface="Consolas" pitchFamily="49" charset="0"/>
              </a:rPr>
              <a:t> = U * S </a:t>
            </a:r>
            <a:br>
              <a:rPr lang="en-GB" sz="2800" dirty="0">
                <a:latin typeface="Consolas" pitchFamily="49" charset="0"/>
                <a:cs typeface="Consolas" pitchFamily="49" charset="0"/>
              </a:rPr>
            </a:br>
            <a:r>
              <a:rPr lang="en-GB" sz="2800" dirty="0" smtClean="0">
                <a:latin typeface="Consolas" pitchFamily="49" charset="0"/>
                <a:cs typeface="Consolas" pitchFamily="49" charset="0"/>
              </a:rPr>
              <a:t/>
            </a:r>
            <a:br>
              <a:rPr lang="en-GB" sz="2800" dirty="0" smtClean="0">
                <a:latin typeface="Consolas" pitchFamily="49" charset="0"/>
                <a:cs typeface="Consolas" pitchFamily="49" charset="0"/>
              </a:rPr>
            </a:br>
            <a:r>
              <a:rPr lang="en-GB" sz="2800" dirty="0" smtClean="0">
                <a:latin typeface="Consolas" pitchFamily="49" charset="0"/>
                <a:cs typeface="Consolas" pitchFamily="49" charset="0"/>
              </a:rPr>
              <a:t>let </a:t>
            </a:r>
            <a:r>
              <a:rPr lang="en-GB" sz="2800" dirty="0" err="1">
                <a:latin typeface="Consolas" pitchFamily="49" charset="0"/>
                <a:cs typeface="Consolas" pitchFamily="49" charset="0"/>
              </a:rPr>
              <a:t>categoryToDish</a:t>
            </a:r>
            <a:r>
              <a:rPr lang="en-GB" sz="2800" dirty="0">
                <a:latin typeface="Consolas" pitchFamily="49" charset="0"/>
                <a:cs typeface="Consolas" pitchFamily="49" charset="0"/>
              </a:rPr>
              <a:t> = S * </a:t>
            </a:r>
            <a:r>
              <a:rPr lang="en-GB" sz="2800" dirty="0" err="1">
                <a:latin typeface="Consolas" pitchFamily="49" charset="0"/>
                <a:cs typeface="Consolas" pitchFamily="49" charset="0"/>
              </a:rPr>
              <a:t>Vt</a:t>
            </a:r>
            <a:r>
              <a:rPr lang="en-GB" sz="2800" dirty="0">
                <a:latin typeface="Consolas" pitchFamily="49" charset="0"/>
                <a:cs typeface="Consolas" pitchFamily="49" charset="0"/>
              </a:rPr>
              <a:t> </a:t>
            </a:r>
          </a:p>
        </p:txBody>
      </p:sp>
      <p:sp>
        <p:nvSpPr>
          <p:cNvPr id="3" name="TextBox 2"/>
          <p:cNvSpPr txBox="1"/>
          <p:nvPr/>
        </p:nvSpPr>
        <p:spPr>
          <a:xfrm>
            <a:off x="7301496" y="6277970"/>
            <a:ext cx="4503605" cy="369332"/>
          </a:xfrm>
          <a:prstGeom prst="rect">
            <a:avLst/>
          </a:prstGeom>
          <a:noFill/>
        </p:spPr>
        <p:txBody>
          <a:bodyPr wrap="none" lIns="0" tIns="0" rIns="0" bIns="0" rtlCol="0">
            <a:spAutoFit/>
          </a:bodyPr>
          <a:lstStyle/>
          <a:p>
            <a:r>
              <a:rPr lang="en-GB" sz="2400" dirty="0">
                <a:hlinkClick r:id="rId2"/>
              </a:rPr>
              <a:t>Latent Semantic </a:t>
            </a:r>
            <a:r>
              <a:rPr lang="en-GB" sz="2400" dirty="0" smtClean="0">
                <a:hlinkClick r:id="rId2"/>
              </a:rPr>
              <a:t>Indexing with F#</a:t>
            </a:r>
            <a:endParaRPr lang="en-GB" sz="2200" dirty="0" smtClean="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3692997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3" y="2327921"/>
            <a:ext cx="11171635" cy="1495794"/>
          </a:xfrm>
        </p:spPr>
        <p:txBody>
          <a:bodyPr/>
          <a:lstStyle/>
          <a:p>
            <a:r>
              <a:rPr lang="en-GB" dirty="0" smtClean="0">
                <a:hlinkClick r:id="rId2"/>
              </a:rPr>
              <a:t>10 Reasons Not to Use a Strongly Typed Functional Language</a:t>
            </a:r>
            <a:endParaRPr lang="en-GB" dirty="0"/>
          </a:p>
        </p:txBody>
      </p:sp>
    </p:spTree>
    <p:extLst>
      <p:ext uri="{BB962C8B-B14F-4D97-AF65-F5344CB8AC3E}">
        <p14:creationId xmlns:p14="http://schemas.microsoft.com/office/powerpoint/2010/main" val="199390110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a:t>
            </a:r>
            <a:r>
              <a:rPr lang="en-GB" b="1" dirty="0" smtClean="0"/>
              <a:t># at </a:t>
            </a:r>
            <a:r>
              <a:rPr lang="en-GB" b="1" dirty="0" err="1" smtClean="0"/>
              <a:t>Kaggle</a:t>
            </a:r>
            <a:endParaRPr lang="en-GB" b="1" dirty="0"/>
          </a:p>
        </p:txBody>
      </p:sp>
      <p:sp>
        <p:nvSpPr>
          <p:cNvPr id="6" name="Content Placeholder 3"/>
          <p:cNvSpPr>
            <a:spLocks noGrp="1"/>
          </p:cNvSpPr>
          <p:nvPr>
            <p:ph idx="1"/>
          </p:nvPr>
        </p:nvSpPr>
        <p:spPr>
          <a:xfrm>
            <a:off x="519045" y="1448137"/>
            <a:ext cx="11147562" cy="4912114"/>
          </a:xfrm>
        </p:spPr>
        <p:txBody>
          <a:bodyPr/>
          <a:lstStyle/>
          <a:p>
            <a:pPr marL="0" indent="0">
              <a:buNone/>
            </a:pPr>
            <a:r>
              <a:rPr lang="en-GB" sz="2400" dirty="0"/>
              <a:t>At </a:t>
            </a:r>
            <a:r>
              <a:rPr lang="en-GB" sz="2400" dirty="0" err="1"/>
              <a:t>Kaggle</a:t>
            </a:r>
            <a:r>
              <a:rPr lang="en-GB" sz="2400" dirty="0"/>
              <a:t> we initially chose F# for our </a:t>
            </a:r>
            <a:r>
              <a:rPr lang="en-GB" sz="2400" b="1" dirty="0"/>
              <a:t>core data analysis algorithms </a:t>
            </a:r>
            <a:r>
              <a:rPr lang="en-GB" sz="2400" dirty="0"/>
              <a:t>because of its </a:t>
            </a:r>
            <a:r>
              <a:rPr lang="en-GB" sz="2400" b="1" dirty="0"/>
              <a:t>expressiveness</a:t>
            </a:r>
            <a:r>
              <a:rPr lang="en-GB" sz="2400" dirty="0"/>
              <a:t>. </a:t>
            </a:r>
            <a:endParaRPr lang="en-GB" sz="2400" dirty="0" smtClean="0"/>
          </a:p>
          <a:p>
            <a:pPr marL="0" indent="0">
              <a:buNone/>
            </a:pPr>
            <a:endParaRPr lang="en-GB" sz="2400" dirty="0"/>
          </a:p>
          <a:p>
            <a:pPr marL="0" indent="0">
              <a:buNone/>
            </a:pPr>
            <a:r>
              <a:rPr lang="en-GB" sz="2400" dirty="0" smtClean="0"/>
              <a:t>We’ve </a:t>
            </a:r>
            <a:r>
              <a:rPr lang="en-GB" sz="2400" dirty="0"/>
              <a:t>been so happy with the choice that we’ve found ourselves moving more and more of our application </a:t>
            </a:r>
            <a:r>
              <a:rPr lang="en-GB" sz="2400" dirty="0" smtClean="0"/>
              <a:t>…into </a:t>
            </a:r>
            <a:r>
              <a:rPr lang="en-GB" sz="2400" dirty="0"/>
              <a:t>F#. </a:t>
            </a:r>
            <a:endParaRPr lang="en-GB" sz="2400" dirty="0" smtClean="0"/>
          </a:p>
          <a:p>
            <a:pPr marL="0" indent="0">
              <a:buNone/>
            </a:pPr>
            <a:endParaRPr lang="en-GB" sz="2400" dirty="0" smtClean="0"/>
          </a:p>
          <a:p>
            <a:pPr marL="0" indent="0">
              <a:buNone/>
            </a:pPr>
            <a:r>
              <a:rPr lang="en-GB" sz="2400" dirty="0" smtClean="0"/>
              <a:t>The </a:t>
            </a:r>
            <a:r>
              <a:rPr lang="en-GB" sz="2400" dirty="0"/>
              <a:t>F# code is </a:t>
            </a:r>
            <a:r>
              <a:rPr lang="en-GB" sz="2400" dirty="0" smtClean="0"/>
              <a:t>shorter</a:t>
            </a:r>
            <a:r>
              <a:rPr lang="en-GB" sz="2400" dirty="0"/>
              <a:t>, easier to read, easier to refactor, and, because of the strong typing, contains </a:t>
            </a:r>
            <a:r>
              <a:rPr lang="en-GB" sz="2400" b="1" dirty="0"/>
              <a:t>far fewer bugs</a:t>
            </a:r>
            <a:r>
              <a:rPr lang="en-GB" sz="2400" dirty="0"/>
              <a:t>.</a:t>
            </a:r>
          </a:p>
          <a:p>
            <a:pPr marL="0" indent="0">
              <a:buNone/>
            </a:pPr>
            <a:endParaRPr lang="en-GB" sz="2400" dirty="0" smtClean="0"/>
          </a:p>
          <a:p>
            <a:pPr marL="0" indent="0">
              <a:buNone/>
            </a:pPr>
            <a:r>
              <a:rPr lang="en-GB" sz="2400" dirty="0" smtClean="0"/>
              <a:t>As </a:t>
            </a:r>
            <a:r>
              <a:rPr lang="en-GB" sz="2400" dirty="0"/>
              <a:t>our data analysis tools have developed, we’ve seen domain-specific constructs emerge very </a:t>
            </a:r>
            <a:r>
              <a:rPr lang="en-GB" sz="2400" dirty="0" smtClean="0"/>
              <a:t>naturally</a:t>
            </a:r>
          </a:p>
          <a:p>
            <a:pPr marL="0" indent="0">
              <a:buNone/>
            </a:pPr>
            <a:endParaRPr lang="en-GB" sz="2400" b="1" dirty="0" smtClean="0"/>
          </a:p>
          <a:p>
            <a:pPr marL="0" indent="0">
              <a:buNone/>
            </a:pPr>
            <a:r>
              <a:rPr lang="en-GB" sz="2400" b="1" dirty="0" smtClean="0"/>
              <a:t>A</a:t>
            </a:r>
            <a:r>
              <a:rPr lang="en-GB" sz="2400" b="1" dirty="0" smtClean="0"/>
              <a:t>s </a:t>
            </a:r>
            <a:r>
              <a:rPr lang="en-GB" sz="2400" b="1" dirty="0"/>
              <a:t>our codebase gets larger, we become more productive</a:t>
            </a:r>
            <a:r>
              <a:rPr lang="en-GB" sz="2400" dirty="0"/>
              <a:t>.</a:t>
            </a:r>
          </a:p>
        </p:txBody>
      </p:sp>
    </p:spTree>
    <p:extLst>
      <p:ext uri="{BB962C8B-B14F-4D97-AF65-F5344CB8AC3E}">
        <p14:creationId xmlns:p14="http://schemas.microsoft.com/office/powerpoint/2010/main" val="477399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defRPr/>
            </a:pPr>
            <a:endParaRPr sz="6700" b="1" dirty="0"/>
          </a:p>
        </p:txBody>
      </p:sp>
      <p:sp>
        <p:nvSpPr>
          <p:cNvPr id="4" name="Text Placeholder 3"/>
          <p:cNvSpPr>
            <a:spLocks noGrp="1"/>
          </p:cNvSpPr>
          <p:nvPr>
            <p:ph type="body" idx="1"/>
          </p:nvPr>
        </p:nvSpPr>
        <p:spPr>
          <a:xfrm>
            <a:off x="519047" y="1448144"/>
            <a:ext cx="11147560" cy="1725088"/>
          </a:xfrm>
        </p:spPr>
        <p:txBody>
          <a:bodyPr/>
          <a:lstStyle/>
          <a:p>
            <a:pPr marL="0" indent="0">
              <a:buNone/>
            </a:pPr>
            <a:r>
              <a:rPr lang="en-GB" dirty="0" smtClean="0"/>
              <a:t>F# is changing…</a:t>
            </a:r>
          </a:p>
          <a:p>
            <a:pPr lvl="1"/>
            <a:endParaRPr lang="en-GB" dirty="0" smtClean="0"/>
          </a:p>
          <a:p>
            <a:pPr lvl="1"/>
            <a:endParaRPr lang="en-GB" dirty="0"/>
          </a:p>
        </p:txBody>
      </p:sp>
      <p:sp>
        <p:nvSpPr>
          <p:cNvPr id="5" name="Text Placeholder 2"/>
          <p:cNvSpPr txBox="1">
            <a:spLocks/>
          </p:cNvSpPr>
          <p:nvPr/>
        </p:nvSpPr>
        <p:spPr>
          <a:xfrm>
            <a:off x="843370" y="1503909"/>
            <a:ext cx="10727308" cy="1428413"/>
          </a:xfrm>
          <a:prstGeom prst="rect">
            <a:avLst/>
          </a:prstGeom>
        </p:spPr>
        <p:txBody>
          <a:bodyPr vert="horz" wrap="square" lIns="0" tIns="0" rIns="0" bIns="0" rtlCol="0" anchor="ctr">
            <a:normAutofit/>
          </a:bodyPr>
          <a:lstStyle/>
          <a:p>
            <a:pPr marL="557953" indent="-557953" algn="ctr">
              <a:lnSpc>
                <a:spcPct val="90000"/>
              </a:lnSpc>
              <a:spcBef>
                <a:spcPct val="20000"/>
              </a:spcBef>
              <a:defRPr/>
            </a:pPr>
            <a:endParaRPr lang="en-GB" sz="3900" dirty="0">
              <a:gradFill>
                <a:gsLst>
                  <a:gs pos="0">
                    <a:schemeClr val="tx1"/>
                  </a:gs>
                  <a:gs pos="86000">
                    <a:schemeClr val="tx1"/>
                  </a:gs>
                </a:gsLst>
                <a:lin ang="5400000" scaled="0"/>
              </a:gradFill>
            </a:endParaRPr>
          </a:p>
        </p:txBody>
      </p:sp>
      <p:sp>
        <p:nvSpPr>
          <p:cNvPr id="6" name="Cloud 5"/>
          <p:cNvSpPr/>
          <p:nvPr/>
        </p:nvSpPr>
        <p:spPr bwMode="auto">
          <a:xfrm>
            <a:off x="5868536" y="2932320"/>
            <a:ext cx="5800299" cy="3031752"/>
          </a:xfrm>
          <a:prstGeom prst="cloud">
            <a:avLst/>
          </a:prstGeom>
          <a:solidFill>
            <a:schemeClr val="tx2">
              <a:lumMod val="20000"/>
              <a:lumOff val="80000"/>
            </a:schemeClr>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05" tIns="45701" rIns="91405" bIns="45701" numCol="1" spcCol="0" rtlCol="0" anchor="ctr" anchorCtr="0" compatLnSpc="1">
            <a:prstTxWarp prst="textNoShape">
              <a:avLst/>
            </a:prstTxWarp>
          </a:bodyPr>
          <a:lstStyle/>
          <a:p>
            <a:pPr algn="ctr" defTabSz="913790" fontAlgn="base">
              <a:spcBef>
                <a:spcPct val="0"/>
              </a:spcBef>
              <a:spcAft>
                <a:spcPct val="0"/>
              </a:spcAft>
            </a:pPr>
            <a:r>
              <a:rPr lang="en-GB" sz="4800" dirty="0">
                <a:solidFill>
                  <a:schemeClr val="accent4">
                    <a:lumMod val="50000"/>
                  </a:schemeClr>
                </a:solidFill>
                <a:latin typeface="Segoe Light" pitchFamily="34" charset="0"/>
              </a:rPr>
              <a:t>F# runs on many platforms</a:t>
            </a:r>
          </a:p>
        </p:txBody>
      </p:sp>
      <p:sp>
        <p:nvSpPr>
          <p:cNvPr id="8" name="Right Arrow 7"/>
          <p:cNvSpPr/>
          <p:nvPr/>
        </p:nvSpPr>
        <p:spPr bwMode="auto">
          <a:xfrm>
            <a:off x="4572000" y="3785853"/>
            <a:ext cx="1023581" cy="1023582"/>
          </a:xfrm>
          <a:prstGeom prst="rightArrow">
            <a:avLst/>
          </a:prstGeom>
          <a:solidFill>
            <a:srgbClr val="0070C0"/>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05" tIns="45701" rIns="91405" bIns="45701" numCol="1" spcCol="0" rtlCol="0" anchor="ctr" anchorCtr="0" compatLnSpc="1">
            <a:prstTxWarp prst="textNoShape">
              <a:avLst/>
            </a:prstTxWarp>
          </a:bodyPr>
          <a:lstStyle/>
          <a:p>
            <a:pPr algn="ctr" defTabSz="913790" fontAlgn="base">
              <a:spcBef>
                <a:spcPct val="0"/>
              </a:spcBef>
              <a:spcAft>
                <a:spcPct val="0"/>
              </a:spcAft>
            </a:pPr>
            <a:endParaRPr lang="en-GB" dirty="0">
              <a:gradFill>
                <a:gsLst>
                  <a:gs pos="0">
                    <a:srgbClr val="FFFFFF"/>
                  </a:gs>
                  <a:gs pos="100000">
                    <a:srgbClr val="FFFFFF"/>
                  </a:gs>
                </a:gsLst>
                <a:lin ang="5400000" scaled="0"/>
              </a:gradFill>
              <a:latin typeface="Segoe Light" pitchFamily="34" charset="0"/>
            </a:endParaRPr>
          </a:p>
        </p:txBody>
      </p:sp>
      <p:sp>
        <p:nvSpPr>
          <p:cNvPr id="10" name="TextBox 9"/>
          <p:cNvSpPr txBox="1"/>
          <p:nvPr/>
        </p:nvSpPr>
        <p:spPr>
          <a:xfrm>
            <a:off x="299773" y="3838066"/>
            <a:ext cx="4179029" cy="615553"/>
          </a:xfrm>
          <a:prstGeom prst="rect">
            <a:avLst/>
          </a:prstGeom>
          <a:noFill/>
        </p:spPr>
        <p:txBody>
          <a:bodyPr wrap="none" lIns="0" tIns="0" rIns="0" bIns="0" rtlCol="0">
            <a:spAutoFit/>
          </a:bodyPr>
          <a:lstStyle/>
          <a:p>
            <a:pPr algn="ctr"/>
            <a:r>
              <a:rPr lang="en-GB" sz="4000" dirty="0">
                <a:gradFill>
                  <a:gsLst>
                    <a:gs pos="0">
                      <a:schemeClr val="tx1"/>
                    </a:gs>
                    <a:gs pos="86000">
                      <a:schemeClr val="tx1"/>
                    </a:gs>
                  </a:gsLst>
                  <a:lin ang="5400000" scaled="0"/>
                </a:gradFill>
                <a:latin typeface="Segoe Light" pitchFamily="34" charset="0"/>
              </a:rPr>
              <a:t>“F# is for Windows”</a:t>
            </a:r>
          </a:p>
        </p:txBody>
      </p:sp>
    </p:spTree>
    <p:extLst>
      <p:ext uri="{BB962C8B-B14F-4D97-AF65-F5344CB8AC3E}">
        <p14:creationId xmlns:p14="http://schemas.microsoft.com/office/powerpoint/2010/main" val="1717499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defRPr/>
            </a:pPr>
            <a:r>
              <a:rPr lang="en-US" sz="6700" dirty="0"/>
              <a:t>Overview</a:t>
            </a:r>
            <a:endParaRPr sz="6700" b="1" dirty="0"/>
          </a:p>
        </p:txBody>
      </p:sp>
      <p:sp>
        <p:nvSpPr>
          <p:cNvPr id="4" name="Text Placeholder 3"/>
          <p:cNvSpPr>
            <a:spLocks noGrp="1"/>
          </p:cNvSpPr>
          <p:nvPr>
            <p:ph type="body" idx="1"/>
          </p:nvPr>
        </p:nvSpPr>
        <p:spPr>
          <a:xfrm>
            <a:off x="519047" y="1448142"/>
            <a:ext cx="11147560" cy="1132618"/>
          </a:xfrm>
        </p:spPr>
        <p:txBody>
          <a:bodyPr/>
          <a:lstStyle/>
          <a:p>
            <a:pPr marL="0" indent="0">
              <a:buNone/>
            </a:pPr>
            <a:r>
              <a:rPr lang="en-GB" dirty="0" smtClean="0"/>
              <a:t>F# is changing…</a:t>
            </a:r>
          </a:p>
          <a:p>
            <a:pPr lvl="1"/>
            <a:endParaRPr lang="en-GB" dirty="0"/>
          </a:p>
        </p:txBody>
      </p:sp>
      <p:sp>
        <p:nvSpPr>
          <p:cNvPr id="5" name="Text Placeholder 2"/>
          <p:cNvSpPr txBox="1">
            <a:spLocks/>
          </p:cNvSpPr>
          <p:nvPr/>
        </p:nvSpPr>
        <p:spPr>
          <a:xfrm>
            <a:off x="843370" y="1503910"/>
            <a:ext cx="10727308" cy="1428413"/>
          </a:xfrm>
          <a:prstGeom prst="rect">
            <a:avLst/>
          </a:prstGeom>
        </p:spPr>
        <p:txBody>
          <a:bodyPr vert="horz" wrap="square" lIns="0" tIns="0" rIns="0" bIns="0" rtlCol="0" anchor="ctr">
            <a:normAutofit/>
          </a:bodyPr>
          <a:lstStyle/>
          <a:p>
            <a:pPr marL="557953" indent="-557953" algn="ctr">
              <a:lnSpc>
                <a:spcPct val="90000"/>
              </a:lnSpc>
              <a:spcBef>
                <a:spcPct val="20000"/>
              </a:spcBef>
              <a:defRPr/>
            </a:pPr>
            <a:endParaRPr lang="en-GB" sz="3900" dirty="0">
              <a:gradFill>
                <a:gsLst>
                  <a:gs pos="0">
                    <a:schemeClr val="tx1"/>
                  </a:gs>
                  <a:gs pos="86000">
                    <a:schemeClr val="tx1"/>
                  </a:gs>
                </a:gsLst>
                <a:lin ang="5400000" scaled="0"/>
              </a:gradFill>
            </a:endParaRPr>
          </a:p>
        </p:txBody>
      </p:sp>
      <p:sp>
        <p:nvSpPr>
          <p:cNvPr id="6" name="Cloud 5"/>
          <p:cNvSpPr/>
          <p:nvPr/>
        </p:nvSpPr>
        <p:spPr bwMode="auto">
          <a:xfrm>
            <a:off x="5868536" y="2932320"/>
            <a:ext cx="5800299" cy="3031752"/>
          </a:xfrm>
          <a:prstGeom prst="cloud">
            <a:avLst/>
          </a:prstGeom>
          <a:solidFill>
            <a:schemeClr val="tx2">
              <a:lumMod val="20000"/>
              <a:lumOff val="80000"/>
            </a:schemeClr>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05" tIns="45701" rIns="91405" bIns="45701" numCol="1" spcCol="0" rtlCol="0" anchor="ctr" anchorCtr="0" compatLnSpc="1">
            <a:prstTxWarp prst="textNoShape">
              <a:avLst/>
            </a:prstTxWarp>
          </a:bodyPr>
          <a:lstStyle/>
          <a:p>
            <a:pPr algn="ctr" defTabSz="913790" fontAlgn="base">
              <a:spcBef>
                <a:spcPct val="0"/>
              </a:spcBef>
              <a:spcAft>
                <a:spcPct val="0"/>
              </a:spcAft>
            </a:pPr>
            <a:r>
              <a:rPr lang="en-GB" sz="4800" dirty="0">
                <a:solidFill>
                  <a:schemeClr val="accent4">
                    <a:lumMod val="50000"/>
                  </a:schemeClr>
                </a:solidFill>
                <a:latin typeface="Segoe Light" pitchFamily="34" charset="0"/>
              </a:rPr>
              <a:t>“F# has many contributors”</a:t>
            </a:r>
          </a:p>
        </p:txBody>
      </p:sp>
      <p:sp>
        <p:nvSpPr>
          <p:cNvPr id="8" name="Right Arrow 7"/>
          <p:cNvSpPr/>
          <p:nvPr/>
        </p:nvSpPr>
        <p:spPr bwMode="auto">
          <a:xfrm>
            <a:off x="4572000" y="3785853"/>
            <a:ext cx="1023581" cy="1023582"/>
          </a:xfrm>
          <a:prstGeom prst="rightArrow">
            <a:avLst/>
          </a:prstGeom>
          <a:solidFill>
            <a:srgbClr val="0070C0"/>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05" tIns="45701" rIns="91405" bIns="45701" numCol="1" spcCol="0" rtlCol="0" anchor="ctr" anchorCtr="0" compatLnSpc="1">
            <a:prstTxWarp prst="textNoShape">
              <a:avLst/>
            </a:prstTxWarp>
          </a:bodyPr>
          <a:lstStyle/>
          <a:p>
            <a:pPr algn="ctr" defTabSz="913790" fontAlgn="base">
              <a:spcBef>
                <a:spcPct val="0"/>
              </a:spcBef>
              <a:spcAft>
                <a:spcPct val="0"/>
              </a:spcAft>
            </a:pPr>
            <a:endParaRPr lang="en-GB" dirty="0">
              <a:gradFill>
                <a:gsLst>
                  <a:gs pos="0">
                    <a:srgbClr val="FFFFFF"/>
                  </a:gs>
                  <a:gs pos="100000">
                    <a:srgbClr val="FFFFFF"/>
                  </a:gs>
                </a:gsLst>
                <a:lin ang="5400000" scaled="0"/>
              </a:gradFill>
              <a:latin typeface="Segoe Light" pitchFamily="34" charset="0"/>
            </a:endParaRPr>
          </a:p>
        </p:txBody>
      </p:sp>
      <p:sp>
        <p:nvSpPr>
          <p:cNvPr id="10" name="TextBox 9"/>
          <p:cNvSpPr txBox="1"/>
          <p:nvPr/>
        </p:nvSpPr>
        <p:spPr>
          <a:xfrm>
            <a:off x="1237852" y="3838064"/>
            <a:ext cx="2302874" cy="1231106"/>
          </a:xfrm>
          <a:prstGeom prst="rect">
            <a:avLst/>
          </a:prstGeom>
          <a:noFill/>
        </p:spPr>
        <p:txBody>
          <a:bodyPr wrap="none" lIns="0" tIns="0" rIns="0" bIns="0" rtlCol="0">
            <a:spAutoFit/>
          </a:bodyPr>
          <a:lstStyle/>
          <a:p>
            <a:pPr algn="ctr"/>
            <a:r>
              <a:rPr lang="en-GB" sz="4000" dirty="0">
                <a:gradFill>
                  <a:gsLst>
                    <a:gs pos="0">
                      <a:schemeClr val="tx1"/>
                    </a:gs>
                    <a:gs pos="86000">
                      <a:schemeClr val="tx1"/>
                    </a:gs>
                  </a:gsLst>
                  <a:lin ang="5400000" scaled="0"/>
                </a:gradFill>
                <a:latin typeface="Segoe Light" pitchFamily="34" charset="0"/>
              </a:rPr>
              <a:t>“Microsoft </a:t>
            </a:r>
          </a:p>
          <a:p>
            <a:pPr algn="ctr"/>
            <a:r>
              <a:rPr lang="en-GB" sz="4000" dirty="0">
                <a:gradFill>
                  <a:gsLst>
                    <a:gs pos="0">
                      <a:schemeClr val="tx1"/>
                    </a:gs>
                    <a:gs pos="86000">
                      <a:schemeClr val="tx1"/>
                    </a:gs>
                  </a:gsLst>
                  <a:lin ang="5400000" scaled="0"/>
                </a:gradFill>
                <a:latin typeface="Segoe Light" pitchFamily="34" charset="0"/>
              </a:rPr>
              <a:t>makes F#”</a:t>
            </a:r>
          </a:p>
        </p:txBody>
      </p:sp>
    </p:spTree>
    <p:extLst>
      <p:ext uri="{BB962C8B-B14F-4D97-AF65-F5344CB8AC3E}">
        <p14:creationId xmlns:p14="http://schemas.microsoft.com/office/powerpoint/2010/main" val="179959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defRPr/>
            </a:pPr>
            <a:r>
              <a:rPr lang="en-US" sz="6700" dirty="0"/>
              <a:t>Overview</a:t>
            </a:r>
            <a:endParaRPr sz="6700" b="1" dirty="0"/>
          </a:p>
        </p:txBody>
      </p:sp>
      <p:sp>
        <p:nvSpPr>
          <p:cNvPr id="4" name="Text Placeholder 3"/>
          <p:cNvSpPr>
            <a:spLocks noGrp="1"/>
          </p:cNvSpPr>
          <p:nvPr>
            <p:ph type="body" idx="1"/>
          </p:nvPr>
        </p:nvSpPr>
        <p:spPr>
          <a:xfrm>
            <a:off x="519047" y="1448142"/>
            <a:ext cx="11147560" cy="1132618"/>
          </a:xfrm>
        </p:spPr>
        <p:txBody>
          <a:bodyPr/>
          <a:lstStyle/>
          <a:p>
            <a:pPr marL="0" indent="0">
              <a:buNone/>
            </a:pPr>
            <a:r>
              <a:rPr lang="en-GB" dirty="0" smtClean="0"/>
              <a:t>F# is changing…</a:t>
            </a:r>
          </a:p>
          <a:p>
            <a:pPr lvl="1"/>
            <a:endParaRPr lang="en-GB" dirty="0"/>
          </a:p>
        </p:txBody>
      </p:sp>
      <p:sp>
        <p:nvSpPr>
          <p:cNvPr id="5" name="Text Placeholder 2"/>
          <p:cNvSpPr txBox="1">
            <a:spLocks/>
          </p:cNvSpPr>
          <p:nvPr/>
        </p:nvSpPr>
        <p:spPr>
          <a:xfrm>
            <a:off x="843370" y="1503910"/>
            <a:ext cx="10727308" cy="1428413"/>
          </a:xfrm>
          <a:prstGeom prst="rect">
            <a:avLst/>
          </a:prstGeom>
        </p:spPr>
        <p:txBody>
          <a:bodyPr vert="horz" wrap="square" lIns="0" tIns="0" rIns="0" bIns="0" rtlCol="0" anchor="ctr">
            <a:normAutofit/>
          </a:bodyPr>
          <a:lstStyle/>
          <a:p>
            <a:pPr marL="557953" indent="-557953" algn="ctr">
              <a:lnSpc>
                <a:spcPct val="90000"/>
              </a:lnSpc>
              <a:spcBef>
                <a:spcPct val="20000"/>
              </a:spcBef>
              <a:defRPr/>
            </a:pPr>
            <a:endParaRPr lang="en-GB" sz="3900" dirty="0">
              <a:gradFill>
                <a:gsLst>
                  <a:gs pos="0">
                    <a:schemeClr val="tx1"/>
                  </a:gs>
                  <a:gs pos="86000">
                    <a:schemeClr val="tx1"/>
                  </a:gs>
                </a:gsLst>
                <a:lin ang="5400000" scaled="0"/>
              </a:gradFill>
            </a:endParaRPr>
          </a:p>
        </p:txBody>
      </p:sp>
      <p:sp>
        <p:nvSpPr>
          <p:cNvPr id="6" name="Cloud 5"/>
          <p:cNvSpPr/>
          <p:nvPr/>
        </p:nvSpPr>
        <p:spPr bwMode="auto">
          <a:xfrm>
            <a:off x="5868536" y="2932320"/>
            <a:ext cx="5800299" cy="3031752"/>
          </a:xfrm>
          <a:prstGeom prst="cloud">
            <a:avLst/>
          </a:prstGeom>
          <a:solidFill>
            <a:schemeClr val="tx2">
              <a:lumMod val="20000"/>
              <a:lumOff val="80000"/>
            </a:schemeClr>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05" tIns="45701" rIns="91405" bIns="45701" numCol="1" spcCol="0" rtlCol="0" anchor="ctr" anchorCtr="0" compatLnSpc="1">
            <a:prstTxWarp prst="textNoShape">
              <a:avLst/>
            </a:prstTxWarp>
          </a:bodyPr>
          <a:lstStyle/>
          <a:p>
            <a:pPr algn="ctr" defTabSz="913790" fontAlgn="base">
              <a:spcBef>
                <a:spcPct val="0"/>
              </a:spcBef>
              <a:spcAft>
                <a:spcPct val="0"/>
              </a:spcAft>
            </a:pPr>
            <a:r>
              <a:rPr lang="en-GB" sz="4800" dirty="0">
                <a:solidFill>
                  <a:schemeClr val="accent4">
                    <a:lumMod val="50000"/>
                  </a:schemeClr>
                </a:solidFill>
                <a:latin typeface="Segoe Light" pitchFamily="34" charset="0"/>
              </a:rPr>
              <a:t>Many perspectives</a:t>
            </a:r>
          </a:p>
          <a:p>
            <a:pPr algn="ctr" defTabSz="913790" fontAlgn="base">
              <a:spcBef>
                <a:spcPct val="0"/>
              </a:spcBef>
              <a:spcAft>
                <a:spcPct val="0"/>
              </a:spcAft>
            </a:pPr>
            <a:r>
              <a:rPr lang="en-GB" sz="3600" dirty="0">
                <a:solidFill>
                  <a:schemeClr val="accent4">
                    <a:lumMod val="50000"/>
                  </a:schemeClr>
                </a:solidFill>
                <a:latin typeface="Segoe Light" pitchFamily="34" charset="0"/>
                <a:hlinkClick r:id="rId3"/>
              </a:rPr>
              <a:t>http://fsharp.org</a:t>
            </a:r>
            <a:r>
              <a:rPr lang="en-GB" sz="3600" dirty="0">
                <a:solidFill>
                  <a:schemeClr val="accent4">
                    <a:lumMod val="50000"/>
                  </a:schemeClr>
                </a:solidFill>
                <a:latin typeface="Segoe Light" pitchFamily="34" charset="0"/>
              </a:rPr>
              <a:t> </a:t>
            </a:r>
          </a:p>
        </p:txBody>
      </p:sp>
      <p:sp>
        <p:nvSpPr>
          <p:cNvPr id="8" name="Right Arrow 7"/>
          <p:cNvSpPr/>
          <p:nvPr/>
        </p:nvSpPr>
        <p:spPr bwMode="auto">
          <a:xfrm>
            <a:off x="4572000" y="3785853"/>
            <a:ext cx="1023581" cy="1023582"/>
          </a:xfrm>
          <a:prstGeom prst="rightArrow">
            <a:avLst/>
          </a:prstGeom>
          <a:solidFill>
            <a:srgbClr val="0070C0"/>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05" tIns="45701" rIns="91405" bIns="45701" numCol="1" spcCol="0" rtlCol="0" anchor="ctr" anchorCtr="0" compatLnSpc="1">
            <a:prstTxWarp prst="textNoShape">
              <a:avLst/>
            </a:prstTxWarp>
          </a:bodyPr>
          <a:lstStyle/>
          <a:p>
            <a:pPr algn="ctr" defTabSz="913790" fontAlgn="base">
              <a:spcBef>
                <a:spcPct val="0"/>
              </a:spcBef>
              <a:spcAft>
                <a:spcPct val="0"/>
              </a:spcAft>
            </a:pPr>
            <a:endParaRPr lang="en-GB" dirty="0">
              <a:gradFill>
                <a:gsLst>
                  <a:gs pos="0">
                    <a:srgbClr val="FFFFFF"/>
                  </a:gs>
                  <a:gs pos="100000">
                    <a:srgbClr val="FFFFFF"/>
                  </a:gs>
                </a:gsLst>
                <a:lin ang="5400000" scaled="0"/>
              </a:gradFill>
              <a:latin typeface="Segoe Light" pitchFamily="34" charset="0"/>
            </a:endParaRPr>
          </a:p>
        </p:txBody>
      </p:sp>
      <p:sp>
        <p:nvSpPr>
          <p:cNvPr id="10" name="TextBox 9"/>
          <p:cNvSpPr txBox="1"/>
          <p:nvPr/>
        </p:nvSpPr>
        <p:spPr>
          <a:xfrm>
            <a:off x="274637" y="3785850"/>
            <a:ext cx="4229299" cy="1677382"/>
          </a:xfrm>
          <a:prstGeom prst="rect">
            <a:avLst/>
          </a:prstGeom>
          <a:noFill/>
        </p:spPr>
        <p:txBody>
          <a:bodyPr wrap="none" lIns="0" tIns="0" rIns="0" bIns="0" rtlCol="0">
            <a:spAutoFit/>
          </a:bodyPr>
          <a:lstStyle/>
          <a:p>
            <a:pPr algn="ctr"/>
            <a:r>
              <a:rPr lang="en-GB" sz="4000" dirty="0">
                <a:gradFill>
                  <a:gsLst>
                    <a:gs pos="0">
                      <a:schemeClr val="tx1"/>
                    </a:gs>
                    <a:gs pos="86000">
                      <a:schemeClr val="tx1"/>
                    </a:gs>
                  </a:gsLst>
                  <a:lin ang="5400000" scaled="0"/>
                </a:gradFill>
                <a:latin typeface="Segoe Light" pitchFamily="34" charset="0"/>
              </a:rPr>
              <a:t>One perspective</a:t>
            </a:r>
          </a:p>
          <a:p>
            <a:pPr algn="ctr"/>
            <a:r>
              <a:rPr lang="en-GB" sz="4000" dirty="0">
                <a:gradFill>
                  <a:gsLst>
                    <a:gs pos="0">
                      <a:schemeClr val="tx1"/>
                    </a:gs>
                    <a:gs pos="86000">
                      <a:schemeClr val="tx1"/>
                    </a:gs>
                  </a:gsLst>
                  <a:lin ang="5400000" scaled="0"/>
                </a:gradFill>
                <a:latin typeface="Segoe Light" pitchFamily="34" charset="0"/>
              </a:rPr>
              <a:t>(Microsoft’s)</a:t>
            </a:r>
          </a:p>
          <a:p>
            <a:pPr algn="ctr"/>
            <a:r>
              <a:rPr lang="en-GB" sz="2900" dirty="0">
                <a:gradFill>
                  <a:gsLst>
                    <a:gs pos="0">
                      <a:schemeClr val="tx1"/>
                    </a:gs>
                    <a:gs pos="86000">
                      <a:schemeClr val="tx1"/>
                    </a:gs>
                  </a:gsLst>
                  <a:lin ang="5400000" scaled="0"/>
                </a:gradFill>
                <a:latin typeface="Segoe Light" pitchFamily="34" charset="0"/>
              </a:rPr>
              <a:t>http://msdn.microsoft.com </a:t>
            </a:r>
          </a:p>
        </p:txBody>
      </p:sp>
    </p:spTree>
    <p:extLst>
      <p:ext uri="{BB962C8B-B14F-4D97-AF65-F5344CB8AC3E}">
        <p14:creationId xmlns:p14="http://schemas.microsoft.com/office/powerpoint/2010/main" val="4258830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Informal Agenda</a:t>
            </a:r>
            <a:endParaRPr lang="en-GB" dirty="0"/>
          </a:p>
        </p:txBody>
      </p:sp>
      <p:sp>
        <p:nvSpPr>
          <p:cNvPr id="3" name="Content Placeholder 2"/>
          <p:cNvSpPr>
            <a:spLocks noGrp="1"/>
          </p:cNvSpPr>
          <p:nvPr>
            <p:ph idx="1"/>
          </p:nvPr>
        </p:nvSpPr>
        <p:spPr>
          <a:xfrm>
            <a:off x="480960" y="1429096"/>
            <a:ext cx="11147562" cy="3180871"/>
          </a:xfrm>
        </p:spPr>
        <p:txBody>
          <a:bodyPr/>
          <a:lstStyle/>
          <a:p>
            <a:r>
              <a:rPr lang="en-GB" dirty="0" smtClean="0"/>
              <a:t>F# and Internet-Scale Data Integration</a:t>
            </a:r>
          </a:p>
          <a:p>
            <a:endParaRPr lang="en-GB" dirty="0"/>
          </a:p>
          <a:p>
            <a:r>
              <a:rPr lang="en-GB" dirty="0" smtClean="0"/>
              <a:t>Demos!</a:t>
            </a:r>
          </a:p>
          <a:p>
            <a:pPr marL="0" indent="0">
              <a:buNone/>
            </a:pPr>
            <a:endParaRPr lang="en-GB" dirty="0" smtClean="0"/>
          </a:p>
          <a:p>
            <a:r>
              <a:rPr lang="en-GB" dirty="0" smtClean="0"/>
              <a:t>A tour of the F# </a:t>
            </a:r>
            <a:r>
              <a:rPr lang="en-GB" dirty="0" err="1" smtClean="0"/>
              <a:t>exosystem</a:t>
            </a:r>
            <a:r>
              <a:rPr lang="en-GB" dirty="0" smtClean="0"/>
              <a:t> for data-science</a:t>
            </a:r>
          </a:p>
        </p:txBody>
      </p:sp>
    </p:spTree>
    <p:extLst>
      <p:ext uri="{BB962C8B-B14F-4D97-AF65-F5344CB8AC3E}">
        <p14:creationId xmlns:p14="http://schemas.microsoft.com/office/powerpoint/2010/main" val="223686371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3" y="2327921"/>
            <a:ext cx="11171635" cy="747897"/>
          </a:xfrm>
        </p:spPr>
        <p:txBody>
          <a:bodyPr/>
          <a:lstStyle/>
          <a:p>
            <a:r>
              <a:rPr lang="en-GB" dirty="0" smtClean="0"/>
              <a:t>The F# </a:t>
            </a:r>
            <a:r>
              <a:rPr lang="en-GB" dirty="0" err="1" smtClean="0"/>
              <a:t>Exosystem</a:t>
            </a:r>
            <a:r>
              <a:rPr lang="en-GB" dirty="0" smtClean="0"/>
              <a:t> for Data Science</a:t>
            </a:r>
            <a:endParaRPr lang="en-GB" dirty="0"/>
          </a:p>
        </p:txBody>
      </p:sp>
    </p:spTree>
    <p:extLst>
      <p:ext uri="{BB962C8B-B14F-4D97-AF65-F5344CB8AC3E}">
        <p14:creationId xmlns:p14="http://schemas.microsoft.com/office/powerpoint/2010/main" val="36270476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nuget.org</a:t>
            </a:r>
            <a:r>
              <a:rPr lang="en-GB" dirty="0" smtClean="0"/>
              <a:t> </a:t>
            </a:r>
            <a:endParaRPr lang="en-GB" dirty="0"/>
          </a:p>
        </p:txBody>
      </p:sp>
    </p:spTree>
    <p:extLst>
      <p:ext uri="{BB962C8B-B14F-4D97-AF65-F5344CB8AC3E}">
        <p14:creationId xmlns:p14="http://schemas.microsoft.com/office/powerpoint/2010/main" val="186515037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3" y="2327919"/>
            <a:ext cx="11171635" cy="3088538"/>
          </a:xfrm>
        </p:spPr>
        <p:txBody>
          <a:bodyPr/>
          <a:lstStyle/>
          <a:p>
            <a:r>
              <a:rPr lang="en-GB" sz="11500" b="1" dirty="0"/>
              <a:t>11,500</a:t>
            </a:r>
            <a:r>
              <a:rPr lang="en-GB" dirty="0" smtClean="0"/>
              <a:t> unique packages</a:t>
            </a:r>
            <a:br>
              <a:rPr lang="en-GB" dirty="0" smtClean="0"/>
            </a:br>
            <a:r>
              <a:rPr lang="en-GB" dirty="0"/>
              <a:t/>
            </a:r>
            <a:br>
              <a:rPr lang="en-GB" dirty="0"/>
            </a:br>
            <a:r>
              <a:rPr lang="en-GB" dirty="0" smtClean="0"/>
              <a:t>Windows, Mac, Linux</a:t>
            </a:r>
            <a:endParaRPr lang="en-GB" dirty="0"/>
          </a:p>
        </p:txBody>
      </p:sp>
    </p:spTree>
    <p:extLst>
      <p:ext uri="{BB962C8B-B14F-4D97-AF65-F5344CB8AC3E}">
        <p14:creationId xmlns:p14="http://schemas.microsoft.com/office/powerpoint/2010/main" val="29883193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www.nuget.org</a:t>
            </a:r>
            <a:endParaRPr lang="en-GB" dirty="0"/>
          </a:p>
        </p:txBody>
      </p:sp>
      <p:pic>
        <p:nvPicPr>
          <p:cNvPr id="3" name="Picture 22" descr="http://brandonzeider.me/wp-content/uploads/2011/06/Nuget-600x3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423" y="956643"/>
            <a:ext cx="9734750" cy="486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987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7602" y="368139"/>
            <a:ext cx="10789877" cy="1523846"/>
          </a:xfrm>
        </p:spPr>
        <p:txBody>
          <a:bodyPr/>
          <a:lstStyle/>
          <a:p>
            <a:r>
              <a:rPr lang="en-GB" dirty="0" smtClean="0"/>
              <a:t>Learn more</a:t>
            </a:r>
            <a:endParaRPr lang="en-GB" dirty="0"/>
          </a:p>
        </p:txBody>
      </p:sp>
      <p:sp>
        <p:nvSpPr>
          <p:cNvPr id="3" name="Title 1"/>
          <p:cNvSpPr txBox="1">
            <a:spLocks/>
          </p:cNvSpPr>
          <p:nvPr/>
        </p:nvSpPr>
        <p:spPr>
          <a:xfrm>
            <a:off x="837601" y="3433389"/>
            <a:ext cx="11171635" cy="498598"/>
          </a:xfrm>
          <a:prstGeom prst="rect">
            <a:avLst/>
          </a:prstGeom>
        </p:spPr>
        <p:txBody>
          <a:bodyPr vert="horz" wrap="square" lIns="0" tIns="0" rIns="0" bIns="0" rtlCol="0" anchor="ctr" anchorCtr="0">
            <a:noAutofit/>
          </a:bodyPr>
          <a:lstStyle>
            <a:lvl1pPr algn="l" defTabSz="1110841" rtl="0" eaLnBrk="1" latinLnBrk="0" hangingPunct="1">
              <a:lnSpc>
                <a:spcPct val="90000"/>
              </a:lnSpc>
              <a:spcBef>
                <a:spcPct val="0"/>
              </a:spcBef>
              <a:buNone/>
              <a:defRPr lang="en-US" sz="5800" b="1" kern="1200" cap="none" spc="-121" baseline="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a:lstStyle>
          <a:p>
            <a:endParaRPr lang="en-GB" sz="3600" dirty="0"/>
          </a:p>
          <a:p>
            <a:endParaRPr lang="en-GB" sz="3600" dirty="0" smtClean="0"/>
          </a:p>
          <a:p>
            <a:endParaRPr lang="en-GB" sz="3600" dirty="0" smtClean="0"/>
          </a:p>
          <a:p>
            <a:endParaRPr lang="en-GB" sz="3600" dirty="0"/>
          </a:p>
          <a:p>
            <a:r>
              <a:rPr lang="en-GB" sz="3600" dirty="0" smtClean="0">
                <a:hlinkClick r:id="rId2"/>
              </a:rPr>
              <a:t>fsharp.org/math</a:t>
            </a:r>
            <a:r>
              <a:rPr lang="en-GB" sz="3600" dirty="0" smtClean="0"/>
              <a:t> </a:t>
            </a:r>
            <a:endParaRPr lang="en-GB" sz="3600" dirty="0"/>
          </a:p>
          <a:p>
            <a:r>
              <a:rPr lang="en-GB" sz="3600" dirty="0" smtClean="0">
                <a:hlinkClick r:id="rId3"/>
              </a:rPr>
              <a:t>fsharp.org/data-science</a:t>
            </a:r>
            <a:r>
              <a:rPr lang="en-GB" sz="3600" dirty="0" smtClean="0"/>
              <a:t>    </a:t>
            </a:r>
            <a:endParaRPr lang="en-GB" sz="3600" dirty="0"/>
          </a:p>
          <a:p>
            <a:r>
              <a:rPr lang="en-GB" sz="3600" dirty="0" smtClean="0">
                <a:hlinkClick r:id="rId4"/>
              </a:rPr>
              <a:t>fsharp.org/machine-learning</a:t>
            </a:r>
            <a:endParaRPr lang="en-GB" sz="3600" dirty="0" smtClean="0"/>
          </a:p>
          <a:p>
            <a:r>
              <a:rPr lang="en-GB" sz="3600" dirty="0" smtClean="0">
                <a:hlinkClick r:id="rId5"/>
              </a:rPr>
              <a:t>fsharp.org/cloud</a:t>
            </a:r>
            <a:endParaRPr lang="en-GB" sz="3600" dirty="0" smtClean="0"/>
          </a:p>
          <a:p>
            <a:r>
              <a:rPr lang="en-GB" sz="3600" dirty="0" smtClean="0">
                <a:hlinkClick r:id="rId6"/>
              </a:rPr>
              <a:t>fsharp.org/data-access</a:t>
            </a:r>
            <a:r>
              <a:rPr lang="en-GB" sz="3600" dirty="0" smtClean="0"/>
              <a:t> </a:t>
            </a:r>
          </a:p>
          <a:p>
            <a:endParaRPr lang="en-GB" sz="3600" dirty="0"/>
          </a:p>
          <a:p>
            <a:endParaRPr lang="en-GB" sz="3600" dirty="0" smtClean="0"/>
          </a:p>
          <a:p>
            <a:r>
              <a:rPr lang="en-GB" sz="3600" dirty="0" smtClean="0"/>
              <a:t>   </a:t>
            </a:r>
            <a:endParaRPr lang="en-GB" sz="3600" dirty="0"/>
          </a:p>
          <a:p>
            <a:r>
              <a:rPr lang="en-GB" sz="3600" dirty="0" smtClean="0"/>
              <a:t> </a:t>
            </a:r>
          </a:p>
        </p:txBody>
      </p:sp>
    </p:spTree>
    <p:extLst>
      <p:ext uri="{BB962C8B-B14F-4D97-AF65-F5344CB8AC3E}">
        <p14:creationId xmlns:p14="http://schemas.microsoft.com/office/powerpoint/2010/main" val="105435274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2" y="2328005"/>
            <a:ext cx="11171635" cy="747897"/>
          </a:xfrm>
        </p:spPr>
        <p:txBody>
          <a:bodyPr/>
          <a:lstStyle/>
          <a:p>
            <a:pPr algn="ctr"/>
            <a:r>
              <a:rPr lang="en-GB" dirty="0" smtClean="0">
                <a:latin typeface="Segoe Light" charset="0"/>
              </a:rPr>
              <a:t>Back to the main topic…</a:t>
            </a:r>
            <a:endParaRPr lang="en-GB" b="1" dirty="0"/>
          </a:p>
        </p:txBody>
      </p:sp>
    </p:spTree>
    <p:extLst>
      <p:ext uri="{BB962C8B-B14F-4D97-AF65-F5344CB8AC3E}">
        <p14:creationId xmlns:p14="http://schemas.microsoft.com/office/powerpoint/2010/main" val="879716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3" y="2327921"/>
            <a:ext cx="11171635" cy="1495794"/>
          </a:xfrm>
        </p:spPr>
        <p:txBody>
          <a:bodyPr/>
          <a:lstStyle/>
          <a:p>
            <a:r>
              <a:rPr lang="en-GB" b="1" dirty="0">
                <a:hlinkClick r:id="rId2"/>
              </a:rPr>
              <a:t>How F# Learned to Stop Worrying and Love the Data</a:t>
            </a:r>
            <a:endParaRPr lang="en-GB" dirty="0"/>
          </a:p>
        </p:txBody>
      </p:sp>
    </p:spTree>
    <p:extLst>
      <p:ext uri="{BB962C8B-B14F-4D97-AF65-F5344CB8AC3E}">
        <p14:creationId xmlns:p14="http://schemas.microsoft.com/office/powerpoint/2010/main" val="91764758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Auto-complete for Data, in the Language</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800" y="1341078"/>
            <a:ext cx="8450954" cy="4529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60515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 F# </a:t>
            </a:r>
            <a:r>
              <a:rPr lang="en-GB" dirty="0" smtClean="0"/>
              <a:t>to </a:t>
            </a:r>
            <a:r>
              <a:rPr lang="en-GB" dirty="0" err="1" smtClean="0"/>
              <a:t>WorldBank</a:t>
            </a:r>
            <a:endParaRPr lang="en-GB" dirty="0"/>
          </a:p>
        </p:txBody>
      </p:sp>
    </p:spTree>
    <p:extLst>
      <p:ext uri="{BB962C8B-B14F-4D97-AF65-F5344CB8AC3E}">
        <p14:creationId xmlns:p14="http://schemas.microsoft.com/office/powerpoint/2010/main" val="162856241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All your types are belong to us….</a:t>
            </a:r>
            <a:endParaRPr lang="en-GB" dirty="0"/>
          </a:p>
        </p:txBody>
      </p:sp>
      <p:pic>
        <p:nvPicPr>
          <p:cNvPr id="5122" name="Picture 2" descr="http://www.albinoblacksheep.com/flash/960/bas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257" y="1487606"/>
            <a:ext cx="8807355" cy="49541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89794" y="5040239"/>
            <a:ext cx="737381" cy="323165"/>
          </a:xfrm>
          <a:prstGeom prst="rect">
            <a:avLst/>
          </a:prstGeom>
          <a:solidFill>
            <a:schemeClr val="tx1"/>
          </a:solidFill>
        </p:spPr>
        <p:txBody>
          <a:bodyPr wrap="none" lIns="0" tIns="0" rIns="0" bIns="0" rtlCol="0">
            <a:spAutoFit/>
          </a:bodyPr>
          <a:lstStyle/>
          <a:p>
            <a:r>
              <a:rPr lang="en-GB" b="1" dirty="0">
                <a:solidFill>
                  <a:schemeClr val="bg1"/>
                </a:solidFill>
                <a:latin typeface="Consolas" pitchFamily="49" charset="0"/>
                <a:cs typeface="Consolas" pitchFamily="49" charset="0"/>
              </a:rPr>
              <a:t>types</a:t>
            </a:r>
          </a:p>
        </p:txBody>
      </p:sp>
    </p:spTree>
    <p:extLst>
      <p:ext uri="{BB962C8B-B14F-4D97-AF65-F5344CB8AC3E}">
        <p14:creationId xmlns:p14="http://schemas.microsoft.com/office/powerpoint/2010/main" val="5596834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7601" y="900402"/>
            <a:ext cx="10789877" cy="1523846"/>
          </a:xfrm>
        </p:spPr>
        <p:txBody>
          <a:bodyPr/>
          <a:lstStyle/>
          <a:p>
            <a:r>
              <a:rPr lang="en-GB" dirty="0" smtClean="0"/>
              <a:t>F# is Open Source</a:t>
            </a:r>
            <a:br>
              <a:rPr lang="en-GB" dirty="0" smtClean="0"/>
            </a:br>
            <a:r>
              <a:rPr lang="en-GB" dirty="0" smtClean="0"/>
              <a:t>F# is Cross Platform</a:t>
            </a:r>
            <a:br>
              <a:rPr lang="en-GB" dirty="0" smtClean="0"/>
            </a:br>
            <a:endParaRPr lang="en-GB" dirty="0"/>
          </a:p>
        </p:txBody>
      </p:sp>
      <p:sp>
        <p:nvSpPr>
          <p:cNvPr id="3" name="Title 1"/>
          <p:cNvSpPr txBox="1">
            <a:spLocks/>
          </p:cNvSpPr>
          <p:nvPr/>
        </p:nvSpPr>
        <p:spPr>
          <a:xfrm>
            <a:off x="837600" y="3965652"/>
            <a:ext cx="11171635" cy="498598"/>
          </a:xfrm>
          <a:prstGeom prst="rect">
            <a:avLst/>
          </a:prstGeom>
        </p:spPr>
        <p:txBody>
          <a:bodyPr vert="horz" wrap="square" lIns="0" tIns="0" rIns="0" bIns="0" rtlCol="0" anchor="ctr" anchorCtr="0">
            <a:noAutofit/>
          </a:bodyPr>
          <a:lstStyle>
            <a:lvl1pPr algn="l" defTabSz="1110841" rtl="0" eaLnBrk="1" latinLnBrk="0" hangingPunct="1">
              <a:lnSpc>
                <a:spcPct val="90000"/>
              </a:lnSpc>
              <a:spcBef>
                <a:spcPct val="0"/>
              </a:spcBef>
              <a:buNone/>
              <a:defRPr lang="en-US" sz="5800" b="1" kern="1200" cap="none" spc="-121" baseline="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a:lstStyle>
          <a:p>
            <a:endParaRPr lang="en-GB" sz="3600" dirty="0"/>
          </a:p>
          <a:p>
            <a:endParaRPr lang="en-GB" sz="3600" dirty="0" smtClean="0"/>
          </a:p>
          <a:p>
            <a:endParaRPr lang="en-GB" sz="3600" dirty="0" smtClean="0">
              <a:hlinkClick r:id="rId2"/>
            </a:endParaRPr>
          </a:p>
          <a:p>
            <a:endParaRPr lang="en-GB" sz="3600" dirty="0">
              <a:hlinkClick r:id="rId2"/>
            </a:endParaRPr>
          </a:p>
          <a:p>
            <a:endParaRPr lang="en-GB" sz="3600" dirty="0" smtClean="0">
              <a:hlinkClick r:id="rId3"/>
            </a:endParaRPr>
          </a:p>
          <a:p>
            <a:endParaRPr lang="en-GB" sz="3600" dirty="0" smtClean="0"/>
          </a:p>
          <a:p>
            <a:r>
              <a:rPr lang="en-GB" sz="3600" dirty="0" smtClean="0">
                <a:hlinkClick r:id="rId4"/>
              </a:rPr>
              <a:t>fsharp.org/use/mac</a:t>
            </a:r>
            <a:endParaRPr lang="en-GB" sz="3600" dirty="0"/>
          </a:p>
          <a:p>
            <a:r>
              <a:rPr lang="en-GB" sz="3600" dirty="0" smtClean="0">
                <a:hlinkClick r:id="rId5"/>
              </a:rPr>
              <a:t>fsharp.org/use/</a:t>
            </a:r>
            <a:r>
              <a:rPr lang="en-GB" sz="3600" dirty="0" err="1" smtClean="0">
                <a:hlinkClick r:id="rId5"/>
              </a:rPr>
              <a:t>linux</a:t>
            </a:r>
            <a:endParaRPr lang="en-GB" sz="3600" dirty="0"/>
          </a:p>
          <a:p>
            <a:r>
              <a:rPr lang="en-GB" sz="3600" dirty="0" smtClean="0">
                <a:hlinkClick r:id="rId6"/>
              </a:rPr>
              <a:t>fsharp.org/use/android</a:t>
            </a:r>
            <a:endParaRPr lang="en-GB" sz="3600" dirty="0"/>
          </a:p>
          <a:p>
            <a:r>
              <a:rPr lang="en-GB" sz="3600" dirty="0" smtClean="0">
                <a:hlinkClick r:id="rId7"/>
              </a:rPr>
              <a:t>fsharp.org/use/</a:t>
            </a:r>
            <a:r>
              <a:rPr lang="en-GB" sz="3600" dirty="0" err="1" smtClean="0">
                <a:hlinkClick r:id="rId7"/>
              </a:rPr>
              <a:t>ios</a:t>
            </a:r>
            <a:r>
              <a:rPr lang="en-GB" sz="3600" dirty="0" smtClean="0"/>
              <a:t> </a:t>
            </a:r>
            <a:endParaRPr lang="en-GB" sz="3600" dirty="0"/>
          </a:p>
          <a:p>
            <a:endParaRPr lang="en-GB" sz="3600" dirty="0"/>
          </a:p>
          <a:p>
            <a:endParaRPr lang="en-GB" sz="3600" dirty="0"/>
          </a:p>
          <a:p>
            <a:endParaRPr lang="en-GB" sz="3600" dirty="0" smtClean="0"/>
          </a:p>
          <a:p>
            <a:r>
              <a:rPr lang="en-GB" sz="3600" dirty="0" smtClean="0"/>
              <a:t>   </a:t>
            </a:r>
            <a:endParaRPr lang="en-GB" sz="3600" dirty="0"/>
          </a:p>
          <a:p>
            <a:r>
              <a:rPr lang="en-GB" sz="3600" dirty="0" smtClean="0"/>
              <a:t> </a:t>
            </a:r>
          </a:p>
        </p:txBody>
      </p:sp>
    </p:spTree>
    <p:extLst>
      <p:ext uri="{BB962C8B-B14F-4D97-AF65-F5344CB8AC3E}">
        <p14:creationId xmlns:p14="http://schemas.microsoft.com/office/powerpoint/2010/main" val="173848670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SQL</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30</a:t>
            </a:fld>
            <a:endParaRPr lang="en-GB">
              <a:solidFill>
                <a:srgbClr val="FFFFFF"/>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0" t="17991" r="29722" b="29610"/>
          <a:stretch/>
        </p:blipFill>
        <p:spPr bwMode="auto">
          <a:xfrm>
            <a:off x="268465" y="1402878"/>
            <a:ext cx="11632320" cy="386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713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CSV</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31</a:t>
            </a:fld>
            <a:endParaRPr lang="en-GB">
              <a:solidFill>
                <a:srgbClr val="FFFFFF"/>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319" t="23413" r="13144" b="35663"/>
          <a:stretch/>
        </p:blipFill>
        <p:spPr bwMode="auto">
          <a:xfrm>
            <a:off x="1071642" y="1471788"/>
            <a:ext cx="10828975" cy="393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183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JSON</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32</a:t>
            </a:fld>
            <a:endParaRPr lang="en-GB">
              <a:solidFill>
                <a:srgbClr val="FFFFFF"/>
              </a:solidFill>
            </a:endParaRPr>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5341"/>
          <a:stretch/>
        </p:blipFill>
        <p:spPr bwMode="auto">
          <a:xfrm>
            <a:off x="1113667" y="2060511"/>
            <a:ext cx="10567519" cy="19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6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XML</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33</a:t>
            </a:fld>
            <a:endParaRPr lang="en-GB">
              <a:solidFill>
                <a:srgbClr val="FFFFFF"/>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937"/>
          <a:stretch/>
        </p:blipFill>
        <p:spPr bwMode="auto">
          <a:xfrm>
            <a:off x="945568" y="1818713"/>
            <a:ext cx="10931406" cy="194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841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smtClean="0"/>
              <a:t>OData</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34</a:t>
            </a:fld>
            <a:endParaRPr lang="en-GB">
              <a:solidFill>
                <a:srgbClr val="FFFFFF"/>
              </a:solidFill>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16" t="10617" r="30371" b="37210"/>
          <a:stretch/>
        </p:blipFill>
        <p:spPr bwMode="auto">
          <a:xfrm>
            <a:off x="457144" y="1544269"/>
            <a:ext cx="11278217" cy="397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34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err="1" smtClean="0"/>
              <a:t>Hadoop</a:t>
            </a:r>
            <a:r>
              <a:rPr lang="en-GB" dirty="0" smtClean="0"/>
              <a:t>/Hive</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35</a:t>
            </a:fld>
            <a:endParaRPr lang="en-GB">
              <a:solidFill>
                <a:srgbClr val="FFFFFF"/>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9" t="21815" r="33600" b="20839"/>
          <a:stretch/>
        </p:blipFill>
        <p:spPr bwMode="auto">
          <a:xfrm>
            <a:off x="275671" y="1435086"/>
            <a:ext cx="11390936" cy="466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64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World Bank</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36</a:t>
            </a:fld>
            <a:endParaRPr lang="en-GB">
              <a:solidFill>
                <a:srgbClr val="FFFFFF"/>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4" t="26536" r="35538" b="18141"/>
          <a:stretch/>
        </p:blipFill>
        <p:spPr bwMode="auto">
          <a:xfrm>
            <a:off x="519048" y="1425473"/>
            <a:ext cx="11013357" cy="457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258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Azure Data Market</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37</a:t>
            </a:fld>
            <a:endParaRPr lang="en-GB">
              <a:solidFill>
                <a:srgbClr val="FFFFFF"/>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4" t="12819" r="22573" b="26630"/>
          <a:stretch/>
        </p:blipFill>
        <p:spPr bwMode="auto">
          <a:xfrm>
            <a:off x="457147" y="1540418"/>
            <a:ext cx="11209467" cy="408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234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WSDL</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38</a:t>
            </a:fld>
            <a:endParaRPr lang="en-GB">
              <a:solidFill>
                <a:srgbClr val="FFFFFF"/>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41" t="13943" r="27177" b="38156"/>
          <a:stretch/>
        </p:blipFill>
        <p:spPr bwMode="auto">
          <a:xfrm>
            <a:off x="428262" y="1442800"/>
            <a:ext cx="11249191" cy="423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641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WMI</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39</a:t>
            </a:fld>
            <a:endParaRPr lang="en-GB">
              <a:solidFill>
                <a:srgbClr val="FFFFFF"/>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57146" y="1417944"/>
            <a:ext cx="11404377" cy="393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84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2" y="2327949"/>
            <a:ext cx="11171635" cy="1495794"/>
          </a:xfrm>
        </p:spPr>
        <p:txBody>
          <a:bodyPr/>
          <a:lstStyle/>
          <a:p>
            <a:pPr algn="ctr"/>
            <a:r>
              <a:rPr lang="en-GB" dirty="0" smtClean="0">
                <a:latin typeface="Segoe Light" charset="0"/>
              </a:rPr>
              <a:t>Proposition 1</a:t>
            </a:r>
            <a:br>
              <a:rPr lang="en-GB" dirty="0" smtClean="0">
                <a:latin typeface="Segoe Light" charset="0"/>
              </a:rPr>
            </a:br>
            <a:r>
              <a:rPr lang="en-GB" dirty="0" smtClean="0">
                <a:latin typeface="Segoe Light" charset="0"/>
              </a:rPr>
              <a:t>The world is information-rich</a:t>
            </a:r>
            <a:endParaRPr lang="en-GB" dirty="0">
              <a:latin typeface="Segoe Light" charset="0"/>
            </a:endParaRPr>
          </a:p>
        </p:txBody>
      </p:sp>
    </p:spTree>
    <p:extLst>
      <p:ext uri="{BB962C8B-B14F-4D97-AF65-F5344CB8AC3E}">
        <p14:creationId xmlns:p14="http://schemas.microsoft.com/office/powerpoint/2010/main" val="4220469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Freebase</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40</a:t>
            </a:fld>
            <a:endParaRPr lang="en-GB">
              <a:solidFill>
                <a:srgbClr val="FFFFFF"/>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19050" y="1431022"/>
            <a:ext cx="11256163" cy="431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77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JavaScript/</a:t>
            </a:r>
            <a:r>
              <a:rPr lang="en-GB" dirty="0" err="1" smtClean="0"/>
              <a:t>TypeScript</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41</a:t>
            </a:fld>
            <a:endParaRPr lang="en-GB">
              <a:solidFill>
                <a:srgbClr val="FFFFFF"/>
              </a:solidFill>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477" b="8116"/>
          <a:stretch/>
        </p:blipFill>
        <p:spPr bwMode="auto">
          <a:xfrm>
            <a:off x="343136" y="1829223"/>
            <a:ext cx="11538429" cy="258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12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R</a:t>
            </a:r>
            <a:endParaRPr lang="en-GB" dirty="0"/>
          </a:p>
        </p:txBody>
      </p:sp>
      <p:sp>
        <p:nvSpPr>
          <p:cNvPr id="4" name="Date Placeholder 3"/>
          <p:cNvSpPr>
            <a:spLocks noGrp="1"/>
          </p:cNvSpPr>
          <p:nvPr>
            <p:ph type="dt" sz="half" idx="10"/>
          </p:nvPr>
        </p:nvSpPr>
        <p:spPr/>
        <p:txBody>
          <a:bodyPr/>
          <a:lstStyle/>
          <a:p>
            <a:fld id="{20CE17AF-4091-48A7-8681-C3B1BE5CA3B0}" type="datetime1">
              <a:rPr lang="en-GB" smtClean="0">
                <a:solidFill>
                  <a:srgbClr val="FFFFFF"/>
                </a:solidFill>
              </a:rPr>
              <a:pPr/>
              <a:t>13/04/2013</a:t>
            </a:fld>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FFFFFF"/>
              </a:solidFill>
            </a:endParaRPr>
          </a:p>
        </p:txBody>
      </p:sp>
      <p:sp>
        <p:nvSpPr>
          <p:cNvPr id="6" name="Slide Number Placeholder 5"/>
          <p:cNvSpPr>
            <a:spLocks noGrp="1"/>
          </p:cNvSpPr>
          <p:nvPr>
            <p:ph type="sldNum" sz="quarter" idx="12"/>
          </p:nvPr>
        </p:nvSpPr>
        <p:spPr/>
        <p:txBody>
          <a:bodyPr/>
          <a:lstStyle/>
          <a:p>
            <a:fld id="{66F9B19E-23E9-4120-A06C-57F6EDB783B3}" type="slidenum">
              <a:rPr lang="en-GB" smtClean="0">
                <a:solidFill>
                  <a:srgbClr val="FFFFFF"/>
                </a:solidFill>
              </a:rPr>
              <a:pPr/>
              <a:t>42</a:t>
            </a:fld>
            <a:endParaRPr lang="en-GB">
              <a:solidFill>
                <a:srgbClr val="FFFFFF"/>
              </a:solidFill>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118" t="33002" r="35897" b="36885"/>
          <a:stretch/>
        </p:blipFill>
        <p:spPr bwMode="auto">
          <a:xfrm>
            <a:off x="519049" y="1428328"/>
            <a:ext cx="11341559" cy="37180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220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19045" y="228654"/>
            <a:ext cx="11147562" cy="747897"/>
          </a:xfrm>
        </p:spPr>
        <p:txBody>
          <a:bodyPr/>
          <a:lstStyle/>
          <a:p>
            <a:r>
              <a:rPr lang="en-GB" b="1" dirty="0" smtClean="0">
                <a:solidFill>
                  <a:schemeClr val="tx1"/>
                </a:solidFill>
              </a:rPr>
              <a:t>Update</a:t>
            </a:r>
            <a:r>
              <a:rPr lang="en-GB" dirty="0" smtClean="0">
                <a:solidFill>
                  <a:schemeClr val="tx1"/>
                </a:solidFill>
              </a:rPr>
              <a:t>: </a:t>
            </a:r>
            <a:r>
              <a:rPr lang="en-GB" dirty="0" err="1" smtClean="0">
                <a:solidFill>
                  <a:schemeClr val="tx1"/>
                </a:solidFill>
              </a:rPr>
              <a:t>RProvider</a:t>
            </a:r>
            <a:endParaRPr lang="en-GB" dirty="0">
              <a:solidFill>
                <a:schemeClr val="tx1"/>
              </a:solidFill>
            </a:endParaRPr>
          </a:p>
        </p:txBody>
      </p:sp>
      <p:sp>
        <p:nvSpPr>
          <p:cNvPr id="6" name="Text Placeholder 5"/>
          <p:cNvSpPr>
            <a:spLocks noGrp="1"/>
          </p:cNvSpPr>
          <p:nvPr>
            <p:ph type="body" sz="quarter" idx="10"/>
          </p:nvPr>
        </p:nvSpPr>
        <p:spPr>
          <a:xfrm>
            <a:off x="519045" y="1448144"/>
            <a:ext cx="11147562" cy="2517612"/>
          </a:xfrm>
        </p:spPr>
        <p:txBody>
          <a:bodyPr/>
          <a:lstStyle/>
          <a:p>
            <a:r>
              <a:rPr lang="en-GB" sz="2900" dirty="0"/>
              <a:t>Open source community provider for </a:t>
            </a:r>
            <a:r>
              <a:rPr lang="en-GB" sz="2900" dirty="0" err="1"/>
              <a:t>interop</a:t>
            </a:r>
            <a:r>
              <a:rPr lang="en-GB" sz="2900" dirty="0"/>
              <a:t> with R</a:t>
            </a:r>
          </a:p>
          <a:p>
            <a:endParaRPr lang="en-GB" sz="2900" dirty="0"/>
          </a:p>
          <a:p>
            <a:pPr lvl="1"/>
            <a:r>
              <a:rPr lang="en-GB" sz="2400" dirty="0"/>
              <a:t>discovers installed R packages</a:t>
            </a:r>
          </a:p>
          <a:p>
            <a:pPr lvl="1"/>
            <a:r>
              <a:rPr lang="en-GB" sz="2400" dirty="0"/>
              <a:t>Access &gt; 2,000 R packages</a:t>
            </a:r>
          </a:p>
          <a:p>
            <a:pPr lvl="1"/>
            <a:r>
              <a:rPr lang="en-GB" sz="2400" dirty="0"/>
              <a:t>projects them as .NET namespaces </a:t>
            </a:r>
          </a:p>
          <a:p>
            <a:pPr lvl="1"/>
            <a:r>
              <a:rPr lang="en-GB" sz="2400" dirty="0"/>
              <a:t>underneath the parent namespace </a:t>
            </a:r>
            <a:r>
              <a:rPr lang="en-GB" sz="2400" dirty="0" err="1"/>
              <a:t>RProvider</a:t>
            </a:r>
            <a:endParaRPr lang="en-GB" sz="2400" dirty="0"/>
          </a:p>
        </p:txBody>
      </p:sp>
      <p:sp>
        <p:nvSpPr>
          <p:cNvPr id="7" name="TextBox 6"/>
          <p:cNvSpPr txBox="1"/>
          <p:nvPr/>
        </p:nvSpPr>
        <p:spPr>
          <a:xfrm>
            <a:off x="8843750" y="174781"/>
            <a:ext cx="1414875" cy="323165"/>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r provider f#</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118" t="33002" r="35897" b="36885"/>
          <a:stretch/>
        </p:blipFill>
        <p:spPr bwMode="auto">
          <a:xfrm>
            <a:off x="2320120" y="4435522"/>
            <a:ext cx="6373504" cy="2088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761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 F# to R</a:t>
            </a:r>
            <a:endParaRPr lang="en-GB" dirty="0"/>
          </a:p>
        </p:txBody>
      </p:sp>
    </p:spTree>
    <p:extLst>
      <p:ext uri="{BB962C8B-B14F-4D97-AF65-F5344CB8AC3E}">
        <p14:creationId xmlns:p14="http://schemas.microsoft.com/office/powerpoint/2010/main" val="40826466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 to Matt..</a:t>
            </a:r>
            <a:endParaRPr lang="en-GB" dirty="0"/>
          </a:p>
        </p:txBody>
      </p:sp>
    </p:spTree>
    <p:extLst>
      <p:ext uri="{BB962C8B-B14F-4D97-AF65-F5344CB8AC3E}">
        <p14:creationId xmlns:p14="http://schemas.microsoft.com/office/powerpoint/2010/main" val="266260284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7602" y="368139"/>
            <a:ext cx="10789877" cy="1523846"/>
          </a:xfrm>
        </p:spPr>
        <p:txBody>
          <a:bodyPr/>
          <a:lstStyle/>
          <a:p>
            <a:r>
              <a:rPr lang="en-GB" dirty="0" smtClean="0"/>
              <a:t>Learn more</a:t>
            </a:r>
            <a:endParaRPr lang="en-GB" dirty="0"/>
          </a:p>
        </p:txBody>
      </p:sp>
      <p:sp>
        <p:nvSpPr>
          <p:cNvPr id="3" name="Title 1"/>
          <p:cNvSpPr txBox="1">
            <a:spLocks/>
          </p:cNvSpPr>
          <p:nvPr/>
        </p:nvSpPr>
        <p:spPr>
          <a:xfrm>
            <a:off x="837601" y="3433389"/>
            <a:ext cx="11171635" cy="498598"/>
          </a:xfrm>
          <a:prstGeom prst="rect">
            <a:avLst/>
          </a:prstGeom>
        </p:spPr>
        <p:txBody>
          <a:bodyPr vert="horz" wrap="square" lIns="0" tIns="0" rIns="0" bIns="0" rtlCol="0" anchor="ctr" anchorCtr="0">
            <a:noAutofit/>
          </a:bodyPr>
          <a:lstStyle>
            <a:lvl1pPr algn="l" defTabSz="1110841" rtl="0" eaLnBrk="1" latinLnBrk="0" hangingPunct="1">
              <a:lnSpc>
                <a:spcPct val="90000"/>
              </a:lnSpc>
              <a:spcBef>
                <a:spcPct val="0"/>
              </a:spcBef>
              <a:buNone/>
              <a:defRPr lang="en-US" sz="5800" b="1" kern="1200" cap="none" spc="-121" baseline="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a:lstStyle>
          <a:p>
            <a:endParaRPr lang="en-GB" sz="3600" dirty="0"/>
          </a:p>
          <a:p>
            <a:endParaRPr lang="en-GB" sz="3600" dirty="0" smtClean="0"/>
          </a:p>
          <a:p>
            <a:endParaRPr lang="en-GB" sz="3600" dirty="0" smtClean="0"/>
          </a:p>
          <a:p>
            <a:endParaRPr lang="en-GB" sz="3600" dirty="0"/>
          </a:p>
          <a:p>
            <a:r>
              <a:rPr lang="en-GB" sz="3600" dirty="0" smtClean="0">
                <a:hlinkClick r:id="rId2"/>
              </a:rPr>
              <a:t>tryfsharp.org</a:t>
            </a:r>
          </a:p>
          <a:p>
            <a:endParaRPr lang="en-GB" sz="3600" dirty="0">
              <a:hlinkClick r:id="rId2"/>
            </a:endParaRPr>
          </a:p>
          <a:p>
            <a:r>
              <a:rPr lang="en-GB" sz="3600" dirty="0" smtClean="0">
                <a:hlinkClick r:id="rId2"/>
              </a:rPr>
              <a:t>fsharp.org/math</a:t>
            </a:r>
            <a:r>
              <a:rPr lang="en-GB" sz="3600" dirty="0" smtClean="0"/>
              <a:t> </a:t>
            </a:r>
            <a:endParaRPr lang="en-GB" sz="3600" dirty="0"/>
          </a:p>
          <a:p>
            <a:r>
              <a:rPr lang="en-GB" sz="3600" dirty="0" smtClean="0">
                <a:hlinkClick r:id="rId3"/>
              </a:rPr>
              <a:t>fsharp.org/data-science</a:t>
            </a:r>
            <a:r>
              <a:rPr lang="en-GB" sz="3600" dirty="0" smtClean="0"/>
              <a:t>    </a:t>
            </a:r>
            <a:endParaRPr lang="en-GB" sz="3600" dirty="0"/>
          </a:p>
          <a:p>
            <a:r>
              <a:rPr lang="en-GB" sz="3600" dirty="0" smtClean="0">
                <a:hlinkClick r:id="rId4"/>
              </a:rPr>
              <a:t>fsharp.org/machine-learning</a:t>
            </a:r>
            <a:endParaRPr lang="en-GB" sz="3600" dirty="0" smtClean="0"/>
          </a:p>
          <a:p>
            <a:r>
              <a:rPr lang="en-GB" sz="3600" dirty="0" smtClean="0">
                <a:hlinkClick r:id="rId5"/>
              </a:rPr>
              <a:t>fsharp.org/cloud</a:t>
            </a:r>
            <a:endParaRPr lang="en-GB" sz="3600" dirty="0" smtClean="0"/>
          </a:p>
          <a:p>
            <a:r>
              <a:rPr lang="en-GB" sz="3600" dirty="0" smtClean="0">
                <a:hlinkClick r:id="rId6"/>
              </a:rPr>
              <a:t>fsharp.org/data-access</a:t>
            </a:r>
            <a:r>
              <a:rPr lang="en-GB" sz="3600" dirty="0" smtClean="0"/>
              <a:t> </a:t>
            </a:r>
          </a:p>
          <a:p>
            <a:endParaRPr lang="en-GB" sz="3600" dirty="0"/>
          </a:p>
          <a:p>
            <a:endParaRPr lang="en-GB" sz="3600" dirty="0" smtClean="0"/>
          </a:p>
          <a:p>
            <a:r>
              <a:rPr lang="en-GB" sz="3600" dirty="0" smtClean="0"/>
              <a:t>   </a:t>
            </a:r>
            <a:endParaRPr lang="en-GB" sz="3600" dirty="0"/>
          </a:p>
          <a:p>
            <a:r>
              <a:rPr lang="en-GB" sz="3600" dirty="0" smtClean="0"/>
              <a:t> </a:t>
            </a:r>
          </a:p>
        </p:txBody>
      </p:sp>
    </p:spTree>
    <p:extLst>
      <p:ext uri="{BB962C8B-B14F-4D97-AF65-F5344CB8AC3E}">
        <p14:creationId xmlns:p14="http://schemas.microsoft.com/office/powerpoint/2010/main" val="418978876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
            </a:r>
            <a:br>
              <a:rPr lang="en-GB" dirty="0" smtClean="0"/>
            </a:br>
            <a:r>
              <a:rPr lang="en-GB" dirty="0"/>
              <a:t/>
            </a:r>
            <a:br>
              <a:rPr lang="en-GB" dirty="0"/>
            </a:br>
            <a:r>
              <a:rPr lang="en-GB" dirty="0" smtClean="0"/>
              <a:t/>
            </a:r>
            <a:br>
              <a:rPr lang="en-GB" dirty="0" smtClean="0"/>
            </a:br>
            <a:r>
              <a:rPr lang="en-GB" sz="3700" dirty="0">
                <a:hlinkClick r:id="rId2"/>
              </a:rPr>
              <a:t>fsharp.org</a:t>
            </a:r>
            <a:r>
              <a:rPr lang="en-GB" sz="3700" dirty="0"/>
              <a:t> </a:t>
            </a:r>
            <a:br>
              <a:rPr lang="en-GB" sz="3700" dirty="0"/>
            </a:br>
            <a:r>
              <a:rPr lang="en-GB" sz="1900" dirty="0"/>
              <a:t/>
            </a:r>
            <a:br>
              <a:rPr lang="en-GB" sz="1900" dirty="0"/>
            </a:br>
            <a:r>
              <a:rPr lang="en-GB" sz="3700" dirty="0">
                <a:hlinkClick r:id="rId3"/>
              </a:rPr>
              <a:t>tryfsharp.org</a:t>
            </a:r>
            <a:r>
              <a:rPr lang="en-GB" sz="3700" dirty="0"/>
              <a:t> </a:t>
            </a:r>
            <a:br>
              <a:rPr lang="en-GB" sz="3700" dirty="0"/>
            </a:br>
            <a:r>
              <a:rPr lang="en-GB" sz="1900" dirty="0"/>
              <a:t/>
            </a:r>
            <a:br>
              <a:rPr lang="en-GB" sz="1900" dirty="0"/>
            </a:br>
            <a:r>
              <a:rPr lang="en-GB" sz="4300" dirty="0"/>
              <a:t> </a:t>
            </a:r>
            <a:r>
              <a:rPr lang="en-GB" dirty="0"/>
              <a:t/>
            </a:r>
            <a:br>
              <a:rPr lang="en-GB" dirty="0"/>
            </a:br>
            <a:r>
              <a:rPr lang="en-GB" sz="4300" dirty="0"/>
              <a:t/>
            </a:r>
            <a:br>
              <a:rPr lang="en-GB" sz="4300" dirty="0"/>
            </a:br>
            <a:r>
              <a:rPr lang="en-GB" dirty="0" smtClean="0"/>
              <a:t>Questions?</a:t>
            </a:r>
            <a:br>
              <a:rPr lang="en-GB" dirty="0" smtClean="0"/>
            </a:br>
            <a:r>
              <a:rPr lang="en-GB" sz="3700" dirty="0"/>
              <a:t/>
            </a:r>
            <a:br>
              <a:rPr lang="en-GB" sz="3700" dirty="0"/>
            </a:br>
            <a:endParaRPr lang="en-GB" sz="3700" dirty="0"/>
          </a:p>
        </p:txBody>
      </p:sp>
    </p:spTree>
    <p:extLst>
      <p:ext uri="{BB962C8B-B14F-4D97-AF65-F5344CB8AC3E}">
        <p14:creationId xmlns:p14="http://schemas.microsoft.com/office/powerpoint/2010/main" val="4091931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3" y="2327921"/>
            <a:ext cx="11171635" cy="3739485"/>
          </a:xfrm>
        </p:spPr>
        <p:txBody>
          <a:bodyPr/>
          <a:lstStyle/>
          <a:p>
            <a:r>
              <a:rPr lang="en-GB" dirty="0" smtClean="0"/>
              <a:t>Demo: Tsunami Scripting Tools</a:t>
            </a:r>
            <a:br>
              <a:rPr lang="en-GB" dirty="0" smtClean="0"/>
            </a:br>
            <a:r>
              <a:rPr lang="en-GB" dirty="0"/>
              <a:t/>
            </a:r>
            <a:br>
              <a:rPr lang="en-GB" dirty="0"/>
            </a:br>
            <a:r>
              <a:rPr lang="en-GB" dirty="0" smtClean="0">
                <a:hlinkClick r:id="rId2"/>
              </a:rPr>
              <a:t>http://tsunami.io</a:t>
            </a:r>
            <a:r>
              <a:rPr lang="en-GB" dirty="0" smtClean="0"/>
              <a:t/>
            </a:r>
            <a:br>
              <a:rPr lang="en-GB" dirty="0" smtClean="0"/>
            </a:br>
            <a:r>
              <a:rPr lang="en-GB" dirty="0"/>
              <a:t/>
            </a:r>
            <a:br>
              <a:rPr lang="en-GB" dirty="0"/>
            </a:br>
            <a:r>
              <a:rPr lang="en-GB" dirty="0" smtClean="0">
                <a:hlinkClick r:id="rId3"/>
              </a:rPr>
              <a:t>demo videos</a:t>
            </a:r>
            <a:endParaRPr lang="en-GB" dirty="0"/>
          </a:p>
        </p:txBody>
      </p:sp>
    </p:spTree>
    <p:extLst>
      <p:ext uri="{BB962C8B-B14F-4D97-AF65-F5344CB8AC3E}">
        <p14:creationId xmlns:p14="http://schemas.microsoft.com/office/powerpoint/2010/main" val="173721811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Tour: Cloud Programming</a:t>
            </a:r>
            <a:endParaRPr lang="en-GB" dirty="0"/>
          </a:p>
        </p:txBody>
      </p:sp>
    </p:spTree>
    <p:extLst>
      <p:ext uri="{BB962C8B-B14F-4D97-AF65-F5344CB8AC3E}">
        <p14:creationId xmlns:p14="http://schemas.microsoft.com/office/powerpoint/2010/main" val="100337067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45" y="228653"/>
            <a:ext cx="11147562" cy="747897"/>
          </a:xfrm>
        </p:spPr>
        <p:txBody>
          <a:bodyPr/>
          <a:lstStyle/>
          <a:p>
            <a:r>
              <a:rPr lang="en-GB" dirty="0" smtClean="0">
                <a:latin typeface="Segoe Light" charset="0"/>
              </a:rPr>
              <a:t>The Information Revolution</a:t>
            </a:r>
            <a:endParaRPr lang="en-GB" dirty="0">
              <a:latin typeface="Segoe Light" charset="0"/>
            </a:endParaRPr>
          </a:p>
        </p:txBody>
      </p:sp>
      <p:pic>
        <p:nvPicPr>
          <p:cNvPr id="1026" name="Picture 2" descr="http://blog.programmableweb.com/wp-content/api-timeline-2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141" y="1594244"/>
            <a:ext cx="9789263" cy="46174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a:graphicFrameLocks/>
          </p:cNvGraphicFramePr>
          <p:nvPr>
            <p:extLst>
              <p:ext uri="{D42A27DB-BD31-4B8C-83A1-F6EECF244321}">
                <p14:modId xmlns:p14="http://schemas.microsoft.com/office/powerpoint/2010/main" val="2167763152"/>
              </p:ext>
            </p:extLst>
          </p:nvPr>
        </p:nvGraphicFramePr>
        <p:xfrm>
          <a:off x="3515445" y="1222187"/>
          <a:ext cx="7293961" cy="4396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429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45" y="228654"/>
            <a:ext cx="11147562" cy="2908489"/>
          </a:xfrm>
        </p:spPr>
        <p:txBody>
          <a:bodyPr/>
          <a:lstStyle/>
          <a:p>
            <a:r>
              <a:rPr lang="en-GB" dirty="0" smtClean="0"/>
              <a:t>Amazon Web Services .NET SDKs </a:t>
            </a:r>
            <a:br>
              <a:rPr lang="en-GB" dirty="0" smtClean="0"/>
            </a:br>
            <a:r>
              <a:rPr lang="en-GB" sz="4800" dirty="0"/>
              <a:t/>
            </a:r>
            <a:br>
              <a:rPr lang="en-GB" sz="4800" dirty="0"/>
            </a:br>
            <a:r>
              <a:rPr lang="en-GB" sz="3600" dirty="0">
                <a:hlinkClick r:id="rId2"/>
              </a:rPr>
              <a:t>http://aws.amazon.com/tools</a:t>
            </a:r>
            <a:r>
              <a:rPr lang="en-GB" sz="3600" dirty="0"/>
              <a:t> </a:t>
            </a:r>
            <a:br>
              <a:rPr lang="en-GB" sz="3600" dirty="0"/>
            </a:br>
            <a:r>
              <a:rPr lang="en-GB" sz="3600" dirty="0"/>
              <a:t/>
            </a:r>
            <a:br>
              <a:rPr lang="en-GB" sz="3600" dirty="0"/>
            </a:br>
            <a:r>
              <a:rPr lang="en-GB" sz="3600" dirty="0">
                <a:hlinkClick r:id="rId3"/>
              </a:rPr>
              <a:t>https://github.com/aws</a:t>
            </a:r>
            <a:r>
              <a:rPr lang="en-GB" sz="3600" dirty="0"/>
              <a:t> (Apache 2.0)</a:t>
            </a:r>
            <a:endParaRPr lang="en-GB" sz="4800" dirty="0"/>
          </a:p>
        </p:txBody>
      </p:sp>
      <p:sp>
        <p:nvSpPr>
          <p:cNvPr id="3" name="Text Placeholder 2"/>
          <p:cNvSpPr>
            <a:spLocks noGrp="1"/>
          </p:cNvSpPr>
          <p:nvPr>
            <p:ph type="body" idx="1"/>
          </p:nvPr>
        </p:nvSpPr>
        <p:spPr>
          <a:xfrm>
            <a:off x="519047" y="1448142"/>
            <a:ext cx="11147560" cy="540148"/>
          </a:xfrm>
        </p:spPr>
        <p:txBody>
          <a:bodyPr/>
          <a:lstStyle/>
          <a:p>
            <a:endParaRPr lang="en-GB"/>
          </a:p>
        </p:txBody>
      </p:sp>
      <p:pic>
        <p:nvPicPr>
          <p:cNvPr id="15361"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11638" t="18702" r="18429" b="6470"/>
          <a:stretch/>
        </p:blipFill>
        <p:spPr bwMode="auto">
          <a:xfrm>
            <a:off x="1487606" y="1351130"/>
            <a:ext cx="8939284" cy="49677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684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3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45" y="228658"/>
            <a:ext cx="11147562" cy="2825389"/>
          </a:xfrm>
        </p:spPr>
        <p:txBody>
          <a:bodyPr/>
          <a:lstStyle/>
          <a:p>
            <a:r>
              <a:rPr lang="en-GB" dirty="0" smtClean="0"/>
              <a:t>Azure .NET SDKs</a:t>
            </a:r>
            <a:br>
              <a:rPr lang="en-GB" dirty="0" smtClean="0"/>
            </a:br>
            <a:r>
              <a:rPr lang="en-GB" dirty="0"/>
              <a:t/>
            </a:r>
            <a:br>
              <a:rPr lang="en-GB" dirty="0"/>
            </a:br>
            <a:r>
              <a:rPr lang="en-GB" sz="3200" dirty="0">
                <a:hlinkClick r:id="rId2"/>
              </a:rPr>
              <a:t>http://www.windowsazure.com</a:t>
            </a:r>
            <a:r>
              <a:rPr lang="en-GB" sz="3200" dirty="0"/>
              <a:t> </a:t>
            </a:r>
            <a:br>
              <a:rPr lang="en-GB" sz="3200" dirty="0"/>
            </a:br>
            <a:r>
              <a:rPr lang="en-GB" sz="3200" dirty="0"/>
              <a:t/>
            </a:r>
            <a:br>
              <a:rPr lang="en-GB" sz="3200" dirty="0"/>
            </a:br>
            <a:r>
              <a:rPr lang="en-GB" sz="3200" dirty="0">
                <a:hlinkClick r:id="rId3"/>
              </a:rPr>
              <a:t>https://github.com/WindowsAzure/</a:t>
            </a:r>
            <a:r>
              <a:rPr lang="en-GB" sz="3200" dirty="0"/>
              <a:t>  (Apache 2.0)</a:t>
            </a:r>
            <a:endParaRPr lang="en-GB" dirty="0"/>
          </a:p>
        </p:txBody>
      </p:sp>
      <p:sp>
        <p:nvSpPr>
          <p:cNvPr id="3" name="Text Placeholder 2"/>
          <p:cNvSpPr>
            <a:spLocks noGrp="1"/>
          </p:cNvSpPr>
          <p:nvPr>
            <p:ph type="body" idx="1"/>
          </p:nvPr>
        </p:nvSpPr>
        <p:spPr>
          <a:xfrm>
            <a:off x="519047" y="1448142"/>
            <a:ext cx="11147560" cy="540148"/>
          </a:xfrm>
        </p:spPr>
        <p:txBody>
          <a:bodyPr/>
          <a:lstStyle/>
          <a:p>
            <a:endParaRPr lang="en-GB"/>
          </a:p>
        </p:txBody>
      </p:sp>
      <p:pic>
        <p:nvPicPr>
          <p:cNvPr id="14337"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210939" y="1255595"/>
            <a:ext cx="8720919" cy="51789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658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3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Tour: GPGPU Programming</a:t>
            </a:r>
            <a:endParaRPr lang="en-GB" dirty="0"/>
          </a:p>
        </p:txBody>
      </p:sp>
      <p:sp>
        <p:nvSpPr>
          <p:cNvPr id="3" name="Title 1"/>
          <p:cNvSpPr txBox="1">
            <a:spLocks/>
          </p:cNvSpPr>
          <p:nvPr/>
        </p:nvSpPr>
        <p:spPr>
          <a:xfrm>
            <a:off x="646531" y="4484265"/>
            <a:ext cx="11171635" cy="747897"/>
          </a:xfrm>
          <a:prstGeom prst="rect">
            <a:avLst/>
          </a:prstGeom>
        </p:spPr>
        <p:txBody>
          <a:bodyPr vert="horz" wrap="square" lIns="0" tIns="0" rIns="0" bIns="0" rtlCol="0" anchor="ctr" anchorCtr="0">
            <a:noAutofit/>
          </a:bodyPr>
          <a:lstStyle>
            <a:lvl1pPr algn="l" defTabSz="1110841" rtl="0" eaLnBrk="1" latinLnBrk="0" hangingPunct="1">
              <a:lnSpc>
                <a:spcPct val="90000"/>
              </a:lnSpc>
              <a:spcBef>
                <a:spcPct val="0"/>
              </a:spcBef>
              <a:buNone/>
              <a:defRPr lang="en-US" sz="5800" b="0" kern="1200" cap="none" spc="-121" baseline="0">
                <a:ln w="3175">
                  <a:noFill/>
                </a:ln>
                <a:gradFill flip="none" rotWithShape="1">
                  <a:gsLst>
                    <a:gs pos="0">
                      <a:schemeClr val="tx1"/>
                    </a:gs>
                    <a:gs pos="86000">
                      <a:schemeClr val="tx1"/>
                    </a:gs>
                  </a:gsLst>
                  <a:lin ang="5400000" scaled="0"/>
                  <a:tileRect/>
                </a:gradFill>
                <a:effectLst/>
                <a:latin typeface="Segoe Light" charset="0"/>
                <a:ea typeface="+mn-ea"/>
                <a:cs typeface="Arial" charset="0"/>
              </a:defRPr>
            </a:lvl1pPr>
          </a:lstStyle>
          <a:p>
            <a:r>
              <a:rPr lang="en-GB" sz="4000" dirty="0"/>
              <a:t>search on </a:t>
            </a:r>
            <a:r>
              <a:rPr lang="en-GB" sz="4000" dirty="0" err="1"/>
              <a:t>nuget</a:t>
            </a:r>
            <a:r>
              <a:rPr lang="en-GB" sz="4000" dirty="0"/>
              <a:t> for GPU or CUDA!</a:t>
            </a:r>
          </a:p>
          <a:p>
            <a:r>
              <a:rPr lang="en-GB" sz="4000" dirty="0"/>
              <a:t>search on </a:t>
            </a:r>
            <a:r>
              <a:rPr lang="en-GB" sz="4000" dirty="0" err="1"/>
              <a:t>google</a:t>
            </a:r>
            <a:r>
              <a:rPr lang="en-GB" sz="4000" dirty="0"/>
              <a:t> for “C# GPGPU”</a:t>
            </a:r>
          </a:p>
        </p:txBody>
      </p:sp>
    </p:spTree>
    <p:extLst>
      <p:ext uri="{BB962C8B-B14F-4D97-AF65-F5344CB8AC3E}">
        <p14:creationId xmlns:p14="http://schemas.microsoft.com/office/powerpoint/2010/main" val="1065844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el 1"/>
          <p:cNvSpPr>
            <a:spLocks noGrp="1"/>
          </p:cNvSpPr>
          <p:nvPr>
            <p:ph type="title"/>
          </p:nvPr>
        </p:nvSpPr>
        <p:spPr bwMode="auto">
          <a:xfrm>
            <a:off x="519045" y="228654"/>
            <a:ext cx="11147562" cy="8577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84" tIns="54392" rIns="108784" bIns="54392" numCol="1" anchor="t" anchorCtr="0" compatLnSpc="1">
            <a:prstTxWarp prst="textNoShape">
              <a:avLst/>
            </a:prstTxWarp>
          </a:bodyPr>
          <a:lstStyle/>
          <a:p>
            <a:r>
              <a:rPr lang="de-DE" dirty="0" smtClean="0">
                <a:latin typeface="Gotham Book" charset="0"/>
              </a:rPr>
              <a:t>Alea.cuBase</a:t>
            </a:r>
          </a:p>
        </p:txBody>
      </p:sp>
      <p:sp>
        <p:nvSpPr>
          <p:cNvPr id="34819" name="Inhaltsplatzhalter 2"/>
          <p:cNvSpPr>
            <a:spLocks noGrp="1"/>
          </p:cNvSpPr>
          <p:nvPr>
            <p:ph type="body" sz="quarter" idx="10"/>
          </p:nvPr>
        </p:nvSpPr>
        <p:spPr bwMode="auto">
          <a:xfrm>
            <a:off x="519045" y="1448144"/>
            <a:ext cx="11147562" cy="254128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84" tIns="54392" rIns="108784" bIns="54392" numCol="1" anchor="t" anchorCtr="0" compatLnSpc="1">
            <a:prstTxWarp prst="textNoShape">
              <a:avLst/>
            </a:prstTxWarp>
          </a:bodyPr>
          <a:lstStyle/>
          <a:p>
            <a:pPr>
              <a:defRPr/>
            </a:pPr>
            <a:r>
              <a:rPr lang="en-US" sz="2400" dirty="0">
                <a:latin typeface="Gotham Light" charset="0"/>
                <a:ea typeface="MS PGothic" charset="0"/>
                <a:cs typeface="Gotham Light" charset="0"/>
              </a:rPr>
              <a:t>Complete solution to develop CUDA accelerated GPU applications</a:t>
            </a:r>
          </a:p>
          <a:p>
            <a:pPr lvl="1">
              <a:defRPr/>
            </a:pPr>
            <a:r>
              <a:rPr lang="en-US" sz="2000" dirty="0">
                <a:latin typeface="Gotham Light" charset="0"/>
                <a:ea typeface="ＭＳ Ｐゴシック" charset="0"/>
                <a:cs typeface="Gotham Light" charset="0"/>
              </a:rPr>
              <a:t>Used “for real” in finance institutions</a:t>
            </a:r>
          </a:p>
          <a:p>
            <a:pPr lvl="1">
              <a:defRPr/>
            </a:pPr>
            <a:r>
              <a:rPr lang="en-US" sz="2000" dirty="0">
                <a:latin typeface="Gotham Light" charset="0"/>
                <a:ea typeface="ＭＳ Ｐゴシック" charset="0"/>
                <a:cs typeface="Gotham Light" charset="0"/>
              </a:rPr>
              <a:t>Based on LLVM and CUDA 5 technology</a:t>
            </a:r>
          </a:p>
          <a:p>
            <a:pPr lvl="1">
              <a:defRPr/>
            </a:pPr>
            <a:r>
              <a:rPr lang="en-US" sz="2000" dirty="0">
                <a:latin typeface="Gotham Light" charset="0"/>
                <a:ea typeface="ＭＳ Ｐゴシック" charset="0"/>
                <a:cs typeface="Gotham Light" charset="0"/>
              </a:rPr>
              <a:t>Uses F# code quotation</a:t>
            </a:r>
          </a:p>
          <a:p>
            <a:pPr lvl="1">
              <a:defRPr/>
            </a:pPr>
            <a:r>
              <a:rPr lang="en-US" sz="2000" dirty="0">
                <a:latin typeface="Gotham Light" charset="0"/>
                <a:ea typeface="ＭＳ Ｐゴシック" charset="0"/>
                <a:cs typeface="Gotham Light" charset="0"/>
              </a:rPr>
              <a:t>Source code solution</a:t>
            </a:r>
          </a:p>
          <a:p>
            <a:pPr lvl="1">
              <a:defRPr/>
            </a:pPr>
            <a:r>
              <a:rPr lang="en-US" sz="2000" dirty="0">
                <a:latin typeface="Gotham Light" charset="0"/>
                <a:ea typeface="ＭＳ Ｐゴシック" charset="0"/>
                <a:cs typeface="Gotham Light" charset="0"/>
              </a:rPr>
              <a:t>No wrappers, no post build process to transform IL code </a:t>
            </a:r>
          </a:p>
          <a:p>
            <a:pPr marL="0" indent="0">
              <a:buNone/>
              <a:defRPr/>
            </a:pPr>
            <a:endParaRPr lang="en-US" sz="2400" dirty="0">
              <a:latin typeface="Gotham Light" charset="0"/>
              <a:ea typeface="MS PGothic" charset="0"/>
              <a:cs typeface="Gotham Light" charset="0"/>
            </a:endParaRPr>
          </a:p>
        </p:txBody>
      </p:sp>
      <p:grpSp>
        <p:nvGrpSpPr>
          <p:cNvPr id="6148" name="Gruppierung 4"/>
          <p:cNvGrpSpPr>
            <a:grpSpLocks/>
          </p:cNvGrpSpPr>
          <p:nvPr/>
        </p:nvGrpSpPr>
        <p:grpSpPr bwMode="auto">
          <a:xfrm>
            <a:off x="522613" y="4240041"/>
            <a:ext cx="3290130" cy="888731"/>
            <a:chOff x="505722" y="3698939"/>
            <a:chExt cx="2468854" cy="887792"/>
          </a:xfrm>
        </p:grpSpPr>
        <p:sp>
          <p:nvSpPr>
            <p:cNvPr id="2" name="Abgerundetes Rechteck 1"/>
            <p:cNvSpPr>
              <a:spLocks noChangeArrowheads="1"/>
            </p:cNvSpPr>
            <p:nvPr/>
          </p:nvSpPr>
          <p:spPr bwMode="auto">
            <a:xfrm>
              <a:off x="505722" y="3698939"/>
              <a:ext cx="2468854" cy="823232"/>
            </a:xfrm>
            <a:prstGeom prst="roundRect">
              <a:avLst>
                <a:gd name="adj" fmla="val 16667"/>
              </a:avLst>
            </a:prstGeom>
            <a:solidFill>
              <a:srgbClr val="014363"/>
            </a:solidFill>
            <a:ln w="9525">
              <a:solidFill>
                <a:srgbClr val="004263"/>
              </a:solidFill>
              <a:round/>
              <a:headEnd/>
              <a:tailEnd/>
            </a:ln>
            <a:effectLst/>
          </p:spPr>
          <p:txBody>
            <a:bodyPr anchor="ctr"/>
            <a:lstStyle/>
            <a:p>
              <a:pPr algn="ctr" defTabSz="1087950" fontAlgn="base">
                <a:spcBef>
                  <a:spcPct val="0"/>
                </a:spcBef>
                <a:spcAft>
                  <a:spcPct val="0"/>
                </a:spcAft>
                <a:defRPr/>
              </a:pPr>
              <a:endParaRPr lang="de-DE" sz="1700" dirty="0">
                <a:solidFill>
                  <a:srgbClr val="141313"/>
                </a:solidFill>
                <a:latin typeface="Interstate-Light" charset="0"/>
                <a:ea typeface="ＭＳ Ｐゴシック" pitchFamily="34" charset="-128"/>
              </a:endParaRPr>
            </a:p>
          </p:txBody>
        </p:sp>
        <p:sp>
          <p:nvSpPr>
            <p:cNvPr id="6165" name="Textfeld 10"/>
            <p:cNvSpPr txBox="1">
              <a:spLocks noChangeArrowheads="1"/>
            </p:cNvSpPr>
            <p:nvPr/>
          </p:nvSpPr>
          <p:spPr bwMode="auto">
            <a:xfrm>
              <a:off x="906443" y="3756612"/>
              <a:ext cx="1667411" cy="83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alibri" pitchFamily="34" charset="0"/>
                  <a:ea typeface="MS PGothic" pitchFamily="34" charset="-128"/>
                </a:defRPr>
              </a:lvl1pPr>
              <a:lvl2pPr marL="742950" indent="-285750" eaLnBrk="0" hangingPunct="0">
                <a:defRPr sz="1400">
                  <a:solidFill>
                    <a:schemeClr val="tx1"/>
                  </a:solidFill>
                  <a:latin typeface="Calibri" pitchFamily="34" charset="0"/>
                  <a:ea typeface="MS PGothic" pitchFamily="34" charset="-128"/>
                </a:defRPr>
              </a:lvl2pPr>
              <a:lvl3pPr marL="1143000" indent="-228600" eaLnBrk="0" hangingPunct="0">
                <a:defRPr sz="1400">
                  <a:solidFill>
                    <a:schemeClr val="tx1"/>
                  </a:solidFill>
                  <a:latin typeface="Calibri" pitchFamily="34" charset="0"/>
                  <a:ea typeface="MS PGothic" pitchFamily="34" charset="-128"/>
                </a:defRPr>
              </a:lvl3pPr>
              <a:lvl4pPr marL="1600200" indent="-228600" eaLnBrk="0" hangingPunct="0">
                <a:defRPr sz="1400">
                  <a:solidFill>
                    <a:schemeClr val="tx1"/>
                  </a:solidFill>
                  <a:latin typeface="Calibri" pitchFamily="34" charset="0"/>
                  <a:ea typeface="MS PGothic" pitchFamily="34" charset="-128"/>
                </a:defRPr>
              </a:lvl4pPr>
              <a:lvl5pPr marL="2057400" indent="-228600" eaLnBrk="0" hangingPunct="0">
                <a:defRPr sz="1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MS PGothic" pitchFamily="34" charset="-128"/>
                </a:defRPr>
              </a:lvl9pPr>
            </a:lstStyle>
            <a:p>
              <a:pPr algn="ctr" defTabSz="1087950" eaLnBrk="1" fontAlgn="base" hangingPunct="1">
                <a:spcBef>
                  <a:spcPct val="0"/>
                </a:spcBef>
                <a:spcAft>
                  <a:spcPct val="0"/>
                </a:spcAft>
              </a:pPr>
              <a:r>
                <a:rPr lang="en-US" sz="2400">
                  <a:solidFill>
                    <a:srgbClr val="AAAAAA"/>
                  </a:solidFill>
                  <a:latin typeface="Gotham Book" charset="0"/>
                </a:rPr>
                <a:t>Dynamic code </a:t>
              </a:r>
            </a:p>
            <a:p>
              <a:pPr algn="ctr" defTabSz="1087950" eaLnBrk="1" fontAlgn="base" hangingPunct="1">
                <a:spcBef>
                  <a:spcPct val="0"/>
                </a:spcBef>
                <a:spcAft>
                  <a:spcPct val="0"/>
                </a:spcAft>
              </a:pPr>
              <a:r>
                <a:rPr lang="en-US" sz="2400">
                  <a:solidFill>
                    <a:srgbClr val="AAAAAA"/>
                  </a:solidFill>
                  <a:latin typeface="Gotham Book" charset="0"/>
                </a:rPr>
                <a:t>generation</a:t>
              </a:r>
            </a:p>
          </p:txBody>
        </p:sp>
      </p:grpSp>
      <p:grpSp>
        <p:nvGrpSpPr>
          <p:cNvPr id="6149" name="Gruppierung 5"/>
          <p:cNvGrpSpPr>
            <a:grpSpLocks/>
          </p:cNvGrpSpPr>
          <p:nvPr/>
        </p:nvGrpSpPr>
        <p:grpSpPr bwMode="auto">
          <a:xfrm>
            <a:off x="4428454" y="4240041"/>
            <a:ext cx="3290130" cy="888731"/>
            <a:chOff x="4472652" y="3330933"/>
            <a:chExt cx="2468854" cy="887792"/>
          </a:xfrm>
        </p:grpSpPr>
        <p:sp>
          <p:nvSpPr>
            <p:cNvPr id="22" name="Abgerundetes Rechteck 21"/>
            <p:cNvSpPr>
              <a:spLocks noChangeArrowheads="1"/>
            </p:cNvSpPr>
            <p:nvPr/>
          </p:nvSpPr>
          <p:spPr bwMode="auto">
            <a:xfrm>
              <a:off x="4472652" y="3330933"/>
              <a:ext cx="2468854" cy="823232"/>
            </a:xfrm>
            <a:prstGeom prst="roundRect">
              <a:avLst>
                <a:gd name="adj" fmla="val 16667"/>
              </a:avLst>
            </a:prstGeom>
            <a:solidFill>
              <a:srgbClr val="014363"/>
            </a:solidFill>
            <a:ln w="9525">
              <a:solidFill>
                <a:srgbClr val="004263"/>
              </a:solidFill>
              <a:round/>
              <a:headEnd/>
              <a:tailEnd/>
            </a:ln>
            <a:effectLst/>
          </p:spPr>
          <p:txBody>
            <a:bodyPr anchor="ctr"/>
            <a:lstStyle/>
            <a:p>
              <a:pPr algn="ctr" defTabSz="1087950" fontAlgn="base">
                <a:spcBef>
                  <a:spcPct val="0"/>
                </a:spcBef>
                <a:spcAft>
                  <a:spcPct val="0"/>
                </a:spcAft>
                <a:defRPr/>
              </a:pPr>
              <a:endParaRPr lang="de-DE" sz="1700" dirty="0">
                <a:solidFill>
                  <a:srgbClr val="141313"/>
                </a:solidFill>
                <a:latin typeface="Interstate-Light" charset="0"/>
                <a:ea typeface="ＭＳ Ｐゴシック" pitchFamily="34" charset="-128"/>
              </a:endParaRPr>
            </a:p>
          </p:txBody>
        </p:sp>
        <p:sp>
          <p:nvSpPr>
            <p:cNvPr id="6163" name="Textfeld 12"/>
            <p:cNvSpPr txBox="1">
              <a:spLocks noChangeArrowheads="1"/>
            </p:cNvSpPr>
            <p:nvPr/>
          </p:nvSpPr>
          <p:spPr bwMode="auto">
            <a:xfrm>
              <a:off x="4879989" y="3388606"/>
              <a:ext cx="1654179" cy="83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alibri" pitchFamily="34" charset="0"/>
                  <a:ea typeface="MS PGothic" pitchFamily="34" charset="-128"/>
                </a:defRPr>
              </a:lvl1pPr>
              <a:lvl2pPr marL="742950" indent="-285750" eaLnBrk="0" hangingPunct="0">
                <a:defRPr sz="1400">
                  <a:solidFill>
                    <a:schemeClr val="tx1"/>
                  </a:solidFill>
                  <a:latin typeface="Calibri" pitchFamily="34" charset="0"/>
                  <a:ea typeface="MS PGothic" pitchFamily="34" charset="-128"/>
                </a:defRPr>
              </a:lvl2pPr>
              <a:lvl3pPr marL="1143000" indent="-228600" eaLnBrk="0" hangingPunct="0">
                <a:defRPr sz="1400">
                  <a:solidFill>
                    <a:schemeClr val="tx1"/>
                  </a:solidFill>
                  <a:latin typeface="Calibri" pitchFamily="34" charset="0"/>
                  <a:ea typeface="MS PGothic" pitchFamily="34" charset="-128"/>
                </a:defRPr>
              </a:lvl3pPr>
              <a:lvl4pPr marL="1600200" indent="-228600" eaLnBrk="0" hangingPunct="0">
                <a:defRPr sz="1400">
                  <a:solidFill>
                    <a:schemeClr val="tx1"/>
                  </a:solidFill>
                  <a:latin typeface="Calibri" pitchFamily="34" charset="0"/>
                  <a:ea typeface="MS PGothic" pitchFamily="34" charset="-128"/>
                </a:defRPr>
              </a:lvl4pPr>
              <a:lvl5pPr marL="2057400" indent="-228600" eaLnBrk="0" hangingPunct="0">
                <a:defRPr sz="1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MS PGothic" pitchFamily="34" charset="-128"/>
                </a:defRPr>
              </a:lvl9pPr>
            </a:lstStyle>
            <a:p>
              <a:pPr algn="ctr" defTabSz="1087950" eaLnBrk="1" fontAlgn="base" hangingPunct="1">
                <a:spcBef>
                  <a:spcPct val="0"/>
                </a:spcBef>
                <a:spcAft>
                  <a:spcPct val="0"/>
                </a:spcAft>
              </a:pPr>
              <a:r>
                <a:rPr lang="en-US" sz="2400">
                  <a:solidFill>
                    <a:srgbClr val="AAAAAA"/>
                  </a:solidFill>
                  <a:latin typeface="Gotham Book" charset="0"/>
                </a:rPr>
                <a:t>GPU algorithm</a:t>
              </a:r>
            </a:p>
            <a:p>
              <a:pPr algn="ctr" defTabSz="1087950" eaLnBrk="1" fontAlgn="base" hangingPunct="1">
                <a:spcBef>
                  <a:spcPct val="0"/>
                </a:spcBef>
                <a:spcAft>
                  <a:spcPct val="0"/>
                </a:spcAft>
              </a:pPr>
              <a:r>
                <a:rPr lang="en-US" sz="2400">
                  <a:solidFill>
                    <a:srgbClr val="AAAAAA"/>
                  </a:solidFill>
                  <a:latin typeface="Gotham Book" charset="0"/>
                </a:rPr>
                <a:t>scripting</a:t>
              </a:r>
            </a:p>
          </p:txBody>
        </p:sp>
      </p:grpSp>
      <p:grpSp>
        <p:nvGrpSpPr>
          <p:cNvPr id="6150" name="Gruppierung 3"/>
          <p:cNvGrpSpPr>
            <a:grpSpLocks/>
          </p:cNvGrpSpPr>
          <p:nvPr/>
        </p:nvGrpSpPr>
        <p:grpSpPr bwMode="auto">
          <a:xfrm>
            <a:off x="8334294" y="4240054"/>
            <a:ext cx="3290130" cy="885169"/>
            <a:chOff x="2238612" y="5000241"/>
            <a:chExt cx="2468854" cy="884231"/>
          </a:xfrm>
        </p:grpSpPr>
        <p:sp>
          <p:nvSpPr>
            <p:cNvPr id="24" name="Abgerundetes Rechteck 23"/>
            <p:cNvSpPr>
              <a:spLocks noChangeArrowheads="1"/>
            </p:cNvSpPr>
            <p:nvPr/>
          </p:nvSpPr>
          <p:spPr bwMode="auto">
            <a:xfrm>
              <a:off x="2238612" y="5000241"/>
              <a:ext cx="2468854" cy="823232"/>
            </a:xfrm>
            <a:prstGeom prst="roundRect">
              <a:avLst>
                <a:gd name="adj" fmla="val 16667"/>
              </a:avLst>
            </a:prstGeom>
            <a:solidFill>
              <a:srgbClr val="014363"/>
            </a:solidFill>
            <a:ln w="9525">
              <a:solidFill>
                <a:srgbClr val="004263"/>
              </a:solidFill>
              <a:round/>
              <a:headEnd/>
              <a:tailEnd/>
            </a:ln>
            <a:effectLst/>
          </p:spPr>
          <p:txBody>
            <a:bodyPr anchor="ctr"/>
            <a:lstStyle/>
            <a:p>
              <a:pPr algn="ctr" defTabSz="1087950" fontAlgn="base">
                <a:spcBef>
                  <a:spcPct val="0"/>
                </a:spcBef>
                <a:spcAft>
                  <a:spcPct val="0"/>
                </a:spcAft>
                <a:defRPr/>
              </a:pPr>
              <a:endParaRPr lang="de-DE" sz="1700" dirty="0">
                <a:solidFill>
                  <a:srgbClr val="141313"/>
                </a:solidFill>
                <a:latin typeface="Interstate-Light" charset="0"/>
                <a:ea typeface="ＭＳ Ｐゴシック" pitchFamily="34" charset="-128"/>
              </a:endParaRPr>
            </a:p>
          </p:txBody>
        </p:sp>
        <p:sp>
          <p:nvSpPr>
            <p:cNvPr id="6161" name="Textfeld 18"/>
            <p:cNvSpPr txBox="1">
              <a:spLocks noChangeArrowheads="1"/>
            </p:cNvSpPr>
            <p:nvPr/>
          </p:nvSpPr>
          <p:spPr bwMode="auto">
            <a:xfrm>
              <a:off x="2665196" y="5054355"/>
              <a:ext cx="1615688" cy="83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alibri" pitchFamily="34" charset="0"/>
                  <a:ea typeface="MS PGothic" pitchFamily="34" charset="-128"/>
                </a:defRPr>
              </a:lvl1pPr>
              <a:lvl2pPr marL="742950" indent="-285750" eaLnBrk="0" hangingPunct="0">
                <a:defRPr sz="1400">
                  <a:solidFill>
                    <a:schemeClr val="tx1"/>
                  </a:solidFill>
                  <a:latin typeface="Calibri" pitchFamily="34" charset="0"/>
                  <a:ea typeface="MS PGothic" pitchFamily="34" charset="-128"/>
                </a:defRPr>
              </a:lvl2pPr>
              <a:lvl3pPr marL="1143000" indent="-228600" eaLnBrk="0" hangingPunct="0">
                <a:defRPr sz="1400">
                  <a:solidFill>
                    <a:schemeClr val="tx1"/>
                  </a:solidFill>
                  <a:latin typeface="Calibri" pitchFamily="34" charset="0"/>
                  <a:ea typeface="MS PGothic" pitchFamily="34" charset="-128"/>
                </a:defRPr>
              </a:lvl3pPr>
              <a:lvl4pPr marL="1600200" indent="-228600" eaLnBrk="0" hangingPunct="0">
                <a:defRPr sz="1400">
                  <a:solidFill>
                    <a:schemeClr val="tx1"/>
                  </a:solidFill>
                  <a:latin typeface="Calibri" pitchFamily="34" charset="0"/>
                  <a:ea typeface="MS PGothic" pitchFamily="34" charset="-128"/>
                </a:defRPr>
              </a:lvl4pPr>
              <a:lvl5pPr marL="2057400" indent="-228600" eaLnBrk="0" hangingPunct="0">
                <a:defRPr sz="1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MS PGothic" pitchFamily="34" charset="-128"/>
                </a:defRPr>
              </a:lvl9pPr>
            </a:lstStyle>
            <a:p>
              <a:pPr algn="ctr" defTabSz="1087950" eaLnBrk="1" fontAlgn="base" hangingPunct="1">
                <a:spcBef>
                  <a:spcPct val="0"/>
                </a:spcBef>
                <a:spcAft>
                  <a:spcPct val="0"/>
                </a:spcAft>
              </a:pPr>
              <a:r>
                <a:rPr lang="en-US" sz="2400">
                  <a:solidFill>
                    <a:srgbClr val="AAAAAA"/>
                  </a:solidFill>
                  <a:latin typeface="Gotham Book" charset="0"/>
                </a:rPr>
                <a:t>Industry grade</a:t>
              </a:r>
            </a:p>
            <a:p>
              <a:pPr algn="ctr" defTabSz="1087950" eaLnBrk="1" fontAlgn="base" hangingPunct="1">
                <a:spcBef>
                  <a:spcPct val="0"/>
                </a:spcBef>
                <a:spcAft>
                  <a:spcPct val="0"/>
                </a:spcAft>
              </a:pPr>
              <a:r>
                <a:rPr lang="en-US" sz="2400">
                  <a:solidFill>
                    <a:srgbClr val="AAAAAA"/>
                  </a:solidFill>
                  <a:latin typeface="Gotham Book" charset="0"/>
                </a:rPr>
                <a:t>performance</a:t>
              </a:r>
            </a:p>
          </p:txBody>
        </p:sp>
      </p:grpSp>
      <p:grpSp>
        <p:nvGrpSpPr>
          <p:cNvPr id="6151" name="Gruppierung 25"/>
          <p:cNvGrpSpPr>
            <a:grpSpLocks/>
          </p:cNvGrpSpPr>
          <p:nvPr/>
        </p:nvGrpSpPr>
        <p:grpSpPr bwMode="auto">
          <a:xfrm>
            <a:off x="492992" y="5459528"/>
            <a:ext cx="3290130" cy="888731"/>
            <a:chOff x="505722" y="3698939"/>
            <a:chExt cx="2468854" cy="887792"/>
          </a:xfrm>
        </p:grpSpPr>
        <p:sp>
          <p:nvSpPr>
            <p:cNvPr id="27" name="Abgerundetes Rechteck 26"/>
            <p:cNvSpPr>
              <a:spLocks noChangeArrowheads="1"/>
            </p:cNvSpPr>
            <p:nvPr/>
          </p:nvSpPr>
          <p:spPr bwMode="auto">
            <a:xfrm>
              <a:off x="505722" y="3698939"/>
              <a:ext cx="2468854" cy="823232"/>
            </a:xfrm>
            <a:prstGeom prst="roundRect">
              <a:avLst>
                <a:gd name="adj" fmla="val 16667"/>
              </a:avLst>
            </a:prstGeom>
            <a:solidFill>
              <a:srgbClr val="014363"/>
            </a:solidFill>
            <a:ln w="9525">
              <a:solidFill>
                <a:srgbClr val="004263"/>
              </a:solidFill>
              <a:round/>
              <a:headEnd/>
              <a:tailEnd/>
            </a:ln>
            <a:effectLst/>
          </p:spPr>
          <p:txBody>
            <a:bodyPr anchor="ctr"/>
            <a:lstStyle/>
            <a:p>
              <a:pPr algn="ctr" defTabSz="1087950" fontAlgn="base">
                <a:spcBef>
                  <a:spcPct val="0"/>
                </a:spcBef>
                <a:spcAft>
                  <a:spcPct val="0"/>
                </a:spcAft>
                <a:defRPr/>
              </a:pPr>
              <a:endParaRPr lang="de-DE" sz="1700" dirty="0">
                <a:solidFill>
                  <a:srgbClr val="141313"/>
                </a:solidFill>
                <a:latin typeface="Interstate-Light" charset="0"/>
                <a:ea typeface="ＭＳ Ｐゴシック" pitchFamily="34" charset="-128"/>
              </a:endParaRPr>
            </a:p>
          </p:txBody>
        </p:sp>
        <p:sp>
          <p:nvSpPr>
            <p:cNvPr id="6159" name="Textfeld 27"/>
            <p:cNvSpPr txBox="1">
              <a:spLocks noChangeArrowheads="1"/>
            </p:cNvSpPr>
            <p:nvPr/>
          </p:nvSpPr>
          <p:spPr bwMode="auto">
            <a:xfrm>
              <a:off x="1008692" y="3756612"/>
              <a:ext cx="1462924" cy="83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alibri" pitchFamily="34" charset="0"/>
                  <a:ea typeface="MS PGothic" pitchFamily="34" charset="-128"/>
                </a:defRPr>
              </a:lvl1pPr>
              <a:lvl2pPr marL="742950" indent="-285750" eaLnBrk="0" hangingPunct="0">
                <a:defRPr sz="1400">
                  <a:solidFill>
                    <a:schemeClr val="tx1"/>
                  </a:solidFill>
                  <a:latin typeface="Calibri" pitchFamily="34" charset="0"/>
                  <a:ea typeface="MS PGothic" pitchFamily="34" charset="-128"/>
                </a:defRPr>
              </a:lvl2pPr>
              <a:lvl3pPr marL="1143000" indent="-228600" eaLnBrk="0" hangingPunct="0">
                <a:defRPr sz="1400">
                  <a:solidFill>
                    <a:schemeClr val="tx1"/>
                  </a:solidFill>
                  <a:latin typeface="Calibri" pitchFamily="34" charset="0"/>
                  <a:ea typeface="MS PGothic" pitchFamily="34" charset="-128"/>
                </a:defRPr>
              </a:lvl3pPr>
              <a:lvl4pPr marL="1600200" indent="-228600" eaLnBrk="0" hangingPunct="0">
                <a:defRPr sz="1400">
                  <a:solidFill>
                    <a:schemeClr val="tx1"/>
                  </a:solidFill>
                  <a:latin typeface="Calibri" pitchFamily="34" charset="0"/>
                  <a:ea typeface="MS PGothic" pitchFamily="34" charset="-128"/>
                </a:defRPr>
              </a:lvl4pPr>
              <a:lvl5pPr marL="2057400" indent="-228600" eaLnBrk="0" hangingPunct="0">
                <a:defRPr sz="1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MS PGothic" pitchFamily="34" charset="-128"/>
                </a:defRPr>
              </a:lvl9pPr>
            </a:lstStyle>
            <a:p>
              <a:pPr algn="ctr" defTabSz="1087950" eaLnBrk="1" fontAlgn="base" hangingPunct="1">
                <a:spcBef>
                  <a:spcPct val="0"/>
                </a:spcBef>
                <a:spcAft>
                  <a:spcPct val="0"/>
                </a:spcAft>
              </a:pPr>
              <a:r>
                <a:rPr lang="en-US" sz="2400">
                  <a:solidFill>
                    <a:srgbClr val="AAAAAA"/>
                  </a:solidFill>
                  <a:latin typeface="Gotham Book" charset="0"/>
                </a:rPr>
                <a:t>Rapid</a:t>
              </a:r>
            </a:p>
            <a:p>
              <a:pPr algn="ctr" defTabSz="1087950" eaLnBrk="1" fontAlgn="base" hangingPunct="1">
                <a:spcBef>
                  <a:spcPct val="0"/>
                </a:spcBef>
                <a:spcAft>
                  <a:spcPct val="0"/>
                </a:spcAft>
              </a:pPr>
              <a:r>
                <a:rPr lang="en-US" sz="2400">
                  <a:solidFill>
                    <a:srgbClr val="AAAAAA"/>
                  </a:solidFill>
                  <a:latin typeface="Gotham Book" charset="0"/>
                </a:rPr>
                <a:t>development</a:t>
              </a:r>
            </a:p>
          </p:txBody>
        </p:sp>
      </p:grpSp>
      <p:grpSp>
        <p:nvGrpSpPr>
          <p:cNvPr id="6152" name="Gruppierung 28"/>
          <p:cNvGrpSpPr>
            <a:grpSpLocks/>
          </p:cNvGrpSpPr>
          <p:nvPr/>
        </p:nvGrpSpPr>
        <p:grpSpPr bwMode="auto">
          <a:xfrm>
            <a:off x="4398832" y="5459528"/>
            <a:ext cx="3290130" cy="888731"/>
            <a:chOff x="4472652" y="3330933"/>
            <a:chExt cx="2468854" cy="887792"/>
          </a:xfrm>
        </p:grpSpPr>
        <p:sp>
          <p:nvSpPr>
            <p:cNvPr id="30" name="Abgerundetes Rechteck 29"/>
            <p:cNvSpPr>
              <a:spLocks noChangeArrowheads="1"/>
            </p:cNvSpPr>
            <p:nvPr/>
          </p:nvSpPr>
          <p:spPr bwMode="auto">
            <a:xfrm>
              <a:off x="4472652" y="3330933"/>
              <a:ext cx="2468854" cy="823232"/>
            </a:xfrm>
            <a:prstGeom prst="roundRect">
              <a:avLst>
                <a:gd name="adj" fmla="val 16667"/>
              </a:avLst>
            </a:prstGeom>
            <a:solidFill>
              <a:srgbClr val="014363"/>
            </a:solidFill>
            <a:ln w="9525">
              <a:solidFill>
                <a:srgbClr val="004263"/>
              </a:solidFill>
              <a:round/>
              <a:headEnd/>
              <a:tailEnd/>
            </a:ln>
            <a:effectLst/>
          </p:spPr>
          <p:txBody>
            <a:bodyPr anchor="ctr"/>
            <a:lstStyle/>
            <a:p>
              <a:pPr algn="ctr" defTabSz="1087950" fontAlgn="base">
                <a:spcBef>
                  <a:spcPct val="0"/>
                </a:spcBef>
                <a:spcAft>
                  <a:spcPct val="0"/>
                </a:spcAft>
                <a:defRPr/>
              </a:pPr>
              <a:endParaRPr lang="de-DE" sz="1700" dirty="0">
                <a:solidFill>
                  <a:srgbClr val="141313"/>
                </a:solidFill>
                <a:latin typeface="Interstate-Light" charset="0"/>
                <a:ea typeface="ＭＳ Ｐゴシック" pitchFamily="34" charset="-128"/>
              </a:endParaRPr>
            </a:p>
          </p:txBody>
        </p:sp>
        <p:sp>
          <p:nvSpPr>
            <p:cNvPr id="6157" name="Textfeld 30"/>
            <p:cNvSpPr txBox="1">
              <a:spLocks noChangeArrowheads="1"/>
            </p:cNvSpPr>
            <p:nvPr/>
          </p:nvSpPr>
          <p:spPr bwMode="auto">
            <a:xfrm>
              <a:off x="4809023" y="3388606"/>
              <a:ext cx="1796117" cy="83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alibri" pitchFamily="34" charset="0"/>
                  <a:ea typeface="MS PGothic" pitchFamily="34" charset="-128"/>
                </a:defRPr>
              </a:lvl1pPr>
              <a:lvl2pPr marL="742950" indent="-285750" eaLnBrk="0" hangingPunct="0">
                <a:defRPr sz="1400">
                  <a:solidFill>
                    <a:schemeClr val="tx1"/>
                  </a:solidFill>
                  <a:latin typeface="Calibri" pitchFamily="34" charset="0"/>
                  <a:ea typeface="MS PGothic" pitchFamily="34" charset="-128"/>
                </a:defRPr>
              </a:lvl2pPr>
              <a:lvl3pPr marL="1143000" indent="-228600" eaLnBrk="0" hangingPunct="0">
                <a:defRPr sz="1400">
                  <a:solidFill>
                    <a:schemeClr val="tx1"/>
                  </a:solidFill>
                  <a:latin typeface="Calibri" pitchFamily="34" charset="0"/>
                  <a:ea typeface="MS PGothic" pitchFamily="34" charset="-128"/>
                </a:defRPr>
              </a:lvl3pPr>
              <a:lvl4pPr marL="1600200" indent="-228600" eaLnBrk="0" hangingPunct="0">
                <a:defRPr sz="1400">
                  <a:solidFill>
                    <a:schemeClr val="tx1"/>
                  </a:solidFill>
                  <a:latin typeface="Calibri" pitchFamily="34" charset="0"/>
                  <a:ea typeface="MS PGothic" pitchFamily="34" charset="-128"/>
                </a:defRPr>
              </a:lvl4pPr>
              <a:lvl5pPr marL="2057400" indent="-228600" eaLnBrk="0" hangingPunct="0">
                <a:defRPr sz="1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MS PGothic" pitchFamily="34" charset="-128"/>
                </a:defRPr>
              </a:lvl9pPr>
            </a:lstStyle>
            <a:p>
              <a:pPr algn="ctr" defTabSz="1087950" eaLnBrk="1" fontAlgn="base" hangingPunct="1">
                <a:spcBef>
                  <a:spcPct val="0"/>
                </a:spcBef>
                <a:spcAft>
                  <a:spcPct val="0"/>
                </a:spcAft>
              </a:pPr>
              <a:r>
                <a:rPr lang="en-US" sz="2400">
                  <a:solidFill>
                    <a:srgbClr val="AAAAAA"/>
                  </a:solidFill>
                  <a:latin typeface="Gotham Book" charset="0"/>
                </a:rPr>
                <a:t>Solid framework</a:t>
              </a:r>
            </a:p>
            <a:p>
              <a:pPr algn="ctr" defTabSz="1087950" eaLnBrk="1" fontAlgn="base" hangingPunct="1">
                <a:spcBef>
                  <a:spcPct val="0"/>
                </a:spcBef>
                <a:spcAft>
                  <a:spcPct val="0"/>
                </a:spcAft>
              </a:pPr>
              <a:r>
                <a:rPr lang="en-US" sz="2400">
                  <a:solidFill>
                    <a:srgbClr val="AAAAAA"/>
                  </a:solidFill>
                  <a:latin typeface="Gotham Book" charset="0"/>
                </a:rPr>
                <a:t>for reusability</a:t>
              </a:r>
            </a:p>
          </p:txBody>
        </p:sp>
      </p:grpSp>
      <p:grpSp>
        <p:nvGrpSpPr>
          <p:cNvPr id="6153" name="Gruppierung 31"/>
          <p:cNvGrpSpPr>
            <a:grpSpLocks/>
          </p:cNvGrpSpPr>
          <p:nvPr/>
        </p:nvGrpSpPr>
        <p:grpSpPr bwMode="auto">
          <a:xfrm>
            <a:off x="8304673" y="5459540"/>
            <a:ext cx="3290130" cy="885169"/>
            <a:chOff x="2238612" y="5000241"/>
            <a:chExt cx="2468854" cy="884231"/>
          </a:xfrm>
        </p:grpSpPr>
        <p:sp>
          <p:nvSpPr>
            <p:cNvPr id="33" name="Abgerundetes Rechteck 32"/>
            <p:cNvSpPr>
              <a:spLocks noChangeArrowheads="1"/>
            </p:cNvSpPr>
            <p:nvPr/>
          </p:nvSpPr>
          <p:spPr bwMode="auto">
            <a:xfrm>
              <a:off x="2238612" y="5000241"/>
              <a:ext cx="2468854" cy="823232"/>
            </a:xfrm>
            <a:prstGeom prst="roundRect">
              <a:avLst>
                <a:gd name="adj" fmla="val 16667"/>
              </a:avLst>
            </a:prstGeom>
            <a:solidFill>
              <a:srgbClr val="014363"/>
            </a:solidFill>
            <a:ln w="9525">
              <a:solidFill>
                <a:srgbClr val="004263"/>
              </a:solidFill>
              <a:round/>
              <a:headEnd/>
              <a:tailEnd/>
            </a:ln>
            <a:effectLst/>
          </p:spPr>
          <p:txBody>
            <a:bodyPr anchor="ctr"/>
            <a:lstStyle/>
            <a:p>
              <a:pPr algn="ctr" defTabSz="1087950" fontAlgn="base">
                <a:spcBef>
                  <a:spcPct val="0"/>
                </a:spcBef>
                <a:spcAft>
                  <a:spcPct val="0"/>
                </a:spcAft>
                <a:defRPr/>
              </a:pPr>
              <a:endParaRPr lang="de-DE" sz="1700" dirty="0">
                <a:solidFill>
                  <a:srgbClr val="141313"/>
                </a:solidFill>
                <a:latin typeface="Interstate-Light" charset="0"/>
                <a:ea typeface="ＭＳ Ｐゴシック" pitchFamily="34" charset="-128"/>
              </a:endParaRPr>
            </a:p>
          </p:txBody>
        </p:sp>
        <p:sp>
          <p:nvSpPr>
            <p:cNvPr id="6155" name="Textfeld 33"/>
            <p:cNvSpPr txBox="1">
              <a:spLocks noChangeArrowheads="1"/>
            </p:cNvSpPr>
            <p:nvPr/>
          </p:nvSpPr>
          <p:spPr bwMode="auto">
            <a:xfrm>
              <a:off x="2529876" y="5054355"/>
              <a:ext cx="1886333" cy="83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alibri" pitchFamily="34" charset="0"/>
                  <a:ea typeface="MS PGothic" pitchFamily="34" charset="-128"/>
                </a:defRPr>
              </a:lvl1pPr>
              <a:lvl2pPr marL="742950" indent="-285750" eaLnBrk="0" hangingPunct="0">
                <a:defRPr sz="1400">
                  <a:solidFill>
                    <a:schemeClr val="tx1"/>
                  </a:solidFill>
                  <a:latin typeface="Calibri" pitchFamily="34" charset="0"/>
                  <a:ea typeface="MS PGothic" pitchFamily="34" charset="-128"/>
                </a:defRPr>
              </a:lvl2pPr>
              <a:lvl3pPr marL="1143000" indent="-228600" eaLnBrk="0" hangingPunct="0">
                <a:defRPr sz="1400">
                  <a:solidFill>
                    <a:schemeClr val="tx1"/>
                  </a:solidFill>
                  <a:latin typeface="Calibri" pitchFamily="34" charset="0"/>
                  <a:ea typeface="MS PGothic" pitchFamily="34" charset="-128"/>
                </a:defRPr>
              </a:lvl3pPr>
              <a:lvl4pPr marL="1600200" indent="-228600" eaLnBrk="0" hangingPunct="0">
                <a:defRPr sz="1400">
                  <a:solidFill>
                    <a:schemeClr val="tx1"/>
                  </a:solidFill>
                  <a:latin typeface="Calibri" pitchFamily="34" charset="0"/>
                  <a:ea typeface="MS PGothic" pitchFamily="34" charset="-128"/>
                </a:defRPr>
              </a:lvl4pPr>
              <a:lvl5pPr marL="2057400" indent="-228600" eaLnBrk="0" hangingPunct="0">
                <a:defRPr sz="1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Calibri" pitchFamily="34" charset="0"/>
                  <a:ea typeface="MS PGothic" pitchFamily="34" charset="-128"/>
                </a:defRPr>
              </a:lvl9pPr>
            </a:lstStyle>
            <a:p>
              <a:pPr algn="ctr" defTabSz="1087950" eaLnBrk="1" fontAlgn="base" hangingPunct="1">
                <a:spcBef>
                  <a:spcPct val="0"/>
                </a:spcBef>
                <a:spcAft>
                  <a:spcPct val="0"/>
                </a:spcAft>
              </a:pPr>
              <a:r>
                <a:rPr lang="en-US" sz="2400">
                  <a:solidFill>
                    <a:srgbClr val="AAAAAA"/>
                  </a:solidFill>
                  <a:latin typeface="Gotham Book" charset="0"/>
                </a:rPr>
                <a:t>Advanced CUDA</a:t>
              </a:r>
              <a:br>
                <a:rPr lang="en-US" sz="2400">
                  <a:solidFill>
                    <a:srgbClr val="AAAAAA"/>
                  </a:solidFill>
                  <a:latin typeface="Gotham Book" charset="0"/>
                </a:rPr>
              </a:br>
              <a:r>
                <a:rPr lang="en-US" sz="2400">
                  <a:solidFill>
                    <a:srgbClr val="AAAAAA"/>
                  </a:solidFill>
                  <a:latin typeface="Gotham Book" charset="0"/>
                </a:rPr>
                <a:t>programming</a:t>
              </a:r>
            </a:p>
          </p:txBody>
        </p:sp>
      </p:grpSp>
      <p:pic>
        <p:nvPicPr>
          <p:cNvPr id="3" name="Bild 2" descr="Alea.CUDA_GPU_cuda_monad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580" y="1599041"/>
            <a:ext cx="4292007" cy="2309508"/>
          </a:xfrm>
          <a:prstGeom prst="rect">
            <a:avLst/>
          </a:prstGeom>
        </p:spPr>
      </p:pic>
    </p:spTree>
    <p:extLst>
      <p:ext uri="{BB962C8B-B14F-4D97-AF65-F5344CB8AC3E}">
        <p14:creationId xmlns:p14="http://schemas.microsoft.com/office/powerpoint/2010/main" val="803029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45" y="228653"/>
            <a:ext cx="11147562" cy="747897"/>
          </a:xfrm>
        </p:spPr>
        <p:txBody>
          <a:bodyPr/>
          <a:lstStyle/>
          <a:p>
            <a:r>
              <a:rPr lang="en-GB" b="1" dirty="0" smtClean="0"/>
              <a:t>Example #2/#3: F# in Finance</a:t>
            </a:r>
            <a:endParaRPr lang="en-GB" b="1" dirty="0"/>
          </a:p>
        </p:txBody>
      </p:sp>
      <p:sp>
        <p:nvSpPr>
          <p:cNvPr id="3" name="Content Placeholder 2"/>
          <p:cNvSpPr>
            <a:spLocks noGrp="1"/>
          </p:cNvSpPr>
          <p:nvPr>
            <p:ph idx="1"/>
          </p:nvPr>
        </p:nvSpPr>
        <p:spPr>
          <a:xfrm>
            <a:off x="519045" y="1448134"/>
            <a:ext cx="11147562" cy="540148"/>
          </a:xfrm>
        </p:spPr>
        <p:txBody>
          <a:bodyPr/>
          <a:lstStyle/>
          <a:p>
            <a:endParaRPr lang="en-GB"/>
          </a:p>
        </p:txBody>
      </p:sp>
      <p:pic>
        <p:nvPicPr>
          <p:cNvPr id="2050" name="Picture 2"/>
          <p:cNvPicPr>
            <a:picLocks noChangeAspect="1" noChangeArrowheads="1"/>
          </p:cNvPicPr>
          <p:nvPr/>
        </p:nvPicPr>
        <p:blipFill>
          <a:blip r:embed="rId2"/>
          <a:srcRect l="21115" t="25457" r="19231" b="5263"/>
          <a:stretch>
            <a:fillRect/>
          </a:stretch>
        </p:blipFill>
        <p:spPr bwMode="auto">
          <a:xfrm>
            <a:off x="369404" y="1228842"/>
            <a:ext cx="6084801" cy="3929568"/>
          </a:xfrm>
          <a:prstGeom prst="rect">
            <a:avLst/>
          </a:prstGeom>
          <a:noFill/>
          <a:ln w="9525">
            <a:solidFill>
              <a:schemeClr val="bg1"/>
            </a:solidFill>
            <a:miter lim="800000"/>
            <a:headEnd/>
            <a:tailEnd/>
          </a:ln>
        </p:spPr>
      </p:pic>
      <p:pic>
        <p:nvPicPr>
          <p:cNvPr id="5" name="Picture 2"/>
          <p:cNvPicPr>
            <a:picLocks noChangeAspect="1" noChangeArrowheads="1"/>
          </p:cNvPicPr>
          <p:nvPr/>
        </p:nvPicPr>
        <p:blipFill>
          <a:blip r:embed="rId3"/>
          <a:srcRect l="21692" t="33814" r="18885" b="2834"/>
          <a:stretch>
            <a:fillRect/>
          </a:stretch>
        </p:blipFill>
        <p:spPr bwMode="auto">
          <a:xfrm>
            <a:off x="4778006" y="2317017"/>
            <a:ext cx="6650026" cy="4062262"/>
          </a:xfrm>
          <a:prstGeom prst="rect">
            <a:avLst/>
          </a:prstGeom>
          <a:noFill/>
          <a:ln w="9525">
            <a:solidFill>
              <a:schemeClr val="bg1"/>
            </a:solidFill>
            <a:miter lim="800000"/>
            <a:headEnd/>
            <a:tailEnd/>
          </a:ln>
        </p:spPr>
      </p:pic>
      <p:sp>
        <p:nvSpPr>
          <p:cNvPr id="4" name="TextBox 3"/>
          <p:cNvSpPr txBox="1"/>
          <p:nvPr/>
        </p:nvSpPr>
        <p:spPr>
          <a:xfrm>
            <a:off x="585359" y="6263704"/>
            <a:ext cx="4326468" cy="400110"/>
          </a:xfrm>
          <a:prstGeom prst="rect">
            <a:avLst/>
          </a:prstGeom>
          <a:noFill/>
        </p:spPr>
        <p:txBody>
          <a:bodyPr wrap="square" lIns="0" tIns="0" rIns="0" bIns="0" rtlCol="0">
            <a:spAutoFit/>
          </a:bodyPr>
          <a:lstStyle/>
          <a:p>
            <a:r>
              <a:rPr lang="en-GB" sz="2600" b="1" dirty="0">
                <a:gradFill>
                  <a:gsLst>
                    <a:gs pos="0">
                      <a:schemeClr val="tx1"/>
                    </a:gs>
                    <a:gs pos="86000">
                      <a:schemeClr val="tx1"/>
                    </a:gs>
                  </a:gsLst>
                  <a:lin ang="5400000" scaled="0"/>
                </a:gradFill>
                <a:latin typeface="Segoe Light" pitchFamily="34" charset="0"/>
              </a:rPr>
              <a:t>http://fsharp.net</a:t>
            </a:r>
          </a:p>
        </p:txBody>
      </p:sp>
      <p:sp>
        <p:nvSpPr>
          <p:cNvPr id="7" name="Rectangular Callout 6"/>
          <p:cNvSpPr/>
          <p:nvPr/>
        </p:nvSpPr>
        <p:spPr bwMode="auto">
          <a:xfrm>
            <a:off x="8708803" y="2038933"/>
            <a:ext cx="2585812" cy="556167"/>
          </a:xfrm>
          <a:prstGeom prst="wedgeRectCallout">
            <a:avLst>
              <a:gd name="adj1" fmla="val -42061"/>
              <a:gd name="adj2" fmla="val 218545"/>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dirty="0">
                <a:gradFill>
                  <a:gsLst>
                    <a:gs pos="0">
                      <a:srgbClr val="FFFFFF"/>
                    </a:gs>
                    <a:gs pos="100000">
                      <a:srgbClr val="FFFFFF"/>
                    </a:gs>
                  </a:gsLst>
                  <a:lin ang="5400000" scaled="0"/>
                </a:gradFill>
                <a:latin typeface="Segoe Light" pitchFamily="34" charset="0"/>
              </a:rPr>
              <a:t>Time to Market</a:t>
            </a:r>
          </a:p>
        </p:txBody>
      </p:sp>
      <p:sp>
        <p:nvSpPr>
          <p:cNvPr id="8" name="Rectangular Callout 7"/>
          <p:cNvSpPr/>
          <p:nvPr/>
        </p:nvSpPr>
        <p:spPr bwMode="auto">
          <a:xfrm>
            <a:off x="2118898" y="950759"/>
            <a:ext cx="2585812" cy="556167"/>
          </a:xfrm>
          <a:prstGeom prst="wedgeRectCallout">
            <a:avLst>
              <a:gd name="adj1" fmla="val -21347"/>
              <a:gd name="adj2" fmla="val 329583"/>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dirty="0">
                <a:gradFill>
                  <a:gsLst>
                    <a:gs pos="0">
                      <a:srgbClr val="FFFFFF"/>
                    </a:gs>
                    <a:gs pos="100000">
                      <a:srgbClr val="FFFFFF"/>
                    </a:gs>
                  </a:gsLst>
                  <a:lin ang="5400000" scaled="0"/>
                </a:gradFill>
                <a:latin typeface="Segoe Light" pitchFamily="34" charset="0"/>
              </a:rPr>
              <a:t>Time to Market</a:t>
            </a:r>
          </a:p>
        </p:txBody>
      </p:sp>
      <p:sp>
        <p:nvSpPr>
          <p:cNvPr id="9" name="Rectangular Callout 8"/>
          <p:cNvSpPr/>
          <p:nvPr/>
        </p:nvSpPr>
        <p:spPr bwMode="auto">
          <a:xfrm>
            <a:off x="555302" y="4070065"/>
            <a:ext cx="1649658" cy="556167"/>
          </a:xfrm>
          <a:prstGeom prst="wedgeRectCallout">
            <a:avLst>
              <a:gd name="adj1" fmla="val 75473"/>
              <a:gd name="adj2" fmla="val 140519"/>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dirty="0">
                <a:gradFill>
                  <a:gsLst>
                    <a:gs pos="0">
                      <a:srgbClr val="FFFFFF"/>
                    </a:gs>
                    <a:gs pos="100000">
                      <a:srgbClr val="FFFFFF"/>
                    </a:gs>
                  </a:gsLst>
                  <a:lin ang="5400000" scaled="0"/>
                </a:gradFill>
                <a:latin typeface="Segoe Light" pitchFamily="34" charset="0"/>
              </a:rPr>
              <a:t>Efficiency</a:t>
            </a:r>
          </a:p>
        </p:txBody>
      </p:sp>
      <p:sp>
        <p:nvSpPr>
          <p:cNvPr id="10" name="Rectangular Callout 9"/>
          <p:cNvSpPr/>
          <p:nvPr/>
        </p:nvSpPr>
        <p:spPr bwMode="auto">
          <a:xfrm>
            <a:off x="10108677" y="3839181"/>
            <a:ext cx="2036559" cy="556167"/>
          </a:xfrm>
          <a:prstGeom prst="wedgeRectCallout">
            <a:avLst>
              <a:gd name="adj1" fmla="val -129654"/>
              <a:gd name="adj2" fmla="val 3655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dirty="0">
                <a:gradFill>
                  <a:gsLst>
                    <a:gs pos="0">
                      <a:srgbClr val="FFFFFF"/>
                    </a:gs>
                    <a:gs pos="100000">
                      <a:srgbClr val="FFFFFF"/>
                    </a:gs>
                  </a:gsLst>
                  <a:lin ang="5400000" scaled="0"/>
                </a:gradFill>
                <a:latin typeface="Segoe Light" pitchFamily="34" charset="0"/>
              </a:rPr>
              <a:t>Correctness</a:t>
            </a:r>
          </a:p>
        </p:txBody>
      </p:sp>
      <p:sp>
        <p:nvSpPr>
          <p:cNvPr id="12" name="Rectangular Callout 11"/>
          <p:cNvSpPr/>
          <p:nvPr/>
        </p:nvSpPr>
        <p:spPr bwMode="auto">
          <a:xfrm>
            <a:off x="4945096" y="1412527"/>
            <a:ext cx="2036559" cy="556167"/>
          </a:xfrm>
          <a:prstGeom prst="wedgeRectCallout">
            <a:avLst>
              <a:gd name="adj1" fmla="val -87808"/>
              <a:gd name="adj2" fmla="val 275565"/>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dirty="0">
                <a:gradFill>
                  <a:gsLst>
                    <a:gs pos="0">
                      <a:srgbClr val="FFFFFF"/>
                    </a:gs>
                    <a:gs pos="100000">
                      <a:srgbClr val="FFFFFF"/>
                    </a:gs>
                  </a:gsLst>
                  <a:lin ang="5400000" scaled="0"/>
                </a:gradFill>
                <a:latin typeface="Segoe Light" pitchFamily="34" charset="0"/>
              </a:rPr>
              <a:t>Correctness</a:t>
            </a:r>
          </a:p>
        </p:txBody>
      </p:sp>
    </p:spTree>
    <p:extLst>
      <p:ext uri="{BB962C8B-B14F-4D97-AF65-F5344CB8AC3E}">
        <p14:creationId xmlns:p14="http://schemas.microsoft.com/office/powerpoint/2010/main" val="1185669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#3: F# in Insurance</a:t>
            </a:r>
            <a:endParaRPr lang="en-GB" b="1" dirty="0"/>
          </a:p>
        </p:txBody>
      </p:sp>
      <p:sp>
        <p:nvSpPr>
          <p:cNvPr id="6" name="Content Placeholder 3"/>
          <p:cNvSpPr>
            <a:spLocks noGrp="1"/>
          </p:cNvSpPr>
          <p:nvPr>
            <p:ph idx="1"/>
          </p:nvPr>
        </p:nvSpPr>
        <p:spPr>
          <a:xfrm>
            <a:off x="519045" y="1448137"/>
            <a:ext cx="11147562" cy="4864409"/>
          </a:xfrm>
        </p:spPr>
        <p:txBody>
          <a:bodyPr/>
          <a:lstStyle/>
          <a:p>
            <a:pPr marL="211618" indent="-211618">
              <a:buNone/>
            </a:pPr>
            <a:r>
              <a:rPr lang="en-GB" sz="2900" b="1" dirty="0"/>
              <a:t>I work for a large actuarial company...  …Despite adopting Agile/Scrum …the usual delays, complications and sometimes …failures.  </a:t>
            </a:r>
          </a:p>
          <a:p>
            <a:pPr marL="211618" indent="-211618">
              <a:buNone/>
            </a:pPr>
            <a:endParaRPr lang="en-GB" sz="2900" b="1" dirty="0">
              <a:latin typeface="+mj-lt"/>
            </a:endParaRPr>
          </a:p>
          <a:p>
            <a:pPr marL="211618" indent="-211618">
              <a:buNone/>
            </a:pPr>
            <a:r>
              <a:rPr lang="en-GB" sz="2900" b="1" dirty="0"/>
              <a:t>We used F#, and </a:t>
            </a:r>
            <a:r>
              <a:rPr lang="en-GB" sz="2900" b="1" dirty="0">
                <a:solidFill>
                  <a:srgbClr val="00B050"/>
                </a:solidFill>
              </a:rPr>
              <a:t>quickly</a:t>
            </a:r>
            <a:r>
              <a:rPr lang="en-GB" sz="2900" b="1" dirty="0"/>
              <a:t> created a system which would perform the necessary calculations </a:t>
            </a:r>
            <a:r>
              <a:rPr lang="en-GB" sz="2900" b="1" dirty="0">
                <a:solidFill>
                  <a:srgbClr val="00B050"/>
                </a:solidFill>
              </a:rPr>
              <a:t>highly efficiently, in parallel</a:t>
            </a:r>
            <a:r>
              <a:rPr lang="en-GB" sz="2900" b="1" dirty="0"/>
              <a:t>, and with </a:t>
            </a:r>
            <a:r>
              <a:rPr lang="en-GB" sz="2900" b="1" dirty="0">
                <a:solidFill>
                  <a:srgbClr val="00B050"/>
                </a:solidFill>
              </a:rPr>
              <a:t>a perfect match to the </a:t>
            </a:r>
            <a:r>
              <a:rPr lang="en-GB" sz="2900" b="1" dirty="0" err="1">
                <a:solidFill>
                  <a:srgbClr val="00B050"/>
                </a:solidFill>
              </a:rPr>
              <a:t>spreadsheet</a:t>
            </a:r>
            <a:r>
              <a:rPr lang="en-GB" sz="2900" b="1" dirty="0">
                <a:solidFill>
                  <a:srgbClr val="00B050"/>
                </a:solidFill>
              </a:rPr>
              <a:t> results</a:t>
            </a:r>
            <a:r>
              <a:rPr lang="en-GB" sz="2900" b="1" dirty="0"/>
              <a:t>.  </a:t>
            </a:r>
          </a:p>
          <a:p>
            <a:pPr marL="211618" indent="-211618">
              <a:buNone/>
            </a:pPr>
            <a:endParaRPr lang="en-GB" sz="2900" b="1" dirty="0">
              <a:latin typeface="+mj-lt"/>
            </a:endParaRPr>
          </a:p>
          <a:p>
            <a:pPr marL="211618" indent="-211618">
              <a:buNone/>
            </a:pPr>
            <a:r>
              <a:rPr lang="en-GB" sz="2900" b="1" dirty="0"/>
              <a:t>All of the advantages which are commonly touted for F# do play out in practice.  </a:t>
            </a:r>
            <a:r>
              <a:rPr lang="en-GB" sz="2900" b="1" i="1" dirty="0"/>
              <a:t>Immutability, Easy Parallelisation, Expressiveness, Testability, Conciseness, Flexibility, Productivity</a:t>
            </a:r>
          </a:p>
          <a:p>
            <a:pPr marL="211618" indent="-211618">
              <a:buNone/>
            </a:pPr>
            <a:r>
              <a:rPr lang="en-GB" sz="2900" b="1" i="1" dirty="0"/>
              <a:t>					[ Company name omitted ]</a:t>
            </a:r>
            <a:endParaRPr lang="en-GB" sz="2900" b="1" dirty="0"/>
          </a:p>
        </p:txBody>
      </p:sp>
      <p:sp>
        <p:nvSpPr>
          <p:cNvPr id="3" name="Rectangular Callout 2"/>
          <p:cNvSpPr/>
          <p:nvPr/>
        </p:nvSpPr>
        <p:spPr bwMode="auto">
          <a:xfrm>
            <a:off x="5964041" y="1662003"/>
            <a:ext cx="2585812" cy="556167"/>
          </a:xfrm>
          <a:prstGeom prst="wedgeRectCallout">
            <a:avLst>
              <a:gd name="adj1" fmla="val -93824"/>
              <a:gd name="adj2" fmla="val 197538"/>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dirty="0">
                <a:gradFill>
                  <a:gsLst>
                    <a:gs pos="0">
                      <a:srgbClr val="FFFFFF"/>
                    </a:gs>
                    <a:gs pos="100000">
                      <a:srgbClr val="FFFFFF"/>
                    </a:gs>
                  </a:gsLst>
                  <a:lin ang="5400000" scaled="0"/>
                </a:gradFill>
                <a:latin typeface="Segoe Light" pitchFamily="34" charset="0"/>
              </a:rPr>
              <a:t>Time to Market</a:t>
            </a:r>
          </a:p>
        </p:txBody>
      </p:sp>
      <p:sp>
        <p:nvSpPr>
          <p:cNvPr id="5" name="Rectangular Callout 4"/>
          <p:cNvSpPr/>
          <p:nvPr/>
        </p:nvSpPr>
        <p:spPr bwMode="auto">
          <a:xfrm>
            <a:off x="9284769" y="2045322"/>
            <a:ext cx="1649658" cy="556167"/>
          </a:xfrm>
          <a:prstGeom prst="wedgeRectCallout">
            <a:avLst>
              <a:gd name="adj1" fmla="val -93824"/>
              <a:gd name="adj2" fmla="val 197538"/>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dirty="0">
                <a:gradFill>
                  <a:gsLst>
                    <a:gs pos="0">
                      <a:srgbClr val="FFFFFF"/>
                    </a:gs>
                    <a:gs pos="100000">
                      <a:srgbClr val="FFFFFF"/>
                    </a:gs>
                  </a:gsLst>
                  <a:lin ang="5400000" scaled="0"/>
                </a:gradFill>
                <a:latin typeface="Segoe Light" pitchFamily="34" charset="0"/>
              </a:rPr>
              <a:t>Efficiency</a:t>
            </a:r>
          </a:p>
        </p:txBody>
      </p:sp>
      <p:sp>
        <p:nvSpPr>
          <p:cNvPr id="7" name="Rectangular Callout 6"/>
          <p:cNvSpPr/>
          <p:nvPr/>
        </p:nvSpPr>
        <p:spPr bwMode="auto">
          <a:xfrm>
            <a:off x="8758943" y="3874545"/>
            <a:ext cx="2036559" cy="556167"/>
          </a:xfrm>
          <a:prstGeom prst="wedgeRectCallout">
            <a:avLst>
              <a:gd name="adj1" fmla="val -185905"/>
              <a:gd name="adj2" fmla="val -57581"/>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dirty="0">
                <a:gradFill>
                  <a:gsLst>
                    <a:gs pos="0">
                      <a:srgbClr val="FFFFFF"/>
                    </a:gs>
                    <a:gs pos="100000">
                      <a:srgbClr val="FFFFFF"/>
                    </a:gs>
                  </a:gsLst>
                  <a:lin ang="5400000" scaled="0"/>
                </a:gradFill>
                <a:latin typeface="Segoe Light" pitchFamily="34" charset="0"/>
              </a:rPr>
              <a:t>Correctness</a:t>
            </a:r>
          </a:p>
        </p:txBody>
      </p:sp>
    </p:spTree>
    <p:extLst>
      <p:ext uri="{BB962C8B-B14F-4D97-AF65-F5344CB8AC3E}">
        <p14:creationId xmlns:p14="http://schemas.microsoft.com/office/powerpoint/2010/main" val="3547717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defRPr/>
            </a:pPr>
            <a:r>
              <a:rPr lang="en-US" sz="6700" dirty="0"/>
              <a:t>Overview</a:t>
            </a:r>
            <a:endParaRPr sz="6700" b="1" dirty="0"/>
          </a:p>
        </p:txBody>
      </p:sp>
      <p:sp>
        <p:nvSpPr>
          <p:cNvPr id="4" name="Text Placeholder 3"/>
          <p:cNvSpPr>
            <a:spLocks noGrp="1"/>
          </p:cNvSpPr>
          <p:nvPr>
            <p:ph type="body" idx="1"/>
          </p:nvPr>
        </p:nvSpPr>
        <p:spPr>
          <a:xfrm>
            <a:off x="519047" y="1448142"/>
            <a:ext cx="11147560" cy="1132618"/>
          </a:xfrm>
        </p:spPr>
        <p:txBody>
          <a:bodyPr/>
          <a:lstStyle/>
          <a:p>
            <a:pPr marL="0" indent="0">
              <a:buNone/>
            </a:pPr>
            <a:r>
              <a:rPr lang="en-GB" dirty="0" smtClean="0"/>
              <a:t>F# is changing…</a:t>
            </a:r>
          </a:p>
          <a:p>
            <a:pPr lvl="1"/>
            <a:endParaRPr lang="en-GB" dirty="0"/>
          </a:p>
        </p:txBody>
      </p:sp>
      <p:sp>
        <p:nvSpPr>
          <p:cNvPr id="5" name="Text Placeholder 2"/>
          <p:cNvSpPr txBox="1">
            <a:spLocks/>
          </p:cNvSpPr>
          <p:nvPr/>
        </p:nvSpPr>
        <p:spPr>
          <a:xfrm>
            <a:off x="843370" y="1503910"/>
            <a:ext cx="10727308" cy="1428413"/>
          </a:xfrm>
          <a:prstGeom prst="rect">
            <a:avLst/>
          </a:prstGeom>
        </p:spPr>
        <p:txBody>
          <a:bodyPr vert="horz" wrap="square" lIns="0" tIns="0" rIns="0" bIns="0" rtlCol="0" anchor="ctr">
            <a:normAutofit/>
          </a:bodyPr>
          <a:lstStyle/>
          <a:p>
            <a:pPr marL="557953" indent="-557953" algn="ctr">
              <a:lnSpc>
                <a:spcPct val="90000"/>
              </a:lnSpc>
              <a:spcBef>
                <a:spcPct val="20000"/>
              </a:spcBef>
              <a:defRPr/>
            </a:pPr>
            <a:endParaRPr lang="en-GB" sz="3900" dirty="0">
              <a:gradFill>
                <a:gsLst>
                  <a:gs pos="0">
                    <a:schemeClr val="tx1"/>
                  </a:gs>
                  <a:gs pos="86000">
                    <a:schemeClr val="tx1"/>
                  </a:gs>
                </a:gsLst>
                <a:lin ang="5400000" scaled="0"/>
              </a:gradFill>
            </a:endParaRPr>
          </a:p>
        </p:txBody>
      </p:sp>
      <p:sp>
        <p:nvSpPr>
          <p:cNvPr id="6" name="Cloud 5"/>
          <p:cNvSpPr/>
          <p:nvPr/>
        </p:nvSpPr>
        <p:spPr bwMode="auto">
          <a:xfrm>
            <a:off x="5868536" y="2932320"/>
            <a:ext cx="5800299" cy="3031752"/>
          </a:xfrm>
          <a:prstGeom prst="cloud">
            <a:avLst/>
          </a:prstGeom>
          <a:solidFill>
            <a:schemeClr val="tx2">
              <a:lumMod val="20000"/>
              <a:lumOff val="80000"/>
            </a:schemeClr>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05" tIns="45701" rIns="91405" bIns="45701" numCol="1" spcCol="0" rtlCol="0" anchor="ctr" anchorCtr="0" compatLnSpc="1">
            <a:prstTxWarp prst="textNoShape">
              <a:avLst/>
            </a:prstTxWarp>
          </a:bodyPr>
          <a:lstStyle/>
          <a:p>
            <a:pPr algn="ctr" defTabSz="913790" fontAlgn="base">
              <a:spcBef>
                <a:spcPct val="0"/>
              </a:spcBef>
              <a:spcAft>
                <a:spcPct val="0"/>
              </a:spcAft>
            </a:pPr>
            <a:r>
              <a:rPr lang="en-GB" sz="4000" dirty="0">
                <a:solidFill>
                  <a:schemeClr val="accent4">
                    <a:lumMod val="50000"/>
                  </a:schemeClr>
                </a:solidFill>
                <a:latin typeface="Segoe Light" pitchFamily="34" charset="0"/>
              </a:rPr>
              <a:t>“F# is</a:t>
            </a:r>
          </a:p>
          <a:p>
            <a:pPr algn="ctr" defTabSz="913790" fontAlgn="base">
              <a:spcBef>
                <a:spcPct val="0"/>
              </a:spcBef>
              <a:spcAft>
                <a:spcPct val="0"/>
              </a:spcAft>
            </a:pPr>
            <a:r>
              <a:rPr lang="en-GB" sz="4000" dirty="0">
                <a:solidFill>
                  <a:schemeClr val="accent4">
                    <a:lumMod val="50000"/>
                  </a:schemeClr>
                </a:solidFill>
                <a:latin typeface="Segoe Light" pitchFamily="34" charset="0"/>
              </a:rPr>
              <a:t>one language with many tools”</a:t>
            </a:r>
          </a:p>
        </p:txBody>
      </p:sp>
      <p:sp>
        <p:nvSpPr>
          <p:cNvPr id="8" name="Right Arrow 7"/>
          <p:cNvSpPr/>
          <p:nvPr/>
        </p:nvSpPr>
        <p:spPr bwMode="auto">
          <a:xfrm>
            <a:off x="4572000" y="3785853"/>
            <a:ext cx="1023581" cy="1023582"/>
          </a:xfrm>
          <a:prstGeom prst="rightArrow">
            <a:avLst/>
          </a:prstGeom>
          <a:solidFill>
            <a:srgbClr val="0070C0"/>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05" tIns="45701" rIns="91405" bIns="45701" numCol="1" spcCol="0" rtlCol="0" anchor="ctr" anchorCtr="0" compatLnSpc="1">
            <a:prstTxWarp prst="textNoShape">
              <a:avLst/>
            </a:prstTxWarp>
          </a:bodyPr>
          <a:lstStyle/>
          <a:p>
            <a:pPr algn="ctr" defTabSz="913790" fontAlgn="base">
              <a:spcBef>
                <a:spcPct val="0"/>
              </a:spcBef>
              <a:spcAft>
                <a:spcPct val="0"/>
              </a:spcAft>
            </a:pPr>
            <a:endParaRPr lang="en-GB" dirty="0">
              <a:gradFill>
                <a:gsLst>
                  <a:gs pos="0">
                    <a:srgbClr val="FFFFFF"/>
                  </a:gs>
                  <a:gs pos="100000">
                    <a:srgbClr val="FFFFFF"/>
                  </a:gs>
                </a:gsLst>
                <a:lin ang="5400000" scaled="0"/>
              </a:gradFill>
              <a:latin typeface="Segoe Light" pitchFamily="34" charset="0"/>
            </a:endParaRPr>
          </a:p>
        </p:txBody>
      </p:sp>
      <p:sp>
        <p:nvSpPr>
          <p:cNvPr id="10" name="TextBox 9"/>
          <p:cNvSpPr txBox="1"/>
          <p:nvPr/>
        </p:nvSpPr>
        <p:spPr>
          <a:xfrm>
            <a:off x="944602" y="3989865"/>
            <a:ext cx="2889381" cy="1231106"/>
          </a:xfrm>
          <a:prstGeom prst="rect">
            <a:avLst/>
          </a:prstGeom>
          <a:noFill/>
        </p:spPr>
        <p:txBody>
          <a:bodyPr wrap="none" lIns="0" tIns="0" rIns="0" bIns="0" rtlCol="0">
            <a:spAutoFit/>
          </a:bodyPr>
          <a:lstStyle/>
          <a:p>
            <a:pPr algn="ctr"/>
            <a:r>
              <a:rPr lang="en-GB" sz="4000" dirty="0">
                <a:gradFill>
                  <a:gsLst>
                    <a:gs pos="0">
                      <a:schemeClr val="tx1"/>
                    </a:gs>
                    <a:gs pos="86000">
                      <a:schemeClr val="tx1"/>
                    </a:gs>
                  </a:gsLst>
                  <a:lin ang="5400000" scaled="0"/>
                </a:gradFill>
                <a:latin typeface="Segoe Light" pitchFamily="34" charset="0"/>
              </a:rPr>
              <a:t>“F# is part of </a:t>
            </a:r>
          </a:p>
          <a:p>
            <a:pPr algn="ctr"/>
            <a:r>
              <a:rPr lang="en-GB" sz="4000" dirty="0">
                <a:gradFill>
                  <a:gsLst>
                    <a:gs pos="0">
                      <a:schemeClr val="tx1"/>
                    </a:gs>
                    <a:gs pos="86000">
                      <a:schemeClr val="tx1"/>
                    </a:gs>
                  </a:gsLst>
                  <a:lin ang="5400000" scaled="0"/>
                </a:gradFill>
                <a:latin typeface="Segoe Light" pitchFamily="34" charset="0"/>
              </a:rPr>
              <a:t>Visual Studio”</a:t>
            </a:r>
          </a:p>
        </p:txBody>
      </p:sp>
    </p:spTree>
    <p:extLst>
      <p:ext uri="{BB962C8B-B14F-4D97-AF65-F5344CB8AC3E}">
        <p14:creationId xmlns:p14="http://schemas.microsoft.com/office/powerpoint/2010/main" val="1409254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loud 2"/>
          <p:cNvSpPr/>
          <p:nvPr/>
        </p:nvSpPr>
        <p:spPr bwMode="auto">
          <a:xfrm>
            <a:off x="1719618" y="1105469"/>
            <a:ext cx="7792872" cy="4421874"/>
          </a:xfrm>
          <a:prstGeom prst="cloud">
            <a:avLst/>
          </a:prstGeom>
          <a:solidFill>
            <a:schemeClr val="tx2">
              <a:lumMod val="20000"/>
              <a:lumOff val="80000"/>
            </a:schemeClr>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05" tIns="45701" rIns="91405" bIns="45701" numCol="1" spcCol="0" rtlCol="0" anchor="ctr" anchorCtr="0" compatLnSpc="1">
            <a:prstTxWarp prst="textNoShape">
              <a:avLst/>
            </a:prstTxWarp>
          </a:bodyPr>
          <a:lstStyle/>
          <a:p>
            <a:pPr algn="ctr" defTabSz="913790" fontAlgn="base">
              <a:spcBef>
                <a:spcPct val="0"/>
              </a:spcBef>
              <a:spcAft>
                <a:spcPct val="0"/>
              </a:spcAft>
            </a:pPr>
            <a:endParaRPr lang="en-GB" sz="3600" dirty="0">
              <a:solidFill>
                <a:schemeClr val="accent4">
                  <a:lumMod val="50000"/>
                </a:schemeClr>
              </a:solidFill>
              <a:latin typeface="Segoe Light"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752" y="2738104"/>
            <a:ext cx="1600104" cy="1108318"/>
          </a:xfrm>
          <a:prstGeom prst="rect">
            <a:avLst/>
          </a:prstGeom>
        </p:spPr>
      </p:pic>
      <p:pic>
        <p:nvPicPr>
          <p:cNvPr id="1030" name="Picture 6" descr="http://marscommons.marsdd.com/wp-content/uploads/MRos-photo-microsoft-orlando-donation-20120823-001.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663" t="28000" b="30273"/>
          <a:stretch/>
        </p:blipFill>
        <p:spPr bwMode="auto">
          <a:xfrm>
            <a:off x="3480113" y="0"/>
            <a:ext cx="1489669" cy="69743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2405226" y="2038946"/>
            <a:ext cx="1059044" cy="5343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3" idx="2"/>
          </p:cNvCxnSpPr>
          <p:nvPr/>
        </p:nvCxnSpPr>
        <p:spPr>
          <a:xfrm>
            <a:off x="3847284" y="1208934"/>
            <a:ext cx="755330" cy="11930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865536" y="793846"/>
            <a:ext cx="148623" cy="1215787"/>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28858" y="1715781"/>
            <a:ext cx="1476366" cy="323165"/>
          </a:xfrm>
          <a:prstGeom prst="rect">
            <a:avLst/>
          </a:prstGeom>
          <a:noFill/>
        </p:spPr>
        <p:txBody>
          <a:bodyPr wrap="none" lIns="0" tIns="0" rIns="0" bIns="0" rtlCol="0">
            <a:spAutoFit/>
          </a:bodyPr>
          <a:lstStyle/>
          <a:p>
            <a:r>
              <a:rPr lang="en-GB" dirty="0">
                <a:gradFill>
                  <a:gsLst>
                    <a:gs pos="0">
                      <a:schemeClr val="tx1"/>
                    </a:gs>
                    <a:gs pos="86000">
                      <a:schemeClr val="tx1"/>
                    </a:gs>
                  </a:gsLst>
                  <a:lin ang="5400000" scaled="0"/>
                </a:gradFill>
                <a:latin typeface="Segoe Light" pitchFamily="34" charset="0"/>
              </a:rPr>
              <a:t>F# Language</a:t>
            </a:r>
          </a:p>
        </p:txBody>
      </p:sp>
      <p:sp>
        <p:nvSpPr>
          <p:cNvPr id="23" name="TextBox 22"/>
          <p:cNvSpPr txBox="1"/>
          <p:nvPr/>
        </p:nvSpPr>
        <p:spPr>
          <a:xfrm>
            <a:off x="3026065" y="885769"/>
            <a:ext cx="1642437" cy="323165"/>
          </a:xfrm>
          <a:prstGeom prst="rect">
            <a:avLst/>
          </a:prstGeom>
          <a:noFill/>
        </p:spPr>
        <p:txBody>
          <a:bodyPr wrap="none" lIns="0" tIns="0" rIns="0" bIns="0" rtlCol="0">
            <a:spAutoFit/>
          </a:bodyPr>
          <a:lstStyle/>
          <a:p>
            <a:r>
              <a:rPr lang="en-GB" dirty="0">
                <a:gradFill>
                  <a:gsLst>
                    <a:gs pos="0">
                      <a:schemeClr val="tx1"/>
                    </a:gs>
                    <a:gs pos="86000">
                      <a:schemeClr val="tx1"/>
                    </a:gs>
                  </a:gsLst>
                  <a:lin ang="5400000" scaled="0"/>
                </a:gradFill>
                <a:latin typeface="Segoe Light" pitchFamily="34" charset="0"/>
              </a:rPr>
              <a:t>Visual F# Tools</a:t>
            </a:r>
          </a:p>
        </p:txBody>
      </p:sp>
      <p:pic>
        <p:nvPicPr>
          <p:cNvPr id="1032" name="Picture 8" descr="http://upload.wikimedia.org/wikipedia/en/archive/b/b3/20110309193628!Microsoft_Research_logo.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737" y="1105469"/>
            <a:ext cx="1314328" cy="49724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005864" y="72181"/>
            <a:ext cx="1881028" cy="646331"/>
          </a:xfrm>
          <a:prstGeom prst="rect">
            <a:avLst/>
          </a:prstGeom>
          <a:noFill/>
        </p:spPr>
        <p:txBody>
          <a:bodyPr wrap="none" lIns="0" tIns="0" rIns="0" bIns="0" rtlCol="0">
            <a:spAutoFit/>
          </a:bodyPr>
          <a:lstStyle/>
          <a:p>
            <a:pPr algn="ctr"/>
            <a:r>
              <a:rPr lang="en-GB" dirty="0">
                <a:gradFill>
                  <a:gsLst>
                    <a:gs pos="0">
                      <a:schemeClr val="tx1"/>
                    </a:gs>
                    <a:gs pos="86000">
                      <a:schemeClr val="tx1"/>
                    </a:gs>
                  </a:gsLst>
                  <a:lin ang="5400000" scaled="0"/>
                </a:gradFill>
                <a:latin typeface="Segoe Light" pitchFamily="34" charset="0"/>
              </a:rPr>
              <a:t>Visual Studio, .</a:t>
            </a:r>
          </a:p>
          <a:p>
            <a:pPr algn="ctr"/>
            <a:r>
              <a:rPr lang="en-GB" dirty="0">
                <a:gradFill>
                  <a:gsLst>
                    <a:gs pos="0">
                      <a:schemeClr val="tx1"/>
                    </a:gs>
                    <a:gs pos="86000">
                      <a:schemeClr val="tx1"/>
                    </a:gs>
                  </a:gsLst>
                  <a:lin ang="5400000" scaled="0"/>
                </a:gradFill>
                <a:latin typeface="Segoe Light" pitchFamily="34" charset="0"/>
              </a:rPr>
              <a:t>.NET, SDKs, Tools</a:t>
            </a:r>
          </a:p>
        </p:txBody>
      </p:sp>
      <p:cxnSp>
        <p:nvCxnSpPr>
          <p:cNvPr id="55" name="Straight Arrow Connector 54"/>
          <p:cNvCxnSpPr/>
          <p:nvPr/>
        </p:nvCxnSpPr>
        <p:spPr>
          <a:xfrm flipV="1">
            <a:off x="2076415" y="3841676"/>
            <a:ext cx="1747115" cy="8503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17731" y="4353499"/>
            <a:ext cx="1053173" cy="323165"/>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fssnip.net</a:t>
            </a:r>
          </a:p>
        </p:txBody>
      </p:sp>
      <p:pic>
        <p:nvPicPr>
          <p:cNvPr id="1034" name="Picture 10" descr="http://fsharp.org/img/sup/quantale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2527" y="4266863"/>
            <a:ext cx="1962151"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fsharp.org/img/sup/mbra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9667" y="6153867"/>
            <a:ext cx="14097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fsharp.org/img/sup/statfactor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7142" y="5538485"/>
            <a:ext cx="1857376"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fsharp.org/img/sup/intelli.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91340" y="5060617"/>
            <a:ext cx="2381250" cy="4667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fsharp.org/img/sup/ffconsultancy.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2529" y="5618799"/>
            <a:ext cx="22193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81965" y="6330986"/>
            <a:ext cx="1703281" cy="528605"/>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463282" y="4786154"/>
            <a:ext cx="931152" cy="323165"/>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tryfs.org</a:t>
            </a:r>
          </a:p>
        </p:txBody>
      </p:sp>
      <p:sp>
        <p:nvSpPr>
          <p:cNvPr id="66" name="TextBox 65"/>
          <p:cNvSpPr txBox="1"/>
          <p:nvPr/>
        </p:nvSpPr>
        <p:spPr>
          <a:xfrm>
            <a:off x="463283" y="5238467"/>
            <a:ext cx="2947858" cy="323165"/>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fsharpforfunandprofit.com</a:t>
            </a:r>
          </a:p>
        </p:txBody>
      </p:sp>
      <p:sp>
        <p:nvSpPr>
          <p:cNvPr id="67" name="TextBox 66"/>
          <p:cNvSpPr txBox="1"/>
          <p:nvPr/>
        </p:nvSpPr>
        <p:spPr>
          <a:xfrm>
            <a:off x="117728" y="3928311"/>
            <a:ext cx="931152" cy="323165"/>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tryfs.org</a:t>
            </a:r>
          </a:p>
        </p:txBody>
      </p:sp>
      <p:cxnSp>
        <p:nvCxnSpPr>
          <p:cNvPr id="69" name="Straight Arrow Connector 68"/>
          <p:cNvCxnSpPr/>
          <p:nvPr/>
        </p:nvCxnSpPr>
        <p:spPr>
          <a:xfrm flipH="1">
            <a:off x="8469679" y="1172838"/>
            <a:ext cx="864536" cy="64982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049535" y="4522774"/>
            <a:ext cx="273093" cy="1163077"/>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flipV="1">
            <a:off x="6211860" y="4500608"/>
            <a:ext cx="336065" cy="1207408"/>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sp>
        <p:nvSpPr>
          <p:cNvPr id="61" name="AutoShape 24" descr="data:image/jpeg;base64,/9j/4AAQSkZJRgABAQAAAQABAAD/2wCEAAkGBggGERUIBxQRExMVGRUYGRcXGRYXFhcbGRkYHRkWFRcaGyYkGBkjIBYXIDIgJikqLjEsGCE9NjE2QSYrLCkBCQoKDgwOGg8PGi0kHx80NS8pLTQyLCwsLCwtNSwsNSksLDQsKSwsKTAvLCwsKSwsLC0sNCksLCwpLCwsLCwsLP/AABEIAMgA4AMBIgACEQEDEQH/xAAcAAEBAAMBAQEBAAAAAAAAAAAABwUGCAQDAgH/xABEEAABAwIEAgUGCQwCAwAAAAABAAIDBBEFBhIhBzETQVFhcSIycoGxshQVMzVCUnORoSM0Q0RTYnSCg5KzwaLCF2Nk/8QAGAEBAQEBAQAAAAAAAAAAAAAAAAMCAQT/xAAqEQADAAIABgEDAwUAAAAAAAAAAQIDEQQSEyExQVEiYfAzceEUIzREkf/aAAwDAQACEQMRAD8AuKIiAIiIAiIgCIiAIiIAiIgCIiAIiIAiIgCIiAIiIAiIgCIiAIiIAiIgCIiAIiIAiIgCIiAIiIAiIgCIiAIiIAiIgCIiAIiIAiIgCIiAIiIAiIgCIiAIiIAiIgCIiAIiIAiIgCIiAIiIAiIgCIiAIiIAiIgCIiAIiIAiIgCIiAIiIAiIgCIiAIiIAiIgCIiAIiIAiIgCIiAIiIAi1Sr4n5aoZH0tTK5r2OLXNMclwQbH6P49YWcwTHKDMMQrcMfrYSRexBBHMEHcLTikttGVct6TPeiLXcaz9gGX5TQ4jLpkABIDXOsDyuQFxS32R10p7s2JFhsv5twrNGv4pe54j06jpc0DVewuQLnY7D/azKNNPTCaa2giIuHQiIgCIiAIiIAiIgCIiAIiIAiIgCLX82Z3wvJzWnENbnvvpjjAL3AWudyAALjckL6ZVzjhmcGOlw4uDmW1seAHsve1wCQQbHcEjY9i1yVrm12M8y3rfcziIiyaCIiAkfGjK5jc3MFKNjZk3j9B/taf5ViOEWZRgtWcPnNo6nSBvsJBs027XA6fU3sVrxGggxSJ9FVjUx7S1w7j/tc049glVluofhtUfLjOzxtqHNsjey/PxuvdhpZIcM8OZPHayI6RxrFoMCgkxCq82Npd49jR3k2HrXNM01fmCcyvBkqJ38h1ucdmjsaNhfqA3W257z87M9LS0URt5OucC+8g2a3wHlO8dPYs1wZyqZXOzDVjyRdkI799b/Y0fzLuNdGHT8jJXWtQvBRMp5cgytSsw+GxI3e76zz5zv8AXgAswiieP8ZscEjqemZFTaXOZZ35R9wSLEmwDtuQBXliKyt6PTVzjS2WxFzy/iPm6nIfNUSNvy1Rsa0+F2C/3rcsmcX5q2VuH5hawayA2VvkgOJ2a9p5A7C4PqW64e5WzE8RFPXgqiL5Vb3RRvfHzDXEeIBsorlzi9j1XPTjE3wCF7mdIdGmzSNze+1lOMVWm16KXkUa2W9FEcycZ8TrHlmC6YItw1zgDI4dTiHbM9Gx7+xeLCuLWZMOdrqntqW9bXhrSR2Ne0eT42KquGvWyT4mE9F7RT3M/Fyiw6CKTB2iWWZgeA42bED+0tvq5+T3cwp3JxSzTUO6VlTb91rY9PhYgn8VyOHuls1fERPY6GRTzh5xMkzJJ8V4u1jZrXY9uzZLecC0+a4bHmb79m+6Y9iUmD00tfEzpDGxzgy+nVYcr2NvuUqhy+VlJtUuZHvRQav4w5kxB3R0piivybG3W8eBNyfuXki4m5son2lncXfUkjaP+OlpV/6WyL4qPudCItG4f8Sm5rcaCvYIp2i4sbskHWW33a4dY357HnbLcQMarcvUMmIYaWiRpjtqGoWLwDt4EqDx0q5X5LLJLnmXg2NFJsn8VMQqHTz5hdGYooi+zGBri7UAGjfcm9rLWMd4uZmrtU1I9tMAHENYGutt9Jzx5X3BVXD23on/AFEaT+TfuJ+QsQzQ+KuwosLmNLHMcdNxe4c13dc3B7l9uF+Ra3KfTVeJlvSTCNoY03DQwvNyeskv9Vu9eLiXnjGcry08OFujAkjc52pmo3BA23Fua9fCzOOK5s+EfGpYej6LTpbp87Xe+5v5oWv7nS+xnePq/c35FKeIHELHsuVrqDD3RCMMY4amajve+9+5fyv4xTUVJA2nayWrkj1Su5Rxn0Rzcfq32HM9s1gtpNezbzQm0/RV0XPLuKOaZn9K2p6/Na2PT4WsT+KoXD3ie/MUnxXjDWMmIux7dmyW5t0nzXAb8zffsWr4e5WzMcRFPRRFKOOcVAPg0tyKi7wABzi2uX77Wdpsd+bu8io1lXDQRuqqkhrGAucT1AC5XNmZcfqc11L8QkBu8hsbOZa3kxgtzO/3krvDQ3XN8HOJtKdfJijb6Wq3Xptqt16b7X7LrqDBBQini+KrdBob0duWm2yhufMjvyi2mmbu2Rga89kwFyOf0hcj0Ctm4M5qLS7L9Wdt3wk/82exw8Sr511I5p9EcD6d8teytLFDDMEwVz69zIInPJc+R2kEk8yXFfTMGMR4BTS4lMLiNpNu09Q9Zsuea2txfPNUwVJ6WaR2ljOTGX6mA+aABuedgvNixO9vekejLlUaWtstOKcQcmysNPWTRSsIILQ0yAjlawBUDr4qcPlipCXRapAwm9yzUdBN976bKpYfwLu2+JVR1dkTAAO67ib+NgpxmDDWYPUzYfGS4RPLQ42ubW3Nl68HIm1L2eTO7aTpaOh8JrXYjh8dVJzfACfHRuuYoHiOJrz1MB+5q6Uyv81Q/wAOPcXM/wCr/wBP/qs8L5r8+SvEd1J0plbIuF5fgbA+KN8paOke5ocXO6+d7DuUr4r5cpMvVjHUADGTsc/QNg1zSA7T2A6mm3eryo/x2+Xo/s6n3oFHBTeTv7KZ4XT/AGMXwkytRZhqJajEWh7IBGQw+a58hfYuHWGiPl+8OxUjO+TcNxajlEUUbJI2Ocx7WgEFovbbmDa1u9atwJ82s9KH2PVLxX5CX7N/ulM1tZf2GCU8Xjyc0YDWvoKmnq4jYtliN+4uAP4Erp6WJk7THILhwII7Qea5WoecXpR+81X7iRnB+UqUOpLdPMdEd/o2F3PI6w0fiR2qvEy6qUiXDUpmtmUaMu5NjEY+D0zANvNaTb8StSzvnDJ2PU0lE+Vj5NJMbmtc4teB5NnAbb7KZ4Bl7E881Lo4napCNUkshJ0i+xJ5nfk0LeajgpT0MD6moqpHPYx7rNY1rSWtJtYlxtt2rHTiH9VdzXUvIvpnsT3LNdJhtZT1cfNssf3OIa4esEq38VY+kwucdmg/c9pUGwo3mhP/ALIvfar3xR+a6jwb7wVM/wCpJPB+nSILhuHz4tNHQUgu+Vwa3s36z3AAk9wV1wzhVlqhiEFTC2d1vKfJclxtuQL2aO4KTcNwDilLf6z/APG9dErHE3SaSNcLEtNsjXHEBtTSgfspPeavbwI/XPGD2SLx8cvzmm+yk99q9nAj9c8YPZItP/H/AD5Of7C/PRgOMLQMSNuuKP2uWR4QZOo8Z6XFsSa2RsbhGxjhcarBznuHI7OaB61juMXzkfso/a5bnwP/ADGb+If/AI412m1gWjkJPO9mczjkrDMbpZGMijZK1pMb2tAIIFwNrXB5WXP+F17qKWGvhvdj45B1eaQ63gRse4rqSfzXeB9i5Qo/k2ei32Bc4V7TTNcUtNUiu8Z81FunL9IeflzEdn0GevcnwHasJwfy4MXq3YlOLx01rXGxkdfSB3tHlfzNW24hwYw/FJZK6qqqwvkcXuP5HmeoXj5AWAHUAFuGWsu0mVqduG0WotbclzranEm5c6wAupvLM4+WfJTpVWTmrwfrMeBw5jppMNqNg8bH6rhu13qIBXNo+HYHN1xzwP8A7XtPqu32g966kWl5p4WYZmmc4jLLPE8gBwj6OzrcnHUw7229SzgyqNqvBrNid6c+UeTMmJjO2ByV1CPK0hzmDctcwgvZ6rH1WUlypjbcu1cOJvaXtYTqA5lrgQS3vF799u9XHJ2QqfJhk+CTzytltqZJ0em4vZwDWCxsbHtFuwLA5g4LYdiLzPhEppb82aBJH4tbqaW/3W7u3ePJE7l+GTyYrrVLyj24lxhy7SxGWic+aS3ksDXN3/ecR5I+9Q+srJsSkfWVJBfI5z3EcruJJt2Ach3BWDBeCWHUbulxeZ9TbkwN6KM+kNTnH+4DuWQzDwlwvME5r3Szwkho0RiIMGkWFg5hWoyYsb0v+nLxZci+rRlcpv6TCYHf/OPdXNX6v/T/AOq6owjBIsHpWYTE5zmsZoDnW1EdpsAL79i0L/wJg+nofhNZa1v0PK1v2SzhyzDe/ZTJiqkteinKP8dvl6P7Op96BWBatnPh/RZ1dFNVyzRGIPA6PRuHlhN9TT9QKGGlNpsrkl1LSNT4E+bWelD7Hql4r8hL9m/3SsJkzI1JkoStpJZpelLCek0baQbW0tH1lsNTAKljoXXAcC2457i2yZaVW2jmKHMcrOV6HnF6UfvNVY46UE0jKTEGjyIzNG7uMvRlpPYPyRHiQvVDwLwmEtc2pq/JLSB+R6iCP0XcqFXUFNicbqStaHxvFnNPIhejJnnmml6IxgpTUv2Qvhhm6jylPKcRuI5mxtLgL6TGXkXA6j0h+4Lbc68WsNkp30WBEyPkaWl9iGsB2J3HlO32C+dfwKhkdqw2rdGzfyZIhKR3BwezYd9z3rOZW4T4Tl14rKhz6iVti0vAaxpH0mMHX3knuS6wt8/l/ByYzJcnr5Ifh7ujlicOqSL32q+cUfmuo8G+8FgGcC8IiIdFU1YsQQPyNhY3A+S6lu+YcCizHTPwyoc9jXgAubp1CxB2uCOrsXMuWaqWvR3FhqZafshPDb50pvSf7jl0StEy/wAI8Oy9Ux4nBUVL3RkkNf0Wk3aRvpjB6+1b2p57V0mimDG8aaZG+OX5zTfZSe+1ezgR+ueMHskW25x4eUWc5I6irlnjMbXNHR9HYgkHfUw9i+uTMiUmSul+CSzS9Lov0mjbRqtbQ0fWW+rPR5ff8mOlXV5/X8Eu4xfOR+yj9rlufA/8xm/iH/441kc18L6DNlR8Y1M1RG7S1tmdHps2+/lMJvv2rLZPyjTZNhdRUkksgc8yEyaLglrRYaWgW8n8VyssvEp9icNLK79Gan813gfYuT6P5Nnot9gXWL26wWnr2U0ZwHwiMBjaqssAB+g6v6ScPkmN8xrPieRLRTURF5T0BERAEREAREQBERAEREAREQBERAEREAREQBERAEREAREQBERAEREAREQBERAEREAREQBERAEREAREQBERAEREAREQBERAEREAREQBERAEREAREQBERAEREAREQBERAEREAREQBERAEREAREQBERAEREAREQBERAEREAREQBERAEREAREQBERAEREAREQBERAEREAREQBERAEREAREQBERAEREAREQBERAEREAREQBERAEREAREQBERAEREAREQH//2Q=="/>
          <p:cNvSpPr>
            <a:spLocks noChangeAspect="1" noChangeArrowheads="1"/>
          </p:cNvSpPr>
          <p:nvPr/>
        </p:nvSpPr>
        <p:spPr bwMode="auto">
          <a:xfrm>
            <a:off x="63502"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9" tIns="45702" rIns="91409" bIns="45702" numCol="1" anchor="t" anchorCtr="0" compatLnSpc="1">
            <a:prstTxWarp prst="textNoShape">
              <a:avLst/>
            </a:prstTxWarp>
          </a:bodyPr>
          <a:lstStyle/>
          <a:p>
            <a:endParaRPr lang="en-GB"/>
          </a:p>
        </p:txBody>
      </p:sp>
      <p:sp>
        <p:nvSpPr>
          <p:cNvPr id="62" name="AutoShape 26" descr="data:image/jpeg;base64,/9j/4AAQSkZJRgABAQAAAQABAAD/2wCEAAkGBggGERUIBxQRExMVGRUYGRcXGRYXFhcbGRkYHRkWFRcaGyYkGBkjIBYXIDIgJikqLjEsGCE9NjE2QSYrLCkBCQoKDgwOGg8PGi0kHx80NS8pLTQyLCwsLCwtNSwsNSksLDQsKSwsKTAvLCwsKSwsLC0sNCksLCwpLCwsLCwsLP/AABEIAMgA4AMBIgACEQEDEQH/xAAcAAEBAAMBAQEBAAAAAAAAAAAABwUGCAQDAgH/xABEEAABAwIEAgUGCQwCAwAAAAABAAIDBBEFBhIhBzETQVFhcSIycoGxshQVMzVCUnORoSM0Q0RTYnSCg5KzwaLCF2Nk/8QAGAEBAQEBAQAAAAAAAAAAAAAAAAMCAQT/xAAqEQADAAIABgEDAwUAAAAAAAAAAQIDEQQSEyExQVEiYfAzceEUIzREkf/aAAwDAQACEQMRAD8AuKIiAIiIAiIgCIiAIiIAiIgCIiAIiIAiIgCIiAIiIAiIgCIiAIiIAiIgCIiAIiIAiIgCIiAIiIAiIgCIiAIiIAiIgCIiAIiIAiIgCIiAIiIAiIgCIiAIiIAiIgCIiAIiIAiIgCIiAIiIAiIgCIiAIiIAiIgCIiAIiIAiIgCIiAIiIAiIgCIiAIiIAiIgCIiAIiIAiIgCIiAIiIAi1Sr4n5aoZH0tTK5r2OLXNMclwQbH6P49YWcwTHKDMMQrcMfrYSRexBBHMEHcLTikttGVct6TPeiLXcaz9gGX5TQ4jLpkABIDXOsDyuQFxS32R10p7s2JFhsv5twrNGv4pe54j06jpc0DVewuQLnY7D/azKNNPTCaa2giIuHQiIgCIiAIiIAiIgCIiAIiIAiIgCLX82Z3wvJzWnENbnvvpjjAL3AWudyAALjckL6ZVzjhmcGOlw4uDmW1seAHsve1wCQQbHcEjY9i1yVrm12M8y3rfcziIiyaCIiAkfGjK5jc3MFKNjZk3j9B/taf5ViOEWZRgtWcPnNo6nSBvsJBs027XA6fU3sVrxGggxSJ9FVjUx7S1w7j/tc049glVluofhtUfLjOzxtqHNsjey/PxuvdhpZIcM8OZPHayI6RxrFoMCgkxCq82Npd49jR3k2HrXNM01fmCcyvBkqJ38h1ucdmjsaNhfqA3W257z87M9LS0URt5OucC+8g2a3wHlO8dPYs1wZyqZXOzDVjyRdkI799b/Y0fzLuNdGHT8jJXWtQvBRMp5cgytSsw+GxI3e76zz5zv8AXgAswiieP8ZscEjqemZFTaXOZZ35R9wSLEmwDtuQBXliKyt6PTVzjS2WxFzy/iPm6nIfNUSNvy1Rsa0+F2C/3rcsmcX5q2VuH5hawayA2VvkgOJ2a9p5A7C4PqW64e5WzE8RFPXgqiL5Vb3RRvfHzDXEeIBsorlzi9j1XPTjE3wCF7mdIdGmzSNze+1lOMVWm16KXkUa2W9FEcycZ8TrHlmC6YItw1zgDI4dTiHbM9Gx7+xeLCuLWZMOdrqntqW9bXhrSR2Ne0eT42KquGvWyT4mE9F7RT3M/Fyiw6CKTB2iWWZgeA42bED+0tvq5+T3cwp3JxSzTUO6VlTb91rY9PhYgn8VyOHuls1fERPY6GRTzh5xMkzJJ8V4u1jZrXY9uzZLecC0+a4bHmb79m+6Y9iUmD00tfEzpDGxzgy+nVYcr2NvuUqhy+VlJtUuZHvRQav4w5kxB3R0piivybG3W8eBNyfuXki4m5son2lncXfUkjaP+OlpV/6WyL4qPudCItG4f8Sm5rcaCvYIp2i4sbskHWW33a4dY357HnbLcQMarcvUMmIYaWiRpjtqGoWLwDt4EqDx0q5X5LLJLnmXg2NFJsn8VMQqHTz5hdGYooi+zGBri7UAGjfcm9rLWMd4uZmrtU1I9tMAHENYGutt9Jzx5X3BVXD23on/AFEaT+TfuJ+QsQzQ+KuwosLmNLHMcdNxe4c13dc3B7l9uF+Ra3KfTVeJlvSTCNoY03DQwvNyeskv9Vu9eLiXnjGcry08OFujAkjc52pmo3BA23Fua9fCzOOK5s+EfGpYej6LTpbp87Xe+5v5oWv7nS+xnePq/c35FKeIHELHsuVrqDD3RCMMY4amajve+9+5fyv4xTUVJA2nayWrkj1Su5Rxn0Rzcfq32HM9s1gtpNezbzQm0/RV0XPLuKOaZn9K2p6/Na2PT4WsT+KoXD3ie/MUnxXjDWMmIux7dmyW5t0nzXAb8zffsWr4e5WzMcRFPRRFKOOcVAPg0tyKi7wABzi2uX77Wdpsd+bu8io1lXDQRuqqkhrGAucT1AC5XNmZcfqc11L8QkBu8hsbOZa3kxgtzO/3krvDQ3XN8HOJtKdfJijb6Wq3Xptqt16b7X7LrqDBBQini+KrdBob0duWm2yhufMjvyi2mmbu2Rga89kwFyOf0hcj0Ctm4M5qLS7L9Wdt3wk/82exw8Sr511I5p9EcD6d8teytLFDDMEwVz69zIInPJc+R2kEk8yXFfTMGMR4BTS4lMLiNpNu09Q9Zsuea2txfPNUwVJ6WaR2ljOTGX6mA+aABuedgvNixO9vekejLlUaWtstOKcQcmysNPWTRSsIILQ0yAjlawBUDr4qcPlipCXRapAwm9yzUdBN976bKpYfwLu2+JVR1dkTAAO67ib+NgpxmDDWYPUzYfGS4RPLQ42ubW3Nl68HIm1L2eTO7aTpaOh8JrXYjh8dVJzfACfHRuuYoHiOJrz1MB+5q6Uyv81Q/wAOPcXM/wCr/wBP/qs8L5r8+SvEd1J0plbIuF5fgbA+KN8paOke5ocXO6+d7DuUr4r5cpMvVjHUADGTsc/QNg1zSA7T2A6mm3eryo/x2+Xo/s6n3oFHBTeTv7KZ4XT/AGMXwkytRZhqJajEWh7IBGQw+a58hfYuHWGiPl+8OxUjO+TcNxajlEUUbJI2Ocx7WgEFovbbmDa1u9atwJ82s9KH2PVLxX5CX7N/ulM1tZf2GCU8Xjyc0YDWvoKmnq4jYtliN+4uAP4Erp6WJk7THILhwII7Qea5WoecXpR+81X7iRnB+UqUOpLdPMdEd/o2F3PI6w0fiR2qvEy6qUiXDUpmtmUaMu5NjEY+D0zANvNaTb8StSzvnDJ2PU0lE+Vj5NJMbmtc4teB5NnAbb7KZ4Bl7E881Lo4napCNUkshJ0i+xJ5nfk0LeajgpT0MD6moqpHPYx7rNY1rSWtJtYlxtt2rHTiH9VdzXUvIvpnsT3LNdJhtZT1cfNssf3OIa4esEq38VY+kwucdmg/c9pUGwo3mhP/ALIvfar3xR+a6jwb7wVM/wCpJPB+nSILhuHz4tNHQUgu+Vwa3s36z3AAk9wV1wzhVlqhiEFTC2d1vKfJclxtuQL2aO4KTcNwDilLf6z/APG9dErHE3SaSNcLEtNsjXHEBtTSgfspPeavbwI/XPGD2SLx8cvzmm+yk99q9nAj9c8YPZItP/H/AD5Of7C/PRgOMLQMSNuuKP2uWR4QZOo8Z6XFsSa2RsbhGxjhcarBznuHI7OaB61juMXzkfso/a5bnwP/ADGb+If/AI412m1gWjkJPO9mczjkrDMbpZGMijZK1pMb2tAIIFwNrXB5WXP+F17qKWGvhvdj45B1eaQ63gRse4rqSfzXeB9i5Qo/k2ei32Bc4V7TTNcUtNUiu8Z81FunL9IeflzEdn0GevcnwHasJwfy4MXq3YlOLx01rXGxkdfSB3tHlfzNW24hwYw/FJZK6qqqwvkcXuP5HmeoXj5AWAHUAFuGWsu0mVqduG0WotbclzranEm5c6wAupvLM4+WfJTpVWTmrwfrMeBw5jppMNqNg8bH6rhu13qIBXNo+HYHN1xzwP8A7XtPqu32g966kWl5p4WYZmmc4jLLPE8gBwj6OzrcnHUw7229SzgyqNqvBrNid6c+UeTMmJjO2ByV1CPK0hzmDctcwgvZ6rH1WUlypjbcu1cOJvaXtYTqA5lrgQS3vF799u9XHJ2QqfJhk+CTzytltqZJ0em4vZwDWCxsbHtFuwLA5g4LYdiLzPhEppb82aBJH4tbqaW/3W7u3ePJE7l+GTyYrrVLyj24lxhy7SxGWic+aS3ksDXN3/ecR5I+9Q+srJsSkfWVJBfI5z3EcruJJt2Ach3BWDBeCWHUbulxeZ9TbkwN6KM+kNTnH+4DuWQzDwlwvME5r3Szwkho0RiIMGkWFg5hWoyYsb0v+nLxZci+rRlcpv6TCYHf/OPdXNX6v/T/AOq6owjBIsHpWYTE5zmsZoDnW1EdpsAL79i0L/wJg+nofhNZa1v0PK1v2SzhyzDe/ZTJiqkteinKP8dvl6P7Op96BWBatnPh/RZ1dFNVyzRGIPA6PRuHlhN9TT9QKGGlNpsrkl1LSNT4E+bWelD7Hql4r8hL9m/3SsJkzI1JkoStpJZpelLCek0baQbW0tH1lsNTAKljoXXAcC2457i2yZaVW2jmKHMcrOV6HnF6UfvNVY46UE0jKTEGjyIzNG7uMvRlpPYPyRHiQvVDwLwmEtc2pq/JLSB+R6iCP0XcqFXUFNicbqStaHxvFnNPIhejJnnmml6IxgpTUv2Qvhhm6jylPKcRuI5mxtLgL6TGXkXA6j0h+4Lbc68WsNkp30WBEyPkaWl9iGsB2J3HlO32C+dfwKhkdqw2rdGzfyZIhKR3BwezYd9z3rOZW4T4Tl14rKhz6iVti0vAaxpH0mMHX3knuS6wt8/l/ByYzJcnr5Ifh7ujlicOqSL32q+cUfmuo8G+8FgGcC8IiIdFU1YsQQPyNhY3A+S6lu+YcCizHTPwyoc9jXgAubp1CxB2uCOrsXMuWaqWvR3FhqZafshPDb50pvSf7jl0StEy/wAI8Oy9Ux4nBUVL3RkkNf0Wk3aRvpjB6+1b2p57V0mimDG8aaZG+OX5zTfZSe+1ezgR+ueMHskW25x4eUWc5I6irlnjMbXNHR9HYgkHfUw9i+uTMiUmSul+CSzS9Lov0mjbRqtbQ0fWW+rPR5ff8mOlXV5/X8Eu4xfOR+yj9rlufA/8xm/iH/441kc18L6DNlR8Y1M1RG7S1tmdHps2+/lMJvv2rLZPyjTZNhdRUkksgc8yEyaLglrRYaWgW8n8VyssvEp9icNLK79Gan813gfYuT6P5Nnot9gXWL26wWnr2U0ZwHwiMBjaqssAB+g6v6ScPkmN8xrPieRLRTURF5T0BERAEREAREQBERAEREAREQBERAEREAREQBERAEREAREQBERAEREAREQBERAEREAREQBERAEREAREQBERAEREAREQBERAEREAREQBERAEREAREQBERAEREAREQBERAEREAREQBERAEREAREQBERAEREAREQBERAEREAREQBERAEREAREQBERAEREAREQBERAEREAREQBERAEREAREQBERAEREAREQBERAEREAREQBERAEREAREQBERAEREAREQH//2Q=="/>
          <p:cNvSpPr>
            <a:spLocks noChangeAspect="1" noChangeArrowheads="1"/>
          </p:cNvSpPr>
          <p:nvPr/>
        </p:nvSpPr>
        <p:spPr bwMode="auto">
          <a:xfrm>
            <a:off x="215900" y="-476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9" tIns="45702" rIns="91409" bIns="45702" numCol="1" anchor="t" anchorCtr="0" compatLnSpc="1">
            <a:prstTxWarp prst="textNoShape">
              <a:avLst/>
            </a:prstTxWarp>
          </a:bodyPr>
          <a:lstStyle/>
          <a:p>
            <a:endParaRPr lang="en-GB"/>
          </a:p>
        </p:txBody>
      </p:sp>
      <p:sp>
        <p:nvSpPr>
          <p:cNvPr id="63" name="AutoShape 28" descr="data:image/jpeg;base64,/9j/4AAQSkZJRgABAQAAAQABAAD/2wCEAAkGBggGERUIBxQRExMVGRUYGRcXGRYXFhcbGRkYHRkWFRcaGyYkGBkjIBYXIDIgJikqLjEsGCE9NjE2QSYrLCkBCQoKDgwOGg8PGi0kHx80NS8pLTQyLCwsLCwtNSwsNSksLDQsKSwsKTAvLCwsKSwsLC0sNCksLCwpLCwsLCwsLP/AABEIAMgA4AMBIgACEQEDEQH/xAAcAAEBAAMBAQEBAAAAAAAAAAAABwUGCAQDAgH/xABEEAABAwIEAgUGCQwCAwAAAAABAAIDBBEFBhIhBzETQVFhcSIycoGxshQVMzVCUnORoSM0Q0RTYnSCg5KzwaLCF2Nk/8QAGAEBAQEBAQAAAAAAAAAAAAAAAAMCAQT/xAAqEQADAAIABgEDAwUAAAAAAAAAAQIDEQQSEyExQVEiYfAzceEUIzREkf/aAAwDAQACEQMRAD8AuKIiAIiIAiIgCIiAIiIAiIgCIiAIiIAiIgCIiAIiIAiIgCIiAIiIAiIgCIiAIiIAiIgCIiAIiIAiIgCIiAIiIAiIgCIiAIiIAiIgCIiAIiIAiIgCIiAIiIAiIgCIiAIiIAiIgCIiAIiIAiIgCIiAIiIAiIgCIiAIiIAiIgCIiAIiIAiIgCIiAIiIAiIgCIiAIiIAiIgCIiAIiIAi1Sr4n5aoZH0tTK5r2OLXNMclwQbH6P49YWcwTHKDMMQrcMfrYSRexBBHMEHcLTikttGVct6TPeiLXcaz9gGX5TQ4jLpkABIDXOsDyuQFxS32R10p7s2JFhsv5twrNGv4pe54j06jpc0DVewuQLnY7D/azKNNPTCaa2giIuHQiIgCIiAIiIAiIgCIiAIiIAiIgCLX82Z3wvJzWnENbnvvpjjAL3AWudyAALjckL6ZVzjhmcGOlw4uDmW1seAHsve1wCQQbHcEjY9i1yVrm12M8y3rfcziIiyaCIiAkfGjK5jc3MFKNjZk3j9B/taf5ViOEWZRgtWcPnNo6nSBvsJBs027XA6fU3sVrxGggxSJ9FVjUx7S1w7j/tc049glVluofhtUfLjOzxtqHNsjey/PxuvdhpZIcM8OZPHayI6RxrFoMCgkxCq82Npd49jR3k2HrXNM01fmCcyvBkqJ38h1ucdmjsaNhfqA3W257z87M9LS0URt5OucC+8g2a3wHlO8dPYs1wZyqZXOzDVjyRdkI799b/Y0fzLuNdGHT8jJXWtQvBRMp5cgytSsw+GxI3e76zz5zv8AXgAswiieP8ZscEjqemZFTaXOZZ35R9wSLEmwDtuQBXliKyt6PTVzjS2WxFzy/iPm6nIfNUSNvy1Rsa0+F2C/3rcsmcX5q2VuH5hawayA2VvkgOJ2a9p5A7C4PqW64e5WzE8RFPXgqiL5Vb3RRvfHzDXEeIBsorlzi9j1XPTjE3wCF7mdIdGmzSNze+1lOMVWm16KXkUa2W9FEcycZ8TrHlmC6YItw1zgDI4dTiHbM9Gx7+xeLCuLWZMOdrqntqW9bXhrSR2Ne0eT42KquGvWyT4mE9F7RT3M/Fyiw6CKTB2iWWZgeA42bED+0tvq5+T3cwp3JxSzTUO6VlTb91rY9PhYgn8VyOHuls1fERPY6GRTzh5xMkzJJ8V4u1jZrXY9uzZLecC0+a4bHmb79m+6Y9iUmD00tfEzpDGxzgy+nVYcr2NvuUqhy+VlJtUuZHvRQav4w5kxB3R0piivybG3W8eBNyfuXki4m5son2lncXfUkjaP+OlpV/6WyL4qPudCItG4f8Sm5rcaCvYIp2i4sbskHWW33a4dY357HnbLcQMarcvUMmIYaWiRpjtqGoWLwDt4EqDx0q5X5LLJLnmXg2NFJsn8VMQqHTz5hdGYooi+zGBri7UAGjfcm9rLWMd4uZmrtU1I9tMAHENYGutt9Jzx5X3BVXD23on/AFEaT+TfuJ+QsQzQ+KuwosLmNLHMcdNxe4c13dc3B7l9uF+Ra3KfTVeJlvSTCNoY03DQwvNyeskv9Vu9eLiXnjGcry08OFujAkjc52pmo3BA23Fua9fCzOOK5s+EfGpYej6LTpbp87Xe+5v5oWv7nS+xnePq/c35FKeIHELHsuVrqDD3RCMMY4amajve+9+5fyv4xTUVJA2nayWrkj1Su5Rxn0Rzcfq32HM9s1gtpNezbzQm0/RV0XPLuKOaZn9K2p6/Na2PT4WsT+KoXD3ie/MUnxXjDWMmIux7dmyW5t0nzXAb8zffsWr4e5WzMcRFPRRFKOOcVAPg0tyKi7wABzi2uX77Wdpsd+bu8io1lXDQRuqqkhrGAucT1AC5XNmZcfqc11L8QkBu8hsbOZa3kxgtzO/3krvDQ3XN8HOJtKdfJijb6Wq3Xptqt16b7X7LrqDBBQini+KrdBob0duWm2yhufMjvyi2mmbu2Rga89kwFyOf0hcj0Ctm4M5qLS7L9Wdt3wk/82exw8Sr511I5p9EcD6d8teytLFDDMEwVz69zIInPJc+R2kEk8yXFfTMGMR4BTS4lMLiNpNu09Q9Zsuea2txfPNUwVJ6WaR2ljOTGX6mA+aABuedgvNixO9vekejLlUaWtstOKcQcmysNPWTRSsIILQ0yAjlawBUDr4qcPlipCXRapAwm9yzUdBN976bKpYfwLu2+JVR1dkTAAO67ib+NgpxmDDWYPUzYfGS4RPLQ42ubW3Nl68HIm1L2eTO7aTpaOh8JrXYjh8dVJzfACfHRuuYoHiOJrz1MB+5q6Uyv81Q/wAOPcXM/wCr/wBP/qs8L5r8+SvEd1J0plbIuF5fgbA+KN8paOke5ocXO6+d7DuUr4r5cpMvVjHUADGTsc/QNg1zSA7T2A6mm3eryo/x2+Xo/s6n3oFHBTeTv7KZ4XT/AGMXwkytRZhqJajEWh7IBGQw+a58hfYuHWGiPl+8OxUjO+TcNxajlEUUbJI2Ocx7WgEFovbbmDa1u9atwJ82s9KH2PVLxX5CX7N/ulM1tZf2GCU8Xjyc0YDWvoKmnq4jYtliN+4uAP4Erp6WJk7THILhwII7Qea5WoecXpR+81X7iRnB+UqUOpLdPMdEd/o2F3PI6w0fiR2qvEy6qUiXDUpmtmUaMu5NjEY+D0zANvNaTb8StSzvnDJ2PU0lE+Vj5NJMbmtc4teB5NnAbb7KZ4Bl7E881Lo4napCNUkshJ0i+xJ5nfk0LeajgpT0MD6moqpHPYx7rNY1rSWtJtYlxtt2rHTiH9VdzXUvIvpnsT3LNdJhtZT1cfNssf3OIa4esEq38VY+kwucdmg/c9pUGwo3mhP/ALIvfar3xR+a6jwb7wVM/wCpJPB+nSILhuHz4tNHQUgu+Vwa3s36z3AAk9wV1wzhVlqhiEFTC2d1vKfJclxtuQL2aO4KTcNwDilLf6z/APG9dErHE3SaSNcLEtNsjXHEBtTSgfspPeavbwI/XPGD2SLx8cvzmm+yk99q9nAj9c8YPZItP/H/AD5Of7C/PRgOMLQMSNuuKP2uWR4QZOo8Z6XFsSa2RsbhGxjhcarBznuHI7OaB61juMXzkfso/a5bnwP/ADGb+If/AI412m1gWjkJPO9mczjkrDMbpZGMijZK1pMb2tAIIFwNrXB5WXP+F17qKWGvhvdj45B1eaQ63gRse4rqSfzXeB9i5Qo/k2ei32Bc4V7TTNcUtNUiu8Z81FunL9IeflzEdn0GevcnwHasJwfy4MXq3YlOLx01rXGxkdfSB3tHlfzNW24hwYw/FJZK6qqqwvkcXuP5HmeoXj5AWAHUAFuGWsu0mVqduG0WotbclzranEm5c6wAupvLM4+WfJTpVWTmrwfrMeBw5jppMNqNg8bH6rhu13qIBXNo+HYHN1xzwP8A7XtPqu32g966kWl5p4WYZmmc4jLLPE8gBwj6OzrcnHUw7229SzgyqNqvBrNid6c+UeTMmJjO2ByV1CPK0hzmDctcwgvZ6rH1WUlypjbcu1cOJvaXtYTqA5lrgQS3vF799u9XHJ2QqfJhk+CTzytltqZJ0em4vZwDWCxsbHtFuwLA5g4LYdiLzPhEppb82aBJH4tbqaW/3W7u3ePJE7l+GTyYrrVLyj24lxhy7SxGWic+aS3ksDXN3/ecR5I+9Q+srJsSkfWVJBfI5z3EcruJJt2Ach3BWDBeCWHUbulxeZ9TbkwN6KM+kNTnH+4DuWQzDwlwvME5r3Szwkho0RiIMGkWFg5hWoyYsb0v+nLxZci+rRlcpv6TCYHf/OPdXNX6v/T/AOq6owjBIsHpWYTE5zmsZoDnW1EdpsAL79i0L/wJg+nofhNZa1v0PK1v2SzhyzDe/ZTJiqkteinKP8dvl6P7Op96BWBatnPh/RZ1dFNVyzRGIPA6PRuHlhN9TT9QKGGlNpsrkl1LSNT4E+bWelD7Hql4r8hL9m/3SsJkzI1JkoStpJZpelLCek0baQbW0tH1lsNTAKljoXXAcC2457i2yZaVW2jmKHMcrOV6HnF6UfvNVY46UE0jKTEGjyIzNG7uMvRlpPYPyRHiQvVDwLwmEtc2pq/JLSB+R6iCP0XcqFXUFNicbqStaHxvFnNPIhejJnnmml6IxgpTUv2Qvhhm6jylPKcRuI5mxtLgL6TGXkXA6j0h+4Lbc68WsNkp30WBEyPkaWl9iGsB2J3HlO32C+dfwKhkdqw2rdGzfyZIhKR3BwezYd9z3rOZW4T4Tl14rKhz6iVti0vAaxpH0mMHX3knuS6wt8/l/ByYzJcnr5Ifh7ujlicOqSL32q+cUfmuo8G+8FgGcC8IiIdFU1YsQQPyNhY3A+S6lu+YcCizHTPwyoc9jXgAubp1CxB2uCOrsXMuWaqWvR3FhqZafshPDb50pvSf7jl0StEy/wAI8Oy9Ux4nBUVL3RkkNf0Wk3aRvpjB6+1b2p57V0mimDG8aaZG+OX5zTfZSe+1ezgR+ueMHskW25x4eUWc5I6irlnjMbXNHR9HYgkHfUw9i+uTMiUmSul+CSzS9Lov0mjbRqtbQ0fWW+rPR5ff8mOlXV5/X8Eu4xfOR+yj9rlufA/8xm/iH/441kc18L6DNlR8Y1M1RG7S1tmdHps2+/lMJvv2rLZPyjTZNhdRUkksgc8yEyaLglrRYaWgW8n8VyssvEp9icNLK79Gan813gfYuT6P5Nnot9gXWL26wWnr2U0ZwHwiMBjaqssAB+g6v6ScPkmN8xrPieRLRTURF5T0BERAEREAREQBERAEREAREQBERAEREAREQBERAEREAREQBERAEREAREQBERAEREAREQBERAEREAREQBERAEREAREQBERAEREAREQBERAEREAREQBERAEREAREQBERAEREAREQBERAEREAREQBERAEREAREQBERAEREAREQBERAEREAREQBERAEREAREQBERAEREAREQBERAEREAREQBERAEREAREQBERAEREAREQBERAEREAREQBERAEREAREQH//2Q=="/>
          <p:cNvSpPr>
            <a:spLocks noChangeAspect="1" noChangeArrowheads="1"/>
          </p:cNvSpPr>
          <p:nvPr/>
        </p:nvSpPr>
        <p:spPr bwMode="auto">
          <a:xfrm>
            <a:off x="368303" y="1476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9" tIns="45702" rIns="91409" bIns="45702" numCol="1" anchor="t" anchorCtr="0" compatLnSpc="1">
            <a:prstTxWarp prst="textNoShape">
              <a:avLst/>
            </a:prstTxWarp>
          </a:bodyPr>
          <a:lstStyle/>
          <a:p>
            <a:endParaRPr lang="en-GB"/>
          </a:p>
        </p:txBody>
      </p:sp>
      <p:sp>
        <p:nvSpPr>
          <p:cNvPr id="64" name="AutoShape 30" descr="data:image/jpeg;base64,/9j/4AAQSkZJRgABAQAAAQABAAD/2wCEAAkGBggGERUIBxQRExMVGRUYGRcXGRYXFhcbGRkYHRkWFRcaGyYkGBkjIBYXIDIgJikqLjEsGCE9NjE2QSYrLCkBCQoKDgwOGg8PGi0kHx80NS8pLTQyLCwsLCwtNSwsNSksLDQsKSwsKTAvLCwsKSwsLC0sNCksLCwpLCwsLCwsLP/AABEIAMgA4AMBIgACEQEDEQH/xAAcAAEBAAMBAQEBAAAAAAAAAAAABwUGCAQDAgH/xABEEAABAwIEAgUGCQwCAwAAAAABAAIDBBEFBhIhBzETQVFhcSIycoGxshQVMzVCUnORoSM0Q0RTYnSCg5KzwaLCF2Nk/8QAGAEBAQEBAQAAAAAAAAAAAAAAAAMCAQT/xAAqEQADAAIABgEDAwUAAAAAAAAAAQIDEQQSEyExQVEiYfAzceEUIzREkf/aAAwDAQACEQMRAD8AuKIiAIiIAiIgCIiAIiIAiIgCIiAIiIAiIgCIiAIiIAiIgCIiAIiIAiIgCIiAIiIAiIgCIiAIiIAiIgCIiAIiIAiIgCIiAIiIAiIgCIiAIiIAiIgCIiAIiIAiIgCIiAIiIAiIgCIiAIiIAiIgCIiAIiIAiIgCIiAIiIAiIgCIiAIiIAiIgCIiAIiIAiIgCIiAIiIAiIgCIiAIiIAi1Sr4n5aoZH0tTK5r2OLXNMclwQbH6P49YWcwTHKDMMQrcMfrYSRexBBHMEHcLTikttGVct6TPeiLXcaz9gGX5TQ4jLpkABIDXOsDyuQFxS32R10p7s2JFhsv5twrNGv4pe54j06jpc0DVewuQLnY7D/azKNNPTCaa2giIuHQiIgCIiAIiIAiIgCIiAIiIAiIgCLX82Z3wvJzWnENbnvvpjjAL3AWudyAALjckL6ZVzjhmcGOlw4uDmW1seAHsve1wCQQbHcEjY9i1yVrm12M8y3rfcziIiyaCIiAkfGjK5jc3MFKNjZk3j9B/taf5ViOEWZRgtWcPnNo6nSBvsJBs027XA6fU3sVrxGggxSJ9FVjUx7S1w7j/tc049glVluofhtUfLjOzxtqHNsjey/PxuvdhpZIcM8OZPHayI6RxrFoMCgkxCq82Npd49jR3k2HrXNM01fmCcyvBkqJ38h1ucdmjsaNhfqA3W257z87M9LS0URt5OucC+8g2a3wHlO8dPYs1wZyqZXOzDVjyRdkI799b/Y0fzLuNdGHT8jJXWtQvBRMp5cgytSsw+GxI3e76zz5zv8AXgAswiieP8ZscEjqemZFTaXOZZ35R9wSLEmwDtuQBXliKyt6PTVzjS2WxFzy/iPm6nIfNUSNvy1Rsa0+F2C/3rcsmcX5q2VuH5hawayA2VvkgOJ2a9p5A7C4PqW64e5WzE8RFPXgqiL5Vb3RRvfHzDXEeIBsorlzi9j1XPTjE3wCF7mdIdGmzSNze+1lOMVWm16KXkUa2W9FEcycZ8TrHlmC6YItw1zgDI4dTiHbM9Gx7+xeLCuLWZMOdrqntqW9bXhrSR2Ne0eT42KquGvWyT4mE9F7RT3M/Fyiw6CKTB2iWWZgeA42bED+0tvq5+T3cwp3JxSzTUO6VlTb91rY9PhYgn8VyOHuls1fERPY6GRTzh5xMkzJJ8V4u1jZrXY9uzZLecC0+a4bHmb79m+6Y9iUmD00tfEzpDGxzgy+nVYcr2NvuUqhy+VlJtUuZHvRQav4w5kxB3R0piivybG3W8eBNyfuXki4m5son2lncXfUkjaP+OlpV/6WyL4qPudCItG4f8Sm5rcaCvYIp2i4sbskHWW33a4dY357HnbLcQMarcvUMmIYaWiRpjtqGoWLwDt4EqDx0q5X5LLJLnmXg2NFJsn8VMQqHTz5hdGYooi+zGBri7UAGjfcm9rLWMd4uZmrtU1I9tMAHENYGutt9Jzx5X3BVXD23on/AFEaT+TfuJ+QsQzQ+KuwosLmNLHMcdNxe4c13dc3B7l9uF+Ra3KfTVeJlvSTCNoY03DQwvNyeskv9Vu9eLiXnjGcry08OFujAkjc52pmo3BA23Fua9fCzOOK5s+EfGpYej6LTpbp87Xe+5v5oWv7nS+xnePq/c35FKeIHELHsuVrqDD3RCMMY4amajve+9+5fyv4xTUVJA2nayWrkj1Su5Rxn0Rzcfq32HM9s1gtpNezbzQm0/RV0XPLuKOaZn9K2p6/Na2PT4WsT+KoXD3ie/MUnxXjDWMmIux7dmyW5t0nzXAb8zffsWr4e5WzMcRFPRRFKOOcVAPg0tyKi7wABzi2uX77Wdpsd+bu8io1lXDQRuqqkhrGAucT1AC5XNmZcfqc11L8QkBu8hsbOZa3kxgtzO/3krvDQ3XN8HOJtKdfJijb6Wq3Xptqt16b7X7LrqDBBQini+KrdBob0duWm2yhufMjvyi2mmbu2Rga89kwFyOf0hcj0Ctm4M5qLS7L9Wdt3wk/82exw8Sr511I5p9EcD6d8teytLFDDMEwVz69zIInPJc+R2kEk8yXFfTMGMR4BTS4lMLiNpNu09Q9Zsuea2txfPNUwVJ6WaR2ljOTGX6mA+aABuedgvNixO9vekejLlUaWtstOKcQcmysNPWTRSsIILQ0yAjlawBUDr4qcPlipCXRapAwm9yzUdBN976bKpYfwLu2+JVR1dkTAAO67ib+NgpxmDDWYPUzYfGS4RPLQ42ubW3Nl68HIm1L2eTO7aTpaOh8JrXYjh8dVJzfACfHRuuYoHiOJrz1MB+5q6Uyv81Q/wAOPcXM/wCr/wBP/qs8L5r8+SvEd1J0plbIuF5fgbA+KN8paOke5ocXO6+d7DuUr4r5cpMvVjHUADGTsc/QNg1zSA7T2A6mm3eryo/x2+Xo/s6n3oFHBTeTv7KZ4XT/AGMXwkytRZhqJajEWh7IBGQw+a58hfYuHWGiPl+8OxUjO+TcNxajlEUUbJI2Ocx7WgEFovbbmDa1u9atwJ82s9KH2PVLxX5CX7N/ulM1tZf2GCU8Xjyc0YDWvoKmnq4jYtliN+4uAP4Erp6WJk7THILhwII7Qea5WoecXpR+81X7iRnB+UqUOpLdPMdEd/o2F3PI6w0fiR2qvEy6qUiXDUpmtmUaMu5NjEY+D0zANvNaTb8StSzvnDJ2PU0lE+Vj5NJMbmtc4teB5NnAbb7KZ4Bl7E881Lo4napCNUkshJ0i+xJ5nfk0LeajgpT0MD6moqpHPYx7rNY1rSWtJtYlxtt2rHTiH9VdzXUvIvpnsT3LNdJhtZT1cfNssf3OIa4esEq38VY+kwucdmg/c9pUGwo3mhP/ALIvfar3xR+a6jwb7wVM/wCpJPB+nSILhuHz4tNHQUgu+Vwa3s36z3AAk9wV1wzhVlqhiEFTC2d1vKfJclxtuQL2aO4KTcNwDilLf6z/APG9dErHE3SaSNcLEtNsjXHEBtTSgfspPeavbwI/XPGD2SLx8cvzmm+yk99q9nAj9c8YPZItP/H/AD5Of7C/PRgOMLQMSNuuKP2uWR4QZOo8Z6XFsSa2RsbhGxjhcarBznuHI7OaB61juMXzkfso/a5bnwP/ADGb+If/AI412m1gWjkJPO9mczjkrDMbpZGMijZK1pMb2tAIIFwNrXB5WXP+F17qKWGvhvdj45B1eaQ63gRse4rqSfzXeB9i5Qo/k2ei32Bc4V7TTNcUtNUiu8Z81FunL9IeflzEdn0GevcnwHasJwfy4MXq3YlOLx01rXGxkdfSB3tHlfzNW24hwYw/FJZK6qqqwvkcXuP5HmeoXj5AWAHUAFuGWsu0mVqduG0WotbclzranEm5c6wAupvLM4+WfJTpVWTmrwfrMeBw5jppMNqNg8bH6rhu13qIBXNo+HYHN1xzwP8A7XtPqu32g966kWl5p4WYZmmc4jLLPE8gBwj6OzrcnHUw7229SzgyqNqvBrNid6c+UeTMmJjO2ByV1CPK0hzmDctcwgvZ6rH1WUlypjbcu1cOJvaXtYTqA5lrgQS3vF799u9XHJ2QqfJhk+CTzytltqZJ0em4vZwDWCxsbHtFuwLA5g4LYdiLzPhEppb82aBJH4tbqaW/3W7u3ePJE7l+GTyYrrVLyj24lxhy7SxGWic+aS3ksDXN3/ecR5I+9Q+srJsSkfWVJBfI5z3EcruJJt2Ach3BWDBeCWHUbulxeZ9TbkwN6KM+kNTnH+4DuWQzDwlwvME5r3Szwkho0RiIMGkWFg5hWoyYsb0v+nLxZci+rRlcpv6TCYHf/OPdXNX6v/T/AOq6owjBIsHpWYTE5zmsZoDnW1EdpsAL79i0L/wJg+nofhNZa1v0PK1v2SzhyzDe/ZTJiqkteinKP8dvl6P7Op96BWBatnPh/RZ1dFNVyzRGIPA6PRuHlhN9TT9QKGGlNpsrkl1LSNT4E+bWelD7Hql4r8hL9m/3SsJkzI1JkoStpJZpelLCek0baQbW0tH1lsNTAKljoXXAcC2457i2yZaVW2jmKHMcrOV6HnF6UfvNVY46UE0jKTEGjyIzNG7uMvRlpPYPyRHiQvVDwLwmEtc2pq/JLSB+R6iCP0XcqFXUFNicbqStaHxvFnNPIhejJnnmml6IxgpTUv2Qvhhm6jylPKcRuI5mxtLgL6TGXkXA6j0h+4Lbc68WsNkp30WBEyPkaWl9iGsB2J3HlO32C+dfwKhkdqw2rdGzfyZIhKR3BwezYd9z3rOZW4T4Tl14rKhz6iVti0vAaxpH0mMHX3knuS6wt8/l/ByYzJcnr5Ifh7ujlicOqSL32q+cUfmuo8G+8FgGcC8IiIdFU1YsQQPyNhY3A+S6lu+YcCizHTPwyoc9jXgAubp1CxB2uCOrsXMuWaqWvR3FhqZafshPDb50pvSf7jl0StEy/wAI8Oy9Ux4nBUVL3RkkNf0Wk3aRvpjB6+1b2p57V0mimDG8aaZG+OX5zTfZSe+1ezgR+ueMHskW25x4eUWc5I6irlnjMbXNHR9HYgkHfUw9i+uTMiUmSul+CSzS9Lov0mjbRqtbQ0fWW+rPR5ff8mOlXV5/X8Eu4xfOR+yj9rlufA/8xm/iH/441kc18L6DNlR8Y1M1RG7S1tmdHps2+/lMJvv2rLZPyjTZNhdRUkksgc8yEyaLglrRYaWgW8n8VyssvEp9icNLK79Gan813gfYuT6P5Nnot9gXWL26wWnr2U0ZwHwiMBjaqssAB+g6v6ScPkmN8xrPieRLRTURF5T0BERAEREAREQBERAEREAREQBERAEREAREQBERAEREAREQBERAEREAREQBERAEREAREQBERAEREAREQBERAEREAREQBERAEREAREQBERAEREAREQBERAEREAREQBERAEREAREQBERAEREAREQBERAEREAREQBERAEREAREQBERAEREAREQBERAEREAREQBERAEREAREQBERAEREAREQBERAEREAREQBERAEREAREQBERAEREAREQBERAEREAREQH//2Q=="/>
          <p:cNvSpPr>
            <a:spLocks noChangeAspect="1" noChangeArrowheads="1"/>
          </p:cNvSpPr>
          <p:nvPr/>
        </p:nvSpPr>
        <p:spPr bwMode="auto">
          <a:xfrm>
            <a:off x="520702" y="3000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9" tIns="45702" rIns="91409" bIns="45702" numCol="1" anchor="t" anchorCtr="0" compatLnSpc="1">
            <a:prstTxWarp prst="textNoShape">
              <a:avLst/>
            </a:prstTxWarp>
          </a:bodyPr>
          <a:lstStyle/>
          <a:p>
            <a:endParaRPr lang="en-GB"/>
          </a:p>
        </p:txBody>
      </p:sp>
      <p:pic>
        <p:nvPicPr>
          <p:cNvPr id="68" name="Picture 67"/>
          <p:cNvPicPr>
            <a:picLocks noChangeAspect="1"/>
          </p:cNvPicPr>
          <p:nvPr/>
        </p:nvPicPr>
        <p:blipFill rotWithShape="1">
          <a:blip r:embed="rId13">
            <a:extLst>
              <a:ext uri="{28A0092B-C50C-407E-A947-70E740481C1C}">
                <a14:useLocalDpi xmlns:a14="http://schemas.microsoft.com/office/drawing/2010/main" val="0"/>
              </a:ext>
            </a:extLst>
          </a:blip>
          <a:srcRect t="31486" b="25514"/>
          <a:stretch/>
        </p:blipFill>
        <p:spPr>
          <a:xfrm>
            <a:off x="3464267" y="6095052"/>
            <a:ext cx="1792978" cy="688380"/>
          </a:xfrm>
          <a:prstGeom prst="rect">
            <a:avLst/>
          </a:prstGeom>
        </p:spPr>
      </p:pic>
      <p:sp>
        <p:nvSpPr>
          <p:cNvPr id="83" name="TextBox 82"/>
          <p:cNvSpPr txBox="1"/>
          <p:nvPr/>
        </p:nvSpPr>
        <p:spPr>
          <a:xfrm>
            <a:off x="3751246" y="5868099"/>
            <a:ext cx="1715213" cy="323165"/>
          </a:xfrm>
          <a:prstGeom prst="rect">
            <a:avLst/>
          </a:prstGeom>
          <a:noFill/>
        </p:spPr>
        <p:txBody>
          <a:bodyPr wrap="none" lIns="0" tIns="0" rIns="0" bIns="0" rtlCol="0">
            <a:spAutoFit/>
          </a:bodyPr>
          <a:lstStyle/>
          <a:p>
            <a:r>
              <a:rPr lang="en-GB" dirty="0" err="1">
                <a:gradFill>
                  <a:gsLst>
                    <a:gs pos="0">
                      <a:schemeClr val="tx1"/>
                    </a:gs>
                    <a:gs pos="86000">
                      <a:schemeClr val="tx1"/>
                    </a:gs>
                  </a:gsLst>
                  <a:lin ang="5400000" scaled="0"/>
                </a:gradFill>
                <a:latin typeface="Segoe Light" pitchFamily="34" charset="0"/>
              </a:rPr>
              <a:t>Xamarin</a:t>
            </a:r>
            <a:r>
              <a:rPr lang="en-GB" dirty="0">
                <a:gradFill>
                  <a:gsLst>
                    <a:gs pos="0">
                      <a:schemeClr val="tx1"/>
                    </a:gs>
                    <a:gs pos="86000">
                      <a:schemeClr val="tx1"/>
                    </a:gs>
                  </a:gsLst>
                  <a:lin ang="5400000" scaled="0"/>
                </a:gradFill>
                <a:latin typeface="Segoe Light" pitchFamily="34" charset="0"/>
              </a:rPr>
              <a:t> Studio</a:t>
            </a:r>
          </a:p>
        </p:txBody>
      </p:sp>
      <p:pic>
        <p:nvPicPr>
          <p:cNvPr id="1059"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33621" y="749289"/>
            <a:ext cx="1119188"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Box 91"/>
          <p:cNvSpPr txBox="1"/>
          <p:nvPr/>
        </p:nvSpPr>
        <p:spPr>
          <a:xfrm>
            <a:off x="119814" y="3497758"/>
            <a:ext cx="948978" cy="323165"/>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fpish.net</a:t>
            </a:r>
          </a:p>
        </p:txBody>
      </p:sp>
      <p:pic>
        <p:nvPicPr>
          <p:cNvPr id="77" name="Picture 7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11857" y="5735999"/>
            <a:ext cx="720688" cy="857962"/>
          </a:xfrm>
          <a:prstGeom prst="rect">
            <a:avLst/>
          </a:prstGeom>
        </p:spPr>
      </p:pic>
      <p:cxnSp>
        <p:nvCxnSpPr>
          <p:cNvPr id="94" name="Straight Arrow Connector 93"/>
          <p:cNvCxnSpPr/>
          <p:nvPr/>
        </p:nvCxnSpPr>
        <p:spPr>
          <a:xfrm flipH="1" flipV="1">
            <a:off x="7942998" y="4097586"/>
            <a:ext cx="1569493" cy="7076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9618186" y="1676686"/>
            <a:ext cx="1839670" cy="646331"/>
          </a:xfrm>
          <a:prstGeom prst="rect">
            <a:avLst/>
          </a:prstGeom>
          <a:noFill/>
        </p:spPr>
        <p:txBody>
          <a:bodyPr wrap="none" lIns="0" tIns="0" rIns="0" bIns="0" rtlCol="0">
            <a:spAutoFit/>
          </a:bodyPr>
          <a:lstStyle/>
          <a:p>
            <a:pPr algn="ctr"/>
            <a:r>
              <a:rPr lang="en-GB" dirty="0">
                <a:gradFill>
                  <a:gsLst>
                    <a:gs pos="0">
                      <a:schemeClr val="tx1"/>
                    </a:gs>
                    <a:gs pos="86000">
                      <a:schemeClr val="tx1"/>
                    </a:gs>
                  </a:gsLst>
                  <a:lin ang="5400000" scaled="0"/>
                </a:gradFill>
                <a:latin typeface="Segoe Light" pitchFamily="34" charset="0"/>
              </a:rPr>
              <a:t>F# Open Source</a:t>
            </a:r>
          </a:p>
          <a:p>
            <a:pPr algn="ctr"/>
            <a:r>
              <a:rPr lang="en-GB" dirty="0">
                <a:gradFill>
                  <a:gsLst>
                    <a:gs pos="0">
                      <a:schemeClr val="tx1"/>
                    </a:gs>
                    <a:gs pos="86000">
                      <a:schemeClr val="tx1"/>
                    </a:gs>
                  </a:gsLst>
                  <a:lin ang="5400000" scaled="0"/>
                </a:gradFill>
                <a:latin typeface="Segoe Light" pitchFamily="34" charset="0"/>
              </a:rPr>
              <a:t>Group</a:t>
            </a:r>
          </a:p>
        </p:txBody>
      </p:sp>
      <p:cxnSp>
        <p:nvCxnSpPr>
          <p:cNvPr id="100" name="Straight Arrow Connector 99"/>
          <p:cNvCxnSpPr/>
          <p:nvPr/>
        </p:nvCxnSpPr>
        <p:spPr>
          <a:xfrm flipH="1" flipV="1">
            <a:off x="7356143" y="4353500"/>
            <a:ext cx="736979" cy="8035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8719667" y="2015912"/>
            <a:ext cx="1106558" cy="3707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9907677" y="3328482"/>
            <a:ext cx="1739258" cy="646331"/>
          </a:xfrm>
          <a:prstGeom prst="rect">
            <a:avLst/>
          </a:prstGeom>
          <a:noFill/>
        </p:spPr>
        <p:txBody>
          <a:bodyPr wrap="none" lIns="0" tIns="0" rIns="0" bIns="0" rtlCol="0">
            <a:spAutoFit/>
          </a:bodyPr>
          <a:lstStyle/>
          <a:p>
            <a:pPr algn="ctr"/>
            <a:r>
              <a:rPr lang="en-GB" dirty="0">
                <a:gradFill>
                  <a:gsLst>
                    <a:gs pos="0">
                      <a:schemeClr val="tx1"/>
                    </a:gs>
                    <a:gs pos="86000">
                      <a:schemeClr val="tx1"/>
                    </a:gs>
                  </a:gsLst>
                  <a:lin ang="5400000" scaled="0"/>
                </a:gradFill>
                <a:latin typeface="Segoe Light" pitchFamily="34" charset="0"/>
              </a:rPr>
              <a:t>F# Community </a:t>
            </a:r>
          </a:p>
          <a:p>
            <a:pPr algn="ctr"/>
            <a:r>
              <a:rPr lang="en-GB" dirty="0">
                <a:gradFill>
                  <a:gsLst>
                    <a:gs pos="0">
                      <a:schemeClr val="tx1"/>
                    </a:gs>
                    <a:gs pos="86000">
                      <a:schemeClr val="tx1"/>
                    </a:gs>
                  </a:gsLst>
                  <a:lin ang="5400000" scaled="0"/>
                </a:gradFill>
                <a:latin typeface="Segoe Light" pitchFamily="34" charset="0"/>
              </a:rPr>
              <a:t>Groups</a:t>
            </a:r>
          </a:p>
        </p:txBody>
      </p:sp>
      <p:cxnSp>
        <p:nvCxnSpPr>
          <p:cNvPr id="107" name="Straight Arrow Connector 106"/>
          <p:cNvCxnSpPr/>
          <p:nvPr/>
        </p:nvCxnSpPr>
        <p:spPr>
          <a:xfrm flipH="1" flipV="1">
            <a:off x="8872076" y="3422304"/>
            <a:ext cx="924279" cy="959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7498697" y="514511"/>
            <a:ext cx="749125" cy="1215787"/>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463283" y="2265530"/>
            <a:ext cx="1448923" cy="323165"/>
          </a:xfrm>
          <a:prstGeom prst="rect">
            <a:avLst/>
          </a:prstGeom>
          <a:noFill/>
        </p:spPr>
        <p:txBody>
          <a:bodyPr wrap="none" lIns="0" tIns="0" rIns="0" bIns="0" rtlCol="0">
            <a:spAutoFit/>
          </a:bodyPr>
          <a:lstStyle/>
          <a:p>
            <a:r>
              <a:rPr lang="en-GB" b="1" dirty="0">
                <a:gradFill>
                  <a:gsLst>
                    <a:gs pos="0">
                      <a:schemeClr val="tx1"/>
                    </a:gs>
                    <a:gs pos="86000">
                      <a:schemeClr val="tx1"/>
                    </a:gs>
                  </a:gsLst>
                  <a:lin ang="5400000" scaled="0"/>
                </a:gradFill>
                <a:latin typeface="Segoe Light" pitchFamily="34" charset="0"/>
              </a:rPr>
              <a:t>tryfsharp.org</a:t>
            </a:r>
          </a:p>
        </p:txBody>
      </p:sp>
      <p:cxnSp>
        <p:nvCxnSpPr>
          <p:cNvPr id="113" name="Straight Arrow Connector 112"/>
          <p:cNvCxnSpPr/>
          <p:nvPr/>
        </p:nvCxnSpPr>
        <p:spPr>
          <a:xfrm>
            <a:off x="1719619" y="2604085"/>
            <a:ext cx="1120743" cy="34962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2768227" y="4075423"/>
            <a:ext cx="1521460" cy="102889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9889772" y="2573331"/>
            <a:ext cx="1408462" cy="646331"/>
          </a:xfrm>
          <a:prstGeom prst="rect">
            <a:avLst/>
          </a:prstGeom>
          <a:noFill/>
        </p:spPr>
        <p:txBody>
          <a:bodyPr wrap="none" lIns="0" tIns="0" rIns="0" bIns="0" rtlCol="0">
            <a:spAutoFit/>
          </a:bodyPr>
          <a:lstStyle/>
          <a:p>
            <a:pPr algn="ctr"/>
            <a:r>
              <a:rPr lang="en-GB" dirty="0">
                <a:gradFill>
                  <a:gsLst>
                    <a:gs pos="0">
                      <a:schemeClr val="tx1"/>
                    </a:gs>
                    <a:gs pos="86000">
                      <a:schemeClr val="tx1"/>
                    </a:gs>
                  </a:gsLst>
                  <a:lin ang="5400000" scaled="0"/>
                </a:gradFill>
                <a:latin typeface="Segoe Light" pitchFamily="34" charset="0"/>
              </a:rPr>
              <a:t>F# </a:t>
            </a:r>
            <a:r>
              <a:rPr lang="en-GB" dirty="0" smtClean="0">
                <a:gradFill>
                  <a:gsLst>
                    <a:gs pos="0">
                      <a:schemeClr val="tx1"/>
                    </a:gs>
                    <a:gs pos="86000">
                      <a:schemeClr val="tx1"/>
                    </a:gs>
                  </a:gsLst>
                  <a:lin ang="5400000" scaled="0"/>
                </a:gradFill>
                <a:latin typeface="Segoe Light" pitchFamily="34" charset="0"/>
              </a:rPr>
              <a:t>Software </a:t>
            </a:r>
          </a:p>
          <a:p>
            <a:pPr algn="ctr"/>
            <a:r>
              <a:rPr lang="en-GB" dirty="0" smtClean="0">
                <a:gradFill>
                  <a:gsLst>
                    <a:gs pos="0">
                      <a:schemeClr val="tx1"/>
                    </a:gs>
                    <a:gs pos="86000">
                      <a:schemeClr val="tx1"/>
                    </a:gs>
                  </a:gsLst>
                  <a:lin ang="5400000" scaled="0"/>
                </a:gradFill>
                <a:latin typeface="Segoe Light" pitchFamily="34" charset="0"/>
              </a:rPr>
              <a:t>Foundation</a:t>
            </a:r>
          </a:p>
        </p:txBody>
      </p:sp>
      <p:cxnSp>
        <p:nvCxnSpPr>
          <p:cNvPr id="119" name="Straight Arrow Connector 118"/>
          <p:cNvCxnSpPr/>
          <p:nvPr/>
        </p:nvCxnSpPr>
        <p:spPr>
          <a:xfrm flipH="1">
            <a:off x="8689796" y="2896496"/>
            <a:ext cx="1003419" cy="4756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300255" y="184822"/>
            <a:ext cx="179536" cy="323165"/>
          </a:xfrm>
          <a:prstGeom prst="rect">
            <a:avLst/>
          </a:prstGeom>
          <a:noFill/>
        </p:spPr>
        <p:txBody>
          <a:bodyPr wrap="none" lIns="0" tIns="0" rIns="0" bIns="0" rtlCol="0">
            <a:spAutoFit/>
          </a:bodyPr>
          <a:lstStyle/>
          <a:p>
            <a:pPr algn="ctr"/>
            <a:r>
              <a:rPr lang="en-GB" dirty="0" smtClean="0">
                <a:gradFill>
                  <a:gsLst>
                    <a:gs pos="0">
                      <a:schemeClr val="tx1"/>
                    </a:gs>
                    <a:gs pos="86000">
                      <a:schemeClr val="tx1"/>
                    </a:gs>
                  </a:gsLst>
                  <a:lin ang="5400000" scaled="0"/>
                </a:gradFill>
                <a:latin typeface="Segoe Light" pitchFamily="34" charset="0"/>
              </a:rPr>
              <a:t>…</a:t>
            </a:r>
            <a:endParaRPr lang="en-GB" dirty="0">
              <a:gradFill>
                <a:gsLst>
                  <a:gs pos="0">
                    <a:schemeClr val="tx1"/>
                  </a:gs>
                  <a:gs pos="86000">
                    <a:schemeClr val="tx1"/>
                  </a:gs>
                </a:gsLst>
                <a:lin ang="5400000" scaled="0"/>
              </a:gradFill>
              <a:latin typeface="Segoe Light" pitchFamily="34" charset="0"/>
            </a:endParaRPr>
          </a:p>
        </p:txBody>
      </p:sp>
      <p:sp>
        <p:nvSpPr>
          <p:cNvPr id="2" name="Title 1"/>
          <p:cNvSpPr>
            <a:spLocks noGrp="1"/>
          </p:cNvSpPr>
          <p:nvPr>
            <p:ph type="title"/>
          </p:nvPr>
        </p:nvSpPr>
        <p:spPr>
          <a:xfrm>
            <a:off x="463283" y="229005"/>
            <a:ext cx="11147562" cy="747897"/>
          </a:xfrm>
        </p:spPr>
        <p:txBody>
          <a:bodyPr/>
          <a:lstStyle/>
          <a:p>
            <a:r>
              <a:rPr lang="en-GB" dirty="0" smtClean="0"/>
              <a:t>New think…</a:t>
            </a:r>
            <a:endParaRPr lang="en-GB" dirty="0"/>
          </a:p>
        </p:txBody>
      </p:sp>
    </p:spTree>
    <p:extLst>
      <p:ext uri="{BB962C8B-B14F-4D97-AF65-F5344CB8AC3E}">
        <p14:creationId xmlns:p14="http://schemas.microsoft.com/office/powerpoint/2010/main" val="1156702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8" grpId="0"/>
      <p:bldP spid="56" grpId="0"/>
      <p:bldP spid="65" grpId="0"/>
      <p:bldP spid="66" grpId="0"/>
      <p:bldP spid="67" grpId="0"/>
      <p:bldP spid="83" grpId="0"/>
      <p:bldP spid="92" grpId="0"/>
      <p:bldP spid="99" grpId="0"/>
      <p:bldP spid="106" grpId="0"/>
      <p:bldP spid="112" grpId="0"/>
      <p:bldP spid="118" grpId="0"/>
      <p:bldP spid="4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0772" y="977557"/>
            <a:ext cx="11171635" cy="3739485"/>
          </a:xfrm>
        </p:spPr>
        <p:txBody>
          <a:bodyPr/>
          <a:lstStyle/>
          <a:p>
            <a:pPr algn="ctr"/>
            <a:r>
              <a:rPr lang="en-GB" dirty="0" smtClean="0"/>
              <a:t/>
            </a:r>
            <a:br>
              <a:rPr lang="en-GB" dirty="0" smtClean="0"/>
            </a:br>
            <a:r>
              <a:rPr lang="en-GB" dirty="0" smtClean="0"/>
              <a:t>At the core of every functional-first language is this: </a:t>
            </a:r>
            <a:br>
              <a:rPr lang="en-GB" dirty="0" smtClean="0"/>
            </a:br>
            <a:r>
              <a:rPr lang="en-GB" b="1" dirty="0" smtClean="0"/>
              <a:t>simple, correct, robust code for complex problems</a:t>
            </a:r>
            <a:endParaRPr lang="en-GB" b="1" dirty="0"/>
          </a:p>
        </p:txBody>
      </p:sp>
    </p:spTree>
    <p:extLst>
      <p:ext uri="{BB962C8B-B14F-4D97-AF65-F5344CB8AC3E}">
        <p14:creationId xmlns:p14="http://schemas.microsoft.com/office/powerpoint/2010/main" val="334593482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0772" y="977557"/>
            <a:ext cx="11171635" cy="5318379"/>
          </a:xfrm>
        </p:spPr>
        <p:txBody>
          <a:bodyPr/>
          <a:lstStyle/>
          <a:p>
            <a:r>
              <a:rPr lang="en-US" sz="4800" dirty="0" smtClean="0"/>
              <a:t/>
            </a:r>
            <a:br>
              <a:rPr lang="en-US" sz="4800" dirty="0" smtClean="0"/>
            </a:br>
            <a:r>
              <a:rPr lang="en-US" sz="4800" dirty="0" smtClean="0"/>
              <a:t>Interoperable languages </a:t>
            </a:r>
            <a:r>
              <a:rPr lang="en-US" sz="4800" b="1" dirty="0" smtClean="0"/>
              <a:t>remove entire phases from the analytical software development process</a:t>
            </a:r>
            <a:r>
              <a:rPr lang="en-US" sz="4800" dirty="0" smtClean="0"/>
              <a:t/>
            </a:r>
            <a:br>
              <a:rPr lang="en-US" sz="4800" dirty="0" smtClean="0"/>
            </a:br>
            <a:r>
              <a:rPr lang="en-US" sz="4800" dirty="0" smtClean="0"/>
              <a:t/>
            </a:r>
            <a:br>
              <a:rPr lang="en-US" sz="4800" dirty="0" smtClean="0"/>
            </a:br>
            <a:r>
              <a:rPr lang="en-US" sz="4800" dirty="0" smtClean="0"/>
              <a:t>No R </a:t>
            </a:r>
            <a:r>
              <a:rPr lang="en-US" sz="4800" dirty="0" smtClean="0">
                <a:sym typeface="Wingdings" pitchFamily="2" charset="2"/>
              </a:rPr>
              <a:t> C#</a:t>
            </a:r>
            <a:br>
              <a:rPr lang="en-US" sz="4800" dirty="0" smtClean="0">
                <a:sym typeface="Wingdings" pitchFamily="2" charset="2"/>
              </a:rPr>
            </a:br>
            <a:r>
              <a:rPr lang="en-US" sz="4800" dirty="0" smtClean="0">
                <a:sym typeface="Wingdings" pitchFamily="2" charset="2"/>
              </a:rPr>
              <a:t>No </a:t>
            </a:r>
            <a:r>
              <a:rPr lang="en-US" sz="4800" dirty="0" err="1" smtClean="0">
                <a:sym typeface="Wingdings" pitchFamily="2" charset="2"/>
              </a:rPr>
              <a:t>Mathematica</a:t>
            </a:r>
            <a:r>
              <a:rPr lang="en-US" sz="4800" dirty="0" smtClean="0">
                <a:sym typeface="Wingdings" pitchFamily="2" charset="2"/>
              </a:rPr>
              <a:t>  C++</a:t>
            </a:r>
            <a:r>
              <a:rPr lang="en-US" sz="4800" dirty="0" smtClean="0"/>
              <a:t/>
            </a:r>
            <a:br>
              <a:rPr lang="en-US" sz="4800" dirty="0" smtClean="0"/>
            </a:br>
            <a:endParaRPr lang="en-US" sz="4800" dirty="0"/>
          </a:p>
        </p:txBody>
      </p:sp>
    </p:spTree>
    <p:extLst>
      <p:ext uri="{BB962C8B-B14F-4D97-AF65-F5344CB8AC3E}">
        <p14:creationId xmlns:p14="http://schemas.microsoft.com/office/powerpoint/2010/main" val="32816202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2" y="2328004"/>
            <a:ext cx="11171635" cy="2243691"/>
          </a:xfrm>
        </p:spPr>
        <p:txBody>
          <a:bodyPr/>
          <a:lstStyle/>
          <a:p>
            <a:pPr algn="ctr"/>
            <a:r>
              <a:rPr lang="en-GB" dirty="0" smtClean="0">
                <a:latin typeface="Segoe Light" charset="0"/>
              </a:rPr>
              <a:t>Proposition 2</a:t>
            </a:r>
            <a:br>
              <a:rPr lang="en-GB" dirty="0" smtClean="0">
                <a:latin typeface="Segoe Light" charset="0"/>
              </a:rPr>
            </a:br>
            <a:r>
              <a:rPr lang="en-GB" dirty="0" smtClean="0">
                <a:latin typeface="Segoe Light" charset="0"/>
              </a:rPr>
              <a:t>Modern programming is intensely</a:t>
            </a:r>
            <a:br>
              <a:rPr lang="en-GB" dirty="0" smtClean="0">
                <a:latin typeface="Segoe Light" charset="0"/>
              </a:rPr>
            </a:br>
            <a:r>
              <a:rPr lang="en-GB" dirty="0" smtClean="0">
                <a:latin typeface="Segoe Light" charset="0"/>
              </a:rPr>
              <a:t>information-rich</a:t>
            </a:r>
            <a:endParaRPr lang="en-GB" dirty="0">
              <a:latin typeface="Segoe Light" charset="0"/>
            </a:endParaRPr>
          </a:p>
        </p:txBody>
      </p:sp>
    </p:spTree>
    <p:extLst>
      <p:ext uri="{BB962C8B-B14F-4D97-AF65-F5344CB8AC3E}">
        <p14:creationId xmlns:p14="http://schemas.microsoft.com/office/powerpoint/2010/main" val="4230575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0772" y="977558"/>
            <a:ext cx="11171635" cy="4487382"/>
          </a:xfrm>
        </p:spPr>
        <p:txBody>
          <a:bodyPr/>
          <a:lstStyle/>
          <a:p>
            <a:r>
              <a:rPr lang="en-US" dirty="0"/>
              <a:t/>
            </a:r>
            <a:br>
              <a:rPr lang="en-US" dirty="0"/>
            </a:br>
            <a:r>
              <a:rPr lang="en-US" dirty="0" smtClean="0"/>
              <a:t>Strongly-typed </a:t>
            </a:r>
            <a:r>
              <a:rPr lang="en-US" dirty="0"/>
              <a:t>functional languages </a:t>
            </a:r>
            <a:r>
              <a:rPr lang="en-US" b="1" dirty="0" smtClean="0"/>
              <a:t>help analytical programmers tackle more complex problems</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392230157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a:t>
            </a:r>
            <a:r>
              <a:rPr lang="en-US" b="1" dirty="0" smtClean="0"/>
              <a:t>(power </a:t>
            </a:r>
            <a:r>
              <a:rPr lang="en-US" b="1" dirty="0"/>
              <a:t>c</a:t>
            </a:r>
            <a:r>
              <a:rPr lang="en-US" b="1" dirty="0" smtClean="0"/>
              <a:t>ompany)</a:t>
            </a:r>
            <a:endParaRPr lang="en-US" b="1" dirty="0"/>
          </a:p>
        </p:txBody>
      </p:sp>
      <p:sp>
        <p:nvSpPr>
          <p:cNvPr id="4" name="Content Placeholder 3"/>
          <p:cNvSpPr>
            <a:spLocks noGrp="1"/>
          </p:cNvSpPr>
          <p:nvPr>
            <p:ph idx="1"/>
          </p:nvPr>
        </p:nvSpPr>
        <p:spPr>
          <a:xfrm>
            <a:off x="519045" y="1448134"/>
            <a:ext cx="11147562" cy="5171843"/>
          </a:xfrm>
        </p:spPr>
        <p:txBody>
          <a:bodyPr/>
          <a:lstStyle/>
          <a:p>
            <a:pPr marL="211618" indent="-211618">
              <a:buNone/>
            </a:pPr>
            <a:r>
              <a:rPr lang="en-GB" sz="3300" dirty="0">
                <a:latin typeface="+mj-lt"/>
              </a:rPr>
              <a:t>I have written </a:t>
            </a:r>
            <a:r>
              <a:rPr lang="en-GB" sz="3300" dirty="0">
                <a:solidFill>
                  <a:srgbClr val="00B050"/>
                </a:solidFill>
                <a:latin typeface="+mj-lt"/>
              </a:rPr>
              <a:t>an application to balance the national power generation schedule</a:t>
            </a:r>
            <a:r>
              <a:rPr lang="en-GB" sz="3300" dirty="0">
                <a:solidFill>
                  <a:schemeClr val="bg2">
                    <a:lumMod val="50000"/>
                  </a:schemeClr>
                </a:solidFill>
                <a:latin typeface="+mj-lt"/>
              </a:rPr>
              <a:t> </a:t>
            </a:r>
            <a:r>
              <a:rPr lang="en-GB" sz="3300" dirty="0">
                <a:latin typeface="+mj-lt"/>
              </a:rPr>
              <a:t>… for an energy company. </a:t>
            </a:r>
          </a:p>
          <a:p>
            <a:pPr marL="211618" indent="-211618">
              <a:buNone/>
            </a:pPr>
            <a:endParaRPr lang="en-GB" sz="3300" dirty="0">
              <a:latin typeface="+mj-lt"/>
            </a:endParaRPr>
          </a:p>
          <a:p>
            <a:pPr marL="211618" indent="-211618">
              <a:buNone/>
            </a:pPr>
            <a:r>
              <a:rPr lang="en-GB" sz="3300" dirty="0">
                <a:latin typeface="+mj-lt"/>
              </a:rPr>
              <a:t>...</a:t>
            </a:r>
            <a:r>
              <a:rPr lang="en-GB" sz="3300" dirty="0">
                <a:solidFill>
                  <a:srgbClr val="00B050"/>
                </a:solidFill>
                <a:latin typeface="+mj-lt"/>
              </a:rPr>
              <a:t>the calculation engine was written in F#</a:t>
            </a:r>
            <a:r>
              <a:rPr lang="en-GB" sz="3300" dirty="0">
                <a:latin typeface="+mj-lt"/>
              </a:rPr>
              <a:t>. </a:t>
            </a:r>
          </a:p>
          <a:p>
            <a:pPr marL="211618" indent="-211618">
              <a:buNone/>
            </a:pPr>
            <a:endParaRPr lang="en-GB" sz="3300" dirty="0">
              <a:latin typeface="+mj-lt"/>
            </a:endParaRPr>
          </a:p>
          <a:p>
            <a:pPr marL="211618" indent="-211618">
              <a:buNone/>
            </a:pPr>
            <a:r>
              <a:rPr lang="en-GB" sz="3300" dirty="0">
                <a:latin typeface="+mj-lt"/>
              </a:rPr>
              <a:t>The use of F# to </a:t>
            </a:r>
            <a:r>
              <a:rPr lang="en-GB" sz="3300" dirty="0">
                <a:solidFill>
                  <a:srgbClr val="00B050"/>
                </a:solidFill>
                <a:latin typeface="+mj-lt"/>
              </a:rPr>
              <a:t>address the complexity at the heart of this application</a:t>
            </a:r>
            <a:r>
              <a:rPr lang="en-GB" sz="3300" dirty="0">
                <a:solidFill>
                  <a:srgbClr val="FFFF00"/>
                </a:solidFill>
                <a:latin typeface="+mj-lt"/>
              </a:rPr>
              <a:t> </a:t>
            </a:r>
            <a:r>
              <a:rPr lang="en-GB" sz="3300" dirty="0">
                <a:latin typeface="+mj-lt"/>
              </a:rPr>
              <a:t>clearly demonstrates a sweet spot for the language … </a:t>
            </a:r>
            <a:r>
              <a:rPr lang="en-GB" sz="3300" dirty="0">
                <a:solidFill>
                  <a:srgbClr val="00B050"/>
                </a:solidFill>
                <a:latin typeface="+mj-lt"/>
              </a:rPr>
              <a:t>algorithmic analysis of large data sets</a:t>
            </a:r>
            <a:r>
              <a:rPr lang="en-GB" sz="3300" dirty="0">
                <a:latin typeface="+mj-lt"/>
              </a:rPr>
              <a:t>. </a:t>
            </a:r>
          </a:p>
          <a:p>
            <a:pPr marL="211618" indent="-211618">
              <a:buNone/>
            </a:pPr>
            <a:endParaRPr lang="en-GB" sz="3300" dirty="0">
              <a:latin typeface="+mj-lt"/>
            </a:endParaRPr>
          </a:p>
          <a:p>
            <a:pPr marL="211618" indent="-211618" algn="r">
              <a:buNone/>
            </a:pPr>
            <a:r>
              <a:rPr lang="en-GB" sz="3300" dirty="0">
                <a:latin typeface="+mj-lt"/>
              </a:rPr>
              <a:t>Simon Cousins (Eon </a:t>
            </a:r>
            <a:r>
              <a:rPr lang="en-GB" sz="3300" dirty="0" err="1">
                <a:latin typeface="+mj-lt"/>
              </a:rPr>
              <a:t>Powergen</a:t>
            </a:r>
            <a:r>
              <a:rPr lang="en-GB" sz="3300" dirty="0">
                <a:latin typeface="+mj-lt"/>
              </a:rPr>
              <a:t>)</a:t>
            </a:r>
          </a:p>
        </p:txBody>
      </p:sp>
      <p:sp>
        <p:nvSpPr>
          <p:cNvPr id="6" name="TextBox 5"/>
          <p:cNvSpPr txBox="1"/>
          <p:nvPr/>
        </p:nvSpPr>
        <p:spPr>
          <a:xfrm>
            <a:off x="585359" y="6263704"/>
            <a:ext cx="4326468" cy="400110"/>
          </a:xfrm>
          <a:prstGeom prst="rect">
            <a:avLst/>
          </a:prstGeom>
          <a:noFill/>
        </p:spPr>
        <p:txBody>
          <a:bodyPr wrap="square" lIns="0" tIns="0" rIns="0" bIns="0" rtlCol="0">
            <a:spAutoFit/>
          </a:bodyPr>
          <a:lstStyle/>
          <a:p>
            <a:r>
              <a:rPr lang="en-GB" sz="2600" b="1" dirty="0">
                <a:gradFill>
                  <a:gsLst>
                    <a:gs pos="0">
                      <a:schemeClr val="tx1"/>
                    </a:gs>
                    <a:gs pos="86000">
                      <a:schemeClr val="tx1"/>
                    </a:gs>
                  </a:gsLst>
                  <a:lin ang="5400000" scaled="0"/>
                </a:gradFill>
                <a:latin typeface="Segoe Light" pitchFamily="34" charset="0"/>
              </a:rPr>
              <a:t>http://fsharp.net</a:t>
            </a:r>
          </a:p>
        </p:txBody>
      </p:sp>
    </p:spTree>
    <p:extLst>
      <p:ext uri="{BB962C8B-B14F-4D97-AF65-F5344CB8AC3E}">
        <p14:creationId xmlns:p14="http://schemas.microsoft.com/office/powerpoint/2010/main" val="739387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a:t>
            </a:r>
            <a:r>
              <a:rPr lang="en-US" b="1" dirty="0" smtClean="0"/>
              <a:t>(power company)</a:t>
            </a:r>
            <a:endParaRPr lang="en-US" b="1" dirty="0"/>
          </a:p>
        </p:txBody>
      </p:sp>
      <p:sp>
        <p:nvSpPr>
          <p:cNvPr id="3" name="Content Placeholder 2"/>
          <p:cNvSpPr>
            <a:spLocks noGrp="1"/>
          </p:cNvSpPr>
          <p:nvPr>
            <p:ph idx="1"/>
          </p:nvPr>
        </p:nvSpPr>
        <p:spPr>
          <a:xfrm>
            <a:off x="435042" y="956703"/>
            <a:ext cx="11171635" cy="5568440"/>
          </a:xfrm>
        </p:spPr>
        <p:txBody>
          <a:bodyPr numCol="2">
            <a:noAutofit/>
          </a:bodyPr>
          <a:lstStyle/>
          <a:p>
            <a:pPr marL="423235" indent="-309869">
              <a:buNone/>
            </a:pPr>
            <a:r>
              <a:rPr lang="en-GB" sz="3300" b="1" dirty="0">
                <a:solidFill>
                  <a:srgbClr val="00B050"/>
                </a:solidFill>
              </a:rPr>
              <a:t>Interoperation</a:t>
            </a:r>
            <a:r>
              <a:rPr lang="en-GB" sz="2400" dirty="0">
                <a:solidFill>
                  <a:srgbClr val="00B050"/>
                </a:solidFill>
              </a:rPr>
              <a:t> </a:t>
            </a:r>
            <a:r>
              <a:rPr lang="en-GB" sz="2400" dirty="0">
                <a:solidFill>
                  <a:schemeClr val="tx1"/>
                </a:solidFill>
              </a:rPr>
              <a:t>... </a:t>
            </a:r>
            <a:r>
              <a:rPr lang="en-GB" sz="2400" b="1" dirty="0">
                <a:solidFill>
                  <a:schemeClr val="tx1"/>
                </a:solidFill>
              </a:rPr>
              <a:t>Seamless. The C# programmer need never know</a:t>
            </a:r>
            <a:r>
              <a:rPr lang="en-GB" sz="2400" dirty="0">
                <a:solidFill>
                  <a:schemeClr val="tx1"/>
                </a:solidFill>
              </a:rPr>
              <a:t>.</a:t>
            </a:r>
          </a:p>
          <a:p>
            <a:pPr marL="423235" indent="-309869">
              <a:buNone/>
            </a:pPr>
            <a:endParaRPr lang="en-GB" sz="2400" dirty="0"/>
          </a:p>
          <a:p>
            <a:pPr marL="423235" indent="-309869">
              <a:buNone/>
            </a:pPr>
            <a:r>
              <a:rPr lang="en-GB" sz="3300" b="1" dirty="0">
                <a:solidFill>
                  <a:srgbClr val="00B050"/>
                </a:solidFill>
              </a:rPr>
              <a:t>Units of measure</a:t>
            </a:r>
            <a:r>
              <a:rPr lang="en-GB" sz="3300" dirty="0">
                <a:solidFill>
                  <a:srgbClr val="00B050"/>
                </a:solidFill>
              </a:rPr>
              <a:t> </a:t>
            </a:r>
            <a:r>
              <a:rPr lang="en-GB" sz="2400" dirty="0">
                <a:solidFill>
                  <a:schemeClr val="tx1"/>
                </a:solidFill>
              </a:rPr>
              <a:t>… a huge time saver...</a:t>
            </a:r>
            <a:r>
              <a:rPr lang="en-GB" sz="2400" b="1" dirty="0">
                <a:solidFill>
                  <a:schemeClr val="tx1"/>
                </a:solidFill>
              </a:rPr>
              <a:t>it eradicates a whole class of errors</a:t>
            </a:r>
            <a:r>
              <a:rPr lang="en-GB" sz="2400" dirty="0">
                <a:solidFill>
                  <a:schemeClr val="tx1"/>
                </a:solidFill>
              </a:rPr>
              <a:t>…</a:t>
            </a:r>
          </a:p>
          <a:p>
            <a:pPr marL="423235" indent="-309869">
              <a:buNone/>
            </a:pPr>
            <a:endParaRPr lang="en-GB" sz="2400" dirty="0"/>
          </a:p>
          <a:p>
            <a:pPr marL="423235" indent="-309869">
              <a:buNone/>
            </a:pPr>
            <a:r>
              <a:rPr lang="en-GB" sz="3300" b="1" dirty="0">
                <a:solidFill>
                  <a:srgbClr val="00B050"/>
                </a:solidFill>
              </a:rPr>
              <a:t>Exploratory programming</a:t>
            </a:r>
            <a:r>
              <a:rPr lang="en-GB" sz="2400" dirty="0">
                <a:solidFill>
                  <a:srgbClr val="00B050"/>
                </a:solidFill>
              </a:rPr>
              <a:t> </a:t>
            </a:r>
            <a:r>
              <a:rPr lang="en-GB" sz="2400" dirty="0">
                <a:solidFill>
                  <a:schemeClr val="tx1"/>
                </a:solidFill>
              </a:rPr>
              <a:t>…Working with F# Interactive allowed me to </a:t>
            </a:r>
            <a:r>
              <a:rPr lang="en-GB" sz="2400" b="1" dirty="0">
                <a:solidFill>
                  <a:schemeClr val="tx1"/>
                </a:solidFill>
              </a:rPr>
              <a:t>explore the solution space more effectively</a:t>
            </a:r>
            <a:r>
              <a:rPr lang="en-GB" sz="2400" dirty="0">
                <a:solidFill>
                  <a:schemeClr val="tx1"/>
                </a:solidFill>
              </a:rPr>
              <a:t>.</a:t>
            </a:r>
          </a:p>
          <a:p>
            <a:pPr marL="423235" indent="-309869">
              <a:buNone/>
            </a:pPr>
            <a:endParaRPr lang="en-GB" sz="2400" dirty="0"/>
          </a:p>
          <a:p>
            <a:pPr marL="423235" indent="-309869">
              <a:buNone/>
            </a:pPr>
            <a:r>
              <a:rPr lang="en-GB" sz="3300" b="1" dirty="0">
                <a:solidFill>
                  <a:srgbClr val="00B050"/>
                </a:solidFill>
              </a:rPr>
              <a:t>Unit testing</a:t>
            </a:r>
            <a:r>
              <a:rPr lang="en-GB" sz="3300" dirty="0">
                <a:solidFill>
                  <a:srgbClr val="00B050"/>
                </a:solidFill>
              </a:rPr>
              <a:t> </a:t>
            </a:r>
            <a:r>
              <a:rPr lang="en-GB" sz="2400" dirty="0">
                <a:solidFill>
                  <a:schemeClr val="tx1"/>
                </a:solidFill>
              </a:rPr>
              <a:t>…a joy to test.</a:t>
            </a:r>
            <a:r>
              <a:rPr lang="en-GB" sz="2400" b="1" dirty="0">
                <a:solidFill>
                  <a:schemeClr val="tx1"/>
                </a:solidFill>
              </a:rPr>
              <a:t> There are no complex time-dependent interactions to screw things up….</a:t>
            </a:r>
          </a:p>
          <a:p>
            <a:pPr marL="423235" indent="-309869">
              <a:buNone/>
            </a:pPr>
            <a:endParaRPr lang="en-GB" sz="2400" b="1" dirty="0">
              <a:solidFill>
                <a:schemeClr val="bg2">
                  <a:lumMod val="50000"/>
                </a:schemeClr>
              </a:solidFill>
            </a:endParaRPr>
          </a:p>
          <a:p>
            <a:pPr marL="423235" indent="-309869">
              <a:buNone/>
            </a:pPr>
            <a:endParaRPr lang="en-GB" sz="3300" dirty="0"/>
          </a:p>
          <a:p>
            <a:pPr marL="423235" indent="-309869">
              <a:buNone/>
            </a:pPr>
            <a:r>
              <a:rPr lang="en-GB" sz="3300" b="1" dirty="0">
                <a:solidFill>
                  <a:srgbClr val="00B050"/>
                </a:solidFill>
              </a:rPr>
              <a:t>Parallelism</a:t>
            </a:r>
            <a:r>
              <a:rPr lang="en-GB" sz="2400" dirty="0">
                <a:solidFill>
                  <a:srgbClr val="00B050"/>
                </a:solidFill>
              </a:rPr>
              <a:t> </a:t>
            </a:r>
            <a:r>
              <a:rPr lang="en-GB" sz="2400" dirty="0">
                <a:solidFill>
                  <a:schemeClr val="tx1"/>
                </a:solidFill>
              </a:rPr>
              <a:t>…The functional purity ... makes it ripe for exploiting </a:t>
            </a:r>
            <a:r>
              <a:rPr lang="en-GB" sz="2400" b="1" dirty="0">
                <a:solidFill>
                  <a:schemeClr val="tx1"/>
                </a:solidFill>
              </a:rPr>
              <a:t>the inherent parallelism in processing vectors of data</a:t>
            </a:r>
            <a:r>
              <a:rPr lang="en-GB" sz="2400" dirty="0">
                <a:solidFill>
                  <a:schemeClr val="tx1"/>
                </a:solidFill>
              </a:rPr>
              <a:t>. </a:t>
            </a:r>
          </a:p>
          <a:p>
            <a:pPr marL="423235" indent="-309869">
              <a:buNone/>
            </a:pPr>
            <a:endParaRPr lang="en-GB" sz="2400" b="1" dirty="0">
              <a:solidFill>
                <a:schemeClr val="bg2">
                  <a:lumMod val="50000"/>
                </a:schemeClr>
              </a:solidFill>
            </a:endParaRPr>
          </a:p>
          <a:p>
            <a:pPr marL="423235" indent="-309869">
              <a:buNone/>
            </a:pPr>
            <a:r>
              <a:rPr lang="en-GB" sz="3300" b="1" dirty="0">
                <a:solidFill>
                  <a:srgbClr val="00B050"/>
                </a:solidFill>
              </a:rPr>
              <a:t>Code reduction</a:t>
            </a:r>
            <a:r>
              <a:rPr lang="en-GB" sz="3300" b="1" dirty="0">
                <a:solidFill>
                  <a:schemeClr val="tx1"/>
                </a:solidFill>
              </a:rPr>
              <a:t>…</a:t>
            </a:r>
            <a:r>
              <a:rPr lang="en-GB" sz="3300" dirty="0">
                <a:solidFill>
                  <a:schemeClr val="tx1"/>
                </a:solidFill>
              </a:rPr>
              <a:t> </a:t>
            </a:r>
            <a:r>
              <a:rPr lang="en-GB" sz="2400" dirty="0">
                <a:solidFill>
                  <a:schemeClr val="tx1"/>
                </a:solidFill>
              </a:rPr>
              <a:t>… vectors and matrices…higher order functions eat these for breakfast with </a:t>
            </a:r>
            <a:r>
              <a:rPr lang="en-GB" sz="2400" b="1" dirty="0">
                <a:solidFill>
                  <a:schemeClr val="tx1"/>
                </a:solidFill>
              </a:rPr>
              <a:t>minimal fuss, minimal code. Beautiful.</a:t>
            </a:r>
          </a:p>
          <a:p>
            <a:pPr marL="423235" indent="-309869">
              <a:buNone/>
            </a:pPr>
            <a:endParaRPr lang="en-GB" sz="2400" b="1" dirty="0">
              <a:solidFill>
                <a:srgbClr val="FFFF00"/>
              </a:solidFill>
            </a:endParaRPr>
          </a:p>
          <a:p>
            <a:pPr marL="423235" indent="-309869">
              <a:buNone/>
            </a:pPr>
            <a:r>
              <a:rPr lang="en-GB" sz="3300" b="1" dirty="0">
                <a:solidFill>
                  <a:srgbClr val="00B050"/>
                </a:solidFill>
              </a:rPr>
              <a:t>Lack of bugs</a:t>
            </a:r>
            <a:r>
              <a:rPr lang="en-GB" sz="3300" b="1" dirty="0">
                <a:solidFill>
                  <a:schemeClr val="tx1"/>
                </a:solidFill>
              </a:rPr>
              <a:t>…</a:t>
            </a:r>
            <a:r>
              <a:rPr lang="en-GB" sz="2400" dirty="0">
                <a:solidFill>
                  <a:schemeClr val="tx1"/>
                </a:solidFill>
              </a:rPr>
              <a:t> Functional programming can feel strange.  .. once the type checker is satisfied </a:t>
            </a:r>
            <a:r>
              <a:rPr lang="en-GB" sz="2400" b="1" dirty="0">
                <a:solidFill>
                  <a:schemeClr val="tx1"/>
                </a:solidFill>
              </a:rPr>
              <a:t>that’s often it, it works</a:t>
            </a:r>
            <a:r>
              <a:rPr lang="en-GB" sz="2400" dirty="0">
                <a:solidFill>
                  <a:schemeClr val="tx1"/>
                </a:solidFill>
              </a:rPr>
              <a:t>. </a:t>
            </a:r>
          </a:p>
          <a:p>
            <a:pPr marL="423235" indent="-309869">
              <a:buNone/>
            </a:pPr>
            <a:endParaRPr lang="en-GB" sz="2400" dirty="0"/>
          </a:p>
        </p:txBody>
      </p:sp>
      <p:sp>
        <p:nvSpPr>
          <p:cNvPr id="4" name="Rectangular Callout 3"/>
          <p:cNvSpPr/>
          <p:nvPr/>
        </p:nvSpPr>
        <p:spPr bwMode="auto">
          <a:xfrm>
            <a:off x="4275388" y="1603385"/>
            <a:ext cx="2036559" cy="556167"/>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dirty="0">
                <a:gradFill>
                  <a:gsLst>
                    <a:gs pos="0">
                      <a:srgbClr val="FFFFFF"/>
                    </a:gs>
                    <a:gs pos="100000">
                      <a:srgbClr val="FFFFFF"/>
                    </a:gs>
                  </a:gsLst>
                  <a:lin ang="5400000" scaled="0"/>
                </a:gradFill>
                <a:latin typeface="Segoe Light" pitchFamily="34" charset="0"/>
              </a:rPr>
              <a:t>Correctness</a:t>
            </a:r>
          </a:p>
        </p:txBody>
      </p:sp>
      <p:sp>
        <p:nvSpPr>
          <p:cNvPr id="5" name="Rectangular Callout 4"/>
          <p:cNvSpPr/>
          <p:nvPr/>
        </p:nvSpPr>
        <p:spPr bwMode="auto">
          <a:xfrm>
            <a:off x="3354471" y="2961444"/>
            <a:ext cx="2585812" cy="556167"/>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dirty="0">
                <a:gradFill>
                  <a:gsLst>
                    <a:gs pos="0">
                      <a:srgbClr val="FFFFFF"/>
                    </a:gs>
                    <a:gs pos="100000">
                      <a:srgbClr val="FFFFFF"/>
                    </a:gs>
                  </a:gsLst>
                  <a:lin ang="5400000" scaled="0"/>
                </a:gradFill>
                <a:latin typeface="Segoe Light" pitchFamily="34" charset="0"/>
              </a:rPr>
              <a:t>Time to Market</a:t>
            </a:r>
          </a:p>
        </p:txBody>
      </p:sp>
      <p:sp>
        <p:nvSpPr>
          <p:cNvPr id="6" name="Rectangular Callout 5"/>
          <p:cNvSpPr/>
          <p:nvPr/>
        </p:nvSpPr>
        <p:spPr bwMode="auto">
          <a:xfrm>
            <a:off x="3629101" y="4665948"/>
            <a:ext cx="2036559" cy="556167"/>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dirty="0">
                <a:gradFill>
                  <a:gsLst>
                    <a:gs pos="0">
                      <a:srgbClr val="FFFFFF"/>
                    </a:gs>
                    <a:gs pos="100000">
                      <a:srgbClr val="FFFFFF"/>
                    </a:gs>
                  </a:gsLst>
                  <a:lin ang="5400000" scaled="0"/>
                </a:gradFill>
                <a:latin typeface="Segoe Light" pitchFamily="34" charset="0"/>
              </a:rPr>
              <a:t>Correctness</a:t>
            </a:r>
          </a:p>
        </p:txBody>
      </p:sp>
      <p:sp>
        <p:nvSpPr>
          <p:cNvPr id="7" name="Rectangular Callout 6"/>
          <p:cNvSpPr/>
          <p:nvPr/>
        </p:nvSpPr>
        <p:spPr bwMode="auto">
          <a:xfrm>
            <a:off x="8910237" y="4348729"/>
            <a:ext cx="2036559" cy="556167"/>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a:gradFill>
                  <a:gsLst>
                    <a:gs pos="0">
                      <a:srgbClr val="FFFFFF"/>
                    </a:gs>
                    <a:gs pos="100000">
                      <a:srgbClr val="FFFFFF"/>
                    </a:gs>
                  </a:gsLst>
                  <a:lin ang="5400000" scaled="0"/>
                </a:gradFill>
                <a:latin typeface="Segoe Light" pitchFamily="34" charset="0"/>
              </a:rPr>
              <a:t>Correctness</a:t>
            </a:r>
            <a:endParaRPr lang="en-GB" sz="2900" b="1" dirty="0">
              <a:gradFill>
                <a:gsLst>
                  <a:gs pos="0">
                    <a:srgbClr val="FFFFFF"/>
                  </a:gs>
                  <a:gs pos="100000">
                    <a:srgbClr val="FFFFFF"/>
                  </a:gs>
                </a:gsLst>
                <a:lin ang="5400000" scaled="0"/>
              </a:gradFill>
              <a:latin typeface="Segoe Light" pitchFamily="34" charset="0"/>
            </a:endParaRPr>
          </a:p>
        </p:txBody>
      </p:sp>
      <p:sp>
        <p:nvSpPr>
          <p:cNvPr id="8" name="Rectangular Callout 7"/>
          <p:cNvSpPr/>
          <p:nvPr/>
        </p:nvSpPr>
        <p:spPr bwMode="auto">
          <a:xfrm>
            <a:off x="9491467" y="785776"/>
            <a:ext cx="1649658" cy="556167"/>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dirty="0">
                <a:gradFill>
                  <a:gsLst>
                    <a:gs pos="0">
                      <a:srgbClr val="FFFFFF"/>
                    </a:gs>
                    <a:gs pos="100000">
                      <a:srgbClr val="FFFFFF"/>
                    </a:gs>
                  </a:gsLst>
                  <a:lin ang="5400000" scaled="0"/>
                </a:gradFill>
                <a:latin typeface="Segoe Light" pitchFamily="34" charset="0"/>
              </a:rPr>
              <a:t>Efficiency</a:t>
            </a:r>
          </a:p>
        </p:txBody>
      </p:sp>
      <p:sp>
        <p:nvSpPr>
          <p:cNvPr id="9" name="Rectangular Callout 8"/>
          <p:cNvSpPr/>
          <p:nvPr/>
        </p:nvSpPr>
        <p:spPr bwMode="auto">
          <a:xfrm>
            <a:off x="9023392" y="2526920"/>
            <a:ext cx="2585812" cy="556167"/>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dirty="0">
                <a:gradFill>
                  <a:gsLst>
                    <a:gs pos="0">
                      <a:srgbClr val="FFFFFF"/>
                    </a:gs>
                    <a:gs pos="100000">
                      <a:srgbClr val="FFFFFF"/>
                    </a:gs>
                  </a:gsLst>
                  <a:lin ang="5400000" scaled="0"/>
                </a:gradFill>
                <a:latin typeface="Segoe Light" pitchFamily="34" charset="0"/>
              </a:rPr>
              <a:t>Time to Market</a:t>
            </a:r>
          </a:p>
        </p:txBody>
      </p:sp>
      <p:sp>
        <p:nvSpPr>
          <p:cNvPr id="10" name="Rectangular Callout 9"/>
          <p:cNvSpPr/>
          <p:nvPr/>
        </p:nvSpPr>
        <p:spPr bwMode="auto">
          <a:xfrm>
            <a:off x="5570332" y="316123"/>
            <a:ext cx="2585812" cy="556167"/>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08827" tIns="54414" rIns="108827" bIns="54414" numCol="1" rtlCol="0" anchor="ctr" anchorCtr="0" compatLnSpc="1">
            <a:prstTxWarp prst="textNoShape">
              <a:avLst/>
            </a:prstTxWarp>
            <a:spAutoFit/>
          </a:bodyPr>
          <a:lstStyle/>
          <a:p>
            <a:pPr algn="ctr" defTabSz="1087961" fontAlgn="base">
              <a:spcBef>
                <a:spcPct val="0"/>
              </a:spcBef>
              <a:spcAft>
                <a:spcPct val="0"/>
              </a:spcAft>
            </a:pPr>
            <a:r>
              <a:rPr lang="en-GB" sz="2900" b="1" dirty="0">
                <a:gradFill>
                  <a:gsLst>
                    <a:gs pos="0">
                      <a:srgbClr val="FFFFFF"/>
                    </a:gs>
                    <a:gs pos="100000">
                      <a:srgbClr val="FFFFFF"/>
                    </a:gs>
                  </a:gsLst>
                  <a:lin ang="5400000" scaled="0"/>
                </a:gradFill>
                <a:latin typeface="Segoe Light" pitchFamily="34" charset="0"/>
              </a:rPr>
              <a:t>Time to Market</a:t>
            </a:r>
          </a:p>
        </p:txBody>
      </p:sp>
    </p:spTree>
    <p:extLst>
      <p:ext uri="{BB962C8B-B14F-4D97-AF65-F5344CB8AC3E}">
        <p14:creationId xmlns:p14="http://schemas.microsoft.com/office/powerpoint/2010/main" val="13908481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2" y="2328004"/>
            <a:ext cx="11171635" cy="1495794"/>
          </a:xfrm>
        </p:spPr>
        <p:txBody>
          <a:bodyPr/>
          <a:lstStyle/>
          <a:p>
            <a:pPr algn="ctr"/>
            <a:r>
              <a:rPr lang="en-GB" dirty="0" smtClean="0">
                <a:latin typeface="Segoe Light" charset="0"/>
              </a:rPr>
              <a:t>Proposition 3</a:t>
            </a:r>
            <a:br>
              <a:rPr lang="en-GB" dirty="0" smtClean="0">
                <a:latin typeface="Segoe Light" charset="0"/>
              </a:rPr>
            </a:br>
            <a:r>
              <a:rPr lang="en-GB" dirty="0" smtClean="0">
                <a:latin typeface="Segoe Light" charset="0"/>
              </a:rPr>
              <a:t>Our languages are information-sparse</a:t>
            </a:r>
            <a:endParaRPr lang="en-GB" dirty="0">
              <a:latin typeface="Segoe Light" charset="0"/>
            </a:endParaRPr>
          </a:p>
        </p:txBody>
      </p:sp>
    </p:spTree>
    <p:extLst>
      <p:ext uri="{BB962C8B-B14F-4D97-AF65-F5344CB8AC3E}">
        <p14:creationId xmlns:p14="http://schemas.microsoft.com/office/powerpoint/2010/main" val="487559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45631" y="4331650"/>
            <a:ext cx="5921729" cy="165656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808" tIns="54404" rIns="108808" bIns="54404" rtlCol="0" anchor="ctr"/>
          <a:lstStyle/>
          <a:p>
            <a:pPr algn="ctr"/>
            <a:endParaRPr lang="en-GB"/>
          </a:p>
        </p:txBody>
      </p:sp>
      <p:sp>
        <p:nvSpPr>
          <p:cNvPr id="2" name="Title 1"/>
          <p:cNvSpPr>
            <a:spLocks noGrp="1"/>
          </p:cNvSpPr>
          <p:nvPr>
            <p:ph type="title"/>
          </p:nvPr>
        </p:nvSpPr>
        <p:spPr/>
        <p:txBody>
          <a:bodyPr/>
          <a:lstStyle/>
          <a:p>
            <a:r>
              <a:rPr lang="en-GB" dirty="0" smtClean="0"/>
              <a:t>The developer’s perspective	</a:t>
            </a:r>
            <a:endParaRPr lang="en-GB" dirty="0"/>
          </a:p>
        </p:txBody>
      </p:sp>
      <p:sp>
        <p:nvSpPr>
          <p:cNvPr id="3" name="Content Placeholder 2"/>
          <p:cNvSpPr>
            <a:spLocks noGrp="1"/>
          </p:cNvSpPr>
          <p:nvPr>
            <p:ph idx="1"/>
          </p:nvPr>
        </p:nvSpPr>
        <p:spPr>
          <a:xfrm>
            <a:off x="609362" y="1600573"/>
            <a:ext cx="6635935" cy="4702826"/>
          </a:xfrm>
        </p:spPr>
        <p:txBody>
          <a:bodyPr/>
          <a:lstStyle/>
          <a:p>
            <a:r>
              <a:rPr lang="en-GB" dirty="0" smtClean="0"/>
              <a:t>Languages do not integrate information</a:t>
            </a:r>
          </a:p>
          <a:p>
            <a:pPr lvl="1"/>
            <a:r>
              <a:rPr lang="en-GB" dirty="0" smtClean="0"/>
              <a:t>Non-intuitive</a:t>
            </a:r>
          </a:p>
          <a:p>
            <a:pPr lvl="1"/>
            <a:r>
              <a:rPr lang="en-GB" dirty="0" smtClean="0"/>
              <a:t>Not simple</a:t>
            </a:r>
          </a:p>
          <a:p>
            <a:pPr lvl="1"/>
            <a:r>
              <a:rPr lang="en-GB" dirty="0" smtClean="0"/>
              <a:t>Disorganised</a:t>
            </a:r>
          </a:p>
          <a:p>
            <a:pPr lvl="1"/>
            <a:r>
              <a:rPr lang="en-GB" dirty="0" smtClean="0"/>
              <a:t>Static</a:t>
            </a:r>
          </a:p>
          <a:p>
            <a:pPr lvl="1"/>
            <a:r>
              <a:rPr lang="en-GB" dirty="0" smtClean="0"/>
              <a:t>High friction</a:t>
            </a:r>
          </a:p>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8319" y="1701202"/>
            <a:ext cx="3276361" cy="2295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261" t="27273" r="15371" b="23010"/>
          <a:stretch/>
        </p:blipFill>
        <p:spPr bwMode="auto">
          <a:xfrm>
            <a:off x="6381539" y="4366115"/>
            <a:ext cx="5249918" cy="158763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16699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2" y="2328005"/>
            <a:ext cx="11171635" cy="2797689"/>
          </a:xfrm>
        </p:spPr>
        <p:txBody>
          <a:bodyPr/>
          <a:lstStyle/>
          <a:p>
            <a:pPr algn="ctr"/>
            <a:r>
              <a:rPr lang="en-GB" dirty="0" smtClean="0">
                <a:latin typeface="Segoe Light" charset="0"/>
              </a:rPr>
              <a:t>We need to bring information </a:t>
            </a:r>
            <a:r>
              <a:rPr lang="en-GB" b="1" dirty="0" smtClean="0">
                <a:latin typeface="Segoe Light" charset="0"/>
              </a:rPr>
              <a:t>into</a:t>
            </a:r>
            <a:r>
              <a:rPr lang="en-GB" dirty="0" smtClean="0">
                <a:latin typeface="Segoe Light" charset="0"/>
              </a:rPr>
              <a:t> the language…</a:t>
            </a:r>
            <a:br>
              <a:rPr lang="en-GB" dirty="0" smtClean="0">
                <a:latin typeface="Segoe Light" charset="0"/>
              </a:rPr>
            </a:br>
            <a:r>
              <a:rPr lang="en-GB" dirty="0" smtClean="0">
                <a:latin typeface="Segoe Light" charset="0"/>
              </a:rPr>
              <a:t/>
            </a:r>
            <a:br>
              <a:rPr lang="en-GB" dirty="0" smtClean="0">
                <a:latin typeface="Segoe Light" charset="0"/>
              </a:rPr>
            </a:br>
            <a:r>
              <a:rPr lang="en-GB" sz="4000" dirty="0"/>
              <a:t>At </a:t>
            </a:r>
            <a:r>
              <a:rPr lang="en-GB" sz="4000" b="1" dirty="0"/>
              <a:t>internet-scale</a:t>
            </a:r>
            <a:r>
              <a:rPr lang="en-GB" sz="4000" dirty="0"/>
              <a:t>, </a:t>
            </a:r>
            <a:r>
              <a:rPr lang="en-GB" sz="4000" b="1" dirty="0"/>
              <a:t>strongly tooled</a:t>
            </a:r>
            <a:r>
              <a:rPr lang="en-GB" sz="4000" dirty="0"/>
              <a:t>, </a:t>
            </a:r>
            <a:r>
              <a:rPr lang="en-GB" sz="4000" b="1" dirty="0"/>
              <a:t>strongly typed</a:t>
            </a:r>
            <a:endParaRPr lang="en-GB" b="1" dirty="0"/>
          </a:p>
        </p:txBody>
      </p:sp>
    </p:spTree>
    <p:extLst>
      <p:ext uri="{BB962C8B-B14F-4D97-AF65-F5344CB8AC3E}">
        <p14:creationId xmlns:p14="http://schemas.microsoft.com/office/powerpoint/2010/main" val="1404748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Metro Template-Template Blue">
  <a:themeElements>
    <a:clrScheme name="MSR Dark">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15938</TotalTime>
  <Words>914</Words>
  <Application>Microsoft Office PowerPoint</Application>
  <PresentationFormat>Custom</PresentationFormat>
  <Paragraphs>270</Paragraphs>
  <Slides>62</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62</vt:i4>
      </vt:variant>
    </vt:vector>
  </HeadingPairs>
  <TitlesOfParts>
    <vt:vector size="75" baseType="lpstr">
      <vt:lpstr>Arial</vt:lpstr>
      <vt:lpstr>ＭＳ Ｐゴシック</vt:lpstr>
      <vt:lpstr>Gotham Light</vt:lpstr>
      <vt:lpstr>Gotham Book</vt:lpstr>
      <vt:lpstr>Segoe UI</vt:lpstr>
      <vt:lpstr>Segoe UI Light</vt:lpstr>
      <vt:lpstr>Consolas</vt:lpstr>
      <vt:lpstr>Interstate-Light</vt:lpstr>
      <vt:lpstr>Segoe Light</vt:lpstr>
      <vt:lpstr>Wingdings</vt:lpstr>
      <vt:lpstr>FSharp-teched-europe-2010-v2</vt:lpstr>
      <vt:lpstr>White with Consolas font for code slides</vt:lpstr>
      <vt:lpstr>Metro Template-Template Blue</vt:lpstr>
      <vt:lpstr>A Bit About….  Data,     Information,        Data Science           and F#</vt:lpstr>
      <vt:lpstr>Informal Agenda</vt:lpstr>
      <vt:lpstr>F# is Open Source F# is Cross Platform </vt:lpstr>
      <vt:lpstr>Proposition 1 The world is information-rich</vt:lpstr>
      <vt:lpstr>The Information Revolution</vt:lpstr>
      <vt:lpstr>Proposition 2 Modern programming is intensely information-rich</vt:lpstr>
      <vt:lpstr>Proposition 3 Our languages are information-sparse</vt:lpstr>
      <vt:lpstr>The developer’s perspective </vt:lpstr>
      <vt:lpstr>We need to bring information into the language…  At internet-scale, strongly tooled, strongly typed</vt:lpstr>
      <vt:lpstr>But before we get into that…</vt:lpstr>
      <vt:lpstr>A strongly typed, data-immersive functional-first language  for….  simple code to solve complex problems</vt:lpstr>
      <vt:lpstr>data.Countries.Brazil.Indicators.``Population ages 0-14 (% of total)``</vt:lpstr>
      <vt:lpstr>type Rating = { UserId: int; DishId: int; Rating: int }</vt:lpstr>
      <vt:lpstr>let svd = data.Svd(true)  let U, S, Vt = svd.U(), svd.S(), svd.VT()  let reconstructed = U * S * Vt  let userToCategory = U * S   let categoryToDish = S * Vt </vt:lpstr>
      <vt:lpstr>10 Reasons Not to Use a Strongly Typed Functional Language</vt:lpstr>
      <vt:lpstr>F# at Kaggle</vt:lpstr>
      <vt:lpstr>PowerPoint Presentation</vt:lpstr>
      <vt:lpstr>Overview</vt:lpstr>
      <vt:lpstr>Overview</vt:lpstr>
      <vt:lpstr>The F# Exosystem for Data Science</vt:lpstr>
      <vt:lpstr>nuget.org </vt:lpstr>
      <vt:lpstr>11,500 unique packages  Windows, Mac, Linux</vt:lpstr>
      <vt:lpstr>www.nuget.org</vt:lpstr>
      <vt:lpstr>Learn more</vt:lpstr>
      <vt:lpstr>Back to the main topic…</vt:lpstr>
      <vt:lpstr>How F# Learned to Stop Worrying and Love the Data</vt:lpstr>
      <vt:lpstr>Auto-complete for Data, in the Language</vt:lpstr>
      <vt:lpstr>Demo: F# to WorldBank</vt:lpstr>
      <vt:lpstr>All your types are belong to us….</vt:lpstr>
      <vt:lpstr>SQL</vt:lpstr>
      <vt:lpstr>CSV</vt:lpstr>
      <vt:lpstr>JSON</vt:lpstr>
      <vt:lpstr>XML</vt:lpstr>
      <vt:lpstr>OData</vt:lpstr>
      <vt:lpstr>Hadoop/Hive</vt:lpstr>
      <vt:lpstr>World Bank</vt:lpstr>
      <vt:lpstr>Azure Data Market</vt:lpstr>
      <vt:lpstr>WSDL</vt:lpstr>
      <vt:lpstr>WMI</vt:lpstr>
      <vt:lpstr>Freebase</vt:lpstr>
      <vt:lpstr>JavaScript/TypeScript</vt:lpstr>
      <vt:lpstr>R</vt:lpstr>
      <vt:lpstr>Update: RProvider</vt:lpstr>
      <vt:lpstr>Demo: F# to R</vt:lpstr>
      <vt:lpstr>Over to Matt..</vt:lpstr>
      <vt:lpstr>Learn more</vt:lpstr>
      <vt:lpstr>   fsharp.org   tryfsharp.org      Questions?  </vt:lpstr>
      <vt:lpstr>Demo: Tsunami Scripting Tools  http://tsunami.io  demo videos</vt:lpstr>
      <vt:lpstr>Tour: Cloud Programming</vt:lpstr>
      <vt:lpstr>Amazon Web Services .NET SDKs   http://aws.amazon.com/tools   https://github.com/aws (Apache 2.0)</vt:lpstr>
      <vt:lpstr>Azure .NET SDKs  http://www.windowsazure.com   https://github.com/WindowsAzure/  (Apache 2.0)</vt:lpstr>
      <vt:lpstr>Tour: GPGPU Programming</vt:lpstr>
      <vt:lpstr>Alea.cuBase</vt:lpstr>
      <vt:lpstr>Example #2/#3: F# in Finance</vt:lpstr>
      <vt:lpstr>Example #3: F# in Insurance</vt:lpstr>
      <vt:lpstr>Overview</vt:lpstr>
      <vt:lpstr>New think…</vt:lpstr>
      <vt:lpstr> At the core of every functional-first language is this:  simple, correct, robust code for complex problems</vt:lpstr>
      <vt:lpstr> Interoperable languages remove entire phases from the analytical software development process  No R  C# No Mathematica  C++ </vt:lpstr>
      <vt:lpstr> Strongly-typed functional languages help analytical programmers tackle more complex problems  </vt:lpstr>
      <vt:lpstr>Example (power company)</vt:lpstr>
      <vt:lpstr>Example (power company)</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339</cp:revision>
  <cp:lastPrinted>2010-05-11T05:02:34Z</cp:lastPrinted>
  <dcterms:created xsi:type="dcterms:W3CDTF">2010-11-09T11:20:14Z</dcterms:created>
  <dcterms:modified xsi:type="dcterms:W3CDTF">2013-04-13T22:36:14Z</dcterms:modified>
  <cp:category>TechEd Europe 2010</cp:category>
</cp:coreProperties>
</file>