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charts/chart1.xml" ContentType="application/vnd.openxmlformats-officedocument.drawingml.char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bookmarkIdSeed="2">
  <p:sldMasterIdLst>
    <p:sldMasterId id="2147483693" r:id="rId1"/>
    <p:sldMasterId id="2147483718" r:id="rId2"/>
    <p:sldMasterId id="2147483814" r:id="rId3"/>
  </p:sldMasterIdLst>
  <p:notesMasterIdLst>
    <p:notesMasterId r:id="rId90"/>
  </p:notesMasterIdLst>
  <p:handoutMasterIdLst>
    <p:handoutMasterId r:id="rId91"/>
  </p:handoutMasterIdLst>
  <p:sldIdLst>
    <p:sldId id="619" r:id="rId4"/>
    <p:sldId id="827" r:id="rId5"/>
    <p:sldId id="801" r:id="rId6"/>
    <p:sldId id="802" r:id="rId7"/>
    <p:sldId id="803" r:id="rId8"/>
    <p:sldId id="804" r:id="rId9"/>
    <p:sldId id="850" r:id="rId10"/>
    <p:sldId id="807" r:id="rId11"/>
    <p:sldId id="806" r:id="rId12"/>
    <p:sldId id="853" r:id="rId13"/>
    <p:sldId id="854" r:id="rId14"/>
    <p:sldId id="826" r:id="rId15"/>
    <p:sldId id="835" r:id="rId16"/>
    <p:sldId id="829" r:id="rId17"/>
    <p:sldId id="839" r:id="rId18"/>
    <p:sldId id="833" r:id="rId19"/>
    <p:sldId id="855" r:id="rId20"/>
    <p:sldId id="825" r:id="rId21"/>
    <p:sldId id="727" r:id="rId22"/>
    <p:sldId id="734" r:id="rId23"/>
    <p:sldId id="729" r:id="rId24"/>
    <p:sldId id="837" r:id="rId25"/>
    <p:sldId id="834" r:id="rId26"/>
    <p:sldId id="858" r:id="rId27"/>
    <p:sldId id="862" r:id="rId28"/>
    <p:sldId id="836" r:id="rId29"/>
    <p:sldId id="840" r:id="rId30"/>
    <p:sldId id="868" r:id="rId31"/>
    <p:sldId id="875" r:id="rId32"/>
    <p:sldId id="866" r:id="rId33"/>
    <p:sldId id="841" r:id="rId34"/>
    <p:sldId id="737" r:id="rId35"/>
    <p:sldId id="778" r:id="rId36"/>
    <p:sldId id="786" r:id="rId37"/>
    <p:sldId id="787" r:id="rId38"/>
    <p:sldId id="788" r:id="rId39"/>
    <p:sldId id="780" r:id="rId40"/>
    <p:sldId id="781" r:id="rId41"/>
    <p:sldId id="784" r:id="rId42"/>
    <p:sldId id="782" r:id="rId43"/>
    <p:sldId id="783" r:id="rId44"/>
    <p:sldId id="779" r:id="rId45"/>
    <p:sldId id="785" r:id="rId46"/>
    <p:sldId id="790" r:id="rId47"/>
    <p:sldId id="789" r:id="rId48"/>
    <p:sldId id="867" r:id="rId49"/>
    <p:sldId id="849" r:id="rId50"/>
    <p:sldId id="851" r:id="rId51"/>
    <p:sldId id="848" r:id="rId52"/>
    <p:sldId id="870" r:id="rId53"/>
    <p:sldId id="842" r:id="rId54"/>
    <p:sldId id="863" r:id="rId55"/>
    <p:sldId id="852" r:id="rId56"/>
    <p:sldId id="864" r:id="rId57"/>
    <p:sldId id="865" r:id="rId58"/>
    <p:sldId id="871" r:id="rId59"/>
    <p:sldId id="873" r:id="rId60"/>
    <p:sldId id="872" r:id="rId61"/>
    <p:sldId id="847" r:id="rId62"/>
    <p:sldId id="770" r:id="rId63"/>
    <p:sldId id="844" r:id="rId64"/>
    <p:sldId id="845" r:id="rId65"/>
    <p:sldId id="846" r:id="rId66"/>
    <p:sldId id="859" r:id="rId67"/>
    <p:sldId id="709" r:id="rId68"/>
    <p:sldId id="757" r:id="rId69"/>
    <p:sldId id="749" r:id="rId70"/>
    <p:sldId id="738" r:id="rId71"/>
    <p:sldId id="823" r:id="rId72"/>
    <p:sldId id="824" r:id="rId73"/>
    <p:sldId id="730" r:id="rId74"/>
    <p:sldId id="725" r:id="rId75"/>
    <p:sldId id="818" r:id="rId76"/>
    <p:sldId id="819" r:id="rId77"/>
    <p:sldId id="820" r:id="rId78"/>
    <p:sldId id="821" r:id="rId79"/>
    <p:sldId id="822" r:id="rId80"/>
    <p:sldId id="752" r:id="rId81"/>
    <p:sldId id="750" r:id="rId82"/>
    <p:sldId id="751" r:id="rId83"/>
    <p:sldId id="733" r:id="rId84"/>
    <p:sldId id="761" r:id="rId85"/>
    <p:sldId id="735" r:id="rId86"/>
    <p:sldId id="831" r:id="rId87"/>
    <p:sldId id="832" r:id="rId88"/>
    <p:sldId id="830" r:id="rId89"/>
  </p:sldIdLst>
  <p:sldSz cx="9144000" cy="6858000" type="screen4x3"/>
  <p:notesSz cx="6858000" cy="9144000"/>
  <p:embeddedFontLst>
    <p:embeddedFont>
      <p:font typeface="ＭＳ Ｐゴシック" pitchFamily="34" charset="-128"/>
      <p:regular r:id="rId92"/>
    </p:embeddedFont>
    <p:embeddedFont>
      <p:font typeface="Candara" pitchFamily="34" charset="0"/>
      <p:regular r:id="rId93"/>
      <p:bold r:id="rId94"/>
      <p:italic r:id="rId95"/>
      <p:boldItalic r:id="rId96"/>
    </p:embeddedFont>
    <p:embeddedFont>
      <p:font typeface="Segoe UI" pitchFamily="34" charset="0"/>
      <p:regular r:id="rId97"/>
      <p:bold r:id="rId98"/>
      <p:italic r:id="rId99"/>
      <p:boldItalic r:id="rId100"/>
    </p:embeddedFont>
    <p:embeddedFont>
      <p:font typeface="Cambria Math" pitchFamily="18" charset="0"/>
      <p:regular r:id="rId101"/>
    </p:embeddedFont>
    <p:embeddedFont>
      <p:font typeface="Segoe Light" charset="0"/>
      <p:regular r:id="rId102"/>
      <p:italic r:id="rId103"/>
    </p:embeddedFont>
    <p:embeddedFont>
      <p:font typeface="Consolas" pitchFamily="49" charset="0"/>
      <p:regular r:id="rId104"/>
      <p:bold r:id="rId105"/>
      <p:italic r:id="rId106"/>
      <p:boldItalic r:id="rId107"/>
    </p:embeddedFont>
    <p:embeddedFont>
      <p:font typeface="Segoe UI Light" pitchFamily="34" charset="0"/>
      <p:regular r:id="rId108"/>
    </p:embeddedFont>
  </p:embeddedFontLst>
  <p:defaultTextStyle>
    <a:defPPr>
      <a:defRPr lang="en-US"/>
    </a:defPPr>
    <a:lvl1pPr marL="0" algn="l" defTabSz="933007" rtl="0" eaLnBrk="1" latinLnBrk="0" hangingPunct="1">
      <a:defRPr sz="1800" kern="1200">
        <a:solidFill>
          <a:schemeClr val="tx1"/>
        </a:solidFill>
        <a:latin typeface="+mn-lt"/>
        <a:ea typeface="+mn-ea"/>
        <a:cs typeface="+mn-cs"/>
      </a:defRPr>
    </a:lvl1pPr>
    <a:lvl2pPr marL="466502" algn="l" defTabSz="933007" rtl="0" eaLnBrk="1" latinLnBrk="0" hangingPunct="1">
      <a:defRPr sz="1800" kern="1200">
        <a:solidFill>
          <a:schemeClr val="tx1"/>
        </a:solidFill>
        <a:latin typeface="+mn-lt"/>
        <a:ea typeface="+mn-ea"/>
        <a:cs typeface="+mn-cs"/>
      </a:defRPr>
    </a:lvl2pPr>
    <a:lvl3pPr marL="933007" algn="l" defTabSz="933007" rtl="0" eaLnBrk="1" latinLnBrk="0" hangingPunct="1">
      <a:defRPr sz="1800" kern="1200">
        <a:solidFill>
          <a:schemeClr val="tx1"/>
        </a:solidFill>
        <a:latin typeface="+mn-lt"/>
        <a:ea typeface="+mn-ea"/>
        <a:cs typeface="+mn-cs"/>
      </a:defRPr>
    </a:lvl3pPr>
    <a:lvl4pPr marL="1399507" algn="l" defTabSz="933007" rtl="0" eaLnBrk="1" latinLnBrk="0" hangingPunct="1">
      <a:defRPr sz="1800" kern="1200">
        <a:solidFill>
          <a:schemeClr val="tx1"/>
        </a:solidFill>
        <a:latin typeface="+mn-lt"/>
        <a:ea typeface="+mn-ea"/>
        <a:cs typeface="+mn-cs"/>
      </a:defRPr>
    </a:lvl4pPr>
    <a:lvl5pPr marL="1866008" algn="l" defTabSz="933007" rtl="0" eaLnBrk="1" latinLnBrk="0" hangingPunct="1">
      <a:defRPr sz="1800" kern="1200">
        <a:solidFill>
          <a:schemeClr val="tx1"/>
        </a:solidFill>
        <a:latin typeface="+mn-lt"/>
        <a:ea typeface="+mn-ea"/>
        <a:cs typeface="+mn-cs"/>
      </a:defRPr>
    </a:lvl5pPr>
    <a:lvl6pPr marL="2332516" algn="l" defTabSz="933007" rtl="0" eaLnBrk="1" latinLnBrk="0" hangingPunct="1">
      <a:defRPr sz="1800" kern="1200">
        <a:solidFill>
          <a:schemeClr val="tx1"/>
        </a:solidFill>
        <a:latin typeface="+mn-lt"/>
        <a:ea typeface="+mn-ea"/>
        <a:cs typeface="+mn-cs"/>
      </a:defRPr>
    </a:lvl6pPr>
    <a:lvl7pPr marL="2799014" algn="l" defTabSz="933007" rtl="0" eaLnBrk="1" latinLnBrk="0" hangingPunct="1">
      <a:defRPr sz="1800" kern="1200">
        <a:solidFill>
          <a:schemeClr val="tx1"/>
        </a:solidFill>
        <a:latin typeface="+mn-lt"/>
        <a:ea typeface="+mn-ea"/>
        <a:cs typeface="+mn-cs"/>
      </a:defRPr>
    </a:lvl7pPr>
    <a:lvl8pPr marL="3265516" algn="l" defTabSz="933007" rtl="0" eaLnBrk="1" latinLnBrk="0" hangingPunct="1">
      <a:defRPr sz="1800" kern="1200">
        <a:solidFill>
          <a:schemeClr val="tx1"/>
        </a:solidFill>
        <a:latin typeface="+mn-lt"/>
        <a:ea typeface="+mn-ea"/>
        <a:cs typeface="+mn-cs"/>
      </a:defRPr>
    </a:lvl8pPr>
    <a:lvl9pPr marL="3732017" algn="l" defTabSz="933007"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429A16"/>
    <a:srgbClr val="F8F57B"/>
    <a:srgbClr val="000000"/>
    <a:srgbClr val="59D01E"/>
    <a:srgbClr val="ACE58F"/>
    <a:srgbClr val="292929"/>
    <a:srgbClr val="333333"/>
    <a:srgbClr val="F6AE1E"/>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2647" autoAdjust="0"/>
    <p:restoredTop sz="96105" autoAdjust="0"/>
  </p:normalViewPr>
  <p:slideViewPr>
    <p:cSldViewPr snapToGrid="0">
      <p:cViewPr>
        <p:scale>
          <a:sx n="70" d="100"/>
          <a:sy n="70" d="100"/>
        </p:scale>
        <p:origin x="-600" y="-180"/>
      </p:cViewPr>
      <p:guideLst>
        <p:guide orient="horz" pos="144"/>
        <p:guide orient="horz" pos="1201"/>
        <p:guide orient="horz" pos="2735"/>
        <p:guide orient="horz" pos="4176"/>
        <p:guide orient="horz" pos="1488"/>
        <p:guide orient="horz" pos="912"/>
        <p:guide pos="2880"/>
        <p:guide pos="245"/>
        <p:guide pos="893"/>
        <p:guide pos="5514"/>
        <p:guide pos="5299"/>
        <p:guide pos="458"/>
      </p:guideLst>
    </p:cSldViewPr>
  </p:slideViewPr>
  <p:notesTextViewPr>
    <p:cViewPr>
      <p:scale>
        <a:sx n="100" d="100"/>
        <a:sy n="100" d="100"/>
      </p:scale>
      <p:origin x="0" y="0"/>
    </p:cViewPr>
  </p:notesTextViewPr>
  <p:sorterViewPr>
    <p:cViewPr>
      <p:scale>
        <a:sx n="47" d="100"/>
        <a:sy n="47" d="100"/>
      </p:scale>
      <p:origin x="0" y="0"/>
    </p:cViewPr>
  </p:sorterViewPr>
  <p:notesViewPr>
    <p:cSldViewPr snapToGrid="0" showGuides="1">
      <p:cViewPr varScale="1">
        <p:scale>
          <a:sx n="84" d="100"/>
          <a:sy n="84" d="100"/>
        </p:scale>
        <p:origin x="-3084" y="-78"/>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slide" Target="slides/slide65.xml"/><Relationship Id="rId84" Type="http://schemas.openxmlformats.org/officeDocument/2006/relationships/slide" Target="slides/slide81.xml"/><Relationship Id="rId89" Type="http://schemas.openxmlformats.org/officeDocument/2006/relationships/slide" Target="slides/slide86.xml"/><Relationship Id="rId112"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07" Type="http://schemas.openxmlformats.org/officeDocument/2006/relationships/font" Target="fonts/font16.fntdata"/><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slide" Target="slides/slide63.xml"/><Relationship Id="rId74" Type="http://schemas.openxmlformats.org/officeDocument/2006/relationships/slide" Target="slides/slide71.xml"/><Relationship Id="rId79" Type="http://schemas.openxmlformats.org/officeDocument/2006/relationships/slide" Target="slides/slide76.xml"/><Relationship Id="rId87" Type="http://schemas.openxmlformats.org/officeDocument/2006/relationships/slide" Target="slides/slide84.xml"/><Relationship Id="rId102" Type="http://schemas.openxmlformats.org/officeDocument/2006/relationships/font" Target="fonts/font11.fntdata"/><Relationship Id="rId110" Type="http://schemas.openxmlformats.org/officeDocument/2006/relationships/viewProps" Target="viewProps.xml"/><Relationship Id="rId5" Type="http://schemas.openxmlformats.org/officeDocument/2006/relationships/slide" Target="slides/slide2.xml"/><Relationship Id="rId61" Type="http://schemas.openxmlformats.org/officeDocument/2006/relationships/slide" Target="slides/slide58.xml"/><Relationship Id="rId82" Type="http://schemas.openxmlformats.org/officeDocument/2006/relationships/slide" Target="slides/slide79.xml"/><Relationship Id="rId90" Type="http://schemas.openxmlformats.org/officeDocument/2006/relationships/notesMaster" Target="notesMasters/notesMaster1.xml"/><Relationship Id="rId95" Type="http://schemas.openxmlformats.org/officeDocument/2006/relationships/font" Target="fonts/font4.fntdata"/><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slide" Target="slides/slide66.xml"/><Relationship Id="rId77" Type="http://schemas.openxmlformats.org/officeDocument/2006/relationships/slide" Target="slides/slide74.xml"/><Relationship Id="rId100" Type="http://schemas.openxmlformats.org/officeDocument/2006/relationships/font" Target="fonts/font9.fntdata"/><Relationship Id="rId105" Type="http://schemas.openxmlformats.org/officeDocument/2006/relationships/font" Target="fonts/font14.fntdata"/><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80" Type="http://schemas.openxmlformats.org/officeDocument/2006/relationships/slide" Target="slides/slide77.xml"/><Relationship Id="rId85" Type="http://schemas.openxmlformats.org/officeDocument/2006/relationships/slide" Target="slides/slide82.xml"/><Relationship Id="rId93" Type="http://schemas.openxmlformats.org/officeDocument/2006/relationships/font" Target="fonts/font2.fntdata"/><Relationship Id="rId98" Type="http://schemas.openxmlformats.org/officeDocument/2006/relationships/font" Target="fonts/font7.fntdata"/><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103" Type="http://schemas.openxmlformats.org/officeDocument/2006/relationships/font" Target="fonts/font12.fntdata"/><Relationship Id="rId108" Type="http://schemas.openxmlformats.org/officeDocument/2006/relationships/font" Target="fonts/font17.fntdata"/><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slide" Target="slides/slide72.xml"/><Relationship Id="rId83" Type="http://schemas.openxmlformats.org/officeDocument/2006/relationships/slide" Target="slides/slide80.xml"/><Relationship Id="rId88" Type="http://schemas.openxmlformats.org/officeDocument/2006/relationships/slide" Target="slides/slide85.xml"/><Relationship Id="rId91" Type="http://schemas.openxmlformats.org/officeDocument/2006/relationships/handoutMaster" Target="handoutMasters/handoutMaster1.xml"/><Relationship Id="rId96" Type="http://schemas.openxmlformats.org/officeDocument/2006/relationships/font" Target="fonts/font5.fntdata"/><Relationship Id="rId11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6" Type="http://schemas.openxmlformats.org/officeDocument/2006/relationships/font" Target="fonts/font15.fntdata"/><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slide" Target="slides/slide75.xml"/><Relationship Id="rId81" Type="http://schemas.openxmlformats.org/officeDocument/2006/relationships/slide" Target="slides/slide78.xml"/><Relationship Id="rId86" Type="http://schemas.openxmlformats.org/officeDocument/2006/relationships/slide" Target="slides/slide83.xml"/><Relationship Id="rId94" Type="http://schemas.openxmlformats.org/officeDocument/2006/relationships/font" Target="fonts/font3.fntdata"/><Relationship Id="rId99" Type="http://schemas.openxmlformats.org/officeDocument/2006/relationships/font" Target="fonts/font8.fntdata"/><Relationship Id="rId101" Type="http://schemas.openxmlformats.org/officeDocument/2006/relationships/font" Target="fonts/font10.fntdata"/><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109" Type="http://schemas.openxmlformats.org/officeDocument/2006/relationships/presProps" Target="presProps.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97" Type="http://schemas.openxmlformats.org/officeDocument/2006/relationships/font" Target="fonts/font6.fntdata"/><Relationship Id="rId104" Type="http://schemas.openxmlformats.org/officeDocument/2006/relationships/font" Target="fonts/font13.fntdata"/><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font" Target="fonts/font1.fntdata"/></Relationships>
</file>

<file path=ppt/charts/_rels/chart1.xml.rels><?xml version="1.0" encoding="UTF-8" standalone="yes"?>
<Relationships xmlns="http://schemas.openxmlformats.org/package/2006/relationships"><Relationship Id="rId1" Type="http://schemas.openxmlformats.org/officeDocument/2006/relationships/oleObject" Target="Book1"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lineChart>
        <c:grouping val="standard"/>
        <c:varyColors val="0"/>
        <c:ser>
          <c:idx val="1"/>
          <c:order val="0"/>
          <c:spPr>
            <a:ln w="63500">
              <a:gradFill>
                <a:gsLst>
                  <a:gs pos="0">
                    <a:schemeClr val="accent1">
                      <a:shade val="30000"/>
                      <a:satMod val="115000"/>
                    </a:schemeClr>
                  </a:gs>
                  <a:gs pos="50000">
                    <a:schemeClr val="accent1">
                      <a:shade val="67500"/>
                      <a:satMod val="115000"/>
                    </a:schemeClr>
                  </a:gs>
                  <a:gs pos="100000">
                    <a:schemeClr val="accent1">
                      <a:shade val="100000"/>
                      <a:satMod val="115000"/>
                    </a:schemeClr>
                  </a:gs>
                </a:gsLst>
                <a:lin ang="5400000" scaled="0"/>
              </a:gradFill>
              <a:tailEnd type="stealth"/>
            </a:ln>
          </c:spPr>
          <c:marker>
            <c:symbol val="none"/>
          </c:marker>
          <c:val>
            <c:numRef>
              <c:f>Sheet1!$B$7:$B$13</c:f>
              <c:numCache>
                <c:formatCode>General</c:formatCode>
                <c:ptCount val="7"/>
                <c:pt idx="0">
                  <c:v>105</c:v>
                </c:pt>
                <c:pt idx="1">
                  <c:v>352</c:v>
                </c:pt>
                <c:pt idx="2">
                  <c:v>601</c:v>
                </c:pt>
                <c:pt idx="3">
                  <c:v>1116</c:v>
                </c:pt>
                <c:pt idx="4">
                  <c:v>1628</c:v>
                </c:pt>
                <c:pt idx="5">
                  <c:v>2647</c:v>
                </c:pt>
                <c:pt idx="6">
                  <c:v>4678</c:v>
                </c:pt>
              </c:numCache>
            </c:numRef>
          </c:val>
          <c:smooth val="0"/>
        </c:ser>
        <c:dLbls>
          <c:showLegendKey val="0"/>
          <c:showVal val="0"/>
          <c:showCatName val="0"/>
          <c:showSerName val="0"/>
          <c:showPercent val="0"/>
          <c:showBubbleSize val="0"/>
        </c:dLbls>
        <c:marker val="1"/>
        <c:smooth val="0"/>
        <c:axId val="55564160"/>
        <c:axId val="55565696"/>
      </c:lineChart>
      <c:catAx>
        <c:axId val="55564160"/>
        <c:scaling>
          <c:orientation val="minMax"/>
        </c:scaling>
        <c:delete val="0"/>
        <c:axPos val="b"/>
        <c:majorTickMark val="out"/>
        <c:minorTickMark val="none"/>
        <c:tickLblPos val="nextTo"/>
        <c:crossAx val="55565696"/>
        <c:crosses val="autoZero"/>
        <c:auto val="1"/>
        <c:lblAlgn val="ctr"/>
        <c:lblOffset val="100"/>
        <c:noMultiLvlLbl val="0"/>
      </c:catAx>
      <c:valAx>
        <c:axId val="55565696"/>
        <c:scaling>
          <c:orientation val="minMax"/>
        </c:scaling>
        <c:delete val="1"/>
        <c:axPos val="l"/>
        <c:numFmt formatCode="General" sourceLinked="1"/>
        <c:majorTickMark val="out"/>
        <c:minorTickMark val="none"/>
        <c:tickLblPos val="nextTo"/>
        <c:crossAx val="55564160"/>
        <c:crosses val="autoZero"/>
        <c:crossBetween val="between"/>
      </c:valAx>
      <c:spPr>
        <a:noFill/>
        <a:ln w="25400">
          <a:noFill/>
        </a:ln>
      </c:spPr>
    </c:plotArea>
    <c:plotVisOnly val="1"/>
    <c:dispBlanksAs val="gap"/>
    <c:showDLblsOverMax val="0"/>
  </c:chart>
  <c:externalData r:id="rId1">
    <c:autoUpdate val="0"/>
  </c:externalData>
</c:chartSpac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7280AB1-95FF-42E8-94B7-DCF4D2A09A09}" type="doc">
      <dgm:prSet loTypeId="urn:microsoft.com/office/officeart/2005/8/layout/venn1" loCatId="relationship" qsTypeId="urn:microsoft.com/office/officeart/2005/8/quickstyle/simple1" qsCatId="simple" csTypeId="urn:microsoft.com/office/officeart/2005/8/colors/accent1_2" csCatId="accent1" phldr="1"/>
      <dgm:spPr/>
    </dgm:pt>
    <dgm:pt modelId="{8AF86F65-257F-4D4B-8F3E-9FA582CE5FAF}">
      <dgm:prSet phldrT="[Text]"/>
      <dgm:spPr/>
      <dgm:t>
        <a:bodyPr/>
        <a:lstStyle/>
        <a:p>
          <a:r>
            <a:rPr lang="en-GB" dirty="0" smtClean="0"/>
            <a:t>Statically Typed</a:t>
          </a:r>
          <a:endParaRPr lang="en-GB" dirty="0"/>
        </a:p>
      </dgm:t>
    </dgm:pt>
    <dgm:pt modelId="{C45125E2-98D0-4EC3-AB7A-F16C57EC95B7}" type="parTrans" cxnId="{D015DEAD-493F-45CE-AAE9-CD719F323645}">
      <dgm:prSet/>
      <dgm:spPr/>
      <dgm:t>
        <a:bodyPr/>
        <a:lstStyle/>
        <a:p>
          <a:endParaRPr lang="en-GB"/>
        </a:p>
      </dgm:t>
    </dgm:pt>
    <dgm:pt modelId="{A1035C21-FDB7-4EAC-89CB-CA0A13638908}" type="sibTrans" cxnId="{D015DEAD-493F-45CE-AAE9-CD719F323645}">
      <dgm:prSet/>
      <dgm:spPr/>
      <dgm:t>
        <a:bodyPr/>
        <a:lstStyle/>
        <a:p>
          <a:endParaRPr lang="en-GB"/>
        </a:p>
      </dgm:t>
    </dgm:pt>
    <dgm:pt modelId="{83D561A4-503F-45B2-B21E-B4C0A921F900}">
      <dgm:prSet phldrT="[Text]"/>
      <dgm:spPr/>
      <dgm:t>
        <a:bodyPr/>
        <a:lstStyle/>
        <a:p>
          <a:r>
            <a:rPr lang="en-GB" dirty="0" smtClean="0"/>
            <a:t>Dynamically Typed</a:t>
          </a:r>
          <a:endParaRPr lang="en-GB" dirty="0"/>
        </a:p>
      </dgm:t>
    </dgm:pt>
    <dgm:pt modelId="{586C31D1-E2EE-43F5-9333-75504CDB2A01}" type="parTrans" cxnId="{462C5C2E-2CFE-499B-9A9E-5EC9260418B4}">
      <dgm:prSet/>
      <dgm:spPr/>
      <dgm:t>
        <a:bodyPr/>
        <a:lstStyle/>
        <a:p>
          <a:endParaRPr lang="en-GB"/>
        </a:p>
      </dgm:t>
    </dgm:pt>
    <dgm:pt modelId="{3537B17F-CEEC-4777-8EED-6853E79A7526}" type="sibTrans" cxnId="{462C5C2E-2CFE-499B-9A9E-5EC9260418B4}">
      <dgm:prSet/>
      <dgm:spPr/>
      <dgm:t>
        <a:bodyPr/>
        <a:lstStyle/>
        <a:p>
          <a:endParaRPr lang="en-GB"/>
        </a:p>
      </dgm:t>
    </dgm:pt>
    <dgm:pt modelId="{54AD1ADC-A634-4621-A4E4-473A7E172D0E}" type="pres">
      <dgm:prSet presAssocID="{37280AB1-95FF-42E8-94B7-DCF4D2A09A09}" presName="compositeShape" presStyleCnt="0">
        <dgm:presLayoutVars>
          <dgm:chMax val="7"/>
          <dgm:dir/>
          <dgm:resizeHandles val="exact"/>
        </dgm:presLayoutVars>
      </dgm:prSet>
      <dgm:spPr/>
    </dgm:pt>
    <dgm:pt modelId="{ED9FBEAD-8068-422C-B57A-30CFA25C3E76}" type="pres">
      <dgm:prSet presAssocID="{8AF86F65-257F-4D4B-8F3E-9FA582CE5FAF}" presName="circ1" presStyleLbl="vennNode1" presStyleIdx="0" presStyleCnt="2" custScaleX="69257" custScaleY="68131"/>
      <dgm:spPr/>
      <dgm:t>
        <a:bodyPr/>
        <a:lstStyle/>
        <a:p>
          <a:endParaRPr lang="en-GB"/>
        </a:p>
      </dgm:t>
    </dgm:pt>
    <dgm:pt modelId="{9833359F-7D17-45D4-8EB8-A5BB503C7C74}" type="pres">
      <dgm:prSet presAssocID="{8AF86F65-257F-4D4B-8F3E-9FA582CE5FAF}" presName="circ1Tx" presStyleLbl="revTx" presStyleIdx="0" presStyleCnt="0">
        <dgm:presLayoutVars>
          <dgm:chMax val="0"/>
          <dgm:chPref val="0"/>
          <dgm:bulletEnabled val="1"/>
        </dgm:presLayoutVars>
      </dgm:prSet>
      <dgm:spPr/>
      <dgm:t>
        <a:bodyPr/>
        <a:lstStyle/>
        <a:p>
          <a:endParaRPr lang="en-GB"/>
        </a:p>
      </dgm:t>
    </dgm:pt>
    <dgm:pt modelId="{C4F96459-0667-46A5-8464-979D32A5AFC0}" type="pres">
      <dgm:prSet presAssocID="{83D561A4-503F-45B2-B21E-B4C0A921F900}" presName="circ2" presStyleLbl="vennNode1" presStyleIdx="1" presStyleCnt="2" custScaleX="69257" custScaleY="68131"/>
      <dgm:spPr/>
      <dgm:t>
        <a:bodyPr/>
        <a:lstStyle/>
        <a:p>
          <a:endParaRPr lang="en-GB"/>
        </a:p>
      </dgm:t>
    </dgm:pt>
    <dgm:pt modelId="{B3DBAB2C-2BCB-4EFA-8EF8-288AFF90DBD0}" type="pres">
      <dgm:prSet presAssocID="{83D561A4-503F-45B2-B21E-B4C0A921F900}" presName="circ2Tx" presStyleLbl="revTx" presStyleIdx="0" presStyleCnt="0">
        <dgm:presLayoutVars>
          <dgm:chMax val="0"/>
          <dgm:chPref val="0"/>
          <dgm:bulletEnabled val="1"/>
        </dgm:presLayoutVars>
      </dgm:prSet>
      <dgm:spPr/>
      <dgm:t>
        <a:bodyPr/>
        <a:lstStyle/>
        <a:p>
          <a:endParaRPr lang="en-GB"/>
        </a:p>
      </dgm:t>
    </dgm:pt>
  </dgm:ptLst>
  <dgm:cxnLst>
    <dgm:cxn modelId="{D015DEAD-493F-45CE-AAE9-CD719F323645}" srcId="{37280AB1-95FF-42E8-94B7-DCF4D2A09A09}" destId="{8AF86F65-257F-4D4B-8F3E-9FA582CE5FAF}" srcOrd="0" destOrd="0" parTransId="{C45125E2-98D0-4EC3-AB7A-F16C57EC95B7}" sibTransId="{A1035C21-FDB7-4EAC-89CB-CA0A13638908}"/>
    <dgm:cxn modelId="{402F03A8-596F-4945-A753-B04B13BC92C1}" type="presOf" srcId="{83D561A4-503F-45B2-B21E-B4C0A921F900}" destId="{C4F96459-0667-46A5-8464-979D32A5AFC0}" srcOrd="0" destOrd="0" presId="urn:microsoft.com/office/officeart/2005/8/layout/venn1"/>
    <dgm:cxn modelId="{46E871AC-FB52-41CA-835E-EC263F56BA26}" type="presOf" srcId="{83D561A4-503F-45B2-B21E-B4C0A921F900}" destId="{B3DBAB2C-2BCB-4EFA-8EF8-288AFF90DBD0}" srcOrd="1" destOrd="0" presId="urn:microsoft.com/office/officeart/2005/8/layout/venn1"/>
    <dgm:cxn modelId="{6F2CB9F8-F17A-4D23-9807-F0314142718B}" type="presOf" srcId="{8AF86F65-257F-4D4B-8F3E-9FA582CE5FAF}" destId="{ED9FBEAD-8068-422C-B57A-30CFA25C3E76}" srcOrd="0" destOrd="0" presId="urn:microsoft.com/office/officeart/2005/8/layout/venn1"/>
    <dgm:cxn modelId="{462C5C2E-2CFE-499B-9A9E-5EC9260418B4}" srcId="{37280AB1-95FF-42E8-94B7-DCF4D2A09A09}" destId="{83D561A4-503F-45B2-B21E-B4C0A921F900}" srcOrd="1" destOrd="0" parTransId="{586C31D1-E2EE-43F5-9333-75504CDB2A01}" sibTransId="{3537B17F-CEEC-4777-8EED-6853E79A7526}"/>
    <dgm:cxn modelId="{BAB0A2A4-669D-4BC8-A4DA-275E29ACBFE9}" type="presOf" srcId="{8AF86F65-257F-4D4B-8F3E-9FA582CE5FAF}" destId="{9833359F-7D17-45D4-8EB8-A5BB503C7C74}" srcOrd="1" destOrd="0" presId="urn:microsoft.com/office/officeart/2005/8/layout/venn1"/>
    <dgm:cxn modelId="{F192906C-C0A6-42E1-B862-D818539672B6}" type="presOf" srcId="{37280AB1-95FF-42E8-94B7-DCF4D2A09A09}" destId="{54AD1ADC-A634-4621-A4E4-473A7E172D0E}" srcOrd="0" destOrd="0" presId="urn:microsoft.com/office/officeart/2005/8/layout/venn1"/>
    <dgm:cxn modelId="{CB636287-8047-406B-9F98-4617E848F083}" type="presParOf" srcId="{54AD1ADC-A634-4621-A4E4-473A7E172D0E}" destId="{ED9FBEAD-8068-422C-B57A-30CFA25C3E76}" srcOrd="0" destOrd="0" presId="urn:microsoft.com/office/officeart/2005/8/layout/venn1"/>
    <dgm:cxn modelId="{2E1D2777-9CF4-4636-8CE7-260912737E0D}" type="presParOf" srcId="{54AD1ADC-A634-4621-A4E4-473A7E172D0E}" destId="{9833359F-7D17-45D4-8EB8-A5BB503C7C74}" srcOrd="1" destOrd="0" presId="urn:microsoft.com/office/officeart/2005/8/layout/venn1"/>
    <dgm:cxn modelId="{DC3B10AA-DD4D-4287-BF01-685E6EAD9359}" type="presParOf" srcId="{54AD1ADC-A634-4621-A4E4-473A7E172D0E}" destId="{C4F96459-0667-46A5-8464-979D32A5AFC0}" srcOrd="2" destOrd="0" presId="urn:microsoft.com/office/officeart/2005/8/layout/venn1"/>
    <dgm:cxn modelId="{A966FEC6-78B5-4AC8-808D-5E134355D790}" type="presParOf" srcId="{54AD1ADC-A634-4621-A4E4-473A7E172D0E}" destId="{B3DBAB2C-2BCB-4EFA-8EF8-288AFF90DBD0}" srcOrd="3" destOrd="0" presId="urn:microsoft.com/office/officeart/2005/8/layout/ven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7280AB1-95FF-42E8-94B7-DCF4D2A09A09}" type="doc">
      <dgm:prSet loTypeId="urn:microsoft.com/office/officeart/2005/8/layout/venn1" loCatId="relationship" qsTypeId="urn:microsoft.com/office/officeart/2005/8/quickstyle/simple1" qsCatId="simple" csTypeId="urn:microsoft.com/office/officeart/2005/8/colors/accent1_2" csCatId="accent1" phldr="1"/>
      <dgm:spPr/>
    </dgm:pt>
    <dgm:pt modelId="{8AF86F65-257F-4D4B-8F3E-9FA582CE5FAF}">
      <dgm:prSet phldrT="[Text]"/>
      <dgm:spPr/>
      <dgm:t>
        <a:bodyPr/>
        <a:lstStyle/>
        <a:p>
          <a:r>
            <a:rPr lang="en-GB" dirty="0" smtClean="0"/>
            <a:t>Statically Typed</a:t>
          </a:r>
          <a:endParaRPr lang="en-GB" dirty="0"/>
        </a:p>
      </dgm:t>
    </dgm:pt>
    <dgm:pt modelId="{C45125E2-98D0-4EC3-AB7A-F16C57EC95B7}" type="parTrans" cxnId="{D015DEAD-493F-45CE-AAE9-CD719F323645}">
      <dgm:prSet/>
      <dgm:spPr/>
      <dgm:t>
        <a:bodyPr/>
        <a:lstStyle/>
        <a:p>
          <a:endParaRPr lang="en-GB"/>
        </a:p>
      </dgm:t>
    </dgm:pt>
    <dgm:pt modelId="{A1035C21-FDB7-4EAC-89CB-CA0A13638908}" type="sibTrans" cxnId="{D015DEAD-493F-45CE-AAE9-CD719F323645}">
      <dgm:prSet/>
      <dgm:spPr/>
      <dgm:t>
        <a:bodyPr/>
        <a:lstStyle/>
        <a:p>
          <a:endParaRPr lang="en-GB"/>
        </a:p>
      </dgm:t>
    </dgm:pt>
    <dgm:pt modelId="{83D561A4-503F-45B2-B21E-B4C0A921F900}">
      <dgm:prSet phldrT="[Text]"/>
      <dgm:spPr/>
      <dgm:t>
        <a:bodyPr/>
        <a:lstStyle/>
        <a:p>
          <a:r>
            <a:rPr lang="en-GB" dirty="0" smtClean="0"/>
            <a:t>Dynamically Typed</a:t>
          </a:r>
          <a:endParaRPr lang="en-GB" dirty="0"/>
        </a:p>
      </dgm:t>
    </dgm:pt>
    <dgm:pt modelId="{586C31D1-E2EE-43F5-9333-75504CDB2A01}" type="parTrans" cxnId="{462C5C2E-2CFE-499B-9A9E-5EC9260418B4}">
      <dgm:prSet/>
      <dgm:spPr/>
      <dgm:t>
        <a:bodyPr/>
        <a:lstStyle/>
        <a:p>
          <a:endParaRPr lang="en-GB"/>
        </a:p>
      </dgm:t>
    </dgm:pt>
    <dgm:pt modelId="{3537B17F-CEEC-4777-8EED-6853E79A7526}" type="sibTrans" cxnId="{462C5C2E-2CFE-499B-9A9E-5EC9260418B4}">
      <dgm:prSet/>
      <dgm:spPr/>
      <dgm:t>
        <a:bodyPr/>
        <a:lstStyle/>
        <a:p>
          <a:endParaRPr lang="en-GB"/>
        </a:p>
      </dgm:t>
    </dgm:pt>
    <dgm:pt modelId="{54AD1ADC-A634-4621-A4E4-473A7E172D0E}" type="pres">
      <dgm:prSet presAssocID="{37280AB1-95FF-42E8-94B7-DCF4D2A09A09}" presName="compositeShape" presStyleCnt="0">
        <dgm:presLayoutVars>
          <dgm:chMax val="7"/>
          <dgm:dir/>
          <dgm:resizeHandles val="exact"/>
        </dgm:presLayoutVars>
      </dgm:prSet>
      <dgm:spPr/>
    </dgm:pt>
    <dgm:pt modelId="{ED9FBEAD-8068-422C-B57A-30CFA25C3E76}" type="pres">
      <dgm:prSet presAssocID="{8AF86F65-257F-4D4B-8F3E-9FA582CE5FAF}" presName="circ1" presStyleLbl="vennNode1" presStyleIdx="0" presStyleCnt="2" custScaleX="110930" custScaleY="106214"/>
      <dgm:spPr/>
      <dgm:t>
        <a:bodyPr/>
        <a:lstStyle/>
        <a:p>
          <a:endParaRPr lang="en-GB"/>
        </a:p>
      </dgm:t>
    </dgm:pt>
    <dgm:pt modelId="{9833359F-7D17-45D4-8EB8-A5BB503C7C74}" type="pres">
      <dgm:prSet presAssocID="{8AF86F65-257F-4D4B-8F3E-9FA582CE5FAF}" presName="circ1Tx" presStyleLbl="revTx" presStyleIdx="0" presStyleCnt="0">
        <dgm:presLayoutVars>
          <dgm:chMax val="0"/>
          <dgm:chPref val="0"/>
          <dgm:bulletEnabled val="1"/>
        </dgm:presLayoutVars>
      </dgm:prSet>
      <dgm:spPr/>
      <dgm:t>
        <a:bodyPr/>
        <a:lstStyle/>
        <a:p>
          <a:endParaRPr lang="en-GB"/>
        </a:p>
      </dgm:t>
    </dgm:pt>
    <dgm:pt modelId="{C4F96459-0667-46A5-8464-979D32A5AFC0}" type="pres">
      <dgm:prSet presAssocID="{83D561A4-503F-45B2-B21E-B4C0A921F900}" presName="circ2" presStyleLbl="vennNode1" presStyleIdx="1" presStyleCnt="2" custScaleX="110930" custScaleY="106214"/>
      <dgm:spPr/>
      <dgm:t>
        <a:bodyPr/>
        <a:lstStyle/>
        <a:p>
          <a:endParaRPr lang="en-GB"/>
        </a:p>
      </dgm:t>
    </dgm:pt>
    <dgm:pt modelId="{B3DBAB2C-2BCB-4EFA-8EF8-288AFF90DBD0}" type="pres">
      <dgm:prSet presAssocID="{83D561A4-503F-45B2-B21E-B4C0A921F900}" presName="circ2Tx" presStyleLbl="revTx" presStyleIdx="0" presStyleCnt="0">
        <dgm:presLayoutVars>
          <dgm:chMax val="0"/>
          <dgm:chPref val="0"/>
          <dgm:bulletEnabled val="1"/>
        </dgm:presLayoutVars>
      </dgm:prSet>
      <dgm:spPr/>
      <dgm:t>
        <a:bodyPr/>
        <a:lstStyle/>
        <a:p>
          <a:endParaRPr lang="en-GB"/>
        </a:p>
      </dgm:t>
    </dgm:pt>
  </dgm:ptLst>
  <dgm:cxnLst>
    <dgm:cxn modelId="{6DF58B5C-A10F-4259-AF2B-84ECF3303252}" type="presOf" srcId="{8AF86F65-257F-4D4B-8F3E-9FA582CE5FAF}" destId="{9833359F-7D17-45D4-8EB8-A5BB503C7C74}" srcOrd="1" destOrd="0" presId="urn:microsoft.com/office/officeart/2005/8/layout/venn1"/>
    <dgm:cxn modelId="{D015DEAD-493F-45CE-AAE9-CD719F323645}" srcId="{37280AB1-95FF-42E8-94B7-DCF4D2A09A09}" destId="{8AF86F65-257F-4D4B-8F3E-9FA582CE5FAF}" srcOrd="0" destOrd="0" parTransId="{C45125E2-98D0-4EC3-AB7A-F16C57EC95B7}" sibTransId="{A1035C21-FDB7-4EAC-89CB-CA0A13638908}"/>
    <dgm:cxn modelId="{B9C965AE-F8D8-4E69-A152-D3CC9AD1AB63}" type="presOf" srcId="{83D561A4-503F-45B2-B21E-B4C0A921F900}" destId="{C4F96459-0667-46A5-8464-979D32A5AFC0}" srcOrd="0" destOrd="0" presId="urn:microsoft.com/office/officeart/2005/8/layout/venn1"/>
    <dgm:cxn modelId="{8D06E863-CE71-4C06-8728-14D7D3A7FDF7}" type="presOf" srcId="{83D561A4-503F-45B2-B21E-B4C0A921F900}" destId="{B3DBAB2C-2BCB-4EFA-8EF8-288AFF90DBD0}" srcOrd="1" destOrd="0" presId="urn:microsoft.com/office/officeart/2005/8/layout/venn1"/>
    <dgm:cxn modelId="{BAC3D09D-720D-48CC-927B-D040EC2235D3}" type="presOf" srcId="{37280AB1-95FF-42E8-94B7-DCF4D2A09A09}" destId="{54AD1ADC-A634-4621-A4E4-473A7E172D0E}" srcOrd="0" destOrd="0" presId="urn:microsoft.com/office/officeart/2005/8/layout/venn1"/>
    <dgm:cxn modelId="{462C5C2E-2CFE-499B-9A9E-5EC9260418B4}" srcId="{37280AB1-95FF-42E8-94B7-DCF4D2A09A09}" destId="{83D561A4-503F-45B2-B21E-B4C0A921F900}" srcOrd="1" destOrd="0" parTransId="{586C31D1-E2EE-43F5-9333-75504CDB2A01}" sibTransId="{3537B17F-CEEC-4777-8EED-6853E79A7526}"/>
    <dgm:cxn modelId="{6CDF7AED-6D59-4BF6-9CDA-12DF2DF0B86C}" type="presOf" srcId="{8AF86F65-257F-4D4B-8F3E-9FA582CE5FAF}" destId="{ED9FBEAD-8068-422C-B57A-30CFA25C3E76}" srcOrd="0" destOrd="0" presId="urn:microsoft.com/office/officeart/2005/8/layout/venn1"/>
    <dgm:cxn modelId="{D4946A5A-FD42-469A-A9D1-C1E49D8BD3EB}" type="presParOf" srcId="{54AD1ADC-A634-4621-A4E4-473A7E172D0E}" destId="{ED9FBEAD-8068-422C-B57A-30CFA25C3E76}" srcOrd="0" destOrd="0" presId="urn:microsoft.com/office/officeart/2005/8/layout/venn1"/>
    <dgm:cxn modelId="{A1776E88-A773-4583-BC27-F4D7BE346B66}" type="presParOf" srcId="{54AD1ADC-A634-4621-A4E4-473A7E172D0E}" destId="{9833359F-7D17-45D4-8EB8-A5BB503C7C74}" srcOrd="1" destOrd="0" presId="urn:microsoft.com/office/officeart/2005/8/layout/venn1"/>
    <dgm:cxn modelId="{593D8981-5AB7-4319-B72F-B5BBE8CD24E3}" type="presParOf" srcId="{54AD1ADC-A634-4621-A4E4-473A7E172D0E}" destId="{C4F96459-0667-46A5-8464-979D32A5AFC0}" srcOrd="2" destOrd="0" presId="urn:microsoft.com/office/officeart/2005/8/layout/venn1"/>
    <dgm:cxn modelId="{192E7C33-ADA5-48F1-9CCF-77A6D0F8AB77}" type="presParOf" srcId="{54AD1ADC-A634-4621-A4E4-473A7E172D0E}" destId="{B3DBAB2C-2BCB-4EFA-8EF8-288AFF90DBD0}" srcOrd="3" destOrd="0" presId="urn:microsoft.com/office/officeart/2005/8/layout/ven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21359CA4-5CB5-40B5-A7A7-DDC5B2B667EB}"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GB"/>
        </a:p>
      </dgm:t>
    </dgm:pt>
    <dgm:pt modelId="{2CA5F6CE-2EAA-4812-99FC-45B0E7658969}">
      <dgm:prSet custT="1"/>
      <dgm:spPr/>
      <dgm:t>
        <a:bodyPr lIns="36000" rIns="0"/>
        <a:lstStyle/>
        <a:p>
          <a:pPr rtl="0"/>
          <a:r>
            <a:rPr lang="en-GB" sz="2000" dirty="0" smtClean="0"/>
            <a:t>Γ</a:t>
          </a:r>
          <a:r>
            <a:rPr lang="en-GB" sz="2000" baseline="-25000" dirty="0" smtClean="0"/>
            <a:t>0 </a:t>
          </a:r>
          <a:r>
            <a:rPr lang="en-GB" sz="2000" dirty="0" smtClean="0"/>
            <a:t>is the ever-growing ocean of digital reality around us  </a:t>
          </a:r>
          <a:endParaRPr lang="en-GB" sz="2000" dirty="0"/>
        </a:p>
      </dgm:t>
    </dgm:pt>
    <dgm:pt modelId="{4AA2465D-6F25-4B6E-85EF-1AB849F3D45E}" type="parTrans" cxnId="{6A820C13-9423-4219-B72B-71A09871D698}">
      <dgm:prSet/>
      <dgm:spPr/>
      <dgm:t>
        <a:bodyPr/>
        <a:lstStyle/>
        <a:p>
          <a:endParaRPr lang="en-GB" sz="1600"/>
        </a:p>
      </dgm:t>
    </dgm:pt>
    <dgm:pt modelId="{45CF8590-350E-4102-90CE-8CBE2423B11E}" type="sibTrans" cxnId="{6A820C13-9423-4219-B72B-71A09871D698}">
      <dgm:prSet/>
      <dgm:spPr/>
      <dgm:t>
        <a:bodyPr/>
        <a:lstStyle/>
        <a:p>
          <a:endParaRPr lang="en-GB" sz="1600"/>
        </a:p>
      </dgm:t>
    </dgm:pt>
    <dgm:pt modelId="{D7B7C21B-228A-454B-BF53-EDD95EF70A4A}">
      <dgm:prSet custT="1"/>
      <dgm:spPr/>
      <dgm:t>
        <a:bodyPr lIns="36000" rIns="0"/>
        <a:lstStyle/>
        <a:p>
          <a:pPr rtl="0"/>
          <a:r>
            <a:rPr lang="en-GB" sz="2000" dirty="0" smtClean="0"/>
            <a:t>Γ</a:t>
          </a:r>
          <a:r>
            <a:rPr lang="en-GB" sz="2000" baseline="-25000" dirty="0" smtClean="0"/>
            <a:t>0 </a:t>
          </a:r>
          <a:r>
            <a:rPr lang="en-GB" sz="2000" dirty="0" smtClean="0"/>
            <a:t>is big. Really big.</a:t>
          </a:r>
        </a:p>
        <a:p>
          <a:pPr rtl="0"/>
          <a:r>
            <a:rPr lang="en-GB" sz="2000" dirty="0" smtClean="0"/>
            <a:t>Γ</a:t>
          </a:r>
          <a:r>
            <a:rPr lang="en-GB" sz="2000" baseline="-25000" dirty="0" smtClean="0"/>
            <a:t>0 </a:t>
          </a:r>
          <a:r>
            <a:rPr lang="en-GB" sz="2000" dirty="0" smtClean="0"/>
            <a:t>defies imagination for its enormity</a:t>
          </a:r>
          <a:endParaRPr lang="en-GB" sz="2000" dirty="0"/>
        </a:p>
      </dgm:t>
    </dgm:pt>
    <dgm:pt modelId="{AF4780D3-47F7-4FEB-ABF7-60B4D358BE84}" type="parTrans" cxnId="{FCC4825A-BAC6-43CC-8CFE-D9E89E33B9D5}">
      <dgm:prSet/>
      <dgm:spPr/>
      <dgm:t>
        <a:bodyPr/>
        <a:lstStyle/>
        <a:p>
          <a:endParaRPr lang="en-GB" sz="1600"/>
        </a:p>
      </dgm:t>
    </dgm:pt>
    <dgm:pt modelId="{C86193E2-A22A-427C-B895-6E1CF920BCA2}" type="sibTrans" cxnId="{FCC4825A-BAC6-43CC-8CFE-D9E89E33B9D5}">
      <dgm:prSet/>
      <dgm:spPr/>
      <dgm:t>
        <a:bodyPr/>
        <a:lstStyle/>
        <a:p>
          <a:endParaRPr lang="en-GB" sz="1600"/>
        </a:p>
      </dgm:t>
    </dgm:pt>
    <dgm:pt modelId="{B851EE23-E5BA-470D-BBB7-3A5D8F2769BF}">
      <dgm:prSet custT="1"/>
      <dgm:spPr/>
      <dgm:t>
        <a:bodyPr/>
        <a:lstStyle/>
        <a:p>
          <a:pPr rtl="0"/>
          <a:r>
            <a:rPr lang="en-GB" sz="2000" dirty="0" smtClean="0"/>
            <a:t>Γ</a:t>
          </a:r>
          <a:r>
            <a:rPr lang="en-GB" sz="2000" baseline="-25000" dirty="0" smtClean="0"/>
            <a:t>0 </a:t>
          </a:r>
          <a:r>
            <a:rPr lang="en-GB" sz="2000" dirty="0" smtClean="0"/>
            <a:t>is other. It doesn’t speak your language</a:t>
          </a:r>
          <a:endParaRPr lang="en-GB" sz="2000" dirty="0"/>
        </a:p>
      </dgm:t>
    </dgm:pt>
    <dgm:pt modelId="{FED40995-21CE-4A9B-B09D-3D97A8F6A04E}" type="parTrans" cxnId="{8DE173DB-B70B-4E30-8F48-E9CDB0AB495C}">
      <dgm:prSet/>
      <dgm:spPr/>
      <dgm:t>
        <a:bodyPr/>
        <a:lstStyle/>
        <a:p>
          <a:endParaRPr lang="en-GB" sz="1600"/>
        </a:p>
      </dgm:t>
    </dgm:pt>
    <dgm:pt modelId="{2B7DADBB-7D87-43D5-AA20-873398624731}" type="sibTrans" cxnId="{8DE173DB-B70B-4E30-8F48-E9CDB0AB495C}">
      <dgm:prSet/>
      <dgm:spPr/>
      <dgm:t>
        <a:bodyPr/>
        <a:lstStyle/>
        <a:p>
          <a:endParaRPr lang="en-GB" sz="1600"/>
        </a:p>
      </dgm:t>
    </dgm:pt>
    <dgm:pt modelId="{5B0A3E79-ABA6-4601-B4C6-872B13FC87FE}">
      <dgm:prSet custT="1"/>
      <dgm:spPr/>
      <dgm:t>
        <a:bodyPr lIns="36000" rIns="0"/>
        <a:lstStyle/>
        <a:p>
          <a:pPr rtl="0"/>
          <a:r>
            <a:rPr lang="en-GB" sz="2000" dirty="0" smtClean="0"/>
            <a:t>Γ</a:t>
          </a:r>
          <a:r>
            <a:rPr lang="en-GB" sz="2000" baseline="-25000" dirty="0" smtClean="0"/>
            <a:t>0 </a:t>
          </a:r>
          <a:r>
            <a:rPr lang="en-GB" sz="2000" dirty="0" smtClean="0"/>
            <a:t>is being organized at an incredible rate</a:t>
          </a:r>
          <a:endParaRPr lang="en-GB" sz="2000" dirty="0"/>
        </a:p>
      </dgm:t>
    </dgm:pt>
    <dgm:pt modelId="{8BD1A46C-4A5C-4832-9CEA-27741FD9FCF5}" type="parTrans" cxnId="{C987CC5E-ACFD-497B-846B-857CC0ED90A4}">
      <dgm:prSet/>
      <dgm:spPr/>
      <dgm:t>
        <a:bodyPr/>
        <a:lstStyle/>
        <a:p>
          <a:endParaRPr lang="en-GB" sz="1600"/>
        </a:p>
      </dgm:t>
    </dgm:pt>
    <dgm:pt modelId="{9402B90C-0A52-4CF3-B94E-4F9D02A54EBC}" type="sibTrans" cxnId="{C987CC5E-ACFD-497B-846B-857CC0ED90A4}">
      <dgm:prSet/>
      <dgm:spPr/>
      <dgm:t>
        <a:bodyPr/>
        <a:lstStyle/>
        <a:p>
          <a:endParaRPr lang="en-GB" sz="1600"/>
        </a:p>
      </dgm:t>
    </dgm:pt>
    <dgm:pt modelId="{BB251E8F-CED2-4140-A3EC-9DE54012E1C8}">
      <dgm:prSet custT="1"/>
      <dgm:spPr/>
      <dgm:t>
        <a:bodyPr lIns="36000" rIns="0"/>
        <a:lstStyle/>
        <a:p>
          <a:pPr rtl="0"/>
          <a:r>
            <a:rPr lang="en-GB" sz="2000" dirty="0" smtClean="0"/>
            <a:t>Γ</a:t>
          </a:r>
          <a:r>
            <a:rPr lang="en-GB" sz="2000" baseline="-25000" dirty="0" smtClean="0"/>
            <a:t>0</a:t>
          </a:r>
          <a:r>
            <a:rPr lang="en-GB" sz="2000" dirty="0" smtClean="0"/>
            <a:t> needs us. We’re </a:t>
          </a:r>
          <a:r>
            <a:rPr lang="en-GB" sz="2000" dirty="0" smtClean="0"/>
            <a:t>hitting the limit with e and </a:t>
          </a:r>
          <a:r>
            <a:rPr lang="en-GB" sz="2000" dirty="0" smtClean="0"/>
            <a:t>tau</a:t>
          </a:r>
          <a:endParaRPr lang="en-GB" sz="2000" dirty="0"/>
        </a:p>
      </dgm:t>
    </dgm:pt>
    <dgm:pt modelId="{DC13AA0A-9F5B-4BC8-91E5-5864A5C7BF2F}" type="parTrans" cxnId="{CAE414CD-ED8C-422E-9581-1B0F940299AF}">
      <dgm:prSet/>
      <dgm:spPr/>
      <dgm:t>
        <a:bodyPr/>
        <a:lstStyle/>
        <a:p>
          <a:endParaRPr lang="en-GB" sz="1600"/>
        </a:p>
      </dgm:t>
    </dgm:pt>
    <dgm:pt modelId="{18A02741-A071-4BD2-AF91-090E63356E92}" type="sibTrans" cxnId="{CAE414CD-ED8C-422E-9581-1B0F940299AF}">
      <dgm:prSet/>
      <dgm:spPr/>
      <dgm:t>
        <a:bodyPr/>
        <a:lstStyle/>
        <a:p>
          <a:endParaRPr lang="en-GB" sz="1600"/>
        </a:p>
      </dgm:t>
    </dgm:pt>
    <dgm:pt modelId="{B98397F7-F227-4888-A916-AE6498B56EE8}">
      <dgm:prSet custT="1"/>
      <dgm:spPr/>
      <dgm:t>
        <a:bodyPr/>
        <a:lstStyle/>
        <a:p>
          <a:pPr rtl="0"/>
          <a:r>
            <a:rPr lang="en-GB" sz="2000" dirty="0" smtClean="0"/>
            <a:t>Γ</a:t>
          </a:r>
          <a:r>
            <a:rPr lang="en-GB" sz="2000" baseline="-25000" dirty="0" smtClean="0"/>
            <a:t>0 </a:t>
          </a:r>
          <a:r>
            <a:rPr lang="en-GB" sz="2000" dirty="0" smtClean="0"/>
            <a:t>is surprisingly “human”</a:t>
          </a:r>
          <a:endParaRPr lang="en-GB" sz="2000" dirty="0"/>
        </a:p>
      </dgm:t>
    </dgm:pt>
    <dgm:pt modelId="{C038D9FA-2E7A-4A7A-B69F-4361DFB7BCA8}" type="parTrans" cxnId="{E56F77AD-237E-460B-BF4C-61323A1CEA40}">
      <dgm:prSet/>
      <dgm:spPr/>
      <dgm:t>
        <a:bodyPr/>
        <a:lstStyle/>
        <a:p>
          <a:endParaRPr lang="en-GB" sz="1600"/>
        </a:p>
      </dgm:t>
    </dgm:pt>
    <dgm:pt modelId="{9F7E37C9-E9D6-4DBF-9001-80F0D0F59408}" type="sibTrans" cxnId="{E56F77AD-237E-460B-BF4C-61323A1CEA40}">
      <dgm:prSet/>
      <dgm:spPr/>
      <dgm:t>
        <a:bodyPr/>
        <a:lstStyle/>
        <a:p>
          <a:endParaRPr lang="en-GB" sz="1600"/>
        </a:p>
      </dgm:t>
    </dgm:pt>
    <dgm:pt modelId="{FD22585E-ECBA-4F13-BAE7-FFE3199AA196}" type="pres">
      <dgm:prSet presAssocID="{21359CA4-5CB5-40B5-A7A7-DDC5B2B667EB}" presName="diagram" presStyleCnt="0">
        <dgm:presLayoutVars>
          <dgm:dir/>
          <dgm:resizeHandles val="exact"/>
        </dgm:presLayoutVars>
      </dgm:prSet>
      <dgm:spPr/>
      <dgm:t>
        <a:bodyPr/>
        <a:lstStyle/>
        <a:p>
          <a:endParaRPr lang="en-GB"/>
        </a:p>
      </dgm:t>
    </dgm:pt>
    <dgm:pt modelId="{90D238AF-8111-48F4-87D0-8513B6795E16}" type="pres">
      <dgm:prSet presAssocID="{2CA5F6CE-2EAA-4812-99FC-45B0E7658969}" presName="node" presStyleLbl="node1" presStyleIdx="0" presStyleCnt="6">
        <dgm:presLayoutVars>
          <dgm:bulletEnabled val="1"/>
        </dgm:presLayoutVars>
      </dgm:prSet>
      <dgm:spPr/>
      <dgm:t>
        <a:bodyPr/>
        <a:lstStyle/>
        <a:p>
          <a:endParaRPr lang="en-GB"/>
        </a:p>
      </dgm:t>
    </dgm:pt>
    <dgm:pt modelId="{425954A1-7EF5-4111-96F6-D85A1BEF1C2C}" type="pres">
      <dgm:prSet presAssocID="{45CF8590-350E-4102-90CE-8CBE2423B11E}" presName="sibTrans" presStyleCnt="0"/>
      <dgm:spPr/>
    </dgm:pt>
    <dgm:pt modelId="{5C889AEA-E0C2-4FF9-A34D-CA456FDB903E}" type="pres">
      <dgm:prSet presAssocID="{D7B7C21B-228A-454B-BF53-EDD95EF70A4A}" presName="node" presStyleLbl="node1" presStyleIdx="1" presStyleCnt="6">
        <dgm:presLayoutVars>
          <dgm:bulletEnabled val="1"/>
        </dgm:presLayoutVars>
      </dgm:prSet>
      <dgm:spPr/>
      <dgm:t>
        <a:bodyPr/>
        <a:lstStyle/>
        <a:p>
          <a:endParaRPr lang="en-GB"/>
        </a:p>
      </dgm:t>
    </dgm:pt>
    <dgm:pt modelId="{5AD9FCEB-B008-4923-92B3-8CB45DF93563}" type="pres">
      <dgm:prSet presAssocID="{C86193E2-A22A-427C-B895-6E1CF920BCA2}" presName="sibTrans" presStyleCnt="0"/>
      <dgm:spPr/>
    </dgm:pt>
    <dgm:pt modelId="{BB6560F0-5737-4155-83E0-F00762C15097}" type="pres">
      <dgm:prSet presAssocID="{B851EE23-E5BA-470D-BBB7-3A5D8F2769BF}" presName="node" presStyleLbl="node1" presStyleIdx="2" presStyleCnt="6">
        <dgm:presLayoutVars>
          <dgm:bulletEnabled val="1"/>
        </dgm:presLayoutVars>
      </dgm:prSet>
      <dgm:spPr/>
      <dgm:t>
        <a:bodyPr/>
        <a:lstStyle/>
        <a:p>
          <a:endParaRPr lang="en-GB"/>
        </a:p>
      </dgm:t>
    </dgm:pt>
    <dgm:pt modelId="{ABBE3BDA-4E5E-42D0-81E1-DA032C6F8834}" type="pres">
      <dgm:prSet presAssocID="{2B7DADBB-7D87-43D5-AA20-873398624731}" presName="sibTrans" presStyleCnt="0"/>
      <dgm:spPr/>
    </dgm:pt>
    <dgm:pt modelId="{95717ED0-058B-40A8-AEF1-D8763A5D87CC}" type="pres">
      <dgm:prSet presAssocID="{5B0A3E79-ABA6-4601-B4C6-872B13FC87FE}" presName="node" presStyleLbl="node1" presStyleIdx="3" presStyleCnt="6">
        <dgm:presLayoutVars>
          <dgm:bulletEnabled val="1"/>
        </dgm:presLayoutVars>
      </dgm:prSet>
      <dgm:spPr/>
      <dgm:t>
        <a:bodyPr/>
        <a:lstStyle/>
        <a:p>
          <a:endParaRPr lang="en-GB"/>
        </a:p>
      </dgm:t>
    </dgm:pt>
    <dgm:pt modelId="{B8DE0AF6-3CE3-4FDA-9BDA-2983AE8E7A86}" type="pres">
      <dgm:prSet presAssocID="{9402B90C-0A52-4CF3-B94E-4F9D02A54EBC}" presName="sibTrans" presStyleCnt="0"/>
      <dgm:spPr/>
    </dgm:pt>
    <dgm:pt modelId="{2B9C4F42-7270-4926-91A5-B0F02BC89C9E}" type="pres">
      <dgm:prSet presAssocID="{BB251E8F-CED2-4140-A3EC-9DE54012E1C8}" presName="node" presStyleLbl="node1" presStyleIdx="4" presStyleCnt="6">
        <dgm:presLayoutVars>
          <dgm:bulletEnabled val="1"/>
        </dgm:presLayoutVars>
      </dgm:prSet>
      <dgm:spPr/>
      <dgm:t>
        <a:bodyPr/>
        <a:lstStyle/>
        <a:p>
          <a:endParaRPr lang="en-GB"/>
        </a:p>
      </dgm:t>
    </dgm:pt>
    <dgm:pt modelId="{A49EC87C-10DA-470B-BD7B-0F38B658E92C}" type="pres">
      <dgm:prSet presAssocID="{18A02741-A071-4BD2-AF91-090E63356E92}" presName="sibTrans" presStyleCnt="0"/>
      <dgm:spPr/>
    </dgm:pt>
    <dgm:pt modelId="{02636C2B-1A91-4E5F-9560-97738B72DA61}" type="pres">
      <dgm:prSet presAssocID="{B98397F7-F227-4888-A916-AE6498B56EE8}" presName="node" presStyleLbl="node1" presStyleIdx="5" presStyleCnt="6">
        <dgm:presLayoutVars>
          <dgm:bulletEnabled val="1"/>
        </dgm:presLayoutVars>
      </dgm:prSet>
      <dgm:spPr/>
      <dgm:t>
        <a:bodyPr/>
        <a:lstStyle/>
        <a:p>
          <a:endParaRPr lang="en-GB"/>
        </a:p>
      </dgm:t>
    </dgm:pt>
  </dgm:ptLst>
  <dgm:cxnLst>
    <dgm:cxn modelId="{692F8796-7020-422D-B5AE-73F30EBA3D7A}" type="presOf" srcId="{BB251E8F-CED2-4140-A3EC-9DE54012E1C8}" destId="{2B9C4F42-7270-4926-91A5-B0F02BC89C9E}" srcOrd="0" destOrd="0" presId="urn:microsoft.com/office/officeart/2005/8/layout/default"/>
    <dgm:cxn modelId="{4F8C4C0E-53F2-4409-8EA0-F48544486122}" type="presOf" srcId="{D7B7C21B-228A-454B-BF53-EDD95EF70A4A}" destId="{5C889AEA-E0C2-4FF9-A34D-CA456FDB903E}" srcOrd="0" destOrd="0" presId="urn:microsoft.com/office/officeart/2005/8/layout/default"/>
    <dgm:cxn modelId="{E56F77AD-237E-460B-BF4C-61323A1CEA40}" srcId="{21359CA4-5CB5-40B5-A7A7-DDC5B2B667EB}" destId="{B98397F7-F227-4888-A916-AE6498B56EE8}" srcOrd="5" destOrd="0" parTransId="{C038D9FA-2E7A-4A7A-B69F-4361DFB7BCA8}" sibTransId="{9F7E37C9-E9D6-4DBF-9001-80F0D0F59408}"/>
    <dgm:cxn modelId="{6A820C13-9423-4219-B72B-71A09871D698}" srcId="{21359CA4-5CB5-40B5-A7A7-DDC5B2B667EB}" destId="{2CA5F6CE-2EAA-4812-99FC-45B0E7658969}" srcOrd="0" destOrd="0" parTransId="{4AA2465D-6F25-4B6E-85EF-1AB849F3D45E}" sibTransId="{45CF8590-350E-4102-90CE-8CBE2423B11E}"/>
    <dgm:cxn modelId="{FCC4825A-BAC6-43CC-8CFE-D9E89E33B9D5}" srcId="{21359CA4-5CB5-40B5-A7A7-DDC5B2B667EB}" destId="{D7B7C21B-228A-454B-BF53-EDD95EF70A4A}" srcOrd="1" destOrd="0" parTransId="{AF4780D3-47F7-4FEB-ABF7-60B4D358BE84}" sibTransId="{C86193E2-A22A-427C-B895-6E1CF920BCA2}"/>
    <dgm:cxn modelId="{8DE173DB-B70B-4E30-8F48-E9CDB0AB495C}" srcId="{21359CA4-5CB5-40B5-A7A7-DDC5B2B667EB}" destId="{B851EE23-E5BA-470D-BBB7-3A5D8F2769BF}" srcOrd="2" destOrd="0" parTransId="{FED40995-21CE-4A9B-B09D-3D97A8F6A04E}" sibTransId="{2B7DADBB-7D87-43D5-AA20-873398624731}"/>
    <dgm:cxn modelId="{CAE414CD-ED8C-422E-9581-1B0F940299AF}" srcId="{21359CA4-5CB5-40B5-A7A7-DDC5B2B667EB}" destId="{BB251E8F-CED2-4140-A3EC-9DE54012E1C8}" srcOrd="4" destOrd="0" parTransId="{DC13AA0A-9F5B-4BC8-91E5-5864A5C7BF2F}" sibTransId="{18A02741-A071-4BD2-AF91-090E63356E92}"/>
    <dgm:cxn modelId="{A425F5AC-2459-4E4D-936F-4C491EB176CE}" type="presOf" srcId="{21359CA4-5CB5-40B5-A7A7-DDC5B2B667EB}" destId="{FD22585E-ECBA-4F13-BAE7-FFE3199AA196}" srcOrd="0" destOrd="0" presId="urn:microsoft.com/office/officeart/2005/8/layout/default"/>
    <dgm:cxn modelId="{B3DD930B-0052-46E8-A302-802DB67443B1}" type="presOf" srcId="{B851EE23-E5BA-470D-BBB7-3A5D8F2769BF}" destId="{BB6560F0-5737-4155-83E0-F00762C15097}" srcOrd="0" destOrd="0" presId="urn:microsoft.com/office/officeart/2005/8/layout/default"/>
    <dgm:cxn modelId="{854BA78C-7228-4608-B4F7-4810CD5865DB}" type="presOf" srcId="{B98397F7-F227-4888-A916-AE6498B56EE8}" destId="{02636C2B-1A91-4E5F-9560-97738B72DA61}" srcOrd="0" destOrd="0" presId="urn:microsoft.com/office/officeart/2005/8/layout/default"/>
    <dgm:cxn modelId="{5845BC6B-D3E3-47D1-B9D4-BEA0A1C6C1F0}" type="presOf" srcId="{5B0A3E79-ABA6-4601-B4C6-872B13FC87FE}" destId="{95717ED0-058B-40A8-AEF1-D8763A5D87CC}" srcOrd="0" destOrd="0" presId="urn:microsoft.com/office/officeart/2005/8/layout/default"/>
    <dgm:cxn modelId="{C987CC5E-ACFD-497B-846B-857CC0ED90A4}" srcId="{21359CA4-5CB5-40B5-A7A7-DDC5B2B667EB}" destId="{5B0A3E79-ABA6-4601-B4C6-872B13FC87FE}" srcOrd="3" destOrd="0" parTransId="{8BD1A46C-4A5C-4832-9CEA-27741FD9FCF5}" sibTransId="{9402B90C-0A52-4CF3-B94E-4F9D02A54EBC}"/>
    <dgm:cxn modelId="{0E4DFB03-B639-4EE7-8687-C82888D7E16E}" type="presOf" srcId="{2CA5F6CE-2EAA-4812-99FC-45B0E7658969}" destId="{90D238AF-8111-48F4-87D0-8513B6795E16}" srcOrd="0" destOrd="0" presId="urn:microsoft.com/office/officeart/2005/8/layout/default"/>
    <dgm:cxn modelId="{B0EF6911-82F3-49CE-A50D-F98A6A523C3A}" type="presParOf" srcId="{FD22585E-ECBA-4F13-BAE7-FFE3199AA196}" destId="{90D238AF-8111-48F4-87D0-8513B6795E16}" srcOrd="0" destOrd="0" presId="urn:microsoft.com/office/officeart/2005/8/layout/default"/>
    <dgm:cxn modelId="{58B5A67D-F662-428B-ACD0-B426148CA34E}" type="presParOf" srcId="{FD22585E-ECBA-4F13-BAE7-FFE3199AA196}" destId="{425954A1-7EF5-4111-96F6-D85A1BEF1C2C}" srcOrd="1" destOrd="0" presId="urn:microsoft.com/office/officeart/2005/8/layout/default"/>
    <dgm:cxn modelId="{D39A8064-08FC-40D2-898B-070FE6FAD059}" type="presParOf" srcId="{FD22585E-ECBA-4F13-BAE7-FFE3199AA196}" destId="{5C889AEA-E0C2-4FF9-A34D-CA456FDB903E}" srcOrd="2" destOrd="0" presId="urn:microsoft.com/office/officeart/2005/8/layout/default"/>
    <dgm:cxn modelId="{723B2B35-3015-4FF9-B716-DE733BED09E4}" type="presParOf" srcId="{FD22585E-ECBA-4F13-BAE7-FFE3199AA196}" destId="{5AD9FCEB-B008-4923-92B3-8CB45DF93563}" srcOrd="3" destOrd="0" presId="urn:microsoft.com/office/officeart/2005/8/layout/default"/>
    <dgm:cxn modelId="{61D948CC-3065-4584-A414-C6C24E082F7E}" type="presParOf" srcId="{FD22585E-ECBA-4F13-BAE7-FFE3199AA196}" destId="{BB6560F0-5737-4155-83E0-F00762C15097}" srcOrd="4" destOrd="0" presId="urn:microsoft.com/office/officeart/2005/8/layout/default"/>
    <dgm:cxn modelId="{E8913423-887C-4F06-8B1B-4F56F5E971FC}" type="presParOf" srcId="{FD22585E-ECBA-4F13-BAE7-FFE3199AA196}" destId="{ABBE3BDA-4E5E-42D0-81E1-DA032C6F8834}" srcOrd="5" destOrd="0" presId="urn:microsoft.com/office/officeart/2005/8/layout/default"/>
    <dgm:cxn modelId="{DAE6F746-00B0-4001-BEC5-B860E18C7524}" type="presParOf" srcId="{FD22585E-ECBA-4F13-BAE7-FFE3199AA196}" destId="{95717ED0-058B-40A8-AEF1-D8763A5D87CC}" srcOrd="6" destOrd="0" presId="urn:microsoft.com/office/officeart/2005/8/layout/default"/>
    <dgm:cxn modelId="{B609CD52-7345-409F-BABA-5DEE67E9C834}" type="presParOf" srcId="{FD22585E-ECBA-4F13-BAE7-FFE3199AA196}" destId="{B8DE0AF6-3CE3-4FDA-9BDA-2983AE8E7A86}" srcOrd="7" destOrd="0" presId="urn:microsoft.com/office/officeart/2005/8/layout/default"/>
    <dgm:cxn modelId="{120555E9-E153-47DF-A874-BC8758BA5BC4}" type="presParOf" srcId="{FD22585E-ECBA-4F13-BAE7-FFE3199AA196}" destId="{2B9C4F42-7270-4926-91A5-B0F02BC89C9E}" srcOrd="8" destOrd="0" presId="urn:microsoft.com/office/officeart/2005/8/layout/default"/>
    <dgm:cxn modelId="{0F96FC35-574A-421A-AED3-37CE5ECFBB83}" type="presParOf" srcId="{FD22585E-ECBA-4F13-BAE7-FFE3199AA196}" destId="{A49EC87C-10DA-470B-BD7B-0F38B658E92C}" srcOrd="9" destOrd="0" presId="urn:microsoft.com/office/officeart/2005/8/layout/default"/>
    <dgm:cxn modelId="{72769047-3BF0-440C-8FF6-13B414B1A52D}" type="presParOf" srcId="{FD22585E-ECBA-4F13-BAE7-FFE3199AA196}" destId="{02636C2B-1A91-4E5F-9560-97738B72DA61}" srcOrd="10"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21359CA4-5CB5-40B5-A7A7-DDC5B2B667EB}"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GB"/>
        </a:p>
      </dgm:t>
    </dgm:pt>
    <dgm:pt modelId="{B19BE3C0-E1F1-4697-ADB1-075BE44EB647}">
      <dgm:prSet custT="1"/>
      <dgm:spPr/>
      <dgm:t>
        <a:bodyPr lIns="36000" rIns="0"/>
        <a:lstStyle/>
        <a:p>
          <a:pPr rtl="0"/>
          <a:r>
            <a:rPr lang="en-GB" sz="2000" dirty="0" smtClean="0"/>
            <a:t>Γ</a:t>
          </a:r>
          <a:r>
            <a:rPr lang="en-GB" sz="2000" baseline="-25000" dirty="0" smtClean="0"/>
            <a:t>0 </a:t>
          </a:r>
          <a:r>
            <a:rPr lang="en-GB" sz="2000" dirty="0" smtClean="0"/>
            <a:t>is full of uncertainty and probabilities.</a:t>
          </a:r>
          <a:endParaRPr lang="en-GB" sz="2000" dirty="0"/>
        </a:p>
      </dgm:t>
    </dgm:pt>
    <dgm:pt modelId="{FD483F93-6E17-457F-9218-FB8563FD5FCB}" type="parTrans" cxnId="{3AA56E4B-2B9C-4C62-BCC8-4B929D04BE8D}">
      <dgm:prSet/>
      <dgm:spPr/>
      <dgm:t>
        <a:bodyPr/>
        <a:lstStyle/>
        <a:p>
          <a:endParaRPr lang="en-GB" sz="1600"/>
        </a:p>
      </dgm:t>
    </dgm:pt>
    <dgm:pt modelId="{7D11760D-2C01-4A04-8A9A-83D358A7A5FE}" type="sibTrans" cxnId="{3AA56E4B-2B9C-4C62-BCC8-4B929D04BE8D}">
      <dgm:prSet/>
      <dgm:spPr/>
      <dgm:t>
        <a:bodyPr/>
        <a:lstStyle/>
        <a:p>
          <a:endParaRPr lang="en-GB" sz="1600"/>
        </a:p>
      </dgm:t>
    </dgm:pt>
    <dgm:pt modelId="{AE07EA67-8793-449C-AB91-CBA8AB2F2D66}">
      <dgm:prSet custT="1"/>
      <dgm:spPr/>
      <dgm:t>
        <a:bodyPr lIns="36000" rIns="0"/>
        <a:lstStyle/>
        <a:p>
          <a:pPr rtl="0"/>
          <a:r>
            <a:rPr lang="en-GB" sz="2000" dirty="0" smtClean="0"/>
            <a:t>You are mutually recursive with Γ</a:t>
          </a:r>
          <a:r>
            <a:rPr lang="en-GB" sz="2000" baseline="-25000" dirty="0" smtClean="0"/>
            <a:t>0</a:t>
          </a:r>
          <a:r>
            <a:rPr lang="en-GB" sz="2000" dirty="0" smtClean="0"/>
            <a:t>. You are part of it. </a:t>
          </a:r>
        </a:p>
      </dgm:t>
    </dgm:pt>
    <dgm:pt modelId="{3D7FD325-C1FC-4470-B7A3-09CC946571CA}" type="parTrans" cxnId="{553E38E8-89E6-447B-8B25-2DD52E244311}">
      <dgm:prSet/>
      <dgm:spPr/>
      <dgm:t>
        <a:bodyPr/>
        <a:lstStyle/>
        <a:p>
          <a:endParaRPr lang="en-GB" sz="1600"/>
        </a:p>
      </dgm:t>
    </dgm:pt>
    <dgm:pt modelId="{A34D5F50-4918-473C-874A-EDEB8611DB01}" type="sibTrans" cxnId="{553E38E8-89E6-447B-8B25-2DD52E244311}">
      <dgm:prSet/>
      <dgm:spPr/>
      <dgm:t>
        <a:bodyPr/>
        <a:lstStyle/>
        <a:p>
          <a:endParaRPr lang="en-GB" sz="1600"/>
        </a:p>
      </dgm:t>
    </dgm:pt>
    <dgm:pt modelId="{7E83AB36-8280-4D52-B3A4-4C976196C672}">
      <dgm:prSet custT="1"/>
      <dgm:spPr/>
      <dgm:t>
        <a:bodyPr lIns="36000" rIns="0"/>
        <a:lstStyle/>
        <a:p>
          <a:pPr rtl="0"/>
          <a:r>
            <a:rPr lang="en-GB" sz="2000" dirty="0" smtClean="0"/>
            <a:t>Γ</a:t>
          </a:r>
          <a:r>
            <a:rPr lang="en-GB" sz="2000" baseline="-25000" dirty="0" smtClean="0"/>
            <a:t>0 </a:t>
          </a:r>
          <a:r>
            <a:rPr lang="en-GB" sz="2000" dirty="0" smtClean="0"/>
            <a:t>has many open doors, many locked doors</a:t>
          </a:r>
          <a:endParaRPr lang="en-GB" sz="2000" dirty="0"/>
        </a:p>
      </dgm:t>
    </dgm:pt>
    <dgm:pt modelId="{830317CF-07AD-4C70-92F0-5B5ED78C843D}" type="parTrans" cxnId="{66261F76-2ACB-4D2A-AC96-D14AF5238FD7}">
      <dgm:prSet/>
      <dgm:spPr/>
      <dgm:t>
        <a:bodyPr/>
        <a:lstStyle/>
        <a:p>
          <a:endParaRPr lang="en-GB" sz="1600"/>
        </a:p>
      </dgm:t>
    </dgm:pt>
    <dgm:pt modelId="{5C920AC2-A808-4236-979E-438F27E111D6}" type="sibTrans" cxnId="{66261F76-2ACB-4D2A-AC96-D14AF5238FD7}">
      <dgm:prSet/>
      <dgm:spPr/>
      <dgm:t>
        <a:bodyPr/>
        <a:lstStyle/>
        <a:p>
          <a:endParaRPr lang="en-GB" sz="1600"/>
        </a:p>
      </dgm:t>
    </dgm:pt>
    <dgm:pt modelId="{FB6E3AA7-1C1C-4C9F-B62B-ACFA6BC64D2F}">
      <dgm:prSet custT="1"/>
      <dgm:spPr/>
      <dgm:t>
        <a:bodyPr lIns="36000" rIns="0"/>
        <a:lstStyle/>
        <a:p>
          <a:pPr rtl="0"/>
          <a:r>
            <a:rPr lang="en-GB" sz="2000" dirty="0" smtClean="0"/>
            <a:t>Γ</a:t>
          </a:r>
          <a:r>
            <a:rPr lang="en-GB" sz="2000" baseline="-25000" dirty="0" smtClean="0"/>
            <a:t>0 </a:t>
          </a:r>
          <a:r>
            <a:rPr lang="en-GB" sz="2000" dirty="0" smtClean="0"/>
            <a:t>has many, many parts that do not get on particularly well.</a:t>
          </a:r>
          <a:endParaRPr lang="en-GB" sz="2000" dirty="0"/>
        </a:p>
      </dgm:t>
    </dgm:pt>
    <dgm:pt modelId="{8751B29C-20A9-4BE7-8F9A-5E4FB9C2F085}" type="parTrans" cxnId="{C4DACDA6-C749-4F61-ACFA-471FA6ADADA6}">
      <dgm:prSet/>
      <dgm:spPr/>
      <dgm:t>
        <a:bodyPr/>
        <a:lstStyle/>
        <a:p>
          <a:endParaRPr lang="en-GB" sz="1600"/>
        </a:p>
      </dgm:t>
    </dgm:pt>
    <dgm:pt modelId="{1FF21DE3-711A-4EEE-8D02-36970C5E1DAC}" type="sibTrans" cxnId="{C4DACDA6-C749-4F61-ACFA-471FA6ADADA6}">
      <dgm:prSet/>
      <dgm:spPr/>
      <dgm:t>
        <a:bodyPr/>
        <a:lstStyle/>
        <a:p>
          <a:endParaRPr lang="en-GB" sz="1600"/>
        </a:p>
      </dgm:t>
    </dgm:pt>
    <dgm:pt modelId="{30A582CE-34BA-4898-8D25-41A061B70DBC}">
      <dgm:prSet custT="1"/>
      <dgm:spPr/>
      <dgm:t>
        <a:bodyPr/>
        <a:lstStyle/>
        <a:p>
          <a:pPr rtl="0"/>
          <a:r>
            <a:rPr lang="en-GB" sz="2000" dirty="0" smtClean="0"/>
            <a:t>Γ</a:t>
          </a:r>
          <a:r>
            <a:rPr lang="en-GB" sz="2000" baseline="-25000" dirty="0" smtClean="0"/>
            <a:t>0 </a:t>
          </a:r>
          <a:r>
            <a:rPr lang="en-GB" sz="2000" dirty="0" smtClean="0"/>
            <a:t>is so real you want to touch it, explore it</a:t>
          </a:r>
          <a:endParaRPr lang="en-GB" sz="2000" dirty="0"/>
        </a:p>
      </dgm:t>
    </dgm:pt>
    <dgm:pt modelId="{F1B17902-3BD0-47ED-ADD5-5FB6CECBD7C2}" type="parTrans" cxnId="{2A28E180-34F8-4D61-8E48-E02E41A3981A}">
      <dgm:prSet/>
      <dgm:spPr/>
      <dgm:t>
        <a:bodyPr/>
        <a:lstStyle/>
        <a:p>
          <a:endParaRPr lang="en-GB" sz="1600"/>
        </a:p>
      </dgm:t>
    </dgm:pt>
    <dgm:pt modelId="{207F361F-9A0A-4278-8844-C192407DF1D3}" type="sibTrans" cxnId="{2A28E180-34F8-4D61-8E48-E02E41A3981A}">
      <dgm:prSet/>
      <dgm:spPr/>
      <dgm:t>
        <a:bodyPr/>
        <a:lstStyle/>
        <a:p>
          <a:endParaRPr lang="en-GB" sz="1600"/>
        </a:p>
      </dgm:t>
    </dgm:pt>
    <dgm:pt modelId="{B4CB48BB-5154-4643-8A51-295A3D710B1A}">
      <dgm:prSet custT="1"/>
      <dgm:spPr/>
      <dgm:t>
        <a:bodyPr lIns="36000" rIns="0"/>
        <a:lstStyle/>
        <a:p>
          <a:pPr rtl="0"/>
          <a:r>
            <a:rPr lang="en-GB" sz="2000" dirty="0" smtClean="0"/>
            <a:t>Don’t look too long. </a:t>
          </a:r>
        </a:p>
        <a:p>
          <a:pPr rtl="0"/>
          <a:r>
            <a:rPr lang="en-GB" sz="2000" dirty="0" smtClean="0"/>
            <a:t>It’s like staring at infinity</a:t>
          </a:r>
          <a:endParaRPr lang="en-GB" sz="2000" dirty="0"/>
        </a:p>
      </dgm:t>
    </dgm:pt>
    <dgm:pt modelId="{E722CFDB-FF49-4E61-82B4-1474159292C9}" type="parTrans" cxnId="{81B263D5-F803-4D76-8519-8980A7E7CEF2}">
      <dgm:prSet/>
      <dgm:spPr/>
      <dgm:t>
        <a:bodyPr/>
        <a:lstStyle/>
        <a:p>
          <a:endParaRPr lang="en-GB" sz="1600"/>
        </a:p>
      </dgm:t>
    </dgm:pt>
    <dgm:pt modelId="{B44E01CA-6746-4A90-B09E-B810F556ABB5}" type="sibTrans" cxnId="{81B263D5-F803-4D76-8519-8980A7E7CEF2}">
      <dgm:prSet/>
      <dgm:spPr/>
      <dgm:t>
        <a:bodyPr/>
        <a:lstStyle/>
        <a:p>
          <a:endParaRPr lang="en-GB" sz="1600"/>
        </a:p>
      </dgm:t>
    </dgm:pt>
    <dgm:pt modelId="{FD22585E-ECBA-4F13-BAE7-FFE3199AA196}" type="pres">
      <dgm:prSet presAssocID="{21359CA4-5CB5-40B5-A7A7-DDC5B2B667EB}" presName="diagram" presStyleCnt="0">
        <dgm:presLayoutVars>
          <dgm:dir/>
          <dgm:resizeHandles val="exact"/>
        </dgm:presLayoutVars>
      </dgm:prSet>
      <dgm:spPr/>
      <dgm:t>
        <a:bodyPr/>
        <a:lstStyle/>
        <a:p>
          <a:endParaRPr lang="en-GB"/>
        </a:p>
      </dgm:t>
    </dgm:pt>
    <dgm:pt modelId="{7CA26391-B69E-4A1C-8ED4-3A170885F4E2}" type="pres">
      <dgm:prSet presAssocID="{B19BE3C0-E1F1-4697-ADB1-075BE44EB647}" presName="node" presStyleLbl="node1" presStyleIdx="0" presStyleCnt="6">
        <dgm:presLayoutVars>
          <dgm:bulletEnabled val="1"/>
        </dgm:presLayoutVars>
      </dgm:prSet>
      <dgm:spPr/>
      <dgm:t>
        <a:bodyPr/>
        <a:lstStyle/>
        <a:p>
          <a:endParaRPr lang="en-GB"/>
        </a:p>
      </dgm:t>
    </dgm:pt>
    <dgm:pt modelId="{88D4F76A-20E0-4DC2-85A4-D7663FD5B8DD}" type="pres">
      <dgm:prSet presAssocID="{7D11760D-2C01-4A04-8A9A-83D358A7A5FE}" presName="sibTrans" presStyleCnt="0"/>
      <dgm:spPr/>
    </dgm:pt>
    <dgm:pt modelId="{A79A055B-95A4-44BD-A67F-B5A5ABC9C814}" type="pres">
      <dgm:prSet presAssocID="{AE07EA67-8793-449C-AB91-CBA8AB2F2D66}" presName="node" presStyleLbl="node1" presStyleIdx="1" presStyleCnt="6">
        <dgm:presLayoutVars>
          <dgm:bulletEnabled val="1"/>
        </dgm:presLayoutVars>
      </dgm:prSet>
      <dgm:spPr/>
      <dgm:t>
        <a:bodyPr/>
        <a:lstStyle/>
        <a:p>
          <a:endParaRPr lang="en-GB"/>
        </a:p>
      </dgm:t>
    </dgm:pt>
    <dgm:pt modelId="{17D6FFFE-F705-462D-832D-D6D446BC2C99}" type="pres">
      <dgm:prSet presAssocID="{A34D5F50-4918-473C-874A-EDEB8611DB01}" presName="sibTrans" presStyleCnt="0"/>
      <dgm:spPr/>
    </dgm:pt>
    <dgm:pt modelId="{7DE51232-A39B-4346-A8B5-36F192675968}" type="pres">
      <dgm:prSet presAssocID="{7E83AB36-8280-4D52-B3A4-4C976196C672}" presName="node" presStyleLbl="node1" presStyleIdx="2" presStyleCnt="6">
        <dgm:presLayoutVars>
          <dgm:bulletEnabled val="1"/>
        </dgm:presLayoutVars>
      </dgm:prSet>
      <dgm:spPr/>
      <dgm:t>
        <a:bodyPr/>
        <a:lstStyle/>
        <a:p>
          <a:endParaRPr lang="en-GB"/>
        </a:p>
      </dgm:t>
    </dgm:pt>
    <dgm:pt modelId="{6205AA9A-FB1C-46C1-BE35-C6A2D16D546F}" type="pres">
      <dgm:prSet presAssocID="{5C920AC2-A808-4236-979E-438F27E111D6}" presName="sibTrans" presStyleCnt="0"/>
      <dgm:spPr/>
    </dgm:pt>
    <dgm:pt modelId="{44BA56FA-50F2-46D9-AB07-EFCB75B83A11}" type="pres">
      <dgm:prSet presAssocID="{FB6E3AA7-1C1C-4C9F-B62B-ACFA6BC64D2F}" presName="node" presStyleLbl="node1" presStyleIdx="3" presStyleCnt="6">
        <dgm:presLayoutVars>
          <dgm:bulletEnabled val="1"/>
        </dgm:presLayoutVars>
      </dgm:prSet>
      <dgm:spPr/>
      <dgm:t>
        <a:bodyPr/>
        <a:lstStyle/>
        <a:p>
          <a:endParaRPr lang="en-GB"/>
        </a:p>
      </dgm:t>
    </dgm:pt>
    <dgm:pt modelId="{D1DA6922-AE93-4C57-96ED-683F492B5444}" type="pres">
      <dgm:prSet presAssocID="{1FF21DE3-711A-4EEE-8D02-36970C5E1DAC}" presName="sibTrans" presStyleCnt="0"/>
      <dgm:spPr/>
    </dgm:pt>
    <dgm:pt modelId="{14C5F710-3C2E-46ED-9199-093306C6172F}" type="pres">
      <dgm:prSet presAssocID="{30A582CE-34BA-4898-8D25-41A061B70DBC}" presName="node" presStyleLbl="node1" presStyleIdx="4" presStyleCnt="6">
        <dgm:presLayoutVars>
          <dgm:bulletEnabled val="1"/>
        </dgm:presLayoutVars>
      </dgm:prSet>
      <dgm:spPr/>
      <dgm:t>
        <a:bodyPr/>
        <a:lstStyle/>
        <a:p>
          <a:endParaRPr lang="en-GB"/>
        </a:p>
      </dgm:t>
    </dgm:pt>
    <dgm:pt modelId="{12CF8EC0-011A-4B1F-B3FD-47AC136D75EE}" type="pres">
      <dgm:prSet presAssocID="{207F361F-9A0A-4278-8844-C192407DF1D3}" presName="sibTrans" presStyleCnt="0"/>
      <dgm:spPr/>
    </dgm:pt>
    <dgm:pt modelId="{1A98FB64-081D-4F6B-AC3C-8BA76C73DBF9}" type="pres">
      <dgm:prSet presAssocID="{B4CB48BB-5154-4643-8A51-295A3D710B1A}" presName="node" presStyleLbl="node1" presStyleIdx="5" presStyleCnt="6">
        <dgm:presLayoutVars>
          <dgm:bulletEnabled val="1"/>
        </dgm:presLayoutVars>
      </dgm:prSet>
      <dgm:spPr/>
      <dgm:t>
        <a:bodyPr/>
        <a:lstStyle/>
        <a:p>
          <a:endParaRPr lang="en-GB"/>
        </a:p>
      </dgm:t>
    </dgm:pt>
  </dgm:ptLst>
  <dgm:cxnLst>
    <dgm:cxn modelId="{C4DACDA6-C749-4F61-ACFA-471FA6ADADA6}" srcId="{21359CA4-5CB5-40B5-A7A7-DDC5B2B667EB}" destId="{FB6E3AA7-1C1C-4C9F-B62B-ACFA6BC64D2F}" srcOrd="3" destOrd="0" parTransId="{8751B29C-20A9-4BE7-8F9A-5E4FB9C2F085}" sibTransId="{1FF21DE3-711A-4EEE-8D02-36970C5E1DAC}"/>
    <dgm:cxn modelId="{89909761-7C86-4817-806E-CA559EB67569}" type="presOf" srcId="{21359CA4-5CB5-40B5-A7A7-DDC5B2B667EB}" destId="{FD22585E-ECBA-4F13-BAE7-FFE3199AA196}" srcOrd="0" destOrd="0" presId="urn:microsoft.com/office/officeart/2005/8/layout/default"/>
    <dgm:cxn modelId="{7226FD9B-AE5F-4C4D-BF1C-A20974627EF5}" type="presOf" srcId="{FB6E3AA7-1C1C-4C9F-B62B-ACFA6BC64D2F}" destId="{44BA56FA-50F2-46D9-AB07-EFCB75B83A11}" srcOrd="0" destOrd="0" presId="urn:microsoft.com/office/officeart/2005/8/layout/default"/>
    <dgm:cxn modelId="{3AA56E4B-2B9C-4C62-BCC8-4B929D04BE8D}" srcId="{21359CA4-5CB5-40B5-A7A7-DDC5B2B667EB}" destId="{B19BE3C0-E1F1-4697-ADB1-075BE44EB647}" srcOrd="0" destOrd="0" parTransId="{FD483F93-6E17-457F-9218-FB8563FD5FCB}" sibTransId="{7D11760D-2C01-4A04-8A9A-83D358A7A5FE}"/>
    <dgm:cxn modelId="{48AF056E-EFDE-4261-90FC-9DFC27424465}" type="presOf" srcId="{B4CB48BB-5154-4643-8A51-295A3D710B1A}" destId="{1A98FB64-081D-4F6B-AC3C-8BA76C73DBF9}" srcOrd="0" destOrd="0" presId="urn:microsoft.com/office/officeart/2005/8/layout/default"/>
    <dgm:cxn modelId="{26A5DDE3-DF7D-4D14-921F-2B793B4A6390}" type="presOf" srcId="{B19BE3C0-E1F1-4697-ADB1-075BE44EB647}" destId="{7CA26391-B69E-4A1C-8ED4-3A170885F4E2}" srcOrd="0" destOrd="0" presId="urn:microsoft.com/office/officeart/2005/8/layout/default"/>
    <dgm:cxn modelId="{2A28E180-34F8-4D61-8E48-E02E41A3981A}" srcId="{21359CA4-5CB5-40B5-A7A7-DDC5B2B667EB}" destId="{30A582CE-34BA-4898-8D25-41A061B70DBC}" srcOrd="4" destOrd="0" parTransId="{F1B17902-3BD0-47ED-ADD5-5FB6CECBD7C2}" sibTransId="{207F361F-9A0A-4278-8844-C192407DF1D3}"/>
    <dgm:cxn modelId="{C986228B-D1DA-4EEB-A789-4268212F4B6F}" type="presOf" srcId="{AE07EA67-8793-449C-AB91-CBA8AB2F2D66}" destId="{A79A055B-95A4-44BD-A67F-B5A5ABC9C814}" srcOrd="0" destOrd="0" presId="urn:microsoft.com/office/officeart/2005/8/layout/default"/>
    <dgm:cxn modelId="{C2AF79B3-D12A-4CCA-928B-056F002F000A}" type="presOf" srcId="{30A582CE-34BA-4898-8D25-41A061B70DBC}" destId="{14C5F710-3C2E-46ED-9199-093306C6172F}" srcOrd="0" destOrd="0" presId="urn:microsoft.com/office/officeart/2005/8/layout/default"/>
    <dgm:cxn modelId="{553E38E8-89E6-447B-8B25-2DD52E244311}" srcId="{21359CA4-5CB5-40B5-A7A7-DDC5B2B667EB}" destId="{AE07EA67-8793-449C-AB91-CBA8AB2F2D66}" srcOrd="1" destOrd="0" parTransId="{3D7FD325-C1FC-4470-B7A3-09CC946571CA}" sibTransId="{A34D5F50-4918-473C-874A-EDEB8611DB01}"/>
    <dgm:cxn modelId="{781EE5D8-69FE-4C19-B55A-D207791C4B15}" type="presOf" srcId="{7E83AB36-8280-4D52-B3A4-4C976196C672}" destId="{7DE51232-A39B-4346-A8B5-36F192675968}" srcOrd="0" destOrd="0" presId="urn:microsoft.com/office/officeart/2005/8/layout/default"/>
    <dgm:cxn modelId="{66261F76-2ACB-4D2A-AC96-D14AF5238FD7}" srcId="{21359CA4-5CB5-40B5-A7A7-DDC5B2B667EB}" destId="{7E83AB36-8280-4D52-B3A4-4C976196C672}" srcOrd="2" destOrd="0" parTransId="{830317CF-07AD-4C70-92F0-5B5ED78C843D}" sibTransId="{5C920AC2-A808-4236-979E-438F27E111D6}"/>
    <dgm:cxn modelId="{81B263D5-F803-4D76-8519-8980A7E7CEF2}" srcId="{21359CA4-5CB5-40B5-A7A7-DDC5B2B667EB}" destId="{B4CB48BB-5154-4643-8A51-295A3D710B1A}" srcOrd="5" destOrd="0" parTransId="{E722CFDB-FF49-4E61-82B4-1474159292C9}" sibTransId="{B44E01CA-6746-4A90-B09E-B810F556ABB5}"/>
    <dgm:cxn modelId="{724AB5AA-DF85-4664-ADE4-04A7327D4640}" type="presParOf" srcId="{FD22585E-ECBA-4F13-BAE7-FFE3199AA196}" destId="{7CA26391-B69E-4A1C-8ED4-3A170885F4E2}" srcOrd="0" destOrd="0" presId="urn:microsoft.com/office/officeart/2005/8/layout/default"/>
    <dgm:cxn modelId="{8A6C8E23-1454-4EE0-9F64-0BCC6D68AC0D}" type="presParOf" srcId="{FD22585E-ECBA-4F13-BAE7-FFE3199AA196}" destId="{88D4F76A-20E0-4DC2-85A4-D7663FD5B8DD}" srcOrd="1" destOrd="0" presId="urn:microsoft.com/office/officeart/2005/8/layout/default"/>
    <dgm:cxn modelId="{6A32F750-8675-41C0-9A5F-3CFD2D995B6B}" type="presParOf" srcId="{FD22585E-ECBA-4F13-BAE7-FFE3199AA196}" destId="{A79A055B-95A4-44BD-A67F-B5A5ABC9C814}" srcOrd="2" destOrd="0" presId="urn:microsoft.com/office/officeart/2005/8/layout/default"/>
    <dgm:cxn modelId="{762E86DE-BEC0-4B87-BF84-E2D1688FE4EB}" type="presParOf" srcId="{FD22585E-ECBA-4F13-BAE7-FFE3199AA196}" destId="{17D6FFFE-F705-462D-832D-D6D446BC2C99}" srcOrd="3" destOrd="0" presId="urn:microsoft.com/office/officeart/2005/8/layout/default"/>
    <dgm:cxn modelId="{4E61FBFA-E30B-44C8-90CC-4B7725A676E9}" type="presParOf" srcId="{FD22585E-ECBA-4F13-BAE7-FFE3199AA196}" destId="{7DE51232-A39B-4346-A8B5-36F192675968}" srcOrd="4" destOrd="0" presId="urn:microsoft.com/office/officeart/2005/8/layout/default"/>
    <dgm:cxn modelId="{39AAA9CE-AE47-4DC3-B0F0-923C651FB686}" type="presParOf" srcId="{FD22585E-ECBA-4F13-BAE7-FFE3199AA196}" destId="{6205AA9A-FB1C-46C1-BE35-C6A2D16D546F}" srcOrd="5" destOrd="0" presId="urn:microsoft.com/office/officeart/2005/8/layout/default"/>
    <dgm:cxn modelId="{02BAB29C-4742-43A8-BE7A-8784A32E696E}" type="presParOf" srcId="{FD22585E-ECBA-4F13-BAE7-FFE3199AA196}" destId="{44BA56FA-50F2-46D9-AB07-EFCB75B83A11}" srcOrd="6" destOrd="0" presId="urn:microsoft.com/office/officeart/2005/8/layout/default"/>
    <dgm:cxn modelId="{B321C97B-5602-4A91-8F2F-C89F93E7F2B2}" type="presParOf" srcId="{FD22585E-ECBA-4F13-BAE7-FFE3199AA196}" destId="{D1DA6922-AE93-4C57-96ED-683F492B5444}" srcOrd="7" destOrd="0" presId="urn:microsoft.com/office/officeart/2005/8/layout/default"/>
    <dgm:cxn modelId="{4B0F5BC1-BF7C-47B6-AAF0-A0C747A05260}" type="presParOf" srcId="{FD22585E-ECBA-4F13-BAE7-FFE3199AA196}" destId="{14C5F710-3C2E-46ED-9199-093306C6172F}" srcOrd="8" destOrd="0" presId="urn:microsoft.com/office/officeart/2005/8/layout/default"/>
    <dgm:cxn modelId="{FCA9D81E-7CC8-4207-8B3E-1A33E0A445D1}" type="presParOf" srcId="{FD22585E-ECBA-4F13-BAE7-FFE3199AA196}" destId="{12CF8EC0-011A-4B1F-B3FD-47AC136D75EE}" srcOrd="9" destOrd="0" presId="urn:microsoft.com/office/officeart/2005/8/layout/default"/>
    <dgm:cxn modelId="{9E7A8B54-8120-4888-BC0D-F28FD18E7F98}" type="presParOf" srcId="{FD22585E-ECBA-4F13-BAE7-FFE3199AA196}" destId="{1A98FB64-081D-4F6B-AC3C-8BA76C73DBF9}" srcOrd="10"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6AFC51F7-154E-42AA-A1E2-D7E3FFB16ED8}"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GB"/>
        </a:p>
      </dgm:t>
    </dgm:pt>
    <dgm:pt modelId="{8A93A77E-67E8-49DB-BB0F-E7651D43D0CF}">
      <dgm:prSet/>
      <dgm:spPr/>
      <dgm:t>
        <a:bodyPr/>
        <a:lstStyle/>
        <a:p>
          <a:pPr rtl="0"/>
          <a:r>
            <a:rPr lang="en-GB" dirty="0" smtClean="0"/>
            <a:t>Many, many data sources are surprisingly stable</a:t>
          </a:r>
          <a:endParaRPr lang="en-GB" dirty="0"/>
        </a:p>
      </dgm:t>
    </dgm:pt>
    <dgm:pt modelId="{42F238E0-2F5A-4DC9-B6F1-6552378DFB36}" type="parTrans" cxnId="{ACCFA087-355F-4D1F-8FF6-4572633BB5E6}">
      <dgm:prSet/>
      <dgm:spPr/>
      <dgm:t>
        <a:bodyPr/>
        <a:lstStyle/>
        <a:p>
          <a:endParaRPr lang="en-GB"/>
        </a:p>
      </dgm:t>
    </dgm:pt>
    <dgm:pt modelId="{6AB25F0F-3AAA-40A9-9A4D-E8C2957A1241}" type="sibTrans" cxnId="{ACCFA087-355F-4D1F-8FF6-4572633BB5E6}">
      <dgm:prSet/>
      <dgm:spPr/>
      <dgm:t>
        <a:bodyPr/>
        <a:lstStyle/>
        <a:p>
          <a:endParaRPr lang="en-GB"/>
        </a:p>
      </dgm:t>
    </dgm:pt>
    <dgm:pt modelId="{207F13D4-C161-4A67-BC01-D6F2A122A2E8}">
      <dgm:prSet/>
      <dgm:spPr/>
      <dgm:t>
        <a:bodyPr/>
        <a:lstStyle/>
        <a:p>
          <a:pPr rtl="0"/>
          <a:r>
            <a:rPr lang="en-GB" dirty="0" smtClean="0"/>
            <a:t>Some data sources support “snapshot dates”</a:t>
          </a:r>
          <a:endParaRPr lang="en-GB" dirty="0"/>
        </a:p>
      </dgm:t>
    </dgm:pt>
    <dgm:pt modelId="{6DA04470-DD17-45C1-9485-29DD334ADB67}" type="parTrans" cxnId="{5307B5E3-DBE6-4C3B-B43F-43766889F5BD}">
      <dgm:prSet/>
      <dgm:spPr/>
      <dgm:t>
        <a:bodyPr/>
        <a:lstStyle/>
        <a:p>
          <a:endParaRPr lang="en-GB"/>
        </a:p>
      </dgm:t>
    </dgm:pt>
    <dgm:pt modelId="{D1AA6F8A-2420-4D8C-A09E-D131EB4F1633}" type="sibTrans" cxnId="{5307B5E3-DBE6-4C3B-B43F-43766889F5BD}">
      <dgm:prSet/>
      <dgm:spPr/>
      <dgm:t>
        <a:bodyPr/>
        <a:lstStyle/>
        <a:p>
          <a:endParaRPr lang="en-GB"/>
        </a:p>
      </dgm:t>
    </dgm:pt>
    <dgm:pt modelId="{FC47F303-2A50-44D0-BC1F-423B45B4C10C}">
      <dgm:prSet/>
      <dgm:spPr/>
      <dgm:t>
        <a:bodyPr/>
        <a:lstStyle/>
        <a:p>
          <a:pPr rtl="0"/>
          <a:r>
            <a:rPr lang="en-GB" dirty="0" smtClean="0"/>
            <a:t>F# supports “invalidation signals” from providers at design-time</a:t>
          </a:r>
          <a:endParaRPr lang="en-GB" dirty="0"/>
        </a:p>
      </dgm:t>
    </dgm:pt>
    <dgm:pt modelId="{29DE62B6-7BED-4FA8-B152-B2E8F3D960ED}" type="parTrans" cxnId="{D52D44AD-C25A-4FBB-9D53-DBFBD0C48FE1}">
      <dgm:prSet/>
      <dgm:spPr/>
      <dgm:t>
        <a:bodyPr/>
        <a:lstStyle/>
        <a:p>
          <a:endParaRPr lang="en-GB"/>
        </a:p>
      </dgm:t>
    </dgm:pt>
    <dgm:pt modelId="{717900E6-69DF-41E7-AD6D-61E409AFAABE}" type="sibTrans" cxnId="{D52D44AD-C25A-4FBB-9D53-DBFBD0C48FE1}">
      <dgm:prSet/>
      <dgm:spPr/>
      <dgm:t>
        <a:bodyPr/>
        <a:lstStyle/>
        <a:p>
          <a:endParaRPr lang="en-GB"/>
        </a:p>
      </dgm:t>
    </dgm:pt>
    <dgm:pt modelId="{A95C62DA-C173-4AF3-B09F-32DEBE972937}">
      <dgm:prSet/>
      <dgm:spPr/>
      <dgm:t>
        <a:bodyPr/>
        <a:lstStyle/>
        <a:p>
          <a:pPr rtl="0"/>
          <a:r>
            <a:rPr lang="en-GB" smtClean="0"/>
            <a:t>Erasure makes compiled code much less fragile</a:t>
          </a:r>
          <a:endParaRPr lang="en-GB"/>
        </a:p>
      </dgm:t>
    </dgm:pt>
    <dgm:pt modelId="{23E4132F-6458-439E-AF33-D5F3E599AFEE}" type="parTrans" cxnId="{E5337E8F-0255-46AE-AB7E-9CFE6285252B}">
      <dgm:prSet/>
      <dgm:spPr/>
      <dgm:t>
        <a:bodyPr/>
        <a:lstStyle/>
        <a:p>
          <a:endParaRPr lang="en-GB"/>
        </a:p>
      </dgm:t>
    </dgm:pt>
    <dgm:pt modelId="{61984C22-1514-4206-9898-FF5E68D1D267}" type="sibTrans" cxnId="{E5337E8F-0255-46AE-AB7E-9CFE6285252B}">
      <dgm:prSet/>
      <dgm:spPr/>
      <dgm:t>
        <a:bodyPr/>
        <a:lstStyle/>
        <a:p>
          <a:endParaRPr lang="en-GB"/>
        </a:p>
      </dgm:t>
    </dgm:pt>
    <dgm:pt modelId="{A0AE8BE7-D909-44C1-B8B3-58814B81B6E6}" type="pres">
      <dgm:prSet presAssocID="{6AFC51F7-154E-42AA-A1E2-D7E3FFB16ED8}" presName="linear" presStyleCnt="0">
        <dgm:presLayoutVars>
          <dgm:animLvl val="lvl"/>
          <dgm:resizeHandles val="exact"/>
        </dgm:presLayoutVars>
      </dgm:prSet>
      <dgm:spPr/>
    </dgm:pt>
    <dgm:pt modelId="{7CC0CDA4-0807-4E5C-91EB-D5B5AAD880F7}" type="pres">
      <dgm:prSet presAssocID="{8A93A77E-67E8-49DB-BB0F-E7651D43D0CF}" presName="parentText" presStyleLbl="node1" presStyleIdx="0" presStyleCnt="4">
        <dgm:presLayoutVars>
          <dgm:chMax val="0"/>
          <dgm:bulletEnabled val="1"/>
        </dgm:presLayoutVars>
      </dgm:prSet>
      <dgm:spPr/>
    </dgm:pt>
    <dgm:pt modelId="{2E682498-4ED3-4D3D-BC35-3673C4161A83}" type="pres">
      <dgm:prSet presAssocID="{6AB25F0F-3AAA-40A9-9A4D-E8C2957A1241}" presName="spacer" presStyleCnt="0"/>
      <dgm:spPr/>
    </dgm:pt>
    <dgm:pt modelId="{42EA7BBD-255F-4314-B333-457862F2D673}" type="pres">
      <dgm:prSet presAssocID="{207F13D4-C161-4A67-BC01-D6F2A122A2E8}" presName="parentText" presStyleLbl="node1" presStyleIdx="1" presStyleCnt="4">
        <dgm:presLayoutVars>
          <dgm:chMax val="0"/>
          <dgm:bulletEnabled val="1"/>
        </dgm:presLayoutVars>
      </dgm:prSet>
      <dgm:spPr/>
    </dgm:pt>
    <dgm:pt modelId="{CF5EB7AF-264B-43A6-8E96-E1D939BCDDDB}" type="pres">
      <dgm:prSet presAssocID="{D1AA6F8A-2420-4D8C-A09E-D131EB4F1633}" presName="spacer" presStyleCnt="0"/>
      <dgm:spPr/>
    </dgm:pt>
    <dgm:pt modelId="{952C8B6B-DE06-4032-8B30-24461EF83ABC}" type="pres">
      <dgm:prSet presAssocID="{FC47F303-2A50-44D0-BC1F-423B45B4C10C}" presName="parentText" presStyleLbl="node1" presStyleIdx="2" presStyleCnt="4">
        <dgm:presLayoutVars>
          <dgm:chMax val="0"/>
          <dgm:bulletEnabled val="1"/>
        </dgm:presLayoutVars>
      </dgm:prSet>
      <dgm:spPr/>
      <dgm:t>
        <a:bodyPr/>
        <a:lstStyle/>
        <a:p>
          <a:endParaRPr lang="en-GB"/>
        </a:p>
      </dgm:t>
    </dgm:pt>
    <dgm:pt modelId="{84BB2E9C-FC7E-4F4C-B3BE-F1B10303220E}" type="pres">
      <dgm:prSet presAssocID="{717900E6-69DF-41E7-AD6D-61E409AFAABE}" presName="spacer" presStyleCnt="0"/>
      <dgm:spPr/>
    </dgm:pt>
    <dgm:pt modelId="{C4B4B460-90BC-4020-976D-E21F29538728}" type="pres">
      <dgm:prSet presAssocID="{A95C62DA-C173-4AF3-B09F-32DEBE972937}" presName="parentText" presStyleLbl="node1" presStyleIdx="3" presStyleCnt="4">
        <dgm:presLayoutVars>
          <dgm:chMax val="0"/>
          <dgm:bulletEnabled val="1"/>
        </dgm:presLayoutVars>
      </dgm:prSet>
      <dgm:spPr/>
    </dgm:pt>
  </dgm:ptLst>
  <dgm:cxnLst>
    <dgm:cxn modelId="{E5337E8F-0255-46AE-AB7E-9CFE6285252B}" srcId="{6AFC51F7-154E-42AA-A1E2-D7E3FFB16ED8}" destId="{A95C62DA-C173-4AF3-B09F-32DEBE972937}" srcOrd="3" destOrd="0" parTransId="{23E4132F-6458-439E-AF33-D5F3E599AFEE}" sibTransId="{61984C22-1514-4206-9898-FF5E68D1D267}"/>
    <dgm:cxn modelId="{ACCFA087-355F-4D1F-8FF6-4572633BB5E6}" srcId="{6AFC51F7-154E-42AA-A1E2-D7E3FFB16ED8}" destId="{8A93A77E-67E8-49DB-BB0F-E7651D43D0CF}" srcOrd="0" destOrd="0" parTransId="{42F238E0-2F5A-4DC9-B6F1-6552378DFB36}" sibTransId="{6AB25F0F-3AAA-40A9-9A4D-E8C2957A1241}"/>
    <dgm:cxn modelId="{3CE1ED72-ECD9-4D93-807B-FDEA50BE5001}" type="presOf" srcId="{FC47F303-2A50-44D0-BC1F-423B45B4C10C}" destId="{952C8B6B-DE06-4032-8B30-24461EF83ABC}" srcOrd="0" destOrd="0" presId="urn:microsoft.com/office/officeart/2005/8/layout/vList2"/>
    <dgm:cxn modelId="{17EFD7DD-DC03-422D-B20D-7A885BFB8694}" type="presOf" srcId="{6AFC51F7-154E-42AA-A1E2-D7E3FFB16ED8}" destId="{A0AE8BE7-D909-44C1-B8B3-58814B81B6E6}" srcOrd="0" destOrd="0" presId="urn:microsoft.com/office/officeart/2005/8/layout/vList2"/>
    <dgm:cxn modelId="{23C6794A-E28A-44EF-A8BE-FD9BC98313EF}" type="presOf" srcId="{207F13D4-C161-4A67-BC01-D6F2A122A2E8}" destId="{42EA7BBD-255F-4314-B333-457862F2D673}" srcOrd="0" destOrd="0" presId="urn:microsoft.com/office/officeart/2005/8/layout/vList2"/>
    <dgm:cxn modelId="{3F939043-FEDF-43A5-A89F-77D7DE5788E6}" type="presOf" srcId="{8A93A77E-67E8-49DB-BB0F-E7651D43D0CF}" destId="{7CC0CDA4-0807-4E5C-91EB-D5B5AAD880F7}" srcOrd="0" destOrd="0" presId="urn:microsoft.com/office/officeart/2005/8/layout/vList2"/>
    <dgm:cxn modelId="{5CB5E85F-FE74-4558-96AE-860971CDF7D8}" type="presOf" srcId="{A95C62DA-C173-4AF3-B09F-32DEBE972937}" destId="{C4B4B460-90BC-4020-976D-E21F29538728}" srcOrd="0" destOrd="0" presId="urn:microsoft.com/office/officeart/2005/8/layout/vList2"/>
    <dgm:cxn modelId="{5307B5E3-DBE6-4C3B-B43F-43766889F5BD}" srcId="{6AFC51F7-154E-42AA-A1E2-D7E3FFB16ED8}" destId="{207F13D4-C161-4A67-BC01-D6F2A122A2E8}" srcOrd="1" destOrd="0" parTransId="{6DA04470-DD17-45C1-9485-29DD334ADB67}" sibTransId="{D1AA6F8A-2420-4D8C-A09E-D131EB4F1633}"/>
    <dgm:cxn modelId="{D52D44AD-C25A-4FBB-9D53-DBFBD0C48FE1}" srcId="{6AFC51F7-154E-42AA-A1E2-D7E3FFB16ED8}" destId="{FC47F303-2A50-44D0-BC1F-423B45B4C10C}" srcOrd="2" destOrd="0" parTransId="{29DE62B6-7BED-4FA8-B152-B2E8F3D960ED}" sibTransId="{717900E6-69DF-41E7-AD6D-61E409AFAABE}"/>
    <dgm:cxn modelId="{E3543216-EE25-48CF-AD9E-E2BF94D324D1}" type="presParOf" srcId="{A0AE8BE7-D909-44C1-B8B3-58814B81B6E6}" destId="{7CC0CDA4-0807-4E5C-91EB-D5B5AAD880F7}" srcOrd="0" destOrd="0" presId="urn:microsoft.com/office/officeart/2005/8/layout/vList2"/>
    <dgm:cxn modelId="{FFFD63B1-D2E8-4558-9F18-4FAAC4D997E1}" type="presParOf" srcId="{A0AE8BE7-D909-44C1-B8B3-58814B81B6E6}" destId="{2E682498-4ED3-4D3D-BC35-3673C4161A83}" srcOrd="1" destOrd="0" presId="urn:microsoft.com/office/officeart/2005/8/layout/vList2"/>
    <dgm:cxn modelId="{3847BBE4-86B0-4A35-923A-D6A90EB4E4F9}" type="presParOf" srcId="{A0AE8BE7-D909-44C1-B8B3-58814B81B6E6}" destId="{42EA7BBD-255F-4314-B333-457862F2D673}" srcOrd="2" destOrd="0" presId="urn:microsoft.com/office/officeart/2005/8/layout/vList2"/>
    <dgm:cxn modelId="{C452AD5B-20DF-4B81-860A-6DB59C495E11}" type="presParOf" srcId="{A0AE8BE7-D909-44C1-B8B3-58814B81B6E6}" destId="{CF5EB7AF-264B-43A6-8E96-E1D939BCDDDB}" srcOrd="3" destOrd="0" presId="urn:microsoft.com/office/officeart/2005/8/layout/vList2"/>
    <dgm:cxn modelId="{EAC43E39-535D-478B-9BE5-0468E6777FC2}" type="presParOf" srcId="{A0AE8BE7-D909-44C1-B8B3-58814B81B6E6}" destId="{952C8B6B-DE06-4032-8B30-24461EF83ABC}" srcOrd="4" destOrd="0" presId="urn:microsoft.com/office/officeart/2005/8/layout/vList2"/>
    <dgm:cxn modelId="{C5738C1D-F19E-4C45-BF20-E6F1F376FD1A}" type="presParOf" srcId="{A0AE8BE7-D909-44C1-B8B3-58814B81B6E6}" destId="{84BB2E9C-FC7E-4F4C-B3BE-F1B10303220E}" srcOrd="5" destOrd="0" presId="urn:microsoft.com/office/officeart/2005/8/layout/vList2"/>
    <dgm:cxn modelId="{E70AFDD6-A03D-4DF1-9429-4521B9771958}" type="presParOf" srcId="{A0AE8BE7-D909-44C1-B8B3-58814B81B6E6}" destId="{C4B4B460-90BC-4020-976D-E21F29538728}" srcOrd="6"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BFAA7BFC-3793-46CC-9A63-EF83F29FF1EE}"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GB"/>
        </a:p>
      </dgm:t>
    </dgm:pt>
    <dgm:pt modelId="{0B035A35-EDA1-463C-962C-49053818FB41}">
      <dgm:prSet/>
      <dgm:spPr/>
      <dgm:t>
        <a:bodyPr/>
        <a:lstStyle/>
        <a:p>
          <a:pPr rtl="0"/>
          <a:r>
            <a:rPr lang="en-GB" smtClean="0">
              <a:latin typeface="Candara" pitchFamily="34" charset="0"/>
            </a:rPr>
            <a:t>We live in an information-revolution</a:t>
          </a:r>
          <a:endParaRPr lang="en-GB">
            <a:latin typeface="Candara" pitchFamily="34" charset="0"/>
          </a:endParaRPr>
        </a:p>
      </dgm:t>
    </dgm:pt>
    <dgm:pt modelId="{6796A97F-73EB-4DC9-B91B-BEBD2A04D710}" type="parTrans" cxnId="{E9D7E0D8-AF59-4B31-A5E7-FA1CB246029F}">
      <dgm:prSet/>
      <dgm:spPr/>
      <dgm:t>
        <a:bodyPr/>
        <a:lstStyle/>
        <a:p>
          <a:endParaRPr lang="en-GB">
            <a:latin typeface="Candara" pitchFamily="34" charset="0"/>
          </a:endParaRPr>
        </a:p>
      </dgm:t>
    </dgm:pt>
    <dgm:pt modelId="{9025C225-C788-4386-AD46-A629282BF353}" type="sibTrans" cxnId="{E9D7E0D8-AF59-4B31-A5E7-FA1CB246029F}">
      <dgm:prSet/>
      <dgm:spPr/>
      <dgm:t>
        <a:bodyPr/>
        <a:lstStyle/>
        <a:p>
          <a:endParaRPr lang="en-GB">
            <a:latin typeface="Candara" pitchFamily="34" charset="0"/>
          </a:endParaRPr>
        </a:p>
      </dgm:t>
    </dgm:pt>
    <dgm:pt modelId="{F9767E5A-CEE4-48F3-A4CD-8D30D0AFB5AD}">
      <dgm:prSet/>
      <dgm:spPr/>
      <dgm:t>
        <a:bodyPr/>
        <a:lstStyle/>
        <a:p>
          <a:pPr rtl="0"/>
          <a:r>
            <a:rPr lang="en-GB" dirty="0" smtClean="0">
              <a:latin typeface="Candara" pitchFamily="34" charset="0"/>
            </a:rPr>
            <a:t>We must bring information into languages, at internet-scale</a:t>
          </a:r>
          <a:endParaRPr lang="en-GB" dirty="0">
            <a:latin typeface="Candara" pitchFamily="34" charset="0"/>
          </a:endParaRPr>
        </a:p>
      </dgm:t>
    </dgm:pt>
    <dgm:pt modelId="{B175981F-0FF3-4542-9CF4-CC1FA8EFF392}" type="parTrans" cxnId="{1FB99211-576F-4718-8267-4C3FE5E747BB}">
      <dgm:prSet/>
      <dgm:spPr/>
      <dgm:t>
        <a:bodyPr/>
        <a:lstStyle/>
        <a:p>
          <a:endParaRPr lang="en-GB">
            <a:latin typeface="Candara" pitchFamily="34" charset="0"/>
          </a:endParaRPr>
        </a:p>
      </dgm:t>
    </dgm:pt>
    <dgm:pt modelId="{8D37D2E7-175B-4C05-AF9C-3361A4115AFE}" type="sibTrans" cxnId="{1FB99211-576F-4718-8267-4C3FE5E747BB}">
      <dgm:prSet/>
      <dgm:spPr/>
      <dgm:t>
        <a:bodyPr/>
        <a:lstStyle/>
        <a:p>
          <a:endParaRPr lang="en-GB">
            <a:latin typeface="Candara" pitchFamily="34" charset="0"/>
          </a:endParaRPr>
        </a:p>
      </dgm:t>
    </dgm:pt>
    <dgm:pt modelId="{5753CED5-58CA-4726-A9F4-89D25DEC4757}">
      <dgm:prSet/>
      <dgm:spPr/>
      <dgm:t>
        <a:bodyPr/>
        <a:lstStyle/>
        <a:p>
          <a:pPr rtl="0"/>
          <a:r>
            <a:rPr lang="en-GB" dirty="0" smtClean="0">
              <a:latin typeface="Candara" pitchFamily="34" charset="0"/>
            </a:rPr>
            <a:t>F# breaks new ground in how this can be done</a:t>
          </a:r>
          <a:endParaRPr lang="en-GB" dirty="0">
            <a:latin typeface="Candara" pitchFamily="34" charset="0"/>
          </a:endParaRPr>
        </a:p>
      </dgm:t>
    </dgm:pt>
    <dgm:pt modelId="{51B6886F-5C63-4C83-9492-409BB084FEAE}" type="parTrans" cxnId="{E7BD57FC-6A75-4637-B48E-FC62EDFAD7ED}">
      <dgm:prSet/>
      <dgm:spPr/>
      <dgm:t>
        <a:bodyPr/>
        <a:lstStyle/>
        <a:p>
          <a:endParaRPr lang="en-GB">
            <a:latin typeface="Candara" pitchFamily="34" charset="0"/>
          </a:endParaRPr>
        </a:p>
      </dgm:t>
    </dgm:pt>
    <dgm:pt modelId="{1F06D0A0-6E00-40DD-AFD3-58A72F24DD0C}" type="sibTrans" cxnId="{E7BD57FC-6A75-4637-B48E-FC62EDFAD7ED}">
      <dgm:prSet/>
      <dgm:spPr/>
      <dgm:t>
        <a:bodyPr/>
        <a:lstStyle/>
        <a:p>
          <a:endParaRPr lang="en-GB">
            <a:latin typeface="Candara" pitchFamily="34" charset="0"/>
          </a:endParaRPr>
        </a:p>
      </dgm:t>
    </dgm:pt>
    <dgm:pt modelId="{CD73F11B-7536-45C9-A9A7-38B082557319}">
      <dgm:prSet/>
      <dgm:spPr/>
      <dgm:t>
        <a:bodyPr/>
        <a:lstStyle/>
        <a:p>
          <a:pPr rtl="0"/>
          <a:r>
            <a:rPr lang="en-GB" dirty="0" smtClean="0">
              <a:latin typeface="ZapfChancery"/>
              <a:sym typeface="Symbol"/>
            </a:rPr>
            <a:t></a:t>
          </a:r>
          <a:r>
            <a:rPr lang="en-GB" baseline="-25000" dirty="0" smtClean="0">
              <a:latin typeface="ZapfChancery"/>
              <a:sym typeface="Symbol"/>
            </a:rPr>
            <a:t>0</a:t>
          </a:r>
          <a:r>
            <a:rPr lang="en-GB" dirty="0" smtClean="0"/>
            <a:t> still poses many, many challenges</a:t>
          </a:r>
          <a:endParaRPr lang="en-GB" dirty="0">
            <a:latin typeface="Candara" pitchFamily="34" charset="0"/>
          </a:endParaRPr>
        </a:p>
      </dgm:t>
    </dgm:pt>
    <dgm:pt modelId="{295EA1E3-B911-4A4B-8470-54951951045D}" type="parTrans" cxnId="{AD2E4153-C5FA-48E4-BACC-27A78FA9053E}">
      <dgm:prSet/>
      <dgm:spPr/>
    </dgm:pt>
    <dgm:pt modelId="{ABD068CE-5D1F-4CA4-BD6E-5DD6177E9D04}" type="sibTrans" cxnId="{AD2E4153-C5FA-48E4-BACC-27A78FA9053E}">
      <dgm:prSet/>
      <dgm:spPr/>
    </dgm:pt>
    <dgm:pt modelId="{419AC324-5D52-4BD2-85C4-3ADA359094E0}" type="pres">
      <dgm:prSet presAssocID="{BFAA7BFC-3793-46CC-9A63-EF83F29FF1EE}" presName="diagram" presStyleCnt="0">
        <dgm:presLayoutVars>
          <dgm:dir/>
          <dgm:resizeHandles val="exact"/>
        </dgm:presLayoutVars>
      </dgm:prSet>
      <dgm:spPr/>
    </dgm:pt>
    <dgm:pt modelId="{19C0A732-0A94-49C0-8C5D-3B70BA906022}" type="pres">
      <dgm:prSet presAssocID="{0B035A35-EDA1-463C-962C-49053818FB41}" presName="node" presStyleLbl="node1" presStyleIdx="0" presStyleCnt="4">
        <dgm:presLayoutVars>
          <dgm:bulletEnabled val="1"/>
        </dgm:presLayoutVars>
      </dgm:prSet>
      <dgm:spPr/>
    </dgm:pt>
    <dgm:pt modelId="{0147C2E0-92D5-45BE-97C2-C4CC4A9E0BAC}" type="pres">
      <dgm:prSet presAssocID="{9025C225-C788-4386-AD46-A629282BF353}" presName="sibTrans" presStyleCnt="0"/>
      <dgm:spPr/>
    </dgm:pt>
    <dgm:pt modelId="{260F7149-2697-4052-A5AF-2FA908D3FFF3}" type="pres">
      <dgm:prSet presAssocID="{F9767E5A-CEE4-48F3-A4CD-8D30D0AFB5AD}" presName="node" presStyleLbl="node1" presStyleIdx="1" presStyleCnt="4">
        <dgm:presLayoutVars>
          <dgm:bulletEnabled val="1"/>
        </dgm:presLayoutVars>
      </dgm:prSet>
      <dgm:spPr/>
      <dgm:t>
        <a:bodyPr/>
        <a:lstStyle/>
        <a:p>
          <a:endParaRPr lang="en-GB"/>
        </a:p>
      </dgm:t>
    </dgm:pt>
    <dgm:pt modelId="{3EA5A379-0F9D-4031-98D9-2A14AEDC7341}" type="pres">
      <dgm:prSet presAssocID="{8D37D2E7-175B-4C05-AF9C-3361A4115AFE}" presName="sibTrans" presStyleCnt="0"/>
      <dgm:spPr/>
    </dgm:pt>
    <dgm:pt modelId="{13899047-765D-4C25-9778-0684B96E2447}" type="pres">
      <dgm:prSet presAssocID="{5753CED5-58CA-4726-A9F4-89D25DEC4757}" presName="node" presStyleLbl="node1" presStyleIdx="2" presStyleCnt="4">
        <dgm:presLayoutVars>
          <dgm:bulletEnabled val="1"/>
        </dgm:presLayoutVars>
      </dgm:prSet>
      <dgm:spPr/>
      <dgm:t>
        <a:bodyPr/>
        <a:lstStyle/>
        <a:p>
          <a:endParaRPr lang="en-GB"/>
        </a:p>
      </dgm:t>
    </dgm:pt>
    <dgm:pt modelId="{4D239DAE-CDB3-4612-A73B-93E4A9106438}" type="pres">
      <dgm:prSet presAssocID="{1F06D0A0-6E00-40DD-AFD3-58A72F24DD0C}" presName="sibTrans" presStyleCnt="0"/>
      <dgm:spPr/>
    </dgm:pt>
    <dgm:pt modelId="{FDF97F95-EA95-4FF2-A5DD-6806A47971A9}" type="pres">
      <dgm:prSet presAssocID="{CD73F11B-7536-45C9-A9A7-38B082557319}" presName="node" presStyleLbl="node1" presStyleIdx="3" presStyleCnt="4">
        <dgm:presLayoutVars>
          <dgm:bulletEnabled val="1"/>
        </dgm:presLayoutVars>
      </dgm:prSet>
      <dgm:spPr/>
      <dgm:t>
        <a:bodyPr/>
        <a:lstStyle/>
        <a:p>
          <a:endParaRPr lang="en-GB"/>
        </a:p>
      </dgm:t>
    </dgm:pt>
  </dgm:ptLst>
  <dgm:cxnLst>
    <dgm:cxn modelId="{78FEF923-FE31-4E29-8F1B-1B3054DC51A5}" type="presOf" srcId="{0B035A35-EDA1-463C-962C-49053818FB41}" destId="{19C0A732-0A94-49C0-8C5D-3B70BA906022}" srcOrd="0" destOrd="0" presId="urn:microsoft.com/office/officeart/2005/8/layout/default"/>
    <dgm:cxn modelId="{E9A891BF-709F-428E-A19A-ADD38D219DA8}" type="presOf" srcId="{BFAA7BFC-3793-46CC-9A63-EF83F29FF1EE}" destId="{419AC324-5D52-4BD2-85C4-3ADA359094E0}" srcOrd="0" destOrd="0" presId="urn:microsoft.com/office/officeart/2005/8/layout/default"/>
    <dgm:cxn modelId="{1FB99211-576F-4718-8267-4C3FE5E747BB}" srcId="{BFAA7BFC-3793-46CC-9A63-EF83F29FF1EE}" destId="{F9767E5A-CEE4-48F3-A4CD-8D30D0AFB5AD}" srcOrd="1" destOrd="0" parTransId="{B175981F-0FF3-4542-9CF4-CC1FA8EFF392}" sibTransId="{8D37D2E7-175B-4C05-AF9C-3361A4115AFE}"/>
    <dgm:cxn modelId="{ED38B4C3-EC43-41F5-879A-5982323FFB73}" type="presOf" srcId="{CD73F11B-7536-45C9-A9A7-38B082557319}" destId="{FDF97F95-EA95-4FF2-A5DD-6806A47971A9}" srcOrd="0" destOrd="0" presId="urn:microsoft.com/office/officeart/2005/8/layout/default"/>
    <dgm:cxn modelId="{BBE0F700-86DF-4EB2-84AC-BB0FB27760EE}" type="presOf" srcId="{5753CED5-58CA-4726-A9F4-89D25DEC4757}" destId="{13899047-765D-4C25-9778-0684B96E2447}" srcOrd="0" destOrd="0" presId="urn:microsoft.com/office/officeart/2005/8/layout/default"/>
    <dgm:cxn modelId="{AD2E4153-C5FA-48E4-BACC-27A78FA9053E}" srcId="{BFAA7BFC-3793-46CC-9A63-EF83F29FF1EE}" destId="{CD73F11B-7536-45C9-A9A7-38B082557319}" srcOrd="3" destOrd="0" parTransId="{295EA1E3-B911-4A4B-8470-54951951045D}" sibTransId="{ABD068CE-5D1F-4CA4-BD6E-5DD6177E9D04}"/>
    <dgm:cxn modelId="{675C4711-5E3B-4621-8592-9F0B312842F9}" type="presOf" srcId="{F9767E5A-CEE4-48F3-A4CD-8D30D0AFB5AD}" destId="{260F7149-2697-4052-A5AF-2FA908D3FFF3}" srcOrd="0" destOrd="0" presId="urn:microsoft.com/office/officeart/2005/8/layout/default"/>
    <dgm:cxn modelId="{E9D7E0D8-AF59-4B31-A5E7-FA1CB246029F}" srcId="{BFAA7BFC-3793-46CC-9A63-EF83F29FF1EE}" destId="{0B035A35-EDA1-463C-962C-49053818FB41}" srcOrd="0" destOrd="0" parTransId="{6796A97F-73EB-4DC9-B91B-BEBD2A04D710}" sibTransId="{9025C225-C788-4386-AD46-A629282BF353}"/>
    <dgm:cxn modelId="{E7BD57FC-6A75-4637-B48E-FC62EDFAD7ED}" srcId="{BFAA7BFC-3793-46CC-9A63-EF83F29FF1EE}" destId="{5753CED5-58CA-4726-A9F4-89D25DEC4757}" srcOrd="2" destOrd="0" parTransId="{51B6886F-5C63-4C83-9492-409BB084FEAE}" sibTransId="{1F06D0A0-6E00-40DD-AFD3-58A72F24DD0C}"/>
    <dgm:cxn modelId="{955311BC-8B96-477B-9DE2-EDD891ADAAFB}" type="presParOf" srcId="{419AC324-5D52-4BD2-85C4-3ADA359094E0}" destId="{19C0A732-0A94-49C0-8C5D-3B70BA906022}" srcOrd="0" destOrd="0" presId="urn:microsoft.com/office/officeart/2005/8/layout/default"/>
    <dgm:cxn modelId="{61EC2838-6EB2-49EE-BA86-1AFD48CE4E61}" type="presParOf" srcId="{419AC324-5D52-4BD2-85C4-3ADA359094E0}" destId="{0147C2E0-92D5-45BE-97C2-C4CC4A9E0BAC}" srcOrd="1" destOrd="0" presId="urn:microsoft.com/office/officeart/2005/8/layout/default"/>
    <dgm:cxn modelId="{A282EC2A-275B-48CE-8775-47F1EF9F63A5}" type="presParOf" srcId="{419AC324-5D52-4BD2-85C4-3ADA359094E0}" destId="{260F7149-2697-4052-A5AF-2FA908D3FFF3}" srcOrd="2" destOrd="0" presId="urn:microsoft.com/office/officeart/2005/8/layout/default"/>
    <dgm:cxn modelId="{2EDB288C-4DA6-47E6-BE5C-AF16D3CC87BC}" type="presParOf" srcId="{419AC324-5D52-4BD2-85C4-3ADA359094E0}" destId="{3EA5A379-0F9D-4031-98D9-2A14AEDC7341}" srcOrd="3" destOrd="0" presId="urn:microsoft.com/office/officeart/2005/8/layout/default"/>
    <dgm:cxn modelId="{9BA978F4-0639-4D10-BBFE-34440C0AF2A9}" type="presParOf" srcId="{419AC324-5D52-4BD2-85C4-3ADA359094E0}" destId="{13899047-765D-4C25-9778-0684B96E2447}" srcOrd="4" destOrd="0" presId="urn:microsoft.com/office/officeart/2005/8/layout/default"/>
    <dgm:cxn modelId="{D741B8A6-F34B-469B-AA5B-896E47720467}" type="presParOf" srcId="{419AC324-5D52-4BD2-85C4-3ADA359094E0}" destId="{4D239DAE-CDB3-4612-A73B-93E4A9106438}" srcOrd="5" destOrd="0" presId="urn:microsoft.com/office/officeart/2005/8/layout/default"/>
    <dgm:cxn modelId="{C100613B-4E6C-4EE0-9F9A-9F351084F2DF}" type="presParOf" srcId="{419AC324-5D52-4BD2-85C4-3ADA359094E0}" destId="{FDF97F95-EA95-4FF2-A5DD-6806A47971A9}" srcOrd="6"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D9FBEAD-8068-422C-B57A-30CFA25C3E76}">
      <dsp:nvSpPr>
        <dsp:cNvPr id="0" name=""/>
        <dsp:cNvSpPr/>
      </dsp:nvSpPr>
      <dsp:spPr>
        <a:xfrm>
          <a:off x="918055" y="1118970"/>
          <a:ext cx="3273099" cy="3219884"/>
        </a:xfrm>
        <a:prstGeom prst="ellipse">
          <a:avLst/>
        </a:prstGeom>
        <a:solidFill>
          <a:schemeClr val="accent1">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lvl="0" algn="ctr" defTabSz="1244600">
            <a:lnSpc>
              <a:spcPct val="90000"/>
            </a:lnSpc>
            <a:spcBef>
              <a:spcPct val="0"/>
            </a:spcBef>
            <a:spcAft>
              <a:spcPct val="35000"/>
            </a:spcAft>
          </a:pPr>
          <a:r>
            <a:rPr lang="en-GB" sz="2800" kern="1200" dirty="0" smtClean="0"/>
            <a:t>Statically Typed</a:t>
          </a:r>
          <a:endParaRPr lang="en-GB" sz="2800" kern="1200" dirty="0"/>
        </a:p>
      </dsp:txBody>
      <dsp:txXfrm>
        <a:off x="1375109" y="1498663"/>
        <a:ext cx="1887192" cy="2460497"/>
      </dsp:txXfrm>
    </dsp:sp>
    <dsp:sp modelId="{C4F96459-0667-46A5-8464-979D32A5AFC0}">
      <dsp:nvSpPr>
        <dsp:cNvPr id="0" name=""/>
        <dsp:cNvSpPr/>
      </dsp:nvSpPr>
      <dsp:spPr>
        <a:xfrm>
          <a:off x="4324195" y="1118970"/>
          <a:ext cx="3273099" cy="3219884"/>
        </a:xfrm>
        <a:prstGeom prst="ellipse">
          <a:avLst/>
        </a:prstGeom>
        <a:solidFill>
          <a:schemeClr val="accent1">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lvl="0" algn="ctr" defTabSz="1244600">
            <a:lnSpc>
              <a:spcPct val="90000"/>
            </a:lnSpc>
            <a:spcBef>
              <a:spcPct val="0"/>
            </a:spcBef>
            <a:spcAft>
              <a:spcPct val="35000"/>
            </a:spcAft>
          </a:pPr>
          <a:r>
            <a:rPr lang="en-GB" sz="2800" kern="1200" dirty="0" smtClean="0"/>
            <a:t>Dynamically Typed</a:t>
          </a:r>
          <a:endParaRPr lang="en-GB" sz="2800" kern="1200" dirty="0"/>
        </a:p>
      </dsp:txBody>
      <dsp:txXfrm>
        <a:off x="5253047" y="1498663"/>
        <a:ext cx="1887192" cy="246049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D9FBEAD-8068-422C-B57A-30CFA25C3E76}">
      <dsp:nvSpPr>
        <dsp:cNvPr id="0" name=""/>
        <dsp:cNvSpPr/>
      </dsp:nvSpPr>
      <dsp:spPr>
        <a:xfrm>
          <a:off x="-63026" y="108979"/>
          <a:ext cx="4955228" cy="4744565"/>
        </a:xfrm>
        <a:prstGeom prst="ellipse">
          <a:avLst/>
        </a:prstGeom>
        <a:solidFill>
          <a:schemeClr val="accent1">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lvl="0" algn="ctr" defTabSz="1866900">
            <a:lnSpc>
              <a:spcPct val="90000"/>
            </a:lnSpc>
            <a:spcBef>
              <a:spcPct val="0"/>
            </a:spcBef>
            <a:spcAft>
              <a:spcPct val="35000"/>
            </a:spcAft>
          </a:pPr>
          <a:r>
            <a:rPr lang="en-GB" sz="4200" kern="1200" dirty="0" smtClean="0"/>
            <a:t>Statically Typed</a:t>
          </a:r>
          <a:endParaRPr lang="en-GB" sz="4200" kern="1200" dirty="0"/>
        </a:p>
      </dsp:txBody>
      <dsp:txXfrm>
        <a:off x="628919" y="668466"/>
        <a:ext cx="2857068" cy="3625592"/>
      </dsp:txXfrm>
    </dsp:sp>
    <dsp:sp modelId="{C4F96459-0667-46A5-8464-979D32A5AFC0}">
      <dsp:nvSpPr>
        <dsp:cNvPr id="0" name=""/>
        <dsp:cNvSpPr/>
      </dsp:nvSpPr>
      <dsp:spPr>
        <a:xfrm>
          <a:off x="3156423" y="108979"/>
          <a:ext cx="4955228" cy="4744565"/>
        </a:xfrm>
        <a:prstGeom prst="ellipse">
          <a:avLst/>
        </a:prstGeom>
        <a:solidFill>
          <a:schemeClr val="accent1">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lvl="0" algn="ctr" defTabSz="1866900">
            <a:lnSpc>
              <a:spcPct val="90000"/>
            </a:lnSpc>
            <a:spcBef>
              <a:spcPct val="0"/>
            </a:spcBef>
            <a:spcAft>
              <a:spcPct val="35000"/>
            </a:spcAft>
          </a:pPr>
          <a:r>
            <a:rPr lang="en-GB" sz="4200" kern="1200" dirty="0" smtClean="0"/>
            <a:t>Dynamically Typed</a:t>
          </a:r>
          <a:endParaRPr lang="en-GB" sz="4200" kern="1200" dirty="0"/>
        </a:p>
      </dsp:txBody>
      <dsp:txXfrm>
        <a:off x="4562636" y="668466"/>
        <a:ext cx="2857068" cy="362559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0D238AF-8111-48F4-87D0-8513B6795E16}">
      <dsp:nvSpPr>
        <dsp:cNvPr id="0" name=""/>
        <dsp:cNvSpPr/>
      </dsp:nvSpPr>
      <dsp:spPr>
        <a:xfrm>
          <a:off x="0" y="838232"/>
          <a:ext cx="2613730" cy="1568238"/>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6000" tIns="76200" rIns="0" bIns="76200" numCol="1" spcCol="1270" anchor="ctr" anchorCtr="0">
          <a:noAutofit/>
        </a:bodyPr>
        <a:lstStyle/>
        <a:p>
          <a:pPr lvl="0" algn="ctr" defTabSz="889000" rtl="0">
            <a:lnSpc>
              <a:spcPct val="90000"/>
            </a:lnSpc>
            <a:spcBef>
              <a:spcPct val="0"/>
            </a:spcBef>
            <a:spcAft>
              <a:spcPct val="35000"/>
            </a:spcAft>
          </a:pPr>
          <a:r>
            <a:rPr lang="en-GB" sz="2000" kern="1200" dirty="0" smtClean="0"/>
            <a:t>Γ</a:t>
          </a:r>
          <a:r>
            <a:rPr lang="en-GB" sz="2000" kern="1200" baseline="-25000" dirty="0" smtClean="0"/>
            <a:t>0 </a:t>
          </a:r>
          <a:r>
            <a:rPr lang="en-GB" sz="2000" kern="1200" dirty="0" smtClean="0"/>
            <a:t>is the ever-growing ocean of digital reality around us  </a:t>
          </a:r>
          <a:endParaRPr lang="en-GB" sz="2000" kern="1200" dirty="0"/>
        </a:p>
      </dsp:txBody>
      <dsp:txXfrm>
        <a:off x="0" y="838232"/>
        <a:ext cx="2613730" cy="1568238"/>
      </dsp:txXfrm>
    </dsp:sp>
    <dsp:sp modelId="{5C889AEA-E0C2-4FF9-A34D-CA456FDB903E}">
      <dsp:nvSpPr>
        <dsp:cNvPr id="0" name=""/>
        <dsp:cNvSpPr/>
      </dsp:nvSpPr>
      <dsp:spPr>
        <a:xfrm>
          <a:off x="2875103" y="838232"/>
          <a:ext cx="2613730" cy="1568238"/>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6000" tIns="76200" rIns="0" bIns="76200" numCol="1" spcCol="1270" anchor="ctr" anchorCtr="0">
          <a:noAutofit/>
        </a:bodyPr>
        <a:lstStyle/>
        <a:p>
          <a:pPr lvl="0" algn="ctr" defTabSz="889000" rtl="0">
            <a:lnSpc>
              <a:spcPct val="90000"/>
            </a:lnSpc>
            <a:spcBef>
              <a:spcPct val="0"/>
            </a:spcBef>
            <a:spcAft>
              <a:spcPct val="35000"/>
            </a:spcAft>
          </a:pPr>
          <a:r>
            <a:rPr lang="en-GB" sz="2000" kern="1200" dirty="0" smtClean="0"/>
            <a:t>Γ</a:t>
          </a:r>
          <a:r>
            <a:rPr lang="en-GB" sz="2000" kern="1200" baseline="-25000" dirty="0" smtClean="0"/>
            <a:t>0 </a:t>
          </a:r>
          <a:r>
            <a:rPr lang="en-GB" sz="2000" kern="1200" dirty="0" smtClean="0"/>
            <a:t>is big. Really big.</a:t>
          </a:r>
        </a:p>
        <a:p>
          <a:pPr lvl="0" algn="ctr" defTabSz="889000" rtl="0">
            <a:lnSpc>
              <a:spcPct val="90000"/>
            </a:lnSpc>
            <a:spcBef>
              <a:spcPct val="0"/>
            </a:spcBef>
            <a:spcAft>
              <a:spcPct val="35000"/>
            </a:spcAft>
          </a:pPr>
          <a:r>
            <a:rPr lang="en-GB" sz="2000" kern="1200" dirty="0" smtClean="0"/>
            <a:t>Γ</a:t>
          </a:r>
          <a:r>
            <a:rPr lang="en-GB" sz="2000" kern="1200" baseline="-25000" dirty="0" smtClean="0"/>
            <a:t>0 </a:t>
          </a:r>
          <a:r>
            <a:rPr lang="en-GB" sz="2000" kern="1200" dirty="0" smtClean="0"/>
            <a:t>defies imagination for its enormity</a:t>
          </a:r>
          <a:endParaRPr lang="en-GB" sz="2000" kern="1200" dirty="0"/>
        </a:p>
      </dsp:txBody>
      <dsp:txXfrm>
        <a:off x="2875103" y="838232"/>
        <a:ext cx="2613730" cy="1568238"/>
      </dsp:txXfrm>
    </dsp:sp>
    <dsp:sp modelId="{BB6560F0-5737-4155-83E0-F00762C15097}">
      <dsp:nvSpPr>
        <dsp:cNvPr id="0" name=""/>
        <dsp:cNvSpPr/>
      </dsp:nvSpPr>
      <dsp:spPr>
        <a:xfrm>
          <a:off x="5750207" y="838232"/>
          <a:ext cx="2613730" cy="1568238"/>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rtl="0">
            <a:lnSpc>
              <a:spcPct val="90000"/>
            </a:lnSpc>
            <a:spcBef>
              <a:spcPct val="0"/>
            </a:spcBef>
            <a:spcAft>
              <a:spcPct val="35000"/>
            </a:spcAft>
          </a:pPr>
          <a:r>
            <a:rPr lang="en-GB" sz="2000" kern="1200" dirty="0" smtClean="0"/>
            <a:t>Γ</a:t>
          </a:r>
          <a:r>
            <a:rPr lang="en-GB" sz="2000" kern="1200" baseline="-25000" dirty="0" smtClean="0"/>
            <a:t>0 </a:t>
          </a:r>
          <a:r>
            <a:rPr lang="en-GB" sz="2000" kern="1200" dirty="0" smtClean="0"/>
            <a:t>is other. It doesn’t speak your language</a:t>
          </a:r>
          <a:endParaRPr lang="en-GB" sz="2000" kern="1200" dirty="0"/>
        </a:p>
      </dsp:txBody>
      <dsp:txXfrm>
        <a:off x="5750207" y="838232"/>
        <a:ext cx="2613730" cy="1568238"/>
      </dsp:txXfrm>
    </dsp:sp>
    <dsp:sp modelId="{95717ED0-058B-40A8-AEF1-D8763A5D87CC}">
      <dsp:nvSpPr>
        <dsp:cNvPr id="0" name=""/>
        <dsp:cNvSpPr/>
      </dsp:nvSpPr>
      <dsp:spPr>
        <a:xfrm>
          <a:off x="0" y="2667843"/>
          <a:ext cx="2613730" cy="1568238"/>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6000" tIns="76200" rIns="0" bIns="76200" numCol="1" spcCol="1270" anchor="ctr" anchorCtr="0">
          <a:noAutofit/>
        </a:bodyPr>
        <a:lstStyle/>
        <a:p>
          <a:pPr lvl="0" algn="ctr" defTabSz="889000" rtl="0">
            <a:lnSpc>
              <a:spcPct val="90000"/>
            </a:lnSpc>
            <a:spcBef>
              <a:spcPct val="0"/>
            </a:spcBef>
            <a:spcAft>
              <a:spcPct val="35000"/>
            </a:spcAft>
          </a:pPr>
          <a:r>
            <a:rPr lang="en-GB" sz="2000" kern="1200" dirty="0" smtClean="0"/>
            <a:t>Γ</a:t>
          </a:r>
          <a:r>
            <a:rPr lang="en-GB" sz="2000" kern="1200" baseline="-25000" dirty="0" smtClean="0"/>
            <a:t>0 </a:t>
          </a:r>
          <a:r>
            <a:rPr lang="en-GB" sz="2000" kern="1200" dirty="0" smtClean="0"/>
            <a:t>is being organized at an incredible rate</a:t>
          </a:r>
          <a:endParaRPr lang="en-GB" sz="2000" kern="1200" dirty="0"/>
        </a:p>
      </dsp:txBody>
      <dsp:txXfrm>
        <a:off x="0" y="2667843"/>
        <a:ext cx="2613730" cy="1568238"/>
      </dsp:txXfrm>
    </dsp:sp>
    <dsp:sp modelId="{2B9C4F42-7270-4926-91A5-B0F02BC89C9E}">
      <dsp:nvSpPr>
        <dsp:cNvPr id="0" name=""/>
        <dsp:cNvSpPr/>
      </dsp:nvSpPr>
      <dsp:spPr>
        <a:xfrm>
          <a:off x="2875103" y="2667843"/>
          <a:ext cx="2613730" cy="1568238"/>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6000" tIns="76200" rIns="0" bIns="76200" numCol="1" spcCol="1270" anchor="ctr" anchorCtr="0">
          <a:noAutofit/>
        </a:bodyPr>
        <a:lstStyle/>
        <a:p>
          <a:pPr lvl="0" algn="ctr" defTabSz="889000" rtl="0">
            <a:lnSpc>
              <a:spcPct val="90000"/>
            </a:lnSpc>
            <a:spcBef>
              <a:spcPct val="0"/>
            </a:spcBef>
            <a:spcAft>
              <a:spcPct val="35000"/>
            </a:spcAft>
          </a:pPr>
          <a:r>
            <a:rPr lang="en-GB" sz="2000" kern="1200" dirty="0" smtClean="0"/>
            <a:t>Γ</a:t>
          </a:r>
          <a:r>
            <a:rPr lang="en-GB" sz="2000" kern="1200" baseline="-25000" dirty="0" smtClean="0"/>
            <a:t>0</a:t>
          </a:r>
          <a:r>
            <a:rPr lang="en-GB" sz="2000" kern="1200" dirty="0" smtClean="0"/>
            <a:t> needs us. We’re </a:t>
          </a:r>
          <a:r>
            <a:rPr lang="en-GB" sz="2000" kern="1200" dirty="0" smtClean="0"/>
            <a:t>hitting the limit with e and </a:t>
          </a:r>
          <a:r>
            <a:rPr lang="en-GB" sz="2000" kern="1200" dirty="0" smtClean="0"/>
            <a:t>tau</a:t>
          </a:r>
          <a:endParaRPr lang="en-GB" sz="2000" kern="1200" dirty="0"/>
        </a:p>
      </dsp:txBody>
      <dsp:txXfrm>
        <a:off x="2875103" y="2667843"/>
        <a:ext cx="2613730" cy="1568238"/>
      </dsp:txXfrm>
    </dsp:sp>
    <dsp:sp modelId="{02636C2B-1A91-4E5F-9560-97738B72DA61}">
      <dsp:nvSpPr>
        <dsp:cNvPr id="0" name=""/>
        <dsp:cNvSpPr/>
      </dsp:nvSpPr>
      <dsp:spPr>
        <a:xfrm>
          <a:off x="5750207" y="2667843"/>
          <a:ext cx="2613730" cy="1568238"/>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rtl="0">
            <a:lnSpc>
              <a:spcPct val="90000"/>
            </a:lnSpc>
            <a:spcBef>
              <a:spcPct val="0"/>
            </a:spcBef>
            <a:spcAft>
              <a:spcPct val="35000"/>
            </a:spcAft>
          </a:pPr>
          <a:r>
            <a:rPr lang="en-GB" sz="2000" kern="1200" dirty="0" smtClean="0"/>
            <a:t>Γ</a:t>
          </a:r>
          <a:r>
            <a:rPr lang="en-GB" sz="2000" kern="1200" baseline="-25000" dirty="0" smtClean="0"/>
            <a:t>0 </a:t>
          </a:r>
          <a:r>
            <a:rPr lang="en-GB" sz="2000" kern="1200" dirty="0" smtClean="0"/>
            <a:t>is surprisingly “human”</a:t>
          </a:r>
          <a:endParaRPr lang="en-GB" sz="2000" kern="1200" dirty="0"/>
        </a:p>
      </dsp:txBody>
      <dsp:txXfrm>
        <a:off x="5750207" y="2667843"/>
        <a:ext cx="2613730" cy="156823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CA26391-B69E-4A1C-8ED4-3A170885F4E2}">
      <dsp:nvSpPr>
        <dsp:cNvPr id="0" name=""/>
        <dsp:cNvSpPr/>
      </dsp:nvSpPr>
      <dsp:spPr>
        <a:xfrm>
          <a:off x="0" y="831409"/>
          <a:ext cx="2613730" cy="1568238"/>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6000" tIns="76200" rIns="0" bIns="76200" numCol="1" spcCol="1270" anchor="ctr" anchorCtr="0">
          <a:noAutofit/>
        </a:bodyPr>
        <a:lstStyle/>
        <a:p>
          <a:pPr lvl="0" algn="ctr" defTabSz="889000" rtl="0">
            <a:lnSpc>
              <a:spcPct val="90000"/>
            </a:lnSpc>
            <a:spcBef>
              <a:spcPct val="0"/>
            </a:spcBef>
            <a:spcAft>
              <a:spcPct val="35000"/>
            </a:spcAft>
          </a:pPr>
          <a:r>
            <a:rPr lang="en-GB" sz="2000" kern="1200" dirty="0" smtClean="0"/>
            <a:t>Γ</a:t>
          </a:r>
          <a:r>
            <a:rPr lang="en-GB" sz="2000" kern="1200" baseline="-25000" dirty="0" smtClean="0"/>
            <a:t>0 </a:t>
          </a:r>
          <a:r>
            <a:rPr lang="en-GB" sz="2000" kern="1200" dirty="0" smtClean="0"/>
            <a:t>is full of uncertainty and probabilities.</a:t>
          </a:r>
          <a:endParaRPr lang="en-GB" sz="2000" kern="1200" dirty="0"/>
        </a:p>
      </dsp:txBody>
      <dsp:txXfrm>
        <a:off x="0" y="831409"/>
        <a:ext cx="2613730" cy="1568238"/>
      </dsp:txXfrm>
    </dsp:sp>
    <dsp:sp modelId="{A79A055B-95A4-44BD-A67F-B5A5ABC9C814}">
      <dsp:nvSpPr>
        <dsp:cNvPr id="0" name=""/>
        <dsp:cNvSpPr/>
      </dsp:nvSpPr>
      <dsp:spPr>
        <a:xfrm>
          <a:off x="2875103" y="831409"/>
          <a:ext cx="2613730" cy="1568238"/>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6000" tIns="76200" rIns="0" bIns="76200" numCol="1" spcCol="1270" anchor="ctr" anchorCtr="0">
          <a:noAutofit/>
        </a:bodyPr>
        <a:lstStyle/>
        <a:p>
          <a:pPr lvl="0" algn="ctr" defTabSz="889000" rtl="0">
            <a:lnSpc>
              <a:spcPct val="90000"/>
            </a:lnSpc>
            <a:spcBef>
              <a:spcPct val="0"/>
            </a:spcBef>
            <a:spcAft>
              <a:spcPct val="35000"/>
            </a:spcAft>
          </a:pPr>
          <a:r>
            <a:rPr lang="en-GB" sz="2000" kern="1200" dirty="0" smtClean="0"/>
            <a:t>You are mutually recursive with Γ</a:t>
          </a:r>
          <a:r>
            <a:rPr lang="en-GB" sz="2000" kern="1200" baseline="-25000" dirty="0" smtClean="0"/>
            <a:t>0</a:t>
          </a:r>
          <a:r>
            <a:rPr lang="en-GB" sz="2000" kern="1200" dirty="0" smtClean="0"/>
            <a:t>. You are part of it. </a:t>
          </a:r>
        </a:p>
      </dsp:txBody>
      <dsp:txXfrm>
        <a:off x="2875103" y="831409"/>
        <a:ext cx="2613730" cy="1568238"/>
      </dsp:txXfrm>
    </dsp:sp>
    <dsp:sp modelId="{7DE51232-A39B-4346-A8B5-36F192675968}">
      <dsp:nvSpPr>
        <dsp:cNvPr id="0" name=""/>
        <dsp:cNvSpPr/>
      </dsp:nvSpPr>
      <dsp:spPr>
        <a:xfrm>
          <a:off x="5750207" y="831409"/>
          <a:ext cx="2613730" cy="1568238"/>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6000" tIns="76200" rIns="0" bIns="76200" numCol="1" spcCol="1270" anchor="ctr" anchorCtr="0">
          <a:noAutofit/>
        </a:bodyPr>
        <a:lstStyle/>
        <a:p>
          <a:pPr lvl="0" algn="ctr" defTabSz="889000" rtl="0">
            <a:lnSpc>
              <a:spcPct val="90000"/>
            </a:lnSpc>
            <a:spcBef>
              <a:spcPct val="0"/>
            </a:spcBef>
            <a:spcAft>
              <a:spcPct val="35000"/>
            </a:spcAft>
          </a:pPr>
          <a:r>
            <a:rPr lang="en-GB" sz="2000" kern="1200" dirty="0" smtClean="0"/>
            <a:t>Γ</a:t>
          </a:r>
          <a:r>
            <a:rPr lang="en-GB" sz="2000" kern="1200" baseline="-25000" dirty="0" smtClean="0"/>
            <a:t>0 </a:t>
          </a:r>
          <a:r>
            <a:rPr lang="en-GB" sz="2000" kern="1200" dirty="0" smtClean="0"/>
            <a:t>has many open doors, many locked doors</a:t>
          </a:r>
          <a:endParaRPr lang="en-GB" sz="2000" kern="1200" dirty="0"/>
        </a:p>
      </dsp:txBody>
      <dsp:txXfrm>
        <a:off x="5750207" y="831409"/>
        <a:ext cx="2613730" cy="1568238"/>
      </dsp:txXfrm>
    </dsp:sp>
    <dsp:sp modelId="{44BA56FA-50F2-46D9-AB07-EFCB75B83A11}">
      <dsp:nvSpPr>
        <dsp:cNvPr id="0" name=""/>
        <dsp:cNvSpPr/>
      </dsp:nvSpPr>
      <dsp:spPr>
        <a:xfrm>
          <a:off x="0" y="2661021"/>
          <a:ext cx="2613730" cy="1568238"/>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6000" tIns="76200" rIns="0" bIns="76200" numCol="1" spcCol="1270" anchor="ctr" anchorCtr="0">
          <a:noAutofit/>
        </a:bodyPr>
        <a:lstStyle/>
        <a:p>
          <a:pPr lvl="0" algn="ctr" defTabSz="889000" rtl="0">
            <a:lnSpc>
              <a:spcPct val="90000"/>
            </a:lnSpc>
            <a:spcBef>
              <a:spcPct val="0"/>
            </a:spcBef>
            <a:spcAft>
              <a:spcPct val="35000"/>
            </a:spcAft>
          </a:pPr>
          <a:r>
            <a:rPr lang="en-GB" sz="2000" kern="1200" dirty="0" smtClean="0"/>
            <a:t>Γ</a:t>
          </a:r>
          <a:r>
            <a:rPr lang="en-GB" sz="2000" kern="1200" baseline="-25000" dirty="0" smtClean="0"/>
            <a:t>0 </a:t>
          </a:r>
          <a:r>
            <a:rPr lang="en-GB" sz="2000" kern="1200" dirty="0" smtClean="0"/>
            <a:t>has many, many parts that do not get on particularly well.</a:t>
          </a:r>
          <a:endParaRPr lang="en-GB" sz="2000" kern="1200" dirty="0"/>
        </a:p>
      </dsp:txBody>
      <dsp:txXfrm>
        <a:off x="0" y="2661021"/>
        <a:ext cx="2613730" cy="1568238"/>
      </dsp:txXfrm>
    </dsp:sp>
    <dsp:sp modelId="{14C5F710-3C2E-46ED-9199-093306C6172F}">
      <dsp:nvSpPr>
        <dsp:cNvPr id="0" name=""/>
        <dsp:cNvSpPr/>
      </dsp:nvSpPr>
      <dsp:spPr>
        <a:xfrm>
          <a:off x="2875103" y="2661021"/>
          <a:ext cx="2613730" cy="1568238"/>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rtl="0">
            <a:lnSpc>
              <a:spcPct val="90000"/>
            </a:lnSpc>
            <a:spcBef>
              <a:spcPct val="0"/>
            </a:spcBef>
            <a:spcAft>
              <a:spcPct val="35000"/>
            </a:spcAft>
          </a:pPr>
          <a:r>
            <a:rPr lang="en-GB" sz="2000" kern="1200" dirty="0" smtClean="0"/>
            <a:t>Γ</a:t>
          </a:r>
          <a:r>
            <a:rPr lang="en-GB" sz="2000" kern="1200" baseline="-25000" dirty="0" smtClean="0"/>
            <a:t>0 </a:t>
          </a:r>
          <a:r>
            <a:rPr lang="en-GB" sz="2000" kern="1200" dirty="0" smtClean="0"/>
            <a:t>is so real you want to touch it, explore it</a:t>
          </a:r>
          <a:endParaRPr lang="en-GB" sz="2000" kern="1200" dirty="0"/>
        </a:p>
      </dsp:txBody>
      <dsp:txXfrm>
        <a:off x="2875103" y="2661021"/>
        <a:ext cx="2613730" cy="1568238"/>
      </dsp:txXfrm>
    </dsp:sp>
    <dsp:sp modelId="{1A98FB64-081D-4F6B-AC3C-8BA76C73DBF9}">
      <dsp:nvSpPr>
        <dsp:cNvPr id="0" name=""/>
        <dsp:cNvSpPr/>
      </dsp:nvSpPr>
      <dsp:spPr>
        <a:xfrm>
          <a:off x="5750207" y="2661021"/>
          <a:ext cx="2613730" cy="1568238"/>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6000" tIns="76200" rIns="0" bIns="76200" numCol="1" spcCol="1270" anchor="ctr" anchorCtr="0">
          <a:noAutofit/>
        </a:bodyPr>
        <a:lstStyle/>
        <a:p>
          <a:pPr lvl="0" algn="ctr" defTabSz="889000" rtl="0">
            <a:lnSpc>
              <a:spcPct val="90000"/>
            </a:lnSpc>
            <a:spcBef>
              <a:spcPct val="0"/>
            </a:spcBef>
            <a:spcAft>
              <a:spcPct val="35000"/>
            </a:spcAft>
          </a:pPr>
          <a:r>
            <a:rPr lang="en-GB" sz="2000" kern="1200" dirty="0" smtClean="0"/>
            <a:t>Don’t look too long. </a:t>
          </a:r>
        </a:p>
        <a:p>
          <a:pPr lvl="0" algn="ctr" defTabSz="889000" rtl="0">
            <a:lnSpc>
              <a:spcPct val="90000"/>
            </a:lnSpc>
            <a:spcBef>
              <a:spcPct val="0"/>
            </a:spcBef>
            <a:spcAft>
              <a:spcPct val="35000"/>
            </a:spcAft>
          </a:pPr>
          <a:r>
            <a:rPr lang="en-GB" sz="2000" kern="1200" dirty="0" smtClean="0"/>
            <a:t>It’s like staring at infinity</a:t>
          </a:r>
          <a:endParaRPr lang="en-GB" sz="2000" kern="1200" dirty="0"/>
        </a:p>
      </dsp:txBody>
      <dsp:txXfrm>
        <a:off x="5750207" y="2661021"/>
        <a:ext cx="2613730" cy="1568238"/>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CC0CDA4-0807-4E5C-91EB-D5B5AAD880F7}">
      <dsp:nvSpPr>
        <dsp:cNvPr id="0" name=""/>
        <dsp:cNvSpPr/>
      </dsp:nvSpPr>
      <dsp:spPr>
        <a:xfrm>
          <a:off x="0" y="53895"/>
          <a:ext cx="8011131" cy="1193692"/>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l" defTabSz="1244600" rtl="0">
            <a:lnSpc>
              <a:spcPct val="90000"/>
            </a:lnSpc>
            <a:spcBef>
              <a:spcPct val="0"/>
            </a:spcBef>
            <a:spcAft>
              <a:spcPct val="35000"/>
            </a:spcAft>
          </a:pPr>
          <a:r>
            <a:rPr lang="en-GB" sz="2800" kern="1200" dirty="0" smtClean="0"/>
            <a:t>Many, many data sources are surprisingly stable</a:t>
          </a:r>
          <a:endParaRPr lang="en-GB" sz="2800" kern="1200" dirty="0"/>
        </a:p>
      </dsp:txBody>
      <dsp:txXfrm>
        <a:off x="58271" y="112166"/>
        <a:ext cx="7894589" cy="1077150"/>
      </dsp:txXfrm>
    </dsp:sp>
    <dsp:sp modelId="{42EA7BBD-255F-4314-B333-457862F2D673}">
      <dsp:nvSpPr>
        <dsp:cNvPr id="0" name=""/>
        <dsp:cNvSpPr/>
      </dsp:nvSpPr>
      <dsp:spPr>
        <a:xfrm>
          <a:off x="0" y="1328227"/>
          <a:ext cx="8011131" cy="1193692"/>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l" defTabSz="1244600" rtl="0">
            <a:lnSpc>
              <a:spcPct val="90000"/>
            </a:lnSpc>
            <a:spcBef>
              <a:spcPct val="0"/>
            </a:spcBef>
            <a:spcAft>
              <a:spcPct val="35000"/>
            </a:spcAft>
          </a:pPr>
          <a:r>
            <a:rPr lang="en-GB" sz="2800" kern="1200" dirty="0" smtClean="0"/>
            <a:t>Some data sources support “snapshot dates”</a:t>
          </a:r>
          <a:endParaRPr lang="en-GB" sz="2800" kern="1200" dirty="0"/>
        </a:p>
      </dsp:txBody>
      <dsp:txXfrm>
        <a:off x="58271" y="1386498"/>
        <a:ext cx="7894589" cy="1077150"/>
      </dsp:txXfrm>
    </dsp:sp>
    <dsp:sp modelId="{952C8B6B-DE06-4032-8B30-24461EF83ABC}">
      <dsp:nvSpPr>
        <dsp:cNvPr id="0" name=""/>
        <dsp:cNvSpPr/>
      </dsp:nvSpPr>
      <dsp:spPr>
        <a:xfrm>
          <a:off x="0" y="2602560"/>
          <a:ext cx="8011131" cy="1193692"/>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l" defTabSz="1244600" rtl="0">
            <a:lnSpc>
              <a:spcPct val="90000"/>
            </a:lnSpc>
            <a:spcBef>
              <a:spcPct val="0"/>
            </a:spcBef>
            <a:spcAft>
              <a:spcPct val="35000"/>
            </a:spcAft>
          </a:pPr>
          <a:r>
            <a:rPr lang="en-GB" sz="2800" kern="1200" dirty="0" smtClean="0"/>
            <a:t>F# supports “invalidation signals” from providers at design-time</a:t>
          </a:r>
          <a:endParaRPr lang="en-GB" sz="2800" kern="1200" dirty="0"/>
        </a:p>
      </dsp:txBody>
      <dsp:txXfrm>
        <a:off x="58271" y="2660831"/>
        <a:ext cx="7894589" cy="1077150"/>
      </dsp:txXfrm>
    </dsp:sp>
    <dsp:sp modelId="{C4B4B460-90BC-4020-976D-E21F29538728}">
      <dsp:nvSpPr>
        <dsp:cNvPr id="0" name=""/>
        <dsp:cNvSpPr/>
      </dsp:nvSpPr>
      <dsp:spPr>
        <a:xfrm>
          <a:off x="0" y="3876892"/>
          <a:ext cx="8011131" cy="1193692"/>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l" defTabSz="1244600" rtl="0">
            <a:lnSpc>
              <a:spcPct val="90000"/>
            </a:lnSpc>
            <a:spcBef>
              <a:spcPct val="0"/>
            </a:spcBef>
            <a:spcAft>
              <a:spcPct val="35000"/>
            </a:spcAft>
          </a:pPr>
          <a:r>
            <a:rPr lang="en-GB" sz="2800" kern="1200" smtClean="0"/>
            <a:t>Erasure makes compiled code much less fragile</a:t>
          </a:r>
          <a:endParaRPr lang="en-GB" sz="2800" kern="1200"/>
        </a:p>
      </dsp:txBody>
      <dsp:txXfrm>
        <a:off x="58271" y="3935163"/>
        <a:ext cx="7894589" cy="1077150"/>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9C0A732-0A94-49C0-8C5D-3B70BA906022}">
      <dsp:nvSpPr>
        <dsp:cNvPr id="0" name=""/>
        <dsp:cNvSpPr/>
      </dsp:nvSpPr>
      <dsp:spPr>
        <a:xfrm>
          <a:off x="552535" y="1501"/>
          <a:ext cx="3672087" cy="2203252"/>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129540" rIns="129540" bIns="129540" numCol="1" spcCol="1270" anchor="ctr" anchorCtr="0">
          <a:noAutofit/>
        </a:bodyPr>
        <a:lstStyle/>
        <a:p>
          <a:pPr lvl="0" algn="ctr" defTabSz="1511300" rtl="0">
            <a:lnSpc>
              <a:spcPct val="90000"/>
            </a:lnSpc>
            <a:spcBef>
              <a:spcPct val="0"/>
            </a:spcBef>
            <a:spcAft>
              <a:spcPct val="35000"/>
            </a:spcAft>
          </a:pPr>
          <a:r>
            <a:rPr lang="en-GB" sz="3400" kern="1200" smtClean="0">
              <a:latin typeface="Candara" pitchFamily="34" charset="0"/>
            </a:rPr>
            <a:t>We live in an information-revolution</a:t>
          </a:r>
          <a:endParaRPr lang="en-GB" sz="3400" kern="1200">
            <a:latin typeface="Candara" pitchFamily="34" charset="0"/>
          </a:endParaRPr>
        </a:p>
      </dsp:txBody>
      <dsp:txXfrm>
        <a:off x="552535" y="1501"/>
        <a:ext cx="3672087" cy="2203252"/>
      </dsp:txXfrm>
    </dsp:sp>
    <dsp:sp modelId="{260F7149-2697-4052-A5AF-2FA908D3FFF3}">
      <dsp:nvSpPr>
        <dsp:cNvPr id="0" name=""/>
        <dsp:cNvSpPr/>
      </dsp:nvSpPr>
      <dsp:spPr>
        <a:xfrm>
          <a:off x="4591830" y="1501"/>
          <a:ext cx="3672087" cy="2203252"/>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129540" rIns="129540" bIns="129540" numCol="1" spcCol="1270" anchor="ctr" anchorCtr="0">
          <a:noAutofit/>
        </a:bodyPr>
        <a:lstStyle/>
        <a:p>
          <a:pPr lvl="0" algn="ctr" defTabSz="1511300" rtl="0">
            <a:lnSpc>
              <a:spcPct val="90000"/>
            </a:lnSpc>
            <a:spcBef>
              <a:spcPct val="0"/>
            </a:spcBef>
            <a:spcAft>
              <a:spcPct val="35000"/>
            </a:spcAft>
          </a:pPr>
          <a:r>
            <a:rPr lang="en-GB" sz="3400" kern="1200" dirty="0" smtClean="0">
              <a:latin typeface="Candara" pitchFamily="34" charset="0"/>
            </a:rPr>
            <a:t>We must bring information into languages, at internet-scale</a:t>
          </a:r>
          <a:endParaRPr lang="en-GB" sz="3400" kern="1200" dirty="0">
            <a:latin typeface="Candara" pitchFamily="34" charset="0"/>
          </a:endParaRPr>
        </a:p>
      </dsp:txBody>
      <dsp:txXfrm>
        <a:off x="4591830" y="1501"/>
        <a:ext cx="3672087" cy="2203252"/>
      </dsp:txXfrm>
    </dsp:sp>
    <dsp:sp modelId="{13899047-765D-4C25-9778-0684B96E2447}">
      <dsp:nvSpPr>
        <dsp:cNvPr id="0" name=""/>
        <dsp:cNvSpPr/>
      </dsp:nvSpPr>
      <dsp:spPr>
        <a:xfrm>
          <a:off x="552535" y="2571962"/>
          <a:ext cx="3672087" cy="2203252"/>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129540" rIns="129540" bIns="129540" numCol="1" spcCol="1270" anchor="ctr" anchorCtr="0">
          <a:noAutofit/>
        </a:bodyPr>
        <a:lstStyle/>
        <a:p>
          <a:pPr lvl="0" algn="ctr" defTabSz="1511300" rtl="0">
            <a:lnSpc>
              <a:spcPct val="90000"/>
            </a:lnSpc>
            <a:spcBef>
              <a:spcPct val="0"/>
            </a:spcBef>
            <a:spcAft>
              <a:spcPct val="35000"/>
            </a:spcAft>
          </a:pPr>
          <a:r>
            <a:rPr lang="en-GB" sz="3400" kern="1200" dirty="0" smtClean="0">
              <a:latin typeface="Candara" pitchFamily="34" charset="0"/>
            </a:rPr>
            <a:t>F# breaks new ground in how this can be done</a:t>
          </a:r>
          <a:endParaRPr lang="en-GB" sz="3400" kern="1200" dirty="0">
            <a:latin typeface="Candara" pitchFamily="34" charset="0"/>
          </a:endParaRPr>
        </a:p>
      </dsp:txBody>
      <dsp:txXfrm>
        <a:off x="552535" y="2571962"/>
        <a:ext cx="3672087" cy="2203252"/>
      </dsp:txXfrm>
    </dsp:sp>
    <dsp:sp modelId="{FDF97F95-EA95-4FF2-A5DD-6806A47971A9}">
      <dsp:nvSpPr>
        <dsp:cNvPr id="0" name=""/>
        <dsp:cNvSpPr/>
      </dsp:nvSpPr>
      <dsp:spPr>
        <a:xfrm>
          <a:off x="4591830" y="2571962"/>
          <a:ext cx="3672087" cy="2203252"/>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129540" rIns="129540" bIns="129540" numCol="1" spcCol="1270" anchor="ctr" anchorCtr="0">
          <a:noAutofit/>
        </a:bodyPr>
        <a:lstStyle/>
        <a:p>
          <a:pPr lvl="0" algn="ctr" defTabSz="1511300" rtl="0">
            <a:lnSpc>
              <a:spcPct val="90000"/>
            </a:lnSpc>
            <a:spcBef>
              <a:spcPct val="0"/>
            </a:spcBef>
            <a:spcAft>
              <a:spcPct val="35000"/>
            </a:spcAft>
          </a:pPr>
          <a:r>
            <a:rPr lang="en-GB" sz="3400" kern="1200" dirty="0" smtClean="0">
              <a:latin typeface="ZapfChancery"/>
              <a:sym typeface="Symbol"/>
            </a:rPr>
            <a:t></a:t>
          </a:r>
          <a:r>
            <a:rPr lang="en-GB" sz="3400" kern="1200" baseline="-25000" dirty="0" smtClean="0">
              <a:latin typeface="ZapfChancery"/>
              <a:sym typeface="Symbol"/>
            </a:rPr>
            <a:t>0</a:t>
          </a:r>
          <a:r>
            <a:rPr lang="en-GB" sz="3400" kern="1200" dirty="0" smtClean="0"/>
            <a:t> still poses many, many challenges</a:t>
          </a:r>
          <a:endParaRPr lang="en-GB" sz="3400" kern="1200" dirty="0">
            <a:latin typeface="Candara" pitchFamily="34" charset="0"/>
          </a:endParaRPr>
        </a:p>
      </dsp:txBody>
      <dsp:txXfrm>
        <a:off x="4591830" y="2571962"/>
        <a:ext cx="3672087" cy="2203252"/>
      </dsp:txXfrm>
    </dsp:sp>
  </dsp:spTree>
</dsp:drawing>
</file>

<file path=ppt/diagrams/layout1.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r>
              <a:rPr lang="en-US" dirty="0" err="1">
                <a:latin typeface="Segoe UI" pitchFamily="34" charset="0"/>
              </a:rPr>
              <a:t>TechEd</a:t>
            </a:r>
            <a:r>
              <a:rPr lang="en-US" dirty="0">
                <a:latin typeface="Segoe UI" pitchFamily="34" charset="0"/>
              </a:rPr>
              <a:t> Europe 2010</a:t>
            </a:r>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1C3F5198-D814-4F07-A84F-942E63C84983}" type="datetimeFigureOut">
              <a:rPr lang="en-US" smtClean="0">
                <a:latin typeface="Segoe UI" pitchFamily="34" charset="0"/>
              </a:rPr>
              <a:pPr/>
              <a:t>5/15/2013</a:t>
            </a:fld>
            <a:endParaRPr lang="en-US" dirty="0">
              <a:latin typeface="Segoe UI" pitchFamily="34" charset="0"/>
            </a:endParaRPr>
          </a:p>
        </p:txBody>
      </p:sp>
      <p:sp>
        <p:nvSpPr>
          <p:cNvPr id="4" name="Footer Placeholder 3"/>
          <p:cNvSpPr>
            <a:spLocks noGrp="1"/>
          </p:cNvSpPr>
          <p:nvPr>
            <p:ph type="ftr" sz="quarter" idx="2"/>
          </p:nvPr>
        </p:nvSpPr>
        <p:spPr>
          <a:xfrm>
            <a:off x="0" y="8685213"/>
            <a:ext cx="6248400" cy="457200"/>
          </a:xfrm>
          <a:prstGeom prst="rect">
            <a:avLst/>
          </a:prstGeom>
        </p:spPr>
        <p:txBody>
          <a:bodyPr vert="horz" lIns="91440" tIns="45720" rIns="91440" bIns="45720" rtlCol="0" anchor="b"/>
          <a:lstStyle>
            <a:lvl1pPr algn="l">
              <a:defRPr sz="1200"/>
            </a:lvl1pPr>
          </a:lstStyle>
          <a:p>
            <a:r>
              <a:rPr lang="en-US" sz="500" dirty="0" smtClean="0">
                <a:solidFill>
                  <a:srgbClr val="000000"/>
                </a:solidFill>
                <a:latin typeface="Segoe UI" pitchFamily="34" charset="0"/>
              </a:rPr>
              <a:t>© 2010 Microsoft Corporation. All rights reserved. Microsoft, Windows, Windows Vista and other product names are or may be registered trademarks and/or trademarks in the U.S. and/or other countries.</a:t>
            </a:r>
          </a:p>
          <a:p>
            <a:r>
              <a:rPr lang="en-US" sz="500" dirty="0" smtClean="0">
                <a:solidFill>
                  <a:srgbClr val="000000"/>
                </a:solidFill>
                <a:latin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sz="500" dirty="0" smtClean="0">
                <a:solidFill>
                  <a:srgbClr val="000000"/>
                </a:solidFill>
                <a:latin typeface="Segoe UI" pitchFamily="34" charset="0"/>
              </a:rPr>
            </a:br>
            <a:r>
              <a:rPr lang="en-US" sz="500" dirty="0" smtClean="0">
                <a:solidFill>
                  <a:srgbClr val="000000"/>
                </a:solidFill>
                <a:latin typeface="Segoe UI" pitchFamily="34" charset="0"/>
              </a:rPr>
              <a:t>MICROSOFT MAKES NO WARRANTIES, EXPRESS, IMPLIED OR STATUTORY, AS TO THE INFORMATION IN THIS PRESENTATION.</a:t>
            </a:r>
          </a:p>
        </p:txBody>
      </p:sp>
      <p:sp>
        <p:nvSpPr>
          <p:cNvPr id="5" name="Slide Number Placeholder 4"/>
          <p:cNvSpPr>
            <a:spLocks noGrp="1"/>
          </p:cNvSpPr>
          <p:nvPr>
            <p:ph type="sldNum" sz="quarter" idx="3"/>
          </p:nvPr>
        </p:nvSpPr>
        <p:spPr>
          <a:xfrm>
            <a:off x="6248399" y="8685213"/>
            <a:ext cx="608013" cy="457200"/>
          </a:xfrm>
          <a:prstGeom prst="rect">
            <a:avLst/>
          </a:prstGeom>
        </p:spPr>
        <p:txBody>
          <a:bodyPr vert="horz" lIns="91440" tIns="45720" rIns="91440" bIns="45720" rtlCol="0" anchor="b"/>
          <a:lstStyle>
            <a:lvl1pPr algn="r">
              <a:defRPr sz="1200"/>
            </a:lvl1pPr>
          </a:lstStyle>
          <a:p>
            <a:fld id="{8980CB99-47E3-46F4-AAEB-3919FBEFC014}" type="slidenum">
              <a:rPr lang="en-US" smtClean="0">
                <a:latin typeface="Segoe UI" pitchFamily="34" charset="0"/>
              </a:rPr>
              <a:pPr/>
              <a:t>‹#›</a:t>
            </a:fld>
            <a:endParaRPr lang="en-US" dirty="0">
              <a:latin typeface="Segoe UI" pitchFamily="34" charset="0"/>
            </a:endParaRPr>
          </a:p>
        </p:txBody>
      </p:sp>
    </p:spTree>
    <p:extLst>
      <p:ext uri="{BB962C8B-B14F-4D97-AF65-F5344CB8AC3E}">
        <p14:creationId xmlns:p14="http://schemas.microsoft.com/office/powerpoint/2010/main" val="120796643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Segoe UI" pitchFamily="34" charset="0"/>
              </a:defRPr>
            </a:lvl1pPr>
          </a:lstStyle>
          <a:p>
            <a:r>
              <a:rPr lang="en-US" dirty="0" err="1" smtClean="0"/>
              <a:t>TechEd</a:t>
            </a:r>
            <a:r>
              <a:rPr lang="en-US" dirty="0" smtClean="0"/>
              <a:t> Europe 2010</a:t>
            </a:r>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Segoe UI" pitchFamily="34" charset="0"/>
              </a:defRPr>
            </a:lvl1pPr>
          </a:lstStyle>
          <a:p>
            <a:fld id="{7C3FBCD4-166E-446F-AF18-7D4A0CF9AEF6}" type="datetimeFigureOut">
              <a:rPr lang="en-US" smtClean="0"/>
              <a:pPr/>
              <a:t>5/15/2013</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Footer Placeholder 5"/>
          <p:cNvSpPr>
            <a:spLocks noGrp="1"/>
          </p:cNvSpPr>
          <p:nvPr>
            <p:ph type="ftr" sz="quarter" idx="4"/>
          </p:nvPr>
        </p:nvSpPr>
        <p:spPr>
          <a:xfrm>
            <a:off x="0" y="8685213"/>
            <a:ext cx="6172200" cy="457200"/>
          </a:xfrm>
          <a:prstGeom prst="rect">
            <a:avLst/>
          </a:prstGeom>
        </p:spPr>
        <p:txBody>
          <a:bodyPr vert="horz" lIns="91440" tIns="45720" rIns="91440" bIns="45720" rtlCol="0" anchor="b"/>
          <a:lstStyle>
            <a:lvl1pPr algn="l">
              <a:defRPr sz="500">
                <a:latin typeface="Segoe" pitchFamily="34" charset="0"/>
              </a:defRPr>
            </a:lvl1pPr>
          </a:lstStyle>
          <a:p>
            <a:r>
              <a:rPr lang="en-US" dirty="0" smtClean="0">
                <a:solidFill>
                  <a:srgbClr val="000000"/>
                </a:solidFill>
                <a:latin typeface="Segoe UI" pitchFamily="34" charset="0"/>
              </a:rPr>
              <a:t>© 2010 Microsoft Corporation. All rights reserved. Microsoft, Windows, Windows Vista and other product names are or may be registered trademarks and/or trademarks in the U.S. and/or other countries.</a:t>
            </a:r>
          </a:p>
          <a:p>
            <a:r>
              <a:rPr lang="en-US" dirty="0" smtClean="0">
                <a:solidFill>
                  <a:srgbClr val="000000"/>
                </a:solidFill>
                <a:latin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dirty="0" smtClean="0">
                <a:solidFill>
                  <a:srgbClr val="000000"/>
                </a:solidFill>
                <a:latin typeface="Segoe UI" pitchFamily="34" charset="0"/>
              </a:rPr>
            </a:br>
            <a:r>
              <a:rPr lang="en-US" dirty="0" smtClean="0">
                <a:solidFill>
                  <a:srgbClr val="000000"/>
                </a:solidFill>
                <a:latin typeface="Segoe UI" pitchFamily="34" charset="0"/>
              </a:rPr>
              <a:t>MICROSOFT MAKES NO WARRANTIES, EXPRESS, IMPLIED OR STATUTORY, AS TO THE INFORMATION IN THIS PRESENTATION.</a:t>
            </a:r>
          </a:p>
        </p:txBody>
      </p:sp>
      <p:sp>
        <p:nvSpPr>
          <p:cNvPr id="7" name="Slide Number Placeholder 6"/>
          <p:cNvSpPr>
            <a:spLocks noGrp="1"/>
          </p:cNvSpPr>
          <p:nvPr>
            <p:ph type="sldNum" sz="quarter" idx="5"/>
          </p:nvPr>
        </p:nvSpPr>
        <p:spPr>
          <a:xfrm>
            <a:off x="6172199" y="8685213"/>
            <a:ext cx="684213" cy="457200"/>
          </a:xfrm>
          <a:prstGeom prst="rect">
            <a:avLst/>
          </a:prstGeom>
        </p:spPr>
        <p:txBody>
          <a:bodyPr vert="horz" lIns="91440" tIns="45720" rIns="91440" bIns="45720" rtlCol="0" anchor="b"/>
          <a:lstStyle>
            <a:lvl1pPr algn="r">
              <a:defRPr sz="1200">
                <a:latin typeface="Segoe UI" pitchFamily="34" charset="0"/>
              </a:defRPr>
            </a:lvl1pPr>
          </a:lstStyle>
          <a:p>
            <a:fld id="{8B263312-38AA-4E1E-B2B5-0F8F122B24FE}" type="slidenum">
              <a:rPr lang="en-US" smtClean="0"/>
              <a:pPr/>
              <a:t>‹#›</a:t>
            </a:fld>
            <a:endParaRPr lang="en-US" dirty="0"/>
          </a:p>
        </p:txBody>
      </p:sp>
    </p:spTree>
    <p:extLst>
      <p:ext uri="{BB962C8B-B14F-4D97-AF65-F5344CB8AC3E}">
        <p14:creationId xmlns:p14="http://schemas.microsoft.com/office/powerpoint/2010/main" val="2252895765"/>
      </p:ext>
    </p:extLst>
  </p:cSld>
  <p:clrMap bg1="lt1" tx1="dk1" bg2="lt2" tx2="dk2" accent1="accent1" accent2="accent2" accent3="accent3" accent4="accent4" accent5="accent5" accent6="accent6" hlink="hlink" folHlink="folHlink"/>
  <p:notesStyle>
    <a:lvl1pPr marL="0" algn="l" defTabSz="933007" rtl="0" eaLnBrk="1" latinLnBrk="0" hangingPunct="1">
      <a:lnSpc>
        <a:spcPct val="90000"/>
      </a:lnSpc>
      <a:spcAft>
        <a:spcPts val="340"/>
      </a:spcAft>
      <a:defRPr sz="900" kern="1200">
        <a:solidFill>
          <a:schemeClr val="tx1"/>
        </a:solidFill>
        <a:latin typeface="Segoe UI" pitchFamily="34" charset="0"/>
        <a:ea typeface="+mn-ea"/>
        <a:cs typeface="+mn-cs"/>
      </a:defRPr>
    </a:lvl1pPr>
    <a:lvl2pPr marL="217322" indent="-107986" algn="l" defTabSz="933007" rtl="0" eaLnBrk="1" latinLnBrk="0" hangingPunct="1">
      <a:lnSpc>
        <a:spcPct val="90000"/>
      </a:lnSpc>
      <a:spcAft>
        <a:spcPts val="340"/>
      </a:spcAft>
      <a:buFont typeface="Arial" pitchFamily="34" charset="0"/>
      <a:buChar char="•"/>
      <a:defRPr sz="900" kern="1200">
        <a:solidFill>
          <a:schemeClr val="tx1"/>
        </a:solidFill>
        <a:latin typeface="Segoe UI" pitchFamily="34" charset="0"/>
        <a:ea typeface="+mn-ea"/>
        <a:cs typeface="+mn-cs"/>
      </a:defRPr>
    </a:lvl2pPr>
    <a:lvl3pPr marL="334757" indent="-117438" algn="l" defTabSz="933007" rtl="0" eaLnBrk="1" latinLnBrk="0" hangingPunct="1">
      <a:lnSpc>
        <a:spcPct val="90000"/>
      </a:lnSpc>
      <a:spcAft>
        <a:spcPts val="340"/>
      </a:spcAft>
      <a:buFont typeface="Arial" pitchFamily="34" charset="0"/>
      <a:buChar char="•"/>
      <a:defRPr sz="900" kern="1200">
        <a:solidFill>
          <a:schemeClr val="tx1"/>
        </a:solidFill>
        <a:latin typeface="Segoe UI" pitchFamily="34" charset="0"/>
        <a:ea typeface="+mn-ea"/>
        <a:cs typeface="+mn-cs"/>
      </a:defRPr>
    </a:lvl3pPr>
    <a:lvl4pPr marL="492690" indent="-149831" algn="l" defTabSz="933007" rtl="0" eaLnBrk="1" latinLnBrk="0" hangingPunct="1">
      <a:lnSpc>
        <a:spcPct val="90000"/>
      </a:lnSpc>
      <a:spcAft>
        <a:spcPts val="340"/>
      </a:spcAft>
      <a:buFont typeface="Arial" pitchFamily="34" charset="0"/>
      <a:buChar char="•"/>
      <a:defRPr sz="900" kern="1200">
        <a:solidFill>
          <a:schemeClr val="tx1"/>
        </a:solidFill>
        <a:latin typeface="Segoe UI" pitchFamily="34" charset="0"/>
        <a:ea typeface="+mn-ea"/>
        <a:cs typeface="+mn-cs"/>
      </a:defRPr>
    </a:lvl4pPr>
    <a:lvl5pPr marL="627672" indent="-117438" algn="l" defTabSz="933007" rtl="0" eaLnBrk="1" latinLnBrk="0" hangingPunct="1">
      <a:lnSpc>
        <a:spcPct val="90000"/>
      </a:lnSpc>
      <a:spcAft>
        <a:spcPts val="340"/>
      </a:spcAft>
      <a:buFont typeface="Arial" pitchFamily="34" charset="0"/>
      <a:buChar char="•"/>
      <a:defRPr sz="900" kern="1200">
        <a:solidFill>
          <a:schemeClr val="tx1"/>
        </a:solidFill>
        <a:latin typeface="Segoe UI" pitchFamily="34" charset="0"/>
        <a:ea typeface="+mn-ea"/>
        <a:cs typeface="+mn-cs"/>
      </a:defRPr>
    </a:lvl5pPr>
    <a:lvl6pPr marL="2332516" algn="l" defTabSz="933007" rtl="0" eaLnBrk="1" latinLnBrk="0" hangingPunct="1">
      <a:defRPr sz="1300" kern="1200">
        <a:solidFill>
          <a:schemeClr val="tx1"/>
        </a:solidFill>
        <a:latin typeface="+mn-lt"/>
        <a:ea typeface="+mn-ea"/>
        <a:cs typeface="+mn-cs"/>
      </a:defRPr>
    </a:lvl6pPr>
    <a:lvl7pPr marL="2799014" algn="l" defTabSz="933007" rtl="0" eaLnBrk="1" latinLnBrk="0" hangingPunct="1">
      <a:defRPr sz="1300" kern="1200">
        <a:solidFill>
          <a:schemeClr val="tx1"/>
        </a:solidFill>
        <a:latin typeface="+mn-lt"/>
        <a:ea typeface="+mn-ea"/>
        <a:cs typeface="+mn-cs"/>
      </a:defRPr>
    </a:lvl7pPr>
    <a:lvl8pPr marL="3265516" algn="l" defTabSz="933007" rtl="0" eaLnBrk="1" latinLnBrk="0" hangingPunct="1">
      <a:defRPr sz="1300" kern="1200">
        <a:solidFill>
          <a:schemeClr val="tx1"/>
        </a:solidFill>
        <a:latin typeface="+mn-lt"/>
        <a:ea typeface="+mn-ea"/>
        <a:cs typeface="+mn-cs"/>
      </a:defRPr>
    </a:lvl8pPr>
    <a:lvl9pPr marL="3732017" algn="l" defTabSz="933007" rtl="0" eaLnBrk="1" latinLnBrk="0" hangingPunct="1">
      <a:defRPr sz="13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Image Placeholder 1"/>
          <p:cNvSpPr>
            <a:spLocks noGrp="1" noRot="1" noChangeAspect="1" noTextEdit="1"/>
          </p:cNvSpPr>
          <p:nvPr>
            <p:ph type="sldImg"/>
          </p:nvPr>
        </p:nvSpPr>
        <p:spPr>
          <a:xfrm>
            <a:off x="1143000" y="685800"/>
            <a:ext cx="4572000" cy="3429000"/>
          </a:xfrm>
          <a:ln/>
        </p:spPr>
      </p:sp>
      <p:sp>
        <p:nvSpPr>
          <p:cNvPr id="54275" name="Notes Placeholder 2"/>
          <p:cNvSpPr>
            <a:spLocks noGrp="1"/>
          </p:cNvSpPr>
          <p:nvPr>
            <p:ph type="body" idx="1"/>
          </p:nvPr>
        </p:nvSpPr>
        <p:spPr>
          <a:noFill/>
          <a:ln/>
        </p:spPr>
        <p:txBody>
          <a:bodyPr/>
          <a:lstStyle/>
          <a:p>
            <a:endParaRPr lang="en-US" dirty="0" smtClean="0">
              <a:latin typeface="Arial" pitchFamily="34" charset="0"/>
            </a:endParaRPr>
          </a:p>
        </p:txBody>
      </p:sp>
      <p:sp>
        <p:nvSpPr>
          <p:cNvPr id="54276" name="Slide Number Placeholder 3"/>
          <p:cNvSpPr>
            <a:spLocks noGrp="1"/>
          </p:cNvSpPr>
          <p:nvPr>
            <p:ph type="sldNum" sz="quarter" idx="5"/>
          </p:nvPr>
        </p:nvSpPr>
        <p:spPr>
          <a:noFill/>
        </p:spPr>
        <p:txBody>
          <a:bodyPr/>
          <a:lstStyle/>
          <a:p>
            <a:fld id="{187A0D14-7CCF-46EE-84E9-338DC34B671A}" type="slidenum">
              <a:rPr lang="en-US" smtClean="0"/>
              <a:pPr/>
              <a:t>19</a:t>
            </a:fld>
            <a:endParaRPr 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Image Placeholder 1"/>
          <p:cNvSpPr>
            <a:spLocks noGrp="1" noRot="1" noChangeAspect="1" noTextEdit="1"/>
          </p:cNvSpPr>
          <p:nvPr>
            <p:ph type="sldImg"/>
          </p:nvPr>
        </p:nvSpPr>
        <p:spPr>
          <a:xfrm>
            <a:off x="1143000" y="685800"/>
            <a:ext cx="4572000" cy="3429000"/>
          </a:xfrm>
          <a:ln/>
        </p:spPr>
      </p:sp>
      <p:sp>
        <p:nvSpPr>
          <p:cNvPr id="54275" name="Notes Placeholder 2"/>
          <p:cNvSpPr>
            <a:spLocks noGrp="1"/>
          </p:cNvSpPr>
          <p:nvPr>
            <p:ph type="body" idx="1"/>
          </p:nvPr>
        </p:nvSpPr>
        <p:spPr>
          <a:noFill/>
          <a:ln/>
        </p:spPr>
        <p:txBody>
          <a:bodyPr/>
          <a:lstStyle/>
          <a:p>
            <a:endParaRPr lang="en-US" dirty="0" smtClean="0">
              <a:latin typeface="Arial" pitchFamily="34" charset="0"/>
            </a:endParaRPr>
          </a:p>
        </p:txBody>
      </p:sp>
      <p:sp>
        <p:nvSpPr>
          <p:cNvPr id="54276" name="Slide Number Placeholder 3"/>
          <p:cNvSpPr>
            <a:spLocks noGrp="1"/>
          </p:cNvSpPr>
          <p:nvPr>
            <p:ph type="sldNum" sz="quarter" idx="5"/>
          </p:nvPr>
        </p:nvSpPr>
        <p:spPr>
          <a:noFill/>
        </p:spPr>
        <p:txBody>
          <a:bodyPr/>
          <a:lstStyle/>
          <a:p>
            <a:fld id="{187A0D14-7CCF-46EE-84E9-338DC34B671A}" type="slidenum">
              <a:rPr lang="en-US" smtClean="0"/>
              <a:pPr/>
              <a:t>20</a:t>
            </a:fld>
            <a:endParaRPr lang="en-US"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Image Placeholder 1"/>
          <p:cNvSpPr>
            <a:spLocks noGrp="1" noRot="1" noChangeAspect="1" noTextEdit="1"/>
          </p:cNvSpPr>
          <p:nvPr>
            <p:ph type="sldImg"/>
          </p:nvPr>
        </p:nvSpPr>
        <p:spPr>
          <a:xfrm>
            <a:off x="1143000" y="685800"/>
            <a:ext cx="4572000" cy="3429000"/>
          </a:xfrm>
          <a:ln/>
        </p:spPr>
      </p:sp>
      <p:sp>
        <p:nvSpPr>
          <p:cNvPr id="54275" name="Notes Placeholder 2"/>
          <p:cNvSpPr>
            <a:spLocks noGrp="1"/>
          </p:cNvSpPr>
          <p:nvPr>
            <p:ph type="body" idx="1"/>
          </p:nvPr>
        </p:nvSpPr>
        <p:spPr>
          <a:noFill/>
          <a:ln/>
        </p:spPr>
        <p:txBody>
          <a:bodyPr/>
          <a:lstStyle/>
          <a:p>
            <a:endParaRPr lang="en-US" dirty="0" smtClean="0">
              <a:latin typeface="Arial" pitchFamily="34" charset="0"/>
            </a:endParaRPr>
          </a:p>
        </p:txBody>
      </p:sp>
      <p:sp>
        <p:nvSpPr>
          <p:cNvPr id="54276" name="Slide Number Placeholder 3"/>
          <p:cNvSpPr>
            <a:spLocks noGrp="1"/>
          </p:cNvSpPr>
          <p:nvPr>
            <p:ph type="sldNum" sz="quarter" idx="5"/>
          </p:nvPr>
        </p:nvSpPr>
        <p:spPr>
          <a:noFill/>
        </p:spPr>
        <p:txBody>
          <a:bodyPr/>
          <a:lstStyle/>
          <a:p>
            <a:fld id="{187A0D14-7CCF-46EE-84E9-338DC34B671A}" type="slidenum">
              <a:rPr lang="en-US" smtClean="0"/>
              <a:pPr/>
              <a:t>21</a:t>
            </a:fld>
            <a:endParaRPr lang="en-US"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Image Placeholder 1"/>
          <p:cNvSpPr>
            <a:spLocks noGrp="1" noRot="1" noChangeAspect="1" noTextEdit="1"/>
          </p:cNvSpPr>
          <p:nvPr>
            <p:ph type="sldImg"/>
          </p:nvPr>
        </p:nvSpPr>
        <p:spPr>
          <a:xfrm>
            <a:off x="1143000" y="685800"/>
            <a:ext cx="4572000" cy="3429000"/>
          </a:xfrm>
          <a:ln/>
        </p:spPr>
      </p:sp>
      <p:sp>
        <p:nvSpPr>
          <p:cNvPr id="54275" name="Notes Placeholder 2"/>
          <p:cNvSpPr>
            <a:spLocks noGrp="1"/>
          </p:cNvSpPr>
          <p:nvPr>
            <p:ph type="body" idx="1"/>
          </p:nvPr>
        </p:nvSpPr>
        <p:spPr>
          <a:noFill/>
          <a:ln/>
        </p:spPr>
        <p:txBody>
          <a:bodyPr/>
          <a:lstStyle/>
          <a:p>
            <a:endParaRPr lang="en-US" dirty="0" smtClean="0">
              <a:latin typeface="Arial" pitchFamily="34" charset="0"/>
            </a:endParaRPr>
          </a:p>
        </p:txBody>
      </p:sp>
      <p:sp>
        <p:nvSpPr>
          <p:cNvPr id="54276" name="Slide Number Placeholder 3"/>
          <p:cNvSpPr>
            <a:spLocks noGrp="1"/>
          </p:cNvSpPr>
          <p:nvPr>
            <p:ph type="sldNum" sz="quarter" idx="5"/>
          </p:nvPr>
        </p:nvSpPr>
        <p:spPr>
          <a:noFill/>
        </p:spPr>
        <p:txBody>
          <a:bodyPr/>
          <a:lstStyle/>
          <a:p>
            <a:fld id="{187A0D14-7CCF-46EE-84E9-338DC34B671A}" type="slidenum">
              <a:rPr lang="en-US" smtClean="0"/>
              <a:pPr/>
              <a:t>71</a:t>
            </a:fld>
            <a:endParaRPr lang="en-US"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fld id="{8B263312-38AA-4E1E-B2B5-0F8F122B24FE}" type="slidenum">
              <a:rPr lang="en-US" smtClean="0"/>
              <a:pPr/>
              <a:t>73</a:t>
            </a:fld>
            <a:endParaRPr 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r>
              <a:rPr lang="en-GB" dirty="0" smtClean="0"/>
              <a:t>Functional</a:t>
            </a:r>
            <a:r>
              <a:rPr lang="en-GB" baseline="0" dirty="0" smtClean="0"/>
              <a:t> programming tools empower when combined with other technologies</a:t>
            </a:r>
          </a:p>
          <a:p>
            <a:endParaRPr lang="en-GB" dirty="0"/>
          </a:p>
        </p:txBody>
      </p:sp>
      <p:sp>
        <p:nvSpPr>
          <p:cNvPr id="4" name="Slide Number Placeholder 3"/>
          <p:cNvSpPr>
            <a:spLocks noGrp="1"/>
          </p:cNvSpPr>
          <p:nvPr>
            <p:ph type="sldNum" sz="quarter" idx="10"/>
          </p:nvPr>
        </p:nvSpPr>
        <p:spPr/>
        <p:txBody>
          <a:bodyPr/>
          <a:lstStyle/>
          <a:p>
            <a:fld id="{8B263312-38AA-4E1E-B2B5-0F8F122B24FE}" type="slidenum">
              <a:rPr lang="en-US" smtClean="0"/>
              <a:pPr/>
              <a:t>74</a:t>
            </a:fld>
            <a:endParaRPr 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r>
              <a:rPr lang="en-GB" dirty="0" smtClean="0"/>
              <a:t>Functional</a:t>
            </a:r>
            <a:r>
              <a:rPr lang="en-GB" baseline="0" dirty="0" smtClean="0"/>
              <a:t> programming tools empower when combined with other technologies</a:t>
            </a:r>
          </a:p>
          <a:p>
            <a:endParaRPr lang="en-GB" dirty="0"/>
          </a:p>
        </p:txBody>
      </p:sp>
      <p:sp>
        <p:nvSpPr>
          <p:cNvPr id="4" name="Slide Number Placeholder 3"/>
          <p:cNvSpPr>
            <a:spLocks noGrp="1"/>
          </p:cNvSpPr>
          <p:nvPr>
            <p:ph type="sldNum" sz="quarter" idx="10"/>
          </p:nvPr>
        </p:nvSpPr>
        <p:spPr/>
        <p:txBody>
          <a:bodyPr/>
          <a:lstStyle/>
          <a:p>
            <a:fld id="{8B263312-38AA-4E1E-B2B5-0F8F122B24FE}" type="slidenum">
              <a:rPr lang="en-US" smtClean="0"/>
              <a:pPr/>
              <a:t>75</a:t>
            </a:fld>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27667" y="1447818"/>
            <a:ext cx="7683913" cy="1523497"/>
          </a:xfrm>
        </p:spPr>
        <p:txBody>
          <a:bodyPr anchor="ctr">
            <a:noAutofit/>
          </a:bodyPr>
          <a:lstStyle>
            <a:lvl1pPr>
              <a:lnSpc>
                <a:spcPct val="90000"/>
              </a:lnSpc>
              <a:defRPr sz="4900"/>
            </a:lvl1pPr>
          </a:lstStyle>
          <a:p>
            <a:r>
              <a:rPr lang="en-US" smtClean="0"/>
              <a:t>Click to edit Master title style</a:t>
            </a:r>
            <a:endParaRPr lang="en-US" dirty="0"/>
          </a:p>
        </p:txBody>
      </p:sp>
      <p:sp>
        <p:nvSpPr>
          <p:cNvPr id="3" name="Subtitle 2"/>
          <p:cNvSpPr>
            <a:spLocks noGrp="1"/>
          </p:cNvSpPr>
          <p:nvPr>
            <p:ph type="subTitle" idx="1"/>
          </p:nvPr>
        </p:nvSpPr>
        <p:spPr>
          <a:xfrm>
            <a:off x="727663" y="3874831"/>
            <a:ext cx="7683914" cy="463256"/>
          </a:xfrm>
        </p:spPr>
        <p:txBody>
          <a:bodyPr>
            <a:noAutofit/>
          </a:bodyPr>
          <a:lstStyle>
            <a:lvl1pPr marL="0" indent="0" algn="l">
              <a:lnSpc>
                <a:spcPct val="90000"/>
              </a:lnSpc>
              <a:spcBef>
                <a:spcPts val="0"/>
              </a:spcBef>
              <a:buNone/>
              <a:defRPr sz="2900">
                <a:gradFill>
                  <a:gsLst>
                    <a:gs pos="0">
                      <a:schemeClr val="tx1"/>
                    </a:gs>
                    <a:gs pos="86000">
                      <a:schemeClr val="tx1"/>
                    </a:gs>
                  </a:gsLst>
                  <a:lin ang="5400000" scaled="0"/>
                </a:gradFill>
              </a:defRPr>
            </a:lvl1pPr>
            <a:lvl2pPr marL="466502" indent="0" algn="ctr">
              <a:buNone/>
              <a:defRPr>
                <a:solidFill>
                  <a:schemeClr val="tx1">
                    <a:tint val="75000"/>
                  </a:schemeClr>
                </a:solidFill>
              </a:defRPr>
            </a:lvl2pPr>
            <a:lvl3pPr marL="933007" indent="0" algn="ctr">
              <a:buNone/>
              <a:defRPr>
                <a:solidFill>
                  <a:schemeClr val="tx1">
                    <a:tint val="75000"/>
                  </a:schemeClr>
                </a:solidFill>
              </a:defRPr>
            </a:lvl3pPr>
            <a:lvl4pPr marL="1399507" indent="0" algn="ctr">
              <a:buNone/>
              <a:defRPr>
                <a:solidFill>
                  <a:schemeClr val="tx1">
                    <a:tint val="75000"/>
                  </a:schemeClr>
                </a:solidFill>
              </a:defRPr>
            </a:lvl4pPr>
            <a:lvl5pPr marL="1866008" indent="0" algn="ctr">
              <a:buNone/>
              <a:defRPr>
                <a:solidFill>
                  <a:schemeClr val="tx1">
                    <a:tint val="75000"/>
                  </a:schemeClr>
                </a:solidFill>
              </a:defRPr>
            </a:lvl5pPr>
            <a:lvl6pPr marL="2332516" indent="0" algn="ctr">
              <a:buNone/>
              <a:defRPr>
                <a:solidFill>
                  <a:schemeClr val="tx1">
                    <a:tint val="75000"/>
                  </a:schemeClr>
                </a:solidFill>
              </a:defRPr>
            </a:lvl6pPr>
            <a:lvl7pPr marL="2799014" indent="0" algn="ctr">
              <a:buNone/>
              <a:defRPr>
                <a:solidFill>
                  <a:schemeClr val="tx1">
                    <a:tint val="75000"/>
                  </a:schemeClr>
                </a:solidFill>
              </a:defRPr>
            </a:lvl7pPr>
            <a:lvl8pPr marL="3265516" indent="0" algn="ctr">
              <a:buNone/>
              <a:defRPr>
                <a:solidFill>
                  <a:schemeClr val="tx1">
                    <a:tint val="75000"/>
                  </a:schemeClr>
                </a:solidFill>
              </a:defRPr>
            </a:lvl8pPr>
            <a:lvl9pPr marL="3732017" indent="0" algn="ctr">
              <a:buNone/>
              <a:defRPr>
                <a:solidFill>
                  <a:schemeClr val="tx1">
                    <a:tint val="75000"/>
                  </a:schemeClr>
                </a:solidFill>
              </a:defRPr>
            </a:lvl9pPr>
          </a:lstStyle>
          <a:p>
            <a:r>
              <a:rPr lang="en-US" smtClean="0"/>
              <a:t>Click to edit Master subtitle style</a:t>
            </a:r>
            <a:endParaRPr lang="en-US" dirty="0"/>
          </a:p>
        </p:txBody>
      </p:sp>
      <p:pic>
        <p:nvPicPr>
          <p:cNvPr id="1026" name="Picture 2" descr="\\server3\Restrict\FTP_Root\Clients\White_Whale\7-20683_TechEd_Europe_Template\TechEd_Europe_Keynote_Template\SFP_Art\PNG\TechEd_Europe_2010_Logo.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359503" y="298938"/>
            <a:ext cx="1504020" cy="94077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fade/>
  </p:transition>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1_Title an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Candara" pitchFamily="34" charset="0"/>
              </a:defRPr>
            </a:lvl1pPr>
          </a:lstStyle>
          <a:p>
            <a:r>
              <a:rPr lang="en-US" dirty="0" smtClean="0"/>
              <a:t>Click to edit Master title style</a:t>
            </a:r>
            <a:endParaRPr lang="en-GB" dirty="0"/>
          </a:p>
        </p:txBody>
      </p:sp>
      <p:sp>
        <p:nvSpPr>
          <p:cNvPr id="3" name="Text Placeholder 2"/>
          <p:cNvSpPr>
            <a:spLocks noGrp="1"/>
          </p:cNvSpPr>
          <p:nvPr>
            <p:ph type="body" idx="1"/>
          </p:nvPr>
        </p:nvSpPr>
        <p:spPr>
          <a:xfrm>
            <a:off x="389437" y="1447809"/>
            <a:ext cx="8363937" cy="2031325"/>
          </a:xfrm>
        </p:spPr>
        <p:txBody>
          <a:bodyPr/>
          <a:lstStyle>
            <a:lvl1pPr>
              <a:defRPr>
                <a:latin typeface="Candara" pitchFamily="34" charset="0"/>
              </a:defRPr>
            </a:lvl1pPr>
            <a:lvl2pPr>
              <a:defRPr>
                <a:latin typeface="Candara" pitchFamily="34" charset="0"/>
              </a:defRPr>
            </a:lvl2pPr>
            <a:lvl3pPr>
              <a:defRPr>
                <a:latin typeface="Candara" pitchFamily="34" charset="0"/>
              </a:defRPr>
            </a:lvl3pPr>
            <a:lvl4pPr>
              <a:defRPr>
                <a:latin typeface="Candara" pitchFamily="34" charset="0"/>
              </a:defRPr>
            </a:lvl4pPr>
            <a:lvl5pPr>
              <a:defRPr>
                <a:latin typeface="Candara"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Tree>
    <p:extLst>
      <p:ext uri="{BB962C8B-B14F-4D97-AF65-F5344CB8AC3E}">
        <p14:creationId xmlns:p14="http://schemas.microsoft.com/office/powerpoint/2010/main" val="259420136"/>
      </p:ext>
    </p:extLst>
  </p:cSld>
  <p:clrMapOvr>
    <a:masterClrMapping/>
  </p:clrMapOvr>
  <p:transition/>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4_text slide BLUE">
    <p:spTree>
      <p:nvGrpSpPr>
        <p:cNvPr id="1" name=""/>
        <p:cNvGrpSpPr/>
        <p:nvPr/>
      </p:nvGrpSpPr>
      <p:grpSpPr>
        <a:xfrm>
          <a:off x="0" y="0"/>
          <a:ext cx="0" cy="0"/>
          <a:chOff x="0" y="0"/>
          <a:chExt cx="0" cy="0"/>
        </a:xfrm>
      </p:grpSpPr>
      <p:sp>
        <p:nvSpPr>
          <p:cNvPr id="9" name="Title 8"/>
          <p:cNvSpPr>
            <a:spLocks noGrp="1"/>
          </p:cNvSpPr>
          <p:nvPr>
            <p:ph type="title" hasCustomPrompt="1"/>
          </p:nvPr>
        </p:nvSpPr>
        <p:spPr>
          <a:xfrm>
            <a:off x="120649" y="152668"/>
            <a:ext cx="8805265" cy="664797"/>
          </a:xfrm>
        </p:spPr>
        <p:txBody>
          <a:bodyPr/>
          <a:lstStyle>
            <a:lvl1pPr>
              <a:defRPr sz="4800">
                <a:latin typeface="Segoe UI" pitchFamily="34" charset="0"/>
                <a:ea typeface="Segoe UI" pitchFamily="34" charset="0"/>
                <a:cs typeface="Segoe UI" pitchFamily="34" charset="0"/>
              </a:defRPr>
            </a:lvl1pPr>
          </a:lstStyle>
          <a:p>
            <a:r>
              <a:rPr lang="en-US" dirty="0" smtClean="0"/>
              <a:t>headline</a:t>
            </a:r>
            <a:endParaRPr lang="en-US" dirty="0"/>
          </a:p>
        </p:txBody>
      </p:sp>
      <p:sp>
        <p:nvSpPr>
          <p:cNvPr id="11" name="Text Placeholder 10"/>
          <p:cNvSpPr>
            <a:spLocks noGrp="1"/>
          </p:cNvSpPr>
          <p:nvPr>
            <p:ph type="body" sz="quarter" idx="11" hasCustomPrompt="1"/>
          </p:nvPr>
        </p:nvSpPr>
        <p:spPr>
          <a:xfrm>
            <a:off x="120649" y="1465054"/>
            <a:ext cx="8805265" cy="806795"/>
          </a:xfrm>
        </p:spPr>
        <p:txBody>
          <a:bodyPr>
            <a:normAutofit/>
          </a:bodyPr>
          <a:lstStyle>
            <a:lvl1pPr marL="0" indent="0">
              <a:buNone/>
              <a:defRPr sz="2800" b="0" i="0">
                <a:latin typeface="Segoe UI" pitchFamily="34" charset="0"/>
                <a:ea typeface="Segoe UI" pitchFamily="34" charset="0"/>
                <a:cs typeface="Segoe UI" pitchFamily="34" charset="0"/>
              </a:defRPr>
            </a:lvl1pPr>
          </a:lstStyle>
          <a:p>
            <a:pPr lvl="0"/>
            <a:r>
              <a:rPr lang="en-US" dirty="0" smtClean="0"/>
              <a:t>subhead</a:t>
            </a:r>
          </a:p>
        </p:txBody>
      </p:sp>
      <p:sp>
        <p:nvSpPr>
          <p:cNvPr id="4" name="Text Placeholder 3"/>
          <p:cNvSpPr>
            <a:spLocks noGrp="1"/>
          </p:cNvSpPr>
          <p:nvPr>
            <p:ph type="body" sz="quarter" idx="15" hasCustomPrompt="1"/>
          </p:nvPr>
        </p:nvSpPr>
        <p:spPr>
          <a:xfrm>
            <a:off x="124661" y="2386416"/>
            <a:ext cx="8800976" cy="2867027"/>
          </a:xfrm>
        </p:spPr>
        <p:txBody>
          <a:bodyPr>
            <a:normAutofit/>
          </a:bodyPr>
          <a:lstStyle>
            <a:lvl1pPr marL="0" indent="0">
              <a:buNone/>
              <a:defRPr sz="2400">
                <a:latin typeface="Segoe UI" pitchFamily="34" charset="0"/>
                <a:ea typeface="Segoe UI" pitchFamily="34" charset="0"/>
                <a:cs typeface="Segoe UI" pitchFamily="34" charset="0"/>
              </a:defRPr>
            </a:lvl1pPr>
          </a:lstStyle>
          <a:p>
            <a:pPr lvl="0"/>
            <a:r>
              <a:rPr lang="en-US" dirty="0" smtClean="0"/>
              <a:t>Click to add text</a:t>
            </a:r>
          </a:p>
        </p:txBody>
      </p:sp>
      <p:pic>
        <p:nvPicPr>
          <p:cNvPr id="6" name="Picture 5"/>
          <p:cNvPicPr>
            <a:picLocks noChangeAspect="1"/>
          </p:cNvPicPr>
          <p:nvPr userDrawn="1"/>
        </p:nvPicPr>
        <p:blipFill rotWithShape="1">
          <a:blip r:embed="rId2"/>
          <a:srcRect l="3791" t="24549" r="19021" b="69178"/>
          <a:stretch/>
        </p:blipFill>
        <p:spPr>
          <a:xfrm>
            <a:off x="0" y="6408006"/>
            <a:ext cx="9144000" cy="449997"/>
          </a:xfrm>
          <a:prstGeom prst="rect">
            <a:avLst/>
          </a:prstGeom>
        </p:spPr>
      </p:pic>
      <p:sp>
        <p:nvSpPr>
          <p:cNvPr id="3" name="Slide Number Placeholder 2"/>
          <p:cNvSpPr>
            <a:spLocks noGrp="1"/>
          </p:cNvSpPr>
          <p:nvPr>
            <p:ph type="sldNum" sz="quarter" idx="10"/>
          </p:nvPr>
        </p:nvSpPr>
        <p:spPr>
          <a:xfrm>
            <a:off x="6553200" y="6356351"/>
            <a:ext cx="2133600" cy="365125"/>
          </a:xfrm>
          <a:prstGeom prst="rect">
            <a:avLst/>
          </a:prstGeom>
        </p:spPr>
        <p:txBody>
          <a:bodyPr lIns="91430" tIns="45715" rIns="91430" bIns="45715"/>
          <a:lstStyle>
            <a:lvl1pPr>
              <a:defRPr>
                <a:solidFill>
                  <a:srgbClr val="FFFFFF"/>
                </a:solidFill>
              </a:defRPr>
            </a:lvl1pPr>
          </a:lstStyle>
          <a:p>
            <a:fld id="{EEF83519-0986-6A4F-9867-35DB47F5FA02}" type="slidenum">
              <a:rPr lang="en-US" smtClean="0"/>
              <a:pPr/>
              <a:t>‹#›</a:t>
            </a:fld>
            <a:endParaRPr lang="en-US" dirty="0"/>
          </a:p>
        </p:txBody>
      </p:sp>
    </p:spTree>
    <p:extLst>
      <p:ext uri="{BB962C8B-B14F-4D97-AF65-F5344CB8AC3E}">
        <p14:creationId xmlns:p14="http://schemas.microsoft.com/office/powerpoint/2010/main" val="1637616507"/>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34216" y="2710557"/>
            <a:ext cx="7225729" cy="747897"/>
          </a:xfrm>
        </p:spPr>
        <p:txBody>
          <a:bodyPr anchor="b" anchorCtr="0"/>
          <a:lstStyle>
            <a:lvl1pPr>
              <a:defRPr sz="5400" spc="-113" baseline="0">
                <a:solidFill>
                  <a:schemeClr val="tx1"/>
                </a:solidFill>
              </a:defRPr>
            </a:lvl1pPr>
          </a:lstStyle>
          <a:p>
            <a:r>
              <a:rPr lang="en-US" dirty="0" smtClean="0"/>
              <a:t>Click to edit title style</a:t>
            </a:r>
            <a:endParaRPr lang="en-US" dirty="0"/>
          </a:p>
        </p:txBody>
      </p:sp>
      <p:sp>
        <p:nvSpPr>
          <p:cNvPr id="5" name="Text Placeholder 4"/>
          <p:cNvSpPr>
            <a:spLocks noGrp="1"/>
          </p:cNvSpPr>
          <p:nvPr>
            <p:ph type="body" sz="quarter" idx="12" hasCustomPrompt="1"/>
          </p:nvPr>
        </p:nvSpPr>
        <p:spPr>
          <a:xfrm>
            <a:off x="734212" y="3777538"/>
            <a:ext cx="7245144" cy="498599"/>
          </a:xfrm>
        </p:spPr>
        <p:txBody>
          <a:bodyPr>
            <a:noAutofit/>
          </a:bodyPr>
          <a:lstStyle>
            <a:lvl1pPr marL="0" indent="0">
              <a:spcBef>
                <a:spcPts val="0"/>
              </a:spcBef>
              <a:buNone/>
              <a:defRPr spc="-53" baseline="0">
                <a:solidFill>
                  <a:schemeClr val="tx1"/>
                </a:solidFill>
                <a:latin typeface="+mj-lt"/>
              </a:defRPr>
            </a:lvl1pPr>
          </a:lstStyle>
          <a:p>
            <a:pPr lvl="0"/>
            <a:r>
              <a:rPr lang="en-US" dirty="0" smtClean="0"/>
              <a:t>Speaker Title</a:t>
            </a:r>
            <a:endParaRPr lang="en-US" dirty="0"/>
          </a:p>
        </p:txBody>
      </p:sp>
      <p:sp>
        <p:nvSpPr>
          <p:cNvPr id="4" name="Rectangle 3"/>
          <p:cNvSpPr/>
          <p:nvPr userDrawn="1"/>
        </p:nvSpPr>
        <p:spPr bwMode="auto">
          <a:xfrm>
            <a:off x="6" y="5"/>
            <a:ext cx="944839" cy="1259457"/>
          </a:xfrm>
          <a:prstGeom prst="rect">
            <a:avLst/>
          </a:prstGeom>
          <a:solidFill>
            <a:schemeClr val="bg1">
              <a:lumMod val="75000"/>
              <a:lumOff val="2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34283" tIns="34283" rIns="34283" bIns="34283" numCol="1" spcCol="0" rtlCol="0" fromWordArt="0" anchor="ctr" anchorCtr="0" forceAA="0" compatLnSpc="1">
            <a:prstTxWarp prst="textNoShape">
              <a:avLst/>
            </a:prstTxWarp>
            <a:noAutofit/>
          </a:bodyPr>
          <a:lstStyle/>
          <a:p>
            <a:pPr algn="ctr" defTabSz="685434" fontAlgn="base">
              <a:spcBef>
                <a:spcPct val="0"/>
              </a:spcBef>
              <a:spcAft>
                <a:spcPct val="0"/>
              </a:spcAft>
            </a:pPr>
            <a:endParaRPr lang="en-GB" sz="1400" dirty="0" err="1" smtClean="0">
              <a:gradFill>
                <a:gsLst>
                  <a:gs pos="0">
                    <a:srgbClr val="FFFFFF"/>
                  </a:gs>
                  <a:gs pos="100000">
                    <a:srgbClr val="FFFFFF"/>
                  </a:gs>
                </a:gsLst>
                <a:lin ang="5400000" scaled="0"/>
              </a:gradFill>
              <a:ea typeface="Segoe UI" pitchFamily="34" charset="0"/>
              <a:cs typeface="Segoe UI" pitchFamily="34" charset="0"/>
            </a:endParaRPr>
          </a:p>
        </p:txBody>
      </p:sp>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7767" y="422457"/>
            <a:ext cx="789311" cy="293791"/>
          </a:xfrm>
          <a:prstGeom prst="rect">
            <a:avLst/>
          </a:prstGeom>
        </p:spPr>
      </p:pic>
      <p:sp>
        <p:nvSpPr>
          <p:cNvPr id="7" name="Date Placeholder 6"/>
          <p:cNvSpPr>
            <a:spLocks noGrp="1"/>
          </p:cNvSpPr>
          <p:nvPr>
            <p:ph type="dt" sz="half" idx="13"/>
          </p:nvPr>
        </p:nvSpPr>
        <p:spPr/>
        <p:txBody>
          <a:bodyPr/>
          <a:lstStyle>
            <a:lvl1pPr>
              <a:defRPr>
                <a:solidFill>
                  <a:schemeClr val="tx1"/>
                </a:solidFill>
              </a:defRPr>
            </a:lvl1pPr>
          </a:lstStyle>
          <a:p>
            <a:fld id="{20CE17AF-4091-48A7-8681-C3B1BE5CA3B0}" type="datetime1">
              <a:rPr lang="en-GB" smtClean="0">
                <a:solidFill>
                  <a:srgbClr val="FFFFFF"/>
                </a:solidFill>
              </a:rPr>
              <a:pPr/>
              <a:t>15/05/2013</a:t>
            </a:fld>
            <a:endParaRPr lang="en-GB" dirty="0">
              <a:solidFill>
                <a:srgbClr val="FFFFFF"/>
              </a:solidFill>
            </a:endParaRPr>
          </a:p>
        </p:txBody>
      </p:sp>
      <p:sp>
        <p:nvSpPr>
          <p:cNvPr id="9" name="Footer Placeholder 8"/>
          <p:cNvSpPr>
            <a:spLocks noGrp="1"/>
          </p:cNvSpPr>
          <p:nvPr>
            <p:ph type="ftr" sz="quarter" idx="14"/>
          </p:nvPr>
        </p:nvSpPr>
        <p:spPr/>
        <p:txBody>
          <a:bodyPr/>
          <a:lstStyle>
            <a:lvl1pPr>
              <a:defRPr>
                <a:solidFill>
                  <a:schemeClr val="tx1"/>
                </a:solidFill>
              </a:defRPr>
            </a:lvl1pPr>
          </a:lstStyle>
          <a:p>
            <a:endParaRPr lang="en-GB" dirty="0">
              <a:solidFill>
                <a:srgbClr val="FFFFFF"/>
              </a:solidFill>
            </a:endParaRPr>
          </a:p>
        </p:txBody>
      </p:sp>
      <p:sp>
        <p:nvSpPr>
          <p:cNvPr id="10" name="Slide Number Placeholder 9"/>
          <p:cNvSpPr>
            <a:spLocks noGrp="1"/>
          </p:cNvSpPr>
          <p:nvPr>
            <p:ph type="sldNum" sz="quarter" idx="15"/>
          </p:nvPr>
        </p:nvSpPr>
        <p:spPr/>
        <p:txBody>
          <a:bodyPr/>
          <a:lstStyle>
            <a:lvl1pPr>
              <a:defRPr>
                <a:solidFill>
                  <a:schemeClr val="tx1"/>
                </a:solidFill>
              </a:defRPr>
            </a:lvl1pPr>
          </a:lstStyle>
          <a:p>
            <a:fld id="{66F9B19E-23E9-4120-A06C-57F6EDB783B3}" type="slidenum">
              <a:rPr lang="en-GB" smtClean="0">
                <a:solidFill>
                  <a:srgbClr val="FFFFFF"/>
                </a:solidFill>
              </a:rPr>
              <a:pPr/>
              <a:t>‹#›</a:t>
            </a:fld>
            <a:endParaRPr lang="en-GB">
              <a:solidFill>
                <a:srgbClr val="FFFFFF"/>
              </a:solidFill>
            </a:endParaRPr>
          </a:p>
        </p:txBody>
      </p:sp>
      <p:pic>
        <p:nvPicPr>
          <p:cNvPr id="12" name="Picture 1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895217" y="360009"/>
            <a:ext cx="1116000" cy="547352"/>
          </a:xfrm>
          <a:prstGeom prst="rect">
            <a:avLst/>
          </a:prstGeom>
        </p:spPr>
      </p:pic>
    </p:spTree>
    <p:extLst>
      <p:ext uri="{BB962C8B-B14F-4D97-AF65-F5344CB8AC3E}">
        <p14:creationId xmlns:p14="http://schemas.microsoft.com/office/powerpoint/2010/main" val="38824256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ection 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89436" y="3020791"/>
            <a:ext cx="8363938" cy="914096"/>
          </a:xfrm>
        </p:spPr>
        <p:txBody>
          <a:bodyPr anchor="b" anchorCtr="0"/>
          <a:lstStyle>
            <a:lvl1pPr>
              <a:defRPr sz="6600" spc="-225" baseline="0">
                <a:solidFill>
                  <a:schemeClr val="tx1"/>
                </a:solidFill>
              </a:defRPr>
            </a:lvl1pPr>
          </a:lstStyle>
          <a:p>
            <a:r>
              <a:rPr lang="en-US" dirty="0" smtClean="0"/>
              <a:t>Click to edit title style</a:t>
            </a:r>
            <a:endParaRPr lang="en-US" dirty="0"/>
          </a:p>
        </p:txBody>
      </p:sp>
      <p:sp>
        <p:nvSpPr>
          <p:cNvPr id="5" name="Slide Number Placeholder 4"/>
          <p:cNvSpPr>
            <a:spLocks noGrp="1"/>
          </p:cNvSpPr>
          <p:nvPr>
            <p:ph type="sldNum" sz="quarter" idx="12"/>
          </p:nvPr>
        </p:nvSpPr>
        <p:spPr/>
        <p:txBody>
          <a:bodyPr/>
          <a:lstStyle>
            <a:lvl1pPr>
              <a:defRPr>
                <a:solidFill>
                  <a:schemeClr val="tx1"/>
                </a:solidFill>
              </a:defRPr>
            </a:lvl1pPr>
          </a:lstStyle>
          <a:p>
            <a:fld id="{66F9B19E-23E9-4120-A06C-57F6EDB783B3}" type="slidenum">
              <a:rPr lang="en-GB" smtClean="0">
                <a:solidFill>
                  <a:srgbClr val="FFFFFF"/>
                </a:solidFill>
              </a:rPr>
              <a:pPr/>
              <a:t>‹#›</a:t>
            </a:fld>
            <a:endParaRPr lang="en-GB">
              <a:solidFill>
                <a:srgbClr val="FFFFFF"/>
              </a:solidFill>
            </a:endParaRPr>
          </a:p>
        </p:txBody>
      </p:sp>
    </p:spTree>
    <p:extLst>
      <p:ext uri="{BB962C8B-B14F-4D97-AF65-F5344CB8AC3E}">
        <p14:creationId xmlns:p14="http://schemas.microsoft.com/office/powerpoint/2010/main" val="260800367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89436" y="444254"/>
            <a:ext cx="8363938" cy="567848"/>
          </a:xfrm>
        </p:spPr>
        <p:txBody>
          <a:bodyPr/>
          <a:lstStyle>
            <a:lvl1pPr>
              <a:defRPr>
                <a:solidFill>
                  <a:schemeClr val="tx1"/>
                </a:solidFill>
              </a:defRPr>
            </a:lvl1pPr>
          </a:lstStyle>
          <a:p>
            <a:r>
              <a:rPr lang="en-US" dirty="0" smtClean="0"/>
              <a:t>Click to edit Master title style</a:t>
            </a:r>
            <a:endParaRPr lang="en-US" dirty="0"/>
          </a:p>
        </p:txBody>
      </p:sp>
      <p:sp>
        <p:nvSpPr>
          <p:cNvPr id="5" name="Text Placeholder 4"/>
          <p:cNvSpPr>
            <a:spLocks noGrp="1"/>
          </p:cNvSpPr>
          <p:nvPr>
            <p:ph type="body" sz="quarter" idx="10"/>
          </p:nvPr>
        </p:nvSpPr>
        <p:spPr>
          <a:xfrm>
            <a:off x="389436" y="1447804"/>
            <a:ext cx="8363938" cy="1532727"/>
          </a:xfrm>
          <a:prstGeom prst="rect">
            <a:avLst/>
          </a:prstGeom>
        </p:spPr>
        <p:txBody>
          <a:bodyPr/>
          <a:lstStyle>
            <a:lvl1pPr marL="213079" indent="-213079">
              <a:buFont typeface="Wingdings" pitchFamily="2" charset="2"/>
              <a:buChar char=""/>
              <a:defRPr sz="3000">
                <a:solidFill>
                  <a:schemeClr val="tx1"/>
                </a:solidFill>
              </a:defRPr>
            </a:lvl1pPr>
            <a:lvl2pPr marL="388065" indent="-174986">
              <a:buFont typeface="Wingdings" pitchFamily="2" charset="2"/>
              <a:buChar char=""/>
              <a:defRPr>
                <a:solidFill>
                  <a:schemeClr val="tx1"/>
                </a:solidFill>
                <a:latin typeface="+mn-lt"/>
              </a:defRPr>
            </a:lvl2pPr>
            <a:lvl3pPr marL="555907" indent="-167844">
              <a:buFont typeface="Wingdings" pitchFamily="2" charset="2"/>
              <a:buChar char=""/>
              <a:tabLst/>
              <a:defRPr>
                <a:solidFill>
                  <a:schemeClr val="tx1"/>
                </a:solidFill>
                <a:latin typeface="+mn-lt"/>
              </a:defRPr>
            </a:lvl3pPr>
            <a:lvl4pPr marL="685659" indent="-129751">
              <a:buFont typeface="Wingdings" pitchFamily="2" charset="2"/>
              <a:buChar char=""/>
              <a:defRPr>
                <a:solidFill>
                  <a:schemeClr val="tx1"/>
                </a:solidFill>
                <a:latin typeface="+mn-lt"/>
              </a:defRPr>
            </a:lvl4pPr>
            <a:lvl5pPr marL="815411" indent="-129751">
              <a:buFont typeface="Wingdings" pitchFamily="2" charset="2"/>
              <a:buChar char=""/>
              <a:tabLst/>
              <a:defRPr>
                <a:solidFill>
                  <a:schemeClr val="tx1"/>
                </a:solidFill>
                <a:latin typeface="+mn-l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3" name="Date Placeholder 2"/>
          <p:cNvSpPr>
            <a:spLocks noGrp="1"/>
          </p:cNvSpPr>
          <p:nvPr>
            <p:ph type="dt" sz="half" idx="11"/>
          </p:nvPr>
        </p:nvSpPr>
        <p:spPr/>
        <p:txBody>
          <a:bodyPr/>
          <a:lstStyle>
            <a:lvl1pPr>
              <a:defRPr>
                <a:solidFill>
                  <a:schemeClr val="tx1"/>
                </a:solidFill>
              </a:defRPr>
            </a:lvl1pPr>
          </a:lstStyle>
          <a:p>
            <a:fld id="{20CE17AF-4091-48A7-8681-C3B1BE5CA3B0}" type="datetime1">
              <a:rPr lang="en-GB" smtClean="0">
                <a:solidFill>
                  <a:srgbClr val="FFFFFF"/>
                </a:solidFill>
              </a:rPr>
              <a:pPr/>
              <a:t>15/05/2013</a:t>
            </a:fld>
            <a:endParaRPr lang="en-GB" dirty="0">
              <a:solidFill>
                <a:srgbClr val="FFFFFF"/>
              </a:solidFill>
            </a:endParaRPr>
          </a:p>
        </p:txBody>
      </p:sp>
      <p:sp>
        <p:nvSpPr>
          <p:cNvPr id="4" name="Footer Placeholder 3"/>
          <p:cNvSpPr>
            <a:spLocks noGrp="1"/>
          </p:cNvSpPr>
          <p:nvPr>
            <p:ph type="ftr" sz="quarter" idx="12"/>
          </p:nvPr>
        </p:nvSpPr>
        <p:spPr/>
        <p:txBody>
          <a:bodyPr/>
          <a:lstStyle>
            <a:lvl1pPr>
              <a:defRPr>
                <a:solidFill>
                  <a:schemeClr val="tx1"/>
                </a:solidFill>
              </a:defRPr>
            </a:lvl1pPr>
          </a:lstStyle>
          <a:p>
            <a:endParaRPr lang="en-GB" dirty="0">
              <a:solidFill>
                <a:srgbClr val="FFFFFF"/>
              </a:solidFill>
            </a:endParaRPr>
          </a:p>
        </p:txBody>
      </p:sp>
      <p:sp>
        <p:nvSpPr>
          <p:cNvPr id="6" name="Slide Number Placeholder 5"/>
          <p:cNvSpPr>
            <a:spLocks noGrp="1"/>
          </p:cNvSpPr>
          <p:nvPr>
            <p:ph type="sldNum" sz="quarter" idx="13"/>
          </p:nvPr>
        </p:nvSpPr>
        <p:spPr/>
        <p:txBody>
          <a:bodyPr/>
          <a:lstStyle>
            <a:lvl1pPr>
              <a:defRPr>
                <a:solidFill>
                  <a:schemeClr val="tx1"/>
                </a:solidFill>
              </a:defRPr>
            </a:lvl1pPr>
          </a:lstStyle>
          <a:p>
            <a:fld id="{66F9B19E-23E9-4120-A06C-57F6EDB783B3}" type="slidenum">
              <a:rPr lang="en-GB" smtClean="0">
                <a:solidFill>
                  <a:srgbClr val="FFFFFF"/>
                </a:solidFill>
              </a:rPr>
              <a:pPr/>
              <a:t>‹#›</a:t>
            </a:fld>
            <a:endParaRPr lang="en-GB">
              <a:solidFill>
                <a:srgbClr val="FFFFFF"/>
              </a:solidFill>
            </a:endParaRPr>
          </a:p>
        </p:txBody>
      </p:sp>
    </p:spTree>
    <p:extLst>
      <p:ext uri="{BB962C8B-B14F-4D97-AF65-F5344CB8AC3E}">
        <p14:creationId xmlns:p14="http://schemas.microsoft.com/office/powerpoint/2010/main" val="87593987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defRPr>
            </a:lvl1pPr>
          </a:lstStyle>
          <a:p>
            <a:r>
              <a:rPr lang="en-US" dirty="0" smtClean="0"/>
              <a:t>Click to edit Master title style</a:t>
            </a:r>
            <a:endParaRPr lang="en-US" dirty="0"/>
          </a:p>
        </p:txBody>
      </p:sp>
      <p:sp>
        <p:nvSpPr>
          <p:cNvPr id="4" name="Text Placeholder 3"/>
          <p:cNvSpPr>
            <a:spLocks noGrp="1"/>
          </p:cNvSpPr>
          <p:nvPr>
            <p:ph type="body" sz="quarter" idx="10"/>
          </p:nvPr>
        </p:nvSpPr>
        <p:spPr>
          <a:xfrm>
            <a:off x="390627" y="1447800"/>
            <a:ext cx="4047274" cy="1763560"/>
          </a:xfrm>
        </p:spPr>
        <p:txBody>
          <a:bodyPr>
            <a:spAutoFit/>
          </a:bodyPr>
          <a:lstStyle>
            <a:lvl1pPr marL="219030" indent="-219030">
              <a:spcBef>
                <a:spcPts val="900"/>
              </a:spcBef>
              <a:buClr>
                <a:schemeClr val="tx1"/>
              </a:buClr>
              <a:buFont typeface="Wingdings" pitchFamily="2" charset="2"/>
              <a:buChar char=""/>
              <a:defRPr lang="en-US" dirty="0" smtClean="0"/>
            </a:lvl1pPr>
            <a:lvl2pPr marL="390445" indent="-171414">
              <a:defRPr sz="1500">
                <a:solidFill>
                  <a:schemeClr val="tx1"/>
                </a:solidFill>
              </a:defRPr>
            </a:lvl2pPr>
            <a:lvl3pPr marL="514244" indent="-123800">
              <a:tabLst/>
              <a:defRPr sz="1500">
                <a:solidFill>
                  <a:schemeClr val="tx1"/>
                </a:solidFill>
              </a:defRPr>
            </a:lvl3pPr>
            <a:lvl4pPr marL="647567" indent="-133323">
              <a:defRPr>
                <a:solidFill>
                  <a:schemeClr val="tx1"/>
                </a:solidFill>
              </a:defRPr>
            </a:lvl4pPr>
            <a:lvl5pPr marL="771367" indent="-123800">
              <a:tabLst/>
              <a:defRPr>
                <a:solidFill>
                  <a:schemeClr val="tx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3" name="Date Placeholder 2"/>
          <p:cNvSpPr>
            <a:spLocks noGrp="1"/>
          </p:cNvSpPr>
          <p:nvPr>
            <p:ph type="dt" sz="half" idx="12"/>
          </p:nvPr>
        </p:nvSpPr>
        <p:spPr/>
        <p:txBody>
          <a:bodyPr/>
          <a:lstStyle>
            <a:lvl1pPr>
              <a:defRPr>
                <a:solidFill>
                  <a:schemeClr val="tx1"/>
                </a:solidFill>
              </a:defRPr>
            </a:lvl1pPr>
          </a:lstStyle>
          <a:p>
            <a:fld id="{20CE17AF-4091-48A7-8681-C3B1BE5CA3B0}" type="datetime1">
              <a:rPr lang="en-GB" smtClean="0">
                <a:solidFill>
                  <a:srgbClr val="FFFFFF"/>
                </a:solidFill>
              </a:rPr>
              <a:pPr/>
              <a:t>15/05/2013</a:t>
            </a:fld>
            <a:endParaRPr lang="en-GB" dirty="0">
              <a:solidFill>
                <a:srgbClr val="FFFFFF"/>
              </a:solidFill>
            </a:endParaRPr>
          </a:p>
        </p:txBody>
      </p:sp>
      <p:sp>
        <p:nvSpPr>
          <p:cNvPr id="5" name="Footer Placeholder 4"/>
          <p:cNvSpPr>
            <a:spLocks noGrp="1"/>
          </p:cNvSpPr>
          <p:nvPr>
            <p:ph type="ftr" sz="quarter" idx="13"/>
          </p:nvPr>
        </p:nvSpPr>
        <p:spPr/>
        <p:txBody>
          <a:bodyPr/>
          <a:lstStyle>
            <a:lvl1pPr>
              <a:defRPr>
                <a:solidFill>
                  <a:schemeClr val="tx1"/>
                </a:solidFill>
              </a:defRPr>
            </a:lvl1pPr>
          </a:lstStyle>
          <a:p>
            <a:endParaRPr lang="en-GB" dirty="0">
              <a:solidFill>
                <a:srgbClr val="FFFFFF"/>
              </a:solidFill>
            </a:endParaRPr>
          </a:p>
        </p:txBody>
      </p:sp>
      <p:sp>
        <p:nvSpPr>
          <p:cNvPr id="6" name="Slide Number Placeholder 5"/>
          <p:cNvSpPr>
            <a:spLocks noGrp="1"/>
          </p:cNvSpPr>
          <p:nvPr>
            <p:ph type="sldNum" sz="quarter" idx="14"/>
          </p:nvPr>
        </p:nvSpPr>
        <p:spPr/>
        <p:txBody>
          <a:bodyPr/>
          <a:lstStyle>
            <a:lvl1pPr>
              <a:defRPr>
                <a:solidFill>
                  <a:schemeClr val="tx1"/>
                </a:solidFill>
              </a:defRPr>
            </a:lvl1pPr>
          </a:lstStyle>
          <a:p>
            <a:fld id="{66F9B19E-23E9-4120-A06C-57F6EDB783B3}" type="slidenum">
              <a:rPr lang="en-GB" smtClean="0">
                <a:solidFill>
                  <a:srgbClr val="FFFFFF"/>
                </a:solidFill>
              </a:rPr>
              <a:pPr/>
              <a:t>‹#›</a:t>
            </a:fld>
            <a:endParaRPr lang="en-GB">
              <a:solidFill>
                <a:srgbClr val="FFFFFF"/>
              </a:solidFill>
            </a:endParaRPr>
          </a:p>
        </p:txBody>
      </p:sp>
      <p:sp>
        <p:nvSpPr>
          <p:cNvPr id="8" name="Text Placeholder 3"/>
          <p:cNvSpPr>
            <a:spLocks noGrp="1"/>
          </p:cNvSpPr>
          <p:nvPr>
            <p:ph type="body" sz="quarter" idx="15"/>
          </p:nvPr>
        </p:nvSpPr>
        <p:spPr>
          <a:xfrm>
            <a:off x="4706099" y="1447800"/>
            <a:ext cx="4047274" cy="1763560"/>
          </a:xfrm>
        </p:spPr>
        <p:txBody>
          <a:bodyPr>
            <a:spAutoFit/>
          </a:bodyPr>
          <a:lstStyle>
            <a:lvl1pPr marL="219030" indent="-219030">
              <a:spcBef>
                <a:spcPts val="900"/>
              </a:spcBef>
              <a:buClr>
                <a:schemeClr val="tx1"/>
              </a:buClr>
              <a:buFont typeface="Wingdings" pitchFamily="2" charset="2"/>
              <a:buChar char=""/>
              <a:defRPr>
                <a:solidFill>
                  <a:schemeClr val="tx1"/>
                </a:solidFill>
              </a:defRPr>
            </a:lvl1pPr>
            <a:lvl2pPr marL="390445" indent="-171414">
              <a:defRPr sz="1500">
                <a:solidFill>
                  <a:schemeClr val="tx1"/>
                </a:solidFill>
              </a:defRPr>
            </a:lvl2pPr>
            <a:lvl3pPr marL="514244" indent="-123800">
              <a:tabLst/>
              <a:defRPr sz="1500">
                <a:solidFill>
                  <a:schemeClr val="tx1"/>
                </a:solidFill>
              </a:defRPr>
            </a:lvl3pPr>
            <a:lvl4pPr marL="647567" indent="-133323">
              <a:defRPr>
                <a:solidFill>
                  <a:schemeClr val="tx1"/>
                </a:solidFill>
              </a:defRPr>
            </a:lvl4pPr>
            <a:lvl5pPr marL="771367" indent="-123800">
              <a:tabLst/>
              <a:defRPr>
                <a:solidFill>
                  <a:schemeClr val="tx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4724312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20CE17AF-4091-48A7-8681-C3B1BE5CA3B0}" type="datetime1">
              <a:rPr lang="en-GB" smtClean="0">
                <a:solidFill>
                  <a:srgbClr val="FFFFFF"/>
                </a:solidFill>
              </a:rPr>
              <a:pPr/>
              <a:t>15/05/2013</a:t>
            </a:fld>
            <a:endParaRPr lang="en-GB" dirty="0">
              <a:solidFill>
                <a:srgbClr val="FFFFFF"/>
              </a:solidFill>
            </a:endParaRPr>
          </a:p>
        </p:txBody>
      </p:sp>
      <p:sp>
        <p:nvSpPr>
          <p:cNvPr id="4" name="Footer Placeholder 3"/>
          <p:cNvSpPr>
            <a:spLocks noGrp="1"/>
          </p:cNvSpPr>
          <p:nvPr>
            <p:ph type="ftr" sz="quarter" idx="11"/>
          </p:nvPr>
        </p:nvSpPr>
        <p:spPr/>
        <p:txBody>
          <a:bodyPr/>
          <a:lstStyle/>
          <a:p>
            <a:endParaRPr lang="en-GB" dirty="0">
              <a:solidFill>
                <a:srgbClr val="FFFFFF"/>
              </a:solidFill>
            </a:endParaRPr>
          </a:p>
        </p:txBody>
      </p:sp>
      <p:sp>
        <p:nvSpPr>
          <p:cNvPr id="5" name="Slide Number Placeholder 4"/>
          <p:cNvSpPr>
            <a:spLocks noGrp="1"/>
          </p:cNvSpPr>
          <p:nvPr>
            <p:ph type="sldNum" sz="quarter" idx="12"/>
          </p:nvPr>
        </p:nvSpPr>
        <p:spPr/>
        <p:txBody>
          <a:bodyPr/>
          <a:lstStyle/>
          <a:p>
            <a:fld id="{66F9B19E-23E9-4120-A06C-57F6EDB783B3}" type="slidenum">
              <a:rPr lang="en-GB" smtClean="0">
                <a:solidFill>
                  <a:srgbClr val="FFFFFF"/>
                </a:solidFill>
              </a:rPr>
              <a:pPr/>
              <a:t>‹#›</a:t>
            </a:fld>
            <a:endParaRPr lang="en-GB">
              <a:solidFill>
                <a:srgbClr val="FFFFFF"/>
              </a:solidFill>
            </a:endParaRPr>
          </a:p>
        </p:txBody>
      </p:sp>
    </p:spTree>
    <p:extLst>
      <p:ext uri="{BB962C8B-B14F-4D97-AF65-F5344CB8AC3E}">
        <p14:creationId xmlns:p14="http://schemas.microsoft.com/office/powerpoint/2010/main" val="30393428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solidFill>
                  <a:schemeClr val="tx1"/>
                </a:solidFill>
              </a:defRPr>
            </a:lvl1pPr>
          </a:lstStyle>
          <a:p>
            <a:fld id="{20CE17AF-4091-48A7-8681-C3B1BE5CA3B0}" type="datetime1">
              <a:rPr lang="en-GB" smtClean="0">
                <a:solidFill>
                  <a:srgbClr val="FFFFFF"/>
                </a:solidFill>
              </a:rPr>
              <a:pPr/>
              <a:t>15/05/2013</a:t>
            </a:fld>
            <a:endParaRPr lang="en-GB" dirty="0">
              <a:solidFill>
                <a:srgbClr val="FFFFFF"/>
              </a:solidFill>
            </a:endParaRPr>
          </a:p>
        </p:txBody>
      </p:sp>
      <p:sp>
        <p:nvSpPr>
          <p:cNvPr id="3" name="Footer Placeholder 2"/>
          <p:cNvSpPr>
            <a:spLocks noGrp="1"/>
          </p:cNvSpPr>
          <p:nvPr>
            <p:ph type="ftr" sz="quarter" idx="11"/>
          </p:nvPr>
        </p:nvSpPr>
        <p:spPr/>
        <p:txBody>
          <a:bodyPr/>
          <a:lstStyle>
            <a:lvl1pPr>
              <a:defRPr>
                <a:solidFill>
                  <a:schemeClr val="tx1"/>
                </a:solidFill>
              </a:defRPr>
            </a:lvl1pPr>
          </a:lstStyle>
          <a:p>
            <a:endParaRPr lang="en-GB" dirty="0">
              <a:solidFill>
                <a:srgbClr val="FFFFFF"/>
              </a:solidFill>
            </a:endParaRPr>
          </a:p>
        </p:txBody>
      </p:sp>
      <p:sp>
        <p:nvSpPr>
          <p:cNvPr id="4" name="Slide Number Placeholder 3"/>
          <p:cNvSpPr>
            <a:spLocks noGrp="1"/>
          </p:cNvSpPr>
          <p:nvPr>
            <p:ph type="sldNum" sz="quarter" idx="12"/>
          </p:nvPr>
        </p:nvSpPr>
        <p:spPr/>
        <p:txBody>
          <a:bodyPr/>
          <a:lstStyle>
            <a:lvl1pPr>
              <a:defRPr>
                <a:solidFill>
                  <a:schemeClr val="tx1"/>
                </a:solidFill>
              </a:defRPr>
            </a:lvl1pPr>
          </a:lstStyle>
          <a:p>
            <a:fld id="{66F9B19E-23E9-4120-A06C-57F6EDB783B3}" type="slidenum">
              <a:rPr lang="en-GB" smtClean="0">
                <a:solidFill>
                  <a:srgbClr val="FFFFFF"/>
                </a:solidFill>
              </a:rPr>
              <a:pPr/>
              <a:t>‹#›</a:t>
            </a:fld>
            <a:endParaRPr lang="en-GB">
              <a:solidFill>
                <a:srgbClr val="FFFFFF"/>
              </a:solidFill>
            </a:endParaRPr>
          </a:p>
        </p:txBody>
      </p:sp>
    </p:spTree>
    <p:extLst>
      <p:ext uri="{BB962C8B-B14F-4D97-AF65-F5344CB8AC3E}">
        <p14:creationId xmlns:p14="http://schemas.microsoft.com/office/powerpoint/2010/main" val="177317086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smtClean="0"/>
              <a:t>Slide for Developer Code</a:t>
            </a:r>
            <a:endParaRPr lang="en-US" dirty="0"/>
          </a:p>
        </p:txBody>
      </p:sp>
      <p:sp>
        <p:nvSpPr>
          <p:cNvPr id="5" name="Text Placeholder 4"/>
          <p:cNvSpPr>
            <a:spLocks noGrp="1"/>
          </p:cNvSpPr>
          <p:nvPr>
            <p:ph type="body" sz="quarter" idx="10"/>
          </p:nvPr>
        </p:nvSpPr>
        <p:spPr>
          <a:xfrm>
            <a:off x="388840" y="1447800"/>
            <a:ext cx="8366320" cy="1449628"/>
          </a:xfrm>
        </p:spPr>
        <p:txBody>
          <a:bodyPr/>
          <a:lstStyle>
            <a:lvl1pPr marL="0" indent="0">
              <a:buNone/>
              <a:defRPr sz="2400">
                <a:solidFill>
                  <a:schemeClr val="tx1"/>
                </a:solidFill>
                <a:latin typeface="Consolas" pitchFamily="49" charset="0"/>
                <a:cs typeface="Consolas" pitchFamily="49" charset="0"/>
              </a:defRPr>
            </a:lvl1pPr>
            <a:lvl2pPr marL="254741" indent="0">
              <a:buNone/>
              <a:defRPr>
                <a:solidFill>
                  <a:schemeClr val="tx1"/>
                </a:solidFill>
                <a:latin typeface="Consolas" pitchFamily="49" charset="0"/>
                <a:cs typeface="Consolas" pitchFamily="49" charset="0"/>
              </a:defRPr>
            </a:lvl2pPr>
            <a:lvl3pPr marL="429729" indent="0">
              <a:buNone/>
              <a:defRPr>
                <a:solidFill>
                  <a:schemeClr val="tx1"/>
                </a:solidFill>
                <a:latin typeface="Consolas" pitchFamily="49" charset="0"/>
                <a:cs typeface="Consolas" pitchFamily="49" charset="0"/>
              </a:defRPr>
            </a:lvl3pPr>
            <a:lvl4pPr marL="598761" indent="0">
              <a:buNone/>
              <a:defRPr>
                <a:solidFill>
                  <a:schemeClr val="tx1"/>
                </a:solidFill>
                <a:latin typeface="Consolas" pitchFamily="49" charset="0"/>
                <a:cs typeface="Consolas" pitchFamily="49" charset="0"/>
              </a:defRPr>
            </a:lvl4pPr>
            <a:lvl5pPr marL="772558" indent="0">
              <a:buNone/>
              <a:defRPr>
                <a:solidFill>
                  <a:schemeClr val="tx1"/>
                </a:solidFill>
                <a:latin typeface="Consolas" pitchFamily="49" charset="0"/>
                <a:cs typeface="Consolas" pitchFamily="49"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1"/>
          </p:nvPr>
        </p:nvSpPr>
        <p:spPr/>
        <p:txBody>
          <a:bodyPr/>
          <a:lstStyle>
            <a:lvl1pPr>
              <a:defRPr>
                <a:solidFill>
                  <a:schemeClr val="tx1"/>
                </a:solidFill>
              </a:defRPr>
            </a:lvl1pPr>
          </a:lstStyle>
          <a:p>
            <a:fld id="{20CE17AF-4091-48A7-8681-C3B1BE5CA3B0}" type="datetime1">
              <a:rPr lang="en-GB" smtClean="0">
                <a:solidFill>
                  <a:srgbClr val="FFFFFF"/>
                </a:solidFill>
              </a:rPr>
              <a:pPr/>
              <a:t>15/05/2013</a:t>
            </a:fld>
            <a:endParaRPr lang="en-GB" dirty="0">
              <a:solidFill>
                <a:srgbClr val="FFFFFF"/>
              </a:solidFill>
            </a:endParaRPr>
          </a:p>
        </p:txBody>
      </p:sp>
      <p:sp>
        <p:nvSpPr>
          <p:cNvPr id="6" name="Footer Placeholder 5"/>
          <p:cNvSpPr>
            <a:spLocks noGrp="1"/>
          </p:cNvSpPr>
          <p:nvPr>
            <p:ph type="ftr" sz="quarter" idx="12"/>
          </p:nvPr>
        </p:nvSpPr>
        <p:spPr/>
        <p:txBody>
          <a:bodyPr/>
          <a:lstStyle>
            <a:lvl1pPr>
              <a:defRPr>
                <a:solidFill>
                  <a:schemeClr val="tx1"/>
                </a:solidFill>
              </a:defRPr>
            </a:lvl1pPr>
          </a:lstStyle>
          <a:p>
            <a:endParaRPr lang="en-GB" dirty="0">
              <a:solidFill>
                <a:srgbClr val="FFFFFF"/>
              </a:solidFill>
            </a:endParaRPr>
          </a:p>
        </p:txBody>
      </p:sp>
      <p:sp>
        <p:nvSpPr>
          <p:cNvPr id="7" name="Slide Number Placeholder 6"/>
          <p:cNvSpPr>
            <a:spLocks noGrp="1"/>
          </p:cNvSpPr>
          <p:nvPr>
            <p:ph type="sldNum" sz="quarter" idx="13"/>
          </p:nvPr>
        </p:nvSpPr>
        <p:spPr/>
        <p:txBody>
          <a:bodyPr/>
          <a:lstStyle>
            <a:lvl1pPr>
              <a:defRPr>
                <a:solidFill>
                  <a:schemeClr val="tx1"/>
                </a:solidFill>
              </a:defRPr>
            </a:lvl1pPr>
          </a:lstStyle>
          <a:p>
            <a:fld id="{66F9B19E-23E9-4120-A06C-57F6EDB783B3}" type="slidenum">
              <a:rPr lang="en-GB" smtClean="0">
                <a:solidFill>
                  <a:srgbClr val="FFFFFF"/>
                </a:solidFill>
              </a:rPr>
              <a:pPr/>
              <a:t>‹#›</a:t>
            </a:fld>
            <a:endParaRPr lang="en-GB">
              <a:solidFill>
                <a:srgbClr val="FFFFFF"/>
              </a:solidFill>
            </a:endParaRPr>
          </a:p>
        </p:txBody>
      </p:sp>
    </p:spTree>
    <p:extLst>
      <p:ext uri="{BB962C8B-B14F-4D97-AF65-F5344CB8AC3E}">
        <p14:creationId xmlns:p14="http://schemas.microsoft.com/office/powerpoint/2010/main" val="132506814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End Slide">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277897" y="2066768"/>
            <a:ext cx="4588213" cy="2250329"/>
          </a:xfrm>
          <a:prstGeom prst="rect">
            <a:avLst/>
          </a:prstGeom>
        </p:spPr>
      </p:pic>
      <p:sp>
        <p:nvSpPr>
          <p:cNvPr id="6" name="TextBox 5"/>
          <p:cNvSpPr txBox="1"/>
          <p:nvPr userDrawn="1"/>
        </p:nvSpPr>
        <p:spPr>
          <a:xfrm>
            <a:off x="2101365" y="6254261"/>
            <a:ext cx="4941277" cy="107722"/>
          </a:xfrm>
          <a:prstGeom prst="rect">
            <a:avLst/>
          </a:prstGeom>
          <a:noFill/>
        </p:spPr>
        <p:txBody>
          <a:bodyPr wrap="square" lIns="0" tIns="0" rIns="0" bIns="0" rtlCol="0">
            <a:spAutoFit/>
          </a:bodyPr>
          <a:lstStyle/>
          <a:p>
            <a:pPr algn="ctr" defTabSz="685631"/>
            <a:r>
              <a:rPr lang="en-GB" sz="700" dirty="0" smtClean="0">
                <a:solidFill>
                  <a:srgbClr val="FFFFFF"/>
                </a:solidFill>
              </a:rPr>
              <a:t>©2013 Microsoft Corporation. All rights reserved.</a:t>
            </a:r>
          </a:p>
        </p:txBody>
      </p:sp>
    </p:spTree>
    <p:extLst>
      <p:ext uri="{BB962C8B-B14F-4D97-AF65-F5344CB8AC3E}">
        <p14:creationId xmlns:p14="http://schemas.microsoft.com/office/powerpoint/2010/main" val="7609154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1_Demo, Video etc. &quot;special&quot; slides">
    <p:spTree>
      <p:nvGrpSpPr>
        <p:cNvPr id="1" name=""/>
        <p:cNvGrpSpPr/>
        <p:nvPr/>
      </p:nvGrpSpPr>
      <p:grpSpPr>
        <a:xfrm>
          <a:off x="0" y="0"/>
          <a:ext cx="0" cy="0"/>
          <a:chOff x="0" y="0"/>
          <a:chExt cx="0" cy="0"/>
        </a:xfrm>
      </p:grpSpPr>
      <p:sp>
        <p:nvSpPr>
          <p:cNvPr id="2" name="Title 1"/>
          <p:cNvSpPr>
            <a:spLocks noGrp="1"/>
          </p:cNvSpPr>
          <p:nvPr>
            <p:ph type="ctrTitle"/>
          </p:nvPr>
        </p:nvSpPr>
        <p:spPr>
          <a:xfrm>
            <a:off x="546839" y="1950827"/>
            <a:ext cx="8095570" cy="1523493"/>
          </a:xfrm>
        </p:spPr>
        <p:txBody>
          <a:bodyPr anchor="ctr" anchorCtr="0">
            <a:noAutofit/>
          </a:bodyPr>
          <a:lstStyle>
            <a:lvl1pPr>
              <a:lnSpc>
                <a:spcPct val="90000"/>
              </a:lnSpc>
              <a:defRPr sz="4900" b="1"/>
            </a:lvl1pPr>
          </a:lstStyle>
          <a:p>
            <a:r>
              <a:rPr lang="en-US" dirty="0" smtClean="0"/>
              <a:t>Click to edit Master title style</a:t>
            </a:r>
            <a:endParaRPr lang="en-US" dirty="0"/>
          </a:p>
        </p:txBody>
      </p:sp>
    </p:spTree>
  </p:cSld>
  <p:clrMapOvr>
    <a:masterClrMapping/>
  </p:clrMapOvr>
  <p:transition>
    <p:fade/>
  </p:transition>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tx">
  <p:cSld name="1_Title an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mj-lt"/>
              </a:defRPr>
            </a:lvl1pPr>
          </a:lstStyle>
          <a:p>
            <a:r>
              <a:rPr lang="en-US" dirty="0" smtClean="0"/>
              <a:t>Click to edit Master title style</a:t>
            </a:r>
            <a:endParaRPr lang="en-GB" dirty="0"/>
          </a:p>
        </p:txBody>
      </p:sp>
      <p:sp>
        <p:nvSpPr>
          <p:cNvPr id="3" name="Text Placeholder 2"/>
          <p:cNvSpPr>
            <a:spLocks noGrp="1"/>
          </p:cNvSpPr>
          <p:nvPr>
            <p:ph type="body" idx="1"/>
          </p:nvPr>
        </p:nvSpPr>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4" name="Footer Placeholder 3"/>
          <p:cNvSpPr>
            <a:spLocks noGrp="1"/>
          </p:cNvSpPr>
          <p:nvPr>
            <p:ph type="ftr" sz="quarter" idx="10"/>
          </p:nvPr>
        </p:nvSpPr>
        <p:spPr>
          <a:xfrm>
            <a:off x="609607" y="6248216"/>
            <a:ext cx="5421083" cy="365125"/>
          </a:xfrm>
          <a:prstGeom prst="rect">
            <a:avLst/>
          </a:prstGeom>
        </p:spPr>
        <p:txBody>
          <a:bodyPr/>
          <a:lstStyle>
            <a:lvl1pPr>
              <a:defRPr/>
            </a:lvl1pPr>
          </a:lstStyle>
          <a:p>
            <a:endParaRPr lang="en-GB">
              <a:solidFill>
                <a:srgbClr val="FFFFFF"/>
              </a:solidFill>
            </a:endParaRPr>
          </a:p>
        </p:txBody>
      </p:sp>
      <p:sp>
        <p:nvSpPr>
          <p:cNvPr id="5" name="Slide Number Placeholder 4"/>
          <p:cNvSpPr>
            <a:spLocks noGrp="1"/>
          </p:cNvSpPr>
          <p:nvPr>
            <p:ph type="sldNum" sz="quarter" idx="11"/>
          </p:nvPr>
        </p:nvSpPr>
        <p:spPr>
          <a:xfrm>
            <a:off x="0" y="1272223"/>
            <a:ext cx="533400" cy="244476"/>
          </a:xfrm>
          <a:prstGeom prst="rect">
            <a:avLst/>
          </a:prstGeom>
        </p:spPr>
        <p:txBody>
          <a:bodyPr/>
          <a:lstStyle>
            <a:lvl1pPr>
              <a:defRPr/>
            </a:lvl1pPr>
          </a:lstStyle>
          <a:p>
            <a:fld id="{8BAA82A5-D41F-40B6-864A-06BCCF57D3E7}" type="slidenum">
              <a:rPr lang="en-GB">
                <a:solidFill>
                  <a:srgbClr val="FFFFFF"/>
                </a:solidFill>
              </a:rPr>
              <a:pPr/>
              <a:t>‹#›</a:t>
            </a:fld>
            <a:endParaRPr lang="en-GB">
              <a:solidFill>
                <a:srgbClr val="FFFFFF"/>
              </a:solidFill>
            </a:endParaRPr>
          </a:p>
        </p:txBody>
      </p:sp>
      <p:sp>
        <p:nvSpPr>
          <p:cNvPr id="6" name="Date Placeholder 5"/>
          <p:cNvSpPr>
            <a:spLocks noGrp="1"/>
          </p:cNvSpPr>
          <p:nvPr>
            <p:ph type="dt" sz="half" idx="12"/>
          </p:nvPr>
        </p:nvSpPr>
        <p:spPr>
          <a:xfrm>
            <a:off x="6096000" y="6248412"/>
            <a:ext cx="2667000" cy="365125"/>
          </a:xfrm>
          <a:prstGeom prst="rect">
            <a:avLst/>
          </a:prstGeom>
        </p:spPr>
        <p:txBody>
          <a:bodyPr/>
          <a:lstStyle>
            <a:lvl1pPr>
              <a:defRPr/>
            </a:lvl1pPr>
          </a:lstStyle>
          <a:p>
            <a:endParaRPr lang="en-GB">
              <a:solidFill>
                <a:srgbClr val="FFFFFF"/>
              </a:solidFill>
            </a:endParaRPr>
          </a:p>
        </p:txBody>
      </p:sp>
    </p:spTree>
    <p:extLst>
      <p:ext uri="{BB962C8B-B14F-4D97-AF65-F5344CB8AC3E}">
        <p14:creationId xmlns:p14="http://schemas.microsoft.com/office/powerpoint/2010/main" val="11711370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89436" y="228604"/>
            <a:ext cx="8363938" cy="567848"/>
          </a:xfrm>
        </p:spPr>
        <p:txBody>
          <a:bodyPr/>
          <a:lstStyle>
            <a:lvl1pPr>
              <a:defRPr/>
            </a:lvl1pPr>
          </a:lstStyle>
          <a:p>
            <a:r>
              <a:rPr lang="en-US" smtClean="0"/>
              <a:t>Click to edit Master title style</a:t>
            </a:r>
            <a:endParaRPr lang="en-US" dirty="0"/>
          </a:p>
        </p:txBody>
      </p:sp>
      <p:sp>
        <p:nvSpPr>
          <p:cNvPr id="5" name="Text Placeholder 4"/>
          <p:cNvSpPr>
            <a:spLocks noGrp="1"/>
          </p:cNvSpPr>
          <p:nvPr>
            <p:ph type="body" sz="quarter" idx="10"/>
          </p:nvPr>
        </p:nvSpPr>
        <p:spPr>
          <a:xfrm>
            <a:off x="389436" y="1447812"/>
            <a:ext cx="8363938" cy="149117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5538283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89436" y="228601"/>
            <a:ext cx="8363938" cy="623248"/>
          </a:xfrm>
        </p:spPr>
        <p:txBody>
          <a:bodyPr/>
          <a:lstStyle>
            <a:lvl1pPr>
              <a:defRPr/>
            </a:lvl1pPr>
          </a:lstStyle>
          <a:p>
            <a:r>
              <a:rPr lang="en-US" dirty="0" smtClean="0"/>
              <a:t>Click to edit Master title style</a:t>
            </a:r>
            <a:endParaRPr lang="en-US" dirty="0"/>
          </a:p>
        </p:txBody>
      </p:sp>
      <p:sp>
        <p:nvSpPr>
          <p:cNvPr id="5" name="Text Placeholder 4"/>
          <p:cNvSpPr>
            <a:spLocks noGrp="1"/>
          </p:cNvSpPr>
          <p:nvPr>
            <p:ph type="body" sz="quarter" idx="10"/>
          </p:nvPr>
        </p:nvSpPr>
        <p:spPr>
          <a:xfrm>
            <a:off x="389436" y="1447809"/>
            <a:ext cx="8363938" cy="2031325"/>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transition>
    <p:fade/>
  </p:transition>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Content Placeholder 2"/>
          <p:cNvSpPr>
            <a:spLocks noGrp="1"/>
          </p:cNvSpPr>
          <p:nvPr>
            <p:ph idx="1"/>
          </p:nvPr>
        </p:nvSpPr>
        <p:spPr>
          <a:xfrm>
            <a:off x="360861" y="1428766"/>
            <a:ext cx="8363938" cy="2031325"/>
          </a:xfrm>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transition>
    <p:fade/>
  </p:transition>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Content Placeholder 2"/>
          <p:cNvSpPr>
            <a:spLocks noGrp="1"/>
          </p:cNvSpPr>
          <p:nvPr>
            <p:ph sz="half" idx="1"/>
          </p:nvPr>
        </p:nvSpPr>
        <p:spPr>
          <a:xfrm>
            <a:off x="389436" y="1447804"/>
            <a:ext cx="4115872" cy="2157514"/>
          </a:xfrm>
        </p:spPr>
        <p:txBody>
          <a:bodyPr/>
          <a:lstStyle>
            <a:lvl1pPr marL="346905" indent="-346905">
              <a:lnSpc>
                <a:spcPct val="90000"/>
              </a:lnSpc>
              <a:defRPr sz="2900"/>
            </a:lvl1pPr>
            <a:lvl2pPr marL="687064" indent="-332060">
              <a:lnSpc>
                <a:spcPct val="90000"/>
              </a:lnSpc>
              <a:defRPr sz="2400"/>
            </a:lvl2pPr>
            <a:lvl3pPr marL="973229" indent="-294262">
              <a:lnSpc>
                <a:spcPct val="90000"/>
              </a:lnSpc>
              <a:defRPr sz="2000"/>
            </a:lvl3pPr>
            <a:lvl4pPr marL="1252645" indent="-279416">
              <a:lnSpc>
                <a:spcPct val="90000"/>
              </a:lnSpc>
              <a:defRPr sz="1800"/>
            </a:lvl4pPr>
            <a:lvl5pPr marL="1546908" indent="-286165">
              <a:lnSpc>
                <a:spcPct val="90000"/>
              </a:lnSpc>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37501" y="1447804"/>
            <a:ext cx="4115872" cy="2157514"/>
          </a:xfrm>
        </p:spPr>
        <p:txBody>
          <a:bodyPr/>
          <a:lstStyle>
            <a:lvl1pPr marL="355008" indent="-355008">
              <a:lnSpc>
                <a:spcPct val="90000"/>
              </a:lnSpc>
              <a:defRPr sz="2900"/>
            </a:lvl1pPr>
            <a:lvl2pPr marL="687064" indent="-346905">
              <a:lnSpc>
                <a:spcPct val="90000"/>
              </a:lnSpc>
              <a:defRPr sz="2400"/>
            </a:lvl2pPr>
            <a:lvl3pPr marL="981328" indent="-309111">
              <a:lnSpc>
                <a:spcPct val="90000"/>
              </a:lnSpc>
              <a:defRPr sz="2000"/>
            </a:lvl3pPr>
            <a:lvl4pPr marL="1252645" indent="-271316">
              <a:lnSpc>
                <a:spcPct val="90000"/>
              </a:lnSpc>
              <a:defRPr sz="1800"/>
            </a:lvl4pPr>
            <a:lvl5pPr marL="1546908" indent="-279416">
              <a:lnSpc>
                <a:spcPct val="90000"/>
              </a:lnSpc>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transition>
    <p:fade/>
  </p:transition>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389436" y="1411562"/>
            <a:ext cx="4115872" cy="346249"/>
          </a:xfrm>
        </p:spPr>
        <p:txBody>
          <a:bodyPr anchor="b"/>
          <a:lstStyle>
            <a:lvl1pPr marL="0" indent="0">
              <a:lnSpc>
                <a:spcPct val="90000"/>
              </a:lnSpc>
              <a:spcBef>
                <a:spcPts val="0"/>
              </a:spcBef>
              <a:buNone/>
              <a:defRPr sz="2500" b="1"/>
            </a:lvl1pPr>
            <a:lvl2pPr marL="466502" indent="0">
              <a:buNone/>
              <a:defRPr sz="2000" b="1"/>
            </a:lvl2pPr>
            <a:lvl3pPr marL="933007" indent="0">
              <a:buNone/>
              <a:defRPr sz="1800" b="1"/>
            </a:lvl3pPr>
            <a:lvl4pPr marL="1399507" indent="0">
              <a:buNone/>
              <a:defRPr sz="1600" b="1"/>
            </a:lvl4pPr>
            <a:lvl5pPr marL="1866008" indent="0">
              <a:buNone/>
              <a:defRPr sz="1600" b="1"/>
            </a:lvl5pPr>
            <a:lvl6pPr marL="2332516" indent="0">
              <a:buNone/>
              <a:defRPr sz="1600" b="1"/>
            </a:lvl6pPr>
            <a:lvl7pPr marL="2799014" indent="0">
              <a:buNone/>
              <a:defRPr sz="1600" b="1"/>
            </a:lvl7pPr>
            <a:lvl8pPr marL="3265516" indent="0">
              <a:buNone/>
              <a:defRPr sz="1600" b="1"/>
            </a:lvl8pPr>
            <a:lvl9pPr marL="3732017"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381002" y="2133604"/>
            <a:ext cx="4114800" cy="1585049"/>
          </a:xfrm>
        </p:spPr>
        <p:txBody>
          <a:bodyPr/>
          <a:lstStyle>
            <a:lvl1pPr marL="287517" indent="-287517">
              <a:defRPr sz="2400"/>
            </a:lvl1pPr>
            <a:lvl2pPr marL="573678" indent="-271316">
              <a:defRPr sz="2000"/>
            </a:lvl2pPr>
            <a:lvl3pPr marL="830147" indent="-248370">
              <a:defRPr sz="1800"/>
            </a:lvl3pPr>
            <a:lvl4pPr marL="1071767" indent="-233523">
              <a:defRPr sz="1800"/>
            </a:lvl4pPr>
            <a:lvl5pPr marL="1305294" indent="-210574">
              <a:defRPr sz="18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37501" y="1411562"/>
            <a:ext cx="4115872" cy="346249"/>
          </a:xfrm>
        </p:spPr>
        <p:txBody>
          <a:bodyPr anchor="b"/>
          <a:lstStyle>
            <a:lvl1pPr marL="0" indent="0">
              <a:lnSpc>
                <a:spcPct val="90000"/>
              </a:lnSpc>
              <a:spcBef>
                <a:spcPts val="0"/>
              </a:spcBef>
              <a:buNone/>
              <a:defRPr sz="2500" b="1"/>
            </a:lvl1pPr>
            <a:lvl2pPr marL="466502" indent="0">
              <a:buNone/>
              <a:defRPr sz="2000" b="1"/>
            </a:lvl2pPr>
            <a:lvl3pPr marL="933007" indent="0">
              <a:buNone/>
              <a:defRPr sz="1800" b="1"/>
            </a:lvl3pPr>
            <a:lvl4pPr marL="1399507" indent="0">
              <a:buNone/>
              <a:defRPr sz="1600" b="1"/>
            </a:lvl4pPr>
            <a:lvl5pPr marL="1866008" indent="0">
              <a:buNone/>
              <a:defRPr sz="1600" b="1"/>
            </a:lvl5pPr>
            <a:lvl6pPr marL="2332516" indent="0">
              <a:buNone/>
              <a:defRPr sz="1600" b="1"/>
            </a:lvl6pPr>
            <a:lvl7pPr marL="2799014" indent="0">
              <a:buNone/>
              <a:defRPr sz="1600" b="1"/>
            </a:lvl7pPr>
            <a:lvl8pPr marL="3265516" indent="0">
              <a:buNone/>
              <a:defRPr sz="1600" b="1"/>
            </a:lvl8pPr>
            <a:lvl9pPr marL="3732017"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37501" y="2133614"/>
            <a:ext cx="4115872" cy="1585049"/>
          </a:xfrm>
        </p:spPr>
        <p:txBody>
          <a:bodyPr/>
          <a:lstStyle>
            <a:lvl1pPr marL="302363" indent="-302363">
              <a:defRPr sz="2400"/>
            </a:lvl1pPr>
            <a:lvl2pPr marL="581778" indent="-279416">
              <a:defRPr sz="2000"/>
            </a:lvl2pPr>
            <a:lvl3pPr marL="838248" indent="-249721">
              <a:defRPr sz="1800"/>
            </a:lvl3pPr>
            <a:lvl4pPr marL="1071767" indent="-241622">
              <a:defRPr sz="1800"/>
            </a:lvl4pPr>
            <a:lvl5pPr marL="1305294" indent="-225418">
              <a:defRPr sz="18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Tree>
  </p:cSld>
  <p:clrMapOvr>
    <a:masterClrMapping/>
  </p:clrMapOvr>
  <p:transition>
    <p:fade/>
  </p:transition>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2_Title and Text">
    <p:spTree>
      <p:nvGrpSpPr>
        <p:cNvPr id="1" name=""/>
        <p:cNvGrpSpPr/>
        <p:nvPr/>
      </p:nvGrpSpPr>
      <p:grpSpPr>
        <a:xfrm>
          <a:off x="0" y="0"/>
          <a:ext cx="0" cy="0"/>
          <a:chOff x="0" y="0"/>
          <a:chExt cx="0" cy="0"/>
        </a:xfrm>
      </p:grpSpPr>
      <p:sp>
        <p:nvSpPr>
          <p:cNvPr id="2" name="Title 1"/>
          <p:cNvSpPr>
            <a:spLocks noGrp="1"/>
          </p:cNvSpPr>
          <p:nvPr>
            <p:ph type="title"/>
          </p:nvPr>
        </p:nvSpPr>
        <p:spPr>
          <a:xfrm>
            <a:off x="341731" y="2327383"/>
            <a:ext cx="8382000" cy="623248"/>
          </a:xfrm>
        </p:spPr>
        <p:txBody>
          <a:bodyPr/>
          <a:lstStyle>
            <a:lvl1pPr algn="ctr">
              <a:defRPr>
                <a:latin typeface="Candara" pitchFamily="34" charset="0"/>
              </a:defRPr>
            </a:lvl1pPr>
          </a:lstStyle>
          <a:p>
            <a:r>
              <a:rPr lang="en-US" dirty="0" smtClean="0"/>
              <a:t>Click to edit Master title style</a:t>
            </a:r>
            <a:endParaRPr lang="en-GB" dirty="0"/>
          </a:p>
        </p:txBody>
      </p:sp>
    </p:spTree>
    <p:extLst>
      <p:ext uri="{BB962C8B-B14F-4D97-AF65-F5344CB8AC3E}">
        <p14:creationId xmlns:p14="http://schemas.microsoft.com/office/powerpoint/2010/main" val="1887219711"/>
      </p:ext>
    </p:extLst>
  </p:cSld>
  <p:clrMapOvr>
    <a:masterClrMapping/>
  </p:clrMapOvr>
  <p:transition/>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426002515"/>
      </p:ext>
    </p:extLst>
  </p:cSld>
  <p:clrMapOvr>
    <a:masterClrMapping/>
  </p:clrMapOvr>
  <p:transition>
    <p:fade/>
  </p:transition>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theme" Target="../theme/theme3.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89436" y="228601"/>
            <a:ext cx="8363938" cy="623248"/>
          </a:xfrm>
          <a:prstGeom prst="rect">
            <a:avLst/>
          </a:prstGeom>
        </p:spPr>
        <p:txBody>
          <a:bodyPr vert="horz" wrap="square" lIns="0" tIns="0" rIns="0" bIns="0" rtlCol="0" anchor="t">
            <a:spAutoFit/>
          </a:bodyPr>
          <a:lstStyle/>
          <a:p>
            <a:endParaRPr lang="en-US" dirty="0"/>
          </a:p>
        </p:txBody>
      </p:sp>
      <p:sp>
        <p:nvSpPr>
          <p:cNvPr id="3" name="Text Placeholder 2"/>
          <p:cNvSpPr>
            <a:spLocks noGrp="1"/>
          </p:cNvSpPr>
          <p:nvPr>
            <p:ph type="body" idx="1"/>
          </p:nvPr>
        </p:nvSpPr>
        <p:spPr>
          <a:xfrm>
            <a:off x="389437" y="1447809"/>
            <a:ext cx="8363937" cy="2031325"/>
          </a:xfrm>
          <a:prstGeom prst="rect">
            <a:avLst/>
          </a:prstGeom>
        </p:spPr>
        <p:txBody>
          <a:bodyPr vert="horz" wrap="square" lIns="0" tIns="0" rIns="0" bIns="0" rtlCol="0">
            <a:sp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 bg1="lt1" tx1="dk1" bg2="lt2" tx2="dk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98" r:id="rId5"/>
    <p:sldLayoutId id="2147483699" r:id="rId6"/>
    <p:sldLayoutId id="2147483700" r:id="rId7"/>
    <p:sldLayoutId id="2147483727" r:id="rId8"/>
    <p:sldLayoutId id="2147483728" r:id="rId9"/>
    <p:sldLayoutId id="2147483805" r:id="rId10"/>
    <p:sldLayoutId id="2147483826" r:id="rId11"/>
  </p:sldLayoutIdLst>
  <p:transition>
    <p:fade/>
  </p:transition>
  <p:timing>
    <p:tnLst>
      <p:par>
        <p:cTn id="1" dur="indefinite" restart="never" nodeType="tmRoot"/>
      </p:par>
    </p:tnLst>
  </p:timing>
  <p:txStyles>
    <p:titleStyle>
      <a:lvl1pPr algn="l" defTabSz="933007" rtl="0" eaLnBrk="1" latinLnBrk="0" hangingPunct="1">
        <a:lnSpc>
          <a:spcPct val="90000"/>
        </a:lnSpc>
        <a:spcBef>
          <a:spcPct val="0"/>
        </a:spcBef>
        <a:buNone/>
        <a:defRPr lang="en-US" sz="4500" b="0" kern="1200" cap="none" spc="-102" baseline="0" dirty="0" smtClean="0">
          <a:ln w="3175">
            <a:noFill/>
          </a:ln>
          <a:gradFill flip="none" rotWithShape="1">
            <a:gsLst>
              <a:gs pos="0">
                <a:schemeClr val="tx1"/>
              </a:gs>
              <a:gs pos="86000">
                <a:schemeClr val="tx1"/>
              </a:gs>
            </a:gsLst>
            <a:lin ang="5400000" scaled="0"/>
            <a:tileRect/>
          </a:gradFill>
          <a:effectLst/>
          <a:latin typeface="Candara" pitchFamily="34" charset="0"/>
          <a:ea typeface="+mn-ea"/>
          <a:cs typeface="Arial" charset="0"/>
        </a:defRPr>
      </a:lvl1pPr>
    </p:titleStyle>
    <p:bodyStyle>
      <a:lvl1pPr marL="469761" indent="-469761" algn="l" defTabSz="933007" rtl="0" eaLnBrk="1" latinLnBrk="0" hangingPunct="1">
        <a:lnSpc>
          <a:spcPct val="90000"/>
        </a:lnSpc>
        <a:spcBef>
          <a:spcPct val="20000"/>
        </a:spcBef>
        <a:buSzPct val="90000"/>
        <a:buFontTx/>
        <a:buBlip>
          <a:blip r:embed="rId13"/>
        </a:buBlip>
        <a:defRPr sz="3300" kern="1200">
          <a:gradFill>
            <a:gsLst>
              <a:gs pos="0">
                <a:schemeClr val="tx1"/>
              </a:gs>
              <a:gs pos="86000">
                <a:schemeClr val="tx1"/>
              </a:gs>
            </a:gsLst>
            <a:lin ang="5400000" scaled="0"/>
          </a:gradFill>
          <a:latin typeface="Candara" pitchFamily="34" charset="0"/>
          <a:ea typeface="+mn-ea"/>
          <a:cs typeface="+mn-cs"/>
        </a:defRPr>
      </a:lvl1pPr>
      <a:lvl2pPr marL="873107" indent="-403346" algn="l" defTabSz="933007" rtl="0" eaLnBrk="1" latinLnBrk="0" hangingPunct="1">
        <a:lnSpc>
          <a:spcPct val="90000"/>
        </a:lnSpc>
        <a:spcBef>
          <a:spcPct val="20000"/>
        </a:spcBef>
        <a:buSzPct val="90000"/>
        <a:buFontTx/>
        <a:buBlip>
          <a:blip r:embed="rId14"/>
        </a:buBlip>
        <a:defRPr sz="2900" kern="1200">
          <a:gradFill>
            <a:gsLst>
              <a:gs pos="0">
                <a:schemeClr val="tx1"/>
              </a:gs>
              <a:gs pos="86000">
                <a:schemeClr val="tx1"/>
              </a:gs>
            </a:gsLst>
            <a:lin ang="5400000" scaled="0"/>
          </a:gradFill>
          <a:latin typeface="Candara" pitchFamily="34" charset="0"/>
          <a:ea typeface="+mn-ea"/>
          <a:cs typeface="+mn-cs"/>
        </a:defRPr>
      </a:lvl2pPr>
      <a:lvl3pPr marL="1284553" indent="-411443" algn="l" defTabSz="933007" rtl="0" eaLnBrk="1" latinLnBrk="0" hangingPunct="1">
        <a:lnSpc>
          <a:spcPct val="90000"/>
        </a:lnSpc>
        <a:spcBef>
          <a:spcPct val="20000"/>
        </a:spcBef>
        <a:buSzPct val="90000"/>
        <a:buFontTx/>
        <a:buBlip>
          <a:blip r:embed="rId14"/>
        </a:buBlip>
        <a:defRPr sz="2400" kern="1200">
          <a:gradFill>
            <a:gsLst>
              <a:gs pos="0">
                <a:schemeClr val="tx1"/>
              </a:gs>
              <a:gs pos="86000">
                <a:schemeClr val="tx1"/>
              </a:gs>
            </a:gsLst>
            <a:lin ang="5400000" scaled="0"/>
          </a:gradFill>
          <a:latin typeface="Candara" pitchFamily="34" charset="0"/>
          <a:ea typeface="+mn-ea"/>
          <a:cs typeface="+mn-cs"/>
        </a:defRPr>
      </a:lvl3pPr>
      <a:lvl4pPr marL="1637684" indent="-353129" algn="l" defTabSz="933007" rtl="0" eaLnBrk="1" latinLnBrk="0" hangingPunct="1">
        <a:lnSpc>
          <a:spcPct val="90000"/>
        </a:lnSpc>
        <a:spcBef>
          <a:spcPct val="20000"/>
        </a:spcBef>
        <a:buSzPct val="90000"/>
        <a:buFontTx/>
        <a:buBlip>
          <a:blip r:embed="rId14"/>
        </a:buBlip>
        <a:defRPr sz="2000" kern="1200">
          <a:gradFill>
            <a:gsLst>
              <a:gs pos="0">
                <a:schemeClr val="tx1"/>
              </a:gs>
              <a:gs pos="86000">
                <a:schemeClr val="tx1"/>
              </a:gs>
            </a:gsLst>
            <a:lin ang="5400000" scaled="0"/>
          </a:gradFill>
          <a:latin typeface="Candara" pitchFamily="34" charset="0"/>
          <a:ea typeface="+mn-ea"/>
          <a:cs typeface="+mn-cs"/>
        </a:defRPr>
      </a:lvl4pPr>
      <a:lvl5pPr marL="1981094" indent="-343412" algn="l" defTabSz="933007" rtl="0" eaLnBrk="1" latinLnBrk="0" hangingPunct="1">
        <a:lnSpc>
          <a:spcPct val="90000"/>
        </a:lnSpc>
        <a:spcBef>
          <a:spcPct val="20000"/>
        </a:spcBef>
        <a:buSzPct val="90000"/>
        <a:buFontTx/>
        <a:buBlip>
          <a:blip r:embed="rId14"/>
        </a:buBlip>
        <a:defRPr sz="2000" kern="1200">
          <a:gradFill>
            <a:gsLst>
              <a:gs pos="0">
                <a:schemeClr val="tx1"/>
              </a:gs>
              <a:gs pos="86000">
                <a:schemeClr val="tx1"/>
              </a:gs>
            </a:gsLst>
            <a:lin ang="5400000" scaled="0"/>
          </a:gradFill>
          <a:latin typeface="Candara" pitchFamily="34" charset="0"/>
          <a:ea typeface="+mn-ea"/>
          <a:cs typeface="+mn-cs"/>
        </a:defRPr>
      </a:lvl5pPr>
      <a:lvl6pPr marL="2565762" indent="-233250" algn="l" defTabSz="93300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2266" indent="-233250" algn="l" defTabSz="93300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8768" indent="-233250" algn="l" defTabSz="93300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5269" indent="-233250" algn="l" defTabSz="933007"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3007" rtl="0" eaLnBrk="1" latinLnBrk="0" hangingPunct="1">
        <a:defRPr sz="1800" kern="1200">
          <a:solidFill>
            <a:schemeClr val="tx1"/>
          </a:solidFill>
          <a:latin typeface="+mn-lt"/>
          <a:ea typeface="+mn-ea"/>
          <a:cs typeface="+mn-cs"/>
        </a:defRPr>
      </a:lvl1pPr>
      <a:lvl2pPr marL="466502" algn="l" defTabSz="933007" rtl="0" eaLnBrk="1" latinLnBrk="0" hangingPunct="1">
        <a:defRPr sz="1800" kern="1200">
          <a:solidFill>
            <a:schemeClr val="tx1"/>
          </a:solidFill>
          <a:latin typeface="+mn-lt"/>
          <a:ea typeface="+mn-ea"/>
          <a:cs typeface="+mn-cs"/>
        </a:defRPr>
      </a:lvl2pPr>
      <a:lvl3pPr marL="933007" algn="l" defTabSz="933007" rtl="0" eaLnBrk="1" latinLnBrk="0" hangingPunct="1">
        <a:defRPr sz="1800" kern="1200">
          <a:solidFill>
            <a:schemeClr val="tx1"/>
          </a:solidFill>
          <a:latin typeface="+mn-lt"/>
          <a:ea typeface="+mn-ea"/>
          <a:cs typeface="+mn-cs"/>
        </a:defRPr>
      </a:lvl3pPr>
      <a:lvl4pPr marL="1399507" algn="l" defTabSz="933007" rtl="0" eaLnBrk="1" latinLnBrk="0" hangingPunct="1">
        <a:defRPr sz="1800" kern="1200">
          <a:solidFill>
            <a:schemeClr val="tx1"/>
          </a:solidFill>
          <a:latin typeface="+mn-lt"/>
          <a:ea typeface="+mn-ea"/>
          <a:cs typeface="+mn-cs"/>
        </a:defRPr>
      </a:lvl4pPr>
      <a:lvl5pPr marL="1866008" algn="l" defTabSz="933007" rtl="0" eaLnBrk="1" latinLnBrk="0" hangingPunct="1">
        <a:defRPr sz="1800" kern="1200">
          <a:solidFill>
            <a:schemeClr val="tx1"/>
          </a:solidFill>
          <a:latin typeface="+mn-lt"/>
          <a:ea typeface="+mn-ea"/>
          <a:cs typeface="+mn-cs"/>
        </a:defRPr>
      </a:lvl5pPr>
      <a:lvl6pPr marL="2332516" algn="l" defTabSz="933007" rtl="0" eaLnBrk="1" latinLnBrk="0" hangingPunct="1">
        <a:defRPr sz="1800" kern="1200">
          <a:solidFill>
            <a:schemeClr val="tx1"/>
          </a:solidFill>
          <a:latin typeface="+mn-lt"/>
          <a:ea typeface="+mn-ea"/>
          <a:cs typeface="+mn-cs"/>
        </a:defRPr>
      </a:lvl6pPr>
      <a:lvl7pPr marL="2799014" algn="l" defTabSz="933007" rtl="0" eaLnBrk="1" latinLnBrk="0" hangingPunct="1">
        <a:defRPr sz="1800" kern="1200">
          <a:solidFill>
            <a:schemeClr val="tx1"/>
          </a:solidFill>
          <a:latin typeface="+mn-lt"/>
          <a:ea typeface="+mn-ea"/>
          <a:cs typeface="+mn-cs"/>
        </a:defRPr>
      </a:lvl7pPr>
      <a:lvl8pPr marL="3265516" algn="l" defTabSz="933007" rtl="0" eaLnBrk="1" latinLnBrk="0" hangingPunct="1">
        <a:defRPr sz="1800" kern="1200">
          <a:solidFill>
            <a:schemeClr val="tx1"/>
          </a:solidFill>
          <a:latin typeface="+mn-lt"/>
          <a:ea typeface="+mn-ea"/>
          <a:cs typeface="+mn-cs"/>
        </a:defRPr>
      </a:lvl8pPr>
      <a:lvl9pPr marL="3732017" algn="l" defTabSz="933007"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alpha val="0"/>
          </a:schemeClr>
        </a:solidFill>
        <a:effectLst/>
      </p:bgPr>
    </p:bg>
    <p:spTree>
      <p:nvGrpSpPr>
        <p:cNvPr id="1" name=""/>
        <p:cNvGrpSpPr/>
        <p:nvPr/>
      </p:nvGrpSpPr>
      <p:grpSpPr>
        <a:xfrm>
          <a:off x="0" y="0"/>
          <a:ext cx="0" cy="0"/>
          <a:chOff x="0" y="0"/>
          <a:chExt cx="0" cy="0"/>
        </a:xfrm>
      </p:grpSpPr>
      <p:pic>
        <p:nvPicPr>
          <p:cNvPr id="4" name="Picture 3" descr="white rectangle.png"/>
          <p:cNvPicPr>
            <a:picLocks noChangeAspect="1"/>
          </p:cNvPicPr>
          <p:nvPr/>
        </p:nvPicPr>
        <p:blipFill>
          <a:blip r:embed="rId2"/>
          <a:srcRect b="10453"/>
          <a:stretch>
            <a:fillRect/>
          </a:stretch>
        </p:blipFill>
        <p:spPr>
          <a:xfrm>
            <a:off x="0" y="1299715"/>
            <a:ext cx="9144000" cy="5558294"/>
          </a:xfrm>
          <a:prstGeom prst="rect">
            <a:avLst/>
          </a:prstGeom>
        </p:spPr>
      </p:pic>
      <p:sp>
        <p:nvSpPr>
          <p:cNvPr id="2" name="Title Placeholder 1"/>
          <p:cNvSpPr>
            <a:spLocks noGrp="1"/>
          </p:cNvSpPr>
          <p:nvPr>
            <p:ph type="title"/>
          </p:nvPr>
        </p:nvSpPr>
        <p:spPr>
          <a:xfrm>
            <a:off x="389436" y="228602"/>
            <a:ext cx="8363938" cy="623248"/>
          </a:xfrm>
          <a:prstGeom prst="rect">
            <a:avLst/>
          </a:prstGeom>
        </p:spPr>
        <p:txBody>
          <a:bodyPr vert="horz" wrap="square" lIns="0" tIns="0" rIns="0" bIns="0" rtlCol="0" anchor="t">
            <a:sp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389437" y="1905027"/>
            <a:ext cx="8363936" cy="2125197"/>
          </a:xfrm>
          <a:prstGeom prst="rect">
            <a:avLst/>
          </a:prstGeom>
        </p:spPr>
        <p:txBody>
          <a:bodyPr vert="horz" wrap="square" lIns="0" tIns="0" rIns="0" bIns="0" rtlCol="0">
            <a:sp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 bg1="dk1" tx1="lt1" bg2="dk2" tx2="lt2" accent1="accent1" accent2="accent2" accent3="accent3" accent4="accent4" accent5="accent5" accent6="accent6" hlink="hlink" folHlink="folHlink"/>
  <p:transition>
    <p:fade/>
  </p:transition>
  <p:timing>
    <p:tnLst>
      <p:par>
        <p:cTn id="1" dur="indefinite" restart="never" nodeType="tmRoot"/>
      </p:par>
    </p:tnLst>
  </p:timing>
  <p:txStyles>
    <p:titleStyle>
      <a:lvl1pPr algn="l" defTabSz="933007" rtl="0" eaLnBrk="1" latinLnBrk="0" hangingPunct="1">
        <a:lnSpc>
          <a:spcPct val="90000"/>
        </a:lnSpc>
        <a:spcBef>
          <a:spcPct val="0"/>
        </a:spcBef>
        <a:buNone/>
        <a:defRPr lang="en-US" sz="4500" b="0" kern="1200" cap="none" spc="-102" baseline="0" dirty="0">
          <a:ln w="3175">
            <a:noFill/>
          </a:ln>
          <a:gradFill flip="none" rotWithShape="1">
            <a:gsLst>
              <a:gs pos="0">
                <a:schemeClr val="tx1"/>
              </a:gs>
              <a:gs pos="86000">
                <a:schemeClr val="tx1"/>
              </a:gs>
            </a:gsLst>
            <a:lin ang="5400000" scaled="0"/>
            <a:tileRect/>
          </a:gradFill>
          <a:effectLst/>
          <a:latin typeface="Segoe Light" pitchFamily="34" charset="0"/>
          <a:ea typeface="+mn-ea"/>
          <a:cs typeface="Arial" charset="0"/>
        </a:defRPr>
      </a:lvl1pPr>
    </p:titleStyle>
    <p:bodyStyle>
      <a:lvl1pPr marL="0" indent="0" algn="l" defTabSz="933007" rtl="0" eaLnBrk="1" latinLnBrk="0" hangingPunct="1">
        <a:lnSpc>
          <a:spcPct val="90000"/>
        </a:lnSpc>
        <a:spcBef>
          <a:spcPct val="20000"/>
        </a:spcBef>
        <a:buFont typeface="Arial" pitchFamily="34" charset="0"/>
        <a:buNone/>
        <a:defRPr sz="3000" b="0" kern="1200">
          <a:gradFill>
            <a:gsLst>
              <a:gs pos="0">
                <a:srgbClr val="000000"/>
              </a:gs>
              <a:gs pos="86000">
                <a:srgbClr val="000000"/>
              </a:gs>
            </a:gsLst>
            <a:lin ang="5400000" scaled="0"/>
          </a:gradFill>
          <a:latin typeface="Consolas" pitchFamily="49" charset="0"/>
          <a:ea typeface="+mn-ea"/>
          <a:cs typeface="Consolas" pitchFamily="49" charset="0"/>
        </a:defRPr>
      </a:lvl1pPr>
      <a:lvl2pPr marL="392802" indent="-8098" algn="l" defTabSz="933007" rtl="0" eaLnBrk="1" latinLnBrk="0" hangingPunct="1">
        <a:lnSpc>
          <a:spcPct val="90000"/>
        </a:lnSpc>
        <a:spcBef>
          <a:spcPct val="20000"/>
        </a:spcBef>
        <a:buFont typeface="Arial" pitchFamily="34" charset="0"/>
        <a:buNone/>
        <a:defRPr sz="2900" b="0" kern="1200">
          <a:gradFill>
            <a:gsLst>
              <a:gs pos="0">
                <a:srgbClr val="000000"/>
              </a:gs>
              <a:gs pos="86000">
                <a:srgbClr val="000000"/>
              </a:gs>
            </a:gsLst>
            <a:lin ang="5400000" scaled="0"/>
          </a:gradFill>
          <a:latin typeface="Consolas" pitchFamily="49" charset="0"/>
          <a:ea typeface="+mn-ea"/>
          <a:cs typeface="Consolas" pitchFamily="49" charset="0"/>
        </a:defRPr>
      </a:lvl2pPr>
      <a:lvl3pPr marL="777504" indent="-8098" algn="l" defTabSz="933007" rtl="0" eaLnBrk="1" latinLnBrk="0" hangingPunct="1">
        <a:lnSpc>
          <a:spcPct val="90000"/>
        </a:lnSpc>
        <a:spcBef>
          <a:spcPct val="20000"/>
        </a:spcBef>
        <a:buFont typeface="Arial" pitchFamily="34" charset="0"/>
        <a:buNone/>
        <a:defRPr sz="2400" b="0" kern="1200">
          <a:gradFill>
            <a:gsLst>
              <a:gs pos="0">
                <a:srgbClr val="000000"/>
              </a:gs>
              <a:gs pos="86000">
                <a:srgbClr val="000000"/>
              </a:gs>
            </a:gsLst>
            <a:lin ang="5400000" scaled="0"/>
          </a:gradFill>
          <a:latin typeface="Consolas" pitchFamily="49" charset="0"/>
          <a:ea typeface="+mn-ea"/>
          <a:cs typeface="Consolas" pitchFamily="49" charset="0"/>
        </a:defRPr>
      </a:lvl3pPr>
      <a:lvl4pPr marL="1116314" indent="8098" algn="l" defTabSz="933007" rtl="0" eaLnBrk="1" latinLnBrk="0" hangingPunct="1">
        <a:lnSpc>
          <a:spcPct val="90000"/>
        </a:lnSpc>
        <a:spcBef>
          <a:spcPct val="20000"/>
        </a:spcBef>
        <a:buFont typeface="Arial" pitchFamily="34" charset="0"/>
        <a:buNone/>
        <a:defRPr sz="2400" b="0" kern="1200">
          <a:gradFill>
            <a:gsLst>
              <a:gs pos="0">
                <a:srgbClr val="000000"/>
              </a:gs>
              <a:gs pos="86000">
                <a:srgbClr val="000000"/>
              </a:gs>
            </a:gsLst>
            <a:lin ang="5400000" scaled="0"/>
          </a:gradFill>
          <a:latin typeface="Consolas" pitchFamily="49" charset="0"/>
          <a:ea typeface="+mn-ea"/>
          <a:cs typeface="Consolas" pitchFamily="49" charset="0"/>
        </a:defRPr>
      </a:lvl4pPr>
      <a:lvl5pPr marL="1455121" indent="0" algn="l" defTabSz="933007" rtl="0" eaLnBrk="1" latinLnBrk="0" hangingPunct="1">
        <a:lnSpc>
          <a:spcPct val="90000"/>
        </a:lnSpc>
        <a:spcBef>
          <a:spcPct val="20000"/>
        </a:spcBef>
        <a:buFont typeface="Arial" pitchFamily="34" charset="0"/>
        <a:buNone/>
        <a:defRPr sz="2400" b="0" kern="1200">
          <a:gradFill>
            <a:gsLst>
              <a:gs pos="0">
                <a:srgbClr val="000000"/>
              </a:gs>
              <a:gs pos="86000">
                <a:srgbClr val="000000"/>
              </a:gs>
            </a:gsLst>
            <a:lin ang="5400000" scaled="0"/>
          </a:gradFill>
          <a:latin typeface="Consolas" pitchFamily="49" charset="0"/>
          <a:ea typeface="+mn-ea"/>
          <a:cs typeface="Consolas" pitchFamily="49" charset="0"/>
        </a:defRPr>
      </a:lvl5pPr>
      <a:lvl6pPr marL="2565762" indent="-233250" algn="l" defTabSz="93300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2266" indent="-233250" algn="l" defTabSz="93300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8768" indent="-233250" algn="l" defTabSz="93300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5269" indent="-233250" algn="l" defTabSz="933007"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3007" rtl="0" eaLnBrk="1" latinLnBrk="0" hangingPunct="1">
        <a:defRPr sz="1800" kern="1200">
          <a:solidFill>
            <a:schemeClr val="tx1"/>
          </a:solidFill>
          <a:latin typeface="+mn-lt"/>
          <a:ea typeface="+mn-ea"/>
          <a:cs typeface="+mn-cs"/>
        </a:defRPr>
      </a:lvl1pPr>
      <a:lvl2pPr marL="466502" algn="l" defTabSz="933007" rtl="0" eaLnBrk="1" latinLnBrk="0" hangingPunct="1">
        <a:defRPr sz="1800" kern="1200">
          <a:solidFill>
            <a:schemeClr val="tx1"/>
          </a:solidFill>
          <a:latin typeface="+mn-lt"/>
          <a:ea typeface="+mn-ea"/>
          <a:cs typeface="+mn-cs"/>
        </a:defRPr>
      </a:lvl2pPr>
      <a:lvl3pPr marL="933007" algn="l" defTabSz="933007" rtl="0" eaLnBrk="1" latinLnBrk="0" hangingPunct="1">
        <a:defRPr sz="1800" kern="1200">
          <a:solidFill>
            <a:schemeClr val="tx1"/>
          </a:solidFill>
          <a:latin typeface="+mn-lt"/>
          <a:ea typeface="+mn-ea"/>
          <a:cs typeface="+mn-cs"/>
        </a:defRPr>
      </a:lvl3pPr>
      <a:lvl4pPr marL="1399507" algn="l" defTabSz="933007" rtl="0" eaLnBrk="1" latinLnBrk="0" hangingPunct="1">
        <a:defRPr sz="1800" kern="1200">
          <a:solidFill>
            <a:schemeClr val="tx1"/>
          </a:solidFill>
          <a:latin typeface="+mn-lt"/>
          <a:ea typeface="+mn-ea"/>
          <a:cs typeface="+mn-cs"/>
        </a:defRPr>
      </a:lvl4pPr>
      <a:lvl5pPr marL="1866008" algn="l" defTabSz="933007" rtl="0" eaLnBrk="1" latinLnBrk="0" hangingPunct="1">
        <a:defRPr sz="1800" kern="1200">
          <a:solidFill>
            <a:schemeClr val="tx1"/>
          </a:solidFill>
          <a:latin typeface="+mn-lt"/>
          <a:ea typeface="+mn-ea"/>
          <a:cs typeface="+mn-cs"/>
        </a:defRPr>
      </a:lvl5pPr>
      <a:lvl6pPr marL="2332516" algn="l" defTabSz="933007" rtl="0" eaLnBrk="1" latinLnBrk="0" hangingPunct="1">
        <a:defRPr sz="1800" kern="1200">
          <a:solidFill>
            <a:schemeClr val="tx1"/>
          </a:solidFill>
          <a:latin typeface="+mn-lt"/>
          <a:ea typeface="+mn-ea"/>
          <a:cs typeface="+mn-cs"/>
        </a:defRPr>
      </a:lvl6pPr>
      <a:lvl7pPr marL="2799014" algn="l" defTabSz="933007" rtl="0" eaLnBrk="1" latinLnBrk="0" hangingPunct="1">
        <a:defRPr sz="1800" kern="1200">
          <a:solidFill>
            <a:schemeClr val="tx1"/>
          </a:solidFill>
          <a:latin typeface="+mn-lt"/>
          <a:ea typeface="+mn-ea"/>
          <a:cs typeface="+mn-cs"/>
        </a:defRPr>
      </a:lvl7pPr>
      <a:lvl8pPr marL="3265516" algn="l" defTabSz="933007" rtl="0" eaLnBrk="1" latinLnBrk="0" hangingPunct="1">
        <a:defRPr sz="1800" kern="1200">
          <a:solidFill>
            <a:schemeClr val="tx1"/>
          </a:solidFill>
          <a:latin typeface="+mn-lt"/>
          <a:ea typeface="+mn-ea"/>
          <a:cs typeface="+mn-cs"/>
        </a:defRPr>
      </a:lvl8pPr>
      <a:lvl9pPr marL="3732017" algn="l" defTabSz="933007"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89436" y="452879"/>
            <a:ext cx="8363938" cy="567848"/>
          </a:xfrm>
          <a:prstGeom prst="rect">
            <a:avLst/>
          </a:prstGeom>
        </p:spPr>
        <p:txBody>
          <a:bodyPr vert="horz" wrap="square" lIns="0" tIns="0" rIns="0" bIns="0" rtlCol="0" anchor="t">
            <a:spAutoFit/>
          </a:bodyPr>
          <a:lstStyle/>
          <a:p>
            <a:r>
              <a:rPr lang="en-US" dirty="0" smtClean="0"/>
              <a:t>Click to edit Master title style</a:t>
            </a:r>
            <a:endParaRPr lang="en-US" dirty="0"/>
          </a:p>
        </p:txBody>
      </p:sp>
      <p:sp>
        <p:nvSpPr>
          <p:cNvPr id="4" name="Text Placeholder 3"/>
          <p:cNvSpPr>
            <a:spLocks noGrp="1"/>
          </p:cNvSpPr>
          <p:nvPr>
            <p:ph type="body" idx="1"/>
          </p:nvPr>
        </p:nvSpPr>
        <p:spPr>
          <a:xfrm>
            <a:off x="390627" y="1447805"/>
            <a:ext cx="8366320" cy="1491177"/>
          </a:xfrm>
          <a:prstGeom prst="rect">
            <a:avLst/>
          </a:prstGeom>
        </p:spPr>
        <p:txBody>
          <a:bodyPr vert="horz" lIns="0" tIns="0" rIns="0" bIns="0" rtlCol="0">
            <a:sp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Date Placeholder 3"/>
          <p:cNvSpPr>
            <a:spLocks noGrp="1"/>
          </p:cNvSpPr>
          <p:nvPr>
            <p:ph type="dt" sz="half" idx="2"/>
          </p:nvPr>
        </p:nvSpPr>
        <p:spPr>
          <a:xfrm>
            <a:off x="342993" y="6406274"/>
            <a:ext cx="1600617" cy="273844"/>
          </a:xfrm>
          <a:prstGeom prst="rect">
            <a:avLst/>
          </a:prstGeom>
        </p:spPr>
        <p:txBody>
          <a:bodyPr vert="horz" lIns="68566" tIns="34283" rIns="68566" bIns="34283" rtlCol="0" anchor="ctr"/>
          <a:lstStyle>
            <a:lvl1pPr algn="l">
              <a:defRPr sz="900">
                <a:solidFill>
                  <a:schemeClr val="tx1"/>
                </a:solidFill>
              </a:defRPr>
            </a:lvl1pPr>
          </a:lstStyle>
          <a:p>
            <a:pPr defTabSz="685631"/>
            <a:fld id="{20CE17AF-4091-48A7-8681-C3B1BE5CA3B0}" type="datetime1">
              <a:rPr lang="en-GB" smtClean="0">
                <a:solidFill>
                  <a:srgbClr val="FFFFFF"/>
                </a:solidFill>
              </a:rPr>
              <a:pPr defTabSz="685631"/>
              <a:t>15/05/2013</a:t>
            </a:fld>
            <a:endParaRPr lang="en-GB" dirty="0">
              <a:solidFill>
                <a:srgbClr val="FFFFFF"/>
              </a:solidFill>
            </a:endParaRPr>
          </a:p>
        </p:txBody>
      </p:sp>
      <p:sp>
        <p:nvSpPr>
          <p:cNvPr id="7" name="Footer Placeholder 4"/>
          <p:cNvSpPr>
            <a:spLocks noGrp="1"/>
          </p:cNvSpPr>
          <p:nvPr>
            <p:ph type="ftr" sz="quarter" idx="3"/>
          </p:nvPr>
        </p:nvSpPr>
        <p:spPr>
          <a:xfrm>
            <a:off x="2343760" y="6406274"/>
            <a:ext cx="4418954" cy="273844"/>
          </a:xfrm>
          <a:prstGeom prst="rect">
            <a:avLst/>
          </a:prstGeom>
        </p:spPr>
        <p:txBody>
          <a:bodyPr vert="horz" lIns="68566" tIns="34283" rIns="68566" bIns="34283" rtlCol="0" anchor="ctr"/>
          <a:lstStyle>
            <a:lvl1pPr algn="ctr">
              <a:defRPr sz="900">
                <a:solidFill>
                  <a:schemeClr val="tx1"/>
                </a:solidFill>
              </a:defRPr>
            </a:lvl1pPr>
          </a:lstStyle>
          <a:p>
            <a:pPr defTabSz="685631"/>
            <a:endParaRPr lang="en-GB" dirty="0">
              <a:solidFill>
                <a:srgbClr val="FFFFFF"/>
              </a:solidFill>
            </a:endParaRPr>
          </a:p>
        </p:txBody>
      </p:sp>
      <p:sp>
        <p:nvSpPr>
          <p:cNvPr id="8" name="Slide Number Placeholder 5"/>
          <p:cNvSpPr>
            <a:spLocks noGrp="1"/>
          </p:cNvSpPr>
          <p:nvPr>
            <p:ph type="sldNum" sz="quarter" idx="4"/>
          </p:nvPr>
        </p:nvSpPr>
        <p:spPr>
          <a:xfrm>
            <a:off x="7152760" y="6406274"/>
            <a:ext cx="1600617" cy="273844"/>
          </a:xfrm>
          <a:prstGeom prst="rect">
            <a:avLst/>
          </a:prstGeom>
        </p:spPr>
        <p:txBody>
          <a:bodyPr vert="horz" lIns="68566" tIns="34283" rIns="68566" bIns="34283" rtlCol="0" anchor="ctr"/>
          <a:lstStyle>
            <a:lvl1pPr algn="r">
              <a:defRPr sz="900">
                <a:solidFill>
                  <a:schemeClr val="tx1"/>
                </a:solidFill>
              </a:defRPr>
            </a:lvl1pPr>
          </a:lstStyle>
          <a:p>
            <a:pPr defTabSz="685631"/>
            <a:fld id="{66F9B19E-23E9-4120-A06C-57F6EDB783B3}" type="slidenum">
              <a:rPr lang="en-GB" smtClean="0">
                <a:solidFill>
                  <a:srgbClr val="FFFFFF"/>
                </a:solidFill>
              </a:rPr>
              <a:pPr defTabSz="685631"/>
              <a:t>‹#›</a:t>
            </a:fld>
            <a:endParaRPr lang="en-GB">
              <a:solidFill>
                <a:srgbClr val="FFFFFF"/>
              </a:solidFill>
            </a:endParaRPr>
          </a:p>
        </p:txBody>
      </p:sp>
    </p:spTree>
    <p:extLst>
      <p:ext uri="{BB962C8B-B14F-4D97-AF65-F5344CB8AC3E}">
        <p14:creationId xmlns:p14="http://schemas.microsoft.com/office/powerpoint/2010/main" val="573061119"/>
      </p:ext>
    </p:extLst>
  </p:cSld>
  <p:clrMap bg1="lt1" tx1="dk1" bg2="lt2" tx2="dk2" accent1="accent1" accent2="accent2" accent3="accent3" accent4="accent4" accent5="accent5" accent6="accent6" hlink="hlink" folHlink="folHlink"/>
  <p:sldLayoutIdLst>
    <p:sldLayoutId id="2147483815" r:id="rId1"/>
    <p:sldLayoutId id="2147483816" r:id="rId2"/>
    <p:sldLayoutId id="2147483817" r:id="rId3"/>
    <p:sldLayoutId id="2147483818" r:id="rId4"/>
    <p:sldLayoutId id="2147483819" r:id="rId5"/>
    <p:sldLayoutId id="2147483820" r:id="rId6"/>
    <p:sldLayoutId id="2147483821" r:id="rId7"/>
    <p:sldLayoutId id="2147483822" r:id="rId8"/>
    <p:sldLayoutId id="2147483823" r:id="rId9"/>
    <p:sldLayoutId id="2147483825" r:id="rId10"/>
  </p:sldLayoutIdLst>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hf hdr="0"/>
  <p:txStyles>
    <p:titleStyle>
      <a:lvl1pPr algn="l" defTabSz="685631" rtl="0" eaLnBrk="1" latinLnBrk="0" hangingPunct="1">
        <a:lnSpc>
          <a:spcPct val="90000"/>
        </a:lnSpc>
        <a:spcBef>
          <a:spcPct val="0"/>
        </a:spcBef>
        <a:buNone/>
        <a:defRPr lang="en-US" sz="4100" b="0" kern="1200" cap="none" spc="-75" baseline="0" dirty="0" smtClean="0">
          <a:ln w="3175">
            <a:noFill/>
          </a:ln>
          <a:solidFill>
            <a:schemeClr val="tx2"/>
          </a:solidFill>
          <a:effectLst/>
          <a:latin typeface="+mj-lt"/>
          <a:ea typeface="+mn-ea"/>
          <a:cs typeface="Arial" charset="0"/>
        </a:defRPr>
      </a:lvl1pPr>
    </p:titleStyle>
    <p:bodyStyle>
      <a:lvl1pPr marL="254741" marR="0" indent="-254741" algn="l" defTabSz="685631" rtl="0" eaLnBrk="1" fontAlgn="auto" latinLnBrk="0" hangingPunct="1">
        <a:lnSpc>
          <a:spcPct val="90000"/>
        </a:lnSpc>
        <a:spcBef>
          <a:spcPct val="20000"/>
        </a:spcBef>
        <a:spcAft>
          <a:spcPts val="0"/>
        </a:spcAft>
        <a:buClrTx/>
        <a:buSzPct val="90000"/>
        <a:buFont typeface="Arial" pitchFamily="34" charset="0"/>
        <a:buChar char="•"/>
        <a:tabLst/>
        <a:defRPr sz="2700" kern="1200" spc="-53" baseline="0">
          <a:solidFill>
            <a:schemeClr val="tx2"/>
          </a:solidFill>
          <a:latin typeface="+mj-lt"/>
          <a:ea typeface="+mn-ea"/>
          <a:cs typeface="+mn-cs"/>
        </a:defRPr>
      </a:lvl1pPr>
      <a:lvl2pPr marL="429729" marR="0" indent="-174986" algn="l" defTabSz="685631" rtl="0" eaLnBrk="1" fontAlgn="auto" latinLnBrk="0" hangingPunct="1">
        <a:lnSpc>
          <a:spcPct val="90000"/>
        </a:lnSpc>
        <a:spcBef>
          <a:spcPct val="20000"/>
        </a:spcBef>
        <a:spcAft>
          <a:spcPts val="0"/>
        </a:spcAft>
        <a:buClrTx/>
        <a:buSzPct val="90000"/>
        <a:buFont typeface="Wingdings" pitchFamily="2" charset="2"/>
        <a:buChar char=""/>
        <a:tabLst/>
        <a:defRPr sz="1800" kern="1200" spc="0" baseline="0">
          <a:solidFill>
            <a:schemeClr val="tx2"/>
          </a:solidFill>
          <a:latin typeface="+mn-lt"/>
          <a:ea typeface="+mn-ea"/>
          <a:cs typeface="+mn-cs"/>
        </a:defRPr>
      </a:lvl2pPr>
      <a:lvl3pPr marL="598761" marR="0" indent="-169033" algn="l" defTabSz="685631" rtl="0" eaLnBrk="1" fontAlgn="auto" latinLnBrk="0" hangingPunct="1">
        <a:lnSpc>
          <a:spcPct val="90000"/>
        </a:lnSpc>
        <a:spcBef>
          <a:spcPct val="20000"/>
        </a:spcBef>
        <a:spcAft>
          <a:spcPts val="0"/>
        </a:spcAft>
        <a:buClrTx/>
        <a:buSzPct val="90000"/>
        <a:buFont typeface="Wingdings" pitchFamily="2" charset="2"/>
        <a:buChar char=""/>
        <a:tabLst>
          <a:tab pos="598761" algn="l"/>
        </a:tabLst>
        <a:defRPr sz="1800" kern="1200" spc="0" baseline="0">
          <a:solidFill>
            <a:schemeClr val="tx2"/>
          </a:solidFill>
          <a:latin typeface="+mn-lt"/>
          <a:ea typeface="+mn-ea"/>
          <a:cs typeface="+mn-cs"/>
        </a:defRPr>
      </a:lvl3pPr>
      <a:lvl4pPr marL="772558" marR="0" indent="-173794" algn="l" defTabSz="685631" rtl="0" eaLnBrk="1" fontAlgn="auto" latinLnBrk="0" hangingPunct="1">
        <a:lnSpc>
          <a:spcPct val="90000"/>
        </a:lnSpc>
        <a:spcBef>
          <a:spcPct val="20000"/>
        </a:spcBef>
        <a:spcAft>
          <a:spcPts val="0"/>
        </a:spcAft>
        <a:buClrTx/>
        <a:buSzPct val="90000"/>
        <a:buFont typeface="Wingdings" pitchFamily="2" charset="2"/>
        <a:buChar char=""/>
        <a:tabLst/>
        <a:defRPr sz="1500" kern="1200" spc="0" baseline="0">
          <a:solidFill>
            <a:schemeClr val="tx2"/>
          </a:solidFill>
          <a:latin typeface="+mn-lt"/>
          <a:ea typeface="+mn-ea"/>
          <a:cs typeface="+mn-cs"/>
        </a:defRPr>
      </a:lvl4pPr>
      <a:lvl5pPr marL="941591" marR="0" indent="-169033" algn="l" defTabSz="685631" rtl="0" eaLnBrk="1" fontAlgn="auto" latinLnBrk="0" hangingPunct="1">
        <a:lnSpc>
          <a:spcPct val="90000"/>
        </a:lnSpc>
        <a:spcBef>
          <a:spcPct val="20000"/>
        </a:spcBef>
        <a:spcAft>
          <a:spcPts val="0"/>
        </a:spcAft>
        <a:buClrTx/>
        <a:buSzPct val="90000"/>
        <a:buFont typeface="Wingdings" pitchFamily="2" charset="2"/>
        <a:buChar char=""/>
        <a:tabLst>
          <a:tab pos="941591" algn="l"/>
        </a:tabLst>
        <a:defRPr sz="1500" kern="1200" spc="0" baseline="0">
          <a:solidFill>
            <a:schemeClr val="tx2"/>
          </a:solidFill>
          <a:latin typeface="+mn-lt"/>
          <a:ea typeface="+mn-ea"/>
          <a:cs typeface="+mn-cs"/>
        </a:defRPr>
      </a:lvl5pPr>
      <a:lvl6pPr marL="1885487" indent="-171407" algn="l" defTabSz="685631"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302" indent="-171407" algn="l" defTabSz="685631"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118" indent="-171407" algn="l" defTabSz="685631"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3935" indent="-171407" algn="l" defTabSz="685631"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631" rtl="0" eaLnBrk="1" latinLnBrk="0" hangingPunct="1">
        <a:defRPr sz="1400" kern="1200">
          <a:solidFill>
            <a:schemeClr val="tx1"/>
          </a:solidFill>
          <a:latin typeface="+mn-lt"/>
          <a:ea typeface="+mn-ea"/>
          <a:cs typeface="+mn-cs"/>
        </a:defRPr>
      </a:lvl1pPr>
      <a:lvl2pPr marL="342816" algn="l" defTabSz="685631" rtl="0" eaLnBrk="1" latinLnBrk="0" hangingPunct="1">
        <a:defRPr sz="1400" kern="1200">
          <a:solidFill>
            <a:schemeClr val="tx1"/>
          </a:solidFill>
          <a:latin typeface="+mn-lt"/>
          <a:ea typeface="+mn-ea"/>
          <a:cs typeface="+mn-cs"/>
        </a:defRPr>
      </a:lvl2pPr>
      <a:lvl3pPr marL="685631" algn="l" defTabSz="685631" rtl="0" eaLnBrk="1" latinLnBrk="0" hangingPunct="1">
        <a:defRPr sz="1400" kern="1200">
          <a:solidFill>
            <a:schemeClr val="tx1"/>
          </a:solidFill>
          <a:latin typeface="+mn-lt"/>
          <a:ea typeface="+mn-ea"/>
          <a:cs typeface="+mn-cs"/>
        </a:defRPr>
      </a:lvl3pPr>
      <a:lvl4pPr marL="1028448" algn="l" defTabSz="685631" rtl="0" eaLnBrk="1" latinLnBrk="0" hangingPunct="1">
        <a:defRPr sz="1400" kern="1200">
          <a:solidFill>
            <a:schemeClr val="tx1"/>
          </a:solidFill>
          <a:latin typeface="+mn-lt"/>
          <a:ea typeface="+mn-ea"/>
          <a:cs typeface="+mn-cs"/>
        </a:defRPr>
      </a:lvl4pPr>
      <a:lvl5pPr marL="1371263" algn="l" defTabSz="685631" rtl="0" eaLnBrk="1" latinLnBrk="0" hangingPunct="1">
        <a:defRPr sz="1400" kern="1200">
          <a:solidFill>
            <a:schemeClr val="tx1"/>
          </a:solidFill>
          <a:latin typeface="+mn-lt"/>
          <a:ea typeface="+mn-ea"/>
          <a:cs typeface="+mn-cs"/>
        </a:defRPr>
      </a:lvl5pPr>
      <a:lvl6pPr marL="1714079" algn="l" defTabSz="685631" rtl="0" eaLnBrk="1" latinLnBrk="0" hangingPunct="1">
        <a:defRPr sz="1400" kern="1200">
          <a:solidFill>
            <a:schemeClr val="tx1"/>
          </a:solidFill>
          <a:latin typeface="+mn-lt"/>
          <a:ea typeface="+mn-ea"/>
          <a:cs typeface="+mn-cs"/>
        </a:defRPr>
      </a:lvl6pPr>
      <a:lvl7pPr marL="2056896" algn="l" defTabSz="685631" rtl="0" eaLnBrk="1" latinLnBrk="0" hangingPunct="1">
        <a:defRPr sz="1400" kern="1200">
          <a:solidFill>
            <a:schemeClr val="tx1"/>
          </a:solidFill>
          <a:latin typeface="+mn-lt"/>
          <a:ea typeface="+mn-ea"/>
          <a:cs typeface="+mn-cs"/>
        </a:defRPr>
      </a:lvl7pPr>
      <a:lvl8pPr marL="2399711" algn="l" defTabSz="685631" rtl="0" eaLnBrk="1" latinLnBrk="0" hangingPunct="1">
        <a:defRPr sz="1400" kern="1200">
          <a:solidFill>
            <a:schemeClr val="tx1"/>
          </a:solidFill>
          <a:latin typeface="+mn-lt"/>
          <a:ea typeface="+mn-ea"/>
          <a:cs typeface="+mn-cs"/>
        </a:defRPr>
      </a:lvl8pPr>
      <a:lvl9pPr marL="2742526" algn="l" defTabSz="685631" rtl="0" eaLnBrk="1" latinLnBrk="0" hangingPunct="1">
        <a:defRPr sz="1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7.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8" Type="http://schemas.openxmlformats.org/officeDocument/2006/relationships/hyperlink" Target="http://fsharp.org/use/windows" TargetMode="External"/><Relationship Id="rId3" Type="http://schemas.openxmlformats.org/officeDocument/2006/relationships/hyperlink" Target="http://fsharp.org/" TargetMode="External"/><Relationship Id="rId7" Type="http://schemas.openxmlformats.org/officeDocument/2006/relationships/hyperlink" Target="http://fsharp.org/use/ios" TargetMode="External"/><Relationship Id="rId2" Type="http://schemas.openxmlformats.org/officeDocument/2006/relationships/hyperlink" Target="http://tryfsharp.org/" TargetMode="External"/><Relationship Id="rId1" Type="http://schemas.openxmlformats.org/officeDocument/2006/relationships/slideLayout" Target="../slideLayouts/slideLayout2.xml"/><Relationship Id="rId6" Type="http://schemas.openxmlformats.org/officeDocument/2006/relationships/hyperlink" Target="http://fsharp.org/use/android" TargetMode="External"/><Relationship Id="rId5" Type="http://schemas.openxmlformats.org/officeDocument/2006/relationships/hyperlink" Target="http://fsharp.org/use/linux" TargetMode="External"/><Relationship Id="rId4" Type="http://schemas.openxmlformats.org/officeDocument/2006/relationships/hyperlink" Target="http://fsharp.org/use/mac" TargetMode="External"/><Relationship Id="rId9" Type="http://schemas.openxmlformats.org/officeDocument/2006/relationships/hyperlink" Target="http://fsharp.org/use/freebsd" TargetMode="Externa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2" Type="http://schemas.openxmlformats.org/officeDocument/2006/relationships/hyperlink" Target="http://fsharpforfunandprofit.com/posts/ten-reasons-not-to-use-a-functional-programming-language/" TargetMode="External"/><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2" Type="http://schemas.openxmlformats.org/officeDocument/2006/relationships/hyperlink" Target="http://fsharp.org/testimonials" TargetMode="Externa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hyperlink" Target="http://fsharp.org/testimonials" TargetMode="Externa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3" Type="http://schemas.openxmlformats.org/officeDocument/2006/relationships/hyperlink" Target="http://fsharp.org/" TargetMode="External"/><Relationship Id="rId2" Type="http://schemas.openxmlformats.org/officeDocument/2006/relationships/notesSlide" Target="../notesSlides/notesSlide3.xml"/><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8" Type="http://schemas.openxmlformats.org/officeDocument/2006/relationships/hyperlink" Target="http://fsharp.org/testimonials" TargetMode="External"/><Relationship Id="rId3" Type="http://schemas.openxmlformats.org/officeDocument/2006/relationships/hyperlink" Target="http://fsharp.org/math" TargetMode="External"/><Relationship Id="rId7" Type="http://schemas.openxmlformats.org/officeDocument/2006/relationships/hyperlink" Target="http://fsharp.org/data-access" TargetMode="External"/><Relationship Id="rId2" Type="http://schemas.openxmlformats.org/officeDocument/2006/relationships/hyperlink" Target="http://fsharp.org/" TargetMode="External"/><Relationship Id="rId1" Type="http://schemas.openxmlformats.org/officeDocument/2006/relationships/slideLayout" Target="../slideLayouts/slideLayout2.xml"/><Relationship Id="rId6" Type="http://schemas.openxmlformats.org/officeDocument/2006/relationships/hyperlink" Target="http://fsharp.org/cloud" TargetMode="External"/><Relationship Id="rId5" Type="http://schemas.openxmlformats.org/officeDocument/2006/relationships/hyperlink" Target="http://fsharp.org/machine-learning" TargetMode="External"/><Relationship Id="rId4" Type="http://schemas.openxmlformats.org/officeDocument/2006/relationships/hyperlink" Target="http://fsharp.org/data-science" TargetMode="Externa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2" Type="http://schemas.openxmlformats.org/officeDocument/2006/relationships/hyperlink" Target="http://freebase.com/" TargetMode="External"/><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hyperlink" Target="http://images.google.com/url?sa=i&amp;rct=j&amp;q=all+your+base+are+belong+to+us&amp;source=images&amp;cd=&amp;cad=rja&amp;docid=fthtY-W0WA-vAM&amp;tbnid=IgTVQrfWZR0kjM:&amp;ved=0CAUQjRw&amp;url=http://www.albinoblacksheep.com/flash/base&amp;ei=wRhCUfbcNJGb1AXo64GADg&amp;bvm=bv.43287494,d.d2k&amp;psig=AFQjCNG-aFIKU-kMBz9FgaM5qPZMpP0Fhw&amp;ust=1363372602916995" TargetMode="Externa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6.xml"/></Relationships>
</file>

<file path=ppt/slides/_rels/slide3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6.xml"/></Relationships>
</file>

<file path=ppt/slides/_rels/slide3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6.xml"/></Relationships>
</file>

<file path=ppt/slides/_rels/slide3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6.xml"/></Relationships>
</file>

<file path=ppt/slides/_rels/slide3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6.xml"/></Relationships>
</file>

<file path=ppt/slides/_rels/slide3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6.xml"/></Relationships>
</file>

<file path=ppt/slides/_rels/slide3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6.xml"/></Relationships>
</file>

<file path=ppt/slides/_rels/slide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6.xml"/></Relationships>
</file>

<file path=ppt/slides/_rels/slide4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6.xml"/></Relationships>
</file>

<file path=ppt/slides/_rels/slide4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6.xml"/></Relationships>
</file>

<file path=ppt/slides/_rels/slide4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6.xml"/></Relationships>
</file>

<file path=ppt/slides/_rels/slide4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6.xml"/></Relationships>
</file>

<file path=ppt/slides/_rels/slide4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6.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image" Target="../media/image160.png"/><Relationship Id="rId1" Type="http://schemas.openxmlformats.org/officeDocument/2006/relationships/slideLayout" Target="../slideLayouts/slideLayout8.xml"/></Relationships>
</file>

<file path=ppt/slides/_rels/slide54.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3.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55.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3.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7.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4.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58.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4.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0.xml.rels><?xml version="1.0" encoding="UTF-8" standalone="yes"?>
<Relationships xmlns="http://schemas.openxmlformats.org/package/2006/relationships"><Relationship Id="rId3" Type="http://schemas.openxmlformats.org/officeDocument/2006/relationships/hyperlink" Target="http://fsharp.org/data-science" TargetMode="External"/><Relationship Id="rId7" Type="http://schemas.openxmlformats.org/officeDocument/2006/relationships/hyperlink" Target="http://fsharp.org/" TargetMode="External"/><Relationship Id="rId2" Type="http://schemas.openxmlformats.org/officeDocument/2006/relationships/hyperlink" Target="http://fsharp.org/math" TargetMode="External"/><Relationship Id="rId1" Type="http://schemas.openxmlformats.org/officeDocument/2006/relationships/slideLayout" Target="../slideLayouts/slideLayout2.xml"/><Relationship Id="rId6" Type="http://schemas.openxmlformats.org/officeDocument/2006/relationships/hyperlink" Target="http://fsharp.org/data-access" TargetMode="External"/><Relationship Id="rId5" Type="http://schemas.openxmlformats.org/officeDocument/2006/relationships/hyperlink" Target="http://fsharp.org/cloud" TargetMode="External"/><Relationship Id="rId4" Type="http://schemas.openxmlformats.org/officeDocument/2006/relationships/hyperlink" Target="http://fsharp.org/machine-learning" TargetMode="Externa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3.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3.xml"/></Relationships>
</file>

<file path=ppt/slides/_rels/slide6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0.xml"/></Relationships>
</file>

<file path=ppt/slides/_rels/slide72.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image" Target="../media/image39.png"/><Relationship Id="rId3" Type="http://schemas.openxmlformats.org/officeDocument/2006/relationships/hyperlink" Target="http://images.google.com/url?sa=i&amp;rct=j&amp;q=microsoft&amp;source=images&amp;cd=&amp;cad=rja&amp;docid=qBCij5Dbrns1PM&amp;tbnid=LGVDAX2mHMcPBM:&amp;ved=0CAUQjRw&amp;url=http://marscommons.marsdd.com/events/microsoft-info-session-free-pizza-lunch/&amp;ei=JQxCUafpDIW2hAeksYCgBg&amp;bvm=bv.43287494,d.ZG4&amp;psig=AFQjCNGw-qGJCKtlYYpPvaG2UtiWAA_WFg&amp;ust=1363369375285105" TargetMode="External"/><Relationship Id="rId7" Type="http://schemas.openxmlformats.org/officeDocument/2006/relationships/image" Target="../media/image33.png"/><Relationship Id="rId12" Type="http://schemas.openxmlformats.org/officeDocument/2006/relationships/image" Target="../media/image38.png"/><Relationship Id="rId2" Type="http://schemas.openxmlformats.org/officeDocument/2006/relationships/image" Target="../media/image30.png"/><Relationship Id="rId1" Type="http://schemas.openxmlformats.org/officeDocument/2006/relationships/slideLayout" Target="../slideLayouts/slideLayout7.xml"/><Relationship Id="rId6" Type="http://schemas.openxmlformats.org/officeDocument/2006/relationships/image" Target="../media/image32.jpeg"/><Relationship Id="rId11" Type="http://schemas.openxmlformats.org/officeDocument/2006/relationships/image" Target="../media/image37.png"/><Relationship Id="rId5" Type="http://schemas.openxmlformats.org/officeDocument/2006/relationships/hyperlink" Target="http://images.google.com/url?sa=i&amp;rct=j&amp;q=microsoft+research&amp;source=images&amp;cd=&amp;cad=rja&amp;docid=zUf-Bq4HQdjdnM&amp;tbnid=3fV1gpsiD3A9JM:&amp;ved=0CAUQjRw&amp;url=http://en.wikipedia.org/wiki/File:Microsoft_Research_logo.jpg&amp;ei=gAxCUbfEJKSW0QXtpoHoBg&amp;bvm=bv.43287494,d.ZG4&amp;psig=AFQjCNELZ1yjzRys-wpg3ksEA0ut7pygxQ&amp;ust=1363369468860366" TargetMode="External"/><Relationship Id="rId15" Type="http://schemas.openxmlformats.org/officeDocument/2006/relationships/image" Target="../media/image41.png"/><Relationship Id="rId10" Type="http://schemas.openxmlformats.org/officeDocument/2006/relationships/image" Target="../media/image36.gif"/><Relationship Id="rId4" Type="http://schemas.openxmlformats.org/officeDocument/2006/relationships/image" Target="../media/image31.jpeg"/><Relationship Id="rId9" Type="http://schemas.openxmlformats.org/officeDocument/2006/relationships/image" Target="../media/image35.jpeg"/><Relationship Id="rId14" Type="http://schemas.openxmlformats.org/officeDocument/2006/relationships/image" Target="../media/image40.png"/></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hyperlink" Target="https://github.com/aws" TargetMode="External"/><Relationship Id="rId2" Type="http://schemas.openxmlformats.org/officeDocument/2006/relationships/hyperlink" Target="http://aws.amazon.com/tools" TargetMode="External"/><Relationship Id="rId1" Type="http://schemas.openxmlformats.org/officeDocument/2006/relationships/slideLayout" Target="../slideLayouts/slideLayout10.xml"/><Relationship Id="rId4" Type="http://schemas.openxmlformats.org/officeDocument/2006/relationships/image" Target="../media/image42.png"/></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80.xml.rels><?xml version="1.0" encoding="UTF-8" standalone="yes"?>
<Relationships xmlns="http://schemas.openxmlformats.org/package/2006/relationships"><Relationship Id="rId3" Type="http://schemas.openxmlformats.org/officeDocument/2006/relationships/hyperlink" Target="https://github.com/WindowsAzure/" TargetMode="External"/><Relationship Id="rId2" Type="http://schemas.openxmlformats.org/officeDocument/2006/relationships/hyperlink" Target="http://www.windowsazure.com/" TargetMode="External"/><Relationship Id="rId1" Type="http://schemas.openxmlformats.org/officeDocument/2006/relationships/slideLayout" Target="../slideLayouts/slideLayout10.xml"/><Relationship Id="rId4" Type="http://schemas.openxmlformats.org/officeDocument/2006/relationships/image" Target="../media/image43.png"/></Relationships>
</file>

<file path=ppt/slides/_rels/slide81.xml.rels><?xml version="1.0" encoding="UTF-8" standalone="yes"?>
<Relationships xmlns="http://schemas.openxmlformats.org/package/2006/relationships"><Relationship Id="rId2" Type="http://schemas.openxmlformats.org/officeDocument/2006/relationships/hyperlink" Target="http://www.nuget.org/" TargetMode="External"/><Relationship Id="rId1" Type="http://schemas.openxmlformats.org/officeDocument/2006/relationships/slideLayout" Target="../slideLayouts/slideLayout8.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83.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hyperlink" Target="http://images.google.com/url?sa=i&amp;rct=j&amp;q=nuget&amp;source=images&amp;cd=&amp;cad=rja&amp;docid=bfY_t8z2Kau2HM&amp;tbnid=eH5JPsGXnN5tCM:&amp;ved=0CAUQjRw&amp;url=http://brandonzeider.me/2011/microsoft-net/nuget-library-management-for-your-organization/&amp;ei=ChBCUbrFF4uJhQeo24CoBg&amp;bvm=bv.43287494,d.ZG4&amp;psig=AFQjCNGaHxE7E8GyCPQ-tqdMDfWyuK3gcA&amp;ust=1363370368112213" TargetMode="External"/><Relationship Id="rId1" Type="http://schemas.openxmlformats.org/officeDocument/2006/relationships/slideLayout" Target="../slideLayouts/slideLayout8.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85.xml.rels><?xml version="1.0" encoding="UTF-8" standalone="yes"?>
<Relationships xmlns="http://schemas.openxmlformats.org/package/2006/relationships"><Relationship Id="rId2" Type="http://schemas.openxmlformats.org/officeDocument/2006/relationships/hyperlink" Target="http://clear-lines.com/blog/post/Simplify-data-with-SVD-and-MathNET-in-FSharp.aspx" TargetMode="External"/><Relationship Id="rId1" Type="http://schemas.openxmlformats.org/officeDocument/2006/relationships/slideLayout" Target="../slideLayouts/slideLayout8.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itle 3"/>
          <p:cNvSpPr>
            <a:spLocks noGrp="1"/>
          </p:cNvSpPr>
          <p:nvPr>
            <p:ph type="ctrTitle"/>
          </p:nvPr>
        </p:nvSpPr>
        <p:spPr>
          <a:xfrm>
            <a:off x="693093" y="871383"/>
            <a:ext cx="7772400" cy="3344802"/>
          </a:xfrm>
        </p:spPr>
        <p:txBody>
          <a:bodyPr>
            <a:normAutofit/>
          </a:bodyPr>
          <a:lstStyle/>
          <a:p>
            <a:r>
              <a:rPr lang="en-GB" sz="4500" dirty="0">
                <a:sym typeface="Wingdings" pitchFamily="2" charset="2"/>
              </a:rPr>
              <a:t>Strongly </a:t>
            </a:r>
            <a:r>
              <a:rPr lang="en-GB" sz="4500" dirty="0">
                <a:sym typeface="Wingdings" pitchFamily="2" charset="2"/>
              </a:rPr>
              <a:t>Typed Language Support for </a:t>
            </a:r>
            <a:r>
              <a:rPr lang="en-GB" sz="4500" dirty="0"/>
              <a:t>Internet-Scale Information Spaces</a:t>
            </a:r>
            <a:r>
              <a:rPr lang="en-GB" sz="4500" dirty="0">
                <a:sym typeface="Wingdings" pitchFamily="2" charset="2"/>
              </a:rPr>
              <a:t/>
            </a:r>
            <a:br>
              <a:rPr lang="en-GB" sz="4500" dirty="0">
                <a:sym typeface="Wingdings" pitchFamily="2" charset="2"/>
              </a:rPr>
            </a:br>
            <a:endParaRPr lang="fr-FR" sz="2000" dirty="0">
              <a:ea typeface="Segoe UI" pitchFamily="34" charset="0"/>
              <a:cs typeface="Segoe UI" pitchFamily="34" charset="0"/>
            </a:endParaRPr>
          </a:p>
        </p:txBody>
      </p:sp>
      <p:sp>
        <p:nvSpPr>
          <p:cNvPr id="3" name="Sous-titre 2"/>
          <p:cNvSpPr>
            <a:spLocks noGrp="1"/>
          </p:cNvSpPr>
          <p:nvPr>
            <p:ph type="subTitle" idx="1"/>
          </p:nvPr>
        </p:nvSpPr>
        <p:spPr>
          <a:xfrm>
            <a:off x="714456" y="5187286"/>
            <a:ext cx="9371703" cy="1130183"/>
          </a:xfrm>
        </p:spPr>
        <p:txBody>
          <a:bodyPr>
            <a:normAutofit/>
          </a:bodyPr>
          <a:lstStyle/>
          <a:p>
            <a:r>
              <a:rPr lang="fr-FR" dirty="0" smtClean="0">
                <a:solidFill>
                  <a:srgbClr val="002060"/>
                </a:solidFill>
                <a:ea typeface="Segoe UI" pitchFamily="34" charset="0"/>
                <a:cs typeface="Segoe UI" pitchFamily="34" charset="0"/>
              </a:rPr>
              <a:t>@</a:t>
            </a:r>
            <a:r>
              <a:rPr lang="fr-FR" dirty="0" err="1" smtClean="0">
                <a:solidFill>
                  <a:srgbClr val="002060"/>
                </a:solidFill>
                <a:ea typeface="Segoe UI" pitchFamily="34" charset="0"/>
                <a:cs typeface="Segoe UI" pitchFamily="34" charset="0"/>
              </a:rPr>
              <a:t>dsyme</a:t>
            </a:r>
            <a:r>
              <a:rPr lang="fr-FR" dirty="0" smtClean="0">
                <a:solidFill>
                  <a:srgbClr val="002060"/>
                </a:solidFill>
                <a:ea typeface="Segoe UI" pitchFamily="34" charset="0"/>
                <a:cs typeface="Segoe UI" pitchFamily="34" charset="0"/>
              </a:rPr>
              <a:t>,</a:t>
            </a:r>
            <a:r>
              <a:rPr lang="fr-FR" dirty="0">
                <a:solidFill>
                  <a:srgbClr val="002060"/>
                </a:solidFill>
                <a:ea typeface="Segoe UI" pitchFamily="34" charset="0"/>
                <a:cs typeface="Segoe UI" pitchFamily="34" charset="0"/>
              </a:rPr>
              <a:t> </a:t>
            </a:r>
            <a:r>
              <a:rPr lang="fr-FR" dirty="0" smtClean="0">
                <a:solidFill>
                  <a:srgbClr val="002060"/>
                </a:solidFill>
                <a:ea typeface="Segoe UI" pitchFamily="34" charset="0"/>
                <a:cs typeface="Segoe UI" pitchFamily="34" charset="0"/>
              </a:rPr>
              <a:t>F# </a:t>
            </a:r>
            <a:r>
              <a:rPr lang="fr-FR" dirty="0" err="1" smtClean="0">
                <a:solidFill>
                  <a:srgbClr val="002060"/>
                </a:solidFill>
                <a:ea typeface="Segoe UI" pitchFamily="34" charset="0"/>
                <a:cs typeface="Segoe UI" pitchFamily="34" charset="0"/>
              </a:rPr>
              <a:t>Contributor</a:t>
            </a:r>
            <a:r>
              <a:rPr lang="fr-FR" dirty="0" smtClean="0">
                <a:solidFill>
                  <a:srgbClr val="002060"/>
                </a:solidFill>
                <a:ea typeface="Segoe UI" pitchFamily="34" charset="0"/>
                <a:cs typeface="Segoe UI" pitchFamily="34" charset="0"/>
              </a:rPr>
              <a:t> + </a:t>
            </a:r>
            <a:r>
              <a:rPr lang="fr-FR" dirty="0" err="1" smtClean="0">
                <a:solidFill>
                  <a:srgbClr val="002060"/>
                </a:solidFill>
                <a:ea typeface="Segoe UI" pitchFamily="34" charset="0"/>
                <a:cs typeface="Segoe UI" pitchFamily="34" charset="0"/>
              </a:rPr>
              <a:t>Researcher</a:t>
            </a:r>
            <a:endParaRPr lang="fr-FR" dirty="0" smtClean="0">
              <a:solidFill>
                <a:srgbClr val="002060"/>
              </a:solidFill>
              <a:ea typeface="Segoe UI" pitchFamily="34" charset="0"/>
              <a:cs typeface="Segoe UI" pitchFamily="34" charset="0"/>
            </a:endParaRPr>
          </a:p>
          <a:p>
            <a:r>
              <a:rPr lang="fr-FR" dirty="0" smtClean="0">
                <a:solidFill>
                  <a:srgbClr val="002060"/>
                </a:solidFill>
                <a:ea typeface="Segoe UI" pitchFamily="34" charset="0"/>
                <a:cs typeface="Segoe UI" pitchFamily="34" charset="0"/>
              </a:rPr>
              <a:t>MSR Cambridge</a:t>
            </a:r>
            <a:endParaRPr lang="fr-FR" b="0" dirty="0" smtClean="0">
              <a:solidFill>
                <a:srgbClr val="002060"/>
              </a:solidFill>
              <a:latin typeface="Segoe Light" charset="0"/>
              <a:ea typeface="Segoe UI" pitchFamily="34" charset="0"/>
              <a:cs typeface="Segoe UI" pitchFamily="34" charset="0"/>
            </a:endParaRPr>
          </a:p>
        </p:txBody>
      </p:sp>
    </p:spTree>
    <p:extLst>
      <p:ext uri="{BB962C8B-B14F-4D97-AF65-F5344CB8AC3E}">
        <p14:creationId xmlns:p14="http://schemas.microsoft.com/office/powerpoint/2010/main" val="1031021685"/>
      </p:ext>
    </p:extLst>
  </p:cSld>
  <p:clrMapOvr>
    <a:masterClrMapping/>
  </p:clrMapOvr>
  <p:transition>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Paradigm Locator</a:t>
            </a:r>
            <a:endParaRPr lang="en-GB" dirty="0"/>
          </a:p>
        </p:txBody>
      </p:sp>
      <p:graphicFrame>
        <p:nvGraphicFramePr>
          <p:cNvPr id="3" name="Diagram 2"/>
          <p:cNvGraphicFramePr/>
          <p:nvPr>
            <p:extLst>
              <p:ext uri="{D42A27DB-BD31-4B8C-83A1-F6EECF244321}">
                <p14:modId xmlns:p14="http://schemas.microsoft.com/office/powerpoint/2010/main" val="3022001121"/>
              </p:ext>
            </p:extLst>
          </p:nvPr>
        </p:nvGraphicFramePr>
        <p:xfrm>
          <a:off x="314326" y="942976"/>
          <a:ext cx="8515350" cy="54578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941262364"/>
      </p:ext>
    </p:extLst>
  </p:cSld>
  <p:clrMapOvr>
    <a:masterClrMapping/>
  </p:clrMapOvr>
  <p:transition>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Paradigm Locator</a:t>
            </a:r>
            <a:endParaRPr lang="en-GB" dirty="0"/>
          </a:p>
        </p:txBody>
      </p:sp>
      <p:graphicFrame>
        <p:nvGraphicFramePr>
          <p:cNvPr id="3" name="Diagram 2"/>
          <p:cNvGraphicFramePr/>
          <p:nvPr>
            <p:extLst>
              <p:ext uri="{D42A27DB-BD31-4B8C-83A1-F6EECF244321}">
                <p14:modId xmlns:p14="http://schemas.microsoft.com/office/powerpoint/2010/main" val="3696061404"/>
              </p:ext>
            </p:extLst>
          </p:nvPr>
        </p:nvGraphicFramePr>
        <p:xfrm>
          <a:off x="485776" y="1038226"/>
          <a:ext cx="8048625" cy="49625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Rectangular Callout 3"/>
          <p:cNvSpPr/>
          <p:nvPr/>
        </p:nvSpPr>
        <p:spPr>
          <a:xfrm>
            <a:off x="4060328" y="4423508"/>
            <a:ext cx="4797116" cy="2400647"/>
          </a:xfrm>
          <a:prstGeom prst="wedgeRectCallout">
            <a:avLst>
              <a:gd name="adj1" fmla="val -43985"/>
              <a:gd name="adj2" fmla="val -70373"/>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wrap="square" lIns="91430" tIns="45715" rIns="91430" bIns="45715" rtlCol="0" anchor="ctr">
            <a:spAutoFit/>
          </a:bodyPr>
          <a:lstStyle/>
          <a:p>
            <a:r>
              <a:rPr lang="en-US" sz="2000" b="1" dirty="0">
                <a:latin typeface="Candara" pitchFamily="34" charset="0"/>
              </a:rPr>
              <a:t>A major search is on!</a:t>
            </a:r>
          </a:p>
          <a:p>
            <a:endParaRPr lang="en-US" sz="1000" b="1" dirty="0">
              <a:latin typeface="Candara" pitchFamily="34" charset="0"/>
            </a:endParaRPr>
          </a:p>
          <a:p>
            <a:pPr marL="342862" indent="-342862">
              <a:buFont typeface="Arial" pitchFamily="34" charset="0"/>
              <a:buChar char="•"/>
            </a:pPr>
            <a:r>
              <a:rPr lang="en-US" sz="2000" b="1" dirty="0">
                <a:latin typeface="Candara" pitchFamily="34" charset="0"/>
              </a:rPr>
              <a:t>make statically typed </a:t>
            </a:r>
            <a:r>
              <a:rPr lang="en-US" sz="2000" b="1" dirty="0" err="1">
                <a:latin typeface="Candara" pitchFamily="34" charset="0"/>
              </a:rPr>
              <a:t>langs</a:t>
            </a:r>
            <a:r>
              <a:rPr lang="en-US" sz="2000" b="1" dirty="0">
                <a:latin typeface="Candara" pitchFamily="34" charset="0"/>
              </a:rPr>
              <a:t> </a:t>
            </a:r>
            <a:r>
              <a:rPr lang="en-US" sz="2000" b="1" dirty="0">
                <a:solidFill>
                  <a:srgbClr val="FFFF00"/>
                </a:solidFill>
                <a:latin typeface="Candara" pitchFamily="34" charset="0"/>
              </a:rPr>
              <a:t>more dynamic</a:t>
            </a:r>
          </a:p>
          <a:p>
            <a:pPr marL="342862" indent="-342862">
              <a:buFont typeface="Arial" pitchFamily="34" charset="0"/>
              <a:buChar char="•"/>
            </a:pPr>
            <a:endParaRPr lang="en-US" sz="1000" b="1" dirty="0">
              <a:latin typeface="Candara" pitchFamily="34" charset="0"/>
            </a:endParaRPr>
          </a:p>
          <a:p>
            <a:pPr marL="342862" indent="-342862">
              <a:buFont typeface="Arial" pitchFamily="34" charset="0"/>
              <a:buChar char="•"/>
            </a:pPr>
            <a:r>
              <a:rPr lang="en-US" sz="2000" b="1" dirty="0">
                <a:latin typeface="Candara" pitchFamily="34" charset="0"/>
              </a:rPr>
              <a:t>make dynamically typed </a:t>
            </a:r>
            <a:r>
              <a:rPr lang="en-US" sz="2000" b="1" dirty="0" err="1">
                <a:latin typeface="Candara" pitchFamily="34" charset="0"/>
              </a:rPr>
              <a:t>langs</a:t>
            </a:r>
            <a:r>
              <a:rPr lang="en-US" sz="2000" b="1" dirty="0">
                <a:latin typeface="Candara" pitchFamily="34" charset="0"/>
              </a:rPr>
              <a:t> </a:t>
            </a:r>
            <a:r>
              <a:rPr lang="en-US" sz="2000" b="1" dirty="0">
                <a:solidFill>
                  <a:srgbClr val="FFFF00"/>
                </a:solidFill>
                <a:latin typeface="Candara" pitchFamily="34" charset="0"/>
              </a:rPr>
              <a:t>more static</a:t>
            </a:r>
          </a:p>
          <a:p>
            <a:pPr marL="342862" indent="-342862">
              <a:buFont typeface="Arial" pitchFamily="34" charset="0"/>
              <a:buChar char="•"/>
            </a:pPr>
            <a:endParaRPr lang="en-US" sz="1000" b="1" dirty="0">
              <a:latin typeface="Candara" pitchFamily="34" charset="0"/>
            </a:endParaRPr>
          </a:p>
          <a:p>
            <a:pPr marL="342862" indent="-342862">
              <a:buFont typeface="Arial" pitchFamily="34" charset="0"/>
              <a:buChar char="•"/>
            </a:pPr>
            <a:r>
              <a:rPr lang="en-US" sz="2000" b="1" dirty="0">
                <a:solidFill>
                  <a:srgbClr val="FFFF00"/>
                </a:solidFill>
                <a:latin typeface="Candara" pitchFamily="34" charset="0"/>
              </a:rPr>
              <a:t>moderate static typing </a:t>
            </a:r>
            <a:r>
              <a:rPr lang="en-US" sz="2000" b="1" dirty="0">
                <a:latin typeface="Candara" pitchFamily="34" charset="0"/>
              </a:rPr>
              <a:t>in limited ways</a:t>
            </a:r>
            <a:endParaRPr lang="en-US" sz="2000" b="1" dirty="0">
              <a:solidFill>
                <a:srgbClr val="FFFF00"/>
              </a:solidFill>
              <a:latin typeface="Candara" pitchFamily="34" charset="0"/>
            </a:endParaRPr>
          </a:p>
        </p:txBody>
      </p:sp>
    </p:spTree>
    <p:extLst>
      <p:ext uri="{BB962C8B-B14F-4D97-AF65-F5344CB8AC3E}">
        <p14:creationId xmlns:p14="http://schemas.microsoft.com/office/powerpoint/2010/main" val="164256001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1730" y="2327466"/>
            <a:ext cx="8382000" cy="623248"/>
          </a:xfrm>
        </p:spPr>
        <p:txBody>
          <a:bodyPr/>
          <a:lstStyle/>
          <a:p>
            <a:pPr algn="ctr"/>
            <a:r>
              <a:rPr lang="en-GB" dirty="0" smtClean="0"/>
              <a:t>But before we get into that…</a:t>
            </a:r>
            <a:endParaRPr lang="en-GB" b="1" dirty="0"/>
          </a:p>
        </p:txBody>
      </p:sp>
      <p:sp>
        <p:nvSpPr>
          <p:cNvPr id="3" name="Title 1"/>
          <p:cNvSpPr txBox="1">
            <a:spLocks/>
          </p:cNvSpPr>
          <p:nvPr/>
        </p:nvSpPr>
        <p:spPr>
          <a:xfrm>
            <a:off x="456075" y="4048960"/>
            <a:ext cx="8382000" cy="664797"/>
          </a:xfrm>
          <a:prstGeom prst="rect">
            <a:avLst/>
          </a:prstGeom>
        </p:spPr>
        <p:txBody>
          <a:bodyPr vert="horz" wrap="square" lIns="0" tIns="0" rIns="0" bIns="0" rtlCol="0" anchor="t">
            <a:spAutoFit/>
          </a:bodyPr>
          <a:lstStyle>
            <a:lvl1pPr algn="ctr" defTabSz="1110591" rtl="0" eaLnBrk="1" latinLnBrk="0" hangingPunct="1">
              <a:lnSpc>
                <a:spcPct val="90000"/>
              </a:lnSpc>
              <a:spcBef>
                <a:spcPct val="0"/>
              </a:spcBef>
              <a:buNone/>
              <a:defRPr lang="en-US" sz="5400" b="0" kern="1200" cap="none" spc="-121" baseline="0">
                <a:ln w="3175">
                  <a:noFill/>
                </a:ln>
                <a:gradFill flip="none" rotWithShape="1">
                  <a:gsLst>
                    <a:gs pos="0">
                      <a:schemeClr val="tx1"/>
                    </a:gs>
                    <a:gs pos="86000">
                      <a:schemeClr val="tx1"/>
                    </a:gs>
                  </a:gsLst>
                  <a:lin ang="5400000" scaled="0"/>
                  <a:tileRect/>
                </a:gradFill>
                <a:effectLst/>
                <a:latin typeface="Segoe Light" charset="0"/>
                <a:ea typeface="+mn-ea"/>
                <a:cs typeface="Arial" charset="0"/>
              </a:defRPr>
            </a:lvl1pPr>
          </a:lstStyle>
          <a:p>
            <a:r>
              <a:rPr lang="en-GB" sz="4800" dirty="0" smtClean="0">
                <a:latin typeface="Candara" pitchFamily="34" charset="0"/>
              </a:rPr>
              <a:t>A bit about F#...</a:t>
            </a:r>
            <a:endParaRPr lang="en-GB" sz="4800" b="1" dirty="0">
              <a:latin typeface="Candara" pitchFamily="34" charset="0"/>
            </a:endParaRPr>
          </a:p>
        </p:txBody>
      </p:sp>
    </p:spTree>
    <p:extLst>
      <p:ext uri="{BB962C8B-B14F-4D97-AF65-F5344CB8AC3E}">
        <p14:creationId xmlns:p14="http://schemas.microsoft.com/office/powerpoint/2010/main" val="283481173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28446" y="900194"/>
            <a:ext cx="8095570" cy="1523493"/>
          </a:xfrm>
        </p:spPr>
        <p:txBody>
          <a:bodyPr/>
          <a:lstStyle/>
          <a:p>
            <a:r>
              <a:rPr lang="en-GB" b="0" dirty="0" smtClean="0"/>
              <a:t>F# is Open Source</a:t>
            </a:r>
            <a:br>
              <a:rPr lang="en-GB" b="0" dirty="0" smtClean="0"/>
            </a:br>
            <a:r>
              <a:rPr lang="en-GB" b="0" dirty="0" smtClean="0"/>
              <a:t>F# is Cross </a:t>
            </a:r>
            <a:r>
              <a:rPr lang="en-GB" b="0" dirty="0" smtClean="0"/>
              <a:t>Platform</a:t>
            </a:r>
            <a:endParaRPr lang="en-GB" b="0" dirty="0"/>
          </a:p>
        </p:txBody>
      </p:sp>
      <p:sp>
        <p:nvSpPr>
          <p:cNvPr id="3" name="Title 1"/>
          <p:cNvSpPr txBox="1">
            <a:spLocks/>
          </p:cNvSpPr>
          <p:nvPr/>
        </p:nvSpPr>
        <p:spPr>
          <a:xfrm>
            <a:off x="628446" y="3964734"/>
            <a:ext cx="8382000" cy="498483"/>
          </a:xfrm>
          <a:prstGeom prst="rect">
            <a:avLst/>
          </a:prstGeom>
        </p:spPr>
        <p:txBody>
          <a:bodyPr vert="horz" wrap="square" lIns="0" tIns="0" rIns="0" bIns="0" rtlCol="0" anchor="ctr" anchorCtr="0">
            <a:noAutofit/>
          </a:bodyPr>
          <a:lstStyle>
            <a:lvl1pPr algn="l" defTabSz="1110841" rtl="0" eaLnBrk="1" latinLnBrk="0" hangingPunct="1">
              <a:lnSpc>
                <a:spcPct val="90000"/>
              </a:lnSpc>
              <a:spcBef>
                <a:spcPct val="0"/>
              </a:spcBef>
              <a:buNone/>
              <a:defRPr lang="en-US" sz="5800" b="1" kern="1200" cap="none" spc="-121" baseline="0">
                <a:ln w="3175">
                  <a:noFill/>
                </a:ln>
                <a:gradFill flip="none" rotWithShape="1">
                  <a:gsLst>
                    <a:gs pos="0">
                      <a:schemeClr val="tx1"/>
                    </a:gs>
                    <a:gs pos="86000">
                      <a:schemeClr val="tx1"/>
                    </a:gs>
                  </a:gsLst>
                  <a:lin ang="5400000" scaled="0"/>
                  <a:tileRect/>
                </a:gradFill>
                <a:effectLst/>
                <a:latin typeface="Segoe Light" charset="0"/>
                <a:ea typeface="+mn-ea"/>
                <a:cs typeface="Arial" charset="0"/>
              </a:defRPr>
            </a:lvl1pPr>
          </a:lstStyle>
          <a:p>
            <a:endParaRPr lang="en-GB" sz="3000" dirty="0"/>
          </a:p>
          <a:p>
            <a:endParaRPr lang="en-GB" sz="3000" dirty="0"/>
          </a:p>
          <a:p>
            <a:endParaRPr lang="en-GB" sz="3000" dirty="0">
              <a:hlinkClick r:id="rId2"/>
            </a:endParaRPr>
          </a:p>
          <a:p>
            <a:endParaRPr lang="en-GB" sz="3000" dirty="0">
              <a:hlinkClick r:id="rId2"/>
            </a:endParaRPr>
          </a:p>
          <a:p>
            <a:endParaRPr lang="en-GB" sz="3000" dirty="0">
              <a:hlinkClick r:id="rId3"/>
            </a:endParaRPr>
          </a:p>
          <a:p>
            <a:endParaRPr lang="en-GB" sz="3000" dirty="0"/>
          </a:p>
          <a:p>
            <a:r>
              <a:rPr lang="en-GB" sz="3000" dirty="0" smtClean="0">
                <a:hlinkClick r:id="rId3"/>
              </a:rPr>
              <a:t>fsharp.org</a:t>
            </a:r>
            <a:endParaRPr lang="en-GB" sz="3000" dirty="0"/>
          </a:p>
          <a:p>
            <a:r>
              <a:rPr lang="en-GB" sz="3000" dirty="0" smtClean="0">
                <a:hlinkClick r:id="rId4"/>
              </a:rPr>
              <a:t>fsharp.org/use/mac</a:t>
            </a:r>
            <a:endParaRPr lang="en-GB" sz="3000" dirty="0" smtClean="0"/>
          </a:p>
          <a:p>
            <a:r>
              <a:rPr lang="en-GB" sz="3000" dirty="0" smtClean="0">
                <a:hlinkClick r:id="rId5"/>
              </a:rPr>
              <a:t>fsharp.org/use/</a:t>
            </a:r>
            <a:r>
              <a:rPr lang="en-GB" sz="3000" dirty="0" err="1" smtClean="0">
                <a:hlinkClick r:id="rId5"/>
              </a:rPr>
              <a:t>linux</a:t>
            </a:r>
            <a:endParaRPr lang="en-GB" sz="3000" dirty="0"/>
          </a:p>
          <a:p>
            <a:r>
              <a:rPr lang="en-GB" sz="3000" dirty="0">
                <a:hlinkClick r:id="rId6"/>
              </a:rPr>
              <a:t>fsharp.org/use/android</a:t>
            </a:r>
            <a:endParaRPr lang="en-GB" sz="3000" dirty="0"/>
          </a:p>
          <a:p>
            <a:r>
              <a:rPr lang="en-GB" sz="3000" dirty="0">
                <a:hlinkClick r:id="rId7"/>
              </a:rPr>
              <a:t>fsharp.org/use/</a:t>
            </a:r>
            <a:r>
              <a:rPr lang="en-GB" sz="3000" dirty="0" err="1">
                <a:hlinkClick r:id="rId7"/>
              </a:rPr>
              <a:t>ios</a:t>
            </a:r>
            <a:endParaRPr lang="en-GB" sz="3000" dirty="0"/>
          </a:p>
          <a:p>
            <a:r>
              <a:rPr lang="en-GB" sz="3000" dirty="0">
                <a:hlinkClick r:id="rId8"/>
              </a:rPr>
              <a:t>fsharp.org/use/windows</a:t>
            </a:r>
            <a:endParaRPr lang="en-GB" sz="3000" dirty="0"/>
          </a:p>
          <a:p>
            <a:r>
              <a:rPr lang="en-GB" sz="3000" dirty="0">
                <a:hlinkClick r:id="rId9"/>
              </a:rPr>
              <a:t>fsharp.org/use/</a:t>
            </a:r>
            <a:r>
              <a:rPr lang="en-GB" sz="3000" dirty="0" err="1">
                <a:hlinkClick r:id="rId9"/>
              </a:rPr>
              <a:t>freebsd</a:t>
            </a:r>
            <a:endParaRPr lang="en-GB" sz="3000" dirty="0"/>
          </a:p>
          <a:p>
            <a:endParaRPr lang="en-GB" sz="3000" dirty="0"/>
          </a:p>
          <a:p>
            <a:endParaRPr lang="en-GB" sz="3000" dirty="0"/>
          </a:p>
          <a:p>
            <a:endParaRPr lang="en-GB" sz="3000" dirty="0"/>
          </a:p>
          <a:p>
            <a:r>
              <a:rPr lang="en-GB" sz="3000" dirty="0"/>
              <a:t>   </a:t>
            </a:r>
            <a:endParaRPr lang="en-GB" sz="3000" dirty="0"/>
          </a:p>
          <a:p>
            <a:r>
              <a:rPr lang="en-GB" sz="3000" dirty="0"/>
              <a:t> </a:t>
            </a:r>
          </a:p>
        </p:txBody>
      </p:sp>
    </p:spTree>
    <p:extLst>
      <p:ext uri="{BB962C8B-B14F-4D97-AF65-F5344CB8AC3E}">
        <p14:creationId xmlns:p14="http://schemas.microsoft.com/office/powerpoint/2010/main" val="1738486703"/>
      </p:ext>
    </p:extLst>
  </p:cSld>
  <p:clrMapOvr>
    <a:masterClrMapping/>
  </p:clrMapOvr>
  <p:transition>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1250" y="1317767"/>
            <a:ext cx="8382000" cy="3738619"/>
          </a:xfrm>
        </p:spPr>
        <p:txBody>
          <a:bodyPr/>
          <a:lstStyle/>
          <a:p>
            <a:pPr algn="ctr"/>
            <a:r>
              <a:rPr lang="en-GB" dirty="0" smtClean="0"/>
              <a:t>A strongly typed, data-immersive functional-first language </a:t>
            </a:r>
            <a:br>
              <a:rPr lang="en-GB" dirty="0" smtClean="0"/>
            </a:br>
            <a:r>
              <a:rPr lang="en-GB" dirty="0" smtClean="0"/>
              <a:t>for….</a:t>
            </a:r>
            <a:r>
              <a:rPr lang="en-GB" dirty="0"/>
              <a:t/>
            </a:r>
            <a:br>
              <a:rPr lang="en-GB" dirty="0"/>
            </a:br>
            <a:r>
              <a:rPr lang="en-GB" dirty="0" smtClean="0"/>
              <a:t/>
            </a:r>
            <a:br>
              <a:rPr lang="en-GB" dirty="0" smtClean="0"/>
            </a:br>
            <a:r>
              <a:rPr lang="en-GB" b="1" dirty="0" smtClean="0"/>
              <a:t>simple code </a:t>
            </a:r>
            <a:r>
              <a:rPr lang="en-GB" dirty="0" smtClean="0"/>
              <a:t>to solve </a:t>
            </a:r>
            <a:r>
              <a:rPr lang="en-GB" b="1" dirty="0" smtClean="0"/>
              <a:t>complex problems</a:t>
            </a:r>
            <a:endParaRPr lang="en-GB" b="1" dirty="0"/>
          </a:p>
        </p:txBody>
      </p:sp>
    </p:spTree>
    <p:extLst>
      <p:ext uri="{BB962C8B-B14F-4D97-AF65-F5344CB8AC3E}">
        <p14:creationId xmlns:p14="http://schemas.microsoft.com/office/powerpoint/2010/main" val="62026880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endParaRPr lang="en-GB" dirty="0"/>
          </a:p>
        </p:txBody>
      </p:sp>
      <p:sp>
        <p:nvSpPr>
          <p:cNvPr id="5" name="Content Placeholder 4"/>
          <p:cNvSpPr>
            <a:spLocks noGrp="1"/>
          </p:cNvSpPr>
          <p:nvPr>
            <p:ph sz="half" idx="4294967295"/>
          </p:nvPr>
        </p:nvSpPr>
        <p:spPr>
          <a:xfrm>
            <a:off x="167429" y="1155879"/>
            <a:ext cx="3623522" cy="5435421"/>
          </a:xfrm>
          <a:prstGeom prst="rect">
            <a:avLst/>
          </a:prstGeom>
          <a:solidFill>
            <a:schemeClr val="tx1"/>
          </a:solidFill>
        </p:spPr>
        <p:txBody>
          <a:bodyPr>
            <a:noAutofit/>
          </a:bodyPr>
          <a:lstStyle/>
          <a:p>
            <a:pPr>
              <a:buNone/>
            </a:pPr>
            <a:r>
              <a:rPr lang="en-US" sz="1600" b="1" dirty="0">
                <a:solidFill>
                  <a:schemeClr val="tx2">
                    <a:lumMod val="20000"/>
                    <a:lumOff val="80000"/>
                  </a:schemeClr>
                </a:solidFill>
                <a:latin typeface="Consolas" pitchFamily="49" charset="0"/>
              </a:rPr>
              <a:t>let swap (x, y) = (y, x)</a:t>
            </a:r>
          </a:p>
          <a:p>
            <a:pPr>
              <a:buNone/>
            </a:pPr>
            <a:endParaRPr lang="en-US" sz="1600" b="1" dirty="0">
              <a:solidFill>
                <a:schemeClr val="tx2">
                  <a:lumMod val="20000"/>
                  <a:lumOff val="80000"/>
                </a:schemeClr>
              </a:solidFill>
              <a:latin typeface="Consolas" pitchFamily="49" charset="0"/>
            </a:endParaRPr>
          </a:p>
          <a:p>
            <a:pPr>
              <a:buNone/>
            </a:pPr>
            <a:endParaRPr lang="en-US" sz="1600" b="1" dirty="0">
              <a:solidFill>
                <a:schemeClr val="tx2">
                  <a:lumMod val="20000"/>
                  <a:lumOff val="80000"/>
                </a:schemeClr>
              </a:solidFill>
              <a:latin typeface="Consolas" pitchFamily="49" charset="0"/>
            </a:endParaRPr>
          </a:p>
          <a:p>
            <a:pPr>
              <a:buNone/>
            </a:pPr>
            <a:endParaRPr lang="en-US" sz="1600" b="1" dirty="0">
              <a:solidFill>
                <a:schemeClr val="tx2">
                  <a:lumMod val="20000"/>
                  <a:lumOff val="80000"/>
                </a:schemeClr>
              </a:solidFill>
              <a:latin typeface="Consolas" pitchFamily="49" charset="0"/>
            </a:endParaRPr>
          </a:p>
          <a:p>
            <a:pPr>
              <a:buNone/>
            </a:pPr>
            <a:endParaRPr lang="en-US" sz="1600" b="1" dirty="0">
              <a:solidFill>
                <a:schemeClr val="tx2">
                  <a:lumMod val="20000"/>
                  <a:lumOff val="80000"/>
                </a:schemeClr>
              </a:solidFill>
              <a:latin typeface="Consolas" pitchFamily="49" charset="0"/>
            </a:endParaRPr>
          </a:p>
          <a:p>
            <a:pPr>
              <a:buNone/>
            </a:pPr>
            <a:r>
              <a:rPr lang="en-US" sz="1600" b="1" dirty="0">
                <a:solidFill>
                  <a:schemeClr val="tx2">
                    <a:lumMod val="20000"/>
                    <a:lumOff val="80000"/>
                  </a:schemeClr>
                </a:solidFill>
                <a:latin typeface="Consolas" pitchFamily="49" charset="0"/>
              </a:rPr>
              <a:t>let rotations (x, y, z) = </a:t>
            </a:r>
          </a:p>
          <a:p>
            <a:pPr>
              <a:buNone/>
            </a:pPr>
            <a:r>
              <a:rPr lang="en-US" sz="1600" b="1" dirty="0">
                <a:solidFill>
                  <a:schemeClr val="tx2">
                    <a:lumMod val="20000"/>
                    <a:lumOff val="80000"/>
                  </a:schemeClr>
                </a:solidFill>
                <a:latin typeface="Consolas" pitchFamily="49" charset="0"/>
              </a:rPr>
              <a:t>    [ (x, y, z);</a:t>
            </a:r>
          </a:p>
          <a:p>
            <a:pPr>
              <a:buNone/>
            </a:pPr>
            <a:r>
              <a:rPr lang="en-US" sz="1600" b="1" dirty="0">
                <a:solidFill>
                  <a:schemeClr val="tx2">
                    <a:lumMod val="20000"/>
                    <a:lumOff val="80000"/>
                  </a:schemeClr>
                </a:solidFill>
                <a:latin typeface="Consolas" pitchFamily="49" charset="0"/>
              </a:rPr>
              <a:t>      (z, x, y);</a:t>
            </a:r>
          </a:p>
          <a:p>
            <a:pPr>
              <a:buNone/>
            </a:pPr>
            <a:r>
              <a:rPr lang="en-US" sz="1600" b="1" dirty="0">
                <a:solidFill>
                  <a:schemeClr val="tx2">
                    <a:lumMod val="20000"/>
                    <a:lumOff val="80000"/>
                  </a:schemeClr>
                </a:solidFill>
                <a:latin typeface="Consolas" pitchFamily="49" charset="0"/>
              </a:rPr>
              <a:t>      (y, z, x) ]</a:t>
            </a:r>
          </a:p>
          <a:p>
            <a:pPr>
              <a:buNone/>
            </a:pPr>
            <a:endParaRPr lang="en-US" sz="1600" b="1" dirty="0">
              <a:solidFill>
                <a:schemeClr val="tx2">
                  <a:lumMod val="20000"/>
                  <a:lumOff val="80000"/>
                </a:schemeClr>
              </a:solidFill>
              <a:latin typeface="Consolas" pitchFamily="49" charset="0"/>
            </a:endParaRPr>
          </a:p>
          <a:p>
            <a:pPr>
              <a:buNone/>
            </a:pPr>
            <a:endParaRPr lang="en-US" sz="1600" b="1" dirty="0">
              <a:solidFill>
                <a:schemeClr val="tx2">
                  <a:lumMod val="20000"/>
                  <a:lumOff val="80000"/>
                </a:schemeClr>
              </a:solidFill>
              <a:latin typeface="Consolas" pitchFamily="49" charset="0"/>
            </a:endParaRPr>
          </a:p>
          <a:p>
            <a:pPr>
              <a:buNone/>
            </a:pPr>
            <a:endParaRPr lang="en-US" sz="1600" b="1" dirty="0">
              <a:solidFill>
                <a:schemeClr val="tx2">
                  <a:lumMod val="20000"/>
                  <a:lumOff val="80000"/>
                </a:schemeClr>
              </a:solidFill>
              <a:latin typeface="Consolas" pitchFamily="49" charset="0"/>
            </a:endParaRPr>
          </a:p>
          <a:p>
            <a:pPr>
              <a:buNone/>
            </a:pPr>
            <a:endParaRPr lang="en-US" sz="1600" b="1" dirty="0">
              <a:solidFill>
                <a:schemeClr val="tx2">
                  <a:lumMod val="20000"/>
                  <a:lumOff val="80000"/>
                </a:schemeClr>
              </a:solidFill>
              <a:latin typeface="Consolas" pitchFamily="49" charset="0"/>
            </a:endParaRPr>
          </a:p>
          <a:p>
            <a:pPr>
              <a:buNone/>
            </a:pPr>
            <a:endParaRPr lang="en-US" sz="1600" b="1" dirty="0">
              <a:solidFill>
                <a:schemeClr val="tx2">
                  <a:lumMod val="20000"/>
                  <a:lumOff val="80000"/>
                </a:schemeClr>
              </a:solidFill>
              <a:latin typeface="Consolas" pitchFamily="49" charset="0"/>
            </a:endParaRPr>
          </a:p>
          <a:p>
            <a:pPr>
              <a:buNone/>
            </a:pPr>
            <a:endParaRPr lang="en-US" sz="1600" b="1" dirty="0">
              <a:solidFill>
                <a:schemeClr val="tx2">
                  <a:lumMod val="20000"/>
                  <a:lumOff val="80000"/>
                </a:schemeClr>
              </a:solidFill>
              <a:latin typeface="Consolas" pitchFamily="49" charset="0"/>
            </a:endParaRPr>
          </a:p>
          <a:p>
            <a:pPr>
              <a:buNone/>
            </a:pPr>
            <a:r>
              <a:rPr lang="en-US" sz="1600" b="1" dirty="0">
                <a:solidFill>
                  <a:schemeClr val="tx2">
                    <a:lumMod val="20000"/>
                    <a:lumOff val="80000"/>
                  </a:schemeClr>
                </a:solidFill>
                <a:latin typeface="Consolas" pitchFamily="49" charset="0"/>
              </a:rPr>
              <a:t>let reduce f (x, y, z) = </a:t>
            </a:r>
          </a:p>
          <a:p>
            <a:pPr>
              <a:buNone/>
            </a:pPr>
            <a:r>
              <a:rPr lang="en-US" sz="1600" b="1" dirty="0">
                <a:solidFill>
                  <a:schemeClr val="tx2">
                    <a:lumMod val="20000"/>
                    <a:lumOff val="80000"/>
                  </a:schemeClr>
                </a:solidFill>
                <a:latin typeface="Consolas" pitchFamily="49" charset="0"/>
              </a:rPr>
              <a:t>    f x + f y + f z</a:t>
            </a:r>
          </a:p>
          <a:p>
            <a:pPr>
              <a:buNone/>
            </a:pPr>
            <a:endParaRPr lang="en-US" sz="1600" dirty="0">
              <a:solidFill>
                <a:schemeClr val="tx2">
                  <a:lumMod val="20000"/>
                  <a:lumOff val="80000"/>
                </a:schemeClr>
              </a:solidFill>
              <a:latin typeface="Consolas" pitchFamily="49" charset="0"/>
            </a:endParaRPr>
          </a:p>
        </p:txBody>
      </p:sp>
      <p:sp>
        <p:nvSpPr>
          <p:cNvPr id="6" name="Text Placeholder 5"/>
          <p:cNvSpPr>
            <a:spLocks noGrp="1"/>
          </p:cNvSpPr>
          <p:nvPr>
            <p:ph type="body" sz="quarter" idx="4294967295"/>
          </p:nvPr>
        </p:nvSpPr>
        <p:spPr>
          <a:xfrm>
            <a:off x="5102227" y="357188"/>
            <a:ext cx="4041775" cy="457048"/>
          </a:xfrm>
          <a:prstGeom prst="rect">
            <a:avLst/>
          </a:prstGeom>
        </p:spPr>
        <p:txBody>
          <a:bodyPr/>
          <a:lstStyle/>
          <a:p>
            <a:pPr algn="ctr">
              <a:buNone/>
            </a:pPr>
            <a:r>
              <a:rPr lang="en-GB" dirty="0" smtClean="0">
                <a:solidFill>
                  <a:schemeClr val="tx1"/>
                </a:solidFill>
              </a:rPr>
              <a:t>C#</a:t>
            </a:r>
            <a:endParaRPr lang="en-GB" dirty="0">
              <a:solidFill>
                <a:schemeClr val="tx1"/>
              </a:solidFill>
            </a:endParaRPr>
          </a:p>
        </p:txBody>
      </p:sp>
      <p:sp>
        <p:nvSpPr>
          <p:cNvPr id="7" name="Content Placeholder 6"/>
          <p:cNvSpPr>
            <a:spLocks noGrp="1"/>
          </p:cNvSpPr>
          <p:nvPr>
            <p:ph sz="quarter" idx="4294967295"/>
          </p:nvPr>
        </p:nvSpPr>
        <p:spPr>
          <a:xfrm>
            <a:off x="3905773" y="1153288"/>
            <a:ext cx="6182865" cy="5431665"/>
          </a:xfrm>
          <a:prstGeom prst="rect">
            <a:avLst/>
          </a:prstGeom>
          <a:solidFill>
            <a:schemeClr val="tx1"/>
          </a:solidFill>
        </p:spPr>
        <p:txBody>
          <a:bodyPr>
            <a:noAutofit/>
          </a:bodyPr>
          <a:lstStyle/>
          <a:p>
            <a:pPr>
              <a:buNone/>
            </a:pPr>
            <a:r>
              <a:rPr lang="en-GB" sz="1600" b="1" dirty="0" err="1">
                <a:solidFill>
                  <a:schemeClr val="bg1"/>
                </a:solidFill>
                <a:latin typeface="Consolas" pitchFamily="49" charset="0"/>
              </a:rPr>
              <a:t>Tuple</a:t>
            </a:r>
            <a:r>
              <a:rPr lang="en-GB" sz="1600" b="1" dirty="0">
                <a:solidFill>
                  <a:schemeClr val="bg1"/>
                </a:solidFill>
                <a:latin typeface="Consolas" pitchFamily="49" charset="0"/>
              </a:rPr>
              <a:t>&lt;U,T&gt; Swap&lt;T,U&gt;(</a:t>
            </a:r>
            <a:r>
              <a:rPr lang="en-GB" sz="1600" b="1" dirty="0" err="1">
                <a:solidFill>
                  <a:schemeClr val="bg1"/>
                </a:solidFill>
                <a:latin typeface="Consolas" pitchFamily="49" charset="0"/>
              </a:rPr>
              <a:t>Tuple</a:t>
            </a:r>
            <a:r>
              <a:rPr lang="en-GB" sz="1600" b="1" dirty="0">
                <a:solidFill>
                  <a:schemeClr val="bg1"/>
                </a:solidFill>
                <a:latin typeface="Consolas" pitchFamily="49" charset="0"/>
              </a:rPr>
              <a:t>&lt;T,U&gt; t)</a:t>
            </a:r>
          </a:p>
          <a:p>
            <a:pPr>
              <a:buNone/>
            </a:pPr>
            <a:r>
              <a:rPr lang="en-GB" sz="1600" b="1" dirty="0">
                <a:solidFill>
                  <a:schemeClr val="bg1"/>
                </a:solidFill>
                <a:latin typeface="Consolas" pitchFamily="49" charset="0"/>
              </a:rPr>
              <a:t>{</a:t>
            </a:r>
          </a:p>
          <a:p>
            <a:pPr>
              <a:buNone/>
            </a:pPr>
            <a:r>
              <a:rPr lang="en-GB" sz="1600" b="1" dirty="0">
                <a:solidFill>
                  <a:schemeClr val="bg1"/>
                </a:solidFill>
                <a:latin typeface="Consolas" pitchFamily="49" charset="0"/>
              </a:rPr>
              <a:t>    return new </a:t>
            </a:r>
            <a:r>
              <a:rPr lang="en-GB" sz="1600" b="1" dirty="0" err="1">
                <a:solidFill>
                  <a:schemeClr val="bg1"/>
                </a:solidFill>
                <a:latin typeface="Consolas" pitchFamily="49" charset="0"/>
              </a:rPr>
              <a:t>Tuple</a:t>
            </a:r>
            <a:r>
              <a:rPr lang="en-GB" sz="1600" b="1" dirty="0">
                <a:solidFill>
                  <a:schemeClr val="bg1"/>
                </a:solidFill>
                <a:latin typeface="Consolas" pitchFamily="49" charset="0"/>
              </a:rPr>
              <a:t>&lt;U,T&gt;(t.Item2, t.Item1)</a:t>
            </a:r>
          </a:p>
          <a:p>
            <a:pPr>
              <a:buNone/>
            </a:pPr>
            <a:r>
              <a:rPr lang="en-GB" sz="1600" b="1" dirty="0">
                <a:solidFill>
                  <a:schemeClr val="bg1"/>
                </a:solidFill>
                <a:latin typeface="Consolas" pitchFamily="49" charset="0"/>
              </a:rPr>
              <a:t>}</a:t>
            </a:r>
          </a:p>
          <a:p>
            <a:pPr>
              <a:buNone/>
            </a:pPr>
            <a:endParaRPr lang="en-GB" sz="1600" b="1" dirty="0">
              <a:solidFill>
                <a:schemeClr val="bg1"/>
              </a:solidFill>
              <a:latin typeface="Consolas" pitchFamily="49" charset="0"/>
            </a:endParaRPr>
          </a:p>
          <a:p>
            <a:pPr>
              <a:buNone/>
            </a:pPr>
            <a:r>
              <a:rPr lang="en-GB" sz="1600" b="1" dirty="0" err="1">
                <a:solidFill>
                  <a:schemeClr val="bg1"/>
                </a:solidFill>
                <a:latin typeface="Consolas" pitchFamily="49" charset="0"/>
              </a:rPr>
              <a:t>ReadOnlyCollection</a:t>
            </a:r>
            <a:r>
              <a:rPr lang="en-GB" sz="1600" b="1" dirty="0">
                <a:solidFill>
                  <a:schemeClr val="bg1"/>
                </a:solidFill>
                <a:latin typeface="Consolas" pitchFamily="49" charset="0"/>
              </a:rPr>
              <a:t>&lt;</a:t>
            </a:r>
            <a:r>
              <a:rPr lang="en-GB" sz="1600" b="1" dirty="0" err="1">
                <a:solidFill>
                  <a:schemeClr val="bg1"/>
                </a:solidFill>
                <a:latin typeface="Consolas" pitchFamily="49" charset="0"/>
              </a:rPr>
              <a:t>Tuple</a:t>
            </a:r>
            <a:r>
              <a:rPr lang="en-GB" sz="1600" b="1" dirty="0">
                <a:solidFill>
                  <a:schemeClr val="bg1"/>
                </a:solidFill>
                <a:latin typeface="Consolas" pitchFamily="49" charset="0"/>
              </a:rPr>
              <a:t>&lt;T,T,T&gt;&gt; Rotations&lt;T&gt;(</a:t>
            </a:r>
            <a:r>
              <a:rPr lang="en-GB" sz="1600" b="1" dirty="0" err="1">
                <a:solidFill>
                  <a:schemeClr val="bg1"/>
                </a:solidFill>
                <a:latin typeface="Consolas" pitchFamily="49" charset="0"/>
              </a:rPr>
              <a:t>Tuple</a:t>
            </a:r>
            <a:r>
              <a:rPr lang="en-GB" sz="1600" b="1" dirty="0">
                <a:solidFill>
                  <a:schemeClr val="bg1"/>
                </a:solidFill>
                <a:latin typeface="Consolas" pitchFamily="49" charset="0"/>
              </a:rPr>
              <a:t>&lt;T,T,T&gt; t) </a:t>
            </a:r>
          </a:p>
          <a:p>
            <a:pPr>
              <a:buNone/>
            </a:pPr>
            <a:r>
              <a:rPr lang="en-GB" sz="1600" b="1" dirty="0">
                <a:solidFill>
                  <a:schemeClr val="bg1"/>
                </a:solidFill>
                <a:latin typeface="Consolas" pitchFamily="49" charset="0"/>
              </a:rPr>
              <a:t>{ </a:t>
            </a:r>
          </a:p>
          <a:p>
            <a:pPr>
              <a:buNone/>
            </a:pPr>
            <a:r>
              <a:rPr lang="en-GB" sz="1600" b="1" dirty="0">
                <a:solidFill>
                  <a:schemeClr val="bg1"/>
                </a:solidFill>
                <a:latin typeface="Consolas" pitchFamily="49" charset="0"/>
              </a:rPr>
              <a:t>  new </a:t>
            </a:r>
            <a:r>
              <a:rPr lang="en-GB" sz="1600" b="1" dirty="0" err="1">
                <a:solidFill>
                  <a:schemeClr val="bg1"/>
                </a:solidFill>
                <a:latin typeface="Consolas" pitchFamily="49" charset="0"/>
              </a:rPr>
              <a:t>ReadOnlyCollection</a:t>
            </a:r>
            <a:r>
              <a:rPr lang="en-GB" sz="1600" b="1" dirty="0">
                <a:solidFill>
                  <a:schemeClr val="bg1"/>
                </a:solidFill>
                <a:latin typeface="Consolas" pitchFamily="49" charset="0"/>
              </a:rPr>
              <a:t>&lt;</a:t>
            </a:r>
            <a:r>
              <a:rPr lang="en-GB" sz="1600" b="1" dirty="0" err="1">
                <a:solidFill>
                  <a:schemeClr val="bg1"/>
                </a:solidFill>
                <a:latin typeface="Consolas" pitchFamily="49" charset="0"/>
              </a:rPr>
              <a:t>int</a:t>
            </a:r>
            <a:r>
              <a:rPr lang="en-GB" sz="1600" b="1" dirty="0">
                <a:solidFill>
                  <a:schemeClr val="bg1"/>
                </a:solidFill>
                <a:latin typeface="Consolas" pitchFamily="49" charset="0"/>
              </a:rPr>
              <a:t>&gt;</a:t>
            </a:r>
          </a:p>
          <a:p>
            <a:pPr>
              <a:buNone/>
            </a:pPr>
            <a:r>
              <a:rPr lang="en-GB" sz="1600" b="1" dirty="0">
                <a:solidFill>
                  <a:schemeClr val="bg1"/>
                </a:solidFill>
                <a:latin typeface="Consolas" pitchFamily="49" charset="0"/>
              </a:rPr>
              <a:t>   (new Tuple&lt;T,T,T&gt;[]</a:t>
            </a:r>
          </a:p>
          <a:p>
            <a:pPr>
              <a:buNone/>
            </a:pPr>
            <a:r>
              <a:rPr lang="en-GB" sz="1600" b="1" dirty="0">
                <a:solidFill>
                  <a:schemeClr val="bg1"/>
                </a:solidFill>
                <a:latin typeface="Consolas" pitchFamily="49" charset="0"/>
              </a:rPr>
              <a:t>    {new Tuple&lt;T,T,T&gt;(t.Item1,t.Item2,t.Item3);     </a:t>
            </a:r>
          </a:p>
          <a:p>
            <a:pPr>
              <a:buNone/>
            </a:pPr>
            <a:r>
              <a:rPr lang="en-GB" sz="1600" b="1" dirty="0">
                <a:solidFill>
                  <a:schemeClr val="bg1"/>
                </a:solidFill>
                <a:latin typeface="Consolas" pitchFamily="49" charset="0"/>
              </a:rPr>
              <a:t>     new Tuple&lt;T,T,T&gt;(t.Item3,t.Item1,t.Item2); </a:t>
            </a:r>
          </a:p>
          <a:p>
            <a:pPr>
              <a:buNone/>
            </a:pPr>
            <a:r>
              <a:rPr lang="en-GB" sz="1600" b="1" dirty="0">
                <a:solidFill>
                  <a:schemeClr val="bg1"/>
                </a:solidFill>
                <a:latin typeface="Consolas" pitchFamily="49" charset="0"/>
              </a:rPr>
              <a:t>     new Tuple&lt;T,T,T&gt;(t.Item2,t.Item3,t.Item1); });</a:t>
            </a:r>
          </a:p>
          <a:p>
            <a:pPr>
              <a:buNone/>
            </a:pPr>
            <a:r>
              <a:rPr lang="en-GB" sz="1600" b="1" dirty="0">
                <a:solidFill>
                  <a:schemeClr val="bg1"/>
                </a:solidFill>
                <a:latin typeface="Consolas" pitchFamily="49" charset="0"/>
              </a:rPr>
              <a:t>}</a:t>
            </a:r>
          </a:p>
          <a:p>
            <a:pPr>
              <a:buNone/>
            </a:pPr>
            <a:endParaRPr lang="en-GB" sz="1600" b="1" dirty="0">
              <a:solidFill>
                <a:schemeClr val="bg1"/>
              </a:solidFill>
              <a:latin typeface="Consolas" pitchFamily="49" charset="0"/>
            </a:endParaRPr>
          </a:p>
          <a:p>
            <a:pPr>
              <a:buNone/>
            </a:pPr>
            <a:r>
              <a:rPr lang="en-GB" sz="1600" b="1" dirty="0" err="1">
                <a:solidFill>
                  <a:schemeClr val="bg1"/>
                </a:solidFill>
                <a:latin typeface="Consolas" pitchFamily="49" charset="0"/>
              </a:rPr>
              <a:t>int</a:t>
            </a:r>
            <a:r>
              <a:rPr lang="en-GB" sz="1600" b="1" dirty="0">
                <a:solidFill>
                  <a:schemeClr val="bg1"/>
                </a:solidFill>
                <a:latin typeface="Consolas" pitchFamily="49" charset="0"/>
              </a:rPr>
              <a:t> Reduce&lt;T&gt;(</a:t>
            </a:r>
            <a:r>
              <a:rPr lang="en-GB" sz="1600" b="1" dirty="0" err="1">
                <a:solidFill>
                  <a:schemeClr val="bg1"/>
                </a:solidFill>
                <a:latin typeface="Consolas" pitchFamily="49" charset="0"/>
              </a:rPr>
              <a:t>Func</a:t>
            </a:r>
            <a:r>
              <a:rPr lang="en-GB" sz="1600" b="1" dirty="0">
                <a:solidFill>
                  <a:schemeClr val="bg1"/>
                </a:solidFill>
                <a:latin typeface="Consolas" pitchFamily="49" charset="0"/>
              </a:rPr>
              <a:t>&lt;</a:t>
            </a:r>
            <a:r>
              <a:rPr lang="en-GB" sz="1600" b="1" dirty="0" err="1">
                <a:solidFill>
                  <a:schemeClr val="bg1"/>
                </a:solidFill>
                <a:latin typeface="Consolas" pitchFamily="49" charset="0"/>
              </a:rPr>
              <a:t>T,int</a:t>
            </a:r>
            <a:r>
              <a:rPr lang="en-GB" sz="1600" b="1" dirty="0">
                <a:solidFill>
                  <a:schemeClr val="bg1"/>
                </a:solidFill>
                <a:latin typeface="Consolas" pitchFamily="49" charset="0"/>
              </a:rPr>
              <a:t>&gt; </a:t>
            </a:r>
            <a:r>
              <a:rPr lang="en-GB" sz="1600" b="1" dirty="0" err="1">
                <a:solidFill>
                  <a:schemeClr val="bg1"/>
                </a:solidFill>
                <a:latin typeface="Consolas" pitchFamily="49" charset="0"/>
              </a:rPr>
              <a:t>f,Tuple</a:t>
            </a:r>
            <a:r>
              <a:rPr lang="en-GB" sz="1600" b="1" dirty="0">
                <a:solidFill>
                  <a:schemeClr val="bg1"/>
                </a:solidFill>
                <a:latin typeface="Consolas" pitchFamily="49" charset="0"/>
              </a:rPr>
              <a:t>&lt;T,T,T&gt; t) </a:t>
            </a:r>
          </a:p>
          <a:p>
            <a:pPr>
              <a:buNone/>
            </a:pPr>
            <a:r>
              <a:rPr lang="en-GB" sz="1600" b="1" dirty="0">
                <a:solidFill>
                  <a:schemeClr val="bg1"/>
                </a:solidFill>
                <a:latin typeface="Consolas" pitchFamily="49" charset="0"/>
              </a:rPr>
              <a:t>{ </a:t>
            </a:r>
          </a:p>
          <a:p>
            <a:pPr>
              <a:buNone/>
            </a:pPr>
            <a:r>
              <a:rPr lang="en-GB" sz="1600" b="1" dirty="0">
                <a:solidFill>
                  <a:schemeClr val="bg1"/>
                </a:solidFill>
                <a:latin typeface="Consolas" pitchFamily="49" charset="0"/>
              </a:rPr>
              <a:t>    return f(t.Item1)+f(t.Item2)+f(t.Item3); </a:t>
            </a:r>
          </a:p>
          <a:p>
            <a:pPr>
              <a:buNone/>
            </a:pPr>
            <a:r>
              <a:rPr lang="en-GB" sz="1600" b="1" dirty="0">
                <a:solidFill>
                  <a:schemeClr val="bg1"/>
                </a:solidFill>
                <a:latin typeface="Consolas" pitchFamily="49" charset="0"/>
              </a:rPr>
              <a:t>}</a:t>
            </a:r>
          </a:p>
          <a:p>
            <a:pPr>
              <a:buNone/>
            </a:pPr>
            <a:endParaRPr lang="en-GB" sz="1600" b="1" dirty="0">
              <a:solidFill>
                <a:schemeClr val="bg1"/>
              </a:solidFill>
              <a:latin typeface="Consolas" pitchFamily="49" charset="0"/>
            </a:endParaRPr>
          </a:p>
          <a:p>
            <a:pPr>
              <a:buNone/>
            </a:pPr>
            <a:endParaRPr lang="en-GB" sz="1600" b="1" dirty="0">
              <a:solidFill>
                <a:schemeClr val="bg1"/>
              </a:solidFill>
              <a:latin typeface="Consolas" pitchFamily="49" charset="0"/>
            </a:endParaRPr>
          </a:p>
        </p:txBody>
      </p:sp>
      <p:sp>
        <p:nvSpPr>
          <p:cNvPr id="9" name="Text Placeholder 5"/>
          <p:cNvSpPr txBox="1">
            <a:spLocks/>
          </p:cNvSpPr>
          <p:nvPr/>
        </p:nvSpPr>
        <p:spPr>
          <a:xfrm>
            <a:off x="-370797" y="350874"/>
            <a:ext cx="4041775" cy="639762"/>
          </a:xfrm>
          <a:prstGeom prst="rect">
            <a:avLst/>
          </a:prstGeom>
        </p:spPr>
        <p:txBody>
          <a:bodyPr vert="horz" wrap="square" lIns="0" tIns="0" rIns="0" bIns="0" rtlCol="0">
            <a:noAutofit/>
          </a:bodyPr>
          <a:lstStyle/>
          <a:p>
            <a:pPr marL="396830" indent="-396830" algn="ctr" defTabSz="914260">
              <a:lnSpc>
                <a:spcPct val="90000"/>
              </a:lnSpc>
              <a:spcBef>
                <a:spcPct val="20000"/>
              </a:spcBef>
              <a:defRPr/>
            </a:pPr>
            <a:r>
              <a:rPr lang="en-GB" sz="3200" dirty="0"/>
              <a:t>F#</a:t>
            </a:r>
          </a:p>
        </p:txBody>
      </p:sp>
    </p:spTree>
    <p:extLst>
      <p:ext uri="{BB962C8B-B14F-4D97-AF65-F5344CB8AC3E}">
        <p14:creationId xmlns:p14="http://schemas.microsoft.com/office/powerpoint/2010/main" val="256055282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
                                            <p:txEl>
                                              <p:pRg st="1" end="1"/>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5">
                                            <p:txEl>
                                              <p:pRg st="5" end="5"/>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5">
                                            <p:txEl>
                                              <p:pRg st="6" end="6"/>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5">
                                            <p:txEl>
                                              <p:pRg st="7" end="7"/>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5">
                                            <p:txEl>
                                              <p:pRg st="8" end="8"/>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7">
                                            <p:txEl>
                                              <p:pRg st="5" end="5"/>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7">
                                            <p:txEl>
                                              <p:pRg st="6" end="6"/>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7">
                                            <p:txEl>
                                              <p:pRg st="7" end="7"/>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7">
                                            <p:txEl>
                                              <p:pRg st="8" end="8"/>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7">
                                            <p:txEl>
                                              <p:pRg st="9" end="9"/>
                                            </p:txEl>
                                          </p:spTgt>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7">
                                            <p:txEl>
                                              <p:pRg st="10" end="10"/>
                                            </p:txEl>
                                          </p:spTgt>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7">
                                            <p:txEl>
                                              <p:pRg st="11" end="11"/>
                                            </p:txEl>
                                          </p:spTgt>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7">
                                            <p:txEl>
                                              <p:pRg st="12" end="12"/>
                                            </p:txEl>
                                          </p:spTgt>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5">
                                            <p:txEl>
                                              <p:pRg st="15" end="15"/>
                                            </p:txEl>
                                          </p:spTgt>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5">
                                            <p:txEl>
                                              <p:pRg st="16" end="16"/>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7">
                                            <p:txEl>
                                              <p:pRg st="14" end="14"/>
                                            </p:txEl>
                                          </p:spTgt>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7">
                                            <p:txEl>
                                              <p:pRg st="15" end="15"/>
                                            </p:txEl>
                                          </p:spTgt>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7">
                                            <p:txEl>
                                              <p:pRg st="16" end="16"/>
                                            </p:txEl>
                                          </p:spTgt>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7">
                                            <p:txEl>
                                              <p:pRg st="17" end="1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1731" y="2327382"/>
            <a:ext cx="8382000" cy="1246495"/>
          </a:xfrm>
        </p:spPr>
        <p:txBody>
          <a:bodyPr/>
          <a:lstStyle/>
          <a:p>
            <a:r>
              <a:rPr lang="en-GB" dirty="0" smtClean="0">
                <a:hlinkClick r:id="rId2"/>
              </a:rPr>
              <a:t>10 Reasons Not to Use a Strongly Typed Functional Language</a:t>
            </a:r>
            <a:endParaRPr lang="en-GB" dirty="0"/>
          </a:p>
        </p:txBody>
      </p:sp>
    </p:spTree>
    <p:extLst>
      <p:ext uri="{BB962C8B-B14F-4D97-AF65-F5344CB8AC3E}">
        <p14:creationId xmlns:p14="http://schemas.microsoft.com/office/powerpoint/2010/main" val="1993901107"/>
      </p:ext>
    </p:extLst>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Example (power company</a:t>
            </a:r>
            <a:r>
              <a:rPr lang="en-US" dirty="0" smtClean="0"/>
              <a:t>)</a:t>
            </a:r>
            <a:endParaRPr lang="en-US" dirty="0"/>
          </a:p>
        </p:txBody>
      </p:sp>
      <p:sp>
        <p:nvSpPr>
          <p:cNvPr id="4" name="Content Placeholder 3"/>
          <p:cNvSpPr>
            <a:spLocks noGrp="1"/>
          </p:cNvSpPr>
          <p:nvPr>
            <p:ph idx="1"/>
          </p:nvPr>
        </p:nvSpPr>
        <p:spPr>
          <a:xfrm>
            <a:off x="360861" y="1428766"/>
            <a:ext cx="8363938" cy="5084469"/>
          </a:xfrm>
        </p:spPr>
        <p:txBody>
          <a:bodyPr/>
          <a:lstStyle/>
          <a:p>
            <a:pPr marL="177780" indent="-177780">
              <a:buNone/>
            </a:pPr>
            <a:r>
              <a:rPr lang="en-GB" sz="2800" dirty="0"/>
              <a:t>I have written </a:t>
            </a:r>
            <a:r>
              <a:rPr lang="en-GB" sz="2800" b="1" dirty="0">
                <a:solidFill>
                  <a:srgbClr val="00B050"/>
                </a:solidFill>
              </a:rPr>
              <a:t>an application to balance the national power generation schedule </a:t>
            </a:r>
            <a:r>
              <a:rPr lang="en-GB" sz="2800" dirty="0"/>
              <a:t>for a portfolio of power stations to a trading position for an energy company. ...</a:t>
            </a:r>
            <a:r>
              <a:rPr lang="en-GB" sz="2800" b="1" dirty="0">
                <a:solidFill>
                  <a:srgbClr val="00B050"/>
                </a:solidFill>
              </a:rPr>
              <a:t>the calculation engine was written in F#</a:t>
            </a:r>
            <a:r>
              <a:rPr lang="en-GB" sz="2800" dirty="0"/>
              <a:t>. </a:t>
            </a:r>
          </a:p>
          <a:p>
            <a:pPr marL="177780" indent="-177780">
              <a:buNone/>
            </a:pPr>
            <a:endParaRPr lang="en-GB" sz="2800" dirty="0"/>
          </a:p>
          <a:p>
            <a:pPr marL="177780" indent="-177780">
              <a:buNone/>
            </a:pPr>
            <a:r>
              <a:rPr lang="en-GB" sz="2800" dirty="0"/>
              <a:t>The use of F# to </a:t>
            </a:r>
            <a:r>
              <a:rPr lang="en-GB" sz="2800" b="1" dirty="0">
                <a:solidFill>
                  <a:srgbClr val="00B050"/>
                </a:solidFill>
              </a:rPr>
              <a:t>address the complexity at the heart of this application</a:t>
            </a:r>
            <a:r>
              <a:rPr lang="en-GB" sz="2800" b="1" dirty="0">
                <a:solidFill>
                  <a:srgbClr val="FFFF00"/>
                </a:solidFill>
              </a:rPr>
              <a:t> </a:t>
            </a:r>
            <a:r>
              <a:rPr lang="en-GB" sz="2800" dirty="0"/>
              <a:t>clearly demonstrates a sweet spot for the language within enterprise software, namely </a:t>
            </a:r>
            <a:r>
              <a:rPr lang="en-GB" sz="2800" b="1" dirty="0">
                <a:solidFill>
                  <a:srgbClr val="00B050"/>
                </a:solidFill>
              </a:rPr>
              <a:t>algorithmically complex analysis of large data sets</a:t>
            </a:r>
            <a:r>
              <a:rPr lang="en-GB" sz="2800" dirty="0"/>
              <a:t>. </a:t>
            </a:r>
          </a:p>
          <a:p>
            <a:pPr marL="177780" indent="-177780">
              <a:buNone/>
            </a:pPr>
            <a:endParaRPr lang="en-GB" sz="2800" dirty="0"/>
          </a:p>
          <a:p>
            <a:pPr marL="177780" indent="-177780" algn="r">
              <a:buNone/>
            </a:pPr>
            <a:r>
              <a:rPr lang="en-GB" sz="2800" dirty="0"/>
              <a:t>Simon Cousins (power </a:t>
            </a:r>
            <a:r>
              <a:rPr lang="en-GB" sz="2800" dirty="0" smtClean="0"/>
              <a:t>company)</a:t>
            </a:r>
          </a:p>
          <a:p>
            <a:pPr marL="177780" indent="-177780" algn="r">
              <a:buNone/>
            </a:pPr>
            <a:r>
              <a:rPr lang="en-GB" sz="2800" dirty="0" smtClean="0">
                <a:hlinkClick r:id="rId2"/>
              </a:rPr>
              <a:t>fsharp.org/testimonials</a:t>
            </a:r>
            <a:r>
              <a:rPr lang="en-GB" sz="2800" dirty="0" smtClean="0"/>
              <a:t> </a:t>
            </a:r>
            <a:endParaRPr lang="en-GB" sz="2800" dirty="0"/>
          </a:p>
        </p:txBody>
      </p:sp>
    </p:spTree>
    <p:extLst>
      <p:ext uri="{BB962C8B-B14F-4D97-AF65-F5344CB8AC3E}">
        <p14:creationId xmlns:p14="http://schemas.microsoft.com/office/powerpoint/2010/main" val="3028458190"/>
      </p:ext>
    </p:extLst>
  </p:cSld>
  <p:clrMapOvr>
    <a:masterClrMapping/>
  </p:clrMapOvr>
  <p:transition>
    <p:fad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smtClean="0"/>
              <a:t>F# at </a:t>
            </a:r>
            <a:r>
              <a:rPr lang="en-GB" b="1" dirty="0" err="1" smtClean="0"/>
              <a:t>Kaggle</a:t>
            </a:r>
            <a:endParaRPr lang="en-GB" b="1" dirty="0"/>
          </a:p>
        </p:txBody>
      </p:sp>
      <p:sp>
        <p:nvSpPr>
          <p:cNvPr id="6" name="Content Placeholder 3"/>
          <p:cNvSpPr>
            <a:spLocks noGrp="1"/>
          </p:cNvSpPr>
          <p:nvPr>
            <p:ph idx="1"/>
          </p:nvPr>
        </p:nvSpPr>
        <p:spPr>
          <a:xfrm>
            <a:off x="389436" y="1447802"/>
            <a:ext cx="8363938" cy="5121402"/>
          </a:xfrm>
        </p:spPr>
        <p:txBody>
          <a:bodyPr/>
          <a:lstStyle/>
          <a:p>
            <a:pPr marL="0" indent="0">
              <a:buNone/>
            </a:pPr>
            <a:r>
              <a:rPr lang="en-GB" sz="2800" dirty="0"/>
              <a:t>At </a:t>
            </a:r>
            <a:r>
              <a:rPr lang="en-GB" sz="2800" dirty="0" err="1"/>
              <a:t>Kaggle</a:t>
            </a:r>
            <a:r>
              <a:rPr lang="en-GB" sz="2800" dirty="0"/>
              <a:t> we initially chose F# for our </a:t>
            </a:r>
            <a:r>
              <a:rPr lang="en-GB" sz="2800" b="1" dirty="0">
                <a:solidFill>
                  <a:srgbClr val="00B050"/>
                </a:solidFill>
              </a:rPr>
              <a:t>core data analysis algorithms </a:t>
            </a:r>
            <a:r>
              <a:rPr lang="en-GB" sz="2800" dirty="0"/>
              <a:t>because of its </a:t>
            </a:r>
            <a:r>
              <a:rPr lang="en-GB" sz="2800" b="1" dirty="0">
                <a:solidFill>
                  <a:srgbClr val="00B050"/>
                </a:solidFill>
              </a:rPr>
              <a:t>expressiveness</a:t>
            </a:r>
            <a:r>
              <a:rPr lang="en-GB" sz="2800" dirty="0"/>
              <a:t>. </a:t>
            </a:r>
            <a:endParaRPr lang="en-GB" sz="2800" dirty="0"/>
          </a:p>
          <a:p>
            <a:pPr marL="0" indent="0">
              <a:buNone/>
            </a:pPr>
            <a:endParaRPr lang="en-GB" sz="1600" dirty="0"/>
          </a:p>
          <a:p>
            <a:pPr marL="0" indent="0">
              <a:buNone/>
            </a:pPr>
            <a:r>
              <a:rPr lang="en-GB" sz="2800" dirty="0" smtClean="0"/>
              <a:t>We are moving </a:t>
            </a:r>
            <a:r>
              <a:rPr lang="en-GB" sz="2800" dirty="0"/>
              <a:t>more and more of our </a:t>
            </a:r>
            <a:r>
              <a:rPr lang="en-GB" sz="2800" dirty="0" smtClean="0"/>
              <a:t>application into </a:t>
            </a:r>
            <a:r>
              <a:rPr lang="en-GB" sz="2800" dirty="0"/>
              <a:t>F#. </a:t>
            </a:r>
            <a:endParaRPr lang="en-GB" sz="2800" dirty="0"/>
          </a:p>
          <a:p>
            <a:pPr marL="0" indent="0">
              <a:buNone/>
            </a:pPr>
            <a:endParaRPr lang="en-GB" sz="1600" dirty="0"/>
          </a:p>
          <a:p>
            <a:pPr marL="0" indent="0">
              <a:buNone/>
            </a:pPr>
            <a:r>
              <a:rPr lang="en-GB" sz="2800" dirty="0"/>
              <a:t>The </a:t>
            </a:r>
            <a:r>
              <a:rPr lang="en-GB" sz="2800" dirty="0"/>
              <a:t>F# code is </a:t>
            </a:r>
            <a:r>
              <a:rPr lang="en-GB" sz="2800" dirty="0"/>
              <a:t>shorter</a:t>
            </a:r>
            <a:r>
              <a:rPr lang="en-GB" sz="2800" dirty="0"/>
              <a:t>, easier to read, easier to refactor, </a:t>
            </a:r>
            <a:r>
              <a:rPr lang="en-GB" sz="2800" dirty="0" smtClean="0"/>
              <a:t>and contains </a:t>
            </a:r>
            <a:r>
              <a:rPr lang="en-GB" sz="2800" b="1" dirty="0">
                <a:solidFill>
                  <a:srgbClr val="00B050"/>
                </a:solidFill>
              </a:rPr>
              <a:t>far fewer bugs</a:t>
            </a:r>
            <a:r>
              <a:rPr lang="en-GB" sz="2800" dirty="0"/>
              <a:t>.</a:t>
            </a:r>
          </a:p>
          <a:p>
            <a:pPr marL="0" indent="0">
              <a:buNone/>
            </a:pPr>
            <a:endParaRPr lang="en-GB" sz="1600" dirty="0"/>
          </a:p>
          <a:p>
            <a:pPr marL="0" indent="0">
              <a:buNone/>
            </a:pPr>
            <a:r>
              <a:rPr lang="en-GB" sz="2800" b="1" dirty="0" smtClean="0">
                <a:solidFill>
                  <a:srgbClr val="00B050"/>
                </a:solidFill>
              </a:rPr>
              <a:t>As </a:t>
            </a:r>
            <a:r>
              <a:rPr lang="en-GB" sz="2800" b="1" dirty="0">
                <a:solidFill>
                  <a:srgbClr val="00B050"/>
                </a:solidFill>
              </a:rPr>
              <a:t>our codebase gets larger, we become more productive</a:t>
            </a:r>
            <a:r>
              <a:rPr lang="en-GB" sz="2800" dirty="0" smtClean="0">
                <a:solidFill>
                  <a:srgbClr val="00B050"/>
                </a:solidFill>
              </a:rPr>
              <a:t>.</a:t>
            </a:r>
          </a:p>
          <a:p>
            <a:pPr marL="0" indent="0">
              <a:buNone/>
            </a:pPr>
            <a:endParaRPr lang="en-GB" sz="2800" dirty="0">
              <a:solidFill>
                <a:srgbClr val="00B050"/>
              </a:solidFill>
            </a:endParaRPr>
          </a:p>
          <a:p>
            <a:pPr marL="0" indent="0" algn="r">
              <a:buNone/>
            </a:pPr>
            <a:r>
              <a:rPr lang="en-GB" sz="2800" dirty="0">
                <a:hlinkClick r:id="rId2"/>
              </a:rPr>
              <a:t>fsharp.org/testimonials</a:t>
            </a:r>
            <a:r>
              <a:rPr lang="en-GB" sz="2800" dirty="0"/>
              <a:t> </a:t>
            </a:r>
          </a:p>
        </p:txBody>
      </p:sp>
    </p:spTree>
    <p:extLst>
      <p:ext uri="{BB962C8B-B14F-4D97-AF65-F5344CB8AC3E}">
        <p14:creationId xmlns:p14="http://schemas.microsoft.com/office/powerpoint/2010/main" val="47739978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146" name="Title 1"/>
          <p:cNvSpPr>
            <a:spLocks noGrp="1"/>
          </p:cNvSpPr>
          <p:nvPr>
            <p:ph type="title"/>
          </p:nvPr>
        </p:nvSpPr>
        <p:spPr/>
        <p:txBody>
          <a:bodyPr>
            <a:normAutofit fontScale="90000"/>
          </a:bodyPr>
          <a:lstStyle/>
          <a:p>
            <a:pPr eaLnBrk="1" hangingPunct="1">
              <a:defRPr/>
            </a:pPr>
            <a:endParaRPr sz="5600" b="1" dirty="0"/>
          </a:p>
        </p:txBody>
      </p:sp>
      <p:sp>
        <p:nvSpPr>
          <p:cNvPr id="4" name="Text Placeholder 3"/>
          <p:cNvSpPr>
            <a:spLocks noGrp="1"/>
          </p:cNvSpPr>
          <p:nvPr>
            <p:ph type="body" idx="1"/>
          </p:nvPr>
        </p:nvSpPr>
        <p:spPr>
          <a:xfrm>
            <a:off x="389437" y="1447809"/>
            <a:ext cx="8363937" cy="1438855"/>
          </a:xfrm>
        </p:spPr>
        <p:txBody>
          <a:bodyPr/>
          <a:lstStyle/>
          <a:p>
            <a:pPr marL="0" indent="0">
              <a:buNone/>
            </a:pPr>
            <a:r>
              <a:rPr lang="en-GB" dirty="0" smtClean="0"/>
              <a:t>F# is changing…</a:t>
            </a:r>
          </a:p>
          <a:p>
            <a:pPr lvl="1"/>
            <a:endParaRPr lang="en-GB" dirty="0" smtClean="0"/>
          </a:p>
          <a:p>
            <a:pPr lvl="1"/>
            <a:endParaRPr lang="en-GB" dirty="0"/>
          </a:p>
        </p:txBody>
      </p:sp>
      <p:sp>
        <p:nvSpPr>
          <p:cNvPr id="5" name="Text Placeholder 2"/>
          <p:cNvSpPr txBox="1">
            <a:spLocks/>
          </p:cNvSpPr>
          <p:nvPr/>
        </p:nvSpPr>
        <p:spPr>
          <a:xfrm>
            <a:off x="632774" y="1503562"/>
            <a:ext cx="8048625" cy="1428082"/>
          </a:xfrm>
          <a:prstGeom prst="rect">
            <a:avLst/>
          </a:prstGeom>
        </p:spPr>
        <p:txBody>
          <a:bodyPr vert="horz" wrap="square" lIns="0" tIns="0" rIns="0" bIns="0" rtlCol="0" anchor="ctr">
            <a:normAutofit/>
          </a:bodyPr>
          <a:lstStyle/>
          <a:p>
            <a:pPr marL="468736" indent="-468736" algn="ctr">
              <a:lnSpc>
                <a:spcPct val="90000"/>
              </a:lnSpc>
              <a:spcBef>
                <a:spcPct val="20000"/>
              </a:spcBef>
              <a:defRPr/>
            </a:pPr>
            <a:endParaRPr lang="en-GB" sz="3300" dirty="0">
              <a:gradFill>
                <a:gsLst>
                  <a:gs pos="0">
                    <a:schemeClr val="tx1"/>
                  </a:gs>
                  <a:gs pos="86000">
                    <a:schemeClr val="tx1"/>
                  </a:gs>
                </a:gsLst>
                <a:lin ang="5400000" scaled="0"/>
              </a:gradFill>
            </a:endParaRPr>
          </a:p>
        </p:txBody>
      </p:sp>
      <p:sp>
        <p:nvSpPr>
          <p:cNvPr id="6" name="Cloud 5"/>
          <p:cNvSpPr/>
          <p:nvPr/>
        </p:nvSpPr>
        <p:spPr bwMode="auto">
          <a:xfrm>
            <a:off x="4657086" y="2931641"/>
            <a:ext cx="4351924" cy="3031050"/>
          </a:xfrm>
          <a:prstGeom prst="cloud">
            <a:avLst/>
          </a:prstGeom>
          <a:solidFill>
            <a:schemeClr val="tx2">
              <a:lumMod val="20000"/>
              <a:lumOff val="80000"/>
            </a:schemeClr>
          </a:solidFill>
          <a:ln>
            <a:solidFill>
              <a:srgbClr val="00B0F0"/>
            </a:solidFill>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76789" tIns="38393" rIns="76789" bIns="38393" numCol="1" spcCol="0" rtlCol="0" anchor="ctr" anchorCtr="0" compatLnSpc="1">
            <a:prstTxWarp prst="textNoShape">
              <a:avLst/>
            </a:prstTxWarp>
          </a:bodyPr>
          <a:lstStyle/>
          <a:p>
            <a:pPr algn="ctr" defTabSz="767675" fontAlgn="base">
              <a:spcBef>
                <a:spcPct val="0"/>
              </a:spcBef>
              <a:spcAft>
                <a:spcPct val="0"/>
              </a:spcAft>
            </a:pPr>
            <a:r>
              <a:rPr lang="en-GB" sz="4000" dirty="0">
                <a:solidFill>
                  <a:schemeClr val="accent4">
                    <a:lumMod val="50000"/>
                  </a:schemeClr>
                </a:solidFill>
                <a:latin typeface="Segoe Light" pitchFamily="34" charset="0"/>
              </a:rPr>
              <a:t>F# runs on many platforms</a:t>
            </a:r>
          </a:p>
        </p:txBody>
      </p:sp>
      <p:sp>
        <p:nvSpPr>
          <p:cNvPr id="8" name="Right Arrow 7"/>
          <p:cNvSpPr/>
          <p:nvPr/>
        </p:nvSpPr>
        <p:spPr bwMode="auto">
          <a:xfrm>
            <a:off x="3684304" y="3784977"/>
            <a:ext cx="767986" cy="1023345"/>
          </a:xfrm>
          <a:prstGeom prst="rightArrow">
            <a:avLst/>
          </a:prstGeom>
          <a:solidFill>
            <a:srgbClr val="0070C0"/>
          </a:solidFill>
          <a:ln>
            <a:solidFill>
              <a:srgbClr val="00B0F0"/>
            </a:solidFill>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76789" tIns="38393" rIns="76789" bIns="38393" numCol="1" spcCol="0" rtlCol="0" anchor="ctr" anchorCtr="0" compatLnSpc="1">
            <a:prstTxWarp prst="textNoShape">
              <a:avLst/>
            </a:prstTxWarp>
          </a:bodyPr>
          <a:lstStyle/>
          <a:p>
            <a:pPr algn="ctr" defTabSz="767675" fontAlgn="base">
              <a:spcBef>
                <a:spcPct val="0"/>
              </a:spcBef>
              <a:spcAft>
                <a:spcPct val="0"/>
              </a:spcAft>
            </a:pPr>
            <a:endParaRPr lang="en-GB" dirty="0">
              <a:gradFill>
                <a:gsLst>
                  <a:gs pos="0">
                    <a:srgbClr val="FFFFFF"/>
                  </a:gs>
                  <a:gs pos="100000">
                    <a:srgbClr val="FFFFFF"/>
                  </a:gs>
                </a:gsLst>
                <a:lin ang="5400000" scaled="0"/>
              </a:gradFill>
              <a:latin typeface="Segoe Light" pitchFamily="34" charset="0"/>
            </a:endParaRPr>
          </a:p>
        </p:txBody>
      </p:sp>
      <p:sp>
        <p:nvSpPr>
          <p:cNvPr id="10" name="TextBox 9"/>
          <p:cNvSpPr txBox="1"/>
          <p:nvPr/>
        </p:nvSpPr>
        <p:spPr>
          <a:xfrm>
            <a:off x="51575" y="3837178"/>
            <a:ext cx="3553858" cy="523220"/>
          </a:xfrm>
          <a:prstGeom prst="rect">
            <a:avLst/>
          </a:prstGeom>
          <a:noFill/>
        </p:spPr>
        <p:txBody>
          <a:bodyPr wrap="none" lIns="0" tIns="0" rIns="0" bIns="0" rtlCol="0">
            <a:spAutoFit/>
          </a:bodyPr>
          <a:lstStyle/>
          <a:p>
            <a:pPr algn="ctr"/>
            <a:r>
              <a:rPr lang="en-GB" sz="3400" dirty="0">
                <a:gradFill>
                  <a:gsLst>
                    <a:gs pos="0">
                      <a:schemeClr val="tx1"/>
                    </a:gs>
                    <a:gs pos="86000">
                      <a:schemeClr val="tx1"/>
                    </a:gs>
                  </a:gsLst>
                  <a:lin ang="5400000" scaled="0"/>
                </a:gradFill>
                <a:latin typeface="Segoe Light" pitchFamily="34" charset="0"/>
              </a:rPr>
              <a:t>“F# is for Windows”</a:t>
            </a:r>
          </a:p>
        </p:txBody>
      </p:sp>
    </p:spTree>
    <p:extLst>
      <p:ext uri="{BB962C8B-B14F-4D97-AF65-F5344CB8AC3E}">
        <p14:creationId xmlns:p14="http://schemas.microsoft.com/office/powerpoint/2010/main" val="171749976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1" nodeType="clickEffect">
                                  <p:stCondLst>
                                    <p:cond delay="0"/>
                                  </p:stCondLst>
                                  <p:childTnLst>
                                    <p:set>
                                      <p:cBhvr>
                                        <p:cTn id="16" dur="1" fill="hold">
                                          <p:stCondLst>
                                            <p:cond delay="0"/>
                                          </p:stCondLst>
                                        </p:cTn>
                                        <p:tgtEl>
                                          <p:spTgt spid="8"/>
                                        </p:tgtEl>
                                        <p:attrNameLst>
                                          <p:attrName>style.visibility</p:attrName>
                                        </p:attrNameLst>
                                      </p:cBhvr>
                                      <p:to>
                                        <p:strVal val="visible"/>
                                      </p:to>
                                    </p:set>
                                  </p:childTnLst>
                                </p:cTn>
                              </p:par>
                              <p:par>
                                <p:cTn id="17" presetID="1" presetClass="entr" presetSubtype="0" fill="hold" grpId="1" nodeType="with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8" grpId="0" animBg="1"/>
      <p:bldP spid="8" grpId="1" animBg="1"/>
      <p:bldP spid="10"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Agenda</a:t>
            </a:r>
            <a:endParaRPr lang="en-GB" dirty="0"/>
          </a:p>
        </p:txBody>
      </p:sp>
      <p:sp>
        <p:nvSpPr>
          <p:cNvPr id="3" name="Content Placeholder 2"/>
          <p:cNvSpPr>
            <a:spLocks noGrp="1"/>
          </p:cNvSpPr>
          <p:nvPr>
            <p:ph idx="1"/>
          </p:nvPr>
        </p:nvSpPr>
        <p:spPr>
          <a:xfrm>
            <a:off x="360861" y="1428765"/>
            <a:ext cx="8363938" cy="3148554"/>
          </a:xfrm>
        </p:spPr>
        <p:txBody>
          <a:bodyPr/>
          <a:lstStyle/>
          <a:p>
            <a:r>
              <a:rPr lang="en-GB" dirty="0" smtClean="0"/>
              <a:t>F# update</a:t>
            </a:r>
          </a:p>
          <a:p>
            <a:endParaRPr lang="en-GB" dirty="0"/>
          </a:p>
          <a:p>
            <a:r>
              <a:rPr lang="en-GB" dirty="0" smtClean="0"/>
              <a:t>F# and Internet-Scale Data Integration</a:t>
            </a:r>
          </a:p>
          <a:p>
            <a:endParaRPr lang="en-GB" dirty="0"/>
          </a:p>
          <a:p>
            <a:r>
              <a:rPr lang="en-GB" dirty="0" smtClean="0"/>
              <a:t>Themes, Meditations, Perspectives on Strongly-Typed Data Integration</a:t>
            </a:r>
          </a:p>
        </p:txBody>
      </p:sp>
    </p:spTree>
    <p:extLst>
      <p:ext uri="{BB962C8B-B14F-4D97-AF65-F5344CB8AC3E}">
        <p14:creationId xmlns:p14="http://schemas.microsoft.com/office/powerpoint/2010/main" val="2236863713"/>
      </p:ext>
    </p:extLst>
  </p:cSld>
  <p:clrMapOvr>
    <a:masterClrMapping/>
  </p:clrMapOvr>
  <p:transition>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p:txBody>
          <a:bodyPr>
            <a:normAutofit fontScale="90000"/>
          </a:bodyPr>
          <a:lstStyle/>
          <a:p>
            <a:pPr eaLnBrk="1" hangingPunct="1">
              <a:defRPr/>
            </a:pPr>
            <a:endParaRPr sz="5600" b="1" dirty="0"/>
          </a:p>
        </p:txBody>
      </p:sp>
      <p:sp>
        <p:nvSpPr>
          <p:cNvPr id="4" name="Text Placeholder 3"/>
          <p:cNvSpPr>
            <a:spLocks noGrp="1"/>
          </p:cNvSpPr>
          <p:nvPr>
            <p:ph type="body" idx="1"/>
          </p:nvPr>
        </p:nvSpPr>
        <p:spPr>
          <a:xfrm>
            <a:off x="389437" y="1447807"/>
            <a:ext cx="8363937" cy="947952"/>
          </a:xfrm>
        </p:spPr>
        <p:txBody>
          <a:bodyPr/>
          <a:lstStyle/>
          <a:p>
            <a:pPr marL="0" indent="0">
              <a:buNone/>
            </a:pPr>
            <a:r>
              <a:rPr lang="en-GB" dirty="0" smtClean="0"/>
              <a:t>F# is changing…</a:t>
            </a:r>
          </a:p>
          <a:p>
            <a:pPr lvl="1"/>
            <a:endParaRPr lang="en-GB" dirty="0"/>
          </a:p>
        </p:txBody>
      </p:sp>
      <p:sp>
        <p:nvSpPr>
          <p:cNvPr id="5" name="Text Placeholder 2"/>
          <p:cNvSpPr txBox="1">
            <a:spLocks/>
          </p:cNvSpPr>
          <p:nvPr/>
        </p:nvSpPr>
        <p:spPr>
          <a:xfrm>
            <a:off x="632774" y="1503563"/>
            <a:ext cx="8048625" cy="1428082"/>
          </a:xfrm>
          <a:prstGeom prst="rect">
            <a:avLst/>
          </a:prstGeom>
        </p:spPr>
        <p:txBody>
          <a:bodyPr vert="horz" wrap="square" lIns="0" tIns="0" rIns="0" bIns="0" rtlCol="0" anchor="ctr">
            <a:normAutofit/>
          </a:bodyPr>
          <a:lstStyle/>
          <a:p>
            <a:pPr marL="468736" indent="-468736" algn="ctr">
              <a:lnSpc>
                <a:spcPct val="90000"/>
              </a:lnSpc>
              <a:spcBef>
                <a:spcPct val="20000"/>
              </a:spcBef>
              <a:defRPr/>
            </a:pPr>
            <a:endParaRPr lang="en-GB" sz="3300" dirty="0">
              <a:gradFill>
                <a:gsLst>
                  <a:gs pos="0">
                    <a:schemeClr val="tx1"/>
                  </a:gs>
                  <a:gs pos="86000">
                    <a:schemeClr val="tx1"/>
                  </a:gs>
                </a:gsLst>
                <a:lin ang="5400000" scaled="0"/>
              </a:gradFill>
            </a:endParaRPr>
          </a:p>
        </p:txBody>
      </p:sp>
      <p:sp>
        <p:nvSpPr>
          <p:cNvPr id="6" name="Cloud 5"/>
          <p:cNvSpPr/>
          <p:nvPr/>
        </p:nvSpPr>
        <p:spPr bwMode="auto">
          <a:xfrm>
            <a:off x="4403122" y="2931641"/>
            <a:ext cx="4351924" cy="3031050"/>
          </a:xfrm>
          <a:prstGeom prst="cloud">
            <a:avLst/>
          </a:prstGeom>
          <a:solidFill>
            <a:schemeClr val="tx2">
              <a:lumMod val="20000"/>
              <a:lumOff val="80000"/>
            </a:schemeClr>
          </a:solidFill>
          <a:ln>
            <a:solidFill>
              <a:srgbClr val="00B0F0"/>
            </a:solidFill>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76789" tIns="38393" rIns="76789" bIns="38393" numCol="1" spcCol="0" rtlCol="0" anchor="ctr" anchorCtr="0" compatLnSpc="1">
            <a:prstTxWarp prst="textNoShape">
              <a:avLst/>
            </a:prstTxWarp>
          </a:bodyPr>
          <a:lstStyle/>
          <a:p>
            <a:pPr algn="ctr" defTabSz="767675" fontAlgn="base">
              <a:spcBef>
                <a:spcPct val="0"/>
              </a:spcBef>
              <a:spcAft>
                <a:spcPct val="0"/>
              </a:spcAft>
            </a:pPr>
            <a:r>
              <a:rPr lang="en-GB" sz="3600" dirty="0" smtClean="0">
                <a:solidFill>
                  <a:schemeClr val="accent4">
                    <a:lumMod val="50000"/>
                  </a:schemeClr>
                </a:solidFill>
                <a:latin typeface="Segoe Light" pitchFamily="34" charset="0"/>
              </a:rPr>
              <a:t>F</a:t>
            </a:r>
            <a:r>
              <a:rPr lang="en-GB" sz="3600" dirty="0">
                <a:solidFill>
                  <a:schemeClr val="accent4">
                    <a:lumMod val="50000"/>
                  </a:schemeClr>
                </a:solidFill>
                <a:latin typeface="Segoe Light" pitchFamily="34" charset="0"/>
              </a:rPr>
              <a:t># has many </a:t>
            </a:r>
            <a:r>
              <a:rPr lang="en-GB" sz="3600" dirty="0" smtClean="0">
                <a:solidFill>
                  <a:schemeClr val="accent4">
                    <a:lumMod val="50000"/>
                  </a:schemeClr>
                </a:solidFill>
                <a:latin typeface="Segoe Light" pitchFamily="34" charset="0"/>
              </a:rPr>
              <a:t>contributors</a:t>
            </a:r>
            <a:endParaRPr lang="en-GB" sz="3600" dirty="0">
              <a:solidFill>
                <a:schemeClr val="accent4">
                  <a:lumMod val="50000"/>
                </a:schemeClr>
              </a:solidFill>
              <a:latin typeface="Segoe Light" pitchFamily="34" charset="0"/>
            </a:endParaRPr>
          </a:p>
        </p:txBody>
      </p:sp>
      <p:sp>
        <p:nvSpPr>
          <p:cNvPr id="8" name="Right Arrow 7"/>
          <p:cNvSpPr/>
          <p:nvPr/>
        </p:nvSpPr>
        <p:spPr bwMode="auto">
          <a:xfrm>
            <a:off x="3430340" y="3784977"/>
            <a:ext cx="767986" cy="1023345"/>
          </a:xfrm>
          <a:prstGeom prst="rightArrow">
            <a:avLst/>
          </a:prstGeom>
          <a:solidFill>
            <a:srgbClr val="0070C0"/>
          </a:solidFill>
          <a:ln>
            <a:solidFill>
              <a:srgbClr val="00B0F0"/>
            </a:solidFill>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76789" tIns="38393" rIns="76789" bIns="38393" numCol="1" spcCol="0" rtlCol="0" anchor="ctr" anchorCtr="0" compatLnSpc="1">
            <a:prstTxWarp prst="textNoShape">
              <a:avLst/>
            </a:prstTxWarp>
          </a:bodyPr>
          <a:lstStyle/>
          <a:p>
            <a:pPr algn="ctr" defTabSz="767675" fontAlgn="base">
              <a:spcBef>
                <a:spcPct val="0"/>
              </a:spcBef>
              <a:spcAft>
                <a:spcPct val="0"/>
              </a:spcAft>
            </a:pPr>
            <a:endParaRPr lang="en-GB" dirty="0">
              <a:gradFill>
                <a:gsLst>
                  <a:gs pos="0">
                    <a:srgbClr val="FFFFFF"/>
                  </a:gs>
                  <a:gs pos="100000">
                    <a:srgbClr val="FFFFFF"/>
                  </a:gs>
                </a:gsLst>
                <a:lin ang="5400000" scaled="0"/>
              </a:gradFill>
              <a:latin typeface="Segoe Light" pitchFamily="34" charset="0"/>
            </a:endParaRPr>
          </a:p>
        </p:txBody>
      </p:sp>
      <p:sp>
        <p:nvSpPr>
          <p:cNvPr id="10" name="TextBox 9"/>
          <p:cNvSpPr txBox="1"/>
          <p:nvPr/>
        </p:nvSpPr>
        <p:spPr>
          <a:xfrm>
            <a:off x="812784" y="3837175"/>
            <a:ext cx="1959767" cy="1046440"/>
          </a:xfrm>
          <a:prstGeom prst="rect">
            <a:avLst/>
          </a:prstGeom>
          <a:noFill/>
        </p:spPr>
        <p:txBody>
          <a:bodyPr wrap="none" lIns="0" tIns="0" rIns="0" bIns="0" rtlCol="0">
            <a:spAutoFit/>
          </a:bodyPr>
          <a:lstStyle/>
          <a:p>
            <a:pPr algn="ctr"/>
            <a:r>
              <a:rPr lang="en-GB" sz="3400" dirty="0">
                <a:gradFill>
                  <a:gsLst>
                    <a:gs pos="0">
                      <a:schemeClr val="tx1"/>
                    </a:gs>
                    <a:gs pos="86000">
                      <a:schemeClr val="tx1"/>
                    </a:gs>
                  </a:gsLst>
                  <a:lin ang="5400000" scaled="0"/>
                </a:gradFill>
                <a:latin typeface="Segoe Light" pitchFamily="34" charset="0"/>
              </a:rPr>
              <a:t>“Microsoft </a:t>
            </a:r>
          </a:p>
          <a:p>
            <a:pPr algn="ctr"/>
            <a:r>
              <a:rPr lang="en-GB" sz="3400" dirty="0">
                <a:gradFill>
                  <a:gsLst>
                    <a:gs pos="0">
                      <a:schemeClr val="tx1"/>
                    </a:gs>
                    <a:gs pos="86000">
                      <a:schemeClr val="tx1"/>
                    </a:gs>
                  </a:gsLst>
                  <a:lin ang="5400000" scaled="0"/>
                </a:gradFill>
                <a:latin typeface="Segoe Light" pitchFamily="34" charset="0"/>
              </a:rPr>
              <a:t>makes F#”</a:t>
            </a:r>
          </a:p>
        </p:txBody>
      </p:sp>
    </p:spTree>
    <p:extLst>
      <p:ext uri="{BB962C8B-B14F-4D97-AF65-F5344CB8AC3E}">
        <p14:creationId xmlns:p14="http://schemas.microsoft.com/office/powerpoint/2010/main" val="17995923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p:txBody>
          <a:bodyPr>
            <a:normAutofit fontScale="90000"/>
          </a:bodyPr>
          <a:lstStyle/>
          <a:p>
            <a:pPr eaLnBrk="1" hangingPunct="1">
              <a:defRPr/>
            </a:pPr>
            <a:endParaRPr sz="5600" b="1" dirty="0"/>
          </a:p>
        </p:txBody>
      </p:sp>
      <p:sp>
        <p:nvSpPr>
          <p:cNvPr id="4" name="Text Placeholder 3"/>
          <p:cNvSpPr>
            <a:spLocks noGrp="1"/>
          </p:cNvSpPr>
          <p:nvPr>
            <p:ph type="body" idx="1"/>
          </p:nvPr>
        </p:nvSpPr>
        <p:spPr>
          <a:xfrm>
            <a:off x="389437" y="1447807"/>
            <a:ext cx="8363937" cy="947952"/>
          </a:xfrm>
        </p:spPr>
        <p:txBody>
          <a:bodyPr/>
          <a:lstStyle/>
          <a:p>
            <a:pPr marL="0" indent="0">
              <a:buNone/>
            </a:pPr>
            <a:r>
              <a:rPr lang="en-GB" dirty="0" smtClean="0"/>
              <a:t>F# is changing…</a:t>
            </a:r>
          </a:p>
          <a:p>
            <a:pPr lvl="1"/>
            <a:endParaRPr lang="en-GB" dirty="0"/>
          </a:p>
        </p:txBody>
      </p:sp>
      <p:sp>
        <p:nvSpPr>
          <p:cNvPr id="5" name="Text Placeholder 2"/>
          <p:cNvSpPr txBox="1">
            <a:spLocks/>
          </p:cNvSpPr>
          <p:nvPr/>
        </p:nvSpPr>
        <p:spPr>
          <a:xfrm>
            <a:off x="632774" y="1503563"/>
            <a:ext cx="8048625" cy="1428082"/>
          </a:xfrm>
          <a:prstGeom prst="rect">
            <a:avLst/>
          </a:prstGeom>
        </p:spPr>
        <p:txBody>
          <a:bodyPr vert="horz" wrap="square" lIns="0" tIns="0" rIns="0" bIns="0" rtlCol="0" anchor="ctr">
            <a:normAutofit/>
          </a:bodyPr>
          <a:lstStyle/>
          <a:p>
            <a:pPr marL="468736" indent="-468736" algn="ctr">
              <a:lnSpc>
                <a:spcPct val="90000"/>
              </a:lnSpc>
              <a:spcBef>
                <a:spcPct val="20000"/>
              </a:spcBef>
              <a:defRPr/>
            </a:pPr>
            <a:endParaRPr lang="en-GB" sz="3300" dirty="0">
              <a:gradFill>
                <a:gsLst>
                  <a:gs pos="0">
                    <a:schemeClr val="tx1"/>
                  </a:gs>
                  <a:gs pos="86000">
                    <a:schemeClr val="tx1"/>
                  </a:gs>
                </a:gsLst>
                <a:lin ang="5400000" scaled="0"/>
              </a:gradFill>
            </a:endParaRPr>
          </a:p>
        </p:txBody>
      </p:sp>
      <p:sp>
        <p:nvSpPr>
          <p:cNvPr id="6" name="Cloud 5"/>
          <p:cNvSpPr/>
          <p:nvPr/>
        </p:nvSpPr>
        <p:spPr bwMode="auto">
          <a:xfrm>
            <a:off x="4403122" y="2931641"/>
            <a:ext cx="4351924" cy="3031050"/>
          </a:xfrm>
          <a:prstGeom prst="cloud">
            <a:avLst/>
          </a:prstGeom>
          <a:solidFill>
            <a:schemeClr val="tx2">
              <a:lumMod val="20000"/>
              <a:lumOff val="80000"/>
            </a:schemeClr>
          </a:solidFill>
          <a:ln>
            <a:solidFill>
              <a:srgbClr val="00B0F0"/>
            </a:solidFill>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76789" tIns="38393" rIns="76789" bIns="38393" numCol="1" spcCol="0" rtlCol="0" anchor="ctr" anchorCtr="0" compatLnSpc="1">
            <a:prstTxWarp prst="textNoShape">
              <a:avLst/>
            </a:prstTxWarp>
          </a:bodyPr>
          <a:lstStyle/>
          <a:p>
            <a:pPr algn="ctr" defTabSz="767675" fontAlgn="base">
              <a:spcBef>
                <a:spcPct val="0"/>
              </a:spcBef>
              <a:spcAft>
                <a:spcPct val="0"/>
              </a:spcAft>
            </a:pPr>
            <a:r>
              <a:rPr lang="en-GB" sz="4000" dirty="0">
                <a:solidFill>
                  <a:schemeClr val="accent4">
                    <a:lumMod val="50000"/>
                  </a:schemeClr>
                </a:solidFill>
                <a:latin typeface="Segoe Light" pitchFamily="34" charset="0"/>
              </a:rPr>
              <a:t>Many perspectives</a:t>
            </a:r>
          </a:p>
          <a:p>
            <a:pPr algn="ctr" defTabSz="767675" fontAlgn="base">
              <a:spcBef>
                <a:spcPct val="0"/>
              </a:spcBef>
              <a:spcAft>
                <a:spcPct val="0"/>
              </a:spcAft>
            </a:pPr>
            <a:r>
              <a:rPr lang="en-GB" sz="3000" dirty="0">
                <a:solidFill>
                  <a:schemeClr val="accent4">
                    <a:lumMod val="50000"/>
                  </a:schemeClr>
                </a:solidFill>
                <a:latin typeface="Segoe Light" pitchFamily="34" charset="0"/>
                <a:hlinkClick r:id="rId3"/>
              </a:rPr>
              <a:t>http://fsharp.org</a:t>
            </a:r>
            <a:r>
              <a:rPr lang="en-GB" sz="3000" dirty="0">
                <a:solidFill>
                  <a:schemeClr val="accent4">
                    <a:lumMod val="50000"/>
                  </a:schemeClr>
                </a:solidFill>
                <a:latin typeface="Segoe Light" pitchFamily="34" charset="0"/>
              </a:rPr>
              <a:t> </a:t>
            </a:r>
          </a:p>
        </p:txBody>
      </p:sp>
      <p:sp>
        <p:nvSpPr>
          <p:cNvPr id="8" name="Right Arrow 7"/>
          <p:cNvSpPr/>
          <p:nvPr/>
        </p:nvSpPr>
        <p:spPr bwMode="auto">
          <a:xfrm>
            <a:off x="3430340" y="3784977"/>
            <a:ext cx="767986" cy="1023345"/>
          </a:xfrm>
          <a:prstGeom prst="rightArrow">
            <a:avLst/>
          </a:prstGeom>
          <a:solidFill>
            <a:srgbClr val="0070C0"/>
          </a:solidFill>
          <a:ln>
            <a:solidFill>
              <a:srgbClr val="00B0F0"/>
            </a:solidFill>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76789" tIns="38393" rIns="76789" bIns="38393" numCol="1" spcCol="0" rtlCol="0" anchor="ctr" anchorCtr="0" compatLnSpc="1">
            <a:prstTxWarp prst="textNoShape">
              <a:avLst/>
            </a:prstTxWarp>
          </a:bodyPr>
          <a:lstStyle/>
          <a:p>
            <a:pPr algn="ctr" defTabSz="767675" fontAlgn="base">
              <a:spcBef>
                <a:spcPct val="0"/>
              </a:spcBef>
              <a:spcAft>
                <a:spcPct val="0"/>
              </a:spcAft>
            </a:pPr>
            <a:endParaRPr lang="en-GB" dirty="0">
              <a:gradFill>
                <a:gsLst>
                  <a:gs pos="0">
                    <a:srgbClr val="FFFFFF"/>
                  </a:gs>
                  <a:gs pos="100000">
                    <a:srgbClr val="FFFFFF"/>
                  </a:gs>
                </a:gsLst>
                <a:lin ang="5400000" scaled="0"/>
              </a:gradFill>
              <a:latin typeface="Segoe Light" pitchFamily="34" charset="0"/>
            </a:endParaRPr>
          </a:p>
        </p:txBody>
      </p:sp>
      <p:sp>
        <p:nvSpPr>
          <p:cNvPr id="10" name="TextBox 9"/>
          <p:cNvSpPr txBox="1"/>
          <p:nvPr/>
        </p:nvSpPr>
        <p:spPr>
          <a:xfrm>
            <a:off x="42057" y="3784973"/>
            <a:ext cx="3501216" cy="1415772"/>
          </a:xfrm>
          <a:prstGeom prst="rect">
            <a:avLst/>
          </a:prstGeom>
          <a:noFill/>
        </p:spPr>
        <p:txBody>
          <a:bodyPr wrap="none" lIns="0" tIns="0" rIns="0" bIns="0" rtlCol="0">
            <a:spAutoFit/>
          </a:bodyPr>
          <a:lstStyle/>
          <a:p>
            <a:pPr algn="ctr"/>
            <a:r>
              <a:rPr lang="en-GB" sz="3400" dirty="0">
                <a:gradFill>
                  <a:gsLst>
                    <a:gs pos="0">
                      <a:schemeClr val="tx1"/>
                    </a:gs>
                    <a:gs pos="86000">
                      <a:schemeClr val="tx1"/>
                    </a:gs>
                  </a:gsLst>
                  <a:lin ang="5400000" scaled="0"/>
                </a:gradFill>
                <a:latin typeface="Segoe Light" pitchFamily="34" charset="0"/>
              </a:rPr>
              <a:t>One perspective</a:t>
            </a:r>
          </a:p>
          <a:p>
            <a:pPr algn="ctr"/>
            <a:r>
              <a:rPr lang="en-GB" sz="3400" dirty="0">
                <a:gradFill>
                  <a:gsLst>
                    <a:gs pos="0">
                      <a:schemeClr val="tx1"/>
                    </a:gs>
                    <a:gs pos="86000">
                      <a:schemeClr val="tx1"/>
                    </a:gs>
                  </a:gsLst>
                  <a:lin ang="5400000" scaled="0"/>
                </a:gradFill>
                <a:latin typeface="Segoe Light" pitchFamily="34" charset="0"/>
              </a:rPr>
              <a:t>(Microsoft’s)</a:t>
            </a:r>
          </a:p>
          <a:p>
            <a:pPr algn="ctr"/>
            <a:r>
              <a:rPr lang="en-GB" sz="2400" dirty="0">
                <a:gradFill>
                  <a:gsLst>
                    <a:gs pos="0">
                      <a:schemeClr val="tx1"/>
                    </a:gs>
                    <a:gs pos="86000">
                      <a:schemeClr val="tx1"/>
                    </a:gs>
                  </a:gsLst>
                  <a:lin ang="5400000" scaled="0"/>
                </a:gradFill>
                <a:latin typeface="Segoe Light" pitchFamily="34" charset="0"/>
              </a:rPr>
              <a:t>http://msdn.microsoft.com </a:t>
            </a:r>
          </a:p>
        </p:txBody>
      </p:sp>
    </p:spTree>
    <p:extLst>
      <p:ext uri="{BB962C8B-B14F-4D97-AF65-F5344CB8AC3E}">
        <p14:creationId xmlns:p14="http://schemas.microsoft.com/office/powerpoint/2010/main" val="425883038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28447" y="368054"/>
            <a:ext cx="8095570" cy="1523493"/>
          </a:xfrm>
        </p:spPr>
        <p:txBody>
          <a:bodyPr/>
          <a:lstStyle/>
          <a:p>
            <a:r>
              <a:rPr lang="en-GB" dirty="0" smtClean="0"/>
              <a:t>Learn more</a:t>
            </a:r>
            <a:endParaRPr lang="en-GB" dirty="0"/>
          </a:p>
        </p:txBody>
      </p:sp>
      <p:sp>
        <p:nvSpPr>
          <p:cNvPr id="3" name="Title 1"/>
          <p:cNvSpPr txBox="1">
            <a:spLocks/>
          </p:cNvSpPr>
          <p:nvPr/>
        </p:nvSpPr>
        <p:spPr>
          <a:xfrm>
            <a:off x="628447" y="3432594"/>
            <a:ext cx="8382000" cy="498483"/>
          </a:xfrm>
          <a:prstGeom prst="rect">
            <a:avLst/>
          </a:prstGeom>
        </p:spPr>
        <p:txBody>
          <a:bodyPr vert="horz" wrap="square" lIns="0" tIns="0" rIns="0" bIns="0" rtlCol="0" anchor="ctr" anchorCtr="0">
            <a:noAutofit/>
          </a:bodyPr>
          <a:lstStyle>
            <a:lvl1pPr algn="l" defTabSz="1110841" rtl="0" eaLnBrk="1" latinLnBrk="0" hangingPunct="1">
              <a:lnSpc>
                <a:spcPct val="90000"/>
              </a:lnSpc>
              <a:spcBef>
                <a:spcPct val="0"/>
              </a:spcBef>
              <a:buNone/>
              <a:defRPr lang="en-US" sz="5800" b="1" kern="1200" cap="none" spc="-121" baseline="0">
                <a:ln w="3175">
                  <a:noFill/>
                </a:ln>
                <a:gradFill flip="none" rotWithShape="1">
                  <a:gsLst>
                    <a:gs pos="0">
                      <a:schemeClr val="tx1"/>
                    </a:gs>
                    <a:gs pos="86000">
                      <a:schemeClr val="tx1"/>
                    </a:gs>
                  </a:gsLst>
                  <a:lin ang="5400000" scaled="0"/>
                  <a:tileRect/>
                </a:gradFill>
                <a:effectLst/>
                <a:latin typeface="Segoe Light" charset="0"/>
                <a:ea typeface="+mn-ea"/>
                <a:cs typeface="Arial" charset="0"/>
              </a:defRPr>
            </a:lvl1pPr>
          </a:lstStyle>
          <a:p>
            <a:endParaRPr lang="en-GB" sz="3000" dirty="0"/>
          </a:p>
          <a:p>
            <a:endParaRPr lang="en-GB" sz="3000" dirty="0"/>
          </a:p>
          <a:p>
            <a:endParaRPr lang="en-GB" sz="3000" dirty="0"/>
          </a:p>
          <a:p>
            <a:endParaRPr lang="en-GB" sz="3000" dirty="0"/>
          </a:p>
          <a:p>
            <a:r>
              <a:rPr lang="en-GB" sz="3000" dirty="0" smtClean="0">
                <a:hlinkClick r:id="rId2"/>
              </a:rPr>
              <a:t>fsharp.org</a:t>
            </a:r>
            <a:endParaRPr lang="en-GB" sz="3000" dirty="0" smtClean="0">
              <a:hlinkClick r:id="rId3"/>
            </a:endParaRPr>
          </a:p>
          <a:p>
            <a:r>
              <a:rPr lang="en-GB" sz="3000" dirty="0" smtClean="0">
                <a:hlinkClick r:id="rId3"/>
              </a:rPr>
              <a:t>fsharp.org/math</a:t>
            </a:r>
            <a:r>
              <a:rPr lang="en-GB" sz="3000" dirty="0" smtClean="0"/>
              <a:t> </a:t>
            </a:r>
            <a:endParaRPr lang="en-GB" sz="3000" dirty="0"/>
          </a:p>
          <a:p>
            <a:r>
              <a:rPr lang="en-GB" sz="3000" dirty="0">
                <a:hlinkClick r:id="rId4"/>
              </a:rPr>
              <a:t>fsharp.org/data-science</a:t>
            </a:r>
            <a:r>
              <a:rPr lang="en-GB" sz="3000" dirty="0"/>
              <a:t>    </a:t>
            </a:r>
            <a:endParaRPr lang="en-GB" sz="3000" dirty="0"/>
          </a:p>
          <a:p>
            <a:r>
              <a:rPr lang="en-GB" sz="3000" dirty="0">
                <a:hlinkClick r:id="rId5"/>
              </a:rPr>
              <a:t>fsharp.org/machine-learning</a:t>
            </a:r>
            <a:endParaRPr lang="en-GB" sz="3000" dirty="0"/>
          </a:p>
          <a:p>
            <a:r>
              <a:rPr lang="en-GB" sz="3000" dirty="0">
                <a:hlinkClick r:id="rId6"/>
              </a:rPr>
              <a:t>fsharp.org/cloud</a:t>
            </a:r>
            <a:endParaRPr lang="en-GB" sz="3000" dirty="0"/>
          </a:p>
          <a:p>
            <a:r>
              <a:rPr lang="en-GB" sz="3000" dirty="0">
                <a:hlinkClick r:id="rId7"/>
              </a:rPr>
              <a:t>fsharp.org/data-access</a:t>
            </a:r>
            <a:r>
              <a:rPr lang="en-GB" sz="3000" dirty="0"/>
              <a:t> </a:t>
            </a:r>
          </a:p>
          <a:p>
            <a:r>
              <a:rPr lang="en-GB" sz="3000" dirty="0" smtClean="0">
                <a:hlinkClick r:id="rId8"/>
              </a:rPr>
              <a:t>fsharp.org/testimonials</a:t>
            </a:r>
            <a:endParaRPr lang="en-GB" sz="3000" dirty="0"/>
          </a:p>
          <a:p>
            <a:endParaRPr lang="en-GB" sz="3000" dirty="0"/>
          </a:p>
          <a:p>
            <a:endParaRPr lang="en-GB" sz="3000" dirty="0"/>
          </a:p>
          <a:p>
            <a:r>
              <a:rPr lang="en-GB" sz="3000" dirty="0"/>
              <a:t>   </a:t>
            </a:r>
            <a:endParaRPr lang="en-GB" sz="3000" dirty="0"/>
          </a:p>
          <a:p>
            <a:r>
              <a:rPr lang="en-GB" sz="3000" dirty="0"/>
              <a:t> </a:t>
            </a:r>
          </a:p>
        </p:txBody>
      </p:sp>
    </p:spTree>
    <p:extLst>
      <p:ext uri="{BB962C8B-B14F-4D97-AF65-F5344CB8AC3E}">
        <p14:creationId xmlns:p14="http://schemas.microsoft.com/office/powerpoint/2010/main" val="1054352743"/>
      </p:ext>
    </p:extLst>
  </p:cSld>
  <p:clrMapOvr>
    <a:masterClrMapping/>
  </p:clrMapOvr>
  <p:transition>
    <p:fad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1730" y="2327466"/>
            <a:ext cx="8382000" cy="623248"/>
          </a:xfrm>
        </p:spPr>
        <p:txBody>
          <a:bodyPr/>
          <a:lstStyle/>
          <a:p>
            <a:pPr algn="ctr"/>
            <a:r>
              <a:rPr lang="en-GB" dirty="0" smtClean="0"/>
              <a:t>Back to the main topic…</a:t>
            </a:r>
            <a:endParaRPr lang="en-GB" b="1" dirty="0"/>
          </a:p>
        </p:txBody>
      </p:sp>
    </p:spTree>
    <p:extLst>
      <p:ext uri="{BB962C8B-B14F-4D97-AF65-F5344CB8AC3E}">
        <p14:creationId xmlns:p14="http://schemas.microsoft.com/office/powerpoint/2010/main" val="87971680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1730" y="2327467"/>
            <a:ext cx="8382000" cy="2340641"/>
          </a:xfrm>
        </p:spPr>
        <p:txBody>
          <a:bodyPr/>
          <a:lstStyle/>
          <a:p>
            <a:pPr algn="ctr"/>
            <a:r>
              <a:rPr lang="en-GB" dirty="0" smtClean="0"/>
              <a:t>We need to bring information </a:t>
            </a:r>
            <a:r>
              <a:rPr lang="en-GB" b="1" dirty="0" smtClean="0"/>
              <a:t>into</a:t>
            </a:r>
            <a:r>
              <a:rPr lang="en-GB" dirty="0" smtClean="0"/>
              <a:t> the language…</a:t>
            </a:r>
            <a:br>
              <a:rPr lang="en-GB" dirty="0" smtClean="0"/>
            </a:br>
            <a:r>
              <a:rPr lang="en-GB" dirty="0" smtClean="0"/>
              <a:t/>
            </a:r>
            <a:br>
              <a:rPr lang="en-GB" dirty="0" smtClean="0"/>
            </a:br>
            <a:r>
              <a:rPr lang="en-GB" sz="3400" dirty="0"/>
              <a:t>At </a:t>
            </a:r>
            <a:r>
              <a:rPr lang="en-GB" sz="3400" b="1" dirty="0"/>
              <a:t>internet-scale</a:t>
            </a:r>
            <a:r>
              <a:rPr lang="en-GB" sz="3400" dirty="0"/>
              <a:t>, </a:t>
            </a:r>
            <a:r>
              <a:rPr lang="en-GB" sz="3400" b="1" dirty="0"/>
              <a:t>strongly tooled</a:t>
            </a:r>
            <a:r>
              <a:rPr lang="en-GB" sz="3400" dirty="0"/>
              <a:t>, </a:t>
            </a:r>
            <a:r>
              <a:rPr lang="en-GB" sz="3400" b="1" dirty="0"/>
              <a:t>strongly typed</a:t>
            </a:r>
            <a:endParaRPr lang="en-GB" b="1" dirty="0"/>
          </a:p>
        </p:txBody>
      </p:sp>
    </p:spTree>
    <p:extLst>
      <p:ext uri="{BB962C8B-B14F-4D97-AF65-F5344CB8AC3E}">
        <p14:creationId xmlns:p14="http://schemas.microsoft.com/office/powerpoint/2010/main" val="387816333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1730" y="2327467"/>
            <a:ext cx="8382000" cy="2880789"/>
          </a:xfrm>
        </p:spPr>
        <p:txBody>
          <a:bodyPr/>
          <a:lstStyle/>
          <a:p>
            <a:pPr algn="ctr"/>
            <a:r>
              <a:rPr lang="en-GB" dirty="0" smtClean="0"/>
              <a:t>Demo: Integrate all of </a:t>
            </a:r>
            <a:r>
              <a:rPr lang="en-GB" dirty="0" smtClean="0">
                <a:hlinkClick r:id="rId2"/>
              </a:rPr>
              <a:t>freebase.com</a:t>
            </a:r>
            <a:r>
              <a:rPr lang="en-GB" dirty="0" smtClean="0"/>
              <a:t> </a:t>
            </a:r>
            <a:br>
              <a:rPr lang="en-GB" dirty="0" smtClean="0"/>
            </a:br>
            <a:r>
              <a:rPr lang="en-GB" dirty="0"/>
              <a:t/>
            </a:r>
            <a:br>
              <a:rPr lang="en-GB" dirty="0"/>
            </a:br>
            <a:r>
              <a:rPr lang="en-GB" dirty="0" smtClean="0"/>
              <a:t>“as if it were a library”</a:t>
            </a:r>
            <a:br>
              <a:rPr lang="en-GB" dirty="0" smtClean="0"/>
            </a:br>
            <a:r>
              <a:rPr lang="en-GB" dirty="0"/>
              <a:t/>
            </a:r>
            <a:br>
              <a:rPr lang="en-GB" dirty="0"/>
            </a:br>
            <a:r>
              <a:rPr lang="en-GB" sz="2800" dirty="0" smtClean="0"/>
              <a:t>40M entities, 1Billion facts, 24,000 types, 65,000 properties</a:t>
            </a:r>
            <a:endParaRPr lang="en-GB" sz="2800" b="1" dirty="0"/>
          </a:p>
        </p:txBody>
      </p:sp>
    </p:spTree>
    <p:extLst>
      <p:ext uri="{BB962C8B-B14F-4D97-AF65-F5344CB8AC3E}">
        <p14:creationId xmlns:p14="http://schemas.microsoft.com/office/powerpoint/2010/main" val="41276148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Demo: F# to </a:t>
            </a:r>
            <a:r>
              <a:rPr lang="en-GB" dirty="0" err="1" smtClean="0"/>
              <a:t>WorldBank</a:t>
            </a:r>
            <a:endParaRPr lang="en-GB" dirty="0"/>
          </a:p>
        </p:txBody>
      </p:sp>
    </p:spTree>
    <p:extLst>
      <p:ext uri="{BB962C8B-B14F-4D97-AF65-F5344CB8AC3E}">
        <p14:creationId xmlns:p14="http://schemas.microsoft.com/office/powerpoint/2010/main" val="1628562419"/>
      </p:ext>
    </p:extLst>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0137" y="1062681"/>
            <a:ext cx="8382000" cy="5900077"/>
          </a:xfrm>
        </p:spPr>
        <p:txBody>
          <a:bodyPr/>
          <a:lstStyle/>
          <a:p>
            <a:pPr algn="ctr"/>
            <a:r>
              <a:rPr lang="en-GB" b="1" dirty="0" smtClean="0">
                <a:latin typeface="Candara" pitchFamily="34" charset="0"/>
              </a:rPr>
              <a:t>A Type Provider is….</a:t>
            </a:r>
            <a:br>
              <a:rPr lang="en-GB" b="1" dirty="0" smtClean="0">
                <a:latin typeface="Candara" pitchFamily="34" charset="0"/>
              </a:rPr>
            </a:br>
            <a:r>
              <a:rPr lang="en-GB" b="1" dirty="0">
                <a:latin typeface="Candara" pitchFamily="34" charset="0"/>
              </a:rPr>
              <a:t/>
            </a:r>
            <a:br>
              <a:rPr lang="en-GB" b="1" dirty="0">
                <a:latin typeface="Candara" pitchFamily="34" charset="0"/>
              </a:rPr>
            </a:br>
            <a:r>
              <a:rPr lang="en-GB" sz="2800" dirty="0">
                <a:latin typeface="Candara" pitchFamily="34" charset="0"/>
              </a:rPr>
              <a:t>“Just like a library”</a:t>
            </a:r>
            <a:br>
              <a:rPr lang="en-GB" sz="2800" dirty="0">
                <a:latin typeface="Candara" pitchFamily="34" charset="0"/>
              </a:rPr>
            </a:br>
            <a:r>
              <a:rPr lang="en-GB" sz="2800" dirty="0">
                <a:latin typeface="Candara" pitchFamily="34" charset="0"/>
              </a:rPr>
              <a:t/>
            </a:r>
            <a:br>
              <a:rPr lang="en-GB" sz="2800" dirty="0">
                <a:latin typeface="Candara" pitchFamily="34" charset="0"/>
              </a:rPr>
            </a:br>
            <a:r>
              <a:rPr lang="en-GB" sz="3600" dirty="0">
                <a:latin typeface="Candara" pitchFamily="34" charset="0"/>
              </a:rPr>
              <a:t>“</a:t>
            </a:r>
            <a:r>
              <a:rPr lang="en-GB" sz="2800" dirty="0">
                <a:latin typeface="Candara" pitchFamily="34" charset="0"/>
              </a:rPr>
              <a:t>A design-time component that computes a space of types and </a:t>
            </a:r>
            <a:r>
              <a:rPr lang="en-GB" sz="2800" dirty="0" smtClean="0">
                <a:latin typeface="Candara" pitchFamily="34" charset="0"/>
              </a:rPr>
              <a:t>methods on-demand…”</a:t>
            </a:r>
            <a:r>
              <a:rPr lang="en-GB" sz="2800" dirty="0">
                <a:latin typeface="Candara" pitchFamily="34" charset="0"/>
              </a:rPr>
              <a:t/>
            </a:r>
            <a:br>
              <a:rPr lang="en-GB" sz="2800" dirty="0">
                <a:latin typeface="Candara" pitchFamily="34" charset="0"/>
              </a:rPr>
            </a:br>
            <a:r>
              <a:rPr lang="en-GB" sz="2800" dirty="0">
                <a:latin typeface="Candara" pitchFamily="34" charset="0"/>
              </a:rPr>
              <a:t/>
            </a:r>
            <a:br>
              <a:rPr lang="en-GB" sz="2800" dirty="0">
                <a:latin typeface="Candara" pitchFamily="34" charset="0"/>
              </a:rPr>
            </a:br>
            <a:r>
              <a:rPr lang="en-GB" sz="2800" dirty="0">
                <a:latin typeface="Candara" pitchFamily="34" charset="0"/>
              </a:rPr>
              <a:t>“An adaptor between data/services and the .NET type system…”</a:t>
            </a:r>
            <a:br>
              <a:rPr lang="en-GB" sz="2800" dirty="0">
                <a:latin typeface="Candara" pitchFamily="34" charset="0"/>
              </a:rPr>
            </a:br>
            <a:r>
              <a:rPr lang="en-GB" sz="2800" dirty="0">
                <a:latin typeface="Candara" pitchFamily="34" charset="0"/>
              </a:rPr>
              <a:t/>
            </a:r>
            <a:br>
              <a:rPr lang="en-GB" sz="2800" dirty="0">
                <a:latin typeface="Candara" pitchFamily="34" charset="0"/>
              </a:rPr>
            </a:br>
            <a:r>
              <a:rPr lang="en-GB" sz="2800" dirty="0">
                <a:latin typeface="Candara" pitchFamily="34" charset="0"/>
              </a:rPr>
              <a:t>“On-demand</a:t>
            </a:r>
            <a:r>
              <a:rPr lang="en-GB" sz="2800" dirty="0">
                <a:latin typeface="Candara" pitchFamily="34" charset="0"/>
              </a:rPr>
              <a:t>, </a:t>
            </a:r>
            <a:r>
              <a:rPr lang="en-GB" sz="2800" dirty="0" smtClean="0">
                <a:latin typeface="Candara" pitchFamily="34" charset="0"/>
              </a:rPr>
              <a:t>scalable compile-time provision of type/module definitions…”</a:t>
            </a:r>
            <a:r>
              <a:rPr lang="en-GB" sz="2800" dirty="0">
                <a:latin typeface="Candara" pitchFamily="34" charset="0"/>
              </a:rPr>
              <a:t/>
            </a:r>
            <a:br>
              <a:rPr lang="en-GB" sz="2800" dirty="0">
                <a:latin typeface="Candara" pitchFamily="34" charset="0"/>
              </a:rPr>
            </a:br>
            <a:r>
              <a:rPr lang="en-GB" sz="2800" dirty="0">
                <a:latin typeface="Candara" pitchFamily="34" charset="0"/>
              </a:rPr>
              <a:t/>
            </a:r>
            <a:br>
              <a:rPr lang="en-GB" sz="2800" dirty="0">
                <a:latin typeface="Candara" pitchFamily="34" charset="0"/>
              </a:rPr>
            </a:br>
            <a:endParaRPr lang="en-GB" sz="2000" dirty="0">
              <a:latin typeface="Candara" pitchFamily="34" charset="0"/>
            </a:endParaRPr>
          </a:p>
        </p:txBody>
      </p:sp>
    </p:spTree>
    <p:extLst>
      <p:ext uri="{BB962C8B-B14F-4D97-AF65-F5344CB8AC3E}">
        <p14:creationId xmlns:p14="http://schemas.microsoft.com/office/powerpoint/2010/main" val="81942284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1731" y="2327383"/>
            <a:ext cx="8382000" cy="1855893"/>
          </a:xfrm>
        </p:spPr>
        <p:txBody>
          <a:bodyPr/>
          <a:lstStyle/>
          <a:p>
            <a:r>
              <a:rPr lang="en-GB" dirty="0" smtClean="0"/>
              <a:t>Theme #1</a:t>
            </a:r>
            <a:br>
              <a:rPr lang="en-GB" dirty="0" smtClean="0"/>
            </a:br>
            <a:r>
              <a:rPr lang="en-GB" dirty="0"/>
              <a:t/>
            </a:r>
            <a:br>
              <a:rPr lang="en-GB" dirty="0"/>
            </a:br>
            <a:r>
              <a:rPr lang="en-GB" sz="4400" dirty="0" smtClean="0"/>
              <a:t>On-Demand Types = Internet Scalable</a:t>
            </a:r>
            <a:endParaRPr lang="en-GB" sz="4400" dirty="0"/>
          </a:p>
        </p:txBody>
      </p:sp>
    </p:spTree>
    <p:extLst>
      <p:ext uri="{BB962C8B-B14F-4D97-AF65-F5344CB8AC3E}">
        <p14:creationId xmlns:p14="http://schemas.microsoft.com/office/powerpoint/2010/main" val="208484185"/>
      </p:ext>
    </p:extLst>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89436" y="228601"/>
            <a:ext cx="8363938" cy="664797"/>
          </a:xfrm>
        </p:spPr>
        <p:txBody>
          <a:bodyPr/>
          <a:lstStyle/>
          <a:p>
            <a:r>
              <a:rPr lang="en-GB" sz="4800" dirty="0"/>
              <a:t>On-Demand Type Provision</a:t>
            </a:r>
            <a:endParaRPr lang="en-GB" dirty="0"/>
          </a:p>
        </p:txBody>
      </p:sp>
      <p:sp>
        <p:nvSpPr>
          <p:cNvPr id="4" name="Text Placeholder 3"/>
          <p:cNvSpPr>
            <a:spLocks noGrp="1"/>
          </p:cNvSpPr>
          <p:nvPr>
            <p:ph type="body" sz="quarter" idx="10"/>
          </p:nvPr>
        </p:nvSpPr>
        <p:spPr>
          <a:xfrm>
            <a:off x="389436" y="1447809"/>
            <a:ext cx="8986576" cy="5803897"/>
          </a:xfrm>
        </p:spPr>
        <p:txBody>
          <a:bodyPr/>
          <a:lstStyle/>
          <a:p>
            <a:pPr marL="0" indent="0">
              <a:buNone/>
            </a:pPr>
            <a:r>
              <a:rPr lang="en-GB" sz="2000" b="1" dirty="0" smtClean="0">
                <a:solidFill>
                  <a:srgbClr val="002060"/>
                </a:solidFill>
                <a:latin typeface="Consolas" pitchFamily="49" charset="0"/>
                <a:cs typeface="Consolas" pitchFamily="49" charset="0"/>
              </a:rPr>
              <a:t>		let data = </a:t>
            </a:r>
            <a:r>
              <a:rPr lang="en-GB" sz="2000" b="1" dirty="0" err="1" smtClean="0">
                <a:solidFill>
                  <a:srgbClr val="002060"/>
                </a:solidFill>
                <a:latin typeface="Consolas" pitchFamily="49" charset="0"/>
                <a:cs typeface="Consolas" pitchFamily="49" charset="0"/>
              </a:rPr>
              <a:t>Freebase.GetDataContext</a:t>
            </a:r>
            <a:r>
              <a:rPr lang="en-GB" sz="2000" b="1" dirty="0">
                <a:solidFill>
                  <a:srgbClr val="002060"/>
                </a:solidFill>
                <a:latin typeface="Consolas" pitchFamily="49" charset="0"/>
                <a:cs typeface="Consolas" pitchFamily="49" charset="0"/>
              </a:rPr>
              <a:t>()</a:t>
            </a:r>
            <a:endParaRPr lang="en-GB" sz="2000" b="1" dirty="0" smtClean="0">
              <a:solidFill>
                <a:srgbClr val="002060"/>
              </a:solidFill>
              <a:latin typeface="Consolas" pitchFamily="49" charset="0"/>
              <a:cs typeface="Consolas" pitchFamily="49" charset="0"/>
            </a:endParaRPr>
          </a:p>
          <a:p>
            <a:pPr marL="514350" indent="-514350">
              <a:buFont typeface="+mj-lt"/>
              <a:buAutoNum type="arabicPeriod"/>
            </a:pPr>
            <a:endParaRPr lang="en-GB" sz="1050" dirty="0" smtClean="0"/>
          </a:p>
          <a:p>
            <a:pPr marL="0" indent="0">
              <a:buNone/>
            </a:pPr>
            <a:r>
              <a:rPr lang="en-GB" sz="2400" dirty="0" smtClean="0"/>
              <a:t>1. Compiler/IDE requests </a:t>
            </a:r>
            <a:r>
              <a:rPr lang="en-GB" sz="2400" dirty="0"/>
              <a:t>metadata for </a:t>
            </a:r>
            <a:r>
              <a:rPr lang="en-GB" sz="2400" dirty="0" smtClean="0"/>
              <a:t>symbol </a:t>
            </a:r>
            <a:r>
              <a:rPr lang="en-GB" sz="1800" dirty="0" err="1" smtClean="0">
                <a:latin typeface="Consolas" pitchFamily="49" charset="0"/>
                <a:cs typeface="Consolas" pitchFamily="49" charset="0"/>
              </a:rPr>
              <a:t>GetDataContext</a:t>
            </a:r>
            <a:endParaRPr lang="en-GB" sz="2400" dirty="0" smtClean="0"/>
          </a:p>
          <a:p>
            <a:pPr marL="917696" lvl="1" indent="-514350">
              <a:buFont typeface="Wingdings" pitchFamily="2" charset="2"/>
              <a:buChar char="ü"/>
            </a:pPr>
            <a:r>
              <a:rPr lang="en-GB" sz="2000" dirty="0" smtClean="0"/>
              <a:t>Provider reports return type of </a:t>
            </a:r>
            <a:r>
              <a:rPr lang="en-GB" sz="1800" dirty="0" err="1" smtClean="0">
                <a:latin typeface="Consolas" pitchFamily="49" charset="0"/>
                <a:cs typeface="Consolas" pitchFamily="49" charset="0"/>
              </a:rPr>
              <a:t>FreebaseDataContext</a:t>
            </a:r>
            <a:endParaRPr lang="en-GB" sz="2000" dirty="0" smtClean="0"/>
          </a:p>
          <a:p>
            <a:pPr marL="0" indent="0">
              <a:buNone/>
            </a:pPr>
            <a:endParaRPr lang="en-GB" sz="2400" dirty="0"/>
          </a:p>
          <a:p>
            <a:pPr marL="0" lvl="0" indent="0">
              <a:buNone/>
            </a:pPr>
            <a:r>
              <a:rPr lang="en-GB" sz="2000" b="1" dirty="0" smtClean="0">
                <a:solidFill>
                  <a:srgbClr val="002060"/>
                </a:solidFill>
                <a:latin typeface="Consolas" pitchFamily="49" charset="0"/>
                <a:cs typeface="Consolas" pitchFamily="49" charset="0"/>
              </a:rPr>
              <a:t>		data.</a:t>
            </a:r>
            <a:endParaRPr lang="en-GB" sz="2000" b="1" dirty="0">
              <a:solidFill>
                <a:srgbClr val="002060"/>
              </a:solidFill>
              <a:latin typeface="Consolas" pitchFamily="49" charset="0"/>
              <a:cs typeface="Consolas" pitchFamily="49" charset="0"/>
            </a:endParaRPr>
          </a:p>
          <a:p>
            <a:pPr marL="514350" indent="-514350">
              <a:buFont typeface="+mj-lt"/>
              <a:buAutoNum type="arabicPeriod"/>
            </a:pPr>
            <a:endParaRPr lang="en-GB" sz="2400" dirty="0" smtClean="0"/>
          </a:p>
          <a:p>
            <a:pPr marL="0" indent="0">
              <a:buNone/>
            </a:pPr>
            <a:r>
              <a:rPr lang="en-GB" sz="2400" dirty="0" smtClean="0"/>
              <a:t>2. Compiler/IDE requests contents of type </a:t>
            </a:r>
            <a:r>
              <a:rPr lang="en-GB" sz="1800" dirty="0" err="1" smtClean="0">
                <a:gradFill>
                  <a:gsLst>
                    <a:gs pos="0">
                      <a:prstClr val="black"/>
                    </a:gs>
                    <a:gs pos="86000">
                      <a:prstClr val="black"/>
                    </a:gs>
                  </a:gsLst>
                  <a:lin ang="5400000" scaled="0"/>
                </a:gradFill>
                <a:latin typeface="Consolas" pitchFamily="49" charset="0"/>
                <a:cs typeface="Consolas" pitchFamily="49" charset="0"/>
              </a:rPr>
              <a:t>FreebaseDataContext</a:t>
            </a:r>
            <a:endParaRPr lang="en-GB" sz="2400" dirty="0" smtClean="0"/>
          </a:p>
          <a:p>
            <a:pPr marL="917696" lvl="1" indent="-514350">
              <a:buFont typeface="Wingdings" pitchFamily="2" charset="2"/>
              <a:buChar char="ü"/>
            </a:pPr>
            <a:r>
              <a:rPr lang="en-GB" sz="2000" dirty="0">
                <a:gradFill>
                  <a:gsLst>
                    <a:gs pos="0">
                      <a:prstClr val="black"/>
                    </a:gs>
                    <a:gs pos="86000">
                      <a:prstClr val="black"/>
                    </a:gs>
                  </a:gsLst>
                  <a:lin ang="5400000" scaled="0"/>
                </a:gradFill>
              </a:rPr>
              <a:t>Provider </a:t>
            </a:r>
            <a:r>
              <a:rPr lang="en-GB" sz="2000" dirty="0" smtClean="0">
                <a:gradFill>
                  <a:gsLst>
                    <a:gs pos="0">
                      <a:prstClr val="black"/>
                    </a:gs>
                    <a:gs pos="86000">
                      <a:prstClr val="black"/>
                    </a:gs>
                  </a:gsLst>
                  <a:lin ang="5400000" scaled="0"/>
                </a:gradFill>
              </a:rPr>
              <a:t>asks Freebase metadata service for top-level domains</a:t>
            </a:r>
          </a:p>
          <a:p>
            <a:pPr marL="917696" lvl="1" indent="-514350">
              <a:buFont typeface="Wingdings" pitchFamily="2" charset="2"/>
              <a:buChar char="ü"/>
            </a:pPr>
            <a:r>
              <a:rPr lang="en-GB" sz="2000" dirty="0" smtClean="0">
                <a:gradFill>
                  <a:gsLst>
                    <a:gs pos="0">
                      <a:prstClr val="black"/>
                    </a:gs>
                    <a:gs pos="86000">
                      <a:prstClr val="black"/>
                    </a:gs>
                  </a:gsLst>
                  <a:lin ang="5400000" scaled="0"/>
                </a:gradFill>
              </a:rPr>
              <a:t>Provider reports top-level domains of Freebase as properties of the type</a:t>
            </a:r>
          </a:p>
          <a:p>
            <a:pPr marL="514350" indent="-514350">
              <a:buFont typeface="+mj-lt"/>
              <a:buAutoNum type="arabicPeriod"/>
            </a:pPr>
            <a:endParaRPr lang="en-GB" sz="2400" dirty="0" smtClean="0"/>
          </a:p>
          <a:p>
            <a:pPr marL="0" lvl="0" indent="0">
              <a:buNone/>
            </a:pPr>
            <a:r>
              <a:rPr lang="en-GB" sz="1800" b="1" dirty="0" smtClean="0">
                <a:solidFill>
                  <a:srgbClr val="002060"/>
                </a:solidFill>
                <a:latin typeface="Consolas" pitchFamily="49" charset="0"/>
                <a:cs typeface="Consolas" pitchFamily="49" charset="0"/>
              </a:rPr>
              <a:t>		</a:t>
            </a:r>
            <a:r>
              <a:rPr lang="en-GB" sz="2000" b="1" dirty="0" err="1" smtClean="0">
                <a:solidFill>
                  <a:srgbClr val="002060"/>
                </a:solidFill>
                <a:latin typeface="Consolas" pitchFamily="49" charset="0"/>
                <a:cs typeface="Consolas" pitchFamily="49" charset="0"/>
              </a:rPr>
              <a:t>data.Society</a:t>
            </a:r>
            <a:endParaRPr lang="en-GB" sz="2000" b="1" dirty="0">
              <a:solidFill>
                <a:srgbClr val="002060"/>
              </a:solidFill>
              <a:latin typeface="Consolas" pitchFamily="49" charset="0"/>
              <a:cs typeface="Consolas" pitchFamily="49" charset="0"/>
            </a:endParaRPr>
          </a:p>
          <a:p>
            <a:pPr marL="514350" lvl="0" indent="-514350">
              <a:buFont typeface="+mj-lt"/>
              <a:buAutoNum type="arabicPeriod"/>
            </a:pPr>
            <a:endParaRPr lang="en-GB" sz="2400" dirty="0">
              <a:gradFill>
                <a:gsLst>
                  <a:gs pos="0">
                    <a:prstClr val="black"/>
                  </a:gs>
                  <a:gs pos="86000">
                    <a:prstClr val="black"/>
                  </a:gs>
                </a:gsLst>
                <a:lin ang="5400000" scaled="0"/>
              </a:gradFill>
            </a:endParaRPr>
          </a:p>
          <a:p>
            <a:pPr marL="0" indent="0">
              <a:buNone/>
            </a:pPr>
            <a:r>
              <a:rPr lang="en-GB" sz="2400" dirty="0" smtClean="0"/>
              <a:t>3. </a:t>
            </a:r>
            <a:r>
              <a:rPr lang="en-GB" sz="2400" dirty="0"/>
              <a:t>Compiler/IDE requests metadata for symbol </a:t>
            </a:r>
            <a:r>
              <a:rPr lang="en-GB" sz="1800" dirty="0" smtClean="0">
                <a:latin typeface="Consolas" pitchFamily="49" charset="0"/>
                <a:cs typeface="Consolas" pitchFamily="49" charset="0"/>
              </a:rPr>
              <a:t>Society</a:t>
            </a:r>
          </a:p>
          <a:p>
            <a:pPr marL="0" indent="0">
              <a:buNone/>
            </a:pPr>
            <a:r>
              <a:rPr lang="en-GB" sz="1800" dirty="0" smtClean="0">
                <a:latin typeface="Consolas" pitchFamily="49" charset="0"/>
                <a:cs typeface="Consolas" pitchFamily="49" charset="0"/>
              </a:rPr>
              <a:t>...</a:t>
            </a:r>
            <a:endParaRPr lang="en-GB" sz="2400" dirty="0" smtClean="0"/>
          </a:p>
          <a:p>
            <a:endParaRPr lang="en-GB" sz="2400" dirty="0"/>
          </a:p>
        </p:txBody>
      </p:sp>
    </p:spTree>
    <p:extLst>
      <p:ext uri="{BB962C8B-B14F-4D97-AF65-F5344CB8AC3E}">
        <p14:creationId xmlns:p14="http://schemas.microsoft.com/office/powerpoint/2010/main" val="386925968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4">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4">
                                            <p:txEl>
                                              <p:pRg st="8" end="8"/>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4">
                                            <p:txEl>
                                              <p:pRg st="9" end="9"/>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4">
                                            <p:txEl>
                                              <p:pRg st="11" end="11"/>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4">
                                            <p:txEl>
                                              <p:pRg st="13" end="13"/>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4">
                                            <p:txEl>
                                              <p:pRg st="14" end="1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1730" y="2327410"/>
            <a:ext cx="8382000" cy="1246495"/>
          </a:xfrm>
        </p:spPr>
        <p:txBody>
          <a:bodyPr/>
          <a:lstStyle/>
          <a:p>
            <a:pPr algn="ctr"/>
            <a:r>
              <a:rPr lang="en-GB" dirty="0" smtClean="0"/>
              <a:t>Proposition 1</a:t>
            </a:r>
            <a:br>
              <a:rPr lang="en-GB" dirty="0" smtClean="0"/>
            </a:br>
            <a:r>
              <a:rPr lang="en-GB" dirty="0" smtClean="0"/>
              <a:t>The world is information-rich</a:t>
            </a:r>
            <a:endParaRPr lang="en-GB" dirty="0"/>
          </a:p>
        </p:txBody>
      </p:sp>
    </p:spTree>
    <p:extLst>
      <p:ext uri="{BB962C8B-B14F-4D97-AF65-F5344CB8AC3E}">
        <p14:creationId xmlns:p14="http://schemas.microsoft.com/office/powerpoint/2010/main" val="422046948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1731" y="2327383"/>
            <a:ext cx="8382000" cy="2492990"/>
          </a:xfrm>
        </p:spPr>
        <p:txBody>
          <a:bodyPr/>
          <a:lstStyle/>
          <a:p>
            <a:r>
              <a:rPr lang="en-GB" dirty="0" smtClean="0"/>
              <a:t>Theme #2</a:t>
            </a:r>
            <a:br>
              <a:rPr lang="en-GB" dirty="0" smtClean="0"/>
            </a:br>
            <a:r>
              <a:rPr lang="en-GB" dirty="0"/>
              <a:t/>
            </a:r>
            <a:br>
              <a:rPr lang="en-GB" dirty="0"/>
            </a:br>
            <a:r>
              <a:rPr lang="en-GB" dirty="0" smtClean="0"/>
              <a:t>Many Data Sources, One Mechanism</a:t>
            </a:r>
            <a:endParaRPr lang="en-GB" dirty="0"/>
          </a:p>
        </p:txBody>
      </p:sp>
    </p:spTree>
    <p:extLst>
      <p:ext uri="{BB962C8B-B14F-4D97-AF65-F5344CB8AC3E}">
        <p14:creationId xmlns:p14="http://schemas.microsoft.com/office/powerpoint/2010/main" val="75026555"/>
      </p:ext>
    </p:extLst>
  </p:cSld>
  <p:clrMapOvr>
    <a:masterClrMapping/>
  </p:clrMapOv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9662" y="1510353"/>
            <a:ext cx="8382000" cy="3490186"/>
          </a:xfrm>
        </p:spPr>
        <p:txBody>
          <a:bodyPr/>
          <a:lstStyle/>
          <a:p>
            <a:pPr algn="ctr"/>
            <a:r>
              <a:rPr lang="en-GB" sz="3600" dirty="0">
                <a:latin typeface="Candara" pitchFamily="34" charset="0"/>
              </a:rPr>
              <a:t>Note: Language still contains no data</a:t>
            </a:r>
            <a:br>
              <a:rPr lang="en-GB" sz="3600" dirty="0">
                <a:latin typeface="Candara" pitchFamily="34" charset="0"/>
              </a:rPr>
            </a:br>
            <a:r>
              <a:rPr lang="en-GB" sz="3600" dirty="0">
                <a:latin typeface="Candara" pitchFamily="34" charset="0"/>
              </a:rPr>
              <a:t/>
            </a:r>
            <a:br>
              <a:rPr lang="en-GB" sz="3600" dirty="0">
                <a:latin typeface="Candara" pitchFamily="34" charset="0"/>
              </a:rPr>
            </a:br>
            <a:r>
              <a:rPr lang="en-GB" sz="3600" dirty="0">
                <a:latin typeface="Candara" pitchFamily="34" charset="0"/>
              </a:rPr>
              <a:t/>
            </a:r>
            <a:br>
              <a:rPr lang="en-GB" sz="3600" dirty="0">
                <a:latin typeface="Candara" pitchFamily="34" charset="0"/>
              </a:rPr>
            </a:br>
            <a:r>
              <a:rPr lang="en-GB" sz="3600" dirty="0">
                <a:latin typeface="Candara" pitchFamily="34" charset="0"/>
              </a:rPr>
              <a:t>Open architecture</a:t>
            </a:r>
            <a:br>
              <a:rPr lang="en-GB" sz="3600" dirty="0">
                <a:latin typeface="Candara" pitchFamily="34" charset="0"/>
              </a:rPr>
            </a:br>
            <a:r>
              <a:rPr lang="en-GB" sz="3600" dirty="0">
                <a:latin typeface="Candara" pitchFamily="34" charset="0"/>
              </a:rPr>
              <a:t/>
            </a:r>
            <a:br>
              <a:rPr lang="en-GB" sz="3600" dirty="0">
                <a:latin typeface="Candara" pitchFamily="34" charset="0"/>
              </a:rPr>
            </a:br>
            <a:r>
              <a:rPr lang="en-GB" sz="3600" dirty="0">
                <a:latin typeface="Candara" pitchFamily="34" charset="0"/>
              </a:rPr>
              <a:t/>
            </a:r>
            <a:br>
              <a:rPr lang="en-GB" sz="3600" dirty="0">
                <a:latin typeface="Candara" pitchFamily="34" charset="0"/>
              </a:rPr>
            </a:br>
            <a:r>
              <a:rPr lang="en-GB" sz="3600" dirty="0">
                <a:latin typeface="Candara" pitchFamily="34" charset="0"/>
              </a:rPr>
              <a:t>You can write your own type provider</a:t>
            </a:r>
            <a:endParaRPr lang="en-GB" sz="2800" dirty="0">
              <a:latin typeface="Candara" pitchFamily="34" charset="0"/>
            </a:endParaRPr>
          </a:p>
        </p:txBody>
      </p:sp>
    </p:spTree>
    <p:extLst>
      <p:ext uri="{BB962C8B-B14F-4D97-AF65-F5344CB8AC3E}">
        <p14:creationId xmlns:p14="http://schemas.microsoft.com/office/powerpoint/2010/main" val="16776262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GB" dirty="0" smtClean="0"/>
              <a:t>All your types are belong to us….</a:t>
            </a:r>
            <a:endParaRPr lang="en-GB" dirty="0"/>
          </a:p>
        </p:txBody>
      </p:sp>
      <p:pic>
        <p:nvPicPr>
          <p:cNvPr id="5122" name="Picture 2" descr="http://www.albinoblacksheep.com/flash/960/base.jp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22210" y="1487262"/>
            <a:ext cx="6608097" cy="495299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4569130" y="5039073"/>
            <a:ext cx="633187" cy="276999"/>
          </a:xfrm>
          <a:prstGeom prst="rect">
            <a:avLst/>
          </a:prstGeom>
          <a:solidFill>
            <a:schemeClr val="tx1"/>
          </a:solidFill>
        </p:spPr>
        <p:txBody>
          <a:bodyPr wrap="none" lIns="0" tIns="0" rIns="0" bIns="0" rtlCol="0">
            <a:spAutoFit/>
          </a:bodyPr>
          <a:lstStyle/>
          <a:p>
            <a:r>
              <a:rPr lang="en-GB" b="1" dirty="0">
                <a:solidFill>
                  <a:schemeClr val="bg1"/>
                </a:solidFill>
                <a:latin typeface="Consolas" pitchFamily="49" charset="0"/>
                <a:cs typeface="Consolas" pitchFamily="49" charset="0"/>
              </a:rPr>
              <a:t>types</a:t>
            </a:r>
          </a:p>
        </p:txBody>
      </p:sp>
    </p:spTree>
    <p:extLst>
      <p:ext uri="{BB962C8B-B14F-4D97-AF65-F5344CB8AC3E}">
        <p14:creationId xmlns:p14="http://schemas.microsoft.com/office/powerpoint/2010/main" val="559683432"/>
      </p:ext>
    </p:extLst>
  </p:cSld>
  <p:clrMapOvr>
    <a:masterClrMapping/>
  </p:clrMapOvr>
  <p:transition>
    <p:fade/>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GB" dirty="0" smtClean="0"/>
              <a:t>SQL</a:t>
            </a:r>
            <a:endParaRPr lang="en-GB" dirty="0"/>
          </a:p>
        </p:txBody>
      </p:sp>
      <p:sp>
        <p:nvSpPr>
          <p:cNvPr id="4" name="Date Placeholder 3"/>
          <p:cNvSpPr>
            <a:spLocks noGrp="1"/>
          </p:cNvSpPr>
          <p:nvPr>
            <p:ph type="dt" sz="half" idx="10"/>
          </p:nvPr>
        </p:nvSpPr>
        <p:spPr/>
        <p:txBody>
          <a:bodyPr/>
          <a:lstStyle/>
          <a:p>
            <a:fld id="{20CE17AF-4091-48A7-8681-C3B1BE5CA3B0}" type="datetime1">
              <a:rPr lang="en-GB" smtClean="0">
                <a:solidFill>
                  <a:srgbClr val="FFFFFF"/>
                </a:solidFill>
              </a:rPr>
              <a:pPr/>
              <a:t>15/05/2013</a:t>
            </a:fld>
            <a:endParaRPr lang="en-GB" dirty="0">
              <a:solidFill>
                <a:srgbClr val="FFFFFF"/>
              </a:solidFill>
            </a:endParaRPr>
          </a:p>
        </p:txBody>
      </p:sp>
      <p:sp>
        <p:nvSpPr>
          <p:cNvPr id="5" name="Footer Placeholder 4"/>
          <p:cNvSpPr>
            <a:spLocks noGrp="1"/>
          </p:cNvSpPr>
          <p:nvPr>
            <p:ph type="ftr" sz="quarter" idx="11"/>
          </p:nvPr>
        </p:nvSpPr>
        <p:spPr/>
        <p:txBody>
          <a:bodyPr/>
          <a:lstStyle/>
          <a:p>
            <a:endParaRPr lang="en-GB" dirty="0">
              <a:solidFill>
                <a:srgbClr val="FFFFFF"/>
              </a:solidFill>
            </a:endParaRPr>
          </a:p>
        </p:txBody>
      </p:sp>
      <p:sp>
        <p:nvSpPr>
          <p:cNvPr id="6" name="Slide Number Placeholder 5"/>
          <p:cNvSpPr>
            <a:spLocks noGrp="1"/>
          </p:cNvSpPr>
          <p:nvPr>
            <p:ph type="sldNum" sz="quarter" idx="12"/>
          </p:nvPr>
        </p:nvSpPr>
        <p:spPr/>
        <p:txBody>
          <a:bodyPr/>
          <a:lstStyle/>
          <a:p>
            <a:fld id="{66F9B19E-23E9-4120-A06C-57F6EDB783B3}" type="slidenum">
              <a:rPr lang="en-GB" smtClean="0">
                <a:solidFill>
                  <a:srgbClr val="FFFFFF"/>
                </a:solidFill>
              </a:rPr>
              <a:pPr/>
              <a:t>33</a:t>
            </a:fld>
            <a:endParaRPr lang="en-GB">
              <a:solidFill>
                <a:srgbClr val="FFFFFF"/>
              </a:solidFill>
            </a:endParaRPr>
          </a:p>
        </p:txBody>
      </p:sp>
      <p:pic>
        <p:nvPicPr>
          <p:cNvPr id="409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150" t="17991" r="29722" b="29610"/>
          <a:stretch/>
        </p:blipFill>
        <p:spPr bwMode="auto">
          <a:xfrm>
            <a:off x="201427" y="1402553"/>
            <a:ext cx="8727649" cy="38654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9971305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GB" dirty="0" smtClean="0"/>
              <a:t>CSV</a:t>
            </a:r>
            <a:endParaRPr lang="en-GB" dirty="0"/>
          </a:p>
        </p:txBody>
      </p:sp>
      <p:sp>
        <p:nvSpPr>
          <p:cNvPr id="4" name="Date Placeholder 3"/>
          <p:cNvSpPr>
            <a:spLocks noGrp="1"/>
          </p:cNvSpPr>
          <p:nvPr>
            <p:ph type="dt" sz="half" idx="10"/>
          </p:nvPr>
        </p:nvSpPr>
        <p:spPr/>
        <p:txBody>
          <a:bodyPr/>
          <a:lstStyle/>
          <a:p>
            <a:fld id="{20CE17AF-4091-48A7-8681-C3B1BE5CA3B0}" type="datetime1">
              <a:rPr lang="en-GB" smtClean="0">
                <a:solidFill>
                  <a:srgbClr val="FFFFFF"/>
                </a:solidFill>
              </a:rPr>
              <a:pPr/>
              <a:t>15/05/2013</a:t>
            </a:fld>
            <a:endParaRPr lang="en-GB" dirty="0">
              <a:solidFill>
                <a:srgbClr val="FFFFFF"/>
              </a:solidFill>
            </a:endParaRPr>
          </a:p>
        </p:txBody>
      </p:sp>
      <p:sp>
        <p:nvSpPr>
          <p:cNvPr id="5" name="Footer Placeholder 4"/>
          <p:cNvSpPr>
            <a:spLocks noGrp="1"/>
          </p:cNvSpPr>
          <p:nvPr>
            <p:ph type="ftr" sz="quarter" idx="11"/>
          </p:nvPr>
        </p:nvSpPr>
        <p:spPr/>
        <p:txBody>
          <a:bodyPr/>
          <a:lstStyle/>
          <a:p>
            <a:endParaRPr lang="en-GB" dirty="0">
              <a:solidFill>
                <a:srgbClr val="FFFFFF"/>
              </a:solidFill>
            </a:endParaRPr>
          </a:p>
        </p:txBody>
      </p:sp>
      <p:sp>
        <p:nvSpPr>
          <p:cNvPr id="6" name="Slide Number Placeholder 5"/>
          <p:cNvSpPr>
            <a:spLocks noGrp="1"/>
          </p:cNvSpPr>
          <p:nvPr>
            <p:ph type="sldNum" sz="quarter" idx="12"/>
          </p:nvPr>
        </p:nvSpPr>
        <p:spPr/>
        <p:txBody>
          <a:bodyPr/>
          <a:lstStyle/>
          <a:p>
            <a:fld id="{66F9B19E-23E9-4120-A06C-57F6EDB783B3}" type="slidenum">
              <a:rPr lang="en-GB" smtClean="0">
                <a:solidFill>
                  <a:srgbClr val="FFFFFF"/>
                </a:solidFill>
              </a:rPr>
              <a:pPr/>
              <a:t>34</a:t>
            </a:fld>
            <a:endParaRPr lang="en-GB">
              <a:solidFill>
                <a:srgbClr val="FFFFFF"/>
              </a:solidFill>
            </a:endParaRPr>
          </a:p>
        </p:txBody>
      </p:sp>
      <p:pic>
        <p:nvPicPr>
          <p:cNvPr id="512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40319" t="23413" r="13144" b="35663"/>
          <a:stretch/>
        </p:blipFill>
        <p:spPr bwMode="auto">
          <a:xfrm>
            <a:off x="804046" y="1471447"/>
            <a:ext cx="8124905" cy="39330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4718328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GB" dirty="0" smtClean="0"/>
              <a:t>JSON</a:t>
            </a:r>
            <a:endParaRPr lang="en-GB" dirty="0"/>
          </a:p>
        </p:txBody>
      </p:sp>
      <p:sp>
        <p:nvSpPr>
          <p:cNvPr id="4" name="Date Placeholder 3"/>
          <p:cNvSpPr>
            <a:spLocks noGrp="1"/>
          </p:cNvSpPr>
          <p:nvPr>
            <p:ph type="dt" sz="half" idx="10"/>
          </p:nvPr>
        </p:nvSpPr>
        <p:spPr/>
        <p:txBody>
          <a:bodyPr/>
          <a:lstStyle/>
          <a:p>
            <a:fld id="{20CE17AF-4091-48A7-8681-C3B1BE5CA3B0}" type="datetime1">
              <a:rPr lang="en-GB" smtClean="0">
                <a:solidFill>
                  <a:srgbClr val="FFFFFF"/>
                </a:solidFill>
              </a:rPr>
              <a:pPr/>
              <a:t>15/05/2013</a:t>
            </a:fld>
            <a:endParaRPr lang="en-GB" dirty="0">
              <a:solidFill>
                <a:srgbClr val="FFFFFF"/>
              </a:solidFill>
            </a:endParaRPr>
          </a:p>
        </p:txBody>
      </p:sp>
      <p:sp>
        <p:nvSpPr>
          <p:cNvPr id="5" name="Footer Placeholder 4"/>
          <p:cNvSpPr>
            <a:spLocks noGrp="1"/>
          </p:cNvSpPr>
          <p:nvPr>
            <p:ph type="ftr" sz="quarter" idx="11"/>
          </p:nvPr>
        </p:nvSpPr>
        <p:spPr/>
        <p:txBody>
          <a:bodyPr/>
          <a:lstStyle/>
          <a:p>
            <a:endParaRPr lang="en-GB" dirty="0">
              <a:solidFill>
                <a:srgbClr val="FFFFFF"/>
              </a:solidFill>
            </a:endParaRPr>
          </a:p>
        </p:txBody>
      </p:sp>
      <p:sp>
        <p:nvSpPr>
          <p:cNvPr id="6" name="Slide Number Placeholder 5"/>
          <p:cNvSpPr>
            <a:spLocks noGrp="1"/>
          </p:cNvSpPr>
          <p:nvPr>
            <p:ph type="sldNum" sz="quarter" idx="12"/>
          </p:nvPr>
        </p:nvSpPr>
        <p:spPr/>
        <p:txBody>
          <a:bodyPr/>
          <a:lstStyle/>
          <a:p>
            <a:fld id="{66F9B19E-23E9-4120-A06C-57F6EDB783B3}" type="slidenum">
              <a:rPr lang="en-GB" smtClean="0">
                <a:solidFill>
                  <a:srgbClr val="FFFFFF"/>
                </a:solidFill>
              </a:rPr>
              <a:pPr/>
              <a:t>35</a:t>
            </a:fld>
            <a:endParaRPr lang="en-GB">
              <a:solidFill>
                <a:srgbClr val="FFFFFF"/>
              </a:solidFill>
            </a:endParaRPr>
          </a:p>
        </p:txBody>
      </p:sp>
      <p:pic>
        <p:nvPicPr>
          <p:cNvPr id="9219"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r="35341"/>
          <a:stretch/>
        </p:blipFill>
        <p:spPr bwMode="auto">
          <a:xfrm>
            <a:off x="835577" y="2060035"/>
            <a:ext cx="7928736" cy="19114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226266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GB" dirty="0" smtClean="0"/>
              <a:t>XML</a:t>
            </a:r>
            <a:endParaRPr lang="en-GB" dirty="0"/>
          </a:p>
        </p:txBody>
      </p:sp>
      <p:sp>
        <p:nvSpPr>
          <p:cNvPr id="4" name="Date Placeholder 3"/>
          <p:cNvSpPr>
            <a:spLocks noGrp="1"/>
          </p:cNvSpPr>
          <p:nvPr>
            <p:ph type="dt" sz="half" idx="10"/>
          </p:nvPr>
        </p:nvSpPr>
        <p:spPr/>
        <p:txBody>
          <a:bodyPr/>
          <a:lstStyle/>
          <a:p>
            <a:fld id="{20CE17AF-4091-48A7-8681-C3B1BE5CA3B0}" type="datetime1">
              <a:rPr lang="en-GB" smtClean="0">
                <a:solidFill>
                  <a:srgbClr val="FFFFFF"/>
                </a:solidFill>
              </a:rPr>
              <a:pPr/>
              <a:t>15/05/2013</a:t>
            </a:fld>
            <a:endParaRPr lang="en-GB" dirty="0">
              <a:solidFill>
                <a:srgbClr val="FFFFFF"/>
              </a:solidFill>
            </a:endParaRPr>
          </a:p>
        </p:txBody>
      </p:sp>
      <p:sp>
        <p:nvSpPr>
          <p:cNvPr id="5" name="Footer Placeholder 4"/>
          <p:cNvSpPr>
            <a:spLocks noGrp="1"/>
          </p:cNvSpPr>
          <p:nvPr>
            <p:ph type="ftr" sz="quarter" idx="11"/>
          </p:nvPr>
        </p:nvSpPr>
        <p:spPr/>
        <p:txBody>
          <a:bodyPr/>
          <a:lstStyle/>
          <a:p>
            <a:endParaRPr lang="en-GB" dirty="0">
              <a:solidFill>
                <a:srgbClr val="FFFFFF"/>
              </a:solidFill>
            </a:endParaRPr>
          </a:p>
        </p:txBody>
      </p:sp>
      <p:sp>
        <p:nvSpPr>
          <p:cNvPr id="6" name="Slide Number Placeholder 5"/>
          <p:cNvSpPr>
            <a:spLocks noGrp="1"/>
          </p:cNvSpPr>
          <p:nvPr>
            <p:ph type="sldNum" sz="quarter" idx="12"/>
          </p:nvPr>
        </p:nvSpPr>
        <p:spPr/>
        <p:txBody>
          <a:bodyPr/>
          <a:lstStyle/>
          <a:p>
            <a:fld id="{66F9B19E-23E9-4120-A06C-57F6EDB783B3}" type="slidenum">
              <a:rPr lang="en-GB" smtClean="0">
                <a:solidFill>
                  <a:srgbClr val="FFFFFF"/>
                </a:solidFill>
              </a:rPr>
              <a:pPr/>
              <a:t>36</a:t>
            </a:fld>
            <a:endParaRPr lang="en-GB">
              <a:solidFill>
                <a:srgbClr val="FFFFFF"/>
              </a:solidFill>
            </a:endParaRPr>
          </a:p>
        </p:txBody>
      </p:sp>
      <p:pic>
        <p:nvPicPr>
          <p:cNvPr id="1024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r="11937"/>
          <a:stretch/>
        </p:blipFill>
        <p:spPr bwMode="auto">
          <a:xfrm>
            <a:off x="709453" y="1818292"/>
            <a:ext cx="8201758" cy="19484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8984116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GB" dirty="0" err="1" smtClean="0"/>
              <a:t>OData</a:t>
            </a:r>
            <a:endParaRPr lang="en-GB" dirty="0"/>
          </a:p>
        </p:txBody>
      </p:sp>
      <p:sp>
        <p:nvSpPr>
          <p:cNvPr id="4" name="Date Placeholder 3"/>
          <p:cNvSpPr>
            <a:spLocks noGrp="1"/>
          </p:cNvSpPr>
          <p:nvPr>
            <p:ph type="dt" sz="half" idx="10"/>
          </p:nvPr>
        </p:nvSpPr>
        <p:spPr/>
        <p:txBody>
          <a:bodyPr/>
          <a:lstStyle/>
          <a:p>
            <a:fld id="{20CE17AF-4091-48A7-8681-C3B1BE5CA3B0}" type="datetime1">
              <a:rPr lang="en-GB" smtClean="0">
                <a:solidFill>
                  <a:srgbClr val="FFFFFF"/>
                </a:solidFill>
              </a:rPr>
              <a:pPr/>
              <a:t>15/05/2013</a:t>
            </a:fld>
            <a:endParaRPr lang="en-GB" dirty="0">
              <a:solidFill>
                <a:srgbClr val="FFFFFF"/>
              </a:solidFill>
            </a:endParaRPr>
          </a:p>
        </p:txBody>
      </p:sp>
      <p:sp>
        <p:nvSpPr>
          <p:cNvPr id="5" name="Footer Placeholder 4"/>
          <p:cNvSpPr>
            <a:spLocks noGrp="1"/>
          </p:cNvSpPr>
          <p:nvPr>
            <p:ph type="ftr" sz="quarter" idx="11"/>
          </p:nvPr>
        </p:nvSpPr>
        <p:spPr/>
        <p:txBody>
          <a:bodyPr/>
          <a:lstStyle/>
          <a:p>
            <a:endParaRPr lang="en-GB" dirty="0">
              <a:solidFill>
                <a:srgbClr val="FFFFFF"/>
              </a:solidFill>
            </a:endParaRPr>
          </a:p>
        </p:txBody>
      </p:sp>
      <p:sp>
        <p:nvSpPr>
          <p:cNvPr id="6" name="Slide Number Placeholder 5"/>
          <p:cNvSpPr>
            <a:spLocks noGrp="1"/>
          </p:cNvSpPr>
          <p:nvPr>
            <p:ph type="sldNum" sz="quarter" idx="12"/>
          </p:nvPr>
        </p:nvSpPr>
        <p:spPr/>
        <p:txBody>
          <a:bodyPr/>
          <a:lstStyle/>
          <a:p>
            <a:fld id="{66F9B19E-23E9-4120-A06C-57F6EDB783B3}" type="slidenum">
              <a:rPr lang="en-GB" smtClean="0">
                <a:solidFill>
                  <a:srgbClr val="FFFFFF"/>
                </a:solidFill>
              </a:rPr>
              <a:pPr/>
              <a:t>37</a:t>
            </a:fld>
            <a:endParaRPr lang="en-GB">
              <a:solidFill>
                <a:srgbClr val="FFFFFF"/>
              </a:solidFill>
            </a:endParaRPr>
          </a:p>
        </p:txBody>
      </p:sp>
      <p:pic>
        <p:nvPicPr>
          <p:cNvPr id="3075"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2016" t="10617" r="30371" b="37210"/>
          <a:stretch/>
        </p:blipFill>
        <p:spPr bwMode="auto">
          <a:xfrm>
            <a:off x="342992" y="1543912"/>
            <a:ext cx="8461968" cy="3969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313494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GB" dirty="0" err="1" smtClean="0"/>
              <a:t>Hadoop</a:t>
            </a:r>
            <a:r>
              <a:rPr lang="en-GB" dirty="0" smtClean="0"/>
              <a:t>/Hive</a:t>
            </a:r>
            <a:endParaRPr lang="en-GB" dirty="0"/>
          </a:p>
        </p:txBody>
      </p:sp>
      <p:sp>
        <p:nvSpPr>
          <p:cNvPr id="4" name="Date Placeholder 3"/>
          <p:cNvSpPr>
            <a:spLocks noGrp="1"/>
          </p:cNvSpPr>
          <p:nvPr>
            <p:ph type="dt" sz="half" idx="10"/>
          </p:nvPr>
        </p:nvSpPr>
        <p:spPr/>
        <p:txBody>
          <a:bodyPr/>
          <a:lstStyle/>
          <a:p>
            <a:fld id="{20CE17AF-4091-48A7-8681-C3B1BE5CA3B0}" type="datetime1">
              <a:rPr lang="en-GB" smtClean="0">
                <a:solidFill>
                  <a:srgbClr val="FFFFFF"/>
                </a:solidFill>
              </a:rPr>
              <a:pPr/>
              <a:t>15/05/2013</a:t>
            </a:fld>
            <a:endParaRPr lang="en-GB" dirty="0">
              <a:solidFill>
                <a:srgbClr val="FFFFFF"/>
              </a:solidFill>
            </a:endParaRPr>
          </a:p>
        </p:txBody>
      </p:sp>
      <p:sp>
        <p:nvSpPr>
          <p:cNvPr id="5" name="Footer Placeholder 4"/>
          <p:cNvSpPr>
            <a:spLocks noGrp="1"/>
          </p:cNvSpPr>
          <p:nvPr>
            <p:ph type="ftr" sz="quarter" idx="11"/>
          </p:nvPr>
        </p:nvSpPr>
        <p:spPr/>
        <p:txBody>
          <a:bodyPr/>
          <a:lstStyle/>
          <a:p>
            <a:endParaRPr lang="en-GB" dirty="0">
              <a:solidFill>
                <a:srgbClr val="FFFFFF"/>
              </a:solidFill>
            </a:endParaRPr>
          </a:p>
        </p:txBody>
      </p:sp>
      <p:sp>
        <p:nvSpPr>
          <p:cNvPr id="6" name="Slide Number Placeholder 5"/>
          <p:cNvSpPr>
            <a:spLocks noGrp="1"/>
          </p:cNvSpPr>
          <p:nvPr>
            <p:ph type="sldNum" sz="quarter" idx="12"/>
          </p:nvPr>
        </p:nvSpPr>
        <p:spPr/>
        <p:txBody>
          <a:bodyPr/>
          <a:lstStyle/>
          <a:p>
            <a:fld id="{66F9B19E-23E9-4120-A06C-57F6EDB783B3}" type="slidenum">
              <a:rPr lang="en-GB" smtClean="0">
                <a:solidFill>
                  <a:srgbClr val="FFFFFF"/>
                </a:solidFill>
              </a:rPr>
              <a:pPr/>
              <a:t>38</a:t>
            </a:fld>
            <a:endParaRPr lang="en-GB">
              <a:solidFill>
                <a:srgbClr val="FFFFFF"/>
              </a:solidFill>
            </a:endParaRPr>
          </a:p>
        </p:txBody>
      </p:sp>
      <p:pic>
        <p:nvPicPr>
          <p:cNvPr id="614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149" t="21815" r="33600" b="20839"/>
          <a:stretch/>
        </p:blipFill>
        <p:spPr bwMode="auto">
          <a:xfrm>
            <a:off x="206834" y="1434754"/>
            <a:ext cx="8546540" cy="46681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3064377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GB" dirty="0" smtClean="0"/>
              <a:t>World Bank</a:t>
            </a:r>
            <a:endParaRPr lang="en-GB" dirty="0"/>
          </a:p>
        </p:txBody>
      </p:sp>
      <p:sp>
        <p:nvSpPr>
          <p:cNvPr id="4" name="Date Placeholder 3"/>
          <p:cNvSpPr>
            <a:spLocks noGrp="1"/>
          </p:cNvSpPr>
          <p:nvPr>
            <p:ph type="dt" sz="half" idx="10"/>
          </p:nvPr>
        </p:nvSpPr>
        <p:spPr/>
        <p:txBody>
          <a:bodyPr/>
          <a:lstStyle/>
          <a:p>
            <a:fld id="{20CE17AF-4091-48A7-8681-C3B1BE5CA3B0}" type="datetime1">
              <a:rPr lang="en-GB" smtClean="0">
                <a:solidFill>
                  <a:srgbClr val="FFFFFF"/>
                </a:solidFill>
              </a:rPr>
              <a:pPr/>
              <a:t>15/05/2013</a:t>
            </a:fld>
            <a:endParaRPr lang="en-GB" dirty="0">
              <a:solidFill>
                <a:srgbClr val="FFFFFF"/>
              </a:solidFill>
            </a:endParaRPr>
          </a:p>
        </p:txBody>
      </p:sp>
      <p:sp>
        <p:nvSpPr>
          <p:cNvPr id="5" name="Footer Placeholder 4"/>
          <p:cNvSpPr>
            <a:spLocks noGrp="1"/>
          </p:cNvSpPr>
          <p:nvPr>
            <p:ph type="ftr" sz="quarter" idx="11"/>
          </p:nvPr>
        </p:nvSpPr>
        <p:spPr/>
        <p:txBody>
          <a:bodyPr/>
          <a:lstStyle/>
          <a:p>
            <a:endParaRPr lang="en-GB" dirty="0">
              <a:solidFill>
                <a:srgbClr val="FFFFFF"/>
              </a:solidFill>
            </a:endParaRPr>
          </a:p>
        </p:txBody>
      </p:sp>
      <p:sp>
        <p:nvSpPr>
          <p:cNvPr id="6" name="Slide Number Placeholder 5"/>
          <p:cNvSpPr>
            <a:spLocks noGrp="1"/>
          </p:cNvSpPr>
          <p:nvPr>
            <p:ph type="sldNum" sz="quarter" idx="12"/>
          </p:nvPr>
        </p:nvSpPr>
        <p:spPr/>
        <p:txBody>
          <a:bodyPr/>
          <a:lstStyle/>
          <a:p>
            <a:fld id="{66F9B19E-23E9-4120-A06C-57F6EDB783B3}" type="slidenum">
              <a:rPr lang="en-GB" smtClean="0">
                <a:solidFill>
                  <a:srgbClr val="FFFFFF"/>
                </a:solidFill>
              </a:rPr>
              <a:pPr/>
              <a:t>39</a:t>
            </a:fld>
            <a:endParaRPr lang="en-GB">
              <a:solidFill>
                <a:srgbClr val="FFFFFF"/>
              </a:solidFill>
            </a:endParaRPr>
          </a:p>
        </p:txBody>
      </p:sp>
      <p:pic>
        <p:nvPicPr>
          <p:cNvPr id="717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514" t="26536" r="35538" b="18141"/>
          <a:stretch/>
        </p:blipFill>
        <p:spPr bwMode="auto">
          <a:xfrm>
            <a:off x="389439" y="1425143"/>
            <a:ext cx="8263245" cy="4577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2525897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9436" y="228600"/>
            <a:ext cx="8363938" cy="623248"/>
          </a:xfrm>
        </p:spPr>
        <p:txBody>
          <a:bodyPr/>
          <a:lstStyle/>
          <a:p>
            <a:r>
              <a:rPr lang="en-GB" dirty="0" smtClean="0"/>
              <a:t>The Information Revolution</a:t>
            </a:r>
            <a:endParaRPr lang="en-GB" dirty="0"/>
          </a:p>
        </p:txBody>
      </p:sp>
      <p:pic>
        <p:nvPicPr>
          <p:cNvPr id="1026" name="Picture 2" descr="http://blog.programmableweb.com/wp-content/api-timeline-201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5405" y="1593875"/>
            <a:ext cx="7344816" cy="4616427"/>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4" name="Chart 3"/>
          <p:cNvGraphicFramePr>
            <a:graphicFrameLocks/>
          </p:cNvGraphicFramePr>
          <p:nvPr>
            <p:extLst>
              <p:ext uri="{D42A27DB-BD31-4B8C-83A1-F6EECF244321}">
                <p14:modId xmlns:p14="http://schemas.microsoft.com/office/powerpoint/2010/main" val="2167763152"/>
              </p:ext>
            </p:extLst>
          </p:nvPr>
        </p:nvGraphicFramePr>
        <p:xfrm>
          <a:off x="2637614" y="1221904"/>
          <a:ext cx="5472608" cy="439593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29429460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GB" dirty="0" smtClean="0"/>
              <a:t>Azure Data Market</a:t>
            </a:r>
            <a:endParaRPr lang="en-GB" dirty="0"/>
          </a:p>
        </p:txBody>
      </p:sp>
      <p:sp>
        <p:nvSpPr>
          <p:cNvPr id="4" name="Date Placeholder 3"/>
          <p:cNvSpPr>
            <a:spLocks noGrp="1"/>
          </p:cNvSpPr>
          <p:nvPr>
            <p:ph type="dt" sz="half" idx="10"/>
          </p:nvPr>
        </p:nvSpPr>
        <p:spPr/>
        <p:txBody>
          <a:bodyPr/>
          <a:lstStyle/>
          <a:p>
            <a:fld id="{20CE17AF-4091-48A7-8681-C3B1BE5CA3B0}" type="datetime1">
              <a:rPr lang="en-GB" smtClean="0">
                <a:solidFill>
                  <a:srgbClr val="FFFFFF"/>
                </a:solidFill>
              </a:rPr>
              <a:pPr/>
              <a:t>15/05/2013</a:t>
            </a:fld>
            <a:endParaRPr lang="en-GB" dirty="0">
              <a:solidFill>
                <a:srgbClr val="FFFFFF"/>
              </a:solidFill>
            </a:endParaRPr>
          </a:p>
        </p:txBody>
      </p:sp>
      <p:sp>
        <p:nvSpPr>
          <p:cNvPr id="5" name="Footer Placeholder 4"/>
          <p:cNvSpPr>
            <a:spLocks noGrp="1"/>
          </p:cNvSpPr>
          <p:nvPr>
            <p:ph type="ftr" sz="quarter" idx="11"/>
          </p:nvPr>
        </p:nvSpPr>
        <p:spPr/>
        <p:txBody>
          <a:bodyPr/>
          <a:lstStyle/>
          <a:p>
            <a:endParaRPr lang="en-GB" dirty="0">
              <a:solidFill>
                <a:srgbClr val="FFFFFF"/>
              </a:solidFill>
            </a:endParaRPr>
          </a:p>
        </p:txBody>
      </p:sp>
      <p:sp>
        <p:nvSpPr>
          <p:cNvPr id="6" name="Slide Number Placeholder 5"/>
          <p:cNvSpPr>
            <a:spLocks noGrp="1"/>
          </p:cNvSpPr>
          <p:nvPr>
            <p:ph type="sldNum" sz="quarter" idx="12"/>
          </p:nvPr>
        </p:nvSpPr>
        <p:spPr/>
        <p:txBody>
          <a:bodyPr/>
          <a:lstStyle/>
          <a:p>
            <a:fld id="{66F9B19E-23E9-4120-A06C-57F6EDB783B3}" type="slidenum">
              <a:rPr lang="en-GB" smtClean="0">
                <a:solidFill>
                  <a:srgbClr val="FFFFFF"/>
                </a:solidFill>
              </a:rPr>
              <a:pPr/>
              <a:t>40</a:t>
            </a:fld>
            <a:endParaRPr lang="en-GB">
              <a:solidFill>
                <a:srgbClr val="FFFFFF"/>
              </a:solidFill>
            </a:endParaRPr>
          </a:p>
        </p:txBody>
      </p:sp>
      <p:pic>
        <p:nvPicPr>
          <p:cNvPr id="205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514" t="12819" r="22573" b="26630"/>
          <a:stretch/>
        </p:blipFill>
        <p:spPr bwMode="auto">
          <a:xfrm>
            <a:off x="342995" y="1540062"/>
            <a:ext cx="8410385" cy="40832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3423447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GB" dirty="0" smtClean="0"/>
              <a:t>WSDL</a:t>
            </a:r>
            <a:endParaRPr lang="en-GB" dirty="0"/>
          </a:p>
        </p:txBody>
      </p:sp>
      <p:sp>
        <p:nvSpPr>
          <p:cNvPr id="4" name="Date Placeholder 3"/>
          <p:cNvSpPr>
            <a:spLocks noGrp="1"/>
          </p:cNvSpPr>
          <p:nvPr>
            <p:ph type="dt" sz="half" idx="10"/>
          </p:nvPr>
        </p:nvSpPr>
        <p:spPr/>
        <p:txBody>
          <a:bodyPr/>
          <a:lstStyle/>
          <a:p>
            <a:fld id="{20CE17AF-4091-48A7-8681-C3B1BE5CA3B0}" type="datetime1">
              <a:rPr lang="en-GB" smtClean="0">
                <a:solidFill>
                  <a:srgbClr val="FFFFFF"/>
                </a:solidFill>
              </a:rPr>
              <a:pPr/>
              <a:t>15/05/2013</a:t>
            </a:fld>
            <a:endParaRPr lang="en-GB" dirty="0">
              <a:solidFill>
                <a:srgbClr val="FFFFFF"/>
              </a:solidFill>
            </a:endParaRPr>
          </a:p>
        </p:txBody>
      </p:sp>
      <p:sp>
        <p:nvSpPr>
          <p:cNvPr id="5" name="Footer Placeholder 4"/>
          <p:cNvSpPr>
            <a:spLocks noGrp="1"/>
          </p:cNvSpPr>
          <p:nvPr>
            <p:ph type="ftr" sz="quarter" idx="11"/>
          </p:nvPr>
        </p:nvSpPr>
        <p:spPr/>
        <p:txBody>
          <a:bodyPr/>
          <a:lstStyle/>
          <a:p>
            <a:endParaRPr lang="en-GB" dirty="0">
              <a:solidFill>
                <a:srgbClr val="FFFFFF"/>
              </a:solidFill>
            </a:endParaRPr>
          </a:p>
        </p:txBody>
      </p:sp>
      <p:sp>
        <p:nvSpPr>
          <p:cNvPr id="6" name="Slide Number Placeholder 5"/>
          <p:cNvSpPr>
            <a:spLocks noGrp="1"/>
          </p:cNvSpPr>
          <p:nvPr>
            <p:ph type="sldNum" sz="quarter" idx="12"/>
          </p:nvPr>
        </p:nvSpPr>
        <p:spPr/>
        <p:txBody>
          <a:bodyPr/>
          <a:lstStyle/>
          <a:p>
            <a:fld id="{66F9B19E-23E9-4120-A06C-57F6EDB783B3}" type="slidenum">
              <a:rPr lang="en-GB" smtClean="0">
                <a:solidFill>
                  <a:srgbClr val="FFFFFF"/>
                </a:solidFill>
              </a:rPr>
              <a:pPr/>
              <a:t>41</a:t>
            </a:fld>
            <a:endParaRPr lang="en-GB">
              <a:solidFill>
                <a:srgbClr val="FFFFFF"/>
              </a:solidFill>
            </a:endParaRPr>
          </a:p>
        </p:txBody>
      </p:sp>
      <p:pic>
        <p:nvPicPr>
          <p:cNvPr id="1126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4241" t="13943" r="27177" b="38156"/>
          <a:stretch/>
        </p:blipFill>
        <p:spPr bwMode="auto">
          <a:xfrm>
            <a:off x="321322" y="1442467"/>
            <a:ext cx="8440190" cy="42350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1964153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GB" dirty="0" smtClean="0"/>
              <a:t>WMI</a:t>
            </a:r>
            <a:endParaRPr lang="en-GB" dirty="0"/>
          </a:p>
        </p:txBody>
      </p:sp>
      <p:sp>
        <p:nvSpPr>
          <p:cNvPr id="4" name="Date Placeholder 3"/>
          <p:cNvSpPr>
            <a:spLocks noGrp="1"/>
          </p:cNvSpPr>
          <p:nvPr>
            <p:ph type="dt" sz="half" idx="10"/>
          </p:nvPr>
        </p:nvSpPr>
        <p:spPr/>
        <p:txBody>
          <a:bodyPr/>
          <a:lstStyle/>
          <a:p>
            <a:fld id="{20CE17AF-4091-48A7-8681-C3B1BE5CA3B0}" type="datetime1">
              <a:rPr lang="en-GB" smtClean="0">
                <a:solidFill>
                  <a:srgbClr val="FFFFFF"/>
                </a:solidFill>
              </a:rPr>
              <a:pPr/>
              <a:t>15/05/2013</a:t>
            </a:fld>
            <a:endParaRPr lang="en-GB" dirty="0">
              <a:solidFill>
                <a:srgbClr val="FFFFFF"/>
              </a:solidFill>
            </a:endParaRPr>
          </a:p>
        </p:txBody>
      </p:sp>
      <p:sp>
        <p:nvSpPr>
          <p:cNvPr id="5" name="Footer Placeholder 4"/>
          <p:cNvSpPr>
            <a:spLocks noGrp="1"/>
          </p:cNvSpPr>
          <p:nvPr>
            <p:ph type="ftr" sz="quarter" idx="11"/>
          </p:nvPr>
        </p:nvSpPr>
        <p:spPr/>
        <p:txBody>
          <a:bodyPr/>
          <a:lstStyle/>
          <a:p>
            <a:endParaRPr lang="en-GB" dirty="0">
              <a:solidFill>
                <a:srgbClr val="FFFFFF"/>
              </a:solidFill>
            </a:endParaRPr>
          </a:p>
        </p:txBody>
      </p:sp>
      <p:sp>
        <p:nvSpPr>
          <p:cNvPr id="6" name="Slide Number Placeholder 5"/>
          <p:cNvSpPr>
            <a:spLocks noGrp="1"/>
          </p:cNvSpPr>
          <p:nvPr>
            <p:ph type="sldNum" sz="quarter" idx="12"/>
          </p:nvPr>
        </p:nvSpPr>
        <p:spPr/>
        <p:txBody>
          <a:bodyPr/>
          <a:lstStyle/>
          <a:p>
            <a:fld id="{66F9B19E-23E9-4120-A06C-57F6EDB783B3}" type="slidenum">
              <a:rPr lang="en-GB" smtClean="0">
                <a:solidFill>
                  <a:srgbClr val="FFFFFF"/>
                </a:solidFill>
              </a:rPr>
              <a:pPr/>
              <a:t>42</a:t>
            </a:fld>
            <a:endParaRPr lang="en-GB">
              <a:solidFill>
                <a:srgbClr val="FFFFFF"/>
              </a:solidFill>
            </a:endParaRPr>
          </a:p>
        </p:txBody>
      </p:sp>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a:stretch/>
        </p:blipFill>
        <p:spPr bwMode="auto">
          <a:xfrm>
            <a:off x="342994" y="1417616"/>
            <a:ext cx="8556625" cy="39323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168428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GB" dirty="0" smtClean="0"/>
              <a:t>Freebase</a:t>
            </a:r>
            <a:endParaRPr lang="en-GB" dirty="0"/>
          </a:p>
        </p:txBody>
      </p:sp>
      <p:sp>
        <p:nvSpPr>
          <p:cNvPr id="4" name="Date Placeholder 3"/>
          <p:cNvSpPr>
            <a:spLocks noGrp="1"/>
          </p:cNvSpPr>
          <p:nvPr>
            <p:ph type="dt" sz="half" idx="10"/>
          </p:nvPr>
        </p:nvSpPr>
        <p:spPr/>
        <p:txBody>
          <a:bodyPr/>
          <a:lstStyle/>
          <a:p>
            <a:fld id="{20CE17AF-4091-48A7-8681-C3B1BE5CA3B0}" type="datetime1">
              <a:rPr lang="en-GB" smtClean="0">
                <a:solidFill>
                  <a:srgbClr val="FFFFFF"/>
                </a:solidFill>
              </a:rPr>
              <a:pPr/>
              <a:t>15/05/2013</a:t>
            </a:fld>
            <a:endParaRPr lang="en-GB" dirty="0">
              <a:solidFill>
                <a:srgbClr val="FFFFFF"/>
              </a:solidFill>
            </a:endParaRPr>
          </a:p>
        </p:txBody>
      </p:sp>
      <p:sp>
        <p:nvSpPr>
          <p:cNvPr id="5" name="Footer Placeholder 4"/>
          <p:cNvSpPr>
            <a:spLocks noGrp="1"/>
          </p:cNvSpPr>
          <p:nvPr>
            <p:ph type="ftr" sz="quarter" idx="11"/>
          </p:nvPr>
        </p:nvSpPr>
        <p:spPr/>
        <p:txBody>
          <a:bodyPr/>
          <a:lstStyle/>
          <a:p>
            <a:endParaRPr lang="en-GB" dirty="0">
              <a:solidFill>
                <a:srgbClr val="FFFFFF"/>
              </a:solidFill>
            </a:endParaRPr>
          </a:p>
        </p:txBody>
      </p:sp>
      <p:sp>
        <p:nvSpPr>
          <p:cNvPr id="6" name="Slide Number Placeholder 5"/>
          <p:cNvSpPr>
            <a:spLocks noGrp="1"/>
          </p:cNvSpPr>
          <p:nvPr>
            <p:ph type="sldNum" sz="quarter" idx="12"/>
          </p:nvPr>
        </p:nvSpPr>
        <p:spPr/>
        <p:txBody>
          <a:bodyPr/>
          <a:lstStyle/>
          <a:p>
            <a:fld id="{66F9B19E-23E9-4120-A06C-57F6EDB783B3}" type="slidenum">
              <a:rPr lang="en-GB" smtClean="0">
                <a:solidFill>
                  <a:srgbClr val="FFFFFF"/>
                </a:solidFill>
              </a:rPr>
              <a:pPr/>
              <a:t>43</a:t>
            </a:fld>
            <a:endParaRPr lang="en-GB">
              <a:solidFill>
                <a:srgbClr val="FFFFFF"/>
              </a:solidFill>
            </a:endParaRPr>
          </a:p>
        </p:txBody>
      </p:sp>
      <p:pic>
        <p:nvPicPr>
          <p:cNvPr id="819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a:stretch/>
        </p:blipFill>
        <p:spPr bwMode="auto">
          <a:xfrm>
            <a:off x="389440" y="1430691"/>
            <a:ext cx="8445421" cy="43150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6977233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GB" dirty="0" smtClean="0"/>
              <a:t>JavaScript/</a:t>
            </a:r>
            <a:r>
              <a:rPr lang="en-GB" dirty="0" err="1" smtClean="0"/>
              <a:t>TypeScript</a:t>
            </a:r>
            <a:endParaRPr lang="en-GB" dirty="0"/>
          </a:p>
        </p:txBody>
      </p:sp>
      <p:sp>
        <p:nvSpPr>
          <p:cNvPr id="4" name="Date Placeholder 3"/>
          <p:cNvSpPr>
            <a:spLocks noGrp="1"/>
          </p:cNvSpPr>
          <p:nvPr>
            <p:ph type="dt" sz="half" idx="10"/>
          </p:nvPr>
        </p:nvSpPr>
        <p:spPr/>
        <p:txBody>
          <a:bodyPr/>
          <a:lstStyle/>
          <a:p>
            <a:fld id="{20CE17AF-4091-48A7-8681-C3B1BE5CA3B0}" type="datetime1">
              <a:rPr lang="en-GB" smtClean="0">
                <a:solidFill>
                  <a:srgbClr val="FFFFFF"/>
                </a:solidFill>
              </a:rPr>
              <a:pPr/>
              <a:t>15/05/2013</a:t>
            </a:fld>
            <a:endParaRPr lang="en-GB" dirty="0">
              <a:solidFill>
                <a:srgbClr val="FFFFFF"/>
              </a:solidFill>
            </a:endParaRPr>
          </a:p>
        </p:txBody>
      </p:sp>
      <p:sp>
        <p:nvSpPr>
          <p:cNvPr id="5" name="Footer Placeholder 4"/>
          <p:cNvSpPr>
            <a:spLocks noGrp="1"/>
          </p:cNvSpPr>
          <p:nvPr>
            <p:ph type="ftr" sz="quarter" idx="11"/>
          </p:nvPr>
        </p:nvSpPr>
        <p:spPr/>
        <p:txBody>
          <a:bodyPr/>
          <a:lstStyle/>
          <a:p>
            <a:endParaRPr lang="en-GB" dirty="0">
              <a:solidFill>
                <a:srgbClr val="FFFFFF"/>
              </a:solidFill>
            </a:endParaRPr>
          </a:p>
        </p:txBody>
      </p:sp>
      <p:sp>
        <p:nvSpPr>
          <p:cNvPr id="6" name="Slide Number Placeholder 5"/>
          <p:cNvSpPr>
            <a:spLocks noGrp="1"/>
          </p:cNvSpPr>
          <p:nvPr>
            <p:ph type="sldNum" sz="quarter" idx="12"/>
          </p:nvPr>
        </p:nvSpPr>
        <p:spPr/>
        <p:txBody>
          <a:bodyPr/>
          <a:lstStyle/>
          <a:p>
            <a:fld id="{66F9B19E-23E9-4120-A06C-57F6EDB783B3}" type="slidenum">
              <a:rPr lang="en-GB" smtClean="0">
                <a:solidFill>
                  <a:srgbClr val="FFFFFF"/>
                </a:solidFill>
              </a:rPr>
              <a:pPr/>
              <a:t>44</a:t>
            </a:fld>
            <a:endParaRPr lang="en-GB">
              <a:solidFill>
                <a:srgbClr val="FFFFFF"/>
              </a:solidFill>
            </a:endParaRPr>
          </a:p>
        </p:txBody>
      </p:sp>
      <p:pic>
        <p:nvPicPr>
          <p:cNvPr id="1229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25477" b="8116"/>
          <a:stretch/>
        </p:blipFill>
        <p:spPr bwMode="auto">
          <a:xfrm>
            <a:off x="257453" y="1828799"/>
            <a:ext cx="8657203" cy="25794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8012483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GB" dirty="0" smtClean="0"/>
              <a:t>R</a:t>
            </a:r>
            <a:endParaRPr lang="en-GB" dirty="0"/>
          </a:p>
        </p:txBody>
      </p:sp>
      <p:sp>
        <p:nvSpPr>
          <p:cNvPr id="4" name="Date Placeholder 3"/>
          <p:cNvSpPr>
            <a:spLocks noGrp="1"/>
          </p:cNvSpPr>
          <p:nvPr>
            <p:ph type="dt" sz="half" idx="10"/>
          </p:nvPr>
        </p:nvSpPr>
        <p:spPr/>
        <p:txBody>
          <a:bodyPr/>
          <a:lstStyle/>
          <a:p>
            <a:fld id="{20CE17AF-4091-48A7-8681-C3B1BE5CA3B0}" type="datetime1">
              <a:rPr lang="en-GB" smtClean="0">
                <a:solidFill>
                  <a:srgbClr val="FFFFFF"/>
                </a:solidFill>
              </a:rPr>
              <a:pPr/>
              <a:t>15/05/2013</a:t>
            </a:fld>
            <a:endParaRPr lang="en-GB" dirty="0">
              <a:solidFill>
                <a:srgbClr val="FFFFFF"/>
              </a:solidFill>
            </a:endParaRPr>
          </a:p>
        </p:txBody>
      </p:sp>
      <p:sp>
        <p:nvSpPr>
          <p:cNvPr id="5" name="Footer Placeholder 4"/>
          <p:cNvSpPr>
            <a:spLocks noGrp="1"/>
          </p:cNvSpPr>
          <p:nvPr>
            <p:ph type="ftr" sz="quarter" idx="11"/>
          </p:nvPr>
        </p:nvSpPr>
        <p:spPr/>
        <p:txBody>
          <a:bodyPr/>
          <a:lstStyle/>
          <a:p>
            <a:endParaRPr lang="en-GB" dirty="0">
              <a:solidFill>
                <a:srgbClr val="FFFFFF"/>
              </a:solidFill>
            </a:endParaRPr>
          </a:p>
        </p:txBody>
      </p:sp>
      <p:sp>
        <p:nvSpPr>
          <p:cNvPr id="6" name="Slide Number Placeholder 5"/>
          <p:cNvSpPr>
            <a:spLocks noGrp="1"/>
          </p:cNvSpPr>
          <p:nvPr>
            <p:ph type="sldNum" sz="quarter" idx="12"/>
          </p:nvPr>
        </p:nvSpPr>
        <p:spPr/>
        <p:txBody>
          <a:bodyPr/>
          <a:lstStyle/>
          <a:p>
            <a:fld id="{66F9B19E-23E9-4120-A06C-57F6EDB783B3}" type="slidenum">
              <a:rPr lang="en-GB" smtClean="0">
                <a:solidFill>
                  <a:srgbClr val="FFFFFF"/>
                </a:solidFill>
              </a:rPr>
              <a:pPr/>
              <a:t>45</a:t>
            </a:fld>
            <a:endParaRPr lang="en-GB">
              <a:solidFill>
                <a:srgbClr val="FFFFFF"/>
              </a:solidFill>
            </a:endParaRPr>
          </a:p>
        </p:txBody>
      </p:sp>
      <p:pic>
        <p:nvPicPr>
          <p:cNvPr id="7"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15118" t="33002" r="35897" b="36885"/>
          <a:stretch/>
        </p:blipFill>
        <p:spPr bwMode="auto">
          <a:xfrm>
            <a:off x="389439" y="1427997"/>
            <a:ext cx="8509493" cy="3717209"/>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5822035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1731" y="2327383"/>
            <a:ext cx="8382000" cy="1869743"/>
          </a:xfrm>
        </p:spPr>
        <p:txBody>
          <a:bodyPr/>
          <a:lstStyle/>
          <a:p>
            <a:r>
              <a:rPr lang="en-GB" dirty="0" smtClean="0"/>
              <a:t>Theme #3</a:t>
            </a:r>
            <a:br>
              <a:rPr lang="en-GB" dirty="0" smtClean="0"/>
            </a:br>
            <a:r>
              <a:rPr lang="en-GB" dirty="0"/>
              <a:t/>
            </a:r>
            <a:br>
              <a:rPr lang="en-GB" dirty="0"/>
            </a:br>
            <a:r>
              <a:rPr lang="en-GB" dirty="0" smtClean="0"/>
              <a:t>Data and Types at Multiple Scales</a:t>
            </a:r>
            <a:endParaRPr lang="en-GB" dirty="0"/>
          </a:p>
        </p:txBody>
      </p:sp>
    </p:spTree>
    <p:extLst>
      <p:ext uri="{BB962C8B-B14F-4D97-AF65-F5344CB8AC3E}">
        <p14:creationId xmlns:p14="http://schemas.microsoft.com/office/powerpoint/2010/main" val="236497207"/>
      </p:ext>
    </p:extLst>
  </p:cSld>
  <p:clrMapOvr>
    <a:masterClrMapping/>
  </p:clrMapOvr>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Data at Multiple Scales</a:t>
            </a:r>
            <a:endParaRPr lang="en-GB" dirty="0"/>
          </a:p>
        </p:txBody>
      </p:sp>
      <p:sp>
        <p:nvSpPr>
          <p:cNvPr id="3" name="Text Placeholder 2"/>
          <p:cNvSpPr>
            <a:spLocks noGrp="1"/>
          </p:cNvSpPr>
          <p:nvPr>
            <p:ph type="body" sz="quarter" idx="11"/>
          </p:nvPr>
        </p:nvSpPr>
        <p:spPr/>
        <p:txBody>
          <a:bodyPr>
            <a:normAutofit/>
          </a:bodyPr>
          <a:lstStyle/>
          <a:p>
            <a:r>
              <a:rPr lang="en-GB" dirty="0" smtClean="0"/>
              <a:t>From Everything to Individuals</a:t>
            </a:r>
            <a:endParaRPr lang="en-GB" dirty="0"/>
          </a:p>
        </p:txBody>
      </p:sp>
      <p:sp>
        <p:nvSpPr>
          <p:cNvPr id="7" name="Folded Corner 6"/>
          <p:cNvSpPr/>
          <p:nvPr/>
        </p:nvSpPr>
        <p:spPr>
          <a:xfrm>
            <a:off x="120651" y="2462935"/>
            <a:ext cx="2084164" cy="440733"/>
          </a:xfrm>
          <a:prstGeom prst="foldedCorner">
            <a:avLst/>
          </a:prstGeom>
        </p:spPr>
        <p:style>
          <a:lnRef idx="1">
            <a:schemeClr val="accent1"/>
          </a:lnRef>
          <a:fillRef idx="3">
            <a:schemeClr val="accent1"/>
          </a:fillRef>
          <a:effectRef idx="2">
            <a:schemeClr val="accent1"/>
          </a:effectRef>
          <a:fontRef idx="minor">
            <a:schemeClr val="lt1"/>
          </a:fontRef>
        </p:style>
        <p:txBody>
          <a:bodyPr wrap="none" lIns="91410" tIns="45705" rIns="91410" bIns="45705" rtlCol="0" anchor="ctr">
            <a:spAutoFit/>
          </a:bodyPr>
          <a:lstStyle/>
          <a:p>
            <a:r>
              <a:rPr lang="en-GB" b="1" dirty="0" err="1" smtClean="0">
                <a:solidFill>
                  <a:schemeClr val="bg1"/>
                </a:solidFill>
                <a:latin typeface="Consolas" pitchFamily="49" charset="0"/>
                <a:cs typeface="Consolas" pitchFamily="49" charset="0"/>
              </a:rPr>
              <a:t>data.AllEntites</a:t>
            </a:r>
            <a:endParaRPr lang="en-GB" b="1" dirty="0">
              <a:solidFill>
                <a:schemeClr val="bg1"/>
              </a:solidFill>
              <a:latin typeface="Consolas" pitchFamily="49" charset="0"/>
              <a:cs typeface="Consolas" pitchFamily="49" charset="0"/>
            </a:endParaRPr>
          </a:p>
        </p:txBody>
      </p:sp>
      <p:sp>
        <p:nvSpPr>
          <p:cNvPr id="8" name="Rectangular Callout 7"/>
          <p:cNvSpPr/>
          <p:nvPr/>
        </p:nvSpPr>
        <p:spPr>
          <a:xfrm>
            <a:off x="5495818" y="1465066"/>
            <a:ext cx="3639281" cy="1569630"/>
          </a:xfrm>
          <a:prstGeom prst="wedgeRectCallout">
            <a:avLst>
              <a:gd name="adj1" fmla="val -120511"/>
              <a:gd name="adj2" fmla="val 23275"/>
            </a:avLst>
          </a:prstGeom>
          <a:solidFill>
            <a:srgbClr val="002F81"/>
          </a:solidFill>
        </p:spPr>
        <p:style>
          <a:lnRef idx="1">
            <a:schemeClr val="accent1"/>
          </a:lnRef>
          <a:fillRef idx="3">
            <a:schemeClr val="accent1"/>
          </a:fillRef>
          <a:effectRef idx="2">
            <a:schemeClr val="accent1"/>
          </a:effectRef>
          <a:fontRef idx="minor">
            <a:schemeClr val="lt1"/>
          </a:fontRef>
        </p:style>
        <p:txBody>
          <a:bodyPr wrap="square" lIns="91410" tIns="45705" rIns="91410" bIns="45705" rtlCol="0" anchor="ctr">
            <a:spAutoFit/>
          </a:bodyPr>
          <a:lstStyle/>
          <a:p>
            <a:pPr algn="ctr"/>
            <a:r>
              <a:rPr lang="en-GB" sz="2400" dirty="0">
                <a:latin typeface="Segoe UI" pitchFamily="34" charset="0"/>
                <a:ea typeface="Segoe UI" pitchFamily="34" charset="0"/>
                <a:cs typeface="Segoe UI" pitchFamily="34" charset="0"/>
              </a:rPr>
              <a:t>Data Scripters need to work with different granularities of schematization</a:t>
            </a:r>
          </a:p>
        </p:txBody>
      </p:sp>
      <p:sp>
        <p:nvSpPr>
          <p:cNvPr id="10" name="Folded Corner 9"/>
          <p:cNvSpPr/>
          <p:nvPr/>
        </p:nvSpPr>
        <p:spPr>
          <a:xfrm>
            <a:off x="120650" y="3174893"/>
            <a:ext cx="4870183" cy="440733"/>
          </a:xfrm>
          <a:prstGeom prst="foldedCorner">
            <a:avLst/>
          </a:prstGeom>
        </p:spPr>
        <p:style>
          <a:lnRef idx="1">
            <a:schemeClr val="accent1"/>
          </a:lnRef>
          <a:fillRef idx="3">
            <a:schemeClr val="accent1"/>
          </a:fillRef>
          <a:effectRef idx="2">
            <a:schemeClr val="accent1"/>
          </a:effectRef>
          <a:fontRef idx="minor">
            <a:schemeClr val="lt1"/>
          </a:fontRef>
        </p:style>
        <p:txBody>
          <a:bodyPr wrap="none" lIns="91410" tIns="45705" rIns="91410" bIns="45705" rtlCol="0" anchor="ctr">
            <a:spAutoFit/>
          </a:bodyPr>
          <a:lstStyle/>
          <a:p>
            <a:r>
              <a:rPr lang="en-GB" b="1" dirty="0" err="1" smtClean="0">
                <a:solidFill>
                  <a:schemeClr val="bg1"/>
                </a:solidFill>
                <a:latin typeface="Consolas" pitchFamily="49" charset="0"/>
                <a:cs typeface="Consolas" pitchFamily="49" charset="0"/>
              </a:rPr>
              <a:t>data.Automotive</a:t>
            </a:r>
            <a:r>
              <a:rPr lang="en-GB" b="1" dirty="0" err="1">
                <a:solidFill>
                  <a:schemeClr val="bg1"/>
                </a:solidFill>
                <a:latin typeface="Consolas" pitchFamily="49" charset="0"/>
                <a:cs typeface="Consolas" pitchFamily="49" charset="0"/>
              </a:rPr>
              <a:t>.``Automobile</a:t>
            </a:r>
            <a:r>
              <a:rPr lang="en-GB" b="1" dirty="0">
                <a:solidFill>
                  <a:schemeClr val="bg1"/>
                </a:solidFill>
                <a:latin typeface="Consolas" pitchFamily="49" charset="0"/>
                <a:cs typeface="Consolas" pitchFamily="49" charset="0"/>
              </a:rPr>
              <a:t> Models</a:t>
            </a:r>
            <a:r>
              <a:rPr lang="en-GB" b="1" dirty="0" smtClean="0">
                <a:solidFill>
                  <a:schemeClr val="bg1"/>
                </a:solidFill>
                <a:latin typeface="Consolas" pitchFamily="49" charset="0"/>
                <a:cs typeface="Consolas" pitchFamily="49" charset="0"/>
              </a:rPr>
              <a:t>``</a:t>
            </a:r>
            <a:endParaRPr lang="en-GB" b="1" dirty="0">
              <a:solidFill>
                <a:schemeClr val="bg1"/>
              </a:solidFill>
              <a:latin typeface="Consolas" pitchFamily="49" charset="0"/>
              <a:cs typeface="Consolas" pitchFamily="49" charset="0"/>
            </a:endParaRPr>
          </a:p>
        </p:txBody>
      </p:sp>
      <p:sp>
        <p:nvSpPr>
          <p:cNvPr id="11" name="Folded Corner 10"/>
          <p:cNvSpPr/>
          <p:nvPr/>
        </p:nvSpPr>
        <p:spPr>
          <a:xfrm>
            <a:off x="120650" y="4026440"/>
            <a:ext cx="8416026" cy="440733"/>
          </a:xfrm>
          <a:prstGeom prst="foldedCorner">
            <a:avLst/>
          </a:prstGeom>
        </p:spPr>
        <p:style>
          <a:lnRef idx="1">
            <a:schemeClr val="accent1"/>
          </a:lnRef>
          <a:fillRef idx="3">
            <a:schemeClr val="accent1"/>
          </a:fillRef>
          <a:effectRef idx="2">
            <a:schemeClr val="accent1"/>
          </a:effectRef>
          <a:fontRef idx="minor">
            <a:schemeClr val="lt1"/>
          </a:fontRef>
        </p:style>
        <p:txBody>
          <a:bodyPr wrap="none" lIns="91410" tIns="45705" rIns="91410" bIns="45705" rtlCol="0" anchor="ctr">
            <a:spAutoFit/>
          </a:bodyPr>
          <a:lstStyle/>
          <a:p>
            <a:r>
              <a:rPr lang="en-GB" b="1" dirty="0" err="1" smtClean="0">
                <a:solidFill>
                  <a:schemeClr val="bg1"/>
                </a:solidFill>
                <a:latin typeface="Consolas" pitchFamily="49" charset="0"/>
                <a:cs typeface="Consolas" pitchFamily="49" charset="0"/>
              </a:rPr>
              <a:t>data.Automotive</a:t>
            </a:r>
            <a:r>
              <a:rPr lang="en-GB" b="1" dirty="0" err="1">
                <a:solidFill>
                  <a:schemeClr val="bg1"/>
                </a:solidFill>
                <a:latin typeface="Consolas" pitchFamily="49" charset="0"/>
                <a:cs typeface="Consolas" pitchFamily="49" charset="0"/>
              </a:rPr>
              <a:t>.``Automobile</a:t>
            </a:r>
            <a:r>
              <a:rPr lang="en-GB" b="1" dirty="0">
                <a:solidFill>
                  <a:schemeClr val="bg1"/>
                </a:solidFill>
                <a:latin typeface="Consolas" pitchFamily="49" charset="0"/>
                <a:cs typeface="Consolas" pitchFamily="49" charset="0"/>
              </a:rPr>
              <a:t> </a:t>
            </a:r>
            <a:r>
              <a:rPr lang="en-GB" b="1" dirty="0" err="1">
                <a:solidFill>
                  <a:schemeClr val="bg1"/>
                </a:solidFill>
                <a:latin typeface="Consolas" pitchFamily="49" charset="0"/>
                <a:cs typeface="Consolas" pitchFamily="49" charset="0"/>
              </a:rPr>
              <a:t>Models``.Individuals</a:t>
            </a:r>
            <a:r>
              <a:rPr lang="en-GB" b="1" dirty="0" err="1" smtClean="0">
                <a:solidFill>
                  <a:schemeClr val="bg1"/>
                </a:solidFill>
                <a:latin typeface="Consolas" pitchFamily="49" charset="0"/>
                <a:cs typeface="Consolas" pitchFamily="49" charset="0"/>
              </a:rPr>
              <a:t>.``Porsche</a:t>
            </a:r>
            <a:r>
              <a:rPr lang="en-GB" b="1" dirty="0" smtClean="0">
                <a:solidFill>
                  <a:schemeClr val="bg1"/>
                </a:solidFill>
                <a:latin typeface="Consolas" pitchFamily="49" charset="0"/>
                <a:cs typeface="Consolas" pitchFamily="49" charset="0"/>
              </a:rPr>
              <a:t> 911``</a:t>
            </a:r>
            <a:endParaRPr lang="en-GB" b="1" dirty="0">
              <a:solidFill>
                <a:schemeClr val="bg1"/>
              </a:solidFill>
              <a:latin typeface="Consolas" pitchFamily="49" charset="0"/>
              <a:cs typeface="Consolas" pitchFamily="49" charset="0"/>
            </a:endParaRPr>
          </a:p>
        </p:txBody>
      </p:sp>
      <p:sp>
        <p:nvSpPr>
          <p:cNvPr id="9" name="Rectangular Callout 8"/>
          <p:cNvSpPr/>
          <p:nvPr/>
        </p:nvSpPr>
        <p:spPr>
          <a:xfrm>
            <a:off x="1268062" y="5233200"/>
            <a:ext cx="4626591" cy="1200298"/>
          </a:xfrm>
          <a:prstGeom prst="wedgeRectCallout">
            <a:avLst>
              <a:gd name="adj1" fmla="val 22482"/>
              <a:gd name="adj2" fmla="val -36363"/>
            </a:avLst>
          </a:prstGeom>
          <a:solidFill>
            <a:srgbClr val="002F81"/>
          </a:solidFill>
        </p:spPr>
        <p:style>
          <a:lnRef idx="1">
            <a:schemeClr val="accent1"/>
          </a:lnRef>
          <a:fillRef idx="3">
            <a:schemeClr val="accent1"/>
          </a:fillRef>
          <a:effectRef idx="2">
            <a:schemeClr val="accent1"/>
          </a:effectRef>
          <a:fontRef idx="minor">
            <a:schemeClr val="lt1"/>
          </a:fontRef>
        </p:style>
        <p:txBody>
          <a:bodyPr wrap="square" lIns="91410" tIns="45705" rIns="91410" bIns="45705" rtlCol="0" anchor="ctr">
            <a:spAutoFit/>
          </a:bodyPr>
          <a:lstStyle/>
          <a:p>
            <a:pPr algn="ctr"/>
            <a:r>
              <a:rPr lang="en-GB" sz="2400" dirty="0">
                <a:latin typeface="Segoe UI" pitchFamily="34" charset="0"/>
                <a:ea typeface="Segoe UI" pitchFamily="34" charset="0"/>
                <a:cs typeface="Segoe UI" pitchFamily="34" charset="0"/>
              </a:rPr>
              <a:t>…Only a language that supports massively scalable metadata can operate at all these levels</a:t>
            </a:r>
          </a:p>
        </p:txBody>
      </p:sp>
      <p:sp>
        <p:nvSpPr>
          <p:cNvPr id="12" name="Rectangular Callout 11"/>
          <p:cNvSpPr/>
          <p:nvPr/>
        </p:nvSpPr>
        <p:spPr>
          <a:xfrm>
            <a:off x="6737802" y="5233199"/>
            <a:ext cx="2269960" cy="1200298"/>
          </a:xfrm>
          <a:prstGeom prst="wedgeRectCallout">
            <a:avLst>
              <a:gd name="adj1" fmla="val -49163"/>
              <a:gd name="adj2" fmla="val -84409"/>
            </a:avLst>
          </a:prstGeom>
          <a:solidFill>
            <a:srgbClr val="002F81"/>
          </a:solidFill>
        </p:spPr>
        <p:style>
          <a:lnRef idx="1">
            <a:schemeClr val="accent1"/>
          </a:lnRef>
          <a:fillRef idx="3">
            <a:schemeClr val="accent1"/>
          </a:fillRef>
          <a:effectRef idx="2">
            <a:schemeClr val="accent1"/>
          </a:effectRef>
          <a:fontRef idx="minor">
            <a:schemeClr val="lt1"/>
          </a:fontRef>
        </p:style>
        <p:txBody>
          <a:bodyPr wrap="square" lIns="91410" tIns="45705" rIns="91410" bIns="45705" rtlCol="0" anchor="ctr">
            <a:spAutoFit/>
          </a:bodyPr>
          <a:lstStyle/>
          <a:p>
            <a:pPr algn="ctr"/>
            <a:r>
              <a:rPr lang="en-GB" sz="2400" dirty="0">
                <a:latin typeface="Segoe UI" pitchFamily="34" charset="0"/>
                <a:ea typeface="Segoe UI" pitchFamily="34" charset="0"/>
                <a:cs typeface="Segoe UI" pitchFamily="34" charset="0"/>
              </a:rPr>
              <a:t>Every stable entity can get a unique type</a:t>
            </a:r>
            <a:endParaRPr lang="en-GB" sz="2400" dirty="0">
              <a:latin typeface="Segoe UI" pitchFamily="34" charset="0"/>
              <a:ea typeface="Segoe UI" pitchFamily="34" charset="0"/>
              <a:cs typeface="Segoe UI" pitchFamily="34" charset="0"/>
            </a:endParaRPr>
          </a:p>
        </p:txBody>
      </p:sp>
    </p:spTree>
    <p:extLst>
      <p:ext uri="{BB962C8B-B14F-4D97-AF65-F5344CB8AC3E}">
        <p14:creationId xmlns:p14="http://schemas.microsoft.com/office/powerpoint/2010/main" val="1047857976"/>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9355" y="2098774"/>
            <a:ext cx="8382000" cy="609398"/>
          </a:xfrm>
        </p:spPr>
        <p:txBody>
          <a:bodyPr>
            <a:noAutofit/>
          </a:bodyPr>
          <a:lstStyle/>
          <a:p>
            <a:r>
              <a:rPr lang="en-GB" sz="4000" dirty="0">
                <a:latin typeface="Candara" pitchFamily="34" charset="0"/>
              </a:rPr>
              <a:t>Theme </a:t>
            </a:r>
            <a:r>
              <a:rPr lang="en-GB" sz="4000" dirty="0" smtClean="0">
                <a:latin typeface="Candara" pitchFamily="34" charset="0"/>
              </a:rPr>
              <a:t>#4</a:t>
            </a:r>
            <a:r>
              <a:rPr lang="en-GB" sz="4000" dirty="0">
                <a:latin typeface="Candara" pitchFamily="34" charset="0"/>
              </a:rPr>
              <a:t/>
            </a:r>
            <a:br>
              <a:rPr lang="en-GB" sz="4000" dirty="0">
                <a:latin typeface="Candara" pitchFamily="34" charset="0"/>
              </a:rPr>
            </a:br>
            <a:r>
              <a:rPr lang="en-GB" sz="4000" dirty="0">
                <a:latin typeface="Candara" pitchFamily="34" charset="0"/>
              </a:rPr>
              <a:t/>
            </a:r>
            <a:br>
              <a:rPr lang="en-GB" sz="4000" dirty="0">
                <a:latin typeface="Candara" pitchFamily="34" charset="0"/>
              </a:rPr>
            </a:br>
            <a:r>
              <a:rPr lang="en-GB" sz="4000" dirty="0">
                <a:latin typeface="Candara" pitchFamily="34" charset="0"/>
              </a:rPr>
              <a:t>Programming Type Systems v.</a:t>
            </a:r>
            <a:r>
              <a:rPr lang="en-GB" sz="4000" dirty="0">
                <a:latin typeface="Candara" pitchFamily="34" charset="0"/>
                <a:sym typeface="Wingdings" pitchFamily="2" charset="2"/>
              </a:rPr>
              <a:t> </a:t>
            </a:r>
            <a:br>
              <a:rPr lang="en-GB" sz="4000" dirty="0">
                <a:latin typeface="Candara" pitchFamily="34" charset="0"/>
                <a:sym typeface="Wingdings" pitchFamily="2" charset="2"/>
              </a:rPr>
            </a:br>
            <a:r>
              <a:rPr lang="en-GB" sz="4000" dirty="0">
                <a:latin typeface="Candara" pitchFamily="34" charset="0"/>
                <a:sym typeface="Wingdings" pitchFamily="2" charset="2"/>
              </a:rPr>
              <a:t>Information Space Metadata</a:t>
            </a:r>
            <a:br>
              <a:rPr lang="en-GB" sz="4000" dirty="0">
                <a:latin typeface="Candara" pitchFamily="34" charset="0"/>
                <a:sym typeface="Wingdings" pitchFamily="2" charset="2"/>
              </a:rPr>
            </a:br>
            <a:r>
              <a:rPr lang="en-GB" sz="4000" dirty="0">
                <a:latin typeface="Candara" pitchFamily="34" charset="0"/>
                <a:sym typeface="Wingdings" pitchFamily="2" charset="2"/>
              </a:rPr>
              <a:t>Synergy or Conflict?</a:t>
            </a:r>
            <a:br>
              <a:rPr lang="en-GB" sz="4000" dirty="0">
                <a:latin typeface="Candara" pitchFamily="34" charset="0"/>
                <a:sym typeface="Wingdings" pitchFamily="2" charset="2"/>
              </a:rPr>
            </a:br>
            <a:r>
              <a:rPr lang="en-GB" sz="4000" dirty="0">
                <a:latin typeface="Candara" pitchFamily="34" charset="0"/>
                <a:sym typeface="Wingdings" pitchFamily="2" charset="2"/>
              </a:rPr>
              <a:t/>
            </a:r>
            <a:br>
              <a:rPr lang="en-GB" sz="4000" dirty="0">
                <a:latin typeface="Candara" pitchFamily="34" charset="0"/>
                <a:sym typeface="Wingdings" pitchFamily="2" charset="2"/>
              </a:rPr>
            </a:br>
            <a:r>
              <a:rPr lang="en-GB" sz="2000" dirty="0">
                <a:latin typeface="Candara" pitchFamily="34" charset="0"/>
                <a:sym typeface="Wingdings" pitchFamily="2" charset="2"/>
              </a:rPr>
              <a:t>Examples: Types, Schema, Constraints, Units of Measure, Security Information, Documentation, Definition Locations, Help , Provenance, Privacy, Ratings, Rankings, Search…</a:t>
            </a:r>
            <a:endParaRPr lang="en-GB" sz="2000" dirty="0">
              <a:latin typeface="Candara" pitchFamily="34" charset="0"/>
            </a:endParaRPr>
          </a:p>
        </p:txBody>
      </p:sp>
    </p:spTree>
    <p:extLst>
      <p:ext uri="{BB962C8B-B14F-4D97-AF65-F5344CB8AC3E}">
        <p14:creationId xmlns:p14="http://schemas.microsoft.com/office/powerpoint/2010/main" val="171133632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Providing Units of Measure</a:t>
            </a:r>
            <a:endParaRPr lang="en-GB" dirty="0"/>
          </a:p>
        </p:txBody>
      </p:sp>
      <p:sp>
        <p:nvSpPr>
          <p:cNvPr id="3" name="Text Placeholder 2"/>
          <p:cNvSpPr>
            <a:spLocks noGrp="1"/>
          </p:cNvSpPr>
          <p:nvPr>
            <p:ph type="body" sz="quarter" idx="11"/>
          </p:nvPr>
        </p:nvSpPr>
        <p:spPr/>
        <p:txBody>
          <a:bodyPr>
            <a:normAutofit/>
          </a:bodyPr>
          <a:lstStyle/>
          <a:p>
            <a:r>
              <a:rPr lang="en-GB" dirty="0" smtClean="0"/>
              <a:t>via F#’s Units of Measure</a:t>
            </a:r>
            <a:endParaRPr lang="en-GB" dirty="0"/>
          </a:p>
        </p:txBody>
      </p:sp>
      <p:sp>
        <p:nvSpPr>
          <p:cNvPr id="4" name="Text Placeholder 3"/>
          <p:cNvSpPr>
            <a:spLocks noGrp="1"/>
          </p:cNvSpPr>
          <p:nvPr>
            <p:ph type="body" sz="quarter" idx="15"/>
          </p:nvPr>
        </p:nvSpPr>
        <p:spPr/>
        <p:txBody>
          <a:bodyPr>
            <a:normAutofit/>
          </a:bodyPr>
          <a:lstStyle/>
          <a:p>
            <a:endParaRPr lang="en-GB" sz="2800" dirty="0"/>
          </a:p>
        </p:txBody>
      </p:sp>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r="7797"/>
          <a:stretch/>
        </p:blipFill>
        <p:spPr bwMode="auto">
          <a:xfrm>
            <a:off x="927247" y="2167823"/>
            <a:ext cx="7355592" cy="2404266"/>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ectangular Callout 7"/>
          <p:cNvSpPr/>
          <p:nvPr/>
        </p:nvSpPr>
        <p:spPr>
          <a:xfrm>
            <a:off x="4605043" y="1275060"/>
            <a:ext cx="4150116" cy="830966"/>
          </a:xfrm>
          <a:prstGeom prst="wedgeRectCallout">
            <a:avLst>
              <a:gd name="adj1" fmla="val 17402"/>
              <a:gd name="adj2" fmla="val 205318"/>
            </a:avLst>
          </a:prstGeom>
          <a:solidFill>
            <a:srgbClr val="002F81"/>
          </a:solidFill>
        </p:spPr>
        <p:style>
          <a:lnRef idx="1">
            <a:schemeClr val="accent1"/>
          </a:lnRef>
          <a:fillRef idx="3">
            <a:schemeClr val="accent1"/>
          </a:fillRef>
          <a:effectRef idx="2">
            <a:schemeClr val="accent1"/>
          </a:effectRef>
          <a:fontRef idx="minor">
            <a:schemeClr val="lt1"/>
          </a:fontRef>
        </p:style>
        <p:txBody>
          <a:bodyPr wrap="square" lIns="91410" tIns="45705" rIns="91410" bIns="45705" rtlCol="0" anchor="ctr">
            <a:spAutoFit/>
          </a:bodyPr>
          <a:lstStyle/>
          <a:p>
            <a:pPr algn="ctr"/>
            <a:r>
              <a:rPr lang="en-GB" sz="2400" dirty="0">
                <a:latin typeface="Segoe UI" pitchFamily="34" charset="0"/>
                <a:ea typeface="Segoe UI" pitchFamily="34" charset="0"/>
                <a:cs typeface="Segoe UI" pitchFamily="34" charset="0"/>
              </a:rPr>
              <a:t>If the </a:t>
            </a:r>
            <a:r>
              <a:rPr lang="en-GB" sz="2400" dirty="0">
                <a:latin typeface="Segoe UI" pitchFamily="34" charset="0"/>
                <a:ea typeface="Segoe UI" pitchFamily="34" charset="0"/>
                <a:cs typeface="Segoe UI" pitchFamily="34" charset="0"/>
              </a:rPr>
              <a:t>metadata </a:t>
            </a:r>
            <a:r>
              <a:rPr lang="en-GB" sz="2400" dirty="0">
                <a:latin typeface="Segoe UI" pitchFamily="34" charset="0"/>
                <a:ea typeface="Segoe UI" pitchFamily="34" charset="0"/>
                <a:cs typeface="Segoe UI" pitchFamily="34" charset="0"/>
              </a:rPr>
              <a:t>contains units…</a:t>
            </a:r>
          </a:p>
        </p:txBody>
      </p:sp>
      <p:pic>
        <p:nvPicPr>
          <p:cNvPr id="1027"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a:stretch/>
        </p:blipFill>
        <p:spPr bwMode="auto">
          <a:xfrm>
            <a:off x="1302188" y="3956231"/>
            <a:ext cx="7227695" cy="2436892"/>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Rectangular Callout 8"/>
          <p:cNvSpPr/>
          <p:nvPr/>
        </p:nvSpPr>
        <p:spPr>
          <a:xfrm>
            <a:off x="5213445" y="5068792"/>
            <a:ext cx="3886858" cy="1200298"/>
          </a:xfrm>
          <a:prstGeom prst="wedgeRectCallout">
            <a:avLst>
              <a:gd name="adj1" fmla="val -61667"/>
              <a:gd name="adj2" fmla="val -20792"/>
            </a:avLst>
          </a:prstGeom>
          <a:solidFill>
            <a:srgbClr val="002F81"/>
          </a:solidFill>
        </p:spPr>
        <p:style>
          <a:lnRef idx="1">
            <a:schemeClr val="accent1"/>
          </a:lnRef>
          <a:fillRef idx="3">
            <a:schemeClr val="accent1"/>
          </a:fillRef>
          <a:effectRef idx="2">
            <a:schemeClr val="accent1"/>
          </a:effectRef>
          <a:fontRef idx="minor">
            <a:schemeClr val="lt1"/>
          </a:fontRef>
        </p:style>
        <p:txBody>
          <a:bodyPr wrap="square" lIns="91410" tIns="45705" rIns="91410" bIns="45705" rtlCol="0" anchor="ctr">
            <a:spAutoFit/>
          </a:bodyPr>
          <a:lstStyle/>
          <a:p>
            <a:pPr algn="ctr"/>
            <a:r>
              <a:rPr lang="en-GB" sz="2400" dirty="0">
                <a:latin typeface="Segoe UI" pitchFamily="34" charset="0"/>
                <a:ea typeface="Segoe UI" pitchFamily="34" charset="0"/>
                <a:cs typeface="Segoe UI" pitchFamily="34" charset="0"/>
              </a:rPr>
              <a:t>…then these can be projected into the programming language.</a:t>
            </a:r>
          </a:p>
        </p:txBody>
      </p:sp>
    </p:spTree>
    <p:extLst>
      <p:ext uri="{BB962C8B-B14F-4D97-AF65-F5344CB8AC3E}">
        <p14:creationId xmlns:p14="http://schemas.microsoft.com/office/powerpoint/2010/main" val="42165833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02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9" presetClass="emph" presetSubtype="0" nodeType="withEffect">
                                  <p:stCondLst>
                                    <p:cond delay="0"/>
                                  </p:stCondLst>
                                  <p:childTnLst>
                                    <p:set>
                                      <p:cBhvr rctx="PPT">
                                        <p:cTn id="16" dur="indefinite"/>
                                        <p:tgtEl>
                                          <p:spTgt spid="1026"/>
                                        </p:tgtEl>
                                        <p:attrNameLst>
                                          <p:attrName>style.opacity</p:attrName>
                                        </p:attrNameLst>
                                      </p:cBhvr>
                                      <p:to>
                                        <p:strVal val="0.5"/>
                                      </p:to>
                                    </p:set>
                                    <p:animEffect filter="image" prLst="opacity: 0.5">
                                      <p:cBhvr rctx="IE">
                                        <p:cTn id="17" dur="indefinite"/>
                                        <p:tgtEl>
                                          <p:spTgt spid="1026"/>
                                        </p:tgtEl>
                                      </p:cBhvr>
                                    </p:animEffect>
                                  </p:childTnLst>
                                </p:cTn>
                              </p:par>
                              <p:par>
                                <p:cTn id="18" presetID="9" presetClass="emph" presetSubtype="0" grpId="1" nodeType="withEffect">
                                  <p:stCondLst>
                                    <p:cond delay="0"/>
                                  </p:stCondLst>
                                  <p:childTnLst>
                                    <p:set>
                                      <p:cBhvr rctx="PPT">
                                        <p:cTn id="19" dur="indefinite"/>
                                        <p:tgtEl>
                                          <p:spTgt spid="8"/>
                                        </p:tgtEl>
                                        <p:attrNameLst>
                                          <p:attrName>style.opacity</p:attrName>
                                        </p:attrNameLst>
                                      </p:cBhvr>
                                      <p:to>
                                        <p:strVal val="0.5"/>
                                      </p:to>
                                    </p:set>
                                    <p:animEffect filter="image" prLst="opacity: 0.5">
                                      <p:cBhvr rctx="IE">
                                        <p:cTn id="20" dur="indefinite"/>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P spid="9"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1730" y="2327465"/>
            <a:ext cx="8382000" cy="1869743"/>
          </a:xfrm>
        </p:spPr>
        <p:txBody>
          <a:bodyPr/>
          <a:lstStyle/>
          <a:p>
            <a:pPr algn="ctr"/>
            <a:r>
              <a:rPr lang="en-GB" dirty="0" smtClean="0"/>
              <a:t>Proposition 2</a:t>
            </a:r>
            <a:br>
              <a:rPr lang="en-GB" dirty="0" smtClean="0"/>
            </a:br>
            <a:r>
              <a:rPr lang="en-GB" dirty="0" smtClean="0"/>
              <a:t>Modern programming is intensely</a:t>
            </a:r>
            <a:br>
              <a:rPr lang="en-GB" dirty="0" smtClean="0"/>
            </a:br>
            <a:r>
              <a:rPr lang="en-GB" dirty="0" smtClean="0"/>
              <a:t>information-rich</a:t>
            </a:r>
            <a:endParaRPr lang="en-GB" dirty="0"/>
          </a:p>
        </p:txBody>
      </p:sp>
    </p:spTree>
    <p:extLst>
      <p:ext uri="{BB962C8B-B14F-4D97-AF65-F5344CB8AC3E}">
        <p14:creationId xmlns:p14="http://schemas.microsoft.com/office/powerpoint/2010/main" val="423057588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1731" y="2327383"/>
            <a:ext cx="8382000" cy="1869743"/>
          </a:xfrm>
        </p:spPr>
        <p:txBody>
          <a:bodyPr/>
          <a:lstStyle/>
          <a:p>
            <a:r>
              <a:rPr lang="en-GB" dirty="0" smtClean="0"/>
              <a:t>Theme #5</a:t>
            </a:r>
            <a:br>
              <a:rPr lang="en-GB" dirty="0" smtClean="0"/>
            </a:br>
            <a:r>
              <a:rPr lang="en-GB" dirty="0"/>
              <a:t/>
            </a:r>
            <a:br>
              <a:rPr lang="en-GB" dirty="0"/>
            </a:br>
            <a:r>
              <a:rPr lang="en-GB" dirty="0" smtClean="0"/>
              <a:t>Type Systems Encounter Reality</a:t>
            </a:r>
            <a:endParaRPr lang="en-GB" dirty="0"/>
          </a:p>
        </p:txBody>
      </p:sp>
    </p:spTree>
    <p:extLst>
      <p:ext uri="{BB962C8B-B14F-4D97-AF65-F5344CB8AC3E}">
        <p14:creationId xmlns:p14="http://schemas.microsoft.com/office/powerpoint/2010/main" val="901766632"/>
      </p:ext>
    </p:extLst>
  </p:cSld>
  <p:clrMapOvr>
    <a:masterClrMapping/>
  </p:clrMapOvr>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This </a:t>
            </a:r>
            <a:r>
              <a:rPr lang="en-GB" dirty="0" smtClean="0"/>
              <a:t>is different…</a:t>
            </a:r>
            <a:endParaRPr lang="en-GB" dirty="0"/>
          </a:p>
        </p:txBody>
      </p:sp>
      <p:sp>
        <p:nvSpPr>
          <p:cNvPr id="3" name="Content Placeholder 2"/>
          <p:cNvSpPr>
            <a:spLocks noGrp="1"/>
          </p:cNvSpPr>
          <p:nvPr>
            <p:ph idx="1"/>
          </p:nvPr>
        </p:nvSpPr>
        <p:spPr>
          <a:xfrm>
            <a:off x="457202" y="1600208"/>
            <a:ext cx="8400195" cy="3888757"/>
          </a:xfrm>
        </p:spPr>
        <p:txBody>
          <a:bodyPr/>
          <a:lstStyle/>
          <a:p>
            <a:pPr marL="1511675" lvl="4" indent="0" algn="ctr">
              <a:buNone/>
            </a:pPr>
            <a:r>
              <a:rPr lang="en-GB" sz="2400" i="1" dirty="0" smtClean="0">
                <a:latin typeface="Candara" pitchFamily="34" charset="0"/>
              </a:rPr>
              <a:t>“</a:t>
            </a:r>
            <a:r>
              <a:rPr lang="en-GB" sz="2400" i="1" dirty="0">
                <a:latin typeface="Candara" pitchFamily="34" charset="0"/>
              </a:rPr>
              <a:t>The idea of </a:t>
            </a:r>
            <a:r>
              <a:rPr lang="en-GB" sz="2400" b="1" i="1" dirty="0">
                <a:solidFill>
                  <a:srgbClr val="00B050"/>
                </a:solidFill>
                <a:latin typeface="Candara" pitchFamily="34" charset="0"/>
              </a:rPr>
              <a:t>integrating internet-scale information services </a:t>
            </a:r>
            <a:r>
              <a:rPr lang="en-GB" sz="2400" i="1" dirty="0">
                <a:solidFill>
                  <a:schemeClr val="tx1"/>
                </a:solidFill>
                <a:latin typeface="Candara" pitchFamily="34" charset="0"/>
              </a:rPr>
              <a:t>directly into the program's variable and type space </a:t>
            </a:r>
            <a:r>
              <a:rPr lang="en-GB" sz="2400" i="1" dirty="0" smtClean="0">
                <a:solidFill>
                  <a:schemeClr val="tx1"/>
                </a:solidFill>
                <a:latin typeface="Candara" pitchFamily="34" charset="0"/>
              </a:rPr>
              <a:t>is </a:t>
            </a:r>
            <a:r>
              <a:rPr lang="en-GB" sz="2400" b="1" i="1" dirty="0">
                <a:solidFill>
                  <a:srgbClr val="00B050"/>
                </a:solidFill>
                <a:latin typeface="Candara" pitchFamily="34" charset="0"/>
              </a:rPr>
              <a:t>probably</a:t>
            </a:r>
            <a:r>
              <a:rPr lang="en-GB" sz="2400" i="1" dirty="0">
                <a:solidFill>
                  <a:srgbClr val="00B050"/>
                </a:solidFill>
                <a:latin typeface="Candara" pitchFamily="34" charset="0"/>
              </a:rPr>
              <a:t> </a:t>
            </a:r>
            <a:r>
              <a:rPr lang="en-GB" sz="2400" b="1" i="1" dirty="0">
                <a:solidFill>
                  <a:srgbClr val="00B050"/>
                </a:solidFill>
                <a:latin typeface="Candara" pitchFamily="34" charset="0"/>
              </a:rPr>
              <a:t>the most innovative programming language idea </a:t>
            </a:r>
            <a:r>
              <a:rPr lang="en-GB" sz="2400" i="1" dirty="0" smtClean="0">
                <a:solidFill>
                  <a:schemeClr val="tx1"/>
                </a:solidFill>
                <a:latin typeface="Candara" pitchFamily="34" charset="0"/>
              </a:rPr>
              <a:t>I’ve </a:t>
            </a:r>
            <a:r>
              <a:rPr lang="en-GB" sz="2400" i="1" dirty="0">
                <a:solidFill>
                  <a:schemeClr val="tx1"/>
                </a:solidFill>
                <a:latin typeface="Candara" pitchFamily="34" charset="0"/>
              </a:rPr>
              <a:t>heard of in a </a:t>
            </a:r>
            <a:r>
              <a:rPr lang="en-GB" sz="2400" i="1" dirty="0" smtClean="0">
                <a:solidFill>
                  <a:schemeClr val="tx1"/>
                </a:solidFill>
                <a:latin typeface="Candara" pitchFamily="34" charset="0"/>
              </a:rPr>
              <a:t>decade</a:t>
            </a:r>
            <a:r>
              <a:rPr lang="en-GB" sz="2400" i="1" dirty="0">
                <a:latin typeface="Candara" pitchFamily="34" charset="0"/>
              </a:rPr>
              <a:t>”  </a:t>
            </a:r>
            <a:r>
              <a:rPr lang="en-GB" sz="2400" i="1" dirty="0" smtClean="0">
                <a:latin typeface="Candara" pitchFamily="34" charset="0"/>
              </a:rPr>
              <a:t>(</a:t>
            </a:r>
            <a:r>
              <a:rPr lang="en-GB" sz="2400" dirty="0">
                <a:latin typeface="Candara" pitchFamily="34" charset="0"/>
              </a:rPr>
              <a:t>Jim </a:t>
            </a:r>
            <a:r>
              <a:rPr lang="en-GB" sz="2400" dirty="0" err="1" smtClean="0">
                <a:latin typeface="Candara" pitchFamily="34" charset="0"/>
              </a:rPr>
              <a:t>Cordy</a:t>
            </a:r>
            <a:r>
              <a:rPr lang="en-GB" sz="2400" dirty="0" smtClean="0">
                <a:latin typeface="Candara" pitchFamily="34" charset="0"/>
              </a:rPr>
              <a:t>, Queens </a:t>
            </a:r>
            <a:r>
              <a:rPr lang="en-GB" sz="2400" dirty="0" smtClean="0">
                <a:latin typeface="Candara" pitchFamily="34" charset="0"/>
              </a:rPr>
              <a:t>U</a:t>
            </a:r>
            <a:r>
              <a:rPr lang="en-GB" sz="2400" i="1" dirty="0" smtClean="0">
                <a:latin typeface="Candara" pitchFamily="34" charset="0"/>
              </a:rPr>
              <a:t>)</a:t>
            </a:r>
            <a:endParaRPr lang="en-GB" sz="2400" i="1" dirty="0" smtClean="0">
              <a:latin typeface="Candara" pitchFamily="34" charset="0"/>
            </a:endParaRPr>
          </a:p>
          <a:p>
            <a:pPr marL="0" indent="0" algn="ctr">
              <a:buNone/>
            </a:pPr>
            <a:endParaRPr lang="en-GB" sz="1700" i="1" dirty="0"/>
          </a:p>
          <a:p>
            <a:pPr>
              <a:buFont typeface="Arial" pitchFamily="34" charset="0"/>
              <a:buChar char="•"/>
            </a:pPr>
            <a:r>
              <a:rPr lang="en-GB" sz="3000" dirty="0"/>
              <a:t>Perhaps, perhaps not…</a:t>
            </a:r>
          </a:p>
          <a:p>
            <a:pPr>
              <a:buFont typeface="Arial" pitchFamily="34" charset="0"/>
              <a:buChar char="•"/>
            </a:pPr>
            <a:r>
              <a:rPr lang="en-GB" sz="3000" dirty="0"/>
              <a:t>But if something so simple is perceived as so different, </a:t>
            </a:r>
            <a:r>
              <a:rPr lang="en-GB" sz="3000" dirty="0" smtClean="0"/>
              <a:t>we need think why</a:t>
            </a:r>
            <a:endParaRPr lang="en-GB" sz="3000" dirty="0"/>
          </a:p>
          <a:p>
            <a:pPr>
              <a:buFont typeface="Arial" pitchFamily="34" charset="0"/>
              <a:buChar char="•"/>
            </a:pPr>
            <a:r>
              <a:rPr lang="en-GB" sz="3000" dirty="0" smtClean="0"/>
              <a:t>(What follows is somewhat whimsical)</a:t>
            </a:r>
            <a:endParaRPr lang="en-GB" sz="3000" dirty="0"/>
          </a:p>
        </p:txBody>
      </p:sp>
    </p:spTree>
    <p:extLst>
      <p:ext uri="{BB962C8B-B14F-4D97-AF65-F5344CB8AC3E}">
        <p14:creationId xmlns:p14="http://schemas.microsoft.com/office/powerpoint/2010/main" val="2591473079"/>
      </p:ext>
    </p:extLst>
  </p:cSld>
  <p:clrMapOvr>
    <a:masterClrMapping/>
  </p:clrMapOvr>
  <p:transition>
    <p:fade/>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This </a:t>
            </a:r>
            <a:r>
              <a:rPr lang="en-GB" dirty="0" smtClean="0"/>
              <a:t>is different…</a:t>
            </a:r>
            <a:endParaRPr lang="en-GB" dirty="0"/>
          </a:p>
        </p:txBody>
      </p:sp>
      <p:sp>
        <p:nvSpPr>
          <p:cNvPr id="3" name="Content Placeholder 2"/>
          <p:cNvSpPr>
            <a:spLocks noGrp="1"/>
          </p:cNvSpPr>
          <p:nvPr>
            <p:ph idx="1"/>
          </p:nvPr>
        </p:nvSpPr>
        <p:spPr>
          <a:xfrm>
            <a:off x="457201" y="1600207"/>
            <a:ext cx="8011131" cy="3083921"/>
          </a:xfrm>
        </p:spPr>
        <p:txBody>
          <a:bodyPr/>
          <a:lstStyle/>
          <a:p>
            <a:pPr>
              <a:buFont typeface="Arial" pitchFamily="34" charset="0"/>
              <a:buChar char="•"/>
            </a:pPr>
            <a:r>
              <a:rPr lang="en-GB" sz="3000" dirty="0"/>
              <a:t>We like to see PL systems as logical systems</a:t>
            </a:r>
          </a:p>
          <a:p>
            <a:pPr>
              <a:buFont typeface="Arial" pitchFamily="34" charset="0"/>
              <a:buChar char="•"/>
            </a:pPr>
            <a:r>
              <a:rPr lang="en-GB" sz="3000" dirty="0"/>
              <a:t>Traditional logical systems exclude interaction with reality</a:t>
            </a:r>
          </a:p>
          <a:p>
            <a:pPr lvl="1">
              <a:buFont typeface="Arial" pitchFamily="34" charset="0"/>
              <a:buChar char="•"/>
            </a:pPr>
            <a:r>
              <a:rPr lang="en-GB" sz="2700" dirty="0"/>
              <a:t>This is a powerful and simplifying assumption </a:t>
            </a:r>
          </a:p>
          <a:p>
            <a:pPr lvl="1">
              <a:buFont typeface="Arial" pitchFamily="34" charset="0"/>
              <a:buChar char="•"/>
            </a:pPr>
            <a:r>
              <a:rPr lang="en-GB" sz="2700" dirty="0"/>
              <a:t>It is also fundamentally wrong for modern applied programming languages</a:t>
            </a:r>
          </a:p>
          <a:p>
            <a:pPr lvl="1">
              <a:buFont typeface="Arial" pitchFamily="34" charset="0"/>
              <a:buChar char="•"/>
            </a:pPr>
            <a:endParaRPr lang="en-GB" sz="2700" dirty="0"/>
          </a:p>
        </p:txBody>
      </p:sp>
    </p:spTree>
    <p:extLst>
      <p:ext uri="{BB962C8B-B14F-4D97-AF65-F5344CB8AC3E}">
        <p14:creationId xmlns:p14="http://schemas.microsoft.com/office/powerpoint/2010/main" val="360963697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le 1"/>
              <p:cNvSpPr>
                <a:spLocks noGrp="1"/>
              </p:cNvSpPr>
              <p:nvPr>
                <p:ph type="title"/>
              </p:nvPr>
            </p:nvSpPr>
            <p:spPr>
              <a:xfrm>
                <a:off x="249619" y="661638"/>
                <a:ext cx="8382000" cy="609398"/>
              </a:xfrm>
            </p:spPr>
            <p:txBody>
              <a:bodyPr>
                <a:noAutofit/>
              </a:bodyPr>
              <a:lstStyle/>
              <a:p>
                <a:r>
                  <a:rPr lang="en-GB" sz="5500" dirty="0">
                    <a:latin typeface="ZapfChancery"/>
                    <a:sym typeface="Symbol"/>
                  </a:rPr>
                  <a:t></a:t>
                </a:r>
                <a:r>
                  <a:rPr lang="en-GB" sz="5500" dirty="0">
                    <a:ea typeface="Cambria Math"/>
                  </a:rPr>
                  <a:t> </a:t>
                </a:r>
                <a14:m>
                  <m:oMath xmlns:m="http://schemas.openxmlformats.org/officeDocument/2006/math">
                    <m:r>
                      <a:rPr lang="en-GB" sz="5500" i="1" dirty="0">
                        <a:latin typeface="Cambria Math"/>
                        <a:ea typeface="Cambria Math"/>
                      </a:rPr>
                      <m:t>⊢</m:t>
                    </m:r>
                    <m:r>
                      <a:rPr lang="en-GB" sz="6700">
                        <a:latin typeface="Cambria Math"/>
                        <a:sym typeface="Symbol"/>
                      </a:rPr>
                      <m:t> </m:t>
                    </m:r>
                    <m:r>
                      <a:rPr lang="en-GB" sz="6000" i="1">
                        <a:latin typeface="Cambria Math"/>
                        <a:sym typeface="Symbol"/>
                      </a:rPr>
                      <m:t>𝒆</m:t>
                    </m:r>
                  </m:oMath>
                </a14:m>
                <a:r>
                  <a:rPr lang="en-GB" sz="5500" dirty="0">
                    <a:latin typeface="Times New Roman" pitchFamily="18" charset="0"/>
                    <a:cs typeface="Times New Roman" pitchFamily="18" charset="0"/>
                  </a:rPr>
                  <a:t>   :  </a:t>
                </a:r>
                <a:r>
                  <a:rPr lang="en-GB" sz="5500" dirty="0">
                    <a:latin typeface="ZapfChancery"/>
                    <a:sym typeface="Symbol"/>
                  </a:rPr>
                  <a:t></a:t>
                </a:r>
                <a14:m>
                  <m:oMath xmlns:m="http://schemas.openxmlformats.org/officeDocument/2006/math">
                    <m:r>
                      <a:rPr lang="en-GB" sz="8100">
                        <a:latin typeface="Cambria Math"/>
                        <a:sym typeface="Symbol"/>
                      </a:rPr>
                      <m:t> </m:t>
                    </m:r>
                  </m:oMath>
                </a14:m>
                <a:endParaRPr lang="en-GB" sz="5500" dirty="0">
                  <a:latin typeface="Candara" pitchFamily="34" charset="0"/>
                </a:endParaRPr>
              </a:p>
            </p:txBody>
          </p:sp>
        </mc:Choice>
        <mc:Fallback xmlns="">
          <p:sp>
            <p:nvSpPr>
              <p:cNvPr id="2" name="Title 1"/>
              <p:cNvSpPr>
                <a:spLocks noGrp="1" noRot="1" noChangeAspect="1" noMove="1" noResize="1" noEditPoints="1" noAdjustHandles="1" noChangeArrowheads="1" noChangeShapeType="1" noTextEdit="1"/>
              </p:cNvSpPr>
              <p:nvPr>
                <p:ph type="title"/>
              </p:nvPr>
            </p:nvSpPr>
            <p:spPr>
              <a:xfrm>
                <a:off x="332695" y="661791"/>
                <a:ext cx="11171635" cy="609539"/>
              </a:xfrm>
              <a:blipFill rotWithShape="1">
                <a:blip r:embed="rId2"/>
                <a:stretch>
                  <a:fillRect t="-15000" b="-180000"/>
                </a:stretch>
              </a:blipFill>
            </p:spPr>
            <p:txBody>
              <a:bodyPr/>
              <a:lstStyle/>
              <a:p>
                <a:r>
                  <a:rPr lang="en-GB">
                    <a:noFill/>
                  </a:rPr>
                  <a:t> </a:t>
                </a:r>
              </a:p>
            </p:txBody>
          </p:sp>
        </mc:Fallback>
      </mc:AlternateContent>
      <p:sp>
        <p:nvSpPr>
          <p:cNvPr id="4" name="Rectangular Callout 3"/>
          <p:cNvSpPr/>
          <p:nvPr/>
        </p:nvSpPr>
        <p:spPr bwMode="auto">
          <a:xfrm>
            <a:off x="5416706" y="2237914"/>
            <a:ext cx="3563458" cy="1323129"/>
          </a:xfrm>
          <a:prstGeom prst="wedgeRectCallout">
            <a:avLst>
              <a:gd name="adj1" fmla="val -72557"/>
              <a:gd name="adj2" fmla="val 51756"/>
            </a:avLst>
          </a:prstGeom>
          <a:solidFill>
            <a:srgbClr val="0070C0"/>
          </a:solidFill>
          <a:ln>
            <a:solidFill>
              <a:schemeClr val="tx1"/>
            </a:solidFill>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76806" tIns="38403" rIns="76806" bIns="38403" numCol="1" rtlCol="0" anchor="ctr" anchorCtr="0" compatLnSpc="1">
            <a:prstTxWarp prst="textNoShape">
              <a:avLst/>
            </a:prstTxWarp>
            <a:normAutofit/>
          </a:bodyPr>
          <a:lstStyle/>
          <a:p>
            <a:pPr algn="ctr" defTabSz="767848" fontAlgn="base">
              <a:spcBef>
                <a:spcPct val="0"/>
              </a:spcBef>
              <a:spcAft>
                <a:spcPct val="0"/>
              </a:spcAft>
            </a:pPr>
            <a:r>
              <a:rPr lang="en-GB" sz="3400" b="1" dirty="0">
                <a:gradFill>
                  <a:gsLst>
                    <a:gs pos="0">
                      <a:srgbClr val="FFFFFF"/>
                    </a:gs>
                    <a:gs pos="100000">
                      <a:srgbClr val="FFFFFF"/>
                    </a:gs>
                  </a:gsLst>
                  <a:lin ang="5400000" scaled="0"/>
                </a:gradFill>
                <a:latin typeface="Segoe Light" pitchFamily="34" charset="0"/>
              </a:rPr>
              <a:t>The exclusion of reality!</a:t>
            </a:r>
          </a:p>
        </p:txBody>
      </p:sp>
      <mc:AlternateContent xmlns:mc="http://schemas.openxmlformats.org/markup-compatibility/2006" xmlns:a14="http://schemas.microsoft.com/office/drawing/2010/main">
        <mc:Choice Requires="a14">
          <p:sp>
            <p:nvSpPr>
              <p:cNvPr id="5" name="Title 1"/>
              <p:cNvSpPr txBox="1">
                <a:spLocks/>
              </p:cNvSpPr>
              <p:nvPr/>
            </p:nvSpPr>
            <p:spPr>
              <a:xfrm>
                <a:off x="249619" y="3593139"/>
                <a:ext cx="8382000" cy="609398"/>
              </a:xfrm>
              <a:prstGeom prst="rect">
                <a:avLst/>
              </a:prstGeom>
            </p:spPr>
            <p:txBody>
              <a:bodyPr vert="horz" wrap="square" lIns="0" tIns="0" rIns="0" bIns="0" rtlCol="0" anchor="t">
                <a:noAutofit/>
              </a:bodyPr>
              <a:lstStyle>
                <a:lvl1pPr algn="ctr" defTabSz="1110966" rtl="0" eaLnBrk="1" latinLnBrk="0" hangingPunct="1">
                  <a:lnSpc>
                    <a:spcPct val="90000"/>
                  </a:lnSpc>
                  <a:spcBef>
                    <a:spcPct val="0"/>
                  </a:spcBef>
                  <a:buNone/>
                  <a:defRPr lang="en-US" sz="5400" b="0" kern="1200" cap="none" spc="-121" baseline="0">
                    <a:ln w="3175">
                      <a:noFill/>
                    </a:ln>
                    <a:gradFill flip="none" rotWithShape="1">
                      <a:gsLst>
                        <a:gs pos="0">
                          <a:schemeClr val="tx1"/>
                        </a:gs>
                        <a:gs pos="86000">
                          <a:schemeClr val="tx1"/>
                        </a:gs>
                      </a:gsLst>
                      <a:lin ang="5400000" scaled="0"/>
                      <a:tileRect/>
                    </a:gradFill>
                    <a:effectLst/>
                    <a:latin typeface="+mj-lt"/>
                    <a:ea typeface="+mn-ea"/>
                    <a:cs typeface="Arial" charset="0"/>
                  </a:defRPr>
                </a:lvl1pPr>
              </a:lstStyle>
              <a:p>
                <a:r>
                  <a:rPr lang="en-GB" sz="8100" dirty="0">
                    <a:latin typeface="ZapfChancery"/>
                    <a:sym typeface="Symbol"/>
                  </a:rPr>
                  <a:t></a:t>
                </a:r>
                <a:r>
                  <a:rPr lang="en-GB" sz="8100" baseline="-25000" dirty="0">
                    <a:latin typeface="ZapfChancery"/>
                    <a:sym typeface="Symbol"/>
                  </a:rPr>
                  <a:t>0</a:t>
                </a:r>
                <a:r>
                  <a:rPr lang="en-GB" sz="8100" dirty="0">
                    <a:ea typeface="Cambria Math"/>
                  </a:rPr>
                  <a:t> = </a:t>
                </a:r>
                <a:r>
                  <a:rPr lang="en-GB" sz="8100" dirty="0">
                    <a:latin typeface="Consolas" pitchFamily="49" charset="0"/>
                    <a:ea typeface="Cambria Math"/>
                    <a:cs typeface="Consolas" pitchFamily="49" charset="0"/>
                  </a:rPr>
                  <a:t>0</a:t>
                </a:r>
                <a14:m>
                  <m:oMath xmlns:m="http://schemas.openxmlformats.org/officeDocument/2006/math">
                    <m:r>
                      <a:rPr lang="en-GB" sz="8100">
                        <a:latin typeface="Cambria Math"/>
                        <a:sym typeface="Symbol"/>
                      </a:rPr>
                      <m:t> </m:t>
                    </m:r>
                  </m:oMath>
                </a14:m>
                <a:endParaRPr lang="en-GB" sz="5500" dirty="0">
                  <a:latin typeface="Candara" pitchFamily="34" charset="0"/>
                </a:endParaRPr>
              </a:p>
            </p:txBody>
          </p:sp>
        </mc:Choice>
        <mc:Fallback xmlns="">
          <p:sp>
            <p:nvSpPr>
              <p:cNvPr id="5" name="Title 1"/>
              <p:cNvSpPr txBox="1">
                <a:spLocks noRot="1" noChangeAspect="1" noMove="1" noResize="1" noEditPoints="1" noAdjustHandles="1" noChangeArrowheads="1" noChangeShapeType="1" noTextEdit="1"/>
              </p:cNvSpPr>
              <p:nvPr/>
            </p:nvSpPr>
            <p:spPr>
              <a:xfrm>
                <a:off x="332695" y="3593971"/>
                <a:ext cx="11171635" cy="609539"/>
              </a:xfrm>
              <a:prstGeom prst="rect">
                <a:avLst/>
              </a:prstGeom>
              <a:blipFill rotWithShape="1">
                <a:blip r:embed="rId3"/>
                <a:stretch>
                  <a:fillRect t="-93000" b="-236000"/>
                </a:stretch>
              </a:blipFill>
            </p:spPr>
            <p:txBody>
              <a:bodyPr/>
              <a:lstStyle/>
              <a:p>
                <a:r>
                  <a:rPr lang="en-GB">
                    <a:noFill/>
                  </a:rPr>
                  <a:t> </a:t>
                </a:r>
              </a:p>
            </p:txBody>
          </p:sp>
        </mc:Fallback>
      </mc:AlternateContent>
      <p:sp>
        <p:nvSpPr>
          <p:cNvPr id="6" name="Rectangular Callout 5"/>
          <p:cNvSpPr/>
          <p:nvPr/>
        </p:nvSpPr>
        <p:spPr bwMode="auto">
          <a:xfrm>
            <a:off x="5928856" y="345078"/>
            <a:ext cx="2826031" cy="446888"/>
          </a:xfrm>
          <a:prstGeom prst="wedgeRectCallout">
            <a:avLst>
              <a:gd name="adj1" fmla="val -95322"/>
              <a:gd name="adj2" fmla="val 103754"/>
            </a:avLst>
          </a:prstGeom>
          <a:solidFill>
            <a:srgbClr val="0070C0"/>
          </a:solidFill>
          <a:ln>
            <a:solidFill>
              <a:schemeClr val="tx1"/>
            </a:solidFill>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76806" tIns="38403" rIns="76806" bIns="38403" numCol="1" rtlCol="0" anchor="ctr" anchorCtr="0" compatLnSpc="1">
            <a:prstTxWarp prst="textNoShape">
              <a:avLst/>
            </a:prstTxWarp>
            <a:spAutoFit/>
          </a:bodyPr>
          <a:lstStyle/>
          <a:p>
            <a:pPr algn="ctr" defTabSz="767848" fontAlgn="base">
              <a:spcBef>
                <a:spcPct val="0"/>
              </a:spcBef>
              <a:spcAft>
                <a:spcPct val="0"/>
              </a:spcAft>
            </a:pPr>
            <a:r>
              <a:rPr lang="en-GB" sz="2400" b="1" dirty="0">
                <a:gradFill>
                  <a:gsLst>
                    <a:gs pos="0">
                      <a:srgbClr val="FFFFFF"/>
                    </a:gs>
                    <a:gs pos="100000">
                      <a:srgbClr val="FFFFFF"/>
                    </a:gs>
                  </a:gsLst>
                  <a:lin ang="5400000" scaled="0"/>
                </a:gradFill>
                <a:latin typeface="Segoe Light" pitchFamily="34" charset="0"/>
              </a:rPr>
              <a:t>Lots of work here</a:t>
            </a:r>
          </a:p>
        </p:txBody>
      </p:sp>
      <p:sp>
        <p:nvSpPr>
          <p:cNvPr id="7" name="Rectangular Callout 6"/>
          <p:cNvSpPr/>
          <p:nvPr/>
        </p:nvSpPr>
        <p:spPr bwMode="auto">
          <a:xfrm>
            <a:off x="6030865" y="1559024"/>
            <a:ext cx="2826031" cy="446888"/>
          </a:xfrm>
          <a:prstGeom prst="wedgeRectCallout">
            <a:avLst>
              <a:gd name="adj1" fmla="val -52928"/>
              <a:gd name="adj2" fmla="val -32491"/>
            </a:avLst>
          </a:prstGeom>
          <a:solidFill>
            <a:srgbClr val="0070C0"/>
          </a:solidFill>
          <a:ln>
            <a:solidFill>
              <a:schemeClr val="tx1"/>
            </a:solidFill>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76806" tIns="38403" rIns="76806" bIns="38403" numCol="1" rtlCol="0" anchor="ctr" anchorCtr="0" compatLnSpc="1">
            <a:prstTxWarp prst="textNoShape">
              <a:avLst/>
            </a:prstTxWarp>
            <a:spAutoFit/>
          </a:bodyPr>
          <a:lstStyle/>
          <a:p>
            <a:pPr algn="ctr" defTabSz="767848" fontAlgn="base">
              <a:spcBef>
                <a:spcPct val="0"/>
              </a:spcBef>
              <a:spcAft>
                <a:spcPct val="0"/>
              </a:spcAft>
            </a:pPr>
            <a:r>
              <a:rPr lang="en-GB" sz="2400" b="1" dirty="0">
                <a:gradFill>
                  <a:gsLst>
                    <a:gs pos="0">
                      <a:srgbClr val="FFFFFF"/>
                    </a:gs>
                    <a:gs pos="100000">
                      <a:srgbClr val="FFFFFF"/>
                    </a:gs>
                  </a:gsLst>
                  <a:lin ang="5400000" scaled="0"/>
                </a:gradFill>
                <a:latin typeface="Segoe Light" pitchFamily="34" charset="0"/>
              </a:rPr>
              <a:t>Lots of work here</a:t>
            </a:r>
          </a:p>
        </p:txBody>
      </p:sp>
      <p:sp>
        <p:nvSpPr>
          <p:cNvPr id="9" name="Rectangular Callout 8"/>
          <p:cNvSpPr/>
          <p:nvPr/>
        </p:nvSpPr>
        <p:spPr bwMode="auto">
          <a:xfrm>
            <a:off x="1046168" y="2676033"/>
            <a:ext cx="2826031" cy="446888"/>
          </a:xfrm>
          <a:prstGeom prst="wedgeRectCallout">
            <a:avLst>
              <a:gd name="adj1" fmla="val 16402"/>
              <a:gd name="adj2" fmla="val -151035"/>
            </a:avLst>
          </a:prstGeom>
          <a:solidFill>
            <a:srgbClr val="0070C0"/>
          </a:solidFill>
          <a:ln>
            <a:solidFill>
              <a:schemeClr val="tx1"/>
            </a:solidFill>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76806" tIns="38403" rIns="76806" bIns="38403" numCol="1" rtlCol="0" anchor="ctr" anchorCtr="0" compatLnSpc="1">
            <a:prstTxWarp prst="textNoShape">
              <a:avLst/>
            </a:prstTxWarp>
            <a:spAutoFit/>
          </a:bodyPr>
          <a:lstStyle/>
          <a:p>
            <a:pPr algn="ctr" defTabSz="767848" fontAlgn="base">
              <a:spcBef>
                <a:spcPct val="0"/>
              </a:spcBef>
              <a:spcAft>
                <a:spcPct val="0"/>
              </a:spcAft>
            </a:pPr>
            <a:r>
              <a:rPr lang="en-GB" sz="2400" b="1" dirty="0" smtClean="0">
                <a:gradFill>
                  <a:gsLst>
                    <a:gs pos="0">
                      <a:srgbClr val="FFFFFF"/>
                    </a:gs>
                    <a:gs pos="100000">
                      <a:srgbClr val="FFFFFF"/>
                    </a:gs>
                  </a:gsLst>
                  <a:lin ang="5400000" scaled="0"/>
                </a:gradFill>
                <a:latin typeface="Segoe Light" pitchFamily="34" charset="0"/>
              </a:rPr>
              <a:t>The neglected child</a:t>
            </a:r>
            <a:endParaRPr lang="en-GB" sz="2400" b="1" dirty="0">
              <a:gradFill>
                <a:gsLst>
                  <a:gs pos="0">
                    <a:srgbClr val="FFFFFF"/>
                  </a:gs>
                  <a:gs pos="100000">
                    <a:srgbClr val="FFFFFF"/>
                  </a:gs>
                </a:gsLst>
                <a:lin ang="5400000" scaled="0"/>
              </a:gradFill>
              <a:latin typeface="Segoe Light" pitchFamily="34" charset="0"/>
            </a:endParaRPr>
          </a:p>
        </p:txBody>
      </p:sp>
    </p:spTree>
    <p:extLst>
      <p:ext uri="{BB962C8B-B14F-4D97-AF65-F5344CB8AC3E}">
        <p14:creationId xmlns:p14="http://schemas.microsoft.com/office/powerpoint/2010/main" val="310663798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1" nodeType="clickEffect">
                                  <p:stCondLst>
                                    <p:cond delay="0"/>
                                  </p:stCondLst>
                                  <p:childTnLst>
                                    <p:set>
                                      <p:cBhvr>
                                        <p:cTn id="22" dur="1" fill="hold">
                                          <p:stCondLst>
                                            <p:cond delay="0"/>
                                          </p:stCondLst>
                                        </p:cTn>
                                        <p:tgtEl>
                                          <p:spTgt spid="7"/>
                                        </p:tgtEl>
                                        <p:attrNameLst>
                                          <p:attrName>style.visibility</p:attrName>
                                        </p:attrNameLst>
                                      </p:cBhvr>
                                      <p:to>
                                        <p:strVal val="hidden"/>
                                      </p:to>
                                    </p:set>
                                  </p:childTnLst>
                                </p:cTn>
                              </p:par>
                              <p:par>
                                <p:cTn id="23" presetID="1" presetClass="exit" presetSubtype="0" fill="hold" grpId="1" nodeType="withEffect">
                                  <p:stCondLst>
                                    <p:cond delay="0"/>
                                  </p:stCondLst>
                                  <p:childTnLst>
                                    <p:set>
                                      <p:cBhvr>
                                        <p:cTn id="24" dur="1" fill="hold">
                                          <p:stCondLst>
                                            <p:cond delay="0"/>
                                          </p:stCondLst>
                                        </p:cTn>
                                        <p:tgtEl>
                                          <p:spTgt spid="6"/>
                                        </p:tgtEl>
                                        <p:attrNameLst>
                                          <p:attrName>style.visibility</p:attrName>
                                        </p:attrNameLst>
                                      </p:cBhvr>
                                      <p:to>
                                        <p:strVal val="hidden"/>
                                      </p:to>
                                    </p:set>
                                  </p:childTnLst>
                                </p:cTn>
                              </p:par>
                              <p:par>
                                <p:cTn id="25" presetID="1" presetClass="exit" presetSubtype="0" fill="hold" grpId="1" nodeType="withEffect">
                                  <p:stCondLst>
                                    <p:cond delay="0"/>
                                  </p:stCondLst>
                                  <p:childTnLst>
                                    <p:set>
                                      <p:cBhvr>
                                        <p:cTn id="26" dur="1" fill="hold">
                                          <p:stCondLst>
                                            <p:cond delay="0"/>
                                          </p:stCondLst>
                                        </p:cTn>
                                        <p:tgtEl>
                                          <p:spTgt spid="9"/>
                                        </p:tgtEl>
                                        <p:attrNameLst>
                                          <p:attrName>style.visibility</p:attrName>
                                        </p:attrNameLst>
                                      </p:cBhvr>
                                      <p:to>
                                        <p:strVal val="hidden"/>
                                      </p:to>
                                    </p:set>
                                  </p:childTnLst>
                                </p:cTn>
                              </p:par>
                              <p:par>
                                <p:cTn id="27" presetID="1" presetClass="entr" presetSubtype="0" fill="hold" grpId="0" nodeType="withEffect">
                                  <p:stCondLst>
                                    <p:cond delay="0"/>
                                  </p:stCondLst>
                                  <p:childTnLst>
                                    <p:set>
                                      <p:cBhvr>
                                        <p:cTn id="28" dur="1" fill="hold">
                                          <p:stCondLst>
                                            <p:cond delay="0"/>
                                          </p:stCondLst>
                                        </p:cTn>
                                        <p:tgtEl>
                                          <p:spTgt spid="5"/>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5" grpId="0"/>
      <p:bldP spid="6" grpId="0" animBg="1"/>
      <p:bldP spid="6" grpId="1" animBg="1"/>
      <p:bldP spid="7" grpId="0" animBg="1"/>
      <p:bldP spid="7" grpId="1" animBg="1"/>
      <p:bldP spid="9" grpId="0" animBg="1"/>
      <p:bldP spid="9" grpId="1"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89436" y="228601"/>
            <a:ext cx="8363938" cy="761747"/>
          </a:xfrm>
        </p:spPr>
        <p:txBody>
          <a:bodyPr/>
          <a:lstStyle/>
          <a:p>
            <a:pPr algn="ctr"/>
            <a:r>
              <a:rPr lang="en-GB" dirty="0" smtClean="0"/>
              <a:t>Meditations on </a:t>
            </a:r>
            <a:r>
              <a:rPr lang="en-GB" sz="5500" dirty="0">
                <a:latin typeface="ZapfChancery"/>
                <a:sym typeface="Symbol"/>
              </a:rPr>
              <a:t></a:t>
            </a:r>
            <a:r>
              <a:rPr lang="en-GB" sz="5500" baseline="-25000" dirty="0">
                <a:latin typeface="ZapfChancery"/>
                <a:sym typeface="Symbol"/>
              </a:rPr>
              <a:t>0</a:t>
            </a:r>
            <a:r>
              <a:rPr lang="en-GB" dirty="0" smtClean="0"/>
              <a:t> </a:t>
            </a:r>
            <a:endParaRPr lang="en-GB" dirty="0"/>
          </a:p>
        </p:txBody>
      </p:sp>
      <p:graphicFrame>
        <p:nvGraphicFramePr>
          <p:cNvPr id="5" name="Diagram 4"/>
          <p:cNvGraphicFramePr/>
          <p:nvPr>
            <p:extLst>
              <p:ext uri="{D42A27DB-BD31-4B8C-83A1-F6EECF244321}">
                <p14:modId xmlns:p14="http://schemas.microsoft.com/office/powerpoint/2010/main" val="2534749728"/>
              </p:ext>
            </p:extLst>
          </p:nvPr>
        </p:nvGraphicFramePr>
        <p:xfrm>
          <a:off x="389436" y="1447806"/>
          <a:ext cx="8363938" cy="507431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09143406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graphicEl>
                                              <a:dgm id="{90D238AF-8111-48F4-87D0-8513B6795E16}"/>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graphicEl>
                                              <a:dgm id="{5C889AEA-E0C2-4FF9-A34D-CA456FDB903E}"/>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graphicEl>
                                              <a:dgm id="{BB6560F0-5737-4155-83E0-F00762C15097}"/>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graphicEl>
                                              <a:dgm id="{95717ED0-058B-40A8-AEF1-D8763A5D87CC}"/>
                                            </p:graphic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graphicEl>
                                              <a:dgm id="{2B9C4F42-7270-4926-91A5-B0F02BC89C9E}"/>
                                            </p:graphic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
                                            <p:graphicEl>
                                              <a:dgm id="{02636C2B-1A91-4E5F-9560-97738B72DA61}"/>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Sub>
          <a:bldDgm bld="one"/>
        </p:bldSub>
      </p:bldGraphic>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89436" y="228601"/>
            <a:ext cx="8363938" cy="761747"/>
          </a:xfrm>
        </p:spPr>
        <p:txBody>
          <a:bodyPr/>
          <a:lstStyle/>
          <a:p>
            <a:pPr algn="ctr"/>
            <a:r>
              <a:rPr lang="en-GB" dirty="0" smtClean="0"/>
              <a:t>Meditations on </a:t>
            </a:r>
            <a:r>
              <a:rPr lang="en-GB" sz="5500" dirty="0">
                <a:latin typeface="ZapfChancery"/>
                <a:sym typeface="Symbol"/>
              </a:rPr>
              <a:t></a:t>
            </a:r>
            <a:r>
              <a:rPr lang="en-GB" sz="5500" baseline="-25000" dirty="0">
                <a:latin typeface="ZapfChancery"/>
                <a:sym typeface="Symbol"/>
              </a:rPr>
              <a:t>0</a:t>
            </a:r>
            <a:r>
              <a:rPr lang="en-GB" dirty="0" smtClean="0"/>
              <a:t> </a:t>
            </a:r>
            <a:endParaRPr lang="en-GB" dirty="0"/>
          </a:p>
        </p:txBody>
      </p:sp>
      <p:graphicFrame>
        <p:nvGraphicFramePr>
          <p:cNvPr id="5" name="Diagram 4"/>
          <p:cNvGraphicFramePr/>
          <p:nvPr>
            <p:extLst>
              <p:ext uri="{D42A27DB-BD31-4B8C-83A1-F6EECF244321}">
                <p14:modId xmlns:p14="http://schemas.microsoft.com/office/powerpoint/2010/main" val="1674088142"/>
              </p:ext>
            </p:extLst>
          </p:nvPr>
        </p:nvGraphicFramePr>
        <p:xfrm>
          <a:off x="389436" y="1447806"/>
          <a:ext cx="8363938" cy="506066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0502059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graphicEl>
                                              <a:dgm id="{7CA26391-B69E-4A1C-8ED4-3A170885F4E2}"/>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graphicEl>
                                              <a:dgm id="{A79A055B-95A4-44BD-A67F-B5A5ABC9C814}"/>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graphicEl>
                                              <a:dgm id="{7DE51232-A39B-4346-A8B5-36F192675968}"/>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graphicEl>
                                              <a:dgm id="{44BA56FA-50F2-46D9-AB07-EFCB75B83A11}"/>
                                            </p:graphic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graphicEl>
                                              <a:dgm id="{14C5F710-3C2E-46ED-9199-093306C6172F}"/>
                                            </p:graphic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
                                            <p:graphicEl>
                                              <a:dgm id="{1A98FB64-081D-4F6B-AC3C-8BA76C73DBF9}"/>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Sub>
          <a:bldDgm bld="one"/>
        </p:bldSub>
      </p:bldGraphic>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1731" y="2327383"/>
            <a:ext cx="8382000" cy="1869743"/>
          </a:xfrm>
        </p:spPr>
        <p:txBody>
          <a:bodyPr/>
          <a:lstStyle/>
          <a:p>
            <a:r>
              <a:rPr lang="en-GB" dirty="0" smtClean="0"/>
              <a:t>Theme #6</a:t>
            </a:r>
            <a:br>
              <a:rPr lang="en-GB" dirty="0" smtClean="0"/>
            </a:br>
            <a:r>
              <a:rPr lang="en-GB" dirty="0"/>
              <a:t/>
            </a:r>
            <a:br>
              <a:rPr lang="en-GB" dirty="0"/>
            </a:br>
            <a:r>
              <a:rPr lang="en-GB" dirty="0" smtClean="0"/>
              <a:t>Schema Change</a:t>
            </a:r>
            <a:endParaRPr lang="en-GB" dirty="0"/>
          </a:p>
        </p:txBody>
      </p:sp>
    </p:spTree>
    <p:extLst>
      <p:ext uri="{BB962C8B-B14F-4D97-AF65-F5344CB8AC3E}">
        <p14:creationId xmlns:p14="http://schemas.microsoft.com/office/powerpoint/2010/main" val="3972527755"/>
      </p:ext>
    </p:extLst>
  </p:cSld>
  <p:clrMapOvr>
    <a:masterClrMapping/>
  </p:clrMapOvr>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Hard problem, some progress…</a:t>
            </a:r>
            <a:endParaRPr lang="en-GB"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71028042"/>
              </p:ext>
            </p:extLst>
          </p:nvPr>
        </p:nvGraphicFramePr>
        <p:xfrm>
          <a:off x="457201" y="1600207"/>
          <a:ext cx="8011131" cy="512448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58519225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graphicEl>
                                              <a:dgm id="{7CC0CDA4-0807-4E5C-91EB-D5B5AAD880F7}"/>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graphicEl>
                                              <a:dgm id="{42EA7BBD-255F-4314-B333-457862F2D673}"/>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graphicEl>
                                              <a:dgm id="{952C8B6B-DE06-4032-8B30-24461EF83ABC}"/>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graphicEl>
                                              <a:dgm id="{C4B4B460-90BC-4020-976D-E21F29538728}"/>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Sub>
          <a:bldDgm bld="one"/>
        </p:bldSub>
      </p:bldGraphic>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Summary</a:t>
            </a:r>
            <a:endParaRPr lang="en-GB"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684622981"/>
              </p:ext>
            </p:extLst>
          </p:nvPr>
        </p:nvGraphicFramePr>
        <p:xfrm>
          <a:off x="191069" y="1405719"/>
          <a:ext cx="8816453" cy="477671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358730056"/>
      </p:ext>
    </p:extLst>
  </p:cSld>
  <p:clrMapOvr>
    <a:masterClrMapping/>
  </p:clrMapOvr>
  <p:transition>
    <p:fade/>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9102" y="318862"/>
            <a:ext cx="8382000" cy="609398"/>
          </a:xfrm>
        </p:spPr>
        <p:txBody>
          <a:bodyPr>
            <a:noAutofit/>
          </a:bodyPr>
          <a:lstStyle/>
          <a:p>
            <a:r>
              <a:rPr lang="en-GB" sz="4100" dirty="0">
                <a:latin typeface="Candara" pitchFamily="34" charset="0"/>
              </a:rPr>
              <a:t>Some Research </a:t>
            </a:r>
            <a:r>
              <a:rPr lang="en-GB" sz="4100" dirty="0">
                <a:latin typeface="Candara" pitchFamily="34" charset="0"/>
              </a:rPr>
              <a:t>Questions</a:t>
            </a:r>
            <a:br>
              <a:rPr lang="en-GB" sz="4100" dirty="0">
                <a:latin typeface="Candara" pitchFamily="34" charset="0"/>
              </a:rPr>
            </a:br>
            <a:r>
              <a:rPr lang="en-GB" sz="4100" dirty="0">
                <a:latin typeface="Candara" pitchFamily="34" charset="0"/>
              </a:rPr>
              <a:t/>
            </a:r>
            <a:br>
              <a:rPr lang="en-GB" sz="4100" dirty="0">
                <a:latin typeface="Candara" pitchFamily="34" charset="0"/>
              </a:rPr>
            </a:br>
            <a:endParaRPr lang="en-GB" sz="2000" dirty="0">
              <a:latin typeface="Candara" pitchFamily="34" charset="0"/>
            </a:endParaRPr>
          </a:p>
        </p:txBody>
      </p:sp>
      <p:sp>
        <p:nvSpPr>
          <p:cNvPr id="4" name="TextBox 3"/>
          <p:cNvSpPr txBox="1"/>
          <p:nvPr/>
        </p:nvSpPr>
        <p:spPr>
          <a:xfrm>
            <a:off x="447673" y="1308955"/>
            <a:ext cx="3829053" cy="738664"/>
          </a:xfrm>
          <a:prstGeom prst="rect">
            <a:avLst/>
          </a:prstGeom>
          <a:noFill/>
        </p:spPr>
        <p:txBody>
          <a:bodyPr wrap="square" lIns="0" tIns="0" rIns="0" bIns="0" rtlCol="0">
            <a:spAutoFit/>
          </a:bodyPr>
          <a:lstStyle/>
          <a:p>
            <a:pPr algn="ctr"/>
            <a:r>
              <a:rPr lang="en-GB" sz="2400" b="1" dirty="0">
                <a:gradFill>
                  <a:gsLst>
                    <a:gs pos="0">
                      <a:schemeClr val="tx1"/>
                    </a:gs>
                    <a:gs pos="86000">
                      <a:schemeClr val="tx1"/>
                    </a:gs>
                  </a:gsLst>
                  <a:lin ang="5400000" scaled="0"/>
                </a:gradFill>
                <a:latin typeface="Candara" pitchFamily="34" charset="0"/>
              </a:rPr>
              <a:t>Can </a:t>
            </a:r>
            <a:r>
              <a:rPr lang="en-GB" sz="2400" b="1" dirty="0" smtClean="0">
                <a:solidFill>
                  <a:srgbClr val="00B050"/>
                </a:solidFill>
                <a:latin typeface="Candara" pitchFamily="34" charset="0"/>
              </a:rPr>
              <a:t>incorporate </a:t>
            </a:r>
            <a:r>
              <a:rPr lang="en-GB" sz="2400" b="1" dirty="0">
                <a:solidFill>
                  <a:srgbClr val="00B050"/>
                </a:solidFill>
                <a:latin typeface="Candara" pitchFamily="34" charset="0"/>
              </a:rPr>
              <a:t>schema change policies</a:t>
            </a:r>
            <a:r>
              <a:rPr lang="en-GB" sz="2400" b="1" dirty="0">
                <a:gradFill>
                  <a:gsLst>
                    <a:gs pos="0">
                      <a:schemeClr val="tx1"/>
                    </a:gs>
                    <a:gs pos="86000">
                      <a:schemeClr val="tx1"/>
                    </a:gs>
                  </a:gsLst>
                  <a:lin ang="5400000" scaled="0"/>
                </a:gradFill>
                <a:latin typeface="Candara" pitchFamily="34" charset="0"/>
              </a:rPr>
              <a:t>?</a:t>
            </a:r>
          </a:p>
        </p:txBody>
      </p:sp>
      <p:sp>
        <p:nvSpPr>
          <p:cNvPr id="5" name="TextBox 4"/>
          <p:cNvSpPr txBox="1"/>
          <p:nvPr/>
        </p:nvSpPr>
        <p:spPr>
          <a:xfrm>
            <a:off x="5237294" y="4277186"/>
            <a:ext cx="3495675" cy="738664"/>
          </a:xfrm>
          <a:prstGeom prst="rect">
            <a:avLst/>
          </a:prstGeom>
          <a:noFill/>
        </p:spPr>
        <p:txBody>
          <a:bodyPr wrap="square" lIns="0" tIns="0" rIns="0" bIns="0" rtlCol="0">
            <a:spAutoFit/>
          </a:bodyPr>
          <a:lstStyle/>
          <a:p>
            <a:pPr algn="ctr"/>
            <a:r>
              <a:rPr lang="en-GB" sz="2400" b="1" dirty="0">
                <a:gradFill>
                  <a:gsLst>
                    <a:gs pos="0">
                      <a:schemeClr val="tx1"/>
                    </a:gs>
                    <a:gs pos="86000">
                      <a:schemeClr val="tx1"/>
                    </a:gs>
                  </a:gsLst>
                  <a:lin ang="5400000" scaled="0"/>
                </a:gradFill>
                <a:latin typeface="Candara" pitchFamily="34" charset="0"/>
              </a:rPr>
              <a:t>Can we </a:t>
            </a:r>
            <a:r>
              <a:rPr lang="en-GB" sz="2400" b="1" dirty="0" smtClean="0">
                <a:solidFill>
                  <a:srgbClr val="00B050"/>
                </a:solidFill>
                <a:latin typeface="Candara" pitchFamily="34" charset="0"/>
              </a:rPr>
              <a:t>model </a:t>
            </a:r>
            <a:r>
              <a:rPr lang="en-GB" sz="2400" b="1" dirty="0" smtClean="0">
                <a:gradFill>
                  <a:gsLst>
                    <a:gs pos="0">
                      <a:schemeClr val="tx1"/>
                    </a:gs>
                    <a:gs pos="86000">
                      <a:schemeClr val="tx1"/>
                    </a:gs>
                  </a:gsLst>
                  <a:lin ang="5400000" scaled="0"/>
                </a:gradFill>
                <a:latin typeface="Candara" pitchFamily="34" charset="0"/>
              </a:rPr>
              <a:t>and </a:t>
            </a:r>
            <a:r>
              <a:rPr lang="en-GB" sz="2400" b="1" dirty="0" smtClean="0">
                <a:solidFill>
                  <a:srgbClr val="00B050"/>
                </a:solidFill>
                <a:latin typeface="Candara" pitchFamily="34" charset="0"/>
              </a:rPr>
              <a:t>verify provider </a:t>
            </a:r>
            <a:r>
              <a:rPr lang="en-GB" sz="2400" b="1" dirty="0">
                <a:solidFill>
                  <a:srgbClr val="00B050"/>
                </a:solidFill>
                <a:latin typeface="Candara" pitchFamily="34" charset="0"/>
              </a:rPr>
              <a:t>components</a:t>
            </a:r>
            <a:r>
              <a:rPr lang="en-GB" sz="2400" b="1" dirty="0">
                <a:gradFill>
                  <a:gsLst>
                    <a:gs pos="0">
                      <a:schemeClr val="tx1"/>
                    </a:gs>
                    <a:gs pos="86000">
                      <a:schemeClr val="tx1"/>
                    </a:gs>
                  </a:gsLst>
                  <a:lin ang="5400000" scaled="0"/>
                </a:gradFill>
                <a:latin typeface="Candara" pitchFamily="34" charset="0"/>
              </a:rPr>
              <a:t>?</a:t>
            </a:r>
          </a:p>
        </p:txBody>
      </p:sp>
      <p:sp>
        <p:nvSpPr>
          <p:cNvPr id="6" name="TextBox 5"/>
          <p:cNvSpPr txBox="1"/>
          <p:nvPr/>
        </p:nvSpPr>
        <p:spPr>
          <a:xfrm>
            <a:off x="447674" y="2790970"/>
            <a:ext cx="3495675" cy="1107996"/>
          </a:xfrm>
          <a:prstGeom prst="rect">
            <a:avLst/>
          </a:prstGeom>
          <a:noFill/>
        </p:spPr>
        <p:txBody>
          <a:bodyPr wrap="square" lIns="0" tIns="0" rIns="0" bIns="0" rtlCol="0">
            <a:spAutoFit/>
          </a:bodyPr>
          <a:lstStyle/>
          <a:p>
            <a:pPr algn="ctr"/>
            <a:r>
              <a:rPr lang="en-GB" sz="2400" b="1" dirty="0">
                <a:gradFill>
                  <a:gsLst>
                    <a:gs pos="0">
                      <a:schemeClr val="tx1"/>
                    </a:gs>
                    <a:gs pos="86000">
                      <a:schemeClr val="tx1"/>
                    </a:gs>
                  </a:gsLst>
                  <a:lin ang="5400000" scaled="0"/>
                </a:gradFill>
                <a:latin typeface="Candara" pitchFamily="34" charset="0"/>
              </a:rPr>
              <a:t>Can we provide</a:t>
            </a:r>
            <a:r>
              <a:rPr lang="en-GB" sz="2400" b="1" dirty="0">
                <a:solidFill>
                  <a:srgbClr val="FFFF00"/>
                </a:solidFill>
                <a:latin typeface="Candara" pitchFamily="34" charset="0"/>
              </a:rPr>
              <a:t> </a:t>
            </a:r>
            <a:r>
              <a:rPr lang="en-GB" sz="2400" b="1" dirty="0">
                <a:solidFill>
                  <a:srgbClr val="00B050"/>
                </a:solidFill>
                <a:latin typeface="Candara" pitchFamily="34" charset="0"/>
              </a:rPr>
              <a:t>all the data in the enterprise </a:t>
            </a:r>
            <a:r>
              <a:rPr lang="en-GB" sz="2400" b="1" dirty="0">
                <a:latin typeface="Candara" pitchFamily="34" charset="0"/>
              </a:rPr>
              <a:t>(e.g.</a:t>
            </a:r>
            <a:r>
              <a:rPr lang="en-GB" sz="2400" b="1" dirty="0">
                <a:solidFill>
                  <a:srgbClr val="FFFF00"/>
                </a:solidFill>
                <a:latin typeface="Candara" pitchFamily="34" charset="0"/>
              </a:rPr>
              <a:t> </a:t>
            </a:r>
            <a:r>
              <a:rPr lang="en-GB" sz="2400" b="1" dirty="0">
                <a:solidFill>
                  <a:srgbClr val="00B050"/>
                </a:solidFill>
                <a:latin typeface="Candara" pitchFamily="34" charset="0"/>
              </a:rPr>
              <a:t>SAP</a:t>
            </a:r>
            <a:r>
              <a:rPr lang="en-GB" sz="2400" b="1" dirty="0">
                <a:solidFill>
                  <a:srgbClr val="FFFF00"/>
                </a:solidFill>
                <a:latin typeface="Candara" pitchFamily="34" charset="0"/>
              </a:rPr>
              <a:t> </a:t>
            </a:r>
            <a:r>
              <a:rPr lang="en-GB" sz="2400" b="1" dirty="0">
                <a:latin typeface="Candara" pitchFamily="34" charset="0"/>
              </a:rPr>
              <a:t>or</a:t>
            </a:r>
            <a:r>
              <a:rPr lang="en-GB" sz="2400" b="1" dirty="0">
                <a:solidFill>
                  <a:srgbClr val="FFFF00"/>
                </a:solidFill>
                <a:latin typeface="Candara" pitchFamily="34" charset="0"/>
              </a:rPr>
              <a:t> </a:t>
            </a:r>
            <a:r>
              <a:rPr lang="en-GB" sz="2400" b="1" dirty="0" smtClean="0">
                <a:solidFill>
                  <a:srgbClr val="00B050"/>
                </a:solidFill>
                <a:latin typeface="Candara" pitchFamily="34" charset="0"/>
              </a:rPr>
              <a:t>Reuters</a:t>
            </a:r>
            <a:r>
              <a:rPr lang="en-GB" sz="2400" b="1" dirty="0" smtClean="0">
                <a:latin typeface="Candara" pitchFamily="34" charset="0"/>
              </a:rPr>
              <a:t>)</a:t>
            </a:r>
            <a:r>
              <a:rPr lang="en-GB" sz="2400" b="1" dirty="0" smtClean="0">
                <a:gradFill>
                  <a:gsLst>
                    <a:gs pos="0">
                      <a:schemeClr val="tx1"/>
                    </a:gs>
                    <a:gs pos="86000">
                      <a:schemeClr val="tx1"/>
                    </a:gs>
                  </a:gsLst>
                  <a:lin ang="5400000" scaled="0"/>
                </a:gradFill>
                <a:latin typeface="Candara" pitchFamily="34" charset="0"/>
              </a:rPr>
              <a:t>?</a:t>
            </a:r>
            <a:endParaRPr lang="en-GB" sz="2400" b="1" dirty="0">
              <a:gradFill>
                <a:gsLst>
                  <a:gs pos="0">
                    <a:schemeClr val="tx1"/>
                  </a:gs>
                  <a:gs pos="86000">
                    <a:schemeClr val="tx1"/>
                  </a:gs>
                </a:gsLst>
                <a:lin ang="5400000" scaled="0"/>
              </a:gradFill>
              <a:latin typeface="Candara" pitchFamily="34" charset="0"/>
            </a:endParaRPr>
          </a:p>
        </p:txBody>
      </p:sp>
      <p:sp>
        <p:nvSpPr>
          <p:cNvPr id="8" name="TextBox 7"/>
          <p:cNvSpPr txBox="1"/>
          <p:nvPr/>
        </p:nvSpPr>
        <p:spPr>
          <a:xfrm>
            <a:off x="550074" y="4813849"/>
            <a:ext cx="3495675" cy="1477328"/>
          </a:xfrm>
          <a:prstGeom prst="rect">
            <a:avLst/>
          </a:prstGeom>
          <a:noFill/>
        </p:spPr>
        <p:txBody>
          <a:bodyPr wrap="square" lIns="0" tIns="0" rIns="0" bIns="0" rtlCol="0">
            <a:spAutoFit/>
          </a:bodyPr>
          <a:lstStyle/>
          <a:p>
            <a:pPr algn="ctr"/>
            <a:r>
              <a:rPr lang="en-GB" sz="2400" b="1" dirty="0">
                <a:gradFill>
                  <a:gsLst>
                    <a:gs pos="0">
                      <a:schemeClr val="tx1"/>
                    </a:gs>
                    <a:gs pos="86000">
                      <a:schemeClr val="tx1"/>
                    </a:gs>
                  </a:gsLst>
                  <a:lin ang="5400000" scaled="0"/>
                </a:gradFill>
                <a:latin typeface="Candara" pitchFamily="34" charset="0"/>
              </a:rPr>
              <a:t>Can </a:t>
            </a:r>
            <a:r>
              <a:rPr lang="en-GB" sz="2400" b="1" dirty="0">
                <a:solidFill>
                  <a:srgbClr val="00B050"/>
                </a:solidFill>
                <a:latin typeface="Candara" pitchFamily="34" charset="0"/>
              </a:rPr>
              <a:t>richer </a:t>
            </a:r>
            <a:r>
              <a:rPr lang="en-GB" sz="2400" b="1" dirty="0" smtClean="0">
                <a:solidFill>
                  <a:srgbClr val="00B050"/>
                </a:solidFill>
                <a:latin typeface="Candara" pitchFamily="34" charset="0"/>
              </a:rPr>
              <a:t>constraints</a:t>
            </a:r>
            <a:r>
              <a:rPr lang="en-GB" sz="2400" b="1" dirty="0" smtClean="0">
                <a:gradFill>
                  <a:gsLst>
                    <a:gs pos="0">
                      <a:schemeClr val="tx1"/>
                    </a:gs>
                    <a:gs pos="86000">
                      <a:schemeClr val="tx1"/>
                    </a:gs>
                  </a:gsLst>
                  <a:lin ang="5400000" scaled="0"/>
                </a:gradFill>
                <a:latin typeface="Candara" pitchFamily="34" charset="0"/>
              </a:rPr>
              <a:t>,</a:t>
            </a:r>
            <a:r>
              <a:rPr lang="en-GB" sz="2400" b="1" dirty="0" smtClean="0">
                <a:solidFill>
                  <a:srgbClr val="00B050"/>
                </a:solidFill>
                <a:latin typeface="Candara" pitchFamily="34" charset="0"/>
              </a:rPr>
              <a:t> security</a:t>
            </a:r>
            <a:r>
              <a:rPr lang="en-GB" sz="2400" b="1" dirty="0">
                <a:solidFill>
                  <a:srgbClr val="00B050"/>
                </a:solidFill>
                <a:latin typeface="Candara" pitchFamily="34" charset="0"/>
              </a:rPr>
              <a:t>, privacy and provenance annotations </a:t>
            </a:r>
            <a:r>
              <a:rPr lang="en-GB" sz="2400" b="1" dirty="0">
                <a:gradFill>
                  <a:gsLst>
                    <a:gs pos="0">
                      <a:schemeClr val="tx1"/>
                    </a:gs>
                    <a:gs pos="86000">
                      <a:schemeClr val="tx1"/>
                    </a:gs>
                  </a:gsLst>
                  <a:lin ang="5400000" scaled="0"/>
                </a:gradFill>
                <a:latin typeface="Candara" pitchFamily="34" charset="0"/>
              </a:rPr>
              <a:t>be provided?</a:t>
            </a:r>
          </a:p>
        </p:txBody>
      </p:sp>
      <p:sp>
        <p:nvSpPr>
          <p:cNvPr id="9" name="TextBox 8"/>
          <p:cNvSpPr txBox="1"/>
          <p:nvPr/>
        </p:nvSpPr>
        <p:spPr>
          <a:xfrm>
            <a:off x="4931500" y="1308955"/>
            <a:ext cx="3912249" cy="1107996"/>
          </a:xfrm>
          <a:prstGeom prst="rect">
            <a:avLst/>
          </a:prstGeom>
          <a:noFill/>
        </p:spPr>
        <p:txBody>
          <a:bodyPr wrap="square" lIns="0" tIns="0" rIns="0" bIns="0" rtlCol="0">
            <a:spAutoFit/>
          </a:bodyPr>
          <a:lstStyle/>
          <a:p>
            <a:pPr algn="ctr"/>
            <a:r>
              <a:rPr lang="en-GB" sz="2400" b="1" dirty="0">
                <a:gradFill>
                  <a:gsLst>
                    <a:gs pos="0">
                      <a:schemeClr val="tx1"/>
                    </a:gs>
                    <a:gs pos="86000">
                      <a:schemeClr val="tx1"/>
                    </a:gs>
                  </a:gsLst>
                  <a:lin ang="5400000" scaled="0"/>
                </a:gradFill>
                <a:latin typeface="Candara" pitchFamily="34" charset="0"/>
              </a:rPr>
              <a:t>Can </a:t>
            </a:r>
            <a:r>
              <a:rPr lang="en-GB" sz="2400" b="1" dirty="0" smtClean="0">
                <a:solidFill>
                  <a:srgbClr val="00B050"/>
                </a:solidFill>
                <a:latin typeface="Candara" pitchFamily="34" charset="0"/>
              </a:rPr>
              <a:t>temporal </a:t>
            </a:r>
            <a:r>
              <a:rPr lang="en-GB" sz="2400" b="1" dirty="0" smtClean="0">
                <a:gradFill>
                  <a:gsLst>
                    <a:gs pos="0">
                      <a:schemeClr val="tx1"/>
                    </a:gs>
                    <a:gs pos="86000">
                      <a:schemeClr val="tx1"/>
                    </a:gs>
                  </a:gsLst>
                  <a:lin ang="5400000" scaled="0"/>
                </a:gradFill>
                <a:latin typeface="Candara" pitchFamily="34" charset="0"/>
              </a:rPr>
              <a:t>and </a:t>
            </a:r>
            <a:r>
              <a:rPr lang="en-GB" sz="2400" b="1" dirty="0" smtClean="0">
                <a:solidFill>
                  <a:srgbClr val="00B050"/>
                </a:solidFill>
                <a:latin typeface="Candara" pitchFamily="34" charset="0"/>
              </a:rPr>
              <a:t>probabilistic </a:t>
            </a:r>
            <a:r>
              <a:rPr lang="en-GB" sz="2400" b="1" dirty="0">
                <a:solidFill>
                  <a:srgbClr val="00B050"/>
                </a:solidFill>
                <a:latin typeface="Candara" pitchFamily="34" charset="0"/>
              </a:rPr>
              <a:t>metadata </a:t>
            </a:r>
            <a:r>
              <a:rPr lang="en-GB" sz="2400" b="1" dirty="0">
                <a:gradFill>
                  <a:gsLst>
                    <a:gs pos="0">
                      <a:schemeClr val="tx1"/>
                    </a:gs>
                    <a:gs pos="86000">
                      <a:schemeClr val="tx1"/>
                    </a:gs>
                  </a:gsLst>
                  <a:lin ang="5400000" scaled="0"/>
                </a:gradFill>
                <a:latin typeface="Candara" pitchFamily="34" charset="0"/>
              </a:rPr>
              <a:t>be useful for typing or tooling?</a:t>
            </a:r>
          </a:p>
        </p:txBody>
      </p:sp>
      <p:sp>
        <p:nvSpPr>
          <p:cNvPr id="12" name="TextBox 11"/>
          <p:cNvSpPr txBox="1"/>
          <p:nvPr/>
        </p:nvSpPr>
        <p:spPr>
          <a:xfrm>
            <a:off x="5139785" y="5552513"/>
            <a:ext cx="3495675" cy="738664"/>
          </a:xfrm>
          <a:prstGeom prst="rect">
            <a:avLst/>
          </a:prstGeom>
          <a:noFill/>
        </p:spPr>
        <p:txBody>
          <a:bodyPr wrap="square" lIns="0" tIns="0" rIns="0" bIns="0" rtlCol="0">
            <a:spAutoFit/>
          </a:bodyPr>
          <a:lstStyle/>
          <a:p>
            <a:pPr algn="ctr"/>
            <a:r>
              <a:rPr lang="en-GB" sz="2400" b="1" dirty="0">
                <a:gradFill>
                  <a:gsLst>
                    <a:gs pos="0">
                      <a:schemeClr val="tx1"/>
                    </a:gs>
                    <a:gs pos="86000">
                      <a:schemeClr val="tx1"/>
                    </a:gs>
                  </a:gsLst>
                  <a:lin ang="5400000" scaled="0"/>
                </a:gradFill>
                <a:latin typeface="Candara" pitchFamily="34" charset="0"/>
              </a:rPr>
              <a:t>Can we </a:t>
            </a:r>
            <a:r>
              <a:rPr lang="en-GB" sz="2400" b="1" dirty="0" smtClean="0">
                <a:solidFill>
                  <a:srgbClr val="00B050"/>
                </a:solidFill>
                <a:latin typeface="Candara" pitchFamily="34" charset="0"/>
              </a:rPr>
              <a:t>provided types be mutually recursive</a:t>
            </a:r>
            <a:r>
              <a:rPr lang="en-GB" sz="2400" b="1" dirty="0" smtClean="0">
                <a:gradFill>
                  <a:gsLst>
                    <a:gs pos="0">
                      <a:schemeClr val="tx1"/>
                    </a:gs>
                    <a:gs pos="86000">
                      <a:schemeClr val="tx1"/>
                    </a:gs>
                  </a:gsLst>
                  <a:lin ang="5400000" scaled="0"/>
                </a:gradFill>
                <a:latin typeface="Candara" pitchFamily="34" charset="0"/>
              </a:rPr>
              <a:t>? </a:t>
            </a:r>
            <a:endParaRPr lang="en-GB" sz="2400" b="1" dirty="0">
              <a:gradFill>
                <a:gsLst>
                  <a:gs pos="0">
                    <a:schemeClr val="tx1"/>
                  </a:gs>
                  <a:gs pos="86000">
                    <a:schemeClr val="tx1"/>
                  </a:gs>
                </a:gsLst>
                <a:lin ang="5400000" scaled="0"/>
              </a:gradFill>
              <a:latin typeface="Candara" pitchFamily="34" charset="0"/>
            </a:endParaRPr>
          </a:p>
        </p:txBody>
      </p:sp>
      <p:sp>
        <p:nvSpPr>
          <p:cNvPr id="13" name="TextBox 12"/>
          <p:cNvSpPr txBox="1"/>
          <p:nvPr/>
        </p:nvSpPr>
        <p:spPr>
          <a:xfrm>
            <a:off x="5139786" y="2815508"/>
            <a:ext cx="3495675" cy="1107996"/>
          </a:xfrm>
          <a:prstGeom prst="rect">
            <a:avLst/>
          </a:prstGeom>
          <a:noFill/>
        </p:spPr>
        <p:txBody>
          <a:bodyPr wrap="square" lIns="0" tIns="0" rIns="0" bIns="0" rtlCol="0">
            <a:spAutoFit/>
          </a:bodyPr>
          <a:lstStyle/>
          <a:p>
            <a:pPr algn="ctr"/>
            <a:r>
              <a:rPr lang="en-GB" sz="2400" b="1" dirty="0">
                <a:solidFill>
                  <a:srgbClr val="00B050"/>
                </a:solidFill>
                <a:latin typeface="Candara" pitchFamily="34" charset="0"/>
              </a:rPr>
              <a:t>Temporal types</a:t>
            </a:r>
            <a:r>
              <a:rPr lang="en-GB" sz="2400" b="1" dirty="0">
                <a:gradFill>
                  <a:gsLst>
                    <a:gs pos="0">
                      <a:schemeClr val="tx1"/>
                    </a:gs>
                    <a:gs pos="86000">
                      <a:schemeClr val="tx1"/>
                    </a:gs>
                  </a:gsLst>
                  <a:lin ang="5400000" scaled="0"/>
                </a:gradFill>
                <a:latin typeface="Candara" pitchFamily="34" charset="0"/>
              </a:rPr>
              <a:t>? </a:t>
            </a:r>
            <a:r>
              <a:rPr lang="en-GB" sz="2400" b="1" dirty="0">
                <a:solidFill>
                  <a:srgbClr val="00B050"/>
                </a:solidFill>
                <a:latin typeface="Candara" pitchFamily="34" charset="0"/>
              </a:rPr>
              <a:t>Probabilistic types</a:t>
            </a:r>
            <a:r>
              <a:rPr lang="en-GB" sz="2400" b="1" dirty="0">
                <a:gradFill>
                  <a:gsLst>
                    <a:gs pos="0">
                      <a:schemeClr val="tx1"/>
                    </a:gs>
                    <a:gs pos="86000">
                      <a:schemeClr val="tx1"/>
                    </a:gs>
                  </a:gsLst>
                  <a:lin ang="5400000" scaled="0"/>
                </a:gradFill>
                <a:latin typeface="Candara" pitchFamily="34" charset="0"/>
              </a:rPr>
              <a:t>? </a:t>
            </a:r>
            <a:r>
              <a:rPr lang="en-GB" sz="2400" b="1" dirty="0">
                <a:solidFill>
                  <a:srgbClr val="00B050"/>
                </a:solidFill>
                <a:latin typeface="Candara" pitchFamily="34" charset="0"/>
              </a:rPr>
              <a:t>Evolving types</a:t>
            </a:r>
            <a:r>
              <a:rPr lang="en-GB" sz="2400" b="1" dirty="0">
                <a:gradFill>
                  <a:gsLst>
                    <a:gs pos="0">
                      <a:schemeClr val="tx1"/>
                    </a:gs>
                    <a:gs pos="86000">
                      <a:schemeClr val="tx1"/>
                    </a:gs>
                  </a:gsLst>
                  <a:lin ang="5400000" scaled="0"/>
                </a:gradFill>
                <a:latin typeface="Candara" pitchFamily="34" charset="0"/>
              </a:rPr>
              <a:t>?</a:t>
            </a:r>
            <a:endParaRPr lang="en-GB" sz="2400" b="1" dirty="0">
              <a:gradFill>
                <a:gsLst>
                  <a:gs pos="0">
                    <a:schemeClr val="tx1"/>
                  </a:gs>
                  <a:gs pos="86000">
                    <a:schemeClr val="tx1"/>
                  </a:gs>
                </a:gsLst>
                <a:lin ang="5400000" scaled="0"/>
              </a:gradFill>
              <a:latin typeface="Candara" pitchFamily="34" charset="0"/>
            </a:endParaRPr>
          </a:p>
        </p:txBody>
      </p:sp>
    </p:spTree>
    <p:extLst>
      <p:ext uri="{BB962C8B-B14F-4D97-AF65-F5344CB8AC3E}">
        <p14:creationId xmlns:p14="http://schemas.microsoft.com/office/powerpoint/2010/main" val="41212738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1730" y="2327465"/>
            <a:ext cx="8382000" cy="1869743"/>
          </a:xfrm>
        </p:spPr>
        <p:txBody>
          <a:bodyPr/>
          <a:lstStyle/>
          <a:p>
            <a:pPr algn="ctr"/>
            <a:r>
              <a:rPr lang="en-GB" dirty="0" smtClean="0"/>
              <a:t>Proposition 3</a:t>
            </a:r>
            <a:br>
              <a:rPr lang="en-GB" dirty="0" smtClean="0"/>
            </a:br>
            <a:r>
              <a:rPr lang="en-GB" dirty="0" smtClean="0"/>
              <a:t>Our languages are information-sparse</a:t>
            </a:r>
            <a:endParaRPr lang="en-GB" dirty="0"/>
          </a:p>
        </p:txBody>
      </p:sp>
    </p:spTree>
    <p:extLst>
      <p:ext uri="{BB962C8B-B14F-4D97-AF65-F5344CB8AC3E}">
        <p14:creationId xmlns:p14="http://schemas.microsoft.com/office/powerpoint/2010/main" val="48755992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28447" y="1685135"/>
            <a:ext cx="8095570" cy="1523493"/>
          </a:xfrm>
        </p:spPr>
        <p:txBody>
          <a:bodyPr/>
          <a:lstStyle/>
          <a:p>
            <a:r>
              <a:rPr lang="en-GB" b="0" dirty="0" smtClean="0"/>
              <a:t>Learn more</a:t>
            </a:r>
            <a:endParaRPr lang="en-GB" b="0" dirty="0"/>
          </a:p>
        </p:txBody>
      </p:sp>
      <p:sp>
        <p:nvSpPr>
          <p:cNvPr id="3" name="Title 1"/>
          <p:cNvSpPr txBox="1">
            <a:spLocks/>
          </p:cNvSpPr>
          <p:nvPr/>
        </p:nvSpPr>
        <p:spPr>
          <a:xfrm>
            <a:off x="628447" y="5313069"/>
            <a:ext cx="8382000" cy="498483"/>
          </a:xfrm>
          <a:prstGeom prst="rect">
            <a:avLst/>
          </a:prstGeom>
        </p:spPr>
        <p:txBody>
          <a:bodyPr vert="horz" wrap="square" lIns="0" tIns="0" rIns="0" bIns="0" rtlCol="0" anchor="ctr" anchorCtr="0">
            <a:noAutofit/>
          </a:bodyPr>
          <a:lstStyle>
            <a:lvl1pPr algn="l" defTabSz="1110841" rtl="0" eaLnBrk="1" latinLnBrk="0" hangingPunct="1">
              <a:lnSpc>
                <a:spcPct val="90000"/>
              </a:lnSpc>
              <a:spcBef>
                <a:spcPct val="0"/>
              </a:spcBef>
              <a:buNone/>
              <a:defRPr lang="en-US" sz="5800" b="1" kern="1200" cap="none" spc="-121" baseline="0">
                <a:ln w="3175">
                  <a:noFill/>
                </a:ln>
                <a:gradFill flip="none" rotWithShape="1">
                  <a:gsLst>
                    <a:gs pos="0">
                      <a:schemeClr val="tx1"/>
                    </a:gs>
                    <a:gs pos="86000">
                      <a:schemeClr val="tx1"/>
                    </a:gs>
                  </a:gsLst>
                  <a:lin ang="5400000" scaled="0"/>
                  <a:tileRect/>
                </a:gradFill>
                <a:effectLst/>
                <a:latin typeface="Segoe Light" charset="0"/>
                <a:ea typeface="+mn-ea"/>
                <a:cs typeface="Arial" charset="0"/>
              </a:defRPr>
            </a:lvl1pPr>
          </a:lstStyle>
          <a:p>
            <a:r>
              <a:rPr lang="en-GB" sz="3000" dirty="0" smtClean="0">
                <a:hlinkClick r:id="rId2"/>
              </a:rPr>
              <a:t>tryfsharp.org</a:t>
            </a:r>
            <a:endParaRPr lang="en-GB" sz="3000" dirty="0">
              <a:hlinkClick r:id="rId2"/>
            </a:endParaRPr>
          </a:p>
          <a:p>
            <a:endParaRPr lang="en-GB" sz="3000" dirty="0">
              <a:hlinkClick r:id="rId2"/>
            </a:endParaRPr>
          </a:p>
          <a:p>
            <a:r>
              <a:rPr lang="en-GB" sz="3000" dirty="0">
                <a:hlinkClick r:id="rId2"/>
              </a:rPr>
              <a:t>fsharp.org/math</a:t>
            </a:r>
            <a:r>
              <a:rPr lang="en-GB" sz="3000" dirty="0"/>
              <a:t> </a:t>
            </a:r>
            <a:endParaRPr lang="en-GB" sz="3000" dirty="0"/>
          </a:p>
          <a:p>
            <a:r>
              <a:rPr lang="en-GB" sz="3000" dirty="0">
                <a:hlinkClick r:id="rId3"/>
              </a:rPr>
              <a:t>fsharp.org/data-science</a:t>
            </a:r>
            <a:r>
              <a:rPr lang="en-GB" sz="3000" dirty="0"/>
              <a:t>    </a:t>
            </a:r>
            <a:endParaRPr lang="en-GB" sz="3000" dirty="0"/>
          </a:p>
          <a:p>
            <a:r>
              <a:rPr lang="en-GB" sz="3000" dirty="0">
                <a:hlinkClick r:id="rId4"/>
              </a:rPr>
              <a:t>fsharp.org/machine-learning</a:t>
            </a:r>
            <a:endParaRPr lang="en-GB" sz="3000" dirty="0"/>
          </a:p>
          <a:p>
            <a:r>
              <a:rPr lang="en-GB" sz="3000" dirty="0">
                <a:hlinkClick r:id="rId5"/>
              </a:rPr>
              <a:t>fsharp.org/cloud</a:t>
            </a:r>
            <a:endParaRPr lang="en-GB" sz="3000" dirty="0"/>
          </a:p>
          <a:p>
            <a:r>
              <a:rPr lang="en-GB" sz="3000" dirty="0">
                <a:hlinkClick r:id="rId6"/>
              </a:rPr>
              <a:t>fsharp.org/data-access</a:t>
            </a:r>
            <a:r>
              <a:rPr lang="en-GB" sz="3000" dirty="0"/>
              <a:t> </a:t>
            </a:r>
          </a:p>
          <a:p>
            <a:endParaRPr lang="en-GB" sz="3000" dirty="0"/>
          </a:p>
          <a:p>
            <a:endParaRPr lang="en-GB" sz="3000" dirty="0"/>
          </a:p>
          <a:p>
            <a:r>
              <a:rPr lang="en-GB" sz="3000" dirty="0"/>
              <a:t>   </a:t>
            </a:r>
            <a:endParaRPr lang="en-GB" sz="3000" dirty="0"/>
          </a:p>
          <a:p>
            <a:r>
              <a:rPr lang="en-GB" sz="3000" dirty="0"/>
              <a:t> </a:t>
            </a:r>
          </a:p>
        </p:txBody>
      </p:sp>
      <p:sp>
        <p:nvSpPr>
          <p:cNvPr id="4" name="Title 3"/>
          <p:cNvSpPr txBox="1">
            <a:spLocks/>
          </p:cNvSpPr>
          <p:nvPr/>
        </p:nvSpPr>
        <p:spPr>
          <a:xfrm>
            <a:off x="628447" y="187059"/>
            <a:ext cx="7683913" cy="1523497"/>
          </a:xfrm>
          <a:prstGeom prst="rect">
            <a:avLst/>
          </a:prstGeom>
        </p:spPr>
        <p:txBody>
          <a:bodyPr vert="horz" wrap="square" lIns="0" tIns="0" rIns="0" bIns="0" rtlCol="0" anchor="ctr" anchorCtr="0">
            <a:noAutofit/>
          </a:bodyPr>
          <a:lstStyle>
            <a:lvl1pPr algn="l" defTabSz="1110591" rtl="0" eaLnBrk="1" latinLnBrk="0" hangingPunct="1">
              <a:lnSpc>
                <a:spcPct val="90000"/>
              </a:lnSpc>
              <a:spcBef>
                <a:spcPct val="0"/>
              </a:spcBef>
              <a:buNone/>
              <a:defRPr lang="en-US" sz="5800" b="1" kern="1200" cap="none" spc="-121" baseline="0">
                <a:ln w="3175">
                  <a:noFill/>
                </a:ln>
                <a:gradFill flip="none" rotWithShape="1">
                  <a:gsLst>
                    <a:gs pos="0">
                      <a:schemeClr val="tx1"/>
                    </a:gs>
                    <a:gs pos="86000">
                      <a:schemeClr val="tx1"/>
                    </a:gs>
                  </a:gsLst>
                  <a:lin ang="5400000" scaled="0"/>
                  <a:tileRect/>
                </a:gradFill>
                <a:effectLst/>
                <a:latin typeface="Segoe Light" charset="0"/>
                <a:ea typeface="+mn-ea"/>
                <a:cs typeface="Arial" charset="0"/>
              </a:defRPr>
            </a:lvl1pPr>
          </a:lstStyle>
          <a:p>
            <a:pPr algn="ctr"/>
            <a:r>
              <a:rPr lang="en-GB" dirty="0" smtClean="0">
                <a:latin typeface="Candara" pitchFamily="34" charset="0"/>
              </a:rPr>
              <a:t>Questions</a:t>
            </a:r>
            <a:r>
              <a:rPr lang="en-GB" dirty="0" smtClean="0">
                <a:latin typeface="Candara" pitchFamily="34" charset="0"/>
              </a:rPr>
              <a:t>?</a:t>
            </a:r>
            <a:endParaRPr lang="en-GB" sz="3100" dirty="0">
              <a:latin typeface="Candara" pitchFamily="34" charset="0"/>
            </a:endParaRPr>
          </a:p>
        </p:txBody>
      </p:sp>
      <p:sp>
        <p:nvSpPr>
          <p:cNvPr id="5" name="Title 1"/>
          <p:cNvSpPr txBox="1">
            <a:spLocks/>
          </p:cNvSpPr>
          <p:nvPr/>
        </p:nvSpPr>
        <p:spPr>
          <a:xfrm>
            <a:off x="4676231" y="1701439"/>
            <a:ext cx="8095570" cy="1523493"/>
          </a:xfrm>
          <a:prstGeom prst="rect">
            <a:avLst/>
          </a:prstGeom>
        </p:spPr>
        <p:txBody>
          <a:bodyPr vert="horz" wrap="square" lIns="0" tIns="0" rIns="0" bIns="0" rtlCol="0" anchor="ctr" anchorCtr="0">
            <a:noAutofit/>
          </a:bodyPr>
          <a:lstStyle>
            <a:lvl1pPr algn="l" defTabSz="1110591" rtl="0" eaLnBrk="1" latinLnBrk="0" hangingPunct="1">
              <a:lnSpc>
                <a:spcPct val="90000"/>
              </a:lnSpc>
              <a:spcBef>
                <a:spcPct val="0"/>
              </a:spcBef>
              <a:buNone/>
              <a:defRPr lang="en-US" sz="5800" b="1" kern="1200" cap="none" spc="-121" baseline="0">
                <a:ln w="3175">
                  <a:noFill/>
                </a:ln>
                <a:gradFill flip="none" rotWithShape="1">
                  <a:gsLst>
                    <a:gs pos="0">
                      <a:schemeClr val="tx1"/>
                    </a:gs>
                    <a:gs pos="86000">
                      <a:schemeClr val="tx1"/>
                    </a:gs>
                  </a:gsLst>
                  <a:lin ang="5400000" scaled="0"/>
                  <a:tileRect/>
                </a:gradFill>
                <a:effectLst/>
                <a:latin typeface="Segoe Light" charset="0"/>
                <a:ea typeface="+mn-ea"/>
                <a:cs typeface="Arial" charset="0"/>
              </a:defRPr>
            </a:lvl1pPr>
          </a:lstStyle>
          <a:p>
            <a:r>
              <a:rPr lang="en-GB" sz="4900" b="0" dirty="0" smtClean="0">
                <a:latin typeface="Candara" pitchFamily="34" charset="0"/>
              </a:rPr>
              <a:t>Get involved</a:t>
            </a:r>
            <a:endParaRPr lang="en-GB" sz="4900" b="0" dirty="0">
              <a:latin typeface="Candara" pitchFamily="34" charset="0"/>
            </a:endParaRPr>
          </a:p>
        </p:txBody>
      </p:sp>
      <p:sp>
        <p:nvSpPr>
          <p:cNvPr id="6" name="Title 1"/>
          <p:cNvSpPr txBox="1">
            <a:spLocks/>
          </p:cNvSpPr>
          <p:nvPr/>
        </p:nvSpPr>
        <p:spPr>
          <a:xfrm>
            <a:off x="4676231" y="3224932"/>
            <a:ext cx="8382000" cy="498483"/>
          </a:xfrm>
          <a:prstGeom prst="rect">
            <a:avLst/>
          </a:prstGeom>
        </p:spPr>
        <p:txBody>
          <a:bodyPr vert="horz" wrap="square" lIns="0" tIns="0" rIns="0" bIns="0" rtlCol="0" anchor="ctr" anchorCtr="0">
            <a:noAutofit/>
          </a:bodyPr>
          <a:lstStyle>
            <a:lvl1pPr algn="l" defTabSz="1110841" rtl="0" eaLnBrk="1" latinLnBrk="0" hangingPunct="1">
              <a:lnSpc>
                <a:spcPct val="90000"/>
              </a:lnSpc>
              <a:spcBef>
                <a:spcPct val="0"/>
              </a:spcBef>
              <a:buNone/>
              <a:defRPr lang="en-US" sz="5800" b="1" kern="1200" cap="none" spc="-121" baseline="0">
                <a:ln w="3175">
                  <a:noFill/>
                </a:ln>
                <a:gradFill flip="none" rotWithShape="1">
                  <a:gsLst>
                    <a:gs pos="0">
                      <a:schemeClr val="tx1"/>
                    </a:gs>
                    <a:gs pos="86000">
                      <a:schemeClr val="tx1"/>
                    </a:gs>
                  </a:gsLst>
                  <a:lin ang="5400000" scaled="0"/>
                  <a:tileRect/>
                </a:gradFill>
                <a:effectLst/>
                <a:latin typeface="Segoe Light" charset="0"/>
                <a:ea typeface="+mn-ea"/>
                <a:cs typeface="Arial" charset="0"/>
              </a:defRPr>
            </a:lvl1pPr>
          </a:lstStyle>
          <a:p>
            <a:r>
              <a:rPr lang="en-GB" sz="3000" dirty="0">
                <a:hlinkClick r:id="rId7"/>
              </a:rPr>
              <a:t>fsharp.org</a:t>
            </a:r>
            <a:endParaRPr lang="en-GB" sz="3000" dirty="0"/>
          </a:p>
        </p:txBody>
      </p:sp>
    </p:spTree>
    <p:extLst>
      <p:ext uri="{BB962C8B-B14F-4D97-AF65-F5344CB8AC3E}">
        <p14:creationId xmlns:p14="http://schemas.microsoft.com/office/powerpoint/2010/main" val="4189788760"/>
      </p:ext>
    </p:extLst>
  </p:cSld>
  <p:clrMapOvr>
    <a:masterClrMapping/>
  </p:clrMapOvr>
  <p:transition>
    <p:fade/>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2205" y="527149"/>
            <a:ext cx="8382000" cy="609398"/>
          </a:xfrm>
        </p:spPr>
        <p:txBody>
          <a:bodyPr>
            <a:noAutofit/>
          </a:bodyPr>
          <a:lstStyle/>
          <a:p>
            <a:r>
              <a:rPr lang="en-GB" sz="4000" dirty="0">
                <a:latin typeface="Candara" pitchFamily="34" charset="0"/>
              </a:rPr>
              <a:t/>
            </a:r>
            <a:br>
              <a:rPr lang="en-GB" sz="4000" dirty="0">
                <a:latin typeface="Candara" pitchFamily="34" charset="0"/>
              </a:rPr>
            </a:br>
            <a:r>
              <a:rPr lang="en-GB" sz="4000" dirty="0">
                <a:latin typeface="Candara" pitchFamily="34" charset="0"/>
              </a:rPr>
              <a:t/>
            </a:r>
            <a:br>
              <a:rPr lang="en-GB" sz="4000" dirty="0">
                <a:latin typeface="Candara" pitchFamily="34" charset="0"/>
              </a:rPr>
            </a:br>
            <a:r>
              <a:rPr lang="en-GB" sz="4000" dirty="0">
                <a:latin typeface="Candara" pitchFamily="34" charset="0"/>
              </a:rPr>
              <a:t/>
            </a:r>
            <a:br>
              <a:rPr lang="en-GB" sz="4000" dirty="0">
                <a:latin typeface="Candara" pitchFamily="34" charset="0"/>
              </a:rPr>
            </a:br>
            <a:r>
              <a:rPr lang="en-GB" sz="4000" dirty="0">
                <a:latin typeface="Candara" pitchFamily="34" charset="0"/>
              </a:rPr>
              <a:t>Theme #1</a:t>
            </a:r>
            <a:br>
              <a:rPr lang="en-GB" sz="4000" dirty="0">
                <a:latin typeface="Candara" pitchFamily="34" charset="0"/>
              </a:rPr>
            </a:br>
            <a:r>
              <a:rPr lang="en-GB" sz="4000" dirty="0">
                <a:latin typeface="Candara" pitchFamily="34" charset="0"/>
              </a:rPr>
              <a:t/>
            </a:r>
            <a:br>
              <a:rPr lang="en-GB" sz="4000" dirty="0">
                <a:latin typeface="Candara" pitchFamily="34" charset="0"/>
              </a:rPr>
            </a:br>
            <a:r>
              <a:rPr lang="en-GB" sz="4000" dirty="0">
                <a:latin typeface="Candara" pitchFamily="34" charset="0"/>
              </a:rPr>
              <a:t>Big Data</a:t>
            </a:r>
            <a:r>
              <a:rPr lang="en-GB" sz="2800" dirty="0">
                <a:latin typeface="Candara" pitchFamily="34" charset="0"/>
              </a:rPr>
              <a:t>  </a:t>
            </a:r>
            <a:r>
              <a:rPr lang="en-GB" sz="2800" dirty="0">
                <a:latin typeface="Candara" pitchFamily="34" charset="0"/>
                <a:sym typeface="Wingdings" pitchFamily="2" charset="2"/>
              </a:rPr>
              <a:t> </a:t>
            </a:r>
            <a:r>
              <a:rPr lang="en-GB" sz="4000" dirty="0">
                <a:latin typeface="Candara" pitchFamily="34" charset="0"/>
                <a:sym typeface="Wingdings" pitchFamily="2" charset="2"/>
              </a:rPr>
              <a:t>Big Metadata</a:t>
            </a:r>
            <a:br>
              <a:rPr lang="en-GB" sz="4000" dirty="0">
                <a:latin typeface="Candara" pitchFamily="34" charset="0"/>
                <a:sym typeface="Wingdings" pitchFamily="2" charset="2"/>
              </a:rPr>
            </a:br>
            <a:r>
              <a:rPr lang="en-GB" sz="4000" dirty="0">
                <a:latin typeface="Candara" pitchFamily="34" charset="0"/>
                <a:sym typeface="Wingdings" pitchFamily="2" charset="2"/>
              </a:rPr>
              <a:t/>
            </a:r>
            <a:br>
              <a:rPr lang="en-GB" sz="4000" dirty="0">
                <a:latin typeface="Candara" pitchFamily="34" charset="0"/>
                <a:sym typeface="Wingdings" pitchFamily="2" charset="2"/>
              </a:rPr>
            </a:br>
            <a:r>
              <a:rPr lang="en-GB" sz="4000" dirty="0">
                <a:latin typeface="Candara" pitchFamily="34" charset="0"/>
                <a:sym typeface="Wingdings" pitchFamily="2" charset="2"/>
              </a:rPr>
              <a:t/>
            </a:r>
            <a:br>
              <a:rPr lang="en-GB" sz="4000" dirty="0">
                <a:latin typeface="Candara" pitchFamily="34" charset="0"/>
                <a:sym typeface="Wingdings" pitchFamily="2" charset="2"/>
              </a:rPr>
            </a:br>
            <a:r>
              <a:rPr lang="en-GB" sz="2400" dirty="0">
                <a:latin typeface="Candara" pitchFamily="34" charset="0"/>
                <a:sym typeface="Wingdings" pitchFamily="2" charset="2"/>
              </a:rPr>
              <a:t>Strongly typed languages and tooling </a:t>
            </a:r>
            <a:r>
              <a:rPr lang="en-GB" sz="2400" i="1" dirty="0">
                <a:latin typeface="Candara" pitchFamily="34" charset="0"/>
                <a:sym typeface="Wingdings" pitchFamily="2" charset="2"/>
              </a:rPr>
              <a:t>must</a:t>
            </a:r>
            <a:r>
              <a:rPr lang="en-GB" sz="2400" dirty="0">
                <a:latin typeface="Candara" pitchFamily="34" charset="0"/>
                <a:sym typeface="Wingdings" pitchFamily="2" charset="2"/>
              </a:rPr>
              <a:t> have a role here, surely!</a:t>
            </a:r>
            <a:r>
              <a:rPr lang="en-GB" sz="4000" dirty="0">
                <a:latin typeface="Candara" pitchFamily="34" charset="0"/>
              </a:rPr>
              <a:t/>
            </a:r>
            <a:br>
              <a:rPr lang="en-GB" sz="4000" dirty="0">
                <a:latin typeface="Candara" pitchFamily="34" charset="0"/>
              </a:rPr>
            </a:br>
            <a:r>
              <a:rPr lang="en-GB" sz="4000" dirty="0">
                <a:latin typeface="Candara" pitchFamily="34" charset="0"/>
              </a:rPr>
              <a:t/>
            </a:r>
            <a:br>
              <a:rPr lang="en-GB" sz="4000" dirty="0">
                <a:latin typeface="Candara" pitchFamily="34" charset="0"/>
              </a:rPr>
            </a:br>
            <a:r>
              <a:rPr lang="en-GB" sz="4000" dirty="0">
                <a:latin typeface="Candara" pitchFamily="34" charset="0"/>
              </a:rPr>
              <a:t/>
            </a:r>
            <a:br>
              <a:rPr lang="en-GB" sz="4000" dirty="0">
                <a:latin typeface="Candara" pitchFamily="34" charset="0"/>
              </a:rPr>
            </a:br>
            <a:r>
              <a:rPr lang="en-GB" sz="4000" dirty="0">
                <a:latin typeface="Candara" pitchFamily="34" charset="0"/>
              </a:rPr>
              <a:t/>
            </a:r>
            <a:br>
              <a:rPr lang="en-GB" sz="4000" dirty="0">
                <a:latin typeface="Candara" pitchFamily="34" charset="0"/>
              </a:rPr>
            </a:br>
            <a:endParaRPr lang="en-GB" sz="4000" dirty="0">
              <a:latin typeface="Candara" pitchFamily="34" charset="0"/>
            </a:endParaRPr>
          </a:p>
        </p:txBody>
      </p:sp>
    </p:spTree>
    <p:extLst>
      <p:ext uri="{BB962C8B-B14F-4D97-AF65-F5344CB8AC3E}">
        <p14:creationId xmlns:p14="http://schemas.microsoft.com/office/powerpoint/2010/main" val="251733613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6481" y="269975"/>
            <a:ext cx="8382000" cy="609398"/>
          </a:xfrm>
        </p:spPr>
        <p:txBody>
          <a:bodyPr>
            <a:noAutofit/>
          </a:bodyPr>
          <a:lstStyle/>
          <a:p>
            <a:r>
              <a:rPr lang="en-GB" sz="4000" dirty="0">
                <a:latin typeface="Candara" pitchFamily="34" charset="0"/>
              </a:rPr>
              <a:t/>
            </a:r>
            <a:br>
              <a:rPr lang="en-GB" sz="4000" dirty="0">
                <a:latin typeface="Candara" pitchFamily="34" charset="0"/>
              </a:rPr>
            </a:br>
            <a:r>
              <a:rPr lang="en-GB" sz="4000" dirty="0">
                <a:latin typeface="Candara" pitchFamily="34" charset="0"/>
              </a:rPr>
              <a:t/>
            </a:r>
            <a:br>
              <a:rPr lang="en-GB" sz="4000" dirty="0">
                <a:latin typeface="Candara" pitchFamily="34" charset="0"/>
              </a:rPr>
            </a:br>
            <a:r>
              <a:rPr lang="en-GB" sz="4000" dirty="0">
                <a:latin typeface="Candara" pitchFamily="34" charset="0"/>
              </a:rPr>
              <a:t/>
            </a:r>
            <a:br>
              <a:rPr lang="en-GB" sz="4000" dirty="0">
                <a:latin typeface="Candara" pitchFamily="34" charset="0"/>
              </a:rPr>
            </a:br>
            <a:r>
              <a:rPr lang="en-GB" sz="4000" dirty="0">
                <a:latin typeface="Candara" pitchFamily="34" charset="0"/>
              </a:rPr>
              <a:t>Theme #2</a:t>
            </a:r>
            <a:br>
              <a:rPr lang="en-GB" sz="4000" dirty="0">
                <a:latin typeface="Candara" pitchFamily="34" charset="0"/>
              </a:rPr>
            </a:br>
            <a:r>
              <a:rPr lang="en-GB" sz="4000" dirty="0">
                <a:latin typeface="Candara" pitchFamily="34" charset="0"/>
              </a:rPr>
              <a:t/>
            </a:r>
            <a:br>
              <a:rPr lang="en-GB" sz="4000" dirty="0">
                <a:latin typeface="Candara" pitchFamily="34" charset="0"/>
              </a:rPr>
            </a:br>
            <a:r>
              <a:rPr lang="en-GB" sz="4000" dirty="0">
                <a:latin typeface="Candara" pitchFamily="34" charset="0"/>
              </a:rPr>
              <a:t>Huge Information Spaces can and should be viewed as Software Components</a:t>
            </a:r>
            <a:br>
              <a:rPr lang="en-GB" sz="4000" dirty="0">
                <a:latin typeface="Candara" pitchFamily="34" charset="0"/>
              </a:rPr>
            </a:br>
            <a:r>
              <a:rPr lang="en-GB" sz="4000" dirty="0">
                <a:latin typeface="Candara" pitchFamily="34" charset="0"/>
              </a:rPr>
              <a:t/>
            </a:r>
            <a:br>
              <a:rPr lang="en-GB" sz="4000" dirty="0">
                <a:latin typeface="Candara" pitchFamily="34" charset="0"/>
              </a:rPr>
            </a:br>
            <a:r>
              <a:rPr lang="en-GB" sz="2000" dirty="0">
                <a:latin typeface="Candara" pitchFamily="34" charset="0"/>
              </a:rPr>
              <a:t>example: </a:t>
            </a:r>
            <a:br>
              <a:rPr lang="en-GB" sz="2000" dirty="0">
                <a:latin typeface="Candara" pitchFamily="34" charset="0"/>
              </a:rPr>
            </a:br>
            <a:r>
              <a:rPr lang="en-GB" sz="2000" dirty="0">
                <a:latin typeface="Candara" pitchFamily="34" charset="0"/>
              </a:rPr>
              <a:t>schema change &lt;-&gt; component versioning &lt;-&gt; </a:t>
            </a:r>
            <a:br>
              <a:rPr lang="en-GB" sz="2000" dirty="0">
                <a:latin typeface="Candara" pitchFamily="34" charset="0"/>
              </a:rPr>
            </a:br>
            <a:r>
              <a:rPr lang="en-GB" sz="2000" dirty="0">
                <a:latin typeface="Candara" pitchFamily="34" charset="0"/>
              </a:rPr>
              <a:t>source compatibility &lt;-&gt; binary compatibility</a:t>
            </a:r>
            <a:r>
              <a:rPr lang="en-GB" sz="4000" dirty="0">
                <a:latin typeface="Candara" pitchFamily="34" charset="0"/>
              </a:rPr>
              <a:t/>
            </a:r>
            <a:br>
              <a:rPr lang="en-GB" sz="4000" dirty="0">
                <a:latin typeface="Candara" pitchFamily="34" charset="0"/>
              </a:rPr>
            </a:br>
            <a:endParaRPr lang="en-GB" sz="2000" dirty="0">
              <a:latin typeface="Candara" pitchFamily="34" charset="0"/>
            </a:endParaRPr>
          </a:p>
        </p:txBody>
      </p:sp>
    </p:spTree>
    <p:extLst>
      <p:ext uri="{BB962C8B-B14F-4D97-AF65-F5344CB8AC3E}">
        <p14:creationId xmlns:p14="http://schemas.microsoft.com/office/powerpoint/2010/main" val="233103806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GB" sz="4000" dirty="0">
                <a:latin typeface="Candara" pitchFamily="34" charset="0"/>
              </a:rPr>
              <a:t>Theme #3</a:t>
            </a:r>
            <a:br>
              <a:rPr lang="en-GB" sz="4000" dirty="0">
                <a:latin typeface="Candara" pitchFamily="34" charset="0"/>
              </a:rPr>
            </a:br>
            <a:r>
              <a:rPr lang="en-GB" sz="4000" dirty="0">
                <a:latin typeface="Candara" pitchFamily="34" charset="0"/>
              </a:rPr>
              <a:t/>
            </a:r>
            <a:br>
              <a:rPr lang="en-GB" sz="4000" dirty="0">
                <a:latin typeface="Candara" pitchFamily="34" charset="0"/>
              </a:rPr>
            </a:br>
            <a:r>
              <a:rPr lang="en-GB" sz="3600" dirty="0">
                <a:latin typeface="Candara" pitchFamily="34" charset="0"/>
              </a:rPr>
              <a:t>Multiple Data Standards with One Simple Mechanism</a:t>
            </a:r>
            <a:br>
              <a:rPr lang="en-GB" sz="3600" dirty="0">
                <a:latin typeface="Candara" pitchFamily="34" charset="0"/>
              </a:rPr>
            </a:br>
            <a:r>
              <a:rPr lang="en-GB" sz="4000" dirty="0">
                <a:latin typeface="Candara" pitchFamily="34" charset="0"/>
              </a:rPr>
              <a:t/>
            </a:r>
            <a:br>
              <a:rPr lang="en-GB" sz="4000" dirty="0">
                <a:latin typeface="Candara" pitchFamily="34" charset="0"/>
              </a:rPr>
            </a:br>
            <a:r>
              <a:rPr lang="en-GB" sz="2400" dirty="0">
                <a:latin typeface="Candara" pitchFamily="34" charset="0"/>
              </a:rPr>
              <a:t>Rich type systems, importing rich metadata where it exists</a:t>
            </a:r>
            <a:br>
              <a:rPr lang="en-GB" sz="2400" dirty="0">
                <a:latin typeface="Candara" pitchFamily="34" charset="0"/>
              </a:rPr>
            </a:br>
            <a:endParaRPr lang="en-GB" sz="2400" dirty="0">
              <a:latin typeface="Candara" pitchFamily="34" charset="0"/>
            </a:endParaRPr>
          </a:p>
        </p:txBody>
      </p:sp>
    </p:spTree>
    <p:extLst>
      <p:ext uri="{BB962C8B-B14F-4D97-AF65-F5344CB8AC3E}">
        <p14:creationId xmlns:p14="http://schemas.microsoft.com/office/powerpoint/2010/main" val="235883985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1945" y="1440363"/>
            <a:ext cx="8382000" cy="1246495"/>
          </a:xfrm>
        </p:spPr>
        <p:txBody>
          <a:bodyPr/>
          <a:lstStyle/>
          <a:p>
            <a:pPr algn="ctr"/>
            <a:r>
              <a:rPr lang="en-GB" b="1" dirty="0" smtClean="0"/>
              <a:t>Scalable information integration, w</a:t>
            </a:r>
            <a:r>
              <a:rPr lang="en-GB" b="1" dirty="0" smtClean="0"/>
              <a:t>ithout “blowing up the language”</a:t>
            </a:r>
            <a:endParaRPr lang="en-GB" b="1" dirty="0"/>
          </a:p>
        </p:txBody>
      </p:sp>
      <p:sp>
        <p:nvSpPr>
          <p:cNvPr id="3" name="Title 1"/>
          <p:cNvSpPr txBox="1">
            <a:spLocks/>
          </p:cNvSpPr>
          <p:nvPr/>
        </p:nvSpPr>
        <p:spPr>
          <a:xfrm>
            <a:off x="4077342" y="4363258"/>
            <a:ext cx="2798715" cy="498598"/>
          </a:xfrm>
          <a:prstGeom prst="rect">
            <a:avLst/>
          </a:prstGeom>
        </p:spPr>
        <p:style>
          <a:lnRef idx="2">
            <a:schemeClr val="accent2"/>
          </a:lnRef>
          <a:fillRef idx="1">
            <a:schemeClr val="lt1"/>
          </a:fillRef>
          <a:effectRef idx="0">
            <a:schemeClr val="accent2"/>
          </a:effectRef>
          <a:fontRef idx="minor">
            <a:schemeClr val="dk1"/>
          </a:fontRef>
        </p:style>
        <p:txBody>
          <a:bodyPr vert="horz" wrap="none" lIns="0" tIns="0" rIns="0" bIns="0" rtlCol="0" anchor="t">
            <a:spAutoFit/>
          </a:bodyPr>
          <a:lstStyle>
            <a:lvl1pPr algn="ctr" defTabSz="933007" rtl="0" eaLnBrk="1" latinLnBrk="0" hangingPunct="1">
              <a:lnSpc>
                <a:spcPct val="90000"/>
              </a:lnSpc>
              <a:spcBef>
                <a:spcPct val="0"/>
              </a:spcBef>
              <a:buNone/>
              <a:defRPr lang="en-US" sz="4500" b="0" kern="1200" cap="none" spc="-102" baseline="0">
                <a:ln w="3175">
                  <a:noFill/>
                </a:ln>
                <a:gradFill flip="none" rotWithShape="1">
                  <a:gsLst>
                    <a:gs pos="0">
                      <a:schemeClr val="tx1"/>
                    </a:gs>
                    <a:gs pos="86000">
                      <a:schemeClr val="tx1"/>
                    </a:gs>
                  </a:gsLst>
                  <a:lin ang="5400000" scaled="0"/>
                  <a:tileRect/>
                </a:gradFill>
                <a:effectLst/>
                <a:latin typeface="Segoe Light" charset="0"/>
                <a:ea typeface="+mn-ea"/>
                <a:cs typeface="Arial" charset="0"/>
              </a:defRPr>
            </a:lvl1pPr>
          </a:lstStyle>
          <a:p>
            <a:r>
              <a:rPr lang="en-GB" sz="3600" dirty="0" smtClean="0">
                <a:solidFill>
                  <a:schemeClr val="accent2"/>
                </a:solidFill>
                <a:latin typeface="Candara" pitchFamily="34" charset="0"/>
              </a:rPr>
              <a:t>Macro Systems</a:t>
            </a:r>
            <a:endParaRPr lang="en-GB" sz="3600" b="1" dirty="0">
              <a:solidFill>
                <a:schemeClr val="accent2"/>
              </a:solidFill>
              <a:latin typeface="Candara" pitchFamily="34" charset="0"/>
            </a:endParaRPr>
          </a:p>
        </p:txBody>
      </p:sp>
      <p:sp>
        <p:nvSpPr>
          <p:cNvPr id="4" name="Title 1"/>
          <p:cNvSpPr txBox="1">
            <a:spLocks/>
          </p:cNvSpPr>
          <p:nvPr/>
        </p:nvSpPr>
        <p:spPr>
          <a:xfrm>
            <a:off x="1302114" y="3949938"/>
            <a:ext cx="2239524" cy="498598"/>
          </a:xfrm>
          <a:prstGeom prst="rect">
            <a:avLst/>
          </a:prstGeom>
        </p:spPr>
        <p:style>
          <a:lnRef idx="2">
            <a:schemeClr val="accent2"/>
          </a:lnRef>
          <a:fillRef idx="1">
            <a:schemeClr val="lt1"/>
          </a:fillRef>
          <a:effectRef idx="0">
            <a:schemeClr val="accent2"/>
          </a:effectRef>
          <a:fontRef idx="minor">
            <a:schemeClr val="dk1"/>
          </a:fontRef>
        </p:style>
        <p:txBody>
          <a:bodyPr vert="horz" wrap="none" lIns="0" tIns="0" rIns="0" bIns="0" rtlCol="0" anchor="t">
            <a:spAutoFit/>
          </a:bodyPr>
          <a:lstStyle>
            <a:lvl1pPr algn="ctr" defTabSz="933007" rtl="0" eaLnBrk="1" latinLnBrk="0" hangingPunct="1">
              <a:lnSpc>
                <a:spcPct val="90000"/>
              </a:lnSpc>
              <a:spcBef>
                <a:spcPct val="0"/>
              </a:spcBef>
              <a:buNone/>
              <a:defRPr lang="en-US" sz="4500" b="0" kern="1200" cap="none" spc="-102" baseline="0">
                <a:ln w="3175">
                  <a:noFill/>
                </a:ln>
                <a:gradFill flip="none" rotWithShape="1">
                  <a:gsLst>
                    <a:gs pos="0">
                      <a:schemeClr val="tx1"/>
                    </a:gs>
                    <a:gs pos="86000">
                      <a:schemeClr val="tx1"/>
                    </a:gs>
                  </a:gsLst>
                  <a:lin ang="5400000" scaled="0"/>
                  <a:tileRect/>
                </a:gradFill>
                <a:effectLst/>
                <a:latin typeface="Segoe Light" charset="0"/>
                <a:ea typeface="+mn-ea"/>
                <a:cs typeface="Arial" charset="0"/>
              </a:defRPr>
            </a:lvl1pPr>
          </a:lstStyle>
          <a:p>
            <a:r>
              <a:rPr lang="en-GB" sz="3600" dirty="0">
                <a:solidFill>
                  <a:schemeClr val="accent2"/>
                </a:solidFill>
                <a:latin typeface="Candara" pitchFamily="34" charset="0"/>
              </a:rPr>
              <a:t>XML Literals</a:t>
            </a:r>
            <a:endParaRPr lang="en-GB" sz="3600" b="1" dirty="0">
              <a:solidFill>
                <a:schemeClr val="accent2"/>
              </a:solidFill>
              <a:latin typeface="Candara" pitchFamily="34" charset="0"/>
            </a:endParaRPr>
          </a:p>
        </p:txBody>
      </p:sp>
      <p:sp>
        <p:nvSpPr>
          <p:cNvPr id="5" name="Title 1"/>
          <p:cNvSpPr txBox="1">
            <a:spLocks/>
          </p:cNvSpPr>
          <p:nvPr/>
        </p:nvSpPr>
        <p:spPr>
          <a:xfrm>
            <a:off x="1141496" y="5169000"/>
            <a:ext cx="5044651" cy="498598"/>
          </a:xfrm>
          <a:prstGeom prst="rect">
            <a:avLst/>
          </a:prstGeom>
        </p:spPr>
        <p:style>
          <a:lnRef idx="2">
            <a:schemeClr val="accent2"/>
          </a:lnRef>
          <a:fillRef idx="1">
            <a:schemeClr val="lt1"/>
          </a:fillRef>
          <a:effectRef idx="0">
            <a:schemeClr val="accent2"/>
          </a:effectRef>
          <a:fontRef idx="minor">
            <a:schemeClr val="dk1"/>
          </a:fontRef>
        </p:style>
        <p:txBody>
          <a:bodyPr vert="horz" wrap="none" lIns="0" tIns="0" rIns="0" bIns="0" rtlCol="0" anchor="t">
            <a:spAutoFit/>
          </a:bodyPr>
          <a:lstStyle>
            <a:lvl1pPr algn="ctr" defTabSz="933007" rtl="0" eaLnBrk="1" latinLnBrk="0" hangingPunct="1">
              <a:lnSpc>
                <a:spcPct val="90000"/>
              </a:lnSpc>
              <a:spcBef>
                <a:spcPct val="0"/>
              </a:spcBef>
              <a:buNone/>
              <a:defRPr lang="en-US" sz="4500" b="0" kern="1200" cap="none" spc="-102" baseline="0">
                <a:ln w="3175">
                  <a:noFill/>
                </a:ln>
                <a:gradFill flip="none" rotWithShape="1">
                  <a:gsLst>
                    <a:gs pos="0">
                      <a:schemeClr val="tx1"/>
                    </a:gs>
                    <a:gs pos="86000">
                      <a:schemeClr val="tx1"/>
                    </a:gs>
                  </a:gsLst>
                  <a:lin ang="5400000" scaled="0"/>
                  <a:tileRect/>
                </a:gradFill>
                <a:effectLst/>
                <a:latin typeface="Segoe Light" charset="0"/>
                <a:ea typeface="+mn-ea"/>
                <a:cs typeface="Arial" charset="0"/>
              </a:defRPr>
            </a:lvl1pPr>
          </a:lstStyle>
          <a:p>
            <a:r>
              <a:rPr lang="en-GB" sz="3600" dirty="0" smtClean="0">
                <a:solidFill>
                  <a:schemeClr val="accent2"/>
                </a:solidFill>
                <a:latin typeface="Candara" pitchFamily="34" charset="0"/>
              </a:rPr>
              <a:t>Dynamic, dynamic, dynamic</a:t>
            </a:r>
            <a:endParaRPr lang="en-GB" sz="3600" b="1" dirty="0">
              <a:solidFill>
                <a:schemeClr val="accent2"/>
              </a:solidFill>
              <a:latin typeface="Candara" pitchFamily="34" charset="0"/>
            </a:endParaRPr>
          </a:p>
        </p:txBody>
      </p:sp>
      <p:sp>
        <p:nvSpPr>
          <p:cNvPr id="6" name="Title 1"/>
          <p:cNvSpPr txBox="1">
            <a:spLocks/>
          </p:cNvSpPr>
          <p:nvPr/>
        </p:nvSpPr>
        <p:spPr>
          <a:xfrm>
            <a:off x="3899665" y="5911577"/>
            <a:ext cx="3154069" cy="498598"/>
          </a:xfrm>
          <a:prstGeom prst="rect">
            <a:avLst/>
          </a:prstGeom>
        </p:spPr>
        <p:style>
          <a:lnRef idx="2">
            <a:schemeClr val="accent2"/>
          </a:lnRef>
          <a:fillRef idx="1">
            <a:schemeClr val="lt1"/>
          </a:fillRef>
          <a:effectRef idx="0">
            <a:schemeClr val="accent2"/>
          </a:effectRef>
          <a:fontRef idx="minor">
            <a:schemeClr val="dk1"/>
          </a:fontRef>
        </p:style>
        <p:txBody>
          <a:bodyPr vert="horz" wrap="none" lIns="0" tIns="0" rIns="0" bIns="0" rtlCol="0" anchor="t">
            <a:spAutoFit/>
          </a:bodyPr>
          <a:lstStyle>
            <a:lvl1pPr algn="ctr" defTabSz="933007" rtl="0" eaLnBrk="1" latinLnBrk="0" hangingPunct="1">
              <a:lnSpc>
                <a:spcPct val="90000"/>
              </a:lnSpc>
              <a:spcBef>
                <a:spcPct val="0"/>
              </a:spcBef>
              <a:buNone/>
              <a:defRPr lang="en-US" sz="4500" b="0" kern="1200" cap="none" spc="-102" baseline="0">
                <a:ln w="3175">
                  <a:noFill/>
                </a:ln>
                <a:gradFill flip="none" rotWithShape="1">
                  <a:gsLst>
                    <a:gs pos="0">
                      <a:schemeClr val="tx1"/>
                    </a:gs>
                    <a:gs pos="86000">
                      <a:schemeClr val="tx1"/>
                    </a:gs>
                  </a:gsLst>
                  <a:lin ang="5400000" scaled="0"/>
                  <a:tileRect/>
                </a:gradFill>
                <a:effectLst/>
                <a:latin typeface="Segoe Light" charset="0"/>
                <a:ea typeface="+mn-ea"/>
                <a:cs typeface="Arial" charset="0"/>
              </a:defRPr>
            </a:lvl1pPr>
          </a:lstStyle>
          <a:p>
            <a:r>
              <a:rPr lang="en-GB" sz="3600" dirty="0" smtClean="0">
                <a:solidFill>
                  <a:schemeClr val="accent2"/>
                </a:solidFill>
                <a:latin typeface="Candara" pitchFamily="34" charset="0"/>
              </a:rPr>
              <a:t>Dependent types</a:t>
            </a:r>
            <a:endParaRPr lang="en-GB" sz="3600" b="1" dirty="0">
              <a:solidFill>
                <a:schemeClr val="accent2"/>
              </a:solidFill>
              <a:latin typeface="Candara" pitchFamily="34" charset="0"/>
            </a:endParaRPr>
          </a:p>
        </p:txBody>
      </p:sp>
      <p:sp>
        <p:nvSpPr>
          <p:cNvPr id="8" name="Title 1"/>
          <p:cNvSpPr txBox="1">
            <a:spLocks/>
          </p:cNvSpPr>
          <p:nvPr/>
        </p:nvSpPr>
        <p:spPr>
          <a:xfrm>
            <a:off x="5353527" y="3601258"/>
            <a:ext cx="3400418" cy="498598"/>
          </a:xfrm>
          <a:prstGeom prst="rect">
            <a:avLst/>
          </a:prstGeom>
        </p:spPr>
        <p:style>
          <a:lnRef idx="2">
            <a:schemeClr val="accent2"/>
          </a:lnRef>
          <a:fillRef idx="1">
            <a:schemeClr val="lt1"/>
          </a:fillRef>
          <a:effectRef idx="0">
            <a:schemeClr val="accent2"/>
          </a:effectRef>
          <a:fontRef idx="minor">
            <a:schemeClr val="dk1"/>
          </a:fontRef>
        </p:style>
        <p:txBody>
          <a:bodyPr vert="horz" wrap="none" lIns="0" tIns="0" rIns="0" bIns="0" rtlCol="0" anchor="t">
            <a:spAutoFit/>
          </a:bodyPr>
          <a:lstStyle>
            <a:lvl1pPr algn="ctr" defTabSz="933007" rtl="0" eaLnBrk="1" latinLnBrk="0" hangingPunct="1">
              <a:lnSpc>
                <a:spcPct val="90000"/>
              </a:lnSpc>
              <a:spcBef>
                <a:spcPct val="0"/>
              </a:spcBef>
              <a:buNone/>
              <a:defRPr lang="en-US" sz="4500" b="0" kern="1200" cap="none" spc="-102" baseline="0">
                <a:ln w="3175">
                  <a:noFill/>
                </a:ln>
                <a:gradFill flip="none" rotWithShape="1">
                  <a:gsLst>
                    <a:gs pos="0">
                      <a:schemeClr val="tx1"/>
                    </a:gs>
                    <a:gs pos="86000">
                      <a:schemeClr val="tx1"/>
                    </a:gs>
                  </a:gsLst>
                  <a:lin ang="5400000" scaled="0"/>
                  <a:tileRect/>
                </a:gradFill>
                <a:effectLst/>
                <a:latin typeface="Segoe Light" charset="0"/>
                <a:ea typeface="+mn-ea"/>
                <a:cs typeface="Arial" charset="0"/>
              </a:defRPr>
            </a:lvl1pPr>
          </a:lstStyle>
          <a:p>
            <a:r>
              <a:rPr lang="en-GB" sz="3600" dirty="0" smtClean="0">
                <a:solidFill>
                  <a:schemeClr val="accent2"/>
                </a:solidFill>
                <a:latin typeface="Candara" pitchFamily="34" charset="0"/>
              </a:rPr>
              <a:t>Database Features</a:t>
            </a:r>
            <a:endParaRPr lang="en-GB" sz="3600" b="1" dirty="0">
              <a:solidFill>
                <a:schemeClr val="accent2"/>
              </a:solidFill>
              <a:latin typeface="Candara" pitchFamily="34" charset="0"/>
            </a:endParaRPr>
          </a:p>
        </p:txBody>
      </p:sp>
    </p:spTree>
    <p:extLst>
      <p:ext uri="{BB962C8B-B14F-4D97-AF65-F5344CB8AC3E}">
        <p14:creationId xmlns:p14="http://schemas.microsoft.com/office/powerpoint/2010/main" val="116302388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80">
                                          <p:stCondLst>
                                            <p:cond delay="0"/>
                                          </p:stCondLst>
                                        </p:cTn>
                                        <p:tgtEl>
                                          <p:spTgt spid="4"/>
                                        </p:tgtEl>
                                      </p:cBhvr>
                                    </p:animEffect>
                                    <p:anim calcmode="lin" valueType="num">
                                      <p:cBhvr>
                                        <p:cTn id="8"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3" dur="26">
                                          <p:stCondLst>
                                            <p:cond delay="650"/>
                                          </p:stCondLst>
                                        </p:cTn>
                                        <p:tgtEl>
                                          <p:spTgt spid="4"/>
                                        </p:tgtEl>
                                      </p:cBhvr>
                                      <p:to x="100000" y="60000"/>
                                    </p:animScale>
                                    <p:animScale>
                                      <p:cBhvr>
                                        <p:cTn id="14" dur="166" decel="50000">
                                          <p:stCondLst>
                                            <p:cond delay="676"/>
                                          </p:stCondLst>
                                        </p:cTn>
                                        <p:tgtEl>
                                          <p:spTgt spid="4"/>
                                        </p:tgtEl>
                                      </p:cBhvr>
                                      <p:to x="100000" y="100000"/>
                                    </p:animScale>
                                    <p:animScale>
                                      <p:cBhvr>
                                        <p:cTn id="15" dur="26">
                                          <p:stCondLst>
                                            <p:cond delay="1312"/>
                                          </p:stCondLst>
                                        </p:cTn>
                                        <p:tgtEl>
                                          <p:spTgt spid="4"/>
                                        </p:tgtEl>
                                      </p:cBhvr>
                                      <p:to x="100000" y="80000"/>
                                    </p:animScale>
                                    <p:animScale>
                                      <p:cBhvr>
                                        <p:cTn id="16" dur="166" decel="50000">
                                          <p:stCondLst>
                                            <p:cond delay="1338"/>
                                          </p:stCondLst>
                                        </p:cTn>
                                        <p:tgtEl>
                                          <p:spTgt spid="4"/>
                                        </p:tgtEl>
                                      </p:cBhvr>
                                      <p:to x="100000" y="100000"/>
                                    </p:animScale>
                                    <p:animScale>
                                      <p:cBhvr>
                                        <p:cTn id="17" dur="26">
                                          <p:stCondLst>
                                            <p:cond delay="1642"/>
                                          </p:stCondLst>
                                        </p:cTn>
                                        <p:tgtEl>
                                          <p:spTgt spid="4"/>
                                        </p:tgtEl>
                                      </p:cBhvr>
                                      <p:to x="100000" y="90000"/>
                                    </p:animScale>
                                    <p:animScale>
                                      <p:cBhvr>
                                        <p:cTn id="18" dur="166" decel="50000">
                                          <p:stCondLst>
                                            <p:cond delay="1668"/>
                                          </p:stCondLst>
                                        </p:cTn>
                                        <p:tgtEl>
                                          <p:spTgt spid="4"/>
                                        </p:tgtEl>
                                      </p:cBhvr>
                                      <p:to x="100000" y="100000"/>
                                    </p:animScale>
                                    <p:animScale>
                                      <p:cBhvr>
                                        <p:cTn id="19" dur="26">
                                          <p:stCondLst>
                                            <p:cond delay="1808"/>
                                          </p:stCondLst>
                                        </p:cTn>
                                        <p:tgtEl>
                                          <p:spTgt spid="4"/>
                                        </p:tgtEl>
                                      </p:cBhvr>
                                      <p:to x="100000" y="95000"/>
                                    </p:animScale>
                                    <p:animScale>
                                      <p:cBhvr>
                                        <p:cTn id="20" dur="166" decel="50000">
                                          <p:stCondLst>
                                            <p:cond delay="1834"/>
                                          </p:stCondLst>
                                        </p:cTn>
                                        <p:tgtEl>
                                          <p:spTgt spid="4"/>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grpId="0" nodeType="click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wipe(down)">
                                      <p:cBhvr>
                                        <p:cTn id="25" dur="580">
                                          <p:stCondLst>
                                            <p:cond delay="0"/>
                                          </p:stCondLst>
                                        </p:cTn>
                                        <p:tgtEl>
                                          <p:spTgt spid="3"/>
                                        </p:tgtEl>
                                      </p:cBhvr>
                                    </p:animEffect>
                                    <p:anim calcmode="lin" valueType="num">
                                      <p:cBhvr>
                                        <p:cTn id="26"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31" dur="26">
                                          <p:stCondLst>
                                            <p:cond delay="650"/>
                                          </p:stCondLst>
                                        </p:cTn>
                                        <p:tgtEl>
                                          <p:spTgt spid="3"/>
                                        </p:tgtEl>
                                      </p:cBhvr>
                                      <p:to x="100000" y="60000"/>
                                    </p:animScale>
                                    <p:animScale>
                                      <p:cBhvr>
                                        <p:cTn id="32" dur="166" decel="50000">
                                          <p:stCondLst>
                                            <p:cond delay="676"/>
                                          </p:stCondLst>
                                        </p:cTn>
                                        <p:tgtEl>
                                          <p:spTgt spid="3"/>
                                        </p:tgtEl>
                                      </p:cBhvr>
                                      <p:to x="100000" y="100000"/>
                                    </p:animScale>
                                    <p:animScale>
                                      <p:cBhvr>
                                        <p:cTn id="33" dur="26">
                                          <p:stCondLst>
                                            <p:cond delay="1312"/>
                                          </p:stCondLst>
                                        </p:cTn>
                                        <p:tgtEl>
                                          <p:spTgt spid="3"/>
                                        </p:tgtEl>
                                      </p:cBhvr>
                                      <p:to x="100000" y="80000"/>
                                    </p:animScale>
                                    <p:animScale>
                                      <p:cBhvr>
                                        <p:cTn id="34" dur="166" decel="50000">
                                          <p:stCondLst>
                                            <p:cond delay="1338"/>
                                          </p:stCondLst>
                                        </p:cTn>
                                        <p:tgtEl>
                                          <p:spTgt spid="3"/>
                                        </p:tgtEl>
                                      </p:cBhvr>
                                      <p:to x="100000" y="100000"/>
                                    </p:animScale>
                                    <p:animScale>
                                      <p:cBhvr>
                                        <p:cTn id="35" dur="26">
                                          <p:stCondLst>
                                            <p:cond delay="1642"/>
                                          </p:stCondLst>
                                        </p:cTn>
                                        <p:tgtEl>
                                          <p:spTgt spid="3"/>
                                        </p:tgtEl>
                                      </p:cBhvr>
                                      <p:to x="100000" y="90000"/>
                                    </p:animScale>
                                    <p:animScale>
                                      <p:cBhvr>
                                        <p:cTn id="36" dur="166" decel="50000">
                                          <p:stCondLst>
                                            <p:cond delay="1668"/>
                                          </p:stCondLst>
                                        </p:cTn>
                                        <p:tgtEl>
                                          <p:spTgt spid="3"/>
                                        </p:tgtEl>
                                      </p:cBhvr>
                                      <p:to x="100000" y="100000"/>
                                    </p:animScale>
                                    <p:animScale>
                                      <p:cBhvr>
                                        <p:cTn id="37" dur="26">
                                          <p:stCondLst>
                                            <p:cond delay="1808"/>
                                          </p:stCondLst>
                                        </p:cTn>
                                        <p:tgtEl>
                                          <p:spTgt spid="3"/>
                                        </p:tgtEl>
                                      </p:cBhvr>
                                      <p:to x="100000" y="95000"/>
                                    </p:animScale>
                                    <p:animScale>
                                      <p:cBhvr>
                                        <p:cTn id="38" dur="166" decel="50000">
                                          <p:stCondLst>
                                            <p:cond delay="1834"/>
                                          </p:stCondLst>
                                        </p:cTn>
                                        <p:tgtEl>
                                          <p:spTgt spid="3"/>
                                        </p:tgtEl>
                                      </p:cBhvr>
                                      <p:to x="100000" y="100000"/>
                                    </p:animScale>
                                  </p:childTnLst>
                                </p:cTn>
                              </p:par>
                            </p:childTnLst>
                          </p:cTn>
                        </p:par>
                      </p:childTnLst>
                    </p:cTn>
                  </p:par>
                  <p:par>
                    <p:cTn id="39" fill="hold">
                      <p:stCondLst>
                        <p:cond delay="indefinite"/>
                      </p:stCondLst>
                      <p:childTnLst>
                        <p:par>
                          <p:cTn id="40" fill="hold">
                            <p:stCondLst>
                              <p:cond delay="0"/>
                            </p:stCondLst>
                            <p:childTnLst>
                              <p:par>
                                <p:cTn id="41" presetID="26" presetClass="entr" presetSubtype="0" fill="hold" grpId="0" nodeType="clickEffect">
                                  <p:stCondLst>
                                    <p:cond delay="0"/>
                                  </p:stCondLst>
                                  <p:childTnLst>
                                    <p:set>
                                      <p:cBhvr>
                                        <p:cTn id="42" dur="1" fill="hold">
                                          <p:stCondLst>
                                            <p:cond delay="0"/>
                                          </p:stCondLst>
                                        </p:cTn>
                                        <p:tgtEl>
                                          <p:spTgt spid="5"/>
                                        </p:tgtEl>
                                        <p:attrNameLst>
                                          <p:attrName>style.visibility</p:attrName>
                                        </p:attrNameLst>
                                      </p:cBhvr>
                                      <p:to>
                                        <p:strVal val="visible"/>
                                      </p:to>
                                    </p:set>
                                    <p:animEffect transition="in" filter="wipe(down)">
                                      <p:cBhvr>
                                        <p:cTn id="43" dur="580">
                                          <p:stCondLst>
                                            <p:cond delay="0"/>
                                          </p:stCondLst>
                                        </p:cTn>
                                        <p:tgtEl>
                                          <p:spTgt spid="5"/>
                                        </p:tgtEl>
                                      </p:cBhvr>
                                    </p:animEffect>
                                    <p:anim calcmode="lin" valueType="num">
                                      <p:cBhvr>
                                        <p:cTn id="44"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45"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46"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47"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48"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49" dur="26">
                                          <p:stCondLst>
                                            <p:cond delay="650"/>
                                          </p:stCondLst>
                                        </p:cTn>
                                        <p:tgtEl>
                                          <p:spTgt spid="5"/>
                                        </p:tgtEl>
                                      </p:cBhvr>
                                      <p:to x="100000" y="60000"/>
                                    </p:animScale>
                                    <p:animScale>
                                      <p:cBhvr>
                                        <p:cTn id="50" dur="166" decel="50000">
                                          <p:stCondLst>
                                            <p:cond delay="676"/>
                                          </p:stCondLst>
                                        </p:cTn>
                                        <p:tgtEl>
                                          <p:spTgt spid="5"/>
                                        </p:tgtEl>
                                      </p:cBhvr>
                                      <p:to x="100000" y="100000"/>
                                    </p:animScale>
                                    <p:animScale>
                                      <p:cBhvr>
                                        <p:cTn id="51" dur="26">
                                          <p:stCondLst>
                                            <p:cond delay="1312"/>
                                          </p:stCondLst>
                                        </p:cTn>
                                        <p:tgtEl>
                                          <p:spTgt spid="5"/>
                                        </p:tgtEl>
                                      </p:cBhvr>
                                      <p:to x="100000" y="80000"/>
                                    </p:animScale>
                                    <p:animScale>
                                      <p:cBhvr>
                                        <p:cTn id="52" dur="166" decel="50000">
                                          <p:stCondLst>
                                            <p:cond delay="1338"/>
                                          </p:stCondLst>
                                        </p:cTn>
                                        <p:tgtEl>
                                          <p:spTgt spid="5"/>
                                        </p:tgtEl>
                                      </p:cBhvr>
                                      <p:to x="100000" y="100000"/>
                                    </p:animScale>
                                    <p:animScale>
                                      <p:cBhvr>
                                        <p:cTn id="53" dur="26">
                                          <p:stCondLst>
                                            <p:cond delay="1642"/>
                                          </p:stCondLst>
                                        </p:cTn>
                                        <p:tgtEl>
                                          <p:spTgt spid="5"/>
                                        </p:tgtEl>
                                      </p:cBhvr>
                                      <p:to x="100000" y="90000"/>
                                    </p:animScale>
                                    <p:animScale>
                                      <p:cBhvr>
                                        <p:cTn id="54" dur="166" decel="50000">
                                          <p:stCondLst>
                                            <p:cond delay="1668"/>
                                          </p:stCondLst>
                                        </p:cTn>
                                        <p:tgtEl>
                                          <p:spTgt spid="5"/>
                                        </p:tgtEl>
                                      </p:cBhvr>
                                      <p:to x="100000" y="100000"/>
                                    </p:animScale>
                                    <p:animScale>
                                      <p:cBhvr>
                                        <p:cTn id="55" dur="26">
                                          <p:stCondLst>
                                            <p:cond delay="1808"/>
                                          </p:stCondLst>
                                        </p:cTn>
                                        <p:tgtEl>
                                          <p:spTgt spid="5"/>
                                        </p:tgtEl>
                                      </p:cBhvr>
                                      <p:to x="100000" y="95000"/>
                                    </p:animScale>
                                    <p:animScale>
                                      <p:cBhvr>
                                        <p:cTn id="56" dur="166" decel="50000">
                                          <p:stCondLst>
                                            <p:cond delay="1834"/>
                                          </p:stCondLst>
                                        </p:cTn>
                                        <p:tgtEl>
                                          <p:spTgt spid="5"/>
                                        </p:tgtEl>
                                      </p:cBhvr>
                                      <p:to x="100000" y="100000"/>
                                    </p:animScale>
                                  </p:childTnLst>
                                </p:cTn>
                              </p:par>
                            </p:childTnLst>
                          </p:cTn>
                        </p:par>
                      </p:childTnLst>
                    </p:cTn>
                  </p:par>
                  <p:par>
                    <p:cTn id="57" fill="hold">
                      <p:stCondLst>
                        <p:cond delay="indefinite"/>
                      </p:stCondLst>
                      <p:childTnLst>
                        <p:par>
                          <p:cTn id="58" fill="hold">
                            <p:stCondLst>
                              <p:cond delay="0"/>
                            </p:stCondLst>
                            <p:childTnLst>
                              <p:par>
                                <p:cTn id="59" presetID="26" presetClass="entr" presetSubtype="0" fill="hold" grpId="0" nodeType="clickEffect">
                                  <p:stCondLst>
                                    <p:cond delay="0"/>
                                  </p:stCondLst>
                                  <p:childTnLst>
                                    <p:set>
                                      <p:cBhvr>
                                        <p:cTn id="60" dur="1" fill="hold">
                                          <p:stCondLst>
                                            <p:cond delay="0"/>
                                          </p:stCondLst>
                                        </p:cTn>
                                        <p:tgtEl>
                                          <p:spTgt spid="6"/>
                                        </p:tgtEl>
                                        <p:attrNameLst>
                                          <p:attrName>style.visibility</p:attrName>
                                        </p:attrNameLst>
                                      </p:cBhvr>
                                      <p:to>
                                        <p:strVal val="visible"/>
                                      </p:to>
                                    </p:set>
                                    <p:animEffect transition="in" filter="wipe(down)">
                                      <p:cBhvr>
                                        <p:cTn id="61" dur="580">
                                          <p:stCondLst>
                                            <p:cond delay="0"/>
                                          </p:stCondLst>
                                        </p:cTn>
                                        <p:tgtEl>
                                          <p:spTgt spid="6"/>
                                        </p:tgtEl>
                                      </p:cBhvr>
                                    </p:animEffect>
                                    <p:anim calcmode="lin" valueType="num">
                                      <p:cBhvr>
                                        <p:cTn id="62"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63"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64"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65"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66"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67" dur="26">
                                          <p:stCondLst>
                                            <p:cond delay="650"/>
                                          </p:stCondLst>
                                        </p:cTn>
                                        <p:tgtEl>
                                          <p:spTgt spid="6"/>
                                        </p:tgtEl>
                                      </p:cBhvr>
                                      <p:to x="100000" y="60000"/>
                                    </p:animScale>
                                    <p:animScale>
                                      <p:cBhvr>
                                        <p:cTn id="68" dur="166" decel="50000">
                                          <p:stCondLst>
                                            <p:cond delay="676"/>
                                          </p:stCondLst>
                                        </p:cTn>
                                        <p:tgtEl>
                                          <p:spTgt spid="6"/>
                                        </p:tgtEl>
                                      </p:cBhvr>
                                      <p:to x="100000" y="100000"/>
                                    </p:animScale>
                                    <p:animScale>
                                      <p:cBhvr>
                                        <p:cTn id="69" dur="26">
                                          <p:stCondLst>
                                            <p:cond delay="1312"/>
                                          </p:stCondLst>
                                        </p:cTn>
                                        <p:tgtEl>
                                          <p:spTgt spid="6"/>
                                        </p:tgtEl>
                                      </p:cBhvr>
                                      <p:to x="100000" y="80000"/>
                                    </p:animScale>
                                    <p:animScale>
                                      <p:cBhvr>
                                        <p:cTn id="70" dur="166" decel="50000">
                                          <p:stCondLst>
                                            <p:cond delay="1338"/>
                                          </p:stCondLst>
                                        </p:cTn>
                                        <p:tgtEl>
                                          <p:spTgt spid="6"/>
                                        </p:tgtEl>
                                      </p:cBhvr>
                                      <p:to x="100000" y="100000"/>
                                    </p:animScale>
                                    <p:animScale>
                                      <p:cBhvr>
                                        <p:cTn id="71" dur="26">
                                          <p:stCondLst>
                                            <p:cond delay="1642"/>
                                          </p:stCondLst>
                                        </p:cTn>
                                        <p:tgtEl>
                                          <p:spTgt spid="6"/>
                                        </p:tgtEl>
                                      </p:cBhvr>
                                      <p:to x="100000" y="90000"/>
                                    </p:animScale>
                                    <p:animScale>
                                      <p:cBhvr>
                                        <p:cTn id="72" dur="166" decel="50000">
                                          <p:stCondLst>
                                            <p:cond delay="1668"/>
                                          </p:stCondLst>
                                        </p:cTn>
                                        <p:tgtEl>
                                          <p:spTgt spid="6"/>
                                        </p:tgtEl>
                                      </p:cBhvr>
                                      <p:to x="100000" y="100000"/>
                                    </p:animScale>
                                    <p:animScale>
                                      <p:cBhvr>
                                        <p:cTn id="73" dur="26">
                                          <p:stCondLst>
                                            <p:cond delay="1808"/>
                                          </p:stCondLst>
                                        </p:cTn>
                                        <p:tgtEl>
                                          <p:spTgt spid="6"/>
                                        </p:tgtEl>
                                      </p:cBhvr>
                                      <p:to x="100000" y="95000"/>
                                    </p:animScale>
                                    <p:animScale>
                                      <p:cBhvr>
                                        <p:cTn id="74" dur="166" decel="50000">
                                          <p:stCondLst>
                                            <p:cond delay="1834"/>
                                          </p:stCondLst>
                                        </p:cTn>
                                        <p:tgtEl>
                                          <p:spTgt spid="6"/>
                                        </p:tgtEl>
                                      </p:cBhvr>
                                      <p:to x="100000" y="100000"/>
                                    </p:animScale>
                                  </p:childTnLst>
                                </p:cTn>
                              </p:par>
                            </p:childTnLst>
                          </p:cTn>
                        </p:par>
                      </p:childTnLst>
                    </p:cTn>
                  </p:par>
                  <p:par>
                    <p:cTn id="75" fill="hold">
                      <p:stCondLst>
                        <p:cond delay="indefinite"/>
                      </p:stCondLst>
                      <p:childTnLst>
                        <p:par>
                          <p:cTn id="76" fill="hold">
                            <p:stCondLst>
                              <p:cond delay="0"/>
                            </p:stCondLst>
                            <p:childTnLst>
                              <p:par>
                                <p:cTn id="77" presetID="26" presetClass="entr" presetSubtype="0" fill="hold" grpId="0" nodeType="clickEffect">
                                  <p:stCondLst>
                                    <p:cond delay="0"/>
                                  </p:stCondLst>
                                  <p:childTnLst>
                                    <p:set>
                                      <p:cBhvr>
                                        <p:cTn id="78" dur="1" fill="hold">
                                          <p:stCondLst>
                                            <p:cond delay="0"/>
                                          </p:stCondLst>
                                        </p:cTn>
                                        <p:tgtEl>
                                          <p:spTgt spid="8"/>
                                        </p:tgtEl>
                                        <p:attrNameLst>
                                          <p:attrName>style.visibility</p:attrName>
                                        </p:attrNameLst>
                                      </p:cBhvr>
                                      <p:to>
                                        <p:strVal val="visible"/>
                                      </p:to>
                                    </p:set>
                                    <p:animEffect transition="in" filter="wipe(down)">
                                      <p:cBhvr>
                                        <p:cTn id="79" dur="580">
                                          <p:stCondLst>
                                            <p:cond delay="0"/>
                                          </p:stCondLst>
                                        </p:cTn>
                                        <p:tgtEl>
                                          <p:spTgt spid="8"/>
                                        </p:tgtEl>
                                      </p:cBhvr>
                                    </p:animEffect>
                                    <p:anim calcmode="lin" valueType="num">
                                      <p:cBhvr>
                                        <p:cTn id="80"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81"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82"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83"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84"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85" dur="26">
                                          <p:stCondLst>
                                            <p:cond delay="650"/>
                                          </p:stCondLst>
                                        </p:cTn>
                                        <p:tgtEl>
                                          <p:spTgt spid="8"/>
                                        </p:tgtEl>
                                      </p:cBhvr>
                                      <p:to x="100000" y="60000"/>
                                    </p:animScale>
                                    <p:animScale>
                                      <p:cBhvr>
                                        <p:cTn id="86" dur="166" decel="50000">
                                          <p:stCondLst>
                                            <p:cond delay="676"/>
                                          </p:stCondLst>
                                        </p:cTn>
                                        <p:tgtEl>
                                          <p:spTgt spid="8"/>
                                        </p:tgtEl>
                                      </p:cBhvr>
                                      <p:to x="100000" y="100000"/>
                                    </p:animScale>
                                    <p:animScale>
                                      <p:cBhvr>
                                        <p:cTn id="87" dur="26">
                                          <p:stCondLst>
                                            <p:cond delay="1312"/>
                                          </p:stCondLst>
                                        </p:cTn>
                                        <p:tgtEl>
                                          <p:spTgt spid="8"/>
                                        </p:tgtEl>
                                      </p:cBhvr>
                                      <p:to x="100000" y="80000"/>
                                    </p:animScale>
                                    <p:animScale>
                                      <p:cBhvr>
                                        <p:cTn id="88" dur="166" decel="50000">
                                          <p:stCondLst>
                                            <p:cond delay="1338"/>
                                          </p:stCondLst>
                                        </p:cTn>
                                        <p:tgtEl>
                                          <p:spTgt spid="8"/>
                                        </p:tgtEl>
                                      </p:cBhvr>
                                      <p:to x="100000" y="100000"/>
                                    </p:animScale>
                                    <p:animScale>
                                      <p:cBhvr>
                                        <p:cTn id="89" dur="26">
                                          <p:stCondLst>
                                            <p:cond delay="1642"/>
                                          </p:stCondLst>
                                        </p:cTn>
                                        <p:tgtEl>
                                          <p:spTgt spid="8"/>
                                        </p:tgtEl>
                                      </p:cBhvr>
                                      <p:to x="100000" y="90000"/>
                                    </p:animScale>
                                    <p:animScale>
                                      <p:cBhvr>
                                        <p:cTn id="90" dur="166" decel="50000">
                                          <p:stCondLst>
                                            <p:cond delay="1668"/>
                                          </p:stCondLst>
                                        </p:cTn>
                                        <p:tgtEl>
                                          <p:spTgt spid="8"/>
                                        </p:tgtEl>
                                      </p:cBhvr>
                                      <p:to x="100000" y="100000"/>
                                    </p:animScale>
                                    <p:animScale>
                                      <p:cBhvr>
                                        <p:cTn id="91" dur="26">
                                          <p:stCondLst>
                                            <p:cond delay="1808"/>
                                          </p:stCondLst>
                                        </p:cTn>
                                        <p:tgtEl>
                                          <p:spTgt spid="8"/>
                                        </p:tgtEl>
                                      </p:cBhvr>
                                      <p:to x="100000" y="95000"/>
                                    </p:animScale>
                                    <p:animScale>
                                      <p:cBhvr>
                                        <p:cTn id="92"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8" grpId="0" animBg="1"/>
    </p:bldLst>
  </p:timing>
</p:sld>
</file>

<file path=ppt/slides/slide6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itle 3"/>
          <p:cNvSpPr>
            <a:spLocks noGrp="1"/>
          </p:cNvSpPr>
          <p:nvPr>
            <p:ph type="title"/>
          </p:nvPr>
        </p:nvSpPr>
        <p:spPr>
          <a:xfrm>
            <a:off x="389436" y="228601"/>
            <a:ext cx="8363938" cy="623248"/>
          </a:xfrm>
        </p:spPr>
        <p:txBody>
          <a:bodyPr/>
          <a:lstStyle/>
          <a:p>
            <a:r>
              <a:rPr lang="en-GB" b="1" dirty="0" smtClean="0">
                <a:solidFill>
                  <a:schemeClr val="tx1"/>
                </a:solidFill>
              </a:rPr>
              <a:t>Update</a:t>
            </a:r>
            <a:r>
              <a:rPr lang="en-GB" dirty="0" smtClean="0">
                <a:solidFill>
                  <a:schemeClr val="tx1"/>
                </a:solidFill>
              </a:rPr>
              <a:t>: </a:t>
            </a:r>
            <a:r>
              <a:rPr lang="en-GB" dirty="0" err="1" smtClean="0">
                <a:solidFill>
                  <a:schemeClr val="tx1"/>
                </a:solidFill>
              </a:rPr>
              <a:t>RProvider</a:t>
            </a:r>
            <a:endParaRPr lang="en-GB" dirty="0">
              <a:solidFill>
                <a:schemeClr val="tx1"/>
              </a:solidFill>
            </a:endParaRPr>
          </a:p>
        </p:txBody>
      </p:sp>
      <p:sp>
        <p:nvSpPr>
          <p:cNvPr id="6" name="Text Placeholder 5"/>
          <p:cNvSpPr>
            <a:spLocks noGrp="1"/>
          </p:cNvSpPr>
          <p:nvPr>
            <p:ph type="body" sz="quarter" idx="10"/>
          </p:nvPr>
        </p:nvSpPr>
        <p:spPr>
          <a:xfrm>
            <a:off x="389436" y="1447809"/>
            <a:ext cx="8363938" cy="2092881"/>
          </a:xfrm>
        </p:spPr>
        <p:txBody>
          <a:bodyPr/>
          <a:lstStyle/>
          <a:p>
            <a:r>
              <a:rPr lang="en-GB" sz="2400" dirty="0"/>
              <a:t>Open source community provider for </a:t>
            </a:r>
            <a:r>
              <a:rPr lang="en-GB" sz="2400" dirty="0" err="1"/>
              <a:t>interop</a:t>
            </a:r>
            <a:r>
              <a:rPr lang="en-GB" sz="2400" dirty="0"/>
              <a:t> with R</a:t>
            </a:r>
          </a:p>
          <a:p>
            <a:endParaRPr lang="en-GB" sz="2400" dirty="0"/>
          </a:p>
          <a:p>
            <a:pPr lvl="1"/>
            <a:r>
              <a:rPr lang="en-GB" sz="2000" dirty="0"/>
              <a:t>discovers installed R packages</a:t>
            </a:r>
          </a:p>
          <a:p>
            <a:pPr lvl="1"/>
            <a:r>
              <a:rPr lang="en-GB" sz="2000" dirty="0"/>
              <a:t>Access &gt; 2,000 R packages</a:t>
            </a:r>
          </a:p>
          <a:p>
            <a:pPr lvl="1"/>
            <a:r>
              <a:rPr lang="en-GB" sz="2000" dirty="0"/>
              <a:t>projects them as .NET namespaces </a:t>
            </a:r>
          </a:p>
          <a:p>
            <a:pPr lvl="1"/>
            <a:r>
              <a:rPr lang="en-GB" sz="2000" dirty="0"/>
              <a:t>underneath the parent namespace </a:t>
            </a:r>
            <a:r>
              <a:rPr lang="en-GB" sz="2000" dirty="0" err="1"/>
              <a:t>RProvider</a:t>
            </a:r>
            <a:endParaRPr lang="en-GB" sz="2000" dirty="0"/>
          </a:p>
        </p:txBody>
      </p:sp>
      <p:sp>
        <p:nvSpPr>
          <p:cNvPr id="7" name="TextBox 6"/>
          <p:cNvSpPr txBox="1"/>
          <p:nvPr/>
        </p:nvSpPr>
        <p:spPr>
          <a:xfrm>
            <a:off x="6635404" y="174741"/>
            <a:ext cx="1216872" cy="276999"/>
          </a:xfrm>
          <a:prstGeom prst="rect">
            <a:avLst/>
          </a:prstGeom>
          <a:noFill/>
        </p:spPr>
        <p:txBody>
          <a:bodyPr wrap="none" lIns="0" tIns="0" rIns="0" bIns="0" rtlCol="0">
            <a:spAutoFit/>
          </a:bodyPr>
          <a:lstStyle/>
          <a:p>
            <a:r>
              <a:rPr lang="en-GB" b="1" dirty="0">
                <a:gradFill>
                  <a:gsLst>
                    <a:gs pos="0">
                      <a:schemeClr val="tx1"/>
                    </a:gs>
                    <a:gs pos="86000">
                      <a:schemeClr val="tx1"/>
                    </a:gs>
                  </a:gsLst>
                  <a:lin ang="5400000" scaled="0"/>
                </a:gradFill>
                <a:latin typeface="Segoe Light" pitchFamily="34" charset="0"/>
              </a:rPr>
              <a:t>r provider f#</a:t>
            </a:r>
          </a:p>
        </p:txBody>
      </p:sp>
      <p:pic>
        <p:nvPicPr>
          <p:cNvPr id="1027"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15118" t="33002" r="35897" b="36885"/>
          <a:stretch/>
        </p:blipFill>
        <p:spPr bwMode="auto">
          <a:xfrm>
            <a:off x="1740770" y="4434495"/>
            <a:ext cx="4781996" cy="2087624"/>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0576121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Demo: F# to R</a:t>
            </a:r>
            <a:endParaRPr lang="en-GB" dirty="0"/>
          </a:p>
        </p:txBody>
      </p:sp>
    </p:spTree>
    <p:extLst>
      <p:ext uri="{BB962C8B-B14F-4D97-AF65-F5344CB8AC3E}">
        <p14:creationId xmlns:p14="http://schemas.microsoft.com/office/powerpoint/2010/main" val="408264669"/>
      </p:ext>
    </p:extLst>
  </p:cSld>
  <p:clrMapOvr>
    <a:masterClrMapping/>
  </p:clrMapOvr>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smtClean="0"/>
              <a:t>Tour: GPGPU Programming</a:t>
            </a:r>
            <a:endParaRPr lang="en-GB" dirty="0"/>
          </a:p>
        </p:txBody>
      </p:sp>
      <p:sp>
        <p:nvSpPr>
          <p:cNvPr id="3" name="Title 1"/>
          <p:cNvSpPr txBox="1">
            <a:spLocks/>
          </p:cNvSpPr>
          <p:nvPr/>
        </p:nvSpPr>
        <p:spPr>
          <a:xfrm>
            <a:off x="485088" y="4483227"/>
            <a:ext cx="8382000" cy="747724"/>
          </a:xfrm>
          <a:prstGeom prst="rect">
            <a:avLst/>
          </a:prstGeom>
        </p:spPr>
        <p:txBody>
          <a:bodyPr vert="horz" wrap="square" lIns="0" tIns="0" rIns="0" bIns="0" rtlCol="0" anchor="ctr" anchorCtr="0">
            <a:noAutofit/>
          </a:bodyPr>
          <a:lstStyle>
            <a:lvl1pPr algn="l" defTabSz="1110841" rtl="0" eaLnBrk="1" latinLnBrk="0" hangingPunct="1">
              <a:lnSpc>
                <a:spcPct val="90000"/>
              </a:lnSpc>
              <a:spcBef>
                <a:spcPct val="0"/>
              </a:spcBef>
              <a:buNone/>
              <a:defRPr lang="en-US" sz="5800" b="0" kern="1200" cap="none" spc="-121" baseline="0">
                <a:ln w="3175">
                  <a:noFill/>
                </a:ln>
                <a:gradFill flip="none" rotWithShape="1">
                  <a:gsLst>
                    <a:gs pos="0">
                      <a:schemeClr val="tx1"/>
                    </a:gs>
                    <a:gs pos="86000">
                      <a:schemeClr val="tx1"/>
                    </a:gs>
                  </a:gsLst>
                  <a:lin ang="5400000" scaled="0"/>
                  <a:tileRect/>
                </a:gradFill>
                <a:effectLst/>
                <a:latin typeface="Segoe Light" charset="0"/>
                <a:ea typeface="+mn-ea"/>
                <a:cs typeface="Arial" charset="0"/>
              </a:defRPr>
            </a:lvl1pPr>
          </a:lstStyle>
          <a:p>
            <a:r>
              <a:rPr lang="en-GB" sz="3400" dirty="0"/>
              <a:t>search on </a:t>
            </a:r>
            <a:r>
              <a:rPr lang="en-GB" sz="3400" dirty="0" err="1"/>
              <a:t>nuget</a:t>
            </a:r>
            <a:r>
              <a:rPr lang="en-GB" sz="3400" dirty="0"/>
              <a:t> for GPU or CUDA!</a:t>
            </a:r>
          </a:p>
          <a:p>
            <a:r>
              <a:rPr lang="en-GB" sz="3400" dirty="0"/>
              <a:t>search on </a:t>
            </a:r>
            <a:r>
              <a:rPr lang="en-GB" sz="3400" dirty="0" err="1"/>
              <a:t>google</a:t>
            </a:r>
            <a:r>
              <a:rPr lang="en-GB" sz="3400" dirty="0"/>
              <a:t> for “C# GPGPU”</a:t>
            </a:r>
          </a:p>
        </p:txBody>
      </p:sp>
    </p:spTree>
    <p:extLst>
      <p:ext uri="{BB962C8B-B14F-4D97-AF65-F5344CB8AC3E}">
        <p14:creationId xmlns:p14="http://schemas.microsoft.com/office/powerpoint/2010/main" val="106584475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Titel 1"/>
          <p:cNvSpPr>
            <a:spLocks noGrp="1"/>
          </p:cNvSpPr>
          <p:nvPr>
            <p:ph type="title"/>
          </p:nvPr>
        </p:nvSpPr>
        <p:spPr bwMode="auto">
          <a:xfrm>
            <a:off x="389436" y="228602"/>
            <a:ext cx="8363938" cy="71553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389" tIns="45695" rIns="91389" bIns="45695" numCol="1" anchor="t" anchorCtr="0" compatLnSpc="1">
            <a:prstTxWarp prst="textNoShape">
              <a:avLst/>
            </a:prstTxWarp>
          </a:bodyPr>
          <a:lstStyle/>
          <a:p>
            <a:r>
              <a:rPr lang="de-DE" dirty="0" smtClean="0">
                <a:latin typeface="Gotham Book" charset="0"/>
              </a:rPr>
              <a:t>Alea.cuBase</a:t>
            </a:r>
          </a:p>
        </p:txBody>
      </p:sp>
      <p:sp>
        <p:nvSpPr>
          <p:cNvPr id="34819" name="Inhaltsplatzhalter 2"/>
          <p:cNvSpPr>
            <a:spLocks noGrp="1"/>
          </p:cNvSpPr>
          <p:nvPr>
            <p:ph type="body" sz="quarter" idx="10"/>
          </p:nvPr>
        </p:nvSpPr>
        <p:spPr bwMode="auto">
          <a:xfrm>
            <a:off x="389436" y="1447809"/>
            <a:ext cx="8363938" cy="2146691"/>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389" tIns="45695" rIns="91389" bIns="45695" numCol="1" anchor="t" anchorCtr="0" compatLnSpc="1">
            <a:prstTxWarp prst="textNoShape">
              <a:avLst/>
            </a:prstTxWarp>
          </a:bodyPr>
          <a:lstStyle/>
          <a:p>
            <a:pPr>
              <a:defRPr/>
            </a:pPr>
            <a:r>
              <a:rPr lang="en-US" sz="2000" dirty="0">
                <a:latin typeface="Gotham Light" charset="0"/>
                <a:ea typeface="MS PGothic" charset="0"/>
                <a:cs typeface="Gotham Light" charset="0"/>
              </a:rPr>
              <a:t>Complete solution to develop CUDA accelerated GPU applications</a:t>
            </a:r>
          </a:p>
          <a:p>
            <a:pPr lvl="1">
              <a:defRPr/>
            </a:pPr>
            <a:r>
              <a:rPr lang="en-US" sz="1700" dirty="0">
                <a:latin typeface="Gotham Light" charset="0"/>
                <a:ea typeface="ＭＳ Ｐゴシック" charset="0"/>
                <a:cs typeface="Gotham Light" charset="0"/>
              </a:rPr>
              <a:t>Used “for real” in finance institutions</a:t>
            </a:r>
          </a:p>
          <a:p>
            <a:pPr lvl="1">
              <a:defRPr/>
            </a:pPr>
            <a:r>
              <a:rPr lang="en-US" sz="1700" dirty="0">
                <a:latin typeface="Gotham Light" charset="0"/>
                <a:ea typeface="ＭＳ Ｐゴシック" charset="0"/>
                <a:cs typeface="Gotham Light" charset="0"/>
              </a:rPr>
              <a:t>Based on LLVM and CUDA 5 technology</a:t>
            </a:r>
          </a:p>
          <a:p>
            <a:pPr lvl="1">
              <a:defRPr/>
            </a:pPr>
            <a:r>
              <a:rPr lang="en-US" sz="1700" dirty="0">
                <a:latin typeface="Gotham Light" charset="0"/>
                <a:ea typeface="ＭＳ Ｐゴシック" charset="0"/>
                <a:cs typeface="Gotham Light" charset="0"/>
              </a:rPr>
              <a:t>Uses F# code quotation</a:t>
            </a:r>
          </a:p>
          <a:p>
            <a:pPr lvl="1">
              <a:defRPr/>
            </a:pPr>
            <a:r>
              <a:rPr lang="en-US" sz="1700" dirty="0">
                <a:latin typeface="Gotham Light" charset="0"/>
                <a:ea typeface="ＭＳ Ｐゴシック" charset="0"/>
                <a:cs typeface="Gotham Light" charset="0"/>
              </a:rPr>
              <a:t>Source code solution</a:t>
            </a:r>
          </a:p>
          <a:p>
            <a:pPr lvl="1">
              <a:defRPr/>
            </a:pPr>
            <a:r>
              <a:rPr lang="en-US" sz="1700" dirty="0">
                <a:latin typeface="Gotham Light" charset="0"/>
                <a:ea typeface="ＭＳ Ｐゴシック" charset="0"/>
                <a:cs typeface="Gotham Light" charset="0"/>
              </a:rPr>
              <a:t>No wrappers, no post build process to transform IL code </a:t>
            </a:r>
          </a:p>
          <a:p>
            <a:pPr marL="0" indent="0">
              <a:buNone/>
              <a:defRPr/>
            </a:pPr>
            <a:endParaRPr lang="en-US" sz="2000" dirty="0">
              <a:latin typeface="Gotham Light" charset="0"/>
              <a:ea typeface="MS PGothic" charset="0"/>
              <a:cs typeface="Gotham Light" charset="0"/>
            </a:endParaRPr>
          </a:p>
        </p:txBody>
      </p:sp>
      <p:grpSp>
        <p:nvGrpSpPr>
          <p:cNvPr id="6148" name="Gruppierung 4"/>
          <p:cNvGrpSpPr>
            <a:grpSpLocks/>
          </p:cNvGrpSpPr>
          <p:nvPr/>
        </p:nvGrpSpPr>
        <p:grpSpPr bwMode="auto">
          <a:xfrm>
            <a:off x="392113" y="4239061"/>
            <a:ext cx="2468562" cy="823912"/>
            <a:chOff x="505722" y="3698939"/>
            <a:chExt cx="2468854" cy="823232"/>
          </a:xfrm>
        </p:grpSpPr>
        <p:sp>
          <p:nvSpPr>
            <p:cNvPr id="2" name="Abgerundetes Rechteck 1"/>
            <p:cNvSpPr>
              <a:spLocks noChangeArrowheads="1"/>
            </p:cNvSpPr>
            <p:nvPr/>
          </p:nvSpPr>
          <p:spPr bwMode="auto">
            <a:xfrm>
              <a:off x="505722" y="3698939"/>
              <a:ext cx="2468854" cy="823232"/>
            </a:xfrm>
            <a:prstGeom prst="roundRect">
              <a:avLst>
                <a:gd name="adj" fmla="val 16667"/>
              </a:avLst>
            </a:prstGeom>
            <a:solidFill>
              <a:srgbClr val="014363"/>
            </a:solidFill>
            <a:ln w="9525">
              <a:solidFill>
                <a:srgbClr val="004263"/>
              </a:solidFill>
              <a:round/>
              <a:headEnd/>
              <a:tailEnd/>
            </a:ln>
            <a:effectLst/>
          </p:spPr>
          <p:txBody>
            <a:bodyPr anchor="ctr"/>
            <a:lstStyle/>
            <a:p>
              <a:pPr algn="ctr" defTabSz="913987" fontAlgn="base">
                <a:spcBef>
                  <a:spcPct val="0"/>
                </a:spcBef>
                <a:spcAft>
                  <a:spcPct val="0"/>
                </a:spcAft>
                <a:defRPr/>
              </a:pPr>
              <a:endParaRPr lang="de-DE" sz="1400" dirty="0">
                <a:solidFill>
                  <a:srgbClr val="141313"/>
                </a:solidFill>
                <a:latin typeface="Interstate-Light" charset="0"/>
                <a:ea typeface="ＭＳ Ｐゴシック" pitchFamily="34" charset="-128"/>
              </a:endParaRPr>
            </a:p>
          </p:txBody>
        </p:sp>
        <p:sp>
          <p:nvSpPr>
            <p:cNvPr id="6165" name="Textfeld 10"/>
            <p:cNvSpPr txBox="1">
              <a:spLocks noChangeArrowheads="1"/>
            </p:cNvSpPr>
            <p:nvPr/>
          </p:nvSpPr>
          <p:spPr bwMode="auto">
            <a:xfrm>
              <a:off x="799716" y="3756612"/>
              <a:ext cx="1880866" cy="7073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Calibri" pitchFamily="34" charset="0"/>
                  <a:ea typeface="MS PGothic" pitchFamily="34" charset="-128"/>
                </a:defRPr>
              </a:lvl1pPr>
              <a:lvl2pPr marL="742950" indent="-285750" eaLnBrk="0" hangingPunct="0">
                <a:defRPr sz="1400">
                  <a:solidFill>
                    <a:schemeClr val="tx1"/>
                  </a:solidFill>
                  <a:latin typeface="Calibri" pitchFamily="34" charset="0"/>
                  <a:ea typeface="MS PGothic" pitchFamily="34" charset="-128"/>
                </a:defRPr>
              </a:lvl2pPr>
              <a:lvl3pPr marL="1143000" indent="-228600" eaLnBrk="0" hangingPunct="0">
                <a:defRPr sz="1400">
                  <a:solidFill>
                    <a:schemeClr val="tx1"/>
                  </a:solidFill>
                  <a:latin typeface="Calibri" pitchFamily="34" charset="0"/>
                  <a:ea typeface="MS PGothic" pitchFamily="34" charset="-128"/>
                </a:defRPr>
              </a:lvl3pPr>
              <a:lvl4pPr marL="1600200" indent="-228600" eaLnBrk="0" hangingPunct="0">
                <a:defRPr sz="1400">
                  <a:solidFill>
                    <a:schemeClr val="tx1"/>
                  </a:solidFill>
                  <a:latin typeface="Calibri" pitchFamily="34" charset="0"/>
                  <a:ea typeface="MS PGothic" pitchFamily="34" charset="-128"/>
                </a:defRPr>
              </a:lvl4pPr>
              <a:lvl5pPr marL="2057400" indent="-228600" eaLnBrk="0" hangingPunct="0">
                <a:defRPr sz="1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1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1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1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1400">
                  <a:solidFill>
                    <a:schemeClr val="tx1"/>
                  </a:solidFill>
                  <a:latin typeface="Calibri" pitchFamily="34" charset="0"/>
                  <a:ea typeface="MS PGothic" pitchFamily="34" charset="-128"/>
                </a:defRPr>
              </a:lvl9pPr>
            </a:lstStyle>
            <a:p>
              <a:pPr algn="ctr" defTabSz="913987" eaLnBrk="1" fontAlgn="base" hangingPunct="1">
                <a:spcBef>
                  <a:spcPct val="0"/>
                </a:spcBef>
                <a:spcAft>
                  <a:spcPct val="0"/>
                </a:spcAft>
              </a:pPr>
              <a:r>
                <a:rPr lang="en-US" sz="2000">
                  <a:solidFill>
                    <a:srgbClr val="AAAAAA"/>
                  </a:solidFill>
                  <a:latin typeface="Gotham Book" charset="0"/>
                </a:rPr>
                <a:t>Dynamic code </a:t>
              </a:r>
            </a:p>
            <a:p>
              <a:pPr algn="ctr" defTabSz="913987" eaLnBrk="1" fontAlgn="base" hangingPunct="1">
                <a:spcBef>
                  <a:spcPct val="0"/>
                </a:spcBef>
                <a:spcAft>
                  <a:spcPct val="0"/>
                </a:spcAft>
              </a:pPr>
              <a:r>
                <a:rPr lang="en-US" sz="2000">
                  <a:solidFill>
                    <a:srgbClr val="AAAAAA"/>
                  </a:solidFill>
                  <a:latin typeface="Gotham Book" charset="0"/>
                </a:rPr>
                <a:t>generation</a:t>
              </a:r>
            </a:p>
          </p:txBody>
        </p:sp>
      </p:grpSp>
      <p:grpSp>
        <p:nvGrpSpPr>
          <p:cNvPr id="6149" name="Gruppierung 5"/>
          <p:cNvGrpSpPr>
            <a:grpSpLocks/>
          </p:cNvGrpSpPr>
          <p:nvPr/>
        </p:nvGrpSpPr>
        <p:grpSpPr bwMode="auto">
          <a:xfrm>
            <a:off x="3322638" y="4239061"/>
            <a:ext cx="2468562" cy="823912"/>
            <a:chOff x="4472652" y="3330933"/>
            <a:chExt cx="2468854" cy="823232"/>
          </a:xfrm>
        </p:grpSpPr>
        <p:sp>
          <p:nvSpPr>
            <p:cNvPr id="22" name="Abgerundetes Rechteck 21"/>
            <p:cNvSpPr>
              <a:spLocks noChangeArrowheads="1"/>
            </p:cNvSpPr>
            <p:nvPr/>
          </p:nvSpPr>
          <p:spPr bwMode="auto">
            <a:xfrm>
              <a:off x="4472652" y="3330933"/>
              <a:ext cx="2468854" cy="823232"/>
            </a:xfrm>
            <a:prstGeom prst="roundRect">
              <a:avLst>
                <a:gd name="adj" fmla="val 16667"/>
              </a:avLst>
            </a:prstGeom>
            <a:solidFill>
              <a:srgbClr val="014363"/>
            </a:solidFill>
            <a:ln w="9525">
              <a:solidFill>
                <a:srgbClr val="004263"/>
              </a:solidFill>
              <a:round/>
              <a:headEnd/>
              <a:tailEnd/>
            </a:ln>
            <a:effectLst/>
          </p:spPr>
          <p:txBody>
            <a:bodyPr anchor="ctr"/>
            <a:lstStyle/>
            <a:p>
              <a:pPr algn="ctr" defTabSz="913987" fontAlgn="base">
                <a:spcBef>
                  <a:spcPct val="0"/>
                </a:spcBef>
                <a:spcAft>
                  <a:spcPct val="0"/>
                </a:spcAft>
                <a:defRPr/>
              </a:pPr>
              <a:endParaRPr lang="de-DE" sz="1400" dirty="0">
                <a:solidFill>
                  <a:srgbClr val="141313"/>
                </a:solidFill>
                <a:latin typeface="Interstate-Light" charset="0"/>
                <a:ea typeface="ＭＳ Ｐゴシック" pitchFamily="34" charset="-128"/>
              </a:endParaRPr>
            </a:p>
          </p:txBody>
        </p:sp>
        <p:sp>
          <p:nvSpPr>
            <p:cNvPr id="6163" name="Textfeld 12"/>
            <p:cNvSpPr txBox="1">
              <a:spLocks noChangeArrowheads="1"/>
            </p:cNvSpPr>
            <p:nvPr/>
          </p:nvSpPr>
          <p:spPr bwMode="auto">
            <a:xfrm>
              <a:off x="4773860" y="3388606"/>
              <a:ext cx="1866438" cy="7073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Calibri" pitchFamily="34" charset="0"/>
                  <a:ea typeface="MS PGothic" pitchFamily="34" charset="-128"/>
                </a:defRPr>
              </a:lvl1pPr>
              <a:lvl2pPr marL="742950" indent="-285750" eaLnBrk="0" hangingPunct="0">
                <a:defRPr sz="1400">
                  <a:solidFill>
                    <a:schemeClr val="tx1"/>
                  </a:solidFill>
                  <a:latin typeface="Calibri" pitchFamily="34" charset="0"/>
                  <a:ea typeface="MS PGothic" pitchFamily="34" charset="-128"/>
                </a:defRPr>
              </a:lvl2pPr>
              <a:lvl3pPr marL="1143000" indent="-228600" eaLnBrk="0" hangingPunct="0">
                <a:defRPr sz="1400">
                  <a:solidFill>
                    <a:schemeClr val="tx1"/>
                  </a:solidFill>
                  <a:latin typeface="Calibri" pitchFamily="34" charset="0"/>
                  <a:ea typeface="MS PGothic" pitchFamily="34" charset="-128"/>
                </a:defRPr>
              </a:lvl3pPr>
              <a:lvl4pPr marL="1600200" indent="-228600" eaLnBrk="0" hangingPunct="0">
                <a:defRPr sz="1400">
                  <a:solidFill>
                    <a:schemeClr val="tx1"/>
                  </a:solidFill>
                  <a:latin typeface="Calibri" pitchFamily="34" charset="0"/>
                  <a:ea typeface="MS PGothic" pitchFamily="34" charset="-128"/>
                </a:defRPr>
              </a:lvl4pPr>
              <a:lvl5pPr marL="2057400" indent="-228600" eaLnBrk="0" hangingPunct="0">
                <a:defRPr sz="1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1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1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1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1400">
                  <a:solidFill>
                    <a:schemeClr val="tx1"/>
                  </a:solidFill>
                  <a:latin typeface="Calibri" pitchFamily="34" charset="0"/>
                  <a:ea typeface="MS PGothic" pitchFamily="34" charset="-128"/>
                </a:defRPr>
              </a:lvl9pPr>
            </a:lstStyle>
            <a:p>
              <a:pPr algn="ctr" defTabSz="913987" eaLnBrk="1" fontAlgn="base" hangingPunct="1">
                <a:spcBef>
                  <a:spcPct val="0"/>
                </a:spcBef>
                <a:spcAft>
                  <a:spcPct val="0"/>
                </a:spcAft>
              </a:pPr>
              <a:r>
                <a:rPr lang="en-US" sz="2000">
                  <a:solidFill>
                    <a:srgbClr val="AAAAAA"/>
                  </a:solidFill>
                  <a:latin typeface="Gotham Book" charset="0"/>
                </a:rPr>
                <a:t>GPU algorithm</a:t>
              </a:r>
            </a:p>
            <a:p>
              <a:pPr algn="ctr" defTabSz="913987" eaLnBrk="1" fontAlgn="base" hangingPunct="1">
                <a:spcBef>
                  <a:spcPct val="0"/>
                </a:spcBef>
                <a:spcAft>
                  <a:spcPct val="0"/>
                </a:spcAft>
              </a:pPr>
              <a:r>
                <a:rPr lang="en-US" sz="2000">
                  <a:solidFill>
                    <a:srgbClr val="AAAAAA"/>
                  </a:solidFill>
                  <a:latin typeface="Gotham Book" charset="0"/>
                </a:rPr>
                <a:t>scripting</a:t>
              </a:r>
            </a:p>
          </p:txBody>
        </p:sp>
      </p:grpSp>
      <p:grpSp>
        <p:nvGrpSpPr>
          <p:cNvPr id="6150" name="Gruppierung 3"/>
          <p:cNvGrpSpPr>
            <a:grpSpLocks/>
          </p:cNvGrpSpPr>
          <p:nvPr/>
        </p:nvGrpSpPr>
        <p:grpSpPr bwMode="auto">
          <a:xfrm>
            <a:off x="6253163" y="4239070"/>
            <a:ext cx="2468562" cy="823914"/>
            <a:chOff x="2238612" y="5000241"/>
            <a:chExt cx="2468854" cy="823232"/>
          </a:xfrm>
        </p:grpSpPr>
        <p:sp>
          <p:nvSpPr>
            <p:cNvPr id="24" name="Abgerundetes Rechteck 23"/>
            <p:cNvSpPr>
              <a:spLocks noChangeArrowheads="1"/>
            </p:cNvSpPr>
            <p:nvPr/>
          </p:nvSpPr>
          <p:spPr bwMode="auto">
            <a:xfrm>
              <a:off x="2238612" y="5000241"/>
              <a:ext cx="2468854" cy="823232"/>
            </a:xfrm>
            <a:prstGeom prst="roundRect">
              <a:avLst>
                <a:gd name="adj" fmla="val 16667"/>
              </a:avLst>
            </a:prstGeom>
            <a:solidFill>
              <a:srgbClr val="014363"/>
            </a:solidFill>
            <a:ln w="9525">
              <a:solidFill>
                <a:srgbClr val="004263"/>
              </a:solidFill>
              <a:round/>
              <a:headEnd/>
              <a:tailEnd/>
            </a:ln>
            <a:effectLst/>
          </p:spPr>
          <p:txBody>
            <a:bodyPr anchor="ctr"/>
            <a:lstStyle/>
            <a:p>
              <a:pPr algn="ctr" defTabSz="913987" fontAlgn="base">
                <a:spcBef>
                  <a:spcPct val="0"/>
                </a:spcBef>
                <a:spcAft>
                  <a:spcPct val="0"/>
                </a:spcAft>
                <a:defRPr/>
              </a:pPr>
              <a:endParaRPr lang="de-DE" sz="1400" dirty="0">
                <a:solidFill>
                  <a:srgbClr val="141313"/>
                </a:solidFill>
                <a:latin typeface="Interstate-Light" charset="0"/>
                <a:ea typeface="ＭＳ Ｐゴシック" pitchFamily="34" charset="-128"/>
              </a:endParaRPr>
            </a:p>
          </p:txBody>
        </p:sp>
        <p:sp>
          <p:nvSpPr>
            <p:cNvPr id="6161" name="Textfeld 18"/>
            <p:cNvSpPr txBox="1">
              <a:spLocks noChangeArrowheads="1"/>
            </p:cNvSpPr>
            <p:nvPr/>
          </p:nvSpPr>
          <p:spPr bwMode="auto">
            <a:xfrm>
              <a:off x="2562267" y="5054355"/>
              <a:ext cx="1821547" cy="707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Calibri" pitchFamily="34" charset="0"/>
                  <a:ea typeface="MS PGothic" pitchFamily="34" charset="-128"/>
                </a:defRPr>
              </a:lvl1pPr>
              <a:lvl2pPr marL="742950" indent="-285750" eaLnBrk="0" hangingPunct="0">
                <a:defRPr sz="1400">
                  <a:solidFill>
                    <a:schemeClr val="tx1"/>
                  </a:solidFill>
                  <a:latin typeface="Calibri" pitchFamily="34" charset="0"/>
                  <a:ea typeface="MS PGothic" pitchFamily="34" charset="-128"/>
                </a:defRPr>
              </a:lvl2pPr>
              <a:lvl3pPr marL="1143000" indent="-228600" eaLnBrk="0" hangingPunct="0">
                <a:defRPr sz="1400">
                  <a:solidFill>
                    <a:schemeClr val="tx1"/>
                  </a:solidFill>
                  <a:latin typeface="Calibri" pitchFamily="34" charset="0"/>
                  <a:ea typeface="MS PGothic" pitchFamily="34" charset="-128"/>
                </a:defRPr>
              </a:lvl3pPr>
              <a:lvl4pPr marL="1600200" indent="-228600" eaLnBrk="0" hangingPunct="0">
                <a:defRPr sz="1400">
                  <a:solidFill>
                    <a:schemeClr val="tx1"/>
                  </a:solidFill>
                  <a:latin typeface="Calibri" pitchFamily="34" charset="0"/>
                  <a:ea typeface="MS PGothic" pitchFamily="34" charset="-128"/>
                </a:defRPr>
              </a:lvl4pPr>
              <a:lvl5pPr marL="2057400" indent="-228600" eaLnBrk="0" hangingPunct="0">
                <a:defRPr sz="1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1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1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1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1400">
                  <a:solidFill>
                    <a:schemeClr val="tx1"/>
                  </a:solidFill>
                  <a:latin typeface="Calibri" pitchFamily="34" charset="0"/>
                  <a:ea typeface="MS PGothic" pitchFamily="34" charset="-128"/>
                </a:defRPr>
              </a:lvl9pPr>
            </a:lstStyle>
            <a:p>
              <a:pPr algn="ctr" defTabSz="913987" eaLnBrk="1" fontAlgn="base" hangingPunct="1">
                <a:spcBef>
                  <a:spcPct val="0"/>
                </a:spcBef>
                <a:spcAft>
                  <a:spcPct val="0"/>
                </a:spcAft>
              </a:pPr>
              <a:r>
                <a:rPr lang="en-US" sz="2000">
                  <a:solidFill>
                    <a:srgbClr val="AAAAAA"/>
                  </a:solidFill>
                  <a:latin typeface="Gotham Book" charset="0"/>
                </a:rPr>
                <a:t>Industry grade</a:t>
              </a:r>
            </a:p>
            <a:p>
              <a:pPr algn="ctr" defTabSz="913987" eaLnBrk="1" fontAlgn="base" hangingPunct="1">
                <a:spcBef>
                  <a:spcPct val="0"/>
                </a:spcBef>
                <a:spcAft>
                  <a:spcPct val="0"/>
                </a:spcAft>
              </a:pPr>
              <a:r>
                <a:rPr lang="en-US" sz="2000">
                  <a:solidFill>
                    <a:srgbClr val="AAAAAA"/>
                  </a:solidFill>
                  <a:latin typeface="Gotham Book" charset="0"/>
                </a:rPr>
                <a:t>performance</a:t>
              </a:r>
            </a:p>
          </p:txBody>
        </p:sp>
      </p:grpSp>
      <p:grpSp>
        <p:nvGrpSpPr>
          <p:cNvPr id="6151" name="Gruppierung 25"/>
          <p:cNvGrpSpPr>
            <a:grpSpLocks/>
          </p:cNvGrpSpPr>
          <p:nvPr/>
        </p:nvGrpSpPr>
        <p:grpSpPr bwMode="auto">
          <a:xfrm>
            <a:off x="369888" y="5458266"/>
            <a:ext cx="2468562" cy="823912"/>
            <a:chOff x="505722" y="3698939"/>
            <a:chExt cx="2468854" cy="823232"/>
          </a:xfrm>
        </p:grpSpPr>
        <p:sp>
          <p:nvSpPr>
            <p:cNvPr id="27" name="Abgerundetes Rechteck 26"/>
            <p:cNvSpPr>
              <a:spLocks noChangeArrowheads="1"/>
            </p:cNvSpPr>
            <p:nvPr/>
          </p:nvSpPr>
          <p:spPr bwMode="auto">
            <a:xfrm>
              <a:off x="505722" y="3698939"/>
              <a:ext cx="2468854" cy="823232"/>
            </a:xfrm>
            <a:prstGeom prst="roundRect">
              <a:avLst>
                <a:gd name="adj" fmla="val 16667"/>
              </a:avLst>
            </a:prstGeom>
            <a:solidFill>
              <a:srgbClr val="014363"/>
            </a:solidFill>
            <a:ln w="9525">
              <a:solidFill>
                <a:srgbClr val="004263"/>
              </a:solidFill>
              <a:round/>
              <a:headEnd/>
              <a:tailEnd/>
            </a:ln>
            <a:effectLst/>
          </p:spPr>
          <p:txBody>
            <a:bodyPr anchor="ctr"/>
            <a:lstStyle/>
            <a:p>
              <a:pPr algn="ctr" defTabSz="913987" fontAlgn="base">
                <a:spcBef>
                  <a:spcPct val="0"/>
                </a:spcBef>
                <a:spcAft>
                  <a:spcPct val="0"/>
                </a:spcAft>
                <a:defRPr/>
              </a:pPr>
              <a:endParaRPr lang="de-DE" sz="1400" dirty="0">
                <a:solidFill>
                  <a:srgbClr val="141313"/>
                </a:solidFill>
                <a:latin typeface="Interstate-Light" charset="0"/>
                <a:ea typeface="ＭＳ Ｐゴシック" pitchFamily="34" charset="-128"/>
              </a:endParaRPr>
            </a:p>
          </p:txBody>
        </p:sp>
        <p:sp>
          <p:nvSpPr>
            <p:cNvPr id="6159" name="Textfeld 27"/>
            <p:cNvSpPr txBox="1">
              <a:spLocks noChangeArrowheads="1"/>
            </p:cNvSpPr>
            <p:nvPr/>
          </p:nvSpPr>
          <p:spPr bwMode="auto">
            <a:xfrm>
              <a:off x="913548" y="3756612"/>
              <a:ext cx="1653214" cy="7073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Calibri" pitchFamily="34" charset="0"/>
                  <a:ea typeface="MS PGothic" pitchFamily="34" charset="-128"/>
                </a:defRPr>
              </a:lvl1pPr>
              <a:lvl2pPr marL="742950" indent="-285750" eaLnBrk="0" hangingPunct="0">
                <a:defRPr sz="1400">
                  <a:solidFill>
                    <a:schemeClr val="tx1"/>
                  </a:solidFill>
                  <a:latin typeface="Calibri" pitchFamily="34" charset="0"/>
                  <a:ea typeface="MS PGothic" pitchFamily="34" charset="-128"/>
                </a:defRPr>
              </a:lvl2pPr>
              <a:lvl3pPr marL="1143000" indent="-228600" eaLnBrk="0" hangingPunct="0">
                <a:defRPr sz="1400">
                  <a:solidFill>
                    <a:schemeClr val="tx1"/>
                  </a:solidFill>
                  <a:latin typeface="Calibri" pitchFamily="34" charset="0"/>
                  <a:ea typeface="MS PGothic" pitchFamily="34" charset="-128"/>
                </a:defRPr>
              </a:lvl3pPr>
              <a:lvl4pPr marL="1600200" indent="-228600" eaLnBrk="0" hangingPunct="0">
                <a:defRPr sz="1400">
                  <a:solidFill>
                    <a:schemeClr val="tx1"/>
                  </a:solidFill>
                  <a:latin typeface="Calibri" pitchFamily="34" charset="0"/>
                  <a:ea typeface="MS PGothic" pitchFamily="34" charset="-128"/>
                </a:defRPr>
              </a:lvl4pPr>
              <a:lvl5pPr marL="2057400" indent="-228600" eaLnBrk="0" hangingPunct="0">
                <a:defRPr sz="1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1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1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1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1400">
                  <a:solidFill>
                    <a:schemeClr val="tx1"/>
                  </a:solidFill>
                  <a:latin typeface="Calibri" pitchFamily="34" charset="0"/>
                  <a:ea typeface="MS PGothic" pitchFamily="34" charset="-128"/>
                </a:defRPr>
              </a:lvl9pPr>
            </a:lstStyle>
            <a:p>
              <a:pPr algn="ctr" defTabSz="913987" eaLnBrk="1" fontAlgn="base" hangingPunct="1">
                <a:spcBef>
                  <a:spcPct val="0"/>
                </a:spcBef>
                <a:spcAft>
                  <a:spcPct val="0"/>
                </a:spcAft>
              </a:pPr>
              <a:r>
                <a:rPr lang="en-US" sz="2000">
                  <a:solidFill>
                    <a:srgbClr val="AAAAAA"/>
                  </a:solidFill>
                  <a:latin typeface="Gotham Book" charset="0"/>
                </a:rPr>
                <a:t>Rapid</a:t>
              </a:r>
            </a:p>
            <a:p>
              <a:pPr algn="ctr" defTabSz="913987" eaLnBrk="1" fontAlgn="base" hangingPunct="1">
                <a:spcBef>
                  <a:spcPct val="0"/>
                </a:spcBef>
                <a:spcAft>
                  <a:spcPct val="0"/>
                </a:spcAft>
              </a:pPr>
              <a:r>
                <a:rPr lang="en-US" sz="2000">
                  <a:solidFill>
                    <a:srgbClr val="AAAAAA"/>
                  </a:solidFill>
                  <a:latin typeface="Gotham Book" charset="0"/>
                </a:rPr>
                <a:t>development</a:t>
              </a:r>
            </a:p>
          </p:txBody>
        </p:sp>
      </p:grpSp>
      <p:grpSp>
        <p:nvGrpSpPr>
          <p:cNvPr id="6152" name="Gruppierung 28"/>
          <p:cNvGrpSpPr>
            <a:grpSpLocks/>
          </p:cNvGrpSpPr>
          <p:nvPr/>
        </p:nvGrpSpPr>
        <p:grpSpPr bwMode="auto">
          <a:xfrm>
            <a:off x="3300413" y="5458266"/>
            <a:ext cx="2468562" cy="823912"/>
            <a:chOff x="4472652" y="3330933"/>
            <a:chExt cx="2468854" cy="823232"/>
          </a:xfrm>
        </p:grpSpPr>
        <p:sp>
          <p:nvSpPr>
            <p:cNvPr id="30" name="Abgerundetes Rechteck 29"/>
            <p:cNvSpPr>
              <a:spLocks noChangeArrowheads="1"/>
            </p:cNvSpPr>
            <p:nvPr/>
          </p:nvSpPr>
          <p:spPr bwMode="auto">
            <a:xfrm>
              <a:off x="4472652" y="3330933"/>
              <a:ext cx="2468854" cy="823232"/>
            </a:xfrm>
            <a:prstGeom prst="roundRect">
              <a:avLst>
                <a:gd name="adj" fmla="val 16667"/>
              </a:avLst>
            </a:prstGeom>
            <a:solidFill>
              <a:srgbClr val="014363"/>
            </a:solidFill>
            <a:ln w="9525">
              <a:solidFill>
                <a:srgbClr val="004263"/>
              </a:solidFill>
              <a:round/>
              <a:headEnd/>
              <a:tailEnd/>
            </a:ln>
            <a:effectLst/>
          </p:spPr>
          <p:txBody>
            <a:bodyPr anchor="ctr"/>
            <a:lstStyle/>
            <a:p>
              <a:pPr algn="ctr" defTabSz="913987" fontAlgn="base">
                <a:spcBef>
                  <a:spcPct val="0"/>
                </a:spcBef>
                <a:spcAft>
                  <a:spcPct val="0"/>
                </a:spcAft>
                <a:defRPr/>
              </a:pPr>
              <a:endParaRPr lang="de-DE" sz="1400" dirty="0">
                <a:solidFill>
                  <a:srgbClr val="141313"/>
                </a:solidFill>
                <a:latin typeface="Interstate-Light" charset="0"/>
                <a:ea typeface="ＭＳ Ｐゴシック" pitchFamily="34" charset="-128"/>
              </a:endParaRPr>
            </a:p>
          </p:txBody>
        </p:sp>
        <p:sp>
          <p:nvSpPr>
            <p:cNvPr id="6157" name="Textfeld 30"/>
            <p:cNvSpPr txBox="1">
              <a:spLocks noChangeArrowheads="1"/>
            </p:cNvSpPr>
            <p:nvPr/>
          </p:nvSpPr>
          <p:spPr bwMode="auto">
            <a:xfrm>
              <a:off x="4695306" y="3388606"/>
              <a:ext cx="2023550" cy="7073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Calibri" pitchFamily="34" charset="0"/>
                  <a:ea typeface="MS PGothic" pitchFamily="34" charset="-128"/>
                </a:defRPr>
              </a:lvl1pPr>
              <a:lvl2pPr marL="742950" indent="-285750" eaLnBrk="0" hangingPunct="0">
                <a:defRPr sz="1400">
                  <a:solidFill>
                    <a:schemeClr val="tx1"/>
                  </a:solidFill>
                  <a:latin typeface="Calibri" pitchFamily="34" charset="0"/>
                  <a:ea typeface="MS PGothic" pitchFamily="34" charset="-128"/>
                </a:defRPr>
              </a:lvl2pPr>
              <a:lvl3pPr marL="1143000" indent="-228600" eaLnBrk="0" hangingPunct="0">
                <a:defRPr sz="1400">
                  <a:solidFill>
                    <a:schemeClr val="tx1"/>
                  </a:solidFill>
                  <a:latin typeface="Calibri" pitchFamily="34" charset="0"/>
                  <a:ea typeface="MS PGothic" pitchFamily="34" charset="-128"/>
                </a:defRPr>
              </a:lvl3pPr>
              <a:lvl4pPr marL="1600200" indent="-228600" eaLnBrk="0" hangingPunct="0">
                <a:defRPr sz="1400">
                  <a:solidFill>
                    <a:schemeClr val="tx1"/>
                  </a:solidFill>
                  <a:latin typeface="Calibri" pitchFamily="34" charset="0"/>
                  <a:ea typeface="MS PGothic" pitchFamily="34" charset="-128"/>
                </a:defRPr>
              </a:lvl4pPr>
              <a:lvl5pPr marL="2057400" indent="-228600" eaLnBrk="0" hangingPunct="0">
                <a:defRPr sz="1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1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1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1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1400">
                  <a:solidFill>
                    <a:schemeClr val="tx1"/>
                  </a:solidFill>
                  <a:latin typeface="Calibri" pitchFamily="34" charset="0"/>
                  <a:ea typeface="MS PGothic" pitchFamily="34" charset="-128"/>
                </a:defRPr>
              </a:lvl9pPr>
            </a:lstStyle>
            <a:p>
              <a:pPr algn="ctr" defTabSz="913987" eaLnBrk="1" fontAlgn="base" hangingPunct="1">
                <a:spcBef>
                  <a:spcPct val="0"/>
                </a:spcBef>
                <a:spcAft>
                  <a:spcPct val="0"/>
                </a:spcAft>
              </a:pPr>
              <a:r>
                <a:rPr lang="en-US" sz="2000">
                  <a:solidFill>
                    <a:srgbClr val="AAAAAA"/>
                  </a:solidFill>
                  <a:latin typeface="Gotham Book" charset="0"/>
                </a:rPr>
                <a:t>Solid framework</a:t>
              </a:r>
            </a:p>
            <a:p>
              <a:pPr algn="ctr" defTabSz="913987" eaLnBrk="1" fontAlgn="base" hangingPunct="1">
                <a:spcBef>
                  <a:spcPct val="0"/>
                </a:spcBef>
                <a:spcAft>
                  <a:spcPct val="0"/>
                </a:spcAft>
              </a:pPr>
              <a:r>
                <a:rPr lang="en-US" sz="2000">
                  <a:solidFill>
                    <a:srgbClr val="AAAAAA"/>
                  </a:solidFill>
                  <a:latin typeface="Gotham Book" charset="0"/>
                </a:rPr>
                <a:t>for reusability</a:t>
              </a:r>
            </a:p>
          </p:txBody>
        </p:sp>
      </p:grpSp>
      <p:grpSp>
        <p:nvGrpSpPr>
          <p:cNvPr id="6153" name="Gruppierung 31"/>
          <p:cNvGrpSpPr>
            <a:grpSpLocks/>
          </p:cNvGrpSpPr>
          <p:nvPr/>
        </p:nvGrpSpPr>
        <p:grpSpPr bwMode="auto">
          <a:xfrm>
            <a:off x="6230938" y="5458274"/>
            <a:ext cx="2468562" cy="823914"/>
            <a:chOff x="2238612" y="5000241"/>
            <a:chExt cx="2468854" cy="823232"/>
          </a:xfrm>
        </p:grpSpPr>
        <p:sp>
          <p:nvSpPr>
            <p:cNvPr id="33" name="Abgerundetes Rechteck 32"/>
            <p:cNvSpPr>
              <a:spLocks noChangeArrowheads="1"/>
            </p:cNvSpPr>
            <p:nvPr/>
          </p:nvSpPr>
          <p:spPr bwMode="auto">
            <a:xfrm>
              <a:off x="2238612" y="5000241"/>
              <a:ext cx="2468854" cy="823232"/>
            </a:xfrm>
            <a:prstGeom prst="roundRect">
              <a:avLst>
                <a:gd name="adj" fmla="val 16667"/>
              </a:avLst>
            </a:prstGeom>
            <a:solidFill>
              <a:srgbClr val="014363"/>
            </a:solidFill>
            <a:ln w="9525">
              <a:solidFill>
                <a:srgbClr val="004263"/>
              </a:solidFill>
              <a:round/>
              <a:headEnd/>
              <a:tailEnd/>
            </a:ln>
            <a:effectLst/>
          </p:spPr>
          <p:txBody>
            <a:bodyPr anchor="ctr"/>
            <a:lstStyle/>
            <a:p>
              <a:pPr algn="ctr" defTabSz="913987" fontAlgn="base">
                <a:spcBef>
                  <a:spcPct val="0"/>
                </a:spcBef>
                <a:spcAft>
                  <a:spcPct val="0"/>
                </a:spcAft>
                <a:defRPr/>
              </a:pPr>
              <a:endParaRPr lang="de-DE" sz="1400" dirty="0">
                <a:solidFill>
                  <a:srgbClr val="141313"/>
                </a:solidFill>
                <a:latin typeface="Interstate-Light" charset="0"/>
                <a:ea typeface="ＭＳ Ｐゴシック" pitchFamily="34" charset="-128"/>
              </a:endParaRPr>
            </a:p>
          </p:txBody>
        </p:sp>
        <p:sp>
          <p:nvSpPr>
            <p:cNvPr id="6155" name="Textfeld 33"/>
            <p:cNvSpPr txBox="1">
              <a:spLocks noChangeArrowheads="1"/>
            </p:cNvSpPr>
            <p:nvPr/>
          </p:nvSpPr>
          <p:spPr bwMode="auto">
            <a:xfrm>
              <a:off x="2409966" y="5054355"/>
              <a:ext cx="2126154" cy="707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Calibri" pitchFamily="34" charset="0"/>
                  <a:ea typeface="MS PGothic" pitchFamily="34" charset="-128"/>
                </a:defRPr>
              </a:lvl1pPr>
              <a:lvl2pPr marL="742950" indent="-285750" eaLnBrk="0" hangingPunct="0">
                <a:defRPr sz="1400">
                  <a:solidFill>
                    <a:schemeClr val="tx1"/>
                  </a:solidFill>
                  <a:latin typeface="Calibri" pitchFamily="34" charset="0"/>
                  <a:ea typeface="MS PGothic" pitchFamily="34" charset="-128"/>
                </a:defRPr>
              </a:lvl2pPr>
              <a:lvl3pPr marL="1143000" indent="-228600" eaLnBrk="0" hangingPunct="0">
                <a:defRPr sz="1400">
                  <a:solidFill>
                    <a:schemeClr val="tx1"/>
                  </a:solidFill>
                  <a:latin typeface="Calibri" pitchFamily="34" charset="0"/>
                  <a:ea typeface="MS PGothic" pitchFamily="34" charset="-128"/>
                </a:defRPr>
              </a:lvl3pPr>
              <a:lvl4pPr marL="1600200" indent="-228600" eaLnBrk="0" hangingPunct="0">
                <a:defRPr sz="1400">
                  <a:solidFill>
                    <a:schemeClr val="tx1"/>
                  </a:solidFill>
                  <a:latin typeface="Calibri" pitchFamily="34" charset="0"/>
                  <a:ea typeface="MS PGothic" pitchFamily="34" charset="-128"/>
                </a:defRPr>
              </a:lvl4pPr>
              <a:lvl5pPr marL="2057400" indent="-228600" eaLnBrk="0" hangingPunct="0">
                <a:defRPr sz="1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1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1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1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1400">
                  <a:solidFill>
                    <a:schemeClr val="tx1"/>
                  </a:solidFill>
                  <a:latin typeface="Calibri" pitchFamily="34" charset="0"/>
                  <a:ea typeface="MS PGothic" pitchFamily="34" charset="-128"/>
                </a:defRPr>
              </a:lvl9pPr>
            </a:lstStyle>
            <a:p>
              <a:pPr algn="ctr" defTabSz="913987" eaLnBrk="1" fontAlgn="base" hangingPunct="1">
                <a:spcBef>
                  <a:spcPct val="0"/>
                </a:spcBef>
                <a:spcAft>
                  <a:spcPct val="0"/>
                </a:spcAft>
              </a:pPr>
              <a:r>
                <a:rPr lang="en-US" sz="2000">
                  <a:solidFill>
                    <a:srgbClr val="AAAAAA"/>
                  </a:solidFill>
                  <a:latin typeface="Gotham Book" charset="0"/>
                </a:rPr>
                <a:t>Advanced CUDA</a:t>
              </a:r>
              <a:br>
                <a:rPr lang="en-US" sz="2000">
                  <a:solidFill>
                    <a:srgbClr val="AAAAAA"/>
                  </a:solidFill>
                  <a:latin typeface="Gotham Book" charset="0"/>
                </a:rPr>
              </a:br>
              <a:r>
                <a:rPr lang="en-US" sz="2000">
                  <a:solidFill>
                    <a:srgbClr val="AAAAAA"/>
                  </a:solidFill>
                  <a:latin typeface="Gotham Book" charset="0"/>
                </a:rPr>
                <a:t>programming</a:t>
              </a:r>
            </a:p>
          </p:txBody>
        </p:sp>
      </p:grpSp>
      <p:pic>
        <p:nvPicPr>
          <p:cNvPr id="3" name="Bild 2" descr="Alea.CUDA_GPU_cuda_monad_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58841" y="1598671"/>
            <a:ext cx="3220263" cy="2308973"/>
          </a:xfrm>
          <a:prstGeom prst="rect">
            <a:avLst/>
          </a:prstGeom>
        </p:spPr>
      </p:pic>
    </p:spTree>
    <p:extLst>
      <p:ext uri="{BB962C8B-B14F-4D97-AF65-F5344CB8AC3E}">
        <p14:creationId xmlns:p14="http://schemas.microsoft.com/office/powerpoint/2010/main" val="80302947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4819">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4819">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4819">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4819">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4819">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4819">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6148"/>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6149"/>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6150"/>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6151"/>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6152"/>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615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9436" y="228600"/>
            <a:ext cx="8363938" cy="623248"/>
          </a:xfrm>
        </p:spPr>
        <p:txBody>
          <a:bodyPr/>
          <a:lstStyle/>
          <a:p>
            <a:r>
              <a:rPr lang="en-GB" b="1" dirty="0" smtClean="0"/>
              <a:t>Example #2/#3: F# in Finance</a:t>
            </a:r>
            <a:endParaRPr lang="en-GB" b="1" dirty="0"/>
          </a:p>
        </p:txBody>
      </p:sp>
      <p:sp>
        <p:nvSpPr>
          <p:cNvPr id="3" name="Content Placeholder 2"/>
          <p:cNvSpPr>
            <a:spLocks noGrp="1"/>
          </p:cNvSpPr>
          <p:nvPr>
            <p:ph idx="1"/>
          </p:nvPr>
        </p:nvSpPr>
        <p:spPr>
          <a:xfrm>
            <a:off x="389436" y="1447799"/>
            <a:ext cx="8363938" cy="457048"/>
          </a:xfrm>
        </p:spPr>
        <p:txBody>
          <a:bodyPr/>
          <a:lstStyle/>
          <a:p>
            <a:endParaRPr lang="en-GB"/>
          </a:p>
        </p:txBody>
      </p:sp>
      <p:pic>
        <p:nvPicPr>
          <p:cNvPr id="2050" name="Picture 2"/>
          <p:cNvPicPr>
            <a:picLocks noChangeAspect="1" noChangeArrowheads="1"/>
          </p:cNvPicPr>
          <p:nvPr/>
        </p:nvPicPr>
        <p:blipFill>
          <a:blip r:embed="rId2"/>
          <a:srcRect l="21115" t="25457" r="19231" b="5263"/>
          <a:stretch>
            <a:fillRect/>
          </a:stretch>
        </p:blipFill>
        <p:spPr bwMode="auto">
          <a:xfrm>
            <a:off x="277162" y="1228558"/>
            <a:ext cx="4565384" cy="3928658"/>
          </a:xfrm>
          <a:prstGeom prst="rect">
            <a:avLst/>
          </a:prstGeom>
          <a:noFill/>
          <a:ln w="9525">
            <a:solidFill>
              <a:schemeClr val="bg1"/>
            </a:solidFill>
            <a:miter lim="800000"/>
            <a:headEnd/>
            <a:tailEnd/>
          </a:ln>
        </p:spPr>
      </p:pic>
      <p:pic>
        <p:nvPicPr>
          <p:cNvPr id="5" name="Picture 2"/>
          <p:cNvPicPr>
            <a:picLocks noChangeAspect="1" noChangeArrowheads="1"/>
          </p:cNvPicPr>
          <p:nvPr/>
        </p:nvPicPr>
        <p:blipFill>
          <a:blip r:embed="rId3"/>
          <a:srcRect l="21692" t="33814" r="18885" b="2834"/>
          <a:stretch>
            <a:fillRect/>
          </a:stretch>
        </p:blipFill>
        <p:spPr bwMode="auto">
          <a:xfrm>
            <a:off x="3584905" y="2316480"/>
            <a:ext cx="4989468" cy="4061322"/>
          </a:xfrm>
          <a:prstGeom prst="rect">
            <a:avLst/>
          </a:prstGeom>
          <a:noFill/>
          <a:ln w="9525">
            <a:solidFill>
              <a:schemeClr val="bg1"/>
            </a:solidFill>
            <a:miter lim="800000"/>
            <a:headEnd/>
            <a:tailEnd/>
          </a:ln>
        </p:spPr>
      </p:pic>
      <p:sp>
        <p:nvSpPr>
          <p:cNvPr id="4" name="TextBox 3"/>
          <p:cNvSpPr txBox="1"/>
          <p:nvPr/>
        </p:nvSpPr>
        <p:spPr>
          <a:xfrm>
            <a:off x="439191" y="6262254"/>
            <a:ext cx="3246119" cy="338554"/>
          </a:xfrm>
          <a:prstGeom prst="rect">
            <a:avLst/>
          </a:prstGeom>
          <a:noFill/>
        </p:spPr>
        <p:txBody>
          <a:bodyPr wrap="square" lIns="0" tIns="0" rIns="0" bIns="0" rtlCol="0">
            <a:spAutoFit/>
          </a:bodyPr>
          <a:lstStyle/>
          <a:p>
            <a:r>
              <a:rPr lang="en-GB" sz="2200" b="1" dirty="0">
                <a:gradFill>
                  <a:gsLst>
                    <a:gs pos="0">
                      <a:schemeClr val="tx1"/>
                    </a:gs>
                    <a:gs pos="86000">
                      <a:schemeClr val="tx1"/>
                    </a:gs>
                  </a:gsLst>
                  <a:lin ang="5400000" scaled="0"/>
                </a:gradFill>
                <a:latin typeface="Segoe Light" pitchFamily="34" charset="0"/>
              </a:rPr>
              <a:t>http://fsharp.net</a:t>
            </a:r>
          </a:p>
        </p:txBody>
      </p:sp>
      <p:sp>
        <p:nvSpPr>
          <p:cNvPr id="7" name="Rectangular Callout 6"/>
          <p:cNvSpPr/>
          <p:nvPr/>
        </p:nvSpPr>
        <p:spPr bwMode="auto">
          <a:xfrm>
            <a:off x="6434062" y="2085655"/>
            <a:ext cx="2140302" cy="461651"/>
          </a:xfrm>
          <a:prstGeom prst="wedgeRectCallout">
            <a:avLst>
              <a:gd name="adj1" fmla="val -42061"/>
              <a:gd name="adj2" fmla="val 218545"/>
            </a:avLst>
          </a:prstGeom>
          <a:solidFill>
            <a:srgbClr val="00B050"/>
          </a:solidFill>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none" lIns="91426" tIns="45713" rIns="91426" bIns="45713" numCol="1" rtlCol="0" anchor="ctr" anchorCtr="0" compatLnSpc="1">
            <a:prstTxWarp prst="textNoShape">
              <a:avLst/>
            </a:prstTxWarp>
            <a:spAutoFit/>
          </a:bodyPr>
          <a:lstStyle/>
          <a:p>
            <a:pPr algn="ctr" defTabSz="913996" fontAlgn="base">
              <a:spcBef>
                <a:spcPct val="0"/>
              </a:spcBef>
              <a:spcAft>
                <a:spcPct val="0"/>
              </a:spcAft>
            </a:pPr>
            <a:r>
              <a:rPr lang="en-GB" sz="2400" b="1" dirty="0">
                <a:gradFill>
                  <a:gsLst>
                    <a:gs pos="0">
                      <a:srgbClr val="FFFFFF"/>
                    </a:gs>
                    <a:gs pos="100000">
                      <a:srgbClr val="FFFFFF"/>
                    </a:gs>
                  </a:gsLst>
                  <a:lin ang="5400000" scaled="0"/>
                </a:gradFill>
                <a:latin typeface="Segoe Light" pitchFamily="34" charset="0"/>
              </a:rPr>
              <a:t>Time to Market</a:t>
            </a:r>
          </a:p>
        </p:txBody>
      </p:sp>
      <p:sp>
        <p:nvSpPr>
          <p:cNvPr id="8" name="Rectangular Callout 7"/>
          <p:cNvSpPr/>
          <p:nvPr/>
        </p:nvSpPr>
        <p:spPr bwMode="auto">
          <a:xfrm>
            <a:off x="1489702" y="997733"/>
            <a:ext cx="2140302" cy="461651"/>
          </a:xfrm>
          <a:prstGeom prst="wedgeRectCallout">
            <a:avLst>
              <a:gd name="adj1" fmla="val -21347"/>
              <a:gd name="adj2" fmla="val 329583"/>
            </a:avLst>
          </a:prstGeom>
          <a:solidFill>
            <a:srgbClr val="00B050"/>
          </a:solidFill>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none" lIns="91426" tIns="45713" rIns="91426" bIns="45713" numCol="1" rtlCol="0" anchor="ctr" anchorCtr="0" compatLnSpc="1">
            <a:prstTxWarp prst="textNoShape">
              <a:avLst/>
            </a:prstTxWarp>
            <a:spAutoFit/>
          </a:bodyPr>
          <a:lstStyle/>
          <a:p>
            <a:pPr algn="ctr" defTabSz="913996" fontAlgn="base">
              <a:spcBef>
                <a:spcPct val="0"/>
              </a:spcBef>
              <a:spcAft>
                <a:spcPct val="0"/>
              </a:spcAft>
            </a:pPr>
            <a:r>
              <a:rPr lang="en-GB" sz="2400" b="1" dirty="0">
                <a:gradFill>
                  <a:gsLst>
                    <a:gs pos="0">
                      <a:srgbClr val="FFFFFF"/>
                    </a:gs>
                    <a:gs pos="100000">
                      <a:srgbClr val="FFFFFF"/>
                    </a:gs>
                  </a:gsLst>
                  <a:lin ang="5400000" scaled="0"/>
                </a:gradFill>
                <a:latin typeface="Segoe Light" pitchFamily="34" charset="0"/>
              </a:rPr>
              <a:t>Time to Market</a:t>
            </a:r>
          </a:p>
        </p:txBody>
      </p:sp>
      <p:sp>
        <p:nvSpPr>
          <p:cNvPr id="9" name="Rectangular Callout 8"/>
          <p:cNvSpPr/>
          <p:nvPr/>
        </p:nvSpPr>
        <p:spPr bwMode="auto">
          <a:xfrm>
            <a:off x="352477" y="4116316"/>
            <a:ext cx="1366051" cy="461651"/>
          </a:xfrm>
          <a:prstGeom prst="wedgeRectCallout">
            <a:avLst>
              <a:gd name="adj1" fmla="val 75473"/>
              <a:gd name="adj2" fmla="val 140519"/>
            </a:avLst>
          </a:prstGeom>
          <a:solidFill>
            <a:srgbClr val="00B050"/>
          </a:solidFill>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none" lIns="91426" tIns="45713" rIns="91426" bIns="45713" numCol="1" rtlCol="0" anchor="ctr" anchorCtr="0" compatLnSpc="1">
            <a:prstTxWarp prst="textNoShape">
              <a:avLst/>
            </a:prstTxWarp>
            <a:spAutoFit/>
          </a:bodyPr>
          <a:lstStyle/>
          <a:p>
            <a:pPr algn="ctr" defTabSz="913996" fontAlgn="base">
              <a:spcBef>
                <a:spcPct val="0"/>
              </a:spcBef>
              <a:spcAft>
                <a:spcPct val="0"/>
              </a:spcAft>
            </a:pPr>
            <a:r>
              <a:rPr lang="en-GB" sz="2400" b="1" dirty="0">
                <a:gradFill>
                  <a:gsLst>
                    <a:gs pos="0">
                      <a:srgbClr val="FFFFFF"/>
                    </a:gs>
                    <a:gs pos="100000">
                      <a:srgbClr val="FFFFFF"/>
                    </a:gs>
                  </a:gsLst>
                  <a:lin ang="5400000" scaled="0"/>
                </a:gradFill>
                <a:latin typeface="Segoe Light" pitchFamily="34" charset="0"/>
              </a:rPr>
              <a:t>Efficiency</a:t>
            </a:r>
          </a:p>
        </p:txBody>
      </p:sp>
      <p:sp>
        <p:nvSpPr>
          <p:cNvPr id="10" name="Rectangular Callout 9"/>
          <p:cNvSpPr/>
          <p:nvPr/>
        </p:nvSpPr>
        <p:spPr bwMode="auto">
          <a:xfrm>
            <a:off x="7504223" y="3885486"/>
            <a:ext cx="1688512" cy="461651"/>
          </a:xfrm>
          <a:prstGeom prst="wedgeRectCallout">
            <a:avLst>
              <a:gd name="adj1" fmla="val -129654"/>
              <a:gd name="adj2" fmla="val 365596"/>
            </a:avLst>
          </a:prstGeom>
          <a:solidFill>
            <a:srgbClr val="00B050"/>
          </a:solidFill>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none" lIns="91426" tIns="45713" rIns="91426" bIns="45713" numCol="1" rtlCol="0" anchor="ctr" anchorCtr="0" compatLnSpc="1">
            <a:prstTxWarp prst="textNoShape">
              <a:avLst/>
            </a:prstTxWarp>
            <a:spAutoFit/>
          </a:bodyPr>
          <a:lstStyle/>
          <a:p>
            <a:pPr algn="ctr" defTabSz="913996" fontAlgn="base">
              <a:spcBef>
                <a:spcPct val="0"/>
              </a:spcBef>
              <a:spcAft>
                <a:spcPct val="0"/>
              </a:spcAft>
            </a:pPr>
            <a:r>
              <a:rPr lang="en-GB" sz="2400" b="1" dirty="0">
                <a:gradFill>
                  <a:gsLst>
                    <a:gs pos="0">
                      <a:srgbClr val="FFFFFF"/>
                    </a:gs>
                    <a:gs pos="100000">
                      <a:srgbClr val="FFFFFF"/>
                    </a:gs>
                  </a:gsLst>
                  <a:lin ang="5400000" scaled="0"/>
                </a:gradFill>
                <a:latin typeface="Segoe Light" pitchFamily="34" charset="0"/>
              </a:rPr>
              <a:t>Correctness</a:t>
            </a:r>
          </a:p>
        </p:txBody>
      </p:sp>
      <p:sp>
        <p:nvSpPr>
          <p:cNvPr id="12" name="Rectangular Callout 11"/>
          <p:cNvSpPr/>
          <p:nvPr/>
        </p:nvSpPr>
        <p:spPr bwMode="auto">
          <a:xfrm>
            <a:off x="3630024" y="1459394"/>
            <a:ext cx="1688512" cy="461651"/>
          </a:xfrm>
          <a:prstGeom prst="wedgeRectCallout">
            <a:avLst>
              <a:gd name="adj1" fmla="val -87808"/>
              <a:gd name="adj2" fmla="val 275565"/>
            </a:avLst>
          </a:prstGeom>
          <a:solidFill>
            <a:srgbClr val="00B050"/>
          </a:solidFill>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none" lIns="91426" tIns="45713" rIns="91426" bIns="45713" numCol="1" rtlCol="0" anchor="ctr" anchorCtr="0" compatLnSpc="1">
            <a:prstTxWarp prst="textNoShape">
              <a:avLst/>
            </a:prstTxWarp>
            <a:spAutoFit/>
          </a:bodyPr>
          <a:lstStyle/>
          <a:p>
            <a:pPr algn="ctr" defTabSz="913996" fontAlgn="base">
              <a:spcBef>
                <a:spcPct val="0"/>
              </a:spcBef>
              <a:spcAft>
                <a:spcPct val="0"/>
              </a:spcAft>
            </a:pPr>
            <a:r>
              <a:rPr lang="en-GB" sz="2400" b="1" dirty="0">
                <a:gradFill>
                  <a:gsLst>
                    <a:gs pos="0">
                      <a:srgbClr val="FFFFFF"/>
                    </a:gs>
                    <a:gs pos="100000">
                      <a:srgbClr val="FFFFFF"/>
                    </a:gs>
                  </a:gsLst>
                  <a:lin ang="5400000" scaled="0"/>
                </a:gradFill>
                <a:latin typeface="Segoe Light" pitchFamily="34" charset="0"/>
              </a:rPr>
              <a:t>Correctness</a:t>
            </a:r>
          </a:p>
        </p:txBody>
      </p:sp>
    </p:spTree>
    <p:extLst>
      <p:ext uri="{BB962C8B-B14F-4D97-AF65-F5344CB8AC3E}">
        <p14:creationId xmlns:p14="http://schemas.microsoft.com/office/powerpoint/2010/main" val="118566903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1730" y="2327465"/>
            <a:ext cx="8382000" cy="2866939"/>
          </a:xfrm>
        </p:spPr>
        <p:txBody>
          <a:bodyPr/>
          <a:lstStyle/>
          <a:p>
            <a:pPr algn="ctr"/>
            <a:r>
              <a:rPr lang="en-GB" dirty="0" smtClean="0"/>
              <a:t>Proposition 4</a:t>
            </a:r>
            <a:br>
              <a:rPr lang="en-GB" dirty="0" smtClean="0"/>
            </a:br>
            <a:r>
              <a:rPr lang="en-GB" dirty="0" smtClean="0"/>
              <a:t>This is a </a:t>
            </a:r>
            <a:r>
              <a:rPr lang="en-GB" dirty="0" smtClean="0"/>
              <a:t>problem</a:t>
            </a:r>
            <a:br>
              <a:rPr lang="en-GB" dirty="0" smtClean="0"/>
            </a:br>
            <a:r>
              <a:rPr lang="en-GB" dirty="0"/>
              <a:t/>
            </a:r>
            <a:br>
              <a:rPr lang="en-GB" dirty="0"/>
            </a:br>
            <a:r>
              <a:rPr lang="en-GB" dirty="0" smtClean="0"/>
              <a:t/>
            </a:r>
            <a:br>
              <a:rPr lang="en-GB" dirty="0" smtClean="0"/>
            </a:br>
            <a:r>
              <a:rPr lang="en-GB" sz="2700" dirty="0"/>
              <a:t>(especially for strongly-typed languages)</a:t>
            </a:r>
            <a:endParaRPr lang="en-GB" dirty="0"/>
          </a:p>
        </p:txBody>
      </p:sp>
    </p:spTree>
    <p:extLst>
      <p:ext uri="{BB962C8B-B14F-4D97-AF65-F5344CB8AC3E}">
        <p14:creationId xmlns:p14="http://schemas.microsoft.com/office/powerpoint/2010/main" val="142040711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smtClean="0"/>
              <a:t>Example #3: F# in Insurance</a:t>
            </a:r>
            <a:endParaRPr lang="en-GB" b="1" dirty="0"/>
          </a:p>
        </p:txBody>
      </p:sp>
      <p:sp>
        <p:nvSpPr>
          <p:cNvPr id="6" name="Content Placeholder 3"/>
          <p:cNvSpPr>
            <a:spLocks noGrp="1"/>
          </p:cNvSpPr>
          <p:nvPr>
            <p:ph idx="1"/>
          </p:nvPr>
        </p:nvSpPr>
        <p:spPr>
          <a:xfrm>
            <a:off x="389436" y="1447802"/>
            <a:ext cx="8363938" cy="4358116"/>
          </a:xfrm>
        </p:spPr>
        <p:txBody>
          <a:bodyPr/>
          <a:lstStyle/>
          <a:p>
            <a:pPr marL="177780" indent="-177780">
              <a:buNone/>
            </a:pPr>
            <a:r>
              <a:rPr lang="en-GB" sz="2400" b="1" dirty="0"/>
              <a:t>I work for a large actuarial company...  …Despite adopting Agile/Scrum …the usual delays, complications and sometimes …failures.  </a:t>
            </a:r>
          </a:p>
          <a:p>
            <a:pPr marL="177780" indent="-177780">
              <a:buNone/>
            </a:pPr>
            <a:endParaRPr lang="en-GB" sz="2400" b="1" dirty="0">
              <a:latin typeface="+mj-lt"/>
            </a:endParaRPr>
          </a:p>
          <a:p>
            <a:pPr marL="177780" indent="-177780">
              <a:buNone/>
            </a:pPr>
            <a:r>
              <a:rPr lang="en-GB" sz="2400" b="1" dirty="0"/>
              <a:t>We used F#, and </a:t>
            </a:r>
            <a:r>
              <a:rPr lang="en-GB" sz="2400" b="1" dirty="0">
                <a:solidFill>
                  <a:srgbClr val="00B050"/>
                </a:solidFill>
              </a:rPr>
              <a:t>quickly</a:t>
            </a:r>
            <a:r>
              <a:rPr lang="en-GB" sz="2400" b="1" dirty="0"/>
              <a:t> created a system which would perform the necessary calculations </a:t>
            </a:r>
            <a:r>
              <a:rPr lang="en-GB" sz="2400" b="1" dirty="0">
                <a:solidFill>
                  <a:srgbClr val="00B050"/>
                </a:solidFill>
              </a:rPr>
              <a:t>highly efficiently, in parallel</a:t>
            </a:r>
            <a:r>
              <a:rPr lang="en-GB" sz="2400" b="1" dirty="0"/>
              <a:t>, and with </a:t>
            </a:r>
            <a:r>
              <a:rPr lang="en-GB" sz="2400" b="1" dirty="0">
                <a:solidFill>
                  <a:srgbClr val="00B050"/>
                </a:solidFill>
              </a:rPr>
              <a:t>a perfect match to the </a:t>
            </a:r>
            <a:r>
              <a:rPr lang="en-GB" sz="2400" b="1" dirty="0" err="1">
                <a:solidFill>
                  <a:srgbClr val="00B050"/>
                </a:solidFill>
              </a:rPr>
              <a:t>spreadsheet</a:t>
            </a:r>
            <a:r>
              <a:rPr lang="en-GB" sz="2400" b="1" dirty="0">
                <a:solidFill>
                  <a:srgbClr val="00B050"/>
                </a:solidFill>
              </a:rPr>
              <a:t> results</a:t>
            </a:r>
            <a:r>
              <a:rPr lang="en-GB" sz="2400" b="1" dirty="0"/>
              <a:t>.  </a:t>
            </a:r>
          </a:p>
          <a:p>
            <a:pPr marL="177780" indent="-177780">
              <a:buNone/>
            </a:pPr>
            <a:endParaRPr lang="en-GB" sz="2400" b="1" dirty="0">
              <a:latin typeface="+mj-lt"/>
            </a:endParaRPr>
          </a:p>
          <a:p>
            <a:pPr marL="177780" indent="-177780">
              <a:buNone/>
            </a:pPr>
            <a:r>
              <a:rPr lang="en-GB" sz="2400" b="1" dirty="0"/>
              <a:t>All of the advantages which are commonly touted for F# do play out in practice.  </a:t>
            </a:r>
            <a:r>
              <a:rPr lang="en-GB" sz="2400" b="1" i="1" dirty="0"/>
              <a:t>Immutability, Easy Parallelisation, Expressiveness, Testability, Conciseness, Flexibility, Productivity</a:t>
            </a:r>
          </a:p>
          <a:p>
            <a:pPr marL="177780" indent="-177780">
              <a:buNone/>
            </a:pPr>
            <a:r>
              <a:rPr lang="en-GB" sz="2400" b="1" i="1" dirty="0"/>
              <a:t>					[ Company name omitted ]</a:t>
            </a:r>
            <a:endParaRPr lang="en-GB" sz="2400" b="1" dirty="0"/>
          </a:p>
        </p:txBody>
      </p:sp>
      <p:sp>
        <p:nvSpPr>
          <p:cNvPr id="3" name="Rectangular Callout 2"/>
          <p:cNvSpPr/>
          <p:nvPr/>
        </p:nvSpPr>
        <p:spPr bwMode="auto">
          <a:xfrm>
            <a:off x="4374686" y="1708812"/>
            <a:ext cx="2140302" cy="461651"/>
          </a:xfrm>
          <a:prstGeom prst="wedgeRectCallout">
            <a:avLst>
              <a:gd name="adj1" fmla="val -93824"/>
              <a:gd name="adj2" fmla="val 197538"/>
            </a:avLst>
          </a:prstGeom>
          <a:solidFill>
            <a:srgbClr val="00B050"/>
          </a:solidFill>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none" lIns="91426" tIns="45713" rIns="91426" bIns="45713" numCol="1" rtlCol="0" anchor="ctr" anchorCtr="0" compatLnSpc="1">
            <a:prstTxWarp prst="textNoShape">
              <a:avLst/>
            </a:prstTxWarp>
            <a:spAutoFit/>
          </a:bodyPr>
          <a:lstStyle/>
          <a:p>
            <a:pPr algn="ctr" defTabSz="913996" fontAlgn="base">
              <a:spcBef>
                <a:spcPct val="0"/>
              </a:spcBef>
              <a:spcAft>
                <a:spcPct val="0"/>
              </a:spcAft>
            </a:pPr>
            <a:r>
              <a:rPr lang="en-GB" sz="2400" b="1" dirty="0">
                <a:gradFill>
                  <a:gsLst>
                    <a:gs pos="0">
                      <a:srgbClr val="FFFFFF"/>
                    </a:gs>
                    <a:gs pos="100000">
                      <a:srgbClr val="FFFFFF"/>
                    </a:gs>
                  </a:gsLst>
                  <a:lin ang="5400000" scaled="0"/>
                </a:gradFill>
                <a:latin typeface="Segoe Light" pitchFamily="34" charset="0"/>
              </a:rPr>
              <a:t>Time to Market</a:t>
            </a:r>
          </a:p>
        </p:txBody>
      </p:sp>
      <p:sp>
        <p:nvSpPr>
          <p:cNvPr id="5" name="Rectangular Callout 4"/>
          <p:cNvSpPr/>
          <p:nvPr/>
        </p:nvSpPr>
        <p:spPr bwMode="auto">
          <a:xfrm>
            <a:off x="6902136" y="2092042"/>
            <a:ext cx="1366051" cy="461651"/>
          </a:xfrm>
          <a:prstGeom prst="wedgeRectCallout">
            <a:avLst>
              <a:gd name="adj1" fmla="val -93824"/>
              <a:gd name="adj2" fmla="val 197538"/>
            </a:avLst>
          </a:prstGeom>
          <a:solidFill>
            <a:srgbClr val="00B050"/>
          </a:solidFill>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none" lIns="91426" tIns="45713" rIns="91426" bIns="45713" numCol="1" rtlCol="0" anchor="ctr" anchorCtr="0" compatLnSpc="1">
            <a:prstTxWarp prst="textNoShape">
              <a:avLst/>
            </a:prstTxWarp>
            <a:spAutoFit/>
          </a:bodyPr>
          <a:lstStyle/>
          <a:p>
            <a:pPr algn="ctr" defTabSz="913996" fontAlgn="base">
              <a:spcBef>
                <a:spcPct val="0"/>
              </a:spcBef>
              <a:spcAft>
                <a:spcPct val="0"/>
              </a:spcAft>
            </a:pPr>
            <a:r>
              <a:rPr lang="en-GB" sz="2400" b="1" dirty="0">
                <a:gradFill>
                  <a:gsLst>
                    <a:gs pos="0">
                      <a:srgbClr val="FFFFFF"/>
                    </a:gs>
                    <a:gs pos="100000">
                      <a:srgbClr val="FFFFFF"/>
                    </a:gs>
                  </a:gsLst>
                  <a:lin ang="5400000" scaled="0"/>
                </a:gradFill>
                <a:latin typeface="Segoe Light" pitchFamily="34" charset="0"/>
              </a:rPr>
              <a:t>Efficiency</a:t>
            </a:r>
          </a:p>
        </p:txBody>
      </p:sp>
      <p:sp>
        <p:nvSpPr>
          <p:cNvPr id="7" name="Rectangular Callout 6"/>
          <p:cNvSpPr/>
          <p:nvPr/>
        </p:nvSpPr>
        <p:spPr bwMode="auto">
          <a:xfrm>
            <a:off x="6491526" y="3920842"/>
            <a:ext cx="1688512" cy="461651"/>
          </a:xfrm>
          <a:prstGeom prst="wedgeRectCallout">
            <a:avLst>
              <a:gd name="adj1" fmla="val -185905"/>
              <a:gd name="adj2" fmla="val -57581"/>
            </a:avLst>
          </a:prstGeom>
          <a:solidFill>
            <a:srgbClr val="00B050"/>
          </a:solidFill>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none" lIns="91426" tIns="45713" rIns="91426" bIns="45713" numCol="1" rtlCol="0" anchor="ctr" anchorCtr="0" compatLnSpc="1">
            <a:prstTxWarp prst="textNoShape">
              <a:avLst/>
            </a:prstTxWarp>
            <a:spAutoFit/>
          </a:bodyPr>
          <a:lstStyle/>
          <a:p>
            <a:pPr algn="ctr" defTabSz="913996" fontAlgn="base">
              <a:spcBef>
                <a:spcPct val="0"/>
              </a:spcBef>
              <a:spcAft>
                <a:spcPct val="0"/>
              </a:spcAft>
            </a:pPr>
            <a:r>
              <a:rPr lang="en-GB" sz="2400" b="1" dirty="0">
                <a:gradFill>
                  <a:gsLst>
                    <a:gs pos="0">
                      <a:srgbClr val="FFFFFF"/>
                    </a:gs>
                    <a:gs pos="100000">
                      <a:srgbClr val="FFFFFF"/>
                    </a:gs>
                  </a:gsLst>
                  <a:lin ang="5400000" scaled="0"/>
                </a:gradFill>
                <a:latin typeface="Segoe Light" pitchFamily="34" charset="0"/>
              </a:rPr>
              <a:t>Correctness</a:t>
            </a:r>
          </a:p>
        </p:txBody>
      </p:sp>
    </p:spTree>
    <p:extLst>
      <p:ext uri="{BB962C8B-B14F-4D97-AF65-F5344CB8AC3E}">
        <p14:creationId xmlns:p14="http://schemas.microsoft.com/office/powerpoint/2010/main" val="354771734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p:txBody>
          <a:bodyPr>
            <a:normAutofit fontScale="90000"/>
          </a:bodyPr>
          <a:lstStyle/>
          <a:p>
            <a:pPr eaLnBrk="1" hangingPunct="1">
              <a:defRPr/>
            </a:pPr>
            <a:r>
              <a:rPr lang="en-US" sz="5600" dirty="0"/>
              <a:t>Overview</a:t>
            </a:r>
            <a:endParaRPr sz="5600" b="1" dirty="0"/>
          </a:p>
        </p:txBody>
      </p:sp>
      <p:sp>
        <p:nvSpPr>
          <p:cNvPr id="4" name="Text Placeholder 3"/>
          <p:cNvSpPr>
            <a:spLocks noGrp="1"/>
          </p:cNvSpPr>
          <p:nvPr>
            <p:ph type="body" idx="1"/>
          </p:nvPr>
        </p:nvSpPr>
        <p:spPr>
          <a:xfrm>
            <a:off x="389437" y="1447807"/>
            <a:ext cx="8363937" cy="947952"/>
          </a:xfrm>
        </p:spPr>
        <p:txBody>
          <a:bodyPr/>
          <a:lstStyle/>
          <a:p>
            <a:pPr marL="0" indent="0">
              <a:buNone/>
            </a:pPr>
            <a:r>
              <a:rPr lang="en-GB" dirty="0" smtClean="0"/>
              <a:t>F# is changing…</a:t>
            </a:r>
          </a:p>
          <a:p>
            <a:pPr lvl="1"/>
            <a:endParaRPr lang="en-GB" dirty="0"/>
          </a:p>
        </p:txBody>
      </p:sp>
      <p:sp>
        <p:nvSpPr>
          <p:cNvPr id="5" name="Text Placeholder 2"/>
          <p:cNvSpPr txBox="1">
            <a:spLocks/>
          </p:cNvSpPr>
          <p:nvPr/>
        </p:nvSpPr>
        <p:spPr>
          <a:xfrm>
            <a:off x="632774" y="1503563"/>
            <a:ext cx="8048625" cy="1428082"/>
          </a:xfrm>
          <a:prstGeom prst="rect">
            <a:avLst/>
          </a:prstGeom>
        </p:spPr>
        <p:txBody>
          <a:bodyPr vert="horz" wrap="square" lIns="0" tIns="0" rIns="0" bIns="0" rtlCol="0" anchor="ctr">
            <a:normAutofit/>
          </a:bodyPr>
          <a:lstStyle/>
          <a:p>
            <a:pPr marL="468736" indent="-468736" algn="ctr">
              <a:lnSpc>
                <a:spcPct val="90000"/>
              </a:lnSpc>
              <a:spcBef>
                <a:spcPct val="20000"/>
              </a:spcBef>
              <a:defRPr/>
            </a:pPr>
            <a:endParaRPr lang="en-GB" sz="3300" dirty="0">
              <a:gradFill>
                <a:gsLst>
                  <a:gs pos="0">
                    <a:schemeClr val="tx1"/>
                  </a:gs>
                  <a:gs pos="86000">
                    <a:schemeClr val="tx1"/>
                  </a:gs>
                </a:gsLst>
                <a:lin ang="5400000" scaled="0"/>
              </a:gradFill>
            </a:endParaRPr>
          </a:p>
        </p:txBody>
      </p:sp>
      <p:sp>
        <p:nvSpPr>
          <p:cNvPr id="6" name="Cloud 5"/>
          <p:cNvSpPr/>
          <p:nvPr/>
        </p:nvSpPr>
        <p:spPr bwMode="auto">
          <a:xfrm>
            <a:off x="4403122" y="2931641"/>
            <a:ext cx="4351924" cy="3031050"/>
          </a:xfrm>
          <a:prstGeom prst="cloud">
            <a:avLst/>
          </a:prstGeom>
          <a:solidFill>
            <a:schemeClr val="tx2">
              <a:lumMod val="20000"/>
              <a:lumOff val="80000"/>
            </a:schemeClr>
          </a:solidFill>
          <a:ln>
            <a:solidFill>
              <a:srgbClr val="00B0F0"/>
            </a:solidFill>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76789" tIns="38393" rIns="76789" bIns="38393" numCol="1" spcCol="0" rtlCol="0" anchor="ctr" anchorCtr="0" compatLnSpc="1">
            <a:prstTxWarp prst="textNoShape">
              <a:avLst/>
            </a:prstTxWarp>
          </a:bodyPr>
          <a:lstStyle/>
          <a:p>
            <a:pPr algn="ctr" defTabSz="767675" fontAlgn="base">
              <a:spcBef>
                <a:spcPct val="0"/>
              </a:spcBef>
              <a:spcAft>
                <a:spcPct val="0"/>
              </a:spcAft>
            </a:pPr>
            <a:r>
              <a:rPr lang="en-GB" sz="3400" dirty="0">
                <a:solidFill>
                  <a:schemeClr val="accent4">
                    <a:lumMod val="50000"/>
                  </a:schemeClr>
                </a:solidFill>
                <a:latin typeface="Segoe Light" pitchFamily="34" charset="0"/>
              </a:rPr>
              <a:t>“F# is</a:t>
            </a:r>
          </a:p>
          <a:p>
            <a:pPr algn="ctr" defTabSz="767675" fontAlgn="base">
              <a:spcBef>
                <a:spcPct val="0"/>
              </a:spcBef>
              <a:spcAft>
                <a:spcPct val="0"/>
              </a:spcAft>
            </a:pPr>
            <a:r>
              <a:rPr lang="en-GB" sz="3400" dirty="0">
                <a:solidFill>
                  <a:schemeClr val="accent4">
                    <a:lumMod val="50000"/>
                  </a:schemeClr>
                </a:solidFill>
                <a:latin typeface="Segoe Light" pitchFamily="34" charset="0"/>
              </a:rPr>
              <a:t>one language with many tools”</a:t>
            </a:r>
          </a:p>
        </p:txBody>
      </p:sp>
      <p:sp>
        <p:nvSpPr>
          <p:cNvPr id="8" name="Right Arrow 7"/>
          <p:cNvSpPr/>
          <p:nvPr/>
        </p:nvSpPr>
        <p:spPr bwMode="auto">
          <a:xfrm>
            <a:off x="3430340" y="3784977"/>
            <a:ext cx="767986" cy="1023345"/>
          </a:xfrm>
          <a:prstGeom prst="rightArrow">
            <a:avLst/>
          </a:prstGeom>
          <a:solidFill>
            <a:srgbClr val="0070C0"/>
          </a:solidFill>
          <a:ln>
            <a:solidFill>
              <a:srgbClr val="00B0F0"/>
            </a:solidFill>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76789" tIns="38393" rIns="76789" bIns="38393" numCol="1" spcCol="0" rtlCol="0" anchor="ctr" anchorCtr="0" compatLnSpc="1">
            <a:prstTxWarp prst="textNoShape">
              <a:avLst/>
            </a:prstTxWarp>
          </a:bodyPr>
          <a:lstStyle/>
          <a:p>
            <a:pPr algn="ctr" defTabSz="767675" fontAlgn="base">
              <a:spcBef>
                <a:spcPct val="0"/>
              </a:spcBef>
              <a:spcAft>
                <a:spcPct val="0"/>
              </a:spcAft>
            </a:pPr>
            <a:endParaRPr lang="en-GB" dirty="0">
              <a:gradFill>
                <a:gsLst>
                  <a:gs pos="0">
                    <a:srgbClr val="FFFFFF"/>
                  </a:gs>
                  <a:gs pos="100000">
                    <a:srgbClr val="FFFFFF"/>
                  </a:gs>
                </a:gsLst>
                <a:lin ang="5400000" scaled="0"/>
              </a:gradFill>
              <a:latin typeface="Segoe Light" pitchFamily="34" charset="0"/>
            </a:endParaRPr>
          </a:p>
        </p:txBody>
      </p:sp>
      <p:sp>
        <p:nvSpPr>
          <p:cNvPr id="10" name="TextBox 9"/>
          <p:cNvSpPr txBox="1"/>
          <p:nvPr/>
        </p:nvSpPr>
        <p:spPr>
          <a:xfrm>
            <a:off x="564257" y="3988941"/>
            <a:ext cx="2456827" cy="1046440"/>
          </a:xfrm>
          <a:prstGeom prst="rect">
            <a:avLst/>
          </a:prstGeom>
          <a:noFill/>
        </p:spPr>
        <p:txBody>
          <a:bodyPr wrap="none" lIns="0" tIns="0" rIns="0" bIns="0" rtlCol="0">
            <a:spAutoFit/>
          </a:bodyPr>
          <a:lstStyle/>
          <a:p>
            <a:pPr algn="ctr"/>
            <a:r>
              <a:rPr lang="en-GB" sz="3400" dirty="0">
                <a:gradFill>
                  <a:gsLst>
                    <a:gs pos="0">
                      <a:schemeClr val="tx1"/>
                    </a:gs>
                    <a:gs pos="86000">
                      <a:schemeClr val="tx1"/>
                    </a:gs>
                  </a:gsLst>
                  <a:lin ang="5400000" scaled="0"/>
                </a:gradFill>
                <a:latin typeface="Segoe Light" pitchFamily="34" charset="0"/>
              </a:rPr>
              <a:t>“F# is part of </a:t>
            </a:r>
          </a:p>
          <a:p>
            <a:pPr algn="ctr"/>
            <a:r>
              <a:rPr lang="en-GB" sz="3400" dirty="0">
                <a:gradFill>
                  <a:gsLst>
                    <a:gs pos="0">
                      <a:schemeClr val="tx1"/>
                    </a:gs>
                    <a:gs pos="86000">
                      <a:schemeClr val="tx1"/>
                    </a:gs>
                  </a:gsLst>
                  <a:lin ang="5400000" scaled="0"/>
                </a:gradFill>
                <a:latin typeface="Segoe Light" pitchFamily="34" charset="0"/>
              </a:rPr>
              <a:t>Visual Studio”</a:t>
            </a:r>
          </a:p>
        </p:txBody>
      </p:sp>
    </p:spTree>
    <p:extLst>
      <p:ext uri="{BB962C8B-B14F-4D97-AF65-F5344CB8AC3E}">
        <p14:creationId xmlns:p14="http://schemas.microsoft.com/office/powerpoint/2010/main" val="140925453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Lst>
  </p:timing>
</p:sld>
</file>

<file path=ppt/slides/slide7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loud 2"/>
          <p:cNvSpPr/>
          <p:nvPr/>
        </p:nvSpPr>
        <p:spPr bwMode="auto">
          <a:xfrm>
            <a:off x="1290217" y="1105213"/>
            <a:ext cx="5846938" cy="4420850"/>
          </a:xfrm>
          <a:prstGeom prst="cloud">
            <a:avLst/>
          </a:prstGeom>
          <a:solidFill>
            <a:schemeClr val="tx2">
              <a:lumMod val="20000"/>
              <a:lumOff val="80000"/>
            </a:schemeClr>
          </a:solidFill>
          <a:ln>
            <a:solidFill>
              <a:srgbClr val="00B0F0"/>
            </a:solidFill>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76789" tIns="38393" rIns="76789" bIns="38393" numCol="1" spcCol="0" rtlCol="0" anchor="ctr" anchorCtr="0" compatLnSpc="1">
            <a:prstTxWarp prst="textNoShape">
              <a:avLst/>
            </a:prstTxWarp>
          </a:bodyPr>
          <a:lstStyle/>
          <a:p>
            <a:pPr algn="ctr" defTabSz="767675" fontAlgn="base">
              <a:spcBef>
                <a:spcPct val="0"/>
              </a:spcBef>
              <a:spcAft>
                <a:spcPct val="0"/>
              </a:spcAft>
            </a:pPr>
            <a:endParaRPr lang="en-GB" sz="3000" dirty="0">
              <a:solidFill>
                <a:schemeClr val="accent4">
                  <a:lumMod val="50000"/>
                </a:schemeClr>
              </a:solidFill>
              <a:latin typeface="Segoe Light" pitchFamily="34"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60165" y="2737470"/>
            <a:ext cx="1200547" cy="1108061"/>
          </a:xfrm>
          <a:prstGeom prst="rect">
            <a:avLst/>
          </a:prstGeom>
        </p:spPr>
      </p:pic>
      <p:pic>
        <p:nvPicPr>
          <p:cNvPr id="1030" name="Picture 6" descr="http://marscommons.marsdd.com/wp-content/uploads/MRos-photo-microsoft-orlando-donation-20120823-001.jpg">
            <a:hlinkClick r:id="rId3"/>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8663" t="28000" b="30273"/>
          <a:stretch/>
        </p:blipFill>
        <p:spPr bwMode="auto">
          <a:xfrm>
            <a:off x="2611105" y="0"/>
            <a:ext cx="1117688" cy="697276"/>
          </a:xfrm>
          <a:prstGeom prst="rect">
            <a:avLst/>
          </a:prstGeom>
          <a:noFill/>
          <a:extLst>
            <a:ext uri="{909E8E84-426E-40DD-AFC4-6F175D3DCCD1}">
              <a14:hiddenFill xmlns:a14="http://schemas.microsoft.com/office/drawing/2010/main">
                <a:solidFill>
                  <a:srgbClr val="FFFFFF"/>
                </a:solidFill>
              </a14:hiddenFill>
            </a:ext>
          </a:extLst>
        </p:spPr>
      </p:pic>
      <p:cxnSp>
        <p:nvCxnSpPr>
          <p:cNvPr id="12" name="Straight Arrow Connector 11"/>
          <p:cNvCxnSpPr/>
          <p:nvPr/>
        </p:nvCxnSpPr>
        <p:spPr>
          <a:xfrm>
            <a:off x="1804625" y="2038475"/>
            <a:ext cx="794593" cy="534261"/>
          </a:xfrm>
          <a:prstGeom prst="straightConnector1">
            <a:avLst/>
          </a:prstGeom>
          <a:ln w="57150">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a:stCxn id="23" idx="2"/>
          </p:cNvCxnSpPr>
          <p:nvPr/>
        </p:nvCxnSpPr>
        <p:spPr>
          <a:xfrm>
            <a:off x="2977649" y="1162564"/>
            <a:ext cx="475660" cy="1238888"/>
          </a:xfrm>
          <a:prstGeom prst="straightConnector1">
            <a:avLst/>
          </a:prstGeom>
          <a:ln w="57150">
            <a:tailEnd type="arrow"/>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flipH="1">
            <a:off x="4400871" y="793662"/>
            <a:ext cx="111511" cy="1215506"/>
          </a:xfrm>
          <a:prstGeom prst="straightConnector1">
            <a:avLst/>
          </a:prstGeom>
          <a:ln w="57150">
            <a:prstDash val="dash"/>
            <a:tailEnd type="arrow"/>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696916" y="1715384"/>
            <a:ext cx="1266372" cy="276999"/>
          </a:xfrm>
          <a:prstGeom prst="rect">
            <a:avLst/>
          </a:prstGeom>
          <a:noFill/>
        </p:spPr>
        <p:txBody>
          <a:bodyPr wrap="none" lIns="0" tIns="0" rIns="0" bIns="0" rtlCol="0">
            <a:spAutoFit/>
          </a:bodyPr>
          <a:lstStyle/>
          <a:p>
            <a:r>
              <a:rPr lang="en-GB" dirty="0">
                <a:gradFill>
                  <a:gsLst>
                    <a:gs pos="0">
                      <a:schemeClr val="tx1"/>
                    </a:gs>
                    <a:gs pos="86000">
                      <a:schemeClr val="tx1"/>
                    </a:gs>
                  </a:gsLst>
                  <a:lin ang="5400000" scaled="0"/>
                </a:gradFill>
                <a:latin typeface="Segoe Light" pitchFamily="34" charset="0"/>
              </a:rPr>
              <a:t>F# Language</a:t>
            </a:r>
          </a:p>
        </p:txBody>
      </p:sp>
      <p:sp>
        <p:nvSpPr>
          <p:cNvPr id="23" name="TextBox 22"/>
          <p:cNvSpPr txBox="1"/>
          <p:nvPr/>
        </p:nvSpPr>
        <p:spPr>
          <a:xfrm>
            <a:off x="2270436" y="885565"/>
            <a:ext cx="1414426" cy="276999"/>
          </a:xfrm>
          <a:prstGeom prst="rect">
            <a:avLst/>
          </a:prstGeom>
          <a:noFill/>
        </p:spPr>
        <p:txBody>
          <a:bodyPr wrap="none" lIns="0" tIns="0" rIns="0" bIns="0" rtlCol="0">
            <a:spAutoFit/>
          </a:bodyPr>
          <a:lstStyle/>
          <a:p>
            <a:r>
              <a:rPr lang="en-GB" dirty="0">
                <a:gradFill>
                  <a:gsLst>
                    <a:gs pos="0">
                      <a:schemeClr val="tx1"/>
                    </a:gs>
                    <a:gs pos="86000">
                      <a:schemeClr val="tx1"/>
                    </a:gs>
                  </a:gsLst>
                  <a:lin ang="5400000" scaled="0"/>
                </a:gradFill>
                <a:latin typeface="Segoe Light" pitchFamily="34" charset="0"/>
              </a:rPr>
              <a:t>Visual F# Tools</a:t>
            </a:r>
          </a:p>
        </p:txBody>
      </p:sp>
      <p:pic>
        <p:nvPicPr>
          <p:cNvPr id="1032" name="Picture 8" descr="http://upload.wikimedia.org/wikipedia/en/archive/b/b3/20110309193628!Microsoft_Research_logo.jpg">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5453" y="1105213"/>
            <a:ext cx="986131" cy="497133"/>
          </a:xfrm>
          <a:prstGeom prst="rect">
            <a:avLst/>
          </a:prstGeom>
          <a:noFill/>
          <a:extLst>
            <a:ext uri="{909E8E84-426E-40DD-AFC4-6F175D3DCCD1}">
              <a14:hiddenFill xmlns:a14="http://schemas.microsoft.com/office/drawing/2010/main">
                <a:solidFill>
                  <a:srgbClr val="FFFFFF"/>
                </a:solidFill>
              </a14:hiddenFill>
            </a:ext>
          </a:extLst>
        </p:spPr>
      </p:pic>
      <p:sp>
        <p:nvSpPr>
          <p:cNvPr id="28" name="TextBox 27"/>
          <p:cNvSpPr txBox="1"/>
          <p:nvPr/>
        </p:nvSpPr>
        <p:spPr>
          <a:xfrm>
            <a:off x="3653196" y="72165"/>
            <a:ext cx="1616661" cy="553998"/>
          </a:xfrm>
          <a:prstGeom prst="rect">
            <a:avLst/>
          </a:prstGeom>
          <a:noFill/>
        </p:spPr>
        <p:txBody>
          <a:bodyPr wrap="none" lIns="0" tIns="0" rIns="0" bIns="0" rtlCol="0">
            <a:spAutoFit/>
          </a:bodyPr>
          <a:lstStyle/>
          <a:p>
            <a:pPr algn="ctr"/>
            <a:r>
              <a:rPr lang="en-GB" dirty="0">
                <a:gradFill>
                  <a:gsLst>
                    <a:gs pos="0">
                      <a:schemeClr val="tx1"/>
                    </a:gs>
                    <a:gs pos="86000">
                      <a:schemeClr val="tx1"/>
                    </a:gs>
                  </a:gsLst>
                  <a:lin ang="5400000" scaled="0"/>
                </a:gradFill>
                <a:latin typeface="Segoe Light" pitchFamily="34" charset="0"/>
              </a:rPr>
              <a:t>Visual Studio, .</a:t>
            </a:r>
          </a:p>
          <a:p>
            <a:pPr algn="ctr"/>
            <a:r>
              <a:rPr lang="en-GB" dirty="0">
                <a:gradFill>
                  <a:gsLst>
                    <a:gs pos="0">
                      <a:schemeClr val="tx1"/>
                    </a:gs>
                    <a:gs pos="86000">
                      <a:schemeClr val="tx1"/>
                    </a:gs>
                  </a:gsLst>
                  <a:lin ang="5400000" scaled="0"/>
                </a:gradFill>
                <a:latin typeface="Segoe Light" pitchFamily="34" charset="0"/>
              </a:rPr>
              <a:t>.NET, SDKs, Tools</a:t>
            </a:r>
          </a:p>
        </p:txBody>
      </p:sp>
      <p:cxnSp>
        <p:nvCxnSpPr>
          <p:cNvPr id="55" name="Straight Arrow Connector 54"/>
          <p:cNvCxnSpPr/>
          <p:nvPr/>
        </p:nvCxnSpPr>
        <p:spPr>
          <a:xfrm flipV="1">
            <a:off x="1557920" y="3840787"/>
            <a:ext cx="1310848" cy="850178"/>
          </a:xfrm>
          <a:prstGeom prst="straightConnector1">
            <a:avLst/>
          </a:prstGeom>
          <a:ln w="57150">
            <a:tailEnd type="arrow"/>
          </a:ln>
        </p:spPr>
        <p:style>
          <a:lnRef idx="1">
            <a:schemeClr val="accent1"/>
          </a:lnRef>
          <a:fillRef idx="0">
            <a:schemeClr val="accent1"/>
          </a:fillRef>
          <a:effectRef idx="0">
            <a:schemeClr val="accent1"/>
          </a:effectRef>
          <a:fontRef idx="minor">
            <a:schemeClr val="tx1"/>
          </a:fontRef>
        </p:style>
      </p:cxnSp>
      <p:sp>
        <p:nvSpPr>
          <p:cNvPr id="56" name="TextBox 55"/>
          <p:cNvSpPr txBox="1"/>
          <p:nvPr/>
        </p:nvSpPr>
        <p:spPr>
          <a:xfrm>
            <a:off x="88333" y="4352492"/>
            <a:ext cx="905697" cy="276999"/>
          </a:xfrm>
          <a:prstGeom prst="rect">
            <a:avLst/>
          </a:prstGeom>
          <a:noFill/>
        </p:spPr>
        <p:txBody>
          <a:bodyPr wrap="none" lIns="0" tIns="0" rIns="0" bIns="0" rtlCol="0">
            <a:spAutoFit/>
          </a:bodyPr>
          <a:lstStyle/>
          <a:p>
            <a:r>
              <a:rPr lang="en-GB" b="1" dirty="0">
                <a:gradFill>
                  <a:gsLst>
                    <a:gs pos="0">
                      <a:schemeClr val="tx1"/>
                    </a:gs>
                    <a:gs pos="86000">
                      <a:schemeClr val="tx1"/>
                    </a:gs>
                  </a:gsLst>
                  <a:lin ang="5400000" scaled="0"/>
                </a:gradFill>
                <a:latin typeface="Segoe Light" pitchFamily="34" charset="0"/>
              </a:rPr>
              <a:t>fssnip.net</a:t>
            </a:r>
          </a:p>
        </p:txBody>
      </p:sp>
      <p:pic>
        <p:nvPicPr>
          <p:cNvPr id="1034" name="Picture 10" descr="http://fsharp.org/img/sup/quantalea.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392283" y="4265875"/>
            <a:ext cx="1472188" cy="476140"/>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http://fsharp.org/img/sup/mbrace.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542306" y="6152442"/>
            <a:ext cx="1057688" cy="476140"/>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http://fsharp.org/img/sup/statfactory.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677574" y="5537203"/>
            <a:ext cx="1393576" cy="476140"/>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http://fsharp.org/img/sup/intelli.gif"/>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596081" y="5059445"/>
            <a:ext cx="1786635" cy="466618"/>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descr="http://fsharp.org/img/sup/ffconsultancy.pn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392284" y="5617498"/>
            <a:ext cx="1665144" cy="476140"/>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descr="logo"/>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489399" y="6329521"/>
            <a:ext cx="1277960" cy="528483"/>
          </a:xfrm>
          <a:prstGeom prst="rect">
            <a:avLst/>
          </a:prstGeom>
          <a:noFill/>
          <a:extLst>
            <a:ext uri="{909E8E84-426E-40DD-AFC4-6F175D3DCCD1}">
              <a14:hiddenFill xmlns:a14="http://schemas.microsoft.com/office/drawing/2010/main">
                <a:solidFill>
                  <a:srgbClr val="FFFFFF"/>
                </a:solidFill>
              </a14:hiddenFill>
            </a:ext>
          </a:extLst>
        </p:spPr>
      </p:pic>
      <p:sp>
        <p:nvSpPr>
          <p:cNvPr id="65" name="TextBox 64"/>
          <p:cNvSpPr txBox="1"/>
          <p:nvPr/>
        </p:nvSpPr>
        <p:spPr>
          <a:xfrm>
            <a:off x="347597" y="4785047"/>
            <a:ext cx="801373" cy="276999"/>
          </a:xfrm>
          <a:prstGeom prst="rect">
            <a:avLst/>
          </a:prstGeom>
          <a:noFill/>
        </p:spPr>
        <p:txBody>
          <a:bodyPr wrap="none" lIns="0" tIns="0" rIns="0" bIns="0" rtlCol="0">
            <a:spAutoFit/>
          </a:bodyPr>
          <a:lstStyle/>
          <a:p>
            <a:r>
              <a:rPr lang="en-GB" b="1" dirty="0">
                <a:gradFill>
                  <a:gsLst>
                    <a:gs pos="0">
                      <a:schemeClr val="tx1"/>
                    </a:gs>
                    <a:gs pos="86000">
                      <a:schemeClr val="tx1"/>
                    </a:gs>
                  </a:gsLst>
                  <a:lin ang="5400000" scaled="0"/>
                </a:gradFill>
                <a:latin typeface="Segoe Light" pitchFamily="34" charset="0"/>
              </a:rPr>
              <a:t>tryfs.org</a:t>
            </a:r>
          </a:p>
        </p:txBody>
      </p:sp>
      <p:sp>
        <p:nvSpPr>
          <p:cNvPr id="66" name="TextBox 65"/>
          <p:cNvSpPr txBox="1"/>
          <p:nvPr/>
        </p:nvSpPr>
        <p:spPr>
          <a:xfrm>
            <a:off x="347598" y="5237255"/>
            <a:ext cx="2533386" cy="276999"/>
          </a:xfrm>
          <a:prstGeom prst="rect">
            <a:avLst/>
          </a:prstGeom>
          <a:noFill/>
        </p:spPr>
        <p:txBody>
          <a:bodyPr wrap="none" lIns="0" tIns="0" rIns="0" bIns="0" rtlCol="0">
            <a:spAutoFit/>
          </a:bodyPr>
          <a:lstStyle/>
          <a:p>
            <a:r>
              <a:rPr lang="en-GB" b="1" dirty="0">
                <a:gradFill>
                  <a:gsLst>
                    <a:gs pos="0">
                      <a:schemeClr val="tx1"/>
                    </a:gs>
                    <a:gs pos="86000">
                      <a:schemeClr val="tx1"/>
                    </a:gs>
                  </a:gsLst>
                  <a:lin ang="5400000" scaled="0"/>
                </a:gradFill>
                <a:latin typeface="Segoe Light" pitchFamily="34" charset="0"/>
              </a:rPr>
              <a:t>fsharpforfunandprofit.com</a:t>
            </a:r>
          </a:p>
        </p:txBody>
      </p:sp>
      <p:sp>
        <p:nvSpPr>
          <p:cNvPr id="67" name="TextBox 66"/>
          <p:cNvSpPr txBox="1"/>
          <p:nvPr/>
        </p:nvSpPr>
        <p:spPr>
          <a:xfrm>
            <a:off x="88330" y="3927402"/>
            <a:ext cx="801373" cy="276999"/>
          </a:xfrm>
          <a:prstGeom prst="rect">
            <a:avLst/>
          </a:prstGeom>
          <a:noFill/>
        </p:spPr>
        <p:txBody>
          <a:bodyPr wrap="none" lIns="0" tIns="0" rIns="0" bIns="0" rtlCol="0">
            <a:spAutoFit/>
          </a:bodyPr>
          <a:lstStyle/>
          <a:p>
            <a:r>
              <a:rPr lang="en-GB" b="1" dirty="0">
                <a:gradFill>
                  <a:gsLst>
                    <a:gs pos="0">
                      <a:schemeClr val="tx1"/>
                    </a:gs>
                    <a:gs pos="86000">
                      <a:schemeClr val="tx1"/>
                    </a:gs>
                  </a:gsLst>
                  <a:lin ang="5400000" scaled="0"/>
                </a:gradFill>
                <a:latin typeface="Segoe Light" pitchFamily="34" charset="0"/>
              </a:rPr>
              <a:t>tryfs.org</a:t>
            </a:r>
          </a:p>
        </p:txBody>
      </p:sp>
      <p:cxnSp>
        <p:nvCxnSpPr>
          <p:cNvPr id="69" name="Straight Arrow Connector 68"/>
          <p:cNvCxnSpPr/>
          <p:nvPr/>
        </p:nvCxnSpPr>
        <p:spPr>
          <a:xfrm flipH="1">
            <a:off x="6354741" y="1172567"/>
            <a:ext cx="648655" cy="649677"/>
          </a:xfrm>
          <a:prstGeom prst="straightConnector1">
            <a:avLst/>
          </a:prstGeom>
          <a:ln w="57150">
            <a:tailEnd type="arrow"/>
          </a:ln>
        </p:spPr>
        <p:style>
          <a:lnRef idx="1">
            <a:schemeClr val="accent1"/>
          </a:lnRef>
          <a:fillRef idx="0">
            <a:schemeClr val="accent1"/>
          </a:fillRef>
          <a:effectRef idx="0">
            <a:schemeClr val="accent1"/>
          </a:effectRef>
          <a:fontRef idx="minor">
            <a:schemeClr val="tx1"/>
          </a:fontRef>
        </p:style>
      </p:cxnSp>
      <p:cxnSp>
        <p:nvCxnSpPr>
          <p:cNvPr id="74" name="Straight Arrow Connector 73"/>
          <p:cNvCxnSpPr/>
          <p:nvPr/>
        </p:nvCxnSpPr>
        <p:spPr>
          <a:xfrm flipV="1">
            <a:off x="3788631" y="4521727"/>
            <a:ext cx="204900" cy="1162808"/>
          </a:xfrm>
          <a:prstGeom prst="straightConnector1">
            <a:avLst/>
          </a:prstGeom>
          <a:ln w="57150">
            <a:prstDash val="dash"/>
            <a:tailEnd type="arrow"/>
          </a:ln>
        </p:spPr>
        <p:style>
          <a:lnRef idx="1">
            <a:schemeClr val="accent1"/>
          </a:lnRef>
          <a:fillRef idx="0">
            <a:schemeClr val="accent1"/>
          </a:fillRef>
          <a:effectRef idx="0">
            <a:schemeClr val="accent1"/>
          </a:effectRef>
          <a:fontRef idx="minor">
            <a:schemeClr val="tx1"/>
          </a:fontRef>
        </p:style>
      </p:cxnSp>
      <p:cxnSp>
        <p:nvCxnSpPr>
          <p:cNvPr id="76" name="Straight Arrow Connector 75"/>
          <p:cNvCxnSpPr/>
          <p:nvPr/>
        </p:nvCxnSpPr>
        <p:spPr>
          <a:xfrm flipH="1" flipV="1">
            <a:off x="4660716" y="4499566"/>
            <a:ext cx="252147" cy="1207128"/>
          </a:xfrm>
          <a:prstGeom prst="straightConnector1">
            <a:avLst/>
          </a:prstGeom>
          <a:ln w="57150">
            <a:prstDash val="dash"/>
            <a:tailEnd type="arrow"/>
          </a:ln>
        </p:spPr>
        <p:style>
          <a:lnRef idx="1">
            <a:schemeClr val="accent1"/>
          </a:lnRef>
          <a:fillRef idx="0">
            <a:schemeClr val="accent1"/>
          </a:fillRef>
          <a:effectRef idx="0">
            <a:schemeClr val="accent1"/>
          </a:effectRef>
          <a:fontRef idx="minor">
            <a:schemeClr val="tx1"/>
          </a:fontRef>
        </p:style>
      </p:cxnSp>
      <p:sp>
        <p:nvSpPr>
          <p:cNvPr id="61" name="AutoShape 24" descr="data:image/jpeg;base64,/9j/4AAQSkZJRgABAQAAAQABAAD/2wCEAAkGBggGERUIBxQRExMVGRUYGRcXGRYXFhcbGRkYHRkWFRcaGyYkGBkjIBYXIDIgJikqLjEsGCE9NjE2QSYrLCkBCQoKDgwOGg8PGi0kHx80NS8pLTQyLCwsLCwtNSwsNSksLDQsKSwsKTAvLCwsKSwsLC0sNCksLCwpLCwsLCwsLP/AABEIAMgA4AMBIgACEQEDEQH/xAAcAAEBAAMBAQEBAAAAAAAAAAAABwUGCAQDAgH/xABEEAABAwIEAgUGCQwCAwAAAAABAAIDBBEFBhIhBzETQVFhcSIycoGxshQVMzVCUnORoSM0Q0RTYnSCg5KzwaLCF2Nk/8QAGAEBAQEBAQAAAAAAAAAAAAAAAAMCAQT/xAAqEQADAAIABgEDAwUAAAAAAAAAAQIDEQQSEyExQVEiYfAzceEUIzREkf/aAAwDAQACEQMRAD8AuKIiAIiIAiIgCIiAIiIAiIgCIiAIiIAiIgCIiAIiIAiIgCIiAIiIAiIgCIiAIiIAiIgCIiAIiIAiIgCIiAIiIAiIgCIiAIiIAiIgCIiAIiIAiIgCIiAIiIAiIgCIiAIiIAiIgCIiAIiIAiIgCIiAIiIAiIgCIiAIiIAiIgCIiAIiIAiIgCIiAIiIAiIgCIiAIiIAiIgCIiAIiIAi1Sr4n5aoZH0tTK5r2OLXNMclwQbH6P49YWcwTHKDMMQrcMfrYSRexBBHMEHcLTikttGVct6TPeiLXcaz9gGX5TQ4jLpkABIDXOsDyuQFxS32R10p7s2JFhsv5twrNGv4pe54j06jpc0DVewuQLnY7D/azKNNPTCaa2giIuHQiIgCIiAIiIAiIgCIiAIiIAiIgCLX82Z3wvJzWnENbnvvpjjAL3AWudyAALjckL6ZVzjhmcGOlw4uDmW1seAHsve1wCQQbHcEjY9i1yVrm12M8y3rfcziIiyaCIiAkfGjK5jc3MFKNjZk3j9B/taf5ViOEWZRgtWcPnNo6nSBvsJBs027XA6fU3sVrxGggxSJ9FVjUx7S1w7j/tc049glVluofhtUfLjOzxtqHNsjey/PxuvdhpZIcM8OZPHayI6RxrFoMCgkxCq82Npd49jR3k2HrXNM01fmCcyvBkqJ38h1ucdmjsaNhfqA3W257z87M9LS0URt5OucC+8g2a3wHlO8dPYs1wZyqZXOzDVjyRdkI799b/Y0fzLuNdGHT8jJXWtQvBRMp5cgytSsw+GxI3e76zz5zv8AXgAswiieP8ZscEjqemZFTaXOZZ35R9wSLEmwDtuQBXliKyt6PTVzjS2WxFzy/iPm6nIfNUSNvy1Rsa0+F2C/3rcsmcX5q2VuH5hawayA2VvkgOJ2a9p5A7C4PqW64e5WzE8RFPXgqiL5Vb3RRvfHzDXEeIBsorlzi9j1XPTjE3wCF7mdIdGmzSNze+1lOMVWm16KXkUa2W9FEcycZ8TrHlmC6YItw1zgDI4dTiHbM9Gx7+xeLCuLWZMOdrqntqW9bXhrSR2Ne0eT42KquGvWyT4mE9F7RT3M/Fyiw6CKTB2iWWZgeA42bED+0tvq5+T3cwp3JxSzTUO6VlTb91rY9PhYgn8VyOHuls1fERPY6GRTzh5xMkzJJ8V4u1jZrXY9uzZLecC0+a4bHmb79m+6Y9iUmD00tfEzpDGxzgy+nVYcr2NvuUqhy+VlJtUuZHvRQav4w5kxB3R0piivybG3W8eBNyfuXki4m5son2lncXfUkjaP+OlpV/6WyL4qPudCItG4f8Sm5rcaCvYIp2i4sbskHWW33a4dY357HnbLcQMarcvUMmIYaWiRpjtqGoWLwDt4EqDx0q5X5LLJLnmXg2NFJsn8VMQqHTz5hdGYooi+zGBri7UAGjfcm9rLWMd4uZmrtU1I9tMAHENYGutt9Jzx5X3BVXD23on/AFEaT+TfuJ+QsQzQ+KuwosLmNLHMcdNxe4c13dc3B7l9uF+Ra3KfTVeJlvSTCNoY03DQwvNyeskv9Vu9eLiXnjGcry08OFujAkjc52pmo3BA23Fua9fCzOOK5s+EfGpYej6LTpbp87Xe+5v5oWv7nS+xnePq/c35FKeIHELHsuVrqDD3RCMMY4amajve+9+5fyv4xTUVJA2nayWrkj1Su5Rxn0Rzcfq32HM9s1gtpNezbzQm0/RV0XPLuKOaZn9K2p6/Na2PT4WsT+KoXD3ie/MUnxXjDWMmIux7dmyW5t0nzXAb8zffsWr4e5WzMcRFPRRFKOOcVAPg0tyKi7wABzi2uX77Wdpsd+bu8io1lXDQRuqqkhrGAucT1AC5XNmZcfqc11L8QkBu8hsbOZa3kxgtzO/3krvDQ3XN8HOJtKdfJijb6Wq3Xptqt16b7X7LrqDBBQini+KrdBob0duWm2yhufMjvyi2mmbu2Rga89kwFyOf0hcj0Ctm4M5qLS7L9Wdt3wk/82exw8Sr511I5p9EcD6d8teytLFDDMEwVz69zIInPJc+R2kEk8yXFfTMGMR4BTS4lMLiNpNu09Q9Zsuea2txfPNUwVJ6WaR2ljOTGX6mA+aABuedgvNixO9vekejLlUaWtstOKcQcmysNPWTRSsIILQ0yAjlawBUDr4qcPlipCXRapAwm9yzUdBN976bKpYfwLu2+JVR1dkTAAO67ib+NgpxmDDWYPUzYfGS4RPLQ42ubW3Nl68HIm1L2eTO7aTpaOh8JrXYjh8dVJzfACfHRuuYoHiOJrz1MB+5q6Uyv81Q/wAOPcXM/wCr/wBP/qs8L5r8+SvEd1J0plbIuF5fgbA+KN8paOke5ocXO6+d7DuUr4r5cpMvVjHUADGTsc/QNg1zSA7T2A6mm3eryo/x2+Xo/s6n3oFHBTeTv7KZ4XT/AGMXwkytRZhqJajEWh7IBGQw+a58hfYuHWGiPl+8OxUjO+TcNxajlEUUbJI2Ocx7WgEFovbbmDa1u9atwJ82s9KH2PVLxX5CX7N/ulM1tZf2GCU8Xjyc0YDWvoKmnq4jYtliN+4uAP4Erp6WJk7THILhwII7Qea5WoecXpR+81X7iRnB+UqUOpLdPMdEd/o2F3PI6w0fiR2qvEy6qUiXDUpmtmUaMu5NjEY+D0zANvNaTb8StSzvnDJ2PU0lE+Vj5NJMbmtc4teB5NnAbb7KZ4Bl7E881Lo4napCNUkshJ0i+xJ5nfk0LeajgpT0MD6moqpHPYx7rNY1rSWtJtYlxtt2rHTiH9VdzXUvIvpnsT3LNdJhtZT1cfNssf3OIa4esEq38VY+kwucdmg/c9pUGwo3mhP/ALIvfar3xR+a6jwb7wVM/wCpJPB+nSILhuHz4tNHQUgu+Vwa3s36z3AAk9wV1wzhVlqhiEFTC2d1vKfJclxtuQL2aO4KTcNwDilLf6z/APG9dErHE3SaSNcLEtNsjXHEBtTSgfspPeavbwI/XPGD2SLx8cvzmm+yk99q9nAj9c8YPZItP/H/AD5Of7C/PRgOMLQMSNuuKP2uWR4QZOo8Z6XFsSa2RsbhGxjhcarBznuHI7OaB61juMXzkfso/a5bnwP/ADGb+If/AI412m1gWjkJPO9mczjkrDMbpZGMijZK1pMb2tAIIFwNrXB5WXP+F17qKWGvhvdj45B1eaQ63gRse4rqSfzXeB9i5Qo/k2ei32Bc4V7TTNcUtNUiu8Z81FunL9IeflzEdn0GevcnwHasJwfy4MXq3YlOLx01rXGxkdfSB3tHlfzNW24hwYw/FJZK6qqqwvkcXuP5HmeoXj5AWAHUAFuGWsu0mVqduG0WotbclzranEm5c6wAupvLM4+WfJTpVWTmrwfrMeBw5jppMNqNg8bH6rhu13qIBXNo+HYHN1xzwP8A7XtPqu32g966kWl5p4WYZmmc4jLLPE8gBwj6OzrcnHUw7229SzgyqNqvBrNid6c+UeTMmJjO2ByV1CPK0hzmDctcwgvZ6rH1WUlypjbcu1cOJvaXtYTqA5lrgQS3vF799u9XHJ2QqfJhk+CTzytltqZJ0em4vZwDWCxsbHtFuwLA5g4LYdiLzPhEppb82aBJH4tbqaW/3W7u3ePJE7l+GTyYrrVLyj24lxhy7SxGWic+aS3ksDXN3/ecR5I+9Q+srJsSkfWVJBfI5z3EcruJJt2Ach3BWDBeCWHUbulxeZ9TbkwN6KM+kNTnH+4DuWQzDwlwvME5r3Szwkho0RiIMGkWFg5hWoyYsb0v+nLxZci+rRlcpv6TCYHf/OPdXNX6v/T/AOq6owjBIsHpWYTE5zmsZoDnW1EdpsAL79i0L/wJg+nofhNZa1v0PK1v2SzhyzDe/ZTJiqkteinKP8dvl6P7Op96BWBatnPh/RZ1dFNVyzRGIPA6PRuHlhN9TT9QKGGlNpsrkl1LSNT4E+bWelD7Hql4r8hL9m/3SsJkzI1JkoStpJZpelLCek0baQbW0tH1lsNTAKljoXXAcC2457i2yZaVW2jmKHMcrOV6HnF6UfvNVY46UE0jKTEGjyIzNG7uMvRlpPYPyRHiQvVDwLwmEtc2pq/JLSB+R6iCP0XcqFXUFNicbqStaHxvFnNPIhejJnnmml6IxgpTUv2Qvhhm6jylPKcRuI5mxtLgL6TGXkXA6j0h+4Lbc68WsNkp30WBEyPkaWl9iGsB2J3HlO32C+dfwKhkdqw2rdGzfyZIhKR3BwezYd9z3rOZW4T4Tl14rKhz6iVti0vAaxpH0mMHX3knuS6wt8/l/ByYzJcnr5Ifh7ujlicOqSL32q+cUfmuo8G+8FgGcC8IiIdFU1YsQQPyNhY3A+S6lu+YcCizHTPwyoc9jXgAubp1CxB2uCOrsXMuWaqWvR3FhqZafshPDb50pvSf7jl0StEy/wAI8Oy9Ux4nBUVL3RkkNf0Wk3aRvpjB6+1b2p57V0mimDG8aaZG+OX5zTfZSe+1ezgR+ueMHskW25x4eUWc5I6irlnjMbXNHR9HYgkHfUw9i+uTMiUmSul+CSzS9Lov0mjbRqtbQ0fWW+rPR5ff8mOlXV5/X8Eu4xfOR+yj9rlufA/8xm/iH/441kc18L6DNlR8Y1M1RG7S1tmdHps2+/lMJvv2rLZPyjTZNhdRUkksgc8yEyaLglrRYaWgW8n8VyssvEp9icNLK79Gan813gfYuT6P5Nnot9gXWL26wWnr2U0ZwHwiMBjaqssAB+g6v6ScPkmN8xrPieRLRTURF5T0BERAEREAREQBERAEREAREQBERAEREAREQBERAEREAREQBERAEREAREQBERAEREAREQBERAEREAREQBERAEREAREQBERAEREAREQBERAEREAREQBERAEREAREQBERAEREAREQBERAEREAREQBERAEREAREQBERAEREAREQBERAEREAREQBERAEREAREQBERAEREAREQBERAEREAREQBERAEREAREQBERAEREAREQBERAEREAREQBERAEREAREQH//2Q=="/>
          <p:cNvSpPr>
            <a:spLocks noChangeAspect="1" noChangeArrowheads="1"/>
          </p:cNvSpPr>
          <p:nvPr/>
        </p:nvSpPr>
        <p:spPr bwMode="auto">
          <a:xfrm>
            <a:off x="47645" y="-157126"/>
            <a:ext cx="228689" cy="30473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76793" tIns="38394" rIns="76793" bIns="38394" numCol="1" anchor="t" anchorCtr="0" compatLnSpc="1">
            <a:prstTxWarp prst="textNoShape">
              <a:avLst/>
            </a:prstTxWarp>
          </a:bodyPr>
          <a:lstStyle/>
          <a:p>
            <a:endParaRPr lang="en-GB"/>
          </a:p>
        </p:txBody>
      </p:sp>
      <p:sp>
        <p:nvSpPr>
          <p:cNvPr id="62" name="AutoShape 26" descr="data:image/jpeg;base64,/9j/4AAQSkZJRgABAQAAAQABAAD/2wCEAAkGBggGERUIBxQRExMVGRUYGRcXGRYXFhcbGRkYHRkWFRcaGyYkGBkjIBYXIDIgJikqLjEsGCE9NjE2QSYrLCkBCQoKDgwOGg8PGi0kHx80NS8pLTQyLCwsLCwtNSwsNSksLDQsKSwsKTAvLCwsKSwsLC0sNCksLCwpLCwsLCwsLP/AABEIAMgA4AMBIgACEQEDEQH/xAAcAAEBAAMBAQEBAAAAAAAAAAAABwUGCAQDAgH/xABEEAABAwIEAgUGCQwCAwAAAAABAAIDBBEFBhIhBzETQVFhcSIycoGxshQVMzVCUnORoSM0Q0RTYnSCg5KzwaLCF2Nk/8QAGAEBAQEBAQAAAAAAAAAAAAAAAAMCAQT/xAAqEQADAAIABgEDAwUAAAAAAAAAAQIDEQQSEyExQVEiYfAzceEUIzREkf/aAAwDAQACEQMRAD8AuKIiAIiIAiIgCIiAIiIAiIgCIiAIiIAiIgCIiAIiIAiIgCIiAIiIAiIgCIiAIiIAiIgCIiAIiIAiIgCIiAIiIAiIgCIiAIiIAiIgCIiAIiIAiIgCIiAIiIAiIgCIiAIiIAiIgCIiAIiIAiIgCIiAIiIAiIgCIiAIiIAiIgCIiAIiIAiIgCIiAIiIAiIgCIiAIiIAiIgCIiAIiIAi1Sr4n5aoZH0tTK5r2OLXNMclwQbH6P49YWcwTHKDMMQrcMfrYSRexBBHMEHcLTikttGVct6TPeiLXcaz9gGX5TQ4jLpkABIDXOsDyuQFxS32R10p7s2JFhsv5twrNGv4pe54j06jpc0DVewuQLnY7D/azKNNPTCaa2giIuHQiIgCIiAIiIAiIgCIiAIiIAiIgCLX82Z3wvJzWnENbnvvpjjAL3AWudyAALjckL6ZVzjhmcGOlw4uDmW1seAHsve1wCQQbHcEjY9i1yVrm12M8y3rfcziIiyaCIiAkfGjK5jc3MFKNjZk3j9B/taf5ViOEWZRgtWcPnNo6nSBvsJBs027XA6fU3sVrxGggxSJ9FVjUx7S1w7j/tc049glVluofhtUfLjOzxtqHNsjey/PxuvdhpZIcM8OZPHayI6RxrFoMCgkxCq82Npd49jR3k2HrXNM01fmCcyvBkqJ38h1ucdmjsaNhfqA3W257z87M9LS0URt5OucC+8g2a3wHlO8dPYs1wZyqZXOzDVjyRdkI799b/Y0fzLuNdGHT8jJXWtQvBRMp5cgytSsw+GxI3e76zz5zv8AXgAswiieP8ZscEjqemZFTaXOZZ35R9wSLEmwDtuQBXliKyt6PTVzjS2WxFzy/iPm6nIfNUSNvy1Rsa0+F2C/3rcsmcX5q2VuH5hawayA2VvkgOJ2a9p5A7C4PqW64e5WzE8RFPXgqiL5Vb3RRvfHzDXEeIBsorlzi9j1XPTjE3wCF7mdIdGmzSNze+1lOMVWm16KXkUa2W9FEcycZ8TrHlmC6YItw1zgDI4dTiHbM9Gx7+xeLCuLWZMOdrqntqW9bXhrSR2Ne0eT42KquGvWyT4mE9F7RT3M/Fyiw6CKTB2iWWZgeA42bED+0tvq5+T3cwp3JxSzTUO6VlTb91rY9PhYgn8VyOHuls1fERPY6GRTzh5xMkzJJ8V4u1jZrXY9uzZLecC0+a4bHmb79m+6Y9iUmD00tfEzpDGxzgy+nVYcr2NvuUqhy+VlJtUuZHvRQav4w5kxB3R0piivybG3W8eBNyfuXki4m5son2lncXfUkjaP+OlpV/6WyL4qPudCItG4f8Sm5rcaCvYIp2i4sbskHWW33a4dY357HnbLcQMarcvUMmIYaWiRpjtqGoWLwDt4EqDx0q5X5LLJLnmXg2NFJsn8VMQqHTz5hdGYooi+zGBri7UAGjfcm9rLWMd4uZmrtU1I9tMAHENYGutt9Jzx5X3BVXD23on/AFEaT+TfuJ+QsQzQ+KuwosLmNLHMcdNxe4c13dc3B7l9uF+Ra3KfTVeJlvSTCNoY03DQwvNyeskv9Vu9eLiXnjGcry08OFujAkjc52pmo3BA23Fua9fCzOOK5s+EfGpYej6LTpbp87Xe+5v5oWv7nS+xnePq/c35FKeIHELHsuVrqDD3RCMMY4amajve+9+5fyv4xTUVJA2nayWrkj1Su5Rxn0Rzcfq32HM9s1gtpNezbzQm0/RV0XPLuKOaZn9K2p6/Na2PT4WsT+KoXD3ie/MUnxXjDWMmIux7dmyW5t0nzXAb8zffsWr4e5WzMcRFPRRFKOOcVAPg0tyKi7wABzi2uX77Wdpsd+bu8io1lXDQRuqqkhrGAucT1AC5XNmZcfqc11L8QkBu8hsbOZa3kxgtzO/3krvDQ3XN8HOJtKdfJijb6Wq3Xptqt16b7X7LrqDBBQini+KrdBob0duWm2yhufMjvyi2mmbu2Rga89kwFyOf0hcj0Ctm4M5qLS7L9Wdt3wk/82exw8Sr511I5p9EcD6d8teytLFDDMEwVz69zIInPJc+R2kEk8yXFfTMGMR4BTS4lMLiNpNu09Q9Zsuea2txfPNUwVJ6WaR2ljOTGX6mA+aABuedgvNixO9vekejLlUaWtstOKcQcmysNPWTRSsIILQ0yAjlawBUDr4qcPlipCXRapAwm9yzUdBN976bKpYfwLu2+JVR1dkTAAO67ib+NgpxmDDWYPUzYfGS4RPLQ42ubW3Nl68HIm1L2eTO7aTpaOh8JrXYjh8dVJzfACfHRuuYoHiOJrz1MB+5q6Uyv81Q/wAOPcXM/wCr/wBP/qs8L5r8+SvEd1J0plbIuF5fgbA+KN8paOke5ocXO6+d7DuUr4r5cpMvVjHUADGTsc/QNg1zSA7T2A6mm3eryo/x2+Xo/s6n3oFHBTeTv7KZ4XT/AGMXwkytRZhqJajEWh7IBGQw+a58hfYuHWGiPl+8OxUjO+TcNxajlEUUbJI2Ocx7WgEFovbbmDa1u9atwJ82s9KH2PVLxX5CX7N/ulM1tZf2GCU8Xjyc0YDWvoKmnq4jYtliN+4uAP4Erp6WJk7THILhwII7Qea5WoecXpR+81X7iRnB+UqUOpLdPMdEd/o2F3PI6w0fiR2qvEy6qUiXDUpmtmUaMu5NjEY+D0zANvNaTb8StSzvnDJ2PU0lE+Vj5NJMbmtc4teB5NnAbb7KZ4Bl7E881Lo4napCNUkshJ0i+xJ5nfk0LeajgpT0MD6moqpHPYx7rNY1rSWtJtYlxtt2rHTiH9VdzXUvIvpnsT3LNdJhtZT1cfNssf3OIa4esEq38VY+kwucdmg/c9pUGwo3mhP/ALIvfar3xR+a6jwb7wVM/wCpJPB+nSILhuHz4tNHQUgu+Vwa3s36z3AAk9wV1wzhVlqhiEFTC2d1vKfJclxtuQL2aO4KTcNwDilLf6z/APG9dErHE3SaSNcLEtNsjXHEBtTSgfspPeavbwI/XPGD2SLx8cvzmm+yk99q9nAj9c8YPZItP/H/AD5Of7C/PRgOMLQMSNuuKP2uWR4QZOo8Z6XFsSa2RsbhGxjhcarBznuHI7OaB61juMXzkfso/a5bnwP/ADGb+If/AI412m1gWjkJPO9mczjkrDMbpZGMijZK1pMb2tAIIFwNrXB5WXP+F17qKWGvhvdj45B1eaQ63gRse4rqSfzXeB9i5Qo/k2ei32Bc4V7TTNcUtNUiu8Z81FunL9IeflzEdn0GevcnwHasJwfy4MXq3YlOLx01rXGxkdfSB3tHlfzNW24hwYw/FJZK6qqqwvkcXuP5HmeoXj5AWAHUAFuGWsu0mVqduG0WotbclzranEm5c6wAupvLM4+WfJTpVWTmrwfrMeBw5jppMNqNg8bH6rhu13qIBXNo+HYHN1xzwP8A7XtPqu32g966kWl5p4WYZmmc4jLLPE8gBwj6OzrcnHUw7229SzgyqNqvBrNid6c+UeTMmJjO2ByV1CPK0hzmDctcwgvZ6rH1WUlypjbcu1cOJvaXtYTqA5lrgQS3vF799u9XHJ2QqfJhk+CTzytltqZJ0em4vZwDWCxsbHtFuwLA5g4LYdiLzPhEppb82aBJH4tbqaW/3W7u3ePJE7l+GTyYrrVLyj24lxhy7SxGWic+aS3ksDXN3/ecR5I+9Q+srJsSkfWVJBfI5z3EcruJJt2Ach3BWDBeCWHUbulxeZ9TbkwN6KM+kNTnH+4DuWQzDwlwvME5r3Szwkho0RiIMGkWFg5hWoyYsb0v+nLxZci+rRlcpv6TCYHf/OPdXNX6v/T/AOq6owjBIsHpWYTE5zmsZoDnW1EdpsAL79i0L/wJg+nofhNZa1v0PK1v2SzhyzDe/ZTJiqkteinKP8dvl6P7Op96BWBatnPh/RZ1dFNVyzRGIPA6PRuHlhN9TT9QKGGlNpsrkl1LSNT4E+bWelD7Hql4r8hL9m/3SsJkzI1JkoStpJZpelLCek0baQbW0tH1lsNTAKljoXXAcC2457i2yZaVW2jmKHMcrOV6HnF6UfvNVY46UE0jKTEGjyIzNG7uMvRlpPYPyRHiQvVDwLwmEtc2pq/JLSB+R6iCP0XcqFXUFNicbqStaHxvFnNPIhejJnnmml6IxgpTUv2Qvhhm6jylPKcRuI5mxtLgL6TGXkXA6j0h+4Lbc68WsNkp30WBEyPkaWl9iGsB2J3HlO32C+dfwKhkdqw2rdGzfyZIhKR3BwezYd9z3rOZW4T4Tl14rKhz6iVti0vAaxpH0mMHX3knuS6wt8/l/ByYzJcnr5Ifh7ujlicOqSL32q+cUfmuo8G+8FgGcC8IiIdFU1YsQQPyNhY3A+S6lu+YcCizHTPwyoc9jXgAubp1CxB2uCOrsXMuWaqWvR3FhqZafshPDb50pvSf7jl0StEy/wAI8Oy9Ux4nBUVL3RkkNf0Wk3aRvpjB6+1b2p57V0mimDG8aaZG+OX5zTfZSe+1ezgR+ueMHskW25x4eUWc5I6irlnjMbXNHR9HYgkHfUw9i+uTMiUmSul+CSzS9Lov0mjbRqtbQ0fWW+rPR5ff8mOlXV5/X8Eu4xfOR+yj9rlufA/8xm/iH/441kc18L6DNlR8Y1M1RG7S1tmdHps2+/lMJvv2rLZPyjTZNhdRUkksgc8yEyaLglrRYaWgW8n8VyssvEp9icNLK79Gan813gfYuT6P5Nnot9gXWL26wWnr2U0ZwHwiMBjaqssAB+g6v6ScPkmN8xrPieRLRTURF5T0BERAEREAREQBERAEREAREQBERAEREAREQBERAEREAREQBERAEREAREQBERAEREAREQBERAEREAREQBERAEREAREQBERAEREAREQBERAEREAREQBERAEREAREQBERAEREAREQBERAEREAREQBERAEREAREQBERAEREAREQBERAEREAREQBERAEREAREQBERAEREAREQBERAEREAREQBERAEREAREQBERAEREAREQBERAEREAREQBERAEREAREQH//2Q=="/>
          <p:cNvSpPr>
            <a:spLocks noChangeAspect="1" noChangeArrowheads="1"/>
          </p:cNvSpPr>
          <p:nvPr/>
        </p:nvSpPr>
        <p:spPr bwMode="auto">
          <a:xfrm>
            <a:off x="161988" y="-4758"/>
            <a:ext cx="228689" cy="30473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76793" tIns="38394" rIns="76793" bIns="38394" numCol="1" anchor="t" anchorCtr="0" compatLnSpc="1">
            <a:prstTxWarp prst="textNoShape">
              <a:avLst/>
            </a:prstTxWarp>
          </a:bodyPr>
          <a:lstStyle/>
          <a:p>
            <a:endParaRPr lang="en-GB"/>
          </a:p>
        </p:txBody>
      </p:sp>
      <p:sp>
        <p:nvSpPr>
          <p:cNvPr id="63" name="AutoShape 28" descr="data:image/jpeg;base64,/9j/4AAQSkZJRgABAQAAAQABAAD/2wCEAAkGBggGERUIBxQRExMVGRUYGRcXGRYXFhcbGRkYHRkWFRcaGyYkGBkjIBYXIDIgJikqLjEsGCE9NjE2QSYrLCkBCQoKDgwOGg8PGi0kHx80NS8pLTQyLCwsLCwtNSwsNSksLDQsKSwsKTAvLCwsKSwsLC0sNCksLCwpLCwsLCwsLP/AABEIAMgA4AMBIgACEQEDEQH/xAAcAAEBAAMBAQEBAAAAAAAAAAAABwUGCAQDAgH/xABEEAABAwIEAgUGCQwCAwAAAAABAAIDBBEFBhIhBzETQVFhcSIycoGxshQVMzVCUnORoSM0Q0RTYnSCg5KzwaLCF2Nk/8QAGAEBAQEBAQAAAAAAAAAAAAAAAAMCAQT/xAAqEQADAAIABgEDAwUAAAAAAAAAAQIDEQQSEyExQVEiYfAzceEUIzREkf/aAAwDAQACEQMRAD8AuKIiAIiIAiIgCIiAIiIAiIgCIiAIiIAiIgCIiAIiIAiIgCIiAIiIAiIgCIiAIiIAiIgCIiAIiIAiIgCIiAIiIAiIgCIiAIiIAiIgCIiAIiIAiIgCIiAIiIAiIgCIiAIiIAiIgCIiAIiIAiIgCIiAIiIAiIgCIiAIiIAiIgCIiAIiIAiIgCIiAIiIAiIgCIiAIiIAiIgCIiAIiIAi1Sr4n5aoZH0tTK5r2OLXNMclwQbH6P49YWcwTHKDMMQrcMfrYSRexBBHMEHcLTikttGVct6TPeiLXcaz9gGX5TQ4jLpkABIDXOsDyuQFxS32R10p7s2JFhsv5twrNGv4pe54j06jpc0DVewuQLnY7D/azKNNPTCaa2giIuHQiIgCIiAIiIAiIgCIiAIiIAiIgCLX82Z3wvJzWnENbnvvpjjAL3AWudyAALjckL6ZVzjhmcGOlw4uDmW1seAHsve1wCQQbHcEjY9i1yVrm12M8y3rfcziIiyaCIiAkfGjK5jc3MFKNjZk3j9B/taf5ViOEWZRgtWcPnNo6nSBvsJBs027XA6fU3sVrxGggxSJ9FVjUx7S1w7j/tc049glVluofhtUfLjOzxtqHNsjey/PxuvdhpZIcM8OZPHayI6RxrFoMCgkxCq82Npd49jR3k2HrXNM01fmCcyvBkqJ38h1ucdmjsaNhfqA3W257z87M9LS0URt5OucC+8g2a3wHlO8dPYs1wZyqZXOzDVjyRdkI799b/Y0fzLuNdGHT8jJXWtQvBRMp5cgytSsw+GxI3e76zz5zv8AXgAswiieP8ZscEjqemZFTaXOZZ35R9wSLEmwDtuQBXliKyt6PTVzjS2WxFzy/iPm6nIfNUSNvy1Rsa0+F2C/3rcsmcX5q2VuH5hawayA2VvkgOJ2a9p5A7C4PqW64e5WzE8RFPXgqiL5Vb3RRvfHzDXEeIBsorlzi9j1XPTjE3wCF7mdIdGmzSNze+1lOMVWm16KXkUa2W9FEcycZ8TrHlmC6YItw1zgDI4dTiHbM9Gx7+xeLCuLWZMOdrqntqW9bXhrSR2Ne0eT42KquGvWyT4mE9F7RT3M/Fyiw6CKTB2iWWZgeA42bED+0tvq5+T3cwp3JxSzTUO6VlTb91rY9PhYgn8VyOHuls1fERPY6GRTzh5xMkzJJ8V4u1jZrXY9uzZLecC0+a4bHmb79m+6Y9iUmD00tfEzpDGxzgy+nVYcr2NvuUqhy+VlJtUuZHvRQav4w5kxB3R0piivybG3W8eBNyfuXki4m5son2lncXfUkjaP+OlpV/6WyL4qPudCItG4f8Sm5rcaCvYIp2i4sbskHWW33a4dY357HnbLcQMarcvUMmIYaWiRpjtqGoWLwDt4EqDx0q5X5LLJLnmXg2NFJsn8VMQqHTz5hdGYooi+zGBri7UAGjfcm9rLWMd4uZmrtU1I9tMAHENYGutt9Jzx5X3BVXD23on/AFEaT+TfuJ+QsQzQ+KuwosLmNLHMcdNxe4c13dc3B7l9uF+Ra3KfTVeJlvSTCNoY03DQwvNyeskv9Vu9eLiXnjGcry08OFujAkjc52pmo3BA23Fua9fCzOOK5s+EfGpYej6LTpbp87Xe+5v5oWv7nS+xnePq/c35FKeIHELHsuVrqDD3RCMMY4amajve+9+5fyv4xTUVJA2nayWrkj1Su5Rxn0Rzcfq32HM9s1gtpNezbzQm0/RV0XPLuKOaZn9K2p6/Na2PT4WsT+KoXD3ie/MUnxXjDWMmIux7dmyW5t0nzXAb8zffsWr4e5WzMcRFPRRFKOOcVAPg0tyKi7wABzi2uX77Wdpsd+bu8io1lXDQRuqqkhrGAucT1AC5XNmZcfqc11L8QkBu8hsbOZa3kxgtzO/3krvDQ3XN8HOJtKdfJijb6Wq3Xptqt16b7X7LrqDBBQini+KrdBob0duWm2yhufMjvyi2mmbu2Rga89kwFyOf0hcj0Ctm4M5qLS7L9Wdt3wk/82exw8Sr511I5p9EcD6d8teytLFDDMEwVz69zIInPJc+R2kEk8yXFfTMGMR4BTS4lMLiNpNu09Q9Zsuea2txfPNUwVJ6WaR2ljOTGX6mA+aABuedgvNixO9vekejLlUaWtstOKcQcmysNPWTRSsIILQ0yAjlawBUDr4qcPlipCXRapAwm9yzUdBN976bKpYfwLu2+JVR1dkTAAO67ib+NgpxmDDWYPUzYfGS4RPLQ42ubW3Nl68HIm1L2eTO7aTpaOh8JrXYjh8dVJzfACfHRuuYoHiOJrz1MB+5q6Uyv81Q/wAOPcXM/wCr/wBP/qs8L5r8+SvEd1J0plbIuF5fgbA+KN8paOke5ocXO6+d7DuUr4r5cpMvVjHUADGTsc/QNg1zSA7T2A6mm3eryo/x2+Xo/s6n3oFHBTeTv7KZ4XT/AGMXwkytRZhqJajEWh7IBGQw+a58hfYuHWGiPl+8OxUjO+TcNxajlEUUbJI2Ocx7WgEFovbbmDa1u9atwJ82s9KH2PVLxX5CX7N/ulM1tZf2GCU8Xjyc0YDWvoKmnq4jYtliN+4uAP4Erp6WJk7THILhwII7Qea5WoecXpR+81X7iRnB+UqUOpLdPMdEd/o2F3PI6w0fiR2qvEy6qUiXDUpmtmUaMu5NjEY+D0zANvNaTb8StSzvnDJ2PU0lE+Vj5NJMbmtc4teB5NnAbb7KZ4Bl7E881Lo4napCNUkshJ0i+xJ5nfk0LeajgpT0MD6moqpHPYx7rNY1rSWtJtYlxtt2rHTiH9VdzXUvIvpnsT3LNdJhtZT1cfNssf3OIa4esEq38VY+kwucdmg/c9pUGwo3mhP/ALIvfar3xR+a6jwb7wVM/wCpJPB+nSILhuHz4tNHQUgu+Vwa3s36z3AAk9wV1wzhVlqhiEFTC2d1vKfJclxtuQL2aO4KTcNwDilLf6z/APG9dErHE3SaSNcLEtNsjXHEBtTSgfspPeavbwI/XPGD2SLx8cvzmm+yk99q9nAj9c8YPZItP/H/AD5Of7C/PRgOMLQMSNuuKP2uWR4QZOo8Z6XFsSa2RsbhGxjhcarBznuHI7OaB61juMXzkfso/a5bnwP/ADGb+If/AI412m1gWjkJPO9mczjkrDMbpZGMijZK1pMb2tAIIFwNrXB5WXP+F17qKWGvhvdj45B1eaQ63gRse4rqSfzXeB9i5Qo/k2ei32Bc4V7TTNcUtNUiu8Z81FunL9IeflzEdn0GevcnwHasJwfy4MXq3YlOLx01rXGxkdfSB3tHlfzNW24hwYw/FJZK6qqqwvkcXuP5HmeoXj5AWAHUAFuGWsu0mVqduG0WotbclzranEm5c6wAupvLM4+WfJTpVWTmrwfrMeBw5jppMNqNg8bH6rhu13qIBXNo+HYHN1xzwP8A7XtPqu32g966kWl5p4WYZmmc4jLLPE8gBwj6OzrcnHUw7229SzgyqNqvBrNid6c+UeTMmJjO2ByV1CPK0hzmDctcwgvZ6rH1WUlypjbcu1cOJvaXtYTqA5lrgQS3vF799u9XHJ2QqfJhk+CTzytltqZJ0em4vZwDWCxsbHtFuwLA5g4LYdiLzPhEppb82aBJH4tbqaW/3W7u3ePJE7l+GTyYrrVLyj24lxhy7SxGWic+aS3ksDXN3/ecR5I+9Q+srJsSkfWVJBfI5z3EcruJJt2Ach3BWDBeCWHUbulxeZ9TbkwN6KM+kNTnH+4DuWQzDwlwvME5r3Szwkho0RiIMGkWFg5hWoyYsb0v+nLxZci+rRlcpv6TCYHf/OPdXNX6v/T/AOq6owjBIsHpWYTE5zmsZoDnW1EdpsAL79i0L/wJg+nofhNZa1v0PK1v2SzhyzDe/ZTJiqkteinKP8dvl6P7Op96BWBatnPh/RZ1dFNVyzRGIPA6PRuHlhN9TT9QKGGlNpsrkl1LSNT4E+bWelD7Hql4r8hL9m/3SsJkzI1JkoStpJZpelLCek0baQbW0tH1lsNTAKljoXXAcC2457i2yZaVW2jmKHMcrOV6HnF6UfvNVY46UE0jKTEGjyIzNG7uMvRlpPYPyRHiQvVDwLwmEtc2pq/JLSB+R6iCP0XcqFXUFNicbqStaHxvFnNPIhejJnnmml6IxgpTUv2Qvhhm6jylPKcRuI5mxtLgL6TGXkXA6j0h+4Lbc68WsNkp30WBEyPkaWl9iGsB2J3HlO32C+dfwKhkdqw2rdGzfyZIhKR3BwezYd9z3rOZW4T4Tl14rKhz6iVti0vAaxpH0mMHX3knuS6wt8/l/ByYzJcnr5Ifh7ujlicOqSL32q+cUfmuo8G+8FgGcC8IiIdFU1YsQQPyNhY3A+S6lu+YcCizHTPwyoc9jXgAubp1CxB2uCOrsXMuWaqWvR3FhqZafshPDb50pvSf7jl0StEy/wAI8Oy9Ux4nBUVL3RkkNf0Wk3aRvpjB6+1b2p57V0mimDG8aaZG+OX5zTfZSe+1ezgR+ueMHskW25x4eUWc5I6irlnjMbXNHR9HYgkHfUw9i+uTMiUmSul+CSzS9Lov0mjbRqtbQ0fWW+rPR5ff8mOlXV5/X8Eu4xfOR+yj9rlufA/8xm/iH/441kc18L6DNlR8Y1M1RG7S1tmdHps2+/lMJvv2rLZPyjTZNhdRUkksgc8yEyaLglrRYaWgW8n8VyssvEp9icNLK79Gan813gfYuT6P5Nnot9gXWL26wWnr2U0ZwHwiMBjaqssAB+g6v6ScPkmN8xrPieRLRTURF5T0BERAEREAREQBERAEREAREQBERAEREAREQBERAEREAREQBERAEREAREQBERAEREAREQBERAEREAREQBERAEREAREQBERAEREAREQBERAEREAREQBERAEREAREQBERAEREAREQBERAEREAREQBERAEREAREQBERAEREAREQBERAEREAREQBERAEREAREQBERAEREAREQBERAEREAREQBERAEREAREQBERAEREAREQBERAEREAREQBERAEREAREQH//2Q=="/>
          <p:cNvSpPr>
            <a:spLocks noChangeAspect="1" noChangeArrowheads="1"/>
          </p:cNvSpPr>
          <p:nvPr/>
        </p:nvSpPr>
        <p:spPr bwMode="auto">
          <a:xfrm>
            <a:off x="276335" y="147607"/>
            <a:ext cx="228689" cy="30473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76793" tIns="38394" rIns="76793" bIns="38394" numCol="1" anchor="t" anchorCtr="0" compatLnSpc="1">
            <a:prstTxWarp prst="textNoShape">
              <a:avLst/>
            </a:prstTxWarp>
          </a:bodyPr>
          <a:lstStyle/>
          <a:p>
            <a:endParaRPr lang="en-GB"/>
          </a:p>
        </p:txBody>
      </p:sp>
      <p:sp>
        <p:nvSpPr>
          <p:cNvPr id="64" name="AutoShape 30" descr="data:image/jpeg;base64,/9j/4AAQSkZJRgABAQAAAQABAAD/2wCEAAkGBggGERUIBxQRExMVGRUYGRcXGRYXFhcbGRkYHRkWFRcaGyYkGBkjIBYXIDIgJikqLjEsGCE9NjE2QSYrLCkBCQoKDgwOGg8PGi0kHx80NS8pLTQyLCwsLCwtNSwsNSksLDQsKSwsKTAvLCwsKSwsLC0sNCksLCwpLCwsLCwsLP/AABEIAMgA4AMBIgACEQEDEQH/xAAcAAEBAAMBAQEBAAAAAAAAAAAABwUGCAQDAgH/xABEEAABAwIEAgUGCQwCAwAAAAABAAIDBBEFBhIhBzETQVFhcSIycoGxshQVMzVCUnORoSM0Q0RTYnSCg5KzwaLCF2Nk/8QAGAEBAQEBAQAAAAAAAAAAAAAAAAMCAQT/xAAqEQADAAIABgEDAwUAAAAAAAAAAQIDEQQSEyExQVEiYfAzceEUIzREkf/aAAwDAQACEQMRAD8AuKIiAIiIAiIgCIiAIiIAiIgCIiAIiIAiIgCIiAIiIAiIgCIiAIiIAiIgCIiAIiIAiIgCIiAIiIAiIgCIiAIiIAiIgCIiAIiIAiIgCIiAIiIAiIgCIiAIiIAiIgCIiAIiIAiIgCIiAIiIAiIgCIiAIiIAiIgCIiAIiIAiIgCIiAIiIAiIgCIiAIiIAiIgCIiAIiIAiIgCIiAIiIAi1Sr4n5aoZH0tTK5r2OLXNMclwQbH6P49YWcwTHKDMMQrcMfrYSRexBBHMEHcLTikttGVct6TPeiLXcaz9gGX5TQ4jLpkABIDXOsDyuQFxS32R10p7s2JFhsv5twrNGv4pe54j06jpc0DVewuQLnY7D/azKNNPTCaa2giIuHQiIgCIiAIiIAiIgCIiAIiIAiIgCLX82Z3wvJzWnENbnvvpjjAL3AWudyAALjckL6ZVzjhmcGOlw4uDmW1seAHsve1wCQQbHcEjY9i1yVrm12M8y3rfcziIiyaCIiAkfGjK5jc3MFKNjZk3j9B/taf5ViOEWZRgtWcPnNo6nSBvsJBs027XA6fU3sVrxGggxSJ9FVjUx7S1w7j/tc049glVluofhtUfLjOzxtqHNsjey/PxuvdhpZIcM8OZPHayI6RxrFoMCgkxCq82Npd49jR3k2HrXNM01fmCcyvBkqJ38h1ucdmjsaNhfqA3W257z87M9LS0URt5OucC+8g2a3wHlO8dPYs1wZyqZXOzDVjyRdkI799b/Y0fzLuNdGHT8jJXWtQvBRMp5cgytSsw+GxI3e76zz5zv8AXgAswiieP8ZscEjqemZFTaXOZZ35R9wSLEmwDtuQBXliKyt6PTVzjS2WxFzy/iPm6nIfNUSNvy1Rsa0+F2C/3rcsmcX5q2VuH5hawayA2VvkgOJ2a9p5A7C4PqW64e5WzE8RFPXgqiL5Vb3RRvfHzDXEeIBsorlzi9j1XPTjE3wCF7mdIdGmzSNze+1lOMVWm16KXkUa2W9FEcycZ8TrHlmC6YItw1zgDI4dTiHbM9Gx7+xeLCuLWZMOdrqntqW9bXhrSR2Ne0eT42KquGvWyT4mE9F7RT3M/Fyiw6CKTB2iWWZgeA42bED+0tvq5+T3cwp3JxSzTUO6VlTb91rY9PhYgn8VyOHuls1fERPY6GRTzh5xMkzJJ8V4u1jZrXY9uzZLecC0+a4bHmb79m+6Y9iUmD00tfEzpDGxzgy+nVYcr2NvuUqhy+VlJtUuZHvRQav4w5kxB3R0piivybG3W8eBNyfuXki4m5son2lncXfUkjaP+OlpV/6WyL4qPudCItG4f8Sm5rcaCvYIp2i4sbskHWW33a4dY357HnbLcQMarcvUMmIYaWiRpjtqGoWLwDt4EqDx0q5X5LLJLnmXg2NFJsn8VMQqHTz5hdGYooi+zGBri7UAGjfcm9rLWMd4uZmrtU1I9tMAHENYGutt9Jzx5X3BVXD23on/AFEaT+TfuJ+QsQzQ+KuwosLmNLHMcdNxe4c13dc3B7l9uF+Ra3KfTVeJlvSTCNoY03DQwvNyeskv9Vu9eLiXnjGcry08OFujAkjc52pmo3BA23Fua9fCzOOK5s+EfGpYej6LTpbp87Xe+5v5oWv7nS+xnePq/c35FKeIHELHsuVrqDD3RCMMY4amajve+9+5fyv4xTUVJA2nayWrkj1Su5Rxn0Rzcfq32HM9s1gtpNezbzQm0/RV0XPLuKOaZn9K2p6/Na2PT4WsT+KoXD3ie/MUnxXjDWMmIux7dmyW5t0nzXAb8zffsWr4e5WzMcRFPRRFKOOcVAPg0tyKi7wABzi2uX77Wdpsd+bu8io1lXDQRuqqkhrGAucT1AC5XNmZcfqc11L8QkBu8hsbOZa3kxgtzO/3krvDQ3XN8HOJtKdfJijb6Wq3Xptqt16b7X7LrqDBBQini+KrdBob0duWm2yhufMjvyi2mmbu2Rga89kwFyOf0hcj0Ctm4M5qLS7L9Wdt3wk/82exw8Sr511I5p9EcD6d8teytLFDDMEwVz69zIInPJc+R2kEk8yXFfTMGMR4BTS4lMLiNpNu09Q9Zsuea2txfPNUwVJ6WaR2ljOTGX6mA+aABuedgvNixO9vekejLlUaWtstOKcQcmysNPWTRSsIILQ0yAjlawBUDr4qcPlipCXRapAwm9yzUdBN976bKpYfwLu2+JVR1dkTAAO67ib+NgpxmDDWYPUzYfGS4RPLQ42ubW3Nl68HIm1L2eTO7aTpaOh8JrXYjh8dVJzfACfHRuuYoHiOJrz1MB+5q6Uyv81Q/wAOPcXM/wCr/wBP/qs8L5r8+SvEd1J0plbIuF5fgbA+KN8paOke5ocXO6+d7DuUr4r5cpMvVjHUADGTsc/QNg1zSA7T2A6mm3eryo/x2+Xo/s6n3oFHBTeTv7KZ4XT/AGMXwkytRZhqJajEWh7IBGQw+a58hfYuHWGiPl+8OxUjO+TcNxajlEUUbJI2Ocx7WgEFovbbmDa1u9atwJ82s9KH2PVLxX5CX7N/ulM1tZf2GCU8Xjyc0YDWvoKmnq4jYtliN+4uAP4Erp6WJk7THILhwII7Qea5WoecXpR+81X7iRnB+UqUOpLdPMdEd/o2F3PI6w0fiR2qvEy6qUiXDUpmtmUaMu5NjEY+D0zANvNaTb8StSzvnDJ2PU0lE+Vj5NJMbmtc4teB5NnAbb7KZ4Bl7E881Lo4napCNUkshJ0i+xJ5nfk0LeajgpT0MD6moqpHPYx7rNY1rSWtJtYlxtt2rHTiH9VdzXUvIvpnsT3LNdJhtZT1cfNssf3OIa4esEq38VY+kwucdmg/c9pUGwo3mhP/ALIvfar3xR+a6jwb7wVM/wCpJPB+nSILhuHz4tNHQUgu+Vwa3s36z3AAk9wV1wzhVlqhiEFTC2d1vKfJclxtuQL2aO4KTcNwDilLf6z/APG9dErHE3SaSNcLEtNsjXHEBtTSgfspPeavbwI/XPGD2SLx8cvzmm+yk99q9nAj9c8YPZItP/H/AD5Of7C/PRgOMLQMSNuuKP2uWR4QZOo8Z6XFsSa2RsbhGxjhcarBznuHI7OaB61juMXzkfso/a5bnwP/ADGb+If/AI412m1gWjkJPO9mczjkrDMbpZGMijZK1pMb2tAIIFwNrXB5WXP+F17qKWGvhvdj45B1eaQ63gRse4rqSfzXeB9i5Qo/k2ei32Bc4V7TTNcUtNUiu8Z81FunL9IeflzEdn0GevcnwHasJwfy4MXq3YlOLx01rXGxkdfSB3tHlfzNW24hwYw/FJZK6qqqwvkcXuP5HmeoXj5AWAHUAFuGWsu0mVqduG0WotbclzranEm5c6wAupvLM4+WfJTpVWTmrwfrMeBw5jppMNqNg8bH6rhu13qIBXNo+HYHN1xzwP8A7XtPqu32g966kWl5p4WYZmmc4jLLPE8gBwj6OzrcnHUw7229SzgyqNqvBrNid6c+UeTMmJjO2ByV1CPK0hzmDctcwgvZ6rH1WUlypjbcu1cOJvaXtYTqA5lrgQS3vF799u9XHJ2QqfJhk+CTzytltqZJ0em4vZwDWCxsbHtFuwLA5g4LYdiLzPhEppb82aBJH4tbqaW/3W7u3ePJE7l+GTyYrrVLyj24lxhy7SxGWic+aS3ksDXN3/ecR5I+9Q+srJsSkfWVJBfI5z3EcruJJt2Ach3BWDBeCWHUbulxeZ9TbkwN6KM+kNTnH+4DuWQzDwlwvME5r3Szwkho0RiIMGkWFg5hWoyYsb0v+nLxZci+rRlcpv6TCYHf/OPdXNX6v/T/AOq6owjBIsHpWYTE5zmsZoDnW1EdpsAL79i0L/wJg+nofhNZa1v0PK1v2SzhyzDe/ZTJiqkteinKP8dvl6P7Op96BWBatnPh/RZ1dFNVyzRGIPA6PRuHlhN9TT9QKGGlNpsrkl1LSNT4E+bWelD7Hql4r8hL9m/3SsJkzI1JkoStpJZpelLCek0baQbW0tH1lsNTAKljoXXAcC2457i2yZaVW2jmKHMcrOV6HnF6UfvNVY46UE0jKTEGjyIzNG7uMvRlpPYPyRHiQvVDwLwmEtc2pq/JLSB+R6iCP0XcqFXUFNicbqStaHxvFnNPIhejJnnmml6IxgpTUv2Qvhhm6jylPKcRuI5mxtLgL6TGXkXA6j0h+4Lbc68WsNkp30WBEyPkaWl9iGsB2J3HlO32C+dfwKhkdqw2rdGzfyZIhKR3BwezYd9z3rOZW4T4Tl14rKhz6iVti0vAaxpH0mMHX3knuS6wt8/l/ByYzJcnr5Ifh7ujlicOqSL32q+cUfmuo8G+8FgGcC8IiIdFU1YsQQPyNhY3A+S6lu+YcCizHTPwyoc9jXgAubp1CxB2uCOrsXMuWaqWvR3FhqZafshPDb50pvSf7jl0StEy/wAI8Oy9Ux4nBUVL3RkkNf0Wk3aRvpjB6+1b2p57V0mimDG8aaZG+OX5zTfZSe+1ezgR+ueMHskW25x4eUWc5I6irlnjMbXNHR9HYgkHfUw9i+uTMiUmSul+CSzS9Lov0mjbRqtbQ0fWW+rPR5ff8mOlXV5/X8Eu4xfOR+yj9rlufA/8xm/iH/441kc18L6DNlR8Y1M1RG7S1tmdHps2+/lMJvv2rLZPyjTZNhdRUkksgc8yEyaLglrRYaWgW8n8VyssvEp9icNLK79Gan813gfYuT6P5Nnot9gXWL26wWnr2U0ZwHwiMBjaqssAB+g6v6ScPkmN8xrPieRLRTURF5T0BERAEREAREQBERAEREAREQBERAEREAREQBERAEREAREQBERAEREAREQBERAEREAREQBERAEREAREQBERAEREAREQBERAEREAREQBERAEREAREQBERAEREAREQBERAEREAREQBERAEREAREQBERAEREAREQBERAEREAREQBERAEREAREQBERAEREAREQBERAEREAREQBERAEREAREQBERAEREAREQBERAEREAREQBERAEREAREQBERAEREAREQH//2Q=="/>
          <p:cNvSpPr>
            <a:spLocks noChangeAspect="1" noChangeArrowheads="1"/>
          </p:cNvSpPr>
          <p:nvPr/>
        </p:nvSpPr>
        <p:spPr bwMode="auto">
          <a:xfrm>
            <a:off x="390679" y="299968"/>
            <a:ext cx="228689" cy="30473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76793" tIns="38394" rIns="76793" bIns="38394" numCol="1" anchor="t" anchorCtr="0" compatLnSpc="1">
            <a:prstTxWarp prst="textNoShape">
              <a:avLst/>
            </a:prstTxWarp>
          </a:bodyPr>
          <a:lstStyle/>
          <a:p>
            <a:endParaRPr lang="en-GB"/>
          </a:p>
        </p:txBody>
      </p:sp>
      <p:pic>
        <p:nvPicPr>
          <p:cNvPr id="68" name="Picture 67"/>
          <p:cNvPicPr>
            <a:picLocks noChangeAspect="1"/>
          </p:cNvPicPr>
          <p:nvPr/>
        </p:nvPicPr>
        <p:blipFill rotWithShape="1">
          <a:blip r:embed="rId13">
            <a:extLst>
              <a:ext uri="{28A0092B-C50C-407E-A947-70E740481C1C}">
                <a14:useLocalDpi xmlns:a14="http://schemas.microsoft.com/office/drawing/2010/main" val="0"/>
              </a:ext>
            </a:extLst>
          </a:blip>
          <a:srcRect t="31486" b="25514"/>
          <a:stretch/>
        </p:blipFill>
        <p:spPr>
          <a:xfrm>
            <a:off x="2599215" y="6093641"/>
            <a:ext cx="1345259" cy="688221"/>
          </a:xfrm>
          <a:prstGeom prst="rect">
            <a:avLst/>
          </a:prstGeom>
        </p:spPr>
      </p:pic>
      <p:sp>
        <p:nvSpPr>
          <p:cNvPr id="83" name="TextBox 82"/>
          <p:cNvSpPr txBox="1"/>
          <p:nvPr/>
        </p:nvSpPr>
        <p:spPr>
          <a:xfrm>
            <a:off x="2814534" y="5866741"/>
            <a:ext cx="1473160" cy="276999"/>
          </a:xfrm>
          <a:prstGeom prst="rect">
            <a:avLst/>
          </a:prstGeom>
          <a:noFill/>
        </p:spPr>
        <p:txBody>
          <a:bodyPr wrap="none" lIns="0" tIns="0" rIns="0" bIns="0" rtlCol="0">
            <a:spAutoFit/>
          </a:bodyPr>
          <a:lstStyle/>
          <a:p>
            <a:r>
              <a:rPr lang="en-GB" dirty="0" err="1">
                <a:gradFill>
                  <a:gsLst>
                    <a:gs pos="0">
                      <a:schemeClr val="tx1"/>
                    </a:gs>
                    <a:gs pos="86000">
                      <a:schemeClr val="tx1"/>
                    </a:gs>
                  </a:gsLst>
                  <a:lin ang="5400000" scaled="0"/>
                </a:gradFill>
                <a:latin typeface="Segoe Light" pitchFamily="34" charset="0"/>
              </a:rPr>
              <a:t>Xamarin</a:t>
            </a:r>
            <a:r>
              <a:rPr lang="en-GB" dirty="0">
                <a:gradFill>
                  <a:gsLst>
                    <a:gs pos="0">
                      <a:schemeClr val="tx1"/>
                    </a:gs>
                    <a:gs pos="86000">
                      <a:schemeClr val="tx1"/>
                    </a:gs>
                  </a:gsLst>
                  <a:lin ang="5400000" scaled="0"/>
                </a:gradFill>
                <a:latin typeface="Segoe Light" pitchFamily="34" charset="0"/>
              </a:rPr>
              <a:t> Studio</a:t>
            </a:r>
          </a:p>
        </p:txBody>
      </p:sp>
      <p:pic>
        <p:nvPicPr>
          <p:cNvPr id="1059" name="Picture 35"/>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6852892" y="749116"/>
            <a:ext cx="839719" cy="3713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2" name="TextBox 91"/>
          <p:cNvSpPr txBox="1"/>
          <p:nvPr/>
        </p:nvSpPr>
        <p:spPr>
          <a:xfrm>
            <a:off x="89895" y="3496949"/>
            <a:ext cx="815929" cy="276999"/>
          </a:xfrm>
          <a:prstGeom prst="rect">
            <a:avLst/>
          </a:prstGeom>
          <a:noFill/>
        </p:spPr>
        <p:txBody>
          <a:bodyPr wrap="none" lIns="0" tIns="0" rIns="0" bIns="0" rtlCol="0">
            <a:spAutoFit/>
          </a:bodyPr>
          <a:lstStyle/>
          <a:p>
            <a:r>
              <a:rPr lang="en-GB" b="1" dirty="0">
                <a:gradFill>
                  <a:gsLst>
                    <a:gs pos="0">
                      <a:schemeClr val="tx1"/>
                    </a:gs>
                    <a:gs pos="86000">
                      <a:schemeClr val="tx1"/>
                    </a:gs>
                  </a:gsLst>
                  <a:lin ang="5400000" scaled="0"/>
                </a:gradFill>
                <a:latin typeface="Segoe Light" pitchFamily="34" charset="0"/>
              </a:rPr>
              <a:t>fpish.net</a:t>
            </a:r>
          </a:p>
        </p:txBody>
      </p:sp>
      <p:pic>
        <p:nvPicPr>
          <p:cNvPr id="77" name="Picture 76"/>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4660713" y="5734671"/>
            <a:ext cx="540727" cy="857763"/>
          </a:xfrm>
          <a:prstGeom prst="rect">
            <a:avLst/>
          </a:prstGeom>
        </p:spPr>
      </p:pic>
      <p:cxnSp>
        <p:nvCxnSpPr>
          <p:cNvPr id="94" name="Straight Arrow Connector 93"/>
          <p:cNvCxnSpPr/>
          <p:nvPr/>
        </p:nvCxnSpPr>
        <p:spPr>
          <a:xfrm flipH="1" flipV="1">
            <a:off x="5959576" y="4096637"/>
            <a:ext cx="1177580" cy="707504"/>
          </a:xfrm>
          <a:prstGeom prst="straightConnector1">
            <a:avLst/>
          </a:prstGeom>
          <a:ln w="57150">
            <a:tailEnd type="arrow"/>
          </a:ln>
        </p:spPr>
        <p:style>
          <a:lnRef idx="1">
            <a:schemeClr val="accent1"/>
          </a:lnRef>
          <a:fillRef idx="0">
            <a:schemeClr val="accent1"/>
          </a:fillRef>
          <a:effectRef idx="0">
            <a:schemeClr val="accent1"/>
          </a:effectRef>
          <a:fontRef idx="minor">
            <a:schemeClr val="tx1"/>
          </a:fontRef>
        </p:style>
      </p:cxnSp>
      <p:sp>
        <p:nvSpPr>
          <p:cNvPr id="99" name="TextBox 98"/>
          <p:cNvSpPr txBox="1"/>
          <p:nvPr/>
        </p:nvSpPr>
        <p:spPr>
          <a:xfrm>
            <a:off x="7117029" y="1676299"/>
            <a:ext cx="1579151" cy="553998"/>
          </a:xfrm>
          <a:prstGeom prst="rect">
            <a:avLst/>
          </a:prstGeom>
          <a:noFill/>
        </p:spPr>
        <p:txBody>
          <a:bodyPr wrap="none" lIns="0" tIns="0" rIns="0" bIns="0" rtlCol="0">
            <a:spAutoFit/>
          </a:bodyPr>
          <a:lstStyle/>
          <a:p>
            <a:pPr algn="ctr"/>
            <a:r>
              <a:rPr lang="en-GB" dirty="0">
                <a:gradFill>
                  <a:gsLst>
                    <a:gs pos="0">
                      <a:schemeClr val="tx1"/>
                    </a:gs>
                    <a:gs pos="86000">
                      <a:schemeClr val="tx1"/>
                    </a:gs>
                  </a:gsLst>
                  <a:lin ang="5400000" scaled="0"/>
                </a:gradFill>
                <a:latin typeface="Segoe Light" pitchFamily="34" charset="0"/>
              </a:rPr>
              <a:t>F# Open Source</a:t>
            </a:r>
          </a:p>
          <a:p>
            <a:pPr algn="ctr"/>
            <a:r>
              <a:rPr lang="en-GB" dirty="0">
                <a:gradFill>
                  <a:gsLst>
                    <a:gs pos="0">
                      <a:schemeClr val="tx1"/>
                    </a:gs>
                    <a:gs pos="86000">
                      <a:schemeClr val="tx1"/>
                    </a:gs>
                  </a:gsLst>
                  <a:lin ang="5400000" scaled="0"/>
                </a:gradFill>
                <a:latin typeface="Segoe Light" pitchFamily="34" charset="0"/>
              </a:rPr>
              <a:t>Group</a:t>
            </a:r>
          </a:p>
        </p:txBody>
      </p:sp>
      <p:cxnSp>
        <p:nvCxnSpPr>
          <p:cNvPr id="100" name="Straight Arrow Connector 99"/>
          <p:cNvCxnSpPr/>
          <p:nvPr/>
        </p:nvCxnSpPr>
        <p:spPr>
          <a:xfrm flipH="1" flipV="1">
            <a:off x="5519263" y="4352493"/>
            <a:ext cx="552950" cy="803319"/>
          </a:xfrm>
          <a:prstGeom prst="straightConnector1">
            <a:avLst/>
          </a:prstGeom>
          <a:ln w="57150">
            <a:tailEnd type="arrow"/>
          </a:ln>
        </p:spPr>
        <p:style>
          <a:lnRef idx="1">
            <a:schemeClr val="accent1"/>
          </a:lnRef>
          <a:fillRef idx="0">
            <a:schemeClr val="accent1"/>
          </a:fillRef>
          <a:effectRef idx="0">
            <a:schemeClr val="accent1"/>
          </a:effectRef>
          <a:fontRef idx="minor">
            <a:schemeClr val="tx1"/>
          </a:fontRef>
        </p:style>
      </p:cxnSp>
      <p:cxnSp>
        <p:nvCxnSpPr>
          <p:cNvPr id="103" name="Straight Arrow Connector 102"/>
          <p:cNvCxnSpPr/>
          <p:nvPr/>
        </p:nvCxnSpPr>
        <p:spPr>
          <a:xfrm flipH="1">
            <a:off x="6542305" y="2015445"/>
            <a:ext cx="830243" cy="370644"/>
          </a:xfrm>
          <a:prstGeom prst="straightConnector1">
            <a:avLst/>
          </a:prstGeom>
          <a:ln w="57150">
            <a:tailEnd type="arrow"/>
          </a:ln>
        </p:spPr>
        <p:style>
          <a:lnRef idx="1">
            <a:schemeClr val="accent1"/>
          </a:lnRef>
          <a:fillRef idx="0">
            <a:schemeClr val="accent1"/>
          </a:fillRef>
          <a:effectRef idx="0">
            <a:schemeClr val="accent1"/>
          </a:effectRef>
          <a:fontRef idx="minor">
            <a:schemeClr val="tx1"/>
          </a:fontRef>
        </p:style>
      </p:cxnSp>
      <p:sp>
        <p:nvSpPr>
          <p:cNvPr id="106" name="TextBox 105"/>
          <p:cNvSpPr txBox="1"/>
          <p:nvPr/>
        </p:nvSpPr>
        <p:spPr>
          <a:xfrm>
            <a:off x="7340741" y="3327712"/>
            <a:ext cx="1490793" cy="553998"/>
          </a:xfrm>
          <a:prstGeom prst="rect">
            <a:avLst/>
          </a:prstGeom>
          <a:noFill/>
        </p:spPr>
        <p:txBody>
          <a:bodyPr wrap="none" lIns="0" tIns="0" rIns="0" bIns="0" rtlCol="0">
            <a:spAutoFit/>
          </a:bodyPr>
          <a:lstStyle/>
          <a:p>
            <a:pPr algn="ctr"/>
            <a:r>
              <a:rPr lang="en-GB" dirty="0">
                <a:gradFill>
                  <a:gsLst>
                    <a:gs pos="0">
                      <a:schemeClr val="tx1"/>
                    </a:gs>
                    <a:gs pos="86000">
                      <a:schemeClr val="tx1"/>
                    </a:gs>
                  </a:gsLst>
                  <a:lin ang="5400000" scaled="0"/>
                </a:gradFill>
                <a:latin typeface="Segoe Light" pitchFamily="34" charset="0"/>
              </a:rPr>
              <a:t>F# Community </a:t>
            </a:r>
          </a:p>
          <a:p>
            <a:pPr algn="ctr"/>
            <a:r>
              <a:rPr lang="en-GB" dirty="0">
                <a:gradFill>
                  <a:gsLst>
                    <a:gs pos="0">
                      <a:schemeClr val="tx1"/>
                    </a:gs>
                    <a:gs pos="86000">
                      <a:schemeClr val="tx1"/>
                    </a:gs>
                  </a:gsLst>
                  <a:lin ang="5400000" scaled="0"/>
                </a:gradFill>
                <a:latin typeface="Segoe Light" pitchFamily="34" charset="0"/>
              </a:rPr>
              <a:t>Groups</a:t>
            </a:r>
          </a:p>
        </p:txBody>
      </p:sp>
      <p:cxnSp>
        <p:nvCxnSpPr>
          <p:cNvPr id="107" name="Straight Arrow Connector 106"/>
          <p:cNvCxnSpPr/>
          <p:nvPr/>
        </p:nvCxnSpPr>
        <p:spPr>
          <a:xfrm flipH="1" flipV="1">
            <a:off x="6656657" y="3421512"/>
            <a:ext cx="693480" cy="95970"/>
          </a:xfrm>
          <a:prstGeom prst="straightConnector1">
            <a:avLst/>
          </a:prstGeom>
          <a:ln w="57150">
            <a:tailEnd type="arrow"/>
          </a:ln>
        </p:spPr>
        <p:style>
          <a:lnRef idx="1">
            <a:schemeClr val="accent1"/>
          </a:lnRef>
          <a:fillRef idx="0">
            <a:schemeClr val="accent1"/>
          </a:fillRef>
          <a:effectRef idx="0">
            <a:schemeClr val="accent1"/>
          </a:effectRef>
          <a:fontRef idx="minor">
            <a:schemeClr val="tx1"/>
          </a:fontRef>
        </p:style>
      </p:cxnSp>
      <p:cxnSp>
        <p:nvCxnSpPr>
          <p:cNvPr id="110" name="Straight Arrow Connector 109"/>
          <p:cNvCxnSpPr/>
          <p:nvPr/>
        </p:nvCxnSpPr>
        <p:spPr>
          <a:xfrm flipH="1">
            <a:off x="5626221" y="514392"/>
            <a:ext cx="562063" cy="1215506"/>
          </a:xfrm>
          <a:prstGeom prst="straightConnector1">
            <a:avLst/>
          </a:prstGeom>
          <a:ln w="57150">
            <a:prstDash val="dash"/>
            <a:tailEnd type="arrow"/>
          </a:ln>
        </p:spPr>
        <p:style>
          <a:lnRef idx="1">
            <a:schemeClr val="accent1"/>
          </a:lnRef>
          <a:fillRef idx="0">
            <a:schemeClr val="accent1"/>
          </a:fillRef>
          <a:effectRef idx="0">
            <a:schemeClr val="accent1"/>
          </a:effectRef>
          <a:fontRef idx="minor">
            <a:schemeClr val="tx1"/>
          </a:fontRef>
        </p:style>
      </p:cxnSp>
      <p:sp>
        <p:nvSpPr>
          <p:cNvPr id="112" name="TextBox 111"/>
          <p:cNvSpPr txBox="1"/>
          <p:nvPr/>
        </p:nvSpPr>
        <p:spPr>
          <a:xfrm>
            <a:off x="347598" y="2265006"/>
            <a:ext cx="1245406" cy="276999"/>
          </a:xfrm>
          <a:prstGeom prst="rect">
            <a:avLst/>
          </a:prstGeom>
          <a:noFill/>
        </p:spPr>
        <p:txBody>
          <a:bodyPr wrap="none" lIns="0" tIns="0" rIns="0" bIns="0" rtlCol="0">
            <a:spAutoFit/>
          </a:bodyPr>
          <a:lstStyle/>
          <a:p>
            <a:r>
              <a:rPr lang="en-GB" b="1" dirty="0">
                <a:gradFill>
                  <a:gsLst>
                    <a:gs pos="0">
                      <a:schemeClr val="tx1"/>
                    </a:gs>
                    <a:gs pos="86000">
                      <a:schemeClr val="tx1"/>
                    </a:gs>
                  </a:gsLst>
                  <a:lin ang="5400000" scaled="0"/>
                </a:gradFill>
                <a:latin typeface="Segoe Light" pitchFamily="34" charset="0"/>
              </a:rPr>
              <a:t>tryfsharp.org</a:t>
            </a:r>
          </a:p>
        </p:txBody>
      </p:sp>
      <p:cxnSp>
        <p:nvCxnSpPr>
          <p:cNvPr id="113" name="Straight Arrow Connector 112"/>
          <p:cNvCxnSpPr/>
          <p:nvPr/>
        </p:nvCxnSpPr>
        <p:spPr>
          <a:xfrm>
            <a:off x="1290218" y="2603483"/>
            <a:ext cx="840886" cy="349546"/>
          </a:xfrm>
          <a:prstGeom prst="straightConnector1">
            <a:avLst/>
          </a:prstGeom>
          <a:ln w="57150">
            <a:tailEnd type="arrow"/>
          </a:ln>
        </p:spPr>
        <p:style>
          <a:lnRef idx="1">
            <a:schemeClr val="accent1"/>
          </a:lnRef>
          <a:fillRef idx="0">
            <a:schemeClr val="accent1"/>
          </a:fillRef>
          <a:effectRef idx="0">
            <a:schemeClr val="accent1"/>
          </a:effectRef>
          <a:fontRef idx="minor">
            <a:schemeClr val="tx1"/>
          </a:fontRef>
        </p:style>
      </p:cxnSp>
      <p:cxnSp>
        <p:nvCxnSpPr>
          <p:cNvPr id="116" name="Straight Arrow Connector 115"/>
          <p:cNvCxnSpPr/>
          <p:nvPr/>
        </p:nvCxnSpPr>
        <p:spPr>
          <a:xfrm flipV="1">
            <a:off x="2076981" y="4074480"/>
            <a:ext cx="1141541" cy="1028653"/>
          </a:xfrm>
          <a:prstGeom prst="straightConnector1">
            <a:avLst/>
          </a:prstGeom>
          <a:ln w="57150">
            <a:tailEnd type="arrow"/>
          </a:ln>
        </p:spPr>
        <p:style>
          <a:lnRef idx="1">
            <a:schemeClr val="accent1"/>
          </a:lnRef>
          <a:fillRef idx="0">
            <a:schemeClr val="accent1"/>
          </a:fillRef>
          <a:effectRef idx="0">
            <a:schemeClr val="accent1"/>
          </a:effectRef>
          <a:fontRef idx="minor">
            <a:schemeClr val="tx1"/>
          </a:fontRef>
        </p:style>
      </p:cxnSp>
      <p:sp>
        <p:nvSpPr>
          <p:cNvPr id="118" name="TextBox 117"/>
          <p:cNvSpPr txBox="1"/>
          <p:nvPr/>
        </p:nvSpPr>
        <p:spPr>
          <a:xfrm>
            <a:off x="7344178" y="2572736"/>
            <a:ext cx="1208857" cy="553998"/>
          </a:xfrm>
          <a:prstGeom prst="rect">
            <a:avLst/>
          </a:prstGeom>
          <a:noFill/>
        </p:spPr>
        <p:txBody>
          <a:bodyPr wrap="none" lIns="0" tIns="0" rIns="0" bIns="0" rtlCol="0">
            <a:spAutoFit/>
          </a:bodyPr>
          <a:lstStyle/>
          <a:p>
            <a:pPr algn="ctr"/>
            <a:r>
              <a:rPr lang="en-GB" dirty="0">
                <a:gradFill>
                  <a:gsLst>
                    <a:gs pos="0">
                      <a:schemeClr val="tx1"/>
                    </a:gs>
                    <a:gs pos="86000">
                      <a:schemeClr val="tx1"/>
                    </a:gs>
                  </a:gsLst>
                  <a:lin ang="5400000" scaled="0"/>
                </a:gradFill>
                <a:latin typeface="Segoe Light" pitchFamily="34" charset="0"/>
              </a:rPr>
              <a:t>F# </a:t>
            </a:r>
            <a:r>
              <a:rPr lang="en-GB" dirty="0" smtClean="0">
                <a:gradFill>
                  <a:gsLst>
                    <a:gs pos="0">
                      <a:schemeClr val="tx1"/>
                    </a:gs>
                    <a:gs pos="86000">
                      <a:schemeClr val="tx1"/>
                    </a:gs>
                  </a:gsLst>
                  <a:lin ang="5400000" scaled="0"/>
                </a:gradFill>
                <a:latin typeface="Segoe Light" pitchFamily="34" charset="0"/>
              </a:rPr>
              <a:t>Software </a:t>
            </a:r>
          </a:p>
          <a:p>
            <a:pPr algn="ctr"/>
            <a:r>
              <a:rPr lang="en-GB" dirty="0" smtClean="0">
                <a:gradFill>
                  <a:gsLst>
                    <a:gs pos="0">
                      <a:schemeClr val="tx1"/>
                    </a:gs>
                    <a:gs pos="86000">
                      <a:schemeClr val="tx1"/>
                    </a:gs>
                  </a:gsLst>
                  <a:lin ang="5400000" scaled="0"/>
                </a:gradFill>
                <a:latin typeface="Segoe Light" pitchFamily="34" charset="0"/>
              </a:rPr>
              <a:t>Foundation</a:t>
            </a:r>
          </a:p>
        </p:txBody>
      </p:sp>
      <p:cxnSp>
        <p:nvCxnSpPr>
          <p:cNvPr id="119" name="Straight Arrow Connector 118"/>
          <p:cNvCxnSpPr/>
          <p:nvPr/>
        </p:nvCxnSpPr>
        <p:spPr>
          <a:xfrm flipH="1">
            <a:off x="6519894" y="2895826"/>
            <a:ext cx="752858" cy="47554"/>
          </a:xfrm>
          <a:prstGeom prst="straightConnector1">
            <a:avLst/>
          </a:prstGeom>
          <a:ln w="57150">
            <a:tailEnd type="arrow"/>
          </a:ln>
        </p:spPr>
        <p:style>
          <a:lnRef idx="1">
            <a:schemeClr val="accent1"/>
          </a:lnRef>
          <a:fillRef idx="0">
            <a:schemeClr val="accent1"/>
          </a:fillRef>
          <a:effectRef idx="0">
            <a:schemeClr val="accent1"/>
          </a:effectRef>
          <a:fontRef idx="minor">
            <a:schemeClr val="tx1"/>
          </a:fontRef>
        </p:style>
      </p:cxnSp>
      <p:sp>
        <p:nvSpPr>
          <p:cNvPr id="47" name="TextBox 46"/>
          <p:cNvSpPr txBox="1"/>
          <p:nvPr/>
        </p:nvSpPr>
        <p:spPr>
          <a:xfrm>
            <a:off x="6218032" y="184780"/>
            <a:ext cx="153888" cy="276999"/>
          </a:xfrm>
          <a:prstGeom prst="rect">
            <a:avLst/>
          </a:prstGeom>
          <a:noFill/>
        </p:spPr>
        <p:txBody>
          <a:bodyPr wrap="none" lIns="0" tIns="0" rIns="0" bIns="0" rtlCol="0">
            <a:spAutoFit/>
          </a:bodyPr>
          <a:lstStyle/>
          <a:p>
            <a:pPr algn="ctr"/>
            <a:r>
              <a:rPr lang="en-GB" dirty="0" smtClean="0">
                <a:gradFill>
                  <a:gsLst>
                    <a:gs pos="0">
                      <a:schemeClr val="tx1"/>
                    </a:gs>
                    <a:gs pos="86000">
                      <a:schemeClr val="tx1"/>
                    </a:gs>
                  </a:gsLst>
                  <a:lin ang="5400000" scaled="0"/>
                </a:gradFill>
                <a:latin typeface="Segoe Light" pitchFamily="34" charset="0"/>
              </a:rPr>
              <a:t>…</a:t>
            </a:r>
            <a:endParaRPr lang="en-GB" dirty="0">
              <a:gradFill>
                <a:gsLst>
                  <a:gs pos="0">
                    <a:schemeClr val="tx1"/>
                  </a:gs>
                  <a:gs pos="86000">
                    <a:schemeClr val="tx1"/>
                  </a:gs>
                </a:gsLst>
                <a:lin ang="5400000" scaled="0"/>
              </a:gradFill>
              <a:latin typeface="Segoe Light" pitchFamily="34" charset="0"/>
            </a:endParaRPr>
          </a:p>
        </p:txBody>
      </p:sp>
      <p:sp>
        <p:nvSpPr>
          <p:cNvPr id="2" name="Title 1"/>
          <p:cNvSpPr>
            <a:spLocks noGrp="1"/>
          </p:cNvSpPr>
          <p:nvPr>
            <p:ph type="title"/>
          </p:nvPr>
        </p:nvSpPr>
        <p:spPr>
          <a:xfrm>
            <a:off x="347598" y="228952"/>
            <a:ext cx="8363938" cy="623248"/>
          </a:xfrm>
        </p:spPr>
        <p:txBody>
          <a:bodyPr/>
          <a:lstStyle/>
          <a:p>
            <a:r>
              <a:rPr lang="en-GB" dirty="0" smtClean="0"/>
              <a:t>New think…</a:t>
            </a:r>
            <a:endParaRPr lang="en-GB" dirty="0"/>
          </a:p>
        </p:txBody>
      </p:sp>
    </p:spTree>
    <p:extLst>
      <p:ext uri="{BB962C8B-B14F-4D97-AF65-F5344CB8AC3E}">
        <p14:creationId xmlns:p14="http://schemas.microsoft.com/office/powerpoint/2010/main" val="115670268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3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3"/>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03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8"/>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0"/>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12"/>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13"/>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00"/>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94"/>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034"/>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040"/>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042"/>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044"/>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036"/>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1038"/>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76"/>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77"/>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83"/>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68"/>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74"/>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92"/>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67"/>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56"/>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65"/>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66"/>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55"/>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116"/>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69"/>
                                        </p:tgtEl>
                                        <p:attrNameLst>
                                          <p:attrName>style.visibility</p:attrName>
                                        </p:attrNameLst>
                                      </p:cBhvr>
                                      <p:to>
                                        <p:strVal val="visible"/>
                                      </p:to>
                                    </p:set>
                                  </p:childTnLst>
                                </p:cTn>
                              </p:par>
                              <p:par>
                                <p:cTn id="67" presetID="1" presetClass="entr" presetSubtype="0" fill="hold" nodeType="withEffect">
                                  <p:stCondLst>
                                    <p:cond delay="0"/>
                                  </p:stCondLst>
                                  <p:childTnLst>
                                    <p:set>
                                      <p:cBhvr>
                                        <p:cTn id="68" dur="1" fill="hold">
                                          <p:stCondLst>
                                            <p:cond delay="0"/>
                                          </p:stCondLst>
                                        </p:cTn>
                                        <p:tgtEl>
                                          <p:spTgt spid="1059"/>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99"/>
                                        </p:tgtEl>
                                        <p:attrNameLst>
                                          <p:attrName>style.visibility</p:attrName>
                                        </p:attrNameLst>
                                      </p:cBhvr>
                                      <p:to>
                                        <p:strVal val="visible"/>
                                      </p:to>
                                    </p:set>
                                  </p:childTnLst>
                                </p:cTn>
                              </p:par>
                              <p:par>
                                <p:cTn id="71" presetID="1" presetClass="entr" presetSubtype="0" fill="hold" nodeType="withEffect">
                                  <p:stCondLst>
                                    <p:cond delay="0"/>
                                  </p:stCondLst>
                                  <p:childTnLst>
                                    <p:set>
                                      <p:cBhvr>
                                        <p:cTn id="72" dur="1" fill="hold">
                                          <p:stCondLst>
                                            <p:cond delay="0"/>
                                          </p:stCondLst>
                                        </p:cTn>
                                        <p:tgtEl>
                                          <p:spTgt spid="103"/>
                                        </p:tgtEl>
                                        <p:attrNameLst>
                                          <p:attrName>style.visibility</p:attrName>
                                        </p:attrNameLst>
                                      </p:cBhvr>
                                      <p:to>
                                        <p:strVal val="visible"/>
                                      </p:to>
                                    </p:set>
                                  </p:childTnLst>
                                </p:cTn>
                              </p:par>
                              <p:par>
                                <p:cTn id="73" presetID="1" presetClass="entr" presetSubtype="0" fill="hold" nodeType="withEffect">
                                  <p:stCondLst>
                                    <p:cond delay="0"/>
                                  </p:stCondLst>
                                  <p:childTnLst>
                                    <p:set>
                                      <p:cBhvr>
                                        <p:cTn id="74" dur="1" fill="hold">
                                          <p:stCondLst>
                                            <p:cond delay="0"/>
                                          </p:stCondLst>
                                        </p:cTn>
                                        <p:tgtEl>
                                          <p:spTgt spid="119"/>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118"/>
                                        </p:tgtEl>
                                        <p:attrNameLst>
                                          <p:attrName>style.visibility</p:attrName>
                                        </p:attrNameLst>
                                      </p:cBhvr>
                                      <p:to>
                                        <p:strVal val="visible"/>
                                      </p:to>
                                    </p:set>
                                  </p:childTnLst>
                                </p:cTn>
                              </p:par>
                              <p:par>
                                <p:cTn id="77" presetID="1" presetClass="entr" presetSubtype="0" fill="hold" nodeType="withEffect">
                                  <p:stCondLst>
                                    <p:cond delay="0"/>
                                  </p:stCondLst>
                                  <p:childTnLst>
                                    <p:set>
                                      <p:cBhvr>
                                        <p:cTn id="78" dur="1" fill="hold">
                                          <p:stCondLst>
                                            <p:cond delay="0"/>
                                          </p:stCondLst>
                                        </p:cTn>
                                        <p:tgtEl>
                                          <p:spTgt spid="107"/>
                                        </p:tgtEl>
                                        <p:attrNameLst>
                                          <p:attrName>style.visibility</p:attrName>
                                        </p:attrNameLst>
                                      </p:cBhvr>
                                      <p:to>
                                        <p:strVal val="visible"/>
                                      </p:to>
                                    </p:set>
                                  </p:childTnLst>
                                </p:cTn>
                              </p:par>
                              <p:par>
                                <p:cTn id="79" presetID="1" presetClass="entr" presetSubtype="0" fill="hold" grpId="0" nodeType="withEffect">
                                  <p:stCondLst>
                                    <p:cond delay="0"/>
                                  </p:stCondLst>
                                  <p:childTnLst>
                                    <p:set>
                                      <p:cBhvr>
                                        <p:cTn id="80" dur="1" fill="hold">
                                          <p:stCondLst>
                                            <p:cond delay="0"/>
                                          </p:stCondLst>
                                        </p:cTn>
                                        <p:tgtEl>
                                          <p:spTgt spid="106"/>
                                        </p:tgtEl>
                                        <p:attrNameLst>
                                          <p:attrName>style.visibility</p:attrName>
                                        </p:attrNameLst>
                                      </p:cBhvr>
                                      <p:to>
                                        <p:strVal val="visible"/>
                                      </p:to>
                                    </p:set>
                                  </p:childTnLst>
                                </p:cTn>
                              </p:par>
                              <p:par>
                                <p:cTn id="81" presetID="1" presetClass="entr" presetSubtype="0" fill="hold" nodeType="withEffect">
                                  <p:stCondLst>
                                    <p:cond delay="0"/>
                                  </p:stCondLst>
                                  <p:childTnLst>
                                    <p:set>
                                      <p:cBhvr>
                                        <p:cTn id="82" dur="1" fill="hold">
                                          <p:stCondLst>
                                            <p:cond delay="0"/>
                                          </p:stCondLst>
                                        </p:cTn>
                                        <p:tgtEl>
                                          <p:spTgt spid="110"/>
                                        </p:tgtEl>
                                        <p:attrNameLst>
                                          <p:attrName>style.visibility</p:attrName>
                                        </p:attrNameLst>
                                      </p:cBhvr>
                                      <p:to>
                                        <p:strVal val="visible"/>
                                      </p:to>
                                    </p:set>
                                  </p:childTnLst>
                                </p:cTn>
                              </p:par>
                              <p:par>
                                <p:cTn id="83" presetID="1" presetClass="entr" presetSubtype="0" fill="hold" grpId="0" nodeType="withEffect">
                                  <p:stCondLst>
                                    <p:cond delay="0"/>
                                  </p:stCondLst>
                                  <p:childTnLst>
                                    <p:set>
                                      <p:cBhvr>
                                        <p:cTn id="84" dur="1" fill="hold">
                                          <p:stCondLst>
                                            <p:cond delay="0"/>
                                          </p:stCondLst>
                                        </p:cTn>
                                        <p:tgtEl>
                                          <p:spTgt spid="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3" grpId="0"/>
      <p:bldP spid="28" grpId="0"/>
      <p:bldP spid="56" grpId="0"/>
      <p:bldP spid="65" grpId="0"/>
      <p:bldP spid="66" grpId="0"/>
      <p:bldP spid="67" grpId="0"/>
      <p:bldP spid="83" grpId="0"/>
      <p:bldP spid="92" grpId="0"/>
      <p:bldP spid="99" grpId="0"/>
      <p:bldP spid="106" grpId="0"/>
      <p:bldP spid="112" grpId="0"/>
      <p:bldP spid="118" grpId="0"/>
      <p:bldP spid="47" grpId="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330709" y="977331"/>
            <a:ext cx="8382000" cy="3116238"/>
          </a:xfrm>
        </p:spPr>
        <p:txBody>
          <a:bodyPr/>
          <a:lstStyle/>
          <a:p>
            <a:pPr algn="ctr"/>
            <a:r>
              <a:rPr lang="en-GB" dirty="0" smtClean="0"/>
              <a:t/>
            </a:r>
            <a:br>
              <a:rPr lang="en-GB" dirty="0" smtClean="0"/>
            </a:br>
            <a:r>
              <a:rPr lang="en-GB" dirty="0" smtClean="0"/>
              <a:t>At the core of every functional-first language is this: </a:t>
            </a:r>
            <a:br>
              <a:rPr lang="en-GB" dirty="0" smtClean="0"/>
            </a:br>
            <a:r>
              <a:rPr lang="en-GB" b="1" dirty="0" smtClean="0"/>
              <a:t>simple, correct, robust code for complex problems</a:t>
            </a:r>
            <a:endParaRPr lang="en-GB" b="1" dirty="0"/>
          </a:p>
        </p:txBody>
      </p:sp>
    </p:spTree>
    <p:extLst>
      <p:ext uri="{BB962C8B-B14F-4D97-AF65-F5344CB8AC3E}">
        <p14:creationId xmlns:p14="http://schemas.microsoft.com/office/powerpoint/2010/main" val="3345934823"/>
      </p:ext>
    </p:extLst>
  </p:cSld>
  <p:clrMapOvr>
    <a:masterClrMapping/>
  </p:clrMapOvr>
  <p:transition/>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330709" y="977331"/>
            <a:ext cx="8382000" cy="4431983"/>
          </a:xfrm>
        </p:spPr>
        <p:txBody>
          <a:bodyPr/>
          <a:lstStyle/>
          <a:p>
            <a:r>
              <a:rPr lang="en-US" sz="4000" dirty="0"/>
              <a:t/>
            </a:r>
            <a:br>
              <a:rPr lang="en-US" sz="4000" dirty="0"/>
            </a:br>
            <a:r>
              <a:rPr lang="en-US" sz="4000" dirty="0"/>
              <a:t>Interoperable languages </a:t>
            </a:r>
            <a:r>
              <a:rPr lang="en-US" sz="4000" b="1" dirty="0"/>
              <a:t>remove entire phases from the analytical software development process</a:t>
            </a:r>
            <a:r>
              <a:rPr lang="en-US" sz="4000" dirty="0"/>
              <a:t/>
            </a:r>
            <a:br>
              <a:rPr lang="en-US" sz="4000" dirty="0"/>
            </a:br>
            <a:r>
              <a:rPr lang="en-US" sz="4000" dirty="0"/>
              <a:t/>
            </a:r>
            <a:br>
              <a:rPr lang="en-US" sz="4000" dirty="0"/>
            </a:br>
            <a:r>
              <a:rPr lang="en-US" sz="4000" dirty="0"/>
              <a:t>No R </a:t>
            </a:r>
            <a:r>
              <a:rPr lang="en-US" sz="4000" dirty="0">
                <a:sym typeface="Wingdings" pitchFamily="2" charset="2"/>
              </a:rPr>
              <a:t> C#</a:t>
            </a:r>
            <a:br>
              <a:rPr lang="en-US" sz="4000" dirty="0">
                <a:sym typeface="Wingdings" pitchFamily="2" charset="2"/>
              </a:rPr>
            </a:br>
            <a:r>
              <a:rPr lang="en-US" sz="4000" dirty="0">
                <a:sym typeface="Wingdings" pitchFamily="2" charset="2"/>
              </a:rPr>
              <a:t>No </a:t>
            </a:r>
            <a:r>
              <a:rPr lang="en-US" sz="4000" dirty="0" err="1">
                <a:sym typeface="Wingdings" pitchFamily="2" charset="2"/>
              </a:rPr>
              <a:t>Mathematica</a:t>
            </a:r>
            <a:r>
              <a:rPr lang="en-US" sz="4000" dirty="0">
                <a:sym typeface="Wingdings" pitchFamily="2" charset="2"/>
              </a:rPr>
              <a:t>  C++</a:t>
            </a:r>
            <a:r>
              <a:rPr lang="en-US" sz="4000" dirty="0"/>
              <a:t/>
            </a:r>
            <a:br>
              <a:rPr lang="en-US" sz="4000" dirty="0"/>
            </a:br>
            <a:endParaRPr lang="en-US" sz="4000" dirty="0"/>
          </a:p>
        </p:txBody>
      </p:sp>
    </p:spTree>
    <p:extLst>
      <p:ext uri="{BB962C8B-B14F-4D97-AF65-F5344CB8AC3E}">
        <p14:creationId xmlns:p14="http://schemas.microsoft.com/office/powerpoint/2010/main" val="3281620216"/>
      </p:ext>
    </p:extLst>
  </p:cSld>
  <p:clrMapOvr>
    <a:masterClrMapping/>
  </p:clrMapOvr>
  <p:transition/>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330709" y="977332"/>
            <a:ext cx="8382000" cy="3739485"/>
          </a:xfrm>
        </p:spPr>
        <p:txBody>
          <a:bodyPr/>
          <a:lstStyle/>
          <a:p>
            <a:r>
              <a:rPr lang="en-US" dirty="0"/>
              <a:t/>
            </a:r>
            <a:br>
              <a:rPr lang="en-US" dirty="0"/>
            </a:br>
            <a:r>
              <a:rPr lang="en-US" dirty="0" smtClean="0"/>
              <a:t>Strongly-typed </a:t>
            </a:r>
            <a:r>
              <a:rPr lang="en-US" dirty="0"/>
              <a:t>functional languages </a:t>
            </a:r>
            <a:r>
              <a:rPr lang="en-US" b="1" dirty="0" smtClean="0"/>
              <a:t>help analytical programmers tackle more complex problems</a:t>
            </a:r>
            <a:r>
              <a:rPr lang="en-US" dirty="0" smtClean="0"/>
              <a:t/>
            </a:r>
            <a:br>
              <a:rPr lang="en-US" dirty="0" smtClean="0"/>
            </a:br>
            <a:r>
              <a:rPr lang="en-US" dirty="0"/>
              <a:t/>
            </a:r>
            <a:br>
              <a:rPr lang="en-US" dirty="0"/>
            </a:br>
            <a:endParaRPr lang="en-US" dirty="0"/>
          </a:p>
        </p:txBody>
      </p:sp>
    </p:spTree>
    <p:extLst>
      <p:ext uri="{BB962C8B-B14F-4D97-AF65-F5344CB8AC3E}">
        <p14:creationId xmlns:p14="http://schemas.microsoft.com/office/powerpoint/2010/main" val="3922301575"/>
      </p:ext>
    </p:extLst>
  </p:cSld>
  <p:clrMapOvr>
    <a:masterClrMapping/>
  </p:clrMapOvr>
  <p:transition/>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Example (power </a:t>
            </a:r>
            <a:r>
              <a:rPr lang="en-US" b="1" dirty="0"/>
              <a:t>c</a:t>
            </a:r>
            <a:r>
              <a:rPr lang="en-US" b="1" dirty="0" smtClean="0"/>
              <a:t>ompany)</a:t>
            </a:r>
            <a:endParaRPr lang="en-US" b="1" dirty="0"/>
          </a:p>
        </p:txBody>
      </p:sp>
      <p:sp>
        <p:nvSpPr>
          <p:cNvPr id="4" name="Content Placeholder 3"/>
          <p:cNvSpPr>
            <a:spLocks noGrp="1"/>
          </p:cNvSpPr>
          <p:nvPr>
            <p:ph idx="1"/>
          </p:nvPr>
        </p:nvSpPr>
        <p:spPr>
          <a:xfrm>
            <a:off x="389436" y="1447799"/>
            <a:ext cx="8363938" cy="5170646"/>
          </a:xfrm>
        </p:spPr>
        <p:txBody>
          <a:bodyPr/>
          <a:lstStyle/>
          <a:p>
            <a:pPr marL="177780" indent="-177780">
              <a:buNone/>
            </a:pPr>
            <a:r>
              <a:rPr lang="en-GB" sz="2800" dirty="0">
                <a:latin typeface="+mj-lt"/>
              </a:rPr>
              <a:t>I have written </a:t>
            </a:r>
            <a:r>
              <a:rPr lang="en-GB" sz="2800" dirty="0">
                <a:solidFill>
                  <a:srgbClr val="00B050"/>
                </a:solidFill>
                <a:latin typeface="+mj-lt"/>
              </a:rPr>
              <a:t>an application to balance the national power generation schedule</a:t>
            </a:r>
            <a:r>
              <a:rPr lang="en-GB" sz="2800" dirty="0">
                <a:solidFill>
                  <a:schemeClr val="bg2">
                    <a:lumMod val="50000"/>
                  </a:schemeClr>
                </a:solidFill>
                <a:latin typeface="+mj-lt"/>
              </a:rPr>
              <a:t> </a:t>
            </a:r>
            <a:r>
              <a:rPr lang="en-GB" sz="2800" dirty="0">
                <a:latin typeface="+mj-lt"/>
              </a:rPr>
              <a:t>… for an energy company. </a:t>
            </a:r>
          </a:p>
          <a:p>
            <a:pPr marL="177780" indent="-177780">
              <a:buNone/>
            </a:pPr>
            <a:endParaRPr lang="en-GB" sz="2800" dirty="0">
              <a:latin typeface="+mj-lt"/>
            </a:endParaRPr>
          </a:p>
          <a:p>
            <a:pPr marL="177780" indent="-177780">
              <a:buNone/>
            </a:pPr>
            <a:r>
              <a:rPr lang="en-GB" sz="2800" dirty="0">
                <a:latin typeface="+mj-lt"/>
              </a:rPr>
              <a:t>...</a:t>
            </a:r>
            <a:r>
              <a:rPr lang="en-GB" sz="2800" dirty="0">
                <a:solidFill>
                  <a:srgbClr val="00B050"/>
                </a:solidFill>
                <a:latin typeface="+mj-lt"/>
              </a:rPr>
              <a:t>the calculation engine was written in F#</a:t>
            </a:r>
            <a:r>
              <a:rPr lang="en-GB" sz="2800" dirty="0">
                <a:latin typeface="+mj-lt"/>
              </a:rPr>
              <a:t>. </a:t>
            </a:r>
          </a:p>
          <a:p>
            <a:pPr marL="177780" indent="-177780">
              <a:buNone/>
            </a:pPr>
            <a:endParaRPr lang="en-GB" sz="2800" dirty="0">
              <a:latin typeface="+mj-lt"/>
            </a:endParaRPr>
          </a:p>
          <a:p>
            <a:pPr marL="177780" indent="-177780">
              <a:buNone/>
            </a:pPr>
            <a:r>
              <a:rPr lang="en-GB" sz="2800" dirty="0">
                <a:latin typeface="+mj-lt"/>
              </a:rPr>
              <a:t>The use of F# to </a:t>
            </a:r>
            <a:r>
              <a:rPr lang="en-GB" sz="2800" dirty="0">
                <a:solidFill>
                  <a:srgbClr val="00B050"/>
                </a:solidFill>
                <a:latin typeface="+mj-lt"/>
              </a:rPr>
              <a:t>address the complexity at the heart of this application</a:t>
            </a:r>
            <a:r>
              <a:rPr lang="en-GB" sz="2800" dirty="0">
                <a:solidFill>
                  <a:srgbClr val="FFFF00"/>
                </a:solidFill>
                <a:latin typeface="+mj-lt"/>
              </a:rPr>
              <a:t> </a:t>
            </a:r>
            <a:r>
              <a:rPr lang="en-GB" sz="2800" dirty="0">
                <a:latin typeface="+mj-lt"/>
              </a:rPr>
              <a:t>clearly demonstrates a sweet spot for the language … </a:t>
            </a:r>
            <a:r>
              <a:rPr lang="en-GB" sz="2800" dirty="0">
                <a:solidFill>
                  <a:srgbClr val="00B050"/>
                </a:solidFill>
                <a:latin typeface="+mj-lt"/>
              </a:rPr>
              <a:t>algorithmic analysis of large data sets</a:t>
            </a:r>
            <a:r>
              <a:rPr lang="en-GB" sz="2800" dirty="0">
                <a:latin typeface="+mj-lt"/>
              </a:rPr>
              <a:t>. </a:t>
            </a:r>
          </a:p>
          <a:p>
            <a:pPr marL="177780" indent="-177780">
              <a:buNone/>
            </a:pPr>
            <a:endParaRPr lang="en-GB" sz="2800" dirty="0">
              <a:latin typeface="+mj-lt"/>
            </a:endParaRPr>
          </a:p>
          <a:p>
            <a:pPr marL="177780" indent="-177780" algn="r">
              <a:buNone/>
            </a:pPr>
            <a:r>
              <a:rPr lang="en-GB" sz="2800" dirty="0">
                <a:latin typeface="+mj-lt"/>
              </a:rPr>
              <a:t>Simon Cousins (Eon </a:t>
            </a:r>
            <a:r>
              <a:rPr lang="en-GB" sz="2800" dirty="0" err="1">
                <a:latin typeface="+mj-lt"/>
              </a:rPr>
              <a:t>Powergen</a:t>
            </a:r>
            <a:r>
              <a:rPr lang="en-GB" sz="2800" dirty="0">
                <a:latin typeface="+mj-lt"/>
              </a:rPr>
              <a:t>)</a:t>
            </a:r>
          </a:p>
        </p:txBody>
      </p:sp>
      <p:sp>
        <p:nvSpPr>
          <p:cNvPr id="6" name="TextBox 5"/>
          <p:cNvSpPr txBox="1"/>
          <p:nvPr/>
        </p:nvSpPr>
        <p:spPr>
          <a:xfrm>
            <a:off x="439191" y="6262254"/>
            <a:ext cx="3246119" cy="338554"/>
          </a:xfrm>
          <a:prstGeom prst="rect">
            <a:avLst/>
          </a:prstGeom>
          <a:noFill/>
        </p:spPr>
        <p:txBody>
          <a:bodyPr wrap="square" lIns="0" tIns="0" rIns="0" bIns="0" rtlCol="0">
            <a:spAutoFit/>
          </a:bodyPr>
          <a:lstStyle/>
          <a:p>
            <a:r>
              <a:rPr lang="en-GB" sz="2200" b="1" dirty="0">
                <a:gradFill>
                  <a:gsLst>
                    <a:gs pos="0">
                      <a:schemeClr val="tx1"/>
                    </a:gs>
                    <a:gs pos="86000">
                      <a:schemeClr val="tx1"/>
                    </a:gs>
                  </a:gsLst>
                  <a:lin ang="5400000" scaled="0"/>
                </a:gradFill>
                <a:latin typeface="Segoe Light" pitchFamily="34" charset="0"/>
              </a:rPr>
              <a:t>http://fsharp.net</a:t>
            </a:r>
          </a:p>
        </p:txBody>
      </p:sp>
    </p:spTree>
    <p:extLst>
      <p:ext uri="{BB962C8B-B14F-4D97-AF65-F5344CB8AC3E}">
        <p14:creationId xmlns:p14="http://schemas.microsoft.com/office/powerpoint/2010/main" val="73938751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Example (power company)</a:t>
            </a:r>
            <a:endParaRPr lang="en-US" b="1" dirty="0"/>
          </a:p>
        </p:txBody>
      </p:sp>
      <p:sp>
        <p:nvSpPr>
          <p:cNvPr id="3" name="Content Placeholder 2"/>
          <p:cNvSpPr>
            <a:spLocks noGrp="1"/>
          </p:cNvSpPr>
          <p:nvPr>
            <p:ph idx="1"/>
          </p:nvPr>
        </p:nvSpPr>
        <p:spPr>
          <a:xfrm>
            <a:off x="326409" y="956481"/>
            <a:ext cx="8382000" cy="5567151"/>
          </a:xfrm>
        </p:spPr>
        <p:txBody>
          <a:bodyPr numCol="2">
            <a:noAutofit/>
          </a:bodyPr>
          <a:lstStyle/>
          <a:p>
            <a:pPr marL="355560" indent="-260321">
              <a:buNone/>
            </a:pPr>
            <a:r>
              <a:rPr lang="en-GB" sz="2800" b="1" dirty="0">
                <a:solidFill>
                  <a:srgbClr val="00B050"/>
                </a:solidFill>
              </a:rPr>
              <a:t>Interoperation</a:t>
            </a:r>
            <a:r>
              <a:rPr lang="en-GB" sz="2000" dirty="0">
                <a:solidFill>
                  <a:srgbClr val="00B050"/>
                </a:solidFill>
              </a:rPr>
              <a:t> </a:t>
            </a:r>
            <a:r>
              <a:rPr lang="en-GB" sz="2000" dirty="0">
                <a:solidFill>
                  <a:schemeClr val="tx1"/>
                </a:solidFill>
              </a:rPr>
              <a:t>... </a:t>
            </a:r>
            <a:r>
              <a:rPr lang="en-GB" sz="2000" b="1" dirty="0">
                <a:solidFill>
                  <a:schemeClr val="tx1"/>
                </a:solidFill>
              </a:rPr>
              <a:t>Seamless. The C# programmer need never know</a:t>
            </a:r>
            <a:r>
              <a:rPr lang="en-GB" sz="2000" dirty="0">
                <a:solidFill>
                  <a:schemeClr val="tx1"/>
                </a:solidFill>
              </a:rPr>
              <a:t>.</a:t>
            </a:r>
          </a:p>
          <a:p>
            <a:pPr marL="355560" indent="-260321">
              <a:buNone/>
            </a:pPr>
            <a:endParaRPr lang="en-GB" sz="2000" dirty="0"/>
          </a:p>
          <a:p>
            <a:pPr marL="355560" indent="-260321">
              <a:buNone/>
            </a:pPr>
            <a:r>
              <a:rPr lang="en-GB" sz="2800" b="1" dirty="0">
                <a:solidFill>
                  <a:srgbClr val="00B050"/>
                </a:solidFill>
              </a:rPr>
              <a:t>Units of measure</a:t>
            </a:r>
            <a:r>
              <a:rPr lang="en-GB" sz="2800" dirty="0">
                <a:solidFill>
                  <a:srgbClr val="00B050"/>
                </a:solidFill>
              </a:rPr>
              <a:t> </a:t>
            </a:r>
            <a:r>
              <a:rPr lang="en-GB" sz="2000" dirty="0">
                <a:solidFill>
                  <a:schemeClr val="tx1"/>
                </a:solidFill>
              </a:rPr>
              <a:t>… a huge time saver...</a:t>
            </a:r>
            <a:r>
              <a:rPr lang="en-GB" sz="2000" b="1" dirty="0">
                <a:solidFill>
                  <a:schemeClr val="tx1"/>
                </a:solidFill>
              </a:rPr>
              <a:t>it eradicates a whole class of errors</a:t>
            </a:r>
            <a:r>
              <a:rPr lang="en-GB" sz="2000" dirty="0">
                <a:solidFill>
                  <a:schemeClr val="tx1"/>
                </a:solidFill>
              </a:rPr>
              <a:t>…</a:t>
            </a:r>
          </a:p>
          <a:p>
            <a:pPr marL="355560" indent="-260321">
              <a:buNone/>
            </a:pPr>
            <a:endParaRPr lang="en-GB" sz="2000" dirty="0"/>
          </a:p>
          <a:p>
            <a:pPr marL="355560" indent="-260321">
              <a:buNone/>
            </a:pPr>
            <a:r>
              <a:rPr lang="en-GB" sz="2800" b="1" dirty="0">
                <a:solidFill>
                  <a:srgbClr val="00B050"/>
                </a:solidFill>
              </a:rPr>
              <a:t>Exploratory programming</a:t>
            </a:r>
            <a:r>
              <a:rPr lang="en-GB" sz="2000" dirty="0">
                <a:solidFill>
                  <a:srgbClr val="00B050"/>
                </a:solidFill>
              </a:rPr>
              <a:t> </a:t>
            </a:r>
            <a:r>
              <a:rPr lang="en-GB" sz="2000" dirty="0">
                <a:solidFill>
                  <a:schemeClr val="tx1"/>
                </a:solidFill>
              </a:rPr>
              <a:t>…Working with F# Interactive allowed me to </a:t>
            </a:r>
            <a:r>
              <a:rPr lang="en-GB" sz="2000" b="1" dirty="0">
                <a:solidFill>
                  <a:schemeClr val="tx1"/>
                </a:solidFill>
              </a:rPr>
              <a:t>explore the solution space more effectively</a:t>
            </a:r>
            <a:r>
              <a:rPr lang="en-GB" sz="2000" dirty="0">
                <a:solidFill>
                  <a:schemeClr val="tx1"/>
                </a:solidFill>
              </a:rPr>
              <a:t>.</a:t>
            </a:r>
          </a:p>
          <a:p>
            <a:pPr marL="355560" indent="-260321">
              <a:buNone/>
            </a:pPr>
            <a:endParaRPr lang="en-GB" sz="2000" dirty="0"/>
          </a:p>
          <a:p>
            <a:pPr marL="355560" indent="-260321">
              <a:buNone/>
            </a:pPr>
            <a:r>
              <a:rPr lang="en-GB" sz="2800" b="1" dirty="0">
                <a:solidFill>
                  <a:srgbClr val="00B050"/>
                </a:solidFill>
              </a:rPr>
              <a:t>Unit testing</a:t>
            </a:r>
            <a:r>
              <a:rPr lang="en-GB" sz="2800" dirty="0">
                <a:solidFill>
                  <a:srgbClr val="00B050"/>
                </a:solidFill>
              </a:rPr>
              <a:t> </a:t>
            </a:r>
            <a:r>
              <a:rPr lang="en-GB" sz="2000" dirty="0">
                <a:solidFill>
                  <a:schemeClr val="tx1"/>
                </a:solidFill>
              </a:rPr>
              <a:t>…a joy to test.</a:t>
            </a:r>
            <a:r>
              <a:rPr lang="en-GB" sz="2000" b="1" dirty="0">
                <a:solidFill>
                  <a:schemeClr val="tx1"/>
                </a:solidFill>
              </a:rPr>
              <a:t> There are no complex time-dependent interactions to screw things up….</a:t>
            </a:r>
          </a:p>
          <a:p>
            <a:pPr marL="355560" indent="-260321">
              <a:buNone/>
            </a:pPr>
            <a:endParaRPr lang="en-GB" sz="2000" b="1" dirty="0">
              <a:solidFill>
                <a:schemeClr val="bg2">
                  <a:lumMod val="50000"/>
                </a:schemeClr>
              </a:solidFill>
            </a:endParaRPr>
          </a:p>
          <a:p>
            <a:pPr marL="355560" indent="-260321">
              <a:buNone/>
            </a:pPr>
            <a:endParaRPr lang="en-GB" sz="2800" dirty="0"/>
          </a:p>
          <a:p>
            <a:pPr marL="355560" indent="-260321">
              <a:buNone/>
            </a:pPr>
            <a:r>
              <a:rPr lang="en-GB" sz="2800" b="1" dirty="0">
                <a:solidFill>
                  <a:srgbClr val="00B050"/>
                </a:solidFill>
              </a:rPr>
              <a:t>Parallelism</a:t>
            </a:r>
            <a:r>
              <a:rPr lang="en-GB" sz="2000" dirty="0">
                <a:solidFill>
                  <a:srgbClr val="00B050"/>
                </a:solidFill>
              </a:rPr>
              <a:t> </a:t>
            </a:r>
            <a:r>
              <a:rPr lang="en-GB" sz="2000" dirty="0">
                <a:solidFill>
                  <a:schemeClr val="tx1"/>
                </a:solidFill>
              </a:rPr>
              <a:t>…The functional purity ... makes it ripe for exploiting </a:t>
            </a:r>
            <a:r>
              <a:rPr lang="en-GB" sz="2000" b="1" dirty="0">
                <a:solidFill>
                  <a:schemeClr val="tx1"/>
                </a:solidFill>
              </a:rPr>
              <a:t>the inherent parallelism in processing vectors of data</a:t>
            </a:r>
            <a:r>
              <a:rPr lang="en-GB" sz="2000" dirty="0">
                <a:solidFill>
                  <a:schemeClr val="tx1"/>
                </a:solidFill>
              </a:rPr>
              <a:t>. </a:t>
            </a:r>
          </a:p>
          <a:p>
            <a:pPr marL="355560" indent="-260321">
              <a:buNone/>
            </a:pPr>
            <a:endParaRPr lang="en-GB" sz="2000" b="1" dirty="0">
              <a:solidFill>
                <a:schemeClr val="bg2">
                  <a:lumMod val="50000"/>
                </a:schemeClr>
              </a:solidFill>
            </a:endParaRPr>
          </a:p>
          <a:p>
            <a:pPr marL="355560" indent="-260321">
              <a:buNone/>
            </a:pPr>
            <a:r>
              <a:rPr lang="en-GB" sz="2800" b="1" dirty="0">
                <a:solidFill>
                  <a:srgbClr val="00B050"/>
                </a:solidFill>
              </a:rPr>
              <a:t>Code reduction</a:t>
            </a:r>
            <a:r>
              <a:rPr lang="en-GB" sz="2800" b="1" dirty="0">
                <a:solidFill>
                  <a:schemeClr val="tx1"/>
                </a:solidFill>
              </a:rPr>
              <a:t>…</a:t>
            </a:r>
            <a:r>
              <a:rPr lang="en-GB" sz="2800" dirty="0">
                <a:solidFill>
                  <a:schemeClr val="tx1"/>
                </a:solidFill>
              </a:rPr>
              <a:t> </a:t>
            </a:r>
            <a:r>
              <a:rPr lang="en-GB" sz="2000" dirty="0">
                <a:solidFill>
                  <a:schemeClr val="tx1"/>
                </a:solidFill>
              </a:rPr>
              <a:t>… vectors and matrices…higher order functions eat these for breakfast with </a:t>
            </a:r>
            <a:r>
              <a:rPr lang="en-GB" sz="2000" b="1" dirty="0">
                <a:solidFill>
                  <a:schemeClr val="tx1"/>
                </a:solidFill>
              </a:rPr>
              <a:t>minimal fuss, minimal code. Beautiful.</a:t>
            </a:r>
          </a:p>
          <a:p>
            <a:pPr marL="355560" indent="-260321">
              <a:buNone/>
            </a:pPr>
            <a:endParaRPr lang="en-GB" sz="2000" b="1" dirty="0">
              <a:solidFill>
                <a:srgbClr val="FFFF00"/>
              </a:solidFill>
            </a:endParaRPr>
          </a:p>
          <a:p>
            <a:pPr marL="355560" indent="-260321">
              <a:buNone/>
            </a:pPr>
            <a:r>
              <a:rPr lang="en-GB" sz="2800" b="1" dirty="0">
                <a:solidFill>
                  <a:srgbClr val="00B050"/>
                </a:solidFill>
              </a:rPr>
              <a:t>Lack of bugs</a:t>
            </a:r>
            <a:r>
              <a:rPr lang="en-GB" sz="2800" b="1" dirty="0">
                <a:solidFill>
                  <a:schemeClr val="tx1"/>
                </a:solidFill>
              </a:rPr>
              <a:t>…</a:t>
            </a:r>
            <a:r>
              <a:rPr lang="en-GB" sz="2000" dirty="0">
                <a:solidFill>
                  <a:schemeClr val="tx1"/>
                </a:solidFill>
              </a:rPr>
              <a:t> Functional programming can feel strange.  .. once the type checker is satisfied </a:t>
            </a:r>
            <a:r>
              <a:rPr lang="en-GB" sz="2000" b="1" dirty="0">
                <a:solidFill>
                  <a:schemeClr val="tx1"/>
                </a:solidFill>
              </a:rPr>
              <a:t>that’s often it, it works</a:t>
            </a:r>
            <a:r>
              <a:rPr lang="en-GB" sz="2000" dirty="0">
                <a:solidFill>
                  <a:schemeClr val="tx1"/>
                </a:solidFill>
              </a:rPr>
              <a:t>. </a:t>
            </a:r>
          </a:p>
          <a:p>
            <a:pPr marL="355560" indent="-260321">
              <a:buNone/>
            </a:pPr>
            <a:endParaRPr lang="en-GB" sz="2000" dirty="0"/>
          </a:p>
        </p:txBody>
      </p:sp>
      <p:sp>
        <p:nvSpPr>
          <p:cNvPr id="4" name="Rectangular Callout 3"/>
          <p:cNvSpPr/>
          <p:nvPr/>
        </p:nvSpPr>
        <p:spPr bwMode="auto">
          <a:xfrm>
            <a:off x="3127546" y="1650207"/>
            <a:ext cx="1688512" cy="461651"/>
          </a:xfrm>
          <a:prstGeom prst="wedgeRectCallout">
            <a:avLst>
              <a:gd name="adj1" fmla="val -79603"/>
              <a:gd name="adj2" fmla="val 74496"/>
            </a:avLst>
          </a:prstGeom>
          <a:solidFill>
            <a:srgbClr val="00B050"/>
          </a:solidFill>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none" lIns="91426" tIns="45713" rIns="91426" bIns="45713" numCol="1" rtlCol="0" anchor="ctr" anchorCtr="0" compatLnSpc="1">
            <a:prstTxWarp prst="textNoShape">
              <a:avLst/>
            </a:prstTxWarp>
            <a:spAutoFit/>
          </a:bodyPr>
          <a:lstStyle/>
          <a:p>
            <a:pPr algn="ctr" defTabSz="913996" fontAlgn="base">
              <a:spcBef>
                <a:spcPct val="0"/>
              </a:spcBef>
              <a:spcAft>
                <a:spcPct val="0"/>
              </a:spcAft>
            </a:pPr>
            <a:r>
              <a:rPr lang="en-GB" sz="2400" b="1" dirty="0">
                <a:gradFill>
                  <a:gsLst>
                    <a:gs pos="0">
                      <a:srgbClr val="FFFFFF"/>
                    </a:gs>
                    <a:gs pos="100000">
                      <a:srgbClr val="FFFFFF"/>
                    </a:gs>
                  </a:gsLst>
                  <a:lin ang="5400000" scaled="0"/>
                </a:gradFill>
                <a:latin typeface="Segoe Light" pitchFamily="34" charset="0"/>
              </a:rPr>
              <a:t>Correctness</a:t>
            </a:r>
          </a:p>
        </p:txBody>
      </p:sp>
      <p:sp>
        <p:nvSpPr>
          <p:cNvPr id="5" name="Rectangular Callout 4"/>
          <p:cNvSpPr/>
          <p:nvPr/>
        </p:nvSpPr>
        <p:spPr bwMode="auto">
          <a:xfrm>
            <a:off x="2416744" y="3007952"/>
            <a:ext cx="2140302" cy="461651"/>
          </a:xfrm>
          <a:prstGeom prst="wedgeRectCallout">
            <a:avLst>
              <a:gd name="adj1" fmla="val -79603"/>
              <a:gd name="adj2" fmla="val 74496"/>
            </a:avLst>
          </a:prstGeom>
          <a:solidFill>
            <a:srgbClr val="00B050"/>
          </a:solidFill>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none" lIns="91426" tIns="45713" rIns="91426" bIns="45713" numCol="1" rtlCol="0" anchor="ctr" anchorCtr="0" compatLnSpc="1">
            <a:prstTxWarp prst="textNoShape">
              <a:avLst/>
            </a:prstTxWarp>
            <a:spAutoFit/>
          </a:bodyPr>
          <a:lstStyle/>
          <a:p>
            <a:pPr algn="ctr" defTabSz="913996" fontAlgn="base">
              <a:spcBef>
                <a:spcPct val="0"/>
              </a:spcBef>
              <a:spcAft>
                <a:spcPct val="0"/>
              </a:spcAft>
            </a:pPr>
            <a:r>
              <a:rPr lang="en-GB" sz="2400" b="1" dirty="0">
                <a:gradFill>
                  <a:gsLst>
                    <a:gs pos="0">
                      <a:srgbClr val="FFFFFF"/>
                    </a:gs>
                    <a:gs pos="100000">
                      <a:srgbClr val="FFFFFF"/>
                    </a:gs>
                  </a:gsLst>
                  <a:lin ang="5400000" scaled="0"/>
                </a:gradFill>
                <a:latin typeface="Segoe Light" pitchFamily="34" charset="0"/>
              </a:rPr>
              <a:t>Time to Market</a:t>
            </a:r>
          </a:p>
        </p:txBody>
      </p:sp>
      <p:sp>
        <p:nvSpPr>
          <p:cNvPr id="6" name="Rectangular Callout 5"/>
          <p:cNvSpPr/>
          <p:nvPr/>
        </p:nvSpPr>
        <p:spPr bwMode="auto">
          <a:xfrm>
            <a:off x="2642642" y="4712061"/>
            <a:ext cx="1688512" cy="461651"/>
          </a:xfrm>
          <a:prstGeom prst="wedgeRectCallout">
            <a:avLst>
              <a:gd name="adj1" fmla="val -79603"/>
              <a:gd name="adj2" fmla="val 74496"/>
            </a:avLst>
          </a:prstGeom>
          <a:solidFill>
            <a:srgbClr val="00B050"/>
          </a:solidFill>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none" lIns="91426" tIns="45713" rIns="91426" bIns="45713" numCol="1" rtlCol="0" anchor="ctr" anchorCtr="0" compatLnSpc="1">
            <a:prstTxWarp prst="textNoShape">
              <a:avLst/>
            </a:prstTxWarp>
            <a:spAutoFit/>
          </a:bodyPr>
          <a:lstStyle/>
          <a:p>
            <a:pPr algn="ctr" defTabSz="913996" fontAlgn="base">
              <a:spcBef>
                <a:spcPct val="0"/>
              </a:spcBef>
              <a:spcAft>
                <a:spcPct val="0"/>
              </a:spcAft>
            </a:pPr>
            <a:r>
              <a:rPr lang="en-GB" sz="2400" b="1" dirty="0">
                <a:gradFill>
                  <a:gsLst>
                    <a:gs pos="0">
                      <a:srgbClr val="FFFFFF"/>
                    </a:gs>
                    <a:gs pos="100000">
                      <a:srgbClr val="FFFFFF"/>
                    </a:gs>
                  </a:gsLst>
                  <a:lin ang="5400000" scaled="0"/>
                </a:gradFill>
                <a:latin typeface="Segoe Light" pitchFamily="34" charset="0"/>
              </a:rPr>
              <a:t>Correctness</a:t>
            </a:r>
          </a:p>
        </p:txBody>
      </p:sp>
      <p:sp>
        <p:nvSpPr>
          <p:cNvPr id="7" name="Rectangular Callout 6"/>
          <p:cNvSpPr/>
          <p:nvPr/>
        </p:nvSpPr>
        <p:spPr bwMode="auto">
          <a:xfrm>
            <a:off x="6605041" y="4394916"/>
            <a:ext cx="1688512" cy="461651"/>
          </a:xfrm>
          <a:prstGeom prst="wedgeRectCallout">
            <a:avLst>
              <a:gd name="adj1" fmla="val -79603"/>
              <a:gd name="adj2" fmla="val 74496"/>
            </a:avLst>
          </a:prstGeom>
          <a:solidFill>
            <a:srgbClr val="00B050"/>
          </a:solidFill>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none" lIns="91426" tIns="45713" rIns="91426" bIns="45713" numCol="1" rtlCol="0" anchor="ctr" anchorCtr="0" compatLnSpc="1">
            <a:prstTxWarp prst="textNoShape">
              <a:avLst/>
            </a:prstTxWarp>
            <a:spAutoFit/>
          </a:bodyPr>
          <a:lstStyle/>
          <a:p>
            <a:pPr algn="ctr" defTabSz="913996" fontAlgn="base">
              <a:spcBef>
                <a:spcPct val="0"/>
              </a:spcBef>
              <a:spcAft>
                <a:spcPct val="0"/>
              </a:spcAft>
            </a:pPr>
            <a:r>
              <a:rPr lang="en-GB" sz="2400" b="1">
                <a:gradFill>
                  <a:gsLst>
                    <a:gs pos="0">
                      <a:srgbClr val="FFFFFF"/>
                    </a:gs>
                    <a:gs pos="100000">
                      <a:srgbClr val="FFFFFF"/>
                    </a:gs>
                  </a:gsLst>
                  <a:lin ang="5400000" scaled="0"/>
                </a:gradFill>
                <a:latin typeface="Segoe Light" pitchFamily="34" charset="0"/>
              </a:rPr>
              <a:t>Correctness</a:t>
            </a:r>
            <a:endParaRPr lang="en-GB" sz="2400" b="1" dirty="0">
              <a:gradFill>
                <a:gsLst>
                  <a:gs pos="0">
                    <a:srgbClr val="FFFFFF"/>
                  </a:gs>
                  <a:gs pos="100000">
                    <a:srgbClr val="FFFFFF"/>
                  </a:gs>
                </a:gsLst>
                <a:lin ang="5400000" scaled="0"/>
              </a:gradFill>
              <a:latin typeface="Segoe Light" pitchFamily="34" charset="0"/>
            </a:endParaRPr>
          </a:p>
        </p:txBody>
      </p:sp>
      <p:sp>
        <p:nvSpPr>
          <p:cNvPr id="8" name="Rectangular Callout 7"/>
          <p:cNvSpPr/>
          <p:nvPr/>
        </p:nvSpPr>
        <p:spPr bwMode="auto">
          <a:xfrm>
            <a:off x="7057220" y="832788"/>
            <a:ext cx="1366051" cy="461651"/>
          </a:xfrm>
          <a:prstGeom prst="wedgeRectCallout">
            <a:avLst>
              <a:gd name="adj1" fmla="val -79603"/>
              <a:gd name="adj2" fmla="val 74496"/>
            </a:avLst>
          </a:prstGeom>
          <a:solidFill>
            <a:srgbClr val="00B050"/>
          </a:solidFill>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none" lIns="91426" tIns="45713" rIns="91426" bIns="45713" numCol="1" rtlCol="0" anchor="ctr" anchorCtr="0" compatLnSpc="1">
            <a:prstTxWarp prst="textNoShape">
              <a:avLst/>
            </a:prstTxWarp>
            <a:spAutoFit/>
          </a:bodyPr>
          <a:lstStyle/>
          <a:p>
            <a:pPr algn="ctr" defTabSz="913996" fontAlgn="base">
              <a:spcBef>
                <a:spcPct val="0"/>
              </a:spcBef>
              <a:spcAft>
                <a:spcPct val="0"/>
              </a:spcAft>
            </a:pPr>
            <a:r>
              <a:rPr lang="en-GB" sz="2400" b="1" dirty="0">
                <a:gradFill>
                  <a:gsLst>
                    <a:gs pos="0">
                      <a:srgbClr val="FFFFFF"/>
                    </a:gs>
                    <a:gs pos="100000">
                      <a:srgbClr val="FFFFFF"/>
                    </a:gs>
                  </a:gsLst>
                  <a:lin ang="5400000" scaled="0"/>
                </a:gradFill>
                <a:latin typeface="Segoe Light" pitchFamily="34" charset="0"/>
              </a:rPr>
              <a:t>Efficiency</a:t>
            </a:r>
          </a:p>
        </p:txBody>
      </p:sp>
      <p:sp>
        <p:nvSpPr>
          <p:cNvPr id="9" name="Rectangular Callout 8"/>
          <p:cNvSpPr/>
          <p:nvPr/>
        </p:nvSpPr>
        <p:spPr bwMode="auto">
          <a:xfrm>
            <a:off x="6670096" y="2573529"/>
            <a:ext cx="2140302" cy="461651"/>
          </a:xfrm>
          <a:prstGeom prst="wedgeRectCallout">
            <a:avLst>
              <a:gd name="adj1" fmla="val -79603"/>
              <a:gd name="adj2" fmla="val 74496"/>
            </a:avLst>
          </a:prstGeom>
          <a:solidFill>
            <a:srgbClr val="00B050"/>
          </a:solidFill>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none" lIns="91426" tIns="45713" rIns="91426" bIns="45713" numCol="1" rtlCol="0" anchor="ctr" anchorCtr="0" compatLnSpc="1">
            <a:prstTxWarp prst="textNoShape">
              <a:avLst/>
            </a:prstTxWarp>
            <a:spAutoFit/>
          </a:bodyPr>
          <a:lstStyle/>
          <a:p>
            <a:pPr algn="ctr" defTabSz="913996" fontAlgn="base">
              <a:spcBef>
                <a:spcPct val="0"/>
              </a:spcBef>
              <a:spcAft>
                <a:spcPct val="0"/>
              </a:spcAft>
            </a:pPr>
            <a:r>
              <a:rPr lang="en-GB" sz="2400" b="1" dirty="0">
                <a:gradFill>
                  <a:gsLst>
                    <a:gs pos="0">
                      <a:srgbClr val="FFFFFF"/>
                    </a:gs>
                    <a:gs pos="100000">
                      <a:srgbClr val="FFFFFF"/>
                    </a:gs>
                  </a:gsLst>
                  <a:lin ang="5400000" scaled="0"/>
                </a:gradFill>
                <a:latin typeface="Segoe Light" pitchFamily="34" charset="0"/>
              </a:rPr>
              <a:t>Time to Market</a:t>
            </a:r>
          </a:p>
        </p:txBody>
      </p:sp>
      <p:sp>
        <p:nvSpPr>
          <p:cNvPr id="10" name="Rectangular Callout 9"/>
          <p:cNvSpPr/>
          <p:nvPr/>
        </p:nvSpPr>
        <p:spPr bwMode="auto">
          <a:xfrm>
            <a:off x="4079289" y="363243"/>
            <a:ext cx="2140302" cy="461651"/>
          </a:xfrm>
          <a:prstGeom prst="wedgeRectCallout">
            <a:avLst>
              <a:gd name="adj1" fmla="val -79603"/>
              <a:gd name="adj2" fmla="val 74496"/>
            </a:avLst>
          </a:prstGeom>
          <a:solidFill>
            <a:srgbClr val="00B050"/>
          </a:solidFill>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none" lIns="91426" tIns="45713" rIns="91426" bIns="45713" numCol="1" rtlCol="0" anchor="ctr" anchorCtr="0" compatLnSpc="1">
            <a:prstTxWarp prst="textNoShape">
              <a:avLst/>
            </a:prstTxWarp>
            <a:spAutoFit/>
          </a:bodyPr>
          <a:lstStyle/>
          <a:p>
            <a:pPr algn="ctr" defTabSz="913996" fontAlgn="base">
              <a:spcBef>
                <a:spcPct val="0"/>
              </a:spcBef>
              <a:spcAft>
                <a:spcPct val="0"/>
              </a:spcAft>
            </a:pPr>
            <a:r>
              <a:rPr lang="en-GB" sz="2400" b="1" dirty="0">
                <a:gradFill>
                  <a:gsLst>
                    <a:gs pos="0">
                      <a:srgbClr val="FFFFFF"/>
                    </a:gs>
                    <a:gs pos="100000">
                      <a:srgbClr val="FFFFFF"/>
                    </a:gs>
                  </a:gsLst>
                  <a:lin ang="5400000" scaled="0"/>
                </a:gradFill>
                <a:latin typeface="Segoe Light" pitchFamily="34" charset="0"/>
              </a:rPr>
              <a:t>Time to Market</a:t>
            </a:r>
          </a:p>
        </p:txBody>
      </p:sp>
    </p:spTree>
    <p:extLst>
      <p:ext uri="{BB962C8B-B14F-4D97-AF65-F5344CB8AC3E}">
        <p14:creationId xmlns:p14="http://schemas.microsoft.com/office/powerpoint/2010/main" val="1390848120"/>
      </p:ext>
    </p:extLst>
  </p:cSld>
  <p:clrMapOvr>
    <a:masterClrMapping/>
  </p:clrMapOvr>
  <p:transition>
    <p:fade/>
  </p:transition>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smtClean="0"/>
              <a:t>Tour: Cloud Programming</a:t>
            </a:r>
            <a:endParaRPr lang="en-GB" dirty="0"/>
          </a:p>
        </p:txBody>
      </p:sp>
    </p:spTree>
    <p:extLst>
      <p:ext uri="{BB962C8B-B14F-4D97-AF65-F5344CB8AC3E}">
        <p14:creationId xmlns:p14="http://schemas.microsoft.com/office/powerpoint/2010/main" val="1003370677"/>
      </p:ext>
    </p:extLst>
  </p:cSld>
  <p:clrMapOvr>
    <a:masterClrMapping/>
  </p:clrMapOvr>
  <p:transition>
    <p:fade/>
  </p:transition>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9436" y="228601"/>
            <a:ext cx="8363938" cy="2423740"/>
          </a:xfrm>
        </p:spPr>
        <p:txBody>
          <a:bodyPr/>
          <a:lstStyle/>
          <a:p>
            <a:r>
              <a:rPr lang="en-GB" dirty="0" smtClean="0"/>
              <a:t>Amazon Web Services .NET SDKs </a:t>
            </a:r>
            <a:br>
              <a:rPr lang="en-GB" dirty="0" smtClean="0"/>
            </a:br>
            <a:r>
              <a:rPr lang="en-GB" sz="4000" dirty="0"/>
              <a:t/>
            </a:r>
            <a:br>
              <a:rPr lang="en-GB" sz="4000" dirty="0"/>
            </a:br>
            <a:r>
              <a:rPr lang="en-GB" sz="3000" dirty="0">
                <a:hlinkClick r:id="rId2"/>
              </a:rPr>
              <a:t>http://aws.amazon.com/tools</a:t>
            </a:r>
            <a:r>
              <a:rPr lang="en-GB" sz="3000" dirty="0"/>
              <a:t> </a:t>
            </a:r>
            <a:br>
              <a:rPr lang="en-GB" sz="3000" dirty="0"/>
            </a:br>
            <a:r>
              <a:rPr lang="en-GB" sz="3000" dirty="0"/>
              <a:t/>
            </a:r>
            <a:br>
              <a:rPr lang="en-GB" sz="3000" dirty="0"/>
            </a:br>
            <a:r>
              <a:rPr lang="en-GB" sz="3000" dirty="0">
                <a:hlinkClick r:id="rId3"/>
              </a:rPr>
              <a:t>https://github.com/aws</a:t>
            </a:r>
            <a:r>
              <a:rPr lang="en-GB" sz="3000" dirty="0"/>
              <a:t> (Apache 2.0)</a:t>
            </a:r>
            <a:endParaRPr lang="en-GB" sz="4000" dirty="0"/>
          </a:p>
        </p:txBody>
      </p:sp>
      <p:sp>
        <p:nvSpPr>
          <p:cNvPr id="3" name="Text Placeholder 2"/>
          <p:cNvSpPr>
            <a:spLocks noGrp="1"/>
          </p:cNvSpPr>
          <p:nvPr>
            <p:ph type="body" idx="1"/>
          </p:nvPr>
        </p:nvSpPr>
        <p:spPr>
          <a:xfrm>
            <a:off x="389437" y="1447807"/>
            <a:ext cx="8363937" cy="457048"/>
          </a:xfrm>
        </p:spPr>
        <p:txBody>
          <a:bodyPr/>
          <a:lstStyle/>
          <a:p>
            <a:endParaRPr lang="en-GB"/>
          </a:p>
        </p:txBody>
      </p:sp>
      <p:pic>
        <p:nvPicPr>
          <p:cNvPr id="15361" name="Picture 1"/>
          <p:cNvPicPr>
            <a:picLocks noChangeAspect="1" noChangeArrowheads="1"/>
          </p:cNvPicPr>
          <p:nvPr/>
        </p:nvPicPr>
        <p:blipFill rotWithShape="1">
          <a:blip r:embed="rId4">
            <a:extLst>
              <a:ext uri="{28A0092B-C50C-407E-A947-70E740481C1C}">
                <a14:useLocalDpi xmlns:a14="http://schemas.microsoft.com/office/drawing/2010/main" val="0"/>
              </a:ext>
            </a:extLst>
          </a:blip>
          <a:srcRect l="11638" t="18702" r="18429" b="6470"/>
          <a:stretch/>
        </p:blipFill>
        <p:spPr bwMode="auto">
          <a:xfrm>
            <a:off x="1116140" y="1350818"/>
            <a:ext cx="6707083" cy="496663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2868409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36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1536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535995" y="4330647"/>
            <a:ext cx="4443032" cy="1656184"/>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10" tIns="45705" rIns="91410" bIns="45705" rtlCol="0" anchor="ctr"/>
          <a:lstStyle/>
          <a:p>
            <a:pPr algn="ctr"/>
            <a:endParaRPr lang="en-GB"/>
          </a:p>
        </p:txBody>
      </p:sp>
      <p:sp>
        <p:nvSpPr>
          <p:cNvPr id="2" name="Title 1"/>
          <p:cNvSpPr>
            <a:spLocks noGrp="1"/>
          </p:cNvSpPr>
          <p:nvPr>
            <p:ph type="title"/>
          </p:nvPr>
        </p:nvSpPr>
        <p:spPr/>
        <p:txBody>
          <a:bodyPr/>
          <a:lstStyle/>
          <a:p>
            <a:r>
              <a:rPr lang="en-GB" dirty="0" smtClean="0"/>
              <a:t>The developer’s perspective	</a:t>
            </a:r>
            <a:endParaRPr lang="en-GB" dirty="0"/>
          </a:p>
        </p:txBody>
      </p:sp>
      <p:sp>
        <p:nvSpPr>
          <p:cNvPr id="3" name="Content Placeholder 2"/>
          <p:cNvSpPr>
            <a:spLocks noGrp="1"/>
          </p:cNvSpPr>
          <p:nvPr>
            <p:ph idx="1"/>
          </p:nvPr>
        </p:nvSpPr>
        <p:spPr>
          <a:xfrm>
            <a:off x="457200" y="1600203"/>
            <a:ext cx="4978896" cy="3927229"/>
          </a:xfrm>
        </p:spPr>
        <p:txBody>
          <a:bodyPr/>
          <a:lstStyle/>
          <a:p>
            <a:r>
              <a:rPr lang="en-GB" dirty="0" smtClean="0"/>
              <a:t>Languages do not integrate information</a:t>
            </a:r>
          </a:p>
          <a:p>
            <a:pPr lvl="1"/>
            <a:r>
              <a:rPr lang="en-GB" dirty="0" smtClean="0"/>
              <a:t>Non-intuitive</a:t>
            </a:r>
          </a:p>
          <a:p>
            <a:pPr lvl="1"/>
            <a:r>
              <a:rPr lang="en-GB" dirty="0" smtClean="0"/>
              <a:t>Not simple</a:t>
            </a:r>
          </a:p>
          <a:p>
            <a:pPr lvl="1"/>
            <a:r>
              <a:rPr lang="en-GB" dirty="0" smtClean="0"/>
              <a:t>Disorganised</a:t>
            </a:r>
          </a:p>
          <a:p>
            <a:pPr lvl="1"/>
            <a:r>
              <a:rPr lang="en-GB" dirty="0" smtClean="0"/>
              <a:t>Static</a:t>
            </a:r>
          </a:p>
          <a:p>
            <a:pPr lvl="1"/>
            <a:r>
              <a:rPr lang="en-GB" dirty="0" smtClean="0"/>
              <a:t>High friction</a:t>
            </a:r>
          </a:p>
          <a:p>
            <a:endParaRPr lang="en-GB" dirty="0"/>
          </a:p>
        </p:txBody>
      </p:sp>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528399" y="1700808"/>
            <a:ext cx="2458231" cy="229479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15261" t="27273" r="15371" b="23010"/>
          <a:stretch/>
        </p:blipFill>
        <p:spPr bwMode="auto">
          <a:xfrm>
            <a:off x="4788024" y="4365104"/>
            <a:ext cx="3938977" cy="1587270"/>
          </a:xfrm>
          <a:prstGeom prst="rect">
            <a:avLst/>
          </a:prstGeom>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49166998"/>
      </p:ext>
    </p:extLst>
  </p:cSld>
  <p:clrMapOvr>
    <a:masterClrMapping/>
  </p:clrMapOvr>
  <p:transition>
    <p:fade/>
  </p:transition>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9436" y="228606"/>
            <a:ext cx="8363938" cy="2368341"/>
          </a:xfrm>
        </p:spPr>
        <p:txBody>
          <a:bodyPr/>
          <a:lstStyle/>
          <a:p>
            <a:r>
              <a:rPr lang="en-GB" dirty="0" smtClean="0"/>
              <a:t>Azure .NET SDKs</a:t>
            </a:r>
            <a:br>
              <a:rPr lang="en-GB" dirty="0" smtClean="0"/>
            </a:br>
            <a:r>
              <a:rPr lang="en-GB" dirty="0"/>
              <a:t/>
            </a:r>
            <a:br>
              <a:rPr lang="en-GB" dirty="0"/>
            </a:br>
            <a:r>
              <a:rPr lang="en-GB" sz="2700" dirty="0">
                <a:hlinkClick r:id="rId2"/>
              </a:rPr>
              <a:t>http://www.windowsazure.com</a:t>
            </a:r>
            <a:r>
              <a:rPr lang="en-GB" sz="2700" dirty="0"/>
              <a:t> </a:t>
            </a:r>
            <a:br>
              <a:rPr lang="en-GB" sz="2700" dirty="0"/>
            </a:br>
            <a:r>
              <a:rPr lang="en-GB" sz="2700" dirty="0"/>
              <a:t/>
            </a:r>
            <a:br>
              <a:rPr lang="en-GB" sz="2700" dirty="0"/>
            </a:br>
            <a:r>
              <a:rPr lang="en-GB" sz="2700" dirty="0">
                <a:hlinkClick r:id="rId3"/>
              </a:rPr>
              <a:t>https://github.com/WindowsAzure/</a:t>
            </a:r>
            <a:r>
              <a:rPr lang="en-GB" sz="2700" dirty="0"/>
              <a:t>  (Apache 2.0)</a:t>
            </a:r>
            <a:endParaRPr lang="en-GB" dirty="0"/>
          </a:p>
        </p:txBody>
      </p:sp>
      <p:sp>
        <p:nvSpPr>
          <p:cNvPr id="3" name="Text Placeholder 2"/>
          <p:cNvSpPr>
            <a:spLocks noGrp="1"/>
          </p:cNvSpPr>
          <p:nvPr>
            <p:ph type="body" idx="1"/>
          </p:nvPr>
        </p:nvSpPr>
        <p:spPr>
          <a:xfrm>
            <a:off x="389437" y="1447807"/>
            <a:ext cx="8363937" cy="457048"/>
          </a:xfrm>
        </p:spPr>
        <p:txBody>
          <a:bodyPr/>
          <a:lstStyle/>
          <a:p>
            <a:endParaRPr lang="en-GB"/>
          </a:p>
        </p:txBody>
      </p:sp>
      <p:pic>
        <p:nvPicPr>
          <p:cNvPr id="14337" name="Picture 1"/>
          <p:cNvPicPr>
            <a:picLocks noChangeAspect="1" noChangeArrowheads="1"/>
          </p:cNvPicPr>
          <p:nvPr/>
        </p:nvPicPr>
        <p:blipFill rotWithShape="1">
          <a:blip r:embed="rId4">
            <a:extLst>
              <a:ext uri="{28A0092B-C50C-407E-A947-70E740481C1C}">
                <a14:useLocalDpi xmlns:a14="http://schemas.microsoft.com/office/drawing/2010/main" val="0"/>
              </a:ext>
            </a:extLst>
          </a:blip>
          <a:srcRect/>
          <a:stretch/>
        </p:blipFill>
        <p:spPr bwMode="auto">
          <a:xfrm>
            <a:off x="1658853" y="1255304"/>
            <a:ext cx="6543245" cy="5177771"/>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0065833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33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1433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hlinkClick r:id="rId2"/>
              </a:rPr>
              <a:t>nuget.org</a:t>
            </a:r>
            <a:r>
              <a:rPr lang="en-GB" dirty="0" smtClean="0"/>
              <a:t> </a:t>
            </a:r>
            <a:endParaRPr lang="en-GB" dirty="0"/>
          </a:p>
        </p:txBody>
      </p:sp>
    </p:spTree>
    <p:extLst>
      <p:ext uri="{BB962C8B-B14F-4D97-AF65-F5344CB8AC3E}">
        <p14:creationId xmlns:p14="http://schemas.microsoft.com/office/powerpoint/2010/main" val="1865150374"/>
      </p:ext>
    </p:extLst>
  </p:cSld>
  <p:clrMapOvr>
    <a:masterClrMapping/>
  </p:clrMapOvr>
  <p:transition/>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1731" y="2327380"/>
            <a:ext cx="8382000" cy="2589940"/>
          </a:xfrm>
        </p:spPr>
        <p:txBody>
          <a:bodyPr/>
          <a:lstStyle/>
          <a:p>
            <a:r>
              <a:rPr lang="en-GB" sz="9700" b="1" dirty="0"/>
              <a:t>11,500</a:t>
            </a:r>
            <a:r>
              <a:rPr lang="en-GB" dirty="0" smtClean="0"/>
              <a:t> unique packages</a:t>
            </a:r>
            <a:br>
              <a:rPr lang="en-GB" dirty="0" smtClean="0"/>
            </a:br>
            <a:r>
              <a:rPr lang="en-GB" dirty="0"/>
              <a:t/>
            </a:r>
            <a:br>
              <a:rPr lang="en-GB" dirty="0"/>
            </a:br>
            <a:r>
              <a:rPr lang="en-GB" dirty="0" smtClean="0"/>
              <a:t>Windows, Mac, Linux</a:t>
            </a:r>
            <a:endParaRPr lang="en-GB" dirty="0"/>
          </a:p>
        </p:txBody>
      </p:sp>
    </p:spTree>
    <p:extLst>
      <p:ext uri="{BB962C8B-B14F-4D97-AF65-F5344CB8AC3E}">
        <p14:creationId xmlns:p14="http://schemas.microsoft.com/office/powerpoint/2010/main" val="2988319308"/>
      </p:ext>
    </p:extLst>
  </p:cSld>
  <p:clrMapOvr>
    <a:masterClrMapping/>
  </p:clrMapOvr>
  <p:transition/>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www.nuget.org</a:t>
            </a:r>
            <a:endParaRPr lang="en-GB" dirty="0"/>
          </a:p>
        </p:txBody>
      </p:sp>
      <p:pic>
        <p:nvPicPr>
          <p:cNvPr id="3" name="Picture 22" descr="http://brandonzeider.me/wp-content/uploads/2011/06/Nuget-600x300.jp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34220" y="1119115"/>
            <a:ext cx="7303915" cy="40621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7298787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1730" y="2327466"/>
            <a:ext cx="8382000" cy="318549"/>
          </a:xfrm>
        </p:spPr>
        <p:txBody>
          <a:bodyPr/>
          <a:lstStyle/>
          <a:p>
            <a:r>
              <a:rPr lang="en-GB" sz="2300" dirty="0">
                <a:latin typeface="Consolas" pitchFamily="49" charset="0"/>
                <a:cs typeface="Consolas" pitchFamily="49" charset="0"/>
              </a:rPr>
              <a:t>type Rating = { </a:t>
            </a:r>
            <a:r>
              <a:rPr lang="en-GB" sz="2300" dirty="0" err="1">
                <a:latin typeface="Consolas" pitchFamily="49" charset="0"/>
                <a:cs typeface="Consolas" pitchFamily="49" charset="0"/>
              </a:rPr>
              <a:t>UserId</a:t>
            </a:r>
            <a:r>
              <a:rPr lang="en-GB" sz="2300" dirty="0">
                <a:latin typeface="Consolas" pitchFamily="49" charset="0"/>
                <a:cs typeface="Consolas" pitchFamily="49" charset="0"/>
              </a:rPr>
              <a:t>: </a:t>
            </a:r>
            <a:r>
              <a:rPr lang="en-GB" sz="2300" dirty="0" err="1">
                <a:latin typeface="Consolas" pitchFamily="49" charset="0"/>
                <a:cs typeface="Consolas" pitchFamily="49" charset="0"/>
              </a:rPr>
              <a:t>int</a:t>
            </a:r>
            <a:r>
              <a:rPr lang="en-GB" sz="2300" dirty="0">
                <a:latin typeface="Consolas" pitchFamily="49" charset="0"/>
                <a:cs typeface="Consolas" pitchFamily="49" charset="0"/>
              </a:rPr>
              <a:t>; </a:t>
            </a:r>
            <a:r>
              <a:rPr lang="en-GB" sz="2300" dirty="0" err="1">
                <a:latin typeface="Consolas" pitchFamily="49" charset="0"/>
                <a:cs typeface="Consolas" pitchFamily="49" charset="0"/>
              </a:rPr>
              <a:t>DishId</a:t>
            </a:r>
            <a:r>
              <a:rPr lang="en-GB" sz="2300" dirty="0">
                <a:latin typeface="Consolas" pitchFamily="49" charset="0"/>
                <a:cs typeface="Consolas" pitchFamily="49" charset="0"/>
              </a:rPr>
              <a:t>: </a:t>
            </a:r>
            <a:r>
              <a:rPr lang="en-GB" sz="2300" dirty="0" err="1">
                <a:latin typeface="Consolas" pitchFamily="49" charset="0"/>
                <a:cs typeface="Consolas" pitchFamily="49" charset="0"/>
              </a:rPr>
              <a:t>int</a:t>
            </a:r>
            <a:r>
              <a:rPr lang="en-GB" sz="2300" dirty="0">
                <a:latin typeface="Consolas" pitchFamily="49" charset="0"/>
                <a:cs typeface="Consolas" pitchFamily="49" charset="0"/>
              </a:rPr>
              <a:t>; Rating: </a:t>
            </a:r>
            <a:r>
              <a:rPr lang="en-GB" sz="2300" dirty="0" err="1">
                <a:latin typeface="Consolas" pitchFamily="49" charset="0"/>
                <a:cs typeface="Consolas" pitchFamily="49" charset="0"/>
              </a:rPr>
              <a:t>int</a:t>
            </a:r>
            <a:r>
              <a:rPr lang="en-GB" sz="2300" dirty="0">
                <a:latin typeface="Consolas" pitchFamily="49" charset="0"/>
                <a:cs typeface="Consolas" pitchFamily="49" charset="0"/>
              </a:rPr>
              <a:t> }</a:t>
            </a:r>
          </a:p>
        </p:txBody>
      </p:sp>
    </p:spTree>
    <p:extLst>
      <p:ext uri="{BB962C8B-B14F-4D97-AF65-F5344CB8AC3E}">
        <p14:creationId xmlns:p14="http://schemas.microsoft.com/office/powerpoint/2010/main" val="220588178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1730" y="2327466"/>
            <a:ext cx="8382000" cy="2991588"/>
          </a:xfrm>
        </p:spPr>
        <p:txBody>
          <a:bodyPr/>
          <a:lstStyle/>
          <a:p>
            <a:pPr algn="l"/>
            <a:r>
              <a:rPr lang="en-GB" sz="2400" dirty="0">
                <a:latin typeface="Consolas" pitchFamily="49" charset="0"/>
                <a:cs typeface="Consolas" pitchFamily="49" charset="0"/>
              </a:rPr>
              <a:t>let </a:t>
            </a:r>
            <a:r>
              <a:rPr lang="en-GB" sz="2400" dirty="0" err="1">
                <a:latin typeface="Consolas" pitchFamily="49" charset="0"/>
                <a:cs typeface="Consolas" pitchFamily="49" charset="0"/>
              </a:rPr>
              <a:t>svd</a:t>
            </a:r>
            <a:r>
              <a:rPr lang="en-GB" sz="2400" dirty="0">
                <a:latin typeface="Consolas" pitchFamily="49" charset="0"/>
                <a:cs typeface="Consolas" pitchFamily="49" charset="0"/>
              </a:rPr>
              <a:t> = </a:t>
            </a:r>
            <a:r>
              <a:rPr lang="en-GB" sz="2400" dirty="0" err="1">
                <a:latin typeface="Consolas" pitchFamily="49" charset="0"/>
                <a:cs typeface="Consolas" pitchFamily="49" charset="0"/>
              </a:rPr>
              <a:t>data.Svd</a:t>
            </a:r>
            <a:r>
              <a:rPr lang="en-GB" sz="2400" dirty="0">
                <a:latin typeface="Consolas" pitchFamily="49" charset="0"/>
                <a:cs typeface="Consolas" pitchFamily="49" charset="0"/>
              </a:rPr>
              <a:t>(true)</a:t>
            </a:r>
            <a:br>
              <a:rPr lang="en-GB" sz="2400" dirty="0">
                <a:latin typeface="Consolas" pitchFamily="49" charset="0"/>
                <a:cs typeface="Consolas" pitchFamily="49" charset="0"/>
              </a:rPr>
            </a:br>
            <a:r>
              <a:rPr lang="en-GB" sz="2400" dirty="0">
                <a:latin typeface="Consolas" pitchFamily="49" charset="0"/>
                <a:cs typeface="Consolas" pitchFamily="49" charset="0"/>
              </a:rPr>
              <a:t/>
            </a:r>
            <a:br>
              <a:rPr lang="en-GB" sz="2400" dirty="0">
                <a:latin typeface="Consolas" pitchFamily="49" charset="0"/>
                <a:cs typeface="Consolas" pitchFamily="49" charset="0"/>
              </a:rPr>
            </a:br>
            <a:r>
              <a:rPr lang="en-GB" sz="2400" dirty="0">
                <a:latin typeface="Consolas" pitchFamily="49" charset="0"/>
                <a:cs typeface="Consolas" pitchFamily="49" charset="0"/>
              </a:rPr>
              <a:t>let </a:t>
            </a:r>
            <a:r>
              <a:rPr lang="en-GB" sz="2400" dirty="0">
                <a:latin typeface="Consolas" pitchFamily="49" charset="0"/>
                <a:cs typeface="Consolas" pitchFamily="49" charset="0"/>
              </a:rPr>
              <a:t>U, </a:t>
            </a:r>
            <a:r>
              <a:rPr lang="en-GB" sz="2400" dirty="0">
                <a:latin typeface="Consolas" pitchFamily="49" charset="0"/>
                <a:cs typeface="Consolas" pitchFamily="49" charset="0"/>
              </a:rPr>
              <a:t>S, </a:t>
            </a:r>
            <a:r>
              <a:rPr lang="en-GB" sz="2400" dirty="0" err="1">
                <a:latin typeface="Consolas" pitchFamily="49" charset="0"/>
                <a:cs typeface="Consolas" pitchFamily="49" charset="0"/>
              </a:rPr>
              <a:t>Vt</a:t>
            </a:r>
            <a:r>
              <a:rPr lang="en-GB" sz="2400" dirty="0">
                <a:latin typeface="Consolas" pitchFamily="49" charset="0"/>
                <a:cs typeface="Consolas" pitchFamily="49" charset="0"/>
              </a:rPr>
              <a:t> = </a:t>
            </a:r>
            <a:r>
              <a:rPr lang="en-GB" sz="2400" dirty="0" err="1">
                <a:latin typeface="Consolas" pitchFamily="49" charset="0"/>
                <a:cs typeface="Consolas" pitchFamily="49" charset="0"/>
              </a:rPr>
              <a:t>svd.U</a:t>
            </a:r>
            <a:r>
              <a:rPr lang="en-GB" sz="2400" dirty="0">
                <a:latin typeface="Consolas" pitchFamily="49" charset="0"/>
                <a:cs typeface="Consolas" pitchFamily="49" charset="0"/>
              </a:rPr>
              <a:t>(), </a:t>
            </a:r>
            <a:r>
              <a:rPr lang="en-GB" sz="2400" dirty="0" err="1">
                <a:latin typeface="Consolas" pitchFamily="49" charset="0"/>
                <a:cs typeface="Consolas" pitchFamily="49" charset="0"/>
              </a:rPr>
              <a:t>svd.S</a:t>
            </a:r>
            <a:r>
              <a:rPr lang="en-GB" sz="2400" dirty="0">
                <a:latin typeface="Consolas" pitchFamily="49" charset="0"/>
                <a:cs typeface="Consolas" pitchFamily="49" charset="0"/>
              </a:rPr>
              <a:t>(), </a:t>
            </a:r>
            <a:r>
              <a:rPr lang="en-GB" sz="2400" dirty="0" err="1">
                <a:latin typeface="Consolas" pitchFamily="49" charset="0"/>
                <a:cs typeface="Consolas" pitchFamily="49" charset="0"/>
              </a:rPr>
              <a:t>svd.VT</a:t>
            </a:r>
            <a:r>
              <a:rPr lang="en-GB" sz="2400" dirty="0">
                <a:latin typeface="Consolas" pitchFamily="49" charset="0"/>
                <a:cs typeface="Consolas" pitchFamily="49" charset="0"/>
              </a:rPr>
              <a:t>()</a:t>
            </a:r>
            <a:br>
              <a:rPr lang="en-GB" sz="2400" dirty="0">
                <a:latin typeface="Consolas" pitchFamily="49" charset="0"/>
                <a:cs typeface="Consolas" pitchFamily="49" charset="0"/>
              </a:rPr>
            </a:br>
            <a:r>
              <a:rPr lang="en-GB" sz="2400" dirty="0">
                <a:latin typeface="Consolas" pitchFamily="49" charset="0"/>
                <a:cs typeface="Consolas" pitchFamily="49" charset="0"/>
              </a:rPr>
              <a:t/>
            </a:r>
            <a:br>
              <a:rPr lang="en-GB" sz="2400" dirty="0">
                <a:latin typeface="Consolas" pitchFamily="49" charset="0"/>
                <a:cs typeface="Consolas" pitchFamily="49" charset="0"/>
              </a:rPr>
            </a:br>
            <a:r>
              <a:rPr lang="en-GB" sz="2400" dirty="0">
                <a:latin typeface="Consolas" pitchFamily="49" charset="0"/>
                <a:cs typeface="Consolas" pitchFamily="49" charset="0"/>
              </a:rPr>
              <a:t>let </a:t>
            </a:r>
            <a:r>
              <a:rPr lang="en-GB" sz="2400" dirty="0">
                <a:latin typeface="Consolas" pitchFamily="49" charset="0"/>
                <a:cs typeface="Consolas" pitchFamily="49" charset="0"/>
              </a:rPr>
              <a:t>reconstructed = U * S * </a:t>
            </a:r>
            <a:r>
              <a:rPr lang="en-GB" sz="2400" dirty="0" err="1">
                <a:latin typeface="Consolas" pitchFamily="49" charset="0"/>
                <a:cs typeface="Consolas" pitchFamily="49" charset="0"/>
              </a:rPr>
              <a:t>Vt</a:t>
            </a:r>
            <a:r>
              <a:rPr lang="en-GB" sz="2400" dirty="0">
                <a:latin typeface="Consolas" pitchFamily="49" charset="0"/>
                <a:cs typeface="Consolas" pitchFamily="49" charset="0"/>
              </a:rPr>
              <a:t/>
            </a:r>
            <a:br>
              <a:rPr lang="en-GB" sz="2400" dirty="0">
                <a:latin typeface="Consolas" pitchFamily="49" charset="0"/>
                <a:cs typeface="Consolas" pitchFamily="49" charset="0"/>
              </a:rPr>
            </a:br>
            <a:r>
              <a:rPr lang="en-GB" sz="2400" dirty="0">
                <a:latin typeface="Consolas" pitchFamily="49" charset="0"/>
                <a:cs typeface="Consolas" pitchFamily="49" charset="0"/>
              </a:rPr>
              <a:t/>
            </a:r>
            <a:br>
              <a:rPr lang="en-GB" sz="2400" dirty="0">
                <a:latin typeface="Consolas" pitchFamily="49" charset="0"/>
                <a:cs typeface="Consolas" pitchFamily="49" charset="0"/>
              </a:rPr>
            </a:br>
            <a:r>
              <a:rPr lang="en-GB" sz="2400" dirty="0">
                <a:latin typeface="Consolas" pitchFamily="49" charset="0"/>
                <a:cs typeface="Consolas" pitchFamily="49" charset="0"/>
              </a:rPr>
              <a:t>let </a:t>
            </a:r>
            <a:r>
              <a:rPr lang="en-GB" sz="2400" dirty="0" err="1">
                <a:latin typeface="Consolas" pitchFamily="49" charset="0"/>
                <a:cs typeface="Consolas" pitchFamily="49" charset="0"/>
              </a:rPr>
              <a:t>userToCategory</a:t>
            </a:r>
            <a:r>
              <a:rPr lang="en-GB" sz="2400" dirty="0">
                <a:latin typeface="Consolas" pitchFamily="49" charset="0"/>
                <a:cs typeface="Consolas" pitchFamily="49" charset="0"/>
              </a:rPr>
              <a:t> = U * S </a:t>
            </a:r>
            <a:br>
              <a:rPr lang="en-GB" sz="2400" dirty="0">
                <a:latin typeface="Consolas" pitchFamily="49" charset="0"/>
                <a:cs typeface="Consolas" pitchFamily="49" charset="0"/>
              </a:rPr>
            </a:br>
            <a:r>
              <a:rPr lang="en-GB" sz="2400" dirty="0">
                <a:latin typeface="Consolas" pitchFamily="49" charset="0"/>
                <a:cs typeface="Consolas" pitchFamily="49" charset="0"/>
              </a:rPr>
              <a:t/>
            </a:r>
            <a:br>
              <a:rPr lang="en-GB" sz="2400" dirty="0">
                <a:latin typeface="Consolas" pitchFamily="49" charset="0"/>
                <a:cs typeface="Consolas" pitchFamily="49" charset="0"/>
              </a:rPr>
            </a:br>
            <a:r>
              <a:rPr lang="en-GB" sz="2400" dirty="0">
                <a:latin typeface="Consolas" pitchFamily="49" charset="0"/>
                <a:cs typeface="Consolas" pitchFamily="49" charset="0"/>
              </a:rPr>
              <a:t>let </a:t>
            </a:r>
            <a:r>
              <a:rPr lang="en-GB" sz="2400" dirty="0" err="1">
                <a:latin typeface="Consolas" pitchFamily="49" charset="0"/>
                <a:cs typeface="Consolas" pitchFamily="49" charset="0"/>
              </a:rPr>
              <a:t>categoryToDish</a:t>
            </a:r>
            <a:r>
              <a:rPr lang="en-GB" sz="2400" dirty="0">
                <a:latin typeface="Consolas" pitchFamily="49" charset="0"/>
                <a:cs typeface="Consolas" pitchFamily="49" charset="0"/>
              </a:rPr>
              <a:t> = S * </a:t>
            </a:r>
            <a:r>
              <a:rPr lang="en-GB" sz="2400" dirty="0" err="1">
                <a:latin typeface="Consolas" pitchFamily="49" charset="0"/>
                <a:cs typeface="Consolas" pitchFamily="49" charset="0"/>
              </a:rPr>
              <a:t>Vt</a:t>
            </a:r>
            <a:r>
              <a:rPr lang="en-GB" sz="2400" dirty="0">
                <a:latin typeface="Consolas" pitchFamily="49" charset="0"/>
                <a:cs typeface="Consolas" pitchFamily="49" charset="0"/>
              </a:rPr>
              <a:t> </a:t>
            </a:r>
          </a:p>
        </p:txBody>
      </p:sp>
      <p:sp>
        <p:nvSpPr>
          <p:cNvPr id="3" name="TextBox 2"/>
          <p:cNvSpPr txBox="1"/>
          <p:nvPr/>
        </p:nvSpPr>
        <p:spPr>
          <a:xfrm>
            <a:off x="5478262" y="6276517"/>
            <a:ext cx="3753848" cy="307777"/>
          </a:xfrm>
          <a:prstGeom prst="rect">
            <a:avLst/>
          </a:prstGeom>
          <a:noFill/>
        </p:spPr>
        <p:txBody>
          <a:bodyPr wrap="none" lIns="0" tIns="0" rIns="0" bIns="0" rtlCol="0">
            <a:spAutoFit/>
          </a:bodyPr>
          <a:lstStyle/>
          <a:p>
            <a:r>
              <a:rPr lang="en-GB" sz="2000" dirty="0">
                <a:hlinkClick r:id="rId2"/>
              </a:rPr>
              <a:t>Latent Semantic </a:t>
            </a:r>
            <a:r>
              <a:rPr lang="en-GB" sz="2000" dirty="0">
                <a:hlinkClick r:id="rId2"/>
              </a:rPr>
              <a:t>Indexing with F#</a:t>
            </a:r>
            <a:endParaRPr lang="en-GB" dirty="0">
              <a:gradFill>
                <a:gsLst>
                  <a:gs pos="0">
                    <a:schemeClr val="tx1"/>
                  </a:gs>
                  <a:gs pos="86000">
                    <a:schemeClr val="tx1"/>
                  </a:gs>
                </a:gsLst>
                <a:lin ang="5400000" scaled="0"/>
              </a:gradFill>
              <a:latin typeface="Segoe Light" pitchFamily="34" charset="0"/>
            </a:endParaRPr>
          </a:p>
        </p:txBody>
      </p:sp>
    </p:spTree>
    <p:extLst>
      <p:ext uri="{BB962C8B-B14F-4D97-AF65-F5344CB8AC3E}">
        <p14:creationId xmlns:p14="http://schemas.microsoft.com/office/powerpoint/2010/main" val="369299726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1730" y="2327467"/>
            <a:ext cx="8382000" cy="276999"/>
          </a:xfrm>
        </p:spPr>
        <p:txBody>
          <a:bodyPr/>
          <a:lstStyle/>
          <a:p>
            <a:r>
              <a:rPr lang="en-GB" sz="2000" dirty="0" err="1">
                <a:latin typeface="Consolas" pitchFamily="49" charset="0"/>
                <a:cs typeface="Consolas" pitchFamily="49" charset="0"/>
              </a:rPr>
              <a:t>data.Countries.Brazil.Indicators.``Population</a:t>
            </a:r>
            <a:r>
              <a:rPr lang="en-GB" sz="2000" dirty="0">
                <a:latin typeface="Consolas" pitchFamily="49" charset="0"/>
                <a:cs typeface="Consolas" pitchFamily="49" charset="0"/>
              </a:rPr>
              <a:t> ages 0-14 </a:t>
            </a:r>
            <a:r>
              <a:rPr lang="en-GB" sz="2000" dirty="0" smtClean="0">
                <a:latin typeface="Consolas" pitchFamily="49" charset="0"/>
                <a:cs typeface="Consolas" pitchFamily="49" charset="0"/>
              </a:rPr>
              <a:t>(%)``</a:t>
            </a:r>
            <a:endParaRPr lang="en-GB" sz="2000" b="1" dirty="0">
              <a:latin typeface="Consolas" pitchFamily="49" charset="0"/>
              <a:cs typeface="Consolas" pitchFamily="49" charset="0"/>
            </a:endParaRPr>
          </a:p>
        </p:txBody>
      </p:sp>
    </p:spTree>
    <p:extLst>
      <p:ext uri="{BB962C8B-B14F-4D97-AF65-F5344CB8AC3E}">
        <p14:creationId xmlns:p14="http://schemas.microsoft.com/office/powerpoint/2010/main" val="373190016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1730" y="2327467"/>
            <a:ext cx="8382000" cy="2340641"/>
          </a:xfrm>
        </p:spPr>
        <p:txBody>
          <a:bodyPr/>
          <a:lstStyle/>
          <a:p>
            <a:pPr algn="ctr"/>
            <a:r>
              <a:rPr lang="en-GB" dirty="0" smtClean="0"/>
              <a:t>We need to bring information </a:t>
            </a:r>
            <a:r>
              <a:rPr lang="en-GB" b="1" dirty="0" smtClean="0"/>
              <a:t>into</a:t>
            </a:r>
            <a:r>
              <a:rPr lang="en-GB" dirty="0" smtClean="0"/>
              <a:t> the language…</a:t>
            </a:r>
            <a:br>
              <a:rPr lang="en-GB" dirty="0" smtClean="0"/>
            </a:br>
            <a:r>
              <a:rPr lang="en-GB" dirty="0" smtClean="0"/>
              <a:t/>
            </a:r>
            <a:br>
              <a:rPr lang="en-GB" dirty="0" smtClean="0"/>
            </a:br>
            <a:r>
              <a:rPr lang="en-GB" sz="3400" dirty="0"/>
              <a:t>At </a:t>
            </a:r>
            <a:r>
              <a:rPr lang="en-GB" sz="3400" b="1" dirty="0"/>
              <a:t>internet-scale</a:t>
            </a:r>
            <a:r>
              <a:rPr lang="en-GB" sz="3400" dirty="0"/>
              <a:t>, </a:t>
            </a:r>
            <a:r>
              <a:rPr lang="en-GB" sz="3400" b="1" dirty="0"/>
              <a:t>strongly tooled</a:t>
            </a:r>
            <a:r>
              <a:rPr lang="en-GB" sz="3400" dirty="0"/>
              <a:t>, </a:t>
            </a:r>
            <a:r>
              <a:rPr lang="en-GB" sz="3400" b="1" dirty="0"/>
              <a:t>strongly typed</a:t>
            </a:r>
            <a:endParaRPr lang="en-GB" b="1" dirty="0"/>
          </a:p>
        </p:txBody>
      </p:sp>
    </p:spTree>
    <p:extLst>
      <p:ext uri="{BB962C8B-B14F-4D97-AF65-F5344CB8AC3E}">
        <p14:creationId xmlns:p14="http://schemas.microsoft.com/office/powerpoint/2010/main" val="140474827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theme/theme1.xml><?xml version="1.0" encoding="utf-8"?>
<a:theme xmlns:a="http://schemas.openxmlformats.org/drawingml/2006/main" name="FSharp-teched-europe-2010-v2">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Segoe UI - Segoe UI">
      <a:majorFont>
        <a:latin typeface="Segoe UI"/>
        <a:ea typeface=""/>
        <a:cs typeface=""/>
      </a:majorFont>
      <a:minorFont>
        <a:latin typeface="Segoe UI"/>
        <a:ea typeface=""/>
        <a:cs typeface=""/>
      </a:minorFont>
    </a:fontScheme>
    <a:fmtScheme name="Angle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20400000"/>
            </a:lightRig>
          </a:scene3d>
          <a:sp3d contourW="6350">
            <a:bevelT w="41275" h="19050" prst="angle"/>
            <a:contourClr>
              <a:schemeClr val="phClr">
                <a:shade val="25000"/>
                <a:satMod val="15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headEnd type="none" w="med" len="med"/>
          <a:tailEnd type="none" w="med" len="med"/>
        </a:ln>
      </a:spPr>
      <a:bodyPr vert="horz" wrap="square" lIns="91436" tIns="45718" rIns="91436" bIns="45718" numCol="1" rtlCol="0" anchor="ctr" anchorCtr="0" compatLnSpc="1">
        <a:prstTxWarp prst="textNoShape">
          <a:avLst/>
        </a:prstTxWarp>
      </a:bodyPr>
      <a:lstStyle>
        <a:defPPr algn="ctr" defTabSz="914099" fontAlgn="base">
          <a:spcBef>
            <a:spcPct val="0"/>
          </a:spcBef>
          <a:spcAft>
            <a:spcPct val="0"/>
          </a:spcAft>
          <a:defRPr sz="2200" dirty="0" smtClean="0">
            <a:gradFill>
              <a:gsLst>
                <a:gs pos="0">
                  <a:srgbClr val="FFFFFF"/>
                </a:gs>
                <a:gs pos="100000">
                  <a:srgbClr val="FFFFFF"/>
                </a:gs>
              </a:gsLst>
              <a:lin ang="5400000" scaled="0"/>
            </a:gradFill>
            <a:latin typeface="Segoe Light" pitchFamily="34" charset="0"/>
          </a:defRPr>
        </a:defPPr>
      </a:lstStyle>
      <a:style>
        <a:lnRef idx="1">
          <a:schemeClr val="accent2"/>
        </a:lnRef>
        <a:fillRef idx="3">
          <a:schemeClr val="accent2"/>
        </a:fillRef>
        <a:effectRef idx="2">
          <a:schemeClr val="accent2"/>
        </a:effectRef>
        <a:fontRef idx="minor">
          <a:schemeClr val="lt1"/>
        </a:fontRef>
      </a:style>
    </a:spDef>
    <a:txDef>
      <a:spPr>
        <a:noFill/>
      </a:spPr>
      <a:bodyPr wrap="square" lIns="0" tIns="0" rIns="0" bIns="0" rtlCol="0">
        <a:spAutoFit/>
      </a:bodyPr>
      <a:lstStyle>
        <a:defPPr>
          <a:defRPr sz="2200" dirty="0" err="1" smtClean="0">
            <a:gradFill>
              <a:gsLst>
                <a:gs pos="0">
                  <a:schemeClr val="tx1"/>
                </a:gs>
                <a:gs pos="86000">
                  <a:schemeClr val="tx1"/>
                </a:gs>
              </a:gsLst>
              <a:lin ang="5400000" scaled="0"/>
            </a:gradFill>
            <a:latin typeface="Segoe Light" pitchFamily="34" charset="0"/>
          </a:defRPr>
        </a:defPPr>
      </a:lstStyle>
    </a:txDef>
  </a:objectDefaults>
  <a:extraClrSchemeLst/>
</a:theme>
</file>

<file path=ppt/theme/theme2.xml><?xml version="1.0" encoding="utf-8"?>
<a:theme xmlns:a="http://schemas.openxmlformats.org/drawingml/2006/main" name="White with Consolas font for code slides">
  <a:themeElements>
    <a:clrScheme name="Blue Template-Tempalte">
      <a:dk1>
        <a:srgbClr val="000000"/>
      </a:dk1>
      <a:lt1>
        <a:srgbClr val="FFFFFF"/>
      </a:lt1>
      <a:dk2>
        <a:srgbClr val="0070C0"/>
      </a:dk2>
      <a:lt2>
        <a:srgbClr val="BDE3FF"/>
      </a:lt2>
      <a:accent1>
        <a:srgbClr val="FFC000"/>
      </a:accent1>
      <a:accent2>
        <a:srgbClr val="2DA33B"/>
      </a:accent2>
      <a:accent3>
        <a:srgbClr val="DF8045"/>
      </a:accent3>
      <a:accent4>
        <a:srgbClr val="2D86E7"/>
      </a:accent4>
      <a:accent5>
        <a:srgbClr val="755DCB"/>
      </a:accent5>
      <a:accent6>
        <a:srgbClr val="777777"/>
      </a:accent6>
      <a:hlink>
        <a:srgbClr val="F0ED7B"/>
      </a:hlink>
      <a:folHlink>
        <a:srgbClr val="F3EB4F"/>
      </a:folHlink>
    </a:clrScheme>
    <a:fontScheme name="Segoe UI - Segoe UI">
      <a:majorFont>
        <a:latin typeface="Segoe UI"/>
        <a:ea typeface=""/>
        <a:cs typeface=""/>
      </a:majorFont>
      <a:minorFont>
        <a:latin typeface="Segoe UI"/>
        <a:ea typeface=""/>
        <a:cs typeface=""/>
      </a:minorFont>
    </a:fontScheme>
    <a:fmtScheme name="Angle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20400000"/>
            </a:lightRig>
          </a:scene3d>
          <a:sp3d contourW="6350">
            <a:bevelT w="41275" h="19050" prst="angle"/>
            <a:contourClr>
              <a:schemeClr val="phClr">
                <a:shade val="25000"/>
                <a:satMod val="15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headEnd type="none" w="med" len="med"/>
          <a:tailEnd type="none" w="med" len="med"/>
        </a:ln>
      </a:spPr>
      <a:bodyPr vert="horz" wrap="square" lIns="91436" tIns="45718" rIns="91436" bIns="45718" numCol="1" rtlCol="0" anchor="ctr" anchorCtr="0" compatLnSpc="1">
        <a:prstTxWarp prst="textNoShape">
          <a:avLst/>
        </a:prstTxWarp>
      </a:bodyPr>
      <a:lstStyle>
        <a:defPPr algn="ctr" defTabSz="914099" fontAlgn="base">
          <a:spcBef>
            <a:spcPct val="0"/>
          </a:spcBef>
          <a:spcAft>
            <a:spcPct val="0"/>
          </a:spcAft>
          <a:defRPr sz="2200" dirty="0" smtClean="0">
            <a:gradFill>
              <a:gsLst>
                <a:gs pos="0">
                  <a:srgbClr val="FFFFFF"/>
                </a:gs>
                <a:gs pos="100000">
                  <a:srgbClr val="FFFFFF"/>
                </a:gs>
              </a:gsLst>
              <a:lin ang="5400000" scaled="0"/>
            </a:gradFill>
          </a:defRPr>
        </a:defPPr>
      </a:lstStyle>
      <a:style>
        <a:lnRef idx="1">
          <a:schemeClr val="accent2"/>
        </a:lnRef>
        <a:fillRef idx="3">
          <a:schemeClr val="accent2"/>
        </a:fillRef>
        <a:effectRef idx="2">
          <a:schemeClr val="accent2"/>
        </a:effectRef>
        <a:fontRef idx="minor">
          <a:schemeClr val="lt1"/>
        </a:fontRef>
      </a:style>
    </a:spDef>
    <a:txDef>
      <a:spPr>
        <a:noFill/>
      </a:spPr>
      <a:bodyPr wrap="square" lIns="0" tIns="0" rIns="0" bIns="0" rtlCol="0">
        <a:spAutoFit/>
      </a:bodyPr>
      <a:lstStyle>
        <a:defPPr>
          <a:defRPr sz="2200" dirty="0" err="1" smtClean="0">
            <a:gradFill>
              <a:gsLst>
                <a:gs pos="417">
                  <a:srgbClr val="000000"/>
                </a:gs>
                <a:gs pos="100000">
                  <a:srgbClr val="000000"/>
                </a:gs>
              </a:gsLst>
              <a:lin ang="5400000" scaled="0"/>
            </a:gradFill>
            <a:latin typeface="Segoe Light" pitchFamily="34" charset="0"/>
          </a:defRPr>
        </a:defPPr>
      </a:lstStyle>
    </a:txDef>
  </a:objectDefaults>
  <a:extraClrSchemeLst/>
</a:theme>
</file>

<file path=ppt/theme/theme3.xml><?xml version="1.0" encoding="utf-8"?>
<a:theme xmlns:a="http://schemas.openxmlformats.org/drawingml/2006/main" name="Metro Template-Template Blue">
  <a:themeElements>
    <a:clrScheme name="MSR Dark">
      <a:dk1>
        <a:srgbClr val="FFFFFF"/>
      </a:dk1>
      <a:lt1>
        <a:srgbClr val="003963"/>
      </a:lt1>
      <a:dk2>
        <a:srgbClr val="FFFFFF"/>
      </a:dk2>
      <a:lt2>
        <a:srgbClr val="003963"/>
      </a:lt2>
      <a:accent1>
        <a:srgbClr val="31A7FE"/>
      </a:accent1>
      <a:accent2>
        <a:srgbClr val="7FBA00"/>
      </a:accent2>
      <a:accent3>
        <a:srgbClr val="FF8C00"/>
      </a:accent3>
      <a:accent4>
        <a:srgbClr val="B4009E"/>
      </a:accent4>
      <a:accent5>
        <a:srgbClr val="55D455"/>
      </a:accent5>
      <a:accent6>
        <a:srgbClr val="FFB900"/>
      </a:accent6>
      <a:hlink>
        <a:srgbClr val="31A7FE"/>
      </a:hlink>
      <a:folHlink>
        <a:srgbClr val="31A7FE"/>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defPPr algn="ctr" defTabSz="914099" fontAlgn="base">
          <a:spcBef>
            <a:spcPct val="0"/>
          </a:spcBef>
          <a:spcAft>
            <a:spcPct val="0"/>
          </a:spcAft>
          <a:defRPr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ova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defRPr sz="2800" dirty="0" err="1" smtClean="0">
            <a:gradFill>
              <a:gsLst>
                <a:gs pos="2917">
                  <a:schemeClr val="tx1"/>
                </a:gs>
                <a:gs pos="30000">
                  <a:schemeClr val="tx1"/>
                </a:gs>
              </a:gsLst>
              <a:lin ang="5400000" scaled="0"/>
            </a:gradFill>
          </a:defRPr>
        </a:defPPr>
      </a:lstStyle>
    </a:tx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FSharp-teched-europe-2010-v2</Template>
  <TotalTime>16375</TotalTime>
  <Words>1695</Words>
  <Application>Microsoft Office PowerPoint</Application>
  <PresentationFormat>On-screen Show (4:3)</PresentationFormat>
  <Paragraphs>422</Paragraphs>
  <Slides>86</Slides>
  <Notes>7</Notes>
  <HiddenSlides>0</HiddenSlides>
  <MMClips>0</MMClips>
  <ScaleCrop>false</ScaleCrop>
  <HeadingPairs>
    <vt:vector size="6" baseType="variant">
      <vt:variant>
        <vt:lpstr>Fonts Used</vt:lpstr>
      </vt:variant>
      <vt:variant>
        <vt:i4>15</vt:i4>
      </vt:variant>
      <vt:variant>
        <vt:lpstr>Theme</vt:lpstr>
      </vt:variant>
      <vt:variant>
        <vt:i4>3</vt:i4>
      </vt:variant>
      <vt:variant>
        <vt:lpstr>Slide Titles</vt:lpstr>
      </vt:variant>
      <vt:variant>
        <vt:i4>86</vt:i4>
      </vt:variant>
    </vt:vector>
  </HeadingPairs>
  <TitlesOfParts>
    <vt:vector size="104" baseType="lpstr">
      <vt:lpstr>Arial</vt:lpstr>
      <vt:lpstr>ＭＳ Ｐゴシック</vt:lpstr>
      <vt:lpstr>Candara</vt:lpstr>
      <vt:lpstr>Segoe UI</vt:lpstr>
      <vt:lpstr>Symbol</vt:lpstr>
      <vt:lpstr>Cambria Math</vt:lpstr>
      <vt:lpstr>Segoe Light</vt:lpstr>
      <vt:lpstr>Wingdings</vt:lpstr>
      <vt:lpstr>ZapfChancery</vt:lpstr>
      <vt:lpstr>Gotham Light</vt:lpstr>
      <vt:lpstr>Gotham Book</vt:lpstr>
      <vt:lpstr>Consolas</vt:lpstr>
      <vt:lpstr>Segoe UI Light</vt:lpstr>
      <vt:lpstr>Interstate-Light</vt:lpstr>
      <vt:lpstr>Times New Roman</vt:lpstr>
      <vt:lpstr>FSharp-teched-europe-2010-v2</vt:lpstr>
      <vt:lpstr>White with Consolas font for code slides</vt:lpstr>
      <vt:lpstr>Metro Template-Template Blue</vt:lpstr>
      <vt:lpstr>Strongly Typed Language Support for Internet-Scale Information Spaces </vt:lpstr>
      <vt:lpstr>Agenda</vt:lpstr>
      <vt:lpstr>Proposition 1 The world is information-rich</vt:lpstr>
      <vt:lpstr>The Information Revolution</vt:lpstr>
      <vt:lpstr>Proposition 2 Modern programming is intensely information-rich</vt:lpstr>
      <vt:lpstr>Proposition 3 Our languages are information-sparse</vt:lpstr>
      <vt:lpstr>Proposition 4 This is a problem   (especially for strongly-typed languages)</vt:lpstr>
      <vt:lpstr>The developer’s perspective </vt:lpstr>
      <vt:lpstr>We need to bring information into the language…  At internet-scale, strongly tooled, strongly typed</vt:lpstr>
      <vt:lpstr>Paradigm Locator</vt:lpstr>
      <vt:lpstr>Paradigm Locator</vt:lpstr>
      <vt:lpstr>But before we get into that…</vt:lpstr>
      <vt:lpstr>F# is Open Source F# is Cross Platform</vt:lpstr>
      <vt:lpstr>A strongly typed, data-immersive functional-first language  for….  simple code to solve complex problems</vt:lpstr>
      <vt:lpstr>PowerPoint Presentation</vt:lpstr>
      <vt:lpstr>10 Reasons Not to Use a Strongly Typed Functional Language</vt:lpstr>
      <vt:lpstr>Example (power company)</vt:lpstr>
      <vt:lpstr>F# at Kaggle</vt:lpstr>
      <vt:lpstr>PowerPoint Presentation</vt:lpstr>
      <vt:lpstr>PowerPoint Presentation</vt:lpstr>
      <vt:lpstr>PowerPoint Presentation</vt:lpstr>
      <vt:lpstr>Learn more</vt:lpstr>
      <vt:lpstr>Back to the main topic…</vt:lpstr>
      <vt:lpstr>We need to bring information into the language…  At internet-scale, strongly tooled, strongly typed</vt:lpstr>
      <vt:lpstr>Demo: Integrate all of freebase.com   “as if it were a library”  40M entities, 1Billion facts, 24,000 types, 65,000 properties</vt:lpstr>
      <vt:lpstr>Demo: F# to WorldBank</vt:lpstr>
      <vt:lpstr>A Type Provider is….  “Just like a library”  “A design-time component that computes a space of types and methods on-demand…”  “An adaptor between data/services and the .NET type system…”  “On-demand, scalable compile-time provision of type/module definitions…”  </vt:lpstr>
      <vt:lpstr>Theme #1  On-Demand Types = Internet Scalable</vt:lpstr>
      <vt:lpstr>On-Demand Type Provision</vt:lpstr>
      <vt:lpstr>Theme #2  Many Data Sources, One Mechanism</vt:lpstr>
      <vt:lpstr>Note: Language still contains no data   Open architecture   You can write your own type provider</vt:lpstr>
      <vt:lpstr>All your types are belong to us….</vt:lpstr>
      <vt:lpstr>SQL</vt:lpstr>
      <vt:lpstr>CSV</vt:lpstr>
      <vt:lpstr>JSON</vt:lpstr>
      <vt:lpstr>XML</vt:lpstr>
      <vt:lpstr>OData</vt:lpstr>
      <vt:lpstr>Hadoop/Hive</vt:lpstr>
      <vt:lpstr>World Bank</vt:lpstr>
      <vt:lpstr>Azure Data Market</vt:lpstr>
      <vt:lpstr>WSDL</vt:lpstr>
      <vt:lpstr>WMI</vt:lpstr>
      <vt:lpstr>Freebase</vt:lpstr>
      <vt:lpstr>JavaScript/TypeScript</vt:lpstr>
      <vt:lpstr>R</vt:lpstr>
      <vt:lpstr>Theme #3  Data and Types at Multiple Scales</vt:lpstr>
      <vt:lpstr>Data at Multiple Scales</vt:lpstr>
      <vt:lpstr>Theme #4  Programming Type Systems v.  Information Space Metadata Synergy or Conflict?  Examples: Types, Schema, Constraints, Units of Measure, Security Information, Documentation, Definition Locations, Help , Provenance, Privacy, Ratings, Rankings, Search…</vt:lpstr>
      <vt:lpstr>Providing Units of Measure</vt:lpstr>
      <vt:lpstr>Theme #5  Type Systems Encounter Reality</vt:lpstr>
      <vt:lpstr>This is different…</vt:lpstr>
      <vt:lpstr>This is different…</vt:lpstr>
      <vt:lpstr> ⊢ e   :   </vt:lpstr>
      <vt:lpstr>Meditations on 0 </vt:lpstr>
      <vt:lpstr>Meditations on 0 </vt:lpstr>
      <vt:lpstr>Theme #6  Schema Change</vt:lpstr>
      <vt:lpstr>Hard problem, some progress…</vt:lpstr>
      <vt:lpstr>Summary</vt:lpstr>
      <vt:lpstr>Some Research Questions  </vt:lpstr>
      <vt:lpstr>Learn more</vt:lpstr>
      <vt:lpstr>   Theme #1  Big Data   Big Metadata   Strongly typed languages and tooling must have a role here, surely!    </vt:lpstr>
      <vt:lpstr>   Theme #2  Huge Information Spaces can and should be viewed as Software Components  example:  schema change &lt;-&gt; component versioning &lt;-&gt;  source compatibility &lt;-&gt; binary compatibility </vt:lpstr>
      <vt:lpstr>Theme #3  Multiple Data Standards with One Simple Mechanism  Rich type systems, importing rich metadata where it exists </vt:lpstr>
      <vt:lpstr>Scalable information integration, without “blowing up the language”</vt:lpstr>
      <vt:lpstr>Update: RProvider</vt:lpstr>
      <vt:lpstr>Demo: F# to R</vt:lpstr>
      <vt:lpstr>Tour: GPGPU Programming</vt:lpstr>
      <vt:lpstr>Alea.cuBase</vt:lpstr>
      <vt:lpstr>Example #2/#3: F# in Finance</vt:lpstr>
      <vt:lpstr>Example #3: F# in Insurance</vt:lpstr>
      <vt:lpstr>Overview</vt:lpstr>
      <vt:lpstr>New think…</vt:lpstr>
      <vt:lpstr> At the core of every functional-first language is this:  simple, correct, robust code for complex problems</vt:lpstr>
      <vt:lpstr> Interoperable languages remove entire phases from the analytical software development process  No R  C# No Mathematica  C++ </vt:lpstr>
      <vt:lpstr> Strongly-typed functional languages help analytical programmers tackle more complex problems  </vt:lpstr>
      <vt:lpstr>Example (power company)</vt:lpstr>
      <vt:lpstr>Example (power company)</vt:lpstr>
      <vt:lpstr>Tour: Cloud Programming</vt:lpstr>
      <vt:lpstr>Amazon Web Services .NET SDKs   http://aws.amazon.com/tools   https://github.com/aws (Apache 2.0)</vt:lpstr>
      <vt:lpstr>Azure .NET SDKs  http://www.windowsazure.com   https://github.com/WindowsAzure/  (Apache 2.0)</vt:lpstr>
      <vt:lpstr>nuget.org </vt:lpstr>
      <vt:lpstr>11,500 unique packages  Windows, Mac, Linux</vt:lpstr>
      <vt:lpstr>www.nuget.org</vt:lpstr>
      <vt:lpstr>type Rating = { UserId: int; DishId: int; Rating: int }</vt:lpstr>
      <vt:lpstr>let svd = data.Svd(true)  let U, S, Vt = svd.U(), svd.S(), svd.VT()  let reconstructed = U * S * Vt  let userToCategory = U * S   let categoryToDish = S * Vt </vt:lpstr>
      <vt:lpstr>data.Countries.Brazil.Indicators.``Population ages 0-14 (%)``</vt:lpstr>
    </vt:vector>
  </TitlesOfParts>
  <Manager>&lt;Content Manager Name Here&gt;</Manager>
  <Company>Microsoft Corporation</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&lt;Event Name Here&gt;</dc:subject>
  <dc:creator>Don Syme</dc:creator>
  <cp:keywords>TechEd Europe 2010</cp:keywords>
  <dc:description>Template: Andrew Larson; Silver Fox Productions, Inc
Formatting:
Event Date: November 8-12, 2010
Event Location: Berlin, Germany
Audience Type: External</dc:description>
  <cp:lastModifiedBy>Don Syme</cp:lastModifiedBy>
  <cp:revision>361</cp:revision>
  <cp:lastPrinted>2010-05-11T05:02:34Z</cp:lastPrinted>
  <dcterms:created xsi:type="dcterms:W3CDTF">2010-11-09T11:20:14Z</dcterms:created>
  <dcterms:modified xsi:type="dcterms:W3CDTF">2013-05-15T14:21:04Z</dcterms:modified>
  <cp:category>TechEd Europe 2010</cp:category>
</cp:coreProperties>
</file>